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ink/ink1.xml" ContentType="application/inkml+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267" r:id="rId3"/>
    <p:sldId id="268" r:id="rId4"/>
    <p:sldId id="269" r:id="rId5"/>
    <p:sldId id="294" r:id="rId6"/>
    <p:sldId id="353" r:id="rId7"/>
    <p:sldId id="286" r:id="rId8"/>
    <p:sldId id="348" r:id="rId9"/>
    <p:sldId id="288" r:id="rId10"/>
    <p:sldId id="351" r:id="rId11"/>
    <p:sldId id="352" r:id="rId12"/>
    <p:sldId id="354" r:id="rId13"/>
    <p:sldId id="258" r:id="rId14"/>
    <p:sldId id="337" r:id="rId15"/>
    <p:sldId id="359" r:id="rId16"/>
    <p:sldId id="285" r:id="rId17"/>
    <p:sldId id="355" r:id="rId18"/>
    <p:sldId id="360" r:id="rId19"/>
    <p:sldId id="358" r:id="rId20"/>
    <p:sldId id="356" r:id="rId21"/>
    <p:sldId id="357" r:id="rId22"/>
    <p:sldId id="295" r:id="rId23"/>
    <p:sldId id="302" r:id="rId24"/>
    <p:sldId id="284" r:id="rId25"/>
    <p:sldId id="361" r:id="rId26"/>
    <p:sldId id="362" r:id="rId27"/>
    <p:sldId id="303" r:id="rId28"/>
    <p:sldId id="297" r:id="rId29"/>
    <p:sldId id="301" r:id="rId30"/>
    <p:sldId id="313" r:id="rId31"/>
    <p:sldId id="363" r:id="rId32"/>
    <p:sldId id="296" r:id="rId33"/>
    <p:sldId id="349" r:id="rId34"/>
    <p:sldId id="366" r:id="rId35"/>
    <p:sldId id="365" r:id="rId36"/>
    <p:sldId id="304" r:id="rId37"/>
    <p:sldId id="338" r:id="rId38"/>
    <p:sldId id="350" r:id="rId39"/>
    <p:sldId id="290"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CC"/>
    <a:srgbClr val="FF9966"/>
    <a:srgbClr val="FF9933"/>
    <a:srgbClr val="FF6600"/>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087" autoAdjust="0"/>
  </p:normalViewPr>
  <p:slideViewPr>
    <p:cSldViewPr>
      <p:cViewPr varScale="1">
        <p:scale>
          <a:sx n="69" d="100"/>
          <a:sy n="69" d="100"/>
        </p:scale>
        <p:origin x="-198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0-29T09:38:54.8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106 149,'21'0,"85"0,-64 0,43 21,42-21,-21 21,-1 0,-41-21,-43 0,0 0,22 0,20 0,22 0,-22 0,1 0,-22 0,43 0,-43 0,0 0,-20 0,-1 0,0 0,0 0,0 0,43 0,-43 0,21 0,-21 0,22 0,-22 0,0 21,0-21,22 0,-1 0,-21 0,0 21,43-21,-22 22,0-22,1 0,-22 0,0 0,0 0,64 0,-22 0,-41 0,20 0,-21 21,0-21,0 0,1 0,-1 0,0 0,0 0,0 0,0 0,1 0,-1 0,0 0,-42 0,-22 0,22 0,0-43,0 43,0 0,0 0,-1 0,1 0,-21 0,0-21,-1 21,-20 0,-1 0,43 0,0 0,0 0,-22 0,-41 0,20-21,-20 21,20 0,43 0,-21 0,20 0,1 0,0 0,-42 0,-22 0,43 0,-64 0,0 0,64 0,-43 0,-21 0,-42 0,42 0,85 0,0 0,-22 0,1 0,21 0,0 0,-22 0,1 0,0 0,-1 0,-41 0,-1 0,-21 0,43 0,84 0,0 0,43 0,-43 0,0 0,21 0,1 0,-22 0,21 0,0 0,22 0,-22 0,1-21,-22 21,0 0,21-21,1 21,-22 0,21-21,0 0,-20 21,-1 0,0 0,21 0,-21 0,22 0,41 0,-41-22,-1 22,0 0,-20 0,-1 0,42 0,-42 0,1 0,-1 0,0 0,0 0,0 0,22 0,-22 0,21 0,0 0,-20 0,20 0,0 0,-21 0,1 0,-1-21,0 21,0 0,0-21,0 21,1 0,20 0,-21 0,0 0,0 0,1 0,20-21,-21 21,0 0,22 0,-22 0,0 0,0 0,0 0,22 0,-22 0,0 0,-21-21,42-1,1 22,-22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12/12/2022</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xmlns=""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l-GR" dirty="0"/>
              <a:t>Πάνω ένας φυσιολογικός όρχις, κάτω ο έκτοπος του ασθενούς</a:t>
            </a:r>
            <a:r>
              <a:rPr lang="en-US" dirty="0"/>
              <a:t>.</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23</a:t>
            </a:fld>
            <a:endParaRPr lang="el-GR"/>
          </a:p>
        </p:txBody>
      </p:sp>
    </p:spTree>
    <p:extLst>
      <p:ext uri="{BB962C8B-B14F-4D97-AF65-F5344CB8AC3E}">
        <p14:creationId xmlns:p14="http://schemas.microsoft.com/office/powerpoint/2010/main" xmlns="" val="726836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26</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27</a:t>
            </a:fld>
            <a:endParaRPr lang="el-GR"/>
          </a:p>
        </p:txBody>
      </p:sp>
    </p:spTree>
    <p:extLst>
      <p:ext uri="{BB962C8B-B14F-4D97-AF65-F5344CB8AC3E}">
        <p14:creationId xmlns:p14="http://schemas.microsoft.com/office/powerpoint/2010/main" xmlns="" val="2742344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l-GR" dirty="0"/>
              <a:t>Πάνω στον υγιή </a:t>
            </a:r>
            <a:r>
              <a:rPr lang="el-GR" dirty="0" err="1"/>
              <a:t>όρχι</a:t>
            </a:r>
            <a:r>
              <a:rPr lang="el-GR" dirty="0"/>
              <a:t>, κάτω στον παθολογικό, που δείχνει απουσία ροής αρτηριακού αίματος στον </a:t>
            </a:r>
            <a:r>
              <a:rPr lang="el-GR" dirty="0" err="1"/>
              <a:t>όρχι</a:t>
            </a:r>
            <a:r>
              <a:rPr lang="el-GR" dirty="0"/>
              <a:t> που πάσχει. Το φυσιολογικό υπερηχογράφημα δείχνει την αρτηριακή ροή του υγιούς </a:t>
            </a:r>
            <a:r>
              <a:rPr lang="el-GR" dirty="0" err="1"/>
              <a:t>όρχεος</a:t>
            </a:r>
            <a:r>
              <a:rPr lang="el-GR" dirty="0"/>
              <a:t>, η οποία, όπως βλέπετε, είναι σφυγμική. Στον παθολογικό </a:t>
            </a:r>
            <a:r>
              <a:rPr lang="el-GR" dirty="0" err="1"/>
              <a:t>όρχι</a:t>
            </a:r>
            <a:r>
              <a:rPr lang="el-GR" dirty="0"/>
              <a:t>, υπάρχει απουσία ροής και άρα καθόλου ηχητικό σήμα, γι’ αυτό και το κόκκινο σημάδι υποδεικνύει ευθεία γραμμή.</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28</a:t>
            </a:fld>
            <a:endParaRPr lang="el-GR"/>
          </a:p>
        </p:txBody>
      </p:sp>
    </p:spTree>
    <p:extLst>
      <p:ext uri="{BB962C8B-B14F-4D97-AF65-F5344CB8AC3E}">
        <p14:creationId xmlns:p14="http://schemas.microsoft.com/office/powerpoint/2010/main" xmlns="" val="3376969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a:t>Συστροφή όρχεως. Επείγουσα χειρουργική επέμβαση λόγω συστροφής του </a:t>
            </a:r>
            <a:r>
              <a:rPr lang="el-GR" dirty="0" err="1"/>
              <a:t>όρχι</a:t>
            </a:r>
            <a:r>
              <a:rPr lang="el-GR" dirty="0"/>
              <a:t> γύρω από τον</a:t>
            </a:r>
            <a:r>
              <a:rPr lang="el-GR" baseline="0" dirty="0"/>
              <a:t> </a:t>
            </a:r>
            <a:r>
              <a:rPr lang="el-GR" dirty="0"/>
              <a:t>σπερματικό τόνο ή προσαρτήσεις αγγειακού μίσχου.</a:t>
            </a:r>
          </a:p>
          <a:p>
            <a:pPr marL="228600" indent="-228600">
              <a:buAutoNum type="arabicPeriod"/>
            </a:pPr>
            <a:endParaRPr lang="el-GR" dirty="0"/>
          </a:p>
          <a:p>
            <a:pPr marL="228600" indent="-228600">
              <a:buAutoNum type="arabicPeriod"/>
            </a:pPr>
            <a:r>
              <a:rPr lang="el-GR" dirty="0"/>
              <a:t>6-8 ώρες</a:t>
            </a:r>
            <a:r>
              <a:rPr lang="en-US" dirty="0"/>
              <a:t>.</a:t>
            </a:r>
            <a:endParaRPr lang="el-GR" dirty="0"/>
          </a:p>
          <a:p>
            <a:pPr marL="228600" indent="-228600">
              <a:buAutoNum type="arabicPeriod"/>
            </a:pPr>
            <a:endParaRPr lang="en-US" dirty="0"/>
          </a:p>
          <a:p>
            <a:pPr marL="228600" indent="-228600">
              <a:buAutoNum type="arabicPeriod"/>
            </a:pPr>
            <a:r>
              <a:rPr lang="el-GR" dirty="0"/>
              <a:t>Πρέπει να γίνει </a:t>
            </a:r>
            <a:r>
              <a:rPr lang="el-GR" dirty="0" err="1"/>
              <a:t>ορχεοπηξία</a:t>
            </a:r>
            <a:r>
              <a:rPr lang="en-US" dirty="0"/>
              <a:t> </a:t>
            </a:r>
            <a:r>
              <a:rPr lang="el-GR" dirty="0"/>
              <a:t>στον άλλο </a:t>
            </a:r>
            <a:r>
              <a:rPr lang="el-GR" dirty="0" err="1"/>
              <a:t>όρχι</a:t>
            </a:r>
            <a:r>
              <a:rPr lang="el-GR" dirty="0"/>
              <a:t> για να μη πάθει το ίδιο.</a:t>
            </a:r>
          </a:p>
        </p:txBody>
      </p:sp>
      <p:sp>
        <p:nvSpPr>
          <p:cNvPr id="4" name="Slide Number Placeholder 3"/>
          <p:cNvSpPr>
            <a:spLocks noGrp="1"/>
          </p:cNvSpPr>
          <p:nvPr>
            <p:ph type="sldNum" sz="quarter" idx="5"/>
          </p:nvPr>
        </p:nvSpPr>
        <p:spPr/>
        <p:txBody>
          <a:bodyPr/>
          <a:lstStyle/>
          <a:p>
            <a:fld id="{6D4DA58D-6B5B-40E7-A049-1E26DC491510}" type="slidenum">
              <a:rPr lang="el-GR" smtClean="0"/>
              <a:pPr/>
              <a:t>29</a:t>
            </a:fld>
            <a:endParaRPr lang="el-GR"/>
          </a:p>
        </p:txBody>
      </p:sp>
    </p:spTree>
    <p:extLst>
      <p:ext uri="{BB962C8B-B14F-4D97-AF65-F5344CB8AC3E}">
        <p14:creationId xmlns:p14="http://schemas.microsoft.com/office/powerpoint/2010/main" xmlns="" val="3288616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31</a:t>
            </a:fld>
            <a:endParaRPr lang="el-GR"/>
          </a:p>
        </p:txBody>
      </p:sp>
    </p:spTree>
    <p:extLst>
      <p:ext uri="{BB962C8B-B14F-4D97-AF65-F5344CB8AC3E}">
        <p14:creationId xmlns:p14="http://schemas.microsoft.com/office/powerpoint/2010/main" xmlns="" val="2383505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767307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err="1"/>
              <a:t>Σεμίνωμα</a:t>
            </a:r>
            <a:r>
              <a:rPr lang="el-GR" dirty="0"/>
              <a:t> (αμιγές, στις </a:t>
            </a:r>
            <a:r>
              <a:rPr lang="el-GR" dirty="0" err="1"/>
              <a:t>εξετασθείσες</a:t>
            </a:r>
            <a:r>
              <a:rPr lang="el-GR" dirty="0"/>
              <a:t> τομές).</a:t>
            </a:r>
          </a:p>
          <a:p>
            <a:pPr marL="228600" indent="-228600">
              <a:buAutoNum type="arabicPeriod"/>
            </a:pPr>
            <a:endParaRPr lang="el-GR" dirty="0"/>
          </a:p>
          <a:p>
            <a:pPr marL="228600" indent="-228600">
              <a:buAutoNum type="arabicPeriod"/>
            </a:pPr>
            <a:r>
              <a:rPr lang="el-GR" dirty="0"/>
              <a:t>Συνυπάρχουν </a:t>
            </a:r>
            <a:r>
              <a:rPr lang="el-GR" i="1" dirty="0">
                <a:effectLst>
                  <a:outerShdw blurRad="38100" dist="38100" dir="2700000" algn="tl">
                    <a:srgbClr val="000000">
                      <a:alpha val="43137"/>
                    </a:srgbClr>
                  </a:outerShdw>
                </a:effectLst>
              </a:rPr>
              <a:t>μεμονωμένα</a:t>
            </a:r>
            <a:r>
              <a:rPr lang="el-GR" dirty="0"/>
              <a:t> κύτταρα </a:t>
            </a:r>
            <a:r>
              <a:rPr lang="el-GR" dirty="0" err="1"/>
              <a:t>συγκυτιοτροφοβλάστης</a:t>
            </a:r>
            <a:r>
              <a:rPr lang="el-GR" dirty="0"/>
              <a:t>  τα οποία εκκρίνουν</a:t>
            </a:r>
            <a:r>
              <a:rPr lang="el-GR" baseline="0" dirty="0"/>
              <a:t> κάποια ποσότητα </a:t>
            </a:r>
            <a:r>
              <a:rPr lang="el-GR" dirty="0" err="1"/>
              <a:t>χοριακής</a:t>
            </a:r>
            <a:r>
              <a:rPr lang="el-GR" dirty="0"/>
              <a:t> </a:t>
            </a:r>
            <a:r>
              <a:rPr lang="el-GR" dirty="0" err="1"/>
              <a:t>γοναδοτροπίνης</a:t>
            </a:r>
            <a:r>
              <a:rPr lang="el-GR" dirty="0"/>
              <a:t>.</a:t>
            </a:r>
          </a:p>
          <a:p>
            <a:pPr marL="228600" indent="-228600">
              <a:buAutoNum type="arabicPeriod"/>
            </a:pPr>
            <a:endParaRPr lang="el-GR" dirty="0"/>
          </a:p>
          <a:p>
            <a:pPr marL="228600" indent="-228600">
              <a:buAutoNum type="arabicPeriod"/>
            </a:pPr>
            <a:r>
              <a:rPr lang="el-GR" dirty="0"/>
              <a:t>Είναι εξαιρετικά </a:t>
            </a:r>
            <a:r>
              <a:rPr lang="el-GR" dirty="0" err="1"/>
              <a:t>ακτινοευαίσθητος</a:t>
            </a:r>
            <a:r>
              <a:rPr lang="el-GR" dirty="0"/>
              <a:t>, οπότε μπορούμε,</a:t>
            </a:r>
            <a:r>
              <a:rPr lang="el-GR" baseline="0" dirty="0"/>
              <a:t> θεωρητικά, </a:t>
            </a:r>
            <a:r>
              <a:rPr lang="el-GR" dirty="0"/>
              <a:t>να μη δώσουμε χημειοθεραπεία, σε αντίθεση με τους άλλους όγκους</a:t>
            </a:r>
            <a:r>
              <a:rPr lang="el-GR" baseline="0" dirty="0"/>
              <a:t> γεννητικών κυττάρων του </a:t>
            </a:r>
            <a:r>
              <a:rPr lang="el-GR" dirty="0"/>
              <a:t>όρχεως, όπου η χημειοθεραπεία είναι</a:t>
            </a:r>
            <a:r>
              <a:rPr lang="el-GR" baseline="0" dirty="0"/>
              <a:t> εκ των ων ουκ άνευ, </a:t>
            </a:r>
            <a:r>
              <a:rPr lang="el-GR" dirty="0"/>
              <a:t>κατόπιν εκτιμήσεως του μεγέθους τους και του </a:t>
            </a:r>
            <a:r>
              <a:rPr lang="el-GR" dirty="0" err="1"/>
              <a:t>παθολογοανατομικού</a:t>
            </a:r>
            <a:r>
              <a:rPr lang="el-GR" dirty="0"/>
              <a:t> τύπου και σταδίου τους.</a:t>
            </a:r>
          </a:p>
          <a:p>
            <a:pPr marL="228600" indent="-228600">
              <a:buAutoNum type="arabicPeriod"/>
            </a:pPr>
            <a:endParaRPr lang="el-GR"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35</a:t>
            </a:fld>
            <a:endParaRPr lang="el-GR"/>
          </a:p>
        </p:txBody>
      </p:sp>
    </p:spTree>
    <p:extLst>
      <p:ext uri="{BB962C8B-B14F-4D97-AF65-F5344CB8AC3E}">
        <p14:creationId xmlns:p14="http://schemas.microsoft.com/office/powerpoint/2010/main" xmlns="" val="1164095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37</a:t>
            </a:fld>
            <a:endParaRPr lang="el-GR"/>
          </a:p>
        </p:txBody>
      </p:sp>
    </p:spTree>
    <p:extLst>
      <p:ext uri="{BB962C8B-B14F-4D97-AF65-F5344CB8AC3E}">
        <p14:creationId xmlns:p14="http://schemas.microsoft.com/office/powerpoint/2010/main" xmlns="" val="2148358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ΟΛΙΣΤΙΚΗ ΑΝΤΙΛΗΨΗ.</a:t>
            </a:r>
            <a:r>
              <a:rPr lang="el-GR" baseline="0" dirty="0"/>
              <a:t> </a:t>
            </a:r>
            <a:r>
              <a:rPr lang="el-GR" dirty="0"/>
              <a:t>Συνεργασία μεταξύ όλων των ειδικοτήτων, δεν πρέπει ο ουρολόγος να εμμένει μόνο στο</a:t>
            </a:r>
            <a:r>
              <a:rPr lang="el-GR" baseline="0" dirty="0"/>
              <a:t> ουροποιητικό και στο γεννητικό άρρενος</a:t>
            </a:r>
            <a:r>
              <a:rPr lang="el-GR" dirty="0"/>
              <a:t> π.χ. εκτίμηση </a:t>
            </a:r>
            <a:r>
              <a:rPr lang="el-GR" dirty="0" smtClean="0"/>
              <a:t>πιθανής </a:t>
            </a:r>
            <a:r>
              <a:rPr lang="el-GR" dirty="0" err="1" smtClean="0"/>
              <a:t>συννοσηρότητας</a:t>
            </a:r>
            <a:r>
              <a:rPr lang="el-GR" dirty="0" smtClean="0"/>
              <a:t> από άλλα συστήματα </a:t>
            </a:r>
            <a:r>
              <a:rPr lang="el-GR" smtClean="0"/>
              <a:t>του οργανισμού</a:t>
            </a:r>
            <a:r>
              <a:rPr lang="el-GR" baseline="0" smtClean="0"/>
              <a:t> </a:t>
            </a:r>
            <a:r>
              <a:rPr lang="el-GR" smtClean="0"/>
              <a:t>για </a:t>
            </a:r>
            <a:r>
              <a:rPr lang="el-GR" dirty="0"/>
              <a:t>απόφαση διενέργειας ριζικής </a:t>
            </a:r>
            <a:r>
              <a:rPr lang="el-GR" dirty="0" err="1"/>
              <a:t>προστατεκτομής</a:t>
            </a:r>
            <a:r>
              <a:rPr lang="el-GR" dirty="0"/>
              <a:t>.</a:t>
            </a:r>
          </a:p>
        </p:txBody>
      </p:sp>
      <p:sp>
        <p:nvSpPr>
          <p:cNvPr id="4" name="Slide Number Placeholder 3"/>
          <p:cNvSpPr>
            <a:spLocks noGrp="1"/>
          </p:cNvSpPr>
          <p:nvPr>
            <p:ph type="sldNum" sz="quarter" idx="5"/>
          </p:nvPr>
        </p:nvSpPr>
        <p:spPr/>
        <p:txBody>
          <a:bodyPr/>
          <a:lstStyle/>
          <a:p>
            <a:fld id="{6D4DA58D-6B5B-40E7-A049-1E26DC491510}" type="slidenum">
              <a:rPr lang="el-GR" smtClean="0"/>
              <a:pPr/>
              <a:t>38</a:t>
            </a:fld>
            <a:endParaRPr lang="el-GR"/>
          </a:p>
        </p:txBody>
      </p:sp>
    </p:spTree>
    <p:extLst>
      <p:ext uri="{BB962C8B-B14F-4D97-AF65-F5344CB8AC3E}">
        <p14:creationId xmlns:p14="http://schemas.microsoft.com/office/powerpoint/2010/main" xmlns="" val="294804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p14="http://schemas.microsoft.com/office/powerpoint/2010/main" xmlns="" val="393030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p14="http://schemas.microsoft.com/office/powerpoint/2010/main" xmlns="" val="249811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13510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a:t>Καλοήθης υπερπλασία του προστάτη αδένα.</a:t>
            </a:r>
          </a:p>
          <a:p>
            <a:pPr marL="228600" indent="-228600">
              <a:buAutoNum type="arabicPeriod"/>
            </a:pPr>
            <a:endParaRPr lang="el-GR" dirty="0"/>
          </a:p>
          <a:p>
            <a:pPr marL="228600" indent="-228600">
              <a:buAutoNum type="arabicPeriod"/>
            </a:pPr>
            <a:r>
              <a:rPr lang="el-GR" dirty="0"/>
              <a:t>Επίσχεση ούρων (οξεία ή χρόνια)  και ανάγκη τοποθέτησης  πιθανώς μόνιμου </a:t>
            </a:r>
            <a:r>
              <a:rPr lang="el-GR" dirty="0" err="1"/>
              <a:t>ουροκαθετήρα</a:t>
            </a:r>
            <a:r>
              <a:rPr lang="el-GR" dirty="0"/>
              <a:t>.</a:t>
            </a:r>
          </a:p>
          <a:p>
            <a:pPr marL="228600" indent="-228600">
              <a:buAutoNum type="arabicPeriod"/>
            </a:pPr>
            <a:endParaRPr lang="el-GR" dirty="0"/>
          </a:p>
          <a:p>
            <a:pPr marL="228600" indent="-228600">
              <a:buAutoNum type="arabicPeriod"/>
            </a:pPr>
            <a:r>
              <a:rPr lang="el-GR" dirty="0"/>
              <a:t>Όχι. Η υπερπλασία του προστάτη είναι καλοήθης οντότητα και δεν αποτελεί </a:t>
            </a:r>
            <a:r>
              <a:rPr lang="el-GR" dirty="0" err="1"/>
              <a:t>προδιαθεσικό</a:t>
            </a:r>
            <a:r>
              <a:rPr lang="el-GR" dirty="0"/>
              <a:t> παράγοντα για τον</a:t>
            </a:r>
            <a:r>
              <a:rPr lang="el-GR" baseline="0" dirty="0"/>
              <a:t> καρκίνο του προστάτη αδένα.</a:t>
            </a:r>
            <a:endParaRPr lang="el-GR" dirty="0"/>
          </a:p>
          <a:p>
            <a:pPr marL="228600" indent="-228600">
              <a:buAutoNum type="arabicPeriod"/>
            </a:pPr>
            <a:endParaRPr lang="el-GR"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8</a:t>
            </a:fld>
            <a:endParaRPr lang="el-GR"/>
          </a:p>
        </p:txBody>
      </p:sp>
    </p:spTree>
    <p:extLst>
      <p:ext uri="{BB962C8B-B14F-4D97-AF65-F5344CB8AC3E}">
        <p14:creationId xmlns:p14="http://schemas.microsoft.com/office/powerpoint/2010/main" xmlns="" val="153190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12</a:t>
            </a:fld>
            <a:endParaRPr lang="el-GR"/>
          </a:p>
        </p:txBody>
      </p:sp>
    </p:spTree>
    <p:extLst>
      <p:ext uri="{BB962C8B-B14F-4D97-AF65-F5344CB8AC3E}">
        <p14:creationId xmlns:p14="http://schemas.microsoft.com/office/powerpoint/2010/main" xmlns="" val="62477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13</a:t>
            </a:fld>
            <a:endParaRPr lang="el-GR"/>
          </a:p>
        </p:txBody>
      </p:sp>
    </p:spTree>
    <p:extLst>
      <p:ext uri="{BB962C8B-B14F-4D97-AF65-F5344CB8AC3E}">
        <p14:creationId xmlns:p14="http://schemas.microsoft.com/office/powerpoint/2010/main" xmlns="" val="170171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a:t>Κυψελιδικό </a:t>
            </a:r>
            <a:r>
              <a:rPr lang="el-GR" dirty="0" err="1"/>
              <a:t>αδενοκαρκίνωμα</a:t>
            </a:r>
            <a:r>
              <a:rPr lang="el-GR" dirty="0"/>
              <a:t>  προστάτη αδένα, έως χαμηλής διαφοροποίησης/υψηλόβαθμης κακοήθειας.</a:t>
            </a:r>
          </a:p>
          <a:p>
            <a:pPr marL="228600" indent="-228600">
              <a:buAutoNum type="arabicPeriod"/>
            </a:pPr>
            <a:endParaRPr lang="el-GR" dirty="0"/>
          </a:p>
          <a:p>
            <a:pPr marL="228600" indent="-228600">
              <a:buAutoNum type="arabicPeriod"/>
            </a:pPr>
            <a:r>
              <a:rPr lang="el-GR" dirty="0"/>
              <a:t>Καλοήθης υπερπλασία, προστατίτιδα.</a:t>
            </a:r>
          </a:p>
          <a:p>
            <a:pPr marL="228600" indent="-228600">
              <a:buAutoNum type="arabicPeriod"/>
            </a:pPr>
            <a:endParaRPr lang="el-GR" dirty="0"/>
          </a:p>
          <a:p>
            <a:pPr marL="228600" indent="-228600">
              <a:buAutoNum type="arabicPeriod"/>
            </a:pPr>
            <a:r>
              <a:rPr lang="el-GR" dirty="0"/>
              <a:t>Λεμφαδένες πυέλου και οστά (συχνά </a:t>
            </a:r>
            <a:r>
              <a:rPr lang="el-GR" dirty="0" err="1"/>
              <a:t>οστεοβλαστικές</a:t>
            </a:r>
            <a:r>
              <a:rPr lang="el-GR" dirty="0"/>
              <a:t>)</a:t>
            </a:r>
          </a:p>
          <a:p>
            <a:pPr marL="228600" indent="-228600">
              <a:buAutoNum type="arabicPeriod"/>
            </a:pPr>
            <a:endParaRPr lang="el-GR" dirty="0"/>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15</a:t>
            </a:fld>
            <a:endParaRPr lang="el-GR"/>
          </a:p>
        </p:txBody>
      </p:sp>
    </p:spTree>
    <p:extLst>
      <p:ext uri="{BB962C8B-B14F-4D97-AF65-F5344CB8AC3E}">
        <p14:creationId xmlns:p14="http://schemas.microsoft.com/office/powerpoint/2010/main" xmlns="" val="370769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dirty="0"/>
              <a:t>Κρυψορχία</a:t>
            </a:r>
            <a:r>
              <a:rPr lang="en-US" dirty="0"/>
              <a:t> </a:t>
            </a:r>
            <a:r>
              <a:rPr lang="el-GR" baseline="0" dirty="0"/>
              <a:t> δηλ. α</a:t>
            </a:r>
            <a:r>
              <a:rPr lang="el-GR" dirty="0"/>
              <a:t>πουσία ενός ή και των δύο όρχεων στο όσχεο, πιο συχνά λόγω αποτυχίας καθόδου στο όσχεο κατά την ανάπτυξη του εμβρύου. Ατροφία του όρχεως.</a:t>
            </a:r>
          </a:p>
          <a:p>
            <a:pPr marL="228600" indent="-228600">
              <a:buAutoNum type="arabicPeriod"/>
            </a:pPr>
            <a:endParaRPr lang="el-GR"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l-GR" dirty="0"/>
              <a:t>Όγκος</a:t>
            </a:r>
            <a:r>
              <a:rPr lang="el-GR" baseline="0" dirty="0"/>
              <a:t> γεννητικών κυττάρων, συχνότερα </a:t>
            </a:r>
            <a:r>
              <a:rPr lang="el-GR" baseline="0" dirty="0" err="1"/>
              <a:t>σεμίνωμα</a:t>
            </a:r>
            <a:r>
              <a:rPr lang="el-GR" baseline="0" dirty="0"/>
              <a:t>. </a:t>
            </a:r>
            <a:r>
              <a:rPr lang="el-GR" dirty="0" err="1"/>
              <a:t>Υπογονιμότητα</a:t>
            </a:r>
            <a:r>
              <a:rPr lang="el-GR" dirty="0"/>
              <a:t>. Συστροφή. Βουβωνοκήλη.</a:t>
            </a:r>
          </a:p>
          <a:p>
            <a:pPr marL="228600" indent="-228600">
              <a:buAutoNum type="arabicPeriod"/>
            </a:pPr>
            <a:endParaRPr lang="el-GR" dirty="0"/>
          </a:p>
          <a:p>
            <a:pPr marL="228600" indent="-228600">
              <a:buAutoNum type="arabicPeriod"/>
            </a:pPr>
            <a:r>
              <a:rPr lang="el-GR" dirty="0" err="1"/>
              <a:t>Ορχεοπηξία</a:t>
            </a:r>
            <a:r>
              <a:rPr lang="el-GR" dirty="0"/>
              <a:t>. Σταθεροποίηση του </a:t>
            </a:r>
            <a:r>
              <a:rPr lang="el-GR" dirty="0" err="1"/>
              <a:t>όρχι</a:t>
            </a:r>
            <a:r>
              <a:rPr lang="el-GR" dirty="0"/>
              <a:t> στο όσχεο. Παρακολούθηση για τυχόν κακοήθη εξαλλαγή.</a:t>
            </a: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22</a:t>
            </a:fld>
            <a:endParaRPr lang="el-GR"/>
          </a:p>
        </p:txBody>
      </p:sp>
    </p:spTree>
    <p:extLst>
      <p:ext uri="{BB962C8B-B14F-4D97-AF65-F5344CB8AC3E}">
        <p14:creationId xmlns:p14="http://schemas.microsoft.com/office/powerpoint/2010/main" xmlns="" val="4982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9949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12/12/2022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12/12/2022</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6">
                <a:lumMod val="60000"/>
                <a:lumOff val="40000"/>
              </a:schemeClr>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12/12/2022</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gif"/><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0CA7-343E-B714-4391-945FE43F63FD}"/>
              </a:ext>
            </a:extLst>
          </p:cNvPr>
          <p:cNvSpPr>
            <a:spLocks noGrp="1"/>
          </p:cNvSpPr>
          <p:nvPr>
            <p:ph type="title"/>
          </p:nvPr>
        </p:nvSpPr>
        <p:spPr>
          <a:xfrm>
            <a:off x="457200" y="-459432"/>
            <a:ext cx="8229600" cy="2650306"/>
          </a:xfrm>
        </p:spPr>
        <p:txBody>
          <a:bodyPr>
            <a:normAutofit/>
          </a:bodyPr>
          <a:lstStyle/>
          <a:p>
            <a:r>
              <a:rPr lang="el-GR" sz="3600" dirty="0" err="1">
                <a:effectLst>
                  <a:outerShdw blurRad="38100" dist="38100" dir="2700000" algn="tl">
                    <a:srgbClr val="000000">
                      <a:alpha val="43137"/>
                    </a:srgbClr>
                  </a:outerShdw>
                </a:effectLst>
              </a:rPr>
              <a:t>Κλινικο</a:t>
            </a:r>
            <a:r>
              <a:rPr lang="el-GR" sz="3600" dirty="0">
                <a:effectLst>
                  <a:outerShdw blurRad="38100" dist="38100" dir="2700000" algn="tl">
                    <a:srgbClr val="000000">
                      <a:alpha val="43137"/>
                    </a:srgbClr>
                  </a:outerShdw>
                </a:effectLst>
              </a:rPr>
              <a:t>-</a:t>
            </a:r>
            <a:r>
              <a:rPr lang="el-GR" sz="3600" dirty="0" err="1">
                <a:effectLst>
                  <a:outerShdw blurRad="38100" dist="38100" dir="2700000" algn="tl">
                    <a:srgbClr val="000000">
                      <a:alpha val="43137"/>
                    </a:srgbClr>
                  </a:outerShdw>
                </a:effectLst>
              </a:rPr>
              <a:t>παθολογοανατομική</a:t>
            </a:r>
            <a:r>
              <a:rPr lang="el-GR" sz="3600" dirty="0">
                <a:effectLst>
                  <a:outerShdw blurRad="38100" dist="38100" dir="2700000" algn="tl">
                    <a:srgbClr val="000000">
                      <a:alpha val="43137"/>
                    </a:srgbClr>
                  </a:outerShdw>
                </a:effectLst>
              </a:rPr>
              <a:t> συζήτηση </a:t>
            </a:r>
            <a:br>
              <a:rPr lang="el-GR" sz="3600" dirty="0">
                <a:effectLst>
                  <a:outerShdw blurRad="38100" dist="38100" dir="2700000" algn="tl">
                    <a:srgbClr val="000000">
                      <a:alpha val="43137"/>
                    </a:srgbClr>
                  </a:outerShdw>
                </a:effectLst>
              </a:rPr>
            </a:br>
            <a:r>
              <a:rPr lang="el-GR" sz="3500" dirty="0">
                <a:effectLst>
                  <a:outerShdw blurRad="38100" dist="38100" dir="2700000" algn="tl">
                    <a:srgbClr val="000000">
                      <a:alpha val="43137"/>
                    </a:srgbClr>
                  </a:outerShdw>
                </a:effectLst>
              </a:rPr>
              <a:t>περιστατικών νόσων </a:t>
            </a:r>
            <a:br>
              <a:rPr lang="el-GR" sz="3500" dirty="0">
                <a:effectLst>
                  <a:outerShdw blurRad="38100" dist="38100" dir="2700000" algn="tl">
                    <a:srgbClr val="000000">
                      <a:alpha val="43137"/>
                    </a:srgbClr>
                  </a:outerShdw>
                </a:effectLst>
              </a:rPr>
            </a:br>
            <a:r>
              <a:rPr lang="el-GR" sz="3500" dirty="0">
                <a:effectLst>
                  <a:outerShdw blurRad="38100" dist="38100" dir="2700000" algn="tl">
                    <a:srgbClr val="000000">
                      <a:alpha val="43137"/>
                    </a:srgbClr>
                  </a:outerShdw>
                </a:effectLst>
              </a:rPr>
              <a:t>γεννητικού συστήματος του άρρενος</a:t>
            </a:r>
          </a:p>
        </p:txBody>
      </p:sp>
      <p:sp>
        <p:nvSpPr>
          <p:cNvPr id="3" name="Content Placeholder 2">
            <a:extLst>
              <a:ext uri="{FF2B5EF4-FFF2-40B4-BE49-F238E27FC236}">
                <a16:creationId xmlns:a16="http://schemas.microsoft.com/office/drawing/2014/main" xmlns="" id="{3847E65A-9B58-D7B9-21DC-CE301B1DC881}"/>
              </a:ext>
            </a:extLst>
          </p:cNvPr>
          <p:cNvSpPr>
            <a:spLocks noGrp="1"/>
          </p:cNvSpPr>
          <p:nvPr>
            <p:ph idx="1"/>
          </p:nvPr>
        </p:nvSpPr>
        <p:spPr>
          <a:xfrm>
            <a:off x="0" y="4365104"/>
            <a:ext cx="9144000" cy="2650306"/>
          </a:xfrm>
        </p:spPr>
        <p:txBody>
          <a:bodyPr>
            <a:normAutofit/>
          </a:bodyPr>
          <a:lstStyle/>
          <a:p>
            <a:endParaRPr lang="el-GR" dirty="0"/>
          </a:p>
          <a:p>
            <a:endParaRPr lang="el-GR" dirty="0"/>
          </a:p>
          <a:p>
            <a:r>
              <a:rPr lang="el-GR" sz="2500" dirty="0"/>
              <a:t>Ανδρέας Χ. </a:t>
            </a:r>
            <a:r>
              <a:rPr lang="el-GR" sz="2500" dirty="0" err="1" smtClean="0"/>
              <a:t>Λάζαρης</a:t>
            </a:r>
            <a:r>
              <a:rPr lang="en-US" sz="2500" dirty="0" smtClean="0"/>
              <a:t>,</a:t>
            </a:r>
            <a:r>
              <a:rPr lang="el-GR" sz="2500" dirty="0" smtClean="0"/>
              <a:t> Ιατρός</a:t>
            </a:r>
            <a:r>
              <a:rPr lang="en-US" sz="2500" dirty="0" smtClean="0"/>
              <a:t> - </a:t>
            </a:r>
            <a:r>
              <a:rPr lang="el-GR" sz="2500" dirty="0" err="1" smtClean="0"/>
              <a:t>Ιστοπαθολόγος</a:t>
            </a:r>
            <a:endParaRPr lang="el-GR" sz="2500" dirty="0"/>
          </a:p>
          <a:p>
            <a:r>
              <a:rPr lang="el-GR" sz="2500" dirty="0"/>
              <a:t>Χαράλαμπος Χ. </a:t>
            </a:r>
            <a:r>
              <a:rPr lang="el-GR" sz="2500" dirty="0" smtClean="0"/>
              <a:t>Μυλωνάς</a:t>
            </a:r>
            <a:r>
              <a:rPr lang="en-US" sz="2500" dirty="0" smtClean="0"/>
              <a:t>,</a:t>
            </a:r>
            <a:r>
              <a:rPr lang="el-GR" sz="2500" dirty="0" smtClean="0"/>
              <a:t>  Ιατρός</a:t>
            </a:r>
            <a:r>
              <a:rPr lang="en-US" sz="2500" dirty="0" smtClean="0"/>
              <a:t> - E</a:t>
            </a:r>
            <a:r>
              <a:rPr lang="el-GR" sz="2500" dirty="0" err="1"/>
              <a:t>ιδικευόμενος</a:t>
            </a:r>
            <a:r>
              <a:rPr lang="el-GR" sz="2500" dirty="0"/>
              <a:t> Παθολογίας</a:t>
            </a:r>
          </a:p>
        </p:txBody>
      </p:sp>
      <p:pic>
        <p:nvPicPr>
          <p:cNvPr id="1026" name="Picture 2" descr="Vector illustration of male reproductive system cartoon. | CanStock">
            <a:extLst>
              <a:ext uri="{FF2B5EF4-FFF2-40B4-BE49-F238E27FC236}">
                <a16:creationId xmlns:a16="http://schemas.microsoft.com/office/drawing/2014/main" xmlns="" id="{41A87699-71B8-9D3C-ACFC-A403D5BD6E3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5736" y="1700808"/>
            <a:ext cx="4597102" cy="36470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867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2400" dirty="0" err="1"/>
              <a:t>Οζία</a:t>
            </a:r>
            <a:r>
              <a:rPr lang="el-GR" sz="2400" dirty="0"/>
              <a:t> καλοήθους υπερπλασίας του προστάτη γύρω από την ουρήθρα προβάλλουν πάνω από την εικονιζόμενη επιφάνεια διατομής του προστάτη αδένα.</a:t>
            </a:r>
          </a:p>
        </p:txBody>
      </p:sp>
      <p:pic>
        <p:nvPicPr>
          <p:cNvPr id="70659" name="Picture 3" descr="C:\Users\User\Desktop\prostatenodhyperFalzarano01.jpg"/>
          <p:cNvPicPr>
            <a:picLocks noChangeAspect="1" noChangeArrowheads="1"/>
          </p:cNvPicPr>
          <p:nvPr/>
        </p:nvPicPr>
        <p:blipFill>
          <a:blip r:embed="rId2" cstate="print"/>
          <a:srcRect/>
          <a:stretch>
            <a:fillRect/>
          </a:stretch>
        </p:blipFill>
        <p:spPr bwMode="auto">
          <a:xfrm>
            <a:off x="323528" y="764704"/>
            <a:ext cx="3456384" cy="2929488"/>
          </a:xfrm>
          <a:prstGeom prst="rect">
            <a:avLst/>
          </a:prstGeom>
          <a:noFill/>
        </p:spPr>
      </p:pic>
      <p:pic>
        <p:nvPicPr>
          <p:cNvPr id="70660" name="Picture 4" descr="C:\Users\User\Desktop\prostatenodhyperFalzarano02.jpg"/>
          <p:cNvPicPr>
            <a:picLocks noChangeAspect="1" noChangeArrowheads="1"/>
          </p:cNvPicPr>
          <p:nvPr/>
        </p:nvPicPr>
        <p:blipFill>
          <a:blip r:embed="rId3" cstate="print"/>
          <a:srcRect/>
          <a:stretch>
            <a:fillRect/>
          </a:stretch>
        </p:blipFill>
        <p:spPr bwMode="auto">
          <a:xfrm rot="5400000">
            <a:off x="4787318" y="1341474"/>
            <a:ext cx="4680520" cy="3670996"/>
          </a:xfrm>
          <a:prstGeom prst="rect">
            <a:avLst/>
          </a:prstGeom>
          <a:noFill/>
        </p:spPr>
      </p:pic>
      <p:sp>
        <p:nvSpPr>
          <p:cNvPr id="6" name="5 - Ορθογώνιο"/>
          <p:cNvSpPr/>
          <p:nvPr/>
        </p:nvSpPr>
        <p:spPr>
          <a:xfrm>
            <a:off x="5292080" y="5589240"/>
            <a:ext cx="3851920" cy="1200329"/>
          </a:xfrm>
          <a:prstGeom prst="rect">
            <a:avLst/>
          </a:prstGeom>
        </p:spPr>
        <p:txBody>
          <a:bodyPr wrap="square">
            <a:spAutoFit/>
          </a:bodyPr>
          <a:lstStyle/>
          <a:p>
            <a:pPr algn="ctr"/>
            <a:r>
              <a:rPr lang="el-GR" dirty="0"/>
              <a:t>Καλά περιγεγραμμένος </a:t>
            </a:r>
            <a:r>
              <a:rPr lang="el-GR" dirty="0">
                <a:effectLst>
                  <a:outerShdw blurRad="38100" dist="38100" dir="2700000" algn="tl">
                    <a:srgbClr val="000000">
                      <a:alpha val="43137"/>
                    </a:srgbClr>
                  </a:outerShdw>
                </a:effectLst>
              </a:rPr>
              <a:t>αδενικός </a:t>
            </a:r>
            <a:r>
              <a:rPr lang="el-GR" dirty="0"/>
              <a:t>πολλαπλασιασμός με αδένες ποικίλου μεγέθους,  με εστιακή κυστική διάταση και </a:t>
            </a:r>
            <a:r>
              <a:rPr lang="el-GR" dirty="0" err="1"/>
              <a:t>αμυλοειδή</a:t>
            </a:r>
            <a:r>
              <a:rPr lang="el-GR" dirty="0"/>
              <a:t> σωμάτια.</a:t>
            </a:r>
          </a:p>
        </p:txBody>
      </p:sp>
      <p:pic>
        <p:nvPicPr>
          <p:cNvPr id="70661" name="Picture 5" descr="C:\Users\User\Desktop\prostatenodhyperFalzarano04.jpg"/>
          <p:cNvPicPr>
            <a:picLocks noChangeAspect="1" noChangeArrowheads="1"/>
          </p:cNvPicPr>
          <p:nvPr/>
        </p:nvPicPr>
        <p:blipFill>
          <a:blip r:embed="rId4" cstate="print"/>
          <a:srcRect/>
          <a:stretch>
            <a:fillRect/>
          </a:stretch>
        </p:blipFill>
        <p:spPr bwMode="auto">
          <a:xfrm>
            <a:off x="1669367" y="4005064"/>
            <a:ext cx="3396977" cy="2664296"/>
          </a:xfrm>
          <a:prstGeom prst="rect">
            <a:avLst/>
          </a:prstGeom>
          <a:noFill/>
        </p:spPr>
      </p:pic>
      <p:sp>
        <p:nvSpPr>
          <p:cNvPr id="8" name="7 - Ορθογώνιο"/>
          <p:cNvSpPr/>
          <p:nvPr/>
        </p:nvSpPr>
        <p:spPr>
          <a:xfrm>
            <a:off x="0" y="3645024"/>
            <a:ext cx="1763688" cy="3293209"/>
          </a:xfrm>
          <a:prstGeom prst="rect">
            <a:avLst/>
          </a:prstGeom>
        </p:spPr>
        <p:txBody>
          <a:bodyPr wrap="square">
            <a:spAutoFit/>
          </a:bodyPr>
          <a:lstStyle/>
          <a:p>
            <a:pPr algn="ctr"/>
            <a:r>
              <a:rPr lang="el-GR" sz="1600" dirty="0"/>
              <a:t>Καλά περιγεγραμμένο </a:t>
            </a:r>
            <a:r>
              <a:rPr lang="el-GR" sz="1600" dirty="0" err="1">
                <a:effectLst>
                  <a:outerShdw blurRad="38100" dist="38100" dir="2700000" algn="tl">
                    <a:srgbClr val="000000">
                      <a:alpha val="43137"/>
                    </a:srgbClr>
                  </a:outerShdw>
                </a:effectLst>
              </a:rPr>
              <a:t>στρωματικό</a:t>
            </a:r>
            <a:r>
              <a:rPr lang="el-GR" sz="1600" dirty="0">
                <a:effectLst>
                  <a:outerShdw blurRad="38100" dist="38100" dir="2700000" algn="tl">
                    <a:srgbClr val="000000">
                      <a:alpha val="43137"/>
                    </a:srgbClr>
                  </a:outerShdw>
                </a:effectLst>
              </a:rPr>
              <a:t> </a:t>
            </a:r>
            <a:r>
              <a:rPr lang="el-GR" sz="1600" dirty="0" err="1"/>
              <a:t>οζίο</a:t>
            </a:r>
            <a:r>
              <a:rPr lang="el-GR" sz="1600" dirty="0"/>
              <a:t> με </a:t>
            </a:r>
            <a:r>
              <a:rPr lang="el-GR" sz="1600" dirty="0">
                <a:effectLst>
                  <a:outerShdw blurRad="38100" dist="38100" dir="2700000" algn="tl">
                    <a:srgbClr val="000000">
                      <a:alpha val="43137"/>
                    </a:srgbClr>
                  </a:outerShdw>
                </a:effectLst>
              </a:rPr>
              <a:t>προεξέχοντα</a:t>
            </a:r>
            <a:r>
              <a:rPr lang="el-GR" sz="1600" dirty="0"/>
              <a:t>, διάσπαρτα, </a:t>
            </a:r>
            <a:r>
              <a:rPr lang="el-GR" sz="1600" dirty="0" err="1"/>
              <a:t>παχυτοιχωματικά</a:t>
            </a:r>
            <a:r>
              <a:rPr lang="el-GR" sz="1600" dirty="0"/>
              <a:t> τριχοειδή αγγεία και ήπια, </a:t>
            </a:r>
            <a:r>
              <a:rPr lang="el-GR" sz="1600" dirty="0" err="1"/>
              <a:t>ατρακτόμορφα</a:t>
            </a:r>
            <a:r>
              <a:rPr lang="el-GR" sz="1600" dirty="0"/>
              <a:t> κύτταρα με ωχρό κυτταρόπλασμα και ομαλούς, ωοειδείς πυρήνες.</a:t>
            </a:r>
          </a:p>
        </p:txBody>
      </p:sp>
      <p:pic>
        <p:nvPicPr>
          <p:cNvPr id="70662" name="Picture 6" descr="C:\Users\User\Desktop\prostatenodhyperFalzarano05.jpg"/>
          <p:cNvPicPr>
            <a:picLocks noChangeAspect="1" noChangeArrowheads="1"/>
          </p:cNvPicPr>
          <p:nvPr/>
        </p:nvPicPr>
        <p:blipFill>
          <a:blip r:embed="rId5" cstate="print"/>
          <a:srcRect/>
          <a:stretch>
            <a:fillRect/>
          </a:stretch>
        </p:blipFill>
        <p:spPr bwMode="auto">
          <a:xfrm>
            <a:off x="1691680" y="4005064"/>
            <a:ext cx="3396977"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dissolve">
                                      <p:cBhvr>
                                        <p:cTn id="7" dur="500"/>
                                        <p:tgtEl>
                                          <p:spTgt spid="7066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70661"/>
                                        </p:tgtEl>
                                        <p:attrNameLst>
                                          <p:attrName>style.visibility</p:attrName>
                                        </p:attrNameLst>
                                      </p:cBhvr>
                                      <p:to>
                                        <p:strVal val="visible"/>
                                      </p:to>
                                    </p:set>
                                    <p:animEffect transition="in" filter="dissolve">
                                      <p:cBhvr>
                                        <p:cTn id="18" dur="500"/>
                                        <p:tgtEl>
                                          <p:spTgt spid="7066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0662"/>
                                        </p:tgtEl>
                                        <p:attrNameLst>
                                          <p:attrName>style.visibility</p:attrName>
                                        </p:attrNameLst>
                                      </p:cBhvr>
                                      <p:to>
                                        <p:strVal val="visible"/>
                                      </p:to>
                                    </p:set>
                                    <p:animEffect transition="in" filter="dissolve">
                                      <p:cBhvr>
                                        <p:cTn id="23"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n-US" sz="2800" dirty="0">
                <a:effectLst>
                  <a:outerShdw blurRad="38100" dist="38100" dir="2700000" algn="tl">
                    <a:srgbClr val="000000">
                      <a:alpha val="43137"/>
                    </a:srgbClr>
                  </a:outerShdw>
                </a:effectLst>
              </a:rPr>
              <a:t>A</a:t>
            </a:r>
            <a:r>
              <a:rPr lang="el-GR" sz="2800" dirty="0" err="1">
                <a:effectLst>
                  <a:outerShdw blurRad="38100" dist="38100" dir="2700000" algn="tl">
                    <a:srgbClr val="000000">
                      <a:alpha val="43137"/>
                    </a:srgbClr>
                  </a:outerShdw>
                </a:effectLst>
              </a:rPr>
              <a:t>δένωση</a:t>
            </a:r>
            <a:r>
              <a:rPr lang="el-GR" sz="2800" dirty="0">
                <a:effectLst>
                  <a:outerShdw blurRad="38100" dist="38100" dir="2700000" algn="tl">
                    <a:srgbClr val="000000">
                      <a:alpha val="43137"/>
                    </a:srgbClr>
                  </a:outerShdw>
                </a:effectLst>
              </a:rPr>
              <a:t>/Άτυπη </a:t>
            </a:r>
            <a:r>
              <a:rPr lang="el-GR" sz="2800" dirty="0" err="1">
                <a:effectLst>
                  <a:outerShdw blurRad="38100" dist="38100" dir="2700000" algn="tl">
                    <a:srgbClr val="000000">
                      <a:alpha val="43137"/>
                    </a:srgbClr>
                  </a:outerShdw>
                </a:effectLst>
              </a:rPr>
              <a:t>αδενωματώδης</a:t>
            </a:r>
            <a:r>
              <a:rPr lang="el-GR" sz="2800" dirty="0">
                <a:effectLst>
                  <a:outerShdw blurRad="38100" dist="38100" dir="2700000" algn="tl">
                    <a:srgbClr val="000000">
                      <a:alpha val="43137"/>
                    </a:srgbClr>
                  </a:outerShdw>
                </a:effectLst>
              </a:rPr>
              <a:t> υπερπλασία του προστάτη.</a:t>
            </a:r>
            <a:r>
              <a:rPr lang="el-GR" sz="2800" dirty="0"/>
              <a:t/>
            </a:r>
            <a:br>
              <a:rPr lang="el-GR" sz="2800" dirty="0"/>
            </a:br>
            <a:r>
              <a:rPr lang="el-GR" sz="1800" dirty="0"/>
              <a:t>Καλά περιγεγραμμένος, οζώδης πολλαπλασιασμός συνωστισμένων, μικρού έως μεσαίου μεγέθους αδένων, με ωχρό έως διαυγές κυτταρόπλασμα, κατακερματισμένο και ασυνεχή, αλλά υπαρκτό βασικό κυτταρικό στοίχο</a:t>
            </a:r>
            <a:r>
              <a:rPr lang="en-US" sz="1800" dirty="0"/>
              <a:t>, </a:t>
            </a:r>
            <a:r>
              <a:rPr lang="el-GR" sz="1800" dirty="0">
                <a:effectLst>
                  <a:outerShdw blurRad="38100" dist="38100" dir="2700000" algn="tl">
                    <a:srgbClr val="000000">
                      <a:alpha val="43137"/>
                    </a:srgbClr>
                  </a:outerShdw>
                </a:effectLst>
              </a:rPr>
              <a:t>με ανάλογη </a:t>
            </a:r>
            <a:r>
              <a:rPr lang="el-GR" sz="1800" dirty="0" err="1">
                <a:effectLst>
                  <a:outerShdw blurRad="38100" dist="38100" dir="2700000" algn="tl">
                    <a:srgbClr val="000000">
                      <a:alpha val="43137"/>
                    </a:srgbClr>
                  </a:outerShdw>
                </a:effectLst>
              </a:rPr>
              <a:t>ανοσοϊστοθετικότητα</a:t>
            </a:r>
            <a:r>
              <a:rPr lang="en-US" sz="1800" dirty="0"/>
              <a:t>,</a:t>
            </a:r>
            <a:r>
              <a:rPr lang="el-GR" sz="1800" dirty="0"/>
              <a:t> και ελάχιστη πυρηνική </a:t>
            </a:r>
            <a:r>
              <a:rPr lang="el-GR" sz="1800" dirty="0" err="1"/>
              <a:t>ατυπία</a:t>
            </a:r>
            <a:r>
              <a:rPr lang="el-GR" sz="1800" dirty="0"/>
              <a:t>. Μπορεί να εκληφθεί λανθασμένα ως </a:t>
            </a:r>
            <a:r>
              <a:rPr lang="el-GR" sz="1800" dirty="0" err="1"/>
              <a:t>αδενοκαρκίνωμα</a:t>
            </a:r>
            <a:r>
              <a:rPr lang="el-GR" sz="1800" dirty="0"/>
              <a:t> πολύ χαμηλού βαθμού κακοήθειας.</a:t>
            </a:r>
          </a:p>
        </p:txBody>
      </p:sp>
      <p:pic>
        <p:nvPicPr>
          <p:cNvPr id="1026" name="Picture 2" descr="C:\Users\User\Desktop\prostateadenosisMagi1.jpg"/>
          <p:cNvPicPr>
            <a:picLocks noChangeAspect="1" noChangeArrowheads="1"/>
          </p:cNvPicPr>
          <p:nvPr/>
        </p:nvPicPr>
        <p:blipFill>
          <a:blip r:embed="rId2" cstate="print"/>
          <a:srcRect/>
          <a:stretch>
            <a:fillRect/>
          </a:stretch>
        </p:blipFill>
        <p:spPr bwMode="auto">
          <a:xfrm rot="16200000">
            <a:off x="-414554" y="2186861"/>
            <a:ext cx="5040562" cy="3780421"/>
          </a:xfrm>
          <a:prstGeom prst="rect">
            <a:avLst/>
          </a:prstGeom>
          <a:noFill/>
        </p:spPr>
      </p:pic>
      <p:pic>
        <p:nvPicPr>
          <p:cNvPr id="1027" name="Picture 3" descr="C:\Users\User\Desktop\prostateadenosisMagi4.jpg"/>
          <p:cNvPicPr>
            <a:picLocks noChangeAspect="1" noChangeArrowheads="1"/>
          </p:cNvPicPr>
          <p:nvPr/>
        </p:nvPicPr>
        <p:blipFill>
          <a:blip r:embed="rId3" cstate="print"/>
          <a:srcRect/>
          <a:stretch>
            <a:fillRect/>
          </a:stretch>
        </p:blipFill>
        <p:spPr bwMode="auto">
          <a:xfrm>
            <a:off x="4187959" y="1484784"/>
            <a:ext cx="4704521" cy="3528392"/>
          </a:xfrm>
          <a:prstGeom prst="rect">
            <a:avLst/>
          </a:prstGeom>
          <a:noFill/>
        </p:spPr>
      </p:pic>
      <p:pic>
        <p:nvPicPr>
          <p:cNvPr id="1028" name="Picture 4" descr="C:\Users\User\Desktop\prostateadenosisMagi6.jpg"/>
          <p:cNvPicPr>
            <a:picLocks noChangeAspect="1" noChangeArrowheads="1"/>
          </p:cNvPicPr>
          <p:nvPr/>
        </p:nvPicPr>
        <p:blipFill>
          <a:blip r:embed="rId4" cstate="print"/>
          <a:srcRect/>
          <a:stretch>
            <a:fillRect/>
          </a:stretch>
        </p:blipFill>
        <p:spPr bwMode="auto">
          <a:xfrm>
            <a:off x="5436096" y="5075802"/>
            <a:ext cx="2160240" cy="1620180"/>
          </a:xfrm>
          <a:prstGeom prst="rect">
            <a:avLst/>
          </a:prstGeom>
          <a:noFill/>
        </p:spPr>
      </p:pic>
      <p:sp>
        <p:nvSpPr>
          <p:cNvPr id="6" name="1 - Τίτλος"/>
          <p:cNvSpPr txBox="1">
            <a:spLocks/>
          </p:cNvSpPr>
          <p:nvPr/>
        </p:nvSpPr>
        <p:spPr>
          <a:xfrm>
            <a:off x="6588224" y="5661248"/>
            <a:ext cx="1080120" cy="648072"/>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p63</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764704"/>
            <a:ext cx="8424936" cy="6678751"/>
          </a:xfrm>
          <a:prstGeom prst="rect">
            <a:avLst/>
          </a:prstGeom>
          <a:noFill/>
        </p:spPr>
        <p:txBody>
          <a:bodyPr wrap="square" rtlCol="0">
            <a:spAutoFit/>
          </a:bodyPr>
          <a:lstStyle/>
          <a:p>
            <a:r>
              <a:rPr lang="el-GR" sz="2400" b="1" u="sng" dirty="0">
                <a:latin typeface="Arial" panose="020B0604020202020204" pitchFamily="34" charset="0"/>
                <a:cs typeface="Arial" panose="020B0604020202020204" pitchFamily="34" charset="0"/>
              </a:rPr>
              <a:t>Ιστορικό: </a:t>
            </a:r>
          </a:p>
          <a:p>
            <a:r>
              <a:rPr lang="el-GR" sz="2400" dirty="0">
                <a:latin typeface="Arial" panose="020B0604020202020204" pitchFamily="34" charset="0"/>
                <a:cs typeface="Arial" panose="020B0604020202020204" pitchFamily="34" charset="0"/>
              </a:rPr>
              <a:t>Άνδρας </a:t>
            </a:r>
            <a:r>
              <a:rPr lang="en-US" sz="2400" dirty="0">
                <a:latin typeface="Arial" panose="020B0604020202020204" pitchFamily="34" charset="0"/>
                <a:cs typeface="Arial" panose="020B0604020202020204" pitchFamily="34" charset="0"/>
              </a:rPr>
              <a:t>6</a:t>
            </a:r>
            <a:r>
              <a:rPr lang="el-GR" sz="2400" dirty="0">
                <a:latin typeface="Arial" panose="020B0604020202020204" pitchFamily="34" charset="0"/>
                <a:cs typeface="Arial" panose="020B0604020202020204" pitchFamily="34" charset="0"/>
              </a:rPr>
              <a:t>5 ετών, προσέρχεται για προληπτικό έλεγχο.</a:t>
            </a:r>
          </a:p>
          <a:p>
            <a:r>
              <a:rPr lang="el-GR" sz="2400" dirty="0">
                <a:latin typeface="Arial" panose="020B0604020202020204" pitchFamily="34" charset="0"/>
                <a:cs typeface="Arial" panose="020B0604020202020204" pitchFamily="34" charset="0"/>
              </a:rPr>
              <a:t>Δεν αιτιάται συμπτώματα.</a:t>
            </a: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Κλινική εξέταση:</a:t>
            </a:r>
          </a:p>
          <a:p>
            <a:r>
              <a:rPr lang="el-GR" sz="2400" dirty="0">
                <a:latin typeface="Arial" panose="020B0604020202020204" pitchFamily="34" charset="0"/>
                <a:cs typeface="Arial" panose="020B0604020202020204" pitchFamily="34" charset="0"/>
              </a:rPr>
              <a:t>Ψηλαφητό σκληρό </a:t>
            </a:r>
            <a:r>
              <a:rPr lang="el-GR" sz="2400" dirty="0" err="1">
                <a:latin typeface="Arial" panose="020B0604020202020204" pitchFamily="34" charset="0"/>
                <a:cs typeface="Arial" panose="020B0604020202020204" pitchFamily="34" charset="0"/>
              </a:rPr>
              <a:t>οζίο</a:t>
            </a:r>
            <a:r>
              <a:rPr lang="el-GR" sz="2400" dirty="0">
                <a:latin typeface="Arial" panose="020B0604020202020204" pitchFamily="34" charset="0"/>
                <a:cs typeface="Arial" panose="020B0604020202020204" pitchFamily="34" charset="0"/>
              </a:rPr>
              <a:t> στη δακτυλική εξέταση εκ του ορθού.</a:t>
            </a: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Εργαστηριακός έλεγχος:</a:t>
            </a:r>
          </a:p>
          <a:p>
            <a:pPr lvl="0">
              <a:defRPr/>
            </a:pPr>
            <a:r>
              <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PSA</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ορού</a:t>
            </a:r>
            <a:r>
              <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ng/mL (</a:t>
            </a:r>
            <a:r>
              <a:rPr kumimoji="0" lang="el-GR" sz="2400" i="0"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φ.τ</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r>
              <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a:t>
            </a:r>
            <a:r>
              <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για </a:t>
            </a:r>
            <a:endPar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την </a:t>
            </a:r>
            <a:r>
              <a:rPr lang="el-GR" sz="2400" noProof="0" dirty="0">
                <a:solidFill>
                  <a:prstClr val="black"/>
                </a:solidFill>
                <a:latin typeface="Arial" panose="020B0604020202020204" pitchFamily="34" charset="0"/>
                <a:cs typeface="Arial" panose="020B0604020202020204" pitchFamily="34" charset="0"/>
              </a:rPr>
              <a:t>η</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λικία</a:t>
            </a:r>
            <a:r>
              <a:rPr lang="en-US" sz="2400" dirty="0">
                <a:solidFill>
                  <a:prstClr val="black"/>
                </a:solidFill>
                <a:latin typeface="Arial" panose="020B0604020202020204" pitchFamily="34" charset="0"/>
                <a:cs typeface="Arial" panose="020B0604020202020204" pitchFamily="34" charset="0"/>
              </a:rPr>
              <a:t> </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του ασθενούς)</a:t>
            </a:r>
            <a:endPar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27384"/>
            <a:ext cx="8229600" cy="792088"/>
          </a:xfrm>
        </p:spPr>
        <p:txBody>
          <a:bodyPr/>
          <a:lstStyle/>
          <a:p>
            <a:r>
              <a:rPr lang="el-GR" dirty="0"/>
              <a:t>Περιστατικό 2</a:t>
            </a:r>
          </a:p>
        </p:txBody>
      </p:sp>
      <p:pic>
        <p:nvPicPr>
          <p:cNvPr id="2" name="Picture 2" descr="Rectal examination - Wikipedia">
            <a:extLst>
              <a:ext uri="{FF2B5EF4-FFF2-40B4-BE49-F238E27FC236}">
                <a16:creationId xmlns:a16="http://schemas.microsoft.com/office/drawing/2014/main" xmlns="" id="{FF475114-B349-DC0F-C3AA-926D9D5C9ED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2160" y="3552288"/>
            <a:ext cx="2911121" cy="290104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A44AA9E-D5FA-9325-77E4-8567AF05BB4D}"/>
              </a:ext>
            </a:extLst>
          </p:cNvPr>
          <p:cNvSpPr txBox="1"/>
          <p:nvPr/>
        </p:nvSpPr>
        <p:spPr>
          <a:xfrm>
            <a:off x="0" y="0"/>
            <a:ext cx="9144000" cy="954107"/>
          </a:xfrm>
          <a:prstGeom prst="rect">
            <a:avLst/>
          </a:prstGeom>
          <a:noFill/>
        </p:spPr>
        <p:txBody>
          <a:bodyPr wrap="square" rtlCol="0">
            <a:spAutoFit/>
          </a:bodyPr>
          <a:lstStyle/>
          <a:p>
            <a:pPr algn="ctr"/>
            <a:r>
              <a:rPr lang="el-GR" sz="2400" b="1" dirty="0"/>
              <a:t>ΔΙΟΡΘΙΚΕΣ ΒΙΟΨΙΕΣ ΠΡΟΣΤΑΤΗ</a:t>
            </a:r>
            <a:r>
              <a:rPr lang="en-US" sz="2400" b="1" dirty="0"/>
              <a:t> A</a:t>
            </a:r>
            <a:r>
              <a:rPr lang="el-GR" sz="2400" b="1" dirty="0"/>
              <a:t>ΔΕΝΑ</a:t>
            </a:r>
            <a:r>
              <a:rPr lang="en-US" sz="2400" b="1" dirty="0"/>
              <a:t>:</a:t>
            </a:r>
          </a:p>
          <a:p>
            <a:pPr algn="ctr"/>
            <a:r>
              <a:rPr lang="en-US" sz="1600" b="1" dirty="0"/>
              <a:t>HGPIN </a:t>
            </a:r>
            <a:r>
              <a:rPr lang="el-GR" sz="1600" b="1" dirty="0"/>
              <a:t> </a:t>
            </a:r>
            <a:r>
              <a:rPr lang="en-US" sz="1600" b="1" dirty="0"/>
              <a:t>&amp; </a:t>
            </a:r>
            <a:r>
              <a:rPr lang="el-GR" sz="1600" b="1" dirty="0"/>
              <a:t> καρκίνωμα αθροιστικού βαθμού 7 </a:t>
            </a:r>
            <a:r>
              <a:rPr lang="en-US" sz="1600" b="1" dirty="0"/>
              <a:t>(=3+4) </a:t>
            </a:r>
            <a:r>
              <a:rPr lang="el-GR" sz="1600" b="1" dirty="0"/>
              <a:t>κατά </a:t>
            </a:r>
            <a:r>
              <a:rPr lang="en-US" sz="1600" b="1" dirty="0"/>
              <a:t>Gleason, </a:t>
            </a:r>
            <a:endParaRPr lang="el-GR" sz="1600" b="1" dirty="0"/>
          </a:p>
          <a:p>
            <a:pPr algn="ctr"/>
            <a:r>
              <a:rPr lang="el-GR" sz="1600" b="1" dirty="0"/>
              <a:t>βαθμού κακοήθειας 2 στο </a:t>
            </a:r>
            <a:r>
              <a:rPr lang="el-GR" sz="1600" b="1" dirty="0" err="1"/>
              <a:t>πενταβάθμιο</a:t>
            </a:r>
            <a:r>
              <a:rPr lang="el-GR" sz="1600" b="1" dirty="0"/>
              <a:t> προγνωστικό σύστημα</a:t>
            </a:r>
          </a:p>
        </p:txBody>
      </p:sp>
      <p:pic>
        <p:nvPicPr>
          <p:cNvPr id="8194" name="Picture 2" descr="Prostate Biopsy Side Effects | Test for Prostate Cancer">
            <a:extLst>
              <a:ext uri="{FF2B5EF4-FFF2-40B4-BE49-F238E27FC236}">
                <a16:creationId xmlns:a16="http://schemas.microsoft.com/office/drawing/2014/main" xmlns="" id="{A2A563BC-3661-02EC-AC71-8C11B61607E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264" y="1052736"/>
            <a:ext cx="1728192" cy="172819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B288EB4E-F227-78E0-7A59-ABE6E9E3D780}"/>
              </a:ext>
            </a:extLst>
          </p:cNvPr>
          <p:cNvPicPr>
            <a:picLocks noChangeAspect="1"/>
          </p:cNvPicPr>
          <p:nvPr/>
        </p:nvPicPr>
        <p:blipFill>
          <a:blip r:embed="rId4" cstate="print"/>
          <a:stretch>
            <a:fillRect/>
          </a:stretch>
        </p:blipFill>
        <p:spPr>
          <a:xfrm>
            <a:off x="6660232" y="2958622"/>
            <a:ext cx="2327680" cy="3566722"/>
          </a:xfrm>
          <a:prstGeom prst="rect">
            <a:avLst/>
          </a:prstGeom>
        </p:spPr>
      </p:pic>
      <p:pic>
        <p:nvPicPr>
          <p:cNvPr id="28674" name="Picture 2" descr="High-grade prostatic intraepithelial neoplasia high mag.jpg"/>
          <p:cNvPicPr>
            <a:picLocks noChangeAspect="1" noChangeArrowheads="1"/>
          </p:cNvPicPr>
          <p:nvPr/>
        </p:nvPicPr>
        <p:blipFill>
          <a:blip r:embed="rId5" cstate="print"/>
          <a:srcRect/>
          <a:stretch>
            <a:fillRect/>
          </a:stretch>
        </p:blipFill>
        <p:spPr bwMode="auto">
          <a:xfrm>
            <a:off x="1043608" y="980728"/>
            <a:ext cx="4896544" cy="3265957"/>
          </a:xfrm>
          <a:prstGeom prst="rect">
            <a:avLst/>
          </a:prstGeom>
          <a:noFill/>
        </p:spPr>
      </p:pic>
      <p:pic>
        <p:nvPicPr>
          <p:cNvPr id="28675" name="Picture 3" descr="C:\Users\User\Desktop\image00522-1.jpeg"/>
          <p:cNvPicPr>
            <a:picLocks noChangeAspect="1" noChangeArrowheads="1"/>
          </p:cNvPicPr>
          <p:nvPr/>
        </p:nvPicPr>
        <p:blipFill>
          <a:blip r:embed="rId6" cstate="print"/>
          <a:srcRect/>
          <a:stretch>
            <a:fillRect/>
          </a:stretch>
        </p:blipFill>
        <p:spPr bwMode="auto">
          <a:xfrm>
            <a:off x="179512" y="4437112"/>
            <a:ext cx="4104456" cy="2095389"/>
          </a:xfrm>
          <a:prstGeom prst="rect">
            <a:avLst/>
          </a:prstGeom>
          <a:noFill/>
        </p:spPr>
      </p:pic>
      <p:pic>
        <p:nvPicPr>
          <p:cNvPr id="28676" name="Picture 4" descr="C:\Users\User\Desktop\image00523-1.jpeg"/>
          <p:cNvPicPr>
            <a:picLocks noChangeAspect="1" noChangeArrowheads="1"/>
          </p:cNvPicPr>
          <p:nvPr/>
        </p:nvPicPr>
        <p:blipFill>
          <a:blip r:embed="rId7" cstate="print"/>
          <a:srcRect/>
          <a:stretch>
            <a:fillRect/>
          </a:stretch>
        </p:blipFill>
        <p:spPr bwMode="auto">
          <a:xfrm>
            <a:off x="3779912" y="4149080"/>
            <a:ext cx="2694354" cy="2520280"/>
          </a:xfrm>
          <a:prstGeom prst="rect">
            <a:avLst/>
          </a:prstGeom>
          <a:noFill/>
        </p:spPr>
      </p:pic>
      <p:pic>
        <p:nvPicPr>
          <p:cNvPr id="28677" name="Picture 5" descr="C:\Users\User\Desktop\Screenshot_1.jpg"/>
          <p:cNvPicPr>
            <a:picLocks noChangeAspect="1" noChangeArrowheads="1"/>
          </p:cNvPicPr>
          <p:nvPr/>
        </p:nvPicPr>
        <p:blipFill>
          <a:blip r:embed="rId8" cstate="print"/>
          <a:srcRect/>
          <a:stretch>
            <a:fillRect/>
          </a:stretch>
        </p:blipFill>
        <p:spPr bwMode="auto">
          <a:xfrm>
            <a:off x="2411760" y="908720"/>
            <a:ext cx="4075084" cy="3168352"/>
          </a:xfrm>
          <a:prstGeom prst="rect">
            <a:avLst/>
          </a:prstGeom>
          <a:noFill/>
        </p:spPr>
      </p:pic>
      <p:pic>
        <p:nvPicPr>
          <p:cNvPr id="4098" name="Picture 2"/>
          <p:cNvPicPr>
            <a:picLocks noChangeAspect="1" noChangeArrowheads="1"/>
          </p:cNvPicPr>
          <p:nvPr/>
        </p:nvPicPr>
        <p:blipFill>
          <a:blip r:embed="rId9" cstate="print"/>
          <a:srcRect/>
          <a:stretch>
            <a:fillRect/>
          </a:stretch>
        </p:blipFill>
        <p:spPr bwMode="auto">
          <a:xfrm rot="5400000">
            <a:off x="-359293" y="1447524"/>
            <a:ext cx="3168354" cy="2090745"/>
          </a:xfrm>
          <a:prstGeom prst="rect">
            <a:avLst/>
          </a:prstGeom>
          <a:noFill/>
          <a:ln w="9525">
            <a:noFill/>
            <a:miter lim="800000"/>
            <a:headEnd/>
            <a:tailEnd/>
          </a:ln>
        </p:spPr>
      </p:pic>
      <p:pic>
        <p:nvPicPr>
          <p:cNvPr id="4099" name="Picture 3"/>
          <p:cNvPicPr>
            <a:picLocks noChangeAspect="1" noChangeArrowheads="1"/>
          </p:cNvPicPr>
          <p:nvPr/>
        </p:nvPicPr>
        <p:blipFill>
          <a:blip r:embed="rId10" cstate="print"/>
          <a:srcRect/>
          <a:stretch>
            <a:fillRect/>
          </a:stretch>
        </p:blipFill>
        <p:spPr bwMode="auto">
          <a:xfrm>
            <a:off x="179512" y="4149080"/>
            <a:ext cx="3528392" cy="2520280"/>
          </a:xfrm>
          <a:prstGeom prst="rect">
            <a:avLst/>
          </a:prstGeom>
          <a:noFill/>
          <a:ln w="9525">
            <a:noFill/>
            <a:miter lim="800000"/>
            <a:headEnd/>
            <a:tailEnd/>
          </a:ln>
        </p:spPr>
      </p:pic>
    </p:spTree>
    <p:extLst>
      <p:ext uri="{BB962C8B-B14F-4D97-AF65-F5344CB8AC3E}">
        <p14:creationId xmlns:p14="http://schemas.microsoft.com/office/powerpoint/2010/main" xmlns="" val="16730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8674"/>
                                        </p:tgtEl>
                                      </p:cBhvr>
                                    </p:animEffect>
                                    <p:set>
                                      <p:cBhvr>
                                        <p:cTn id="7" dur="1" fill="hold">
                                          <p:stCondLst>
                                            <p:cond delay="499"/>
                                          </p:stCondLst>
                                        </p:cTn>
                                        <p:tgtEl>
                                          <p:spTgt spid="286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dissolve">
                                      <p:cBhvr>
                                        <p:cTn id="12" dur="500"/>
                                        <p:tgtEl>
                                          <p:spTgt spid="4098"/>
                                        </p:tgtEl>
                                      </p:cBhvr>
                                    </p:animEffect>
                                  </p:childTnLst>
                                </p:cTn>
                              </p:par>
                              <p:par>
                                <p:cTn id="13" presetID="9" presetClass="entr" presetSubtype="0" fill="hold" nodeType="withEffect">
                                  <p:stCondLst>
                                    <p:cond delay="0"/>
                                  </p:stCondLst>
                                  <p:childTnLst>
                                    <p:set>
                                      <p:cBhvr>
                                        <p:cTn id="14" dur="1" fill="hold">
                                          <p:stCondLst>
                                            <p:cond delay="0"/>
                                          </p:stCondLst>
                                        </p:cTn>
                                        <p:tgtEl>
                                          <p:spTgt spid="28677"/>
                                        </p:tgtEl>
                                        <p:attrNameLst>
                                          <p:attrName>style.visibility</p:attrName>
                                        </p:attrNameLst>
                                      </p:cBhvr>
                                      <p:to>
                                        <p:strVal val="visible"/>
                                      </p:to>
                                    </p:set>
                                    <p:animEffect transition="in" filter="dissolve">
                                      <p:cBhvr>
                                        <p:cTn id="15" dur="500"/>
                                        <p:tgtEl>
                                          <p:spTgt spid="2867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8675"/>
                                        </p:tgtEl>
                                        <p:attrNameLst>
                                          <p:attrName>style.visibility</p:attrName>
                                        </p:attrNameLst>
                                      </p:cBhvr>
                                      <p:to>
                                        <p:strVal val="visible"/>
                                      </p:to>
                                    </p:set>
                                    <p:animEffect transition="in" filter="dissolve">
                                      <p:cBhvr>
                                        <p:cTn id="20" dur="500"/>
                                        <p:tgtEl>
                                          <p:spTgt spid="2867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28675"/>
                                        </p:tgtEl>
                                      </p:cBhvr>
                                    </p:animEffect>
                                    <p:set>
                                      <p:cBhvr>
                                        <p:cTn id="25" dur="1" fill="hold">
                                          <p:stCondLst>
                                            <p:cond delay="499"/>
                                          </p:stCondLst>
                                        </p:cTn>
                                        <p:tgtEl>
                                          <p:spTgt spid="2867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099"/>
                                        </p:tgtEl>
                                        <p:attrNameLst>
                                          <p:attrName>style.visibility</p:attrName>
                                        </p:attrNameLst>
                                      </p:cBhvr>
                                      <p:to>
                                        <p:strVal val="visible"/>
                                      </p:to>
                                    </p:set>
                                    <p:animEffect transition="in" filter="dissolve">
                                      <p:cBhvr>
                                        <p:cTn id="30" dur="500"/>
                                        <p:tgtEl>
                                          <p:spTgt spid="409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8676"/>
                                        </p:tgtEl>
                                        <p:attrNameLst>
                                          <p:attrName>style.visibility</p:attrName>
                                        </p:attrNameLst>
                                      </p:cBhvr>
                                      <p:to>
                                        <p:strVal val="visible"/>
                                      </p:to>
                                    </p:set>
                                    <p:animEffect transition="in" filter="dissolve">
                                      <p:cBhvr>
                                        <p:cTn id="35" dur="500"/>
                                        <p:tgtEl>
                                          <p:spTgt spid="2867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dissolv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dissolv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14202"/>
          </a:xfrm>
        </p:spPr>
        <p:txBody>
          <a:bodyPr>
            <a:noAutofit/>
          </a:bodyPr>
          <a:lstStyle/>
          <a:p>
            <a:pPr algn="just"/>
            <a:r>
              <a:rPr lang="el-GR" sz="2000" dirty="0"/>
              <a:t>Η </a:t>
            </a:r>
            <a:r>
              <a:rPr lang="el-GR" sz="2000" b="1" dirty="0" err="1"/>
              <a:t>περινευρική</a:t>
            </a:r>
            <a:r>
              <a:rPr lang="el-GR" sz="2000" b="1" dirty="0"/>
              <a:t> διήθηση </a:t>
            </a:r>
            <a:r>
              <a:rPr lang="el-GR" sz="2000" dirty="0"/>
              <a:t>(</a:t>
            </a:r>
            <a:r>
              <a:rPr lang="el-GR" sz="2000" dirty="0" err="1"/>
              <a:t>αριστ</a:t>
            </a:r>
            <a:r>
              <a:rPr lang="el-GR" sz="2000" dirty="0"/>
              <a:t>. </a:t>
            </a:r>
            <a:r>
              <a:rPr lang="el-GR" sz="2000" dirty="0" err="1"/>
              <a:t>εικ</a:t>
            </a:r>
            <a:r>
              <a:rPr lang="el-GR" sz="2000" dirty="0"/>
              <a:t>.) ορίζεται ως η ανίχνευση στο μικροσκόπιο κακοήθων αδένων που περικλείουν ή </a:t>
            </a:r>
            <a:r>
              <a:rPr lang="el-GR" sz="2000" dirty="0">
                <a:effectLst>
                  <a:outerShdw blurRad="38100" dist="38100" dir="2700000" algn="tl">
                    <a:srgbClr val="000000">
                      <a:alpha val="43137"/>
                    </a:srgbClr>
                  </a:outerShdw>
                </a:effectLst>
              </a:rPr>
              <a:t>περιβάλλουν</a:t>
            </a:r>
            <a:r>
              <a:rPr lang="el-GR" sz="2000" dirty="0"/>
              <a:t> περιφερειακά ένα νεύρο. Παρατηρείται σε περίπου 20% των διά βελόνης βιοψιών προστάτη με καρκίνο. (Ένας καλοήθης προστατικός  αδένας  μπορεί περιστασιακά να εμφανίζει μια </a:t>
            </a:r>
            <a:r>
              <a:rPr lang="el-GR" sz="2000" dirty="0" err="1"/>
              <a:t>περινευρική</a:t>
            </a:r>
            <a:r>
              <a:rPr lang="el-GR" sz="2000" dirty="0"/>
              <a:t> εσοχή</a:t>
            </a:r>
            <a:r>
              <a:rPr lang="en-US" sz="2000" dirty="0"/>
              <a:t>, </a:t>
            </a:r>
            <a:r>
              <a:rPr lang="el-GR" sz="2000" dirty="0" err="1"/>
              <a:t>δεξ</a:t>
            </a:r>
            <a:r>
              <a:rPr lang="el-GR" sz="2000" dirty="0"/>
              <a:t>. </a:t>
            </a:r>
            <a:r>
              <a:rPr lang="el-GR" sz="2000" dirty="0" err="1"/>
              <a:t>εικ</a:t>
            </a:r>
            <a:r>
              <a:rPr lang="el-GR" sz="2000" dirty="0"/>
              <a:t>.). Η </a:t>
            </a:r>
            <a:r>
              <a:rPr lang="el-GR" sz="2000" dirty="0" err="1"/>
              <a:t>περινευρική</a:t>
            </a:r>
            <a:r>
              <a:rPr lang="el-GR" sz="2000" dirty="0"/>
              <a:t> διήθηση αντιπροσωπεύει μία από τις κύριες οδούς για την </a:t>
            </a:r>
            <a:r>
              <a:rPr lang="el-GR" sz="2000" dirty="0">
                <a:effectLst>
                  <a:outerShdw blurRad="38100" dist="38100" dir="2700000" algn="tl">
                    <a:srgbClr val="000000">
                      <a:alpha val="43137"/>
                    </a:srgbClr>
                  </a:outerShdw>
                </a:effectLst>
              </a:rPr>
              <a:t>έξοδο</a:t>
            </a:r>
            <a:r>
              <a:rPr lang="el-GR" sz="2000" dirty="0"/>
              <a:t> του καρκίνου από τον προστάτη και την εμπλοκή  </a:t>
            </a:r>
            <a:r>
              <a:rPr lang="el-GR" sz="2000" dirty="0" err="1"/>
              <a:t>περιπροστατικών</a:t>
            </a:r>
            <a:r>
              <a:rPr lang="el-GR" sz="2000" dirty="0"/>
              <a:t> μαλακών  μορίων και άλλων δομών.</a:t>
            </a:r>
          </a:p>
        </p:txBody>
      </p:sp>
      <p:pic>
        <p:nvPicPr>
          <p:cNvPr id="3074" name="Picture 2"/>
          <p:cNvPicPr>
            <a:picLocks noChangeAspect="1" noChangeArrowheads="1"/>
          </p:cNvPicPr>
          <p:nvPr/>
        </p:nvPicPr>
        <p:blipFill>
          <a:blip r:embed="rId2" cstate="print"/>
          <a:srcRect/>
          <a:stretch>
            <a:fillRect/>
          </a:stretch>
        </p:blipFill>
        <p:spPr bwMode="auto">
          <a:xfrm>
            <a:off x="179512" y="2348880"/>
            <a:ext cx="6162675" cy="43053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rot="5400000">
            <a:off x="5860943" y="3292185"/>
            <a:ext cx="3672408" cy="25058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5C1F01-74BE-9924-8BBF-9BD82C8B27AF}"/>
              </a:ext>
            </a:extLst>
          </p:cNvPr>
          <p:cNvSpPr txBox="1"/>
          <p:nvPr/>
        </p:nvSpPr>
        <p:spPr>
          <a:xfrm>
            <a:off x="1043608" y="1843081"/>
            <a:ext cx="7632848" cy="3170099"/>
          </a:xfrm>
          <a:prstGeom prst="rect">
            <a:avLst/>
          </a:prstGeom>
          <a:noFill/>
        </p:spPr>
        <p:txBody>
          <a:bodyPr wrap="square" rtlCol="0">
            <a:spAutoFit/>
          </a:bodyPr>
          <a:lstStyle/>
          <a:p>
            <a:pPr marL="342900" indent="-342900">
              <a:buAutoNum type="arabicPeriod"/>
            </a:pPr>
            <a:r>
              <a:rPr lang="el-GR" sz="2500" dirty="0">
                <a:latin typeface="Arial" panose="020B0604020202020204" pitchFamily="34" charset="0"/>
                <a:cs typeface="Arial" panose="020B0604020202020204" pitchFamily="34" charset="0"/>
              </a:rPr>
              <a:t>Ποιο είναι το πρόβλημα του ασθενούς;</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Ποιες άλλες καταστάσεις μπορεί να οδηγούσαν σε αυξημένο </a:t>
            </a:r>
            <a:r>
              <a:rPr lang="en-US" sz="2500" dirty="0">
                <a:latin typeface="Arial" panose="020B0604020202020204" pitchFamily="34" charset="0"/>
                <a:cs typeface="Arial" panose="020B0604020202020204" pitchFamily="34" charset="0"/>
              </a:rPr>
              <a:t>PSA</a:t>
            </a:r>
            <a:r>
              <a:rPr lang="el-GR" sz="2500" dirty="0">
                <a:latin typeface="Arial" panose="020B0604020202020204" pitchFamily="34" charset="0"/>
                <a:cs typeface="Arial" panose="020B0604020202020204" pitchFamily="34" charset="0"/>
              </a:rPr>
              <a:t>;</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Πού θα φοβόμασταν μεταστάσεις;</a:t>
            </a:r>
          </a:p>
        </p:txBody>
      </p:sp>
    </p:spTree>
    <p:extLst>
      <p:ext uri="{BB962C8B-B14F-4D97-AF65-F5344CB8AC3E}">
        <p14:creationId xmlns:p14="http://schemas.microsoft.com/office/powerpoint/2010/main" xmlns="" val="309493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23928" y="0"/>
            <a:ext cx="5220072" cy="2420888"/>
          </a:xfrm>
        </p:spPr>
        <p:txBody>
          <a:bodyPr>
            <a:normAutofit fontScale="90000"/>
          </a:bodyPr>
          <a:lstStyle/>
          <a:p>
            <a:r>
              <a:rPr lang="el-GR" dirty="0"/>
              <a:t>ΡΙΖΙΚΗ ΠΡΟΣΤΑΤΕΚΤΟΜΗ</a:t>
            </a:r>
            <a:br>
              <a:rPr lang="el-GR" dirty="0"/>
            </a:br>
            <a:r>
              <a:rPr lang="el-GR" sz="3600" dirty="0"/>
              <a:t>Έλεγχος ορίων </a:t>
            </a:r>
            <a:r>
              <a:rPr lang="el-GR" sz="3600" dirty="0" err="1"/>
              <a:t>εκτομής</a:t>
            </a:r>
            <a:r>
              <a:rPr lang="el-GR" sz="3600" dirty="0"/>
              <a:t> και </a:t>
            </a:r>
            <a:r>
              <a:rPr lang="el-GR" sz="3600" dirty="0" err="1"/>
              <a:t>εξωπροστατικής</a:t>
            </a:r>
            <a:r>
              <a:rPr lang="el-GR" sz="3600" dirty="0"/>
              <a:t> διήθησης</a:t>
            </a:r>
          </a:p>
        </p:txBody>
      </p:sp>
      <p:pic>
        <p:nvPicPr>
          <p:cNvPr id="1028" name="Picture 4" descr="https://cpb-us-w2.wpmucdn.com/voices.uchicago.edu/dist/4/945/files/2019/01/Prostate-External-1dnztn3.jpg"/>
          <p:cNvPicPr>
            <a:picLocks noChangeAspect="1" noChangeArrowheads="1"/>
          </p:cNvPicPr>
          <p:nvPr/>
        </p:nvPicPr>
        <p:blipFill>
          <a:blip r:embed="rId2" cstate="print"/>
          <a:srcRect/>
          <a:stretch>
            <a:fillRect/>
          </a:stretch>
        </p:blipFill>
        <p:spPr bwMode="auto">
          <a:xfrm>
            <a:off x="179512" y="188640"/>
            <a:ext cx="3577358" cy="6480720"/>
          </a:xfrm>
          <a:prstGeom prst="rect">
            <a:avLst/>
          </a:prstGeom>
          <a:noFill/>
        </p:spPr>
      </p:pic>
      <p:pic>
        <p:nvPicPr>
          <p:cNvPr id="1030" name="Picture 6" descr="https://cpb-us-w2.wpmucdn.com/voices.uchicago.edu/dist/4/945/files/2019/01/Prostate-Tumor-2f0i59u.jpg"/>
          <p:cNvPicPr>
            <a:picLocks noChangeAspect="1" noChangeArrowheads="1"/>
          </p:cNvPicPr>
          <p:nvPr/>
        </p:nvPicPr>
        <p:blipFill>
          <a:blip r:embed="rId3" cstate="print"/>
          <a:srcRect/>
          <a:stretch>
            <a:fillRect/>
          </a:stretch>
        </p:blipFill>
        <p:spPr bwMode="auto">
          <a:xfrm>
            <a:off x="3923928" y="2636912"/>
            <a:ext cx="5006877" cy="396044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sz="2400" dirty="0"/>
              <a:t>Κατά τη μακροσκοπική εξέταση, ο καρκίνος του προστάτη μπορεί να είναι δύσκολο να αναγνωριστεί. Σε ορισμένες περιπτώσεις, οι </a:t>
            </a:r>
            <a:r>
              <a:rPr lang="el-GR" sz="2400" dirty="0" err="1"/>
              <a:t>νεοπλασματικές</a:t>
            </a:r>
            <a:r>
              <a:rPr lang="el-GR" sz="2400" dirty="0"/>
              <a:t> περιοχές εμφανίζονται ως συμπαγής, σκληρός ιστός (πάνω δεξιά μέρος του εικονιζόμενου παρασκευάσματος ).Επιπλέον μικρότερες τέτοιες εστίες βρίσκονται  διάσπαρτες σε όλον τον αδένα.</a:t>
            </a:r>
          </a:p>
        </p:txBody>
      </p:sp>
      <p:pic>
        <p:nvPicPr>
          <p:cNvPr id="6146" name="Picture 2"/>
          <p:cNvPicPr>
            <a:picLocks noChangeAspect="1" noChangeArrowheads="1"/>
          </p:cNvPicPr>
          <p:nvPr/>
        </p:nvPicPr>
        <p:blipFill>
          <a:blip r:embed="rId2" cstate="print"/>
          <a:srcRect/>
          <a:stretch>
            <a:fillRect/>
          </a:stretch>
        </p:blipFill>
        <p:spPr bwMode="auto">
          <a:xfrm>
            <a:off x="251520" y="1844824"/>
            <a:ext cx="4988871" cy="3240360"/>
          </a:xfrm>
          <a:prstGeom prst="rect">
            <a:avLst/>
          </a:prstGeom>
          <a:noFill/>
          <a:ln w="9525">
            <a:noFill/>
            <a:miter lim="800000"/>
            <a:headEnd/>
            <a:tailEnd/>
          </a:ln>
        </p:spPr>
      </p:pic>
      <p:pic>
        <p:nvPicPr>
          <p:cNvPr id="6147" name="Picture 3" descr="C:\Users\User\Desktop\Screenshot_1.jpg"/>
          <p:cNvPicPr>
            <a:picLocks noChangeAspect="1" noChangeArrowheads="1"/>
          </p:cNvPicPr>
          <p:nvPr/>
        </p:nvPicPr>
        <p:blipFill>
          <a:blip r:embed="rId3" cstate="print"/>
          <a:srcRect/>
          <a:stretch>
            <a:fillRect/>
          </a:stretch>
        </p:blipFill>
        <p:spPr bwMode="auto">
          <a:xfrm rot="16200000">
            <a:off x="4804320" y="2476602"/>
            <a:ext cx="4708946" cy="3445391"/>
          </a:xfrm>
          <a:prstGeom prst="rect">
            <a:avLst/>
          </a:prstGeom>
          <a:noFill/>
        </p:spPr>
      </p:pic>
      <p:sp>
        <p:nvSpPr>
          <p:cNvPr id="5" name="4 - Ορθογώνιο"/>
          <p:cNvSpPr/>
          <p:nvPr/>
        </p:nvSpPr>
        <p:spPr>
          <a:xfrm>
            <a:off x="0" y="5085184"/>
            <a:ext cx="5436096" cy="1815882"/>
          </a:xfrm>
          <a:prstGeom prst="rect">
            <a:avLst/>
          </a:prstGeom>
        </p:spPr>
        <p:txBody>
          <a:bodyPr wrap="square">
            <a:spAutoFit/>
          </a:bodyPr>
          <a:lstStyle/>
          <a:p>
            <a:pPr algn="just"/>
            <a:r>
              <a:rPr lang="el-GR" sz="1400" dirty="0"/>
              <a:t>Χαμηλής μεγέθυνσης πεδίο από παρασκεύασμα  ριζικής </a:t>
            </a:r>
            <a:r>
              <a:rPr lang="el-GR" sz="1400" dirty="0" err="1"/>
              <a:t>προστατεκτομής</a:t>
            </a:r>
            <a:r>
              <a:rPr lang="el-GR" sz="1400" dirty="0"/>
              <a:t> που αναδεικνύει εκτεταμένη  διήθηση του μυϊκού τοιχώματος σπερματοδόχου ληκύθου από τον καρκίνο του προστάτη (στάδιο  </a:t>
            </a:r>
            <a:r>
              <a:rPr lang="en-US" sz="1400" dirty="0"/>
              <a:t>pT</a:t>
            </a:r>
            <a:r>
              <a:rPr lang="en-US" sz="1400" b="1" dirty="0"/>
              <a:t>3b</a:t>
            </a:r>
            <a:r>
              <a:rPr lang="en-US" sz="1400" dirty="0"/>
              <a:t>)</a:t>
            </a:r>
            <a:r>
              <a:rPr lang="el-GR" sz="1400" dirty="0"/>
              <a:t>. Το  επιθήλιο  της ληκύθου παραμένει ανέπαφο. Η πιο κοινή οδός εξάπλωσης του καρκίνου στις </a:t>
            </a:r>
            <a:r>
              <a:rPr lang="el-GR" sz="1400" dirty="0" err="1"/>
              <a:t>σπερματοδόχες</a:t>
            </a:r>
            <a:r>
              <a:rPr lang="el-GR" sz="1400" dirty="0"/>
              <a:t> ληκύθους είναι η </a:t>
            </a:r>
            <a:r>
              <a:rPr lang="el-GR" sz="1400" dirty="0" err="1"/>
              <a:t>εξωπροστατική</a:t>
            </a:r>
            <a:r>
              <a:rPr lang="el-GR" sz="1400" dirty="0"/>
              <a:t> διήθηση στον </a:t>
            </a:r>
            <a:r>
              <a:rPr lang="el-GR" sz="1400" dirty="0" err="1"/>
              <a:t>περιπροστατικό</a:t>
            </a:r>
            <a:r>
              <a:rPr lang="el-GR" sz="1400" dirty="0"/>
              <a:t> μαλακό ιστό κοντά στη βάση του αδένα που ακολουθείται από εισβολή στο τοίχωμα της σπερματοδόχου ληκύθου.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dissolve">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800200"/>
          </a:xfrm>
        </p:spPr>
        <p:txBody>
          <a:bodyPr>
            <a:normAutofit/>
          </a:bodyPr>
          <a:lstStyle/>
          <a:p>
            <a:r>
              <a:rPr lang="el-GR" dirty="0"/>
              <a:t>Πρότυπο 3 κατά </a:t>
            </a:r>
            <a:r>
              <a:rPr lang="en-US" dirty="0"/>
              <a:t>Gleason</a:t>
            </a:r>
            <a:r>
              <a:rPr lang="el-GR" dirty="0"/>
              <a:t>. </a:t>
            </a:r>
            <a:br>
              <a:rPr lang="el-GR" dirty="0"/>
            </a:br>
            <a:r>
              <a:rPr lang="el-GR" sz="1600" dirty="0"/>
              <a:t>Όταν απαντά ως </a:t>
            </a:r>
            <a:r>
              <a:rPr lang="el-GR" sz="1600" b="1" dirty="0"/>
              <a:t>αμιγές</a:t>
            </a:r>
            <a:r>
              <a:rPr lang="el-GR" sz="1600" dirty="0"/>
              <a:t> [αθροιστικός βαθμός 6 (=3+3)],σχεδόν ποτέ </a:t>
            </a:r>
            <a:r>
              <a:rPr lang="el-GR" sz="1600" b="1" i="1" dirty="0"/>
              <a:t>δεν </a:t>
            </a:r>
            <a:r>
              <a:rPr lang="el-GR" sz="1600" dirty="0"/>
              <a:t>χορηγεί μεταστάσεις.</a:t>
            </a:r>
            <a:br>
              <a:rPr lang="el-GR" sz="1600" dirty="0"/>
            </a:br>
            <a:r>
              <a:rPr lang="el-GR" sz="1200" dirty="0"/>
              <a:t>Συνωστισμένοι, συνήθως μικροί αδένες, «πλάτη με πλάτη», με </a:t>
            </a:r>
            <a:r>
              <a:rPr lang="el-GR" sz="1200" b="1" dirty="0"/>
              <a:t>διηθητική ανάπτυξη</a:t>
            </a:r>
            <a:r>
              <a:rPr lang="el-GR" sz="1200" dirty="0"/>
              <a:t>. Οι εγκλωβισμένοι καλοήθεις αδένες μπορούν να αναγνωριστούν από τους μεγαλύτερους, πολύπλοκους διακλαδιζόμενους αυλούς τους (</a:t>
            </a:r>
            <a:r>
              <a:rPr lang="el-GR" sz="1200" dirty="0" err="1"/>
              <a:t>αριστ</a:t>
            </a:r>
            <a:r>
              <a:rPr lang="el-GR" sz="1200" dirty="0"/>
              <a:t>.). Παρά τον πιθανό συνωστισμό των καρκινικών αδένων, έστω και ελάχιστο </a:t>
            </a:r>
            <a:r>
              <a:rPr lang="el-GR" sz="1200" b="1" dirty="0"/>
              <a:t>συνδετικό υπόστρωμα </a:t>
            </a:r>
            <a:r>
              <a:rPr lang="el-GR" sz="1200" dirty="0"/>
              <a:t>παρεμβάλλεται μεταξύ τους.</a:t>
            </a:r>
            <a:r>
              <a:rPr lang="en-US" sz="1200" dirty="0"/>
              <a:t/>
            </a:r>
            <a:br>
              <a:rPr lang="en-US" sz="1200" dirty="0"/>
            </a:br>
            <a:endParaRPr lang="el-GR" sz="1200" dirty="0"/>
          </a:p>
        </p:txBody>
      </p:sp>
      <p:pic>
        <p:nvPicPr>
          <p:cNvPr id="5122" name="Picture 2"/>
          <p:cNvPicPr>
            <a:picLocks noChangeAspect="1" noChangeArrowheads="1"/>
          </p:cNvPicPr>
          <p:nvPr/>
        </p:nvPicPr>
        <p:blipFill>
          <a:blip r:embed="rId2" cstate="print"/>
          <a:srcRect/>
          <a:stretch>
            <a:fillRect/>
          </a:stretch>
        </p:blipFill>
        <p:spPr bwMode="auto">
          <a:xfrm rot="5400000">
            <a:off x="-138802" y="2091129"/>
            <a:ext cx="5256584" cy="3755861"/>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004048" y="4005063"/>
            <a:ext cx="3672408" cy="2632081"/>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004048" y="1340768"/>
            <a:ext cx="3672408" cy="257575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916832"/>
          </a:xfrm>
        </p:spPr>
        <p:txBody>
          <a:bodyPr>
            <a:normAutofit fontScale="90000"/>
          </a:bodyPr>
          <a:lstStyle/>
          <a:p>
            <a:r>
              <a:rPr lang="el-GR" sz="3600" b="1" dirty="0"/>
              <a:t>Πρότυπο 4 κατά </a:t>
            </a:r>
            <a:r>
              <a:rPr lang="en-US" sz="3600" b="1" dirty="0"/>
              <a:t>Gleason</a:t>
            </a:r>
            <a:r>
              <a:rPr lang="en-US" dirty="0"/>
              <a:t/>
            </a:r>
            <a:br>
              <a:rPr lang="en-US" dirty="0"/>
            </a:br>
            <a:r>
              <a:rPr lang="el-GR" sz="1800" dirty="0">
                <a:effectLst>
                  <a:outerShdw blurRad="38100" dist="38100" dir="2700000" algn="tl">
                    <a:srgbClr val="000000">
                      <a:alpha val="43137"/>
                    </a:srgbClr>
                  </a:outerShdw>
                </a:effectLst>
              </a:rPr>
              <a:t>Ο όγκος αποτελείται εξ ολοκλήρου από </a:t>
            </a:r>
            <a:r>
              <a:rPr lang="el-GR" sz="1800" b="1" dirty="0" smtClean="0">
                <a:effectLst>
                  <a:outerShdw blurRad="38100" dist="38100" dir="2700000" algn="tl">
                    <a:srgbClr val="000000">
                      <a:alpha val="43137"/>
                    </a:srgbClr>
                  </a:outerShdw>
                </a:effectLst>
              </a:rPr>
              <a:t>συχνά κακοσχηματισμένους ( χωρίς αυλούς) και </a:t>
            </a:r>
            <a:r>
              <a:rPr lang="el-GR" sz="1800" b="1" dirty="0">
                <a:effectLst>
                  <a:outerShdw blurRad="38100" dist="38100" dir="2700000" algn="tl">
                    <a:srgbClr val="000000">
                      <a:alpha val="43137"/>
                    </a:srgbClr>
                  </a:outerShdw>
                </a:effectLst>
              </a:rPr>
              <a:t>συγχωνευμένους αδένες </a:t>
            </a:r>
            <a:r>
              <a:rPr lang="el-GR" sz="1800" dirty="0" smtClean="0"/>
              <a:t>( εδώ σε </a:t>
            </a:r>
            <a:r>
              <a:rPr lang="el-GR" sz="1800" dirty="0" err="1"/>
              <a:t>αναστομούμενα</a:t>
            </a:r>
            <a:r>
              <a:rPr lang="el-GR" sz="1800" dirty="0"/>
              <a:t> γραμμοειδή κορδόνια, αριστερή </a:t>
            </a:r>
            <a:r>
              <a:rPr lang="el-GR" sz="1800" dirty="0" err="1"/>
              <a:t>εικ</a:t>
            </a:r>
            <a:r>
              <a:rPr lang="el-GR" sz="1800" dirty="0"/>
              <a:t>.)</a:t>
            </a:r>
            <a:r>
              <a:rPr lang="el-GR" sz="1800" dirty="0">
                <a:effectLst>
                  <a:outerShdw blurRad="38100" dist="38100" dir="2700000" algn="tl">
                    <a:srgbClr val="000000">
                      <a:alpha val="43137"/>
                    </a:srgbClr>
                  </a:outerShdw>
                </a:effectLst>
              </a:rPr>
              <a:t> ή από </a:t>
            </a:r>
            <a:r>
              <a:rPr lang="el-GR" sz="1800" b="1" dirty="0">
                <a:solidFill>
                  <a:srgbClr val="FF0000"/>
                </a:solidFill>
                <a:effectLst>
                  <a:outerShdw blurRad="38100" dist="38100" dir="2700000" algn="tl">
                    <a:srgbClr val="000000">
                      <a:alpha val="43137"/>
                    </a:srgbClr>
                  </a:outerShdw>
                </a:effectLst>
              </a:rPr>
              <a:t>ηθμοειδείς αδένες </a:t>
            </a:r>
            <a:r>
              <a:rPr lang="el-GR" sz="1800" dirty="0">
                <a:effectLst>
                  <a:outerShdw blurRad="38100" dist="38100" dir="2700000" algn="tl">
                    <a:srgbClr val="000000">
                      <a:alpha val="43137"/>
                    </a:srgbClr>
                  </a:outerShdw>
                </a:effectLst>
              </a:rPr>
              <a:t>με διάτρητους στρογγυλούς αυλούς, με </a:t>
            </a:r>
            <a:r>
              <a:rPr lang="el-GR" sz="1800" dirty="0" smtClean="0">
                <a:solidFill>
                  <a:srgbClr val="FF0000"/>
                </a:solidFill>
                <a:effectLst>
                  <a:outerShdw blurRad="38100" dist="38100" dir="2700000" algn="tl">
                    <a:srgbClr val="000000">
                      <a:alpha val="43137"/>
                    </a:srgbClr>
                  </a:outerShdw>
                </a:effectLst>
              </a:rPr>
              <a:t>ιδιαίτερα αυξημένο </a:t>
            </a:r>
            <a:r>
              <a:rPr lang="el-GR" sz="1800" dirty="0">
                <a:solidFill>
                  <a:srgbClr val="FF0000"/>
                </a:solidFill>
                <a:effectLst>
                  <a:outerShdw blurRad="38100" dist="38100" dir="2700000" algn="tl">
                    <a:srgbClr val="000000">
                      <a:alpha val="43137"/>
                    </a:srgbClr>
                  </a:outerShdw>
                </a:effectLst>
              </a:rPr>
              <a:t>μεταστατικό δυναμικό </a:t>
            </a:r>
            <a:r>
              <a:rPr lang="el-GR" sz="1800" dirty="0"/>
              <a:t>(δεξιά πάνω </a:t>
            </a:r>
            <a:r>
              <a:rPr lang="el-GR" sz="1800" dirty="0" err="1"/>
              <a:t>εικ</a:t>
            </a:r>
            <a:r>
              <a:rPr lang="el-GR" sz="1800" dirty="0"/>
              <a:t>.) </a:t>
            </a:r>
            <a:r>
              <a:rPr lang="el-GR" sz="1800" dirty="0" smtClean="0"/>
              <a:t/>
            </a:r>
            <a:br>
              <a:rPr lang="el-GR" sz="1800" dirty="0" smtClean="0"/>
            </a:br>
            <a:r>
              <a:rPr lang="el-GR" sz="1800" dirty="0" smtClean="0">
                <a:effectLst>
                  <a:outerShdw blurRad="38100" dist="38100" dir="2700000" algn="tl">
                    <a:srgbClr val="000000">
                      <a:alpha val="43137"/>
                    </a:srgbClr>
                  </a:outerShdw>
                </a:effectLst>
              </a:rPr>
              <a:t>ή </a:t>
            </a:r>
            <a:r>
              <a:rPr lang="el-GR" sz="1800" b="1" dirty="0" err="1">
                <a:effectLst>
                  <a:outerShdw blurRad="38100" dist="38100" dir="2700000" algn="tl">
                    <a:srgbClr val="000000">
                      <a:alpha val="43137"/>
                    </a:srgbClr>
                  </a:outerShdw>
                </a:effectLst>
              </a:rPr>
              <a:t>σπειραματοειδείς</a:t>
            </a:r>
            <a:r>
              <a:rPr lang="el-GR" sz="1800" b="1" dirty="0">
                <a:effectLst>
                  <a:outerShdw blurRad="38100" dist="38100" dir="2700000" algn="tl">
                    <a:srgbClr val="000000">
                      <a:alpha val="43137"/>
                    </a:srgbClr>
                  </a:outerShdw>
                </a:effectLst>
              </a:rPr>
              <a:t> δομές </a:t>
            </a:r>
            <a:r>
              <a:rPr lang="el-GR" sz="1800" dirty="0"/>
              <a:t>(</a:t>
            </a:r>
            <a:r>
              <a:rPr lang="el-GR" sz="1800" dirty="0" err="1"/>
              <a:t>δεξ</a:t>
            </a:r>
            <a:r>
              <a:rPr lang="el-GR" sz="1800" dirty="0"/>
              <a:t>. κάτω </a:t>
            </a:r>
            <a:r>
              <a:rPr lang="el-GR" sz="1800" dirty="0" err="1"/>
              <a:t>εικ</a:t>
            </a:r>
            <a:r>
              <a:rPr lang="el-GR" sz="1800" dirty="0"/>
              <a:t>.). </a:t>
            </a:r>
            <a:r>
              <a:rPr lang="el-GR" sz="2000" dirty="0">
                <a:effectLst>
                  <a:outerShdw blurRad="38100" dist="38100" dir="2700000" algn="tl">
                    <a:srgbClr val="000000">
                      <a:alpha val="43137"/>
                    </a:srgbClr>
                  </a:outerShdw>
                </a:effectLst>
              </a:rPr>
              <a:t/>
            </a:r>
            <a:br>
              <a:rPr lang="el-GR" sz="2000" dirty="0">
                <a:effectLst>
                  <a:outerShdw blurRad="38100" dist="38100" dir="2700000" algn="tl">
                    <a:srgbClr val="000000">
                      <a:alpha val="43137"/>
                    </a:srgbClr>
                  </a:outerShdw>
                </a:effectLst>
              </a:rPr>
            </a:br>
            <a:r>
              <a:rPr lang="el-GR" sz="1200" dirty="0">
                <a:effectLst>
                  <a:outerShdw blurRad="38100" dist="38100" dir="2700000" algn="tl">
                    <a:srgbClr val="000000">
                      <a:alpha val="43137"/>
                    </a:srgbClr>
                  </a:outerShdw>
                </a:effectLst>
              </a:rPr>
              <a:t>(</a:t>
            </a:r>
            <a:r>
              <a:rPr lang="el-GR" sz="1200" i="1" dirty="0"/>
              <a:t>Δεν</a:t>
            </a:r>
            <a:r>
              <a:rPr lang="el-GR" sz="1200" dirty="0"/>
              <a:t> υπάρχουν διακριτοί  καρκινικοί αδένες με  στρογγυλά έως γωνιώδη περιγράμματα , διαχωρισμένοι από συνδετικό υπόστρωμα, διαγνωστικοί του προτύπου κατά </a:t>
            </a:r>
            <a:r>
              <a:rPr lang="el-GR" sz="1200" dirty="0" err="1"/>
              <a:t>Gleason</a:t>
            </a:r>
            <a:r>
              <a:rPr lang="el-GR" sz="1200" dirty="0"/>
              <a:t> 3. Μεμονωμένα κύτταρα ή δομές  χωρίς σχηματισμό αδενικού αυλού ή περιγράμματος , διαγνωστικά του προτύπου κατά </a:t>
            </a:r>
            <a:r>
              <a:rPr lang="el-GR" sz="1200" dirty="0" err="1"/>
              <a:t>Gleason</a:t>
            </a:r>
            <a:r>
              <a:rPr lang="el-GR" sz="1200" dirty="0"/>
              <a:t> 5  επίσης </a:t>
            </a:r>
            <a:r>
              <a:rPr lang="el-GR" sz="1200" i="1" dirty="0"/>
              <a:t>δεν </a:t>
            </a:r>
            <a:r>
              <a:rPr lang="el-GR" sz="1200" dirty="0"/>
              <a:t>υπάρχουν εδώ.)</a:t>
            </a:r>
          </a:p>
        </p:txBody>
      </p:sp>
      <p:pic>
        <p:nvPicPr>
          <p:cNvPr id="1029" name="Picture 5"/>
          <p:cNvPicPr>
            <a:picLocks noChangeAspect="1" noChangeArrowheads="1"/>
          </p:cNvPicPr>
          <p:nvPr/>
        </p:nvPicPr>
        <p:blipFill>
          <a:blip r:embed="rId2" cstate="print"/>
          <a:srcRect/>
          <a:stretch>
            <a:fillRect/>
          </a:stretch>
        </p:blipFill>
        <p:spPr bwMode="auto">
          <a:xfrm rot="5400000">
            <a:off x="-36202" y="2564594"/>
            <a:ext cx="4679900" cy="3384376"/>
          </a:xfrm>
          <a:prstGeom prst="rect">
            <a:avLst/>
          </a:prstGeom>
          <a:noFill/>
          <a:ln w="9525">
            <a:noFill/>
            <a:miter lim="800000"/>
            <a:headEnd/>
            <a:tailEnd/>
          </a:ln>
        </p:spPr>
      </p:pic>
      <p:pic>
        <p:nvPicPr>
          <p:cNvPr id="1026" name="Picture 2" descr="C:\Users\User\Desktop\18596-PB5-7237-R1.png"/>
          <p:cNvPicPr>
            <a:picLocks noChangeAspect="1" noChangeArrowheads="1"/>
          </p:cNvPicPr>
          <p:nvPr/>
        </p:nvPicPr>
        <p:blipFill>
          <a:blip r:embed="rId3" cstate="print"/>
          <a:srcRect/>
          <a:stretch>
            <a:fillRect/>
          </a:stretch>
        </p:blipFill>
        <p:spPr bwMode="auto">
          <a:xfrm>
            <a:off x="5148064" y="4437112"/>
            <a:ext cx="2966032" cy="2232248"/>
          </a:xfrm>
          <a:prstGeom prst="rect">
            <a:avLst/>
          </a:prstGeom>
          <a:noFill/>
        </p:spPr>
      </p:pic>
      <p:pic>
        <p:nvPicPr>
          <p:cNvPr id="5" name="Picture 5" descr="C:\Users\User\Desktop\Screenshot_1.jpg"/>
          <p:cNvPicPr>
            <a:picLocks noChangeAspect="1" noChangeArrowheads="1"/>
          </p:cNvPicPr>
          <p:nvPr/>
        </p:nvPicPr>
        <p:blipFill>
          <a:blip r:embed="rId4" cstate="print"/>
          <a:srcRect/>
          <a:stretch>
            <a:fillRect/>
          </a:stretch>
        </p:blipFill>
        <p:spPr bwMode="auto">
          <a:xfrm>
            <a:off x="4283968" y="1988840"/>
            <a:ext cx="4608512" cy="23528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0184D-C72F-5BE6-83C0-1E3CBE4F1855}"/>
              </a:ext>
            </a:extLst>
          </p:cNvPr>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a:extLst>
              <a:ext uri="{FF2B5EF4-FFF2-40B4-BE49-F238E27FC236}">
                <a16:creationId xmlns:a16="http://schemas.microsoft.com/office/drawing/2014/main" xmlns="" id="{4EEC6EC2-E3FB-0E1F-F20B-52EC52FEECF4}"/>
              </a:ext>
            </a:extLst>
          </p:cNvPr>
          <p:cNvSpPr>
            <a:spLocks noGrp="1"/>
          </p:cNvSpPr>
          <p:nvPr>
            <p:ph idx="1"/>
          </p:nvPr>
        </p:nvSpPr>
        <p:spPr>
          <a:xfrm>
            <a:off x="457200" y="2924948"/>
            <a:ext cx="8229600" cy="4813995"/>
          </a:xfrm>
        </p:spPr>
        <p:txBody>
          <a:bodyPr/>
          <a:lstStyle/>
          <a:p>
            <a:endParaRPr lang="el-GR" dirty="0"/>
          </a:p>
          <a:p>
            <a:r>
              <a:rPr lang="el-GR" dirty="0"/>
              <a:t>5 κλινικά περιστατικά για </a:t>
            </a:r>
            <a:r>
              <a:rPr lang="el-GR" b="1" dirty="0"/>
              <a:t>συζήτηση.</a:t>
            </a:r>
          </a:p>
          <a:p>
            <a:endParaRPr lang="el-GR" dirty="0"/>
          </a:p>
          <a:p>
            <a:r>
              <a:rPr lang="el-GR" dirty="0"/>
              <a:t>Σκοπός όχι η πλήρης κάλυψη της ύλης, αλλά η κατανόηση ορισμένων </a:t>
            </a:r>
            <a:r>
              <a:rPr lang="el-GR" dirty="0" err="1"/>
              <a:t>παθολογοανατομικών</a:t>
            </a:r>
            <a:r>
              <a:rPr lang="el-GR" dirty="0"/>
              <a:t> ευρημάτων και η διασύνδεσή τους με την κλινική πράξη.</a:t>
            </a:r>
          </a:p>
        </p:txBody>
      </p:sp>
      <p:pic>
        <p:nvPicPr>
          <p:cNvPr id="5" name="Picture 4" descr="Dart arrow in the center of dartboard">
            <a:extLst>
              <a:ext uri="{FF2B5EF4-FFF2-40B4-BE49-F238E27FC236}">
                <a16:creationId xmlns:a16="http://schemas.microsoft.com/office/drawing/2014/main" xmlns="" id="{A87B045B-46B3-27B8-4368-0D3C9679D59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08412" y="1386622"/>
            <a:ext cx="3059832" cy="2042378"/>
          </a:xfrm>
          <a:prstGeom prst="rect">
            <a:avLst/>
          </a:prstGeom>
        </p:spPr>
      </p:pic>
    </p:spTree>
    <p:extLst>
      <p:ext uri="{BB962C8B-B14F-4D97-AF65-F5344CB8AC3E}">
        <p14:creationId xmlns:p14="http://schemas.microsoft.com/office/powerpoint/2010/main" xmlns="" val="148014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Autofit/>
          </a:bodyPr>
          <a:lstStyle/>
          <a:p>
            <a:pPr algn="just"/>
            <a:r>
              <a:rPr lang="el-GR" sz="1600" dirty="0"/>
              <a:t>Ο καρκίνος </a:t>
            </a:r>
            <a:r>
              <a:rPr lang="el-GR" sz="1600" b="1" dirty="0"/>
              <a:t>προτύπου κατά </a:t>
            </a:r>
            <a:r>
              <a:rPr lang="el-GR" sz="1600" b="1" dirty="0" err="1"/>
              <a:t>Gleason</a:t>
            </a:r>
            <a:r>
              <a:rPr lang="el-GR" sz="1600" b="1" dirty="0"/>
              <a:t> 5</a:t>
            </a:r>
            <a:r>
              <a:rPr lang="el-GR" sz="1600" dirty="0"/>
              <a:t> διαγιγνώσκεται όταν </a:t>
            </a:r>
            <a:r>
              <a:rPr lang="el-GR" sz="1600" b="1" dirty="0"/>
              <a:t>συμπαγείς</a:t>
            </a:r>
            <a:r>
              <a:rPr lang="el-GR" sz="1600" dirty="0"/>
              <a:t> καρκινικές δομές ή </a:t>
            </a:r>
            <a:r>
              <a:rPr lang="el-GR" sz="1600" b="1" dirty="0"/>
              <a:t>μεμονωμένα </a:t>
            </a:r>
            <a:r>
              <a:rPr lang="el-GR" sz="1600" dirty="0"/>
              <a:t>καρκινικά κύτταρα γίνονται αντιληπτά στο στρώμα (απώλεια αδενικού αυλού και σαφούς αδενικού περιγράμματος). Σημειώστε ότι τα τελευταία είναι  σχεδόν πάντα μεγαλύτερα από τα λεμφοκύτταρα. Η παρουσία </a:t>
            </a:r>
            <a:r>
              <a:rPr lang="el-GR" sz="1600" b="1" dirty="0" err="1"/>
              <a:t>φαγεσωρικής</a:t>
            </a:r>
            <a:r>
              <a:rPr lang="el-GR" sz="1600" b="1" dirty="0"/>
              <a:t> νέκρωσης </a:t>
            </a:r>
            <a:r>
              <a:rPr lang="el-GR" sz="1600" dirty="0"/>
              <a:t>εντός καρκινικού αδένα είναι επίσης επαρκής για τη διάγνωση προτύπου </a:t>
            </a:r>
            <a:r>
              <a:rPr lang="el-GR" sz="1600" dirty="0" err="1"/>
              <a:t>Gleason</a:t>
            </a:r>
            <a:r>
              <a:rPr lang="el-GR" sz="1600" dirty="0"/>
              <a:t> </a:t>
            </a:r>
            <a:r>
              <a:rPr lang="el-GR" sz="1600" b="1" dirty="0"/>
              <a:t>5</a:t>
            </a:r>
            <a:r>
              <a:rPr lang="el-GR" sz="1600" dirty="0"/>
              <a:t>.</a:t>
            </a:r>
          </a:p>
        </p:txBody>
      </p:sp>
      <p:pic>
        <p:nvPicPr>
          <p:cNvPr id="2050" name="Picture 2"/>
          <p:cNvPicPr>
            <a:picLocks noChangeAspect="1" noChangeArrowheads="1"/>
          </p:cNvPicPr>
          <p:nvPr/>
        </p:nvPicPr>
        <p:blipFill>
          <a:blip r:embed="rId2" cstate="print"/>
          <a:srcRect/>
          <a:stretch>
            <a:fillRect/>
          </a:stretch>
        </p:blipFill>
        <p:spPr bwMode="auto">
          <a:xfrm>
            <a:off x="395536" y="3789040"/>
            <a:ext cx="3823157" cy="286258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rot="16200000">
            <a:off x="3942875" y="1753869"/>
            <a:ext cx="5623156" cy="422089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rot="5400000">
            <a:off x="2434504" y="1678064"/>
            <a:ext cx="2345011" cy="1670419"/>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179512" y="1628800"/>
            <a:ext cx="2511726" cy="18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477890" y="764704"/>
            <a:ext cx="8424936"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Άρρην 20 ετών προσέρχεται για  γενικό έλεγχο.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r>
              <a:rPr lang="el-GR" sz="2000" b="1" u="sng"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Μόνο ο δεξιός όρχις του είναι  ψηλαφητός στο όσχεο.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lvl="0">
              <a:defRPr/>
            </a:pPr>
            <a:r>
              <a:rPr lang="el-GR" sz="2000" dirty="0">
                <a:solidFill>
                  <a:prstClr val="black"/>
                </a:solidFill>
                <a:latin typeface="Arial" panose="020B0604020202020204" pitchFamily="34" charset="0"/>
                <a:cs typeface="Arial" panose="020B0604020202020204" pitchFamily="34" charset="0"/>
              </a:rPr>
              <a:t>Μάζα εντός του βουβωνικού πόρου,</a:t>
            </a:r>
            <a:endParaRPr lang="en-US" sz="2000" dirty="0">
              <a:solidFill>
                <a:prstClr val="black"/>
              </a:solidFill>
              <a:latin typeface="Arial" panose="020B0604020202020204" pitchFamily="34" charset="0"/>
              <a:cs typeface="Arial" panose="020B0604020202020204" pitchFamily="34" charset="0"/>
            </a:endParaRPr>
          </a:p>
          <a:p>
            <a:pPr lvl="0">
              <a:defRPr/>
            </a:pPr>
            <a:r>
              <a:rPr lang="el-GR" sz="2000" dirty="0">
                <a:solidFill>
                  <a:prstClr val="black"/>
                </a:solidFill>
                <a:latin typeface="Arial" panose="020B0604020202020204" pitchFamily="34" charset="0"/>
                <a:cs typeface="Arial" panose="020B0604020202020204" pitchFamily="34" charset="0"/>
              </a:rPr>
              <a:t>αριστερά</a:t>
            </a:r>
            <a:endParaRPr lang="en-US" sz="2000" dirty="0">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l-GR" sz="2000" dirty="0">
              <a:solidFill>
                <a:prstClr val="black"/>
              </a:solidFill>
              <a:latin typeface="Arial" panose="020B0604020202020204" pitchFamily="34" charset="0"/>
              <a:cs typeface="Arial" panose="020B0604020202020204" pitchFamily="34" charset="0"/>
            </a:endParaRPr>
          </a:p>
          <a:p>
            <a:pPr marL="342900" lvl="0" indent="-342900">
              <a:buFontTx/>
              <a:buChar char="-"/>
              <a:defRPr/>
            </a:pP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0"/>
            <a:ext cx="8229600" cy="908720"/>
          </a:xfrm>
        </p:spPr>
        <p:txBody>
          <a:bodyPr/>
          <a:lstStyle/>
          <a:p>
            <a:r>
              <a:rPr lang="el-GR" dirty="0"/>
              <a:t>Περιστατικό 3</a:t>
            </a:r>
          </a:p>
        </p:txBody>
      </p:sp>
      <p:pic>
        <p:nvPicPr>
          <p:cNvPr id="10244" name="Picture 4" descr="Axial non contrast computed tomography shows cryptorchid left testis in the left inguinal canal (long white arrow) and adjacent proximal soft tissue representing twisted cord (short white arrow)">
            <a:extLst>
              <a:ext uri="{FF2B5EF4-FFF2-40B4-BE49-F238E27FC236}">
                <a16:creationId xmlns:a16="http://schemas.microsoft.com/office/drawing/2014/main" xmlns="" id="{F22EEE28-226D-6FD2-3E0A-1983F7B5283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4008" y="3284984"/>
            <a:ext cx="4371593" cy="28803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014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8CC69B-3713-4DB7-948E-94F7F8B5BC73}"/>
              </a:ext>
            </a:extLst>
          </p:cNvPr>
          <p:cNvSpPr txBox="1"/>
          <p:nvPr/>
        </p:nvSpPr>
        <p:spPr>
          <a:xfrm>
            <a:off x="827584" y="1340768"/>
            <a:ext cx="7776864" cy="5262979"/>
          </a:xfrm>
          <a:prstGeom prst="rect">
            <a:avLst/>
          </a:prstGeom>
          <a:noFill/>
        </p:spPr>
        <p:txBody>
          <a:bodyPr wrap="square" rtlCol="0">
            <a:spAutoFit/>
          </a:bodyPr>
          <a:lstStyle/>
          <a:p>
            <a:pPr marL="457200" indent="-457200">
              <a:buAutoNum type="arabicPeriod"/>
            </a:pPr>
            <a:r>
              <a:rPr lang="el-GR" sz="2800" dirty="0"/>
              <a:t>Ποιο είναι το πρόβλημα του ασθενούς;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Ποιες επιπλοκές μπορεί να συμβούν;</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Ποια η θεραπεία;</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p:txBody>
      </p:sp>
    </p:spTree>
    <p:extLst>
      <p:ext uri="{BB962C8B-B14F-4D97-AF65-F5344CB8AC3E}">
        <p14:creationId xmlns:p14="http://schemas.microsoft.com/office/powerpoint/2010/main" xmlns="" val="3625634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7EB3535-F59F-A641-BDF8-7B97F11B56C5}"/>
              </a:ext>
            </a:extLst>
          </p:cNvPr>
          <p:cNvSpPr txBox="1"/>
          <p:nvPr/>
        </p:nvSpPr>
        <p:spPr>
          <a:xfrm>
            <a:off x="648072" y="186447"/>
            <a:ext cx="7956376" cy="1015663"/>
          </a:xfrm>
          <a:prstGeom prst="rect">
            <a:avLst/>
          </a:prstGeom>
          <a:noFill/>
        </p:spPr>
        <p:txBody>
          <a:bodyPr wrap="square" rtlCol="0">
            <a:spAutoFit/>
          </a:bodyPr>
          <a:lstStyle/>
          <a:p>
            <a:pPr algn="ctr"/>
            <a:r>
              <a:rPr lang="el-GR" sz="3000" b="1" dirty="0"/>
              <a:t>ΑΦΑΙΡΕΣΗ ΑΤΡΟΦΙΚΟΥ ΟΡΧΕΩΣ </a:t>
            </a:r>
          </a:p>
          <a:p>
            <a:pPr algn="ctr"/>
            <a:r>
              <a:rPr lang="el-GR" sz="3000" b="1" dirty="0"/>
              <a:t>ΑΠΟ ΤΟΝ </a:t>
            </a:r>
            <a:r>
              <a:rPr lang="en-US" sz="3000" b="1" dirty="0"/>
              <a:t>ENH</a:t>
            </a:r>
            <a:r>
              <a:rPr lang="el-GR" sz="3000" b="1" dirty="0"/>
              <a:t>ΛΙΚΑ ΚΡΥΨΟΡΧΙ ΑΣΘΕΝΗ  </a:t>
            </a:r>
          </a:p>
        </p:txBody>
      </p:sp>
      <p:pic>
        <p:nvPicPr>
          <p:cNvPr id="2" name="Picture 2">
            <a:extLst>
              <a:ext uri="{FF2B5EF4-FFF2-40B4-BE49-F238E27FC236}">
                <a16:creationId xmlns:a16="http://schemas.microsoft.com/office/drawing/2014/main" xmlns="" id="{A6C277E4-4F98-5DBD-1696-EA8DB2C30736}"/>
              </a:ext>
            </a:extLst>
          </p:cNvPr>
          <p:cNvPicPr>
            <a:picLocks noChangeAspect="1" noChangeArrowheads="1"/>
          </p:cNvPicPr>
          <p:nvPr/>
        </p:nvPicPr>
        <p:blipFill>
          <a:blip r:embed="rId3" cstate="print"/>
          <a:srcRect/>
          <a:stretch>
            <a:fillRect/>
          </a:stretch>
        </p:blipFill>
        <p:spPr bwMode="auto">
          <a:xfrm>
            <a:off x="323528" y="1340768"/>
            <a:ext cx="4251912" cy="5256584"/>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4716016" y="2636912"/>
            <a:ext cx="4067944" cy="2698849"/>
          </a:xfrm>
          <a:prstGeom prst="rect">
            <a:avLst/>
          </a:prstGeom>
          <a:noFill/>
          <a:ln w="9525">
            <a:noFill/>
            <a:miter lim="800000"/>
            <a:headEnd/>
            <a:tailEnd/>
          </a:ln>
        </p:spPr>
      </p:pic>
    </p:spTree>
    <p:extLst>
      <p:ext uri="{BB962C8B-B14F-4D97-AF65-F5344CB8AC3E}">
        <p14:creationId xmlns:p14="http://schemas.microsoft.com/office/powerpoint/2010/main" xmlns="" val="158588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fontScale="90000"/>
          </a:bodyPr>
          <a:lstStyle/>
          <a:p>
            <a:r>
              <a:rPr lang="el-GR" sz="1600" dirty="0"/>
              <a:t>Οι </a:t>
            </a:r>
            <a:r>
              <a:rPr lang="el-GR" sz="1600" dirty="0" err="1"/>
              <a:t>ιστοπαθολογικές</a:t>
            </a:r>
            <a:r>
              <a:rPr lang="el-GR" sz="1600" dirty="0"/>
              <a:t> αλλοιώσεις γίνονται πολύ πιο έντονες μετά από  τα 2 χρόνια της  ζωής και αυξάνονται με την καθυστερημένη </a:t>
            </a:r>
            <a:r>
              <a:rPr lang="el-GR" sz="1600" dirty="0" err="1"/>
              <a:t>ορχεοπηξία</a:t>
            </a:r>
            <a:r>
              <a:rPr lang="el-GR" sz="1600" dirty="0"/>
              <a:t>. Τα </a:t>
            </a:r>
            <a:r>
              <a:rPr lang="el-GR" sz="1600" b="1" dirty="0"/>
              <a:t>ατροφικά</a:t>
            </a:r>
            <a:r>
              <a:rPr lang="el-GR" sz="1600" dirty="0"/>
              <a:t> ορχικά σωληνάρια με </a:t>
            </a:r>
            <a:r>
              <a:rPr lang="el-GR" sz="1600" dirty="0" err="1">
                <a:effectLst>
                  <a:outerShdw blurRad="38100" dist="38100" dir="2700000" algn="tl">
                    <a:srgbClr val="000000">
                      <a:alpha val="43137"/>
                    </a:srgbClr>
                  </a:outerShdw>
                </a:effectLst>
              </a:rPr>
              <a:t>μικρολιθίαση</a:t>
            </a:r>
            <a:r>
              <a:rPr lang="el-GR" sz="1600" dirty="0"/>
              <a:t>, η </a:t>
            </a:r>
            <a:r>
              <a:rPr lang="el-GR" sz="1600" b="1" dirty="0"/>
              <a:t>μειωμένη ή και απούσα σπερματογένεση, </a:t>
            </a:r>
            <a:r>
              <a:rPr lang="el-GR" sz="1600" dirty="0"/>
              <a:t>η </a:t>
            </a:r>
            <a:r>
              <a:rPr lang="el-GR" sz="1600" b="1" dirty="0" err="1"/>
              <a:t>περισωληναριακή</a:t>
            </a:r>
            <a:r>
              <a:rPr lang="el-GR" sz="1600" b="1" dirty="0"/>
              <a:t> </a:t>
            </a:r>
            <a:r>
              <a:rPr lang="el-GR" sz="1600" b="1" dirty="0" err="1"/>
              <a:t>ίνωση</a:t>
            </a:r>
            <a:r>
              <a:rPr lang="el-GR" sz="1600" b="1" dirty="0"/>
              <a:t> </a:t>
            </a:r>
            <a:r>
              <a:rPr lang="el-GR" sz="1600" dirty="0"/>
              <a:t>, τα </a:t>
            </a:r>
            <a:r>
              <a:rPr lang="el-GR" sz="1600" dirty="0">
                <a:effectLst>
                  <a:outerShdw blurRad="38100" dist="38100" dir="2700000" algn="tl">
                    <a:srgbClr val="000000">
                      <a:alpha val="43137"/>
                    </a:srgbClr>
                  </a:outerShdw>
                </a:effectLst>
              </a:rPr>
              <a:t>οζίδια άωρων κυττάρων </a:t>
            </a:r>
            <a:r>
              <a:rPr lang="en-US" sz="1600" dirty="0" err="1">
                <a:effectLst>
                  <a:outerShdw blurRad="38100" dist="38100" dir="2700000" algn="tl">
                    <a:srgbClr val="000000">
                      <a:alpha val="43137"/>
                    </a:srgbClr>
                  </a:outerShdw>
                </a:effectLst>
              </a:rPr>
              <a:t>Sertoli</a:t>
            </a:r>
            <a:r>
              <a:rPr lang="en-US" sz="1600" dirty="0">
                <a:effectLst>
                  <a:outerShdw blurRad="38100" dist="38100" dir="2700000" algn="tl">
                    <a:srgbClr val="000000">
                      <a:alpha val="43137"/>
                    </a:srgbClr>
                  </a:outerShdw>
                </a:effectLst>
              </a:rPr>
              <a:t> </a:t>
            </a:r>
            <a:r>
              <a:rPr lang="el-GR" sz="1600" dirty="0">
                <a:effectLst>
                  <a:outerShdw blurRad="38100" dist="38100" dir="2700000" algn="tl">
                    <a:srgbClr val="000000">
                      <a:alpha val="43137"/>
                    </a:srgbClr>
                  </a:outerShdw>
                </a:effectLst>
              </a:rPr>
              <a:t> ή τα κύτταρα </a:t>
            </a:r>
            <a:r>
              <a:rPr lang="en-US" sz="1600" dirty="0" err="1">
                <a:effectLst>
                  <a:outerShdw blurRad="38100" dist="38100" dir="2700000" algn="tl">
                    <a:srgbClr val="000000">
                      <a:alpha val="43137"/>
                    </a:srgbClr>
                  </a:outerShdw>
                </a:effectLst>
              </a:rPr>
              <a:t>Sertoli</a:t>
            </a:r>
            <a:r>
              <a:rPr lang="en-US" sz="1600" dirty="0">
                <a:effectLst>
                  <a:outerShdw blurRad="38100" dist="38100" dir="2700000" algn="tl">
                    <a:srgbClr val="000000">
                      <a:alpha val="43137"/>
                    </a:srgbClr>
                  </a:outerShdw>
                </a:effectLst>
              </a:rPr>
              <a:t>  </a:t>
            </a:r>
            <a:r>
              <a:rPr lang="el-GR" sz="1600" dirty="0"/>
              <a:t>με </a:t>
            </a:r>
            <a:r>
              <a:rPr lang="el-GR" sz="1600" dirty="0" err="1">
                <a:effectLst>
                  <a:outerShdw blurRad="38100" dist="38100" dir="2700000" algn="tl">
                    <a:srgbClr val="000000">
                      <a:alpha val="43137"/>
                    </a:srgbClr>
                  </a:outerShdw>
                </a:effectLst>
              </a:rPr>
              <a:t>ηωσινόφιλο</a:t>
            </a:r>
            <a:r>
              <a:rPr lang="el-GR" sz="1600" dirty="0">
                <a:effectLst>
                  <a:outerShdw blurRad="38100" dist="38100" dir="2700000" algn="tl">
                    <a:srgbClr val="000000">
                      <a:alpha val="43137"/>
                    </a:srgbClr>
                  </a:outerShdw>
                </a:effectLst>
              </a:rPr>
              <a:t> κοκκώδες κυτταρόπλασμα </a:t>
            </a:r>
            <a:r>
              <a:rPr lang="el-GR" sz="1600" dirty="0"/>
              <a:t>αποτελούν ευρήματα που συνάδουν με έναν μη κατελθόντα στο όσχεο, </a:t>
            </a:r>
            <a:r>
              <a:rPr lang="el-GR" sz="1600" dirty="0" err="1"/>
              <a:t>όρχι</a:t>
            </a:r>
            <a:r>
              <a:rPr lang="el-GR" sz="1600" dirty="0"/>
              <a:t>.</a:t>
            </a:r>
          </a:p>
        </p:txBody>
      </p:sp>
      <p:pic>
        <p:nvPicPr>
          <p:cNvPr id="7170" name="Picture 2"/>
          <p:cNvPicPr>
            <a:picLocks noChangeAspect="1" noChangeArrowheads="1"/>
          </p:cNvPicPr>
          <p:nvPr/>
        </p:nvPicPr>
        <p:blipFill>
          <a:blip r:embed="rId2" cstate="print"/>
          <a:srcRect/>
          <a:stretch>
            <a:fillRect/>
          </a:stretch>
        </p:blipFill>
        <p:spPr bwMode="auto">
          <a:xfrm>
            <a:off x="899592" y="1268760"/>
            <a:ext cx="3456384" cy="25861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644008" y="1268760"/>
            <a:ext cx="3492504" cy="2592288"/>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4644008" y="4005064"/>
            <a:ext cx="3464613" cy="2592288"/>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899592" y="4005063"/>
            <a:ext cx="3528392" cy="26483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rmAutofit fontScale="90000"/>
          </a:bodyPr>
          <a:lstStyle/>
          <a:p>
            <a:r>
              <a:rPr lang="el-GR" sz="2000" dirty="0"/>
              <a:t>Επιβάλλεται </a:t>
            </a:r>
            <a:r>
              <a:rPr lang="el-GR" sz="2000" dirty="0" err="1"/>
              <a:t>ιστική</a:t>
            </a:r>
            <a:r>
              <a:rPr lang="el-GR" sz="2000" dirty="0"/>
              <a:t> αξιολόγηση του υλικού από κρυψορχία για </a:t>
            </a:r>
            <a:r>
              <a:rPr lang="el-GR" sz="2000" b="1" dirty="0"/>
              <a:t>νεοπλασία γεννητικών κυττάρων </a:t>
            </a:r>
            <a:r>
              <a:rPr lang="el-GR" sz="2000" b="1" dirty="0" err="1"/>
              <a:t>in</a:t>
            </a:r>
            <a:r>
              <a:rPr lang="el-GR" sz="2000" b="1" dirty="0"/>
              <a:t> </a:t>
            </a:r>
            <a:r>
              <a:rPr lang="el-GR" sz="2000" b="1" dirty="0" err="1"/>
              <a:t>situ</a:t>
            </a:r>
            <a:r>
              <a:rPr lang="el-GR" sz="2000" b="1" dirty="0"/>
              <a:t> (GCNIS): </a:t>
            </a:r>
            <a:r>
              <a:rPr lang="el-GR" sz="2000" dirty="0"/>
              <a:t>αναζητούνται  μεγάλα, πλειόμορφα, βασικά τοποθετημένα κύτταρα στα ορχικά σωληνάρια. Κατάλληλες </a:t>
            </a:r>
            <a:r>
              <a:rPr lang="el-GR" sz="2000" dirty="0" err="1"/>
              <a:t>ανοσοϊστοχημικές</a:t>
            </a:r>
            <a:r>
              <a:rPr lang="el-GR" sz="2000" dirty="0"/>
              <a:t> χρώσεις για επιβεβαίωση.</a:t>
            </a:r>
          </a:p>
        </p:txBody>
      </p:sp>
      <p:pic>
        <p:nvPicPr>
          <p:cNvPr id="9218" name="Picture 2"/>
          <p:cNvPicPr>
            <a:picLocks noChangeAspect="1" noChangeArrowheads="1"/>
          </p:cNvPicPr>
          <p:nvPr/>
        </p:nvPicPr>
        <p:blipFill>
          <a:blip r:embed="rId2" cstate="print"/>
          <a:srcRect/>
          <a:stretch>
            <a:fillRect/>
          </a:stretch>
        </p:blipFill>
        <p:spPr bwMode="auto">
          <a:xfrm rot="5400000">
            <a:off x="-453882" y="1830146"/>
            <a:ext cx="5472608" cy="4061804"/>
          </a:xfrm>
          <a:prstGeom prst="rect">
            <a:avLst/>
          </a:prstGeom>
          <a:noFill/>
          <a:ln w="9525">
            <a:noFill/>
            <a:miter lim="800000"/>
            <a:headEnd/>
            <a:tailEnd/>
          </a:ln>
        </p:spPr>
      </p:pic>
      <p:pic>
        <p:nvPicPr>
          <p:cNvPr id="9219" name="Picture 3" descr="C:\Users\User\Desktop\1024px-Intratubular_germ_cell_neoplasia_high_mag_cropped.jpg"/>
          <p:cNvPicPr>
            <a:picLocks noChangeAspect="1" noChangeArrowheads="1"/>
          </p:cNvPicPr>
          <p:nvPr/>
        </p:nvPicPr>
        <p:blipFill>
          <a:blip r:embed="rId3" cstate="print"/>
          <a:srcRect/>
          <a:stretch>
            <a:fillRect/>
          </a:stretch>
        </p:blipFill>
        <p:spPr bwMode="auto">
          <a:xfrm>
            <a:off x="5004048" y="1124744"/>
            <a:ext cx="3652664" cy="2685993"/>
          </a:xfrm>
          <a:prstGeom prst="rect">
            <a:avLst/>
          </a:prstGeom>
          <a:noFill/>
        </p:spPr>
      </p:pic>
      <p:pic>
        <p:nvPicPr>
          <p:cNvPr id="9221" name="Picture 5" descr="https://basicmedicalkey.com/wp-content/uploads/2016/07/INTRATUBULAR_GERM_CELL_NEOPLASIA-FF2.gif"/>
          <p:cNvPicPr>
            <a:picLocks noChangeAspect="1" noChangeArrowheads="1"/>
          </p:cNvPicPr>
          <p:nvPr/>
        </p:nvPicPr>
        <p:blipFill>
          <a:blip r:embed="rId4" cstate="print"/>
          <a:srcRect/>
          <a:stretch>
            <a:fillRect/>
          </a:stretch>
        </p:blipFill>
        <p:spPr bwMode="auto">
          <a:xfrm>
            <a:off x="5004047" y="3861048"/>
            <a:ext cx="2769537" cy="2736304"/>
          </a:xfrm>
          <a:prstGeom prst="rect">
            <a:avLst/>
          </a:prstGeom>
          <a:noFill/>
        </p:spPr>
      </p:pic>
      <p:sp>
        <p:nvSpPr>
          <p:cNvPr id="6" name="1 - Τίτλος"/>
          <p:cNvSpPr txBox="1">
            <a:spLocks/>
          </p:cNvSpPr>
          <p:nvPr/>
        </p:nvSpPr>
        <p:spPr>
          <a:xfrm>
            <a:off x="7740352" y="3933056"/>
            <a:ext cx="1403648" cy="2592288"/>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Έντονη πυρηνική </a:t>
            </a:r>
            <a:r>
              <a:rPr kumimoji="0" lang="el-GR" sz="4400" b="0" i="0" u="none" strike="noStrike" kern="1200" cap="none" spc="0" normalizeH="0" baseline="0" noProof="0" dirty="0" err="1">
                <a:ln>
                  <a:noFill/>
                </a:ln>
                <a:solidFill>
                  <a:schemeClr val="tx1"/>
                </a:solidFill>
                <a:effectLst/>
                <a:uLnTx/>
                <a:uFillTx/>
                <a:latin typeface="+mj-lt"/>
                <a:ea typeface="+mj-ea"/>
                <a:cs typeface="+mj-cs"/>
              </a:rPr>
              <a:t>ανοσοχρώση</a:t>
            </a:r>
            <a:r>
              <a:rPr kumimoji="0" lang="el-GR" sz="4400" b="0" i="0" u="none" strike="noStrike" kern="1200" cap="none" spc="0" normalizeH="0" baseline="0" noProof="0" dirty="0">
                <a:ln>
                  <a:noFill/>
                </a:ln>
                <a:solidFill>
                  <a:schemeClr val="tx1"/>
                </a:solidFill>
                <a:effectLst/>
                <a:uLnTx/>
                <a:uFillTx/>
                <a:latin typeface="+mj-lt"/>
                <a:ea typeface="+mj-ea"/>
                <a:cs typeface="+mj-cs"/>
              </a:rPr>
              <a:t> των κυττάρων της </a:t>
            </a:r>
            <a:r>
              <a:rPr kumimoji="0" lang="en-US" sz="4400" b="0" i="0" u="none" strike="noStrike" kern="1200" cap="none" spc="0" normalizeH="0" baseline="0" noProof="0" dirty="0">
                <a:ln>
                  <a:noFill/>
                </a:ln>
                <a:solidFill>
                  <a:schemeClr val="tx1"/>
                </a:solidFill>
                <a:effectLst/>
                <a:uLnTx/>
                <a:uFillTx/>
                <a:latin typeface="+mj-lt"/>
                <a:ea typeface="+mj-ea"/>
                <a:cs typeface="+mj-cs"/>
              </a:rPr>
              <a:t>GCNIS </a:t>
            </a:r>
            <a:r>
              <a:rPr kumimoji="0" lang="el-GR" sz="4400" b="0" i="0" u="none" strike="noStrike" kern="1200" cap="none" spc="0" normalizeH="0" baseline="0" noProof="0" dirty="0">
                <a:ln>
                  <a:noFill/>
                </a:ln>
                <a:solidFill>
                  <a:schemeClr val="tx1"/>
                </a:solidFill>
                <a:effectLst/>
                <a:uLnTx/>
                <a:uFillTx/>
                <a:latin typeface="+mj-lt"/>
                <a:ea typeface="+mj-ea"/>
                <a:cs typeface="+mj-cs"/>
              </a:rPr>
              <a:t>στον δείκτη </a:t>
            </a:r>
            <a:r>
              <a:rPr kumimoji="0" lang="en-US" sz="4400" b="0" i="0" u="none" strike="noStrike" kern="1200" cap="none" spc="0" normalizeH="0" baseline="0" noProof="0" dirty="0">
                <a:ln>
                  <a:noFill/>
                </a:ln>
                <a:solidFill>
                  <a:schemeClr val="tx1"/>
                </a:solidFill>
                <a:effectLst/>
                <a:uLnTx/>
                <a:uFillTx/>
                <a:latin typeface="+mj-lt"/>
                <a:ea typeface="+mj-ea"/>
                <a:cs typeface="+mj-cs"/>
              </a:rPr>
              <a:t>OCT3/4 </a:t>
            </a:r>
            <a:r>
              <a:rPr kumimoji="0" lang="el-GR" sz="4400" b="0" i="0" u="none" strike="noStrike" kern="1200" cap="none" spc="0" normalizeH="0" baseline="0" noProof="0" dirty="0">
                <a:ln>
                  <a:noFill/>
                </a:ln>
                <a:solidFill>
                  <a:schemeClr val="tx1"/>
                </a:solidFill>
                <a:effectLst/>
                <a:uLnTx/>
                <a:uFillTx/>
                <a:latin typeface="+mj-lt"/>
                <a:ea typeface="+mj-ea"/>
                <a:cs typeface="+mj-cs"/>
              </a:rPr>
              <a:t>εντός ορχικών σωληναρίων</a:t>
            </a:r>
            <a:r>
              <a:rPr kumimoji="0" lang="en-US" sz="4400" b="0" i="0" u="none" strike="noStrike" kern="1200" cap="none" spc="0" normalizeH="0" baseline="0" noProof="0" dirty="0">
                <a:ln>
                  <a:noFill/>
                </a:ln>
                <a:solidFill>
                  <a:schemeClr val="tx1"/>
                </a:solidFill>
                <a:effectLst/>
                <a:uLnTx/>
                <a:uFillTx/>
                <a:latin typeface="+mj-lt"/>
                <a:ea typeface="+mj-ea"/>
                <a:cs typeface="+mj-cs"/>
              </a:rPr>
              <a:t>.</a:t>
            </a:r>
            <a:r>
              <a:rPr kumimoji="0" lang="el-GR" sz="4400" b="0" i="0" u="none" strike="noStrike" kern="1200" cap="none" spc="0" normalizeH="0" baseline="0" noProof="0" dirty="0">
                <a:ln>
                  <a:noFill/>
                </a:ln>
                <a:solidFill>
                  <a:schemeClr val="tx1"/>
                </a:solidFill>
                <a:effectLst/>
                <a:uLnTx/>
                <a:uFillTx/>
                <a:latin typeface="+mj-lt"/>
                <a:ea typeface="+mj-ea"/>
                <a:cs typeface="+mj-cs"/>
              </a:rPr>
              <a:t> Τα εναπομείναντα </a:t>
            </a:r>
            <a:r>
              <a:rPr kumimoji="0" lang="en-US" sz="4400" b="0" i="0" u="none" strike="noStrike" kern="1200" cap="none" spc="0" normalizeH="0" baseline="0" noProof="0" dirty="0">
                <a:ln>
                  <a:noFill/>
                </a:ln>
                <a:solidFill>
                  <a:schemeClr val="tx1"/>
                </a:solidFill>
                <a:effectLst/>
                <a:uLnTx/>
                <a:uFillTx/>
                <a:latin typeface="+mj-lt"/>
                <a:ea typeface="+mj-ea"/>
                <a:cs typeface="+mj-cs"/>
              </a:rPr>
              <a:t>, </a:t>
            </a:r>
            <a:r>
              <a:rPr kumimoji="0" lang="el-GR" sz="4400" b="0" i="0" u="none" strike="noStrike" kern="1200" cap="none" spc="0" normalizeH="0" baseline="0" noProof="0" dirty="0">
                <a:ln>
                  <a:noFill/>
                </a:ln>
                <a:solidFill>
                  <a:schemeClr val="tx1"/>
                </a:solidFill>
                <a:effectLst/>
                <a:uLnTx/>
                <a:uFillTx/>
                <a:latin typeface="+mj-lt"/>
                <a:ea typeface="+mj-ea"/>
                <a:cs typeface="+mj-cs"/>
              </a:rPr>
              <a:t>μη κακοήθη γεννητικά κύτταρα είναι αρνητικά στη χρώση του </a:t>
            </a:r>
            <a:r>
              <a:rPr kumimoji="0" lang="en-US" sz="4400" b="0" i="0" u="none" strike="noStrike" kern="1200" cap="none" spc="0" normalizeH="0" baseline="0" noProof="0" dirty="0">
                <a:ln>
                  <a:noFill/>
                </a:ln>
                <a:solidFill>
                  <a:schemeClr val="tx1"/>
                </a:solidFill>
                <a:effectLst/>
                <a:uLnTx/>
                <a:uFillTx/>
                <a:latin typeface="+mj-lt"/>
                <a:ea typeface="+mj-ea"/>
                <a:cs typeface="+mj-cs"/>
              </a:rPr>
              <a:t>OCT3/4.</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dissolve">
                                      <p:cBhvr>
                                        <p:cTn id="12" dur="500"/>
                                        <p:tgtEl>
                                          <p:spTgt spid="922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xmlns="" Requires="p14">
          <p:contentPart p14:bwMode="auto" r:id="rId3">
            <p14:nvContentPartPr>
              <p14:cNvPr id="19457" name="Ink 1"/>
              <p14:cNvContentPartPr>
                <a14:cpLocks xmlns:a14="http://schemas.microsoft.com/office/drawing/2010/main" noRot="1" noChangeAspect="1" noEditPoints="1" noChangeArrowheads="1" noChangeShapeType="1"/>
              </p14:cNvContentPartPr>
              <p14:nvPr/>
            </p14:nvContentPartPr>
            <p14:xfrm>
              <a:off x="2598738" y="4183063"/>
              <a:ext cx="922337" cy="107950"/>
            </p14:xfrm>
          </p:contentPart>
        </mc:Choice>
        <mc:Fallback>
          <p:pic>
            <p:nvPicPr>
              <p:cNvPr id="19457" name="Ink 1"/>
              <p:cNvPicPr>
                <a:picLocks noRot="1" noChangeAspect="1" noEditPoints="1" noChangeArrowheads="1" noChangeShapeType="1"/>
              </p:cNvPicPr>
              <p:nvPr/>
            </p:nvPicPr>
            <p:blipFill>
              <a:blip r:embed="rId4" cstate="print"/>
              <a:stretch>
                <a:fillRect/>
              </a:stretch>
            </p:blipFill>
            <p:spPr>
              <a:xfrm>
                <a:off x="2582729" y="4120363"/>
                <a:ext cx="953991" cy="233357"/>
              </a:xfrm>
              <a:prstGeom prst="rect">
                <a:avLst/>
              </a:prstGeom>
            </p:spPr>
          </p:pic>
        </mc:Fallback>
      </mc:AlternateContent>
      <p:pic>
        <p:nvPicPr>
          <p:cNvPr id="11266" name="Picture 2" descr="Undescended Testes | Children's Hospital of Philadelphia">
            <a:extLst>
              <a:ext uri="{FF2B5EF4-FFF2-40B4-BE49-F238E27FC236}">
                <a16:creationId xmlns:a16="http://schemas.microsoft.com/office/drawing/2014/main" xmlns="" id="{D31DB0CB-FAC5-04A8-B8FB-5B9527735C9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47664" y="476672"/>
            <a:ext cx="6417717" cy="57369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14250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1027759"/>
            <a:ext cx="8424936"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Αγόρι 14 ετών αφυπνίζεται λόγω οξείας εισβολής ενός δυνατού, εμμένοντος, ανυπόφορου άλγους στο όσχεο,</a:t>
            </a:r>
            <a:r>
              <a:rPr kumimoji="0" lang="el-GR" sz="2000" i="0"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στη συγκεκριμένη περίπτωση συνοδευόμενου από </a:t>
            </a:r>
            <a:r>
              <a:rPr kumimoji="0" lang="el-GR" sz="2000" i="0"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παρασυμπαθητικοτονία</a:t>
            </a:r>
            <a:r>
              <a:rPr kumimoji="0" lang="el-GR" sz="2000" i="0"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(ναυτία, έμετος, πτώση της αρτηριακής πίεσης)</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Ο δεξιός όρχις είναι πρησμένος, επώδυνος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και</a:t>
            </a:r>
            <a:r>
              <a:rPr lang="el-GR" sz="2000"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ψηλά</a:t>
            </a:r>
            <a:r>
              <a:rPr lang="el-GR" sz="2000" dirty="0">
                <a:solidFill>
                  <a:prstClr val="black"/>
                </a:solidFill>
                <a:latin typeface="Arial" panose="020B0604020202020204" pitchFamily="34" charset="0"/>
                <a:cs typeface="Arial" panose="020B0604020202020204" pitchFamily="34" charset="0"/>
              </a:rPr>
              <a:t> στον </a:t>
            </a:r>
            <a:r>
              <a:rPr lang="el-GR" sz="2000" dirty="0" err="1">
                <a:solidFill>
                  <a:prstClr val="black"/>
                </a:solidFill>
                <a:latin typeface="Arial" panose="020B0604020202020204" pitchFamily="34" charset="0"/>
                <a:cs typeface="Arial" panose="020B0604020202020204" pitchFamily="34" charset="0"/>
              </a:rPr>
              <a:t>οσχεϊκό</a:t>
            </a:r>
            <a:r>
              <a:rPr lang="el-GR" sz="2000" dirty="0">
                <a:solidFill>
                  <a:prstClr val="black"/>
                </a:solidFill>
                <a:latin typeface="Arial" panose="020B0604020202020204" pitchFamily="34" charset="0"/>
                <a:cs typeface="Arial" panose="020B0604020202020204" pitchFamily="34" charset="0"/>
              </a:rPr>
              <a:t> σάκο.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lvl="0">
              <a:defRPr/>
            </a:pPr>
            <a:r>
              <a:rPr lang="el-GR" sz="2000" dirty="0">
                <a:solidFill>
                  <a:prstClr val="black"/>
                </a:solidFill>
                <a:latin typeface="Arial" panose="020B0604020202020204" pitchFamily="34" charset="0"/>
                <a:cs typeface="Arial" panose="020B0604020202020204" pitchFamily="34" charset="0"/>
              </a:rPr>
              <a:t>11.000 λευκά (</a:t>
            </a:r>
            <a:r>
              <a:rPr lang="el-GR" sz="2000" dirty="0" err="1">
                <a:solidFill>
                  <a:prstClr val="black"/>
                </a:solidFill>
                <a:latin typeface="Arial" panose="020B0604020202020204" pitchFamily="34" charset="0"/>
                <a:cs typeface="Arial" panose="020B0604020202020204" pitchFamily="34" charset="0"/>
              </a:rPr>
              <a:t>φ.τ</a:t>
            </a:r>
            <a:r>
              <a:rPr lang="el-GR" sz="2000" dirty="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a:t>
            </a:r>
            <a:r>
              <a:rPr lang="el-GR" sz="2000" dirty="0">
                <a:solidFill>
                  <a:prstClr val="black"/>
                </a:solidFill>
                <a:latin typeface="Arial" panose="020B0604020202020204" pitchFamily="34" charset="0"/>
                <a:cs typeface="Arial" panose="020B0604020202020204" pitchFamily="34" charset="0"/>
              </a:rPr>
              <a:t> 4.000-10.000)</a:t>
            </a:r>
          </a:p>
          <a:p>
            <a:pPr lvl="0">
              <a:defRPr/>
            </a:pPr>
            <a:r>
              <a:rPr lang="el-GR" sz="2000" dirty="0">
                <a:solidFill>
                  <a:prstClr val="black"/>
                </a:solidFill>
                <a:latin typeface="Arial" panose="020B0604020202020204" pitchFamily="34" charset="0"/>
                <a:cs typeface="Arial" panose="020B0604020202020204" pitchFamily="34" charset="0"/>
              </a:rPr>
              <a:t>Ήπια αυξημένη</a:t>
            </a:r>
            <a:r>
              <a:rPr lang="en-US" sz="2000" dirty="0">
                <a:solidFill>
                  <a:prstClr val="black"/>
                </a:solidFill>
                <a:latin typeface="Arial" panose="020B0604020202020204" pitchFamily="34" charset="0"/>
                <a:cs typeface="Arial" panose="020B0604020202020204" pitchFamily="34" charset="0"/>
              </a:rPr>
              <a:t> CRP</a:t>
            </a:r>
            <a:r>
              <a:rPr lang="el-GR" sz="2000" dirty="0">
                <a:solidFill>
                  <a:prstClr val="black"/>
                </a:solidFill>
                <a:latin typeface="Arial" panose="020B0604020202020204" pitchFamily="34" charset="0"/>
                <a:cs typeface="Arial" panose="020B0604020202020204" pitchFamily="34" charset="0"/>
              </a:rPr>
              <a:t> </a:t>
            </a:r>
            <a:endPar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260648"/>
            <a:ext cx="8229600" cy="1143000"/>
          </a:xfrm>
        </p:spPr>
        <p:txBody>
          <a:bodyPr/>
          <a:lstStyle/>
          <a:p>
            <a:r>
              <a:rPr lang="el-GR" dirty="0"/>
              <a:t>Περιστατικό </a:t>
            </a:r>
            <a:r>
              <a:rPr lang="en-US" dirty="0"/>
              <a:t>4</a:t>
            </a:r>
            <a:endParaRPr lang="el-GR" dirty="0"/>
          </a:p>
        </p:txBody>
      </p:sp>
      <p:pic>
        <p:nvPicPr>
          <p:cNvPr id="26625" name="Picture 1" descr="C:\Users\User\Desktop\Screen_Shot_2014-04-07_at_10.42.43_AM.png"/>
          <p:cNvPicPr>
            <a:picLocks noChangeAspect="1" noChangeArrowheads="1"/>
          </p:cNvPicPr>
          <p:nvPr/>
        </p:nvPicPr>
        <p:blipFill>
          <a:blip r:embed="rId3" cstate="print"/>
          <a:srcRect/>
          <a:stretch>
            <a:fillRect/>
          </a:stretch>
        </p:blipFill>
        <p:spPr bwMode="auto">
          <a:xfrm>
            <a:off x="5580112" y="2564904"/>
            <a:ext cx="3291921" cy="3312368"/>
          </a:xfrm>
          <a:prstGeom prst="rect">
            <a:avLst/>
          </a:prstGeom>
          <a:noFill/>
        </p:spPr>
      </p:pic>
    </p:spTree>
    <p:extLst>
      <p:ext uri="{BB962C8B-B14F-4D97-AF65-F5344CB8AC3E}">
        <p14:creationId xmlns:p14="http://schemas.microsoft.com/office/powerpoint/2010/main" xmlns="" val="3964123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3765AB9-5FB0-E62C-2F74-1FCC29D04922}"/>
              </a:ext>
            </a:extLst>
          </p:cNvPr>
          <p:cNvSpPr txBox="1"/>
          <p:nvPr/>
        </p:nvSpPr>
        <p:spPr>
          <a:xfrm>
            <a:off x="0" y="0"/>
            <a:ext cx="3419872" cy="1015663"/>
          </a:xfrm>
          <a:prstGeom prst="rect">
            <a:avLst/>
          </a:prstGeom>
          <a:noFill/>
        </p:spPr>
        <p:txBody>
          <a:bodyPr wrap="square" rtlCol="0">
            <a:spAutoFit/>
          </a:bodyPr>
          <a:lstStyle/>
          <a:p>
            <a:pPr algn="ctr"/>
            <a:r>
              <a:rPr lang="el-GR" sz="3000" b="1" dirty="0"/>
              <a:t>ΥΠΕΡΗΧΟΓΡΑΦΗΜΑ ΟΣΧΕΟΥ</a:t>
            </a:r>
          </a:p>
        </p:txBody>
      </p:sp>
      <p:pic>
        <p:nvPicPr>
          <p:cNvPr id="5" name="Picture 4">
            <a:extLst>
              <a:ext uri="{FF2B5EF4-FFF2-40B4-BE49-F238E27FC236}">
                <a16:creationId xmlns:a16="http://schemas.microsoft.com/office/drawing/2014/main" xmlns="" id="{7A0D192C-DDF6-5CB5-7287-FF6BC3735522}"/>
              </a:ext>
            </a:extLst>
          </p:cNvPr>
          <p:cNvPicPr>
            <a:picLocks noChangeAspect="1"/>
          </p:cNvPicPr>
          <p:nvPr/>
        </p:nvPicPr>
        <p:blipFill>
          <a:blip r:embed="rId3" cstate="print"/>
          <a:stretch>
            <a:fillRect/>
          </a:stretch>
        </p:blipFill>
        <p:spPr>
          <a:xfrm>
            <a:off x="323528" y="1196752"/>
            <a:ext cx="2969009" cy="5218628"/>
          </a:xfrm>
          <a:prstGeom prst="rect">
            <a:avLst/>
          </a:prstGeom>
        </p:spPr>
      </p:pic>
      <p:pic>
        <p:nvPicPr>
          <p:cNvPr id="24578" name="Picture 2" descr="Testicular Torsion - What You Need to Know"/>
          <p:cNvPicPr>
            <a:picLocks noChangeAspect="1" noChangeArrowheads="1"/>
          </p:cNvPicPr>
          <p:nvPr/>
        </p:nvPicPr>
        <p:blipFill>
          <a:blip r:embed="rId4" cstate="print"/>
          <a:srcRect/>
          <a:stretch>
            <a:fillRect/>
          </a:stretch>
        </p:blipFill>
        <p:spPr bwMode="auto">
          <a:xfrm>
            <a:off x="4067944" y="1484784"/>
            <a:ext cx="4248472" cy="4248472"/>
          </a:xfrm>
          <a:prstGeom prst="rect">
            <a:avLst/>
          </a:prstGeom>
          <a:noFill/>
        </p:spPr>
      </p:pic>
    </p:spTree>
    <p:extLst>
      <p:ext uri="{BB962C8B-B14F-4D97-AF65-F5344CB8AC3E}">
        <p14:creationId xmlns:p14="http://schemas.microsoft.com/office/powerpoint/2010/main" xmlns="" val="123836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CDE204-745D-A656-7550-6DC17624ABEE}"/>
              </a:ext>
            </a:extLst>
          </p:cNvPr>
          <p:cNvSpPr txBox="1"/>
          <p:nvPr/>
        </p:nvSpPr>
        <p:spPr>
          <a:xfrm>
            <a:off x="971600" y="1124744"/>
            <a:ext cx="7776864" cy="4708981"/>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Ποια η διάγνωση του ασθενούς;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Πόσο χρόνο έχουμε για να σώσουμε τον </a:t>
            </a:r>
            <a:r>
              <a:rPr lang="el-GR" sz="2400" dirty="0" err="1">
                <a:latin typeface="Arial" panose="020B0604020202020204" pitchFamily="34" charset="0"/>
                <a:cs typeface="Arial" panose="020B0604020202020204" pitchFamily="34" charset="0"/>
              </a:rPr>
              <a:t>όρχι</a:t>
            </a:r>
            <a:r>
              <a:rPr lang="el-GR" sz="2400" dirty="0">
                <a:latin typeface="Arial" panose="020B0604020202020204" pitchFamily="34" charset="0"/>
                <a:cs typeface="Arial" panose="020B0604020202020204" pitchFamily="34" charset="0"/>
              </a:rPr>
              <a:t>;</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Τί μπορούμε να κάνουμε για να προλάβουμε να συμβεί το ίδιο στον άλλο </a:t>
            </a:r>
            <a:r>
              <a:rPr lang="el-GR" sz="2400" dirty="0" err="1">
                <a:latin typeface="Arial" panose="020B0604020202020204" pitchFamily="34" charset="0"/>
                <a:cs typeface="Arial" panose="020B0604020202020204" pitchFamily="34" charset="0"/>
              </a:rPr>
              <a:t>όρχι</a:t>
            </a:r>
            <a:r>
              <a:rPr lang="el-GR" sz="2400" dirty="0">
                <a:latin typeface="Arial" panose="020B0604020202020204" pitchFamily="34" charset="0"/>
                <a:cs typeface="Arial" panose="020B0604020202020204" pitchFamily="34" charset="0"/>
              </a:rPr>
              <a:t>;</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1800"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xmlns="" val="414873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ED355-7714-C143-3027-70AB0CA6914B}"/>
              </a:ext>
            </a:extLst>
          </p:cNvPr>
          <p:cNvSpPr>
            <a:spLocks noGrp="1"/>
          </p:cNvSpPr>
          <p:nvPr>
            <p:ph type="title"/>
          </p:nvPr>
        </p:nvSpPr>
        <p:spPr>
          <a:xfrm>
            <a:off x="-1332656" y="-243408"/>
            <a:ext cx="8229600" cy="936104"/>
          </a:xfrm>
        </p:spPr>
        <p:txBody>
          <a:bodyPr>
            <a:normAutofit/>
          </a:bodyPr>
          <a:lstStyle/>
          <a:p>
            <a:r>
              <a:rPr lang="el-GR" sz="3500" dirty="0"/>
              <a:t>Βασικές γνώσεις</a:t>
            </a:r>
          </a:p>
        </p:txBody>
      </p:sp>
      <p:sp>
        <p:nvSpPr>
          <p:cNvPr id="3" name="Content Placeholder 2">
            <a:extLst>
              <a:ext uri="{FF2B5EF4-FFF2-40B4-BE49-F238E27FC236}">
                <a16:creationId xmlns:a16="http://schemas.microsoft.com/office/drawing/2014/main" xmlns="" id="{EC4E4AC4-0E14-2C9F-A5CA-4E272DDC0521}"/>
              </a:ext>
            </a:extLst>
          </p:cNvPr>
          <p:cNvSpPr>
            <a:spLocks noGrp="1"/>
          </p:cNvSpPr>
          <p:nvPr>
            <p:ph idx="1"/>
          </p:nvPr>
        </p:nvSpPr>
        <p:spPr>
          <a:xfrm>
            <a:off x="4716016" y="2780928"/>
            <a:ext cx="4427984" cy="4320480"/>
          </a:xfrm>
        </p:spPr>
        <p:txBody>
          <a:bodyPr>
            <a:normAutofit/>
          </a:bodyPr>
          <a:lstStyle/>
          <a:p>
            <a:pPr marL="0" indent="0" algn="ctr">
              <a:buNone/>
            </a:pPr>
            <a:r>
              <a:rPr lang="el-GR" sz="2000" b="1" u="sng" dirty="0"/>
              <a:t>Κλινική εξέταση</a:t>
            </a:r>
            <a:endParaRPr lang="el-GR" sz="2000" dirty="0"/>
          </a:p>
          <a:p>
            <a:pPr marL="0" indent="0" algn="just">
              <a:buNone/>
            </a:pPr>
            <a:r>
              <a:rPr lang="el-GR" sz="2000" dirty="0"/>
              <a:t> </a:t>
            </a:r>
            <a:r>
              <a:rPr lang="el-GR" sz="2000" dirty="0">
                <a:effectLst>
                  <a:outerShdw blurRad="38100" dist="38100" dir="2700000" algn="tl">
                    <a:srgbClr val="000000">
                      <a:alpha val="43137"/>
                    </a:srgbClr>
                  </a:outerShdw>
                </a:effectLst>
              </a:rPr>
              <a:t>Επισκόπηση</a:t>
            </a:r>
            <a:r>
              <a:rPr lang="el-GR" sz="2000" dirty="0"/>
              <a:t> (φίμωση πέους, έκτοπη εκβολή έξω στομίου της ουρήθρας) απαραίτητη η αποκάλυψη της βαλάνου</a:t>
            </a:r>
            <a:r>
              <a:rPr lang="en-US" sz="2000" dirty="0"/>
              <a:t> </a:t>
            </a:r>
            <a:r>
              <a:rPr lang="el-GR" sz="2000" dirty="0"/>
              <a:t>για ανεύρεση πιθανής νεοπλασίας ή φλεγμονής), ουρηθρικό έκκριμα για καλλιέργεια, </a:t>
            </a:r>
            <a:r>
              <a:rPr lang="el-GR" sz="2000" dirty="0">
                <a:effectLst>
                  <a:outerShdw blurRad="38100" dist="38100" dir="2700000" algn="tl">
                    <a:srgbClr val="000000">
                      <a:alpha val="43137"/>
                    </a:srgbClr>
                  </a:outerShdw>
                </a:effectLst>
              </a:rPr>
              <a:t>ψηλάφηση</a:t>
            </a:r>
            <a:r>
              <a:rPr lang="el-GR" sz="2000" dirty="0"/>
              <a:t> (σκληρία στο πέος στο πλαίσιο νόσου του </a:t>
            </a:r>
            <a:r>
              <a:rPr lang="en-US" sz="2000" dirty="0" err="1"/>
              <a:t>Peyronie</a:t>
            </a:r>
            <a:r>
              <a:rPr lang="el-GR" sz="2000" dirty="0"/>
              <a:t>, εκτίμηση μεγέθους όρχεων ή ανεύρεση σκληρίας όρχεως ως επί πιθανής κακοήθειας</a:t>
            </a:r>
            <a:r>
              <a:rPr lang="en-US" sz="2000" dirty="0"/>
              <a:t>). </a:t>
            </a:r>
            <a:r>
              <a:rPr lang="el-GR" sz="2000" dirty="0">
                <a:effectLst>
                  <a:outerShdw blurRad="38100" dist="38100" dir="2700000" algn="tl">
                    <a:srgbClr val="000000">
                      <a:alpha val="43137"/>
                    </a:srgbClr>
                  </a:outerShdw>
                </a:effectLst>
              </a:rPr>
              <a:t>Δακτυλική εξέταση της ληκύθου του ορθού.</a:t>
            </a:r>
          </a:p>
          <a:p>
            <a:pPr algn="just"/>
            <a:endParaRPr lang="el-GR" sz="2000" dirty="0"/>
          </a:p>
        </p:txBody>
      </p:sp>
      <p:sp>
        <p:nvSpPr>
          <p:cNvPr id="4" name="TextBox 3">
            <a:extLst>
              <a:ext uri="{FF2B5EF4-FFF2-40B4-BE49-F238E27FC236}">
                <a16:creationId xmlns:a16="http://schemas.microsoft.com/office/drawing/2014/main" xmlns="" id="{4B37041C-BD3C-261B-40EF-722C24CCCB3B}"/>
              </a:ext>
            </a:extLst>
          </p:cNvPr>
          <p:cNvSpPr txBox="1"/>
          <p:nvPr/>
        </p:nvSpPr>
        <p:spPr>
          <a:xfrm>
            <a:off x="0" y="692696"/>
            <a:ext cx="4932040" cy="3139321"/>
          </a:xfrm>
          <a:prstGeom prst="rect">
            <a:avLst/>
          </a:prstGeom>
          <a:noFill/>
        </p:spPr>
        <p:txBody>
          <a:bodyPr wrap="square" rtlCol="0">
            <a:spAutoFit/>
          </a:bodyPr>
          <a:lstStyle/>
          <a:p>
            <a:pPr algn="just"/>
            <a:r>
              <a:rPr lang="el-GR" b="1" u="sng" dirty="0"/>
              <a:t>Ιστορικό</a:t>
            </a:r>
            <a:r>
              <a:rPr lang="el-GR" dirty="0"/>
              <a:t>: Πληροφορίες που μπορεί να αποκομίσει ο ιατρός από τον ασθενή και τους οικείους του σχετικά με το πρόβλημα του ασθενούς. Πόνος προστατικής αιτιολογίας (αίσθημα τάσης στο </a:t>
            </a:r>
            <a:r>
              <a:rPr lang="el-GR" dirty="0" err="1"/>
              <a:t>περίνεο∙</a:t>
            </a:r>
            <a:r>
              <a:rPr lang="el-GR" dirty="0"/>
              <a:t> επί πλέον, επί οξείας</a:t>
            </a:r>
            <a:r>
              <a:rPr lang="en-US" dirty="0"/>
              <a:t>/</a:t>
            </a:r>
            <a:r>
              <a:rPr lang="el-GR" dirty="0" err="1"/>
              <a:t>αποστηματώδους</a:t>
            </a:r>
            <a:r>
              <a:rPr lang="el-GR" dirty="0"/>
              <a:t> φλεγμονής</a:t>
            </a:r>
            <a:r>
              <a:rPr lang="en-US" dirty="0"/>
              <a:t>:</a:t>
            </a:r>
            <a:r>
              <a:rPr lang="el-GR" dirty="0"/>
              <a:t> έντονη δυσουρία, επώδυνη εκσπερμάτιση και αφόδευση). </a:t>
            </a:r>
            <a:r>
              <a:rPr lang="el-GR" dirty="0" err="1"/>
              <a:t>Αιμοσπερμία</a:t>
            </a:r>
            <a:r>
              <a:rPr lang="en-US" dirty="0"/>
              <a:t>, </a:t>
            </a:r>
            <a:r>
              <a:rPr lang="el-GR" dirty="0"/>
              <a:t>πιθανή επί χρόνιας προστατίτιδας. </a:t>
            </a:r>
            <a:r>
              <a:rPr lang="el-GR" dirty="0" err="1"/>
              <a:t>Πεϊκός</a:t>
            </a:r>
            <a:r>
              <a:rPr lang="el-GR" dirty="0"/>
              <a:t>-ουρηθρικός πόνος (γονόρροια, πριαπισμός). </a:t>
            </a:r>
            <a:r>
              <a:rPr lang="el-GR" dirty="0" err="1"/>
              <a:t>Οσχεϊκός</a:t>
            </a:r>
            <a:r>
              <a:rPr lang="el-GR" dirty="0"/>
              <a:t> πόνος.</a:t>
            </a:r>
          </a:p>
          <a:p>
            <a:pPr algn="just"/>
            <a:endParaRPr lang="el-GR" dirty="0"/>
          </a:p>
        </p:txBody>
      </p:sp>
      <p:pic>
        <p:nvPicPr>
          <p:cNvPr id="5" name="Picture 2" descr="A to Z: Cryptorchidism - Johns Hopkins All Children's Hospital">
            <a:extLst>
              <a:ext uri="{FF2B5EF4-FFF2-40B4-BE49-F238E27FC236}">
                <a16:creationId xmlns:a16="http://schemas.microsoft.com/office/drawing/2014/main" xmlns="" id="{498C2737-2620-D4D8-986F-ED3CB458992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2" y="3861048"/>
            <a:ext cx="4617166" cy="2592288"/>
          </a:xfrm>
          <a:prstGeom prst="rect">
            <a:avLst/>
          </a:prstGeom>
          <a:noFill/>
          <a:extLst>
            <a:ext uri="{909E8E84-426E-40DD-AFC4-6F175D3DCCD1}">
              <a14:hiddenFill xmlns:a14="http://schemas.microsoft.com/office/drawing/2010/main" xmlns="">
                <a:solidFill>
                  <a:srgbClr val="FFFFFF"/>
                </a:solidFill>
              </a14:hiddenFill>
            </a:ext>
          </a:extLst>
        </p:spPr>
      </p:pic>
      <p:pic>
        <p:nvPicPr>
          <p:cNvPr id="39938" name="Picture 2" descr="Γεννητικά όργανα του άνδρα - Care.gr"/>
          <p:cNvPicPr>
            <a:picLocks noChangeAspect="1" noChangeArrowheads="1"/>
          </p:cNvPicPr>
          <p:nvPr/>
        </p:nvPicPr>
        <p:blipFill>
          <a:blip r:embed="rId4" cstate="print"/>
          <a:srcRect/>
          <a:stretch>
            <a:fillRect/>
          </a:stretch>
        </p:blipFill>
        <p:spPr bwMode="auto">
          <a:xfrm>
            <a:off x="5004048" y="188640"/>
            <a:ext cx="3960440" cy="2520280"/>
          </a:xfrm>
          <a:prstGeom prst="rect">
            <a:avLst/>
          </a:prstGeom>
          <a:noFill/>
        </p:spPr>
      </p:pic>
    </p:spTree>
    <p:extLst>
      <p:ext uri="{BB962C8B-B14F-4D97-AF65-F5344CB8AC3E}">
        <p14:creationId xmlns:p14="http://schemas.microsoft.com/office/powerpoint/2010/main" xmlns="" val="1909168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661046"/>
          </a:xfrm>
        </p:spPr>
        <p:txBody>
          <a:bodyPr>
            <a:normAutofit/>
          </a:bodyPr>
          <a:lstStyle/>
          <a:p>
            <a:r>
              <a:rPr lang="el-GR" sz="1400" dirty="0"/>
              <a:t>Πρόκειται για φλεβική απόφραξη  που αυξάνει την </a:t>
            </a:r>
            <a:r>
              <a:rPr lang="el-GR" sz="1400" dirty="0" err="1"/>
              <a:t>ενδοορχική</a:t>
            </a:r>
            <a:r>
              <a:rPr lang="el-GR" sz="1400" dirty="0"/>
              <a:t> αντίσταση και πίεση και εν τέλει μετατρέπεται σε αρτηριακή απόφραξη και ισχαιμία. </a:t>
            </a:r>
            <a:r>
              <a:rPr lang="el-GR" sz="1400" b="1" dirty="0"/>
              <a:t>Αιμορραγία με ποικίλης έκτασης νέκρωση ορχικού παρεγχύματος</a:t>
            </a:r>
            <a:r>
              <a:rPr lang="el-GR" sz="1400" dirty="0"/>
              <a:t>, </a:t>
            </a:r>
            <a:r>
              <a:rPr lang="el-GR" sz="1400" u="sng" dirty="0"/>
              <a:t>ανάλογα με το χρονικό διάστημα που έχει περάσει</a:t>
            </a:r>
            <a:r>
              <a:rPr lang="el-GR" sz="1400" u="sng" dirty="0">
                <a:effectLst>
                  <a:outerShdw blurRad="38100" dist="38100" dir="2700000" algn="tl">
                    <a:srgbClr val="000000">
                      <a:alpha val="43137"/>
                    </a:srgbClr>
                  </a:outerShdw>
                </a:effectLst>
              </a:rPr>
              <a:t>. </a:t>
            </a:r>
            <a:r>
              <a:rPr lang="el-GR" sz="1400" dirty="0">
                <a:effectLst>
                  <a:outerShdw blurRad="38100" dist="38100" dir="2700000" algn="tl">
                    <a:srgbClr val="000000">
                      <a:alpha val="43137"/>
                    </a:srgbClr>
                  </a:outerShdw>
                </a:effectLst>
              </a:rPr>
              <a:t>Απουσία φλεγμονής. </a:t>
            </a:r>
            <a:r>
              <a:rPr lang="el-GR" sz="1400" dirty="0"/>
              <a:t>Προεξέχουσες </a:t>
            </a:r>
            <a:r>
              <a:rPr lang="el-GR" sz="1400" dirty="0">
                <a:effectLst>
                  <a:outerShdw blurRad="38100" dist="38100" dir="2700000" algn="tl">
                    <a:srgbClr val="000000">
                      <a:alpha val="43137"/>
                    </a:srgbClr>
                  </a:outerShdw>
                </a:effectLst>
              </a:rPr>
              <a:t>διεσταλμένες , </a:t>
            </a:r>
            <a:r>
              <a:rPr lang="el-GR" sz="1400" dirty="0" err="1">
                <a:effectLst>
                  <a:outerShdw blurRad="38100" dist="38100" dir="2700000" algn="tl">
                    <a:srgbClr val="000000">
                      <a:alpha val="43137"/>
                    </a:srgbClr>
                  </a:outerShdw>
                </a:effectLst>
              </a:rPr>
              <a:t>συμπεφορημένες</a:t>
            </a:r>
            <a:r>
              <a:rPr lang="el-GR" sz="1400" dirty="0">
                <a:effectLst>
                  <a:outerShdw blurRad="38100" dist="38100" dir="2700000" algn="tl">
                    <a:srgbClr val="000000">
                      <a:alpha val="43137"/>
                    </a:srgbClr>
                  </a:outerShdw>
                </a:effectLst>
              </a:rPr>
              <a:t> φλέβες </a:t>
            </a:r>
            <a:r>
              <a:rPr lang="el-GR" sz="1400" dirty="0"/>
              <a:t>χαρακτηριστικές, αλλά όχι απαραίτητες. Η κλινική συσχέτιση με τη χειρουργική  εκτίμηση  μπορεί να είναι χρήσιμη, καθώς συχνά υπάρχει ορατή συστροφή του σπερματικού τόνου.</a:t>
            </a:r>
          </a:p>
        </p:txBody>
      </p:sp>
      <p:sp>
        <p:nvSpPr>
          <p:cNvPr id="81922" name="AutoShape 2" descr="https://prod-images-static.radiopaedia.org/images/552239/640114ef5014f2e366e87f6b726de2_big_gallery.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1923" name="Picture 3" descr="C:\Users\User\Desktop\640114ef5014f2e366e87f6b726de2_big_gallery.jpeg"/>
          <p:cNvPicPr>
            <a:picLocks noChangeAspect="1" noChangeArrowheads="1"/>
          </p:cNvPicPr>
          <p:nvPr/>
        </p:nvPicPr>
        <p:blipFill>
          <a:blip r:embed="rId2" cstate="print"/>
          <a:srcRect/>
          <a:stretch>
            <a:fillRect/>
          </a:stretch>
        </p:blipFill>
        <p:spPr bwMode="auto">
          <a:xfrm>
            <a:off x="323528" y="1124744"/>
            <a:ext cx="3096344" cy="3096344"/>
          </a:xfrm>
          <a:prstGeom prst="rect">
            <a:avLst/>
          </a:prstGeom>
          <a:noFill/>
        </p:spPr>
      </p:pic>
      <p:pic>
        <p:nvPicPr>
          <p:cNvPr id="81924" name="Picture 4" descr="C:\Users\User\Desktop\0b56088cf1469bbb08f03ed87cc868_big_gallery.jpeg"/>
          <p:cNvPicPr>
            <a:picLocks noChangeAspect="1" noChangeArrowheads="1"/>
          </p:cNvPicPr>
          <p:nvPr/>
        </p:nvPicPr>
        <p:blipFill>
          <a:blip r:embed="rId3" cstate="print"/>
          <a:srcRect/>
          <a:stretch>
            <a:fillRect/>
          </a:stretch>
        </p:blipFill>
        <p:spPr bwMode="auto">
          <a:xfrm>
            <a:off x="323528" y="3761656"/>
            <a:ext cx="3096344" cy="3096344"/>
          </a:xfrm>
          <a:prstGeom prst="rect">
            <a:avLst/>
          </a:prstGeom>
          <a:noFill/>
        </p:spPr>
      </p:pic>
      <p:pic>
        <p:nvPicPr>
          <p:cNvPr id="81925" name="Picture 5" descr="C:\Users\User\Desktop\testistorsionFindeisHosey02.jpg"/>
          <p:cNvPicPr>
            <a:picLocks noChangeAspect="1" noChangeArrowheads="1"/>
          </p:cNvPicPr>
          <p:nvPr/>
        </p:nvPicPr>
        <p:blipFill>
          <a:blip r:embed="rId4" cstate="print"/>
          <a:srcRect/>
          <a:stretch>
            <a:fillRect/>
          </a:stretch>
        </p:blipFill>
        <p:spPr bwMode="auto">
          <a:xfrm>
            <a:off x="3491880" y="1628800"/>
            <a:ext cx="2754091" cy="2160240"/>
          </a:xfrm>
          <a:prstGeom prst="rect">
            <a:avLst/>
          </a:prstGeom>
          <a:noFill/>
        </p:spPr>
      </p:pic>
      <p:pic>
        <p:nvPicPr>
          <p:cNvPr id="81926" name="Picture 6" descr="C:\Users\User\Desktop\testistorsionFindeisHosey03.jpg"/>
          <p:cNvPicPr>
            <a:picLocks noChangeAspect="1" noChangeArrowheads="1"/>
          </p:cNvPicPr>
          <p:nvPr/>
        </p:nvPicPr>
        <p:blipFill>
          <a:blip r:embed="rId5" cstate="print"/>
          <a:srcRect/>
          <a:stretch>
            <a:fillRect/>
          </a:stretch>
        </p:blipFill>
        <p:spPr bwMode="auto">
          <a:xfrm>
            <a:off x="6300191" y="1628800"/>
            <a:ext cx="2664297" cy="2160240"/>
          </a:xfrm>
          <a:prstGeom prst="rect">
            <a:avLst/>
          </a:prstGeom>
          <a:noFill/>
        </p:spPr>
      </p:pic>
      <p:pic>
        <p:nvPicPr>
          <p:cNvPr id="81927" name="Picture 7" descr="C:\Users\User\Desktop\testistorsionFindeisHosey04.jpg"/>
          <p:cNvPicPr>
            <a:picLocks noChangeAspect="1" noChangeArrowheads="1"/>
          </p:cNvPicPr>
          <p:nvPr/>
        </p:nvPicPr>
        <p:blipFill>
          <a:blip r:embed="rId6" cstate="print"/>
          <a:srcRect/>
          <a:stretch>
            <a:fillRect/>
          </a:stretch>
        </p:blipFill>
        <p:spPr bwMode="auto">
          <a:xfrm>
            <a:off x="3491880" y="3861048"/>
            <a:ext cx="2736304" cy="2112085"/>
          </a:xfrm>
          <a:prstGeom prst="rect">
            <a:avLst/>
          </a:prstGeom>
          <a:noFill/>
        </p:spPr>
      </p:pic>
      <p:pic>
        <p:nvPicPr>
          <p:cNvPr id="81928" name="Picture 8" descr="C:\Users\User\Desktop\testistorsionFindeisHosey05.jpg"/>
          <p:cNvPicPr>
            <a:picLocks noChangeAspect="1" noChangeArrowheads="1"/>
          </p:cNvPicPr>
          <p:nvPr/>
        </p:nvPicPr>
        <p:blipFill>
          <a:blip r:embed="rId7" cstate="print"/>
          <a:srcRect/>
          <a:stretch>
            <a:fillRect/>
          </a:stretch>
        </p:blipFill>
        <p:spPr bwMode="auto">
          <a:xfrm>
            <a:off x="6300191" y="3861048"/>
            <a:ext cx="2664297" cy="208823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261864" y="958364"/>
            <a:ext cx="8424936"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a:solidFill>
                  <a:prstClr val="black"/>
                </a:solidFill>
                <a:latin typeface="Arial" panose="020B0604020202020204" pitchFamily="34" charset="0"/>
                <a:cs typeface="Arial" panose="020B0604020202020204" pitchFamily="34" charset="0"/>
              </a:rPr>
              <a:t>Άνδρας 36 ετών</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Ψηλαφητή μάζα στο αριστερό </a:t>
            </a:r>
            <a:r>
              <a:rPr kumimoji="0" lang="el-GR"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όσχ</a:t>
            </a:r>
            <a:r>
              <a:rPr lang="el-GR" sz="2300" dirty="0" err="1">
                <a:solidFill>
                  <a:prstClr val="black"/>
                </a:solidFill>
                <a:latin typeface="Arial" panose="020B0604020202020204" pitchFamily="34" charset="0"/>
                <a:cs typeface="Arial" panose="020B0604020202020204" pitchFamily="34" charset="0"/>
              </a:rPr>
              <a:t>εο</a:t>
            </a:r>
            <a:r>
              <a:rPr lang="el-GR" sz="2300" dirty="0">
                <a:solidFill>
                  <a:prstClr val="black"/>
                </a:solidFill>
                <a:latin typeface="Arial" panose="020B0604020202020204" pitchFamily="34" charset="0"/>
                <a:cs typeface="Arial" panose="020B0604020202020204" pitchFamily="34" charset="0"/>
              </a:rPr>
              <a:t>, </a:t>
            </a:r>
            <a:r>
              <a:rPr lang="el-GR" sz="2300" dirty="0" err="1">
                <a:solidFill>
                  <a:prstClr val="black"/>
                </a:solidFill>
                <a:latin typeface="Arial" panose="020B0604020202020204" pitchFamily="34" charset="0"/>
                <a:cs typeface="Arial" panose="020B0604020202020204" pitchFamily="34" charset="0"/>
              </a:rPr>
              <a:t>υπόσκληρη</a:t>
            </a:r>
            <a:r>
              <a:rPr lang="el-GR" sz="2300" dirty="0">
                <a:solidFill>
                  <a:prstClr val="black"/>
                </a:solidFill>
                <a:latin typeface="Arial" panose="020B0604020202020204" pitchFamily="34" charset="0"/>
                <a:cs typeface="Arial" panose="020B0604020202020204" pitchFamily="34" charset="0"/>
              </a:rPr>
              <a:t>.</a:t>
            </a:r>
            <a:endParaRPr lang="en-US" sz="23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3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Ελαφρώς αυξημένη </a:t>
            </a:r>
            <a:r>
              <a:rPr kumimoji="0" lang="el-GR"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χοριακή</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γοναδοτροπίνη</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 </a:t>
            </a:r>
            <a:r>
              <a:rPr kumimoji="0" lang="en-US"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hCG</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στα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30</a:t>
            </a:r>
            <a:r>
              <a:rPr kumimoji="0" lang="en-US" sz="23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mIU</a:t>
            </a: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/ml</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με αρνητικές τιμές δοκιμασίας κύησης 0-</a:t>
            </a:r>
            <a:r>
              <a:rPr lang="el-GR" sz="2300" dirty="0">
                <a:solidFill>
                  <a:prstClr val="black"/>
                </a:solidFill>
                <a:latin typeface="Arial" panose="020B0604020202020204" pitchFamily="34" charset="0"/>
                <a:cs typeface="Arial" panose="020B0604020202020204" pitchFamily="34" charset="0"/>
              </a:rPr>
              <a:t>4 και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θετικές τιμές </a:t>
            </a:r>
            <a:r>
              <a:rPr lang="el-GR" sz="2300" dirty="0">
                <a:solidFill>
                  <a:prstClr val="black"/>
                </a:solidFill>
                <a:latin typeface="Arial" panose="020B0604020202020204" pitchFamily="34" charset="0"/>
                <a:cs typeface="Arial" panose="020B0604020202020204" pitchFamily="34" charset="0"/>
              </a:rPr>
              <a:t>&gt;25</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αρνητική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AFP</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αυξημένη </a:t>
            </a: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LDH (</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υψηλό </a:t>
            </a:r>
            <a:r>
              <a:rPr kumimoji="0" lang="el-GR" sz="23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νεοπλασματικό</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φορτίο για τον συγκεκριμένο τύπο όγκου∙ άρα χρειάζεται ενδελεχής</a:t>
            </a:r>
            <a:r>
              <a:rPr kumimoji="0" lang="el-GR" sz="23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έλεγχος για μεταστάσεις)</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171400"/>
            <a:ext cx="8229600" cy="1143000"/>
          </a:xfrm>
        </p:spPr>
        <p:txBody>
          <a:bodyPr/>
          <a:lstStyle/>
          <a:p>
            <a:r>
              <a:rPr lang="el-GR" dirty="0"/>
              <a:t>Περιστατικό 5</a:t>
            </a:r>
          </a:p>
        </p:txBody>
      </p:sp>
    </p:spTree>
    <p:extLst>
      <p:ext uri="{BB962C8B-B14F-4D97-AF65-F5344CB8AC3E}">
        <p14:creationId xmlns:p14="http://schemas.microsoft.com/office/powerpoint/2010/main" xmlns="" val="839613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A53F966-1C30-AD72-ED46-BDBF80EFFFDF}"/>
              </a:ext>
            </a:extLst>
          </p:cNvPr>
          <p:cNvSpPr>
            <a:spLocks noGrp="1"/>
          </p:cNvSpPr>
          <p:nvPr>
            <p:ph type="title"/>
          </p:nvPr>
        </p:nvSpPr>
        <p:spPr>
          <a:xfrm>
            <a:off x="0" y="0"/>
            <a:ext cx="9144000" cy="1124744"/>
          </a:xfrm>
        </p:spPr>
        <p:txBody>
          <a:bodyPr>
            <a:normAutofit fontScale="90000"/>
          </a:bodyPr>
          <a:lstStyle/>
          <a:p>
            <a:r>
              <a:rPr lang="el-GR" dirty="0"/>
              <a:t>ΟΡΧΕΚΤΟΜΗ ΚΑΙ ΠΑΘΟΛΟΓΟΑΝΑΤΟΜΙΚΗ </a:t>
            </a:r>
            <a:r>
              <a:rPr lang="en-US" dirty="0"/>
              <a:t>MAK</a:t>
            </a:r>
            <a:r>
              <a:rPr lang="el-GR"/>
              <a:t>ΡΟΣΚΟΠΙΚΗ </a:t>
            </a:r>
            <a:r>
              <a:rPr lang="el-GR" dirty="0"/>
              <a:t>ΕΚΤΙΜΗΣΗ</a:t>
            </a:r>
          </a:p>
        </p:txBody>
      </p:sp>
      <p:pic>
        <p:nvPicPr>
          <p:cNvPr id="18433" name="Picture 1"/>
          <p:cNvPicPr>
            <a:picLocks noChangeAspect="1" noChangeArrowheads="1"/>
          </p:cNvPicPr>
          <p:nvPr/>
        </p:nvPicPr>
        <p:blipFill>
          <a:blip r:embed="rId3" cstate="print"/>
          <a:srcRect/>
          <a:stretch>
            <a:fillRect/>
          </a:stretch>
        </p:blipFill>
        <p:spPr bwMode="auto">
          <a:xfrm>
            <a:off x="899592" y="1412776"/>
            <a:ext cx="7237529" cy="5184576"/>
          </a:xfrm>
          <a:prstGeom prst="rect">
            <a:avLst/>
          </a:prstGeom>
          <a:noFill/>
          <a:ln w="9525">
            <a:noFill/>
            <a:miter lim="800000"/>
            <a:headEnd/>
            <a:tailEnd/>
          </a:ln>
        </p:spPr>
      </p:pic>
    </p:spTree>
    <p:extLst>
      <p:ext uri="{BB962C8B-B14F-4D97-AF65-F5344CB8AC3E}">
        <p14:creationId xmlns:p14="http://schemas.microsoft.com/office/powerpoint/2010/main" xmlns="" val="1973025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6898B21-1EDD-0182-BB42-DDA9114D1052}"/>
              </a:ext>
            </a:extLst>
          </p:cNvPr>
          <p:cNvSpPr>
            <a:spLocks noGrp="1"/>
          </p:cNvSpPr>
          <p:nvPr>
            <p:ph type="title"/>
          </p:nvPr>
        </p:nvSpPr>
        <p:spPr>
          <a:xfrm>
            <a:off x="0" y="-1"/>
            <a:ext cx="9144000" cy="1268759"/>
          </a:xfrm>
        </p:spPr>
        <p:txBody>
          <a:bodyPr>
            <a:noAutofit/>
          </a:bodyPr>
          <a:lstStyle/>
          <a:p>
            <a:pPr algn="just"/>
            <a:r>
              <a:rPr lang="el-GR" sz="1600" dirty="0"/>
              <a:t>Η </a:t>
            </a:r>
            <a:r>
              <a:rPr lang="el-GR" sz="1600" dirty="0">
                <a:effectLst>
                  <a:outerShdw blurRad="38100" dist="38100" dir="2700000" algn="tl">
                    <a:srgbClr val="000000">
                      <a:alpha val="43137"/>
                    </a:srgbClr>
                  </a:outerShdw>
                </a:effectLst>
              </a:rPr>
              <a:t>κλασική</a:t>
            </a:r>
            <a:r>
              <a:rPr lang="el-GR" sz="1600" dirty="0"/>
              <a:t> ιστολογική εμφάνιση αποτελείται από έναν ομοιόμορφο πληθυσμό κακοήθων κυττάρων με άφθονο διαυγές (λόγω της περιεκτικότητάς τους σε γλυκογόνο) ή ενίοτε </a:t>
            </a:r>
            <a:r>
              <a:rPr lang="el-GR" sz="1600" dirty="0" err="1"/>
              <a:t>αμφίφιλο</a:t>
            </a:r>
            <a:r>
              <a:rPr lang="el-GR" sz="1600" dirty="0"/>
              <a:t> κυτταρόπλασμα, προεξέχουσες κυτταρικές μεμβράνες και μεγάλο πυρήνα με εμφανές </a:t>
            </a:r>
            <a:r>
              <a:rPr lang="el-GR" sz="1600" dirty="0" err="1"/>
              <a:t>πυρήνιο</a:t>
            </a:r>
            <a:r>
              <a:rPr lang="el-GR" sz="1600" dirty="0"/>
              <a:t>. Τα </a:t>
            </a:r>
            <a:r>
              <a:rPr lang="el-GR" sz="1600" b="1" dirty="0" err="1"/>
              <a:t>σεμινωματώδη</a:t>
            </a:r>
            <a:r>
              <a:rPr lang="el-GR" sz="1600" dirty="0"/>
              <a:t> κύτταρα είναι διατεταγμένα σε μικρές φωλιές ή συστάδες που χωρίζονται από ινώδεις </a:t>
            </a:r>
            <a:r>
              <a:rPr lang="el-GR" sz="1600" dirty="0" err="1"/>
              <a:t>δοκίδες</a:t>
            </a:r>
            <a:r>
              <a:rPr lang="el-GR" sz="1600" dirty="0"/>
              <a:t> που περιέχουν κυρίως Τ λεμφοκύτταρα και πλασματοκύτταρα.</a:t>
            </a:r>
          </a:p>
        </p:txBody>
      </p:sp>
      <p:pic>
        <p:nvPicPr>
          <p:cNvPr id="4" name="Εικόνα 3">
            <a:extLst>
              <a:ext uri="{FF2B5EF4-FFF2-40B4-BE49-F238E27FC236}">
                <a16:creationId xmlns:a16="http://schemas.microsoft.com/office/drawing/2014/main" xmlns="" id="{6F256F74-6E03-03B5-1FCC-134AF730847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429753" y="1950032"/>
            <a:ext cx="5467001" cy="4104456"/>
          </a:xfrm>
          <a:prstGeom prst="rect">
            <a:avLst/>
          </a:prstGeom>
        </p:spPr>
      </p:pic>
      <p:pic>
        <p:nvPicPr>
          <p:cNvPr id="6" name="Εικόνα 5">
            <a:extLst>
              <a:ext uri="{FF2B5EF4-FFF2-40B4-BE49-F238E27FC236}">
                <a16:creationId xmlns:a16="http://schemas.microsoft.com/office/drawing/2014/main" xmlns="" id="{6B1BE2E6-4BAA-7299-24BA-A3C8A13073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78434" y="1063306"/>
            <a:ext cx="3866659" cy="2902969"/>
          </a:xfrm>
          <a:prstGeom prst="rect">
            <a:avLst/>
          </a:prstGeom>
        </p:spPr>
      </p:pic>
      <p:pic>
        <p:nvPicPr>
          <p:cNvPr id="8" name="Εικόνα 7">
            <a:extLst>
              <a:ext uri="{FF2B5EF4-FFF2-40B4-BE49-F238E27FC236}">
                <a16:creationId xmlns:a16="http://schemas.microsoft.com/office/drawing/2014/main" xmlns="" id="{610875F0-FF9F-7C9A-94CE-2DBB618DA0D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78435" y="3983751"/>
            <a:ext cx="3866658" cy="2902968"/>
          </a:xfrm>
          <a:prstGeom prst="rect">
            <a:avLst/>
          </a:prstGeom>
        </p:spPr>
      </p:pic>
    </p:spTree>
    <p:extLst>
      <p:ext uri="{BB962C8B-B14F-4D97-AF65-F5344CB8AC3E}">
        <p14:creationId xmlns:p14="http://schemas.microsoft.com/office/powerpoint/2010/main" xmlns="" val="330469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rmAutofit fontScale="90000"/>
          </a:bodyPr>
          <a:lstStyle/>
          <a:p>
            <a:r>
              <a:rPr lang="el-GR" sz="3200" dirty="0" err="1"/>
              <a:t>Σεμίνωμα</a:t>
            </a:r>
            <a:r>
              <a:rPr lang="el-GR" sz="3200" dirty="0"/>
              <a:t>. </a:t>
            </a:r>
            <a:br>
              <a:rPr lang="el-GR" sz="3200" dirty="0"/>
            </a:br>
            <a:r>
              <a:rPr lang="el-GR" sz="1800" dirty="0"/>
              <a:t>Στάδιο </a:t>
            </a:r>
            <a:r>
              <a:rPr lang="en-US" sz="1800" dirty="0"/>
              <a:t>pT</a:t>
            </a:r>
            <a:r>
              <a:rPr lang="en-US" sz="1800" b="1" dirty="0"/>
              <a:t>2</a:t>
            </a:r>
            <a:r>
              <a:rPr lang="el-GR" sz="1800" dirty="0"/>
              <a:t>,</a:t>
            </a:r>
            <a:r>
              <a:rPr lang="en-US" sz="1800" dirty="0"/>
              <a:t> </a:t>
            </a:r>
            <a:r>
              <a:rPr lang="el-GR" sz="1800" dirty="0"/>
              <a:t>καθώς διασπάται ο ινώδης χιτώνας του όρχεως. </a:t>
            </a:r>
            <a:r>
              <a:rPr lang="el-GR" sz="1800" b="1" dirty="0"/>
              <a:t>Κλασική</a:t>
            </a:r>
            <a:r>
              <a:rPr lang="el-GR" sz="1800" dirty="0"/>
              <a:t> μορφολογία. Παρουσία </a:t>
            </a:r>
            <a:r>
              <a:rPr lang="el-GR" sz="1800" dirty="0">
                <a:effectLst>
                  <a:outerShdw blurRad="38100" dist="38100" dir="2700000" algn="tl">
                    <a:srgbClr val="000000">
                      <a:alpha val="43137"/>
                    </a:srgbClr>
                  </a:outerShdw>
                </a:effectLst>
              </a:rPr>
              <a:t>μεμονωμένων </a:t>
            </a:r>
            <a:r>
              <a:rPr lang="el-GR" sz="1800" dirty="0" err="1">
                <a:effectLst>
                  <a:outerShdw blurRad="38100" dist="38100" dir="2700000" algn="tl">
                    <a:srgbClr val="000000">
                      <a:alpha val="43137"/>
                    </a:srgbClr>
                  </a:outerShdw>
                </a:effectLst>
              </a:rPr>
              <a:t>συγκυτιοτροφοβλαστικών</a:t>
            </a:r>
            <a:r>
              <a:rPr lang="el-GR" sz="1800" dirty="0">
                <a:effectLst>
                  <a:outerShdw blurRad="38100" dist="38100" dir="2700000" algn="tl">
                    <a:srgbClr val="000000">
                      <a:alpha val="43137"/>
                    </a:srgbClr>
                  </a:outerShdw>
                </a:effectLst>
              </a:rPr>
              <a:t> </a:t>
            </a:r>
            <a:r>
              <a:rPr lang="el-GR" sz="1800" dirty="0" err="1">
                <a:effectLst>
                  <a:outerShdw blurRad="38100" dist="38100" dir="2700000" algn="tl">
                    <a:srgbClr val="000000">
                      <a:alpha val="43137"/>
                    </a:srgbClr>
                  </a:outerShdw>
                </a:effectLst>
              </a:rPr>
              <a:t>γιγαντοκυττάρων</a:t>
            </a:r>
            <a:r>
              <a:rPr lang="el-GR" sz="1800" dirty="0">
                <a:effectLst>
                  <a:outerShdw blurRad="38100" dist="38100" dir="2700000" algn="tl">
                    <a:srgbClr val="000000">
                      <a:alpha val="43137"/>
                    </a:srgbClr>
                  </a:outerShdw>
                </a:effectLst>
              </a:rPr>
              <a:t>.</a:t>
            </a:r>
            <a:r>
              <a:rPr lang="el-GR" sz="1800" dirty="0"/>
              <a:t> Θέση </a:t>
            </a:r>
            <a:r>
              <a:rPr lang="el-GR" sz="1800" dirty="0">
                <a:effectLst>
                  <a:outerShdw blurRad="38100" dist="38100" dir="2700000" algn="tl">
                    <a:srgbClr val="000000">
                      <a:alpha val="43137"/>
                    </a:srgbClr>
                  </a:outerShdw>
                </a:effectLst>
              </a:rPr>
              <a:t>προβάλλουσας </a:t>
            </a:r>
            <a:r>
              <a:rPr lang="el-GR" sz="1800" dirty="0" err="1">
                <a:effectLst>
                  <a:outerShdw blurRad="38100" dist="38100" dir="2700000" algn="tl">
                    <a:srgbClr val="000000">
                      <a:alpha val="43137"/>
                    </a:srgbClr>
                  </a:outerShdw>
                </a:effectLst>
              </a:rPr>
              <a:t>κοκκιωματώδους</a:t>
            </a:r>
            <a:r>
              <a:rPr lang="el-GR" sz="1800" dirty="0">
                <a:effectLst>
                  <a:outerShdw blurRad="38100" dist="38100" dir="2700000" algn="tl">
                    <a:srgbClr val="000000">
                      <a:alpha val="43137"/>
                    </a:srgbClr>
                  </a:outerShdw>
                </a:effectLst>
              </a:rPr>
              <a:t> αντίδρασης</a:t>
            </a:r>
            <a:r>
              <a:rPr lang="el-GR" sz="1800" dirty="0"/>
              <a:t>.</a:t>
            </a:r>
          </a:p>
        </p:txBody>
      </p:sp>
      <p:pic>
        <p:nvPicPr>
          <p:cNvPr id="83970" name="Picture 2"/>
          <p:cNvPicPr>
            <a:picLocks noChangeAspect="1" noChangeArrowheads="1"/>
          </p:cNvPicPr>
          <p:nvPr/>
        </p:nvPicPr>
        <p:blipFill>
          <a:blip r:embed="rId2" cstate="print"/>
          <a:srcRect/>
          <a:stretch>
            <a:fillRect/>
          </a:stretch>
        </p:blipFill>
        <p:spPr bwMode="auto">
          <a:xfrm>
            <a:off x="5004048" y="3781962"/>
            <a:ext cx="3980262" cy="2887397"/>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5004048" y="908720"/>
            <a:ext cx="3960440" cy="2821890"/>
          </a:xfrm>
          <a:prstGeom prst="rect">
            <a:avLst/>
          </a:prstGeom>
          <a:noFill/>
          <a:ln w="9525">
            <a:noFill/>
            <a:miter lim="800000"/>
            <a:headEnd/>
            <a:tailEnd/>
          </a:ln>
        </p:spPr>
      </p:pic>
      <p:pic>
        <p:nvPicPr>
          <p:cNvPr id="83972" name="Picture 4"/>
          <p:cNvPicPr>
            <a:picLocks noChangeAspect="1" noChangeArrowheads="1"/>
          </p:cNvPicPr>
          <p:nvPr/>
        </p:nvPicPr>
        <p:blipFill>
          <a:blip r:embed="rId4" cstate="print"/>
          <a:srcRect/>
          <a:stretch>
            <a:fillRect/>
          </a:stretch>
        </p:blipFill>
        <p:spPr bwMode="auto">
          <a:xfrm>
            <a:off x="179512" y="980728"/>
            <a:ext cx="4032448" cy="2764930"/>
          </a:xfrm>
          <a:prstGeom prst="rect">
            <a:avLst/>
          </a:prstGeom>
          <a:noFill/>
          <a:ln w="9525">
            <a:noFill/>
            <a:miter lim="800000"/>
            <a:headEnd/>
            <a:tailEnd/>
          </a:ln>
        </p:spPr>
      </p:pic>
      <p:pic>
        <p:nvPicPr>
          <p:cNvPr id="83973" name="Picture 5"/>
          <p:cNvPicPr>
            <a:picLocks noChangeAspect="1" noChangeArrowheads="1"/>
          </p:cNvPicPr>
          <p:nvPr/>
        </p:nvPicPr>
        <p:blipFill>
          <a:blip r:embed="rId5" cstate="print"/>
          <a:srcRect/>
          <a:stretch>
            <a:fillRect/>
          </a:stretch>
        </p:blipFill>
        <p:spPr bwMode="auto">
          <a:xfrm>
            <a:off x="179512" y="3789040"/>
            <a:ext cx="4032448" cy="2819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423EF7-EBB7-D124-3ECD-58D2C7A8EE3E}"/>
              </a:ext>
            </a:extLst>
          </p:cNvPr>
          <p:cNvSpPr txBox="1"/>
          <p:nvPr/>
        </p:nvSpPr>
        <p:spPr>
          <a:xfrm>
            <a:off x="611560" y="980728"/>
            <a:ext cx="8280920" cy="4154984"/>
          </a:xfrm>
          <a:prstGeom prst="rect">
            <a:avLst/>
          </a:prstGeom>
          <a:noFill/>
        </p:spPr>
        <p:txBody>
          <a:bodyPr wrap="square" rtlCol="0">
            <a:spAutoFit/>
          </a:bodyPr>
          <a:lstStyle/>
          <a:p>
            <a:pPr marL="457200" indent="-457200">
              <a:buAutoNum type="arabicPeriod"/>
            </a:pPr>
            <a:r>
              <a:rPr lang="el-GR" sz="2400" dirty="0"/>
              <a:t>Ποιο νεόπλασμα έχει ο ασθενής;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Γιατί έχει θετική δοκιμασία κύησης;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n-US" sz="2400" dirty="0"/>
          </a:p>
          <a:p>
            <a:r>
              <a:rPr lang="el-GR" sz="2400" dirty="0"/>
              <a:t>3.   Ποιες θεραπευτικές επιλογές υπάρχουν σε αυτόν τον τύπο νεοπλάσματος;</a:t>
            </a:r>
          </a:p>
          <a:p>
            <a:pPr marL="457200" indent="-457200">
              <a:buAutoNum type="arabicPeriod"/>
            </a:pPr>
            <a:endParaRPr lang="el-GR" sz="2400" dirty="0"/>
          </a:p>
        </p:txBody>
      </p:sp>
    </p:spTree>
    <p:extLst>
      <p:ext uri="{BB962C8B-B14F-4D97-AF65-F5344CB8AC3E}">
        <p14:creationId xmlns:p14="http://schemas.microsoft.com/office/powerpoint/2010/main" xmlns="" val="2526862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Work up the etiology – Cirrhosis Care">
            <a:extLst>
              <a:ext uri="{FF2B5EF4-FFF2-40B4-BE49-F238E27FC236}">
                <a16:creationId xmlns:a16="http://schemas.microsoft.com/office/drawing/2014/main" xmlns="" id="{CA5100C7-20BD-F82E-8C41-E7F111E26DF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2290" name="Picture 2" descr="SEER Training: Tumor Markers">
            <a:extLst>
              <a:ext uri="{FF2B5EF4-FFF2-40B4-BE49-F238E27FC236}">
                <a16:creationId xmlns:a16="http://schemas.microsoft.com/office/drawing/2014/main" xmlns="" id="{5E049F39-6204-9B4A-4913-B54867A2876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33664" y="4392206"/>
            <a:ext cx="5112568" cy="202489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Testicular Cancer: Diagnosis and Treatment | MDedge Hematology and Oncology">
            <a:extLst>
              <a:ext uri="{FF2B5EF4-FFF2-40B4-BE49-F238E27FC236}">
                <a16:creationId xmlns:a16="http://schemas.microsoft.com/office/drawing/2014/main" xmlns="" id="{B38F0BDE-0819-66AE-672A-E80E0B6E8EE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179476"/>
            <a:ext cx="3240360" cy="39643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3 - Θέση περιεχομένου"/>
          <p:cNvSpPr txBox="1">
            <a:spLocks/>
          </p:cNvSpPr>
          <p:nvPr/>
        </p:nvSpPr>
        <p:spPr>
          <a:xfrm>
            <a:off x="4211960" y="692697"/>
            <a:ext cx="4932040" cy="309634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OCT3/4: </a:t>
            </a:r>
            <a:r>
              <a:rPr kumimoji="0" lang="el-GR" sz="2000" b="0" i="0" u="none" strike="noStrike" kern="1200" cap="none" spc="0" normalizeH="0" baseline="0" noProof="0" dirty="0" err="1">
                <a:ln>
                  <a:noFill/>
                </a:ln>
                <a:solidFill>
                  <a:schemeClr val="tx1"/>
                </a:solidFill>
                <a:effectLst/>
                <a:uLnTx/>
                <a:uFillTx/>
                <a:latin typeface="+mn-lt"/>
                <a:ea typeface="+mn-ea"/>
                <a:cs typeface="+mn-cs"/>
              </a:rPr>
              <a:t>σεμίνωμα</a:t>
            </a:r>
            <a:r>
              <a:rPr kumimoji="0" lang="el-GR" sz="2000" b="0" i="0" u="none" strike="noStrike" kern="1200" cap="none" spc="0" normalizeH="0" baseline="0" noProof="0" dirty="0">
                <a:ln>
                  <a:noFill/>
                </a:ln>
                <a:solidFill>
                  <a:schemeClr val="tx1"/>
                </a:solidFill>
                <a:effectLst/>
                <a:uLnTx/>
                <a:uFillTx/>
                <a:latin typeface="+mn-lt"/>
                <a:ea typeface="+mn-ea"/>
                <a:cs typeface="+mn-cs"/>
              </a:rPr>
              <a:t> και εμβρυϊκό καρκίνωμα</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CD117: </a:t>
            </a:r>
            <a:r>
              <a:rPr kumimoji="0" lang="el-GR" sz="2000" b="0" i="0" u="none" strike="noStrike" kern="1200" cap="none" spc="0" normalizeH="0" baseline="0" noProof="0" dirty="0" err="1">
                <a:ln>
                  <a:noFill/>
                </a:ln>
                <a:solidFill>
                  <a:schemeClr val="tx1"/>
                </a:solidFill>
                <a:effectLst/>
                <a:uLnTx/>
                <a:uFillTx/>
                <a:latin typeface="+mn-lt"/>
                <a:ea typeface="+mn-ea"/>
                <a:cs typeface="+mn-cs"/>
              </a:rPr>
              <a:t>σεμίνωμα</a:t>
            </a:r>
            <a:r>
              <a:rPr kumimoji="0" lang="en-US" sz="2000" b="0" i="0" u="none" strike="noStrike" kern="1200" cap="none" spc="0" normalizeH="0" baseline="0" noProof="0" dirty="0">
                <a:ln>
                  <a:noFill/>
                </a:ln>
                <a:solidFill>
                  <a:schemeClr val="tx1"/>
                </a:solidFill>
                <a:effectLst/>
                <a:uLnTx/>
                <a:uFillTx/>
                <a:latin typeface="+mn-lt"/>
                <a:ea typeface="+mn-ea"/>
                <a:cs typeface="+mn-cs"/>
              </a:rPr>
              <a:t>, </a:t>
            </a:r>
            <a:r>
              <a:rPr kumimoji="0" lang="el-GR" sz="2000" b="0" i="0" u="none" strike="noStrike" kern="1200" cap="none" spc="0" normalizeH="0" baseline="0" noProof="0" dirty="0">
                <a:ln>
                  <a:noFill/>
                </a:ln>
                <a:solidFill>
                  <a:schemeClr val="tx1"/>
                </a:solidFill>
                <a:effectLst/>
                <a:uLnTx/>
                <a:uFillTx/>
                <a:latin typeface="+mn-lt"/>
                <a:ea typeface="+mn-ea"/>
                <a:cs typeface="+mn-cs"/>
              </a:rPr>
              <a:t>έντονη χρώση</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GPC3</a:t>
            </a:r>
            <a:r>
              <a:rPr kumimoji="0" lang="el-GR" sz="2000" b="0" i="0" u="none" strike="noStrike" kern="1200" cap="none" spc="0" normalizeH="0" baseline="0" noProof="0" dirty="0">
                <a:ln>
                  <a:noFill/>
                </a:ln>
                <a:solidFill>
                  <a:schemeClr val="tx1"/>
                </a:solidFill>
                <a:effectLst/>
                <a:uLnTx/>
                <a:uFillTx/>
                <a:latin typeface="+mn-lt"/>
                <a:ea typeface="+mn-ea"/>
                <a:cs typeface="+mn-cs"/>
              </a:rPr>
              <a:t> (</a:t>
            </a:r>
            <a:r>
              <a:rPr kumimoji="0" lang="el-GR" sz="2000" b="0" i="0" u="none" strike="noStrike" kern="1200" cap="none" spc="0" normalizeH="0" baseline="0" noProof="0" dirty="0" err="1">
                <a:ln>
                  <a:noFill/>
                </a:ln>
                <a:solidFill>
                  <a:schemeClr val="tx1"/>
                </a:solidFill>
                <a:effectLst/>
                <a:uLnTx/>
                <a:uFillTx/>
                <a:latin typeface="+mn-lt"/>
                <a:ea typeface="+mn-ea"/>
                <a:cs typeface="+mn-cs"/>
              </a:rPr>
              <a:t>γλυπικάνη</a:t>
            </a:r>
            <a:r>
              <a:rPr lang="el-GR" sz="2000" dirty="0"/>
              <a:t>-</a:t>
            </a:r>
            <a:r>
              <a:rPr kumimoji="0" lang="el-GR" sz="2000" b="0" i="0" u="none" strike="noStrike" kern="1200" cap="none" spc="0" normalizeH="0" baseline="0" noProof="0" dirty="0">
                <a:ln>
                  <a:noFill/>
                </a:ln>
                <a:solidFill>
                  <a:schemeClr val="tx1"/>
                </a:solidFill>
                <a:effectLst/>
                <a:uLnTx/>
                <a:uFillTx/>
                <a:latin typeface="+mn-lt"/>
                <a:ea typeface="+mn-ea"/>
                <a:cs typeface="+mn-cs"/>
              </a:rPr>
              <a:t>3)</a:t>
            </a:r>
            <a:r>
              <a:rPr kumimoji="0" lang="en-US" sz="2000" b="0" i="0" u="none" strike="noStrike" kern="1200" cap="none" spc="0" normalizeH="0" baseline="0" noProof="0" dirty="0">
                <a:ln>
                  <a:noFill/>
                </a:ln>
                <a:solidFill>
                  <a:schemeClr val="tx1"/>
                </a:solidFill>
                <a:effectLst/>
                <a:uLnTx/>
                <a:uFillTx/>
                <a:latin typeface="+mn-lt"/>
                <a:ea typeface="+mn-ea"/>
                <a:cs typeface="+mn-cs"/>
              </a:rPr>
              <a:t>: </a:t>
            </a:r>
            <a:r>
              <a:rPr kumimoji="0" lang="el-GR" sz="2000" b="0" i="0" u="none" strike="noStrike" kern="1200" cap="none" spc="0" normalizeH="0" baseline="0" noProof="0" dirty="0">
                <a:ln>
                  <a:noFill/>
                </a:ln>
                <a:solidFill>
                  <a:schemeClr val="tx1"/>
                </a:solidFill>
                <a:effectLst/>
                <a:uLnTx/>
                <a:uFillTx/>
                <a:latin typeface="+mn-lt"/>
                <a:ea typeface="+mn-ea"/>
                <a:cs typeface="+mn-cs"/>
              </a:rPr>
              <a:t>όγκος λεκιθικού ασκού</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uLnTx/>
                <a:uFillTx/>
                <a:latin typeface="+mn-lt"/>
                <a:ea typeface="+mn-ea"/>
                <a:cs typeface="+mn-cs"/>
              </a:rPr>
              <a:t>CD30: </a:t>
            </a:r>
            <a:r>
              <a:rPr kumimoji="0" lang="el-GR" sz="2000" b="0" i="0" u="none" strike="noStrike" kern="1200" cap="none" spc="0" normalizeH="0" baseline="0" noProof="0" dirty="0">
                <a:ln>
                  <a:noFill/>
                </a:ln>
                <a:solidFill>
                  <a:schemeClr val="tx1"/>
                </a:solidFill>
                <a:uLnTx/>
                <a:uFillTx/>
                <a:latin typeface="+mn-lt"/>
                <a:ea typeface="+mn-ea"/>
                <a:cs typeface="+mn-cs"/>
              </a:rPr>
              <a:t>εμβρυϊκό καρκίνωμα</a:t>
            </a:r>
            <a:endParaRPr kumimoji="0" lang="en-US" sz="2000" b="0" i="0" u="none" strike="noStrike" kern="1200" cap="none" spc="0" normalizeH="0" baseline="0" noProof="0" dirty="0">
              <a:ln>
                <a:noFill/>
              </a:ln>
              <a:solidFill>
                <a:schemeClr val="tx1"/>
              </a:solidFill>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l-GR" sz="2000" dirty="0"/>
              <a:t>β</a:t>
            </a:r>
            <a:r>
              <a:rPr kumimoji="0" lang="el-GR" sz="2000" b="0" i="0" u="none" strike="noStrike" kern="1200" cap="none" spc="0" normalizeH="0" baseline="0" noProof="0" dirty="0">
                <a:ln>
                  <a:noFill/>
                </a:ln>
                <a:solidFill>
                  <a:schemeClr val="tx1"/>
                </a:solidFill>
                <a:effectLst/>
                <a:uLnTx/>
                <a:uFillTx/>
                <a:latin typeface="+mn-lt"/>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HCG </a:t>
            </a:r>
            <a:r>
              <a:rPr kumimoji="0" lang="el-GR" sz="2000" b="0" i="0" u="none" strike="noStrike" kern="1200" cap="none" spc="0" normalizeH="0" baseline="0" noProof="0" dirty="0">
                <a:ln>
                  <a:noFill/>
                </a:ln>
                <a:solidFill>
                  <a:schemeClr val="tx1"/>
                </a:solidFill>
                <a:effectLst/>
                <a:uLnTx/>
                <a:uFillTx/>
                <a:latin typeface="+mn-lt"/>
                <a:ea typeface="+mn-ea"/>
                <a:cs typeface="+mn-cs"/>
              </a:rPr>
              <a:t>&amp; </a:t>
            </a:r>
            <a:r>
              <a:rPr kumimoji="0" lang="en-US" sz="2000" b="0" i="0" u="none" strike="noStrike" kern="1200" cap="none" spc="0" normalizeH="0" baseline="0" noProof="0" dirty="0">
                <a:ln>
                  <a:noFill/>
                </a:ln>
                <a:solidFill>
                  <a:schemeClr val="tx1"/>
                </a:solidFill>
                <a:effectLst/>
                <a:uLnTx/>
                <a:uFillTx/>
                <a:latin typeface="+mn-lt"/>
                <a:ea typeface="+mn-ea"/>
                <a:cs typeface="+mn-cs"/>
              </a:rPr>
              <a:t>GATA3: </a:t>
            </a:r>
            <a:r>
              <a:rPr kumimoji="0" lang="el-GR" sz="2000" b="0" i="0" u="none" strike="noStrike" kern="1200" cap="none" spc="0" normalizeH="0" baseline="0" noProof="0" dirty="0">
                <a:ln>
                  <a:noFill/>
                </a:ln>
                <a:solidFill>
                  <a:schemeClr val="tx1"/>
                </a:solidFill>
                <a:effectLst/>
                <a:uLnTx/>
                <a:uFillTx/>
                <a:latin typeface="+mn-lt"/>
                <a:ea typeface="+mn-ea"/>
                <a:cs typeface="+mn-cs"/>
              </a:rPr>
              <a:t> </a:t>
            </a:r>
            <a:r>
              <a:rPr kumimoji="0" lang="el-GR" sz="2000" b="0" i="0" u="none" strike="noStrike" kern="1200" cap="none" spc="0" normalizeH="0" baseline="0" noProof="0" dirty="0" err="1">
                <a:ln>
                  <a:noFill/>
                </a:ln>
                <a:solidFill>
                  <a:schemeClr val="tx1"/>
                </a:solidFill>
                <a:effectLst/>
                <a:uLnTx/>
                <a:uFillTx/>
                <a:latin typeface="+mn-lt"/>
                <a:ea typeface="+mn-ea"/>
                <a:cs typeface="+mn-cs"/>
              </a:rPr>
              <a:t>χοριοκαρκίνωμα</a:t>
            </a:r>
            <a:r>
              <a:rPr kumimoji="0" lang="el-GR" sz="2000" b="0" i="0" u="none" strike="noStrike" kern="1200" cap="none" spc="0" normalizeH="0" baseline="0" noProof="0" dirty="0">
                <a:ln>
                  <a:noFill/>
                </a:ln>
                <a:solidFill>
                  <a:schemeClr val="tx1"/>
                </a:solidFill>
                <a:effectLst/>
                <a:uLnTx/>
                <a:uFillTx/>
                <a:latin typeface="+mn-lt"/>
                <a:ea typeface="+mn-ea"/>
                <a:cs typeface="+mn-cs"/>
              </a:rPr>
              <a:t> και  </a:t>
            </a:r>
            <a:r>
              <a:rPr lang="el-GR" sz="2000" dirty="0" err="1"/>
              <a:t>συγκυτιο</a:t>
            </a:r>
            <a:r>
              <a:rPr kumimoji="0" lang="el-GR" sz="2000" b="0" i="0" u="none" strike="noStrike" kern="1200" cap="none" spc="0" normalizeH="0" baseline="0" noProof="0" dirty="0" err="1">
                <a:ln>
                  <a:noFill/>
                </a:ln>
                <a:solidFill>
                  <a:schemeClr val="tx1"/>
                </a:solidFill>
                <a:effectLst/>
                <a:uLnTx/>
                <a:uFillTx/>
                <a:latin typeface="+mn-lt"/>
                <a:ea typeface="+mn-ea"/>
                <a:cs typeface="+mn-cs"/>
              </a:rPr>
              <a:t>τροφοβλαστικά</a:t>
            </a:r>
            <a:r>
              <a:rPr kumimoji="0" lang="el-GR" sz="2000" b="0" i="0" u="none" strike="noStrike" kern="1200" cap="none" spc="0" normalizeH="0" baseline="0" noProof="0" dirty="0">
                <a:ln>
                  <a:noFill/>
                </a:ln>
                <a:solidFill>
                  <a:schemeClr val="tx1"/>
                </a:solidFill>
                <a:effectLst/>
                <a:uLnTx/>
                <a:uFillTx/>
                <a:latin typeface="+mn-lt"/>
                <a:ea typeface="+mn-ea"/>
                <a:cs typeface="+mn-cs"/>
              </a:rPr>
              <a:t> κύτταρα άλλων όγκων</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2 - Θέση κειμένου"/>
          <p:cNvSpPr txBox="1">
            <a:spLocks/>
          </p:cNvSpPr>
          <p:nvPr/>
        </p:nvSpPr>
        <p:spPr>
          <a:xfrm>
            <a:off x="3779912" y="1"/>
            <a:ext cx="5364088" cy="10527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3200" dirty="0"/>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3200" dirty="0"/>
              <a:t>    </a:t>
            </a:r>
            <a:r>
              <a:rPr kumimoji="0" lang="el-GR" sz="3200" b="0" i="0" u="none" strike="noStrike" kern="1200" cap="none" spc="0" normalizeH="0" baseline="0" noProof="0" dirty="0">
                <a:ln>
                  <a:noFill/>
                </a:ln>
                <a:solidFill>
                  <a:schemeClr val="tx1"/>
                </a:solidFill>
                <a:effectLst/>
                <a:uLnTx/>
                <a:uFillTx/>
                <a:latin typeface="+mn-lt"/>
                <a:ea typeface="+mn-ea"/>
                <a:cs typeface="+mn-cs"/>
              </a:rPr>
              <a:t> </a:t>
            </a:r>
          </a:p>
        </p:txBody>
      </p:sp>
      <p:pic>
        <p:nvPicPr>
          <p:cNvPr id="8" name="Εικόνα 7">
            <a:extLst>
              <a:ext uri="{FF2B5EF4-FFF2-40B4-BE49-F238E27FC236}">
                <a16:creationId xmlns:a16="http://schemas.microsoft.com/office/drawing/2014/main" xmlns="" id="{10D2050D-10FE-8C38-93C4-1EFDE8055AE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0660" y="4263539"/>
            <a:ext cx="2857204" cy="2390341"/>
          </a:xfrm>
          <a:prstGeom prst="rect">
            <a:avLst/>
          </a:prstGeom>
        </p:spPr>
      </p:pic>
      <p:sp>
        <p:nvSpPr>
          <p:cNvPr id="9" name="Θέση κειμένου 2">
            <a:extLst>
              <a:ext uri="{FF2B5EF4-FFF2-40B4-BE49-F238E27FC236}">
                <a16:creationId xmlns:a16="http://schemas.microsoft.com/office/drawing/2014/main" xmlns="" id="{FD3C69FA-CCE0-3B05-B21E-326EAB1F4E72}"/>
              </a:ext>
            </a:extLst>
          </p:cNvPr>
          <p:cNvSpPr txBox="1">
            <a:spLocks/>
          </p:cNvSpPr>
          <p:nvPr/>
        </p:nvSpPr>
        <p:spPr>
          <a:xfrm>
            <a:off x="-396552" y="5589240"/>
            <a:ext cx="1800200" cy="1268760"/>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dirty="0" err="1">
                <a:effectLst>
                  <a:outerShdw blurRad="38100" dist="38100" dir="2700000" algn="tl">
                    <a:srgbClr val="000000">
                      <a:alpha val="43137"/>
                    </a:srgbClr>
                  </a:outerShdw>
                </a:effectLst>
              </a:rPr>
              <a:t>Λεμφαγγειακή</a:t>
            </a:r>
            <a:r>
              <a:rPr lang="el-GR" dirty="0">
                <a:effectLst>
                  <a:outerShdw blurRad="38100" dist="38100" dir="2700000" algn="tl">
                    <a:srgbClr val="000000">
                      <a:alpha val="43137"/>
                    </a:srgbClr>
                  </a:outerShdw>
                </a:effectLst>
              </a:rPr>
              <a:t> διήθηση</a:t>
            </a:r>
            <a:r>
              <a:rPr lang="el-GR" dirty="0"/>
              <a:t> από εμβρυϊκό καρκίνωμα (στάδιο </a:t>
            </a:r>
            <a:r>
              <a:rPr lang="en-US" dirty="0"/>
              <a:t>pT</a:t>
            </a:r>
            <a:r>
              <a:rPr lang="en-US" b="1" dirty="0"/>
              <a:t>2</a:t>
            </a:r>
            <a:r>
              <a:rPr lang="en-US" dirty="0"/>
              <a:t>)</a:t>
            </a:r>
            <a:endParaRPr lang="el-GR" dirty="0"/>
          </a:p>
        </p:txBody>
      </p:sp>
      <p:sp>
        <p:nvSpPr>
          <p:cNvPr id="2" name="Τίτλος 1">
            <a:extLst>
              <a:ext uri="{FF2B5EF4-FFF2-40B4-BE49-F238E27FC236}">
                <a16:creationId xmlns:a16="http://schemas.microsoft.com/office/drawing/2014/main" xmlns="" id="{7B5C8811-FD46-6363-8156-DDD765843E17}"/>
              </a:ext>
            </a:extLst>
          </p:cNvPr>
          <p:cNvSpPr>
            <a:spLocks noGrp="1"/>
          </p:cNvSpPr>
          <p:nvPr>
            <p:ph type="title"/>
          </p:nvPr>
        </p:nvSpPr>
        <p:spPr>
          <a:xfrm>
            <a:off x="3635896" y="179476"/>
            <a:ext cx="5508104" cy="441212"/>
          </a:xfrm>
        </p:spPr>
        <p:txBody>
          <a:bodyPr>
            <a:normAutofit fontScale="90000"/>
          </a:bodyPr>
          <a:lstStyle/>
          <a:p>
            <a:r>
              <a:rPr lang="el-GR" dirty="0"/>
              <a:t>ΑΝΟΣΟΔΕΙΚΤΕΣ</a:t>
            </a:r>
          </a:p>
        </p:txBody>
      </p:sp>
      <p:sp>
        <p:nvSpPr>
          <p:cNvPr id="4" name="Τίτλος 1">
            <a:extLst>
              <a:ext uri="{FF2B5EF4-FFF2-40B4-BE49-F238E27FC236}">
                <a16:creationId xmlns:a16="http://schemas.microsoft.com/office/drawing/2014/main" xmlns="" id="{F13A0613-35FB-5749-978E-D9D756EC9AC8}"/>
              </a:ext>
            </a:extLst>
          </p:cNvPr>
          <p:cNvSpPr txBox="1">
            <a:spLocks/>
          </p:cNvSpPr>
          <p:nvPr/>
        </p:nvSpPr>
        <p:spPr>
          <a:xfrm>
            <a:off x="3788296" y="3861050"/>
            <a:ext cx="5508104" cy="64807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a:t>ΟΡΟΛΟΓΙΚΟΙ ΔΕΙΚΤΕΣ</a:t>
            </a:r>
          </a:p>
        </p:txBody>
      </p:sp>
    </p:spTree>
    <p:extLst>
      <p:ext uri="{BB962C8B-B14F-4D97-AF65-F5344CB8AC3E}">
        <p14:creationId xmlns:p14="http://schemas.microsoft.com/office/powerpoint/2010/main" xmlns="" val="334483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4664"/>
            <a:ext cx="9144000" cy="6310465"/>
          </a:xfrm>
        </p:spPr>
        <p:txBody>
          <a:bodyPr>
            <a:noAutofit/>
          </a:bodyPr>
          <a:lstStyle/>
          <a:p>
            <a:r>
              <a:rPr lang="el-GR" sz="1800" b="1" dirty="0"/>
              <a:t>Κανάλι </a:t>
            </a:r>
            <a:r>
              <a:rPr lang="en-US" sz="1800" b="1" dirty="0"/>
              <a:t>YouTube  </a:t>
            </a:r>
            <a:r>
              <a:rPr lang="el-GR" sz="1800" b="1" dirty="0"/>
              <a:t>«Ανδρέας Χ. </a:t>
            </a:r>
            <a:r>
              <a:rPr lang="el-GR" sz="1800" b="1" dirty="0" err="1"/>
              <a:t>Λάζαρης</a:t>
            </a:r>
            <a:r>
              <a:rPr lang="el-GR" sz="1800" b="1" dirty="0"/>
              <a:t> </a:t>
            </a:r>
            <a:r>
              <a:rPr lang="en-US" sz="1800" b="1" dirty="0"/>
              <a:t>:</a:t>
            </a:r>
            <a:r>
              <a:rPr lang="el-GR" sz="1800" b="1" dirty="0"/>
              <a:t> ΙΣΤΟΠΑΘΟΛΟΓΙΑ»  -  Αρχεία  βίντεο </a:t>
            </a:r>
            <a:r>
              <a:rPr lang="el-GR" sz="2400" b="1" dirty="0"/>
              <a:t>17</a:t>
            </a:r>
            <a:r>
              <a:rPr lang="el-GR" sz="2400" b="1" baseline="30000" dirty="0"/>
              <a:t>ης</a:t>
            </a:r>
            <a:r>
              <a:rPr lang="el-GR" sz="2000" b="1" dirty="0"/>
              <a:t> λίστας</a:t>
            </a:r>
            <a:r>
              <a:rPr lang="en-US" sz="2000" b="1" dirty="0"/>
              <a:t>:</a:t>
            </a:r>
            <a:endParaRPr lang="el-GR" sz="2000" b="1" dirty="0"/>
          </a:p>
          <a:p>
            <a:pPr algn="just">
              <a:buNone/>
            </a:pPr>
            <a:r>
              <a:rPr lang="el-GR" sz="1600"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rPr>
              <a:t> </a:t>
            </a:r>
            <a:r>
              <a:rPr lang="el-GR" sz="1600" dirty="0">
                <a:effectLst>
                  <a:outerShdw blurRad="38100" dist="38100" dir="2700000" algn="tl">
                    <a:srgbClr val="000000">
                      <a:alpha val="43137"/>
                    </a:srgbClr>
                  </a:outerShdw>
                </a:effectLst>
              </a:rPr>
              <a:t> -1. «ΝΟΣΟΙ ΓΕΝΝΗΤΙΚΟΥ ΣΥΣΤΗΜΑΤΟΣ ΤΟΥ ΑΡΡΕΝΟΣ» </a:t>
            </a:r>
            <a:r>
              <a:rPr lang="el-GR" sz="1600" dirty="0" err="1">
                <a:effectLst>
                  <a:outerShdw blurRad="38100" dist="38100" dir="2700000" algn="tl">
                    <a:srgbClr val="000000">
                      <a:alpha val="43137"/>
                    </a:srgbClr>
                  </a:outerShdw>
                </a:effectLst>
              </a:rPr>
              <a:t>Κλινικοπαθολογοανατομική</a:t>
            </a:r>
            <a:r>
              <a:rPr lang="el-GR" sz="1600" dirty="0">
                <a:effectLst>
                  <a:outerShdw blurRad="38100" dist="38100" dir="2700000" algn="tl">
                    <a:srgbClr val="000000">
                      <a:alpha val="43137"/>
                    </a:srgbClr>
                  </a:outerShdw>
                </a:effectLst>
              </a:rPr>
              <a:t> παρουσίαση περιστατικών.</a:t>
            </a:r>
          </a:p>
          <a:p>
            <a:pPr algn="just">
              <a:buNone/>
            </a:pPr>
            <a:r>
              <a:rPr lang="el-GR" sz="1600" dirty="0">
                <a:effectLst>
                  <a:outerShdw blurRad="38100" dist="38100" dir="2700000" algn="tl">
                    <a:srgbClr val="000000">
                      <a:alpha val="43137"/>
                    </a:srgbClr>
                  </a:outerShdw>
                </a:effectLst>
              </a:rPr>
              <a:t>        -2. «ΠΑΘΟΛΟΓΟΑΝΑΤΟΜΙΑ ΤΟΥ  ΟΡΧΕΩΣ»</a:t>
            </a:r>
          </a:p>
          <a:p>
            <a:pPr algn="just">
              <a:buNone/>
            </a:pPr>
            <a:r>
              <a:rPr lang="el-GR" sz="1600" dirty="0">
                <a:effectLst>
                  <a:outerShdw blurRad="38100" dist="38100" dir="2700000" algn="tl">
                    <a:srgbClr val="000000">
                      <a:alpha val="43137"/>
                    </a:srgbClr>
                  </a:outerShdw>
                </a:effectLst>
              </a:rPr>
              <a:t>        -3. «ΠΑΘΟΛΟΓΟΑΝΑΤΟΜΙΑ ΤΟΥ  ΠΕΟΥΣ» </a:t>
            </a:r>
          </a:p>
          <a:p>
            <a:pPr algn="just">
              <a:buNone/>
            </a:pPr>
            <a:r>
              <a:rPr lang="el-GR" sz="1600" dirty="0">
                <a:effectLst>
                  <a:outerShdw blurRad="38100" dist="38100" dir="2700000" algn="tl">
                    <a:srgbClr val="000000">
                      <a:alpha val="43137"/>
                    </a:srgbClr>
                  </a:outerShdw>
                </a:effectLst>
              </a:rPr>
              <a:t>        -4. «ΙΣΤΟΠΑΘΟΛΟΓΙΑ ΓΕΝΝΗΤΙΚΟΥ ΣΥΣΤΗΜΑΤΟΣ ΤΟΥ ΑΡΡΕΝΟΣ» Διά ζώσης επαναληπτικό φροντιστηριακό μάθημα , επικεντρωμένο σε μικροσκοπικές εικόνες.</a:t>
            </a:r>
          </a:p>
          <a:p>
            <a:pPr algn="just">
              <a:buNone/>
            </a:pPr>
            <a:r>
              <a:rPr lang="el-GR" sz="1600" dirty="0">
                <a:effectLst>
                  <a:outerShdw blurRad="38100" dist="38100" dir="2700000" algn="tl">
                    <a:srgbClr val="000000">
                      <a:alpha val="43137"/>
                    </a:srgbClr>
                  </a:outerShdw>
                </a:effectLst>
              </a:rPr>
              <a:t>        -5. «ΝΟΣΟΙ ΓΕΝΝΗΤΙΚΟΥ ΣΥΣΤΗΜΑΤΟΣ ΤΟΥ ΑΡΡΕΝΟΣ» Αρχείο βίντεο από τη σειρά «ΞΕΚΙΝΑΜΕ ΑΠΌ ΤΗΝ ΕΙΚΟΝΑ».</a:t>
            </a:r>
          </a:p>
          <a:p>
            <a:r>
              <a:rPr lang="el-GR" sz="1800" b="1" dirty="0"/>
              <a:t>Ηλεκτρονικό χαρτοφυλάκιο μαθήματος «ΠΑΘΟΛΟΓΙΚΗ ΑΝΑΤΟΜΙΚΗ» -</a:t>
            </a:r>
            <a:r>
              <a:rPr lang="en-US" sz="1800" b="1" dirty="0"/>
              <a:t> K</a:t>
            </a:r>
            <a:r>
              <a:rPr lang="el-GR" sz="1800" b="1" dirty="0" err="1"/>
              <a:t>ατάλογος</a:t>
            </a:r>
            <a:r>
              <a:rPr lang="el-GR" sz="1800" b="1" dirty="0"/>
              <a:t> αρχείων </a:t>
            </a:r>
            <a:r>
              <a:rPr lang="en-US" sz="2000" b="1" dirty="0"/>
              <a:t>5.0</a:t>
            </a:r>
            <a:r>
              <a:rPr lang="el-GR" sz="2000" b="1" dirty="0"/>
              <a:t>7</a:t>
            </a:r>
            <a:r>
              <a:rPr lang="en-US" sz="1800" b="1" dirty="0"/>
              <a:t> </a:t>
            </a:r>
            <a:r>
              <a:rPr lang="el-GR" sz="1800" b="1" dirty="0"/>
              <a:t>«ΓΕΝΝΗΤΙΚΟ ΑΡΡΕΝΟΣ», </a:t>
            </a:r>
            <a:r>
              <a:rPr lang="el-GR" sz="1800" b="1" u="sng" spc="600" dirty="0">
                <a:effectLst>
                  <a:outerShdw blurRad="38100" dist="38100" dir="2700000" algn="tl">
                    <a:srgbClr val="000000">
                      <a:alpha val="43137"/>
                    </a:srgbClr>
                  </a:outerShdw>
                </a:effectLst>
              </a:rPr>
              <a:t>Αντίστοιχα</a:t>
            </a:r>
            <a:r>
              <a:rPr lang="el-GR" sz="1800" b="1" u="sng" dirty="0"/>
              <a:t> με τα παραπάνω</a:t>
            </a:r>
            <a:r>
              <a:rPr lang="el-GR" sz="1800" b="1" dirty="0"/>
              <a:t>, αρχεία </a:t>
            </a:r>
            <a:r>
              <a:rPr lang="en-US" sz="1800" b="1" dirty="0" err="1">
                <a:effectLst>
                  <a:outerShdw blurRad="38100" dist="38100" dir="2700000" algn="tl">
                    <a:srgbClr val="000000">
                      <a:alpha val="43137"/>
                    </a:srgbClr>
                  </a:outerShdw>
                </a:effectLst>
              </a:rPr>
              <a:t>ppt</a:t>
            </a:r>
            <a:r>
              <a:rPr lang="en-US" sz="1800" b="1" dirty="0">
                <a:effectLst>
                  <a:outerShdw blurRad="38100" dist="38100" dir="2700000" algn="tl">
                    <a:srgbClr val="000000">
                      <a:alpha val="43137"/>
                    </a:srgbClr>
                  </a:outerShdw>
                </a:effectLst>
              </a:rPr>
              <a:t> </a:t>
            </a:r>
            <a:r>
              <a:rPr lang="el-GR" sz="1800" b="1" dirty="0"/>
              <a:t> </a:t>
            </a:r>
            <a:r>
              <a:rPr lang="en-US" sz="1800" b="1" dirty="0"/>
              <a:t>A.X.</a:t>
            </a:r>
            <a:r>
              <a:rPr lang="el-GR" sz="1800" b="1" dirty="0" err="1"/>
              <a:t>Λάζαρη</a:t>
            </a:r>
            <a:r>
              <a:rPr lang="en-US" sz="1800" b="1" dirty="0"/>
              <a:t>:</a:t>
            </a:r>
            <a:r>
              <a:rPr lang="en-US" sz="1800" dirty="0"/>
              <a:t> </a:t>
            </a:r>
            <a:endParaRPr lang="el-GR" sz="1800" dirty="0"/>
          </a:p>
          <a:p>
            <a:pPr algn="just">
              <a:buNone/>
            </a:pPr>
            <a:r>
              <a:rPr lang="el-GR" sz="1600" dirty="0"/>
              <a:t>    </a:t>
            </a:r>
            <a:r>
              <a:rPr lang="en-US" sz="1600" dirty="0"/>
              <a:t>  </a:t>
            </a:r>
            <a:r>
              <a:rPr lang="el-GR" sz="1600" dirty="0"/>
              <a:t>  </a:t>
            </a:r>
            <a:r>
              <a:rPr lang="el-GR" sz="1600" dirty="0">
                <a:effectLst>
                  <a:outerShdw blurRad="38100" dist="38100" dir="2700000" algn="tl">
                    <a:srgbClr val="000000">
                      <a:alpha val="43137"/>
                    </a:srgbClr>
                  </a:outerShdw>
                </a:effectLst>
              </a:rPr>
              <a:t>-1α. «ΚΛΙΝΙΚΟΠΑΘΟΛΟΓΟΑΝΑΤΟΜΙΚΟ ΦΡΟΝΤΙΣΤΗΡΙΟ ΝΟΣΩΝ ΓΕΝΝΗΤΙΚΟΥ ΑΡΡΕΝΟΣ» &amp; 1β. «ΕΠΙΠΡΟΣΘΕΤΕΣ ΔΙΑΦΑΝΕΙΕΣ ΠΑΘΟΛΟΓΟΑΝΑΤΟΜΙΑΣ ΓΕΝΝΗΤΙΚΟΥ ΣΥΣΤΗΜΑΤΟΣ ΤΟΥ ΑΡΡΕΝΟΣ».</a:t>
            </a:r>
          </a:p>
          <a:p>
            <a:pPr algn="just">
              <a:buNone/>
            </a:pPr>
            <a:r>
              <a:rPr lang="el-GR" sz="1600" dirty="0">
                <a:effectLst>
                  <a:outerShdw blurRad="38100" dist="38100" dir="2700000" algn="tl">
                    <a:srgbClr val="000000">
                      <a:alpha val="43137"/>
                    </a:srgbClr>
                  </a:outerShdw>
                </a:effectLst>
              </a:rPr>
              <a:t>        -2. «ΠΑΘΟΛΟΓΟΑΝΑΤΟΜΙΑ ΟΡΧΕΩΣ-ΟΓΚΟΙ ΓΕΝΝΗΤΙΚΩΝ ΚΥΤΤΑΡΩΝ ΤΟΥ ΟΡΧΕΩΣ»</a:t>
            </a:r>
          </a:p>
          <a:p>
            <a:pPr algn="just">
              <a:buNone/>
            </a:pPr>
            <a:r>
              <a:rPr lang="el-GR" sz="1600" dirty="0">
                <a:effectLst>
                  <a:outerShdw blurRad="38100" dist="38100" dir="2700000" algn="tl">
                    <a:srgbClr val="000000">
                      <a:alpha val="43137"/>
                    </a:srgbClr>
                  </a:outerShdw>
                </a:effectLst>
              </a:rPr>
              <a:t>        -3. «ΠΑΘΟΛΟΓΟΑΝΑΤΟΜΙΑ ΤΟΥ ΠΕΟΥΣ»</a:t>
            </a:r>
          </a:p>
          <a:p>
            <a:pPr algn="just">
              <a:buNone/>
            </a:pPr>
            <a:r>
              <a:rPr lang="el-GR" sz="1600" dirty="0">
                <a:effectLst>
                  <a:outerShdw blurRad="38100" dist="38100" dir="2700000" algn="tl">
                    <a:srgbClr val="000000">
                      <a:alpha val="43137"/>
                    </a:srgbClr>
                  </a:outerShdw>
                </a:effectLst>
              </a:rPr>
              <a:t>        -4. «ΕΠΑΝΑΛΗΠΤΙΚΟ ΦΡΟΝΤΙΣΤΗΡΙΑΚΟ ΜΑΘΗΜΑ ΚΑΙ </a:t>
            </a:r>
            <a:r>
              <a:rPr lang="el-GR" sz="1600" b="1" dirty="0">
                <a:effectLst>
                  <a:outerShdw blurRad="38100" dist="38100" dir="2700000" algn="tl">
                    <a:srgbClr val="000000">
                      <a:alpha val="43137"/>
                    </a:srgbClr>
                  </a:outerShdw>
                </a:effectLst>
              </a:rPr>
              <a:t>ΘΕΜΑΤΑ ΕΞΕΤΑΣΕΩΝ </a:t>
            </a:r>
            <a:r>
              <a:rPr lang="el-GR" sz="1600" dirty="0">
                <a:effectLst>
                  <a:outerShdw blurRad="38100" dist="38100" dir="2700000" algn="tl">
                    <a:srgbClr val="000000">
                      <a:alpha val="43137"/>
                    </a:srgbClr>
                  </a:outerShdw>
                </a:effectLst>
              </a:rPr>
              <a:t>ΙΣΤΟΠΑΘΟΛΟΓΙΑΣ ΓΕΝΝΗΤΙΚΟΥ ΣΥΣΤΗΜΑΤΟΣ ΤΟΥ ΑΡΡΕΝΟΣ»</a:t>
            </a:r>
          </a:p>
          <a:p>
            <a:pPr>
              <a:buNone/>
            </a:pPr>
            <a:endParaRPr lang="el-GR" sz="1600" dirty="0">
              <a:effectLst>
                <a:outerShdw blurRad="38100" dist="38100" dir="2700000" algn="tl">
                  <a:srgbClr val="000000">
                    <a:alpha val="43137"/>
                  </a:srgbClr>
                </a:outerShdw>
              </a:effectLst>
            </a:endParaRPr>
          </a:p>
          <a:p>
            <a:pPr algn="just">
              <a:buNone/>
            </a:pPr>
            <a:r>
              <a:rPr lang="el-GR" sz="1400" dirty="0"/>
              <a:t>          </a:t>
            </a:r>
            <a:r>
              <a:rPr lang="el-GR" sz="1400" dirty="0" err="1"/>
              <a:t>Όσ</a:t>
            </a:r>
            <a:r>
              <a:rPr lang="el-GR" sz="1400" dirty="0"/>
              <a:t>-οι/-ες ενδιαφέρονται </a:t>
            </a:r>
            <a:r>
              <a:rPr lang="el-GR" sz="1400" i="1" dirty="0"/>
              <a:t>ιδιαίτερα </a:t>
            </a:r>
            <a:r>
              <a:rPr lang="el-GR" sz="1400" dirty="0"/>
              <a:t>για την χειρουργική ιατρική ειδικότητα της </a:t>
            </a:r>
            <a:r>
              <a:rPr lang="el-GR" sz="1400" i="1" dirty="0"/>
              <a:t>ουρολογίας </a:t>
            </a:r>
            <a:r>
              <a:rPr lang="el-GR" sz="1400" dirty="0"/>
              <a:t> κι επιθυμούν να εμβαθύνουν στη σχετική </a:t>
            </a:r>
            <a:r>
              <a:rPr lang="el-GR" sz="1400" dirty="0">
                <a:effectLst>
                  <a:outerShdw blurRad="38100" dist="38100" dir="2700000" algn="tl">
                    <a:srgbClr val="000000">
                      <a:alpha val="43137"/>
                    </a:srgbClr>
                  </a:outerShdw>
                </a:effectLst>
              </a:rPr>
              <a:t>παθολογοανατομία του γεννητικού συστήματος του άρρενος, </a:t>
            </a:r>
            <a:r>
              <a:rPr lang="el-GR" sz="1400" dirty="0"/>
              <a:t>μπορούν να μελετήσουν τα </a:t>
            </a:r>
            <a:r>
              <a:rPr lang="el-GR" sz="1400" b="1" dirty="0"/>
              <a:t>υπόλοιπα </a:t>
            </a:r>
            <a:r>
              <a:rPr lang="el-GR" sz="1400" dirty="0">
                <a:effectLst>
                  <a:outerShdw blurRad="38100" dist="38100" dir="2700000" algn="tl">
                    <a:srgbClr val="000000">
                      <a:alpha val="43137"/>
                    </a:srgbClr>
                  </a:outerShdw>
                </a:effectLst>
              </a:rPr>
              <a:t>αρχεία βίντεο </a:t>
            </a:r>
            <a:r>
              <a:rPr lang="el-GR" sz="1400" dirty="0"/>
              <a:t>της </a:t>
            </a:r>
            <a:r>
              <a:rPr lang="el-GR" sz="1400" b="1" dirty="0"/>
              <a:t>17</a:t>
            </a:r>
            <a:r>
              <a:rPr lang="el-GR" sz="1400" b="1" baseline="30000" dirty="0"/>
              <a:t>ης</a:t>
            </a:r>
            <a:r>
              <a:rPr lang="el-GR" sz="1400" b="1" dirty="0"/>
              <a:t> </a:t>
            </a:r>
            <a:r>
              <a:rPr lang="el-GR" sz="1400" dirty="0"/>
              <a:t>λίστας από το παραπάνω κανάλι μου καθώς και τα </a:t>
            </a:r>
            <a:r>
              <a:rPr lang="el-GR" sz="1400" b="1" dirty="0"/>
              <a:t>υπόλοιπα</a:t>
            </a:r>
            <a:r>
              <a:rPr lang="el-GR" sz="1400" dirty="0"/>
              <a:t> </a:t>
            </a:r>
            <a:r>
              <a:rPr lang="el-GR" sz="1400" dirty="0">
                <a:effectLst>
                  <a:outerShdw blurRad="38100" dist="38100" dir="2700000" algn="tl">
                    <a:srgbClr val="000000">
                      <a:alpha val="43137"/>
                    </a:srgbClr>
                  </a:outerShdw>
                </a:effectLst>
              </a:rPr>
              <a:t>αρχεία</a:t>
            </a:r>
            <a:r>
              <a:rPr lang="el-GR" sz="1400" dirty="0"/>
              <a:t> μου </a:t>
            </a:r>
            <a:r>
              <a:rPr lang="en-US" sz="1400" dirty="0" err="1">
                <a:effectLst>
                  <a:outerShdw blurRad="38100" dist="38100" dir="2700000" algn="tl">
                    <a:srgbClr val="000000">
                      <a:alpha val="43137"/>
                    </a:srgbClr>
                  </a:outerShdw>
                </a:effectLst>
              </a:rPr>
              <a:t>ppt</a:t>
            </a:r>
            <a:r>
              <a:rPr lang="en-US" sz="1400" dirty="0">
                <a:effectLst>
                  <a:outerShdw blurRad="38100" dist="38100" dir="2700000" algn="tl">
                    <a:srgbClr val="000000">
                      <a:alpha val="43137"/>
                    </a:srgbClr>
                  </a:outerShdw>
                </a:effectLst>
              </a:rPr>
              <a:t> </a:t>
            </a:r>
            <a:r>
              <a:rPr lang="el-GR" sz="1400" dirty="0">
                <a:effectLst>
                  <a:outerShdw blurRad="38100" dist="38100" dir="2700000" algn="tl">
                    <a:srgbClr val="000000">
                      <a:alpha val="43137"/>
                    </a:srgbClr>
                  </a:outerShdw>
                </a:effectLst>
              </a:rPr>
              <a:t>και </a:t>
            </a:r>
            <a:r>
              <a:rPr lang="en-US" sz="1400" dirty="0">
                <a:effectLst>
                  <a:outerShdw blurRad="38100" dist="38100" dir="2700000" algn="tl">
                    <a:srgbClr val="000000">
                      <a:alpha val="43137"/>
                    </a:srgbClr>
                  </a:outerShdw>
                </a:effectLst>
              </a:rPr>
              <a:t>word </a:t>
            </a:r>
            <a:r>
              <a:rPr lang="el-GR" sz="1400" dirty="0"/>
              <a:t>από τον κατάλογο αρχείων </a:t>
            </a:r>
            <a:r>
              <a:rPr lang="el-GR" sz="1400" b="1" dirty="0"/>
              <a:t>5.07 </a:t>
            </a:r>
            <a:r>
              <a:rPr lang="el-GR" sz="1400" dirty="0"/>
              <a:t>του ηλεκτρονικού χαρτοφυλακίου του μαθήματος «ΠΑΘΟΛΟΓΙΚΗ ΑΝΑΤΟΜΙΚΗ»</a:t>
            </a:r>
            <a:r>
              <a:rPr lang="en-US" sz="1400" dirty="0"/>
              <a:t>.</a:t>
            </a:r>
            <a:endParaRPr lang="el-GR" sz="1400" dirty="0"/>
          </a:p>
          <a:p>
            <a:pPr algn="just">
              <a:buNone/>
            </a:pPr>
            <a:r>
              <a:rPr lang="el-GR" sz="1400" dirty="0"/>
              <a:t> </a:t>
            </a:r>
          </a:p>
        </p:txBody>
      </p:sp>
      <p:sp>
        <p:nvSpPr>
          <p:cNvPr id="4" name="Title 1"/>
          <p:cNvSpPr>
            <a:spLocks noGrp="1"/>
          </p:cNvSpPr>
          <p:nvPr>
            <p:ph type="title"/>
          </p:nvPr>
        </p:nvSpPr>
        <p:spPr>
          <a:xfrm>
            <a:off x="457200" y="-171400"/>
            <a:ext cx="8229600" cy="792088"/>
          </a:xfrm>
        </p:spPr>
        <p:txBody>
          <a:bodyPr>
            <a:noAutofit/>
          </a:bodyPr>
          <a:lstStyle/>
          <a:p>
            <a:r>
              <a:rPr lang="el-GR" sz="2400" dirty="0"/>
              <a:t>Περαιτέρω μελέτη για </a:t>
            </a:r>
            <a:r>
              <a:rPr lang="el-GR" sz="2400" dirty="0">
                <a:effectLst>
                  <a:outerShdw blurRad="38100" dist="38100" dir="2700000" algn="tl">
                    <a:srgbClr val="000000">
                      <a:alpha val="43137"/>
                    </a:srgbClr>
                  </a:outerShdw>
                </a:effectLst>
              </a:rPr>
              <a:t>τις εξετάσεις</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alter Rudolf Hess Quote: “For man also, in health and sickness, is not  just the sum">
            <a:extLst>
              <a:ext uri="{FF2B5EF4-FFF2-40B4-BE49-F238E27FC236}">
                <a16:creationId xmlns:a16="http://schemas.microsoft.com/office/drawing/2014/main" xmlns="" id="{748F3ECA-FF29-829E-C7F2-16BCCDBB1E5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4056" y="1110260"/>
            <a:ext cx="8244408" cy="46374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143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71886-7BDB-0DBD-4B4A-56F6117AFEE7}"/>
              </a:ext>
            </a:extLst>
          </p:cNvPr>
          <p:cNvSpPr>
            <a:spLocks noGrp="1"/>
          </p:cNvSpPr>
          <p:nvPr>
            <p:ph type="title"/>
          </p:nvPr>
        </p:nvSpPr>
        <p:spPr>
          <a:xfrm>
            <a:off x="323528" y="-27384"/>
            <a:ext cx="8820472" cy="72008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a16="http://schemas.microsoft.com/office/drawing/2014/main" xmlns="" id="{9DAF7E6D-3FEF-2BC0-3E03-4C2E9D012939}"/>
              </a:ext>
            </a:extLst>
          </p:cNvPr>
          <p:cNvSpPr>
            <a:spLocks noGrp="1"/>
          </p:cNvSpPr>
          <p:nvPr>
            <p:ph idx="1"/>
          </p:nvPr>
        </p:nvSpPr>
        <p:spPr>
          <a:xfrm>
            <a:off x="251521" y="2852936"/>
            <a:ext cx="3960440" cy="3384376"/>
          </a:xfrm>
        </p:spPr>
        <p:txBody>
          <a:bodyPr>
            <a:normAutofit lnSpcReduction="10000"/>
          </a:bodyPr>
          <a:lstStyle/>
          <a:p>
            <a:endParaRPr lang="en-US" sz="2600" b="1" u="sng" dirty="0"/>
          </a:p>
          <a:p>
            <a:endParaRPr lang="en-US" sz="2600" b="1" u="sng" dirty="0"/>
          </a:p>
          <a:p>
            <a:pPr marL="0" indent="0">
              <a:buNone/>
            </a:pPr>
            <a:r>
              <a:rPr lang="el-GR" sz="2600" b="1" u="sng" dirty="0"/>
              <a:t>Απεικονίσεις</a:t>
            </a:r>
            <a:r>
              <a:rPr lang="el-GR" sz="2600" dirty="0"/>
              <a:t>: ακτινογραφίες, </a:t>
            </a:r>
            <a:r>
              <a:rPr lang="el-GR" sz="2600" dirty="0">
                <a:effectLst>
                  <a:outerShdw blurRad="38100" dist="38100" dir="2700000" algn="tl">
                    <a:srgbClr val="000000">
                      <a:alpha val="43137"/>
                    </a:srgbClr>
                  </a:outerShdw>
                </a:effectLst>
              </a:rPr>
              <a:t>υπέρηχοι</a:t>
            </a:r>
            <a:r>
              <a:rPr lang="el-GR" sz="2600" dirty="0"/>
              <a:t>, αξονικές/μαγνητικές τομογραφίες, εξετάσεις πυρηνικής ιατρικής, αγγειογραφίες.</a:t>
            </a:r>
          </a:p>
          <a:p>
            <a:endParaRPr lang="el-GR" dirty="0"/>
          </a:p>
        </p:txBody>
      </p:sp>
      <p:sp>
        <p:nvSpPr>
          <p:cNvPr id="4" name="TextBox 3">
            <a:extLst>
              <a:ext uri="{FF2B5EF4-FFF2-40B4-BE49-F238E27FC236}">
                <a16:creationId xmlns:a16="http://schemas.microsoft.com/office/drawing/2014/main" xmlns="" id="{FC5ACFF9-1A03-DAC7-A2A7-877CAE07182E}"/>
              </a:ext>
            </a:extLst>
          </p:cNvPr>
          <p:cNvSpPr txBox="1"/>
          <p:nvPr/>
        </p:nvSpPr>
        <p:spPr>
          <a:xfrm>
            <a:off x="35496" y="692696"/>
            <a:ext cx="5112568" cy="2769989"/>
          </a:xfrm>
          <a:prstGeom prst="rect">
            <a:avLst/>
          </a:prstGeom>
          <a:noFill/>
        </p:spPr>
        <p:txBody>
          <a:bodyPr wrap="square" rtlCol="0">
            <a:spAutoFit/>
          </a:bodyPr>
          <a:lstStyle/>
          <a:p>
            <a:r>
              <a:rPr lang="el-GR" sz="2600" b="1" u="sng" dirty="0"/>
              <a:t>Εργαστηριακά</a:t>
            </a:r>
            <a:r>
              <a:rPr lang="el-GR" sz="2600" dirty="0"/>
              <a:t>: αιματολογικός, βιοχημικός, ανοσολογικός και μικροβιολογικός έλεγχος. </a:t>
            </a:r>
            <a:r>
              <a:rPr lang="el-GR" sz="2600" dirty="0" err="1">
                <a:effectLst>
                  <a:outerShdw blurRad="38100" dist="38100" dir="2700000" algn="tl">
                    <a:srgbClr val="000000">
                      <a:alpha val="43137"/>
                    </a:srgbClr>
                  </a:outerShdw>
                </a:effectLst>
              </a:rPr>
              <a:t>Σπερμοδιάγραμμα</a:t>
            </a:r>
            <a:r>
              <a:rPr lang="el-GR" sz="2600" dirty="0">
                <a:effectLst>
                  <a:outerShdw blurRad="38100" dist="38100" dir="2700000" algn="tl">
                    <a:srgbClr val="000000">
                      <a:alpha val="43137"/>
                    </a:srgbClr>
                  </a:outerShdw>
                </a:effectLst>
              </a:rPr>
              <a:t>.</a:t>
            </a:r>
          </a:p>
          <a:p>
            <a:endParaRPr lang="el-GR" sz="2600" dirty="0"/>
          </a:p>
          <a:p>
            <a:endParaRPr lang="en-US" sz="2600" b="1" u="sng" dirty="0"/>
          </a:p>
          <a:p>
            <a:endParaRPr lang="el-GR" dirty="0"/>
          </a:p>
        </p:txBody>
      </p:sp>
      <p:pic>
        <p:nvPicPr>
          <p:cNvPr id="3074" name="Picture 2" descr="Hydrocele | Radiology Reference Article | Radiopaedia.org">
            <a:extLst>
              <a:ext uri="{FF2B5EF4-FFF2-40B4-BE49-F238E27FC236}">
                <a16:creationId xmlns:a16="http://schemas.microsoft.com/office/drawing/2014/main" xmlns="" id="{F94732AF-F110-73A2-DD0B-0A64E3DB55A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23929" y="3132986"/>
            <a:ext cx="5025972" cy="353637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Semen analysis, also known as... - Pathologists Lancet Kenya | Facebook">
            <a:extLst>
              <a:ext uri="{FF2B5EF4-FFF2-40B4-BE49-F238E27FC236}">
                <a16:creationId xmlns:a16="http://schemas.microsoft.com/office/drawing/2014/main" xmlns="" id="{7717D26C-D794-6DB8-8476-83EA6B5166E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3968" y="620688"/>
            <a:ext cx="4619006" cy="20882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225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922114"/>
          </a:xfrm>
        </p:spPr>
        <p:txBody>
          <a:bodyPr>
            <a:noAutofit/>
          </a:bodyPr>
          <a:lstStyle/>
          <a:p>
            <a:pPr algn="just"/>
            <a:r>
              <a:rPr lang="el-GR" sz="2000" b="1" dirty="0"/>
              <a:t>Καλοήθεις προστατικοί αδένες </a:t>
            </a:r>
            <a:r>
              <a:rPr lang="el-GR" sz="2000" dirty="0"/>
              <a:t>με πτυχώσεις του αυλού τους, </a:t>
            </a:r>
            <a:r>
              <a:rPr lang="el-GR" sz="2000" dirty="0" err="1"/>
              <a:t>επενδεδυμένοι</a:t>
            </a:r>
            <a:r>
              <a:rPr lang="el-GR" sz="2000" dirty="0"/>
              <a:t> από έναν  εσωτερικό στοίχο κυβοειδών έως κιονοειδών εκκριτικών κυττάρων, με ωχρό κυτταρόπλασμα, ομαλούς πυρήνες και αφανή έως τελείως απόντα </a:t>
            </a:r>
            <a:r>
              <a:rPr lang="el-GR" sz="2000" dirty="0" err="1"/>
              <a:t>πυρήνια</a:t>
            </a:r>
            <a:r>
              <a:rPr lang="el-GR" sz="2000" dirty="0"/>
              <a:t>, ο οποίος περιβάλλεται από έναν </a:t>
            </a:r>
            <a:r>
              <a:rPr lang="el-GR" sz="2000" dirty="0">
                <a:effectLst>
                  <a:outerShdw blurRad="38100" dist="38100" dir="2700000" algn="tl">
                    <a:srgbClr val="000000">
                      <a:alpha val="43137"/>
                    </a:srgbClr>
                  </a:outerShdw>
                </a:effectLst>
              </a:rPr>
              <a:t>εξωτερικό στοίχο βασικών κυττάρων</a:t>
            </a:r>
            <a:r>
              <a:rPr lang="el-GR" sz="2000" dirty="0"/>
              <a:t>. </a:t>
            </a:r>
            <a:r>
              <a:rPr lang="el-GR" sz="2000" dirty="0" err="1"/>
              <a:t>Ενδοαυλικά</a:t>
            </a:r>
            <a:r>
              <a:rPr lang="el-GR" sz="2000" dirty="0"/>
              <a:t> </a:t>
            </a:r>
            <a:r>
              <a:rPr lang="el-GR" sz="2000" dirty="0" err="1"/>
              <a:t>αμυλοειδή</a:t>
            </a:r>
            <a:r>
              <a:rPr lang="el-GR" sz="2000" dirty="0"/>
              <a:t> σωμάτια.</a:t>
            </a:r>
          </a:p>
        </p:txBody>
      </p:sp>
      <p:pic>
        <p:nvPicPr>
          <p:cNvPr id="71682" name="Picture 2" descr="C:\Users\User\Desktop\prostatenodhyperFalzarano03.jpg"/>
          <p:cNvPicPr>
            <a:picLocks noChangeAspect="1" noChangeArrowheads="1"/>
          </p:cNvPicPr>
          <p:nvPr/>
        </p:nvPicPr>
        <p:blipFill>
          <a:blip r:embed="rId2" cstate="print"/>
          <a:srcRect/>
          <a:stretch>
            <a:fillRect/>
          </a:stretch>
        </p:blipFill>
        <p:spPr bwMode="auto">
          <a:xfrm>
            <a:off x="1187624" y="1196752"/>
            <a:ext cx="6977575" cy="547260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51AD1-C0D4-A18F-8437-885A6DDE665F}"/>
              </a:ext>
            </a:extLst>
          </p:cNvPr>
          <p:cNvSpPr>
            <a:spLocks noGrp="1"/>
          </p:cNvSpPr>
          <p:nvPr>
            <p:ph type="title"/>
          </p:nvPr>
        </p:nvSpPr>
        <p:spPr>
          <a:xfrm>
            <a:off x="323528" y="-171400"/>
            <a:ext cx="8229600" cy="1143000"/>
          </a:xfrm>
        </p:spPr>
        <p:txBody>
          <a:bodyPr/>
          <a:lstStyle/>
          <a:p>
            <a:r>
              <a:rPr lang="el-GR" dirty="0"/>
              <a:t>Περιστατικό 1</a:t>
            </a:r>
          </a:p>
        </p:txBody>
      </p:sp>
      <p:sp>
        <p:nvSpPr>
          <p:cNvPr id="4" name="TextBox 3">
            <a:extLst>
              <a:ext uri="{FF2B5EF4-FFF2-40B4-BE49-F238E27FC236}">
                <a16:creationId xmlns:a16="http://schemas.microsoft.com/office/drawing/2014/main" xmlns="" id="{EBA6F5A0-72B0-6145-6701-DABEC2152B92}"/>
              </a:ext>
            </a:extLst>
          </p:cNvPr>
          <p:cNvSpPr txBox="1"/>
          <p:nvPr/>
        </p:nvSpPr>
        <p:spPr>
          <a:xfrm>
            <a:off x="107505" y="764704"/>
            <a:ext cx="7920880" cy="6247864"/>
          </a:xfrm>
          <a:prstGeom prst="rect">
            <a:avLst/>
          </a:prstGeom>
          <a:noFill/>
        </p:spPr>
        <p:txBody>
          <a:bodyPr wrap="square" rtlCol="0">
            <a:spAutoFit/>
          </a:bodyPr>
          <a:lstStyle/>
          <a:p>
            <a:r>
              <a:rPr lang="el-GR" sz="2000" b="1" u="sng" dirty="0">
                <a:latin typeface="Arial" panose="020B0604020202020204" pitchFamily="34" charset="0"/>
                <a:cs typeface="Arial" panose="020B0604020202020204" pitchFamily="34" charset="0"/>
              </a:rPr>
              <a:t>Ιστορικό:</a:t>
            </a:r>
            <a:r>
              <a:rPr lang="el-GR" sz="2000" dirty="0">
                <a:latin typeface="Arial" panose="020B0604020202020204" pitchFamily="34" charset="0"/>
                <a:cs typeface="Arial" panose="020B0604020202020204" pitchFamily="34" charset="0"/>
              </a:rPr>
              <a:t> </a:t>
            </a:r>
          </a:p>
          <a:p>
            <a:r>
              <a:rPr lang="el-GR" sz="2000" dirty="0">
                <a:latin typeface="Arial" panose="020B0604020202020204" pitchFamily="34" charset="0"/>
                <a:cs typeface="Arial" panose="020B0604020202020204" pitchFamily="34" charset="0"/>
              </a:rPr>
              <a:t>Άνδρας </a:t>
            </a:r>
            <a:r>
              <a:rPr lang="en-US" sz="2000" dirty="0">
                <a:latin typeface="Arial" panose="020B0604020202020204" pitchFamily="34" charset="0"/>
                <a:cs typeface="Arial" panose="020B0604020202020204" pitchFamily="34" charset="0"/>
              </a:rPr>
              <a:t>73</a:t>
            </a:r>
            <a:r>
              <a:rPr lang="el-GR" sz="2000" dirty="0">
                <a:latin typeface="Arial" panose="020B0604020202020204" pitchFamily="34" charset="0"/>
                <a:cs typeface="Arial" panose="020B0604020202020204" pitchFamily="34" charset="0"/>
              </a:rPr>
              <a:t> ετών προσέρχεται λόγω προοδευτικά επιδεινούμενης συχνουρίας, καθυστέρησης στην έναρξη της ούρησης, με συνοδό </a:t>
            </a:r>
            <a:r>
              <a:rPr lang="el-GR" sz="2000" dirty="0" err="1">
                <a:latin typeface="Arial" panose="020B0604020202020204" pitchFamily="34" charset="0"/>
                <a:cs typeface="Arial" panose="020B0604020202020204" pitchFamily="34" charset="0"/>
              </a:rPr>
              <a:t>στραγγουρία</a:t>
            </a:r>
            <a:r>
              <a:rPr lang="el-GR" sz="2000" dirty="0">
                <a:latin typeface="Arial" panose="020B0604020202020204" pitchFamily="34" charset="0"/>
                <a:cs typeface="Arial" panose="020B0604020202020204" pitchFamily="34" charset="0"/>
              </a:rPr>
              <a:t> ήτοι οδυνηρή και διαλείπουσα αποβολή των ούρων (σε σταγόνες) που σχετίζεται με τον τεινεσμό (σπασμωδική και οδυνηρή συστολή των σφιγκτήρων)</a:t>
            </a:r>
            <a:r>
              <a:rPr lang="en-US" sz="2000" dirty="0">
                <a:latin typeface="Arial" pitchFamily="34" charset="0"/>
                <a:cs typeface="Arial" pitchFamily="34" charset="0"/>
              </a:rPr>
              <a:t> </a:t>
            </a:r>
            <a:r>
              <a:rPr lang="el-GR" sz="2000" dirty="0">
                <a:latin typeface="Arial" panose="020B0604020202020204" pitchFamily="34" charset="0"/>
                <a:cs typeface="Arial" panose="020B0604020202020204" pitchFamily="34" charset="0"/>
              </a:rPr>
              <a:t>και μειωμένη ακτίνα  ούρησης</a:t>
            </a:r>
            <a:r>
              <a:rPr lang="en-US" sz="200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Κλινική εξέταση: </a:t>
            </a:r>
          </a:p>
          <a:p>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Διογκωμένος, ομαλός </a:t>
            </a:r>
            <a:r>
              <a:rPr lang="el-GR" sz="2000" dirty="0">
                <a:latin typeface="Arial" panose="020B0604020202020204" pitchFamily="34" charset="0"/>
                <a:cs typeface="Arial" panose="020B0604020202020204" pitchFamily="34" charset="0"/>
              </a:rPr>
              <a:t>προστάτης αδένας </a:t>
            </a:r>
          </a:p>
          <a:p>
            <a:r>
              <a:rPr lang="el-GR" sz="2000" dirty="0">
                <a:latin typeface="Arial" panose="020B0604020202020204" pitchFamily="34" charset="0"/>
                <a:cs typeface="Arial" panose="020B0604020202020204" pitchFamily="34" charset="0"/>
              </a:rPr>
              <a:t>στη δακτυλική εξέταση εκ του ορθού.</a:t>
            </a:r>
          </a:p>
          <a:p>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Λοιπός εργαστηριακός έλεγχος</a:t>
            </a:r>
            <a:r>
              <a:rPr lang="el-GR" sz="2000" dirty="0">
                <a:latin typeface="Arial" panose="020B0604020202020204" pitchFamily="34" charset="0"/>
                <a:cs typeface="Arial" panose="020B0604020202020204" pitchFamily="34" charset="0"/>
              </a:rPr>
              <a:t>: </a:t>
            </a:r>
          </a:p>
          <a:p>
            <a:endParaRPr lang="el-GR" sz="2000" dirty="0">
              <a:latin typeface="Arial" panose="020B0604020202020204" pitchFamily="34" charset="0"/>
              <a:cs typeface="Arial" panose="020B0604020202020204" pitchFamily="34" charset="0"/>
            </a:endParaRPr>
          </a:p>
          <a:p>
            <a:pPr lvl="0">
              <a:defRPr/>
            </a:pP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PSA</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ορού</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14 ng/mL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φ</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a:t>
            </a:r>
            <a:r>
              <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για την </a:t>
            </a:r>
            <a:endPar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lang="el-GR" sz="2000" dirty="0">
                <a:solidFill>
                  <a:prstClr val="black"/>
                </a:solidFill>
                <a:latin typeface="Arial" panose="020B0604020202020204" pitchFamily="34" charset="0"/>
                <a:cs typeface="Arial" panose="020B0604020202020204" pitchFamily="34" charset="0"/>
              </a:rPr>
              <a:t>η</a:t>
            </a:r>
            <a:r>
              <a:rPr kumimoji="0" lang="el-GR" sz="2000" i="0"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λικία</a:t>
            </a:r>
            <a:r>
              <a:rPr lang="en-US" sz="2000" dirty="0">
                <a:solidFill>
                  <a:prstClr val="black"/>
                </a:solidFill>
                <a:latin typeface="Arial" panose="020B0604020202020204" pitchFamily="34" charset="0"/>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του ασθενούς)</a:t>
            </a:r>
            <a:endParaRPr kumimoji="0" lang="en-US"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endParaRPr lang="en-US" sz="2000" dirty="0">
              <a:solidFill>
                <a:prstClr val="black"/>
              </a:solidFill>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 </a:t>
            </a:r>
          </a:p>
        </p:txBody>
      </p:sp>
      <p:pic>
        <p:nvPicPr>
          <p:cNvPr id="5122" name="Picture 2" descr="Rectal examination - Wikipedia">
            <a:extLst>
              <a:ext uri="{FF2B5EF4-FFF2-40B4-BE49-F238E27FC236}">
                <a16:creationId xmlns:a16="http://schemas.microsoft.com/office/drawing/2014/main" xmlns="" id="{3C394FB7-AB3F-A7F6-D2FE-45BF9D5FA10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2040" y="2708920"/>
            <a:ext cx="3919233" cy="3905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196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A2FADC21-81A4-4BFD-4CFB-060AFC5FA924}"/>
              </a:ext>
            </a:extLst>
          </p:cNvPr>
          <p:cNvSpPr txBox="1"/>
          <p:nvPr/>
        </p:nvSpPr>
        <p:spPr>
          <a:xfrm>
            <a:off x="179512" y="260648"/>
            <a:ext cx="8781764" cy="1015663"/>
          </a:xfrm>
          <a:prstGeom prst="rect">
            <a:avLst/>
          </a:prstGeom>
          <a:noFill/>
        </p:spPr>
        <p:txBody>
          <a:bodyPr wrap="square" rtlCol="0">
            <a:spAutoFit/>
          </a:bodyPr>
          <a:lstStyle/>
          <a:p>
            <a:pPr algn="ctr"/>
            <a:r>
              <a:rPr lang="el-GR" sz="3000" b="1" dirty="0"/>
              <a:t>ΥΠΕΡΗΧΟΓΡΑΦΗΜΑ  ΟΥΡΟΔΟΧΟΥ ΚΥΣΤΕΩΣ</a:t>
            </a:r>
          </a:p>
          <a:p>
            <a:pPr algn="ctr"/>
            <a:r>
              <a:rPr lang="el-GR" sz="3000" b="1" dirty="0"/>
              <a:t>ΠΡΙΝ ΚΑΙ ΜΕΤΑ ΑΠΟ ΟΥΡΗΣΗ</a:t>
            </a:r>
          </a:p>
        </p:txBody>
      </p:sp>
      <p:pic>
        <p:nvPicPr>
          <p:cNvPr id="7170" name="Picture 2" descr="Bladder volume scanner – ECHO-SON – manufacturer of high quality ultrasound  scanners since 1993.">
            <a:extLst>
              <a:ext uri="{FF2B5EF4-FFF2-40B4-BE49-F238E27FC236}">
                <a16:creationId xmlns:a16="http://schemas.microsoft.com/office/drawing/2014/main" xmlns="" id="{DDF44C06-DAF5-9931-796B-091F0B5977E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700808"/>
            <a:ext cx="7962461" cy="47774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3723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E8F69C-2857-74F5-35AB-F31E47A9CBCB}"/>
              </a:ext>
            </a:extLst>
          </p:cNvPr>
          <p:cNvSpPr txBox="1"/>
          <p:nvPr/>
        </p:nvSpPr>
        <p:spPr>
          <a:xfrm>
            <a:off x="395538" y="1052738"/>
            <a:ext cx="7920880" cy="4154984"/>
          </a:xfrm>
          <a:prstGeom prst="rect">
            <a:avLst/>
          </a:prstGeom>
          <a:noFill/>
        </p:spPr>
        <p:txBody>
          <a:bodyPr wrap="square" rtlCol="0">
            <a:spAutoFit/>
          </a:bodyPr>
          <a:lstStyle/>
          <a:p>
            <a:pPr marL="457200" indent="-457200">
              <a:buAutoNum type="arabicPeriod"/>
            </a:pPr>
            <a:r>
              <a:rPr lang="el-GR" sz="2200" dirty="0">
                <a:latin typeface="Arial" panose="020B0604020202020204" pitchFamily="34" charset="0"/>
                <a:cs typeface="Arial" panose="020B0604020202020204" pitchFamily="34" charset="0"/>
              </a:rPr>
              <a:t>Ποια η διάγνωσή σας;</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FontTx/>
              <a:buAutoNum type="arabicPeriod"/>
            </a:pPr>
            <a:r>
              <a:rPr lang="el-GR" sz="2200" dirty="0">
                <a:latin typeface="Arial" panose="020B0604020202020204" pitchFamily="34" charset="0"/>
                <a:cs typeface="Arial" panose="020B0604020202020204" pitchFamily="34" charset="0"/>
              </a:rPr>
              <a:t>Ποια σημαντική επιπλοκή μπορεί να συμβεί, εάν δε λάβει θεραπεία ο ασθενής;</a:t>
            </a:r>
          </a:p>
          <a:p>
            <a:pPr marL="457200" indent="-457200">
              <a:buFontTx/>
              <a:buAutoNum type="arabicPeriod"/>
            </a:pPr>
            <a:endParaRPr lang="el-GR" sz="2200" dirty="0">
              <a:latin typeface="Arial" panose="020B0604020202020204" pitchFamily="34" charset="0"/>
              <a:cs typeface="Arial" panose="020B0604020202020204" pitchFamily="34" charset="0"/>
            </a:endParaRPr>
          </a:p>
          <a:p>
            <a:pPr marL="457200" indent="-457200">
              <a:buFontTx/>
              <a:buAutoNum type="arabicPeriod"/>
            </a:pPr>
            <a:endParaRPr lang="el-GR" sz="2200" dirty="0">
              <a:latin typeface="Arial" panose="020B0604020202020204" pitchFamily="34" charset="0"/>
              <a:cs typeface="Arial" panose="020B0604020202020204" pitchFamily="34" charset="0"/>
            </a:endParaRPr>
          </a:p>
          <a:p>
            <a:pPr marL="457200" indent="-457200">
              <a:buFontTx/>
              <a:buAutoNum type="arabicPeriod"/>
            </a:pPr>
            <a:r>
              <a:rPr lang="el-GR" sz="2200" dirty="0">
                <a:latin typeface="Arial" panose="020B0604020202020204" pitchFamily="34" charset="0"/>
                <a:cs typeface="Arial" panose="020B0604020202020204" pitchFamily="34" charset="0"/>
              </a:rPr>
              <a:t>Έχει αυξημένο κίνδυνο για κακοήθεια ο εν λόγω ασθενής;</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6872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492896"/>
          </a:xfrm>
        </p:spPr>
        <p:txBody>
          <a:bodyPr>
            <a:noAutofit/>
          </a:bodyPr>
          <a:lstStyle/>
          <a:p>
            <a:r>
              <a:rPr lang="el-GR" sz="2800" dirty="0">
                <a:effectLst>
                  <a:outerShdw blurRad="38100" dist="38100" dir="2700000" algn="tl">
                    <a:srgbClr val="000000">
                      <a:alpha val="43137"/>
                    </a:srgbClr>
                  </a:outerShdw>
                </a:effectLst>
              </a:rPr>
              <a:t>Καλοήθης υπερπλασία του προστάτη</a:t>
            </a:r>
            <a:r>
              <a:rPr lang="el-GR" sz="2800" dirty="0"/>
              <a:t>. </a:t>
            </a:r>
            <a:r>
              <a:rPr lang="en-US" sz="2800" dirty="0"/>
              <a:t>MRI </a:t>
            </a:r>
            <a:r>
              <a:rPr lang="el-GR" sz="2800" dirty="0"/>
              <a:t>και αντίστοιχο παρασκεύασμα </a:t>
            </a:r>
            <a:r>
              <a:rPr lang="el-GR" sz="2800" dirty="0" err="1"/>
              <a:t>διακυστικής</a:t>
            </a:r>
            <a:r>
              <a:rPr lang="el-GR" sz="2800" dirty="0"/>
              <a:t> </a:t>
            </a:r>
            <a:r>
              <a:rPr lang="el-GR" sz="2800" dirty="0" err="1"/>
              <a:t>προστατεκτομής</a:t>
            </a:r>
            <a:r>
              <a:rPr lang="el-GR" sz="2800" dirty="0"/>
              <a:t>.</a:t>
            </a:r>
            <a:br>
              <a:rPr lang="el-GR" sz="2800" dirty="0"/>
            </a:br>
            <a:r>
              <a:rPr lang="el-GR" sz="2000" dirty="0">
                <a:effectLst>
                  <a:outerShdw blurRad="38100" dist="38100" dir="2700000" algn="tl">
                    <a:srgbClr val="000000">
                      <a:alpha val="43137"/>
                    </a:srgbClr>
                  </a:outerShdw>
                </a:effectLst>
              </a:rPr>
              <a:t>Ορισμός</a:t>
            </a:r>
            <a:r>
              <a:rPr lang="en-US" sz="2000" dirty="0">
                <a:effectLst>
                  <a:outerShdw blurRad="38100" dist="38100" dir="2700000" algn="tl">
                    <a:srgbClr val="000000">
                      <a:alpha val="43137"/>
                    </a:srgbClr>
                  </a:outerShdw>
                </a:effectLst>
              </a:rPr>
              <a:t>:</a:t>
            </a:r>
            <a:r>
              <a:rPr lang="en-US" sz="2000" dirty="0"/>
              <a:t> </a:t>
            </a:r>
            <a:r>
              <a:rPr lang="el-GR" sz="2000" dirty="0">
                <a:effectLst>
                  <a:outerShdw blurRad="38100" dist="38100" dir="2700000" algn="tl">
                    <a:srgbClr val="000000">
                      <a:alpha val="43137"/>
                    </a:srgbClr>
                  </a:outerShdw>
                </a:effectLst>
              </a:rPr>
              <a:t>Μη </a:t>
            </a:r>
            <a:r>
              <a:rPr lang="el-GR" sz="2000" dirty="0" err="1">
                <a:effectLst>
                  <a:outerShdw blurRad="38100" dist="38100" dir="2700000" algn="tl">
                    <a:srgbClr val="000000">
                      <a:alpha val="43137"/>
                    </a:srgbClr>
                  </a:outerShdw>
                </a:effectLst>
              </a:rPr>
              <a:t>νεοπλασματική</a:t>
            </a:r>
            <a:r>
              <a:rPr lang="el-GR" sz="2000" dirty="0">
                <a:effectLst>
                  <a:outerShdw blurRad="38100" dist="38100" dir="2700000" algn="tl">
                    <a:srgbClr val="000000">
                      <a:alpha val="43137"/>
                    </a:srgbClr>
                  </a:outerShdw>
                </a:effectLst>
              </a:rPr>
              <a:t> ανάπτυξη οζωδών αλλοιώσεων από </a:t>
            </a:r>
            <a:r>
              <a:rPr lang="el-GR" sz="2000" dirty="0" err="1">
                <a:effectLst>
                  <a:outerShdw blurRad="38100" dist="38100" dir="2700000" algn="tl">
                    <a:srgbClr val="000000">
                      <a:alpha val="43137"/>
                    </a:srgbClr>
                  </a:outerShdw>
                </a:effectLst>
              </a:rPr>
              <a:t>στρωματικά</a:t>
            </a:r>
            <a:r>
              <a:rPr lang="el-GR" sz="2000" dirty="0">
                <a:effectLst>
                  <a:outerShdw blurRad="38100" dist="38100" dir="2700000" algn="tl">
                    <a:srgbClr val="000000">
                      <a:alpha val="43137"/>
                    </a:srgbClr>
                  </a:outerShdw>
                </a:effectLst>
              </a:rPr>
              <a:t> και αδενικά στοιχεία, πρωτίστως στη μεταβατική (</a:t>
            </a:r>
            <a:r>
              <a:rPr lang="el-GR" sz="2000" dirty="0" err="1">
                <a:effectLst>
                  <a:outerShdw blurRad="38100" dist="38100" dir="2700000" algn="tl">
                    <a:srgbClr val="000000">
                      <a:alpha val="43137"/>
                    </a:srgbClr>
                  </a:outerShdw>
                </a:effectLst>
              </a:rPr>
              <a:t>περιουρηθρική</a:t>
            </a:r>
            <a:r>
              <a:rPr lang="el-GR" sz="2000" dirty="0">
                <a:effectLst>
                  <a:outerShdw blurRad="38100" dist="38100" dir="2700000" algn="tl">
                    <a:srgbClr val="000000">
                      <a:alpha val="43137"/>
                    </a:srgbClr>
                  </a:outerShdw>
                </a:effectLst>
              </a:rPr>
              <a:t>) ζώνη του προστάτη αδένα. </a:t>
            </a:r>
            <a:r>
              <a:rPr lang="en-US" sz="2000" dirty="0">
                <a:effectLst>
                  <a:outerShdw blurRad="38100" dist="38100" dir="2700000" algn="tl">
                    <a:srgbClr val="000000">
                      <a:alpha val="43137"/>
                    </a:srgbClr>
                  </a:outerShdw>
                </a:effectLst>
              </a:rPr>
              <a:t/>
            </a:r>
            <a:br>
              <a:rPr lang="en-US" sz="2000" dirty="0">
                <a:effectLst>
                  <a:outerShdw blurRad="38100" dist="38100" dir="2700000" algn="tl">
                    <a:srgbClr val="000000">
                      <a:alpha val="43137"/>
                    </a:srgbClr>
                  </a:outerShdw>
                </a:effectLst>
              </a:rPr>
            </a:br>
            <a:r>
              <a:rPr lang="el-GR" sz="2000" dirty="0"/>
              <a:t>Εν προκειμένω, προεξάρχει η υπερπλασία του αδενικού συστατικού  με (</a:t>
            </a:r>
            <a:r>
              <a:rPr lang="el-GR" sz="2000" dirty="0" err="1"/>
              <a:t>μικρο</a:t>
            </a:r>
            <a:r>
              <a:rPr lang="el-GR" sz="2000" dirty="0"/>
              <a:t>)κυστική διάταση αυτού. </a:t>
            </a:r>
          </a:p>
        </p:txBody>
      </p:sp>
      <p:pic>
        <p:nvPicPr>
          <p:cNvPr id="69634" name="Picture 2" descr="C:\Users\User\Desktop\Screenshot_1.jpg"/>
          <p:cNvPicPr>
            <a:picLocks noChangeAspect="1" noChangeArrowheads="1"/>
          </p:cNvPicPr>
          <p:nvPr/>
        </p:nvPicPr>
        <p:blipFill>
          <a:blip r:embed="rId2" cstate="print"/>
          <a:srcRect/>
          <a:stretch>
            <a:fillRect/>
          </a:stretch>
        </p:blipFill>
        <p:spPr bwMode="auto">
          <a:xfrm>
            <a:off x="157356" y="2507608"/>
            <a:ext cx="8807132" cy="4089025"/>
          </a:xfrm>
          <a:prstGeom prst="rect">
            <a:avLst/>
          </a:prstGeom>
          <a:noFill/>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3898</TotalTime>
  <Words>2013</Words>
  <Application>Microsoft Office PowerPoint</Application>
  <PresentationFormat>Προβολή στην οθόνη (4:3)</PresentationFormat>
  <Paragraphs>241</Paragraphs>
  <Slides>38</Slides>
  <Notes>19</Notes>
  <HiddenSlides>0</HiddenSlides>
  <MMClips>0</MMClips>
  <ScaleCrop>false</ScaleCrop>
  <HeadingPairs>
    <vt:vector size="4" baseType="variant">
      <vt:variant>
        <vt:lpstr>Θέμα</vt:lpstr>
      </vt:variant>
      <vt:variant>
        <vt:i4>2</vt:i4>
      </vt:variant>
      <vt:variant>
        <vt:lpstr>Τίτλοι διαφανειών</vt:lpstr>
      </vt:variant>
      <vt:variant>
        <vt:i4>38</vt:i4>
      </vt:variant>
    </vt:vector>
  </HeadingPairs>
  <TitlesOfParts>
    <vt:vector size="40" baseType="lpstr">
      <vt:lpstr>Θέμα του Office</vt:lpstr>
      <vt:lpstr>1_Θέμα του Office</vt:lpstr>
      <vt:lpstr>Κλινικο-παθολογοανατομική συζήτηση  περιστατικών νόσων  γεννητικού συστήματος του άρρενος</vt:lpstr>
      <vt:lpstr>Δομή και σκοπός</vt:lpstr>
      <vt:lpstr>Βασικές γνώσεις</vt:lpstr>
      <vt:lpstr>Βασικές γνώσεις</vt:lpstr>
      <vt:lpstr>Καλοήθεις προστατικοί αδένες με πτυχώσεις του αυλού τους, επενδεδυμένοι από έναν  εσωτερικό στοίχο κυβοειδών έως κιονοειδών εκκριτικών κυττάρων, με ωχρό κυτταρόπλασμα, ομαλούς πυρήνες και αφανή έως τελείως απόντα πυρήνια, ο οποίος περιβάλλεται από έναν εξωτερικό στοίχο βασικών κυττάρων. Ενδοαυλικά αμυλοειδή σωμάτια.</vt:lpstr>
      <vt:lpstr>Περιστατικό 1</vt:lpstr>
      <vt:lpstr>Διαφάνεια 7</vt:lpstr>
      <vt:lpstr>Διαφάνεια 8</vt:lpstr>
      <vt:lpstr>Καλοήθης υπερπλασία του προστάτη. MRI και αντίστοιχο παρασκεύασμα διακυστικής προστατεκτομής. Ορισμός: Μη νεοπλασματική ανάπτυξη οζωδών αλλοιώσεων από στρωματικά και αδενικά στοιχεία, πρωτίστως στη μεταβατική (περιουρηθρική) ζώνη του προστάτη αδένα.  Εν προκειμένω, προεξάρχει η υπερπλασία του αδενικού συστατικού  με (μικρο)κυστική διάταση αυτού. </vt:lpstr>
      <vt:lpstr>Οζία καλοήθους υπερπλασίας του προστάτη γύρω από την ουρήθρα προβάλλουν πάνω από την εικονιζόμενη επιφάνεια διατομής του προστάτη αδένα.</vt:lpstr>
      <vt:lpstr>Aδένωση/Άτυπη αδενωματώδης υπερπλασία του προστάτη. Καλά περιγεγραμμένος, οζώδης πολλαπλασιασμός συνωστισμένων, μικρού έως μεσαίου μεγέθους αδένων, με ωχρό έως διαυγές κυτταρόπλασμα, κατακερματισμένο και ασυνεχή, αλλά υπαρκτό βασικό κυτταρικό στοίχο, με ανάλογη ανοσοϊστοθετικότητα, και ελάχιστη πυρηνική ατυπία. Μπορεί να εκληφθεί λανθασμένα ως αδενοκαρκίνωμα πολύ χαμηλού βαθμού κακοήθειας.</vt:lpstr>
      <vt:lpstr>Περιστατικό 2</vt:lpstr>
      <vt:lpstr>Διαφάνεια 13</vt:lpstr>
      <vt:lpstr>Η περινευρική διήθηση (αριστ. εικ.) ορίζεται ως η ανίχνευση στο μικροσκόπιο κακοήθων αδένων που περικλείουν ή περιβάλλουν περιφερειακά ένα νεύρο. Παρατηρείται σε περίπου 20% των διά βελόνης βιοψιών προστάτη με καρκίνο. (Ένας καλοήθης προστατικός  αδένας  μπορεί περιστασιακά να εμφανίζει μια περινευρική εσοχή, δεξ. εικ.). Η περινευρική διήθηση αντιπροσωπεύει μία από τις κύριες οδούς για την έξοδο του καρκίνου από τον προστάτη και την εμπλοκή  περιπροστατικών μαλακών  μορίων και άλλων δομών.</vt:lpstr>
      <vt:lpstr>Διαφάνεια 15</vt:lpstr>
      <vt:lpstr>ΡΙΖΙΚΗ ΠΡΟΣΤΑΤΕΚΤΟΜΗ Έλεγχος ορίων εκτομής και εξωπροστατικής διήθησης</vt:lpstr>
      <vt:lpstr>Κατά τη μακροσκοπική εξέταση, ο καρκίνος του προστάτη μπορεί να είναι δύσκολο να αναγνωριστεί. Σε ορισμένες περιπτώσεις, οι νεοπλασματικές περιοχές εμφανίζονται ως συμπαγής, σκληρός ιστός (πάνω δεξιά μέρος του εικονιζόμενου παρασκευάσματος ).Επιπλέον μικρότερες τέτοιες εστίες βρίσκονται  διάσπαρτες σε όλον τον αδένα.</vt:lpstr>
      <vt:lpstr>Πρότυπο 3 κατά Gleason.  Όταν απαντά ως αμιγές [αθροιστικός βαθμός 6 (=3+3)],σχεδόν ποτέ δεν χορηγεί μεταστάσεις. Συνωστισμένοι, συνήθως μικροί αδένες, «πλάτη με πλάτη», με διηθητική ανάπτυξη. Οι εγκλωβισμένοι καλοήθεις αδένες μπορούν να αναγνωριστούν από τους μεγαλύτερους, πολύπλοκους διακλαδιζόμενους αυλούς τους (αριστ.). Παρά τον πιθανό συνωστισμό των καρκινικών αδένων, έστω και ελάχιστο συνδετικό υπόστρωμα παρεμβάλλεται μεταξύ τους. </vt:lpstr>
      <vt:lpstr>Πρότυπο 4 κατά Gleason Ο όγκος αποτελείται εξ ολοκλήρου από συχνά κακοσχηματισμένους ( χωρίς αυλούς) και συγχωνευμένους αδένες ( εδώ σε αναστομούμενα γραμμοειδή κορδόνια, αριστερή εικ.) ή από ηθμοειδείς αδένες με διάτρητους στρογγυλούς αυλούς, με ιδιαίτερα αυξημένο μεταστατικό δυναμικό (δεξιά πάνω εικ.)  ή σπειραματοειδείς δομές (δεξ. κάτω εικ.).  (Δεν υπάρχουν διακριτοί  καρκινικοί αδένες με  στρογγυλά έως γωνιώδη περιγράμματα , διαχωρισμένοι από συνδετικό υπόστρωμα, διαγνωστικοί του προτύπου κατά Gleason 3. Μεμονωμένα κύτταρα ή δομές  χωρίς σχηματισμό αδενικού αυλού ή περιγράμματος , διαγνωστικά του προτύπου κατά Gleason 5  επίσης δεν υπάρχουν εδώ.)</vt:lpstr>
      <vt:lpstr>Ο καρκίνος προτύπου κατά Gleason 5 διαγιγνώσκεται όταν συμπαγείς καρκινικές δομές ή μεμονωμένα καρκινικά κύτταρα γίνονται αντιληπτά στο στρώμα (απώλεια αδενικού αυλού και σαφούς αδενικού περιγράμματος). Σημειώστε ότι τα τελευταία είναι  σχεδόν πάντα μεγαλύτερα από τα λεμφοκύτταρα. Η παρουσία φαγεσωρικής νέκρωσης εντός καρκινικού αδένα είναι επίσης επαρκής για τη διάγνωση προτύπου Gleason 5.</vt:lpstr>
      <vt:lpstr>Περιστατικό 3</vt:lpstr>
      <vt:lpstr>Διαφάνεια 22</vt:lpstr>
      <vt:lpstr>Διαφάνεια 23</vt:lpstr>
      <vt:lpstr>Οι ιστοπαθολογικές αλλοιώσεις γίνονται πολύ πιο έντονες μετά από  τα 2 χρόνια της  ζωής και αυξάνονται με την καθυστερημένη ορχεοπηξία. Τα ατροφικά ορχικά σωληνάρια με μικρολιθίαση, η μειωμένη ή και απούσα σπερματογένεση, η περισωληναριακή ίνωση , τα οζίδια άωρων κυττάρων Sertoli  ή τα κύτταρα Sertoli  με ηωσινόφιλο κοκκώδες κυτταρόπλασμα αποτελούν ευρήματα που συνάδουν με έναν μη κατελθόντα στο όσχεο, όρχι.</vt:lpstr>
      <vt:lpstr>Επιβάλλεται ιστική αξιολόγηση του υλικού από κρυψορχία για νεοπλασία γεννητικών κυττάρων in situ (GCNIS): αναζητούνται  μεγάλα, πλειόμορφα, βασικά τοποθετημένα κύτταρα στα ορχικά σωληνάρια. Κατάλληλες ανοσοϊστοχημικές χρώσεις για επιβεβαίωση.</vt:lpstr>
      <vt:lpstr>Διαφάνεια 26</vt:lpstr>
      <vt:lpstr>Περιστατικό 4</vt:lpstr>
      <vt:lpstr>Διαφάνεια 28</vt:lpstr>
      <vt:lpstr>Διαφάνεια 29</vt:lpstr>
      <vt:lpstr>Πρόκειται για φλεβική απόφραξη  που αυξάνει την ενδοορχική αντίσταση και πίεση και εν τέλει μετατρέπεται σε αρτηριακή απόφραξη και ισχαιμία. Αιμορραγία με ποικίλης έκτασης νέκρωση ορχικού παρεγχύματος, ανάλογα με το χρονικό διάστημα που έχει περάσει. Απουσία φλεγμονής. Προεξέχουσες διεσταλμένες , συμπεφορημένες φλέβες χαρακτηριστικές, αλλά όχι απαραίτητες. Η κλινική συσχέτιση με τη χειρουργική  εκτίμηση  μπορεί να είναι χρήσιμη, καθώς συχνά υπάρχει ορατή συστροφή του σπερματικού τόνου.</vt:lpstr>
      <vt:lpstr>Περιστατικό 5</vt:lpstr>
      <vt:lpstr>ΟΡΧΕΚΤΟΜΗ ΚΑΙ ΠΑΘΟΛΟΓΟΑΝΑΤΟΜΙΚΗ MAKΡΟΣΚΟΠΙΚΗ ΕΚΤΙΜΗΣΗ</vt:lpstr>
      <vt:lpstr>Η κλασική ιστολογική εμφάνιση αποτελείται από έναν ομοιόμορφο πληθυσμό κακοήθων κυττάρων με άφθονο διαυγές (λόγω της περιεκτικότητάς τους σε γλυκογόνο) ή ενίοτε αμφίφιλο κυτταρόπλασμα, προεξέχουσες κυτταρικές μεμβράνες και μεγάλο πυρήνα με εμφανές πυρήνιο. Τα σεμινωματώδη κύτταρα είναι διατεταγμένα σε μικρές φωλιές ή συστάδες που χωρίζονται από ινώδεις δοκίδες που περιέχουν κυρίως Τ λεμφοκύτταρα και πλασματοκύτταρα.</vt:lpstr>
      <vt:lpstr>Σεμίνωμα.  Στάδιο pT2, καθώς διασπάται ο ινώδης χιτώνας του όρχεως. Κλασική μορφολογία. Παρουσία μεμονωμένων συγκυτιοτροφοβλαστικών γιγαντοκυττάρων. Θέση προβάλλουσας κοκκιωματώδους αντίδρασης.</vt:lpstr>
      <vt:lpstr>Διαφάνεια 35</vt:lpstr>
      <vt:lpstr>ΑΝΟΣΟΔΕΙΚΤΕΣ</vt:lpstr>
      <vt:lpstr>Περαιτέρω μελέτη για τις εξετάσεις</vt:lpstr>
      <vt:lpstr>Διαφάνεια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287</cp:revision>
  <dcterms:created xsi:type="dcterms:W3CDTF">2021-08-02T10:33:48Z</dcterms:created>
  <dcterms:modified xsi:type="dcterms:W3CDTF">2022-12-12T16:43:47Z</dcterms:modified>
</cp:coreProperties>
</file>