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hanus.tlg.uci.edu/help/BetaManual/online/SB1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0D793-6DBE-469E-90AB-2A5E1C843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O </a:t>
            </a:r>
            <a:r>
              <a:rPr lang="el-GR" dirty="0"/>
              <a:t>Ευαγγελιστης ιωαννης αναμεσα σε φιλοσοφουσ και ρητορεσ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9BD398-3E41-4B1B-8236-D5BEA6DA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09" y="3886200"/>
            <a:ext cx="3674782" cy="22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D9682-34F6-435D-A8BE-8571FEAA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ευαγγελιστης ιωαννης και η φιλοσοφια του λογου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C2CDB1-B07F-4876-8206-1C3B51B69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Στωικη θεωρια; </a:t>
            </a:r>
          </a:p>
          <a:p>
            <a:r>
              <a:rPr lang="el-GR" dirty="0"/>
              <a:t>Πλατωνικα προτυπα; </a:t>
            </a:r>
          </a:p>
          <a:p>
            <a:r>
              <a:rPr lang="el-GR" dirty="0"/>
              <a:t>Αντι-φιλοσοφια; </a:t>
            </a:r>
          </a:p>
          <a:p>
            <a:r>
              <a:rPr lang="el-GR" dirty="0"/>
              <a:t>Νεα φιλοσοφια;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489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E9775-AF6D-4757-9338-9B1408CD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 </a:t>
            </a:r>
            <a:r>
              <a:rPr lang="el-GR" dirty="0"/>
              <a:t>αιθουσα και η στοα του αδριανου στο τιβολι</a:t>
            </a:r>
            <a:endParaRPr lang="de-DE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13070638-7222-465B-A714-49B02FBB6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693" y="2188460"/>
            <a:ext cx="4247025" cy="2753930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080F85F-0422-4758-8C17-DF8B188DB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655" y="2974694"/>
            <a:ext cx="5849626" cy="38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7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84EDFD-BDD0-4DA5-8B4B-FDE77A0D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 ιωαννην και ρητορικ</a:t>
            </a:r>
            <a:r>
              <a:rPr lang="en-US" dirty="0"/>
              <a:t>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62B3FF-E90B-4119-BDDD-6D71A41BA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cap="none" dirty="0"/>
              <a:t>Η. </a:t>
            </a:r>
            <a:r>
              <a:rPr lang="en-US" cap="none" dirty="0" err="1"/>
              <a:t>Attridge</a:t>
            </a:r>
            <a:r>
              <a:rPr lang="de-DE" cap="none" dirty="0"/>
              <a:t>: </a:t>
            </a:r>
            <a:r>
              <a:rPr lang="de-DE" cap="none" dirty="0" err="1"/>
              <a:t>To</a:t>
            </a:r>
            <a:r>
              <a:rPr lang="de-DE" cap="none" dirty="0"/>
              <a:t> </a:t>
            </a:r>
            <a:r>
              <a:rPr lang="el-GR" cap="none" dirty="0"/>
              <a:t>τέλειο επιχείρημα</a:t>
            </a:r>
            <a:r>
              <a:rPr lang="en-US" cap="none" dirty="0"/>
              <a:t> </a:t>
            </a:r>
            <a:r>
              <a:rPr lang="de-DE" cap="none" dirty="0" err="1"/>
              <a:t>Rhetorica</a:t>
            </a:r>
            <a:r>
              <a:rPr lang="de-DE" cap="none" dirty="0"/>
              <a:t> ad </a:t>
            </a:r>
            <a:r>
              <a:rPr lang="de-DE" cap="none" dirty="0" err="1"/>
              <a:t>Herrenium</a:t>
            </a:r>
            <a:endParaRPr lang="de-DE" cap="none" dirty="0"/>
          </a:p>
          <a:p>
            <a:r>
              <a:rPr lang="de-DE" cap="none" dirty="0"/>
              <a:t>A. Myers: </a:t>
            </a:r>
            <a:r>
              <a:rPr lang="el-GR" cap="none" dirty="0"/>
              <a:t>Προσωποποιία </a:t>
            </a:r>
          </a:p>
          <a:p>
            <a:r>
              <a:rPr lang="en-US" cap="none" dirty="0"/>
              <a:t>M. Wright</a:t>
            </a:r>
            <a:r>
              <a:rPr lang="de-DE" cap="none" dirty="0"/>
              <a:t>: </a:t>
            </a:r>
            <a:r>
              <a:rPr lang="el-GR" cap="none" dirty="0"/>
              <a:t>Σύγκρισις</a:t>
            </a:r>
          </a:p>
          <a:p>
            <a:r>
              <a:rPr lang="el-GR" b="1" cap="none" dirty="0">
                <a:solidFill>
                  <a:srgbClr val="FFFF00"/>
                </a:solidFill>
              </a:rPr>
              <a:t>Προγυμνάσματα</a:t>
            </a:r>
            <a:endParaRPr lang="de-DE" b="1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39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04C28-5F35-413C-8EE3-27AE9D19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46A3342-21B1-4B53-A583-FC3098AD3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4F8035-D4AE-42CE-9179-354E655B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578" y="1859144"/>
            <a:ext cx="4884843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9427D-BF2A-4C38-9012-7959D104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χριστος ως στωϊκο-κυνικος ρητωρ στο ιω 1-12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8993E5-09DC-4946-B3DE-812B74341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Ομιλει με παρρησια </a:t>
            </a:r>
          </a:p>
          <a:p>
            <a:r>
              <a:rPr lang="el-GR" dirty="0"/>
              <a:t>Αδοξια</a:t>
            </a:r>
            <a:endParaRPr lang="el-GR" dirty="0">
              <a:effectLst/>
            </a:endParaRPr>
          </a:p>
          <a:p>
            <a:r>
              <a:rPr lang="el-GR" dirty="0">
                <a:effectLst/>
              </a:rPr>
              <a:t>Ειρωνεια και αινιγματα</a:t>
            </a:r>
          </a:p>
          <a:p>
            <a:r>
              <a:rPr lang="el-GR" dirty="0">
                <a:effectLst/>
              </a:rPr>
              <a:t>Ελεγχος 	</a:t>
            </a:r>
            <a:endParaRPr lang="el-GR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07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C56B6-51CB-4162-B5C4-1CE84446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μεγαλοι λογοι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166F1A-9BF2-4C97-B1DE-5BBB0E895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cap="none" dirty="0"/>
              <a:t>- Ο αρχικός </a:t>
            </a:r>
            <a:r>
              <a:rPr lang="el-GR" b="1" cap="none" dirty="0"/>
              <a:t>προτρεπτικός </a:t>
            </a:r>
            <a:r>
              <a:rPr lang="el-GR" cap="none" dirty="0"/>
              <a:t>λόγος για τη έλευση προς το φως στο 3,13-21 (γ΄ πρόσωπο)</a:t>
            </a:r>
          </a:p>
          <a:p>
            <a:r>
              <a:rPr lang="el-GR" cap="none" dirty="0"/>
              <a:t>- Η </a:t>
            </a:r>
            <a:r>
              <a:rPr lang="el-GR" b="1" cap="none" dirty="0"/>
              <a:t>απολογία</a:t>
            </a:r>
            <a:r>
              <a:rPr lang="el-GR" cap="none" dirty="0"/>
              <a:t> του Ιησού στο 5,19-47 </a:t>
            </a:r>
          </a:p>
          <a:p>
            <a:r>
              <a:rPr lang="el-GR" cap="none" dirty="0"/>
              <a:t>- Η </a:t>
            </a:r>
            <a:r>
              <a:rPr lang="el-GR" b="1" cap="none" dirty="0"/>
              <a:t>δημηγορία</a:t>
            </a:r>
            <a:r>
              <a:rPr lang="el-GR" cap="none" dirty="0"/>
              <a:t> για τον "ουράνιο άρτο" στο 6,35-58 </a:t>
            </a:r>
          </a:p>
          <a:p>
            <a:r>
              <a:rPr lang="el-GR" cap="none" dirty="0"/>
              <a:t>- Ο τελικός </a:t>
            </a:r>
            <a:r>
              <a:rPr lang="el-GR" b="1" cap="none" dirty="0"/>
              <a:t>προτρεπτικός </a:t>
            </a:r>
            <a:r>
              <a:rPr lang="el-GR" cap="none" dirty="0"/>
              <a:t>λόγος για την πίστη το φως 12,23-36 (β΄ πρόσωπο).</a:t>
            </a: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135973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A1F75-A9A0-447A-BEDB-9F5B1DDC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Προτρεπτικος λογοσ: παρορμων κ απελεγχων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D19316-BA49-42D9-8B62-55DF292D3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cap="none" dirty="0" err="1">
                <a:effectLst/>
              </a:rPr>
              <a:t>Κεῖτ</a:t>
            </a:r>
            <a:r>
              <a:rPr lang="en-US" cap="none" dirty="0">
                <a:effectLst/>
              </a:rPr>
              <a:t>αι τοίνυν ἑκάτερον τούτων ἐν τῷ προσαγορευομένῳ προτρεπτικῷ λόγῳ, ἔστι γὰρ ὁ προτρεπτικὸς ὁ παρορμῶν ἐπὶ τὴν ἀρετήν. </a:t>
            </a:r>
            <a:r>
              <a:rPr lang="en-US" cap="none" dirty="0" err="1">
                <a:effectLst/>
              </a:rPr>
              <a:t>Τούτου</a:t>
            </a:r>
            <a:r>
              <a:rPr lang="en-US" cap="none" dirty="0">
                <a:effectLst/>
              </a:rPr>
              <a:t> δ’ ὁ </a:t>
            </a:r>
            <a:r>
              <a:rPr lang="en-US" cap="none" dirty="0" err="1">
                <a:effectLst/>
              </a:rPr>
              <a:t>μὲν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ἐνδείκνυτ</a:t>
            </a:r>
            <a:r>
              <a:rPr lang="en-US" cap="none" dirty="0">
                <a:effectLst/>
              </a:rPr>
              <a:t>αι τὸ μεγαλωφελὲς αὐτῆς, ὁ δὲ τοὺς ἀνασκευάζοντας ἢ κατηγοροῦντας ἤ πως ἄλλως κακοηθιζομένους τὴν φιλοσοφίαν ἀπελέγχει.</a:t>
            </a:r>
            <a:endParaRPr lang="de-DE" cap="none" dirty="0">
              <a:effectLst/>
            </a:endParaRPr>
          </a:p>
          <a:p>
            <a:r>
              <a:rPr lang="en-US" cap="none" dirty="0">
                <a:effectLst/>
              </a:rPr>
              <a:t>Arius Didymus, Liber 55.1: </a:t>
            </a:r>
            <a:endParaRPr lang="de-DE" cap="none" dirty="0">
              <a:effectLst/>
            </a:endParaRPr>
          </a:p>
          <a:p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145017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52066-DBDF-4B99-B12C-B21DB5BF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39" y="609600"/>
            <a:ext cx="2060294" cy="1905000"/>
          </a:xfrm>
        </p:spPr>
        <p:txBody>
          <a:bodyPr/>
          <a:lstStyle/>
          <a:p>
            <a:r>
              <a:rPr lang="en-US" dirty="0"/>
              <a:t>3,13-21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F7D9C82-5FD0-4ADB-8A4F-78E263C8B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728111"/>
            <a:ext cx="5787342" cy="60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8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F451A-6B59-4874-A323-71DEFBF5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13" y="497840"/>
            <a:ext cx="1317307" cy="1363980"/>
          </a:xfrm>
        </p:spPr>
        <p:txBody>
          <a:bodyPr/>
          <a:lstStyle/>
          <a:p>
            <a:r>
              <a:rPr lang="en-US" dirty="0"/>
              <a:t>12,23-36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A4CA81-A45D-4E5F-811D-09DBBCBCF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1" y="129540"/>
            <a:ext cx="5232400" cy="67737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A499EB-455F-45CA-A55D-D58296F1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095" y="2007736"/>
            <a:ext cx="6751905" cy="30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6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865CC-F3E8-4BB2-9093-863D7E44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l-GR" dirty="0"/>
              <a:t>απελεγκτικο μερος του τελευταιου λογου 12,44-50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5A0341-885F-4C63-BCB3-49290EF7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cap="none" dirty="0"/>
              <a:t>44 </a:t>
            </a:r>
            <a:r>
              <a:rPr lang="el-GR" cap="none" dirty="0"/>
              <a:t> Ἰησοῦς δὲ ἔκραξεν καὶ εἶπεν· ὁ πιστεύων εἰς ἐμὲ οὐ πιστεύει εἰς ἐμὲ ἀλλ᾽ εἰς τὸν πέμψαντά με,</a:t>
            </a:r>
          </a:p>
          <a:p>
            <a:r>
              <a:rPr lang="en-US" cap="none" dirty="0"/>
              <a:t> 45 </a:t>
            </a:r>
            <a:r>
              <a:rPr lang="el-GR" cap="none" dirty="0"/>
              <a:t> καὶ ὁ θεωρῶν ἐμὲ θεωρεῖ τὸν πέμψαντά με.</a:t>
            </a:r>
          </a:p>
          <a:p>
            <a:r>
              <a:rPr lang="en-US" cap="none" dirty="0"/>
              <a:t> 46 </a:t>
            </a:r>
            <a:r>
              <a:rPr lang="el-GR" cap="none" dirty="0"/>
              <a:t> ἐγὼ φῶς εἰς τὸν κόσμον ἐλήλυθα, ἵνα πᾶς ὁ πιστεύων εἰς ἐμὲ ἐν τῇ σκοτίᾳ μὴ μείνῃ.</a:t>
            </a:r>
          </a:p>
          <a:p>
            <a:r>
              <a:rPr lang="en-US" cap="none" dirty="0"/>
              <a:t> 47 </a:t>
            </a:r>
            <a:r>
              <a:rPr lang="el-GR" cap="none" dirty="0"/>
              <a:t> καὶ ἐάν τίς μου ἀκούσῃ τῶν ῥημάτων καὶ μὴ φυλάξῃ</a:t>
            </a:r>
            <a:r>
              <a:rPr lang="el-GR" b="1" cap="none" dirty="0">
                <a:solidFill>
                  <a:srgbClr val="FFFF00"/>
                </a:solidFill>
              </a:rPr>
              <a:t>, ἐγὼ οὐ κρίνω αὐτόν· οὐ γὰρ ἦλθον ἵνα κρίνω τὸν κόσμον, ἀλλ᾽ ἵνα σώσω τὸν κόσμον.</a:t>
            </a:r>
          </a:p>
          <a:p>
            <a:r>
              <a:rPr lang="en-US" cap="none" dirty="0"/>
              <a:t> </a:t>
            </a:r>
            <a:r>
              <a:rPr lang="en-US" b="1" cap="none" dirty="0">
                <a:solidFill>
                  <a:srgbClr val="FF0000"/>
                </a:solidFill>
              </a:rPr>
              <a:t>48 </a:t>
            </a:r>
            <a:r>
              <a:rPr lang="el-GR" b="1" cap="none" dirty="0">
                <a:solidFill>
                  <a:srgbClr val="FF0000"/>
                </a:solidFill>
              </a:rPr>
              <a:t> ὁ ἀθετῶν ἐμὲ καὶ μὴ λαμβάνων τὰ ῥήματά μου ἔχει τὸν κρίνοντα αὐτόν· ὁ λόγος ὃν ἐλάλησα ἐκεῖνος κρινεῖ αὐτὸν ἐν τῇ ἐσχάτῃ ἡμέρᾳ.</a:t>
            </a:r>
          </a:p>
          <a:p>
            <a:r>
              <a:rPr lang="en-US" cap="none" dirty="0"/>
              <a:t> 49 </a:t>
            </a:r>
            <a:r>
              <a:rPr lang="el-GR" cap="none" dirty="0"/>
              <a:t> ὅτι ἐγὼ ἐξ ἐμαυτοῦ οὐκ ἐλάλησα, ἀλλ᾽ ὁ πέμψας με πατὴρ αὐτός μοι ἐντολὴν δέδωκεν τί εἴπω καὶ τί λαλήσω.</a:t>
            </a:r>
          </a:p>
          <a:p>
            <a:r>
              <a:rPr lang="en-US" cap="none" dirty="0"/>
              <a:t> 50 </a:t>
            </a:r>
            <a:r>
              <a:rPr lang="el-GR" cap="none" dirty="0"/>
              <a:t> καὶ οἶδα ὅτι ἡ ἐντολὴ αὐτοῦ ζωὴ αἰώνιός ἐστιν. ἃ οὖν ἐγὼ λαλῶ, καθὼς εἴρηκέν μοι ὁ πατήρ, οὕτως λαλῶ.</a:t>
            </a:r>
          </a:p>
          <a:p>
            <a:pPr marL="0" indent="0">
              <a:buNone/>
            </a:pP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49151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8B52A-9B12-4C31-A369-53FB2BC0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Φιλοδημος απο τα γαδαρα (110-35 π.χ.)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6DBF37-67D4-4E41-94EE-F3D9A964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2238375"/>
            <a:ext cx="10915649" cy="4010025"/>
          </a:xfrm>
        </p:spPr>
        <p:txBody>
          <a:bodyPr/>
          <a:lstStyle/>
          <a:p>
            <a:pPr marL="0" indent="0">
              <a:buNone/>
            </a:pPr>
            <a:r>
              <a:rPr lang="el-GR" cap="none" dirty="0">
                <a:effectLst/>
                <a:latin typeface="Arial Narrow" panose="020B0606020202030204" pitchFamily="34" charset="0"/>
              </a:rPr>
              <a:t>Περί Ρητορικής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 V b20</a:t>
            </a:r>
            <a:r>
              <a:rPr lang="el-GR" cap="none" dirty="0">
                <a:effectLst/>
                <a:latin typeface="Arial Narrow" panose="020B0606020202030204" pitchFamily="34" charset="0"/>
              </a:rPr>
              <a:t>: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τί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φιλί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ας ἐστὶν πολεμιώτατον καὶ δυσμενείας ἀπεργαστικώτατον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, </a:t>
            </a:r>
            <a:r>
              <a:rPr lang="de-DE" u="sng" cap="none" dirty="0">
                <a:effectLst/>
                <a:latin typeface="Arial Narrow" panose="020B0606020202030204" pitchFamily="34" charset="0"/>
              </a:rPr>
              <a:t>π</a:t>
            </a:r>
            <a:r>
              <a:rPr lang="de-DE" u="sng" cap="none" dirty="0" err="1">
                <a:effectLst/>
                <a:latin typeface="Arial Narrow" panose="020B0606020202030204" pitchFamily="34" charset="0"/>
              </a:rPr>
              <a:t>ολιτεί</a:t>
            </a:r>
            <a:r>
              <a:rPr lang="de-DE" u="sng" cap="none" dirty="0">
                <a:effectLst/>
                <a:latin typeface="Arial Narrow" panose="020B0606020202030204" pitchFamily="34" charset="0"/>
              </a:rPr>
              <a:t>αν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ἂν εὕροι διά τε τὸν φθόνον τὸν πρὸς τοὺς ἀλειφομένους ἐπὶ ταῦτα καὶ τὴν σύντροφον τοῖς τοιούτοις </a:t>
            </a:r>
            <a:r>
              <a:rPr lang="de-DE" u="sng" cap="none" dirty="0">
                <a:effectLst/>
                <a:latin typeface="Arial Narrow" panose="020B0606020202030204" pitchFamily="34" charset="0"/>
              </a:rPr>
              <a:t>φιλοπρωτίαν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  …</a:t>
            </a:r>
            <a:endParaRPr lang="el-GR" cap="none" dirty="0"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de-DE" b="1" cap="none" dirty="0" err="1">
                <a:effectLst/>
                <a:latin typeface="Arial Narrow" panose="020B0606020202030204" pitchFamily="34" charset="0"/>
              </a:rPr>
              <a:t>μόνην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b="1" cap="none" dirty="0" err="1">
                <a:effectLst/>
                <a:latin typeface="Arial Narrow" panose="020B0606020202030204" pitchFamily="34" charset="0"/>
              </a:rPr>
              <a:t>ἔστι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b="1" cap="none" dirty="0" err="1">
                <a:effectLst/>
                <a:latin typeface="Arial Narrow" panose="020B0606020202030204" pitchFamily="34" charset="0"/>
              </a:rPr>
              <a:t>τὴν</a:t>
            </a:r>
            <a:r>
              <a:rPr lang="en-US" b="1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b="1" cap="none" dirty="0" err="1">
                <a:effectLst/>
                <a:latin typeface="Arial Narrow" panose="020B0606020202030204" pitchFamily="34" charset="0"/>
              </a:rPr>
              <a:t>φιλοσοφί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αν εὐεργέτιν λέγειν τῶ</a:t>
            </a:r>
            <a:r>
              <a:rPr lang="en-US" b="1" cap="none" dirty="0">
                <a:effectLst/>
                <a:latin typeface="Arial Narrow" panose="020B0606020202030204" pitchFamily="34" charset="0"/>
              </a:rPr>
              <a:t>̣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ν π</a:t>
            </a:r>
            <a:r>
              <a:rPr lang="de-DE" b="1" cap="none" dirty="0" err="1">
                <a:effectLst/>
                <a:latin typeface="Arial Narrow" panose="020B0606020202030204" pitchFamily="34" charset="0"/>
              </a:rPr>
              <a:t>ροσ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πελαζόντων τὰ πράγματ</a:t>
            </a:r>
            <a:r>
              <a:rPr lang="en-US" b="1" cap="none" dirty="0">
                <a:effectLst/>
                <a:latin typeface="Arial Narrow" panose="020B0606020202030204" pitchFamily="34" charset="0"/>
              </a:rPr>
              <a:t>’ </a:t>
            </a:r>
            <a:r>
              <a:rPr lang="de-DE" b="1" cap="none" dirty="0" err="1">
                <a:effectLst/>
                <a:latin typeface="Arial Narrow" panose="020B0606020202030204" pitchFamily="34" charset="0"/>
              </a:rPr>
              <a:t>ἀγ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αθὰ⸏</a:t>
            </a:r>
            <a:r>
              <a:rPr lang="el-GR" b="1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παρα</a:t>
            </a:r>
            <a:r>
              <a:rPr lang="de-DE" b="1" cap="none" dirty="0" err="1">
                <a:effectLst/>
                <a:latin typeface="Arial Narrow" panose="020B0606020202030204" pitchFamily="34" charset="0"/>
              </a:rPr>
              <a:t>σκευάζουσ</a:t>
            </a:r>
            <a:r>
              <a:rPr lang="de-DE" b="1" cap="none" dirty="0">
                <a:effectLst/>
                <a:latin typeface="Arial Narrow" panose="020B0606020202030204" pitchFamily="34" charset="0"/>
              </a:rPr>
              <a:t>αν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.</a:t>
            </a:r>
            <a:endParaRPr lang="el-GR" cap="none" dirty="0"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de-DE" cap="none" dirty="0" err="1">
                <a:effectLst/>
                <a:latin typeface="Arial Narrow" panose="020B0606020202030204" pitchFamily="34" charset="0"/>
              </a:rPr>
              <a:t>Ἄλλως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δ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’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οἱ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μ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[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ὲν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]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ῥήτορες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ἢ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μισθοῦ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τινος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διὰ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δόξ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αν ὠφελοῦσιν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,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ὥστ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’ [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ο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]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ὐδ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’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εὐεργετεῖν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λέγοιντ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’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ἄν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, [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οὓ</a:t>
            </a:r>
            <a:r>
              <a:rPr lang="en-US" cap="none" dirty="0">
                <a:effectLst/>
                <a:latin typeface="Arial Narrow" panose="020B0606020202030204" pitchFamily="34" charset="0"/>
              </a:rPr>
              <a:t>]</a:t>
            </a:r>
            <a:r>
              <a:rPr lang="de-DE" cap="none" dirty="0">
                <a:effectLst/>
                <a:latin typeface="Arial Narrow" panose="020B0606020202030204" pitchFamily="34" charset="0"/>
              </a:rPr>
              <a:t>ς </a:t>
            </a:r>
            <a:r>
              <a:rPr lang="de-DE" cap="none" dirty="0" err="1">
                <a:effectLst/>
                <a:latin typeface="Arial Narrow" panose="020B0606020202030204" pitchFamily="34" charset="0"/>
              </a:rPr>
              <a:t>ὠφελοῦσιν</a:t>
            </a:r>
            <a:endParaRPr lang="el-GR" cap="none" dirty="0"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cap="none" dirty="0">
                <a:effectLst/>
                <a:latin typeface="Arial Narrow" panose="020B0606020202030204" pitchFamily="34" charset="0"/>
              </a:rPr>
              <a:t> </a:t>
            </a:r>
            <a:endParaRPr lang="el-GR" cap="none" dirty="0"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l-GR" cap="none" dirty="0">
                <a:effectLst/>
              </a:rPr>
              <a:t>Πρβλ. </a:t>
            </a:r>
            <a:r>
              <a:rPr lang="en-US" cap="none" dirty="0">
                <a:effectLst/>
              </a:rPr>
              <a:t>Seneca, Ep. 88.42f. </a:t>
            </a:r>
            <a:r>
              <a:rPr lang="en-US" cap="none" dirty="0" err="1">
                <a:effectLst/>
              </a:rPr>
              <a:t>diligentius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loqui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scirent</a:t>
            </a:r>
            <a:r>
              <a:rPr lang="en-US" cap="none" dirty="0">
                <a:effectLst/>
              </a:rPr>
              <a:t> </a:t>
            </a:r>
            <a:r>
              <a:rPr lang="en-US" cap="none" dirty="0" err="1">
                <a:effectLst/>
              </a:rPr>
              <a:t>quam</a:t>
            </a:r>
            <a:r>
              <a:rPr lang="en-US" cap="none" dirty="0">
                <a:effectLst/>
              </a:rPr>
              <a:t> vivere</a:t>
            </a:r>
            <a:endParaRPr lang="de-DE" cap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247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12,25 προτρεπτικοσ προσ μαρτυριο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15" y="1964980"/>
            <a:ext cx="6752581" cy="402431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59B92E0-F907-44B7-B50A-EEEC3BE07673}"/>
              </a:ext>
            </a:extLst>
          </p:cNvPr>
          <p:cNvSpPr txBox="1"/>
          <p:nvPr/>
        </p:nvSpPr>
        <p:spPr>
          <a:xfrm>
            <a:off x="98613" y="2734235"/>
            <a:ext cx="476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Αυτός που αγαπά τη ζωή του τη χάνει ...</a:t>
            </a:r>
          </a:p>
          <a:p>
            <a:endParaRPr lang="en-US" dirty="0"/>
          </a:p>
          <a:p>
            <a:r>
              <a:rPr lang="el-GR" dirty="0"/>
              <a:t>Ξενοφώντας</a:t>
            </a:r>
            <a:r>
              <a:rPr lang="en-US" dirty="0"/>
              <a:t>, </a:t>
            </a:r>
            <a:r>
              <a:rPr lang="en-US" dirty="0" err="1"/>
              <a:t>Cyrop</a:t>
            </a:r>
            <a:r>
              <a:rPr lang="en-US" dirty="0"/>
              <a:t>. III.45 </a:t>
            </a:r>
          </a:p>
          <a:p>
            <a:r>
              <a:rPr lang="el-GR" dirty="0"/>
              <a:t>οἱ δὲ φεύγοντες ἀποθνήσκουσι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6162ED-92CA-4B3A-B093-5F15C3FE2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342899"/>
            <a:ext cx="9905998" cy="1905000"/>
          </a:xfrm>
        </p:spPr>
        <p:txBody>
          <a:bodyPr/>
          <a:lstStyle/>
          <a:p>
            <a:r>
              <a:rPr lang="el-GR" dirty="0"/>
              <a:t>Απολογια στο κεφ. 5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DA88D4-7756-4AC4-AE19-ED1106D7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0" y="1920240"/>
            <a:ext cx="10830560" cy="4328159"/>
          </a:xfrm>
        </p:spPr>
        <p:txBody>
          <a:bodyPr>
            <a:normAutofit/>
          </a:bodyPr>
          <a:lstStyle/>
          <a:p>
            <a:r>
              <a:rPr lang="el-GR" b="1" dirty="0">
                <a:effectLst/>
              </a:rPr>
              <a:t>Πλουταρχος ΠΕΡΙ ΤΟΥ</a:t>
            </a:r>
            <a:r>
              <a:rPr lang="en-US" b="1" dirty="0">
                <a:effectLst/>
              </a:rPr>
              <a:t> </a:t>
            </a:r>
            <a:r>
              <a:rPr lang="el-GR" b="1" dirty="0">
                <a:effectLst/>
              </a:rPr>
              <a:t>ΕΑΥΤΟΝ ΕΠΑΙΝΕΙΝ ΑΝΕΠΙΦΘΟΝΩΣ, 340</a:t>
            </a:r>
            <a:r>
              <a:rPr lang="en-US" b="1" dirty="0">
                <a:effectLst/>
              </a:rPr>
              <a:t>c</a:t>
            </a:r>
            <a:r>
              <a:rPr lang="de-DE" b="1" dirty="0">
                <a:effectLst/>
              </a:rPr>
              <a:t>. </a:t>
            </a:r>
            <a:r>
              <a:rPr lang="el-GR" cap="none" dirty="0">
                <a:effectLst/>
              </a:rPr>
              <a:t>αὑτὸν δ’ἐπαινεῖν ἀμέμπτως ἔστι πρῶτον μέν, ἂν ἀπολογούμενος τοῦτο ποιῇς πρὸς διαβολὴν ἢ κατηγορίαν, ὡς ὁ  Περικλῆς </a:t>
            </a:r>
            <a:r>
              <a:rPr lang="el-GR" cap="none" dirty="0">
                <a:effectLst/>
                <a:hlinkClick r:id="rId2"/>
              </a:rPr>
              <a:t>(</a:t>
            </a:r>
            <a:r>
              <a:rPr lang="el-GR" cap="none" dirty="0">
                <a:effectLst/>
              </a:rPr>
              <a:t>Θουκ. </a:t>
            </a:r>
            <a:r>
              <a:rPr lang="de-DE" cap="none" dirty="0">
                <a:effectLst/>
              </a:rPr>
              <a:t>II 60, 5</a:t>
            </a:r>
            <a:r>
              <a:rPr lang="de-DE" cap="none" dirty="0">
                <a:effectLst/>
                <a:hlinkClick r:id="rId2"/>
              </a:rPr>
              <a:t>)</a:t>
            </a:r>
            <a:endParaRPr lang="el-GR" cap="none" dirty="0">
              <a:effectLst/>
            </a:endParaRPr>
          </a:p>
          <a:p>
            <a:r>
              <a:rPr lang="de-DE" baseline="30000" dirty="0">
                <a:effectLst/>
              </a:rPr>
              <a:t>30 </a:t>
            </a:r>
            <a:r>
              <a:rPr lang="de-DE" cap="none" dirty="0" err="1">
                <a:effectLst/>
              </a:rPr>
              <a:t>Οὐ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δύν</a:t>
            </a:r>
            <a:r>
              <a:rPr lang="de-DE" cap="none" dirty="0">
                <a:effectLst/>
              </a:rPr>
              <a:t>αμαι ἐγὼ ποιεῖν ἀπ᾽ ἐμαυτοῦ οὐδέν· καθὼς ἀκούω κρίνω, καὶ ἡ κρίσις ἡ ἐμὴ δικαία ἐστίν, ὅτι οὐ ζητῶ τὸ θέλημα τὸ ἐμὸν ἀλλὰ τὸ θέλημα τοῦ πέμψαντός με.</a:t>
            </a:r>
            <a:r>
              <a:rPr lang="el-GR" cap="none" dirty="0">
                <a:effectLst/>
              </a:rPr>
              <a:t> </a:t>
            </a:r>
          </a:p>
          <a:p>
            <a:r>
              <a:rPr lang="el-GR" cap="none" dirty="0">
                <a:effectLst/>
              </a:rPr>
              <a:t> 35 </a:t>
            </a:r>
            <a:r>
              <a:rPr lang="de-DE" cap="none" dirty="0" err="1">
                <a:effectLst/>
              </a:rPr>
              <a:t>τὰ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γὰρ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ἔργ</a:t>
            </a:r>
            <a:r>
              <a:rPr lang="de-DE" cap="none" dirty="0">
                <a:effectLst/>
              </a:rPr>
              <a:t>α ἃ δέδωκέν μοι ὁ πατὴρ ἵνα τελειώσω αὐτά, αὐτὰ τὰ ἔργα ἃ ποιῶ μαρτυρεῖ περὶ ἐμοῦ </a:t>
            </a:r>
            <a:r>
              <a:rPr lang="de-DE" b="1" cap="none" dirty="0">
                <a:effectLst/>
              </a:rPr>
              <a:t>ὅτι ὁ πατήρ με ἀπέσταλκεν</a:t>
            </a:r>
            <a:r>
              <a:rPr lang="de-DE" cap="none" dirty="0">
                <a:effectLst/>
              </a:rPr>
              <a:t>.</a:t>
            </a:r>
          </a:p>
          <a:p>
            <a:r>
              <a:rPr lang="en-US" cap="none" dirty="0">
                <a:effectLst/>
              </a:rPr>
              <a:t>7:23 </a:t>
            </a:r>
            <a:r>
              <a:rPr lang="en-US" cap="none" dirty="0" err="1">
                <a:effectLst/>
              </a:rPr>
              <a:t>ὅλον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ἄνθρω</a:t>
            </a:r>
            <a:r>
              <a:rPr lang="en-US" cap="none" dirty="0">
                <a:effectLst/>
              </a:rPr>
              <a:t>πον ὑγιῆ ἐποίησα ἐν σαββάτῳ</a:t>
            </a:r>
            <a:r>
              <a:rPr lang="de-DE" cap="none" dirty="0">
                <a:effectLst/>
              </a:rPr>
              <a:t>·</a:t>
            </a:r>
          </a:p>
        </p:txBody>
      </p:sp>
    </p:spTree>
    <p:extLst>
      <p:ext uri="{BB962C8B-B14F-4D97-AF65-F5344CB8AC3E}">
        <p14:creationId xmlns:p14="http://schemas.microsoft.com/office/powerpoint/2010/main" val="2026842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01C0E-0CA9-4C9B-BAD4-0AA4B8DE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 </a:t>
            </a:r>
            <a:r>
              <a:rPr lang="el-GR" dirty="0"/>
              <a:t>ΔΗΜΗΓΟΡΙΑ ΓΙΑ ΤΗΝ ΑΙΩΝΙΑ ΖΩΗ ΣΤΟ ΚΕΦ. 6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B673A6-02B5-491C-922A-49975C31E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cap="none" dirty="0">
                <a:effectLst/>
              </a:rPr>
              <a:t>6,53 ἀμὴν ἀμὴν λέγω ὑμῖν</a:t>
            </a:r>
            <a:r>
              <a:rPr lang="de-DE" cap="none" dirty="0">
                <a:effectLst/>
              </a:rPr>
              <a:t>, </a:t>
            </a:r>
            <a:r>
              <a:rPr lang="el-GR" cap="none" dirty="0">
                <a:effectLst/>
              </a:rPr>
              <a:t>ἐὰν μὴ φάγητε τὴν σάρκα τοῦ υἱοῦ τοῦ ἀνθρώπου καὶ πίητε αὐτοῦ τὸ αἷμα</a:t>
            </a:r>
            <a:r>
              <a:rPr lang="de-DE" cap="none" dirty="0">
                <a:effectLst/>
              </a:rPr>
              <a:t>, </a:t>
            </a:r>
            <a:r>
              <a:rPr lang="el-GR" cap="none" dirty="0">
                <a:effectLst/>
              </a:rPr>
              <a:t>οὐκ ἔχετε ζωὴν ἐν ἑαυτοῖς</a:t>
            </a:r>
            <a:r>
              <a:rPr lang="de-DE" cap="none" dirty="0">
                <a:effectLst/>
              </a:rPr>
              <a:t>.</a:t>
            </a:r>
            <a:endParaRPr lang="el-GR" cap="none" dirty="0">
              <a:effectLst/>
            </a:endParaRPr>
          </a:p>
          <a:p>
            <a:r>
              <a:rPr lang="el-GR" cap="none" dirty="0">
                <a:effectLst/>
              </a:rPr>
              <a:t>Ο</a:t>
            </a:r>
            <a:r>
              <a:rPr lang="de-DE" cap="none" dirty="0">
                <a:effectLst/>
              </a:rPr>
              <a:t>I </a:t>
            </a:r>
            <a:r>
              <a:rPr lang="el-GR" cap="none" dirty="0">
                <a:effectLst/>
              </a:rPr>
              <a:t>ΛΟΙΠΕΣ ΡΙΖΙΚΕΣ ΠΡΟΥΠΟΘΕΣΕΙΣ</a:t>
            </a:r>
          </a:p>
          <a:p>
            <a:r>
              <a:rPr lang="el-GR" cap="none" dirty="0">
                <a:effectLst/>
              </a:rPr>
              <a:t>ἀμὴν ἀμὴν λέγω σοι</a:t>
            </a:r>
            <a:r>
              <a:rPr lang="en-US" cap="none" dirty="0">
                <a:effectLst/>
              </a:rPr>
              <a:t>, </a:t>
            </a:r>
            <a:r>
              <a:rPr lang="el-GR" cap="none" dirty="0">
                <a:effectLst/>
              </a:rPr>
              <a:t>ἐὰν μή τις γεννηθῇ ἄνωθεν</a:t>
            </a:r>
            <a:r>
              <a:rPr lang="en-US" cap="none" dirty="0">
                <a:effectLst/>
              </a:rPr>
              <a:t> (3:3) </a:t>
            </a:r>
            <a:endParaRPr lang="el-GR" cap="none" dirty="0">
              <a:effectLst/>
            </a:endParaRPr>
          </a:p>
          <a:p>
            <a:r>
              <a:rPr lang="de-DE" cap="none" dirty="0" err="1">
                <a:effectLst/>
              </a:rPr>
              <a:t>ἀμὴν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ἀμὴν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λέγω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σοι</a:t>
            </a:r>
            <a:r>
              <a:rPr lang="en-US" cap="none" dirty="0">
                <a:effectLst/>
              </a:rPr>
              <a:t>, </a:t>
            </a:r>
            <a:r>
              <a:rPr lang="de-DE" cap="none" dirty="0" err="1">
                <a:effectLst/>
              </a:rPr>
              <a:t>ἐὰν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μή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τις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γεννηθῇ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ἐξ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ὕδ</a:t>
            </a:r>
            <a:r>
              <a:rPr lang="de-DE" cap="none" dirty="0">
                <a:effectLst/>
              </a:rPr>
              <a:t>ατος καὶ πνεύματος</a:t>
            </a:r>
            <a:r>
              <a:rPr lang="en-US" cap="none" dirty="0">
                <a:effectLst/>
              </a:rPr>
              <a:t>, (3:5) </a:t>
            </a:r>
            <a:endParaRPr lang="el-GR" cap="none" dirty="0">
              <a:effectLst/>
            </a:endParaRPr>
          </a:p>
          <a:p>
            <a:r>
              <a:rPr lang="de-DE" cap="none" dirty="0" err="1">
                <a:effectLst/>
              </a:rPr>
              <a:t>ἀμὴν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ἀμὴν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λέγω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ὑμῖν</a:t>
            </a:r>
            <a:r>
              <a:rPr lang="en-US" cap="none" dirty="0">
                <a:effectLst/>
              </a:rPr>
              <a:t>, </a:t>
            </a:r>
            <a:r>
              <a:rPr lang="de-DE" cap="none" dirty="0" err="1">
                <a:effectLst/>
              </a:rPr>
              <a:t>ἐὰν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μὴ</a:t>
            </a:r>
            <a:r>
              <a:rPr lang="de-DE" cap="none" dirty="0">
                <a:effectLst/>
              </a:rPr>
              <a:t> ὁ </a:t>
            </a:r>
            <a:r>
              <a:rPr lang="de-DE" cap="none" dirty="0" err="1">
                <a:effectLst/>
              </a:rPr>
              <a:t>κόκκος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τοῦ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σίτου</a:t>
            </a:r>
            <a:r>
              <a:rPr lang="de-DE" cap="none" dirty="0">
                <a:effectLst/>
              </a:rPr>
              <a:t> π</a:t>
            </a:r>
            <a:r>
              <a:rPr lang="de-DE" cap="none" dirty="0" err="1">
                <a:effectLst/>
              </a:rPr>
              <a:t>εσὼν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εἰς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τὴν</a:t>
            </a:r>
            <a:r>
              <a:rPr lang="de-DE" cap="none" dirty="0">
                <a:effectLst/>
              </a:rPr>
              <a:t> </a:t>
            </a:r>
            <a:r>
              <a:rPr lang="de-DE" cap="none" dirty="0" err="1">
                <a:effectLst/>
              </a:rPr>
              <a:t>γῆν</a:t>
            </a:r>
            <a:r>
              <a:rPr lang="de-DE" cap="none" dirty="0">
                <a:effectLst/>
              </a:rPr>
              <a:t> ἀπ</a:t>
            </a:r>
            <a:r>
              <a:rPr lang="de-DE" cap="none" dirty="0" err="1">
                <a:effectLst/>
              </a:rPr>
              <a:t>οθάνῃ</a:t>
            </a:r>
            <a:r>
              <a:rPr lang="en-US" cap="none" dirty="0">
                <a:effectLst/>
              </a:rPr>
              <a:t>. (12:24)</a:t>
            </a:r>
            <a:endParaRPr lang="de-DE" cap="none" dirty="0">
              <a:effectLst/>
            </a:endParaRPr>
          </a:p>
          <a:p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3629236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A8C94-9A30-46E9-BB3A-2FCC0046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0" y="1704975"/>
            <a:ext cx="4591050" cy="1504950"/>
          </a:xfrm>
        </p:spPr>
        <p:txBody>
          <a:bodyPr>
            <a:normAutofit fontScale="90000"/>
          </a:bodyPr>
          <a:lstStyle/>
          <a:p>
            <a:r>
              <a:rPr lang="el-GR" cap="none" dirty="0"/>
              <a:t>ΓΟΡΓΙΕΙΑ ΣΧΗΜΑΤΑ </a:t>
            </a:r>
            <a:r>
              <a:rPr lang="el-GR" cap="none" dirty="0">
                <a:effectLst/>
              </a:rPr>
              <a:t>Διονυσ. Αλικ. </a:t>
            </a:r>
            <a:r>
              <a:rPr lang="de-DE" cap="none" dirty="0">
                <a:effectLst/>
              </a:rPr>
              <a:t>, </a:t>
            </a:r>
            <a:r>
              <a:rPr lang="de-DE" i="1" cap="none" dirty="0" err="1">
                <a:effectLst/>
              </a:rPr>
              <a:t>Demosth</a:t>
            </a:r>
            <a:r>
              <a:rPr lang="de-DE" i="1" cap="none" dirty="0">
                <a:effectLst/>
              </a:rPr>
              <a:t>. </a:t>
            </a:r>
            <a:r>
              <a:rPr lang="de-DE" cap="none" dirty="0">
                <a:effectLst/>
              </a:rPr>
              <a:t>25: </a:t>
            </a:r>
            <a:br>
              <a:rPr lang="el-GR" cap="none" dirty="0">
                <a:effectLst/>
              </a:rPr>
            </a:br>
            <a:r>
              <a:rPr lang="de-DE" cap="none" dirty="0" err="1">
                <a:effectLst/>
              </a:rPr>
              <a:t>Γοργίει</a:t>
            </a:r>
            <a:r>
              <a:rPr lang="de-DE" cap="none" dirty="0">
                <a:effectLst/>
              </a:rPr>
              <a:t>α … τὰς ἀντιθέσεις καὶ τὰς παρισώσεις.</a:t>
            </a:r>
            <a:endParaRPr lang="de-DE" cap="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88D5D6-8DD1-4378-82D8-4A027871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3" y="0"/>
            <a:ext cx="7800657" cy="6715125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cap="none" dirty="0">
                <a:effectLst/>
              </a:rPr>
              <a:t>3</a:t>
            </a:r>
            <a:r>
              <a:rPr lang="el-GR" sz="1600" cap="none" dirty="0">
                <a:effectLst/>
              </a:rPr>
              <a:t>,</a:t>
            </a:r>
            <a:r>
              <a:rPr lang="en-US" sz="1600" cap="none" dirty="0">
                <a:effectLst/>
              </a:rPr>
              <a:t>16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16  </a:t>
            </a:r>
            <a:r>
              <a:rPr lang="el-GR" sz="1600" cap="none" dirty="0">
                <a:effectLst/>
              </a:rPr>
              <a:t>οὕτως γὰρ ἠγάπησεν ὁ θεὸς τὸν κόσμον</a:t>
            </a:r>
            <a:r>
              <a:rPr lang="en-US" sz="1600" cap="none" dirty="0">
                <a:effectLst/>
              </a:rPr>
              <a:t>, (13</a:t>
            </a:r>
            <a:r>
              <a:rPr lang="el-GR" sz="1600" cap="none" dirty="0">
                <a:effectLst/>
              </a:rPr>
              <a:t> συλ.</a:t>
            </a:r>
            <a:r>
              <a:rPr lang="en-US" sz="1600" cap="none" dirty="0">
                <a:effectLst/>
              </a:rPr>
              <a:t> 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ὥστε τὸν υἱὸν τὸν μονογενῆ ἔδωκεν</a:t>
            </a:r>
            <a:r>
              <a:rPr lang="en-US" sz="1600" cap="none" dirty="0">
                <a:effectLst/>
              </a:rPr>
              <a:t>, (13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 3</a:t>
            </a:r>
            <a:r>
              <a:rPr lang="el-GR" sz="1600" cap="none" dirty="0">
                <a:effectLst/>
              </a:rPr>
              <a:t>,</a:t>
            </a:r>
            <a:r>
              <a:rPr lang="en-US" sz="1600" cap="none" dirty="0">
                <a:effectLst/>
              </a:rPr>
              <a:t>18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18  </a:t>
            </a:r>
            <a:r>
              <a:rPr lang="el-GR" sz="1600" cap="none" dirty="0">
                <a:effectLst/>
              </a:rPr>
              <a:t>ὁ πιστεύων εἰς αὐτὸν οὐ κρίνεται</a:t>
            </a:r>
            <a:r>
              <a:rPr lang="en-US" sz="1600" cap="none" dirty="0">
                <a:effectLst/>
              </a:rPr>
              <a:t>·(11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 </a:t>
            </a:r>
            <a:r>
              <a:rPr lang="el-GR" sz="1600" cap="none" dirty="0">
                <a:effectLst/>
              </a:rPr>
              <a:t>ὁ δὲ μὴ πιστεύων ἤδη κέκριται</a:t>
            </a:r>
            <a:r>
              <a:rPr lang="en-US" sz="1600" cap="none" dirty="0">
                <a:effectLst/>
              </a:rPr>
              <a:t>, (</a:t>
            </a:r>
            <a:r>
              <a:rPr lang="el-GR" sz="1600" cap="none" dirty="0">
                <a:effectLst/>
              </a:rPr>
              <a:t>αντίθεση, 11 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 3</a:t>
            </a:r>
            <a:r>
              <a:rPr lang="el-GR" sz="1600" cap="none" dirty="0">
                <a:effectLst/>
              </a:rPr>
              <a:t>,</a:t>
            </a:r>
            <a:r>
              <a:rPr lang="en-US" sz="1600" cap="none" dirty="0">
                <a:effectLst/>
              </a:rPr>
              <a:t>20b-21b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-</a:t>
            </a:r>
            <a:r>
              <a:rPr lang="en-US" sz="1600" cap="none" dirty="0" err="1">
                <a:effectLst/>
              </a:rPr>
              <a:t>ἵν</a:t>
            </a:r>
            <a:r>
              <a:rPr lang="en-US" sz="1600" cap="none" dirty="0">
                <a:effectLst/>
              </a:rPr>
              <a:t>α μὴ ἐλεγχθῇ τὰ ἔργα αὐτοῦ·(11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…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-</a:t>
            </a:r>
            <a:r>
              <a:rPr lang="en-US" sz="1600" cap="none" dirty="0" err="1">
                <a:effectLst/>
              </a:rPr>
              <a:t>ἵν</a:t>
            </a:r>
            <a:r>
              <a:rPr lang="en-US" sz="1600" cap="none" dirty="0">
                <a:effectLst/>
              </a:rPr>
              <a:t>α φανερωθῇ αὐτοῦ τὰ ἔργα (</a:t>
            </a:r>
            <a:r>
              <a:rPr lang="el-GR" sz="1600" cap="none" dirty="0">
                <a:effectLst/>
              </a:rPr>
              <a:t>11 συλ.</a:t>
            </a:r>
            <a:r>
              <a:rPr lang="en-US" sz="1600" cap="none" dirty="0">
                <a:effectLst/>
              </a:rPr>
              <a:t>)</a:t>
            </a: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endParaRPr lang="el-GR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6</a:t>
            </a:r>
            <a:r>
              <a:rPr lang="el-GR" sz="1600" cap="none" dirty="0">
                <a:effectLst/>
              </a:rPr>
              <a:t>,</a:t>
            </a:r>
            <a:r>
              <a:rPr lang="en-US" sz="1600" cap="none" dirty="0">
                <a:effectLst/>
              </a:rPr>
              <a:t>51–55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ἐγώ εἰμι ὁ ἄρτος ὁ ζῶν ὁ ἐκ τοῦ οὐρανοῦ καταβάς</a:t>
            </a:r>
            <a:r>
              <a:rPr lang="en-US" sz="1600" cap="none" dirty="0">
                <a:effectLst/>
              </a:rPr>
              <a:t>·(18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ἐάν τις φάγῃ ἐκ τούτου τοῦ ἄρτου ζήσει εἰς τὸν αἰῶνα</a:t>
            </a:r>
            <a:r>
              <a:rPr lang="en-US" sz="1600" cap="none" dirty="0">
                <a:effectLst/>
              </a:rPr>
              <a:t>, </a:t>
            </a:r>
            <a:r>
              <a:rPr lang="en-GB" sz="1600" cap="none" dirty="0">
                <a:effectLst/>
              </a:rPr>
              <a:t> (</a:t>
            </a:r>
            <a:r>
              <a:rPr lang="el-GR" sz="1600" cap="none" dirty="0">
                <a:effectLst/>
              </a:rPr>
              <a:t>18 συλ.</a:t>
            </a:r>
            <a:r>
              <a:rPr lang="en-GB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 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ὁ τρώγων μου τὴν σάρκα</a:t>
            </a:r>
            <a:r>
              <a:rPr lang="en-US" sz="1600" cap="none" dirty="0">
                <a:effectLst/>
              </a:rPr>
              <a:t> (7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καὶ πίνων μου τὸ αἷμα</a:t>
            </a:r>
            <a:r>
              <a:rPr lang="en-US" sz="1600" cap="none" dirty="0">
                <a:effectLst/>
              </a:rPr>
              <a:t> (</a:t>
            </a:r>
            <a:r>
              <a:rPr lang="el-GR" sz="1600" cap="none" dirty="0">
                <a:effectLst/>
              </a:rPr>
              <a:t>7 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 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ἡ γὰρ σάρξ μου ἀληθής ἐστιν βρῶσις</a:t>
            </a:r>
            <a:r>
              <a:rPr lang="en-US" sz="1600" cap="none" dirty="0">
                <a:effectLst/>
              </a:rPr>
              <a:t>, (11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καὶ</a:t>
            </a:r>
            <a:r>
              <a:rPr lang="en-US" sz="1600" cap="none" dirty="0">
                <a:effectLst/>
              </a:rPr>
              <a:t> 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τὸ αἷμά μου ἀληθής ἐστιν πόσις</a:t>
            </a:r>
            <a:r>
              <a:rPr lang="en-US" sz="1600" cap="none" dirty="0">
                <a:effectLst/>
              </a:rPr>
              <a:t>. (</a:t>
            </a:r>
            <a:r>
              <a:rPr lang="el-GR" sz="1600" cap="none" dirty="0">
                <a:effectLst/>
              </a:rPr>
              <a:t>ομοιοτέλευτο, 11 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 </a:t>
            </a:r>
            <a:endParaRPr lang="el-GR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6,58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58</a:t>
            </a:r>
            <a:r>
              <a:rPr lang="el-GR" sz="1600" cap="none" dirty="0">
                <a:effectLst/>
              </a:rPr>
              <a:t> οὗτός ἐστιν ὁ ἄρτος ὁ ἐξ οὐρανοῦ καταβάς</a:t>
            </a:r>
            <a:r>
              <a:rPr lang="en-US" sz="1600" cap="none" dirty="0">
                <a:effectLst/>
              </a:rPr>
              <a:t>, (15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οὐ καθὼς ἔφαγον οἱ πατέρες καὶ ἀπέθανον</a:t>
            </a:r>
            <a:r>
              <a:rPr lang="en-US" sz="1600" cap="none" dirty="0">
                <a:effectLst/>
              </a:rPr>
              <a:t>· (15 </a:t>
            </a:r>
            <a:r>
              <a:rPr lang="el-GR" sz="1600" cap="none" dirty="0">
                <a:effectLst/>
              </a:rPr>
              <a:t>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l-GR" sz="1600" cap="none" dirty="0">
                <a:effectLst/>
              </a:rPr>
              <a:t>ὁ τρώγων τοῦτον τὸν ἄρτον ζήσει εἰς τὸν αἰῶνα</a:t>
            </a:r>
            <a:r>
              <a:rPr lang="en-US" sz="1600" cap="none" dirty="0">
                <a:effectLst/>
              </a:rPr>
              <a:t>. (</a:t>
            </a:r>
            <a:r>
              <a:rPr lang="el-GR" sz="1600" cap="none" dirty="0">
                <a:effectLst/>
              </a:rPr>
              <a:t>15 συλ.</a:t>
            </a:r>
            <a:r>
              <a:rPr lang="en-US" sz="1600" cap="none" dirty="0">
                <a:effectLst/>
              </a:rPr>
              <a:t>)</a:t>
            </a:r>
            <a:endParaRPr lang="de-DE" sz="1600" cap="none" dirty="0">
              <a:effectLst/>
            </a:endParaRPr>
          </a:p>
          <a:p>
            <a:pPr marL="0" indent="0">
              <a:buNone/>
            </a:pPr>
            <a:endParaRPr lang="de-DE" sz="1600" cap="none" dirty="0">
              <a:effectLst/>
            </a:endParaRPr>
          </a:p>
          <a:p>
            <a:pPr marL="0" indent="0">
              <a:buNone/>
            </a:pPr>
            <a:r>
              <a:rPr lang="en-US" sz="1600" cap="none" dirty="0">
                <a:effectLst/>
              </a:rPr>
              <a:t> </a:t>
            </a:r>
            <a:endParaRPr lang="de-DE" sz="1600" cap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3016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CD229-F12B-4356-8DF0-0DBE65BD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φιλοσοφικες ιδεεσ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A3E691-E56B-4A88-A5AE-2575E290C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cap="none" dirty="0"/>
              <a:t>Η μοναδικότητα του "Υιού του ανθρώπου" (τίτλος που χρησιμοποιείται αντί του Λόγου που ενσαρκώνεται στον Ιησού από το Ναζαρέτ), η καταβαση του Υιού του Θεού, η φιλανθρωπία του Θεού, η αθανασία (στο 3,13-21) </a:t>
            </a:r>
          </a:p>
          <a:p>
            <a:r>
              <a:rPr lang="el-GR" cap="none" dirty="0"/>
              <a:t>-η σχέση μεταξύ του Πατέρα και του Δημιουργού του κόσμου, η creatio continua, η θεραπεία της ανθρώπινης φύσης, η ανάσταση του σώματος και της ψυχής, η θεία κρίση και βούληση, η μαρτυρία της αλήθειας (στο 5,19-47)</a:t>
            </a:r>
          </a:p>
          <a:p>
            <a:r>
              <a:rPr lang="el-GR" cap="none" dirty="0"/>
              <a:t> -η προσέλκυση των ανθρώπων στον Θεό, η αληθινή τροφή και το αληθινό ποτό, η ενοίκηση του Θεού στον άνθρωπο (στο 6,35-58)- </a:t>
            </a:r>
          </a:p>
          <a:p>
            <a:r>
              <a:rPr lang="el-GR" cap="none" dirty="0"/>
              <a:t>-η σημασία του μαρτυρίου, η κρίση του κόσμου, ο δρόμος του φωτός και η ομοίωση με τον Θεό. (12,23-36).</a:t>
            </a: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2405201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F782D-C1CC-4D5C-8D8F-6EFBE000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Συμπερασματα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54B1BF-97AE-491E-AF66-D6AAD16B6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85951"/>
            <a:ext cx="9905998" cy="3905250"/>
          </a:xfrm>
        </p:spPr>
        <p:txBody>
          <a:bodyPr/>
          <a:lstStyle/>
          <a:p>
            <a:r>
              <a:rPr lang="el-GR" cap="none" dirty="0"/>
              <a:t>Ο Χριστός ως ιδανικός φιλόσοφος είναι το φως και μεταμορφώνει σε φως.</a:t>
            </a:r>
          </a:p>
          <a:p>
            <a:r>
              <a:rPr lang="el-GR" cap="none" dirty="0"/>
              <a:t>Το Κατά Ιωάννην συνθέτει δυναμικά πολλά ρητορικά είδη και σχήματα</a:t>
            </a:r>
          </a:p>
          <a:p>
            <a:r>
              <a:rPr lang="el-GR" cap="none" dirty="0"/>
              <a:t>Ο Χριστός χρησιμοποιεί τη ρητορική για τη θεραπεία του ανθρώπου</a:t>
            </a:r>
          </a:p>
          <a:p>
            <a:r>
              <a:rPr lang="el-GR" cap="none" dirty="0"/>
              <a:t>Ο ιδανικός ρήτορας δεν ακολουθεί δουλοπρεπώς κάποια φιλοσοφική σχολή</a:t>
            </a:r>
          </a:p>
          <a:p>
            <a:pPr marL="0" indent="0">
              <a:buNone/>
            </a:pPr>
            <a:r>
              <a:rPr lang="de-DE" cap="none" dirty="0" err="1"/>
              <a:t>oratori</a:t>
            </a:r>
            <a:r>
              <a:rPr lang="de-DE" cap="none" dirty="0"/>
              <a:t> </a:t>
            </a:r>
            <a:r>
              <a:rPr lang="de-DE" cap="none" dirty="0" err="1"/>
              <a:t>vero</a:t>
            </a:r>
            <a:r>
              <a:rPr lang="de-DE" cap="none" dirty="0"/>
              <a:t> nihil </a:t>
            </a:r>
            <a:r>
              <a:rPr lang="de-DE" cap="none" dirty="0" err="1"/>
              <a:t>est</a:t>
            </a:r>
            <a:r>
              <a:rPr lang="de-DE" cap="none" dirty="0"/>
              <a:t> </a:t>
            </a:r>
            <a:r>
              <a:rPr lang="de-DE" cap="none" dirty="0" err="1"/>
              <a:t>necesse</a:t>
            </a:r>
            <a:r>
              <a:rPr lang="de-DE" cap="none" dirty="0"/>
              <a:t> in </a:t>
            </a:r>
            <a:r>
              <a:rPr lang="de-DE" cap="none" dirty="0" err="1"/>
              <a:t>cuiusquam</a:t>
            </a:r>
            <a:r>
              <a:rPr lang="de-DE" cap="none" dirty="0"/>
              <a:t> &lt;</a:t>
            </a:r>
            <a:r>
              <a:rPr lang="de-DE" cap="none" dirty="0" err="1"/>
              <a:t>sectae</a:t>
            </a:r>
            <a:r>
              <a:rPr lang="de-DE" cap="none" dirty="0"/>
              <a:t> </a:t>
            </a:r>
            <a:r>
              <a:rPr lang="de-DE" cap="none" dirty="0" err="1"/>
              <a:t>philosophorum</a:t>
            </a:r>
            <a:r>
              <a:rPr lang="de-DE" cap="none" dirty="0"/>
              <a:t>&gt; </a:t>
            </a:r>
            <a:r>
              <a:rPr lang="de-DE" cap="none" dirty="0" err="1"/>
              <a:t>iurare</a:t>
            </a:r>
            <a:r>
              <a:rPr lang="de-DE" cap="none" dirty="0"/>
              <a:t> </a:t>
            </a:r>
            <a:r>
              <a:rPr lang="de-DE" cap="none" dirty="0" err="1"/>
              <a:t>leges</a:t>
            </a:r>
            <a:r>
              <a:rPr lang="de-DE" cap="none" dirty="0"/>
              <a:t> </a:t>
            </a:r>
            <a:r>
              <a:rPr lang="en-US" cap="none" dirty="0" err="1"/>
              <a:t>Quntilian</a:t>
            </a:r>
            <a:r>
              <a:rPr lang="en-US" cap="none" dirty="0"/>
              <a:t>, Inst. </a:t>
            </a:r>
            <a:r>
              <a:rPr lang="de-DE" cap="none" dirty="0"/>
              <a:t>12.2.27</a:t>
            </a:r>
          </a:p>
          <a:p>
            <a:pPr marL="0" indent="0">
              <a:buNone/>
            </a:pPr>
            <a:r>
              <a:rPr lang="el-GR" cap="none" dirty="0"/>
              <a:t>Επιλέγει... </a:t>
            </a:r>
            <a:r>
              <a:rPr lang="de-DE" cap="none" dirty="0" err="1"/>
              <a:t>rectissimam</a:t>
            </a:r>
            <a:r>
              <a:rPr lang="de-DE" cap="none" dirty="0"/>
              <a:t> ad </a:t>
            </a:r>
            <a:r>
              <a:rPr lang="de-DE" cap="none" dirty="0" err="1"/>
              <a:t>virtutem</a:t>
            </a:r>
            <a:r>
              <a:rPr lang="de-DE" cap="none" dirty="0"/>
              <a:t> </a:t>
            </a:r>
            <a:r>
              <a:rPr lang="de-DE" cap="none" dirty="0" err="1"/>
              <a:t>viam</a:t>
            </a:r>
            <a:r>
              <a:rPr lang="de-DE" cap="none" dirty="0"/>
              <a:t> </a:t>
            </a:r>
            <a:r>
              <a:rPr lang="de-DE" cap="none" dirty="0" err="1"/>
              <a:t>deliget</a:t>
            </a:r>
            <a:r>
              <a:rPr lang="de-DE" cap="none" dirty="0"/>
              <a:t> 12.2.28</a:t>
            </a:r>
          </a:p>
        </p:txBody>
      </p:sp>
    </p:spTree>
    <p:extLst>
      <p:ext uri="{BB962C8B-B14F-4D97-AF65-F5344CB8AC3E}">
        <p14:creationId xmlns:p14="http://schemas.microsoft.com/office/powerpoint/2010/main" val="345570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937E8-0D35-4181-81F5-D8F4E35D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2" y="114300"/>
            <a:ext cx="9905998" cy="1905000"/>
          </a:xfrm>
        </p:spPr>
        <p:txBody>
          <a:bodyPr/>
          <a:lstStyle/>
          <a:p>
            <a:r>
              <a:rPr lang="en-US" dirty="0"/>
              <a:t>H </a:t>
            </a:r>
            <a:r>
              <a:rPr lang="el-GR" dirty="0"/>
              <a:t>Εξοδοσ των φιλοσοφων 87-86 π.χ.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9A61A00-04B9-48F2-8848-9B4342E88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681" y="2514600"/>
            <a:ext cx="4132530" cy="266248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AEE373F-C000-4695-97F0-FD611DDB0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1485899"/>
            <a:ext cx="4591050" cy="22955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02186D4-F573-4BC3-B87C-C88045FB9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362" y="4132762"/>
            <a:ext cx="394398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05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4356B-67FC-42E9-B211-D6021614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φιλοσοφικη παιδεια στην ταρσο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D4EB77-0955-4E03-B36B-642F749DA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cap="none" dirty="0">
                <a:effectLst/>
              </a:rPr>
              <a:t>Στράβων, </a:t>
            </a:r>
            <a:r>
              <a:rPr lang="en-GB" cap="none" dirty="0">
                <a:effectLst/>
              </a:rPr>
              <a:t>14.5.13f.</a:t>
            </a:r>
            <a:r>
              <a:rPr lang="el-GR" cap="none" dirty="0">
                <a:effectLst/>
              </a:rPr>
              <a:t>: 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Τοσ</a:t>
            </a:r>
            <a:r>
              <a:rPr lang="en-US" cap="none" dirty="0">
                <a:effectLst/>
              </a:rPr>
              <a:t>αύτη δὲ τοῖς ἐνθάδε ἀνθρώποις σπουδὴ πρός</a:t>
            </a:r>
            <a:r>
              <a:rPr lang="el-GR" cap="none" dirty="0">
                <a:effectLst/>
              </a:rPr>
              <a:t>τε φιλοσοφίαν καὶ τὴν ἄλλην παιδείαν ἐγκύκλιον ἅπασαν γέγονεν ὥσθ</a:t>
            </a:r>
            <a:r>
              <a:rPr lang="en-GB" cap="none" dirty="0">
                <a:effectLst/>
              </a:rPr>
              <a:t>’ </a:t>
            </a:r>
            <a:r>
              <a:rPr lang="el-GR" cap="none" dirty="0">
                <a:effectLst/>
              </a:rPr>
              <a:t>ὑπερβέβληνται καὶ Ἀθήνας καὶ Ἀλεξάνδρειαν καὶ εἴ τινα ἄλλον τόπον δυνατὸν εἰπεῖν</a:t>
            </a:r>
            <a:r>
              <a:rPr lang="en-GB" cap="none" dirty="0">
                <a:effectLst/>
              </a:rPr>
              <a:t>, </a:t>
            </a:r>
            <a:r>
              <a:rPr lang="el-GR" cap="none" dirty="0">
                <a:effectLst/>
              </a:rPr>
              <a:t>ἐν ᾧ σχολαὶ καὶ διατριβαὶ φιλοσόφων γεγόνασι</a:t>
            </a:r>
            <a:r>
              <a:rPr lang="en-GB" cap="none" dirty="0">
                <a:effectLst/>
              </a:rPr>
              <a:t>.</a:t>
            </a: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228858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8172D-1C13-4C70-A782-717EF61E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l-GR" dirty="0"/>
              <a:t>σχολη του φιλοσοφου	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EA12F47-2BB8-49B5-BC24-4B5C56AD0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245" y="2514600"/>
            <a:ext cx="5556836" cy="31242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3B3DA8-389B-42F5-A643-1D0888386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155" y="1057277"/>
            <a:ext cx="4354566" cy="32861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B8E810C-8076-4295-8CAA-3241CA83EADA}"/>
              </a:ext>
            </a:extLst>
          </p:cNvPr>
          <p:cNvSpPr txBox="1"/>
          <p:nvPr/>
        </p:nvSpPr>
        <p:spPr>
          <a:xfrm>
            <a:off x="7362825" y="4533900"/>
            <a:ext cx="38385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Γεγόναμεν ἅπαξ, δὶς δὲ οὔκ ἐστι γένεσθαι• δεῖ δὲ τὸν αἰῶνα μηκετι εἶναι σὺ δὲ οὐκ ὧν τῆς αὔριον κύριος ἀναβάλλῃ τὸ χαῖρον• ὁ δὲ βίος μελλησμω παραπόλλυται καὶ εἰς ἕκαστος ἡμῶν ἀσχολούμενος ἀποθνῄσκει.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89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7300F-8FEF-4197-A875-AFADC213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1" y="220980"/>
            <a:ext cx="7671750" cy="1485900"/>
          </a:xfrm>
        </p:spPr>
        <p:txBody>
          <a:bodyPr/>
          <a:lstStyle/>
          <a:p>
            <a:r>
              <a:rPr lang="el-GR" dirty="0"/>
              <a:t>Επικουρου διαδοχη... Και η επιγραφη της πλωτινασ 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EFA1A1B-AF98-4294-9010-A8746629D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589" y="1443530"/>
            <a:ext cx="6373624" cy="4385770"/>
          </a:xfrm>
        </p:spPr>
      </p:pic>
    </p:spTree>
    <p:extLst>
      <p:ext uri="{BB962C8B-B14F-4D97-AF65-F5344CB8AC3E}">
        <p14:creationId xmlns:p14="http://schemas.microsoft.com/office/powerpoint/2010/main" val="173109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8EBA4-E0C6-46F1-9CA4-5E94FBE5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Αναγνωσμα, υπομνημα, διατριβη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CDF927-D0C0-44AA-BF0B-FE4484F55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79" y="2125980"/>
            <a:ext cx="8816341" cy="3055620"/>
          </a:xfrm>
        </p:spPr>
        <p:txBody>
          <a:bodyPr>
            <a:normAutofit lnSpcReduction="10000"/>
          </a:bodyPr>
          <a:lstStyle/>
          <a:p>
            <a:r>
              <a:rPr lang="el-GR" cap="none" dirty="0">
                <a:effectLst/>
              </a:rPr>
              <a:t>Επίκτητος, Διατρ. </a:t>
            </a:r>
            <a:r>
              <a:rPr lang="en-US" cap="none" dirty="0">
                <a:effectLst/>
              </a:rPr>
              <a:t>1.10.8</a:t>
            </a:r>
            <a:r>
              <a:rPr lang="en-GB" cap="none" dirty="0">
                <a:effectLst/>
              </a:rPr>
              <a:t>: </a:t>
            </a:r>
            <a:endParaRPr lang="de-DE" cap="none" dirty="0">
              <a:effectLst/>
            </a:endParaRPr>
          </a:p>
          <a:p>
            <a:r>
              <a:rPr lang="en-GB" cap="none" dirty="0">
                <a:effectLst/>
              </a:rPr>
              <a:t> </a:t>
            </a:r>
            <a:r>
              <a:rPr lang="de-DE" cap="none" dirty="0" err="1">
                <a:effectLst/>
              </a:rPr>
              <a:t>εὐθὺς</a:t>
            </a:r>
            <a:r>
              <a:rPr lang="en-GB" cap="none" dirty="0">
                <a:effectLst/>
              </a:rPr>
              <a:t> </a:t>
            </a:r>
            <a:r>
              <a:rPr lang="de-DE" cap="none" dirty="0" err="1">
                <a:effectLst/>
              </a:rPr>
              <a:t>ἐγὼ</a:t>
            </a:r>
            <a:r>
              <a:rPr lang="en-GB" cap="none" dirty="0">
                <a:effectLst/>
              </a:rPr>
              <a:t> </a:t>
            </a:r>
            <a:r>
              <a:rPr lang="de-DE" cap="none" dirty="0">
                <a:effectLst/>
              </a:rPr>
              <a:t>π</a:t>
            </a:r>
            <a:r>
              <a:rPr lang="de-DE" cap="none" dirty="0" err="1">
                <a:effectLst/>
              </a:rPr>
              <a:t>ρῶτος</a:t>
            </a:r>
            <a:r>
              <a:rPr lang="en-GB" cap="none" dirty="0">
                <a:effectLst/>
              </a:rPr>
              <a:t>, </a:t>
            </a:r>
            <a:r>
              <a:rPr lang="de-DE" cap="none" dirty="0" err="1">
                <a:effectLst/>
              </a:rPr>
              <a:t>ὅτ</a:t>
            </a:r>
            <a:r>
              <a:rPr lang="de-DE" cap="none" dirty="0">
                <a:effectLst/>
              </a:rPr>
              <a:t>αν</a:t>
            </a:r>
            <a:r>
              <a:rPr lang="en-GB" cap="none" dirty="0">
                <a:effectLst/>
              </a:rPr>
              <a:t> </a:t>
            </a:r>
            <a:r>
              <a:rPr lang="de-DE" cap="none" dirty="0" err="1">
                <a:effectLst/>
              </a:rPr>
              <a:t>ἡμέρ</a:t>
            </a:r>
            <a:r>
              <a:rPr lang="de-DE" cap="none" dirty="0">
                <a:effectLst/>
              </a:rPr>
              <a:t>α</a:t>
            </a:r>
            <a:r>
              <a:rPr lang="en-GB" cap="none" dirty="0">
                <a:effectLst/>
              </a:rPr>
              <a:t> </a:t>
            </a:r>
            <a:r>
              <a:rPr lang="de-DE" cap="none" dirty="0" err="1">
                <a:effectLst/>
              </a:rPr>
              <a:t>γένητ</a:t>
            </a:r>
            <a:r>
              <a:rPr lang="de-DE" cap="none" dirty="0">
                <a:effectLst/>
              </a:rPr>
              <a:t>αι</a:t>
            </a:r>
            <a:r>
              <a:rPr lang="en-GB" cap="none" dirty="0">
                <a:effectLst/>
              </a:rPr>
              <a:t>, </a:t>
            </a:r>
            <a:r>
              <a:rPr lang="de-DE" cap="none" dirty="0" err="1">
                <a:effectLst/>
              </a:rPr>
              <a:t>μικρὰ</a:t>
            </a:r>
            <a:r>
              <a:rPr lang="en-GB" cap="none" dirty="0">
                <a:effectLst/>
              </a:rPr>
              <a:t> </a:t>
            </a:r>
            <a:r>
              <a:rPr lang="de-DE" cap="none" dirty="0">
                <a:effectLst/>
              </a:rPr>
              <a:t>ὑπ</a:t>
            </a:r>
            <a:r>
              <a:rPr lang="de-DE" cap="none" dirty="0" err="1">
                <a:effectLst/>
              </a:rPr>
              <a:t>ομιμνῄσκομ</a:t>
            </a:r>
            <a:r>
              <a:rPr lang="de-DE" cap="none" dirty="0">
                <a:effectLst/>
              </a:rPr>
              <a:t>αι</a:t>
            </a:r>
            <a:r>
              <a:rPr lang="en-GB" cap="none" dirty="0">
                <a:effectLst/>
              </a:rPr>
              <a:t>, </a:t>
            </a:r>
            <a:r>
              <a:rPr lang="de-DE" cap="none" dirty="0" err="1">
                <a:effectLst/>
              </a:rPr>
              <a:t>τίν</a:t>
            </a:r>
            <a:r>
              <a:rPr lang="de-DE" cap="none" dirty="0">
                <a:effectLst/>
              </a:rPr>
              <a:t>α</a:t>
            </a:r>
            <a:r>
              <a:rPr lang="en-GB" cap="none" dirty="0">
                <a:effectLst/>
              </a:rPr>
              <a:t> </a:t>
            </a:r>
            <a:r>
              <a:rPr lang="de-DE" cap="none" dirty="0">
                <a:effectLst/>
              </a:rPr>
              <a:t>ἐπανα</a:t>
            </a:r>
            <a:r>
              <a:rPr lang="de-DE" cap="none" dirty="0" err="1">
                <a:effectLst/>
              </a:rPr>
              <a:t>γνῶν</a:t>
            </a:r>
            <a:r>
              <a:rPr lang="de-DE" cap="none" dirty="0">
                <a:effectLst/>
              </a:rPr>
              <a:t>αί</a:t>
            </a:r>
            <a:r>
              <a:rPr lang="en-GB" cap="none" dirty="0">
                <a:effectLst/>
              </a:rPr>
              <a:t> </a:t>
            </a:r>
            <a:r>
              <a:rPr lang="de-DE" cap="none" dirty="0" err="1">
                <a:effectLst/>
              </a:rPr>
              <a:t>με</a:t>
            </a:r>
            <a:r>
              <a:rPr lang="en-GB" cap="none" dirty="0">
                <a:effectLst/>
              </a:rPr>
              <a:t> </a:t>
            </a:r>
            <a:r>
              <a:rPr lang="de-DE" cap="none" dirty="0" err="1">
                <a:effectLst/>
              </a:rPr>
              <a:t>δεῖ</a:t>
            </a:r>
            <a:r>
              <a:rPr lang="en-GB" cap="none" dirty="0">
                <a:effectLst/>
              </a:rPr>
              <a:t>. </a:t>
            </a:r>
            <a:endParaRPr lang="el-GR" cap="none" dirty="0">
              <a:effectLst/>
            </a:endParaRPr>
          </a:p>
          <a:p>
            <a:r>
              <a:rPr lang="en-GB" cap="none" dirty="0">
                <a:effectLst/>
              </a:rPr>
              <a:t>2.21.22:  </a:t>
            </a:r>
            <a:r>
              <a:rPr lang="el-GR" cap="none" dirty="0">
                <a:effectLst/>
              </a:rPr>
              <a:t>ἠρεμήσατε</a:t>
            </a:r>
            <a:r>
              <a:rPr lang="en-GB" cap="none" dirty="0">
                <a:effectLst/>
              </a:rPr>
              <a:t> </a:t>
            </a:r>
            <a:r>
              <a:rPr lang="el-GR" cap="none" dirty="0">
                <a:effectLst/>
              </a:rPr>
              <a:t>τῇ</a:t>
            </a:r>
            <a:r>
              <a:rPr lang="en-GB" cap="none" dirty="0">
                <a:effectLst/>
              </a:rPr>
              <a:t> </a:t>
            </a:r>
            <a:r>
              <a:rPr lang="el-GR" cap="none" dirty="0">
                <a:effectLst/>
              </a:rPr>
              <a:t>διανοίᾳ</a:t>
            </a:r>
            <a:r>
              <a:rPr lang="en-GB" cap="none" dirty="0">
                <a:effectLst/>
              </a:rPr>
              <a:t>, </a:t>
            </a:r>
            <a:r>
              <a:rPr lang="el-GR" cap="none" dirty="0">
                <a:effectLst/>
              </a:rPr>
              <a:t>ἀπερίσπαστον</a:t>
            </a:r>
            <a:r>
              <a:rPr lang="en-GB" cap="none" dirty="0">
                <a:effectLst/>
              </a:rPr>
              <a:t> </a:t>
            </a:r>
            <a:r>
              <a:rPr lang="el-GR" cap="none" dirty="0">
                <a:effectLst/>
              </a:rPr>
              <a:t>αὐτὴν</a:t>
            </a:r>
            <a:r>
              <a:rPr lang="en-GB" cap="none" dirty="0">
                <a:effectLst/>
              </a:rPr>
              <a:t> </a:t>
            </a:r>
            <a:r>
              <a:rPr lang="el-GR" cap="none" dirty="0">
                <a:effectLst/>
              </a:rPr>
              <a:t>ἐνέγκατε</a:t>
            </a:r>
            <a:r>
              <a:rPr lang="en-GB" cap="none" dirty="0">
                <a:effectLst/>
              </a:rPr>
              <a:t> </a:t>
            </a:r>
            <a:r>
              <a:rPr lang="el-GR" cap="none" dirty="0">
                <a:effectLst/>
              </a:rPr>
              <a:t>εἰς</a:t>
            </a:r>
            <a:r>
              <a:rPr lang="en-GB" cap="none" dirty="0">
                <a:effectLst/>
              </a:rPr>
              <a:t> </a:t>
            </a:r>
            <a:r>
              <a:rPr lang="el-GR" cap="none" dirty="0">
                <a:effectLst/>
              </a:rPr>
              <a:t>τὴν</a:t>
            </a:r>
            <a:r>
              <a:rPr lang="en-GB" cap="none" dirty="0">
                <a:effectLst/>
              </a:rPr>
              <a:t> </a:t>
            </a:r>
            <a:r>
              <a:rPr lang="el-GR" cap="none" dirty="0">
                <a:effectLst/>
              </a:rPr>
              <a:t>σχολήν</a:t>
            </a:r>
            <a:r>
              <a:rPr lang="en-GB" cap="none" dirty="0">
                <a:effectLst/>
              </a:rPr>
              <a:t>·</a:t>
            </a:r>
          </a:p>
          <a:p>
            <a:endParaRPr lang="el-GR" cap="none" dirty="0">
              <a:effectLst/>
            </a:endParaRPr>
          </a:p>
          <a:p>
            <a:r>
              <a:rPr lang="el-GR" cap="none" dirty="0">
                <a:effectLst/>
              </a:rPr>
              <a:t>Φιλοσοφία</a:t>
            </a:r>
            <a:r>
              <a:rPr lang="de-DE" cap="none" dirty="0">
                <a:effectLst/>
              </a:rPr>
              <a:t>: </a:t>
            </a:r>
            <a:r>
              <a:rPr lang="el-GR" b="1" cap="none" dirty="0">
                <a:effectLst/>
              </a:rPr>
              <a:t>παιδευτικὴ καὶ ἐξηγητικὴ τέχνη</a:t>
            </a:r>
            <a:r>
              <a:rPr lang="el-GR" cap="none" dirty="0">
                <a:effectLst/>
              </a:rPr>
              <a:t>:</a:t>
            </a:r>
            <a:r>
              <a:rPr lang="de-DE" cap="none" dirty="0">
                <a:effectLst/>
              </a:rPr>
              <a:t> </a:t>
            </a:r>
            <a:r>
              <a:rPr lang="en-GB" cap="none" dirty="0">
                <a:effectLst/>
              </a:rPr>
              <a:t>Julius Pollux, Onomasticon, 4.41. Cf. </a:t>
            </a:r>
            <a:r>
              <a:rPr lang="en-GB" cap="none" dirty="0" err="1">
                <a:effectLst/>
              </a:rPr>
              <a:t>Sextus</a:t>
            </a:r>
            <a:r>
              <a:rPr lang="en-GB" cap="none" dirty="0">
                <a:effectLst/>
              </a:rPr>
              <a:t> </a:t>
            </a:r>
            <a:r>
              <a:rPr lang="en-GB" cap="none" dirty="0" err="1">
                <a:effectLst/>
              </a:rPr>
              <a:t>Empiricus</a:t>
            </a:r>
            <a:r>
              <a:rPr lang="en-GB" cap="none" dirty="0">
                <a:effectLst/>
              </a:rPr>
              <a:t>, Adv. Prof. 1.318.</a:t>
            </a:r>
            <a:endParaRPr lang="de-DE" cap="none" dirty="0">
              <a:effectLst/>
            </a:endParaRPr>
          </a:p>
          <a:p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83755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BADC2-3BEA-475D-8B80-E892E7948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8269287" cy="1228725"/>
          </a:xfrm>
        </p:spPr>
        <p:txBody>
          <a:bodyPr/>
          <a:lstStyle/>
          <a:p>
            <a:r>
              <a:rPr lang="el-GR" dirty="0"/>
              <a:t>Ρητορικη απο τον πλατωνα </a:t>
            </a:r>
            <a:br>
              <a:rPr lang="el-GR" dirty="0"/>
            </a:br>
            <a:r>
              <a:rPr lang="el-GR" dirty="0"/>
              <a:t>στη δευτερα σοφιστικη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EC1271-E45C-4867-AE8B-D6575615F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976869"/>
          </a:xfrm>
        </p:spPr>
        <p:txBody>
          <a:bodyPr>
            <a:normAutofit fontScale="85000" lnSpcReduction="10000"/>
          </a:bodyPr>
          <a:lstStyle/>
          <a:p>
            <a:r>
              <a:rPr lang="el-GR" i="1" cap="none" dirty="0">
                <a:effectLst/>
              </a:rPr>
              <a:t>μηχανή πειθοῦς</a:t>
            </a:r>
            <a:r>
              <a:rPr lang="el-GR" cap="none" dirty="0">
                <a:effectLst/>
              </a:rPr>
              <a:t>(Πλάτων, Γοργίας, 459</a:t>
            </a:r>
            <a:r>
              <a:rPr lang="de-DE" cap="none" dirty="0">
                <a:effectLst/>
              </a:rPr>
              <a:t>b8-c1)</a:t>
            </a:r>
          </a:p>
          <a:p>
            <a:r>
              <a:rPr lang="el-GR" i="1" cap="none" dirty="0">
                <a:effectLst/>
              </a:rPr>
              <a:t>πειθοῦς δημιουργός ἐστιν ἡ ῥητορική</a:t>
            </a:r>
            <a:r>
              <a:rPr lang="en-US" i="1" cap="none" dirty="0">
                <a:effectLst/>
              </a:rPr>
              <a:t> 453A</a:t>
            </a:r>
            <a:endParaRPr lang="de-DE" i="1" cap="none" dirty="0">
              <a:effectLst/>
            </a:endParaRPr>
          </a:p>
          <a:p>
            <a:endParaRPr lang="el-GR" cap="none" dirty="0">
              <a:effectLst/>
            </a:endParaRPr>
          </a:p>
          <a:p>
            <a:r>
              <a:rPr lang="en-US" cap="none" dirty="0">
                <a:effectLst/>
              </a:rPr>
              <a:t>Quintilian Inst. 2.15.28: </a:t>
            </a:r>
            <a:r>
              <a:rPr lang="en-US" cap="none" dirty="0" err="1">
                <a:effectLst/>
              </a:rPr>
              <a:t>ut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appareat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Platoni</a:t>
            </a:r>
            <a:r>
              <a:rPr lang="en-US" cap="none" dirty="0">
                <a:effectLst/>
              </a:rPr>
              <a:t> non </a:t>
            </a:r>
            <a:r>
              <a:rPr lang="en-US" cap="none" dirty="0" err="1">
                <a:effectLst/>
              </a:rPr>
              <a:t>rhetoricen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videri</a:t>
            </a:r>
            <a:r>
              <a:rPr lang="en-US" cap="none" dirty="0">
                <a:effectLst/>
              </a:rPr>
              <a:t> malum, sed </a:t>
            </a:r>
            <a:r>
              <a:rPr lang="en-US" cap="none" dirty="0" err="1">
                <a:effectLst/>
              </a:rPr>
              <a:t>eam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veram</a:t>
            </a:r>
            <a:r>
              <a:rPr lang="en-US" cap="none" dirty="0">
                <a:effectLst/>
              </a:rPr>
              <a:t> nisi </a:t>
            </a:r>
            <a:r>
              <a:rPr lang="en-US" cap="none" dirty="0" err="1">
                <a:effectLst/>
              </a:rPr>
              <a:t>iusto</a:t>
            </a:r>
            <a:r>
              <a:rPr lang="en-US" cap="none" dirty="0">
                <a:effectLst/>
              </a:rPr>
              <a:t> ac bono non </a:t>
            </a:r>
            <a:r>
              <a:rPr lang="en-US" cap="none" dirty="0" err="1">
                <a:effectLst/>
              </a:rPr>
              <a:t>contingere</a:t>
            </a:r>
            <a:r>
              <a:rPr lang="el-GR" cap="none" dirty="0">
                <a:effectLst/>
              </a:rPr>
              <a:t> ... η ρητορική δεν θεωρείται από τον Πλάτωνα κακή αυτή καθαυτή, αλλά είναι κάτι αληθινά καλό, εκτός εάν δεν εφαρμόζεται δίκαια και ορθά. </a:t>
            </a:r>
            <a:endParaRPr lang="en-US" cap="none" dirty="0">
              <a:effectLst/>
            </a:endParaRPr>
          </a:p>
          <a:p>
            <a:endParaRPr lang="en-US" cap="none" dirty="0">
              <a:effectLst/>
            </a:endParaRPr>
          </a:p>
          <a:p>
            <a:r>
              <a:rPr lang="fr-FR" i="1" cap="none" dirty="0">
                <a:effectLst/>
              </a:rPr>
              <a:t>2.15.34 </a:t>
            </a:r>
            <a:r>
              <a:rPr lang="fr-FR" i="1" cap="none" dirty="0" err="1">
                <a:effectLst/>
              </a:rPr>
              <a:t>Huic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eius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substantiae</a:t>
            </a:r>
            <a:r>
              <a:rPr lang="fr-FR" i="1" cap="none" dirty="0">
                <a:effectLst/>
              </a:rPr>
              <a:t> maxime </a:t>
            </a:r>
            <a:r>
              <a:rPr lang="fr-FR" i="1" cap="none" dirty="0" err="1">
                <a:effectLst/>
              </a:rPr>
              <a:t>conveniet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finitio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rhetoricen</a:t>
            </a:r>
            <a:r>
              <a:rPr lang="fr-FR" i="1" cap="none" dirty="0">
                <a:effectLst/>
              </a:rPr>
              <a:t> esse bene </a:t>
            </a:r>
            <a:r>
              <a:rPr lang="fr-FR" i="1" cap="none" dirty="0" err="1">
                <a:effectLst/>
              </a:rPr>
              <a:t>dicendi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scientiam</a:t>
            </a:r>
            <a:r>
              <a:rPr lang="fr-FR" i="1" cap="none" dirty="0">
                <a:effectLst/>
              </a:rPr>
              <a:t>. Nam et </a:t>
            </a:r>
            <a:r>
              <a:rPr lang="fr-FR" i="1" cap="none" dirty="0" err="1">
                <a:effectLst/>
              </a:rPr>
              <a:t>orationis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omnes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virtutes</a:t>
            </a:r>
            <a:r>
              <a:rPr lang="fr-FR" i="1" cap="none" dirty="0">
                <a:effectLst/>
              </a:rPr>
              <a:t> semel </a:t>
            </a:r>
            <a:r>
              <a:rPr lang="fr-FR" i="1" cap="none" dirty="0" err="1">
                <a:effectLst/>
              </a:rPr>
              <a:t>complectitur</a:t>
            </a:r>
            <a:r>
              <a:rPr lang="fr-FR" i="1" cap="none" dirty="0">
                <a:effectLst/>
              </a:rPr>
              <a:t> et </a:t>
            </a:r>
            <a:r>
              <a:rPr lang="fr-FR" i="1" cap="none" dirty="0" err="1">
                <a:effectLst/>
              </a:rPr>
              <a:t>protinus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etiam</a:t>
            </a:r>
            <a:r>
              <a:rPr lang="fr-FR" i="1" cap="none" dirty="0">
                <a:effectLst/>
              </a:rPr>
              <a:t> mores </a:t>
            </a:r>
            <a:r>
              <a:rPr lang="fr-FR" i="1" cap="none" dirty="0" err="1">
                <a:effectLst/>
              </a:rPr>
              <a:t>oratoris</a:t>
            </a:r>
            <a:r>
              <a:rPr lang="fr-FR" i="1" cap="none" dirty="0">
                <a:effectLst/>
              </a:rPr>
              <a:t>, cum bene </a:t>
            </a:r>
            <a:r>
              <a:rPr lang="fr-FR" i="1" cap="none" dirty="0" err="1">
                <a:effectLst/>
              </a:rPr>
              <a:t>dicere</a:t>
            </a:r>
            <a:r>
              <a:rPr lang="fr-FR" i="1" cap="none" dirty="0">
                <a:effectLst/>
              </a:rPr>
              <a:t> non </a:t>
            </a:r>
            <a:r>
              <a:rPr lang="fr-FR" i="1" cap="none" dirty="0" err="1">
                <a:effectLst/>
              </a:rPr>
              <a:t>possit</a:t>
            </a:r>
            <a:r>
              <a:rPr lang="fr-FR" i="1" cap="none" dirty="0">
                <a:effectLst/>
              </a:rPr>
              <a:t> </a:t>
            </a:r>
            <a:r>
              <a:rPr lang="fr-FR" i="1" cap="none" dirty="0" err="1">
                <a:effectLst/>
              </a:rPr>
              <a:t>nisi</a:t>
            </a:r>
            <a:r>
              <a:rPr lang="fr-FR" i="1" cap="none" dirty="0">
                <a:effectLst/>
              </a:rPr>
              <a:t> bonus</a:t>
            </a:r>
            <a:r>
              <a:rPr lang="el-GR" i="1" cap="none" dirty="0">
                <a:effectLst/>
              </a:rPr>
              <a:t> </a:t>
            </a:r>
          </a:p>
          <a:p>
            <a:r>
              <a:rPr lang="el-GR" i="1" cap="none" dirty="0">
                <a:effectLst/>
              </a:rPr>
              <a:t>ο ορισμός που ταιριάζει καλύτερα είναι ότι η ρητορική είναι η επιστήμη της καλής ομιλίας. Αφού περιλαμβάνει αφενός όλες τις αρετές του λόγου και αφετέρου τον χαρακτήρα του ρήτορα, εφόσον ένας άνθρωπος δεν μπορεί να μιλήσει καλά εκτός αν είναι καλός</a:t>
            </a:r>
            <a:endParaRPr lang="de-DE" i="1" cap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540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698E1-036A-46CF-A50F-0FFAB487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Φιλων	 αλεξανδρευσ και ρητορικη</a:t>
            </a:r>
            <a:r>
              <a:rPr lang="de-DE" dirty="0"/>
              <a:t>: Mia </a:t>
            </a:r>
            <a:r>
              <a:rPr lang="el-GR" dirty="0"/>
              <a:t>πολυπλοκη σχεση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C0BDE2-56B6-4985-80D4-6A7054C68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cap="none" dirty="0" err="1"/>
              <a:t>ῥητορικῆς</a:t>
            </a:r>
            <a:r>
              <a:rPr lang="de-DE" cap="none" dirty="0"/>
              <a:t> </a:t>
            </a:r>
            <a:r>
              <a:rPr lang="de-DE" cap="none" dirty="0" err="1"/>
              <a:t>τὸ</a:t>
            </a:r>
            <a:r>
              <a:rPr lang="de-DE" cap="none" dirty="0"/>
              <a:t> </a:t>
            </a:r>
            <a:r>
              <a:rPr lang="de-DE" cap="none" dirty="0" err="1"/>
              <a:t>συνηγορικὸν</a:t>
            </a:r>
            <a:r>
              <a:rPr lang="de-DE" cap="none" dirty="0"/>
              <a:t> καὶ </a:t>
            </a:r>
            <a:r>
              <a:rPr lang="de-DE" cap="none" dirty="0" err="1"/>
              <a:t>ἔμμισθον</a:t>
            </a:r>
            <a:r>
              <a:rPr lang="de-DE" cap="none" dirty="0"/>
              <a:t> </a:t>
            </a:r>
            <a:r>
              <a:rPr lang="de-DE" cap="none" dirty="0" err="1"/>
              <a:t>εἶδος</a:t>
            </a:r>
            <a:r>
              <a:rPr lang="de-DE" cap="none" dirty="0"/>
              <a:t> </a:t>
            </a:r>
            <a:r>
              <a:rPr lang="de-DE" cap="none" dirty="0" err="1"/>
              <a:t>οὐ</a:t>
            </a:r>
            <a:r>
              <a:rPr lang="de-DE" cap="none" dirty="0"/>
              <a:t> π</a:t>
            </a:r>
            <a:r>
              <a:rPr lang="de-DE" cap="none" dirty="0" err="1"/>
              <a:t>ερὶ</a:t>
            </a:r>
            <a:r>
              <a:rPr lang="de-DE" cap="none" dirty="0"/>
              <a:t> </a:t>
            </a:r>
            <a:r>
              <a:rPr lang="de-DE" cap="none" dirty="0" err="1"/>
              <a:t>τὴν</a:t>
            </a:r>
            <a:r>
              <a:rPr lang="de-DE" cap="none" dirty="0"/>
              <a:t> </a:t>
            </a:r>
            <a:r>
              <a:rPr lang="de-DE" cap="none" dirty="0" err="1"/>
              <a:t>εὕρεσιν</a:t>
            </a:r>
            <a:r>
              <a:rPr lang="de-DE" cap="none" dirty="0"/>
              <a:t> </a:t>
            </a:r>
            <a:r>
              <a:rPr lang="de-DE" cap="none" dirty="0" err="1"/>
              <a:t>τοῦ</a:t>
            </a:r>
            <a:r>
              <a:rPr lang="de-DE" cap="none" dirty="0"/>
              <a:t> </a:t>
            </a:r>
            <a:r>
              <a:rPr lang="de-DE" cap="none" dirty="0" err="1"/>
              <a:t>δικ</a:t>
            </a:r>
            <a:r>
              <a:rPr lang="de-DE" cap="none" dirty="0"/>
              <a:t>αίου πραγματευόμενον</a:t>
            </a:r>
            <a:r>
              <a:rPr lang="en-US" cap="none" dirty="0"/>
              <a:t>, </a:t>
            </a:r>
            <a:r>
              <a:rPr lang="de-DE" cap="none" dirty="0" err="1"/>
              <a:t>ἀλλὰ</a:t>
            </a:r>
            <a:r>
              <a:rPr lang="de-DE" cap="none" dirty="0"/>
              <a:t> π</a:t>
            </a:r>
            <a:r>
              <a:rPr lang="de-DE" cap="none" dirty="0" err="1"/>
              <a:t>ερὶ</a:t>
            </a:r>
            <a:r>
              <a:rPr lang="de-DE" cap="none" dirty="0"/>
              <a:t> </a:t>
            </a:r>
            <a:r>
              <a:rPr lang="de-DE" cap="none" dirty="0" err="1"/>
              <a:t>τὴν</a:t>
            </a:r>
            <a:r>
              <a:rPr lang="de-DE" cap="none" dirty="0"/>
              <a:t> </a:t>
            </a:r>
            <a:r>
              <a:rPr lang="de-DE" cap="none" dirty="0" err="1"/>
              <a:t>δι</a:t>
            </a:r>
            <a:r>
              <a:rPr lang="de-DE" cap="none" dirty="0"/>
              <a:t>᾽ ἀπ</a:t>
            </a:r>
            <a:r>
              <a:rPr lang="de-DE" cap="none" dirty="0" err="1"/>
              <a:t>άτης</a:t>
            </a:r>
            <a:r>
              <a:rPr lang="de-DE" cap="none" dirty="0"/>
              <a:t> π</a:t>
            </a:r>
            <a:r>
              <a:rPr lang="de-DE" cap="none" dirty="0" err="1"/>
              <a:t>ειθὼ</a:t>
            </a:r>
            <a:r>
              <a:rPr lang="de-DE" cap="none" dirty="0"/>
              <a:t> </a:t>
            </a:r>
            <a:r>
              <a:rPr lang="de-DE" cap="none" dirty="0" err="1"/>
              <a:t>τῶν</a:t>
            </a:r>
            <a:r>
              <a:rPr lang="de-DE" cap="none" dirty="0"/>
              <a:t> </a:t>
            </a:r>
            <a:r>
              <a:rPr lang="de-DE" cap="none" dirty="0" err="1"/>
              <a:t>ἀκουόντων</a:t>
            </a:r>
            <a:r>
              <a:rPr lang="en-US" cap="none" dirty="0"/>
              <a:t>,  (</a:t>
            </a:r>
            <a:r>
              <a:rPr lang="en-US" cap="none" dirty="0" err="1"/>
              <a:t>Agr</a:t>
            </a:r>
            <a:r>
              <a:rPr lang="en-US" cap="none" dirty="0"/>
              <a:t>. 13)</a:t>
            </a:r>
            <a:endParaRPr lang="el-GR" cap="none" dirty="0"/>
          </a:p>
          <a:p>
            <a:r>
              <a:rPr lang="el-GR" cap="none" dirty="0"/>
              <a:t>ῥητορικὴ δὲ καὶ τὸν νοῦν πρὸς θεωρίαν ἀκονησαμένη καὶ πρὸς ἑρμηνείαν γυμνάσασα τὸν λόγον καὶ συγκροτήσασα λογικὸν ὄντως ἀποδείξει τὸν ἄνθρωπον ἐπιμεληθεῖσα τοῦ ἰδίου καὶ ἐξαιρέτου, ὃ μηδενὶ τῶν ἄλλων ζῴων ἡ φύσις δεδώρηται. </a:t>
            </a:r>
            <a:r>
              <a:rPr lang="en-US" cap="none" dirty="0"/>
              <a:t>(</a:t>
            </a:r>
            <a:r>
              <a:rPr lang="en-US" cap="none" dirty="0" err="1"/>
              <a:t>Congr</a:t>
            </a:r>
            <a:r>
              <a:rPr lang="en-US" cap="none" dirty="0"/>
              <a:t>. 17)</a:t>
            </a:r>
            <a:endParaRPr lang="el-GR" cap="none" dirty="0"/>
          </a:p>
          <a:p>
            <a:r>
              <a:rPr lang="de-DE" cap="none" dirty="0"/>
              <a:t>πα</a:t>
            </a:r>
            <a:r>
              <a:rPr lang="de-DE" cap="none" dirty="0" err="1"/>
              <a:t>ρὰ</a:t>
            </a:r>
            <a:r>
              <a:rPr lang="de-DE" cap="none" dirty="0"/>
              <a:t> </a:t>
            </a:r>
            <a:r>
              <a:rPr lang="de-DE" cap="none" dirty="0" err="1"/>
              <a:t>δὲ</a:t>
            </a:r>
            <a:r>
              <a:rPr lang="de-DE" cap="none" dirty="0"/>
              <a:t> </a:t>
            </a:r>
            <a:r>
              <a:rPr lang="de-DE" cap="none" dirty="0" err="1"/>
              <a:t>ῥητορικῆς</a:t>
            </a:r>
            <a:r>
              <a:rPr lang="de-DE" cap="none" dirty="0"/>
              <a:t> </a:t>
            </a:r>
            <a:r>
              <a:rPr lang="de-DE" cap="none" dirty="0" err="1"/>
              <a:t>εὕρεσιν</a:t>
            </a:r>
            <a:r>
              <a:rPr lang="en-US" cap="none" dirty="0"/>
              <a:t>, </a:t>
            </a:r>
            <a:r>
              <a:rPr lang="de-DE" cap="none" dirty="0" err="1"/>
              <a:t>φράσιν</a:t>
            </a:r>
            <a:r>
              <a:rPr lang="en-US" cap="none" dirty="0"/>
              <a:t>, </a:t>
            </a:r>
            <a:r>
              <a:rPr lang="de-DE" cap="none" dirty="0" err="1"/>
              <a:t>τάξιν</a:t>
            </a:r>
            <a:r>
              <a:rPr lang="en-US" cap="none" dirty="0"/>
              <a:t>, </a:t>
            </a:r>
            <a:r>
              <a:rPr lang="de-DE" cap="none" dirty="0" err="1"/>
              <a:t>οἰκονομί</a:t>
            </a:r>
            <a:r>
              <a:rPr lang="de-DE" cap="none" dirty="0"/>
              <a:t>αν</a:t>
            </a:r>
            <a:r>
              <a:rPr lang="en-US" cap="none" dirty="0"/>
              <a:t>, </a:t>
            </a:r>
            <a:r>
              <a:rPr lang="de-DE" cap="none" dirty="0" err="1"/>
              <a:t>μνήμην</a:t>
            </a:r>
            <a:r>
              <a:rPr lang="en-US" cap="none" dirty="0"/>
              <a:t>, </a:t>
            </a:r>
            <a:r>
              <a:rPr lang="de-DE" cap="none" dirty="0"/>
              <a:t>ὑπ</a:t>
            </a:r>
            <a:r>
              <a:rPr lang="de-DE" cap="none" dirty="0" err="1"/>
              <a:t>όκρισιν</a:t>
            </a:r>
            <a:r>
              <a:rPr lang="en-US" cap="none" dirty="0"/>
              <a:t>, </a:t>
            </a:r>
            <a:r>
              <a:rPr lang="de-DE" cap="none" dirty="0"/>
              <a:t>πα</a:t>
            </a:r>
            <a:r>
              <a:rPr lang="de-DE" cap="none" dirty="0" err="1"/>
              <a:t>ρὰ</a:t>
            </a:r>
            <a:r>
              <a:rPr lang="de-DE" cap="none" dirty="0"/>
              <a:t> </a:t>
            </a:r>
            <a:r>
              <a:rPr lang="de-DE" cap="none" dirty="0" err="1"/>
              <a:t>δὲ</a:t>
            </a:r>
            <a:r>
              <a:rPr lang="de-DE" cap="none" dirty="0"/>
              <a:t> </a:t>
            </a:r>
            <a:r>
              <a:rPr lang="de-DE" cap="none" dirty="0" err="1"/>
              <a:t>φιλοσοφί</a:t>
            </a:r>
            <a:r>
              <a:rPr lang="de-DE" cap="none" dirty="0"/>
              <a:t>ας ὅσα τε ἐν ταύταις παραλέλειπται καὶ ἄλλα ἐξ ὧν ἅπας ὁ ἀνθρώπων βίος συνέστηκεν</a:t>
            </a:r>
            <a:r>
              <a:rPr lang="en-US" cap="none" dirty="0"/>
              <a:t>,  (</a:t>
            </a:r>
            <a:r>
              <a:rPr lang="en-US" cap="none" dirty="0" err="1"/>
              <a:t>Somn</a:t>
            </a:r>
            <a:r>
              <a:rPr lang="en-US" cap="none" dirty="0"/>
              <a:t>. 1.205)</a:t>
            </a:r>
            <a:endParaRPr lang="de-DE" cap="none" dirty="0"/>
          </a:p>
          <a:p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35062760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z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Netz</Template>
  <TotalTime>0</TotalTime>
  <Words>1591</Words>
  <Application>Microsoft Office PowerPoint</Application>
  <PresentationFormat>Ευρεία οθόνη</PresentationFormat>
  <Paragraphs>130</Paragraphs>
  <Slides>25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9" baseType="lpstr">
      <vt:lpstr>Arial</vt:lpstr>
      <vt:lpstr>Arial Narrow</vt:lpstr>
      <vt:lpstr>Century Gothic</vt:lpstr>
      <vt:lpstr>Netz</vt:lpstr>
      <vt:lpstr>O Ευαγγελιστης ιωαννης αναμεσα σε φιλοσοφουσ και ρητορεσ</vt:lpstr>
      <vt:lpstr>Φιλοδημος απο τα γαδαρα (110-35 π.χ.)</vt:lpstr>
      <vt:lpstr>H Εξοδοσ των φιλοσοφων 87-86 π.χ.</vt:lpstr>
      <vt:lpstr>Η φιλοσοφικη παιδεια στην ταρσο</vt:lpstr>
      <vt:lpstr>H σχολη του φιλοσοφου </vt:lpstr>
      <vt:lpstr>Επικουρου διαδοχη... Και η επιγραφη της πλωτινασ </vt:lpstr>
      <vt:lpstr>Αναγνωσμα, υπομνημα, διατριβη</vt:lpstr>
      <vt:lpstr>Ρητορικη απο τον πλατωνα  στη δευτερα σοφιστικη</vt:lpstr>
      <vt:lpstr>Φιλων  αλεξανδρευσ και ρητορικη: Mia πολυπλοκη σχεση</vt:lpstr>
      <vt:lpstr>Ο ευαγγελιστης ιωαννης και η φιλοσοφια του λογου</vt:lpstr>
      <vt:lpstr>H αιθουσα και η στοα του αδριανου στο τιβολι</vt:lpstr>
      <vt:lpstr>Κατα ιωαννην και ρητορικh</vt:lpstr>
      <vt:lpstr>Παρουσίαση του PowerPoint</vt:lpstr>
      <vt:lpstr>Ο χριστος ως στωϊκο-κυνικος ρητωρ στο ιω 1-12</vt:lpstr>
      <vt:lpstr>Οι μεγαλοι λογοι</vt:lpstr>
      <vt:lpstr>Προτρεπτικος λογοσ: παρορμων κ απελεγχων</vt:lpstr>
      <vt:lpstr>3,13-21</vt:lpstr>
      <vt:lpstr>12,23-36</vt:lpstr>
      <vt:lpstr>To απελεγκτικο μερος του τελευταιου λογου 12,44-50</vt:lpstr>
      <vt:lpstr>12,25 προτρεπτικοσ προσ μαρτυριο</vt:lpstr>
      <vt:lpstr>Απολογια στο κεφ. 5</vt:lpstr>
      <vt:lpstr>H ΔΗΜΗΓΟΡΙΑ ΓΙΑ ΤΗΝ ΑΙΩΝΙΑ ΖΩΗ ΣΤΟ ΚΕΦ. 6</vt:lpstr>
      <vt:lpstr>ΓΟΡΓΙΕΙΑ ΣΧΗΜΑΤΑ Διονυσ. Αλικ. , Demosth. 25:  Γοργίεια … τὰς ἀντιθέσεις καὶ τὰς παρισώσεις.</vt:lpstr>
      <vt:lpstr>φιλοσοφικες ιδεεσ</vt:lpstr>
      <vt:lpstr>Συμπερασματα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Ευαγγελιστης ιωαννης αναμεσα σε φιλοσοφουσ και ρητορεσ</dc:title>
  <dc:creator>Religion and Philosophy</dc:creator>
  <cp:lastModifiedBy>sotdespo@o365.uoa.gr</cp:lastModifiedBy>
  <cp:revision>29</cp:revision>
  <dcterms:created xsi:type="dcterms:W3CDTF">2024-04-05T19:02:48Z</dcterms:created>
  <dcterms:modified xsi:type="dcterms:W3CDTF">2024-04-07T19:03:52Z</dcterms:modified>
</cp:coreProperties>
</file>