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99"/>
    <a:srgbClr val="0066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726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48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97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74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40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72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23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21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13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48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65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21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F674759-61DC-BC6C-ABB1-61DA379EA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2625" y="3196248"/>
            <a:ext cx="1071562" cy="1071562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A121316-E4D0-41D7-9C79-9FF8F36D4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Μπλε αφηρημένο μοτίβο ακουαρέλας σε λευκό φόντο">
            <a:extLst>
              <a:ext uri="{FF2B5EF4-FFF2-40B4-BE49-F238E27FC236}">
                <a16:creationId xmlns:a16="http://schemas.microsoft.com/office/drawing/2014/main" xmlns="" id="{8F355AAB-CB38-60CD-04A6-B9A0160CF3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716" r="23950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7EE0F9E-42CB-4AE4-971C-7BD191D5D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1AEB967B-31A3-42E3-8382-73443D2640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67600" y="1371601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433313F-AFA1-27EB-CE12-C22856559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2936" y="1674629"/>
            <a:ext cx="2550941" cy="2057400"/>
          </a:xfrm>
        </p:spPr>
        <p:txBody>
          <a:bodyPr>
            <a:normAutofit/>
          </a:bodyPr>
          <a:lstStyle/>
          <a:p>
            <a:r>
              <a:rPr lang="el-GR" sz="3200" dirty="0" err="1"/>
              <a:t>ΚυανοΣ</a:t>
            </a:r>
            <a:r>
              <a:rPr lang="el-GR" sz="3200" dirty="0"/>
              <a:t> </a:t>
            </a:r>
            <a:br>
              <a:rPr lang="el-GR" sz="3200" dirty="0"/>
            </a:br>
            <a:r>
              <a:rPr lang="el-GR" sz="3200" dirty="0" err="1"/>
              <a:t>σπιλοΣ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DAD669C-6C75-2EA7-C10F-2C356F391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2936" y="4114800"/>
            <a:ext cx="2466535" cy="1029286"/>
          </a:xfrm>
        </p:spPr>
        <p:txBody>
          <a:bodyPr>
            <a:normAutofit fontScale="85000" lnSpcReduction="20000"/>
          </a:bodyPr>
          <a:lstStyle/>
          <a:p>
            <a:r>
              <a:rPr lang="el-GR" sz="2000" dirty="0"/>
              <a:t>Αυγερινή </a:t>
            </a:r>
            <a:r>
              <a:rPr lang="el-GR" sz="2000" dirty="0" err="1"/>
              <a:t>Κελέκη</a:t>
            </a:r>
            <a:endParaRPr lang="el-GR" sz="2000" dirty="0"/>
          </a:p>
          <a:p>
            <a:r>
              <a:rPr lang="el-GR" sz="2000" dirty="0"/>
              <a:t>Σοφία Κολοβού</a:t>
            </a:r>
          </a:p>
          <a:p>
            <a:r>
              <a:rPr lang="el-GR" sz="2000" dirty="0"/>
              <a:t>Δέσποινα </a:t>
            </a:r>
            <a:r>
              <a:rPr lang="el-GR" sz="2000" dirty="0" err="1"/>
              <a:t>Παλιογιάννη</a:t>
            </a:r>
            <a:endParaRPr lang="el-GR" sz="2000" dirty="0"/>
          </a:p>
        </p:txBody>
      </p:sp>
      <p:pic>
        <p:nvPicPr>
          <p:cNvPr id="8" name="Εικόνα 7" descr="Εικόνα που περιέχει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19B444C-5049-EA0F-4BF8-BE5099127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6640" y="5917882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32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27C836CD-47B2-4287-AE51-D866B8697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8A50CAC8-10E2-4E31-9995-4EF170513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506" y="0"/>
            <a:ext cx="542684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60F31EC-2FF1-6C88-CF3E-1B826012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197492"/>
            <a:ext cx="5426845" cy="5773479"/>
          </a:xfrm>
        </p:spPr>
        <p:txBody>
          <a:bodyPr anchor="ctr">
            <a:normAutofit lnSpcReduction="10000"/>
          </a:bodyPr>
          <a:lstStyle/>
          <a:p>
            <a:r>
              <a:rPr lang="el-GR" dirty="0">
                <a:solidFill>
                  <a:schemeClr val="bg1"/>
                </a:solidFill>
              </a:rPr>
              <a:t>Περιγράφηκε πρώτη φορά το 1906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Συνήθως εμφανίζεται ως μπλε ή μαύρη κηλίδα, βλατίδα ή </a:t>
            </a:r>
            <a:r>
              <a:rPr lang="el-GR" dirty="0" err="1">
                <a:solidFill>
                  <a:schemeClr val="bg1"/>
                </a:solidFill>
              </a:rPr>
              <a:t>οζίο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l-GR" dirty="0">
                <a:solidFill>
                  <a:schemeClr val="bg1"/>
                </a:solidFill>
              </a:rPr>
              <a:t> </a:t>
            </a:r>
          </a:p>
          <a:p>
            <a:r>
              <a:rPr lang="el-GR" dirty="0">
                <a:solidFill>
                  <a:schemeClr val="bg1"/>
                </a:solidFill>
              </a:rPr>
              <a:t>Εντοπίζεται στην κεφαλή, στα άπω τμήματα των άκρων και στους γλουτούς. </a:t>
            </a:r>
          </a:p>
          <a:p>
            <a:r>
              <a:rPr lang="el-GR" dirty="0">
                <a:solidFill>
                  <a:schemeClr val="bg1"/>
                </a:solidFill>
              </a:rPr>
              <a:t>Συνήθως είναι επίκτητος, σπανίως είναι συγγενής.</a:t>
            </a:r>
          </a:p>
          <a:p>
            <a:r>
              <a:rPr lang="el-GR" dirty="0">
                <a:solidFill>
                  <a:schemeClr val="bg1"/>
                </a:solidFill>
              </a:rPr>
              <a:t>Η μπλε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χροιά αποδίδεται στη βαθειά παρουσία της μελανίνης στο χόριο και στο φαινόμενο </a:t>
            </a:r>
            <a:r>
              <a:rPr lang="el-GR" dirty="0" err="1">
                <a:solidFill>
                  <a:schemeClr val="bg1"/>
                </a:solidFill>
              </a:rPr>
              <a:t>Tyndall</a:t>
            </a:r>
            <a:r>
              <a:rPr lang="el-GR" dirty="0">
                <a:solidFill>
                  <a:schemeClr val="bg1"/>
                </a:solidFill>
              </a:rPr>
              <a:t> (την επιλεκτική απορρόφηση μεγάλων μηκών κύματος φωτός από τη μελανίνη και τη διασπορά μικρότερων μηκών κύματος, που αντιπροσωπεύουν το μπλε άκρο του φάσματος, από δέσμες κολλαγόνου).</a:t>
            </a:r>
          </a:p>
          <a:p>
            <a:endParaRPr lang="el-GR" dirty="0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xmlns="" id="{068250DB-B21F-5452-6FF9-F9443D90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191069"/>
            <a:ext cx="4103851" cy="84616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>
                <a:solidFill>
                  <a:schemeClr val="bg1"/>
                </a:solidFill>
              </a:rPr>
              <a:t>ΓεΝΙΚΑ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ΧΑΡΑΚΤΗΡΙΣΤιΚΑ</a:t>
            </a:r>
            <a:r>
              <a:rPr lang="el-GR" dirty="0">
                <a:solidFill>
                  <a:schemeClr val="bg1"/>
                </a:solidFill>
              </a:rPr>
              <a:t> </a:t>
            </a:r>
            <a:endParaRPr lang="el-GR" dirty="0"/>
          </a:p>
        </p:txBody>
      </p:sp>
      <p:pic>
        <p:nvPicPr>
          <p:cNvPr id="7" name="Εικόνα 6" descr="Εικόνα που περιέχει τατουάζ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D2153AE2-ED1C-F427-C847-5C67AE58D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6692" y="1376790"/>
            <a:ext cx="4834361" cy="41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974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7C836CD-47B2-4287-AE51-D866B8697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50CAC8-10E2-4E31-9995-4EF170513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506" y="0"/>
            <a:ext cx="542684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C0F3F1-4E89-BE30-9E59-CAEC6516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89" y="563881"/>
            <a:ext cx="3870251" cy="99059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dirty="0" err="1">
                <a:solidFill>
                  <a:schemeClr val="bg1"/>
                </a:solidFill>
              </a:rPr>
              <a:t>Κλινικα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χαρακτηριστικα</a:t>
            </a:r>
            <a:r>
              <a:rPr lang="el-GR" dirty="0">
                <a:solidFill>
                  <a:schemeClr val="bg1"/>
                </a:solidFill>
              </a:rPr>
              <a:t/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(</a:t>
            </a:r>
            <a:r>
              <a:rPr lang="el-GR" sz="1800" dirty="0" err="1">
                <a:solidFill>
                  <a:schemeClr val="bg1"/>
                </a:solidFill>
              </a:rPr>
              <a:t>ΣυνΗθηΣ</a:t>
            </a:r>
            <a:r>
              <a:rPr lang="el-GR" sz="1800" dirty="0">
                <a:solidFill>
                  <a:schemeClr val="bg1"/>
                </a:solidFill>
              </a:rPr>
              <a:t> </a:t>
            </a:r>
            <a:r>
              <a:rPr lang="el-GR" sz="1800" dirty="0" err="1">
                <a:solidFill>
                  <a:schemeClr val="bg1"/>
                </a:solidFill>
              </a:rPr>
              <a:t>ΤύπΟΣ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31B0676-0E5F-5B05-713B-301042918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55" y="1554480"/>
            <a:ext cx="4947920" cy="5892801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Εμφανίζει τρεις τύπους: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Συνήθης (</a:t>
            </a:r>
            <a:r>
              <a:rPr lang="el-G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δενδριτικός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err="1">
                <a:solidFill>
                  <a:schemeClr val="bg1"/>
                </a:solidFill>
              </a:rPr>
              <a:t>Κυτταροβριθής</a:t>
            </a:r>
            <a:endParaRPr lang="el-GR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Άτυπος </a:t>
            </a:r>
            <a:r>
              <a:rPr lang="el-GR" dirty="0" err="1">
                <a:solidFill>
                  <a:schemeClr val="bg1"/>
                </a:solidFill>
              </a:rPr>
              <a:t>κυτταροβριθής</a:t>
            </a:r>
            <a:r>
              <a:rPr lang="el-GR" dirty="0">
                <a:solidFill>
                  <a:schemeClr val="bg1"/>
                </a:solidFill>
              </a:rPr>
              <a:t> </a:t>
            </a:r>
          </a:p>
          <a:p>
            <a:r>
              <a:rPr lang="el-GR" dirty="0">
                <a:solidFill>
                  <a:schemeClr val="bg1"/>
                </a:solidFill>
              </a:rPr>
              <a:t>Η συχνότητα εμφάνισης του συνήθους τύπου είναι Θ:Α=2:1.</a:t>
            </a:r>
          </a:p>
          <a:p>
            <a:r>
              <a:rPr lang="el-GR" dirty="0">
                <a:solidFill>
                  <a:schemeClr val="bg1"/>
                </a:solidFill>
              </a:rPr>
              <a:t>Είναι συνηθέστερος σε νεαρά άτομα (&lt;40 ετών).</a:t>
            </a:r>
          </a:p>
          <a:p>
            <a:r>
              <a:rPr lang="el-GR" dirty="0">
                <a:solidFill>
                  <a:schemeClr val="bg1"/>
                </a:solidFill>
              </a:rPr>
              <a:t> Έχει μικρό μέγεθος (</a:t>
            </a:r>
            <a:r>
              <a:rPr lang="en-GB" dirty="0">
                <a:solidFill>
                  <a:schemeClr val="bg1"/>
                </a:solidFill>
              </a:rPr>
              <a:t>&lt;</a:t>
            </a:r>
            <a:r>
              <a:rPr lang="el-GR" dirty="0">
                <a:solidFill>
                  <a:schemeClr val="bg1"/>
                </a:solidFill>
              </a:rPr>
              <a:t>1</a:t>
            </a:r>
            <a:r>
              <a:rPr lang="en-GB" dirty="0">
                <a:solidFill>
                  <a:schemeClr val="bg1"/>
                </a:solidFill>
              </a:rPr>
              <a:t>cm)</a:t>
            </a:r>
            <a:r>
              <a:rPr lang="el-GR" dirty="0">
                <a:solidFill>
                  <a:schemeClr val="bg1"/>
                </a:solidFill>
              </a:rPr>
              <a:t>.</a:t>
            </a:r>
          </a:p>
          <a:p>
            <a:r>
              <a:rPr lang="el-GR" dirty="0">
                <a:solidFill>
                  <a:schemeClr val="bg1"/>
                </a:solidFill>
              </a:rPr>
              <a:t>Είναι καλά περιγεγραμμένος, με σχήμα θόλου.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19866E0C-B6FE-5B5B-0FB2-B9AE609AFD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539901"/>
            <a:ext cx="3556000" cy="268514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6B47AEE5-668A-2B88-E3A1-F8A099A125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6255" y="3632958"/>
            <a:ext cx="3556000" cy="26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43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7C836CD-47B2-4287-AE51-D866B8697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Κοινός μπλε σπίλος, εμφάνιση χαμηλής ισχύος: παρατηρείται πολλαπλασιασμός </a:t>
            </a:r>
            <a:r>
              <a:rPr lang="el-GR" dirty="0" err="1"/>
              <a:t>μελανοκυττάρων</a:t>
            </a:r>
            <a:r>
              <a:rPr lang="el-GR" dirty="0"/>
              <a:t> και </a:t>
            </a:r>
            <a:r>
              <a:rPr lang="el-GR" dirty="0" err="1"/>
              <a:t>μελανοφάγων</a:t>
            </a:r>
            <a:r>
              <a:rPr lang="el-GR" dirty="0"/>
              <a:t> της ατράκτου στο επιφανειακό και βαθύ χόριο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50CAC8-10E2-4E31-9995-4EF170513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506" y="0"/>
            <a:ext cx="542684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AFCD454-6595-4975-BD85-54172D11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34" y="76200"/>
            <a:ext cx="4629402" cy="1168400"/>
          </a:xfrm>
        </p:spPr>
        <p:txBody>
          <a:bodyPr anchor="ctr">
            <a:norm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ΙΣΤΟΛΟΓΙΚΑ ΧΑΡΑΚΤΗΡΙΣΤΙΚΑ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88E1965-62C1-9D33-D51B-6612C9498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62" y="899160"/>
            <a:ext cx="5253778" cy="5725160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Οφείλεται σε πολλαπλασιασμό </a:t>
            </a:r>
            <a:r>
              <a:rPr lang="el-GR" dirty="0" err="1">
                <a:solidFill>
                  <a:schemeClr val="bg1"/>
                </a:solidFill>
              </a:rPr>
              <a:t>μελανοκυττάρων</a:t>
            </a:r>
            <a:r>
              <a:rPr lang="el-GR" dirty="0">
                <a:solidFill>
                  <a:schemeClr val="bg1"/>
                </a:solidFill>
              </a:rPr>
              <a:t> σε πυκνό στρώμα κολλαγόνου  ή  </a:t>
            </a:r>
            <a:r>
              <a:rPr lang="el-GR" dirty="0" err="1">
                <a:solidFill>
                  <a:schemeClr val="bg1"/>
                </a:solidFill>
              </a:rPr>
              <a:t>ινοβλαστικό</a:t>
            </a:r>
            <a:r>
              <a:rPr lang="el-GR" dirty="0">
                <a:solidFill>
                  <a:schemeClr val="bg1"/>
                </a:solidFill>
              </a:rPr>
              <a:t> στρώμα,  στο χόριο. 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Προέλευση </a:t>
            </a:r>
            <a:r>
              <a:rPr lang="el-GR" dirty="0" err="1">
                <a:solidFill>
                  <a:schemeClr val="bg1"/>
                </a:solidFill>
              </a:rPr>
              <a:t>μελανοκυττάρων</a:t>
            </a:r>
            <a:r>
              <a:rPr lang="el-GR" dirty="0">
                <a:solidFill>
                  <a:schemeClr val="bg1"/>
                </a:solidFill>
              </a:rPr>
              <a:t> του σπίλου:</a:t>
            </a:r>
          </a:p>
          <a:p>
            <a:pPr marL="457200" lvl="1" indent="0">
              <a:buNone/>
            </a:pPr>
            <a:r>
              <a:rPr lang="el-GR" dirty="0">
                <a:solidFill>
                  <a:schemeClr val="bg1"/>
                </a:solidFill>
              </a:rPr>
              <a:t>Α. Από βλαστικά κύτταρα του χορίου. </a:t>
            </a:r>
          </a:p>
          <a:p>
            <a:pPr marL="457200" lvl="1" indent="0">
              <a:buNone/>
            </a:pPr>
            <a:r>
              <a:rPr lang="el-GR" dirty="0">
                <a:solidFill>
                  <a:schemeClr val="bg1"/>
                </a:solidFill>
              </a:rPr>
              <a:t>Β. Από </a:t>
            </a:r>
            <a:r>
              <a:rPr lang="el-GR" dirty="0" err="1">
                <a:solidFill>
                  <a:schemeClr val="bg1"/>
                </a:solidFill>
              </a:rPr>
              <a:t>μελανοκύτταρα</a:t>
            </a:r>
            <a:r>
              <a:rPr lang="el-GR" dirty="0">
                <a:solidFill>
                  <a:schemeClr val="bg1"/>
                </a:solidFill>
              </a:rPr>
              <a:t> που προορίζονταν για την επιδερμίδα, αλλά, κατά την μετανάστευσή τους, εγκαταστάθηκαν στο χόριο και πολλαπλασιάστηκαν εκεί.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B6CE7C-B426-66FA-AD7A-BE03E71E324F}"/>
              </a:ext>
            </a:extLst>
          </p:cNvPr>
          <p:cNvSpPr txBox="1"/>
          <p:nvPr/>
        </p:nvSpPr>
        <p:spPr>
          <a:xfrm>
            <a:off x="5577840" y="5151120"/>
            <a:ext cx="6416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Κοινός (συνήθης) κυανός σπίλος</a:t>
            </a:r>
            <a:r>
              <a:rPr lang="el-GR" dirty="0"/>
              <a:t>, μικρή μεγέθυνση: παρατηρείται πολλαπλασιασμός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ατρακτόμορφων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μελανοκυττάρων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μελανοφάγων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ιστιοκυττάρων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στο επιφανειακό και βαθύ χόριο.</a:t>
            </a:r>
          </a:p>
        </p:txBody>
      </p:sp>
      <p:pic>
        <p:nvPicPr>
          <p:cNvPr id="1026" name="Picture 2" descr="C:\Users\User\Desktop\skintumormelanocyticbluenevustorrescabal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2444" y="0"/>
            <a:ext cx="6624771" cy="4968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213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7C836CD-47B2-4287-AE51-D866B8697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Τα επιμήκη και </a:t>
            </a:r>
            <a:r>
              <a:rPr lang="el-GR" dirty="0" err="1"/>
              <a:t>δενδριτικά</a:t>
            </a:r>
            <a:r>
              <a:rPr lang="el-GR" dirty="0"/>
              <a:t> </a:t>
            </a:r>
            <a:r>
              <a:rPr lang="el-GR" dirty="0" err="1"/>
              <a:t>μελανοκύτταρα</a:t>
            </a:r>
            <a:r>
              <a:rPr lang="el-GR" dirty="0"/>
              <a:t> παρουσιάζουν ελαφριά </a:t>
            </a:r>
            <a:r>
              <a:rPr lang="el-GR" dirty="0" err="1"/>
              <a:t>ενδοκυτταροπλασματική</a:t>
            </a:r>
            <a:r>
              <a:rPr lang="el-GR" dirty="0"/>
              <a:t> χρώση μελανίνης (400x).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50CAC8-10E2-4E31-9995-4EF170513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506" y="0"/>
            <a:ext cx="542684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AB2D829-192B-9859-9892-61ED29E7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90" y="223520"/>
            <a:ext cx="3870251" cy="118872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ΙΣΤΟΛΟΓΙΚΑ ΧΑΡΑΚΤΗΡΙΣΤΙΚΑ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0208703-07CB-858F-C42C-9B6DD8814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927919"/>
            <a:ext cx="4551681" cy="4930081"/>
          </a:xfrm>
        </p:spPr>
        <p:txBody>
          <a:bodyPr anchor="ctr">
            <a:normAutofit fontScale="92500" lnSpcReduction="20000"/>
          </a:bodyPr>
          <a:lstStyle/>
          <a:p>
            <a:r>
              <a:rPr lang="el-GR" dirty="0">
                <a:solidFill>
                  <a:schemeClr val="bg1"/>
                </a:solidFill>
              </a:rPr>
              <a:t>Τα </a:t>
            </a:r>
            <a:r>
              <a:rPr lang="el-GR" dirty="0" err="1">
                <a:solidFill>
                  <a:schemeClr val="bg1"/>
                </a:solidFill>
              </a:rPr>
              <a:t>μελανοκύτταρα</a:t>
            </a:r>
            <a:r>
              <a:rPr lang="el-GR" dirty="0">
                <a:solidFill>
                  <a:schemeClr val="bg1"/>
                </a:solidFill>
              </a:rPr>
              <a:t> προσομοιάζουν με  </a:t>
            </a:r>
            <a:r>
              <a:rPr lang="el-GR" dirty="0" err="1">
                <a:solidFill>
                  <a:schemeClr val="bg1"/>
                </a:solidFill>
              </a:rPr>
              <a:t>δενδριτικά</a:t>
            </a:r>
            <a:r>
              <a:rPr lang="el-GR" dirty="0">
                <a:solidFill>
                  <a:schemeClr val="bg1"/>
                </a:solidFill>
              </a:rPr>
              <a:t> κύτταρα λόγω των πολλών αποφυάδων τους. </a:t>
            </a:r>
          </a:p>
          <a:p>
            <a:r>
              <a:rPr lang="el-GR" dirty="0">
                <a:solidFill>
                  <a:schemeClr val="bg1"/>
                </a:solidFill>
              </a:rPr>
              <a:t>Τα </a:t>
            </a:r>
            <a:r>
              <a:rPr lang="el-GR" dirty="0" err="1">
                <a:solidFill>
                  <a:schemeClr val="bg1"/>
                </a:solidFill>
              </a:rPr>
              <a:t>μελανοκύτταρα</a:t>
            </a:r>
            <a:r>
              <a:rPr lang="el-GR" dirty="0">
                <a:solidFill>
                  <a:schemeClr val="bg1"/>
                </a:solidFill>
              </a:rPr>
              <a:t> μπορούν να είναι αναμεμειγμένα με βαρέως κεχρωσμένα </a:t>
            </a:r>
            <a:r>
              <a:rPr lang="el-GR" dirty="0" err="1">
                <a:solidFill>
                  <a:schemeClr val="bg1"/>
                </a:solidFill>
              </a:rPr>
              <a:t>μελανοφάγα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ιστιοκύτταρα</a:t>
            </a:r>
            <a:r>
              <a:rPr lang="el-GR" dirty="0">
                <a:solidFill>
                  <a:schemeClr val="bg1"/>
                </a:solidFill>
              </a:rPr>
              <a:t>.</a:t>
            </a:r>
          </a:p>
          <a:p>
            <a:r>
              <a:rPr lang="el-GR" dirty="0">
                <a:solidFill>
                  <a:schemeClr val="bg1"/>
                </a:solidFill>
              </a:rPr>
              <a:t>Τα </a:t>
            </a:r>
            <a:r>
              <a:rPr lang="el-GR" dirty="0" err="1">
                <a:solidFill>
                  <a:schemeClr val="bg1"/>
                </a:solidFill>
              </a:rPr>
              <a:t>μελανοκύτταρα</a:t>
            </a:r>
            <a:r>
              <a:rPr lang="el-GR" dirty="0">
                <a:solidFill>
                  <a:schemeClr val="bg1"/>
                </a:solidFill>
              </a:rPr>
              <a:t> συσσωρεύονται γύρω από αιμοφόρα αγγεία, νεύρα και δερματικά εξαρτήματα.</a:t>
            </a:r>
          </a:p>
          <a:p>
            <a:r>
              <a:rPr lang="el-GR" dirty="0">
                <a:solidFill>
                  <a:schemeClr val="bg1"/>
                </a:solidFill>
              </a:rPr>
              <a:t>Μπορούν να βρίσκονται στο </a:t>
            </a:r>
            <a:r>
              <a:rPr lang="el-GR" dirty="0" err="1">
                <a:solidFill>
                  <a:schemeClr val="bg1"/>
                </a:solidFill>
              </a:rPr>
              <a:t>επιπολής</a:t>
            </a:r>
            <a:r>
              <a:rPr lang="el-GR" dirty="0">
                <a:solidFill>
                  <a:schemeClr val="bg1"/>
                </a:solidFill>
              </a:rPr>
              <a:t> χόριο και να εκτείνονται σε βάθος μέχρι το υποδόριο. </a:t>
            </a:r>
          </a:p>
          <a:p>
            <a:r>
              <a:rPr lang="el-GR" dirty="0">
                <a:solidFill>
                  <a:schemeClr val="bg1"/>
                </a:solidFill>
              </a:rPr>
              <a:t>Έχουμε απουσία ωρίμανσης, </a:t>
            </a:r>
            <a:r>
              <a:rPr lang="el-GR" dirty="0" err="1">
                <a:solidFill>
                  <a:schemeClr val="bg1"/>
                </a:solidFill>
              </a:rPr>
              <a:t>ατυπίας</a:t>
            </a:r>
            <a:r>
              <a:rPr lang="el-GR" dirty="0">
                <a:solidFill>
                  <a:schemeClr val="bg1"/>
                </a:solidFill>
              </a:rPr>
              <a:t> και </a:t>
            </a:r>
            <a:r>
              <a:rPr lang="el-GR" dirty="0" err="1">
                <a:solidFill>
                  <a:schemeClr val="bg1"/>
                </a:solidFill>
              </a:rPr>
              <a:t>μιτωτικών</a:t>
            </a:r>
            <a:r>
              <a:rPr lang="el-GR" dirty="0">
                <a:solidFill>
                  <a:schemeClr val="bg1"/>
                </a:solidFill>
              </a:rPr>
              <a:t> διαιρέσεων. 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pic>
        <p:nvPicPr>
          <p:cNvPr id="2050" name="Picture 2" descr="C:\Users\User\Desktop\skintumormelanocyticbluenevustorrescabala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778" y="163773"/>
            <a:ext cx="4349087" cy="3261815"/>
          </a:xfrm>
          <a:prstGeom prst="rect">
            <a:avLst/>
          </a:prstGeom>
          <a:noFill/>
        </p:spPr>
      </p:pic>
      <p:sp>
        <p:nvSpPr>
          <p:cNvPr id="7" name="2 - Υπότιτλος"/>
          <p:cNvSpPr txBox="1">
            <a:spLocks/>
          </p:cNvSpPr>
          <p:nvPr/>
        </p:nvSpPr>
        <p:spPr>
          <a:xfrm>
            <a:off x="9880848" y="223521"/>
            <a:ext cx="2311152" cy="59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Τα επιμήκη και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δενδριτικά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μελανοκύτταρα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παρουσιάζουν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ελαφριά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ενδοκυτταροπλα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σματική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χρωστική μελανίνης (400x).</a:t>
            </a:r>
          </a:p>
        </p:txBody>
      </p:sp>
      <p:pic>
        <p:nvPicPr>
          <p:cNvPr id="2051" name="Picture 3" descr="C:\Users\User\Desktop\skintumormelanocyticbluenevustorrescabala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791" y="3543641"/>
            <a:ext cx="4347722" cy="3260792"/>
          </a:xfrm>
          <a:prstGeom prst="rect">
            <a:avLst/>
          </a:prstGeom>
          <a:noFill/>
        </p:spPr>
      </p:pic>
      <p:sp>
        <p:nvSpPr>
          <p:cNvPr id="9" name="2 - Υπότιτλος"/>
          <p:cNvSpPr txBox="1">
            <a:spLocks/>
          </p:cNvSpPr>
          <p:nvPr/>
        </p:nvSpPr>
        <p:spPr>
          <a:xfrm>
            <a:off x="10044752" y="4114800"/>
            <a:ext cx="2147248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Διάσπαρτα,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έντονα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κεχρωσμένα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μελανοφάγα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σχετίζονται με τον κυανό σπίλο. (400x).</a:t>
            </a:r>
          </a:p>
        </p:txBody>
      </p:sp>
    </p:spTree>
    <p:extLst>
      <p:ext uri="{BB962C8B-B14F-4D97-AF65-F5344CB8AC3E}">
        <p14:creationId xmlns:p14="http://schemas.microsoft.com/office/powerpoint/2010/main" xmlns="" val="339472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7C836CD-47B2-4287-AE51-D866B8697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50CAC8-10E2-4E31-9995-4EF170513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506" y="0"/>
            <a:ext cx="542684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5DD04FD-5EE9-66CA-0BC8-6E0496DC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02" y="257452"/>
            <a:ext cx="3870251" cy="985422"/>
          </a:xfrm>
        </p:spPr>
        <p:txBody>
          <a:bodyPr anchor="ctr">
            <a:normAutofit/>
          </a:bodyPr>
          <a:lstStyle/>
          <a:p>
            <a:pPr algn="ctr"/>
            <a:r>
              <a:rPr lang="el-GR" dirty="0" err="1">
                <a:solidFill>
                  <a:schemeClr val="bg1"/>
                </a:solidFill>
              </a:rPr>
              <a:t>Διαφορικη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διαγνωση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91E97E1-7ACD-B61C-44CD-97FBA3FB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67" y="1349406"/>
            <a:ext cx="3779520" cy="4545757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Μελάνωμα (πρωτοπαθές, μεταστατικό)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Συγγενής  </a:t>
            </a:r>
            <a:r>
              <a:rPr lang="el-GR" dirty="0" err="1">
                <a:solidFill>
                  <a:schemeClr val="bg1"/>
                </a:solidFill>
              </a:rPr>
              <a:t>μελανοκυττάρωση</a:t>
            </a:r>
            <a:r>
              <a:rPr lang="el-GR" dirty="0">
                <a:solidFill>
                  <a:schemeClr val="bg1"/>
                </a:solidFill>
              </a:rPr>
              <a:t> του χορίου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>
                <a:solidFill>
                  <a:schemeClr val="bg1"/>
                </a:solidFill>
              </a:rPr>
              <a:t>Καλόηθες</a:t>
            </a:r>
            <a:r>
              <a:rPr lang="el-GR" dirty="0">
                <a:solidFill>
                  <a:schemeClr val="bg1"/>
                </a:solidFill>
              </a:rPr>
              <a:t> ινώδες </a:t>
            </a:r>
            <a:r>
              <a:rPr lang="el-GR" dirty="0" err="1">
                <a:solidFill>
                  <a:schemeClr val="bg1"/>
                </a:solidFill>
              </a:rPr>
              <a:t>ιστιοκύττωμα</a:t>
            </a:r>
            <a:endParaRPr lang="el-GR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Σπίλοι του </a:t>
            </a:r>
            <a:r>
              <a:rPr lang="en-US" dirty="0">
                <a:solidFill>
                  <a:schemeClr val="bg1"/>
                </a:solidFill>
              </a:rPr>
              <a:t>Ito </a:t>
            </a:r>
            <a:r>
              <a:rPr lang="el-GR" dirty="0">
                <a:solidFill>
                  <a:schemeClr val="bg1"/>
                </a:solidFill>
              </a:rPr>
              <a:t>και του </a:t>
            </a:r>
            <a:r>
              <a:rPr lang="en-US" dirty="0">
                <a:solidFill>
                  <a:schemeClr val="bg1"/>
                </a:solidFill>
              </a:rPr>
              <a:t>Ota.</a:t>
            </a:r>
            <a:endParaRPr lang="el-GR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User\Desktop\Screensh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466" y="3509536"/>
            <a:ext cx="1897050" cy="3027742"/>
          </a:xfrm>
          <a:prstGeom prst="rect">
            <a:avLst/>
          </a:prstGeom>
          <a:noFill/>
        </p:spPr>
      </p:pic>
      <p:pic>
        <p:nvPicPr>
          <p:cNvPr id="3076" name="Picture 4" descr="C:\Users\User\Desktop\Screensho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7296" y="3872551"/>
            <a:ext cx="2140886" cy="2118816"/>
          </a:xfrm>
          <a:prstGeom prst="rect">
            <a:avLst/>
          </a:prstGeom>
          <a:noFill/>
        </p:spPr>
      </p:pic>
      <p:pic>
        <p:nvPicPr>
          <p:cNvPr id="3077" name="Picture 5" descr="C:\Users\User\Desktop\Screenshot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0080" y="3465181"/>
            <a:ext cx="1516750" cy="3114178"/>
          </a:xfrm>
          <a:prstGeom prst="rect">
            <a:avLst/>
          </a:prstGeom>
          <a:noFill/>
        </p:spPr>
      </p:pic>
      <p:pic>
        <p:nvPicPr>
          <p:cNvPr id="1026" name="Picture 2" descr="C:\Users\User\Desktop\2-Figure1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66" y="189187"/>
            <a:ext cx="4336160" cy="3147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827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xmlns="" id="{35BAD784-BAAF-4CC0-9F52-682A8E9667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25D401B9-9595-42B7-B197-AB5FB5C65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43E8E4C-FD87-B42B-6493-057AD44B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600"/>
            <a:ext cx="8115300" cy="23563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Σα</a:t>
            </a:r>
            <a:r>
              <a:rPr lang="el-GR" sz="40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Σ</a:t>
            </a:r>
            <a:r>
              <a:rPr lang="en-US" sz="40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ευχαριστουμε</a:t>
            </a:r>
            <a:r>
              <a:rPr lang="en-US" sz="40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5330875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367</Words>
  <Application>Microsoft Office PowerPoint</Application>
  <PresentationFormat>Προσαρμογή</PresentationFormat>
  <Paragraphs>43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ClassicFrameVTI</vt:lpstr>
      <vt:lpstr>ΚυανοΣ  σπιλοΣ </vt:lpstr>
      <vt:lpstr>ΓεΝΙΚΑ ΧΑΡΑΚΤΗΡΙΣΤιΚΑ </vt:lpstr>
      <vt:lpstr>Κλινικα χαρακτηριστικα (ΣυνΗθηΣ ΤύπΟΣ)</vt:lpstr>
      <vt:lpstr>ΙΣΤΟΛΟΓΙΚΑ ΧΑΡΑΚΤΗΡΙΣΤΙΚΑ </vt:lpstr>
      <vt:lpstr>ΙΣΤΟΛΟΓΙΚΑ ΧΑΡΑΚΤΗΡΙΣΤΙΚΑ  </vt:lpstr>
      <vt:lpstr>Διαφορικη διαγνωση</vt:lpstr>
      <vt:lpstr>ΣαΣ ευχαριστουμε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Κυανοι  σπιλοι</dc:title>
  <dc:creator>Despoina Paliogianni</dc:creator>
  <cp:lastModifiedBy>User</cp:lastModifiedBy>
  <cp:revision>12</cp:revision>
  <dcterms:created xsi:type="dcterms:W3CDTF">2023-04-21T09:50:52Z</dcterms:created>
  <dcterms:modified xsi:type="dcterms:W3CDTF">2023-05-04T08:16:18Z</dcterms:modified>
</cp:coreProperties>
</file>