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νότητα χωρίς τίτλο" id="{173CBD3E-6E6D-42DA-939D-9BA3544C410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is Pergialiotis" initials="VP" lastIdx="1" clrIdx="0">
    <p:extLst>
      <p:ext uri="{19B8F6BF-5375-455C-9EA6-DF929625EA0E}">
        <p15:presenceInfo xmlns:p15="http://schemas.microsoft.com/office/powerpoint/2012/main" userId="4596aef99b4e19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3433" autoAdjust="0"/>
  </p:normalViewPr>
  <p:slideViewPr>
    <p:cSldViewPr snapToGrid="0">
      <p:cViewPr varScale="1">
        <p:scale>
          <a:sx n="63" d="100"/>
          <a:sy n="63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4B7F5-78D5-4B22-A177-AF9BC69941D0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00DE-8588-4020-BC0E-F90B17A33C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55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1234061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00DE-8588-4020-BC0E-F90B17A33CC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96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Μία μολυσμένη γάτα αποβάλλει με τα κόπρανα στο περιβάλλον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άωρες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ωοκύστεις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7 - 20 μέρες μόνο σε όλη τη διάρκεια της ζωής της. Μετά, εξαιτίας της ανάπτυξης ανοσίας, τα κόπρανά της δεν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ξαναμολύνουν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ΠΟΤΕ το περιβάλλον. Όταν οι γάτες μολύνονται τρώγοντας μολυσμένους ποντικούς(δηλ.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κύστεις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τοξοπλάσματος), η εμφάνιση των άωρων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ωοκύστεων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στα κόπρανα γίνεται μετά από 3- 10 ημέρες, ενώ όταν μολύνεται από το έδαφος(δηλ. ώριμες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ωοκύστεις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μετά από 18 - 48 μέρες.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00DE-8588-4020-BC0E-F90B17A33CC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61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Εργαστηριακές εξετάσεις για τη διάγνωση της τοξοπλάσμωσης στην </a:t>
            </a:r>
            <a:r>
              <a:rPr lang="el-G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κύησtest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l-G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Sabin-Feldman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dye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ΕΙΑ=</a:t>
            </a:r>
            <a:r>
              <a:rPr lang="el-G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enzyme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immunoassa</a:t>
            </a:r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Dye y, ISAGA= immunosorbent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agglutinat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ion)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00DE-8588-4020-BC0E-F90B17A33CC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16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Congenital toxoplasmosis screening method with use of the IgG avidity and multiplex nested PCR methods. Pregnant women who tested positive for T.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gondii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antibody in the first trimester and positive or equivocal for T.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gondii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IgM were enrolled in the present study. They underwent T.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gondii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IgG avidity measurements and multiplex nested PCR for T.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gondii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DNA in the peripheral blood. Women with low or borderline avidity indices or determined to be positive by PCR received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acetylspiramycin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therapy. If women who underwent amniocentesis had positive PCR results in the amniotic fluid, they received also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pyrimethamine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and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sulfadoxine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. At birth, T. </a:t>
            </a:r>
            <a:r>
              <a:rPr lang="en-GB" altLang="el-GR" dirty="0" err="1" smtClean="0">
                <a:latin typeface="Arial" panose="020B0604020202020204" pitchFamily="34" charset="0"/>
                <a:ea typeface="msgothic" charset="0"/>
                <a:cs typeface="msgothic" charset="0"/>
              </a:rPr>
              <a:t>gondii</a:t>
            </a:r>
            <a:r>
              <a:rPr lang="en-GB" altLang="el-GR" dirty="0" smtClean="0">
                <a:latin typeface="Arial" panose="020B0604020202020204" pitchFamily="34" charset="0"/>
                <a:ea typeface="msgothic" charset="0"/>
                <a:cs typeface="msgothic" charset="0"/>
              </a:rPr>
              <a:t> IgM measurement and PCR testing in the umbilical cord blood were performed, and PCR tests in the amniotic fluid were performed after informed consent was obtained.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00DE-8588-4020-BC0E-F90B17A33CC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87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J </a:t>
            </a:r>
            <a:r>
              <a:rPr lang="en-US" dirty="0" err="1" smtClean="0">
                <a:hlinkClick r:id="rId3"/>
              </a:rPr>
              <a:t>Clin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Microbiol</a:t>
            </a:r>
            <a:r>
              <a:rPr lang="en-US" dirty="0" smtClean="0">
                <a:hlinkClick r:id="rId3"/>
              </a:rPr>
              <a:t>. 2005 Sep; 43(9): 4713–4718. </a:t>
            </a: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00DE-8588-4020-BC0E-F90B17A33CC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45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πιθανότητα λοίμωξης του νεογνού εξαρτάται από το </a:t>
            </a:r>
            <a:r>
              <a:rPr lang="el-G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ιικό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φορτίο της μητέρα στα υγρά των γεννητικών οργάνων , ο οποίος εξαρτάται από το αν η λοίμωξη είναι πρωτοπαθής ή δευτεροπαθής. Ο κίνδυνος λοίμωξης του νεογνού σε πρωτογενή λοίμωξη είναι περίπου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σε επαναδραστηριοποίηση 3%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00DE-8588-4020-BC0E-F90B17A33CC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63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50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14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2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26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52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89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00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28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0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54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48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94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07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98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6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156531-B686-4AC2-834C-9339A32B7B9A}" type="datetimeFigureOut">
              <a:rPr lang="el-GR" smtClean="0"/>
              <a:t>26/5/2016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50A3-3276-4146-82AF-BD769B931E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701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3069" y="877078"/>
            <a:ext cx="8825658" cy="1278401"/>
          </a:xfrm>
        </p:spPr>
        <p:txBody>
          <a:bodyPr/>
          <a:lstStyle/>
          <a:p>
            <a:r>
              <a:rPr lang="en-US" dirty="0" smtClean="0"/>
              <a:t>TORCH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63069" y="2155479"/>
            <a:ext cx="8825658" cy="861419"/>
          </a:xfrm>
        </p:spPr>
        <p:txBody>
          <a:bodyPr>
            <a:normAutofit/>
          </a:bodyPr>
          <a:lstStyle/>
          <a:p>
            <a:r>
              <a:rPr lang="el-GR" dirty="0" err="1" smtClean="0"/>
              <a:t>Περγιαλιωτησ</a:t>
            </a:r>
            <a:r>
              <a:rPr lang="el-GR" dirty="0" smtClean="0"/>
              <a:t> </a:t>
            </a:r>
            <a:r>
              <a:rPr lang="el-GR" dirty="0" err="1" smtClean="0"/>
              <a:t>βασιλησ</a:t>
            </a:r>
            <a:endParaRPr lang="el-GR" dirty="0" smtClean="0"/>
          </a:p>
          <a:p>
            <a:r>
              <a:rPr lang="el-GR" dirty="0" smtClean="0"/>
              <a:t>Γ` </a:t>
            </a:r>
            <a:r>
              <a:rPr lang="el-GR" dirty="0" err="1" smtClean="0"/>
              <a:t>μαιευτικη</a:t>
            </a:r>
            <a:r>
              <a:rPr lang="el-GR" dirty="0" smtClean="0"/>
              <a:t> &amp; </a:t>
            </a:r>
            <a:r>
              <a:rPr lang="el-GR" dirty="0" err="1" smtClean="0"/>
              <a:t>γυναικολογικη</a:t>
            </a:r>
            <a:r>
              <a:rPr lang="el-GR" dirty="0" smtClean="0"/>
              <a:t> </a:t>
            </a:r>
            <a:r>
              <a:rPr lang="el-GR" dirty="0" err="1" smtClean="0"/>
              <a:t>κλινικη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2425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32972" y="2052918"/>
            <a:ext cx="8946541" cy="4195481"/>
          </a:xfrm>
        </p:spPr>
        <p:txBody>
          <a:bodyPr/>
          <a:lstStyle/>
          <a:p>
            <a:r>
              <a:rPr lang="el-GR" dirty="0" smtClean="0"/>
              <a:t>Οικογένεια </a:t>
            </a:r>
            <a:r>
              <a:rPr lang="en-US" dirty="0" smtClean="0"/>
              <a:t>Toga virus</a:t>
            </a:r>
          </a:p>
          <a:p>
            <a:r>
              <a:rPr lang="el-GR" dirty="0" smtClean="0"/>
              <a:t>Μετάδοση από την αναπνευστική οδό</a:t>
            </a:r>
          </a:p>
          <a:p>
            <a:r>
              <a:rPr lang="el-GR" dirty="0" err="1" smtClean="0"/>
              <a:t>Μολυσματικότητα</a:t>
            </a:r>
            <a:r>
              <a:rPr lang="el-GR" dirty="0" smtClean="0"/>
              <a:t> 90%</a:t>
            </a:r>
          </a:p>
          <a:p>
            <a:r>
              <a:rPr lang="el-GR" dirty="0" smtClean="0"/>
              <a:t>Επώαση 14-21 ημέρες</a:t>
            </a:r>
          </a:p>
          <a:p>
            <a:r>
              <a:rPr lang="el-GR" dirty="0" smtClean="0"/>
              <a:t>Λοίμωξη της μητέρας στο 50% περιπτώσεων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  <a:r>
              <a:rPr lang="el-GR" dirty="0" err="1" smtClean="0"/>
              <a:t>ασυμπτωματική</a:t>
            </a:r>
            <a:endParaRPr lang="el-GR" dirty="0" smtClean="0"/>
          </a:p>
          <a:p>
            <a:r>
              <a:rPr lang="el-GR" dirty="0" smtClean="0"/>
              <a:t>Μετάδοση 7 ημέρες πριν την εμφάνιση </a:t>
            </a:r>
          </a:p>
          <a:p>
            <a:pPr marL="0" indent="0">
              <a:buNone/>
            </a:pPr>
            <a:r>
              <a:rPr lang="el-GR" dirty="0" smtClean="0"/>
              <a:t>     εξανθήματος έως και 10 ημέρες μετά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Ερυθρά</a:t>
            </a:r>
            <a:endParaRPr lang="el-GR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7370467" y="520759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mtClean="0"/>
              <a:t>Ερυθρα</a:t>
            </a:r>
            <a:endParaRPr lang="el-GR" dirty="0"/>
          </a:p>
        </p:txBody>
      </p:sp>
      <p:pic>
        <p:nvPicPr>
          <p:cNvPr id="7" name="Picture 2" descr="http://img.webmd.com/dtmcms/live/webmd/consumer_assets/site_images/articles/image_article_collections/mcgraw_hill_skin_atlases/childhood_skin_problems/FCASCD_rub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31" y="3222942"/>
            <a:ext cx="46958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Ερυθρά στην εγκυμοσύνη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Συγγενής ερυθρά (</a:t>
            </a:r>
            <a:r>
              <a:rPr lang="en-US" dirty="0" smtClean="0"/>
              <a:t>IUGR, </a:t>
            </a:r>
            <a:r>
              <a:rPr lang="el-GR" dirty="0" err="1" smtClean="0"/>
              <a:t>ηπατοσπληνομεγαλία</a:t>
            </a:r>
            <a:r>
              <a:rPr lang="el-GR" dirty="0" smtClean="0"/>
              <a:t>, κώφωση, καταρράκτης, </a:t>
            </a:r>
            <a:r>
              <a:rPr lang="el-GR" dirty="0" err="1" smtClean="0"/>
              <a:t>αμφιβληστροειδοπάθεια</a:t>
            </a:r>
            <a:r>
              <a:rPr lang="el-GR" dirty="0" smtClean="0"/>
              <a:t>, μικροφθαλμία, μικροκεφαλία, διανοητική καθυστέρηση, καρδιοπάθειες, σακχαρώδης διαβήτης)</a:t>
            </a:r>
          </a:p>
          <a:p>
            <a:r>
              <a:rPr lang="el-GR" dirty="0" smtClean="0"/>
              <a:t>Εμβρυϊκός θάνατος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46858" y="4533306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Πιθανότητα μετάδοσης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&lt;11 </a:t>
            </a:r>
            <a:r>
              <a:rPr lang="en-US" dirty="0" smtClean="0"/>
              <a:t>w </a:t>
            </a:r>
            <a:r>
              <a:rPr lang="el-GR" dirty="0" smtClean="0"/>
              <a:t>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11-16 w </a:t>
            </a:r>
            <a:r>
              <a:rPr lang="el-GR" dirty="0" smtClean="0"/>
              <a:t>55%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&gt;16 w </a:t>
            </a:r>
            <a:r>
              <a:rPr lang="el-GR" dirty="0" smtClean="0"/>
              <a:t>45%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2878" y="4533306"/>
            <a:ext cx="3776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Πιθανότητα εμβρυϊκής λοίμωξης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&lt;11 </a:t>
            </a:r>
            <a:r>
              <a:rPr lang="en-US" dirty="0" smtClean="0"/>
              <a:t>w </a:t>
            </a:r>
            <a:r>
              <a:rPr lang="el-GR" dirty="0" smtClean="0"/>
              <a:t>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11-16 w 20</a:t>
            </a:r>
            <a:r>
              <a:rPr lang="el-GR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16-20 w </a:t>
            </a:r>
            <a:r>
              <a:rPr lang="el-GR" dirty="0" smtClean="0"/>
              <a:t>μικρή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&gt;20 w </a:t>
            </a:r>
            <a:r>
              <a:rPr lang="el-GR" dirty="0" smtClean="0"/>
              <a:t>δε μεταδίδεται</a:t>
            </a:r>
          </a:p>
        </p:txBody>
      </p:sp>
      <p:pic>
        <p:nvPicPr>
          <p:cNvPr id="7170" name="Picture 2" descr="http://www.peds.umn.edu/prod/groups/med/@pub/@med/@peds/@neonat/documents/content/med_content_504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267" y="3467099"/>
            <a:ext cx="26955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1715293"/>
            <a:ext cx="8946541" cy="325060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2800" i="1" dirty="0" smtClean="0"/>
              <a:t>Η πιο συχνή συγγενής λοίμωξη (50-85% επιπολασμός σε ανθρώπους &lt;40 ετών)</a:t>
            </a:r>
            <a:endParaRPr lang="en-US" altLang="el-GR" sz="2800" i="1" dirty="0"/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~</a:t>
            </a:r>
            <a:r>
              <a:rPr lang="en-US" altLang="el-GR" sz="2400" dirty="0" smtClean="0"/>
              <a:t>40,000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νεογνά στις ΗΠΑ</a:t>
            </a:r>
            <a:r>
              <a:rPr lang="en-US" altLang="el-GR" sz="2400" dirty="0" smtClean="0"/>
              <a:t>.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Ήπια </a:t>
            </a:r>
            <a:r>
              <a:rPr lang="el-GR" altLang="el-GR" sz="2800" dirty="0" err="1" smtClean="0"/>
              <a:t>αυτοπεριοριζόμενη</a:t>
            </a:r>
            <a:r>
              <a:rPr lang="el-GR" altLang="el-GR" sz="2800" dirty="0" smtClean="0"/>
              <a:t> νόσος που ομοιάζει με τη λοιμώδη μονοπυρήνωση</a:t>
            </a:r>
            <a:endParaRPr lang="en-US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Η μετάδοση μπορεί να πραγματοποιηθεί είτε σε </a:t>
            </a:r>
            <a:r>
              <a:rPr lang="el-GR" altLang="el-GR" sz="2800" dirty="0" err="1" smtClean="0"/>
              <a:t>πρωτο</a:t>
            </a:r>
            <a:r>
              <a:rPr lang="el-GR" altLang="el-GR" sz="2800" dirty="0" smtClean="0"/>
              <a:t>- είτε σε </a:t>
            </a:r>
            <a:r>
              <a:rPr lang="el-GR" altLang="el-GR" sz="2800" dirty="0" err="1" smtClean="0"/>
              <a:t>επαναλοίμωξη</a:t>
            </a:r>
            <a:endParaRPr lang="en-US" altLang="el-GR" sz="2800" dirty="0"/>
          </a:p>
          <a:p>
            <a:pPr lvl="1">
              <a:lnSpc>
                <a:spcPct val="90000"/>
              </a:lnSpc>
            </a:pPr>
            <a:r>
              <a:rPr lang="en-US" altLang="el-GR" sz="2400" dirty="0"/>
              <a:t>40% </a:t>
            </a:r>
            <a:r>
              <a:rPr lang="el-GR" altLang="el-GR" sz="2400" dirty="0" smtClean="0"/>
              <a:t>κίνδυνος μετάδοσης στην </a:t>
            </a:r>
            <a:r>
              <a:rPr lang="el-GR" altLang="el-GR" sz="2400" dirty="0" err="1" smtClean="0"/>
              <a:t>πρωτολοίμωξη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3658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323975"/>
            <a:ext cx="9591675" cy="421005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300162" y="6035950"/>
            <a:ext cx="746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u="none" strike="noStrike" baseline="0" dirty="0" smtClean="0">
                <a:latin typeface="Century Gothic" panose="020B0502020202020204" pitchFamily="34" charset="0"/>
              </a:rPr>
              <a:t>Greenough. 1992</a:t>
            </a:r>
            <a:r>
              <a:rPr lang="en-US" i="1" dirty="0" smtClean="0">
                <a:latin typeface="Century Gothic" panose="020B0502020202020204" pitchFamily="34" charset="0"/>
              </a:rPr>
              <a:t>. </a:t>
            </a:r>
            <a:r>
              <a:rPr lang="en-US" b="0" i="1" u="none" strike="noStrike" baseline="0" dirty="0" smtClean="0">
                <a:latin typeface="Century Gothic" panose="020B0502020202020204" pitchFamily="34" charset="0"/>
              </a:rPr>
              <a:t>Congenital, Perinatal and Neonatal Infections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0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Συγγενής </a:t>
            </a:r>
            <a:r>
              <a:rPr lang="en-US" dirty="0" smtClean="0"/>
              <a:t>CMV (IUGR, </a:t>
            </a:r>
            <a:r>
              <a:rPr lang="el-GR" dirty="0" err="1" smtClean="0"/>
              <a:t>ηπατοσπληνομεγαλία</a:t>
            </a:r>
            <a:r>
              <a:rPr lang="el-GR" dirty="0" smtClean="0"/>
              <a:t>, ίκτερος ΚΩΦΩΣΗ, διαταραχές όρασης, μικροκεφαλία, εγκεφαλική παράλυση, ψυχοκινητική και διανοητική καθυστέρηση)</a:t>
            </a:r>
          </a:p>
          <a:p>
            <a:r>
              <a:rPr lang="el-GR" dirty="0" smtClean="0"/>
              <a:t>Εμβρυϊκός θάνατος</a:t>
            </a:r>
            <a:endParaRPr lang="el-GR" dirty="0"/>
          </a:p>
        </p:txBody>
      </p:sp>
      <p:pic>
        <p:nvPicPr>
          <p:cNvPr id="4" name="Picture 4" descr="cmv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67" y="2940148"/>
            <a:ext cx="2829486" cy="37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-2158682" y="3496323"/>
            <a:ext cx="18539978" cy="1266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CMV</a:t>
            </a:r>
            <a:endParaRPr lang="el-GR" dirty="0"/>
          </a:p>
        </p:txBody>
      </p:sp>
      <p:pic>
        <p:nvPicPr>
          <p:cNvPr id="7" name="Picture 2" descr="http://www.hindawi.com/journals/idog/2011/942937.fig.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1" y="0"/>
            <a:ext cx="7015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n external file that holds a picture, illustration, etc.&#10;Object name is zjm009055780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36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4293" y="1412838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Στοιχεία </a:t>
            </a:r>
            <a:r>
              <a:rPr lang="el-GR" dirty="0"/>
              <a:t>για τον </a:t>
            </a:r>
            <a:r>
              <a:rPr lang="el-GR" dirty="0" err="1"/>
              <a:t>επιπολασμό</a:t>
            </a:r>
            <a:r>
              <a:rPr lang="el-GR" dirty="0"/>
              <a:t> του ιού στην Ελλάδα καθώς και για τον αριθμό των οροθετικών γυναικών αναπαραγωγική ηλικίας δεν υπάρχουν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Πρωτοπαθής </a:t>
            </a:r>
            <a:r>
              <a:rPr lang="el-GR" dirty="0"/>
              <a:t>λοίμωξη: μπορεί να είναι ιδιαίτερα σοβαρή κυρίως λόγω της σχετικής </a:t>
            </a:r>
            <a:r>
              <a:rPr lang="el-GR" dirty="0" err="1"/>
              <a:t>ανοσοκατοστολής</a:t>
            </a:r>
            <a:r>
              <a:rPr lang="el-GR" dirty="0"/>
              <a:t> στην εγκυμοσύνη και η </a:t>
            </a:r>
            <a:r>
              <a:rPr lang="el-GR" dirty="0" err="1"/>
              <a:t>επινέμιση</a:t>
            </a:r>
            <a:r>
              <a:rPr lang="el-GR" dirty="0"/>
              <a:t> του ιού να προκαλέσει ηπατίτιδα, </a:t>
            </a:r>
            <a:r>
              <a:rPr lang="el-GR" dirty="0" err="1"/>
              <a:t>εγκεφαλίτιτδα</a:t>
            </a:r>
            <a:r>
              <a:rPr lang="el-GR" dirty="0"/>
              <a:t>, </a:t>
            </a:r>
            <a:r>
              <a:rPr lang="el-GR" dirty="0" err="1"/>
              <a:t>ιαιμία</a:t>
            </a:r>
            <a:r>
              <a:rPr lang="el-GR" dirty="0"/>
              <a:t> και θάνατο. Λόγω του πυρετού μπορεί να </a:t>
            </a:r>
            <a:r>
              <a:rPr lang="el-GR" dirty="0" smtClean="0"/>
              <a:t>υπάρξει δραστηριοποίηση </a:t>
            </a:r>
            <a:r>
              <a:rPr lang="el-GR" dirty="0"/>
              <a:t>της μήτρας και πρόωρος τοκετός </a:t>
            </a:r>
            <a:endParaRPr lang="en-US" dirty="0" smtClean="0"/>
          </a:p>
          <a:p>
            <a:r>
              <a:rPr lang="el-GR" dirty="0" err="1" smtClean="0"/>
              <a:t>Επαναδρατηριοποίηση</a:t>
            </a:r>
            <a:r>
              <a:rPr lang="el-GR" dirty="0" smtClean="0"/>
              <a:t> </a:t>
            </a:r>
            <a:r>
              <a:rPr lang="el-GR" dirty="0"/>
              <a:t>του ιού: συνήθως ήπιες και </a:t>
            </a:r>
            <a:r>
              <a:rPr lang="el-GR" dirty="0" err="1"/>
              <a:t>υφίονται</a:t>
            </a:r>
            <a:r>
              <a:rPr lang="el-GR" dirty="0"/>
              <a:t> με μικρής διάρκειας </a:t>
            </a:r>
            <a:r>
              <a:rPr lang="el-GR" dirty="0" smtClean="0"/>
              <a:t>θεραπεία 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Κύρια πηγή μόλυνσης του νεογνού είναι η μητέρα του , που κατά τον τοκετό πάσχει από </a:t>
            </a:r>
            <a:r>
              <a:rPr lang="el-GR" dirty="0" smtClean="0"/>
              <a:t>έρπητα </a:t>
            </a:r>
            <a:r>
              <a:rPr lang="el-GR" dirty="0"/>
              <a:t>γεννητικών οργάνων και αποβάλλει ιούς στα υγρά. Ο νεογνικός έρπητας είναι σοβαρή συστηματική λοίμωξη με υψηλή νοσηρότητα και </a:t>
            </a:r>
            <a:r>
              <a:rPr lang="el-GR" dirty="0" smtClean="0"/>
              <a:t>θνητότητα.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3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2014537"/>
            <a:ext cx="94773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2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 </a:t>
            </a:r>
            <a:r>
              <a:rPr lang="el-GR" dirty="0" smtClean="0"/>
              <a:t>– πρωτοπαθής λοίμωξη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Όλες </a:t>
            </a:r>
            <a:r>
              <a:rPr lang="el-GR" dirty="0"/>
              <a:t>οι γυναίκες που παρουσιάζουν </a:t>
            </a:r>
            <a:r>
              <a:rPr lang="el-GR" dirty="0" err="1"/>
              <a:t>πρωτολοίμωξη</a:t>
            </a:r>
            <a:r>
              <a:rPr lang="el-GR" dirty="0"/>
              <a:t> πρέπει να εξετάζονται από ειδικού και να τους χορηγείται θεραπεία με </a:t>
            </a:r>
            <a:r>
              <a:rPr lang="el-GR" dirty="0" err="1"/>
              <a:t>aciclovir</a:t>
            </a:r>
            <a:r>
              <a:rPr lang="el-GR" dirty="0"/>
              <a:t> </a:t>
            </a:r>
          </a:p>
          <a:p>
            <a:pPr lvl="1"/>
            <a:r>
              <a:rPr lang="el-GR" b="1" dirty="0" err="1"/>
              <a:t>Tabl</a:t>
            </a:r>
            <a:r>
              <a:rPr lang="el-GR" b="1" dirty="0"/>
              <a:t> </a:t>
            </a:r>
            <a:r>
              <a:rPr lang="el-GR" b="1" dirty="0" err="1"/>
              <a:t>Aciclovir</a:t>
            </a:r>
            <a:r>
              <a:rPr lang="el-GR" b="1" dirty="0"/>
              <a:t> 200mg x 5 για 7-10 ημέρες </a:t>
            </a:r>
            <a:endParaRPr lang="el-GR" dirty="0"/>
          </a:p>
          <a:p>
            <a:r>
              <a:rPr lang="el-GR" dirty="0" smtClean="0"/>
              <a:t>Στενή </a:t>
            </a:r>
            <a:r>
              <a:rPr lang="el-GR" dirty="0"/>
              <a:t>παρακολούθηση για ηπατίτιδα, εγκεφαλίτιδα ή συστηματική λοίμωξη </a:t>
            </a:r>
          </a:p>
          <a:p>
            <a:r>
              <a:rPr lang="el-GR" dirty="0" smtClean="0"/>
              <a:t>Νοσηλεία </a:t>
            </a:r>
            <a:r>
              <a:rPr lang="el-GR" dirty="0"/>
              <a:t>σε βαριές καταστάσεις και χορήγηση </a:t>
            </a:r>
            <a:r>
              <a:rPr lang="el-GR" dirty="0" err="1"/>
              <a:t>αντιϊκών</a:t>
            </a:r>
            <a:r>
              <a:rPr lang="el-GR" dirty="0"/>
              <a:t> φαρμάκων </a:t>
            </a:r>
          </a:p>
          <a:p>
            <a:pPr lvl="1"/>
            <a:r>
              <a:rPr lang="el-GR" b="1" dirty="0" err="1"/>
              <a:t>Tabl</a:t>
            </a:r>
            <a:r>
              <a:rPr lang="el-GR" b="1" dirty="0"/>
              <a:t> </a:t>
            </a:r>
            <a:r>
              <a:rPr lang="el-GR" b="1" dirty="0" err="1"/>
              <a:t>Aciclovir</a:t>
            </a:r>
            <a:r>
              <a:rPr lang="el-GR" b="1" dirty="0"/>
              <a:t> 200mg x 5 για 7-10 ημέρες ή </a:t>
            </a:r>
            <a:endParaRPr lang="el-GR" dirty="0"/>
          </a:p>
          <a:p>
            <a:pPr lvl="1"/>
            <a:r>
              <a:rPr lang="el-GR" b="1" dirty="0"/>
              <a:t>Ι</a:t>
            </a:r>
            <a:r>
              <a:rPr lang="en-US" b="1" dirty="0" err="1"/>
              <a:t>nj</a:t>
            </a:r>
            <a:r>
              <a:rPr lang="en-US" b="1" dirty="0"/>
              <a:t> </a:t>
            </a:r>
            <a:r>
              <a:rPr lang="en-US" b="1" dirty="0" err="1"/>
              <a:t>Aciclovir</a:t>
            </a:r>
            <a:r>
              <a:rPr lang="en-US" b="1" dirty="0"/>
              <a:t> 5mg/kg </a:t>
            </a:r>
            <a:r>
              <a:rPr lang="el-GR" b="1" dirty="0"/>
              <a:t>ΒΣ </a:t>
            </a:r>
            <a:r>
              <a:rPr lang="en-US" b="1" dirty="0"/>
              <a:t>a</a:t>
            </a:r>
            <a:r>
              <a:rPr lang="el-GR" b="1" dirty="0" err="1"/>
              <a:t>νά</a:t>
            </a:r>
            <a:r>
              <a:rPr lang="el-GR" b="1" dirty="0"/>
              <a:t> 8 ώρες ενδοφλεβίως </a:t>
            </a:r>
            <a:endParaRPr lang="el-GR" dirty="0"/>
          </a:p>
          <a:p>
            <a:r>
              <a:rPr lang="el-GR" dirty="0" smtClean="0"/>
              <a:t>Παρακολούθηση </a:t>
            </a:r>
            <a:r>
              <a:rPr lang="el-GR" dirty="0"/>
              <a:t>για συμπτώματα έναρξης ( πρόωρου τοκετού) </a:t>
            </a:r>
          </a:p>
          <a:p>
            <a:r>
              <a:rPr lang="el-GR" dirty="0" smtClean="0">
                <a:solidFill>
                  <a:srgbClr val="FFC000"/>
                </a:solidFill>
              </a:rPr>
              <a:t>Η </a:t>
            </a:r>
            <a:r>
              <a:rPr lang="el-GR" dirty="0">
                <a:solidFill>
                  <a:srgbClr val="FFC000"/>
                </a:solidFill>
              </a:rPr>
              <a:t>χορήγηση καθημερινά </a:t>
            </a:r>
            <a:r>
              <a:rPr lang="el-GR" dirty="0" err="1">
                <a:solidFill>
                  <a:srgbClr val="FFC000"/>
                </a:solidFill>
              </a:rPr>
              <a:t>aciclovir</a:t>
            </a:r>
            <a:r>
              <a:rPr lang="el-GR" dirty="0">
                <a:solidFill>
                  <a:srgbClr val="FFC000"/>
                </a:solidFill>
              </a:rPr>
              <a:t> (</a:t>
            </a:r>
            <a:r>
              <a:rPr lang="el-GR" b="1" dirty="0" err="1">
                <a:solidFill>
                  <a:srgbClr val="FFC000"/>
                </a:solidFill>
              </a:rPr>
              <a:t>Tabl</a:t>
            </a:r>
            <a:r>
              <a:rPr lang="el-GR" b="1" dirty="0">
                <a:solidFill>
                  <a:srgbClr val="FFC000"/>
                </a:solidFill>
              </a:rPr>
              <a:t> </a:t>
            </a:r>
            <a:r>
              <a:rPr lang="el-GR" b="1" dirty="0" err="1">
                <a:solidFill>
                  <a:srgbClr val="FFC000"/>
                </a:solidFill>
              </a:rPr>
              <a:t>Aciclovir</a:t>
            </a:r>
            <a:r>
              <a:rPr lang="el-GR" b="1" dirty="0">
                <a:solidFill>
                  <a:srgbClr val="FFC000"/>
                </a:solidFill>
              </a:rPr>
              <a:t> 200mg x 5 )</a:t>
            </a:r>
            <a:r>
              <a:rPr lang="el-GR" dirty="0">
                <a:solidFill>
                  <a:srgbClr val="FFC000"/>
                </a:solidFill>
              </a:rPr>
              <a:t>για τις τέσσερις εβδομάδες πριν το τοκετό μπορεί να μειώσει την μετάδοση στο νεογνό.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44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VZV (</a:t>
            </a:r>
            <a:r>
              <a:rPr lang="el-GR" dirty="0" smtClean="0"/>
              <a:t>ανεμοβλογιά)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χρόνος επώασης για την εμφάνιση της </a:t>
            </a:r>
            <a:r>
              <a:rPr lang="el-GR" dirty="0" err="1"/>
              <a:t>ανεμευλογιάς</a:t>
            </a:r>
            <a:r>
              <a:rPr lang="el-GR" dirty="0"/>
              <a:t> είναι 10-20 ημέρες.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περίοδος μετάδοσης ξεκινά 48 ώρες πριν την εμφάνιση του εξανθήματος και διαρκεί όσο διαρκεί το </a:t>
            </a:r>
            <a:r>
              <a:rPr lang="el-GR" dirty="0" smtClean="0"/>
              <a:t>εξάνθημα.</a:t>
            </a:r>
          </a:p>
          <a:p>
            <a:r>
              <a:rPr lang="el-GR" dirty="0" smtClean="0"/>
              <a:t>95</a:t>
            </a:r>
            <a:r>
              <a:rPr lang="el-GR" dirty="0"/>
              <a:t>% των ενηλίκων έχουν </a:t>
            </a:r>
            <a:r>
              <a:rPr lang="el-GR" dirty="0" smtClean="0"/>
              <a:t>ανοσία</a:t>
            </a:r>
          </a:p>
          <a:p>
            <a:r>
              <a:rPr lang="el-GR" dirty="0"/>
              <a:t>Η λοίμωξη από τον ιό της </a:t>
            </a:r>
            <a:r>
              <a:rPr lang="el-GR" dirty="0" err="1"/>
              <a:t>ανεμευλογίας</a:t>
            </a:r>
            <a:r>
              <a:rPr lang="el-GR" dirty="0"/>
              <a:t> σε ηλικία μεγαλύτερη από 15 ετών έχει μεγαλύτερο ποσοστό επιπλοκών όπως πνευμονία, εγκεφαλίτιδα </a:t>
            </a:r>
            <a:r>
              <a:rPr lang="el-GR" dirty="0" err="1"/>
              <a:t>κτλ</a:t>
            </a:r>
            <a:r>
              <a:rPr lang="el-GR" dirty="0"/>
              <a:t> και το ποσοστό είναι ακόμη μεγαλύτερο στις εγκύους λόγω της </a:t>
            </a:r>
            <a:r>
              <a:rPr lang="el-GR" dirty="0" err="1"/>
              <a:t>ανοσοκαταστολής</a:t>
            </a:r>
            <a:r>
              <a:rPr lang="el-GR" dirty="0"/>
              <a:t> κατά τη διάρκεια της εγκυμοσύνης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715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Τοξόπλασμα </a:t>
            </a:r>
            <a:r>
              <a:rPr lang="en-US" dirty="0" err="1" smtClean="0"/>
              <a:t>gondii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Τόξον</a:t>
            </a:r>
            <a:r>
              <a:rPr lang="el-GR" dirty="0"/>
              <a:t> </a:t>
            </a:r>
            <a:r>
              <a:rPr lang="el-GR" dirty="0" smtClean="0"/>
              <a:t>+ </a:t>
            </a:r>
            <a:r>
              <a:rPr lang="en-US" dirty="0" smtClean="0"/>
              <a:t>gundi </a:t>
            </a:r>
            <a:r>
              <a:rPr lang="el-GR" dirty="0" smtClean="0"/>
              <a:t>(τρωκτικό της νότιας Αφρικής)</a:t>
            </a:r>
          </a:p>
          <a:p>
            <a:r>
              <a:rPr lang="el-GR" dirty="0" smtClean="0"/>
              <a:t>Ενδοκυττάριο παράσιτο</a:t>
            </a:r>
          </a:p>
          <a:p>
            <a:r>
              <a:rPr lang="el-GR" dirty="0" smtClean="0"/>
              <a:t>Τρεις κύριες μορφές</a:t>
            </a:r>
          </a:p>
          <a:p>
            <a:pPr lvl="1"/>
            <a:r>
              <a:rPr lang="el-GR" dirty="0" err="1" smtClean="0"/>
              <a:t>Ταχυζωίτης</a:t>
            </a:r>
            <a:r>
              <a:rPr lang="el-GR" dirty="0" smtClean="0"/>
              <a:t> (</a:t>
            </a:r>
            <a:r>
              <a:rPr lang="el-GR" dirty="0" err="1" smtClean="0"/>
              <a:t>μεροζωίδιο</a:t>
            </a:r>
            <a:r>
              <a:rPr lang="el-GR" dirty="0" smtClean="0"/>
              <a:t>  (τοξοειδής μορφή)</a:t>
            </a:r>
          </a:p>
          <a:p>
            <a:pPr lvl="1"/>
            <a:r>
              <a:rPr lang="el-GR" dirty="0" err="1" smtClean="0"/>
              <a:t>Ενδοϊστική</a:t>
            </a:r>
            <a:r>
              <a:rPr lang="el-GR" dirty="0" smtClean="0"/>
              <a:t> κύστη</a:t>
            </a:r>
          </a:p>
          <a:p>
            <a:pPr lvl="1"/>
            <a:r>
              <a:rPr lang="el-GR" dirty="0" err="1" smtClean="0"/>
              <a:t>Ωοκύστη</a:t>
            </a:r>
            <a:r>
              <a:rPr lang="el-GR" dirty="0" smtClean="0"/>
              <a:t> (αποικίζει το έντερο της γάτας)</a:t>
            </a:r>
          </a:p>
          <a:p>
            <a:pPr lvl="1"/>
            <a:endParaRPr lang="el-GR" dirty="0"/>
          </a:p>
        </p:txBody>
      </p:sp>
      <p:pic>
        <p:nvPicPr>
          <p:cNvPr id="2050" name="Picture 2" descr="http://www.cdc.gov/parasites/images/toxoplasmosis/home_page_toxoplasm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03" y="4870580"/>
            <a:ext cx="6540727" cy="18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7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VZV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6111" y="1301078"/>
            <a:ext cx="5206049" cy="5445162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Πριν </a:t>
            </a:r>
            <a:r>
              <a:rPr lang="el-GR" dirty="0"/>
              <a:t>την 20ή εβδομάδα κύησης 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πιθανότητα των αυτομάτων αποβολών δεν αυξάνει. </a:t>
            </a:r>
            <a:endParaRPr lang="en-US" dirty="0" smtClean="0"/>
          </a:p>
          <a:p>
            <a:pPr lvl="1"/>
            <a:r>
              <a:rPr lang="el-GR" dirty="0" smtClean="0"/>
              <a:t>Εκδήλωση </a:t>
            </a:r>
            <a:r>
              <a:rPr lang="el-GR" dirty="0"/>
              <a:t>συγγενούς </a:t>
            </a:r>
            <a:r>
              <a:rPr lang="el-GR" dirty="0" err="1"/>
              <a:t>ανεμευλογίας</a:t>
            </a:r>
            <a:r>
              <a:rPr lang="el-GR" dirty="0"/>
              <a:t> </a:t>
            </a:r>
            <a:r>
              <a:rPr lang="el-GR" dirty="0" smtClean="0"/>
              <a:t>(σε </a:t>
            </a:r>
            <a:r>
              <a:rPr lang="el-GR" dirty="0"/>
              <a:t>ποσοστό 1</a:t>
            </a:r>
            <a:r>
              <a:rPr lang="el-GR" dirty="0" smtClean="0"/>
              <a:t>%) δερματικές </a:t>
            </a:r>
            <a:r>
              <a:rPr lang="el-GR" dirty="0"/>
              <a:t>ουλές , οφθαλμικές ανωμαλίες ( μικροφθαλμία, καταρράκτη, </a:t>
            </a:r>
            <a:r>
              <a:rPr lang="el-GR" dirty="0" err="1" smtClean="0"/>
              <a:t>χοριοαμφιβληστοειδίτιδα</a:t>
            </a:r>
            <a:r>
              <a:rPr lang="el-GR" dirty="0"/>
              <a:t>), υποπλασία των άκρων, νευρολογικές διαταραχές (μικροκεφαλία, ατροφία φλοιού, διανοητική καθυστέρηση, διαταραχή των σφικτήρων </a:t>
            </a:r>
            <a:r>
              <a:rPr lang="el-GR" dirty="0" smtClean="0"/>
              <a:t>το</a:t>
            </a:r>
            <a:r>
              <a:rPr lang="el-GR" dirty="0"/>
              <a:t>υ</a:t>
            </a:r>
            <a:r>
              <a:rPr lang="el-GR" dirty="0" smtClean="0"/>
              <a:t> </a:t>
            </a:r>
            <a:r>
              <a:rPr lang="el-GR" dirty="0"/>
              <a:t>εντέρου και της ουροδόχου </a:t>
            </a:r>
            <a:r>
              <a:rPr lang="el-GR" dirty="0" err="1"/>
              <a:t>κύστεως</a:t>
            </a:r>
            <a:r>
              <a:rPr lang="el-GR" dirty="0"/>
              <a:t>) </a:t>
            </a:r>
          </a:p>
          <a:p>
            <a:r>
              <a:rPr lang="el-GR" dirty="0" smtClean="0"/>
              <a:t>Μεταξύ </a:t>
            </a:r>
            <a:r>
              <a:rPr lang="el-GR" dirty="0"/>
              <a:t>της 20</a:t>
            </a:r>
            <a:r>
              <a:rPr lang="el-GR" baseline="30000" dirty="0"/>
              <a:t>ης </a:t>
            </a:r>
            <a:r>
              <a:rPr lang="el-GR" dirty="0"/>
              <a:t>και της 36</a:t>
            </a:r>
            <a:r>
              <a:rPr lang="el-GR" baseline="30000" dirty="0"/>
              <a:t>ης </a:t>
            </a:r>
            <a:r>
              <a:rPr lang="el-GR" dirty="0"/>
              <a:t>εβδομάδας κύησης: Δε φαίνεται να επηρεάζει το έμβρυο αλλά μπορεί να εμφανισθεί έρπητας ζωστήρας </a:t>
            </a:r>
            <a:r>
              <a:rPr lang="el-GR" dirty="0" smtClean="0"/>
              <a:t>παιδιού </a:t>
            </a:r>
            <a:r>
              <a:rPr lang="el-GR" dirty="0"/>
              <a:t>ως υποτροπή της ενδομήτριας λοίμωξης </a:t>
            </a:r>
            <a:r>
              <a:rPr lang="el-GR" dirty="0" smtClean="0"/>
              <a:t>στα </a:t>
            </a:r>
            <a:r>
              <a:rPr lang="el-GR" dirty="0"/>
              <a:t>πρώτα χρόνια της ζωής </a:t>
            </a:r>
            <a:r>
              <a:rPr lang="el-GR" dirty="0" smtClean="0"/>
              <a:t>του</a:t>
            </a:r>
            <a:endParaRPr lang="el-GR" dirty="0"/>
          </a:p>
          <a:p>
            <a:r>
              <a:rPr lang="el-GR" dirty="0" smtClean="0"/>
              <a:t>Μετά </a:t>
            </a:r>
            <a:r>
              <a:rPr lang="el-GR" dirty="0"/>
              <a:t>την 37</a:t>
            </a:r>
            <a:r>
              <a:rPr lang="el-GR" baseline="30000" dirty="0"/>
              <a:t>η </a:t>
            </a:r>
            <a:r>
              <a:rPr lang="el-GR" dirty="0"/>
              <a:t>εβδομάδα κύησης Εκδήλωση </a:t>
            </a:r>
            <a:r>
              <a:rPr lang="el-GR" dirty="0" err="1"/>
              <a:t>ανεμευλογιάς</a:t>
            </a:r>
            <a:r>
              <a:rPr lang="el-GR" dirty="0"/>
              <a:t> στο νεογνό κατά τις πρώτες ημέρες της ζωής με υψηλή </a:t>
            </a:r>
            <a:r>
              <a:rPr lang="el-GR" dirty="0" smtClean="0"/>
              <a:t>νοσηρότητα </a:t>
            </a:r>
            <a:r>
              <a:rPr lang="el-GR" dirty="0"/>
              <a:t>( εγκεφαλίτιδα, πνευμονία, </a:t>
            </a:r>
            <a:r>
              <a:rPr lang="el-GR" dirty="0" err="1"/>
              <a:t>ιαιμία</a:t>
            </a:r>
            <a:r>
              <a:rPr lang="el-GR" dirty="0"/>
              <a:t>) και </a:t>
            </a:r>
            <a:r>
              <a:rPr lang="el-GR" dirty="0" smtClean="0"/>
              <a:t>θνητότητα. </a:t>
            </a:r>
            <a:endParaRPr lang="el-GR" dirty="0"/>
          </a:p>
          <a:p>
            <a:endParaRPr lang="el-GR" dirty="0"/>
          </a:p>
        </p:txBody>
      </p:sp>
      <p:pic>
        <p:nvPicPr>
          <p:cNvPr id="1026" name="Picture 2" descr="http://www.ijdvl.com/articles/2014/80/1/images/ijdvl_2014_80_1_65_125535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457574"/>
            <a:ext cx="60102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7575" y="1253083"/>
            <a:ext cx="601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Πρόληψη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acyclovir 800mg x5 x 5-7 </a:t>
            </a:r>
            <a:r>
              <a:rPr lang="el-GR" dirty="0" smtClean="0"/>
              <a:t>ως προφύλαξη</a:t>
            </a:r>
            <a:r>
              <a:rPr lang="en-US" dirty="0" smtClean="0"/>
              <a:t> </a:t>
            </a:r>
            <a:r>
              <a:rPr lang="el-GR" dirty="0" smtClean="0"/>
              <a:t>Θεραπεία</a:t>
            </a:r>
            <a:r>
              <a:rPr lang="en-US" dirty="0" smtClean="0"/>
              <a:t>: VZIG</a:t>
            </a:r>
            <a:r>
              <a:rPr lang="el-GR" dirty="0" smtClean="0"/>
              <a:t> εντός 72 ωρών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4822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Σύφιλη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Treponema pallidum</a:t>
            </a:r>
          </a:p>
          <a:p>
            <a:endParaRPr lang="el-GR" dirty="0"/>
          </a:p>
          <a:p>
            <a:r>
              <a:rPr lang="el-GR" dirty="0" smtClean="0"/>
              <a:t>Περίοδος </a:t>
            </a:r>
            <a:r>
              <a:rPr lang="el-GR" dirty="0"/>
              <a:t>επώασης περίπου τρεις εβδομάδες (10-90 ημέρες) </a:t>
            </a:r>
            <a:endParaRPr lang="el-GR" dirty="0" smtClean="0"/>
          </a:p>
          <a:p>
            <a:r>
              <a:rPr lang="el-GR" dirty="0" smtClean="0"/>
              <a:t>Πρωτογενής σύφιλη – ανώδυνο (???) </a:t>
            </a:r>
            <a:r>
              <a:rPr lang="el-GR" dirty="0"/>
              <a:t>έλκος. Στις γυναίκες αυτό μπορεί να εμφανισθεί στο τράχηλο και έτσι να μην είναι εμφανές. Το έλκος </a:t>
            </a:r>
            <a:r>
              <a:rPr lang="el-GR" dirty="0" err="1"/>
              <a:t>υφίεται</a:t>
            </a:r>
            <a:r>
              <a:rPr lang="el-GR" dirty="0"/>
              <a:t> απότομα μέσα σε 2-6 εβδομάδες. </a:t>
            </a:r>
            <a:endParaRPr lang="el-GR" dirty="0" smtClean="0"/>
          </a:p>
          <a:p>
            <a:r>
              <a:rPr lang="el-GR" dirty="0" smtClean="0"/>
              <a:t>Δεύτερο </a:t>
            </a:r>
            <a:r>
              <a:rPr lang="el-GR" dirty="0"/>
              <a:t>στάδιο </a:t>
            </a:r>
            <a:r>
              <a:rPr lang="el-GR" dirty="0" smtClean="0"/>
              <a:t>- συστηματική διασπορά. </a:t>
            </a:r>
            <a:r>
              <a:rPr lang="el-GR" dirty="0"/>
              <a:t>Σε αυτό το στάδιο η ασθενής μπορεί να εμφανίσει </a:t>
            </a:r>
            <a:r>
              <a:rPr lang="el-GR" dirty="0" err="1"/>
              <a:t>κηλιδοβλατιδώδες</a:t>
            </a:r>
            <a:r>
              <a:rPr lang="el-GR" dirty="0"/>
              <a:t> </a:t>
            </a:r>
            <a:r>
              <a:rPr lang="el-GR" dirty="0" err="1"/>
              <a:t>εξάνθηκυρίως</a:t>
            </a:r>
            <a:r>
              <a:rPr lang="el-GR" dirty="0"/>
              <a:t> στα πέλματα και τις παλάμες, γενικευμένη </a:t>
            </a:r>
            <a:r>
              <a:rPr lang="el-GR" dirty="0" err="1"/>
              <a:t>λεμφαδενοπάθεια</a:t>
            </a:r>
            <a:r>
              <a:rPr lang="el-GR" dirty="0"/>
              <a:t> και </a:t>
            </a:r>
            <a:r>
              <a:rPr lang="el-GR" dirty="0" err="1"/>
              <a:t>λευκωπά</a:t>
            </a:r>
            <a:r>
              <a:rPr lang="el-GR" dirty="0"/>
              <a:t> </a:t>
            </a:r>
            <a:r>
              <a:rPr lang="el-GR" dirty="0" err="1"/>
              <a:t>κοδυλώματα</a:t>
            </a:r>
            <a:r>
              <a:rPr lang="el-GR" dirty="0"/>
              <a:t> στα γενικά όργανα. Τα ευρήματα αυτά υποχωρούν αυτόματα σε 2-6 εβδομάδες και αρχίζει μία λανθάνουσα περίοδος κατά την οποία η ασθενής δεν έχει συμπτώματα και κλινικά ευρήματα. </a:t>
            </a:r>
            <a:r>
              <a:rPr lang="el-GR" dirty="0" smtClean="0"/>
              <a:t>Παρά </a:t>
            </a:r>
            <a:r>
              <a:rPr lang="el-GR" dirty="0"/>
              <a:t>το ότι κατά τη λανθάνουσα περίοδο η ασθενής δε μεταδίδει τη νόσο, υπάρχει </a:t>
            </a:r>
            <a:r>
              <a:rPr lang="el-GR" dirty="0" smtClean="0"/>
              <a:t>η </a:t>
            </a:r>
            <a:r>
              <a:rPr lang="el-GR" dirty="0" err="1" smtClean="0"/>
              <a:t>δυναότητα</a:t>
            </a:r>
            <a:r>
              <a:rPr lang="el-GR" dirty="0" smtClean="0"/>
              <a:t> </a:t>
            </a:r>
            <a:r>
              <a:rPr lang="el-GR" dirty="0" err="1" smtClean="0"/>
              <a:t>διαπλακουντικής</a:t>
            </a:r>
            <a:r>
              <a:rPr lang="el-GR" dirty="0" smtClean="0"/>
              <a:t> μετάδοσης </a:t>
            </a:r>
            <a:r>
              <a:rPr lang="el-GR" dirty="0"/>
              <a:t>του </a:t>
            </a:r>
            <a:r>
              <a:rPr lang="el-GR" dirty="0" smtClean="0"/>
              <a:t>μικροβίου. </a:t>
            </a:r>
          </a:p>
          <a:p>
            <a:r>
              <a:rPr lang="el-GR" dirty="0" smtClean="0"/>
              <a:t>Τρίτο </a:t>
            </a:r>
            <a:r>
              <a:rPr lang="el-GR" dirty="0"/>
              <a:t>στάδιο </a:t>
            </a:r>
            <a:r>
              <a:rPr lang="el-GR" dirty="0" smtClean="0"/>
              <a:t>– Εκδηλώσεις από το καρδιαγγειακό </a:t>
            </a:r>
            <a:r>
              <a:rPr lang="el-GR" dirty="0"/>
              <a:t>σύστημα, το νευρικό σύστημα και το </a:t>
            </a:r>
            <a:r>
              <a:rPr lang="el-GR" dirty="0" err="1" smtClean="0"/>
              <a:t>μυοσκελετικό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 descr="http://textbookofbacteriology.net/T.pallidumAgsta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228" y="-2519"/>
            <a:ext cx="4094772" cy="28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90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Σύφιλη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Μετάδοση σε οποιαδήποτε φάση της εγκυμοσύνης</a:t>
            </a:r>
          </a:p>
          <a:p>
            <a:r>
              <a:rPr lang="el-GR" dirty="0" smtClean="0"/>
              <a:t>Τόσο στην πρωτογενή όσο και στη δευτερογενή σύφιλη 50% πιθανότητα </a:t>
            </a:r>
            <a:r>
              <a:rPr lang="el-GR" dirty="0" err="1" smtClean="0"/>
              <a:t>συμπτωματικής</a:t>
            </a:r>
            <a:r>
              <a:rPr lang="el-GR" dirty="0" smtClean="0"/>
              <a:t> συγγενούς σύφιλης</a:t>
            </a:r>
          </a:p>
          <a:p>
            <a:r>
              <a:rPr lang="el-GR" dirty="0" smtClean="0"/>
              <a:t>Στα αρχικά στάδια της λανθάνουσας φάσης 40%</a:t>
            </a:r>
          </a:p>
          <a:p>
            <a:r>
              <a:rPr lang="el-GR" dirty="0" smtClean="0"/>
              <a:t>Στα όψιμα στάδια της λανθάνουσας 10%</a:t>
            </a:r>
          </a:p>
          <a:p>
            <a:r>
              <a:rPr lang="el-GR" dirty="0" smtClean="0"/>
              <a:t>Εξέταση </a:t>
            </a:r>
            <a:r>
              <a:rPr lang="en-US" dirty="0" smtClean="0"/>
              <a:t>RPR &amp; VDRL – </a:t>
            </a:r>
            <a:r>
              <a:rPr lang="el-GR" dirty="0" smtClean="0"/>
              <a:t>επί θετικού αποτελέσματος επιβεβαίωση με </a:t>
            </a:r>
            <a:r>
              <a:rPr lang="en-US" dirty="0" err="1" smtClean="0"/>
              <a:t>Igs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285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Σύφιλη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610360"/>
            <a:ext cx="965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4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Σύφιλη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6111" y="1636358"/>
            <a:ext cx="8946541" cy="4195481"/>
          </a:xfrm>
        </p:spPr>
        <p:txBody>
          <a:bodyPr/>
          <a:lstStyle/>
          <a:p>
            <a:r>
              <a:rPr lang="el-GR" dirty="0" smtClean="0"/>
              <a:t>Σε αποτυχία διάγνωσης και θεραπείας γυρνάμε στην προ αντιβιοτικών εποχή</a:t>
            </a:r>
            <a:endParaRPr lang="el-GR" dirty="0"/>
          </a:p>
        </p:txBody>
      </p:sp>
      <p:pic>
        <p:nvPicPr>
          <p:cNvPr id="3074" name="Picture 2" descr="https://s-media-cache-ak0.pinimg.com/736x/dd/fe/1c/ddfe1c4ea6abe68268f34a77e8df3e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538373"/>
            <a:ext cx="4762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1/1d/Girl_showing_the_effects_of_congenital_syphilis_Wellcome_L0061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70" y="2538373"/>
            <a:ext cx="3028010" cy="41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1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Ηπατίτιδα Β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οξεία ηπατίτιδα Β αποτελεί το συχνό αίτιο </a:t>
            </a:r>
            <a:r>
              <a:rPr lang="el-GR" dirty="0" err="1" smtClean="0"/>
              <a:t>ικτέρου</a:t>
            </a:r>
            <a:r>
              <a:rPr lang="el-GR" dirty="0" smtClean="0"/>
              <a:t> στην εγκυμοσύνη</a:t>
            </a:r>
          </a:p>
          <a:p>
            <a:r>
              <a:rPr lang="el-GR" dirty="0" smtClean="0"/>
              <a:t>Η διαφορική διάγνωση περιλαμβάνει τη λοιμώδη μονοπυρήνωση, την αποφρακτική χολοκυστίτιδα, την προεκλαμψία, το σύνδρομο </a:t>
            </a:r>
            <a:r>
              <a:rPr lang="en-US" dirty="0" smtClean="0"/>
              <a:t>HELLP</a:t>
            </a:r>
            <a:r>
              <a:rPr lang="el-GR" dirty="0" smtClean="0"/>
              <a:t>, και τη λιπώδη διήθηση του ήπατος</a:t>
            </a:r>
          </a:p>
          <a:p>
            <a:r>
              <a:rPr lang="el-GR" dirty="0" smtClean="0"/>
              <a:t>2 δις άνθρωποι έχουν κάποια στιγμή νοσήσει</a:t>
            </a:r>
          </a:p>
          <a:p>
            <a:r>
              <a:rPr lang="el-GR" dirty="0" smtClean="0"/>
              <a:t>0.5% στις ΗΠΑ είναι </a:t>
            </a:r>
            <a:r>
              <a:rPr lang="en-US" dirty="0" err="1" smtClean="0"/>
              <a:t>HBsAg</a:t>
            </a:r>
            <a:r>
              <a:rPr lang="en-US" dirty="0" smtClean="0"/>
              <a:t> </a:t>
            </a:r>
            <a:r>
              <a:rPr lang="el-GR" dirty="0" smtClean="0"/>
              <a:t>θετικοί</a:t>
            </a:r>
          </a:p>
          <a:p>
            <a:r>
              <a:rPr lang="el-GR" dirty="0" smtClean="0"/>
              <a:t>Η πιο επιρρεπής ομάδα είναι τα νεογνά</a:t>
            </a:r>
          </a:p>
          <a:p>
            <a:r>
              <a:rPr lang="el-GR" dirty="0" smtClean="0"/>
              <a:t>Η λοίμωξη είναι παροδική στο 90% των ενηλίκων και το 10% των νεογνών!!!!!</a:t>
            </a:r>
          </a:p>
          <a:p>
            <a:r>
              <a:rPr lang="el-GR" dirty="0" smtClean="0"/>
              <a:t>Τρία αντιγόνα </a:t>
            </a:r>
            <a:r>
              <a:rPr lang="en-US" dirty="0" err="1" smtClean="0"/>
              <a:t>HBcAG</a:t>
            </a:r>
            <a:r>
              <a:rPr lang="en-US" dirty="0" smtClean="0"/>
              <a:t>, </a:t>
            </a:r>
            <a:r>
              <a:rPr lang="en-US" dirty="0" err="1" smtClean="0"/>
              <a:t>HBsAG</a:t>
            </a:r>
            <a:r>
              <a:rPr lang="en-US" dirty="0" smtClean="0"/>
              <a:t>, </a:t>
            </a:r>
            <a:r>
              <a:rPr lang="en-US" dirty="0" err="1" smtClean="0"/>
              <a:t>HbeAg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8473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Ηπατίτιδα Β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</a:t>
            </a:r>
            <a:r>
              <a:rPr lang="en-US" dirty="0" err="1" smtClean="0"/>
              <a:t>HBc</a:t>
            </a:r>
            <a:r>
              <a:rPr lang="en-US" dirty="0" smtClean="0"/>
              <a:t> Ig </a:t>
            </a:r>
            <a:r>
              <a:rPr lang="el-GR" dirty="0" smtClean="0"/>
              <a:t>από την οξεία φάση έως και 6 μήνες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Hbc</a:t>
            </a:r>
            <a:r>
              <a:rPr lang="en-US" dirty="0" smtClean="0"/>
              <a:t> </a:t>
            </a:r>
            <a:r>
              <a:rPr lang="el-GR" dirty="0" smtClean="0"/>
              <a:t>από την </a:t>
            </a:r>
            <a:r>
              <a:rPr lang="el-GR" dirty="0" err="1" smtClean="0"/>
              <a:t>ορομετατροπή</a:t>
            </a:r>
            <a:r>
              <a:rPr lang="el-GR" dirty="0" smtClean="0"/>
              <a:t> και </a:t>
            </a:r>
            <a:r>
              <a:rPr lang="el-GR" dirty="0" err="1" smtClean="0"/>
              <a:t>εφ</a:t>
            </a:r>
            <a:r>
              <a:rPr lang="el-GR" dirty="0" smtClean="0"/>
              <a:t> όρου ζωής</a:t>
            </a:r>
          </a:p>
          <a:p>
            <a:r>
              <a:rPr lang="en-US" dirty="0" smtClean="0"/>
              <a:t>Anti-</a:t>
            </a:r>
            <a:r>
              <a:rPr lang="en-US" dirty="0" err="1" smtClean="0"/>
              <a:t>Hbe</a:t>
            </a:r>
            <a:r>
              <a:rPr lang="en-US" dirty="0" smtClean="0"/>
              <a:t> </a:t>
            </a:r>
            <a:r>
              <a:rPr lang="el-GR" dirty="0" smtClean="0"/>
              <a:t>μετά το </a:t>
            </a:r>
            <a:r>
              <a:rPr lang="en-US" dirty="0" smtClean="0"/>
              <a:t>anti-</a:t>
            </a:r>
            <a:r>
              <a:rPr lang="en-US" dirty="0" err="1" smtClean="0"/>
              <a:t>HBc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Αγωγή με </a:t>
            </a:r>
            <a:r>
              <a:rPr lang="el-GR" dirty="0" err="1" smtClean="0"/>
              <a:t>αντιϊικά</a:t>
            </a:r>
            <a:r>
              <a:rPr lang="el-GR" dirty="0" smtClean="0"/>
              <a:t> φάρμακα δεν ενδείκνυται σε γενικές γραμμές εκτός και εάν τα αντίγραφα είναι περισσότερα από </a:t>
            </a:r>
            <a:r>
              <a:rPr lang="en-US" dirty="0"/>
              <a:t>10,000 </a:t>
            </a:r>
            <a:r>
              <a:rPr lang="en-US" dirty="0" smtClean="0"/>
              <a:t>copies/mL</a:t>
            </a:r>
            <a:endParaRPr lang="el-GR" dirty="0" smtClean="0"/>
          </a:p>
          <a:p>
            <a:r>
              <a:rPr lang="el-GR" dirty="0" smtClean="0"/>
              <a:t>Με τον τοκετό πραγματοποιείται στο νεογνό </a:t>
            </a:r>
            <a:r>
              <a:rPr lang="el-GR" dirty="0" err="1" smtClean="0"/>
              <a:t>ανοσοσφαιρίνη</a:t>
            </a:r>
            <a:r>
              <a:rPr lang="el-GR" dirty="0" smtClean="0"/>
              <a:t> και εμβόλιο. Η πιθανότητα μετάδοσης μειώνεται με αυτό τον τρόπο στο 5-20%.</a:t>
            </a:r>
          </a:p>
          <a:p>
            <a:r>
              <a:rPr lang="el-GR" dirty="0" smtClean="0"/>
              <a:t>Εφόσον ο τίτλος </a:t>
            </a:r>
            <a:r>
              <a:rPr lang="en-US" dirty="0" smtClean="0"/>
              <a:t>anti-HBs </a:t>
            </a:r>
            <a:r>
              <a:rPr lang="el-GR" dirty="0" smtClean="0"/>
              <a:t>είναι 10 </a:t>
            </a:r>
            <a:r>
              <a:rPr lang="en-US" dirty="0" smtClean="0"/>
              <a:t>IU/L </a:t>
            </a:r>
            <a:r>
              <a:rPr lang="el-GR" dirty="0" smtClean="0"/>
              <a:t>στους 2-3 μήνες θεωρείται 	προστατευτικός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0625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</a:t>
            </a:r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15.000 νέα περιστατικά στις ΗΠΑ ετησίως</a:t>
            </a:r>
          </a:p>
          <a:p>
            <a:r>
              <a:rPr lang="el-GR" dirty="0" smtClean="0"/>
              <a:t>Στις γυναίκες το 70% των </a:t>
            </a:r>
            <a:r>
              <a:rPr lang="el-GR" dirty="0" err="1" smtClean="0"/>
              <a:t>νοσούντων</a:t>
            </a:r>
            <a:r>
              <a:rPr lang="el-GR" dirty="0" smtClean="0"/>
              <a:t> αφορούν ηλικίες 25-44 ετών</a:t>
            </a:r>
          </a:p>
          <a:p>
            <a:r>
              <a:rPr lang="en-US" dirty="0" smtClean="0"/>
              <a:t>Screening</a:t>
            </a:r>
          </a:p>
          <a:p>
            <a:pPr lvl="2"/>
            <a:r>
              <a:rPr lang="en-US" dirty="0" smtClean="0"/>
              <a:t>ELISA 98% sensitivity. False negative early disease, false positive after certain vaccines</a:t>
            </a:r>
          </a:p>
          <a:p>
            <a:pPr lvl="2"/>
            <a:r>
              <a:rPr lang="en-US" dirty="0" smtClean="0"/>
              <a:t>Western blot FPR 1/20,000</a:t>
            </a:r>
          </a:p>
          <a:p>
            <a:pPr lvl="2"/>
            <a:r>
              <a:rPr lang="en-US" dirty="0" smtClean="0"/>
              <a:t>HIV RNA  </a:t>
            </a:r>
            <a:r>
              <a:rPr lang="en-US" dirty="0" smtClean="0">
                <a:sym typeface="Wingdings" panose="05000000000000000000" pitchFamily="2" charset="2"/>
              </a:rPr>
              <a:t> &gt;400 </a:t>
            </a:r>
            <a:r>
              <a:rPr lang="el-GR" dirty="0" smtClean="0">
                <a:sym typeface="Wingdings" panose="05000000000000000000" pitchFamily="2" charset="2"/>
              </a:rPr>
              <a:t>αντίγραφα</a:t>
            </a:r>
            <a:r>
              <a:rPr lang="en-US" dirty="0" smtClean="0">
                <a:sym typeface="Wingdings" panose="05000000000000000000" pitchFamily="2" charset="2"/>
              </a:rPr>
              <a:t>/ml</a:t>
            </a:r>
            <a:r>
              <a:rPr lang="el-GR" dirty="0" smtClean="0">
                <a:sym typeface="Wingdings" panose="05000000000000000000" pitchFamily="2" charset="2"/>
              </a:rPr>
              <a:t> έναρξη </a:t>
            </a:r>
            <a:r>
              <a:rPr lang="el-GR" dirty="0" err="1" smtClean="0">
                <a:sym typeface="Wingdings" panose="05000000000000000000" pitchFamily="2" charset="2"/>
              </a:rPr>
              <a:t>ζιδοβουδίνης</a:t>
            </a:r>
            <a:endParaRPr lang="el-GR" dirty="0" smtClean="0">
              <a:sym typeface="Wingdings" panose="05000000000000000000" pitchFamily="2" charset="2"/>
            </a:endParaRPr>
          </a:p>
          <a:p>
            <a:pPr lvl="5"/>
            <a:r>
              <a:rPr lang="el-GR" dirty="0" smtClean="0">
                <a:sym typeface="Wingdings" panose="05000000000000000000" pitchFamily="2" charset="2"/>
              </a:rPr>
              <a:t>Γυναίκες που έχουν λάβει </a:t>
            </a:r>
            <a:r>
              <a:rPr lang="en-US" dirty="0" smtClean="0">
                <a:sym typeface="Wingdings" panose="05000000000000000000" pitchFamily="2" charset="2"/>
              </a:rPr>
              <a:t>HAART </a:t>
            </a:r>
            <a:r>
              <a:rPr lang="el-GR" dirty="0" smtClean="0">
                <a:sym typeface="Wingdings" panose="05000000000000000000" pitchFamily="2" charset="2"/>
              </a:rPr>
              <a:t>κατά τη διάρκεια της εγκυμοσύνης και έχουν &lt;400 αντίγραφα δε </a:t>
            </a:r>
            <a:r>
              <a:rPr lang="el-GR" smtClean="0">
                <a:sym typeface="Wingdings" panose="05000000000000000000" pitchFamily="2" charset="2"/>
              </a:rPr>
              <a:t>χρειάζονται 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91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l-GR" dirty="0" smtClean="0"/>
              <a:t>Τοξόπλασμα </a:t>
            </a:r>
            <a:r>
              <a:rPr lang="en-US" dirty="0" err="1" smtClean="0"/>
              <a:t>gondii</a:t>
            </a:r>
            <a:endParaRPr lang="el-GR" dirty="0"/>
          </a:p>
        </p:txBody>
      </p:sp>
      <p:pic>
        <p:nvPicPr>
          <p:cNvPr id="3076" name="Picture 4" descr="http://www.aafp.org/afp/2003/0515/afp20030515p2131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17" y="1289824"/>
            <a:ext cx="52863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7005" y="6233531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Jones. </a:t>
            </a:r>
            <a:r>
              <a:rPr lang="en-US" i="1" dirty="0" smtClean="0"/>
              <a:t>Am Fam Physician.</a:t>
            </a:r>
            <a:r>
              <a:rPr lang="en-US" dirty="0" smtClean="0"/>
              <a:t> 2003</a:t>
            </a:r>
            <a:endParaRPr lang="el-GR" dirty="0"/>
          </a:p>
        </p:txBody>
      </p:sp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6891454" y="3534937"/>
            <a:ext cx="4906536" cy="2713462"/>
          </a:xfrm>
        </p:spPr>
        <p:txBody>
          <a:bodyPr/>
          <a:lstStyle/>
          <a:p>
            <a:r>
              <a:rPr lang="el-GR" dirty="0" smtClean="0"/>
              <a:t>Φαγητά που δεν έχουν μαγειρευτεί</a:t>
            </a:r>
          </a:p>
          <a:p>
            <a:r>
              <a:rPr lang="el-GR" dirty="0" smtClean="0"/>
              <a:t>Επαφή με γάτες (περιττώματα) </a:t>
            </a:r>
          </a:p>
          <a:p>
            <a:r>
              <a:rPr lang="el-GR" dirty="0" smtClean="0"/>
              <a:t>Κάθετη μετάδοση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289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Τοξόπλασμα - επιδημιολογία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Τρίτη αιτία θανάτου παγκοσμίως από μολυσματική νόσο που μεταδίδεται με το φαγητό (μετά τη </a:t>
            </a:r>
            <a:r>
              <a:rPr lang="el-GR" dirty="0" err="1" smtClean="0"/>
              <a:t>σαλμονέλλα</a:t>
            </a:r>
            <a:r>
              <a:rPr lang="el-GR" dirty="0" smtClean="0"/>
              <a:t> και τη λιστέρια)</a:t>
            </a:r>
          </a:p>
          <a:p>
            <a:r>
              <a:rPr lang="el-GR" dirty="0" smtClean="0"/>
              <a:t>Στις ΗΠΑ 15% των γυναικών αναπαραγωγικής ηλικίας έχουν μολυνθεί από τοξόπλασμα</a:t>
            </a:r>
          </a:p>
          <a:p>
            <a:r>
              <a:rPr lang="el-GR" dirty="0" smtClean="0"/>
              <a:t>Στις ΗΠΑ η ετήσια επίπτωση της νόσου είναι 400-4000 περιπτώσεις</a:t>
            </a:r>
          </a:p>
          <a:p>
            <a:r>
              <a:rPr lang="el-GR" dirty="0" smtClean="0"/>
              <a:t>Χώρες όπως η Γαλλία στις οποίες το κρέας δεν ψήνεται αρκετά έχουν μεγαλύτερη επίπτωση (&gt;50%)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2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Τοξόπλασμα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περισσότεροι άνθρωποι δεν εμφανίζουν συμπτώματα της νόσου</a:t>
            </a:r>
          </a:p>
          <a:p>
            <a:pPr lvl="1"/>
            <a:r>
              <a:rPr lang="el-GR" dirty="0" smtClean="0"/>
              <a:t>Χαμηλή πυρετική κίνηση</a:t>
            </a:r>
          </a:p>
          <a:p>
            <a:pPr lvl="1"/>
            <a:r>
              <a:rPr lang="el-GR" dirty="0" smtClean="0"/>
              <a:t>Κακουχία</a:t>
            </a:r>
          </a:p>
          <a:p>
            <a:pPr lvl="1"/>
            <a:r>
              <a:rPr lang="el-GR" dirty="0" err="1" smtClean="0"/>
              <a:t>Λεμφαδενοπάθεια</a:t>
            </a:r>
            <a:endParaRPr lang="el-GR" dirty="0" smtClean="0"/>
          </a:p>
          <a:p>
            <a:r>
              <a:rPr lang="el-GR" b="1" dirty="0" smtClean="0"/>
              <a:t>Σε </a:t>
            </a:r>
            <a:r>
              <a:rPr lang="el-GR" b="1" dirty="0" err="1" smtClean="0"/>
              <a:t>ανοσοκατεσταλμένους</a:t>
            </a:r>
            <a:endParaRPr lang="el-GR" b="1" dirty="0" smtClean="0"/>
          </a:p>
          <a:p>
            <a:pPr lvl="1"/>
            <a:r>
              <a:rPr lang="el-GR" dirty="0" err="1" smtClean="0"/>
              <a:t>Χοριορετινίτιδα</a:t>
            </a:r>
            <a:endParaRPr lang="el-GR" dirty="0" smtClean="0"/>
          </a:p>
          <a:p>
            <a:pPr lvl="1"/>
            <a:r>
              <a:rPr lang="el-GR" dirty="0" smtClean="0"/>
              <a:t>Εγκεφαλίτιδα </a:t>
            </a:r>
          </a:p>
          <a:p>
            <a:pPr lvl="1"/>
            <a:r>
              <a:rPr lang="el-GR" dirty="0" smtClean="0"/>
              <a:t>Μυοκαρδίτιδα</a:t>
            </a:r>
          </a:p>
          <a:p>
            <a:pPr lvl="1"/>
            <a:r>
              <a:rPr lang="el-GR" dirty="0" err="1" smtClean="0"/>
              <a:t>Πνευμονίτιδα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499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Τοξόπλασμα στην εγκυμοσύνη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4293" y="1516566"/>
            <a:ext cx="8946541" cy="5177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Λοίμωξη εμβρύου</a:t>
            </a:r>
            <a:endParaRPr lang="el-GR" b="1" dirty="0"/>
          </a:p>
          <a:p>
            <a:r>
              <a:rPr lang="el-GR" dirty="0"/>
              <a:t>υ</a:t>
            </a:r>
            <a:r>
              <a:rPr lang="el-GR" dirty="0" smtClean="0"/>
              <a:t>δροκέφαλος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err="1" smtClean="0"/>
              <a:t>χοριοαμφιβλειστροείδιτιδα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εγκεφαλικές </a:t>
            </a:r>
            <a:r>
              <a:rPr lang="el-GR" dirty="0"/>
              <a:t>αποτιτανώσεις, </a:t>
            </a:r>
            <a:endParaRPr lang="el-GR" dirty="0" smtClean="0"/>
          </a:p>
          <a:p>
            <a:r>
              <a:rPr lang="el-GR" dirty="0" smtClean="0"/>
              <a:t>διανοητική </a:t>
            </a:r>
            <a:r>
              <a:rPr lang="el-GR" dirty="0"/>
              <a:t>καθυστέρηση, </a:t>
            </a:r>
            <a:endParaRPr lang="el-GR" dirty="0" smtClean="0"/>
          </a:p>
          <a:p>
            <a:r>
              <a:rPr lang="el-GR" dirty="0" err="1" smtClean="0"/>
              <a:t>ηπατoσπληνομεγαλία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ίκτερος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εξάνθημα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κώφωση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err="1" smtClean="0"/>
              <a:t>σπαστικότητα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καταρράκτης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τύφλωση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πνευμονία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μυοκαρδίτιδα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err="1" smtClean="0"/>
              <a:t>μυοσίτιδα</a:t>
            </a:r>
            <a:endParaRPr lang="el-GR" dirty="0"/>
          </a:p>
          <a:p>
            <a:endParaRPr lang="el-GR" dirty="0"/>
          </a:p>
        </p:txBody>
      </p:sp>
      <p:pic>
        <p:nvPicPr>
          <p:cNvPr id="4098" name="Picture 2" descr="http://drugster.info/img/ail/3430_345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49" y="3630680"/>
            <a:ext cx="4706200" cy="30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6316" y="2141799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Πιθανότητα μετάδοσης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Α` Τρίμηνο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Β` Τρίμηνο 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Γ` Τρίμηνο  60%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2336" y="2141799"/>
            <a:ext cx="3776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Πιθανότητα εμβρυϊκής λοίμωξης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Α` Τρίμηνο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Β` Τρίμηνο 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Γ` Τρίμηνο  μικρή</a:t>
            </a:r>
          </a:p>
        </p:txBody>
      </p:sp>
      <p:pic>
        <p:nvPicPr>
          <p:cNvPr id="4100" name="Picture 4" descr="http://www.esciencecentral.org/ebooks/infectious-comorbidities/images/ICON_TorchInfections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49" y="3630679"/>
            <a:ext cx="4706200" cy="30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Διαγνωστικές εξετάσεις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86" y="1965751"/>
            <a:ext cx="9705975" cy="4086225"/>
          </a:xfrm>
          <a:prstGeom prst="rect">
            <a:avLst/>
          </a:prstGeom>
        </p:spPr>
      </p:pic>
      <p:sp>
        <p:nvSpPr>
          <p:cNvPr id="6" name="Στρογγυλεμένο ορθογώνιο 5"/>
          <p:cNvSpPr/>
          <p:nvPr/>
        </p:nvSpPr>
        <p:spPr>
          <a:xfrm>
            <a:off x="3836020" y="5497551"/>
            <a:ext cx="6556917" cy="301083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3836019" y="4943126"/>
            <a:ext cx="6556917" cy="301083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469111" y="4409821"/>
            <a:ext cx="1118152" cy="274721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2469111" y="3352400"/>
            <a:ext cx="1118152" cy="274721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92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Τοξόπλασμα - παρακολούθηση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491843" y="6128211"/>
            <a:ext cx="418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l-GR" b="1" dirty="0" smtClean="0">
                <a:latin typeface="Arial" panose="020B0604020202020204" pitchFamily="34" charset="0"/>
              </a:rPr>
              <a:t>Yamada et al. J. </a:t>
            </a:r>
            <a:r>
              <a:rPr lang="en-GB" altLang="el-GR" b="1" dirty="0" err="1" smtClean="0">
                <a:latin typeface="Arial" panose="020B0604020202020204" pitchFamily="34" charset="0"/>
              </a:rPr>
              <a:t>Clin</a:t>
            </a:r>
            <a:r>
              <a:rPr lang="en-GB" altLang="el-GR" b="1" dirty="0" smtClean="0">
                <a:latin typeface="Arial" panose="020B0604020202020204" pitchFamily="34" charset="0"/>
              </a:rPr>
              <a:t>. </a:t>
            </a:r>
            <a:r>
              <a:rPr lang="en-GB" altLang="el-GR" b="1" dirty="0" err="1" smtClean="0">
                <a:latin typeface="Arial" panose="020B0604020202020204" pitchFamily="34" charset="0"/>
              </a:rPr>
              <a:t>Microbiol</a:t>
            </a:r>
            <a:r>
              <a:rPr lang="en-GB" altLang="el-GR" b="1" dirty="0" smtClean="0">
                <a:latin typeface="Arial" panose="020B0604020202020204" pitchFamily="34" charset="0"/>
              </a:rPr>
              <a:t>. 2011</a:t>
            </a:r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8" y="1293567"/>
            <a:ext cx="58991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Τοξόπλασμα</a:t>
            </a:r>
            <a:endParaRPr lang="el-GR" dirty="0"/>
          </a:p>
        </p:txBody>
      </p:sp>
      <p:pic>
        <p:nvPicPr>
          <p:cNvPr id="5122" name="Picture 2" descr="https://encrypted-tbn2.gstatic.com/images?q=tbn:ANd9GcRruRjkEyk701xb01gFjUrcS5Bnx_8D_Ed1G8iRHeK6Hxe8896Z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616294"/>
            <a:ext cx="2798640" cy="33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65" y="1616294"/>
            <a:ext cx="4404360" cy="440436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28706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err="1" smtClean="0"/>
              <a:t>Case</a:t>
            </a:r>
            <a:r>
              <a:rPr lang="el-GR" dirty="0" smtClean="0"/>
              <a:t> </a:t>
            </a:r>
            <a:r>
              <a:rPr lang="el-GR" dirty="0" err="1" smtClean="0"/>
              <a:t>courtesy</a:t>
            </a:r>
            <a:r>
              <a:rPr lang="el-GR" dirty="0" smtClean="0"/>
              <a:t> of </a:t>
            </a:r>
            <a:r>
              <a:rPr lang="el-GR" dirty="0" err="1" smtClean="0"/>
              <a:t>A.Prof</a:t>
            </a:r>
            <a:r>
              <a:rPr lang="el-GR" dirty="0" smtClean="0"/>
              <a:t> </a:t>
            </a:r>
            <a:r>
              <a:rPr lang="el-GR" dirty="0" err="1" smtClean="0"/>
              <a:t>Frank</a:t>
            </a:r>
            <a:r>
              <a:rPr lang="el-GR" dirty="0" smtClean="0"/>
              <a:t> </a:t>
            </a:r>
            <a:r>
              <a:rPr lang="el-GR" dirty="0" err="1" smtClean="0"/>
              <a:t>Gaillard</a:t>
            </a:r>
            <a:r>
              <a:rPr lang="el-GR" dirty="0" smtClean="0"/>
              <a:t>, Radiopaedia.org, </a:t>
            </a:r>
            <a:r>
              <a:rPr lang="el-GR" dirty="0" err="1" smtClean="0"/>
              <a:t>rID</a:t>
            </a:r>
            <a:r>
              <a:rPr lang="el-GR" dirty="0" smtClean="0"/>
              <a:t>: 8160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46111" y="5373858"/>
            <a:ext cx="517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Woodward. Diagnostic Imaging in Obstetrics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1600</Words>
  <Application>Microsoft Office PowerPoint</Application>
  <PresentationFormat>Ευρεία οθόνη</PresentationFormat>
  <Paragraphs>173</Paragraphs>
  <Slides>27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msgothic</vt:lpstr>
      <vt:lpstr>Wingdings</vt:lpstr>
      <vt:lpstr>Wingdings 3</vt:lpstr>
      <vt:lpstr>Ιόν</vt:lpstr>
      <vt:lpstr>TORCH</vt:lpstr>
      <vt:lpstr>Τοξόπλασμα gondii</vt:lpstr>
      <vt:lpstr>Τοξόπλασμα gondii</vt:lpstr>
      <vt:lpstr>Τοξόπλασμα - επιδημιολογία </vt:lpstr>
      <vt:lpstr>Τοξόπλασμα</vt:lpstr>
      <vt:lpstr>Τοξόπλασμα στην εγκυμοσύνη</vt:lpstr>
      <vt:lpstr>Διαγνωστικές εξετάσεις</vt:lpstr>
      <vt:lpstr>Τοξόπλασμα - παρακολούθηση</vt:lpstr>
      <vt:lpstr>Τοξόπλασμα</vt:lpstr>
      <vt:lpstr>Ερυθρά</vt:lpstr>
      <vt:lpstr>Ερυθρά στην εγκυμοσύνη</vt:lpstr>
      <vt:lpstr>CMV</vt:lpstr>
      <vt:lpstr>CMV</vt:lpstr>
      <vt:lpstr>CMV</vt:lpstr>
      <vt:lpstr>Παρουσίαση του PowerPoint</vt:lpstr>
      <vt:lpstr>HSV</vt:lpstr>
      <vt:lpstr>HSV</vt:lpstr>
      <vt:lpstr>HSV – πρωτοπαθής λοίμωξη</vt:lpstr>
      <vt:lpstr>VZV (ανεμοβλογιά)</vt:lpstr>
      <vt:lpstr>VZV</vt:lpstr>
      <vt:lpstr>Σύφιλη</vt:lpstr>
      <vt:lpstr>Σύφιλη</vt:lpstr>
      <vt:lpstr>Σύφιλη</vt:lpstr>
      <vt:lpstr>Σύφιλη</vt:lpstr>
      <vt:lpstr>Ηπατίτιδα Β </vt:lpstr>
      <vt:lpstr>Ηπατίτιδα Β</vt:lpstr>
      <vt:lpstr>HIV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TORCH</dc:title>
  <dc:creator>Vasilis Pergialiotis</dc:creator>
  <cp:lastModifiedBy>Vasilis Pergialiotis</cp:lastModifiedBy>
  <cp:revision>22</cp:revision>
  <dcterms:created xsi:type="dcterms:W3CDTF">2016-03-22T05:36:25Z</dcterms:created>
  <dcterms:modified xsi:type="dcterms:W3CDTF">2016-05-26T05:23:43Z</dcterms:modified>
</cp:coreProperties>
</file>