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 id="2147483819" r:id="rId2"/>
  </p:sldMasterIdLst>
  <p:notesMasterIdLst>
    <p:notesMasterId r:id="rId35"/>
  </p:notesMasterIdLst>
  <p:sldIdLst>
    <p:sldId id="300" r:id="rId3"/>
    <p:sldId id="314" r:id="rId4"/>
    <p:sldId id="327" r:id="rId5"/>
    <p:sldId id="328" r:id="rId6"/>
    <p:sldId id="332" r:id="rId7"/>
    <p:sldId id="329" r:id="rId8"/>
    <p:sldId id="330" r:id="rId9"/>
    <p:sldId id="331" r:id="rId10"/>
    <p:sldId id="351" r:id="rId11"/>
    <p:sldId id="353" r:id="rId12"/>
    <p:sldId id="354" r:id="rId13"/>
    <p:sldId id="349" r:id="rId14"/>
    <p:sldId id="350" r:id="rId15"/>
    <p:sldId id="352" r:id="rId16"/>
    <p:sldId id="346" r:id="rId17"/>
    <p:sldId id="355" r:id="rId18"/>
    <p:sldId id="315" r:id="rId19"/>
    <p:sldId id="316" r:id="rId20"/>
    <p:sldId id="317" r:id="rId21"/>
    <p:sldId id="335" r:id="rId22"/>
    <p:sldId id="336" r:id="rId23"/>
    <p:sldId id="339" r:id="rId24"/>
    <p:sldId id="347" r:id="rId25"/>
    <p:sldId id="348" r:id="rId26"/>
    <p:sldId id="357" r:id="rId27"/>
    <p:sldId id="358" r:id="rId28"/>
    <p:sldId id="341" r:id="rId29"/>
    <p:sldId id="342" r:id="rId30"/>
    <p:sldId id="343" r:id="rId31"/>
    <p:sldId id="344" r:id="rId32"/>
    <p:sldId id="345" r:id="rId33"/>
    <p:sldId id="356"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4660"/>
  </p:normalViewPr>
  <p:slideViewPr>
    <p:cSldViewPr>
      <p:cViewPr varScale="1">
        <p:scale>
          <a:sx n="45" d="100"/>
          <a:sy n="45" d="100"/>
        </p:scale>
        <p:origin x="140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0DA25-DD07-44B9-9FDA-69574B8FF7B3}" type="datetimeFigureOut">
              <a:rPr lang="el-GR" smtClean="0"/>
              <a:t>21/5/2024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60115-F8B2-4658-8914-72B97BE4673B}" type="slidenum">
              <a:rPr lang="el-GR" smtClean="0"/>
              <a:t>‹#›</a:t>
            </a:fld>
            <a:endParaRPr lang="el-GR"/>
          </a:p>
        </p:txBody>
      </p:sp>
    </p:spTree>
    <p:extLst>
      <p:ext uri="{BB962C8B-B14F-4D97-AF65-F5344CB8AC3E}">
        <p14:creationId xmlns:p14="http://schemas.microsoft.com/office/powerpoint/2010/main" val="306095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l-GR"/>
              <a:t>Thrombosis in Cancer</a:t>
            </a:r>
          </a:p>
        </p:txBody>
      </p:sp>
      <p:sp>
        <p:nvSpPr>
          <p:cNvPr id="34819"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l-GR"/>
              <a:t>BCCA Webcast Jun 2011</a:t>
            </a:r>
          </a:p>
        </p:txBody>
      </p:sp>
      <p:sp>
        <p:nvSpPr>
          <p:cNvPr id="3482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D1FBC7-4D48-4A45-A156-1F92B7E03B16}" type="slidenum">
              <a:rPr lang="en-US" altLang="el-GR" smtClean="0"/>
              <a:pPr eaLnBrk="1" hangingPunct="1"/>
              <a:t>11</a:t>
            </a:fld>
            <a:endParaRPr lang="en-US" altLang="el-GR"/>
          </a:p>
        </p:txBody>
      </p:sp>
      <p:sp>
        <p:nvSpPr>
          <p:cNvPr id="34821"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10" rIns="91221" bIns="45610"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a:fld id="{090E10DB-6AC0-4815-85B8-73FAB08575BC}" type="slidenum">
              <a:rPr lang="en-US" altLang="el-GR" sz="1000"/>
              <a:pPr algn="r"/>
              <a:t>11</a:t>
            </a:fld>
            <a:endParaRPr lang="en-US" altLang="el-GR" sz="1000"/>
          </a:p>
        </p:txBody>
      </p:sp>
      <p:sp>
        <p:nvSpPr>
          <p:cNvPr id="34822"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7" tIns="45603" rIns="91207" bIns="45603" anchor="b"/>
          <a:lstStyle>
            <a:lvl1pPr defTabSz="909638" eaLnBrk="0" hangingPunct="0">
              <a:defRPr>
                <a:solidFill>
                  <a:schemeClr val="tx1"/>
                </a:solidFill>
                <a:latin typeface="Arial" charset="0"/>
              </a:defRPr>
            </a:lvl1pPr>
            <a:lvl2pPr marL="742950" indent="-285750" defTabSz="909638" eaLnBrk="0" hangingPunct="0">
              <a:defRPr>
                <a:solidFill>
                  <a:schemeClr val="tx1"/>
                </a:solidFill>
                <a:latin typeface="Arial" charset="0"/>
              </a:defRPr>
            </a:lvl2pPr>
            <a:lvl3pPr marL="1143000" indent="-228600" defTabSz="909638" eaLnBrk="0" hangingPunct="0">
              <a:defRPr>
                <a:solidFill>
                  <a:schemeClr val="tx1"/>
                </a:solidFill>
                <a:latin typeface="Arial" charset="0"/>
              </a:defRPr>
            </a:lvl3pPr>
            <a:lvl4pPr marL="1600200" indent="-228600" defTabSz="909638" eaLnBrk="0" hangingPunct="0">
              <a:defRPr>
                <a:solidFill>
                  <a:schemeClr val="tx1"/>
                </a:solidFill>
                <a:latin typeface="Arial" charset="0"/>
              </a:defRPr>
            </a:lvl4pPr>
            <a:lvl5pPr marL="2057400" indent="-228600" defTabSz="909638" eaLnBrk="0" hangingPunct="0">
              <a:defRPr>
                <a:solidFill>
                  <a:schemeClr val="tx1"/>
                </a:solidFill>
                <a:latin typeface="Arial" charset="0"/>
              </a:defRPr>
            </a:lvl5pPr>
            <a:lvl6pPr marL="2514600" indent="-228600" defTabSz="909638" eaLnBrk="0" fontAlgn="base" hangingPunct="0">
              <a:spcBef>
                <a:spcPct val="0"/>
              </a:spcBef>
              <a:spcAft>
                <a:spcPct val="0"/>
              </a:spcAft>
              <a:defRPr>
                <a:solidFill>
                  <a:schemeClr val="tx1"/>
                </a:solidFill>
                <a:latin typeface="Arial" charset="0"/>
              </a:defRPr>
            </a:lvl6pPr>
            <a:lvl7pPr marL="2971800" indent="-228600" defTabSz="909638" eaLnBrk="0" fontAlgn="base" hangingPunct="0">
              <a:spcBef>
                <a:spcPct val="0"/>
              </a:spcBef>
              <a:spcAft>
                <a:spcPct val="0"/>
              </a:spcAft>
              <a:defRPr>
                <a:solidFill>
                  <a:schemeClr val="tx1"/>
                </a:solidFill>
                <a:latin typeface="Arial" charset="0"/>
              </a:defRPr>
            </a:lvl7pPr>
            <a:lvl8pPr marL="3429000" indent="-228600" defTabSz="909638" eaLnBrk="0" fontAlgn="base" hangingPunct="0">
              <a:spcBef>
                <a:spcPct val="0"/>
              </a:spcBef>
              <a:spcAft>
                <a:spcPct val="0"/>
              </a:spcAft>
              <a:defRPr>
                <a:solidFill>
                  <a:schemeClr val="tx1"/>
                </a:solidFill>
                <a:latin typeface="Arial" charset="0"/>
              </a:defRPr>
            </a:lvl8pPr>
            <a:lvl9pPr marL="3886200" indent="-228600" defTabSz="909638" eaLnBrk="0" fontAlgn="base" hangingPunct="0">
              <a:spcBef>
                <a:spcPct val="0"/>
              </a:spcBef>
              <a:spcAft>
                <a:spcPct val="0"/>
              </a:spcAft>
              <a:defRPr>
                <a:solidFill>
                  <a:schemeClr val="tx1"/>
                </a:solidFill>
                <a:latin typeface="Arial" charset="0"/>
              </a:defRPr>
            </a:lvl9pPr>
          </a:lstStyle>
          <a:p>
            <a:pPr algn="r"/>
            <a:fld id="{11B8D783-2782-43F3-A499-EA86CB8773B1}" type="slidenum">
              <a:rPr lang="en-US" altLang="el-GR" sz="1000">
                <a:ea typeface="ＭＳ Ｐゴシック" pitchFamily="-111" charset="-128"/>
              </a:rPr>
              <a:pPr algn="r"/>
              <a:t>11</a:t>
            </a:fld>
            <a:endParaRPr lang="en-US" altLang="el-GR" sz="1000">
              <a:ea typeface="ＭＳ Ｐゴシック" pitchFamily="-111" charset="-128"/>
            </a:endParaRPr>
          </a:p>
        </p:txBody>
      </p:sp>
      <p:sp>
        <p:nvSpPr>
          <p:cNvPr id="348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4"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l-GR">
              <a:solidFill>
                <a:srgbClr val="1F497D"/>
              </a:solidFill>
              <a:latin typeface="Calibri" pitchFamily="34" charset="0"/>
            </a:endParaRPr>
          </a:p>
        </p:txBody>
      </p:sp>
      <p:sp>
        <p:nvSpPr>
          <p:cNvPr id="63491"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l-GR">
              <a:solidFill>
                <a:srgbClr val="1F497D"/>
              </a:solidFill>
              <a:latin typeface="Calibri" pitchFamily="34" charset="0"/>
            </a:endParaRPr>
          </a:p>
        </p:txBody>
      </p:sp>
      <p:sp>
        <p:nvSpPr>
          <p:cNvPr id="6349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60416DD-D04D-44B6-A2B1-BADD5FF720FE}" type="slidenum">
              <a:rPr lang="en-US" altLang="el-GR">
                <a:solidFill>
                  <a:srgbClr val="1F497D"/>
                </a:solidFill>
                <a:latin typeface="Calibri" pitchFamily="34" charset="0"/>
              </a:rPr>
              <a:pPr fontAlgn="base">
                <a:spcBef>
                  <a:spcPct val="0"/>
                </a:spcBef>
                <a:spcAft>
                  <a:spcPct val="0"/>
                </a:spcAft>
              </a:pPr>
              <a:t>15</a:t>
            </a:fld>
            <a:endParaRPr lang="en-US" altLang="el-GR">
              <a:solidFill>
                <a:srgbClr val="1F497D"/>
              </a:solidFill>
              <a:latin typeface="Calibri" pitchFamily="34" charset="0"/>
            </a:endParaRPr>
          </a:p>
        </p:txBody>
      </p:sp>
      <p:sp>
        <p:nvSpPr>
          <p:cNvPr id="634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4" name="Notes Placeholder 2"/>
          <p:cNvSpPr>
            <a:spLocks noGrp="1"/>
          </p:cNvSpPr>
          <p:nvPr>
            <p:ph type="body" idx="3"/>
          </p:nvPr>
        </p:nvSpPr>
        <p:spPr bwMode="auto">
          <a:xfrm>
            <a:off x="244870" y="4107708"/>
            <a:ext cx="6294798" cy="4115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z="1100"/>
          </a:p>
        </p:txBody>
      </p:sp>
    </p:spTree>
    <p:extLst>
      <p:ext uri="{BB962C8B-B14F-4D97-AF65-F5344CB8AC3E}">
        <p14:creationId xmlns:p14="http://schemas.microsoft.com/office/powerpoint/2010/main" val="428935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9B085C0-483A-4257-B0B5-129E6A42B58A}" type="slidenum">
              <a:rPr lang="en-CA" smtClean="0"/>
              <a:pPr/>
              <a:t>27</a:t>
            </a:fld>
            <a:endParaRPr lang="en-CA" dirty="0"/>
          </a:p>
        </p:txBody>
      </p:sp>
    </p:spTree>
    <p:extLst>
      <p:ext uri="{BB962C8B-B14F-4D97-AF65-F5344CB8AC3E}">
        <p14:creationId xmlns:p14="http://schemas.microsoft.com/office/powerpoint/2010/main" val="419162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1176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E8FBFF2-4BDF-409C-B6EC-028FFCCC415E}" type="datetimeFigureOut">
              <a:rPr lang="el-GR" smtClean="0"/>
              <a:t>21/5/2024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75352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E8FBFF2-4BDF-409C-B6EC-028FFCCC415E}" type="datetimeFigureOut">
              <a:rPr lang="el-GR" smtClean="0"/>
              <a:t>21/5/2024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738386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E8FBFF2-4BDF-409C-B6EC-028FFCCC415E}" type="datetimeFigureOut">
              <a:rPr lang="el-GR" smtClean="0"/>
              <a:t>21/5/2024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873C45-C79A-4425-BF4B-F24221D25D43}" type="slidenum">
              <a:rPr lang="el-GR" smtClean="0"/>
              <a:t>‹#›</a:t>
            </a:fld>
            <a:endParaRPr lang="el-GR"/>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0917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E8FBFF2-4BDF-409C-B6EC-028FFCCC415E}" type="datetimeFigureOut">
              <a:rPr lang="el-GR" smtClean="0"/>
              <a:t>21/5/2024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2143283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DE8FBFF2-4BDF-409C-B6EC-028FFCCC415E}" type="datetimeFigureOut">
              <a:rPr lang="el-GR" smtClean="0"/>
              <a:t>21/5/2024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1366905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DE8FBFF2-4BDF-409C-B6EC-028FFCCC415E}" type="datetimeFigureOut">
              <a:rPr lang="el-GR" smtClean="0"/>
              <a:t>21/5/2024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867955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15123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176188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Content Placeholder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80894"/>
          </a:xfrm>
          <a:prstGeom prst="rect">
            <a:avLst/>
          </a:prstGeom>
        </p:spPr>
      </p:pic>
      <p:sp>
        <p:nvSpPr>
          <p:cNvPr id="8" name="Title 1"/>
          <p:cNvSpPr>
            <a:spLocks noGrp="1"/>
          </p:cNvSpPr>
          <p:nvPr>
            <p:ph type="title"/>
          </p:nvPr>
        </p:nvSpPr>
        <p:spPr>
          <a:xfrm>
            <a:off x="457200" y="1700808"/>
            <a:ext cx="8229600" cy="1143000"/>
          </a:xfrm>
        </p:spPr>
        <p:txBody>
          <a:bodyPr/>
          <a:lstStyle/>
          <a:p>
            <a:r>
              <a:rPr lang="en-CA" b="1" dirty="0"/>
              <a:t>Section Title Goes Here</a:t>
            </a:r>
          </a:p>
        </p:txBody>
      </p:sp>
    </p:spTree>
    <p:extLst>
      <p:ext uri="{BB962C8B-B14F-4D97-AF65-F5344CB8AC3E}">
        <p14:creationId xmlns:p14="http://schemas.microsoft.com/office/powerpoint/2010/main" val="3086557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242448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51231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93588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207508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E8FBFF2-4BDF-409C-B6EC-028FFCCC415E}" type="datetimeFigureOut">
              <a:rPr lang="el-GR" smtClean="0"/>
              <a:t>21/5/2024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77265998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E8FBFF2-4BDF-409C-B6EC-028FFCCC415E}" type="datetimeFigureOut">
              <a:rPr lang="el-GR" smtClean="0"/>
              <a:t>21/5/2024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98110699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E8FBFF2-4BDF-409C-B6EC-028FFCCC415E}" type="datetimeFigureOut">
              <a:rPr lang="el-GR" smtClean="0"/>
              <a:t>21/5/2024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295146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FBFF2-4BDF-409C-B6EC-028FFCCC415E}" type="datetimeFigureOut">
              <a:rPr lang="el-GR" smtClean="0"/>
              <a:t>21/5/2024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446454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E8FBFF2-4BDF-409C-B6EC-028FFCCC415E}" type="datetimeFigureOut">
              <a:rPr lang="el-GR" smtClean="0"/>
              <a:t>21/5/2024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71061406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E8FBFF2-4BDF-409C-B6EC-028FFCCC415E}" type="datetimeFigureOut">
              <a:rPr lang="el-GR" smtClean="0"/>
              <a:t>21/5/2024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1695112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1090170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92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190112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119855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0391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2449883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722770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E8FBFF2-4BDF-409C-B6EC-028FFCCC415E}" type="datetimeFigureOut">
              <a:rPr lang="el-GR" smtClean="0"/>
              <a:t>21/5/2024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41553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E8FBFF2-4BDF-409C-B6EC-028FFCCC415E}" type="datetimeFigureOut">
              <a:rPr lang="el-GR" smtClean="0"/>
              <a:t>21/5/2024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1931229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346" y="2912232"/>
            <a:ext cx="3830406"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912232"/>
            <a:ext cx="3821518"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E8FBFF2-4BDF-409C-B6EC-028FFCCC415E}" type="datetimeFigureOut">
              <a:rPr lang="el-GR" smtClean="0"/>
              <a:t>21/5/2024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30422974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E8FBFF2-4BDF-409C-B6EC-028FFCCC415E}" type="datetimeFigureOut">
              <a:rPr lang="el-GR" smtClean="0"/>
              <a:t>21/5/2024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203647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FBFF2-4BDF-409C-B6EC-028FFCCC415E}" type="datetimeFigureOut">
              <a:rPr lang="el-GR" smtClean="0"/>
              <a:t>21/5/2024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292842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E8FBFF2-4BDF-409C-B6EC-028FFCCC415E}" type="datetimeFigureOut">
              <a:rPr lang="el-GR" smtClean="0"/>
              <a:t>21/5/2024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247831266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E8FBFF2-4BDF-409C-B6EC-028FFCCC415E}" type="datetimeFigureOut">
              <a:rPr lang="el-GR" smtClean="0"/>
              <a:t>21/5/2024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873C45-C79A-4425-BF4B-F24221D25D43}" type="slidenum">
              <a:rPr lang="el-GR" smtClean="0"/>
              <a:t>‹#›</a:t>
            </a:fld>
            <a:endParaRPr lang="el-GR"/>
          </a:p>
        </p:txBody>
      </p:sp>
    </p:spTree>
    <p:extLst>
      <p:ext uri="{BB962C8B-B14F-4D97-AF65-F5344CB8AC3E}">
        <p14:creationId xmlns:p14="http://schemas.microsoft.com/office/powerpoint/2010/main" val="123662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E8FBFF2-4BDF-409C-B6EC-028FFCCC415E}" type="datetimeFigureOut">
              <a:rPr lang="el-GR" smtClean="0"/>
              <a:t>21/5/2024</a:t>
            </a:fld>
            <a:endParaRPr lang="el-GR"/>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B873C45-C79A-4425-BF4B-F24221D25D43}" type="slidenum">
              <a:rPr lang="el-GR" smtClean="0"/>
              <a:t>‹#›</a:t>
            </a:fld>
            <a:endParaRPr lang="el-GR"/>
          </a:p>
        </p:txBody>
      </p:sp>
    </p:spTree>
    <p:extLst>
      <p:ext uri="{BB962C8B-B14F-4D97-AF65-F5344CB8AC3E}">
        <p14:creationId xmlns:p14="http://schemas.microsoft.com/office/powerpoint/2010/main" val="496865310"/>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673"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8FBFF2-4BDF-409C-B6EC-028FFCCC415E}" type="datetimeFigureOut">
              <a:rPr lang="el-GR" smtClean="0"/>
              <a:t>21/5/2024</a:t>
            </a:fld>
            <a:endParaRPr lang="el-G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B873C45-C79A-4425-BF4B-F24221D25D43}" type="slidenum">
              <a:rPr lang="el-GR" smtClean="0"/>
              <a:t>‹#›</a:t>
            </a:fld>
            <a:endParaRPr lang="el-GR"/>
          </a:p>
        </p:txBody>
      </p:sp>
    </p:spTree>
    <p:extLst>
      <p:ext uri="{BB962C8B-B14F-4D97-AF65-F5344CB8AC3E}">
        <p14:creationId xmlns:p14="http://schemas.microsoft.com/office/powerpoint/2010/main" val="100573038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gr/imgres?imgurl=http://www.betweenhereandthere.com/asco1.gif&amp;imgrefurl=http://www.betweenhereandthere.com/asco1.html&amp;usg=__1B3g9REggC9W3mRUwxyO8oeItFQ=&amp;h=400&amp;w=311&amp;sz=11&amp;hl=el&amp;start=24&amp;zoom=1&amp;tbnid=h8rw70DIfwZJ6M:&amp;tbnh=124&amp;tbnw=96&amp;prev=/images?q=ASCO&amp;start=20&amp;um=1&amp;hl=el&amp;sa=N&amp;tbs=isch:1&amp;um=1&amp;itbs=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gr/imgres?imgurl=http://www.euromelanoma.org/greece/sites/euromelanoma.org.greece/files/scc.jpg&amp;imgrefurl=http://www.euromelanoma.org/greece/squamous-cell-cancer&amp;usg=__XbFzGPNk7YO9993qqFQrHsqBqsk=&amp;h=342&amp;w=542&amp;sz=28&amp;hl=el&amp;start=148&amp;zoom=1&amp;tbnid=NvlkutShBMKDIM:&amp;tbnh=83&amp;tbnw=132&amp;prev=/images?q%3D%CE%BA%CE%B1%CF%81%CE%BA%CE%AF%CE%BD%CE%BF%CF%82%26start%3D140%26um%3D1%26hl%3Del%26sa%3DN%26tbs%3Disch:1&amp;um=1&amp;itbs=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gr/imgres?imgurl=http://www.peacehealth.org/kbase/media/medical/multum/tamoxifen20mg-bar.jpg&amp;imgrefurl=http://www.peacehealth.org/kbase/multum/d00381a1.htm&amp;usg=__U34QFD-WmHQWGipNUJWohdmiQDY=&amp;h=225&amp;w=300&amp;sz=19&amp;hl=el&amp;start=7&amp;zoom=1&amp;tbnid=oQote4uSc3B1kM:&amp;tbnh=87&amp;tbnw=116&amp;prev=/images?q%3Dtamoxifen%26um%3D1%26hl%3Del%26sa%3DG%26tbs%3Disch:1&amp;um=1&amp;itbs=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gr/imgres?imgurl=http://www.angiochirourgos.gr/images/CarotidDuplex-xl.jpg&amp;imgrefurl=http://www.angiochirourgos.gr/karotida-2.php&amp;usg=__5IZtrfZLG6l42lZhXR59sz4H6bc=&amp;h=480&amp;w=640&amp;sz=64&amp;hl=el&amp;start=55&amp;zoom=1&amp;tbnid=M_qr4--x3q2oBM:&amp;tbnh=103&amp;tbnw=137&amp;prev=/images?q=triplex+%CE%B1%CE%B3%CE%B3%CE%B5%CE%B9%CF%89%CE%BD&amp;start=40&amp;um=1&amp;hl=el&amp;sa=N&amp;tbs=isch:1&amp;um=1&amp;itbs=1"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gr/imgres?imgurl=http://www.cirse.org/_files/fotoalbum//0001_0002_1134658949_0001.jpg&amp;imgrefurl=http://www.cirse.org/index.php?pid=182&amp;lang=5&amp;usg=__sU_STPFT4U04jBVz2eXHdHpIT8c=&amp;h=350&amp;w=400&amp;sz=22&amp;hl=el&amp;start=4&amp;zoom=1&amp;tbnid=5THXJjH_SiJIyM:&amp;tbnh=109&amp;tbnw=124&amp;prev=/images?q=ct+%CF%80%CE%BD%CE%B5%CF%85%CE%BC%CE%BF%CE%BD%CE%B9%CE%BA%CF%8E%CE%BD+%CE%B1%CE%B3%CE%B3%CE%B5%CE%AF%CF%89%CE%BD&amp;um=1&amp;hl=el&amp;sa=N&amp;tbs=isch:1&amp;um=1&amp;itbs=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gr/imgres?imgurl=http://freddos.yooblog.gr/files/2009/05/funnydigg.jpg&amp;imgrefurl=http://freddos.yooblog.gr/2009/05/23/936/&amp;usg=__kLgGwrelK8P769PD4L9pz-8xQyE=&amp;h=533&amp;w=400&amp;sz=32&amp;hl=el&amp;start=17&amp;zoom=1&amp;tbnid=weRMz1x0NdrlhM:&amp;tbnh=132&amp;tbnw=99&amp;prev=/images?q=%CF%80%CF%81%CE%BF%CF%83%CE%BF%CF%87%CE%B7&amp;um=1&amp;hl=el&amp;sa=N&amp;tbs=isch:1&amp;um=1&amp;itbs=1"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google.gr/imgres?imgurl=http://wiki.laptop.org/images/c/c6/Cautionary_warning_--_Caution.png&amp;imgrefurl=http://wiki.laptop.org/go/Measure/Hardware&amp;usg=__cz75X7sBMfHjOjrP9s42Mbp85CY=&amp;h=536&amp;w=611&amp;sz=70&amp;hl=el&amp;start=50&amp;zoom=1&amp;tbnid=wEKeoWWkypjw3M:&amp;tbnh=119&amp;tbnw=136&amp;prev=/images?q=%CF%80%CF%81%CE%BF%CF%83%CE%BF%CF%87%CE%B7&amp;start=40&amp;um=1&amp;hl=el&amp;sa=N&amp;tbs=isch:1&amp;um=1&amp;itbs=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gr/imgres?imgurl=http://wiki.laptop.org/images/c/c6/Cautionary_warning_--_Caution.png&amp;imgrefurl=http://wiki.laptop.org/go/Measure/Hardware&amp;usg=__cz75X7sBMfHjOjrP9s42Mbp85CY=&amp;h=536&amp;w=611&amp;sz=70&amp;hl=el&amp;start=50&amp;zoom=1&amp;tbnid=wEKeoWWkypjw3M:&amp;tbnh=119&amp;tbnw=136&amp;prev=/images?q=%CF%80%CF%81%CE%BF%CF%83%CE%BF%CF%87%CE%B7&amp;start=40&amp;um=1&amp;hl=el&amp;sa=N&amp;tbs=isch:1&amp;um=1&amp;itbs=1"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gr/imgres?imgurl=http://freddos.yooblog.gr/files/2009/05/funnydigg.jpg&amp;imgrefurl=http://freddos.yooblog.gr/2009/05/23/936/&amp;usg=__kLgGwrelK8P769PD4L9pz-8xQyE=&amp;h=533&amp;w=400&amp;sz=32&amp;hl=el&amp;start=17&amp;zoom=1&amp;tbnid=weRMz1x0NdrlhM:&amp;tbnh=132&amp;tbnw=99&amp;prev=/images?q=%CF%80%CF%81%CE%BF%CF%83%CE%BF%CF%87%CE%B7&amp;um=1&amp;hl=el&amp;sa=N&amp;tbs=isch:1&amp;um=1&amp;itbs=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gr/imgres?imgurl=http://www.methodsofhealing.com/files/2010/03/b12-injections-and-weight-loss-side-effects.jpg&amp;imgrefurl=http://www.wellsphere.com/complementary-alternative-medicine-article/b12-injections-and-weight-loss-side-effects/1063500&amp;usg=__4w24Cny_P0PJOCMBhRoQVTjVNF8=&amp;h=333&amp;w=500&amp;sz=108&amp;hl=el&amp;start=93&amp;zoom=1&amp;tbnid=aNiwJvwAtxWS6M:&amp;tbnh=87&amp;tbnw=130&amp;prev=/images?q%3Dinjections%2Bon%2Babdomden%26start%3D80%26um%3D1%26hl%3Del%26sa%3DN%26tbs%3Disch:1&amp;um=1&amp;itbs=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gr/imgres?imgurl=http://2.bp.blogspot.com/_2-C1h2aM9PQ/TMqzK7V2J8I/AAAAAAAAJEg/9nNRbHEdODI/s1600/%CE%92%CE%9F%CE%97%CE%98%CE%95%CE%99%CE%91%2B%CE%A3%CE%A4%CE%9F%2B%CE%A3%CE%A0%CE%99%CE%A4%CE%991%2B%2BEPIRUSGATE.jpg&amp;imgrefurl=http://winmemogr.blogspot.com/&amp;usg=__TD7ug07pGLOwW4MmHS50kLKLZBY=&amp;h=333&amp;w=500&amp;sz=38&amp;hl=el&amp;start=83&amp;zoom=1&amp;tbnid=MBnaUyyDbiOp6M:&amp;tbnh=87&amp;tbnw=130&amp;prev=/images?q%3D%CF%80%CF%81%CE%B1%CE%BA%CF%84%CE%B9%CE%BA%CE%AE%2B%CE%B8%CE%B5%CF%81%CE%B1%CF%80%CE%B5%CE%AF%CE%B1%2B%CE%BA%CE%B1%CF%84%2B%CE%BF%CE%AF%CE%BA%CE%BF%CE%BD%26start%3D80%26um%3D1%26hl%3Del%26sa%3DN%26tbs%3Disch:1&amp;um=1&amp;itbs=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gr/imgres?imgurl=http://toblogtonkirion.gr/admin/wp-content/uploads/2010/07/paxysarkia.jpg&amp;imgrefurl=http://toblogtonkirion.gr/2010/07/%CE%BD%CE%AD%CE%B1-%CE%BF%CF%85%CF%83%CE%AF%CE%B1-%CF%80%CE%BF%CE%BB%CE%B5%CE%BC%CE%AC-%CF%84%CE%B7%CE%BD-%CF%80%CE%B1%CF%87%CF%85%CF%83%CE%B1%CF%81%CE%BA%CE%AF%CE%B1-%CF%87%CF%89%CF%81%CE%AF%CF%82/&amp;usg=__sfgBbsJIRGBtITjIvFt343Ey4SU=&amp;h=208&amp;w=205&amp;sz=13&amp;hl=el&amp;start=68&amp;zoom=1&amp;tbnid=xe19sqyE8r_nZM:&amp;tbnh=105&amp;tbnw=103&amp;prev=/images?q=%CE%A0%CE%B1%CF%81%CE%B5%CE%BD%CE%AD%CF%81%CE%B3%CE%B5%CE%B9%CE%B5%CF%82&amp;start=60&amp;um=1&amp;hl=el&amp;sa=N&amp;tbs=isch:1&amp;um=1&amp;itbs=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gr/imgres?imgurl=http://blogs.sch.gr/premnt07005/files/2008/06/circulatory1.gif&amp;imgrefurl=http://blogs.sch.gr/premnt07005/%CE%B5%CE%B9%CE%BA%CF%8C%CE%BD%CE%B5%CF%82/&amp;usg=__r3ZdjH8dSCuLkgPqXrWCi5Gpb4o=&amp;h=587&amp;w=283&amp;sz=30&amp;hl=el&amp;start=7&amp;um=1&amp;tbnid=jYAxLIx4nGStsM:&amp;tbnh=135&amp;tbnw=65&amp;prev=/images?q=%CE%BA%CF%85%CE%BA%CE%BB%CE%BF%CF%86%CE%BF%CF%81%CE%B9%CE%BA%CF%8C+%CF%83%CF%8D%CF%83%CF%84%CE%B7%CE%BC%CE%B1&amp;um=1&amp;hl=el&amp;lr=lang_el&amp;sa=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gr/imgres?imgurl=http://www.clinicalgeriatrics.com/files/Foot.png&amp;imgrefurl=http://www.clinicalgeriatrics.com/articles/Foot-Gangrene-From-Complication-Heparin-Induced-Thrombocytopenia&amp;usg=__NJgfVW1YMX02M7PBMj2808OY0qY=&amp;h=442&amp;w=417&amp;sz=242&amp;hl=el&amp;start=10&amp;zoom=1&amp;tbnid=By4euGl9pEHVqM:&amp;tbnh=127&amp;tbnw=120&amp;prev=/images?q=HIT+(Heparin+Induced+Thrombocytopenia)&amp;um=1&amp;hl=el&amp;sa=X&amp;tbs=isch:1&amp;um=1&amp;itbs=1"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google.gr/imgres?imgurl=http://ecx.images-amazon.com/images/I/61enwh49sBL._SL500_AA300_.jpg&amp;imgrefurl=http://www.amazon.com/Heparin-Induced-Thrombocytopenia-Fundamental-Clinical-Cardiology/dp/0824706587&amp;usg=__tdV9J1gzaSFpyIGrbo05Gan1ZkU=&amp;h=300&amp;w=300&amp;sz=15&amp;hl=el&amp;start=112&amp;zoom=1&amp;tbnid=6nPBx5T-yK125M:&amp;tbnh=116&amp;tbnw=116&amp;prev=/images?q=HIT+(Heparin+Induced+Thrombocytopenia)&amp;start=100&amp;um=1&amp;hl=el&amp;sa=N&amp;tbs=isch:1&amp;um=1&amp;itbs=1"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gr/imgres?imgurl=http://www.ghsitia.gr/Images/image031.png&amp;imgrefurl=http://www.ghsitia.gr/first_aid3.html&amp;usg=__B1Jn5AbhwAjsktOxIPpG-UCvrHw=&amp;h=233&amp;w=374&amp;sz=145&amp;hl=el&amp;start=1&amp;zoom=1&amp;tbnid=62ulK6sF9F8QGM:&amp;tbnh=76&amp;tbnw=122&amp;prev=/images?q%3D%CE%91%CE%B9%CE%BC%CE%BF%CF%81%CF%81%CE%B1%CE%B3%CE%AF%CE%B1%26um%3D1%26hl%3Del%26sa%3DN%26tbs%3Disch:1&amp;um=1&amp;itbs=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hpusa.com/books/throm.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gr/imgres?imgurl=http://www.iatrikionline.gr/Respiratory22/Fakelos%202.jpg&amp;imgrefurl=http://www.iatrikionline.gr/Respiratory22/fakelos.htm&amp;usg=__k3lVMnk4S0MlDoFmwWl8AXYEho4=&amp;h=419&amp;w=250&amp;sz=25&amp;hl=el&amp;start=17&amp;zoom=1&amp;tbnid=K8gTh0rLAclyTM:&amp;tbnh=125&amp;tbnw=75&amp;prev=/images?q=%CF%86%CE%BB%CE%B5%CE%B2%CE%B9%CE%BA%CE%AE+%CE%B8%CF%81%CF%8C%CE%BC%CE%B2%CF%89%CF%83%CE%B7+%CF%80%CE%BD%CE%B5%CF%85%CE%BC%CE%BF%CE%BD%CE%B9%CE%BA%CE%AE+%CE%B5%CE%BC%CE%B2%CE%BF%CE%BB%CE%AE&amp;um=1&amp;hl=el&amp;sa=N&amp;tbs=isch:1&amp;um=1&amp;itbs=1"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gr/imgres?imgurl=http://www.angiochirourgos.gr/images/Deepveinthrombosis-xl.jpg&amp;imgrefurl=http://www.angiochirourgos.gr/flevothromvosi.php&amp;usg=__pxnwpYS7-BYvIRW6R-AF-CHBnDQ=&amp;h=640&amp;w=480&amp;sz=52&amp;hl=el&amp;start=172&amp;zoom=1&amp;tbnid=cm-jZqfcaOsfPM:&amp;tbnh=137&amp;tbnw=103&amp;prev=/images?q=%CF%86%CE%BB%CE%B5%CE%B2%CE%B9%CE%BA%CE%AE+%CE%B8%CF%81%CF%8C%CE%BC%CE%B2%CF%89%CF%83%CE%B7+%CF%80%CE%BD%CE%B5%CF%85%CE%BC%CE%BF%CE%BD%CE%B9%CE%BA%CE%AE+%CE%B5%CE%BC%CE%B2%CE%BF%CE%BB%CE%AE&amp;start=160&amp;um=1&amp;hl=el&amp;sa=N&amp;tbs=isch:1&amp;um=1&amp;itbs=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gr/imgres?imgurl=http://www.foot-pain-explained.com/images/dvt.gif&amp;imgrefurl=http://venousthrombosis.fishscore.net/progressionofsuperficialvenousthrombosistodeepveinthrombosis/&amp;usg=__UakRq2TxJBSX14mk-uCX6i1TyIs=&amp;h=223&amp;w=210&amp;sz=15&amp;hl=el&amp;start=76&amp;zoom=1&amp;tbnid=4ciJj9pt3epuwM:&amp;tbnh=107&amp;tbnw=101&amp;prev=/images?q=superficial+vein+thrombosis&amp;start=60&amp;um=1&amp;hl=el&amp;sa=N&amp;tbs=isch:1&amp;um=1&amp;itbs=1"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gr/imgres?imgurl=http://dermatology.cdlib.org/DOJvol8num1/reviews/enodosum/18.jpg&amp;imgrefurl=http://dermatology.cdlib.org/DOJvol8num1/reviews/enodosum/requena.html&amp;usg=__XZyfbmqno4Q77cAuTOE_CkDhRrk=&amp;h=510&amp;w=470&amp;sz=39&amp;hl=el&amp;start=62&amp;zoom=1&amp;tbnid=xHMxVDo5ZPyq4M:&amp;tbnh=131&amp;tbnw=121&amp;prev=/images?q=superficial+vein+thrombosis&amp;start=60&amp;um=1&amp;hl=el&amp;sa=N&amp;tbs=isch:1&amp;um=1&amp;itbs=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gr/imgres?imgurl=http://www.foot-pain-explained.com/images/dvt.gif&amp;imgrefurl=http://venousthrombosis.fishscore.net/progressionofsuperficialvenousthrombosistodeepveinthrombosis/&amp;usg=__UakRq2TxJBSX14mk-uCX6i1TyIs=&amp;h=223&amp;w=210&amp;sz=15&amp;hl=el&amp;start=76&amp;zoom=1&amp;tbnid=4ciJj9pt3epuwM:&amp;tbnh=107&amp;tbnw=101&amp;prev=/images?q=superficial+vein+thrombosis&amp;start=60&amp;um=1&amp;hl=el&amp;sa=N&amp;tbs=isch:1&amp;um=1&amp;itbs=1"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gr/imgres?imgurl=http://comps.fotosearch.com/bigcomps/ITS/ITS402/itf302008.jpg&amp;imgrefurl=http://www.fotosearch.gr/ITS402/itf302008/&amp;usg=__er5RO_iwUoDlqpZgPEqh3qLCnmw=&amp;h=353&amp;w=500&amp;sz=34&amp;hl=el&amp;start=87&amp;zoom=1&amp;tbnid=Zvh1iRfCLC4pnM:&amp;tbnh=92&amp;tbnw=130&amp;prev=/images?q=%CE%B1%CE%BA%CE%B9%CE%BD%CE%B7%CF%83%CE%AF%CE%B1&amp;start=80&amp;um=1&amp;hl=el&amp;sa=N&amp;tbs=isch:1&amp;um=1&amp;itbs=1"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260648"/>
            <a:ext cx="8388424" cy="1512168"/>
          </a:xfrm>
          <a:ln>
            <a:miter lim="800000"/>
            <a:headEnd/>
            <a:tailEnd/>
          </a:ln>
        </p:spPr>
        <p:txBody>
          <a:bodyPr>
            <a:normAutofit fontScale="90000"/>
          </a:bodyPr>
          <a:lstStyle/>
          <a:p>
            <a:pPr>
              <a:defRPr/>
            </a:pPr>
            <a:r>
              <a:rPr lang="el-GR" sz="4400" dirty="0">
                <a:solidFill>
                  <a:srgbClr val="FF0000"/>
                </a:solidFill>
              </a:rPr>
              <a:t> Θρομβοεμβολική Νόσος σε ασθενείς με ΚαρκίνοΣ</a:t>
            </a:r>
          </a:p>
        </p:txBody>
      </p:sp>
      <p:sp>
        <p:nvSpPr>
          <p:cNvPr id="7171" name="Rectangle 3"/>
          <p:cNvSpPr>
            <a:spLocks noGrp="1" noChangeArrowheads="1"/>
          </p:cNvSpPr>
          <p:nvPr>
            <p:ph type="subTitle" idx="1"/>
          </p:nvPr>
        </p:nvSpPr>
        <p:spPr>
          <a:xfrm>
            <a:off x="0" y="2132856"/>
            <a:ext cx="9144000" cy="4968552"/>
          </a:xfrm>
        </p:spPr>
        <p:txBody>
          <a:bodyPr>
            <a:normAutofit fontScale="85000" lnSpcReduction="20000"/>
          </a:bodyPr>
          <a:lstStyle/>
          <a:p>
            <a:pPr eaLnBrk="1" hangingPunct="1">
              <a:lnSpc>
                <a:spcPct val="80000"/>
              </a:lnSpc>
            </a:pPr>
            <a:r>
              <a:rPr lang="el-GR" altLang="el-GR" sz="3200" b="1" dirty="0">
                <a:solidFill>
                  <a:schemeClr val="accent2"/>
                </a:solidFill>
              </a:rPr>
              <a:t>ΔΗΜΑΚΑΚΟΣ ΕΥΑΓΓΕΛΟΣ  </a:t>
            </a:r>
            <a:endParaRPr lang="en-US" altLang="el-GR" sz="3200" b="1" dirty="0">
              <a:solidFill>
                <a:schemeClr val="accent2"/>
              </a:solidFill>
            </a:endParaRPr>
          </a:p>
          <a:p>
            <a:pPr eaLnBrk="1" hangingPunct="1">
              <a:lnSpc>
                <a:spcPct val="80000"/>
              </a:lnSpc>
            </a:pPr>
            <a:r>
              <a:rPr lang="el-GR" altLang="el-GR" sz="3200" b="1" dirty="0">
                <a:solidFill>
                  <a:schemeClr val="accent2"/>
                </a:solidFill>
              </a:rPr>
              <a:t>Παθολόγος- Αγγειολόγος</a:t>
            </a:r>
          </a:p>
          <a:p>
            <a:pPr>
              <a:lnSpc>
                <a:spcPct val="80000"/>
              </a:lnSpc>
            </a:pPr>
            <a:r>
              <a:rPr lang="en-US" b="1" dirty="0">
                <a:solidFill>
                  <a:schemeClr val="accent2"/>
                </a:solidFill>
                <a:latin typeface="Times New Roman" pitchFamily="18" charset="0"/>
                <a:cs typeface="Times New Roman" pitchFamily="18" charset="0"/>
              </a:rPr>
              <a:t>MD, PhD,</a:t>
            </a:r>
            <a:r>
              <a:rPr lang="el-GR" b="1" dirty="0">
                <a:solidFill>
                  <a:schemeClr val="accent2"/>
                </a:solidFill>
                <a:latin typeface="Times New Roman" pitchFamily="18" charset="0"/>
                <a:cs typeface="Times New Roman" pitchFamily="18" charset="0"/>
              </a:rPr>
              <a:t> </a:t>
            </a:r>
            <a:r>
              <a:rPr lang="en-US" b="1" dirty="0">
                <a:solidFill>
                  <a:schemeClr val="accent2"/>
                </a:solidFill>
                <a:latin typeface="Times New Roman" pitchFamily="18" charset="0"/>
                <a:cs typeface="Times New Roman" pitchFamily="18" charset="0"/>
              </a:rPr>
              <a:t>EDA</a:t>
            </a:r>
            <a:r>
              <a:rPr lang="el-GR" b="1" dirty="0">
                <a:solidFill>
                  <a:schemeClr val="accent2"/>
                </a:solidFill>
                <a:latin typeface="Times New Roman" pitchFamily="18" charset="0"/>
                <a:cs typeface="Times New Roman" pitchFamily="18" charset="0"/>
              </a:rPr>
              <a:t> </a:t>
            </a:r>
            <a:r>
              <a:rPr lang="en-US" b="1" dirty="0">
                <a:solidFill>
                  <a:schemeClr val="accent2"/>
                </a:solidFill>
                <a:latin typeface="Times New Roman" pitchFamily="18" charset="0"/>
                <a:cs typeface="Times New Roman" pitchFamily="18" charset="0"/>
              </a:rPr>
              <a:t>/</a:t>
            </a:r>
            <a:r>
              <a:rPr lang="el-GR" b="1" dirty="0">
                <a:solidFill>
                  <a:schemeClr val="accent2"/>
                </a:solidFill>
                <a:latin typeface="Times New Roman" pitchFamily="18" charset="0"/>
                <a:cs typeface="Times New Roman" pitchFamily="18" charset="0"/>
              </a:rPr>
              <a:t> </a:t>
            </a:r>
            <a:r>
              <a:rPr lang="en-US" b="1" dirty="0">
                <a:solidFill>
                  <a:schemeClr val="accent2"/>
                </a:solidFill>
                <a:latin typeface="Times New Roman" pitchFamily="18" charset="0"/>
                <a:cs typeface="Times New Roman" pitchFamily="18" charset="0"/>
              </a:rPr>
              <a:t>VM,</a:t>
            </a:r>
            <a:r>
              <a:rPr lang="el-GR" b="1" dirty="0">
                <a:solidFill>
                  <a:schemeClr val="accent2"/>
                </a:solidFill>
                <a:latin typeface="Times New Roman" pitchFamily="18" charset="0"/>
                <a:cs typeface="Times New Roman" pitchFamily="18" charset="0"/>
              </a:rPr>
              <a:t> </a:t>
            </a:r>
            <a:r>
              <a:rPr lang="en-US" b="1" dirty="0">
                <a:solidFill>
                  <a:schemeClr val="accent2"/>
                </a:solidFill>
                <a:latin typeface="Times New Roman" pitchFamily="18" charset="0"/>
                <a:cs typeface="Times New Roman" pitchFamily="18" charset="0"/>
              </a:rPr>
              <a:t>MLD/CDT(P)</a:t>
            </a:r>
            <a:endParaRPr lang="el-GR" altLang="el-GR" sz="3200" b="1" dirty="0">
              <a:solidFill>
                <a:schemeClr val="accent2"/>
              </a:solidFill>
            </a:endParaRPr>
          </a:p>
          <a:p>
            <a:pPr algn="l" eaLnBrk="1" fontAlgn="auto" hangingPunct="1">
              <a:spcAft>
                <a:spcPts val="0"/>
              </a:spcAft>
              <a:buFont typeface="Wingdings 2"/>
              <a:buNone/>
              <a:defRPr/>
            </a:pPr>
            <a:endParaRPr lang="el-GR" altLang="el-GR" sz="2400" dirty="0">
              <a:solidFill>
                <a:srgbClr val="FF0000"/>
              </a:solidFill>
            </a:endParaRPr>
          </a:p>
          <a:p>
            <a:pPr algn="l" eaLnBrk="1" fontAlgn="auto" hangingPunct="1">
              <a:spcAft>
                <a:spcPts val="0"/>
              </a:spcAft>
              <a:buFont typeface="Wingdings 2"/>
              <a:buNone/>
              <a:defRPr/>
            </a:pPr>
            <a:r>
              <a:rPr lang="el-GR" altLang="el-GR" sz="2400" dirty="0">
                <a:solidFill>
                  <a:srgbClr val="FF0000"/>
                </a:solidFill>
              </a:rPr>
              <a:t>Υπεύθυνος</a:t>
            </a:r>
            <a:r>
              <a:rPr lang="en-US" altLang="el-GR" sz="2400" dirty="0">
                <a:solidFill>
                  <a:srgbClr val="FF0000"/>
                </a:solidFill>
              </a:rPr>
              <a:t> </a:t>
            </a:r>
            <a:r>
              <a:rPr lang="el-GR" altLang="el-GR" sz="2400" dirty="0">
                <a:solidFill>
                  <a:srgbClr val="FF0000"/>
                </a:solidFill>
              </a:rPr>
              <a:t> του Αγγειολογικού Ιατρείου – </a:t>
            </a:r>
            <a:r>
              <a:rPr lang="en-US" altLang="el-GR" sz="2400" dirty="0">
                <a:solidFill>
                  <a:srgbClr val="FF0000"/>
                </a:solidFill>
              </a:rPr>
              <a:t>Training Center of Vascular Medicine/Angiology of UEMS -</a:t>
            </a:r>
            <a:r>
              <a:rPr lang="el-GR" altLang="el-GR" sz="2400" dirty="0">
                <a:solidFill>
                  <a:srgbClr val="FF0000"/>
                </a:solidFill>
              </a:rPr>
              <a:t>της Γ΄ Πανεπιστημιακής Παθολογικής Κλινική του Νοσοκομείου Η ΣΩΤΗΡΙΑ</a:t>
            </a:r>
          </a:p>
          <a:p>
            <a:pPr algn="l" eaLnBrk="1" fontAlgn="auto" hangingPunct="1">
              <a:spcAft>
                <a:spcPts val="0"/>
              </a:spcAft>
              <a:defRPr/>
            </a:pPr>
            <a:r>
              <a:rPr lang="el-GR" altLang="el-GR" sz="2400" dirty="0">
                <a:solidFill>
                  <a:srgbClr val="FF0000"/>
                </a:solidFill>
              </a:rPr>
              <a:t>Εκπρόσωπος της Ελλάδας στο </a:t>
            </a:r>
            <a:r>
              <a:rPr lang="en-US" altLang="el-GR" sz="2400" dirty="0">
                <a:solidFill>
                  <a:srgbClr val="FF0000"/>
                </a:solidFill>
              </a:rPr>
              <a:t>UEMS Angiology/ Vascular Medicine</a:t>
            </a:r>
            <a:endParaRPr lang="el-GR" altLang="el-GR" sz="2400" dirty="0">
              <a:solidFill>
                <a:srgbClr val="FF0000"/>
              </a:solidFill>
            </a:endParaRPr>
          </a:p>
          <a:p>
            <a:pPr algn="l" eaLnBrk="1" fontAlgn="auto" hangingPunct="1">
              <a:spcAft>
                <a:spcPts val="0"/>
              </a:spcAft>
              <a:buFont typeface="Wingdings 2"/>
              <a:buNone/>
              <a:defRPr/>
            </a:pPr>
            <a:r>
              <a:rPr lang="en-US" altLang="el-GR" sz="2400" dirty="0">
                <a:solidFill>
                  <a:srgbClr val="FF0000"/>
                </a:solidFill>
              </a:rPr>
              <a:t>M</a:t>
            </a:r>
            <a:r>
              <a:rPr lang="el-GR" altLang="el-GR" sz="2400" dirty="0">
                <a:solidFill>
                  <a:srgbClr val="FF0000"/>
                </a:solidFill>
              </a:rPr>
              <a:t>έλος του Δ.Σ. </a:t>
            </a:r>
            <a:r>
              <a:rPr lang="en-US" altLang="el-GR" sz="2400" dirty="0">
                <a:solidFill>
                  <a:srgbClr val="FF0000"/>
                </a:solidFill>
              </a:rPr>
              <a:t>UEMS Angiology/ Vascular Medicine</a:t>
            </a:r>
            <a:endParaRPr lang="el-GR" altLang="el-GR" sz="2400" dirty="0">
              <a:solidFill>
                <a:srgbClr val="FF0000"/>
              </a:solidFill>
            </a:endParaRPr>
          </a:p>
          <a:p>
            <a:pPr algn="l" eaLnBrk="1" fontAlgn="auto" hangingPunct="1">
              <a:spcAft>
                <a:spcPts val="0"/>
              </a:spcAft>
              <a:buFont typeface="Wingdings 2"/>
              <a:buNone/>
              <a:defRPr/>
            </a:pPr>
            <a:r>
              <a:rPr lang="el-GR" sz="2400" dirty="0">
                <a:solidFill>
                  <a:srgbClr val="FF0000"/>
                </a:solidFill>
              </a:rPr>
              <a:t>Πρόεδρος Παγκόσμιας Λεμφολογικής Εταιρείας</a:t>
            </a:r>
            <a:endParaRPr lang="en-US" sz="2400" dirty="0">
              <a:solidFill>
                <a:srgbClr val="FF0000"/>
              </a:solidFill>
            </a:endParaRPr>
          </a:p>
          <a:p>
            <a:pPr algn="l" eaLnBrk="1" fontAlgn="auto" hangingPunct="1">
              <a:spcAft>
                <a:spcPts val="0"/>
              </a:spcAft>
              <a:buFont typeface="Wingdings 2"/>
              <a:buNone/>
              <a:defRPr/>
            </a:pPr>
            <a:r>
              <a:rPr lang="el-GR" sz="2400" dirty="0">
                <a:solidFill>
                  <a:srgbClr val="FF0000"/>
                </a:solidFill>
              </a:rPr>
              <a:t> Γεν. Γραμματέας Ελληνικής Λεμφολογικής Εταιρείας</a:t>
            </a:r>
          </a:p>
          <a:p>
            <a:pPr algn="l" eaLnBrk="1" fontAlgn="auto" hangingPunct="1">
              <a:spcAft>
                <a:spcPts val="0"/>
              </a:spcAft>
              <a:buFont typeface="Wingdings 2"/>
              <a:buNone/>
              <a:defRPr/>
            </a:pPr>
            <a:r>
              <a:rPr lang="el-GR" sz="2400" dirty="0">
                <a:solidFill>
                  <a:srgbClr val="FF0000"/>
                </a:solidFill>
              </a:rPr>
              <a:t>Αντιπρόεδρος Επιστημονικής Επιτροπής Ευρωπαϊκής Λεμφολογικής Εταιρείας</a:t>
            </a:r>
          </a:p>
          <a:p>
            <a:pPr algn="l" eaLnBrk="1" fontAlgn="auto" hangingPunct="1">
              <a:spcAft>
                <a:spcPts val="0"/>
              </a:spcAft>
              <a:buFont typeface="Wingdings 2"/>
              <a:buNone/>
              <a:defRPr/>
            </a:pPr>
            <a:endParaRPr lang="en-US" dirty="0">
              <a:solidFill>
                <a:srgbClr val="FFFF00"/>
              </a:solidFill>
            </a:endParaRPr>
          </a:p>
          <a:p>
            <a:pPr algn="l" eaLnBrk="1" fontAlgn="auto" hangingPunct="1">
              <a:spcAft>
                <a:spcPts val="0"/>
              </a:spcAft>
              <a:buFont typeface="Wingdings 2"/>
              <a:buNone/>
              <a:defRPr/>
            </a:pPr>
            <a:endParaRPr lang="el-GR" altLang="el-GR" dirty="0">
              <a:solidFill>
                <a:srgbClr val="FFFF00"/>
              </a:solidFill>
            </a:endParaRPr>
          </a:p>
          <a:p>
            <a:pPr algn="l" eaLnBrk="1" hangingPunct="1">
              <a:lnSpc>
                <a:spcPct val="80000"/>
              </a:lnSpc>
            </a:pPr>
            <a:endParaRPr lang="el-GR" altLang="el-GR" dirty="0">
              <a:solidFill>
                <a:srgbClr val="FFFF00"/>
              </a:solidFill>
            </a:endParaRPr>
          </a:p>
          <a:p>
            <a:pPr algn="l" eaLnBrk="1" hangingPunct="1">
              <a:lnSpc>
                <a:spcPct val="80000"/>
              </a:lnSpc>
            </a:pPr>
            <a:endParaRPr lang="en-US" altLang="el-GR" sz="1800" dirty="0">
              <a:solidFill>
                <a:srgbClr val="FFFF00"/>
              </a:solidFill>
            </a:endParaRPr>
          </a:p>
        </p:txBody>
      </p:sp>
    </p:spTree>
    <p:extLst>
      <p:ext uri="{BB962C8B-B14F-4D97-AF65-F5344CB8AC3E}">
        <p14:creationId xmlns:p14="http://schemas.microsoft.com/office/powerpoint/2010/main" val="214830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347" y="1"/>
            <a:ext cx="7765321" cy="1124744"/>
          </a:xfrm>
        </p:spPr>
        <p:txBody>
          <a:bodyPr>
            <a:normAutofit/>
          </a:bodyPr>
          <a:lstStyle/>
          <a:p>
            <a:pPr eaLnBrk="1" hangingPunct="1">
              <a:defRPr/>
            </a:pPr>
            <a:r>
              <a:rPr lang="el-GR" sz="2400" b="1" dirty="0">
                <a:solidFill>
                  <a:srgbClr val="FFFF00"/>
                </a:solidFill>
                <a:latin typeface="Times New Roman" pitchFamily="18" charset="0"/>
                <a:cs typeface="Times New Roman" pitchFamily="18" charset="0"/>
              </a:rPr>
              <a:t>ΠΑΡΑΓΟΝΤΕΣ ΚΙΝΔΥΝΟΥ ΕΜΦΑΝΙΣΗΣ ΦΛΕΒΙΚΗΣ ΘΡΟΜΒΩΣΗΣ  ΣΕ ΑΣΘΕΝΕΙΣ ΜΕ ΚΑΡΚΙΝΟ</a:t>
            </a:r>
            <a:endParaRPr lang="el-GR" sz="2400" dirty="0">
              <a:solidFill>
                <a:srgbClr val="FFFF00"/>
              </a:solidFill>
            </a:endParaRPr>
          </a:p>
        </p:txBody>
      </p:sp>
      <p:sp>
        <p:nvSpPr>
          <p:cNvPr id="3" name="Content Placeholder 2"/>
          <p:cNvSpPr>
            <a:spLocks noGrp="1"/>
          </p:cNvSpPr>
          <p:nvPr>
            <p:ph idx="1"/>
          </p:nvPr>
        </p:nvSpPr>
        <p:spPr>
          <a:xfrm>
            <a:off x="214313" y="980729"/>
            <a:ext cx="8229600" cy="5328591"/>
          </a:xfrm>
        </p:spPr>
        <p:txBody>
          <a:bodyPr rtlCol="0">
            <a:normAutofit fontScale="25000" lnSpcReduction="20000"/>
          </a:bodyPr>
          <a:lstStyle/>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1)Patient-related factors</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2)Older age</a:t>
            </a:r>
            <a:endParaRPr lang="el-GR" sz="4800" dirty="0">
              <a:latin typeface="Cavolini" panose="020B0502040204020203" pitchFamily="66" charset="0"/>
              <a:cs typeface="Cavolini" panose="020B0502040204020203" pitchFamily="66" charset="0"/>
            </a:endParaRPr>
          </a:p>
          <a:p>
            <a:pPr marL="1143000" indent="-1143000"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3)Race (higher in African Americans; lower in Asian-Pacific Islanders)</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4)</a:t>
            </a:r>
            <a:r>
              <a:rPr lang="en-US" sz="4800" dirty="0" err="1">
                <a:latin typeface="Cavolini" panose="020B0502040204020203" pitchFamily="66" charset="0"/>
                <a:cs typeface="Cavolini" panose="020B0502040204020203" pitchFamily="66" charset="0"/>
              </a:rPr>
              <a:t>Comorbid</a:t>
            </a:r>
            <a:r>
              <a:rPr lang="en-US" sz="4800" dirty="0">
                <a:latin typeface="Cavolini" panose="020B0502040204020203" pitchFamily="66" charset="0"/>
                <a:cs typeface="Cavolini" panose="020B0502040204020203" pitchFamily="66" charset="0"/>
              </a:rPr>
              <a:t> conditions (obesity, infection, renal disease, pulmonary disease, arterial </a:t>
            </a:r>
            <a:r>
              <a:rPr lang="en-US" sz="4800" dirty="0" err="1">
                <a:latin typeface="Cavolini" panose="020B0502040204020203" pitchFamily="66" charset="0"/>
                <a:cs typeface="Cavolini" panose="020B0502040204020203" pitchFamily="66" charset="0"/>
              </a:rPr>
              <a:t>thromboembolism</a:t>
            </a:r>
            <a:r>
              <a:rPr lang="en-US" sz="4800" dirty="0">
                <a:latin typeface="Cavolini" panose="020B0502040204020203" pitchFamily="66" charset="0"/>
                <a:cs typeface="Cavolini" panose="020B0502040204020203" pitchFamily="66" charset="0"/>
              </a:rPr>
              <a:t>)</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5)Prior history of VTE</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6)Elevated </a:t>
            </a:r>
            <a:r>
              <a:rPr lang="en-US" sz="4800" dirty="0" err="1">
                <a:latin typeface="Cavolini" panose="020B0502040204020203" pitchFamily="66" charset="0"/>
                <a:cs typeface="Cavolini" panose="020B0502040204020203" pitchFamily="66" charset="0"/>
              </a:rPr>
              <a:t>prechemotherapy</a:t>
            </a:r>
            <a:r>
              <a:rPr lang="en-US" sz="4800" dirty="0">
                <a:latin typeface="Cavolini" panose="020B0502040204020203" pitchFamily="66" charset="0"/>
                <a:cs typeface="Cavolini" panose="020B0502040204020203" pitchFamily="66" charset="0"/>
              </a:rPr>
              <a:t> platelet count</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7)Heritable </a:t>
            </a:r>
            <a:r>
              <a:rPr lang="en-US" sz="4800" dirty="0" err="1">
                <a:latin typeface="Cavolini" panose="020B0502040204020203" pitchFamily="66" charset="0"/>
                <a:cs typeface="Cavolini" panose="020B0502040204020203" pitchFamily="66" charset="0"/>
              </a:rPr>
              <a:t>prothrombotic</a:t>
            </a:r>
            <a:r>
              <a:rPr lang="en-US" sz="4800" dirty="0">
                <a:latin typeface="Cavolini" panose="020B0502040204020203" pitchFamily="66" charset="0"/>
                <a:cs typeface="Cavolini" panose="020B0502040204020203" pitchFamily="66" charset="0"/>
              </a:rPr>
              <a:t> mutations</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8)Cancer-related factors</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9)Primary site of cancer (GI, brain, lung, gynecologic, renal, hematologic)</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10)Initial 3-6 months after diagnosis</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11)Current metastatic disease</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12)Treatment-related factors</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13)Recent major surgery</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14)Current hospitalization</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15)Active chemotherapy</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16)Active hormonal therapy</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17)Current or recent </a:t>
            </a:r>
            <a:r>
              <a:rPr lang="en-US" sz="4800" dirty="0" err="1">
                <a:latin typeface="Cavolini" panose="020B0502040204020203" pitchFamily="66" charset="0"/>
                <a:cs typeface="Cavolini" panose="020B0502040204020203" pitchFamily="66" charset="0"/>
              </a:rPr>
              <a:t>antiangiogenic</a:t>
            </a:r>
            <a:r>
              <a:rPr lang="en-US" sz="4800" dirty="0">
                <a:latin typeface="Cavolini" panose="020B0502040204020203" pitchFamily="66" charset="0"/>
                <a:cs typeface="Cavolini" panose="020B0502040204020203" pitchFamily="66" charset="0"/>
              </a:rPr>
              <a:t> therapy (thalidomide, </a:t>
            </a:r>
            <a:r>
              <a:rPr lang="en-US" sz="4800" dirty="0" err="1">
                <a:latin typeface="Cavolini" panose="020B0502040204020203" pitchFamily="66" charset="0"/>
                <a:cs typeface="Cavolini" panose="020B0502040204020203" pitchFamily="66" charset="0"/>
              </a:rPr>
              <a:t>lenalidomide</a:t>
            </a:r>
            <a:r>
              <a:rPr lang="en-US" sz="4800" dirty="0">
                <a:latin typeface="Cavolini" panose="020B0502040204020203" pitchFamily="66" charset="0"/>
                <a:cs typeface="Cavolini" panose="020B0502040204020203" pitchFamily="66" charset="0"/>
              </a:rPr>
              <a:t>, </a:t>
            </a:r>
            <a:r>
              <a:rPr lang="en-US" sz="4800" dirty="0" err="1">
                <a:latin typeface="Cavolini" panose="020B0502040204020203" pitchFamily="66" charset="0"/>
                <a:cs typeface="Cavolini" panose="020B0502040204020203" pitchFamily="66" charset="0"/>
              </a:rPr>
              <a:t>bevacizumab</a:t>
            </a:r>
            <a:r>
              <a:rPr lang="en-US" sz="4800" dirty="0">
                <a:latin typeface="Cavolini" panose="020B0502040204020203" pitchFamily="66" charset="0"/>
                <a:cs typeface="Cavolini" panose="020B0502040204020203" pitchFamily="66" charset="0"/>
              </a:rPr>
              <a:t>_)</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18)Current </a:t>
            </a:r>
            <a:r>
              <a:rPr lang="en-US" sz="4800" dirty="0" err="1">
                <a:latin typeface="Cavolini" panose="020B0502040204020203" pitchFamily="66" charset="0"/>
                <a:cs typeface="Cavolini" panose="020B0502040204020203" pitchFamily="66" charset="0"/>
              </a:rPr>
              <a:t>erythropoiesis</a:t>
            </a:r>
            <a:r>
              <a:rPr lang="en-US" sz="4800" dirty="0">
                <a:latin typeface="Cavolini" panose="020B0502040204020203" pitchFamily="66" charset="0"/>
                <a:cs typeface="Cavolini" panose="020B0502040204020203" pitchFamily="66" charset="0"/>
              </a:rPr>
              <a:t>-stimulating agents</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r>
              <a:rPr lang="en-US" sz="4800" dirty="0">
                <a:latin typeface="Cavolini" panose="020B0502040204020203" pitchFamily="66" charset="0"/>
                <a:cs typeface="Cavolini" panose="020B0502040204020203" pitchFamily="66" charset="0"/>
              </a:rPr>
              <a:t>19)Presence of central venous catheters</a:t>
            </a:r>
            <a:endParaRPr lang="el-GR" sz="4800" dirty="0">
              <a:latin typeface="Cavolini" panose="020B0502040204020203" pitchFamily="66" charset="0"/>
              <a:cs typeface="Cavolini" panose="020B0502040204020203" pitchFamily="66" charset="0"/>
            </a:endParaRPr>
          </a:p>
          <a:p>
            <a:pPr eaLnBrk="1" fontAlgn="auto" hangingPunct="1">
              <a:spcAft>
                <a:spcPts val="0"/>
              </a:spcAft>
              <a:buFont typeface="Arial" pitchFamily="34" charset="0"/>
              <a:buNone/>
              <a:defRPr/>
            </a:pPr>
            <a:endParaRPr lang="en-US" sz="6400" dirty="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el-GR" dirty="0"/>
          </a:p>
        </p:txBody>
      </p:sp>
      <p:pic>
        <p:nvPicPr>
          <p:cNvPr id="18436" name="Picture 5" descr="http://t2.gstatic.com/images?q=tbn:h8rw70DIfwZJ6M:http://www.betweenhereandthere.com/asco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3071813"/>
            <a:ext cx="9144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79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891" name="Group 27"/>
          <p:cNvGraphicFramePr>
            <a:graphicFrameLocks noGrp="1"/>
          </p:cNvGraphicFramePr>
          <p:nvPr>
            <p:extLst>
              <p:ext uri="{D42A27DB-BD31-4B8C-83A1-F6EECF244321}">
                <p14:modId xmlns:p14="http://schemas.microsoft.com/office/powerpoint/2010/main" val="1675808823"/>
              </p:ext>
            </p:extLst>
          </p:nvPr>
        </p:nvGraphicFramePr>
        <p:xfrm>
          <a:off x="539750" y="1628775"/>
          <a:ext cx="7994650" cy="3767304"/>
        </p:xfrm>
        <a:graphic>
          <a:graphicData uri="http://schemas.openxmlformats.org/drawingml/2006/table">
            <a:tbl>
              <a:tblPr/>
              <a:tblGrid>
                <a:gridCol w="6986587">
                  <a:extLst>
                    <a:ext uri="{9D8B030D-6E8A-4147-A177-3AD203B41FA5}">
                      <a16:colId xmlns:a16="http://schemas.microsoft.com/office/drawing/2014/main" val="20000"/>
                    </a:ext>
                  </a:extLst>
                </a:gridCol>
                <a:gridCol w="1008063">
                  <a:extLst>
                    <a:ext uri="{9D8B030D-6E8A-4147-A177-3AD203B41FA5}">
                      <a16:colId xmlns:a16="http://schemas.microsoft.com/office/drawing/2014/main" val="20001"/>
                    </a:ext>
                  </a:extLst>
                </a:gridCol>
              </a:tblGrid>
              <a:tr h="42669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l-GR" sz="2200" b="0" i="0" u="none" strike="noStrike" cap="none" normalizeH="0" baseline="0" dirty="0">
                          <a:ln>
                            <a:noFill/>
                          </a:ln>
                          <a:solidFill>
                            <a:srgbClr val="FFFFFF"/>
                          </a:solidFill>
                          <a:effectLst/>
                          <a:latin typeface="Calibri" pitchFamily="34" charset="0"/>
                          <a:ea typeface="+mn-ea"/>
                        </a:rPr>
                        <a:t>Χαρακτηριστικά ασθενούς </a:t>
                      </a:r>
                      <a:endParaRPr kumimoji="0" lang="en-US" sz="2200" b="1" i="0" u="none" strike="noStrike" cap="none" normalizeH="0" baseline="0" dirty="0">
                        <a:ln>
                          <a:noFill/>
                        </a:ln>
                        <a:solidFill>
                          <a:schemeClr val="tx1"/>
                        </a:solidFill>
                        <a:effectLst/>
                        <a:latin typeface="Tw Cen MT" pitchFamily="34" charset="0"/>
                        <a:ea typeface="ＭＳ Ｐゴシック" pitchFamily="48"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2200" b="0" i="0" u="none" strike="noStrike" cap="none" normalizeH="0" baseline="0">
                          <a:ln>
                            <a:noFill/>
                          </a:ln>
                          <a:solidFill>
                            <a:srgbClr val="FFFFFF"/>
                          </a:solidFill>
                          <a:effectLst/>
                          <a:latin typeface="Calibri" pitchFamily="34" charset="0"/>
                        </a:rPr>
                        <a:t>Score</a:t>
                      </a:r>
                      <a:endParaRPr kumimoji="0" lang="en-US" sz="2200" b="1" i="0" u="none" strike="noStrike" cap="none" normalizeH="0" baseline="0">
                        <a:ln>
                          <a:noFill/>
                        </a:ln>
                        <a:solidFill>
                          <a:schemeClr val="tx1"/>
                        </a:solidFill>
                        <a:effectLst/>
                        <a:latin typeface="Tw Cen MT" pitchFamily="34" charset="0"/>
                        <a:ea typeface="ＭＳ Ｐゴシック" pitchFamily="48"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336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el-GR" sz="2200" b="0" i="0" u="none" strike="noStrike" cap="none" normalizeH="0" baseline="0" dirty="0">
                          <a:ln>
                            <a:noFill/>
                          </a:ln>
                          <a:solidFill>
                            <a:srgbClr val="FF0000"/>
                          </a:solidFill>
                          <a:effectLst/>
                          <a:latin typeface="Calibri" pitchFamily="34" charset="0"/>
                        </a:rPr>
                        <a:t>Εστία του καρκίνου</a:t>
                      </a:r>
                      <a:endParaRPr kumimoji="0" lang="en-US" sz="2200" b="0" i="0" u="none" strike="noStrike" cap="none" normalizeH="0" baseline="0" dirty="0">
                        <a:ln>
                          <a:noFill/>
                        </a:ln>
                        <a:solidFill>
                          <a:srgbClr val="FF0000"/>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en-US" sz="2200" b="0" i="0" u="none" strike="noStrike" cap="none" normalizeH="0" baseline="0" dirty="0">
                          <a:ln>
                            <a:noFill/>
                          </a:ln>
                          <a:solidFill>
                            <a:srgbClr val="FFFFFF"/>
                          </a:solidFill>
                          <a:effectLst/>
                          <a:latin typeface="Calibri" pitchFamily="34" charset="0"/>
                        </a:rPr>
                        <a:t>  </a:t>
                      </a:r>
                      <a:r>
                        <a:rPr kumimoji="0" lang="el-GR" sz="2200" b="0" i="0" u="none" strike="noStrike" cap="none" normalizeH="0" baseline="0" dirty="0">
                          <a:ln>
                            <a:noFill/>
                          </a:ln>
                          <a:solidFill>
                            <a:srgbClr val="FFFFFF"/>
                          </a:solidFill>
                          <a:effectLst/>
                          <a:latin typeface="Calibri" pitchFamily="34" charset="0"/>
                        </a:rPr>
                        <a:t>Πολύ</a:t>
                      </a:r>
                      <a:r>
                        <a:rPr kumimoji="0" lang="en-US" sz="2200" b="0" i="0" u="none" strike="noStrike" cap="none" normalizeH="0" baseline="0" dirty="0">
                          <a:ln>
                            <a:noFill/>
                          </a:ln>
                          <a:solidFill>
                            <a:srgbClr val="FFFFFF"/>
                          </a:solidFill>
                          <a:effectLst/>
                          <a:latin typeface="Calibri" pitchFamily="34" charset="0"/>
                        </a:rPr>
                        <a:t> </a:t>
                      </a:r>
                      <a:r>
                        <a:rPr kumimoji="0" lang="el-GR" sz="2200" b="0" i="0" u="none" strike="noStrike" cap="none" normalizeH="0" baseline="0" dirty="0">
                          <a:ln>
                            <a:noFill/>
                          </a:ln>
                          <a:solidFill>
                            <a:srgbClr val="FFFFFF"/>
                          </a:solidFill>
                          <a:effectLst/>
                          <a:latin typeface="Calibri" pitchFamily="34" charset="0"/>
                        </a:rPr>
                        <a:t>υψηλού κινδύνου </a:t>
                      </a:r>
                      <a:r>
                        <a:rPr kumimoji="0" lang="en-US" sz="2200" b="0" i="0" u="none" strike="noStrike" cap="none" normalizeH="0" baseline="0" dirty="0">
                          <a:ln>
                            <a:noFill/>
                          </a:ln>
                          <a:solidFill>
                            <a:srgbClr val="FFFFFF"/>
                          </a:solidFill>
                          <a:effectLst/>
                          <a:latin typeface="Calibri" pitchFamily="34" charset="0"/>
                        </a:rPr>
                        <a:t> </a:t>
                      </a:r>
                      <a:r>
                        <a:rPr kumimoji="0" lang="en-US" sz="1800" b="0" i="0" u="none" strike="noStrike" cap="none" normalizeH="0" baseline="0" dirty="0">
                          <a:ln>
                            <a:noFill/>
                          </a:ln>
                          <a:solidFill>
                            <a:srgbClr val="FFFFFF"/>
                          </a:solidFill>
                          <a:effectLst/>
                          <a:latin typeface="Calibri" pitchFamily="34" charset="0"/>
                        </a:rPr>
                        <a:t>(</a:t>
                      </a:r>
                      <a:r>
                        <a:rPr kumimoji="0" lang="el-GR" sz="1800" b="0" i="0" u="none" strike="noStrike" cap="none" normalizeH="0" baseline="0" dirty="0">
                          <a:ln>
                            <a:noFill/>
                          </a:ln>
                          <a:solidFill>
                            <a:srgbClr val="FFFFFF"/>
                          </a:solidFill>
                          <a:effectLst/>
                          <a:latin typeface="Calibri" pitchFamily="34" charset="0"/>
                        </a:rPr>
                        <a:t>στομάχι , πάγκρεας</a:t>
                      </a:r>
                      <a:r>
                        <a:rPr kumimoji="0" lang="en-US" sz="1800" b="0" i="0" u="none" strike="noStrike" cap="none" normalizeH="0" baseline="0" dirty="0">
                          <a:ln>
                            <a:noFill/>
                          </a:ln>
                          <a:solidFill>
                            <a:srgbClr val="FFFFFF"/>
                          </a:solidFill>
                          <a:effectLst/>
                          <a:latin typeface="Calibri" pitchFamily="34" charset="0"/>
                        </a:rPr>
                        <a:t>)</a:t>
                      </a:r>
                      <a:endParaRPr kumimoji="0" lang="en-US" sz="2200" b="0" i="0" u="none" strike="noStrike" cap="none" normalizeH="0" baseline="0" dirty="0">
                        <a:ln>
                          <a:noFill/>
                        </a:ln>
                        <a:solidFill>
                          <a:srgbClr val="FFFFFF"/>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en-US" sz="2200" b="0" i="0" u="none" strike="noStrike" cap="none" normalizeH="0" baseline="0" dirty="0">
                          <a:ln>
                            <a:noFill/>
                          </a:ln>
                          <a:solidFill>
                            <a:srgbClr val="FFFFFF"/>
                          </a:solidFill>
                          <a:effectLst/>
                          <a:latin typeface="Calibri" pitchFamily="34" charset="0"/>
                        </a:rPr>
                        <a:t>   </a:t>
                      </a:r>
                      <a:r>
                        <a:rPr kumimoji="0" lang="el-GR" sz="2200" b="0" i="0" u="none" strike="noStrike" cap="none" normalizeH="0" baseline="0" dirty="0">
                          <a:ln>
                            <a:noFill/>
                          </a:ln>
                          <a:solidFill>
                            <a:srgbClr val="FFFFFF"/>
                          </a:solidFill>
                          <a:effectLst/>
                          <a:latin typeface="Calibri" pitchFamily="34" charset="0"/>
                        </a:rPr>
                        <a:t>Υψηλού κινδύνου (πνεύμονας, λέμφωμα, γυναικολογικό,  </a:t>
                      </a:r>
                    </a:p>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el-GR" sz="2200" b="0" i="0" u="none" strike="noStrike" cap="none" normalizeH="0" baseline="0" dirty="0">
                          <a:ln>
                            <a:noFill/>
                          </a:ln>
                          <a:solidFill>
                            <a:srgbClr val="FFFFFF"/>
                          </a:solidFill>
                          <a:effectLst/>
                          <a:latin typeface="Calibri" pitchFamily="34" charset="0"/>
                        </a:rPr>
                        <a:t>   ουροδόχος κύστη  προστάτης</a:t>
                      </a:r>
                      <a:r>
                        <a:rPr kumimoji="0" lang="en-US" sz="1800" b="0" i="0" u="none" strike="noStrike" cap="none" normalizeH="0" baseline="0" dirty="0">
                          <a:ln>
                            <a:noFill/>
                          </a:ln>
                          <a:solidFill>
                            <a:srgbClr val="FFFFFF"/>
                          </a:solidFill>
                          <a:effectLst/>
                          <a:latin typeface="Calibri" pitchFamily="34" charset="0"/>
                        </a:rPr>
                        <a:t>)</a:t>
                      </a:r>
                      <a:endParaRPr kumimoji="0" lang="en-US" sz="2200" b="0" i="0" u="none" strike="noStrike" cap="none" normalizeH="0" baseline="0" dirty="0">
                        <a:ln>
                          <a:noFill/>
                        </a:ln>
                        <a:solidFill>
                          <a:schemeClr val="tx1"/>
                        </a:solidFill>
                        <a:effectLst/>
                        <a:latin typeface="Tw Cen MT" pitchFamily="34" charset="0"/>
                        <a:ea typeface="ＭＳ Ｐゴシック" pitchFamily="48"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endParaRPr kumimoji="0" lang="en-US" sz="2200" b="0" i="0" u="none" strike="noStrike" cap="none" normalizeH="0" baseline="0">
                        <a:ln>
                          <a:noFill/>
                        </a:ln>
                        <a:solidFill>
                          <a:srgbClr val="FFFFFF"/>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2200" b="0" i="0" u="none" strike="noStrike" cap="none" normalizeH="0" baseline="0">
                          <a:ln>
                            <a:noFill/>
                          </a:ln>
                          <a:solidFill>
                            <a:srgbClr val="FFFFFF"/>
                          </a:solidFill>
                          <a:effectLst/>
                          <a:latin typeface="Calibri" pitchFamily="34" charset="0"/>
                        </a:rPr>
                        <a:t>2</a:t>
                      </a:r>
                    </a:p>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2200" b="0" i="0" u="none" strike="noStrike" cap="none" normalizeH="0" baseline="0">
                          <a:ln>
                            <a:noFill/>
                          </a:ln>
                          <a:solidFill>
                            <a:srgbClr val="FFFFFF"/>
                          </a:solidFill>
                          <a:effectLst/>
                          <a:latin typeface="Calibri" pitchFamily="34" charset="0"/>
                        </a:rPr>
                        <a:t>1</a:t>
                      </a:r>
                      <a:endParaRPr kumimoji="0" lang="en-US" sz="2200" b="0" i="0" u="none" strike="noStrike" cap="none" normalizeH="0" baseline="0">
                        <a:ln>
                          <a:noFill/>
                        </a:ln>
                        <a:solidFill>
                          <a:schemeClr val="tx1"/>
                        </a:solidFill>
                        <a:effectLst/>
                        <a:latin typeface="Tw Cen MT" pitchFamily="34" charset="0"/>
                        <a:ea typeface="ＭＳ Ｐゴシック" pitchFamily="48"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6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el-GR" sz="2200" b="0" i="0" u="none" strike="noStrike" cap="none" normalizeH="0" baseline="0" dirty="0">
                          <a:ln>
                            <a:noFill/>
                          </a:ln>
                          <a:solidFill>
                            <a:srgbClr val="FF0000"/>
                          </a:solidFill>
                          <a:effectLst/>
                          <a:latin typeface="Calibri" pitchFamily="34" charset="0"/>
                        </a:rPr>
                        <a:t>Αρ. Αιμοπεταλίων </a:t>
                      </a:r>
                      <a:r>
                        <a:rPr kumimoji="0" lang="el-GR" sz="2200" b="0" i="0" u="none" strike="noStrike" cap="none" normalizeH="0" baseline="0" dirty="0">
                          <a:ln>
                            <a:noFill/>
                          </a:ln>
                          <a:solidFill>
                            <a:srgbClr val="FFFFFF"/>
                          </a:solidFill>
                          <a:effectLst/>
                          <a:latin typeface="Calibri" pitchFamily="34" charset="0"/>
                        </a:rPr>
                        <a:t>προ-χημειοθεραπείας </a:t>
                      </a:r>
                      <a:r>
                        <a:rPr kumimoji="0" lang="en-US" sz="2200" b="0" i="0" u="sng" strike="noStrike" cap="none" normalizeH="0" baseline="0" dirty="0">
                          <a:ln>
                            <a:noFill/>
                          </a:ln>
                          <a:solidFill>
                            <a:srgbClr val="FFFFFF"/>
                          </a:solidFill>
                          <a:effectLst/>
                          <a:latin typeface="Calibri" pitchFamily="34" charset="0"/>
                        </a:rPr>
                        <a:t>&gt;</a:t>
                      </a:r>
                      <a:r>
                        <a:rPr kumimoji="0" lang="en-US" sz="2200" b="0" i="0" u="none" strike="noStrike" cap="none" normalizeH="0" baseline="0" dirty="0">
                          <a:ln>
                            <a:noFill/>
                          </a:ln>
                          <a:solidFill>
                            <a:srgbClr val="FFFFFF"/>
                          </a:solidFill>
                          <a:effectLst/>
                          <a:latin typeface="Calibri" pitchFamily="34" charset="0"/>
                        </a:rPr>
                        <a:t> 350,000/mm</a:t>
                      </a:r>
                      <a:r>
                        <a:rPr kumimoji="0" lang="en-US" sz="2200" b="0" i="0" u="none" strike="noStrike" cap="none" normalizeH="0" baseline="30000" dirty="0">
                          <a:ln>
                            <a:noFill/>
                          </a:ln>
                          <a:solidFill>
                            <a:srgbClr val="FFFFFF"/>
                          </a:solidFill>
                          <a:effectLst/>
                          <a:latin typeface="Calibri" pitchFamily="34" charset="0"/>
                        </a:rPr>
                        <a:t>3</a:t>
                      </a:r>
                      <a:endParaRPr kumimoji="0" lang="en-US" sz="2200" b="0" i="0" u="none" strike="noStrike" cap="none" normalizeH="0" baseline="30000" dirty="0">
                        <a:ln>
                          <a:noFill/>
                        </a:ln>
                        <a:solidFill>
                          <a:schemeClr val="tx1"/>
                        </a:solidFill>
                        <a:effectLst/>
                        <a:latin typeface="Tw Cen MT" pitchFamily="34" charset="0"/>
                        <a:ea typeface="ＭＳ Ｐゴシック" pitchFamily="48"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2200" b="0" i="0" u="none" strike="noStrike" cap="none" normalizeH="0" baseline="0">
                          <a:ln>
                            <a:noFill/>
                          </a:ln>
                          <a:solidFill>
                            <a:srgbClr val="FFFFFF"/>
                          </a:solidFill>
                          <a:effectLst/>
                          <a:latin typeface="Calibri" pitchFamily="34" charset="0"/>
                        </a:rPr>
                        <a:t>1</a:t>
                      </a:r>
                      <a:endParaRPr kumimoji="0" lang="en-US" sz="2200" b="0" i="0" u="none" strike="noStrike" cap="none" normalizeH="0" baseline="0">
                        <a:ln>
                          <a:noFill/>
                        </a:ln>
                        <a:solidFill>
                          <a:schemeClr val="tx1"/>
                        </a:solidFill>
                        <a:effectLst/>
                        <a:latin typeface="Tw Cen MT" pitchFamily="34" charset="0"/>
                        <a:ea typeface="ＭＳ Ｐゴシック" pitchFamily="48"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6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en-US" sz="2200" b="0" i="0" u="none" strike="noStrike" cap="none" normalizeH="0" baseline="0" dirty="0" err="1">
                          <a:ln>
                            <a:noFill/>
                          </a:ln>
                          <a:solidFill>
                            <a:srgbClr val="FF0000"/>
                          </a:solidFill>
                          <a:effectLst/>
                          <a:latin typeface="Calibri" pitchFamily="34" charset="0"/>
                        </a:rPr>
                        <a:t>Hb</a:t>
                      </a:r>
                      <a:r>
                        <a:rPr kumimoji="0" lang="en-US" sz="2200" b="0" i="0" u="none" strike="noStrike" cap="none" normalizeH="0" baseline="0" dirty="0">
                          <a:ln>
                            <a:noFill/>
                          </a:ln>
                          <a:solidFill>
                            <a:srgbClr val="FF0000"/>
                          </a:solidFill>
                          <a:effectLst/>
                          <a:latin typeface="Calibri" pitchFamily="34" charset="0"/>
                        </a:rPr>
                        <a:t> </a:t>
                      </a:r>
                      <a:r>
                        <a:rPr kumimoji="0" lang="en-US" sz="2200" b="0" i="0" u="none" strike="noStrike" cap="none" normalizeH="0" baseline="0" dirty="0">
                          <a:ln>
                            <a:noFill/>
                          </a:ln>
                          <a:solidFill>
                            <a:srgbClr val="FFFFFF"/>
                          </a:solidFill>
                          <a:effectLst/>
                          <a:latin typeface="Calibri" pitchFamily="34" charset="0"/>
                        </a:rPr>
                        <a:t>&lt; 10g/</a:t>
                      </a:r>
                      <a:r>
                        <a:rPr kumimoji="0" lang="en-US" sz="2200" b="0" i="0" u="none" strike="noStrike" cap="none" normalizeH="0" baseline="0" dirty="0" err="1">
                          <a:ln>
                            <a:noFill/>
                          </a:ln>
                          <a:solidFill>
                            <a:srgbClr val="FFFFFF"/>
                          </a:solidFill>
                          <a:effectLst/>
                          <a:latin typeface="Calibri" pitchFamily="34" charset="0"/>
                        </a:rPr>
                        <a:t>dL</a:t>
                      </a:r>
                      <a:r>
                        <a:rPr kumimoji="0" lang="en-US" sz="2200" b="0" i="0" u="none" strike="noStrike" cap="none" normalizeH="0" baseline="0" dirty="0">
                          <a:ln>
                            <a:noFill/>
                          </a:ln>
                          <a:solidFill>
                            <a:srgbClr val="FFFFFF"/>
                          </a:solidFill>
                          <a:effectLst/>
                          <a:latin typeface="Calibri" pitchFamily="34" charset="0"/>
                        </a:rPr>
                        <a:t> </a:t>
                      </a:r>
                      <a:endParaRPr kumimoji="0" lang="en-US" sz="2200" b="0" i="0" u="none" strike="noStrike" cap="none" normalizeH="0" baseline="0" dirty="0">
                        <a:ln>
                          <a:noFill/>
                        </a:ln>
                        <a:solidFill>
                          <a:schemeClr val="tx1"/>
                        </a:solidFill>
                        <a:effectLst/>
                        <a:latin typeface="Tw Cen MT" pitchFamily="34" charset="0"/>
                        <a:ea typeface="ＭＳ Ｐゴシック" pitchFamily="48"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2200" b="0" i="0" u="none" strike="noStrike" cap="none" normalizeH="0" baseline="0">
                          <a:ln>
                            <a:noFill/>
                          </a:ln>
                          <a:solidFill>
                            <a:srgbClr val="FFFFFF"/>
                          </a:solidFill>
                          <a:effectLst/>
                          <a:latin typeface="Calibri" pitchFamily="34" charset="0"/>
                        </a:rPr>
                        <a:t>1</a:t>
                      </a:r>
                      <a:endParaRPr kumimoji="0" lang="en-US" sz="2200" b="0" i="0" u="none" strike="noStrike" cap="none" normalizeH="0" baseline="0">
                        <a:ln>
                          <a:noFill/>
                        </a:ln>
                        <a:solidFill>
                          <a:schemeClr val="tx1"/>
                        </a:solidFill>
                        <a:effectLst/>
                        <a:latin typeface="Tw Cen MT" pitchFamily="34" charset="0"/>
                        <a:ea typeface="ＭＳ Ｐゴシック" pitchFamily="48"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66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el-GR" sz="2200" b="0" i="0" u="none" strike="noStrike" cap="none" normalizeH="0" baseline="0" dirty="0">
                          <a:ln>
                            <a:noFill/>
                          </a:ln>
                          <a:solidFill>
                            <a:srgbClr val="FF0000"/>
                          </a:solidFill>
                          <a:effectLst/>
                          <a:latin typeface="Calibri" pitchFamily="34" charset="0"/>
                        </a:rPr>
                        <a:t>Αρ. Λευκών </a:t>
                      </a:r>
                      <a:r>
                        <a:rPr kumimoji="0" lang="el-GR" sz="2200" b="0" i="0" u="none" strike="noStrike" cap="none" normalizeH="0" baseline="0" dirty="0">
                          <a:ln>
                            <a:noFill/>
                          </a:ln>
                          <a:solidFill>
                            <a:schemeClr val="tx1"/>
                          </a:solidFill>
                          <a:effectLst/>
                          <a:latin typeface="Calibri" pitchFamily="34" charset="0"/>
                        </a:rPr>
                        <a:t>προ-χημειοθεραπείας</a:t>
                      </a:r>
                      <a:r>
                        <a:rPr kumimoji="0" lang="el-GR" sz="2200" b="0" i="0" u="none" strike="noStrike" cap="none" normalizeH="0" baseline="0" dirty="0">
                          <a:ln>
                            <a:noFill/>
                          </a:ln>
                          <a:solidFill>
                            <a:srgbClr val="FF0000"/>
                          </a:solidFill>
                          <a:effectLst/>
                          <a:latin typeface="Calibri" pitchFamily="34" charset="0"/>
                        </a:rPr>
                        <a:t> </a:t>
                      </a:r>
                      <a:r>
                        <a:rPr kumimoji="0" lang="en-US" sz="2200" b="0" i="0" u="none" strike="noStrike" cap="none" normalizeH="0" baseline="0" dirty="0">
                          <a:ln>
                            <a:noFill/>
                          </a:ln>
                          <a:solidFill>
                            <a:schemeClr val="tx1"/>
                          </a:solidFill>
                          <a:effectLst/>
                          <a:latin typeface="Calibri" pitchFamily="34" charset="0"/>
                        </a:rPr>
                        <a:t>&gt;</a:t>
                      </a:r>
                      <a:r>
                        <a:rPr kumimoji="0" lang="en-US" sz="2200" b="0" i="0" u="none" strike="noStrike" cap="none" normalizeH="0" baseline="0" dirty="0">
                          <a:ln>
                            <a:noFill/>
                          </a:ln>
                          <a:solidFill>
                            <a:srgbClr val="FF0000"/>
                          </a:solidFill>
                          <a:effectLst/>
                          <a:latin typeface="Calibri" pitchFamily="34" charset="0"/>
                        </a:rPr>
                        <a:t> </a:t>
                      </a:r>
                      <a:r>
                        <a:rPr kumimoji="0" lang="en-US" sz="2200" b="0" i="0" u="none" strike="noStrike" cap="none" normalizeH="0" baseline="0" dirty="0">
                          <a:ln>
                            <a:noFill/>
                          </a:ln>
                          <a:solidFill>
                            <a:schemeClr val="tx1"/>
                          </a:solidFill>
                          <a:effectLst/>
                          <a:latin typeface="Calibri" pitchFamily="34" charset="0"/>
                        </a:rPr>
                        <a:t>11,000/mm</a:t>
                      </a:r>
                      <a:r>
                        <a:rPr kumimoji="0" lang="en-US" sz="2200" b="0" i="0" u="none" strike="noStrike" cap="none" normalizeH="0" baseline="30000" dirty="0">
                          <a:ln>
                            <a:noFill/>
                          </a:ln>
                          <a:solidFill>
                            <a:schemeClr val="tx1"/>
                          </a:solidFill>
                          <a:effectLst/>
                          <a:latin typeface="Calibri" pitchFamily="34" charset="0"/>
                        </a:rPr>
                        <a:t>3</a:t>
                      </a:r>
                      <a:endParaRPr kumimoji="0" lang="en-US" sz="2200" b="0" i="0" u="none" strike="noStrike" cap="none" normalizeH="0" baseline="30000" dirty="0">
                        <a:ln>
                          <a:noFill/>
                        </a:ln>
                        <a:solidFill>
                          <a:schemeClr val="tx1"/>
                        </a:solidFill>
                        <a:effectLst/>
                        <a:latin typeface="Tw Cen MT" pitchFamily="34" charset="0"/>
                        <a:ea typeface="ＭＳ Ｐゴシック" pitchFamily="48"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2200" b="0" i="0" u="none" strike="noStrike" cap="none" normalizeH="0" baseline="0">
                          <a:ln>
                            <a:noFill/>
                          </a:ln>
                          <a:solidFill>
                            <a:srgbClr val="FFFFFF"/>
                          </a:solidFill>
                          <a:effectLst/>
                          <a:latin typeface="Calibri" pitchFamily="34" charset="0"/>
                        </a:rPr>
                        <a:t>1</a:t>
                      </a:r>
                      <a:endParaRPr kumimoji="0" lang="en-US" sz="2200" b="0" i="0" u="none" strike="noStrike" cap="none" normalizeH="0" baseline="0">
                        <a:ln>
                          <a:noFill/>
                        </a:ln>
                        <a:solidFill>
                          <a:schemeClr val="tx1"/>
                        </a:solidFill>
                        <a:effectLst/>
                        <a:latin typeface="Tw Cen MT" pitchFamily="34" charset="0"/>
                        <a:ea typeface="ＭＳ Ｐゴシック" pitchFamily="48"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66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None/>
                        <a:tabLst/>
                      </a:pPr>
                      <a:r>
                        <a:rPr kumimoji="0" lang="en-US" sz="2200" b="0" i="0" u="none" strike="noStrike" cap="none" normalizeH="0" baseline="0" dirty="0">
                          <a:ln>
                            <a:noFill/>
                          </a:ln>
                          <a:solidFill>
                            <a:srgbClr val="FF0000"/>
                          </a:solidFill>
                          <a:effectLst/>
                          <a:latin typeface="Calibri" pitchFamily="34" charset="0"/>
                        </a:rPr>
                        <a:t>BMI</a:t>
                      </a:r>
                      <a:r>
                        <a:rPr kumimoji="0" lang="en-US" sz="2200" b="0" i="0" u="none" strike="noStrike" cap="none" normalizeH="0" baseline="0" dirty="0">
                          <a:ln>
                            <a:noFill/>
                          </a:ln>
                          <a:solidFill>
                            <a:srgbClr val="FFFFFF"/>
                          </a:solidFill>
                          <a:effectLst/>
                          <a:latin typeface="Calibri" pitchFamily="34" charset="0"/>
                        </a:rPr>
                        <a:t> </a:t>
                      </a:r>
                      <a:r>
                        <a:rPr kumimoji="0" lang="en-US" sz="2200" b="0" i="0" u="sng" strike="noStrike" cap="none" normalizeH="0" baseline="0" dirty="0">
                          <a:ln>
                            <a:noFill/>
                          </a:ln>
                          <a:solidFill>
                            <a:srgbClr val="FFFFFF"/>
                          </a:solidFill>
                          <a:effectLst/>
                          <a:latin typeface="Calibri" pitchFamily="34" charset="0"/>
                        </a:rPr>
                        <a:t>&gt;</a:t>
                      </a:r>
                      <a:r>
                        <a:rPr kumimoji="0" lang="en-US" sz="2200" b="0" i="0" u="none" strike="noStrike" cap="none" normalizeH="0" baseline="0" dirty="0">
                          <a:ln>
                            <a:noFill/>
                          </a:ln>
                          <a:solidFill>
                            <a:srgbClr val="FFFFFF"/>
                          </a:solidFill>
                          <a:effectLst/>
                          <a:latin typeface="Calibri" pitchFamily="34" charset="0"/>
                        </a:rPr>
                        <a:t> 35 kg/m</a:t>
                      </a:r>
                      <a:r>
                        <a:rPr kumimoji="0" lang="en-US" sz="2200" b="0" i="0" u="none" strike="noStrike" cap="none" normalizeH="0" baseline="30000" dirty="0">
                          <a:ln>
                            <a:noFill/>
                          </a:ln>
                          <a:solidFill>
                            <a:srgbClr val="FFFFFF"/>
                          </a:solidFill>
                          <a:effectLst/>
                          <a:latin typeface="Calibri" pitchFamily="34" charset="0"/>
                        </a:rPr>
                        <a:t>2</a:t>
                      </a:r>
                      <a:endParaRPr kumimoji="0" lang="en-US" sz="2200" b="0" i="0" u="none" strike="noStrike" cap="none" normalizeH="0" baseline="30000" dirty="0">
                        <a:ln>
                          <a:noFill/>
                        </a:ln>
                        <a:solidFill>
                          <a:schemeClr val="tx1"/>
                        </a:solidFill>
                        <a:effectLst/>
                        <a:latin typeface="Tw Cen MT" pitchFamily="34" charset="0"/>
                        <a:ea typeface="ＭＳ Ｐゴシック" pitchFamily="48"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Tx/>
                        <a:buNone/>
                        <a:tabLst/>
                      </a:pPr>
                      <a:r>
                        <a:rPr kumimoji="0" lang="en-US" sz="2200" b="0" i="0" u="none" strike="noStrike" cap="none" normalizeH="0" baseline="0" dirty="0">
                          <a:ln>
                            <a:noFill/>
                          </a:ln>
                          <a:solidFill>
                            <a:srgbClr val="FFFFFF"/>
                          </a:solidFill>
                          <a:effectLst/>
                          <a:latin typeface="Calibri" pitchFamily="34" charset="0"/>
                        </a:rPr>
                        <a:t>1</a:t>
                      </a:r>
                      <a:endParaRPr kumimoji="0" lang="en-US" sz="2200" b="0" i="0" u="none" strike="noStrike" cap="none" normalizeH="0" baseline="0" dirty="0">
                        <a:ln>
                          <a:noFill/>
                        </a:ln>
                        <a:solidFill>
                          <a:schemeClr val="tx1"/>
                        </a:solidFill>
                        <a:effectLst/>
                        <a:latin typeface="Tw Cen MT" pitchFamily="34" charset="0"/>
                        <a:ea typeface="ＭＳ Ｐゴシック" pitchFamily="48" charset="-128"/>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7433" name="Title 4"/>
          <p:cNvSpPr>
            <a:spLocks noGrp="1"/>
          </p:cNvSpPr>
          <p:nvPr>
            <p:ph type="title" idx="4294967295"/>
          </p:nvPr>
        </p:nvSpPr>
        <p:spPr>
          <a:xfrm>
            <a:off x="0" y="274638"/>
            <a:ext cx="8229600" cy="1143000"/>
          </a:xfrm>
        </p:spPr>
        <p:txBody>
          <a:bodyPr>
            <a:normAutofit/>
          </a:bodyPr>
          <a:lstStyle/>
          <a:p>
            <a:pPr>
              <a:defRPr/>
            </a:pPr>
            <a:r>
              <a:rPr lang="en-CA" sz="3600" dirty="0">
                <a:solidFill>
                  <a:srgbClr val="FFFF00"/>
                </a:solidFill>
              </a:rPr>
              <a:t>Khorana  </a:t>
            </a:r>
            <a:r>
              <a:rPr lang="el-GR" sz="3600" dirty="0">
                <a:solidFill>
                  <a:srgbClr val="FFFF00"/>
                </a:solidFill>
              </a:rPr>
              <a:t>–ΠΑΡΑΓΟΝΤΕΣ ΕΜΦΑΝΙΣΗΣ </a:t>
            </a:r>
            <a:r>
              <a:rPr lang="en-US" sz="3600" dirty="0">
                <a:solidFill>
                  <a:srgbClr val="FFFF00"/>
                </a:solidFill>
              </a:rPr>
              <a:t>VTE</a:t>
            </a:r>
            <a:endParaRPr lang="en-CA" sz="3600" dirty="0">
              <a:solidFill>
                <a:srgbClr val="FFFF00"/>
              </a:solidFill>
            </a:endParaRPr>
          </a:p>
        </p:txBody>
      </p:sp>
      <p:sp>
        <p:nvSpPr>
          <p:cNvPr id="20506" name="Text Box 50"/>
          <p:cNvSpPr txBox="1">
            <a:spLocks noChangeArrowheads="1"/>
          </p:cNvSpPr>
          <p:nvPr/>
        </p:nvSpPr>
        <p:spPr bwMode="auto">
          <a:xfrm>
            <a:off x="684213" y="6524625"/>
            <a:ext cx="1822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l-GR" sz="1200">
                <a:latin typeface="Calibri" pitchFamily="-111" charset="0"/>
              </a:rPr>
              <a:t>Khorana et al. Blood 2008.</a:t>
            </a:r>
          </a:p>
        </p:txBody>
      </p:sp>
      <p:sp>
        <p:nvSpPr>
          <p:cNvPr id="20507" name="Ορθογώνιο 1"/>
          <p:cNvSpPr>
            <a:spLocks noChangeArrowheads="1"/>
          </p:cNvSpPr>
          <p:nvPr/>
        </p:nvSpPr>
        <p:spPr bwMode="auto">
          <a:xfrm>
            <a:off x="684213" y="5600700"/>
            <a:ext cx="44465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a:solidFill>
                  <a:schemeClr val="accent1"/>
                </a:solidFill>
              </a:rPr>
              <a:t> - </a:t>
            </a:r>
            <a:r>
              <a:rPr lang="el-GR" altLang="el-GR">
                <a:solidFill>
                  <a:srgbClr val="FFFFFF"/>
                </a:solidFill>
                <a:latin typeface="Calibri" pitchFamily="-111" charset="0"/>
              </a:rPr>
              <a:t>Χαμηλού κινδύνου </a:t>
            </a:r>
            <a:r>
              <a:rPr lang="en-GB" altLang="el-GR">
                <a:solidFill>
                  <a:schemeClr val="accent1"/>
                </a:solidFill>
              </a:rPr>
              <a:t> </a:t>
            </a:r>
            <a:r>
              <a:rPr lang="en-GB" altLang="el-GR">
                <a:solidFill>
                  <a:srgbClr val="FF0000"/>
                </a:solidFill>
              </a:rPr>
              <a:t>(score 0)</a:t>
            </a:r>
            <a:endParaRPr lang="el-GR" altLang="el-GR">
              <a:solidFill>
                <a:srgbClr val="FF0000"/>
              </a:solidFill>
            </a:endParaRPr>
          </a:p>
          <a:p>
            <a:pPr eaLnBrk="1" hangingPunct="1"/>
            <a:r>
              <a:rPr lang="el-GR" altLang="el-GR">
                <a:solidFill>
                  <a:schemeClr val="accent1"/>
                </a:solidFill>
              </a:rPr>
              <a:t> - </a:t>
            </a:r>
            <a:r>
              <a:rPr lang="el-GR" altLang="el-GR">
                <a:solidFill>
                  <a:srgbClr val="FFFFFF"/>
                </a:solidFill>
                <a:latin typeface="Calibri" pitchFamily="-111" charset="0"/>
              </a:rPr>
              <a:t>Μετρίου κινδύνου </a:t>
            </a:r>
            <a:r>
              <a:rPr lang="el-GR" altLang="el-GR">
                <a:solidFill>
                  <a:schemeClr val="accent1"/>
                </a:solidFill>
              </a:rPr>
              <a:t> </a:t>
            </a:r>
            <a:r>
              <a:rPr lang="en-GB" altLang="el-GR">
                <a:solidFill>
                  <a:srgbClr val="FF0000"/>
                </a:solidFill>
              </a:rPr>
              <a:t>(score 1–2)</a:t>
            </a:r>
            <a:endParaRPr lang="el-GR" altLang="el-GR">
              <a:solidFill>
                <a:srgbClr val="FF0000"/>
              </a:solidFill>
            </a:endParaRPr>
          </a:p>
          <a:p>
            <a:pPr eaLnBrk="1" hangingPunct="1"/>
            <a:r>
              <a:rPr lang="el-GR" altLang="el-GR">
                <a:solidFill>
                  <a:schemeClr val="accent1"/>
                </a:solidFill>
              </a:rPr>
              <a:t> - </a:t>
            </a:r>
            <a:r>
              <a:rPr lang="el-GR" altLang="el-GR">
                <a:solidFill>
                  <a:srgbClr val="FFFFFF"/>
                </a:solidFill>
                <a:latin typeface="Calibri" pitchFamily="-111" charset="0"/>
              </a:rPr>
              <a:t>Υψηλού κινδύνου </a:t>
            </a:r>
            <a:r>
              <a:rPr lang="el-GR" altLang="el-GR">
                <a:solidFill>
                  <a:schemeClr val="accent1"/>
                </a:solidFill>
              </a:rPr>
              <a:t> </a:t>
            </a:r>
            <a:r>
              <a:rPr lang="en-GB" altLang="el-GR">
                <a:solidFill>
                  <a:srgbClr val="FF0000"/>
                </a:solidFill>
              </a:rPr>
              <a:t>(score ≥3)</a:t>
            </a:r>
          </a:p>
        </p:txBody>
      </p:sp>
    </p:spTree>
    <p:extLst>
      <p:ext uri="{BB962C8B-B14F-4D97-AF65-F5344CB8AC3E}">
        <p14:creationId xmlns:p14="http://schemas.microsoft.com/office/powerpoint/2010/main" val="26004841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br>
              <a:rPr lang="el-GR" b="1" i="1" dirty="0"/>
            </a:br>
            <a:r>
              <a:rPr lang="el-GR" b="1" i="1" dirty="0">
                <a:solidFill>
                  <a:srgbClr val="FFFF00"/>
                </a:solidFill>
              </a:rPr>
              <a:t>ΦΛΕΒΙΚΗ ΘΡΟΜΒΩΣΗ ΚΑΙ ΚΑΡΚΙΝΟΣ</a:t>
            </a:r>
            <a:br>
              <a:rPr lang="el-GR" dirty="0"/>
            </a:br>
            <a:endParaRPr lang="el-GR" dirty="0"/>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l-GR" dirty="0"/>
              <a:t>Το 4-20% των ασθενών με καρκίνο εμφανίζουν φλεβική θρόμβωση. Η φλεβική θρόμβωση είναι μια από τις χειρότερες επιπλοκές σε ασθενείς με καρκίνο γιατί πολλές φορές καταλήγει στο θάνατο.   </a:t>
            </a:r>
          </a:p>
          <a:p>
            <a:pPr eaLnBrk="1" fontAlgn="auto" hangingPunct="1">
              <a:spcAft>
                <a:spcPts val="0"/>
              </a:spcAft>
              <a:buFont typeface="Arial" pitchFamily="34" charset="0"/>
              <a:buChar char="•"/>
              <a:defRPr/>
            </a:pPr>
            <a:endParaRPr lang="el-GR" dirty="0"/>
          </a:p>
          <a:p>
            <a:pPr eaLnBrk="1" fontAlgn="auto" hangingPunct="1">
              <a:spcAft>
                <a:spcPts val="0"/>
              </a:spcAft>
              <a:buFont typeface="Arial" pitchFamily="34" charset="0"/>
              <a:buChar char="•"/>
              <a:defRPr/>
            </a:pPr>
            <a:r>
              <a:rPr lang="el-GR" dirty="0"/>
              <a:t>Ο κίνδυνος εμφάνισης φλεβικής θρόμβωσης και πνευμονικής εμβολής επταπλασιάζεται σε ασθενείς με καρκίνο. </a:t>
            </a:r>
          </a:p>
          <a:p>
            <a:pPr eaLnBrk="1" fontAlgn="auto" hangingPunct="1">
              <a:spcAft>
                <a:spcPts val="0"/>
              </a:spcAft>
              <a:buFont typeface="Arial" pitchFamily="34" charset="0"/>
              <a:buChar char="•"/>
              <a:defRPr/>
            </a:pPr>
            <a:endParaRPr lang="el-GR" dirty="0"/>
          </a:p>
          <a:p>
            <a:pPr eaLnBrk="1" fontAlgn="auto" hangingPunct="1">
              <a:spcAft>
                <a:spcPts val="0"/>
              </a:spcAft>
              <a:buFont typeface="Arial" pitchFamily="34" charset="0"/>
              <a:buChar char="•"/>
              <a:defRPr/>
            </a:pPr>
            <a:r>
              <a:rPr lang="el-GR" dirty="0"/>
              <a:t>Η χρήση της χημειοθεραπείας αυξάνει 6 φορές την εμφάνιση της φλεβικής θρόμβωσης.</a:t>
            </a:r>
          </a:p>
          <a:p>
            <a:pPr marL="0" indent="0" eaLnBrk="1" fontAlgn="auto" hangingPunct="1">
              <a:spcAft>
                <a:spcPts val="0"/>
              </a:spcAft>
              <a:buNone/>
              <a:defRPr/>
            </a:pPr>
            <a:endParaRPr lang="el-GR" dirty="0"/>
          </a:p>
          <a:p>
            <a:pPr eaLnBrk="1" fontAlgn="auto" hangingPunct="1">
              <a:spcAft>
                <a:spcPts val="0"/>
              </a:spcAft>
              <a:buFont typeface="Arial" pitchFamily="34" charset="0"/>
              <a:buChar char="•"/>
              <a:defRPr/>
            </a:pPr>
            <a:r>
              <a:rPr lang="el-GR" dirty="0"/>
              <a:t>Νέες αντικαρκινικές αγωγές οι οποίες περικλείουν την thalidomide, lenalidomide,ή την  </a:t>
            </a:r>
            <a:r>
              <a:rPr lang="el-GR" dirty="0" err="1"/>
              <a:t>bevacizumab</a:t>
            </a:r>
            <a:r>
              <a:rPr lang="el-GR" dirty="0"/>
              <a:t> ή  χρήση ορμονικής θεραπείας (</a:t>
            </a:r>
            <a:r>
              <a:rPr lang="el-GR" dirty="0" err="1"/>
              <a:t>tamoxifen</a:t>
            </a:r>
            <a:r>
              <a:rPr lang="el-GR" dirty="0"/>
              <a:t>)  και η </a:t>
            </a:r>
            <a:r>
              <a:rPr lang="el-GR" dirty="0" err="1"/>
              <a:t>ερυθροποιητίνη</a:t>
            </a:r>
            <a:r>
              <a:rPr lang="el-GR" dirty="0"/>
              <a:t>  αυξάνουν παρα πολύ τις πιθανότητες εμφάνισης φλεβικής θρόμβωσης.</a:t>
            </a:r>
          </a:p>
          <a:p>
            <a:pPr eaLnBrk="1" fontAlgn="auto" hangingPunct="1">
              <a:spcAft>
                <a:spcPts val="0"/>
              </a:spcAft>
              <a:buFont typeface="Arial" pitchFamily="34" charset="0"/>
              <a:buChar char="•"/>
              <a:defRPr/>
            </a:pPr>
            <a:endParaRPr lang="el-GR" dirty="0"/>
          </a:p>
        </p:txBody>
      </p:sp>
      <p:pic>
        <p:nvPicPr>
          <p:cNvPr id="8196" name="Picture 5" descr="http://t2.gstatic.com/images?q=tbn:NvlkutShBMKDIM:http://www.euromelanoma.org/greece/sites/euromelanoma.org.greece/files/sc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38" y="5876925"/>
            <a:ext cx="12573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481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785812"/>
            <a:ext cx="8229600" cy="4515395"/>
          </a:xfrm>
        </p:spPr>
        <p:txBody>
          <a:bodyPr>
            <a:normAutofit fontScale="55000" lnSpcReduction="20000"/>
          </a:bodyPr>
          <a:lstStyle/>
          <a:p>
            <a:pPr>
              <a:defRPr/>
            </a:pPr>
            <a:r>
              <a:rPr lang="el-GR" sz="4500" dirty="0"/>
              <a:t>Η πιθανότητα εμφάνισης φλεβικής θρομβοεμβολής </a:t>
            </a:r>
            <a:r>
              <a:rPr lang="el-GR" sz="4500" dirty="0">
                <a:solidFill>
                  <a:srgbClr val="FFFF00"/>
                </a:solidFill>
              </a:rPr>
              <a:t>στο πρώτο χρόνο μετά την διάγνωση του καρκίνου </a:t>
            </a:r>
            <a:r>
              <a:rPr lang="el-GR" sz="4500" dirty="0"/>
              <a:t>είναι 10.7% σε καρκίνο του στομάχου 7.9% σε καρκίνο της ουροδόχου κύστης, 3.6% σε ωοθηκών  4.3% του εντέρου και  20% του παγκρέατος. </a:t>
            </a:r>
          </a:p>
          <a:p>
            <a:pPr>
              <a:defRPr/>
            </a:pPr>
            <a:r>
              <a:rPr lang="el-GR" sz="4500" dirty="0"/>
              <a:t>Πάνω από 20.7%των </a:t>
            </a:r>
            <a:r>
              <a:rPr lang="el-GR" sz="4500" dirty="0" err="1"/>
              <a:t>ασθενων</a:t>
            </a:r>
            <a:r>
              <a:rPr lang="el-GR" sz="4500" dirty="0"/>
              <a:t> με καρκίνο οι οποίοι έχουν εμφανίσει </a:t>
            </a:r>
            <a:r>
              <a:rPr lang="en-US" sz="4500" dirty="0"/>
              <a:t>VTE</a:t>
            </a:r>
            <a:r>
              <a:rPr lang="el-GR" sz="4500" dirty="0"/>
              <a:t>,</a:t>
            </a:r>
            <a:r>
              <a:rPr lang="en-US" sz="4500" dirty="0"/>
              <a:t> </a:t>
            </a:r>
            <a:r>
              <a:rPr lang="el-GR" sz="4500" dirty="0"/>
              <a:t>παρουσιάζουν δεύτερο επεισόδιο </a:t>
            </a:r>
            <a:r>
              <a:rPr lang="en-US" sz="4500" dirty="0"/>
              <a:t>VTE </a:t>
            </a:r>
            <a:r>
              <a:rPr lang="el-GR" sz="4500" dirty="0"/>
              <a:t>μέσα στο επόμενο χρόνο</a:t>
            </a:r>
            <a:r>
              <a:rPr lang="en-US" sz="4500" dirty="0"/>
              <a:t> </a:t>
            </a:r>
            <a:r>
              <a:rPr lang="en-GB" sz="4500" dirty="0">
                <a:effectLst/>
              </a:rPr>
              <a:t> </a:t>
            </a:r>
            <a:endParaRPr lang="el-GR" sz="4500" dirty="0">
              <a:effectLst/>
            </a:endParaRPr>
          </a:p>
          <a:p>
            <a:pPr>
              <a:defRPr/>
            </a:pPr>
            <a:endParaRPr lang="el-GR" sz="2800" dirty="0">
              <a:effectLst/>
            </a:endParaRPr>
          </a:p>
          <a:p>
            <a:pPr marL="0" indent="0">
              <a:buFont typeface="Wingdings" pitchFamily="2" charset="2"/>
              <a:buNone/>
              <a:defRPr/>
            </a:pPr>
            <a:r>
              <a:rPr lang="en-GB" sz="1400" dirty="0" err="1">
                <a:effectLst/>
              </a:rPr>
              <a:t>Prandoni</a:t>
            </a:r>
            <a:r>
              <a:rPr lang="en-GB" sz="1400" dirty="0">
                <a:effectLst/>
              </a:rPr>
              <a:t> P, Lensing AW, </a:t>
            </a:r>
            <a:r>
              <a:rPr lang="en-GB" sz="1400" dirty="0" err="1">
                <a:effectLst/>
              </a:rPr>
              <a:t>Piccioli</a:t>
            </a:r>
            <a:r>
              <a:rPr lang="en-GB" sz="1400" dirty="0">
                <a:effectLst/>
              </a:rPr>
              <a:t> A et al Recurrent venous thromboembolism and bleeding complications during anticoagulant treatment in patients with cancer and venous thrombosis </a:t>
            </a:r>
            <a:r>
              <a:rPr lang="en-GB" sz="1400" i="1" dirty="0">
                <a:effectLst/>
              </a:rPr>
              <a:t>Blood</a:t>
            </a:r>
            <a:r>
              <a:rPr lang="en-GB" sz="1400" dirty="0">
                <a:effectLst/>
              </a:rPr>
              <a:t> 2002;100:3484-8</a:t>
            </a:r>
            <a:r>
              <a:rPr lang="el-GR" sz="1200" dirty="0"/>
              <a:t> </a:t>
            </a:r>
          </a:p>
        </p:txBody>
      </p:sp>
    </p:spTree>
    <p:extLst>
      <p:ext uri="{BB962C8B-B14F-4D97-AF65-F5344CB8AC3E}">
        <p14:creationId xmlns:p14="http://schemas.microsoft.com/office/powerpoint/2010/main" val="800674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endParaRPr lang="el-GR"/>
          </a:p>
        </p:txBody>
      </p:sp>
      <p:sp>
        <p:nvSpPr>
          <p:cNvPr id="3" name="Θέση περιεχομένου 2"/>
          <p:cNvSpPr>
            <a:spLocks noGrp="1"/>
          </p:cNvSpPr>
          <p:nvPr>
            <p:ph idx="1"/>
          </p:nvPr>
        </p:nvSpPr>
        <p:spPr/>
        <p:txBody>
          <a:bodyPr>
            <a:normAutofit fontScale="77500" lnSpcReduction="20000"/>
          </a:bodyPr>
          <a:lstStyle/>
          <a:p>
            <a:pPr>
              <a:defRPr/>
            </a:pPr>
            <a:r>
              <a:rPr lang="el-GR" sz="2400" dirty="0">
                <a:effectLst/>
              </a:rPr>
              <a:t>Η </a:t>
            </a:r>
            <a:r>
              <a:rPr lang="en-GB" sz="2400" dirty="0">
                <a:effectLst/>
              </a:rPr>
              <a:t>VTE </a:t>
            </a:r>
            <a:r>
              <a:rPr lang="el-GR" sz="2400" dirty="0">
                <a:effectLst/>
              </a:rPr>
              <a:t> συσχετίζεται με πτωχή πρόγνωση: Περίπου 25% των ασθενών πέθαναν μέσα στις επόμενες 7 ημέρες από την εμφάνιση της </a:t>
            </a:r>
            <a:r>
              <a:rPr lang="en-US" sz="2400" dirty="0">
                <a:effectLst/>
              </a:rPr>
              <a:t>VTE</a:t>
            </a:r>
            <a:r>
              <a:rPr lang="el-GR" sz="2400" dirty="0">
                <a:effectLst/>
              </a:rPr>
              <a:t> και μόνο 12% με επεισόδιο </a:t>
            </a:r>
            <a:r>
              <a:rPr lang="en-US" sz="2400" dirty="0">
                <a:effectLst/>
              </a:rPr>
              <a:t>VTE</a:t>
            </a:r>
            <a:r>
              <a:rPr lang="el-GR" sz="2400" dirty="0">
                <a:effectLst/>
              </a:rPr>
              <a:t> έχουν προσδόκιμο επιβίωσης πάνω από ένα χρόνο.</a:t>
            </a:r>
          </a:p>
          <a:p>
            <a:pPr>
              <a:defRPr/>
            </a:pPr>
            <a:endParaRPr lang="el-GR" sz="2400" dirty="0">
              <a:effectLst/>
            </a:endParaRPr>
          </a:p>
          <a:p>
            <a:pPr>
              <a:defRPr/>
            </a:pPr>
            <a:r>
              <a:rPr lang="el-GR" sz="2400" dirty="0">
                <a:effectLst/>
              </a:rPr>
              <a:t> Η χημειοθεραπεία αυξάνει την πιθανότητα εμφάνισης </a:t>
            </a:r>
            <a:r>
              <a:rPr lang="en-US" sz="2400" dirty="0">
                <a:effectLst/>
              </a:rPr>
              <a:t>VTE </a:t>
            </a:r>
            <a:r>
              <a:rPr lang="el-GR" sz="2400" dirty="0">
                <a:effectLst/>
              </a:rPr>
              <a:t> κατά 60% περισσότερο στους ασθενείς με καρκίνο σε σχέση με αυτούς που δεν κάνουν χημειοθεραπεία. </a:t>
            </a:r>
          </a:p>
          <a:p>
            <a:pPr marL="0" indent="0">
              <a:buFont typeface="Wingdings" pitchFamily="2" charset="2"/>
              <a:buNone/>
              <a:defRPr/>
            </a:pPr>
            <a:r>
              <a:rPr lang="en-GB" sz="2000" dirty="0">
                <a:effectLst/>
              </a:rPr>
              <a:t> </a:t>
            </a:r>
            <a:endParaRPr lang="el-GR" sz="2000" dirty="0">
              <a:effectLst/>
            </a:endParaRPr>
          </a:p>
          <a:p>
            <a:pPr>
              <a:defRPr/>
            </a:pPr>
            <a:r>
              <a:rPr lang="en-GB" sz="1400" dirty="0">
                <a:effectLst/>
              </a:rPr>
              <a:t>Haddad TC and </a:t>
            </a:r>
            <a:r>
              <a:rPr lang="en-GB" sz="1400" dirty="0" err="1">
                <a:effectLst/>
              </a:rPr>
              <a:t>Greeno</a:t>
            </a:r>
            <a:r>
              <a:rPr lang="en-GB" sz="1400" dirty="0">
                <a:effectLst/>
              </a:rPr>
              <a:t> EW Chemotherapy-induced thrombosis </a:t>
            </a:r>
            <a:r>
              <a:rPr lang="en-GB" sz="1400" i="1" dirty="0" err="1">
                <a:effectLst/>
              </a:rPr>
              <a:t>Thromb</a:t>
            </a:r>
            <a:r>
              <a:rPr lang="en-GB" sz="1400" i="1" dirty="0">
                <a:effectLst/>
              </a:rPr>
              <a:t> Res</a:t>
            </a:r>
            <a:r>
              <a:rPr lang="en-GB" sz="1400" dirty="0">
                <a:effectLst/>
              </a:rPr>
              <a:t> 2006;118:555-68</a:t>
            </a:r>
            <a:r>
              <a:rPr lang="el-GR" sz="1400" dirty="0">
                <a:effectLst/>
              </a:rPr>
              <a:t>.</a:t>
            </a:r>
          </a:p>
          <a:p>
            <a:pPr>
              <a:defRPr/>
            </a:pPr>
            <a:r>
              <a:rPr lang="fi-FI" sz="1400" dirty="0">
                <a:effectLst/>
              </a:rPr>
              <a:t>Heit JA. Cancer and Venous Thromboembolism: Scope of the Problem. </a:t>
            </a:r>
            <a:r>
              <a:rPr lang="fi-FI" sz="1400" i="1" dirty="0">
                <a:effectLst/>
              </a:rPr>
              <a:t>Cancer Control. September 2005; 12: 5-10.</a:t>
            </a:r>
            <a:endParaRPr lang="el-GR" sz="1400" dirty="0">
              <a:effectLst/>
            </a:endParaRPr>
          </a:p>
          <a:p>
            <a:pPr>
              <a:defRPr/>
            </a:pPr>
            <a:endParaRPr lang="el-GR" sz="1400" dirty="0">
              <a:effectLst/>
            </a:endParaRPr>
          </a:p>
          <a:p>
            <a:pPr>
              <a:defRPr/>
            </a:pPr>
            <a:endParaRPr lang="el-GR" dirty="0"/>
          </a:p>
        </p:txBody>
      </p:sp>
      <p:pic>
        <p:nvPicPr>
          <p:cNvPr id="10244" name="Picture 5" descr="http://t2.gstatic.com/images?q=tbn:oQote4uSc3B1kM:http://www.peacehealth.org/kbase/media/medical/multum/tamoxifen20mg-ba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6013450"/>
            <a:ext cx="11049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320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376488" y="6583363"/>
            <a:ext cx="67675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r>
              <a:rPr lang="en-US" altLang="el-GR" sz="1200">
                <a:solidFill>
                  <a:srgbClr val="000000"/>
                </a:solidFill>
              </a:rPr>
              <a:t>Blom et al. </a:t>
            </a:r>
            <a:r>
              <a:rPr lang="en-US" altLang="el-GR" sz="1200" i="1">
                <a:solidFill>
                  <a:srgbClr val="000000"/>
                </a:solidFill>
              </a:rPr>
              <a:t>JAMA</a:t>
            </a:r>
            <a:r>
              <a:rPr lang="en-US" altLang="el-GR" sz="1200">
                <a:solidFill>
                  <a:srgbClr val="000000"/>
                </a:solidFill>
              </a:rPr>
              <a:t> 2005;293:715</a:t>
            </a:r>
          </a:p>
        </p:txBody>
      </p:sp>
      <p:sp>
        <p:nvSpPr>
          <p:cNvPr id="25603" name="Text Box 3"/>
          <p:cNvSpPr txBox="1">
            <a:spLocks noChangeArrowheads="1"/>
          </p:cNvSpPr>
          <p:nvPr/>
        </p:nvSpPr>
        <p:spPr bwMode="auto">
          <a:xfrm>
            <a:off x="5854700" y="97313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endParaRPr lang="el-GR" altLang="el-GR">
              <a:solidFill>
                <a:srgbClr val="000000"/>
              </a:solidFill>
            </a:endParaRPr>
          </a:p>
        </p:txBody>
      </p:sp>
      <p:sp>
        <p:nvSpPr>
          <p:cNvPr id="4976644" name="Text Box 4"/>
          <p:cNvSpPr txBox="1">
            <a:spLocks noChangeArrowheads="1"/>
          </p:cNvSpPr>
          <p:nvPr/>
        </p:nvSpPr>
        <p:spPr bwMode="auto">
          <a:xfrm>
            <a:off x="1357290" y="1071546"/>
            <a:ext cx="3786214" cy="1600438"/>
          </a:xfrm>
          <a:prstGeom prst="rect">
            <a:avLst/>
          </a:prstGeom>
          <a:noFill/>
          <a:ln w="9525">
            <a:noFill/>
            <a:miter lim="800000"/>
            <a:headEnd/>
            <a:tailEnd/>
          </a:ln>
          <a:effectLst/>
        </p:spPr>
        <p:txBody>
          <a:bodyPr>
            <a:spAutoFit/>
          </a:bodyPr>
          <a:lstStyle/>
          <a:p>
            <a:pPr marL="176213" indent="-176213">
              <a:buFontTx/>
              <a:buChar char="•"/>
              <a:defRPr/>
            </a:pPr>
            <a:r>
              <a:rPr lang="en-US" sz="1400" dirty="0">
                <a:latin typeface="+mn-lt"/>
              </a:rPr>
              <a:t>Population-based case-control (MEGA) study</a:t>
            </a:r>
          </a:p>
          <a:p>
            <a:pPr marL="176213" indent="-176213">
              <a:buFontTx/>
              <a:buChar char="•"/>
              <a:defRPr/>
            </a:pPr>
            <a:r>
              <a:rPr lang="en-US" sz="1400" dirty="0">
                <a:latin typeface="+mn-lt"/>
              </a:rPr>
              <a:t>N=3220 consecutive patients with 1</a:t>
            </a:r>
            <a:r>
              <a:rPr lang="en-US" sz="1400" baseline="30000" dirty="0">
                <a:latin typeface="+mn-lt"/>
              </a:rPr>
              <a:t>st</a:t>
            </a:r>
            <a:r>
              <a:rPr lang="en-US" sz="1400" dirty="0">
                <a:latin typeface="+mn-lt"/>
              </a:rPr>
              <a:t> VTE vs. n=2131 control subjects</a:t>
            </a:r>
            <a:endParaRPr lang="el-GR" sz="1400" dirty="0">
              <a:latin typeface="+mn-lt"/>
            </a:endParaRPr>
          </a:p>
          <a:p>
            <a:pPr marL="176213" indent="-176213">
              <a:defRPr/>
            </a:pPr>
            <a:endParaRPr lang="en-US" sz="1400" dirty="0">
              <a:solidFill>
                <a:srgbClr val="000000"/>
              </a:solidFill>
              <a:latin typeface="+mn-lt"/>
            </a:endParaRPr>
          </a:p>
          <a:p>
            <a:pPr marL="176213" indent="-176213">
              <a:buFontTx/>
              <a:buChar char="•"/>
              <a:defRPr/>
            </a:pPr>
            <a:r>
              <a:rPr lang="en-US" sz="1400" b="1" cap="all" dirty="0">
                <a:ln w="9000" cmpd="sng">
                  <a:solidFill>
                    <a:srgbClr val="000056">
                      <a:shade val="50000"/>
                      <a:satMod val="120000"/>
                    </a:srgbClr>
                  </a:solidFill>
                  <a:prstDash val="solid"/>
                </a:ln>
                <a:gradFill>
                  <a:gsLst>
                    <a:gs pos="0">
                      <a:srgbClr val="000056">
                        <a:shade val="20000"/>
                        <a:satMod val="245000"/>
                      </a:srgbClr>
                    </a:gs>
                    <a:gs pos="43000">
                      <a:srgbClr val="000056">
                        <a:satMod val="255000"/>
                      </a:srgbClr>
                    </a:gs>
                    <a:gs pos="48000">
                      <a:srgbClr val="000056">
                        <a:shade val="85000"/>
                        <a:satMod val="255000"/>
                      </a:srgbClr>
                    </a:gs>
                    <a:gs pos="100000">
                      <a:srgbClr val="000056">
                        <a:shade val="20000"/>
                        <a:satMod val="245000"/>
                      </a:srgbClr>
                    </a:gs>
                  </a:gsLst>
                  <a:lin ang="5400000"/>
                </a:gradFill>
                <a:effectLst>
                  <a:reflection blurRad="12700" stA="28000" endPos="45000" dist="1000" dir="5400000" sy="-100000" algn="bl" rotWithShape="0"/>
                </a:effectLst>
                <a:latin typeface="+mn-lt"/>
              </a:rPr>
              <a:t>CA patients = 7x VTE risk  vs. non-CA patients</a:t>
            </a:r>
          </a:p>
        </p:txBody>
      </p:sp>
      <p:grpSp>
        <p:nvGrpSpPr>
          <p:cNvPr id="25605" name="Group 71"/>
          <p:cNvGrpSpPr>
            <a:grpSpLocks/>
          </p:cNvGrpSpPr>
          <p:nvPr/>
        </p:nvGrpSpPr>
        <p:grpSpPr bwMode="auto">
          <a:xfrm>
            <a:off x="1214438" y="1379538"/>
            <a:ext cx="6888162" cy="3181350"/>
            <a:chOff x="1676400" y="1287463"/>
            <a:chExt cx="6888163" cy="3181350"/>
          </a:xfrm>
        </p:grpSpPr>
        <p:sp>
          <p:nvSpPr>
            <p:cNvPr id="25661" name="Rectangle 6"/>
            <p:cNvSpPr>
              <a:spLocks noChangeArrowheads="1"/>
            </p:cNvSpPr>
            <p:nvPr/>
          </p:nvSpPr>
          <p:spPr bwMode="auto">
            <a:xfrm>
              <a:off x="1676400" y="2798763"/>
              <a:ext cx="401638" cy="1670050"/>
            </a:xfrm>
            <a:prstGeom prst="rect">
              <a:avLst/>
            </a:prstGeom>
            <a:solidFill>
              <a:srgbClr val="FF0066"/>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buFont typeface="Monotype Sorts"/>
                <a:buChar char="4"/>
              </a:pPr>
              <a:endParaRPr kumimoji="1" lang="el-GR" altLang="el-GR" sz="2400" b="1">
                <a:solidFill>
                  <a:srgbClr val="000000"/>
                </a:solidFill>
              </a:endParaRPr>
            </a:p>
          </p:txBody>
        </p:sp>
        <p:sp>
          <p:nvSpPr>
            <p:cNvPr id="25662" name="Rectangle 7"/>
            <p:cNvSpPr>
              <a:spLocks noChangeArrowheads="1"/>
            </p:cNvSpPr>
            <p:nvPr/>
          </p:nvSpPr>
          <p:spPr bwMode="auto">
            <a:xfrm>
              <a:off x="2268538" y="3146425"/>
              <a:ext cx="403225" cy="1322388"/>
            </a:xfrm>
            <a:prstGeom prst="rect">
              <a:avLst/>
            </a:prstGeom>
            <a:solidFill>
              <a:srgbClr val="FF0066"/>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buFont typeface="Monotype Sorts"/>
                <a:buChar char="4"/>
              </a:pPr>
              <a:endParaRPr kumimoji="1" lang="el-GR" altLang="el-GR" sz="2400" b="1">
                <a:solidFill>
                  <a:srgbClr val="000000"/>
                </a:solidFill>
              </a:endParaRPr>
            </a:p>
          </p:txBody>
        </p:sp>
        <p:sp>
          <p:nvSpPr>
            <p:cNvPr id="25663" name="Rectangle 8"/>
            <p:cNvSpPr>
              <a:spLocks noChangeArrowheads="1"/>
            </p:cNvSpPr>
            <p:nvPr/>
          </p:nvSpPr>
          <p:spPr bwMode="auto">
            <a:xfrm>
              <a:off x="2860675" y="3259138"/>
              <a:ext cx="392113" cy="1209675"/>
            </a:xfrm>
            <a:prstGeom prst="rect">
              <a:avLst/>
            </a:prstGeom>
            <a:solidFill>
              <a:srgbClr val="FF0066"/>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buFont typeface="Monotype Sorts"/>
                <a:buChar char="4"/>
              </a:pPr>
              <a:endParaRPr kumimoji="1" lang="el-GR" altLang="el-GR" sz="2400" b="1">
                <a:solidFill>
                  <a:srgbClr val="000000"/>
                </a:solidFill>
              </a:endParaRPr>
            </a:p>
          </p:txBody>
        </p:sp>
        <p:sp>
          <p:nvSpPr>
            <p:cNvPr id="25664" name="Rectangle 9"/>
            <p:cNvSpPr>
              <a:spLocks noChangeArrowheads="1"/>
            </p:cNvSpPr>
            <p:nvPr/>
          </p:nvSpPr>
          <p:spPr bwMode="auto">
            <a:xfrm>
              <a:off x="3443288" y="4176713"/>
              <a:ext cx="401637" cy="292100"/>
            </a:xfrm>
            <a:prstGeom prst="rect">
              <a:avLst/>
            </a:prstGeom>
            <a:solidFill>
              <a:srgbClr val="FF0066"/>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buFont typeface="Monotype Sorts"/>
                <a:buChar char="4"/>
              </a:pPr>
              <a:endParaRPr kumimoji="1" lang="el-GR" altLang="el-GR" sz="2400" b="1">
                <a:solidFill>
                  <a:srgbClr val="000000"/>
                </a:solidFill>
              </a:endParaRPr>
            </a:p>
          </p:txBody>
        </p:sp>
        <p:sp>
          <p:nvSpPr>
            <p:cNvPr id="25665" name="Rectangle 10"/>
            <p:cNvSpPr>
              <a:spLocks noChangeArrowheads="1"/>
            </p:cNvSpPr>
            <p:nvPr/>
          </p:nvSpPr>
          <p:spPr bwMode="auto">
            <a:xfrm>
              <a:off x="4627563" y="3292475"/>
              <a:ext cx="403225" cy="1176338"/>
            </a:xfrm>
            <a:prstGeom prst="rect">
              <a:avLst/>
            </a:prstGeom>
            <a:solidFill>
              <a:srgbClr val="FF0066"/>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buFont typeface="Monotype Sorts"/>
                <a:buChar char="4"/>
              </a:pPr>
              <a:endParaRPr kumimoji="1" lang="el-GR" altLang="el-GR" sz="2400" b="1">
                <a:solidFill>
                  <a:srgbClr val="000000"/>
                </a:solidFill>
              </a:endParaRPr>
            </a:p>
          </p:txBody>
        </p:sp>
        <p:sp>
          <p:nvSpPr>
            <p:cNvPr id="25666" name="Rectangle 11"/>
            <p:cNvSpPr>
              <a:spLocks noChangeArrowheads="1"/>
            </p:cNvSpPr>
            <p:nvPr/>
          </p:nvSpPr>
          <p:spPr bwMode="auto">
            <a:xfrm>
              <a:off x="5802313" y="1287463"/>
              <a:ext cx="403225" cy="3181350"/>
            </a:xfrm>
            <a:prstGeom prst="rect">
              <a:avLst/>
            </a:prstGeom>
            <a:solidFill>
              <a:srgbClr val="008080"/>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buFont typeface="Monotype Sorts"/>
                <a:buChar char="4"/>
              </a:pPr>
              <a:endParaRPr kumimoji="1" lang="el-GR" altLang="el-GR" sz="2400" b="1">
                <a:solidFill>
                  <a:srgbClr val="000000"/>
                </a:solidFill>
              </a:endParaRPr>
            </a:p>
          </p:txBody>
        </p:sp>
        <p:sp>
          <p:nvSpPr>
            <p:cNvPr id="25667" name="Rectangle 12"/>
            <p:cNvSpPr>
              <a:spLocks noChangeArrowheads="1"/>
            </p:cNvSpPr>
            <p:nvPr/>
          </p:nvSpPr>
          <p:spPr bwMode="auto">
            <a:xfrm>
              <a:off x="6394450" y="3617913"/>
              <a:ext cx="403225" cy="850900"/>
            </a:xfrm>
            <a:prstGeom prst="rect">
              <a:avLst/>
            </a:prstGeom>
            <a:solidFill>
              <a:srgbClr val="008080"/>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buFont typeface="Monotype Sorts"/>
                <a:buChar char="4"/>
              </a:pPr>
              <a:endParaRPr kumimoji="1" lang="el-GR" altLang="el-GR" sz="2400" b="1">
                <a:solidFill>
                  <a:srgbClr val="000000"/>
                </a:solidFill>
              </a:endParaRPr>
            </a:p>
          </p:txBody>
        </p:sp>
        <p:sp>
          <p:nvSpPr>
            <p:cNvPr id="25668" name="Rectangle 13"/>
            <p:cNvSpPr>
              <a:spLocks noChangeArrowheads="1"/>
            </p:cNvSpPr>
            <p:nvPr/>
          </p:nvSpPr>
          <p:spPr bwMode="auto">
            <a:xfrm>
              <a:off x="6988175" y="4256088"/>
              <a:ext cx="401638" cy="212725"/>
            </a:xfrm>
            <a:prstGeom prst="rect">
              <a:avLst/>
            </a:prstGeom>
            <a:solidFill>
              <a:srgbClr val="008080"/>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buFont typeface="Monotype Sorts"/>
                <a:buChar char="4"/>
              </a:pPr>
              <a:endParaRPr kumimoji="1" lang="el-GR" altLang="el-GR" sz="2400" b="1">
                <a:solidFill>
                  <a:srgbClr val="000000"/>
                </a:solidFill>
              </a:endParaRPr>
            </a:p>
          </p:txBody>
        </p:sp>
        <p:sp>
          <p:nvSpPr>
            <p:cNvPr id="25669" name="Rectangle 14"/>
            <p:cNvSpPr>
              <a:spLocks noChangeArrowheads="1"/>
            </p:cNvSpPr>
            <p:nvPr/>
          </p:nvSpPr>
          <p:spPr bwMode="auto">
            <a:xfrm>
              <a:off x="7580313" y="4311650"/>
              <a:ext cx="392112" cy="157163"/>
            </a:xfrm>
            <a:prstGeom prst="rect">
              <a:avLst/>
            </a:prstGeom>
            <a:solidFill>
              <a:srgbClr val="008080"/>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buFont typeface="Monotype Sorts"/>
                <a:buChar char="4"/>
              </a:pPr>
              <a:endParaRPr kumimoji="1" lang="el-GR" altLang="el-GR" sz="2400" b="1">
                <a:solidFill>
                  <a:srgbClr val="000000"/>
                </a:solidFill>
              </a:endParaRPr>
            </a:p>
          </p:txBody>
        </p:sp>
        <p:sp>
          <p:nvSpPr>
            <p:cNvPr id="25670" name="Rectangle 15"/>
            <p:cNvSpPr>
              <a:spLocks noChangeArrowheads="1"/>
            </p:cNvSpPr>
            <p:nvPr/>
          </p:nvSpPr>
          <p:spPr bwMode="auto">
            <a:xfrm>
              <a:off x="8161338" y="4402138"/>
              <a:ext cx="403225" cy="66675"/>
            </a:xfrm>
            <a:prstGeom prst="rect">
              <a:avLst/>
            </a:prstGeom>
            <a:solidFill>
              <a:srgbClr val="008080"/>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buFont typeface="Monotype Sorts"/>
                <a:buChar char="4"/>
              </a:pPr>
              <a:endParaRPr kumimoji="1" lang="el-GR" altLang="el-GR" sz="2400" b="1">
                <a:solidFill>
                  <a:srgbClr val="000000"/>
                </a:solidFill>
              </a:endParaRPr>
            </a:p>
          </p:txBody>
        </p:sp>
      </p:grpSp>
      <p:sp>
        <p:nvSpPr>
          <p:cNvPr id="25606" name="Line 16"/>
          <p:cNvSpPr>
            <a:spLocks noChangeShapeType="1"/>
          </p:cNvSpPr>
          <p:nvPr/>
        </p:nvSpPr>
        <p:spPr bwMode="auto">
          <a:xfrm>
            <a:off x="1111250" y="1014413"/>
            <a:ext cx="1588" cy="3573462"/>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07" name="Line 17"/>
          <p:cNvSpPr>
            <a:spLocks noChangeShapeType="1"/>
          </p:cNvSpPr>
          <p:nvPr/>
        </p:nvSpPr>
        <p:spPr bwMode="auto">
          <a:xfrm>
            <a:off x="1057275" y="4505325"/>
            <a:ext cx="666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08" name="Line 18"/>
          <p:cNvSpPr>
            <a:spLocks noChangeShapeType="1"/>
          </p:cNvSpPr>
          <p:nvPr/>
        </p:nvSpPr>
        <p:spPr bwMode="auto">
          <a:xfrm>
            <a:off x="1057275" y="3905250"/>
            <a:ext cx="666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09" name="Line 19"/>
          <p:cNvSpPr>
            <a:spLocks noChangeShapeType="1"/>
          </p:cNvSpPr>
          <p:nvPr/>
        </p:nvSpPr>
        <p:spPr bwMode="auto">
          <a:xfrm>
            <a:off x="1057275" y="3311525"/>
            <a:ext cx="666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0" name="Line 20"/>
          <p:cNvSpPr>
            <a:spLocks noChangeShapeType="1"/>
          </p:cNvSpPr>
          <p:nvPr/>
        </p:nvSpPr>
        <p:spPr bwMode="auto">
          <a:xfrm>
            <a:off x="1057275" y="2717800"/>
            <a:ext cx="666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1" name="Line 21"/>
          <p:cNvSpPr>
            <a:spLocks noChangeShapeType="1"/>
          </p:cNvSpPr>
          <p:nvPr/>
        </p:nvSpPr>
        <p:spPr bwMode="auto">
          <a:xfrm>
            <a:off x="1057275" y="2112963"/>
            <a:ext cx="666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2" name="Line 22"/>
          <p:cNvSpPr>
            <a:spLocks noChangeShapeType="1"/>
          </p:cNvSpPr>
          <p:nvPr/>
        </p:nvSpPr>
        <p:spPr bwMode="auto">
          <a:xfrm>
            <a:off x="1057275" y="1519238"/>
            <a:ext cx="666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3" name="Line 23"/>
          <p:cNvSpPr>
            <a:spLocks noChangeShapeType="1"/>
          </p:cNvSpPr>
          <p:nvPr/>
        </p:nvSpPr>
        <p:spPr bwMode="auto">
          <a:xfrm>
            <a:off x="1057275" y="925513"/>
            <a:ext cx="666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4" name="Line 24"/>
          <p:cNvSpPr>
            <a:spLocks noChangeShapeType="1"/>
          </p:cNvSpPr>
          <p:nvPr/>
        </p:nvSpPr>
        <p:spPr bwMode="auto">
          <a:xfrm>
            <a:off x="1111950" y="4527550"/>
            <a:ext cx="7078663" cy="1588"/>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5" name="Line 25"/>
          <p:cNvSpPr>
            <a:spLocks noChangeShapeType="1"/>
          </p:cNvSpPr>
          <p:nvPr/>
        </p:nvSpPr>
        <p:spPr bwMode="auto">
          <a:xfrm flipV="1">
            <a:off x="1123950" y="4505325"/>
            <a:ext cx="1588"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6" name="Line 26"/>
          <p:cNvSpPr>
            <a:spLocks noChangeShapeType="1"/>
          </p:cNvSpPr>
          <p:nvPr/>
        </p:nvSpPr>
        <p:spPr bwMode="auto">
          <a:xfrm flipV="1">
            <a:off x="1717675" y="4505325"/>
            <a:ext cx="1588"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7" name="Line 27"/>
          <p:cNvSpPr>
            <a:spLocks noChangeShapeType="1"/>
          </p:cNvSpPr>
          <p:nvPr/>
        </p:nvSpPr>
        <p:spPr bwMode="auto">
          <a:xfrm flipV="1">
            <a:off x="2309813" y="4505325"/>
            <a:ext cx="1587"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8" name="Line 28"/>
          <p:cNvSpPr>
            <a:spLocks noChangeShapeType="1"/>
          </p:cNvSpPr>
          <p:nvPr/>
        </p:nvSpPr>
        <p:spPr bwMode="auto">
          <a:xfrm flipV="1">
            <a:off x="2890838" y="4505325"/>
            <a:ext cx="1587"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19" name="Line 29"/>
          <p:cNvSpPr>
            <a:spLocks noChangeShapeType="1"/>
          </p:cNvSpPr>
          <p:nvPr/>
        </p:nvSpPr>
        <p:spPr bwMode="auto">
          <a:xfrm flipV="1">
            <a:off x="3484563" y="4505325"/>
            <a:ext cx="1587"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0" name="Line 30"/>
          <p:cNvSpPr>
            <a:spLocks noChangeShapeType="1"/>
          </p:cNvSpPr>
          <p:nvPr/>
        </p:nvSpPr>
        <p:spPr bwMode="auto">
          <a:xfrm flipV="1">
            <a:off x="4076700" y="4505325"/>
            <a:ext cx="1588"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1" name="Line 31"/>
          <p:cNvSpPr>
            <a:spLocks noChangeShapeType="1"/>
          </p:cNvSpPr>
          <p:nvPr/>
        </p:nvSpPr>
        <p:spPr bwMode="auto">
          <a:xfrm flipV="1">
            <a:off x="4668838" y="4505325"/>
            <a:ext cx="1587"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2" name="Line 32"/>
          <p:cNvSpPr>
            <a:spLocks noChangeShapeType="1"/>
          </p:cNvSpPr>
          <p:nvPr/>
        </p:nvSpPr>
        <p:spPr bwMode="auto">
          <a:xfrm flipV="1">
            <a:off x="5251450" y="4505325"/>
            <a:ext cx="1588"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3" name="Line 33"/>
          <p:cNvSpPr>
            <a:spLocks noChangeShapeType="1"/>
          </p:cNvSpPr>
          <p:nvPr/>
        </p:nvSpPr>
        <p:spPr bwMode="auto">
          <a:xfrm flipV="1">
            <a:off x="5843588" y="4505325"/>
            <a:ext cx="1587"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4" name="Line 34"/>
          <p:cNvSpPr>
            <a:spLocks noChangeShapeType="1"/>
          </p:cNvSpPr>
          <p:nvPr/>
        </p:nvSpPr>
        <p:spPr bwMode="auto">
          <a:xfrm flipV="1">
            <a:off x="6435725" y="4505325"/>
            <a:ext cx="1588"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5" name="Line 35"/>
          <p:cNvSpPr>
            <a:spLocks noChangeShapeType="1"/>
          </p:cNvSpPr>
          <p:nvPr/>
        </p:nvSpPr>
        <p:spPr bwMode="auto">
          <a:xfrm flipV="1">
            <a:off x="7029450" y="4505325"/>
            <a:ext cx="1588"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6" name="Line 36"/>
          <p:cNvSpPr>
            <a:spLocks noChangeShapeType="1"/>
          </p:cNvSpPr>
          <p:nvPr/>
        </p:nvSpPr>
        <p:spPr bwMode="auto">
          <a:xfrm flipV="1">
            <a:off x="7610475" y="4505325"/>
            <a:ext cx="1588"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7" name="Line 37"/>
          <p:cNvSpPr>
            <a:spLocks noChangeShapeType="1"/>
          </p:cNvSpPr>
          <p:nvPr/>
        </p:nvSpPr>
        <p:spPr bwMode="auto">
          <a:xfrm flipV="1">
            <a:off x="8202613" y="4505325"/>
            <a:ext cx="1587" cy="555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28" name="Rectangle 38"/>
          <p:cNvSpPr>
            <a:spLocks noChangeArrowheads="1"/>
          </p:cNvSpPr>
          <p:nvPr/>
        </p:nvSpPr>
        <p:spPr bwMode="auto">
          <a:xfrm>
            <a:off x="882650" y="4375150"/>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600" b="1">
                <a:solidFill>
                  <a:srgbClr val="000000"/>
                </a:solidFill>
              </a:rPr>
              <a:t>0</a:t>
            </a:r>
          </a:p>
        </p:txBody>
      </p:sp>
      <p:sp>
        <p:nvSpPr>
          <p:cNvPr id="25629" name="Rectangle 39"/>
          <p:cNvSpPr>
            <a:spLocks noChangeArrowheads="1"/>
          </p:cNvSpPr>
          <p:nvPr/>
        </p:nvSpPr>
        <p:spPr bwMode="auto">
          <a:xfrm>
            <a:off x="760413" y="3781425"/>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600" b="1">
                <a:solidFill>
                  <a:srgbClr val="000000"/>
                </a:solidFill>
              </a:rPr>
              <a:t>10</a:t>
            </a:r>
          </a:p>
        </p:txBody>
      </p:sp>
      <p:sp>
        <p:nvSpPr>
          <p:cNvPr id="25630" name="Rectangle 40"/>
          <p:cNvSpPr>
            <a:spLocks noChangeArrowheads="1"/>
          </p:cNvSpPr>
          <p:nvPr/>
        </p:nvSpPr>
        <p:spPr bwMode="auto">
          <a:xfrm>
            <a:off x="760413" y="3187700"/>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600" b="1">
                <a:solidFill>
                  <a:srgbClr val="000000"/>
                </a:solidFill>
              </a:rPr>
              <a:t>20</a:t>
            </a:r>
          </a:p>
        </p:txBody>
      </p:sp>
      <p:sp>
        <p:nvSpPr>
          <p:cNvPr id="25631" name="Rectangle 41"/>
          <p:cNvSpPr>
            <a:spLocks noChangeArrowheads="1"/>
          </p:cNvSpPr>
          <p:nvPr/>
        </p:nvSpPr>
        <p:spPr bwMode="auto">
          <a:xfrm>
            <a:off x="760413" y="2593975"/>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600" b="1">
                <a:solidFill>
                  <a:srgbClr val="000000"/>
                </a:solidFill>
              </a:rPr>
              <a:t>30</a:t>
            </a:r>
          </a:p>
        </p:txBody>
      </p:sp>
      <p:sp>
        <p:nvSpPr>
          <p:cNvPr id="25632" name="Rectangle 42"/>
          <p:cNvSpPr>
            <a:spLocks noChangeArrowheads="1"/>
          </p:cNvSpPr>
          <p:nvPr/>
        </p:nvSpPr>
        <p:spPr bwMode="auto">
          <a:xfrm>
            <a:off x="760413" y="1989138"/>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600" b="1">
                <a:solidFill>
                  <a:srgbClr val="000000"/>
                </a:solidFill>
              </a:rPr>
              <a:t>40</a:t>
            </a:r>
          </a:p>
        </p:txBody>
      </p:sp>
      <p:sp>
        <p:nvSpPr>
          <p:cNvPr id="25633" name="Rectangle 43"/>
          <p:cNvSpPr>
            <a:spLocks noChangeArrowheads="1"/>
          </p:cNvSpPr>
          <p:nvPr/>
        </p:nvSpPr>
        <p:spPr bwMode="auto">
          <a:xfrm>
            <a:off x="760413" y="1395413"/>
            <a:ext cx="225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600" b="1">
                <a:solidFill>
                  <a:srgbClr val="000000"/>
                </a:solidFill>
              </a:rPr>
              <a:t>50</a:t>
            </a:r>
          </a:p>
        </p:txBody>
      </p:sp>
      <p:sp>
        <p:nvSpPr>
          <p:cNvPr id="25634" name="Rectangle 44"/>
          <p:cNvSpPr>
            <a:spLocks noChangeArrowheads="1"/>
          </p:cNvSpPr>
          <p:nvPr/>
        </p:nvSpPr>
        <p:spPr bwMode="auto">
          <a:xfrm rot="-5400000">
            <a:off x="851762" y="5246122"/>
            <a:ext cx="11349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400" dirty="0" err="1">
                <a:solidFill>
                  <a:srgbClr val="000000"/>
                </a:solidFill>
              </a:rPr>
              <a:t>Hematological</a:t>
            </a:r>
            <a:endParaRPr lang="en-GB" altLang="el-GR" sz="1400" dirty="0">
              <a:solidFill>
                <a:srgbClr val="000000"/>
              </a:solidFill>
            </a:endParaRPr>
          </a:p>
        </p:txBody>
      </p:sp>
      <p:sp>
        <p:nvSpPr>
          <p:cNvPr id="25635" name="Rectangle 45"/>
          <p:cNvSpPr>
            <a:spLocks noChangeArrowheads="1"/>
          </p:cNvSpPr>
          <p:nvPr/>
        </p:nvSpPr>
        <p:spPr bwMode="auto">
          <a:xfrm rot="-5400000">
            <a:off x="1803495" y="4819877"/>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400" dirty="0">
                <a:solidFill>
                  <a:srgbClr val="000000"/>
                </a:solidFill>
              </a:rPr>
              <a:t>Lung</a:t>
            </a:r>
          </a:p>
        </p:txBody>
      </p:sp>
      <p:sp>
        <p:nvSpPr>
          <p:cNvPr id="25636" name="Rectangle 46"/>
          <p:cNvSpPr>
            <a:spLocks noChangeArrowheads="1"/>
          </p:cNvSpPr>
          <p:nvPr/>
        </p:nvSpPr>
        <p:spPr bwMode="auto">
          <a:xfrm rot="-5400000">
            <a:off x="1985480" y="5325983"/>
            <a:ext cx="1248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400" dirty="0">
                <a:solidFill>
                  <a:srgbClr val="000000"/>
                </a:solidFill>
              </a:rPr>
              <a:t>Gastrointestina</a:t>
            </a:r>
            <a:r>
              <a:rPr lang="en-GB" altLang="el-GR" sz="1600" dirty="0">
                <a:solidFill>
                  <a:srgbClr val="000000"/>
                </a:solidFill>
              </a:rPr>
              <a:t>l</a:t>
            </a:r>
          </a:p>
        </p:txBody>
      </p:sp>
      <p:sp>
        <p:nvSpPr>
          <p:cNvPr id="25637" name="Rectangle 47"/>
          <p:cNvSpPr>
            <a:spLocks noChangeArrowheads="1"/>
          </p:cNvSpPr>
          <p:nvPr/>
        </p:nvSpPr>
        <p:spPr bwMode="auto">
          <a:xfrm rot="-5400000">
            <a:off x="2944690" y="4835753"/>
            <a:ext cx="5177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400" dirty="0">
                <a:solidFill>
                  <a:srgbClr val="000000"/>
                </a:solidFill>
              </a:rPr>
              <a:t>Breast</a:t>
            </a:r>
          </a:p>
        </p:txBody>
      </p:sp>
      <p:sp>
        <p:nvSpPr>
          <p:cNvPr id="25638" name="Rectangle 48"/>
          <p:cNvSpPr>
            <a:spLocks noChangeArrowheads="1"/>
          </p:cNvSpPr>
          <p:nvPr/>
        </p:nvSpPr>
        <p:spPr bwMode="auto">
          <a:xfrm rot="-5400000">
            <a:off x="3982682" y="4855290"/>
            <a:ext cx="5658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400" dirty="0">
                <a:solidFill>
                  <a:srgbClr val="000000"/>
                </a:solidFill>
              </a:rPr>
              <a:t>Distan</a:t>
            </a:r>
            <a:r>
              <a:rPr lang="en-GB" altLang="el-GR" sz="1600" dirty="0">
                <a:solidFill>
                  <a:srgbClr val="000000"/>
                </a:solidFill>
              </a:rPr>
              <a:t>t</a:t>
            </a:r>
          </a:p>
        </p:txBody>
      </p:sp>
      <p:sp>
        <p:nvSpPr>
          <p:cNvPr id="25639" name="Rectangle 49"/>
          <p:cNvSpPr>
            <a:spLocks noChangeArrowheads="1"/>
          </p:cNvSpPr>
          <p:nvPr/>
        </p:nvSpPr>
        <p:spPr bwMode="auto">
          <a:xfrm rot="-5400000">
            <a:off x="4025382" y="5068808"/>
            <a:ext cx="92813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400" dirty="0">
                <a:solidFill>
                  <a:srgbClr val="000000"/>
                </a:solidFill>
              </a:rPr>
              <a:t>metastase</a:t>
            </a:r>
            <a:r>
              <a:rPr lang="en-GB" altLang="el-GR" sz="1600" dirty="0">
                <a:solidFill>
                  <a:srgbClr val="000000"/>
                </a:solidFill>
              </a:rPr>
              <a:t>s</a:t>
            </a:r>
          </a:p>
        </p:txBody>
      </p:sp>
      <p:sp>
        <p:nvSpPr>
          <p:cNvPr id="25640" name="Rectangle 50"/>
          <p:cNvSpPr>
            <a:spLocks noChangeArrowheads="1"/>
          </p:cNvSpPr>
          <p:nvPr/>
        </p:nvSpPr>
        <p:spPr bwMode="auto">
          <a:xfrm rot="-5400000">
            <a:off x="5017610" y="5200084"/>
            <a:ext cx="10836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400" dirty="0">
                <a:solidFill>
                  <a:srgbClr val="000000"/>
                </a:solidFill>
              </a:rPr>
              <a:t>0 to 3 months</a:t>
            </a:r>
          </a:p>
        </p:txBody>
      </p:sp>
      <p:sp>
        <p:nvSpPr>
          <p:cNvPr id="25641" name="Rectangle 51"/>
          <p:cNvSpPr>
            <a:spLocks noChangeArrowheads="1"/>
          </p:cNvSpPr>
          <p:nvPr/>
        </p:nvSpPr>
        <p:spPr bwMode="auto">
          <a:xfrm rot="-5400000">
            <a:off x="5561157" y="5259615"/>
            <a:ext cx="11830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400" dirty="0">
                <a:solidFill>
                  <a:srgbClr val="000000"/>
                </a:solidFill>
              </a:rPr>
              <a:t>3 to 12 months</a:t>
            </a:r>
          </a:p>
        </p:txBody>
      </p:sp>
      <p:sp>
        <p:nvSpPr>
          <p:cNvPr id="25642" name="Rectangle 52"/>
          <p:cNvSpPr>
            <a:spLocks noChangeArrowheads="1"/>
          </p:cNvSpPr>
          <p:nvPr/>
        </p:nvSpPr>
        <p:spPr bwMode="auto">
          <a:xfrm rot="-5400000">
            <a:off x="6203950" y="5070475"/>
            <a:ext cx="1063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600" dirty="0">
                <a:solidFill>
                  <a:srgbClr val="000000"/>
                </a:solidFill>
              </a:rPr>
              <a:t>1 </a:t>
            </a:r>
            <a:r>
              <a:rPr lang="en-GB" altLang="el-GR" sz="1400" dirty="0">
                <a:solidFill>
                  <a:srgbClr val="000000"/>
                </a:solidFill>
              </a:rPr>
              <a:t>to 3</a:t>
            </a:r>
            <a:r>
              <a:rPr lang="en-GB" altLang="el-GR" sz="1600" dirty="0">
                <a:solidFill>
                  <a:srgbClr val="000000"/>
                </a:solidFill>
              </a:rPr>
              <a:t> years</a:t>
            </a:r>
          </a:p>
        </p:txBody>
      </p:sp>
      <p:sp>
        <p:nvSpPr>
          <p:cNvPr id="25643" name="Rectangle 53"/>
          <p:cNvSpPr>
            <a:spLocks noChangeArrowheads="1"/>
          </p:cNvSpPr>
          <p:nvPr/>
        </p:nvSpPr>
        <p:spPr bwMode="auto">
          <a:xfrm rot="-5400000">
            <a:off x="6812519" y="5142934"/>
            <a:ext cx="1033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400" dirty="0">
                <a:solidFill>
                  <a:srgbClr val="000000"/>
                </a:solidFill>
              </a:rPr>
              <a:t>5 to 10 years</a:t>
            </a:r>
          </a:p>
        </p:txBody>
      </p:sp>
      <p:sp>
        <p:nvSpPr>
          <p:cNvPr id="25644" name="Rectangle 54"/>
          <p:cNvSpPr>
            <a:spLocks noChangeArrowheads="1"/>
          </p:cNvSpPr>
          <p:nvPr/>
        </p:nvSpPr>
        <p:spPr bwMode="auto">
          <a:xfrm rot="-5400000">
            <a:off x="7503225" y="5008790"/>
            <a:ext cx="839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400" dirty="0">
                <a:solidFill>
                  <a:srgbClr val="000000"/>
                </a:solidFill>
              </a:rPr>
              <a:t>&gt; 15 years</a:t>
            </a:r>
          </a:p>
        </p:txBody>
      </p:sp>
      <p:sp>
        <p:nvSpPr>
          <p:cNvPr id="25645" name="Rectangle 55"/>
          <p:cNvSpPr>
            <a:spLocks noChangeArrowheads="1"/>
          </p:cNvSpPr>
          <p:nvPr/>
        </p:nvSpPr>
        <p:spPr bwMode="auto">
          <a:xfrm rot="-5400000">
            <a:off x="-383381" y="2894807"/>
            <a:ext cx="17541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600" dirty="0">
                <a:solidFill>
                  <a:srgbClr val="000000"/>
                </a:solidFill>
              </a:rPr>
              <a:t>Adjusted odds ratio</a:t>
            </a:r>
          </a:p>
        </p:txBody>
      </p:sp>
      <p:sp>
        <p:nvSpPr>
          <p:cNvPr id="25646" name="AutoShape 56"/>
          <p:cNvSpPr>
            <a:spLocks/>
          </p:cNvSpPr>
          <p:nvPr/>
        </p:nvSpPr>
        <p:spPr bwMode="auto">
          <a:xfrm rot="-5400000">
            <a:off x="2266157" y="5075237"/>
            <a:ext cx="73025" cy="2160588"/>
          </a:xfrm>
          <a:prstGeom prst="leftBrace">
            <a:avLst>
              <a:gd name="adj1" fmla="val 246558"/>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buFont typeface="Monotype Sorts"/>
              <a:buChar char="4"/>
            </a:pPr>
            <a:endParaRPr kumimoji="1" lang="el-GR" altLang="el-GR" sz="2400" b="1">
              <a:solidFill>
                <a:srgbClr val="000000"/>
              </a:solidFill>
            </a:endParaRPr>
          </a:p>
        </p:txBody>
      </p:sp>
      <p:sp>
        <p:nvSpPr>
          <p:cNvPr id="25647" name="AutoShape 57"/>
          <p:cNvSpPr>
            <a:spLocks/>
          </p:cNvSpPr>
          <p:nvPr/>
        </p:nvSpPr>
        <p:spPr bwMode="auto">
          <a:xfrm rot="-5400000">
            <a:off x="6700837" y="4751388"/>
            <a:ext cx="144463" cy="2808288"/>
          </a:xfrm>
          <a:prstGeom prst="leftBrace">
            <a:avLst>
              <a:gd name="adj1" fmla="val 16199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hangingPunct="0">
              <a:spcBef>
                <a:spcPct val="50000"/>
              </a:spcBef>
              <a:buFont typeface="Monotype Sorts"/>
              <a:buChar char="4"/>
            </a:pPr>
            <a:endParaRPr kumimoji="1" lang="el-GR" altLang="el-GR" sz="2400" b="1">
              <a:solidFill>
                <a:srgbClr val="000000"/>
              </a:solidFill>
            </a:endParaRPr>
          </a:p>
        </p:txBody>
      </p:sp>
      <p:sp>
        <p:nvSpPr>
          <p:cNvPr id="25648" name="Text Box 58"/>
          <p:cNvSpPr txBox="1">
            <a:spLocks noChangeArrowheads="1"/>
          </p:cNvSpPr>
          <p:nvPr/>
        </p:nvSpPr>
        <p:spPr bwMode="auto">
          <a:xfrm>
            <a:off x="1519238" y="6251575"/>
            <a:ext cx="13578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400" dirty="0">
                <a:solidFill>
                  <a:srgbClr val="000000"/>
                </a:solidFill>
              </a:rPr>
              <a:t>Type of cancer</a:t>
            </a:r>
          </a:p>
        </p:txBody>
      </p:sp>
      <p:sp>
        <p:nvSpPr>
          <p:cNvPr id="25649" name="Text Box 59"/>
          <p:cNvSpPr txBox="1">
            <a:spLocks noChangeArrowheads="1"/>
          </p:cNvSpPr>
          <p:nvPr/>
        </p:nvSpPr>
        <p:spPr bwMode="auto">
          <a:xfrm>
            <a:off x="5311775" y="6205538"/>
            <a:ext cx="24863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GB" altLang="el-GR" sz="1400" dirty="0">
                <a:solidFill>
                  <a:srgbClr val="000000"/>
                </a:solidFill>
              </a:rPr>
              <a:t>Time since cancer diagnosis </a:t>
            </a:r>
          </a:p>
        </p:txBody>
      </p:sp>
      <p:sp>
        <p:nvSpPr>
          <p:cNvPr id="25650" name="Text Box 60"/>
          <p:cNvSpPr txBox="1">
            <a:spLocks noChangeArrowheads="1"/>
          </p:cNvSpPr>
          <p:nvPr/>
        </p:nvSpPr>
        <p:spPr bwMode="auto">
          <a:xfrm>
            <a:off x="1311275" y="2568575"/>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sz="1400" b="1">
                <a:solidFill>
                  <a:srgbClr val="000000"/>
                </a:solidFill>
              </a:rPr>
              <a:t>28</a:t>
            </a:r>
          </a:p>
        </p:txBody>
      </p:sp>
      <p:sp>
        <p:nvSpPr>
          <p:cNvPr id="25651" name="Text Box 61"/>
          <p:cNvSpPr txBox="1">
            <a:spLocks noChangeArrowheads="1"/>
          </p:cNvSpPr>
          <p:nvPr/>
        </p:nvSpPr>
        <p:spPr bwMode="auto">
          <a:xfrm>
            <a:off x="1746250" y="2828925"/>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sz="1400" b="1">
                <a:solidFill>
                  <a:srgbClr val="000000"/>
                </a:solidFill>
              </a:rPr>
              <a:t>22.2</a:t>
            </a:r>
          </a:p>
        </p:txBody>
      </p:sp>
      <p:sp>
        <p:nvSpPr>
          <p:cNvPr id="25652" name="Text Box 62"/>
          <p:cNvSpPr txBox="1">
            <a:spLocks noChangeArrowheads="1"/>
          </p:cNvSpPr>
          <p:nvPr/>
        </p:nvSpPr>
        <p:spPr bwMode="auto">
          <a:xfrm>
            <a:off x="2270125" y="2960688"/>
            <a:ext cx="661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sz="1400" b="1">
                <a:solidFill>
                  <a:srgbClr val="000000"/>
                </a:solidFill>
              </a:rPr>
              <a:t>20.3</a:t>
            </a:r>
            <a:endParaRPr lang="en-US" altLang="el-GR" sz="1400">
              <a:solidFill>
                <a:srgbClr val="000000"/>
              </a:solidFill>
            </a:endParaRPr>
          </a:p>
        </p:txBody>
      </p:sp>
      <p:sp>
        <p:nvSpPr>
          <p:cNvPr id="25653" name="Text Box 63"/>
          <p:cNvSpPr txBox="1">
            <a:spLocks noChangeArrowheads="1"/>
          </p:cNvSpPr>
          <p:nvPr/>
        </p:nvSpPr>
        <p:spPr bwMode="auto">
          <a:xfrm>
            <a:off x="2814638" y="3767138"/>
            <a:ext cx="487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sz="1400" b="1">
                <a:solidFill>
                  <a:srgbClr val="000000"/>
                </a:solidFill>
              </a:rPr>
              <a:t>4.9</a:t>
            </a:r>
          </a:p>
        </p:txBody>
      </p:sp>
      <p:sp>
        <p:nvSpPr>
          <p:cNvPr id="25654" name="Text Box 64"/>
          <p:cNvSpPr txBox="1">
            <a:spLocks noChangeArrowheads="1"/>
          </p:cNvSpPr>
          <p:nvPr/>
        </p:nvSpPr>
        <p:spPr bwMode="auto">
          <a:xfrm>
            <a:off x="3735388" y="2960688"/>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sz="1400" b="1">
                <a:solidFill>
                  <a:srgbClr val="000000"/>
                </a:solidFill>
              </a:rPr>
              <a:t>19.8</a:t>
            </a:r>
          </a:p>
        </p:txBody>
      </p:sp>
      <p:sp>
        <p:nvSpPr>
          <p:cNvPr id="25655" name="Text Box 65"/>
          <p:cNvSpPr txBox="1">
            <a:spLocks noChangeArrowheads="1"/>
          </p:cNvSpPr>
          <p:nvPr/>
        </p:nvSpPr>
        <p:spPr bwMode="auto">
          <a:xfrm>
            <a:off x="5189538" y="106203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altLang="el-GR" sz="1400" b="1">
                <a:solidFill>
                  <a:srgbClr val="000000"/>
                </a:solidFill>
              </a:rPr>
              <a:t>53.5</a:t>
            </a:r>
          </a:p>
        </p:txBody>
      </p:sp>
      <p:sp>
        <p:nvSpPr>
          <p:cNvPr id="25656" name="Text Box 66"/>
          <p:cNvSpPr txBox="1">
            <a:spLocks noChangeArrowheads="1"/>
          </p:cNvSpPr>
          <p:nvPr/>
        </p:nvSpPr>
        <p:spPr bwMode="auto">
          <a:xfrm>
            <a:off x="5783263" y="3370263"/>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sz="1400" b="1">
                <a:solidFill>
                  <a:srgbClr val="000000"/>
                </a:solidFill>
              </a:rPr>
              <a:t>14.3</a:t>
            </a:r>
          </a:p>
        </p:txBody>
      </p:sp>
      <p:sp>
        <p:nvSpPr>
          <p:cNvPr id="25657" name="Text Box 67"/>
          <p:cNvSpPr txBox="1">
            <a:spLocks noChangeArrowheads="1"/>
          </p:cNvSpPr>
          <p:nvPr/>
        </p:nvSpPr>
        <p:spPr bwMode="auto">
          <a:xfrm>
            <a:off x="6913563" y="394493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sz="1400" b="1">
                <a:solidFill>
                  <a:srgbClr val="000000"/>
                </a:solidFill>
              </a:rPr>
              <a:t>2.6</a:t>
            </a:r>
          </a:p>
        </p:txBody>
      </p:sp>
      <p:sp>
        <p:nvSpPr>
          <p:cNvPr id="25658" name="Text Box 68"/>
          <p:cNvSpPr txBox="1">
            <a:spLocks noChangeArrowheads="1"/>
          </p:cNvSpPr>
          <p:nvPr/>
        </p:nvSpPr>
        <p:spPr bwMode="auto">
          <a:xfrm>
            <a:off x="7507288" y="4068763"/>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sz="1400" b="1">
                <a:solidFill>
                  <a:srgbClr val="000000"/>
                </a:solidFill>
              </a:rPr>
              <a:t>1.1</a:t>
            </a:r>
          </a:p>
        </p:txBody>
      </p:sp>
      <p:sp>
        <p:nvSpPr>
          <p:cNvPr id="25659" name="Text Box 69"/>
          <p:cNvSpPr txBox="1">
            <a:spLocks noChangeArrowheads="1"/>
          </p:cNvSpPr>
          <p:nvPr/>
        </p:nvSpPr>
        <p:spPr bwMode="auto">
          <a:xfrm>
            <a:off x="6384925" y="3997325"/>
            <a:ext cx="52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l-GR" sz="1400" b="1">
                <a:solidFill>
                  <a:srgbClr val="000000"/>
                </a:solidFill>
              </a:rPr>
              <a:t>3.6</a:t>
            </a:r>
          </a:p>
        </p:txBody>
      </p:sp>
      <p:sp>
        <p:nvSpPr>
          <p:cNvPr id="25660" name="Title 69"/>
          <p:cNvSpPr>
            <a:spLocks noGrp="1"/>
          </p:cNvSpPr>
          <p:nvPr>
            <p:ph type="title" idx="4294967295"/>
          </p:nvPr>
        </p:nvSpPr>
        <p:spPr>
          <a:xfrm>
            <a:off x="493713" y="131763"/>
            <a:ext cx="8650287" cy="901700"/>
          </a:xfrm>
        </p:spPr>
        <p:txBody>
          <a:bodyPr>
            <a:noAutofit/>
          </a:bodyPr>
          <a:lstStyle/>
          <a:p>
            <a:pPr algn="ctr">
              <a:lnSpc>
                <a:spcPct val="100000"/>
              </a:lnSpc>
            </a:pPr>
            <a:r>
              <a:rPr lang="el-GR" altLang="el-GR" sz="3200" b="1" dirty="0">
                <a:solidFill>
                  <a:srgbClr val="FFC000"/>
                </a:solidFill>
              </a:rPr>
              <a:t>Παράγοντες κινδύνου που σχετίζονται με τον ίδιο τον καρκίνο</a:t>
            </a:r>
          </a:p>
        </p:txBody>
      </p:sp>
    </p:spTree>
    <p:extLst>
      <p:ext uri="{BB962C8B-B14F-4D97-AF65-F5344CB8AC3E}">
        <p14:creationId xmlns:p14="http://schemas.microsoft.com/office/powerpoint/2010/main" val="379674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defRPr/>
            </a:pPr>
            <a:r>
              <a:rPr lang="el-GR" b="1" dirty="0">
                <a:solidFill>
                  <a:srgbClr val="FFFF00"/>
                </a:solidFill>
              </a:rPr>
              <a:t>Διαγνωστικοί μέθοδοι </a:t>
            </a:r>
            <a:r>
              <a:rPr lang="en-US" b="1" dirty="0">
                <a:solidFill>
                  <a:srgbClr val="FFFF00"/>
                </a:solidFill>
              </a:rPr>
              <a:t>VTE</a:t>
            </a:r>
            <a:endParaRPr lang="el-GR" b="1" dirty="0">
              <a:solidFill>
                <a:srgbClr val="FFFF00"/>
              </a:solidFill>
            </a:endParaRPr>
          </a:p>
        </p:txBody>
      </p:sp>
      <p:sp>
        <p:nvSpPr>
          <p:cNvPr id="12291" name="Content Placeholder 2"/>
          <p:cNvSpPr>
            <a:spLocks noGrp="1"/>
          </p:cNvSpPr>
          <p:nvPr>
            <p:ph idx="1"/>
          </p:nvPr>
        </p:nvSpPr>
        <p:spPr/>
        <p:txBody>
          <a:bodyPr>
            <a:normAutofit lnSpcReduction="10000"/>
          </a:bodyPr>
          <a:lstStyle/>
          <a:p>
            <a:pPr>
              <a:defRPr/>
            </a:pPr>
            <a:r>
              <a:rPr lang="el-GR" dirty="0">
                <a:solidFill>
                  <a:srgbClr val="FF0000"/>
                </a:solidFill>
              </a:rPr>
              <a:t>Αυξημένα </a:t>
            </a:r>
            <a:r>
              <a:rPr lang="en-US" dirty="0" err="1">
                <a:solidFill>
                  <a:srgbClr val="FF0000"/>
                </a:solidFill>
              </a:rPr>
              <a:t>D.Dimers</a:t>
            </a:r>
            <a:endParaRPr lang="en-US" dirty="0">
              <a:solidFill>
                <a:srgbClr val="FF0000"/>
              </a:solidFill>
            </a:endParaRPr>
          </a:p>
          <a:p>
            <a:pPr>
              <a:defRPr/>
            </a:pPr>
            <a:r>
              <a:rPr lang="el-GR" dirty="0"/>
              <a:t>της φλεβικής θρόμβωσης με το </a:t>
            </a:r>
            <a:r>
              <a:rPr lang="el-GR" dirty="0">
                <a:solidFill>
                  <a:srgbClr val="FF0000"/>
                </a:solidFill>
              </a:rPr>
              <a:t>έγχρωμο </a:t>
            </a:r>
            <a:r>
              <a:rPr lang="en-US" dirty="0">
                <a:solidFill>
                  <a:srgbClr val="FF0000"/>
                </a:solidFill>
              </a:rPr>
              <a:t>Duplex</a:t>
            </a:r>
            <a:r>
              <a:rPr lang="el-GR" dirty="0"/>
              <a:t>, την φλεβογραφία, την πληθυσμογραφία, το ραδιενεργό ινωδογώνο και θερμογραφία, </a:t>
            </a:r>
          </a:p>
          <a:p>
            <a:pPr>
              <a:defRPr/>
            </a:pPr>
            <a:r>
              <a:rPr lang="el-GR" dirty="0"/>
              <a:t>της πνευμονικής εμβολής η διάγνωση γίνεται με την </a:t>
            </a:r>
            <a:r>
              <a:rPr lang="el-GR" dirty="0">
                <a:solidFill>
                  <a:srgbClr val="FF0000"/>
                </a:solidFill>
              </a:rPr>
              <a:t>αξονική τομογραφία υψηλής ευκρίνειας</a:t>
            </a:r>
            <a:r>
              <a:rPr lang="el-GR" dirty="0"/>
              <a:t> και το σπινθηρογράφημα αιμάτωσης πνευμόνων.</a:t>
            </a:r>
          </a:p>
          <a:p>
            <a:pPr>
              <a:defRPr/>
            </a:pPr>
            <a:endParaRPr lang="el-GR" dirty="0"/>
          </a:p>
          <a:p>
            <a:pPr>
              <a:defRPr/>
            </a:pPr>
            <a:r>
              <a:rPr lang="el-GR" dirty="0"/>
              <a:t>                     </a:t>
            </a:r>
            <a:r>
              <a:rPr lang="el-GR" dirty="0">
                <a:solidFill>
                  <a:srgbClr val="FFC000"/>
                </a:solidFill>
              </a:rPr>
              <a:t>α</a:t>
            </a:r>
          </a:p>
        </p:txBody>
      </p:sp>
      <p:pic>
        <p:nvPicPr>
          <p:cNvPr id="22532" name="Picture 5" descr="http://t2.gstatic.com/images?q=tbn:M_qr4--x3q2oBM:http://www.angiochirourgos.gr/images/CarotidDuplex-x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495799"/>
            <a:ext cx="16621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http://t2.gstatic.com/images?q=tbn:5THXJjH_SiJIyM:http://www.cirse.org/_files/fotoalbum//0001_0002_1134658949_000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5053012"/>
            <a:ext cx="11811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81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Κλινικό περιστατικό</a:t>
            </a:r>
          </a:p>
        </p:txBody>
      </p:sp>
      <p:sp>
        <p:nvSpPr>
          <p:cNvPr id="3" name="Θέση περιεχομένου 2"/>
          <p:cNvSpPr>
            <a:spLocks noGrp="1"/>
          </p:cNvSpPr>
          <p:nvPr>
            <p:ph idx="1"/>
          </p:nvPr>
        </p:nvSpPr>
        <p:spPr/>
        <p:txBody>
          <a:bodyPr>
            <a:normAutofit fontScale="85000" lnSpcReduction="10000"/>
          </a:bodyPr>
          <a:lstStyle/>
          <a:p>
            <a:r>
              <a:rPr lang="el-GR" b="1" dirty="0"/>
              <a:t>Αιτία εισόδου:</a:t>
            </a:r>
            <a:r>
              <a:rPr lang="el-GR" dirty="0"/>
              <a:t> Ασθενή 54 ετών γυναίκα  προσέρχεται για τι παρουσιάζει αιφνίδιο έντονο άλγος και οίδημα στο δεξιό κάτω άκρο από 24ώρου.</a:t>
            </a:r>
          </a:p>
          <a:p>
            <a:r>
              <a:rPr lang="el-GR" b="1" dirty="0"/>
              <a:t>Παρούσα νόσος:</a:t>
            </a:r>
            <a:r>
              <a:rPr lang="el-GR" dirty="0"/>
              <a:t> Η ασθενής ετών 54 υποβλήθηκε σε χειρουργείο </a:t>
            </a:r>
            <a:r>
              <a:rPr lang="en-US" dirty="0"/>
              <a:t>Ca </a:t>
            </a:r>
            <a:r>
              <a:rPr lang="el-GR" dirty="0" err="1"/>
              <a:t>πνευμονα</a:t>
            </a:r>
            <a:r>
              <a:rPr lang="el-GR" dirty="0"/>
              <a:t> προ 7ημέρου, από 3ημέρου εξήλθε από το νοσοκομείο και πήγε στο σπίτι της και από 24ώρου παρουσιάζει αιφνίδιο έντονο άλγος και καθολικό οίδημα δεξιού κάτω άκρου οπότε και προσήλθε στο νοσοκομείο. </a:t>
            </a:r>
            <a:endParaRPr lang="en-US" dirty="0"/>
          </a:p>
          <a:p>
            <a:r>
              <a:rPr lang="el-GR" b="1" dirty="0"/>
              <a:t>Ατομικό Ιστορικό:</a:t>
            </a:r>
            <a:r>
              <a:rPr lang="el-GR" dirty="0"/>
              <a:t> Από το ιστορικό της η ασθενής αναφέρει υποθυρεοειδισμό από 5ετίας υπό φαρμακευτική αγωγή και </a:t>
            </a:r>
            <a:r>
              <a:rPr lang="el-GR" dirty="0" err="1"/>
              <a:t>υπερχοληστερολαιμία</a:t>
            </a:r>
            <a:r>
              <a:rPr lang="el-GR" dirty="0"/>
              <a:t> από 3ετίας υπό φαρμακευτική αγωγή, Αναφέρει ότι έχει υποβληθεί σε τρείς καισαρικές  και είναι μητέρα 4 παιδιών.  </a:t>
            </a:r>
          </a:p>
          <a:p>
            <a:endParaRPr lang="el-GR" dirty="0"/>
          </a:p>
          <a:p>
            <a:endParaRPr lang="el-GR" dirty="0"/>
          </a:p>
        </p:txBody>
      </p:sp>
    </p:spTree>
    <p:extLst>
      <p:ext uri="{BB962C8B-B14F-4D97-AF65-F5344CB8AC3E}">
        <p14:creationId xmlns:p14="http://schemas.microsoft.com/office/powerpoint/2010/main" val="3149247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Κλινική Εξέταση</a:t>
            </a:r>
          </a:p>
        </p:txBody>
      </p:sp>
      <p:sp>
        <p:nvSpPr>
          <p:cNvPr id="3" name="Θέση περιεχομένου 2"/>
          <p:cNvSpPr>
            <a:spLocks noGrp="1"/>
          </p:cNvSpPr>
          <p:nvPr>
            <p:ph idx="1"/>
          </p:nvPr>
        </p:nvSpPr>
        <p:spPr>
          <a:xfrm>
            <a:off x="685346" y="2096064"/>
            <a:ext cx="7765322" cy="4761936"/>
          </a:xfrm>
        </p:spPr>
        <p:txBody>
          <a:bodyPr>
            <a:normAutofit fontScale="77500" lnSpcReduction="20000"/>
          </a:bodyPr>
          <a:lstStyle/>
          <a:p>
            <a:r>
              <a:rPr lang="el-GR" dirty="0"/>
              <a:t>Ασθενής υπέρβαρη λεπτός με πολύ καλό επίπεδο  συνείδησης και προσανατολισμένη στον χώρο και στον χώρο.</a:t>
            </a:r>
          </a:p>
          <a:p>
            <a:r>
              <a:rPr lang="el-GR" dirty="0" err="1"/>
              <a:t>Αρτ</a:t>
            </a:r>
            <a:r>
              <a:rPr lang="el-GR" dirty="0"/>
              <a:t>. Πίεση 145-65 </a:t>
            </a:r>
            <a:r>
              <a:rPr lang="en-US" dirty="0"/>
              <a:t>mmHg </a:t>
            </a:r>
            <a:r>
              <a:rPr lang="el-GR" dirty="0" err="1"/>
              <a:t>σφύξεις</a:t>
            </a:r>
            <a:r>
              <a:rPr lang="el-GR" dirty="0"/>
              <a:t>: 88/ λεπτό   </a:t>
            </a:r>
          </a:p>
          <a:p>
            <a:r>
              <a:rPr lang="el-GR" dirty="0"/>
              <a:t>Κεφαλή: κατά φύση</a:t>
            </a:r>
          </a:p>
          <a:p>
            <a:r>
              <a:rPr lang="el-GR" dirty="0"/>
              <a:t>Τράχηλου: κατά φύση και χωρίς φυσήματα από την εξέταση καρωτίδων  </a:t>
            </a:r>
          </a:p>
          <a:p>
            <a:r>
              <a:rPr lang="el-GR" dirty="0"/>
              <a:t>Αναπνευστικό σύστημα: Φυσιολογικό αναπνευστικό Ψιθύρισμα</a:t>
            </a:r>
          </a:p>
          <a:p>
            <a:r>
              <a:rPr lang="el-GR" dirty="0"/>
              <a:t>Καρδία </a:t>
            </a:r>
            <a:r>
              <a:rPr lang="en-US" dirty="0"/>
              <a:t>S</a:t>
            </a:r>
            <a:r>
              <a:rPr lang="el-GR" dirty="0"/>
              <a:t>1-</a:t>
            </a:r>
            <a:r>
              <a:rPr lang="en-US" dirty="0"/>
              <a:t>S</a:t>
            </a:r>
            <a:r>
              <a:rPr lang="el-GR" dirty="0"/>
              <a:t>2 τόνοι ρυθμοί χωρίς φυσήματα</a:t>
            </a:r>
          </a:p>
          <a:p>
            <a:r>
              <a:rPr lang="el-GR" dirty="0"/>
              <a:t>Κοιλία: Φυσιολογική κοιλία χωρίς ψηλαφητά παθολογικά </a:t>
            </a:r>
            <a:r>
              <a:rPr lang="el-GR" dirty="0" err="1"/>
              <a:t>ενδοκοιλιακά</a:t>
            </a:r>
            <a:r>
              <a:rPr lang="el-GR" dirty="0"/>
              <a:t> όργανα, χωρίς ψηλαφητούς  βουβωνικούς λεμφαδένες με ήπιο κοιλιακό φύσημα στο μέσο της κοιλιακής χώρας  στο ύψος της κοιλιακής αορτής</a:t>
            </a:r>
          </a:p>
          <a:p>
            <a:r>
              <a:rPr lang="el-GR" dirty="0"/>
              <a:t>Κάτω άκρα:  Το  δεξιό άκρο είναι καθολικά οιδηματώδες έως την </a:t>
            </a:r>
            <a:r>
              <a:rPr lang="el-GR" dirty="0" err="1"/>
              <a:t>ποδοκνημική</a:t>
            </a:r>
            <a:r>
              <a:rPr lang="el-GR" dirty="0"/>
              <a:t>  με συνοδό έντονο άλγος που αφόρα όλο το άκρο και επιδεινώνεται με τις κινήσεις.  Δεν παρουσιάζει ερυθρότητα ενώ  ο  σύστοιχος άκρος πόδας δεν είναι οιδηματώδες. Οι αρτηρίες των κάτω άκρων είναι ψηλαφητές από τις κοινές μηριαίες μέχρι τις αρτηρίες του άκρου ποδός χωρίς φυσήματα. </a:t>
            </a:r>
          </a:p>
          <a:p>
            <a:endParaRPr lang="el-GR" dirty="0"/>
          </a:p>
        </p:txBody>
      </p:sp>
    </p:spTree>
    <p:extLst>
      <p:ext uri="{BB962C8B-B14F-4D97-AF65-F5344CB8AC3E}">
        <p14:creationId xmlns:p14="http://schemas.microsoft.com/office/powerpoint/2010/main" val="1879057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b="1" dirty="0" err="1"/>
              <a:t>Παρακλινικός</a:t>
            </a:r>
            <a:r>
              <a:rPr lang="el-GR" b="1" dirty="0"/>
              <a:t> Έλεγχος</a:t>
            </a:r>
            <a:endParaRPr lang="el-GR" dirty="0"/>
          </a:p>
          <a:p>
            <a:r>
              <a:rPr lang="el-GR" dirty="0" err="1"/>
              <a:t>Α.Γεν</a:t>
            </a:r>
            <a:r>
              <a:rPr lang="el-GR" dirty="0"/>
              <a:t>. </a:t>
            </a:r>
            <a:r>
              <a:rPr lang="el-GR" dirty="0" err="1"/>
              <a:t>αιματος</a:t>
            </a:r>
            <a:r>
              <a:rPr lang="el-GR" dirty="0"/>
              <a:t> : εντός των φυσιολογικών ορίων</a:t>
            </a:r>
          </a:p>
          <a:p>
            <a:r>
              <a:rPr lang="el-GR" dirty="0"/>
              <a:t>Β. Βιοχημικές εξετάσεις: </a:t>
            </a:r>
            <a:r>
              <a:rPr lang="en-US" dirty="0"/>
              <a:t> </a:t>
            </a:r>
            <a:r>
              <a:rPr lang="el-GR" dirty="0" err="1"/>
              <a:t>κ.φ</a:t>
            </a:r>
            <a:r>
              <a:rPr lang="el-GR" dirty="0"/>
              <a:t>.  Εκτός από  αυξημένα </a:t>
            </a:r>
            <a:r>
              <a:rPr lang="en-US" dirty="0" err="1"/>
              <a:t>d.dimers</a:t>
            </a:r>
            <a:endParaRPr lang="el-GR" dirty="0"/>
          </a:p>
          <a:p>
            <a:r>
              <a:rPr lang="el-GR" dirty="0" err="1"/>
              <a:t>Γ.Έγχρωμο</a:t>
            </a:r>
            <a:r>
              <a:rPr lang="el-GR" dirty="0"/>
              <a:t> </a:t>
            </a:r>
            <a:r>
              <a:rPr lang="en-US" dirty="0"/>
              <a:t>Duplex</a:t>
            </a:r>
            <a:r>
              <a:rPr lang="el-GR" dirty="0"/>
              <a:t>: Θρόμβωση κοινής μηριαίας φλέβας, </a:t>
            </a:r>
            <a:r>
              <a:rPr lang="el-GR" dirty="0" err="1"/>
              <a:t>επιπολής</a:t>
            </a:r>
            <a:r>
              <a:rPr lang="el-GR" dirty="0"/>
              <a:t> μηριαίας φλέβας και ιγνυακής δεξιάς φλέβας     </a:t>
            </a:r>
          </a:p>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663914"/>
            <a:ext cx="2531938" cy="2254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656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FF00"/>
                </a:solidFill>
              </a:rPr>
              <a:t>Βιβλιογραφία</a:t>
            </a:r>
            <a:endParaRPr lang="el-GR" dirty="0"/>
          </a:p>
        </p:txBody>
      </p:sp>
      <p:sp>
        <p:nvSpPr>
          <p:cNvPr id="3" name="Θέση περιεχομένου 2"/>
          <p:cNvSpPr>
            <a:spLocks noGrp="1"/>
          </p:cNvSpPr>
          <p:nvPr>
            <p:ph idx="1"/>
          </p:nvPr>
        </p:nvSpPr>
        <p:spPr>
          <a:xfrm>
            <a:off x="323528" y="1556792"/>
            <a:ext cx="9289032" cy="4234408"/>
          </a:xfrm>
        </p:spPr>
        <p:txBody>
          <a:bodyPr>
            <a:noAutofit/>
          </a:bodyPr>
          <a:lstStyle/>
          <a:p>
            <a:pPr>
              <a:buFont typeface="Wingdings" pitchFamily="2" charset="2"/>
              <a:buNone/>
              <a:defRPr/>
            </a:pPr>
            <a:r>
              <a:rPr lang="en-US" sz="1050" dirty="0">
                <a:solidFill>
                  <a:srgbClr val="FFFF00"/>
                </a:solidFill>
              </a:rPr>
              <a:t> 1. </a:t>
            </a:r>
            <a:r>
              <a:rPr lang="en-US" sz="1050" dirty="0"/>
              <a:t>Mandala M, </a:t>
            </a:r>
            <a:r>
              <a:rPr lang="en-US" sz="1050" dirty="0" err="1"/>
              <a:t>Falanga</a:t>
            </a:r>
            <a:r>
              <a:rPr lang="en-US" sz="1050" dirty="0"/>
              <a:t> A and </a:t>
            </a:r>
            <a:r>
              <a:rPr lang="en-US" sz="1050" dirty="0" err="1"/>
              <a:t>Roila</a:t>
            </a:r>
            <a:r>
              <a:rPr lang="en-US" sz="1050" dirty="0"/>
              <a:t> F. Management of venous   </a:t>
            </a:r>
            <a:endParaRPr lang="el-GR" sz="1050" dirty="0"/>
          </a:p>
          <a:p>
            <a:pPr>
              <a:buFont typeface="Wingdings" pitchFamily="2" charset="2"/>
              <a:buNone/>
              <a:defRPr/>
            </a:pPr>
            <a:r>
              <a:rPr lang="en-US" sz="1050" dirty="0"/>
              <a:t>     thromboembolism (VTE) in cancer patients: </a:t>
            </a:r>
            <a:r>
              <a:rPr lang="en-US" sz="1050" dirty="0">
                <a:solidFill>
                  <a:srgbClr val="FF0000"/>
                </a:solidFill>
              </a:rPr>
              <a:t>ESMO</a:t>
            </a:r>
            <a:r>
              <a:rPr lang="en-US" sz="1050" dirty="0"/>
              <a:t> Clinical Practice </a:t>
            </a:r>
            <a:endParaRPr lang="el-GR" sz="1050" dirty="0"/>
          </a:p>
          <a:p>
            <a:pPr>
              <a:buFont typeface="Wingdings" pitchFamily="2" charset="2"/>
              <a:buNone/>
              <a:defRPr/>
            </a:pPr>
            <a:r>
              <a:rPr lang="en-US" sz="1050" dirty="0"/>
              <a:t>     Guidelines. Ann </a:t>
            </a:r>
            <a:r>
              <a:rPr lang="en-US" sz="1050" dirty="0" err="1"/>
              <a:t>Oncol</a:t>
            </a:r>
            <a:r>
              <a:rPr lang="en-US" sz="1050" dirty="0"/>
              <a:t>(2013)</a:t>
            </a:r>
          </a:p>
          <a:p>
            <a:pPr>
              <a:buFont typeface="Wingdings" pitchFamily="2" charset="2"/>
              <a:buNone/>
              <a:defRPr/>
            </a:pPr>
            <a:r>
              <a:rPr lang="en-US" sz="1050" dirty="0">
                <a:solidFill>
                  <a:srgbClr val="FFFF00"/>
                </a:solidFill>
              </a:rPr>
              <a:t>   2. </a:t>
            </a:r>
            <a:r>
              <a:rPr lang="en-US" sz="1050" dirty="0"/>
              <a:t>Kearon C, </a:t>
            </a:r>
            <a:r>
              <a:rPr lang="en-US" sz="1050" dirty="0" err="1"/>
              <a:t>Akl</a:t>
            </a:r>
            <a:r>
              <a:rPr lang="en-US" sz="1050" dirty="0"/>
              <a:t> EA, </a:t>
            </a:r>
            <a:r>
              <a:rPr lang="en-US" sz="1050" dirty="0" err="1"/>
              <a:t>Comerota</a:t>
            </a:r>
            <a:r>
              <a:rPr lang="en-US" sz="1050" dirty="0"/>
              <a:t> AJ, </a:t>
            </a:r>
            <a:r>
              <a:rPr lang="en-US" sz="1050" dirty="0" err="1"/>
              <a:t>Pradoni</a:t>
            </a:r>
            <a:r>
              <a:rPr lang="en-US" sz="1050" dirty="0"/>
              <a:t> P et al.  Antithrombotic therapy </a:t>
            </a:r>
            <a:endParaRPr lang="el-GR" sz="1050" dirty="0"/>
          </a:p>
          <a:p>
            <a:pPr>
              <a:buFont typeface="Wingdings" pitchFamily="2" charset="2"/>
              <a:buNone/>
              <a:defRPr/>
            </a:pPr>
            <a:r>
              <a:rPr lang="en-US" sz="1050" dirty="0"/>
              <a:t>    for VTE disease: Antithrombotic Therapy and Prevention of Thrombosis. </a:t>
            </a:r>
            <a:endParaRPr lang="el-GR" sz="1050" dirty="0"/>
          </a:p>
          <a:p>
            <a:pPr>
              <a:buFont typeface="Wingdings" pitchFamily="2" charset="2"/>
              <a:buNone/>
              <a:defRPr/>
            </a:pPr>
            <a:r>
              <a:rPr lang="en-US" sz="1050" dirty="0"/>
              <a:t>    9</a:t>
            </a:r>
            <a:r>
              <a:rPr lang="en-US" sz="1050" baseline="30000" dirty="0"/>
              <a:t>th</a:t>
            </a:r>
            <a:r>
              <a:rPr lang="en-US" sz="1050" dirty="0"/>
              <a:t> </a:t>
            </a:r>
            <a:r>
              <a:rPr lang="en-US" sz="1050" dirty="0" err="1"/>
              <a:t>ed</a:t>
            </a:r>
            <a:r>
              <a:rPr lang="en-US" sz="1050" dirty="0"/>
              <a:t>: American College of Chest Physicians Evidence Based Clinical </a:t>
            </a:r>
            <a:endParaRPr lang="el-GR" sz="1050" dirty="0"/>
          </a:p>
          <a:p>
            <a:pPr>
              <a:buFont typeface="Wingdings" pitchFamily="2" charset="2"/>
              <a:buNone/>
              <a:defRPr/>
            </a:pPr>
            <a:r>
              <a:rPr lang="en-US" sz="1050" dirty="0"/>
              <a:t>    Practice Guidelines. </a:t>
            </a:r>
            <a:r>
              <a:rPr lang="en-US" sz="1050" dirty="0">
                <a:solidFill>
                  <a:srgbClr val="FF0000"/>
                </a:solidFill>
              </a:rPr>
              <a:t>ACCP</a:t>
            </a:r>
            <a:r>
              <a:rPr lang="en-US" sz="1050" dirty="0"/>
              <a:t> Chest 2016</a:t>
            </a:r>
            <a:endParaRPr lang="el-GR" sz="1050" dirty="0"/>
          </a:p>
          <a:p>
            <a:pPr>
              <a:buFont typeface="Wingdings" pitchFamily="2" charset="2"/>
              <a:buNone/>
              <a:defRPr/>
            </a:pPr>
            <a:r>
              <a:rPr lang="en-US" sz="1050" dirty="0"/>
              <a:t>   </a:t>
            </a:r>
            <a:r>
              <a:rPr lang="en-US" sz="1050" dirty="0">
                <a:solidFill>
                  <a:srgbClr val="FFFF00"/>
                </a:solidFill>
              </a:rPr>
              <a:t>3.</a:t>
            </a:r>
            <a:r>
              <a:rPr lang="en-US" sz="1050" dirty="0">
                <a:solidFill>
                  <a:srgbClr val="FF0000"/>
                </a:solidFill>
              </a:rPr>
              <a:t>NCCN</a:t>
            </a:r>
            <a:r>
              <a:rPr lang="en-US" sz="1050" dirty="0"/>
              <a:t> (National Comprehensive Cancer Network) Clinical Practice  </a:t>
            </a:r>
            <a:endParaRPr lang="el-GR" sz="1050" dirty="0"/>
          </a:p>
          <a:p>
            <a:pPr>
              <a:buFont typeface="Wingdings" pitchFamily="2" charset="2"/>
              <a:buNone/>
              <a:defRPr/>
            </a:pPr>
            <a:r>
              <a:rPr lang="en-US" sz="1050" dirty="0"/>
              <a:t>    Guidelines in Oncology. Venous thromboembolic disease. Version </a:t>
            </a:r>
            <a:endParaRPr lang="el-GR" sz="1050" dirty="0"/>
          </a:p>
          <a:p>
            <a:pPr>
              <a:buFont typeface="Wingdings" pitchFamily="2" charset="2"/>
              <a:buNone/>
              <a:defRPr/>
            </a:pPr>
            <a:r>
              <a:rPr lang="en-US" sz="1050" dirty="0"/>
              <a:t>    1.2015 NCCN.</a:t>
            </a:r>
            <a:endParaRPr lang="el-GR" sz="1050" dirty="0"/>
          </a:p>
          <a:p>
            <a:pPr>
              <a:buFont typeface="Wingdings" pitchFamily="2" charset="2"/>
              <a:buNone/>
              <a:defRPr/>
            </a:pPr>
            <a:r>
              <a:rPr lang="en-US" sz="1050" dirty="0"/>
              <a:t>   </a:t>
            </a:r>
            <a:r>
              <a:rPr lang="en-US" sz="1050" dirty="0">
                <a:solidFill>
                  <a:srgbClr val="FFFF00"/>
                </a:solidFill>
              </a:rPr>
              <a:t>4.</a:t>
            </a:r>
            <a:r>
              <a:rPr lang="en-US" sz="1050" dirty="0"/>
              <a:t>Farge D, </a:t>
            </a:r>
            <a:r>
              <a:rPr lang="en-US" sz="1050" dirty="0" err="1"/>
              <a:t>Debourdeau</a:t>
            </a:r>
            <a:r>
              <a:rPr lang="en-US" sz="1050" dirty="0"/>
              <a:t> P, </a:t>
            </a:r>
            <a:r>
              <a:rPr lang="en-US" sz="1050" dirty="0" err="1"/>
              <a:t>Beckers</a:t>
            </a:r>
            <a:r>
              <a:rPr lang="en-US" sz="1050" dirty="0"/>
              <a:t> M et al. </a:t>
            </a:r>
            <a:r>
              <a:rPr lang="en-US" sz="1050" dirty="0">
                <a:solidFill>
                  <a:srgbClr val="FF0000"/>
                </a:solidFill>
              </a:rPr>
              <a:t>International clinical practice </a:t>
            </a:r>
            <a:endParaRPr lang="el-GR" sz="1050" dirty="0">
              <a:solidFill>
                <a:srgbClr val="FF0000"/>
              </a:solidFill>
            </a:endParaRPr>
          </a:p>
          <a:p>
            <a:pPr>
              <a:buFont typeface="Wingdings" pitchFamily="2" charset="2"/>
              <a:buNone/>
              <a:defRPr/>
            </a:pPr>
            <a:r>
              <a:rPr lang="en-US" sz="1050" dirty="0">
                <a:solidFill>
                  <a:srgbClr val="FF0000"/>
                </a:solidFill>
              </a:rPr>
              <a:t>    guidelines for the treatment and prophylaxis of venous </a:t>
            </a:r>
            <a:endParaRPr lang="el-GR" sz="1050" dirty="0">
              <a:solidFill>
                <a:srgbClr val="FF0000"/>
              </a:solidFill>
            </a:endParaRPr>
          </a:p>
          <a:p>
            <a:pPr>
              <a:buFont typeface="Wingdings" pitchFamily="2" charset="2"/>
              <a:buNone/>
              <a:defRPr/>
            </a:pPr>
            <a:r>
              <a:rPr lang="en-US" sz="1050" dirty="0">
                <a:solidFill>
                  <a:srgbClr val="FF0000"/>
                </a:solidFill>
              </a:rPr>
              <a:t>    thromboembolism in patients with cancer. </a:t>
            </a:r>
            <a:r>
              <a:rPr lang="en-US" sz="1050" dirty="0">
                <a:solidFill>
                  <a:schemeClr val="tx1"/>
                </a:solidFill>
              </a:rPr>
              <a:t>2016</a:t>
            </a:r>
          </a:p>
          <a:p>
            <a:pPr>
              <a:buFont typeface="Wingdings" pitchFamily="2" charset="2"/>
              <a:buNone/>
              <a:defRPr/>
            </a:pPr>
            <a:r>
              <a:rPr lang="en-US" sz="1050" dirty="0">
                <a:solidFill>
                  <a:srgbClr val="FFFF00"/>
                </a:solidFill>
              </a:rPr>
              <a:t>5.</a:t>
            </a:r>
            <a:r>
              <a:rPr lang="en-US" sz="1050" dirty="0"/>
              <a:t>Lyman G, Khorana A, </a:t>
            </a:r>
            <a:r>
              <a:rPr lang="en-US" sz="1050" dirty="0" err="1"/>
              <a:t>Kuderer</a:t>
            </a:r>
            <a:r>
              <a:rPr lang="en-US" sz="1050" dirty="0"/>
              <a:t> N, Lee A et al. Venous </a:t>
            </a:r>
            <a:endParaRPr lang="el-GR" sz="1050" dirty="0"/>
          </a:p>
          <a:p>
            <a:pPr>
              <a:buFont typeface="Wingdings" pitchFamily="2" charset="2"/>
              <a:buNone/>
              <a:defRPr/>
            </a:pPr>
            <a:r>
              <a:rPr lang="en-US" sz="1050" dirty="0"/>
              <a:t>    thromboembolism prophylaxis and treatment in patients with cancer: </a:t>
            </a:r>
            <a:endParaRPr lang="el-GR" sz="1050" dirty="0"/>
          </a:p>
          <a:p>
            <a:pPr>
              <a:buFont typeface="Wingdings" pitchFamily="2" charset="2"/>
              <a:buNone/>
              <a:defRPr/>
            </a:pPr>
            <a:r>
              <a:rPr lang="en-US" sz="1050" dirty="0"/>
              <a:t>    American Society of Clinical Oncology Clinical Practice Guideline Update  </a:t>
            </a:r>
            <a:r>
              <a:rPr lang="en-US" sz="1050" dirty="0">
                <a:solidFill>
                  <a:srgbClr val="FF0000"/>
                </a:solidFill>
              </a:rPr>
              <a:t>ASCO</a:t>
            </a:r>
            <a:endParaRPr lang="el-GR" sz="1050" dirty="0">
              <a:solidFill>
                <a:srgbClr val="FF0000"/>
              </a:solidFill>
            </a:endParaRPr>
          </a:p>
          <a:p>
            <a:pPr>
              <a:buFont typeface="Wingdings" pitchFamily="2" charset="2"/>
              <a:buNone/>
              <a:defRPr/>
            </a:pPr>
            <a:r>
              <a:rPr lang="en-US" sz="1050" dirty="0"/>
              <a:t>    JCO J2015</a:t>
            </a:r>
            <a:endParaRPr lang="el-GR" sz="1050" dirty="0"/>
          </a:p>
        </p:txBody>
      </p:sp>
    </p:spTree>
    <p:extLst>
      <p:ext uri="{BB962C8B-B14F-4D97-AF65-F5344CB8AC3E}">
        <p14:creationId xmlns:p14="http://schemas.microsoft.com/office/powerpoint/2010/main" val="2304873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l-GR" b="1" dirty="0">
                <a:solidFill>
                  <a:srgbClr val="FFFF00"/>
                </a:solidFill>
              </a:rPr>
              <a:t>Εντω βάθει φλεβική θρόμβωση</a:t>
            </a:r>
            <a:br>
              <a:rPr lang="el-GR" dirty="0"/>
            </a:br>
            <a:endParaRPr lang="el-GR" dirty="0"/>
          </a:p>
        </p:txBody>
      </p:sp>
      <p:sp>
        <p:nvSpPr>
          <p:cNvPr id="3" name="Content Placeholder 2"/>
          <p:cNvSpPr>
            <a:spLocks noGrp="1"/>
          </p:cNvSpPr>
          <p:nvPr>
            <p:ph idx="1"/>
          </p:nvPr>
        </p:nvSpPr>
        <p:spPr>
          <a:xfrm>
            <a:off x="457200" y="1143000"/>
            <a:ext cx="8229600" cy="4214813"/>
          </a:xfrm>
        </p:spPr>
        <p:txBody>
          <a:bodyPr>
            <a:normAutofit/>
          </a:bodyPr>
          <a:lstStyle/>
          <a:p>
            <a:pPr eaLnBrk="1" hangingPunct="1">
              <a:defRPr/>
            </a:pPr>
            <a:r>
              <a:rPr lang="el-GR" dirty="0"/>
              <a:t>Ένα σοβαρό –θανατηφόρο πρόβλημα</a:t>
            </a:r>
          </a:p>
          <a:p>
            <a:pPr eaLnBrk="1" hangingPunct="1">
              <a:defRPr/>
            </a:pPr>
            <a:r>
              <a:rPr lang="el-GR" dirty="0"/>
              <a:t>Ο γιατρός δοκιμάζεται για τη πείρα, την οξυδέρκεια και την ευσυνειδησία του όχι λιγότερο για την ποινική και ηθική ευθύνη που φέρει για την ζωή του αρρώστου.</a:t>
            </a:r>
          </a:p>
          <a:p>
            <a:pPr eaLnBrk="1" hangingPunct="1">
              <a:defRPr/>
            </a:pPr>
            <a:r>
              <a:rPr lang="el-GR" dirty="0"/>
              <a:t>Ένας ασθενής με ανεπαίσθητα συμπτώματα στο άκρο την προηγούμενη  μπορεί να βρεθεί νεκρός στην κλίνη του την επομένη ημέρα.</a:t>
            </a:r>
          </a:p>
          <a:p>
            <a:pPr eaLnBrk="1" hangingPunct="1">
              <a:defRPr/>
            </a:pPr>
            <a:endParaRPr lang="el-GR" dirty="0"/>
          </a:p>
        </p:txBody>
      </p:sp>
      <p:pic>
        <p:nvPicPr>
          <p:cNvPr id="19460" name="Picture 7" descr="http://t2.gstatic.com/images?q=tbn:weRMz1x0NdrlhM:http://freddos.yooblog.gr/files/2009/05/funnydig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5357813"/>
            <a:ext cx="207168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http://t2.gstatic.com/images?q=tbn:wEKeoWWkypjw3M:http://wiki.laptop.org/images/c/c6/Cautionary_warning_--_Caution.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476672"/>
            <a:ext cx="1295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9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pPr eaLnBrk="1" hangingPunct="1">
              <a:defRPr/>
            </a:pPr>
            <a:endParaRPr lang="en-US" dirty="0"/>
          </a:p>
          <a:p>
            <a:pPr eaLnBrk="1" hangingPunct="1">
              <a:defRPr/>
            </a:pPr>
            <a:r>
              <a:rPr lang="el-GR" dirty="0"/>
              <a:t>Πρέπει πάντα ο ιατρός να θυμάται ότι το 15% των ασθενών με επιπολής θρομβοφλεβίτιδα  συνυπάρχει και εν τω βάθει φλεβική θρόμβωση. </a:t>
            </a:r>
            <a:endParaRPr lang="en-US" dirty="0"/>
          </a:p>
          <a:p>
            <a:pPr eaLnBrk="1" hangingPunct="1">
              <a:defRPr/>
            </a:pPr>
            <a:r>
              <a:rPr lang="el-GR" dirty="0"/>
              <a:t>Επίσης μονο το 50% των ασθενών με εν τω βάθει φλεβική θρόμβωση  παρουσίαζουν τα κλασικά σημεία της φλεβικής θρόμβωσης</a:t>
            </a:r>
          </a:p>
        </p:txBody>
      </p:sp>
      <p:pic>
        <p:nvPicPr>
          <p:cNvPr id="20483" name="Picture 5" descr="http://t2.gstatic.com/images?q=tbn:wEKeoWWkypjw3M:http://wiki.laptop.org/images/c/c6/Cautionary_warning_--_Cau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38" y="5500688"/>
            <a:ext cx="1295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http://t2.gstatic.com/images?q=tbn:weRMz1x0NdrlhM:http://freddos.yooblog.gr/files/2009/05/funnydig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3" y="142875"/>
            <a:ext cx="207168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95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defRPr/>
            </a:pPr>
            <a:r>
              <a:rPr lang="el-GR" sz="2400" b="1" dirty="0">
                <a:solidFill>
                  <a:srgbClr val="FFFF00"/>
                </a:solidFill>
                <a:cs typeface="Times New Roman" pitchFamily="18" charset="0"/>
              </a:rPr>
              <a:t>ΘΕΡΑΠΕΙΑ ΘΡΟΜΒΟΕΜΒΟΛΙΚΗ ΝΟΣΟΥ </a:t>
            </a:r>
            <a:br>
              <a:rPr lang="el-GR" sz="2400" b="1" dirty="0">
                <a:solidFill>
                  <a:srgbClr val="FFFF00"/>
                </a:solidFill>
                <a:cs typeface="Times New Roman" pitchFamily="18" charset="0"/>
              </a:rPr>
            </a:br>
            <a:r>
              <a:rPr lang="en-US" sz="2000" b="1" dirty="0">
                <a:solidFill>
                  <a:srgbClr val="FFFF00"/>
                </a:solidFill>
                <a:cs typeface="Times New Roman" pitchFamily="18" charset="0"/>
              </a:rPr>
              <a:t>GUIDELINES</a:t>
            </a:r>
            <a:r>
              <a:rPr lang="el-GR" sz="2000" b="1" dirty="0">
                <a:solidFill>
                  <a:srgbClr val="FFFF00"/>
                </a:solidFill>
                <a:cs typeface="Times New Roman" pitchFamily="18" charset="0"/>
              </a:rPr>
              <a:t> </a:t>
            </a:r>
            <a:endParaRPr lang="el-GR" sz="2000" dirty="0">
              <a:solidFill>
                <a:srgbClr val="FFFF00"/>
              </a:solidFill>
              <a:cs typeface="Times New Roman" pitchFamily="18" charset="0"/>
            </a:endParaRPr>
          </a:p>
        </p:txBody>
      </p:sp>
      <p:sp>
        <p:nvSpPr>
          <p:cNvPr id="3" name="Content Placeholder 2"/>
          <p:cNvSpPr>
            <a:spLocks noGrp="1"/>
          </p:cNvSpPr>
          <p:nvPr>
            <p:ph idx="1"/>
          </p:nvPr>
        </p:nvSpPr>
        <p:spPr>
          <a:xfrm>
            <a:off x="395288" y="1071563"/>
            <a:ext cx="8229600" cy="5786437"/>
          </a:xfrm>
        </p:spPr>
        <p:txBody>
          <a:bodyPr rtlCol="0">
            <a:normAutofit fontScale="85000" lnSpcReduction="20000"/>
          </a:bodyPr>
          <a:lstStyle/>
          <a:p>
            <a:pPr algn="r" eaLnBrk="1" fontAlgn="auto" hangingPunct="1">
              <a:spcAft>
                <a:spcPts val="0"/>
              </a:spcAft>
              <a:buFont typeface="Arial" pitchFamily="34" charset="0"/>
              <a:buNone/>
              <a:defRPr/>
            </a:pPr>
            <a:endParaRPr lang="el-GR" b="1" dirty="0"/>
          </a:p>
          <a:p>
            <a:pPr eaLnBrk="1" fontAlgn="auto" hangingPunct="1">
              <a:spcAft>
                <a:spcPts val="0"/>
              </a:spcAft>
              <a:buFont typeface="Arial" pitchFamily="34" charset="0"/>
              <a:buNone/>
              <a:defRPr/>
            </a:pPr>
            <a:r>
              <a:rPr lang="el-GR" b="1" dirty="0">
                <a:solidFill>
                  <a:srgbClr val="FF0000"/>
                </a:solidFill>
              </a:rPr>
              <a:t>Α.Θεραπεία επιπολής θρομβοφλεβίτιδας</a:t>
            </a:r>
            <a:endParaRPr lang="el-GR" dirty="0">
              <a:solidFill>
                <a:srgbClr val="FF0000"/>
              </a:solidFill>
            </a:endParaRPr>
          </a:p>
          <a:p>
            <a:pPr eaLnBrk="1" fontAlgn="auto" hangingPunct="1">
              <a:spcAft>
                <a:spcPts val="0"/>
              </a:spcAft>
              <a:buFont typeface="Arial" pitchFamily="34" charset="0"/>
              <a:buChar char="•"/>
              <a:defRPr/>
            </a:pPr>
            <a:r>
              <a:rPr lang="el-GR" dirty="0"/>
              <a:t>1.Όταν η  επιπολής φλεβική θρόμβωση αφορά μικρό τμήμα φλεβικού τοιχώματος ή βρίσκεται μακρία από την σαφηνομηριαία φλέβα δεν χρειάζεται αντιπηκτική αγωγή παρα μόνο την χορήγηση μη στεροειδούς αντιφλεγμονώδους φαρμάκου, την χορήγηση τοπικής ηπαρινοειδούς αλοιφής και τοπικής περίδεσης. </a:t>
            </a:r>
          </a:p>
          <a:p>
            <a:pPr eaLnBrk="1" fontAlgn="auto" hangingPunct="1">
              <a:spcAft>
                <a:spcPts val="0"/>
              </a:spcAft>
              <a:buFont typeface="Arial" pitchFamily="34" charset="0"/>
              <a:buChar char="•"/>
              <a:defRPr/>
            </a:pPr>
            <a:r>
              <a:rPr lang="el-GR" dirty="0"/>
              <a:t>2. Για τους υπόλοιπους ασθενείς με επιπολής θρομβοφλεβίτιδα συνιστάται </a:t>
            </a:r>
            <a:r>
              <a:rPr lang="el-GR" dirty="0" err="1"/>
              <a:t>προφυλακτικες</a:t>
            </a:r>
            <a:r>
              <a:rPr lang="el-GR" dirty="0"/>
              <a:t> δοσολογίες χαμηλου μοριακού βάρους ηπαρίνη  (για  μέχρι 45 ημέρες εβδομάδες.  Δεν πρέπει να  συνχορηγείται αντιπηκτική αγωγή με μη στεροειδές αντιφλεγμονώδες φάρμακο .</a:t>
            </a:r>
          </a:p>
          <a:p>
            <a:pPr eaLnBrk="1" fontAlgn="auto" hangingPunct="1">
              <a:spcAft>
                <a:spcPts val="0"/>
              </a:spcAft>
              <a:buFont typeface="Arial" pitchFamily="34" charset="0"/>
              <a:buChar char="•"/>
              <a:defRPr/>
            </a:pPr>
            <a:r>
              <a:rPr lang="el-GR" dirty="0"/>
              <a:t>Προτιμούμε </a:t>
            </a:r>
            <a:r>
              <a:rPr lang="en-US" dirty="0" err="1"/>
              <a:t>fondaparinux</a:t>
            </a:r>
            <a:r>
              <a:rPr lang="en-US" dirty="0"/>
              <a:t> (2,5 mg) </a:t>
            </a:r>
            <a:r>
              <a:rPr lang="el-GR" dirty="0"/>
              <a:t>αντί για </a:t>
            </a:r>
            <a:r>
              <a:rPr lang="en-US" dirty="0"/>
              <a:t>LMWH</a:t>
            </a:r>
            <a:endParaRPr lang="el-GR" dirty="0"/>
          </a:p>
          <a:p>
            <a:pPr eaLnBrk="1" fontAlgn="auto" hangingPunct="1">
              <a:spcAft>
                <a:spcPts val="0"/>
              </a:spcAft>
              <a:buFont typeface="Arial" pitchFamily="34" charset="0"/>
              <a:buChar char="•"/>
              <a:defRPr/>
            </a:pPr>
            <a:r>
              <a:rPr lang="el-GR" dirty="0"/>
              <a:t>3. Ελεύθερη κινητοποίηση του ασθενούς</a:t>
            </a:r>
            <a:endParaRPr lang="en-US" dirty="0"/>
          </a:p>
          <a:p>
            <a:pPr eaLnBrk="1" fontAlgn="auto" hangingPunct="1">
              <a:spcAft>
                <a:spcPts val="0"/>
              </a:spcAft>
              <a:buFont typeface="Arial" pitchFamily="34" charset="0"/>
              <a:buNone/>
              <a:defRPr/>
            </a:pPr>
            <a:r>
              <a:rPr lang="el-GR" b="1" dirty="0">
                <a:solidFill>
                  <a:srgbClr val="FF0000"/>
                </a:solidFill>
              </a:rPr>
              <a:t>Β. Θεραπεία θρομβοφλεβίτιδας μετά από ενδοφλεβια έγχυση φαρμάκου.</a:t>
            </a:r>
            <a:endParaRPr lang="el-GR" dirty="0">
              <a:solidFill>
                <a:srgbClr val="FF0000"/>
              </a:solidFill>
            </a:endParaRPr>
          </a:p>
          <a:p>
            <a:pPr eaLnBrk="1" fontAlgn="auto" hangingPunct="1">
              <a:spcAft>
                <a:spcPts val="0"/>
              </a:spcAft>
              <a:buFont typeface="Arial" pitchFamily="34" charset="0"/>
              <a:buChar char="•"/>
              <a:defRPr/>
            </a:pPr>
            <a:r>
              <a:rPr lang="el-GR" dirty="0"/>
              <a:t>Σε ασθενείς με συμπτωματική θρομβοφλεβίτιδα μετά από ενδοφλεβια έγχυση φαρμάκου συνιστάται  η χρήση μη στεροειδούς  αντιφλεγμονώδους  φαρμάκου και τοπικής ηπαρινοειδούς αλοιφής μέχρι να υποχωρήσουν τα συμπτώματα ή μέχρι 2 εβδομάδες .</a:t>
            </a:r>
          </a:p>
          <a:p>
            <a:pPr eaLnBrk="1" fontAlgn="auto" hangingPunct="1">
              <a:spcAft>
                <a:spcPts val="0"/>
              </a:spcAft>
              <a:buFont typeface="Arial" pitchFamily="34" charset="0"/>
              <a:buChar char="•"/>
              <a:defRPr/>
            </a:pPr>
            <a:endParaRPr lang="el-GR" dirty="0"/>
          </a:p>
          <a:p>
            <a:pPr eaLnBrk="1" fontAlgn="auto" hangingPunct="1">
              <a:spcAft>
                <a:spcPts val="0"/>
              </a:spcAft>
              <a:buFont typeface="Arial" pitchFamily="34" charset="0"/>
              <a:buChar char="•"/>
              <a:defRPr/>
            </a:pPr>
            <a:endParaRPr lang="el-GR" dirty="0"/>
          </a:p>
        </p:txBody>
      </p:sp>
    </p:spTree>
    <p:extLst>
      <p:ext uri="{BB962C8B-B14F-4D97-AF65-F5344CB8AC3E}">
        <p14:creationId xmlns:p14="http://schemas.microsoft.com/office/powerpoint/2010/main" val="2314092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002234"/>
          </a:xfrm>
        </p:spPr>
        <p:txBody>
          <a:bodyPr>
            <a:normAutofit/>
          </a:bodyPr>
          <a:lstStyle/>
          <a:p>
            <a:pPr>
              <a:defRPr/>
            </a:pPr>
            <a:r>
              <a:rPr lang="el-GR" sz="3200" b="1" dirty="0">
                <a:solidFill>
                  <a:srgbClr val="FFFF00"/>
                </a:solidFill>
                <a:latin typeface="Arial Narrow" pitchFamily="34" charset="0"/>
              </a:rPr>
              <a:t>ΘΕΡΑΠΕΙΑ ΘΡΟΜΒΟΕΜΒΟΛΙΚΗΣ</a:t>
            </a:r>
            <a:r>
              <a:rPr lang="en-US" sz="3200" b="1" dirty="0">
                <a:solidFill>
                  <a:srgbClr val="FFFF00"/>
                </a:solidFill>
                <a:latin typeface="Arial Narrow" pitchFamily="34" charset="0"/>
              </a:rPr>
              <a:t> </a:t>
            </a:r>
            <a:r>
              <a:rPr lang="el-GR" sz="3200" b="1" dirty="0">
                <a:solidFill>
                  <a:srgbClr val="FFFF00"/>
                </a:solidFill>
                <a:latin typeface="Arial Narrow" pitchFamily="34" charset="0"/>
              </a:rPr>
              <a:t>ΝΟΣΟΥ ΚΑΙ ΚΑΡΚΙΝΟΣ </a:t>
            </a:r>
            <a:br>
              <a:rPr lang="en-US" sz="3200" b="1" dirty="0">
                <a:solidFill>
                  <a:srgbClr val="C00000"/>
                </a:solidFill>
                <a:latin typeface="Arial Narrow" pitchFamily="34" charset="0"/>
              </a:rPr>
            </a:br>
            <a:r>
              <a:rPr lang="el-GR" sz="3200" b="1" dirty="0">
                <a:solidFill>
                  <a:srgbClr val="C00000"/>
                </a:solidFill>
                <a:latin typeface="Arial Narrow" pitchFamily="34" charset="0"/>
              </a:rPr>
              <a:t>1</a:t>
            </a:r>
            <a:r>
              <a:rPr lang="el-GR" sz="3200" b="1" baseline="30000" dirty="0">
                <a:solidFill>
                  <a:srgbClr val="C00000"/>
                </a:solidFill>
                <a:latin typeface="Arial Narrow" pitchFamily="34" charset="0"/>
              </a:rPr>
              <a:t>η</a:t>
            </a:r>
            <a:r>
              <a:rPr lang="el-GR" sz="3200" b="1" dirty="0">
                <a:solidFill>
                  <a:srgbClr val="C00000"/>
                </a:solidFill>
                <a:latin typeface="Arial Narrow" pitchFamily="34" charset="0"/>
              </a:rPr>
              <a:t> με 10</a:t>
            </a:r>
            <a:r>
              <a:rPr lang="el-GR" sz="3200" b="1" baseline="30000" dirty="0">
                <a:solidFill>
                  <a:srgbClr val="C00000"/>
                </a:solidFill>
                <a:latin typeface="Arial Narrow" pitchFamily="34" charset="0"/>
              </a:rPr>
              <a:t>η</a:t>
            </a:r>
            <a:r>
              <a:rPr lang="el-GR" sz="3200" b="1" dirty="0">
                <a:solidFill>
                  <a:srgbClr val="C00000"/>
                </a:solidFill>
                <a:latin typeface="Arial Narrow" pitchFamily="34" charset="0"/>
              </a:rPr>
              <a:t> μέρα μετά την επιβεβαίωση </a:t>
            </a:r>
            <a:r>
              <a:rPr lang="en-US" sz="3200" b="1" dirty="0">
                <a:solidFill>
                  <a:srgbClr val="C00000"/>
                </a:solidFill>
                <a:latin typeface="Arial Narrow" pitchFamily="34" charset="0"/>
              </a:rPr>
              <a:t>VTE </a:t>
            </a:r>
            <a:br>
              <a:rPr lang="el-GR" b="1" dirty="0">
                <a:latin typeface="Arial Narrow" pitchFamily="34" charset="0"/>
              </a:rPr>
            </a:br>
            <a:endParaRPr lang="el-GR" dirty="0"/>
          </a:p>
        </p:txBody>
      </p:sp>
      <p:sp>
        <p:nvSpPr>
          <p:cNvPr id="3" name="2 - Θέση περιεχομένου"/>
          <p:cNvSpPr>
            <a:spLocks noGrp="1"/>
          </p:cNvSpPr>
          <p:nvPr>
            <p:ph idx="1"/>
          </p:nvPr>
        </p:nvSpPr>
        <p:spPr>
          <a:xfrm>
            <a:off x="685346" y="1988840"/>
            <a:ext cx="7765322" cy="4869160"/>
          </a:xfrm>
        </p:spPr>
        <p:txBody>
          <a:bodyPr>
            <a:normAutofit fontScale="55000" lnSpcReduction="20000"/>
          </a:bodyPr>
          <a:lstStyle/>
          <a:p>
            <a:pPr marL="0" indent="0">
              <a:buNone/>
              <a:defRPr/>
            </a:pPr>
            <a:endParaRPr lang="el-GR" sz="3800" dirty="0">
              <a:solidFill>
                <a:srgbClr val="FF0000"/>
              </a:solidFill>
            </a:endParaRPr>
          </a:p>
          <a:p>
            <a:pPr marL="0" indent="0">
              <a:buNone/>
              <a:defRPr/>
            </a:pPr>
            <a:r>
              <a:rPr lang="el-GR" sz="3800" dirty="0">
                <a:solidFill>
                  <a:srgbClr val="FF0000"/>
                </a:solidFill>
              </a:rPr>
              <a:t>Αντιπηκτική αγωγή  </a:t>
            </a:r>
            <a:r>
              <a:rPr lang="el-GR" sz="3800" dirty="0"/>
              <a:t>με χαμηλού μοριακού βάρους ηπαρίνη (</a:t>
            </a:r>
            <a:r>
              <a:rPr lang="en-US" sz="3800" dirty="0"/>
              <a:t>grade</a:t>
            </a:r>
            <a:r>
              <a:rPr lang="el-GR" sz="3800" dirty="0"/>
              <a:t>1</a:t>
            </a:r>
            <a:r>
              <a:rPr lang="en-US" sz="3800" dirty="0"/>
              <a:t>a</a:t>
            </a:r>
            <a:r>
              <a:rPr lang="el-GR" sz="3800" dirty="0"/>
              <a:t>) ή κλασική ηπαρίνη/ </a:t>
            </a:r>
            <a:r>
              <a:rPr lang="en-US" sz="3800" dirty="0" err="1"/>
              <a:t>fondaparinux</a:t>
            </a:r>
            <a:r>
              <a:rPr lang="el-GR" sz="3800" dirty="0"/>
              <a:t> (</a:t>
            </a:r>
            <a:r>
              <a:rPr lang="en-US" sz="3800" dirty="0"/>
              <a:t>grade</a:t>
            </a:r>
            <a:r>
              <a:rPr lang="el-GR" sz="3800" dirty="0"/>
              <a:t> 2</a:t>
            </a:r>
            <a:r>
              <a:rPr lang="en-US" sz="3800" dirty="0"/>
              <a:t>d</a:t>
            </a:r>
            <a:r>
              <a:rPr lang="el-GR" sz="3800" dirty="0"/>
              <a:t>)</a:t>
            </a:r>
            <a:endParaRPr lang="en-US" sz="3800" dirty="0"/>
          </a:p>
          <a:p>
            <a:pPr>
              <a:defRPr/>
            </a:pPr>
            <a:r>
              <a:rPr lang="el-GR" sz="3800" dirty="0" err="1"/>
              <a:t>Θρομβόλυση</a:t>
            </a:r>
            <a:r>
              <a:rPr lang="el-GR" sz="3800" dirty="0"/>
              <a:t> μόνο σε εξαιρετικές περιπτώσεις</a:t>
            </a:r>
          </a:p>
          <a:p>
            <a:pPr>
              <a:defRPr/>
            </a:pPr>
            <a:r>
              <a:rPr lang="el-GR" sz="3800" dirty="0"/>
              <a:t>Τοποθέτηση φίλτρου κάτω κοίλης </a:t>
            </a:r>
            <a:r>
              <a:rPr lang="el-GR" sz="3800" dirty="0">
                <a:solidFill>
                  <a:schemeClr val="tx1"/>
                </a:solidFill>
              </a:rPr>
              <a:t>φλέβας </a:t>
            </a:r>
            <a:r>
              <a:rPr lang="el-GR" sz="3800" dirty="0">
                <a:solidFill>
                  <a:srgbClr val="FF0000"/>
                </a:solidFill>
              </a:rPr>
              <a:t>μόνο </a:t>
            </a:r>
            <a:r>
              <a:rPr lang="el-GR" sz="3800" dirty="0"/>
              <a:t>όταν υπάρχει αντένδειξη χορήγηση αντιπηκτικών.</a:t>
            </a:r>
          </a:p>
          <a:p>
            <a:pPr>
              <a:defRPr/>
            </a:pPr>
            <a:r>
              <a:rPr lang="el-GR" sz="3800" dirty="0"/>
              <a:t>Άμεση </a:t>
            </a:r>
            <a:r>
              <a:rPr lang="el-GR" sz="3800" dirty="0">
                <a:solidFill>
                  <a:srgbClr val="FF0000"/>
                </a:solidFill>
              </a:rPr>
              <a:t>κινητοποίηση του ασθενούς </a:t>
            </a:r>
            <a:r>
              <a:rPr lang="el-GR" sz="3800" dirty="0"/>
              <a:t>του ασθενούς 1-3 ημέρες.</a:t>
            </a:r>
          </a:p>
          <a:p>
            <a:pPr>
              <a:defRPr/>
            </a:pPr>
            <a:r>
              <a:rPr lang="el-GR" sz="3800" dirty="0"/>
              <a:t>Ο ασθενής με φλεβική θρόμβωση του άκρου συνιστάται να φέρει </a:t>
            </a:r>
            <a:r>
              <a:rPr lang="el-GR" sz="3800" dirty="0">
                <a:solidFill>
                  <a:srgbClr val="FF0000"/>
                </a:solidFill>
              </a:rPr>
              <a:t>ελαστικές κάλτσες </a:t>
            </a:r>
            <a:r>
              <a:rPr lang="el-GR" sz="3800" dirty="0"/>
              <a:t>με πίεση στην </a:t>
            </a:r>
            <a:r>
              <a:rPr lang="el-GR" sz="3800" dirty="0" err="1"/>
              <a:t>ποδοκνημική</a:t>
            </a:r>
            <a:r>
              <a:rPr lang="el-GR" sz="3800" dirty="0"/>
              <a:t> άρθρωση 30-40 </a:t>
            </a:r>
            <a:r>
              <a:rPr lang="en-US" sz="3800" dirty="0"/>
              <a:t>mmHg</a:t>
            </a:r>
            <a:r>
              <a:rPr lang="el-GR" sz="3800" dirty="0"/>
              <a:t> για τουλάχιστον 2 χρόνια ή και περισσότερο, εάν έχει συμπτώματα </a:t>
            </a:r>
            <a:r>
              <a:rPr lang="el-GR" sz="3800" dirty="0" err="1"/>
              <a:t>μεταθρομβωτικού</a:t>
            </a:r>
            <a:r>
              <a:rPr lang="el-GR" sz="3800" dirty="0"/>
              <a:t> συνδρόμου</a:t>
            </a:r>
            <a:r>
              <a:rPr lang="en-US" sz="3800" dirty="0"/>
              <a:t> </a:t>
            </a:r>
            <a:r>
              <a:rPr lang="el-GR" sz="3800" dirty="0"/>
              <a:t>(</a:t>
            </a:r>
            <a:r>
              <a:rPr lang="en-US" sz="3800" dirty="0"/>
              <a:t>grade</a:t>
            </a:r>
            <a:r>
              <a:rPr lang="el-GR" sz="3800" dirty="0"/>
              <a:t>1</a:t>
            </a:r>
            <a:r>
              <a:rPr lang="en-US" sz="3800" dirty="0"/>
              <a:t>a</a:t>
            </a:r>
            <a:r>
              <a:rPr lang="el-GR" sz="3800" dirty="0"/>
              <a:t>).</a:t>
            </a:r>
          </a:p>
          <a:p>
            <a:pPr marL="0" indent="0">
              <a:buNone/>
              <a:defRPr/>
            </a:pPr>
            <a:r>
              <a:rPr lang="el-GR" sz="3800" dirty="0">
                <a:solidFill>
                  <a:srgbClr val="FFC000"/>
                </a:solidFill>
              </a:rPr>
              <a:t>α</a:t>
            </a:r>
          </a:p>
          <a:p>
            <a:pPr>
              <a:defRPr/>
            </a:pPr>
            <a:endParaRPr lang="el-GR" dirty="0"/>
          </a:p>
          <a:p>
            <a:pPr>
              <a:defRPr/>
            </a:pPr>
            <a:endParaRPr lang="el-GR" dirty="0"/>
          </a:p>
        </p:txBody>
      </p:sp>
      <p:pic>
        <p:nvPicPr>
          <p:cNvPr id="5" name="Picture 13" descr="http://t2.gstatic.com/images?q=tbn:aNiwJvwAtxWS6M:http://www.methodsofhealing.com/files/2010/03/b12-injections-and-weight-loss-side-effect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512" y="1683941"/>
            <a:ext cx="1738312"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06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sz="2800" b="1" dirty="0">
                <a:solidFill>
                  <a:srgbClr val="FFFF00"/>
                </a:solidFill>
                <a:latin typeface="Arial Narrow" pitchFamily="34" charset="0"/>
              </a:rPr>
              <a:t>ΘΕΡΑΠΕΙΑ ΘΡΟΜΒΟΕΜΒΟΛΙΚΗΣ</a:t>
            </a:r>
            <a:r>
              <a:rPr lang="en-US" sz="2800" b="1" dirty="0">
                <a:solidFill>
                  <a:srgbClr val="FFFF00"/>
                </a:solidFill>
                <a:latin typeface="Arial Narrow" pitchFamily="34" charset="0"/>
              </a:rPr>
              <a:t> </a:t>
            </a:r>
            <a:r>
              <a:rPr lang="el-GR" sz="2800" b="1" dirty="0">
                <a:solidFill>
                  <a:srgbClr val="FFFF00"/>
                </a:solidFill>
                <a:latin typeface="Arial Narrow" pitchFamily="34" charset="0"/>
              </a:rPr>
              <a:t>ΝΟΣΟΥ ΚΑΙ ΚΑΡΚΙΝΟΣ</a:t>
            </a:r>
            <a:br>
              <a:rPr lang="el-GR" sz="2800" b="1" dirty="0">
                <a:solidFill>
                  <a:srgbClr val="FFFF00"/>
                </a:solidFill>
                <a:latin typeface="Arial Narrow" pitchFamily="34" charset="0"/>
              </a:rPr>
            </a:br>
            <a:r>
              <a:rPr lang="el-GR" sz="2800" b="1" dirty="0">
                <a:solidFill>
                  <a:srgbClr val="FFFF00"/>
                </a:solidFill>
                <a:latin typeface="Arial Narrow" pitchFamily="34" charset="0"/>
              </a:rPr>
              <a:t>      10</a:t>
            </a:r>
            <a:r>
              <a:rPr lang="el-GR" sz="2800" b="1" baseline="30000" dirty="0">
                <a:solidFill>
                  <a:srgbClr val="FFFF00"/>
                </a:solidFill>
                <a:latin typeface="Arial Narrow" pitchFamily="34" charset="0"/>
              </a:rPr>
              <a:t>η</a:t>
            </a:r>
            <a:r>
              <a:rPr lang="el-GR" sz="2800" b="1" dirty="0">
                <a:solidFill>
                  <a:srgbClr val="FFFF00"/>
                </a:solidFill>
                <a:latin typeface="Arial Narrow" pitchFamily="34" charset="0"/>
              </a:rPr>
              <a:t> μέρα και για 6 μήνες  μετά την επιβεβαίωση </a:t>
            </a:r>
            <a:r>
              <a:rPr lang="en-US" sz="2800" b="1" dirty="0">
                <a:solidFill>
                  <a:srgbClr val="FFFF00"/>
                </a:solidFill>
                <a:latin typeface="Arial Narrow" pitchFamily="34" charset="0"/>
              </a:rPr>
              <a:t>VTE</a:t>
            </a:r>
            <a:endParaRPr lang="el-GR" sz="2800" b="1" dirty="0">
              <a:solidFill>
                <a:srgbClr val="FFFF00"/>
              </a:solidFill>
              <a:latin typeface="Arial Narrow" pitchFamily="34" charset="0"/>
            </a:endParaRPr>
          </a:p>
        </p:txBody>
      </p:sp>
      <p:sp>
        <p:nvSpPr>
          <p:cNvPr id="3" name="2 - Θέση περιεχομένου"/>
          <p:cNvSpPr>
            <a:spLocks noGrp="1"/>
          </p:cNvSpPr>
          <p:nvPr>
            <p:ph idx="1"/>
          </p:nvPr>
        </p:nvSpPr>
        <p:spPr>
          <a:xfrm>
            <a:off x="685346" y="1700808"/>
            <a:ext cx="7765322" cy="5256584"/>
          </a:xfrm>
        </p:spPr>
        <p:txBody>
          <a:bodyPr>
            <a:normAutofit fontScale="77500" lnSpcReduction="20000"/>
          </a:bodyPr>
          <a:lstStyle/>
          <a:p>
            <a:pPr>
              <a:defRPr/>
            </a:pPr>
            <a:r>
              <a:rPr lang="el-GR" sz="2600" dirty="0">
                <a:solidFill>
                  <a:srgbClr val="FF0000"/>
                </a:solidFill>
              </a:rPr>
              <a:t>Συνιστάται η χορήγηση χαμηλού μοριακού βάρους ηπαρίνη</a:t>
            </a:r>
            <a:r>
              <a:rPr lang="en-US" sz="2600" dirty="0">
                <a:solidFill>
                  <a:srgbClr val="FF0000"/>
                </a:solidFill>
              </a:rPr>
              <a:t> </a:t>
            </a:r>
            <a:r>
              <a:rPr lang="el-GR" sz="2600" dirty="0">
                <a:solidFill>
                  <a:srgbClr val="FF0000"/>
                </a:solidFill>
              </a:rPr>
              <a:t>βάρους ηπαρίνη με </a:t>
            </a:r>
            <a:r>
              <a:rPr lang="en-US" sz="2600" dirty="0" err="1">
                <a:solidFill>
                  <a:srgbClr val="FF0000"/>
                </a:solidFill>
              </a:rPr>
              <a:t>Tinzaparin</a:t>
            </a:r>
            <a:r>
              <a:rPr lang="el-GR" sz="2600" dirty="0">
                <a:solidFill>
                  <a:srgbClr val="FF0000"/>
                </a:solidFill>
              </a:rPr>
              <a:t> (</a:t>
            </a:r>
            <a:r>
              <a:rPr lang="en-US" sz="2600" dirty="0">
                <a:solidFill>
                  <a:srgbClr val="FF0000"/>
                </a:solidFill>
              </a:rPr>
              <a:t>grade</a:t>
            </a:r>
            <a:r>
              <a:rPr lang="el-GR" sz="2600" dirty="0">
                <a:solidFill>
                  <a:srgbClr val="FF0000"/>
                </a:solidFill>
              </a:rPr>
              <a:t>1</a:t>
            </a:r>
            <a:r>
              <a:rPr lang="en-US" sz="2600" dirty="0">
                <a:solidFill>
                  <a:srgbClr val="FF0000"/>
                </a:solidFill>
              </a:rPr>
              <a:t>a</a:t>
            </a:r>
            <a:r>
              <a:rPr lang="el-GR" sz="2600" dirty="0">
                <a:solidFill>
                  <a:srgbClr val="FF0000"/>
                </a:solidFill>
              </a:rPr>
              <a:t>)ή </a:t>
            </a:r>
            <a:r>
              <a:rPr lang="en-US" sz="2600" dirty="0" err="1">
                <a:solidFill>
                  <a:srgbClr val="FF0000"/>
                </a:solidFill>
              </a:rPr>
              <a:t>Daltaprin</a:t>
            </a:r>
            <a:r>
              <a:rPr lang="en-US" sz="2600" dirty="0">
                <a:solidFill>
                  <a:srgbClr val="FF0000"/>
                </a:solidFill>
              </a:rPr>
              <a:t>  </a:t>
            </a:r>
            <a:r>
              <a:rPr lang="el-GR" sz="2600" dirty="0">
                <a:solidFill>
                  <a:srgbClr val="FF0000"/>
                </a:solidFill>
              </a:rPr>
              <a:t>αντί για </a:t>
            </a:r>
            <a:r>
              <a:rPr lang="en-US" sz="2600" dirty="0" err="1">
                <a:solidFill>
                  <a:srgbClr val="FF0000"/>
                </a:solidFill>
              </a:rPr>
              <a:t>fondaparinux</a:t>
            </a:r>
            <a:r>
              <a:rPr lang="en-US" sz="2600" dirty="0">
                <a:solidFill>
                  <a:srgbClr val="FF0000"/>
                </a:solidFill>
              </a:rPr>
              <a:t> </a:t>
            </a:r>
            <a:r>
              <a:rPr lang="el-GR" sz="2600" dirty="0">
                <a:solidFill>
                  <a:srgbClr val="FF0000"/>
                </a:solidFill>
              </a:rPr>
              <a:t>κλασική ηπαρίνη </a:t>
            </a:r>
            <a:r>
              <a:rPr lang="el-GR" sz="2600" dirty="0" err="1">
                <a:solidFill>
                  <a:srgbClr val="FF0000"/>
                </a:solidFill>
              </a:rPr>
              <a:t>κουμαρινικά</a:t>
            </a:r>
            <a:r>
              <a:rPr lang="el-GR" sz="2600" dirty="0">
                <a:solidFill>
                  <a:srgbClr val="FF0000"/>
                </a:solidFill>
              </a:rPr>
              <a:t> και </a:t>
            </a:r>
            <a:r>
              <a:rPr lang="en-US" sz="2600" dirty="0" err="1">
                <a:solidFill>
                  <a:srgbClr val="FF0000"/>
                </a:solidFill>
              </a:rPr>
              <a:t>dabigatran</a:t>
            </a:r>
            <a:r>
              <a:rPr lang="en-US" sz="2600" dirty="0">
                <a:solidFill>
                  <a:srgbClr val="FF0000"/>
                </a:solidFill>
              </a:rPr>
              <a:t> </a:t>
            </a:r>
            <a:r>
              <a:rPr lang="el-GR" sz="2600" dirty="0">
                <a:solidFill>
                  <a:srgbClr val="FF0000"/>
                </a:solidFill>
              </a:rPr>
              <a:t>ή </a:t>
            </a:r>
            <a:r>
              <a:rPr lang="en-US" sz="2600" dirty="0" err="1">
                <a:solidFill>
                  <a:srgbClr val="FF0000"/>
                </a:solidFill>
              </a:rPr>
              <a:t>rivaroxaban</a:t>
            </a:r>
            <a:r>
              <a:rPr lang="el-GR" sz="2600" dirty="0">
                <a:solidFill>
                  <a:srgbClr val="FF0000"/>
                </a:solidFill>
              </a:rPr>
              <a:t>.(</a:t>
            </a:r>
            <a:r>
              <a:rPr lang="en-US" sz="2600" dirty="0">
                <a:solidFill>
                  <a:srgbClr val="FF0000"/>
                </a:solidFill>
              </a:rPr>
              <a:t>grade 1a)</a:t>
            </a:r>
          </a:p>
          <a:p>
            <a:pPr>
              <a:defRPr/>
            </a:pPr>
            <a:r>
              <a:rPr lang="el-GR" sz="2600" dirty="0"/>
              <a:t>Η διάρκεια της αντιπηκτικής  θεραπείας σε ασθενείς με καρκίνο και  οξεία  φλεβική θρόμβωση ή/και πνευμονική εμβολή κυμαίνεται από 3-6 μήνες (</a:t>
            </a:r>
            <a:r>
              <a:rPr lang="en-US" sz="2600" dirty="0"/>
              <a:t>grade</a:t>
            </a:r>
            <a:r>
              <a:rPr lang="el-GR" sz="2600" dirty="0"/>
              <a:t>1</a:t>
            </a:r>
            <a:r>
              <a:rPr lang="en-US" sz="2600" dirty="0"/>
              <a:t>a)</a:t>
            </a:r>
            <a:r>
              <a:rPr lang="el-GR" sz="2600" dirty="0"/>
              <a:t> μέχρι και εξάλειψης του καρκίνου</a:t>
            </a:r>
            <a:endParaRPr lang="en-US" sz="2600" dirty="0"/>
          </a:p>
          <a:p>
            <a:pPr>
              <a:defRPr/>
            </a:pPr>
            <a:r>
              <a:rPr lang="el-GR" sz="2600" dirty="0"/>
              <a:t>Για τους ηλικιωμένους ασθενείς με καρκίνο ισχύει ότι και στους άλλους ασθενείς με εγκατεστημένη φλεβική θρόμβωση. Χρειάζονται όμως πιο στενή παρακολούθηση και προσαρμοσμένες δοσολογίες για να αποφευχθεί ο κίνδυνος εμφάνισης αιμορραγίας.</a:t>
            </a:r>
          </a:p>
          <a:p>
            <a:pPr>
              <a:defRPr/>
            </a:pPr>
            <a:r>
              <a:rPr lang="el-GR" sz="2600" dirty="0"/>
              <a:t>Η συνέχιση της αγωγής επανεκτιμάται για κάθε ασθενή ξεχωριστά από τον ειδικό .  </a:t>
            </a:r>
          </a:p>
          <a:p>
            <a:pPr>
              <a:defRPr/>
            </a:pPr>
            <a:r>
              <a:rPr lang="el-GR" sz="2600" dirty="0">
                <a:solidFill>
                  <a:srgbClr val="FFC000"/>
                </a:solidFill>
              </a:rPr>
              <a:t>α</a:t>
            </a:r>
          </a:p>
          <a:p>
            <a:pPr>
              <a:defRPr/>
            </a:pPr>
            <a:endParaRPr lang="el-GR" dirty="0"/>
          </a:p>
        </p:txBody>
      </p:sp>
      <p:pic>
        <p:nvPicPr>
          <p:cNvPr id="4" name="Picture 5" descr="http://t2.gstatic.com/images?q=tbn:MBnaUyyDbiOp6M:http://2.bp.blogspot.com/_2-C1h2aM9PQ/TMqzK7V2J8I/AAAAAAAAJEg/9nNRbHEdODI/s1600/%25CE%2592%25CE%259F%25CE%2597%25CE%2598%25CE%2595%25CE%2599%25CE%2591%2B%25CE%25A3%25CE%25A4%25CE%259F%2B%25CE%25A3%25CE%25A0%25CE%2599%25CE%25A4%25CE%25991%2B%2BEPIRUSGAT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526449"/>
            <a:ext cx="1595438"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016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lstStyle/>
          <a:p>
            <a:pPr>
              <a:defRPr/>
            </a:pPr>
            <a:r>
              <a:rPr lang="el-GR" sz="2400" dirty="0">
                <a:solidFill>
                  <a:srgbClr val="FFFF00"/>
                </a:solidFill>
                <a:cs typeface="Times New Roman" pitchFamily="18" charset="0"/>
              </a:rPr>
              <a:t>ΠΡΟΦΥΛΑΞΗ </a:t>
            </a:r>
            <a:r>
              <a:rPr lang="en-US" sz="2400" dirty="0">
                <a:solidFill>
                  <a:srgbClr val="FFFF00"/>
                </a:solidFill>
                <a:cs typeface="Times New Roman" pitchFamily="18" charset="0"/>
              </a:rPr>
              <a:t>VTE </a:t>
            </a:r>
            <a:r>
              <a:rPr lang="el-GR" sz="2400" dirty="0">
                <a:solidFill>
                  <a:srgbClr val="FFFF00"/>
                </a:solidFill>
                <a:cs typeface="Times New Roman" pitchFamily="18" charset="0"/>
              </a:rPr>
              <a:t>ΝΟΣΟΥ</a:t>
            </a:r>
            <a:r>
              <a:rPr lang="en-US" sz="2400" dirty="0">
                <a:solidFill>
                  <a:srgbClr val="FFFF00"/>
                </a:solidFill>
                <a:cs typeface="Times New Roman" pitchFamily="18" charset="0"/>
              </a:rPr>
              <a:t> I</a:t>
            </a:r>
            <a:endParaRPr lang="el-GR" sz="2400" dirty="0"/>
          </a:p>
        </p:txBody>
      </p:sp>
      <p:sp>
        <p:nvSpPr>
          <p:cNvPr id="3" name="Θέση περιεχομένου 2"/>
          <p:cNvSpPr>
            <a:spLocks noGrp="1"/>
          </p:cNvSpPr>
          <p:nvPr>
            <p:ph idx="1"/>
          </p:nvPr>
        </p:nvSpPr>
        <p:spPr>
          <a:xfrm>
            <a:off x="457200" y="908050"/>
            <a:ext cx="8229600" cy="5833318"/>
          </a:xfrm>
        </p:spPr>
        <p:txBody>
          <a:bodyPr>
            <a:normAutofit fontScale="85000" lnSpcReduction="20000"/>
          </a:bodyPr>
          <a:lstStyle/>
          <a:p>
            <a:pPr marL="0" indent="0">
              <a:buFont typeface="Wingdings" pitchFamily="2" charset="2"/>
              <a:buNone/>
              <a:defRPr/>
            </a:pPr>
            <a:endParaRPr lang="el-GR" sz="1800" b="1" dirty="0"/>
          </a:p>
          <a:p>
            <a:pPr marL="0" indent="0">
              <a:buFont typeface="Wingdings" pitchFamily="2" charset="2"/>
              <a:buBlip>
                <a:blip r:embed="rId2"/>
              </a:buBlip>
              <a:defRPr/>
            </a:pPr>
            <a:r>
              <a:rPr lang="el-GR" sz="1800" b="1" dirty="0"/>
              <a:t>Σε ασθενείς </a:t>
            </a:r>
            <a:r>
              <a:rPr lang="el-GR" sz="1800" b="1" dirty="0">
                <a:solidFill>
                  <a:srgbClr val="FF0000"/>
                </a:solidFill>
              </a:rPr>
              <a:t>που νοσηλεύονται με οξεία κατάσταση </a:t>
            </a:r>
            <a:r>
              <a:rPr lang="el-GR" sz="1800" b="1" dirty="0"/>
              <a:t>και αυξημένη πιθανότητα  θρόμβωσης συστήνεται  προφυλακτική δόση </a:t>
            </a:r>
            <a:r>
              <a:rPr lang="en-US" sz="1800" b="1" dirty="0"/>
              <a:t>LMWH</a:t>
            </a:r>
            <a:r>
              <a:rPr lang="el-GR" sz="1800" b="1" dirty="0"/>
              <a:t>, </a:t>
            </a:r>
            <a:r>
              <a:rPr lang="en-US" sz="1800" b="1" dirty="0" err="1"/>
              <a:t>fondaparinux</a:t>
            </a:r>
            <a:r>
              <a:rPr lang="en-US" sz="1800" b="1" dirty="0"/>
              <a:t> , </a:t>
            </a:r>
            <a:r>
              <a:rPr lang="el-GR" sz="1800" b="1" dirty="0"/>
              <a:t> ή </a:t>
            </a:r>
            <a:r>
              <a:rPr lang="en-US" sz="1800" b="1" dirty="0"/>
              <a:t>LDUH</a:t>
            </a:r>
            <a:r>
              <a:rPr lang="el-GR" sz="1800" b="1" dirty="0"/>
              <a:t> με διάρκεια όχι παραπάνω από την περίοδο ακινησίας του ασθενούς </a:t>
            </a:r>
            <a:r>
              <a:rPr lang="en-US" sz="1800" b="1" dirty="0"/>
              <a:t>(grade 1b)</a:t>
            </a:r>
            <a:r>
              <a:rPr lang="el-GR" sz="1800" b="1" dirty="0"/>
              <a:t>.</a:t>
            </a:r>
          </a:p>
          <a:p>
            <a:pPr marL="0" indent="0">
              <a:buFont typeface="Wingdings" pitchFamily="2" charset="2"/>
              <a:buBlip>
                <a:blip r:embed="rId2"/>
              </a:buBlip>
              <a:defRPr/>
            </a:pPr>
            <a:r>
              <a:rPr lang="el-GR" sz="1800" b="1" dirty="0"/>
              <a:t>Σε ασθενείς </a:t>
            </a:r>
            <a:r>
              <a:rPr lang="el-GR" sz="1800" b="1" dirty="0">
                <a:solidFill>
                  <a:srgbClr val="FF0000"/>
                </a:solidFill>
              </a:rPr>
              <a:t>που νοσηλεύονται </a:t>
            </a:r>
            <a:r>
              <a:rPr lang="el-GR" sz="1800" b="1" dirty="0"/>
              <a:t>με οξεία κατάσταση αλλά αυξημένη  πιθανότητα θρόμβωσης αλλά  και αυξημένη πιθανότητα αιμορραγίας συστήνεται ελαστικές κάλτσες  ή μηχανήματα διαλείπουσας συμπίεσης  </a:t>
            </a:r>
          </a:p>
          <a:p>
            <a:pPr marL="0" indent="0">
              <a:buFont typeface="Wingdings" pitchFamily="2" charset="2"/>
              <a:buNone/>
              <a:defRPr/>
            </a:pPr>
            <a:endParaRPr lang="el-GR" sz="1800" b="1" dirty="0"/>
          </a:p>
          <a:p>
            <a:pPr marL="0" indent="0">
              <a:buFont typeface="Wingdings" pitchFamily="2" charset="2"/>
              <a:buBlip>
                <a:blip r:embed="rId2"/>
              </a:buBlip>
              <a:defRPr/>
            </a:pPr>
            <a:r>
              <a:rPr lang="el-GR" sz="1800" b="1" dirty="0">
                <a:solidFill>
                  <a:srgbClr val="FF0000"/>
                </a:solidFill>
              </a:rPr>
              <a:t>Σε εξωτερικούς ασθενείς με καρκίνο  </a:t>
            </a:r>
            <a:r>
              <a:rPr lang="el-GR" sz="1800" b="1" dirty="0"/>
              <a:t>οι οποίοι δεν έχουν επιπλέον παράγοντες κινδύνου </a:t>
            </a:r>
            <a:r>
              <a:rPr lang="el-GR" sz="1800" b="1" dirty="0">
                <a:solidFill>
                  <a:srgbClr val="FFFF00"/>
                </a:solidFill>
              </a:rPr>
              <a:t>ΔΕΝ </a:t>
            </a:r>
            <a:r>
              <a:rPr lang="el-GR" sz="1800" b="1" dirty="0"/>
              <a:t>συστήνεται προφυλακτική </a:t>
            </a:r>
            <a:r>
              <a:rPr lang="el-GR" sz="1800" b="1" dirty="0" err="1"/>
              <a:t>δοσολογια</a:t>
            </a:r>
            <a:r>
              <a:rPr lang="el-GR" sz="1800" b="1" dirty="0"/>
              <a:t> </a:t>
            </a:r>
            <a:r>
              <a:rPr lang="en-US" sz="1800" b="1" dirty="0"/>
              <a:t>LMWH</a:t>
            </a:r>
            <a:r>
              <a:rPr lang="el-GR" sz="1800" b="1" dirty="0"/>
              <a:t>,</a:t>
            </a:r>
            <a:r>
              <a:rPr lang="en-US" sz="1800" b="1" dirty="0"/>
              <a:t> </a:t>
            </a:r>
            <a:r>
              <a:rPr lang="en-US" sz="1800" b="1" dirty="0" err="1"/>
              <a:t>fondaparinux</a:t>
            </a:r>
            <a:r>
              <a:rPr lang="en-US" sz="1800" b="1" dirty="0"/>
              <a:t> , </a:t>
            </a:r>
            <a:r>
              <a:rPr lang="el-GR" sz="1800" b="1" dirty="0"/>
              <a:t>ή </a:t>
            </a:r>
            <a:r>
              <a:rPr lang="en-US" sz="1800" b="1" dirty="0"/>
              <a:t> LDUH </a:t>
            </a:r>
            <a:r>
              <a:rPr lang="el-GR" sz="1800" b="1" dirty="0"/>
              <a:t>και ΔΕΝ  συστήνεται ανταγωνιστές βιταμίνης Κ.</a:t>
            </a:r>
          </a:p>
          <a:p>
            <a:pPr marL="0" indent="0">
              <a:buFont typeface="Wingdings" pitchFamily="2" charset="2"/>
              <a:buBlip>
                <a:blip r:embed="rId2"/>
              </a:buBlip>
              <a:defRPr/>
            </a:pPr>
            <a:r>
              <a:rPr lang="el-GR" sz="1800" b="1" dirty="0"/>
              <a:t>Σε εξωτερικούς ασθενείς με καρκίνο και επιπλέον παράγοντες κινδύνου συστήνεται προφυλακτική δοσολογία </a:t>
            </a:r>
            <a:r>
              <a:rPr lang="en-US" sz="1800" b="1" dirty="0"/>
              <a:t>LMWH</a:t>
            </a:r>
            <a:r>
              <a:rPr lang="el-GR" sz="1800" b="1" dirty="0"/>
              <a:t>,</a:t>
            </a:r>
            <a:r>
              <a:rPr lang="en-US" sz="1800" b="1" dirty="0"/>
              <a:t> </a:t>
            </a:r>
            <a:r>
              <a:rPr lang="en-US" sz="1800" b="1" dirty="0" err="1"/>
              <a:t>fondaparinux</a:t>
            </a:r>
            <a:r>
              <a:rPr lang="en-US" sz="1800" b="1" dirty="0"/>
              <a:t> , </a:t>
            </a:r>
            <a:r>
              <a:rPr lang="el-GR" sz="1800" b="1" dirty="0"/>
              <a:t>ή </a:t>
            </a:r>
            <a:r>
              <a:rPr lang="en-US" sz="1800" b="1" dirty="0"/>
              <a:t>LDUH </a:t>
            </a:r>
            <a:r>
              <a:rPr lang="el-GR" sz="1800" b="1" dirty="0"/>
              <a:t>και ιδιαίτερα σε ασθενείς με καρκίνο του παγκρέατος και του πνεύμονα. (</a:t>
            </a:r>
            <a:r>
              <a:rPr lang="en-US" sz="1800" b="1" dirty="0"/>
              <a:t>grade 1b</a:t>
            </a:r>
            <a:r>
              <a:rPr lang="el-GR" sz="1800" b="1" dirty="0"/>
              <a:t>)</a:t>
            </a:r>
            <a:endParaRPr lang="en-US" sz="1800" b="1" dirty="0"/>
          </a:p>
          <a:p>
            <a:pPr marL="0" indent="0">
              <a:buFont typeface="Wingdings" pitchFamily="2" charset="2"/>
              <a:buNone/>
              <a:defRPr/>
            </a:pPr>
            <a:r>
              <a:rPr lang="el-GR" sz="1800" b="1" dirty="0">
                <a:solidFill>
                  <a:srgbClr val="92D050"/>
                </a:solidFill>
              </a:rPr>
              <a:t>Παράγοντες κινδύνου</a:t>
            </a:r>
          </a:p>
          <a:p>
            <a:pPr marL="0" indent="0">
              <a:buFont typeface="Wingdings" pitchFamily="2" charset="2"/>
              <a:buBlip>
                <a:blip r:embed="rId2"/>
              </a:buBlip>
              <a:defRPr/>
            </a:pPr>
            <a:r>
              <a:rPr lang="el-GR" sz="1800" b="1" dirty="0"/>
              <a:t>Προηγούμενη  φλεβική θρόμβωση, ακινησία, είδος του όγκου, ορμονοθεραπεία, αριθμός αιμοπεταλίων-λευκών-αιμοσφαιρίνης,  χρήση </a:t>
            </a:r>
            <a:r>
              <a:rPr lang="el-GR" sz="1800" b="1" dirty="0" err="1"/>
              <a:t>ερυθροποιητίνης</a:t>
            </a:r>
            <a:r>
              <a:rPr lang="el-GR" sz="1800" b="1" dirty="0"/>
              <a:t> </a:t>
            </a:r>
            <a:r>
              <a:rPr lang="el-GR" sz="1800" b="1" dirty="0" err="1"/>
              <a:t>θαλιδομίδη,λεναλιδομίδη</a:t>
            </a:r>
            <a:endParaRPr lang="el-GR" sz="1800" b="1" dirty="0"/>
          </a:p>
          <a:p>
            <a:pPr marL="0" indent="0">
              <a:buFont typeface="Wingdings" pitchFamily="2" charset="2"/>
              <a:buBlip>
                <a:blip r:embed="rId2"/>
              </a:buBlip>
              <a:defRPr/>
            </a:pPr>
            <a:endParaRPr lang="el-GR" sz="1800" b="1" dirty="0"/>
          </a:p>
          <a:p>
            <a:pPr marL="0" indent="0">
              <a:buNone/>
              <a:defRPr/>
            </a:pPr>
            <a:r>
              <a:rPr lang="el-GR" sz="1800" b="1" dirty="0">
                <a:solidFill>
                  <a:srgbClr val="FFC000"/>
                </a:solidFill>
              </a:rPr>
              <a:t>α</a:t>
            </a:r>
          </a:p>
          <a:p>
            <a:pPr marL="0" indent="0">
              <a:buFont typeface="Wingdings" pitchFamily="2" charset="2"/>
              <a:buBlip>
                <a:blip r:embed="rId2"/>
              </a:buBlip>
              <a:defRPr/>
            </a:pPr>
            <a:endParaRPr lang="el-GR" sz="1600" dirty="0"/>
          </a:p>
        </p:txBody>
      </p:sp>
    </p:spTree>
    <p:extLst>
      <p:ext uri="{BB962C8B-B14F-4D97-AF65-F5344CB8AC3E}">
        <p14:creationId xmlns:p14="http://schemas.microsoft.com/office/powerpoint/2010/main" val="32514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2400" b="1" dirty="0">
                <a:solidFill>
                  <a:srgbClr val="FFFF00"/>
                </a:solidFill>
                <a:cs typeface="Times New Roman" pitchFamily="18" charset="0"/>
              </a:rPr>
              <a:t>ΠΡΟΦΥΛΑΞΗ </a:t>
            </a:r>
            <a:r>
              <a:rPr lang="en-US" sz="2400" b="1" dirty="0">
                <a:solidFill>
                  <a:srgbClr val="FFFF00"/>
                </a:solidFill>
                <a:cs typeface="Times New Roman" pitchFamily="18" charset="0"/>
              </a:rPr>
              <a:t>VTE </a:t>
            </a:r>
            <a:r>
              <a:rPr lang="el-GR" sz="2400" b="1" dirty="0">
                <a:solidFill>
                  <a:srgbClr val="FFFF00"/>
                </a:solidFill>
                <a:cs typeface="Times New Roman" pitchFamily="18" charset="0"/>
              </a:rPr>
              <a:t>ΝΟΣΟΥ</a:t>
            </a:r>
            <a:r>
              <a:rPr lang="en-US" sz="2400" b="1" dirty="0">
                <a:solidFill>
                  <a:srgbClr val="FFFF00"/>
                </a:solidFill>
                <a:cs typeface="Times New Roman" pitchFamily="18" charset="0"/>
              </a:rPr>
              <a:t> II</a:t>
            </a:r>
            <a:endParaRPr lang="el-GR" sz="2400" dirty="0"/>
          </a:p>
        </p:txBody>
      </p:sp>
      <p:sp>
        <p:nvSpPr>
          <p:cNvPr id="3" name="2 - Θέση περιεχομένου"/>
          <p:cNvSpPr>
            <a:spLocks noGrp="1"/>
          </p:cNvSpPr>
          <p:nvPr>
            <p:ph idx="1"/>
          </p:nvPr>
        </p:nvSpPr>
        <p:spPr/>
        <p:txBody>
          <a:bodyPr>
            <a:normAutofit fontScale="92500" lnSpcReduction="20000"/>
          </a:bodyPr>
          <a:lstStyle/>
          <a:p>
            <a:pPr eaLnBrk="1" fontAlgn="auto" hangingPunct="1">
              <a:spcAft>
                <a:spcPts val="0"/>
              </a:spcAft>
              <a:buFont typeface="Arial" pitchFamily="34" charset="0"/>
              <a:buChar char="•"/>
              <a:defRPr/>
            </a:pPr>
            <a:r>
              <a:rPr lang="el-GR" sz="2400" dirty="0">
                <a:solidFill>
                  <a:srgbClr val="FF0000"/>
                </a:solidFill>
              </a:rPr>
              <a:t>Δεν συνιστάται η ρουτίνα προφύλαξη κατά την διάρκεια της χημειοθεραπείας </a:t>
            </a:r>
            <a:r>
              <a:rPr lang="el-GR" sz="2400" dirty="0"/>
              <a:t>(Υπάρχουν αντίθετα κλινικά αποτελέσματα, πιθανότητα αιμορραγίας, ανάγκης παρακολούθησης και  προσαρμογής της δοσολογίας)  </a:t>
            </a:r>
            <a:r>
              <a:rPr lang="en-US" sz="2400" dirty="0"/>
              <a:t>(grade 1b)</a:t>
            </a:r>
            <a:endParaRPr lang="el-GR" sz="2400" dirty="0"/>
          </a:p>
          <a:p>
            <a:pPr eaLnBrk="1" fontAlgn="auto" hangingPunct="1">
              <a:spcAft>
                <a:spcPts val="0"/>
              </a:spcAft>
              <a:buFont typeface="Arial" pitchFamily="34" charset="0"/>
              <a:buChar char="•"/>
              <a:defRPr/>
            </a:pPr>
            <a:r>
              <a:rPr lang="el-GR" sz="2400" dirty="0"/>
              <a:t>Οι ασθενείς που λαμβάνουν </a:t>
            </a:r>
            <a:r>
              <a:rPr lang="en-US" sz="2400" dirty="0"/>
              <a:t>thalidomide</a:t>
            </a:r>
            <a:r>
              <a:rPr lang="el-GR" sz="2400" dirty="0"/>
              <a:t> ή </a:t>
            </a:r>
            <a:r>
              <a:rPr lang="en-US" sz="2400" dirty="0" err="1"/>
              <a:t>lenalidomide</a:t>
            </a:r>
            <a:r>
              <a:rPr lang="el-GR" sz="2400" dirty="0"/>
              <a:t> με χημειοθεραπεία ή </a:t>
            </a:r>
            <a:r>
              <a:rPr lang="en-US" sz="2400" dirty="0" err="1"/>
              <a:t>dexamethazone</a:t>
            </a:r>
            <a:r>
              <a:rPr lang="el-GR" sz="2400" dirty="0"/>
              <a:t> είναι σε υψηλό κίνδυνο για θρόμβωση </a:t>
            </a:r>
            <a:r>
              <a:rPr lang="el-GR" sz="2400" dirty="0" err="1"/>
              <a:t>γι΄αυτό</a:t>
            </a:r>
            <a:r>
              <a:rPr lang="el-GR" sz="2400" dirty="0"/>
              <a:t> πρέπει να λαμβάνουν αντιπηκτική αγωγή  με χαμηλού μοριακού βάρους ηπαρίνη</a:t>
            </a:r>
            <a:r>
              <a:rPr lang="en-US" sz="2400" dirty="0"/>
              <a:t>,</a:t>
            </a:r>
            <a:r>
              <a:rPr lang="el-GR" sz="2400" dirty="0"/>
              <a:t> </a:t>
            </a:r>
            <a:r>
              <a:rPr lang="en-US" sz="2400" dirty="0" err="1"/>
              <a:t>fondaparinux</a:t>
            </a:r>
            <a:r>
              <a:rPr lang="en-US" sz="2400" dirty="0"/>
              <a:t> </a:t>
            </a:r>
            <a:r>
              <a:rPr lang="el-GR" sz="2400" dirty="0"/>
              <a:t>ή </a:t>
            </a:r>
            <a:r>
              <a:rPr lang="el-GR" sz="2400" dirty="0" err="1"/>
              <a:t>κουμαρινικά</a:t>
            </a:r>
            <a:r>
              <a:rPr lang="el-GR" sz="2400" dirty="0"/>
              <a:t> με </a:t>
            </a:r>
            <a:r>
              <a:rPr lang="en-US" sz="2400" dirty="0"/>
              <a:t>INR</a:t>
            </a:r>
            <a:r>
              <a:rPr lang="el-GR" sz="2400" dirty="0"/>
              <a:t>~ 1.5</a:t>
            </a:r>
            <a:r>
              <a:rPr lang="en-US" sz="2400" dirty="0"/>
              <a:t> (grade 2c)</a:t>
            </a:r>
            <a:r>
              <a:rPr lang="el-GR" sz="2400" dirty="0"/>
              <a:t>.  </a:t>
            </a:r>
          </a:p>
          <a:p>
            <a:pPr>
              <a:buFont typeface="Wingdings" pitchFamily="2" charset="2"/>
              <a:buBlip>
                <a:blip r:embed="rId2"/>
              </a:buBlip>
              <a:defRPr/>
            </a:pPr>
            <a:endParaRPr lang="el-GR" sz="2400" dirty="0"/>
          </a:p>
        </p:txBody>
      </p:sp>
    </p:spTree>
    <p:extLst>
      <p:ext uri="{BB962C8B-B14F-4D97-AF65-F5344CB8AC3E}">
        <p14:creationId xmlns:p14="http://schemas.microsoft.com/office/powerpoint/2010/main" val="3967474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070992"/>
          </a:xfrm>
        </p:spPr>
        <p:txBody>
          <a:bodyPr/>
          <a:lstStyle/>
          <a:p>
            <a:r>
              <a:rPr lang="en-US" dirty="0">
                <a:solidFill>
                  <a:srgbClr val="FFFF00"/>
                </a:solidFill>
              </a:rPr>
              <a:t>VTE Treatment Options</a:t>
            </a:r>
            <a:endParaRPr lang="en-CA" dirty="0">
              <a:solidFill>
                <a:srgbClr val="FFFF00"/>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2243462661"/>
              </p:ext>
            </p:extLst>
          </p:nvPr>
        </p:nvGraphicFramePr>
        <p:xfrm>
          <a:off x="1259632" y="1268760"/>
          <a:ext cx="6840760" cy="5154376"/>
        </p:xfrm>
        <a:graphic>
          <a:graphicData uri="http://schemas.openxmlformats.org/drawingml/2006/table">
            <a:tbl>
              <a:tblPr firstRow="1" bandRow="1">
                <a:tableStyleId>{5940675A-B579-460E-94D1-54222C63F5DA}</a:tableStyleId>
              </a:tblPr>
              <a:tblGrid>
                <a:gridCol w="3744416">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369016">
                <a:tc gridSpan="2">
                  <a:txBody>
                    <a:bodyPr/>
                    <a:lstStyle/>
                    <a:p>
                      <a:r>
                        <a:rPr lang="en-US" sz="1800" b="1" dirty="0">
                          <a:solidFill>
                            <a:schemeClr val="bg1"/>
                          </a:solidFill>
                        </a:rPr>
                        <a:t>Pharmacologic (prophylaxis and treatment)</a:t>
                      </a:r>
                      <a:endParaRPr lang="en-CA" sz="1800" b="1" dirty="0">
                        <a:solidFill>
                          <a:schemeClr val="bg1"/>
                        </a:solidFill>
                      </a:endParaRPr>
                    </a:p>
                  </a:txBody>
                  <a:tcPr>
                    <a:solidFill>
                      <a:schemeClr val="accent4"/>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extLst>
                  <a:ext uri="{0D108BD9-81ED-4DB2-BD59-A6C34878D82A}">
                    <a16:rowId xmlns:a16="http://schemas.microsoft.com/office/drawing/2014/main" val="10000"/>
                  </a:ext>
                </a:extLst>
              </a:tr>
              <a:tr h="1229152">
                <a:tc>
                  <a:txBody>
                    <a:bodyPr/>
                    <a:lstStyle/>
                    <a:p>
                      <a:r>
                        <a:rPr lang="en-US" sz="1600" b="1" dirty="0"/>
                        <a:t>Low-molecular-weight</a:t>
                      </a:r>
                      <a:r>
                        <a:rPr lang="en-US" sz="1600" b="1" baseline="0" dirty="0"/>
                        <a:t> heparins (LMWHs)</a:t>
                      </a:r>
                    </a:p>
                    <a:p>
                      <a:r>
                        <a:rPr lang="en-US" sz="1600" baseline="0" dirty="0"/>
                        <a:t>     </a:t>
                      </a:r>
                      <a:r>
                        <a:rPr lang="en-US" sz="1600" baseline="0" dirty="0">
                          <a:solidFill>
                            <a:srgbClr val="FFFF00"/>
                          </a:solidFill>
                        </a:rPr>
                        <a:t>Dalteparin</a:t>
                      </a:r>
                    </a:p>
                    <a:p>
                      <a:r>
                        <a:rPr lang="en-US" sz="1600" baseline="0" dirty="0"/>
                        <a:t>     Enoxaparin</a:t>
                      </a:r>
                    </a:p>
                    <a:p>
                      <a:r>
                        <a:rPr lang="en-US" sz="1600" baseline="0" dirty="0"/>
                        <a:t>     Nadroparin</a:t>
                      </a:r>
                    </a:p>
                    <a:p>
                      <a:r>
                        <a:rPr lang="en-US" sz="1600" baseline="0" dirty="0"/>
                        <a:t>     </a:t>
                      </a:r>
                      <a:r>
                        <a:rPr lang="en-US" sz="1600" baseline="0" dirty="0">
                          <a:solidFill>
                            <a:srgbClr val="FFFF00"/>
                          </a:solidFill>
                        </a:rPr>
                        <a:t>Tinzaparin</a:t>
                      </a:r>
                      <a:endParaRPr lang="en-CA" sz="1600" dirty="0">
                        <a:solidFill>
                          <a:srgbClr val="FFFF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Indirect factor Xa inhibitor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     Fondaparinux</a:t>
                      </a:r>
                      <a:endParaRPr lang="en-CA" sz="1600" dirty="0"/>
                    </a:p>
                  </a:txBody>
                  <a:tcPr/>
                </a:tc>
                <a:extLst>
                  <a:ext uri="{0D108BD9-81ED-4DB2-BD59-A6C34878D82A}">
                    <a16:rowId xmlns:a16="http://schemas.microsoft.com/office/drawing/2014/main" val="10001"/>
                  </a:ext>
                </a:extLst>
              </a:tr>
              <a:tr h="323615">
                <a:tc>
                  <a:txBody>
                    <a:bodyPr/>
                    <a:lstStyle/>
                    <a:p>
                      <a:r>
                        <a:rPr lang="en-US" sz="1600" b="1" dirty="0"/>
                        <a:t>Thrombolytics</a:t>
                      </a:r>
                      <a:endParaRPr lang="en-CA" sz="1600" b="1" dirty="0"/>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a:t>Novel oral anticoagulants (NOACs)</a:t>
                      </a:r>
                    </a:p>
                    <a:p>
                      <a:r>
                        <a:rPr lang="en-US" sz="1600" dirty="0"/>
                        <a:t>     </a:t>
                      </a:r>
                      <a:r>
                        <a:rPr lang="en-US" sz="1600" i="1" dirty="0"/>
                        <a:t>Direct factor Xa inhibitors</a:t>
                      </a:r>
                      <a:r>
                        <a:rPr lang="en-US" sz="1600" i="1" baseline="0" dirty="0"/>
                        <a:t> </a:t>
                      </a:r>
                    </a:p>
                    <a:p>
                      <a:r>
                        <a:rPr lang="en-US" sz="1600" baseline="0" dirty="0"/>
                        <a:t>          Apixaban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          Edoxaban</a:t>
                      </a:r>
                    </a:p>
                    <a:p>
                      <a:r>
                        <a:rPr lang="en-US" sz="1600" baseline="0" dirty="0"/>
                        <a:t>          Rivaroxaban</a:t>
                      </a:r>
                      <a:endParaRPr lang="en-CA" sz="1600" dirty="0"/>
                    </a:p>
                    <a:p>
                      <a:r>
                        <a:rPr lang="en-US" sz="1600" dirty="0"/>
                        <a:t>    </a:t>
                      </a:r>
                      <a:r>
                        <a:rPr lang="en-US" sz="1600" baseline="0" dirty="0"/>
                        <a:t> </a:t>
                      </a:r>
                      <a:r>
                        <a:rPr lang="en-US" sz="1600" i="1" dirty="0"/>
                        <a:t>Direct factor</a:t>
                      </a:r>
                      <a:r>
                        <a:rPr lang="en-US" sz="1600" i="1" baseline="0" dirty="0"/>
                        <a:t> IIa inhibitor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          Dabigatran   </a:t>
                      </a:r>
                      <a:endParaRPr lang="en-CA" sz="1600" dirty="0"/>
                    </a:p>
                  </a:txBody>
                  <a:tcPr/>
                </a:tc>
                <a:extLst>
                  <a:ext uri="{0D108BD9-81ED-4DB2-BD59-A6C34878D82A}">
                    <a16:rowId xmlns:a16="http://schemas.microsoft.com/office/drawing/2014/main" val="10002"/>
                  </a:ext>
                </a:extLst>
              </a:tr>
              <a:tr h="329479">
                <a:tc>
                  <a:txBody>
                    <a:bodyPr/>
                    <a:lstStyle/>
                    <a:p>
                      <a:r>
                        <a:rPr lang="en-US" sz="1600" b="1" dirty="0"/>
                        <a:t>Unfractionated heparin (UFH)</a:t>
                      </a:r>
                      <a:endParaRPr lang="en-CA" sz="1600" b="1"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extLst>
                  <a:ext uri="{0D108BD9-81ED-4DB2-BD59-A6C34878D82A}">
                    <a16:rowId xmlns:a16="http://schemas.microsoft.com/office/drawing/2014/main" val="10003"/>
                  </a:ext>
                </a:extLst>
              </a:tr>
              <a:tr h="1082660">
                <a:tc>
                  <a:txBody>
                    <a:bodyPr/>
                    <a:lstStyle/>
                    <a:p>
                      <a:r>
                        <a:rPr lang="en-US" sz="1600" b="1" dirty="0"/>
                        <a:t>Vitamin K antagonists</a:t>
                      </a:r>
                      <a:r>
                        <a:rPr lang="en-US" sz="1600" b="1" baseline="0" dirty="0"/>
                        <a:t> (VKAs)</a:t>
                      </a:r>
                    </a:p>
                    <a:p>
                      <a:r>
                        <a:rPr lang="en-US" sz="1600" baseline="0" dirty="0"/>
                        <a:t>     Warfarin</a:t>
                      </a:r>
                    </a:p>
                    <a:p>
                      <a:r>
                        <a:rPr lang="en-US" sz="1600" baseline="0" dirty="0"/>
                        <a:t>     Acenocoumarol</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     Phenprocoumon</a:t>
                      </a:r>
                      <a:endParaRPr lang="en-CA" sz="1600" dirty="0"/>
                    </a:p>
                  </a:txBody>
                  <a:tcPr/>
                </a:tc>
                <a:tc vMerge="1">
                  <a:txBody>
                    <a:bodyPr/>
                    <a:lstStyle/>
                    <a:p>
                      <a:endParaRPr lang="en-CA" dirty="0"/>
                    </a:p>
                  </a:txBody>
                  <a:tcPr/>
                </a:tc>
                <a:extLst>
                  <a:ext uri="{0D108BD9-81ED-4DB2-BD59-A6C34878D82A}">
                    <a16:rowId xmlns:a16="http://schemas.microsoft.com/office/drawing/2014/main" val="10004"/>
                  </a:ext>
                </a:extLst>
              </a:tr>
              <a:tr h="353035">
                <a:tc gridSpan="2">
                  <a:txBody>
                    <a:bodyPr/>
                    <a:lstStyle/>
                    <a:p>
                      <a:r>
                        <a:rPr lang="en-US" sz="1800" b="1" dirty="0" err="1">
                          <a:solidFill>
                            <a:schemeClr val="bg1"/>
                          </a:solidFill>
                        </a:rPr>
                        <a:t>Nonpharmacologic</a:t>
                      </a:r>
                      <a:r>
                        <a:rPr lang="en-US" sz="1800" b="1" dirty="0">
                          <a:solidFill>
                            <a:schemeClr val="bg1"/>
                          </a:solidFill>
                        </a:rPr>
                        <a:t> (prophylaxis)</a:t>
                      </a:r>
                      <a:endParaRPr lang="en-CA" sz="1800" b="1" dirty="0">
                        <a:solidFill>
                          <a:schemeClr val="bg1"/>
                        </a:solidFill>
                      </a:endParaRPr>
                    </a:p>
                  </a:txBody>
                  <a:tcPr>
                    <a:solidFill>
                      <a:schemeClr val="accent4"/>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extLst>
                  <a:ext uri="{0D108BD9-81ED-4DB2-BD59-A6C34878D82A}">
                    <a16:rowId xmlns:a16="http://schemas.microsoft.com/office/drawing/2014/main" val="10005"/>
                  </a:ext>
                </a:extLst>
              </a:tr>
              <a:tr h="794328">
                <a:tc gridSpan="2">
                  <a:txBody>
                    <a:bodyPr/>
                    <a:lstStyle/>
                    <a:p>
                      <a:r>
                        <a:rPr lang="en-US" sz="1600" b="1" dirty="0"/>
                        <a:t>Graduated compression stockings</a:t>
                      </a:r>
                    </a:p>
                    <a:p>
                      <a:r>
                        <a:rPr lang="en-US" sz="1600" b="1" dirty="0"/>
                        <a:t>Intermittent pneumatic compression</a:t>
                      </a:r>
                    </a:p>
                    <a:p>
                      <a:r>
                        <a:rPr lang="en-US" sz="1600" b="1" dirty="0"/>
                        <a:t>Vena cava filters</a:t>
                      </a:r>
                      <a:endParaRPr lang="en-CA" sz="1600" b="1"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9895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2200" b="1" dirty="0">
                <a:solidFill>
                  <a:srgbClr val="FFFF00"/>
                </a:solidFill>
                <a:latin typeface="Times New Roman" pitchFamily="18" charset="0"/>
                <a:cs typeface="Times New Roman" pitchFamily="18" charset="0"/>
              </a:rPr>
              <a:t>Regimens for Prophylaxis/Treatment of VTE in Patients With Cancer</a:t>
            </a:r>
            <a:br>
              <a:rPr lang="el-GR" dirty="0"/>
            </a:br>
            <a:endParaRPr lang="el-GR" dirty="0"/>
          </a:p>
        </p:txBody>
      </p:sp>
      <p:sp>
        <p:nvSpPr>
          <p:cNvPr id="3" name="Content Placeholder 2"/>
          <p:cNvSpPr>
            <a:spLocks noGrp="1"/>
          </p:cNvSpPr>
          <p:nvPr>
            <p:ph idx="1"/>
          </p:nvPr>
        </p:nvSpPr>
        <p:spPr>
          <a:xfrm>
            <a:off x="457200" y="785813"/>
            <a:ext cx="8229600" cy="6072187"/>
          </a:xfrm>
        </p:spPr>
        <p:txBody>
          <a:bodyPr rtlCol="0">
            <a:normAutofit fontScale="25000" lnSpcReduction="20000"/>
          </a:bodyPr>
          <a:lstStyle/>
          <a:p>
            <a:pPr eaLnBrk="1" fontAlgn="auto" hangingPunct="1">
              <a:spcAft>
                <a:spcPts val="0"/>
              </a:spcAft>
              <a:buFont typeface="Arial" pitchFamily="34" charset="0"/>
              <a:buNone/>
              <a:defRPr/>
            </a:pPr>
            <a:r>
              <a:rPr lang="en-US" dirty="0"/>
              <a:t> </a:t>
            </a:r>
            <a:endParaRPr lang="el-GR" dirty="0"/>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Management                                                      Drug                                                            Regimen</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solidFill>
                  <a:srgbClr val="92D050"/>
                </a:solidFill>
                <a:latin typeface="Times New Roman" pitchFamily="18" charset="0"/>
                <a:cs typeface="Times New Roman" pitchFamily="18" charset="0"/>
              </a:rPr>
              <a:t>Prophylaxis</a:t>
            </a:r>
            <a:endParaRPr lang="el-GR" sz="5600" dirty="0">
              <a:solidFill>
                <a:srgbClr val="92D050"/>
              </a:solidFill>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solidFill>
                  <a:srgbClr val="92D050"/>
                </a:solidFill>
                <a:latin typeface="Times New Roman" pitchFamily="18" charset="0"/>
                <a:cs typeface="Times New Roman" pitchFamily="18" charset="0"/>
              </a:rPr>
              <a:t>Hospitalized medical or surgical</a:t>
            </a:r>
            <a:endParaRPr lang="el-GR" sz="5600" dirty="0">
              <a:solidFill>
                <a:srgbClr val="92D050"/>
              </a:solidFill>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solidFill>
                  <a:srgbClr val="92D050"/>
                </a:solidFill>
                <a:latin typeface="Times New Roman" pitchFamily="18" charset="0"/>
                <a:cs typeface="Times New Roman" pitchFamily="18" charset="0"/>
              </a:rPr>
              <a:t>cancer patients</a:t>
            </a:r>
            <a:endParaRPr lang="el-GR" sz="5600" dirty="0">
              <a:solidFill>
                <a:srgbClr val="92D050"/>
              </a:solidFill>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Unfractionated</a:t>
            </a:r>
            <a:r>
              <a:rPr lang="en-US" sz="5600" dirty="0">
                <a:latin typeface="Times New Roman" pitchFamily="18" charset="0"/>
                <a:cs typeface="Times New Roman" pitchFamily="18" charset="0"/>
              </a:rPr>
              <a:t> heparin 5,000U                     every 8 hours</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Dalteparin</a:t>
            </a:r>
            <a:r>
              <a:rPr lang="en-US" sz="5600" dirty="0">
                <a:latin typeface="Times New Roman" pitchFamily="18" charset="0"/>
                <a:cs typeface="Times New Roman" pitchFamily="18" charset="0"/>
              </a:rPr>
              <a:t> 5,000 U                                                 daily </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Enoxaparin</a:t>
            </a:r>
            <a:r>
              <a:rPr lang="en-US" sz="5600" dirty="0">
                <a:latin typeface="Times New Roman" pitchFamily="18" charset="0"/>
                <a:cs typeface="Times New Roman" pitchFamily="18" charset="0"/>
              </a:rPr>
              <a:t> 40 mg                                                  daily </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Fondaparinux</a:t>
            </a:r>
            <a:r>
              <a:rPr lang="en-US" sz="5600" dirty="0">
                <a:latin typeface="Times New Roman" pitchFamily="18" charset="0"/>
                <a:cs typeface="Times New Roman" pitchFamily="18" charset="0"/>
              </a:rPr>
              <a:t>_ 2.5 mg                                          daily </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solidFill>
                  <a:srgbClr val="92D050"/>
                </a:solidFill>
                <a:latin typeface="Times New Roman" pitchFamily="18" charset="0"/>
                <a:cs typeface="Times New Roman" pitchFamily="18" charset="0"/>
              </a:rPr>
              <a:t>Treatment of established VTE</a:t>
            </a:r>
            <a:endParaRPr lang="el-GR" sz="5600" dirty="0">
              <a:solidFill>
                <a:srgbClr val="92D050"/>
              </a:solidFill>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solidFill>
                  <a:srgbClr val="92D050"/>
                </a:solidFill>
                <a:latin typeface="Times New Roman" pitchFamily="18" charset="0"/>
                <a:cs typeface="Times New Roman" pitchFamily="18" charset="0"/>
              </a:rPr>
              <a:t>Initial </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Dalteparin</a:t>
            </a:r>
            <a:r>
              <a:rPr lang="en-US" sz="5600" dirty="0">
                <a:latin typeface="Times New Roman" pitchFamily="18" charset="0"/>
                <a:cs typeface="Times New Roman" pitchFamily="18" charset="0"/>
              </a:rPr>
              <a:t> 100 U/kg                                     every 12 hours </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200 U/kg                                              daily</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Enoxaparin</a:t>
            </a:r>
            <a:r>
              <a:rPr lang="en-US" sz="5600" dirty="0">
                <a:latin typeface="Times New Roman" pitchFamily="18" charset="0"/>
                <a:cs typeface="Times New Roman" pitchFamily="18" charset="0"/>
              </a:rPr>
              <a:t> 1 mg/kg                                      every 12 hours </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1.5 mg/kg                                           daily</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Heparin 80 U/kg IV bolus, then 18 U/kg/h IV</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(adjust level based on PTT†)</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Fondaparinux</a:t>
            </a:r>
            <a:r>
              <a:rPr lang="en-US" sz="5600" dirty="0">
                <a:latin typeface="Times New Roman" pitchFamily="18" charset="0"/>
                <a:cs typeface="Times New Roman" pitchFamily="18" charset="0"/>
              </a:rPr>
              <a:t> 50 kg, 2.5 mg                                daily </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50-100 kg, 5 mg                           daily </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100 kg, 7.5 mg                             daily </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Tinzaparin</a:t>
            </a:r>
            <a:r>
              <a:rPr lang="en-US" sz="5600" dirty="0">
                <a:latin typeface="Times New Roman" pitchFamily="18" charset="0"/>
                <a:cs typeface="Times New Roman" pitchFamily="18" charset="0"/>
              </a:rPr>
              <a:t> 175 U/kg                                             daily</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solidFill>
                  <a:srgbClr val="92D050"/>
                </a:solidFill>
                <a:latin typeface="Times New Roman" pitchFamily="18" charset="0"/>
                <a:cs typeface="Times New Roman" pitchFamily="18" charset="0"/>
              </a:rPr>
              <a:t>Long term</a:t>
            </a: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Dalteparin</a:t>
            </a:r>
            <a:r>
              <a:rPr lang="en-US" sz="5600" dirty="0">
                <a:latin typeface="Times New Roman" pitchFamily="18" charset="0"/>
                <a:cs typeface="Times New Roman" pitchFamily="18" charset="0"/>
              </a:rPr>
              <a:t> 200 U/kg                        daily for 1 month; then</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150 U/kg                                             daily</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Warfarin</a:t>
            </a:r>
            <a:r>
              <a:rPr lang="en-US" sz="5600" dirty="0">
                <a:latin typeface="Times New Roman" pitchFamily="18" charset="0"/>
                <a:cs typeface="Times New Roman" pitchFamily="18" charset="0"/>
              </a:rPr>
              <a:t> 5-10 mg                            PO daily; adjust dose to</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INR 2-3                                                      </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5600" dirty="0">
                <a:latin typeface="Times New Roman" pitchFamily="18" charset="0"/>
                <a:cs typeface="Times New Roman" pitchFamily="18" charset="0"/>
              </a:rPr>
              <a:t>                                                                </a:t>
            </a:r>
            <a:r>
              <a:rPr lang="en-US" sz="5600" dirty="0" err="1">
                <a:latin typeface="Times New Roman" pitchFamily="18" charset="0"/>
                <a:cs typeface="Times New Roman" pitchFamily="18" charset="0"/>
              </a:rPr>
              <a:t>Tinzaparin</a:t>
            </a:r>
            <a:r>
              <a:rPr lang="en-US" sz="5600" dirty="0">
                <a:latin typeface="Times New Roman" pitchFamily="18" charset="0"/>
                <a:cs typeface="Times New Roman" pitchFamily="18" charset="0"/>
              </a:rPr>
              <a:t> 175 U/kg                                             daily </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None/>
              <a:defRPr/>
            </a:pPr>
            <a:r>
              <a:rPr lang="en-US" sz="5600" dirty="0">
                <a:latin typeface="Times New Roman" pitchFamily="18" charset="0"/>
                <a:cs typeface="Times New Roman" pitchFamily="18" charset="0"/>
              </a:rPr>
              <a:t> </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None/>
              <a:defRPr/>
            </a:pPr>
            <a:r>
              <a:rPr lang="en-US" sz="5600" dirty="0">
                <a:latin typeface="Times New Roman" pitchFamily="18" charset="0"/>
                <a:cs typeface="Times New Roman" pitchFamily="18" charset="0"/>
              </a:rPr>
              <a:t>                                                </a:t>
            </a:r>
            <a:endParaRPr lang="el-GR" sz="5600" dirty="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el-GR" sz="5600" dirty="0">
              <a:latin typeface="Times New Roman" pitchFamily="18" charset="0"/>
              <a:cs typeface="Times New Roman" pitchFamily="18" charset="0"/>
            </a:endParaRPr>
          </a:p>
        </p:txBody>
      </p:sp>
    </p:spTree>
    <p:extLst>
      <p:ext uri="{BB962C8B-B14F-4D97-AF65-F5344CB8AC3E}">
        <p14:creationId xmlns:p14="http://schemas.microsoft.com/office/powerpoint/2010/main" val="4032888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defRPr/>
            </a:pPr>
            <a:r>
              <a:rPr lang="el-GR" b="1" dirty="0">
                <a:solidFill>
                  <a:srgbClr val="FFFF00"/>
                </a:solidFill>
              </a:rPr>
              <a:t>ΠΑΡΕΝΕΡΓΕΙΕΣ ΗΠΑΡΙΝΩΝ </a:t>
            </a:r>
            <a:endParaRPr lang="el-GR" dirty="0">
              <a:solidFill>
                <a:srgbClr val="FFFF00"/>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l-GR" dirty="0"/>
              <a:t>Η χρήση αντιπηκτικής αγωγής παρουσίαζει τις παρακάτω βασικές παρενέργειες:</a:t>
            </a:r>
          </a:p>
          <a:p>
            <a:pPr eaLnBrk="1" fontAlgn="auto" hangingPunct="1">
              <a:spcAft>
                <a:spcPts val="0"/>
              </a:spcAft>
              <a:buFont typeface="Arial" pitchFamily="34" charset="0"/>
              <a:buChar char="•"/>
              <a:defRPr/>
            </a:pPr>
            <a:r>
              <a:rPr lang="el-GR" dirty="0"/>
              <a:t>1.Αιμορραγία</a:t>
            </a:r>
          </a:p>
          <a:p>
            <a:pPr eaLnBrk="1" fontAlgn="auto" hangingPunct="1">
              <a:spcAft>
                <a:spcPts val="0"/>
              </a:spcAft>
              <a:buFont typeface="Arial" pitchFamily="34" charset="0"/>
              <a:buChar char="•"/>
              <a:defRPr/>
            </a:pPr>
            <a:r>
              <a:rPr lang="el-GR" dirty="0"/>
              <a:t>2.Αλωπεκία </a:t>
            </a:r>
          </a:p>
          <a:p>
            <a:pPr eaLnBrk="1" fontAlgn="auto" hangingPunct="1">
              <a:spcAft>
                <a:spcPts val="0"/>
              </a:spcAft>
              <a:buFont typeface="Arial" pitchFamily="34" charset="0"/>
              <a:buChar char="•"/>
              <a:defRPr/>
            </a:pPr>
            <a:r>
              <a:rPr lang="el-GR" dirty="0"/>
              <a:t>3.Οστεοπόρωση</a:t>
            </a:r>
          </a:p>
          <a:p>
            <a:pPr eaLnBrk="1" fontAlgn="auto" hangingPunct="1">
              <a:spcAft>
                <a:spcPts val="0"/>
              </a:spcAft>
              <a:buFont typeface="Arial" pitchFamily="34" charset="0"/>
              <a:buChar char="•"/>
              <a:defRPr/>
            </a:pPr>
            <a:r>
              <a:rPr lang="en-US" dirty="0"/>
              <a:t>4.</a:t>
            </a:r>
            <a:r>
              <a:rPr lang="el-GR" dirty="0"/>
              <a:t>Θρομβοπενία </a:t>
            </a:r>
          </a:p>
          <a:p>
            <a:pPr eaLnBrk="1" fontAlgn="auto" hangingPunct="1">
              <a:spcAft>
                <a:spcPts val="0"/>
              </a:spcAft>
              <a:buFont typeface="Arial" pitchFamily="34" charset="0"/>
              <a:buChar char="•"/>
              <a:defRPr/>
            </a:pPr>
            <a:r>
              <a:rPr lang="en-US" dirty="0"/>
              <a:t>5.HIT (</a:t>
            </a:r>
            <a:r>
              <a:rPr lang="en-US" dirty="0" err="1"/>
              <a:t>Heparine</a:t>
            </a:r>
            <a:r>
              <a:rPr lang="en-US" dirty="0"/>
              <a:t> Induced Thrombocytopenia)</a:t>
            </a:r>
            <a:r>
              <a:rPr lang="en-US" b="1" dirty="0"/>
              <a:t> </a:t>
            </a:r>
            <a:endParaRPr lang="el-GR" dirty="0"/>
          </a:p>
          <a:p>
            <a:pPr eaLnBrk="1" fontAlgn="auto" hangingPunct="1">
              <a:spcAft>
                <a:spcPts val="0"/>
              </a:spcAft>
              <a:buFont typeface="Arial" pitchFamily="34" charset="0"/>
              <a:buChar char="•"/>
              <a:defRPr/>
            </a:pPr>
            <a:endParaRPr lang="el-GR" dirty="0"/>
          </a:p>
        </p:txBody>
      </p:sp>
      <p:pic>
        <p:nvPicPr>
          <p:cNvPr id="26628" name="Picture 5" descr="http://t2.gstatic.com/images?q=tbn:xe19sqyE8r_nZM:http://toblogtonkirion.gr/admin/wp-content/uploads/2010/07/paxysarki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3071813"/>
            <a:ext cx="21240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16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idx="1"/>
          </p:nvPr>
        </p:nvSpPr>
        <p:spPr>
          <a:xfrm>
            <a:off x="457200" y="765175"/>
            <a:ext cx="8686800" cy="5365750"/>
          </a:xfrm>
        </p:spPr>
        <p:txBody>
          <a:bodyPr/>
          <a:lstStyle/>
          <a:p>
            <a:pPr eaLnBrk="1" hangingPunct="1">
              <a:defRPr/>
            </a:pPr>
            <a:endParaRPr lang="en-US" b="1" dirty="0"/>
          </a:p>
          <a:p>
            <a:pPr eaLnBrk="1" hangingPunct="1">
              <a:defRPr/>
            </a:pPr>
            <a:endParaRPr lang="en-US" b="1" dirty="0"/>
          </a:p>
          <a:p>
            <a:pPr eaLnBrk="1" hangingPunct="1">
              <a:defRPr/>
            </a:pPr>
            <a:r>
              <a:rPr lang="el-GR" sz="3200" b="1" dirty="0"/>
              <a:t>Η κυκλοφορία του αίματος γίνεται διαμέσου 3 αγγειακών συστημάτων: </a:t>
            </a:r>
          </a:p>
          <a:p>
            <a:pPr eaLnBrk="1" hangingPunct="1">
              <a:buFont typeface="Wingdings" pitchFamily="2" charset="2"/>
              <a:buNone/>
              <a:defRPr/>
            </a:pPr>
            <a:r>
              <a:rPr lang="el-GR" sz="3200" b="1" dirty="0"/>
              <a:t>   το αρτηριακό, φλεβικό και λεμφικό σύστημα</a:t>
            </a:r>
            <a:r>
              <a:rPr lang="el-GR" sz="3200" dirty="0"/>
              <a:t> </a:t>
            </a:r>
            <a:endParaRPr lang="en-US" sz="3200" dirty="0"/>
          </a:p>
        </p:txBody>
      </p:sp>
      <p:pic>
        <p:nvPicPr>
          <p:cNvPr id="10243" name="Picture 3" descr="circulatory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3716338"/>
            <a:ext cx="11953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323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br>
              <a:rPr lang="el-GR" sz="2700" b="1" dirty="0">
                <a:solidFill>
                  <a:srgbClr val="FFFF00"/>
                </a:solidFill>
                <a:latin typeface="Times New Roman" pitchFamily="18" charset="0"/>
                <a:cs typeface="Times New Roman" pitchFamily="18" charset="0"/>
              </a:rPr>
            </a:br>
            <a:r>
              <a:rPr lang="en-US" sz="3100" b="1" dirty="0">
                <a:solidFill>
                  <a:srgbClr val="FFFF00"/>
                </a:solidFill>
                <a:latin typeface="Times New Roman" pitchFamily="18" charset="0"/>
                <a:cs typeface="Times New Roman" pitchFamily="18" charset="0"/>
              </a:rPr>
              <a:t>HIT</a:t>
            </a:r>
            <a:r>
              <a:rPr lang="el-GR" sz="3100" b="1" dirty="0">
                <a:solidFill>
                  <a:srgbClr val="FFFF00"/>
                </a:solidFill>
                <a:latin typeface="Times New Roman" pitchFamily="18" charset="0"/>
                <a:cs typeface="Times New Roman" pitchFamily="18" charset="0"/>
              </a:rPr>
              <a:t> (</a:t>
            </a:r>
            <a:r>
              <a:rPr lang="en-US" sz="3100" b="1" dirty="0">
                <a:solidFill>
                  <a:srgbClr val="FFFF00"/>
                </a:solidFill>
                <a:latin typeface="Times New Roman" pitchFamily="18" charset="0"/>
                <a:cs typeface="Times New Roman" pitchFamily="18" charset="0"/>
              </a:rPr>
              <a:t>Heparin Induced Thrombocytopenia</a:t>
            </a:r>
            <a:r>
              <a:rPr lang="el-GR" sz="3100" b="1" dirty="0">
                <a:solidFill>
                  <a:srgbClr val="FFFF00"/>
                </a:solidFill>
                <a:latin typeface="Times New Roman" pitchFamily="18" charset="0"/>
                <a:cs typeface="Times New Roman" pitchFamily="18" charset="0"/>
              </a:rPr>
              <a:t>) </a:t>
            </a:r>
            <a:br>
              <a:rPr lang="el-GR" sz="3100" dirty="0">
                <a:solidFill>
                  <a:srgbClr val="FFFF00"/>
                </a:solidFill>
                <a:latin typeface="Times New Roman" pitchFamily="18" charset="0"/>
                <a:cs typeface="Times New Roman" pitchFamily="18" charset="0"/>
              </a:rPr>
            </a:br>
            <a:endParaRPr lang="el-GR" sz="31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685346" y="2096064"/>
            <a:ext cx="7765322" cy="4761936"/>
          </a:xfrm>
        </p:spPr>
        <p:txBody>
          <a:bodyPr rtlCol="0">
            <a:normAutofit fontScale="70000" lnSpcReduction="20000"/>
          </a:bodyPr>
          <a:lstStyle/>
          <a:p>
            <a:pPr marL="514350" indent="-514350" eaLnBrk="1" fontAlgn="auto" hangingPunct="1">
              <a:spcAft>
                <a:spcPts val="0"/>
              </a:spcAft>
              <a:buFont typeface="Arial" pitchFamily="34" charset="0"/>
              <a:buNone/>
              <a:defRPr/>
            </a:pPr>
            <a:r>
              <a:rPr lang="el-GR" sz="2900" dirty="0">
                <a:solidFill>
                  <a:srgbClr val="FF0000"/>
                </a:solidFill>
              </a:rPr>
              <a:t>Παρουσίαζεται από την 4</a:t>
            </a:r>
            <a:r>
              <a:rPr lang="el-GR" sz="2900" baseline="30000" dirty="0">
                <a:solidFill>
                  <a:srgbClr val="FF0000"/>
                </a:solidFill>
              </a:rPr>
              <a:t>η</a:t>
            </a:r>
            <a:r>
              <a:rPr lang="el-GR" sz="2900" dirty="0">
                <a:solidFill>
                  <a:srgbClr val="FF0000"/>
                </a:solidFill>
              </a:rPr>
              <a:t> -14</a:t>
            </a:r>
            <a:r>
              <a:rPr lang="el-GR" sz="2900" baseline="30000" dirty="0">
                <a:solidFill>
                  <a:srgbClr val="FF0000"/>
                </a:solidFill>
              </a:rPr>
              <a:t>η</a:t>
            </a:r>
            <a:r>
              <a:rPr lang="el-GR" sz="2900" dirty="0">
                <a:solidFill>
                  <a:srgbClr val="FF0000"/>
                </a:solidFill>
              </a:rPr>
              <a:t>ημέρα χορήγηση της ηπαρίνης, έχει</a:t>
            </a:r>
            <a:endParaRPr lang="en-US" sz="2900" dirty="0">
              <a:solidFill>
                <a:srgbClr val="FF0000"/>
              </a:solidFill>
            </a:endParaRPr>
          </a:p>
          <a:p>
            <a:pPr marL="514350" indent="-514350" eaLnBrk="1" fontAlgn="auto" hangingPunct="1">
              <a:spcAft>
                <a:spcPts val="0"/>
              </a:spcAft>
              <a:buFont typeface="Arial" pitchFamily="34" charset="0"/>
              <a:buNone/>
              <a:defRPr/>
            </a:pPr>
            <a:r>
              <a:rPr lang="el-GR" sz="2900" dirty="0">
                <a:solidFill>
                  <a:srgbClr val="FF0000"/>
                </a:solidFill>
              </a:rPr>
              <a:t>πτώση των αιμοπεταλίων &lt;50% και συνυπάρχουν θρομβώσεις.</a:t>
            </a:r>
          </a:p>
          <a:p>
            <a:pPr eaLnBrk="1" fontAlgn="auto" hangingPunct="1">
              <a:spcAft>
                <a:spcPts val="0"/>
              </a:spcAft>
              <a:buFont typeface="Arial" pitchFamily="34" charset="0"/>
              <a:buNone/>
              <a:defRPr/>
            </a:pPr>
            <a:r>
              <a:rPr lang="el-GR" sz="2900" dirty="0"/>
              <a:t>Διάγνωση: αντισώματα έναντι αιμοπεταλίων</a:t>
            </a:r>
          </a:p>
          <a:p>
            <a:pPr eaLnBrk="1" fontAlgn="auto" hangingPunct="1">
              <a:spcAft>
                <a:spcPts val="0"/>
              </a:spcAft>
              <a:buFont typeface="Arial" pitchFamily="34" charset="0"/>
              <a:buNone/>
              <a:defRPr/>
            </a:pPr>
            <a:r>
              <a:rPr lang="el-GR" dirty="0"/>
              <a:t>Θεραπεία: </a:t>
            </a:r>
          </a:p>
          <a:p>
            <a:pPr eaLnBrk="1" fontAlgn="auto" hangingPunct="1">
              <a:spcAft>
                <a:spcPts val="0"/>
              </a:spcAft>
              <a:buFont typeface="Arial" pitchFamily="34" charset="0"/>
              <a:buChar char="•"/>
              <a:defRPr/>
            </a:pPr>
            <a:r>
              <a:rPr lang="el-GR" dirty="0"/>
              <a:t>Διακοπή κάθε ηπαρίνης ή κουμαρινικών (</a:t>
            </a:r>
            <a:r>
              <a:rPr lang="en-US" dirty="0"/>
              <a:t>grade</a:t>
            </a:r>
            <a:r>
              <a:rPr lang="el-GR" dirty="0"/>
              <a:t> 1</a:t>
            </a:r>
            <a:r>
              <a:rPr lang="en-US" dirty="0"/>
              <a:t>b</a:t>
            </a:r>
            <a:r>
              <a:rPr lang="el-GR" dirty="0"/>
              <a:t>)</a:t>
            </a:r>
          </a:p>
          <a:p>
            <a:pPr eaLnBrk="1" fontAlgn="auto" hangingPunct="1">
              <a:spcAft>
                <a:spcPts val="0"/>
              </a:spcAft>
              <a:buFont typeface="Arial" pitchFamily="34" charset="0"/>
              <a:buChar char="•"/>
              <a:defRPr/>
            </a:pPr>
            <a:r>
              <a:rPr lang="el-GR" dirty="0"/>
              <a:t>Έναρξη με αντιπηκτική αγωγή χωρίς ηπαρίνη όπως </a:t>
            </a:r>
            <a:r>
              <a:rPr lang="en-US" dirty="0" err="1"/>
              <a:t>danaparoid</a:t>
            </a:r>
            <a:r>
              <a:rPr lang="en-US" dirty="0"/>
              <a:t> </a:t>
            </a:r>
            <a:r>
              <a:rPr lang="el-GR" dirty="0"/>
              <a:t>(</a:t>
            </a:r>
            <a:r>
              <a:rPr lang="en-US" dirty="0"/>
              <a:t>grade</a:t>
            </a:r>
            <a:r>
              <a:rPr lang="el-GR" dirty="0"/>
              <a:t>1</a:t>
            </a:r>
            <a:r>
              <a:rPr lang="en-US" dirty="0"/>
              <a:t>b</a:t>
            </a:r>
            <a:r>
              <a:rPr lang="el-GR" dirty="0"/>
              <a:t>), </a:t>
            </a:r>
            <a:r>
              <a:rPr lang="en-US" dirty="0" err="1"/>
              <a:t>lepirurid</a:t>
            </a:r>
            <a:r>
              <a:rPr lang="el-GR" dirty="0"/>
              <a:t> (</a:t>
            </a:r>
            <a:r>
              <a:rPr lang="en-US" dirty="0"/>
              <a:t>grade</a:t>
            </a:r>
            <a:r>
              <a:rPr lang="el-GR" dirty="0"/>
              <a:t>1</a:t>
            </a:r>
            <a:r>
              <a:rPr lang="en-US" dirty="0"/>
              <a:t>c</a:t>
            </a:r>
            <a:r>
              <a:rPr lang="el-GR" dirty="0"/>
              <a:t>), </a:t>
            </a:r>
            <a:r>
              <a:rPr lang="en-US" dirty="0" err="1"/>
              <a:t>argatroban</a:t>
            </a:r>
            <a:r>
              <a:rPr lang="el-GR" dirty="0"/>
              <a:t> (</a:t>
            </a:r>
            <a:r>
              <a:rPr lang="en-US" dirty="0"/>
              <a:t>grade</a:t>
            </a:r>
            <a:r>
              <a:rPr lang="el-GR" dirty="0"/>
              <a:t> 1</a:t>
            </a:r>
            <a:r>
              <a:rPr lang="en-US" dirty="0"/>
              <a:t>c</a:t>
            </a:r>
            <a:r>
              <a:rPr lang="el-GR" dirty="0"/>
              <a:t>), </a:t>
            </a:r>
            <a:r>
              <a:rPr lang="en-US" dirty="0" err="1"/>
              <a:t>fondaparinux</a:t>
            </a:r>
            <a:r>
              <a:rPr lang="el-GR" dirty="0"/>
              <a:t> (</a:t>
            </a:r>
            <a:r>
              <a:rPr lang="en-US" dirty="0"/>
              <a:t>grade</a:t>
            </a:r>
            <a:r>
              <a:rPr lang="el-GR" dirty="0"/>
              <a:t>2</a:t>
            </a:r>
            <a:r>
              <a:rPr lang="en-US" dirty="0"/>
              <a:t>c</a:t>
            </a:r>
            <a:r>
              <a:rPr lang="el-GR" dirty="0"/>
              <a:t>)</a:t>
            </a:r>
          </a:p>
          <a:p>
            <a:pPr eaLnBrk="1" fontAlgn="auto" hangingPunct="1">
              <a:spcAft>
                <a:spcPts val="0"/>
              </a:spcAft>
              <a:buFont typeface="Arial" pitchFamily="34" charset="0"/>
              <a:buChar char="•"/>
              <a:defRPr/>
            </a:pPr>
            <a:r>
              <a:rPr lang="el-GR" dirty="0"/>
              <a:t>Παρακολούθηση με </a:t>
            </a:r>
            <a:r>
              <a:rPr lang="en-US" dirty="0"/>
              <a:t>triplex</a:t>
            </a:r>
            <a:r>
              <a:rPr lang="el-GR" dirty="0"/>
              <a:t> φλεβών (</a:t>
            </a:r>
            <a:r>
              <a:rPr lang="en-US" dirty="0"/>
              <a:t>grade</a:t>
            </a:r>
            <a:r>
              <a:rPr lang="el-GR" dirty="0"/>
              <a:t> 1</a:t>
            </a:r>
            <a:r>
              <a:rPr lang="en-US" dirty="0"/>
              <a:t>c</a:t>
            </a:r>
            <a:r>
              <a:rPr lang="el-GR" dirty="0"/>
              <a:t>)</a:t>
            </a:r>
          </a:p>
          <a:p>
            <a:pPr eaLnBrk="1" fontAlgn="auto" hangingPunct="1">
              <a:spcAft>
                <a:spcPts val="0"/>
              </a:spcAft>
              <a:buFont typeface="Arial" pitchFamily="34" charset="0"/>
              <a:buChar char="•"/>
              <a:defRPr/>
            </a:pPr>
            <a:r>
              <a:rPr lang="el-GR" dirty="0"/>
              <a:t>Έναρξη κουμαρινικών όταν τα αιμοπετάλια έχουν φτάσει τουλαχιστον 150Χ10</a:t>
            </a:r>
            <a:r>
              <a:rPr lang="el-GR" baseline="30000" dirty="0"/>
              <a:t>9 </a:t>
            </a:r>
            <a:r>
              <a:rPr lang="el-GR" dirty="0"/>
              <a:t>/</a:t>
            </a:r>
            <a:r>
              <a:rPr lang="en-US" dirty="0"/>
              <a:t>L</a:t>
            </a:r>
            <a:r>
              <a:rPr lang="el-GR" dirty="0"/>
              <a:t> (</a:t>
            </a:r>
            <a:r>
              <a:rPr lang="en-US" dirty="0"/>
              <a:t>grade</a:t>
            </a:r>
            <a:r>
              <a:rPr lang="el-GR" dirty="0"/>
              <a:t> 1</a:t>
            </a:r>
            <a:r>
              <a:rPr lang="en-US" dirty="0"/>
              <a:t>b</a:t>
            </a:r>
            <a:r>
              <a:rPr lang="el-GR" dirty="0"/>
              <a:t>), ενώ ταυτόχρονα λαμβάνονται και κουμαρινικά και η αντιπηκτική αγωγή χωρίς ηπαρινή για τουλάχιστον 5 ημέρες (6).</a:t>
            </a:r>
          </a:p>
          <a:p>
            <a:pPr marL="0" indent="0" eaLnBrk="1" fontAlgn="auto" hangingPunct="1">
              <a:spcAft>
                <a:spcPts val="0"/>
              </a:spcAft>
              <a:buNone/>
              <a:defRPr/>
            </a:pPr>
            <a:r>
              <a:rPr lang="el-GR" b="1" dirty="0"/>
              <a:t> </a:t>
            </a:r>
            <a:endParaRPr lang="el-GR" dirty="0"/>
          </a:p>
          <a:p>
            <a:pPr eaLnBrk="1" fontAlgn="auto" hangingPunct="1">
              <a:spcAft>
                <a:spcPts val="0"/>
              </a:spcAft>
              <a:buFont typeface="Arial" pitchFamily="34" charset="0"/>
              <a:buChar char="•"/>
              <a:defRPr/>
            </a:pPr>
            <a:r>
              <a:rPr lang="el-GR" dirty="0">
                <a:solidFill>
                  <a:srgbClr val="FFC000"/>
                </a:solidFill>
              </a:rPr>
              <a:t>α</a:t>
            </a:r>
          </a:p>
        </p:txBody>
      </p:sp>
      <p:pic>
        <p:nvPicPr>
          <p:cNvPr id="27652" name="Picture 5" descr="http://t2.gstatic.com/images?q=tbn:By4euGl9pEHVqM:http://www.clinicalgeriatrics.com/files/Foot.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14312"/>
            <a:ext cx="13573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http://t2.gstatic.com/images?q=tbn:6nPBx5T-yK125M:http://ecx.images-amazon.com/images/I/61enwh49sBL._SL500_AA300_.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25" y="5357813"/>
            <a:ext cx="11049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868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l-GR" b="1" dirty="0">
                <a:solidFill>
                  <a:srgbClr val="FFFF00"/>
                </a:solidFill>
              </a:rPr>
              <a:t>Αιμορραγία</a:t>
            </a:r>
            <a:br>
              <a:rPr lang="el-GR" dirty="0"/>
            </a:br>
            <a:endParaRPr lang="el-GR" dirty="0"/>
          </a:p>
        </p:txBody>
      </p:sp>
      <p:sp>
        <p:nvSpPr>
          <p:cNvPr id="3" name="Content Placeholder 2"/>
          <p:cNvSpPr>
            <a:spLocks noGrp="1"/>
          </p:cNvSpPr>
          <p:nvPr>
            <p:ph idx="1"/>
          </p:nvPr>
        </p:nvSpPr>
        <p:spPr>
          <a:xfrm>
            <a:off x="457200" y="1000125"/>
            <a:ext cx="8229600" cy="5643563"/>
          </a:xfrm>
        </p:spPr>
        <p:txBody>
          <a:bodyPr rtlCol="0">
            <a:normAutofit fontScale="55000" lnSpcReduction="20000"/>
          </a:bodyPr>
          <a:lstStyle/>
          <a:p>
            <a:pPr eaLnBrk="1" fontAlgn="auto" hangingPunct="1">
              <a:spcAft>
                <a:spcPts val="0"/>
              </a:spcAft>
              <a:buFont typeface="Arial" pitchFamily="34" charset="0"/>
              <a:buChar char="•"/>
              <a:defRPr/>
            </a:pPr>
            <a:r>
              <a:rPr lang="el-GR" dirty="0">
                <a:solidFill>
                  <a:srgbClr val="00B0F0"/>
                </a:solidFill>
              </a:rPr>
              <a:t>Το αντίδοτο  της κλασικής ηπαρίνης για την αιμορραγία είναι η θεική πρωταμίνη</a:t>
            </a:r>
            <a:r>
              <a:rPr lang="el-GR" dirty="0"/>
              <a:t>. Πρέπει να γνωρίζουμε ότι η θεική πρωταμίνη καλύπτει εν μέρει και τις άλλες χαμηλου μοριακού τυπου ηπαρίνες .</a:t>
            </a:r>
          </a:p>
          <a:p>
            <a:pPr eaLnBrk="1" fontAlgn="auto" hangingPunct="1">
              <a:spcAft>
                <a:spcPts val="0"/>
              </a:spcAft>
              <a:buFont typeface="Arial" pitchFamily="34" charset="0"/>
              <a:buNone/>
              <a:defRPr/>
            </a:pPr>
            <a:r>
              <a:rPr lang="el-GR" dirty="0"/>
              <a:t> </a:t>
            </a:r>
            <a:endParaRPr lang="el-GR" b="1" dirty="0"/>
          </a:p>
          <a:p>
            <a:pPr eaLnBrk="1" fontAlgn="auto" hangingPunct="1">
              <a:spcAft>
                <a:spcPts val="0"/>
              </a:spcAft>
              <a:buFont typeface="Arial" pitchFamily="34" charset="0"/>
              <a:buChar char="•"/>
              <a:defRPr/>
            </a:pPr>
            <a:r>
              <a:rPr lang="el-GR" b="1" dirty="0"/>
              <a:t>Εξουδετέρωση αντι Χα δράσης  μέσω θεικής Πρωταμίνης</a:t>
            </a:r>
          </a:p>
          <a:p>
            <a:pPr eaLnBrk="1" fontAlgn="auto" hangingPunct="1">
              <a:spcAft>
                <a:spcPts val="0"/>
              </a:spcAft>
              <a:buFont typeface="Arial" pitchFamily="34" charset="0"/>
              <a:buChar char="•"/>
              <a:defRPr/>
            </a:pPr>
            <a:r>
              <a:rPr lang="el-GR" dirty="0"/>
              <a:t> </a:t>
            </a:r>
          </a:p>
          <a:p>
            <a:pPr eaLnBrk="1" fontAlgn="auto" hangingPunct="1">
              <a:spcAft>
                <a:spcPts val="0"/>
              </a:spcAft>
              <a:buFont typeface="Arial" pitchFamily="34" charset="0"/>
              <a:buChar char="•"/>
              <a:defRPr/>
            </a:pPr>
            <a:r>
              <a:rPr lang="el-GR" dirty="0"/>
              <a:t>ΧΜΒΗ                                Μέσο ΜΒ      Εξουδετέρωση αντι Χα δράσης </a:t>
            </a:r>
          </a:p>
          <a:p>
            <a:pPr eaLnBrk="1" fontAlgn="auto" hangingPunct="1">
              <a:spcAft>
                <a:spcPts val="0"/>
              </a:spcAft>
              <a:buFont typeface="Arial" pitchFamily="34" charset="0"/>
              <a:buNone/>
              <a:defRPr/>
            </a:pPr>
            <a:r>
              <a:rPr lang="el-GR" dirty="0"/>
              <a:t>                                                                      </a:t>
            </a:r>
            <a:r>
              <a:rPr lang="en-US" dirty="0"/>
              <a:t>      </a:t>
            </a:r>
            <a:r>
              <a:rPr lang="el-GR" dirty="0"/>
              <a:t>Μέσω θεικής Πρωταμίνης</a:t>
            </a:r>
          </a:p>
          <a:p>
            <a:pPr eaLnBrk="1" fontAlgn="auto" hangingPunct="1">
              <a:spcAft>
                <a:spcPts val="0"/>
              </a:spcAft>
              <a:buFont typeface="Arial" pitchFamily="34" charset="0"/>
              <a:buNone/>
              <a:defRPr/>
            </a:pPr>
            <a:r>
              <a:rPr lang="en-US" dirty="0"/>
              <a:t> </a:t>
            </a:r>
            <a:endParaRPr lang="el-GR" dirty="0"/>
          </a:p>
          <a:p>
            <a:pPr eaLnBrk="1" fontAlgn="auto" hangingPunct="1">
              <a:spcAft>
                <a:spcPts val="0"/>
              </a:spcAft>
              <a:buFont typeface="Arial" pitchFamily="34" charset="0"/>
              <a:buChar char="•"/>
              <a:defRPr/>
            </a:pPr>
            <a:r>
              <a:rPr lang="en-US" b="1" dirty="0" err="1"/>
              <a:t>Tinzaparin</a:t>
            </a:r>
            <a:r>
              <a:rPr lang="en-US" b="1" dirty="0"/>
              <a:t> (</a:t>
            </a:r>
            <a:r>
              <a:rPr lang="en-US" b="1" dirty="0" err="1"/>
              <a:t>Innohep</a:t>
            </a:r>
            <a:r>
              <a:rPr lang="en-US" b="1" dirty="0"/>
              <a:t>)</a:t>
            </a:r>
            <a:r>
              <a:rPr lang="en-US" dirty="0"/>
              <a:t>            6500                                    </a:t>
            </a:r>
            <a:r>
              <a:rPr lang="en-US" b="1" dirty="0"/>
              <a:t>85.7%</a:t>
            </a:r>
            <a:endParaRPr lang="el-GR" b="1" dirty="0"/>
          </a:p>
          <a:p>
            <a:pPr eaLnBrk="1" fontAlgn="auto" hangingPunct="1">
              <a:spcAft>
                <a:spcPts val="0"/>
              </a:spcAft>
              <a:buFont typeface="Arial" pitchFamily="34" charset="0"/>
              <a:buChar char="•"/>
              <a:defRPr/>
            </a:pPr>
            <a:r>
              <a:rPr lang="en-US" dirty="0" err="1"/>
              <a:t>Dalteparin</a:t>
            </a:r>
            <a:r>
              <a:rPr lang="en-US" dirty="0"/>
              <a:t> (</a:t>
            </a:r>
            <a:r>
              <a:rPr lang="en-US" dirty="0" err="1"/>
              <a:t>fragmin</a:t>
            </a:r>
            <a:r>
              <a:rPr lang="en-US" dirty="0"/>
              <a:t>)             4300                                    57.7%</a:t>
            </a:r>
            <a:endParaRPr lang="el-GR" dirty="0"/>
          </a:p>
          <a:p>
            <a:pPr eaLnBrk="1" fontAlgn="auto" hangingPunct="1">
              <a:spcAft>
                <a:spcPts val="0"/>
              </a:spcAft>
              <a:buFont typeface="Arial" pitchFamily="34" charset="0"/>
              <a:buChar char="•"/>
              <a:defRPr/>
            </a:pPr>
            <a:r>
              <a:rPr lang="en-US" dirty="0" err="1"/>
              <a:t>Enoxaparin</a:t>
            </a:r>
            <a:r>
              <a:rPr lang="en-US" dirty="0"/>
              <a:t> (</a:t>
            </a:r>
            <a:r>
              <a:rPr lang="en-US" dirty="0" err="1"/>
              <a:t>Clexane</a:t>
            </a:r>
            <a:r>
              <a:rPr lang="en-US" dirty="0"/>
              <a:t>)           4500                                    54.2%  </a:t>
            </a:r>
            <a:endParaRPr lang="el-GR" dirty="0"/>
          </a:p>
          <a:p>
            <a:pPr eaLnBrk="1" fontAlgn="auto" hangingPunct="1">
              <a:spcAft>
                <a:spcPts val="0"/>
              </a:spcAft>
              <a:buFont typeface="Arial" pitchFamily="34" charset="0"/>
              <a:buNone/>
              <a:defRPr/>
            </a:pPr>
            <a:r>
              <a:rPr lang="en-US" b="1" dirty="0"/>
              <a:t> </a:t>
            </a:r>
            <a:endParaRPr lang="el-GR" dirty="0"/>
          </a:p>
          <a:p>
            <a:pPr eaLnBrk="1" fontAlgn="auto" hangingPunct="1">
              <a:spcAft>
                <a:spcPts val="0"/>
              </a:spcAft>
              <a:buFont typeface="Arial" pitchFamily="34" charset="0"/>
              <a:buChar char="•"/>
              <a:defRPr/>
            </a:pPr>
            <a:r>
              <a:rPr lang="en-US" dirty="0">
                <a:solidFill>
                  <a:srgbClr val="00B0F0"/>
                </a:solidFill>
              </a:rPr>
              <a:t>H </a:t>
            </a:r>
            <a:r>
              <a:rPr lang="en-US" dirty="0" err="1">
                <a:solidFill>
                  <a:srgbClr val="00B0F0"/>
                </a:solidFill>
              </a:rPr>
              <a:t>Tinzaparin</a:t>
            </a:r>
            <a:r>
              <a:rPr lang="el-GR" dirty="0">
                <a:solidFill>
                  <a:srgbClr val="00B0F0"/>
                </a:solidFill>
              </a:rPr>
              <a:t> (</a:t>
            </a:r>
            <a:r>
              <a:rPr lang="en-US" dirty="0" err="1">
                <a:solidFill>
                  <a:srgbClr val="00B0F0"/>
                </a:solidFill>
              </a:rPr>
              <a:t>Innohep</a:t>
            </a:r>
            <a:r>
              <a:rPr lang="el-GR" dirty="0">
                <a:solidFill>
                  <a:srgbClr val="00B0F0"/>
                </a:solidFill>
              </a:rPr>
              <a:t>) είναι η μοναδική χαμηλού μοριακού βάρους ηπαρίνη με στατιστικώς σημαντικά μικρότερη αιμορραγία σε σχέση με την κλασική ηπαρίνη</a:t>
            </a:r>
            <a:r>
              <a:rPr lang="el-GR" dirty="0">
                <a:solidFill>
                  <a:srgbClr val="FF0000"/>
                </a:solidFill>
              </a:rPr>
              <a:t>. </a:t>
            </a:r>
          </a:p>
          <a:p>
            <a:pPr eaLnBrk="1" fontAlgn="auto" hangingPunct="1">
              <a:spcAft>
                <a:spcPts val="0"/>
              </a:spcAft>
              <a:buFont typeface="Arial" pitchFamily="34" charset="0"/>
              <a:buNone/>
              <a:defRPr/>
            </a:pPr>
            <a:r>
              <a:rPr lang="el-GR" b="1" dirty="0"/>
              <a:t> </a:t>
            </a:r>
            <a:endParaRPr lang="el-GR" dirty="0"/>
          </a:p>
          <a:p>
            <a:pPr eaLnBrk="1" fontAlgn="auto" hangingPunct="1">
              <a:spcAft>
                <a:spcPts val="0"/>
              </a:spcAft>
              <a:buFont typeface="Arial" pitchFamily="34" charset="0"/>
              <a:buNone/>
              <a:defRPr/>
            </a:pPr>
            <a:r>
              <a:rPr lang="en-US" sz="2500" dirty="0">
                <a:latin typeface="Times New Roman" pitchFamily="18" charset="0"/>
                <a:cs typeface="Times New Roman" pitchFamily="18" charset="0"/>
              </a:rPr>
              <a:t>       </a:t>
            </a:r>
          </a:p>
          <a:p>
            <a:pPr eaLnBrk="1" fontAlgn="auto" hangingPunct="1">
              <a:spcAft>
                <a:spcPts val="0"/>
              </a:spcAft>
              <a:buFont typeface="Arial" pitchFamily="34" charset="0"/>
              <a:buNone/>
              <a:defRPr/>
            </a:pPr>
            <a:endParaRPr lang="en-US" sz="2500" dirty="0">
              <a:latin typeface="Times New Roman" pitchFamily="18" charset="0"/>
              <a:cs typeface="Times New Roman" pitchFamily="18" charset="0"/>
            </a:endParaRPr>
          </a:p>
          <a:p>
            <a:pPr eaLnBrk="1" fontAlgn="auto" hangingPunct="1">
              <a:spcAft>
                <a:spcPts val="0"/>
              </a:spcAft>
              <a:buFont typeface="Arial" pitchFamily="34" charset="0"/>
              <a:buNone/>
              <a:defRPr/>
            </a:pPr>
            <a:r>
              <a:rPr lang="en-US" sz="2500" dirty="0">
                <a:latin typeface="Times New Roman" pitchFamily="18" charset="0"/>
                <a:cs typeface="Times New Roman" pitchFamily="18" charset="0"/>
              </a:rPr>
              <a:t>        Gould MK, </a:t>
            </a:r>
            <a:r>
              <a:rPr lang="en-US" sz="2500" dirty="0" err="1">
                <a:latin typeface="Times New Roman" pitchFamily="18" charset="0"/>
                <a:cs typeface="Times New Roman" pitchFamily="18" charset="0"/>
              </a:rPr>
              <a:t>Dembitzer</a:t>
            </a:r>
            <a:r>
              <a:rPr lang="en-US" sz="2500" dirty="0">
                <a:latin typeface="Times New Roman" pitchFamily="18" charset="0"/>
                <a:cs typeface="Times New Roman" pitchFamily="18" charset="0"/>
              </a:rPr>
              <a:t> AD, Doyle RL et al. Low-molecular-weight heparins compared with </a:t>
            </a:r>
            <a:r>
              <a:rPr lang="en-US" sz="2500" dirty="0" err="1">
                <a:latin typeface="Times New Roman" pitchFamily="18" charset="0"/>
                <a:cs typeface="Times New Roman" pitchFamily="18" charset="0"/>
              </a:rPr>
              <a:t>unfractionated</a:t>
            </a:r>
            <a:r>
              <a:rPr lang="en-US" sz="2500" dirty="0">
                <a:latin typeface="Times New Roman" pitchFamily="18" charset="0"/>
                <a:cs typeface="Times New Roman" pitchFamily="18" charset="0"/>
              </a:rPr>
              <a:t> heparin for the treatment of acute deep venous thrombosis. Ann Intern Med 1999;130:800-809</a:t>
            </a:r>
            <a:r>
              <a:rPr lang="en-US" dirty="0"/>
              <a:t>.</a:t>
            </a:r>
            <a:r>
              <a:rPr lang="en-US" b="1" dirty="0"/>
              <a:t> </a:t>
            </a:r>
            <a:endParaRPr lang="el-GR" dirty="0"/>
          </a:p>
        </p:txBody>
      </p:sp>
      <p:pic>
        <p:nvPicPr>
          <p:cNvPr id="28676" name="Picture 5" descr="http://t2.gstatic.com/images?q=tbn:62ulK6sF9F8QGM:http://www.ghsitia.gr/Images/image03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5000625"/>
            <a:ext cx="151923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457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401050" cy="774923"/>
          </a:xfrm>
        </p:spPr>
        <p:txBody>
          <a:bodyPr>
            <a:normAutofit fontScale="90000"/>
          </a:bodyPr>
          <a:lstStyle/>
          <a:p>
            <a:pPr eaLnBrk="1" hangingPunct="1">
              <a:defRPr/>
            </a:pPr>
            <a:r>
              <a:rPr lang="el-GR" sz="4000" b="1" dirty="0">
                <a:solidFill>
                  <a:srgbClr val="FFFF00"/>
                </a:solidFill>
              </a:rPr>
              <a:t>Ευχαριστώ για την προσοχή σας!</a:t>
            </a:r>
          </a:p>
        </p:txBody>
      </p:sp>
      <p:pic>
        <p:nvPicPr>
          <p:cNvPr id="31747" name="Picture 12" descr="https://encrypted-tbn0.gstatic.com/images?q=tbn:ANd9GcS5HfLui3zDXW_4Kehwjts__nx0W1MvXQhpSq9IeWmC4nd45pZf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221163"/>
            <a:ext cx="302418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4" descr="https://encrypted-tbn3.gstatic.com/images?q=tbn:ANd9GcTORIgDVFhcHeZYsssCj9r1JbpUo34c1mlvin7B8CDzeFBUhTOSu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268413"/>
            <a:ext cx="31686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AutoShape 16" descr="data:image/jpeg;base64,/9j/4AAQSkZJRgABAQAAAQABAAD/2wCEAAkGBhQSEBUTExQWFRQVFxgWFRcUFBUYFRUUGBQVFRQVFxUYHSYeFxkjGRQUHy8gIycpLCwtFR4xNTAqNSYrLCkBCQoKDgwOGg8PGCkcHCQsKSwsKSwpKSwpLC0sLCwpLCksKSwpKSwsKSksKSksKSkpLCwsKSwpKSkpKSwsKSksLP/AABEIAMIBBAMBIgACEQEDEQH/xAAbAAABBQEBAAAAAAAAAAAAAAAAAQIDBAUGB//EAD0QAAEDAgQDBgQEBgIBBQEAAAEAAhEDIQQSMUEFUWETInGBkaEGMrHwFEJiwQcjM1LR4XLxkhWCg6LCU//EABgBAAMBAQAAAAAAAAAAAAAAAAABAgME/8QAJxEAAgICAwABBAEFAAAAAAAAAAECEQMhEjFBURMiYXEEMkKBkfD/2gAMAwEAAhEDEQA/APFApTSgddVDEKzVEDwA/wA/4WbOhGrwDiYovIAJLoBI5TMDrMX5SreMxLi0kmZdm07xOgBP9oP1WZwkZHBx2MjrH+7ea1qN2EE94guI2BN78tR6riyUp3R0RTcSuwd2+1p2J38V0vDapzMdze9/P5WT/wDuFzvZHQm8EmNlo8L4i04YOzt7RlOt3Zg3blA9ACs5x5IcXRygqkuzE3mfNXuJUi50zncQC4NaRl7rfbZV8DUYJkd4wGmYDTPzHfb3XWYDBtbVuPnAbUJBEOeHQ2D4Bb5J8H0KMeRZ4ZhKh4aWg3cCToYYW7DmYI8J5KpheH5aLJbEt72hDiQZvymYhdJwSmPw7aYNiHS4f2Zi1sb3A16qnxDBEObTJgbdWzETpuuBTbbX5N5RqjAq4RhAyhpEgnQwY5cyVUqU2Fpc0AEEtmPD/paOJ4YHHu2IkyLS7QfZWa57WMgwNHR5N/fddUXZi1XZn4V2qkI/2kw0XI06KOpV1Wnpn4OFSyjp1sp3MnTWeardpBSOqnZaKJnyL1as3mq4qTp93VWpUJuUU3fU+6fCkNSLObQJhbITH1e8TyiE5tYSfAIodjDTk/fNNOqV9e/T/R/ym01Yg7Mj6pHPATXPsmtaqr5JYvaApQJSBiWm+6P0A94hJhPn8inyP+0lMwTHIKfGBJVdaeqrPuVMBIThTmZGg2GiFoHsr9lPonvEWWo7hUYIV4M9plJJtliAAOeaZ8FmMpOdOUTAJPOBcnyEoUuQVQgQor9UKqAnZSzEePtJH7KxiKMRPn0gf5UNLugb39hdaOrpeIBEAeJ/37LOTaZoloioMzC0xAA/8v8AS1MPPaVA0XaIg8wAPXu/RHBcPe8ANBdG0tktk+E+yt4Rmam5wMOc4lx3Ac6Gunxlcs5dm0UZRrQwknWXHxgQPUrEldHxvBdnQidwJ5m+3g0Lm2roxbVmM+yWjRJE3199Y6rtvh3C1GTmD3l3egR1MknxWZ8JcH7cXLm9nUY/pknvDqdI5QVvcAcWYeu99T8z3MBmS1jpIM6TI9Quf+RO1SN8MdlrEYZ9ChTgEFjWtN/mPaMIb1tI9VPxLEB7GPtZve+bQmD7jfkuZ43x+ricM4CA2kWOJbMkF0NnkQYVDhvxA5lGuxzzL6TQwSfmDxmjqWl0lZRwSav00nNXRvU6zYImRJvzcYMT4RZYfE6ctIi8eokGQtrg9FtXD1Xgz2QOW3OHF503J0vaFzuK4qSS2LAWPMlVjTcnXhlNqtlGhIGiWdz98lHSxEWPIn3hIXTdddO9nNaK1c3TWyn1AnUqRWt6IZGQZTiFK+ldRu0SsIjXGZTJ1Um6QsVWUOabIDtUNFkObZSMhlSAKNoun5lTJQsJGi6MyVgsgY7LuhjYdHNTVGhpy8gPVRAXU2Nj80C2iuYXCzUDfnaHMLjcAAluYe5HkjhuDD6jAby+PPWPQEea1jjW1KjrCmBsIALpe4u8SGsHisZyro0jGzpeL8LNalhHUTLu9ma0fqAe8h2gEtbG4Wf8R8LpYGjVFJv9VxpsebuNMhjnw46CJB/5J3CfiFx4hTaHtaxrxTzflGYZH1Jt+og7GFX/AIg8SpuZSwzGlpol2afy5gO6XG7iIF/LZcuNTUlF9G0uNNnI06UiUqgGHOxIQu//ACc9v4LLKfczHSH+M6D6LW4Fh31rNE66/lEkT+/koWcMFTCZxqD3eUAnNMdF1Xwdwl9JpNUZPlABg5pkiCDe5HqubLkSi/mzWEbZA7hZa4iAC0Qd2Se61zhuMslVDhQ1sQXwJPLa/SF1+M7rS5sHOXAzrmBDWj0LteS5/GYQMDiSGE6NOp6G/Nc8ZWazjRynxHxLtMgFmgTH6tySmfDPD21q4Y6YgmG6kgWjzhJxyjBbaDGnMHQrU+F+FVGPp1gJBkETBDHAgPBG0wuuUlHHrRglctm18N4Yte/D1JnM0tAJP8rvQb6NkAbahXaGCpvpFhDWA0jca5iS10AcobbwWLw95OMr5XZix2cF+YAmk5z8p3AzK5Q4k2nTa8ku7Whlaflh0ue8kiL53W8fXjyRd2u9HVBqtlA8LcKeNptGaBTALWgBxD2AgDkIXMYmi5r8pBBiIOvgu0xuOqVcPVczLTyvDMxkON3AtHIxB6rkmUZrsaCX3DjIgzMuBEyLDddOCTpt/wDaMsteHYcDlmGxhc3uBrwNbHMwO36BcbihNSR5Bdzw9ofwnEvBIdVfoG6ntg4XvDYmVxX4dwcASJ6c1GJq5P8AJE/EVMXThoPSPdUc8H0WzicOCD0WW/DjLN5nyjx5rsxyTRzZFTJ87XBOybgzpuqBYRHXTqnsrEKnD4MzQfSJM7b9PNVqwj3U9PHjJlLZ00sT9hQON7qUmVHQ0CwQ4pXJCmaDZuFPlt96pWYUm405+3mrowUNDie79TE25qZSSKUTMa2XR9Uw0491bFIBxI0IsoMTa33qqUrYnGlsgKmpjT1TA1TUHkO8B+4TbJSLeGwRrVcsgEzdxhtgT+3qU9uA6g+H31Rh3EuyzA7wEdR/0rdJ4yjoB9JH7LnlJo1UUMYAySBLgA9hn5XseCSRuCLeah4u8GrmaAA9rHw38pIgt6XBPop6zrDaATO5aXOB9gPRRZJJAi4InoWOgBJfkJL4KrLZh962+qirV3PJcbmZub/7SspmC4TExO3M35pWha9EEtJwIlCVtIwhRo02XMPjA2lTY2dAXEOvJmRGwXXcQ40KX4Z4lwcXGDaWtadeoJF15lQeZAm0ha2K4k41GZiD2UtbA0aTIvuZKnJguX+xwyfaen1KH8r+0fON3NO0ep1VCrVY/KzIHvn5pmOo6EBS0fiCk/D0s2Z7+zaXZQBmdEEeyycJxekHHM11Inu3ILdbXABHWy4kdNXszvjPhrnPYWN/NlIAsXES3zgH0Ws51PCYUNqOdleQw5JD2jUFp2uM0X3VLi1ftMQGNPcZ33jWHiwbJ1Ik+qzvjAvfSpPdoC4X1uBGnQeOnNbpcnGDMZfbbRJjcUzB4l9Jrs7RlqOJPzOdSOYTydmOvNUW8XBoUmBgdle97mdY7hB1y6yOYCp8LxAOJD3gOBgHOJG145w2Ft8TpNFYvY0BgLHODW5RkyNBIG0EErSajF01bJi2ytxHjD3OfTpjMa787WDNmY8wIi0mB4XKx2Yp5qFxJNQkhxdrfukGfTyXQYr4kotrWpzkeHSBBlrrXN4gdJJ5LO4bimHEdq8hodULsridyTJyi2UmeqcLUX9tClt9nbYDC1KfDMRSOUlrTDQdMjg58f3W8NOq4rOJBi8812XxJx8NwoZhy2aoh1Vog5NagB2zS1scmlcK6tkLTYwbz13WGCLabfrHlkl14S9qM/eEtkCB4qGjRc6pkbdtQ+0xPQiPZdFU4a40T2bSS4g21Jg7ebSpsZ8Fu7Oh2Rl77FpJEE5nW82uXVHRwyyJ7OWfg2HRpDmzLSSbixEc+SyXsM6GeUH6LpqWIPbhmIYHHtMjiYaWnNHzR01K7LF/CdOAWkFwIaf7mj+1wBM7eUFdEbezNz46Z5XhrmEVvoVucY4W2g/K1xJEDS0azPVY7qbnEnrfxRTs3UlQ1ilaySB13TXNgdVZ4fiMsE3Eg+YKiSaLi02Xjg39pLHANa0BpA6Ry+YkG6no0KjzlqiGjQG3/GN7lXsB8S0yR2oI1EBsti0CJ6e60G46mW52U3loFnFu+8C5JnmuOc5eo6Ul4cvj8NB5ZRyWdXw8ybzK1+IYoO7zTYzbed7HRZD3kbwFtibozlTIWMupWtEGyeHynBluq0bJSEpvylsLQZUAMQNrAcw0j2PsqTmSJ1VzD2khhmBBPgZ+izl8mkRr8N8sk5ouBOk+15S1qgLiIiQD4Bp/wVO2pexBmTY6ARI8d/NVeIwC0jnFtpEf4UK26YSXpZbiCyn2bbDNm0vJaG6+E+pVHs7ffNFfFyP/AGtPheD7Jra40J5/Uj9lai0iLvRMGdYQomYhhF5nwSpUyrMggtPgpHV5Nrz6yoc8hT08E49LT66LsdenOvwbXBuLlhyuu09btPhy/wC1bx73Fji1ohvedOw1EdddFi4EQ4Tro4dFcxXESKGT+4lovcBpnztAXHPGudxR1wn9lNm58HYOoS4inLjOp+Wwh0bTBE6kt5BS/GgbTFCm+zXFzngakNDWtcfeyd8K4sNaxrB33OG4zFrmy1pJtlBFR1ufOyr/AMQjmr4cFwaC115Pdh0OJA/47a3WUVefYN1jMX4ew3a1sgiC0udI2DToPNbH8QKL8PWbT0Y9jXgZpLgC6M0eXp0U/wDDjAMdV7TLJpEzJAzhzSGtG4HONjG6m/ithia9Kr2eWmGikSCJc8S4tF75RawgGfO7Tz0TTULOKwmEdVqQ215PQbnnH0WnW4eS8NptkUxnL9JYQMpBOu5jon0sO6gW5XBhfTzB0iQ0g5wLQTl+uy6p3Cmsp/y8zmVGMc/NZwqEgtLOTQDMXmbaKsmSnYoY7Rz7BUeKdM/LUcXAugAZJk9JM+izOJUnAmRl0AOsxyjwXU/GWAp0sFQy/wBUuDNdR3nOkH9RB6Ss3hfAy+iHVC6Hu7rWwS5wMSdgNbqIySjyJljfKivwT4prUGtbZ7Wu0PzRABAd4aLusP8AxDo5wXNiABTcbECBMgG9ydt159/6f2b3g6NnWx2Onn7pMZhBLdye8fa3oVqstPRjL+NGW2dpx0UKgr1OxYWOLnB7HE1HOIu650m0bR1UfGS00RWY456Ra57hqS1oaHRoD3RMclxVWu9jHa3gRzEyR9PRSn4mcGVKYAc2q2HZp0I1ABFwr5SkKGBRe2bNagcb2Ypxnd+UnxJvvdVsN8OubXNJwIN82gA63WbT442lUY9ky0sPdiP135kWV34g+LRWxJNCmQzPLc93utAzDSP038bKV9S7N4KCjVehi/h0zqNSJkaBY7qIB19DK7HB8I7oLmEuNNz5Dry3Y2idVyuMcS90Cxki35Z19AiMuXoSSXSKzvCNvZXcFxupRBaILTqHC3kqLXg31TzTkyNkml0x/ohr1y5xP2PBRNKsPYJQzDkmArTVE0MpUpnorDjaPVT0uH5W1S6ZawETrPOPIrObVMSp/qeh3RYDYvz+m6sYd7Swue9wymwB1mbR5KjTxJ0U7KkB4P5gCPEOER5EoaGmVzWyPBHPfkbKYvdU7tpkEciRoFABm1WlwqmJP9xBAi52kpyaSv0h2VKtH5ZtmJB8Clrva22saT9VZxGCgteJixvzi5jwCruwmeo53dyggch8spKSfbHTRSNa6RWK9BjXEBC0tE0ylRby/wCloUiAJdbYHaw5+Kz2VCORS1KxII5mSrlGyIyos4jGDtC4XsNOcQVDjWuD+8MpPeg8jcKu0XTq1ZznFzjJOpKajT0DlfZ0fBfiDsqYBAdBEzqY+UB35QOn9xVfiXFO2qCpJljcjLd1oEkAAyTqdeaxGVYEc1LTcC4DY2vy3Wf0km5F821R3XwM+nTYapfBpB1UkWDSGua1ribOJE2/4q/8e4icE2XB72vp1DmkESHA5WwLXaPALjOJY9v4hwpgFgyBgiGjK0SQ3ckzfqUcb4i6qzM5xLnOEydYE/4XN9J/UUjbn9tFPEY2pU+a4JJ6C50G2pXR4X4sqim0Oio7LBzWIyyBJ5rlMM4mBsd/qFfrAGLXMT9FtkinSaIhJq2jpeNMbiuzaJDaTcrTMCTBOuoFhPQooYnswynAc1oygh1pFyeW65UB0mHHqJsei2uJsbUyvLWszFjWG5mGNknY8oWDh/a3oW279GUwTUqnO0PBLpeZBpncczrZTYyuxoBEA5RH6tj4bXTuJvbhxk7jnuboRA1iYG0fRc48Od8ziYEDMSbcvBVGKnvou3HReZxATdoibxqRN7lZTiCTGm3hsrDGRvBuP20UQod7KSAVvFJdEO/SGE5joII1++SMRRcwwREiRyITGuutKMz0D4P4+Tlp/wBWrlJY091ogOBaTF+7PNUZLO1k5BTotY5zHSQ41KTC+I1EuMdSOq5eljnBpaLAiCRYkDUTyO/irXDq9NoJfnzD5Q0Nc0Df5tzA09Visai20a8rVEuPxeJbULary5zdzBkQCCDFwQQQeRC6ujwKp+COIDa2dlqjX06ZHVwY5ubLMAkWGYa3Cp0cE7GYZhLqYqUoZRaQWdpTmRSBdq4FxDb6W0uPSPj7EPwHBqRpOcyqHsYHADNLs7qgJNwMoi1xAiFE25OkC+08kxPFCBDmUTeP6NOZ6EBLg8r2kuDWkOjuANmBOm5ErLx1aahc0ZGzma2c2QTIaSdY0utzDx2JxBEinMC0kgtlw5C/lfkhqkVdsdVo0wAGvdmIk94mPERvMBZvEMA0dq65awUzIMO/mWMyL38N+SZVru7M15aM7suXQtt3S09IUuHY9+CxVQku/mYdsm//APQx/wDUKscKfZMpWZNNjTo7ycI9xIUnZPucsj9PeAHMws9pI0Wvwvhb6xdkIBa0v3ExeJGhhaySW2RF2XOE8OFRpMCxlzjoLwABud1OcG5tPODlhwEDWNAPSCpHcKc7IQQDEOzDvFwkEyItI8VUwdKpXoV3lzgKAa4tBJJzPDJA6TJJNgufjyemauktolrV4IDjcgTPIyAIWUzEfzX3sf28FCaYJ/qSf1WPrp7q/wAPwFMhxquLCBLSLg7bAq1BRshysqVqom8z0HRCZVoEmRBB/UEqukKyF2G91G7DenO6mbc7dOSHG9tFdszogNE8lGWK6CgjmjkFGe5qArzqX2QrNamPwwbAkPGguc0+fTyVcxcSoy7W9CfomY+pMAGwHumVCQI63lRPjZCW7G34Pp1o9dFJ+OPK3v6qqhU4pkqTRqYbENNp8j/lXa+IANIl1mOkjoSLhYLGlWGU9yZWMsau7NIzfwX+LY7ta5fFzoJOg0kqicR3vqmvfvy09FEwKlFJA22yycVH5R5qrVqEmTqpS2yhIuqjRMiTtcwgk2EN8JJj1KYCkyoypk2TUvEJe0UIanueT9/VJopM9K/hZjvxFVuCqk9nlqVBHzkht6cmYZBc4DndaX8WeL1HYbD0YPZBxf3pz5g3KxrthDc3mvO/hfjZwuLp1g2cpuAYkEZbc9dN1p/EXxO7ExSADaAc8tBEvzF2YEkkkASAByny5uD566NuS4mTXqw2IuLk7zy8E7A8ULIYbscYc0aEGxn1lZLg4az7pmZa/TVUQ5m5xYZhlptJa2XyNhobcrK9w6o7/wBKrMuA/EsNtT2dGq6Omsql8O4nK5zzo1pFztsI3WtiGdth2U2T/UIgGQ0hl+9y7yjlx+0qk9nK8No9pUa0uDZPzHax8JXWcAqCnQewiXEmY17trch1K5nEcOdRcDMjSRz3Cv0uJVBmJaTNMNsRBG5eQbmMx8U8i5rQY3xezf8AxgAMGJBgk3luUmOV5M7yszA8SIo4twMdpScw5dDmr4cOPgYNlkChUrZnMYXBol2UXA5xqfJWMMw/hqgAMQybaDtSb/8AgEoQURylZndlmdYwObv31W3w7iRa11Km1jjULRmc35CNXA6jx5LOoU6fZPzZu0tkAsOpcVqYPC06dEVm1jTqQ8RMEgd14aQJBOaPXyJtNbCEX4X8Lw3PmL30XEOiWZHNiAbFzZ1JQt74LZhThv6tNhzmRVc0umG6HL8sQhYOdOqNFjv08xzffNKHJiA5dhykoclBUWa6AlQWTSnNcq4f5qUOSoYmKBc6Zt9PFUXLQzqLsWzJmNwNfdXGVEtDMDhO0JGZrQBJLtAP3Tzgi3JnMB9wdTlkicut4Krl8HTyWjw1wrPDahHdBNzqAJjqeicm1sUa6Nj8GHdl2bQGD5gDDydnOeZmxNgBqqeJ4S0Oe1ru82Sc1om7RHzaHXS+qtHjTaYOziSYaQcosTfSDExssLF8ULqj36F+vOOXsPRYQU2zeTikVX2KUPUUpwC6aMLHmogJpCUFIBUIQEgBOa5NCVAA10KYVZvaQVDCaSgLNXiFejnJpE5TBiCIJALgJ/KDMKLsw6NwdDl69LrNCu4F0PEGduXVJxoadjzgwdHR0n/N1r0Kr6WFGQicz80n8rmtg5TrIDh0UYoiI18p2NvNOOCaRMRG4JjZZOV9l9EvFKodSoMkWZlIMxmZaPHvR5I/CDsG03iIcXte28W0tqNLayqtVkuY05gc7zmLRlOaDHsr+E4mG/yjcMkG+/Ly2WbtLRopX2M4bg3sLhTPzkNkatGs8r2uFXxlTs6dRpN3GmPGz3m/TMFr1eK06DT2ZBqOaHZeUgFt9Ii8amy5THVS6m2TJLiSeZytv7lVCLk7YSlSIHVYGuv0TnY7NGbbkNfFU4UjWwujijDkyy6o0mY18EiiDUqVFbGpSU1EpkjiUoUaWUASSnBQyjMlQWTEozKIPRmSoLJW1Y1AO17+iAyYlgjobqHtFI3EnoR97p7Akq4Ng/NB5G/03UH4N3310KdXxZIgCOfVOOIGTr+/RNWLRA6gRsmNQXoCskeEJAkhIocSlBTIShqAHSlQmpAKmvTgiRN9ECI1bwYsbcr7hV3AaAqfC1S3105wiXQ0a9LFC0+A6/cBWHv0Gg+v3f1WOMRmNh1A5FWS0G/MDc+dlg4mtl6piY+Vs9JFvU3TGmmGGo4w6S4t0cDyDh8wP7qk7BNJ3g9bePgmv4c3mfvy0RS+RFfCOmoHOE96TMR4GVbGC7RmZsBrXOMF1w2G7amw9klPAMuA58kctp100RRp/wAogXzAiDEWdIMzqrbXZH7I8dhMrQQy2aJk8pEg8wVHhcblM5GEbiDpvutWpVqCxaHsIAIjURp48lTxeCpgZw14HK4ynlcJKV6YE5pU3Xyeht7FKsUv5Ex98kI4fkdkeZJKMqAtiAlEpCiEAORCQJUgCUmZCQpgKEspsoQAsppSyklACQlCRKExCgp2ZNRKQx0JEBEoAEoTZSoAdKY5KCmkoAe3ny1Tg/oo2uTmhDAsQBp981ba88tlnireFepiGtPO3Xr7LNopMe2ennKcXu5jrb7lMfrl5cjPiAdxukB5mBz/AGtopoqyUFxF3kDaBvB+/NXcIQGBpgx0g3Nxqc3P7hUabjfeLwN+sfmAv6qxSrM03J1IGYDLcAnuxPn6IoRdGHF8pgjY/wCFlcWxMtykFruUmCLzr15LUpYlrmubckAFsAC0y4uO8z7dCquIcx3deJPhe06NFwUkqEc/mQrVXhrgbAxtOvnAQtrRJTQiEQmAkJUQnIAbCVKkQAIJSICAApClSIAEIQUAIglCRMQpKRCExBKcHJqEAPlLCjShyQ7HJqUlIgBQnuEGFGnvdJ8h9EALkI+9ldwxIbHMyN+d+u6qU6pMNm30V7DOgRvp4i8qJDQrDF+Vh01B2vqmsaMwOjZkbkX0PukeDJ3i14nUDb7sgggmbka6zqAdUhlhhbImQP1bnTb5YPim4qqYzfNJ+fxAtl20I69FVq1YFt/bnqq7nJpBZao4wAgukwflFgWxGuvJWsPjKYNnZb65ToAQJ1JJnwHnbHlEp0KzoTx1o6+luiFzuZKlxCx0JEqQ0zsFQChqVR5ila8yigscgJ2WU0hIYJEJExBCRLKCgBEQhImAISoQIQpEqECEQhCYAhCVqQAgIKRACqRw7oPkmAp7BIIQAxputKkJA+48VnUxcLRc2IvO07eBUyGhDIJN4OsAGATBtz00TG1w3NoTcCZgg7jr4qTFtyx7b+vNU69STI36zfdCGRykQhMBU0pQOiaUxAUIQgCZqkalQs2WiLEbeCiahCtdEekx0SVEIUlDEhQhUIEiEIAVIhCAEKVyEJgIhCECApEIQIE8IQgBrkiEJgBUlPfwSoSYAP3K0cDcu/4lIhRIaExI/l//ACOHlGizTqhCaGxXaIdshCoQAodohCAGoQhMD//Z"/>
          <p:cNvSpPr>
            <a:spLocks noChangeAspect="1" noChangeArrowheads="1"/>
          </p:cNvSpPr>
          <p:nvPr/>
        </p:nvSpPr>
        <p:spPr bwMode="auto">
          <a:xfrm>
            <a:off x="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a:p>
        </p:txBody>
      </p:sp>
      <p:sp>
        <p:nvSpPr>
          <p:cNvPr id="31750" name="AutoShape 18" descr="data:image/jpeg;base64,/9j/4AAQSkZJRgABAQAAAQABAAD/2wCEAAkGBhQSEBUTExQWFRQVFxgWFRcUFBUYFRUUGBQVFRQVFxUYHSYeFxkjGRQUHy8gIycpLCwtFR4xNTAqNSYrLCkBCQoKDgwOGg8PGCkcHCQsKSwsKSwpKSwpLC0sLCwpLCksKSwpKSwsKSksKSksKSkpLCwsKSwpKSkpKSwsKSksLP/AABEIAMIBBAMBIgACEQEDEQH/xAAbAAABBQEBAAAAAAAAAAAAAAAAAQIDBAUGB//EAD0QAAEDAgQDBgQEBgIBBQEAAAEAAhEDIQQSMUEFUWETInGBkaEGMrHwFEJiwQcjM1LR4XLxkhWCg6LCU//EABgBAAMBAQAAAAAAAAAAAAAAAAABAgME/8QAJxEAAgICAwABBAEFAAAAAAAAAAECEQMhEjFBURMiYXEEMkKBkfD/2gAMAwEAAhEDEQA/APFApTSgddVDEKzVEDwA/wA/4WbOhGrwDiYovIAJLoBI5TMDrMX5SreMxLi0kmZdm07xOgBP9oP1WZwkZHBx2MjrH+7ea1qN2EE94guI2BN78tR6riyUp3R0RTcSuwd2+1p2J38V0vDapzMdze9/P5WT/wDuFzvZHQm8EmNlo8L4i04YOzt7RlOt3Zg3blA9ACs5x5IcXRygqkuzE3mfNXuJUi50zncQC4NaRl7rfbZV8DUYJkd4wGmYDTPzHfb3XWYDBtbVuPnAbUJBEOeHQ2D4Bb5J8H0KMeRZ4ZhKh4aWg3cCToYYW7DmYI8J5KpheH5aLJbEt72hDiQZvymYhdJwSmPw7aYNiHS4f2Zi1sb3A16qnxDBEObTJgbdWzETpuuBTbbX5N5RqjAq4RhAyhpEgnQwY5cyVUqU2Fpc0AEEtmPD/paOJ4YHHu2IkyLS7QfZWa57WMgwNHR5N/fddUXZi1XZn4V2qkI/2kw0XI06KOpV1Wnpn4OFSyjp1sp3MnTWeardpBSOqnZaKJnyL1as3mq4qTp93VWpUJuUU3fU+6fCkNSLObQJhbITH1e8TyiE5tYSfAIodjDTk/fNNOqV9e/T/R/ym01Yg7Mj6pHPATXPsmtaqr5JYvaApQJSBiWm+6P0A94hJhPn8inyP+0lMwTHIKfGBJVdaeqrPuVMBIThTmZGg2GiFoHsr9lPonvEWWo7hUYIV4M9plJJtliAAOeaZ8FmMpOdOUTAJPOBcnyEoUuQVQgQor9UKqAnZSzEePtJH7KxiKMRPn0gf5UNLugb39hdaOrpeIBEAeJ/37LOTaZoloioMzC0xAA/8v8AS1MPPaVA0XaIg8wAPXu/RHBcPe8ANBdG0tktk+E+yt4Rmam5wMOc4lx3Ac6Gunxlcs5dm0UZRrQwknWXHxgQPUrEldHxvBdnQidwJ5m+3g0Lm2roxbVmM+yWjRJE3199Y6rtvh3C1GTmD3l3egR1MknxWZ8JcH7cXLm9nUY/pknvDqdI5QVvcAcWYeu99T8z3MBmS1jpIM6TI9Quf+RO1SN8MdlrEYZ9ChTgEFjWtN/mPaMIb1tI9VPxLEB7GPtZve+bQmD7jfkuZ43x+ricM4CA2kWOJbMkF0NnkQYVDhvxA5lGuxzzL6TQwSfmDxmjqWl0lZRwSav00nNXRvU6zYImRJvzcYMT4RZYfE6ctIi8eokGQtrg9FtXD1Xgz2QOW3OHF503J0vaFzuK4qSS2LAWPMlVjTcnXhlNqtlGhIGiWdz98lHSxEWPIn3hIXTdddO9nNaK1c3TWyn1AnUqRWt6IZGQZTiFK+ldRu0SsIjXGZTJ1Um6QsVWUOabIDtUNFkObZSMhlSAKNoun5lTJQsJGi6MyVgsgY7LuhjYdHNTVGhpy8gPVRAXU2Nj80C2iuYXCzUDfnaHMLjcAAluYe5HkjhuDD6jAby+PPWPQEea1jjW1KjrCmBsIALpe4u8SGsHisZyro0jGzpeL8LNalhHUTLu9ma0fqAe8h2gEtbG4Wf8R8LpYGjVFJv9VxpsebuNMhjnw46CJB/5J3CfiFx4hTaHtaxrxTzflGYZH1Jt+og7GFX/AIg8SpuZSwzGlpol2afy5gO6XG7iIF/LZcuNTUlF9G0uNNnI06UiUqgGHOxIQu//ACc9v4LLKfczHSH+M6D6LW4Fh31rNE66/lEkT+/koWcMFTCZxqD3eUAnNMdF1Xwdwl9JpNUZPlABg5pkiCDe5HqubLkSi/mzWEbZA7hZa4iAC0Qd2Se61zhuMslVDhQ1sQXwJPLa/SF1+M7rS5sHOXAzrmBDWj0LteS5/GYQMDiSGE6NOp6G/Nc8ZWazjRynxHxLtMgFmgTH6tySmfDPD21q4Y6YgmG6kgWjzhJxyjBbaDGnMHQrU+F+FVGPp1gJBkETBDHAgPBG0wuuUlHHrRglctm18N4Yte/D1JnM0tAJP8rvQb6NkAbahXaGCpvpFhDWA0jca5iS10AcobbwWLw95OMr5XZix2cF+YAmk5z8p3AzK5Q4k2nTa8ku7Whlaflh0ue8kiL53W8fXjyRd2u9HVBqtlA8LcKeNptGaBTALWgBxD2AgDkIXMYmi5r8pBBiIOvgu0xuOqVcPVczLTyvDMxkON3AtHIxB6rkmUZrsaCX3DjIgzMuBEyLDddOCTpt/wDaMsteHYcDlmGxhc3uBrwNbHMwO36BcbihNSR5Bdzw9ofwnEvBIdVfoG6ntg4XvDYmVxX4dwcASJ6c1GJq5P8AJE/EVMXThoPSPdUc8H0WzicOCD0WW/DjLN5nyjx5rsxyTRzZFTJ87XBOybgzpuqBYRHXTqnsrEKnD4MzQfSJM7b9PNVqwj3U9PHjJlLZ00sT9hQON7qUmVHQ0CwQ4pXJCmaDZuFPlt96pWYUm405+3mrowUNDie79TE25qZSSKUTMa2XR9Uw0491bFIBxI0IsoMTa33qqUrYnGlsgKmpjT1TA1TUHkO8B+4TbJSLeGwRrVcsgEzdxhtgT+3qU9uA6g+H31Rh3EuyzA7wEdR/0rdJ4yjoB9JH7LnlJo1UUMYAySBLgA9hn5XseCSRuCLeah4u8GrmaAA9rHw38pIgt6XBPop6zrDaATO5aXOB9gPRRZJJAi4InoWOgBJfkJL4KrLZh962+qirV3PJcbmZub/7SspmC4TExO3M35pWha9EEtJwIlCVtIwhRo02XMPjA2lTY2dAXEOvJmRGwXXcQ40KX4Z4lwcXGDaWtadeoJF15lQeZAm0ha2K4k41GZiD2UtbA0aTIvuZKnJguX+xwyfaen1KH8r+0fON3NO0ep1VCrVY/KzIHvn5pmOo6EBS0fiCk/D0s2Z7+zaXZQBmdEEeyycJxekHHM11Inu3ILdbXABHWy4kdNXszvjPhrnPYWN/NlIAsXES3zgH0Ws51PCYUNqOdleQw5JD2jUFp2uM0X3VLi1ftMQGNPcZ33jWHiwbJ1Ik+qzvjAvfSpPdoC4X1uBGnQeOnNbpcnGDMZfbbRJjcUzB4l9Jrs7RlqOJPzOdSOYTydmOvNUW8XBoUmBgdle97mdY7hB1y6yOYCp8LxAOJD3gOBgHOJG145w2Ft8TpNFYvY0BgLHODW5RkyNBIG0EErSajF01bJi2ytxHjD3OfTpjMa787WDNmY8wIi0mB4XKx2Yp5qFxJNQkhxdrfukGfTyXQYr4kotrWpzkeHSBBlrrXN4gdJJ5LO4bimHEdq8hodULsridyTJyi2UmeqcLUX9tClt9nbYDC1KfDMRSOUlrTDQdMjg58f3W8NOq4rOJBi8812XxJx8NwoZhy2aoh1Vog5NagB2zS1scmlcK6tkLTYwbz13WGCLabfrHlkl14S9qM/eEtkCB4qGjRc6pkbdtQ+0xPQiPZdFU4a40T2bSS4g21Jg7ebSpsZ8Fu7Oh2Rl77FpJEE5nW82uXVHRwyyJ7OWfg2HRpDmzLSSbixEc+SyXsM6GeUH6LpqWIPbhmIYHHtMjiYaWnNHzR01K7LF/CdOAWkFwIaf7mj+1wBM7eUFdEbezNz46Z5XhrmEVvoVucY4W2g/K1xJEDS0azPVY7qbnEnrfxRTs3UlQ1ilaySB13TXNgdVZ4fiMsE3Eg+YKiSaLi02Xjg39pLHANa0BpA6Ry+YkG6no0KjzlqiGjQG3/GN7lXsB8S0yR2oI1EBsti0CJ6e60G46mW52U3loFnFu+8C5JnmuOc5eo6Ul4cvj8NB5ZRyWdXw8ybzK1+IYoO7zTYzbed7HRZD3kbwFtibozlTIWMupWtEGyeHynBluq0bJSEpvylsLQZUAMQNrAcw0j2PsqTmSJ1VzD2khhmBBPgZ+izl8mkRr8N8sk5ouBOk+15S1qgLiIiQD4Bp/wVO2pexBmTY6ARI8d/NVeIwC0jnFtpEf4UK26YSXpZbiCyn2bbDNm0vJaG6+E+pVHs7ffNFfFyP/AGtPheD7Jra40J5/Uj9lai0iLvRMGdYQomYhhF5nwSpUyrMggtPgpHV5Nrz6yoc8hT08E49LT66LsdenOvwbXBuLlhyuu09btPhy/wC1bx73Fji1ohvedOw1EdddFi4EQ4Tro4dFcxXESKGT+4lovcBpnztAXHPGudxR1wn9lNm58HYOoS4inLjOp+Wwh0bTBE6kt5BS/GgbTFCm+zXFzngakNDWtcfeyd8K4sNaxrB33OG4zFrmy1pJtlBFR1ufOyr/AMQjmr4cFwaC115Pdh0OJA/47a3WUVefYN1jMX4ew3a1sgiC0udI2DToPNbH8QKL8PWbT0Y9jXgZpLgC6M0eXp0U/wDDjAMdV7TLJpEzJAzhzSGtG4HONjG6m/ithia9Kr2eWmGikSCJc8S4tF75RawgGfO7Tz0TTULOKwmEdVqQ215PQbnnH0WnW4eS8NptkUxnL9JYQMpBOu5jon0sO6gW5XBhfTzB0iQ0g5wLQTl+uy6p3Cmsp/y8zmVGMc/NZwqEgtLOTQDMXmbaKsmSnYoY7Rz7BUeKdM/LUcXAugAZJk9JM+izOJUnAmRl0AOsxyjwXU/GWAp0sFQy/wBUuDNdR3nOkH9RB6Ss3hfAy+iHVC6Hu7rWwS5wMSdgNbqIySjyJljfKivwT4prUGtbZ7Wu0PzRABAd4aLusP8AxDo5wXNiABTcbECBMgG9ydt159/6f2b3g6NnWx2Onn7pMZhBLdye8fa3oVqstPRjL+NGW2dpx0UKgr1OxYWOLnB7HE1HOIu650m0bR1UfGS00RWY456Ra57hqS1oaHRoD3RMclxVWu9jHa3gRzEyR9PRSn4mcGVKYAc2q2HZp0I1ABFwr5SkKGBRe2bNagcb2Ypxnd+UnxJvvdVsN8OubXNJwIN82gA63WbT442lUY9ky0sPdiP135kWV34g+LRWxJNCmQzPLc93utAzDSP038bKV9S7N4KCjVehi/h0zqNSJkaBY7qIB19DK7HB8I7oLmEuNNz5Dry3Y2idVyuMcS90Cxki35Z19AiMuXoSSXSKzvCNvZXcFxupRBaILTqHC3kqLXg31TzTkyNkml0x/ohr1y5xP2PBRNKsPYJQzDkmArTVE0MpUpnorDjaPVT0uH5W1S6ZawETrPOPIrObVMSp/qeh3RYDYvz+m6sYd7Swue9wymwB1mbR5KjTxJ0U7KkB4P5gCPEOER5EoaGmVzWyPBHPfkbKYvdU7tpkEciRoFABm1WlwqmJP9xBAi52kpyaSv0h2VKtH5ZtmJB8Clrva22saT9VZxGCgteJixvzi5jwCruwmeo53dyggch8spKSfbHTRSNa6RWK9BjXEBC0tE0ylRby/wCloUiAJdbYHaw5+Kz2VCORS1KxII5mSrlGyIyos4jGDtC4XsNOcQVDjWuD+8MpPeg8jcKu0XTq1ZznFzjJOpKajT0DlfZ0fBfiDsqYBAdBEzqY+UB35QOn9xVfiXFO2qCpJljcjLd1oEkAAyTqdeaxGVYEc1LTcC4DY2vy3Wf0km5F821R3XwM+nTYapfBpB1UkWDSGua1ribOJE2/4q/8e4icE2XB72vp1DmkESHA5WwLXaPALjOJY9v4hwpgFgyBgiGjK0SQ3ckzfqUcb4i6qzM5xLnOEydYE/4XN9J/UUjbn9tFPEY2pU+a4JJ6C50G2pXR4X4sqim0Oio7LBzWIyyBJ5rlMM4mBsd/qFfrAGLXMT9FtkinSaIhJq2jpeNMbiuzaJDaTcrTMCTBOuoFhPQooYnswynAc1oygh1pFyeW65UB0mHHqJsei2uJsbUyvLWszFjWG5mGNknY8oWDh/a3oW279GUwTUqnO0PBLpeZBpncczrZTYyuxoBEA5RH6tj4bXTuJvbhxk7jnuboRA1iYG0fRc48Od8ziYEDMSbcvBVGKnvou3HReZxATdoibxqRN7lZTiCTGm3hsrDGRvBuP20UQod7KSAVvFJdEO/SGE5joII1++SMRRcwwREiRyITGuutKMz0D4P4+Tlp/wBWrlJY091ogOBaTF+7PNUZLO1k5BTotY5zHSQ41KTC+I1EuMdSOq5eljnBpaLAiCRYkDUTyO/irXDq9NoJfnzD5Q0Nc0Df5tzA09Visai20a8rVEuPxeJbULary5zdzBkQCCDFwQQQeRC6ujwKp+COIDa2dlqjX06ZHVwY5ubLMAkWGYa3Cp0cE7GYZhLqYqUoZRaQWdpTmRSBdq4FxDb6W0uPSPj7EPwHBqRpOcyqHsYHADNLs7qgJNwMoi1xAiFE25OkC+08kxPFCBDmUTeP6NOZ6EBLg8r2kuDWkOjuANmBOm5ErLx1aahc0ZGzma2c2QTIaSdY0utzDx2JxBEinMC0kgtlw5C/lfkhqkVdsdVo0wAGvdmIk94mPERvMBZvEMA0dq65awUzIMO/mWMyL38N+SZVru7M15aM7suXQtt3S09IUuHY9+CxVQku/mYdsm//APQx/wDUKscKfZMpWZNNjTo7ycI9xIUnZPucsj9PeAHMws9pI0Wvwvhb6xdkIBa0v3ExeJGhhaySW2RF2XOE8OFRpMCxlzjoLwABud1OcG5tPODlhwEDWNAPSCpHcKc7IQQDEOzDvFwkEyItI8VUwdKpXoV3lzgKAa4tBJJzPDJA6TJJNgufjyemauktolrV4IDjcgTPIyAIWUzEfzX3sf28FCaYJ/qSf1WPrp7q/wAPwFMhxquLCBLSLg7bAq1BRshysqVqom8z0HRCZVoEmRBB/UEqukKyF2G91G7DenO6mbc7dOSHG9tFdszogNE8lGWK6CgjmjkFGe5qArzqX2QrNamPwwbAkPGguc0+fTyVcxcSoy7W9CfomY+pMAGwHumVCQI63lRPjZCW7G34Pp1o9dFJ+OPK3v6qqhU4pkqTRqYbENNp8j/lXa+IANIl1mOkjoSLhYLGlWGU9yZWMsau7NIzfwX+LY7ta5fFzoJOg0kqicR3vqmvfvy09FEwKlFJA22yycVH5R5qrVqEmTqpS2yhIuqjRMiTtcwgk2EN8JJj1KYCkyoypk2TUvEJe0UIanueT9/VJopM9K/hZjvxFVuCqk9nlqVBHzkht6cmYZBc4DndaX8WeL1HYbD0YPZBxf3pz5g3KxrthDc3mvO/hfjZwuLp1g2cpuAYkEZbc9dN1p/EXxO7ExSADaAc8tBEvzF2YEkkkASAByny5uD566NuS4mTXqw2IuLk7zy8E7A8ULIYbscYc0aEGxn1lZLg4az7pmZa/TVUQ5m5xYZhlptJa2XyNhobcrK9w6o7/wBKrMuA/EsNtT2dGq6Omsql8O4nK5zzo1pFztsI3WtiGdth2U2T/UIgGQ0hl+9y7yjlx+0qk9nK8No9pUa0uDZPzHax8JXWcAqCnQewiXEmY17trch1K5nEcOdRcDMjSRz3Cv0uJVBmJaTNMNsRBG5eQbmMx8U8i5rQY3xezf8AxgAMGJBgk3luUmOV5M7yszA8SIo4twMdpScw5dDmr4cOPgYNlkChUrZnMYXBol2UXA5xqfJWMMw/hqgAMQybaDtSb/8AgEoQURylZndlmdYwObv31W3w7iRa11Km1jjULRmc35CNXA6jx5LOoU6fZPzZu0tkAsOpcVqYPC06dEVm1jTqQ8RMEgd14aQJBOaPXyJtNbCEX4X8Lw3PmL30XEOiWZHNiAbFzZ1JQt74LZhThv6tNhzmRVc0umG6HL8sQhYOdOqNFjv08xzffNKHJiA5dhykoclBUWa6AlQWTSnNcq4f5qUOSoYmKBc6Zt9PFUXLQzqLsWzJmNwNfdXGVEtDMDhO0JGZrQBJLtAP3Tzgi3JnMB9wdTlkicut4Krl8HTyWjw1wrPDahHdBNzqAJjqeicm1sUa6Nj8GHdl2bQGD5gDDydnOeZmxNgBqqeJ4S0Oe1ru82Sc1om7RHzaHXS+qtHjTaYOziSYaQcosTfSDExssLF8ULqj36F+vOOXsPRYQU2zeTikVX2KUPUUpwC6aMLHmogJpCUFIBUIQEgBOa5NCVAA10KYVZvaQVDCaSgLNXiFejnJpE5TBiCIJALgJ/KDMKLsw6NwdDl69LrNCu4F0PEGduXVJxoadjzgwdHR0n/N1r0Kr6WFGQicz80n8rmtg5TrIDh0UYoiI18p2NvNOOCaRMRG4JjZZOV9l9EvFKodSoMkWZlIMxmZaPHvR5I/CDsG03iIcXte28W0tqNLayqtVkuY05gc7zmLRlOaDHsr+E4mG/yjcMkG+/Ly2WbtLRopX2M4bg3sLhTPzkNkatGs8r2uFXxlTs6dRpN3GmPGz3m/TMFr1eK06DT2ZBqOaHZeUgFt9Ii8amy5THVS6m2TJLiSeZytv7lVCLk7YSlSIHVYGuv0TnY7NGbbkNfFU4UjWwujijDkyy6o0mY18EiiDUqVFbGpSU1EpkjiUoUaWUASSnBQyjMlQWTEozKIPRmSoLJW1Y1AO17+iAyYlgjobqHtFI3EnoR97p7Akq4Ng/NB5G/03UH4N3310KdXxZIgCOfVOOIGTr+/RNWLRA6gRsmNQXoCskeEJAkhIocSlBTIShqAHSlQmpAKmvTgiRN9ECI1bwYsbcr7hV3AaAqfC1S3105wiXQ0a9LFC0+A6/cBWHv0Gg+v3f1WOMRmNh1A5FWS0G/MDc+dlg4mtl6piY+Vs9JFvU3TGmmGGo4w6S4t0cDyDh8wP7qk7BNJ3g9bePgmv4c3mfvy0RS+RFfCOmoHOE96TMR4GVbGC7RmZsBrXOMF1w2G7amw9klPAMuA58kctp100RRp/wAogXzAiDEWdIMzqrbXZH7I8dhMrQQy2aJk8pEg8wVHhcblM5GEbiDpvutWpVqCxaHsIAIjURp48lTxeCpgZw14HK4ynlcJKV6YE5pU3Xyeht7FKsUv5Ex98kI4fkdkeZJKMqAtiAlEpCiEAORCQJUgCUmZCQpgKEspsoQAsppSyklACQlCRKExCgp2ZNRKQx0JEBEoAEoTZSoAdKY5KCmkoAe3ny1Tg/oo2uTmhDAsQBp981ba88tlnireFepiGtPO3Xr7LNopMe2ennKcXu5jrb7lMfrl5cjPiAdxukB5mBz/AGtopoqyUFxF3kDaBvB+/NXcIQGBpgx0g3Nxqc3P7hUabjfeLwN+sfmAv6qxSrM03J1IGYDLcAnuxPn6IoRdGHF8pgjY/wCFlcWxMtykFruUmCLzr15LUpYlrmubckAFsAC0y4uO8z7dCquIcx3deJPhe06NFwUkqEc/mQrVXhrgbAxtOvnAQtrRJTQiEQmAkJUQnIAbCVKkQAIJSICAApClSIAEIQUAIglCRMQpKRCExBKcHJqEAPlLCjShyQ7HJqUlIgBQnuEGFGnvdJ8h9EALkI+9ldwxIbHMyN+d+u6qU6pMNm30V7DOgRvp4i8qJDQrDF+Vh01B2vqmsaMwOjZkbkX0PukeDJ3i14nUDb7sgggmbka6zqAdUhlhhbImQP1bnTb5YPim4qqYzfNJ+fxAtl20I69FVq1YFt/bnqq7nJpBZao4wAgukwflFgWxGuvJWsPjKYNnZb65ToAQJ1JJnwHnbHlEp0KzoTx1o6+luiFzuZKlxCx0JEqQ0zsFQChqVR5ila8yigscgJ2WU0hIYJEJExBCRLKCgBEQhImAISoQIQpEqECEQhCYAhCVqQAgIKRACqRw7oPkmAp7BIIQAxputKkJA+48VnUxcLRc2IvO07eBUyGhDIJN4OsAGATBtz00TG1w3NoTcCZgg7jr4qTFtyx7b+vNU69STI36zfdCGRykQhMBU0pQOiaUxAUIQgCZqkalQs2WiLEbeCiahCtdEekx0SVEIUlDEhQhUIEiEIAVIhCAEKVyEJgIhCECApEIQIE8IQgBrkiEJgBUlPfwSoSYAP3K0cDcu/4lIhRIaExI/l//ACOHlGizTqhCaGxXaIdshCoQAodohCAGoQhMD//Z"/>
          <p:cNvSpPr>
            <a:spLocks noChangeAspect="1" noChangeArrowheads="1"/>
          </p:cNvSpPr>
          <p:nvPr/>
        </p:nvSpPr>
        <p:spPr bwMode="auto">
          <a:xfrm>
            <a:off x="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a:p>
        </p:txBody>
      </p:sp>
      <p:sp>
        <p:nvSpPr>
          <p:cNvPr id="31751" name="AutoShape 20" descr="data:image/jpeg;base64,/9j/4AAQSkZJRgABAQAAAQABAAD/2wCEAAkGBxQSEhQUEhQUFRQUFBQUFRQWFRUWFRQVFRQWFxQXFBYYHSggGBwlHBQWITEhJSkrLi4uGB8zODMsNygtLisBCgoKDg0OFxAQGiwcHBwsLCwsLCwsLCwsLCwsLCwsLCwsLCwtLCwsLCwsLCwsLCwsLCwsLCwsKywsLCwsLDcsN//AABEIAMIBAwMBIgACEQEDEQH/xAAcAAACAwEBAQEAAAAAAAAAAAACAwABBAUGBwj/xABAEAABAwIDBQUGBAQFBAMAAAABAAIRAyESMUEEUWFxoQUigZGxBhMywdHwB0JSchRigpIzU7Lh8RUjouJDY9L/xAAZAQADAQEBAAAAAAAAAAAAAAAAAQIDBAX/xAAmEQEAAgEEAQMEAwAAAAAAAAAAARECAxIxQSEEE1EUMkJhUoGR/9oADAMBAAIRAxEAPwD6mAiDVA1GAu6ZeEgCIBQBGAomTUAiUVgJBUKAIoUhJVIorUSOIRRXCqEHSKK4UhB0FVCOFUIKgQqIRkKk7FFlCQmEICFUHRZCAhNIQkK4lNElAU4hAQqiRRBbdCQnEICFpEkSUtwTiEDgriSolwQOCcQgIVxIogpTgtDgluC0iRREKJkK1dh6YIgqARgLyZkUgVgKwFak4hUK4VqJHSK1AFaFxClEUKQlZ7VKIoUStW1UKQrURZ0qFUIlSCoJCqEcKQnZUXCEhNIQEJxIoohCQmkISFcSVElqEtTSEBVRIokhAQnFqCFpElMEkJbgnkIC1XElRBCBwTy1LIVxJUQQlkLQ4JRC0iRROFRHhVqrFS9IAiCkIgF5cyKQKwFcKQpVEJCEowoQi1TCmo4VNRJSrGPClFcKJLpSkIoUQKDCuFaiBSiFUIlSBSoUVqIKgwqIRKQmVFFqEtTSEJCcSVElqAtTy1AWq4kUQQgITy1AQriSoghCQmkIC1XEiiXBLcE9zUshaRKSSEtwTy1A4K4kURCiZCiuw9EFasK4XmKpUKQihSErVtDCkI8KkIsbQtTECsJSrESigVpLhSkK4VwkqgwoihSEDaFSEUKQnY2hhVCOFUIstoVIVqITQCFRRkISEyoBQOTCEJCuCopyWQnEICFUSNskkISE0hA4K4ktpTglkJxCAhXEltIcEBCeQlkLSJG0nComQoqs9rvhWoFa844hFFcKwla4xUArhWrSVQcKrCmQoi1bILhRpTCEICLLbQgFIVhRJpSoUhWqQVKhQq1IQKCoihSEyoMKQrUQVAIVEIyEJTKiyEJCYUBVQVAIQEJhQlVAotwQEJhQFXAoshAQmOQFXBTBRSyr2ms1jXPeQ1rQXOcTAa0CSSdy8P2J+JNDadoq0wBToU2OeK9SoG4w1wE4IsDMiTPBVviOT2TPD2ii8BtX4u7E17mtZXeAYD2sbhdxGJwMcwoj3cPk/ay+H14Igvheze2O2tyrvP7sL/8AUCuzsn4k7S3420qg/aWnzBjoll6PU6qWMauL66oF8+2H8T6Z/wAWi5vFjg/oYXquzfabZa/+HWZJ/K44XeTonwXPno548w1xyxnh2FaoFWslorVKIUtRUrQEUUUCDRRRRARRSVCUClKKSpKBSQoqlUXILahQlQuQlyqIFKKEqy5AXKoKkJQuVFyAuVxAnFZQErl9ue0ezbGGnaazKWKcIcTLozhoBK+fe0n4w0md3Y2e9JB79TExo3QyJd4wicojk405l9Pq1Q0S4gDeSAPMryHtB+Imx7O3uVG13mwZScHDX4niwy58F+fu0e2Km0Px7RVfUkl3ec4idO7k3kIWV20d2N0QB81llrT1DbDRx/KXv/bX8Q622sfQYG0aL7Oglz3gXguFgOAXh6DWjOTeY/VyjLXVJa2QL3i4Fz46D/ZVVYRqAdx9FhMzlzLoxiMYuIPfRaSTMToMhwuVFkLCdW9foolX7PfH8Xbpe0NUHvU55AgrY72hbHwunUERC84NpgHuyDq68bot9VVLaiNQJ3j6Lsj1WtEcuOdDSmfMPUs7foxJJB3YXHrELfsHatGpk++UGx6rwza0nMDiMj8zyW5oA72NtoghsgHdBHVXHrdSOfKPpcJ4e/2Xtiqz/CrPA3MqOHmAYXRo+2G2NNtoqeJDv9QK+YUtrbnL3G+RDA31lbKHa9RuH4C2fzY3z42y4HRax6vCfvxZ5elmPtyfX9h/EnaW/G2nU4kYT5tt0Xb2b8TmH46Dh+14PqAvjFD2kIAIp0HwbhweJHAioMPIkro7L7c7OxxFXYqbh/8AW98jnLnA+YSnL02XVF7Wri+39ne3Wy1TBLqZ/nbb+4EgeML0VDaWvEsc1w3tII6L4Dsvt/2cXAO2QsuBiNwOJvPRep7F7c7PrYA07M2q4DuBwJxG2FpMYuGvBROlpz9si8o5h9ZlC6sBmQPFeIwUx+Vo5gDzlWx1M5NaR+0KfY/Y92Ph7L+Jb+pvmEJ2ymM3sH9Q+q8e4s/Q3+0Ln9p7c2mA6KYEwS5p8Iwj5FP2Y+TjVt7w9p0f82n/AHt+qB3bFAZ1qX97fqvAs7apVBDfdjDBc5jZFviBc6R5AIOx+22bSH4GwWGC04CYPwmWki+7NLHSxntWWcx093U9oNmGden4OB9Fye0PbrZ2Wp4qruAIb5n6LlF50HRCdoP2FrjoY9s51p6dAe39CB/26s6iBbkZv0WHtX26JaRRY5sj4zJcOQAgHnKU6uUHvidVcaOHwXvZOJtHtVth+F9Uf0j5NSB7S7f/AJlX+z/1XpM/zJJB/V5laxGEdM5zyntzNg9rNuY4F+Ko3VrqYEjgWtBBX0f/AKhT/wAxn9wXhdqo1C0+7exrtC4F4490OHqvEe1OwbfhIFarWgE4aWzQ3gC4Pk9Vjq44z5iGullN+ZfT/aX282TY2mX+9eMqdPvE3iC74W+JlfNu2Pxh2h1Mspsp0nn8zcTntF8g4QDxvkvne0bDtFORVo1AeLH63JJySsVjLCHad2NOWS4cspduO0e3bZ715e9xe4m7nue90c3IGgESJiYxbid0XKUyo0aOB4kiTPAbk2nXpEd5sHeCbAz5xZZTDXHMiqWC3xcdI5JLn8zxP0Syrp0y4gASTkE6ZTlMj98QIBgcNVTap358k+pswAzgiZEgjwO/ghbRbPxxxIIk8B9YR4OYkH8Q/wDU7+4qLWAG296LcHqJble3PyW3tAiDLsUyZccJj4ZGoG5ZnGTlE+XXIKqgE92Y459EzZquGZDSCI7wmJ1brPJUyWyi5pBLJG7fPJam7RVY0kMcGkZlloOV8PWVWzbUbDcCJJkAGwN8t08dFW07VU+LGSSO9eNbCBYCNEKZq21OdEk2+8gpT2pzeMbwD0IKlKi+p8LXO3kAnPfC9F2J7E1qxl4LG/8Al5Qrx08suIZznGPMuM3b61R0DvuNg0MaTl+UAWPJdfsr2H23aXf4eAHN1Xu9InovS9n/AIfYKgcKlURmWuDTykCV9S2FuFjRNwAOJ5krbHQ/kxz1/h4js78JdnGE1atV0QXNGBrXbxYTGmcr1Wwex+xUR3Nnp/EHS6XuDhkQ50kZDJdUO3+quDv81tERHDGc8p7BtGx03WdTpuGfeaHeoRUqDWiGta0TkABzsEQeN9+ahdx9U7Khry/tj2A6u0uouw1Ii57hF5kb4Pou7tG1tYJe9rRIEuOEXyuUtkRYzJJzJzN4JyHBHlUPn/ZfsTtTC0mvTa2W4mtpjE5tpb7wgEW1C992VWpBpZTJ/wC27A6ARBEGJi+akiNfkqkTmUq8nOUzy11HsMTi3/8AKB5buJ6eoWUuGh9dPsKvejf6+hTQz7LWquf36dNrO+PiJdZ5DSbRBZBjeV0qdJp3eSwnaAMp/wBvFWdr4utpH1umOXQNDh0CHDGnkAsNPbdzj56Iv4536kvJ+GoH706IHluoCQdrdbvdNeaW/aDqfS/zhM/C9qpNcDaLZ7jwXJf2eIANyAAXECXRmSMlsftB/SY5/VZ69c6sdrExn6pk51bsxp/K3yXK7S7EDhGEAfmtmOfPdfRdTbdqcxjnNY4uAcQzeQLCeKyM7RikKlWWdwPcCHHD3ZeJAvCU12rGJ6eC7Q9nIecIgTkMe/cRbRYndhVPytfukgDpK9+K7aoDmiQ4BwkRY3B8t65m04zUDWshmGXOtMz3RnYcws50sJ/tpjqZf48ZU7JeN2vj9ys7tjcMxboeEr3tXZLGBn971mq7EAbgT4x5JfTwfvPDOpmVF7AbI3lwhRT9N+z92Gettmw1qRLqRa8WxNwtcJsHYWuAeLjReZ2qiGnuuxNIkOgjwIORC6/aDdmdUMPIgQSG4QXSZJBGY69VyK1ckYZloNjG6wjcuSHRkVjO9XSYXENAkuIAHEmAgRMMEHjvjqml9b9lOwhQpNa6C8y5xw6m0Cd0ATwXrdjbAyjwAXnvZPtVlei10Q4d0mDeB+oi5Xo6NT7zjyXp4xG2K4cGf3TZ7ALffBbKUeWtreKwMfxB3RlzVhzv0mBnolKXScBn6lD7wWg30Fvouc2ToRzGaMNNhM9fnKVKbg8Tc3QPA3eULGKcHUnkVLnS+eR6myk4M2ljXNLXAObaWmCDfdEZqweGnl0SSSN/QddVZJjSUWY7Hd69AqdbO8fcWCzucRpHGTnzUqEb/UdUgfj8fAlCWnOEka3HkboGNExiJOcf8osUeGcTczG4RzQEaxpnIn0QMdOToz0j6Ki3ic8readihe7G/llkluJIsbA6n0SyLjvDhnKp2YvETqegKLKlVWO1de0XHjE+qp4daTlpY9UT43+nVAWHQNjx+Y4p7hSPe6PHhdKfWI0z3EfVE+cyAOR/3Wd9XSMtx9Los6Was5tPmdN6y16LXWAEHgn+8EZHnb6pQcCMvE5nojcTBUoEAhr3QYBECABlY2ER4LnUexwwvIc/vnEZPDnddp8fZSHO3CfKPG6Xi7pW6aq2J1HCASSeMjqsVXxPgON/VdNxkbs4gykFpiPl8090punOLB9hRdD7yURcquHzFziTJVEz97lo92S4OIIDpII+RAOR4J7aBcYAmBkG/wDquGMbdkzTAAt2ydmufBvHL03+S7eydlnEGluHmGyTmIc0T/xmu/Q2QNbdpESRaIHHEOB1W+Hp5nljlqxHDX7A7CaWK0yBOY1M2JzyXtWvH+1lwOzKrQy7C0b4i/h8S6dOq1uro4HLnK6YxqKc2U3NuiKgzk8LfQKPqxmG8zErKNqByJPMDrZBiGZIB1g/L6JUG520M0ueDm//AKQOc39Pjn881k98fylv9r0Tw7/gkCfRKYNobVF4HUf7BW+txgbjmfvmsji82LT4OA81Tg/KC07sQdPnEKTa/wCJAvJjiB9kJb9u/njdNvms7qZ1Lp1sw/VLgjWeTbjyKPB+TX7a45HkcLx6AyjFe2YM+E87SsrqjRJLr74M+qWNoYT8Q4RkeZiUqNq94NGDP9XpKJ9UHO3Mj5lILoyIjnryVkmPyxwAt8uqQHiAuGnXIDXihFS18hJNwI9EONsWI36TI3CEJqQJOIZWJPQBFlSnPa+IgmYvBjjw8VGsF5OEa7vWCrfVBvc8CD5pbXNGZI5udfzKdihOA32tmJ+nRKqNn4S4eQHVHUrDQOjKxP1CXUrhomCT9ybSp3SdBwHeT6IGl4MG/EuJ8rQVbauP4ctZ38yVMMWBvoB6J7ipeObEdPS10p4Fh8h8lb6kSJM8jHmhwk/mjh9EtwmAOta07s/JJqEzcecehTXPg5zpkkVCDmfRLeIhMc7gPv7ss7n33eJumlsi/nos7wNGj74JbypYdyKiAx/wqS3G+c7JUAILrgZiY8l3diqBwxQxoGksGK+mZJtu8l5tpXf7De0kEiL/AAwT5QCVXp8+nRqR4t6jszZmu7zQDO9gB4QCPHULqs2MBwOMyPy920DfhklY9je4CW03DjAy0OGZ9FqFWHAWPF2MRxubLs8OObdTZJbnr+WwPDLNPDm5lx/bmOnzWE0CLsc2+YAxepC0Mpvie6Iylpv4NKiZgGViy0VW8iyY6oXtOcUyNLGf9lbKVb9YI/aPK0FRjHaNk6luEDo6eiW/5k6W2pVIgMYR0+/NLfWfN/djm4z4XCb78t+ODwiD5hC/bzvtoC130We5VF1K51xc/egN8iVdKo7QVf6SY9bpjNrxAw0niGvd0SnbRBv5YKrfOB80bjo1+1HLv+M9U0bY2PiA5sNz98FifBza4XvYx4EkEJxa0RLmgbpk/P1UTMH5ENriwIM72PaEz3ugIPXylJds/wDNY3kOI6RCB+zNiBUknPv3txieqmco6DUzWBJ4gjw1Q1AM8j4TO6wKpmxE5RzuepUOyECSZIOo+incLLqsxATjEbu78lT2OiAzliPzgnomfwZme4ToJBIHiqcz+VsxmGk+eiVyTH7p0EvZhjVoDuV8PyVMpON4PCWgdNPJa8bm7yP2kCeYlCHEk2b/AOXTFCPcHkplKoY0E3m3qCiqNiZjzM9c/JPAqC0NA+94SKoeD3iSNwa776Kd0iigHWsM7HfwjDHVLqY9wvwJPTLmnvrP+ECwg/CbcxIjyWXaNrfBnFM/p65GQizFhwi88YcRy1hLpVDlii2RLeuqJjicnAEC4xR52STtJIvaMy24ndnKneVLe8nUDxmfRA55Oo8gZ8SqL7/mvoSRIRU3kThBJOgD3dYTifgAFYNBEt8IHms4qje3doY6LQ/WYB/mNhuEETok1MMCQ0k2Jhp+dkzoovGj/LDCisUxoXDhayijfCqfOKOzOfGFpM/ea9N2NsD6cOawDe5ziTYXwtYY1WHs7s51jBfrhY4W3TJgeK9r2VWJbDme6Nhd2MOA/SAAAq0uWmpl4qGilQxAd4SDNrX5kXzWo0wI7rCdS4m33yQ0CxxNpiIM+ZAyPgtjKFN3xuO+8ki1tbea67ly0zY26VMB0F3D5IqNSqLB5qDfDhHK1h4o2Uj3owkjKTBjT4p8wlh7/wAzCzi1xBPOyLDS33g/O8X1EDwcYJTHV3Wxhx/a6w9Z81laRqSQL9+pJOlmkQUbKjh8BqMH7WiekqJW1srh3wvH9RuOijGmZLyb/wAzh6lZhtT5h2IjiMx4DoikADDLSchheJ5SFEyGh9Wf/kAi2hPyhLbnJeDGhxAfNKcx8y5jN94+wnMqOsPh1s48oiEroyqobMtweD6jfldEaTo15w1w/wBIPROrPaMw2TkHNc0wN5EWSGvJk4Ru7pb0mT5KbA2ZgOdF5MSCRqAC0BOqVuAN+7jGKOOSytqkE2eR/NPTJE6tEAN+KLhwbHgCZUnECcBHewH9odAVF4GTniODsPkIKd/1B2HA1rSCcyQDpedEIrOAl0Mkalom8ahOLFBqbS2Lmf6on+k/VAdpIjuPvnABHjhhF/EB7gCQ4gXuzw/Ml16mK2AniHCB+4gpihnaJFgRrEw7qo7aQCBv3iZ8kA2hgEd52/4iMskLagJmC0fzEnw+K3ilQodQiYBcJE92CD0KXcC72zNpLZHKIKt7WESTBOY/SJ/cVGtZh+IkzAktAPSZSOIBUrDUOxaG5HHPVZ6lFziMNSQLwWgeUx6oqbGTmAQfywR4xHBJdSYSbEHTLzHeCKFLMiZLgDqCwX8oQfxLRAmeMsHqm0qcyDLjwhvgcJvGaTUp04IIh/OQfOSCpmRS6lfFllF7ggm9zGqFtKbiBuhzgbcHLF7hhmzm84LTuj6JeAgQ0S2crwTym/klNxw0iMWtrhkSZyiZ9DZBtLO8BgJMSHAifGTdZsFcE2a0AZFnePACPWEnaHVi6Cx5bNoLeouj9Htxan7U4GME8YZfqosYqPFoqCNIcojbB7Ycb2KaDUIIBETBvdew2od9/wDUqUW+lww1eXT2NoAYQIMBH2j8R+9FFFvPMMuiX2ba1xlzWzYmgtMgHnyVqKZVBe0NEeXqsnaFQgMAJAnKVFFM8wGXaHnHmcm6rVslQw658zvCiijI8O11DBdH6j6ldA0x7tpgTe8XylRRH4n2w7U8wLnKELKhhtzmdf5VFFP4qjlZHfj+Vp6FPqNABIF8I/1KlFOPIMNMAAgAExJgSU19MFlwD8WYB1KiirsdM23UmhtgB3HGwAuIgpFJ5IpiTBa2RNjrcKKJ4ienXrNEvECBTJA0F9y4VEd53AAjgY0UUUBs2Rxwm+WXkVy+0jMTeJidNVFE+jxdHsikC0yB5Dgm1aLZPdbYWsOKiiUcH8sL6YD7ADPTgUNeg1ze81p5gHQb1FEo6HTnUKTQ+wAvoANV13tBiwv9WqKIz4VHLHXpgipIBguAsLAG0bk5zR7gGL+9idYvadypRRq9HjyzbPUIaIJ114q1FFlPJv/Z"/>
          <p:cNvSpPr>
            <a:spLocks noChangeAspect="1" noChangeArrowheads="1"/>
          </p:cNvSpPr>
          <p:nvPr/>
        </p:nvSpPr>
        <p:spPr bwMode="auto">
          <a:xfrm>
            <a:off x="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a:p>
        </p:txBody>
      </p:sp>
      <p:sp>
        <p:nvSpPr>
          <p:cNvPr id="31752" name="AutoShape 22" descr="data:image/jpeg;base64,/9j/4AAQSkZJRgABAQAAAQABAAD/2wCEAAkGBxQSEhQUEhQUFRQUFBQUFRQWFRUWFRQVFRQWFxQXFBYYHSggGBwlHBQWITEhJSkrLi4uGB8zODMsNygtLisBCgoKDg0OFxAQGiwcHBwsLCwsLCwsLCwsLCwsLCwsLCwsLCwtLCwsLCwsLCwsLCwsLCwsLCwsKywsLCwsLDcsN//AABEIAMIBAwMBIgACEQEDEQH/xAAcAAACAwEBAQEAAAAAAAAAAAACAwABBAUGBwj/xABAEAABAwIDBQUGBAQFBAMAAAABAAIRAyESMUEEUWFxoQUigZGxBhMywdHwB0JSchRigpIzU7Lh8RUjouJDY9L/xAAZAQADAQEBAAAAAAAAAAAAAAAAAQIDBAX/xAAmEQEAAgEEAQMEAwAAAAAAAAAAARECAxIxQSEEE1EUMkJhUoGR/9oADAMBAAIRAxEAPwD6mAiDVA1GAu6ZeEgCIBQBGAomTUAiUVgJBUKAIoUhJVIorUSOIRRXCqEHSKK4UhB0FVCOFUIKgQqIRkKk7FFlCQmEICFUHRZCAhNIQkK4lNElAU4hAQqiRRBbdCQnEICFpEkSUtwTiEDgriSolwQOCcQgIVxIogpTgtDgluC0iRREKJkK1dh6YIgqARgLyZkUgVgKwFak4hUK4VqJHSK1AFaFxClEUKQlZ7VKIoUStW1UKQrURZ0qFUIlSCoJCqEcKQnZUXCEhNIQEJxIoohCQmkISFcSVElqEtTSEBVRIokhAQnFqCFpElMEkJbgnkIC1XElRBCBwTy1LIVxJUQQlkLQ4JRC0iRROFRHhVqrFS9IAiCkIgF5cyKQKwFcKQpVEJCEowoQi1TCmo4VNRJSrGPClFcKJLpSkIoUQKDCuFaiBSiFUIlSBSoUVqIKgwqIRKQmVFFqEtTSEJCcSVElqAtTy1AWq4kUQQgITy1AQriSoghCQmkIC1XEiiXBLcE9zUshaRKSSEtwTy1A4K4kURCiZCiuw9EFasK4XmKpUKQihSErVtDCkI8KkIsbQtTECsJSrESigVpLhSkK4VwkqgwoihSEDaFSEUKQnY2hhVCOFUIstoVIVqITQCFRRkISEyoBQOTCEJCuCopyWQnEICFUSNskkISE0hA4K4ktpTglkJxCAhXEltIcEBCeQlkLSJG0nComQoqs9rvhWoFa844hFFcKwla4xUArhWrSVQcKrCmQoi1bILhRpTCEICLLbQgFIVhRJpSoUhWqQVKhQq1IQKCoihSEyoMKQrUQVAIVEIyEJTKiyEJCYUBVQVAIQEJhQlVAotwQEJhQFXAoshAQmOQFXBTBRSyr2ms1jXPeQ1rQXOcTAa0CSSdy8P2J+JNDadoq0wBToU2OeK9SoG4w1wE4IsDMiTPBVviOT2TPD2ii8BtX4u7E17mtZXeAYD2sbhdxGJwMcwoj3cPk/ay+H14Igvheze2O2tyrvP7sL/8AUCuzsn4k7S3420qg/aWnzBjoll6PU6qWMauL66oF8+2H8T6Z/wAWi5vFjg/oYXquzfabZa/+HWZJ/K44XeTonwXPno548w1xyxnh2FaoFWslorVKIUtRUrQEUUUCDRRRRARRSVCUClKKSpKBSQoqlUXILahQlQuQlyqIFKKEqy5AXKoKkJQuVFyAuVxAnFZQErl9ue0ezbGGnaazKWKcIcTLozhoBK+fe0n4w0md3Y2e9JB79TExo3QyJd4wicojk405l9Pq1Q0S4gDeSAPMryHtB+Imx7O3uVG13mwZScHDX4niwy58F+fu0e2Km0Px7RVfUkl3ec4idO7k3kIWV20d2N0QB81llrT1DbDRx/KXv/bX8Q622sfQYG0aL7Oglz3gXguFgOAXh6DWjOTeY/VyjLXVJa2QL3i4Fz46D/ZVVYRqAdx9FhMzlzLoxiMYuIPfRaSTMToMhwuVFkLCdW9foolX7PfH8Xbpe0NUHvU55AgrY72hbHwunUERC84NpgHuyDq68bot9VVLaiNQJ3j6Lsj1WtEcuOdDSmfMPUs7foxJJB3YXHrELfsHatGpk++UGx6rwza0nMDiMj8zyW5oA72NtoghsgHdBHVXHrdSOfKPpcJ4e/2Xtiqz/CrPA3MqOHmAYXRo+2G2NNtoqeJDv9QK+YUtrbnL3G+RDA31lbKHa9RuH4C2fzY3z42y4HRax6vCfvxZ5elmPtyfX9h/EnaW/G2nU4kYT5tt0Xb2b8TmH46Dh+14PqAvjFD2kIAIp0HwbhweJHAioMPIkro7L7c7OxxFXYqbh/8AW98jnLnA+YSnL02XVF7Wri+39ne3Wy1TBLqZ/nbb+4EgeML0VDaWvEsc1w3tII6L4Dsvt/2cXAO2QsuBiNwOJvPRep7F7c7PrYA07M2q4DuBwJxG2FpMYuGvBROlpz9si8o5h9ZlC6sBmQPFeIwUx+Vo5gDzlWx1M5NaR+0KfY/Y92Ph7L+Jb+pvmEJ2ymM3sH9Q+q8e4s/Q3+0Ln9p7c2mA6KYEwS5p8Iwj5FP2Y+TjVt7w9p0f82n/AHt+qB3bFAZ1qX97fqvAs7apVBDfdjDBc5jZFviBc6R5AIOx+22bSH4GwWGC04CYPwmWki+7NLHSxntWWcx093U9oNmGden4OB9Fye0PbrZ2Wp4qruAIb5n6LlF50HRCdoP2FrjoY9s51p6dAe39CB/26s6iBbkZv0WHtX26JaRRY5sj4zJcOQAgHnKU6uUHvidVcaOHwXvZOJtHtVth+F9Uf0j5NSB7S7f/AJlX+z/1XpM/zJJB/V5laxGEdM5zyntzNg9rNuY4F+Ko3VrqYEjgWtBBX0f/AKhT/wAxn9wXhdqo1C0+7exrtC4F4490OHqvEe1OwbfhIFarWgE4aWzQ3gC4Pk9Vjq44z5iGullN+ZfT/aX282TY2mX+9eMqdPvE3iC74W+JlfNu2Pxh2h1Mspsp0nn8zcTntF8g4QDxvkvne0bDtFORVo1AeLH63JJySsVjLCHad2NOWS4cspduO0e3bZ715e9xe4m7nue90c3IGgESJiYxbid0XKUyo0aOB4kiTPAbk2nXpEd5sHeCbAz5xZZTDXHMiqWC3xcdI5JLn8zxP0Syrp0y4gASTkE6ZTlMj98QIBgcNVTap358k+pswAzgiZEgjwO/ghbRbPxxxIIk8B9YR4OYkH8Q/wDU7+4qLWAG296LcHqJble3PyW3tAiDLsUyZccJj4ZGoG5ZnGTlE+XXIKqgE92Y459EzZquGZDSCI7wmJ1brPJUyWyi5pBLJG7fPJam7RVY0kMcGkZlloOV8PWVWzbUbDcCJJkAGwN8t08dFW07VU+LGSSO9eNbCBYCNEKZq21OdEk2+8gpT2pzeMbwD0IKlKi+p8LXO3kAnPfC9F2J7E1qxl4LG/8Al5Qrx08suIZznGPMuM3b61R0DvuNg0MaTl+UAWPJdfsr2H23aXf4eAHN1Xu9InovS9n/AIfYKgcKlURmWuDTykCV9S2FuFjRNwAOJ5krbHQ/kxz1/h4js78JdnGE1atV0QXNGBrXbxYTGmcr1Wwex+xUR3Nnp/EHS6XuDhkQ50kZDJdUO3+quDv81tERHDGc8p7BtGx03WdTpuGfeaHeoRUqDWiGta0TkABzsEQeN9+ahdx9U7Khry/tj2A6u0uouw1Ii57hF5kb4Pou7tG1tYJe9rRIEuOEXyuUtkRYzJJzJzN4JyHBHlUPn/ZfsTtTC0mvTa2W4mtpjE5tpb7wgEW1C992VWpBpZTJ/wC27A6ARBEGJi+akiNfkqkTmUq8nOUzy11HsMTi3/8AKB5buJ6eoWUuGh9dPsKvejf6+hTQz7LWquf36dNrO+PiJdZ5DSbRBZBjeV0qdJp3eSwnaAMp/wBvFWdr4utpH1umOXQNDh0CHDGnkAsNPbdzj56Iv4536kvJ+GoH706IHluoCQdrdbvdNeaW/aDqfS/zhM/C9qpNcDaLZ7jwXJf2eIANyAAXECXRmSMlsftB/SY5/VZ69c6sdrExn6pk51bsxp/K3yXK7S7EDhGEAfmtmOfPdfRdTbdqcxjnNY4uAcQzeQLCeKyM7RikKlWWdwPcCHHD3ZeJAvCU12rGJ6eC7Q9nIecIgTkMe/cRbRYndhVPytfukgDpK9+K7aoDmiQ4BwkRY3B8t65m04zUDWshmGXOtMz3RnYcws50sJ/tpjqZf48ZU7JeN2vj9ys7tjcMxboeEr3tXZLGBn971mq7EAbgT4x5JfTwfvPDOpmVF7AbI3lwhRT9N+z92Gettmw1qRLqRa8WxNwtcJsHYWuAeLjReZ2qiGnuuxNIkOgjwIORC6/aDdmdUMPIgQSG4QXSZJBGY69VyK1ckYZloNjG6wjcuSHRkVjO9XSYXENAkuIAHEmAgRMMEHjvjqml9b9lOwhQpNa6C8y5xw6m0Cd0ATwXrdjbAyjwAXnvZPtVlei10Q4d0mDeB+oi5Xo6NT7zjyXp4xG2K4cGf3TZ7ALffBbKUeWtreKwMfxB3RlzVhzv0mBnolKXScBn6lD7wWg30Fvouc2ToRzGaMNNhM9fnKVKbg8Tc3QPA3eULGKcHUnkVLnS+eR6myk4M2ljXNLXAObaWmCDfdEZqweGnl0SSSN/QddVZJjSUWY7Hd69AqdbO8fcWCzucRpHGTnzUqEb/UdUgfj8fAlCWnOEka3HkboGNExiJOcf8osUeGcTczG4RzQEaxpnIn0QMdOToz0j6Ki3ic8readihe7G/llkluJIsbA6n0SyLjvDhnKp2YvETqegKLKlVWO1de0XHjE+qp4daTlpY9UT43+nVAWHQNjx+Y4p7hSPe6PHhdKfWI0z3EfVE+cyAOR/3Wd9XSMtx9Los6Was5tPmdN6y16LXWAEHgn+8EZHnb6pQcCMvE5nojcTBUoEAhr3QYBECABlY2ER4LnUexwwvIc/vnEZPDnddp8fZSHO3CfKPG6Xi7pW6aq2J1HCASSeMjqsVXxPgON/VdNxkbs4gykFpiPl8090punOLB9hRdD7yURcquHzFziTJVEz97lo92S4OIIDpII+RAOR4J7aBcYAmBkG/wDquGMbdkzTAAt2ydmufBvHL03+S7eydlnEGluHmGyTmIc0T/xmu/Q2QNbdpESRaIHHEOB1W+Hp5nljlqxHDX7A7CaWK0yBOY1M2JzyXtWvH+1lwOzKrQy7C0b4i/h8S6dOq1uro4HLnK6YxqKc2U3NuiKgzk8LfQKPqxmG8zErKNqByJPMDrZBiGZIB1g/L6JUG520M0ueDm//AKQOc39Pjn881k98fylv9r0Tw7/gkCfRKYNobVF4HUf7BW+txgbjmfvmsji82LT4OA81Tg/KC07sQdPnEKTa/wCJAvJjiB9kJb9u/njdNvms7qZ1Lp1sw/VLgjWeTbjyKPB+TX7a45HkcLx6AyjFe2YM+E87SsrqjRJLr74M+qWNoYT8Q4RkeZiUqNq94NGDP9XpKJ9UHO3Mj5lILoyIjnryVkmPyxwAt8uqQHiAuGnXIDXihFS18hJNwI9EONsWI36TI3CEJqQJOIZWJPQBFlSnPa+IgmYvBjjw8VGsF5OEa7vWCrfVBvc8CD5pbXNGZI5udfzKdihOA32tmJ+nRKqNn4S4eQHVHUrDQOjKxP1CXUrhomCT9ybSp3SdBwHeT6IGl4MG/EuJ8rQVbauP4ctZ38yVMMWBvoB6J7ipeObEdPS10p4Fh8h8lb6kSJM8jHmhwk/mjh9EtwmAOta07s/JJqEzcecehTXPg5zpkkVCDmfRLeIhMc7gPv7ss7n33eJumlsi/nos7wNGj74JbypYdyKiAx/wqS3G+c7JUAILrgZiY8l3diqBwxQxoGksGK+mZJtu8l5tpXf7De0kEiL/AAwT5QCVXp8+nRqR4t6jszZmu7zQDO9gB4QCPHULqs2MBwOMyPy920DfhklY9je4CW03DjAy0OGZ9FqFWHAWPF2MRxubLs8OObdTZJbnr+WwPDLNPDm5lx/bmOnzWE0CLsc2+YAxepC0Mpvie6Iylpv4NKiZgGViy0VW8iyY6oXtOcUyNLGf9lbKVb9YI/aPK0FRjHaNk6luEDo6eiW/5k6W2pVIgMYR0+/NLfWfN/djm4z4XCb78t+ODwiD5hC/bzvtoC130We5VF1K51xc/egN8iVdKo7QVf6SY9bpjNrxAw0niGvd0SnbRBv5YKrfOB80bjo1+1HLv+M9U0bY2PiA5sNz98FifBza4XvYx4EkEJxa0RLmgbpk/P1UTMH5ENriwIM72PaEz3ugIPXylJds/wDNY3kOI6RCB+zNiBUknPv3txieqmco6DUzWBJ4gjw1Q1AM8j4TO6wKpmxE5RzuepUOyECSZIOo+incLLqsxATjEbu78lT2OiAzliPzgnomfwZme4ToJBIHiqcz+VsxmGk+eiVyTH7p0EvZhjVoDuV8PyVMpON4PCWgdNPJa8bm7yP2kCeYlCHEk2b/AOXTFCPcHkplKoY0E3m3qCiqNiZjzM9c/JPAqC0NA+94SKoeD3iSNwa776Kd0iigHWsM7HfwjDHVLqY9wvwJPTLmnvrP+ECwg/CbcxIjyWXaNrfBnFM/p65GQizFhwi88YcRy1hLpVDlii2RLeuqJjicnAEC4xR52STtJIvaMy24ndnKneVLe8nUDxmfRA55Oo8gZ8SqL7/mvoSRIRU3kThBJOgD3dYTifgAFYNBEt8IHms4qje3doY6LQ/WYB/mNhuEETok1MMCQ0k2Jhp+dkzoovGj/LDCisUxoXDhayijfCqfOKOzOfGFpM/ea9N2NsD6cOawDe5ziTYXwtYY1WHs7s51jBfrhY4W3TJgeK9r2VWJbDme6Nhd2MOA/SAAAq0uWmpl4qGilQxAd4SDNrX5kXzWo0wI7rCdS4m33yQ0CxxNpiIM+ZAyPgtjKFN3xuO+8ki1tbea67ly0zY26VMB0F3D5IqNSqLB5qDfDhHK1h4o2Uj3owkjKTBjT4p8wlh7/wAzCzi1xBPOyLDS33g/O8X1EDwcYJTHV3Wxhx/a6w9Z81laRqSQL9+pJOlmkQUbKjh8BqMH7WiekqJW1srh3wvH9RuOijGmZLyb/wAzh6lZhtT5h2IjiMx4DoikADDLSchheJ5SFEyGh9Wf/kAi2hPyhLbnJeDGhxAfNKcx8y5jN94+wnMqOsPh1s48oiEroyqobMtweD6jfldEaTo15w1w/wBIPROrPaMw2TkHNc0wN5EWSGvJk4Ru7pb0mT5KbA2ZgOdF5MSCRqAC0BOqVuAN+7jGKOOSytqkE2eR/NPTJE6tEAN+KLhwbHgCZUnECcBHewH9odAVF4GTniODsPkIKd/1B2HA1rSCcyQDpedEIrOAl0Mkalom8ahOLFBqbS2Lmf6on+k/VAdpIjuPvnABHjhhF/EB7gCQ4gXuzw/Ml16mK2AniHCB+4gpihnaJFgRrEw7qo7aQCBv3iZ8kA2hgEd52/4iMskLagJmC0fzEnw+K3ilQodQiYBcJE92CD0KXcC72zNpLZHKIKt7WESTBOY/SJ/cVGtZh+IkzAktAPSZSOIBUrDUOxaG5HHPVZ6lFziMNSQLwWgeUx6oqbGTmAQfywR4xHBJdSYSbEHTLzHeCKFLMiZLgDqCwX8oQfxLRAmeMsHqm0qcyDLjwhvgcJvGaTUp04IIh/OQfOSCpmRS6lfFllF7ggm9zGqFtKbiBuhzgbcHLF7hhmzm84LTuj6JeAgQ0S2crwTym/klNxw0iMWtrhkSZyiZ9DZBtLO8BgJMSHAifGTdZsFcE2a0AZFnePACPWEnaHVi6Cx5bNoLeouj9Htxan7U4GME8YZfqosYqPFoqCNIcojbB7Ycb2KaDUIIBETBvdew2od9/wDUqUW+lww1eXT2NoAYQIMBH2j8R+9FFFvPMMuiX2ba1xlzWzYmgtMgHnyVqKZVBe0NEeXqsnaFQgMAJAnKVFFM8wGXaHnHmcm6rVslQw658zvCiijI8O11DBdH6j6ldA0x7tpgTe8XylRRH4n2w7U8wLnKELKhhtzmdf5VFFP4qjlZHfj+Vp6FPqNABIF8I/1KlFOPIMNMAAgAExJgSU19MFlwD8WYB1KiirsdM23UmhtgB3HGwAuIgpFJ5IpiTBa2RNjrcKKJ4ienXrNEvECBTJA0F9y4VEd53AAjgY0UUUBs2Rxwm+WXkVy+0jMTeJidNVFE+jxdHsikC0yB5Dgm1aLZPdbYWsOKiiUcH8sL6YD7ADPTgUNeg1ze81p5gHQb1FEo6HTnUKTQ+wAvoANV13tBiwv9WqKIz4VHLHXpgipIBguAsLAG0bk5zR7gGL+9idYvadypRRq9HjyzbPUIaIJ114q1FFlPJv/Z"/>
          <p:cNvSpPr>
            <a:spLocks noChangeAspect="1" noChangeArrowheads="1"/>
          </p:cNvSpPr>
          <p:nvPr/>
        </p:nvSpPr>
        <p:spPr bwMode="auto">
          <a:xfrm>
            <a:off x="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a:p>
        </p:txBody>
      </p:sp>
      <p:sp>
        <p:nvSpPr>
          <p:cNvPr id="31753" name="AutoShape 24" descr="data:image/jpeg;base64,/9j/4AAQSkZJRgABAQAAAQABAAD/2wCEAAkGBhQSEBUTExQWFRQVFxgWFRcUFBUYFRUUGBQVFRQVFxUYHSYeFxkjGRQUHy8gIycpLCwtFR4xNTAqNSYrLCkBCQoKDgwOGg8PGCkcHCQsKSwsKSwpKSwpLC0sLCwpLCksKSwpKSwsKSksKSksKSkpLCwsKSwpKSkpKSwsKSksLP/AABEIAMIBBAMBIgACEQEDEQH/xAAbAAABBQEBAAAAAAAAAAAAAAAAAQIDBAUGB//EAD0QAAEDAgQDBgQEBgIBBQEAAAEAAhEDIQQSMUEFUWETInGBkaEGMrHwFEJiwQcjM1LR4XLxkhWCg6LCU//EABgBAAMBAQAAAAAAAAAAAAAAAAABAgME/8QAJxEAAgICAwABBAEFAAAAAAAAAAECEQMhEjFBURMiYXEEMkKBkfD/2gAMAwEAAhEDEQA/APFApTSgddVDEKzVEDwA/wA/4WbOhGrwDiYovIAJLoBI5TMDrMX5SreMxLi0kmZdm07xOgBP9oP1WZwkZHBx2MjrH+7ea1qN2EE94guI2BN78tR6riyUp3R0RTcSuwd2+1p2J38V0vDapzMdze9/P5WT/wDuFzvZHQm8EmNlo8L4i04YOzt7RlOt3Zg3blA9ACs5x5IcXRygqkuzE3mfNXuJUi50zncQC4NaRl7rfbZV8DUYJkd4wGmYDTPzHfb3XWYDBtbVuPnAbUJBEOeHQ2D4Bb5J8H0KMeRZ4ZhKh4aWg3cCToYYW7DmYI8J5KpheH5aLJbEt72hDiQZvymYhdJwSmPw7aYNiHS4f2Zi1sb3A16qnxDBEObTJgbdWzETpuuBTbbX5N5RqjAq4RhAyhpEgnQwY5cyVUqU2Fpc0AEEtmPD/paOJ4YHHu2IkyLS7QfZWa57WMgwNHR5N/fddUXZi1XZn4V2qkI/2kw0XI06KOpV1Wnpn4OFSyjp1sp3MnTWeardpBSOqnZaKJnyL1as3mq4qTp93VWpUJuUU3fU+6fCkNSLObQJhbITH1e8TyiE5tYSfAIodjDTk/fNNOqV9e/T/R/ym01Yg7Mj6pHPATXPsmtaqr5JYvaApQJSBiWm+6P0A94hJhPn8inyP+0lMwTHIKfGBJVdaeqrPuVMBIThTmZGg2GiFoHsr9lPonvEWWo7hUYIV4M9plJJtliAAOeaZ8FmMpOdOUTAJPOBcnyEoUuQVQgQor9UKqAnZSzEePtJH7KxiKMRPn0gf5UNLugb39hdaOrpeIBEAeJ/37LOTaZoloioMzC0xAA/8v8AS1MPPaVA0XaIg8wAPXu/RHBcPe8ANBdG0tktk+E+yt4Rmam5wMOc4lx3Ac6Gunxlcs5dm0UZRrQwknWXHxgQPUrEldHxvBdnQidwJ5m+3g0Lm2roxbVmM+yWjRJE3199Y6rtvh3C1GTmD3l3egR1MknxWZ8JcH7cXLm9nUY/pknvDqdI5QVvcAcWYeu99T8z3MBmS1jpIM6TI9Quf+RO1SN8MdlrEYZ9ChTgEFjWtN/mPaMIb1tI9VPxLEB7GPtZve+bQmD7jfkuZ43x+ricM4CA2kWOJbMkF0NnkQYVDhvxA5lGuxzzL6TQwSfmDxmjqWl0lZRwSav00nNXRvU6zYImRJvzcYMT4RZYfE6ctIi8eokGQtrg9FtXD1Xgz2QOW3OHF503J0vaFzuK4qSS2LAWPMlVjTcnXhlNqtlGhIGiWdz98lHSxEWPIn3hIXTdddO9nNaK1c3TWyn1AnUqRWt6IZGQZTiFK+ldRu0SsIjXGZTJ1Um6QsVWUOabIDtUNFkObZSMhlSAKNoun5lTJQsJGi6MyVgsgY7LuhjYdHNTVGhpy8gPVRAXU2Nj80C2iuYXCzUDfnaHMLjcAAluYe5HkjhuDD6jAby+PPWPQEea1jjW1KjrCmBsIALpe4u8SGsHisZyro0jGzpeL8LNalhHUTLu9ma0fqAe8h2gEtbG4Wf8R8LpYGjVFJv9VxpsebuNMhjnw46CJB/5J3CfiFx4hTaHtaxrxTzflGYZH1Jt+og7GFX/AIg8SpuZSwzGlpol2afy5gO6XG7iIF/LZcuNTUlF9G0uNNnI06UiUqgGHOxIQu//ACc9v4LLKfczHSH+M6D6LW4Fh31rNE66/lEkT+/koWcMFTCZxqD3eUAnNMdF1Xwdwl9JpNUZPlABg5pkiCDe5HqubLkSi/mzWEbZA7hZa4iAC0Qd2Se61zhuMslVDhQ1sQXwJPLa/SF1+M7rS5sHOXAzrmBDWj0LteS5/GYQMDiSGE6NOp6G/Nc8ZWazjRynxHxLtMgFmgTH6tySmfDPD21q4Y6YgmG6kgWjzhJxyjBbaDGnMHQrU+F+FVGPp1gJBkETBDHAgPBG0wuuUlHHrRglctm18N4Yte/D1JnM0tAJP8rvQb6NkAbahXaGCpvpFhDWA0jca5iS10AcobbwWLw95OMr5XZix2cF+YAmk5z8p3AzK5Q4k2nTa8ku7Whlaflh0ue8kiL53W8fXjyRd2u9HVBqtlA8LcKeNptGaBTALWgBxD2AgDkIXMYmi5r8pBBiIOvgu0xuOqVcPVczLTyvDMxkON3AtHIxB6rkmUZrsaCX3DjIgzMuBEyLDddOCTpt/wDaMsteHYcDlmGxhc3uBrwNbHMwO36BcbihNSR5Bdzw9ofwnEvBIdVfoG6ntg4XvDYmVxX4dwcASJ6c1GJq5P8AJE/EVMXThoPSPdUc8H0WzicOCD0WW/DjLN5nyjx5rsxyTRzZFTJ87XBOybgzpuqBYRHXTqnsrEKnD4MzQfSJM7b9PNVqwj3U9PHjJlLZ00sT9hQON7qUmVHQ0CwQ4pXJCmaDZuFPlt96pWYUm405+3mrowUNDie79TE25qZSSKUTMa2XR9Uw0491bFIBxI0IsoMTa33qqUrYnGlsgKmpjT1TA1TUHkO8B+4TbJSLeGwRrVcsgEzdxhtgT+3qU9uA6g+H31Rh3EuyzA7wEdR/0rdJ4yjoB9JH7LnlJo1UUMYAySBLgA9hn5XseCSRuCLeah4u8GrmaAA9rHw38pIgt6XBPop6zrDaATO5aXOB9gPRRZJJAi4InoWOgBJfkJL4KrLZh962+qirV3PJcbmZub/7SspmC4TExO3M35pWha9EEtJwIlCVtIwhRo02XMPjA2lTY2dAXEOvJmRGwXXcQ40KX4Z4lwcXGDaWtadeoJF15lQeZAm0ha2K4k41GZiD2UtbA0aTIvuZKnJguX+xwyfaen1KH8r+0fON3NO0ep1VCrVY/KzIHvn5pmOo6EBS0fiCk/D0s2Z7+zaXZQBmdEEeyycJxekHHM11Inu3ILdbXABHWy4kdNXszvjPhrnPYWN/NlIAsXES3zgH0Ws51PCYUNqOdleQw5JD2jUFp2uM0X3VLi1ftMQGNPcZ33jWHiwbJ1Ik+qzvjAvfSpPdoC4X1uBGnQeOnNbpcnGDMZfbbRJjcUzB4l9Jrs7RlqOJPzOdSOYTydmOvNUW8XBoUmBgdle97mdY7hB1y6yOYCp8LxAOJD3gOBgHOJG145w2Ft8TpNFYvY0BgLHODW5RkyNBIG0EErSajF01bJi2ytxHjD3OfTpjMa787WDNmY8wIi0mB4XKx2Yp5qFxJNQkhxdrfukGfTyXQYr4kotrWpzkeHSBBlrrXN4gdJJ5LO4bimHEdq8hodULsridyTJyi2UmeqcLUX9tClt9nbYDC1KfDMRSOUlrTDQdMjg58f3W8NOq4rOJBi8812XxJx8NwoZhy2aoh1Vog5NagB2zS1scmlcK6tkLTYwbz13WGCLabfrHlkl14S9qM/eEtkCB4qGjRc6pkbdtQ+0xPQiPZdFU4a40T2bSS4g21Jg7ebSpsZ8Fu7Oh2Rl77FpJEE5nW82uXVHRwyyJ7OWfg2HRpDmzLSSbixEc+SyXsM6GeUH6LpqWIPbhmIYHHtMjiYaWnNHzR01K7LF/CdOAWkFwIaf7mj+1wBM7eUFdEbezNz46Z5XhrmEVvoVucY4W2g/K1xJEDS0azPVY7qbnEnrfxRTs3UlQ1ilaySB13TXNgdVZ4fiMsE3Eg+YKiSaLi02Xjg39pLHANa0BpA6Ry+YkG6no0KjzlqiGjQG3/GN7lXsB8S0yR2oI1EBsti0CJ6e60G46mW52U3loFnFu+8C5JnmuOc5eo6Ul4cvj8NB5ZRyWdXw8ybzK1+IYoO7zTYzbed7HRZD3kbwFtibozlTIWMupWtEGyeHynBluq0bJSEpvylsLQZUAMQNrAcw0j2PsqTmSJ1VzD2khhmBBPgZ+izl8mkRr8N8sk5ouBOk+15S1qgLiIiQD4Bp/wVO2pexBmTY6ARI8d/NVeIwC0jnFtpEf4UK26YSXpZbiCyn2bbDNm0vJaG6+E+pVHs7ffNFfFyP/AGtPheD7Jra40J5/Uj9lai0iLvRMGdYQomYhhF5nwSpUyrMggtPgpHV5Nrz6yoc8hT08E49LT66LsdenOvwbXBuLlhyuu09btPhy/wC1bx73Fji1ohvedOw1EdddFi4EQ4Tro4dFcxXESKGT+4lovcBpnztAXHPGudxR1wn9lNm58HYOoS4inLjOp+Wwh0bTBE6kt5BS/GgbTFCm+zXFzngakNDWtcfeyd8K4sNaxrB33OG4zFrmy1pJtlBFR1ufOyr/AMQjmr4cFwaC115Pdh0OJA/47a3WUVefYN1jMX4ew3a1sgiC0udI2DToPNbH8QKL8PWbT0Y9jXgZpLgC6M0eXp0U/wDDjAMdV7TLJpEzJAzhzSGtG4HONjG6m/ithia9Kr2eWmGikSCJc8S4tF75RawgGfO7Tz0TTULOKwmEdVqQ215PQbnnH0WnW4eS8NptkUxnL9JYQMpBOu5jon0sO6gW5XBhfTzB0iQ0g5wLQTl+uy6p3Cmsp/y8zmVGMc/NZwqEgtLOTQDMXmbaKsmSnYoY7Rz7BUeKdM/LUcXAugAZJk9JM+izOJUnAmRl0AOsxyjwXU/GWAp0sFQy/wBUuDNdR3nOkH9RB6Ss3hfAy+iHVC6Hu7rWwS5wMSdgNbqIySjyJljfKivwT4prUGtbZ7Wu0PzRABAd4aLusP8AxDo5wXNiABTcbECBMgG9ydt159/6f2b3g6NnWx2Onn7pMZhBLdye8fa3oVqstPRjL+NGW2dpx0UKgr1OxYWOLnB7HE1HOIu650m0bR1UfGS00RWY456Ra57hqS1oaHRoD3RMclxVWu9jHa3gRzEyR9PRSn4mcGVKYAc2q2HZp0I1ABFwr5SkKGBRe2bNagcb2Ypxnd+UnxJvvdVsN8OubXNJwIN82gA63WbT442lUY9ky0sPdiP135kWV34g+LRWxJNCmQzPLc93utAzDSP038bKV9S7N4KCjVehi/h0zqNSJkaBY7qIB19DK7HB8I7oLmEuNNz5Dry3Y2idVyuMcS90Cxki35Z19AiMuXoSSXSKzvCNvZXcFxupRBaILTqHC3kqLXg31TzTkyNkml0x/ohr1y5xP2PBRNKsPYJQzDkmArTVE0MpUpnorDjaPVT0uH5W1S6ZawETrPOPIrObVMSp/qeh3RYDYvz+m6sYd7Swue9wymwB1mbR5KjTxJ0U7KkB4P5gCPEOER5EoaGmVzWyPBHPfkbKYvdU7tpkEciRoFABm1WlwqmJP9xBAi52kpyaSv0h2VKtH5ZtmJB8Clrva22saT9VZxGCgteJixvzi5jwCruwmeo53dyggch8spKSfbHTRSNa6RWK9BjXEBC0tE0ylRby/wCloUiAJdbYHaw5+Kz2VCORS1KxII5mSrlGyIyos4jGDtC4XsNOcQVDjWuD+8MpPeg8jcKu0XTq1ZznFzjJOpKajT0DlfZ0fBfiDsqYBAdBEzqY+UB35QOn9xVfiXFO2qCpJljcjLd1oEkAAyTqdeaxGVYEc1LTcC4DY2vy3Wf0km5F821R3XwM+nTYapfBpB1UkWDSGua1ribOJE2/4q/8e4icE2XB72vp1DmkESHA5WwLXaPALjOJY9v4hwpgFgyBgiGjK0SQ3ckzfqUcb4i6qzM5xLnOEydYE/4XN9J/UUjbn9tFPEY2pU+a4JJ6C50G2pXR4X4sqim0Oio7LBzWIyyBJ5rlMM4mBsd/qFfrAGLXMT9FtkinSaIhJq2jpeNMbiuzaJDaTcrTMCTBOuoFhPQooYnswynAc1oygh1pFyeW65UB0mHHqJsei2uJsbUyvLWszFjWG5mGNknY8oWDh/a3oW279GUwTUqnO0PBLpeZBpncczrZTYyuxoBEA5RH6tj4bXTuJvbhxk7jnuboRA1iYG0fRc48Od8ziYEDMSbcvBVGKnvou3HReZxATdoibxqRN7lZTiCTGm3hsrDGRvBuP20UQod7KSAVvFJdEO/SGE5joII1++SMRRcwwREiRyITGuutKMz0D4P4+Tlp/wBWrlJY091ogOBaTF+7PNUZLO1k5BTotY5zHSQ41KTC+I1EuMdSOq5eljnBpaLAiCRYkDUTyO/irXDq9NoJfnzD5Q0Nc0Df5tzA09Visai20a8rVEuPxeJbULary5zdzBkQCCDFwQQQeRC6ujwKp+COIDa2dlqjX06ZHVwY5ubLMAkWGYa3Cp0cE7GYZhLqYqUoZRaQWdpTmRSBdq4FxDb6W0uPSPj7EPwHBqRpOcyqHsYHADNLs7qgJNwMoi1xAiFE25OkC+08kxPFCBDmUTeP6NOZ6EBLg8r2kuDWkOjuANmBOm5ErLx1aahc0ZGzma2c2QTIaSdY0utzDx2JxBEinMC0kgtlw5C/lfkhqkVdsdVo0wAGvdmIk94mPERvMBZvEMA0dq65awUzIMO/mWMyL38N+SZVru7M15aM7suXQtt3S09IUuHY9+CxVQku/mYdsm//APQx/wDUKscKfZMpWZNNjTo7ycI9xIUnZPucsj9PeAHMws9pI0Wvwvhb6xdkIBa0v3ExeJGhhaySW2RF2XOE8OFRpMCxlzjoLwABud1OcG5tPODlhwEDWNAPSCpHcKc7IQQDEOzDvFwkEyItI8VUwdKpXoV3lzgKAa4tBJJzPDJA6TJJNgufjyemauktolrV4IDjcgTPIyAIWUzEfzX3sf28FCaYJ/qSf1WPrp7q/wAPwFMhxquLCBLSLg7bAq1BRshysqVqom8z0HRCZVoEmRBB/UEqukKyF2G91G7DenO6mbc7dOSHG9tFdszogNE8lGWK6CgjmjkFGe5qArzqX2QrNamPwwbAkPGguc0+fTyVcxcSoy7W9CfomY+pMAGwHumVCQI63lRPjZCW7G34Pp1o9dFJ+OPK3v6qqhU4pkqTRqYbENNp8j/lXa+IANIl1mOkjoSLhYLGlWGU9yZWMsau7NIzfwX+LY7ta5fFzoJOg0kqicR3vqmvfvy09FEwKlFJA22yycVH5R5qrVqEmTqpS2yhIuqjRMiTtcwgk2EN8JJj1KYCkyoypk2TUvEJe0UIanueT9/VJopM9K/hZjvxFVuCqk9nlqVBHzkht6cmYZBc4DndaX8WeL1HYbD0YPZBxf3pz5g3KxrthDc3mvO/hfjZwuLp1g2cpuAYkEZbc9dN1p/EXxO7ExSADaAc8tBEvzF2YEkkkASAByny5uD566NuS4mTXqw2IuLk7zy8E7A8ULIYbscYc0aEGxn1lZLg4az7pmZa/TVUQ5m5xYZhlptJa2XyNhobcrK9w6o7/wBKrMuA/EsNtT2dGq6Omsql8O4nK5zzo1pFztsI3WtiGdth2U2T/UIgGQ0hl+9y7yjlx+0qk9nK8No9pUa0uDZPzHax8JXWcAqCnQewiXEmY17trch1K5nEcOdRcDMjSRz3Cv0uJVBmJaTNMNsRBG5eQbmMx8U8i5rQY3xezf8AxgAMGJBgk3luUmOV5M7yszA8SIo4twMdpScw5dDmr4cOPgYNlkChUrZnMYXBol2UXA5xqfJWMMw/hqgAMQybaDtSb/8AgEoQURylZndlmdYwObv31W3w7iRa11Km1jjULRmc35CNXA6jx5LOoU6fZPzZu0tkAsOpcVqYPC06dEVm1jTqQ8RMEgd14aQJBOaPXyJtNbCEX4X8Lw3PmL30XEOiWZHNiAbFzZ1JQt74LZhThv6tNhzmRVc0umG6HL8sQhYOdOqNFjv08xzffNKHJiA5dhykoclBUWa6AlQWTSnNcq4f5qUOSoYmKBc6Zt9PFUXLQzqLsWzJmNwNfdXGVEtDMDhO0JGZrQBJLtAP3Tzgi3JnMB9wdTlkicut4Krl8HTyWjw1wrPDahHdBNzqAJjqeicm1sUa6Nj8GHdl2bQGD5gDDydnOeZmxNgBqqeJ4S0Oe1ru82Sc1om7RHzaHXS+qtHjTaYOziSYaQcosTfSDExssLF8ULqj36F+vOOXsPRYQU2zeTikVX2KUPUUpwC6aMLHmogJpCUFIBUIQEgBOa5NCVAA10KYVZvaQVDCaSgLNXiFejnJpE5TBiCIJALgJ/KDMKLsw6NwdDl69LrNCu4F0PEGduXVJxoadjzgwdHR0n/N1r0Kr6WFGQicz80n8rmtg5TrIDh0UYoiI18p2NvNOOCaRMRG4JjZZOV9l9EvFKodSoMkWZlIMxmZaPHvR5I/CDsG03iIcXte28W0tqNLayqtVkuY05gc7zmLRlOaDHsr+E4mG/yjcMkG+/Ly2WbtLRopX2M4bg3sLhTPzkNkatGs8r2uFXxlTs6dRpN3GmPGz3m/TMFr1eK06DT2ZBqOaHZeUgFt9Ii8amy5THVS6m2TJLiSeZytv7lVCLk7YSlSIHVYGuv0TnY7NGbbkNfFU4UjWwujijDkyy6o0mY18EiiDUqVFbGpSU1EpkjiUoUaWUASSnBQyjMlQWTEozKIPRmSoLJW1Y1AO17+iAyYlgjobqHtFI3EnoR97p7Akq4Ng/NB5G/03UH4N3310KdXxZIgCOfVOOIGTr+/RNWLRA6gRsmNQXoCskeEJAkhIocSlBTIShqAHSlQmpAKmvTgiRN9ECI1bwYsbcr7hV3AaAqfC1S3105wiXQ0a9LFC0+A6/cBWHv0Gg+v3f1WOMRmNh1A5FWS0G/MDc+dlg4mtl6piY+Vs9JFvU3TGmmGGo4w6S4t0cDyDh8wP7qk7BNJ3g9bePgmv4c3mfvy0RS+RFfCOmoHOE96TMR4GVbGC7RmZsBrXOMF1w2G7amw9klPAMuA58kctp100RRp/wAogXzAiDEWdIMzqrbXZH7I8dhMrQQy2aJk8pEg8wVHhcblM5GEbiDpvutWpVqCxaHsIAIjURp48lTxeCpgZw14HK4ynlcJKV6YE5pU3Xyeht7FKsUv5Ex98kI4fkdkeZJKMqAtiAlEpCiEAORCQJUgCUmZCQpgKEspsoQAsppSyklACQlCRKExCgp2ZNRKQx0JEBEoAEoTZSoAdKY5KCmkoAe3ny1Tg/oo2uTmhDAsQBp981ba88tlnireFepiGtPO3Xr7LNopMe2ennKcXu5jrb7lMfrl5cjPiAdxukB5mBz/AGtopoqyUFxF3kDaBvB+/NXcIQGBpgx0g3Nxqc3P7hUabjfeLwN+sfmAv6qxSrM03J1IGYDLcAnuxPn6IoRdGHF8pgjY/wCFlcWxMtykFruUmCLzr15LUpYlrmubckAFsAC0y4uO8z7dCquIcx3deJPhe06NFwUkqEc/mQrVXhrgbAxtOvnAQtrRJTQiEQmAkJUQnIAbCVKkQAIJSICAApClSIAEIQUAIglCRMQpKRCExBKcHJqEAPlLCjShyQ7HJqUlIgBQnuEGFGnvdJ8h9EALkI+9ldwxIbHMyN+d+u6qU6pMNm30V7DOgRvp4i8qJDQrDF+Vh01B2vqmsaMwOjZkbkX0PukeDJ3i14nUDb7sgggmbka6zqAdUhlhhbImQP1bnTb5YPim4qqYzfNJ+fxAtl20I69FVq1YFt/bnqq7nJpBZao4wAgukwflFgWxGuvJWsPjKYNnZb65ToAQJ1JJnwHnbHlEp0KzoTx1o6+luiFzuZKlxCx0JEqQ0zsFQChqVR5ila8yigscgJ2WU0hIYJEJExBCRLKCgBEQhImAISoQIQpEqECEQhCYAhCVqQAgIKRACqRw7oPkmAp7BIIQAxputKkJA+48VnUxcLRc2IvO07eBUyGhDIJN4OsAGATBtz00TG1w3NoTcCZgg7jr4qTFtyx7b+vNU69STI36zfdCGRykQhMBU0pQOiaUxAUIQgCZqkalQs2WiLEbeCiahCtdEekx0SVEIUlDEhQhUIEiEIAVIhCAEKVyEJgIhCECApEIQIE8IQgBrkiEJgBUlPfwSoSYAP3K0cDcu/4lIhRIaExI/l//ACOHlGizTqhCaGxXaIdshCoQAodohCAGoQhMD//Z"/>
          <p:cNvSpPr>
            <a:spLocks noChangeAspect="1" noChangeArrowheads="1"/>
          </p:cNvSpPr>
          <p:nvPr/>
        </p:nvSpPr>
        <p:spPr bwMode="auto">
          <a:xfrm>
            <a:off x="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a:p>
        </p:txBody>
      </p:sp>
      <p:sp>
        <p:nvSpPr>
          <p:cNvPr id="31754" name="AutoShape 26" descr="data:image/jpeg;base64,/9j/4AAQSkZJRgABAQAAAQABAAD/2wCEAAkGBhQSEBUTExQWFRQVFxgWFRcUFBUYFRUUGBQVFRQVFxUYHSYeFxkjGRQUHy8gIycpLCwtFR4xNTAqNSYrLCkBCQoKDgwOGg8PGCkcHCQsKSwsKSwpKSwpLC0sLCwpLCksKSwpKSwsKSksKSksKSkpLCwsKSwpKSkpKSwsKSksLP/AABEIAMIBBAMBIgACEQEDEQH/xAAbAAABBQEBAAAAAAAAAAAAAAAAAQIDBAUGB//EAD0QAAEDAgQDBgQEBgIBBQEAAAEAAhEDIQQSMUEFUWETInGBkaEGMrHwFEJiwQcjM1LR4XLxkhWCg6LCU//EABgBAAMBAQAAAAAAAAAAAAAAAAABAgME/8QAJxEAAgICAwABBAEFAAAAAAAAAAECEQMhEjFBURMiYXEEMkKBkfD/2gAMAwEAAhEDEQA/APFApTSgddVDEKzVEDwA/wA/4WbOhGrwDiYovIAJLoBI5TMDrMX5SreMxLi0kmZdm07xOgBP9oP1WZwkZHBx2MjrH+7ea1qN2EE94guI2BN78tR6riyUp3R0RTcSuwd2+1p2J38V0vDapzMdze9/P5WT/wDuFzvZHQm8EmNlo8L4i04YOzt7RlOt3Zg3blA9ACs5x5IcXRygqkuzE3mfNXuJUi50zncQC4NaRl7rfbZV8DUYJkd4wGmYDTPzHfb3XWYDBtbVuPnAbUJBEOeHQ2D4Bb5J8H0KMeRZ4ZhKh4aWg3cCToYYW7DmYI8J5KpheH5aLJbEt72hDiQZvymYhdJwSmPw7aYNiHS4f2Zi1sb3A16qnxDBEObTJgbdWzETpuuBTbbX5N5RqjAq4RhAyhpEgnQwY5cyVUqU2Fpc0AEEtmPD/paOJ4YHHu2IkyLS7QfZWa57WMgwNHR5N/fddUXZi1XZn4V2qkI/2kw0XI06KOpV1Wnpn4OFSyjp1sp3MnTWeardpBSOqnZaKJnyL1as3mq4qTp93VWpUJuUU3fU+6fCkNSLObQJhbITH1e8TyiE5tYSfAIodjDTk/fNNOqV9e/T/R/ym01Yg7Mj6pHPATXPsmtaqr5JYvaApQJSBiWm+6P0A94hJhPn8inyP+0lMwTHIKfGBJVdaeqrPuVMBIThTmZGg2GiFoHsr9lPonvEWWo7hUYIV4M9plJJtliAAOeaZ8FmMpOdOUTAJPOBcnyEoUuQVQgQor9UKqAnZSzEePtJH7KxiKMRPn0gf5UNLugb39hdaOrpeIBEAeJ/37LOTaZoloioMzC0xAA/8v8AS1MPPaVA0XaIg8wAPXu/RHBcPe8ANBdG0tktk+E+yt4Rmam5wMOc4lx3Ac6Gunxlcs5dm0UZRrQwknWXHxgQPUrEldHxvBdnQidwJ5m+3g0Lm2roxbVmM+yWjRJE3199Y6rtvh3C1GTmD3l3egR1MknxWZ8JcH7cXLm9nUY/pknvDqdI5QVvcAcWYeu99T8z3MBmS1jpIM6TI9Quf+RO1SN8MdlrEYZ9ChTgEFjWtN/mPaMIb1tI9VPxLEB7GPtZve+bQmD7jfkuZ43x+ricM4CA2kWOJbMkF0NnkQYVDhvxA5lGuxzzL6TQwSfmDxmjqWl0lZRwSav00nNXRvU6zYImRJvzcYMT4RZYfE6ctIi8eokGQtrg9FtXD1Xgz2QOW3OHF503J0vaFzuK4qSS2LAWPMlVjTcnXhlNqtlGhIGiWdz98lHSxEWPIn3hIXTdddO9nNaK1c3TWyn1AnUqRWt6IZGQZTiFK+ldRu0SsIjXGZTJ1Um6QsVWUOabIDtUNFkObZSMhlSAKNoun5lTJQsJGi6MyVgsgY7LuhjYdHNTVGhpy8gPVRAXU2Nj80C2iuYXCzUDfnaHMLjcAAluYe5HkjhuDD6jAby+PPWPQEea1jjW1KjrCmBsIALpe4u8SGsHisZyro0jGzpeL8LNalhHUTLu9ma0fqAe8h2gEtbG4Wf8R8LpYGjVFJv9VxpsebuNMhjnw46CJB/5J3CfiFx4hTaHtaxrxTzflGYZH1Jt+og7GFX/AIg8SpuZSwzGlpol2afy5gO6XG7iIF/LZcuNTUlF9G0uNNnI06UiUqgGHOxIQu//ACc9v4LLKfczHSH+M6D6LW4Fh31rNE66/lEkT+/koWcMFTCZxqD3eUAnNMdF1Xwdwl9JpNUZPlABg5pkiCDe5HqubLkSi/mzWEbZA7hZa4iAC0Qd2Se61zhuMslVDhQ1sQXwJPLa/SF1+M7rS5sHOXAzrmBDWj0LteS5/GYQMDiSGE6NOp6G/Nc8ZWazjRynxHxLtMgFmgTH6tySmfDPD21q4Y6YgmG6kgWjzhJxyjBbaDGnMHQrU+F+FVGPp1gJBkETBDHAgPBG0wuuUlHHrRglctm18N4Yte/D1JnM0tAJP8rvQb6NkAbahXaGCpvpFhDWA0jca5iS10AcobbwWLw95OMr5XZix2cF+YAmk5z8p3AzK5Q4k2nTa8ku7Whlaflh0ue8kiL53W8fXjyRd2u9HVBqtlA8LcKeNptGaBTALWgBxD2AgDkIXMYmi5r8pBBiIOvgu0xuOqVcPVczLTyvDMxkON3AtHIxB6rkmUZrsaCX3DjIgzMuBEyLDddOCTpt/wDaMsteHYcDlmGxhc3uBrwNbHMwO36BcbihNSR5Bdzw9ofwnEvBIdVfoG6ntg4XvDYmVxX4dwcASJ6c1GJq5P8AJE/EVMXThoPSPdUc8H0WzicOCD0WW/DjLN5nyjx5rsxyTRzZFTJ87XBOybgzpuqBYRHXTqnsrEKnD4MzQfSJM7b9PNVqwj3U9PHjJlLZ00sT9hQON7qUmVHQ0CwQ4pXJCmaDZuFPlt96pWYUm405+3mrowUNDie79TE25qZSSKUTMa2XR9Uw0491bFIBxI0IsoMTa33qqUrYnGlsgKmpjT1TA1TUHkO8B+4TbJSLeGwRrVcsgEzdxhtgT+3qU9uA6g+H31Rh3EuyzA7wEdR/0rdJ4yjoB9JH7LnlJo1UUMYAySBLgA9hn5XseCSRuCLeah4u8GrmaAA9rHw38pIgt6XBPop6zrDaATO5aXOB9gPRRZJJAi4InoWOgBJfkJL4KrLZh962+qirV3PJcbmZub/7SspmC4TExO3M35pWha9EEtJwIlCVtIwhRo02XMPjA2lTY2dAXEOvJmRGwXXcQ40KX4Z4lwcXGDaWtadeoJF15lQeZAm0ha2K4k41GZiD2UtbA0aTIvuZKnJguX+xwyfaen1KH8r+0fON3NO0ep1VCrVY/KzIHvn5pmOo6EBS0fiCk/D0s2Z7+zaXZQBmdEEeyycJxekHHM11Inu3ILdbXABHWy4kdNXszvjPhrnPYWN/NlIAsXES3zgH0Ws51PCYUNqOdleQw5JD2jUFp2uM0X3VLi1ftMQGNPcZ33jWHiwbJ1Ik+qzvjAvfSpPdoC4X1uBGnQeOnNbpcnGDMZfbbRJjcUzB4l9Jrs7RlqOJPzOdSOYTydmOvNUW8XBoUmBgdle97mdY7hB1y6yOYCp8LxAOJD3gOBgHOJG145w2Ft8TpNFYvY0BgLHODW5RkyNBIG0EErSajF01bJi2ytxHjD3OfTpjMa787WDNmY8wIi0mB4XKx2Yp5qFxJNQkhxdrfukGfTyXQYr4kotrWpzkeHSBBlrrXN4gdJJ5LO4bimHEdq8hodULsridyTJyi2UmeqcLUX9tClt9nbYDC1KfDMRSOUlrTDQdMjg58f3W8NOq4rOJBi8812XxJx8NwoZhy2aoh1Vog5NagB2zS1scmlcK6tkLTYwbz13WGCLabfrHlkl14S9qM/eEtkCB4qGjRc6pkbdtQ+0xPQiPZdFU4a40T2bSS4g21Jg7ebSpsZ8Fu7Oh2Rl77FpJEE5nW82uXVHRwyyJ7OWfg2HRpDmzLSSbixEc+SyXsM6GeUH6LpqWIPbhmIYHHtMjiYaWnNHzR01K7LF/CdOAWkFwIaf7mj+1wBM7eUFdEbezNz46Z5XhrmEVvoVucY4W2g/K1xJEDS0azPVY7qbnEnrfxRTs3UlQ1ilaySB13TXNgdVZ4fiMsE3Eg+YKiSaLi02Xjg39pLHANa0BpA6Ry+YkG6no0KjzlqiGjQG3/GN7lXsB8S0yR2oI1EBsti0CJ6e60G46mW52U3loFnFu+8C5JnmuOc5eo6Ul4cvj8NB5ZRyWdXw8ybzK1+IYoO7zTYzbed7HRZD3kbwFtibozlTIWMupWtEGyeHynBluq0bJSEpvylsLQZUAMQNrAcw0j2PsqTmSJ1VzD2khhmBBPgZ+izl8mkRr8N8sk5ouBOk+15S1qgLiIiQD4Bp/wVO2pexBmTY6ARI8d/NVeIwC0jnFtpEf4UK26YSXpZbiCyn2bbDNm0vJaG6+E+pVHs7ffNFfFyP/AGtPheD7Jra40J5/Uj9lai0iLvRMGdYQomYhhF5nwSpUyrMggtPgpHV5Nrz6yoc8hT08E49LT66LsdenOvwbXBuLlhyuu09btPhy/wC1bx73Fji1ohvedOw1EdddFi4EQ4Tro4dFcxXESKGT+4lovcBpnztAXHPGudxR1wn9lNm58HYOoS4inLjOp+Wwh0bTBE6kt5BS/GgbTFCm+zXFzngakNDWtcfeyd8K4sNaxrB33OG4zFrmy1pJtlBFR1ufOyr/AMQjmr4cFwaC115Pdh0OJA/47a3WUVefYN1jMX4ew3a1sgiC0udI2DToPNbH8QKL8PWbT0Y9jXgZpLgC6M0eXp0U/wDDjAMdV7TLJpEzJAzhzSGtG4HONjG6m/ithia9Kr2eWmGikSCJc8S4tF75RawgGfO7Tz0TTULOKwmEdVqQ215PQbnnH0WnW4eS8NptkUxnL9JYQMpBOu5jon0sO6gW5XBhfTzB0iQ0g5wLQTl+uy6p3Cmsp/y8zmVGMc/NZwqEgtLOTQDMXmbaKsmSnYoY7Rz7BUeKdM/LUcXAugAZJk9JM+izOJUnAmRl0AOsxyjwXU/GWAp0sFQy/wBUuDNdR3nOkH9RB6Ss3hfAy+iHVC6Hu7rWwS5wMSdgNbqIySjyJljfKivwT4prUGtbZ7Wu0PzRABAd4aLusP8AxDo5wXNiABTcbECBMgG9ydt159/6f2b3g6NnWx2Onn7pMZhBLdye8fa3oVqstPRjL+NGW2dpx0UKgr1OxYWOLnB7HE1HOIu650m0bR1UfGS00RWY456Ra57hqS1oaHRoD3RMclxVWu9jHa3gRzEyR9PRSn4mcGVKYAc2q2HZp0I1ABFwr5SkKGBRe2bNagcb2Ypxnd+UnxJvvdVsN8OubXNJwIN82gA63WbT442lUY9ky0sPdiP135kWV34g+LRWxJNCmQzPLc93utAzDSP038bKV9S7N4KCjVehi/h0zqNSJkaBY7qIB19DK7HB8I7oLmEuNNz5Dry3Y2idVyuMcS90Cxki35Z19AiMuXoSSXSKzvCNvZXcFxupRBaILTqHC3kqLXg31TzTkyNkml0x/ohr1y5xP2PBRNKsPYJQzDkmArTVE0MpUpnorDjaPVT0uH5W1S6ZawETrPOPIrObVMSp/qeh3RYDYvz+m6sYd7Swue9wymwB1mbR5KjTxJ0U7KkB4P5gCPEOER5EoaGmVzWyPBHPfkbKYvdU7tpkEciRoFABm1WlwqmJP9xBAi52kpyaSv0h2VKtH5ZtmJB8Clrva22saT9VZxGCgteJixvzi5jwCruwmeo53dyggch8spKSfbHTRSNa6RWK9BjXEBC0tE0ylRby/wCloUiAJdbYHaw5+Kz2VCORS1KxII5mSrlGyIyos4jGDtC4XsNOcQVDjWuD+8MpPeg8jcKu0XTq1ZznFzjJOpKajT0DlfZ0fBfiDsqYBAdBEzqY+UB35QOn9xVfiXFO2qCpJljcjLd1oEkAAyTqdeaxGVYEc1LTcC4DY2vy3Wf0km5F821R3XwM+nTYapfBpB1UkWDSGua1ribOJE2/4q/8e4icE2XB72vp1DmkESHA5WwLXaPALjOJY9v4hwpgFgyBgiGjK0SQ3ckzfqUcb4i6qzM5xLnOEydYE/4XN9J/UUjbn9tFPEY2pU+a4JJ6C50G2pXR4X4sqim0Oio7LBzWIyyBJ5rlMM4mBsd/qFfrAGLXMT9FtkinSaIhJq2jpeNMbiuzaJDaTcrTMCTBOuoFhPQooYnswynAc1oygh1pFyeW65UB0mHHqJsei2uJsbUyvLWszFjWG5mGNknY8oWDh/a3oW279GUwTUqnO0PBLpeZBpncczrZTYyuxoBEA5RH6tj4bXTuJvbhxk7jnuboRA1iYG0fRc48Od8ziYEDMSbcvBVGKnvou3HReZxATdoibxqRN7lZTiCTGm3hsrDGRvBuP20UQod7KSAVvFJdEO/SGE5joII1++SMRRcwwREiRyITGuutKMz0D4P4+Tlp/wBWrlJY091ogOBaTF+7PNUZLO1k5BTotY5zHSQ41KTC+I1EuMdSOq5eljnBpaLAiCRYkDUTyO/irXDq9NoJfnzD5Q0Nc0Df5tzA09Visai20a8rVEuPxeJbULary5zdzBkQCCDFwQQQeRC6ujwKp+COIDa2dlqjX06ZHVwY5ubLMAkWGYa3Cp0cE7GYZhLqYqUoZRaQWdpTmRSBdq4FxDb6W0uPSPj7EPwHBqRpOcyqHsYHADNLs7qgJNwMoi1xAiFE25OkC+08kxPFCBDmUTeP6NOZ6EBLg8r2kuDWkOjuANmBOm5ErLx1aahc0ZGzma2c2QTIaSdY0utzDx2JxBEinMC0kgtlw5C/lfkhqkVdsdVo0wAGvdmIk94mPERvMBZvEMA0dq65awUzIMO/mWMyL38N+SZVru7M15aM7suXQtt3S09IUuHY9+CxVQku/mYdsm//APQx/wDUKscKfZMpWZNNjTo7ycI9xIUnZPucsj9PeAHMws9pI0Wvwvhb6xdkIBa0v3ExeJGhhaySW2RF2XOE8OFRpMCxlzjoLwABud1OcG5tPODlhwEDWNAPSCpHcKc7IQQDEOzDvFwkEyItI8VUwdKpXoV3lzgKAa4tBJJzPDJA6TJJNgufjyemauktolrV4IDjcgTPIyAIWUzEfzX3sf28FCaYJ/qSf1WPrp7q/wAPwFMhxquLCBLSLg7bAq1BRshysqVqom8z0HRCZVoEmRBB/UEqukKyF2G91G7DenO6mbc7dOSHG9tFdszogNE8lGWK6CgjmjkFGe5qArzqX2QrNamPwwbAkPGguc0+fTyVcxcSoy7W9CfomY+pMAGwHumVCQI63lRPjZCW7G34Pp1o9dFJ+OPK3v6qqhU4pkqTRqYbENNp8j/lXa+IANIl1mOkjoSLhYLGlWGU9yZWMsau7NIzfwX+LY7ta5fFzoJOg0kqicR3vqmvfvy09FEwKlFJA22yycVH5R5qrVqEmTqpS2yhIuqjRMiTtcwgk2EN8JJj1KYCkyoypk2TUvEJe0UIanueT9/VJopM9K/hZjvxFVuCqk9nlqVBHzkht6cmYZBc4DndaX8WeL1HYbD0YPZBxf3pz5g3KxrthDc3mvO/hfjZwuLp1g2cpuAYkEZbc9dN1p/EXxO7ExSADaAc8tBEvzF2YEkkkASAByny5uD566NuS4mTXqw2IuLk7zy8E7A8ULIYbscYc0aEGxn1lZLg4az7pmZa/TVUQ5m5xYZhlptJa2XyNhobcrK9w6o7/wBKrMuA/EsNtT2dGq6Omsql8O4nK5zzo1pFztsI3WtiGdth2U2T/UIgGQ0hl+9y7yjlx+0qk9nK8No9pUa0uDZPzHax8JXWcAqCnQewiXEmY17trch1K5nEcOdRcDMjSRz3Cv0uJVBmJaTNMNsRBG5eQbmMx8U8i5rQY3xezf8AxgAMGJBgk3luUmOV5M7yszA8SIo4twMdpScw5dDmr4cOPgYNlkChUrZnMYXBol2UXA5xqfJWMMw/hqgAMQybaDtSb/8AgEoQURylZndlmdYwObv31W3w7iRa11Km1jjULRmc35CNXA6jx5LOoU6fZPzZu0tkAsOpcVqYPC06dEVm1jTqQ8RMEgd14aQJBOaPXyJtNbCEX4X8Lw3PmL30XEOiWZHNiAbFzZ1JQt74LZhThv6tNhzmRVc0umG6HL8sQhYOdOqNFjv08xzffNKHJiA5dhykoclBUWa6AlQWTSnNcq4f5qUOSoYmKBc6Zt9PFUXLQzqLsWzJmNwNfdXGVEtDMDhO0JGZrQBJLtAP3Tzgi3JnMB9wdTlkicut4Krl8HTyWjw1wrPDahHdBNzqAJjqeicm1sUa6Nj8GHdl2bQGD5gDDydnOeZmxNgBqqeJ4S0Oe1ru82Sc1om7RHzaHXS+qtHjTaYOziSYaQcosTfSDExssLF8ULqj36F+vOOXsPRYQU2zeTikVX2KUPUUpwC6aMLHmogJpCUFIBUIQEgBOa5NCVAA10KYVZvaQVDCaSgLNXiFejnJpE5TBiCIJALgJ/KDMKLsw6NwdDl69LrNCu4F0PEGduXVJxoadjzgwdHR0n/N1r0Kr6WFGQicz80n8rmtg5TrIDh0UYoiI18p2NvNOOCaRMRG4JjZZOV9l9EvFKodSoMkWZlIMxmZaPHvR5I/CDsG03iIcXte28W0tqNLayqtVkuY05gc7zmLRlOaDHsr+E4mG/yjcMkG+/Ly2WbtLRopX2M4bg3sLhTPzkNkatGs8r2uFXxlTs6dRpN3GmPGz3m/TMFr1eK06DT2ZBqOaHZeUgFt9Ii8amy5THVS6m2TJLiSeZytv7lVCLk7YSlSIHVYGuv0TnY7NGbbkNfFU4UjWwujijDkyy6o0mY18EiiDUqVFbGpSU1EpkjiUoUaWUASSnBQyjMlQWTEozKIPRmSoLJW1Y1AO17+iAyYlgjobqHtFI3EnoR97p7Akq4Ng/NB5G/03UH4N3310KdXxZIgCOfVOOIGTr+/RNWLRA6gRsmNQXoCskeEJAkhIocSlBTIShqAHSlQmpAKmvTgiRN9ECI1bwYsbcr7hV3AaAqfC1S3105wiXQ0a9LFC0+A6/cBWHv0Gg+v3f1WOMRmNh1A5FWS0G/MDc+dlg4mtl6piY+Vs9JFvU3TGmmGGo4w6S4t0cDyDh8wP7qk7BNJ3g9bePgmv4c3mfvy0RS+RFfCOmoHOE96TMR4GVbGC7RmZsBrXOMF1w2G7amw9klPAMuA58kctp100RRp/wAogXzAiDEWdIMzqrbXZH7I8dhMrQQy2aJk8pEg8wVHhcblM5GEbiDpvutWpVqCxaHsIAIjURp48lTxeCpgZw14HK4ynlcJKV6YE5pU3Xyeht7FKsUv5Ex98kI4fkdkeZJKMqAtiAlEpCiEAORCQJUgCUmZCQpgKEspsoQAsppSyklACQlCRKExCgp2ZNRKQx0JEBEoAEoTZSoAdKY5KCmkoAe3ny1Tg/oo2uTmhDAsQBp981ba88tlnireFepiGtPO3Xr7LNopMe2ennKcXu5jrb7lMfrl5cjPiAdxukB5mBz/AGtopoqyUFxF3kDaBvB+/NXcIQGBpgx0g3Nxqc3P7hUabjfeLwN+sfmAv6qxSrM03J1IGYDLcAnuxPn6IoRdGHF8pgjY/wCFlcWxMtykFruUmCLzr15LUpYlrmubckAFsAC0y4uO8z7dCquIcx3deJPhe06NFwUkqEc/mQrVXhrgbAxtOvnAQtrRJTQiEQmAkJUQnIAbCVKkQAIJSICAApClSIAEIQUAIglCRMQpKRCExBKcHJqEAPlLCjShyQ7HJqUlIgBQnuEGFGnvdJ8h9EALkI+9ldwxIbHMyN+d+u6qU6pMNm30V7DOgRvp4i8qJDQrDF+Vh01B2vqmsaMwOjZkbkX0PukeDJ3i14nUDb7sgggmbka6zqAdUhlhhbImQP1bnTb5YPim4qqYzfNJ+fxAtl20I69FVq1YFt/bnqq7nJpBZao4wAgukwflFgWxGuvJWsPjKYNnZb65ToAQJ1JJnwHnbHlEp0KzoTx1o6+luiFzuZKlxCx0JEqQ0zsFQChqVR5ila8yigscgJ2WU0hIYJEJExBCRLKCgBEQhImAISoQIQpEqECEQhCYAhCVqQAgIKRACqRw7oPkmAp7BIIQAxputKkJA+48VnUxcLRc2IvO07eBUyGhDIJN4OsAGATBtz00TG1w3NoTcCZgg7jr4qTFtyx7b+vNU69STI36zfdCGRykQhMBU0pQOiaUxAUIQgCZqkalQs2WiLEbeCiahCtdEekx0SVEIUlDEhQhUIEiEIAVIhCAEKVyEJgIhCECApEIQIE8IQgBrkiEJgBUlPfwSoSYAP3K0cDcu/4lIhRIaExI/l//ACOHlGizTqhCaGxXaIdshCoQAodohCAGoQhMD//Z"/>
          <p:cNvSpPr>
            <a:spLocks noChangeAspect="1" noChangeArrowheads="1"/>
          </p:cNvSpPr>
          <p:nvPr/>
        </p:nvSpPr>
        <p:spPr bwMode="auto">
          <a:xfrm>
            <a:off x="0" y="-1122363"/>
            <a:ext cx="2476500"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a:p>
        </p:txBody>
      </p:sp>
      <p:pic>
        <p:nvPicPr>
          <p:cNvPr id="31755" name="Picture 28" descr="https://encrypted-tbn2.gstatic.com/images?q=tbn:ANd9GcTlNDXqExnlUZ180_8VsIwBZ6Cx3vvPLdDanU2D2k1eJgHnixxn_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292600"/>
            <a:ext cx="30511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AutoShape 30" descr="data:image/jpeg;base64,/9j/4AAQSkZJRgABAQAAAQABAAD/2wCEAAkGBhQSEBUTExQWFRQVFxgWFRcUFBUYFRUUGBQVFRQVFxUYHSYeFxkjGRQUHy8gIycpLCwtFR4xNTAqNSYrLCkBCQoKDgwOGg8PGCkcHCQsKSwsKSwpKSwpLC0sLCwpLCksKSwpKSwsKSksKSksKSkpLCwsKSwpKSkpKSwsKSksLP/AABEIAMIBBAMBIgACEQEDEQH/xAAbAAABBQEBAAAAAAAAAAAAAAAAAQIDBAUGB//EAD0QAAEDAgQDBgQEBgIBBQEAAAEAAhEDIQQSMUEFUWETInGBkaEGMrHwFEJiwQcjM1LR4XLxkhWCg6LCU//EABgBAAMBAQAAAAAAAAAAAAAAAAABAgME/8QAJxEAAgICAwABBAEFAAAAAAAAAAECEQMhEjFBURMiYXEEMkKBkfD/2gAMAwEAAhEDEQA/APFApTSgddVDEKzVEDwA/wA/4WbOhGrwDiYovIAJLoBI5TMDrMX5SreMxLi0kmZdm07xOgBP9oP1WZwkZHBx2MjrH+7ea1qN2EE94guI2BN78tR6riyUp3R0RTcSuwd2+1p2J38V0vDapzMdze9/P5WT/wDuFzvZHQm8EmNlo8L4i04YOzt7RlOt3Zg3blA9ACs5x5IcXRygqkuzE3mfNXuJUi50zncQC4NaRl7rfbZV8DUYJkd4wGmYDTPzHfb3XWYDBtbVuPnAbUJBEOeHQ2D4Bb5J8H0KMeRZ4ZhKh4aWg3cCToYYW7DmYI8J5KpheH5aLJbEt72hDiQZvymYhdJwSmPw7aYNiHS4f2Zi1sb3A16qnxDBEObTJgbdWzETpuuBTbbX5N5RqjAq4RhAyhpEgnQwY5cyVUqU2Fpc0AEEtmPD/paOJ4YHHu2IkyLS7QfZWa57WMgwNHR5N/fddUXZi1XZn4V2qkI/2kw0XI06KOpV1Wnpn4OFSyjp1sp3MnTWeardpBSOqnZaKJnyL1as3mq4qTp93VWpUJuUU3fU+6fCkNSLObQJhbITH1e8TyiE5tYSfAIodjDTk/fNNOqV9e/T/R/ym01Yg7Mj6pHPATXPsmtaqr5JYvaApQJSBiWm+6P0A94hJhPn8inyP+0lMwTHIKfGBJVdaeqrPuVMBIThTmZGg2GiFoHsr9lPonvEWWo7hUYIV4M9plJJtliAAOeaZ8FmMpOdOUTAJPOBcnyEoUuQVQgQor9UKqAnZSzEePtJH7KxiKMRPn0gf5UNLugb39hdaOrpeIBEAeJ/37LOTaZoloioMzC0xAA/8v8AS1MPPaVA0XaIg8wAPXu/RHBcPe8ANBdG0tktk+E+yt4Rmam5wMOc4lx3Ac6Gunxlcs5dm0UZRrQwknWXHxgQPUrEldHxvBdnQidwJ5m+3g0Lm2roxbVmM+yWjRJE3199Y6rtvh3C1GTmD3l3egR1MknxWZ8JcH7cXLm9nUY/pknvDqdI5QVvcAcWYeu99T8z3MBmS1jpIM6TI9Quf+RO1SN8MdlrEYZ9ChTgEFjWtN/mPaMIb1tI9VPxLEB7GPtZve+bQmD7jfkuZ43x+ricM4CA2kWOJbMkF0NnkQYVDhvxA5lGuxzzL6TQwSfmDxmjqWl0lZRwSav00nNXRvU6zYImRJvzcYMT4RZYfE6ctIi8eokGQtrg9FtXD1Xgz2QOW3OHF503J0vaFzuK4qSS2LAWPMlVjTcnXhlNqtlGhIGiWdz98lHSxEWPIn3hIXTdddO9nNaK1c3TWyn1AnUqRWt6IZGQZTiFK+ldRu0SsIjXGZTJ1Um6QsVWUOabIDtUNFkObZSMhlSAKNoun5lTJQsJGi6MyVgsgY7LuhjYdHNTVGhpy8gPVRAXU2Nj80C2iuYXCzUDfnaHMLjcAAluYe5HkjhuDD6jAby+PPWPQEea1jjW1KjrCmBsIALpe4u8SGsHisZyro0jGzpeL8LNalhHUTLu9ma0fqAe8h2gEtbG4Wf8R8LpYGjVFJv9VxpsebuNMhjnw46CJB/5J3CfiFx4hTaHtaxrxTzflGYZH1Jt+og7GFX/AIg8SpuZSwzGlpol2afy5gO6XG7iIF/LZcuNTUlF9G0uNNnI06UiUqgGHOxIQu//ACc9v4LLKfczHSH+M6D6LW4Fh31rNE66/lEkT+/koWcMFTCZxqD3eUAnNMdF1Xwdwl9JpNUZPlABg5pkiCDe5HqubLkSi/mzWEbZA7hZa4iAC0Qd2Se61zhuMslVDhQ1sQXwJPLa/SF1+M7rS5sHOXAzrmBDWj0LteS5/GYQMDiSGE6NOp6G/Nc8ZWazjRynxHxLtMgFmgTH6tySmfDPD21q4Y6YgmG6kgWjzhJxyjBbaDGnMHQrU+F+FVGPp1gJBkETBDHAgPBG0wuuUlHHrRglctm18N4Yte/D1JnM0tAJP8rvQb6NkAbahXaGCpvpFhDWA0jca5iS10AcobbwWLw95OMr5XZix2cF+YAmk5z8p3AzK5Q4k2nTa8ku7Whlaflh0ue8kiL53W8fXjyRd2u9HVBqtlA8LcKeNptGaBTALWgBxD2AgDkIXMYmi5r8pBBiIOvgu0xuOqVcPVczLTyvDMxkON3AtHIxB6rkmUZrsaCX3DjIgzMuBEyLDddOCTpt/wDaMsteHYcDlmGxhc3uBrwNbHMwO36BcbihNSR5Bdzw9ofwnEvBIdVfoG6ntg4XvDYmVxX4dwcASJ6c1GJq5P8AJE/EVMXThoPSPdUc8H0WzicOCD0WW/DjLN5nyjx5rsxyTRzZFTJ87XBOybgzpuqBYRHXTqnsrEKnD4MzQfSJM7b9PNVqwj3U9PHjJlLZ00sT9hQON7qUmVHQ0CwQ4pXJCmaDZuFPlt96pWYUm405+3mrowUNDie79TE25qZSSKUTMa2XR9Uw0491bFIBxI0IsoMTa33qqUrYnGlsgKmpjT1TA1TUHkO8B+4TbJSLeGwRrVcsgEzdxhtgT+3qU9uA6g+H31Rh3EuyzA7wEdR/0rdJ4yjoB9JH7LnlJo1UUMYAySBLgA9hn5XseCSRuCLeah4u8GrmaAA9rHw38pIgt6XBPop6zrDaATO5aXOB9gPRRZJJAi4InoWOgBJfkJL4KrLZh962+qirV3PJcbmZub/7SspmC4TExO3M35pWha9EEtJwIlCVtIwhRo02XMPjA2lTY2dAXEOvJmRGwXXcQ40KX4Z4lwcXGDaWtadeoJF15lQeZAm0ha2K4k41GZiD2UtbA0aTIvuZKnJguX+xwyfaen1KH8r+0fON3NO0ep1VCrVY/KzIHvn5pmOo6EBS0fiCk/D0s2Z7+zaXZQBmdEEeyycJxekHHM11Inu3ILdbXABHWy4kdNXszvjPhrnPYWN/NlIAsXES3zgH0Ws51PCYUNqOdleQw5JD2jUFp2uM0X3VLi1ftMQGNPcZ33jWHiwbJ1Ik+qzvjAvfSpPdoC4X1uBGnQeOnNbpcnGDMZfbbRJjcUzB4l9Jrs7RlqOJPzOdSOYTydmOvNUW8XBoUmBgdle97mdY7hB1y6yOYCp8LxAOJD3gOBgHOJG145w2Ft8TpNFYvY0BgLHODW5RkyNBIG0EErSajF01bJi2ytxHjD3OfTpjMa787WDNmY8wIi0mB4XKx2Yp5qFxJNQkhxdrfukGfTyXQYr4kotrWpzkeHSBBlrrXN4gdJJ5LO4bimHEdq8hodULsridyTJyi2UmeqcLUX9tClt9nbYDC1KfDMRSOUlrTDQdMjg58f3W8NOq4rOJBi8812XxJx8NwoZhy2aoh1Vog5NagB2zS1scmlcK6tkLTYwbz13WGCLabfrHlkl14S9qM/eEtkCB4qGjRc6pkbdtQ+0xPQiPZdFU4a40T2bSS4g21Jg7ebSpsZ8Fu7Oh2Rl77FpJEE5nW82uXVHRwyyJ7OWfg2HRpDmzLSSbixEc+SyXsM6GeUH6LpqWIPbhmIYHHtMjiYaWnNHzR01K7LF/CdOAWkFwIaf7mj+1wBM7eUFdEbezNz46Z5XhrmEVvoVucY4W2g/K1xJEDS0azPVY7qbnEnrfxRTs3UlQ1ilaySB13TXNgdVZ4fiMsE3Eg+YKiSaLi02Xjg39pLHANa0BpA6Ry+YkG6no0KjzlqiGjQG3/GN7lXsB8S0yR2oI1EBsti0CJ6e60G46mW52U3loFnFu+8C5JnmuOc5eo6Ul4cvj8NB5ZRyWdXw8ybzK1+IYoO7zTYzbed7HRZD3kbwFtibozlTIWMupWtEGyeHynBluq0bJSEpvylsLQZUAMQNrAcw0j2PsqTmSJ1VzD2khhmBBPgZ+izl8mkRr8N8sk5ouBOk+15S1qgLiIiQD4Bp/wVO2pexBmTY6ARI8d/NVeIwC0jnFtpEf4UK26YSXpZbiCyn2bbDNm0vJaG6+E+pVHs7ffNFfFyP/AGtPheD7Jra40J5/Uj9lai0iLvRMGdYQomYhhF5nwSpUyrMggtPgpHV5Nrz6yoc8hT08E49LT66LsdenOvwbXBuLlhyuu09btPhy/wC1bx73Fji1ohvedOw1EdddFi4EQ4Tro4dFcxXESKGT+4lovcBpnztAXHPGudxR1wn9lNm58HYOoS4inLjOp+Wwh0bTBE6kt5BS/GgbTFCm+zXFzngakNDWtcfeyd8K4sNaxrB33OG4zFrmy1pJtlBFR1ufOyr/AMQjmr4cFwaC115Pdh0OJA/47a3WUVefYN1jMX4ew3a1sgiC0udI2DToPNbH8QKL8PWbT0Y9jXgZpLgC6M0eXp0U/wDDjAMdV7TLJpEzJAzhzSGtG4HONjG6m/ithia9Kr2eWmGikSCJc8S4tF75RawgGfO7Tz0TTULOKwmEdVqQ215PQbnnH0WnW4eS8NptkUxnL9JYQMpBOu5jon0sO6gW5XBhfTzB0iQ0g5wLQTl+uy6p3Cmsp/y8zmVGMc/NZwqEgtLOTQDMXmbaKsmSnYoY7Rz7BUeKdM/LUcXAugAZJk9JM+izOJUnAmRl0AOsxyjwXU/GWAp0sFQy/wBUuDNdR3nOkH9RB6Ss3hfAy+iHVC6Hu7rWwS5wMSdgNbqIySjyJljfKivwT4prUGtbZ7Wu0PzRABAd4aLusP8AxDo5wXNiABTcbECBMgG9ydt159/6f2b3g6NnWx2Onn7pMZhBLdye8fa3oVqstPRjL+NGW2dpx0UKgr1OxYWOLnB7HE1HOIu650m0bR1UfGS00RWY456Ra57hqS1oaHRoD3RMclxVWu9jHa3gRzEyR9PRSn4mcGVKYAc2q2HZp0I1ABFwr5SkKGBRe2bNagcb2Ypxnd+UnxJvvdVsN8OubXNJwIN82gA63WbT442lUY9ky0sPdiP135kWV34g+LRWxJNCmQzPLc93utAzDSP038bKV9S7N4KCjVehi/h0zqNSJkaBY7qIB19DK7HB8I7oLmEuNNz5Dry3Y2idVyuMcS90Cxki35Z19AiMuXoSSXSKzvCNvZXcFxupRBaILTqHC3kqLXg31TzTkyNkml0x/ohr1y5xP2PBRNKsPYJQzDkmArTVE0MpUpnorDjaPVT0uH5W1S6ZawETrPOPIrObVMSp/qeh3RYDYvz+m6sYd7Swue9wymwB1mbR5KjTxJ0U7KkB4P5gCPEOER5EoaGmVzWyPBHPfkbKYvdU7tpkEciRoFABm1WlwqmJP9xBAi52kpyaSv0h2VKtH5ZtmJB8Clrva22saT9VZxGCgteJixvzi5jwCruwmeo53dyggch8spKSfbHTRSNa6RWK9BjXEBC0tE0ylRby/wCloUiAJdbYHaw5+Kz2VCORS1KxII5mSrlGyIyos4jGDtC4XsNOcQVDjWuD+8MpPeg8jcKu0XTq1ZznFzjJOpKajT0DlfZ0fBfiDsqYBAdBEzqY+UB35QOn9xVfiXFO2qCpJljcjLd1oEkAAyTqdeaxGVYEc1LTcC4DY2vy3Wf0km5F821R3XwM+nTYapfBpB1UkWDSGua1ribOJE2/4q/8e4icE2XB72vp1DmkESHA5WwLXaPALjOJY9v4hwpgFgyBgiGjK0SQ3ckzfqUcb4i6qzM5xLnOEydYE/4XN9J/UUjbn9tFPEY2pU+a4JJ6C50G2pXR4X4sqim0Oio7LBzWIyyBJ5rlMM4mBsd/qFfrAGLXMT9FtkinSaIhJq2jpeNMbiuzaJDaTcrTMCTBOuoFhPQooYnswynAc1oygh1pFyeW65UB0mHHqJsei2uJsbUyvLWszFjWG5mGNknY8oWDh/a3oW279GUwTUqnO0PBLpeZBpncczrZTYyuxoBEA5RH6tj4bXTuJvbhxk7jnuboRA1iYG0fRc48Od8ziYEDMSbcvBVGKnvou3HReZxATdoibxqRN7lZTiCTGm3hsrDGRvBuP20UQod7KSAVvFJdEO/SGE5joII1++SMRRcwwREiRyITGuutKMz0D4P4+Tlp/wBWrlJY091ogOBaTF+7PNUZLO1k5BTotY5zHSQ41KTC+I1EuMdSOq5eljnBpaLAiCRYkDUTyO/irXDq9NoJfnzD5Q0Nc0Df5tzA09Visai20a8rVEuPxeJbULary5zdzBkQCCDFwQQQeRC6ujwKp+COIDa2dlqjX06ZHVwY5ubLMAkWGYa3Cp0cE7GYZhLqYqUoZRaQWdpTmRSBdq4FxDb6W0uPSPj7EPwHBqRpOcyqHsYHADNLs7qgJNwMoi1xAiFE25OkC+08kxPFCBDmUTeP6NOZ6EBLg8r2kuDWkOjuANmBOm5ErLx1aahc0ZGzma2c2QTIaSdY0utzDx2JxBEinMC0kgtlw5C/lfkhqkVdsdVo0wAGvdmIk94mPERvMBZvEMA0dq65awUzIMO/mWMyL38N+SZVru7M15aM7suXQtt3S09IUuHY9+CxVQku/mYdsm//APQx/wDUKscKfZMpWZNNjTo7ycI9xIUnZPucsj9PeAHMws9pI0Wvwvhb6xdkIBa0v3ExeJGhhaySW2RF2XOE8OFRpMCxlzjoLwABud1OcG5tPODlhwEDWNAPSCpHcKc7IQQDEOzDvFwkEyItI8VUwdKpXoV3lzgKAa4tBJJzPDJA6TJJNgufjyemauktolrV4IDjcgTPIyAIWUzEfzX3sf28FCaYJ/qSf1WPrp7q/wAPwFMhxquLCBLSLg7bAq1BRshysqVqom8z0HRCZVoEmRBB/UEqukKyF2G91G7DenO6mbc7dOSHG9tFdszogNE8lGWK6CgjmjkFGe5qArzqX2QrNamPwwbAkPGguc0+fTyVcxcSoy7W9CfomY+pMAGwHumVCQI63lRPjZCW7G34Pp1o9dFJ+OPK3v6qqhU4pkqTRqYbENNp8j/lXa+IANIl1mOkjoSLhYLGlWGU9yZWMsau7NIzfwX+LY7ta5fFzoJOg0kqicR3vqmvfvy09FEwKlFJA22yycVH5R5qrVqEmTqpS2yhIuqjRMiTtcwgk2EN8JJj1KYCkyoypk2TUvEJe0UIanueT9/VJopM9K/hZjvxFVuCqk9nlqVBHzkht6cmYZBc4DndaX8WeL1HYbD0YPZBxf3pz5g3KxrthDc3mvO/hfjZwuLp1g2cpuAYkEZbc9dN1p/EXxO7ExSADaAc8tBEvzF2YEkkkASAByny5uD566NuS4mTXqw2IuLk7zy8E7A8ULIYbscYc0aEGxn1lZLg4az7pmZa/TVUQ5m5xYZhlptJa2XyNhobcrK9w6o7/wBKrMuA/EsNtT2dGq6Omsql8O4nK5zzo1pFztsI3WtiGdth2U2T/UIgGQ0hl+9y7yjlx+0qk9nK8No9pUa0uDZPzHax8JXWcAqCnQewiXEmY17trch1K5nEcOdRcDMjSRz3Cv0uJVBmJaTNMNsRBG5eQbmMx8U8i5rQY3xezf8AxgAMGJBgk3luUmOV5M7yszA8SIo4twMdpScw5dDmr4cOPgYNlkChUrZnMYXBol2UXA5xqfJWMMw/hqgAMQybaDtSb/8AgEoQURylZndlmdYwObv31W3w7iRa11Km1jjULRmc35CNXA6jx5LOoU6fZPzZu0tkAsOpcVqYPC06dEVm1jTqQ8RMEgd14aQJBOaPXyJtNbCEX4X8Lw3PmL30XEOiWZHNiAbFzZ1JQt74LZhThv6tNhzmRVc0umG6HL8sQhYOdOqNFjv08xzffNKHJiA5dhykoclBUWa6AlQWTSnNcq4f5qUOSoYmKBc6Zt9PFUXLQzqLsWzJmNwNfdXGVEtDMDhO0JGZrQBJLtAP3Tzgi3JnMB9wdTlkicut4Krl8HTyWjw1wrPDahHdBNzqAJjqeicm1sUa6Nj8GHdl2bQGD5gDDydnOeZmxNgBqqeJ4S0Oe1ru82Sc1om7RHzaHXS+qtHjTaYOziSYaQcosTfSDExssLF8ULqj36F+vOOXsPRYQU2zeTikVX2KUPUUpwC6aMLHmogJpCUFIBUIQEgBOa5NCVAA10KYVZvaQVDCaSgLNXiFejnJpE5TBiCIJALgJ/KDMKLsw6NwdDl69LrNCu4F0PEGduXVJxoadjzgwdHR0n/N1r0Kr6WFGQicz80n8rmtg5TrIDh0UYoiI18p2NvNOOCaRMRG4JjZZOV9l9EvFKodSoMkWZlIMxmZaPHvR5I/CDsG03iIcXte28W0tqNLayqtVkuY05gc7zmLRlOaDHsr+E4mG/yjcMkG+/Ly2WbtLRopX2M4bg3sLhTPzkNkatGs8r2uFXxlTs6dRpN3GmPGz3m/TMFr1eK06DT2ZBqOaHZeUgFt9Ii8amy5THVS6m2TJLiSeZytv7lVCLk7YSlSIHVYGuv0TnY7NGbbkNfFU4UjWwujijDkyy6o0mY18EiiDUqVFbGpSU1EpkjiUoUaWUASSnBQyjMlQWTEozKIPRmSoLJW1Y1AO17+iAyYlgjobqHtFI3EnoR97p7Akq4Ng/NB5G/03UH4N3310KdXxZIgCOfVOOIGTr+/RNWLRA6gRsmNQXoCskeEJAkhIocSlBTIShqAHSlQmpAKmvTgiRN9ECI1bwYsbcr7hV3AaAqfC1S3105wiXQ0a9LFC0+A6/cBWHv0Gg+v3f1WOMRmNh1A5FWS0G/MDc+dlg4mtl6piY+Vs9JFvU3TGmmGGo4w6S4t0cDyDh8wP7qk7BNJ3g9bePgmv4c3mfvy0RS+RFfCOmoHOE96TMR4GVbGC7RmZsBrXOMF1w2G7amw9klPAMuA58kctp100RRp/wAogXzAiDEWdIMzqrbXZH7I8dhMrQQy2aJk8pEg8wVHhcblM5GEbiDpvutWpVqCxaHsIAIjURp48lTxeCpgZw14HK4ynlcJKV6YE5pU3Xyeht7FKsUv5Ex98kI4fkdkeZJKMqAtiAlEpCiEAORCQJUgCUmZCQpgKEspsoQAsppSyklACQlCRKExCgp2ZNRKQx0JEBEoAEoTZSoAdKY5KCmkoAe3ny1Tg/oo2uTmhDAsQBp981ba88tlnireFepiGtPO3Xr7LNopMe2ennKcXu5jrb7lMfrl5cjPiAdxukB5mBz/AGtopoqyUFxF3kDaBvB+/NXcIQGBpgx0g3Nxqc3P7hUabjfeLwN+sfmAv6qxSrM03J1IGYDLcAnuxPn6IoRdGHF8pgjY/wCFlcWxMtykFruUmCLzr15LUpYlrmubckAFsAC0y4uO8z7dCquIcx3deJPhe06NFwUkqEc/mQrVXhrgbAxtOvnAQtrRJTQiEQmAkJUQnIAbCVKkQAIJSICAApClSIAEIQUAIglCRMQpKRCExBKcHJqEAPlLCjShyQ7HJqUlIgBQnuEGFGnvdJ8h9EALkI+9ldwxIbHMyN+d+u6qU6pMNm30V7DOgRvp4i8qJDQrDF+Vh01B2vqmsaMwOjZkbkX0PukeDJ3i14nUDb7sgggmbka6zqAdUhlhhbImQP1bnTb5YPim4qqYzfNJ+fxAtl20I69FVq1YFt/bnqq7nJpBZao4wAgukwflFgWxGuvJWsPjKYNnZb65ToAQJ1JJnwHnbHlEp0KzoTx1o6+luiFzuZKlxCx0JEqQ0zsFQChqVR5ila8yigscgJ2WU0hIYJEJExBCRLKCgBEQhImAISoQIQpEqECEQhCYAhCVqQAgIKRACqRw7oPkmAp7BIIQAxputKkJA+48VnUxcLRc2IvO07eBUyGhDIJN4OsAGATBtz00TG1w3NoTcCZgg7jr4qTFtyx7b+vNU69STI36zfdCGRykQhMBU0pQOiaUxAUIQgCZqkalQs2WiLEbeCiahCtdEekx0SVEIUlDEhQhUIEiEIAVIhCAEKVyEJgIhCECApEIQIE8IQgBrkiEJgBUlPfwSoSYAP3K0cDcu/4lIhRIaExI/l//ACOHlGizTqhCaGxXaIdshCoQAodohCAGoQhMD//Z"/>
          <p:cNvSpPr>
            <a:spLocks noChangeAspect="1" noChangeArrowheads="1"/>
          </p:cNvSpPr>
          <p:nvPr/>
        </p:nvSpPr>
        <p:spPr bwMode="auto">
          <a:xfrm>
            <a:off x="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l-GR" altLang="el-GR"/>
          </a:p>
        </p:txBody>
      </p:sp>
      <p:pic>
        <p:nvPicPr>
          <p:cNvPr id="31757" name="Picture 32" descr="http://community.pamediakopes.gr/resized-image.ashx/__size/350x0/__key/CommunityServer-Discussions-Components-Files/34/3000.5_5F00C303C403B103BB03B103BA03C403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341438"/>
            <a:ext cx="33337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305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dirty="0">
                <a:solidFill>
                  <a:srgbClr val="FFFF00"/>
                </a:solidFill>
              </a:rPr>
              <a:t>Φλεβική θρόμβοεμβολική νόσο</a:t>
            </a:r>
            <a:br>
              <a:rPr lang="el-GR" dirty="0"/>
            </a:br>
            <a:endParaRPr lang="el-GR" dirty="0"/>
          </a:p>
        </p:txBody>
      </p:sp>
      <p:sp>
        <p:nvSpPr>
          <p:cNvPr id="6147" name="Content Placeholder 2"/>
          <p:cNvSpPr>
            <a:spLocks noGrp="1"/>
          </p:cNvSpPr>
          <p:nvPr>
            <p:ph idx="1"/>
          </p:nvPr>
        </p:nvSpPr>
        <p:spPr/>
        <p:txBody>
          <a:bodyPr>
            <a:normAutofit fontScale="92500" lnSpcReduction="10000"/>
          </a:bodyPr>
          <a:lstStyle/>
          <a:p>
            <a:pPr eaLnBrk="1" hangingPunct="1">
              <a:buFont typeface="Wingdings" pitchFamily="2" charset="2"/>
              <a:buNone/>
              <a:defRPr/>
            </a:pPr>
            <a:r>
              <a:rPr lang="en-US" sz="3200" dirty="0"/>
              <a:t>Virchow</a:t>
            </a:r>
            <a:r>
              <a:rPr lang="el-GR" sz="3200" dirty="0"/>
              <a:t> 1846-1856. Για να δημιουργηθεί θρόμβωση πρέπει να</a:t>
            </a:r>
          </a:p>
          <a:p>
            <a:pPr eaLnBrk="1" hangingPunct="1">
              <a:buFont typeface="Wingdings" pitchFamily="2" charset="2"/>
              <a:buNone/>
              <a:defRPr/>
            </a:pPr>
            <a:r>
              <a:rPr lang="el-GR" sz="3200" dirty="0"/>
              <a:t> </a:t>
            </a:r>
          </a:p>
          <a:p>
            <a:pPr eaLnBrk="1" hangingPunct="1">
              <a:defRPr/>
            </a:pPr>
            <a:r>
              <a:rPr lang="el-GR" sz="3200" dirty="0">
                <a:solidFill>
                  <a:srgbClr val="FF0000"/>
                </a:solidFill>
              </a:rPr>
              <a:t>Φλεβική στάση </a:t>
            </a:r>
          </a:p>
          <a:p>
            <a:pPr eaLnBrk="1" hangingPunct="1">
              <a:defRPr/>
            </a:pPr>
            <a:r>
              <a:rPr lang="el-GR" sz="3200" dirty="0">
                <a:solidFill>
                  <a:srgbClr val="FF0000"/>
                </a:solidFill>
              </a:rPr>
              <a:t>τραυματισμός ενδοθηλίου και</a:t>
            </a:r>
          </a:p>
          <a:p>
            <a:pPr eaLnBrk="1" hangingPunct="1">
              <a:defRPr/>
            </a:pPr>
            <a:r>
              <a:rPr lang="el-GR" sz="3200" dirty="0">
                <a:solidFill>
                  <a:srgbClr val="FF0000"/>
                </a:solidFill>
              </a:rPr>
              <a:t> </a:t>
            </a:r>
            <a:r>
              <a:rPr lang="el-GR" sz="3200" dirty="0" err="1">
                <a:solidFill>
                  <a:srgbClr val="FF0000"/>
                </a:solidFill>
              </a:rPr>
              <a:t>υπερπηκτικότητα</a:t>
            </a:r>
            <a:r>
              <a:rPr lang="el-GR" sz="3200" dirty="0">
                <a:solidFill>
                  <a:srgbClr val="FF0000"/>
                </a:solidFill>
              </a:rPr>
              <a:t> του αίματος</a:t>
            </a:r>
          </a:p>
          <a:p>
            <a:pPr eaLnBrk="1" hangingPunct="1">
              <a:defRPr/>
            </a:pPr>
            <a:endParaRPr lang="el-GR" dirty="0"/>
          </a:p>
        </p:txBody>
      </p:sp>
      <p:pic>
        <p:nvPicPr>
          <p:cNvPr id="12292" name="Picture 2" descr="http://www.shpusa.com/images/nfbkthrm.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2500313"/>
            <a:ext cx="157162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8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br>
              <a:rPr lang="el-GR" b="1" dirty="0">
                <a:solidFill>
                  <a:srgbClr val="FFFF00"/>
                </a:solidFill>
              </a:rPr>
            </a:br>
            <a:r>
              <a:rPr lang="el-GR" b="1" dirty="0">
                <a:solidFill>
                  <a:srgbClr val="FFFF00"/>
                </a:solidFill>
              </a:rPr>
              <a:t>Συχνότητα εντω βάθει φλεβικής θρόμβωσης </a:t>
            </a:r>
            <a:br>
              <a:rPr lang="el-GR" dirty="0"/>
            </a:br>
            <a:endParaRPr lang="el-GR" dirty="0"/>
          </a:p>
        </p:txBody>
      </p:sp>
      <p:sp>
        <p:nvSpPr>
          <p:cNvPr id="3" name="Content Placeholder 2"/>
          <p:cNvSpPr>
            <a:spLocks noGrp="1"/>
          </p:cNvSpPr>
          <p:nvPr>
            <p:ph idx="1"/>
          </p:nvPr>
        </p:nvSpPr>
        <p:spPr/>
        <p:txBody>
          <a:bodyPr>
            <a:normAutofit fontScale="92500" lnSpcReduction="10000"/>
          </a:bodyPr>
          <a:lstStyle/>
          <a:p>
            <a:pPr eaLnBrk="1" hangingPunct="1">
              <a:defRPr/>
            </a:pPr>
            <a:endParaRPr lang="el-GR" dirty="0"/>
          </a:p>
          <a:p>
            <a:pPr eaLnBrk="1" hangingPunct="1">
              <a:defRPr/>
            </a:pPr>
            <a:endParaRPr lang="el-GR" dirty="0"/>
          </a:p>
          <a:p>
            <a:pPr eaLnBrk="1" hangingPunct="1">
              <a:defRPr/>
            </a:pPr>
            <a:r>
              <a:rPr lang="el-GR" sz="3600" dirty="0"/>
              <a:t>Εν τω βάθει φλεβική θρόμβωση: 0,27%</a:t>
            </a:r>
          </a:p>
          <a:p>
            <a:pPr eaLnBrk="1" hangingPunct="1">
              <a:defRPr/>
            </a:pPr>
            <a:r>
              <a:rPr lang="el-GR" sz="3600" dirty="0"/>
              <a:t>Μετά από επεμβάσεις γενικής χειρουργικής:20-30%</a:t>
            </a:r>
          </a:p>
          <a:p>
            <a:pPr eaLnBrk="1" hangingPunct="1">
              <a:defRPr/>
            </a:pPr>
            <a:r>
              <a:rPr lang="el-GR" sz="3600" dirty="0"/>
              <a:t>Κακοήθεια: 50%</a:t>
            </a:r>
          </a:p>
          <a:p>
            <a:pPr eaLnBrk="1" hangingPunct="1">
              <a:defRPr/>
            </a:pPr>
            <a:endParaRPr lang="el-GR" sz="3600" dirty="0"/>
          </a:p>
        </p:txBody>
      </p:sp>
    </p:spTree>
    <p:extLst>
      <p:ext uri="{BB962C8B-B14F-4D97-AF65-F5344CB8AC3E}">
        <p14:creationId xmlns:p14="http://schemas.microsoft.com/office/powerpoint/2010/main" val="3897053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928688"/>
            <a:ext cx="8229600" cy="5202237"/>
          </a:xfrm>
        </p:spPr>
        <p:txBody>
          <a:bodyPr/>
          <a:lstStyle/>
          <a:p>
            <a:pPr eaLnBrk="1" hangingPunct="1">
              <a:buFont typeface="Wingdings" pitchFamily="2" charset="2"/>
              <a:buNone/>
              <a:defRPr/>
            </a:pPr>
            <a:r>
              <a:rPr lang="el-GR" dirty="0"/>
              <a:t>Ως φλεβική θρόμβωση περιγράφονται δυο </a:t>
            </a:r>
            <a:endParaRPr lang="en-US" dirty="0"/>
          </a:p>
          <a:p>
            <a:pPr eaLnBrk="1" hangingPunct="1">
              <a:buFont typeface="Wingdings" pitchFamily="2" charset="2"/>
              <a:buNone/>
              <a:defRPr/>
            </a:pPr>
            <a:r>
              <a:rPr lang="el-GR" dirty="0"/>
              <a:t>έννοιες: </a:t>
            </a:r>
            <a:endParaRPr lang="en-US" dirty="0"/>
          </a:p>
          <a:p>
            <a:pPr marL="514350" indent="-514350" eaLnBrk="1" hangingPunct="1">
              <a:buFont typeface="Arial" pitchFamily="34" charset="0"/>
              <a:buChar char="•"/>
              <a:defRPr/>
            </a:pPr>
            <a:r>
              <a:rPr lang="el-GR" dirty="0"/>
              <a:t>η επιπολής φλεβική θρόμβωση  και </a:t>
            </a:r>
            <a:endParaRPr lang="en-US" dirty="0"/>
          </a:p>
          <a:p>
            <a:pPr marL="514350" indent="-514350" eaLnBrk="1" hangingPunct="1">
              <a:buFont typeface="Arial" pitchFamily="34" charset="0"/>
              <a:buChar char="•"/>
              <a:defRPr/>
            </a:pPr>
            <a:r>
              <a:rPr lang="el-GR" dirty="0"/>
              <a:t>η εντω βάθει φλεβική θρόμβωση με κύρια επιπλοκή την πνευμονική εμβολή.</a:t>
            </a:r>
          </a:p>
        </p:txBody>
      </p:sp>
      <p:pic>
        <p:nvPicPr>
          <p:cNvPr id="13315" name="Picture 5" descr="http://t2.gstatic.com/images?q=tbn:K8gTh0rLAclyTM:http://www.iatrikionline.gr/Respiratory22/Fakelos%252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4000500"/>
            <a:ext cx="178593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http://t2.gstatic.com/images?q=tbn:cm-jZqfcaOsfPM:http://www.angiochirourgos.gr/images/Deepveinthrombosis-x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4500563"/>
            <a:ext cx="1481138"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lstStyle/>
          <a:p>
            <a:pPr eaLnBrk="1" hangingPunct="1">
              <a:defRPr/>
            </a:pPr>
            <a:r>
              <a:rPr lang="el-GR" dirty="0"/>
              <a:t>Τα κλινικά συμπτώματα της </a:t>
            </a:r>
            <a:r>
              <a:rPr lang="el-GR" dirty="0">
                <a:solidFill>
                  <a:srgbClr val="FFFF00"/>
                </a:solidFill>
              </a:rPr>
              <a:t>επιπολής</a:t>
            </a:r>
            <a:r>
              <a:rPr lang="el-GR" dirty="0"/>
              <a:t> είναι η </a:t>
            </a:r>
            <a:r>
              <a:rPr lang="el-GR" dirty="0">
                <a:solidFill>
                  <a:srgbClr val="FF0000"/>
                </a:solidFill>
              </a:rPr>
              <a:t>επώδυνη ερυθρά κομβολογιοειδής σκληρία κατά μήκος μιας επιπολής φλέβας.</a:t>
            </a:r>
          </a:p>
          <a:p>
            <a:pPr marL="0" indent="0" eaLnBrk="1" hangingPunct="1">
              <a:buNone/>
              <a:defRPr/>
            </a:pPr>
            <a:r>
              <a:rPr lang="el-GR" dirty="0">
                <a:solidFill>
                  <a:srgbClr val="FF0000"/>
                </a:solidFill>
                <a:highlight>
                  <a:srgbClr val="FFFF00"/>
                </a:highlight>
              </a:rPr>
              <a:t>α</a:t>
            </a:r>
          </a:p>
        </p:txBody>
      </p:sp>
      <p:pic>
        <p:nvPicPr>
          <p:cNvPr id="14339" name="Picture 5" descr="http://t2.gstatic.com/images?q=tbn:4ciJj9pt3epuwM:http://www.foot-pain-explained.com/images/dvt.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4357688"/>
            <a:ext cx="9620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7" descr="http://t2.gstatic.com/images?q=tbn:xHMxVDo5ZPyq4M:http://dermatology.cdlib.org/DOJvol8num1/reviews/enodosum/1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3643313"/>
            <a:ext cx="2571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515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0188" y="857250"/>
            <a:ext cx="6500812" cy="5273675"/>
          </a:xfrm>
        </p:spPr>
        <p:txBody>
          <a:bodyPr rtlCol="0">
            <a:normAutofit/>
          </a:bodyPr>
          <a:lstStyle/>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l-GR" dirty="0"/>
              <a:t>Τα κλινικά σημεία μιας </a:t>
            </a:r>
            <a:r>
              <a:rPr lang="el-GR" dirty="0">
                <a:solidFill>
                  <a:srgbClr val="FFFF00"/>
                </a:solidFill>
              </a:rPr>
              <a:t>εν τω βάθει φλεβική θρόμβωσης </a:t>
            </a:r>
            <a:r>
              <a:rPr lang="el-GR" dirty="0"/>
              <a:t>είναι τα άμεσα συμπτώματα με </a:t>
            </a:r>
            <a:r>
              <a:rPr lang="el-GR" dirty="0">
                <a:solidFill>
                  <a:srgbClr val="FF0000"/>
                </a:solidFill>
              </a:rPr>
              <a:t>την κλασική τριάδα όπως το άλγος, το οίδημα και η κυάνωση, </a:t>
            </a:r>
            <a:r>
              <a:rPr lang="el-GR" dirty="0"/>
              <a:t>ενώ τα έμμεσα συμπτώματα είναι η ήπια πυρετική κίνηση, η ταχυσφυγμία σε κλινήρη ασθενή, ο αυξημένος τόνος μαλακών μορίων, τα σημεία </a:t>
            </a:r>
            <a:r>
              <a:rPr lang="en-US" dirty="0" err="1"/>
              <a:t>Tschmarhe</a:t>
            </a:r>
            <a:r>
              <a:rPr lang="el-GR" dirty="0"/>
              <a:t>, </a:t>
            </a:r>
            <a:r>
              <a:rPr lang="en-US" dirty="0"/>
              <a:t>Meyer</a:t>
            </a:r>
            <a:r>
              <a:rPr lang="el-GR" dirty="0"/>
              <a:t>, </a:t>
            </a:r>
            <a:r>
              <a:rPr lang="en-US" dirty="0"/>
              <a:t>Homan</a:t>
            </a:r>
            <a:r>
              <a:rPr lang="el-GR" dirty="0"/>
              <a:t>, </a:t>
            </a:r>
            <a:r>
              <a:rPr lang="en-US" dirty="0" err="1"/>
              <a:t>Payr</a:t>
            </a:r>
            <a:r>
              <a:rPr lang="el-GR" dirty="0"/>
              <a:t>. </a:t>
            </a:r>
            <a:endParaRPr lang="en-US" dirty="0"/>
          </a:p>
          <a:p>
            <a:pPr eaLnBrk="1" fontAlgn="auto" hangingPunct="1">
              <a:spcAft>
                <a:spcPts val="0"/>
              </a:spcAft>
              <a:buFont typeface="Arial" pitchFamily="34" charset="0"/>
              <a:buChar char="•"/>
              <a:defRPr/>
            </a:pPr>
            <a:r>
              <a:rPr lang="el-GR" dirty="0"/>
              <a:t>Τα κλινικά σημεία της </a:t>
            </a:r>
            <a:r>
              <a:rPr lang="el-GR" dirty="0">
                <a:solidFill>
                  <a:srgbClr val="FFFF00"/>
                </a:solidFill>
              </a:rPr>
              <a:t>πνευμονικής εμβολής </a:t>
            </a:r>
            <a:r>
              <a:rPr lang="el-GR" dirty="0"/>
              <a:t>είναι η </a:t>
            </a:r>
            <a:r>
              <a:rPr lang="el-GR" dirty="0">
                <a:solidFill>
                  <a:srgbClr val="FF0000"/>
                </a:solidFill>
              </a:rPr>
              <a:t>δύσπνοια, η ταχύπνοια, το θωρακικό–πλευριτικό άλγος, η υποξία, </a:t>
            </a:r>
            <a:r>
              <a:rPr lang="el-GR" dirty="0"/>
              <a:t>η αιμόπτυση, η ταχυκαρδία και δεξιά καρδιακή ανεπάρκεια.</a:t>
            </a:r>
          </a:p>
          <a:p>
            <a:pPr marL="0" indent="0" eaLnBrk="1" fontAlgn="auto" hangingPunct="1">
              <a:spcAft>
                <a:spcPts val="0"/>
              </a:spcAft>
              <a:buNone/>
              <a:defRPr/>
            </a:pPr>
            <a:r>
              <a:rPr lang="el-GR" dirty="0">
                <a:solidFill>
                  <a:srgbClr val="FFC000"/>
                </a:solidFill>
              </a:rPr>
              <a:t>α</a:t>
            </a:r>
          </a:p>
        </p:txBody>
      </p:sp>
      <p:pic>
        <p:nvPicPr>
          <p:cNvPr id="15363" name="Picture 5" descr="http://t2.gstatic.com/images?q=tbn:4ciJj9pt3epuwM:http://www.foot-pain-explained.com/images/dvt.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750"/>
            <a:ext cx="14620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Lung s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5162550"/>
            <a:ext cx="1905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2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defRPr/>
            </a:pPr>
            <a:r>
              <a:rPr lang="el-GR" sz="2000" b="1" dirty="0">
                <a:solidFill>
                  <a:srgbClr val="FFFF00"/>
                </a:solidFill>
                <a:cs typeface="Times New Roman" pitchFamily="18" charset="0"/>
              </a:rPr>
              <a:t>ΠΑΡΑΓΟΝΤΕΣ ΚΙΝΔΥΝΟΥ ΕΜΦΑΝΙΣΗΣ ΦΛΕΒΙΚΗΣ ΘΡΟΜΒΩΣΗΣ  ΣΕ ΑΣΘΕΝΕΙΣ ΧΩΡΙΣ ΚΑΡΚΙΝΟ</a:t>
            </a:r>
            <a:endParaRPr lang="el-GR" sz="2000" b="1" dirty="0">
              <a:solidFill>
                <a:srgbClr val="FFFF00"/>
              </a:solidFill>
            </a:endParaRPr>
          </a:p>
        </p:txBody>
      </p:sp>
      <p:sp>
        <p:nvSpPr>
          <p:cNvPr id="7171" name="Content Placeholder 2"/>
          <p:cNvSpPr>
            <a:spLocks noGrp="1"/>
          </p:cNvSpPr>
          <p:nvPr>
            <p:ph idx="1"/>
          </p:nvPr>
        </p:nvSpPr>
        <p:spPr/>
        <p:txBody>
          <a:bodyPr>
            <a:normAutofit fontScale="92500" lnSpcReduction="10000"/>
          </a:bodyPr>
          <a:lstStyle/>
          <a:p>
            <a:pPr eaLnBrk="1" hangingPunct="1">
              <a:defRPr/>
            </a:pPr>
            <a:r>
              <a:rPr lang="el-GR" sz="2800" dirty="0"/>
              <a:t>Οι βασικές κλινικές αιτίες που προδιαθέτουν για εμφάνιση φλεβικής θρόμβωσης είναι η </a:t>
            </a:r>
            <a:r>
              <a:rPr lang="el-GR" sz="2800" dirty="0">
                <a:solidFill>
                  <a:srgbClr val="FF0000"/>
                </a:solidFill>
              </a:rPr>
              <a:t>φλεβική </a:t>
            </a:r>
            <a:r>
              <a:rPr lang="el-GR" sz="2800" dirty="0" err="1">
                <a:solidFill>
                  <a:srgbClr val="FF0000"/>
                </a:solidFill>
              </a:rPr>
              <a:t>ανεπαρκεια</a:t>
            </a:r>
            <a:r>
              <a:rPr lang="en-US" sz="2800" dirty="0">
                <a:solidFill>
                  <a:srgbClr val="FF0000"/>
                </a:solidFill>
              </a:rPr>
              <a:t> </a:t>
            </a:r>
            <a:r>
              <a:rPr lang="el-GR" sz="2800" dirty="0">
                <a:solidFill>
                  <a:srgbClr val="FF0000"/>
                </a:solidFill>
              </a:rPr>
              <a:t>των κάτω άκρων, η ακινησία του ασθενούς, το τραύμα, το χειρουργείο, η μόλυνση, η μεταγεννητική περίοδο, ο καρκίνος, η θρομβοφιλία  όπως επίσης η ηλικία, η παχυσαρκία, η υποτροπή φλεβικής θρόμβωσης, η αφυδάτωση και η ορμονοθεραπεία</a:t>
            </a:r>
          </a:p>
        </p:txBody>
      </p:sp>
      <p:pic>
        <p:nvPicPr>
          <p:cNvPr id="17412" name="Picture 5" descr="http://t2.gstatic.com/images?q=tbn:Zvh1iRfCLC4pnM:http://comps.fotosearch.com/bigcomps/ITS/ITS402/itf30200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941888"/>
            <a:ext cx="18097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http://t2.gstatic.com/images?q=tbn:gq_0MELVyL399M:http://www.e-hospital.gr/sre_images/pages/150/74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5157788"/>
            <a:ext cx="134302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882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1449</TotalTime>
  <Words>2783</Words>
  <Application>Microsoft Office PowerPoint</Application>
  <PresentationFormat>Προβολή στην οθόνη (4:3)</PresentationFormat>
  <Paragraphs>319</Paragraphs>
  <Slides>32</Slides>
  <Notes>3</Notes>
  <HiddenSlides>0</HiddenSlides>
  <MMClips>0</MMClips>
  <ScaleCrop>false</ScaleCrop>
  <HeadingPairs>
    <vt:vector size="6" baseType="variant">
      <vt:variant>
        <vt:lpstr>Γραμματοσειρές που χρησιμοποιούνται</vt:lpstr>
      </vt:variant>
      <vt:variant>
        <vt:i4>14</vt:i4>
      </vt:variant>
      <vt:variant>
        <vt:lpstr>Θέμα</vt:lpstr>
      </vt:variant>
      <vt:variant>
        <vt:i4>2</vt:i4>
      </vt:variant>
      <vt:variant>
        <vt:lpstr>Τίτλοι διαφανειών</vt:lpstr>
      </vt:variant>
      <vt:variant>
        <vt:i4>32</vt:i4>
      </vt:variant>
    </vt:vector>
  </HeadingPairs>
  <TitlesOfParts>
    <vt:vector size="48" baseType="lpstr">
      <vt:lpstr>MS PGothic</vt:lpstr>
      <vt:lpstr>Arial</vt:lpstr>
      <vt:lpstr>Arial Narrow</vt:lpstr>
      <vt:lpstr>Bookman Old Style</vt:lpstr>
      <vt:lpstr>Calibri</vt:lpstr>
      <vt:lpstr>Cavolini</vt:lpstr>
      <vt:lpstr>Monotype Sorts</vt:lpstr>
      <vt:lpstr>Rockwell</vt:lpstr>
      <vt:lpstr>Times New Roman</vt:lpstr>
      <vt:lpstr>Trebuchet MS</vt:lpstr>
      <vt:lpstr>Tw Cen MT</vt:lpstr>
      <vt:lpstr>Wingdings</vt:lpstr>
      <vt:lpstr>Wingdings 2</vt:lpstr>
      <vt:lpstr>Wingdings 3</vt:lpstr>
      <vt:lpstr>Damask</vt:lpstr>
      <vt:lpstr>Όψη</vt:lpstr>
      <vt:lpstr> Θρομβοεμβολική Νόσος σε ασθενείς με ΚαρκίνοΣ</vt:lpstr>
      <vt:lpstr>Βιβλιογραφία</vt:lpstr>
      <vt:lpstr>Παρουσίαση του PowerPoint</vt:lpstr>
      <vt:lpstr>Φλεβική θρόμβοεμβολική νόσο </vt:lpstr>
      <vt:lpstr> Συχνότητα εντω βάθει φλεβικής θρόμβωσης  </vt:lpstr>
      <vt:lpstr>Παρουσίαση του PowerPoint</vt:lpstr>
      <vt:lpstr>Παρουσίαση του PowerPoint</vt:lpstr>
      <vt:lpstr>Παρουσίαση του PowerPoint</vt:lpstr>
      <vt:lpstr>ΠΑΡΑΓΟΝΤΕΣ ΚΙΝΔΥΝΟΥ ΕΜΦΑΝΙΣΗΣ ΦΛΕΒΙΚΗΣ ΘΡΟΜΒΩΣΗΣ  ΣΕ ΑΣΘΕΝΕΙΣ ΧΩΡΙΣ ΚΑΡΚΙΝΟ</vt:lpstr>
      <vt:lpstr>ΠΑΡΑΓΟΝΤΕΣ ΚΙΝΔΥΝΟΥ ΕΜΦΑΝΙΣΗΣ ΦΛΕΒΙΚΗΣ ΘΡΟΜΒΩΣΗΣ  ΣΕ ΑΣΘΕΝΕΙΣ ΜΕ ΚΑΡΚΙΝΟ</vt:lpstr>
      <vt:lpstr>Khorana  –ΠΑΡΑΓΟΝΤΕΣ ΕΜΦΑΝΙΣΗΣ VTE</vt:lpstr>
      <vt:lpstr> ΦΛΕΒΙΚΗ ΘΡΟΜΒΩΣΗ ΚΑΙ ΚΑΡΚΙΝΟΣ </vt:lpstr>
      <vt:lpstr>Παρουσίαση του PowerPoint</vt:lpstr>
      <vt:lpstr>Παρουσίαση του PowerPoint</vt:lpstr>
      <vt:lpstr>Παράγοντες κινδύνου που σχετίζονται με τον ίδιο τον καρκίνο</vt:lpstr>
      <vt:lpstr>Διαγνωστικοί μέθοδοι VTE</vt:lpstr>
      <vt:lpstr>Κλινικό περιστατικό</vt:lpstr>
      <vt:lpstr>Κλινική Εξέταση</vt:lpstr>
      <vt:lpstr>Παρουσίαση του PowerPoint</vt:lpstr>
      <vt:lpstr>Εντω βάθει φλεβική θρόμβωση </vt:lpstr>
      <vt:lpstr>Παρουσίαση του PowerPoint</vt:lpstr>
      <vt:lpstr>ΘΕΡΑΠΕΙΑ ΘΡΟΜΒΟΕΜΒΟΛΙΚΗ ΝΟΣΟΥ  GUIDELINES </vt:lpstr>
      <vt:lpstr>ΘΕΡΑΠΕΙΑ ΘΡΟΜΒΟΕΜΒΟΛΙΚΗΣ ΝΟΣΟΥ ΚΑΙ ΚΑΡΚΙΝΟΣ  1η με 10η μέρα μετά την επιβεβαίωση VTE  </vt:lpstr>
      <vt:lpstr>ΘΕΡΑΠΕΙΑ ΘΡΟΜΒΟΕΜΒΟΛΙΚΗΣ ΝΟΣΟΥ ΚΑΙ ΚΑΡΚΙΝΟΣ       10η μέρα και για 6 μήνες  μετά την επιβεβαίωση VTE</vt:lpstr>
      <vt:lpstr>ΠΡΟΦΥΛΑΞΗ VTE ΝΟΣΟΥ I</vt:lpstr>
      <vt:lpstr>ΠΡΟΦΥΛΑΞΗ VTE ΝΟΣΟΥ II</vt:lpstr>
      <vt:lpstr>VTE Treatment Options</vt:lpstr>
      <vt:lpstr>Regimens for Prophylaxis/Treatment of VTE in Patients With Cancer </vt:lpstr>
      <vt:lpstr>ΠΑΡΕΝΕΡΓΕΙΕΣ ΗΠΑΡΙΝΩΝ </vt:lpstr>
      <vt:lpstr> HIT (Heparin Induced Thrombocytopenia)  </vt:lpstr>
      <vt:lpstr>Αιμορραγία </vt:lpstr>
      <vt:lpstr>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vagelis</dc:creator>
  <cp:lastModifiedBy>Ε. Δ.</cp:lastModifiedBy>
  <cp:revision>34</cp:revision>
  <dcterms:created xsi:type="dcterms:W3CDTF">2015-11-12T19:38:47Z</dcterms:created>
  <dcterms:modified xsi:type="dcterms:W3CDTF">2024-05-20T21:35:37Z</dcterms:modified>
</cp:coreProperties>
</file>