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81" r:id="rId4"/>
    <p:sldId id="286" r:id="rId5"/>
    <p:sldId id="289" r:id="rId6"/>
    <p:sldId id="293" r:id="rId7"/>
    <p:sldId id="290" r:id="rId8"/>
    <p:sldId id="294" r:id="rId9"/>
    <p:sldId id="291" r:id="rId10"/>
    <p:sldId id="296" r:id="rId11"/>
    <p:sldId id="292" r:id="rId12"/>
    <p:sldId id="298" r:id="rId13"/>
    <p:sldId id="299" r:id="rId14"/>
    <p:sldId id="284" r:id="rId15"/>
    <p:sldId id="283" r:id="rId16"/>
    <p:sldId id="301" r:id="rId17"/>
    <p:sldId id="303" r:id="rId18"/>
    <p:sldId id="302" r:id="rId19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5000" autoAdjust="0"/>
  </p:normalViewPr>
  <p:slideViewPr>
    <p:cSldViewPr>
      <p:cViewPr varScale="1">
        <p:scale>
          <a:sx n="74" d="100"/>
          <a:sy n="74" d="100"/>
        </p:scale>
        <p:origin x="44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413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D68337-3F56-4B1C-BAE9-D849F4868156}" type="datetime1">
              <a:rPr lang="el-GR" smtClean="0"/>
              <a:t>19/1/2024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084CD1-190F-4FE4-AAA7-24EB7B01C642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l-GR" noProof="1" smtClean="0"/>
              <a:t>1</a:t>
            </a:fld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276961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05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15" name="Ορθογώνιο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 rtl="0">
              <a:lnSpc>
                <a:spcPct val="90000"/>
              </a:lnSpc>
              <a:defRPr sz="6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B74D6-A37A-4123-8BE0-C7252C18843D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  <p:sp useBgFill="1">
        <p:nvSpPr>
          <p:cNvPr id="20" name="Ελεύθερη σχεδίαση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0A9424-0483-4FC9-88CB-238A1141D879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9" name="Ελεύθερη σχεδίαση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8D2154-6E7D-4D23-8551-E6094EF539EB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6C85B0-8C2A-4333-A33D-385389980C8C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Ορθογώνιο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1902B8-BA99-478A-9FDF-34038DDBD0A0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  <p:sp>
        <p:nvSpPr>
          <p:cNvPr id="16" name="Ελεύθερη σχεδίαση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6C5F7-C55A-4326-B08B-CC5798C67C66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D23FF-006A-4418-804F-7E308917E5B4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BC58E-80A2-4BB3-AAEF-8CF18E6D4E6A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1AC7C-9EFD-45B6-82E4-6C5FC6BCB264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6722C-13FD-4B3A-8E7D-278E99AF6657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εικόνας 2" descr="Ένα κενό σύμβολ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EC2BE-8B0C-44FF-B987-0B20C219BDD2}" type="datetime1">
              <a:rPr lang="el-GR" noProof="0" smtClean="0"/>
              <a:t>19/1/2024</a:t>
            </a:fld>
            <a:endParaRPr lang="el-GR" noProof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l-GR" noProof="0"/>
              <a:t>‹#›</a:t>
            </a:fld>
            <a:endParaRPr lang="el-G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Κάντε κλικ για να επεξεργαστείτε τον τίτλο υποδείγματος</a:t>
            </a:r>
            <a:endParaRPr lang="el-GR" noProof="0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Ορθογώνιο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D15765C-8086-4BC5-B840-11B817CEAE1E}" type="datetime1">
              <a:rPr lang="el-GR" noProof="0" smtClean="0"/>
              <a:t>19/1/2024</a:t>
            </a:fld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38" name="Ελεύθερη σχεδίαση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25860" y="1916832"/>
            <a:ext cx="9144000" cy="2667000"/>
          </a:xfrm>
        </p:spPr>
        <p:txBody>
          <a:bodyPr rtlCol="0"/>
          <a:lstStyle/>
          <a:p>
            <a:r>
              <a:rPr lang="el-GR" dirty="0" smtClean="0">
                <a:latin typeface="Bookman Old Style" panose="02050604050505020204" pitchFamily="18" charset="0"/>
              </a:rPr>
              <a:t>Θεραπεία </a:t>
            </a:r>
            <a:r>
              <a:rPr lang="el-GR" dirty="0" err="1" smtClean="0">
                <a:latin typeface="Bookman Old Style" panose="02050604050505020204" pitchFamily="18" charset="0"/>
              </a:rPr>
              <a:t>Ατοπικής</a:t>
            </a:r>
            <a:r>
              <a:rPr lang="el-GR" dirty="0" smtClean="0">
                <a:latin typeface="Bookman Old Style" panose="02050604050505020204" pitchFamily="18" charset="0"/>
              </a:rPr>
              <a:t> Δερματίτιδας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25860" y="4797152"/>
            <a:ext cx="8532439" cy="1928192"/>
          </a:xfrm>
        </p:spPr>
        <p:txBody>
          <a:bodyPr rtlCol="0">
            <a:normAutofit/>
          </a:bodyPr>
          <a:lstStyle/>
          <a:p>
            <a:pPr rtl="0"/>
            <a:endParaRPr lang="el-GR" dirty="0" smtClean="0"/>
          </a:p>
          <a:p>
            <a:pPr rtl="0"/>
            <a:r>
              <a:rPr lang="el-GR" dirty="0" smtClean="0"/>
              <a:t>Νικολέτα </a:t>
            </a:r>
            <a:r>
              <a:rPr lang="el-GR" dirty="0" err="1" smtClean="0"/>
              <a:t>Αράμπαλη</a:t>
            </a:r>
            <a:endParaRPr lang="el-GR" dirty="0" smtClean="0"/>
          </a:p>
          <a:p>
            <a:pPr rtl="0"/>
            <a:endParaRPr lang="el-GR" dirty="0" smtClean="0"/>
          </a:p>
          <a:p>
            <a:pPr rtl="0"/>
            <a:r>
              <a:rPr lang="el-GR" dirty="0" smtClean="0"/>
              <a:t>Εργασία μαθήματος: Έλεγχος και αξιολόγηση καλλυντικών και </a:t>
            </a:r>
            <a:r>
              <a:rPr lang="el-GR" dirty="0" err="1" smtClean="0"/>
              <a:t>ιατροτεχνολογικών</a:t>
            </a:r>
            <a:r>
              <a:rPr lang="el-GR" dirty="0" smtClean="0"/>
              <a:t> προϊόντων </a:t>
            </a:r>
            <a:endParaRPr lang="el-GR" dirty="0"/>
          </a:p>
          <a:p>
            <a:pPr rtl="0"/>
            <a:endParaRPr lang="el-GR" dirty="0"/>
          </a:p>
        </p:txBody>
      </p:sp>
      <p:pic>
        <p:nvPicPr>
          <p:cNvPr id="1028" name="Picture 4" descr="Εθνικό Καποδιστριακό Πανεπιστήμιο Αθηνών - TopSites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55" y="234890"/>
            <a:ext cx="2258515" cy="18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man Old Style" panose="02050604050505020204" pitchFamily="18" charset="0"/>
              </a:rPr>
              <a:t>Θεραπεία 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09836" y="2492896"/>
            <a:ext cx="9144000" cy="2448272"/>
          </a:xfrm>
        </p:spPr>
        <p:txBody>
          <a:bodyPr/>
          <a:lstStyle/>
          <a:p>
            <a:r>
              <a:rPr lang="el-GR" dirty="0" smtClean="0">
                <a:latin typeface="Bookman Old Style" panose="02050604050505020204" pitchFamily="18" charset="0"/>
              </a:rPr>
              <a:t>Ενυδατική  </a:t>
            </a:r>
            <a:r>
              <a:rPr lang="el-GR" dirty="0">
                <a:latin typeface="Bookman Old Style" panose="02050604050505020204" pitchFamily="18" charset="0"/>
              </a:rPr>
              <a:t>κρέμα </a:t>
            </a:r>
            <a:r>
              <a:rPr lang="el-GR" dirty="0" smtClean="0">
                <a:latin typeface="Bookman Old Style" panose="02050604050505020204" pitchFamily="18" charset="0"/>
              </a:rPr>
              <a:t>δέρματος 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Μαλακτικά</a:t>
            </a:r>
            <a:r>
              <a:rPr lang="el-GR" dirty="0">
                <a:latin typeface="Bookman Old Style" panose="02050604050505020204" pitchFamily="18" charset="0"/>
              </a:rPr>
              <a:t> </a:t>
            </a:r>
            <a:r>
              <a:rPr lang="el-GR" dirty="0" smtClean="0">
                <a:latin typeface="Bookman Old Style" panose="02050604050505020204" pitchFamily="18" charset="0"/>
              </a:rPr>
              <a:t>(</a:t>
            </a:r>
            <a:r>
              <a:rPr lang="el-GR" dirty="0" err="1">
                <a:latin typeface="Bookman Old Style" panose="02050604050505020204" pitchFamily="18" charset="0"/>
              </a:rPr>
              <a:t>στερόλες</a:t>
            </a:r>
            <a:r>
              <a:rPr lang="el-GR" dirty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σόγιας, στεατικό </a:t>
            </a:r>
            <a:r>
              <a:rPr lang="el-GR" dirty="0" err="1">
                <a:latin typeface="Bookman Old Style" panose="02050604050505020204" pitchFamily="18" charset="0"/>
              </a:rPr>
              <a:t>γλυκερύλιο</a:t>
            </a:r>
            <a:r>
              <a:rPr lang="el-GR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Αποφρακτικοί  </a:t>
            </a:r>
            <a:r>
              <a:rPr lang="el-GR" dirty="0">
                <a:latin typeface="Bookman Old Style" panose="02050604050505020204" pitchFamily="18" charset="0"/>
              </a:rPr>
              <a:t>παράγοντες </a:t>
            </a:r>
            <a:r>
              <a:rPr lang="el-GR" dirty="0" smtClean="0">
                <a:latin typeface="Bookman Old Style" panose="02050604050505020204" pitchFamily="18" charset="0"/>
              </a:rPr>
              <a:t>(διμεθικόνη)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Υγροσκοπικές  ουσίες </a:t>
            </a:r>
            <a:r>
              <a:rPr lang="el-GR" dirty="0">
                <a:latin typeface="Bookman Old Style" panose="02050604050505020204" pitchFamily="18" charset="0"/>
              </a:rPr>
              <a:t>(γλυκερίνη, ουρία) </a:t>
            </a:r>
          </a:p>
        </p:txBody>
      </p:sp>
      <p:pic>
        <p:nvPicPr>
          <p:cNvPr id="2050" name="Picture 2" descr="Βάση κρέμας προσώπου &amp; σώματο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6114"/>
          <a:stretch/>
        </p:blipFill>
        <p:spPr bwMode="auto">
          <a:xfrm>
            <a:off x="8388598" y="3752486"/>
            <a:ext cx="3330475" cy="271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man Old Style" panose="02050604050505020204" pitchFamily="18" charset="0"/>
              </a:rPr>
              <a:t>Θεραπεία 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49796" y="1775645"/>
            <a:ext cx="4355975" cy="342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Bookman Old Style" panose="02050604050505020204" pitchFamily="18" charset="0"/>
              </a:rPr>
              <a:t>Για ήπιες μορφές της </a:t>
            </a:r>
            <a:r>
              <a:rPr lang="el-GR" dirty="0" smtClean="0">
                <a:latin typeface="Bookman Old Style" panose="02050604050505020204" pitchFamily="18" charset="0"/>
              </a:rPr>
              <a:t>νόσου: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dirty="0">
                <a:latin typeface="Bookman Old Style" panose="02050604050505020204" pitchFamily="18" charset="0"/>
              </a:rPr>
              <a:t>τοπικά </a:t>
            </a:r>
            <a:r>
              <a:rPr lang="el-GR" dirty="0" err="1" smtClean="0">
                <a:latin typeface="Bookman Old Style" panose="02050604050505020204" pitchFamily="18" charset="0"/>
              </a:rPr>
              <a:t>κορτικοστεροειδή</a:t>
            </a:r>
            <a:r>
              <a:rPr lang="el-GR" dirty="0" smtClean="0">
                <a:latin typeface="Bookman Old Style" panose="02050604050505020204" pitchFamily="18" charset="0"/>
              </a:rPr>
              <a:t>  </a:t>
            </a:r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l-GR" dirty="0" smtClean="0">
                <a:latin typeface="Bookman Old Style" panose="02050604050505020204" pitchFamily="18" charset="0"/>
              </a:rPr>
              <a:t>τοπικοί </a:t>
            </a:r>
            <a:r>
              <a:rPr lang="el-GR" dirty="0">
                <a:latin typeface="Bookman Old Style" panose="02050604050505020204" pitchFamily="18" charset="0"/>
              </a:rPr>
              <a:t>αναστολείς </a:t>
            </a:r>
            <a:r>
              <a:rPr lang="el-GR" dirty="0" err="1">
                <a:latin typeface="Bookman Old Style" panose="02050604050505020204" pitchFamily="18" charset="0"/>
              </a:rPr>
              <a:t>καλσινευρίνης</a:t>
            </a:r>
            <a:r>
              <a:rPr lang="el-GR" dirty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(</a:t>
            </a:r>
            <a:r>
              <a:rPr lang="el-GR" dirty="0" err="1" smtClean="0">
                <a:latin typeface="Bookman Old Style" panose="02050604050505020204" pitchFamily="18" charset="0"/>
              </a:rPr>
              <a:t>τακρολίμη</a:t>
            </a:r>
            <a:r>
              <a:rPr lang="el-GR" dirty="0" smtClean="0">
                <a:latin typeface="Bookman Old Style" panose="02050604050505020204" pitchFamily="18" charset="0"/>
              </a:rPr>
              <a:t>)</a:t>
            </a:r>
            <a:r>
              <a:rPr lang="el-GR" dirty="0"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446340" y="1771065"/>
            <a:ext cx="5948006" cy="3263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dirty="0" smtClean="0">
                <a:latin typeface="Bookman Old Style" panose="02050604050505020204" pitchFamily="18" charset="0"/>
              </a:rPr>
              <a:t>Για μέτριες μορφές: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ισχυρότερα τοπικά </a:t>
            </a:r>
            <a:r>
              <a:rPr lang="el-GR" dirty="0" smtClean="0">
                <a:latin typeface="Bookman Old Style" panose="02050604050505020204" pitchFamily="18" charset="0"/>
              </a:rPr>
              <a:t>κορτικοειδή </a:t>
            </a:r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l-GR" dirty="0" err="1" smtClean="0">
                <a:latin typeface="Bookman Old Style" panose="02050604050505020204" pitchFamily="18" charset="0"/>
              </a:rPr>
              <a:t>μεθυλπρεδνιζολόνη</a:t>
            </a:r>
            <a:r>
              <a:rPr lang="el-GR" dirty="0" smtClean="0">
                <a:latin typeface="Bookman Old Style" panose="02050604050505020204" pitchFamily="18" charset="0"/>
              </a:rPr>
              <a:t>) 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αναστολείς </a:t>
            </a:r>
            <a:r>
              <a:rPr lang="el-GR" dirty="0" err="1" smtClean="0">
                <a:latin typeface="Bookman Old Style" panose="02050604050505020204" pitchFamily="18" charset="0"/>
              </a:rPr>
              <a:t>καλσινευρίνης</a:t>
            </a:r>
            <a:r>
              <a:rPr lang="el-GR" dirty="0" smtClean="0">
                <a:latin typeface="Bookman Old Style" panose="02050604050505020204" pitchFamily="18" charset="0"/>
              </a:rPr>
              <a:t> (</a:t>
            </a:r>
            <a:r>
              <a:rPr lang="el-GR" dirty="0" err="1" smtClean="0">
                <a:latin typeface="Bookman Old Style" panose="02050604050505020204" pitchFamily="18" charset="0"/>
              </a:rPr>
              <a:t>τακρολίμη</a:t>
            </a:r>
            <a:r>
              <a:rPr lang="el-GR" dirty="0" smtClean="0">
                <a:latin typeface="Bookman Old Style" panose="02050604050505020204" pitchFamily="18" charset="0"/>
              </a:rPr>
              <a:t>) ή φωτοθεραπεία (</a:t>
            </a:r>
            <a:r>
              <a:rPr lang="en-US" dirty="0" smtClean="0">
                <a:latin typeface="Bookman Old Style" panose="02050604050505020204" pitchFamily="18" charset="0"/>
              </a:rPr>
              <a:t>UVA1, NB-UVB)</a:t>
            </a:r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l-GR" dirty="0" smtClean="0">
                <a:latin typeface="Bookman Old Style" panose="02050604050505020204" pitchFamily="18" charset="0"/>
              </a:rPr>
              <a:t> συστηματικά </a:t>
            </a:r>
            <a:r>
              <a:rPr lang="el-GR" dirty="0" err="1" smtClean="0">
                <a:latin typeface="Bookman Old Style" panose="02050604050505020204" pitchFamily="18" charset="0"/>
              </a:rPr>
              <a:t>αντιισταμινικά</a:t>
            </a:r>
            <a:r>
              <a:rPr lang="el-GR" dirty="0" smtClean="0">
                <a:latin typeface="Bookman Old Style" panose="02050604050505020204" pitchFamily="18" charset="0"/>
              </a:rPr>
              <a:t> με κατασταλτική δράση (</a:t>
            </a:r>
            <a:r>
              <a:rPr lang="el-GR" dirty="0" err="1" smtClean="0">
                <a:latin typeface="Bookman Old Style" panose="02050604050505020204" pitchFamily="18" charset="0"/>
              </a:rPr>
              <a:t>υδροξιζίνη</a:t>
            </a:r>
            <a:r>
              <a:rPr lang="el-GR" dirty="0" smtClean="0">
                <a:latin typeface="Bookman Old Style" panose="02050604050505020204" pitchFamily="18" charset="0"/>
              </a:rPr>
              <a:t>)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07337" y="56390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Bookman Old Style" panose="02050604050505020204" pitchFamily="18" charset="0"/>
              </a:rPr>
              <a:t>Προληπτική </a:t>
            </a:r>
            <a:endParaRPr lang="el-GR" sz="3200" dirty="0">
              <a:latin typeface="Bookman Old Style" panose="02050604050505020204" pitchFamily="18" charset="0"/>
            </a:endParaRPr>
          </a:p>
        </p:txBody>
      </p:sp>
      <p:sp>
        <p:nvSpPr>
          <p:cNvPr id="8" name="Συν 7"/>
          <p:cNvSpPr/>
          <p:nvPr/>
        </p:nvSpPr>
        <p:spPr>
          <a:xfrm>
            <a:off x="7598889" y="5556740"/>
            <a:ext cx="922829" cy="864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658042" y="5450179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Bookman Old Style" panose="02050604050505020204" pitchFamily="18" charset="0"/>
              </a:rPr>
              <a:t>Αντιδραστική θεραπεία</a:t>
            </a:r>
            <a:endParaRPr lang="el-GR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3" y="2060848"/>
            <a:ext cx="91440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Για μέτριες έως σοβαρές μορφές:</a:t>
            </a:r>
            <a:endParaRPr lang="el-GR" dirty="0"/>
          </a:p>
          <a:p>
            <a:r>
              <a:rPr lang="el-GR" dirty="0" err="1" smtClean="0"/>
              <a:t>Αντιμικροβιακή</a:t>
            </a:r>
            <a:r>
              <a:rPr lang="el-GR" dirty="0" smtClean="0"/>
              <a:t> θεραπεία για την αντιμετώπιση μολυσμένων </a:t>
            </a:r>
            <a:r>
              <a:rPr lang="el-GR" dirty="0"/>
              <a:t>οξέων </a:t>
            </a:r>
            <a:r>
              <a:rPr lang="el-GR" dirty="0" smtClean="0"/>
              <a:t>εξάρσεων </a:t>
            </a:r>
            <a:r>
              <a:rPr lang="en-US" dirty="0" smtClean="0"/>
              <a:t>(</a:t>
            </a:r>
            <a:r>
              <a:rPr lang="el-GR" dirty="0" smtClean="0"/>
              <a:t>τοπικά ή συστηματικά αντιβιοτικά</a:t>
            </a:r>
            <a:r>
              <a:rPr lang="en-US" dirty="0" smtClean="0"/>
              <a:t>)</a:t>
            </a:r>
            <a:endParaRPr lang="el-GR" dirty="0"/>
          </a:p>
          <a:p>
            <a:r>
              <a:rPr lang="el-GR" dirty="0" smtClean="0"/>
              <a:t>Συστηματικά </a:t>
            </a:r>
            <a:r>
              <a:rPr lang="el-GR" dirty="0" smtClean="0"/>
              <a:t>κορτικοειδή </a:t>
            </a:r>
            <a:r>
              <a:rPr lang="el-GR" dirty="0"/>
              <a:t>(</a:t>
            </a:r>
            <a:r>
              <a:rPr lang="el-GR" dirty="0" err="1"/>
              <a:t>μεθυλπρεδνιζολόνη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Συστηματικά </a:t>
            </a:r>
            <a:r>
              <a:rPr lang="el-GR" dirty="0" err="1" smtClean="0"/>
              <a:t>ανοσοκατασταλτικά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     Θεραπεία με </a:t>
            </a:r>
            <a:r>
              <a:rPr lang="el-GR" dirty="0" err="1" smtClean="0"/>
              <a:t>κυκλοσπορίνη</a:t>
            </a:r>
            <a:r>
              <a:rPr lang="el-GR" dirty="0" smtClean="0"/>
              <a:t> Α, </a:t>
            </a:r>
            <a:r>
              <a:rPr lang="el-GR" dirty="0" err="1" smtClean="0"/>
              <a:t>αζαθειοπρίνη</a:t>
            </a:r>
            <a:r>
              <a:rPr lang="el-GR" dirty="0" smtClean="0"/>
              <a:t>, </a:t>
            </a:r>
            <a:r>
              <a:rPr lang="el-GR" dirty="0" err="1"/>
              <a:t>μυκοφαινολάτη</a:t>
            </a:r>
            <a:r>
              <a:rPr lang="el-GR" dirty="0"/>
              <a:t> </a:t>
            </a:r>
            <a:r>
              <a:rPr lang="el-GR" dirty="0" smtClean="0"/>
              <a:t>         </a:t>
            </a:r>
            <a:r>
              <a:rPr lang="el-GR" dirty="0" err="1" smtClean="0"/>
              <a:t>μοφετιλική</a:t>
            </a:r>
            <a:r>
              <a:rPr lang="el-GR" dirty="0" smtClean="0"/>
              <a:t> και </a:t>
            </a:r>
            <a:r>
              <a:rPr lang="el-GR" dirty="0" err="1"/>
              <a:t>μεθοτρεξάτη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Υγρά επιθέματα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 descr="Hansaplast Επιθέματα Γρήγορης Επούλωσης 8 Τεμάχια (45629) - ZPharmacy.g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0" b="72667" l="25000" r="77556">
                        <a14:foregroundMark x1="39111" y1="55556" x2="39111" y2="5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8" t="30055" r="18123" b="27761"/>
          <a:stretch/>
        </p:blipFill>
        <p:spPr bwMode="auto">
          <a:xfrm>
            <a:off x="9694812" y="2780928"/>
            <a:ext cx="2693010" cy="19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2316088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Νέα βιολογικά </a:t>
            </a:r>
            <a:r>
              <a:rPr lang="el-GR" b="1" dirty="0"/>
              <a:t>μόρια έχουν εισαχθεί για τη θεραπεία της </a:t>
            </a:r>
            <a:r>
              <a:rPr lang="el-GR" b="1" dirty="0" err="1" smtClean="0"/>
              <a:t>ατοπικής</a:t>
            </a:r>
            <a:r>
              <a:rPr lang="el-GR" b="1" dirty="0" smtClean="0"/>
              <a:t> δερματίτιδας </a:t>
            </a:r>
          </a:p>
          <a:p>
            <a:r>
              <a:rPr lang="en-US" dirty="0" err="1" smtClean="0"/>
              <a:t>Dupilumab</a:t>
            </a:r>
            <a:r>
              <a:rPr lang="el-GR" dirty="0" smtClean="0"/>
              <a:t> (</a:t>
            </a:r>
            <a:r>
              <a:rPr lang="el-GR" dirty="0"/>
              <a:t>ανθρώπινο </a:t>
            </a:r>
            <a:r>
              <a:rPr lang="el-GR" dirty="0" err="1"/>
              <a:t>μονοκλωνικό</a:t>
            </a:r>
            <a:r>
              <a:rPr lang="el-GR" dirty="0"/>
              <a:t> αντίσωμα που στρέφεται </a:t>
            </a:r>
            <a:r>
              <a:rPr lang="el-GR" dirty="0" smtClean="0"/>
              <a:t>       κατά </a:t>
            </a:r>
            <a:r>
              <a:rPr lang="el-GR" dirty="0"/>
              <a:t>της κοινής άλφα </a:t>
            </a:r>
            <a:r>
              <a:rPr lang="el-GR" dirty="0" err="1"/>
              <a:t>υπομονάδας</a:t>
            </a:r>
            <a:r>
              <a:rPr lang="el-GR" dirty="0"/>
              <a:t> των υποδοχέων </a:t>
            </a:r>
            <a:r>
              <a:rPr lang="el-GR" dirty="0" smtClean="0"/>
              <a:t>IL-4)</a:t>
            </a:r>
          </a:p>
          <a:p>
            <a:r>
              <a:rPr lang="en-US" dirty="0" err="1" smtClean="0"/>
              <a:t>Lebrikizumab</a:t>
            </a:r>
            <a:r>
              <a:rPr lang="el-GR" dirty="0" smtClean="0"/>
              <a:t> (</a:t>
            </a:r>
            <a:r>
              <a:rPr lang="el-GR" dirty="0"/>
              <a:t>αντίσωμα που στοχεύει την </a:t>
            </a:r>
            <a:r>
              <a:rPr lang="el-GR" dirty="0" smtClean="0"/>
              <a:t>IL-13)</a:t>
            </a:r>
          </a:p>
          <a:p>
            <a:endParaRPr lang="el-GR" b="1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96" y="5410877"/>
            <a:ext cx="4170025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man Old Style" panose="02050604050505020204" pitchFamily="18" charset="0"/>
              </a:rPr>
              <a:t>Θεραπεία 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3" y="1905000"/>
            <a:ext cx="10116615" cy="368424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Bookman Old Style" panose="02050604050505020204" pitchFamily="18" charset="0"/>
              </a:rPr>
              <a:t>Αλλεργικές δοκιμασίες ρουτίνας, τροφικές δοκιμασίες</a:t>
            </a:r>
          </a:p>
          <a:p>
            <a:r>
              <a:rPr lang="el-GR" sz="3200" dirty="0" smtClean="0">
                <a:latin typeface="Bookman Old Style" panose="02050604050505020204" pitchFamily="18" charset="0"/>
              </a:rPr>
              <a:t>Αποφυγή περιβαλλοντικών και διαιτητικών παραγόντων</a:t>
            </a:r>
          </a:p>
          <a:p>
            <a:r>
              <a:rPr lang="el-GR" sz="3200" dirty="0">
                <a:latin typeface="Bookman Old Style" panose="02050604050505020204" pitchFamily="18" charset="0"/>
              </a:rPr>
              <a:t>Ψυχολογική υποστήριξη</a:t>
            </a:r>
          </a:p>
          <a:p>
            <a:endParaRPr lang="el-GR" sz="3200" dirty="0" smtClean="0"/>
          </a:p>
        </p:txBody>
      </p:sp>
      <p:pic>
        <p:nvPicPr>
          <p:cNvPr id="5122" name="Picture 2" descr="αλλεργική έννοια. νόσος με αλλεργικό σύμπτωμα, ιατρική αλλεργολογία  Απεικόνιση αποθεμάτων - εικονογραφία από bodybuilders: 2070999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13260" r="1618" b="7175"/>
          <a:stretch/>
        </p:blipFill>
        <p:spPr bwMode="auto">
          <a:xfrm>
            <a:off x="7606579" y="4009242"/>
            <a:ext cx="4053511" cy="26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Bookman Old Style" panose="02050604050505020204" pitchFamily="18" charset="0"/>
              </a:rPr>
              <a:t>Θεραπεία </a:t>
            </a:r>
            <a:endParaRPr lang="el-GR" sz="4400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7575" y="1916832"/>
            <a:ext cx="7333021" cy="3456384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man Old Style" panose="02050604050505020204" pitchFamily="18" charset="0"/>
              </a:rPr>
              <a:t>Αποφυγή υπερβολικής εφίδρωσης</a:t>
            </a:r>
          </a:p>
          <a:p>
            <a:r>
              <a:rPr lang="el-GR" sz="3200" dirty="0">
                <a:latin typeface="Bookman Old Style" panose="02050604050505020204" pitchFamily="18" charset="0"/>
              </a:rPr>
              <a:t>Μ</a:t>
            </a:r>
            <a:r>
              <a:rPr lang="el-GR" sz="3200" dirty="0" smtClean="0">
                <a:latin typeface="Bookman Old Style" panose="02050604050505020204" pitchFamily="18" charset="0"/>
              </a:rPr>
              <a:t>αλακά βαμβακερά ενδύματα</a:t>
            </a:r>
          </a:p>
          <a:p>
            <a:r>
              <a:rPr lang="el-GR" sz="3200" dirty="0" smtClean="0">
                <a:latin typeface="Bookman Old Style" panose="02050604050505020204" pitchFamily="18" charset="0"/>
              </a:rPr>
              <a:t>Περιβάλλον δροσερό καλά αεριζόμενο</a:t>
            </a:r>
          </a:p>
          <a:p>
            <a:r>
              <a:rPr lang="el-GR" sz="3200" dirty="0" smtClean="0">
                <a:latin typeface="Bookman Old Style" panose="02050604050505020204" pitchFamily="18" charset="0"/>
              </a:rPr>
              <a:t>Φαύλος κύκλος κνησμού - τριβής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 descr="Los niños sienten picazón sufren de alergia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3356992"/>
            <a:ext cx="4486054" cy="29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man Old Style" panose="02050604050505020204" pitchFamily="18" charset="0"/>
              </a:rPr>
              <a:t>Βιβλιογραφία 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5860" y="1988840"/>
            <a:ext cx="10009112" cy="3612232"/>
          </a:xfrm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r>
              <a:rPr lang="en-US" i="1" dirty="0">
                <a:latin typeface="Bookman Old Style" panose="02050604050505020204" pitchFamily="18" charset="0"/>
              </a:rPr>
              <a:t>Thomas P. </a:t>
            </a:r>
            <a:r>
              <a:rPr lang="en-US" i="1" dirty="0" err="1">
                <a:latin typeface="Bookman Old Style" panose="02050604050505020204" pitchFamily="18" charset="0"/>
              </a:rPr>
              <a:t>Habif</a:t>
            </a:r>
            <a:r>
              <a:rPr lang="en-US" i="1" dirty="0">
                <a:latin typeface="Bookman Old Style" panose="02050604050505020204" pitchFamily="18" charset="0"/>
              </a:rPr>
              <a:t>, James G.H. </a:t>
            </a:r>
            <a:r>
              <a:rPr lang="en-US" i="1" dirty="0" err="1">
                <a:latin typeface="Bookman Old Style" panose="02050604050505020204" pitchFamily="18" charset="0"/>
              </a:rPr>
              <a:t>Dinulos</a:t>
            </a:r>
            <a:r>
              <a:rPr lang="en-US" i="1" dirty="0">
                <a:latin typeface="Bookman Old Style" panose="02050604050505020204" pitchFamily="18" charset="0"/>
              </a:rPr>
              <a:t>, M. Shane Chapman, Kathryn A. Zug</a:t>
            </a:r>
            <a:r>
              <a:rPr lang="el-GR" i="1" dirty="0">
                <a:latin typeface="Bookman Old Style" panose="02050604050505020204" pitchFamily="18" charset="0"/>
              </a:rPr>
              <a:t>, </a:t>
            </a:r>
            <a:r>
              <a:rPr lang="el-GR" b="1" dirty="0" smtClean="0">
                <a:latin typeface="Bookman Old Style" panose="02050604050505020204" pitchFamily="18" charset="0"/>
              </a:rPr>
              <a:t>Δερματικά </a:t>
            </a:r>
            <a:r>
              <a:rPr lang="el-GR" b="1" dirty="0" smtClean="0">
                <a:latin typeface="Bookman Old Style" panose="02050604050505020204" pitchFamily="18" charset="0"/>
              </a:rPr>
              <a:t>Νοσήματα: </a:t>
            </a:r>
            <a:r>
              <a:rPr lang="el-GR" b="1" dirty="0">
                <a:latin typeface="Bookman Old Style" panose="02050604050505020204" pitchFamily="18" charset="0"/>
              </a:rPr>
              <a:t>Διάγνωση και </a:t>
            </a:r>
            <a:r>
              <a:rPr lang="el-GR" b="1" dirty="0" smtClean="0">
                <a:latin typeface="Bookman Old Style" panose="02050604050505020204" pitchFamily="18" charset="0"/>
              </a:rPr>
              <a:t>Θεραπεία, </a:t>
            </a:r>
            <a:r>
              <a:rPr lang="el-GR" i="1" dirty="0" smtClean="0">
                <a:latin typeface="Bookman Old Style" panose="02050604050505020204" pitchFamily="18" charset="0"/>
              </a:rPr>
              <a:t>2020</a:t>
            </a:r>
            <a:r>
              <a:rPr lang="en-US" i="1" dirty="0" smtClean="0">
                <a:latin typeface="Bookman Old Style" panose="02050604050505020204" pitchFamily="18" charset="0"/>
              </a:rPr>
              <a:t>.</a:t>
            </a:r>
            <a:endParaRPr lang="el-GR" dirty="0">
              <a:latin typeface="Bookman Old Style" panose="02050604050505020204" pitchFamily="18" charset="0"/>
            </a:endParaRPr>
          </a:p>
          <a:p>
            <a:r>
              <a:rPr lang="el-GR" dirty="0">
                <a:solidFill>
                  <a:srgbClr val="652825"/>
                </a:solidFill>
                <a:latin typeface="Bookman Old Style" panose="02050604050505020204" pitchFamily="18" charset="0"/>
              </a:rPr>
              <a:t>Niels K. </a:t>
            </a:r>
            <a:r>
              <a:rPr lang="el-GR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Veien</a:t>
            </a:r>
            <a:r>
              <a:rPr lang="el-GR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, </a:t>
            </a:r>
            <a:r>
              <a:rPr lang="el-GR" b="1" dirty="0" smtClean="0">
                <a:latin typeface="Bookman Old Style" panose="02050604050505020204" pitchFamily="18" charset="0"/>
              </a:rPr>
              <a:t>Ατοπική </a:t>
            </a:r>
            <a:r>
              <a:rPr lang="el-GR" b="1" dirty="0" smtClean="0">
                <a:latin typeface="Bookman Old Style" panose="02050604050505020204" pitchFamily="18" charset="0"/>
              </a:rPr>
              <a:t>δερματίτιδα,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2004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l-GR" dirty="0">
                <a:solidFill>
                  <a:srgbClr val="652825"/>
                </a:solidFill>
                <a:latin typeface="Bookman Old Style" panose="02050604050505020204" pitchFamily="18" charset="0"/>
              </a:rPr>
              <a:t>Δημητρίου, Αναστασία Ν. </a:t>
            </a:r>
            <a:r>
              <a:rPr lang="el-GR" b="1" dirty="0" smtClean="0">
                <a:latin typeface="Bookman Old Style" panose="02050604050505020204" pitchFamily="18" charset="0"/>
              </a:rPr>
              <a:t>Σύγχρονες </a:t>
            </a:r>
            <a:r>
              <a:rPr lang="el-GR" b="1" dirty="0" smtClean="0">
                <a:latin typeface="Bookman Old Style" panose="02050604050505020204" pitchFamily="18" charset="0"/>
              </a:rPr>
              <a:t>απόψεις &amp; πρακτικές για </a:t>
            </a:r>
            <a:r>
              <a:rPr lang="el-GR" b="1" dirty="0">
                <a:latin typeface="Bookman Old Style" panose="02050604050505020204" pitchFamily="18" charset="0"/>
              </a:rPr>
              <a:t>την </a:t>
            </a:r>
            <a:r>
              <a:rPr lang="el-GR" b="1" dirty="0" err="1" smtClean="0">
                <a:latin typeface="Bookman Old Style" panose="02050604050505020204" pitchFamily="18" charset="0"/>
              </a:rPr>
              <a:t>ατοπική</a:t>
            </a:r>
            <a:r>
              <a:rPr lang="el-GR" b="1" dirty="0" smtClean="0">
                <a:latin typeface="Bookman Old Style" panose="02050604050505020204" pitchFamily="18" charset="0"/>
              </a:rPr>
              <a:t> </a:t>
            </a:r>
            <a:r>
              <a:rPr lang="el-GR" b="1" dirty="0" smtClean="0">
                <a:latin typeface="Bookman Old Style" panose="02050604050505020204" pitchFamily="18" charset="0"/>
              </a:rPr>
              <a:t>δερματίτιδα</a:t>
            </a:r>
            <a:r>
              <a:rPr lang="el-GR" dirty="0" smtClean="0">
                <a:latin typeface="Bookman Old Style" panose="02050604050505020204" pitchFamily="18" charset="0"/>
              </a:rPr>
              <a:t>, </a:t>
            </a:r>
            <a:r>
              <a:rPr lang="el-GR" dirty="0" smtClean="0">
                <a:latin typeface="Bookman Old Style" panose="02050604050505020204" pitchFamily="18" charset="0"/>
              </a:rPr>
              <a:t>2003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652825"/>
                </a:solidFill>
                <a:latin typeface="Bookman Old Style" panose="02050604050505020204" pitchFamily="18" charset="0"/>
              </a:rPr>
              <a:t>E. Serra-</a:t>
            </a:r>
            <a:r>
              <a:rPr lang="en-US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Baldrich</a:t>
            </a:r>
            <a:r>
              <a:rPr lang="el-GR" dirty="0">
                <a:solidFill>
                  <a:srgbClr val="652825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rgbClr val="652825"/>
                </a:solidFill>
                <a:latin typeface="Bookman Old Style" panose="02050604050505020204" pitchFamily="18" charset="0"/>
              </a:rPr>
              <a:t>et al. </a:t>
            </a:r>
            <a:r>
              <a:rPr lang="en-US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Allergologia</a:t>
            </a:r>
            <a:r>
              <a:rPr lang="en-US" dirty="0">
                <a:solidFill>
                  <a:srgbClr val="652825"/>
                </a:solidFill>
                <a:latin typeface="Bookman Old Style" panose="02050604050505020204" pitchFamily="18" charset="0"/>
              </a:rPr>
              <a:t> et </a:t>
            </a:r>
            <a:r>
              <a:rPr lang="en-US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Immunopathologia</a:t>
            </a:r>
            <a:r>
              <a:rPr lang="en-US" dirty="0">
                <a:solidFill>
                  <a:srgbClr val="652825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smtClean="0">
                <a:latin typeface="Bookman Old Style" panose="02050604050505020204" pitchFamily="18" charset="0"/>
              </a:rPr>
              <a:t>Changing </a:t>
            </a:r>
            <a:r>
              <a:rPr lang="en-US" b="1" dirty="0">
                <a:latin typeface="Bookman Old Style" panose="02050604050505020204" pitchFamily="18" charset="0"/>
              </a:rPr>
              <a:t>perspectives in atopic </a:t>
            </a:r>
            <a:r>
              <a:rPr lang="en-US" b="1" dirty="0" smtClean="0">
                <a:latin typeface="Bookman Old Style" panose="02050604050505020204" pitchFamily="18" charset="0"/>
              </a:rPr>
              <a:t>dermatitis</a:t>
            </a:r>
            <a:r>
              <a:rPr lang="el-GR" b="1" dirty="0" smtClean="0">
                <a:latin typeface="Bookman Old Style" panose="02050604050505020204" pitchFamily="18" charset="0"/>
              </a:rPr>
              <a:t>, </a:t>
            </a:r>
            <a:r>
              <a:rPr lang="en-US" dirty="0" smtClean="0">
                <a:latin typeface="Bookman Old Style" panose="02050604050505020204" pitchFamily="18" charset="0"/>
              </a:rPr>
              <a:t>Vol</a:t>
            </a:r>
            <a:r>
              <a:rPr lang="en-US" dirty="0">
                <a:latin typeface="Bookman Old Style" panose="02050604050505020204" pitchFamily="18" charset="0"/>
              </a:rPr>
              <a:t>. 46. Issue </a:t>
            </a:r>
            <a:r>
              <a:rPr lang="en-US" dirty="0" smtClean="0">
                <a:latin typeface="Bookman Old Style" panose="02050604050505020204" pitchFamily="18" charset="0"/>
              </a:rPr>
              <a:t>4,2017.</a:t>
            </a:r>
            <a:endParaRPr lang="el-G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εικόνων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3" y="1905000"/>
            <a:ext cx="6660231" cy="4267200"/>
          </a:xfrm>
        </p:spPr>
        <p:txBody>
          <a:bodyPr>
            <a:normAutofit/>
          </a:bodyPr>
          <a:lstStyle/>
          <a:p>
            <a:pPr lvl="0"/>
            <a:r>
              <a:rPr lang="el-GR" sz="2200" dirty="0">
                <a:solidFill>
                  <a:srgbClr val="652825"/>
                </a:solidFill>
                <a:latin typeface="Bookman Old Style" panose="02050604050505020204" pitchFamily="18" charset="0"/>
              </a:rPr>
              <a:t>Δημητρίου, Αναστασία Ν. </a:t>
            </a:r>
            <a:r>
              <a:rPr lang="el-GR" sz="2200" b="1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Σύγχρονες </a:t>
            </a:r>
            <a:r>
              <a:rPr lang="el-GR" sz="2200" b="1" dirty="0">
                <a:solidFill>
                  <a:srgbClr val="652825"/>
                </a:solidFill>
                <a:latin typeface="Bookman Old Style" panose="02050604050505020204" pitchFamily="18" charset="0"/>
              </a:rPr>
              <a:t>απόψεις &amp; πρακτικές για την </a:t>
            </a:r>
            <a:r>
              <a:rPr lang="el-GR" sz="2200" b="1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ατοπική</a:t>
            </a:r>
            <a:r>
              <a:rPr lang="el-GR" sz="2200" b="1" dirty="0">
                <a:solidFill>
                  <a:srgbClr val="652825"/>
                </a:solidFill>
                <a:latin typeface="Bookman Old Style" panose="02050604050505020204" pitchFamily="18" charset="0"/>
              </a:rPr>
              <a:t> </a:t>
            </a:r>
            <a:r>
              <a:rPr lang="el-GR" sz="2200" b="1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δερματίτιδα</a:t>
            </a:r>
            <a:r>
              <a:rPr lang="el-GR" sz="22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, </a:t>
            </a:r>
            <a:r>
              <a:rPr lang="el-GR" sz="2200" dirty="0">
                <a:solidFill>
                  <a:srgbClr val="652825"/>
                </a:solidFill>
                <a:latin typeface="Bookman Old Style" panose="02050604050505020204" pitchFamily="18" charset="0"/>
              </a:rPr>
              <a:t>2003</a:t>
            </a:r>
            <a:r>
              <a:rPr lang="en-US" sz="22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.</a:t>
            </a:r>
            <a:endParaRPr lang="el-GR" dirty="0" smtClean="0"/>
          </a:p>
          <a:p>
            <a:r>
              <a:rPr lang="en-US" dirty="0" smtClean="0"/>
              <a:t>gr.dreamstime.com</a:t>
            </a:r>
            <a:endParaRPr lang="el-GR" dirty="0" smtClean="0"/>
          </a:p>
          <a:p>
            <a:r>
              <a:rPr lang="en-US" dirty="0" smtClean="0"/>
              <a:t>freepik.es</a:t>
            </a:r>
            <a:endParaRPr lang="el-GR" dirty="0" smtClean="0"/>
          </a:p>
          <a:p>
            <a:r>
              <a:rPr lang="en-US" dirty="0" smtClean="0"/>
              <a:t>candlemaking.gr</a:t>
            </a:r>
            <a:endParaRPr lang="el-GR" dirty="0" smtClean="0"/>
          </a:p>
          <a:p>
            <a:r>
              <a:rPr lang="en-US" dirty="0" smtClean="0"/>
              <a:t>metabolomicmedicine.com</a:t>
            </a:r>
            <a:endParaRPr lang="el-GR" dirty="0" smtClean="0"/>
          </a:p>
          <a:p>
            <a:r>
              <a:rPr lang="en-US" dirty="0"/>
              <a:t>joysland.eu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6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7868" y="1700808"/>
            <a:ext cx="9144000" cy="1144556"/>
          </a:xfrm>
        </p:spPr>
        <p:txBody>
          <a:bodyPr>
            <a:normAutofit/>
          </a:bodyPr>
          <a:lstStyle/>
          <a:p>
            <a:r>
              <a:rPr lang="el-GR" sz="6600" dirty="0" smtClean="0">
                <a:latin typeface="Bookman Old Style" panose="02050604050505020204" pitchFamily="18" charset="0"/>
              </a:rPr>
              <a:t>Τέλος </a:t>
            </a:r>
            <a:endParaRPr lang="el-GR" sz="6600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58308" y="5445224"/>
            <a:ext cx="6372199" cy="659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 smtClean="0">
                <a:latin typeface="Bookman Old Style" panose="02050604050505020204" pitchFamily="18" charset="0"/>
              </a:rPr>
              <a:t>Ευχαριστώ για την προσοχή σας</a:t>
            </a:r>
            <a:endParaRPr lang="el-GR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>
                <a:latin typeface="Bookman Old Style" panose="02050604050505020204" pitchFamily="18" charset="0"/>
              </a:rPr>
              <a:t>Ατοπική δερματίτιδα - Ορισμός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333772" y="2204864"/>
            <a:ext cx="6264696" cy="2028056"/>
          </a:xfrm>
        </p:spPr>
        <p:txBody>
          <a:bodyPr rtlCol="0">
            <a:noAutofit/>
          </a:bodyPr>
          <a:lstStyle/>
          <a:p>
            <a:pPr rtl="0"/>
            <a:r>
              <a:rPr lang="el-GR" dirty="0">
                <a:latin typeface="Bookman Old Style" panose="02050604050505020204" pitchFamily="18" charset="0"/>
                <a:ea typeface="+mj-ea"/>
                <a:cs typeface="+mj-cs"/>
              </a:rPr>
              <a:t>Είναι μία χρόνια υποτροπιάζουσα φλεγμονώδης νόσος του δέρματος που χαρακτηρίζεται από τυπική κατανομή των </a:t>
            </a:r>
            <a:r>
              <a:rPr lang="el-GR" dirty="0" err="1">
                <a:latin typeface="Bookman Old Style" panose="02050604050505020204" pitchFamily="18" charset="0"/>
                <a:ea typeface="+mj-ea"/>
                <a:cs typeface="+mj-cs"/>
              </a:rPr>
              <a:t>εκζεματικών</a:t>
            </a:r>
            <a:r>
              <a:rPr lang="el-GR" dirty="0">
                <a:latin typeface="Bookman Old Style" panose="02050604050505020204" pitchFamily="18" charset="0"/>
                <a:ea typeface="+mj-ea"/>
                <a:cs typeface="+mj-cs"/>
              </a:rPr>
              <a:t> βλαβών, ξηρότητα δέρματος, έντονο κνησμό και μεγάλη ποικιλία παθολογικών μηχανισμών. </a:t>
            </a:r>
          </a:p>
          <a:p>
            <a:pPr rtl="0"/>
            <a:r>
              <a:rPr lang="el-GR" dirty="0">
                <a:latin typeface="Bookman Old Style" panose="02050604050505020204" pitchFamily="18" charset="0"/>
                <a:ea typeface="+mj-ea"/>
                <a:cs typeface="+mj-cs"/>
              </a:rPr>
              <a:t>Αποτελεί μία πολυσύνθετη γενετική ασθένεια.</a:t>
            </a:r>
          </a:p>
        </p:txBody>
      </p:sp>
      <p:pic>
        <p:nvPicPr>
          <p:cNvPr id="4" name="Θέση εικόνας 4"/>
          <p:cNvPicPr>
            <a:picLocks noChangeAspect="1"/>
          </p:cNvPicPr>
          <p:nvPr/>
        </p:nvPicPr>
        <p:blipFill>
          <a:blip r:embed="rId3"/>
          <a:srcRect l="1065" r="1065"/>
          <a:stretch>
            <a:fillRect/>
          </a:stretch>
        </p:blipFill>
        <p:spPr>
          <a:xfrm>
            <a:off x="7174532" y="2564904"/>
            <a:ext cx="4268371" cy="2867382"/>
          </a:xfrm>
          <a:prstGeom prst="rect">
            <a:avLst/>
          </a:prstGeom>
        </p:spPr>
      </p:pic>
      <p:sp>
        <p:nvSpPr>
          <p:cNvPr id="5" name="Θέση κειμένου 2"/>
          <p:cNvSpPr txBox="1">
            <a:spLocks/>
          </p:cNvSpPr>
          <p:nvPr/>
        </p:nvSpPr>
        <p:spPr>
          <a:xfrm>
            <a:off x="8311063" y="5661248"/>
            <a:ext cx="3131840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latin typeface="Bookman Old Style" panose="02050604050505020204" pitchFamily="18" charset="0"/>
              </a:rPr>
              <a:t>Οξύ έκζεμα </a:t>
            </a:r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man Old Style" panose="02050604050505020204" pitchFamily="18" charset="0"/>
              </a:rPr>
              <a:t>Κλινική εικόνα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69876" y="2492896"/>
            <a:ext cx="6156176" cy="3312368"/>
          </a:xfrm>
        </p:spPr>
        <p:txBody>
          <a:bodyPr>
            <a:normAutofit fontScale="77500" lnSpcReduction="20000"/>
          </a:bodyPr>
          <a:lstStyle/>
          <a:p>
            <a:r>
              <a:rPr lang="el-GR" sz="3600" dirty="0" err="1">
                <a:latin typeface="Bookman Old Style" panose="02050604050505020204" pitchFamily="18" charset="0"/>
                <a:ea typeface="+mj-ea"/>
                <a:cs typeface="+mj-cs"/>
              </a:rPr>
              <a:t>Καμπτικό</a:t>
            </a:r>
            <a:r>
              <a:rPr lang="el-GR" sz="3600" dirty="0">
                <a:latin typeface="Bookman Old Style" panose="02050604050505020204" pitchFamily="18" charset="0"/>
                <a:ea typeface="+mj-ea"/>
                <a:cs typeface="+mj-cs"/>
              </a:rPr>
              <a:t> έκζεμα</a:t>
            </a:r>
          </a:p>
          <a:p>
            <a:r>
              <a:rPr lang="el-GR" sz="3600" dirty="0">
                <a:latin typeface="Bookman Old Style" panose="02050604050505020204" pitchFamily="18" charset="0"/>
                <a:ea typeface="+mj-ea"/>
                <a:cs typeface="+mj-cs"/>
              </a:rPr>
              <a:t>Ερύθημα και έντονος κνησμός   </a:t>
            </a:r>
          </a:p>
          <a:p>
            <a:r>
              <a:rPr lang="el-GR" sz="3600" dirty="0">
                <a:latin typeface="Bookman Old Style" panose="02050604050505020204" pitchFamily="18" charset="0"/>
                <a:ea typeface="+mj-ea"/>
                <a:cs typeface="+mj-cs"/>
              </a:rPr>
              <a:t>Ξηρότητα δέρματος </a:t>
            </a:r>
          </a:p>
          <a:p>
            <a:r>
              <a:rPr lang="el-GR" sz="3600" dirty="0" err="1">
                <a:latin typeface="Bookman Old Style" panose="02050604050505020204" pitchFamily="18" charset="0"/>
                <a:ea typeface="+mj-ea"/>
                <a:cs typeface="+mj-cs"/>
              </a:rPr>
              <a:t>Ιχθύωση</a:t>
            </a:r>
            <a:r>
              <a:rPr lang="el-GR" sz="3600" dirty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</a:p>
          <a:p>
            <a:r>
              <a:rPr lang="el-GR" sz="3600" dirty="0">
                <a:latin typeface="Bookman Old Style" panose="02050604050505020204" pitchFamily="18" charset="0"/>
                <a:ea typeface="+mj-ea"/>
                <a:cs typeface="+mj-cs"/>
              </a:rPr>
              <a:t>Ωχρότητα - </a:t>
            </a:r>
            <a:r>
              <a:rPr lang="el-GR" sz="3600" dirty="0" err="1">
                <a:latin typeface="Bookman Old Style" panose="02050604050505020204" pitchFamily="18" charset="0"/>
                <a:ea typeface="+mj-ea"/>
                <a:cs typeface="+mj-cs"/>
              </a:rPr>
              <a:t>υπερμελάχρωση</a:t>
            </a:r>
            <a:r>
              <a:rPr lang="el-GR" sz="3600" dirty="0">
                <a:latin typeface="Bookman Old Style" panose="02050604050505020204" pitchFamily="18" charset="0"/>
                <a:ea typeface="+mj-ea"/>
                <a:cs typeface="+mj-cs"/>
              </a:rPr>
              <a:t> προσώπου 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8000" r="26201" b="46850"/>
          <a:stretch/>
        </p:blipFill>
        <p:spPr>
          <a:xfrm rot="16200000">
            <a:off x="8020151" y="1359245"/>
            <a:ext cx="2906642" cy="4309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6540" y="5201711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Οξύ </a:t>
            </a:r>
            <a:r>
              <a:rPr lang="el-GR" dirty="0" err="1" smtClean="0"/>
              <a:t>καμπτικό</a:t>
            </a:r>
            <a:r>
              <a:rPr lang="el-GR" dirty="0" smtClean="0"/>
              <a:t> έκζεμα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78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Παράγοντες εκδήλωσης της ασθένειας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01924" y="2780928"/>
            <a:ext cx="5436095" cy="216024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latin typeface="Bookman Old Style" panose="02050604050505020204" pitchFamily="18" charset="0"/>
              </a:rPr>
              <a:t>Γενετικοί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latin typeface="Bookman Old Style" panose="02050604050505020204" pitchFamily="18" charset="0"/>
              </a:rPr>
              <a:t>Μικροβιακής χλωρίδας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latin typeface="Bookman Old Style" panose="02050604050505020204" pitchFamily="18" charset="0"/>
              </a:rPr>
              <a:t>Ανοσολογικοί</a:t>
            </a:r>
          </a:p>
        </p:txBody>
      </p:sp>
      <p:pic>
        <p:nvPicPr>
          <p:cNvPr id="4" name="Picture 2" descr="ΑΤΟΠΙΚΗ ΔΕΡΜΑΤΙΤΙΔΑ - Joy'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844824"/>
            <a:ext cx="4464496" cy="44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dirty="0" smtClean="0">
                <a:latin typeface="Bookman Old Style" panose="02050604050505020204" pitchFamily="18" charset="0"/>
              </a:rPr>
              <a:t>. Γενετικοί παράγοντες – </a:t>
            </a:r>
            <a:br>
              <a:rPr lang="el-GR" dirty="0" smtClean="0">
                <a:latin typeface="Bookman Old Style" panose="02050604050505020204" pitchFamily="18" charset="0"/>
              </a:rPr>
            </a:br>
            <a:r>
              <a:rPr lang="el-GR" dirty="0" smtClean="0">
                <a:latin typeface="Bookman Old Style" panose="02050604050505020204" pitchFamily="18" charset="0"/>
              </a:rPr>
              <a:t>Μεταλλάξεις γονιδίου δομικών πρωτεϊνών</a:t>
            </a:r>
            <a:endParaRPr lang="el-GR" dirty="0">
              <a:latin typeface="Bookman Old Style" panose="02050604050505020204" pitchFamily="18" charset="0"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78917" y="2191750"/>
            <a:ext cx="11430991" cy="159729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f/fb/FLG_protein.png/250px-FLG_pro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012899"/>
            <a:ext cx="3528275" cy="17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3932" y="60134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Φιλαγκρίνη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55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dirty="0" smtClean="0">
                <a:latin typeface="Bookman Old Style" panose="02050604050505020204" pitchFamily="18" charset="0"/>
              </a:rPr>
              <a:t>. Γενετικοί παράγοντες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4329" y="5677848"/>
            <a:ext cx="5631493" cy="2623217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Bookman Old Style" panose="02050604050505020204" pitchFamily="18" charset="0"/>
              </a:rPr>
              <a:t>Απορρύθμιση δραστηριότητας </a:t>
            </a:r>
            <a:r>
              <a:rPr lang="el-GR" sz="1800" dirty="0" err="1" smtClean="0">
                <a:latin typeface="Bookman Old Style" panose="02050604050505020204" pitchFamily="18" charset="0"/>
              </a:rPr>
              <a:t>πρωτεάσης</a:t>
            </a:r>
            <a:r>
              <a:rPr lang="el-GR" sz="1800" dirty="0" smtClean="0">
                <a:latin typeface="Bookman Old Style" panose="02050604050505020204" pitchFamily="18" charset="0"/>
              </a:rPr>
              <a:t> </a:t>
            </a:r>
            <a:r>
              <a:rPr lang="el-GR" sz="1800" dirty="0" err="1" smtClean="0">
                <a:latin typeface="Bookman Old Style" panose="02050604050505020204" pitchFamily="18" charset="0"/>
              </a:rPr>
              <a:t>σερίνης</a:t>
            </a:r>
            <a:endParaRPr lang="el-GR" sz="1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Bookman Old Style" panose="02050604050505020204" pitchFamily="18" charset="0"/>
              </a:rPr>
              <a:t>Μείωση </a:t>
            </a:r>
            <a:r>
              <a:rPr lang="el-GR" sz="1800" dirty="0" err="1" smtClean="0">
                <a:latin typeface="Bookman Old Style" panose="02050604050505020204" pitchFamily="18" charset="0"/>
              </a:rPr>
              <a:t>πρωτείνης</a:t>
            </a:r>
            <a:r>
              <a:rPr lang="el-GR" sz="1800" dirty="0" smtClean="0">
                <a:latin typeface="Bookman Old Style" panose="02050604050505020204" pitchFamily="18" charset="0"/>
              </a:rPr>
              <a:t> </a:t>
            </a:r>
            <a:r>
              <a:rPr lang="el-GR" sz="1800" dirty="0" err="1" smtClean="0">
                <a:latin typeface="Bookman Old Style" panose="02050604050505020204" pitchFamily="18" charset="0"/>
              </a:rPr>
              <a:t>Claudin</a:t>
            </a:r>
            <a:r>
              <a:rPr lang="el-GR" sz="1800" dirty="0" smtClean="0">
                <a:latin typeface="Bookman Old Style" panose="02050604050505020204" pitchFamily="18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2061964" y="2299355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>
            <a:off x="2582592" y="365008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886500" y="219327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Bookman Old Style" panose="02050604050505020204" pitchFamily="18" charset="0"/>
              </a:rPr>
              <a:t>Σοβαρή διαταραχή του δερματικού φραγμού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Ραβδωτό δεξιό βέλος 6"/>
          <p:cNvSpPr/>
          <p:nvPr/>
        </p:nvSpPr>
        <p:spPr>
          <a:xfrm>
            <a:off x="5518349" y="2316661"/>
            <a:ext cx="1152128" cy="86409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26269" y="176316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Μειωμένη ενυδάτωση κεράτινης στιβάδας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248" y="2079002"/>
            <a:ext cx="19442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SzPct val="110000"/>
            </a:pP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αύξηση απώλειας νερού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210" y="3509932"/>
            <a:ext cx="28414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SzPct val="110000"/>
            </a:pP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Μειωμένα </a:t>
            </a:r>
            <a:r>
              <a:rPr lang="el-GR" sz="2400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πολυκαρβοξυλικά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 οξέα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0157" y="366067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αύξηση </a:t>
            </a:r>
            <a:r>
              <a:rPr lang="en-US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pH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2"/>
          <a:srcRect l="18254" t="12004" r="6442" b="30615"/>
          <a:stretch/>
        </p:blipFill>
        <p:spPr>
          <a:xfrm>
            <a:off x="6358531" y="3660671"/>
            <a:ext cx="5405957" cy="2353286"/>
          </a:xfrm>
          <a:prstGeom prst="rect">
            <a:avLst/>
          </a:prstGeom>
        </p:spPr>
      </p:pic>
      <p:sp>
        <p:nvSpPr>
          <p:cNvPr id="13" name="Δεξιό βέλος 12"/>
          <p:cNvSpPr/>
          <p:nvPr/>
        </p:nvSpPr>
        <p:spPr>
          <a:xfrm rot="5400000">
            <a:off x="4003300" y="472400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267968" y="6281021"/>
            <a:ext cx="55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Απεικόνιση διαταραχής φραγμού κεράτινης στιβάδας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12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 </a:t>
            </a:r>
            <a:r>
              <a:rPr lang="el-GR" dirty="0" smtClean="0">
                <a:latin typeface="Bookman Old Style" panose="02050604050505020204" pitchFamily="18" charset="0"/>
              </a:rPr>
              <a:t>Διαταραχή </a:t>
            </a:r>
            <a:r>
              <a:rPr lang="el-GR" dirty="0" err="1" smtClean="0">
                <a:latin typeface="Bookman Old Style" panose="02050604050505020204" pitchFamily="18" charset="0"/>
              </a:rPr>
              <a:t>μικροβιώματος</a:t>
            </a:r>
            <a:r>
              <a:rPr lang="el-GR" dirty="0" smtClean="0">
                <a:latin typeface="Bookman Old Style" panose="02050604050505020204" pitchFamily="18" charset="0"/>
              </a:rPr>
              <a:t> δέρματος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9796" y="2356697"/>
            <a:ext cx="8496944" cy="3016519"/>
          </a:xfrm>
        </p:spPr>
        <p:txBody>
          <a:bodyPr>
            <a:normAutofit fontScale="92500" lnSpcReduction="20000"/>
          </a:bodyPr>
          <a:lstStyle/>
          <a:p>
            <a:r>
              <a:rPr lang="el-GR" sz="3200" dirty="0" smtClean="0">
                <a:latin typeface="Bookman Old Style" panose="02050604050505020204" pitchFamily="18" charset="0"/>
              </a:rPr>
              <a:t>Μείωση μικροβιακής ποικιλότητας</a:t>
            </a:r>
          </a:p>
          <a:p>
            <a:endParaRPr lang="el-GR" sz="3200" dirty="0" smtClean="0"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latin typeface="Bookman Old Style" panose="02050604050505020204" pitchFamily="18" charset="0"/>
              </a:rPr>
              <a:t>Αποικισμός από </a:t>
            </a:r>
            <a:r>
              <a:rPr lang="en-US" sz="3200" dirty="0">
                <a:latin typeface="Bookman Old Style" panose="02050604050505020204" pitchFamily="18" charset="0"/>
              </a:rPr>
              <a:t>Staphylococcus </a:t>
            </a:r>
            <a:r>
              <a:rPr lang="en-US" sz="3200" dirty="0" err="1">
                <a:latin typeface="Bookman Old Style" panose="02050604050505020204" pitchFamily="18" charset="0"/>
              </a:rPr>
              <a:t>aureus</a:t>
            </a:r>
            <a:endParaRPr lang="el-GR" sz="3200" dirty="0" smtClean="0">
              <a:latin typeface="Bookman Old Style" panose="02050604050505020204" pitchFamily="18" charset="0"/>
            </a:endParaRPr>
          </a:p>
          <a:p>
            <a:endParaRPr lang="el-GR" sz="3200" dirty="0" smtClean="0">
              <a:solidFill>
                <a:srgbClr val="652825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Αυξημένη ευαισθησία σε ιογενείς λοιμώξεις και μυκητιάσεις</a:t>
            </a:r>
          </a:p>
          <a:p>
            <a:endParaRPr lang="el-GR" i="1" dirty="0"/>
          </a:p>
          <a:p>
            <a:endParaRPr lang="el-GR" dirty="0"/>
          </a:p>
        </p:txBody>
      </p:sp>
      <p:sp>
        <p:nvSpPr>
          <p:cNvPr id="4" name="Ραβδωτό δεξιό βέλος 3"/>
          <p:cNvSpPr/>
          <p:nvPr/>
        </p:nvSpPr>
        <p:spPr>
          <a:xfrm>
            <a:off x="7894612" y="2852936"/>
            <a:ext cx="1152128" cy="51280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334772" y="2360942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Έντονη φλεγμονή</a:t>
            </a:r>
            <a:endParaRPr lang="el-GR" sz="44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3075" b="33992"/>
          <a:stretch/>
        </p:blipFill>
        <p:spPr>
          <a:xfrm>
            <a:off x="3725283" y="5409806"/>
            <a:ext cx="4169329" cy="13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51087"/>
            <a:ext cx="9144000" cy="1144556"/>
          </a:xfrm>
        </p:spPr>
        <p:txBody>
          <a:bodyPr/>
          <a:lstStyle/>
          <a:p>
            <a:r>
              <a:rPr lang="el-GR" dirty="0">
                <a:solidFill>
                  <a:srgbClr val="652825"/>
                </a:solidFill>
              </a:rPr>
              <a:t>2. </a:t>
            </a:r>
            <a:r>
              <a:rPr lang="el-GR" dirty="0">
                <a:solidFill>
                  <a:srgbClr val="652825"/>
                </a:solidFill>
                <a:latin typeface="Bookman Old Style" panose="02050604050505020204" pitchFamily="18" charset="0"/>
              </a:rPr>
              <a:t>Διαταραχή </a:t>
            </a:r>
            <a:r>
              <a:rPr lang="el-GR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μικροβιώματος</a:t>
            </a:r>
            <a:r>
              <a:rPr lang="el-GR" dirty="0">
                <a:solidFill>
                  <a:srgbClr val="652825"/>
                </a:solidFill>
                <a:latin typeface="Bookman Old Style" panose="02050604050505020204" pitchFamily="18" charset="0"/>
              </a:rPr>
              <a:t> δέρματος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l-GR" dirty="0" smtClean="0">
                <a:latin typeface="Bookman Old Style" panose="02050604050505020204" pitchFamily="18" charset="0"/>
              </a:rPr>
              <a:t>Αποικισμός από </a:t>
            </a:r>
            <a:r>
              <a:rPr lang="en-US" dirty="0" smtClean="0">
                <a:latin typeface="Bookman Old Style" panose="02050604050505020204" pitchFamily="18" charset="0"/>
              </a:rPr>
              <a:t>S. </a:t>
            </a:r>
            <a:r>
              <a:rPr lang="en-US" dirty="0" err="1" smtClean="0">
                <a:latin typeface="Bookman Old Style" panose="02050604050505020204" pitchFamily="18" charset="0"/>
              </a:rPr>
              <a:t>aureus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4" name="Δεξιό βέλος 3"/>
          <p:cNvSpPr/>
          <p:nvPr/>
        </p:nvSpPr>
        <p:spPr>
          <a:xfrm>
            <a:off x="5374332" y="2852936"/>
            <a:ext cx="1584176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>
            <a:off x="5374332" y="4869160"/>
            <a:ext cx="158417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122305" y="217581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Φυσιολογικό </a:t>
            </a:r>
            <a:r>
              <a:rPr lang="el-GR" dirty="0"/>
              <a:t>δ</a:t>
            </a:r>
            <a:r>
              <a:rPr lang="el-GR" dirty="0" smtClean="0"/>
              <a:t>έρμα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374333" y="42044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Ατοπικό</a:t>
            </a:r>
            <a:r>
              <a:rPr lang="el-GR" dirty="0" smtClean="0"/>
              <a:t>  δέρμα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318548" y="2576807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παραγωγή </a:t>
            </a:r>
            <a:r>
              <a:rPr lang="el-GR" sz="2400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αντιμικροβιακών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 πεπτιδίων (</a:t>
            </a:r>
            <a:r>
              <a:rPr lang="el-GR" sz="2400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AMPs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) </a:t>
            </a:r>
            <a:r>
              <a:rPr lang="el-GR" sz="24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που ρυθμίζεται 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από </a:t>
            </a:r>
            <a:r>
              <a:rPr lang="el-GR" sz="24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τις </a:t>
            </a:r>
            <a:r>
              <a:rPr lang="el-GR" sz="2400" dirty="0" err="1" smtClean="0">
                <a:solidFill>
                  <a:srgbClr val="652825"/>
                </a:solidFill>
                <a:latin typeface="Bookman Old Style" panose="02050604050505020204" pitchFamily="18" charset="0"/>
              </a:rPr>
              <a:t>κυτοκίνες</a:t>
            </a:r>
            <a:r>
              <a:rPr lang="el-GR" sz="24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 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IL-17 </a:t>
            </a:r>
            <a:r>
              <a:rPr lang="el-GR" sz="24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και 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IL-22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300910" y="4684435"/>
            <a:ext cx="42484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  <a:buSzPct val="110000"/>
            </a:pP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η επίδραση </a:t>
            </a:r>
            <a:r>
              <a:rPr lang="el-GR" sz="24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καταργείται 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λόγω της παρουσίας των </a:t>
            </a:r>
            <a:r>
              <a:rPr lang="el-GR" sz="2400" dirty="0" err="1">
                <a:solidFill>
                  <a:srgbClr val="652825"/>
                </a:solidFill>
                <a:latin typeface="Bookman Old Style" panose="02050604050505020204" pitchFamily="18" charset="0"/>
              </a:rPr>
              <a:t>κυτοκινών</a:t>
            </a:r>
            <a:r>
              <a:rPr lang="el-GR" sz="2400" dirty="0">
                <a:solidFill>
                  <a:srgbClr val="652825"/>
                </a:solidFill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solidFill>
                  <a:srgbClr val="652825"/>
                </a:solidFill>
                <a:latin typeface="Bookman Old Style" panose="02050604050505020204" pitchFamily="18" charset="0"/>
              </a:rPr>
              <a:t>Th2</a:t>
            </a:r>
            <a:endParaRPr lang="el-GR" sz="2400" dirty="0">
              <a:solidFill>
                <a:srgbClr val="652825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</a:t>
            </a:r>
            <a:r>
              <a:rPr lang="el-GR" dirty="0" smtClean="0">
                <a:latin typeface="Bookman Old Style" panose="02050604050505020204" pitchFamily="18" charset="0"/>
              </a:rPr>
              <a:t>Ανοσολογική απορρύθμιση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0725" y="1916832"/>
            <a:ext cx="8594127" cy="3828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latin typeface="Bookman Old Style" panose="02050604050505020204" pitchFamily="18" charset="0"/>
              </a:rPr>
              <a:t>Οι βλάβες στην </a:t>
            </a:r>
            <a:r>
              <a:rPr lang="el-GR" dirty="0" err="1" smtClean="0">
                <a:latin typeface="Bookman Old Style" panose="02050604050505020204" pitchFamily="18" charset="0"/>
              </a:rPr>
              <a:t>ατοπική</a:t>
            </a:r>
            <a:r>
              <a:rPr lang="el-GR" dirty="0" smtClean="0">
                <a:latin typeface="Bookman Old Style" panose="02050604050505020204" pitchFamily="18" charset="0"/>
              </a:rPr>
              <a:t> δερματίτιδα </a:t>
            </a:r>
            <a:r>
              <a:rPr lang="el-GR" dirty="0">
                <a:latin typeface="Bookman Old Style" panose="02050604050505020204" pitchFamily="18" charset="0"/>
              </a:rPr>
              <a:t>έχουν έναν χαρακτηριστικό αυξημένο </a:t>
            </a:r>
            <a:r>
              <a:rPr lang="el-GR" dirty="0" smtClean="0">
                <a:latin typeface="Bookman Old Style" panose="02050604050505020204" pitchFamily="18" charset="0"/>
              </a:rPr>
              <a:t>αριθμό:</a:t>
            </a:r>
          </a:p>
          <a:p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dirty="0">
                <a:latin typeface="Bookman Old Style" panose="02050604050505020204" pitchFamily="18" charset="0"/>
              </a:rPr>
              <a:t>Τ-λεμφοκυττάρων, </a:t>
            </a:r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l-GR" dirty="0" err="1" smtClean="0">
                <a:latin typeface="Bookman Old Style" panose="02050604050505020204" pitchFamily="18" charset="0"/>
              </a:rPr>
              <a:t>δενδριτικών</a:t>
            </a:r>
            <a:r>
              <a:rPr lang="el-GR" dirty="0" smtClean="0">
                <a:latin typeface="Bookman Old Style" panose="02050604050505020204" pitchFamily="18" charset="0"/>
              </a:rPr>
              <a:t> κυττάρων</a:t>
            </a:r>
            <a:r>
              <a:rPr lang="el-GR" dirty="0">
                <a:latin typeface="Bookman Old Style" panose="02050604050505020204" pitchFamily="18" charset="0"/>
              </a:rPr>
              <a:t>, </a:t>
            </a:r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l-GR" dirty="0" err="1" smtClean="0">
                <a:latin typeface="Bookman Old Style" panose="02050604050505020204" pitchFamily="18" charset="0"/>
              </a:rPr>
              <a:t>μακροφάγων</a:t>
            </a:r>
            <a:r>
              <a:rPr lang="el-GR" dirty="0" smtClean="0">
                <a:latin typeface="Bookman Old Style" panose="02050604050505020204" pitchFamily="18" charset="0"/>
              </a:rPr>
              <a:t>,</a:t>
            </a:r>
          </a:p>
          <a:p>
            <a:r>
              <a:rPr lang="el-GR" dirty="0" err="1" smtClean="0">
                <a:latin typeface="Bookman Old Style" panose="02050604050505020204" pitchFamily="18" charset="0"/>
              </a:rPr>
              <a:t>μαστοκυττάρων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el-GR" dirty="0" err="1" smtClean="0">
                <a:latin typeface="Bookman Old Style" panose="02050604050505020204" pitchFamily="18" charset="0"/>
              </a:rPr>
              <a:t>ηωσινόφιλων</a:t>
            </a:r>
            <a:r>
              <a:rPr lang="el-GR" dirty="0">
                <a:latin typeface="Bookman Old Style" panose="02050604050505020204" pitchFamily="18" charset="0"/>
              </a:rPr>
              <a:t>, 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el-GR" dirty="0" err="1" smtClean="0">
                <a:latin typeface="Bookman Old Style" panose="02050604050505020204" pitchFamily="18" charset="0"/>
              </a:rPr>
              <a:t>κυτοκινών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dirty="0">
                <a:latin typeface="Bookman Old Style" panose="02050604050505020204" pitchFamily="18" charset="0"/>
              </a:rPr>
              <a:t>και </a:t>
            </a:r>
            <a:r>
              <a:rPr lang="el-GR" dirty="0" err="1" smtClean="0">
                <a:latin typeface="Bookman Old Style" panose="02050604050505020204" pitchFamily="18" charset="0"/>
              </a:rPr>
              <a:t>χημειοκινών</a:t>
            </a:r>
            <a:endParaRPr lang="el-GR" dirty="0">
              <a:latin typeface="Bookman Old Style" panose="0205060405050502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89571" l="9956" r="899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907" y="1711459"/>
            <a:ext cx="5573918" cy="3468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7665" y="5006424"/>
            <a:ext cx="3934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man Old Style" panose="02050604050505020204" pitchFamily="18" charset="0"/>
              </a:rPr>
              <a:t>Ατοπική δερματίτιδα 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Bookman Old Style" panose="02050604050505020204" pitchFamily="18" charset="0"/>
              </a:rPr>
              <a:t>Απώλεια της συνέχειας του δέρματος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Bookman Old Style" panose="02050604050505020204" pitchFamily="18" charset="0"/>
              </a:rPr>
              <a:t>Εισχώρηση αλλεργιογόνων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Bookman Old Style" panose="02050604050505020204" pitchFamily="18" charset="0"/>
              </a:rPr>
              <a:t>Φλεγμονή</a:t>
            </a:r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ήινοι τόνοι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86_TF02801065.potx" id="{A4E97CAE-2908-4C8A-A072-1B41E83A8538}" vid="{0EFEFD0C-FC20-4E02-BB93-2BDC098CF673}"/>
    </a:ext>
  </a:extLst>
</a:theme>
</file>

<file path=ppt/theme/theme2.xml><?xml version="1.0" encoding="utf-8"?>
<a:theme xmlns:a="http://schemas.openxmlformats.org/drawingml/2006/main" name="Θέμα του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σε γήινους τόνους (ευρεία οθόνη)</Template>
  <TotalTime>1049</TotalTime>
  <Words>445</Words>
  <Application>Microsoft Office PowerPoint</Application>
  <PresentationFormat>Προσαρμογή</PresentationFormat>
  <Paragraphs>111</Paragraphs>
  <Slides>18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Corbel</vt:lpstr>
      <vt:lpstr>Γήινοι τόνοι 16x9</vt:lpstr>
      <vt:lpstr>Θεραπεία Ατοπικής Δερματίτιδας</vt:lpstr>
      <vt:lpstr>Ατοπική δερματίτιδα - Ορισμός</vt:lpstr>
      <vt:lpstr>Κλινική εικόνα</vt:lpstr>
      <vt:lpstr>Παράγοντες εκδήλωσης της ασθένειας</vt:lpstr>
      <vt:lpstr>1. Γενετικοί παράγοντες –  Μεταλλάξεις γονιδίου δομικών πρωτεϊνών</vt:lpstr>
      <vt:lpstr>1. Γενετικοί παράγοντες</vt:lpstr>
      <vt:lpstr>2. Διαταραχή μικροβιώματος δέρματος</vt:lpstr>
      <vt:lpstr>2. Διαταραχή μικροβιώματος δέρματος</vt:lpstr>
      <vt:lpstr>3. Ανοσολογική απορρύθμιση</vt:lpstr>
      <vt:lpstr>Θεραπεία </vt:lpstr>
      <vt:lpstr>Θεραπεία </vt:lpstr>
      <vt:lpstr>Θεραπεία </vt:lpstr>
      <vt:lpstr>Θεραπεία</vt:lpstr>
      <vt:lpstr>Θεραπεία </vt:lpstr>
      <vt:lpstr>Θεραπεία </vt:lpstr>
      <vt:lpstr>Βιβλιογραφία </vt:lpstr>
      <vt:lpstr>Βιβλιογραφία εικόνων</vt:lpstr>
      <vt:lpstr>Τέλος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Ατοπική Δερματίτιδα- Θεραπεία</dc:title>
  <dc:creator>user</dc:creator>
  <cp:lastModifiedBy>user</cp:lastModifiedBy>
  <cp:revision>72</cp:revision>
  <dcterms:created xsi:type="dcterms:W3CDTF">2024-01-16T20:18:10Z</dcterms:created>
  <dcterms:modified xsi:type="dcterms:W3CDTF">2024-01-19T11:16:14Z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