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317" r:id="rId4"/>
    <p:sldId id="259" r:id="rId5"/>
    <p:sldId id="331" r:id="rId6"/>
    <p:sldId id="269" r:id="rId7"/>
    <p:sldId id="273" r:id="rId8"/>
    <p:sldId id="275" r:id="rId9"/>
    <p:sldId id="276" r:id="rId10"/>
    <p:sldId id="278" r:id="rId11"/>
    <p:sldId id="328" r:id="rId12"/>
    <p:sldId id="326" r:id="rId13"/>
    <p:sldId id="325" r:id="rId14"/>
    <p:sldId id="280" r:id="rId15"/>
    <p:sldId id="281" r:id="rId16"/>
    <p:sldId id="282" r:id="rId17"/>
    <p:sldId id="285" r:id="rId18"/>
    <p:sldId id="287" r:id="rId19"/>
    <p:sldId id="290" r:id="rId20"/>
    <p:sldId id="291" r:id="rId21"/>
    <p:sldId id="292" r:id="rId22"/>
    <p:sldId id="300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5" r:id="rId32"/>
    <p:sldId id="332" r:id="rId3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2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2B8D3-EB3B-4637-9758-BE77C964C40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6A772-697B-4627-BE49-6C3B6DAFEA3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988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Παρόλο που η τακτική για τη διάγνωση και τη θεραπεία των διάμεσων παθήσεων</a:t>
            </a:r>
            <a:r>
              <a:rPr lang="el-GR" baseline="0" dirty="0"/>
              <a:t> στα παιδιά  απορρέει από μελέτες που αφορούν ενηλίκους, υπάρχουν  αυξανόμενες ενδείξεις πως η εκδηλώσεις και η έκβαση των διάμεσων πνευμονοπαθειών στα παιδιά διαφέρει από αυτή των ενηλίκων.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5A643-C482-4887-8389-4E62B4BC58A0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507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Λοβιδιακή</a:t>
            </a:r>
            <a:r>
              <a:rPr lang="el-GR" baseline="0" dirty="0"/>
              <a:t> </a:t>
            </a:r>
            <a:r>
              <a:rPr lang="el-GR" baseline="0" dirty="0" err="1"/>
              <a:t>δυπλασία</a:t>
            </a:r>
            <a:r>
              <a:rPr lang="el-GR" baseline="0" dirty="0"/>
              <a:t> διακοπή της διάπλασης στο στάδιο των σωληνωτών πόρων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5A643-C482-4887-8389-4E62B4BC58A0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348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Alveolar simplification is the hallmark of growth abnormalities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reflecting deficient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alveolarisation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(AGAs). Alveolar simplification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primarily a low-power diagnosis. The main morphological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is enlargement and simplification of the alveolar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spaces, which become rounded or elongate and lack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septation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(figure 6). In some cases, there can be cystic changes with mild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interstitial fibrosis. The alveolar spaces themselves are usually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empty, and type II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pneumocyte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hyperplasia is not present. It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 to note that under-inflation or over-inflation with formalin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lead to changes in the alveolar outlines that can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mimic lung disease due to alveolar simplification. There are two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 secondary changes that can accompany alveolar simplification;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is interstitial thickening due to pulmonary interstitial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glycogenosis (PIG, see the pulmonary interstitial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glycogenosis section) and the other is hypertensive vascular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change, the latter thought to be due to the increased vascular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resistance of the reduced capillary bed.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5A643-C482-4887-8389-4E62B4BC58A0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81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Αφορούν</a:t>
            </a:r>
            <a:r>
              <a:rPr lang="el-GR" baseline="0" dirty="0"/>
              <a:t> διαταραχές στην παραγωγή των πρωτεϊνών και στην αποκομιδή τους.</a:t>
            </a:r>
          </a:p>
          <a:p>
            <a:r>
              <a:rPr lang="el-GR" baseline="0" dirty="0"/>
              <a:t>Αποκωδικοποίηση του γονιδίου </a:t>
            </a:r>
            <a:r>
              <a:rPr lang="en-US" baseline="0" dirty="0"/>
              <a:t>NKX2-1 </a:t>
            </a:r>
            <a:r>
              <a:rPr lang="el-GR" baseline="0" dirty="0"/>
              <a:t>είναι απαραίτητη για την παραγωγή του </a:t>
            </a:r>
            <a:r>
              <a:rPr lang="en-US" baseline="0" dirty="0"/>
              <a:t>TTF1, </a:t>
            </a:r>
            <a:r>
              <a:rPr lang="el-GR" baseline="0" dirty="0"/>
              <a:t>Ο οποίος είναι απαραίτητος για την μεταγραφή του </a:t>
            </a:r>
            <a:r>
              <a:rPr lang="en-US" baseline="0" dirty="0"/>
              <a:t>RNA </a:t>
            </a:r>
            <a:r>
              <a:rPr lang="el-GR" baseline="0" dirty="0"/>
              <a:t>στις </a:t>
            </a:r>
            <a:r>
              <a:rPr lang="el-GR" baseline="0" dirty="0" err="1"/>
              <a:t>πρωτεϊνες</a:t>
            </a:r>
            <a:r>
              <a:rPr lang="el-GR" baseline="0" dirty="0"/>
              <a:t> </a:t>
            </a:r>
            <a:r>
              <a:rPr lang="en-US" baseline="0" dirty="0"/>
              <a:t>B, C, ABCA3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5A643-C482-4887-8389-4E62B4BC58A0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194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79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646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3048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E856A6A-A479-4D04-8E34-0EFAF7871852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64679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37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7472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4197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094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212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777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449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65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97DCC-D39F-4F76-8D89-AFEC44CDABE0}" type="datetimeFigureOut">
              <a:rPr lang="el-GR" smtClean="0"/>
              <a:pPr/>
              <a:t>7/12/2018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DC176-D3BE-4515-B356-12790CC4E79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258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expertconsult.inkling.com/read/wilmott-kendig-chernicks-disorders-respiratory-tract-child-9e/chapter-5/figure-5-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28093"/>
            <a:ext cx="9144000" cy="1044547"/>
          </a:xfrm>
        </p:spPr>
        <p:txBody>
          <a:bodyPr>
            <a:normAutofit/>
          </a:bodyPr>
          <a:lstStyle/>
          <a:p>
            <a:r>
              <a:rPr lang="el-GR" sz="4000" dirty="0"/>
              <a:t>Διάμεσες πνευμονοπάθειες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72118"/>
            <a:ext cx="9144000" cy="2128202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Οι σημειώσεις προετοιμάσθηκαν από τον κ. Θ. </a:t>
            </a:r>
            <a:r>
              <a:rPr lang="el-GR" dirty="0" err="1"/>
              <a:t>Τσιλιγιάννη</a:t>
            </a:r>
            <a:endParaRPr lang="el-GR" dirty="0"/>
          </a:p>
          <a:p>
            <a:r>
              <a:rPr lang="el-GR" dirty="0"/>
              <a:t>Εξειδικευμένο </a:t>
            </a:r>
            <a:r>
              <a:rPr lang="el-GR" dirty="0" err="1"/>
              <a:t>Παιδοπνευμονολόγο</a:t>
            </a:r>
            <a:endParaRPr lang="el-GR" dirty="0"/>
          </a:p>
          <a:p>
            <a:r>
              <a:rPr lang="el-GR" dirty="0"/>
              <a:t>Αρχιπλοίαρχο (Ι) ΠΝ </a:t>
            </a:r>
            <a:r>
              <a:rPr lang="el-GR" dirty="0" err="1"/>
              <a:t>ε.α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9887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255" y="150829"/>
            <a:ext cx="11875453" cy="875867"/>
          </a:xfr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l-GR" altLang="el-GR" sz="4000" b="1" dirty="0">
                <a:solidFill>
                  <a:srgbClr val="002060"/>
                </a:solidFill>
              </a:rPr>
              <a:t>Ειδικές καταστάσεις Άγνωστης αιτιολογίας</a:t>
            </a:r>
            <a:br>
              <a:rPr lang="el-GR" altLang="el-GR" sz="4000" b="1" dirty="0">
                <a:solidFill>
                  <a:srgbClr val="002060"/>
                </a:solidFill>
              </a:rPr>
            </a:br>
            <a:r>
              <a:rPr lang="el-GR" altLang="el-GR" sz="4000" b="1" dirty="0">
                <a:solidFill>
                  <a:srgbClr val="00B050"/>
                </a:solidFill>
              </a:rPr>
              <a:t>2. Πνευμονική Διάμεση Γλυκογόνωση - </a:t>
            </a:r>
            <a:r>
              <a:rPr lang="en-GB" altLang="el-GR" sz="4000" b="1" dirty="0">
                <a:solidFill>
                  <a:srgbClr val="00B050"/>
                </a:solidFill>
              </a:rPr>
              <a:t>PIG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5097" y="1470579"/>
            <a:ext cx="7824247" cy="4517899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l-GR" altLang="el-GR" sz="2400" b="1" dirty="0">
                <a:solidFill>
                  <a:srgbClr val="C00000"/>
                </a:solidFill>
              </a:rPr>
              <a:t>Μη επαρκώς κατανοητή οντότητα (Παλιότερα γνωστή σαν κυτταρική διάμεση πνευμονίτιδα) </a:t>
            </a:r>
          </a:p>
          <a:p>
            <a:r>
              <a:rPr lang="el-GR" sz="2400" dirty="0"/>
              <a:t>Νεογνά με αναπνευστική δυσχέρεια δυσανάλογη συνυπαρχόντων παραγόντων</a:t>
            </a:r>
            <a:endParaRPr lang="el-GR" altLang="el-G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l-GR" altLang="el-G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Συνάθροιση ατρακτοειδών μεσεγχυματικών κυττάρων πλούσιων σε γλυκογόνο στον διάμεσο ιστό</a:t>
            </a:r>
            <a:endParaRPr lang="en-GB" altLang="el-G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l-GR" b="1" u="sng" dirty="0">
                <a:solidFill>
                  <a:srgbClr val="C00000"/>
                </a:solidFill>
              </a:rPr>
              <a:t>Εστιακή </a:t>
            </a:r>
            <a:r>
              <a:rPr lang="en-US" b="1" u="sng" dirty="0">
                <a:solidFill>
                  <a:srgbClr val="C00000"/>
                </a:solidFill>
              </a:rPr>
              <a:t>PIG</a:t>
            </a:r>
            <a:r>
              <a:rPr lang="el-GR" b="1" u="sng" dirty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l-GR" sz="2000" b="1" dirty="0"/>
              <a:t> &gt; 40% των διαταραχών ανάπτυξης</a:t>
            </a:r>
            <a:endParaRPr lang="el-GR" sz="2000" dirty="0"/>
          </a:p>
          <a:p>
            <a:pPr lvl="1"/>
            <a:r>
              <a:rPr lang="el-GR" sz="2000" b="1" dirty="0"/>
              <a:t>&gt; 20%των αγγειακών διαταραχών </a:t>
            </a:r>
            <a:r>
              <a:rPr lang="el-GR" sz="2000" dirty="0"/>
              <a:t>που μιμούνται τα διάμεσα νοσήματα</a:t>
            </a:r>
          </a:p>
          <a:p>
            <a:endParaRPr lang="en-GB" altLang="el-G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l-GR" altLang="el-G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Θεραπεία?  Ώσεις κορτιζόνης</a:t>
            </a:r>
            <a:endParaRPr lang="en-GB" altLang="el-G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l-GR" altLang="el-G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Πρόγνωση γενικά καλή ? Συνυπάρχουσες καταστάσεις</a:t>
            </a:r>
            <a:endParaRPr lang="en-GB" altLang="el-G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159033" y="1038225"/>
            <a:ext cx="3876675" cy="5819775"/>
          </a:xfrm>
          <a:prstGeom prst="rect">
            <a:avLst/>
          </a:prstGeom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664" b="54438"/>
          <a:stretch/>
        </p:blipFill>
        <p:spPr bwMode="auto">
          <a:xfrm rot="5400000">
            <a:off x="10845663" y="3845279"/>
            <a:ext cx="1545998" cy="114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474" y="6165130"/>
            <a:ext cx="744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Canakis</a:t>
            </a:r>
            <a:r>
              <a:rPr lang="en-US" sz="1200" b="1" dirty="0"/>
              <a:t> A. Am J </a:t>
            </a:r>
            <a:r>
              <a:rPr lang="en-US" sz="1200" b="1" dirty="0" err="1"/>
              <a:t>Respir</a:t>
            </a:r>
            <a:r>
              <a:rPr lang="en-US" sz="1200" b="1" dirty="0"/>
              <a:t> </a:t>
            </a:r>
            <a:r>
              <a:rPr lang="en-US" sz="1200" b="1" dirty="0" err="1"/>
              <a:t>Crit</a:t>
            </a:r>
            <a:r>
              <a:rPr lang="en-US" sz="1200" b="1" dirty="0"/>
              <a:t> Care Med. 165 (11):1557-1565 2002</a:t>
            </a:r>
          </a:p>
          <a:p>
            <a:r>
              <a:rPr lang="en-US" sz="1200" b="1" dirty="0"/>
              <a:t>Castillo M. </a:t>
            </a:r>
            <a:r>
              <a:rPr lang="en-US" sz="1200" b="1" dirty="0" err="1"/>
              <a:t>Pediatr</a:t>
            </a:r>
            <a:r>
              <a:rPr lang="en-US" sz="1200" b="1" dirty="0"/>
              <a:t> </a:t>
            </a:r>
            <a:r>
              <a:rPr lang="en-US" sz="1200" b="1" dirty="0" err="1"/>
              <a:t>Radiol</a:t>
            </a:r>
            <a:r>
              <a:rPr lang="en-US" sz="1200" b="1" dirty="0"/>
              <a:t>. 40 (9):1562-1565 2010</a:t>
            </a:r>
          </a:p>
          <a:p>
            <a:r>
              <a:rPr lang="en-US" sz="1200" b="1" dirty="0"/>
              <a:t>Kendig’s Disorders of the Respiratory tract in children 9</a:t>
            </a:r>
            <a:r>
              <a:rPr lang="en-US" sz="1200" b="1" baseline="30000" dirty="0"/>
              <a:t>th</a:t>
            </a:r>
            <a:r>
              <a:rPr lang="en-US" sz="1200" b="1" dirty="0"/>
              <a:t> </a:t>
            </a:r>
            <a:r>
              <a:rPr lang="en-US" sz="1200" b="1" dirty="0" err="1"/>
              <a:t>ed</a:t>
            </a:r>
            <a:r>
              <a:rPr lang="en-US" sz="1200" b="1" dirty="0"/>
              <a:t>, 2019 </a:t>
            </a:r>
            <a:r>
              <a:rPr lang="en-US" sz="1200" b="1" dirty="0" err="1"/>
              <a:t>Chapt</a:t>
            </a:r>
            <a:r>
              <a:rPr lang="en-US" sz="1200" b="1" dirty="0"/>
              <a:t> 56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588583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44600"/>
          </a:xfrm>
        </p:spPr>
        <p:txBody>
          <a:bodyPr/>
          <a:lstStyle/>
          <a:p>
            <a:r>
              <a:rPr lang="el-GR" dirty="0" err="1"/>
              <a:t>Επιφανειοδραστικός</a:t>
            </a:r>
            <a:r>
              <a:rPr lang="el-GR" dirty="0"/>
              <a:t> παράγοντας</a:t>
            </a:r>
            <a:r>
              <a:rPr lang="en-US" dirty="0"/>
              <a:t> - </a:t>
            </a:r>
            <a:r>
              <a:rPr lang="el-GR" dirty="0"/>
              <a:t>Σύσταση</a:t>
            </a:r>
          </a:p>
        </p:txBody>
      </p:sp>
      <p:pic>
        <p:nvPicPr>
          <p:cNvPr id="4" name="Picture 4" descr="https://d26zfesik67yjk.cloudfront.net/6b2a643374a64fab8b3f3c219115d2f0/995cfc1466de484da2c3cfc7868c5cd5/77a6c9e94df04636ba85b6bd82e59d6a/bd2d64192cd548d3a22d4a4d61ff7123.jpg?Policy=eyJTdGF0ZW1lbnQiOiBbeyJSZXNvdXJjZSI6ICJodHRwczovL2QyNnpmZXNpazY3eWprLmNsb3VkZnJvbnQubmV0LzZiMmE2NDMzNzRhNjRmYWI4YjNmM2MyMTkxMTVkMmYwLzk5NWNmYzE0NjZkZTQ4NGRhMmMzY2ZjNzg2OGM1Y2Q1LyoiLCAiQ29uZGl0aW9uIjogeyJEYXRlTGVzc1RoYW4iOiB7IkFXUzpFcG9jaFRpbWUiOiAxNTQzOTIzNDY4fX19XX0_&amp;Signature=YzdKPWW%7E83iEK3UzgD13JK3ggOpsL69zM5LLs%7E8dhC64j34mfcn4S0f%7EFzKaKvXKYlmzRgC8zCltgg0rW3UnQGAwkw%7ERnbf-IBh1tSLG8roQBAmdHH2PTaTrK%7EGQMQWauH1zPl8yeonAaIzCJbyMNmB4t3vJ7zPI7EniZcUDPU81Ryc%7E2WNs2ZD2-jMg4u8Hp4qVksJayp%7Eg2oQjce%7EghyRvDn3C1hcc0xYec9BNSui3eW5V4%7EecIBhduUnhn-JiyJ2O7x6s72XkmFeoA3tubBNw4V83mGh-IwhIIjyc4qH8FtFDywGhDZLpkJL%7EL8-U7R7-tttQyE6S7Wij3zbfvA__&amp;Key-Pair-Id=APKAJY4Y3HIBJJ7SJ76A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33525" y="1737879"/>
            <a:ext cx="9124950" cy="452683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4" r="2710" b="2291"/>
          <a:stretch/>
        </p:blipFill>
        <p:spPr>
          <a:xfrm>
            <a:off x="207390" y="973482"/>
            <a:ext cx="7022969" cy="544921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597513" y="1201622"/>
            <a:ext cx="444945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Biosynthesis of surfactant likely involves distinct pathways for surfactant proteins and lipids. SP-B and SP-C</a:t>
            </a:r>
            <a:r>
              <a:rPr lang="el-GR" sz="1400" dirty="0"/>
              <a:t> </a:t>
            </a:r>
            <a:r>
              <a:rPr lang="en-US" sz="1400" dirty="0"/>
              <a:t>are trafficked from the endoplasmic reticulum to lamellar bodies via the Golgi complex and MVB; In</a:t>
            </a:r>
            <a:r>
              <a:rPr lang="el-GR" sz="1400" dirty="0"/>
              <a:t> </a:t>
            </a:r>
            <a:r>
              <a:rPr lang="en-US" sz="1400" dirty="0"/>
              <a:t>contrast, surfactant phospholipids are likely directly transported from the endoplasmic reticulum to specific</a:t>
            </a:r>
          </a:p>
          <a:p>
            <a:r>
              <a:rPr lang="en-US" sz="1400" dirty="0"/>
              <a:t>lipid importers (ABCA3) in the lamellar body–limiting membrane. Surfactant proteins and lipids are</a:t>
            </a:r>
            <a:r>
              <a:rPr lang="el-GR" sz="1400" dirty="0"/>
              <a:t> </a:t>
            </a:r>
            <a:r>
              <a:rPr lang="en-US" sz="1400" dirty="0"/>
              <a:t>assembled into bilayer membranes that are secreted into the alveolar airspace, where they form a surface film</a:t>
            </a:r>
            <a:r>
              <a:rPr lang="el-GR" sz="1400" dirty="0"/>
              <a:t> </a:t>
            </a:r>
            <a:r>
              <a:rPr lang="en-US" sz="1400" dirty="0"/>
              <a:t>at the air–liquid interface. Cyclical expansion and compression of the bioactive film results in the</a:t>
            </a:r>
            <a:r>
              <a:rPr lang="el-GR" sz="1400" dirty="0"/>
              <a:t> </a:t>
            </a:r>
            <a:r>
              <a:rPr lang="en-US" sz="1400" dirty="0"/>
              <a:t>incorporation (</a:t>
            </a:r>
            <a:r>
              <a:rPr lang="en-US" sz="1400" i="1" dirty="0"/>
              <a:t>large green arrow</a:t>
            </a:r>
            <a:r>
              <a:rPr lang="en-US" sz="1400" dirty="0"/>
              <a:t>) and loss (</a:t>
            </a:r>
            <a:r>
              <a:rPr lang="en-US" sz="1400" i="1" dirty="0"/>
              <a:t>red arrows</a:t>
            </a:r>
            <a:r>
              <a:rPr lang="en-US" sz="1400" dirty="0"/>
              <a:t>) of lipids and proteins from the multilayered surface</a:t>
            </a:r>
            <a:r>
              <a:rPr lang="el-GR" sz="1400" dirty="0"/>
              <a:t> </a:t>
            </a:r>
            <a:r>
              <a:rPr lang="en-US" sz="1400" dirty="0"/>
              <a:t>film. Surfactant components removed from the film are degraded in alveolar macrophages or are taken up by</a:t>
            </a:r>
            <a:r>
              <a:rPr lang="el-GR" sz="1400" dirty="0"/>
              <a:t> </a:t>
            </a:r>
            <a:r>
              <a:rPr lang="en-US" sz="1400" dirty="0"/>
              <a:t>type II epithelial cells for recycling or degradation in the lysosome (</a:t>
            </a:r>
            <a:r>
              <a:rPr lang="en-US" sz="1400" i="1" dirty="0"/>
              <a:t>red arrows</a:t>
            </a:r>
            <a:r>
              <a:rPr lang="en-US" sz="1400" dirty="0"/>
              <a:t>). The MVB plays a key part in</a:t>
            </a:r>
            <a:r>
              <a:rPr lang="el-GR" sz="1400" dirty="0"/>
              <a:t> </a:t>
            </a:r>
            <a:r>
              <a:rPr lang="en-US" sz="1400" dirty="0"/>
              <a:t>the integration of pathways for surfactant synthesis, recycling, and degradation. Abbreviations: ABCA3,</a:t>
            </a:r>
            <a:r>
              <a:rPr lang="el-GR" sz="1400" dirty="0"/>
              <a:t> </a:t>
            </a:r>
            <a:r>
              <a:rPr lang="en-US" sz="1400" dirty="0"/>
              <a:t>ATP-binding cassette transporter A3; GM-CSF, granulocyte macrophage colony–stimulating factor; MVB,</a:t>
            </a:r>
            <a:r>
              <a:rPr lang="el-GR" sz="1400" dirty="0"/>
              <a:t> </a:t>
            </a:r>
            <a:r>
              <a:rPr lang="en-US" sz="1400" dirty="0" err="1"/>
              <a:t>multivesicular</a:t>
            </a:r>
            <a:r>
              <a:rPr lang="en-US" sz="1400" dirty="0"/>
              <a:t> body; PC, phosphatidylcholine; PG, </a:t>
            </a:r>
            <a:r>
              <a:rPr lang="en-US" sz="1400" dirty="0" err="1"/>
              <a:t>phosphatidylglycerol</a:t>
            </a:r>
            <a:r>
              <a:rPr lang="en-US" sz="1400" dirty="0"/>
              <a:t>; SP/SFTP, surfactant protein.</a:t>
            </a:r>
            <a:endParaRPr lang="el-GR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045620" y="6466789"/>
            <a:ext cx="4053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Whitsett</a:t>
            </a:r>
            <a:r>
              <a:rPr lang="en-US" sz="1200" b="1" dirty="0"/>
              <a:t> J.A.  </a:t>
            </a:r>
            <a:r>
              <a:rPr lang="en-US" sz="1200" b="1" dirty="0" err="1"/>
              <a:t>Annu</a:t>
            </a:r>
            <a:r>
              <a:rPr lang="en-US" sz="1200" b="1" dirty="0"/>
              <a:t>. Rev. </a:t>
            </a:r>
            <a:r>
              <a:rPr lang="en-US" sz="1200" b="1" dirty="0" err="1"/>
              <a:t>Pathol</a:t>
            </a:r>
            <a:r>
              <a:rPr lang="en-US" sz="1200" b="1" dirty="0"/>
              <a:t>. Mech. Dis. 2015. 10:371–93</a:t>
            </a:r>
            <a:endParaRPr lang="el-GR" sz="1200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1009650" y="219075"/>
            <a:ext cx="10772775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err="1">
                <a:solidFill>
                  <a:srgbClr val="00B050"/>
                </a:solidFill>
              </a:rPr>
              <a:t>Επιφανειοδραστικός</a:t>
            </a:r>
            <a:r>
              <a:rPr lang="el-GR" sz="3600" b="1" dirty="0">
                <a:solidFill>
                  <a:srgbClr val="00B050"/>
                </a:solidFill>
              </a:rPr>
              <a:t> Παράγων</a:t>
            </a:r>
          </a:p>
        </p:txBody>
      </p:sp>
    </p:spTree>
    <p:extLst>
      <p:ext uri="{BB962C8B-B14F-4D97-AF65-F5344CB8AC3E}">
        <p14:creationId xmlns:p14="http://schemas.microsoft.com/office/powerpoint/2010/main" val="160597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6182" y="65989"/>
            <a:ext cx="10265790" cy="1042737"/>
          </a:xfr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l-GR" sz="3600" b="1" dirty="0"/>
              <a:t>Διαταραχές ομοιόστασης επιφανειοδραστικού παράγοντα</a:t>
            </a:r>
            <a:br>
              <a:rPr lang="en-US" sz="3600" b="1" dirty="0"/>
            </a:br>
            <a:r>
              <a:rPr lang="el-GR" sz="3600" b="1" dirty="0">
                <a:solidFill>
                  <a:srgbClr val="00B050"/>
                </a:solidFill>
              </a:rPr>
              <a:t>Σύνθεση – Συσκευασία – Αποκομιδή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234" y="1225804"/>
            <a:ext cx="7214646" cy="54621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42681" y="1404594"/>
            <a:ext cx="18947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/>
              <a:t>SFTPB </a:t>
            </a:r>
            <a:endParaRPr lang="el-GR" sz="3600" i="1" dirty="0"/>
          </a:p>
          <a:p>
            <a:pPr>
              <a:lnSpc>
                <a:spcPct val="150000"/>
              </a:lnSpc>
            </a:pPr>
            <a:r>
              <a:rPr lang="en-US" sz="3600" i="1" dirty="0"/>
              <a:t>SFTPC</a:t>
            </a:r>
            <a:endParaRPr lang="el-GR" sz="3600" i="1" dirty="0"/>
          </a:p>
          <a:p>
            <a:pPr>
              <a:lnSpc>
                <a:spcPct val="150000"/>
              </a:lnSpc>
            </a:pPr>
            <a:r>
              <a:rPr lang="en-US" sz="3600" i="1" dirty="0"/>
              <a:t>ABCA3 </a:t>
            </a:r>
            <a:endParaRPr lang="el-GR" sz="3600" i="1" dirty="0"/>
          </a:p>
          <a:p>
            <a:pPr>
              <a:lnSpc>
                <a:spcPct val="150000"/>
              </a:lnSpc>
            </a:pPr>
            <a:r>
              <a:rPr lang="en-US" sz="3600" b="1" i="1" dirty="0"/>
              <a:t>NKX2-1</a:t>
            </a:r>
            <a:r>
              <a:rPr lang="en-US" sz="3600" i="1" dirty="0"/>
              <a:t> </a:t>
            </a:r>
            <a:endParaRPr lang="el-GR" sz="3600" i="1" dirty="0"/>
          </a:p>
          <a:p>
            <a:pPr>
              <a:lnSpc>
                <a:spcPct val="150000"/>
              </a:lnSpc>
            </a:pPr>
            <a:r>
              <a:rPr lang="en-US" sz="3600" i="1" dirty="0"/>
              <a:t>CSF2RA </a:t>
            </a:r>
            <a:endParaRPr lang="el-GR" sz="3600" i="1" dirty="0"/>
          </a:p>
          <a:p>
            <a:pPr>
              <a:lnSpc>
                <a:spcPct val="150000"/>
              </a:lnSpc>
            </a:pPr>
            <a:r>
              <a:rPr lang="en-US" sz="3600" i="1" dirty="0"/>
              <a:t>CSF2RB</a:t>
            </a:r>
            <a:endParaRPr lang="el-GR" sz="3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13262" y="4487159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6128" y="4449452"/>
            <a:ext cx="1828800" cy="136688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194928" y="5684363"/>
            <a:ext cx="518474" cy="38649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Oval 16"/>
          <p:cNvSpPr/>
          <p:nvPr/>
        </p:nvSpPr>
        <p:spPr>
          <a:xfrm>
            <a:off x="461916" y="1432874"/>
            <a:ext cx="2375553" cy="349734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ounded Rectangle 1"/>
          <p:cNvSpPr/>
          <p:nvPr/>
        </p:nvSpPr>
        <p:spPr>
          <a:xfrm>
            <a:off x="904973" y="4930219"/>
            <a:ext cx="1621411" cy="1527142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7450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rgbClr val="00B050"/>
                </a:solidFill>
              </a:rPr>
              <a:t>Διαταραχές του παράγοντα </a:t>
            </a:r>
            <a:r>
              <a:rPr lang="en-US" sz="3600" b="1" dirty="0">
                <a:solidFill>
                  <a:srgbClr val="00B050"/>
                </a:solidFill>
              </a:rPr>
              <a:t>TTF-1</a:t>
            </a:r>
            <a:br>
              <a:rPr lang="en-US" sz="3600" b="1" dirty="0">
                <a:solidFill>
                  <a:srgbClr val="00B050"/>
                </a:solidFill>
              </a:rPr>
            </a:br>
            <a:r>
              <a:rPr lang="el-GR" sz="3600" b="1" dirty="0">
                <a:solidFill>
                  <a:srgbClr val="00B050"/>
                </a:solidFill>
              </a:rPr>
              <a:t>(Μεταλλάξεις του γονιδίου </a:t>
            </a:r>
            <a:r>
              <a:rPr lang="en-US" sz="3600" b="1" dirty="0">
                <a:solidFill>
                  <a:srgbClr val="00B050"/>
                </a:solidFill>
              </a:rPr>
              <a:t>NKX2-1</a:t>
            </a:r>
            <a:r>
              <a:rPr lang="el-GR" sz="36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l-GR" b="1" dirty="0">
                <a:solidFill>
                  <a:srgbClr val="C00000"/>
                </a:solidFill>
              </a:rPr>
              <a:t>Παράγων </a:t>
            </a:r>
            <a:r>
              <a:rPr lang="en-US" b="1" dirty="0">
                <a:solidFill>
                  <a:srgbClr val="C00000"/>
                </a:solidFill>
              </a:rPr>
              <a:t>TTF-1 </a:t>
            </a:r>
          </a:p>
          <a:p>
            <a:pPr lvl="1">
              <a:lnSpc>
                <a:spcPct val="150000"/>
              </a:lnSpc>
            </a:pPr>
            <a:r>
              <a:rPr lang="el-GR" dirty="0"/>
              <a:t>Απαραίτητος για την Μεταγραφή </a:t>
            </a:r>
            <a:r>
              <a:rPr lang="en-US" dirty="0"/>
              <a:t>RNA  </a:t>
            </a:r>
            <a:r>
              <a:rPr lang="el-GR" dirty="0"/>
              <a:t>σε </a:t>
            </a:r>
            <a:r>
              <a:rPr lang="en-US" dirty="0"/>
              <a:t>SP-B, SP-C, ABCA3</a:t>
            </a:r>
          </a:p>
          <a:p>
            <a:pPr>
              <a:lnSpc>
                <a:spcPct val="150000"/>
              </a:lnSpc>
            </a:pPr>
            <a:r>
              <a:rPr lang="el-GR" b="1" dirty="0">
                <a:solidFill>
                  <a:srgbClr val="002060"/>
                </a:solidFill>
              </a:rPr>
              <a:t>Μείωση του </a:t>
            </a:r>
            <a:r>
              <a:rPr lang="en-US" b="1" dirty="0">
                <a:solidFill>
                  <a:srgbClr val="002060"/>
                </a:solidFill>
              </a:rPr>
              <a:t>TTF-1</a:t>
            </a:r>
            <a:r>
              <a:rPr lang="el-GR" b="1" dirty="0">
                <a:solidFill>
                  <a:srgbClr val="002060"/>
                </a:solidFill>
              </a:rPr>
              <a:t>- Μείωση μιας ή περισσότερων πρωτεϊνών </a:t>
            </a:r>
            <a:endParaRPr lang="en-US" b="1" dirty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l-GR" dirty="0"/>
              <a:t>Νεογνικό </a:t>
            </a:r>
            <a:r>
              <a:rPr lang="en-US" dirty="0"/>
              <a:t>RDS</a:t>
            </a:r>
            <a:endParaRPr lang="el-GR" dirty="0"/>
          </a:p>
          <a:p>
            <a:pPr lvl="1">
              <a:lnSpc>
                <a:spcPct val="150000"/>
              </a:lnSpc>
            </a:pPr>
            <a:r>
              <a:rPr lang="el-GR" dirty="0"/>
              <a:t>Παιδιατρική διάμεση πνευμονοπάθεια</a:t>
            </a:r>
          </a:p>
          <a:p>
            <a:pPr lvl="1">
              <a:lnSpc>
                <a:spcPct val="150000"/>
              </a:lnSpc>
            </a:pPr>
            <a:r>
              <a:rPr lang="el-GR" b="1" dirty="0"/>
              <a:t>Διαταραχές στην Διάπλαση των πνευμόνων</a:t>
            </a:r>
          </a:p>
          <a:p>
            <a:pPr lvl="1">
              <a:lnSpc>
                <a:spcPct val="150000"/>
              </a:lnSpc>
            </a:pPr>
            <a:r>
              <a:rPr lang="el-GR" dirty="0"/>
              <a:t>ΝΕΗΙ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07528" y="6344238"/>
            <a:ext cx="898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Hamvas</a:t>
            </a:r>
            <a:r>
              <a:rPr lang="en-US" b="1" i="1" dirty="0"/>
              <a:t> A. CHEST 2013; 144(3):794–804, </a:t>
            </a:r>
            <a:r>
              <a:rPr lang="en-US" b="1" i="1" dirty="0" err="1"/>
              <a:t>Thorwarth</a:t>
            </a:r>
            <a:r>
              <a:rPr lang="en-US" b="1" i="1" dirty="0"/>
              <a:t> A. </a:t>
            </a:r>
            <a:r>
              <a:rPr lang="en-US" b="1" dirty="0"/>
              <a:t>J </a:t>
            </a:r>
            <a:r>
              <a:rPr lang="da-DK" b="1" dirty="0"/>
              <a:t>Med Genet. 2014; 51(6): 375–387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3689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5951621" cy="1143000"/>
          </a:xfr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4000" b="1" dirty="0"/>
              <a:t>Διαταραχές της </a:t>
            </a:r>
            <a:r>
              <a:rPr lang="en-US" sz="4000" b="1" i="1" dirty="0"/>
              <a:t>SFTPB</a:t>
            </a:r>
            <a:endParaRPr lang="el-GR" sz="4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885468" cy="459320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Η πρώτη που περιεγράφηκε</a:t>
            </a:r>
          </a:p>
          <a:p>
            <a:r>
              <a:rPr lang="el-GR" b="1" dirty="0"/>
              <a:t>Πολύ σπάνια</a:t>
            </a:r>
          </a:p>
          <a:p>
            <a:r>
              <a:rPr lang="el-GR" b="1" u="sng" dirty="0">
                <a:solidFill>
                  <a:srgbClr val="C00000"/>
                </a:solidFill>
              </a:rPr>
              <a:t>Σωματικός υπολειπόμενος χαρακτήρας</a:t>
            </a:r>
          </a:p>
          <a:p>
            <a:r>
              <a:rPr lang="el-GR" b="1" dirty="0"/>
              <a:t>Βαριά νεογνική αναπνευστική ανεπάρκεια</a:t>
            </a:r>
          </a:p>
          <a:p>
            <a:r>
              <a:rPr lang="el-GR" b="1" dirty="0"/>
              <a:t>Ιστολογική εικόνα</a:t>
            </a:r>
            <a:r>
              <a:rPr lang="el-GR" dirty="0"/>
              <a:t>: Υπερπλασία επιθηλιακών  κυττάρων τύπου ΙΙ</a:t>
            </a:r>
            <a:r>
              <a:rPr lang="en-US" dirty="0"/>
              <a:t>,</a:t>
            </a:r>
            <a:r>
              <a:rPr lang="el-GR" dirty="0"/>
              <a:t> πρωτεϊνικό υλικό</a:t>
            </a:r>
            <a:r>
              <a:rPr lang="en-US" dirty="0"/>
              <a:t>,</a:t>
            </a:r>
            <a:r>
              <a:rPr lang="el-GR" dirty="0"/>
              <a:t> μακροφάγα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81567" y="6387591"/>
            <a:ext cx="45437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/>
              <a:t>Pediatr </a:t>
            </a:r>
            <a:r>
              <a:rPr lang="en-US" sz="1200" b="1" dirty="0" err="1"/>
              <a:t>Radiol</a:t>
            </a:r>
            <a:r>
              <a:rPr lang="en-US" sz="1200" b="1" dirty="0"/>
              <a:t> (2005) 35: 311–316</a:t>
            </a:r>
            <a:r>
              <a:rPr lang="el-GR" sz="1200" b="1" dirty="0"/>
              <a:t>, </a:t>
            </a:r>
          </a:p>
          <a:p>
            <a:r>
              <a:rPr lang="pt-BR" sz="1200" b="1" i="1" dirty="0"/>
              <a:t>Pediatr Dev Pathol</a:t>
            </a:r>
            <a:r>
              <a:rPr lang="pt-BR" sz="1200" b="1" dirty="0"/>
              <a:t>. 2009 ; 12(4): 253–274.</a:t>
            </a:r>
            <a:r>
              <a:rPr lang="en-GB" altLang="el-GR" sz="1200" b="1" i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008" y="2637149"/>
            <a:ext cx="4496628" cy="35562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36" r="-1"/>
          <a:stretch/>
        </p:blipFill>
        <p:spPr>
          <a:xfrm>
            <a:off x="6633749" y="417768"/>
            <a:ext cx="4644708" cy="21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34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1444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l-GR" sz="4000" b="1" dirty="0"/>
              <a:t>Διαταραχές της </a:t>
            </a:r>
            <a:r>
              <a:rPr lang="en-US" b="1" dirty="0"/>
              <a:t>SFTPC</a:t>
            </a:r>
            <a:endParaRPr lang="el-GR" b="1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3600" b="1" dirty="0">
                <a:solidFill>
                  <a:srgbClr val="C00000"/>
                </a:solidFill>
              </a:rPr>
              <a:t>Αυτοσωματικός</a:t>
            </a:r>
            <a:r>
              <a:rPr lang="el-GR" sz="3600" dirty="0"/>
              <a:t> </a:t>
            </a:r>
            <a:r>
              <a:rPr lang="el-GR" sz="3600" b="1" u="sng" dirty="0">
                <a:solidFill>
                  <a:srgbClr val="C00000"/>
                </a:solidFill>
              </a:rPr>
              <a:t>επικρατών</a:t>
            </a:r>
            <a:r>
              <a:rPr lang="el-GR" sz="3600" dirty="0"/>
              <a:t> </a:t>
            </a:r>
            <a:r>
              <a:rPr lang="el-GR" dirty="0"/>
              <a:t>χαρακτήρας</a:t>
            </a:r>
          </a:p>
          <a:p>
            <a:r>
              <a:rPr lang="en-US" dirty="0"/>
              <a:t>10% </a:t>
            </a:r>
            <a:r>
              <a:rPr lang="el-GR" dirty="0"/>
              <a:t>-</a:t>
            </a:r>
            <a:r>
              <a:rPr lang="en-US" dirty="0"/>
              <a:t> 15% </a:t>
            </a:r>
            <a:r>
              <a:rPr lang="el-GR" dirty="0"/>
              <a:t>συμπτωματικοί στον 1</a:t>
            </a:r>
            <a:r>
              <a:rPr lang="el-GR" baseline="30000" dirty="0"/>
              <a:t>ο</a:t>
            </a:r>
            <a:r>
              <a:rPr lang="el-GR" dirty="0"/>
              <a:t> μήνα</a:t>
            </a:r>
          </a:p>
          <a:p>
            <a:r>
              <a:rPr lang="en-US" dirty="0"/>
              <a:t>40% </a:t>
            </a:r>
            <a:r>
              <a:rPr lang="el-GR" dirty="0"/>
              <a:t>μεταξύ 1</a:t>
            </a:r>
            <a:r>
              <a:rPr lang="el-GR" baseline="30000" dirty="0"/>
              <a:t>ου</a:t>
            </a:r>
            <a:r>
              <a:rPr lang="el-GR" dirty="0"/>
              <a:t> και 6</a:t>
            </a:r>
            <a:r>
              <a:rPr lang="el-GR" baseline="30000" dirty="0"/>
              <a:t>ου</a:t>
            </a:r>
            <a:r>
              <a:rPr lang="el-GR" dirty="0"/>
              <a:t> μήνα</a:t>
            </a:r>
            <a:endParaRPr lang="en-US" dirty="0"/>
          </a:p>
          <a:p>
            <a:r>
              <a:rPr lang="el-GR" b="1" dirty="0"/>
              <a:t>Νεογνά: </a:t>
            </a:r>
            <a:r>
              <a:rPr lang="en-US" b="1" dirty="0"/>
              <a:t>RDS</a:t>
            </a:r>
          </a:p>
          <a:p>
            <a:r>
              <a:rPr lang="el-GR" b="1" dirty="0"/>
              <a:t>Βρέφη – παιδιά: Σύνδρομο </a:t>
            </a:r>
            <a:r>
              <a:rPr lang="en-US" b="1" dirty="0"/>
              <a:t>chILD</a:t>
            </a:r>
            <a:endParaRPr lang="el-GR" b="1" dirty="0"/>
          </a:p>
          <a:p>
            <a:r>
              <a:rPr lang="el-GR" dirty="0"/>
              <a:t>Εκδήλωση σε </a:t>
            </a:r>
            <a:r>
              <a:rPr lang="el-GR" b="1" dirty="0"/>
              <a:t>ενηλίκους με εικόνα</a:t>
            </a:r>
            <a:r>
              <a:rPr lang="en-US" b="1" dirty="0"/>
              <a:t> UIP, NSIP</a:t>
            </a:r>
          </a:p>
          <a:p>
            <a:r>
              <a:rPr lang="el-GR" dirty="0"/>
              <a:t>Ασυμπτωματικά άτομα με μεταλλάξεις </a:t>
            </a:r>
            <a:r>
              <a:rPr lang="en-US" dirty="0"/>
              <a:t>SFTPC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999241" y="6363091"/>
            <a:ext cx="7173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Pecca</a:t>
            </a:r>
            <a:r>
              <a:rPr lang="en-US" sz="1400" b="1" dirty="0"/>
              <a:t> D et al. European Journal of Human Genetics (2015) 23, 1033–1041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983908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3164" y="365126"/>
            <a:ext cx="7711911" cy="84150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4000" b="1" dirty="0"/>
              <a:t>Διαταραχές της </a:t>
            </a:r>
            <a:r>
              <a:rPr lang="en-US" sz="4000" b="1" dirty="0"/>
              <a:t>ABCA3</a:t>
            </a:r>
            <a:endParaRPr lang="el-GR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4523" y="1480008"/>
            <a:ext cx="7702987" cy="461913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l-GR" sz="2400" b="1" u="sng" dirty="0">
                <a:solidFill>
                  <a:srgbClr val="C00000"/>
                </a:solidFill>
              </a:rPr>
              <a:t>Η συχνότερη αιτία διαταραχών </a:t>
            </a:r>
            <a:r>
              <a:rPr lang="en-US" sz="2400" b="1" u="sng" dirty="0">
                <a:solidFill>
                  <a:srgbClr val="C00000"/>
                </a:solidFill>
              </a:rPr>
              <a:t>SP</a:t>
            </a:r>
          </a:p>
          <a:p>
            <a:r>
              <a:rPr lang="el-GR" sz="2400" b="1" dirty="0"/>
              <a:t>Αυτοσωματικός υπολειπόμενος</a:t>
            </a:r>
            <a:r>
              <a:rPr lang="en-US" sz="2400" b="1" dirty="0"/>
              <a:t> </a:t>
            </a:r>
            <a:r>
              <a:rPr lang="el-GR" sz="2400" b="1" dirty="0"/>
              <a:t>χαρακτήρας </a:t>
            </a:r>
          </a:p>
          <a:p>
            <a:r>
              <a:rPr lang="en-US" sz="2400" dirty="0"/>
              <a:t>&gt;</a:t>
            </a:r>
            <a:r>
              <a:rPr lang="el-GR" sz="2400" dirty="0"/>
              <a:t> 150 μεταλλάξεις (</a:t>
            </a:r>
            <a:r>
              <a:rPr lang="en-US" sz="2400" dirty="0"/>
              <a:t>missense, nonsense, frameshift, splice-site mutations</a:t>
            </a:r>
            <a:r>
              <a:rPr lang="el-GR" sz="2400" dirty="0"/>
              <a:t>, </a:t>
            </a:r>
            <a:r>
              <a:rPr lang="en-US" sz="2400" dirty="0"/>
              <a:t>insertions and deletions</a:t>
            </a:r>
            <a:r>
              <a:rPr lang="el-GR" sz="2400" dirty="0"/>
              <a:t>)</a:t>
            </a:r>
          </a:p>
          <a:p>
            <a:r>
              <a:rPr lang="el-GR" sz="2400" b="1" dirty="0"/>
              <a:t>Ιστολογική εικόνα</a:t>
            </a:r>
            <a:r>
              <a:rPr lang="el-GR" sz="2400" dirty="0"/>
              <a:t>: </a:t>
            </a:r>
            <a:r>
              <a:rPr lang="en-US" sz="2400" dirty="0"/>
              <a:t>PAP, DIP, CPI, NSIP</a:t>
            </a:r>
            <a:endParaRPr lang="el-GR" sz="2400" dirty="0"/>
          </a:p>
          <a:p>
            <a:r>
              <a:rPr lang="el-GR" sz="2400" b="1" dirty="0">
                <a:solidFill>
                  <a:srgbClr val="C00000"/>
                </a:solidFill>
              </a:rPr>
              <a:t>Δύο φαινότυποι</a:t>
            </a:r>
          </a:p>
          <a:p>
            <a:pPr lvl="1"/>
            <a:r>
              <a:rPr lang="el-GR" sz="2000" b="1" dirty="0"/>
              <a:t>Νεογνικό </a:t>
            </a:r>
            <a:r>
              <a:rPr lang="en-US" sz="2000" b="1" dirty="0"/>
              <a:t>RDS</a:t>
            </a:r>
            <a:r>
              <a:rPr lang="el-GR" sz="2000" b="1" dirty="0"/>
              <a:t> </a:t>
            </a:r>
          </a:p>
          <a:p>
            <a:pPr lvl="2"/>
            <a:r>
              <a:rPr lang="el-GR" dirty="0"/>
              <a:t>Κατάληξη στο πρώτο 6μηνο ή πριν το 5</a:t>
            </a:r>
            <a:r>
              <a:rPr lang="el-GR" baseline="30000" dirty="0"/>
              <a:t>ο</a:t>
            </a:r>
            <a:r>
              <a:rPr lang="el-GR" dirty="0"/>
              <a:t> έτος</a:t>
            </a:r>
          </a:p>
          <a:p>
            <a:pPr marL="914400" lvl="2" indent="0">
              <a:buNone/>
            </a:pPr>
            <a:endParaRPr lang="el-GR" dirty="0"/>
          </a:p>
          <a:p>
            <a:pPr lvl="1"/>
            <a:r>
              <a:rPr lang="el-GR" sz="2000" b="1" dirty="0"/>
              <a:t>Όψιμη εμφάνιση </a:t>
            </a:r>
            <a:endParaRPr lang="el-GR" sz="2000" dirty="0"/>
          </a:p>
          <a:p>
            <a:pPr lvl="2"/>
            <a:r>
              <a:rPr lang="el-GR" dirty="0"/>
              <a:t>Σύνδρομο </a:t>
            </a:r>
            <a:r>
              <a:rPr lang="en-US" dirty="0"/>
              <a:t>chILD</a:t>
            </a:r>
            <a:endParaRPr lang="el-GR" dirty="0"/>
          </a:p>
          <a:p>
            <a:endParaRPr lang="el-GR" sz="2400" dirty="0"/>
          </a:p>
          <a:p>
            <a:endParaRPr lang="el-GR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726" y="2506662"/>
            <a:ext cx="3601036" cy="4351338"/>
          </a:xfrm>
          <a:prstGeom prst="rect">
            <a:avLst/>
          </a:prstGeom>
        </p:spPr>
      </p:pic>
      <p:pic>
        <p:nvPicPr>
          <p:cNvPr id="7" name="Picture 6" descr="Figure 0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07420" y="1337737"/>
            <a:ext cx="2651126" cy="11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igure 0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1013" y="131978"/>
            <a:ext cx="2651126" cy="12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3843" y="6347265"/>
            <a:ext cx="395471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err="1"/>
              <a:t>Kröner</a:t>
            </a:r>
            <a:r>
              <a:rPr lang="en-US" sz="1400" b="1" dirty="0"/>
              <a:t> C. Thorax. 2017;72(3):213-220.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786904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4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/>
              <a:t>2. Disorders not specific to infancy</a:t>
            </a:r>
            <a:endParaRPr lang="el-GR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72" r="2900"/>
          <a:stretch/>
        </p:blipFill>
        <p:spPr>
          <a:xfrm>
            <a:off x="113810" y="1395364"/>
            <a:ext cx="7972915" cy="5422816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472026" y="1621409"/>
            <a:ext cx="4832203" cy="26395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ounded Rectangle 6"/>
          <p:cNvSpPr/>
          <p:nvPr/>
        </p:nvSpPr>
        <p:spPr>
          <a:xfrm>
            <a:off x="453174" y="5553956"/>
            <a:ext cx="5054373" cy="21524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ounded Rectangle 7"/>
          <p:cNvSpPr/>
          <p:nvPr/>
        </p:nvSpPr>
        <p:spPr>
          <a:xfrm>
            <a:off x="453174" y="4328476"/>
            <a:ext cx="5111459" cy="22383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/>
        </p:nvSpPr>
        <p:spPr>
          <a:xfrm>
            <a:off x="464173" y="2857892"/>
            <a:ext cx="5071345" cy="24352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89" t="2182" r="14247" b="7276"/>
          <a:stretch/>
        </p:blipFill>
        <p:spPr>
          <a:xfrm>
            <a:off x="7572376" y="2419806"/>
            <a:ext cx="4544204" cy="421444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17325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924" y="810707"/>
            <a:ext cx="4862660" cy="148831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l-GR" altLang="el-GR" dirty="0"/>
              <a:t>Αγόρι 8ετών με εγκεφαλική παράλυση</a:t>
            </a:r>
            <a:endParaRPr lang="en-US" altLang="el-GR" dirty="0"/>
          </a:p>
          <a:p>
            <a:pPr lvl="1">
              <a:lnSpc>
                <a:spcPct val="80000"/>
              </a:lnSpc>
            </a:pPr>
            <a:r>
              <a:rPr lang="el-GR" altLang="el-GR" b="1" dirty="0"/>
              <a:t>Υποξαιμία </a:t>
            </a:r>
          </a:p>
          <a:p>
            <a:pPr lvl="1">
              <a:lnSpc>
                <a:spcPct val="80000"/>
              </a:lnSpc>
            </a:pPr>
            <a:r>
              <a:rPr lang="el-GR" altLang="el-GR" b="1" dirty="0"/>
              <a:t>Ταχύπνοια</a:t>
            </a:r>
          </a:p>
          <a:p>
            <a:pPr lvl="1">
              <a:lnSpc>
                <a:spcPct val="80000"/>
              </a:lnSpc>
            </a:pPr>
            <a:r>
              <a:rPr lang="el-GR" altLang="el-GR" b="1" dirty="0"/>
              <a:t>Διάχυτα διηθήματα</a:t>
            </a:r>
            <a:endParaRPr lang="en-US" altLang="el-GR" b="1" dirty="0"/>
          </a:p>
          <a:p>
            <a:pPr lvl="1">
              <a:lnSpc>
                <a:spcPct val="80000"/>
              </a:lnSpc>
            </a:pPr>
            <a:r>
              <a:rPr lang="el-GR" altLang="el-GR" b="1" dirty="0"/>
              <a:t>Βιοψία Πνεύμονος:????</a:t>
            </a:r>
            <a:endParaRPr lang="en-US" altLang="el-GR" b="1" dirty="0"/>
          </a:p>
          <a:p>
            <a:pPr lvl="1">
              <a:lnSpc>
                <a:spcPct val="80000"/>
              </a:lnSpc>
            </a:pPr>
            <a:r>
              <a:rPr lang="el-GR" altLang="el-GR" b="1" dirty="0"/>
              <a:t>Μη ανταπόκριση σε κορτιζόνη</a:t>
            </a:r>
          </a:p>
        </p:txBody>
      </p:sp>
      <p:pic>
        <p:nvPicPr>
          <p:cNvPr id="64516" name="Picture 4" descr="C07-544-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835" y="929108"/>
            <a:ext cx="33528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 descr="17DEK 200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754" y="2332575"/>
            <a:ext cx="1751013" cy="15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7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924" y="3902698"/>
            <a:ext cx="2860675" cy="28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165133" y="3556263"/>
            <a:ext cx="5799841" cy="3108543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latin typeface="Arial Narrow" panose="020B0606020202030204" pitchFamily="34" charset="0"/>
              </a:rPr>
              <a:t>Ιστορικό: Δυσκοιλιότητα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dirty="0">
                <a:latin typeface="Arial Narrow" panose="020B0606020202030204" pitchFamily="34" charset="0"/>
              </a:rPr>
              <a:t>Παραφινέλαιο Χ 2 χρόνια</a:t>
            </a:r>
            <a:r>
              <a:rPr lang="en-US" altLang="el-GR" sz="28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el-GR" altLang="el-GR" sz="2800" b="1" u="sng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8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Διάγνωση </a:t>
            </a:r>
            <a:r>
              <a:rPr lang="en-US" altLang="el-GR" sz="28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(Texas Children’s Hospital): Exogenous Lipoid Pneumonia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0643" y="150829"/>
            <a:ext cx="9370244" cy="5847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Σύνδρομα Εισρόφησης</a:t>
            </a:r>
          </a:p>
        </p:txBody>
      </p:sp>
    </p:spTree>
    <p:extLst>
      <p:ext uri="{BB962C8B-B14F-4D97-AF65-F5344CB8AC3E}">
        <p14:creationId xmlns:p14="http://schemas.microsoft.com/office/powerpoint/2010/main" val="24885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428" y="693110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635" y="664430"/>
            <a:ext cx="3135980" cy="1876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847" y="607226"/>
            <a:ext cx="2663650" cy="1909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49" y="2592731"/>
            <a:ext cx="4150396" cy="2182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938" y="2580844"/>
            <a:ext cx="3249258" cy="220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926" y="4854804"/>
            <a:ext cx="11604396" cy="19389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/>
              <a:t>Σπάνιες</a:t>
            </a:r>
            <a:r>
              <a:rPr lang="el-GR" sz="2400" dirty="0"/>
              <a:t> - Πολύ σπανιότερες από ότι σε ενηλίκους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Εκδηλώνονται σε περιβάλλον </a:t>
            </a:r>
            <a:r>
              <a:rPr lang="el-GR" sz="2400" b="1" dirty="0"/>
              <a:t>συνεχιζόμενης ανάπτυξης των πνευμόνων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i="1" dirty="0"/>
              <a:t>Μεγαλύτερο εύρος νοσημάτων και διαταραχών</a:t>
            </a:r>
            <a:r>
              <a:rPr lang="en-US" sz="2400" b="1" i="1" dirty="0"/>
              <a:t> – </a:t>
            </a:r>
            <a:endParaRPr lang="el-GR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i="1" u="sng" dirty="0">
                <a:solidFill>
                  <a:srgbClr val="C00000"/>
                </a:solidFill>
              </a:rPr>
              <a:t>Οντότητες ανύπαρκτες σε ενηλίκους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/>
              <a:t>Η ιστολογική εικόνα της πνευμονικής ίνωσης ενηλίκων (</a:t>
            </a:r>
            <a:r>
              <a:rPr lang="en-US" sz="2400" b="1" dirty="0"/>
              <a:t>UIP</a:t>
            </a:r>
            <a:r>
              <a:rPr lang="el-GR" sz="2400" b="1" dirty="0"/>
              <a:t>) -</a:t>
            </a:r>
            <a:r>
              <a:rPr lang="en-US" sz="2400" b="1" dirty="0"/>
              <a:t> </a:t>
            </a:r>
            <a:r>
              <a:rPr lang="el-GR" sz="2400" b="1" u="sng" dirty="0">
                <a:solidFill>
                  <a:srgbClr val="FF0000"/>
                </a:solidFill>
              </a:rPr>
              <a:t>Ανύπαρκτη στα παιδιά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903" y="3903164"/>
            <a:ext cx="1960776" cy="7635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800493" y="65984"/>
            <a:ext cx="10624186" cy="584462"/>
          </a:xfrm>
          <a:solidFill>
            <a:schemeClr val="accent4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/>
            <a:r>
              <a:rPr lang="el-GR" sz="3600" b="1" i="1" dirty="0"/>
              <a:t>«Παιδιατρικές Διάμεσες ή Διάχυτες πνευμονοπάθειες»</a:t>
            </a:r>
          </a:p>
        </p:txBody>
      </p:sp>
    </p:spTree>
    <p:extLst>
      <p:ext uri="{BB962C8B-B14F-4D97-AF65-F5344CB8AC3E}">
        <p14:creationId xmlns:p14="http://schemas.microsoft.com/office/powerpoint/2010/main" val="888515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158"/>
            <a:ext cx="10515600" cy="11431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l-GR" sz="3200" b="1" dirty="0"/>
              <a:t>Οντότητες σε ανοσοκατασταλμένους ασθενείς</a:t>
            </a:r>
            <a:br>
              <a:rPr lang="en-US" sz="3200" b="1" dirty="0"/>
            </a:br>
            <a:r>
              <a:rPr lang="en-US" sz="3200" b="1" dirty="0"/>
              <a:t>GVHD – </a:t>
            </a:r>
            <a:r>
              <a:rPr lang="el-GR" sz="3200" b="1" dirty="0"/>
              <a:t>Αποφρακτική Βρογχιολίτιδα</a:t>
            </a:r>
            <a:endParaRPr lang="el-G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1" y="3206946"/>
            <a:ext cx="6734556" cy="3191256"/>
          </a:xfrm>
        </p:spPr>
      </p:pic>
      <p:sp>
        <p:nvSpPr>
          <p:cNvPr id="3" name="TextBox 2"/>
          <p:cNvSpPr txBox="1"/>
          <p:nvPr/>
        </p:nvSpPr>
        <p:spPr>
          <a:xfrm>
            <a:off x="1489440" y="1611987"/>
            <a:ext cx="3252242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dirty="0"/>
              <a:t>Αγόρι 7 ετών</a:t>
            </a:r>
          </a:p>
          <a:p>
            <a:r>
              <a:rPr lang="el-GR" sz="2000" dirty="0" err="1"/>
              <a:t>Μυελογενής</a:t>
            </a:r>
            <a:r>
              <a:rPr lang="el-GR" sz="2000" dirty="0"/>
              <a:t> Λευχαιμία</a:t>
            </a:r>
          </a:p>
          <a:p>
            <a:r>
              <a:rPr lang="el-GR" sz="2000" dirty="0" err="1"/>
              <a:t>Ετερόλογη</a:t>
            </a:r>
            <a:r>
              <a:rPr lang="el-GR" sz="2000" dirty="0"/>
              <a:t> ΜΜΟ</a:t>
            </a:r>
          </a:p>
          <a:p>
            <a:r>
              <a:rPr lang="el-GR" sz="2000" b="1" dirty="0"/>
              <a:t>Χρόνιο </a:t>
            </a:r>
            <a:r>
              <a:rPr lang="en-US" sz="2000" b="1" dirty="0"/>
              <a:t>GVHD</a:t>
            </a:r>
          </a:p>
          <a:p>
            <a:r>
              <a:rPr lang="el-GR" sz="2000" b="1" dirty="0"/>
              <a:t>Επίμονη </a:t>
            </a:r>
            <a:r>
              <a:rPr lang="en-US" sz="2000" b="1" dirty="0"/>
              <a:t>RSV </a:t>
            </a:r>
            <a:r>
              <a:rPr lang="el-GR" sz="2000" b="1" dirty="0"/>
              <a:t>Λοίμωξη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699" y="3138538"/>
            <a:ext cx="3255390" cy="3259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2712" y="1556993"/>
            <a:ext cx="3252242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dirty="0"/>
              <a:t>Κορίτσι 18 ετών</a:t>
            </a:r>
          </a:p>
          <a:p>
            <a:r>
              <a:rPr lang="el-GR" sz="2000" dirty="0"/>
              <a:t>Μεσογειακή αναιμία</a:t>
            </a:r>
          </a:p>
          <a:p>
            <a:r>
              <a:rPr lang="el-GR" sz="2000" dirty="0" err="1"/>
              <a:t>Ετερόλογη</a:t>
            </a:r>
            <a:r>
              <a:rPr lang="el-GR" sz="2000" dirty="0"/>
              <a:t> ΜΜΟ</a:t>
            </a:r>
          </a:p>
          <a:p>
            <a:r>
              <a:rPr lang="el-GR" sz="2000" b="1" dirty="0"/>
              <a:t>Χρόνιο </a:t>
            </a:r>
            <a:r>
              <a:rPr lang="en-US" sz="2000" b="1" dirty="0"/>
              <a:t>GVHD</a:t>
            </a:r>
          </a:p>
          <a:p>
            <a:r>
              <a:rPr lang="en-US" sz="2000" b="1" dirty="0"/>
              <a:t>FVC: 28.9%, FEV1: 14.1%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1982401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altLang="el-GR" sz="2800" dirty="0"/>
              <a:t>Οντότητες που μιμούνται διάχυτη διάμεση πνευμονοπάθεια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788" y="1813141"/>
            <a:ext cx="5157787" cy="8239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altLang="el-GR" sz="2000" b="1" dirty="0"/>
              <a:t>Τελειόμηνο Νεογνό με επίμονο </a:t>
            </a:r>
            <a:r>
              <a:rPr lang="en-US" altLang="el-GR" sz="2000" b="1" dirty="0"/>
              <a:t>RDS</a:t>
            </a:r>
          </a:p>
          <a:p>
            <a:pPr>
              <a:lnSpc>
                <a:spcPct val="100000"/>
              </a:lnSpc>
            </a:pPr>
            <a:r>
              <a:rPr lang="el-GR" altLang="el-GR" sz="2000" dirty="0"/>
              <a:t>Πνευμονική Υπέρταση</a:t>
            </a:r>
            <a:endParaRPr lang="en-US" altLang="el-GR" sz="2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172200" y="1822568"/>
            <a:ext cx="5183188" cy="8239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l-GR" dirty="0"/>
              <a:t>Βρέφος 2.5 μηνών με εικόνα </a:t>
            </a:r>
            <a:r>
              <a:rPr lang="en-US" dirty="0"/>
              <a:t>ILD</a:t>
            </a:r>
            <a:endParaRPr lang="el-GR" dirty="0"/>
          </a:p>
          <a:p>
            <a:r>
              <a:rPr lang="el-GR" dirty="0"/>
              <a:t>Καρδιομεγαλία – Υπερκινητική Κυκλοφορία</a:t>
            </a:r>
            <a:endParaRPr lang="en-US" dirty="0"/>
          </a:p>
        </p:txBody>
      </p:sp>
      <p:pic>
        <p:nvPicPr>
          <p:cNvPr id="70660" name="Picture 4" descr="DSCN013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5755" y="3319462"/>
            <a:ext cx="2392836" cy="179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DSCN013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587" y="3264513"/>
            <a:ext cx="2148364" cy="18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IMG_239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4955" y="3002043"/>
            <a:ext cx="4467225" cy="26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22502" y="5708987"/>
            <a:ext cx="5157787" cy="9774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l-GR" altLang="el-GR" sz="2000" dirty="0"/>
              <a:t>Καρδιακός καθετηριασμός</a:t>
            </a:r>
          </a:p>
          <a:p>
            <a:pPr>
              <a:lnSpc>
                <a:spcPct val="100000"/>
              </a:lnSpc>
            </a:pPr>
            <a:r>
              <a:rPr lang="el-GR" altLang="el-GR" sz="2000" dirty="0"/>
              <a:t>Ανώμαλη Εκβολή Πνευμονικών Φλεβών</a:t>
            </a:r>
            <a:endParaRPr lang="en-US" altLang="el-GR" sz="2000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6324600" y="5957739"/>
            <a:ext cx="5183188" cy="6598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err="1"/>
              <a:t>Εντονώτατο</a:t>
            </a:r>
            <a:r>
              <a:rPr lang="el-GR" dirty="0"/>
              <a:t> φύσημα στο κρανίο</a:t>
            </a:r>
          </a:p>
          <a:p>
            <a:r>
              <a:rPr lang="el-GR" dirty="0"/>
              <a:t>Δυσπλασία της φλέβας του Γαληνού</a:t>
            </a:r>
          </a:p>
        </p:txBody>
      </p:sp>
    </p:spTree>
    <p:extLst>
      <p:ext uri="{BB962C8B-B14F-4D97-AF65-F5344CB8AC3E}">
        <p14:creationId xmlns:p14="http://schemas.microsoft.com/office/powerpoint/2010/main" val="2975401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u="sng" dirty="0">
                <a:solidFill>
                  <a:srgbClr val="FF0000"/>
                </a:solidFill>
              </a:rPr>
              <a:t>Πότε θα υποπτευθούμε διάχυτη πνευμονοπάθεια</a:t>
            </a:r>
            <a:br>
              <a:rPr lang="el-GR" sz="3600" b="1" u="sng" dirty="0">
                <a:solidFill>
                  <a:srgbClr val="FF0000"/>
                </a:solidFill>
              </a:rPr>
            </a:br>
            <a:r>
              <a:rPr lang="el-GR" sz="3600" b="1" u="sng" dirty="0">
                <a:solidFill>
                  <a:srgbClr val="FF0000"/>
                </a:solidFill>
              </a:rPr>
              <a:t>Η τυπική εικόνα</a:t>
            </a:r>
            <a:endParaRPr lang="el-G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002060"/>
                </a:solidFill>
              </a:rPr>
              <a:t>Μετά τη γέννηση</a:t>
            </a:r>
            <a:endParaRPr lang="en-US" sz="3200" b="1" dirty="0">
              <a:solidFill>
                <a:srgbClr val="002060"/>
              </a:solidFill>
            </a:endParaRPr>
          </a:p>
          <a:p>
            <a:pPr lvl="1"/>
            <a:r>
              <a:rPr lang="el-GR" b="1" dirty="0"/>
              <a:t>Ανεξήγητο σύνδρομο ΣΑΔ σε τελειόμηνο νεογνό</a:t>
            </a:r>
            <a:endParaRPr lang="en-US" dirty="0"/>
          </a:p>
          <a:p>
            <a:pPr lvl="1"/>
            <a:r>
              <a:rPr lang="el-GR" dirty="0"/>
              <a:t>Ταχεία εξέλιξη με ανάγκη για μηχανικό αερισμό</a:t>
            </a:r>
            <a:endParaRPr lang="en-US" dirty="0"/>
          </a:p>
          <a:p>
            <a:pPr lvl="1"/>
            <a:r>
              <a:rPr lang="el-GR" dirty="0"/>
              <a:t>Συνεχής επιδείνωση αναπνευστικής ανεπάρκειας</a:t>
            </a:r>
            <a:r>
              <a:rPr lang="en-US" dirty="0"/>
              <a:t> </a:t>
            </a:r>
          </a:p>
          <a:p>
            <a:pPr lvl="1"/>
            <a:r>
              <a:rPr lang="el-GR" dirty="0"/>
              <a:t>Θάνατος</a:t>
            </a:r>
            <a:r>
              <a:rPr lang="en-US" dirty="0"/>
              <a:t> </a:t>
            </a:r>
          </a:p>
          <a:p>
            <a:r>
              <a:rPr lang="el-GR" b="1" dirty="0"/>
              <a:t>Συνήθεις αιτίες</a:t>
            </a:r>
            <a:r>
              <a:rPr lang="en-US" b="1" dirty="0"/>
              <a:t> </a:t>
            </a:r>
          </a:p>
          <a:p>
            <a:pPr lvl="1"/>
            <a:r>
              <a:rPr lang="el-GR" b="1" i="1" dirty="0"/>
              <a:t>Μεταλλάξεις πρωτεϊνών επιφανειοδραστικού παράγοντα</a:t>
            </a:r>
            <a:endParaRPr lang="en-US" b="1" i="1" dirty="0"/>
          </a:p>
          <a:p>
            <a:pPr lvl="1"/>
            <a:r>
              <a:rPr lang="el-GR" b="1" i="1" dirty="0"/>
              <a:t>Κυψελιδοτριχοειδική δυσπλασία</a:t>
            </a:r>
            <a:endParaRPr lang="en-US" b="1" i="1" dirty="0"/>
          </a:p>
          <a:p>
            <a:r>
              <a:rPr lang="el-GR" i="1" dirty="0"/>
              <a:t>Οι ίδιες καταστάσεις σε πρόωρα νεογνά με ΣΑΔ χωρίς τη συνήθη κλινική πορεία</a:t>
            </a:r>
          </a:p>
        </p:txBody>
      </p:sp>
    </p:spTree>
    <p:extLst>
      <p:ext uri="{BB962C8B-B14F-4D97-AF65-F5344CB8AC3E}">
        <p14:creationId xmlns:p14="http://schemas.microsoft.com/office/powerpoint/2010/main" val="1465683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ln w="381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l-GR" sz="3500" b="1" dirty="0">
                <a:solidFill>
                  <a:srgbClr val="002060"/>
                </a:solidFill>
              </a:rPr>
              <a:t>Στα 2 πρώτα χρόνια της ζωής</a:t>
            </a:r>
          </a:p>
          <a:p>
            <a:r>
              <a:rPr lang="el-GR" dirty="0"/>
              <a:t>Υποξαιμία</a:t>
            </a:r>
            <a:r>
              <a:rPr lang="en-US" dirty="0"/>
              <a:t> </a:t>
            </a:r>
          </a:p>
          <a:p>
            <a:r>
              <a:rPr lang="el-GR" sz="3200" b="1" dirty="0"/>
              <a:t>Ταχύπνοια</a:t>
            </a:r>
            <a:r>
              <a:rPr lang="en-US" sz="3200" b="1" dirty="0"/>
              <a:t> !!!</a:t>
            </a:r>
          </a:p>
          <a:p>
            <a:r>
              <a:rPr lang="el-GR" dirty="0"/>
              <a:t>Εισολκές</a:t>
            </a:r>
            <a:endParaRPr lang="en-US" dirty="0"/>
          </a:p>
          <a:p>
            <a:r>
              <a:rPr lang="el-GR" dirty="0"/>
              <a:t>Λεπτοί υγροί</a:t>
            </a:r>
            <a:endParaRPr lang="en-US" dirty="0"/>
          </a:p>
          <a:p>
            <a:r>
              <a:rPr lang="el-GR" dirty="0"/>
              <a:t>Πνευμονική υπέρταση</a:t>
            </a:r>
            <a:r>
              <a:rPr lang="en-US" dirty="0"/>
              <a:t> </a:t>
            </a:r>
          </a:p>
          <a:p>
            <a:r>
              <a:rPr lang="el-GR" dirty="0"/>
              <a:t>Γαστροοισοφαγική </a:t>
            </a:r>
            <a:r>
              <a:rPr lang="el-GR" dirty="0" err="1"/>
              <a:t>παλιδρόμηση</a:t>
            </a:r>
            <a:endParaRPr lang="en-US" dirty="0"/>
          </a:p>
          <a:p>
            <a:r>
              <a:rPr lang="el-GR" b="1" dirty="0"/>
              <a:t>Η ακρόαση μπορεί να είναι φυσιολογική σε πλέον του ενός τρίτου!</a:t>
            </a:r>
            <a:r>
              <a:rPr lang="en-US" dirty="0"/>
              <a:t>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u="sng" dirty="0">
                <a:solidFill>
                  <a:srgbClr val="FF0000"/>
                </a:solidFill>
              </a:rPr>
              <a:t>Πότε θα υποπτευθούμε διάχυτη πνευμονοπάθεια</a:t>
            </a:r>
            <a:br>
              <a:rPr lang="el-GR" sz="3600" b="1" u="sng" dirty="0">
                <a:solidFill>
                  <a:srgbClr val="FF0000"/>
                </a:solidFill>
              </a:rPr>
            </a:br>
            <a:r>
              <a:rPr lang="el-GR" sz="3600" b="1" u="sng" dirty="0">
                <a:solidFill>
                  <a:srgbClr val="FF0000"/>
                </a:solidFill>
              </a:rPr>
              <a:t>Η τυπική εικόνα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29490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rgbClr val="002060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900" b="1" dirty="0">
                <a:solidFill>
                  <a:srgbClr val="002060"/>
                </a:solidFill>
              </a:rPr>
              <a:t>2–16 </a:t>
            </a:r>
            <a:r>
              <a:rPr lang="el-GR" sz="3900" b="1" dirty="0">
                <a:solidFill>
                  <a:srgbClr val="002060"/>
                </a:solidFill>
              </a:rPr>
              <a:t>ετών</a:t>
            </a:r>
          </a:p>
          <a:p>
            <a:pPr lvl="1">
              <a:lnSpc>
                <a:spcPct val="150000"/>
              </a:lnSpc>
            </a:pPr>
            <a:r>
              <a:rPr lang="el-GR" sz="3600" b="1" dirty="0"/>
              <a:t>Το λεπτομερές ιστορικό είναι ανεκτίμητο </a:t>
            </a:r>
            <a:r>
              <a:rPr lang="el-GR" sz="3600" dirty="0"/>
              <a:t>συμπεριλαμβανομένου του οικογενειακού ιστορικού</a:t>
            </a:r>
            <a:endParaRPr lang="en-US" sz="3600" dirty="0"/>
          </a:p>
          <a:p>
            <a:pPr lvl="1">
              <a:lnSpc>
                <a:spcPct val="150000"/>
              </a:lnSpc>
            </a:pPr>
            <a:r>
              <a:rPr lang="el-GR" sz="3600" b="1" dirty="0"/>
              <a:t>Έκθεση σε περιβαλλοντικούς παράγοντες</a:t>
            </a:r>
            <a:endParaRPr lang="en-US" sz="3600" b="1" dirty="0"/>
          </a:p>
          <a:p>
            <a:pPr lvl="1">
              <a:lnSpc>
                <a:spcPct val="150000"/>
              </a:lnSpc>
            </a:pPr>
            <a:r>
              <a:rPr lang="el-GR" sz="3600" dirty="0"/>
              <a:t>Λεπτομερής κλινική εξέταση - </a:t>
            </a:r>
            <a:r>
              <a:rPr lang="el-GR" sz="3600" b="1" dirty="0"/>
              <a:t>έλεγχος για συστηματικό νόσημα</a:t>
            </a:r>
            <a:endParaRPr lang="el-GR" sz="3600" b="1" i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u="sng" dirty="0">
                <a:solidFill>
                  <a:srgbClr val="FF0000"/>
                </a:solidFill>
              </a:rPr>
              <a:t>Πότε θα υποπτευθούμε διάχυτη πνευμονοπάθεια</a:t>
            </a:r>
            <a:br>
              <a:rPr lang="el-GR" sz="3600" b="1" u="sng" dirty="0">
                <a:solidFill>
                  <a:srgbClr val="FF0000"/>
                </a:solidFill>
              </a:rPr>
            </a:br>
            <a:r>
              <a:rPr lang="el-GR" sz="3600" b="1" u="sng" dirty="0">
                <a:solidFill>
                  <a:srgbClr val="FF0000"/>
                </a:solidFill>
              </a:rPr>
              <a:t>Η τυπική εικόνα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969352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dirty="0"/>
              <a:t>Αρχική Διερεύνηση</a:t>
            </a:r>
            <a:br>
              <a:rPr lang="el-GR" sz="3600" b="1" dirty="0"/>
            </a:br>
            <a:r>
              <a:rPr lang="el-GR" sz="3600" b="1" dirty="0">
                <a:solidFill>
                  <a:srgbClr val="C00000"/>
                </a:solidFill>
                <a:latin typeface="+mn-lt"/>
              </a:rPr>
              <a:t>1. Κλινική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3500" b="1" u="sng" dirty="0">
                <a:solidFill>
                  <a:srgbClr val="FF0000"/>
                </a:solidFill>
              </a:rPr>
              <a:t>Τεκμηρίωση της υποξαιμίας</a:t>
            </a:r>
            <a:r>
              <a:rPr lang="en-US" sz="3500" b="1" u="sng" dirty="0">
                <a:solidFill>
                  <a:srgbClr val="FF0000"/>
                </a:solidFill>
              </a:rPr>
              <a:t> </a:t>
            </a:r>
            <a:r>
              <a:rPr lang="en-US" b="1" dirty="0"/>
              <a:t>– </a:t>
            </a:r>
            <a:r>
              <a:rPr lang="el-GR" b="1" dirty="0"/>
              <a:t>(συνήθως η πρώτη παθολογική εκδήλωση)</a:t>
            </a:r>
            <a:r>
              <a:rPr lang="en-US" b="1" dirty="0"/>
              <a:t> </a:t>
            </a:r>
            <a:endParaRPr lang="el-GR" b="1" dirty="0"/>
          </a:p>
          <a:p>
            <a:pPr>
              <a:lnSpc>
                <a:spcPct val="150000"/>
              </a:lnSpc>
            </a:pPr>
            <a:r>
              <a:rPr lang="el-GR" b="1" dirty="0"/>
              <a:t>Σε ηρεμία, στον ύπνο, στη σίτιση (για βρέφη)</a:t>
            </a:r>
            <a:r>
              <a:rPr lang="en-US" dirty="0"/>
              <a:t>. </a:t>
            </a:r>
          </a:p>
          <a:p>
            <a:pPr>
              <a:lnSpc>
                <a:spcPct val="150000"/>
              </a:lnSpc>
            </a:pPr>
            <a:r>
              <a:rPr lang="el-GR" b="1" dirty="0"/>
              <a:t>Στα μεγαλύτερα παιδιά στην άσκηση - (ΌΧΙ όταν υπάρχει υποξαιμία σε ηρεμία) </a:t>
            </a:r>
          </a:p>
        </p:txBody>
      </p:sp>
    </p:spTree>
    <p:extLst>
      <p:ext uri="{BB962C8B-B14F-4D97-AF65-F5344CB8AC3E}">
        <p14:creationId xmlns:p14="http://schemas.microsoft.com/office/powerpoint/2010/main" val="257092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dirty="0"/>
              <a:t>Αρχική Διερεύνηση</a:t>
            </a:r>
            <a:br>
              <a:rPr lang="el-GR" sz="3600" b="1" dirty="0"/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l-GR" sz="3600" b="1" dirty="0">
                <a:solidFill>
                  <a:srgbClr val="C00000"/>
                </a:solidFill>
                <a:latin typeface="+mn-lt"/>
              </a:rPr>
              <a:t>Απεικόνιση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r>
              <a:rPr lang="el-GR" sz="4800" dirty="0"/>
              <a:t>Ακτινογραφία θώρακος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09309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dirty="0"/>
              <a:t>Αρχική Διερεύνηση </a:t>
            </a:r>
            <a:br>
              <a:rPr lang="el-GR" sz="3600" b="1" dirty="0"/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3. </a:t>
            </a:r>
            <a:r>
              <a:rPr lang="el-GR" sz="3600" b="1" dirty="0">
                <a:solidFill>
                  <a:srgbClr val="C00000"/>
                </a:solidFill>
                <a:latin typeface="+mn-lt"/>
              </a:rPr>
              <a:t>Δοκιμασίες αναπνευστικής λειτουργίας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r>
              <a:rPr lang="el-GR" b="1" dirty="0"/>
              <a:t>Βρέφη?</a:t>
            </a:r>
            <a:r>
              <a:rPr lang="en-US" b="1" dirty="0"/>
              <a:t> </a:t>
            </a:r>
          </a:p>
          <a:p>
            <a:pPr lvl="1"/>
            <a:r>
              <a:rPr lang="en-US" b="1" i="1" dirty="0"/>
              <a:t>little general availability </a:t>
            </a:r>
          </a:p>
          <a:p>
            <a:pPr lvl="1"/>
            <a:r>
              <a:rPr lang="en-US" dirty="0"/>
              <a:t>Role in infants is unclear.</a:t>
            </a:r>
          </a:p>
          <a:p>
            <a:r>
              <a:rPr lang="el-GR" b="1" dirty="0"/>
              <a:t>Μεγαλύτερα παιδιά</a:t>
            </a:r>
            <a:r>
              <a:rPr lang="en-US" dirty="0"/>
              <a:t>,</a:t>
            </a:r>
          </a:p>
          <a:p>
            <a:pPr lvl="1"/>
            <a:r>
              <a:rPr lang="el-GR" b="1" i="1" dirty="0">
                <a:solidFill>
                  <a:srgbClr val="C00000"/>
                </a:solidFill>
              </a:rPr>
              <a:t>Κλασσικό εύρημα η περιοριστική πνευμονοπάθεια</a:t>
            </a:r>
            <a:endParaRPr lang="en-US" b="1" i="1" dirty="0">
              <a:solidFill>
                <a:srgbClr val="C00000"/>
              </a:solidFill>
            </a:endParaRPr>
          </a:p>
          <a:p>
            <a:pPr lvl="1"/>
            <a:r>
              <a:rPr lang="el-GR" dirty="0"/>
              <a:t>Μειωμένη </a:t>
            </a:r>
            <a:r>
              <a:rPr lang="en-US" dirty="0"/>
              <a:t>FEV1 </a:t>
            </a:r>
            <a:r>
              <a:rPr lang="el-GR" dirty="0"/>
              <a:t>και </a:t>
            </a:r>
            <a:r>
              <a:rPr lang="en-US" dirty="0"/>
              <a:t>FVC</a:t>
            </a:r>
          </a:p>
          <a:p>
            <a:pPr lvl="1"/>
            <a:r>
              <a:rPr lang="el-GR" dirty="0"/>
              <a:t>Φυσιολογικός ή αυξημένος ο λόγος </a:t>
            </a:r>
            <a:r>
              <a:rPr lang="en-US" dirty="0"/>
              <a:t>FEV1/FVC</a:t>
            </a:r>
          </a:p>
          <a:p>
            <a:pPr lvl="1"/>
            <a:r>
              <a:rPr lang="el-GR" dirty="0"/>
              <a:t>Μειωμένοι πνευμονικοί όγκοι</a:t>
            </a:r>
            <a:r>
              <a:rPr lang="en-US" dirty="0"/>
              <a:t> </a:t>
            </a:r>
          </a:p>
          <a:p>
            <a:r>
              <a:rPr lang="el-GR" b="1" dirty="0"/>
              <a:t>Δοκιμασία Διάχυσης -</a:t>
            </a:r>
            <a:r>
              <a:rPr lang="en-US" dirty="0"/>
              <a:t> DLCO) </a:t>
            </a:r>
          </a:p>
          <a:p>
            <a:pPr lvl="1"/>
            <a:r>
              <a:rPr lang="el-GR" b="1" i="1" dirty="0">
                <a:solidFill>
                  <a:srgbClr val="C00000"/>
                </a:solidFill>
              </a:rPr>
              <a:t>Συνήθως μειωμένη</a:t>
            </a:r>
            <a:r>
              <a:rPr lang="en-US" dirty="0">
                <a:solidFill>
                  <a:srgbClr val="C00000"/>
                </a:solidFill>
              </a:rPr>
              <a:t>, </a:t>
            </a:r>
          </a:p>
          <a:p>
            <a:pPr lvl="1"/>
            <a:r>
              <a:rPr lang="el-GR" dirty="0"/>
              <a:t>Αν είναι αυξημένη – υπόνοια πνευμονικής αιμορραγίας</a:t>
            </a:r>
          </a:p>
        </p:txBody>
      </p:sp>
    </p:spTree>
    <p:extLst>
      <p:ext uri="{BB962C8B-B14F-4D97-AF65-F5344CB8AC3E}">
        <p14:creationId xmlns:p14="http://schemas.microsoft.com/office/powerpoint/2010/main" val="3975517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dirty="0"/>
              <a:t>Αρχική Διερεύνηση</a:t>
            </a: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4. </a:t>
            </a:r>
            <a:r>
              <a:rPr lang="el-GR" sz="3600" b="1" dirty="0" err="1">
                <a:solidFill>
                  <a:srgbClr val="C00000"/>
                </a:solidFill>
                <a:latin typeface="+mn-lt"/>
              </a:rPr>
              <a:t>Υπερηχοκαρδιογράφημα</a:t>
            </a:r>
            <a:endParaRPr lang="el-GR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250000"/>
              </a:lnSpc>
            </a:pPr>
            <a:r>
              <a:rPr lang="el-GR" dirty="0"/>
              <a:t>Πρωταρχική σημασίας</a:t>
            </a:r>
            <a:r>
              <a:rPr lang="en-US" b="1" dirty="0"/>
              <a:t> </a:t>
            </a:r>
          </a:p>
          <a:p>
            <a:pPr>
              <a:lnSpc>
                <a:spcPct val="250000"/>
              </a:lnSpc>
            </a:pPr>
            <a:r>
              <a:rPr lang="el-GR" b="1" dirty="0"/>
              <a:t>Εκτίμηση πνευμονικής υπέρτασης</a:t>
            </a:r>
            <a:r>
              <a:rPr lang="en-US" dirty="0"/>
              <a:t>, </a:t>
            </a:r>
          </a:p>
          <a:p>
            <a:pPr>
              <a:lnSpc>
                <a:spcPct val="250000"/>
              </a:lnSpc>
            </a:pPr>
            <a:r>
              <a:rPr lang="el-GR" b="1" dirty="0"/>
              <a:t>Αποκλεισμός καρδιοπαθειών που μιμούνται διάμεση πνευμονοπάθεια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4241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dirty="0"/>
              <a:t>Αρχική Διερεύνηση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  <a:latin typeface="+mn-lt"/>
              </a:rPr>
              <a:t>5. </a:t>
            </a:r>
            <a:r>
              <a:rPr lang="el-GR" sz="3600" b="1" dirty="0">
                <a:solidFill>
                  <a:srgbClr val="FF0000"/>
                </a:solidFill>
                <a:latin typeface="+mn-lt"/>
              </a:rPr>
              <a:t>Στοχευμένος Εργαστηριακός έλεγχος</a:t>
            </a:r>
            <a:endParaRPr lang="el-GR" sz="3600" b="1" i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l-GR" b="1" i="1" dirty="0"/>
              <a:t>Γενετικός έλεγχος</a:t>
            </a:r>
            <a:r>
              <a:rPr lang="en-US" b="1" i="1" dirty="0"/>
              <a:t> </a:t>
            </a:r>
          </a:p>
          <a:p>
            <a:pPr>
              <a:lnSpc>
                <a:spcPct val="150000"/>
              </a:lnSpc>
            </a:pPr>
            <a:r>
              <a:rPr lang="el-GR" b="1" i="1" dirty="0"/>
              <a:t>Έλεγχος για ανοσοανεπάρκεια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l-GR" b="1" dirty="0"/>
              <a:t>Έλεγχος για Αυτοάνοσα νοσήματα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l-GR" b="1" dirty="0"/>
              <a:t>Έλεγχος για έκθεση σε περιβαλλοντικούς αλλεργικούς παράγοντες </a:t>
            </a:r>
            <a:r>
              <a:rPr lang="el-GR" dirty="0"/>
              <a:t>(πνευμονίτιδα εξ υπερευαισθησίας)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l-GR" b="1" dirty="0"/>
              <a:t>Διάφορα κατά περίπτωση </a:t>
            </a:r>
            <a:r>
              <a:rPr lang="el-GR" dirty="0"/>
              <a:t>( πχ </a:t>
            </a:r>
            <a:r>
              <a:rPr lang="en-US" dirty="0"/>
              <a:t>ACE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168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684"/>
          <a:stretch/>
        </p:blipFill>
        <p:spPr>
          <a:xfrm>
            <a:off x="1121489" y="180312"/>
            <a:ext cx="9684470" cy="172630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278"/>
          <a:stretch/>
        </p:blipFill>
        <p:spPr>
          <a:xfrm>
            <a:off x="1121489" y="5288436"/>
            <a:ext cx="9684470" cy="834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777" y="2133665"/>
            <a:ext cx="9618182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3200" dirty="0"/>
              <a:t>Παρόλο που η τακτική για τη διάγνωση και τη θεραπεία των διάμεσων παθήσεων στα παιδιά  απορρέει από μελέτες που αφορούν ενηλίκους, υπάρχουν  αυξανόμενες ενδείξεις πως οι εκδηλώσεις και η έκβαση των διάμεσων πνευμονοπαθειών στα παιδιά διαφέρει από αυτή των ενηλίκων. </a:t>
            </a:r>
          </a:p>
        </p:txBody>
      </p:sp>
    </p:spTree>
    <p:extLst>
      <p:ext uri="{BB962C8B-B14F-4D97-AF65-F5344CB8AC3E}">
        <p14:creationId xmlns:p14="http://schemas.microsoft.com/office/powerpoint/2010/main" val="313527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C00000"/>
                </a:solidFill>
                <a:latin typeface="+mn-lt"/>
              </a:rPr>
              <a:t>6. Αξονική Τομογραφία Θώρακος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 </a:t>
            </a:r>
            <a:endParaRPr lang="el-GR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375" y="1825625"/>
            <a:ext cx="10059186" cy="4351338"/>
          </a:xfrm>
          <a:ln w="38100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l-GR" b="1" dirty="0"/>
              <a:t>Εκτίμηση της παρουσίας και της έκτασης της διάμεσης πνευμονοπάθειας </a:t>
            </a:r>
          </a:p>
          <a:p>
            <a:pPr>
              <a:lnSpc>
                <a:spcPct val="150000"/>
              </a:lnSpc>
            </a:pPr>
            <a:r>
              <a:rPr lang="el-GR" b="1" dirty="0">
                <a:solidFill>
                  <a:srgbClr val="C00000"/>
                </a:solidFill>
              </a:rPr>
              <a:t>Η κατάλληλη αξονική τομογραφία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l-GR" b="1" dirty="0"/>
              <a:t>Ελικοειδής σάρωση σε εισπνοή – εκπνοή και με λεπτές τομές τεχνικής υψηλής ευκρίνειας </a:t>
            </a:r>
            <a:r>
              <a:rPr lang="en-US" b="1" dirty="0"/>
              <a:t>(HRCT)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l-GR" b="1" i="1" u="sng" dirty="0"/>
              <a:t>Ελεγχόμενη αναπνοή</a:t>
            </a:r>
          </a:p>
          <a:p>
            <a:pPr lvl="1">
              <a:lnSpc>
                <a:spcPct val="150000"/>
              </a:lnSpc>
            </a:pPr>
            <a:r>
              <a:rPr lang="el-GR" b="1" i="1" u="sng" dirty="0"/>
              <a:t>Χωρίς σκιαγραφικό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62722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l-GR" b="1" dirty="0">
                <a:solidFill>
                  <a:srgbClr val="C00000"/>
                </a:solidFill>
                <a:latin typeface="+mn-lt"/>
              </a:rPr>
              <a:t>7. Επεμβατικός έλεγχος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rgbClr val="002060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l-GR" b="1" i="1" dirty="0">
                <a:solidFill>
                  <a:srgbClr val="C00000"/>
                </a:solidFill>
              </a:rPr>
              <a:t>Βρογχοσκόπηση με </a:t>
            </a:r>
            <a:r>
              <a:rPr lang="en-US" b="1" i="1" dirty="0">
                <a:solidFill>
                  <a:srgbClr val="C00000"/>
                </a:solidFill>
              </a:rPr>
              <a:t>BAL</a:t>
            </a:r>
            <a:r>
              <a:rPr lang="el-GR" b="1" i="1" dirty="0">
                <a:solidFill>
                  <a:srgbClr val="C00000"/>
                </a:solidFill>
              </a:rPr>
              <a:t> - πιθανώς διαγνωστικής σε</a:t>
            </a:r>
            <a:endParaRPr lang="en-US" b="1" i="1" dirty="0">
              <a:solidFill>
                <a:srgbClr val="C0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l-GR" b="1" dirty="0"/>
              <a:t>Πνευμονική αιμορραγία</a:t>
            </a:r>
            <a:r>
              <a:rPr lang="en-US" b="1" dirty="0"/>
              <a:t> </a:t>
            </a:r>
          </a:p>
          <a:p>
            <a:pPr lvl="1">
              <a:lnSpc>
                <a:spcPct val="150000"/>
              </a:lnSpc>
            </a:pPr>
            <a:r>
              <a:rPr lang="el-GR" b="1" dirty="0"/>
              <a:t>Κυψελιδική πρωτεΐνωση</a:t>
            </a:r>
            <a:endParaRPr lang="en-US" b="1" dirty="0"/>
          </a:p>
          <a:p>
            <a:pPr lvl="1">
              <a:lnSpc>
                <a:spcPct val="150000"/>
              </a:lnSpc>
            </a:pPr>
            <a:r>
              <a:rPr lang="el-GR" b="1" dirty="0" err="1"/>
              <a:t>Ηωσινοφιλικά</a:t>
            </a:r>
            <a:r>
              <a:rPr lang="el-GR" b="1" dirty="0"/>
              <a:t> σύνδρομα</a:t>
            </a:r>
            <a:r>
              <a:rPr lang="en-US" b="1" dirty="0"/>
              <a:t> </a:t>
            </a:r>
            <a:endParaRPr lang="el-GR" b="1" dirty="0"/>
          </a:p>
          <a:p>
            <a:pPr lvl="1">
              <a:lnSpc>
                <a:spcPct val="150000"/>
              </a:lnSpc>
            </a:pPr>
            <a:r>
              <a:rPr lang="en-US" b="1" i="1" dirty="0"/>
              <a:t>Langerhans cell </a:t>
            </a:r>
            <a:r>
              <a:rPr lang="en-US" b="1" i="1" dirty="0" err="1"/>
              <a:t>histiocytosis</a:t>
            </a:r>
            <a:endParaRPr lang="el-GR" b="1" i="1" dirty="0"/>
          </a:p>
          <a:p>
            <a:pPr lvl="1">
              <a:lnSpc>
                <a:spcPct val="150000"/>
              </a:lnSpc>
            </a:pPr>
            <a:r>
              <a:rPr lang="el-GR" b="1" i="1" dirty="0"/>
              <a:t>Ορισμένα μεταβολικά σύνδρομα</a:t>
            </a:r>
          </a:p>
          <a:p>
            <a:pPr>
              <a:lnSpc>
                <a:spcPct val="150000"/>
              </a:lnSpc>
            </a:pPr>
            <a:r>
              <a:rPr lang="el-GR" b="1" i="1" dirty="0">
                <a:solidFill>
                  <a:srgbClr val="C00000"/>
                </a:solidFill>
              </a:rPr>
              <a:t>Βιοψία πνεύμονος</a:t>
            </a:r>
          </a:p>
          <a:p>
            <a:pPr lvl="1">
              <a:lnSpc>
                <a:spcPct val="150000"/>
              </a:lnSpc>
            </a:pPr>
            <a:r>
              <a:rPr lang="el-GR" b="1" i="1" dirty="0"/>
              <a:t>Μόνο σε επιλεγμένες περιπτώσεις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4876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C00000"/>
                </a:solidFill>
              </a:rPr>
              <a:t>Θεραπευτική αντιμετώπιση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l-GR" dirty="0"/>
              <a:t>Υποστηρικτική (Δίαιτα Οξυγόνο)</a:t>
            </a:r>
          </a:p>
          <a:p>
            <a:r>
              <a:rPr lang="el-GR" dirty="0"/>
              <a:t>Φαρμακευτική</a:t>
            </a:r>
          </a:p>
          <a:p>
            <a:r>
              <a:rPr lang="el-GR" dirty="0"/>
              <a:t>Κορτιζόνη</a:t>
            </a:r>
          </a:p>
          <a:p>
            <a:r>
              <a:rPr lang="el-GR" dirty="0" err="1"/>
              <a:t>Υδροξυχλωροκλίνη</a:t>
            </a:r>
            <a:endParaRPr lang="el-GR" dirty="0"/>
          </a:p>
          <a:p>
            <a:r>
              <a:rPr lang="el-GR" dirty="0"/>
              <a:t>Άλλα </a:t>
            </a:r>
            <a:r>
              <a:rPr lang="el-GR" dirty="0" err="1"/>
              <a:t>ανοσοκατασταλτικά</a:t>
            </a:r>
            <a:endParaRPr lang="el-GR" dirty="0"/>
          </a:p>
          <a:p>
            <a:r>
              <a:rPr lang="el-GR" dirty="0"/>
              <a:t>Μεταμόσχευση πνεύμονος</a:t>
            </a:r>
          </a:p>
        </p:txBody>
      </p:sp>
    </p:spTree>
    <p:extLst>
      <p:ext uri="{BB962C8B-B14F-4D97-AF65-F5344CB8AC3E}">
        <p14:creationId xmlns:p14="http://schemas.microsoft.com/office/powerpoint/2010/main" val="1155120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50" y="0"/>
            <a:ext cx="11546264" cy="87669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</a:rPr>
              <a:t>Καθιέρωση του όρου «</a:t>
            </a:r>
            <a:r>
              <a:rPr lang="en-US" sz="3200" b="1" dirty="0">
                <a:solidFill>
                  <a:srgbClr val="C00000"/>
                </a:solidFill>
              </a:rPr>
              <a:t>chILD syndrome</a:t>
            </a:r>
            <a:r>
              <a:rPr lang="el-GR" sz="3200" b="1" dirty="0">
                <a:solidFill>
                  <a:srgbClr val="C00000"/>
                </a:solidFill>
              </a:rPr>
              <a:t>»</a:t>
            </a:r>
            <a:br>
              <a:rPr lang="el-GR" sz="32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ch</a:t>
            </a:r>
            <a:r>
              <a:rPr lang="en-US" sz="2800" b="1" dirty="0">
                <a:solidFill>
                  <a:schemeClr val="tx1"/>
                </a:solidFill>
              </a:rPr>
              <a:t>ildren’s</a:t>
            </a:r>
            <a:r>
              <a:rPr lang="en-US" sz="2800" b="1" dirty="0">
                <a:solidFill>
                  <a:srgbClr val="C00000"/>
                </a:solidFill>
              </a:rPr>
              <a:t> I</a:t>
            </a:r>
            <a:r>
              <a:rPr lang="en-US" sz="2800" b="1" dirty="0">
                <a:solidFill>
                  <a:schemeClr val="tx1"/>
                </a:solidFill>
              </a:rPr>
              <a:t>nterstitial</a:t>
            </a:r>
            <a:r>
              <a:rPr lang="en-US" sz="2800" b="1" dirty="0">
                <a:solidFill>
                  <a:srgbClr val="C00000"/>
                </a:solidFill>
              </a:rPr>
              <a:t> L</a:t>
            </a:r>
            <a:r>
              <a:rPr lang="en-US" sz="2800" b="1" dirty="0">
                <a:solidFill>
                  <a:schemeClr val="tx1"/>
                </a:solidFill>
              </a:rPr>
              <a:t>ung</a:t>
            </a:r>
            <a:r>
              <a:rPr lang="en-US" sz="2800" b="1" dirty="0">
                <a:solidFill>
                  <a:srgbClr val="C00000"/>
                </a:solidFill>
              </a:rPr>
              <a:t> D</a:t>
            </a:r>
            <a:r>
              <a:rPr lang="en-US" sz="2800" b="1" dirty="0">
                <a:solidFill>
                  <a:schemeClr val="tx1"/>
                </a:solidFill>
              </a:rPr>
              <a:t>isease</a:t>
            </a:r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629"/>
            <a:ext cx="10515600" cy="41973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(1) </a:t>
            </a:r>
            <a:r>
              <a:rPr lang="el-GR" b="1" dirty="0"/>
              <a:t>Συμπτώματα </a:t>
            </a:r>
          </a:p>
          <a:p>
            <a:pPr lvl="1">
              <a:lnSpc>
                <a:spcPct val="150000"/>
              </a:lnSpc>
            </a:pPr>
            <a:r>
              <a:rPr lang="el-GR" b="1" dirty="0"/>
              <a:t>βήχας, </a:t>
            </a:r>
            <a:r>
              <a:rPr lang="el-GR" b="1" u="sng" dirty="0"/>
              <a:t>ταχύπνοια</a:t>
            </a:r>
            <a:r>
              <a:rPr lang="el-GR" b="1" dirty="0"/>
              <a:t> ή αδυναμία άθλησης (εύκολη κόπωση) </a:t>
            </a:r>
          </a:p>
          <a:p>
            <a:pPr>
              <a:lnSpc>
                <a:spcPct val="150000"/>
              </a:lnSpc>
            </a:pPr>
            <a:r>
              <a:rPr lang="en-US" dirty="0"/>
              <a:t>(2) </a:t>
            </a:r>
            <a:r>
              <a:rPr lang="el-GR" b="1" dirty="0"/>
              <a:t>Κλινικά ευρήματα </a:t>
            </a:r>
          </a:p>
          <a:p>
            <a:pPr lvl="1">
              <a:lnSpc>
                <a:spcPct val="150000"/>
              </a:lnSpc>
            </a:pPr>
            <a:r>
              <a:rPr lang="el-GR" b="1" dirty="0"/>
              <a:t>Λεπτοί υγροί (τρίζοντες)</a:t>
            </a:r>
            <a:r>
              <a:rPr lang="en-US" b="1" dirty="0"/>
              <a:t>, </a:t>
            </a:r>
            <a:r>
              <a:rPr lang="el-GR" b="1" dirty="0"/>
              <a:t>συρίττοντες, πληκτροδακτυλία, εισολκές ευένδοτων σημείων</a:t>
            </a:r>
            <a:r>
              <a:rPr lang="en-US" b="1" dirty="0"/>
              <a:t> </a:t>
            </a:r>
            <a:endParaRPr lang="el-GR" b="1" dirty="0"/>
          </a:p>
          <a:p>
            <a:pPr>
              <a:lnSpc>
                <a:spcPct val="150000"/>
              </a:lnSpc>
            </a:pPr>
            <a:r>
              <a:rPr lang="en-US" dirty="0"/>
              <a:t>(3) </a:t>
            </a:r>
            <a:r>
              <a:rPr lang="el-GR" b="1" dirty="0"/>
              <a:t>Υποξαιμία</a:t>
            </a:r>
            <a:r>
              <a:rPr lang="en-US" b="1" dirty="0"/>
              <a:t> </a:t>
            </a:r>
            <a:endParaRPr lang="el-GR" b="1" dirty="0"/>
          </a:p>
          <a:p>
            <a:pPr>
              <a:lnSpc>
                <a:spcPct val="150000"/>
              </a:lnSpc>
            </a:pPr>
            <a:r>
              <a:rPr lang="en-US" dirty="0"/>
              <a:t>(4) </a:t>
            </a:r>
            <a:r>
              <a:rPr lang="el-GR" b="1" dirty="0"/>
              <a:t>Απεικονιστικά διάχυτες βλάβες του πνευμονικού παρεγχύματος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826" y="6183977"/>
            <a:ext cx="10727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Deterding</a:t>
            </a:r>
            <a:r>
              <a:rPr lang="en-US" sz="1400" dirty="0"/>
              <a:t>: Infants and young children with children’s interstitial Lung Disease. </a:t>
            </a:r>
            <a:r>
              <a:rPr lang="en-US" sz="1400" dirty="0" err="1"/>
              <a:t>Pediatr</a:t>
            </a:r>
            <a:r>
              <a:rPr lang="en-US" sz="1400" dirty="0"/>
              <a:t> Allergy </a:t>
            </a:r>
            <a:r>
              <a:rPr lang="en-US" sz="1400" dirty="0" err="1"/>
              <a:t>Immunol</a:t>
            </a:r>
            <a:r>
              <a:rPr lang="en-US" sz="1400" dirty="0"/>
              <a:t> </a:t>
            </a:r>
            <a:r>
              <a:rPr lang="en-US" sz="1400" dirty="0" err="1"/>
              <a:t>Pulmonol</a:t>
            </a:r>
            <a:r>
              <a:rPr lang="en-US" sz="1400" dirty="0"/>
              <a:t>. 23:25-31 2010</a:t>
            </a:r>
          </a:p>
          <a:p>
            <a:r>
              <a:rPr lang="fr-FR" sz="1400" dirty="0"/>
              <a:t>ATS </a:t>
            </a:r>
            <a:r>
              <a:rPr lang="fr-FR" sz="1400" dirty="0" err="1"/>
              <a:t>Clinical</a:t>
            </a:r>
            <a:r>
              <a:rPr lang="fr-FR" sz="1400" dirty="0"/>
              <a:t> Practice Guidelines, AJRCCM, </a:t>
            </a:r>
            <a:r>
              <a:rPr lang="fr-FR" sz="1400" dirty="0" err="1"/>
              <a:t>Kurland</a:t>
            </a:r>
            <a:r>
              <a:rPr lang="fr-FR" sz="1400" dirty="0"/>
              <a:t> et al, 2013 </a:t>
            </a:r>
            <a:r>
              <a:rPr lang="en-US" sz="1400" dirty="0"/>
              <a:t> </a:t>
            </a:r>
            <a:endParaRPr lang="el-GR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6350" y="949696"/>
            <a:ext cx="11546264" cy="941918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dirty="0"/>
              <a:t>Παιδί με </a:t>
            </a:r>
            <a:r>
              <a:rPr lang="el-GR" sz="2800" b="1" u="sng" dirty="0"/>
              <a:t>3 έως 4 από τα ακόλουθα </a:t>
            </a:r>
            <a:r>
              <a:rPr lang="el-GR" sz="2800" dirty="0"/>
              <a:t>ευρήματα </a:t>
            </a:r>
            <a:r>
              <a:rPr lang="el-GR" sz="3200" b="1" u="sng" dirty="0">
                <a:solidFill>
                  <a:srgbClr val="002060"/>
                </a:solidFill>
              </a:rPr>
              <a:t>χωρίς γνωστή υποκείμενη πνευμονική νόσο</a:t>
            </a:r>
            <a:r>
              <a:rPr lang="el-GR" sz="3200" u="sng" dirty="0">
                <a:solidFill>
                  <a:srgbClr val="002060"/>
                </a:solidFill>
              </a:rPr>
              <a:t> </a:t>
            </a:r>
            <a:r>
              <a:rPr lang="el-GR" sz="2800" dirty="0"/>
              <a:t>που να δικαιολογεί την κλινική εικόνα </a:t>
            </a:r>
          </a:p>
        </p:txBody>
      </p:sp>
    </p:spTree>
    <p:extLst>
      <p:ext uri="{BB962C8B-B14F-4D97-AF65-F5344CB8AC3E}">
        <p14:creationId xmlns:p14="http://schemas.microsoft.com/office/powerpoint/2010/main" val="144363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ΥΧΝΟΤΗΤΑ ΑΝΑΠΝΟΗΣ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781175" y="447675"/>
            <a:ext cx="8077200" cy="60483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9"/>
          <a:stretch/>
        </p:blipFill>
        <p:spPr>
          <a:xfrm>
            <a:off x="6342548" y="188533"/>
            <a:ext cx="5608318" cy="6518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64" y="5921436"/>
            <a:ext cx="50150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Deutsch G</a:t>
            </a:r>
            <a:r>
              <a:rPr lang="el-GR" dirty="0"/>
              <a:t> </a:t>
            </a:r>
            <a:r>
              <a:rPr lang="en-US" dirty="0"/>
              <a:t>et al. Am J </a:t>
            </a:r>
            <a:r>
              <a:rPr lang="en-US" dirty="0" err="1"/>
              <a:t>Respir</a:t>
            </a:r>
            <a:r>
              <a:rPr lang="en-US" dirty="0"/>
              <a:t> </a:t>
            </a:r>
            <a:r>
              <a:rPr lang="en-US" dirty="0" err="1"/>
              <a:t>Crit</a:t>
            </a:r>
            <a:r>
              <a:rPr lang="en-US" dirty="0"/>
              <a:t> Care Med Vol 176. pp 1120–1128, 2007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433634" y="2469826"/>
            <a:ext cx="4779390" cy="286232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Diffuse Lung Disease in Young Children</a:t>
            </a:r>
          </a:p>
          <a:p>
            <a:endParaRPr lang="en-US" sz="3600" b="1" dirty="0"/>
          </a:p>
          <a:p>
            <a:r>
              <a:rPr lang="en-US" sz="3600" b="1" dirty="0"/>
              <a:t>Application of a Novel Classification Scheme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99" y="188533"/>
            <a:ext cx="553587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b="1" u="sng" dirty="0">
                <a:solidFill>
                  <a:srgbClr val="C00000"/>
                </a:solidFill>
              </a:rPr>
              <a:t>2005 - Η Ταξινόμηση Ορόσημο</a:t>
            </a:r>
            <a:endParaRPr lang="en-US" sz="2000" b="1" u="sng" dirty="0">
              <a:solidFill>
                <a:srgbClr val="C00000"/>
              </a:solidFill>
            </a:endParaRPr>
          </a:p>
          <a:p>
            <a:r>
              <a:rPr lang="en-US" sz="2000" b="1" dirty="0"/>
              <a:t>187 </a:t>
            </a:r>
            <a:r>
              <a:rPr lang="el-GR" sz="2000" b="1" dirty="0"/>
              <a:t>Ασθενείς </a:t>
            </a:r>
            <a:r>
              <a:rPr lang="en-US" sz="2000" b="1" dirty="0"/>
              <a:t>&lt; </a:t>
            </a:r>
            <a:r>
              <a:rPr lang="el-GR" sz="2000" b="1" dirty="0"/>
              <a:t>2 ετών με Βιοψίες πνεύμονος</a:t>
            </a:r>
          </a:p>
          <a:p>
            <a:r>
              <a:rPr lang="en-US" sz="2000" b="1" dirty="0"/>
              <a:t>11 </a:t>
            </a:r>
            <a:r>
              <a:rPr lang="el-GR" sz="2000" b="1" dirty="0"/>
              <a:t>Νοσοκομεία των ΗΠΑ - περίοδος 1999-2004</a:t>
            </a:r>
          </a:p>
          <a:p>
            <a:r>
              <a:rPr lang="el-GR" sz="2000" b="1" dirty="0"/>
              <a:t>«</a:t>
            </a:r>
            <a:r>
              <a:rPr lang="en-US" sz="2000" b="1" dirty="0"/>
              <a:t>Dream Team</a:t>
            </a:r>
            <a:r>
              <a:rPr lang="el-GR" sz="2000" b="1" dirty="0"/>
              <a:t>» Επιστημόνων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98" y="1576153"/>
            <a:ext cx="5442138" cy="7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" y="38101"/>
            <a:ext cx="12077700" cy="866774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/>
            <a:r>
              <a:rPr lang="el-GR" altLang="el-GR" sz="3200" b="1" dirty="0">
                <a:solidFill>
                  <a:srgbClr val="002060"/>
                </a:solidFill>
                <a:latin typeface="+mn-lt"/>
              </a:rPr>
              <a:t>Διάχυτες Διαταραχές της Διάπλασης</a:t>
            </a:r>
            <a:r>
              <a:rPr lang="en-GB" altLang="el-GR" sz="3200" b="1" dirty="0">
                <a:solidFill>
                  <a:srgbClr val="002060"/>
                </a:solidFill>
                <a:latin typeface="+mn-lt"/>
              </a:rPr>
              <a:t>-Diffuse Developmental Disorders</a:t>
            </a:r>
            <a:br>
              <a:rPr lang="el-GR" altLang="el-GR" sz="3200" b="1" dirty="0">
                <a:solidFill>
                  <a:srgbClr val="002060"/>
                </a:solidFill>
                <a:latin typeface="+mn-lt"/>
              </a:rPr>
            </a:br>
            <a:r>
              <a:rPr lang="el-GR" altLang="el-GR" sz="3200" b="1" dirty="0">
                <a:solidFill>
                  <a:srgbClr val="002060"/>
                </a:solidFill>
                <a:latin typeface="+mn-lt"/>
              </a:rPr>
              <a:t>(Διαμόρφωσης – Μορφοποίησης)</a:t>
            </a:r>
            <a:endParaRPr lang="en-GB" altLang="el-GR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4868" y="1004579"/>
            <a:ext cx="7146235" cy="2812941"/>
          </a:xfrm>
          <a:solidFill>
            <a:srgbClr val="FFFFCC"/>
          </a:solidFill>
        </p:spPr>
        <p:txBody>
          <a:bodyPr>
            <a:normAutofit fontScale="77500" lnSpcReduction="20000"/>
          </a:bodyPr>
          <a:lstStyle/>
          <a:p>
            <a:r>
              <a:rPr lang="el-GR" altLang="el-GR" b="1" u="sng" dirty="0" err="1">
                <a:solidFill>
                  <a:srgbClr val="C00000"/>
                </a:solidFill>
              </a:rPr>
              <a:t>Λοβιδιακή</a:t>
            </a:r>
            <a:r>
              <a:rPr lang="el-GR" altLang="el-GR" b="1" u="sng" dirty="0">
                <a:solidFill>
                  <a:srgbClr val="C00000"/>
                </a:solidFill>
              </a:rPr>
              <a:t> δυσπλασία</a:t>
            </a:r>
            <a:r>
              <a:rPr lang="en-US" altLang="el-GR" b="1" u="sng" dirty="0">
                <a:solidFill>
                  <a:srgbClr val="C00000"/>
                </a:solidFill>
              </a:rPr>
              <a:t> </a:t>
            </a:r>
            <a:r>
              <a:rPr lang="el-GR" altLang="el-GR" b="1" u="sng" dirty="0">
                <a:solidFill>
                  <a:srgbClr val="C00000"/>
                </a:solidFill>
              </a:rPr>
              <a:t>-</a:t>
            </a:r>
            <a:r>
              <a:rPr lang="en-US" altLang="el-GR" b="1" u="sng" dirty="0">
                <a:solidFill>
                  <a:srgbClr val="C00000"/>
                </a:solidFill>
              </a:rPr>
              <a:t> </a:t>
            </a:r>
            <a:r>
              <a:rPr lang="en-GB" altLang="el-GR" b="1" u="sng" dirty="0">
                <a:solidFill>
                  <a:srgbClr val="C00000"/>
                </a:solidFill>
              </a:rPr>
              <a:t>Acinar dysplasia</a:t>
            </a:r>
            <a:r>
              <a:rPr lang="el-GR" altLang="el-GR" b="1" u="sng" dirty="0">
                <a:solidFill>
                  <a:srgbClr val="C00000"/>
                </a:solidFill>
              </a:rPr>
              <a:t> </a:t>
            </a:r>
            <a:r>
              <a:rPr lang="el-GR" altLang="el-GR" b="1" dirty="0">
                <a:solidFill>
                  <a:srgbClr val="C00000"/>
                </a:solidFill>
              </a:rPr>
              <a:t>(Διακοπή διάπλασης στο σωληνώδες στάδιο)</a:t>
            </a:r>
            <a:endParaRPr lang="en-GB" altLang="el-GR" b="1" dirty="0">
              <a:solidFill>
                <a:srgbClr val="C00000"/>
              </a:solidFill>
            </a:endParaRPr>
          </a:p>
          <a:p>
            <a:endParaRPr lang="en-GB" altLang="el-GR" b="1" dirty="0">
              <a:solidFill>
                <a:srgbClr val="C00000"/>
              </a:solidFill>
            </a:endParaRPr>
          </a:p>
          <a:p>
            <a:r>
              <a:rPr lang="el-GR" altLang="el-GR" b="1" u="sng" dirty="0" err="1">
                <a:solidFill>
                  <a:srgbClr val="C00000"/>
                </a:solidFill>
              </a:rPr>
              <a:t>Κυψελιδο</a:t>
            </a:r>
            <a:r>
              <a:rPr lang="el-GR" altLang="el-GR" b="1" u="sng" dirty="0">
                <a:solidFill>
                  <a:srgbClr val="C00000"/>
                </a:solidFill>
              </a:rPr>
              <a:t>-τριχοειδική δυσπλασία</a:t>
            </a:r>
            <a:r>
              <a:rPr lang="en-US" altLang="el-GR" b="1" u="sng" dirty="0">
                <a:solidFill>
                  <a:srgbClr val="C00000"/>
                </a:solidFill>
              </a:rPr>
              <a:t> </a:t>
            </a:r>
            <a:r>
              <a:rPr lang="en-US" altLang="el-GR" b="1" dirty="0">
                <a:solidFill>
                  <a:srgbClr val="C00000"/>
                </a:solidFill>
              </a:rPr>
              <a:t>- </a:t>
            </a:r>
            <a:r>
              <a:rPr lang="en-GB" altLang="el-GR" b="1" dirty="0">
                <a:solidFill>
                  <a:srgbClr val="C00000"/>
                </a:solidFill>
              </a:rPr>
              <a:t>Alveolar-capillary dysplasia</a:t>
            </a:r>
          </a:p>
          <a:p>
            <a:pPr marL="0" indent="0">
              <a:buNone/>
            </a:pPr>
            <a:endParaRPr lang="en-GB" altLang="el-GR" b="1" dirty="0">
              <a:solidFill>
                <a:srgbClr val="C00000"/>
              </a:solidFill>
            </a:endParaRPr>
          </a:p>
          <a:p>
            <a:r>
              <a:rPr lang="el-GR" altLang="el-GR" b="1" u="sng" dirty="0" err="1">
                <a:solidFill>
                  <a:srgbClr val="C00000"/>
                </a:solidFill>
              </a:rPr>
              <a:t>Κυψελιδο</a:t>
            </a:r>
            <a:r>
              <a:rPr lang="el-GR" altLang="el-GR" b="1" u="sng" dirty="0">
                <a:solidFill>
                  <a:srgbClr val="C00000"/>
                </a:solidFill>
              </a:rPr>
              <a:t>-τριχοειδική δυσπλασία με ανώμαλη διάταξη των πνευμονικών φλεβών</a:t>
            </a:r>
            <a:r>
              <a:rPr lang="en-US" altLang="el-GR" b="1" u="sng" dirty="0">
                <a:solidFill>
                  <a:srgbClr val="C00000"/>
                </a:solidFill>
              </a:rPr>
              <a:t> -  </a:t>
            </a:r>
            <a:r>
              <a:rPr lang="en-GB" altLang="el-GR" b="1" dirty="0">
                <a:solidFill>
                  <a:srgbClr val="C00000"/>
                </a:solidFill>
              </a:rPr>
              <a:t>Alveolar-capillary dysplasia with misalignment of the pulmonary veins</a:t>
            </a:r>
            <a:r>
              <a:rPr lang="el-GR" altLang="el-GR" b="1" dirty="0">
                <a:solidFill>
                  <a:srgbClr val="C00000"/>
                </a:solidFill>
              </a:rPr>
              <a:t> </a:t>
            </a:r>
            <a:endParaRPr lang="en-GB" altLang="el-GR" b="1" u="sng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085" y="3955780"/>
            <a:ext cx="6956981" cy="26776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/>
              <a:t>Πρώιμη εμφάνιση - Νεογνική Ηλικία</a:t>
            </a:r>
          </a:p>
          <a:p>
            <a:pPr lvl="1"/>
            <a:r>
              <a:rPr lang="el-GR" sz="2400" b="1" u="sng" dirty="0">
                <a:solidFill>
                  <a:srgbClr val="002060"/>
                </a:solidFill>
              </a:rPr>
              <a:t>Κυάνωση – βαρύ </a:t>
            </a:r>
            <a:r>
              <a:rPr lang="en-US" sz="2400" b="1" u="sng" dirty="0">
                <a:solidFill>
                  <a:srgbClr val="002060"/>
                </a:solidFill>
              </a:rPr>
              <a:t>RDS (</a:t>
            </a:r>
            <a:r>
              <a:rPr lang="el-GR" sz="2400" b="1" u="sng" dirty="0">
                <a:solidFill>
                  <a:srgbClr val="002060"/>
                </a:solidFill>
              </a:rPr>
              <a:t>ΣΑΔ</a:t>
            </a:r>
            <a:r>
              <a:rPr lang="en-US" sz="2400" b="1" u="sng" dirty="0">
                <a:solidFill>
                  <a:srgbClr val="002060"/>
                </a:solidFill>
              </a:rPr>
              <a:t>)</a:t>
            </a:r>
            <a:r>
              <a:rPr lang="el-GR" sz="2400" b="1" u="sng" dirty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l-GR" sz="2400" b="1" u="sng" dirty="0">
                <a:solidFill>
                  <a:srgbClr val="002060"/>
                </a:solidFill>
              </a:rPr>
              <a:t>Βαριά πνευμονική υπέρταση</a:t>
            </a:r>
          </a:p>
          <a:p>
            <a:r>
              <a:rPr lang="el-GR" sz="2400" b="1" dirty="0"/>
              <a:t>Όψιμη εμφάνιση – 4</a:t>
            </a:r>
            <a:r>
              <a:rPr lang="el-GR" sz="2400" b="1" baseline="30000" dirty="0"/>
              <a:t>ο</a:t>
            </a:r>
            <a:r>
              <a:rPr lang="el-GR" sz="2400" b="1" dirty="0"/>
              <a:t> με 6</a:t>
            </a:r>
            <a:r>
              <a:rPr lang="el-GR" sz="2400" b="1" baseline="30000" dirty="0"/>
              <a:t>ο</a:t>
            </a:r>
            <a:r>
              <a:rPr lang="el-GR" sz="2400" b="1" dirty="0"/>
              <a:t> μήνα</a:t>
            </a:r>
          </a:p>
          <a:p>
            <a:r>
              <a:rPr lang="el-GR" sz="2400" dirty="0"/>
              <a:t>Συνυπάρχουσες συγγενείς ανωμαλίες </a:t>
            </a:r>
          </a:p>
          <a:p>
            <a:r>
              <a:rPr lang="el-GR" sz="2400" dirty="0"/>
              <a:t>Μεταλλάξεις στο </a:t>
            </a:r>
            <a:r>
              <a:rPr lang="el-GR" sz="2400" b="1" dirty="0">
                <a:solidFill>
                  <a:srgbClr val="C00000"/>
                </a:solidFill>
              </a:rPr>
              <a:t>γονίδιο του </a:t>
            </a:r>
            <a:r>
              <a:rPr lang="en-US" sz="2400" b="1" i="1" dirty="0">
                <a:solidFill>
                  <a:srgbClr val="C00000"/>
                </a:solidFill>
              </a:rPr>
              <a:t>FOXF1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l-GR" sz="2400" dirty="0"/>
              <a:t>στο χρωμόσωμα </a:t>
            </a:r>
            <a:r>
              <a:rPr lang="en-US" sz="2400" dirty="0"/>
              <a:t>16q24.1 </a:t>
            </a:r>
            <a:r>
              <a:rPr lang="el-GR" sz="2400" dirty="0"/>
              <a:t> σε </a:t>
            </a:r>
            <a:r>
              <a:rPr lang="el-GR" sz="2400" b="1" dirty="0"/>
              <a:t>50% των περιπτώσεων</a:t>
            </a:r>
            <a:r>
              <a:rPr lang="el-GR" sz="24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090" y="3550440"/>
            <a:ext cx="3799618" cy="27911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0785" y="6389152"/>
            <a:ext cx="460513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Am J </a:t>
            </a:r>
            <a:r>
              <a:rPr lang="en-US" sz="1600" dirty="0" err="1"/>
              <a:t>Respir</a:t>
            </a:r>
            <a:r>
              <a:rPr lang="en-US" sz="1600" dirty="0"/>
              <a:t> </a:t>
            </a:r>
            <a:r>
              <a:rPr lang="en-US" sz="1600" dirty="0" err="1"/>
              <a:t>Crit</a:t>
            </a:r>
            <a:r>
              <a:rPr lang="en-US" sz="1600" dirty="0"/>
              <a:t> Care Med Vol 184. pp 172–179, 2011</a:t>
            </a:r>
            <a:endParaRPr lang="el-GR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947" y="905750"/>
            <a:ext cx="4510218" cy="2201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13163" y="3129695"/>
            <a:ext cx="44683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Armes JE, et al. J Clin </a:t>
            </a:r>
            <a:r>
              <a:rPr lang="fr-FR" dirty="0" err="1"/>
              <a:t>Pathol</a:t>
            </a:r>
            <a:r>
              <a:rPr lang="fr-FR" dirty="0"/>
              <a:t> 2015;68:100–110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928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9051" y="184588"/>
            <a:ext cx="7900790" cy="1025628"/>
          </a:xfr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002060"/>
                </a:solidFill>
              </a:rPr>
              <a:t>Διαταραχές Ανάπτυξης (Αύξησης) των πνευμόνων</a:t>
            </a:r>
            <a:br>
              <a:rPr lang="el-GR" altLang="el-GR" sz="2800" b="1" dirty="0">
                <a:solidFill>
                  <a:srgbClr val="002060"/>
                </a:solidFill>
              </a:rPr>
            </a:br>
            <a:r>
              <a:rPr lang="el-GR" altLang="el-GR" sz="2800" b="1" dirty="0">
                <a:solidFill>
                  <a:srgbClr val="002060"/>
                </a:solidFill>
              </a:rPr>
              <a:t>Ανεπαρκής κυψελιδοποίηση (</a:t>
            </a:r>
            <a:r>
              <a:rPr lang="en-GB" altLang="el-GR" sz="2400" b="1" dirty="0">
                <a:solidFill>
                  <a:srgbClr val="002060"/>
                </a:solidFill>
              </a:rPr>
              <a:t>Lung Growth Abnormalities</a:t>
            </a:r>
            <a:r>
              <a:rPr lang="el-GR" altLang="el-GR" sz="2800" b="1" dirty="0">
                <a:solidFill>
                  <a:srgbClr val="002060"/>
                </a:solidFill>
              </a:rPr>
              <a:t>)</a:t>
            </a:r>
            <a:endParaRPr lang="en-GB" altLang="el-GR" sz="28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65295" y="1279995"/>
          <a:ext cx="5815189" cy="5508300"/>
        </p:xfrm>
        <a:graphic>
          <a:graphicData uri="http://schemas.openxmlformats.org/drawingml/2006/table">
            <a:tbl>
              <a:tblPr/>
              <a:tblGrid>
                <a:gridCol w="5815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42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2000" b="1" dirty="0"/>
                        <a:t>Παράγοντες περιορισμού της ενδομήτριας</a:t>
                      </a:r>
                      <a:r>
                        <a:rPr lang="el-GR" sz="2000" b="1" baseline="0" dirty="0"/>
                        <a:t> αύξησης των πνευμόνων</a:t>
                      </a:r>
                      <a:endParaRPr lang="en-US" sz="2000" b="1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954">
                <a:tc>
                  <a:txBody>
                    <a:bodyPr/>
                    <a:lstStyle/>
                    <a:p>
                      <a:pPr>
                        <a:buFont typeface="+mj-lt"/>
                        <a:buNone/>
                      </a:pPr>
                      <a:r>
                        <a:rPr lang="el-GR" sz="1400" b="1" dirty="0"/>
                        <a:t>          1.Ολιγοϋδράμνιο</a:t>
                      </a:r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54">
                <a:tc>
                  <a:txBody>
                    <a:bodyPr/>
                    <a:lstStyle/>
                    <a:p>
                      <a:pPr>
                        <a:buFont typeface="+mj-lt"/>
                        <a:buNone/>
                      </a:pPr>
                      <a:r>
                        <a:rPr lang="el-GR" sz="1400" b="1" dirty="0"/>
                        <a:t>          2. Περιορισμός </a:t>
                      </a:r>
                      <a:r>
                        <a:rPr lang="el-GR" sz="1400" b="1" baseline="0" dirty="0"/>
                        <a:t>θωρακικού χώρου</a:t>
                      </a:r>
                      <a:endParaRPr lang="en-US" sz="1400" b="1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378">
                <a:tc>
                  <a:txBody>
                    <a:bodyPr/>
                    <a:lstStyle/>
                    <a:p>
                      <a:pPr>
                        <a:buFont typeface="+mj-lt"/>
                        <a:buNone/>
                      </a:pPr>
                      <a:r>
                        <a:rPr lang="el-GR" sz="1400" b="1" dirty="0"/>
                        <a:t>          3.</a:t>
                      </a:r>
                      <a:r>
                        <a:rPr lang="el-GR" sz="1400" b="1" baseline="0" dirty="0"/>
                        <a:t> </a:t>
                      </a:r>
                      <a:r>
                        <a:rPr lang="el-GR" sz="1400" b="1" baseline="0" dirty="0" err="1"/>
                        <a:t>Νευρομυϊκές</a:t>
                      </a:r>
                      <a:r>
                        <a:rPr lang="el-GR" sz="1400" b="1" baseline="0" dirty="0"/>
                        <a:t> παθήσεις περιορισμού εμβρυϊκής αναπνοής</a:t>
                      </a:r>
                      <a:endParaRPr lang="en-US" sz="1400" b="1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95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2000" b="1" dirty="0">
                          <a:solidFill>
                            <a:srgbClr val="C00000"/>
                          </a:solidFill>
                        </a:rPr>
                        <a:t>Βρογχοπνευμονική Δυσπλασία των Προώρων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79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2000" b="1" dirty="0"/>
                        <a:t>Συγγενείς καρδιοπάθειες</a:t>
                      </a:r>
                      <a:endParaRPr lang="en-US" sz="2000" b="1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378">
                <a:tc>
                  <a:txBody>
                    <a:bodyPr/>
                    <a:lstStyle/>
                    <a:p>
                      <a:pPr>
                        <a:buFont typeface="+mj-lt"/>
                        <a:buNone/>
                      </a:pPr>
                      <a:r>
                        <a:rPr lang="el-GR" sz="1400" b="1" dirty="0"/>
                        <a:t>          1.</a:t>
                      </a:r>
                      <a:r>
                        <a:rPr lang="el-GR" sz="1400" b="1" baseline="0" dirty="0"/>
                        <a:t> Μειωμένη πνευμονική κυκλοφορία (πχ. Τετραλογία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Fallot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954">
                <a:tc>
                  <a:txBody>
                    <a:bodyPr/>
                    <a:lstStyle/>
                    <a:p>
                      <a:pPr>
                        <a:buFont typeface="+mj-lt"/>
                        <a:buNone/>
                      </a:pPr>
                      <a:r>
                        <a:rPr lang="el-GR" sz="1400" b="1" dirty="0"/>
                        <a:t>          2. </a:t>
                      </a:r>
                      <a:r>
                        <a:rPr lang="el-GR" sz="1400" b="1" dirty="0" err="1"/>
                        <a:t>Κυανωτικές</a:t>
                      </a:r>
                      <a:r>
                        <a:rPr lang="el-GR" sz="1400" b="1" dirty="0"/>
                        <a:t> καρδιοπάθειες</a:t>
                      </a:r>
                      <a:endParaRPr lang="en-US" sz="1400" b="1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79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2000" b="1" dirty="0"/>
                        <a:t>Γενετικές</a:t>
                      </a:r>
                      <a:r>
                        <a:rPr lang="el-GR" sz="2000" b="1" baseline="0" dirty="0"/>
                        <a:t> Διαταραχές</a:t>
                      </a:r>
                      <a:endParaRPr lang="en-US" sz="2000" b="1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954">
                <a:tc>
                  <a:txBody>
                    <a:bodyPr/>
                    <a:lstStyle/>
                    <a:p>
                      <a:pPr>
                        <a:buFont typeface="+mj-lt"/>
                        <a:buAutoNum type="arabicPeriod"/>
                      </a:pPr>
                      <a:r>
                        <a:rPr lang="el-GR" sz="1400" b="1" dirty="0"/>
                        <a:t> Τρισωμία 21 και άλλες </a:t>
                      </a:r>
                      <a:r>
                        <a:rPr lang="el-GR" sz="1400" b="1" dirty="0" err="1"/>
                        <a:t>χρωμοσωμιακές</a:t>
                      </a:r>
                      <a:r>
                        <a:rPr lang="el-GR" sz="1400" b="1" dirty="0"/>
                        <a:t> ανωμαλίες</a:t>
                      </a:r>
                      <a:endParaRPr lang="en-US" sz="1400" b="1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l-GR" sz="1400" b="1" dirty="0"/>
                        <a:t>2.</a:t>
                      </a:r>
                      <a:r>
                        <a:rPr lang="el-GR" sz="1400" b="1" baseline="0" dirty="0"/>
                        <a:t>  </a:t>
                      </a:r>
                      <a:r>
                        <a:rPr lang="en-US" sz="1400" b="1" i="1" dirty="0"/>
                        <a:t>Nkx2.1</a:t>
                      </a:r>
                      <a:r>
                        <a:rPr lang="en-US" sz="1400" b="1" dirty="0"/>
                        <a:t> </a:t>
                      </a:r>
                    </a:p>
                    <a:p>
                      <a:pPr>
                        <a:buFont typeface="+mj-lt"/>
                        <a:buNone/>
                      </a:pPr>
                      <a:endParaRPr lang="en-US" sz="1400" b="1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2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l-GR" sz="1400" b="1" i="1" dirty="0"/>
                        <a:t>3. </a:t>
                      </a:r>
                      <a:r>
                        <a:rPr lang="en-US" sz="1400" b="1" i="1" dirty="0"/>
                        <a:t>FLNA</a:t>
                      </a:r>
                      <a:endParaRPr lang="en-US" sz="1400" b="1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954">
                <a:tc>
                  <a:txBody>
                    <a:bodyPr/>
                    <a:lstStyle/>
                    <a:p>
                      <a:pPr>
                        <a:buFont typeface="+mj-lt"/>
                        <a:buNone/>
                      </a:pPr>
                      <a:endParaRPr lang="en-US" sz="1100" dirty="0"/>
                    </a:p>
                  </a:txBody>
                  <a:tcPr marL="55080" marR="55080" marT="27540" marB="275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0" name="Picture 2" descr="σάρωση0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332" y="847586"/>
            <a:ext cx="3151502" cy="243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σάρωση0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332" y="4136260"/>
            <a:ext cx="3100560" cy="229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212415" y="3551485"/>
            <a:ext cx="37890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1600" b="1" u="sng" dirty="0">
                <a:solidFill>
                  <a:srgbClr val="C00000"/>
                </a:solidFill>
              </a:rPr>
              <a:t>27 week </a:t>
            </a:r>
            <a:r>
              <a:rPr lang="en-US" altLang="el-GR" sz="1600" b="1" u="sng" dirty="0" err="1">
                <a:solidFill>
                  <a:srgbClr val="C00000"/>
                </a:solidFill>
              </a:rPr>
              <a:t>premie</a:t>
            </a:r>
            <a:r>
              <a:rPr lang="en-US" altLang="el-GR" sz="1600" b="1" u="sng" dirty="0">
                <a:solidFill>
                  <a:srgbClr val="C00000"/>
                </a:solidFill>
              </a:rPr>
              <a:t>: Lobular simplification </a:t>
            </a:r>
            <a:r>
              <a:rPr lang="en-US" altLang="el-GR" sz="1600" b="1" dirty="0"/>
              <a:t>Patsy PIG</a:t>
            </a:r>
            <a:endParaRPr lang="el-GR" altLang="el-GR" sz="1600" b="1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156441" y="65022"/>
            <a:ext cx="39855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b="1" u="sng" dirty="0">
                <a:solidFill>
                  <a:srgbClr val="C00000"/>
                </a:solidFill>
              </a:rPr>
              <a:t>Deficient </a:t>
            </a:r>
            <a:r>
              <a:rPr lang="en-US" altLang="el-GR" b="1" u="sng" dirty="0" err="1">
                <a:solidFill>
                  <a:srgbClr val="C00000"/>
                </a:solidFill>
              </a:rPr>
              <a:t>alveolarization</a:t>
            </a:r>
            <a:r>
              <a:rPr lang="en-US" altLang="el-GR" b="1" u="sng" dirty="0">
                <a:solidFill>
                  <a:srgbClr val="C00000"/>
                </a:solidFill>
              </a:rPr>
              <a:t> in  Trisomy 21</a:t>
            </a:r>
          </a:p>
          <a:p>
            <a:pPr>
              <a:spcBef>
                <a:spcPct val="50000"/>
              </a:spcBef>
            </a:pPr>
            <a:r>
              <a:rPr lang="en-US" altLang="el-GR" sz="1600" b="1" dirty="0"/>
              <a:t>Cystic dilatation of </a:t>
            </a:r>
            <a:r>
              <a:rPr lang="en-US" altLang="el-GR" sz="1600" b="1" dirty="0" err="1"/>
              <a:t>subpleural</a:t>
            </a:r>
            <a:r>
              <a:rPr lang="en-US" altLang="el-GR" sz="1600" b="1" dirty="0"/>
              <a:t> alveoli</a:t>
            </a:r>
            <a:endParaRPr lang="el-GR" altLang="el-GR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12264" y="6410739"/>
            <a:ext cx="5789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Kendig’s Disorders of the Respiratory tract in children 9</a:t>
            </a:r>
            <a:r>
              <a:rPr lang="en-US" sz="1400" baseline="30000" dirty="0"/>
              <a:t>th</a:t>
            </a:r>
            <a:r>
              <a:rPr lang="en-US" sz="1400" dirty="0"/>
              <a:t> </a:t>
            </a:r>
            <a:r>
              <a:rPr lang="en-US" sz="1400" dirty="0" err="1"/>
              <a:t>ed</a:t>
            </a:r>
            <a:r>
              <a:rPr lang="en-US" sz="1400" dirty="0"/>
              <a:t>, 2019 </a:t>
            </a:r>
            <a:r>
              <a:rPr lang="en-US" sz="1400" dirty="0" err="1"/>
              <a:t>Chapt</a:t>
            </a:r>
            <a:r>
              <a:rPr lang="en-US" sz="1400" dirty="0"/>
              <a:t> 56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71530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03695" y="37706"/>
            <a:ext cx="8861196" cy="150829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l-GR" sz="2800" b="1" dirty="0">
                <a:solidFill>
                  <a:srgbClr val="002060"/>
                </a:solidFill>
                <a:latin typeface="+mn-lt"/>
              </a:rPr>
              <a:t>Ειδικές καταστάσεις Άγνωστης αιτιολογίας</a:t>
            </a:r>
          </a:p>
          <a:p>
            <a:r>
              <a:rPr lang="el-GR" altLang="el-GR" sz="2800" b="1" dirty="0">
                <a:solidFill>
                  <a:srgbClr val="00B050"/>
                </a:solidFill>
                <a:latin typeface="+mn-lt"/>
              </a:rPr>
              <a:t>1.Υπερπλασία Νευροενδοκρινικών Κυττάρων των Βρεφών </a:t>
            </a:r>
          </a:p>
          <a:p>
            <a:r>
              <a:rPr lang="en-US" altLang="el-GR" sz="2800" dirty="0">
                <a:solidFill>
                  <a:srgbClr val="CC0000"/>
                </a:solidFill>
                <a:latin typeface="+mn-lt"/>
              </a:rPr>
              <a:t>N</a:t>
            </a:r>
            <a:r>
              <a:rPr lang="en-US" altLang="el-GR" sz="2800" dirty="0">
                <a:solidFill>
                  <a:srgbClr val="00B050"/>
                </a:solidFill>
                <a:latin typeface="+mn-lt"/>
              </a:rPr>
              <a:t>euro</a:t>
            </a:r>
            <a:r>
              <a:rPr lang="el-GR" altLang="el-GR" sz="2800" dirty="0">
                <a:latin typeface="+mn-lt"/>
              </a:rPr>
              <a:t> </a:t>
            </a:r>
            <a:r>
              <a:rPr lang="en-US" altLang="el-GR" sz="2800" dirty="0">
                <a:solidFill>
                  <a:srgbClr val="CC0000"/>
                </a:solidFill>
                <a:latin typeface="+mn-lt"/>
              </a:rPr>
              <a:t>E</a:t>
            </a:r>
            <a:r>
              <a:rPr lang="en-US" altLang="el-GR" sz="2800" dirty="0">
                <a:solidFill>
                  <a:srgbClr val="00B050"/>
                </a:solidFill>
                <a:latin typeface="+mn-lt"/>
              </a:rPr>
              <a:t>ndocrine</a:t>
            </a:r>
            <a:r>
              <a:rPr lang="en-US" altLang="el-GR" sz="2800" dirty="0">
                <a:latin typeface="+mn-lt"/>
              </a:rPr>
              <a:t> </a:t>
            </a:r>
            <a:r>
              <a:rPr lang="en-US" altLang="el-GR" sz="2800" dirty="0">
                <a:solidFill>
                  <a:srgbClr val="CC0000"/>
                </a:solidFill>
                <a:latin typeface="+mn-lt"/>
              </a:rPr>
              <a:t>H</a:t>
            </a:r>
            <a:r>
              <a:rPr lang="en-US" altLang="el-GR" sz="2800" dirty="0">
                <a:solidFill>
                  <a:srgbClr val="00B050"/>
                </a:solidFill>
                <a:latin typeface="+mn-lt"/>
              </a:rPr>
              <a:t>yperplasia of</a:t>
            </a:r>
            <a:r>
              <a:rPr lang="en-US" altLang="el-GR" sz="2800" dirty="0">
                <a:latin typeface="+mn-lt"/>
              </a:rPr>
              <a:t> </a:t>
            </a:r>
            <a:r>
              <a:rPr lang="en-US" altLang="el-GR" sz="2800" dirty="0">
                <a:solidFill>
                  <a:srgbClr val="CC0000"/>
                </a:solidFill>
                <a:latin typeface="+mn-lt"/>
              </a:rPr>
              <a:t>I</a:t>
            </a:r>
            <a:r>
              <a:rPr lang="en-US" altLang="el-GR" sz="2800" dirty="0">
                <a:solidFill>
                  <a:srgbClr val="00B050"/>
                </a:solidFill>
                <a:latin typeface="+mn-lt"/>
              </a:rPr>
              <a:t>nfancy</a:t>
            </a:r>
            <a:r>
              <a:rPr lang="el-GR" altLang="el-GR" sz="2800" dirty="0">
                <a:latin typeface="+mn-lt"/>
              </a:rPr>
              <a:t> </a:t>
            </a:r>
            <a:r>
              <a:rPr lang="en-US" altLang="el-GR" sz="2800" dirty="0">
                <a:latin typeface="+mn-lt"/>
              </a:rPr>
              <a:t>– </a:t>
            </a:r>
            <a:r>
              <a:rPr lang="en-US" altLang="el-GR" sz="2800" dirty="0">
                <a:solidFill>
                  <a:srgbClr val="C00000"/>
                </a:solidFill>
                <a:latin typeface="+mn-lt"/>
              </a:rPr>
              <a:t>NEHI</a:t>
            </a:r>
          </a:p>
          <a:p>
            <a:r>
              <a:rPr lang="en-US" altLang="el-GR" sz="2000" b="1" dirty="0">
                <a:solidFill>
                  <a:srgbClr val="C00000"/>
                </a:solidFill>
                <a:latin typeface="+mn-lt"/>
              </a:rPr>
              <a:t>(PTI </a:t>
            </a:r>
            <a:r>
              <a:rPr lang="el-GR" altLang="el-GR" sz="2000" b="1" dirty="0">
                <a:solidFill>
                  <a:srgbClr val="C00000"/>
                </a:solidFill>
                <a:latin typeface="+mn-lt"/>
              </a:rPr>
              <a:t>– </a:t>
            </a:r>
            <a:r>
              <a:rPr lang="en-US" altLang="el-GR" sz="2000" b="1" dirty="0">
                <a:solidFill>
                  <a:srgbClr val="C00000"/>
                </a:solidFill>
                <a:latin typeface="+mn-lt"/>
              </a:rPr>
              <a:t>CHRONIC BRONCHIOLITIS OF INFANCY)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409492" y="1545996"/>
            <a:ext cx="7650430" cy="527429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l-GR" sz="2800" b="1" dirty="0">
                <a:latin typeface="+mn-lt"/>
              </a:rPr>
              <a:t>Κλινική εικόνα</a:t>
            </a:r>
            <a:endParaRPr lang="en-US" altLang="el-GR" sz="2800" b="1" dirty="0">
              <a:latin typeface="+mn-lt"/>
            </a:endParaRPr>
          </a:p>
          <a:p>
            <a:pPr lvl="1"/>
            <a:r>
              <a:rPr lang="el-GR" altLang="el-GR" sz="2400" dirty="0">
                <a:latin typeface="+mn-lt"/>
              </a:rPr>
              <a:t>Εμφάνιση τους πρώτους μήνες ζωής </a:t>
            </a:r>
            <a:endParaRPr lang="en-US" altLang="el-GR" sz="2400" dirty="0">
              <a:latin typeface="+mn-lt"/>
            </a:endParaRPr>
          </a:p>
          <a:p>
            <a:pPr lvl="1"/>
            <a:r>
              <a:rPr lang="el-GR" altLang="el-GR" sz="2400" b="1" dirty="0">
                <a:latin typeface="+mn-lt"/>
              </a:rPr>
              <a:t>Ταχύπνοια, </a:t>
            </a:r>
            <a:r>
              <a:rPr lang="el-GR" altLang="el-GR" sz="2400" dirty="0">
                <a:latin typeface="+mn-lt"/>
              </a:rPr>
              <a:t>τρίζοντες, σπανίως συριγμός,</a:t>
            </a:r>
          </a:p>
          <a:p>
            <a:pPr lvl="1"/>
            <a:r>
              <a:rPr lang="el-GR" altLang="el-GR" sz="2400" dirty="0">
                <a:latin typeface="+mn-lt"/>
              </a:rPr>
              <a:t>Υποξαιμία</a:t>
            </a:r>
          </a:p>
          <a:p>
            <a:r>
              <a:rPr lang="el-GR" altLang="el-GR" sz="2800" b="1" dirty="0">
                <a:latin typeface="+mn-lt"/>
              </a:rPr>
              <a:t>Ιστολογική εικόνα (δυσανάλογη της κλινικής)</a:t>
            </a:r>
            <a:endParaRPr lang="en-US" altLang="el-GR" sz="2800" b="1" dirty="0">
              <a:latin typeface="+mn-lt"/>
            </a:endParaRPr>
          </a:p>
          <a:p>
            <a:pPr lvl="1"/>
            <a:r>
              <a:rPr lang="el-GR" altLang="el-GR" sz="2400" b="1" dirty="0">
                <a:solidFill>
                  <a:srgbClr val="C00000"/>
                </a:solidFill>
                <a:latin typeface="+mn-lt"/>
              </a:rPr>
              <a:t>Αυξημένος αριθμός νευροενδοκρινικών κυττάρων στους περιφερικούς αεραγωγούς</a:t>
            </a:r>
          </a:p>
          <a:p>
            <a:r>
              <a:rPr lang="el-GR" altLang="el-GR" sz="2800" b="1" dirty="0">
                <a:latin typeface="+mn-lt"/>
              </a:rPr>
              <a:t>Απεικόνιση  </a:t>
            </a:r>
          </a:p>
          <a:p>
            <a:pPr lvl="1"/>
            <a:r>
              <a:rPr lang="el-GR" altLang="el-GR" sz="2200" dirty="0">
                <a:latin typeface="+mn-lt"/>
              </a:rPr>
              <a:t>Υπερέκπτυξη</a:t>
            </a:r>
          </a:p>
          <a:p>
            <a:pPr lvl="1"/>
            <a:r>
              <a:rPr lang="el-GR" altLang="el-GR" sz="2200" dirty="0">
                <a:latin typeface="+mn-lt"/>
              </a:rPr>
              <a:t>Εικόνα θολής υάλου κεντρικά , στο ΔΜΛ και τη γλωσσίδα</a:t>
            </a:r>
            <a:endParaRPr lang="en-US" altLang="el-GR" sz="2200" dirty="0">
              <a:latin typeface="+mn-lt"/>
            </a:endParaRPr>
          </a:p>
          <a:p>
            <a:pPr lvl="1"/>
            <a:r>
              <a:rPr lang="el-GR" altLang="el-GR" sz="2200" dirty="0">
                <a:latin typeface="+mn-lt"/>
              </a:rPr>
              <a:t>Περιφερική παγίδευση αέρα</a:t>
            </a:r>
          </a:p>
          <a:p>
            <a:r>
              <a:rPr lang="el-GR" altLang="el-GR" sz="2400" b="1" dirty="0">
                <a:latin typeface="+mn-lt"/>
              </a:rPr>
              <a:t>Πρόγνωση</a:t>
            </a:r>
            <a:r>
              <a:rPr lang="el-GR" altLang="el-GR" sz="2400" dirty="0">
                <a:latin typeface="+mn-lt"/>
              </a:rPr>
              <a:t>: </a:t>
            </a:r>
            <a:r>
              <a:rPr lang="el-GR" altLang="el-GR" sz="2000" dirty="0">
                <a:latin typeface="+mn-lt"/>
              </a:rPr>
              <a:t>Καλή                             </a:t>
            </a:r>
            <a:endParaRPr lang="en-US" altLang="el-GR" sz="2000" dirty="0">
              <a:latin typeface="+mn-lt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747148"/>
              </p:ext>
            </p:extLst>
          </p:nvPr>
        </p:nvGraphicFramePr>
        <p:xfrm>
          <a:off x="8597248" y="3399798"/>
          <a:ext cx="3419128" cy="2564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Image" r:id="rId3" imgW="10058400" imgH="6400800" progId="">
                  <p:embed/>
                </p:oleObj>
              </mc:Choice>
              <mc:Fallback>
                <p:oleObj name="Image" r:id="rId3" imgW="10058400" imgH="640080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248" y="3399798"/>
                        <a:ext cx="3419128" cy="25643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44761" y="6105598"/>
            <a:ext cx="384613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Raush</a:t>
            </a:r>
            <a:r>
              <a:rPr lang="en-US" sz="1200" dirty="0"/>
              <a:t> D. Am J </a:t>
            </a:r>
            <a:r>
              <a:rPr lang="en-US" sz="1200" dirty="0" err="1"/>
              <a:t>Respir</a:t>
            </a:r>
            <a:r>
              <a:rPr lang="en-US" sz="1200" dirty="0"/>
              <a:t> </a:t>
            </a:r>
            <a:r>
              <a:rPr lang="en-US" sz="1200" dirty="0" err="1"/>
              <a:t>Crit</a:t>
            </a:r>
            <a:r>
              <a:rPr lang="en-US" sz="1200" dirty="0"/>
              <a:t> Care Med. 193 (4):438-447 2016</a:t>
            </a:r>
          </a:p>
          <a:p>
            <a:r>
              <a:rPr lang="en-US" sz="1200" dirty="0" err="1"/>
              <a:t>Deterding</a:t>
            </a:r>
            <a:r>
              <a:rPr lang="en-US" sz="1200" dirty="0"/>
              <a:t> R. </a:t>
            </a:r>
            <a:r>
              <a:rPr lang="en-US" sz="1200" dirty="0" err="1"/>
              <a:t>Pediatr</a:t>
            </a:r>
            <a:r>
              <a:rPr lang="en-US" sz="1200" dirty="0"/>
              <a:t> </a:t>
            </a:r>
            <a:r>
              <a:rPr lang="en-US" sz="1200" dirty="0" err="1"/>
              <a:t>Pulmonol</a:t>
            </a:r>
            <a:r>
              <a:rPr lang="en-US" sz="1200" dirty="0"/>
              <a:t>. 40 (2):157-165 2005</a:t>
            </a:r>
            <a:endParaRPr lang="el-GR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83"/>
          <a:stretch/>
        </p:blipFill>
        <p:spPr>
          <a:xfrm>
            <a:off x="8757814" y="647700"/>
            <a:ext cx="3211120" cy="26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76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1856</Words>
  <Application>Microsoft Office PowerPoint</Application>
  <PresentationFormat>Ευρεία οθόνη</PresentationFormat>
  <Paragraphs>273</Paragraphs>
  <Slides>32</Slides>
  <Notes>4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Tahoma</vt:lpstr>
      <vt:lpstr>Office Theme</vt:lpstr>
      <vt:lpstr>Image</vt:lpstr>
      <vt:lpstr>Διάμεσες πνευμονοπάθειες</vt:lpstr>
      <vt:lpstr>«Παιδιατρικές Διάμεσες ή Διάχυτες πνευμονοπάθειες»</vt:lpstr>
      <vt:lpstr>Παρουσίαση του PowerPoint</vt:lpstr>
      <vt:lpstr>Καθιέρωση του όρου «chILD syndrome» children’s Interstitial Lung Disease</vt:lpstr>
      <vt:lpstr>Παρουσίαση του PowerPoint</vt:lpstr>
      <vt:lpstr>Παρουσίαση του PowerPoint</vt:lpstr>
      <vt:lpstr>Διάχυτες Διαταραχές της Διάπλασης-Diffuse Developmental Disorders (Διαμόρφωσης – Μορφοποίησης)</vt:lpstr>
      <vt:lpstr>Διαταραχές Ανάπτυξης (Αύξησης) των πνευμόνων Ανεπαρκής κυψελιδοποίηση (Lung Growth Abnormalities)</vt:lpstr>
      <vt:lpstr>Παρουσίαση του PowerPoint</vt:lpstr>
      <vt:lpstr>Ειδικές καταστάσεις Άγνωστης αιτιολογίας 2. Πνευμονική Διάμεση Γλυκογόνωση - PIG</vt:lpstr>
      <vt:lpstr>Επιφανειοδραστικός παράγοντας - Σύσταση</vt:lpstr>
      <vt:lpstr>Παρουσίαση του PowerPoint</vt:lpstr>
      <vt:lpstr>Διαταραχές ομοιόστασης επιφανειοδραστικού παράγοντα Σύνθεση – Συσκευασία – Αποκομιδή</vt:lpstr>
      <vt:lpstr>Διαταραχές του παράγοντα TTF-1 (Μεταλλάξεις του γονιδίου NKX2-1)</vt:lpstr>
      <vt:lpstr>Διαταραχές της SFTPB</vt:lpstr>
      <vt:lpstr>Διαταραχές της SFTPC</vt:lpstr>
      <vt:lpstr>Διαταραχές της ABCA3</vt:lpstr>
      <vt:lpstr>2. Disorders not specific to infancy</vt:lpstr>
      <vt:lpstr>Παρουσίαση του PowerPoint</vt:lpstr>
      <vt:lpstr>Οντότητες σε ανοσοκατασταλμένους ασθενείς GVHD – Αποφρακτική Βρογχιολίτιδα</vt:lpstr>
      <vt:lpstr>Οντότητες που μιμούνται διάχυτη διάμεση πνευμονοπάθεια</vt:lpstr>
      <vt:lpstr>Πότε θα υποπτευθούμε διάχυτη πνευμονοπάθεια Η τυπική εικόνα</vt:lpstr>
      <vt:lpstr>Πότε θα υποπτευθούμε διάχυτη πνευμονοπάθεια Η τυπική εικόνα</vt:lpstr>
      <vt:lpstr>Πότε θα υποπτευθούμε διάχυτη πνευμονοπάθεια Η τυπική εικόνα</vt:lpstr>
      <vt:lpstr>Αρχική Διερεύνηση 1. Κλινική</vt:lpstr>
      <vt:lpstr>Αρχική Διερεύνηση 2. Απεικόνιση</vt:lpstr>
      <vt:lpstr>Αρχική Διερεύνηση  3. Δοκιμασίες αναπνευστικής λειτουργίας</vt:lpstr>
      <vt:lpstr>Αρχική Διερεύνηση  4. Υπερηχοκαρδιογράφημα</vt:lpstr>
      <vt:lpstr>Αρχική Διερεύνηση 5. Στοχευμένος Εργαστηριακός έλεγχος</vt:lpstr>
      <vt:lpstr>6. Αξονική Τομογραφία Θώρακος </vt:lpstr>
      <vt:lpstr>7. Επεμβατικός έλεγχος</vt:lpstr>
      <vt:lpstr>Θεραπευτική αντιμετώπιση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Ταξινόμηση των διάμεσων πνευμονοπαθειών και διαγνωστική προσέγγιση</dc:title>
  <dc:creator>Fanis</dc:creator>
  <cp:lastModifiedBy>ATHANASIOS KADITIS</cp:lastModifiedBy>
  <cp:revision>58</cp:revision>
  <dcterms:created xsi:type="dcterms:W3CDTF">2018-09-20T07:41:53Z</dcterms:created>
  <dcterms:modified xsi:type="dcterms:W3CDTF">2018-12-07T10:13:53Z</dcterms:modified>
</cp:coreProperties>
</file>