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1BE8-F3C5-5E4D-9349-BDD4F1A90485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CFD1-9EF2-A04C-A4C2-04224EAA6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101"/>
            <a:ext cx="7772400" cy="1926305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Ζητήματα στη μελέτη της οικογένειας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521" y="2568405"/>
            <a:ext cx="8662360" cy="398102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 smtClean="0">
                <a:solidFill>
                  <a:schemeClr val="bg1"/>
                </a:solidFill>
              </a:rPr>
              <a:t>  • Τι  είναι οικογένεια</a:t>
            </a:r>
          </a:p>
          <a:p>
            <a:pPr algn="l"/>
            <a:r>
              <a:rPr lang="el-GR" sz="4000" b="1" dirty="0" smtClean="0">
                <a:solidFill>
                  <a:schemeClr val="bg1"/>
                </a:solidFill>
              </a:rPr>
              <a:t>  • Ποιά η σχέση της με την κοινωνική </a:t>
            </a:r>
          </a:p>
          <a:p>
            <a:pPr algn="l"/>
            <a:r>
              <a:rPr lang="el-GR" sz="4000" b="1" dirty="0" smtClean="0">
                <a:solidFill>
                  <a:schemeClr val="bg1"/>
                </a:solidFill>
              </a:rPr>
              <a:t>     πολιτική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7597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2. Πώς αλλάζει η οικογένεια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7598"/>
            <a:ext cx="8229600" cy="60304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Παρά την ισχύ του στερεότυπου η οικογένεια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αλλάζει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πτώση ποσοστών γεννήσεων</a:t>
            </a:r>
          </a:p>
          <a:p>
            <a:pPr>
              <a:buNone/>
            </a:pPr>
            <a:r>
              <a:rPr lang="el-GR" b="1">
                <a:solidFill>
                  <a:schemeClr val="bg1"/>
                </a:solidFill>
              </a:rPr>
              <a:t> </a:t>
            </a:r>
            <a:r>
              <a:rPr lang="el-GR" b="1" smtClean="0">
                <a:solidFill>
                  <a:schemeClr val="bg1"/>
                </a:solidFill>
              </a:rPr>
              <a:t>   - μείωση παιδικής θνησιμότητας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αύξηση προσδόκιμου ζωής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μετανάστευση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πολλαπλασιασμός αριθμού διαζυγίων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συναισθηματικός ατομικισμός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Giddens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Δεν υπάρχουν στοιχεία που αποδεικνύουν την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υποτιθέμενη παρακμή της οκογένειας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1749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3. Οι λειτουργίες της οικογένειας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750"/>
            <a:ext cx="8229600" cy="56932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Ανησυχία για την παρακμή του ιδεώδους της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οικογένειας λόγω: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της αυξανόμενης συμμετοχής της μητέρας στη μισθωτή εργασία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της αποδυνάμωσης της πατρικής εξουσίας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προνεωτερική έναντι νεωτερικής οικογένειας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3564"/>
            <a:ext cx="8229600" cy="551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Κριτική ειδυλλιακής εικόνας της προνεωτερικής οικογένειας</a:t>
            </a:r>
          </a:p>
          <a:p>
            <a:pPr>
              <a:buFontTx/>
              <a:buChar char="-"/>
            </a:pPr>
            <a:r>
              <a:rPr lang="el-GR" sz="3600" b="1" dirty="0" smtClean="0">
                <a:solidFill>
                  <a:schemeClr val="bg1"/>
                </a:solidFill>
              </a:rPr>
              <a:t>από τον </a:t>
            </a:r>
            <a:r>
              <a:rPr lang="en-US" sz="3600" b="1" dirty="0" smtClean="0">
                <a:solidFill>
                  <a:schemeClr val="bg1"/>
                </a:solidFill>
              </a:rPr>
              <a:t>Engels</a:t>
            </a:r>
            <a:r>
              <a:rPr lang="el-GR" sz="3600" b="1" dirty="0" smtClean="0">
                <a:solidFill>
                  <a:schemeClr val="bg1"/>
                </a:solidFill>
              </a:rPr>
              <a:t> (1884)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l-GR" sz="3600" b="1" dirty="0" smtClean="0">
                <a:solidFill>
                  <a:schemeClr val="bg1"/>
                </a:solidFill>
              </a:rPr>
              <a:t>(ετυμολογικός μονογαμικός γάμος  - ιστορικός μονογαμικός γάμος)</a:t>
            </a:r>
          </a:p>
          <a:p>
            <a:pPr>
              <a:buFontTx/>
              <a:buChar char="-"/>
            </a:pPr>
            <a:r>
              <a:rPr lang="el-GR" sz="3600" b="1" dirty="0" smtClean="0">
                <a:solidFill>
                  <a:schemeClr val="bg1"/>
                </a:solidFill>
              </a:rPr>
              <a:t>από σύγχρονες αναγνώσεις του μαρξισμού</a:t>
            </a:r>
          </a:p>
          <a:p>
            <a:pPr>
              <a:buFontTx/>
              <a:buChar char="-"/>
            </a:pPr>
            <a:r>
              <a:rPr lang="el-GR" sz="3600" b="1" dirty="0" smtClean="0">
                <a:solidFill>
                  <a:schemeClr val="bg1"/>
                </a:solidFill>
              </a:rPr>
              <a:t>φεμινιστική κριτική</a:t>
            </a:r>
          </a:p>
          <a:p>
            <a:pPr>
              <a:buFontTx/>
              <a:buChar char="-"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l-GR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45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4. Εξουσία και οικογενειακή ζωή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279"/>
            <a:ext cx="8229600" cy="51653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εγγενής ένταση στη σχέση γονιού-παιδιού</a:t>
            </a:r>
          </a:p>
          <a:p>
            <a:pPr>
              <a:buNone/>
            </a:pPr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έμφυλος καταμερισμός εργασίας</a:t>
            </a:r>
          </a:p>
          <a:p>
            <a:pPr>
              <a:buNone/>
            </a:pPr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ενδο-οικογενειακή βία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22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5. Οικογένεια και πρόνοια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58"/>
            <a:ext cx="8229600" cy="4913305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Η πρόσληψη της οικογένειας ως πρόβλημα ώθησε τους θεσμούς πρόνοιας να αναπτύξουν μέτρα προστασίας της οικογένειας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Η προνοιακή φροντίδα είναι συνυφασμένη με αντιλήψεις περί «κανονικότητας». ‘Όμως  ο εκτεταμένος έλεγχος αποτελεί παραβίαση της ιδιωτικής ζωής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0874"/>
            <a:ext cx="8229600" cy="5655289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Η άποψη ότι η οικογένεα συνιστά κοινωνικό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πρόβλημα εμφανίζεται στα τέλη του 18</a:t>
            </a:r>
            <a:r>
              <a:rPr lang="el-GR" b="1" baseline="30000" dirty="0" smtClean="0">
                <a:solidFill>
                  <a:schemeClr val="bg1"/>
                </a:solidFill>
              </a:rPr>
              <a:t>ου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αιώνα στην κεντρική και βόρεια Ευρώπη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κυριαρχία της αστικής τάξης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μικρότερη ή μεγαλύτερη υποστήριξη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από το κράτος;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210"/>
            <a:ext cx="8462035" cy="5750375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κρατική παρέμβαση ενισχύει την οικογένεια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ή καταλύει την αυτονομία της;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Μήπως πιέζει σε συμμόρφωση με ένα εξιδανι-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κευμένο αλλά ανύπαρκτο πρότυπο;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Μήπως αυξάνει την τάση να ορίζονται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κάποιες οικογένειες ως παρεκκλίνουσες 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παθολογικές;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46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295"/>
            <a:ext cx="8504848" cy="590733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Νεοφιλελεύθερη άποψη        η οικονομική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υποστήριξη κάνει την οικογένεια να στηρίζεται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σε επιδόματα και όχι στα μέλη της.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Ωστόσο το κράτος δεν παρεμβαίνει αρκετά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παρά τη σχετική ρητορεία.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Η κρατική υποστήριξη είναι δίκοπο μαχαίρι.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Μπορεί να βοηθάει τς οικογένειες να απο-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φύγουν τη φτωχεια. Μπορεί όμως και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κοινωνική πολιτική υποστήριξης να αποτελέσει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θεσμό καταπίεσης.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037584" y="770778"/>
            <a:ext cx="29968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8900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Οικογ</a:t>
            </a:r>
            <a:r>
              <a:rPr lang="el-GR" b="1" dirty="0" smtClean="0">
                <a:solidFill>
                  <a:schemeClr val="bg1"/>
                </a:solidFill>
              </a:rPr>
              <a:t>ένεια και ταυτότητα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1052286"/>
            <a:ext cx="8853713" cy="5805713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Γιατ</a:t>
            </a:r>
            <a:r>
              <a:rPr lang="el-GR" b="1" dirty="0" smtClean="0">
                <a:solidFill>
                  <a:schemeClr val="bg1"/>
                </a:solidFill>
              </a:rPr>
              <a:t>ί η οικογένεια είναι τόσο διαδεδομένη και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δημοφιλής; 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- καταφύγουμε σπό τη σκληρότητα της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 δημόσιας ζωής: ο τόπος που παραμένει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 σταθερός και όταν ο έξω κόσμος αλλάζει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 συνεχώς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- χρησιμεύει ως αντίσταση απέναντι στην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παρέμβαση της εξουσίας του κράτους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- βοηθάει να δημιουργήσουμε την προσωπική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μας ταυτότητα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58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45143"/>
            <a:ext cx="8229600" cy="1294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56791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1.  Στο βαθμ</a:t>
            </a:r>
            <a:r>
              <a:rPr lang="el-GR" b="1" dirty="0" smtClean="0">
                <a:solidFill>
                  <a:schemeClr val="bg1"/>
                </a:solidFill>
              </a:rPr>
              <a:t>ό που προσφέρει συναισθηματική υποστήριξη και κοινωνική σταθερότητα, αποτελεί χώροσ στον οποίο εδραιώνεται μιααίσθηση προσωπικής ταυτότητας, προοπτικής, εξέλιξης και αποδοχής. Σε κάθε 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περ</a:t>
            </a:r>
            <a:r>
              <a:rPr lang="el-GR" b="1" dirty="0" smtClean="0">
                <a:solidFill>
                  <a:schemeClr val="bg1"/>
                </a:solidFill>
              </a:rPr>
              <a:t>ίπτωση αποτελεί σημαντική και διαρκή πηγη ταυτότητας.</a:t>
            </a:r>
          </a:p>
          <a:p>
            <a:pPr marL="0" indent="0">
              <a:buNone/>
            </a:pPr>
            <a:endParaRPr lang="el-G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2. Παρέχει μια αίσθηση αλληλεγγύης, μια  αίσθηση ότι κανείς ανήκει σε μια ομάδα, δεν είναι μόνος του ευάλωτος.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6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7127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Πέντε πεδία διαμάχης στη μελέτη της οικογένειας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229"/>
            <a:ext cx="8229600" cy="4237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l-GR" sz="3600" b="1" dirty="0" smtClean="0">
                <a:solidFill>
                  <a:schemeClr val="bg1"/>
                </a:solidFill>
              </a:rPr>
              <a:t>Η έννοια της «οικογένειας»</a:t>
            </a:r>
          </a:p>
          <a:p>
            <a:pPr marL="514350" indent="-514350">
              <a:buAutoNum type="arabicPeriod"/>
            </a:pPr>
            <a:r>
              <a:rPr lang="el-GR" sz="3600" b="1" dirty="0" smtClean="0">
                <a:solidFill>
                  <a:schemeClr val="bg1"/>
                </a:solidFill>
              </a:rPr>
              <a:t>Οικογένεια και κοινωνική αλλαγή</a:t>
            </a:r>
          </a:p>
          <a:p>
            <a:pPr marL="514350" indent="-514350">
              <a:buAutoNum type="arabicPeriod"/>
            </a:pPr>
            <a:r>
              <a:rPr lang="el-GR" sz="3600" b="1" dirty="0" smtClean="0">
                <a:solidFill>
                  <a:schemeClr val="bg1"/>
                </a:solidFill>
              </a:rPr>
              <a:t>Η λειτουργία της οικογένειας</a:t>
            </a:r>
          </a:p>
          <a:p>
            <a:pPr marL="514350" indent="-514350">
              <a:buAutoNum type="arabicPeriod"/>
            </a:pPr>
            <a:r>
              <a:rPr lang="el-GR" sz="3600" b="1" dirty="0" smtClean="0">
                <a:solidFill>
                  <a:schemeClr val="bg1"/>
                </a:solidFill>
              </a:rPr>
              <a:t>Εξουσία και οικογενειακή ζωή</a:t>
            </a:r>
          </a:p>
          <a:p>
            <a:pPr marL="514350" indent="-514350">
              <a:buAutoNum type="arabicPeriod"/>
            </a:pPr>
            <a:r>
              <a:rPr lang="el-GR" sz="3600" b="1" dirty="0" smtClean="0">
                <a:solidFill>
                  <a:schemeClr val="bg1"/>
                </a:solidFill>
              </a:rPr>
              <a:t>Οικογένεια και πρόνοια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47505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3.  Παρ</a:t>
            </a:r>
            <a:r>
              <a:rPr lang="el-GR" b="1" dirty="0" smtClean="0">
                <a:solidFill>
                  <a:schemeClr val="bg1"/>
                </a:solidFill>
              </a:rPr>
              <a:t>έχει ένα σύνολο ρόλων που επιτρέπουν να τοποθετηθούμε στην κοινωνική τάξη πραγμάτων –ως σύζυγοι, παιδιά κλπ. Αποτελούν στόχους που οι άνθρωποι επιθυμούν να πετύχουν.</a:t>
            </a:r>
          </a:p>
          <a:p>
            <a:pPr marL="0" indent="0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bg1"/>
                </a:solidFill>
              </a:rPr>
              <a:t>4. Η εμπειρ</a:t>
            </a:r>
            <a:r>
              <a:rPr lang="el-GR" b="1" dirty="0" smtClean="0">
                <a:solidFill>
                  <a:schemeClr val="bg1"/>
                </a:solidFill>
              </a:rPr>
              <a:t>ία της οικογενειακής ζωής συμβάλλει στην εδραώση των κοινωνικών μας ταυτοτήτων –μας εδραιώνει  μέσα στο πλαίσιο μιας κοινωνικής τάξης</a:t>
            </a:r>
            <a:r>
              <a:rPr lang="el-GR" b="1" smtClean="0">
                <a:solidFill>
                  <a:schemeClr val="bg1"/>
                </a:solidFill>
              </a:rPr>
              <a:t>, μιας εθνοτικής ομάδας ή  ενός φύλου.</a:t>
            </a:r>
            <a:endParaRPr lang="el-G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9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8824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1. Η έννοια της «οικογένειας»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7320"/>
            <a:ext cx="8229600" cy="5170680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bg1"/>
                </a:solidFill>
              </a:rPr>
              <a:t>Στερεοτυπική αναπαράσταση</a:t>
            </a:r>
            <a:r>
              <a:rPr lang="el-GR" sz="3600" b="1" dirty="0" smtClean="0">
                <a:solidFill>
                  <a:schemeClr val="bg1"/>
                </a:solidFill>
              </a:rPr>
              <a:t>: η συντροφικότητα, η σεξουαλική ζωή, η αμοιβαία φροντίδα, η γέννηση και η ανατροφή των παιδιών συντελούνται  στα πλαίσια της </a:t>
            </a:r>
            <a:r>
              <a:rPr lang="el-GR" sz="3600" b="1" i="1" dirty="0" smtClean="0">
                <a:solidFill>
                  <a:schemeClr val="bg1"/>
                </a:solidFill>
              </a:rPr>
              <a:t>πυρηνικής</a:t>
            </a:r>
            <a:r>
              <a:rPr lang="el-GR" sz="3600" b="1" dirty="0" smtClean="0">
                <a:solidFill>
                  <a:schemeClr val="bg1"/>
                </a:solidFill>
              </a:rPr>
              <a:t> οιογένειας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8407"/>
            <a:ext cx="8229600" cy="544775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l-GR" b="1" u="sng" dirty="0">
                <a:solidFill>
                  <a:schemeClr val="bg1"/>
                </a:solidFill>
              </a:rPr>
              <a:t>Εναλλακτικές μορφές οικογένειας</a:t>
            </a:r>
            <a:r>
              <a:rPr lang="el-GR" b="1" dirty="0">
                <a:solidFill>
                  <a:schemeClr val="bg1"/>
                </a:solidFill>
              </a:rPr>
              <a:t>: εκτεταμένη, μονογαμική, ελεύθερη συμβίωση, ανασυστημένη, γκέϋ ζευγάρια χωρίς ή με παιδιά, φυσικά ή </a:t>
            </a:r>
            <a:r>
              <a:rPr lang="el-GR" b="1" dirty="0" smtClean="0">
                <a:solidFill>
                  <a:schemeClr val="bg1"/>
                </a:solidFill>
              </a:rPr>
              <a:t>υιοθετημένα</a:t>
            </a:r>
          </a:p>
          <a:p>
            <a:pPr>
              <a:lnSpc>
                <a:spcPct val="130000"/>
              </a:lnSpc>
            </a:pPr>
            <a:r>
              <a:rPr lang="el-GR" b="1" dirty="0" smtClean="0">
                <a:solidFill>
                  <a:schemeClr val="bg1"/>
                </a:solidFill>
              </a:rPr>
              <a:t>Παντρεμένο ζευγάρι με παιδιά, με πατέρα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εργαζόμενο και μητέρα στο σπίτι που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φροντίζει τα παιδιά   </a:t>
            </a:r>
            <a:r>
              <a:rPr lang="el-GR" dirty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 φθίνει</a:t>
            </a:r>
            <a:endParaRPr lang="el-GR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7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Διαχωρισμός της έννοιας της «οικογένειας» από το «νοικοκυριό»    </a:t>
            </a:r>
            <a:r>
              <a:rPr lang="el-GR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3600" b="1" dirty="0" smtClean="0">
                <a:solidFill>
                  <a:schemeClr val="bg1"/>
                </a:solidFill>
              </a:rPr>
              <a:t>ορίζεται με βάση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l-GR" sz="3600" b="1" dirty="0" smtClean="0">
                <a:solidFill>
                  <a:schemeClr val="bg1"/>
                </a:solidFill>
              </a:rPr>
              <a:t>δεσμούς αίματος έναντι του χώρου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          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              </a:t>
            </a:r>
            <a:r>
              <a:rPr lang="el-GR" sz="3600" b="1" u="heavy" dirty="0" smtClean="0">
                <a:solidFill>
                  <a:schemeClr val="bg1"/>
                </a:solidFill>
              </a:rPr>
              <a:t>Πυρηνική οικογένεια</a:t>
            </a:r>
          </a:p>
          <a:p>
            <a:pPr>
              <a:buNone/>
            </a:pPr>
            <a:endParaRPr lang="el-GR" sz="3600" b="1" u="heavy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               οικουμενική και φυσική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                            έναντι 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         του μη καθολικού και βιολογικά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              προσδιορισμένου σχήματος</a:t>
            </a:r>
          </a:p>
          <a:p>
            <a:pPr>
              <a:buNone/>
            </a:pPr>
            <a:r>
              <a:rPr lang="el-GR" sz="36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04" y="0"/>
            <a:ext cx="8229600" cy="38526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261"/>
            <a:ext cx="8229600" cy="59207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077" b="1" dirty="0" smtClean="0">
                <a:solidFill>
                  <a:schemeClr val="bg1"/>
                </a:solidFill>
              </a:rPr>
              <a:t> </a:t>
            </a:r>
            <a:r>
              <a:rPr lang="en-US" sz="12800" b="1" dirty="0" err="1" smtClean="0">
                <a:solidFill>
                  <a:schemeClr val="bg1"/>
                </a:solidFill>
              </a:rPr>
              <a:t>Talcot</a:t>
            </a:r>
            <a:r>
              <a:rPr lang="en-US" sz="12800" b="1" dirty="0" smtClean="0">
                <a:solidFill>
                  <a:schemeClr val="bg1"/>
                </a:solidFill>
              </a:rPr>
              <a:t> Parsons (1950) </a:t>
            </a:r>
            <a:r>
              <a:rPr lang="el-GR" sz="12800" b="1" dirty="0" smtClean="0">
                <a:solidFill>
                  <a:schemeClr val="bg1"/>
                </a:solidFill>
              </a:rPr>
              <a:t> δομολειτουργισμός </a:t>
            </a:r>
            <a:r>
              <a:rPr lang="el-GR" sz="12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</a:p>
          <a:p>
            <a:pPr>
              <a:buNone/>
            </a:pPr>
            <a:endParaRPr lang="el-GR" sz="12800" dirty="0" smtClean="0">
              <a:solidFill>
                <a:schemeClr val="bg1"/>
              </a:solidFill>
              <a:latin typeface="Wingdings"/>
              <a:ea typeface="Wingdings"/>
              <a:cs typeface="Wingdings"/>
            </a:endParaRP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   • ο οικονομικός καταμερισμός της εργασίας    στη βιομηχανική κοινωνία είναι ασύμβατος με την εκτεταμένη οικογένεια </a:t>
            </a:r>
            <a:r>
              <a:rPr lang="el-GR" sz="12800" b="1" dirty="0" smtClean="0">
                <a:solidFill>
                  <a:schemeClr val="bg1"/>
                </a:solidFill>
              </a:rPr>
              <a:t> </a:t>
            </a:r>
            <a:r>
              <a:rPr lang="el-GR" sz="12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 λειτουργική προσαρμογή της πυρηνικής οικογένειας στις ανάγκες της βιομηχανικής κοινωνίας</a:t>
            </a:r>
          </a:p>
          <a:p>
            <a:pPr>
              <a:buNone/>
            </a:pPr>
            <a:endParaRPr lang="el-GR" sz="11077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pPr>
              <a:buNone/>
            </a:pPr>
            <a:r>
              <a:rPr lang="el-GR" sz="11077" b="1" dirty="0" smtClean="0">
                <a:solidFill>
                  <a:schemeClr val="bg1"/>
                </a:solidFill>
                <a:ea typeface="Wingdings"/>
                <a:cs typeface="Wingdings"/>
              </a:rPr>
              <a:t>  </a:t>
            </a: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• η οικογένεια απελευθερώθηκε και </a:t>
            </a: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   ασκεί καλύτερα τις λειτουργίες που </a:t>
            </a: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   διατηρεί (α) κοινωνικοποίηση των </a:t>
            </a: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   παιδιών (β) σταθεροποίηση της προσω-</a:t>
            </a: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  <a:ea typeface="Wingdings"/>
                <a:cs typeface="Wingdings"/>
              </a:rPr>
              <a:t>   πικότητας των ενηλίκων</a:t>
            </a:r>
          </a:p>
          <a:p>
            <a:pPr>
              <a:buNone/>
            </a:pPr>
            <a:endParaRPr lang="el-GR" sz="9000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pPr>
              <a:buNone/>
            </a:pPr>
            <a:r>
              <a:rPr lang="el-GR" sz="9000" b="1" dirty="0" smtClean="0">
                <a:solidFill>
                  <a:schemeClr val="bg1"/>
                </a:solidFill>
              </a:rPr>
              <a:t>   </a:t>
            </a:r>
            <a:endParaRPr lang="el-GR" sz="9000" b="1" dirty="0" smtClean="0">
              <a:solidFill>
                <a:schemeClr val="bg1"/>
              </a:solidFill>
              <a:ea typeface="Wingdings"/>
              <a:cs typeface="Wingding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 wrap="none"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πυρηνική οικογένεια είναι καθολική στις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σύγχρονες κοινωνίες</a:t>
            </a:r>
          </a:p>
          <a:p>
            <a:pPr>
              <a:buNone/>
            </a:pPr>
            <a:r>
              <a:rPr lang="el-GR" b="1" u="heavy" dirty="0" smtClean="0">
                <a:solidFill>
                  <a:schemeClr val="bg1"/>
                </a:solidFill>
              </a:rPr>
              <a:t>Κριτική: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- η εκβιομηχάνιση δεν έφερε πάντα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μείωση στο μέγεθος της οιογένειας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- δεν υπάρχει γραμμικός εξελικτισμός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- συγκαλύπτεται η παρουσία εναλλακτικών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μορφών ως μορφή παρέκκλισης από τον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κανόνα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47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412"/>
            <a:ext cx="8229600" cy="5626751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Δύσκολο να καταλήξουμε σε έναν ορισμό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Από «οικογένεια» σε «οικογένειες» αποδίδε-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ται η διαφορετικότητα και αποφεύγεται 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κανονιστική και συμβατική διάσταση.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Είναι έτσι; Μήπως οι «οικογένειες» καθορί-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ζονται ως μορφή παρέκκλισης από τον κανόνα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«οικογένεια»; Μήπως αντί για εναλλακτκούς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όρους να γίνουμε πιο κριτικοί ως προς τί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εννοούμε με τον όρο «οικογένεια»;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42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9060"/>
            <a:ext cx="8229600" cy="56362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>
                <a:solidFill>
                  <a:schemeClr val="bg1"/>
                </a:solidFill>
              </a:rPr>
              <a:t>Gittins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l-GR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η «οικογένεια» είναι ένα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ιδεολόγημα που αναπαράγεται με σκοπό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την άσκηση κοινωνικού ελέγχου – οι 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θεσμοί, οι νόμοι, οι προνοιακές πολιτικές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κατασκευάζονται με βάση το στερεότυπο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όχι επειδή είναι ο κανόνας αλλά για</a:t>
            </a:r>
          </a:p>
          <a:p>
            <a:pPr>
              <a:buNone/>
            </a:pPr>
            <a:r>
              <a:rPr lang="el-GR" sz="3600" b="1" i="1" dirty="0" smtClean="0">
                <a:solidFill>
                  <a:schemeClr val="bg1"/>
                </a:solidFill>
                <a:ea typeface="Wingdings"/>
                <a:cs typeface="Wingdings"/>
              </a:rPr>
              <a:t>να</a:t>
            </a: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 </a:t>
            </a:r>
            <a:r>
              <a:rPr lang="el-GR" sz="3600" b="1" i="1" u="sng" dirty="0" smtClean="0">
                <a:solidFill>
                  <a:schemeClr val="bg1"/>
                </a:solidFill>
                <a:ea typeface="Wingdings"/>
                <a:cs typeface="Wingdings"/>
              </a:rPr>
              <a:t>γίνει </a:t>
            </a: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 ο κανόνας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900</Words>
  <Application>Microsoft Macintosh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Ζητήματα στη μελέτη της οικογένειας</vt:lpstr>
      <vt:lpstr>Πέντε πεδία διαμάχης στη μελέτη της οικογένειας</vt:lpstr>
      <vt:lpstr>1. Η έννοια της «οικογένειας»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Πώς αλλάζει η οικογένεια</vt:lpstr>
      <vt:lpstr>3. Οι λειτουργίες της οικογένειας</vt:lpstr>
      <vt:lpstr>PowerPoint Presentation</vt:lpstr>
      <vt:lpstr>4. Εξουσία και οικογενειακή ζωή</vt:lpstr>
      <vt:lpstr>5. Οικογένεια και πρόνοια</vt:lpstr>
      <vt:lpstr>PowerPoint Presentation</vt:lpstr>
      <vt:lpstr>PowerPoint Presentation</vt:lpstr>
      <vt:lpstr>PowerPoint Presentation</vt:lpstr>
      <vt:lpstr>Οικογένεια και ταυτότητα</vt:lpstr>
      <vt:lpstr>PowerPoint Presentation</vt:lpstr>
      <vt:lpstr>PowerPoint Presentation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Ζητήματα στη μελέτη της οικογένειας</dc:title>
  <dc:creator>Mac</dc:creator>
  <cp:lastModifiedBy>Mac</cp:lastModifiedBy>
  <cp:revision>31</cp:revision>
  <dcterms:created xsi:type="dcterms:W3CDTF">2014-10-05T10:35:44Z</dcterms:created>
  <dcterms:modified xsi:type="dcterms:W3CDTF">2017-10-14T10:08:41Z</dcterms:modified>
</cp:coreProperties>
</file>