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676"/>
  </p:normalViewPr>
  <p:slideViewPr>
    <p:cSldViewPr snapToGrid="0" snapToObjects="1">
      <p:cViewPr varScale="1">
        <p:scale>
          <a:sx n="112" d="100"/>
          <a:sy n="112" d="100"/>
        </p:scale>
        <p:origin x="57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 στυλ του υπότιτλου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Φράση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μια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5/17/18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2C4625C-1BD1-4741-87EE-A708AA24B4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2" y="2034540"/>
            <a:ext cx="8915399" cy="1302661"/>
          </a:xfrm>
        </p:spPr>
        <p:txBody>
          <a:bodyPr/>
          <a:lstStyle/>
          <a:p>
            <a:r>
              <a:rPr lang="el-GR" dirty="0"/>
              <a:t>Καρκίνος του προστάτη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DD049A2D-E250-244B-9040-BDE2CD802F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9213" y="3851911"/>
            <a:ext cx="8915399" cy="2051752"/>
          </a:xfrm>
        </p:spPr>
        <p:txBody>
          <a:bodyPr/>
          <a:lstStyle/>
          <a:p>
            <a:r>
              <a:rPr lang="el-GR" dirty="0" err="1"/>
              <a:t>Σπαπής</a:t>
            </a:r>
            <a:r>
              <a:rPr lang="el-GR" dirty="0"/>
              <a:t> Βασίλης, </a:t>
            </a:r>
            <a:r>
              <a:rPr lang="en-US" dirty="0"/>
              <a:t>MD, FEBU,</a:t>
            </a:r>
          </a:p>
          <a:p>
            <a:r>
              <a:rPr lang="el-GR" dirty="0" err="1"/>
              <a:t>Χειρουργ</a:t>
            </a:r>
            <a:r>
              <a:rPr lang="en-US" dirty="0" err="1"/>
              <a:t>ό</a:t>
            </a:r>
            <a:r>
              <a:rPr lang="el-GR" dirty="0"/>
              <a:t>ς Ουρολόγος,</a:t>
            </a:r>
          </a:p>
          <a:p>
            <a:r>
              <a:rPr lang="el-GR" dirty="0"/>
              <a:t>Επικουρικός Επιμελητής Ουρολογικής Κλινικής</a:t>
            </a:r>
          </a:p>
          <a:p>
            <a:r>
              <a:rPr lang="el-GR" dirty="0"/>
              <a:t>Γ.Ν.Α. </a:t>
            </a:r>
            <a:r>
              <a:rPr lang="el-GR"/>
              <a:t>«Ιπποκράτειο»</a:t>
            </a:r>
            <a:endParaRPr lang="en-US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73383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62A8276-B710-124F-A693-5AE01C876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2" y="189770"/>
            <a:ext cx="8911687" cy="1056100"/>
          </a:xfrm>
        </p:spPr>
        <p:txBody>
          <a:bodyPr/>
          <a:lstStyle/>
          <a:p>
            <a:r>
              <a:rPr lang="el-GR" dirty="0"/>
              <a:t>Διάγνωση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77D30D0-887F-B145-A5FA-D15036EE87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417320"/>
            <a:ext cx="8915400" cy="4493902"/>
          </a:xfrm>
        </p:spPr>
        <p:txBody>
          <a:bodyPr/>
          <a:lstStyle/>
          <a:p>
            <a:r>
              <a:rPr lang="el-GR" dirty="0"/>
              <a:t>(Οικογενειακό) Ιστορικό</a:t>
            </a:r>
            <a:endParaRPr lang="en-US" dirty="0"/>
          </a:p>
          <a:p>
            <a:endParaRPr lang="en-US" dirty="0"/>
          </a:p>
          <a:p>
            <a:r>
              <a:rPr lang="el-GR" dirty="0" err="1"/>
              <a:t>Κλινικ</a:t>
            </a:r>
            <a:r>
              <a:rPr lang="en-US" dirty="0" err="1"/>
              <a:t>ή</a:t>
            </a:r>
            <a:r>
              <a:rPr lang="el-GR" dirty="0"/>
              <a:t> / Δακτυλική εξέταση</a:t>
            </a:r>
          </a:p>
          <a:p>
            <a:endParaRPr lang="el-GR" dirty="0"/>
          </a:p>
          <a:p>
            <a:r>
              <a:rPr lang="en-US" dirty="0"/>
              <a:t>PSA! (to screen or not to screen?)</a:t>
            </a:r>
          </a:p>
          <a:p>
            <a:endParaRPr lang="en-US" dirty="0"/>
          </a:p>
          <a:p>
            <a:endParaRPr lang="el-GR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BBD41984-D0DE-2A42-8BBE-A0FA4C6FFD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0549" y="3625222"/>
            <a:ext cx="7616875" cy="2626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197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D15EC54-9234-3646-9C99-6B6F33BB4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224060"/>
            <a:ext cx="8911687" cy="941800"/>
          </a:xfrm>
        </p:spPr>
        <p:txBody>
          <a:bodyPr/>
          <a:lstStyle/>
          <a:p>
            <a:r>
              <a:rPr lang="el-GR" dirty="0"/>
              <a:t>Βιοψία προστάτη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3E78AB9-C7FF-FC46-A989-1B94F0DF10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257300"/>
            <a:ext cx="8915400" cy="4653922"/>
          </a:xfrm>
        </p:spPr>
        <p:txBody>
          <a:bodyPr/>
          <a:lstStyle/>
          <a:p>
            <a:r>
              <a:rPr lang="el-GR" dirty="0"/>
              <a:t>Πότε;</a:t>
            </a:r>
          </a:p>
          <a:p>
            <a:endParaRPr lang="el-GR" dirty="0"/>
          </a:p>
          <a:p>
            <a:r>
              <a:rPr lang="el-GR" dirty="0"/>
              <a:t>Πώς;</a:t>
            </a:r>
          </a:p>
          <a:p>
            <a:endParaRPr lang="el-GR" dirty="0"/>
          </a:p>
          <a:p>
            <a:r>
              <a:rPr lang="el-GR" dirty="0"/>
              <a:t>Πόσες φορές;</a:t>
            </a:r>
          </a:p>
          <a:p>
            <a:endParaRPr lang="el-GR" dirty="0"/>
          </a:p>
          <a:p>
            <a:r>
              <a:rPr lang="el-GR" dirty="0"/>
              <a:t>Πώς ερμηνεύεται και πώς αξιολογείται;</a:t>
            </a:r>
          </a:p>
          <a:p>
            <a:pPr lvl="1"/>
            <a:r>
              <a:rPr lang="en-US" dirty="0"/>
              <a:t>HG PIN</a:t>
            </a:r>
          </a:p>
          <a:p>
            <a:pPr lvl="1"/>
            <a:r>
              <a:rPr lang="en-US" dirty="0"/>
              <a:t>ASAP</a:t>
            </a:r>
          </a:p>
          <a:p>
            <a:pPr lvl="1"/>
            <a:r>
              <a:rPr lang="en-US" dirty="0"/>
              <a:t>Gleason score</a:t>
            </a:r>
          </a:p>
          <a:p>
            <a:pPr lvl="1"/>
            <a:r>
              <a:rPr lang="el-GR" dirty="0"/>
              <a:t>Κ</a:t>
            </a:r>
            <a:r>
              <a:rPr lang="en-US" dirty="0" err="1"/>
              <a:t>ί</a:t>
            </a:r>
            <a:r>
              <a:rPr lang="el-GR" dirty="0" err="1"/>
              <a:t>νδυνος</a:t>
            </a:r>
            <a:r>
              <a:rPr lang="el-GR" dirty="0"/>
              <a:t> υποεκτίμησης!</a:t>
            </a:r>
          </a:p>
          <a:p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34492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73233CF-B4F7-4F42-9064-D446D3BD7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1069" y="338360"/>
            <a:ext cx="8911687" cy="861790"/>
          </a:xfrm>
        </p:spPr>
        <p:txBody>
          <a:bodyPr/>
          <a:lstStyle/>
          <a:p>
            <a:r>
              <a:rPr lang="el-GR" dirty="0"/>
              <a:t>Βιοψία προστάτη</a:t>
            </a:r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E773F9E1-4AA7-754C-9508-A33611B714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9723" y="1323975"/>
            <a:ext cx="7277100" cy="2082800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57FD4780-D640-A044-B90A-F609168AFA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0523" y="3707130"/>
            <a:ext cx="7226300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321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6992420-5FE4-6C43-9A2B-4504F8651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2" y="349790"/>
            <a:ext cx="8911687" cy="930370"/>
          </a:xfrm>
        </p:spPr>
        <p:txBody>
          <a:bodyPr/>
          <a:lstStyle/>
          <a:p>
            <a:r>
              <a:rPr lang="el-GR" dirty="0"/>
              <a:t>Απόφαση για θεραπεία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D7B0794-DACE-E34A-86E3-2C6F4A22E8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165860"/>
            <a:ext cx="8915400" cy="5554980"/>
          </a:xfrm>
        </p:spPr>
        <p:txBody>
          <a:bodyPr/>
          <a:lstStyle/>
          <a:p>
            <a:r>
              <a:rPr lang="en-US" dirty="0"/>
              <a:t>Watchful Waiting / Active Surveillance</a:t>
            </a:r>
          </a:p>
          <a:p>
            <a:endParaRPr lang="el-GR" dirty="0"/>
          </a:p>
          <a:p>
            <a:endParaRPr lang="en-US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920A2FA7-2CD5-B94A-8460-A850EF141C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2737" y="1931035"/>
            <a:ext cx="9429133" cy="4024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83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450E352-AA3F-9B4B-B6E2-158F873BA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2" y="326930"/>
            <a:ext cx="8911687" cy="873220"/>
          </a:xfrm>
        </p:spPr>
        <p:txBody>
          <a:bodyPr/>
          <a:lstStyle/>
          <a:p>
            <a:r>
              <a:rPr lang="el-GR" dirty="0"/>
              <a:t>Απόφαση για θεραπεία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84054A4-4BF9-B14A-928C-56CD28C5B3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337310"/>
            <a:ext cx="8915400" cy="4573912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l-GR" dirty="0" err="1"/>
              <a:t>Ριζικ</a:t>
            </a:r>
            <a:r>
              <a:rPr lang="en-US" dirty="0" err="1"/>
              <a:t>ή</a:t>
            </a:r>
            <a:r>
              <a:rPr lang="el-GR" dirty="0"/>
              <a:t> </a:t>
            </a:r>
            <a:r>
              <a:rPr lang="el-GR" dirty="0" err="1"/>
              <a:t>Προστατεκτομή</a:t>
            </a:r>
            <a:r>
              <a:rPr lang="el-GR" dirty="0"/>
              <a:t> / Ακτινοβολία</a:t>
            </a:r>
          </a:p>
          <a:p>
            <a:endParaRPr lang="el-GR" dirty="0"/>
          </a:p>
          <a:p>
            <a:r>
              <a:rPr lang="el-GR" dirty="0"/>
              <a:t>Ορμονοθεραπεία</a:t>
            </a:r>
          </a:p>
          <a:p>
            <a:endParaRPr lang="el-GR" dirty="0"/>
          </a:p>
          <a:p>
            <a:r>
              <a:rPr lang="el-GR" dirty="0"/>
              <a:t>Ποιοι παράγοντες επηρεάζουν την τελική μας επιλογή;</a:t>
            </a:r>
          </a:p>
          <a:p>
            <a:pPr lvl="1"/>
            <a:r>
              <a:rPr lang="el-GR" dirty="0" err="1"/>
              <a:t>Προσδ</a:t>
            </a:r>
            <a:r>
              <a:rPr lang="en-US" dirty="0" err="1"/>
              <a:t>ό</a:t>
            </a:r>
            <a:r>
              <a:rPr lang="el-GR" dirty="0" err="1"/>
              <a:t>κιμο</a:t>
            </a:r>
            <a:r>
              <a:rPr lang="el-GR" dirty="0"/>
              <a:t> επιβίωσης</a:t>
            </a:r>
          </a:p>
          <a:p>
            <a:pPr lvl="1"/>
            <a:r>
              <a:rPr lang="el-GR" dirty="0"/>
              <a:t>Γενική κατάσταση του ασθενούς</a:t>
            </a:r>
          </a:p>
          <a:p>
            <a:pPr lvl="1"/>
            <a:r>
              <a:rPr lang="el-GR" dirty="0"/>
              <a:t>Στάδιο της νόσου</a:t>
            </a:r>
          </a:p>
          <a:p>
            <a:pPr lvl="1"/>
            <a:r>
              <a:rPr lang="en-US" dirty="0"/>
              <a:t>Risk group</a:t>
            </a:r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54985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9E4BF6D-2481-5643-B07D-81AB1AE9B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269780"/>
            <a:ext cx="8911687" cy="884650"/>
          </a:xfrm>
        </p:spPr>
        <p:txBody>
          <a:bodyPr/>
          <a:lstStyle/>
          <a:p>
            <a:r>
              <a:rPr lang="el-GR" dirty="0"/>
              <a:t>Ριζική </a:t>
            </a:r>
            <a:r>
              <a:rPr lang="el-GR" dirty="0" err="1"/>
              <a:t>προστατεκτομή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1EEC92D-6513-494D-B495-FDFC3F553B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154430"/>
            <a:ext cx="8915400" cy="5489258"/>
          </a:xfrm>
        </p:spPr>
        <p:txBody>
          <a:bodyPr/>
          <a:lstStyle/>
          <a:p>
            <a:r>
              <a:rPr lang="el-GR" dirty="0"/>
              <a:t>Ποια στοιχεία αξιολογούνται;</a:t>
            </a:r>
          </a:p>
          <a:p>
            <a:endParaRPr lang="el-GR" dirty="0"/>
          </a:p>
          <a:p>
            <a:r>
              <a:rPr lang="el-GR" dirty="0"/>
              <a:t>Υπήρχε υποεκτίμηση;</a:t>
            </a:r>
          </a:p>
          <a:p>
            <a:endParaRPr lang="el-GR" dirty="0"/>
          </a:p>
          <a:p>
            <a:r>
              <a:rPr lang="el-GR" dirty="0"/>
              <a:t>Ποια η σημασία της διήθησης της προστατικής κάψας;</a:t>
            </a:r>
          </a:p>
          <a:p>
            <a:endParaRPr lang="el-GR" dirty="0"/>
          </a:p>
          <a:p>
            <a:r>
              <a:rPr lang="el-GR" dirty="0"/>
              <a:t>Τι αλλάζει με τα διηθημένα χειρουργικά όρια;</a:t>
            </a:r>
          </a:p>
          <a:p>
            <a:endParaRPr lang="el-GR" dirty="0"/>
          </a:p>
          <a:p>
            <a:r>
              <a:rPr lang="el-GR" dirty="0"/>
              <a:t>Έχει γίνει </a:t>
            </a:r>
            <a:r>
              <a:rPr lang="el-GR" dirty="0" err="1"/>
              <a:t>λεμφαδενεκτομή</a:t>
            </a:r>
            <a:r>
              <a:rPr lang="el-GR" dirty="0"/>
              <a:t>;</a:t>
            </a:r>
          </a:p>
          <a:p>
            <a:endParaRPr lang="el-GR" dirty="0"/>
          </a:p>
          <a:p>
            <a:r>
              <a:rPr lang="el-GR" b="1" u="sng" dirty="0"/>
              <a:t>Υπάρχει ανάγκη για συμπληρωματική θεραπεία;</a:t>
            </a:r>
            <a:endParaRPr lang="en-US" b="1" u="sng" dirty="0"/>
          </a:p>
          <a:p>
            <a:pPr lvl="1"/>
            <a:r>
              <a:rPr lang="el-GR" dirty="0"/>
              <a:t>Ασθενείς με </a:t>
            </a:r>
            <a:r>
              <a:rPr lang="el-GR" dirty="0" err="1"/>
              <a:t>εξωπροστατική</a:t>
            </a:r>
            <a:r>
              <a:rPr lang="el-GR" dirty="0"/>
              <a:t> επέκταση ή διηθημένη χειρουργικά όρια είναι υποψήφιοι είτε για άμεση είτε για καθυστερημένη ακτινοθεραπεία, σε κάθε περίπτωση όμως με πριν το </a:t>
            </a:r>
            <a:r>
              <a:rPr lang="en-US" dirty="0"/>
              <a:t>PSA </a:t>
            </a:r>
            <a:r>
              <a:rPr lang="el-GR" dirty="0"/>
              <a:t>περάσει το 0,5!</a:t>
            </a:r>
          </a:p>
        </p:txBody>
      </p:sp>
    </p:spTree>
    <p:extLst>
      <p:ext uri="{BB962C8B-B14F-4D97-AF65-F5344CB8AC3E}">
        <p14:creationId xmlns:p14="http://schemas.microsoft.com/office/powerpoint/2010/main" val="3950372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Θρόισμα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Θρόισμα</Template>
  <TotalTime>2894</TotalTime>
  <Words>179</Words>
  <Application>Microsoft Macintosh PowerPoint</Application>
  <PresentationFormat>Ευρεία οθόνη</PresentationFormat>
  <Paragraphs>50</Paragraphs>
  <Slides>7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Θρόισμα</vt:lpstr>
      <vt:lpstr>Καρκίνος του προστάτη</vt:lpstr>
      <vt:lpstr>Διάγνωση</vt:lpstr>
      <vt:lpstr>Βιοψία προστάτη</vt:lpstr>
      <vt:lpstr>Βιοψία προστάτη</vt:lpstr>
      <vt:lpstr>Απόφαση για θεραπεία</vt:lpstr>
      <vt:lpstr>Απόφαση για θεραπεία</vt:lpstr>
      <vt:lpstr>Ριζική προστατεκτομή</vt:lpstr>
    </vt:vector>
  </TitlesOfParts>
  <Company/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Καρκίνος του προστάτη</dc:title>
  <dc:creator>Vasilis Spapis</dc:creator>
  <cp:lastModifiedBy>Vasilis Spapis</cp:lastModifiedBy>
  <cp:revision>13</cp:revision>
  <cp:lastPrinted>2018-05-13T20:11:41Z</cp:lastPrinted>
  <dcterms:created xsi:type="dcterms:W3CDTF">2018-05-13T19:56:35Z</dcterms:created>
  <dcterms:modified xsi:type="dcterms:W3CDTF">2018-05-17T18:21:11Z</dcterms:modified>
</cp:coreProperties>
</file>