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88" r:id="rId4"/>
    <p:sldId id="285" r:id="rId5"/>
    <p:sldId id="284" r:id="rId6"/>
    <p:sldId id="258" r:id="rId7"/>
    <p:sldId id="259" r:id="rId8"/>
    <p:sldId id="261" r:id="rId9"/>
    <p:sldId id="297" r:id="rId10"/>
    <p:sldId id="302" r:id="rId11"/>
    <p:sldId id="303" r:id="rId12"/>
    <p:sldId id="304" r:id="rId13"/>
    <p:sldId id="298" r:id="rId14"/>
    <p:sldId id="300" r:id="rId15"/>
    <p:sldId id="305" r:id="rId16"/>
    <p:sldId id="301" r:id="rId17"/>
    <p:sldId id="316" r:id="rId18"/>
    <p:sldId id="306" r:id="rId19"/>
    <p:sldId id="307" r:id="rId20"/>
    <p:sldId id="308" r:id="rId21"/>
    <p:sldId id="321" r:id="rId22"/>
    <p:sldId id="310" r:id="rId23"/>
    <p:sldId id="312" r:id="rId24"/>
    <p:sldId id="311" r:id="rId25"/>
    <p:sldId id="313" r:id="rId26"/>
    <p:sldId id="330" r:id="rId27"/>
    <p:sldId id="329" r:id="rId28"/>
    <p:sldId id="331" r:id="rId29"/>
    <p:sldId id="332" r:id="rId30"/>
    <p:sldId id="289" r:id="rId31"/>
    <p:sldId id="291" r:id="rId32"/>
    <p:sldId id="292" r:id="rId33"/>
    <p:sldId id="293" r:id="rId34"/>
    <p:sldId id="290" r:id="rId35"/>
    <p:sldId id="294" r:id="rId36"/>
    <p:sldId id="295" r:id="rId37"/>
    <p:sldId id="296" r:id="rId38"/>
    <p:sldId id="264" r:id="rId39"/>
    <p:sldId id="333" r:id="rId40"/>
    <p:sldId id="334" r:id="rId41"/>
    <p:sldId id="267" r:id="rId42"/>
    <p:sldId id="341" r:id="rId43"/>
    <p:sldId id="350" r:id="rId44"/>
    <p:sldId id="351" r:id="rId45"/>
    <p:sldId id="343" r:id="rId46"/>
    <p:sldId id="344" r:id="rId47"/>
    <p:sldId id="349" r:id="rId48"/>
    <p:sldId id="348" r:id="rId49"/>
    <p:sldId id="352" r:id="rId50"/>
    <p:sldId id="353" r:id="rId51"/>
    <p:sldId id="337" r:id="rId52"/>
    <p:sldId id="339" r:id="rId53"/>
    <p:sldId id="338" r:id="rId54"/>
    <p:sldId id="272" r:id="rId55"/>
    <p:sldId id="355" r:id="rId56"/>
    <p:sldId id="273" r:id="rId57"/>
    <p:sldId id="364" r:id="rId58"/>
    <p:sldId id="365" r:id="rId59"/>
    <p:sldId id="367" r:id="rId60"/>
    <p:sldId id="368" r:id="rId61"/>
    <p:sldId id="369" r:id="rId62"/>
    <p:sldId id="370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71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29C43-D20E-6342-BF67-E6758772693F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AF12F-FEA6-EF49-A49C-50216C18E8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047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AF12F-FEA6-EF49-A49C-50216C18E8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151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0716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642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67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236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99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990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67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49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105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875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726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8B25C-709D-0646-BD86-332E84F8AA2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29602-4CA2-A746-B8D8-EEE19275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633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atlasophthalmology.com/bin/atlas?id=115343470-1159093&amp;nav=3931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hyperlink" Target="http://www.atlasophthalmology.com/bin/atlas?id=115343726-1159109&amp;nav=31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tlasophthalmology.com/bin/atlas?id=115343726-1159109&amp;nav=3160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www.atlasophthalmology.com/bin/atlas?id=115343726-1159109&amp;nav=3161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atlasophthalmology.com/bin/atlas?id=115343726-1159109&amp;nav=3953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atlasophthalmology.com/bin/atlas?id=115343726-1159109&amp;nav=3953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phthalmology.com/bin/atlas?id=115343726-1159109&amp;nav=4947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000090"/>
                </a:solidFill>
              </a:rPr>
              <a:t>ΟΦΘΑΛΜΟΣ-ΟΥΣ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3366FF"/>
                </a:solidFill>
              </a:rPr>
              <a:t>Στάμος Θεοχάρης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44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/>
              <a:t>ΟΦΘΑΛΜΙΚΗ ΦΛΕΓΜΟΝΗ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 smtClean="0">
                <a:solidFill>
                  <a:srgbClr val="0000FF"/>
                </a:solidFill>
              </a:rPr>
              <a:t>Φλεγμονή Επιπεφυκότα-Κερατοειδούς</a:t>
            </a:r>
          </a:p>
          <a:p>
            <a:r>
              <a:rPr lang="el-GR" b="1" u="sng" dirty="0" smtClean="0">
                <a:solidFill>
                  <a:srgbClr val="0000FF"/>
                </a:solidFill>
              </a:rPr>
              <a:t>Ενδοφθάλμιες Λοιμώξεις</a:t>
            </a:r>
          </a:p>
          <a:p>
            <a:pPr>
              <a:buFont typeface="Wingdings" charset="2"/>
              <a:buChar char="ü"/>
            </a:pPr>
            <a:r>
              <a:rPr lang="el-GR" b="1" dirty="0" smtClean="0">
                <a:solidFill>
                  <a:srgbClr val="3366FF"/>
                </a:solidFill>
              </a:rPr>
              <a:t>Πυογενής Βακτηριδιακή Λοίμωξη</a:t>
            </a:r>
          </a:p>
          <a:p>
            <a:pPr>
              <a:buFont typeface="Wingdings" charset="2"/>
              <a:buChar char="ü"/>
            </a:pPr>
            <a:r>
              <a:rPr lang="el-GR" b="1" dirty="0" smtClean="0">
                <a:solidFill>
                  <a:srgbClr val="3366FF"/>
                </a:solidFill>
              </a:rPr>
              <a:t>Λοιμώξεις από Μύκητες ή Παράσιτα</a:t>
            </a:r>
          </a:p>
          <a:p>
            <a:r>
              <a:rPr lang="el-GR" b="1" u="sng" dirty="0" smtClean="0">
                <a:solidFill>
                  <a:srgbClr val="0000FF"/>
                </a:solidFill>
              </a:rPr>
              <a:t>Κοκκιωματώδης Φλεγμονή</a:t>
            </a:r>
            <a:endParaRPr lang="en-US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746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Αλλεργικής αιτιολογίας</a:t>
            </a:r>
          </a:p>
          <a:p>
            <a:r>
              <a:rPr lang="el-GR" b="1" dirty="0" smtClean="0"/>
              <a:t>Βακτηριδιακές-Ιογενείς λοιμώξεις-Χλαμύδια</a:t>
            </a:r>
          </a:p>
          <a:p>
            <a:r>
              <a:rPr lang="el-GR" b="1" dirty="0" smtClean="0"/>
              <a:t>Λεμφοζιδιακή επιπεφυκίτιδα (ιογενής)</a:t>
            </a:r>
          </a:p>
          <a:p>
            <a:r>
              <a:rPr lang="el-GR" b="1" dirty="0" smtClean="0"/>
              <a:t>Αιμορραγική επιπεφυκίτιδα (αδενοϊός)</a:t>
            </a:r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ΟΦΘΑΛΜΙΚΗ ΦΛΕΓΜΟΝΗ</a:t>
            </a:r>
            <a:br>
              <a:rPr lang="el-GR" sz="3600" b="1" dirty="0" smtClean="0"/>
            </a:br>
            <a:r>
              <a:rPr lang="el-GR" sz="3600" b="1" u="sng" dirty="0">
                <a:solidFill>
                  <a:srgbClr val="000090"/>
                </a:solidFill>
              </a:rPr>
              <a:t>Φλεγμονή Επιπεφυκότα-Κερατοειδούς</a:t>
            </a:r>
            <a:r>
              <a:rPr lang="el-GR" sz="3600" b="1" u="sng" dirty="0">
                <a:solidFill>
                  <a:srgbClr val="0000FF"/>
                </a:solidFill>
              </a:rPr>
              <a:t/>
            </a:r>
            <a:br>
              <a:rPr lang="el-GR" sz="3600" b="1" u="sng" dirty="0">
                <a:solidFill>
                  <a:srgbClr val="0000FF"/>
                </a:solidFill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16433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ΟΦΘΑΛΜΙΚΗ </a:t>
            </a:r>
            <a:r>
              <a:rPr lang="el-GR" sz="4000" b="1" dirty="0"/>
              <a:t>ΦΛΕΓΜΟΝΗ</a:t>
            </a:r>
            <a:br>
              <a:rPr lang="el-GR" sz="4000" b="1" dirty="0"/>
            </a:br>
            <a:r>
              <a:rPr lang="el-GR" sz="4000" b="1" u="sng" dirty="0">
                <a:solidFill>
                  <a:srgbClr val="000090"/>
                </a:solidFill>
              </a:rPr>
              <a:t>Φλεγμονή </a:t>
            </a:r>
            <a:r>
              <a:rPr lang="el-GR" sz="4000" b="1" u="sng" dirty="0" smtClean="0">
                <a:solidFill>
                  <a:srgbClr val="000090"/>
                </a:solidFill>
              </a:rPr>
              <a:t>Κερατοειδούς</a:t>
            </a:r>
            <a:r>
              <a:rPr lang="el-GR" b="1" u="sng" dirty="0">
                <a:solidFill>
                  <a:srgbClr val="000090"/>
                </a:solidFill>
              </a:rPr>
              <a:t/>
            </a:r>
            <a:br>
              <a:rPr lang="el-GR" b="1" u="sng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0000FF"/>
                </a:solidFill>
              </a:rPr>
              <a:t>Εξέλκωση (ιογενής-βακτηριακή)</a:t>
            </a:r>
          </a:p>
          <a:p>
            <a:r>
              <a:rPr lang="el-GR" b="1" dirty="0" smtClean="0">
                <a:solidFill>
                  <a:srgbClr val="0000FF"/>
                </a:solidFill>
              </a:rPr>
              <a:t>Ερπητική κερατοειδίτιδα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6" descr="cornea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38541"/>
            <a:ext cx="7538411" cy="359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879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ΟΦΘΑΛΜΙΚΗ ΦΛΕΓΜΟΝΗ</a:t>
            </a:r>
            <a:br>
              <a:rPr lang="el-GR" sz="3600" b="1" dirty="0" smtClean="0"/>
            </a:br>
            <a:r>
              <a:rPr lang="el-GR" sz="3600" b="1" u="sng" dirty="0">
                <a:solidFill>
                  <a:srgbClr val="000090"/>
                </a:solidFill>
              </a:rPr>
              <a:t>Ενδοφθάλμιες Λοιμώξεις</a:t>
            </a:r>
            <a:r>
              <a:rPr lang="el-GR" sz="3600" b="1" u="sng" dirty="0">
                <a:solidFill>
                  <a:srgbClr val="0000FF"/>
                </a:solidFill>
              </a:rPr>
              <a:t/>
            </a:r>
            <a:br>
              <a:rPr lang="el-GR" sz="3600" b="1" u="sng" dirty="0">
                <a:solidFill>
                  <a:srgbClr val="0000FF"/>
                </a:solidFill>
              </a:rPr>
            </a:br>
            <a:r>
              <a:rPr lang="el-GR" sz="3600" b="1" u="sng" dirty="0">
                <a:solidFill>
                  <a:srgbClr val="0000FF"/>
                </a:solidFill>
              </a:rPr>
              <a:t/>
            </a:r>
            <a:br>
              <a:rPr lang="el-GR" sz="3600" b="1" u="sng" dirty="0">
                <a:solidFill>
                  <a:srgbClr val="0000FF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 smtClean="0">
                <a:solidFill>
                  <a:srgbClr val="0000FF"/>
                </a:solidFill>
              </a:rPr>
              <a:t>Πυογενής Βακτηριδιακή Λοίμωξη</a:t>
            </a:r>
          </a:p>
          <a:p>
            <a:pPr marL="0" indent="0">
              <a:buNone/>
            </a:pPr>
            <a:r>
              <a:rPr lang="el-GR" b="1" dirty="0"/>
              <a:t> </a:t>
            </a:r>
            <a:r>
              <a:rPr lang="en-US" b="1" dirty="0" smtClean="0"/>
              <a:t>  </a:t>
            </a:r>
            <a:r>
              <a:rPr lang="el-GR" b="1" dirty="0" smtClean="0">
                <a:solidFill>
                  <a:srgbClr val="3366FF"/>
                </a:solidFill>
              </a:rPr>
              <a:t>(μετά από τραυματισμό ή αιματογενώς)</a:t>
            </a:r>
          </a:p>
          <a:p>
            <a:r>
              <a:rPr lang="el-GR" b="1" u="sng" dirty="0" smtClean="0">
                <a:solidFill>
                  <a:srgbClr val="0000FF"/>
                </a:solidFill>
              </a:rPr>
              <a:t>Λοιμώξεις από Μύκητες </a:t>
            </a:r>
            <a:r>
              <a:rPr lang="el-GR" b="1" dirty="0" smtClean="0">
                <a:solidFill>
                  <a:srgbClr val="3366FF"/>
                </a:solidFill>
              </a:rPr>
              <a:t>(</a:t>
            </a:r>
            <a:r>
              <a:rPr lang="en-US" b="1" dirty="0" smtClean="0">
                <a:solidFill>
                  <a:srgbClr val="3366FF"/>
                </a:solidFill>
              </a:rPr>
              <a:t>Candida)</a:t>
            </a:r>
            <a:r>
              <a:rPr lang="el-GR" b="1" dirty="0" smtClean="0">
                <a:solidFill>
                  <a:srgbClr val="3366FF"/>
                </a:solidFill>
              </a:rPr>
              <a:t> </a:t>
            </a:r>
          </a:p>
          <a:p>
            <a:r>
              <a:rPr lang="el-GR" b="1" u="sng" dirty="0">
                <a:solidFill>
                  <a:srgbClr val="0000FF"/>
                </a:solidFill>
              </a:rPr>
              <a:t>Λοιμώξεις από </a:t>
            </a:r>
            <a:r>
              <a:rPr lang="el-GR" b="1" u="sng" dirty="0" smtClean="0">
                <a:solidFill>
                  <a:srgbClr val="0000FF"/>
                </a:solidFill>
              </a:rPr>
              <a:t>Ιούς</a:t>
            </a:r>
            <a:r>
              <a:rPr lang="el-GR" b="1" u="sng" dirty="0" smtClean="0"/>
              <a:t> </a:t>
            </a:r>
            <a:r>
              <a:rPr lang="en-US" b="1" dirty="0" smtClean="0">
                <a:solidFill>
                  <a:srgbClr val="3366FF"/>
                </a:solidFill>
              </a:rPr>
              <a:t>(Herpes, CMV)</a:t>
            </a:r>
            <a:endParaRPr lang="el-GR" b="1" dirty="0" smtClean="0">
              <a:solidFill>
                <a:srgbClr val="3366FF"/>
              </a:solidFill>
            </a:endParaRPr>
          </a:p>
          <a:p>
            <a:r>
              <a:rPr lang="el-GR" b="1" u="sng" dirty="0" smtClean="0">
                <a:solidFill>
                  <a:srgbClr val="0000FF"/>
                </a:solidFill>
              </a:rPr>
              <a:t>Λοιμώξεις από Παράσιτα</a:t>
            </a:r>
            <a:r>
              <a:rPr lang="en-US" b="1" u="sng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3366FF"/>
                </a:solidFill>
              </a:rPr>
              <a:t>(Toxoplasma </a:t>
            </a:r>
            <a:r>
              <a:rPr lang="en-US" b="1" dirty="0" err="1" smtClean="0">
                <a:solidFill>
                  <a:srgbClr val="3366FF"/>
                </a:solidFill>
              </a:rPr>
              <a:t>gondii</a:t>
            </a:r>
            <a:r>
              <a:rPr lang="en-US" b="1" dirty="0" smtClean="0">
                <a:solidFill>
                  <a:srgbClr val="3366FF"/>
                </a:solidFill>
              </a:rPr>
              <a:t>)</a:t>
            </a:r>
            <a:endParaRPr lang="el-GR" b="1" dirty="0" smtClean="0">
              <a:solidFill>
                <a:srgbClr val="3366FF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51735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ΟΦΘΑΛΜΙΚΗ </a:t>
            </a:r>
            <a:r>
              <a:rPr lang="el-GR" sz="4000" b="1" dirty="0"/>
              <a:t>ΦΛΕΓΜΟΝΗ</a:t>
            </a:r>
            <a:br>
              <a:rPr lang="el-GR" sz="4000" b="1" dirty="0"/>
            </a:br>
            <a:r>
              <a:rPr lang="el-GR" sz="4000" b="1" u="sng" dirty="0">
                <a:solidFill>
                  <a:srgbClr val="000090"/>
                </a:solidFill>
              </a:rPr>
              <a:t>Κοκκιωματώδης Φλεγμονή</a:t>
            </a:r>
            <a:r>
              <a:rPr lang="en-US" b="1" u="sng" dirty="0">
                <a:solidFill>
                  <a:srgbClr val="0000FF"/>
                </a:solidFill>
              </a:rPr>
              <a:t/>
            </a:r>
            <a:br>
              <a:rPr lang="en-US" b="1" u="sng" dirty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Φυματίωση</a:t>
            </a:r>
          </a:p>
          <a:p>
            <a:r>
              <a:rPr lang="el-GR" b="1" dirty="0">
                <a:solidFill>
                  <a:srgbClr val="0000FF"/>
                </a:solidFill>
              </a:rPr>
              <a:t>Σύφιλη</a:t>
            </a:r>
          </a:p>
          <a:p>
            <a:r>
              <a:rPr lang="el-GR" b="1" dirty="0">
                <a:solidFill>
                  <a:srgbClr val="0000FF"/>
                </a:solidFill>
              </a:rPr>
              <a:t>Βρουκέλωση</a:t>
            </a:r>
          </a:p>
          <a:p>
            <a:endParaRPr lang="el-GR" b="1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0000FF"/>
                </a:solidFill>
              </a:rPr>
              <a:t>Σαρκοείδωση</a:t>
            </a:r>
          </a:p>
          <a:p>
            <a:endParaRPr lang="el-GR" b="1" dirty="0" smtClean="0">
              <a:solidFill>
                <a:srgbClr val="0000FF"/>
              </a:solidFill>
            </a:endParaRPr>
          </a:p>
          <a:p>
            <a:endParaRPr lang="el-GR" b="1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0000FF"/>
                </a:solidFill>
              </a:rPr>
              <a:t>Συμπαθητική οφθαλμία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 smtClean="0">
                <a:solidFill>
                  <a:srgbClr val="3366FF"/>
                </a:solidFill>
              </a:rPr>
              <a:t>Ίριδα ή ακτινωτό σώμα, χοριοειδή χιτώνα</a:t>
            </a:r>
          </a:p>
          <a:p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r>
              <a:rPr lang="el-GR" b="1" dirty="0" smtClean="0">
                <a:solidFill>
                  <a:srgbClr val="3366FF"/>
                </a:solidFill>
              </a:rPr>
              <a:t>Ίριδα, χοριοειδή χιτώνα, αμφιβλιστροειδή, οπτικό νεύρο</a:t>
            </a:r>
            <a:endParaRPr lang="en-US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dirty="0" smtClean="0"/>
          </a:p>
          <a:p>
            <a:r>
              <a:rPr lang="el-GR" b="1" dirty="0" smtClean="0">
                <a:solidFill>
                  <a:srgbClr val="3366FF"/>
                </a:solidFill>
              </a:rPr>
              <a:t>Αμφοτερόπλευρη κοκκιωματώδης  ραγοειδίτιδα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713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ΟΦΘΑΛΜΙΚΗ ΦΛΕΓΜΟΝΗ</a:t>
            </a:r>
            <a:r>
              <a:rPr lang="el-GR" b="1" dirty="0"/>
              <a:t/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0090"/>
                </a:solidFill>
              </a:rPr>
              <a:t>Ρευματοειδής Νόσος</a:t>
            </a:r>
          </a:p>
          <a:p>
            <a:pPr marL="0" indent="0">
              <a:buNone/>
            </a:pPr>
            <a:endParaRPr lang="el-GR" b="1" dirty="0">
              <a:solidFill>
                <a:srgbClr val="000090"/>
              </a:solidFill>
            </a:endParaRPr>
          </a:p>
          <a:p>
            <a:pPr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</a:rPr>
              <a:t>Εξέλκωση κερατοειδούς με αυτόματη διάτρηση</a:t>
            </a:r>
          </a:p>
          <a:p>
            <a:pPr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</a:rPr>
              <a:t>Νεκρωτική σκληρίτιδα</a:t>
            </a:r>
          </a:p>
          <a:p>
            <a:pPr marL="0" indent="0">
              <a:buNone/>
            </a:pP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50782" cy="4525963"/>
          </a:xfrm>
        </p:spPr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0090"/>
                </a:solidFill>
              </a:rPr>
              <a:t>Μή ειδική Κοκκιωματώδης Ραγοειδίτιδα</a:t>
            </a:r>
          </a:p>
          <a:p>
            <a:pPr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</a:rPr>
              <a:t>Αιτιολογία: Άγνωστη</a:t>
            </a:r>
          </a:p>
          <a:p>
            <a:pPr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</a:rPr>
              <a:t>Λεμφοκυτταρική διήθηση ραγοειδούς χιτώνα</a:t>
            </a:r>
          </a:p>
          <a:p>
            <a:pPr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</a:rPr>
              <a:t>Ρίκνωση Οφθαλμού-Ίνωση-Δευτεροπαθής οστεοποίηση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222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>ΑΓΓΕΙΑΚΑ-ΕΚΦΥΛΙΣΤΙΚΑ ΝΟΣΗΜΑΤΑ ΟΦΘΑΛΜΟΥ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000090"/>
                </a:solidFill>
              </a:rPr>
              <a:t>ΑΓΓΕΙΑΚΗ ΝΟΣΟΣ ΑΜΦΙΒΛΗΣΤΡΟΕΙΔΗ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000090"/>
                </a:solidFill>
              </a:rPr>
              <a:t>Εστιακή αποφρακτική νόσο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l-GR" b="1" dirty="0" smtClean="0">
                <a:solidFill>
                  <a:srgbClr val="000090"/>
                </a:solidFill>
                <a:ea typeface="Wingdings"/>
                <a:cs typeface="Wingdings"/>
                <a:sym typeface="Wingdings"/>
              </a:rPr>
              <a:t>βλάβες στα αρτηριόλια</a:t>
            </a:r>
            <a:r>
              <a:rPr lang="el-GR" b="1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l-GR" b="1" dirty="0" smtClean="0">
                <a:solidFill>
                  <a:srgbClr val="000090"/>
                </a:solidFill>
                <a:sym typeface="Wingdings"/>
              </a:rPr>
              <a:t>ισχαιμία 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 smtClean="0">
                <a:solidFill>
                  <a:srgbClr val="000090"/>
                </a:solidFill>
                <a:sym typeface="Wingdings"/>
              </a:rPr>
              <a:t>εξίδρωση διαμέσου του κατεστραμένου ενδοθηλίου των τριχοειδών 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b="1" dirty="0" smtClean="0">
                <a:solidFill>
                  <a:srgbClr val="000090"/>
                </a:solidFill>
              </a:rPr>
              <a:t>Εξιδρώματα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000090"/>
                </a:solidFill>
              </a:rPr>
              <a:t>Μαλακά:μικροέμφρακτο -αιμορραγία-νεοαγγείωση 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245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>ΑΓΓΕΙΑΚΑ-ΕΚΦΥΛΙΣΤΙΚΑ ΝΟΣΗΜΑΤΑ ΟΦΘΑΛΜΟΥ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000090"/>
                </a:solidFill>
              </a:rPr>
              <a:t>ΑΓΓΕΙΑΚΗ ΝΟΣΟΣ ΑΜΦΙΒΛΗΣΤΡΟΕΙΔΗ</a:t>
            </a:r>
          </a:p>
          <a:p>
            <a:pPr marL="0" indent="0">
              <a:buNone/>
            </a:pPr>
            <a:r>
              <a:rPr lang="el-GR" b="1" u="sng" dirty="0" smtClean="0">
                <a:solidFill>
                  <a:srgbClr val="0000FF"/>
                </a:solidFill>
              </a:rPr>
              <a:t>Εξιδρώματα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0000FF"/>
                </a:solidFill>
              </a:rPr>
              <a:t>Μαλακά: </a:t>
            </a:r>
            <a:r>
              <a:rPr lang="el-GR" b="1" dirty="0" smtClean="0">
                <a:solidFill>
                  <a:srgbClr val="000090"/>
                </a:solidFill>
              </a:rPr>
              <a:t>μικροέμφρακτο -αιμορραγία-νεοαγγείωση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0000FF"/>
                </a:solidFill>
              </a:rPr>
              <a:t>Σκληρά: </a:t>
            </a:r>
            <a:r>
              <a:rPr lang="el-GR" b="1" dirty="0" smtClean="0">
                <a:solidFill>
                  <a:srgbClr val="000090"/>
                </a:solidFill>
              </a:rPr>
              <a:t>ωχροκίτρινες περιοχές στον αμφιβληστροειδή-νεκρώσεις-</a:t>
            </a:r>
            <a:r>
              <a:rPr lang="el-GR" b="1" dirty="0" smtClean="0">
                <a:solidFill>
                  <a:srgbClr val="0000FF"/>
                </a:solidFill>
              </a:rPr>
              <a:t>ΝΕΟΑΓΓΕΙΩΣΗ</a:t>
            </a:r>
          </a:p>
          <a:p>
            <a:pPr marL="0" indent="0">
              <a:buNone/>
            </a:pPr>
            <a:endParaRPr lang="el-GR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0000FF"/>
                </a:solidFill>
              </a:rPr>
              <a:t>Τα νεοαγγεία τείνουν να διεισδύσουν στο υαλοειδές σώμα</a:t>
            </a:r>
            <a:r>
              <a:rPr lang="el-GR" b="1" dirty="0" smtClean="0">
                <a:solidFill>
                  <a:srgbClr val="000090"/>
                </a:solidFill>
              </a:rPr>
              <a:t> </a:t>
            </a:r>
            <a:r>
              <a:rPr lang="el-GR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 smtClean="0">
                <a:solidFill>
                  <a:srgbClr val="000090"/>
                </a:solidFill>
              </a:rPr>
              <a:t> </a:t>
            </a:r>
            <a:r>
              <a:rPr lang="el-GR" b="1" dirty="0" smtClean="0">
                <a:solidFill>
                  <a:srgbClr val="0000FF"/>
                </a:solidFill>
              </a:rPr>
              <a:t>σχηματίζουν μεμβράνες </a:t>
            </a:r>
            <a:r>
              <a:rPr lang="el-GR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l-GR" b="1" dirty="0" smtClean="0">
                <a:solidFill>
                  <a:srgbClr val="0000FF"/>
                </a:solidFill>
                <a:sym typeface="Wingdings"/>
              </a:rPr>
              <a:t>αποκόλληση αμφιβλιστροειδούς</a:t>
            </a:r>
            <a:r>
              <a:rPr lang="el-GR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l-GR" b="1" dirty="0" smtClean="0">
                <a:solidFill>
                  <a:srgbClr val="000090"/>
                </a:solidFill>
                <a:sym typeface="Wingdings"/>
              </a:rPr>
              <a:t>ΤΥΦΛΩΣΗ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968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ΕΚΦΥΛΙΣΤΙΚΑ </a:t>
            </a:r>
            <a:r>
              <a:rPr lang="el-GR" sz="4000" b="1" dirty="0"/>
              <a:t>ΝΟΣΗΜΑΤΑ </a:t>
            </a:r>
            <a:r>
              <a:rPr lang="el-GR" sz="4000" b="1" dirty="0" smtClean="0"/>
              <a:t>ΟΦΘΑΛΜΟΥ</a:t>
            </a:r>
            <a:br>
              <a:rPr lang="el-GR" sz="4000" b="1" dirty="0" smtClean="0"/>
            </a:br>
            <a:r>
              <a:rPr lang="el-GR" sz="3600" b="1" dirty="0" smtClean="0">
                <a:solidFill>
                  <a:srgbClr val="000090"/>
                </a:solidFill>
              </a:rPr>
              <a:t>ΕΚΦΥΛΙΣΗ </a:t>
            </a:r>
            <a:r>
              <a:rPr lang="el-GR" sz="3600" b="1" dirty="0">
                <a:solidFill>
                  <a:srgbClr val="000090"/>
                </a:solidFill>
              </a:rPr>
              <a:t>ΩΧΡΑΣ ΚΗΛΙΔΑΣ</a:t>
            </a:r>
            <a:r>
              <a:rPr lang="el-GR" b="1" dirty="0">
                <a:solidFill>
                  <a:srgbClr val="000090"/>
                </a:solidFill>
              </a:rPr>
              <a:t/>
            </a:r>
            <a:br>
              <a:rPr lang="el-GR" b="1" dirty="0">
                <a:solidFill>
                  <a:srgbClr val="00009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u="sng" dirty="0" smtClean="0">
                <a:solidFill>
                  <a:srgbClr val="0000FF"/>
                </a:solidFill>
              </a:rPr>
              <a:t>Συχνότερη μή ιάσιμη αιτία απώλειας όρασης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0000FF"/>
                </a:solidFill>
              </a:rPr>
              <a:t>Αιτιολογία: </a:t>
            </a:r>
            <a:r>
              <a:rPr lang="el-GR" b="1" dirty="0" smtClean="0">
                <a:solidFill>
                  <a:srgbClr val="000090"/>
                </a:solidFill>
              </a:rPr>
              <a:t>φλεγμονή, ενεργοποίηση συμπληρώματος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0000FF"/>
                </a:solidFill>
              </a:rPr>
              <a:t>Εξέλιξη: </a:t>
            </a:r>
            <a:r>
              <a:rPr lang="el-GR" b="1" dirty="0" smtClean="0">
                <a:solidFill>
                  <a:srgbClr val="000090"/>
                </a:solidFill>
              </a:rPr>
              <a:t>Ατροφία φωτοϋποδοχέων της ωχράς κηλίδας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l-GR" b="1" dirty="0" smtClean="0">
                <a:solidFill>
                  <a:srgbClr val="000090"/>
                </a:solidFill>
                <a:sym typeface="Wingdings"/>
              </a:rPr>
              <a:t>εκφυλιστικές αλλοιώσεις στο μελαγχρωστικό επιθήλιο του αμφιβληστροειδούς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l-GR" b="1" dirty="0" smtClean="0">
                <a:solidFill>
                  <a:srgbClr val="000090"/>
                </a:solidFill>
                <a:sym typeface="Wingdings"/>
              </a:rPr>
              <a:t>(+) αιμορραγία-ίνωση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l-GR" b="1" u="sng" dirty="0" smtClean="0">
                <a:solidFill>
                  <a:srgbClr val="000090"/>
                </a:solidFill>
                <a:sym typeface="Wingdings"/>
              </a:rPr>
              <a:t>απώλεια της κεντρικής όρασης</a:t>
            </a:r>
            <a:r>
              <a:rPr lang="el-GR" b="1" u="sng" dirty="0" smtClean="0">
                <a:solidFill>
                  <a:srgbClr val="000090"/>
                </a:solidFill>
              </a:rPr>
              <a:t> </a:t>
            </a:r>
            <a:endParaRPr lang="en-US" b="1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81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 smtClean="0"/>
              <a:t>ΕΚΦΥΛΙΣΤΙΚΑ </a:t>
            </a:r>
            <a:r>
              <a:rPr lang="el-GR" sz="3600" b="1"/>
              <a:t>ΝΟΣΗΜΑΤΑ </a:t>
            </a:r>
            <a:r>
              <a:rPr lang="el-GR" sz="3600" b="1" smtClean="0"/>
              <a:t>ΟΦΘΑΛΜΟΥ</a:t>
            </a:r>
            <a:br>
              <a:rPr lang="el-GR" sz="3600" b="1" smtClean="0"/>
            </a:b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23028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3366FF"/>
                </a:solidFill>
              </a:rPr>
              <a:t>Ο φακός περιβάλλεται από μία κάψα πλούσια σε κολλαγόνο και υδατάνθρακες</a:t>
            </a:r>
          </a:p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3366FF"/>
                </a:solidFill>
              </a:rPr>
              <a:t>Κάτω από την κάψα, στη πρόσθια επιφάνεια του φακού, υπάρχει ένα μονόστοιβο κυβοειδές </a:t>
            </a:r>
            <a:r>
              <a:rPr lang="el-GR" b="1" dirty="0" smtClean="0">
                <a:solidFill>
                  <a:srgbClr val="3366FF"/>
                </a:solidFill>
              </a:rPr>
              <a:t>επιθήλιο</a:t>
            </a:r>
          </a:p>
          <a:p>
            <a:pPr>
              <a:spcBef>
                <a:spcPct val="50000"/>
              </a:spcBef>
            </a:pPr>
            <a:r>
              <a:rPr lang="el-GR" b="1" dirty="0" smtClean="0">
                <a:solidFill>
                  <a:srgbClr val="3366FF"/>
                </a:solidFill>
              </a:rPr>
              <a:t>Ο μεταβολισμός του φακού διατηρείται από τη διάχυση τροφικών συστατικών από το υδατοειδές υγρό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6" name="Picture 4" descr="Suture Lines of Lens, Schematic Drawing of anatomy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307" b="-1430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648200" y="1157784"/>
            <a:ext cx="2674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000090"/>
                </a:solidFill>
              </a:rPr>
              <a:t>ΚΑΤΑΡΡΑΚΤΗΣ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991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>ΣΤΟΙΧΕΙΑ ΑΝΑΤΟΜΙΚΗΣ ΟΦΘΑΛΜΟΥ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ct val="50000"/>
              </a:spcBef>
            </a:pPr>
            <a:r>
              <a:rPr lang="el-GR" sz="3100" b="1" dirty="0" smtClean="0">
                <a:solidFill>
                  <a:srgbClr val="000090"/>
                </a:solidFill>
                <a:latin typeface="Calibri" charset="0"/>
              </a:rPr>
              <a:t>Κερατοειδής</a:t>
            </a:r>
          </a:p>
          <a:p>
            <a:pPr>
              <a:spcBef>
                <a:spcPct val="50000"/>
              </a:spcBef>
            </a:pPr>
            <a:r>
              <a:rPr lang="el-GR" sz="3100" b="1" dirty="0" smtClean="0">
                <a:solidFill>
                  <a:srgbClr val="000090"/>
                </a:solidFill>
                <a:latin typeface="Calibri" charset="0"/>
              </a:rPr>
              <a:t>Σκληρός</a:t>
            </a:r>
          </a:p>
          <a:p>
            <a:pPr>
              <a:spcBef>
                <a:spcPct val="50000"/>
              </a:spcBef>
            </a:pPr>
            <a:r>
              <a:rPr lang="el-GR" sz="3100" b="1" dirty="0" smtClean="0">
                <a:solidFill>
                  <a:srgbClr val="000090"/>
                </a:solidFill>
                <a:latin typeface="Calibri" charset="0"/>
              </a:rPr>
              <a:t>Αγγειώδης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  <a:latin typeface="Calibri" charset="0"/>
              </a:rPr>
              <a:t>   Ίρις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  <a:latin typeface="Calibri" charset="0"/>
              </a:rPr>
              <a:t>  Ακτινωτό σώμα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r>
              <a:rPr lang="el-GR" b="1" dirty="0" smtClean="0">
                <a:solidFill>
                  <a:srgbClr val="0000FF"/>
                </a:solidFill>
                <a:latin typeface="Calibri" charset="0"/>
              </a:rPr>
              <a:t>  Χοριοειδής</a:t>
            </a:r>
          </a:p>
          <a:p>
            <a:pPr>
              <a:spcBef>
                <a:spcPct val="50000"/>
              </a:spcBef>
            </a:pPr>
            <a:endParaRPr lang="el-GR" b="1" dirty="0" smtClean="0">
              <a:solidFill>
                <a:srgbClr val="00CC00"/>
              </a:solidFill>
              <a:latin typeface="Calibri" charset="0"/>
            </a:endParaRPr>
          </a:p>
          <a:p>
            <a:pPr>
              <a:spcBef>
                <a:spcPct val="50000"/>
              </a:spcBef>
            </a:pPr>
            <a:r>
              <a:rPr lang="el-GR" sz="3100" b="1" dirty="0" smtClean="0">
                <a:solidFill>
                  <a:srgbClr val="000090"/>
                </a:solidFill>
                <a:latin typeface="Calibri" charset="0"/>
              </a:rPr>
              <a:t>Αμφιβληστροειδής</a:t>
            </a:r>
          </a:p>
          <a:p>
            <a:pPr>
              <a:spcBef>
                <a:spcPct val="50000"/>
              </a:spcBef>
            </a:pPr>
            <a:endParaRPr lang="el-GR" sz="3100" b="1" dirty="0" smtClean="0">
              <a:solidFill>
                <a:srgbClr val="000090"/>
              </a:solidFill>
              <a:latin typeface="Calibri" charset="0"/>
            </a:endParaRPr>
          </a:p>
          <a:p>
            <a:pPr>
              <a:spcBef>
                <a:spcPct val="50000"/>
              </a:spcBef>
            </a:pPr>
            <a:r>
              <a:rPr lang="el-GR" sz="3100" b="1" dirty="0" smtClean="0">
                <a:solidFill>
                  <a:srgbClr val="000090"/>
                </a:solidFill>
                <a:latin typeface="Calibri" charset="0"/>
              </a:rPr>
              <a:t>Οπτικό νεύρο</a:t>
            </a:r>
          </a:p>
          <a:p>
            <a:endParaRPr lang="en-US" dirty="0"/>
          </a:p>
        </p:txBody>
      </p:sp>
      <p:pic>
        <p:nvPicPr>
          <p:cNvPr id="7" name="Picture 4" descr="Pim32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905" r="-1890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169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smtClean="0"/>
              <a:t>ΕΚΦΥΛΙΣΤΙΚΑ </a:t>
            </a:r>
            <a:r>
              <a:rPr lang="el-GR" sz="4000" b="1" dirty="0"/>
              <a:t>ΝΟΣΗΜΑΤΑ </a:t>
            </a:r>
            <a:r>
              <a:rPr lang="el-GR" sz="4000" b="1" dirty="0" smtClean="0"/>
              <a:t>ΟΦΘΑΛΜΟΥ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800" b="1" dirty="0">
                <a:solidFill>
                  <a:srgbClr val="000090"/>
                </a:solidFill>
                <a:latin typeface="Arial" charset="0"/>
              </a:rPr>
              <a:t>Θ</a:t>
            </a:r>
            <a:r>
              <a:rPr lang="el-GR" sz="2800" b="1" dirty="0" smtClean="0">
                <a:solidFill>
                  <a:srgbClr val="000090"/>
                </a:solidFill>
                <a:latin typeface="Arial" charset="0"/>
              </a:rPr>
              <a:t>όλωση </a:t>
            </a:r>
            <a:r>
              <a:rPr lang="el-GR" sz="2800" b="1" dirty="0">
                <a:solidFill>
                  <a:srgbClr val="000090"/>
                </a:solidFill>
                <a:latin typeface="Arial" charset="0"/>
              </a:rPr>
              <a:t>του </a:t>
            </a:r>
            <a:r>
              <a:rPr lang="el-GR" sz="2800" b="1" dirty="0" smtClean="0">
                <a:solidFill>
                  <a:srgbClr val="000090"/>
                </a:solidFill>
                <a:latin typeface="Arial" charset="0"/>
              </a:rPr>
              <a:t>κρυσταλλοειδούς φακού </a:t>
            </a:r>
            <a:r>
              <a:rPr lang="el-GR" sz="2800" b="1" dirty="0">
                <a:solidFill>
                  <a:srgbClr val="000090"/>
                </a:solidFill>
                <a:latin typeface="Arial" charset="0"/>
              </a:rPr>
              <a:t>του </a:t>
            </a:r>
            <a:r>
              <a:rPr lang="el-GR" sz="2800" b="1" dirty="0" smtClean="0">
                <a:solidFill>
                  <a:srgbClr val="000090"/>
                </a:solidFill>
                <a:latin typeface="Arial" charset="0"/>
              </a:rPr>
              <a:t>οφθαλμού το </a:t>
            </a:r>
            <a:r>
              <a:rPr lang="el-GR" sz="2800" b="1" dirty="0">
                <a:solidFill>
                  <a:srgbClr val="000090"/>
                </a:solidFill>
                <a:latin typeface="Arial" charset="0"/>
              </a:rPr>
              <a:t>συχνότερο αίτιο έκπτωσης ή απώλειας της όρασης</a:t>
            </a:r>
          </a:p>
          <a:p>
            <a:pPr>
              <a:lnSpc>
                <a:spcPct val="90000"/>
              </a:lnSpc>
            </a:pPr>
            <a:r>
              <a:rPr lang="el-GR" sz="2800" b="1" dirty="0">
                <a:solidFill>
                  <a:srgbClr val="000090"/>
                </a:solidFill>
                <a:latin typeface="Arial" charset="0"/>
              </a:rPr>
              <a:t>Αίτια: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διαβήτης</a:t>
            </a:r>
          </a:p>
          <a:p>
            <a:pPr>
              <a:lnSpc>
                <a:spcPct val="90000"/>
              </a:lnSpc>
              <a:buNone/>
            </a:pP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            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 ανεπάρκεια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βιταμινών</a:t>
            </a:r>
          </a:p>
          <a:p>
            <a:pPr>
              <a:lnSpc>
                <a:spcPct val="90000"/>
              </a:lnSpc>
              <a:buNone/>
            </a:pP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            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 γενετικές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διαταραχές</a:t>
            </a:r>
          </a:p>
          <a:p>
            <a:pPr>
              <a:lnSpc>
                <a:spcPct val="90000"/>
              </a:lnSpc>
              <a:buNone/>
            </a:pP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            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 τοξικές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ουσίες</a:t>
            </a:r>
          </a:p>
          <a:p>
            <a:pPr>
              <a:lnSpc>
                <a:spcPct val="90000"/>
              </a:lnSpc>
              <a:buNone/>
            </a:pP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            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 φάρμακα</a:t>
            </a:r>
            <a:endParaRPr lang="el-GR" sz="2800" b="1" dirty="0">
              <a:solidFill>
                <a:srgbClr val="3366FF"/>
              </a:solidFill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el-GR" sz="2800" b="1" dirty="0">
                <a:latin typeface="Arial" charset="0"/>
              </a:rPr>
              <a:t>        </a:t>
            </a:r>
            <a:r>
              <a:rPr lang="el-GR" sz="2800" b="1" u="sng" dirty="0">
                <a:solidFill>
                  <a:srgbClr val="000090"/>
                </a:solidFill>
                <a:latin typeface="Arial" charset="0"/>
              </a:rPr>
              <a:t>ΚΥΡΙΩΣ:</a:t>
            </a:r>
            <a:r>
              <a:rPr lang="el-GR" sz="28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Γεροντικός καταρράκτης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35483" y="865396"/>
            <a:ext cx="2674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000090"/>
                </a:solidFill>
              </a:rPr>
              <a:t>ΚΑΤΑΡΡΑΚΤΗΣ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00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</a:t>
            </a:r>
            <a:r>
              <a:rPr lang="el-GR" sz="4000" b="1" dirty="0" smtClean="0"/>
              <a:t>ΟΦΘΑΛΜΟΥ</a:t>
            </a:r>
            <a:br>
              <a:rPr lang="el-GR" sz="4000" b="1" dirty="0" smtClean="0"/>
            </a:br>
            <a:r>
              <a:rPr lang="el-GR" sz="3600" b="1" dirty="0" smtClean="0">
                <a:solidFill>
                  <a:srgbClr val="000090"/>
                </a:solidFill>
              </a:rPr>
              <a:t>ΚΑΤΑΡΡΑΚΤΗΣ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sz="2800" i="1" u="sng" dirty="0">
                <a:solidFill>
                  <a:srgbClr val="000090"/>
                </a:solidFill>
              </a:rPr>
              <a:t>Αρχόμενος καταρράκτης:</a:t>
            </a:r>
          </a:p>
          <a:p>
            <a:pPr>
              <a:lnSpc>
                <a:spcPct val="90000"/>
              </a:lnSpc>
              <a:buNone/>
            </a:pPr>
            <a:r>
              <a:rPr lang="el-GR" sz="2800" b="1" dirty="0"/>
              <a:t>    </a:t>
            </a:r>
            <a:r>
              <a:rPr lang="el-GR" sz="2800" b="1" dirty="0">
                <a:solidFill>
                  <a:srgbClr val="3366FF"/>
                </a:solidFill>
              </a:rPr>
              <a:t>σχισμοειδείς χώροι με συσσώρευση εκφυλισμένου υλικού του φακού (σωματίδια του </a:t>
            </a:r>
            <a:r>
              <a:rPr lang="en-US" sz="2800" b="1" dirty="0" err="1">
                <a:solidFill>
                  <a:srgbClr val="3366FF"/>
                </a:solidFill>
              </a:rPr>
              <a:t>Morgani</a:t>
            </a:r>
            <a:r>
              <a:rPr lang="en-US" sz="2800" b="1" dirty="0">
                <a:solidFill>
                  <a:srgbClr val="3366FF"/>
                </a:solidFill>
              </a:rPr>
              <a:t>)</a:t>
            </a:r>
            <a:endParaRPr lang="el-GR" sz="2800" b="1" dirty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l-GR" sz="2800" b="1" dirty="0"/>
          </a:p>
          <a:p>
            <a:pPr>
              <a:lnSpc>
                <a:spcPct val="90000"/>
              </a:lnSpc>
            </a:pPr>
            <a:r>
              <a:rPr lang="el-GR" sz="2800" i="1" u="sng" dirty="0">
                <a:solidFill>
                  <a:srgbClr val="000090"/>
                </a:solidFill>
              </a:rPr>
              <a:t>Ώριμος καταρράκτης:</a:t>
            </a:r>
          </a:p>
          <a:p>
            <a:pPr>
              <a:lnSpc>
                <a:spcPct val="90000"/>
              </a:lnSpc>
              <a:buNone/>
            </a:pPr>
            <a:r>
              <a:rPr lang="el-GR" sz="2800" dirty="0"/>
              <a:t>   </a:t>
            </a:r>
            <a:r>
              <a:rPr lang="el-GR" sz="2800" b="1" dirty="0">
                <a:solidFill>
                  <a:srgbClr val="3366FF"/>
                </a:solidFill>
              </a:rPr>
              <a:t>αύξηση της οσμωτικής </a:t>
            </a:r>
            <a:r>
              <a:rPr lang="el-GR" sz="2800" b="1" dirty="0" smtClean="0">
                <a:solidFill>
                  <a:srgbClr val="3366FF"/>
                </a:solidFill>
              </a:rPr>
              <a:t>πίεσης</a:t>
            </a:r>
          </a:p>
          <a:p>
            <a:pPr>
              <a:lnSpc>
                <a:spcPct val="90000"/>
              </a:lnSpc>
              <a:buNone/>
            </a:pPr>
            <a:endParaRPr lang="el-GR" sz="2800" b="1" dirty="0">
              <a:solidFill>
                <a:srgbClr val="DDDDDD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2800" i="1" u="sng" dirty="0">
                <a:solidFill>
                  <a:srgbClr val="000090"/>
                </a:solidFill>
              </a:rPr>
              <a:t>Υπερώριμος καταρράκτης:</a:t>
            </a:r>
          </a:p>
          <a:p>
            <a:pPr>
              <a:lnSpc>
                <a:spcPct val="90000"/>
              </a:lnSpc>
              <a:buNone/>
            </a:pPr>
            <a:r>
              <a:rPr lang="el-GR" sz="2800" b="1" dirty="0"/>
              <a:t>    </a:t>
            </a:r>
            <a:r>
              <a:rPr lang="el-GR" sz="2800" b="1" dirty="0">
                <a:solidFill>
                  <a:srgbClr val="3366FF"/>
                </a:solidFill>
              </a:rPr>
              <a:t>καταστροφή της κάψας και διαφυγή φακοειδών υπολειμμάτων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404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00FF"/>
                </a:solidFill>
              </a:rPr>
              <a:t>Συγγενής καταρράκτης  </a:t>
            </a:r>
            <a:r>
              <a:rPr lang="el-GR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b="1" dirty="0" smtClean="0">
                <a:solidFill>
                  <a:srgbClr val="0000FF"/>
                </a:solidFill>
              </a:rPr>
              <a:t>βλάβη στις αναπτυσσόμενες ίνες του φακού του εμβρύου </a:t>
            </a:r>
            <a:r>
              <a:rPr lang="el-GR" b="1" dirty="0" smtClean="0">
                <a:solidFill>
                  <a:srgbClr val="3366FF"/>
                </a:solidFill>
              </a:rPr>
              <a:t>(λοίμωξη από ερυθρά)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</a:t>
            </a:r>
            <a:r>
              <a:rPr lang="el-GR" sz="4000" b="1" dirty="0" smtClean="0"/>
              <a:t>ΟΦΘΑΛΜΟΥ</a:t>
            </a:r>
            <a:br>
              <a:rPr lang="el-GR" sz="4000" b="1" dirty="0" smtClean="0"/>
            </a:br>
            <a:r>
              <a:rPr lang="el-GR" sz="3600" b="1" dirty="0" smtClean="0">
                <a:solidFill>
                  <a:srgbClr val="000090"/>
                </a:solidFill>
              </a:rPr>
              <a:t>ΚΑΤΑΡΡΑΚΤΗΣ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764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ΟΦΘΑΛΜΟΥ</a:t>
            </a:r>
            <a:r>
              <a:rPr lang="el-GR" b="1" dirty="0"/>
              <a:t/>
            </a:r>
            <a:br>
              <a:rPr lang="el-GR" b="1" dirty="0"/>
            </a:br>
            <a:r>
              <a:rPr lang="el-GR" sz="3600" b="1" dirty="0">
                <a:solidFill>
                  <a:srgbClr val="000090"/>
                </a:solidFill>
              </a:rPr>
              <a:t>ΓΛΑΥΚΩΜΑ</a:t>
            </a:r>
            <a:endParaRPr lang="en-US" sz="3600" dirty="0"/>
          </a:p>
        </p:txBody>
      </p:sp>
      <p:pic>
        <p:nvPicPr>
          <p:cNvPr id="9" name="Picture 6" descr="Pim321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6538" r="59992" b="-36538"/>
          <a:stretch/>
        </p:blipFill>
        <p:spPr bwMode="auto">
          <a:xfrm>
            <a:off x="679906" y="1079652"/>
            <a:ext cx="16157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glaucoma-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99" b="-34519"/>
          <a:stretch/>
        </p:blipFill>
        <p:spPr bwMode="auto">
          <a:xfrm>
            <a:off x="3361593" y="2061896"/>
            <a:ext cx="5325207" cy="406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61593" y="2546911"/>
            <a:ext cx="219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Κανάλι του </a:t>
            </a:r>
            <a:r>
              <a:rPr lang="en-US" b="1" dirty="0" err="1">
                <a:solidFill>
                  <a:srgbClr val="FF0000"/>
                </a:solidFill>
              </a:rPr>
              <a:t>Schlemm</a:t>
            </a:r>
            <a:endParaRPr lang="el-GR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9906" y="5313233"/>
            <a:ext cx="80068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3366FF"/>
                </a:solidFill>
              </a:rPr>
              <a:t>Η διατήρηση ανοιχτής της γωνίας της πρόσθιας κάμερας αλλά και του καναλιού του </a:t>
            </a:r>
            <a:r>
              <a:rPr lang="en-US" sz="2400" b="1" dirty="0" err="1">
                <a:solidFill>
                  <a:srgbClr val="3366FF"/>
                </a:solidFill>
              </a:rPr>
              <a:t>Schlemm</a:t>
            </a:r>
            <a:r>
              <a:rPr lang="el-GR" sz="2400" b="1" dirty="0">
                <a:solidFill>
                  <a:srgbClr val="3366FF"/>
                </a:solidFill>
              </a:rPr>
              <a:t> αποτελούν απαραίτητα προϋπόθεση για τη σωστή ενδοφθάλμια πίεση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1033" y="1428162"/>
            <a:ext cx="57720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FF"/>
                </a:solidFill>
              </a:rPr>
              <a:t>Διατήρηση της ενδοφθάλμιας πίεσης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0505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8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ΟΦΘΑΛΜΟΥ</a:t>
            </a:r>
            <a:r>
              <a:rPr lang="el-GR" b="1" dirty="0"/>
              <a:t/>
            </a:r>
            <a:br>
              <a:rPr lang="el-GR" b="1" dirty="0"/>
            </a:br>
            <a:r>
              <a:rPr lang="el-GR" sz="3600" b="1" dirty="0" smtClean="0">
                <a:solidFill>
                  <a:srgbClr val="000090"/>
                </a:solidFill>
              </a:rPr>
              <a:t>ΓΛΑΥΚΩΜΑ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800" b="1" u="sng" dirty="0" smtClean="0">
                <a:solidFill>
                  <a:srgbClr val="000090"/>
                </a:solidFill>
              </a:rPr>
              <a:t>ΓΛΑΥΚΩΜΑ: </a:t>
            </a:r>
            <a:r>
              <a:rPr lang="el-GR" sz="2800" b="1" dirty="0" smtClean="0">
                <a:solidFill>
                  <a:srgbClr val="000090"/>
                </a:solidFill>
              </a:rPr>
              <a:t>ομάδα </a:t>
            </a:r>
            <a:r>
              <a:rPr lang="el-GR" sz="2800" b="1" dirty="0">
                <a:solidFill>
                  <a:srgbClr val="000090"/>
                </a:solidFill>
              </a:rPr>
              <a:t>διαταραχών στις οποίες η αυξημένη ενδοφθάλμια </a:t>
            </a:r>
            <a:r>
              <a:rPr lang="el-GR" sz="2800" b="1" dirty="0" smtClean="0">
                <a:solidFill>
                  <a:srgbClr val="000090"/>
                </a:solidFill>
              </a:rPr>
              <a:t>πίεση </a:t>
            </a:r>
            <a:r>
              <a:rPr lang="el-GR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sz="2800" b="1" dirty="0" smtClean="0">
                <a:solidFill>
                  <a:srgbClr val="000090"/>
                </a:solidFill>
              </a:rPr>
              <a:t> παρεμποδίζει την αγγειακή αιμάτωση του νευρικού ιστού </a:t>
            </a:r>
            <a:r>
              <a:rPr lang="el-GR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sz="2800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sz="2800" b="1" dirty="0" smtClean="0">
                <a:solidFill>
                  <a:srgbClr val="000090"/>
                </a:solidFill>
              </a:rPr>
              <a:t>οδηγεί </a:t>
            </a:r>
            <a:r>
              <a:rPr lang="el-GR" sz="2800" b="1" dirty="0">
                <a:solidFill>
                  <a:srgbClr val="000090"/>
                </a:solidFill>
              </a:rPr>
              <a:t>σε ατροφία του </a:t>
            </a:r>
            <a:r>
              <a:rPr lang="el-GR" sz="2800" b="1" dirty="0" smtClean="0">
                <a:solidFill>
                  <a:srgbClr val="000090"/>
                </a:solidFill>
              </a:rPr>
              <a:t>οπτικού νεύρου</a:t>
            </a:r>
            <a:r>
              <a:rPr lang="el-GR" sz="2800" b="1" dirty="0" smtClean="0">
                <a:solidFill>
                  <a:srgbClr val="FF0000"/>
                </a:solidFill>
              </a:rPr>
              <a:t>***</a:t>
            </a:r>
            <a:r>
              <a:rPr lang="el-GR" sz="2800" b="1" dirty="0" smtClean="0">
                <a:solidFill>
                  <a:srgbClr val="000090"/>
                </a:solidFill>
              </a:rPr>
              <a:t>-</a:t>
            </a:r>
            <a:r>
              <a:rPr lang="el-GR" sz="2800" b="1" u="sng" dirty="0" smtClean="0">
                <a:solidFill>
                  <a:srgbClr val="000090"/>
                </a:solidFill>
              </a:rPr>
              <a:t>ΤΥΦΛΩΣΗ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r>
              <a:rPr lang="el-GR" sz="2800" b="1" u="sng" dirty="0">
                <a:solidFill>
                  <a:srgbClr val="000090"/>
                </a:solidFill>
              </a:rPr>
              <a:t>Φυσιολογική ενδοφθάλμια πίεση: </a:t>
            </a:r>
            <a:r>
              <a:rPr lang="el-GR" sz="2800" b="1" dirty="0">
                <a:solidFill>
                  <a:srgbClr val="FF0000"/>
                </a:solidFill>
              </a:rPr>
              <a:t>10-20 </a:t>
            </a:r>
            <a:r>
              <a:rPr lang="en-US" sz="2800" b="1" dirty="0">
                <a:solidFill>
                  <a:srgbClr val="FF0000"/>
                </a:solidFill>
              </a:rPr>
              <a:t>mmHg</a:t>
            </a:r>
            <a:endParaRPr lang="el-GR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*</a:t>
            </a:r>
            <a:r>
              <a:rPr lang="el-GR" b="1" dirty="0">
                <a:solidFill>
                  <a:srgbClr val="FF0000"/>
                </a:solidFill>
              </a:rPr>
              <a:t>*</a:t>
            </a:r>
            <a:r>
              <a:rPr lang="el-GR" b="1" dirty="0" smtClean="0">
                <a:solidFill>
                  <a:srgbClr val="FF0000"/>
                </a:solidFill>
              </a:rPr>
              <a:t>*</a:t>
            </a:r>
            <a:r>
              <a:rPr lang="el-GR" sz="2600" b="1" dirty="0" smtClean="0">
                <a:solidFill>
                  <a:srgbClr val="0000FF"/>
                </a:solidFill>
              </a:rPr>
              <a:t>ισχαιμική ατροφία των αξόνων των νευρικών ινών του δίσκου και δευτεροπαθής ατροφία της στιβάδας των νευρικών ινών του αμφιβληστροειδούς</a:t>
            </a:r>
            <a:endParaRPr lang="en-US" sz="2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912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ΟΦΘΑΛΜΟΥ</a:t>
            </a:r>
            <a:r>
              <a:rPr lang="el-GR" b="1" dirty="0"/>
              <a:t/>
            </a:r>
            <a:br>
              <a:rPr lang="el-GR" b="1" dirty="0"/>
            </a:br>
            <a:r>
              <a:rPr lang="el-GR" sz="3600" b="1" dirty="0" smtClean="0">
                <a:solidFill>
                  <a:srgbClr val="000090"/>
                </a:solidFill>
              </a:rPr>
              <a:t>ΓΛΑΥΚΩΜΑ ΚΛΕΙΣΤΗΣ ΓΩΝΙΑΣ (πρωτοπαθές)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800" b="1" dirty="0">
                <a:solidFill>
                  <a:srgbClr val="0000FF"/>
                </a:solidFill>
              </a:rPr>
              <a:t>Υπάρχει </a:t>
            </a:r>
            <a:r>
              <a:rPr lang="el-GR" sz="2800" b="1" u="sng" dirty="0">
                <a:solidFill>
                  <a:srgbClr val="0000FF"/>
                </a:solidFill>
              </a:rPr>
              <a:t>παθολογικά κλειστή </a:t>
            </a:r>
            <a:r>
              <a:rPr lang="el-GR" sz="2800" b="1" u="sng" dirty="0" smtClean="0">
                <a:solidFill>
                  <a:srgbClr val="0000FF"/>
                </a:solidFill>
              </a:rPr>
              <a:t>ιριδοκερατοειδής γωνία </a:t>
            </a:r>
            <a:r>
              <a:rPr lang="el-GR" sz="2800" b="1" dirty="0">
                <a:solidFill>
                  <a:srgbClr val="0000FF"/>
                </a:solidFill>
              </a:rPr>
              <a:t>η οποία αποφράσσεται όταν ο οφθαλμός είναι σε </a:t>
            </a:r>
            <a:r>
              <a:rPr lang="el-GR" sz="2800" b="1" u="sng" dirty="0" smtClean="0">
                <a:solidFill>
                  <a:srgbClr val="0000FF"/>
                </a:solidFill>
              </a:rPr>
              <a:t>μυδρίαση</a:t>
            </a:r>
            <a:r>
              <a:rPr lang="el-GR" sz="2800" b="1" dirty="0" smtClean="0">
                <a:solidFill>
                  <a:srgbClr val="0000FF"/>
                </a:solidFill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sz="2800" b="1" dirty="0" smtClean="0">
                <a:solidFill>
                  <a:srgbClr val="0000FF"/>
                </a:solidFill>
              </a:rPr>
              <a:t> η ίριδα και ο φακός να έρχονται σε επαφή </a:t>
            </a:r>
            <a:r>
              <a:rPr lang="el-GR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sz="2800" b="1" dirty="0" smtClean="0"/>
              <a:t> </a:t>
            </a:r>
            <a:r>
              <a:rPr lang="el-GR" sz="2800" b="1" dirty="0" smtClean="0">
                <a:solidFill>
                  <a:srgbClr val="0000FF"/>
                </a:solidFill>
              </a:rPr>
              <a:t>παρεμπόδιση η ροή του υδατοειδούς υγρού διαμέσου της κόρης </a:t>
            </a:r>
            <a:r>
              <a:rPr lang="el-GR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sz="2800" b="1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sz="2800" b="1" dirty="0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πίεση παραμόρφωση ίριδας και μεγαλύτερη απόφραξη της γωνίας</a:t>
            </a:r>
          </a:p>
          <a:p>
            <a:pPr marL="0" indent="0">
              <a:buNone/>
            </a:pPr>
            <a:endParaRPr lang="el-GR" sz="2800" b="1" dirty="0">
              <a:solidFill>
                <a:srgbClr val="0000FF"/>
              </a:solidFill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r>
              <a:rPr lang="el-GR" sz="2800" b="1" u="sng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ΟΞΕΙΑ ΕΝΑΡΞΗ</a:t>
            </a:r>
          </a:p>
          <a:p>
            <a:pPr marL="0" indent="0">
              <a:buNone/>
            </a:pPr>
            <a:r>
              <a:rPr lang="el-GR" sz="2800" b="1" dirty="0" smtClean="0">
                <a:solidFill>
                  <a:srgbClr val="3366FF"/>
                </a:solidFill>
                <a:ea typeface="Wingdings"/>
                <a:cs typeface="Wingdings"/>
                <a:sym typeface="Wingdings"/>
              </a:rPr>
              <a:t>Οφθαλμική συμφόρηση-οίδημα κερατοειδούς-πόνος </a:t>
            </a:r>
          </a:p>
          <a:p>
            <a:pPr marL="0" indent="0">
              <a:buNone/>
            </a:pPr>
            <a:r>
              <a:rPr lang="el-GR" sz="2800" b="1" u="sng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ΤΥΦΛΩΣΗ</a:t>
            </a:r>
            <a:endParaRPr lang="el-GR" sz="2800" b="1" u="sng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4284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ΟΦΘΑΛΜΟΥ</a:t>
            </a:r>
            <a:br>
              <a:rPr lang="el-GR" sz="4000" b="1" dirty="0"/>
            </a:br>
            <a:r>
              <a:rPr lang="el-GR" sz="3600" b="1" dirty="0">
                <a:solidFill>
                  <a:srgbClr val="000090"/>
                </a:solidFill>
              </a:rPr>
              <a:t>ΓΛΑΥΚΩΜΑ ΚΛΕΙΣΤΗΣ </a:t>
            </a:r>
            <a:r>
              <a:rPr lang="el-GR" sz="3600" b="1" dirty="0" smtClean="0">
                <a:solidFill>
                  <a:srgbClr val="000090"/>
                </a:solidFill>
              </a:rPr>
              <a:t>ΓΩΝΙΑΣ (δευτεροπαθές)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b="1" dirty="0" smtClean="0">
                <a:solidFill>
                  <a:srgbClr val="0000FF"/>
                </a:solidFill>
              </a:rPr>
              <a:t>ΑΙΤΙΟΛΟΓΙΑ  </a:t>
            </a:r>
            <a:endParaRPr lang="en-US" sz="2800" b="1" dirty="0">
              <a:solidFill>
                <a:srgbClr val="0000FF"/>
              </a:solidFill>
            </a:endParaRPr>
          </a:p>
          <a:p>
            <a:r>
              <a:rPr lang="el-GR" sz="2800" b="1" dirty="0" smtClean="0">
                <a:solidFill>
                  <a:srgbClr val="3366FF"/>
                </a:solidFill>
              </a:rPr>
              <a:t>Ποικίλα αίτια                        </a:t>
            </a:r>
          </a:p>
          <a:p>
            <a:r>
              <a:rPr lang="el-GR" sz="2800" b="1" u="sng" dirty="0" smtClean="0">
                <a:solidFill>
                  <a:srgbClr val="000090"/>
                </a:solidFill>
              </a:rPr>
              <a:t>Συχνότερο:</a:t>
            </a:r>
            <a:r>
              <a:rPr lang="el-GR" sz="2800" b="1" dirty="0" smtClean="0">
                <a:solidFill>
                  <a:srgbClr val="3366FF"/>
                </a:solidFill>
              </a:rPr>
              <a:t> </a:t>
            </a:r>
            <a:r>
              <a:rPr lang="el-GR" sz="2800" b="1" dirty="0">
                <a:solidFill>
                  <a:srgbClr val="3366FF"/>
                </a:solidFill>
              </a:rPr>
              <a:t>ι</a:t>
            </a:r>
            <a:r>
              <a:rPr lang="el-GR" sz="2800" b="1" dirty="0" smtClean="0">
                <a:solidFill>
                  <a:srgbClr val="3366FF"/>
                </a:solidFill>
              </a:rPr>
              <a:t>νοαγγειακή συμφόρηση μεταξύ ίριδας και κερατοειδούς μετά από ισχαιμική νόσο του αμφιβληστροειδούς και ραγοειδίτιδα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467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ΟΦΘΑΛΜΟΥ</a:t>
            </a:r>
            <a:r>
              <a:rPr lang="el-GR" b="1" dirty="0"/>
              <a:t/>
            </a:r>
            <a:br>
              <a:rPr lang="el-GR" b="1" dirty="0"/>
            </a:br>
            <a:r>
              <a:rPr lang="el-GR" sz="3600" b="1" dirty="0" smtClean="0">
                <a:solidFill>
                  <a:srgbClr val="000090"/>
                </a:solidFill>
              </a:rPr>
              <a:t>ΓΛΑΥΚΩΜΑ ΑΝΟΙΚΤΗΣ ΓΩΝΙΑΣ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b="1" u="sng" dirty="0" smtClean="0">
                <a:solidFill>
                  <a:srgbClr val="000090"/>
                </a:solidFill>
              </a:rPr>
              <a:t>Πρωτοπαθές</a:t>
            </a:r>
          </a:p>
          <a:p>
            <a:pPr marL="0" indent="0">
              <a:buNone/>
            </a:pPr>
            <a:r>
              <a:rPr lang="el-GR" sz="2800" b="1" dirty="0" smtClean="0">
                <a:solidFill>
                  <a:srgbClr val="0000FF"/>
                </a:solidFill>
              </a:rPr>
              <a:t>Η </a:t>
            </a:r>
            <a:r>
              <a:rPr lang="el-GR" sz="2800" b="1" u="sng" dirty="0" smtClean="0">
                <a:solidFill>
                  <a:srgbClr val="000090"/>
                </a:solidFill>
              </a:rPr>
              <a:t>ανώμαλη</a:t>
            </a:r>
            <a:r>
              <a:rPr lang="el-GR" sz="2800" b="1" u="sng" dirty="0" smtClean="0">
                <a:solidFill>
                  <a:srgbClr val="0000FF"/>
                </a:solidFill>
              </a:rPr>
              <a:t> υψηλή ενδοφθάλμια πίεση </a:t>
            </a:r>
            <a:r>
              <a:rPr lang="el-GR" sz="2800" b="1" dirty="0" smtClean="0">
                <a:solidFill>
                  <a:srgbClr val="0000FF"/>
                </a:solidFill>
              </a:rPr>
              <a:t>οφείλεται σε </a:t>
            </a:r>
            <a:r>
              <a:rPr lang="el-GR" sz="2800" b="1" u="sng" dirty="0" smtClean="0">
                <a:solidFill>
                  <a:srgbClr val="000090"/>
                </a:solidFill>
              </a:rPr>
              <a:t>ανώμαλη</a:t>
            </a:r>
            <a:r>
              <a:rPr lang="el-GR" sz="2800" b="1" u="sng" dirty="0" smtClean="0">
                <a:solidFill>
                  <a:srgbClr val="0000FF"/>
                </a:solidFill>
              </a:rPr>
              <a:t> αντίσταση στο σύστημα απορροής </a:t>
            </a:r>
            <a:r>
              <a:rPr lang="el-GR" sz="2800" b="1" dirty="0" smtClean="0">
                <a:solidFill>
                  <a:srgbClr val="0000FF"/>
                </a:solidFill>
              </a:rPr>
              <a:t>αγνώστου αιτιολογίας </a:t>
            </a:r>
          </a:p>
          <a:p>
            <a:pPr marL="0" indent="0">
              <a:buNone/>
            </a:pPr>
            <a:r>
              <a:rPr lang="el-GR" sz="2800" b="1" u="sng" dirty="0" smtClean="0">
                <a:solidFill>
                  <a:srgbClr val="000090"/>
                </a:solidFill>
              </a:rPr>
              <a:t>Δευτεροπαθές</a:t>
            </a:r>
          </a:p>
          <a:p>
            <a:pPr marL="0" indent="0">
              <a:buNone/>
            </a:pPr>
            <a:r>
              <a:rPr lang="el-GR" sz="2800" b="1" u="sng" dirty="0" smtClean="0">
                <a:solidFill>
                  <a:srgbClr val="000090"/>
                </a:solidFill>
              </a:rPr>
              <a:t>Μηχανική απόφραξη </a:t>
            </a:r>
            <a:r>
              <a:rPr lang="el-GR" sz="2800" b="1" dirty="0" smtClean="0">
                <a:solidFill>
                  <a:srgbClr val="0000FF"/>
                </a:solidFill>
              </a:rPr>
              <a:t>του συστήματος απορροής από φλεγμονώδη κύτταρα , νεοπλασματικά κύτταρα ή από άμορφα αποτρίμματα από τον εκφυλισμένο φλοιό του φακού</a:t>
            </a:r>
            <a:endParaRPr lang="el-GR" sz="2800" b="1" dirty="0">
              <a:solidFill>
                <a:srgbClr val="0000FF"/>
              </a:solidFill>
              <a:ea typeface="Wingdings"/>
              <a:cs typeface="Wingdings"/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211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/>
              <a:t>ΕΚΦΥΛΙΣΤΙΚΑ ΝΟΣΗΜΑΤΑ ΟΦΘΑΛΜΟΥ</a:t>
            </a:r>
            <a:br>
              <a:rPr lang="el-GR" sz="4000" b="1" dirty="0"/>
            </a:br>
            <a:r>
              <a:rPr lang="el-GR" sz="3600" b="1" dirty="0">
                <a:solidFill>
                  <a:srgbClr val="000090"/>
                </a:solidFill>
              </a:rPr>
              <a:t>ΓΛΑΥΚΩΜΑ ΚΛΕΙΣΤΗΣ ΓΩΝΙΑΣ </a:t>
            </a:r>
            <a:r>
              <a:rPr lang="el-GR" sz="3200" b="1" dirty="0" smtClean="0">
                <a:solidFill>
                  <a:srgbClr val="000090"/>
                </a:solidFill>
              </a:rPr>
              <a:t>(συγγενές)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 smtClean="0">
                <a:solidFill>
                  <a:srgbClr val="0000FF"/>
                </a:solidFill>
              </a:rPr>
              <a:t>Βρέφη και παιδιά </a:t>
            </a:r>
          </a:p>
          <a:p>
            <a:r>
              <a:rPr lang="el-GR" sz="2800" b="1" dirty="0">
                <a:solidFill>
                  <a:srgbClr val="3366FF"/>
                </a:solidFill>
              </a:rPr>
              <a:t>Ο</a:t>
            </a:r>
            <a:r>
              <a:rPr lang="el-GR" sz="2800" b="1" dirty="0" smtClean="0">
                <a:solidFill>
                  <a:srgbClr val="3366FF"/>
                </a:solidFill>
              </a:rPr>
              <a:t>φείλεται σε </a:t>
            </a:r>
            <a:r>
              <a:rPr lang="el-GR" sz="2800" b="1" dirty="0" smtClean="0">
                <a:solidFill>
                  <a:srgbClr val="0000FF"/>
                </a:solidFill>
              </a:rPr>
              <a:t>ανωμαλίες της διάπλασης  </a:t>
            </a:r>
            <a:r>
              <a:rPr lang="el-GR" sz="2800" b="1" dirty="0" smtClean="0">
                <a:solidFill>
                  <a:srgbClr val="3366FF"/>
                </a:solidFill>
              </a:rPr>
              <a:t>και </a:t>
            </a:r>
            <a:r>
              <a:rPr lang="el-GR" sz="2800" b="1" u="sng" dirty="0" smtClean="0">
                <a:solidFill>
                  <a:srgbClr val="0000FF"/>
                </a:solidFill>
              </a:rPr>
              <a:t>αποτυχία</a:t>
            </a:r>
            <a:r>
              <a:rPr lang="el-GR" sz="2800" b="1" dirty="0" smtClean="0">
                <a:solidFill>
                  <a:srgbClr val="3366FF"/>
                </a:solidFill>
              </a:rPr>
              <a:t> στο σχηματισμό του </a:t>
            </a:r>
            <a:r>
              <a:rPr lang="el-GR" sz="2800" b="1" u="sng" dirty="0" smtClean="0">
                <a:solidFill>
                  <a:srgbClr val="0000FF"/>
                </a:solidFill>
              </a:rPr>
              <a:t>δοκιδώδους δικτ</a:t>
            </a:r>
            <a:r>
              <a:rPr lang="el-GR" sz="2800" b="1" dirty="0" smtClean="0">
                <a:solidFill>
                  <a:srgbClr val="0000FF"/>
                </a:solidFill>
              </a:rPr>
              <a:t>ύου </a:t>
            </a:r>
            <a:r>
              <a:rPr lang="el-GR" sz="2800" b="1" dirty="0" smtClean="0">
                <a:solidFill>
                  <a:srgbClr val="3366FF"/>
                </a:solidFill>
              </a:rPr>
              <a:t>και της </a:t>
            </a:r>
            <a:r>
              <a:rPr lang="el-GR" sz="2800" b="1" u="sng" dirty="0" smtClean="0">
                <a:solidFill>
                  <a:srgbClr val="0000FF"/>
                </a:solidFill>
              </a:rPr>
              <a:t>γωνίας του θαλάμου</a:t>
            </a:r>
            <a:r>
              <a:rPr lang="el-GR" sz="2800" b="1" dirty="0" smtClean="0">
                <a:solidFill>
                  <a:srgbClr val="0000FF"/>
                </a:solidFill>
              </a:rPr>
              <a:t> </a:t>
            </a:r>
            <a:r>
              <a:rPr lang="el-GR" sz="2800" b="1" dirty="0" smtClean="0">
                <a:solidFill>
                  <a:srgbClr val="3366FF"/>
                </a:solidFill>
              </a:rPr>
              <a:t>στα πρώτα στάδια της ενδομήτριας ζωης</a:t>
            </a:r>
          </a:p>
          <a:p>
            <a:r>
              <a:rPr lang="el-GR" sz="2800" b="1" dirty="0" smtClean="0">
                <a:solidFill>
                  <a:srgbClr val="000090"/>
                </a:solidFill>
              </a:rPr>
              <a:t>Αυξημένη ενδοφθάλμια πίεση</a:t>
            </a:r>
            <a:r>
              <a:rPr lang="el-GR" sz="2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sz="2800" b="1" dirty="0" smtClean="0">
                <a:solidFill>
                  <a:srgbClr val="3366FF"/>
                </a:solidFill>
              </a:rPr>
              <a:t> </a:t>
            </a:r>
            <a:r>
              <a:rPr lang="el-GR" sz="2800" b="1" dirty="0" smtClean="0">
                <a:solidFill>
                  <a:srgbClr val="000090"/>
                </a:solidFill>
              </a:rPr>
              <a:t>ομοιόμορφη διόγκωση </a:t>
            </a:r>
            <a:r>
              <a:rPr lang="el-GR" sz="2800" b="1" dirty="0" smtClean="0">
                <a:solidFill>
                  <a:srgbClr val="3366FF"/>
                </a:solidFill>
              </a:rPr>
              <a:t>του εύπλαστου βρεφικού οφθαλμού</a:t>
            </a:r>
          </a:p>
          <a:p>
            <a:pPr marL="0" indent="0">
              <a:buNone/>
            </a:pPr>
            <a:r>
              <a:rPr lang="el-GR" sz="2800" b="1" dirty="0">
                <a:solidFill>
                  <a:srgbClr val="3366FF"/>
                </a:solidFill>
              </a:rPr>
              <a:t> </a:t>
            </a:r>
            <a:r>
              <a:rPr lang="el-GR" sz="2800" b="1" dirty="0" smtClean="0">
                <a:solidFill>
                  <a:srgbClr val="3366FF"/>
                </a:solidFill>
              </a:rPr>
              <a:t>   (μάτι βοδιού –βούφθαλμος)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1318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ΝΕΟΠΛΑΣΜΑΤΑ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0000FF"/>
                </a:solidFill>
              </a:rPr>
              <a:t>Στα </a:t>
            </a:r>
            <a:r>
              <a:rPr lang="el-GR" b="1" u="sng" dirty="0" smtClean="0">
                <a:solidFill>
                  <a:srgbClr val="000090"/>
                </a:solidFill>
              </a:rPr>
              <a:t>βλέφαρα</a:t>
            </a:r>
            <a:r>
              <a:rPr lang="el-GR" b="1" dirty="0" smtClean="0">
                <a:solidFill>
                  <a:srgbClr val="0000FF"/>
                </a:solidFill>
              </a:rPr>
              <a:t>, στον </a:t>
            </a:r>
            <a:r>
              <a:rPr lang="el-GR" b="1" u="sng" dirty="0" smtClean="0">
                <a:solidFill>
                  <a:srgbClr val="000090"/>
                </a:solidFill>
              </a:rPr>
              <a:t>επιπεφυκότα</a:t>
            </a:r>
            <a:r>
              <a:rPr lang="el-GR" b="1" dirty="0" smtClean="0">
                <a:solidFill>
                  <a:srgbClr val="0000FF"/>
                </a:solidFill>
              </a:rPr>
              <a:t> και στους </a:t>
            </a:r>
            <a:r>
              <a:rPr lang="el-GR" b="1" u="sng" dirty="0" smtClean="0">
                <a:solidFill>
                  <a:srgbClr val="000090"/>
                </a:solidFill>
              </a:rPr>
              <a:t>ιστούς στον οφθαλμικό κόγχο </a:t>
            </a:r>
            <a:r>
              <a:rPr lang="el-GR" b="1" dirty="0" smtClean="0">
                <a:solidFill>
                  <a:srgbClr val="0000FF"/>
                </a:solidFill>
              </a:rPr>
              <a:t>αναπτύσονται νεοπλάσματα που </a:t>
            </a:r>
            <a:r>
              <a:rPr lang="el-GR" b="1" dirty="0" smtClean="0">
                <a:solidFill>
                  <a:srgbClr val="FF0000"/>
                </a:solidFill>
              </a:rPr>
              <a:t>δεν διαφέρουν </a:t>
            </a:r>
            <a:r>
              <a:rPr lang="el-GR" b="1" dirty="0" smtClean="0">
                <a:solidFill>
                  <a:srgbClr val="0000FF"/>
                </a:solidFill>
              </a:rPr>
              <a:t>από αυτά σε άλλους ιστούς</a:t>
            </a:r>
          </a:p>
          <a:p>
            <a:r>
              <a:rPr lang="el-GR" b="1" u="sng" dirty="0" smtClean="0">
                <a:solidFill>
                  <a:srgbClr val="000090"/>
                </a:solidFill>
              </a:rPr>
              <a:t>Ενδοφθάλμιοι όγκοι </a:t>
            </a:r>
            <a:r>
              <a:rPr lang="el-GR" b="1" dirty="0" smtClean="0">
                <a:solidFill>
                  <a:srgbClr val="0000FF"/>
                </a:solidFill>
              </a:rPr>
              <a:t>(σπάνιοι-σοβαρές επιπτώσεις στην όραση-ασυνήθιστη συμπεριφορά)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43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ΣΤΟΙΧΕΙΑ ΙΣΤΟΛΟΓΙΑΣ ΟΦΘΑΛΜΟΥ (1)</a:t>
            </a:r>
            <a:br>
              <a:rPr lang="el-GR" sz="3600" b="1" dirty="0" smtClean="0"/>
            </a:br>
            <a:r>
              <a:rPr lang="el-GR" sz="3600" b="1" dirty="0" smtClean="0">
                <a:solidFill>
                  <a:srgbClr val="000090"/>
                </a:solidFill>
                <a:latin typeface="Calibri" charset="0"/>
              </a:rPr>
              <a:t>Κερατοειδής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</a:rPr>
              <a:t>Επιθήλιο                                   </a:t>
            </a:r>
          </a:p>
          <a:p>
            <a:pPr marL="0" indent="0">
              <a:buNone/>
            </a:pPr>
            <a:endParaRPr lang="el-GR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</a:rPr>
              <a:t>Μεμβράνη του </a:t>
            </a:r>
            <a:r>
              <a:rPr lang="en-US" b="1" dirty="0" err="1" smtClean="0">
                <a:solidFill>
                  <a:srgbClr val="3366FF"/>
                </a:solidFill>
              </a:rPr>
              <a:t>Descemet</a:t>
            </a:r>
            <a:endParaRPr lang="el-GR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</a:rPr>
              <a:t> </a:t>
            </a: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</a:rPr>
              <a:t>Στρώμα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</a:rPr>
              <a:t>  </a:t>
            </a:r>
          </a:p>
          <a:p>
            <a:pPr marL="0" indent="0">
              <a:buNone/>
            </a:pP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</a:rPr>
              <a:t>Μεμβράνη του </a:t>
            </a:r>
            <a:r>
              <a:rPr lang="en-US" b="1" dirty="0" smtClean="0">
                <a:solidFill>
                  <a:srgbClr val="3366FF"/>
                </a:solidFill>
              </a:rPr>
              <a:t>Bowman            </a:t>
            </a:r>
            <a:endParaRPr lang="el-GR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</a:rPr>
              <a:t>Ενδοθήλιο                            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Content Placeholder 4" descr="Pim32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880" r="-1588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8550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226" b="-4226"/>
          <a:stretch>
            <a:fillRect/>
          </a:stretch>
        </p:blipFill>
        <p:spPr>
          <a:xfrm>
            <a:off x="457200" y="1600200"/>
            <a:ext cx="8686800" cy="4777405"/>
          </a:xfrm>
        </p:spPr>
      </p:pic>
      <p:sp>
        <p:nvSpPr>
          <p:cNvPr id="5" name="Rectangle 4"/>
          <p:cNvSpPr/>
          <p:nvPr/>
        </p:nvSpPr>
        <p:spPr>
          <a:xfrm>
            <a:off x="5219184" y="6133562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Eagle RC Jr.  </a:t>
            </a:r>
            <a:r>
              <a:rPr lang="tr-TR" b="1" dirty="0" err="1">
                <a:solidFill>
                  <a:srgbClr val="FF0000"/>
                </a:solidFill>
              </a:rPr>
              <a:t>Eye</a:t>
            </a:r>
            <a:r>
              <a:rPr lang="tr-TR" b="1" dirty="0">
                <a:solidFill>
                  <a:srgbClr val="FF0000"/>
                </a:solidFill>
              </a:rPr>
              <a:t> 2013; 27:128–136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338590"/>
            <a:ext cx="305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000090"/>
                </a:solidFill>
              </a:rPr>
              <a:t>ΡΕΤΙΝΟΒΛΑΣΤΩΜΑ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1065" y="1338590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000090"/>
                </a:solidFill>
              </a:rPr>
              <a:t>ΚΑΚΟΗΘΕΣ ΜΕΛΑΝΩΜΑ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0334" y="354805"/>
            <a:ext cx="478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000000"/>
                </a:solidFill>
              </a:rPr>
              <a:t>ΕΝΔΟΦΘΑΛΜΙΟΙ ΟΓΚΟΙ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090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smtClean="0">
                <a:solidFill>
                  <a:srgbClr val="000090"/>
                </a:solidFill>
              </a:rPr>
              <a:t/>
            </a:r>
            <a:br>
              <a:rPr lang="el-GR" sz="4000" b="1" dirty="0" smtClean="0">
                <a:solidFill>
                  <a:srgbClr val="000090"/>
                </a:solidFill>
              </a:rPr>
            </a:br>
            <a:r>
              <a:rPr lang="el-GR" sz="4000" b="1" dirty="0" smtClean="0">
                <a:solidFill>
                  <a:srgbClr val="000090"/>
                </a:solidFill>
              </a:rPr>
              <a:t>ΚΑΚΟΗΘΕΣ </a:t>
            </a:r>
            <a:r>
              <a:rPr lang="el-GR" sz="4000" b="1" dirty="0">
                <a:solidFill>
                  <a:srgbClr val="000090"/>
                </a:solidFill>
              </a:rPr>
              <a:t>ΜΕΛΑΝΩΜΑ</a:t>
            </a:r>
            <a:r>
              <a:rPr lang="en-US" b="1" dirty="0">
                <a:solidFill>
                  <a:srgbClr val="000090"/>
                </a:solidFill>
              </a:rPr>
              <a:t/>
            </a:r>
            <a:br>
              <a:rPr lang="en-US" b="1" dirty="0">
                <a:solidFill>
                  <a:srgbClr val="000090"/>
                </a:solidFill>
              </a:rPr>
            </a:br>
            <a:endParaRPr lang="en-US" b="1" dirty="0"/>
          </a:p>
        </p:txBody>
      </p:sp>
      <p:pic>
        <p:nvPicPr>
          <p:cNvPr id="4" name="Content Placeholder 3" descr="AA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986" b="-2198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695058" y="5934670"/>
            <a:ext cx="5845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Schoenfield</a:t>
            </a:r>
            <a:r>
              <a:rPr lang="en-US" b="1" dirty="0">
                <a:solidFill>
                  <a:srgbClr val="FF0000"/>
                </a:solidFill>
              </a:rPr>
              <a:t> L. </a:t>
            </a:r>
            <a:r>
              <a:rPr lang="en-US" b="1" dirty="0" err="1">
                <a:solidFill>
                  <a:srgbClr val="FF0000"/>
                </a:solidFill>
              </a:rPr>
              <a:t>Adv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Anat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Pathol</a:t>
            </a:r>
            <a:r>
              <a:rPr lang="en-US" b="1" dirty="0">
                <a:solidFill>
                  <a:srgbClr val="FF0000"/>
                </a:solidFill>
              </a:rPr>
              <a:t> 2014;21:138–143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425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000090"/>
                </a:solidFill>
              </a:rPr>
              <a:t/>
            </a:r>
            <a:br>
              <a:rPr lang="el-GR" sz="3600" b="1" dirty="0" smtClean="0">
                <a:solidFill>
                  <a:srgbClr val="000090"/>
                </a:solidFill>
              </a:rPr>
            </a:br>
            <a:r>
              <a:rPr lang="el-GR" sz="3600" b="1" dirty="0" smtClean="0">
                <a:solidFill>
                  <a:srgbClr val="000090"/>
                </a:solidFill>
              </a:rPr>
              <a:t>ΚΑΚΟΗΘΕΣ </a:t>
            </a:r>
            <a:r>
              <a:rPr lang="el-GR" sz="3600" b="1" dirty="0">
                <a:solidFill>
                  <a:srgbClr val="000090"/>
                </a:solidFill>
              </a:rPr>
              <a:t>ΜΕΛΑΝΩΜΑ</a:t>
            </a:r>
            <a:r>
              <a:rPr lang="en-US" sz="3600" b="1" dirty="0">
                <a:solidFill>
                  <a:srgbClr val="000090"/>
                </a:solidFill>
              </a:rPr>
              <a:t/>
            </a:r>
            <a:br>
              <a:rPr lang="en-US" sz="3600" b="1" dirty="0">
                <a:solidFill>
                  <a:srgbClr val="000090"/>
                </a:solidFill>
              </a:rPr>
            </a:br>
            <a:endParaRPr lang="en-US" sz="3600" dirty="0"/>
          </a:p>
        </p:txBody>
      </p:sp>
      <p:pic>
        <p:nvPicPr>
          <p:cNvPr id="7" name="Content Placeholder 3" descr="IMG_196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8" name="Content Placeholder 3" descr="IMG_196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597600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ΚΑΚΟΗΘΕΣ </a:t>
            </a:r>
            <a:r>
              <a:rPr lang="el-GR" sz="3600" b="1" dirty="0" smtClean="0">
                <a:solidFill>
                  <a:srgbClr val="000090"/>
                </a:solidFill>
              </a:rPr>
              <a:t>ΜΕΛΑΝΩΜΑ-ΗΠΑΤΙΚΕΣ ΜΕΤΑΣΤΑΣΕΙΣ</a:t>
            </a:r>
            <a:r>
              <a:rPr lang="en-US" sz="3600" b="1" dirty="0">
                <a:solidFill>
                  <a:srgbClr val="000090"/>
                </a:solidFill>
              </a:rPr>
              <a:t/>
            </a:r>
            <a:br>
              <a:rPr lang="en-US" sz="3600" b="1" dirty="0">
                <a:solidFill>
                  <a:srgbClr val="000090"/>
                </a:solidFill>
              </a:rPr>
            </a:br>
            <a:endParaRPr lang="en-US" sz="3600" dirty="0"/>
          </a:p>
        </p:txBody>
      </p:sp>
      <p:pic>
        <p:nvPicPr>
          <p:cNvPr id="4" name="Content Placeholder 3" descr="IMG_10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158482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pic>
        <p:nvPicPr>
          <p:cNvPr id="4" name="Content Placeholder 3" descr="mm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419" r="-941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972902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Kaliki</a:t>
            </a:r>
            <a:r>
              <a:rPr lang="en-US" b="1" dirty="0">
                <a:solidFill>
                  <a:srgbClr val="FF0000"/>
                </a:solidFill>
              </a:rPr>
              <a:t> and CL Shields.  </a:t>
            </a:r>
            <a:r>
              <a:rPr lang="tr-TR" b="1" dirty="0" err="1">
                <a:solidFill>
                  <a:srgbClr val="FF0000"/>
                </a:solidFill>
              </a:rPr>
              <a:t>Eye</a:t>
            </a:r>
            <a:r>
              <a:rPr lang="tr-TR" b="1" dirty="0">
                <a:solidFill>
                  <a:srgbClr val="FF0000"/>
                </a:solidFill>
              </a:rPr>
              <a:t> 2017; 31:241–257 </a:t>
            </a: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96" y="690935"/>
            <a:ext cx="43909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0090"/>
                </a:solidFill>
              </a:rPr>
              <a:t>ΚΑΚΟΗΘΕΣ ΜΕΛΑΝΩΜΑ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411152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148" r="-1814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073285" y="6310829"/>
            <a:ext cx="431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  </a:t>
            </a:r>
            <a:r>
              <a:rPr lang="en-US" b="1" dirty="0">
                <a:solidFill>
                  <a:srgbClr val="FF0000"/>
                </a:solidFill>
              </a:rPr>
              <a:t>Eagle RC Jr.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Eye</a:t>
            </a:r>
            <a:r>
              <a:rPr lang="tr-TR" b="1" dirty="0" smtClean="0">
                <a:solidFill>
                  <a:srgbClr val="FF0000"/>
                </a:solidFill>
              </a:rPr>
              <a:t> 2013; 27:128</a:t>
            </a:r>
            <a:r>
              <a:rPr lang="tr-TR" b="1" dirty="0">
                <a:solidFill>
                  <a:srgbClr val="FF0000"/>
                </a:solidFill>
              </a:rPr>
              <a:t>–136 </a:t>
            </a:r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1399099" y="553750"/>
            <a:ext cx="6345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0090"/>
                </a:solidFill>
              </a:rPr>
              <a:t>ΚΑΚΟΗΘΕΣ </a:t>
            </a:r>
            <a:r>
              <a:rPr lang="el-GR" sz="3200" b="1" dirty="0" smtClean="0">
                <a:solidFill>
                  <a:srgbClr val="000090"/>
                </a:solidFill>
              </a:rPr>
              <a:t>ΜΕΛΑΝΩΜΑ-ΙΣΤΟΛΟΓΙΑ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03555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alignant Melanoma of the Choroid (#1,1), Histolog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03"/>
          <a:stretch>
            <a:fillRect/>
          </a:stretch>
        </p:blipFill>
        <p:spPr bwMode="auto">
          <a:xfrm>
            <a:off x="468313" y="829385"/>
            <a:ext cx="36718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Malignant Melanoma of the Choroid (#1,2), Histolog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62"/>
          <a:stretch>
            <a:fillRect/>
          </a:stretch>
        </p:blipFill>
        <p:spPr bwMode="auto">
          <a:xfrm>
            <a:off x="4643438" y="919497"/>
            <a:ext cx="3889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Malignant Melanoma of the Choroid (#1,3), Histology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62"/>
          <a:stretch>
            <a:fillRect/>
          </a:stretch>
        </p:blipFill>
        <p:spPr bwMode="auto">
          <a:xfrm>
            <a:off x="468313" y="3853573"/>
            <a:ext cx="36210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4932363" y="4138613"/>
            <a:ext cx="38163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Calibri" charset="0"/>
              </a:rPr>
              <a:t>Ατρακτόμορφα κύτταρα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latin typeface="Calibri" charset="0"/>
              </a:rPr>
              <a:t>E</a:t>
            </a:r>
            <a:r>
              <a:rPr lang="el-GR" sz="2400" b="1" dirty="0" smtClean="0">
                <a:latin typeface="Calibri" charset="0"/>
              </a:rPr>
              <a:t>πιθηλιόμορφα κύτταρα</a:t>
            </a:r>
            <a:endParaRPr lang="en-US" sz="2400" b="1" dirty="0" smtClean="0">
              <a:latin typeface="Calibri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Calibri" charset="0"/>
              </a:rPr>
              <a:t>Μικτός τύπος</a:t>
            </a:r>
            <a:endParaRPr lang="el-GR" sz="2400" b="1" dirty="0"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696" y="73285"/>
            <a:ext cx="6345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0090"/>
                </a:solidFill>
              </a:rPr>
              <a:t>ΚΑΚΟΗΘΕΣ </a:t>
            </a:r>
            <a:r>
              <a:rPr lang="el-GR" sz="3200" b="1" dirty="0" smtClean="0">
                <a:solidFill>
                  <a:srgbClr val="000090"/>
                </a:solidFill>
              </a:rPr>
              <a:t>ΜΕΛΑΝΩΜΑ-ΙΣΤΟΛΟΓΙΑ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7507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2930" b="-22930"/>
          <a:stretch>
            <a:fillRect/>
          </a:stretch>
        </p:blipFill>
        <p:spPr>
          <a:xfrm>
            <a:off x="26016" y="1417638"/>
            <a:ext cx="9112042" cy="5011272"/>
          </a:xfrm>
        </p:spPr>
      </p:pic>
      <p:sp>
        <p:nvSpPr>
          <p:cNvPr id="5" name="Rectangle 4"/>
          <p:cNvSpPr/>
          <p:nvPr/>
        </p:nvSpPr>
        <p:spPr>
          <a:xfrm>
            <a:off x="3873678" y="6203446"/>
            <a:ext cx="5354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Schoenfield</a:t>
            </a:r>
            <a:r>
              <a:rPr lang="en-US" b="1" dirty="0">
                <a:solidFill>
                  <a:srgbClr val="FF0000"/>
                </a:solidFill>
              </a:rPr>
              <a:t> L. </a:t>
            </a:r>
            <a:r>
              <a:rPr lang="en-US" b="1" dirty="0" err="1">
                <a:solidFill>
                  <a:srgbClr val="FF0000"/>
                </a:solidFill>
              </a:rPr>
              <a:t>Adv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Anat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Pathol</a:t>
            </a:r>
            <a:r>
              <a:rPr lang="en-US" b="1" dirty="0">
                <a:solidFill>
                  <a:srgbClr val="FF0000"/>
                </a:solidFill>
              </a:rPr>
              <a:t> 2014;21:138–143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696" y="73285"/>
            <a:ext cx="63458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sz="3200" b="1" dirty="0" smtClean="0">
              <a:solidFill>
                <a:srgbClr val="000090"/>
              </a:solidFill>
            </a:endParaRPr>
          </a:p>
          <a:p>
            <a:endParaRPr lang="el-GR" sz="3200" b="1" dirty="0">
              <a:solidFill>
                <a:srgbClr val="000090"/>
              </a:solidFill>
            </a:endParaRPr>
          </a:p>
          <a:p>
            <a:r>
              <a:rPr lang="el-GR" sz="3200" b="1" dirty="0" smtClean="0">
                <a:solidFill>
                  <a:srgbClr val="000090"/>
                </a:solidFill>
              </a:rPr>
              <a:t>ΚΑΚΟΗΘΕΣ ΜΕΛΑΝΩΜΑ-ΙΣΤΟΛΟΓΙΑ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8022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ΚΑΚΟΗΘΕΣ ΜΕΛΑΝΩΜΑ</a:t>
            </a:r>
            <a:r>
              <a:rPr lang="el-GR" sz="3600" b="1" dirty="0" smtClean="0">
                <a:solidFill>
                  <a:srgbClr val="000090"/>
                </a:solidFill>
              </a:rPr>
              <a:t>-ΠΡΟΓΝΩΣΗ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 smtClean="0">
                <a:solidFill>
                  <a:srgbClr val="3366FF"/>
                </a:solidFill>
              </a:rPr>
              <a:t>Ιστολογικός τύπος (</a:t>
            </a:r>
            <a:r>
              <a:rPr lang="el-GR" b="1" dirty="0">
                <a:solidFill>
                  <a:srgbClr val="3366FF"/>
                </a:solidFill>
              </a:rPr>
              <a:t>Χειρότερο το επιθηλιοειδές)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Μ</a:t>
            </a:r>
            <a:r>
              <a:rPr lang="el-GR" b="1" dirty="0" smtClean="0">
                <a:solidFill>
                  <a:srgbClr val="3366FF"/>
                </a:solidFill>
              </a:rPr>
              <a:t>έγεθος </a:t>
            </a:r>
            <a:r>
              <a:rPr lang="el-GR" b="1" dirty="0">
                <a:solidFill>
                  <a:srgbClr val="3366FF"/>
                </a:solidFill>
              </a:rPr>
              <a:t>του όγκου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Ε</a:t>
            </a:r>
            <a:r>
              <a:rPr lang="el-GR" b="1" dirty="0" smtClean="0">
                <a:solidFill>
                  <a:srgbClr val="3366FF"/>
                </a:solidFill>
              </a:rPr>
              <a:t>ντόπιση </a:t>
            </a:r>
            <a:r>
              <a:rPr lang="el-GR" b="1" dirty="0">
                <a:solidFill>
                  <a:srgbClr val="3366FF"/>
                </a:solidFill>
              </a:rPr>
              <a:t>(Καλύτερα το μελάνωμα της ίριδας)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 smtClean="0">
                <a:solidFill>
                  <a:srgbClr val="3366FF"/>
                </a:solidFill>
              </a:rPr>
              <a:t>Επέκταση </a:t>
            </a:r>
            <a:r>
              <a:rPr lang="el-GR" b="1" dirty="0">
                <a:solidFill>
                  <a:srgbClr val="3366FF"/>
                </a:solidFill>
              </a:rPr>
              <a:t>στο οπτικό νεύρο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Ε</a:t>
            </a:r>
            <a:r>
              <a:rPr lang="el-GR" b="1" dirty="0" smtClean="0">
                <a:solidFill>
                  <a:srgbClr val="3366FF"/>
                </a:solidFill>
              </a:rPr>
              <a:t>πέκταση </a:t>
            </a:r>
            <a:r>
              <a:rPr lang="el-GR" b="1" dirty="0">
                <a:solidFill>
                  <a:srgbClr val="3366FF"/>
                </a:solidFill>
              </a:rPr>
              <a:t>στον σκληρό χιτώνα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Ν</a:t>
            </a:r>
            <a:r>
              <a:rPr lang="el-GR" b="1" dirty="0" smtClean="0">
                <a:solidFill>
                  <a:srgbClr val="3366FF"/>
                </a:solidFill>
              </a:rPr>
              <a:t>έκρωση</a:t>
            </a:r>
            <a:endParaRPr lang="el-GR" b="1" dirty="0">
              <a:solidFill>
                <a:srgbClr val="3366FF"/>
              </a:solidFill>
            </a:endParaRP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Λ</a:t>
            </a:r>
            <a:r>
              <a:rPr lang="el-GR" b="1" dirty="0" smtClean="0">
                <a:solidFill>
                  <a:srgbClr val="3366FF"/>
                </a:solidFill>
              </a:rPr>
              <a:t>εμφοκυτταρική </a:t>
            </a:r>
            <a:r>
              <a:rPr lang="el-GR" b="1" dirty="0">
                <a:solidFill>
                  <a:srgbClr val="3366FF"/>
                </a:solidFill>
              </a:rPr>
              <a:t>διήθηση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Ν</a:t>
            </a:r>
            <a:r>
              <a:rPr lang="el-GR" b="1" dirty="0" smtClean="0">
                <a:solidFill>
                  <a:srgbClr val="3366FF"/>
                </a:solidFill>
              </a:rPr>
              <a:t>εοαγγείωση</a:t>
            </a:r>
            <a:endParaRPr lang="el-GR" b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8362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/>
            </a:r>
            <a:br>
              <a:rPr lang="el-GR" dirty="0"/>
            </a:br>
            <a:r>
              <a:rPr lang="el-GR" sz="4000" b="1" dirty="0" smtClean="0">
                <a:solidFill>
                  <a:srgbClr val="000090"/>
                </a:solidFill>
                <a:latin typeface="+mn-lt"/>
              </a:rPr>
              <a:t>ΔΙΑΦΟΡΕΣ ΣΤΟ ΜΟΡΙΑΚΟ ΑΠΟΤΥΠΩΜΑ ΔΕΡΜΑΤΙΚΟΥ ΚΑΙ ΟΦΘΑΛΜΙΚΟΥ ΜΕΛΑΝΩΜΑΤΟ</a:t>
            </a:r>
            <a:r>
              <a:rPr lang="el-GR" dirty="0" smtClean="0">
                <a:latin typeface="+mn-lt"/>
              </a:rPr>
              <a:t>Σ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4" name="Content Placeholder 3" descr="mm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554" b="-17554"/>
          <a:stretch>
            <a:fillRect/>
          </a:stretch>
        </p:blipFill>
        <p:spPr>
          <a:xfrm>
            <a:off x="125246" y="1166196"/>
            <a:ext cx="9018754" cy="4959967"/>
          </a:xfrm>
        </p:spPr>
      </p:pic>
      <p:sp>
        <p:nvSpPr>
          <p:cNvPr id="5" name="Rectangle 4"/>
          <p:cNvSpPr/>
          <p:nvPr/>
        </p:nvSpPr>
        <p:spPr>
          <a:xfrm>
            <a:off x="2760132" y="6126163"/>
            <a:ext cx="668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err="1">
                <a:solidFill>
                  <a:srgbClr val="FF0000"/>
                </a:solidFill>
              </a:rPr>
              <a:t>Komatsubara</a:t>
            </a:r>
            <a:r>
              <a:rPr lang="sv-SE" b="1" dirty="0">
                <a:solidFill>
                  <a:srgbClr val="FF0000"/>
                </a:solidFill>
              </a:rPr>
              <a:t> KM and </a:t>
            </a:r>
            <a:r>
              <a:rPr lang="sv-SE" b="1" dirty="0" err="1">
                <a:solidFill>
                  <a:srgbClr val="FF0000"/>
                </a:solidFill>
              </a:rPr>
              <a:t>Carvajal</a:t>
            </a:r>
            <a:r>
              <a:rPr lang="sv-SE" b="1" dirty="0">
                <a:solidFill>
                  <a:srgbClr val="FF0000"/>
                </a:solidFill>
              </a:rPr>
              <a:t> RD. </a:t>
            </a:r>
            <a:r>
              <a:rPr lang="sv-SE" b="1" dirty="0" err="1">
                <a:solidFill>
                  <a:srgbClr val="FF0000"/>
                </a:solidFill>
              </a:rPr>
              <a:t>Curr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Oncol</a:t>
            </a:r>
            <a:r>
              <a:rPr lang="sv-SE" b="1" dirty="0">
                <a:solidFill>
                  <a:srgbClr val="FF0000"/>
                </a:solidFill>
              </a:rPr>
              <a:t> Rep 2017; 19: 45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ΣΤΟΙΧΕΙΑ ΙΣΤΟΛΟΓΙΑΣ ΟΦΘΑΛΜΟΥ (2)</a:t>
            </a:r>
            <a:br>
              <a:rPr lang="el-GR" sz="3600" b="1" dirty="0" smtClean="0"/>
            </a:br>
            <a:r>
              <a:rPr lang="el-GR" sz="3200" b="1" dirty="0" smtClean="0">
                <a:solidFill>
                  <a:srgbClr val="000090"/>
                </a:solidFill>
                <a:latin typeface="Calibri" charset="0"/>
              </a:rPr>
              <a:t>Αγγειώδης ή ραγοειδής χιτώνας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dirty="0"/>
          </a:p>
        </p:txBody>
      </p:sp>
      <p:pic>
        <p:nvPicPr>
          <p:cNvPr id="5" name="Picture 5" descr="Pim32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2068" b="-6206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im32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6838" b="-26838"/>
          <a:stretch>
            <a:fillRect/>
          </a:stretch>
        </p:blipFill>
        <p:spPr bwMode="auto">
          <a:xfrm>
            <a:off x="4648200" y="115099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693" y="5748616"/>
            <a:ext cx="906284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u="sng" dirty="0" smtClean="0">
                <a:solidFill>
                  <a:srgbClr val="000090"/>
                </a:solidFill>
                <a:latin typeface="Calibri" charset="0"/>
              </a:rPr>
              <a:t>Αγγειώδης ή ραγοειδής χιτώνας:</a:t>
            </a:r>
            <a:r>
              <a:rPr lang="el-GR" sz="2000" b="1" dirty="0" smtClean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l-GR" sz="2000" b="1" dirty="0" smtClean="0">
                <a:solidFill>
                  <a:srgbClr val="3366FF"/>
                </a:solidFill>
                <a:latin typeface="Calibri" charset="0"/>
              </a:rPr>
              <a:t>αποτελείται από ένα δίκτυο αγγείων και νεύρων, </a:t>
            </a:r>
          </a:p>
          <a:p>
            <a:r>
              <a:rPr lang="el-GR" sz="2000" b="1" dirty="0" smtClean="0">
                <a:solidFill>
                  <a:srgbClr val="3366FF"/>
                </a:solidFill>
                <a:latin typeface="Calibri" charset="0"/>
              </a:rPr>
              <a:t>μέσα σε ένα υπόστρωμα από συνδετικό ιστό που περιλαμβάνει και κάποια </a:t>
            </a:r>
          </a:p>
          <a:p>
            <a:r>
              <a:rPr lang="el-GR" sz="2000" b="1" dirty="0" smtClean="0">
                <a:solidFill>
                  <a:srgbClr val="3366FF"/>
                </a:solidFill>
                <a:latin typeface="Calibri" charset="0"/>
              </a:rPr>
              <a:t>μελανοκύτταρα</a:t>
            </a:r>
          </a:p>
          <a:p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7200" y="4959350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latin typeface="Calibri" charset="0"/>
              </a:rPr>
              <a:t>Μελαχρωστικό επιθήλιο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15123" y="4970791"/>
            <a:ext cx="349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000000"/>
                </a:solidFill>
                <a:latin typeface="Calibri" charset="0"/>
              </a:rPr>
              <a:t>Μεμβράνη του </a:t>
            </a:r>
            <a:r>
              <a:rPr lang="en-US" sz="2000" b="1" dirty="0" err="1">
                <a:solidFill>
                  <a:srgbClr val="000000"/>
                </a:solidFill>
                <a:latin typeface="Calibri" charset="0"/>
              </a:rPr>
              <a:t>Bruck</a:t>
            </a:r>
            <a:endParaRPr lang="el-GR" sz="20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111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845" r="-18845"/>
          <a:stretch>
            <a:fillRect/>
          </a:stretch>
        </p:blipFill>
        <p:spPr>
          <a:xfrm>
            <a:off x="-1153599" y="176376"/>
            <a:ext cx="10818553" cy="5949788"/>
          </a:xfrm>
        </p:spPr>
      </p:pic>
      <p:sp>
        <p:nvSpPr>
          <p:cNvPr id="5" name="Rectangle 4"/>
          <p:cNvSpPr/>
          <p:nvPr/>
        </p:nvSpPr>
        <p:spPr>
          <a:xfrm>
            <a:off x="4330128" y="64100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Schopper</a:t>
            </a:r>
            <a:r>
              <a:rPr lang="en-US" b="1" dirty="0">
                <a:solidFill>
                  <a:srgbClr val="FF0000"/>
                </a:solidFill>
              </a:rPr>
              <a:t> and Correa </a:t>
            </a:r>
            <a:r>
              <a:rPr lang="en-US" b="1" i="1" dirty="0" err="1">
                <a:solidFill>
                  <a:srgbClr val="FF0000"/>
                </a:solidFill>
              </a:rPr>
              <a:t>Int</a:t>
            </a:r>
            <a:r>
              <a:rPr lang="en-US" b="1" i="1" dirty="0">
                <a:solidFill>
                  <a:srgbClr val="FF0000"/>
                </a:solidFill>
              </a:rPr>
              <a:t> J </a:t>
            </a:r>
            <a:r>
              <a:rPr lang="en-US" b="1" i="1" dirty="0" err="1">
                <a:solidFill>
                  <a:srgbClr val="FF0000"/>
                </a:solidFill>
              </a:rPr>
              <a:t>Retin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Vitr</a:t>
            </a:r>
            <a:r>
              <a:rPr lang="en-US" b="1" i="1" dirty="0">
                <a:solidFill>
                  <a:srgbClr val="FF0000"/>
                </a:solidFill>
              </a:rPr>
              <a:t> (2016) 2:4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25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Retinoblastoma (#5), Pathology Specim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8318" r="-38318"/>
          <a:stretch>
            <a:fillRect/>
          </a:stretch>
        </p:blipFill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0572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622587" cy="4525963"/>
          </a:xfrm>
        </p:spPr>
        <p:txBody>
          <a:bodyPr/>
          <a:lstStyle/>
          <a:p>
            <a:r>
              <a:rPr lang="el-GR" sz="2400" b="1" dirty="0" smtClean="0"/>
              <a:t>Κακόηθες νεόπλασμα του αμφιβληστροειδούς που αναπτύσσεται  σε βρέφη και παιδιά</a:t>
            </a:r>
          </a:p>
          <a:p>
            <a:r>
              <a:rPr lang="el-GR" sz="2400" b="1" dirty="0" smtClean="0"/>
              <a:t>1:23.000 γεννήσεις</a:t>
            </a:r>
          </a:p>
          <a:p>
            <a:r>
              <a:rPr lang="el-GR" sz="2400" b="1" dirty="0" smtClean="0"/>
              <a:t>Ίδια επίπτωση στα φύλα</a:t>
            </a:r>
          </a:p>
          <a:p>
            <a:r>
              <a:rPr lang="el-GR" sz="2400" b="1" dirty="0" smtClean="0"/>
              <a:t>Οικογενείς περιπτώσεις</a:t>
            </a:r>
          </a:p>
          <a:p>
            <a:r>
              <a:rPr lang="el-GR" sz="2400" b="1" dirty="0" smtClean="0"/>
              <a:t>Αυτόματα αναπτυσσόμενοι όγκοι</a:t>
            </a:r>
          </a:p>
          <a:p>
            <a:endParaRPr lang="en-US" dirty="0"/>
          </a:p>
        </p:txBody>
      </p:sp>
      <p:pic>
        <p:nvPicPr>
          <p:cNvPr id="7" name="Picture 5" descr="Retinoblastoma (#5), Pathology Specimen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9" r="6659"/>
          <a:stretch>
            <a:fillRect/>
          </a:stretch>
        </p:blipFill>
        <p:spPr bwMode="auto">
          <a:xfrm>
            <a:off x="5363680" y="1820659"/>
            <a:ext cx="3323120" cy="372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3686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</a:t>
            </a:r>
            <a:endParaRPr lang="en-US" sz="3600" dirty="0"/>
          </a:p>
        </p:txBody>
      </p:sp>
      <p:pic>
        <p:nvPicPr>
          <p:cNvPr id="4" name="Content Placeholder 3" descr="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4780" r="-124780"/>
          <a:stretch>
            <a:fillRect/>
          </a:stretch>
        </p:blipFill>
        <p:spPr>
          <a:xfrm>
            <a:off x="-2453184" y="1787199"/>
            <a:ext cx="8229600" cy="4525963"/>
          </a:xfrm>
          <a:prstGeom prst="rect">
            <a:avLst/>
          </a:prstGeom>
        </p:spPr>
      </p:pic>
      <p:pic>
        <p:nvPicPr>
          <p:cNvPr id="5" name="Picture 8" descr="http://www4.va.gov/telepathvisn6/retbls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732" r="-22732"/>
          <a:stretch>
            <a:fillRect/>
          </a:stretch>
        </p:blipFill>
        <p:spPr bwMode="auto">
          <a:xfrm>
            <a:off x="2989787" y="2222196"/>
            <a:ext cx="6764537" cy="37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106" y="6313162"/>
            <a:ext cx="6372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Nagarkatti-Gude</a:t>
            </a:r>
            <a:r>
              <a:rPr lang="en-US" b="1" dirty="0">
                <a:solidFill>
                  <a:srgbClr val="FF0000"/>
                </a:solidFill>
              </a:rPr>
              <a:t> et al.</a:t>
            </a:r>
            <a:r>
              <a:rPr lang="ro-RO" b="1" dirty="0">
                <a:solidFill>
                  <a:srgbClr val="FF0000"/>
                </a:solidFill>
              </a:rPr>
              <a:t> Ocul Immunol Inflamm. 2012;20: 244–254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18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</a:t>
            </a:r>
            <a:endParaRPr lang="en-US" sz="3600" dirty="0"/>
          </a:p>
        </p:txBody>
      </p:sp>
      <p:pic>
        <p:nvPicPr>
          <p:cNvPr id="7" name="Content Placeholder 6" descr="r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71" r="-2071"/>
          <a:stretch>
            <a:fillRect/>
          </a:stretch>
        </p:blipFill>
        <p:spPr/>
      </p:pic>
      <p:pic>
        <p:nvPicPr>
          <p:cNvPr id="8" name="Content Placeholder 7" descr="r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085" r="-14085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2365375" y="6261827"/>
            <a:ext cx="615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Villegas VM, et al., </a:t>
            </a:r>
            <a:r>
              <a:rPr lang="en-US" b="1" dirty="0" err="1">
                <a:solidFill>
                  <a:srgbClr val="FF0000"/>
                </a:solidFill>
              </a:rPr>
              <a:t>Curr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Opin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Ophthalmol</a:t>
            </a:r>
            <a:r>
              <a:rPr lang="en-US" b="1" dirty="0">
                <a:solidFill>
                  <a:srgbClr val="FF0000"/>
                </a:solidFill>
              </a:rPr>
              <a:t> 2013;24:581–588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75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ΡΕΤΙΝΟΒΛΑΣΤΩΜΑ</a:t>
            </a:r>
            <a:r>
              <a:rPr lang="el-GR" sz="2800" b="1" i="1" dirty="0" smtClean="0">
                <a:solidFill>
                  <a:srgbClr val="000090"/>
                </a:solidFill>
              </a:rPr>
              <a:t/>
            </a:r>
            <a:br>
              <a:rPr lang="el-GR" sz="2800" b="1" i="1" dirty="0" smtClean="0">
                <a:solidFill>
                  <a:srgbClr val="000090"/>
                </a:solidFill>
              </a:rPr>
            </a:br>
            <a:r>
              <a:rPr lang="en-US" sz="2800" b="1" i="1" dirty="0" smtClean="0">
                <a:solidFill>
                  <a:srgbClr val="000090"/>
                </a:solidFill>
              </a:rPr>
              <a:t>RB1</a:t>
            </a:r>
            <a:r>
              <a:rPr lang="el-GR" sz="2800" b="1" i="1" dirty="0" smtClean="0">
                <a:solidFill>
                  <a:srgbClr val="000090"/>
                </a:solidFill>
              </a:rPr>
              <a:t> γονίδιο</a:t>
            </a:r>
            <a:endParaRPr lang="en-US" sz="2800" b="1" i="1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r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655" r="-865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151466" y="6126163"/>
            <a:ext cx="7535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Ortiz MV and </a:t>
            </a:r>
            <a:r>
              <a:rPr lang="en-US" b="1" dirty="0" err="1">
                <a:solidFill>
                  <a:srgbClr val="FF0000"/>
                </a:solidFill>
              </a:rPr>
              <a:t>Dunkel</a:t>
            </a:r>
            <a:r>
              <a:rPr lang="en-US" b="1" dirty="0">
                <a:solidFill>
                  <a:srgbClr val="FF0000"/>
                </a:solidFill>
              </a:rPr>
              <a:t> IJ. Journal of Child Neurology 2016; 31(2): 227-236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9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0000FF"/>
                </a:solidFill>
              </a:rPr>
              <a:t>Το </a:t>
            </a:r>
            <a:r>
              <a:rPr lang="en-US" sz="2800" b="1" i="1" dirty="0" err="1" smtClean="0">
                <a:solidFill>
                  <a:srgbClr val="000090"/>
                </a:solidFill>
              </a:rPr>
              <a:t>Rb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l-GR" sz="2800" b="1" dirty="0" smtClean="0">
                <a:solidFill>
                  <a:srgbClr val="0000FF"/>
                </a:solidFill>
              </a:rPr>
              <a:t>κωδικοποιεί την πυρηνική </a:t>
            </a:r>
            <a:r>
              <a:rPr lang="el-GR" sz="2800" b="1" dirty="0" smtClean="0">
                <a:solidFill>
                  <a:srgbClr val="000090"/>
                </a:solidFill>
              </a:rPr>
              <a:t>πρωτεϊνη του ρετινοβλαστώματος (</a:t>
            </a:r>
            <a:r>
              <a:rPr lang="en-US" sz="2800" b="1" dirty="0" smtClean="0">
                <a:solidFill>
                  <a:srgbClr val="000090"/>
                </a:solidFill>
              </a:rPr>
              <a:t>RB)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l-GR" sz="2800" b="1" dirty="0" smtClean="0">
                <a:solidFill>
                  <a:srgbClr val="0000FF"/>
                </a:solidFill>
              </a:rPr>
              <a:t>που </a:t>
            </a:r>
            <a:r>
              <a:rPr lang="el-GR" sz="2800" b="1" dirty="0" smtClean="0">
                <a:solidFill>
                  <a:srgbClr val="FF0000"/>
                </a:solidFill>
              </a:rPr>
              <a:t>καταστέλλει φυσιολογικά</a:t>
            </a:r>
            <a:r>
              <a:rPr lang="el-GR" sz="2800" b="1" dirty="0" smtClean="0">
                <a:solidFill>
                  <a:srgbClr val="0000FF"/>
                </a:solidFill>
              </a:rPr>
              <a:t> την κυτταρική διαίρεση</a:t>
            </a:r>
          </a:p>
          <a:p>
            <a:r>
              <a:rPr lang="el-GR" sz="2800" b="1" dirty="0" smtClean="0">
                <a:solidFill>
                  <a:srgbClr val="0000FF"/>
                </a:solidFill>
              </a:rPr>
              <a:t>Για την ανάπτυξη ενός όγκου πρέπει να υπάρχει </a:t>
            </a:r>
            <a:r>
              <a:rPr lang="el-GR" sz="2800" b="1" dirty="0" smtClean="0">
                <a:solidFill>
                  <a:srgbClr val="FF0000"/>
                </a:solidFill>
              </a:rPr>
              <a:t>απώλεια</a:t>
            </a:r>
            <a:r>
              <a:rPr lang="el-GR" sz="2800" b="1" dirty="0" smtClean="0">
                <a:solidFill>
                  <a:srgbClr val="0000FF"/>
                </a:solidFill>
              </a:rPr>
              <a:t> και </a:t>
            </a:r>
            <a:r>
              <a:rPr lang="el-GR" sz="2800" b="1" dirty="0" smtClean="0">
                <a:solidFill>
                  <a:srgbClr val="000090"/>
                </a:solidFill>
              </a:rPr>
              <a:t>των δύο αντιγράφων του </a:t>
            </a:r>
            <a:r>
              <a:rPr lang="en-US" sz="2800" b="1" i="1" dirty="0" err="1" smtClean="0">
                <a:solidFill>
                  <a:srgbClr val="000090"/>
                </a:solidFill>
              </a:rPr>
              <a:t>Rb</a:t>
            </a:r>
            <a:r>
              <a:rPr lang="el-GR" sz="2800" b="1" dirty="0" smtClean="0">
                <a:solidFill>
                  <a:srgbClr val="000090"/>
                </a:solidFill>
              </a:rPr>
              <a:t> </a:t>
            </a:r>
            <a:r>
              <a:rPr lang="el-GR" sz="2800" b="1" dirty="0" smtClean="0">
                <a:solidFill>
                  <a:srgbClr val="0000FF"/>
                </a:solidFill>
              </a:rPr>
              <a:t>(υπόθεση δύο χτυπημάτων)</a:t>
            </a:r>
          </a:p>
        </p:txBody>
      </p:sp>
    </p:spTree>
    <p:extLst>
      <p:ext uri="{BB962C8B-B14F-4D97-AF65-F5344CB8AC3E}">
        <p14:creationId xmlns:p14="http://schemas.microsoft.com/office/powerpoint/2010/main" xmlns="" val="37656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90"/>
                </a:solidFill>
              </a:rPr>
              <a:t>Στις </a:t>
            </a:r>
            <a:r>
              <a:rPr lang="el-GR" b="1" dirty="0">
                <a:solidFill>
                  <a:srgbClr val="FF0000"/>
                </a:solidFill>
              </a:rPr>
              <a:t>οικογενείς περιπτώσεις</a:t>
            </a:r>
            <a:r>
              <a:rPr lang="el-GR" b="1" dirty="0">
                <a:solidFill>
                  <a:srgbClr val="000090"/>
                </a:solidFill>
              </a:rPr>
              <a:t>  πρώτο χτύπημα </a:t>
            </a:r>
            <a:r>
              <a:rPr lang="el-GR" b="1" dirty="0">
                <a:solidFill>
                  <a:srgbClr val="3366FF"/>
                </a:solidFill>
              </a:rPr>
              <a:t>η κληρονόμηση ενός μεταλλαγμένου γονιδίου</a:t>
            </a:r>
          </a:p>
          <a:p>
            <a:r>
              <a:rPr lang="el-GR" b="1" dirty="0">
                <a:solidFill>
                  <a:srgbClr val="000090"/>
                </a:solidFill>
              </a:rPr>
              <a:t>Δεύτερο χτύπημα </a:t>
            </a:r>
            <a:r>
              <a:rPr lang="el-GR" b="1" dirty="0">
                <a:solidFill>
                  <a:srgbClr val="3366FF"/>
                </a:solidFill>
              </a:rPr>
              <a:t>μια σωματική μετάλλαξη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90"/>
                </a:solidFill>
              </a:rPr>
              <a:t>Στις </a:t>
            </a:r>
            <a:r>
              <a:rPr lang="el-GR" b="1" dirty="0">
                <a:solidFill>
                  <a:srgbClr val="FF0000"/>
                </a:solidFill>
              </a:rPr>
              <a:t>μη οικογενείς περιπτώσεις </a:t>
            </a:r>
            <a:r>
              <a:rPr lang="el-GR" b="1" dirty="0">
                <a:solidFill>
                  <a:srgbClr val="3366FF"/>
                </a:solidFill>
              </a:rPr>
              <a:t>δύο επίκτητες σωματικές μεταλλάξεις </a:t>
            </a:r>
            <a:endParaRPr lang="en-US" b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5012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90"/>
                </a:solidFill>
              </a:rPr>
              <a:t>ΡΕΤΙΝΟΒΛΑΣΤΩΜΑ</a:t>
            </a:r>
            <a:endParaRPr lang="en-US" dirty="0"/>
          </a:p>
        </p:txBody>
      </p:sp>
      <p:pic>
        <p:nvPicPr>
          <p:cNvPr id="4" name="Content Placeholder 3" descr="D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213" r="-821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69514" y="6122830"/>
            <a:ext cx="8974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Pia</a:t>
            </a:r>
            <a:r>
              <a:rPr lang="en-US" b="1" dirty="0" smtClean="0">
                <a:solidFill>
                  <a:srgbClr val="FF0000"/>
                </a:solidFill>
              </a:rPr>
              <a:t> R. Mendoza and Hans E. </a:t>
            </a:r>
            <a:r>
              <a:rPr lang="en-US" b="1" dirty="0" err="1" smtClean="0">
                <a:solidFill>
                  <a:srgbClr val="FF0000"/>
                </a:solidFill>
              </a:rPr>
              <a:t>Grossniklaus</a:t>
            </a:r>
            <a:r>
              <a:rPr lang="en-US" b="1" dirty="0" smtClean="0">
                <a:solidFill>
                  <a:srgbClr val="FF0000"/>
                </a:solidFill>
              </a:rPr>
              <a:t>. Progress in Molecular Biology and Translational Science, 2015;Volume 134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6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000090"/>
                </a:solidFill>
              </a:rPr>
              <a:t>ΡΕΤΙΝΟΒΛΑΣΤΩΜΑ</a:t>
            </a:r>
            <a:br>
              <a:rPr lang="el-GR" sz="3600" b="1" dirty="0" smtClean="0">
                <a:solidFill>
                  <a:srgbClr val="000090"/>
                </a:solidFill>
              </a:rPr>
            </a:br>
            <a:r>
              <a:rPr lang="el-GR" sz="3100" b="1" dirty="0" smtClean="0">
                <a:solidFill>
                  <a:srgbClr val="000090"/>
                </a:solidFill>
              </a:rPr>
              <a:t>ΚΛΙΝΙΚΗ ΕΙΚΟΝΑ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3366FF"/>
                </a:solidFill>
              </a:rPr>
              <a:t>Στραβισμός</a:t>
            </a:r>
          </a:p>
          <a:p>
            <a:r>
              <a:rPr lang="el-GR" sz="2800" b="1" dirty="0" smtClean="0">
                <a:solidFill>
                  <a:srgbClr val="3366FF"/>
                </a:solidFill>
              </a:rPr>
              <a:t>Κατάληψη υαλοειδούς σώματος-αποκόλληση αμφιβληστροειδούς</a:t>
            </a:r>
          </a:p>
          <a:p>
            <a:r>
              <a:rPr lang="el-GR" sz="2800" b="1" dirty="0" smtClean="0">
                <a:solidFill>
                  <a:srgbClr val="3366FF"/>
                </a:solidFill>
              </a:rPr>
              <a:t>Λευκωπή μάζα πίσω απο το φακό-λευκοκορία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02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im3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4098" y="1055195"/>
            <a:ext cx="5054152" cy="56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4023" y="1489978"/>
            <a:ext cx="3059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Στοιβάδα νευρικών ινών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0" y="1996378"/>
            <a:ext cx="4391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800" dirty="0" smtClean="0">
                <a:latin typeface="Calibri" charset="0"/>
              </a:rPr>
              <a:t>   </a:t>
            </a:r>
            <a:r>
              <a:rPr lang="el-GR" sz="2000" b="1" dirty="0" smtClean="0">
                <a:solidFill>
                  <a:srgbClr val="3366FF"/>
                </a:solidFill>
                <a:latin typeface="Calibri" charset="0"/>
              </a:rPr>
              <a:t>Στοιβάδα </a:t>
            </a: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γαγγλιακών κυττάρων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74023" y="2471230"/>
            <a:ext cx="2311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Έσω δικτυωτή ζώνη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41065" y="3128684"/>
            <a:ext cx="3203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Έσω στοιβάδα πυρήνων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106363" y="3795713"/>
            <a:ext cx="295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Έξω δικτυωτή ζώνη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142667" y="4498818"/>
            <a:ext cx="320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Έξω στοιβάδα πυρήνων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141065" y="5063755"/>
            <a:ext cx="399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Έσω στοιβάδα φωτοϋποδοχέων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172458" y="5628481"/>
            <a:ext cx="4284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Έξω στοιβάδα φωτοϋποδοχέων</a:t>
            </a: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174023" y="6133306"/>
            <a:ext cx="266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Χρωστικό επιθήλιο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288" y="-61535"/>
            <a:ext cx="8290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/>
              <a:t>ΣΤΟΙΧΕΙΑ ΙΣΤΟΛΟΓΙΑΣ ΟΦΘΑΛΜΟΥ (3)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l-GR" sz="3200" b="1" dirty="0" smtClean="0">
                <a:solidFill>
                  <a:srgbClr val="000090"/>
                </a:solidFill>
                <a:latin typeface="Calibri" charset="0"/>
              </a:rPr>
              <a:t>Αφιβληστροειδής χιτώνας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8788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000090"/>
                </a:solidFill>
              </a:rPr>
              <a:t>ΡΕΤΙΝΟΒΛΑΣΤΩΜΑ-ΙΣΤΟΛΟΓΙΑ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 smtClean="0">
                <a:solidFill>
                  <a:srgbClr val="3366FF"/>
                </a:solidFill>
              </a:rPr>
              <a:t>Συμπαγής λευκωπή εν μέρει ασβεστοποιημένη μάζα</a:t>
            </a:r>
          </a:p>
          <a:p>
            <a:r>
              <a:rPr lang="el-GR" sz="2800" b="1" dirty="0" smtClean="0">
                <a:solidFill>
                  <a:srgbClr val="3366FF"/>
                </a:solidFill>
              </a:rPr>
              <a:t>Μικρά αποστρογγυλωμένα κύτταρα με λίγο κυτταρόπλασμα και αυξημένο μιτωτικό δείκτη</a:t>
            </a:r>
          </a:p>
          <a:p>
            <a:r>
              <a:rPr lang="el-GR" sz="2800" b="1" dirty="0" smtClean="0">
                <a:solidFill>
                  <a:srgbClr val="3366FF"/>
                </a:solidFill>
              </a:rPr>
              <a:t>Παρουσία κυκλικών ροζεττών (</a:t>
            </a:r>
            <a:r>
              <a:rPr lang="el-GR" sz="2800" b="1" dirty="0">
                <a:solidFill>
                  <a:srgbClr val="3366FF"/>
                </a:solidFill>
                <a:latin typeface="Calibri" charset="0"/>
              </a:rPr>
              <a:t>Ροζέττες</a:t>
            </a:r>
            <a:r>
              <a:rPr lang="en-US" sz="2800" b="1" dirty="0">
                <a:solidFill>
                  <a:srgbClr val="3366FF"/>
                </a:solidFill>
                <a:latin typeface="Calibri" charset="0"/>
              </a:rPr>
              <a:t> Flexner-</a:t>
            </a:r>
            <a:r>
              <a:rPr lang="en-US" sz="2800" b="1" dirty="0" err="1" smtClean="0">
                <a:solidFill>
                  <a:srgbClr val="3366FF"/>
                </a:solidFill>
                <a:latin typeface="Calibri" charset="0"/>
              </a:rPr>
              <a:t>Wintersteiner</a:t>
            </a:r>
            <a:r>
              <a:rPr lang="el-GR" sz="2800" b="1" dirty="0" smtClean="0">
                <a:solidFill>
                  <a:srgbClr val="3366FF"/>
                </a:solidFill>
                <a:latin typeface="Calibri" charset="0"/>
              </a:rPr>
              <a:t>)</a:t>
            </a:r>
          </a:p>
          <a:p>
            <a:r>
              <a:rPr lang="el-GR" sz="2800" b="1" dirty="0" smtClean="0">
                <a:solidFill>
                  <a:srgbClr val="3366FF"/>
                </a:solidFill>
                <a:latin typeface="Calibri" charset="0"/>
              </a:rPr>
              <a:t>Νεκρωτικές εστίες</a:t>
            </a:r>
            <a:endParaRPr lang="el-GR" sz="2800" b="1" dirty="0">
              <a:solidFill>
                <a:srgbClr val="3366FF"/>
              </a:solidFill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249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000090"/>
                </a:solidFill>
              </a:rPr>
              <a:t>ΡΕΤΙΝΟΒΛΑΣΤΩΜΑ-ΙΣΤΟΛΟΓΙΑ</a:t>
            </a:r>
            <a:endParaRPr lang="en-US" sz="3600" dirty="0"/>
          </a:p>
        </p:txBody>
      </p:sp>
      <p:pic>
        <p:nvPicPr>
          <p:cNvPr id="4" name="Picture 2" descr="http://www4.va.gov/telepathvisn6/rtbls10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387" r="-183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08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ΡΕΤΙΝΟΒΛΑΣΤΩΜΑ-ΙΣΤΟΛΟΓΙΑ</a:t>
            </a:r>
            <a:endParaRPr lang="en-US" sz="3600" dirty="0"/>
          </a:p>
        </p:txBody>
      </p:sp>
      <p:pic>
        <p:nvPicPr>
          <p:cNvPr id="4" name="Picture 2" descr="http://www4.va.gov/telepathvisn6/rtbl40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426" r="-1842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33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000090"/>
                </a:solidFill>
              </a:rPr>
              <a:t>ΡΕΤΙΝΟΒΛΑΣΤΩΜΑ-ΙΣΤΟΛΟΓΙΑ</a:t>
            </a:r>
            <a:endParaRPr lang="en-US" sz="3600" dirty="0"/>
          </a:p>
        </p:txBody>
      </p:sp>
      <p:pic>
        <p:nvPicPr>
          <p:cNvPr id="7" name="Picture 4" descr="retblast-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5310" b="-3531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Retinoblastoma (#5,2), Histology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6778" b="-367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295166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Νεκρωτικές εστίες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9816" y="5260312"/>
            <a:ext cx="3498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latin typeface="Calibri" charset="0"/>
              </a:rPr>
              <a:t>Ροζέττες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 Flexner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-</a:t>
            </a:r>
            <a:r>
              <a:rPr lang="en-US" sz="2000" b="1" dirty="0" err="1">
                <a:solidFill>
                  <a:srgbClr val="FF0000"/>
                </a:solidFill>
                <a:latin typeface="Calibri" charset="0"/>
              </a:rPr>
              <a:t>Wintersteiner</a:t>
            </a:r>
            <a:endParaRPr lang="el-GR" sz="2000" b="1" dirty="0">
              <a:solidFill>
                <a:srgbClr val="FF0000"/>
              </a:solidFill>
              <a:latin typeface="Calibri" charset="0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4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800" b="1" dirty="0" smtClean="0">
                <a:solidFill>
                  <a:srgbClr val="000090"/>
                </a:solidFill>
              </a:rPr>
              <a:t>Εξωφθάλμια επέκταση-</a:t>
            </a:r>
          </a:p>
          <a:p>
            <a:pPr marL="0" indent="0">
              <a:buNone/>
            </a:pPr>
            <a:r>
              <a:rPr lang="el-GR" sz="2800" b="1" dirty="0">
                <a:solidFill>
                  <a:srgbClr val="000090"/>
                </a:solidFill>
              </a:rPr>
              <a:t>δ</a:t>
            </a:r>
            <a:r>
              <a:rPr lang="el-GR" sz="2800" b="1" dirty="0" smtClean="0">
                <a:solidFill>
                  <a:srgbClr val="000090"/>
                </a:solidFill>
              </a:rPr>
              <a:t>ιασπορά:</a:t>
            </a:r>
          </a:p>
          <a:p>
            <a:pPr>
              <a:buFont typeface="Wingdings" charset="2"/>
              <a:buChar char="ü"/>
            </a:pPr>
            <a:r>
              <a:rPr lang="el-GR" sz="2800" b="1" dirty="0" smtClean="0">
                <a:solidFill>
                  <a:srgbClr val="3366FF"/>
                </a:solidFill>
              </a:rPr>
              <a:t>κατά μήκος του οπτικού νεύρου στον εγκέφαλο</a:t>
            </a:r>
          </a:p>
          <a:p>
            <a:pPr>
              <a:buFont typeface="Wingdings" charset="2"/>
              <a:buChar char="ü"/>
            </a:pPr>
            <a:r>
              <a:rPr lang="el-GR" sz="2800" b="1" dirty="0">
                <a:solidFill>
                  <a:srgbClr val="3366FF"/>
                </a:solidFill>
              </a:rPr>
              <a:t>δ</a:t>
            </a:r>
            <a:r>
              <a:rPr lang="el-GR" sz="2800" b="1" dirty="0" smtClean="0">
                <a:solidFill>
                  <a:srgbClr val="3366FF"/>
                </a:solidFill>
              </a:rPr>
              <a:t>ιαμέσου του σκληρού χιτώνα στον κόγχο</a:t>
            </a:r>
          </a:p>
          <a:p>
            <a:pPr marL="0" indent="0">
              <a:buNone/>
            </a:pPr>
            <a:endParaRPr lang="el-GR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7" name="Content Placeholder 3" descr="r1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2" r="180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4912779" y="6242195"/>
            <a:ext cx="423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Dimaras</a:t>
            </a:r>
            <a:r>
              <a:rPr lang="en-US" b="1" dirty="0">
                <a:solidFill>
                  <a:srgbClr val="FF0000"/>
                </a:solidFill>
              </a:rPr>
              <a:t> H, et al. Nat Rev Dis </a:t>
            </a:r>
            <a:r>
              <a:rPr lang="en-US" b="1" dirty="0" smtClean="0">
                <a:solidFill>
                  <a:srgbClr val="FF0000"/>
                </a:solidFill>
              </a:rPr>
              <a:t>Primers</a:t>
            </a:r>
            <a:r>
              <a:rPr lang="el-GR" b="1" dirty="0" smtClean="0">
                <a:solidFill>
                  <a:srgbClr val="FF0000"/>
                </a:solidFill>
              </a:rPr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7155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000090"/>
                </a:solidFill>
              </a:rPr>
              <a:t>ΣΥΧΝΕΣ ΓΟΝΙΔΙΑΚΕΣ ΜΕΤΑΒΟΛΕΣ ΣΤΟ ΡΕΤΙΝΟΒΛΑΣΤΩΜΑ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Gains</a:t>
            </a:r>
            <a:r>
              <a:rPr lang="en-US" b="1" dirty="0" smtClean="0"/>
              <a:t> </a:t>
            </a:r>
            <a:r>
              <a:rPr lang="en-US" b="1" dirty="0"/>
              <a:t>(4‒ 10 copies) in oncogenes </a:t>
            </a:r>
            <a:r>
              <a:rPr lang="en-US" b="1" i="1" dirty="0">
                <a:solidFill>
                  <a:srgbClr val="3366FF"/>
                </a:solidFill>
              </a:rPr>
              <a:t>MDM4</a:t>
            </a:r>
            <a:r>
              <a:rPr lang="en-US" b="1" dirty="0">
                <a:solidFill>
                  <a:srgbClr val="3366FF"/>
                </a:solidFill>
              </a:rPr>
              <a:t>, </a:t>
            </a:r>
            <a:r>
              <a:rPr lang="en-US" b="1" i="1" dirty="0">
                <a:solidFill>
                  <a:srgbClr val="3366FF"/>
                </a:solidFill>
              </a:rPr>
              <a:t>KIF14 </a:t>
            </a:r>
            <a:r>
              <a:rPr lang="en-US" b="1" dirty="0">
                <a:solidFill>
                  <a:srgbClr val="3366FF"/>
                </a:solidFill>
              </a:rPr>
              <a:t>(1q32), </a:t>
            </a:r>
            <a:r>
              <a:rPr lang="en-US" b="1" i="1" dirty="0">
                <a:solidFill>
                  <a:srgbClr val="3366FF"/>
                </a:solidFill>
              </a:rPr>
              <a:t>MYCN </a:t>
            </a:r>
            <a:r>
              <a:rPr lang="en-US" b="1" dirty="0">
                <a:solidFill>
                  <a:srgbClr val="3366FF"/>
                </a:solidFill>
              </a:rPr>
              <a:t>(2p24), </a:t>
            </a:r>
            <a:r>
              <a:rPr lang="en-US" b="1" i="1" dirty="0">
                <a:solidFill>
                  <a:srgbClr val="3366FF"/>
                </a:solidFill>
              </a:rPr>
              <a:t>DEK</a:t>
            </a:r>
            <a:r>
              <a:rPr lang="en-US" b="1" dirty="0" smtClean="0">
                <a:solidFill>
                  <a:srgbClr val="3366FF"/>
                </a:solidFill>
              </a:rPr>
              <a:t>, </a:t>
            </a:r>
            <a:r>
              <a:rPr lang="en-US" b="1" i="1" dirty="0" smtClean="0">
                <a:solidFill>
                  <a:srgbClr val="3366FF"/>
                </a:solidFill>
              </a:rPr>
              <a:t>E2F3 </a:t>
            </a:r>
            <a:r>
              <a:rPr lang="en-US" b="1" dirty="0">
                <a:solidFill>
                  <a:srgbClr val="3366FF"/>
                </a:solidFill>
              </a:rPr>
              <a:t>(6p22</a:t>
            </a:r>
            <a:r>
              <a:rPr lang="en-US" b="1" dirty="0" smtClean="0">
                <a:solidFill>
                  <a:srgbClr val="3366FF"/>
                </a:solidFill>
              </a:rPr>
              <a:t>)</a:t>
            </a:r>
          </a:p>
          <a:p>
            <a:r>
              <a:rPr lang="en-US" b="1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oss </a:t>
            </a:r>
            <a:r>
              <a:rPr lang="en-US" b="1" dirty="0">
                <a:solidFill>
                  <a:srgbClr val="FF0000"/>
                </a:solidFill>
              </a:rPr>
              <a:t>of the tumor suppressor gene </a:t>
            </a:r>
            <a:r>
              <a:rPr lang="en-US" b="1" i="1" dirty="0">
                <a:solidFill>
                  <a:srgbClr val="3366FF"/>
                </a:solidFill>
              </a:rPr>
              <a:t>CDH11</a:t>
            </a:r>
            <a:r>
              <a:rPr lang="en-US" b="1" i="1" dirty="0"/>
              <a:t> </a:t>
            </a:r>
            <a:r>
              <a:rPr lang="en-US" b="1" dirty="0">
                <a:solidFill>
                  <a:srgbClr val="3366FF"/>
                </a:solidFill>
              </a:rPr>
              <a:t>(16q22-24</a:t>
            </a:r>
            <a:r>
              <a:rPr lang="en-US" b="1" dirty="0" smtClean="0">
                <a:solidFill>
                  <a:srgbClr val="3366FF"/>
                </a:solidFill>
              </a:rPr>
              <a:t>)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111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000090"/>
                </a:solidFill>
              </a:rPr>
              <a:t>ΡΕΤΙΝΟΒΛΑΣΤΩΜΑ</a:t>
            </a:r>
            <a:r>
              <a:rPr lang="el-GR" sz="3600" b="1" dirty="0">
                <a:solidFill>
                  <a:srgbClr val="000090"/>
                </a:solidFill>
              </a:rPr>
              <a:t>-ΠΡΟΓΝΩΣΗ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3366FF"/>
                </a:solidFill>
              </a:rPr>
              <a:t>Γενικά καλή με τη χρήση πολλαπλών διαφορετικών παρεμβάσεων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862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ΑΙΜΑΓΓΕΙΟΠΕΡΙΚΥΤΤΩΜΑ</a:t>
            </a:r>
            <a:endParaRPr lang="en-US" sz="4000" b="1" dirty="0"/>
          </a:p>
        </p:txBody>
      </p:sp>
      <p:pic>
        <p:nvPicPr>
          <p:cNvPr id="5" name="Content Placeholder 4" descr="AB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483" r="-19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3881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ΛΕΜΦΩΜΑ</a:t>
            </a:r>
            <a:endParaRPr lang="en-US" sz="4000" b="1" dirty="0"/>
          </a:p>
        </p:txBody>
      </p:sp>
      <p:pic>
        <p:nvPicPr>
          <p:cNvPr id="4" name="Content Placeholder 3" descr="BB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243" r="-17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123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ΑΔΕΝΟΚΥΣΤΙΚΟ ΚΑΡΚΙΝΩΜΑ</a:t>
            </a:r>
            <a:endParaRPr lang="en-US" sz="4000" b="1" dirty="0"/>
          </a:p>
        </p:txBody>
      </p:sp>
      <p:pic>
        <p:nvPicPr>
          <p:cNvPr id="4" name="Content Placeholder 3" descr="B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392" r="-17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4114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ΣΤΟΙΧΕΙΑ ΙΣΤΟΛΟΓΙΑΣ ΟΦΘΑΛΜΟΥ (4)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l-GR" sz="4000" b="1" dirty="0" smtClean="0">
                <a:solidFill>
                  <a:srgbClr val="000090"/>
                </a:solidFill>
              </a:rPr>
              <a:t>Οπτικό νεύρο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5" descr="neuro-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3" t="6217" r="121"/>
          <a:stretch/>
        </p:blipFill>
        <p:spPr bwMode="auto">
          <a:xfrm>
            <a:off x="1003366" y="2119642"/>
            <a:ext cx="7258767" cy="455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7312" y="2041242"/>
            <a:ext cx="58648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3366FF"/>
                </a:solidFill>
              </a:rPr>
              <a:t>Κεντρική αρτηρία και φλέβα </a:t>
            </a:r>
            <a:r>
              <a:rPr lang="el-GR" sz="2000" b="1" dirty="0" smtClean="0">
                <a:solidFill>
                  <a:srgbClr val="3366FF"/>
                </a:solidFill>
              </a:rPr>
              <a:t>τουαμφιβληστροειδούς</a:t>
            </a:r>
            <a:endParaRPr lang="el-GR" sz="2000" b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07352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ΓΛΕΙΩΜΑ ΟΠΤΙΚΟΥ ΝΕΥΡΟΥ</a:t>
            </a:r>
            <a:endParaRPr lang="en-US" sz="4000" b="1" dirty="0"/>
          </a:p>
        </p:txBody>
      </p:sp>
      <p:pic>
        <p:nvPicPr>
          <p:cNvPr id="4" name="Content Placeholder 3" descr="glio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735" r="-187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7569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ΜΗΝΙΓΓΕΙΩΜΑ</a:t>
            </a:r>
            <a:endParaRPr lang="en-US" sz="4000" b="1" dirty="0"/>
          </a:p>
        </p:txBody>
      </p:sp>
      <p:pic>
        <p:nvPicPr>
          <p:cNvPr id="4" name="Content Placeholder 3" descr="Meningio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094" r="-10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652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ΣΒΑΝΩΜΑ</a:t>
            </a:r>
            <a:endParaRPr lang="en-US" sz="4000" b="1" dirty="0"/>
          </a:p>
        </p:txBody>
      </p:sp>
      <p:pic>
        <p:nvPicPr>
          <p:cNvPr id="4" name="Content Placeholder 3" descr="Schwanno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420" r="-17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9171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1 - TextBox"/>
          <p:cNvSpPr txBox="1">
            <a:spLocks noChangeArrowheads="1"/>
          </p:cNvSpPr>
          <p:nvPr/>
        </p:nvSpPr>
        <p:spPr bwMode="auto">
          <a:xfrm>
            <a:off x="3563938" y="1268413"/>
            <a:ext cx="18716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4000">
                <a:cs typeface="Arial" charset="0"/>
              </a:rPr>
              <a:t>Το ους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349500"/>
            <a:ext cx="3333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40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2 - TextBox"/>
          <p:cNvSpPr txBox="1">
            <a:spLocks noChangeArrowheads="1"/>
          </p:cNvSpPr>
          <p:nvPr/>
        </p:nvSpPr>
        <p:spPr bwMode="auto">
          <a:xfrm>
            <a:off x="1871663" y="1620838"/>
            <a:ext cx="54006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2000" b="1" dirty="0">
                <a:cs typeface="Arial" charset="0"/>
              </a:rPr>
              <a:t>Βασικοκυτταρικό καρκίνωμα</a:t>
            </a:r>
          </a:p>
          <a:p>
            <a:pPr eaLnBrk="1" hangingPunct="1"/>
            <a:r>
              <a:rPr lang="el-GR" sz="1800" dirty="0">
                <a:cs typeface="Arial" charset="0"/>
              </a:rPr>
              <a:t>Πτερύγιο ωτός με επέκταση στο μέσον ούς</a:t>
            </a:r>
          </a:p>
          <a:p>
            <a:pPr eaLnBrk="1" hangingPunct="1"/>
            <a:endParaRPr lang="el-GR" sz="1800" dirty="0">
              <a:cs typeface="Arial" charset="0"/>
            </a:endParaRPr>
          </a:p>
          <a:p>
            <a:pPr eaLnBrk="1" hangingPunct="1"/>
            <a:r>
              <a:rPr lang="el-GR" sz="1800" b="1" dirty="0">
                <a:cs typeface="Arial" charset="0"/>
              </a:rPr>
              <a:t>Καρκίνωμα από πλακώδη κύτταρα</a:t>
            </a:r>
          </a:p>
          <a:p>
            <a:pPr eaLnBrk="1" hangingPunct="1"/>
            <a:r>
              <a:rPr lang="el-GR" sz="1800" dirty="0">
                <a:cs typeface="Arial" charset="0"/>
              </a:rPr>
              <a:t>Πτερύγιο ωτός με επέκταση στο μέσον ούς</a:t>
            </a:r>
          </a:p>
          <a:p>
            <a:pPr eaLnBrk="1" hangingPunct="1"/>
            <a:endParaRPr lang="el-GR" sz="1800" dirty="0">
              <a:cs typeface="Arial" charset="0"/>
            </a:endParaRPr>
          </a:p>
          <a:p>
            <a:pPr eaLnBrk="1" hangingPunct="1"/>
            <a:r>
              <a:rPr lang="el-GR" sz="1800" b="1" dirty="0">
                <a:cs typeface="Arial" charset="0"/>
              </a:rPr>
              <a:t>Χολοστεάτωμα</a:t>
            </a:r>
            <a:r>
              <a:rPr lang="el-GR" sz="1800" dirty="0">
                <a:cs typeface="Arial" charset="0"/>
              </a:rPr>
              <a:t> </a:t>
            </a:r>
          </a:p>
          <a:p>
            <a:pPr eaLnBrk="1" hangingPunct="1"/>
            <a:r>
              <a:rPr lang="el-GR" sz="1800" dirty="0">
                <a:cs typeface="Arial" charset="0"/>
              </a:rPr>
              <a:t>Μέσο ους και μαστοειδής</a:t>
            </a:r>
          </a:p>
          <a:p>
            <a:pPr eaLnBrk="1" hangingPunct="1"/>
            <a:endParaRPr lang="el-GR" sz="1800" dirty="0">
              <a:cs typeface="Arial" charset="0"/>
            </a:endParaRPr>
          </a:p>
          <a:p>
            <a:pPr eaLnBrk="1" hangingPunct="1"/>
            <a:r>
              <a:rPr lang="el-GR" sz="1800" b="1" dirty="0">
                <a:cs typeface="Arial" charset="0"/>
              </a:rPr>
              <a:t>Παραγαγγλίωμα</a:t>
            </a:r>
          </a:p>
          <a:p>
            <a:pPr eaLnBrk="1" hangingPunct="1"/>
            <a:r>
              <a:rPr lang="el-GR" sz="1800" dirty="0">
                <a:cs typeface="Arial" charset="0"/>
              </a:rPr>
              <a:t>Μέσον ούς κυρίως σε μεσήλικες γυναίκες</a:t>
            </a:r>
          </a:p>
          <a:p>
            <a:pPr eaLnBrk="1" hangingPunct="1"/>
            <a:endParaRPr lang="el-GR" sz="1800" dirty="0">
              <a:cs typeface="Arial" charset="0"/>
            </a:endParaRPr>
          </a:p>
          <a:p>
            <a:pPr eaLnBrk="1" hangingPunct="1"/>
            <a:r>
              <a:rPr lang="el-GR" sz="1800" b="1" dirty="0">
                <a:cs typeface="Arial" charset="0"/>
              </a:rPr>
              <a:t>Σβάνωμα</a:t>
            </a:r>
          </a:p>
          <a:p>
            <a:pPr eaLnBrk="1" hangingPunct="1"/>
            <a:r>
              <a:rPr lang="el-GR" sz="1800" dirty="0">
                <a:cs typeface="Arial" charset="0"/>
              </a:rPr>
              <a:t>Μέσον ούς κυρίως σε μεσήλικες γυναίκες</a:t>
            </a:r>
          </a:p>
          <a:p>
            <a:pPr eaLnBrk="1" hangingPunct="1"/>
            <a:r>
              <a:rPr lang="el-GR" sz="1800" dirty="0">
                <a:cs typeface="Arial" charset="0"/>
              </a:rPr>
              <a:t>Ετερόπλευρη απώλεια της ακοής</a:t>
            </a:r>
          </a:p>
          <a:p>
            <a:pPr eaLnBrk="1" hangingPunct="1"/>
            <a:endParaRPr lang="el-GR" sz="1800" dirty="0">
              <a:cs typeface="Arial" charset="0"/>
            </a:endParaRPr>
          </a:p>
          <a:p>
            <a:pPr eaLnBrk="1" hangingPunct="1"/>
            <a:endParaRPr lang="el-GR" sz="1800" dirty="0">
              <a:cs typeface="Arial" charset="0"/>
            </a:endParaRPr>
          </a:p>
        </p:txBody>
      </p:sp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1887690" y="727869"/>
            <a:ext cx="6192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sz="1800" b="1"/>
              <a:t>Ωτίτιδες: </a:t>
            </a:r>
            <a:r>
              <a:rPr lang="el-GR" sz="1800"/>
              <a:t>εξωτερικές και μέσες</a:t>
            </a:r>
          </a:p>
          <a:p>
            <a:r>
              <a:rPr lang="el-GR" sz="1800"/>
              <a:t>                οξείες και χρόνιες</a:t>
            </a:r>
          </a:p>
        </p:txBody>
      </p:sp>
    </p:spTree>
    <p:extLst>
      <p:ext uri="{BB962C8B-B14F-4D97-AF65-F5344CB8AC3E}">
        <p14:creationId xmlns:p14="http://schemas.microsoft.com/office/powerpoint/2010/main" xmlns="" val="24018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32067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57338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3 - TextBox"/>
          <p:cNvSpPr txBox="1">
            <a:spLocks noChangeArrowheads="1"/>
          </p:cNvSpPr>
          <p:nvPr/>
        </p:nvSpPr>
        <p:spPr bwMode="auto">
          <a:xfrm>
            <a:off x="1908175" y="404813"/>
            <a:ext cx="4895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b="1">
                <a:cs typeface="Arial" charset="0"/>
              </a:rPr>
              <a:t>Βασικοκυτταρικό καρκίνωμα</a:t>
            </a:r>
          </a:p>
        </p:txBody>
      </p:sp>
    </p:spTree>
    <p:extLst>
      <p:ext uri="{BB962C8B-B14F-4D97-AF65-F5344CB8AC3E}">
        <p14:creationId xmlns:p14="http://schemas.microsoft.com/office/powerpoint/2010/main" xmlns="" val="22049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3116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6113"/>
            <a:ext cx="35909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3 - TextBox"/>
          <p:cNvSpPr txBox="1">
            <a:spLocks noChangeArrowheads="1"/>
          </p:cNvSpPr>
          <p:nvPr/>
        </p:nvSpPr>
        <p:spPr bwMode="auto">
          <a:xfrm>
            <a:off x="1403350" y="620713"/>
            <a:ext cx="5761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b="1">
                <a:cs typeface="Arial" charset="0"/>
              </a:rPr>
              <a:t>Καρκίνωμα από πλακώδη κύτταρα</a:t>
            </a:r>
          </a:p>
        </p:txBody>
      </p:sp>
    </p:spTree>
    <p:extLst>
      <p:ext uri="{BB962C8B-B14F-4D97-AF65-F5344CB8AC3E}">
        <p14:creationId xmlns:p14="http://schemas.microsoft.com/office/powerpoint/2010/main" xmlns="" val="61640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Εικόνα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30600"/>
            <a:ext cx="366553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2700338" y="620713"/>
            <a:ext cx="4751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/>
              <a:t>To </a:t>
            </a:r>
            <a:r>
              <a:rPr lang="el-GR" sz="2800" b="1"/>
              <a:t>χολοστεάτωμα</a:t>
            </a:r>
          </a:p>
        </p:txBody>
      </p:sp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1187450" y="1412875"/>
            <a:ext cx="58324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sz="1800"/>
              <a:t>Κύστη γεμάτη με κεράτινες μάζες που μπορεί να είναι συγγενής ή και επίκτητη</a:t>
            </a:r>
            <a:endParaRPr lang="en-US" sz="1800"/>
          </a:p>
          <a:p>
            <a:endParaRPr lang="en-US" sz="1800"/>
          </a:p>
          <a:p>
            <a:r>
              <a:rPr lang="el-GR" sz="1800"/>
              <a:t>Ενίοτε οδηγεί σε καταστροφή των οστών του μέσου ωτός</a:t>
            </a:r>
          </a:p>
        </p:txBody>
      </p:sp>
      <p:pic>
        <p:nvPicPr>
          <p:cNvPr id="77828" name="Εικόνα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488" y="3556000"/>
            <a:ext cx="337343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51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30972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32734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3 - TextBox"/>
          <p:cNvSpPr txBox="1">
            <a:spLocks noChangeArrowheads="1"/>
          </p:cNvSpPr>
          <p:nvPr/>
        </p:nvSpPr>
        <p:spPr bwMode="auto">
          <a:xfrm>
            <a:off x="2555875" y="620713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b="1">
                <a:cs typeface="Arial" charset="0"/>
              </a:rPr>
              <a:t>Παραγαγγλίωμα</a:t>
            </a:r>
          </a:p>
        </p:txBody>
      </p:sp>
      <p:sp>
        <p:nvSpPr>
          <p:cNvPr id="78852" name="4 - TextBox"/>
          <p:cNvSpPr txBox="1">
            <a:spLocks noChangeArrowheads="1"/>
          </p:cNvSpPr>
          <p:nvPr/>
        </p:nvSpPr>
        <p:spPr bwMode="auto">
          <a:xfrm>
            <a:off x="1042988" y="5084763"/>
            <a:ext cx="6769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b="1">
                <a:cs typeface="Arial" charset="0"/>
              </a:rPr>
              <a:t>Προέρχεται από το σφαγιτιδικό παραγάγγλιο ή το τυμπανικό παραγάγγλιο</a:t>
            </a:r>
          </a:p>
        </p:txBody>
      </p:sp>
    </p:spTree>
    <p:extLst>
      <p:ext uri="{BB962C8B-B14F-4D97-AF65-F5344CB8AC3E}">
        <p14:creationId xmlns:p14="http://schemas.microsoft.com/office/powerpoint/2010/main" xmlns="" val="16544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1 - TextBox"/>
          <p:cNvSpPr txBox="1">
            <a:spLocks noChangeArrowheads="1"/>
          </p:cNvSpPr>
          <p:nvPr/>
        </p:nvSpPr>
        <p:spPr bwMode="auto">
          <a:xfrm>
            <a:off x="1258888" y="1125538"/>
            <a:ext cx="60499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Το παραγαγγλίωμα του ωτός εμφανίζεται κυρίως σε γυναίκες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Μπορεί να είναι οικογενές, αμφοτερόπλευρο ή και να σχετίζεται με παραγαγγλιώματα αλλαχού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Κλινικά εμφανίζεται ως μία ερυθρή μάζα που προβάλλει πίσω από τη μεμβράνη του τυμπάνου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Εχει την τάση να διηθεί το γύρω οστούν, ενώ σπανιότατα έχουν αναφερθεί μεταστάσεις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Μετά από χειρουργική αφαίρεση η συχνότητα υποτροπής είναι μεγάλη (50%)</a:t>
            </a:r>
          </a:p>
        </p:txBody>
      </p:sp>
    </p:spTree>
    <p:extLst>
      <p:ext uri="{BB962C8B-B14F-4D97-AF65-F5344CB8AC3E}">
        <p14:creationId xmlns:p14="http://schemas.microsoft.com/office/powerpoint/2010/main" xmlns="" val="3864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>ΣΤΟΙΧΕΙΑ ΙΣΤΟΛΟΓΙΑΣ ΟΦΘΑΛΜΟΥ (5Α)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dirty="0"/>
          </a:p>
        </p:txBody>
      </p:sp>
      <p:pic>
        <p:nvPicPr>
          <p:cNvPr id="9" name="Picture 7" descr="Pim3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868" r="-8868"/>
          <a:stretch>
            <a:fillRect/>
          </a:stretch>
        </p:blipFill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54585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371633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374491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3 - TextBox"/>
          <p:cNvSpPr txBox="1">
            <a:spLocks noChangeArrowheads="1"/>
          </p:cNvSpPr>
          <p:nvPr/>
        </p:nvSpPr>
        <p:spPr bwMode="auto">
          <a:xfrm>
            <a:off x="2268538" y="692150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2800" b="1">
                <a:cs typeface="Arial" charset="0"/>
              </a:rPr>
              <a:t>Σβάνωμα μέσου ωτός</a:t>
            </a:r>
          </a:p>
        </p:txBody>
      </p:sp>
    </p:spTree>
    <p:extLst>
      <p:ext uri="{BB962C8B-B14F-4D97-AF65-F5344CB8AC3E}">
        <p14:creationId xmlns:p14="http://schemas.microsoft.com/office/powerpoint/2010/main" xmlns="" val="35745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5400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sz="5400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sz="5400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sz="5400" b="1" dirty="0">
                <a:solidFill>
                  <a:srgbClr val="3366FF"/>
                </a:solidFill>
              </a:rPr>
              <a:t>	</a:t>
            </a:r>
            <a:r>
              <a:rPr lang="el-GR" sz="5400" b="1" dirty="0" smtClean="0">
                <a:solidFill>
                  <a:srgbClr val="3366FF"/>
                </a:solidFill>
              </a:rPr>
              <a:t>						ΕΥΧΑΡΙΣΤΩ!!!!</a:t>
            </a:r>
            <a:endParaRPr lang="en-US" sz="5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63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/>
              <a:t>ΣΤΟΙΧΕΙΑ ΙΣΤΟΛΟΓΙΑΣ ΟΦΘΑΛΜΟΥ (</a:t>
            </a:r>
            <a:r>
              <a:rPr lang="el-GR" sz="3600" b="1" dirty="0" smtClean="0"/>
              <a:t>5Β)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Το πρόσθιο </a:t>
            </a:r>
            <a:r>
              <a:rPr lang="el-GR" b="1" dirty="0" smtClean="0">
                <a:solidFill>
                  <a:srgbClr val="000090"/>
                </a:solidFill>
              </a:rPr>
              <a:t>διαμέρισμα </a:t>
            </a:r>
          </a:p>
          <a:p>
            <a:r>
              <a:rPr lang="el-GR" b="1" dirty="0" smtClean="0"/>
              <a:t>πληρούται </a:t>
            </a:r>
            <a:r>
              <a:rPr lang="el-GR" b="1" dirty="0"/>
              <a:t>με το </a:t>
            </a:r>
            <a:r>
              <a:rPr lang="el-GR" b="1" u="sng" dirty="0">
                <a:solidFill>
                  <a:srgbClr val="3366FF"/>
                </a:solidFill>
              </a:rPr>
              <a:t>υδατοειδές υγρό </a:t>
            </a:r>
          </a:p>
          <a:p>
            <a:r>
              <a:rPr lang="el-GR" b="1" dirty="0" smtClean="0"/>
              <a:t> </a:t>
            </a:r>
            <a:r>
              <a:rPr lang="el-GR" b="1" dirty="0"/>
              <a:t>περιλαμβάνει την πρόσθια και την οπίσθια κάμερα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Το οπίσθιο </a:t>
            </a:r>
            <a:r>
              <a:rPr lang="el-GR" b="1" dirty="0" smtClean="0">
                <a:solidFill>
                  <a:srgbClr val="000090"/>
                </a:solidFill>
              </a:rPr>
              <a:t> διαμέρισμα </a:t>
            </a:r>
          </a:p>
          <a:p>
            <a:r>
              <a:rPr lang="el-GR" b="1" dirty="0" smtClean="0"/>
              <a:t>πληρούται </a:t>
            </a:r>
            <a:r>
              <a:rPr lang="el-GR" b="1" dirty="0"/>
              <a:t>με το </a:t>
            </a:r>
            <a:r>
              <a:rPr lang="el-GR" b="1" u="sng" dirty="0">
                <a:solidFill>
                  <a:srgbClr val="3366FF"/>
                </a:solidFill>
              </a:rPr>
              <a:t>υαλοειδές σώμα </a:t>
            </a:r>
          </a:p>
          <a:p>
            <a:r>
              <a:rPr lang="el-GR" b="1" dirty="0" smtClean="0"/>
              <a:t> </a:t>
            </a:r>
            <a:r>
              <a:rPr lang="el-GR" b="1" dirty="0"/>
              <a:t>επεκτείνεται από τον αμφιβληστροειδή μέχρι τον φακό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407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/>
              <a:t>ΟΦΘΑΛΜΟΣ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l-GR" b="1" dirty="0" smtClean="0">
                <a:solidFill>
                  <a:srgbClr val="0000FF"/>
                </a:solidFill>
              </a:rPr>
              <a:t>Έκθεση σε ποικίλους  εξωτερικούς παράγοντες</a:t>
            </a:r>
            <a:r>
              <a:rPr lang="el-GR" b="1" dirty="0" smtClean="0"/>
              <a:t>-τοξικές ουσίες-μικροοργανισμούς-σωματίδια </a:t>
            </a:r>
            <a:r>
              <a:rPr lang="el-GR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 smtClean="0">
                <a:sym typeface="Wingdings"/>
              </a:rPr>
              <a:t> </a:t>
            </a:r>
            <a:r>
              <a:rPr lang="el-GR" b="1" dirty="0" smtClean="0"/>
              <a:t>βλάβες κερατοειδούς</a:t>
            </a:r>
          </a:p>
          <a:p>
            <a:pPr>
              <a:spcBef>
                <a:spcPct val="50000"/>
              </a:spcBef>
            </a:pPr>
            <a:r>
              <a:rPr lang="el-GR" b="1" dirty="0" smtClean="0"/>
              <a:t>Η </a:t>
            </a:r>
            <a:r>
              <a:rPr lang="el-GR" b="1" dirty="0">
                <a:solidFill>
                  <a:srgbClr val="0000FF"/>
                </a:solidFill>
              </a:rPr>
              <a:t>υγιής λειτουργία </a:t>
            </a:r>
            <a:r>
              <a:rPr lang="el-GR" b="1" dirty="0" smtClean="0"/>
              <a:t>του απαιτεί καλή </a:t>
            </a:r>
            <a:r>
              <a:rPr lang="el-GR" b="1" u="sng" dirty="0" smtClean="0"/>
              <a:t>οξυγόνωση</a:t>
            </a:r>
            <a:r>
              <a:rPr lang="el-GR" b="1" dirty="0" smtClean="0"/>
              <a:t> και </a:t>
            </a:r>
            <a:r>
              <a:rPr lang="el-GR" b="1" u="sng" dirty="0" smtClean="0"/>
              <a:t>σταθερή </a:t>
            </a:r>
            <a:r>
              <a:rPr lang="el-GR" b="1" u="sng" dirty="0"/>
              <a:t>ενδοφθάλμια </a:t>
            </a:r>
            <a:r>
              <a:rPr lang="el-GR" b="1" u="sng" dirty="0" smtClean="0"/>
              <a:t>πίεση</a:t>
            </a:r>
          </a:p>
          <a:p>
            <a:pPr>
              <a:spcBef>
                <a:spcPct val="50000"/>
              </a:spcBef>
            </a:pPr>
            <a:r>
              <a:rPr lang="el-GR" b="1" dirty="0" smtClean="0"/>
              <a:t>Συμμετέχει </a:t>
            </a:r>
            <a:r>
              <a:rPr lang="el-GR" b="1" dirty="0"/>
              <a:t>σε </a:t>
            </a:r>
            <a:r>
              <a:rPr lang="el-GR" b="1" dirty="0" smtClean="0">
                <a:solidFill>
                  <a:srgbClr val="0000FF"/>
                </a:solidFill>
              </a:rPr>
              <a:t>συστηματικές </a:t>
            </a:r>
            <a:r>
              <a:rPr lang="el-GR" b="1" dirty="0">
                <a:solidFill>
                  <a:srgbClr val="0000FF"/>
                </a:solidFill>
              </a:rPr>
              <a:t>παθήσεις</a:t>
            </a:r>
            <a:r>
              <a:rPr lang="el-GR" b="1" dirty="0"/>
              <a:t>       </a:t>
            </a:r>
            <a:r>
              <a:rPr lang="el-GR" b="1" dirty="0" smtClean="0"/>
              <a:t>(διαβήτης</a:t>
            </a:r>
            <a:r>
              <a:rPr lang="el-GR" b="1" dirty="0"/>
              <a:t>, </a:t>
            </a:r>
            <a:r>
              <a:rPr lang="el-GR" b="1" dirty="0" smtClean="0"/>
              <a:t>υπέρταση)</a:t>
            </a:r>
            <a:endParaRPr lang="el-GR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8047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1363</Words>
  <Application>Microsoft Macintosh PowerPoint</Application>
  <PresentationFormat>Προβολή στην οθόνη (4:3)</PresentationFormat>
  <Paragraphs>299</Paragraphs>
  <Slides>71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71</vt:i4>
      </vt:variant>
    </vt:vector>
  </HeadingPairs>
  <TitlesOfParts>
    <vt:vector size="72" baseType="lpstr">
      <vt:lpstr>Office Theme</vt:lpstr>
      <vt:lpstr>ΟΦΘΑΛΜΟΣ-ΟΥΣ</vt:lpstr>
      <vt:lpstr>ΣΤΟΙΧΕΙΑ ΑΝΑΤΟΜΙΚΗΣ ΟΦΘΑΛΜΟΥ </vt:lpstr>
      <vt:lpstr> ΣΤΟΙΧΕΙΑ ΙΣΤΟΛΟΓΙΑΣ ΟΦΘΑΛΜΟΥ (1) Κερατοειδής </vt:lpstr>
      <vt:lpstr> ΣΤΟΙΧΕΙΑ ΙΣΤΟΛΟΓΙΑΣ ΟΦΘΑΛΜΟΥ (2) Αγγειώδης ή ραγοειδής χιτώνας </vt:lpstr>
      <vt:lpstr>Διαφάνεια 5</vt:lpstr>
      <vt:lpstr> ΣΤΟΙΧΕΙΑ ΙΣΤΟΛΟΓΙΑΣ ΟΦΘΑΛΜΟΥ (4) Οπτικό νεύρο  </vt:lpstr>
      <vt:lpstr>ΣΤΟΙΧΕΙΑ ΙΣΤΟΛΟΓΙΑΣ ΟΦΘΑΛΜΟΥ (5Α) </vt:lpstr>
      <vt:lpstr>ΣΤΟΙΧΕΙΑ ΙΣΤΟΛΟΓΙΑΣ ΟΦΘΑΛΜΟΥ (5Β) </vt:lpstr>
      <vt:lpstr>ΟΦΘΑΛΜΟΣ </vt:lpstr>
      <vt:lpstr>ΟΦΘΑΛΜΙΚΗ ΦΛΕΓΜΟΝΗ</vt:lpstr>
      <vt:lpstr> ΟΦΘΑΛΜΙΚΗ ΦΛΕΓΜΟΝΗ Φλεγμονή Επιπεφυκότα-Κερατοειδούς </vt:lpstr>
      <vt:lpstr> ΟΦΘΑΛΜΙΚΗ ΦΛΕΓΜΟΝΗ Φλεγμονή Κερατοειδούς </vt:lpstr>
      <vt:lpstr>  ΟΦΘΑΛΜΙΚΗ ΦΛΕΓΜΟΝΗ Ενδοφθάλμιες Λοιμώξεις  </vt:lpstr>
      <vt:lpstr> ΟΦΘΑΛΜΙΚΗ ΦΛΕΓΜΟΝΗ Κοκκιωματώδης Φλεγμονή </vt:lpstr>
      <vt:lpstr>ΟΦΘΑΛΜΙΚΗ ΦΛΕΓΜΟΝΗ </vt:lpstr>
      <vt:lpstr>ΑΓΓΕΙΑΚΑ-ΕΚΦΥΛΙΣΤΙΚΑ ΝΟΣΗΜΑΤΑ ΟΦΘΑΛΜΟΥ</vt:lpstr>
      <vt:lpstr>ΑΓΓΕΙΑΚΑ-ΕΚΦΥΛΙΣΤΙΚΑ ΝΟΣΗΜΑΤΑ ΟΦΘΑΛΜΟΥ</vt:lpstr>
      <vt:lpstr> ΕΚΦΥΛΙΣΤΙΚΑ ΝΟΣΗΜΑΤΑ ΟΦΘΑΛΜΟΥ ΕΚΦΥΛΙΣΗ ΩΧΡΑΣ ΚΗΛΙΔΑΣ </vt:lpstr>
      <vt:lpstr>ΕΚΦΥΛΙΣΤΙΚΑ ΝΟΣΗΜΑΤΑ ΟΦΘΑΛΜΟΥ </vt:lpstr>
      <vt:lpstr>ΕΚΦΥΛΙΣΤΙΚΑ ΝΟΣΗΜΑΤΑ ΟΦΘΑΛΜΟΥ </vt:lpstr>
      <vt:lpstr>ΕΚΦΥΛΙΣΤΙΚΑ ΝΟΣΗΜΑΤΑ ΟΦΘΑΛΜΟΥ ΚΑΤΑΡΡΑΚΤΗΣ</vt:lpstr>
      <vt:lpstr>ΕΚΦΥΛΙΣΤΙΚΑ ΝΟΣΗΜΑΤΑ ΟΦΘΑΛΜΟΥ ΚΑΤΑΡΡΑΚΤΗΣ</vt:lpstr>
      <vt:lpstr>ΕΚΦΥΛΙΣΤΙΚΑ ΝΟΣΗΜΑΤΑ ΟΦΘΑΛΜΟΥ ΓΛΑΥΚΩΜΑ</vt:lpstr>
      <vt:lpstr>ΕΚΦΥΛΙΣΤΙΚΑ ΝΟΣΗΜΑΤΑ ΟΦΘΑΛΜΟΥ ΓΛΑΥΚΩΜΑ</vt:lpstr>
      <vt:lpstr>ΕΚΦΥΛΙΣΤΙΚΑ ΝΟΣΗΜΑΤΑ ΟΦΘΑΛΜΟΥ ΓΛΑΥΚΩΜΑ ΚΛΕΙΣΤΗΣ ΓΩΝΙΑΣ (πρωτοπαθές)</vt:lpstr>
      <vt:lpstr>ΕΚΦΥΛΙΣΤΙΚΑ ΝΟΣΗΜΑΤΑ ΟΦΘΑΛΜΟΥ ΓΛΑΥΚΩΜΑ ΚΛΕΙΣΤΗΣ ΓΩΝΙΑΣ (δευτεροπαθές)</vt:lpstr>
      <vt:lpstr>ΕΚΦΥΛΙΣΤΙΚΑ ΝΟΣΗΜΑΤΑ ΟΦΘΑΛΜΟΥ ΓΛΑΥΚΩΜΑ ΑΝΟΙΚΤΗΣ ΓΩΝΙΑΣ</vt:lpstr>
      <vt:lpstr>ΕΚΦΥΛΙΣΤΙΚΑ ΝΟΣΗΜΑΤΑ ΟΦΘΑΛΜΟΥ ΓΛΑΥΚΩΜΑ ΚΛΕΙΣΤΗΣ ΓΩΝΙΑΣ (συγγενές)</vt:lpstr>
      <vt:lpstr>ΝΕΟΠΛΑΣΜΑΤΑ</vt:lpstr>
      <vt:lpstr>Διαφάνεια 30</vt:lpstr>
      <vt:lpstr> ΚΑΚΟΗΘΕΣ ΜΕΛΑΝΩΜΑ </vt:lpstr>
      <vt:lpstr> ΚΑΚΟΗΘΕΣ ΜΕΛΑΝΩΜΑ </vt:lpstr>
      <vt:lpstr>ΚΑΚΟΗΘΕΣ ΜΕΛΑΝΩΜΑ-ΗΠΑΤΙΚΕΣ ΜΕΤΑΣΤΑΣΕΙΣ </vt:lpstr>
      <vt:lpstr> </vt:lpstr>
      <vt:lpstr>ΚΑΚΟΗΘΕΣ ΜΕΛΑΝΩΜΑ-ΙΣΤΟΛΟΓΙΑ</vt:lpstr>
      <vt:lpstr>Διαφάνεια 36</vt:lpstr>
      <vt:lpstr>Διαφάνεια 37</vt:lpstr>
      <vt:lpstr>ΚΑΚΟΗΘΕΣ ΜΕΛΑΝΩΜΑ-ΠΡΟΓΝΩΣΗ </vt:lpstr>
      <vt:lpstr> ΔΙΑΦΟΡΕΣ ΣΤΟ ΜΟΡΙΑΚΟ ΑΠΟΤΥΠΩΜΑ ΔΕΡΜΑΤΙΚΟΥ ΚΑΙ ΟΦΘΑΛΜΙΚΟΥ ΜΕΛΑΝΩΜΑΤΟΣ </vt:lpstr>
      <vt:lpstr>Διαφάνεια 40</vt:lpstr>
      <vt:lpstr>ΡΕΤΙΝΟΒΛΑΣΤΩΜΑ</vt:lpstr>
      <vt:lpstr>ΡΕΤΙΝΟΒΛΑΣΤΩΜΑ</vt:lpstr>
      <vt:lpstr>ΡΕΤΙΝΟΒΛΑΣΤΩΜΑ</vt:lpstr>
      <vt:lpstr>ΡΕΤΙΝΟΒΛΑΣΤΩΜΑ</vt:lpstr>
      <vt:lpstr>ΡΕΤΙΝΟΒΛΑΣΤΩΜΑ RB1 γονίδιο</vt:lpstr>
      <vt:lpstr>ΡΕΤΙΝΟΒΛΑΣΤΩΜΑ</vt:lpstr>
      <vt:lpstr>ΡΕΤΙΝΟΒΛΑΣΤΩΜΑ</vt:lpstr>
      <vt:lpstr>ΡΕΤΙΝΟΒΛΑΣΤΩΜΑ</vt:lpstr>
      <vt:lpstr>ΡΕΤΙΝΟΒΛΑΣΤΩΜΑ ΚΛΙΝΙΚΗ ΕΙΚΟΝΑ</vt:lpstr>
      <vt:lpstr>ΡΕΤΙΝΟΒΛΑΣΤΩΜΑ-ΙΣΤΟΛΟΓΙΑ</vt:lpstr>
      <vt:lpstr>ΡΕΤΙΝΟΒΛΑΣΤΩΜΑ-ΙΣΤΟΛΟΓΙΑ</vt:lpstr>
      <vt:lpstr>ΡΕΤΙΝΟΒΛΑΣΤΩΜΑ-ΙΣΤΟΛΟΓΙΑ</vt:lpstr>
      <vt:lpstr>ΡΕΤΙΝΟΒΛΑΣΤΩΜΑ-ΙΣΤΟΛΟΓΙΑ</vt:lpstr>
      <vt:lpstr>ΡΕΤΙΝΟΒΛΑΣΤΩΜΑ</vt:lpstr>
      <vt:lpstr>ΣΥΧΝΕΣ ΓΟΝΙΔΙΑΚΕΣ ΜΕΤΑΒΟΛΕΣ ΣΤΟ ΡΕΤΙΝΟΒΛΑΣΤΩΜΑ</vt:lpstr>
      <vt:lpstr>ΡΕΤΙΝΟΒΛΑΣΤΩΜΑ-ΠΡΟΓΝΩΣΗ </vt:lpstr>
      <vt:lpstr>ΑΙΜΑΓΓΕΙΟΠΕΡΙΚΥΤΤΩΜΑ</vt:lpstr>
      <vt:lpstr>ΛΕΜΦΩΜΑ</vt:lpstr>
      <vt:lpstr>ΑΔΕΝΟΚΥΣΤΙΚΟ ΚΑΡΚΙΝΩΜΑ</vt:lpstr>
      <vt:lpstr>ΓΛΕΙΩΜΑ ΟΠΤΙΚΟΥ ΝΕΥΡΟΥ</vt:lpstr>
      <vt:lpstr>ΜΗΝΙΓΓΕΙΩΜΑ</vt:lpstr>
      <vt:lpstr>ΣΒΑΝΩΜΑ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Gram03</cp:lastModifiedBy>
  <cp:revision>118</cp:revision>
  <dcterms:created xsi:type="dcterms:W3CDTF">2020-09-28T18:55:52Z</dcterms:created>
  <dcterms:modified xsi:type="dcterms:W3CDTF">2020-10-09T07:38:47Z</dcterms:modified>
</cp:coreProperties>
</file>