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38844C-1454-4131-960C-E8B1E9F76A12}" type="datetimeFigureOut">
              <a:rPr lang="el-GR" smtClean="0"/>
              <a:pPr/>
              <a:t>21/4/2023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5D00C2-E81B-4FFC-8F1B-55151183B29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ΑΚΑΝΘΟΚΥΤΤΑΡΙΚΟ ΚΑΡΚΙΝΩΜΑ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89240"/>
            <a:ext cx="4716016" cy="1268760"/>
          </a:xfrm>
        </p:spPr>
        <p:txBody>
          <a:bodyPr>
            <a:noAutofit/>
          </a:bodyPr>
          <a:lstStyle/>
          <a:p>
            <a:pPr algn="l"/>
            <a:r>
              <a:rPr lang="el-GR" sz="1800" dirty="0" smtClean="0"/>
              <a:t>ΧΑΤΖΗΠΑΠΑ ΧΡΙΣΤΙΝΑ </a:t>
            </a:r>
          </a:p>
          <a:p>
            <a:pPr algn="l"/>
            <a:r>
              <a:rPr lang="el-GR" sz="1800" dirty="0" smtClean="0"/>
              <a:t>ΣΤΕΦΑΝΙΔΗΣ ΚΩΝΣΤΑΝΤΙΝΟΣ</a:t>
            </a:r>
            <a:endParaRPr lang="el-GR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Γενική περιγραφή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4427984" cy="504056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Κακόηθες νεόπλασμα </a:t>
            </a:r>
            <a:r>
              <a:rPr lang="el-GR" sz="2400" dirty="0" smtClean="0"/>
              <a:t>από </a:t>
            </a:r>
            <a:r>
              <a:rPr lang="el-GR" sz="2400" dirty="0" smtClean="0"/>
              <a:t>επιδερμιδικά κερατινοκύτταρα με ποικίλους βαθμούς </a:t>
            </a:r>
            <a:r>
              <a:rPr lang="el-GR" sz="2400" dirty="0" smtClean="0"/>
              <a:t>διαφοροποίησης.</a:t>
            </a:r>
            <a:endParaRPr lang="el-GR" sz="2400" dirty="0" smtClean="0"/>
          </a:p>
          <a:p>
            <a:r>
              <a:rPr lang="el-GR" sz="2400" dirty="0" smtClean="0"/>
              <a:t>Αφορά συνήθως ηλιοεκτιθέμενες περιοχές </a:t>
            </a:r>
            <a:r>
              <a:rPr lang="el-GR" sz="2400" dirty="0" smtClean="0"/>
              <a:t>(τριχωτό </a:t>
            </a:r>
            <a:r>
              <a:rPr lang="el-GR" sz="2400" dirty="0" smtClean="0"/>
              <a:t>κεφαλής, λοβίο ωτός, χείλος, μύτη, βλέφαρο)</a:t>
            </a:r>
          </a:p>
          <a:p>
            <a:r>
              <a:rPr lang="el-GR" sz="2400" dirty="0" smtClean="0"/>
              <a:t>Συνήθως καλή πρόγνωση μετά </a:t>
            </a:r>
            <a:r>
              <a:rPr lang="el-GR" sz="2400" dirty="0" smtClean="0"/>
              <a:t>από αντιμετώπιση </a:t>
            </a:r>
            <a:r>
              <a:rPr lang="el-GR" sz="2400" dirty="0" smtClean="0"/>
              <a:t>(</a:t>
            </a:r>
            <a:r>
              <a:rPr lang="el-GR" sz="2400" dirty="0" smtClean="0"/>
              <a:t>π.χ. χειρουργείο</a:t>
            </a:r>
            <a:r>
              <a:rPr lang="el-GR" sz="2400" dirty="0" smtClean="0"/>
              <a:t>, </a:t>
            </a:r>
            <a:r>
              <a:rPr lang="el-GR" sz="2400" dirty="0" err="1" smtClean="0"/>
              <a:t>ακτινο</a:t>
            </a:r>
            <a:r>
              <a:rPr lang="el-GR" sz="2400" dirty="0" smtClean="0"/>
              <a:t>-/</a:t>
            </a:r>
            <a:r>
              <a:rPr lang="el-GR" sz="2400" dirty="0" err="1" smtClean="0"/>
              <a:t>χημειο</a:t>
            </a:r>
            <a:r>
              <a:rPr lang="el-GR" sz="2400" dirty="0" smtClean="0"/>
              <a:t>-θεραπεία).</a:t>
            </a:r>
            <a:endParaRPr lang="el-GR" sz="2400" dirty="0" smtClean="0"/>
          </a:p>
          <a:p>
            <a:endParaRPr lang="el-GR" sz="2400" dirty="0" smtClean="0"/>
          </a:p>
          <a:p>
            <a:endParaRPr lang="el-GR" sz="1800" dirty="0" smtClean="0"/>
          </a:p>
        </p:txBody>
      </p:sp>
      <p:pic>
        <p:nvPicPr>
          <p:cNvPr id="4" name="Picture 3" descr="Αδεν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692696"/>
            <a:ext cx="4289700" cy="5925382"/>
          </a:xfrm>
          <a:prstGeom prst="rect">
            <a:avLst/>
          </a:prstGeom>
        </p:spPr>
      </p:pic>
      <p:pic>
        <p:nvPicPr>
          <p:cNvPr id="1026" name="Picture 2" descr="C:\Users\User\Desktop\Screenshot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4320480" cy="3139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l-GR" dirty="0" smtClean="0"/>
              <a:t>Προγνωστικές παράμετροι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Διάμετρος</a:t>
            </a:r>
            <a:r>
              <a:rPr lang="en-US" sz="2000" dirty="0" smtClean="0"/>
              <a:t>: </a:t>
            </a:r>
            <a:r>
              <a:rPr lang="el-GR" sz="2000" dirty="0" smtClean="0"/>
              <a:t>Αν είναι μεγαλύτερη από 2 </a:t>
            </a:r>
            <a:r>
              <a:rPr lang="en-US" sz="2000" dirty="0" smtClean="0"/>
              <a:t>cm</a:t>
            </a:r>
            <a:r>
              <a:rPr lang="el-GR" sz="2000" dirty="0" smtClean="0"/>
              <a:t>,</a:t>
            </a:r>
            <a:r>
              <a:rPr lang="en-US" sz="2000" dirty="0" smtClean="0"/>
              <a:t> </a:t>
            </a:r>
            <a:r>
              <a:rPr lang="el-GR" sz="2000" dirty="0" smtClean="0"/>
              <a:t>διπλασιάζεται ο κίνδυνος υποτροπής και τριπλασιάζεται η πιθανότητα </a:t>
            </a:r>
            <a:r>
              <a:rPr lang="el-GR" sz="2000" dirty="0" smtClean="0"/>
              <a:t>μετάστασης.</a:t>
            </a:r>
            <a:endParaRPr lang="el-GR" sz="2000" dirty="0" smtClean="0"/>
          </a:p>
          <a:p>
            <a:r>
              <a:rPr lang="el-GR" sz="2000" dirty="0" smtClean="0"/>
              <a:t>Βάθος διήθησης</a:t>
            </a:r>
            <a:r>
              <a:rPr lang="en-US" sz="2000" dirty="0" smtClean="0"/>
              <a:t>:</a:t>
            </a:r>
            <a:r>
              <a:rPr lang="el-GR" sz="2000" dirty="0" smtClean="0"/>
              <a:t> Άνω των 2 </a:t>
            </a:r>
            <a:r>
              <a:rPr lang="en-US" sz="2000" dirty="0" smtClean="0"/>
              <a:t>mm</a:t>
            </a:r>
            <a:r>
              <a:rPr lang="el-GR" sz="2000" dirty="0" smtClean="0"/>
              <a:t> δεκαπλασιάζεται ο κίνδυνος τοπικής υποτροπής. Σε περίπτωση διήθησης </a:t>
            </a:r>
            <a:r>
              <a:rPr lang="el-GR" sz="2000" dirty="0" smtClean="0"/>
              <a:t>πέραν </a:t>
            </a:r>
            <a:r>
              <a:rPr lang="el-GR" sz="2000" dirty="0" smtClean="0"/>
              <a:t>του υποδόριου λίπους, εντεκαπλασιάζεται ο κίνδυνος μετάστασης.</a:t>
            </a:r>
            <a:endParaRPr lang="en-US" sz="2000" dirty="0" smtClean="0"/>
          </a:p>
          <a:p>
            <a:r>
              <a:rPr lang="el-GR" sz="2000" dirty="0" smtClean="0"/>
              <a:t>Περινευρική διήθηση</a:t>
            </a:r>
            <a:r>
              <a:rPr lang="en-US" sz="2000" dirty="0" smtClean="0"/>
              <a:t>: </a:t>
            </a:r>
            <a:r>
              <a:rPr lang="el-GR" sz="2000" dirty="0" smtClean="0"/>
              <a:t>Αυξημένος κίνδυνος λεμφαδενικών μεταστάσεων αν η διήθηση στα εμπλεκόμενα νεύρα είναι μεγαλύτερη του 0,1 </a:t>
            </a:r>
            <a:r>
              <a:rPr lang="en-US" sz="2000" dirty="0" smtClean="0"/>
              <a:t>mm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r>
              <a:rPr lang="el-GR" sz="2000" dirty="0" smtClean="0"/>
              <a:t>Φτωχή διαφοροποίηση συνεπάγεται φτωχή πρόγνωση.</a:t>
            </a:r>
          </a:p>
          <a:p>
            <a:r>
              <a:rPr lang="el-GR" sz="2000" dirty="0" smtClean="0"/>
              <a:t>Λεμφαγγειακή διήθηση αυξάνει τον κίνδυνο </a:t>
            </a:r>
            <a:r>
              <a:rPr lang="el-GR" sz="2000" dirty="0" err="1" smtClean="0"/>
              <a:t>λεμφαδενικών</a:t>
            </a:r>
            <a:r>
              <a:rPr lang="el-GR" sz="2000" dirty="0" smtClean="0"/>
              <a:t> </a:t>
            </a:r>
            <a:r>
              <a:rPr lang="el-GR" sz="2000" dirty="0" smtClean="0"/>
              <a:t>μεταστάσεων.</a:t>
            </a:r>
            <a:endParaRPr lang="el-GR" sz="2000" dirty="0" smtClean="0"/>
          </a:p>
          <a:p>
            <a:r>
              <a:rPr lang="el-GR" sz="2000" dirty="0" smtClean="0"/>
              <a:t>Σε περιοχές αυξημένου κινδύνου </a:t>
            </a:r>
            <a:r>
              <a:rPr lang="el-GR" sz="2000" dirty="0" smtClean="0"/>
              <a:t>(που έρχονται </a:t>
            </a:r>
            <a:r>
              <a:rPr lang="el-GR" sz="2000" dirty="0" smtClean="0"/>
              <a:t>σε επαφή με ηλιακή ακτινοβολία)  υπάρχει χειρότερη </a:t>
            </a:r>
            <a:r>
              <a:rPr lang="el-GR" sz="2000" dirty="0" smtClean="0"/>
              <a:t>πρόγνωση.</a:t>
            </a:r>
            <a:endParaRPr lang="el-GR" sz="2000" dirty="0" smtClean="0"/>
          </a:p>
          <a:p>
            <a:r>
              <a:rPr lang="el-GR" sz="2000" dirty="0" err="1" smtClean="0"/>
              <a:t>Ανοσοκαταστολή</a:t>
            </a:r>
            <a:r>
              <a:rPr lang="en-US" sz="2000" dirty="0" smtClean="0"/>
              <a:t>:</a:t>
            </a:r>
            <a:r>
              <a:rPr lang="el-GR" sz="2000" dirty="0" smtClean="0"/>
              <a:t> Μεγάλος </a:t>
            </a:r>
            <a:r>
              <a:rPr lang="el-GR" sz="2000" dirty="0" smtClean="0"/>
              <a:t>κίνδυνος </a:t>
            </a:r>
            <a:r>
              <a:rPr lang="el-GR" sz="2000" dirty="0" smtClean="0"/>
              <a:t>υποτροπών</a:t>
            </a:r>
            <a:r>
              <a:rPr lang="el-GR" sz="2000" dirty="0" smtClean="0"/>
              <a:t>.</a:t>
            </a:r>
            <a:endParaRPr lang="el-GR" sz="2000" dirty="0" smtClean="0"/>
          </a:p>
          <a:p>
            <a:r>
              <a:rPr lang="el-GR" sz="2000" dirty="0" smtClean="0"/>
              <a:t>Σε </a:t>
            </a:r>
            <a:r>
              <a:rPr lang="el-GR" sz="2000" dirty="0" smtClean="0"/>
              <a:t>α</a:t>
            </a:r>
            <a:r>
              <a:rPr lang="el-GR" sz="2000" dirty="0" smtClean="0"/>
              <a:t>νάπτυξη </a:t>
            </a:r>
            <a:r>
              <a:rPr lang="el-GR" sz="2000" dirty="0" smtClean="0"/>
              <a:t>πάνω σε ουλή, δερματίτιδα, </a:t>
            </a:r>
            <a:r>
              <a:rPr lang="el-GR" sz="2000" dirty="0" smtClean="0"/>
              <a:t>έλκος, </a:t>
            </a:r>
            <a:r>
              <a:rPr lang="el-GR" sz="2000" dirty="0" smtClean="0"/>
              <a:t>μ</a:t>
            </a:r>
            <a:r>
              <a:rPr lang="el-GR" sz="2000" dirty="0" smtClean="0"/>
              <a:t>εγάλος </a:t>
            </a:r>
            <a:r>
              <a:rPr lang="el-GR" sz="2000" dirty="0" smtClean="0"/>
              <a:t>κίνδυνος </a:t>
            </a:r>
            <a:r>
              <a:rPr lang="el-GR" sz="2000" dirty="0" smtClean="0"/>
              <a:t>μετάστασης.</a:t>
            </a:r>
            <a:endParaRPr lang="el-GR" sz="2000" dirty="0" smtClean="0"/>
          </a:p>
          <a:p>
            <a:endParaRPr lang="el-G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l-GR" dirty="0" smtClean="0"/>
              <a:t>Σταδιοποίηση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/>
          </a:bodyPr>
          <a:lstStyle/>
          <a:p>
            <a:r>
              <a:rPr lang="el-GR" dirty="0" smtClean="0"/>
              <a:t>Γενικά, </a:t>
            </a:r>
            <a:r>
              <a:rPr lang="el-GR" dirty="0" smtClean="0"/>
              <a:t>η σταδιοποίηση στηρίζεται στο μέγεθος της </a:t>
            </a:r>
            <a:r>
              <a:rPr lang="el-GR" dirty="0" smtClean="0"/>
              <a:t>αλλοίωσης (κρίσιμη μέγιστη διάμετρος τα  </a:t>
            </a:r>
            <a:r>
              <a:rPr lang="el-GR" b="1" dirty="0" smtClean="0"/>
              <a:t>2 εκ</a:t>
            </a:r>
            <a:r>
              <a:rPr lang="el-GR" dirty="0" smtClean="0"/>
              <a:t>.) &amp; στο </a:t>
            </a:r>
            <a:r>
              <a:rPr lang="el-GR" dirty="0" smtClean="0"/>
              <a:t>βάθος </a:t>
            </a:r>
            <a:r>
              <a:rPr lang="el-GR" dirty="0" smtClean="0"/>
              <a:t>διήθησης. Συνυπολογίζεται  η </a:t>
            </a:r>
            <a:r>
              <a:rPr lang="el-GR" dirty="0" smtClean="0"/>
              <a:t>διαφοροποίηση και </a:t>
            </a:r>
            <a:r>
              <a:rPr lang="el-GR" dirty="0" smtClean="0"/>
              <a:t>η</a:t>
            </a:r>
            <a:r>
              <a:rPr lang="el-GR" dirty="0" smtClean="0"/>
              <a:t> </a:t>
            </a:r>
            <a:r>
              <a:rPr lang="el-GR" dirty="0" smtClean="0"/>
              <a:t>περινευρική διήθηση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Χρήσιμα στοιχεία  </a:t>
            </a:r>
            <a:r>
              <a:rPr lang="el-GR" dirty="0" smtClean="0"/>
              <a:t>στο να </a:t>
            </a:r>
            <a:r>
              <a:rPr lang="el-GR" dirty="0" smtClean="0"/>
              <a:t>καταλάβουμε </a:t>
            </a:r>
            <a:r>
              <a:rPr lang="el-GR" dirty="0" smtClean="0"/>
              <a:t>την πρόγνωση της ασθένειας</a:t>
            </a:r>
            <a:r>
              <a:rPr lang="el-GR" dirty="0" smtClean="0"/>
              <a:t>.</a:t>
            </a:r>
          </a:p>
          <a:p>
            <a:endParaRPr lang="en-US" dirty="0" smtClean="0"/>
          </a:p>
          <a:p>
            <a:r>
              <a:rPr lang="el-GR" dirty="0" smtClean="0"/>
              <a:t>Πρόδρομες αλλοιώσεις</a:t>
            </a:r>
            <a:r>
              <a:rPr lang="en-US" dirty="0" smtClean="0"/>
              <a:t>: In situ </a:t>
            </a:r>
            <a:r>
              <a:rPr lang="el-GR" dirty="0" smtClean="0"/>
              <a:t>καρκίνωμα, νόσος </a:t>
            </a:r>
            <a:r>
              <a:rPr lang="en-US" dirty="0" smtClean="0"/>
              <a:t>Bowen, </a:t>
            </a:r>
            <a:r>
              <a:rPr lang="el-GR" dirty="0" smtClean="0"/>
              <a:t>ακτινική κεράτωση.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Βαθμός διαφοροποίησης-κερατινοποίησης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Καλά διαφοροποιημένο</a:t>
            </a:r>
            <a:r>
              <a:rPr lang="en-US" sz="2400" dirty="0" smtClean="0"/>
              <a:t>:</a:t>
            </a:r>
            <a:r>
              <a:rPr lang="el-GR" sz="2400" dirty="0" smtClean="0"/>
              <a:t> Εύκολα αναγνωρίσιμο πλακώδες επιθήλιο</a:t>
            </a:r>
            <a:r>
              <a:rPr lang="en-US" sz="2400" dirty="0" smtClean="0"/>
              <a:t>, </a:t>
            </a:r>
            <a:r>
              <a:rPr lang="el-GR" sz="2400" dirty="0" smtClean="0"/>
              <a:t>άφθονη</a:t>
            </a:r>
            <a:r>
              <a:rPr lang="el-GR" sz="2400" dirty="0" smtClean="0"/>
              <a:t> </a:t>
            </a:r>
            <a:r>
              <a:rPr lang="el-GR" sz="2400" dirty="0" smtClean="0"/>
              <a:t>κερατινοποίηση, ύπαρξη μεσοκυττάριων </a:t>
            </a:r>
            <a:r>
              <a:rPr lang="el-GR" sz="2400" dirty="0" smtClean="0"/>
              <a:t>γεφυρών, μικρός κυτταρικός </a:t>
            </a:r>
            <a:r>
              <a:rPr lang="el-GR" sz="2400" dirty="0" err="1" smtClean="0"/>
              <a:t>πλειομορφισμός</a:t>
            </a:r>
            <a:r>
              <a:rPr lang="el-GR" sz="2400" dirty="0" smtClean="0"/>
              <a:t>. </a:t>
            </a:r>
            <a:endParaRPr lang="el-GR" sz="2400" dirty="0" smtClean="0"/>
          </a:p>
          <a:p>
            <a:r>
              <a:rPr lang="el-GR" sz="2400" dirty="0" smtClean="0"/>
              <a:t>Μετρίως διαφοροποιημένο</a:t>
            </a:r>
            <a:r>
              <a:rPr lang="en-US" sz="2400" dirty="0" smtClean="0"/>
              <a:t>: </a:t>
            </a:r>
            <a:r>
              <a:rPr lang="el-GR" sz="2400" dirty="0" smtClean="0"/>
              <a:t>Εστιακή </a:t>
            </a:r>
            <a:r>
              <a:rPr lang="el-GR" sz="2400" dirty="0" err="1" smtClean="0"/>
              <a:t>κερατινοποίηση</a:t>
            </a:r>
            <a:r>
              <a:rPr lang="el-GR" sz="2400" dirty="0" smtClean="0"/>
              <a:t>, ιστολογική εικόνα μεταξύ καλής </a:t>
            </a:r>
            <a:r>
              <a:rPr lang="el-GR" sz="2400" dirty="0" smtClean="0"/>
              <a:t> και </a:t>
            </a:r>
            <a:r>
              <a:rPr lang="el-GR" sz="2400" dirty="0" smtClean="0"/>
              <a:t>χαμηλής διαφοροποίησης. </a:t>
            </a:r>
          </a:p>
          <a:p>
            <a:r>
              <a:rPr lang="el-GR" sz="2400" dirty="0" smtClean="0"/>
              <a:t>Χαμηλώς διαφοροποιημένο</a:t>
            </a:r>
            <a:r>
              <a:rPr lang="en-US" sz="2400" dirty="0" smtClean="0"/>
              <a:t>: </a:t>
            </a:r>
            <a:r>
              <a:rPr lang="el-GR" sz="2400" dirty="0" smtClean="0"/>
              <a:t>Καθόλου/ελάχιστη </a:t>
            </a:r>
            <a:r>
              <a:rPr lang="el-GR" sz="2400" dirty="0" err="1" smtClean="0"/>
              <a:t>κερατινοποίηση</a:t>
            </a:r>
            <a:r>
              <a:rPr lang="el-GR" sz="2400" dirty="0" smtClean="0"/>
              <a:t>. Έντονη πυρηνική </a:t>
            </a:r>
            <a:r>
              <a:rPr lang="el-GR" sz="2400" dirty="0" err="1" smtClean="0"/>
              <a:t>ατυπία</a:t>
            </a:r>
            <a:r>
              <a:rPr lang="el-GR" sz="2400" dirty="0" smtClean="0"/>
              <a:t>.</a:t>
            </a:r>
            <a:endParaRPr lang="el-GR" sz="2400" dirty="0" smtClean="0"/>
          </a:p>
          <a:p>
            <a:r>
              <a:rPr lang="el-GR" sz="2400" dirty="0" smtClean="0"/>
              <a:t>Αδιαφοροποίητο</a:t>
            </a:r>
            <a:r>
              <a:rPr lang="en-US" sz="2400" dirty="0" smtClean="0"/>
              <a:t>:</a:t>
            </a:r>
            <a:r>
              <a:rPr lang="el-GR" sz="2400" dirty="0" smtClean="0"/>
              <a:t> Καθόλου </a:t>
            </a:r>
            <a:r>
              <a:rPr lang="el-GR" sz="2400" dirty="0" err="1" smtClean="0"/>
              <a:t>κερατινοποίηση</a:t>
            </a:r>
            <a:r>
              <a:rPr lang="el-GR" sz="2400" dirty="0" smtClean="0"/>
              <a:t>. Απαραίτητη  η </a:t>
            </a:r>
            <a:r>
              <a:rPr lang="el-GR" sz="2400" dirty="0" err="1" smtClean="0"/>
              <a:t>ανοσοϊστοχημική</a:t>
            </a:r>
            <a:r>
              <a:rPr lang="el-GR" sz="2400" dirty="0" smtClean="0"/>
              <a:t> τεκμηρίωση της διάγνωσης.</a:t>
            </a:r>
            <a:endParaRPr lang="el-G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Διαφοροδιάγνωση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72608"/>
          </a:xfrm>
        </p:spPr>
        <p:txBody>
          <a:bodyPr>
            <a:normAutofit/>
          </a:bodyPr>
          <a:lstStyle/>
          <a:p>
            <a:pPr algn="just"/>
            <a:r>
              <a:rPr lang="el-GR" sz="2400" dirty="0" smtClean="0"/>
              <a:t>Βασικοκυτταρικό καρκίνωμα</a:t>
            </a:r>
            <a:r>
              <a:rPr lang="en-US" sz="2400" dirty="0" smtClean="0"/>
              <a:t>:</a:t>
            </a:r>
            <a:r>
              <a:rPr lang="el-GR" sz="2400" dirty="0" smtClean="0"/>
              <a:t> </a:t>
            </a:r>
            <a:r>
              <a:rPr lang="el-GR" sz="2400" dirty="0" smtClean="0"/>
              <a:t>συχνά προέρχεται από </a:t>
            </a:r>
            <a:r>
              <a:rPr lang="el-GR" sz="2400" dirty="0" smtClean="0"/>
              <a:t>την υπερκείμενη επιδερμίδα, με </a:t>
            </a:r>
            <a:r>
              <a:rPr lang="el-GR" sz="2400" dirty="0" smtClean="0"/>
              <a:t>μικρά </a:t>
            </a:r>
            <a:r>
              <a:rPr lang="el-GR" sz="2400" dirty="0" err="1" smtClean="0"/>
              <a:t>βασικόμορφα</a:t>
            </a:r>
            <a:r>
              <a:rPr lang="el-GR" sz="2400" dirty="0" smtClean="0"/>
              <a:t> </a:t>
            </a:r>
            <a:r>
              <a:rPr lang="el-GR" sz="2400" dirty="0" smtClean="0"/>
              <a:t>κύτταρα με περιφερική πασαλοειδή διάταξη, σκούρους πυρήνες και ελάχιστο κυτταρόπλασμα</a:t>
            </a:r>
            <a:r>
              <a:rPr lang="el-GR" sz="2400" dirty="0" smtClean="0"/>
              <a:t>. </a:t>
            </a:r>
            <a:r>
              <a:rPr lang="en-US" sz="2400" dirty="0" smtClean="0"/>
              <a:t>X</a:t>
            </a:r>
            <a:r>
              <a:rPr lang="el-GR" sz="2400" dirty="0" err="1" smtClean="0"/>
              <a:t>ωρίς</a:t>
            </a:r>
            <a:r>
              <a:rPr lang="el-GR" sz="2400" dirty="0" smtClean="0"/>
              <a:t> </a:t>
            </a:r>
            <a:r>
              <a:rPr lang="el-GR" sz="2400" dirty="0" smtClean="0"/>
              <a:t>εμφανείς μεσοκυττάριες </a:t>
            </a:r>
            <a:r>
              <a:rPr lang="el-GR" sz="2400" dirty="0" smtClean="0"/>
              <a:t>γέφυρες </a:t>
            </a:r>
            <a:r>
              <a:rPr lang="el-GR" sz="2400" dirty="0" smtClean="0"/>
              <a:t>(όπως </a:t>
            </a:r>
            <a:r>
              <a:rPr lang="el-GR" sz="2400" dirty="0" smtClean="0"/>
              <a:t>το </a:t>
            </a:r>
            <a:r>
              <a:rPr lang="el-GR" sz="2400" dirty="0" err="1" smtClean="0"/>
              <a:t>ακανθοκυτταρικό</a:t>
            </a:r>
            <a:r>
              <a:rPr lang="el-GR" sz="2400" dirty="0" smtClean="0"/>
              <a:t> </a:t>
            </a:r>
            <a:r>
              <a:rPr lang="el-GR" sz="2400" dirty="0" smtClean="0"/>
              <a:t>καρκίνωμα), παρούσες </a:t>
            </a:r>
            <a:r>
              <a:rPr lang="el-GR" sz="2400" dirty="0" smtClean="0"/>
              <a:t>μιτώσεις και </a:t>
            </a:r>
            <a:r>
              <a:rPr lang="el-GR" sz="2400" dirty="0" err="1" smtClean="0"/>
              <a:t>αποπτωτική</a:t>
            </a:r>
            <a:r>
              <a:rPr lang="el-GR" sz="2400" dirty="0" smtClean="0"/>
              <a:t> δραστηριότητα </a:t>
            </a:r>
            <a:r>
              <a:rPr lang="el-GR" sz="2400" dirty="0" smtClean="0"/>
              <a:t>στα </a:t>
            </a:r>
            <a:r>
              <a:rPr lang="el-GR" sz="2400" dirty="0" smtClean="0"/>
              <a:t>κύτταρά του.</a:t>
            </a:r>
          </a:p>
          <a:p>
            <a:pPr algn="just"/>
            <a:endParaRPr lang="el-GR" sz="2400" dirty="0" smtClean="0"/>
          </a:p>
          <a:p>
            <a:pPr algn="just"/>
            <a:r>
              <a:rPr lang="el-GR" sz="2400" dirty="0" err="1" smtClean="0"/>
              <a:t>Ψευδοεπιθηλιωματώδης</a:t>
            </a:r>
            <a:r>
              <a:rPr lang="el-GR" sz="2400" dirty="0" smtClean="0"/>
              <a:t> </a:t>
            </a:r>
            <a:r>
              <a:rPr lang="el-GR" sz="2400" dirty="0" smtClean="0"/>
              <a:t>υπερπλασία</a:t>
            </a:r>
            <a:r>
              <a:rPr lang="en-US" sz="2400" dirty="0" smtClean="0"/>
              <a:t>: </a:t>
            </a:r>
            <a:r>
              <a:rPr lang="el-GR" sz="2400" dirty="0" smtClean="0"/>
              <a:t>Μιμείται </a:t>
            </a:r>
            <a:r>
              <a:rPr lang="el-GR" sz="2400" dirty="0" smtClean="0"/>
              <a:t>καρκίνωμα, </a:t>
            </a:r>
            <a:r>
              <a:rPr lang="el-GR" sz="2400" dirty="0" smtClean="0"/>
              <a:t>χωρίς να είναι. Μετά </a:t>
            </a:r>
            <a:r>
              <a:rPr lang="el-GR" sz="2400" dirty="0" smtClean="0"/>
              <a:t>από χρόνια επούλωση </a:t>
            </a:r>
            <a:r>
              <a:rPr lang="el-GR" sz="2400" dirty="0" smtClean="0"/>
              <a:t>σε</a:t>
            </a:r>
            <a:r>
              <a:rPr lang="el-GR" sz="2400" dirty="0" smtClean="0"/>
              <a:t> </a:t>
            </a:r>
            <a:r>
              <a:rPr lang="el-GR" sz="2400" dirty="0" smtClean="0"/>
              <a:t>τραύμα, λοίμωξη, χειρουργείο. Μπορεί να σχετίζεται με όγκο από κοκκιώδη </a:t>
            </a:r>
            <a:r>
              <a:rPr lang="el-GR" sz="2400" dirty="0" smtClean="0"/>
              <a:t>κύτταρα. </a:t>
            </a:r>
            <a:r>
              <a:rPr lang="el-GR" sz="2400" dirty="0" smtClean="0"/>
              <a:t>Κ</a:t>
            </a:r>
            <a:r>
              <a:rPr lang="el-GR" sz="2400" dirty="0" smtClean="0"/>
              <a:t>αλοήθης </a:t>
            </a:r>
            <a:r>
              <a:rPr lang="el-GR" sz="2400" dirty="0" smtClean="0"/>
              <a:t>και </a:t>
            </a:r>
            <a:r>
              <a:rPr lang="el-GR" sz="2400" dirty="0" smtClean="0"/>
              <a:t>αντιδραστική </a:t>
            </a:r>
            <a:r>
              <a:rPr lang="el-GR" sz="2400" dirty="0" smtClean="0"/>
              <a:t>επιδερμιδική ακάνθωση και ακανθωτές </a:t>
            </a:r>
            <a:r>
              <a:rPr lang="el-GR" sz="2400" dirty="0" smtClean="0"/>
              <a:t>προβολές στο χόριο. </a:t>
            </a:r>
            <a:r>
              <a:rPr lang="el-GR" sz="2400" dirty="0" smtClean="0"/>
              <a:t>Άφθονο κυτταρόπλασμα, ήπια πυρηνικά χαρακτηριστικά.</a:t>
            </a:r>
            <a:endParaRPr lang="el-G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1265</TotalTime>
  <Words>372</Words>
  <Application>Microsoft Office PowerPoint</Application>
  <PresentationFormat>Προβολή στην οθόνη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Apex</vt:lpstr>
      <vt:lpstr>ΑΚΑΝΘΟΚΥΤΤΑΡΙΚΟ ΚΑΡΚΙΝΩΜΑ</vt:lpstr>
      <vt:lpstr>Γενική περιγραφή</vt:lpstr>
      <vt:lpstr>Προγνωστικές παράμετροι</vt:lpstr>
      <vt:lpstr>Σταδιοποίηση</vt:lpstr>
      <vt:lpstr>Βαθμός διαφοροποίησης-κερατινοποίησης</vt:lpstr>
      <vt:lpstr>Διαφοροδιάγνωση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ΑΚΑΝΘΟΚΥΤΤΑΡΙΚΟ ΚΑΡΚΙΝΩΜΑ</dc:title>
  <dc:creator>Kostis Stefanidis</dc:creator>
  <cp:lastModifiedBy>User</cp:lastModifiedBy>
  <cp:revision>6</cp:revision>
  <dcterms:created xsi:type="dcterms:W3CDTF">2023-04-20T08:25:50Z</dcterms:created>
  <dcterms:modified xsi:type="dcterms:W3CDTF">2023-04-21T14:33:50Z</dcterms:modified>
</cp:coreProperties>
</file>