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E44B4-B3DF-4312-93FA-248E172A98F6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2671-BB66-45DD-AA7C-8C0C9E47542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Εφαρμογές δημοσίου δικαίου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Απόφαση ΔΕΕ </a:t>
            </a:r>
            <a:r>
              <a:rPr lang="en-US" dirty="0" smtClean="0"/>
              <a:t>C-164/10 </a:t>
            </a:r>
            <a:r>
              <a:rPr lang="el-GR" dirty="0" smtClean="0"/>
              <a:t>Επιτροπή /Αυστρίας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Διατακτικό απόφασης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Διοικών σύμβουλος – δημόσιος υπάλληλος υπάγεται στον δ/υ κώδικα: η ιεραρχική εποπτεία που ασκείται επί αυτού – εξουσία ελέγχου στον προϊστάμενό του που κωλύει ανεξαρτησία κατά την επιτέλεση του έργου της αρχής, αξιολόγηση για προαγωγή (εκ προοιμίου επηρεασμός</a:t>
            </a:r>
          </a:p>
          <a:p>
            <a:r>
              <a:rPr lang="el-GR" dirty="0" smtClean="0"/>
              <a:t>Ένταξη ειδικής υπηρεσίας στη διοικητική δομή της καγκελαρίας</a:t>
            </a:r>
          </a:p>
          <a:p>
            <a:pPr lvl="1"/>
            <a:r>
              <a:rPr lang="el-GR" dirty="0" smtClean="0"/>
              <a:t>Από άποψη προϋπολογισμού μπορεί να εντάσσεται σε υπουργείο </a:t>
            </a:r>
          </a:p>
          <a:p>
            <a:pPr lvl="1"/>
            <a:r>
              <a:rPr lang="el-GR" dirty="0" smtClean="0"/>
              <a:t>Παράλληλα να διασφαλίζεται πλήρης ανεξαρτησία</a:t>
            </a:r>
          </a:p>
          <a:p>
            <a:pPr lvl="1"/>
            <a:r>
              <a:rPr lang="el-GR" dirty="0" smtClean="0"/>
              <a:t>Δικαίωμα εποπτείας καγκελαρίας δυνάμει κανόνων δ/υ κώδικα</a:t>
            </a:r>
          </a:p>
          <a:p>
            <a:pPr lvl="1"/>
            <a:r>
              <a:rPr lang="el-GR" dirty="0" smtClean="0"/>
              <a:t>Κίνδυνος επηρεασμού αποφάσεων </a:t>
            </a:r>
            <a:r>
              <a:rPr lang="en-US" dirty="0" smtClean="0"/>
              <a:t>DSK </a:t>
            </a:r>
            <a:r>
              <a:rPr lang="el-GR" dirty="0" smtClean="0"/>
              <a:t>από την ειδική υπηρεσία που τελεί σε ιεραρχική σχέση </a:t>
            </a:r>
          </a:p>
          <a:p>
            <a:r>
              <a:rPr lang="el-GR" dirty="0" smtClean="0"/>
              <a:t>Δυνατότητα έμμεσου επηρεασμού από Καγκελαρία λόγω δικαιώματος ενημέρωσης χωρίς προϋποθέσεις – όχι υπεράνω πάσης υποψίας για μεροληψία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Σχόλια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Η έννοια της ανεξαρτησίας κατά το παράγωγο δίκαιο για προσωπικά δεδομένα είναι διαφορετική από την ανεξαρτησία που απαιτείται για να υπάρχει δικαστήριο κατά το ά. 267 ΣΛΕΕ;</a:t>
            </a:r>
          </a:p>
          <a:p>
            <a:pPr lvl="1"/>
            <a:r>
              <a:rPr lang="el-GR" dirty="0" smtClean="0"/>
              <a:t>Μπορεί τα δικαστήρια τα οποία ελέγχουν τη δράση των ανεξάρτητων αρχών να απολαμβάνουν λιγότερης ανεξαρτησίας; Δεν απολήγει αυτό σε έμμεσο επηρεασμό; </a:t>
            </a:r>
          </a:p>
          <a:p>
            <a:r>
              <a:rPr lang="el-GR" dirty="0" smtClean="0"/>
              <a:t>Μπορεί να θεσπίζεται δικαίωμα ενημέρωσης υπό προϋποθέσεις χωρίς να θίγεται η ανεξαρτησία;</a:t>
            </a:r>
          </a:p>
          <a:p>
            <a:pPr lvl="1"/>
            <a:r>
              <a:rPr lang="el-GR" dirty="0" smtClean="0"/>
              <a:t>Δεν έχουμε σχετικές κατευθύνσεις</a:t>
            </a:r>
          </a:p>
          <a:p>
            <a:pPr lvl="1"/>
            <a:r>
              <a:rPr lang="el-GR" dirty="0" smtClean="0"/>
              <a:t>Αρχή αναλογικότητας για την αναγνώριση ορίων </a:t>
            </a:r>
          </a:p>
          <a:p>
            <a:r>
              <a:rPr lang="el-GR" dirty="0" smtClean="0"/>
              <a:t>Μπορεί να μην προβλέπεται χωριστός προϋπολογισμός παρότι η ερμηνεία των διατάξεων με τον ΕΕΔΠ είναι ομοιόμορφη; </a:t>
            </a:r>
          </a:p>
          <a:p>
            <a:pPr lvl="1"/>
            <a:r>
              <a:rPr lang="el-GR" dirty="0" smtClean="0"/>
              <a:t>Αλλαγή νομολογίας, χωρίς να προσδιορίζεται πάντως ειδικά – απαίτηση σεβασμού της ανεξαρτησίας </a:t>
            </a:r>
          </a:p>
          <a:p>
            <a:r>
              <a:rPr lang="el-GR" dirty="0" smtClean="0"/>
              <a:t>Ποια η οριζόντια σημασία της απόφασης για άλλες περιπτώσεις ρυθμιστικών αρχών που προβλέπονται στο δίκαιο ΕΕ;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Αντικείμενο αντιδικίας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Προσφυγή κατά κράτους μέλους για παράβαση υποχρεώσεων ά. 28 παρ. 1 β’ Οδ. 95/46/ΕΚ για προστασία φυσικών προσώπων έναντι επεξεργασίας δεδομένων προσωπικού χαρακτήρα και ελεύθερη κυκλοφορία δεδομένων </a:t>
            </a:r>
          </a:p>
          <a:p>
            <a:r>
              <a:rPr lang="el-GR" dirty="0" smtClean="0"/>
              <a:t>Υποχρέωση ανεξαρτησίας για </a:t>
            </a:r>
            <a:r>
              <a:rPr lang="en-US" dirty="0" err="1" smtClean="0"/>
              <a:t>Datenschutzkommission</a:t>
            </a:r>
            <a:r>
              <a:rPr lang="en-US" dirty="0" smtClean="0"/>
              <a:t> (DSK) – </a:t>
            </a:r>
            <a:r>
              <a:rPr lang="el-GR" dirty="0" smtClean="0"/>
              <a:t>Αυστριακή αρχή ελέγχου προστασίας δεδομένων προσωπικού χαρακτήρα </a:t>
            </a:r>
          </a:p>
          <a:p>
            <a:r>
              <a:rPr lang="el-GR" dirty="0" smtClean="0"/>
              <a:t>Παρέμβαση Ευρωπαίου Επόπτη Προστασίας Δεδομένων υπέρ της Επιτροπής</a:t>
            </a:r>
          </a:p>
          <a:p>
            <a:r>
              <a:rPr lang="el-GR" dirty="0" smtClean="0"/>
              <a:t>Παρέμβαση ΟΔΓ υπέρ Αυστρίας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Ευρωπαϊκό Δίκαιο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Υποχρέωση κρατών μελών να ορίσουν εθνικές δημόσιες αρχές για τον έλεγχο της τήρησης των εθνικών διατάξεων προστασίας δεδομένων που θεσπίζονται βάσει ευρωπαϊκής νομοθεσίας </a:t>
            </a:r>
          </a:p>
          <a:p>
            <a:r>
              <a:rPr lang="el-GR" dirty="0" smtClean="0"/>
              <a:t>Οι εν λόγω αρχές να ασκούν τα καθήκοντά τους με «πλήρη ανεξαρτησία»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Προηγούμενη νομολογία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l-GR" dirty="0" smtClean="0"/>
              <a:t>ΔΕΕ </a:t>
            </a:r>
            <a:r>
              <a:rPr lang="en-US" dirty="0" smtClean="0"/>
              <a:t>C-518/07 (2010) </a:t>
            </a:r>
            <a:r>
              <a:rPr lang="el-GR" dirty="0" smtClean="0"/>
              <a:t>Επιτροπή/Γερμανία</a:t>
            </a:r>
          </a:p>
          <a:p>
            <a:r>
              <a:rPr lang="el-GR" dirty="0" smtClean="0"/>
              <a:t>Διάκριση μεταξύ επεξεργασίας δεδομένων από φορείς του δημοσίου τομέα και από ιδιωτικούς φορείς συμπεριλαμβανόμενων των δημόσιων φορέων που λειτουργούν υπό ανταγωνισμό</a:t>
            </a:r>
          </a:p>
          <a:p>
            <a:r>
              <a:rPr lang="el-GR" dirty="0" smtClean="0"/>
              <a:t>Στη δεύτερη περίπτωση θέμα των κρατιδίων – σε όλες τις περιπτώσεις έλεγχος των αποφάσεων από το κράτος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Σκεπτικό ΔΕΕ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55000" lnSpcReduction="20000"/>
          </a:bodyPr>
          <a:lstStyle/>
          <a:p>
            <a:r>
              <a:rPr lang="el-GR" dirty="0" smtClean="0"/>
              <a:t>Ο όρος ανεξαρτησία κατά τη συνήθη σημασία σημαίνει καθεστώς το οποίο διασφαλίζει δυνατότητα ενέργειας με πλήρη ελευθερία, χωρίς να υπόκειται σε εντολές και σε πιέσεις</a:t>
            </a:r>
          </a:p>
          <a:p>
            <a:r>
              <a:rPr lang="el-GR" dirty="0" smtClean="0"/>
              <a:t>Η ανεξαρτησία δεν αφορά μόνο τη σχέση αρχής και υποκειμένων στον έλεγχο, αλλά είναι «πλήρης»= αποφασιστική εξουσία μη υποκείμενη σε καμία εξωτερική επιρροή, άμεση ή έμμεση (σκ. 19)</a:t>
            </a:r>
          </a:p>
          <a:p>
            <a:r>
              <a:rPr lang="el-GR" dirty="0" smtClean="0"/>
              <a:t>Οι αρχές ελέγχου είναι θεματοφύλακες της ιδιωτικής ζωής</a:t>
            </a:r>
          </a:p>
          <a:p>
            <a:r>
              <a:rPr lang="el-GR" dirty="0" smtClean="0"/>
              <a:t>Η εγγύηση ανεξαρτησίας σκοπεί στη διασφάλιση της αποτελεσματικότητας και αξιοπιστίας του ελέγχου της τηρήσεως των σχετικών διατάξεων – όχι για να απονείμει ιδιαίτερο καθεστώς στις αρχές και τους υπαλλήλους τους, αλλά για να ενισχυθεί η προστασία των ατόμων </a:t>
            </a:r>
          </a:p>
          <a:p>
            <a:r>
              <a:rPr lang="el-GR" dirty="0" smtClean="0"/>
              <a:t>Υποχρέωση να ενεργούν αντικειμενικά και αμερόληπτα – άρα καμία εξωτερική επιρροή από οποιαδήποτε κατεύθυνση </a:t>
            </a:r>
          </a:p>
          <a:p>
            <a:r>
              <a:rPr lang="el-GR" dirty="0" smtClean="0"/>
              <a:t>Εποπτεία εκ μέρους του Δημοσίου δεν συμβιβάζεται όχι μόνον γιατί μπορεί να υπάρχει σχετικό συμφέρον του Δημοσίου, αλλά και επειδή υπάρχει κίνδυνος εκ προοιμίου υπακοής </a:t>
            </a:r>
          </a:p>
          <a:p>
            <a:r>
              <a:rPr lang="el-GR" dirty="0" smtClean="0"/>
              <a:t>Ομοιόμορφη ερμηνεία διατάξεων Οδ. 95/46 και Κανονισμού 45/2001</a:t>
            </a:r>
            <a:endParaRPr lang="el-GR" dirty="0" smtClean="0"/>
          </a:p>
          <a:p>
            <a:r>
              <a:rPr lang="el-GR" dirty="0" smtClean="0"/>
              <a:t>Πρόβλημα δημοκρατικής αρχής: Πρόβλεψη Σ ή νόμος, έλεγχος δικαστικός, δυνατότητα κοινοβουλευτικού ελέγχου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Αυστριακό δίκαιο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328592"/>
          </a:xfrm>
        </p:spPr>
        <p:txBody>
          <a:bodyPr>
            <a:normAutofit fontScale="55000" lnSpcReduction="20000"/>
          </a:bodyPr>
          <a:lstStyle/>
          <a:p>
            <a:r>
              <a:rPr lang="el-GR" dirty="0" smtClean="0"/>
              <a:t>Ά. 20 Ομοσπονδιακού Συνταγματικού Νόμου </a:t>
            </a:r>
          </a:p>
          <a:p>
            <a:pPr lvl="1"/>
            <a:r>
              <a:rPr lang="el-GR" dirty="0" smtClean="0"/>
              <a:t>Συγκεκριμένες περιπτώσεις απαλλαγής από την υποχρέωση συμμόρφωσης προς εντολές ιεραρχικά προϊσταμένων </a:t>
            </a:r>
          </a:p>
          <a:p>
            <a:pPr lvl="1"/>
            <a:r>
              <a:rPr lang="el-GR" dirty="0" smtClean="0"/>
              <a:t>Δυνατότητα με συνταγματικό νόμο ομόσπονδου κράτους να θεσπίζονται ανεξάρτητα όργανα + διαρρύθμιση εποπτείας από ιεραρχικά ανώτερα όργανα – τουλάχιστον ενημέρωση και ανάκληση οργάνων εφόσον συντρέχει σοβαρός λόγος (εφόσον δεν εμπίπτουν στις περιπτώσεις που απαριθμούνται) </a:t>
            </a:r>
          </a:p>
          <a:p>
            <a:r>
              <a:rPr lang="el-GR" dirty="0" smtClean="0"/>
              <a:t>Διατάξεις </a:t>
            </a:r>
            <a:r>
              <a:rPr lang="el-GR" dirty="0" err="1" smtClean="0"/>
              <a:t>δημοσιοϋπαλλικού</a:t>
            </a:r>
            <a:r>
              <a:rPr lang="el-GR" dirty="0" smtClean="0"/>
              <a:t> κώδικα 1979 – αρμοδιότητες προϊσταμένων </a:t>
            </a:r>
          </a:p>
          <a:p>
            <a:r>
              <a:rPr lang="el-GR" dirty="0" smtClean="0"/>
              <a:t>Διατάξεις Νόμου για την προστασία δεδομένων 2000:</a:t>
            </a:r>
          </a:p>
          <a:p>
            <a:pPr lvl="1"/>
            <a:r>
              <a:rPr lang="en-US" dirty="0" smtClean="0"/>
              <a:t>DSK 6 </a:t>
            </a:r>
            <a:r>
              <a:rPr lang="el-GR" dirty="0" smtClean="0"/>
              <a:t>μέλη διορίζονται από τον </a:t>
            </a:r>
            <a:r>
              <a:rPr lang="el-GR" dirty="0" err="1" smtClean="0"/>
              <a:t>ΠτΔ</a:t>
            </a:r>
            <a:r>
              <a:rPr lang="el-GR" dirty="0" smtClean="0"/>
              <a:t> με πρόταση της Ομοσπονδιακής Κυβέρνησης για 5 έτη</a:t>
            </a:r>
          </a:p>
          <a:p>
            <a:pPr lvl="2"/>
            <a:r>
              <a:rPr lang="el-GR" dirty="0" smtClean="0"/>
              <a:t>5 μέλη προτείνονται από αρχές επαγγελματιών, τα ομόσπονδα κράτη και το Ανώτατο Δικαστήριο και 1 μέλος νομικός από το σώμα υπαλλήλων της Ομοσπονδίας </a:t>
            </a:r>
          </a:p>
          <a:p>
            <a:pPr lvl="2"/>
            <a:r>
              <a:rPr lang="el-GR" dirty="0" smtClean="0"/>
              <a:t>Μέλη ανεξάρτητα δεν δεσμεύονται από εντολές τρίτων (λειτουργική ανεξαρτησία) </a:t>
            </a:r>
          </a:p>
          <a:p>
            <a:pPr lvl="1"/>
            <a:r>
              <a:rPr lang="el-GR" dirty="0" smtClean="0"/>
              <a:t>Ένα μέλος ορίζεται διοικών σύμβουλος σύμφωνα με τον Εσωτερικό Κανονισμό της </a:t>
            </a:r>
            <a:r>
              <a:rPr lang="en-US" dirty="0" smtClean="0"/>
              <a:t>DSK</a:t>
            </a:r>
            <a:endParaRPr lang="el-GR" dirty="0" smtClean="0"/>
          </a:p>
          <a:p>
            <a:pPr lvl="1"/>
            <a:r>
              <a:rPr lang="el-GR" dirty="0" smtClean="0"/>
              <a:t>Ειδική υπηρεσία </a:t>
            </a:r>
            <a:r>
              <a:rPr lang="en-US" dirty="0" smtClean="0"/>
              <a:t>DSK</a:t>
            </a:r>
            <a:r>
              <a:rPr lang="el-GR" dirty="0" smtClean="0"/>
              <a:t> – ιδρύεται από Καγκελάριο </a:t>
            </a:r>
            <a:r>
              <a:rPr lang="en-US" dirty="0" smtClean="0"/>
              <a:t> </a:t>
            </a:r>
            <a:endParaRPr lang="el-GR" dirty="0" smtClean="0"/>
          </a:p>
          <a:p>
            <a:pPr lvl="2"/>
            <a:r>
              <a:rPr lang="el-GR" dirty="0" smtClean="0"/>
              <a:t>Τα μέλη της υποχρεούνται σε συμμόρφωση προς εντολές προέδρου ή διοικούντος συμβούλου </a:t>
            </a:r>
          </a:p>
          <a:p>
            <a:pPr lvl="2"/>
            <a:r>
              <a:rPr lang="el-GR" dirty="0" smtClean="0"/>
              <a:t>Ο Καγκελάριος δικαίωμα ενημέρωσης για θέματα λειτουργίας της </a:t>
            </a:r>
            <a:r>
              <a:rPr lang="en-US" dirty="0" smtClean="0"/>
              <a:t>DSK</a:t>
            </a:r>
            <a:endParaRPr lang="el-GR" dirty="0" smtClean="0"/>
          </a:p>
          <a:p>
            <a:r>
              <a:rPr lang="el-GR" dirty="0" smtClean="0"/>
              <a:t>Διατάξεις Εσωτερικού κανονισμού</a:t>
            </a:r>
          </a:p>
          <a:p>
            <a:pPr lvl="1"/>
            <a:r>
              <a:rPr lang="el-GR" dirty="0" smtClean="0"/>
              <a:t>Ο νομικός δημόσιος υπάλληλος /μέλος </a:t>
            </a:r>
            <a:r>
              <a:rPr lang="en-US" dirty="0" smtClean="0"/>
              <a:t>DSK </a:t>
            </a:r>
            <a:r>
              <a:rPr lang="el-GR" dirty="0" smtClean="0"/>
              <a:t>διοικών σύμβουλος</a:t>
            </a:r>
          </a:p>
          <a:p>
            <a:pPr lvl="1"/>
            <a:r>
              <a:rPr lang="el-GR" dirty="0" smtClean="0"/>
              <a:t>Μέλη ειδικής υπηρεσίας λαμβάνουν εντολές από Πρόεδρο ή διοικούντα σύμβουλο + εποπτεία Καγκελαρίας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Αιτιάσεις Επιτροπής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Δεν διασφαλίζεται «πλήρης ανεξαρτησία» επειδή: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 διοικών σύμβουλος δημόσιος υπάλληλος της καγκελαρίας – ιεραρχικός έλεγχος σύμφωνα με </a:t>
            </a:r>
            <a:r>
              <a:rPr lang="el-GR" dirty="0" err="1" smtClean="0"/>
              <a:t>δημοσιοϋπαλλικό</a:t>
            </a:r>
            <a:r>
              <a:rPr lang="el-GR" dirty="0" smtClean="0"/>
              <a:t> δίκαιο – δεν αίρεται από την πρόβλεψη λειτουργικής ανεξαρτησίας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Ειδική υπηρεσία ενταγμένη στη δομή υπηρεσιών της καγκελαρίας – όχι  θεσμική ανεξαρτησία, όχι από άποψη υποδομής + επίβλεψη καγκελαρίας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Δικαίωμα ενημέρωσης Καγκελαρίου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Επιχειρήματα κρατών μελών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Συλλογικό όργανο με δικαιοδοτικά καθήκοντα – ανεξάρτητα δικαστήρια </a:t>
            </a:r>
          </a:p>
          <a:p>
            <a:r>
              <a:rPr lang="el-GR" dirty="0" smtClean="0"/>
              <a:t>Λειτουργική ανεξαρτησία κατοχυρώνεται στο νόμο</a:t>
            </a:r>
          </a:p>
          <a:p>
            <a:r>
              <a:rPr lang="el-GR" dirty="0" smtClean="0"/>
              <a:t>Ο διοικών σύμβουλος δεν είναι κατ’ ανάγκη υπάλληλος – δυνατότητα αυτόνομης τροποποίησης εσωτερικού κανονισμού </a:t>
            </a:r>
          </a:p>
          <a:p>
            <a:r>
              <a:rPr lang="el-GR" dirty="0" smtClean="0"/>
              <a:t>Ένταξη σε ορισμένο υπουργείο από άποψη δικαίου προϋπολογισμού</a:t>
            </a:r>
          </a:p>
          <a:p>
            <a:r>
              <a:rPr lang="el-GR" dirty="0" smtClean="0"/>
              <a:t>Ιεραρχική και διοικητική εποπτεία (πειθαρχικός έλεγχος) αναγκαία στοιχεία για εύρυθμη λειτουργία</a:t>
            </a:r>
          </a:p>
          <a:p>
            <a:r>
              <a:rPr lang="el-GR" dirty="0" smtClean="0"/>
              <a:t>Δικαίωμα ενημέρωσης χάριν της κατοχύρωσης κάποιας μορφής εξάρτησης από Κοινοβούλιο – δημοκρατική αρχή</a:t>
            </a:r>
          </a:p>
          <a:p>
            <a:r>
              <a:rPr lang="el-GR" dirty="0" smtClean="0"/>
              <a:t>Γερμανία: περιορισμένη διοικητική εποπτεία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Σκεπτικό ΔΕΕ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Σύνδεση ά. 28 παρ. 1 β’ Οδ. 95/46/ΕΚ με ά. 8 παρ. 3 ΧΘΔΕΕ και 16 παρ. 2 ΣΛΕΕ </a:t>
            </a:r>
          </a:p>
          <a:p>
            <a:r>
              <a:rPr lang="el-GR" dirty="0" smtClean="0"/>
              <a:t>Δεν αρκεί να είναι ανεξάρτητο το όργανο κατά την έννοια του ά. 267 ΣΛΕΕ (δικαίωμα υποβολής προδικαστικού ερωτήματος στο ΔΕΕ)</a:t>
            </a:r>
          </a:p>
          <a:p>
            <a:r>
              <a:rPr lang="el-GR" dirty="0" smtClean="0"/>
              <a:t>Αυτοτελής και ανεξάρτητη ερμηνεία παράγωγου δικαίου βάσει γράμματος και σκοπού και οικονομίας της διάταξης </a:t>
            </a:r>
          </a:p>
          <a:p>
            <a:r>
              <a:rPr lang="el-GR" dirty="0" smtClean="0"/>
              <a:t>Ανεξαρτησία = χωρίς εξωτερική επιρροή άσκηση καθηκόντων, είτε άμεση είτε έμμεση, που θα μπορούσε να επηρεάσει το περιεχόμενο των αποφάσεών τους </a:t>
            </a:r>
          </a:p>
          <a:p>
            <a:r>
              <a:rPr lang="el-GR" dirty="0" smtClean="0"/>
              <a:t>Λειτουργική ανεξαρτησία = προϋπόθεση αλλά δεν αρκεί για αποτροπή έμμεσης επιρροής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961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Εφαρμογές δημοσίου δικαίου </vt:lpstr>
      <vt:lpstr>Αντικείμενο αντιδικίας</vt:lpstr>
      <vt:lpstr>Ευρωπαϊκό Δίκαιο</vt:lpstr>
      <vt:lpstr>Προηγούμενη νομολογία </vt:lpstr>
      <vt:lpstr>Σκεπτικό ΔΕΕ</vt:lpstr>
      <vt:lpstr>Αυστριακό δίκαιο </vt:lpstr>
      <vt:lpstr>Αιτιάσεις Επιτροπής </vt:lpstr>
      <vt:lpstr>Επιχειρήματα κρατών μελών</vt:lpstr>
      <vt:lpstr>Σκεπτικό ΔΕΕ</vt:lpstr>
      <vt:lpstr>Διατακτικό απόφασης </vt:lpstr>
      <vt:lpstr>Σχόλια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Εφαρμογές δημοσίου δικαίου</dc:title>
  <dc:creator>ΑΙ</dc:creator>
  <cp:lastModifiedBy>ΑΙ</cp:lastModifiedBy>
  <cp:revision>15</cp:revision>
  <dcterms:created xsi:type="dcterms:W3CDTF">2014-03-26T13:17:48Z</dcterms:created>
  <dcterms:modified xsi:type="dcterms:W3CDTF">2014-03-26T15:42:14Z</dcterms:modified>
</cp:coreProperties>
</file>