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465" r:id="rId2"/>
    <p:sldId id="466" r:id="rId3"/>
    <p:sldId id="489" r:id="rId4"/>
    <p:sldId id="468" r:id="rId5"/>
    <p:sldId id="469" r:id="rId6"/>
    <p:sldId id="503" r:id="rId7"/>
    <p:sldId id="505" r:id="rId8"/>
    <p:sldId id="507" r:id="rId9"/>
    <p:sldId id="506" r:id="rId10"/>
    <p:sldId id="508" r:id="rId11"/>
    <p:sldId id="509" r:id="rId12"/>
    <p:sldId id="510" r:id="rId13"/>
    <p:sldId id="511" r:id="rId14"/>
    <p:sldId id="470" r:id="rId15"/>
    <p:sldId id="471" r:id="rId16"/>
    <p:sldId id="472" r:id="rId17"/>
    <p:sldId id="473" r:id="rId18"/>
    <p:sldId id="474" r:id="rId19"/>
    <p:sldId id="475" r:id="rId20"/>
    <p:sldId id="476" r:id="rId21"/>
    <p:sldId id="364" r:id="rId22"/>
    <p:sldId id="512" r:id="rId23"/>
    <p:sldId id="477" r:id="rId24"/>
    <p:sldId id="513" r:id="rId25"/>
    <p:sldId id="514" r:id="rId26"/>
    <p:sldId id="478" r:id="rId27"/>
    <p:sldId id="500" r:id="rId28"/>
    <p:sldId id="381" r:id="rId29"/>
    <p:sldId id="488" r:id="rId30"/>
    <p:sldId id="490" r:id="rId31"/>
    <p:sldId id="499" r:id="rId32"/>
    <p:sldId id="491" r:id="rId33"/>
    <p:sldId id="493" r:id="rId34"/>
    <p:sldId id="494" r:id="rId35"/>
    <p:sldId id="495" r:id="rId36"/>
    <p:sldId id="308" r:id="rId37"/>
    <p:sldId id="447" r:id="rId38"/>
    <p:sldId id="259" r:id="rId39"/>
    <p:sldId id="271" r:id="rId40"/>
    <p:sldId id="448" r:id="rId41"/>
    <p:sldId id="390" r:id="rId42"/>
    <p:sldId id="391" r:id="rId43"/>
    <p:sldId id="392" r:id="rId44"/>
    <p:sldId id="393" r:id="rId45"/>
    <p:sldId id="384" r:id="rId46"/>
    <p:sldId id="382" r:id="rId47"/>
    <p:sldId id="272" r:id="rId48"/>
    <p:sldId id="455" r:id="rId49"/>
    <p:sldId id="496" r:id="rId50"/>
    <p:sldId id="498" r:id="rId51"/>
    <p:sldId id="275" r:id="rId52"/>
    <p:sldId id="276" r:id="rId53"/>
    <p:sldId id="446" r:id="rId54"/>
    <p:sldId id="394" r:id="rId55"/>
    <p:sldId id="277" r:id="rId56"/>
    <p:sldId id="501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45" r:id="rId71"/>
    <p:sldId id="412" r:id="rId72"/>
    <p:sldId id="413" r:id="rId73"/>
    <p:sldId id="417" r:id="rId74"/>
    <p:sldId id="416" r:id="rId75"/>
    <p:sldId id="411" r:id="rId76"/>
    <p:sldId id="409" r:id="rId77"/>
    <p:sldId id="410" r:id="rId78"/>
    <p:sldId id="414" r:id="rId79"/>
    <p:sldId id="419" r:id="rId80"/>
    <p:sldId id="444" r:id="rId81"/>
    <p:sldId id="422" r:id="rId82"/>
    <p:sldId id="502" r:id="rId83"/>
    <p:sldId id="420" r:id="rId84"/>
    <p:sldId id="421" r:id="rId85"/>
    <p:sldId id="423" r:id="rId86"/>
    <p:sldId id="425" r:id="rId87"/>
    <p:sldId id="443" r:id="rId88"/>
    <p:sldId id="428" r:id="rId89"/>
    <p:sldId id="431" r:id="rId90"/>
    <p:sldId id="429" r:id="rId91"/>
    <p:sldId id="430" r:id="rId92"/>
    <p:sldId id="426" r:id="rId93"/>
    <p:sldId id="432" r:id="rId94"/>
    <p:sldId id="434" r:id="rId95"/>
    <p:sldId id="480" r:id="rId96"/>
    <p:sldId id="481" r:id="rId97"/>
    <p:sldId id="482" r:id="rId98"/>
    <p:sldId id="483" r:id="rId99"/>
    <p:sldId id="484" r:id="rId100"/>
    <p:sldId id="485" r:id="rId101"/>
    <p:sldId id="486" r:id="rId102"/>
    <p:sldId id="487" r:id="rId103"/>
    <p:sldId id="479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8" autoAdjust="0"/>
    <p:restoredTop sz="78605" autoAdjust="0"/>
  </p:normalViewPr>
  <p:slideViewPr>
    <p:cSldViewPr>
      <p:cViewPr varScale="1">
        <p:scale>
          <a:sx n="56" d="100"/>
          <a:sy n="56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rea_cycle" TargetMode="External"/><Relationship Id="rId13" Type="http://schemas.openxmlformats.org/officeDocument/2006/relationships/hyperlink" Target="https://en.wikipedia.org/wiki/Ketone" TargetMode="External"/><Relationship Id="rId18" Type="http://schemas.openxmlformats.org/officeDocument/2006/relationships/hyperlink" Target="https://en.wikipedia.org/wiki/Fibrinogen" TargetMode="External"/><Relationship Id="rId3" Type="http://schemas.openxmlformats.org/officeDocument/2006/relationships/hyperlink" Target="https://en.wikipedia.org/wiki/Amino_acid" TargetMode="External"/><Relationship Id="rId7" Type="http://schemas.openxmlformats.org/officeDocument/2006/relationships/hyperlink" Target="https://en.wikipedia.org/wiki/Post-translational_modification" TargetMode="External"/><Relationship Id="rId12" Type="http://schemas.openxmlformats.org/officeDocument/2006/relationships/hyperlink" Target="https://en.wikipedia.org/wiki/Ketimine" TargetMode="External"/><Relationship Id="rId17" Type="http://schemas.openxmlformats.org/officeDocument/2006/relationships/hyperlink" Target="https://en.wikipedia.org/wiki/Fibrin" TargetMode="External"/><Relationship Id="rId2" Type="http://schemas.openxmlformats.org/officeDocument/2006/relationships/slide" Target="../slides/slide82.xml"/><Relationship Id="rId16" Type="http://schemas.openxmlformats.org/officeDocument/2006/relationships/hyperlink" Target="https://en.wikipedia.org/wiki/Multiple_sclerosis" TargetMode="External"/><Relationship Id="rId20" Type="http://schemas.openxmlformats.org/officeDocument/2006/relationships/hyperlink" Target="https://en.wikipedia.org/wiki/Citrullination#cite_note-1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enetic_code" TargetMode="External"/><Relationship Id="rId11" Type="http://schemas.openxmlformats.org/officeDocument/2006/relationships/hyperlink" Target="https://en.wikipedia.org/wiki/Peptidylarginine_deiminases" TargetMode="External"/><Relationship Id="rId5" Type="http://schemas.openxmlformats.org/officeDocument/2006/relationships/hyperlink" Target="https://en.wikipedia.org/wiki/Citrulline" TargetMode="External"/><Relationship Id="rId15" Type="http://schemas.openxmlformats.org/officeDocument/2006/relationships/hyperlink" Target="https://en.wikipedia.org/wiki/Rheumatoid_arthritis" TargetMode="External"/><Relationship Id="rId10" Type="http://schemas.openxmlformats.org/officeDocument/2006/relationships/hyperlink" Target="https://en.wikipedia.org/wiki/Arginine_deiminase" TargetMode="External"/><Relationship Id="rId19" Type="http://schemas.openxmlformats.org/officeDocument/2006/relationships/hyperlink" Target="https://en.wikipedia.org/wiki/Rheumatoid_factor" TargetMode="External"/><Relationship Id="rId4" Type="http://schemas.openxmlformats.org/officeDocument/2006/relationships/hyperlink" Target="https://en.wikipedia.org/wiki/Arginine" TargetMode="External"/><Relationship Id="rId9" Type="http://schemas.openxmlformats.org/officeDocument/2006/relationships/hyperlink" Target="https://en.wikipedia.org/wiki/Nitric_oxide_synthase" TargetMode="External"/><Relationship Id="rId14" Type="http://schemas.openxmlformats.org/officeDocument/2006/relationships/hyperlink" Target="https://en.wikipedia.org/wiki/Protein_folding" TargetMode="Externa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3/1/2023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0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8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9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7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8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0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69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18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0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8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36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39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9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68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36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16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67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ACPA = anti-</a:t>
            </a:r>
            <a:r>
              <a:rPr lang="en-GB" dirty="0" err="1"/>
              <a:t>citrullinated</a:t>
            </a:r>
            <a:r>
              <a:rPr lang="en-GB" dirty="0"/>
              <a:t> protein antibodies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deimination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conversion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mino acid"/>
              </a:rPr>
              <a:t>amino acid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rginine"/>
              </a:rPr>
              <a:t>arginine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 protein into the amino acid </a:t>
            </a:r>
            <a:r>
              <a:rPr lang="en-US" sz="1200" b="0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citrulline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one of the 20 standard amino acids encoded by DNA in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Genetic code"/>
              </a:rPr>
              <a:t>genetic code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Instead, it is the result of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ost-translational modification"/>
              </a:rPr>
              <a:t>post-translational modification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distinct from the formation of the free amino acid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part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Urea cycle"/>
              </a:rPr>
              <a:t>urea cycle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as a byproduct of enzymes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Nitric oxide synthase"/>
              </a:rPr>
              <a:t>nitric oxide synthase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family.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Enzymes called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Arginine deiminase"/>
              </a:rPr>
              <a:t>arginine deiminases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(ADIs) catalyze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deimination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free arginine, while protein arginine deiminases or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Peptidylarginine deiminases"/>
              </a:rPr>
              <a:t>peptidylarginine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Peptidylarginine deiminases"/>
              </a:rPr>
              <a:t> deiminases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(PADs) replace the primary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Ketimine"/>
              </a:rPr>
              <a:t>ketimine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group (&gt;C=NH) by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Ketone"/>
              </a:rPr>
              <a:t>ketone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group (&gt;C=O). Arginine is positively charged at a neutral pH, whereas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no net charge. This increases the hydrophobicity of the protein, which can lead to changes in protein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Protein folding"/>
              </a:rPr>
              <a:t>folding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affecting the structure and function.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immune system can attack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proteins, leading to autoimmune diseases such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Rheumatoid arthritis"/>
              </a:rPr>
              <a:t>rheumatoid arthritis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(RA)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Multiple sclerosis"/>
              </a:rPr>
              <a:t>multiple sclerosis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(MS).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Fibrin"/>
              </a:rPr>
              <a:t>Fibrin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Fibrinogen"/>
              </a:rPr>
              <a:t>fibrinogen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may be favored sites for arginine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deimination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within rheumatoid joints. Test for presence of anti-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citrullinated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(ACP) antibodies are highly specific (88–96%) for rheumatoid arthritis, about as sensitive 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Rheumatoid factor"/>
              </a:rPr>
              <a:t>rheumatoid factor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(70–78%) for diagnosis of RA, and are detectable from even before the onset of clinical disease.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[1]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286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3/1/2023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85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7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46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9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foukas@med.uoa.g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ΑΝΤΙΔΡΑΣΕΙΣ ΥΠΕΡΕΥΑΙΣΘΗΣΙΑΣ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ΑΥΤΟΑΝΟΣΙΑ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ΑΥΤΟΑΝΟΣΑ ΝΟΣΗΜΑΤΑ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CH" sz="1400" i="1" dirty="0">
                <a:latin typeface="Times New Roman" pitchFamily="18" charset="0"/>
                <a:cs typeface="Times New Roman" pitchFamily="18" charset="0"/>
                <a:hlinkClick r:id="rId6"/>
              </a:rPr>
              <a:t>pfoukas@med.uoa.gr</a:t>
            </a:r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2457450"/>
            <a:ext cx="7591425" cy="3105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2" y="1108630"/>
            <a:ext cx="354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matrix associated antigen</a:t>
            </a:r>
            <a:endParaRPr lang="fr-CH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30628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παραγωγή ενδογενούς παράγοντα και οξέως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ECL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ενδοκρινικών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παράγουν ισταμίνη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του σώματος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Νευροενδοκρινικά νεοπλάσματα</a:t>
            </a: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3886200" y="2438400"/>
            <a:ext cx="1447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5" y="2413776"/>
            <a:ext cx="8991600" cy="22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224750"/>
            <a:ext cx="5905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Κλινική εικόνα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Κοιλιακό άλγος, απώλεια βάρους, αναιμία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κακοήθης αναιμία,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pernicious 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anemia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Άλλα αυτοάνοσα π.χ. Θυρεοειδίτιδα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Hashimoto,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σακχαρώδης διαβήτης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αυτοαντισωμάτων στον ορό</a:t>
            </a:r>
          </a:p>
          <a:p>
            <a:pPr>
              <a:buFont typeface="Wingdings" pitchFamily="2" charset="2"/>
              <a:buChar char="§"/>
            </a:pPr>
            <a:endParaRPr lang="el-GR" sz="2200" b="1" dirty="0"/>
          </a:p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Νεοπλασματική Εξέλιξη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Νευροενδοκρινικά νεοπλάσματα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Αδενοκαρκίνωμα στομάχου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(2x-3x)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l-GR" sz="1800" b="1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l-GR" sz="14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ΑΝΤΙΔΡΑΣΕΙΣ ΥΠΕΡΕΥΑΙΣΘΗΣΙΑΣ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ΑΥΤΟΑΝΟΣΙΑ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ΑΥΤΟΑΝΟΣΑ ΝΟΣΗΜΑΤΑ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2118744" y="4797152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946" y="1676400"/>
            <a:ext cx="3734054" cy="47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5410200" y="1470950"/>
            <a:ext cx="0" cy="5410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7568" y="1600199"/>
            <a:ext cx="990600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2268168" y="1629384"/>
            <a:ext cx="2122248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5619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2" y="1108630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soluble</a:t>
            </a:r>
            <a:endParaRPr lang="fr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033587"/>
            <a:ext cx="7562850" cy="2790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550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2" y="1108630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soluble</a:t>
            </a:r>
            <a:endParaRPr lang="fr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1659174"/>
            <a:ext cx="7553325" cy="437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96" y="3168928"/>
            <a:ext cx="188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π.χ. </a:t>
            </a:r>
            <a:r>
              <a:rPr lang="en-GB" b="1" dirty="0">
                <a:solidFill>
                  <a:srgbClr val="7030A0"/>
                </a:solidFill>
              </a:rPr>
              <a:t>Farmer’s lung</a:t>
            </a:r>
            <a:endParaRPr lang="fr-CH" b="1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947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en angle 9"/>
          <p:cNvCxnSpPr/>
          <p:nvPr/>
        </p:nvCxnSpPr>
        <p:spPr>
          <a:xfrm>
            <a:off x="3886200" y="2438400"/>
            <a:ext cx="1828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715000" y="2819400"/>
            <a:ext cx="324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Αυτοάνοση αιμολυτική αναιμία</a:t>
            </a:r>
          </a:p>
          <a:p>
            <a:r>
              <a:rPr lang="el-GR" b="1" dirty="0">
                <a:solidFill>
                  <a:srgbClr val="C00000"/>
                </a:solidFill>
              </a:rPr>
              <a:t>Αυτοάνοση θρομβοπενία</a:t>
            </a:r>
            <a:endParaRPr lang="fr-CH" b="1" dirty="0">
              <a:solidFill>
                <a:srgbClr val="C0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19349" y="2493485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638800" y="3232532"/>
            <a:ext cx="23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Σπειραματονεφρίτιδες</a:t>
            </a:r>
            <a:endParaRPr lang="fr-CH" b="1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34290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2492566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52429"/>
            <a:ext cx="4419600" cy="525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1600200"/>
            <a:ext cx="4500563" cy="118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cxnSp>
        <p:nvCxnSpPr>
          <p:cNvPr id="6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638800" y="5202715"/>
            <a:ext cx="202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Νόσος </a:t>
            </a:r>
            <a:r>
              <a:rPr lang="fr-CH" b="1" dirty="0">
                <a:solidFill>
                  <a:srgbClr val="C00000"/>
                </a:solidFill>
              </a:rPr>
              <a:t>Graves</a:t>
            </a:r>
          </a:p>
          <a:p>
            <a:r>
              <a:rPr lang="el-GR" b="1" dirty="0">
                <a:solidFill>
                  <a:srgbClr val="C00000"/>
                </a:solidFill>
              </a:rPr>
              <a:t>Μυασθένεια </a:t>
            </a:r>
            <a:r>
              <a:rPr lang="fr-CH" b="1" dirty="0">
                <a:solidFill>
                  <a:srgbClr val="C00000"/>
                </a:solidFill>
              </a:rPr>
              <a:t>gravis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5530468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92" y="990600"/>
            <a:ext cx="6824662" cy="5624864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</a:t>
            </a:r>
            <a:r>
              <a:rPr lang="fr-CH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αντισώματα</a:t>
            </a:r>
            <a: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7576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cxnSp>
        <p:nvCxnSpPr>
          <p:cNvPr id="10" name="Connecteur droit 9"/>
          <p:cNvCxnSpPr/>
          <p:nvPr/>
        </p:nvCxnSpPr>
        <p:spPr>
          <a:xfrm>
            <a:off x="5410200" y="1470950"/>
            <a:ext cx="0" cy="5410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7568" y="1600199"/>
            <a:ext cx="990600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2268168" y="1629384"/>
            <a:ext cx="2122248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4380688" y="1600200"/>
            <a:ext cx="990600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4330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2. Κυτταροτοξικά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</a:t>
            </a:r>
            <a:r>
              <a:rPr lang="en-GB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2" y="1108630"/>
            <a:ext cx="207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soluble or</a:t>
            </a:r>
          </a:p>
          <a:p>
            <a:r>
              <a:rPr lang="en-GB" dirty="0"/>
              <a:t>   cell-associated</a:t>
            </a:r>
            <a:endParaRPr lang="fr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03350"/>
            <a:ext cx="6336595" cy="5291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790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</a:t>
            </a:r>
            <a:r>
              <a:rPr lang="en-GB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12" y="886818"/>
            <a:ext cx="6200345" cy="5920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82" y="1108630"/>
            <a:ext cx="207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soluble or</a:t>
            </a:r>
          </a:p>
          <a:p>
            <a:r>
              <a:rPr lang="en-GB" dirty="0"/>
              <a:t>   cell-associated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6095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6248400" y="14478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Ρευματοειδής αρθρίτιδα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Διαβήτης τύπου Ι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Σκλήρυνση κατά πλάκας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Φλεγμονώδεις νόσοι εντέρου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Ψωρίαση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fr-CH" sz="1800" dirty="0">
                <a:latin typeface="Times New Roman" pitchFamily="18" charset="0"/>
                <a:cs typeface="Times New Roman" pitchFamily="18" charset="0"/>
              </a:rPr>
            </a:b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2. Κυτταροτοξικά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br>
              <a:rPr lang="en-US" sz="1800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l-GR" sz="1800" b="0" dirty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033803"/>
            <a:ext cx="1072621" cy="136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>
                <a:cs typeface="Times New Roman" pitchFamily="18" charset="0"/>
              </a:rPr>
              <a:t>Ορισμός</a:t>
            </a:r>
            <a:r>
              <a:rPr lang="en-US" sz="1600" b="1" dirty="0">
                <a:cs typeface="Times New Roman" pitchFamily="18" charset="0"/>
              </a:rPr>
              <a:t>:</a:t>
            </a:r>
            <a:r>
              <a:rPr lang="el-GR" sz="1600" b="1" dirty="0">
                <a:cs typeface="Times New Roman" pitchFamily="18" charset="0"/>
              </a:rPr>
              <a:t> </a:t>
            </a:r>
            <a:r>
              <a:rPr lang="el-GR" sz="1600" dirty="0"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>
                <a:cs typeface="Times New Roman" pitchFamily="18" charset="0"/>
              </a:rPr>
              <a:t>tolerance)</a:t>
            </a:r>
            <a:r>
              <a:rPr lang="el-GR" sz="1600" dirty="0"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>
                <a:cs typeface="Times New Roman" pitchFamily="18" charset="0"/>
              </a:rPr>
              <a:t>(self) </a:t>
            </a:r>
            <a:r>
              <a:rPr lang="el-GR" sz="1600" dirty="0">
                <a:cs typeface="Times New Roman" pitchFamily="18" charset="0"/>
              </a:rPr>
              <a:t>αντιγόνων (</a:t>
            </a:r>
            <a:r>
              <a:rPr lang="en-US" sz="1600" dirty="0">
                <a:cs typeface="Times New Roman" pitchFamily="18" charset="0"/>
              </a:rPr>
              <a:t>self-tolerance)</a:t>
            </a:r>
            <a:r>
              <a:rPr lang="el-GR" sz="1600" dirty="0">
                <a:cs typeface="Times New Roman" pitchFamily="18" charset="0"/>
              </a:rPr>
              <a:t>,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l-GR" sz="1600" dirty="0"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>
                <a:cs typeface="Times New Roman" pitchFamily="18" charset="0"/>
              </a:rPr>
              <a:t>self or autologous)</a:t>
            </a:r>
            <a:endParaRPr lang="el-GR" sz="1600" dirty="0">
              <a:cs typeface="Times New Roman" pitchFamily="18" charset="0"/>
            </a:endParaRPr>
          </a:p>
          <a:p>
            <a:endParaRPr lang="el-GR" sz="1600" b="1" dirty="0">
              <a:cs typeface="Times New Roman" pitchFamily="18" charset="0"/>
            </a:endParaRPr>
          </a:p>
          <a:p>
            <a:r>
              <a:rPr lang="el-GR" sz="1600" b="1" dirty="0">
                <a:cs typeface="Times New Roman" pitchFamily="18" charset="0"/>
              </a:rPr>
              <a:t>Ανοχή (</a:t>
            </a:r>
            <a:r>
              <a:rPr lang="en-US" sz="1600" b="1" dirty="0">
                <a:cs typeface="Times New Roman" pitchFamily="18" charset="0"/>
              </a:rPr>
              <a:t>tolerance): </a:t>
            </a:r>
            <a:r>
              <a:rPr lang="el-GR" sz="1600" dirty="0"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>
                <a:cs typeface="Times New Roman" pitchFamily="18" charset="0"/>
              </a:rPr>
              <a:t>,</a:t>
            </a:r>
            <a:r>
              <a:rPr lang="el-GR" sz="1600" dirty="0"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>
                <a:cs typeface="Times New Roman" pitchFamily="18" charset="0"/>
              </a:rPr>
              <a:t>,</a:t>
            </a:r>
            <a:r>
              <a:rPr lang="el-GR" sz="1600" dirty="0">
                <a:cs typeface="Times New Roman" pitchFamily="18" charset="0"/>
              </a:rPr>
              <a:t> η οποία επάγεται μετά από έκθεση στο αντιγόνο</a:t>
            </a:r>
            <a:endParaRPr lang="en-US" sz="1600" b="1" dirty="0"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25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>
                <a:cs typeface="Times New Roman" pitchFamily="18" charset="0"/>
              </a:rPr>
              <a:t>Ορισμός</a:t>
            </a:r>
            <a:r>
              <a:rPr lang="en-US" sz="1600" b="1" dirty="0">
                <a:cs typeface="Times New Roman" pitchFamily="18" charset="0"/>
              </a:rPr>
              <a:t>:</a:t>
            </a:r>
            <a:r>
              <a:rPr lang="el-GR" sz="1600" b="1" dirty="0">
                <a:cs typeface="Times New Roman" pitchFamily="18" charset="0"/>
              </a:rPr>
              <a:t> </a:t>
            </a:r>
            <a:r>
              <a:rPr lang="el-GR" sz="1600" dirty="0"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>
                <a:cs typeface="Times New Roman" pitchFamily="18" charset="0"/>
              </a:rPr>
              <a:t>tolerance)</a:t>
            </a:r>
            <a:r>
              <a:rPr lang="el-GR" sz="1600" dirty="0"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>
                <a:cs typeface="Times New Roman" pitchFamily="18" charset="0"/>
              </a:rPr>
              <a:t>(self) </a:t>
            </a:r>
            <a:r>
              <a:rPr lang="el-GR" sz="1600" dirty="0">
                <a:cs typeface="Times New Roman" pitchFamily="18" charset="0"/>
              </a:rPr>
              <a:t>αντιγόνων (</a:t>
            </a:r>
            <a:r>
              <a:rPr lang="en-US" sz="1600" dirty="0">
                <a:cs typeface="Times New Roman" pitchFamily="18" charset="0"/>
              </a:rPr>
              <a:t>self-tolerance)</a:t>
            </a:r>
            <a:r>
              <a:rPr lang="el-GR" sz="1600" dirty="0">
                <a:cs typeface="Times New Roman" pitchFamily="18" charset="0"/>
              </a:rPr>
              <a:t>,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l-GR" sz="1600" dirty="0"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>
                <a:cs typeface="Times New Roman" pitchFamily="18" charset="0"/>
              </a:rPr>
              <a:t>self or autologous)</a:t>
            </a:r>
            <a:endParaRPr lang="el-GR" sz="1600" dirty="0">
              <a:cs typeface="Times New Roman" pitchFamily="18" charset="0"/>
            </a:endParaRPr>
          </a:p>
          <a:p>
            <a:endParaRPr lang="el-GR" sz="1600" b="1" dirty="0">
              <a:cs typeface="Times New Roman" pitchFamily="18" charset="0"/>
            </a:endParaRPr>
          </a:p>
          <a:p>
            <a:r>
              <a:rPr lang="el-GR" sz="1600" b="1" dirty="0">
                <a:cs typeface="Times New Roman" pitchFamily="18" charset="0"/>
              </a:rPr>
              <a:t>Ανοχή (</a:t>
            </a:r>
            <a:r>
              <a:rPr lang="en-US" sz="1600" b="1" dirty="0">
                <a:cs typeface="Times New Roman" pitchFamily="18" charset="0"/>
              </a:rPr>
              <a:t>tolerance): </a:t>
            </a:r>
            <a:r>
              <a:rPr lang="el-GR" sz="1600" dirty="0"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>
                <a:cs typeface="Times New Roman" pitchFamily="18" charset="0"/>
              </a:rPr>
              <a:t>,</a:t>
            </a:r>
            <a:r>
              <a:rPr lang="el-GR" sz="1600" dirty="0"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>
                <a:cs typeface="Times New Roman" pitchFamily="18" charset="0"/>
              </a:rPr>
              <a:t>,</a:t>
            </a:r>
            <a:r>
              <a:rPr lang="el-GR" sz="1600" dirty="0">
                <a:cs typeface="Times New Roman" pitchFamily="18" charset="0"/>
              </a:rPr>
              <a:t> η οποία επάγεται μετά από έκθεση στο αντιγόνο</a:t>
            </a:r>
            <a:endParaRPr lang="fr-CH" sz="1600" dirty="0">
              <a:cs typeface="Times New Roman" pitchFamily="18" charset="0"/>
            </a:endParaRPr>
          </a:p>
          <a:p>
            <a:endParaRPr lang="fr-CH" sz="1600" b="1" dirty="0">
              <a:cs typeface="Times New Roman" pitchFamily="18" charset="0"/>
            </a:endParaRPr>
          </a:p>
          <a:p>
            <a:endParaRPr lang="fr-CH" sz="1600" b="1" dirty="0">
              <a:cs typeface="Times New Roman" pitchFamily="18" charset="0"/>
            </a:endParaRPr>
          </a:p>
          <a:p>
            <a:r>
              <a:rPr lang="el-GR" sz="1600" b="1" dirty="0">
                <a:solidFill>
                  <a:srgbClr val="C00000"/>
                </a:solidFill>
                <a:cs typeface="Times New Roman" pitchFamily="18" charset="0"/>
              </a:rPr>
              <a:t>.....το τίμημα που πληρώνει ο οργανισμός με το</a:t>
            </a:r>
          </a:p>
          <a:p>
            <a:pPr>
              <a:buNone/>
            </a:pPr>
            <a:r>
              <a:rPr lang="el-GR" sz="1600" b="1" dirty="0">
                <a:solidFill>
                  <a:srgbClr val="C00000"/>
                </a:solidFill>
                <a:cs typeface="Times New Roman" pitchFamily="18" charset="0"/>
              </a:rPr>
              <a:t>       να έχει στη διάθεσή του Β και Τ κυτταρικούς</a:t>
            </a:r>
          </a:p>
          <a:p>
            <a:pPr>
              <a:buNone/>
            </a:pPr>
            <a:r>
              <a:rPr lang="el-GR" sz="1600" b="1" dirty="0">
                <a:solidFill>
                  <a:srgbClr val="C00000"/>
                </a:solidFill>
                <a:cs typeface="Times New Roman" pitchFamily="18" charset="0"/>
              </a:rPr>
              <a:t>       πληθυσμούς με τόσο μεγάλη ποικιλία, που </a:t>
            </a:r>
          </a:p>
          <a:p>
            <a:pPr>
              <a:buNone/>
            </a:pPr>
            <a:r>
              <a:rPr lang="el-GR" sz="1600" b="1" dirty="0">
                <a:solidFill>
                  <a:srgbClr val="C00000"/>
                </a:solidFill>
                <a:cs typeface="Times New Roman" pitchFamily="18" charset="0"/>
              </a:rPr>
              <a:t>       ουσιαστικά επιτρέπει την αναγνώριση </a:t>
            </a:r>
          </a:p>
          <a:p>
            <a:pPr>
              <a:buNone/>
            </a:pPr>
            <a:r>
              <a:rPr lang="el-GR" sz="1600" b="1" dirty="0">
                <a:solidFill>
                  <a:srgbClr val="C00000"/>
                </a:solidFill>
                <a:cs typeface="Times New Roman" pitchFamily="18" charset="0"/>
              </a:rPr>
              <a:t>       οποιουδήποτε εισβολέα</a:t>
            </a:r>
            <a:endParaRPr lang="en-US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8" name="Picture 2" descr="figure 4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972" y="3733800"/>
            <a:ext cx="3885428" cy="300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12" y="967677"/>
            <a:ext cx="4477988" cy="58446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6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cxnSp>
        <p:nvCxnSpPr>
          <p:cNvPr id="6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" y="1593795"/>
            <a:ext cx="9086850" cy="4273605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0" y="4617720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5638800"/>
            <a:ext cx="92022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4916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1281112"/>
            <a:ext cx="6419850" cy="4295775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945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969265"/>
            <a:ext cx="5226892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32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990600"/>
            <a:ext cx="6438900" cy="5391150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0591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014559"/>
            <a:ext cx="6438900" cy="56672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277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_B 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13" y="1068389"/>
            <a:ext cx="6674087" cy="540861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70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Κεντρική και περιφερική ανοχή σε αυτοαντιγόνα</a:t>
            </a:r>
            <a:r>
              <a:rPr lang="fr-CH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_B </a:t>
            </a:r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1162050"/>
            <a:ext cx="4914900" cy="50101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839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2) Κυτταροτοξικά</a:t>
            </a:r>
            <a:r>
              <a:rPr lang="en-US" sz="1800" b="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αν ισχύουν επίσης</a:t>
            </a:r>
            <a:r>
              <a:rPr lang="en-US" sz="1600" i="1" dirty="0">
                <a:cs typeface="Times New Roman" pitchFamily="18" charset="0"/>
              </a:rPr>
              <a:t>:</a:t>
            </a:r>
            <a:endParaRPr lang="el-GR" sz="1600" i="1" dirty="0"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>
                <a:cs typeface="Times New Roman" pitchFamily="18" charset="0"/>
              </a:rPr>
              <a:t>in vitro </a:t>
            </a:r>
            <a:r>
              <a:rPr lang="el-GR" sz="1600" dirty="0"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2) Κυτταροτοξικά</a:t>
            </a:r>
            <a:r>
              <a:rPr lang="en-US" sz="1800" b="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l-GR" sz="1800" b="0" dirty="0">
                <a:solidFill>
                  <a:srgbClr val="C00000"/>
                </a:solidFill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αν ισχύουν επίσης</a:t>
            </a:r>
            <a:r>
              <a:rPr lang="en-US" sz="1600" i="1" dirty="0">
                <a:cs typeface="Times New Roman" pitchFamily="18" charset="0"/>
              </a:rPr>
              <a:t>:</a:t>
            </a:r>
            <a:endParaRPr lang="el-GR" sz="1600" i="1" dirty="0"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>
                <a:cs typeface="Times New Roman" pitchFamily="18" charset="0"/>
              </a:rPr>
              <a:t>in vitro </a:t>
            </a:r>
            <a:r>
              <a:rPr lang="el-GR" sz="1600" dirty="0"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pic>
        <p:nvPicPr>
          <p:cNvPr id="10" name="Picture 2" descr="figure 14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76579"/>
            <a:ext cx="7696200" cy="288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u="sng" dirty="0">
                <a:solidFill>
                  <a:srgbClr val="C00000"/>
                </a:solidFill>
                <a:cs typeface="Times New Roman" pitchFamily="18" charset="0"/>
              </a:rPr>
              <a:t>Οργανοειδικά (</a:t>
            </a:r>
            <a:r>
              <a:rPr lang="en-US" sz="1800" b="0" u="sng" dirty="0">
                <a:solidFill>
                  <a:srgbClr val="C00000"/>
                </a:solidFill>
                <a:cs typeface="Times New Roman" pitchFamily="18" charset="0"/>
              </a:rPr>
              <a:t>organ-specific)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724400"/>
          </a:xfrm>
        </p:spPr>
        <p:txBody>
          <a:bodyPr>
            <a:normAutofit/>
          </a:bodyPr>
          <a:lstStyle/>
          <a:p>
            <a:r>
              <a:rPr lang="el-GR" sz="1600" dirty="0">
                <a:cs typeface="Times New Roman" pitchFamily="18" charset="0"/>
              </a:rPr>
              <a:t>Μυασθένεια </a:t>
            </a:r>
            <a:r>
              <a:rPr lang="en-US" sz="1600" dirty="0">
                <a:cs typeface="Times New Roman" pitchFamily="18" charset="0"/>
              </a:rPr>
              <a:t>Gravis</a:t>
            </a:r>
          </a:p>
          <a:p>
            <a:r>
              <a:rPr lang="el-GR" sz="1600" dirty="0">
                <a:cs typeface="Times New Roman" pitchFamily="18" charset="0"/>
              </a:rPr>
              <a:t>Νόσος </a:t>
            </a:r>
            <a:r>
              <a:rPr lang="en-US" sz="1600" dirty="0">
                <a:cs typeface="Times New Roman" pitchFamily="18" charset="0"/>
              </a:rPr>
              <a:t>Graves</a:t>
            </a:r>
            <a:endParaRPr lang="el-GR" sz="1600" dirty="0">
              <a:cs typeface="Times New Roman" pitchFamily="18" charset="0"/>
            </a:endParaRPr>
          </a:p>
          <a:p>
            <a:r>
              <a:rPr lang="el-GR" sz="1600" dirty="0">
                <a:cs typeface="Times New Roman" pitchFamily="18" charset="0"/>
              </a:rPr>
              <a:t>Θυρεοειδίτιδα </a:t>
            </a:r>
            <a:r>
              <a:rPr lang="en-US" sz="1600" dirty="0">
                <a:cs typeface="Times New Roman" pitchFamily="18" charset="0"/>
              </a:rPr>
              <a:t>Hashimoto</a:t>
            </a:r>
          </a:p>
          <a:p>
            <a:r>
              <a:rPr lang="el-GR" sz="1600" dirty="0">
                <a:cs typeface="Times New Roman" pitchFamily="18" charset="0"/>
              </a:rPr>
              <a:t>Σακχαρώδης Διαβήτης τύπου </a:t>
            </a:r>
            <a:r>
              <a:rPr lang="en-US" sz="1600" dirty="0">
                <a:cs typeface="Times New Roman" pitchFamily="18" charset="0"/>
              </a:rPr>
              <a:t>I</a:t>
            </a:r>
            <a:endParaRPr lang="el-GR" sz="1600" dirty="0">
              <a:cs typeface="Times New Roman" pitchFamily="18" charset="0"/>
            </a:endParaRPr>
          </a:p>
          <a:p>
            <a:r>
              <a:rPr lang="el-GR" sz="1600" dirty="0">
                <a:cs typeface="Times New Roman" pitchFamily="18" charset="0"/>
              </a:rPr>
              <a:t>Πέμφιγα</a:t>
            </a:r>
          </a:p>
          <a:p>
            <a:r>
              <a:rPr lang="el-GR" sz="1600" dirty="0">
                <a:cs typeface="Times New Roman" pitchFamily="18" charset="0"/>
              </a:rPr>
              <a:t>Πρωτοπαθής χολική κίρρωση</a:t>
            </a:r>
          </a:p>
          <a:p>
            <a:r>
              <a:rPr lang="el-GR" sz="1600" dirty="0">
                <a:cs typeface="Times New Roman" pitchFamily="18" charset="0"/>
              </a:rPr>
              <a:t>Αυτοάνοση ηπατίτιδα</a:t>
            </a:r>
          </a:p>
          <a:p>
            <a:r>
              <a:rPr lang="el-GR" sz="1600" dirty="0">
                <a:cs typeface="Times New Roman" pitchFamily="18" charset="0"/>
              </a:rPr>
              <a:t>Αυτοάνοση αιμολυτική αναιμία</a:t>
            </a:r>
          </a:p>
          <a:p>
            <a:r>
              <a:rPr lang="el-GR" sz="1600" dirty="0">
                <a:cs typeface="Times New Roman" pitchFamily="18" charset="0"/>
              </a:rPr>
              <a:t>Αυτοάνοση γαστρίτιδα</a:t>
            </a:r>
          </a:p>
          <a:p>
            <a:r>
              <a:rPr lang="el-GR" sz="1600" dirty="0">
                <a:cs typeface="Times New Roman" pitchFamily="18" charset="0"/>
              </a:rPr>
              <a:t>Νόσος </a:t>
            </a:r>
            <a:r>
              <a:rPr lang="en-US" sz="1600" dirty="0">
                <a:cs typeface="Times New Roman" pitchFamily="18" charset="0"/>
              </a:rPr>
              <a:t>Addison</a:t>
            </a:r>
          </a:p>
          <a:p>
            <a:r>
              <a:rPr lang="el-GR" sz="1600" dirty="0">
                <a:cs typeface="Times New Roman" pitchFamily="18" charset="0"/>
              </a:rPr>
              <a:t>Αυτοάνοση ωοθηκική ανεπάρκεια</a:t>
            </a:r>
          </a:p>
          <a:p>
            <a:r>
              <a:rPr lang="el-GR" sz="1600" dirty="0">
                <a:cs typeface="Times New Roman" pitchFamily="18" charset="0"/>
              </a:rPr>
              <a:t>Αζωοσπερμία</a:t>
            </a:r>
          </a:p>
          <a:p>
            <a:r>
              <a:rPr lang="el-GR" sz="1600" dirty="0">
                <a:cs typeface="Times New Roman" pitchFamily="18" charset="0"/>
              </a:rPr>
              <a:t>Λεύκη</a:t>
            </a:r>
          </a:p>
          <a:p>
            <a:r>
              <a:rPr lang="el-GR" sz="1600" dirty="0">
                <a:cs typeface="Times New Roman" pitchFamily="18" charset="0"/>
              </a:rPr>
              <a:t>Αυτοάνοση μυοκαρδίτιδα</a:t>
            </a:r>
          </a:p>
          <a:p>
            <a:r>
              <a:rPr lang="el-GR" sz="1600" dirty="0">
                <a:cs typeface="Times New Roman" pitchFamily="18" charset="0"/>
              </a:rPr>
              <a:t>Κοιλιοκάκη</a:t>
            </a:r>
          </a:p>
          <a:p>
            <a:r>
              <a:rPr lang="el-GR" sz="1600" dirty="0">
                <a:cs typeface="Times New Roman" pitchFamily="18" charset="0"/>
              </a:rPr>
              <a:t>κλπ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041775" cy="639762"/>
          </a:xfrm>
        </p:spPr>
        <p:txBody>
          <a:bodyPr>
            <a:normAutofit/>
          </a:bodyPr>
          <a:lstStyle/>
          <a:p>
            <a:r>
              <a:rPr lang="el-GR" sz="1800" b="0" u="sng" dirty="0">
                <a:solidFill>
                  <a:srgbClr val="C00000"/>
                </a:solidFill>
                <a:cs typeface="Times New Roman" pitchFamily="18" charset="0"/>
              </a:rPr>
              <a:t>Συστηματικά (</a:t>
            </a:r>
            <a:r>
              <a:rPr lang="en-US" sz="1800" b="0" u="sng" dirty="0">
                <a:solidFill>
                  <a:srgbClr val="C00000"/>
                </a:solidFill>
                <a:cs typeface="Times New Roman" pitchFamily="18" charset="0"/>
              </a:rPr>
              <a:t>systemic)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3951288"/>
          </a:xfrm>
        </p:spPr>
        <p:txBody>
          <a:bodyPr>
            <a:normAutofit/>
          </a:bodyPr>
          <a:lstStyle/>
          <a:p>
            <a:r>
              <a:rPr lang="el-GR" sz="1600" dirty="0">
                <a:cs typeface="Times New Roman" pitchFamily="18" charset="0"/>
              </a:rPr>
              <a:t>Συστηματικός ερυθηματώδης λύκος</a:t>
            </a:r>
          </a:p>
          <a:p>
            <a:r>
              <a:rPr lang="el-GR" sz="1600" dirty="0">
                <a:cs typeface="Times New Roman" pitchFamily="18" charset="0"/>
              </a:rPr>
              <a:t>Ρευματοειδής αρθρίτιδα</a:t>
            </a:r>
          </a:p>
          <a:p>
            <a:r>
              <a:rPr lang="el-GR" sz="1600" dirty="0">
                <a:cs typeface="Times New Roman" pitchFamily="18" charset="0"/>
              </a:rPr>
              <a:t>Σύνδρομο </a:t>
            </a:r>
            <a:r>
              <a:rPr lang="en-US" sz="1600" dirty="0" err="1">
                <a:cs typeface="Times New Roman" pitchFamily="18" charset="0"/>
              </a:rPr>
              <a:t>Sjogren</a:t>
            </a:r>
            <a:endParaRPr lang="el-GR" sz="1600" dirty="0">
              <a:cs typeface="Times New Roman" pitchFamily="18" charset="0"/>
            </a:endParaRPr>
          </a:p>
          <a:p>
            <a:r>
              <a:rPr lang="el-GR" sz="1600" dirty="0">
                <a:cs typeface="Times New Roman" pitchFamily="18" charset="0"/>
              </a:rPr>
              <a:t>Προοδευτική συστηματική σκλήρυνση (Σκληρόδερμα)</a:t>
            </a:r>
          </a:p>
          <a:p>
            <a:r>
              <a:rPr lang="el-GR" sz="1600" dirty="0">
                <a:cs typeface="Times New Roman" pitchFamily="18" charset="0"/>
              </a:rPr>
              <a:t>Μικτή νόσος του συνδετικού ιστού</a:t>
            </a:r>
          </a:p>
          <a:p>
            <a:r>
              <a:rPr lang="el-GR" sz="1600" dirty="0">
                <a:cs typeface="Times New Roman" pitchFamily="18" charset="0"/>
              </a:rPr>
              <a:t>Πολυμυοσίτιδα/Δερματομυοσίτιδα</a:t>
            </a:r>
          </a:p>
          <a:p>
            <a:r>
              <a:rPr lang="el-GR" sz="1600" dirty="0">
                <a:cs typeface="Times New Roman" pitchFamily="18" charset="0"/>
              </a:rPr>
              <a:t>Νόσος </a:t>
            </a:r>
            <a:r>
              <a:rPr lang="en-US" sz="1600" dirty="0" err="1">
                <a:cs typeface="Times New Roman" pitchFamily="18" charset="0"/>
              </a:rPr>
              <a:t>Goodpasture</a:t>
            </a:r>
            <a:endParaRPr lang="en-US" sz="1600" dirty="0">
              <a:cs typeface="Times New Roman" pitchFamily="18" charset="0"/>
            </a:endParaRPr>
          </a:p>
          <a:p>
            <a:r>
              <a:rPr lang="el-GR" sz="1600" dirty="0">
                <a:cs typeface="Times New Roman" pitchFamily="18" charset="0"/>
              </a:rPr>
              <a:t>Κοκκιωμάτωση </a:t>
            </a:r>
            <a:r>
              <a:rPr lang="en-US" sz="1600" dirty="0">
                <a:cs typeface="Times New Roman" pitchFamily="18" charset="0"/>
              </a:rPr>
              <a:t>Wegener</a:t>
            </a:r>
          </a:p>
          <a:p>
            <a:r>
              <a:rPr lang="el-GR" sz="1600" dirty="0">
                <a:cs typeface="Times New Roman" pitchFamily="18" charset="0"/>
              </a:rPr>
              <a:t>Σύνδρομο </a:t>
            </a:r>
            <a:r>
              <a:rPr lang="en-US" sz="1600" dirty="0" err="1">
                <a:cs typeface="Times New Roman" pitchFamily="18" charset="0"/>
              </a:rPr>
              <a:t>Behcet</a:t>
            </a:r>
            <a:endParaRPr lang="en-US" sz="1600" dirty="0">
              <a:cs typeface="Times New Roman" pitchFamily="18" charset="0"/>
            </a:endParaRPr>
          </a:p>
          <a:p>
            <a:r>
              <a:rPr lang="el-GR" sz="1600" dirty="0">
                <a:cs typeface="Times New Roman" pitchFamily="18" charset="0"/>
              </a:rPr>
              <a:t>Αρτηριοσκλήρυνση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7973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cxnSp>
        <p:nvCxnSpPr>
          <p:cNvPr id="10" name="Connecteur droit 9"/>
          <p:cNvCxnSpPr/>
          <p:nvPr/>
        </p:nvCxnSpPr>
        <p:spPr>
          <a:xfrm>
            <a:off x="5410200" y="1524000"/>
            <a:ext cx="0" cy="51285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79735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</a:p>
          <a:p>
            <a:r>
              <a:rPr lang="el-GR" b="1" dirty="0">
                <a:solidFill>
                  <a:srgbClr val="C00000"/>
                </a:solidFill>
              </a:rPr>
              <a:t>Αλλά αυτό δεν είναι από μόνο του αρκετό.</a:t>
            </a:r>
            <a:endParaRPr lang="fr-CH" dirty="0"/>
          </a:p>
          <a:p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4952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</a:p>
          <a:p>
            <a:r>
              <a:rPr lang="el-GR" b="1" dirty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dirty="0"/>
              <a:t>Χρειάζεται επιπλέον να συνυπάρχουν περιβαλλοντικοί παράγοντες οι οποίοι οδηγούν </a:t>
            </a:r>
          </a:p>
          <a:p>
            <a:r>
              <a:rPr lang="el-GR" dirty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/>
              <a:t>εξαλείφουν τα αυτοδραστικά λεμφοκύτταρα.</a:t>
            </a:r>
            <a:endParaRPr lang="fr-CH" dirty="0"/>
          </a:p>
          <a:p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4952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</a:p>
          <a:p>
            <a:r>
              <a:rPr lang="el-GR" b="1" dirty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dirty="0"/>
              <a:t>Χρειάζεται επιπλέον να συνυπάρχουν περιβαλλοντικοί παράγοντες οι οποίοι οδηγούν </a:t>
            </a:r>
          </a:p>
          <a:p>
            <a:r>
              <a:rPr lang="el-GR" dirty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/>
              <a:t>εξαλείφουν τα αυτοδραστικά λεμφοκύτταρα.</a:t>
            </a:r>
            <a:endParaRPr lang="fr-CH" dirty="0"/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171147" y="4092476"/>
            <a:ext cx="87442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ΠΑΡΑΤΗΡΗΣΗ</a:t>
            </a:r>
            <a:r>
              <a:rPr lang="fr-CH" b="1" dirty="0">
                <a:solidFill>
                  <a:srgbClr val="C00000"/>
                </a:solidFill>
              </a:rPr>
              <a:t>:</a:t>
            </a:r>
            <a:r>
              <a:rPr lang="fr-CH" dirty="0"/>
              <a:t> </a:t>
            </a:r>
            <a:r>
              <a:rPr lang="el-GR" dirty="0"/>
              <a:t>Συχνά τα αυτοάνοσα νοσήματα έπονται βακτηριακών ή ιογενών λοιμώξεων</a:t>
            </a:r>
          </a:p>
          <a:p>
            <a:r>
              <a:rPr lang="el-GR" dirty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/>
              <a:t>σημαντικοί στην ενεργοποίηση των αυτοανόσων μηχανισμών. 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4952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</a:p>
          <a:p>
            <a:r>
              <a:rPr lang="el-GR" b="1" dirty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dirty="0"/>
              <a:t>Χρειάζεται επιπλέον να συνυπάρχουν περιβαλλοντικοί παράγοντες οι οποίοι οδηγούν </a:t>
            </a:r>
          </a:p>
          <a:p>
            <a:r>
              <a:rPr lang="el-GR" dirty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/>
              <a:t>εξαλείφουν τα αυτοδραστικά λεμφοκύτταρα.</a:t>
            </a:r>
            <a:endParaRPr lang="fr-CH" dirty="0"/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133303" y="4092476"/>
            <a:ext cx="8934497" cy="147732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ΠΑΡΑΤΗΡΗΣΗ</a:t>
            </a:r>
            <a:r>
              <a:rPr lang="fr-CH" b="1" dirty="0">
                <a:solidFill>
                  <a:srgbClr val="C00000"/>
                </a:solidFill>
              </a:rPr>
              <a:t>:</a:t>
            </a:r>
            <a:r>
              <a:rPr lang="fr-CH" dirty="0"/>
              <a:t> </a:t>
            </a:r>
            <a:r>
              <a:rPr lang="el-GR" dirty="0"/>
              <a:t>Συχνά τα αυτοάνοσα νοσήματα έπονται βακτηριακών ή ιογενών λοιμώξεων</a:t>
            </a:r>
          </a:p>
          <a:p>
            <a:r>
              <a:rPr lang="el-GR" dirty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/>
              <a:t>σημαντικοί στην ενεργοποίηση των αυτοανόσων μηχανισμών. Ασφαλώς μία λοίμωξη δεν </a:t>
            </a:r>
          </a:p>
          <a:p>
            <a:r>
              <a:rPr lang="el-GR" dirty="0"/>
              <a:t>αποτελεί από μόνη της την ικανή συνθήκη, γιατί για τους περισσότερους ανθρώπους,  αυτές</a:t>
            </a:r>
          </a:p>
          <a:p>
            <a:r>
              <a:rPr lang="el-GR" dirty="0"/>
              <a:t>οι λοιμώξεις δεν οδηγούν σε αυτοανοσία. 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4952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/>
              <a:t> </a:t>
            </a:r>
            <a:r>
              <a:rPr lang="el-GR" dirty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/>
              <a:t>(</a:t>
            </a:r>
            <a:r>
              <a:rPr lang="el-GR" dirty="0"/>
              <a:t>αυτοάνοσο νόσημα</a:t>
            </a:r>
            <a:r>
              <a:rPr lang="fr-CH" dirty="0"/>
              <a:t>)</a:t>
            </a:r>
            <a:r>
              <a:rPr lang="el-GR" dirty="0"/>
              <a:t> ένα άτομο είναι απαραίτητο να διαθέτει αφενός </a:t>
            </a:r>
            <a:r>
              <a:rPr lang="fr-CH" dirty="0"/>
              <a:t>MHC </a:t>
            </a:r>
            <a:r>
              <a:rPr lang="el-GR" dirty="0"/>
              <a:t>μόρια</a:t>
            </a:r>
          </a:p>
          <a:p>
            <a:r>
              <a:rPr lang="fr-CH" dirty="0"/>
              <a:t>(</a:t>
            </a:r>
            <a:r>
              <a:rPr lang="fr-CH" b="1" dirty="0">
                <a:solidFill>
                  <a:srgbClr val="C00000"/>
                </a:solidFill>
              </a:rPr>
              <a:t>=</a:t>
            </a:r>
            <a:r>
              <a:rPr lang="el-GR" b="1" dirty="0">
                <a:solidFill>
                  <a:srgbClr val="C00000"/>
                </a:solidFill>
              </a:rPr>
              <a:t>γενετική προδιάθεση</a:t>
            </a:r>
            <a:r>
              <a:rPr lang="fr-CH" dirty="0"/>
              <a:t>)</a:t>
            </a:r>
            <a:r>
              <a:rPr lang="el-GR" dirty="0"/>
              <a:t> τα οποία μπορούν να παρουσιάσουν το </a:t>
            </a:r>
            <a:r>
              <a:rPr lang="fr-CH" dirty="0"/>
              <a:t>self </a:t>
            </a:r>
            <a:r>
              <a:rPr lang="el-GR" dirty="0"/>
              <a:t>αντιγόνο και </a:t>
            </a:r>
          </a:p>
          <a:p>
            <a:r>
              <a:rPr lang="el-GR" dirty="0"/>
              <a:t>αφετέρου λεμφοκύτταρα τα οποία  αναγνωρίζουν το </a:t>
            </a:r>
            <a:r>
              <a:rPr lang="fr-CH" dirty="0"/>
              <a:t>self </a:t>
            </a:r>
            <a:r>
              <a:rPr lang="el-GR" dirty="0"/>
              <a:t>αντιγόνο. </a:t>
            </a:r>
          </a:p>
          <a:p>
            <a:r>
              <a:rPr lang="el-GR" b="1" dirty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dirty="0"/>
              <a:t>Χρειάζεται επιπλέον να συνυπάρχουν περιβαλλοντικοί παράγοντες οι οποίοι οδηγούν </a:t>
            </a:r>
          </a:p>
          <a:p>
            <a:r>
              <a:rPr lang="el-GR" dirty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/>
              <a:t>εξαλείφουν τα αυτοδραστικά λεμφοκύτταρα.</a:t>
            </a:r>
            <a:endParaRPr lang="fr-CH" dirty="0"/>
          </a:p>
          <a:p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99350" y="4092476"/>
            <a:ext cx="8934497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ΠΑΡΑΤΗΡΗΣΗ</a:t>
            </a:r>
            <a:r>
              <a:rPr lang="fr-CH" b="1" dirty="0">
                <a:solidFill>
                  <a:srgbClr val="C00000"/>
                </a:solidFill>
              </a:rPr>
              <a:t>:</a:t>
            </a:r>
            <a:r>
              <a:rPr lang="fr-CH" dirty="0"/>
              <a:t> </a:t>
            </a:r>
            <a:r>
              <a:rPr lang="el-GR" dirty="0"/>
              <a:t>Συχνά τα αυτοάνοσα νοσήματα έπονται βακτηριακών ή ιογενών λοιμώξεων</a:t>
            </a:r>
          </a:p>
          <a:p>
            <a:r>
              <a:rPr lang="el-GR" dirty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/>
              <a:t>σημαντικοί στην ενεργοποίηση των αυτοανόσων μηχανισμών. Ασφαλώς μία λοίμωξη δεν </a:t>
            </a:r>
          </a:p>
          <a:p>
            <a:r>
              <a:rPr lang="el-GR" dirty="0"/>
              <a:t>αποτελεί από μόνη της την ικανή συνθήκη, γιατί για τους περισσότερους ανθρώπους,  αυτές</a:t>
            </a:r>
          </a:p>
          <a:p>
            <a:r>
              <a:rPr lang="el-GR" dirty="0"/>
              <a:t>οι λοιμώξεις δεν οδηγούν σε αυτοανοσία. Οπωσδήποτε όμως, σε συνδιασμό με γενετική </a:t>
            </a:r>
          </a:p>
          <a:p>
            <a:r>
              <a:rPr lang="el-GR" dirty="0"/>
              <a:t>προδιάθεση </a:t>
            </a:r>
            <a:r>
              <a:rPr lang="fr-CH" dirty="0"/>
              <a:t>(</a:t>
            </a:r>
            <a:r>
              <a:rPr lang="el-GR" dirty="0"/>
              <a:t>π.χ. κάποιο συγκεκριμένο, κληρονομούμενο </a:t>
            </a:r>
            <a:r>
              <a:rPr lang="fr-CH" dirty="0"/>
              <a:t>MHC </a:t>
            </a:r>
            <a:r>
              <a:rPr lang="el-GR" dirty="0"/>
              <a:t>μόριο</a:t>
            </a:r>
            <a:r>
              <a:rPr lang="fr-CH" dirty="0"/>
              <a:t>)</a:t>
            </a:r>
            <a:r>
              <a:rPr lang="el-GR" dirty="0"/>
              <a:t> και την παρουσία </a:t>
            </a:r>
          </a:p>
          <a:p>
            <a:r>
              <a:rPr lang="el-GR" dirty="0"/>
              <a:t>αυτοδραστικών λεμφοκυττάρων, μία λοίμωξη μπορεί να είναι η </a:t>
            </a:r>
            <a:r>
              <a:rPr lang="el-GR" i="1" dirty="0"/>
              <a:t>«τελευταία σταγόνα» </a:t>
            </a:r>
            <a:r>
              <a:rPr lang="el-GR" dirty="0"/>
              <a:t>που </a:t>
            </a:r>
          </a:p>
          <a:p>
            <a:r>
              <a:rPr lang="el-GR" dirty="0"/>
              <a:t>οδηγεί σε αυτοάνοσο νόσημα.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36" y="944155"/>
            <a:ext cx="5019589" cy="58376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pic>
        <p:nvPicPr>
          <p:cNvPr id="11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2131022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31927"/>
            <a:ext cx="2057400" cy="1859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09600" y="9906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3502223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II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3429000"/>
            <a:ext cx="2286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736" y="944155"/>
            <a:ext cx="5019589" cy="58376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9088" y="941832"/>
            <a:ext cx="1524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itchFamily="18" charset="0"/>
                <a:ea typeface="+mj-ea"/>
                <a:cs typeface="Times New Roman" pitchFamily="18" charset="0"/>
              </a:rPr>
              <a:t>HLA-linked autoimmune diseases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1397000"/>
          <a:ext cx="7467600" cy="40896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743">
                <a:tc>
                  <a:txBody>
                    <a:bodyPr/>
                    <a:lstStyle/>
                    <a:p>
                      <a:r>
                        <a:rPr lang="el-GR" dirty="0"/>
                        <a:t>Νόσος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HLA</a:t>
                      </a:r>
                      <a:r>
                        <a:rPr lang="en-US" baseline="0" dirty="0"/>
                        <a:t> </a:t>
                      </a:r>
                      <a:r>
                        <a:rPr lang="el-GR" baseline="0" dirty="0"/>
                        <a:t>αλληλόμορφο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Σχετικός κίνδυνος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980">
                <a:tc>
                  <a:txBody>
                    <a:bodyPr/>
                    <a:lstStyle/>
                    <a:p>
                      <a:r>
                        <a:rPr lang="el-GR" dirty="0"/>
                        <a:t>Ρευματοειδής 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277">
                <a:tc>
                  <a:txBody>
                    <a:bodyPr/>
                    <a:lstStyle/>
                    <a:p>
                      <a:r>
                        <a:rPr lang="el-GR" dirty="0"/>
                        <a:t>Ινσουλινοεξαρτώμενος</a:t>
                      </a:r>
                      <a:r>
                        <a:rPr lang="el-GR" baseline="0" dirty="0"/>
                        <a:t> (τύπου </a:t>
                      </a:r>
                      <a:r>
                        <a:rPr lang="en-US" baseline="0" dirty="0"/>
                        <a:t>I</a:t>
                      </a:r>
                      <a:r>
                        <a:rPr lang="el-GR" baseline="0" dirty="0"/>
                        <a:t>) σακχαρώδης διαβήτης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DR3</a:t>
                      </a:r>
                    </a:p>
                    <a:p>
                      <a:r>
                        <a:rPr lang="en-US" dirty="0"/>
                        <a:t>DR4</a:t>
                      </a:r>
                    </a:p>
                    <a:p>
                      <a:r>
                        <a:rPr lang="en-US" dirty="0"/>
                        <a:t>DR3/DR4 </a:t>
                      </a:r>
                      <a:r>
                        <a:rPr lang="el-GR" dirty="0"/>
                        <a:t>ετεροζυγώτης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5</a:t>
                      </a:r>
                    </a:p>
                    <a:p>
                      <a:r>
                        <a:rPr lang="el-GR" dirty="0"/>
                        <a:t>5-6</a:t>
                      </a:r>
                    </a:p>
                    <a:p>
                      <a:r>
                        <a:rPr lang="el-GR" dirty="0"/>
                        <a:t>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/>
                        <a:t>Σκλήρυνση κατά πλάκας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/>
                        <a:t>Συστηματικός</a:t>
                      </a:r>
                      <a:r>
                        <a:rPr lang="el-GR" baseline="0" dirty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DR2/DR3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/>
                        <a:t>Πέμφιγα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/>
                        <a:t>Αγκυλοποιητική</a:t>
                      </a:r>
                      <a:r>
                        <a:rPr lang="el-GR" baseline="0" dirty="0"/>
                        <a:t> σπονδυλαρθρίτιδα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r>
                        <a:rPr lang="el-GR" dirty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90-100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36" y="944155"/>
            <a:ext cx="5019589" cy="5837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18432" y="941832"/>
            <a:ext cx="2286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Ρόλος των λοιμώξεων στην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4419600"/>
            <a:ext cx="106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Ρευματικός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590800"/>
            <a:ext cx="17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Πειραματική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εγκεφαλομυελίτιδα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και θυρεοειδίτιδα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1" name="TextBox 8"/>
          <p:cNvSpPr txBox="1"/>
          <p:nvPr/>
        </p:nvSpPr>
        <p:spPr>
          <a:xfrm>
            <a:off x="7391400" y="144780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Περιφέρεια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83574"/>
            <a:ext cx="5047488" cy="57978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1045464"/>
            <a:ext cx="7696200" cy="123077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760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946" y="1676400"/>
            <a:ext cx="3734054" cy="47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5410200" y="1470950"/>
            <a:ext cx="0" cy="5410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Ρόλος των λοιμώξεων στην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4419600"/>
            <a:ext cx="106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Ρευματικός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590800"/>
            <a:ext cx="17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Πειραματική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εγκεφαλομυελίτιδα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και θυρεοειδίτιδα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1" name="TextBox 8"/>
          <p:cNvSpPr txBox="1"/>
          <p:nvPr/>
        </p:nvSpPr>
        <p:spPr>
          <a:xfrm>
            <a:off x="7391400" y="144780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</a:p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Περιφέρεια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83574"/>
            <a:ext cx="5047488" cy="57978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5400" y="2216513"/>
            <a:ext cx="7696200" cy="359297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915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90600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Άλλοι παράγοντες που σχετίζονται με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6934200" cy="1752600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l-G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Ανατομικές βλάβες σε ιστούς σαν αποτέλεσμα φλεγμονής ισχαιμίας ή τραύματος, μπορεί να οδηγήσει σε έκθεση αυτοαντιγόνων στο ανοσιακό σύστημα τα οποία φυσιολογικά είναι κρυμένα από αυτό (π.χ. ενδοφθαλμικά αντιγόνα, εγκέφαλος, σπέρμα=</a:t>
            </a:r>
            <a:r>
              <a:rPr lang="en-US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immune privileged tissues</a:t>
            </a:r>
            <a:r>
              <a:rPr lang="el-G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el-G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Ορμονική επίδραση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[Γ&gt;&gt;&gt;Α</a:t>
            </a:r>
            <a:r>
              <a:rPr lang="fr-CH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763000" cy="3418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itchFamily="18" charset="0"/>
                          <a:cs typeface="Times New Roman" pitchFamily="18" charset="0"/>
                        </a:rPr>
                        <a:t>Οργανο/Σύστημα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itchFamily="18" charset="0"/>
                          <a:cs typeface="Times New Roman" pitchFamily="18" charset="0"/>
                        </a:rPr>
                        <a:t>Ιστολογική εικόνα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Αρθρώσεις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Μη διαβρωτική </a:t>
                      </a:r>
                      <a:r>
                        <a:rPr lang="el-GR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υμενίτιδα με ουδετερόφιλα και μονοπύρηνα κύτταρα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Νεφροί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ανοσοσυμπλεγμάτων, διάμεση νεφρίτιδα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Ορογόνοι μεμβράνες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Πλευρίτιδα,</a:t>
                      </a:r>
                      <a:r>
                        <a:rPr lang="el-GR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περικαρδίτιδα, περιτονίτιδα δευτεροπαθής σε εναπόθεση ανοσοσυμπλεγμάτων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Καρδιά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45-50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Times New Roman" pitchFamily="18" charset="0"/>
                          <a:cs typeface="Times New Roman" pitchFamily="18" charset="0"/>
                        </a:rPr>
                        <a:t>Περικαρδίτιδα, μυοκαρδίτιδα,</a:t>
                      </a:r>
                      <a:r>
                        <a:rPr lang="el-GR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ενδοκαρδίτιδα </a:t>
                      </a:r>
                      <a:r>
                        <a:rPr lang="en-US" sz="1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Libman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-Sacks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399" y="925975"/>
            <a:ext cx="3773779" cy="592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10200" y="914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/>
              <a:t>Diagnostic guidelines of the</a:t>
            </a:r>
          </a:p>
          <a:p>
            <a:r>
              <a:rPr lang="fr-CH" sz="1400" b="1" dirty="0"/>
              <a:t>American </a:t>
            </a:r>
            <a:r>
              <a:rPr lang="fr-CH" sz="1400" b="1" dirty="0" err="1"/>
              <a:t>Rheumatology</a:t>
            </a:r>
            <a:r>
              <a:rPr lang="fr-CH" sz="1400" b="1" dirty="0"/>
              <a:t> Association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71600"/>
          <a:ext cx="8610600" cy="66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480">
                <a:tc>
                  <a:txBody>
                    <a:bodyPr/>
                    <a:lstStyle/>
                    <a:p>
                      <a:r>
                        <a:rPr lang="el-GR" dirty="0"/>
                        <a:t>Συστηματικός</a:t>
                      </a:r>
                      <a:r>
                        <a:rPr lang="el-GR" baseline="0" dirty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DR2/DR3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Risk=5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2133600"/>
            <a:ext cx="8402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 </a:t>
            </a:r>
            <a:r>
              <a:rPr lang="el-GR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έναντι πολλών αυτοαντιγόνων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u="sng" dirty="0">
                <a:latin typeface="Times New Roman" pitchFamily="18" charset="0"/>
                <a:cs typeface="Times New Roman" pitchFamily="18" charset="0"/>
              </a:rPr>
              <a:t>Πυρηνικά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DNA,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ιστόνες,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RNPs)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>
                <a:latin typeface="Times New Roman" pitchFamily="18" charset="0"/>
                <a:cs typeface="Times New Roman" pitchFamily="18" charset="0"/>
              </a:rPr>
              <a:t>Κυτταροπλασμικά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 (μικροινίδια, μικροσωληνίσκοι,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κλπ)</a:t>
            </a:r>
          </a:p>
          <a:p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>
                <a:latin typeface="Times New Roman" pitchFamily="18" charset="0"/>
                <a:cs typeface="Times New Roman" pitchFamily="18" charset="0"/>
              </a:rPr>
              <a:t>Κυτταρικής επιφάνειας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(αιμοπετάλια, ερυθρά αιμοσφαίρια κλπ)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429000"/>
            <a:ext cx="7543800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8220"/>
            <a:ext cx="3671071" cy="5829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07364"/>
            <a:ext cx="5019675" cy="12287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4572000"/>
            <a:ext cx="1352550" cy="16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37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44448"/>
            <a:ext cx="4114800" cy="27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44448"/>
            <a:ext cx="4114800" cy="27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856"/>
          <a:stretch>
            <a:fillRect/>
          </a:stretch>
        </p:blipFill>
        <p:spPr bwMode="auto">
          <a:xfrm>
            <a:off x="4610428" y="4191000"/>
            <a:ext cx="414304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42550" y="6236918"/>
            <a:ext cx="1765227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fr-CH" i="1" dirty="0" err="1"/>
              <a:t>Canis</a:t>
            </a:r>
            <a:r>
              <a:rPr lang="fr-CH" i="1" dirty="0"/>
              <a:t> lupus </a:t>
            </a:r>
            <a:r>
              <a:rPr lang="fr-CH" i="1" dirty="0" err="1"/>
              <a:t>rufus</a:t>
            </a:r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</a:p>
          <a:p>
            <a:r>
              <a:rPr lang="el-GR" sz="1800" b="1" dirty="0"/>
              <a:t>Βλάβες στο τριχωτό της κεφαλής έχουν ως αποτέλεσμα ουλωτική αλωπεκία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88417"/>
            <a:ext cx="3581400" cy="534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6627788" cy="536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5380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Υπερκεράτωση και παρακεράτωση με βύσματα κερατίνης στο στόμιο των τριχοθυλάκων</a:t>
            </a:r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613" y="1143000"/>
            <a:ext cx="480501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b="1" dirty="0"/>
              <a:t>Ατροφία της επιδερμίδας με υδρωπική εκφύλιση της βασικής στιβάδας</a:t>
            </a:r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379" y="1219200"/>
            <a:ext cx="43252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038600" y="2286000"/>
            <a:ext cx="25908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b="1" dirty="0"/>
              <a:t>Πάχυνση της βασικής μεμβράνης</a:t>
            </a:r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379" y="1219200"/>
            <a:ext cx="43252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 flipV="1">
            <a:off x="4114800" y="22860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dirty="0"/>
              <a:t>Πάχυνση της βασικής μεμβράνης</a:t>
            </a:r>
          </a:p>
          <a:p>
            <a:r>
              <a:rPr lang="el-GR" sz="1800" b="1" dirty="0"/>
              <a:t>Περιαγγειακή και περιεξαρτηματική λεμφοκυτταρική φλεγμονώδης διήθηση</a:t>
            </a:r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444701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dirty="0"/>
              <a:t>Πάχυνση της βασικής μεμβράνης</a:t>
            </a:r>
          </a:p>
          <a:p>
            <a:r>
              <a:rPr lang="el-GR" sz="1800" dirty="0"/>
              <a:t>Περιαγγειακή και περιεξαρτηματική λεμφοκυτταρική φλεγμονώδης διήθηση</a:t>
            </a:r>
          </a:p>
          <a:p>
            <a:r>
              <a:rPr lang="el-GR" sz="1800" b="1" dirty="0"/>
              <a:t>Εναπόθεση βλέννης στο χόριο</a:t>
            </a:r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68394"/>
            <a:ext cx="4114800" cy="265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675" y="4030718"/>
            <a:ext cx="4073325" cy="27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dirty="0"/>
              <a:t>Πάχυνση της βασικής μεμβράνης</a:t>
            </a:r>
          </a:p>
          <a:p>
            <a:r>
              <a:rPr lang="el-GR" sz="1800" dirty="0"/>
              <a:t>Περιαγγειακή και περιεξαρτηματική λεμφοκυτταρική φλεγμονώδης διήθηση</a:t>
            </a:r>
          </a:p>
          <a:p>
            <a:r>
              <a:rPr lang="el-GR" sz="1800" b="1" dirty="0"/>
              <a:t>Εναπόθεση βλέννης στο χόριο</a:t>
            </a:r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675" y="4030718"/>
            <a:ext cx="4073325" cy="27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925" y="11938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62800" y="3581400"/>
            <a:ext cx="15680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b="1" dirty="0"/>
              <a:t>Χρώση </a:t>
            </a:r>
            <a:r>
              <a:rPr lang="fr-CH" sz="1400" b="1" dirty="0" err="1"/>
              <a:t>Alcian</a:t>
            </a:r>
            <a:r>
              <a:rPr lang="fr-CH" sz="1400" b="1" dirty="0"/>
              <a:t> </a:t>
            </a:r>
            <a:r>
              <a:rPr lang="fr-CH" sz="1400" b="1" dirty="0" err="1"/>
              <a:t>blue</a:t>
            </a:r>
            <a:endParaRPr lang="fr-CH" sz="14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962400" y="2362200"/>
            <a:ext cx="1905000" cy="236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962400" y="2209800"/>
            <a:ext cx="2971800" cy="2590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dirty="0"/>
              <a:t>Πάχυνση της βασικής μεμβράνης</a:t>
            </a:r>
          </a:p>
          <a:p>
            <a:r>
              <a:rPr lang="el-GR" sz="1800" dirty="0"/>
              <a:t>Περιαγγειακή και περιεξαρτηματική λεμφοκυτταρική φλεγμονώδης διήθηση</a:t>
            </a:r>
          </a:p>
          <a:p>
            <a:r>
              <a:rPr lang="el-GR" sz="1800" dirty="0"/>
              <a:t>Εναπόθεση βλέννης στο χόριο</a:t>
            </a:r>
          </a:p>
          <a:p>
            <a:r>
              <a:rPr lang="fr-CH" sz="1800" b="1" dirty="0"/>
              <a:t>Lupus band test [</a:t>
            </a:r>
            <a:r>
              <a:rPr lang="fr-CH" sz="1800" b="1" dirty="0" err="1"/>
              <a:t>IgM</a:t>
            </a:r>
            <a:r>
              <a:rPr lang="fr-CH" sz="1800" b="1" dirty="0"/>
              <a:t>, </a:t>
            </a:r>
            <a:r>
              <a:rPr lang="fr-CH" sz="1800" b="1" dirty="0" err="1"/>
              <a:t>IgG</a:t>
            </a:r>
            <a:r>
              <a:rPr lang="fr-CH" sz="1800" b="1" dirty="0"/>
              <a:t>, </a:t>
            </a:r>
            <a:r>
              <a:rPr lang="fr-CH" sz="1800" b="1" dirty="0" err="1"/>
              <a:t>IgA</a:t>
            </a:r>
            <a:r>
              <a:rPr lang="fr-CH" sz="1800" b="1" dirty="0"/>
              <a:t>, C3]</a:t>
            </a:r>
            <a:endParaRPr lang="el-GR" sz="1800" b="1" dirty="0"/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219200"/>
            <a:ext cx="434600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267200" y="3200400"/>
            <a:ext cx="25908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/>
              <a:t>Ατροφία της επιδερμίδας με υδρωπική εκφύλιση της βασικής στιβάδας</a:t>
            </a:r>
          </a:p>
          <a:p>
            <a:r>
              <a:rPr lang="el-GR" sz="1800" dirty="0"/>
              <a:t>Πάχυνση της βασικής μεμβράνης</a:t>
            </a:r>
          </a:p>
          <a:p>
            <a:r>
              <a:rPr lang="el-GR" sz="1800" dirty="0"/>
              <a:t>Περιαγγειακή και περιεξαρτηματική λεμφοκυτταρική φλεγμονώδης διήθηση</a:t>
            </a:r>
          </a:p>
          <a:p>
            <a:r>
              <a:rPr lang="el-GR" sz="1800" dirty="0"/>
              <a:t>Εναπόθεση βλέννης στο χόριο</a:t>
            </a:r>
          </a:p>
          <a:p>
            <a:r>
              <a:rPr lang="fr-CH" sz="1800" b="1" dirty="0"/>
              <a:t>Lupus band test [</a:t>
            </a:r>
            <a:r>
              <a:rPr lang="fr-CH" sz="1800" b="1" dirty="0" err="1"/>
              <a:t>IgM</a:t>
            </a:r>
            <a:r>
              <a:rPr lang="fr-CH" sz="1800" b="1" dirty="0"/>
              <a:t>, </a:t>
            </a:r>
            <a:r>
              <a:rPr lang="fr-CH" sz="1800" b="1" dirty="0" err="1"/>
              <a:t>IgG</a:t>
            </a:r>
            <a:r>
              <a:rPr lang="fr-CH" sz="1800" b="1" dirty="0"/>
              <a:t>, </a:t>
            </a:r>
            <a:r>
              <a:rPr lang="fr-CH" sz="1800" b="1" dirty="0" err="1"/>
              <a:t>IgA</a:t>
            </a:r>
            <a:r>
              <a:rPr lang="fr-CH" sz="1800" b="1" dirty="0"/>
              <a:t>, C3]</a:t>
            </a:r>
            <a:endParaRPr lang="el-GR" sz="1800" b="1" dirty="0"/>
          </a:p>
          <a:p>
            <a:pPr>
              <a:buNone/>
            </a:pPr>
            <a:endParaRPr lang="el-GR" sz="1800" b="1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219200"/>
            <a:ext cx="434600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676400" y="5396805"/>
            <a:ext cx="5926238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/>
              <a:t>ΠΡΟΣΟΧΗ</a:t>
            </a:r>
            <a:r>
              <a:rPr lang="fr-CH" sz="2800" b="1" dirty="0"/>
              <a:t>:</a:t>
            </a:r>
            <a:r>
              <a:rPr lang="el-GR" sz="2800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 Όχι από δέρμα εκτεθειμένο στον ήλιο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 Όχι μετά τη λήψη κορτιζόνης</a:t>
            </a:r>
            <a:endParaRPr lang="fr-CH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Μεμβρανώδης σπειραματονεφρίτιδα</a:t>
            </a:r>
          </a:p>
          <a:p>
            <a:pPr>
              <a:buNone/>
            </a:pPr>
            <a:r>
              <a:rPr lang="fr-CH" sz="1800" dirty="0"/>
              <a:t>(</a:t>
            </a:r>
            <a:r>
              <a:rPr lang="el-GR" sz="1800" dirty="0"/>
              <a:t>λευκωματουρία, αιματουρία</a:t>
            </a:r>
            <a:r>
              <a:rPr lang="fr-CH" sz="1800" dirty="0"/>
              <a:t>)</a:t>
            </a: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143000"/>
            <a:ext cx="41769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962400"/>
            <a:ext cx="3048000" cy="199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7976" y="3962400"/>
            <a:ext cx="302492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0"/>
          <p:cNvSpPr txBox="1"/>
          <p:nvPr/>
        </p:nvSpPr>
        <p:spPr>
          <a:xfrm>
            <a:off x="2590800" y="5950350"/>
            <a:ext cx="183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5693806" y="5936676"/>
            <a:ext cx="184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C1q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3400" y="1143000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Νεφροί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6627788" cy="536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75" y="3001802"/>
            <a:ext cx="3095625" cy="3734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7057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/>
              <a:t>:</a:t>
            </a:r>
            <a:r>
              <a:rPr lang="el-GR" sz="1800" i="1" dirty="0">
                <a:solidFill>
                  <a:srgbClr val="C00000"/>
                </a:solidFill>
              </a:rPr>
              <a:t> </a:t>
            </a:r>
            <a:r>
              <a:rPr lang="el-GR" sz="1800" b="1" dirty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/>
              <a:t>:</a:t>
            </a:r>
            <a:r>
              <a:rPr lang="el-GR" sz="1800" i="1" dirty="0">
                <a:solidFill>
                  <a:srgbClr val="C00000"/>
                </a:solidFill>
              </a:rPr>
              <a:t> </a:t>
            </a:r>
            <a:r>
              <a:rPr lang="el-GR" sz="1800" b="1" dirty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/>
              <a:t>:</a:t>
            </a:r>
            <a:r>
              <a:rPr lang="el-GR" sz="1800" b="1" dirty="0"/>
              <a:t> το παραπάνω σε συνδυασμό με έτερο αυτοάνοσο νόσημα, συχνότερα ρευματοειδής αρθρίτιδα ή συστηματικός ερυθηματώδης λύκος</a:t>
            </a: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/>
              <a:t>:</a:t>
            </a:r>
            <a:r>
              <a:rPr lang="el-GR" sz="1800" i="1" dirty="0">
                <a:solidFill>
                  <a:srgbClr val="C00000"/>
                </a:solidFill>
              </a:rPr>
              <a:t> </a:t>
            </a:r>
            <a:r>
              <a:rPr lang="el-GR" sz="1800" b="1" dirty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/>
              <a:t>:</a:t>
            </a:r>
            <a:r>
              <a:rPr lang="el-GR" sz="1800" b="1" dirty="0"/>
              <a:t> το παραπάνω σε συνδυασμό με έτερο αυτοάνοσο νόσημα, συχνότερα ρευματοειδής αρθρίτιδα ή συστηματικός ερυθηματώδης λύκος</a:t>
            </a:r>
            <a:endParaRPr lang="el-GR" sz="1800" dirty="0"/>
          </a:p>
          <a:p>
            <a:r>
              <a:rPr lang="el-GR" sz="1800" b="1" dirty="0"/>
              <a:t>Μέση ηλικία</a:t>
            </a:r>
            <a:r>
              <a:rPr lang="fr-CH" sz="1800" b="1" dirty="0"/>
              <a:t>: </a:t>
            </a:r>
            <a:r>
              <a:rPr lang="el-GR" sz="1800" b="1" dirty="0"/>
              <a:t>5</a:t>
            </a:r>
            <a:r>
              <a:rPr lang="el-GR" sz="1800" b="1" baseline="30000" dirty="0"/>
              <a:t>η</a:t>
            </a:r>
            <a:r>
              <a:rPr lang="fr-CH" sz="1800" b="1" dirty="0"/>
              <a:t>-</a:t>
            </a:r>
            <a:r>
              <a:rPr lang="el-GR" sz="1800" b="1" dirty="0"/>
              <a:t>7</a:t>
            </a:r>
            <a:r>
              <a:rPr lang="el-GR" sz="1800" b="1" baseline="30000" dirty="0"/>
              <a:t>η</a:t>
            </a:r>
            <a:r>
              <a:rPr lang="el-GR" sz="1800" b="1" dirty="0"/>
              <a:t> δεκαετία</a:t>
            </a:r>
          </a:p>
          <a:p>
            <a:r>
              <a:rPr lang="el-GR" sz="1800" b="1" dirty="0"/>
              <a:t>Γ</a:t>
            </a:r>
            <a:r>
              <a:rPr lang="fr-CH" sz="1800" b="1" dirty="0"/>
              <a:t> / A ~9 / 1</a:t>
            </a:r>
            <a:endParaRPr lang="el-GR" sz="1800" b="1" dirty="0"/>
          </a:p>
          <a:p>
            <a:endParaRPr lang="fr-CH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/>
              <a:t>:</a:t>
            </a:r>
            <a:r>
              <a:rPr lang="el-GR" sz="1800" i="1" dirty="0">
                <a:solidFill>
                  <a:srgbClr val="C00000"/>
                </a:solidFill>
              </a:rPr>
              <a:t> </a:t>
            </a:r>
            <a:r>
              <a:rPr lang="el-GR" sz="1800" b="1" dirty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/>
              <a:t>:</a:t>
            </a:r>
            <a:r>
              <a:rPr lang="el-GR" sz="1800" b="1" dirty="0"/>
              <a:t> το παραπάνω σε συνδυασμό με έτερο αυτοάνοσο νόσημα, συχνότερα ρευματοειδής αρθρίτιδα ή συστηματικός ερυθηματώδης λύκος</a:t>
            </a:r>
            <a:endParaRPr lang="el-GR" sz="1800" dirty="0"/>
          </a:p>
          <a:p>
            <a:r>
              <a:rPr lang="el-GR" sz="1800" b="1" dirty="0"/>
              <a:t>Μέση ηλικία</a:t>
            </a:r>
            <a:r>
              <a:rPr lang="fr-CH" sz="1800" b="1" dirty="0"/>
              <a:t>: </a:t>
            </a:r>
            <a:r>
              <a:rPr lang="el-GR" sz="1800" b="1" dirty="0"/>
              <a:t>5</a:t>
            </a:r>
            <a:r>
              <a:rPr lang="el-GR" sz="1800" b="1" baseline="30000" dirty="0"/>
              <a:t>η</a:t>
            </a:r>
            <a:r>
              <a:rPr lang="fr-CH" sz="1800" b="1" dirty="0"/>
              <a:t>-</a:t>
            </a:r>
            <a:r>
              <a:rPr lang="el-GR" sz="1800" b="1" dirty="0"/>
              <a:t>7</a:t>
            </a:r>
            <a:r>
              <a:rPr lang="el-GR" sz="1800" b="1" baseline="30000" dirty="0"/>
              <a:t>η</a:t>
            </a:r>
            <a:r>
              <a:rPr lang="el-GR" sz="1800" b="1" dirty="0"/>
              <a:t> δεκαετία</a:t>
            </a:r>
          </a:p>
          <a:p>
            <a:r>
              <a:rPr lang="el-GR" sz="1800" b="1" dirty="0"/>
              <a:t>Γ</a:t>
            </a:r>
            <a:r>
              <a:rPr lang="fr-CH" sz="1800" b="1" dirty="0"/>
              <a:t> / A ~9 / 1</a:t>
            </a:r>
            <a:endParaRPr lang="el-GR" sz="1800" b="1" dirty="0"/>
          </a:p>
          <a:p>
            <a:r>
              <a:rPr lang="fr-CH" sz="1800" b="1" dirty="0"/>
              <a:t>HLA-B8 </a:t>
            </a:r>
            <a:r>
              <a:rPr lang="el-GR" sz="1800" b="1" dirty="0"/>
              <a:t>και </a:t>
            </a:r>
            <a:r>
              <a:rPr lang="fr-CH" sz="1800" b="1" dirty="0"/>
              <a:t>HLA-Dw3</a:t>
            </a:r>
          </a:p>
          <a:p>
            <a:r>
              <a:rPr lang="el-GR" sz="1800" b="1" dirty="0"/>
              <a:t>Ιογενείς λοιμώξεις</a:t>
            </a:r>
            <a:r>
              <a:rPr lang="fr-CH" sz="1800" b="1" dirty="0"/>
              <a:t>:</a:t>
            </a:r>
            <a:r>
              <a:rPr lang="el-GR" sz="1800" b="1" dirty="0"/>
              <a:t> </a:t>
            </a:r>
            <a:r>
              <a:rPr lang="fr-CH" sz="1800" b="1" dirty="0"/>
              <a:t>EBV, </a:t>
            </a:r>
            <a:r>
              <a:rPr lang="fr-CH" sz="1800" b="1" dirty="0" err="1"/>
              <a:t>Coxsackievirus</a:t>
            </a:r>
            <a:r>
              <a:rPr lang="fr-CH" sz="1800" b="1" dirty="0"/>
              <a:t>, HTLV-1</a:t>
            </a:r>
          </a:p>
          <a:p>
            <a:endParaRPr lang="fr-CH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l-GR" sz="1800" i="1" dirty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/>
              <a:t>:</a:t>
            </a:r>
            <a:r>
              <a:rPr lang="el-GR" sz="1800" i="1" dirty="0">
                <a:solidFill>
                  <a:srgbClr val="C00000"/>
                </a:solidFill>
              </a:rPr>
              <a:t> </a:t>
            </a:r>
            <a:r>
              <a:rPr lang="el-GR" sz="1800" b="1" dirty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/>
              <a:t>:</a:t>
            </a:r>
            <a:r>
              <a:rPr lang="el-GR" sz="1800" b="1" dirty="0"/>
              <a:t> το παραπάνω σε συνδυασμό με έτερο αυτοάνοσο νόσημα, συχνότερα ρευματοειδής αρθρίτιδα ή συστηματικός ερυθηματώδης λύκος</a:t>
            </a:r>
            <a:endParaRPr lang="el-GR" sz="1800" dirty="0"/>
          </a:p>
          <a:p>
            <a:r>
              <a:rPr lang="el-GR" sz="1800" b="1" dirty="0"/>
              <a:t>Μέση ηλικία</a:t>
            </a:r>
            <a:r>
              <a:rPr lang="fr-CH" sz="1800" b="1" dirty="0"/>
              <a:t>: </a:t>
            </a:r>
            <a:r>
              <a:rPr lang="el-GR" sz="1800" b="1" dirty="0"/>
              <a:t>5</a:t>
            </a:r>
            <a:r>
              <a:rPr lang="el-GR" sz="1800" b="1" baseline="30000" dirty="0"/>
              <a:t>η</a:t>
            </a:r>
            <a:r>
              <a:rPr lang="fr-CH" sz="1800" b="1" dirty="0"/>
              <a:t>-</a:t>
            </a:r>
            <a:r>
              <a:rPr lang="el-GR" sz="1800" b="1" dirty="0"/>
              <a:t>7</a:t>
            </a:r>
            <a:r>
              <a:rPr lang="el-GR" sz="1800" b="1" baseline="30000" dirty="0"/>
              <a:t>η</a:t>
            </a:r>
            <a:r>
              <a:rPr lang="el-GR" sz="1800" b="1" dirty="0"/>
              <a:t> δεκαετία</a:t>
            </a:r>
          </a:p>
          <a:p>
            <a:r>
              <a:rPr lang="el-GR" sz="1800" b="1" dirty="0"/>
              <a:t>Γ</a:t>
            </a:r>
            <a:r>
              <a:rPr lang="fr-CH" sz="1800" b="1" dirty="0"/>
              <a:t> / A ~9 / 1</a:t>
            </a:r>
            <a:endParaRPr lang="el-GR" sz="1800" b="1" dirty="0"/>
          </a:p>
          <a:p>
            <a:r>
              <a:rPr lang="fr-CH" sz="1800" b="1" dirty="0"/>
              <a:t>HLA-B8 </a:t>
            </a:r>
            <a:r>
              <a:rPr lang="el-GR" sz="1800" b="1" dirty="0"/>
              <a:t>και </a:t>
            </a:r>
            <a:r>
              <a:rPr lang="fr-CH" sz="1800" b="1" dirty="0"/>
              <a:t>HLA-Dw3</a:t>
            </a:r>
          </a:p>
          <a:p>
            <a:r>
              <a:rPr lang="el-GR" sz="1800" b="1" dirty="0"/>
              <a:t>Ιογενείς λοιμώξεις</a:t>
            </a:r>
            <a:r>
              <a:rPr lang="fr-CH" sz="1800" b="1" dirty="0"/>
              <a:t>:</a:t>
            </a:r>
            <a:r>
              <a:rPr lang="el-GR" sz="1800" b="1" dirty="0"/>
              <a:t> </a:t>
            </a:r>
            <a:r>
              <a:rPr lang="fr-CH" sz="1800" b="1" dirty="0"/>
              <a:t>EBV, </a:t>
            </a:r>
            <a:r>
              <a:rPr lang="fr-CH" sz="1800" b="1" dirty="0" err="1"/>
              <a:t>Coxsackievirus</a:t>
            </a:r>
            <a:r>
              <a:rPr lang="fr-CH" sz="1800" b="1" dirty="0"/>
              <a:t>, HTLV-1</a:t>
            </a:r>
          </a:p>
          <a:p>
            <a:r>
              <a:rPr lang="el-GR" sz="1800" b="1" dirty="0">
                <a:solidFill>
                  <a:srgbClr val="C00000"/>
                </a:solidFill>
              </a:rPr>
              <a:t>Αυτοαντισώματα</a:t>
            </a:r>
            <a:r>
              <a:rPr lang="fr-CH" sz="1800" b="1" dirty="0">
                <a:solidFill>
                  <a:srgbClr val="C00000"/>
                </a:solidFill>
              </a:rPr>
              <a:t>:</a:t>
            </a:r>
            <a:r>
              <a:rPr lang="el-GR" sz="1800" b="1" dirty="0">
                <a:solidFill>
                  <a:srgbClr val="C00000"/>
                </a:solidFill>
              </a:rPr>
              <a:t> </a:t>
            </a:r>
            <a:endParaRPr lang="fr-CH" sz="1800" b="1" dirty="0">
              <a:solidFill>
                <a:srgbClr val="C00000"/>
              </a:solidFill>
            </a:endParaRPr>
          </a:p>
          <a:p>
            <a:pPr lvl="1"/>
            <a:r>
              <a:rPr lang="fr-CH" sz="1800" b="1" dirty="0"/>
              <a:t>anti-SS-A(RO), anti-SS-B (LA)</a:t>
            </a:r>
          </a:p>
          <a:p>
            <a:pPr lvl="1"/>
            <a:r>
              <a:rPr lang="fr-CH" sz="1800" b="1" dirty="0"/>
              <a:t> </a:t>
            </a:r>
            <a:r>
              <a:rPr lang="el-GR" sz="1800" b="1" dirty="0"/>
              <a:t>Ρευματοειδής παράγοντας </a:t>
            </a:r>
            <a:r>
              <a:rPr lang="fr-CH" sz="1800" b="1" dirty="0"/>
              <a:t>(~</a:t>
            </a:r>
            <a:r>
              <a:rPr lang="el-GR" sz="1800" b="1" dirty="0"/>
              <a:t>95%</a:t>
            </a:r>
            <a:r>
              <a:rPr lang="fr-CH" sz="1800" b="1" dirty="0"/>
              <a:t>)</a:t>
            </a:r>
            <a:r>
              <a:rPr lang="el-GR" sz="1800" b="1" dirty="0"/>
              <a:t> </a:t>
            </a:r>
            <a:r>
              <a:rPr lang="fr-CH" sz="1800" b="1" dirty="0"/>
              <a:t>(=</a:t>
            </a:r>
            <a:r>
              <a:rPr lang="fr-CH" sz="1800" b="1" dirty="0" err="1"/>
              <a:t>anti-IgG</a:t>
            </a:r>
            <a:r>
              <a:rPr lang="fr-CH" sz="1800" b="1" dirty="0"/>
              <a:t> </a:t>
            </a:r>
            <a:r>
              <a:rPr lang="fr-CH" sz="1800" b="1" dirty="0" err="1"/>
              <a:t>antibodies</a:t>
            </a:r>
            <a:r>
              <a:rPr lang="fr-CH" sz="1800" b="1" dirty="0"/>
              <a:t>)</a:t>
            </a:r>
            <a:endParaRPr lang="el-GR" sz="1800" b="1" dirty="0"/>
          </a:p>
          <a:p>
            <a:pPr lvl="1"/>
            <a:r>
              <a:rPr lang="fr-CH" sz="1800" b="1" dirty="0"/>
              <a:t>ANA (80%)</a:t>
            </a:r>
          </a:p>
          <a:p>
            <a:r>
              <a:rPr lang="el-GR" sz="2400" b="1" dirty="0">
                <a:solidFill>
                  <a:srgbClr val="C00000"/>
                </a:solidFill>
              </a:rPr>
              <a:t>44</a:t>
            </a:r>
            <a:r>
              <a:rPr lang="fr-CH" sz="2400" b="1" dirty="0">
                <a:solidFill>
                  <a:srgbClr val="C00000"/>
                </a:solidFill>
              </a:rPr>
              <a:t>x</a:t>
            </a:r>
            <a:r>
              <a:rPr lang="el-GR" sz="2400" b="1" dirty="0">
                <a:solidFill>
                  <a:srgbClr val="C00000"/>
                </a:solidFill>
              </a:rPr>
              <a:t> αυξημένος κίνδυνος εμφάνισης λεμφώματος</a:t>
            </a:r>
            <a:endParaRPr lang="fr-CH" sz="2400" b="1" dirty="0">
              <a:solidFill>
                <a:srgbClr val="C00000"/>
              </a:solidFill>
            </a:endParaRPr>
          </a:p>
          <a:p>
            <a:endParaRPr lang="fr-CH" sz="2200" b="1" dirty="0"/>
          </a:p>
          <a:p>
            <a:pPr lvl="1"/>
            <a:endParaRPr lang="fr-CH" sz="1800" b="1" dirty="0"/>
          </a:p>
          <a:p>
            <a:endParaRPr lang="fr-CH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Εστιακή ή διάχυτη λεμφοκυτταρική φλεγμονώδης διήθηση των σιελογόνων αδένων η οποία οδηγεί σε ατροφία και εκφύλιση.</a:t>
            </a: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493" y="1143000"/>
            <a:ext cx="4439550" cy="44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/>
              <a:t>Η παρουσία περισσοτέρων της μιάς λεμφικών αθροίσεων </a:t>
            </a:r>
            <a:r>
              <a:rPr lang="fr-CH" sz="1800" b="1" dirty="0"/>
              <a:t>(</a:t>
            </a:r>
            <a:r>
              <a:rPr lang="el-GR" sz="1800" b="1" dirty="0"/>
              <a:t>&gt;50 κυττάρων</a:t>
            </a:r>
            <a:r>
              <a:rPr lang="fr-CH" sz="1800" b="1" dirty="0"/>
              <a:t>) </a:t>
            </a:r>
            <a:r>
              <a:rPr lang="el-GR" sz="1800" b="1" dirty="0"/>
              <a:t>σε</a:t>
            </a:r>
            <a:r>
              <a:rPr lang="fr-CH" sz="1800" b="1" dirty="0"/>
              <a:t> </a:t>
            </a:r>
            <a:r>
              <a:rPr lang="el-GR" sz="1800" b="1" dirty="0"/>
              <a:t>έκταση σιελογόνου αδένα 4</a:t>
            </a:r>
            <a:r>
              <a:rPr lang="fr-CH" sz="1800" b="1" dirty="0"/>
              <a:t>mm</a:t>
            </a:r>
            <a:r>
              <a:rPr lang="fr-CH" sz="1800" b="1" baseline="30000" dirty="0"/>
              <a:t>2 </a:t>
            </a:r>
            <a:r>
              <a:rPr lang="el-GR" sz="1800" b="1" dirty="0"/>
              <a:t>είναι συνηγορητική συνδρόμου </a:t>
            </a:r>
            <a:r>
              <a:rPr lang="fr-CH" sz="1800" b="1" dirty="0" err="1"/>
              <a:t>Sjogren</a:t>
            </a:r>
            <a:r>
              <a:rPr lang="el-GR" sz="1800" b="1" dirty="0"/>
              <a:t>.</a:t>
            </a:r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51975"/>
            <a:ext cx="4038600" cy="40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810000" y="32004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/>
              <a:t>Η παρουσία περισσοτέρων της μιάς λεμφικών αθροίσεων </a:t>
            </a:r>
            <a:r>
              <a:rPr lang="fr-CH" sz="1800" b="1" dirty="0"/>
              <a:t>(</a:t>
            </a:r>
            <a:r>
              <a:rPr lang="el-GR" sz="1800" b="1" dirty="0"/>
              <a:t>&gt;50 κυττάρων</a:t>
            </a:r>
            <a:r>
              <a:rPr lang="fr-CH" sz="1800" b="1" dirty="0"/>
              <a:t>) </a:t>
            </a:r>
            <a:r>
              <a:rPr lang="el-GR" sz="1800" b="1" dirty="0"/>
              <a:t>σε</a:t>
            </a:r>
            <a:r>
              <a:rPr lang="fr-CH" sz="1800" b="1" dirty="0"/>
              <a:t> </a:t>
            </a:r>
            <a:r>
              <a:rPr lang="el-GR" sz="1800" b="1" dirty="0"/>
              <a:t>έκταση σιελογόνου αδένα 4</a:t>
            </a:r>
            <a:r>
              <a:rPr lang="fr-CH" sz="1800" b="1" dirty="0"/>
              <a:t>mm</a:t>
            </a:r>
            <a:r>
              <a:rPr lang="fr-CH" sz="1800" b="1" baseline="30000" dirty="0"/>
              <a:t>2 </a:t>
            </a:r>
            <a:r>
              <a:rPr lang="el-GR" sz="1800" b="1" dirty="0"/>
              <a:t>είναι συνηγορητική συνδρόμου </a:t>
            </a:r>
            <a:r>
              <a:rPr lang="fr-CH" sz="1800" b="1" dirty="0" err="1"/>
              <a:t>Sjogren</a:t>
            </a:r>
            <a:r>
              <a:rPr lang="el-GR" sz="1800" b="1" dirty="0"/>
              <a:t>.</a:t>
            </a:r>
          </a:p>
          <a:p>
            <a:r>
              <a:rPr lang="el-GR" sz="1800" b="1" dirty="0"/>
              <a:t>Πιο συχνά προσβάλονται οι παρωτίδες και οι δακρυικοί </a:t>
            </a:r>
            <a:r>
              <a:rPr lang="fr-CH" sz="1800" b="1" dirty="0"/>
              <a:t>(</a:t>
            </a:r>
            <a:r>
              <a:rPr lang="el-GR" sz="1800" b="1" dirty="0"/>
              <a:t>αμφοτερόπλευρα</a:t>
            </a:r>
            <a:r>
              <a:rPr lang="fr-CH" sz="1800" b="1" dirty="0"/>
              <a:t>)</a:t>
            </a:r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1295400"/>
            <a:ext cx="42330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/>
              <a:t>Η παρουσία περισσοτέρων της μιάς λεμφικών αθροίσεων </a:t>
            </a:r>
            <a:r>
              <a:rPr lang="fr-CH" sz="1800" b="1" dirty="0"/>
              <a:t>(</a:t>
            </a:r>
            <a:r>
              <a:rPr lang="el-GR" sz="1800" b="1" dirty="0"/>
              <a:t>&gt;50 κυττάρων</a:t>
            </a:r>
            <a:r>
              <a:rPr lang="fr-CH" sz="1800" b="1" dirty="0"/>
              <a:t>) </a:t>
            </a:r>
            <a:r>
              <a:rPr lang="el-GR" sz="1800" b="1" dirty="0"/>
              <a:t>σε</a:t>
            </a:r>
            <a:r>
              <a:rPr lang="fr-CH" sz="1800" b="1" dirty="0"/>
              <a:t> </a:t>
            </a:r>
            <a:r>
              <a:rPr lang="el-GR" sz="1800" b="1" dirty="0"/>
              <a:t>έκταση σιελογόνου αδένα 4</a:t>
            </a:r>
            <a:r>
              <a:rPr lang="fr-CH" sz="1800" b="1" dirty="0"/>
              <a:t>mm</a:t>
            </a:r>
            <a:r>
              <a:rPr lang="fr-CH" sz="1800" b="1" baseline="30000" dirty="0"/>
              <a:t>2 </a:t>
            </a:r>
            <a:r>
              <a:rPr lang="el-GR" sz="1800" b="1" dirty="0"/>
              <a:t>είναι συνηγορητική συνδρόμου </a:t>
            </a:r>
            <a:r>
              <a:rPr lang="fr-CH" sz="1800" b="1" dirty="0" err="1"/>
              <a:t>Sjogren</a:t>
            </a:r>
            <a:r>
              <a:rPr lang="el-GR" sz="1800" b="1" dirty="0"/>
              <a:t>.</a:t>
            </a:r>
          </a:p>
          <a:p>
            <a:r>
              <a:rPr lang="el-GR" sz="1800" b="1" dirty="0"/>
              <a:t>Πιο συχνά προσβάλονται οι παρωτίδες και οι δακρυικοί </a:t>
            </a:r>
            <a:r>
              <a:rPr lang="fr-CH" sz="1800" b="1" dirty="0"/>
              <a:t>(</a:t>
            </a:r>
            <a:r>
              <a:rPr lang="el-GR" sz="1800" b="1" dirty="0"/>
              <a:t>αμφοτερόπλευρα</a:t>
            </a:r>
            <a:r>
              <a:rPr lang="fr-CH" sz="1800" b="1" dirty="0"/>
              <a:t>)</a:t>
            </a:r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60068"/>
            <a:ext cx="4038600" cy="400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/>
              <a:t>του οργανισμού, καλούνται </a:t>
            </a:r>
            <a:r>
              <a:rPr lang="el-GR" b="1" dirty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/>
              <a:t>(</a:t>
            </a:r>
            <a:r>
              <a:rPr lang="fr-CH" dirty="0" err="1"/>
              <a:t>hypersensitivity</a:t>
            </a:r>
            <a:r>
              <a:rPr lang="fr-CH" dirty="0"/>
              <a:t> </a:t>
            </a:r>
            <a:r>
              <a:rPr lang="fr-CH" dirty="0" err="1"/>
              <a:t>diseases</a:t>
            </a:r>
            <a:r>
              <a:rPr lang="fr-CH" dirty="0"/>
              <a:t>)</a:t>
            </a:r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946" y="1676400"/>
            <a:ext cx="3734054" cy="47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9"/>
          <p:cNvCxnSpPr/>
          <p:nvPr/>
        </p:nvCxnSpPr>
        <p:spPr>
          <a:xfrm>
            <a:off x="5410200" y="1470950"/>
            <a:ext cx="0" cy="5410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77568" y="1600199"/>
            <a:ext cx="990600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4439056" y="1629384"/>
            <a:ext cx="943584" cy="484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42405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Χρόνιο, συστηματικό αυτοάνοσο νόσημα, το οποίο μπορεί να προσβάλει πολλούς ιστούς και όργανα </a:t>
            </a:r>
            <a:r>
              <a:rPr lang="fr-CH" sz="1800" b="1" dirty="0"/>
              <a:t>(</a:t>
            </a:r>
            <a:r>
              <a:rPr lang="el-GR" sz="1800" b="1" dirty="0"/>
              <a:t>δέρμα, αγγεία, καρδιά, πνεύμονες, μύες</a:t>
            </a:r>
            <a:r>
              <a:rPr lang="fr-CH" sz="1800" b="1" dirty="0"/>
              <a:t>)</a:t>
            </a:r>
            <a:r>
              <a:rPr lang="el-GR" sz="1800" b="1" dirty="0"/>
              <a:t>, κυρίως όμως τις αρθρώσεις με τη μορφή της μη</a:t>
            </a:r>
            <a:r>
              <a:rPr lang="fr-CH" sz="1800" b="1" dirty="0"/>
              <a:t>-</a:t>
            </a:r>
            <a:r>
              <a:rPr lang="el-GR" sz="1800" b="1" dirty="0"/>
              <a:t>πυώδους, φλεγμονώδους και υπερπλαστικής υμενίτιδας, η οποία συχνά οδηγεί σε καταστροφή του αρθρικού χόνδρου και αγκύλωση.</a:t>
            </a:r>
          </a:p>
          <a:p>
            <a:r>
              <a:rPr lang="el-GR" sz="1800" b="1" dirty="0"/>
              <a:t>Περίπου το 1% του πληθυσμού</a:t>
            </a:r>
          </a:p>
          <a:p>
            <a:r>
              <a:rPr lang="el-GR" sz="1800" b="1" dirty="0"/>
              <a:t>Γ </a:t>
            </a:r>
            <a:r>
              <a:rPr lang="fr-CH" sz="1800" b="1" dirty="0"/>
              <a:t>/ </a:t>
            </a:r>
            <a:r>
              <a:rPr lang="el-GR" sz="1800" b="1" dirty="0"/>
              <a:t>Α </a:t>
            </a:r>
            <a:r>
              <a:rPr lang="fr-CH" sz="1800" b="1" dirty="0"/>
              <a:t>= 3-5 / 1</a:t>
            </a:r>
            <a:endParaRPr lang="el-GR" sz="1800" b="1" dirty="0"/>
          </a:p>
          <a:p>
            <a:endParaRPr lang="el-GR" sz="18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57288"/>
            <a:ext cx="7543800" cy="48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6362700"/>
            <a:ext cx="2828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57288"/>
            <a:ext cx="7543800" cy="48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275" y="6362700"/>
            <a:ext cx="2828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2600528"/>
            <a:ext cx="6400800" cy="3615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9644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>
                <a:cs typeface="Times New Roman" pitchFamily="18" charset="0"/>
              </a:rPr>
              <a:t>A, </a:t>
            </a:r>
            <a:r>
              <a:rPr lang="el-GR" b="1" dirty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>
                <a:cs typeface="Times New Roman" pitchFamily="18" charset="0"/>
              </a:rPr>
              <a:t>B, </a:t>
            </a:r>
            <a:r>
              <a:rPr lang="el-GR" b="1" dirty="0">
                <a:cs typeface="Times New Roman" pitchFamily="18" charset="0"/>
              </a:rPr>
              <a:t>Έντονη υπερτροφία του υμένα </a:t>
            </a:r>
            <a:r>
              <a:rPr lang="fr-CH" b="1" dirty="0">
                <a:cs typeface="Times New Roman" pitchFamily="18" charset="0"/>
              </a:rPr>
              <a:t>(</a:t>
            </a:r>
            <a:r>
              <a:rPr lang="fr-CH" b="1" dirty="0" err="1">
                <a:cs typeface="Times New Roman" pitchFamily="18" charset="0"/>
              </a:rPr>
              <a:t>synovium</a:t>
            </a:r>
            <a:r>
              <a:rPr lang="fr-CH" b="1" dirty="0">
                <a:cs typeface="Times New Roman" pitchFamily="18" charset="0"/>
              </a:rPr>
              <a:t>) </a:t>
            </a:r>
            <a:r>
              <a:rPr lang="el-GR" b="1" dirty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>
                <a:cs typeface="Times New Roman" pitchFamily="18" charset="0"/>
              </a:rPr>
              <a:t>C, </a:t>
            </a:r>
            <a:r>
              <a:rPr lang="el-GR" b="1" dirty="0">
                <a:cs typeface="Times New Roman" pitchFamily="18" charset="0"/>
              </a:rPr>
              <a:t>Έντονη λεμφοπλασματοκυτταρική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Εικόνα από</a:t>
            </a:r>
            <a:r>
              <a:rPr lang="de-CH" sz="1600" i="1" dirty="0"/>
              <a:t> Robbins </a:t>
            </a:r>
            <a:r>
              <a:rPr lang="de-CH" sz="1600" i="1" dirty="0" err="1"/>
              <a:t>and</a:t>
            </a:r>
            <a:r>
              <a:rPr lang="de-CH" sz="1600" i="1" dirty="0"/>
              <a:t> </a:t>
            </a:r>
            <a:r>
              <a:rPr lang="de-CH" sz="1600" i="1" dirty="0" err="1"/>
              <a:t>Cotran</a:t>
            </a:r>
            <a:r>
              <a:rPr lang="de-CH" sz="1600" i="1" dirty="0"/>
              <a:t> </a:t>
            </a:r>
            <a:r>
              <a:rPr lang="de-CH" sz="1600" i="1" dirty="0" err="1"/>
              <a:t>Pathologic</a:t>
            </a:r>
            <a:r>
              <a:rPr lang="de-CH" sz="1600" i="1" dirty="0"/>
              <a:t> Basis </a:t>
            </a:r>
            <a:r>
              <a:rPr lang="de-CH" sz="1600" i="1" dirty="0" err="1"/>
              <a:t>of</a:t>
            </a:r>
            <a:r>
              <a:rPr lang="de-CH" sz="1600" i="1" dirty="0"/>
              <a:t> </a:t>
            </a:r>
            <a:r>
              <a:rPr lang="de-CH" sz="1600" i="1" dirty="0" err="1"/>
              <a:t>diseases</a:t>
            </a:r>
            <a:endParaRPr lang="fr-CH" sz="1600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Εικόνα από</a:t>
            </a:r>
            <a:r>
              <a:rPr lang="de-CH" sz="1600" i="1" dirty="0"/>
              <a:t> Robbins </a:t>
            </a:r>
            <a:r>
              <a:rPr lang="de-CH" sz="1600" i="1" dirty="0" err="1"/>
              <a:t>and</a:t>
            </a:r>
            <a:r>
              <a:rPr lang="de-CH" sz="1600" i="1" dirty="0"/>
              <a:t> </a:t>
            </a:r>
            <a:r>
              <a:rPr lang="de-CH" sz="1600" i="1" dirty="0" err="1"/>
              <a:t>Cotran</a:t>
            </a:r>
            <a:r>
              <a:rPr lang="de-CH" sz="1600" i="1" dirty="0"/>
              <a:t> </a:t>
            </a:r>
            <a:r>
              <a:rPr lang="de-CH" sz="1600" i="1" dirty="0" err="1"/>
              <a:t>Pathologic</a:t>
            </a:r>
            <a:r>
              <a:rPr lang="de-CH" sz="1600" i="1" dirty="0"/>
              <a:t> Basis </a:t>
            </a:r>
            <a:r>
              <a:rPr lang="de-CH" sz="1600" i="1" dirty="0" err="1"/>
              <a:t>of</a:t>
            </a:r>
            <a:r>
              <a:rPr lang="de-CH" sz="1600" i="1" dirty="0"/>
              <a:t> </a:t>
            </a:r>
            <a:r>
              <a:rPr lang="de-CH" sz="1600" i="1" dirty="0" err="1"/>
              <a:t>diseases</a:t>
            </a:r>
            <a:endParaRPr lang="fr-CH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048000" y="1600200"/>
            <a:ext cx="609600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C00000"/>
                </a:solidFill>
              </a:rPr>
              <a:t>Pannus:</a:t>
            </a:r>
            <a:r>
              <a:rPr lang="fr-CH" sz="2000" b="1" dirty="0"/>
              <a:t> </a:t>
            </a:r>
            <a:r>
              <a:rPr lang="el-GR" sz="2000" b="1" dirty="0"/>
              <a:t>φλεγμονώδης μάζα </a:t>
            </a:r>
            <a:r>
              <a:rPr lang="fr-CH" sz="2000" b="1" dirty="0"/>
              <a:t>(</a:t>
            </a:r>
            <a:r>
              <a:rPr lang="el-GR" sz="2000" b="1" dirty="0"/>
              <a:t>φλεγμονώδη κύτταρα, </a:t>
            </a:r>
          </a:p>
          <a:p>
            <a:r>
              <a:rPr lang="el-GR" sz="2000" b="1" dirty="0"/>
              <a:t>κοκκιώδης ιστός, ινοβλάστες</a:t>
            </a:r>
            <a:r>
              <a:rPr lang="fr-CH" sz="2000" b="1" dirty="0"/>
              <a:t>)</a:t>
            </a:r>
            <a:r>
              <a:rPr lang="el-GR" sz="2000" b="1" dirty="0"/>
              <a:t> η οποία αναπτύσσεται </a:t>
            </a:r>
          </a:p>
          <a:p>
            <a:r>
              <a:rPr lang="el-GR" sz="2000" b="1" dirty="0"/>
              <a:t>πάνω από τον αρθρικό χόνδρο τον οποίο διαβρώνει.</a:t>
            </a:r>
          </a:p>
          <a:p>
            <a:r>
              <a:rPr lang="el-GR" sz="2000" b="1" dirty="0"/>
              <a:t>Στη συνέχεια γεφυροποιούνται οι απέναντι επιφάνειες </a:t>
            </a:r>
          </a:p>
          <a:p>
            <a:r>
              <a:rPr lang="el-GR" sz="2000" b="1" dirty="0"/>
              <a:t>με συνοδό οστεοποίηση και αγκύλωση της άρθρωσης</a:t>
            </a:r>
          </a:p>
          <a:p>
            <a:endParaRPr lang="fr-CH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>
                <a:cs typeface="Times New Roman" pitchFamily="18" charset="0"/>
              </a:rPr>
              <a:t>A, </a:t>
            </a:r>
            <a:r>
              <a:rPr lang="el-GR" b="1" dirty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>
                <a:cs typeface="Times New Roman" pitchFamily="18" charset="0"/>
              </a:rPr>
              <a:t>B, </a:t>
            </a:r>
            <a:r>
              <a:rPr lang="el-GR" b="1" dirty="0">
                <a:cs typeface="Times New Roman" pitchFamily="18" charset="0"/>
              </a:rPr>
              <a:t>Έντονη υπερτροφία του υμένα </a:t>
            </a:r>
            <a:r>
              <a:rPr lang="fr-CH" b="1" dirty="0">
                <a:cs typeface="Times New Roman" pitchFamily="18" charset="0"/>
              </a:rPr>
              <a:t>(</a:t>
            </a:r>
            <a:r>
              <a:rPr lang="fr-CH" b="1" dirty="0" err="1">
                <a:cs typeface="Times New Roman" pitchFamily="18" charset="0"/>
              </a:rPr>
              <a:t>synovium</a:t>
            </a:r>
            <a:r>
              <a:rPr lang="fr-CH" b="1" dirty="0">
                <a:cs typeface="Times New Roman" pitchFamily="18" charset="0"/>
              </a:rPr>
              <a:t>) </a:t>
            </a:r>
            <a:r>
              <a:rPr lang="el-GR" b="1" dirty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>
                <a:cs typeface="Times New Roman" pitchFamily="18" charset="0"/>
              </a:rPr>
              <a:t>C, </a:t>
            </a:r>
            <a:r>
              <a:rPr lang="el-GR" b="1" dirty="0">
                <a:cs typeface="Times New Roman" pitchFamily="18" charset="0"/>
              </a:rPr>
              <a:t>Έντονη λεμφοπλασματοκυτταρική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/>
          </a:p>
          <a:p>
            <a:endParaRPr lang="el-GR" sz="18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>
                <a:cs typeface="Times New Roman" pitchFamily="18" charset="0"/>
              </a:rPr>
              <a:t>A, </a:t>
            </a:r>
            <a:r>
              <a:rPr lang="el-GR" b="1" dirty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>
                <a:cs typeface="Times New Roman" pitchFamily="18" charset="0"/>
              </a:rPr>
              <a:t>B, </a:t>
            </a:r>
            <a:r>
              <a:rPr lang="el-GR" b="1" dirty="0">
                <a:cs typeface="Times New Roman" pitchFamily="18" charset="0"/>
              </a:rPr>
              <a:t>Έντονη υπερτροφία του υμένα </a:t>
            </a:r>
            <a:r>
              <a:rPr lang="fr-CH" b="1" dirty="0">
                <a:cs typeface="Times New Roman" pitchFamily="18" charset="0"/>
              </a:rPr>
              <a:t>(</a:t>
            </a:r>
            <a:r>
              <a:rPr lang="fr-CH" b="1" dirty="0" err="1">
                <a:cs typeface="Times New Roman" pitchFamily="18" charset="0"/>
              </a:rPr>
              <a:t>synovium</a:t>
            </a:r>
            <a:r>
              <a:rPr lang="fr-CH" b="1" dirty="0">
                <a:cs typeface="Times New Roman" pitchFamily="18" charset="0"/>
              </a:rPr>
              <a:t>) </a:t>
            </a:r>
            <a:r>
              <a:rPr lang="el-GR" b="1" dirty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>
                <a:cs typeface="Times New Roman" pitchFamily="18" charset="0"/>
              </a:rPr>
              <a:t>C, </a:t>
            </a:r>
            <a:r>
              <a:rPr lang="el-GR" b="1" dirty="0">
                <a:cs typeface="Times New Roman" pitchFamily="18" charset="0"/>
              </a:rPr>
              <a:t>Έντονη λεμφοκυτταρική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/>
              <a:t>Εικόνα από</a:t>
            </a:r>
            <a:r>
              <a:rPr lang="de-CH" sz="1600" i="1" dirty="0"/>
              <a:t> Robbins </a:t>
            </a:r>
            <a:r>
              <a:rPr lang="de-CH" sz="1600" i="1" dirty="0" err="1"/>
              <a:t>and</a:t>
            </a:r>
            <a:r>
              <a:rPr lang="de-CH" sz="1600" i="1" dirty="0"/>
              <a:t> </a:t>
            </a:r>
            <a:r>
              <a:rPr lang="de-CH" sz="1600" i="1" dirty="0" err="1"/>
              <a:t>Cotran</a:t>
            </a:r>
            <a:r>
              <a:rPr lang="de-CH" sz="1600" i="1" dirty="0"/>
              <a:t> </a:t>
            </a:r>
            <a:r>
              <a:rPr lang="de-CH" sz="1600" i="1" dirty="0" err="1"/>
              <a:t>Pathologic</a:t>
            </a:r>
            <a:r>
              <a:rPr lang="de-CH" sz="1600" i="1" dirty="0"/>
              <a:t> Basis </a:t>
            </a:r>
            <a:r>
              <a:rPr lang="de-CH" sz="1600" i="1" dirty="0" err="1"/>
              <a:t>of</a:t>
            </a:r>
            <a:r>
              <a:rPr lang="de-CH" sz="1600" i="1" dirty="0"/>
              <a:t> </a:t>
            </a:r>
            <a:r>
              <a:rPr lang="de-CH" sz="1600" i="1" dirty="0" err="1"/>
              <a:t>diseases</a:t>
            </a:r>
            <a:endParaRPr lang="fr-CH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048000" y="1600200"/>
            <a:ext cx="609600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C00000"/>
                </a:solidFill>
              </a:rPr>
              <a:t>Pannus:</a:t>
            </a:r>
            <a:r>
              <a:rPr lang="fr-CH" sz="2000" b="1" dirty="0"/>
              <a:t> </a:t>
            </a:r>
            <a:r>
              <a:rPr lang="el-GR" sz="2000" b="1" dirty="0"/>
              <a:t>φλεγμονώδης μάζα </a:t>
            </a:r>
            <a:r>
              <a:rPr lang="fr-CH" sz="2000" b="1" dirty="0"/>
              <a:t>(</a:t>
            </a:r>
            <a:r>
              <a:rPr lang="el-GR" sz="2000" b="1" dirty="0"/>
              <a:t>φλεγμονώδη κύτταρα, </a:t>
            </a:r>
          </a:p>
          <a:p>
            <a:r>
              <a:rPr lang="el-GR" sz="2000" b="1" dirty="0"/>
              <a:t>κοκκιώδης ιστός, ινοβλάστες</a:t>
            </a:r>
            <a:r>
              <a:rPr lang="fr-CH" sz="2000" b="1" dirty="0"/>
              <a:t>)</a:t>
            </a:r>
            <a:r>
              <a:rPr lang="el-GR" sz="2000" b="1" dirty="0"/>
              <a:t> η οποία αναπτύσσεται </a:t>
            </a:r>
          </a:p>
          <a:p>
            <a:r>
              <a:rPr lang="el-GR" sz="2000" b="1" dirty="0"/>
              <a:t>πάνω από τον αρθρικό χόνδρο τον οποίο διαβρώνει.</a:t>
            </a:r>
          </a:p>
          <a:p>
            <a:r>
              <a:rPr lang="el-GR" sz="2000" b="1" dirty="0"/>
              <a:t>Στη συνέχεια γεφυροποιούνται οι απέναντι επιφάνειες </a:t>
            </a:r>
          </a:p>
          <a:p>
            <a:r>
              <a:rPr lang="el-GR" sz="2000" b="1" dirty="0"/>
              <a:t>με συνοδό οστεοποίηση και αγκύλωση της άρθρωσης</a:t>
            </a:r>
          </a:p>
          <a:p>
            <a:endParaRPr lang="fr-CH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90600"/>
            <a:ext cx="37116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Αυτοάνοση θυρεοειδίτιδα η οποία χαρακτηρίζεται από</a:t>
            </a:r>
            <a:r>
              <a:rPr lang="fr-CH" sz="1800" b="1" dirty="0"/>
              <a:t>: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Διήθηση του θυρεοειδούς από φλεγμονώδη κύτταρα </a:t>
            </a:r>
            <a:r>
              <a:rPr lang="fr-CH" sz="1800" b="1" dirty="0"/>
              <a:t>(</a:t>
            </a:r>
            <a:r>
              <a:rPr lang="el-GR" sz="1800" b="1" dirty="0"/>
              <a:t>λεμφοκύτταρα ± βλαστικά κέντρα</a:t>
            </a:r>
            <a:r>
              <a:rPr lang="fr-CH" sz="1800" b="1" dirty="0"/>
              <a:t>)</a:t>
            </a: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66800"/>
            <a:ext cx="4352925" cy="43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3712093" cy="248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2971800" y="5562600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114800" y="38862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Αυτοάνοση θυρεοειδίτιδα η οποία χαρακτηρίζεται από</a:t>
            </a:r>
            <a:r>
              <a:rPr lang="fr-CH" sz="1800" b="1" dirty="0"/>
              <a:t>: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Διήθηση του θυρεοειδούς από φλεγμονώδη κύτταρα </a:t>
            </a:r>
            <a:r>
              <a:rPr lang="fr-CH" sz="1800" b="1" dirty="0"/>
              <a:t>(</a:t>
            </a:r>
            <a:r>
              <a:rPr lang="el-GR" sz="1800" b="1" dirty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/>
              <a:t>+ </a:t>
            </a:r>
            <a:r>
              <a:rPr lang="el-GR" sz="1800" b="1" dirty="0"/>
              <a:t>οξύφιλη μετάπλαση των επιθηλιακών κυττάρων</a:t>
            </a:r>
            <a:r>
              <a:rPr lang="fr-CH" sz="1800" b="1" dirty="0"/>
              <a:t>)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286" y="1067260"/>
            <a:ext cx="4369314" cy="43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V="1">
            <a:off x="4038600" y="2819400"/>
            <a:ext cx="25146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Αυτοάνοση θυρεοειδίτιδα η οποία χαρακτηρίζεται από</a:t>
            </a:r>
            <a:r>
              <a:rPr lang="fr-CH" sz="1800" b="1" dirty="0"/>
              <a:t>: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Διήθηση του θυρεοειδούς από φλεγμονώδη κύτταρα </a:t>
            </a:r>
            <a:r>
              <a:rPr lang="fr-CH" sz="1800" b="1" dirty="0"/>
              <a:t>(</a:t>
            </a:r>
            <a:r>
              <a:rPr lang="el-GR" sz="1800" b="1" dirty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/>
              <a:t>+ </a:t>
            </a:r>
            <a:r>
              <a:rPr lang="el-GR" sz="1800" b="1" dirty="0"/>
              <a:t>οξύφιλη μετάπλαση των επιθηλιακών κυττάρων</a:t>
            </a:r>
            <a:r>
              <a:rPr lang="fr-CH" sz="1800" b="1" dirty="0"/>
              <a:t>)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Παρουσία αυτοαντισωμάτων έναντι ειδικών αντιγόνων του θυρεοειδούς </a:t>
            </a:r>
            <a:r>
              <a:rPr lang="fr-CH" sz="1800" b="1" dirty="0"/>
              <a:t>(</a:t>
            </a:r>
            <a:r>
              <a:rPr lang="el-GR" sz="1800" b="1" dirty="0"/>
              <a:t>υπεροξειδάση, θυρεοειδικές ορμόνες</a:t>
            </a:r>
            <a:r>
              <a:rPr lang="fr-CH" sz="1800" b="1" dirty="0"/>
              <a:t>)</a:t>
            </a:r>
            <a:r>
              <a:rPr lang="el-GR" sz="1800" b="1" dirty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pic>
        <p:nvPicPr>
          <p:cNvPr id="8" name="Content Placeholder 12" descr="Fig 24.9..bmp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4343400" cy="282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Type 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1" name="Straight Connector 6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979" y="994599"/>
            <a:ext cx="5425821" cy="5726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2" y="1108630"/>
            <a:ext cx="304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Antigen</a:t>
            </a:r>
            <a:r>
              <a:rPr lang="en-GB" dirty="0"/>
              <a:t> = cell surface receptor</a:t>
            </a:r>
            <a:endParaRPr lang="fr-CH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51" y="936434"/>
            <a:ext cx="1040136" cy="15144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01482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Αυτοάνοση θυρεοειδίτιδα η οποία χαρακτηρίζεται από</a:t>
            </a:r>
            <a:r>
              <a:rPr lang="fr-CH" sz="1800" b="1" dirty="0"/>
              <a:t>: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Διήθηση του θυρεοειδούς από φλεγμονώδη κύτταρα </a:t>
            </a:r>
            <a:r>
              <a:rPr lang="fr-CH" sz="1800" b="1" dirty="0"/>
              <a:t>(</a:t>
            </a:r>
            <a:r>
              <a:rPr lang="el-GR" sz="1800" b="1" dirty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/>
              <a:t>+ </a:t>
            </a:r>
            <a:r>
              <a:rPr lang="el-GR" sz="1800" b="1" dirty="0"/>
              <a:t>οξύφιλη μετάπλαση των επιθηλιακών κυττάρων</a:t>
            </a:r>
            <a:r>
              <a:rPr lang="fr-CH" sz="1800" b="1" dirty="0"/>
              <a:t>)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Παρουσία αυτοαντισωμάτων έναντι ειδικών αντιγόνων του θυρεοειδούς </a:t>
            </a:r>
            <a:r>
              <a:rPr lang="fr-CH" sz="1800" b="1" dirty="0"/>
              <a:t>(</a:t>
            </a:r>
            <a:r>
              <a:rPr lang="el-GR" sz="1800" b="1" dirty="0"/>
              <a:t>υπεροξειδάση, θυρεοειδικές ορμόνες</a:t>
            </a:r>
            <a:r>
              <a:rPr lang="fr-CH" sz="1800" b="1" dirty="0"/>
              <a:t>)</a:t>
            </a:r>
            <a:r>
              <a:rPr lang="el-GR" sz="1800" b="1" dirty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Υποθυρεοειδισμός λόγω καταστροφής των θυλακικών επιθηλιακών κυττάρων και ίνωσης του παρεγχύματος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1143001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/>
              <a:t>Αυτοάνοση θυρεοειδίτιδα η οποία χαρακτηρίζεται από</a:t>
            </a:r>
            <a:r>
              <a:rPr lang="fr-CH" sz="1800" b="1" dirty="0"/>
              <a:t>: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Διήθηση του θυρεοειδούς από φλεγμονώδη κύτταρα </a:t>
            </a:r>
            <a:r>
              <a:rPr lang="fr-CH" sz="1800" b="1" dirty="0"/>
              <a:t>(</a:t>
            </a:r>
            <a:r>
              <a:rPr lang="el-GR" sz="1800" b="1" dirty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/>
              <a:t>+ </a:t>
            </a:r>
            <a:r>
              <a:rPr lang="el-GR" sz="1800" b="1" dirty="0"/>
              <a:t>οξύφιλη μετάπλαση των επιθηλιακών κυττάρων</a:t>
            </a:r>
            <a:r>
              <a:rPr lang="fr-CH" sz="1800" b="1" dirty="0"/>
              <a:t>)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Παρουσία αυτοαντισωμάτων έναντι ειδικών αντιγόνων του θυρεοειδούς </a:t>
            </a:r>
            <a:r>
              <a:rPr lang="fr-CH" sz="1800" b="1" dirty="0"/>
              <a:t>(</a:t>
            </a:r>
            <a:r>
              <a:rPr lang="el-GR" sz="1800" b="1" dirty="0"/>
              <a:t>υπεροξειδάση, θυρεοειδικές ορμόνες</a:t>
            </a:r>
            <a:r>
              <a:rPr lang="fr-CH" sz="1800" b="1" dirty="0"/>
              <a:t>)</a:t>
            </a:r>
            <a:r>
              <a:rPr lang="el-GR" sz="1800" b="1" dirty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Υποθυρεοειδισμός λόγω καταστροφής των θυλακικών επιθηλιακών κυττάρων και ίνωσης του παρεγχύματος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768" y="1143000"/>
            <a:ext cx="435215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</a:rPr>
              <a:t>Κλινική εικόνα</a:t>
            </a:r>
            <a:r>
              <a:rPr lang="fr-CH" sz="1800" b="1" dirty="0">
                <a:solidFill>
                  <a:srgbClr val="C00000"/>
                </a:solidFill>
              </a:rPr>
              <a:t>:</a:t>
            </a:r>
            <a:endParaRPr lang="el-GR" sz="1800" b="1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Τυχαίο εύρημα σε εξετάσεις ελέγχου της λειτουργίας του θυρεοειδούς ή σε </a:t>
            </a:r>
            <a:r>
              <a:rPr lang="fr-CH" sz="1800" b="1" dirty="0"/>
              <a:t>screening </a:t>
            </a:r>
            <a:r>
              <a:rPr lang="el-GR" sz="1800" b="1" dirty="0"/>
              <a:t> για ανίχνευση αντι</a:t>
            </a:r>
            <a:r>
              <a:rPr lang="fr-CH" sz="1800" b="1" dirty="0"/>
              <a:t>-</a:t>
            </a:r>
            <a:r>
              <a:rPr lang="el-GR" sz="1800" b="1" dirty="0"/>
              <a:t>θυρεοειδικών αντισωμάτων</a:t>
            </a:r>
            <a:endParaRPr lang="fr-CH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Μάζα θυρεοειδούς </a:t>
            </a:r>
            <a:r>
              <a:rPr lang="fr-CH" sz="1800" b="1" dirty="0"/>
              <a:t>(</a:t>
            </a:r>
            <a:r>
              <a:rPr lang="el-GR" sz="1800" b="1" dirty="0"/>
              <a:t>βρογχοκήλη</a:t>
            </a:r>
            <a:r>
              <a:rPr lang="fr-CH" sz="1800" b="1" dirty="0"/>
              <a:t>)</a:t>
            </a:r>
            <a:endParaRPr lang="el-GR" sz="1800" b="1" dirty="0"/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Υποθυρεοειδισμός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/>
          </a:p>
          <a:p>
            <a:pPr lvl="1">
              <a:buFont typeface="Wingdings" pitchFamily="2" charset="2"/>
              <a:buChar char="§"/>
            </a:pPr>
            <a:endParaRPr lang="el-GR" sz="14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C00000"/>
                </a:solidFill>
                <a:cs typeface="Times New Roman" pitchFamily="18" charset="0"/>
              </a:rPr>
              <a:t>Κλινική εικόνα</a:t>
            </a:r>
            <a:r>
              <a:rPr lang="fr-CH" sz="1800" b="1" dirty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el-GR" sz="18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>
                <a:cs typeface="Times New Roman" pitchFamily="18" charset="0"/>
              </a:rPr>
              <a:t>Τυχαίο εύρημα σε εξετάσεις ελέγχου της λειτουργίας του θυρεοειδούς ή σε </a:t>
            </a:r>
            <a:r>
              <a:rPr lang="fr-CH" sz="1800" b="1" dirty="0">
                <a:cs typeface="Times New Roman" pitchFamily="18" charset="0"/>
              </a:rPr>
              <a:t>screening </a:t>
            </a:r>
            <a:r>
              <a:rPr lang="el-GR" sz="1800" b="1" dirty="0">
                <a:cs typeface="Times New Roman" pitchFamily="18" charset="0"/>
              </a:rPr>
              <a:t> για ανίχνευση αντι</a:t>
            </a:r>
            <a:r>
              <a:rPr lang="fr-CH" sz="1800" b="1" dirty="0">
                <a:cs typeface="Times New Roman" pitchFamily="18" charset="0"/>
              </a:rPr>
              <a:t>-</a:t>
            </a:r>
            <a:r>
              <a:rPr lang="el-GR" sz="1800" b="1" dirty="0">
                <a:cs typeface="Times New Roman" pitchFamily="18" charset="0"/>
              </a:rPr>
              <a:t>θυρεοειδικών αντισωμάτων</a:t>
            </a:r>
            <a:endParaRPr lang="fr-CH" sz="1800" b="1" dirty="0"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>
                <a:cs typeface="Times New Roman" pitchFamily="18" charset="0"/>
              </a:rPr>
              <a:t>Μάζα θυρεοειδούς </a:t>
            </a:r>
            <a:r>
              <a:rPr lang="fr-CH" sz="1800" b="1" dirty="0">
                <a:cs typeface="Times New Roman" pitchFamily="18" charset="0"/>
              </a:rPr>
              <a:t>(</a:t>
            </a:r>
            <a:r>
              <a:rPr lang="el-GR" sz="1800" b="1" dirty="0">
                <a:cs typeface="Times New Roman" pitchFamily="18" charset="0"/>
              </a:rPr>
              <a:t>βρογχοκήλη</a:t>
            </a:r>
            <a:r>
              <a:rPr lang="fr-CH" sz="1800" b="1" dirty="0">
                <a:cs typeface="Times New Roman" pitchFamily="18" charset="0"/>
              </a:rPr>
              <a:t>)</a:t>
            </a:r>
            <a:endParaRPr lang="el-GR" sz="1800" b="1" dirty="0"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>
                <a:cs typeface="Times New Roman" pitchFamily="18" charset="0"/>
              </a:rPr>
              <a:t>Υποθυρεοειδισμός</a:t>
            </a:r>
          </a:p>
          <a:p>
            <a:pPr>
              <a:buFont typeface="Wingdings" pitchFamily="2" charset="2"/>
              <a:buChar char="§"/>
            </a:pPr>
            <a:endParaRPr lang="el-GR" sz="2200" b="1" dirty="0"/>
          </a:p>
          <a:p>
            <a:r>
              <a:rPr lang="el-GR" sz="1800" b="1" dirty="0">
                <a:solidFill>
                  <a:srgbClr val="C00000"/>
                </a:solidFill>
              </a:rPr>
              <a:t>Νεοπλασματική Εξέλιξη</a:t>
            </a:r>
            <a:r>
              <a:rPr lang="fr-CH" sz="1800" b="1" dirty="0">
                <a:solidFill>
                  <a:srgbClr val="C00000"/>
                </a:solidFill>
              </a:rPr>
              <a:t>:</a:t>
            </a:r>
            <a:endParaRPr lang="el-GR" sz="1800" b="1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Λέμφωμα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/>
              <a:t>Θηλώδες ή θυλακιώδες καρκίνωμα</a:t>
            </a:r>
          </a:p>
          <a:p>
            <a:pPr>
              <a:buFont typeface="Wingdings" pitchFamily="2" charset="2"/>
              <a:buChar char="§"/>
            </a:pPr>
            <a:endParaRPr lang="el-GR" sz="1800" b="1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l-GR" sz="1400" b="1" dirty="0"/>
          </a:p>
          <a:p>
            <a:endParaRPr lang="el-GR" sz="1800" dirty="0"/>
          </a:p>
          <a:p>
            <a:endParaRPr lang="el-GR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Χρονία ατροφική γαστρίτιδα (&lt; 10% των περιπτώσεων χρόνιας γαστρίτιδας), η οποία  περιορίζεται στο σώμα και το θόλο του στομάχου και χαρακτηρίζεται από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αντισωμάτων έναντι των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αντλία πρωτονίων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- H+/K+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fr-CH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Χρονία ατροφική γαστρίτιδα (&lt; 10% των περιπτώσεων χρόνιας γαστρίτιδας), η οποία  περιορίζεται στο σώμα και το θόλο του στομάχου και χαρακτηρίζεται από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Παρουσία αντισωμάτων έναντι των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αντλία πρωτονίων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- H+/K+</a:t>
            </a:r>
            <a:r>
              <a:rPr lang="fr-CH" sz="1800" dirty="0" err="1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Αχλωρυδρία</a:t>
            </a:r>
            <a:endParaRPr lang="fr-CH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~2% 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των ατόμων &gt;60 ετών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/ A = 3/1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παραγωγή ενδογενούς παράγοντα και οξέως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παραγωγή ενδογενούς παράγοντα και οξέως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Παθογένεια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Απώλεια τοιχωματικών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παραγωγή ενδογενούς παράγοντα και οξέως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υποχλωρυδρία</a:t>
            </a:r>
            <a:r>
              <a:rPr lang="fr-CH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αχλωρυδρία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Έκκριση γαστρίνης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υπεργαστριναιμία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κυττάρων που παράγουν γαστρίνη στο βλεννογόνο του άντρου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Υπερπλασία των 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ECL 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ενδοκρινικών κυττάρων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παράγουν ισταμίνη</a:t>
            </a:r>
            <a:r>
              <a:rPr lang="fr-CH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 του σώματος </a:t>
            </a:r>
          </a:p>
          <a:p>
            <a:endParaRPr 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el-GR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l-G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28/02/2023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ΣΩΜΑ</a:t>
            </a:r>
            <a:endParaRPr lang="fr-CH" sz="16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886200" y="2438400"/>
            <a:ext cx="1447800" cy="190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291798" y="1524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γαστρίτιδα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4118</Words>
  <Application>Microsoft Office PowerPoint</Application>
  <PresentationFormat>Προβολή στην οθόνη (4:3)</PresentationFormat>
  <Paragraphs>853</Paragraphs>
  <Slides>103</Slides>
  <Notes>58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103</vt:i4>
      </vt:variant>
    </vt:vector>
  </HeadingPairs>
  <TitlesOfParts>
    <vt:vector size="109" baseType="lpstr">
      <vt:lpstr>Arial</vt:lpstr>
      <vt:lpstr>Calibri</vt:lpstr>
      <vt:lpstr>Times New Roman</vt:lpstr>
      <vt:lpstr>Wingdings</vt:lpstr>
      <vt:lpstr>Wingdings 2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Μηχανισμοί επαγωγής ιστικής βλάβης 1. (Αυτο)αντισώματα:   </vt:lpstr>
      <vt:lpstr>Παρουσίαση του PowerPoint</vt:lpstr>
      <vt:lpstr>Μηχανισμοί επαγωγής ιστικής βλάβης  2. Κυτταροτοξικά αυτοδραστικά Τ λεμφοκύτταρα   </vt:lpstr>
      <vt:lpstr>Παρουσίαση του PowerPoint</vt:lpstr>
      <vt:lpstr>Παρουσίαση του PowerPoint</vt:lpstr>
      <vt:lpstr>Μηχανισμοί επαγωγής ιστικής βλάβης  2. Κυτταροτοξικά αυτοδραστικά Τ λεμφοκύτταρα   </vt:lpstr>
      <vt:lpstr>Αυτοάνοσα νοσήματα</vt:lpstr>
      <vt:lpstr>Αυτοάνοσα νοσήματα</vt:lpstr>
      <vt:lpstr>Κεντρική και περιφερική ανοχή σε αυτοαντιγόνα</vt:lpstr>
      <vt:lpstr>Κεντρική και περιφερική ανοχή σε αυτοαντιγόνα_Τ λεμφοκύτταρα</vt:lpstr>
      <vt:lpstr>Κεντρική και περιφερική ανοχή σε αυτοαντιγόνα_Τ λεμφοκύτταρα</vt:lpstr>
      <vt:lpstr>Κεντρική και περιφερική ανοχή σε αυτοαντιγόνα_Τ λεμφοκύτταρα</vt:lpstr>
      <vt:lpstr>Κεντρική και περιφερική ανοχή σε αυτοαντιγόνα_Τ λεμφοκύτταρα</vt:lpstr>
      <vt:lpstr>Κεντρική και περιφερική ανοχή σε αυτοαντιγόνα_B λεμφοκύτταρα</vt:lpstr>
      <vt:lpstr>Κεντρική και περιφερική ανοχή σε αυτοαντιγόνα_B λεμφοκύτταρα</vt:lpstr>
      <vt:lpstr>Αυτοάνοσα νοσήματα</vt:lpstr>
      <vt:lpstr>Αυτοάνοσα νοσήματα</vt:lpstr>
      <vt:lpstr>Αυτοάνοσα νοσήματα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Ρόλος των λοιμώξεων στην επαγωγή αυτοανοσίας</vt:lpstr>
      <vt:lpstr>Ρόλος των λοιμώξεων στην επαγωγή αυτοανοσίας</vt:lpstr>
      <vt:lpstr>Άλλοι παράγοντες που σχετίζονται με επαγωγή αυτοανοσίας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Αυτοάνοση γαστρίτιδα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Foukas Periklis</dc:creator>
  <cp:lastModifiedBy>Maria Giannari</cp:lastModifiedBy>
  <cp:revision>277</cp:revision>
  <dcterms:created xsi:type="dcterms:W3CDTF">2007-10-28T08:17:10Z</dcterms:created>
  <dcterms:modified xsi:type="dcterms:W3CDTF">2023-03-01T08:18:04Z</dcterms:modified>
</cp:coreProperties>
</file>