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606D45-A5E4-4D94-966A-94511FAD8330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974D9A9-912D-4CB9-BC83-DD2B8819DB2C}" type="datetimeFigureOut">
              <a:rPr lang="el-GR" smtClean="0"/>
              <a:t>8/1/2024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7200800"/>
          </a:xfrm>
        </p:spPr>
      </p:pic>
      <p:sp>
        <p:nvSpPr>
          <p:cNvPr id="6" name="TextBox 5"/>
          <p:cNvSpPr txBox="1"/>
          <p:nvPr/>
        </p:nvSpPr>
        <p:spPr>
          <a:xfrm>
            <a:off x="2483768" y="3140968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i="1" dirty="0" smtClean="0">
                <a:solidFill>
                  <a:srgbClr val="00B050"/>
                </a:solidFill>
                <a:latin typeface="Arial Black" pitchFamily="34" charset="0"/>
              </a:rPr>
              <a:t>HUNGARY</a:t>
            </a:r>
            <a:endParaRPr lang="el-GR" sz="4800" b="1" i="1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err="1" smtClean="0">
                <a:latin typeface="Arial" pitchFamily="34" charset="0"/>
                <a:cs typeface="Arial" pitchFamily="34" charset="0"/>
              </a:rPr>
              <a:t>Fidesz</a:t>
            </a:r>
            <a:r>
              <a:rPr lang="en-GB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i="1" dirty="0" smtClean="0">
                <a:latin typeface="Arial" pitchFamily="34" charset="0"/>
                <a:cs typeface="Arial" pitchFamily="34" charset="0"/>
              </a:rPr>
            </a:br>
            <a:endParaRPr lang="el-G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Fidesz</a:t>
            </a:r>
            <a:r>
              <a:rPr lang="en-GB" sz="2000" dirty="0" smtClean="0"/>
              <a:t> is </a:t>
            </a:r>
            <a:r>
              <a:rPr lang="en-US" sz="2000" dirty="0" smtClean="0"/>
              <a:t>the party in charge in Hungary  winning the last elections with a supermajority of 135 seats.</a:t>
            </a:r>
          </a:p>
          <a:p>
            <a:pPr marL="0" indent="0">
              <a:buNone/>
            </a:pPr>
            <a:r>
              <a:rPr lang="en-US" sz="2000" dirty="0"/>
              <a:t>It was founded on March 30, </a:t>
            </a:r>
            <a:r>
              <a:rPr lang="en-US" sz="2000" dirty="0" smtClean="0"/>
              <a:t>1988</a:t>
            </a:r>
            <a:r>
              <a:rPr lang="el-GR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GB" sz="2000" dirty="0" smtClean="0"/>
              <a:t>It’s considered a right wing national conservative party with extreme beliefs.</a:t>
            </a:r>
          </a:p>
          <a:p>
            <a:pPr marL="0" indent="0">
              <a:buNone/>
            </a:pPr>
            <a:r>
              <a:rPr lang="en-GB" sz="2000" dirty="0" smtClean="0"/>
              <a:t>Extreme characteristics: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It opposes the LGBT+ community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In </a:t>
            </a:r>
            <a:r>
              <a:rPr lang="en-GB" sz="2000" dirty="0" err="1" smtClean="0"/>
              <a:t>favor</a:t>
            </a:r>
            <a:r>
              <a:rPr lang="en-GB" sz="2000" dirty="0" smtClean="0"/>
              <a:t> of death penalty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Policies of economic nationalism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Eurosceptic party</a:t>
            </a:r>
          </a:p>
          <a:p>
            <a:pPr marL="0" indent="0">
              <a:buNone/>
            </a:pPr>
            <a:r>
              <a:rPr lang="en-GB" sz="2000" dirty="0" smtClean="0"/>
              <a:t>All of these characteristics are</a:t>
            </a:r>
            <a:r>
              <a:rPr lang="el-GR" sz="2000" dirty="0" smtClean="0"/>
              <a:t> </a:t>
            </a:r>
            <a:r>
              <a:rPr lang="en-GB" sz="2000" dirty="0" smtClean="0"/>
              <a:t>opposed to the model of a modern EU member state.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16632"/>
            <a:ext cx="144016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FREEDOM OF MEDIA</a:t>
            </a:r>
          </a:p>
          <a:p>
            <a:pPr marL="0" indent="0">
              <a:buNone/>
            </a:pPr>
            <a:r>
              <a:rPr lang="en-US" sz="1600" dirty="0"/>
              <a:t>Most media outlets remain directly or indirectly controlled by the </a:t>
            </a:r>
            <a:r>
              <a:rPr lang="en-US" sz="1600" dirty="0" smtClean="0"/>
              <a:t>government.</a:t>
            </a:r>
          </a:p>
          <a:p>
            <a:pPr marL="0" indent="0">
              <a:buNone/>
            </a:pPr>
            <a:r>
              <a:rPr lang="en-US" sz="1600" dirty="0"/>
              <a:t>In </a:t>
            </a:r>
            <a:r>
              <a:rPr lang="en-US" sz="1600" dirty="0" smtClean="0"/>
              <a:t>July 2022, </a:t>
            </a:r>
            <a:r>
              <a:rPr lang="en-US" sz="1600" dirty="0"/>
              <a:t>the European Commission referred Hungary to the Court of Justice of the European Union because its Media Council refused to </a:t>
            </a:r>
            <a:r>
              <a:rPr lang="en-US" sz="1600" dirty="0" smtClean="0"/>
              <a:t>extend an </a:t>
            </a:r>
            <a:r>
              <a:rPr lang="en-US" sz="1600" dirty="0"/>
              <a:t>independent radio </a:t>
            </a:r>
            <a:r>
              <a:rPr lang="en-US" sz="1600" dirty="0" smtClean="0"/>
              <a:t>station broadcasting </a:t>
            </a:r>
            <a:r>
              <a:rPr lang="en-US" sz="1600" dirty="0"/>
              <a:t>license “on highly questionable grounds,” effectively forcing the station off the </a:t>
            </a:r>
            <a:r>
              <a:rPr lang="en-US" sz="1600" dirty="0" smtClean="0"/>
              <a:t>airwaves. Later, the frequency was awarded to a group close to the government.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400" dirty="0"/>
              <a:t>Sexual Orientation and Gender </a:t>
            </a:r>
            <a:r>
              <a:rPr lang="en-US" sz="2400" dirty="0" smtClean="0"/>
              <a:t>Identity</a:t>
            </a:r>
          </a:p>
          <a:p>
            <a:pPr marL="0" indent="0">
              <a:buNone/>
            </a:pPr>
            <a:r>
              <a:rPr lang="en-US" sz="1600" dirty="0"/>
              <a:t>In April, on national election day, the government held a hostile referendum about limiting children’s access to information on LGBT issues</a:t>
            </a:r>
            <a:r>
              <a:rPr lang="en-US" sz="1600" dirty="0" smtClean="0"/>
              <a:t>. As the referendum declared void</a:t>
            </a:r>
            <a:r>
              <a:rPr lang="en-US" sz="1600" dirty="0"/>
              <a:t>, the National Election Commission fined 16 human rights organizations for encouraging invalid </a:t>
            </a:r>
            <a:r>
              <a:rPr lang="en-US" sz="1600" dirty="0" smtClean="0"/>
              <a:t>votes. </a:t>
            </a:r>
            <a:r>
              <a:rPr lang="en-US" sz="1600" dirty="0"/>
              <a:t>In July, </a:t>
            </a:r>
            <a:r>
              <a:rPr lang="en-US" sz="1600" dirty="0" smtClean="0"/>
              <a:t>Hungary referred to </a:t>
            </a:r>
            <a:r>
              <a:rPr lang="en-US" sz="1600" dirty="0"/>
              <a:t>the Court of Justice of the EU for its 2021 amendments to the Child Protection Law, which included unjustified restrictions on LGBT </a:t>
            </a:r>
            <a:r>
              <a:rPr lang="en-US" sz="1600" dirty="0" smtClean="0"/>
              <a:t>content.</a:t>
            </a:r>
          </a:p>
          <a:p>
            <a:endParaRPr lang="en-US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17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WOMEN’S RIGHTS</a:t>
            </a:r>
          </a:p>
          <a:p>
            <a:pPr marL="0" indent="0">
              <a:buNone/>
            </a:pPr>
            <a:r>
              <a:rPr lang="en-US" sz="1600" dirty="0" smtClean="0"/>
              <a:t>The Ministry </a:t>
            </a:r>
            <a:r>
              <a:rPr lang="en-US" sz="1600" dirty="0"/>
              <a:t>of Health issued a decree making it mandatory for women seeking abortions to listen to the fetal heartbeat prior to terminating the </a:t>
            </a:r>
            <a:r>
              <a:rPr lang="en-US" sz="1600" dirty="0" smtClean="0"/>
              <a:t>pregnancy.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Migration and </a:t>
            </a:r>
            <a:r>
              <a:rPr lang="en-US" sz="2400" dirty="0" smtClean="0"/>
              <a:t>Asylum</a:t>
            </a:r>
          </a:p>
          <a:p>
            <a:pPr marL="0" indent="0">
              <a:buNone/>
            </a:pPr>
            <a:r>
              <a:rPr lang="en-US" sz="1600" dirty="0"/>
              <a:t>Access to Hungary’s asylum system remained virtually impossible. </a:t>
            </a:r>
            <a:r>
              <a:rPr lang="en-US" sz="1600" dirty="0" smtClean="0"/>
              <a:t>Violent pushbacks </a:t>
            </a:r>
            <a:r>
              <a:rPr lang="en-US" sz="1600" dirty="0"/>
              <a:t>to </a:t>
            </a:r>
            <a:r>
              <a:rPr lang="en-US" sz="1600" dirty="0" smtClean="0"/>
              <a:t>Serbia is becoming a very common thing as Prime </a:t>
            </a:r>
            <a:r>
              <a:rPr lang="en-US" sz="1600" dirty="0"/>
              <a:t>Minister stated that </a:t>
            </a:r>
            <a:r>
              <a:rPr lang="en-US" sz="1600" dirty="0" smtClean="0"/>
              <a:t>“we </a:t>
            </a:r>
            <a:r>
              <a:rPr lang="en-US" sz="1600" dirty="0"/>
              <a:t>will not do anything to change the system of border protection… We will maintain the existing regime, even if the European court ordered us to change it</a:t>
            </a:r>
            <a:r>
              <a:rPr lang="en-US" sz="1600" dirty="0" smtClean="0"/>
              <a:t>.”</a:t>
            </a:r>
          </a:p>
          <a:p>
            <a:endParaRPr lang="en-US" sz="2400" dirty="0" smtClean="0"/>
          </a:p>
          <a:p>
            <a:r>
              <a:rPr lang="en-US" sz="2400" dirty="0" smtClean="0"/>
              <a:t>Covid-19</a:t>
            </a:r>
          </a:p>
          <a:p>
            <a:pPr marL="0" indent="0">
              <a:buNone/>
            </a:pPr>
            <a:r>
              <a:rPr lang="en-US" sz="1600" dirty="0" smtClean="0"/>
              <a:t>Total </a:t>
            </a:r>
            <a:r>
              <a:rPr lang="en-US" sz="1600" dirty="0"/>
              <a:t>Covid-19 cases</a:t>
            </a:r>
            <a:r>
              <a:rPr lang="en-US" sz="1600" dirty="0" smtClean="0"/>
              <a:t>: 2,223,779</a:t>
            </a:r>
          </a:p>
          <a:p>
            <a:pPr marL="0" indent="0">
              <a:buNone/>
            </a:pPr>
            <a:r>
              <a:rPr lang="en-US" sz="1600" dirty="0" smtClean="0"/>
              <a:t>Total </a:t>
            </a:r>
            <a:r>
              <a:rPr lang="en-US" sz="1600" dirty="0"/>
              <a:t>Covid-19 deaths: 48,896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039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3960440" cy="26642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88640"/>
            <a:ext cx="3955177" cy="2664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17032"/>
            <a:ext cx="5472608" cy="28083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6136" y="3105835"/>
            <a:ext cx="31683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Increase of c</a:t>
            </a:r>
            <a:r>
              <a:rPr lang="en-US" dirty="0" err="1" smtClean="0"/>
              <a:t>oncerns</a:t>
            </a:r>
            <a:r>
              <a:rPr lang="en-US" dirty="0" smtClean="0"/>
              <a:t> </a:t>
            </a:r>
            <a:r>
              <a:rPr lang="en-US" dirty="0"/>
              <a:t>about media freedom in Hungary from </a:t>
            </a:r>
            <a:r>
              <a:rPr lang="en-US" dirty="0" smtClean="0"/>
              <a:t>2022 (48%) to 2023 (56%)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119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RUSSIA-UKRAINE WAR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In 2022 Hungary supported bid </a:t>
            </a:r>
            <a:r>
              <a:rPr lang="en-US" sz="1600" dirty="0"/>
              <a:t>for Ukraine to become EU </a:t>
            </a:r>
            <a:r>
              <a:rPr lang="en-US" sz="1600" dirty="0" smtClean="0"/>
              <a:t>member.</a:t>
            </a:r>
          </a:p>
          <a:p>
            <a:pPr marL="114300" indent="0">
              <a:buNone/>
            </a:pPr>
            <a:r>
              <a:rPr lang="en-GB" sz="1600" b="1" dirty="0" smtClean="0"/>
              <a:t>PLOT TWIST</a:t>
            </a:r>
            <a:endParaRPr lang="el-GR" sz="1600" b="1" dirty="0" smtClean="0"/>
          </a:p>
          <a:p>
            <a:r>
              <a:rPr lang="en-US" sz="1600" dirty="0" smtClean="0"/>
              <a:t>In December 2023 Hungary </a:t>
            </a:r>
            <a:r>
              <a:rPr lang="en-US" sz="1600" dirty="0"/>
              <a:t>blocks €</a:t>
            </a:r>
            <a:r>
              <a:rPr lang="en-US" sz="1600" dirty="0" smtClean="0"/>
              <a:t>50bn </a:t>
            </a:r>
            <a:r>
              <a:rPr lang="en-US" sz="1600" dirty="0"/>
              <a:t>EU </a:t>
            </a:r>
            <a:r>
              <a:rPr lang="en-US" sz="1600" dirty="0" smtClean="0"/>
              <a:t>package for help to Ukraine. </a:t>
            </a:r>
          </a:p>
          <a:p>
            <a:endParaRPr lang="en-US" sz="1600" dirty="0" smtClean="0"/>
          </a:p>
          <a:p>
            <a:r>
              <a:rPr lang="en-US" sz="1600" dirty="0" smtClean="0"/>
              <a:t>Mr. </a:t>
            </a:r>
            <a:r>
              <a:rPr lang="en-US" sz="1600" dirty="0" err="1"/>
              <a:t>Orban</a:t>
            </a:r>
            <a:r>
              <a:rPr lang="en-US" sz="1600" dirty="0"/>
              <a:t> took the decision to veto the latest package of economic aid for Ukraine, because he says Hungarian taxpayers' money should not go against their own interests.</a:t>
            </a:r>
          </a:p>
          <a:p>
            <a:endParaRPr lang="en-US" sz="1600" dirty="0" smtClean="0"/>
          </a:p>
          <a:p>
            <a:r>
              <a:rPr lang="en-US" sz="1600" dirty="0" smtClean="0"/>
              <a:t>He says membership for </a:t>
            </a:r>
            <a:r>
              <a:rPr lang="en-US" sz="1600" dirty="0"/>
              <a:t>Ukraine in the EU would be a disaster for EU, including Hungarian </a:t>
            </a:r>
            <a:r>
              <a:rPr lang="en-US" sz="1600" dirty="0" smtClean="0"/>
              <a:t>farmers</a:t>
            </a:r>
            <a:r>
              <a:rPr lang="en-US" sz="1600" dirty="0"/>
              <a:t>. It would also take away </a:t>
            </a:r>
            <a:r>
              <a:rPr lang="en-US" sz="1600" dirty="0" smtClean="0"/>
              <a:t> </a:t>
            </a:r>
            <a:r>
              <a:rPr lang="en-US" sz="1600" dirty="0"/>
              <a:t>funds from Hungarians and others.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He sees Ukraine not as a future EU member, but as a buffer-zone between the EU and Russia.</a:t>
            </a:r>
            <a:endParaRPr lang="en-US" sz="1600" dirty="0" smtClean="0"/>
          </a:p>
          <a:p>
            <a:endParaRPr lang="en-GB" sz="1600" dirty="0" smtClean="0"/>
          </a:p>
          <a:p>
            <a:r>
              <a:rPr lang="en-US" sz="1600" dirty="0"/>
              <a:t>The US ambassador to Budapest complained that while Russia was striking Ukrainian civilians, "Hungary pleads for business deals".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5641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7416824" cy="5976664"/>
          </a:xfrm>
        </p:spPr>
      </p:pic>
    </p:spTree>
    <p:extLst>
      <p:ext uri="{BB962C8B-B14F-4D97-AF65-F5344CB8AC3E}">
        <p14:creationId xmlns:p14="http://schemas.microsoft.com/office/powerpoint/2010/main" val="19618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EUROSCEPTICISM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79313"/>
            <a:ext cx="3672408" cy="5478687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376" y="1348372"/>
            <a:ext cx="4430624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EUROSCEPTICISM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/>
              <a:t>In the question</a:t>
            </a:r>
            <a:r>
              <a:rPr lang="el-GR" sz="1800" dirty="0"/>
              <a:t> </a:t>
            </a:r>
            <a:r>
              <a:rPr lang="el-GR" sz="1800" dirty="0" smtClean="0"/>
              <a:t>«</a:t>
            </a:r>
            <a:r>
              <a:rPr lang="en-GB" sz="1800" dirty="0" smtClean="0"/>
              <a:t>our country could better face the future outside the EU</a:t>
            </a:r>
            <a:r>
              <a:rPr lang="el-GR" sz="1800" dirty="0" smtClean="0"/>
              <a:t>»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Hungary: 65% disagree , 29% agree, 4% don’t know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In the question </a:t>
            </a:r>
            <a:r>
              <a:rPr lang="el-GR" sz="1800" dirty="0" smtClean="0"/>
              <a:t>«</a:t>
            </a:r>
            <a:r>
              <a:rPr lang="en-US" sz="1800" dirty="0" smtClean="0"/>
              <a:t>would you say that you are very optimistic, fairly optimistic, fairly pessimistic, very pessimistic about the future of the EU</a:t>
            </a:r>
            <a:r>
              <a:rPr lang="el-GR" sz="1800" dirty="0" smtClean="0"/>
              <a:t>»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Hungary: total optimistic: 58% </a:t>
            </a:r>
          </a:p>
          <a:p>
            <a:pPr marL="0" indent="0">
              <a:buNone/>
            </a:pPr>
            <a:r>
              <a:rPr lang="en-GB" sz="1800" dirty="0" smtClean="0"/>
              <a:t>Total pessimistic: 40%</a:t>
            </a:r>
          </a:p>
          <a:p>
            <a:pPr marL="0" indent="0">
              <a:buNone/>
            </a:pPr>
            <a:r>
              <a:rPr lang="en-GB" sz="1800" dirty="0" smtClean="0"/>
              <a:t>Don’t know: 2%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From these stats we can say that Hungary has a </a:t>
            </a:r>
            <a:r>
              <a:rPr lang="en-US" sz="1800" dirty="0" smtClean="0"/>
              <a:t>Europhile </a:t>
            </a:r>
            <a:r>
              <a:rPr lang="en-US" sz="1800" dirty="0"/>
              <a:t>Public </a:t>
            </a:r>
          </a:p>
          <a:p>
            <a:r>
              <a:rPr lang="en-US" sz="1800" dirty="0" smtClean="0"/>
              <a:t>From government policies and decisions we can say that Hungary has a Eurosceptic </a:t>
            </a:r>
            <a:r>
              <a:rPr lang="en-US" sz="1800" dirty="0"/>
              <a:t>Governing </a:t>
            </a:r>
            <a:r>
              <a:rPr lang="en-US" sz="1800" dirty="0" smtClean="0"/>
              <a:t>Elite.</a:t>
            </a:r>
          </a:p>
          <a:p>
            <a:pPr mar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2287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GB" dirty="0" smtClean="0"/>
          </a:p>
          <a:p>
            <a:pPr marL="114300" indent="0" algn="ctr">
              <a:buNone/>
            </a:pPr>
            <a:endParaRPr lang="en-GB" dirty="0"/>
          </a:p>
          <a:p>
            <a:pPr marL="114300" indent="0" algn="ctr">
              <a:buNone/>
            </a:pPr>
            <a:endParaRPr lang="en-GB" dirty="0" smtClean="0"/>
          </a:p>
          <a:p>
            <a:pPr marL="114300" indent="0" algn="ctr">
              <a:buNone/>
            </a:pPr>
            <a:endParaRPr lang="en-GB" dirty="0"/>
          </a:p>
          <a:p>
            <a:pPr marL="114300" indent="0" algn="ctr">
              <a:buNone/>
            </a:pPr>
            <a:endParaRPr lang="en-GB" dirty="0" smtClean="0"/>
          </a:p>
          <a:p>
            <a:pPr marL="114300" indent="0" algn="ctr">
              <a:buNone/>
            </a:pPr>
            <a:r>
              <a:rPr lang="en-GB" sz="3600" dirty="0" smtClean="0"/>
              <a:t>THANK YOU FOR YOUR ATTENTION</a:t>
            </a:r>
          </a:p>
          <a:p>
            <a:pPr marL="114300" indent="0" algn="ctr">
              <a:buNone/>
            </a:pPr>
            <a:endParaRPr lang="en-GB" sz="3600" dirty="0"/>
          </a:p>
          <a:p>
            <a:pPr marL="114300" indent="0" algn="ctr">
              <a:buNone/>
            </a:pPr>
            <a:endParaRPr lang="en-GB" sz="3600" dirty="0" smtClean="0"/>
          </a:p>
          <a:p>
            <a:pPr marL="114300" indent="0" algn="r">
              <a:buNone/>
            </a:pPr>
            <a:r>
              <a:rPr lang="en-GB" sz="1400" dirty="0" err="1" smtClean="0"/>
              <a:t>Loizos</a:t>
            </a:r>
            <a:r>
              <a:rPr lang="en-GB" sz="1400" dirty="0" smtClean="0"/>
              <a:t> </a:t>
            </a:r>
            <a:r>
              <a:rPr lang="en-GB" sz="1400" dirty="0" err="1" smtClean="0"/>
              <a:t>Mavrellis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534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latin typeface="Arial Black" pitchFamily="34" charset="0"/>
              </a:rPr>
              <a:t>STRUCTURE</a:t>
            </a:r>
            <a:endParaRPr lang="el-GR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Facts about Hungary</a:t>
            </a:r>
          </a:p>
          <a:p>
            <a:r>
              <a:rPr lang="en-GB" dirty="0" smtClean="0"/>
              <a:t>Hungary’s Profile</a:t>
            </a:r>
          </a:p>
          <a:p>
            <a:r>
              <a:rPr lang="en-GB" dirty="0" smtClean="0"/>
              <a:t>History</a:t>
            </a:r>
          </a:p>
          <a:p>
            <a:r>
              <a:rPr lang="en-GB" dirty="0" smtClean="0"/>
              <a:t>Economy</a:t>
            </a:r>
          </a:p>
          <a:p>
            <a:r>
              <a:rPr lang="en-GB" dirty="0" smtClean="0"/>
              <a:t>Political System</a:t>
            </a:r>
          </a:p>
          <a:p>
            <a:r>
              <a:rPr lang="en-GB" dirty="0" smtClean="0"/>
              <a:t>Challenges</a:t>
            </a:r>
          </a:p>
          <a:p>
            <a:r>
              <a:rPr lang="en-GB" dirty="0" smtClean="0"/>
              <a:t>Russia – Ukraine war </a:t>
            </a:r>
          </a:p>
          <a:p>
            <a:r>
              <a:rPr lang="en-GB" dirty="0" err="1"/>
              <a:t>Euroscepticism</a:t>
            </a:r>
            <a:endParaRPr lang="en-GB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07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Hungarian Parliament is the 3rd largest Parliament building in the world, with 691 rooms and 20 </a:t>
            </a:r>
            <a:r>
              <a:rPr lang="en-US" sz="2400" dirty="0" err="1" smtClean="0"/>
              <a:t>kilometres</a:t>
            </a:r>
            <a:r>
              <a:rPr lang="en-US" sz="2400" dirty="0" smtClean="0"/>
              <a:t> of stairs.</a:t>
            </a:r>
          </a:p>
          <a:p>
            <a:endParaRPr lang="en-US" sz="2400" dirty="0" smtClean="0"/>
          </a:p>
          <a:p>
            <a:r>
              <a:rPr lang="en-US" sz="2400" dirty="0" smtClean="0"/>
              <a:t>Rubik's Cube was invented by a Hungarian architect.</a:t>
            </a:r>
          </a:p>
          <a:p>
            <a:endParaRPr lang="en-US" sz="2400" dirty="0" smtClean="0"/>
          </a:p>
          <a:p>
            <a:r>
              <a:rPr lang="en-US" sz="2400" dirty="0" smtClean="0"/>
              <a:t>There are 44 letters in the Hungarian alphabet. </a:t>
            </a:r>
          </a:p>
          <a:p>
            <a:endParaRPr lang="en-US" sz="2400" dirty="0" smtClean="0"/>
          </a:p>
          <a:p>
            <a:r>
              <a:rPr lang="en-US" sz="2400" dirty="0" smtClean="0"/>
              <a:t>No Building In Budapest Is Taller than 96 Meters.</a:t>
            </a:r>
          </a:p>
          <a:p>
            <a:endParaRPr lang="en-US" sz="2400" dirty="0" smtClean="0"/>
          </a:p>
          <a:p>
            <a:r>
              <a:rPr lang="en-US" sz="2400" dirty="0" smtClean="0"/>
              <a:t>Hungary Is Home To The Largest Lake In Central Europe.</a:t>
            </a:r>
          </a:p>
          <a:p>
            <a:endParaRPr lang="en-GB" sz="2400" dirty="0" smtClean="0"/>
          </a:p>
          <a:p>
            <a:r>
              <a:rPr lang="en-GB" sz="2400" dirty="0" err="1" smtClean="0"/>
              <a:t>Gulyás</a:t>
            </a:r>
            <a:r>
              <a:rPr lang="en-GB" sz="2400" dirty="0" smtClean="0"/>
              <a:t> or Goulash in English, Hungary’s national dish, </a:t>
            </a:r>
            <a:r>
              <a:rPr lang="en-US" sz="2400" dirty="0" smtClean="0"/>
              <a:t>is a spicy meat stew containing lots of paprika pepper.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744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Hungary’s Profile</a:t>
            </a:r>
            <a:endParaRPr lang="el-G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sz="2400" dirty="0" smtClean="0"/>
          </a:p>
          <a:p>
            <a:r>
              <a:rPr lang="en-GB" sz="2400" dirty="0" smtClean="0"/>
              <a:t>Capital: Budapest</a:t>
            </a:r>
          </a:p>
          <a:p>
            <a:r>
              <a:rPr lang="en-GB" sz="2400" dirty="0" smtClean="0"/>
              <a:t>Population: 10,156,239 (</a:t>
            </a:r>
            <a:r>
              <a:rPr lang="en-US" sz="2400" dirty="0" smtClean="0"/>
              <a:t>0.13% of the total world population) </a:t>
            </a:r>
            <a:endParaRPr lang="en-GB" sz="2400" dirty="0" smtClean="0"/>
          </a:p>
          <a:p>
            <a:r>
              <a:rPr lang="en-GB" sz="2400" dirty="0" smtClean="0"/>
              <a:t>Official language: Hungarian</a:t>
            </a:r>
          </a:p>
          <a:p>
            <a:r>
              <a:rPr lang="en-GB" sz="2400" dirty="0" smtClean="0"/>
              <a:t>Currency: Hungarian forint (HUF)</a:t>
            </a:r>
          </a:p>
          <a:p>
            <a:r>
              <a:rPr lang="en-GB" sz="2400" dirty="0" smtClean="0"/>
              <a:t>Place on map: Central Europe, bordered by Slovakia, Romania, Croatia, Austria, Serbia, Ukraine and Slovenia.</a:t>
            </a:r>
          </a:p>
          <a:p>
            <a:r>
              <a:rPr lang="en-GB" sz="2400" dirty="0" smtClean="0"/>
              <a:t>Joined NATO in 1999 </a:t>
            </a:r>
          </a:p>
          <a:p>
            <a:r>
              <a:rPr lang="en-US" sz="2400" dirty="0"/>
              <a:t>EU Member-State since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of May 2004 after the 2003 Hungarian referendum about EU membership.</a:t>
            </a:r>
          </a:p>
          <a:p>
            <a:r>
              <a:rPr lang="en-US" sz="2400" dirty="0" smtClean="0"/>
              <a:t>Acceded </a:t>
            </a:r>
            <a:r>
              <a:rPr lang="en-US" sz="2400" dirty="0"/>
              <a:t>to the Schengen </a:t>
            </a:r>
            <a:r>
              <a:rPr lang="en-US" sz="2400" dirty="0" smtClean="0"/>
              <a:t>area: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of December 2007</a:t>
            </a:r>
          </a:p>
          <a:p>
            <a:endParaRPr lang="en-US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1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88423" cy="68580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7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>Important History Events after WW1</a:t>
            </a:r>
            <a:endParaRPr lang="el-G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World </a:t>
            </a:r>
            <a:r>
              <a:rPr lang="en-GB" sz="1800" dirty="0"/>
              <a:t>War </a:t>
            </a:r>
            <a:r>
              <a:rPr lang="en-GB" sz="1800" dirty="0" smtClean="0"/>
              <a:t>I - </a:t>
            </a:r>
            <a:r>
              <a:rPr lang="en-US" sz="1800" dirty="0"/>
              <a:t>Hungary lost two thirds of its territory and 3.3 million Hungarians suddenly became citizens of Hungary’s </a:t>
            </a:r>
            <a:r>
              <a:rPr lang="en-US" sz="1800" dirty="0" err="1"/>
              <a:t>neighbouring</a:t>
            </a:r>
            <a:r>
              <a:rPr lang="en-US" sz="1800" dirty="0"/>
              <a:t> countries</a:t>
            </a:r>
            <a:r>
              <a:rPr lang="en-US" sz="1800" dirty="0" smtClean="0"/>
              <a:t>.</a:t>
            </a:r>
          </a:p>
          <a:p>
            <a:endParaRPr lang="en-GB" sz="1800" dirty="0" smtClean="0"/>
          </a:p>
          <a:p>
            <a:r>
              <a:rPr lang="en-GB" sz="1800" dirty="0" smtClean="0"/>
              <a:t>World </a:t>
            </a:r>
            <a:r>
              <a:rPr lang="en-GB" sz="1800" dirty="0"/>
              <a:t>War </a:t>
            </a:r>
            <a:r>
              <a:rPr lang="en-GB" sz="1800" dirty="0" smtClean="0"/>
              <a:t>II - </a:t>
            </a:r>
            <a:r>
              <a:rPr lang="en-US" sz="1800" dirty="0"/>
              <a:t>a death toll of approximately one million citizens. The Soviets drove the Germans out of the country in 1945 and stayed here for the next four and a half decades, incorporating the country into the Soviet bloc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revolution and freedom fight of </a:t>
            </a:r>
            <a:r>
              <a:rPr lang="en-US" sz="1800" dirty="0" smtClean="0"/>
              <a:t>1956 - Along </a:t>
            </a:r>
            <a:r>
              <a:rPr lang="en-US" sz="1800" dirty="0"/>
              <a:t>with many others in the Eastern bloc, the revolution of ’56 is one of the symbols of resistance against the Soviets during the cold war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Democratic transformation after the fall of the Soviet bloc - The first democratic, multi-party elections were held in 1990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Joining </a:t>
            </a:r>
            <a:r>
              <a:rPr lang="en-US" sz="1800" dirty="0"/>
              <a:t>the EU - Hungary became a member of the European Union in 2004</a:t>
            </a:r>
            <a:endParaRPr lang="en-US" sz="1800" dirty="0" smtClean="0"/>
          </a:p>
          <a:p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375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+mn-lt"/>
              </a:rPr>
              <a:t>Economy</a:t>
            </a:r>
            <a:endParaRPr lang="el-GR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Total imports - $</a:t>
            </a:r>
            <a:r>
              <a:rPr lang="el-GR" sz="2800" dirty="0" smtClean="0"/>
              <a:t>139</a:t>
            </a:r>
            <a:r>
              <a:rPr lang="en-GB" sz="2800" dirty="0" smtClean="0"/>
              <a:t> billion </a:t>
            </a:r>
          </a:p>
          <a:p>
            <a:pPr marL="0" indent="0">
              <a:buNone/>
            </a:pPr>
            <a:r>
              <a:rPr lang="en-GB" sz="1800" dirty="0" smtClean="0"/>
              <a:t>Germany: $33 billion, China: $9 billion, Austria: $8 billion, Slovakia: $8 billion.</a:t>
            </a:r>
          </a:p>
          <a:p>
            <a:endParaRPr lang="en-GB" dirty="0" smtClean="0"/>
          </a:p>
          <a:p>
            <a:r>
              <a:rPr lang="en-GB" sz="2800" dirty="0" smtClean="0"/>
              <a:t>Total exports - $141 </a:t>
            </a:r>
            <a:r>
              <a:rPr lang="en-GB" sz="2800" dirty="0"/>
              <a:t>billion</a:t>
            </a:r>
          </a:p>
          <a:p>
            <a:pPr marL="0" indent="0">
              <a:buNone/>
            </a:pPr>
            <a:r>
              <a:rPr lang="en-GB" sz="1800" dirty="0" smtClean="0"/>
              <a:t>Germany: $37 billion, Italy: $8 billion, Romania: $7 billion, Slovakia: $7 billion.</a:t>
            </a:r>
          </a:p>
          <a:p>
            <a:endParaRPr lang="en-GB" dirty="0" smtClean="0"/>
          </a:p>
          <a:p>
            <a:r>
              <a:rPr lang="en-GB" sz="2800" dirty="0" smtClean="0"/>
              <a:t>Unemployment rate: 4,3%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90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Political System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1800" dirty="0" smtClean="0"/>
              <a:t>Hungary is a parliamentary republic</a:t>
            </a:r>
          </a:p>
          <a:p>
            <a:r>
              <a:rPr lang="en-GB" sz="1800" dirty="0" smtClean="0"/>
              <a:t>Head of state is the President of the Republic </a:t>
            </a:r>
            <a:r>
              <a:rPr lang="en-GB" sz="1800" dirty="0"/>
              <a:t>who currently is </a:t>
            </a:r>
            <a:r>
              <a:rPr lang="en-GB" sz="1800" dirty="0" err="1"/>
              <a:t>Ms.</a:t>
            </a:r>
            <a:r>
              <a:rPr lang="en-GB" sz="1800" dirty="0"/>
              <a:t> </a:t>
            </a:r>
            <a:r>
              <a:rPr lang="en-GB" sz="1800" dirty="0" err="1"/>
              <a:t>Katalin</a:t>
            </a:r>
            <a:r>
              <a:rPr lang="en-GB" sz="1800" dirty="0"/>
              <a:t> </a:t>
            </a:r>
            <a:r>
              <a:rPr lang="en-GB" sz="1800" dirty="0" err="1" smtClean="0"/>
              <a:t>Novák</a:t>
            </a:r>
            <a:endParaRPr lang="en-GB" sz="1800" dirty="0" smtClean="0"/>
          </a:p>
          <a:p>
            <a:r>
              <a:rPr lang="en-GB" sz="1800" dirty="0" smtClean="0"/>
              <a:t>Head of  government is the Prime Minister who currently is Viktor </a:t>
            </a:r>
            <a:r>
              <a:rPr lang="en-GB" sz="1800" dirty="0" err="1" smtClean="0"/>
              <a:t>Orbán</a:t>
            </a:r>
            <a:endParaRPr lang="en-GB" sz="1800" dirty="0" smtClean="0"/>
          </a:p>
          <a:p>
            <a:r>
              <a:rPr lang="en-GB" sz="1800" dirty="0" smtClean="0"/>
              <a:t>Main political parties in Hungary </a:t>
            </a:r>
          </a:p>
          <a:p>
            <a:pPr>
              <a:buFont typeface="+mj-lt"/>
              <a:buAutoNum type="arabicPeriod"/>
            </a:pPr>
            <a:r>
              <a:rPr lang="en-GB" sz="1800" dirty="0" err="1" smtClean="0"/>
              <a:t>Fidesz</a:t>
            </a:r>
            <a:r>
              <a:rPr lang="en-GB" sz="1800" dirty="0"/>
              <a:t> </a:t>
            </a:r>
            <a:r>
              <a:rPr lang="en-GB" sz="1800" dirty="0" smtClean="0"/>
              <a:t>(116)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KDNP (19)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United for Hungary (57)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DK (16)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Momentum (10)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MSZP (10)</a:t>
            </a:r>
          </a:p>
          <a:p>
            <a:pPr>
              <a:buFont typeface="+mj-lt"/>
              <a:buAutoNum type="arabicPeriod"/>
            </a:pPr>
            <a:r>
              <a:rPr lang="en-GB" sz="1800" dirty="0" err="1" smtClean="0"/>
              <a:t>Jobbik</a:t>
            </a:r>
            <a:r>
              <a:rPr lang="en-GB" sz="1800" dirty="0"/>
              <a:t> </a:t>
            </a:r>
            <a:r>
              <a:rPr lang="en-GB" sz="1800" dirty="0" smtClean="0"/>
              <a:t>(8) 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Dialogue (6)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LMP (5)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MHM (6)</a:t>
            </a:r>
          </a:p>
          <a:p>
            <a:pPr>
              <a:buFont typeface="+mj-lt"/>
              <a:buAutoNum type="arabicPeriod"/>
            </a:pPr>
            <a:endParaRPr lang="en-GB" sz="1800" dirty="0" smtClean="0"/>
          </a:p>
          <a:p>
            <a:endParaRPr lang="en-GB" sz="1800" dirty="0" smtClean="0"/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35718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2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42900"/>
            <a:r>
              <a:rPr lang="en-GB" dirty="0" err="1" smtClean="0"/>
              <a:t>Orban</a:t>
            </a:r>
            <a:r>
              <a:rPr lang="en-GB" dirty="0" smtClean="0"/>
              <a:t> scores a crushing victory in the last election (135 seats in a 199 member parliament).</a:t>
            </a:r>
          </a:p>
          <a:p>
            <a:pPr indent="-342900"/>
            <a:r>
              <a:rPr lang="en-GB" dirty="0" err="1" smtClean="0"/>
              <a:t>Ms.</a:t>
            </a:r>
            <a:r>
              <a:rPr lang="en-GB" dirty="0" smtClean="0"/>
              <a:t> </a:t>
            </a:r>
            <a:r>
              <a:rPr lang="en-GB" dirty="0" err="1" smtClean="0"/>
              <a:t>Katalin</a:t>
            </a:r>
            <a:r>
              <a:rPr lang="en-GB" dirty="0" smtClean="0"/>
              <a:t> Novak became the first female President of Hungary. (2022)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12976"/>
            <a:ext cx="3600400" cy="2923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12976"/>
            <a:ext cx="378647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8042</TotalTime>
  <Words>1099</Words>
  <Application>Microsoft Office PowerPoint</Application>
  <PresentationFormat>On-screen Show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Cambria</vt:lpstr>
      <vt:lpstr>Adjacency</vt:lpstr>
      <vt:lpstr>PowerPoint Presentation</vt:lpstr>
      <vt:lpstr>STRUCTURE</vt:lpstr>
      <vt:lpstr>PowerPoint Presentation</vt:lpstr>
      <vt:lpstr>Hungary’s Profile</vt:lpstr>
      <vt:lpstr>PowerPoint Presentation</vt:lpstr>
      <vt:lpstr>Important History Events after WW1</vt:lpstr>
      <vt:lpstr>Economy</vt:lpstr>
      <vt:lpstr>Political System</vt:lpstr>
      <vt:lpstr>PowerPoint Presentation</vt:lpstr>
      <vt:lpstr>Fidesz </vt:lpstr>
      <vt:lpstr>CHALLENGES</vt:lpstr>
      <vt:lpstr>CHALLENGES</vt:lpstr>
      <vt:lpstr>           </vt:lpstr>
      <vt:lpstr>RUSSIA-UKRAINE WAR</vt:lpstr>
      <vt:lpstr>PowerPoint Presentation</vt:lpstr>
      <vt:lpstr>EUROSCEPTICISM</vt:lpstr>
      <vt:lpstr>EUROSCEPTICISM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louismavrellis22@gmail.com</dc:creator>
  <cp:lastModifiedBy>Susa</cp:lastModifiedBy>
  <cp:revision>59</cp:revision>
  <dcterms:created xsi:type="dcterms:W3CDTF">2023-12-06T12:20:59Z</dcterms:created>
  <dcterms:modified xsi:type="dcterms:W3CDTF">2024-01-08T16:41:01Z</dcterms:modified>
</cp:coreProperties>
</file>