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E0810A-0A37-4C36-9C3F-2B01DEAFD228}" v="10" dt="2024-06-14T05:29:18.9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phia Lazou" userId="92474675bae08395" providerId="LiveId" clId="{8CE0810A-0A37-4C36-9C3F-2B01DEAFD228}"/>
    <pc:docChg chg="modSld">
      <pc:chgData name="Sophia Lazou" userId="92474675bae08395" providerId="LiveId" clId="{8CE0810A-0A37-4C36-9C3F-2B01DEAFD228}" dt="2024-06-14T05:29:18.961" v="9" actId="115"/>
      <pc:docMkLst>
        <pc:docMk/>
      </pc:docMkLst>
      <pc:sldChg chg="modSp">
        <pc:chgData name="Sophia Lazou" userId="92474675bae08395" providerId="LiveId" clId="{8CE0810A-0A37-4C36-9C3F-2B01DEAFD228}" dt="2024-06-14T05:29:18.961" v="9" actId="115"/>
        <pc:sldMkLst>
          <pc:docMk/>
          <pc:sldMk cId="2614420220" sldId="258"/>
        </pc:sldMkLst>
        <pc:graphicFrameChg chg="mod">
          <ac:chgData name="Sophia Lazou" userId="92474675bae08395" providerId="LiveId" clId="{8CE0810A-0A37-4C36-9C3F-2B01DEAFD228}" dt="2024-06-14T05:29:18.961" v="9" actId="115"/>
          <ac:graphicFrameMkLst>
            <pc:docMk/>
            <pc:sldMk cId="2614420220" sldId="258"/>
            <ac:graphicFrameMk id="5" creationId="{854D2D49-998D-5144-D4F1-0F3B0CA323E3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9E9736-6338-4D83-B05B-47EF09B9105E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7E0BC7C0-8A2A-4282-B399-EAD5492D8F56}">
      <dgm:prSet/>
      <dgm:spPr/>
      <dgm:t>
        <a:bodyPr/>
        <a:lstStyle/>
        <a:p>
          <a:r>
            <a:rPr lang="el-GR" b="1"/>
            <a:t>Ορισμοί : </a:t>
          </a:r>
          <a:endParaRPr lang="en-US"/>
        </a:p>
      </dgm:t>
    </dgm:pt>
    <dgm:pt modelId="{06888281-B2CD-4F5C-BB19-325CE5CEA2AA}" type="parTrans" cxnId="{F1A2C5CB-CADB-4A37-BD81-98BB5545D16C}">
      <dgm:prSet/>
      <dgm:spPr/>
      <dgm:t>
        <a:bodyPr/>
        <a:lstStyle/>
        <a:p>
          <a:endParaRPr lang="en-US"/>
        </a:p>
      </dgm:t>
    </dgm:pt>
    <dgm:pt modelId="{8720BABB-E236-45A7-954D-78EC24EFDA8B}" type="sibTrans" cxnId="{F1A2C5CB-CADB-4A37-BD81-98BB5545D16C}">
      <dgm:prSet/>
      <dgm:spPr/>
      <dgm:t>
        <a:bodyPr/>
        <a:lstStyle/>
        <a:p>
          <a:endParaRPr lang="en-US"/>
        </a:p>
      </dgm:t>
    </dgm:pt>
    <dgm:pt modelId="{C52B31E6-CFF7-4A72-A7AB-5C67A8115353}">
      <dgm:prSet/>
      <dgm:spPr/>
      <dgm:t>
        <a:bodyPr/>
        <a:lstStyle/>
        <a:p>
          <a:r>
            <a:rPr lang="en-US" b="1"/>
            <a:t>the</a:t>
          </a:r>
          <a:r>
            <a:rPr lang="el-GR" b="1"/>
            <a:t> Bayesian Coding Hypothesis: </a:t>
          </a:r>
          <a:r>
            <a:rPr lang="el-GR"/>
            <a:t>Ο εγκέφαλος αναπαριστά τις αισθητηριακές πληροφορίες πιθανολογικά (Knill &amp; Pouget, 2004).</a:t>
          </a:r>
          <a:endParaRPr lang="en-US"/>
        </a:p>
      </dgm:t>
    </dgm:pt>
    <dgm:pt modelId="{316384CB-EB1A-4005-B552-783719D0A907}" type="parTrans" cxnId="{A3273969-3565-4D45-BBE7-F8135776B178}">
      <dgm:prSet/>
      <dgm:spPr/>
      <dgm:t>
        <a:bodyPr/>
        <a:lstStyle/>
        <a:p>
          <a:endParaRPr lang="en-US"/>
        </a:p>
      </dgm:t>
    </dgm:pt>
    <dgm:pt modelId="{46569F34-2E6F-455C-88B7-0EE30BB20D96}" type="sibTrans" cxnId="{A3273969-3565-4D45-BBE7-F8135776B178}">
      <dgm:prSet/>
      <dgm:spPr/>
      <dgm:t>
        <a:bodyPr/>
        <a:lstStyle/>
        <a:p>
          <a:endParaRPr lang="en-US"/>
        </a:p>
      </dgm:t>
    </dgm:pt>
    <dgm:pt modelId="{1F61AE8F-D49C-4163-B23B-AB213FD76D08}">
      <dgm:prSet/>
      <dgm:spPr/>
      <dgm:t>
        <a:bodyPr/>
        <a:lstStyle/>
        <a:p>
          <a:r>
            <a:rPr lang="en-US" b="1"/>
            <a:t>The Generative Model </a:t>
          </a:r>
          <a:r>
            <a:rPr lang="el-GR"/>
            <a:t>: Ο εγκέφαλος συνάγει τις αιτίες των αισθήσεων χρησιμοποιώντας ένα γενεσιουργό μοντέλο (Friston, 2012).</a:t>
          </a:r>
          <a:endParaRPr lang="en-US"/>
        </a:p>
      </dgm:t>
    </dgm:pt>
    <dgm:pt modelId="{04F88882-C129-45F8-9AA9-541860AF6BAB}" type="parTrans" cxnId="{3D7F560C-A572-469F-99A0-B7D1955C1721}">
      <dgm:prSet/>
      <dgm:spPr/>
      <dgm:t>
        <a:bodyPr/>
        <a:lstStyle/>
        <a:p>
          <a:endParaRPr lang="en-US"/>
        </a:p>
      </dgm:t>
    </dgm:pt>
    <dgm:pt modelId="{76B1B667-494F-4821-A295-DE78CCBBAD43}" type="sibTrans" cxnId="{3D7F560C-A572-469F-99A0-B7D1955C1721}">
      <dgm:prSet/>
      <dgm:spPr/>
      <dgm:t>
        <a:bodyPr/>
        <a:lstStyle/>
        <a:p>
          <a:endParaRPr lang="en-US"/>
        </a:p>
      </dgm:t>
    </dgm:pt>
    <dgm:pt modelId="{6AAF4FFA-9344-4FEB-8D16-0CB697610BF7}" type="pres">
      <dgm:prSet presAssocID="{A29E9736-6338-4D83-B05B-47EF09B9105E}" presName="linear" presStyleCnt="0">
        <dgm:presLayoutVars>
          <dgm:animLvl val="lvl"/>
          <dgm:resizeHandles val="exact"/>
        </dgm:presLayoutVars>
      </dgm:prSet>
      <dgm:spPr/>
    </dgm:pt>
    <dgm:pt modelId="{869C2151-5C75-45F5-9BCD-2FE8467D9126}" type="pres">
      <dgm:prSet presAssocID="{7E0BC7C0-8A2A-4282-B399-EAD5492D8F56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745C0573-EFEB-43D9-AFB9-DA81C761FD48}" type="pres">
      <dgm:prSet presAssocID="{7E0BC7C0-8A2A-4282-B399-EAD5492D8F5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D7F560C-A572-469F-99A0-B7D1955C1721}" srcId="{7E0BC7C0-8A2A-4282-B399-EAD5492D8F56}" destId="{1F61AE8F-D49C-4163-B23B-AB213FD76D08}" srcOrd="1" destOrd="0" parTransId="{04F88882-C129-45F8-9AA9-541860AF6BAB}" sibTransId="{76B1B667-494F-4821-A295-DE78CCBBAD43}"/>
    <dgm:cxn modelId="{5D4BF60D-DB74-4075-A32A-6F8280413CD5}" type="presOf" srcId="{1F61AE8F-D49C-4163-B23B-AB213FD76D08}" destId="{745C0573-EFEB-43D9-AFB9-DA81C761FD48}" srcOrd="0" destOrd="1" presId="urn:microsoft.com/office/officeart/2005/8/layout/vList2"/>
    <dgm:cxn modelId="{A3273969-3565-4D45-BBE7-F8135776B178}" srcId="{7E0BC7C0-8A2A-4282-B399-EAD5492D8F56}" destId="{C52B31E6-CFF7-4A72-A7AB-5C67A8115353}" srcOrd="0" destOrd="0" parTransId="{316384CB-EB1A-4005-B552-783719D0A907}" sibTransId="{46569F34-2E6F-455C-88B7-0EE30BB20D96}"/>
    <dgm:cxn modelId="{F1A2C5CB-CADB-4A37-BD81-98BB5545D16C}" srcId="{A29E9736-6338-4D83-B05B-47EF09B9105E}" destId="{7E0BC7C0-8A2A-4282-B399-EAD5492D8F56}" srcOrd="0" destOrd="0" parTransId="{06888281-B2CD-4F5C-BB19-325CE5CEA2AA}" sibTransId="{8720BABB-E236-45A7-954D-78EC24EFDA8B}"/>
    <dgm:cxn modelId="{6B18C1DC-4346-4D27-BA63-404207322273}" type="presOf" srcId="{C52B31E6-CFF7-4A72-A7AB-5C67A8115353}" destId="{745C0573-EFEB-43D9-AFB9-DA81C761FD48}" srcOrd="0" destOrd="0" presId="urn:microsoft.com/office/officeart/2005/8/layout/vList2"/>
    <dgm:cxn modelId="{FCA800F5-FEFB-4216-A836-AA5D715C63A4}" type="presOf" srcId="{7E0BC7C0-8A2A-4282-B399-EAD5492D8F56}" destId="{869C2151-5C75-45F5-9BCD-2FE8467D9126}" srcOrd="0" destOrd="0" presId="urn:microsoft.com/office/officeart/2005/8/layout/vList2"/>
    <dgm:cxn modelId="{EB9994FE-123C-495E-BA4A-09BBA297B3BC}" type="presOf" srcId="{A29E9736-6338-4D83-B05B-47EF09B9105E}" destId="{6AAF4FFA-9344-4FEB-8D16-0CB697610BF7}" srcOrd="0" destOrd="0" presId="urn:microsoft.com/office/officeart/2005/8/layout/vList2"/>
    <dgm:cxn modelId="{288C277D-6EED-4B71-ADE5-066C463AB439}" type="presParOf" srcId="{6AAF4FFA-9344-4FEB-8D16-0CB697610BF7}" destId="{869C2151-5C75-45F5-9BCD-2FE8467D9126}" srcOrd="0" destOrd="0" presId="urn:microsoft.com/office/officeart/2005/8/layout/vList2"/>
    <dgm:cxn modelId="{72E965FB-2D9F-4491-9EBC-B7BE3DC06A82}" type="presParOf" srcId="{6AAF4FFA-9344-4FEB-8D16-0CB697610BF7}" destId="{745C0573-EFEB-43D9-AFB9-DA81C761FD4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DA895B-E026-402C-AC7B-F901FC3AF2D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2ABFDE8-F66A-4E82-9990-29D47055A3E9}">
      <dgm:prSet/>
      <dgm:spPr/>
      <dgm:t>
        <a:bodyPr/>
        <a:lstStyle/>
        <a:p>
          <a:r>
            <a:rPr lang="en-US" b="1"/>
            <a:t>"As If“:</a:t>
          </a:r>
          <a:endParaRPr lang="en-US"/>
        </a:p>
      </dgm:t>
    </dgm:pt>
    <dgm:pt modelId="{4BE2FFD4-BC75-4A60-A8E9-40BF8ADA8FCD}" type="parTrans" cxnId="{169AEB5D-95CD-4E68-80DA-4794E333205F}">
      <dgm:prSet/>
      <dgm:spPr/>
      <dgm:t>
        <a:bodyPr/>
        <a:lstStyle/>
        <a:p>
          <a:endParaRPr lang="en-US"/>
        </a:p>
      </dgm:t>
    </dgm:pt>
    <dgm:pt modelId="{C14FE39F-889C-4E47-8BC4-812820042760}" type="sibTrans" cxnId="{169AEB5D-95CD-4E68-80DA-4794E333205F}">
      <dgm:prSet/>
      <dgm:spPr/>
      <dgm:t>
        <a:bodyPr/>
        <a:lstStyle/>
        <a:p>
          <a:endParaRPr lang="en-US"/>
        </a:p>
      </dgm:t>
    </dgm:pt>
    <dgm:pt modelId="{C9A93CEE-0F3E-4AE6-9308-F1D1FC66C53B}">
      <dgm:prSet/>
      <dgm:spPr/>
      <dgm:t>
        <a:bodyPr/>
        <a:lstStyle/>
        <a:p>
          <a:r>
            <a:rPr lang="el-GR"/>
            <a:t>Οι υπολογισμοί του εγκεφάλου μοιάζουν με Μπεϋζιανές διαδικασίες χωρίς κυριολεκτική υλοποίηση.</a:t>
          </a:r>
          <a:endParaRPr lang="en-US"/>
        </a:p>
      </dgm:t>
    </dgm:pt>
    <dgm:pt modelId="{D1AA065E-1004-4046-82D6-159A924A31D9}" type="parTrans" cxnId="{9EB15556-0176-4905-8E77-5E9062CC0811}">
      <dgm:prSet/>
      <dgm:spPr/>
      <dgm:t>
        <a:bodyPr/>
        <a:lstStyle/>
        <a:p>
          <a:endParaRPr lang="en-US"/>
        </a:p>
      </dgm:t>
    </dgm:pt>
    <dgm:pt modelId="{05B6A765-5102-42B8-88AB-7458FE4527CF}" type="sibTrans" cxnId="{9EB15556-0176-4905-8E77-5E9062CC0811}">
      <dgm:prSet/>
      <dgm:spPr/>
      <dgm:t>
        <a:bodyPr/>
        <a:lstStyle/>
        <a:p>
          <a:endParaRPr lang="en-US"/>
        </a:p>
      </dgm:t>
    </dgm:pt>
    <dgm:pt modelId="{EA9EC15F-A55A-433D-9336-7B3959F2FD50}">
      <dgm:prSet/>
      <dgm:spPr/>
      <dgm:t>
        <a:bodyPr/>
        <a:lstStyle/>
        <a:p>
          <a:r>
            <a:rPr lang="el-GR" b="1"/>
            <a:t>Ρεαλιστική άποψη:</a:t>
          </a:r>
          <a:endParaRPr lang="en-US"/>
        </a:p>
      </dgm:t>
    </dgm:pt>
    <dgm:pt modelId="{AD85CCFB-BCD1-4253-B76A-2358DB9DF6EF}" type="parTrans" cxnId="{5076EA86-7394-44A3-9C46-03CD3A60709C}">
      <dgm:prSet/>
      <dgm:spPr/>
      <dgm:t>
        <a:bodyPr/>
        <a:lstStyle/>
        <a:p>
          <a:endParaRPr lang="en-US"/>
        </a:p>
      </dgm:t>
    </dgm:pt>
    <dgm:pt modelId="{0A72C181-2930-42A2-9564-F82627996759}" type="sibTrans" cxnId="{5076EA86-7394-44A3-9C46-03CD3A60709C}">
      <dgm:prSet/>
      <dgm:spPr/>
      <dgm:t>
        <a:bodyPr/>
        <a:lstStyle/>
        <a:p>
          <a:endParaRPr lang="en-US"/>
        </a:p>
      </dgm:t>
    </dgm:pt>
    <dgm:pt modelId="{503B6294-A84C-4BE8-B5C5-C53BAA75405D}">
      <dgm:prSet/>
      <dgm:spPr/>
      <dgm:t>
        <a:bodyPr/>
        <a:lstStyle/>
        <a:p>
          <a:r>
            <a:rPr lang="el-GR" dirty="0"/>
            <a:t>Ο εγκέφαλος εκτελεί πραγματικούς </a:t>
          </a:r>
          <a:r>
            <a:rPr lang="el-GR" dirty="0" err="1"/>
            <a:t>Bayesian</a:t>
          </a:r>
          <a:r>
            <a:rPr lang="el-GR" dirty="0"/>
            <a:t> υπολογισμούς με προτεραιότητες και πιθανότητες.</a:t>
          </a:r>
          <a:endParaRPr lang="en-US" dirty="0"/>
        </a:p>
      </dgm:t>
    </dgm:pt>
    <dgm:pt modelId="{FBE98040-E41F-49C8-8C9D-AC5B565B9395}" type="parTrans" cxnId="{0E9466E4-1A29-4289-9E8A-364C6AC56CCB}">
      <dgm:prSet/>
      <dgm:spPr/>
      <dgm:t>
        <a:bodyPr/>
        <a:lstStyle/>
        <a:p>
          <a:endParaRPr lang="en-US"/>
        </a:p>
      </dgm:t>
    </dgm:pt>
    <dgm:pt modelId="{ED035E87-3483-48BB-8FC2-0BC48C8AC4EA}" type="sibTrans" cxnId="{0E9466E4-1A29-4289-9E8A-364C6AC56CCB}">
      <dgm:prSet/>
      <dgm:spPr/>
      <dgm:t>
        <a:bodyPr/>
        <a:lstStyle/>
        <a:p>
          <a:endParaRPr lang="en-US"/>
        </a:p>
      </dgm:t>
    </dgm:pt>
    <dgm:pt modelId="{9E6BD343-47FA-49C4-B2EC-F789C305713B}">
      <dgm:prSet/>
      <dgm:spPr/>
      <dgm:t>
        <a:bodyPr/>
        <a:lstStyle/>
        <a:p>
          <a:r>
            <a:rPr lang="el-GR" dirty="0"/>
            <a:t>Κανένα άμεσο εμπειρικό στοιχείο δεν υποστηρίζει τη ρεαλιστική άποψη.</a:t>
          </a:r>
          <a:endParaRPr lang="en-US" dirty="0"/>
        </a:p>
      </dgm:t>
    </dgm:pt>
    <dgm:pt modelId="{AFED7372-1449-4BA3-862E-1CCEE466D21F}" type="parTrans" cxnId="{9AF122A0-0913-40FD-964C-3561394C6DCB}">
      <dgm:prSet/>
      <dgm:spPr/>
      <dgm:t>
        <a:bodyPr/>
        <a:lstStyle/>
        <a:p>
          <a:endParaRPr lang="en-US"/>
        </a:p>
      </dgm:t>
    </dgm:pt>
    <dgm:pt modelId="{31A29D7B-CDAA-4EF6-9E8D-6F0C3BC267AA}" type="sibTrans" cxnId="{9AF122A0-0913-40FD-964C-3561394C6DCB}">
      <dgm:prSet/>
      <dgm:spPr/>
      <dgm:t>
        <a:bodyPr/>
        <a:lstStyle/>
        <a:p>
          <a:endParaRPr lang="en-US"/>
        </a:p>
      </dgm:t>
    </dgm:pt>
    <dgm:pt modelId="{D678706B-EE8C-4A2A-8E3B-BA7500BE24DD}">
      <dgm:prSet/>
      <dgm:spPr/>
      <dgm:t>
        <a:bodyPr/>
        <a:lstStyle/>
        <a:p>
          <a:r>
            <a:rPr lang="el-GR"/>
            <a:t>Στοιχεία συμπεριφοράς που αναφέρονται συχνά, περιλαμβάνουν τόσο βέλτιστες όσο και μη βέλτιστες συμπεριφορές.</a:t>
          </a:r>
          <a:endParaRPr lang="en-US"/>
        </a:p>
      </dgm:t>
    </dgm:pt>
    <dgm:pt modelId="{B9E77E1A-A437-4E17-AF93-9A91D38EA448}" type="parTrans" cxnId="{E586D731-2BA2-49AE-9CF3-1054D1645D21}">
      <dgm:prSet/>
      <dgm:spPr/>
      <dgm:t>
        <a:bodyPr/>
        <a:lstStyle/>
        <a:p>
          <a:endParaRPr lang="en-US"/>
        </a:p>
      </dgm:t>
    </dgm:pt>
    <dgm:pt modelId="{7D202451-54CB-4051-AC2B-4F3059F680A8}" type="sibTrans" cxnId="{E586D731-2BA2-49AE-9CF3-1054D1645D21}">
      <dgm:prSet/>
      <dgm:spPr/>
      <dgm:t>
        <a:bodyPr/>
        <a:lstStyle/>
        <a:p>
          <a:endParaRPr lang="en-US"/>
        </a:p>
      </dgm:t>
    </dgm:pt>
    <dgm:pt modelId="{EC912B37-066F-4E95-985B-B55EA9AC875A}">
      <dgm:prSet/>
      <dgm:spPr/>
      <dgm:t>
        <a:bodyPr/>
        <a:lstStyle/>
        <a:p>
          <a:pPr>
            <a:buNone/>
          </a:pPr>
          <a:r>
            <a:rPr lang="el-GR" b="1" dirty="0"/>
            <a:t>		</a:t>
          </a:r>
          <a:r>
            <a:rPr lang="el-GR" b="1" u="sng" dirty="0"/>
            <a:t>Έλλειψη Άμεσων Αποδείξεων</a:t>
          </a:r>
          <a:endParaRPr lang="en-US" u="sng" dirty="0"/>
        </a:p>
      </dgm:t>
    </dgm:pt>
    <dgm:pt modelId="{C22B2901-3F23-4164-AFF3-244C4F3C5BF2}" type="parTrans" cxnId="{34B3160D-5ABE-49B1-95BE-30A10B4C2641}">
      <dgm:prSet/>
      <dgm:spPr/>
    </dgm:pt>
    <dgm:pt modelId="{10ED0F66-4684-487B-9E23-D7DF6A3B13E2}" type="sibTrans" cxnId="{34B3160D-5ABE-49B1-95BE-30A10B4C2641}">
      <dgm:prSet/>
      <dgm:spPr/>
    </dgm:pt>
    <dgm:pt modelId="{DD9B1E83-8639-413D-A681-8B9177980D8F}" type="pres">
      <dgm:prSet presAssocID="{B1DA895B-E026-402C-AC7B-F901FC3AF2DE}" presName="linear" presStyleCnt="0">
        <dgm:presLayoutVars>
          <dgm:animLvl val="lvl"/>
          <dgm:resizeHandles val="exact"/>
        </dgm:presLayoutVars>
      </dgm:prSet>
      <dgm:spPr/>
    </dgm:pt>
    <dgm:pt modelId="{389F64CC-3C5D-4749-8AFB-DDA2FF926410}" type="pres">
      <dgm:prSet presAssocID="{A2ABFDE8-F66A-4E82-9990-29D47055A3E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93C29AD-FCD6-4100-9C7E-B9D9CED96762}" type="pres">
      <dgm:prSet presAssocID="{A2ABFDE8-F66A-4E82-9990-29D47055A3E9}" presName="childText" presStyleLbl="revTx" presStyleIdx="0" presStyleCnt="2">
        <dgm:presLayoutVars>
          <dgm:bulletEnabled val="1"/>
        </dgm:presLayoutVars>
      </dgm:prSet>
      <dgm:spPr/>
    </dgm:pt>
    <dgm:pt modelId="{12A905A2-A430-48B5-AF2A-AB009AA140F3}" type="pres">
      <dgm:prSet presAssocID="{EA9EC15F-A55A-433D-9336-7B3959F2FD5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E93127F-9C45-4065-919C-17A34745461D}" type="pres">
      <dgm:prSet presAssocID="{EA9EC15F-A55A-433D-9336-7B3959F2FD5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4B3160D-5ABE-49B1-95BE-30A10B4C2641}" srcId="{503B6294-A84C-4BE8-B5C5-C53BAA75405D}" destId="{EC912B37-066F-4E95-985B-B55EA9AC875A}" srcOrd="0" destOrd="0" parTransId="{C22B2901-3F23-4164-AFF3-244C4F3C5BF2}" sibTransId="{10ED0F66-4684-487B-9E23-D7DF6A3B13E2}"/>
    <dgm:cxn modelId="{C88A031C-69F2-4CBE-8127-9E7C6DCC089D}" type="presOf" srcId="{EA9EC15F-A55A-433D-9336-7B3959F2FD50}" destId="{12A905A2-A430-48B5-AF2A-AB009AA140F3}" srcOrd="0" destOrd="0" presId="urn:microsoft.com/office/officeart/2005/8/layout/vList2"/>
    <dgm:cxn modelId="{DC5BF323-62DF-4A41-9294-584E7AE48666}" type="presOf" srcId="{D678706B-EE8C-4A2A-8E3B-BA7500BE24DD}" destId="{CE93127F-9C45-4065-919C-17A34745461D}" srcOrd="0" destOrd="3" presId="urn:microsoft.com/office/officeart/2005/8/layout/vList2"/>
    <dgm:cxn modelId="{E586D731-2BA2-49AE-9CF3-1054D1645D21}" srcId="{EA9EC15F-A55A-433D-9336-7B3959F2FD50}" destId="{D678706B-EE8C-4A2A-8E3B-BA7500BE24DD}" srcOrd="2" destOrd="0" parTransId="{B9E77E1A-A437-4E17-AF93-9A91D38EA448}" sibTransId="{7D202451-54CB-4051-AC2B-4F3059F680A8}"/>
    <dgm:cxn modelId="{169AEB5D-95CD-4E68-80DA-4794E333205F}" srcId="{B1DA895B-E026-402C-AC7B-F901FC3AF2DE}" destId="{A2ABFDE8-F66A-4E82-9990-29D47055A3E9}" srcOrd="0" destOrd="0" parTransId="{4BE2FFD4-BC75-4A60-A8E9-40BF8ADA8FCD}" sibTransId="{C14FE39F-889C-4E47-8BC4-812820042760}"/>
    <dgm:cxn modelId="{9EB15556-0176-4905-8E77-5E9062CC0811}" srcId="{A2ABFDE8-F66A-4E82-9990-29D47055A3E9}" destId="{C9A93CEE-0F3E-4AE6-9308-F1D1FC66C53B}" srcOrd="0" destOrd="0" parTransId="{D1AA065E-1004-4046-82D6-159A924A31D9}" sibTransId="{05B6A765-5102-42B8-88AB-7458FE4527CF}"/>
    <dgm:cxn modelId="{0EE10558-3D82-4A2A-A96A-7AF5188EA205}" type="presOf" srcId="{A2ABFDE8-F66A-4E82-9990-29D47055A3E9}" destId="{389F64CC-3C5D-4749-8AFB-DDA2FF926410}" srcOrd="0" destOrd="0" presId="urn:microsoft.com/office/officeart/2005/8/layout/vList2"/>
    <dgm:cxn modelId="{5076EA86-7394-44A3-9C46-03CD3A60709C}" srcId="{B1DA895B-E026-402C-AC7B-F901FC3AF2DE}" destId="{EA9EC15F-A55A-433D-9336-7B3959F2FD50}" srcOrd="1" destOrd="0" parTransId="{AD85CCFB-BCD1-4253-B76A-2358DB9DF6EF}" sibTransId="{0A72C181-2930-42A2-9564-F82627996759}"/>
    <dgm:cxn modelId="{6536AF89-52EF-416D-8D7F-DAB18C251FEB}" type="presOf" srcId="{9E6BD343-47FA-49C4-B2EC-F789C305713B}" destId="{CE93127F-9C45-4065-919C-17A34745461D}" srcOrd="0" destOrd="2" presId="urn:microsoft.com/office/officeart/2005/8/layout/vList2"/>
    <dgm:cxn modelId="{549E3D8F-B003-47BA-BE7A-A2D902110FCE}" type="presOf" srcId="{EC912B37-066F-4E95-985B-B55EA9AC875A}" destId="{CE93127F-9C45-4065-919C-17A34745461D}" srcOrd="0" destOrd="1" presId="urn:microsoft.com/office/officeart/2005/8/layout/vList2"/>
    <dgm:cxn modelId="{2FDDD08F-FCA8-4B9C-A394-62437631BE03}" type="presOf" srcId="{503B6294-A84C-4BE8-B5C5-C53BAA75405D}" destId="{CE93127F-9C45-4065-919C-17A34745461D}" srcOrd="0" destOrd="0" presId="urn:microsoft.com/office/officeart/2005/8/layout/vList2"/>
    <dgm:cxn modelId="{9AF122A0-0913-40FD-964C-3561394C6DCB}" srcId="{EA9EC15F-A55A-433D-9336-7B3959F2FD50}" destId="{9E6BD343-47FA-49C4-B2EC-F789C305713B}" srcOrd="1" destOrd="0" parTransId="{AFED7372-1449-4BA3-862E-1CCEE466D21F}" sibTransId="{31A29D7B-CDAA-4EF6-9E8D-6F0C3BC267AA}"/>
    <dgm:cxn modelId="{1DA63ED7-400D-4128-92E6-9C0B811670B7}" type="presOf" srcId="{B1DA895B-E026-402C-AC7B-F901FC3AF2DE}" destId="{DD9B1E83-8639-413D-A681-8B9177980D8F}" srcOrd="0" destOrd="0" presId="urn:microsoft.com/office/officeart/2005/8/layout/vList2"/>
    <dgm:cxn modelId="{4E3A54E3-21E7-48E2-97FE-2434AA758F65}" type="presOf" srcId="{C9A93CEE-0F3E-4AE6-9308-F1D1FC66C53B}" destId="{193C29AD-FCD6-4100-9C7E-B9D9CED96762}" srcOrd="0" destOrd="0" presId="urn:microsoft.com/office/officeart/2005/8/layout/vList2"/>
    <dgm:cxn modelId="{0E9466E4-1A29-4289-9E8A-364C6AC56CCB}" srcId="{EA9EC15F-A55A-433D-9336-7B3959F2FD50}" destId="{503B6294-A84C-4BE8-B5C5-C53BAA75405D}" srcOrd="0" destOrd="0" parTransId="{FBE98040-E41F-49C8-8C9D-AC5B565B9395}" sibTransId="{ED035E87-3483-48BB-8FC2-0BC48C8AC4EA}"/>
    <dgm:cxn modelId="{43102E0F-E880-43ED-BDDD-C157D099C306}" type="presParOf" srcId="{DD9B1E83-8639-413D-A681-8B9177980D8F}" destId="{389F64CC-3C5D-4749-8AFB-DDA2FF926410}" srcOrd="0" destOrd="0" presId="urn:microsoft.com/office/officeart/2005/8/layout/vList2"/>
    <dgm:cxn modelId="{88E55D24-0DDA-4C5B-A49B-A6A588EAA55C}" type="presParOf" srcId="{DD9B1E83-8639-413D-A681-8B9177980D8F}" destId="{193C29AD-FCD6-4100-9C7E-B9D9CED96762}" srcOrd="1" destOrd="0" presId="urn:microsoft.com/office/officeart/2005/8/layout/vList2"/>
    <dgm:cxn modelId="{F4066C5E-5439-4187-A933-DE6D4438DE89}" type="presParOf" srcId="{DD9B1E83-8639-413D-A681-8B9177980D8F}" destId="{12A905A2-A430-48B5-AF2A-AB009AA140F3}" srcOrd="2" destOrd="0" presId="urn:microsoft.com/office/officeart/2005/8/layout/vList2"/>
    <dgm:cxn modelId="{40D0F34A-BD10-4730-BC1C-D3D53BBA2A7A}" type="presParOf" srcId="{DD9B1E83-8639-413D-A681-8B9177980D8F}" destId="{CE93127F-9C45-4065-919C-17A34745461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824CFE-856D-4442-AA27-CC51E583C33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821369E-4561-4D76-ABA5-FFA1A200C7DF}">
      <dgm:prSet/>
      <dgm:spPr/>
      <dgm:t>
        <a:bodyPr/>
        <a:lstStyle/>
        <a:p>
          <a:r>
            <a:rPr lang="el-GR"/>
            <a:t>Συνθετότητα πραγματικού κόσμου:</a:t>
          </a:r>
          <a:endParaRPr lang="en-US"/>
        </a:p>
      </dgm:t>
    </dgm:pt>
    <dgm:pt modelId="{3110B1A5-6E53-4314-9091-A0C2298D0CCA}" type="parTrans" cxnId="{2FC206F8-1ED3-404C-9FC0-70EF268773BD}">
      <dgm:prSet/>
      <dgm:spPr/>
      <dgm:t>
        <a:bodyPr/>
        <a:lstStyle/>
        <a:p>
          <a:endParaRPr lang="en-US"/>
        </a:p>
      </dgm:t>
    </dgm:pt>
    <dgm:pt modelId="{C5127CB7-CF29-4096-8EF8-5292D6F553E6}" type="sibTrans" cxnId="{2FC206F8-1ED3-404C-9FC0-70EF268773BD}">
      <dgm:prSet/>
      <dgm:spPr/>
      <dgm:t>
        <a:bodyPr/>
        <a:lstStyle/>
        <a:p>
          <a:endParaRPr lang="en-US"/>
        </a:p>
      </dgm:t>
    </dgm:pt>
    <dgm:pt modelId="{E6CCFE82-4EA5-471E-86B4-E679C4FEFAC8}">
      <dgm:prSet/>
      <dgm:spPr/>
      <dgm:t>
        <a:bodyPr/>
        <a:lstStyle/>
        <a:p>
          <a:r>
            <a:rPr lang="el-GR"/>
            <a:t>Νευρικές αποκρίσεις που επηρεάζονται από πολλές μεταβλητές, καθιστώντας τους ακριβείς Μπεϋζιανούς υπολογισμούς μη πρακτικούς.</a:t>
          </a:r>
          <a:endParaRPr lang="en-US"/>
        </a:p>
      </dgm:t>
    </dgm:pt>
    <dgm:pt modelId="{E89B31B4-5916-40F7-88D1-F89C93EF43B8}" type="parTrans" cxnId="{E5D8FDE8-A999-46BE-8D6C-C0031C768EA3}">
      <dgm:prSet/>
      <dgm:spPr/>
      <dgm:t>
        <a:bodyPr/>
        <a:lstStyle/>
        <a:p>
          <a:endParaRPr lang="en-US"/>
        </a:p>
      </dgm:t>
    </dgm:pt>
    <dgm:pt modelId="{82A09A5B-186E-4AA9-AE8D-ACF7DEA3C6DA}" type="sibTrans" cxnId="{E5D8FDE8-A999-46BE-8D6C-C0031C768EA3}">
      <dgm:prSet/>
      <dgm:spPr/>
      <dgm:t>
        <a:bodyPr/>
        <a:lstStyle/>
        <a:p>
          <a:endParaRPr lang="en-US"/>
        </a:p>
      </dgm:t>
    </dgm:pt>
    <dgm:pt modelId="{988DC527-24D8-4700-B5F7-42707567E1A5}">
      <dgm:prSet/>
      <dgm:spPr/>
      <dgm:t>
        <a:bodyPr/>
        <a:lstStyle/>
        <a:p>
          <a:r>
            <a:rPr lang="el-GR" b="1"/>
            <a:t>Δυναμική εγκεφαλική δραστηριότητα</a:t>
          </a:r>
          <a:endParaRPr lang="en-US"/>
        </a:p>
      </dgm:t>
    </dgm:pt>
    <dgm:pt modelId="{A093BF08-72C8-4044-8596-CDEA82C22CAC}" type="parTrans" cxnId="{79C21B39-3737-42EF-9D8A-AE4CEDA9E0AA}">
      <dgm:prSet/>
      <dgm:spPr/>
      <dgm:t>
        <a:bodyPr/>
        <a:lstStyle/>
        <a:p>
          <a:endParaRPr lang="en-US"/>
        </a:p>
      </dgm:t>
    </dgm:pt>
    <dgm:pt modelId="{20715BDE-63C5-405D-AA51-4B2B23A4281E}" type="sibTrans" cxnId="{79C21B39-3737-42EF-9D8A-AE4CEDA9E0AA}">
      <dgm:prSet/>
      <dgm:spPr/>
      <dgm:t>
        <a:bodyPr/>
        <a:lstStyle/>
        <a:p>
          <a:endParaRPr lang="en-US"/>
        </a:p>
      </dgm:t>
    </dgm:pt>
    <dgm:pt modelId="{FFAD34A6-9796-41D6-A019-E8445452235F}">
      <dgm:prSet/>
      <dgm:spPr/>
      <dgm:t>
        <a:bodyPr/>
        <a:lstStyle/>
        <a:p>
          <a:r>
            <a:rPr lang="el-GR"/>
            <a:t>Η συνεχής, επαναλαμβανόμενη φύση της εγκεφαλικής δραστηριότητας περιπλέκει την απομόνωση αποκρίσεων για τους Bayesian υπολογισμούς.</a:t>
          </a:r>
          <a:endParaRPr lang="en-US"/>
        </a:p>
      </dgm:t>
    </dgm:pt>
    <dgm:pt modelId="{E109AA6E-12F3-48D7-B38D-27B5EDEC567C}" type="parTrans" cxnId="{65824480-E2C3-4676-A8F7-4BB299FFC52B}">
      <dgm:prSet/>
      <dgm:spPr/>
      <dgm:t>
        <a:bodyPr/>
        <a:lstStyle/>
        <a:p>
          <a:endParaRPr lang="en-US"/>
        </a:p>
      </dgm:t>
    </dgm:pt>
    <dgm:pt modelId="{3C6919FE-6CF4-49DE-B627-3056463B8FAD}" type="sibTrans" cxnId="{65824480-E2C3-4676-A8F7-4BB299FFC52B}">
      <dgm:prSet/>
      <dgm:spPr/>
      <dgm:t>
        <a:bodyPr/>
        <a:lstStyle/>
        <a:p>
          <a:endParaRPr lang="en-US"/>
        </a:p>
      </dgm:t>
    </dgm:pt>
    <dgm:pt modelId="{54A22A94-839E-4435-B6A1-D91230F458F4}">
      <dgm:prSet/>
      <dgm:spPr/>
      <dgm:t>
        <a:bodyPr/>
        <a:lstStyle/>
        <a:p>
          <a:r>
            <a:rPr lang="el-GR" b="1"/>
            <a:t>Μάθηση και αναπαράσταση</a:t>
          </a:r>
          <a:endParaRPr lang="en-US"/>
        </a:p>
      </dgm:t>
    </dgm:pt>
    <dgm:pt modelId="{9A099904-AB69-4100-B8C6-8EAAFE26EDCA}" type="parTrans" cxnId="{F4AE7605-8CEB-42F9-9378-1EB279FF216B}">
      <dgm:prSet/>
      <dgm:spPr/>
      <dgm:t>
        <a:bodyPr/>
        <a:lstStyle/>
        <a:p>
          <a:endParaRPr lang="en-US"/>
        </a:p>
      </dgm:t>
    </dgm:pt>
    <dgm:pt modelId="{C6F867AC-8561-4F0B-A24D-A5F4D81119C1}" type="sibTrans" cxnId="{F4AE7605-8CEB-42F9-9378-1EB279FF216B}">
      <dgm:prSet/>
      <dgm:spPr/>
      <dgm:t>
        <a:bodyPr/>
        <a:lstStyle/>
        <a:p>
          <a:endParaRPr lang="en-US"/>
        </a:p>
      </dgm:t>
    </dgm:pt>
    <dgm:pt modelId="{9FADE16B-7EEF-4822-8828-11621A09BFDD}">
      <dgm:prSet/>
      <dgm:spPr/>
      <dgm:t>
        <a:bodyPr/>
        <a:lstStyle/>
        <a:p>
          <a:r>
            <a:rPr lang="el-GR"/>
            <a:t>o Ο εγκέφαλος χρειάζεται να μάθει ερεθίσματα και παραγωγικά μοντέλα, έρχονται σε αντίθεση με την έννοια των προκαθορισμένων συνόλων.</a:t>
          </a:r>
          <a:endParaRPr lang="en-US"/>
        </a:p>
      </dgm:t>
    </dgm:pt>
    <dgm:pt modelId="{36A93480-18D4-4D48-A4E3-4CB1F914E4E1}" type="parTrans" cxnId="{1F458143-4728-4624-9193-FCBFEF07F6FF}">
      <dgm:prSet/>
      <dgm:spPr/>
      <dgm:t>
        <a:bodyPr/>
        <a:lstStyle/>
        <a:p>
          <a:endParaRPr lang="en-US"/>
        </a:p>
      </dgm:t>
    </dgm:pt>
    <dgm:pt modelId="{74CB7E79-1CF2-4C88-8EA6-09D84D783D5E}" type="sibTrans" cxnId="{1F458143-4728-4624-9193-FCBFEF07F6FF}">
      <dgm:prSet/>
      <dgm:spPr/>
      <dgm:t>
        <a:bodyPr/>
        <a:lstStyle/>
        <a:p>
          <a:endParaRPr lang="en-US"/>
        </a:p>
      </dgm:t>
    </dgm:pt>
    <dgm:pt modelId="{DA1BE71F-4D93-4D96-8A9B-4DEA708B9026}" type="pres">
      <dgm:prSet presAssocID="{ED824CFE-856D-4442-AA27-CC51E583C332}" presName="linear" presStyleCnt="0">
        <dgm:presLayoutVars>
          <dgm:animLvl val="lvl"/>
          <dgm:resizeHandles val="exact"/>
        </dgm:presLayoutVars>
      </dgm:prSet>
      <dgm:spPr/>
    </dgm:pt>
    <dgm:pt modelId="{C00B661A-52E2-486B-850D-4762D35E9C70}" type="pres">
      <dgm:prSet presAssocID="{1821369E-4561-4D76-ABA5-FFA1A200C7D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D16E612-E805-48D9-B421-44773D3FDB4B}" type="pres">
      <dgm:prSet presAssocID="{1821369E-4561-4D76-ABA5-FFA1A200C7DF}" presName="childText" presStyleLbl="revTx" presStyleIdx="0" presStyleCnt="3">
        <dgm:presLayoutVars>
          <dgm:bulletEnabled val="1"/>
        </dgm:presLayoutVars>
      </dgm:prSet>
      <dgm:spPr/>
    </dgm:pt>
    <dgm:pt modelId="{0DEDA977-3C21-4AD3-9D2A-09DCB741FBE8}" type="pres">
      <dgm:prSet presAssocID="{988DC527-24D8-4700-B5F7-42707567E1A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B9DCF1A-4AA0-4872-A346-BF8FBFDC2D50}" type="pres">
      <dgm:prSet presAssocID="{988DC527-24D8-4700-B5F7-42707567E1A5}" presName="childText" presStyleLbl="revTx" presStyleIdx="1" presStyleCnt="3">
        <dgm:presLayoutVars>
          <dgm:bulletEnabled val="1"/>
        </dgm:presLayoutVars>
      </dgm:prSet>
      <dgm:spPr/>
    </dgm:pt>
    <dgm:pt modelId="{FF4BEFCD-8F9F-4704-B7AB-D923D4734948}" type="pres">
      <dgm:prSet presAssocID="{54A22A94-839E-4435-B6A1-D91230F458F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143B99A-4C53-4909-997D-1AE832126BD3}" type="pres">
      <dgm:prSet presAssocID="{54A22A94-839E-4435-B6A1-D91230F458F4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F4AE7605-8CEB-42F9-9378-1EB279FF216B}" srcId="{ED824CFE-856D-4442-AA27-CC51E583C332}" destId="{54A22A94-839E-4435-B6A1-D91230F458F4}" srcOrd="2" destOrd="0" parTransId="{9A099904-AB69-4100-B8C6-8EAAFE26EDCA}" sibTransId="{C6F867AC-8561-4F0B-A24D-A5F4D81119C1}"/>
    <dgm:cxn modelId="{79C21B39-3737-42EF-9D8A-AE4CEDA9E0AA}" srcId="{ED824CFE-856D-4442-AA27-CC51E583C332}" destId="{988DC527-24D8-4700-B5F7-42707567E1A5}" srcOrd="1" destOrd="0" parTransId="{A093BF08-72C8-4044-8596-CDEA82C22CAC}" sibTransId="{20715BDE-63C5-405D-AA51-4B2B23A4281E}"/>
    <dgm:cxn modelId="{89698D3D-9F27-41F4-B72E-3CE646812964}" type="presOf" srcId="{54A22A94-839E-4435-B6A1-D91230F458F4}" destId="{FF4BEFCD-8F9F-4704-B7AB-D923D4734948}" srcOrd="0" destOrd="0" presId="urn:microsoft.com/office/officeart/2005/8/layout/vList2"/>
    <dgm:cxn modelId="{1F458143-4728-4624-9193-FCBFEF07F6FF}" srcId="{54A22A94-839E-4435-B6A1-D91230F458F4}" destId="{9FADE16B-7EEF-4822-8828-11621A09BFDD}" srcOrd="0" destOrd="0" parTransId="{36A93480-18D4-4D48-A4E3-4CB1F914E4E1}" sibTransId="{74CB7E79-1CF2-4C88-8EA6-09D84D783D5E}"/>
    <dgm:cxn modelId="{2267014E-EB57-49A1-B91A-2FE23F921D56}" type="presOf" srcId="{988DC527-24D8-4700-B5F7-42707567E1A5}" destId="{0DEDA977-3C21-4AD3-9D2A-09DCB741FBE8}" srcOrd="0" destOrd="0" presId="urn:microsoft.com/office/officeart/2005/8/layout/vList2"/>
    <dgm:cxn modelId="{65824480-E2C3-4676-A8F7-4BB299FFC52B}" srcId="{988DC527-24D8-4700-B5F7-42707567E1A5}" destId="{FFAD34A6-9796-41D6-A019-E8445452235F}" srcOrd="0" destOrd="0" parTransId="{E109AA6E-12F3-48D7-B38D-27B5EDEC567C}" sibTransId="{3C6919FE-6CF4-49DE-B627-3056463B8FAD}"/>
    <dgm:cxn modelId="{A562D48F-E024-48D0-89BE-F968B0DEFFC1}" type="presOf" srcId="{1821369E-4561-4D76-ABA5-FFA1A200C7DF}" destId="{C00B661A-52E2-486B-850D-4762D35E9C70}" srcOrd="0" destOrd="0" presId="urn:microsoft.com/office/officeart/2005/8/layout/vList2"/>
    <dgm:cxn modelId="{7B8D52A9-B698-4952-99FD-008F9B91043E}" type="presOf" srcId="{9FADE16B-7EEF-4822-8828-11621A09BFDD}" destId="{B143B99A-4C53-4909-997D-1AE832126BD3}" srcOrd="0" destOrd="0" presId="urn:microsoft.com/office/officeart/2005/8/layout/vList2"/>
    <dgm:cxn modelId="{6A89B1C8-AD9E-46C0-AAE1-8460FADDCD05}" type="presOf" srcId="{FFAD34A6-9796-41D6-A019-E8445452235F}" destId="{FB9DCF1A-4AA0-4872-A346-BF8FBFDC2D50}" srcOrd="0" destOrd="0" presId="urn:microsoft.com/office/officeart/2005/8/layout/vList2"/>
    <dgm:cxn modelId="{E085E2D9-92C2-48A3-8AF4-1E6B18611AA9}" type="presOf" srcId="{ED824CFE-856D-4442-AA27-CC51E583C332}" destId="{DA1BE71F-4D93-4D96-8A9B-4DEA708B9026}" srcOrd="0" destOrd="0" presId="urn:microsoft.com/office/officeart/2005/8/layout/vList2"/>
    <dgm:cxn modelId="{E5D8FDE8-A999-46BE-8D6C-C0031C768EA3}" srcId="{1821369E-4561-4D76-ABA5-FFA1A200C7DF}" destId="{E6CCFE82-4EA5-471E-86B4-E679C4FEFAC8}" srcOrd="0" destOrd="0" parTransId="{E89B31B4-5916-40F7-88D1-F89C93EF43B8}" sibTransId="{82A09A5B-186E-4AA9-AE8D-ACF7DEA3C6DA}"/>
    <dgm:cxn modelId="{FD0201ED-8592-4469-B361-8F633D8ED399}" type="presOf" srcId="{E6CCFE82-4EA5-471E-86B4-E679C4FEFAC8}" destId="{0D16E612-E805-48D9-B421-44773D3FDB4B}" srcOrd="0" destOrd="0" presId="urn:microsoft.com/office/officeart/2005/8/layout/vList2"/>
    <dgm:cxn modelId="{2FC206F8-1ED3-404C-9FC0-70EF268773BD}" srcId="{ED824CFE-856D-4442-AA27-CC51E583C332}" destId="{1821369E-4561-4D76-ABA5-FFA1A200C7DF}" srcOrd="0" destOrd="0" parTransId="{3110B1A5-6E53-4314-9091-A0C2298D0CCA}" sibTransId="{C5127CB7-CF29-4096-8EF8-5292D6F553E6}"/>
    <dgm:cxn modelId="{5FCF102A-1B60-44A4-A630-C731978414AD}" type="presParOf" srcId="{DA1BE71F-4D93-4D96-8A9B-4DEA708B9026}" destId="{C00B661A-52E2-486B-850D-4762D35E9C70}" srcOrd="0" destOrd="0" presId="urn:microsoft.com/office/officeart/2005/8/layout/vList2"/>
    <dgm:cxn modelId="{E130E28E-A32D-44D9-BE32-EE6FC53D32C9}" type="presParOf" srcId="{DA1BE71F-4D93-4D96-8A9B-4DEA708B9026}" destId="{0D16E612-E805-48D9-B421-44773D3FDB4B}" srcOrd="1" destOrd="0" presId="urn:microsoft.com/office/officeart/2005/8/layout/vList2"/>
    <dgm:cxn modelId="{85A9DE4F-50A0-4D4C-B7D5-F9E6AF440D2F}" type="presParOf" srcId="{DA1BE71F-4D93-4D96-8A9B-4DEA708B9026}" destId="{0DEDA977-3C21-4AD3-9D2A-09DCB741FBE8}" srcOrd="2" destOrd="0" presId="urn:microsoft.com/office/officeart/2005/8/layout/vList2"/>
    <dgm:cxn modelId="{1A590F1C-576B-40A7-8EDC-15C90F9C7443}" type="presParOf" srcId="{DA1BE71F-4D93-4D96-8A9B-4DEA708B9026}" destId="{FB9DCF1A-4AA0-4872-A346-BF8FBFDC2D50}" srcOrd="3" destOrd="0" presId="urn:microsoft.com/office/officeart/2005/8/layout/vList2"/>
    <dgm:cxn modelId="{4CE0A3D1-D318-42BF-B3D6-721E05D446CE}" type="presParOf" srcId="{DA1BE71F-4D93-4D96-8A9B-4DEA708B9026}" destId="{FF4BEFCD-8F9F-4704-B7AB-D923D4734948}" srcOrd="4" destOrd="0" presId="urn:microsoft.com/office/officeart/2005/8/layout/vList2"/>
    <dgm:cxn modelId="{F0B4E55A-D9C5-40BC-BC51-3CDF5D47B423}" type="presParOf" srcId="{DA1BE71F-4D93-4D96-8A9B-4DEA708B9026}" destId="{B143B99A-4C53-4909-997D-1AE832126BD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A1ECAB-3DA2-44A8-9F87-DA3F431A01C3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3A7F469-8043-44F2-9F34-3858218AEFCA}">
      <dgm:prSet/>
      <dgm:spPr/>
      <dgm:t>
        <a:bodyPr/>
        <a:lstStyle/>
        <a:p>
          <a:r>
            <a:rPr lang="el-GR" b="1"/>
            <a:t>Αμφισημία του Όρου:</a:t>
          </a:r>
          <a:endParaRPr lang="en-US"/>
        </a:p>
      </dgm:t>
    </dgm:pt>
    <dgm:pt modelId="{04061BA0-34AA-4EAB-B4D4-1C060024AD0E}" type="parTrans" cxnId="{EB0D2BDE-D5AC-440B-B67E-61A353512AE7}">
      <dgm:prSet/>
      <dgm:spPr/>
      <dgm:t>
        <a:bodyPr/>
        <a:lstStyle/>
        <a:p>
          <a:endParaRPr lang="en-US"/>
        </a:p>
      </dgm:t>
    </dgm:pt>
    <dgm:pt modelId="{189253B9-0F46-4A7F-A50E-D34E8E092C4A}" type="sibTrans" cxnId="{EB0D2BDE-D5AC-440B-B67E-61A353512AE7}">
      <dgm:prSet/>
      <dgm:spPr/>
      <dgm:t>
        <a:bodyPr/>
        <a:lstStyle/>
        <a:p>
          <a:endParaRPr lang="en-US"/>
        </a:p>
      </dgm:t>
    </dgm:pt>
    <dgm:pt modelId="{F935F918-3D86-40F8-99A2-223D69FA22AB}">
      <dgm:prSet/>
      <dgm:spPr/>
      <dgm:t>
        <a:bodyPr/>
        <a:lstStyle/>
        <a:p>
          <a:r>
            <a:rPr lang="el-GR"/>
            <a:t>Ο όρος «</a:t>
          </a:r>
          <a:r>
            <a:rPr lang="en-US"/>
            <a:t>The Bayesian Brain</a:t>
          </a:r>
          <a:r>
            <a:rPr lang="el-GR"/>
            <a:t>» παραμένει διφορούμενος, προστατεύοντάς τον από την κριτική αλλά περιορίζει την επιστημονική πρόοδο.</a:t>
          </a:r>
          <a:endParaRPr lang="en-US"/>
        </a:p>
      </dgm:t>
    </dgm:pt>
    <dgm:pt modelId="{ADB8D452-12EA-495B-827A-4A70ADEBD4F3}" type="parTrans" cxnId="{572C0C98-4602-4D27-9622-CC4A95585E65}">
      <dgm:prSet/>
      <dgm:spPr/>
      <dgm:t>
        <a:bodyPr/>
        <a:lstStyle/>
        <a:p>
          <a:endParaRPr lang="en-US"/>
        </a:p>
      </dgm:t>
    </dgm:pt>
    <dgm:pt modelId="{CFF1BFF7-2912-441B-B6B9-2132AFDF5D33}" type="sibTrans" cxnId="{572C0C98-4602-4D27-9622-CC4A95585E65}">
      <dgm:prSet/>
      <dgm:spPr/>
      <dgm:t>
        <a:bodyPr/>
        <a:lstStyle/>
        <a:p>
          <a:endParaRPr lang="en-US"/>
        </a:p>
      </dgm:t>
    </dgm:pt>
    <dgm:pt modelId="{1ACFBC3B-187C-48EB-BE0E-9E86C01815D7}">
      <dgm:prSet/>
      <dgm:spPr/>
      <dgm:t>
        <a:bodyPr/>
        <a:lstStyle/>
        <a:p>
          <a:r>
            <a:rPr lang="el-GR" b="1"/>
            <a:t>Μελλοντικές κατευθύνσεις:</a:t>
          </a:r>
          <a:endParaRPr lang="en-US"/>
        </a:p>
      </dgm:t>
    </dgm:pt>
    <dgm:pt modelId="{5A077E3B-220F-46DE-BF1E-9F11E62FDD42}" type="parTrans" cxnId="{4634F7EE-296B-43B8-BF3A-239259E5796A}">
      <dgm:prSet/>
      <dgm:spPr/>
      <dgm:t>
        <a:bodyPr/>
        <a:lstStyle/>
        <a:p>
          <a:endParaRPr lang="en-US"/>
        </a:p>
      </dgm:t>
    </dgm:pt>
    <dgm:pt modelId="{925D6798-B62E-41F7-B043-3B4C079F2A16}" type="sibTrans" cxnId="{4634F7EE-296B-43B8-BF3A-239259E5796A}">
      <dgm:prSet/>
      <dgm:spPr/>
      <dgm:t>
        <a:bodyPr/>
        <a:lstStyle/>
        <a:p>
          <a:endParaRPr lang="en-US"/>
        </a:p>
      </dgm:t>
    </dgm:pt>
    <dgm:pt modelId="{7104D61E-FE17-4D6A-A4E3-5F5B599170FA}">
      <dgm:prSet/>
      <dgm:spPr/>
      <dgm:t>
        <a:bodyPr/>
        <a:lstStyle/>
        <a:p>
          <a:r>
            <a:rPr lang="el-GR"/>
            <a:t>Ανάγκη για σαφείς ορισμούς και ισχυρότερα εμπειρικά στοιχεία.</a:t>
          </a:r>
          <a:endParaRPr lang="en-US"/>
        </a:p>
      </dgm:t>
    </dgm:pt>
    <dgm:pt modelId="{997000AA-6ADB-4655-A079-70F1185B4680}" type="parTrans" cxnId="{B726DCB0-4DF9-461D-8D5F-2C5B32E43160}">
      <dgm:prSet/>
      <dgm:spPr/>
      <dgm:t>
        <a:bodyPr/>
        <a:lstStyle/>
        <a:p>
          <a:endParaRPr lang="en-US"/>
        </a:p>
      </dgm:t>
    </dgm:pt>
    <dgm:pt modelId="{A512416C-A534-42F8-9298-8765EB0786C7}" type="sibTrans" cxnId="{B726DCB0-4DF9-461D-8D5F-2C5B32E43160}">
      <dgm:prSet/>
      <dgm:spPr/>
      <dgm:t>
        <a:bodyPr/>
        <a:lstStyle/>
        <a:p>
          <a:endParaRPr lang="en-US"/>
        </a:p>
      </dgm:t>
    </dgm:pt>
    <dgm:pt modelId="{34FD5570-C0D1-4B01-B3E5-095B5615E30A}">
      <dgm:prSet/>
      <dgm:spPr/>
      <dgm:t>
        <a:bodyPr/>
        <a:lstStyle/>
        <a:p>
          <a:r>
            <a:rPr lang="el-GR"/>
            <a:t>Διάκριση των θεωρητικών δυνατοτήτων από την εμπειρική πραγματικότητα.</a:t>
          </a:r>
          <a:endParaRPr lang="en-US"/>
        </a:p>
      </dgm:t>
    </dgm:pt>
    <dgm:pt modelId="{0BFDF50D-D722-491D-B9A7-46068EFCBC20}" type="parTrans" cxnId="{F1A3A8EF-948D-424B-A81C-EA34FEF41688}">
      <dgm:prSet/>
      <dgm:spPr/>
      <dgm:t>
        <a:bodyPr/>
        <a:lstStyle/>
        <a:p>
          <a:endParaRPr lang="en-US"/>
        </a:p>
      </dgm:t>
    </dgm:pt>
    <dgm:pt modelId="{19803143-095D-44AF-995D-B87F0FB0CE5D}" type="sibTrans" cxnId="{F1A3A8EF-948D-424B-A81C-EA34FEF41688}">
      <dgm:prSet/>
      <dgm:spPr/>
      <dgm:t>
        <a:bodyPr/>
        <a:lstStyle/>
        <a:p>
          <a:endParaRPr lang="en-US"/>
        </a:p>
      </dgm:t>
    </dgm:pt>
    <dgm:pt modelId="{F12A2B2C-D769-4941-A2BE-EDC144584DDF}" type="pres">
      <dgm:prSet presAssocID="{F0A1ECAB-3DA2-44A8-9F87-DA3F431A01C3}" presName="linear" presStyleCnt="0">
        <dgm:presLayoutVars>
          <dgm:dir/>
          <dgm:animLvl val="lvl"/>
          <dgm:resizeHandles val="exact"/>
        </dgm:presLayoutVars>
      </dgm:prSet>
      <dgm:spPr/>
    </dgm:pt>
    <dgm:pt modelId="{913D4BB0-C7A8-413A-8122-B17F4FC432E1}" type="pres">
      <dgm:prSet presAssocID="{63A7F469-8043-44F2-9F34-3858218AEFCA}" presName="parentLin" presStyleCnt="0"/>
      <dgm:spPr/>
    </dgm:pt>
    <dgm:pt modelId="{0765D639-E045-4616-839C-48EF11F5FB90}" type="pres">
      <dgm:prSet presAssocID="{63A7F469-8043-44F2-9F34-3858218AEFCA}" presName="parentLeftMargin" presStyleLbl="node1" presStyleIdx="0" presStyleCnt="2"/>
      <dgm:spPr/>
    </dgm:pt>
    <dgm:pt modelId="{BF5DCE95-6B5D-4262-BFCD-6A5F0C3A58C2}" type="pres">
      <dgm:prSet presAssocID="{63A7F469-8043-44F2-9F34-3858218AEFC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4A926EC-E542-4DFB-9DA3-940D8C0FC1D8}" type="pres">
      <dgm:prSet presAssocID="{63A7F469-8043-44F2-9F34-3858218AEFCA}" presName="negativeSpace" presStyleCnt="0"/>
      <dgm:spPr/>
    </dgm:pt>
    <dgm:pt modelId="{D2CE6C52-2324-48A7-94ED-C6B0ABC98459}" type="pres">
      <dgm:prSet presAssocID="{63A7F469-8043-44F2-9F34-3858218AEFCA}" presName="childText" presStyleLbl="conFgAcc1" presStyleIdx="0" presStyleCnt="2">
        <dgm:presLayoutVars>
          <dgm:bulletEnabled val="1"/>
        </dgm:presLayoutVars>
      </dgm:prSet>
      <dgm:spPr/>
    </dgm:pt>
    <dgm:pt modelId="{C54431AF-87D6-4AD3-A626-65C1D68B62A9}" type="pres">
      <dgm:prSet presAssocID="{189253B9-0F46-4A7F-A50E-D34E8E092C4A}" presName="spaceBetweenRectangles" presStyleCnt="0"/>
      <dgm:spPr/>
    </dgm:pt>
    <dgm:pt modelId="{49470193-EFF0-412F-812C-3F4268AC02D1}" type="pres">
      <dgm:prSet presAssocID="{1ACFBC3B-187C-48EB-BE0E-9E86C01815D7}" presName="parentLin" presStyleCnt="0"/>
      <dgm:spPr/>
    </dgm:pt>
    <dgm:pt modelId="{3FC3556A-42BA-41B8-BEA9-FF481D373B7F}" type="pres">
      <dgm:prSet presAssocID="{1ACFBC3B-187C-48EB-BE0E-9E86C01815D7}" presName="parentLeftMargin" presStyleLbl="node1" presStyleIdx="0" presStyleCnt="2"/>
      <dgm:spPr/>
    </dgm:pt>
    <dgm:pt modelId="{AB4B0670-8D09-4F7E-ABA6-18EEFE120048}" type="pres">
      <dgm:prSet presAssocID="{1ACFBC3B-187C-48EB-BE0E-9E86C01815D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5F1D215-3B67-4109-894E-0FC0E88AF657}" type="pres">
      <dgm:prSet presAssocID="{1ACFBC3B-187C-48EB-BE0E-9E86C01815D7}" presName="negativeSpace" presStyleCnt="0"/>
      <dgm:spPr/>
    </dgm:pt>
    <dgm:pt modelId="{9CE5F039-2AAE-4F69-865A-5F34EB1F6482}" type="pres">
      <dgm:prSet presAssocID="{1ACFBC3B-187C-48EB-BE0E-9E86C01815D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BBC7C0C-050D-4D01-B701-FC3FABCD15C7}" type="presOf" srcId="{1ACFBC3B-187C-48EB-BE0E-9E86C01815D7}" destId="{AB4B0670-8D09-4F7E-ABA6-18EEFE120048}" srcOrd="1" destOrd="0" presId="urn:microsoft.com/office/officeart/2005/8/layout/list1"/>
    <dgm:cxn modelId="{AC81C222-4626-439D-9DE8-BFDF951B8588}" type="presOf" srcId="{1ACFBC3B-187C-48EB-BE0E-9E86C01815D7}" destId="{3FC3556A-42BA-41B8-BEA9-FF481D373B7F}" srcOrd="0" destOrd="0" presId="urn:microsoft.com/office/officeart/2005/8/layout/list1"/>
    <dgm:cxn modelId="{1792B723-7342-484C-9A8F-15CE38F8BD57}" type="presOf" srcId="{63A7F469-8043-44F2-9F34-3858218AEFCA}" destId="{BF5DCE95-6B5D-4262-BFCD-6A5F0C3A58C2}" srcOrd="1" destOrd="0" presId="urn:microsoft.com/office/officeart/2005/8/layout/list1"/>
    <dgm:cxn modelId="{7CD9102E-E083-4C26-8296-05EDCC5A752D}" type="presOf" srcId="{34FD5570-C0D1-4B01-B3E5-095B5615E30A}" destId="{9CE5F039-2AAE-4F69-865A-5F34EB1F6482}" srcOrd="0" destOrd="1" presId="urn:microsoft.com/office/officeart/2005/8/layout/list1"/>
    <dgm:cxn modelId="{F7343B30-F7DD-4073-9833-CE28F5C806AE}" type="presOf" srcId="{7104D61E-FE17-4D6A-A4E3-5F5B599170FA}" destId="{9CE5F039-2AAE-4F69-865A-5F34EB1F6482}" srcOrd="0" destOrd="0" presId="urn:microsoft.com/office/officeart/2005/8/layout/list1"/>
    <dgm:cxn modelId="{CAA5AF54-89F6-4323-A60F-3229E13C206C}" type="presOf" srcId="{63A7F469-8043-44F2-9F34-3858218AEFCA}" destId="{0765D639-E045-4616-839C-48EF11F5FB90}" srcOrd="0" destOrd="0" presId="urn:microsoft.com/office/officeart/2005/8/layout/list1"/>
    <dgm:cxn modelId="{423CFC75-ABA3-45C1-B857-1FA5CE2E009E}" type="presOf" srcId="{F0A1ECAB-3DA2-44A8-9F87-DA3F431A01C3}" destId="{F12A2B2C-D769-4941-A2BE-EDC144584DDF}" srcOrd="0" destOrd="0" presId="urn:microsoft.com/office/officeart/2005/8/layout/list1"/>
    <dgm:cxn modelId="{AC530194-A2C7-44E5-879A-C9123BB26B91}" type="presOf" srcId="{F935F918-3D86-40F8-99A2-223D69FA22AB}" destId="{D2CE6C52-2324-48A7-94ED-C6B0ABC98459}" srcOrd="0" destOrd="0" presId="urn:microsoft.com/office/officeart/2005/8/layout/list1"/>
    <dgm:cxn modelId="{572C0C98-4602-4D27-9622-CC4A95585E65}" srcId="{63A7F469-8043-44F2-9F34-3858218AEFCA}" destId="{F935F918-3D86-40F8-99A2-223D69FA22AB}" srcOrd="0" destOrd="0" parTransId="{ADB8D452-12EA-495B-827A-4A70ADEBD4F3}" sibTransId="{CFF1BFF7-2912-441B-B6B9-2132AFDF5D33}"/>
    <dgm:cxn modelId="{B726DCB0-4DF9-461D-8D5F-2C5B32E43160}" srcId="{1ACFBC3B-187C-48EB-BE0E-9E86C01815D7}" destId="{7104D61E-FE17-4D6A-A4E3-5F5B599170FA}" srcOrd="0" destOrd="0" parTransId="{997000AA-6ADB-4655-A079-70F1185B4680}" sibTransId="{A512416C-A534-42F8-9298-8765EB0786C7}"/>
    <dgm:cxn modelId="{EB0D2BDE-D5AC-440B-B67E-61A353512AE7}" srcId="{F0A1ECAB-3DA2-44A8-9F87-DA3F431A01C3}" destId="{63A7F469-8043-44F2-9F34-3858218AEFCA}" srcOrd="0" destOrd="0" parTransId="{04061BA0-34AA-4EAB-B4D4-1C060024AD0E}" sibTransId="{189253B9-0F46-4A7F-A50E-D34E8E092C4A}"/>
    <dgm:cxn modelId="{4634F7EE-296B-43B8-BF3A-239259E5796A}" srcId="{F0A1ECAB-3DA2-44A8-9F87-DA3F431A01C3}" destId="{1ACFBC3B-187C-48EB-BE0E-9E86C01815D7}" srcOrd="1" destOrd="0" parTransId="{5A077E3B-220F-46DE-BF1E-9F11E62FDD42}" sibTransId="{925D6798-B62E-41F7-B043-3B4C079F2A16}"/>
    <dgm:cxn modelId="{F1A3A8EF-948D-424B-A81C-EA34FEF41688}" srcId="{1ACFBC3B-187C-48EB-BE0E-9E86C01815D7}" destId="{34FD5570-C0D1-4B01-B3E5-095B5615E30A}" srcOrd="1" destOrd="0" parTransId="{0BFDF50D-D722-491D-B9A7-46068EFCBC20}" sibTransId="{19803143-095D-44AF-995D-B87F0FB0CE5D}"/>
    <dgm:cxn modelId="{4B72C9CA-2F9B-4433-BEA3-266132F8FF48}" type="presParOf" srcId="{F12A2B2C-D769-4941-A2BE-EDC144584DDF}" destId="{913D4BB0-C7A8-413A-8122-B17F4FC432E1}" srcOrd="0" destOrd="0" presId="urn:microsoft.com/office/officeart/2005/8/layout/list1"/>
    <dgm:cxn modelId="{8AE2D496-05F4-4E09-8562-9BF8CEACC783}" type="presParOf" srcId="{913D4BB0-C7A8-413A-8122-B17F4FC432E1}" destId="{0765D639-E045-4616-839C-48EF11F5FB90}" srcOrd="0" destOrd="0" presId="urn:microsoft.com/office/officeart/2005/8/layout/list1"/>
    <dgm:cxn modelId="{1FCB3294-0908-40C8-AA60-8CC90EE69CE2}" type="presParOf" srcId="{913D4BB0-C7A8-413A-8122-B17F4FC432E1}" destId="{BF5DCE95-6B5D-4262-BFCD-6A5F0C3A58C2}" srcOrd="1" destOrd="0" presId="urn:microsoft.com/office/officeart/2005/8/layout/list1"/>
    <dgm:cxn modelId="{510BAE15-7CD5-4A45-B661-55F93616DD72}" type="presParOf" srcId="{F12A2B2C-D769-4941-A2BE-EDC144584DDF}" destId="{A4A926EC-E542-4DFB-9DA3-940D8C0FC1D8}" srcOrd="1" destOrd="0" presId="urn:microsoft.com/office/officeart/2005/8/layout/list1"/>
    <dgm:cxn modelId="{02324FC7-E3FD-49C4-818D-AA6232738C87}" type="presParOf" srcId="{F12A2B2C-D769-4941-A2BE-EDC144584DDF}" destId="{D2CE6C52-2324-48A7-94ED-C6B0ABC98459}" srcOrd="2" destOrd="0" presId="urn:microsoft.com/office/officeart/2005/8/layout/list1"/>
    <dgm:cxn modelId="{2DFF5986-FA73-42D0-BDCB-1CEFBF647D1E}" type="presParOf" srcId="{F12A2B2C-D769-4941-A2BE-EDC144584DDF}" destId="{C54431AF-87D6-4AD3-A626-65C1D68B62A9}" srcOrd="3" destOrd="0" presId="urn:microsoft.com/office/officeart/2005/8/layout/list1"/>
    <dgm:cxn modelId="{8A0FE6C2-0A55-4DF0-80C2-B321BD3B0C1B}" type="presParOf" srcId="{F12A2B2C-D769-4941-A2BE-EDC144584DDF}" destId="{49470193-EFF0-412F-812C-3F4268AC02D1}" srcOrd="4" destOrd="0" presId="urn:microsoft.com/office/officeart/2005/8/layout/list1"/>
    <dgm:cxn modelId="{753EB902-37FD-4C69-A0B1-A38B13A69194}" type="presParOf" srcId="{49470193-EFF0-412F-812C-3F4268AC02D1}" destId="{3FC3556A-42BA-41B8-BEA9-FF481D373B7F}" srcOrd="0" destOrd="0" presId="urn:microsoft.com/office/officeart/2005/8/layout/list1"/>
    <dgm:cxn modelId="{678D81E4-FCCC-4F2B-B36C-B93839455407}" type="presParOf" srcId="{49470193-EFF0-412F-812C-3F4268AC02D1}" destId="{AB4B0670-8D09-4F7E-ABA6-18EEFE120048}" srcOrd="1" destOrd="0" presId="urn:microsoft.com/office/officeart/2005/8/layout/list1"/>
    <dgm:cxn modelId="{2431427B-4596-4210-AF0F-B8F31462D6C6}" type="presParOf" srcId="{F12A2B2C-D769-4941-A2BE-EDC144584DDF}" destId="{55F1D215-3B67-4109-894E-0FC0E88AF657}" srcOrd="5" destOrd="0" presId="urn:microsoft.com/office/officeart/2005/8/layout/list1"/>
    <dgm:cxn modelId="{A79F58CF-3AEC-427B-A8DE-2CBB9BBBA22D}" type="presParOf" srcId="{F12A2B2C-D769-4941-A2BE-EDC144584DDF}" destId="{9CE5F039-2AAE-4F69-865A-5F34EB1F648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C2151-5C75-45F5-9BCD-2FE8467D9126}">
      <dsp:nvSpPr>
        <dsp:cNvPr id="0" name=""/>
        <dsp:cNvSpPr/>
      </dsp:nvSpPr>
      <dsp:spPr>
        <a:xfrm>
          <a:off x="0" y="80931"/>
          <a:ext cx="4956417" cy="6388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b="1" kern="1200"/>
            <a:t>Ορισμοί : </a:t>
          </a:r>
          <a:endParaRPr lang="en-US" sz="2600" kern="1200"/>
        </a:p>
      </dsp:txBody>
      <dsp:txXfrm>
        <a:off x="31185" y="112116"/>
        <a:ext cx="4894047" cy="576450"/>
      </dsp:txXfrm>
    </dsp:sp>
    <dsp:sp modelId="{745C0573-EFEB-43D9-AFB9-DA81C761FD48}">
      <dsp:nvSpPr>
        <dsp:cNvPr id="0" name=""/>
        <dsp:cNvSpPr/>
      </dsp:nvSpPr>
      <dsp:spPr>
        <a:xfrm>
          <a:off x="0" y="719751"/>
          <a:ext cx="4956417" cy="236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366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1" kern="1200"/>
            <a:t>the</a:t>
          </a:r>
          <a:r>
            <a:rPr lang="el-GR" sz="2000" b="1" kern="1200"/>
            <a:t> Bayesian Coding Hypothesis: </a:t>
          </a:r>
          <a:r>
            <a:rPr lang="el-GR" sz="2000" kern="1200"/>
            <a:t>Ο εγκέφαλος αναπαριστά τις αισθητηριακές πληροφορίες πιθανολογικά (Knill &amp; Pouget, 2004).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1" kern="1200"/>
            <a:t>The Generative Model </a:t>
          </a:r>
          <a:r>
            <a:rPr lang="el-GR" sz="2000" kern="1200"/>
            <a:t>: Ο εγκέφαλος συνάγει τις αιτίες των αισθήσεων χρησιμοποιώντας ένα γενεσιουργό μοντέλο (Friston, 2012).</a:t>
          </a:r>
          <a:endParaRPr lang="en-US" sz="2000" kern="1200"/>
        </a:p>
      </dsp:txBody>
      <dsp:txXfrm>
        <a:off x="0" y="719751"/>
        <a:ext cx="4956417" cy="23680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F64CC-3C5D-4749-8AFB-DDA2FF926410}">
      <dsp:nvSpPr>
        <dsp:cNvPr id="0" name=""/>
        <dsp:cNvSpPr/>
      </dsp:nvSpPr>
      <dsp:spPr>
        <a:xfrm>
          <a:off x="0" y="170126"/>
          <a:ext cx="6589260" cy="66338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/>
            <a:t>"As If“:</a:t>
          </a:r>
          <a:endParaRPr lang="en-US" sz="2700" kern="1200"/>
        </a:p>
      </dsp:txBody>
      <dsp:txXfrm>
        <a:off x="32384" y="202510"/>
        <a:ext cx="6524492" cy="598621"/>
      </dsp:txXfrm>
    </dsp:sp>
    <dsp:sp modelId="{193C29AD-FCD6-4100-9C7E-B9D9CED96762}">
      <dsp:nvSpPr>
        <dsp:cNvPr id="0" name=""/>
        <dsp:cNvSpPr/>
      </dsp:nvSpPr>
      <dsp:spPr>
        <a:xfrm>
          <a:off x="0" y="833516"/>
          <a:ext cx="6589260" cy="95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209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100" kern="1200"/>
            <a:t>Οι υπολογισμοί του εγκεφάλου μοιάζουν με Μπεϋζιανές διαδικασίες χωρίς κυριολεκτική υλοποίηση.</a:t>
          </a:r>
          <a:endParaRPr lang="en-US" sz="2100" kern="1200"/>
        </a:p>
      </dsp:txBody>
      <dsp:txXfrm>
        <a:off x="0" y="833516"/>
        <a:ext cx="6589260" cy="950130"/>
      </dsp:txXfrm>
    </dsp:sp>
    <dsp:sp modelId="{12A905A2-A430-48B5-AF2A-AB009AA140F3}">
      <dsp:nvSpPr>
        <dsp:cNvPr id="0" name=""/>
        <dsp:cNvSpPr/>
      </dsp:nvSpPr>
      <dsp:spPr>
        <a:xfrm>
          <a:off x="0" y="1783646"/>
          <a:ext cx="6589260" cy="663389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b="1" kern="1200"/>
            <a:t>Ρεαλιστική άποψη:</a:t>
          </a:r>
          <a:endParaRPr lang="en-US" sz="2700" kern="1200"/>
        </a:p>
      </dsp:txBody>
      <dsp:txXfrm>
        <a:off x="32384" y="1816030"/>
        <a:ext cx="6524492" cy="598621"/>
      </dsp:txXfrm>
    </dsp:sp>
    <dsp:sp modelId="{CE93127F-9C45-4065-919C-17A34745461D}">
      <dsp:nvSpPr>
        <dsp:cNvPr id="0" name=""/>
        <dsp:cNvSpPr/>
      </dsp:nvSpPr>
      <dsp:spPr>
        <a:xfrm>
          <a:off x="0" y="2447036"/>
          <a:ext cx="6589260" cy="2626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209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100" kern="1200" dirty="0"/>
            <a:t>Ο εγκέφαλος εκτελεί πραγματικούς </a:t>
          </a:r>
          <a:r>
            <a:rPr lang="el-GR" sz="2100" kern="1200" dirty="0" err="1"/>
            <a:t>Bayesian</a:t>
          </a:r>
          <a:r>
            <a:rPr lang="el-GR" sz="2100" kern="1200" dirty="0"/>
            <a:t> υπολογισμούς με προτεραιότητες και πιθανότητες.</a:t>
          </a:r>
          <a:endParaRPr lang="en-US" sz="2100" kern="1200" dirty="0"/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l-GR" sz="2100" b="1" kern="1200" dirty="0"/>
            <a:t>		</a:t>
          </a:r>
          <a:r>
            <a:rPr lang="el-GR" sz="2100" b="1" u="sng" kern="1200" dirty="0"/>
            <a:t>Έλλειψη Άμεσων Αποδείξεων</a:t>
          </a:r>
          <a:endParaRPr lang="en-US" sz="2100" u="sng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100" kern="1200" dirty="0"/>
            <a:t>Κανένα άμεσο εμπειρικό στοιχείο δεν υποστηρίζει τη ρεαλιστική άποψη.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100" kern="1200"/>
            <a:t>Στοιχεία συμπεριφοράς που αναφέρονται συχνά, περιλαμβάνουν τόσο βέλτιστες όσο και μη βέλτιστες συμπεριφορές.</a:t>
          </a:r>
          <a:endParaRPr lang="en-US" sz="2100" kern="1200"/>
        </a:p>
      </dsp:txBody>
      <dsp:txXfrm>
        <a:off x="0" y="2447036"/>
        <a:ext cx="6589260" cy="26268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0B661A-52E2-486B-850D-4762D35E9C70}">
      <dsp:nvSpPr>
        <dsp:cNvPr id="0" name=""/>
        <dsp:cNvSpPr/>
      </dsp:nvSpPr>
      <dsp:spPr>
        <a:xfrm>
          <a:off x="0" y="48019"/>
          <a:ext cx="6589260" cy="6633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/>
            <a:t>Συνθετότητα πραγματικού κόσμου:</a:t>
          </a:r>
          <a:endParaRPr lang="en-US" sz="2700" kern="1200"/>
        </a:p>
      </dsp:txBody>
      <dsp:txXfrm>
        <a:off x="32384" y="80403"/>
        <a:ext cx="6524492" cy="598621"/>
      </dsp:txXfrm>
    </dsp:sp>
    <dsp:sp modelId="{0D16E612-E805-48D9-B421-44773D3FDB4B}">
      <dsp:nvSpPr>
        <dsp:cNvPr id="0" name=""/>
        <dsp:cNvSpPr/>
      </dsp:nvSpPr>
      <dsp:spPr>
        <a:xfrm>
          <a:off x="0" y="711409"/>
          <a:ext cx="6589260" cy="95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209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100" kern="1200"/>
            <a:t>Νευρικές αποκρίσεις που επηρεάζονται από πολλές μεταβλητές, καθιστώντας τους ακριβείς Μπεϋζιανούς υπολογισμούς μη πρακτικούς.</a:t>
          </a:r>
          <a:endParaRPr lang="en-US" sz="2100" kern="1200"/>
        </a:p>
      </dsp:txBody>
      <dsp:txXfrm>
        <a:off x="0" y="711409"/>
        <a:ext cx="6589260" cy="950130"/>
      </dsp:txXfrm>
    </dsp:sp>
    <dsp:sp modelId="{0DEDA977-3C21-4AD3-9D2A-09DCB741FBE8}">
      <dsp:nvSpPr>
        <dsp:cNvPr id="0" name=""/>
        <dsp:cNvSpPr/>
      </dsp:nvSpPr>
      <dsp:spPr>
        <a:xfrm>
          <a:off x="0" y="1661539"/>
          <a:ext cx="6589260" cy="663389"/>
        </a:xfrm>
        <a:prstGeom prst="roundRect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b="1" kern="1200"/>
            <a:t>Δυναμική εγκεφαλική δραστηριότητα</a:t>
          </a:r>
          <a:endParaRPr lang="en-US" sz="2700" kern="1200"/>
        </a:p>
      </dsp:txBody>
      <dsp:txXfrm>
        <a:off x="32384" y="1693923"/>
        <a:ext cx="6524492" cy="598621"/>
      </dsp:txXfrm>
    </dsp:sp>
    <dsp:sp modelId="{FB9DCF1A-4AA0-4872-A346-BF8FBFDC2D50}">
      <dsp:nvSpPr>
        <dsp:cNvPr id="0" name=""/>
        <dsp:cNvSpPr/>
      </dsp:nvSpPr>
      <dsp:spPr>
        <a:xfrm>
          <a:off x="0" y="2324929"/>
          <a:ext cx="6589260" cy="1257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209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100" kern="1200"/>
            <a:t>Η συνεχής, επαναλαμβανόμενη φύση της εγκεφαλικής δραστηριότητας περιπλέκει την απομόνωση αποκρίσεων για τους Bayesian υπολογισμούς.</a:t>
          </a:r>
          <a:endParaRPr lang="en-US" sz="2100" kern="1200"/>
        </a:p>
      </dsp:txBody>
      <dsp:txXfrm>
        <a:off x="0" y="2324929"/>
        <a:ext cx="6589260" cy="1257525"/>
      </dsp:txXfrm>
    </dsp:sp>
    <dsp:sp modelId="{FF4BEFCD-8F9F-4704-B7AB-D923D4734948}">
      <dsp:nvSpPr>
        <dsp:cNvPr id="0" name=""/>
        <dsp:cNvSpPr/>
      </dsp:nvSpPr>
      <dsp:spPr>
        <a:xfrm>
          <a:off x="0" y="3582453"/>
          <a:ext cx="6589260" cy="663389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b="1" kern="1200"/>
            <a:t>Μάθηση και αναπαράσταση</a:t>
          </a:r>
          <a:endParaRPr lang="en-US" sz="2700" kern="1200"/>
        </a:p>
      </dsp:txBody>
      <dsp:txXfrm>
        <a:off x="32384" y="3614837"/>
        <a:ext cx="6524492" cy="598621"/>
      </dsp:txXfrm>
    </dsp:sp>
    <dsp:sp modelId="{B143B99A-4C53-4909-997D-1AE832126BD3}">
      <dsp:nvSpPr>
        <dsp:cNvPr id="0" name=""/>
        <dsp:cNvSpPr/>
      </dsp:nvSpPr>
      <dsp:spPr>
        <a:xfrm>
          <a:off x="0" y="4245843"/>
          <a:ext cx="6589260" cy="95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209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100" kern="1200"/>
            <a:t>o Ο εγκέφαλος χρειάζεται να μάθει ερεθίσματα και παραγωγικά μοντέλα, έρχονται σε αντίθεση με την έννοια των προκαθορισμένων συνόλων.</a:t>
          </a:r>
          <a:endParaRPr lang="en-US" sz="2100" kern="1200"/>
        </a:p>
      </dsp:txBody>
      <dsp:txXfrm>
        <a:off x="0" y="4245843"/>
        <a:ext cx="6589260" cy="9501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CE6C52-2324-48A7-94ED-C6B0ABC98459}">
      <dsp:nvSpPr>
        <dsp:cNvPr id="0" name=""/>
        <dsp:cNvSpPr/>
      </dsp:nvSpPr>
      <dsp:spPr>
        <a:xfrm>
          <a:off x="0" y="497096"/>
          <a:ext cx="6589260" cy="204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1400" tIns="499872" rIns="511400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400" kern="1200"/>
            <a:t>Ο όρος «</a:t>
          </a:r>
          <a:r>
            <a:rPr lang="en-US" sz="2400" kern="1200"/>
            <a:t>The Bayesian Brain</a:t>
          </a:r>
          <a:r>
            <a:rPr lang="el-GR" sz="2400" kern="1200"/>
            <a:t>» παραμένει διφορούμενος, προστατεύοντάς τον από την κριτική αλλά περιορίζει την επιστημονική πρόοδο.</a:t>
          </a:r>
          <a:endParaRPr lang="en-US" sz="2400" kern="1200"/>
        </a:p>
      </dsp:txBody>
      <dsp:txXfrm>
        <a:off x="0" y="497096"/>
        <a:ext cx="6589260" cy="2041200"/>
      </dsp:txXfrm>
    </dsp:sp>
    <dsp:sp modelId="{BF5DCE95-6B5D-4262-BFCD-6A5F0C3A58C2}">
      <dsp:nvSpPr>
        <dsp:cNvPr id="0" name=""/>
        <dsp:cNvSpPr/>
      </dsp:nvSpPr>
      <dsp:spPr>
        <a:xfrm>
          <a:off x="329463" y="142856"/>
          <a:ext cx="4612482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341" tIns="0" rIns="17434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b="1" kern="1200"/>
            <a:t>Αμφισημία του Όρου:</a:t>
          </a:r>
          <a:endParaRPr lang="en-US" sz="2400" kern="1200"/>
        </a:p>
      </dsp:txBody>
      <dsp:txXfrm>
        <a:off x="364048" y="177441"/>
        <a:ext cx="4543312" cy="639310"/>
      </dsp:txXfrm>
    </dsp:sp>
    <dsp:sp modelId="{9CE5F039-2AAE-4F69-865A-5F34EB1F6482}">
      <dsp:nvSpPr>
        <dsp:cNvPr id="0" name=""/>
        <dsp:cNvSpPr/>
      </dsp:nvSpPr>
      <dsp:spPr>
        <a:xfrm>
          <a:off x="0" y="3022136"/>
          <a:ext cx="6589260" cy="207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1400" tIns="499872" rIns="511400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400" kern="1200"/>
            <a:t>Ανάγκη για σαφείς ορισμούς και ισχυρότερα εμπειρικά στοιχεία.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400" kern="1200"/>
            <a:t>Διάκριση των θεωρητικών δυνατοτήτων από την εμπειρική πραγματικότητα.</a:t>
          </a:r>
          <a:endParaRPr lang="en-US" sz="2400" kern="1200"/>
        </a:p>
      </dsp:txBody>
      <dsp:txXfrm>
        <a:off x="0" y="3022136"/>
        <a:ext cx="6589260" cy="2079000"/>
      </dsp:txXfrm>
    </dsp:sp>
    <dsp:sp modelId="{AB4B0670-8D09-4F7E-ABA6-18EEFE120048}">
      <dsp:nvSpPr>
        <dsp:cNvPr id="0" name=""/>
        <dsp:cNvSpPr/>
      </dsp:nvSpPr>
      <dsp:spPr>
        <a:xfrm>
          <a:off x="329463" y="2667896"/>
          <a:ext cx="4612482" cy="708480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341" tIns="0" rIns="17434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b="1" kern="1200"/>
            <a:t>Μελλοντικές κατευθύνσεις:</a:t>
          </a:r>
          <a:endParaRPr lang="en-US" sz="2400" kern="1200"/>
        </a:p>
      </dsp:txBody>
      <dsp:txXfrm>
        <a:off x="364048" y="2702481"/>
        <a:ext cx="4543312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DBB65D-15C4-E605-AA97-9C2382581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42E724B-FA2F-5341-844A-B35716A65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B629E45-C5A8-9E45-3C2C-6D37B38F1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91CEE-FC5D-4000-9E4C-585C4D5EA44D}" type="datetimeFigureOut">
              <a:rPr lang="el-GR" smtClean="0"/>
              <a:t>14/6/2024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82E115D-A53F-D8A6-13F3-29BDAEDEE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71CC8C2-EC5D-12BE-9A17-4E2E2823B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C4FC-30B6-4738-883F-D704553F86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6412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2A3D95-1D83-2B15-B51B-148E41D6E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37B56A7-CDF0-3419-6377-BD3EE7122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A00AEA3-BFA9-A68E-03B4-5B400AFB7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91CEE-FC5D-4000-9E4C-585C4D5EA44D}" type="datetimeFigureOut">
              <a:rPr lang="el-GR" smtClean="0"/>
              <a:t>14/6/2024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15870FF-07F7-674F-0AAC-85E45F695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D3BA0C9-B80E-166C-AE90-588100A9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C4FC-30B6-4738-883F-D704553F86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717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3F63F695-6364-B7DE-3CD4-4690AB2EC3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897EA69-BCB8-B0FF-82D4-B18FC7822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DA179F4-19C2-CEA5-973F-710BD89DE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91CEE-FC5D-4000-9E4C-585C4D5EA44D}" type="datetimeFigureOut">
              <a:rPr lang="el-GR" smtClean="0"/>
              <a:t>14/6/2024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25250C2-E47F-2608-BB6B-718DD4C8D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301594B-52D0-3451-743E-F76C6EF5C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C4FC-30B6-4738-883F-D704553F86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340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1A3B96-885D-7CEC-0F9E-66A9D6B8D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5BBF978-55D3-3DD9-3A3D-8BF7D4B47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131E96B-8F3D-69AE-0E63-07E2C19A0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91CEE-FC5D-4000-9E4C-585C4D5EA44D}" type="datetimeFigureOut">
              <a:rPr lang="el-GR" smtClean="0"/>
              <a:t>14/6/2024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8414A34-6219-3AC9-1FC0-88A4F8B09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9056B56-21B2-D2D1-DAD1-C87443994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C4FC-30B6-4738-883F-D704553F86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027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3AFD05-93F7-D2E5-FFFC-3A199C3EA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597829E-6C1A-55D2-D0A9-F3BD5F2EB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5DED5BA-4915-E30B-0D15-D0708A31F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91CEE-FC5D-4000-9E4C-585C4D5EA44D}" type="datetimeFigureOut">
              <a:rPr lang="el-GR" smtClean="0"/>
              <a:t>14/6/2024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FC8623E-9D1B-3B5A-163B-242A02C08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7F4DB70-2434-6E4F-9B0C-FEB3860CE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C4FC-30B6-4738-883F-D704553F86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01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1047F6-5BD2-2020-B1A3-6F8F37767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9840DEE-58D9-466F-4931-98D6E5DBFC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366EAF1-A595-7C11-5A51-D23C15481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CE74CF8-E598-C1E9-6FBC-5497D0C7B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91CEE-FC5D-4000-9E4C-585C4D5EA44D}" type="datetimeFigureOut">
              <a:rPr lang="el-GR" smtClean="0"/>
              <a:t>14/6/2024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035EE42-A242-28F7-079D-DE6FD4494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D98CD31-B41A-15CA-5C2B-78A0152E0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C4FC-30B6-4738-883F-D704553F86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337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B4B92E-CE3A-D4F2-3A55-4272FEFBD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F22DE70-66F2-956C-3951-57663C9B5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F431870-0C38-D916-3A68-A23A8CB78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054C638-2EF5-36ED-FC78-3F1ABDF91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08CFFF7-4D16-F8BE-0EAE-F1388CC8F1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9226F85-D455-7230-84B3-49F6F8FA9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91CEE-FC5D-4000-9E4C-585C4D5EA44D}" type="datetimeFigureOut">
              <a:rPr lang="el-GR" smtClean="0"/>
              <a:t>14/6/2024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D11D4AF-08A1-B67E-754A-1BC4E1EE8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E65E167-5FDE-83BA-2C1A-5B49496F9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C4FC-30B6-4738-883F-D704553F86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147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19C5A9-8822-2501-ED56-8354CE19F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8B0AE40F-12EE-2765-4103-0407A6EEF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91CEE-FC5D-4000-9E4C-585C4D5EA44D}" type="datetimeFigureOut">
              <a:rPr lang="el-GR" smtClean="0"/>
              <a:t>14/6/2024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32F29D4-79FD-0846-E656-992E77ABA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6622BA8-7F87-19FF-EEEC-39B2F6A29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C4FC-30B6-4738-883F-D704553F86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368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A3BADCB-2B12-5368-9726-D13C994A3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91CEE-FC5D-4000-9E4C-585C4D5EA44D}" type="datetimeFigureOut">
              <a:rPr lang="el-GR" smtClean="0"/>
              <a:t>14/6/2024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9352013-5530-9D1D-30E2-52B1B9F9C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6DFE98B-C069-9E2E-19FC-EA596275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C4FC-30B6-4738-883F-D704553F86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8291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4FB4686-ED7F-3235-EF89-7E3B6DD08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3EF0637-5724-3352-37F4-AA0635354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2139037-3362-78DB-08A1-E2636DC79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8D9D6A7-AAC2-EB7B-6F76-750F930BA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91CEE-FC5D-4000-9E4C-585C4D5EA44D}" type="datetimeFigureOut">
              <a:rPr lang="el-GR" smtClean="0"/>
              <a:t>14/6/2024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FC60B42-28EF-2CDA-42FD-456C47C3B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164EDC6-E0B4-179C-5B3E-730CBE1D1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C4FC-30B6-4738-883F-D704553F86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893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8DF2B7-68A3-69C3-298A-1A780703B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EE864FF-4C53-BE8F-50B8-B7ED2DD68F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2D5705A-CF05-5D2E-7CAF-190A09FA2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909A117-4366-1204-520F-7D084F8CE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91CEE-FC5D-4000-9E4C-585C4D5EA44D}" type="datetimeFigureOut">
              <a:rPr lang="el-GR" smtClean="0"/>
              <a:t>14/6/2024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88D2A9E-383C-9721-D5F3-F6FD2B6C5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D2B0EAD-893D-2978-F682-DF27F915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C4FC-30B6-4738-883F-D704553F86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282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E8D1AE5-ED3D-5DB7-DEAA-633FC3DFE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2E939C2-D291-79F4-833C-E27AD8A21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D1E823B-6520-112F-8A03-BCD3EB7F8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A91CEE-FC5D-4000-9E4C-585C4D5EA44D}" type="datetimeFigureOut">
              <a:rPr lang="el-GR" smtClean="0"/>
              <a:t>14/6/2024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3794233-0F59-118A-CB7F-9431B8ACF9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6586665-B6CE-E510-C093-12FE04EAEC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67C4FC-30B6-4738-883F-D704553F86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421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1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D658554-4CC1-4559-9C7C-D3377794A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2BE5784-E3B6-F0CD-8912-449D642FB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898" y="3705611"/>
            <a:ext cx="10491655" cy="1169244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Why we Don’t have  “Bayesian brain”</a:t>
            </a:r>
            <a:endParaRPr lang="el-GR" sz="48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B1C354A-923E-F988-91BA-7A0FBE9CE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144" y="5026290"/>
            <a:ext cx="10434172" cy="920222"/>
          </a:xfrm>
        </p:spPr>
        <p:txBody>
          <a:bodyPr anchor="t">
            <a:normAutofit/>
          </a:bodyPr>
          <a:lstStyle/>
          <a:p>
            <a:pPr algn="l"/>
            <a:r>
              <a:rPr lang="en-US" sz="2200"/>
              <a:t>https://www.ncbi.nlm.nih.gov/pmc/articles/PMC7579744/pdf/nihms-1632545.pdf</a:t>
            </a:r>
            <a:endParaRPr lang="el-GR" sz="22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443019-571F-4479-AFDB-8DBAEC505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422144" cy="3599020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44B023FF-CF92-F81A-E5AB-D61C4BFAA2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020" r="1" b="18516"/>
          <a:stretch/>
        </p:blipFill>
        <p:spPr>
          <a:xfrm>
            <a:off x="422144" y="10"/>
            <a:ext cx="10943844" cy="3599011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EFADC67-92A1-44FB-8691-D8CD71A2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E9C6408-AA0E-411D-A5D2-E5F13306F8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176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B60357-232D-4489-8786-BF4E4F74BA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0"/>
            <a:ext cx="471569" cy="2274927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8928A89-D0B3-42AC-80FB-CA7D44569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72706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A5049B0-8938-FFDE-1B73-1DC5C4981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139" y="2996386"/>
            <a:ext cx="5166256" cy="1827597"/>
          </a:xfrm>
        </p:spPr>
        <p:txBody>
          <a:bodyPr anchor="t">
            <a:normAutofit/>
          </a:bodyPr>
          <a:lstStyle/>
          <a:p>
            <a:pPr algn="ctr"/>
            <a:r>
              <a:rPr lang="el-GR" sz="4800" dirty="0"/>
              <a:t>Έλλειψη Σαφούς Ορισμού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9E9F95-F4E9-0CE1-36D2-99230E686A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58" b="34358"/>
          <a:stretch/>
        </p:blipFill>
        <p:spPr>
          <a:xfrm>
            <a:off x="471576" y="10"/>
            <a:ext cx="10894411" cy="2274917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085D7B9-E066-4923-8CB7-294BF3062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5443840-A796-4C43-8DC1-1B738EFEC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5193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072D357C-F742-4EBD-3BFE-FB7EC8CBD2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701071"/>
              </p:ext>
            </p:extLst>
          </p:nvPr>
        </p:nvGraphicFramePr>
        <p:xfrm>
          <a:off x="6003984" y="2823718"/>
          <a:ext cx="4956417" cy="3168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71646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278130-DFE0-457B-8698-88DF69019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9531B-1681-4D6E-BECB-18325B33A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344094-430A-400B-804B-910E696A1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709375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3C67DF-7782-4E57-AB9B-F1B4811AD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543451" y="1248213"/>
            <a:ext cx="5413238" cy="4326335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7617102-62D5-A2BD-8A2D-C3B5393E4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67" y="675564"/>
            <a:ext cx="3609833" cy="5204085"/>
          </a:xfrm>
        </p:spPr>
        <p:txBody>
          <a:bodyPr>
            <a:normAutofit/>
          </a:bodyPr>
          <a:lstStyle/>
          <a:p>
            <a:r>
              <a:rPr lang="el-GR"/>
              <a:t>Τρόποι ερμηνείας του</a:t>
            </a:r>
            <a:r>
              <a:rPr lang="en-US"/>
              <a:t> Bayesian Brain</a:t>
            </a:r>
            <a:endParaRPr lang="el-GR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3A5AE3-BD30-455C-842B-7626C8BE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BECAA5-1F2D-470D-875C-8F2C2CA3E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854D2D49-998D-5144-D4F1-0F3B0CA323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544529"/>
              </p:ext>
            </p:extLst>
          </p:nvPr>
        </p:nvGraphicFramePr>
        <p:xfrm>
          <a:off x="4776730" y="819369"/>
          <a:ext cx="6589260" cy="524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4420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278130-DFE0-457B-8698-88DF69019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9531B-1681-4D6E-BECB-18325B33A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344094-430A-400B-804B-910E696A1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709375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3C67DF-7782-4E57-AB9B-F1B4811AD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543451" y="1248213"/>
            <a:ext cx="5413238" cy="4326335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53006A4-F39F-1475-16E5-529548509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67" y="675564"/>
            <a:ext cx="3609833" cy="5204085"/>
          </a:xfrm>
        </p:spPr>
        <p:txBody>
          <a:bodyPr>
            <a:normAutofit/>
          </a:bodyPr>
          <a:lstStyle/>
          <a:p>
            <a:r>
              <a:rPr lang="el-GR" dirty="0"/>
              <a:t>Επιχειρήματα Κατά της Ρεαλιστικής Άποψης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3A5AE3-BD30-455C-842B-7626C8BE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BECAA5-1F2D-470D-875C-8F2C2CA3E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519E7E9A-940D-7FE6-CC75-7F9A1C5E31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823329"/>
              </p:ext>
            </p:extLst>
          </p:nvPr>
        </p:nvGraphicFramePr>
        <p:xfrm>
          <a:off x="4776730" y="819369"/>
          <a:ext cx="6589260" cy="524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2880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278130-DFE0-457B-8698-88DF69019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9531B-1681-4D6E-BECB-18325B33A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344094-430A-400B-804B-910E696A1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709375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3C67DF-7782-4E57-AB9B-F1B4811AD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543451" y="1248213"/>
            <a:ext cx="5413238" cy="4326335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2CA63F4-05B4-B1B4-133B-2B470EAB4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67" y="675564"/>
            <a:ext cx="3609833" cy="5204085"/>
          </a:xfrm>
        </p:spPr>
        <p:txBody>
          <a:bodyPr>
            <a:normAutofit/>
          </a:bodyPr>
          <a:lstStyle/>
          <a:p>
            <a:r>
              <a:rPr lang="el-GR" dirty="0"/>
              <a:t>Συμπεράσματα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3A5AE3-BD30-455C-842B-7626C8BE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BECAA5-1F2D-470D-875C-8F2C2CA3E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9156DB54-FA06-7183-4725-9F5A16F155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087143"/>
              </p:ext>
            </p:extLst>
          </p:nvPr>
        </p:nvGraphicFramePr>
        <p:xfrm>
          <a:off x="4776730" y="819369"/>
          <a:ext cx="6589260" cy="524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070778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256</Words>
  <Application>Microsoft Office PowerPoint</Application>
  <PresentationFormat>Ευρεία οθόνη</PresentationFormat>
  <Paragraphs>27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Helvetica Neue Medium</vt:lpstr>
      <vt:lpstr>Θέμα του Office</vt:lpstr>
      <vt:lpstr>Why we Don’t have  “Bayesian brain”</vt:lpstr>
      <vt:lpstr>Έλλειψη Σαφούς Ορισμού</vt:lpstr>
      <vt:lpstr>Τρόποι ερμηνείας του Bayesian Brain</vt:lpstr>
      <vt:lpstr>Επιχειρήματα Κατά της Ρεαλιστικής Άποψης</vt:lpstr>
      <vt:lpstr>Συμπεράσματα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Sophia Lazou</dc:creator>
  <cp:lastModifiedBy>Sophia Lazou</cp:lastModifiedBy>
  <cp:revision>1</cp:revision>
  <dcterms:created xsi:type="dcterms:W3CDTF">2024-06-14T04:59:31Z</dcterms:created>
  <dcterms:modified xsi:type="dcterms:W3CDTF">2024-06-14T05:29:21Z</dcterms:modified>
</cp:coreProperties>
</file>