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768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70D1-AB64-8C4F-92CF-AECDAD564ED0}" type="datetimeFigureOut">
              <a:rPr lang="en-US" smtClean="0"/>
              <a:pPr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2BDC-A69C-5249-A09E-3DDCBECA6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Μεθοδολογία της έρευνας στις Κοινωνικές Επιστήμες Ι &amp;ΙΙ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9</a:t>
            </a:r>
            <a:r>
              <a:rPr lang="el-GR" baseline="30000" dirty="0" smtClean="0">
                <a:solidFill>
                  <a:schemeClr val="bg1"/>
                </a:solidFill>
              </a:rPr>
              <a:t>ο</a:t>
            </a:r>
            <a:r>
              <a:rPr lang="el-GR" dirty="0" smtClean="0">
                <a:solidFill>
                  <a:schemeClr val="bg1"/>
                </a:solidFill>
              </a:rPr>
              <a:t>  </a:t>
            </a:r>
            <a:r>
              <a:rPr lang="el-GR" smtClean="0">
                <a:solidFill>
                  <a:schemeClr val="bg1"/>
                </a:solidFill>
              </a:rPr>
              <a:t>και 10</a:t>
            </a:r>
            <a:r>
              <a:rPr lang="el-GR" baseline="30000" smtClean="0">
                <a:solidFill>
                  <a:schemeClr val="bg1"/>
                </a:solidFill>
              </a:rPr>
              <a:t>ο</a:t>
            </a:r>
            <a:r>
              <a:rPr lang="el-GR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μάθημα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8. Διαφορές που οφείλονται σε μηχανικούς παράγοντες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9. Διαφορές που οφείλονται στην ανάλυση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Πηγές διαφορών στη βαθμολογία: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Σταθερά σφάλματα (συστηματικά ή μεροληπτκά)</a:t>
            </a:r>
          </a:p>
          <a:p>
            <a:pPr>
              <a:buNone/>
            </a:pPr>
            <a:endParaRPr lang="el-GR" sz="3600" dirty="0" smtClean="0">
              <a:solidFill>
                <a:schemeClr val="bg1"/>
              </a:solidFill>
            </a:endParaRPr>
          </a:p>
          <a:p>
            <a:r>
              <a:rPr lang="el-GR" sz="3600" dirty="0" smtClean="0">
                <a:solidFill>
                  <a:schemeClr val="bg1"/>
                </a:solidFill>
              </a:rPr>
              <a:t>Τυχαία σφάλματα (μεταβλητά)</a:t>
            </a:r>
          </a:p>
          <a:p>
            <a:pPr marL="0" indent="0"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Η εκτίμηση της αξιοπιστίας παίρνει υπόψη  μόνο τα τυχαία σφάλματα. Η εκτίμηση της εγκυρότητας επηρεάζεται και από τους δύο τύπους σφάλματος.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l-GR" sz="3600" dirty="0" smtClean="0">
                <a:solidFill>
                  <a:schemeClr val="bg1"/>
                </a:solidFill>
              </a:rPr>
              <a:t>Αξιοπιστία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58"/>
            <a:ext cx="8229600" cy="491330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Συνιστάται στον προσδιορισμό του ποσοστού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της διακύμανσης της βαθμολογίας που οφείλεται σε πραγματικές διαφορές και του ποσοστού που οφείλεται σε ασυνέπειες της μέτρησης (δηλ. σε τυχαία σφάλματα).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Όταν μια μέτρηση επαναλαμβάνεται κάτω από τις ιδιες συνθήκες πρέπει να αποδώσει τα ίδια αποτελέσματα  εάν είναι  απαλλαγμένη από τυχαία σφάλματα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Μέθοδοι</a:t>
            </a:r>
            <a:r>
              <a:rPr lang="el-GR" dirty="0" smtClean="0"/>
              <a:t>  </a:t>
            </a:r>
            <a:r>
              <a:rPr lang="el-GR" sz="3600" dirty="0" smtClean="0">
                <a:solidFill>
                  <a:schemeClr val="bg1"/>
                </a:solidFill>
              </a:rPr>
              <a:t>προσδιορισμού  της αξιοπιστίας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στις ποσοτικές έρευνες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μέθοδος «ελέγχου-επανελέγχου» ή Επανάληψη της εξέτασης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μέθοδος των «ισοδύναμων τύπων» ή Χορήγηση δύο εναλλακτικών μορφών της ίδιας μέτρησης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μέθοδος του «ημίκλαστου» ή Διαίρεση της μέτρησης σε δύο ισοδύναμα μέρη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Προσδιορισμός της αξιοπιστίας στις ποιοτικές προσεγγίσεις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066"/>
            <a:ext cx="8229600" cy="48852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</a:rPr>
              <a:t>Λεπτομερής τεκμηρίωση της ερευνητικής διαδικασίας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 «έλεγχος-επανέλεγχος»  είναι προβληματικός για την ποιοτική έρευνα. </a:t>
            </a:r>
            <a:r>
              <a:rPr lang="el-GR" dirty="0">
                <a:solidFill>
                  <a:schemeClr val="bg1"/>
                </a:solidFill>
              </a:rPr>
              <a:t>Υ</a:t>
            </a:r>
            <a:r>
              <a:rPr lang="el-GR" dirty="0" smtClean="0">
                <a:solidFill>
                  <a:schemeClr val="bg1"/>
                </a:solidFill>
              </a:rPr>
              <a:t>πονοεί ότι τα χαρακτηριστικά του ατόμου ή της ομάδας που ερευνάται παραμένουν σταθερά μέσα στο χρόνο—κάτι που δεν δέχεται η ποιοτική προσέγγιση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Συγχρονική αξιοπιστία: πολλαπλές και διαφορετικές ποιοτικές αξιολογήσεις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Εγκυρότητα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5481"/>
            <a:ext cx="8229600" cy="350068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olidFill>
                  <a:schemeClr val="bg1"/>
                </a:solidFill>
              </a:rPr>
              <a:t>Μια διαδικασία είναι έγκυρη στο βαθμό που μετράει αυτό που επιδιώκει να μετρήσει</a:t>
            </a:r>
          </a:p>
          <a:p>
            <a:pPr>
              <a:buNone/>
            </a:pPr>
            <a:endParaRPr lang="el-GR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7629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Μέθοδοι</a:t>
            </a:r>
            <a:r>
              <a:rPr lang="el-GR" dirty="0" smtClean="0"/>
              <a:t> </a:t>
            </a:r>
            <a:r>
              <a:rPr lang="el-GR" sz="4000" dirty="0" smtClean="0">
                <a:solidFill>
                  <a:schemeClr val="bg1"/>
                </a:solidFill>
              </a:rPr>
              <a:t>προσδιορισμού της εγκυρότητας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2268"/>
            <a:ext cx="8432800" cy="55202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      </a:t>
            </a:r>
            <a:r>
              <a:rPr lang="el-GR" dirty="0" smtClean="0">
                <a:solidFill>
                  <a:schemeClr val="bg1"/>
                </a:solidFill>
              </a:rPr>
              <a:t>Λογικός κ</a:t>
            </a: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l-GR" dirty="0" smtClean="0">
                <a:solidFill>
                  <a:schemeClr val="bg1"/>
                </a:solidFill>
              </a:rPr>
              <a:t>ι εμπειρικός προσδιορισμός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  (συμπληρωματικές παρά ανταγωνιστικές)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lnSpc>
                <a:spcPct val="60000"/>
              </a:lnSpc>
              <a:buNone/>
            </a:pPr>
            <a:r>
              <a:rPr lang="el-GR" dirty="0" smtClean="0">
                <a:solidFill>
                  <a:schemeClr val="bg1"/>
                </a:solidFill>
              </a:rPr>
              <a:t>Με τη λογική μέθοδο προσπαθούμε να προσδιο-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ρίσουμε το χαρακτηριστικό που θέλουμε να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el-GR" dirty="0" smtClean="0">
                <a:solidFill>
                  <a:schemeClr val="bg1"/>
                </a:solidFill>
              </a:rPr>
              <a:t>ετρήσουμε </a:t>
            </a:r>
            <a:r>
              <a:rPr lang="el-GR" u="sng" dirty="0" smtClean="0">
                <a:solidFill>
                  <a:schemeClr val="bg1"/>
                </a:solidFill>
              </a:rPr>
              <a:t>εννοιολογικά</a:t>
            </a:r>
          </a:p>
          <a:p>
            <a:pPr>
              <a:buNone/>
            </a:pPr>
            <a:endParaRPr lang="el-GR" u="sng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Με την εμπειρική προσπαθούμε να δείξουμε ότι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τ</a:t>
            </a:r>
            <a:r>
              <a:rPr lang="el-GR" dirty="0" smtClean="0">
                <a:solidFill>
                  <a:schemeClr val="bg1"/>
                </a:solidFill>
              </a:rPr>
              <a:t>α αποτελέσματα της μέτρησης είναι χρήσιμα για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μ</a:t>
            </a:r>
            <a:r>
              <a:rPr lang="el-GR" dirty="0" smtClean="0">
                <a:solidFill>
                  <a:schemeClr val="bg1"/>
                </a:solidFill>
              </a:rPr>
              <a:t>ια ειδική </a:t>
            </a:r>
            <a:r>
              <a:rPr lang="el-GR" u="sng" dirty="0" smtClean="0">
                <a:solidFill>
                  <a:schemeClr val="bg1"/>
                </a:solidFill>
              </a:rPr>
              <a:t>πρόβλεψη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2" y="320356"/>
            <a:ext cx="8009467" cy="5978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Ο καθορισμός της εγκυρότητας </a:t>
            </a:r>
            <a:r>
              <a:rPr lang="el-GR" dirty="0" smtClean="0">
                <a:solidFill>
                  <a:schemeClr val="bg1"/>
                </a:solidFill>
              </a:rPr>
              <a:t>συχνά </a:t>
            </a:r>
            <a:r>
              <a:rPr lang="el-GR" dirty="0" smtClean="0">
                <a:solidFill>
                  <a:schemeClr val="bg1"/>
                </a:solidFill>
              </a:rPr>
              <a:t>χρειάζεται εξωτερικά κριτήρια.</a:t>
            </a:r>
            <a:endParaRPr lang="el-G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Ένα </a:t>
            </a:r>
            <a:r>
              <a:rPr lang="el-GR" dirty="0">
                <a:solidFill>
                  <a:schemeClr val="bg1"/>
                </a:solidFill>
              </a:rPr>
              <a:t>όργανο μέτρησης είναι έγκυρο στο μέτρο που επιτρέπει να προβλέπουμε, με βάση τη βαθμολογία του υποκειμένου σ’ αυτό, τον βαθμό του με βάση ένα άλλο μέτρο που ονομάζεται </a:t>
            </a:r>
            <a:r>
              <a:rPr lang="el-GR" b="1" i="1" dirty="0">
                <a:solidFill>
                  <a:schemeClr val="bg1"/>
                </a:solidFill>
              </a:rPr>
              <a:t>κριτήριο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40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Προσδιορισμός εγκυρότητας στις ποσοτικές έρευνες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• Εγκυρότητα περιεχομένου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Εγκυρότητα βάσει κριτηρίου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   τρέχουσα και προγνωστική </a:t>
            </a:r>
            <a:r>
              <a:rPr lang="el-GR" dirty="0" smtClean="0">
                <a:solidFill>
                  <a:schemeClr val="bg1"/>
                </a:solidFill>
              </a:rPr>
              <a:t>εγκυρότητα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Εγκυρότητα εννοιολογικής κατασκευής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Εγκυρότητα στις ποιοτικές προσεγγίσεις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dirty="0" smtClean="0">
                <a:solidFill>
                  <a:schemeClr val="bg1"/>
                </a:solidFill>
              </a:rPr>
              <a:t>• Οι μεταβλητές ορίζονται με εξωτερικά κριτήρια και δεν λαμβάνεται υπόψη  η σημασία που τους αποδίδουν τα κοινωνικά υποκείμενα.  Σαν να πρόκειται για μια αντικειμενική πραγματικότητα και όχι για το πώς  προσλαμβάνεται.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smtClean="0">
                <a:solidFill>
                  <a:schemeClr val="bg1"/>
                </a:solidFill>
              </a:rPr>
              <a:t>  • Η </a:t>
            </a:r>
            <a:r>
              <a:rPr lang="el-GR" dirty="0" smtClean="0">
                <a:solidFill>
                  <a:schemeClr val="bg1"/>
                </a:solidFill>
              </a:rPr>
              <a:t>εγκυρότητα είναι άρρηκτα συνδεδεμένη με τη θεωρία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• Χρήση συνδυασμού διαφορετικών, συμπληρωματικών μεθόδων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Από τις θεωρητικές έννοιες στις εμπειρικές μεταβλητές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20" y="1600200"/>
            <a:ext cx="8958480" cy="4525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Στην ποσοτική έρευνα τα κοινωνικά φαινόμενα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γίνονται αντιληπτά μόνο μέσα από τις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μετρήσιμες ιδιότητές τους.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Η μέτρηση αφορά τις ιδιότητες των αντικειμένων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και όχι τα ίδια τα αντικείμενα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απόδοση αριθμών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με στόχο την αντιπροσώπευση της ιδιότητας αυτής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211"/>
            <a:ext cx="8229600" cy="5212952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Χρειάζεται να γίνει πρώτα σαφές το περι</a:t>
            </a:r>
            <a:r>
              <a:rPr lang="el-GR" dirty="0">
                <a:solidFill>
                  <a:schemeClr val="bg1"/>
                </a:solidFill>
              </a:rPr>
              <a:t>ε</a:t>
            </a:r>
            <a:r>
              <a:rPr lang="el-GR" dirty="0" smtClean="0">
                <a:solidFill>
                  <a:schemeClr val="bg1"/>
                </a:solidFill>
              </a:rPr>
              <a:t>χόμενο της έννοιας ώστε να προσδιοριστεί η εμπειρική αντιστοιχία (π.χ. λειτουργικός ορισμός της θρησκευτικότητας)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Διάσπαση της θεωρητικής έννοιας στα επιμέρους συστατικά της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Στάδια στη διαδικασία της μέτρησης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Πρώτο στάδιο: διατύπωση των λειτουργικών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ορισμών των θεωρητικών εννοιών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Δεύτερο στάδιο: Διατύπωση ερωτήσεων που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αντιστοιχούν στους λειτουργικούς ορισμούς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Τρίτο στάδιο: τρόπος βαθμολόγησης/κατηγο-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ριοποίησης των ερωτώμενων σχετικά με τις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ερωτήσεις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252"/>
            <a:ext cx="8229600" cy="843947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Προϋποτίθεται ότι η θεωρητική έννοια ταυτίζεται με την εμπειρική μέτρηση :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Εφ’ όσον εξαντλείται το περιεχόμενο της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θεωρητικής έννοιας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Εφ’ όσον το αριθμητικό σύστημα που αντικα-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τοπτρίζεται στη βαθμολογία των ερωτώμενων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ταυτίζεται όντως με τις πραγματικές διαφορές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632"/>
            <a:ext cx="8229600" cy="50845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Η ποιότητα της έρευνας εξαρτάται από: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• την καταλληλότητα του σχεδίου έρευνας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• την αποδοτικότητα των μεθόδων συλλογής στοιχείων που χρησιμοποιεί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• την επίτευξη ακριβών και αξιόπιστων πληροφοριών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Ορθή διατύπωση του προβλήματος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Πληροφορίες απαλλαγμένες από λάθη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Αξιοπιστία (σε σχέση με τις συνθήκες)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Εγκυρότητα (ορθότητα των προβλέψεων)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Διακυμνάσεις στη βαθμολογία των οργάνων μέτρησης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Πηγές διαφορών στη βαθμολογία: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Πραγματικές διαφορές ως προς το χαρακτηριστικό που μετριέται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Διαφορές σχετικές με τα χαρακτηριστικά του ατόμου</a:t>
            </a:r>
          </a:p>
          <a:p>
            <a:pPr marL="514350" indent="-514350"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Διαφορές που οφείλονται σε παροδικούς προσωπικούς παράγοντες</a:t>
            </a:r>
          </a:p>
          <a:p>
            <a:pPr marL="514350" indent="-514350">
              <a:buAutoNum type="arabicPeriod"/>
            </a:pPr>
            <a:endParaRPr lang="el-GR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Πηγές διαφορών στη βαθμολογία:</a:t>
            </a:r>
            <a:br>
              <a:rPr lang="el-GR" dirty="0" smtClean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4. Διαφορές που οφείλονται στις συνθήκες μέτρησης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5. Διαφορές που οφείλονται σε ανεπαρκές δείγμα των θεμάτων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6. Διαφορές που οφείλονται σε έλλειψη σαφήνειας του οργάνου μέτρησης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7. Διαφορές που οφείλονται στη χρησιμοποίηση του οργάνου (δηλαδή μη τυποποιημένη χορήγηση)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711</Words>
  <Application>Microsoft Macintosh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Μεθοδολογία της έρευνας στις Κοινωνικές Επιστήμες Ι &amp;ΙΙ</vt:lpstr>
      <vt:lpstr>Από τις θεωρητικές έννοιες στις εμπειρικές μεταβλητές</vt:lpstr>
      <vt:lpstr>PowerPoint Presentation</vt:lpstr>
      <vt:lpstr>Στάδια στη διαδικασία της μέτρησης</vt:lpstr>
      <vt:lpstr>Προϋποτίθεται ότι η θεωρητική έννοια ταυτίζεται με την εμπειρική μέτρηση :  :</vt:lpstr>
      <vt:lpstr>PowerPoint Presentation</vt:lpstr>
      <vt:lpstr>PowerPoint Presentation</vt:lpstr>
      <vt:lpstr>Διακυμνάσεις στη βαθμολογία των οργάνων μέτρησης</vt:lpstr>
      <vt:lpstr>Πηγές διαφορών στη βαθμολογία: </vt:lpstr>
      <vt:lpstr>Πηγές διαφορών στη βαθμολογία:</vt:lpstr>
      <vt:lpstr>PowerPoint Presentation</vt:lpstr>
      <vt:lpstr> Αξιοπιστία</vt:lpstr>
      <vt:lpstr>Μέθοδοι  προσδιορισμού  της αξιοπιστίας στις ποσοτικές έρευνες</vt:lpstr>
      <vt:lpstr>Προσδιορισμός της αξιοπιστίας στις ποιοτικές προσεγγίσεις</vt:lpstr>
      <vt:lpstr>Εγκυρότητα</vt:lpstr>
      <vt:lpstr>Μέθοδοι προσδιορισμού της εγκυρότητας</vt:lpstr>
      <vt:lpstr>PowerPoint Presentation</vt:lpstr>
      <vt:lpstr>Προσδιορισμός εγκυρότητας στις ποσοτικές έρευνες</vt:lpstr>
      <vt:lpstr>Εγκυρότητα στις ποιοτικές προσεγγίσεις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Μεθοδολογία της έρευνας στις Κοινωνικές Επιστήμες Ι &amp;ΙΙ</dc:title>
  <dc:creator>Mac</dc:creator>
  <cp:lastModifiedBy>Mac</cp:lastModifiedBy>
  <cp:revision>16</cp:revision>
  <dcterms:created xsi:type="dcterms:W3CDTF">2014-05-11T11:42:54Z</dcterms:created>
  <dcterms:modified xsi:type="dcterms:W3CDTF">2019-03-17T14:12:37Z</dcterms:modified>
</cp:coreProperties>
</file>