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9" r:id="rId12"/>
    <p:sldId id="270" r:id="rId13"/>
    <p:sldId id="271" r:id="rId14"/>
    <p:sldId id="272" r:id="rId15"/>
    <p:sldId id="266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6" r:id="rId65"/>
    <p:sldId id="321" r:id="rId66"/>
    <p:sldId id="322" r:id="rId67"/>
    <p:sldId id="323" r:id="rId68"/>
    <p:sldId id="324" r:id="rId69"/>
    <p:sldId id="325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5/18/21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4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2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9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5/18/21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0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8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5/18/21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3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4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6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5/18/21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18" r:id="rId7"/>
    <p:sldLayoutId id="2147483919" r:id="rId8"/>
    <p:sldLayoutId id="2147483920" r:id="rId9"/>
    <p:sldLayoutId id="2147483921" r:id="rId10"/>
    <p:sldLayoutId id="214748392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3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5.wdp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30.wdp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3.wdp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8.wdp"/><Relationship Id="rId7" Type="http://schemas.microsoft.com/office/2007/relationships/hdphoto" Target="../media/hdphoto4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39.wdp"/><Relationship Id="rId4" Type="http://schemas.openxmlformats.org/officeDocument/2006/relationships/image" Target="../media/image46.pn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2.wdp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46.wdp"/><Relationship Id="rId7" Type="http://schemas.microsoft.com/office/2007/relationships/hdphoto" Target="../media/hdphoto4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1.wdp"/><Relationship Id="rId5" Type="http://schemas.microsoft.com/office/2007/relationships/hdphoto" Target="../media/hdphoto47.wdp"/><Relationship Id="rId10" Type="http://schemas.openxmlformats.org/officeDocument/2006/relationships/image" Target="../media/image7.png"/><Relationship Id="rId4" Type="http://schemas.openxmlformats.org/officeDocument/2006/relationships/image" Target="../media/image54.png"/><Relationship Id="rId9" Type="http://schemas.microsoft.com/office/2007/relationships/hdphoto" Target="../media/hdphoto49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1.wdp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7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8.wdp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59.wdp"/><Relationship Id="rId7" Type="http://schemas.microsoft.com/office/2007/relationships/hdphoto" Target="../media/hdphoto6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60.wdp"/><Relationship Id="rId4" Type="http://schemas.openxmlformats.org/officeDocument/2006/relationships/image" Target="../media/image68.png"/><Relationship Id="rId9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7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3.wdp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8.wdp"/><Relationship Id="rId1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7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5.wdp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7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8.wdp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7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70.wdp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7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74.wdp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1.wdp"/><Relationship Id="rId3" Type="http://schemas.microsoft.com/office/2007/relationships/hdphoto" Target="../media/hdphoto75.wdp"/><Relationship Id="rId7" Type="http://schemas.microsoft.com/office/2007/relationships/hdphoto" Target="../media/hdphoto77.wdp"/><Relationship Id="rId12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microsoft.com/office/2007/relationships/hdphoto" Target="../media/hdphoto79.wdp"/><Relationship Id="rId5" Type="http://schemas.microsoft.com/office/2007/relationships/hdphoto" Target="../media/hdphoto76.wdp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microsoft.com/office/2007/relationships/hdphoto" Target="../media/hdphoto78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7" Type="http://schemas.microsoft.com/office/2007/relationships/hdphoto" Target="../media/hdphoto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82.wdp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7" Type="http://schemas.microsoft.com/office/2007/relationships/hdphoto" Target="../media/hdphoto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85.wdp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86.wdp"/><Relationship Id="rId7" Type="http://schemas.microsoft.com/office/2007/relationships/hdphoto" Target="../media/hdphoto88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87.wdp"/><Relationship Id="rId4" Type="http://schemas.openxmlformats.org/officeDocument/2006/relationships/image" Target="../media/image93.png"/><Relationship Id="rId9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9.wdp"/><Relationship Id="rId7" Type="http://schemas.microsoft.com/office/2007/relationships/hdphoto" Target="../media/hdphoto1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90.wdp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9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92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05C581-3E86-4ADD-9EDD-5FA87B461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376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Μια σειρά δειγμάτων για ιατρικές εξετάσεις">
            <a:extLst>
              <a:ext uri="{FF2B5EF4-FFF2-40B4-BE49-F238E27FC236}">
                <a16:creationId xmlns:a16="http://schemas.microsoft.com/office/drawing/2014/main" id="{5BDFEBA3-2006-414F-9C0F-D99EBEC8E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-1" b="24995"/>
          <a:stretch/>
        </p:blipFill>
        <p:spPr>
          <a:xfrm>
            <a:off x="3068" y="10"/>
            <a:ext cx="12188932" cy="685661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4672714-67D2-40D0-B961-A7438FE9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84" name="Picture 53">
              <a:extLst>
                <a:ext uri="{FF2B5EF4-FFF2-40B4-BE49-F238E27FC236}">
                  <a16:creationId xmlns:a16="http://schemas.microsoft.com/office/drawing/2014/main" id="{A5A1C471-1402-4BD1-8617-F5D9B7EB1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CCA9701-8B9C-4D7A-AE5B-DD505C968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EA2AC4A5-DC04-1941-8811-69B23FDD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166" y="1109836"/>
            <a:ext cx="9774619" cy="2474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άμεσου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νοσοφθορισμού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μη-νεο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Δερμ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θολογο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τομί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01E197C-60B9-F146-BC42-F3A1D5FEE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438" y="3808730"/>
            <a:ext cx="9954076" cy="2894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Νικόλ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τσούλ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Ειδικευόμενος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τρός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θολογικής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τομικής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MSc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Στομ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τολογί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Ανδρέ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Λάζ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ρης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θηγητής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θολογικής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τομικής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7B19034-87E3-7141-B2A3-4C31BFCB9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F360E4-4C29-1D4D-AF3C-FAE7BB016A6D}"/>
              </a:ext>
            </a:extLst>
          </p:cNvPr>
          <p:cNvSpPr txBox="1"/>
          <p:nvPr/>
        </p:nvSpPr>
        <p:spPr>
          <a:xfrm>
            <a:off x="761132" y="123494"/>
            <a:ext cx="497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Εθνικό &amp; Καποδιστριακό Πανεπιστήμιο Αθηνών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Ιατρική Σχολή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Α΄ Εργαστήριο Παθολογικής Ανατομικής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Διευθυντής: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Καθ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Ανδρεάς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Χ.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Λάζαρης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Εικόνα 21" descr="Εικόνα που περιέχει κείμενο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D3BCF57C-8903-504C-AAE0-D6664A992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271" y="41525"/>
            <a:ext cx="2875746" cy="8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CE211-C903-1B4E-8687-05C90A07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55" y="-59531"/>
            <a:ext cx="10895106" cy="1325563"/>
          </a:xfrm>
        </p:spPr>
        <p:txBody>
          <a:bodyPr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τυπα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δέρμα</a:t>
            </a:r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FAFF5886-837A-454C-A42F-45C94EA80A06}"/>
              </a:ext>
            </a:extLst>
          </p:cNvPr>
          <p:cNvSpPr/>
          <p:nvPr/>
        </p:nvSpPr>
        <p:spPr>
          <a:xfrm>
            <a:off x="907255" y="1981199"/>
            <a:ext cx="3486150" cy="788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</a:t>
            </a:r>
          </a:p>
        </p:txBody>
      </p:sp>
      <p:sp>
        <p:nvSpPr>
          <p:cNvPr id="5" name="Δεξιό βέλος 4">
            <a:extLst>
              <a:ext uri="{FF2B5EF4-FFF2-40B4-BE49-F238E27FC236}">
                <a16:creationId xmlns:a16="http://schemas.microsoft.com/office/drawing/2014/main" id="{941D3149-EB6C-D746-A926-BAB43F90CEE3}"/>
              </a:ext>
            </a:extLst>
          </p:cNvPr>
          <p:cNvSpPr/>
          <p:nvPr/>
        </p:nvSpPr>
        <p:spPr>
          <a:xfrm>
            <a:off x="5284739" y="2161382"/>
            <a:ext cx="1243013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99C7106-F07D-4448-B9B0-3F89C859DA9F}"/>
              </a:ext>
            </a:extLst>
          </p:cNvPr>
          <p:cNvSpPr/>
          <p:nvPr/>
        </p:nvSpPr>
        <p:spPr>
          <a:xfrm>
            <a:off x="8312946" y="1415258"/>
            <a:ext cx="2728912" cy="2156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u="sng" dirty="0"/>
          </a:p>
          <a:p>
            <a:pPr algn="ctr"/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Ομάδα </a:t>
            </a:r>
            <a:r>
              <a:rPr lang="el-GR" u="sng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πέμφιγας</a:t>
            </a:r>
            <a:endParaRPr lang="el-GR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Κοινή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Βλαστική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Φυλλώδης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Ερυθηματώδης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Παρανεοπλασματική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2EEC09-CF40-BC40-A284-556C3FB90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966" y="3068638"/>
            <a:ext cx="4883197" cy="338189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B2B85FE-5114-B94F-8A6C-A7BF6A7D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332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CE211-C903-1B4E-8687-05C90A07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99" y="0"/>
            <a:ext cx="10895106" cy="1325563"/>
          </a:xfrm>
        </p:spPr>
        <p:txBody>
          <a:bodyPr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τυπα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δέρμα</a:t>
            </a:r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FAFF5886-837A-454C-A42F-45C94EA80A06}"/>
              </a:ext>
            </a:extLst>
          </p:cNvPr>
          <p:cNvSpPr/>
          <p:nvPr/>
        </p:nvSpPr>
        <p:spPr>
          <a:xfrm>
            <a:off x="907255" y="1981199"/>
            <a:ext cx="3486150" cy="788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Γραμμοειδές πρότυπο κατά μήκος της βασικής μεμβράνης</a:t>
            </a:r>
          </a:p>
        </p:txBody>
      </p:sp>
      <p:sp>
        <p:nvSpPr>
          <p:cNvPr id="5" name="Δεξιό βέλος 4">
            <a:extLst>
              <a:ext uri="{FF2B5EF4-FFF2-40B4-BE49-F238E27FC236}">
                <a16:creationId xmlns:a16="http://schemas.microsoft.com/office/drawing/2014/main" id="{941D3149-EB6C-D746-A926-BAB43F90CEE3}"/>
              </a:ext>
            </a:extLst>
          </p:cNvPr>
          <p:cNvSpPr/>
          <p:nvPr/>
        </p:nvSpPr>
        <p:spPr>
          <a:xfrm>
            <a:off x="5284739" y="2161382"/>
            <a:ext cx="1243013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99C7106-F07D-4448-B9B0-3F89C859DA9F}"/>
              </a:ext>
            </a:extLst>
          </p:cNvPr>
          <p:cNvSpPr/>
          <p:nvPr/>
        </p:nvSpPr>
        <p:spPr>
          <a:xfrm>
            <a:off x="7798595" y="1540670"/>
            <a:ext cx="3486150" cy="3274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Ομάδα </a:t>
            </a:r>
            <a:r>
              <a:rPr lang="el-GR" u="sng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πεμφιγοειδούς</a:t>
            </a:r>
            <a:endParaRPr lang="el-GR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Πομφολυγώδες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Βλεννογόνιο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Επίκτητη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επιδερμόλυση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ομαλός λειχήνας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λύκος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της κύησης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Γραμμοειδής νόσος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37892BA-0A1F-F14E-A74F-A0DB33748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0330" y="3159574"/>
            <a:ext cx="4793133" cy="331062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14BDA47-15A7-DB47-81E2-B85A2F6B5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204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CE211-C903-1B4E-8687-05C90A07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55" y="0"/>
            <a:ext cx="10895106" cy="1325563"/>
          </a:xfrm>
        </p:spPr>
        <p:txBody>
          <a:bodyPr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τυπα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δέρμα</a:t>
            </a:r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FAFF5886-837A-454C-A42F-45C94EA80A06}"/>
              </a:ext>
            </a:extLst>
          </p:cNvPr>
          <p:cNvSpPr/>
          <p:nvPr/>
        </p:nvSpPr>
        <p:spPr>
          <a:xfrm>
            <a:off x="907255" y="1981199"/>
            <a:ext cx="3486150" cy="788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Κοκκώδες πρότυπο κατά μήκος της βασικής μεμβράνης</a:t>
            </a:r>
          </a:p>
        </p:txBody>
      </p:sp>
      <p:sp>
        <p:nvSpPr>
          <p:cNvPr id="5" name="Δεξιό βέλος 4">
            <a:extLst>
              <a:ext uri="{FF2B5EF4-FFF2-40B4-BE49-F238E27FC236}">
                <a16:creationId xmlns:a16="http://schemas.microsoft.com/office/drawing/2014/main" id="{941D3149-EB6C-D746-A926-BAB43F90CEE3}"/>
              </a:ext>
            </a:extLst>
          </p:cNvPr>
          <p:cNvSpPr/>
          <p:nvPr/>
        </p:nvSpPr>
        <p:spPr>
          <a:xfrm>
            <a:off x="5284739" y="2161382"/>
            <a:ext cx="1243013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99C7106-F07D-4448-B9B0-3F89C859DA9F}"/>
              </a:ext>
            </a:extLst>
          </p:cNvPr>
          <p:cNvSpPr/>
          <p:nvPr/>
        </p:nvSpPr>
        <p:spPr>
          <a:xfrm>
            <a:off x="7798595" y="1531959"/>
            <a:ext cx="3486150" cy="1687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u="sng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Ερπητοειδής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δερματίτιδα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λύκος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Μικτή νόσος συνδετικού ιστού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Συστηματικό σκληρόδερμα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Δερματομυοσίτιδα</a:t>
            </a:r>
            <a:endParaRPr lang="el-G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AD3D1CC-348B-6741-85E6-BD519037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4465" y="3219424"/>
            <a:ext cx="4340547" cy="32258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8568D8D-53FA-774E-9F9E-675E14B60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588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CE211-C903-1B4E-8687-05C90A07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55" y="-40482"/>
            <a:ext cx="10895106" cy="1325563"/>
          </a:xfrm>
        </p:spPr>
        <p:txBody>
          <a:bodyPr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τυπα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δέρμα</a:t>
            </a:r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FAFF5886-837A-454C-A42F-45C94EA80A06}"/>
              </a:ext>
            </a:extLst>
          </p:cNvPr>
          <p:cNvSpPr/>
          <p:nvPr/>
        </p:nvSpPr>
        <p:spPr>
          <a:xfrm>
            <a:off x="907255" y="1981199"/>
            <a:ext cx="3486150" cy="788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Τραχ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shaggy)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 στο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πεδο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της βασικής μεμβράνης</a:t>
            </a:r>
          </a:p>
        </p:txBody>
      </p:sp>
      <p:sp>
        <p:nvSpPr>
          <p:cNvPr id="5" name="Δεξιό βέλος 4">
            <a:extLst>
              <a:ext uri="{FF2B5EF4-FFF2-40B4-BE49-F238E27FC236}">
                <a16:creationId xmlns:a16="http://schemas.microsoft.com/office/drawing/2014/main" id="{941D3149-EB6C-D746-A926-BAB43F90CEE3}"/>
              </a:ext>
            </a:extLst>
          </p:cNvPr>
          <p:cNvSpPr/>
          <p:nvPr/>
        </p:nvSpPr>
        <p:spPr>
          <a:xfrm>
            <a:off x="5284739" y="2161382"/>
            <a:ext cx="1243013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99C7106-F07D-4448-B9B0-3F89C859DA9F}"/>
              </a:ext>
            </a:extLst>
          </p:cNvPr>
          <p:cNvSpPr/>
          <p:nvPr/>
        </p:nvSpPr>
        <p:spPr>
          <a:xfrm>
            <a:off x="7977934" y="1634307"/>
            <a:ext cx="3486150" cy="1711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Λειχηνοειδής φλεγμονή</a:t>
            </a:r>
          </a:p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(ομαλός λειχήνας, λειχηνοειδής αντίδραση σε φάρμακα, λειχηνοειδής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φωτοδερματίτιδα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E7E76FB-D8DB-CC40-8999-E37DCE5D2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0330" y="3197226"/>
            <a:ext cx="4990330" cy="331768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D8F6F9-BDB5-1C47-9D11-19E5CBCC0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155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CE211-C903-1B4E-8687-05C90A07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55" y="0"/>
            <a:ext cx="10895106" cy="1325563"/>
          </a:xfrm>
        </p:spPr>
        <p:txBody>
          <a:bodyPr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τυπα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δέρμα</a:t>
            </a:r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FAFF5886-837A-454C-A42F-45C94EA80A06}"/>
              </a:ext>
            </a:extLst>
          </p:cNvPr>
          <p:cNvSpPr/>
          <p:nvPr/>
        </p:nvSpPr>
        <p:spPr>
          <a:xfrm>
            <a:off x="907255" y="1981199"/>
            <a:ext cx="3486150" cy="788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Γύρω από αγγεία του χορίου</a:t>
            </a:r>
          </a:p>
        </p:txBody>
      </p:sp>
      <p:sp>
        <p:nvSpPr>
          <p:cNvPr id="5" name="Δεξιό βέλος 4">
            <a:extLst>
              <a:ext uri="{FF2B5EF4-FFF2-40B4-BE49-F238E27FC236}">
                <a16:creationId xmlns:a16="http://schemas.microsoft.com/office/drawing/2014/main" id="{941D3149-EB6C-D746-A926-BAB43F90CEE3}"/>
              </a:ext>
            </a:extLst>
          </p:cNvPr>
          <p:cNvSpPr/>
          <p:nvPr/>
        </p:nvSpPr>
        <p:spPr>
          <a:xfrm>
            <a:off x="5284739" y="2161382"/>
            <a:ext cx="1243013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99C7106-F07D-4448-B9B0-3F89C859DA9F}"/>
              </a:ext>
            </a:extLst>
          </p:cNvPr>
          <p:cNvSpPr/>
          <p:nvPr/>
        </p:nvSpPr>
        <p:spPr>
          <a:xfrm>
            <a:off x="7984332" y="1827212"/>
            <a:ext cx="3486150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u="sng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Αγγειίτιδα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Πορφύρα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Henoch-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Schonlein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Όψιμη δερματική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πορφ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ρα</a:t>
            </a:r>
            <a:endParaRPr lang="el-G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F2AA641-C3CE-C542-9002-57E53802D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5027" y="3325813"/>
            <a:ext cx="4129087" cy="298432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8D5B5A4-AFC2-FB4E-BC92-52E8C1911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2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B645D0-469B-BE40-83E8-6B3FB0D2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πτωση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C6BF59-ACFF-674B-8743-7A26E2B0B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Γυναίκα 63 ετών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Ατομικό αναμνηστικό: υπέρταση,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υπερχοληστερολαιμία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υπό φαρμακευτική αγωγή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Καπνίστρια από 20ετιας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Παρούσα νόσος: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φυσαλιδοελκωτικές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βλάβες δέρματος κάτω άκρων, ομφαλού και μασχαλιαίας χώρας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Συνοδές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ελκώσεις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στοματικού βλεννογόνου (προηγήθηκαν των δερματικών βλαβών)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Διάρκεια βλαβών: 1 μήνας (με υφέσεις και εξάρσεις)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2CF5FEA-8CE4-DF4D-A30B-0B75A8520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7579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96E1CE-1B71-8743-9424-0EAE042E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22872"/>
            <a:ext cx="10895106" cy="837605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0D952C0-B24F-3748-A951-46E9F835D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7848" y="960477"/>
            <a:ext cx="6904765" cy="4608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940B-1589-324F-914F-366810716685}"/>
              </a:ext>
            </a:extLst>
          </p:cNvPr>
          <p:cNvSpPr txBox="1"/>
          <p:nvPr/>
        </p:nvSpPr>
        <p:spPr>
          <a:xfrm>
            <a:off x="900113" y="5719465"/>
            <a:ext cx="10453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Άθικτες φυσαλίδες και ανώμαλου σχήματος διαβρώσεις/εξελκώσεις στο δέρμα της δεξιάς κνήμης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Οι βλάβες αναπτύσσονται τόσο σε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όσο και σε φαινομενικά φυσιολογικό δέρμα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A850AA6-841E-494E-9AD5-D90154990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297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F50F60-84BB-9D4E-809F-1B4CF754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76295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 – Κλινική εικόνα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E75788F-A8DE-684A-ADDC-C5A4501C5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766" y="1228725"/>
            <a:ext cx="6819672" cy="4551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601885-C1AE-ED42-807C-99C69F22A98F}"/>
              </a:ext>
            </a:extLst>
          </p:cNvPr>
          <p:cNvSpPr txBox="1"/>
          <p:nvPr/>
        </p:nvSpPr>
        <p:spPr>
          <a:xfrm>
            <a:off x="2128838" y="6122908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Παρόμοιες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φυσαλιδοελκωτικές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βλάβες στο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περιομφαλικό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δέρμα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A1A030A-D5C4-1F4D-8C74-4BCBEF95F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939943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416579-68E3-094D-AF12-C7FF3C25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1"/>
            <a:ext cx="10895106" cy="848678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0A17896-CE86-BD4B-8F70-D65F582DA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928" y="1241598"/>
            <a:ext cx="6986587" cy="467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F63BC-EF36-F240-96B6-B95A4B62FB9B}"/>
              </a:ext>
            </a:extLst>
          </p:cNvPr>
          <p:cNvSpPr txBox="1"/>
          <p:nvPr/>
        </p:nvSpPr>
        <p:spPr>
          <a:xfrm>
            <a:off x="2602706" y="6092129"/>
            <a:ext cx="698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Ανώμαλες αβαθείς επώδυνες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ελκώσεις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στοματικού βλεννογόνου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A06AC63-DB6B-A143-9E3D-8F64275E7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7409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59B790-290C-3547-980A-DA99CFAD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23825"/>
            <a:ext cx="10895106" cy="86201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E538A1CB-E33D-694F-9F85-4A758C18B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694" y="1214438"/>
            <a:ext cx="5073650" cy="371596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E1E3191-B637-F943-BED8-EEA732FCB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375" y="1214438"/>
            <a:ext cx="5073650" cy="3715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126FF4-D2AC-7F41-9762-A245EDDAB6AF}"/>
              </a:ext>
            </a:extLst>
          </p:cNvPr>
          <p:cNvSpPr txBox="1"/>
          <p:nvPr/>
        </p:nvSpPr>
        <p:spPr>
          <a:xfrm>
            <a:off x="1781175" y="5440502"/>
            <a:ext cx="862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Σημε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Nikolskiy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: εφαρμογή πίεσης σε φαινομενικά φυσιολογικό δέρμα προκαλεί αποκόλληση της επιδερμίδας και σχηματισμό επιφανειακής διάβρωσης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31FBC-4E35-1C47-B24E-BC0E1CBC262D}"/>
              </a:ext>
            </a:extLst>
          </p:cNvPr>
          <p:cNvSpPr txBox="1"/>
          <p:nvPr/>
        </p:nvSpPr>
        <p:spPr>
          <a:xfrm>
            <a:off x="10072688" y="6400800"/>
            <a:ext cx="201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Uzun</a:t>
            </a:r>
            <a:r>
              <a:rPr lang="en-US" sz="1200" dirty="0"/>
              <a:t> et al 2006</a:t>
            </a:r>
            <a:endParaRPr lang="el-GR" sz="1200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D126D83-4B5A-7E44-9A98-143339AA4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073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6FD5BF-975A-6649-913D-F3A901F2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38" y="30830"/>
            <a:ext cx="10895106" cy="1325563"/>
          </a:xfrm>
        </p:spPr>
        <p:txBody>
          <a:bodyPr/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Παθολογ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 δέρματος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582921-C169-1844-A2CB-C388A1CF5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281" y="1208404"/>
            <a:ext cx="5561106" cy="5236911"/>
          </a:xfrm>
        </p:spPr>
        <p:txBody>
          <a:bodyPr>
            <a:normAutofit fontScale="25000" lnSpcReduction="20000"/>
          </a:bodyPr>
          <a:lstStyle/>
          <a:p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Εκτεταμένος αριθμός παθήσεων του δέρματος</a:t>
            </a:r>
          </a:p>
          <a:p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Αδρός διαχωρισμός: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νεοπλασματικές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και φλεγμονώδεις δερματοπάθειες</a:t>
            </a:r>
          </a:p>
          <a:p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Κατηγορίες παθήσεων του δέρματος:</a:t>
            </a:r>
          </a:p>
          <a:p>
            <a:pPr marL="0" indent="0">
              <a:buNone/>
            </a:pPr>
            <a:r>
              <a:rPr lang="el-GR" sz="6400" u="sng" dirty="0">
                <a:latin typeface="Calibri" panose="020F0502020204030204" pitchFamily="34" charset="0"/>
                <a:cs typeface="Calibri" panose="020F0502020204030204" pitchFamily="34" charset="0"/>
              </a:rPr>
              <a:t>Φλεγμονώδεις δερματοπάθειες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Διαταραχ</a:t>
            </a:r>
            <a:r>
              <a:rPr lang="en-US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ς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κερατινοποίησης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επιδερμίδας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Συγγενείς και επίκτητες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φυσαλιδώδεις νόσοι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Ακανθολυτικές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φυσαλιδώδεις νόσοι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Σπογγιωτικές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ψωριασόμορφες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νόσοι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Λειχηνοειδείς και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νόσοι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Επιπολής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και εν τω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βάθει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περιαγγειακές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φλεγμονώδεις νόσοι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Κοκκιωματώδεις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νεκροβιοτικές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νόσοι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Φλεγμονές του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υποδορίου</a:t>
            </a:r>
            <a:endParaRPr lang="el-GR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Μεταβολικές παθήσεις του δέρματος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Φαρμακευτικές δερματοπάθειες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Ουδετεροφιλικές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ηωσινοφιλικές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δερματοπάθειες</a:t>
            </a:r>
          </a:p>
          <a:p>
            <a:pPr lvl="1"/>
            <a:endParaRPr lang="el-GR" sz="6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7200" dirty="0"/>
          </a:p>
          <a:p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2C1863F2-6056-8946-B34D-4DBC73AC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0110" y="1356393"/>
            <a:ext cx="5883658" cy="5236912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Αγγειίτιδες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Νοσήματα του συνδετικού ιστού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Λοιμώξεις του δέρματος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Διαταραχές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μελάγχρωσης</a:t>
            </a:r>
            <a:endParaRPr lang="el-GR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Νοσήματα των ονύχων και των τριχών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Νοσήματα βλεννογόνων (στόματος, έξω γεννητικών οργάνων, πρωκτού)</a:t>
            </a:r>
          </a:p>
          <a:p>
            <a:pPr marL="0" indent="0">
              <a:buNone/>
            </a:pPr>
            <a:r>
              <a:rPr lang="el-GR" sz="6400" u="sng" dirty="0">
                <a:latin typeface="Calibri" panose="020F0502020204030204" pitchFamily="34" charset="0"/>
                <a:cs typeface="Calibri" panose="020F0502020204030204" pitchFamily="34" charset="0"/>
              </a:rPr>
              <a:t>Νεοπλάσματα δέρματος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Νεοπλάσματα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καλυπτηρίου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επιθηλίου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Μελανοκυτταρικοί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σπίλοι και μελάνωμα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Δερματικά λεμφώματα και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λεμφοϋπερπλαστικά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νοσήματα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Νεοπλάσματα </a:t>
            </a:r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τριχοθυλακικού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επιθηλίου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Νεοπλάσματα ιδρωτοποιών και σμηγματογόνων αδένων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Κύστεις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δέρματος</a:t>
            </a:r>
          </a:p>
          <a:p>
            <a:pPr lvl="1"/>
            <a:r>
              <a:rPr lang="el-GR" sz="6400" dirty="0" err="1">
                <a:latin typeface="Calibri" panose="020F0502020204030204" pitchFamily="34" charset="0"/>
                <a:cs typeface="Calibri" panose="020F0502020204030204" pitchFamily="34" charset="0"/>
              </a:rPr>
              <a:t>Μεσεγχυματογενή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 νεοπλάσματα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Νόσος </a:t>
            </a: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Paget </a:t>
            </a:r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δέρματος</a:t>
            </a:r>
          </a:p>
          <a:p>
            <a:pPr lvl="1"/>
            <a:r>
              <a:rPr lang="el-GR" sz="6400" dirty="0">
                <a:latin typeface="Calibri" panose="020F0502020204030204" pitchFamily="34" charset="0"/>
                <a:cs typeface="Calibri" panose="020F0502020204030204" pitchFamily="34" charset="0"/>
              </a:rPr>
              <a:t>Μεταστατικά νεοπλάσματα δέρματος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D0D34C5-1034-B649-B2CD-1B44A0F25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  <p:pic>
        <p:nvPicPr>
          <p:cNvPr id="1026" name="Picture 2" descr="Dermatologic Signs of Systemic Disease">
            <a:extLst>
              <a:ext uri="{FF2B5EF4-FFF2-40B4-BE49-F238E27FC236}">
                <a16:creationId xmlns:a16="http://schemas.microsoft.com/office/drawing/2014/main" id="{D67D6678-5B9C-424C-8C43-BE2B7A07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89" y="4866757"/>
            <a:ext cx="1570826" cy="111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aneous metastases and Paget's disease of the skin | Basicmedical Key">
            <a:extLst>
              <a:ext uri="{FF2B5EF4-FFF2-40B4-BE49-F238E27FC236}">
                <a16:creationId xmlns:a16="http://schemas.microsoft.com/office/drawing/2014/main" id="{A8106114-E9E0-FC4B-895A-390DC4CFF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67" y="5501607"/>
            <a:ext cx="1783501" cy="11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CBCB5B-F1ED-2848-8DCD-F0336EE5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1"/>
            <a:ext cx="10895106" cy="73437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EB3BD2-EBFC-CC43-BC31-96FE0AD73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31" y="1197769"/>
            <a:ext cx="4613369" cy="55268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Περιβλαβική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βιοψία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ιστοπαθολογική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εξέταση: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Αποκόλληση της στο επίπεδο ακριβώς ύπερθεν της βασικής στιβάδας 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Ακανθόλυση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Παρουσία μεμονωμένων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ακανθολυτικών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κυττάρων στον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σχισμοειδή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χώρο της φυσαλίδας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Παρουσία ανέπαφης βασικής στιβάδας και θηλών χορίου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“tombstone-like appearance”) 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Χαρακτηριστικ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ιστοπαθολογικό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εύρημα: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ανόλογα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ακανθολυτικά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φαινόμενα και σε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τριχοθυλακικό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επιθήλιο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Ήπια χρόνια φλεγμονή στο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θηλώδες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χόριο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8F4DF0A-A772-D74D-B5DD-D487EDCE5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4644" y="1197769"/>
            <a:ext cx="6485825" cy="432911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767155E-3802-AE49-8960-3D15CFF87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485616" y="674801"/>
            <a:ext cx="4323882" cy="648582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DF58FBE-68E2-134C-B37A-A17B6A646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9006" y="605789"/>
            <a:ext cx="3924300" cy="58864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898169-2F0E-F44B-9B68-DA2FFDF75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156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661E57-6408-D74B-A32B-B10A71F3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5B882F-2FBD-454D-979F-F1A0BBBF6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u="sng" dirty="0" err="1">
                <a:latin typeface="Calibri" panose="020F0502020204030204" pitchFamily="34" charset="0"/>
                <a:cs typeface="Calibri" panose="020F0502020204030204" pitchFamily="34" charset="0"/>
              </a:rPr>
              <a:t>Ιστοπαθολογική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 διαφορική διάγνωση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Κοινή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Νόσος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Darier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Hailey-Hailey</a:t>
            </a:r>
          </a:p>
          <a:p>
            <a:pPr>
              <a:buFont typeface="Wingdings" pitchFamily="2" charset="2"/>
              <a:buChar char="ü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Παροδικ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ακανθολυτική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δερματοπάθεια (νόσος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Grover)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Απουσ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 κλινικών πληροφοριών και ευρημάτων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πρακτικά αδύνατη ή επισφαλής η πλήρης διάγνωση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F3DF487-D1BF-4943-9E11-9FBC28C4E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009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4775F0-0DD0-E242-9822-7041D760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80023"/>
            <a:ext cx="10895106" cy="76295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B6EBC7-0A08-A54C-808E-C8E9D30D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44" y="1065526"/>
            <a:ext cx="5527769" cy="5792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Μελέτη νωπού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περιβλαβικού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ιστού με άμεσο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καθήλωση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ανοσοσφαιρίνης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στους μεσοκυττάριους χώρους, δίκην διχτυού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IgG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θετικότητα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(90-100%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των περιπτώσεων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Συχνή η παρουσία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C3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με το ίδιο πρότυπο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18EB9C-A0FA-E64E-8840-CDA98EC5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0713" y="1600200"/>
            <a:ext cx="6053329" cy="419227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CC8F82-A9D0-9F43-8EAA-665BFF90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9361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401C6B-2A93-3743-B2E3-DD136B5ED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237172"/>
            <a:ext cx="10895106" cy="862965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1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C647EBE3-2E39-9842-9994-142293B03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402" y="1100137"/>
            <a:ext cx="7591196" cy="5066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708B8-3C53-074D-9FBB-F8018D6F8E45}"/>
              </a:ext>
            </a:extLst>
          </p:cNvPr>
          <p:cNvSpPr txBox="1"/>
          <p:nvPr/>
        </p:nvSpPr>
        <p:spPr>
          <a:xfrm>
            <a:off x="2717006" y="6220718"/>
            <a:ext cx="6757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Ενδοεπιδερμιδική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μεμβρανική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καθήλωση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ανοσοσφαιρίνης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480F71-5059-7941-B6F8-C7D0BDF5E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79177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29D059-B7ED-E84E-A9B9-46895BC6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1"/>
            <a:ext cx="10895106" cy="73437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πτωση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2055DD-DA05-ED46-A628-2AB37293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57" y="1331118"/>
            <a:ext cx="5184868" cy="5161121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Τελική διάγνωση: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κοινή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endParaRPr lang="el-G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Αυτοάνοση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δερματοβλεννογόνια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νόσος 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Αυτοαντισώματα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έναντι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δεσμογλεΐνης-1 και -3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(πρωτεΐνες των επιθηλιακών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δεσμοσωμάτων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Σπογγίωση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ακανθόλυση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 σχηματισμός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ενδοεπιθηλιακής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υπερβασικής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φυσαλίδας  διαβρώσεις και εξελκώσεις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FAC7EF7-335F-2449-A52E-3ABBA9B2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73" y="1288255"/>
            <a:ext cx="6021570" cy="4969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EC6D1-C910-2C49-9AF1-95BAA4C137A2}"/>
              </a:ext>
            </a:extLst>
          </p:cNvPr>
          <p:cNvSpPr txBox="1"/>
          <p:nvPr/>
        </p:nvSpPr>
        <p:spPr>
          <a:xfrm>
            <a:off x="10344150" y="6412228"/>
            <a:ext cx="1733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Maity</a:t>
            </a:r>
            <a:r>
              <a:rPr lang="en-US" sz="1200" dirty="0"/>
              <a:t> et al 2020</a:t>
            </a:r>
            <a:endParaRPr lang="el-GR" sz="12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21BE7FA-98D4-3041-BDDC-3ECF20C60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10817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1A5668-B9D0-C94F-802D-701BCB93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9" y="104547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ομάδα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6BF6692-018D-F048-B926-FC391E65B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694" y="1691323"/>
            <a:ext cx="5199156" cy="419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999E0-F45D-4F44-B346-465FCEFF1372}"/>
              </a:ext>
            </a:extLst>
          </p:cNvPr>
          <p:cNvSpPr txBox="1"/>
          <p:nvPr/>
        </p:nvSpPr>
        <p:spPr>
          <a:xfrm>
            <a:off x="685800" y="6100763"/>
            <a:ext cx="454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Βλαστική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0D69117-F541-4547-8D68-27DD67270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6801" y="1691323"/>
            <a:ext cx="5475409" cy="4195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C3A71-2BCB-6648-B321-244058813EA0}"/>
              </a:ext>
            </a:extLst>
          </p:cNvPr>
          <p:cNvSpPr txBox="1"/>
          <p:nvPr/>
        </p:nvSpPr>
        <p:spPr>
          <a:xfrm>
            <a:off x="7734925" y="6100763"/>
            <a:ext cx="3117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Φυλλώδης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6BE829A-3DA9-4545-ADAF-0E1DC38DB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487" y="1643787"/>
            <a:ext cx="6053329" cy="419227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2E78F23-21E8-4946-AEBE-43B3764F6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7336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1A5668-B9D0-C94F-802D-701BCB93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9" y="104547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ομάδα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999E0-F45D-4F44-B346-465FCEFF1372}"/>
              </a:ext>
            </a:extLst>
          </p:cNvPr>
          <p:cNvSpPr txBox="1"/>
          <p:nvPr/>
        </p:nvSpPr>
        <p:spPr>
          <a:xfrm>
            <a:off x="3548922" y="6001629"/>
            <a:ext cx="454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endParaRPr lang="el-G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9AB44248-9932-444E-8E8F-89862883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790" y="1835012"/>
            <a:ext cx="5855495" cy="390838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C48F76C-FA9C-214C-A08D-50264890F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102" b="11222"/>
          <a:stretch/>
        </p:blipFill>
        <p:spPr>
          <a:xfrm>
            <a:off x="6371001" y="2041152"/>
            <a:ext cx="5501209" cy="3475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7D71BD-6A86-8E4B-B96D-680FEFD4064C}"/>
              </a:ext>
            </a:extLst>
          </p:cNvPr>
          <p:cNvSpPr txBox="1"/>
          <p:nvPr/>
        </p:nvSpPr>
        <p:spPr>
          <a:xfrm>
            <a:off x="9893509" y="6386349"/>
            <a:ext cx="211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Tsuruta et al 2011</a:t>
            </a:r>
            <a:endParaRPr lang="el-GR" sz="12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66A0696-22A5-A046-A366-464D8190A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8851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1A5668-B9D0-C94F-802D-701BCB93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9" y="104547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ομάδα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999E0-F45D-4F44-B346-465FCEFF1372}"/>
              </a:ext>
            </a:extLst>
          </p:cNvPr>
          <p:cNvSpPr txBox="1"/>
          <p:nvPr/>
        </p:nvSpPr>
        <p:spPr>
          <a:xfrm>
            <a:off x="319791" y="6001628"/>
            <a:ext cx="1155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Παρανεοπλασματικ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πέμφιγα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IgG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και κατά μήκος της βασικής μεμβράνης, συχνά με λειχηνοειδές πρότυπο ανάπτυξης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F2CE69E5-8990-364C-8460-53829F034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790" y="1680884"/>
            <a:ext cx="5672419" cy="419576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A691C95-28F7-2349-BECD-019A02B2B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211"/>
          <a:stretch/>
        </p:blipFill>
        <p:spPr>
          <a:xfrm>
            <a:off x="6096000" y="1680884"/>
            <a:ext cx="5776210" cy="419576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1F15D40-F76A-364C-B0D7-FEE6ADC1B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2296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E8EC1E-08CB-F645-8745-C7A973D3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DD491D-9569-0A45-9906-C685E1AD9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Άνδρας 72</a:t>
            </a:r>
            <a:r>
              <a:rPr lang="el-G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Ατομικό αναμνηστικό: σακχαρώδης διαβήτης τύπου ΙΙ, υπέρταση, καλοήθης υπερπλασία προστάτη αδένα (υπό φαρμακευτική αγωγή)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Παρούσα νόσος: φυσαλίδες και πομφόλυγες δέρματος άκρων και βουβωνικής χώρας, κνησμώδεις και ελαφρά επώδυνες μετά τη ρήξη τους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2μηνου με υφέσεις και εξάρσεις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D8BA03-C274-0C4A-8E21-0CD1B5EE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17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1C90EB-282F-6C47-95AE-DED91878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87349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DE98C2D-42BE-D94A-A5C9-57EACFE70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679" y="1435100"/>
            <a:ext cx="6286043" cy="419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A8148-8266-034B-AB5A-E28799B8F3D8}"/>
              </a:ext>
            </a:extLst>
          </p:cNvPr>
          <p:cNvSpPr txBox="1"/>
          <p:nvPr/>
        </p:nvSpPr>
        <p:spPr>
          <a:xfrm>
            <a:off x="2571750" y="5826710"/>
            <a:ext cx="7429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Ευμεγέθεις τεταμένες φυσαλίδες και πομφόλυγες δέρματος επί εδάφους ήπια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ερυθηματώδους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βάσης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FFC493C-013B-F647-AFAE-F5824EEFA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6566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1">
            <a:extLst>
              <a:ext uri="{FF2B5EF4-FFF2-40B4-BE49-F238E27FC236}">
                <a16:creationId xmlns:a16="http://schemas.microsoft.com/office/drawing/2014/main" id="{A0F88910-D2BD-9541-A4B4-62906FE6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82" y="165735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Ομοιότητες κλινικών και μικροσκοπικών εικόνων των παθήσεων δέρματος</a:t>
            </a:r>
          </a:p>
        </p:txBody>
      </p:sp>
      <p:pic>
        <p:nvPicPr>
          <p:cNvPr id="28" name="Θέση περιεχομένου 27">
            <a:extLst>
              <a:ext uri="{FF2B5EF4-FFF2-40B4-BE49-F238E27FC236}">
                <a16:creationId xmlns:a16="http://schemas.microsoft.com/office/drawing/2014/main" id="{2BD33E01-8921-CB4C-80D4-DE13A4C27E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81" y="1491297"/>
            <a:ext cx="3270343" cy="4905515"/>
          </a:xfrm>
          <a:prstGeom prst="rect">
            <a:avLst/>
          </a:prstGeom>
        </p:spPr>
      </p:pic>
      <p:pic>
        <p:nvPicPr>
          <p:cNvPr id="34" name="Θέση περιεχομένου 33">
            <a:extLst>
              <a:ext uri="{FF2B5EF4-FFF2-40B4-BE49-F238E27FC236}">
                <a16:creationId xmlns:a16="http://schemas.microsoft.com/office/drawing/2014/main" id="{1CB5F293-461F-4E40-9A59-2585F7454C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9671" y="1491297"/>
            <a:ext cx="3270343" cy="4979841"/>
          </a:xfrm>
          <a:prstGeom prst="rect">
            <a:avLst/>
          </a:prstGeom>
        </p:spPr>
      </p:pic>
      <p:sp>
        <p:nvSpPr>
          <p:cNvPr id="35" name="Αριστερό βέλος 34">
            <a:extLst>
              <a:ext uri="{FF2B5EF4-FFF2-40B4-BE49-F238E27FC236}">
                <a16:creationId xmlns:a16="http://schemas.microsoft.com/office/drawing/2014/main" id="{A77E17C2-6C66-9948-83A0-61F004540199}"/>
              </a:ext>
            </a:extLst>
          </p:cNvPr>
          <p:cNvSpPr/>
          <p:nvPr/>
        </p:nvSpPr>
        <p:spPr>
          <a:xfrm>
            <a:off x="3286124" y="2791325"/>
            <a:ext cx="1793703" cy="15641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Δισκοειδές έκζεμα</a:t>
            </a:r>
          </a:p>
        </p:txBody>
      </p:sp>
      <p:sp>
        <p:nvSpPr>
          <p:cNvPr id="36" name="Δεξιό βέλος 35">
            <a:extLst>
              <a:ext uri="{FF2B5EF4-FFF2-40B4-BE49-F238E27FC236}">
                <a16:creationId xmlns:a16="http://schemas.microsoft.com/office/drawing/2014/main" id="{791062B1-1A99-B84D-978F-3ED2E198222B}"/>
              </a:ext>
            </a:extLst>
          </p:cNvPr>
          <p:cNvSpPr/>
          <p:nvPr/>
        </p:nvSpPr>
        <p:spPr>
          <a:xfrm>
            <a:off x="5920535" y="3946358"/>
            <a:ext cx="2791327" cy="2745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Σπογγοειδής μυκητίαση (πρωτοπαθές δερματικό Τ- λέμφωμα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4AD74C7-3EDC-974A-A108-9A27841BB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4400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1C90EB-282F-6C47-95AE-DED91878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87349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A8148-8266-034B-AB5A-E28799B8F3D8}"/>
              </a:ext>
            </a:extLst>
          </p:cNvPr>
          <p:cNvSpPr txBox="1"/>
          <p:nvPr/>
        </p:nvSpPr>
        <p:spPr>
          <a:xfrm>
            <a:off x="2571750" y="5826710"/>
            <a:ext cx="7429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Ευμεγέθεις τεταμένες φυσαλίδες και πομφόλυγες δέρματος επί εδάφους ήπια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ερυθηματώδους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βάσης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B05D2AD-7E21-7E4E-9931-6EF00D441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4739" y="1234707"/>
            <a:ext cx="6762522" cy="45138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ABC8BBC-BA8D-AB40-A00E-12A5F131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041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C18566-4DA7-254D-8E12-3949150E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222886"/>
            <a:ext cx="10895106" cy="6772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69BF6F-724B-E84C-A952-31150C49C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06" y="1163638"/>
            <a:ext cx="4413344" cy="54714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 err="1"/>
              <a:t>Περιβλαβική</a:t>
            </a:r>
            <a:r>
              <a:rPr lang="el-GR" dirty="0"/>
              <a:t> βιοψία και </a:t>
            </a:r>
            <a:r>
              <a:rPr lang="el-GR" dirty="0" err="1"/>
              <a:t>ιστοπαθολογική</a:t>
            </a:r>
            <a:r>
              <a:rPr lang="el-GR" dirty="0"/>
              <a:t> εξέταση:</a:t>
            </a:r>
          </a:p>
          <a:p>
            <a:r>
              <a:rPr lang="el-GR" dirty="0"/>
              <a:t>Περιοχές πλήρους αποκόλλησης της επιδερμίδας από το υποκείμενο χόριο στο επίπεδο της βασικής μεμβράνης</a:t>
            </a:r>
          </a:p>
          <a:p>
            <a:r>
              <a:rPr lang="el-GR" dirty="0"/>
              <a:t>Παρουσία μικτού τύπου φλεγμονώδους διήθησης του χορίου</a:t>
            </a:r>
          </a:p>
          <a:p>
            <a:r>
              <a:rPr lang="el-GR" dirty="0"/>
              <a:t>Ικανός αριθμός </a:t>
            </a:r>
            <a:r>
              <a:rPr lang="el-GR" dirty="0" err="1"/>
              <a:t>ηωσινοφίλων</a:t>
            </a:r>
            <a:r>
              <a:rPr lang="el-GR" dirty="0"/>
              <a:t> (έως σχηματισμού </a:t>
            </a:r>
            <a:r>
              <a:rPr lang="el-GR" dirty="0" err="1"/>
              <a:t>ηωσινοφιλικών</a:t>
            </a:r>
            <a:r>
              <a:rPr lang="el-GR" dirty="0"/>
              <a:t> </a:t>
            </a:r>
            <a:r>
              <a:rPr lang="el-GR" dirty="0" err="1"/>
              <a:t>αποστηματίων</a:t>
            </a:r>
            <a:r>
              <a:rPr lang="el-GR" dirty="0"/>
              <a:t>)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8988B-ABAD-8345-A719-748EFA552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0533" y="1354892"/>
            <a:ext cx="5907881" cy="360100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A8049AF-0A60-5E4A-8375-31020C7DE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0534" y="1927701"/>
            <a:ext cx="5907881" cy="39433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29F254A-90D0-2541-81F2-B6F516AD7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0532" y="2686248"/>
            <a:ext cx="5907881" cy="375761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86D154C-7513-0942-8F65-9AE28EE76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9588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CC7926-C74C-3043-BCCD-A039EA84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1"/>
            <a:ext cx="10895106" cy="948690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4E636F-BC62-6447-8DEF-34F39B27C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u="sng" dirty="0" err="1"/>
              <a:t>Ιστοπαθολογική</a:t>
            </a:r>
            <a:r>
              <a:rPr lang="el-GR" u="sng" dirty="0"/>
              <a:t> διαφορική διάγνωση</a:t>
            </a:r>
            <a:r>
              <a:rPr lang="el-GR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πεμφιγοειδές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Ερπητοειδής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δερματίτιδα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Γραμμική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δερματοπάθεια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Επίκτητη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επιδερμόλυση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Μελέτη νωπού ιστού με τεχνική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DABC0B-48C4-2C4B-9F4D-3F1677D01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4405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E9A24-0A50-4E4F-9DE2-D4103B52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31" y="0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87D57D8-1339-3947-BC9A-C20497DBF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82" y="1331118"/>
            <a:ext cx="5683602" cy="41957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B3685E1-ED49-0A44-BDED-0935F02C5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4016" y="1325564"/>
            <a:ext cx="5683602" cy="4195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326A9-3DB4-9F40-A274-267F5872E68B}"/>
              </a:ext>
            </a:extLst>
          </p:cNvPr>
          <p:cNvSpPr txBox="1"/>
          <p:nvPr/>
        </p:nvSpPr>
        <p:spPr>
          <a:xfrm>
            <a:off x="657225" y="5715000"/>
            <a:ext cx="1048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Γραμμοειδής καθήλωση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ανοσοσφαιρίνης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IgG (90%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των περιπτώσεων)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Γραμμοειδής καθήλωση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C3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κλάσμα συμπληρώματος (&gt;90%)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F0111FE-74E3-C040-996C-FDFCC2B64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979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DDE12-1632-D247-B486-B876CC2B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82" y="0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51F3883-F4B0-7249-A9BD-310F50011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1004" y="1535112"/>
            <a:ext cx="5992996" cy="475342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FF9A3E-E719-DA4C-8A3A-F7927D16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8489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B15F71-19D8-3842-BC3C-2D1434C3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5905" y="267651"/>
            <a:ext cx="10895106" cy="76295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28E852-5C2C-394D-AC7E-8E0F5097A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31" y="1331118"/>
            <a:ext cx="5908769" cy="52325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Τελική διάγνωση: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πομφολυγώδες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πεμφιγοειδές</a:t>
            </a:r>
            <a:endParaRPr lang="el-G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Αυτοάνοση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διαταραχή με σχηματισμό τεταμένων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φυσαλίδων και πομφολύγων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Σχηματισμός και δράση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αυτοαντισώματων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έναντι των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-αντιγόνων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BP230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BP180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(συστατικές πρωτεΐνες των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ημιδεσμοσωμάτων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Ιστολογικά 2 βασικοί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υπότυποι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κυτταροβριθές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κυτταροπενικό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(ανάλογα του βαθμού φλεγμονώδους διήθησης του χορίου)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2ED6A19-16C0-2D42-AFA6-0F69A8C0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289" y="0"/>
            <a:ext cx="62897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36267-44F5-544C-A95D-14B156A8CB59}"/>
              </a:ext>
            </a:extLst>
          </p:cNvPr>
          <p:cNvSpPr txBox="1"/>
          <p:nvPr/>
        </p:nvSpPr>
        <p:spPr>
          <a:xfrm>
            <a:off x="10158413" y="6563678"/>
            <a:ext cx="2033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Schmitt et al 2013</a:t>
            </a:r>
            <a:endParaRPr lang="el-GR" sz="12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2B9A49F-79D5-9E4E-8987-788027E73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481956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DB4FBA-9729-964D-BA93-6DFD21D8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94" y="148272"/>
            <a:ext cx="10895106" cy="497365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Διαφορές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δεσμοσωμάτων-ημιδεσμοσωμάτων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E4B9DEC-1D7A-714D-A82A-1DF85B857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428" y="831691"/>
            <a:ext cx="8705143" cy="5878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129F4-403D-EE42-94E0-C17A4DF690EC}"/>
              </a:ext>
            </a:extLst>
          </p:cNvPr>
          <p:cNvSpPr txBox="1"/>
          <p:nvPr/>
        </p:nvSpPr>
        <p:spPr>
          <a:xfrm>
            <a:off x="10624431" y="6432729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Kayani</a:t>
            </a:r>
            <a:r>
              <a:rPr lang="en-US" sz="1200" dirty="0"/>
              <a:t> et al 2017</a:t>
            </a:r>
            <a:endParaRPr lang="el-GR" sz="12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D92B485-67BC-B348-8A6A-8093E8F24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83670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619CD9-A842-1440-8E25-F778EDF9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251460"/>
            <a:ext cx="10895106" cy="92011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γραμμοειδές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ομάδα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πεμφιγοειδούς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453023E-4F02-8048-8767-75A27DFB4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34" y="1635125"/>
            <a:ext cx="5713941" cy="419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2B2AED-D8B7-B245-B754-0B246CC99582}"/>
              </a:ext>
            </a:extLst>
          </p:cNvPr>
          <p:cNvSpPr txBox="1"/>
          <p:nvPr/>
        </p:nvSpPr>
        <p:spPr>
          <a:xfrm>
            <a:off x="3609975" y="6294438"/>
            <a:ext cx="4972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Πεμφιγοειδές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των βλεννογόνων (ουλώδες)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DC0B5A-B832-794D-877F-8C2767F17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277" y="1635124"/>
            <a:ext cx="5713941" cy="4195763"/>
          </a:xfrm>
          <a:prstGeom prst="rect">
            <a:avLst/>
          </a:prstGeom>
        </p:spPr>
      </p:pic>
      <p:sp>
        <p:nvSpPr>
          <p:cNvPr id="7" name="Έλλειψη 6">
            <a:extLst>
              <a:ext uri="{FF2B5EF4-FFF2-40B4-BE49-F238E27FC236}">
                <a16:creationId xmlns:a16="http://schemas.microsoft.com/office/drawing/2014/main" id="{C25BDC1F-0F40-244A-BE29-CEF2D90E83FF}"/>
              </a:ext>
            </a:extLst>
          </p:cNvPr>
          <p:cNvSpPr/>
          <p:nvPr/>
        </p:nvSpPr>
        <p:spPr>
          <a:xfrm rot="3172422">
            <a:off x="6843713" y="3429000"/>
            <a:ext cx="1738312" cy="11287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099F828-5C38-0044-AC98-A25100AD8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5927" y="1635124"/>
            <a:ext cx="6362700" cy="42418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A884D00-25E9-754A-9CCD-EE11038680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119" b="21041"/>
          <a:stretch/>
        </p:blipFill>
        <p:spPr>
          <a:xfrm>
            <a:off x="3195927" y="2239015"/>
            <a:ext cx="6362700" cy="32512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FF94113-FB47-944E-B2AC-9C3532255E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833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439BF-240B-4C4E-A139-F275764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69" y="194310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γραμμοειδές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ομάδα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πεμφιγοειδούς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714FA0F-5D65-9C43-B996-1B2702089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418" y="1793845"/>
            <a:ext cx="2797175" cy="419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2FE0D6-6454-9F48-AB39-0929172BD821}"/>
              </a:ext>
            </a:extLst>
          </p:cNvPr>
          <p:cNvSpPr txBox="1"/>
          <p:nvPr/>
        </p:nvSpPr>
        <p:spPr>
          <a:xfrm>
            <a:off x="3929063" y="6263580"/>
            <a:ext cx="517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Γραμμική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δερματοπάθεια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32315EA-26CF-A842-BD36-50E9EC111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4071" y="1627158"/>
            <a:ext cx="2779482" cy="4529137"/>
          </a:xfrm>
          <a:prstGeom prst="rect">
            <a:avLst/>
          </a:prstGeom>
        </p:spPr>
      </p:pic>
      <p:sp>
        <p:nvSpPr>
          <p:cNvPr id="7" name="Αριστερό βέλος 6">
            <a:extLst>
              <a:ext uri="{FF2B5EF4-FFF2-40B4-BE49-F238E27FC236}">
                <a16:creationId xmlns:a16="http://schemas.microsoft.com/office/drawing/2014/main" id="{1F72C301-A8CB-214A-8FD6-13CA4E2F6F5D}"/>
              </a:ext>
            </a:extLst>
          </p:cNvPr>
          <p:cNvSpPr/>
          <p:nvPr/>
        </p:nvSpPr>
        <p:spPr>
          <a:xfrm>
            <a:off x="4079554" y="3429000"/>
            <a:ext cx="1771650" cy="16573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Τύπου ενηλίκων</a:t>
            </a:r>
          </a:p>
        </p:txBody>
      </p:sp>
      <p:sp>
        <p:nvSpPr>
          <p:cNvPr id="8" name="Δεξιό βέλος 7">
            <a:extLst>
              <a:ext uri="{FF2B5EF4-FFF2-40B4-BE49-F238E27FC236}">
                <a16:creationId xmlns:a16="http://schemas.microsoft.com/office/drawing/2014/main" id="{C9A7CB32-0551-C241-BDD6-3F7107D536FE}"/>
              </a:ext>
            </a:extLst>
          </p:cNvPr>
          <p:cNvSpPr/>
          <p:nvPr/>
        </p:nvSpPr>
        <p:spPr>
          <a:xfrm>
            <a:off x="6515100" y="3714750"/>
            <a:ext cx="188595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Παιδικής ηλικίας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72BB3B7-3A5E-3749-9789-4BB635A2A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4106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5A1C93-EF7C-C84C-ADD2-CF0794EB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4936"/>
            <a:ext cx="10895106" cy="905828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Γραμμική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δερματοπάθεια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5F020-3565-9948-B701-689CBD31EC7A}"/>
              </a:ext>
            </a:extLst>
          </p:cNvPr>
          <p:cNvSpPr txBox="1"/>
          <p:nvPr/>
        </p:nvSpPr>
        <p:spPr>
          <a:xfrm>
            <a:off x="228600" y="1243786"/>
            <a:ext cx="372903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Ιστολογικά, σχηματισμός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υποεπιδερμιιδικής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φυσαλίδας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Παρουσία ικανού αριθμού </a:t>
            </a:r>
            <a:r>
              <a:rPr lang="el-G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ουδετεροφίλων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(και λιγότερο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ηωσινοφίλων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Ανάγκη δ/δ από </a:t>
            </a:r>
            <a:r>
              <a:rPr lang="el-G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ερπητοειδή</a:t>
            </a:r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δερματίτιδα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εκλεκτική καθήλωση </a:t>
            </a:r>
            <a:r>
              <a:rPr lang="el-G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ανοσοσφαιρίνης</a:t>
            </a:r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IgA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γραμμοειδώς κατά μήκος της βασικής μεμβράνης</a:t>
            </a:r>
          </a:p>
          <a:p>
            <a:endParaRPr lang="el-GR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9CB8257-4E92-CC40-A87E-7355CF81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638" y="1243786"/>
            <a:ext cx="8097908" cy="526573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898D60CF-7B7E-1847-8044-18F12400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05" y="3986212"/>
            <a:ext cx="3701957" cy="240665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566EF3F-9CC5-974E-A80A-15126009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4124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60EDAB-1E28-044B-9B28-B4FB6DAC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Ομοιότητες κλινικών και μικροσκοπικών εικόνων των παθήσεων δέρματος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183CBEB-12D4-5649-B210-53D71D53E3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034" y="1894287"/>
            <a:ext cx="5561012" cy="4271754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40B4054-70D8-A24E-A357-9907D8CBFE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94287"/>
            <a:ext cx="5637213" cy="4271755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5BA6A09-13E3-E64B-B2D3-637C31A694B3}"/>
              </a:ext>
            </a:extLst>
          </p:cNvPr>
          <p:cNvSpPr/>
          <p:nvPr/>
        </p:nvSpPr>
        <p:spPr>
          <a:xfrm>
            <a:off x="1143000" y="5886450"/>
            <a:ext cx="3400425" cy="757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/>
              <a:t>Χρ</a:t>
            </a:r>
            <a:r>
              <a:rPr lang="en-US" dirty="0" err="1"/>
              <a:t>ό</a:t>
            </a:r>
            <a:r>
              <a:rPr lang="el-GR" dirty="0"/>
              <a:t>νια </a:t>
            </a:r>
            <a:r>
              <a:rPr lang="el-GR" dirty="0" err="1"/>
              <a:t>εκζεματοειδής</a:t>
            </a:r>
            <a:r>
              <a:rPr lang="el-GR" dirty="0"/>
              <a:t> δερματίτιδα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4330D6A-081A-3042-83B8-30AFE8CC5107}"/>
              </a:ext>
            </a:extLst>
          </p:cNvPr>
          <p:cNvSpPr/>
          <p:nvPr/>
        </p:nvSpPr>
        <p:spPr>
          <a:xfrm>
            <a:off x="7382621" y="5886450"/>
            <a:ext cx="3400425" cy="757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Κοινή (κατά πλάκας) ψωρίαση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23B97EA-83BC-1244-88A1-C0D0DC2E1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276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582B94-E593-3E40-849E-7686D1B3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50005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BC4BE74-7954-6447-8DA4-BC282355C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Άνδρας 53 ετών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Ατομικό και φαρμακευτικό αναμνηστικό: ελεύθερο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Παρούσα νόσος: έντονα κνησμώδες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ερυθηματοβλατιδώδες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εξάνθημα στη ραχιαία επιφάνεια των άκρων χειρών και στις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εκτατικές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επιφάνειες των άνω άκρων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Σταδιακή εμφάνιση προ 2μηνου, με υφέσεις και εξάρσεις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Αναφερόμενη επιδείνωση μετά από περιόδους έντονης σωματικής και ψυχικής καταπόνησης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DE2D0DC-9D74-7247-9DF6-3E1AC447E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75327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03D350-B3A6-A64B-A057-718240D3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31" y="0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990DBE3-A8FB-6C4A-9D3F-810C45A57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99" y="1325563"/>
            <a:ext cx="6768538" cy="4517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97B0A-6D3C-7247-ABB0-B15B13066B96}"/>
              </a:ext>
            </a:extLst>
          </p:cNvPr>
          <p:cNvSpPr txBox="1"/>
          <p:nvPr/>
        </p:nvSpPr>
        <p:spPr>
          <a:xfrm>
            <a:off x="2579999" y="6043613"/>
            <a:ext cx="6768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Ερύθημα και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βλατ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δες στη ραχιαία επιφάνεια της άκρας χειρός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142032-2805-844F-A355-826EF4BCC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470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51B1EF-07BE-2048-9CB4-6CF0C550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81" y="214311"/>
            <a:ext cx="10895106" cy="62007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00FF440-0073-A44C-AC3B-944CF21C2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552" y="1057275"/>
            <a:ext cx="7476896" cy="4990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DFC9D6-97C0-B948-BC1B-96CCC398609D}"/>
              </a:ext>
            </a:extLst>
          </p:cNvPr>
          <p:cNvSpPr txBox="1"/>
          <p:nvPr/>
        </p:nvSpPr>
        <p:spPr>
          <a:xfrm>
            <a:off x="2714624" y="6068676"/>
            <a:ext cx="826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βλατιδώδες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εξάνθημα με παρουσία λεπτών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λευκωπών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γραμμώσεων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(Wickham’s striae)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στα αντιβράχια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ECC94B4-C5D2-F443-879B-CFE084B9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2027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2F7337-E1CC-8B40-9A7A-9C1C98A4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864D40-0AE7-CC44-9CB7-9BB31FDF9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Κλινική διαφορική διάγνωση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Ομαλός λειχήνας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Κοινή ψωρίαση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Έκζεμα </a:t>
            </a:r>
          </a:p>
          <a:p>
            <a:pPr>
              <a:buFont typeface="Wingdings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Χρόνιος απλός λειχήνας (νευροδερματίτιδα)</a:t>
            </a:r>
          </a:p>
          <a:p>
            <a:pPr>
              <a:buFont typeface="Wingdings" pitchFamily="2" charset="2"/>
              <a:buChar char="ü"/>
            </a:pP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λύκος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723C0AE-D417-E843-9705-A91EE04CB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180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DB28F1-9B56-4241-B2E7-2342CF95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87725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F942F6-56DB-364A-BA74-43D69B1F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271587"/>
            <a:ext cx="4799106" cy="5356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Βιοψία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ιστοπαθολογική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εξέταση: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Ορθοκεράτωση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υπερκοκκίωση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Wickham’s striae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κλινικά)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Ήπια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ακάνθωση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Υδρωπική εκφύλιση βασικών κυττάρων με συνοδό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ασαφοποίηση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ορίου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Έντονη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λεμφοϊστιοκυτταρική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φλεγμονώδη διήθηση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θηλώδους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χορίου με ταινιοειδή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διάταξη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A266673-2060-1B4E-A8AD-1B0746DEE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510" y="1543049"/>
            <a:ext cx="6443015" cy="430053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B329AD0-11F1-D742-A4A5-BC48F1A54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2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026DE1-BB67-684E-ABBA-5E49AFBB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1"/>
            <a:ext cx="10895106" cy="67722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18D9E5B-9636-5A48-8FCF-B65D24CFE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55" y="1145380"/>
            <a:ext cx="7262584" cy="4847578"/>
          </a:xfrm>
          <a:prstGeom prst="rect">
            <a:avLst/>
          </a:prstGeom>
        </p:spPr>
      </p:pic>
      <p:sp>
        <p:nvSpPr>
          <p:cNvPr id="6" name="Έλλειψη 5">
            <a:extLst>
              <a:ext uri="{FF2B5EF4-FFF2-40B4-BE49-F238E27FC236}">
                <a16:creationId xmlns:a16="http://schemas.microsoft.com/office/drawing/2014/main" id="{1C504758-17D3-9645-AC33-3FBA8D612B3E}"/>
              </a:ext>
            </a:extLst>
          </p:cNvPr>
          <p:cNvSpPr/>
          <p:nvPr/>
        </p:nvSpPr>
        <p:spPr>
          <a:xfrm>
            <a:off x="3081338" y="3810000"/>
            <a:ext cx="862012" cy="54768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>
            <a:extLst>
              <a:ext uri="{FF2B5EF4-FFF2-40B4-BE49-F238E27FC236}">
                <a16:creationId xmlns:a16="http://schemas.microsoft.com/office/drawing/2014/main" id="{042B4BC5-20BA-E747-A85B-341998C68826}"/>
              </a:ext>
            </a:extLst>
          </p:cNvPr>
          <p:cNvSpPr/>
          <p:nvPr/>
        </p:nvSpPr>
        <p:spPr>
          <a:xfrm>
            <a:off x="3776662" y="4627635"/>
            <a:ext cx="862013" cy="54768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λλειψη 7">
            <a:extLst>
              <a:ext uri="{FF2B5EF4-FFF2-40B4-BE49-F238E27FC236}">
                <a16:creationId xmlns:a16="http://schemas.microsoft.com/office/drawing/2014/main" id="{DEEBDB38-05DA-BA48-A84B-14256A1352B3}"/>
              </a:ext>
            </a:extLst>
          </p:cNvPr>
          <p:cNvSpPr/>
          <p:nvPr/>
        </p:nvSpPr>
        <p:spPr>
          <a:xfrm>
            <a:off x="4600574" y="3810000"/>
            <a:ext cx="862012" cy="54768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Έλλειψη 8">
            <a:extLst>
              <a:ext uri="{FF2B5EF4-FFF2-40B4-BE49-F238E27FC236}">
                <a16:creationId xmlns:a16="http://schemas.microsoft.com/office/drawing/2014/main" id="{7318BCAB-B6D5-5F4D-9C6B-407C201D28EB}"/>
              </a:ext>
            </a:extLst>
          </p:cNvPr>
          <p:cNvSpPr/>
          <p:nvPr/>
        </p:nvSpPr>
        <p:spPr>
          <a:xfrm>
            <a:off x="5044235" y="4351410"/>
            <a:ext cx="862012" cy="54768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Έλλειψη 9">
            <a:extLst>
              <a:ext uri="{FF2B5EF4-FFF2-40B4-BE49-F238E27FC236}">
                <a16:creationId xmlns:a16="http://schemas.microsoft.com/office/drawing/2014/main" id="{E54E813B-C388-F74A-8239-4E5B2C727187}"/>
              </a:ext>
            </a:extLst>
          </p:cNvPr>
          <p:cNvSpPr/>
          <p:nvPr/>
        </p:nvSpPr>
        <p:spPr>
          <a:xfrm>
            <a:off x="5664994" y="4888926"/>
            <a:ext cx="862012" cy="54768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0C4D6-1DD2-2D48-9C4D-375A25A7B060}"/>
              </a:ext>
            </a:extLst>
          </p:cNvPr>
          <p:cNvSpPr txBox="1"/>
          <p:nvPr/>
        </p:nvSpPr>
        <p:spPr>
          <a:xfrm>
            <a:off x="1639491" y="6040040"/>
            <a:ext cx="891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Ασαφοποίηση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χοριοεπιδερμιδικής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συμβολής,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λεμφοϊστιοκυτταρική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διήθηση και παρουσία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ηωσινόφιλων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κολλοειδών σωματίων (σωμάτια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Civatte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σε κ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l-G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κλ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9442DA4-1E1B-664A-B2C6-09EAB9E9B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535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F4496C-9692-F143-BD75-4E357DC8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3" y="162493"/>
            <a:ext cx="10895106" cy="70580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9A7DC44-D1A4-FE4F-B3F8-FC957F9E7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985" y="1071563"/>
            <a:ext cx="7146523" cy="4751173"/>
          </a:xfrm>
          <a:prstGeom prst="rect">
            <a:avLst/>
          </a:prstGeom>
        </p:spPr>
      </p:pic>
      <p:sp>
        <p:nvSpPr>
          <p:cNvPr id="5" name="Δεξιό άγκιστρο 4">
            <a:extLst>
              <a:ext uri="{FF2B5EF4-FFF2-40B4-BE49-F238E27FC236}">
                <a16:creationId xmlns:a16="http://schemas.microsoft.com/office/drawing/2014/main" id="{4EE1D685-BFD3-CD4A-BC22-0FECF6ED51FA}"/>
              </a:ext>
            </a:extLst>
          </p:cNvPr>
          <p:cNvSpPr/>
          <p:nvPr/>
        </p:nvSpPr>
        <p:spPr>
          <a:xfrm>
            <a:off x="9644063" y="1071563"/>
            <a:ext cx="457200" cy="11001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A3968-71B4-4846-88A5-871B1C2496FD}"/>
              </a:ext>
            </a:extLst>
          </p:cNvPr>
          <p:cNvSpPr txBox="1"/>
          <p:nvPr/>
        </p:nvSpPr>
        <p:spPr>
          <a:xfrm>
            <a:off x="10372725" y="1421576"/>
            <a:ext cx="140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επιδερμίδα</a:t>
            </a:r>
          </a:p>
        </p:txBody>
      </p:sp>
      <p:sp>
        <p:nvSpPr>
          <p:cNvPr id="7" name="Δεξιό άγκιστρο 6">
            <a:extLst>
              <a:ext uri="{FF2B5EF4-FFF2-40B4-BE49-F238E27FC236}">
                <a16:creationId xmlns:a16="http://schemas.microsoft.com/office/drawing/2014/main" id="{8F4E8BF5-F369-FE48-85A5-DBECB2BE300C}"/>
              </a:ext>
            </a:extLst>
          </p:cNvPr>
          <p:cNvSpPr/>
          <p:nvPr/>
        </p:nvSpPr>
        <p:spPr>
          <a:xfrm>
            <a:off x="9644063" y="2314574"/>
            <a:ext cx="571500" cy="35081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8B21D-54E9-8E4D-85EE-D906879BC67F}"/>
              </a:ext>
            </a:extLst>
          </p:cNvPr>
          <p:cNvSpPr txBox="1"/>
          <p:nvPr/>
        </p:nvSpPr>
        <p:spPr>
          <a:xfrm>
            <a:off x="10510837" y="3868599"/>
            <a:ext cx="14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θηλώδες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χόριο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35E6A-DFD4-E64B-8972-FC1BADA24F0F}"/>
              </a:ext>
            </a:extLst>
          </p:cNvPr>
          <p:cNvSpPr txBox="1"/>
          <p:nvPr/>
        </p:nvSpPr>
        <p:spPr>
          <a:xfrm>
            <a:off x="1128712" y="5979897"/>
            <a:ext cx="10644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Εναπόθεση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ινοδωγόνου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fibrinogen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 στο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χοριοεπιδερμιδικό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όριο με κάθετη διαμόρφωση και σταδιακή ένταση του σήματος κατά τις βαθύτερες μοίρες του χορίου (δίκην σταλακτίτη ή κουρτίνας)</a:t>
            </a:r>
          </a:p>
        </p:txBody>
      </p:sp>
      <p:sp>
        <p:nvSpPr>
          <p:cNvPr id="10" name="Τρίγωνο 9">
            <a:extLst>
              <a:ext uri="{FF2B5EF4-FFF2-40B4-BE49-F238E27FC236}">
                <a16:creationId xmlns:a16="http://schemas.microsoft.com/office/drawing/2014/main" id="{63671A3E-4E89-494B-8E8D-F9942132E12E}"/>
              </a:ext>
            </a:extLst>
          </p:cNvPr>
          <p:cNvSpPr/>
          <p:nvPr/>
        </p:nvSpPr>
        <p:spPr>
          <a:xfrm rot="10800000">
            <a:off x="1180320" y="3443873"/>
            <a:ext cx="670019" cy="155733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D070695-7210-B447-A58B-087FCBD4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929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148B70-8B9F-084F-8799-1649F6D0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1"/>
            <a:ext cx="10895106" cy="791528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3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BF89C9F-BD43-B84C-B204-743925A26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6247" y="1488280"/>
            <a:ext cx="5844098" cy="41957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0D9D467-0346-0946-AF05-AE40F4ED6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087" y="1488279"/>
            <a:ext cx="5458371" cy="4195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44CCE9-3EFA-D94B-8182-52464345597D}"/>
              </a:ext>
            </a:extLst>
          </p:cNvPr>
          <p:cNvSpPr txBox="1"/>
          <p:nvPr/>
        </p:nvSpPr>
        <p:spPr>
          <a:xfrm>
            <a:off x="1042987" y="5959965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Πολυάριθμα κολλοειδή σωμάτια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Civatte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bodies)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στο όριο επιδερμίδας-χορίου και στο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θηλώδες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χόριο με θετικότητα αυτών για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IgM, IgA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σπανιότερα για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IgG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στον άμεσο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1C454988-4B8B-E34C-8C47-3F82E634F9CF}"/>
              </a:ext>
            </a:extLst>
          </p:cNvPr>
          <p:cNvSpPr txBox="1">
            <a:spLocks/>
          </p:cNvSpPr>
          <p:nvPr/>
        </p:nvSpPr>
        <p:spPr>
          <a:xfrm>
            <a:off x="3316194" y="6083322"/>
            <a:ext cx="11274612" cy="4611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l-GR" dirty="0"/>
              <a:t>Τελική διάγνωση: ομαλός λειχήνας</a:t>
            </a:r>
          </a:p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9172253-79BD-924C-813D-0C26576D5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3861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A4A38E-D5B4-6D48-A5BC-AE98B03E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60" y="-3175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«λειχηνοειδές»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78C986C-09CB-F74B-965A-F30E521B1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0463" y="1325563"/>
            <a:ext cx="3989388" cy="478393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246A9FF-5B78-3F4A-8408-375EBA8A9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134" y="1325563"/>
            <a:ext cx="3857128" cy="257452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2B97A47-3453-BE46-93E1-13CCBEACA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323" y="4114799"/>
            <a:ext cx="3788749" cy="2528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ECE98-EFE2-684F-9B23-488E8D5AF200}"/>
              </a:ext>
            </a:extLst>
          </p:cNvPr>
          <p:cNvSpPr txBox="1"/>
          <p:nvPr/>
        </p:nvSpPr>
        <p:spPr>
          <a:xfrm>
            <a:off x="7097713" y="6243576"/>
            <a:ext cx="49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Ομαλός λειχήνας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7728630-B81C-9943-AE32-56497FABF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08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733800-24B6-E24C-B6F2-E840184C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73832"/>
            <a:ext cx="10895106" cy="942975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«λειχηνοειδές»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EBFFC8B-E520-BA42-B5C6-44F5B7076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777" y="1539477"/>
            <a:ext cx="5362346" cy="419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78687-C78C-AD40-B020-89919414FF6A}"/>
              </a:ext>
            </a:extLst>
          </p:cNvPr>
          <p:cNvSpPr txBox="1"/>
          <p:nvPr/>
        </p:nvSpPr>
        <p:spPr>
          <a:xfrm>
            <a:off x="1042988" y="5943600"/>
            <a:ext cx="3971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Λειχηνοειδής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κεράτωση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A58C1B4-9B7F-A64B-B88B-D7D864603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536" y="1539477"/>
            <a:ext cx="6111600" cy="4195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C20A79-2535-4C44-8531-AAA2238E8B0F}"/>
              </a:ext>
            </a:extLst>
          </p:cNvPr>
          <p:cNvSpPr txBox="1"/>
          <p:nvPr/>
        </p:nvSpPr>
        <p:spPr>
          <a:xfrm>
            <a:off x="6653213" y="5943600"/>
            <a:ext cx="397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Λειχηνοειδής αντίδραση σε φάρμακα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01CD47F-7034-1F43-8A47-15F5E9D55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645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9E6BD50A-9030-2A40-BE75-82476FD6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Διαγνωστική προσέγγιση στη σύγχρονη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Δερματοπαθολογοανατομία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5547241-375A-B74D-A287-6C88ED36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5027706" cy="4195763"/>
          </a:xfrm>
        </p:spPr>
        <p:txBody>
          <a:bodyPr>
            <a:normAutofit fontScale="925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Χρώση ρουτίνας (Η/Ε)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Ιστοχημικές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χρώσεις (πχ.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Alcian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blue,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Perls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von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Kossa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κλπ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ϊ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στοχημεία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Ηλεκτρονική μικροσκοπία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Μοριακές τεχνικές (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καρυύτυπος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FISH, PCR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κλπ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6D2D4EB-E39D-7440-B286-D759499E1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51" y="1825040"/>
            <a:ext cx="4303850" cy="287270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EE2A29C-9C59-7048-9631-EDE2F5B51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51" y="2348871"/>
            <a:ext cx="4303850" cy="287270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07F2E0F-794D-F34C-9FFB-4014CBAD4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49" y="2999458"/>
            <a:ext cx="4303852" cy="287270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1862052-DBE8-C243-B4AD-B03FDF9B78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49" y="3661781"/>
            <a:ext cx="4303850" cy="27342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F778161-8108-5747-BAEE-2BD9E030A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47" y="4055026"/>
            <a:ext cx="4303850" cy="258660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11F79BD-1E80-E844-AFC7-DF2367D6CF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245" y="4285788"/>
            <a:ext cx="4303850" cy="250345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CA2FCAC3-8220-7D48-96EE-F66C26E24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3926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AB956F-65F0-4344-9414-69C4836D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2997C2-0BB5-F34B-988E-F08BD21C6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Άνδρας 35 ετών</a:t>
            </a:r>
          </a:p>
          <a:p>
            <a:r>
              <a:rPr lang="el-GR" dirty="0"/>
              <a:t>Ατομικό και φαρμακευτικό αναμνηστικό: ελεύθερο </a:t>
            </a:r>
          </a:p>
          <a:p>
            <a:r>
              <a:rPr lang="el-GR" dirty="0"/>
              <a:t>Παρούσα νόσος: έντονα κνησμώδες </a:t>
            </a:r>
            <a:r>
              <a:rPr lang="el-GR" dirty="0" err="1"/>
              <a:t>βλατιδοφλυκταινώδες</a:t>
            </a:r>
            <a:r>
              <a:rPr lang="el-GR" dirty="0"/>
              <a:t> εξάνθημα συμμετρικά στο δέρμα στα άνω, κάτω άκρα και στους γλουτούς</a:t>
            </a:r>
          </a:p>
          <a:p>
            <a:r>
              <a:rPr lang="el-GR" dirty="0"/>
              <a:t>Συχνά επεισόδια βασανιστικού κνησμού με ανάπτυξη </a:t>
            </a:r>
            <a:r>
              <a:rPr lang="el-GR" dirty="0" err="1"/>
              <a:t>δρυφάδων</a:t>
            </a:r>
            <a:endParaRPr lang="el-GR" dirty="0"/>
          </a:p>
          <a:p>
            <a:r>
              <a:rPr lang="el-GR" dirty="0"/>
              <a:t>Διάρκεια συμπτωμάτων: 3 μήνες</a:t>
            </a:r>
          </a:p>
          <a:p>
            <a:r>
              <a:rPr lang="el-GR" dirty="0"/>
              <a:t>Αναφερόμενα επεισόδια κοιλιακού άλγους και διαρροϊκών κενώσεων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2F5B6A4-BD4B-1E44-A86F-20FF5D9CE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03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BAA779-6633-8F47-A0A3-3FABBB0E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58" y="0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AD09407-2728-744C-87ED-8B2810588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30" y="1161933"/>
            <a:ext cx="6021922" cy="4519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14FC3-BD6E-E143-AC0F-AEDBF217D5E9}"/>
              </a:ext>
            </a:extLst>
          </p:cNvPr>
          <p:cNvSpPr txBox="1"/>
          <p:nvPr/>
        </p:nvSpPr>
        <p:spPr>
          <a:xfrm>
            <a:off x="1700213" y="6119519"/>
            <a:ext cx="882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Ερυθρ</a:t>
            </a:r>
            <a:r>
              <a:rPr lang="en-US" sz="2000" dirty="0" err="1"/>
              <a:t>έ</a:t>
            </a:r>
            <a:r>
              <a:rPr lang="el-GR" sz="2000" dirty="0"/>
              <a:t>ς βλατίδες, </a:t>
            </a:r>
            <a:r>
              <a:rPr lang="el-GR" sz="2000" dirty="0" err="1"/>
              <a:t>φλυκταινίδια</a:t>
            </a:r>
            <a:r>
              <a:rPr lang="el-GR" sz="2000" dirty="0"/>
              <a:t> και περιοχές διάβρωσης στο δέρμα των γονάτων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2381984-D9F6-FA43-A211-82B9BEBEA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266" y="1161933"/>
            <a:ext cx="5869303" cy="451949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92499D8-FD2F-E74E-B844-6D21F779A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7219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B91763-4E9F-3F4C-B84E-5BA999C2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19" y="165707"/>
            <a:ext cx="10895106" cy="834390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70301B5-E9F4-0146-B039-DA928FE5F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1811" y="1187850"/>
            <a:ext cx="4120321" cy="4916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61501-490B-3C41-ADEA-1D7D342F151C}"/>
              </a:ext>
            </a:extLst>
          </p:cNvPr>
          <p:cNvSpPr txBox="1"/>
          <p:nvPr/>
        </p:nvSpPr>
        <p:spPr>
          <a:xfrm>
            <a:off x="1940719" y="6292184"/>
            <a:ext cx="831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Βλατιδοφλυκταινίδια</a:t>
            </a:r>
            <a:r>
              <a:rPr lang="el-GR" sz="2000" dirty="0"/>
              <a:t> και διαβρώσεις στο δέρμα της </a:t>
            </a:r>
            <a:r>
              <a:rPr lang="el-GR" sz="2000" dirty="0" err="1"/>
              <a:t>μεσογλουτιαίας</a:t>
            </a:r>
            <a:r>
              <a:rPr lang="el-GR" sz="2000" dirty="0"/>
              <a:t> χώρας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8D34786-9903-3E4C-AE56-076CD6301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9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6338B2-D9E1-BF4B-9868-CCC4137B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AB11BD-8E80-3B45-B133-85592D5E1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Κλινική διαφορική διάγνωση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Ερπητοειδής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δερματίτιδα</a:t>
            </a: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πεμφιγοειδές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λύκος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Γραμμική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IgA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πομφολυγώδης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δερματοπάθεια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D0318A-109D-6148-9800-930EA6E5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45338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2D1FB5-1E13-B542-A7B0-3008CA6B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94708"/>
            <a:ext cx="10895106" cy="74866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C52458-5442-394F-8DF6-09D7DAE9C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01" y="1331118"/>
            <a:ext cx="5637306" cy="533217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Λόγω επιμονής των γαστρεντερικών συμπτωμάτων, παραπομπή για ενδοσκόπηση ανώτερου και κατώτερου πεπτικού</a:t>
            </a:r>
          </a:p>
          <a:p>
            <a:pPr marL="0" indent="0">
              <a:buNone/>
            </a:pPr>
            <a:r>
              <a:rPr lang="el-GR" u="sng" dirty="0" err="1"/>
              <a:t>Ιστοπαθολογική</a:t>
            </a:r>
            <a:r>
              <a:rPr lang="el-GR" u="sng" dirty="0"/>
              <a:t> εξέταση</a:t>
            </a:r>
            <a:r>
              <a:rPr lang="el-GR" dirty="0"/>
              <a:t>:</a:t>
            </a:r>
          </a:p>
          <a:p>
            <a:r>
              <a:rPr lang="el-GR" dirty="0" err="1"/>
              <a:t>Επιπέδωση</a:t>
            </a:r>
            <a:r>
              <a:rPr lang="el-GR" dirty="0"/>
              <a:t> και ατροφία λαχνών</a:t>
            </a:r>
          </a:p>
          <a:p>
            <a:r>
              <a:rPr lang="el-GR" dirty="0"/>
              <a:t>Μείωση αριθμού καλυκοειδών κυττάρων</a:t>
            </a:r>
          </a:p>
          <a:p>
            <a:r>
              <a:rPr lang="el-GR" dirty="0"/>
              <a:t>Παρουσία αυξημένου αριθμού λεμφοκυττάρων και πλασματοκυττάρων στο χόριο και </a:t>
            </a:r>
            <a:r>
              <a:rPr lang="el-GR" dirty="0" err="1"/>
              <a:t>ενδοεπιθηλιακά</a:t>
            </a:r>
            <a:endParaRPr lang="el-GR" dirty="0"/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Τελική διάγνωση: </a:t>
            </a:r>
            <a:r>
              <a:rPr lang="el-GR" dirty="0" err="1">
                <a:solidFill>
                  <a:srgbClr val="FF0000"/>
                </a:solidFill>
              </a:rPr>
              <a:t>κοιλιοκάκη</a:t>
            </a:r>
            <a:r>
              <a:rPr lang="el-GR" dirty="0"/>
              <a:t> (</a:t>
            </a:r>
            <a:r>
              <a:rPr lang="el-GR" dirty="0" err="1"/>
              <a:t>εντεροπάθεια</a:t>
            </a:r>
            <a:r>
              <a:rPr lang="el-GR" dirty="0"/>
              <a:t> στη </a:t>
            </a:r>
            <a:r>
              <a:rPr lang="el-GR" dirty="0" err="1"/>
              <a:t>γλουτένη</a:t>
            </a:r>
            <a:r>
              <a:rPr lang="el-GR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BD3F2-DFCD-B948-813A-A0E5DB48BA36}"/>
              </a:ext>
            </a:extLst>
          </p:cNvPr>
          <p:cNvSpPr txBox="1"/>
          <p:nvPr/>
        </p:nvSpPr>
        <p:spPr>
          <a:xfrm>
            <a:off x="7529513" y="2557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872FF2-2E18-5C42-9E1C-D88369BD3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3138" y="1611311"/>
            <a:ext cx="5608991" cy="320357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4B27320-8B02-7A47-8B57-A927FAE8E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5225" y="943373"/>
            <a:ext cx="4408551" cy="58007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923E552-0432-2348-9CA5-E7A40E64C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665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5558A1-91CA-6743-9E3E-725E3546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222886"/>
            <a:ext cx="10895106" cy="60579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5BF818B-3107-7841-B271-AE4355C91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12" y="1254918"/>
            <a:ext cx="4346575" cy="501729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3DE08A-1A34-6247-9838-4F030C716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5399" y="1254918"/>
            <a:ext cx="5843664" cy="3900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2EB9E-000F-A946-8BD1-4FAD76277312}"/>
              </a:ext>
            </a:extLst>
          </p:cNvPr>
          <p:cNvSpPr txBox="1"/>
          <p:nvPr/>
        </p:nvSpPr>
        <p:spPr>
          <a:xfrm>
            <a:off x="5875399" y="5429251"/>
            <a:ext cx="581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Σχηματισμός </a:t>
            </a:r>
            <a:r>
              <a:rPr lang="el-GR" sz="2000" dirty="0" err="1"/>
              <a:t>υποεπιδερμιδικών</a:t>
            </a:r>
            <a:r>
              <a:rPr lang="el-GR" sz="2000" dirty="0"/>
              <a:t> </a:t>
            </a:r>
            <a:r>
              <a:rPr lang="el-GR" sz="2000" dirty="0" err="1"/>
              <a:t>ουδετεροφιλικών</a:t>
            </a:r>
            <a:r>
              <a:rPr lang="el-GR" sz="2000" dirty="0"/>
              <a:t> </a:t>
            </a:r>
            <a:r>
              <a:rPr lang="el-GR" sz="2000" dirty="0" err="1"/>
              <a:t>μικροαποστηματίων</a:t>
            </a:r>
            <a:r>
              <a:rPr lang="el-GR" sz="2000" dirty="0"/>
              <a:t> στις θηλές του χορίου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5091A06-8B31-7E43-BAA3-8A2F09B58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818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74734B-3F7C-5E4B-AC2B-98641F27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108585"/>
            <a:ext cx="10895106" cy="93440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C40EA6B-62C2-BF47-AC48-E03BC6EDC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6014" y="1145381"/>
            <a:ext cx="7591196" cy="5066917"/>
          </a:xfrm>
          <a:prstGeom prst="rect">
            <a:avLst/>
          </a:prstGeom>
        </p:spPr>
      </p:pic>
      <p:sp>
        <p:nvSpPr>
          <p:cNvPr id="6" name="Στρογγυλεμένο ορθογώνιο 5">
            <a:extLst>
              <a:ext uri="{FF2B5EF4-FFF2-40B4-BE49-F238E27FC236}">
                <a16:creationId xmlns:a16="http://schemas.microsoft.com/office/drawing/2014/main" id="{008AB52F-2C71-FD47-B88A-74506764912F}"/>
              </a:ext>
            </a:extLst>
          </p:cNvPr>
          <p:cNvSpPr/>
          <p:nvPr/>
        </p:nvSpPr>
        <p:spPr>
          <a:xfrm>
            <a:off x="171450" y="2085975"/>
            <a:ext cx="3000375" cy="2085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/>
              <a:t>Προχωρημένες χρονικά βλάβες: συνένωση των </a:t>
            </a:r>
            <a:r>
              <a:rPr lang="el-GR" dirty="0" err="1"/>
              <a:t>φλυκταινιδίων</a:t>
            </a:r>
            <a:r>
              <a:rPr lang="el-GR" dirty="0"/>
              <a:t> προς παραγωγή μεγαλύτερων φυσαλίδων με </a:t>
            </a:r>
            <a:r>
              <a:rPr lang="el-GR" dirty="0" err="1"/>
              <a:t>ινική</a:t>
            </a:r>
            <a:r>
              <a:rPr lang="el-GR" dirty="0"/>
              <a:t> και ουδετερόφιλα</a:t>
            </a:r>
          </a:p>
        </p:txBody>
      </p:sp>
      <p:sp>
        <p:nvSpPr>
          <p:cNvPr id="7" name="Δεξιό βέλος 6">
            <a:extLst>
              <a:ext uri="{FF2B5EF4-FFF2-40B4-BE49-F238E27FC236}">
                <a16:creationId xmlns:a16="http://schemas.microsoft.com/office/drawing/2014/main" id="{F36324A2-2BB9-8C40-AB7A-C330FE08D4BA}"/>
              </a:ext>
            </a:extLst>
          </p:cNvPr>
          <p:cNvSpPr/>
          <p:nvPr/>
        </p:nvSpPr>
        <p:spPr>
          <a:xfrm rot="20016613">
            <a:off x="2974417" y="2340963"/>
            <a:ext cx="1228725" cy="347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Στρογγυλεμένο ορθογώνιο 7">
            <a:extLst>
              <a:ext uri="{FF2B5EF4-FFF2-40B4-BE49-F238E27FC236}">
                <a16:creationId xmlns:a16="http://schemas.microsoft.com/office/drawing/2014/main" id="{6BCB5BCF-E8E4-3B40-B540-AEE6EDF8E4A3}"/>
              </a:ext>
            </a:extLst>
          </p:cNvPr>
          <p:cNvSpPr/>
          <p:nvPr/>
        </p:nvSpPr>
        <p:spPr>
          <a:xfrm>
            <a:off x="3588779" y="5195905"/>
            <a:ext cx="3233851" cy="1440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/>
              <a:t>Περιαγγειακές</a:t>
            </a:r>
            <a:r>
              <a:rPr lang="el-GR" dirty="0"/>
              <a:t> φλεγμονώδεις διηθήσεις από λεμφοκύτταρα και λίγα </a:t>
            </a:r>
            <a:r>
              <a:rPr lang="el-GR" dirty="0" err="1"/>
              <a:t>ηωσινόφιλα</a:t>
            </a:r>
            <a:endParaRPr lang="el-GR" dirty="0"/>
          </a:p>
        </p:txBody>
      </p:sp>
      <p:sp>
        <p:nvSpPr>
          <p:cNvPr id="9" name="Δεξιό βέλος 8">
            <a:extLst>
              <a:ext uri="{FF2B5EF4-FFF2-40B4-BE49-F238E27FC236}">
                <a16:creationId xmlns:a16="http://schemas.microsoft.com/office/drawing/2014/main" id="{1C8E58A8-BAAE-C44E-A4A5-62E243E0A819}"/>
              </a:ext>
            </a:extLst>
          </p:cNvPr>
          <p:cNvSpPr/>
          <p:nvPr/>
        </p:nvSpPr>
        <p:spPr>
          <a:xfrm rot="17721017">
            <a:off x="3716843" y="4507776"/>
            <a:ext cx="1901241" cy="209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53C67DA-FD01-814C-8D4C-C044A69CA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9686832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054A7A-F2EB-EB4B-83BA-AAACD27B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31" y="50005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83B7F4CF-F216-8941-A694-FAF807E1C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835" y="1375568"/>
            <a:ext cx="7513916" cy="508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60C63A-52BF-2544-8EEF-5C383361BBCD}"/>
              </a:ext>
            </a:extLst>
          </p:cNvPr>
          <p:cNvSpPr txBox="1"/>
          <p:nvPr/>
        </p:nvSpPr>
        <p:spPr>
          <a:xfrm>
            <a:off x="9701030" y="2675040"/>
            <a:ext cx="2228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l-G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κοκκώδης εναπόθεση </a:t>
            </a:r>
            <a:r>
              <a:rPr lang="el-GR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ανοσοσφαιρίνης</a:t>
            </a:r>
            <a:r>
              <a:rPr lang="el-G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IgA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(100% των περιπτώσεων) στο επίπεδο της βασικής μεμβράνης, κυρίως στην </a:t>
            </a:r>
            <a:r>
              <a:rPr lang="el-G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κορυφή των θηλών του χορίου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B4EEFEC-AC24-5741-997B-CEB519645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3605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25978A-ABF3-0A42-AEB1-61725C2F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74866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59F5F9A-F5EB-E44A-9B66-6B4391026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647" y="1592263"/>
            <a:ext cx="6286043" cy="41957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AFC9681-0843-5A42-8556-DD0D0A814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486" y="1592263"/>
            <a:ext cx="3395663" cy="4470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0AD51-D15B-8042-BB93-354FE8F42337}"/>
              </a:ext>
            </a:extLst>
          </p:cNvPr>
          <p:cNvSpPr txBox="1"/>
          <p:nvPr/>
        </p:nvSpPr>
        <p:spPr>
          <a:xfrm>
            <a:off x="1705721" y="6139595"/>
            <a:ext cx="840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Κοκκώδης εναπόθεση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IgA,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λιγότερο συχνά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C3 (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50%), σπάνια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IgM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907F5F5-99B5-1242-9ECD-5EA802110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155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E4DEE-91CD-E948-A6FF-2B199272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288448"/>
            <a:ext cx="10895106" cy="848678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4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C4F1E6-7F36-BC44-890E-06DE9DD1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477962"/>
            <a:ext cx="11274612" cy="4620102"/>
          </a:xfrm>
        </p:spPr>
        <p:txBody>
          <a:bodyPr>
            <a:normAutofit fontScale="85000" lnSpcReduction="2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Τελική διάγνωση: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ερπητοειδής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δερματίτιδα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(νόσος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Duhring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-Brocq)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Ισχυρή συσχέτιση με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κοιλιοκάκη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(65-75%) και άλλα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αυτοάνοσα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ανοσολογικής αρχής νοσήματα (πχ. θυρεοειδίτιδα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Hashimoto,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νόσος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Addison,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ΣΕΛ,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σαρκοείδωση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κλπ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Προσβολή όλων των ηλικιών, συνήθως όμως 3-4</a:t>
            </a:r>
            <a:r>
              <a:rPr lang="el-G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δεκαετία, Α:Γ = 2:1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Παραγωγή και δράση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αντισωμάτων έναντι του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ενδομυίου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λείων μυϊκών ινών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που αντιδρούν με την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ιστική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τρανσγλουταμινάση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anti-transglutaminase antibodies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anti-gliadin antibodies)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Συσχέτιση με αντιγόνα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HLA – B8, -DR3, -DQ2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Γενετική / κληρονομική προδιάθεση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Δραματική ανταπόκριση των βλαβών στη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δαψόνη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0E259B3-1D30-2440-BFDC-8BF0619B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84041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ECC71B-D660-034F-9B1D-B72636335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6B1EBC-F6E7-1342-8A2A-08A0F517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Εργαστηριακή μέθοδος ανίχνευσης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καθηλωμένων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ανοσοσφαιρινών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σε δείγματα ιστών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Καταλυτικής σημασίας στη διαγνωστική προσέγγιση </a:t>
            </a:r>
            <a:r>
              <a:rPr lang="el-GR" u="sng" dirty="0" err="1">
                <a:latin typeface="Calibri" panose="020F0502020204030204" pitchFamily="34" charset="0"/>
                <a:cs typeface="Calibri" panose="020F0502020204030204" pitchFamily="34" charset="0"/>
              </a:rPr>
              <a:t>αυτοανόσων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/ανοσολογικής αρχής φλεγμονωδών </a:t>
            </a:r>
            <a:r>
              <a:rPr lang="el-GR" u="sng" dirty="0" err="1">
                <a:latin typeface="Calibri" panose="020F0502020204030204" pitchFamily="34" charset="0"/>
                <a:cs typeface="Calibri" panose="020F0502020204030204" pitchFamily="34" charset="0"/>
              </a:rPr>
              <a:t>φυσαλιδο-πομφολυγωδών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 νοσημάτων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παθήσεων του συνδετικού ιστού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Coons 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1960):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ώ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 εφαρμογή της μεθόδου για αν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χνευση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παθογόνων μικροοργανισμών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1963: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εφαρμογή της μεθόδου για μελέτη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ανοσοσφαιρινών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όριο στον ΣΕΛ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lupus band test)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Έκτοτε, καθοριστική η εφαρμογή της για διάγνωση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αυτοανόσων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ανοσολογικά επαγόμενων νοσημάτων του δέρματος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63B12-8AC7-9844-8AF9-40D379FBA24F}"/>
              </a:ext>
            </a:extLst>
          </p:cNvPr>
          <p:cNvSpPr txBox="1"/>
          <p:nvPr/>
        </p:nvSpPr>
        <p:spPr>
          <a:xfrm>
            <a:off x="9673390" y="6492240"/>
            <a:ext cx="2432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Shetty et al 2017</a:t>
            </a:r>
            <a:endParaRPr lang="el-GR" sz="11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509DE9-50D6-3B42-9336-599B8A82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12032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30619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3898E3-65B9-B645-97AB-5A8CEABC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915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κοκκώδες πρότυπο στον άμεσο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987C11-3FE3-4F44-9D5A-64581E4FC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4313331" cy="4195763"/>
          </a:xfrm>
        </p:spPr>
        <p:txBody>
          <a:bodyPr>
            <a:normAutofit fontScale="92500" lnSpcReduction="20000"/>
          </a:bodyPr>
          <a:lstStyle/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λύκος</a:t>
            </a:r>
          </a:p>
          <a:p>
            <a:pPr>
              <a:buFont typeface="Wingdings" pitchFamily="2" charset="2"/>
              <a:buChar char="v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Δισκοειδής και συστηματικός</a:t>
            </a:r>
          </a:p>
          <a:p>
            <a:pPr>
              <a:buFont typeface="Wingdings" pitchFamily="2" charset="2"/>
              <a:buChar char="v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ΑΝΑ (+)</a:t>
            </a:r>
          </a:p>
          <a:p>
            <a:pPr>
              <a:buFont typeface="Wingdings" pitchFamily="2" charset="2"/>
              <a:buChar char="v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Κοκκώδης εναπόθεση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IgG, IgM, IgA, C3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 επίπεδο της βασικής μεμβράνης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(lupus band test)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Ενίοτε παρουσία πυρηνικής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IgG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09C7CBA-FD71-CC40-A514-20082C02B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91" y="1643062"/>
            <a:ext cx="6180814" cy="407193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A92C08-47C2-5B46-9099-630AAB7D6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90" y="1838831"/>
            <a:ext cx="6180815" cy="465340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EDEAFF2-6100-E641-98C1-0BCFB982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1157" y="4244340"/>
            <a:ext cx="3136900" cy="22479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3E2337B-BCB0-504A-9844-7BC93A72D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391" y="2118358"/>
            <a:ext cx="6261100" cy="47244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3DFCDCC-E0F9-F848-A30A-205404ED3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073" b="2128"/>
          <a:stretch/>
        </p:blipFill>
        <p:spPr>
          <a:xfrm>
            <a:off x="6430298" y="3021646"/>
            <a:ext cx="4425198" cy="292893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46F9D58-1F85-F749-884A-0C5C101BEE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767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3A2A69-7FEE-654B-83EA-D741C485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5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DA95E6-794A-C740-90F6-F26C1F1CA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Κορίτσι 9 ετών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Ατομικό και φαρμακευτικό αναμνηστικό: ελεύθερο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Παρούσα νόσος: ψηλαφητό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πετεχειώδες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εξάνθημα κάτω άκρων και περιοχής γλουτών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Συνοδός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επιγαστραλγία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αρθραλγία, αρθρίτιδα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αιματουρία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IgA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σπειραματονεφρίτιδα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κατόπιν εργαστηριακής διερεύνησης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51332C3-6D67-854D-8591-6EA3A899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7021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680281-E979-E84F-A5FB-05E3A4FC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50005"/>
            <a:ext cx="10895106" cy="99298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5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05DAA6E-B7CC-FB4B-8585-9EF84DB74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6618" y="1202531"/>
            <a:ext cx="3139257" cy="4935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28658A-C702-014E-89F2-249781E32064}"/>
              </a:ext>
            </a:extLst>
          </p:cNvPr>
          <p:cNvSpPr txBox="1"/>
          <p:nvPr/>
        </p:nvSpPr>
        <p:spPr>
          <a:xfrm>
            <a:off x="8743951" y="4199417"/>
            <a:ext cx="3081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Ψηλαφητικό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πορφυρικό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εξάνθημα κάτω άκρων</a:t>
            </a:r>
          </a:p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Ανάλογες βλάβες στο δέρμα των γλουτών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5F99F7A-04CA-AD45-81EA-DE36993C4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963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411FF2-487E-4842-A208-2B0A3C42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4" y="124004"/>
            <a:ext cx="10895106" cy="64593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5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30F8CF9-AC42-184F-880B-01D0F0F95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478" y="969206"/>
            <a:ext cx="5917547" cy="3949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FD164-A17A-F343-8301-F88A99B3DA0F}"/>
              </a:ext>
            </a:extLst>
          </p:cNvPr>
          <p:cNvSpPr txBox="1"/>
          <p:nvPr/>
        </p:nvSpPr>
        <p:spPr>
          <a:xfrm>
            <a:off x="178452" y="4919008"/>
            <a:ext cx="12013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Ιστολογικά ευρήματα: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Ινιδοειδής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νέκρωση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Διήθηση τοιχώματος αγγείων χορίου από ουδετερόφιλα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Παρουσία πυρηνικής σκόνης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Διήθηση από μικτούς πληθυσμούς φλεγμονωδών κυττάρων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5ACBADE-B433-A844-9525-2D20E85DA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0596" y="1029960"/>
            <a:ext cx="5446831" cy="388904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75A02A2-F4A2-1D46-9A87-AE5765249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668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0A31-D8A6-B449-A532-04D066132B97}"/>
              </a:ext>
            </a:extLst>
          </p:cNvPr>
          <p:cNvSpPr txBox="1">
            <a:spLocks/>
          </p:cNvSpPr>
          <p:nvPr/>
        </p:nvSpPr>
        <p:spPr>
          <a:xfrm>
            <a:off x="609600" y="20786"/>
            <a:ext cx="10972800" cy="6912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sz="5280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5</a:t>
            </a:r>
            <a:endParaRPr lang="en-GB" sz="528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FB2FB-6EF6-DF4E-ADA4-BD78D28644FC}"/>
              </a:ext>
            </a:extLst>
          </p:cNvPr>
          <p:cNvSpPr txBox="1"/>
          <p:nvPr/>
        </p:nvSpPr>
        <p:spPr>
          <a:xfrm>
            <a:off x="361812" y="1177120"/>
            <a:ext cx="44102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Κλινικοπαθολογοανατομική</a:t>
            </a:r>
            <a:r>
              <a:rPr lang="el-GR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συνεκτίμηση: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Πορφυρικό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εξάνθημα λόγω παρουσίας  επιφανειακών (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υποεπιδερμιδικών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εξαγγειωμένων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ερυθρών αιμοσφαιρίων στο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θηλώδες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χόριο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Αγγειιτιδική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ουδετεροφιλική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φλεγμονή με συνοδό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λευκοκυττόκλαση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Προσβολή του τοιχώματος συνήθως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μετατριχοειδικών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φλεβιδίων</a:t>
            </a:r>
            <a:endParaRPr lang="el-GR" sz="21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78C6925-2EFD-C84E-B28F-ECA9B87BA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923122"/>
            <a:ext cx="6958013" cy="5789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391AA-E1D0-DB44-9C37-C93FDC11CECD}"/>
              </a:ext>
            </a:extLst>
          </p:cNvPr>
          <p:cNvSpPr txBox="1"/>
          <p:nvPr/>
        </p:nvSpPr>
        <p:spPr>
          <a:xfrm>
            <a:off x="9195305" y="6592720"/>
            <a:ext cx="3110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Frumholtz</a:t>
            </a:r>
            <a:r>
              <a:rPr lang="en-US" sz="1100" dirty="0"/>
              <a:t> et al 2020</a:t>
            </a:r>
            <a:endParaRPr lang="el-GR" sz="11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AE3B62D-6B3F-D740-BB04-C20CA0443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955712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3FDC5E-4649-4A42-82DA-C5DE867D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06" y="0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Περίπτωση 5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9783D0B-1020-794C-86DB-3A4646C29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57" y="1610042"/>
            <a:ext cx="5480065" cy="390493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F31B81A-00D0-6540-BA44-6AF2AE553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3861" y="1625175"/>
            <a:ext cx="5227589" cy="388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28F94-A05D-2F46-8CDB-BC8DC5CC899F}"/>
              </a:ext>
            </a:extLst>
          </p:cNvPr>
          <p:cNvSpPr txBox="1"/>
          <p:nvPr/>
        </p:nvSpPr>
        <p:spPr>
          <a:xfrm>
            <a:off x="1344661" y="5799454"/>
            <a:ext cx="10058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Έντονη εναπόθεση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ανοσοσφαιρίνης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Ig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 γύρω από το τοίχωμα αγγείων του χορίου</a:t>
            </a:r>
          </a:p>
          <a:p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Τελική διάγνωση: </a:t>
            </a:r>
            <a:r>
              <a:rPr lang="el-GR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λευκοκυτταροκλαστική</a:t>
            </a:r>
            <a:r>
              <a:rPr lang="el-G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αγγειίτιδα στα πλαίσια πορφύρας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Henoch-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Schonlein</a:t>
            </a:r>
            <a:endParaRPr lang="el-GR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F0DCFEB-F980-A247-AA8F-4BB933611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723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DE667E-8EF7-014B-A0D5-262A924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19" y="194310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Δερματικό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αγγειιτιδικ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09530B-327D-E643-9039-11F7A998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11" y="1785938"/>
            <a:ext cx="5543989" cy="370046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2EB4F26-A4D4-8942-BABA-77377F4A9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969" y="1785938"/>
            <a:ext cx="5543989" cy="3700462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29899AD-566B-6746-B94D-97E044B92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0357" y="1936115"/>
            <a:ext cx="5748855" cy="381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F65A-F6C2-D141-A79C-5B6D0C4D1B01}"/>
              </a:ext>
            </a:extLst>
          </p:cNvPr>
          <p:cNvSpPr txBox="1"/>
          <p:nvPr/>
        </p:nvSpPr>
        <p:spPr>
          <a:xfrm>
            <a:off x="3271838" y="6015038"/>
            <a:ext cx="545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Όψιμη δερματική πορφύρα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5467DB4-A18E-9B46-8BDF-BB4B15E3C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07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6B6F84-ABAE-BD41-9DAC-6613F0D1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55709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Δερματικό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αγγειιτιδικ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πρότυπο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FCBDB1-44B2-8A49-9578-75FD07EB4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3886"/>
          <a:stretch/>
        </p:blipFill>
        <p:spPr>
          <a:xfrm>
            <a:off x="847725" y="2135186"/>
            <a:ext cx="4181475" cy="36798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23D8DAB-9A69-5B48-82FF-93DCCA306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2607" y="2135186"/>
            <a:ext cx="5225967" cy="3679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6DAFC-5EF0-A649-850E-A2E37DE1668C}"/>
              </a:ext>
            </a:extLst>
          </p:cNvPr>
          <p:cNvSpPr txBox="1"/>
          <p:nvPr/>
        </p:nvSpPr>
        <p:spPr>
          <a:xfrm>
            <a:off x="3274219" y="6028043"/>
            <a:ext cx="564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Αγγειίτιδες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837D6A-1609-464E-B43A-CF39C9E6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7346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ke home message clipart">
            <a:extLst>
              <a:ext uri="{FF2B5EF4-FFF2-40B4-BE49-F238E27FC236}">
                <a16:creationId xmlns:a16="http://schemas.microsoft.com/office/drawing/2014/main" id="{884741CD-6183-094F-9421-312E4ECA3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94" y="4143968"/>
            <a:ext cx="2817906" cy="271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07738DA1-F8DE-6A47-AB4D-AB3C64E8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>
                <a:latin typeface="Calibri" panose="020F0502020204030204" pitchFamily="34" charset="0"/>
                <a:cs typeface="Calibri" panose="020F0502020204030204" pitchFamily="34" charset="0"/>
              </a:rPr>
              <a:t>Συμπεράσματα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A22CB4-6962-934D-B454-9B38E9A33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καταλυτικής σημασίας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ιστολογική διαγνωστική εξέταση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Δυνατότητα ασφαλούς διαχωρισμού μεταξύ διαφορετικών αλλά μορφολογικά (κλινικά και ιστολογικά) όμοιων παθολογικών οντοτήτων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Ταξινόμηση στα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βασικά πρότυπα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ανοσοχρώσης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διαφορική διάγνωση βάσει κλινικών, ιστολογικών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ανοσοφαινοτυπικών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ευρημάτων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Ανάγκη εξοικείωσης με την εικόνα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την παρουσία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μη-ειδικών ευρημάτων</a:t>
            </a:r>
          </a:p>
          <a:p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C2FEA9A-D7BF-B44E-95D3-AA66C4811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757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y do books have prices printed on them? - Marketplace">
            <a:extLst>
              <a:ext uri="{FF2B5EF4-FFF2-40B4-BE49-F238E27FC236}">
                <a16:creationId xmlns:a16="http://schemas.microsoft.com/office/drawing/2014/main" id="{03FD8E14-145E-F242-B6CD-7DC0B44C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569064"/>
            <a:ext cx="5848350" cy="32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78EB294-6679-4742-8901-AAEFCB6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47" y="0"/>
            <a:ext cx="10895106" cy="1325563"/>
          </a:xfrm>
        </p:spPr>
        <p:txBody>
          <a:bodyPr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Πηγές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271433-92A3-C14E-8DFB-A053B61DF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827630"/>
            <a:ext cx="11274612" cy="41957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Calonje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McKee’s Pathology of the skin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edition, 2012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Woo SB.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Oral Pathology-A comprehensive atlas and text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edition, 2012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Elston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Dermatopathology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edition, 2014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Elder et al.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Lever’s Histopathology of the skin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11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edition, 2016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Kalaaji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Mayo Clinic Atlas of immunofluorescence in Dermatology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2006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Bolognia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Dermatology,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edition, 2012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1AD132-1C47-B64C-9D3A-A9A95782A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3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93AF97-143C-CF40-8D80-6D03294C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54B404-F97E-4142-AEAF-1F86273F0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Λήψη ιστού με συνήθεις τεχνικές βιοψίας (πχ.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punch biopsy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Επεξεργασία </a:t>
            </a:r>
            <a:r>
              <a:rPr lang="el-GR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νωπού ιστού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– όχι μονιμοποίηση με φορμόλη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Συνήθως λήψη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περιβλαβικού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ιστού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– αποφυγή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ενδοβλαβικής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βιοψίας λόγω κατανάλωσης των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καθηλωμένων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ανοσοσφαιρινών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τη φλεγμονή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Άμεση κατάψυξη του ιστού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λήψη τομών σε κρυοστάτη  επώαση με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ανοσοχρώσεις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Σύνηθες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panel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χρώσεων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στο δέρμα: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anti- IgG, -IgM, -IgA, -C3, -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ινωδογόνο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AD5A4-0329-A24E-8AB7-FF160E433953}"/>
              </a:ext>
            </a:extLst>
          </p:cNvPr>
          <p:cNvSpPr txBox="1"/>
          <p:nvPr/>
        </p:nvSpPr>
        <p:spPr>
          <a:xfrm>
            <a:off x="9673390" y="6492240"/>
            <a:ext cx="2432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Shetty et al 2017</a:t>
            </a:r>
            <a:endParaRPr lang="el-GR" sz="11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FB8EC6-BCC8-6647-B470-D60F57E5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9810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97FB99-3278-0440-92F0-8C50EAE5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44706"/>
            <a:ext cx="5839576" cy="6689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μεσος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έμμεσος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EA4E92E-2F1A-F44E-8358-5790531FE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56" y="173256"/>
            <a:ext cx="6009144" cy="6479492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AF6A085-0655-244A-A2EF-2C92AAAE1097}"/>
              </a:ext>
            </a:extLst>
          </p:cNvPr>
          <p:cNvSpPr/>
          <p:nvPr/>
        </p:nvSpPr>
        <p:spPr>
          <a:xfrm>
            <a:off x="6815138" y="1600200"/>
            <a:ext cx="4929187" cy="1414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Άμεσος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επώαση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ιστικού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δείγματος ασθενούς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με φθορίζοντα αντισώματα που αναγνωρίζουν καθηλωμένες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ανοσοσφαιρίνες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32859EC-E17C-914B-A67D-AE1D2B118C67}"/>
              </a:ext>
            </a:extLst>
          </p:cNvPr>
          <p:cNvSpPr/>
          <p:nvPr/>
        </p:nvSpPr>
        <p:spPr>
          <a:xfrm>
            <a:off x="6801226" y="3186113"/>
            <a:ext cx="4929187" cy="2217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Έμμεσος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Ανοσοφθορισμός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επώαση έτοιμου ζωικού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ιστικού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δείγματος με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ορό ασθενούς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(που περιέχει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κυκλοφορούντα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αντισώματα), κατόπιν επώαση με φθορίζοντα αντισώματα που αναγνωρίζουν το σύμπλεγμα «αντίσωμα ασθενούς-στόχος»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E92AB353-7BBB-7244-9C87-689EB7208DD3}"/>
              </a:ext>
            </a:extLst>
          </p:cNvPr>
          <p:cNvSpPr/>
          <p:nvPr/>
        </p:nvSpPr>
        <p:spPr>
          <a:xfrm>
            <a:off x="6801225" y="5575080"/>
            <a:ext cx="4929187" cy="71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Μελέτη με μικροσκόπιο φθορισμού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4DC7ED-8722-F249-9B0B-562343A78CAD}"/>
              </a:ext>
            </a:extLst>
          </p:cNvPr>
          <p:cNvSpPr txBox="1"/>
          <p:nvPr/>
        </p:nvSpPr>
        <p:spPr>
          <a:xfrm>
            <a:off x="10186988" y="6529388"/>
            <a:ext cx="1900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Από </a:t>
            </a:r>
            <a:r>
              <a:rPr lang="en-US" sz="1100" dirty="0"/>
              <a:t>Neville et al 2016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139272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05CEAE-C1CE-1F4B-9347-336F95EA9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921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Εφαρμογ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της τεχνικής του άμεσου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ανοσοφθορισμού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στη διαγνωστική προσέγγιση βασικών φλεγμονωδών δερματοπαθειών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843B43E-847A-5044-87C1-C89728B9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774" y="3691188"/>
            <a:ext cx="3634471" cy="263817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685A54-24A3-B447-9ACD-A347FD93E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3425" y="3691187"/>
            <a:ext cx="3528816" cy="263817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67FBCD4-4FC8-B940-931D-D40837771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5420" y="3691187"/>
            <a:ext cx="3350368" cy="263817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BC6B1BC-EB38-2440-BA45-0022856ED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" y="0"/>
            <a:ext cx="610700" cy="954491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</p:pic>
    </p:spTree>
    <p:extLst>
      <p:ext uri="{BB962C8B-B14F-4D97-AF65-F5344CB8AC3E}">
        <p14:creationId xmlns:p14="http://schemas.microsoft.com/office/powerpoint/2010/main" val="561838550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{168B8FA6-FFCC-254F-B5AD-0828A71B76A0}tf10001119</Template>
  <TotalTime>647</TotalTime>
  <Words>2119</Words>
  <Application>Microsoft Macintosh PowerPoint</Application>
  <PresentationFormat>Ευρεία οθόνη</PresentationFormat>
  <Paragraphs>342</Paragraphs>
  <Slides>69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6" baseType="lpstr">
      <vt:lpstr>Arial</vt:lpstr>
      <vt:lpstr>Avenir Next LT Pro</vt:lpstr>
      <vt:lpstr>AvenirNext LT Pro Medium</vt:lpstr>
      <vt:lpstr>Calibri</vt:lpstr>
      <vt:lpstr>Sabon Next LT</vt:lpstr>
      <vt:lpstr>Wingdings</vt:lpstr>
      <vt:lpstr>DappledVTI</vt:lpstr>
      <vt:lpstr>Εφαρμογές άμεσου ανοσοφθορισμού στη μη-νεοπλασματική Δερματοπαθολογοανατομία</vt:lpstr>
      <vt:lpstr>Παθολογία δέρματος</vt:lpstr>
      <vt:lpstr>Ομοιότητες κλινικών και μικροσκοπικών εικόνων των παθήσεων δέρματος</vt:lpstr>
      <vt:lpstr>Ομοιότητες κλινικών και μικροσκοπικών εικόνων των παθήσεων δέρματος</vt:lpstr>
      <vt:lpstr>Διαγνωστική προσέγγιση στη σύγχρονη Δερματοπαθολογοανατομία</vt:lpstr>
      <vt:lpstr>Άμεσος ανοσοφθορισμός</vt:lpstr>
      <vt:lpstr>Άμεσος ανοσοφθορισμός</vt:lpstr>
      <vt:lpstr>Άμεσος – έμμεσος ανοσοφθορισμός</vt:lpstr>
      <vt:lpstr>Εφαρμογή της τεχνικής του άμεσου ανοσοφθορισμού στη διαγνωστική προσέγγιση βασικών φλεγμονωδών δερματοπαθειών </vt:lpstr>
      <vt:lpstr>Πρότυπα άμεσου ανοσοφθορισμού στο δέρμα</vt:lpstr>
      <vt:lpstr>Πρότυπα άμεσου ανοσοφθορισμού στο δέρμα</vt:lpstr>
      <vt:lpstr>Πρότυπα άμεσου ανοσοφθορισμού στο δέρμα</vt:lpstr>
      <vt:lpstr>Πρότυπα άμεσου ανοσοφθορισμού στο δέρμα</vt:lpstr>
      <vt:lpstr>Πρότυπα άμεσου ανοσοφθορισμού στο δέρμα</vt:lpstr>
      <vt:lpstr>Περίπτωση 1</vt:lpstr>
      <vt:lpstr>Περίπτωση 1</vt:lpstr>
      <vt:lpstr>Περίπτωση 1 – Κλινική εικόνα</vt:lpstr>
      <vt:lpstr>Περίπτωση 1</vt:lpstr>
      <vt:lpstr>Περίπτωση 1</vt:lpstr>
      <vt:lpstr>Περίπτωση 1</vt:lpstr>
      <vt:lpstr>Περίπτωση 1</vt:lpstr>
      <vt:lpstr>Περίπτωση 1</vt:lpstr>
      <vt:lpstr>Περίπτωση 1</vt:lpstr>
      <vt:lpstr>Περίπτωση 1</vt:lpstr>
      <vt:lpstr>Ενδοεπιδερμιδικό πρότυπο άμεσου ανοσοφθορισμού – ομάδα πέμφιγας</vt:lpstr>
      <vt:lpstr>Ενδοεπιδερμιδικό πρότυπο άμεσου ανοσοφθορισμού – ομάδα πέμφιγας</vt:lpstr>
      <vt:lpstr>Ενδοεπιδερμιδικό πρότυπο άμεσου ανοσοφθορισμού – ομάδα πέμφιγας</vt:lpstr>
      <vt:lpstr>Περίπτωση 2</vt:lpstr>
      <vt:lpstr>Περίπτωση 2</vt:lpstr>
      <vt:lpstr>Περίπτωση 2</vt:lpstr>
      <vt:lpstr>Περίπτωση 2</vt:lpstr>
      <vt:lpstr>Περίπτωση 2</vt:lpstr>
      <vt:lpstr>Περίπτωση 2</vt:lpstr>
      <vt:lpstr>Περίπτωση 2</vt:lpstr>
      <vt:lpstr>Περίπτωση 2</vt:lpstr>
      <vt:lpstr>Διαφορές δεσμοσωμάτων-ημιδεσμοσωμάτων</vt:lpstr>
      <vt:lpstr>Υποεπιδερμιδικό γραμμοειδές πρότυπο άμεσου ανοσοφθορισμού – ομάδα πεμφιγοειδούς</vt:lpstr>
      <vt:lpstr>Υποεπιδερμιδικό γραμμοειδές πρότυπο άμεσου ανοσοφθορισμού – ομάδα πεμφιγοειδούς</vt:lpstr>
      <vt:lpstr>Γραμμική IgA πομφολυγώδης δερματοπάθεια</vt:lpstr>
      <vt:lpstr>Περίπτωση 3</vt:lpstr>
      <vt:lpstr>Περίπτωση 3</vt:lpstr>
      <vt:lpstr>Περίπτωση 3</vt:lpstr>
      <vt:lpstr>Περίπτωση 3</vt:lpstr>
      <vt:lpstr>Περίπτωση 3</vt:lpstr>
      <vt:lpstr>Περίπτωση 3</vt:lpstr>
      <vt:lpstr>Περίπτωση 3</vt:lpstr>
      <vt:lpstr>Περίπτωση 3</vt:lpstr>
      <vt:lpstr>«λειχηνοειδές» πρότυπο άμεσου ανοσοφθορισμό</vt:lpstr>
      <vt:lpstr>«λειχηνοειδές» πρότυπο άμεσου ανοσοφθορισμό</vt:lpstr>
      <vt:lpstr>Περίπτωση 4</vt:lpstr>
      <vt:lpstr>Περίπτωση 4</vt:lpstr>
      <vt:lpstr>Περίπτωση 4</vt:lpstr>
      <vt:lpstr>Περίπτωση 4</vt:lpstr>
      <vt:lpstr>Περίπτωση 4</vt:lpstr>
      <vt:lpstr>Περίπτωση 4</vt:lpstr>
      <vt:lpstr>Περίπτωση 4</vt:lpstr>
      <vt:lpstr>Περίπτωση 4</vt:lpstr>
      <vt:lpstr>Περίπτωση 4</vt:lpstr>
      <vt:lpstr>Περίπτωση 4</vt:lpstr>
      <vt:lpstr>Υποεπιδερμιδικό κοκκώδες πρότυπο στον άμεσο ανοσοφθορισμό</vt:lpstr>
      <vt:lpstr>Περίπτωση 5</vt:lpstr>
      <vt:lpstr>Περίπτωση 5</vt:lpstr>
      <vt:lpstr>Περίπτωση 5</vt:lpstr>
      <vt:lpstr>Παρουσίαση του PowerPoint</vt:lpstr>
      <vt:lpstr>Περίπτωση 5</vt:lpstr>
      <vt:lpstr>Δερματικό αγγειιτιδικό πρότυπο άμεσου ανοσοφθορισμού</vt:lpstr>
      <vt:lpstr>Δερματικό αγγειιτιδικό πρότυπο άμεσου ανοσοφθορισμού</vt:lpstr>
      <vt:lpstr>Συμπεράσματα</vt:lpstr>
      <vt:lpstr>Πηγές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Εφαρμογές άμεσου ανοσοφθορισμού στη μη-νεοπλασματική Δερματοπαθολογοανατομία</dc:title>
  <dc:creator>Nikolaos Katsoulas</dc:creator>
  <cp:lastModifiedBy>Nikolaos Katsoulas</cp:lastModifiedBy>
  <cp:revision>74</cp:revision>
  <dcterms:created xsi:type="dcterms:W3CDTF">2021-05-03T07:12:23Z</dcterms:created>
  <dcterms:modified xsi:type="dcterms:W3CDTF">2021-05-18T16:28:54Z</dcterms:modified>
</cp:coreProperties>
</file>