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ea270ce4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ea270ce4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ea3016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ea3016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ea30161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ea301617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ea270ce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ea270ce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ea270ce4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ea270ce4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ea301617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ea301617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skinnontumorinterstitialgranulomatou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athologyoutlines.com/topic/stainsiron.html" TargetMode="External"/><Relationship Id="rId5" Type="http://schemas.openxmlformats.org/officeDocument/2006/relationships/hyperlink" Target="https://www.pathologyoutlines.com/topic/cdmarkerscd163.html" TargetMode="External"/><Relationship Id="rId4" Type="http://schemas.openxmlformats.org/officeDocument/2006/relationships/hyperlink" Target="https://www.pathologyoutlines.com/topic/cdmarkerscd68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ΔΑΚΤΥΛΙΟΕΙΔΕΣ ΚΟΚΚΙΩΜΑ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52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Κλασικά πρότυπα</a:t>
            </a:r>
            <a:r>
              <a:rPr lang="en-US" dirty="0"/>
              <a:t>: </a:t>
            </a:r>
            <a:r>
              <a:rPr lang="en" dirty="0"/>
              <a:t>(α) πασσαλοειδές και (β) διάμεσο</a:t>
            </a:r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0" y="3732300"/>
            <a:ext cx="91440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Εργασία στο πλαίσιο διαδραστικής μελέτης ιστολογικών πλακιδίων δερματοπαθειών</a:t>
            </a: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375" y="4233500"/>
            <a:ext cx="91440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Επιμέλεια: -Λεμονιά Κουτσαμπελούλη (ΑΜ 1450202200074)</a:t>
            </a:r>
            <a:endParaRPr sz="16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-Χριστίνα Μπέη (ΑΜ 1450202200098)</a:t>
            </a:r>
            <a:endParaRPr sz="16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Ορισμός - Παθοφυσιολογία - Επιδημιολογία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Ορισμός</a:t>
            </a:r>
            <a:r>
              <a:rPr lang="en" u="sng"/>
              <a:t>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Iδιοπαθής δερματίτιδα χαρακτηριζόμενη από ερυθρές πλάκες και κοκκιωματώδη φλεγμονή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Επιδημιολογία:</a:t>
            </a:r>
            <a:r>
              <a:rPr lang="en" u="sng"/>
              <a:t> </a:t>
            </a:r>
            <a:endParaRPr u="sng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Περίπου το 75% των περιπτώσεων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Γ:Α = 2:1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Προσβάλλει κυρίως παιδιά και νεαρούς ενήλικες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Συνήθως ασυμπτωματική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4173714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Παθοφυσιολογία:</a:t>
            </a:r>
            <a:endParaRPr b="1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Επαγωγή αντίδρασης υπερευαισθησίας IV (πιθανώς καθυστερημένα) → ενεργοποίηση CD4+ T κυττάρων → παραγωγή INFγ, TNFα και άλλων κυτταροκινών → προσέλκυση μακροφάγων → παραγωγή φλεγμονωδών μεσολαβητών (ΝΟ, ROS, IL-6 κ.ά) → ενεργοποίηση CD8+ T κυττάρων → φλεγμονή</a:t>
            </a:r>
            <a:r>
              <a:rPr lang="el-GR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Ενδεχόμενοι </a:t>
            </a:r>
            <a:r>
              <a:rPr lang="el-GR" dirty="0" err="1"/>
              <a:t>ευοδωτικοί</a:t>
            </a:r>
            <a:r>
              <a:rPr lang="el-GR" dirty="0"/>
              <a:t> </a:t>
            </a:r>
            <a:r>
              <a:rPr lang="en" dirty="0"/>
              <a:t> παράγοντες: ιογενείς λοιμώξεις (π.χ. HIV), δάγκωμα από αρθρόποδα, υπεριώδης ακτινοβολία, φάρμακα, νεοπλάσματα </a:t>
            </a:r>
            <a:r>
              <a:rPr lang="el-GR" dirty="0"/>
              <a:t>.</a:t>
            </a: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0675" y="25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Κλινικά χαρακτηριστικά (Μακροσκοπικά)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64375" y="1152475"/>
            <a:ext cx="464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/>
              <a:t>Παρατηρούνται:</a:t>
            </a: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/>
              <a:t>–εντοπισμένες κηλίδες ή βλατίδες: ροζ έως κόκκινες, δακτυλιοειδώς διατεταγμένες, μη φολιδωτές, οι οποίες διαυγάζουν στο κέντρο</a:t>
            </a: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/>
              <a:t>-συχνά οι σχηματιζόμενες πλάκες είναι τοξοειδείς</a:t>
            </a: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/>
              <a:t>-το διάμεσο </a:t>
            </a:r>
            <a:r>
              <a:rPr lang="el-GR" sz="1550" dirty="0"/>
              <a:t>πρότυπο</a:t>
            </a:r>
            <a:r>
              <a:rPr lang="en" sz="1550" dirty="0"/>
              <a:t> μπορεί να παρουσιάζεται μακροσκοπικά </a:t>
            </a:r>
            <a:r>
              <a:rPr lang="el-GR" sz="1550" dirty="0"/>
              <a:t>σαν</a:t>
            </a:r>
            <a:r>
              <a:rPr lang="en" sz="1550" dirty="0"/>
              <a:t> έμπλαστρο</a:t>
            </a:r>
            <a:r>
              <a:rPr lang="el-GR" sz="1550" dirty="0"/>
              <a:t>.</a:t>
            </a:r>
            <a:endParaRPr sz="18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/>
              <a:t>–συνοδεύεται, ενίοτε, από ήπιο κνησμό</a:t>
            </a:r>
            <a:r>
              <a:rPr lang="el-GR" sz="1550" dirty="0"/>
              <a:t>.</a:t>
            </a:r>
            <a:endParaRPr sz="155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50" dirty="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599" y="2623400"/>
            <a:ext cx="2326723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341825" y="3562950"/>
            <a:ext cx="1490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έμπλαστρο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500950" y="1701175"/>
            <a:ext cx="16089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δακτυλιοειδείς πλάκες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600" y="1031800"/>
            <a:ext cx="2427224" cy="151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rot="10800000">
            <a:off x="6214950" y="1647475"/>
            <a:ext cx="1272600" cy="348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/>
          <p:nvPr/>
        </p:nvCxnSpPr>
        <p:spPr>
          <a:xfrm rot="10800000">
            <a:off x="6576750" y="3469300"/>
            <a:ext cx="870600" cy="21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Μικροσκοπικά χαρακτηριστικά: (α) πασσαλοειδές 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87525" y="1152475"/>
            <a:ext cx="438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Παρατηρούνται: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/>
              <a:t>Οζωδώς αφοριζόμενα με πασσαλοειδή διάταξη </a:t>
            </a:r>
            <a:r>
              <a:rPr lang="en" sz="1600" b="1" dirty="0"/>
              <a:t>κοκκιώματα</a:t>
            </a:r>
            <a:r>
              <a:rPr lang="en" sz="1600" dirty="0"/>
              <a:t> με κεντρική αποδόμηση κολλαγόνου</a:t>
            </a:r>
            <a:r>
              <a:rPr lang="el-GR" sz="1600" dirty="0"/>
              <a:t> (νεκροβίωση)</a:t>
            </a:r>
            <a:r>
              <a:rPr lang="en" sz="1600" dirty="0"/>
              <a:t> την οποία περιβάλλουν ιστιοκύτταρα και λεμφοκύτταρα - περιστασιακά παρατηρούνται και πολυπύρηνα γιγαντοκύτταρα</a:t>
            </a:r>
            <a:r>
              <a:rPr lang="el-GR" dirty="0"/>
              <a:t>.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800" y="1152475"/>
            <a:ext cx="3805076" cy="37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466250" y="3152050"/>
            <a:ext cx="1991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αποδομημένο κολλαγόνο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5249000" y="1661750"/>
            <a:ext cx="2980500" cy="2466300"/>
          </a:xfrm>
          <a:prstGeom prst="ellipse">
            <a:avLst/>
          </a:prstGeom>
          <a:noFill/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16"/>
          <p:cNvCxnSpPr>
            <a:endCxn id="86" idx="3"/>
          </p:cNvCxnSpPr>
          <p:nvPr/>
        </p:nvCxnSpPr>
        <p:spPr>
          <a:xfrm rot="10800000" flipH="1">
            <a:off x="4536784" y="3766869"/>
            <a:ext cx="1148700" cy="1033800"/>
          </a:xfrm>
          <a:prstGeom prst="straightConnector1">
            <a:avLst/>
          </a:prstGeom>
          <a:noFill/>
          <a:ln w="3810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6"/>
          <p:cNvSpPr txBox="1"/>
          <p:nvPr/>
        </p:nvSpPr>
        <p:spPr>
          <a:xfrm>
            <a:off x="4114350" y="4655550"/>
            <a:ext cx="9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41B47"/>
                </a:solidFill>
              </a:rPr>
              <a:t>όζος</a:t>
            </a:r>
            <a:endParaRPr sz="1500">
              <a:solidFill>
                <a:srgbClr val="741B47"/>
              </a:solidFill>
            </a:endParaRPr>
          </a:p>
        </p:txBody>
      </p:sp>
      <p:cxnSp>
        <p:nvCxnSpPr>
          <p:cNvPr id="89" name="Google Shape;89;p16"/>
          <p:cNvCxnSpPr/>
          <p:nvPr/>
        </p:nvCxnSpPr>
        <p:spPr>
          <a:xfrm rot="10800000" flipH="1">
            <a:off x="3745525" y="3415825"/>
            <a:ext cx="1292400" cy="67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2466250" y="3936788"/>
            <a:ext cx="1740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λεμφοϊστιοκύτταρα</a:t>
            </a:r>
            <a:endParaRPr sz="1300">
              <a:solidFill>
                <a:schemeClr val="dk1"/>
              </a:solidFill>
            </a:endParaRPr>
          </a:p>
        </p:txBody>
      </p:sp>
      <p:cxnSp>
        <p:nvCxnSpPr>
          <p:cNvPr id="91" name="Google Shape;91;p16"/>
          <p:cNvCxnSpPr>
            <a:cxnSpLocks/>
          </p:cNvCxnSpPr>
          <p:nvPr/>
        </p:nvCxnSpPr>
        <p:spPr>
          <a:xfrm flipV="1">
            <a:off x="4316587" y="2684782"/>
            <a:ext cx="1837470" cy="70478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Μικροσκοπικά χαρακτηριστικά: (β) διάμεσο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84650" y="1152475"/>
            <a:ext cx="4127100" cy="4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Παρατηρούνται: 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Λεμφοϊστιοκύτταρα</a:t>
            </a:r>
            <a:r>
              <a:rPr lang="el-GR" sz="1595" dirty="0"/>
              <a:t>,</a:t>
            </a:r>
            <a:r>
              <a:rPr lang="en" sz="1595" dirty="0"/>
              <a:t> τα οποία: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-π</a:t>
            </a:r>
            <a:r>
              <a:rPr lang="el-GR" sz="1595" dirty="0" err="1"/>
              <a:t>αρεμβάλλονται</a:t>
            </a:r>
            <a:r>
              <a:rPr lang="el-GR" sz="1595" dirty="0"/>
              <a:t> μεταξύ</a:t>
            </a:r>
            <a:r>
              <a:rPr lang="en" sz="1595" dirty="0"/>
              <a:t> δεσμίδ</a:t>
            </a:r>
            <a:r>
              <a:rPr lang="el-GR" sz="1595" dirty="0"/>
              <a:t>ων</a:t>
            </a:r>
            <a:r>
              <a:rPr lang="en" sz="1595" dirty="0"/>
              <a:t> κολλαγόνου </a:t>
            </a:r>
            <a:r>
              <a:rPr lang="el-GR" sz="1595" dirty="0"/>
              <a:t>με </a:t>
            </a:r>
            <a:r>
              <a:rPr lang="en" sz="1595" dirty="0"/>
              <a:t>διάμεση βλέννη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-διατάσσονται γύρω από αγγεία 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–Απουσιάζει </a:t>
            </a:r>
            <a:r>
              <a:rPr lang="el-GR" sz="1595" dirty="0"/>
              <a:t>η </a:t>
            </a:r>
            <a:r>
              <a:rPr lang="en" sz="1595" dirty="0"/>
              <a:t>νεκροβίωση</a:t>
            </a:r>
            <a:r>
              <a:rPr lang="el-GR" sz="1595" dirty="0"/>
              <a:t>.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595" dirty="0"/>
              <a:t>–Θεωρείται το πιο κοινό </a:t>
            </a:r>
            <a:r>
              <a:rPr lang="el-GR" sz="1595" dirty="0"/>
              <a:t>μορφολογικό πρότυπο.</a:t>
            </a: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95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595" dirty="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500" y="1248675"/>
            <a:ext cx="4315101" cy="3320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7"/>
          <p:cNvCxnSpPr/>
          <p:nvPr/>
        </p:nvCxnSpPr>
        <p:spPr>
          <a:xfrm rot="10800000" flipH="1">
            <a:off x="3534500" y="3217950"/>
            <a:ext cx="2136600" cy="73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7"/>
          <p:cNvSpPr txBox="1"/>
          <p:nvPr/>
        </p:nvSpPr>
        <p:spPr>
          <a:xfrm>
            <a:off x="2044200" y="3798275"/>
            <a:ext cx="14904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ίνες κολλαγόνου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 rot="10800000" flipH="1">
            <a:off x="4034050" y="3606175"/>
            <a:ext cx="3231300" cy="96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7"/>
          <p:cNvSpPr txBox="1"/>
          <p:nvPr/>
        </p:nvSpPr>
        <p:spPr>
          <a:xfrm>
            <a:off x="2543648" y="4482650"/>
            <a:ext cx="1490401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>
                <a:solidFill>
                  <a:schemeClr val="dk1"/>
                </a:solidFill>
              </a:rPr>
              <a:t>Λεμφο</a:t>
            </a:r>
            <a:r>
              <a:rPr lang="el-GR" dirty="0">
                <a:solidFill>
                  <a:schemeClr val="dk1"/>
                </a:solidFill>
              </a:rPr>
              <a:t>-</a:t>
            </a:r>
            <a:r>
              <a:rPr lang="en" dirty="0">
                <a:solidFill>
                  <a:schemeClr val="dk1"/>
                </a:solidFill>
              </a:rPr>
              <a:t>ιστιοκύτταρα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265350" y="892475"/>
            <a:ext cx="892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βλέννη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104" name="Google Shape;104;p17"/>
          <p:cNvCxnSpPr>
            <a:stCxn id="103" idx="2"/>
          </p:cNvCxnSpPr>
          <p:nvPr/>
        </p:nvCxnSpPr>
        <p:spPr>
          <a:xfrm flipH="1">
            <a:off x="7277200" y="1307975"/>
            <a:ext cx="434400" cy="1116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2634342" y="131650"/>
            <a:ext cx="6197957" cy="88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Διαφορική Διάγνωση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480800" y="858975"/>
            <a:ext cx="40743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/>
              <a:t>–</a:t>
            </a:r>
            <a:r>
              <a:rPr lang="en" sz="1500" b="1" u="sng" dirty="0">
                <a:highlight>
                  <a:schemeClr val="lt1"/>
                </a:highlight>
              </a:rPr>
              <a:t>Ρευματοειδ</a:t>
            </a:r>
            <a:r>
              <a:rPr lang="el-GR" sz="1500" b="1" u="sng" dirty="0">
                <a:highlight>
                  <a:schemeClr val="lt1"/>
                </a:highlight>
              </a:rPr>
              <a:t>έ</a:t>
            </a:r>
            <a:r>
              <a:rPr lang="en" sz="1500" b="1" u="sng" dirty="0">
                <a:highlight>
                  <a:schemeClr val="lt1"/>
                </a:highlight>
              </a:rPr>
              <a:t>ς </a:t>
            </a:r>
            <a:r>
              <a:rPr lang="el-GR" sz="1500" b="1" u="sng" dirty="0" err="1">
                <a:highlight>
                  <a:schemeClr val="lt1"/>
                </a:highlight>
              </a:rPr>
              <a:t>οζίο</a:t>
            </a:r>
            <a:r>
              <a:rPr lang="en" sz="1500" b="1" dirty="0">
                <a:highlight>
                  <a:schemeClr val="lt1"/>
                </a:highlight>
              </a:rPr>
              <a:t>:</a:t>
            </a:r>
            <a:endParaRPr sz="1500" b="1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</a:t>
            </a:r>
            <a:r>
              <a:rPr lang="el-GR" sz="1500" dirty="0" err="1">
                <a:highlight>
                  <a:schemeClr val="lt1"/>
                </a:highlight>
              </a:rPr>
              <a:t>Πασσαλωτά</a:t>
            </a:r>
            <a:r>
              <a:rPr lang="el-GR" sz="1500" dirty="0">
                <a:highlight>
                  <a:schemeClr val="lt1"/>
                </a:highlight>
              </a:rPr>
              <a:t> ι</a:t>
            </a:r>
            <a:r>
              <a:rPr lang="en" sz="1500" dirty="0">
                <a:highlight>
                  <a:schemeClr val="lt1"/>
                </a:highlight>
              </a:rPr>
              <a:t>στιοκύτταρα </a:t>
            </a:r>
            <a:r>
              <a:rPr lang="el-GR" sz="1500" dirty="0">
                <a:highlight>
                  <a:schemeClr val="lt1"/>
                </a:highlight>
              </a:rPr>
              <a:t>μ</a:t>
            </a:r>
            <a:r>
              <a:rPr lang="en" sz="1500" dirty="0">
                <a:highlight>
                  <a:schemeClr val="lt1"/>
                </a:highlight>
              </a:rPr>
              <a:t>ε ι</a:t>
            </a:r>
            <a:r>
              <a:rPr lang="el-GR" sz="1500" dirty="0" err="1">
                <a:highlight>
                  <a:schemeClr val="lt1"/>
                </a:highlight>
              </a:rPr>
              <a:t>νωδοειδή</a:t>
            </a:r>
            <a:r>
              <a:rPr lang="en" sz="1500" dirty="0">
                <a:highlight>
                  <a:schemeClr val="lt1"/>
                </a:highlight>
              </a:rPr>
              <a:t> νέκρωση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-Η βλέννη είναι αραιή ή απουσιάζει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-Τυπικά υποδόρια</a:t>
            </a:r>
            <a:r>
              <a:rPr lang="el-GR" sz="1500" dirty="0">
                <a:highlight>
                  <a:schemeClr val="lt1"/>
                </a:highlight>
              </a:rPr>
              <a:t> βλάβη </a:t>
            </a:r>
            <a:r>
              <a:rPr lang="en" sz="1500" dirty="0">
                <a:highlight>
                  <a:schemeClr val="lt1"/>
                </a:highlight>
              </a:rPr>
              <a:t> και όχι </a:t>
            </a:r>
            <a:r>
              <a:rPr lang="el-GR" sz="1500" dirty="0">
                <a:highlight>
                  <a:schemeClr val="lt1"/>
                </a:highlight>
              </a:rPr>
              <a:t>του χορίου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311700" y="1017725"/>
            <a:ext cx="3987000" cy="399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–</a:t>
            </a:r>
            <a:r>
              <a:rPr lang="en" sz="1500" b="1" u="sng" dirty="0">
                <a:highlight>
                  <a:schemeClr val="lt1"/>
                </a:highlight>
                <a:hlinkClick r:id="rId3"/>
              </a:rPr>
              <a:t>Διάμεση κοκκιωματώδης δερματίτιδα (με αρθρίτιδα)</a:t>
            </a:r>
            <a:r>
              <a:rPr lang="en" sz="1500" dirty="0">
                <a:highlight>
                  <a:schemeClr val="lt1"/>
                </a:highlight>
              </a:rPr>
              <a:t> :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-Ιστολογικά και συχνά κλινικά παρόμοια με τη διάμεση μορφή του δακτυλιοειδούς κοκκιώματος</a:t>
            </a:r>
            <a:r>
              <a:rPr lang="el-GR" sz="1500" dirty="0">
                <a:highlight>
                  <a:schemeClr val="lt1"/>
                </a:highlight>
              </a:rPr>
              <a:t>.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-Μπορεί να είναι πιο διάχυτη</a:t>
            </a:r>
            <a:r>
              <a:rPr lang="el-GR" sz="1500" dirty="0">
                <a:highlight>
                  <a:schemeClr val="lt1"/>
                </a:highlight>
              </a:rPr>
              <a:t>.</a:t>
            </a:r>
            <a:r>
              <a:rPr lang="en" sz="1500" dirty="0">
                <a:highlight>
                  <a:schemeClr val="lt1"/>
                </a:highlight>
              </a:rPr>
              <a:t> 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-Η βλέννη παρατηρείται σπάνια</a:t>
            </a:r>
            <a:r>
              <a:rPr lang="el-GR" sz="1500" dirty="0">
                <a:highlight>
                  <a:schemeClr val="lt1"/>
                </a:highlight>
              </a:rPr>
              <a:t>.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lt1"/>
                </a:highlight>
              </a:rPr>
              <a:t>-Αναφέρεται συνήθως σε σχέση με αυτοάνοση νόσο (ειδικά ρευματοειδή αρθρίτιδα) / αυτοαντισώματα (ιδιαίτερα αντισώματα κατά του DNA) ή ως ανεπιθύμητη ενέργεια </a:t>
            </a:r>
            <a:r>
              <a:rPr lang="el-GR" sz="1500" dirty="0">
                <a:highlight>
                  <a:schemeClr val="lt1"/>
                </a:highlight>
              </a:rPr>
              <a:t>φαρμάκων </a:t>
            </a:r>
            <a:r>
              <a:rPr lang="en" sz="1500" dirty="0">
                <a:highlight>
                  <a:schemeClr val="lt1"/>
                </a:highlight>
              </a:rPr>
              <a:t>(συνηθέστερα αναστολείς διαύλων ασβεστίου, στατίνες) </a:t>
            </a:r>
            <a:endParaRPr sz="1500" dirty="0"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/>
          </a:p>
        </p:txBody>
      </p:sp>
      <p:sp>
        <p:nvSpPr>
          <p:cNvPr id="112" name="Google Shape;112;p18"/>
          <p:cNvSpPr txBox="1"/>
          <p:nvPr/>
        </p:nvSpPr>
        <p:spPr>
          <a:xfrm>
            <a:off x="4480800" y="2431143"/>
            <a:ext cx="4074450" cy="247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Ανοσοϊστοχημεία</a:t>
            </a:r>
            <a:r>
              <a:rPr lang="el-GR" sz="1900" dirty="0">
                <a:solidFill>
                  <a:schemeClr val="dk1"/>
                </a:solidFill>
              </a:rPr>
              <a:t> κι άλλες χρώσεις</a:t>
            </a:r>
            <a:r>
              <a:rPr lang="en" sz="1900" dirty="0">
                <a:solidFill>
                  <a:schemeClr val="dk1"/>
                </a:solidFill>
              </a:rPr>
              <a:t> 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για το δακτυλιοειδές κοκκίωμα: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5969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</a:pP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Δείκτες </a:t>
            </a:r>
            <a:r>
              <a:rPr lang="el-GR" sz="1350" b="1" dirty="0" err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μακροφάγων</a:t>
            </a:r>
            <a:r>
              <a:rPr lang="en-US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l-GR" sz="1350" b="1" dirty="0" err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ιστιοκυττάρων</a:t>
            </a: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/μονοκυττάρων</a:t>
            </a:r>
            <a:r>
              <a:rPr lang="en-US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marL="28257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</a:pP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</a:t>
            </a:r>
            <a:r>
              <a:rPr lang="en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CD68 / PGM1</a:t>
            </a:r>
            <a:endParaRPr sz="1350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lt1"/>
              </a:highlight>
            </a:endParaRPr>
          </a:p>
          <a:p>
            <a:pPr marL="28257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</a:pP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</a:t>
            </a:r>
            <a:r>
              <a:rPr lang="en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CD163</a:t>
            </a:r>
            <a:endParaRPr sz="1350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lt1"/>
              </a:highlight>
            </a:endParaRPr>
          </a:p>
          <a:p>
            <a:pPr marL="5969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</a:pPr>
            <a:r>
              <a:rPr lang="en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Κολλοειδής σίδηρος</a:t>
            </a: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</a:rPr>
              <a:t>, </a:t>
            </a:r>
            <a:r>
              <a:rPr lang="en-US" sz="1350" b="1" u="sng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</a:rPr>
              <a:t>Alcian blue </a:t>
            </a:r>
            <a:r>
              <a:rPr lang="el-GR" sz="135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</a:rPr>
              <a:t>για την ανάδειξη της </a:t>
            </a:r>
            <a:r>
              <a:rPr lang="el-GR" sz="1350" b="1" dirty="0" err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hemeClr val="lt1"/>
                </a:highlight>
              </a:rPr>
              <a:t>βλέννης</a:t>
            </a:r>
            <a:endParaRPr sz="1350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Πηγές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https://www.pathologyoutlines.com/topic/kinnontumorgranulomaannulare.html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3379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ΕΥΧΑΡΙΣΤΟΥΜΕ!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446</Words>
  <Application>Microsoft Office PowerPoint</Application>
  <PresentationFormat>Προβολή στην οθόνη (16:9)</PresentationFormat>
  <Paragraphs>69</Paragraphs>
  <Slides>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Times New Roman</vt:lpstr>
      <vt:lpstr>Simple Dark</vt:lpstr>
      <vt:lpstr> ΔΑΚΤΥΛΙΟΕΙΔΕΣ ΚΟΚΚΙΩΜΑ</vt:lpstr>
      <vt:lpstr>Ορισμός - Παθοφυσιολογία - Επιδημιολογία</vt:lpstr>
      <vt:lpstr>Κλινικά χαρακτηριστικά (Μακροσκοπικά)</vt:lpstr>
      <vt:lpstr>Μικροσκοπικά χαρακτηριστικά: (α) πασσαλοειδές </vt:lpstr>
      <vt:lpstr>Μικροσκοπικά χαρακτηριστικά: (β) διάμεσο</vt:lpstr>
      <vt:lpstr>Διαφορική Διάγνωση</vt:lpstr>
      <vt:lpstr>Πηγές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ΚΛΑΣΣΙΚΟ ΔΑΚΤΥΛΙΟΕΙΔΕΣ ΚΟΚΚΙΩΜΑ</dc:title>
  <cp:lastModifiedBy>user</cp:lastModifiedBy>
  <cp:revision>3</cp:revision>
  <dcterms:modified xsi:type="dcterms:W3CDTF">2024-05-26T05:04:59Z</dcterms:modified>
</cp:coreProperties>
</file>