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55"/>
  </p:notesMasterIdLst>
  <p:sldIdLst>
    <p:sldId id="257" r:id="rId6"/>
    <p:sldId id="258" r:id="rId7"/>
    <p:sldId id="260" r:id="rId8"/>
    <p:sldId id="288" r:id="rId9"/>
    <p:sldId id="289" r:id="rId10"/>
    <p:sldId id="291" r:id="rId11"/>
    <p:sldId id="293" r:id="rId12"/>
    <p:sldId id="294" r:id="rId13"/>
    <p:sldId id="296" r:id="rId14"/>
    <p:sldId id="304" r:id="rId15"/>
    <p:sldId id="344" r:id="rId16"/>
    <p:sldId id="345" r:id="rId17"/>
    <p:sldId id="346" r:id="rId18"/>
    <p:sldId id="347"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2" r:id="rId46"/>
    <p:sldId id="333" r:id="rId47"/>
    <p:sldId id="334" r:id="rId48"/>
    <p:sldId id="335" r:id="rId49"/>
    <p:sldId id="336" r:id="rId50"/>
    <p:sldId id="337" r:id="rId51"/>
    <p:sldId id="338" r:id="rId52"/>
    <p:sldId id="339" r:id="rId53"/>
    <p:sldId id="348"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515"/>
    <a:srgbClr val="17776C"/>
    <a:srgbClr val="22A8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E22B5A-6EC6-4445-B101-500BBF30A43F}" type="doc">
      <dgm:prSet loTypeId="urn:microsoft.com/office/officeart/2005/8/layout/vProcess5" loCatId="process" qsTypeId="urn:microsoft.com/office/officeart/2005/8/quickstyle/simple3" qsCatId="simple" csTypeId="urn:microsoft.com/office/officeart/2005/8/colors/accent1_3" csCatId="accent1" phldr="1"/>
      <dgm:spPr/>
      <dgm:t>
        <a:bodyPr/>
        <a:lstStyle/>
        <a:p>
          <a:endParaRPr lang="el-GR"/>
        </a:p>
      </dgm:t>
    </dgm:pt>
    <dgm:pt modelId="{9670BB31-13ED-4DB9-91D0-F2015D57F48C}">
      <dgm:prSet phldrT="[Κείμενο]"/>
      <dgm:spPr/>
      <dgm:t>
        <a:bodyPr/>
        <a:lstStyle/>
        <a:p>
          <a:pPr algn="ctr"/>
          <a:r>
            <a:rPr lang="el-GR" b="1" dirty="0" smtClean="0">
              <a:solidFill>
                <a:srgbClr val="FF0000"/>
              </a:solidFill>
              <a:effectLst>
                <a:outerShdw blurRad="38100" dist="38100" dir="2700000" algn="tl">
                  <a:srgbClr val="000000">
                    <a:alpha val="43137"/>
                  </a:srgbClr>
                </a:outerShdw>
              </a:effectLst>
            </a:rPr>
            <a:t>ΝΟΣΗΛΕΥΤΙΚΗ ΤΗΣ ΟΙΚΟΓΕΝΕΙΑΣ</a:t>
          </a:r>
          <a:endParaRPr lang="el-GR" b="1" dirty="0">
            <a:solidFill>
              <a:srgbClr val="FF0000"/>
            </a:solidFill>
            <a:effectLst>
              <a:outerShdw blurRad="38100" dist="38100" dir="2700000" algn="tl">
                <a:srgbClr val="000000">
                  <a:alpha val="43137"/>
                </a:srgbClr>
              </a:outerShdw>
            </a:effectLst>
          </a:endParaRPr>
        </a:p>
      </dgm:t>
    </dgm:pt>
    <dgm:pt modelId="{01BB3A73-D1B4-4798-996F-E7D07BBF57D9}" type="parTrans" cxnId="{E5B1EE13-81C0-4803-8179-6ABCBCBB8BF8}">
      <dgm:prSet/>
      <dgm:spPr/>
      <dgm:t>
        <a:bodyPr/>
        <a:lstStyle/>
        <a:p>
          <a:endParaRPr lang="el-GR"/>
        </a:p>
      </dgm:t>
    </dgm:pt>
    <dgm:pt modelId="{6B8BD562-5682-4615-AC21-7839F204BEDA}" type="sibTrans" cxnId="{E5B1EE13-81C0-4803-8179-6ABCBCBB8BF8}">
      <dgm:prSet/>
      <dgm:spPr>
        <a:solidFill>
          <a:srgbClr val="FF0000">
            <a:alpha val="90000"/>
          </a:srgbClr>
        </a:solidFill>
        <a:ln>
          <a:solidFill>
            <a:srgbClr val="002060">
              <a:alpha val="90000"/>
            </a:srgbClr>
          </a:solidFill>
        </a:ln>
      </dgm:spPr>
      <dgm:t>
        <a:bodyPr/>
        <a:lstStyle/>
        <a:p>
          <a:endParaRPr lang="el-GR"/>
        </a:p>
      </dgm:t>
    </dgm:pt>
    <dgm:pt modelId="{90CCAE16-D272-414A-8B72-F8EB683FD562}">
      <dgm:prSet phldrT="[Κείμενο]"/>
      <dgm:spPr/>
      <dgm:t>
        <a:bodyPr/>
        <a:lstStyle/>
        <a:p>
          <a:pPr algn="ctr"/>
          <a:r>
            <a:rPr lang="el-GR" b="1" dirty="0" smtClean="0">
              <a:solidFill>
                <a:srgbClr val="002060"/>
              </a:solidFill>
              <a:effectLst>
                <a:outerShdw blurRad="38100" dist="38100" dir="2700000" algn="tl">
                  <a:srgbClr val="000000">
                    <a:alpha val="43137"/>
                  </a:srgbClr>
                </a:outerShdw>
              </a:effectLst>
            </a:rPr>
            <a:t>ΕΦΑΡΜΟΣΜΕΝΗ ΝΟΣΗΛΕΥΤΙΚΗ ΠΡΑΚΤΙΚΗ </a:t>
          </a:r>
          <a:endParaRPr lang="el-GR" b="1" dirty="0">
            <a:solidFill>
              <a:srgbClr val="002060"/>
            </a:solidFill>
            <a:effectLst>
              <a:outerShdw blurRad="38100" dist="38100" dir="2700000" algn="tl">
                <a:srgbClr val="000000">
                  <a:alpha val="43137"/>
                </a:srgbClr>
              </a:outerShdw>
            </a:effectLst>
          </a:endParaRPr>
        </a:p>
      </dgm:t>
    </dgm:pt>
    <dgm:pt modelId="{F4850CF4-E930-4E29-BD5D-D147FAC71CDE}" type="parTrans" cxnId="{8BE5C3A1-ECA7-46F3-B44F-0362034457AE}">
      <dgm:prSet/>
      <dgm:spPr/>
      <dgm:t>
        <a:bodyPr/>
        <a:lstStyle/>
        <a:p>
          <a:endParaRPr lang="el-GR"/>
        </a:p>
      </dgm:t>
    </dgm:pt>
    <dgm:pt modelId="{7EA3026B-D288-46D2-8209-1A0FE16A5E24}" type="sibTrans" cxnId="{8BE5C3A1-ECA7-46F3-B44F-0362034457AE}">
      <dgm:prSet/>
      <dgm:spPr/>
      <dgm:t>
        <a:bodyPr/>
        <a:lstStyle/>
        <a:p>
          <a:endParaRPr lang="el-GR"/>
        </a:p>
      </dgm:t>
    </dgm:pt>
    <dgm:pt modelId="{E5D6E5D5-DF9B-4C5D-BD6B-59BEDEB0F346}">
      <dgm:prSet/>
      <dgm:spPr/>
      <dgm:t>
        <a:bodyPr/>
        <a:lstStyle/>
        <a:p>
          <a:pPr algn="ctr"/>
          <a:r>
            <a:rPr lang="el-GR" dirty="0" smtClean="0">
              <a:solidFill>
                <a:srgbClr val="C00000"/>
              </a:solidFill>
              <a:effectLst>
                <a:outerShdw blurRad="38100" dist="38100" dir="2700000" algn="tl">
                  <a:srgbClr val="000000">
                    <a:alpha val="43137"/>
                  </a:srgbClr>
                </a:outerShdw>
              </a:effectLst>
              <a:cs typeface="Times New Roman" pitchFamily="18" charset="0"/>
            </a:rPr>
            <a:t>ΘΕΩΡΙΕΣ ΝΟΣΗΛΕΥΤΙΚΗΣ</a:t>
          </a:r>
          <a:endParaRPr lang="el-GR" dirty="0">
            <a:solidFill>
              <a:srgbClr val="C00000"/>
            </a:solidFill>
          </a:endParaRPr>
        </a:p>
      </dgm:t>
    </dgm:pt>
    <dgm:pt modelId="{D507F2BD-2AC2-472C-B72B-8A40A57794DB}" type="parTrans" cxnId="{F1AE4757-AA52-447D-B4AC-273B552959F2}">
      <dgm:prSet/>
      <dgm:spPr/>
      <dgm:t>
        <a:bodyPr/>
        <a:lstStyle/>
        <a:p>
          <a:endParaRPr lang="el-GR"/>
        </a:p>
      </dgm:t>
    </dgm:pt>
    <dgm:pt modelId="{37E1ACAE-FCD2-49CF-BD64-1D77D3237298}" type="sibTrans" cxnId="{F1AE4757-AA52-447D-B4AC-273B552959F2}">
      <dgm:prSet/>
      <dgm:spPr>
        <a:solidFill>
          <a:schemeClr val="accent2">
            <a:alpha val="90000"/>
          </a:schemeClr>
        </a:solidFill>
        <a:ln>
          <a:solidFill>
            <a:srgbClr val="002060">
              <a:alpha val="90000"/>
            </a:srgbClr>
          </a:solidFill>
        </a:ln>
      </dgm:spPr>
      <dgm:t>
        <a:bodyPr/>
        <a:lstStyle/>
        <a:p>
          <a:endParaRPr lang="el-GR"/>
        </a:p>
      </dgm:t>
    </dgm:pt>
    <dgm:pt modelId="{70DCCCB4-FA38-4855-8564-456D0403A98D}" type="pres">
      <dgm:prSet presAssocID="{7CE22B5A-6EC6-4445-B101-500BBF30A43F}" presName="outerComposite" presStyleCnt="0">
        <dgm:presLayoutVars>
          <dgm:chMax val="5"/>
          <dgm:dir/>
          <dgm:resizeHandles val="exact"/>
        </dgm:presLayoutVars>
      </dgm:prSet>
      <dgm:spPr/>
      <dgm:t>
        <a:bodyPr/>
        <a:lstStyle/>
        <a:p>
          <a:endParaRPr lang="el-GR"/>
        </a:p>
      </dgm:t>
    </dgm:pt>
    <dgm:pt modelId="{DA022D7E-B3A8-42DB-8D87-B3390AAC0F47}" type="pres">
      <dgm:prSet presAssocID="{7CE22B5A-6EC6-4445-B101-500BBF30A43F}" presName="dummyMaxCanvas" presStyleCnt="0">
        <dgm:presLayoutVars/>
      </dgm:prSet>
      <dgm:spPr/>
    </dgm:pt>
    <dgm:pt modelId="{C341BC20-5F19-4969-B4C7-0CF9A3305A25}" type="pres">
      <dgm:prSet presAssocID="{7CE22B5A-6EC6-4445-B101-500BBF30A43F}" presName="ThreeNodes_1" presStyleLbl="node1" presStyleIdx="0" presStyleCnt="3">
        <dgm:presLayoutVars>
          <dgm:bulletEnabled val="1"/>
        </dgm:presLayoutVars>
      </dgm:prSet>
      <dgm:spPr/>
      <dgm:t>
        <a:bodyPr/>
        <a:lstStyle/>
        <a:p>
          <a:endParaRPr lang="el-GR"/>
        </a:p>
      </dgm:t>
    </dgm:pt>
    <dgm:pt modelId="{1075ACE5-4066-4E95-AF29-832E244E3A7F}" type="pres">
      <dgm:prSet presAssocID="{7CE22B5A-6EC6-4445-B101-500BBF30A43F}" presName="ThreeNodes_2" presStyleLbl="node1" presStyleIdx="1" presStyleCnt="3">
        <dgm:presLayoutVars>
          <dgm:bulletEnabled val="1"/>
        </dgm:presLayoutVars>
      </dgm:prSet>
      <dgm:spPr/>
      <dgm:t>
        <a:bodyPr/>
        <a:lstStyle/>
        <a:p>
          <a:endParaRPr lang="el-GR"/>
        </a:p>
      </dgm:t>
    </dgm:pt>
    <dgm:pt modelId="{782ACD16-99F9-4020-B50A-FDC4AF30807C}" type="pres">
      <dgm:prSet presAssocID="{7CE22B5A-6EC6-4445-B101-500BBF30A43F}" presName="ThreeNodes_3" presStyleLbl="node1" presStyleIdx="2" presStyleCnt="3">
        <dgm:presLayoutVars>
          <dgm:bulletEnabled val="1"/>
        </dgm:presLayoutVars>
      </dgm:prSet>
      <dgm:spPr/>
      <dgm:t>
        <a:bodyPr/>
        <a:lstStyle/>
        <a:p>
          <a:endParaRPr lang="el-GR"/>
        </a:p>
      </dgm:t>
    </dgm:pt>
    <dgm:pt modelId="{CC8A0E1C-1887-44F8-837B-A479FEAC226F}" type="pres">
      <dgm:prSet presAssocID="{7CE22B5A-6EC6-4445-B101-500BBF30A43F}" presName="ThreeConn_1-2" presStyleLbl="fgAccFollowNode1" presStyleIdx="0" presStyleCnt="2">
        <dgm:presLayoutVars>
          <dgm:bulletEnabled val="1"/>
        </dgm:presLayoutVars>
      </dgm:prSet>
      <dgm:spPr/>
      <dgm:t>
        <a:bodyPr/>
        <a:lstStyle/>
        <a:p>
          <a:endParaRPr lang="el-GR"/>
        </a:p>
      </dgm:t>
    </dgm:pt>
    <dgm:pt modelId="{84F9AA3B-0F17-4445-8450-289D00F85C65}" type="pres">
      <dgm:prSet presAssocID="{7CE22B5A-6EC6-4445-B101-500BBF30A43F}" presName="ThreeConn_2-3" presStyleLbl="fgAccFollowNode1" presStyleIdx="1" presStyleCnt="2">
        <dgm:presLayoutVars>
          <dgm:bulletEnabled val="1"/>
        </dgm:presLayoutVars>
      </dgm:prSet>
      <dgm:spPr/>
      <dgm:t>
        <a:bodyPr/>
        <a:lstStyle/>
        <a:p>
          <a:endParaRPr lang="el-GR"/>
        </a:p>
      </dgm:t>
    </dgm:pt>
    <dgm:pt modelId="{0E811D6A-2BA1-4778-977F-F33FECC1838A}" type="pres">
      <dgm:prSet presAssocID="{7CE22B5A-6EC6-4445-B101-500BBF30A43F}" presName="ThreeNodes_1_text" presStyleLbl="node1" presStyleIdx="2" presStyleCnt="3">
        <dgm:presLayoutVars>
          <dgm:bulletEnabled val="1"/>
        </dgm:presLayoutVars>
      </dgm:prSet>
      <dgm:spPr/>
      <dgm:t>
        <a:bodyPr/>
        <a:lstStyle/>
        <a:p>
          <a:endParaRPr lang="el-GR"/>
        </a:p>
      </dgm:t>
    </dgm:pt>
    <dgm:pt modelId="{FC836F48-26E1-42D2-8FD0-76FD4DAA9F55}" type="pres">
      <dgm:prSet presAssocID="{7CE22B5A-6EC6-4445-B101-500BBF30A43F}" presName="ThreeNodes_2_text" presStyleLbl="node1" presStyleIdx="2" presStyleCnt="3">
        <dgm:presLayoutVars>
          <dgm:bulletEnabled val="1"/>
        </dgm:presLayoutVars>
      </dgm:prSet>
      <dgm:spPr/>
      <dgm:t>
        <a:bodyPr/>
        <a:lstStyle/>
        <a:p>
          <a:endParaRPr lang="el-GR"/>
        </a:p>
      </dgm:t>
    </dgm:pt>
    <dgm:pt modelId="{8DC459DF-EDF7-46BA-8F92-BBFF11EB9755}" type="pres">
      <dgm:prSet presAssocID="{7CE22B5A-6EC6-4445-B101-500BBF30A43F}" presName="ThreeNodes_3_text" presStyleLbl="node1" presStyleIdx="2" presStyleCnt="3">
        <dgm:presLayoutVars>
          <dgm:bulletEnabled val="1"/>
        </dgm:presLayoutVars>
      </dgm:prSet>
      <dgm:spPr/>
      <dgm:t>
        <a:bodyPr/>
        <a:lstStyle/>
        <a:p>
          <a:endParaRPr lang="el-GR"/>
        </a:p>
      </dgm:t>
    </dgm:pt>
  </dgm:ptLst>
  <dgm:cxnLst>
    <dgm:cxn modelId="{F1AE4757-AA52-447D-B4AC-273B552959F2}" srcId="{7CE22B5A-6EC6-4445-B101-500BBF30A43F}" destId="{E5D6E5D5-DF9B-4C5D-BD6B-59BEDEB0F346}" srcOrd="0" destOrd="0" parTransId="{D507F2BD-2AC2-472C-B72B-8A40A57794DB}" sibTransId="{37E1ACAE-FCD2-49CF-BD64-1D77D3237298}"/>
    <dgm:cxn modelId="{8BE5C3A1-ECA7-46F3-B44F-0362034457AE}" srcId="{7CE22B5A-6EC6-4445-B101-500BBF30A43F}" destId="{90CCAE16-D272-414A-8B72-F8EB683FD562}" srcOrd="2" destOrd="0" parTransId="{F4850CF4-E930-4E29-BD5D-D147FAC71CDE}" sibTransId="{7EA3026B-D288-46D2-8209-1A0FE16A5E24}"/>
    <dgm:cxn modelId="{D885353D-F410-4DC8-9535-89348FEFC771}" type="presOf" srcId="{6B8BD562-5682-4615-AC21-7839F204BEDA}" destId="{84F9AA3B-0F17-4445-8450-289D00F85C65}" srcOrd="0" destOrd="0" presId="urn:microsoft.com/office/officeart/2005/8/layout/vProcess5"/>
    <dgm:cxn modelId="{E5B1EE13-81C0-4803-8179-6ABCBCBB8BF8}" srcId="{7CE22B5A-6EC6-4445-B101-500BBF30A43F}" destId="{9670BB31-13ED-4DB9-91D0-F2015D57F48C}" srcOrd="1" destOrd="0" parTransId="{01BB3A73-D1B4-4798-996F-E7D07BBF57D9}" sibTransId="{6B8BD562-5682-4615-AC21-7839F204BEDA}"/>
    <dgm:cxn modelId="{4A7A91C6-ADCC-4361-8661-C88CC332487F}" type="presOf" srcId="{E5D6E5D5-DF9B-4C5D-BD6B-59BEDEB0F346}" destId="{0E811D6A-2BA1-4778-977F-F33FECC1838A}" srcOrd="1" destOrd="0" presId="urn:microsoft.com/office/officeart/2005/8/layout/vProcess5"/>
    <dgm:cxn modelId="{7ADC095D-B685-49DD-A3D1-8177E292A13C}" type="presOf" srcId="{7CE22B5A-6EC6-4445-B101-500BBF30A43F}" destId="{70DCCCB4-FA38-4855-8564-456D0403A98D}" srcOrd="0" destOrd="0" presId="urn:microsoft.com/office/officeart/2005/8/layout/vProcess5"/>
    <dgm:cxn modelId="{629E9D70-B2C6-4951-BD6B-EB90813C48FA}" type="presOf" srcId="{9670BB31-13ED-4DB9-91D0-F2015D57F48C}" destId="{1075ACE5-4066-4E95-AF29-832E244E3A7F}" srcOrd="0" destOrd="0" presId="urn:microsoft.com/office/officeart/2005/8/layout/vProcess5"/>
    <dgm:cxn modelId="{AB37CB54-73B1-41BD-91DF-74EE371AE16B}" type="presOf" srcId="{9670BB31-13ED-4DB9-91D0-F2015D57F48C}" destId="{FC836F48-26E1-42D2-8FD0-76FD4DAA9F55}" srcOrd="1" destOrd="0" presId="urn:microsoft.com/office/officeart/2005/8/layout/vProcess5"/>
    <dgm:cxn modelId="{E98862DA-CDFF-4E7A-8DC0-47D291CC11C3}" type="presOf" srcId="{90CCAE16-D272-414A-8B72-F8EB683FD562}" destId="{8DC459DF-EDF7-46BA-8F92-BBFF11EB9755}" srcOrd="1" destOrd="0" presId="urn:microsoft.com/office/officeart/2005/8/layout/vProcess5"/>
    <dgm:cxn modelId="{D7C4FFEB-C380-47AF-B4F2-A32A00419822}" type="presOf" srcId="{E5D6E5D5-DF9B-4C5D-BD6B-59BEDEB0F346}" destId="{C341BC20-5F19-4969-B4C7-0CF9A3305A25}" srcOrd="0" destOrd="0" presId="urn:microsoft.com/office/officeart/2005/8/layout/vProcess5"/>
    <dgm:cxn modelId="{33AE0391-4C47-41E5-AE1C-B53FD88C532E}" type="presOf" srcId="{37E1ACAE-FCD2-49CF-BD64-1D77D3237298}" destId="{CC8A0E1C-1887-44F8-837B-A479FEAC226F}" srcOrd="0" destOrd="0" presId="urn:microsoft.com/office/officeart/2005/8/layout/vProcess5"/>
    <dgm:cxn modelId="{ABAF2866-3DAC-48D2-804E-D2ECA5FF64EA}" type="presOf" srcId="{90CCAE16-D272-414A-8B72-F8EB683FD562}" destId="{782ACD16-99F9-4020-B50A-FDC4AF30807C}" srcOrd="0" destOrd="0" presId="urn:microsoft.com/office/officeart/2005/8/layout/vProcess5"/>
    <dgm:cxn modelId="{F940204C-F39D-4768-A535-19B639661482}" type="presParOf" srcId="{70DCCCB4-FA38-4855-8564-456D0403A98D}" destId="{DA022D7E-B3A8-42DB-8D87-B3390AAC0F47}" srcOrd="0" destOrd="0" presId="urn:microsoft.com/office/officeart/2005/8/layout/vProcess5"/>
    <dgm:cxn modelId="{F340969F-51C6-4EE7-8380-AE201C82E582}" type="presParOf" srcId="{70DCCCB4-FA38-4855-8564-456D0403A98D}" destId="{C341BC20-5F19-4969-B4C7-0CF9A3305A25}" srcOrd="1" destOrd="0" presId="urn:microsoft.com/office/officeart/2005/8/layout/vProcess5"/>
    <dgm:cxn modelId="{09AEB8E4-D597-47D5-A3F3-E107C0150FD4}" type="presParOf" srcId="{70DCCCB4-FA38-4855-8564-456D0403A98D}" destId="{1075ACE5-4066-4E95-AF29-832E244E3A7F}" srcOrd="2" destOrd="0" presId="urn:microsoft.com/office/officeart/2005/8/layout/vProcess5"/>
    <dgm:cxn modelId="{5B51CC80-3462-45D3-BF02-EAA48454EC9C}" type="presParOf" srcId="{70DCCCB4-FA38-4855-8564-456D0403A98D}" destId="{782ACD16-99F9-4020-B50A-FDC4AF30807C}" srcOrd="3" destOrd="0" presId="urn:microsoft.com/office/officeart/2005/8/layout/vProcess5"/>
    <dgm:cxn modelId="{09C2A541-83FD-4885-B4FF-03288F40BC51}" type="presParOf" srcId="{70DCCCB4-FA38-4855-8564-456D0403A98D}" destId="{CC8A0E1C-1887-44F8-837B-A479FEAC226F}" srcOrd="4" destOrd="0" presId="urn:microsoft.com/office/officeart/2005/8/layout/vProcess5"/>
    <dgm:cxn modelId="{F4040C77-7247-43ED-8147-5E4673C5A64D}" type="presParOf" srcId="{70DCCCB4-FA38-4855-8564-456D0403A98D}" destId="{84F9AA3B-0F17-4445-8450-289D00F85C65}" srcOrd="5" destOrd="0" presId="urn:microsoft.com/office/officeart/2005/8/layout/vProcess5"/>
    <dgm:cxn modelId="{96E8828D-4ED9-42B2-A865-CB42B4FEC3D3}" type="presParOf" srcId="{70DCCCB4-FA38-4855-8564-456D0403A98D}" destId="{0E811D6A-2BA1-4778-977F-F33FECC1838A}" srcOrd="6" destOrd="0" presId="urn:microsoft.com/office/officeart/2005/8/layout/vProcess5"/>
    <dgm:cxn modelId="{FB1D2079-19B7-4B61-AF52-BBB9C66D0979}" type="presParOf" srcId="{70DCCCB4-FA38-4855-8564-456D0403A98D}" destId="{FC836F48-26E1-42D2-8FD0-76FD4DAA9F55}" srcOrd="7" destOrd="0" presId="urn:microsoft.com/office/officeart/2005/8/layout/vProcess5"/>
    <dgm:cxn modelId="{C999F8B6-CC7C-4648-A95B-61E7144C2C91}" type="presParOf" srcId="{70DCCCB4-FA38-4855-8564-456D0403A98D}" destId="{8DC459DF-EDF7-46BA-8F92-BBFF11EB975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0ADB5E-37C9-4DFC-B965-A9D4B6B45E2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l-GR"/>
        </a:p>
      </dgm:t>
    </dgm:pt>
    <dgm:pt modelId="{F77E42EB-50CB-4FBF-BAD2-53486C234A4C}">
      <dgm:prSet/>
      <dgm:spPr>
        <a:solidFill>
          <a:schemeClr val="accent1">
            <a:lumMod val="60000"/>
            <a:lumOff val="40000"/>
          </a:schemeClr>
        </a:solidFill>
      </dgm:spPr>
      <dgm:t>
        <a:bodyPr/>
        <a:lstStyle/>
        <a:p>
          <a:pPr rtl="0"/>
          <a:r>
            <a:rPr lang="el-GR" b="1" dirty="0" err="1" smtClean="0">
              <a:solidFill>
                <a:srgbClr val="FF0000"/>
              </a:solidFill>
            </a:rPr>
            <a:t>Ειδη</a:t>
          </a:r>
          <a:r>
            <a:rPr lang="el-GR" b="1" dirty="0" smtClean="0">
              <a:solidFill>
                <a:srgbClr val="FF0000"/>
              </a:solidFill>
            </a:rPr>
            <a:t>  παρεμβάσεων </a:t>
          </a:r>
          <a:r>
            <a:rPr lang="en-US" b="1" dirty="0" smtClean="0">
              <a:solidFill>
                <a:srgbClr val="FF0000"/>
              </a:solidFill>
            </a:rPr>
            <a:t/>
          </a:r>
          <a:br>
            <a:rPr lang="en-US" b="1" dirty="0" smtClean="0">
              <a:solidFill>
                <a:srgbClr val="FF0000"/>
              </a:solidFill>
            </a:rPr>
          </a:br>
          <a:r>
            <a:rPr lang="el-GR" b="1" dirty="0" smtClean="0">
              <a:solidFill>
                <a:srgbClr val="FF0000"/>
              </a:solidFill>
            </a:rPr>
            <a:t>Στην </a:t>
          </a:r>
          <a:r>
            <a:rPr lang="el-GR" b="1" dirty="0" err="1" smtClean="0">
              <a:solidFill>
                <a:srgbClr val="FF0000"/>
              </a:solidFill>
            </a:rPr>
            <a:t>οικογενεια</a:t>
          </a:r>
          <a:endParaRPr lang="el-GR" dirty="0">
            <a:solidFill>
              <a:srgbClr val="FF0000"/>
            </a:solidFill>
          </a:endParaRPr>
        </a:p>
      </dgm:t>
    </dgm:pt>
    <dgm:pt modelId="{248165D9-4138-48FE-887A-C665C93FD066}" type="parTrans" cxnId="{B682B39E-3F1A-44CC-8E8F-F71FCB9B72CC}">
      <dgm:prSet/>
      <dgm:spPr/>
      <dgm:t>
        <a:bodyPr/>
        <a:lstStyle/>
        <a:p>
          <a:endParaRPr lang="el-GR"/>
        </a:p>
      </dgm:t>
    </dgm:pt>
    <dgm:pt modelId="{56816D28-A275-4DDB-90F4-9CC8F3254722}" type="sibTrans" cxnId="{B682B39E-3F1A-44CC-8E8F-F71FCB9B72CC}">
      <dgm:prSet/>
      <dgm:spPr/>
      <dgm:t>
        <a:bodyPr/>
        <a:lstStyle/>
        <a:p>
          <a:endParaRPr lang="el-GR"/>
        </a:p>
      </dgm:t>
    </dgm:pt>
    <dgm:pt modelId="{C23FCF4F-E353-4BE1-822E-A59152CF4382}" type="pres">
      <dgm:prSet presAssocID="{DE0ADB5E-37C9-4DFC-B965-A9D4B6B45E28}" presName="CompostProcess" presStyleCnt="0">
        <dgm:presLayoutVars>
          <dgm:dir/>
          <dgm:resizeHandles val="exact"/>
        </dgm:presLayoutVars>
      </dgm:prSet>
      <dgm:spPr/>
      <dgm:t>
        <a:bodyPr/>
        <a:lstStyle/>
        <a:p>
          <a:endParaRPr lang="el-GR"/>
        </a:p>
      </dgm:t>
    </dgm:pt>
    <dgm:pt modelId="{A80FC9CF-5783-4B6A-A8C7-647FD3CF5DEE}" type="pres">
      <dgm:prSet presAssocID="{DE0ADB5E-37C9-4DFC-B965-A9D4B6B45E28}" presName="arrow" presStyleLbl="bgShp" presStyleIdx="0" presStyleCnt="1" custLinFactNeighborX="11077" custLinFactNeighborY="-44231"/>
      <dgm:spPr/>
    </dgm:pt>
    <dgm:pt modelId="{12ECC3F9-ED35-4428-B5D4-7F7F08643E7C}" type="pres">
      <dgm:prSet presAssocID="{DE0ADB5E-37C9-4DFC-B965-A9D4B6B45E28}" presName="linearProcess" presStyleCnt="0"/>
      <dgm:spPr/>
    </dgm:pt>
    <dgm:pt modelId="{317BADDB-A640-4DF8-AC61-29CF8B49845B}" type="pres">
      <dgm:prSet presAssocID="{F77E42EB-50CB-4FBF-BAD2-53486C234A4C}" presName="textNode" presStyleLbl="node1" presStyleIdx="0" presStyleCnt="1" custLinFactNeighborX="-1749" custLinFactNeighborY="-2885">
        <dgm:presLayoutVars>
          <dgm:bulletEnabled val="1"/>
        </dgm:presLayoutVars>
      </dgm:prSet>
      <dgm:spPr/>
      <dgm:t>
        <a:bodyPr/>
        <a:lstStyle/>
        <a:p>
          <a:endParaRPr lang="el-GR"/>
        </a:p>
      </dgm:t>
    </dgm:pt>
  </dgm:ptLst>
  <dgm:cxnLst>
    <dgm:cxn modelId="{B682B39E-3F1A-44CC-8E8F-F71FCB9B72CC}" srcId="{DE0ADB5E-37C9-4DFC-B965-A9D4B6B45E28}" destId="{F77E42EB-50CB-4FBF-BAD2-53486C234A4C}" srcOrd="0" destOrd="0" parTransId="{248165D9-4138-48FE-887A-C665C93FD066}" sibTransId="{56816D28-A275-4DDB-90F4-9CC8F3254722}"/>
    <dgm:cxn modelId="{C3839376-5F8F-4966-A2E6-9B107F213A97}" type="presOf" srcId="{DE0ADB5E-37C9-4DFC-B965-A9D4B6B45E28}" destId="{C23FCF4F-E353-4BE1-822E-A59152CF4382}" srcOrd="0" destOrd="0" presId="urn:microsoft.com/office/officeart/2005/8/layout/hProcess9"/>
    <dgm:cxn modelId="{01BCE354-C606-4EB0-A614-8C738AFA9BA9}" type="presOf" srcId="{F77E42EB-50CB-4FBF-BAD2-53486C234A4C}" destId="{317BADDB-A640-4DF8-AC61-29CF8B49845B}" srcOrd="0" destOrd="0" presId="urn:microsoft.com/office/officeart/2005/8/layout/hProcess9"/>
    <dgm:cxn modelId="{3E865869-FA43-4458-AA0F-AAC7A873B8A1}" type="presParOf" srcId="{C23FCF4F-E353-4BE1-822E-A59152CF4382}" destId="{A80FC9CF-5783-4B6A-A8C7-647FD3CF5DEE}" srcOrd="0" destOrd="0" presId="urn:microsoft.com/office/officeart/2005/8/layout/hProcess9"/>
    <dgm:cxn modelId="{F508C8A4-9FC0-4CCC-BD03-716DA69C6172}" type="presParOf" srcId="{C23FCF4F-E353-4BE1-822E-A59152CF4382}" destId="{12ECC3F9-ED35-4428-B5D4-7F7F08643E7C}" srcOrd="1" destOrd="0" presId="urn:microsoft.com/office/officeart/2005/8/layout/hProcess9"/>
    <dgm:cxn modelId="{A341019B-7DC0-45F8-B5CA-3F8A1E578386}" type="presParOf" srcId="{12ECC3F9-ED35-4428-B5D4-7F7F08643E7C}" destId="{317BADDB-A640-4DF8-AC61-29CF8B49845B}"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587FF8-549E-42D4-BD48-3F53F9AF106D}"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l-GR"/>
        </a:p>
      </dgm:t>
    </dgm:pt>
    <dgm:pt modelId="{8FF73E98-4400-4051-8103-9A2A908FC15D}">
      <dgm:prSet/>
      <dgm:spPr/>
      <dgm:t>
        <a:bodyPr/>
        <a:lstStyle/>
        <a:p>
          <a:pPr algn="ctr" rtl="0"/>
          <a:r>
            <a:rPr lang="el-GR" dirty="0" smtClean="0"/>
            <a:t>Η διατύπωση των νοσηλευτικών διαγνώσεων είναι το στάδιο της νοσηλευτικής διεργασίας όπου αναλύονται τα </a:t>
          </a:r>
          <a:r>
            <a:rPr lang="el-GR" dirty="0" err="1" smtClean="0"/>
            <a:t>συλλεχθέντα</a:t>
          </a:r>
          <a:r>
            <a:rPr lang="el-GR" dirty="0" smtClean="0"/>
            <a:t>  δεδομένα, ώστε να αναγνωριστούν τα προβλήματα ή οι ανάγκες του ατόμου.  </a:t>
          </a:r>
        </a:p>
        <a:p>
          <a:pPr algn="ctr" rtl="0"/>
          <a:r>
            <a:rPr lang="el-GR" dirty="0" smtClean="0"/>
            <a:t>Η διατύπωση της νοσηλευτικής διάγνωσης συνδυάζει την ειδική ανάγκη του ατόμου με τους σχετιζόμενους παράγοντες ή παράγοντες κινδύνου (αιτιολογία) και τα προσδιοριστικά χαρακτηριστικά (ενδείξεις).  </a:t>
          </a:r>
          <a:endParaRPr lang="el-GR" dirty="0"/>
        </a:p>
      </dgm:t>
    </dgm:pt>
    <dgm:pt modelId="{FD2F42DC-DA9D-4514-84F4-E4198AF38862}" type="parTrans" cxnId="{46AA488D-F465-4413-B634-367FF3463E73}">
      <dgm:prSet/>
      <dgm:spPr/>
      <dgm:t>
        <a:bodyPr/>
        <a:lstStyle/>
        <a:p>
          <a:endParaRPr lang="el-GR"/>
        </a:p>
      </dgm:t>
    </dgm:pt>
    <dgm:pt modelId="{D4F17032-874F-4731-9701-DC80B23C5F72}" type="sibTrans" cxnId="{46AA488D-F465-4413-B634-367FF3463E73}">
      <dgm:prSet/>
      <dgm:spPr/>
      <dgm:t>
        <a:bodyPr/>
        <a:lstStyle/>
        <a:p>
          <a:endParaRPr lang="el-GR"/>
        </a:p>
      </dgm:t>
    </dgm:pt>
    <dgm:pt modelId="{899F4AF4-3378-4EA9-8991-B3CA6276C099}" type="pres">
      <dgm:prSet presAssocID="{28587FF8-549E-42D4-BD48-3F53F9AF106D}" presName="linear" presStyleCnt="0">
        <dgm:presLayoutVars>
          <dgm:animLvl val="lvl"/>
          <dgm:resizeHandles val="exact"/>
        </dgm:presLayoutVars>
      </dgm:prSet>
      <dgm:spPr/>
      <dgm:t>
        <a:bodyPr/>
        <a:lstStyle/>
        <a:p>
          <a:endParaRPr lang="el-GR"/>
        </a:p>
      </dgm:t>
    </dgm:pt>
    <dgm:pt modelId="{40920989-87E6-4BC6-B71D-7B6218592C77}" type="pres">
      <dgm:prSet presAssocID="{8FF73E98-4400-4051-8103-9A2A908FC15D}" presName="parentText" presStyleLbl="node1" presStyleIdx="0" presStyleCnt="1">
        <dgm:presLayoutVars>
          <dgm:chMax val="0"/>
          <dgm:bulletEnabled val="1"/>
        </dgm:presLayoutVars>
      </dgm:prSet>
      <dgm:spPr/>
      <dgm:t>
        <a:bodyPr/>
        <a:lstStyle/>
        <a:p>
          <a:endParaRPr lang="el-GR"/>
        </a:p>
      </dgm:t>
    </dgm:pt>
  </dgm:ptLst>
  <dgm:cxnLst>
    <dgm:cxn modelId="{3B4EA81E-9841-45F8-A97E-A09B20B324D8}" type="presOf" srcId="{8FF73E98-4400-4051-8103-9A2A908FC15D}" destId="{40920989-87E6-4BC6-B71D-7B6218592C77}" srcOrd="0" destOrd="0" presId="urn:microsoft.com/office/officeart/2005/8/layout/vList2"/>
    <dgm:cxn modelId="{D383DF85-4B2A-4455-81B4-95D64C0D59F6}" type="presOf" srcId="{28587FF8-549E-42D4-BD48-3F53F9AF106D}" destId="{899F4AF4-3378-4EA9-8991-B3CA6276C099}" srcOrd="0" destOrd="0" presId="urn:microsoft.com/office/officeart/2005/8/layout/vList2"/>
    <dgm:cxn modelId="{46AA488D-F465-4413-B634-367FF3463E73}" srcId="{28587FF8-549E-42D4-BD48-3F53F9AF106D}" destId="{8FF73E98-4400-4051-8103-9A2A908FC15D}" srcOrd="0" destOrd="0" parTransId="{FD2F42DC-DA9D-4514-84F4-E4198AF38862}" sibTransId="{D4F17032-874F-4731-9701-DC80B23C5F72}"/>
    <dgm:cxn modelId="{44E2E04C-ACB7-4316-95DA-21B7926ACEC1}" type="presParOf" srcId="{899F4AF4-3378-4EA9-8991-B3CA6276C099}" destId="{40920989-87E6-4BC6-B71D-7B6218592C7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AEC5C8-F8E1-4B5D-84FB-C4F73519075D}" type="doc">
      <dgm:prSet loTypeId="urn:microsoft.com/office/officeart/2005/8/layout/vList2" loCatId="list" qsTypeId="urn:microsoft.com/office/officeart/2005/8/quickstyle/simple4" qsCatId="simple" csTypeId="urn:microsoft.com/office/officeart/2005/8/colors/accent0_2" csCatId="mainScheme" phldr="1"/>
      <dgm:spPr/>
      <dgm:t>
        <a:bodyPr/>
        <a:lstStyle/>
        <a:p>
          <a:endParaRPr lang="el-GR"/>
        </a:p>
      </dgm:t>
    </dgm:pt>
    <dgm:pt modelId="{329795C1-4D5F-41BB-B0D9-4DCAAE1E10CB}">
      <dgm:prSet/>
      <dgm:spPr/>
      <dgm:t>
        <a:bodyPr/>
        <a:lstStyle/>
        <a:p>
          <a:pPr algn="ctr" rtl="0"/>
          <a:r>
            <a:rPr lang="el-GR" u="sng" dirty="0" smtClean="0"/>
            <a:t>Ο σχεδιασμός της φροντίδας</a:t>
          </a:r>
          <a:r>
            <a:rPr lang="el-GR" b="1" dirty="0" smtClean="0"/>
            <a:t> </a:t>
          </a:r>
          <a:r>
            <a:rPr lang="el-GR" dirty="0" smtClean="0"/>
            <a:t>του ασθενούς στο σπίτι, περιλαμβάνει τη θέσπιση των στόχων, την αναγνώριση των επιθυμητών εκβάσεων και τον προσδιορισμό των ειδικών νοσηλευτικών παρεμβάσεων και  κρίνεται σκόπιμο να γίνεται από τον </a:t>
          </a:r>
          <a:r>
            <a:rPr lang="el-GR" dirty="0" err="1" smtClean="0"/>
            <a:t>κατ’οίκον</a:t>
          </a:r>
          <a:r>
            <a:rPr lang="el-GR" dirty="0" smtClean="0"/>
            <a:t> νοσηλευτή και τη διεπιστημονική ομάδα. </a:t>
          </a:r>
        </a:p>
        <a:p>
          <a:pPr algn="ctr" rtl="0"/>
          <a:r>
            <a:rPr lang="el-GR" dirty="0" smtClean="0"/>
            <a:t>Οι στόχοι μπορεί να είναι μακροπρόθεσμοι ή βραχυπρόθεσμοι και αφορούν τις ανάγκες του ασθενούς /οικογένειας και μπορούν να τροποποιούνται συχνά. </a:t>
          </a:r>
        </a:p>
        <a:p>
          <a:pPr algn="ctr" rtl="0"/>
          <a:r>
            <a:rPr lang="el-GR" dirty="0" smtClean="0"/>
            <a:t>Οι αναφερόμενες εκβάσεις αφορούν τους σκοπούς της φροντίδας, είναι με ακρίβεια διατυπωμένες, </a:t>
          </a:r>
          <a:r>
            <a:rPr lang="el-GR" dirty="0" err="1" smtClean="0"/>
            <a:t>ασθενοκεντρικές</a:t>
          </a:r>
          <a:r>
            <a:rPr lang="el-GR" dirty="0" smtClean="0"/>
            <a:t>, καθορισμένες στο χρόνο και μετρήσιμες. </a:t>
          </a:r>
          <a:endParaRPr lang="el-GR" dirty="0"/>
        </a:p>
      </dgm:t>
    </dgm:pt>
    <dgm:pt modelId="{A76E7FA4-A915-45B9-BFC7-F5ED1A9F6193}" type="parTrans" cxnId="{D269062E-E63A-4A7E-8824-3176CB75D885}">
      <dgm:prSet/>
      <dgm:spPr/>
      <dgm:t>
        <a:bodyPr/>
        <a:lstStyle/>
        <a:p>
          <a:pPr algn="ctr"/>
          <a:endParaRPr lang="el-GR"/>
        </a:p>
      </dgm:t>
    </dgm:pt>
    <dgm:pt modelId="{6BC281AB-D54B-4B5A-B076-09C17149BD81}" type="sibTrans" cxnId="{D269062E-E63A-4A7E-8824-3176CB75D885}">
      <dgm:prSet/>
      <dgm:spPr/>
      <dgm:t>
        <a:bodyPr/>
        <a:lstStyle/>
        <a:p>
          <a:pPr algn="ctr"/>
          <a:endParaRPr lang="el-GR"/>
        </a:p>
      </dgm:t>
    </dgm:pt>
    <dgm:pt modelId="{7B9E6A86-9D28-4C10-96EC-032318148A4E}" type="pres">
      <dgm:prSet presAssocID="{2EAEC5C8-F8E1-4B5D-84FB-C4F73519075D}" presName="linear" presStyleCnt="0">
        <dgm:presLayoutVars>
          <dgm:animLvl val="lvl"/>
          <dgm:resizeHandles val="exact"/>
        </dgm:presLayoutVars>
      </dgm:prSet>
      <dgm:spPr/>
      <dgm:t>
        <a:bodyPr/>
        <a:lstStyle/>
        <a:p>
          <a:endParaRPr lang="el-GR"/>
        </a:p>
      </dgm:t>
    </dgm:pt>
    <dgm:pt modelId="{49CAA15D-FB9E-4B0A-935F-8C4D6AB09A2B}" type="pres">
      <dgm:prSet presAssocID="{329795C1-4D5F-41BB-B0D9-4DCAAE1E10CB}" presName="parentText" presStyleLbl="node1" presStyleIdx="0" presStyleCnt="1" custScaleY="102554" custLinFactNeighborX="-855" custLinFactNeighborY="-9584">
        <dgm:presLayoutVars>
          <dgm:chMax val="0"/>
          <dgm:bulletEnabled val="1"/>
        </dgm:presLayoutVars>
      </dgm:prSet>
      <dgm:spPr/>
      <dgm:t>
        <a:bodyPr/>
        <a:lstStyle/>
        <a:p>
          <a:endParaRPr lang="el-GR"/>
        </a:p>
      </dgm:t>
    </dgm:pt>
  </dgm:ptLst>
  <dgm:cxnLst>
    <dgm:cxn modelId="{D269062E-E63A-4A7E-8824-3176CB75D885}" srcId="{2EAEC5C8-F8E1-4B5D-84FB-C4F73519075D}" destId="{329795C1-4D5F-41BB-B0D9-4DCAAE1E10CB}" srcOrd="0" destOrd="0" parTransId="{A76E7FA4-A915-45B9-BFC7-F5ED1A9F6193}" sibTransId="{6BC281AB-D54B-4B5A-B076-09C17149BD81}"/>
    <dgm:cxn modelId="{795C11C5-BD10-4D81-88FA-55E7CF6C4903}" type="presOf" srcId="{329795C1-4D5F-41BB-B0D9-4DCAAE1E10CB}" destId="{49CAA15D-FB9E-4B0A-935F-8C4D6AB09A2B}" srcOrd="0" destOrd="0" presId="urn:microsoft.com/office/officeart/2005/8/layout/vList2"/>
    <dgm:cxn modelId="{70BC5A10-8A59-4A88-9DDE-CD8DFBE7B711}" type="presOf" srcId="{2EAEC5C8-F8E1-4B5D-84FB-C4F73519075D}" destId="{7B9E6A86-9D28-4C10-96EC-032318148A4E}" srcOrd="0" destOrd="0" presId="urn:microsoft.com/office/officeart/2005/8/layout/vList2"/>
    <dgm:cxn modelId="{1A82147B-2870-46A6-BFAF-C63C5FE9DEEF}" type="presParOf" srcId="{7B9E6A86-9D28-4C10-96EC-032318148A4E}" destId="{49CAA15D-FB9E-4B0A-935F-8C4D6AB09A2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2D9BF5-6FFA-4490-86A6-4D53BAB71E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C4AEE479-305B-4654-A11A-0F623C2DE33C}">
      <dgm:prSet>
        <dgm:style>
          <a:lnRef idx="2">
            <a:schemeClr val="accent5"/>
          </a:lnRef>
          <a:fillRef idx="1">
            <a:schemeClr val="lt1"/>
          </a:fillRef>
          <a:effectRef idx="0">
            <a:schemeClr val="accent5"/>
          </a:effectRef>
          <a:fontRef idx="minor">
            <a:schemeClr val="dk1"/>
          </a:fontRef>
        </dgm:style>
      </dgm:prSet>
      <dgm:spPr>
        <a:solidFill>
          <a:srgbClr val="FFC000"/>
        </a:solidFill>
        <a:ln w="76200">
          <a:solidFill>
            <a:srgbClr val="0070C0"/>
          </a:solidFill>
        </a:ln>
        <a:effectLst>
          <a:glow rad="228600">
            <a:schemeClr val="accent1">
              <a:satMod val="175000"/>
              <a:alpha val="40000"/>
            </a:schemeClr>
          </a:glow>
        </a:effectLst>
      </dgm:spPr>
      <dgm:t>
        <a:bodyPr/>
        <a:lstStyle/>
        <a:p>
          <a:pPr rtl="0"/>
          <a:r>
            <a:rPr lang="el-GR" u="sng" dirty="0" smtClean="0"/>
            <a:t>Η εκτίμηση των αποτελεσμάτων</a:t>
          </a:r>
          <a:r>
            <a:rPr lang="el-GR" dirty="0" smtClean="0"/>
            <a:t> περιλαμβάνει: </a:t>
          </a:r>
        </a:p>
        <a:p>
          <a:pPr rtl="0"/>
          <a:r>
            <a:rPr lang="el-GR" dirty="0" smtClean="0"/>
            <a:t>Την εκτίμηση της αποτελεσματικότητας των παρεμβάσεων και την αξιοποίηση των υποστηρικτικών πηγών (βοήθειας). </a:t>
          </a:r>
        </a:p>
        <a:p>
          <a:pPr rtl="0"/>
          <a:r>
            <a:rPr lang="el-GR" dirty="0" smtClean="0"/>
            <a:t>Αξιολογείται η βελτίωση-πρόοδος της κατάστασης του ασθενούς/οικογένειας/φροντιστή και η επίτευξη των βραχυχρόνιων και μακροχρόνιων στόχων που διατυπώθηκαν στο σχεδιασμό.</a:t>
          </a:r>
          <a:endParaRPr lang="el-GR" dirty="0"/>
        </a:p>
      </dgm:t>
    </dgm:pt>
    <dgm:pt modelId="{23262746-D4AE-4388-9FB6-0F67E245CECE}" type="parTrans" cxnId="{C7F9BE17-797E-43FC-8F1F-2EF59ACC3071}">
      <dgm:prSet/>
      <dgm:spPr/>
      <dgm:t>
        <a:bodyPr/>
        <a:lstStyle/>
        <a:p>
          <a:endParaRPr lang="el-GR"/>
        </a:p>
      </dgm:t>
    </dgm:pt>
    <dgm:pt modelId="{DCB88A79-8058-400C-A50A-3822D0E0A4EC}" type="sibTrans" cxnId="{C7F9BE17-797E-43FC-8F1F-2EF59ACC3071}">
      <dgm:prSet/>
      <dgm:spPr/>
      <dgm:t>
        <a:bodyPr/>
        <a:lstStyle/>
        <a:p>
          <a:endParaRPr lang="el-GR"/>
        </a:p>
      </dgm:t>
    </dgm:pt>
    <dgm:pt modelId="{D2997E21-252E-43C9-95C9-E20FE8B75B52}" type="pres">
      <dgm:prSet presAssocID="{1C2D9BF5-6FFA-4490-86A6-4D53BAB71E0E}" presName="linear" presStyleCnt="0">
        <dgm:presLayoutVars>
          <dgm:animLvl val="lvl"/>
          <dgm:resizeHandles val="exact"/>
        </dgm:presLayoutVars>
      </dgm:prSet>
      <dgm:spPr/>
      <dgm:t>
        <a:bodyPr/>
        <a:lstStyle/>
        <a:p>
          <a:endParaRPr lang="el-GR"/>
        </a:p>
      </dgm:t>
    </dgm:pt>
    <dgm:pt modelId="{67FE9D35-2F35-43A5-8629-B3755B5CAC31}" type="pres">
      <dgm:prSet presAssocID="{C4AEE479-305B-4654-A11A-0F623C2DE33C}" presName="parentText" presStyleLbl="node1" presStyleIdx="0" presStyleCnt="1" custScaleY="111415">
        <dgm:presLayoutVars>
          <dgm:chMax val="0"/>
          <dgm:bulletEnabled val="1"/>
        </dgm:presLayoutVars>
      </dgm:prSet>
      <dgm:spPr/>
      <dgm:t>
        <a:bodyPr/>
        <a:lstStyle/>
        <a:p>
          <a:endParaRPr lang="el-GR"/>
        </a:p>
      </dgm:t>
    </dgm:pt>
  </dgm:ptLst>
  <dgm:cxnLst>
    <dgm:cxn modelId="{43002F82-8BC4-4791-89B9-D21393DB5835}" type="presOf" srcId="{C4AEE479-305B-4654-A11A-0F623C2DE33C}" destId="{67FE9D35-2F35-43A5-8629-B3755B5CAC31}" srcOrd="0" destOrd="0" presId="urn:microsoft.com/office/officeart/2005/8/layout/vList2"/>
    <dgm:cxn modelId="{C7F9BE17-797E-43FC-8F1F-2EF59ACC3071}" srcId="{1C2D9BF5-6FFA-4490-86A6-4D53BAB71E0E}" destId="{C4AEE479-305B-4654-A11A-0F623C2DE33C}" srcOrd="0" destOrd="0" parTransId="{23262746-D4AE-4388-9FB6-0F67E245CECE}" sibTransId="{DCB88A79-8058-400C-A50A-3822D0E0A4EC}"/>
    <dgm:cxn modelId="{9ED02F4D-56DD-49BF-8C0C-FAD6329848B7}" type="presOf" srcId="{1C2D9BF5-6FFA-4490-86A6-4D53BAB71E0E}" destId="{D2997E21-252E-43C9-95C9-E20FE8B75B52}" srcOrd="0" destOrd="0" presId="urn:microsoft.com/office/officeart/2005/8/layout/vList2"/>
    <dgm:cxn modelId="{C201B77A-4C62-4D57-B740-FDDF968EA5FD}" type="presParOf" srcId="{D2997E21-252E-43C9-95C9-E20FE8B75B52}" destId="{67FE9D35-2F35-43A5-8629-B3755B5CAC3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E9785C-042E-4601-9203-250BB0210BC7}" type="doc">
      <dgm:prSet loTypeId="urn:microsoft.com/office/officeart/2005/8/layout/target1" loCatId="relationship" qsTypeId="urn:microsoft.com/office/officeart/2005/8/quickstyle/simple1" qsCatId="simple" csTypeId="urn:microsoft.com/office/officeart/2005/8/colors/accent1_2" csCatId="accent1"/>
      <dgm:spPr/>
    </dgm:pt>
    <dgm:pt modelId="{6F2715F8-C060-418E-A29C-A6A8791528E3}">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chemeClr val="tx1"/>
              </a:solidFill>
              <a:effectLst/>
              <a:latin typeface="Arial" charset="0"/>
            </a:rPr>
            <a:t>Α</a:t>
          </a:r>
        </a:p>
      </dgm:t>
    </dgm:pt>
    <dgm:pt modelId="{8BD8DA0F-EE1D-4C5C-ABB6-4404AE5D6EAE}" type="parTrans" cxnId="{5703DD52-DC1C-41EF-AC5A-D017841564E5}">
      <dgm:prSet/>
      <dgm:spPr/>
      <dgm:t>
        <a:bodyPr/>
        <a:lstStyle/>
        <a:p>
          <a:endParaRPr lang="el-GR"/>
        </a:p>
      </dgm:t>
    </dgm:pt>
    <dgm:pt modelId="{45E7C177-2C0D-434F-9FDA-3A225CF31BD5}" type="sibTrans" cxnId="{5703DD52-DC1C-41EF-AC5A-D017841564E5}">
      <dgm:prSet/>
      <dgm:spPr/>
      <dgm:t>
        <a:bodyPr/>
        <a:lstStyle/>
        <a:p>
          <a:endParaRPr lang="el-GR"/>
        </a:p>
      </dgm:t>
    </dgm:pt>
    <dgm:pt modelId="{CF14ABCE-ECC4-4EA1-913F-4728620CDE24}">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chemeClr val="tx1"/>
              </a:solidFill>
              <a:effectLst/>
              <a:latin typeface="Arial" charset="0"/>
            </a:rPr>
            <a:t> Β</a:t>
          </a:r>
        </a:p>
      </dgm:t>
    </dgm:pt>
    <dgm:pt modelId="{D83A3259-B943-4B60-A846-3107D5B1CED1}" type="parTrans" cxnId="{F441AD60-9753-42D6-88AB-3E15B939A6A2}">
      <dgm:prSet/>
      <dgm:spPr/>
      <dgm:t>
        <a:bodyPr/>
        <a:lstStyle/>
        <a:p>
          <a:endParaRPr lang="el-GR"/>
        </a:p>
      </dgm:t>
    </dgm:pt>
    <dgm:pt modelId="{B66D107F-2B48-4CA1-8B3E-30A20ED5BEDF}" type="sibTrans" cxnId="{F441AD60-9753-42D6-88AB-3E15B939A6A2}">
      <dgm:prSet/>
      <dgm:spPr/>
      <dgm:t>
        <a:bodyPr/>
        <a:lstStyle/>
        <a:p>
          <a:endParaRPr lang="el-GR"/>
        </a:p>
      </dgm:t>
    </dgm:pt>
    <dgm:pt modelId="{5E0CC981-23DE-4B5C-AE4D-D01DA235AEF3}">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chemeClr val="tx1"/>
              </a:solidFill>
              <a:effectLst/>
              <a:latin typeface="Arial" charset="0"/>
            </a:rPr>
            <a:t>Γ</a:t>
          </a:r>
        </a:p>
      </dgm:t>
    </dgm:pt>
    <dgm:pt modelId="{A00F8D41-D0CD-4E5D-A95F-0022097220B0}" type="parTrans" cxnId="{D1A9B173-1EF2-463F-A308-2148DA795A3D}">
      <dgm:prSet/>
      <dgm:spPr/>
      <dgm:t>
        <a:bodyPr/>
        <a:lstStyle/>
        <a:p>
          <a:endParaRPr lang="el-GR"/>
        </a:p>
      </dgm:t>
    </dgm:pt>
    <dgm:pt modelId="{A6BF5BBA-7DC9-4DEE-8B37-24ADB0FEFDA5}" type="sibTrans" cxnId="{D1A9B173-1EF2-463F-A308-2148DA795A3D}">
      <dgm:prSet/>
      <dgm:spPr/>
      <dgm:t>
        <a:bodyPr/>
        <a:lstStyle/>
        <a:p>
          <a:endParaRPr lang="el-GR"/>
        </a:p>
      </dgm:t>
    </dgm:pt>
    <dgm:pt modelId="{42051CAC-637C-4FE7-AF9D-1B8ED9E7F791}">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chemeClr val="tx1"/>
              </a:solidFill>
              <a:effectLst/>
              <a:latin typeface="Arial" charset="0"/>
            </a:rPr>
            <a:t>Δ</a:t>
          </a:r>
        </a:p>
      </dgm:t>
    </dgm:pt>
    <dgm:pt modelId="{1DE153A9-E3CD-4097-A331-7AC00D22C9C0}" type="parTrans" cxnId="{0A94663C-A768-49E3-AB20-7A1A8EE87BDC}">
      <dgm:prSet/>
      <dgm:spPr/>
      <dgm:t>
        <a:bodyPr/>
        <a:lstStyle/>
        <a:p>
          <a:endParaRPr lang="el-GR"/>
        </a:p>
      </dgm:t>
    </dgm:pt>
    <dgm:pt modelId="{19EEF19F-33A3-483A-9E64-45E025686388}" type="sibTrans" cxnId="{0A94663C-A768-49E3-AB20-7A1A8EE87BDC}">
      <dgm:prSet/>
      <dgm:spPr/>
      <dgm:t>
        <a:bodyPr/>
        <a:lstStyle/>
        <a:p>
          <a:endParaRPr lang="el-GR"/>
        </a:p>
      </dgm:t>
    </dgm:pt>
    <dgm:pt modelId="{59788585-D4B4-407B-9FBF-541E1BCF797E}" type="pres">
      <dgm:prSet presAssocID="{E8E9785C-042E-4601-9203-250BB0210BC7}" presName="composite" presStyleCnt="0">
        <dgm:presLayoutVars>
          <dgm:chMax val="5"/>
          <dgm:dir/>
          <dgm:resizeHandles val="exact"/>
        </dgm:presLayoutVars>
      </dgm:prSet>
      <dgm:spPr/>
    </dgm:pt>
    <dgm:pt modelId="{EF745A77-F22E-4373-9329-31A0AFB416AB}" type="pres">
      <dgm:prSet presAssocID="{6F2715F8-C060-418E-A29C-A6A8791528E3}" presName="circle1" presStyleLbl="lnNode1" presStyleIdx="0" presStyleCnt="4"/>
      <dgm:spPr/>
    </dgm:pt>
    <dgm:pt modelId="{CD71FB6D-3542-4D8A-8915-9E725056C0C8}" type="pres">
      <dgm:prSet presAssocID="{6F2715F8-C060-418E-A29C-A6A8791528E3}" presName="text1" presStyleLbl="revTx" presStyleIdx="0" presStyleCnt="4">
        <dgm:presLayoutVars>
          <dgm:bulletEnabled val="1"/>
        </dgm:presLayoutVars>
      </dgm:prSet>
      <dgm:spPr/>
      <dgm:t>
        <a:bodyPr/>
        <a:lstStyle/>
        <a:p>
          <a:endParaRPr lang="el-GR"/>
        </a:p>
      </dgm:t>
    </dgm:pt>
    <dgm:pt modelId="{75AC2081-8DD9-4D09-A753-4D5CD1989351}" type="pres">
      <dgm:prSet presAssocID="{6F2715F8-C060-418E-A29C-A6A8791528E3}" presName="line1" presStyleLbl="callout" presStyleIdx="0" presStyleCnt="8"/>
      <dgm:spPr/>
    </dgm:pt>
    <dgm:pt modelId="{E97F2410-05D5-435F-AD6B-B8F4E4352CD7}" type="pres">
      <dgm:prSet presAssocID="{6F2715F8-C060-418E-A29C-A6A8791528E3}" presName="d1" presStyleLbl="callout" presStyleIdx="1" presStyleCnt="8"/>
      <dgm:spPr/>
    </dgm:pt>
    <dgm:pt modelId="{3125912F-7279-4931-B76D-3C737C0A0863}" type="pres">
      <dgm:prSet presAssocID="{CF14ABCE-ECC4-4EA1-913F-4728620CDE24}" presName="circle2" presStyleLbl="lnNode1" presStyleIdx="1" presStyleCnt="4"/>
      <dgm:spPr/>
    </dgm:pt>
    <dgm:pt modelId="{FB4A6CD1-D807-4A5F-91AE-936C5837CC26}" type="pres">
      <dgm:prSet presAssocID="{CF14ABCE-ECC4-4EA1-913F-4728620CDE24}" presName="text2" presStyleLbl="revTx" presStyleIdx="1" presStyleCnt="4">
        <dgm:presLayoutVars>
          <dgm:bulletEnabled val="1"/>
        </dgm:presLayoutVars>
      </dgm:prSet>
      <dgm:spPr/>
      <dgm:t>
        <a:bodyPr/>
        <a:lstStyle/>
        <a:p>
          <a:endParaRPr lang="el-GR"/>
        </a:p>
      </dgm:t>
    </dgm:pt>
    <dgm:pt modelId="{036FECD4-5200-43E0-B93A-E65C69118D8A}" type="pres">
      <dgm:prSet presAssocID="{CF14ABCE-ECC4-4EA1-913F-4728620CDE24}" presName="line2" presStyleLbl="callout" presStyleIdx="2" presStyleCnt="8"/>
      <dgm:spPr/>
    </dgm:pt>
    <dgm:pt modelId="{7D3D9F4D-5252-4986-A9F2-8B50A1225EAE}" type="pres">
      <dgm:prSet presAssocID="{CF14ABCE-ECC4-4EA1-913F-4728620CDE24}" presName="d2" presStyleLbl="callout" presStyleIdx="3" presStyleCnt="8"/>
      <dgm:spPr/>
    </dgm:pt>
    <dgm:pt modelId="{F52B9A36-B8A7-42F9-B574-34690E7CD379}" type="pres">
      <dgm:prSet presAssocID="{5E0CC981-23DE-4B5C-AE4D-D01DA235AEF3}" presName="circle3" presStyleLbl="lnNode1" presStyleIdx="2" presStyleCnt="4"/>
      <dgm:spPr/>
    </dgm:pt>
    <dgm:pt modelId="{6FACD653-5441-47A1-B110-57179BC6918D}" type="pres">
      <dgm:prSet presAssocID="{5E0CC981-23DE-4B5C-AE4D-D01DA235AEF3}" presName="text3" presStyleLbl="revTx" presStyleIdx="2" presStyleCnt="4">
        <dgm:presLayoutVars>
          <dgm:bulletEnabled val="1"/>
        </dgm:presLayoutVars>
      </dgm:prSet>
      <dgm:spPr/>
      <dgm:t>
        <a:bodyPr/>
        <a:lstStyle/>
        <a:p>
          <a:endParaRPr lang="el-GR"/>
        </a:p>
      </dgm:t>
    </dgm:pt>
    <dgm:pt modelId="{E2B8F1EC-679A-43CA-8AF2-66CB7C09F3CC}" type="pres">
      <dgm:prSet presAssocID="{5E0CC981-23DE-4B5C-AE4D-D01DA235AEF3}" presName="line3" presStyleLbl="callout" presStyleIdx="4" presStyleCnt="8"/>
      <dgm:spPr/>
    </dgm:pt>
    <dgm:pt modelId="{54681ABA-697B-467B-B73F-F110D59CA0FA}" type="pres">
      <dgm:prSet presAssocID="{5E0CC981-23DE-4B5C-AE4D-D01DA235AEF3}" presName="d3" presStyleLbl="callout" presStyleIdx="5" presStyleCnt="8"/>
      <dgm:spPr/>
    </dgm:pt>
    <dgm:pt modelId="{E4BFCD82-0644-41C2-B35A-B38063BE582F}" type="pres">
      <dgm:prSet presAssocID="{42051CAC-637C-4FE7-AF9D-1B8ED9E7F791}" presName="circle4" presStyleLbl="lnNode1" presStyleIdx="3" presStyleCnt="4"/>
      <dgm:spPr/>
    </dgm:pt>
    <dgm:pt modelId="{951AE7A6-E597-49A0-816D-BE2792EFCFA2}" type="pres">
      <dgm:prSet presAssocID="{42051CAC-637C-4FE7-AF9D-1B8ED9E7F791}" presName="text4" presStyleLbl="revTx" presStyleIdx="3" presStyleCnt="4">
        <dgm:presLayoutVars>
          <dgm:bulletEnabled val="1"/>
        </dgm:presLayoutVars>
      </dgm:prSet>
      <dgm:spPr/>
      <dgm:t>
        <a:bodyPr/>
        <a:lstStyle/>
        <a:p>
          <a:endParaRPr lang="el-GR"/>
        </a:p>
      </dgm:t>
    </dgm:pt>
    <dgm:pt modelId="{D590910A-B7FB-4ABF-B395-C0B8EB2B90D8}" type="pres">
      <dgm:prSet presAssocID="{42051CAC-637C-4FE7-AF9D-1B8ED9E7F791}" presName="line4" presStyleLbl="callout" presStyleIdx="6" presStyleCnt="8"/>
      <dgm:spPr/>
    </dgm:pt>
    <dgm:pt modelId="{0CE68A4E-5E74-40E9-8A51-D6B4F31F2666}" type="pres">
      <dgm:prSet presAssocID="{42051CAC-637C-4FE7-AF9D-1B8ED9E7F791}" presName="d4" presStyleLbl="callout" presStyleIdx="7" presStyleCnt="8"/>
      <dgm:spPr/>
    </dgm:pt>
  </dgm:ptLst>
  <dgm:cxnLst>
    <dgm:cxn modelId="{61742157-D2C5-43CE-A7AA-32A30FC83473}" type="presOf" srcId="{6F2715F8-C060-418E-A29C-A6A8791528E3}" destId="{CD71FB6D-3542-4D8A-8915-9E725056C0C8}" srcOrd="0" destOrd="0" presId="urn:microsoft.com/office/officeart/2005/8/layout/target1"/>
    <dgm:cxn modelId="{D1A9B173-1EF2-463F-A308-2148DA795A3D}" srcId="{E8E9785C-042E-4601-9203-250BB0210BC7}" destId="{5E0CC981-23DE-4B5C-AE4D-D01DA235AEF3}" srcOrd="2" destOrd="0" parTransId="{A00F8D41-D0CD-4E5D-A95F-0022097220B0}" sibTransId="{A6BF5BBA-7DC9-4DEE-8B37-24ADB0FEFDA5}"/>
    <dgm:cxn modelId="{B8BDCBF0-B009-4E3E-BAD8-B7CA754D49DD}" type="presOf" srcId="{5E0CC981-23DE-4B5C-AE4D-D01DA235AEF3}" destId="{6FACD653-5441-47A1-B110-57179BC6918D}" srcOrd="0" destOrd="0" presId="urn:microsoft.com/office/officeart/2005/8/layout/target1"/>
    <dgm:cxn modelId="{AB774DFB-09F3-4BEF-BF7A-9E13EB14330C}" type="presOf" srcId="{42051CAC-637C-4FE7-AF9D-1B8ED9E7F791}" destId="{951AE7A6-E597-49A0-816D-BE2792EFCFA2}" srcOrd="0" destOrd="0" presId="urn:microsoft.com/office/officeart/2005/8/layout/target1"/>
    <dgm:cxn modelId="{0A94663C-A768-49E3-AB20-7A1A8EE87BDC}" srcId="{E8E9785C-042E-4601-9203-250BB0210BC7}" destId="{42051CAC-637C-4FE7-AF9D-1B8ED9E7F791}" srcOrd="3" destOrd="0" parTransId="{1DE153A9-E3CD-4097-A331-7AC00D22C9C0}" sibTransId="{19EEF19F-33A3-483A-9E64-45E025686388}"/>
    <dgm:cxn modelId="{5703DD52-DC1C-41EF-AC5A-D017841564E5}" srcId="{E8E9785C-042E-4601-9203-250BB0210BC7}" destId="{6F2715F8-C060-418E-A29C-A6A8791528E3}" srcOrd="0" destOrd="0" parTransId="{8BD8DA0F-EE1D-4C5C-ABB6-4404AE5D6EAE}" sibTransId="{45E7C177-2C0D-434F-9FDA-3A225CF31BD5}"/>
    <dgm:cxn modelId="{57F89373-0C0F-4713-9927-E3A99E5CCA53}" type="presOf" srcId="{CF14ABCE-ECC4-4EA1-913F-4728620CDE24}" destId="{FB4A6CD1-D807-4A5F-91AE-936C5837CC26}" srcOrd="0" destOrd="0" presId="urn:microsoft.com/office/officeart/2005/8/layout/target1"/>
    <dgm:cxn modelId="{F441AD60-9753-42D6-88AB-3E15B939A6A2}" srcId="{E8E9785C-042E-4601-9203-250BB0210BC7}" destId="{CF14ABCE-ECC4-4EA1-913F-4728620CDE24}" srcOrd="1" destOrd="0" parTransId="{D83A3259-B943-4B60-A846-3107D5B1CED1}" sibTransId="{B66D107F-2B48-4CA1-8B3E-30A20ED5BEDF}"/>
    <dgm:cxn modelId="{3C5054C6-F4E8-42A6-9133-3464B6288A20}" type="presOf" srcId="{E8E9785C-042E-4601-9203-250BB0210BC7}" destId="{59788585-D4B4-407B-9FBF-541E1BCF797E}" srcOrd="0" destOrd="0" presId="urn:microsoft.com/office/officeart/2005/8/layout/target1"/>
    <dgm:cxn modelId="{A5B30F74-D193-40F0-AD05-A67BDE5D0336}" type="presParOf" srcId="{59788585-D4B4-407B-9FBF-541E1BCF797E}" destId="{EF745A77-F22E-4373-9329-31A0AFB416AB}" srcOrd="0" destOrd="0" presId="urn:microsoft.com/office/officeart/2005/8/layout/target1"/>
    <dgm:cxn modelId="{123762F0-18CC-4C0C-8856-3B8379254B87}" type="presParOf" srcId="{59788585-D4B4-407B-9FBF-541E1BCF797E}" destId="{CD71FB6D-3542-4D8A-8915-9E725056C0C8}" srcOrd="1" destOrd="0" presId="urn:microsoft.com/office/officeart/2005/8/layout/target1"/>
    <dgm:cxn modelId="{40068234-D9BB-4737-9BDA-5B9491B39E15}" type="presParOf" srcId="{59788585-D4B4-407B-9FBF-541E1BCF797E}" destId="{75AC2081-8DD9-4D09-A753-4D5CD1989351}" srcOrd="2" destOrd="0" presId="urn:microsoft.com/office/officeart/2005/8/layout/target1"/>
    <dgm:cxn modelId="{B7C38DBD-ACE9-4395-8CC7-43A5921F7561}" type="presParOf" srcId="{59788585-D4B4-407B-9FBF-541E1BCF797E}" destId="{E97F2410-05D5-435F-AD6B-B8F4E4352CD7}" srcOrd="3" destOrd="0" presId="urn:microsoft.com/office/officeart/2005/8/layout/target1"/>
    <dgm:cxn modelId="{33F60153-8C45-4A32-ABAD-AE3D7FE2E7C6}" type="presParOf" srcId="{59788585-D4B4-407B-9FBF-541E1BCF797E}" destId="{3125912F-7279-4931-B76D-3C737C0A0863}" srcOrd="4" destOrd="0" presId="urn:microsoft.com/office/officeart/2005/8/layout/target1"/>
    <dgm:cxn modelId="{22AF461F-F3CB-4553-9D9E-5A9A79891C7A}" type="presParOf" srcId="{59788585-D4B4-407B-9FBF-541E1BCF797E}" destId="{FB4A6CD1-D807-4A5F-91AE-936C5837CC26}" srcOrd="5" destOrd="0" presId="urn:microsoft.com/office/officeart/2005/8/layout/target1"/>
    <dgm:cxn modelId="{F17559AB-F267-4D74-8630-9794B16B892D}" type="presParOf" srcId="{59788585-D4B4-407B-9FBF-541E1BCF797E}" destId="{036FECD4-5200-43E0-B93A-E65C69118D8A}" srcOrd="6" destOrd="0" presId="urn:microsoft.com/office/officeart/2005/8/layout/target1"/>
    <dgm:cxn modelId="{F0FFF6CD-6AE9-4338-BD83-ECA724E6F3A5}" type="presParOf" srcId="{59788585-D4B4-407B-9FBF-541E1BCF797E}" destId="{7D3D9F4D-5252-4986-A9F2-8B50A1225EAE}" srcOrd="7" destOrd="0" presId="urn:microsoft.com/office/officeart/2005/8/layout/target1"/>
    <dgm:cxn modelId="{48A18AB9-CE11-44C0-8CAD-56BCEE8875C8}" type="presParOf" srcId="{59788585-D4B4-407B-9FBF-541E1BCF797E}" destId="{F52B9A36-B8A7-42F9-B574-34690E7CD379}" srcOrd="8" destOrd="0" presId="urn:microsoft.com/office/officeart/2005/8/layout/target1"/>
    <dgm:cxn modelId="{E7240FBC-FB5A-475E-9446-42471374F8F9}" type="presParOf" srcId="{59788585-D4B4-407B-9FBF-541E1BCF797E}" destId="{6FACD653-5441-47A1-B110-57179BC6918D}" srcOrd="9" destOrd="0" presId="urn:microsoft.com/office/officeart/2005/8/layout/target1"/>
    <dgm:cxn modelId="{E1439C34-E1CA-4F36-B065-8CDB91BBB2C2}" type="presParOf" srcId="{59788585-D4B4-407B-9FBF-541E1BCF797E}" destId="{E2B8F1EC-679A-43CA-8AF2-66CB7C09F3CC}" srcOrd="10" destOrd="0" presId="urn:microsoft.com/office/officeart/2005/8/layout/target1"/>
    <dgm:cxn modelId="{8E35F3C8-79FD-4B6D-B556-88859D6C56A9}" type="presParOf" srcId="{59788585-D4B4-407B-9FBF-541E1BCF797E}" destId="{54681ABA-697B-467B-B73F-F110D59CA0FA}" srcOrd="11" destOrd="0" presId="urn:microsoft.com/office/officeart/2005/8/layout/target1"/>
    <dgm:cxn modelId="{2267BB03-3ED0-4CD9-A381-BF6A882E196B}" type="presParOf" srcId="{59788585-D4B4-407B-9FBF-541E1BCF797E}" destId="{E4BFCD82-0644-41C2-B35A-B38063BE582F}" srcOrd="12" destOrd="0" presId="urn:microsoft.com/office/officeart/2005/8/layout/target1"/>
    <dgm:cxn modelId="{6E190AE6-1ACA-4CBB-A39D-BC3B859694DA}" type="presParOf" srcId="{59788585-D4B4-407B-9FBF-541E1BCF797E}" destId="{951AE7A6-E597-49A0-816D-BE2792EFCFA2}" srcOrd="13" destOrd="0" presId="urn:microsoft.com/office/officeart/2005/8/layout/target1"/>
    <dgm:cxn modelId="{CC91A4FC-4B13-4452-B756-07B431888780}" type="presParOf" srcId="{59788585-D4B4-407B-9FBF-541E1BCF797E}" destId="{D590910A-B7FB-4ABF-B395-C0B8EB2B90D8}" srcOrd="14" destOrd="0" presId="urn:microsoft.com/office/officeart/2005/8/layout/target1"/>
    <dgm:cxn modelId="{DB49B9D9-2C24-4393-9C40-88D865AEB166}" type="presParOf" srcId="{59788585-D4B4-407B-9FBF-541E1BCF797E}" destId="{0CE68A4E-5E74-40E9-8A51-D6B4F31F2666}" srcOrd="15"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1BC20-5F19-4969-B4C7-0CF9A3305A25}">
      <dsp:nvSpPr>
        <dsp:cNvPr id="0" name=""/>
        <dsp:cNvSpPr/>
      </dsp:nvSpPr>
      <dsp:spPr>
        <a:xfrm>
          <a:off x="0" y="0"/>
          <a:ext cx="6549127" cy="1663384"/>
        </a:xfrm>
        <a:prstGeom prst="roundRect">
          <a:avLst>
            <a:gd name="adj" fmla="val 10000"/>
          </a:avLst>
        </a:prstGeom>
        <a:gradFill rotWithShape="0">
          <a:gsLst>
            <a:gs pos="0">
              <a:schemeClr val="accent1">
                <a:shade val="80000"/>
                <a:hueOff val="0"/>
                <a:satOff val="0"/>
                <a:lumOff val="0"/>
                <a:alphaOff val="0"/>
                <a:tint val="50000"/>
                <a:satMod val="300000"/>
              </a:schemeClr>
            </a:gs>
            <a:gs pos="35000">
              <a:schemeClr val="accent1">
                <a:shade val="80000"/>
                <a:hueOff val="0"/>
                <a:satOff val="0"/>
                <a:lumOff val="0"/>
                <a:alphaOff val="0"/>
                <a:tint val="37000"/>
                <a:satMod val="300000"/>
              </a:schemeClr>
            </a:gs>
            <a:gs pos="100000">
              <a:schemeClr val="accent1">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l-GR" sz="3400" kern="1200" dirty="0" smtClean="0">
              <a:solidFill>
                <a:srgbClr val="C00000"/>
              </a:solidFill>
              <a:effectLst>
                <a:outerShdw blurRad="38100" dist="38100" dir="2700000" algn="tl">
                  <a:srgbClr val="000000">
                    <a:alpha val="43137"/>
                  </a:srgbClr>
                </a:outerShdw>
              </a:effectLst>
              <a:cs typeface="Times New Roman" pitchFamily="18" charset="0"/>
            </a:rPr>
            <a:t>ΘΕΩΡΙΕΣ ΝΟΣΗΛΕΥΤΙΚΗΣ</a:t>
          </a:r>
          <a:endParaRPr lang="el-GR" sz="3400" kern="1200" dirty="0">
            <a:solidFill>
              <a:srgbClr val="C00000"/>
            </a:solidFill>
          </a:endParaRPr>
        </a:p>
      </dsp:txBody>
      <dsp:txXfrm>
        <a:off x="48719" y="48719"/>
        <a:ext cx="4754205" cy="1565946"/>
      </dsp:txXfrm>
    </dsp:sp>
    <dsp:sp modelId="{1075ACE5-4066-4E95-AF29-832E244E3A7F}">
      <dsp:nvSpPr>
        <dsp:cNvPr id="0" name=""/>
        <dsp:cNvSpPr/>
      </dsp:nvSpPr>
      <dsp:spPr>
        <a:xfrm>
          <a:off x="577864" y="1940615"/>
          <a:ext cx="6549127" cy="1663384"/>
        </a:xfrm>
        <a:prstGeom prst="roundRect">
          <a:avLst>
            <a:gd name="adj" fmla="val 10000"/>
          </a:avLst>
        </a:prstGeom>
        <a:gradFill rotWithShape="0">
          <a:gsLst>
            <a:gs pos="0">
              <a:schemeClr val="accent1">
                <a:shade val="80000"/>
                <a:hueOff val="153123"/>
                <a:satOff val="-2196"/>
                <a:lumOff val="12807"/>
                <a:alphaOff val="0"/>
                <a:tint val="50000"/>
                <a:satMod val="300000"/>
              </a:schemeClr>
            </a:gs>
            <a:gs pos="35000">
              <a:schemeClr val="accent1">
                <a:shade val="80000"/>
                <a:hueOff val="153123"/>
                <a:satOff val="-2196"/>
                <a:lumOff val="12807"/>
                <a:alphaOff val="0"/>
                <a:tint val="37000"/>
                <a:satMod val="300000"/>
              </a:schemeClr>
            </a:gs>
            <a:gs pos="100000">
              <a:schemeClr val="accent1">
                <a:shade val="80000"/>
                <a:hueOff val="153123"/>
                <a:satOff val="-2196"/>
                <a:lumOff val="1280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l-GR" sz="3400" b="1" kern="1200" dirty="0" smtClean="0">
              <a:solidFill>
                <a:srgbClr val="FF0000"/>
              </a:solidFill>
              <a:effectLst>
                <a:outerShdw blurRad="38100" dist="38100" dir="2700000" algn="tl">
                  <a:srgbClr val="000000">
                    <a:alpha val="43137"/>
                  </a:srgbClr>
                </a:outerShdw>
              </a:effectLst>
            </a:rPr>
            <a:t>ΝΟΣΗΛΕΥΤΙΚΗ ΤΗΣ ΟΙΚΟΓΕΝΕΙΑΣ</a:t>
          </a:r>
          <a:endParaRPr lang="el-GR" sz="3400" b="1" kern="1200" dirty="0">
            <a:solidFill>
              <a:srgbClr val="FF0000"/>
            </a:solidFill>
            <a:effectLst>
              <a:outerShdw blurRad="38100" dist="38100" dir="2700000" algn="tl">
                <a:srgbClr val="000000">
                  <a:alpha val="43137"/>
                </a:srgbClr>
              </a:outerShdw>
            </a:effectLst>
          </a:endParaRPr>
        </a:p>
      </dsp:txBody>
      <dsp:txXfrm>
        <a:off x="626583" y="1989334"/>
        <a:ext cx="4792625" cy="1565946"/>
      </dsp:txXfrm>
    </dsp:sp>
    <dsp:sp modelId="{782ACD16-99F9-4020-B50A-FDC4AF30807C}">
      <dsp:nvSpPr>
        <dsp:cNvPr id="0" name=""/>
        <dsp:cNvSpPr/>
      </dsp:nvSpPr>
      <dsp:spPr>
        <a:xfrm>
          <a:off x="1155728" y="3881231"/>
          <a:ext cx="6549127" cy="1663384"/>
        </a:xfrm>
        <a:prstGeom prst="roundRect">
          <a:avLst>
            <a:gd name="adj" fmla="val 10000"/>
          </a:avLst>
        </a:prstGeom>
        <a:gradFill rotWithShape="0">
          <a:gsLst>
            <a:gs pos="0">
              <a:schemeClr val="accent1">
                <a:shade val="80000"/>
                <a:hueOff val="306246"/>
                <a:satOff val="-4392"/>
                <a:lumOff val="25615"/>
                <a:alphaOff val="0"/>
                <a:tint val="50000"/>
                <a:satMod val="300000"/>
              </a:schemeClr>
            </a:gs>
            <a:gs pos="35000">
              <a:schemeClr val="accent1">
                <a:shade val="80000"/>
                <a:hueOff val="306246"/>
                <a:satOff val="-4392"/>
                <a:lumOff val="25615"/>
                <a:alphaOff val="0"/>
                <a:tint val="37000"/>
                <a:satMod val="300000"/>
              </a:schemeClr>
            </a:gs>
            <a:gs pos="100000">
              <a:schemeClr val="accent1">
                <a:shade val="80000"/>
                <a:hueOff val="306246"/>
                <a:satOff val="-4392"/>
                <a:lumOff val="256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l-GR" sz="3400" b="1" kern="1200" dirty="0" smtClean="0">
              <a:solidFill>
                <a:srgbClr val="002060"/>
              </a:solidFill>
              <a:effectLst>
                <a:outerShdw blurRad="38100" dist="38100" dir="2700000" algn="tl">
                  <a:srgbClr val="000000">
                    <a:alpha val="43137"/>
                  </a:srgbClr>
                </a:outerShdw>
              </a:effectLst>
            </a:rPr>
            <a:t>ΕΦΑΡΜΟΣΜΕΝΗ ΝΟΣΗΛΕΥΤΙΚΗ ΠΡΑΚΤΙΚΗ </a:t>
          </a:r>
          <a:endParaRPr lang="el-GR" sz="3400" b="1" kern="1200" dirty="0">
            <a:solidFill>
              <a:srgbClr val="002060"/>
            </a:solidFill>
            <a:effectLst>
              <a:outerShdw blurRad="38100" dist="38100" dir="2700000" algn="tl">
                <a:srgbClr val="000000">
                  <a:alpha val="43137"/>
                </a:srgbClr>
              </a:outerShdw>
            </a:effectLst>
          </a:endParaRPr>
        </a:p>
      </dsp:txBody>
      <dsp:txXfrm>
        <a:off x="1204447" y="3929950"/>
        <a:ext cx="4792625" cy="1565946"/>
      </dsp:txXfrm>
    </dsp:sp>
    <dsp:sp modelId="{CC8A0E1C-1887-44F8-837B-A479FEAC226F}">
      <dsp:nvSpPr>
        <dsp:cNvPr id="0" name=""/>
        <dsp:cNvSpPr/>
      </dsp:nvSpPr>
      <dsp:spPr>
        <a:xfrm>
          <a:off x="5467927" y="1261400"/>
          <a:ext cx="1081200" cy="1081200"/>
        </a:xfrm>
        <a:prstGeom prst="downArrow">
          <a:avLst>
            <a:gd name="adj1" fmla="val 55000"/>
            <a:gd name="adj2" fmla="val 45000"/>
          </a:avLst>
        </a:prstGeom>
        <a:solidFill>
          <a:schemeClr val="accent2">
            <a:alpha val="90000"/>
          </a:schemeClr>
        </a:solidFill>
        <a:ln w="9525" cap="flat" cmpd="sng" algn="ctr">
          <a:solidFill>
            <a:srgbClr val="002060">
              <a:alpha val="9000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l-GR" sz="3600" kern="1200"/>
        </a:p>
      </dsp:txBody>
      <dsp:txXfrm>
        <a:off x="5711197" y="1261400"/>
        <a:ext cx="594660" cy="813603"/>
      </dsp:txXfrm>
    </dsp:sp>
    <dsp:sp modelId="{84F9AA3B-0F17-4445-8450-289D00F85C65}">
      <dsp:nvSpPr>
        <dsp:cNvPr id="0" name=""/>
        <dsp:cNvSpPr/>
      </dsp:nvSpPr>
      <dsp:spPr>
        <a:xfrm>
          <a:off x="6045791" y="3190926"/>
          <a:ext cx="1081200" cy="1081200"/>
        </a:xfrm>
        <a:prstGeom prst="downArrow">
          <a:avLst>
            <a:gd name="adj1" fmla="val 55000"/>
            <a:gd name="adj2" fmla="val 45000"/>
          </a:avLst>
        </a:prstGeom>
        <a:solidFill>
          <a:srgbClr val="FF0000">
            <a:alpha val="90000"/>
          </a:srgbClr>
        </a:solidFill>
        <a:ln w="9525" cap="flat" cmpd="sng" algn="ctr">
          <a:solidFill>
            <a:srgbClr val="002060">
              <a:alpha val="9000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l-GR" sz="3600" kern="1200"/>
        </a:p>
      </dsp:txBody>
      <dsp:txXfrm>
        <a:off x="6289061" y="3190926"/>
        <a:ext cx="594660" cy="813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FC9CF-5783-4B6A-A8C7-647FD3CF5DEE}">
      <dsp:nvSpPr>
        <dsp:cNvPr id="0" name=""/>
        <dsp:cNvSpPr/>
      </dsp:nvSpPr>
      <dsp:spPr>
        <a:xfrm>
          <a:off x="1101722" y="0"/>
          <a:ext cx="6243093" cy="374441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7BADDB-A640-4DF8-AC61-29CF8B49845B}">
      <dsp:nvSpPr>
        <dsp:cNvPr id="0" name=""/>
        <dsp:cNvSpPr/>
      </dsp:nvSpPr>
      <dsp:spPr>
        <a:xfrm>
          <a:off x="1368131" y="1080114"/>
          <a:ext cx="4452794" cy="1497766"/>
        </a:xfrm>
        <a:prstGeom prst="round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l-GR" sz="3800" b="1" kern="1200" dirty="0" err="1" smtClean="0">
              <a:solidFill>
                <a:srgbClr val="FF0000"/>
              </a:solidFill>
            </a:rPr>
            <a:t>Ειδη</a:t>
          </a:r>
          <a:r>
            <a:rPr lang="el-GR" sz="3800" b="1" kern="1200" dirty="0" smtClean="0">
              <a:solidFill>
                <a:srgbClr val="FF0000"/>
              </a:solidFill>
            </a:rPr>
            <a:t>  παρεμβάσεων </a:t>
          </a:r>
          <a:r>
            <a:rPr lang="en-US" sz="3800" b="1" kern="1200" dirty="0" smtClean="0">
              <a:solidFill>
                <a:srgbClr val="FF0000"/>
              </a:solidFill>
            </a:rPr>
            <a:t/>
          </a:r>
          <a:br>
            <a:rPr lang="en-US" sz="3800" b="1" kern="1200" dirty="0" smtClean="0">
              <a:solidFill>
                <a:srgbClr val="FF0000"/>
              </a:solidFill>
            </a:rPr>
          </a:br>
          <a:r>
            <a:rPr lang="el-GR" sz="3800" b="1" kern="1200" dirty="0" smtClean="0">
              <a:solidFill>
                <a:srgbClr val="FF0000"/>
              </a:solidFill>
            </a:rPr>
            <a:t>Στην </a:t>
          </a:r>
          <a:r>
            <a:rPr lang="el-GR" sz="3800" b="1" kern="1200" dirty="0" err="1" smtClean="0">
              <a:solidFill>
                <a:srgbClr val="FF0000"/>
              </a:solidFill>
            </a:rPr>
            <a:t>οικογενεια</a:t>
          </a:r>
          <a:endParaRPr lang="el-GR" sz="3800" kern="1200" dirty="0">
            <a:solidFill>
              <a:srgbClr val="FF0000"/>
            </a:solidFill>
          </a:endParaRPr>
        </a:p>
      </dsp:txBody>
      <dsp:txXfrm>
        <a:off x="1441246" y="1153229"/>
        <a:ext cx="4306564" cy="13515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20989-87E6-4BC6-B71D-7B6218592C77}">
      <dsp:nvSpPr>
        <dsp:cNvPr id="0" name=""/>
        <dsp:cNvSpPr/>
      </dsp:nvSpPr>
      <dsp:spPr>
        <a:xfrm>
          <a:off x="0" y="178041"/>
          <a:ext cx="8229600" cy="416988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l-GR" sz="2700" kern="1200" dirty="0" smtClean="0"/>
            <a:t>Η διατύπωση των νοσηλευτικών διαγνώσεων είναι το στάδιο της νοσηλευτικής διεργασίας όπου αναλύονται τα </a:t>
          </a:r>
          <a:r>
            <a:rPr lang="el-GR" sz="2700" kern="1200" dirty="0" err="1" smtClean="0"/>
            <a:t>συλλεχθέντα</a:t>
          </a:r>
          <a:r>
            <a:rPr lang="el-GR" sz="2700" kern="1200" dirty="0" smtClean="0"/>
            <a:t>  δεδομένα, ώστε να αναγνωριστούν τα προβλήματα ή οι ανάγκες του ατόμου.  </a:t>
          </a:r>
        </a:p>
        <a:p>
          <a:pPr lvl="0" algn="ctr" defTabSz="1200150" rtl="0">
            <a:lnSpc>
              <a:spcPct val="90000"/>
            </a:lnSpc>
            <a:spcBef>
              <a:spcPct val="0"/>
            </a:spcBef>
            <a:spcAft>
              <a:spcPct val="35000"/>
            </a:spcAft>
          </a:pPr>
          <a:r>
            <a:rPr lang="el-GR" sz="2700" kern="1200" dirty="0" smtClean="0"/>
            <a:t>Η διατύπωση της νοσηλευτικής διάγνωσης συνδυάζει την ειδική ανάγκη του ατόμου με τους σχετιζόμενους παράγοντες ή παράγοντες κινδύνου (αιτιολογία) και τα προσδιοριστικά χαρακτηριστικά (ενδείξεις).  </a:t>
          </a:r>
          <a:endParaRPr lang="el-GR" sz="2700" kern="1200" dirty="0"/>
        </a:p>
      </dsp:txBody>
      <dsp:txXfrm>
        <a:off x="203557" y="381598"/>
        <a:ext cx="7822486" cy="37627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AA15D-FB9E-4B0A-935F-8C4D6AB09A2B}">
      <dsp:nvSpPr>
        <dsp:cNvPr id="0" name=""/>
        <dsp:cNvSpPr/>
      </dsp:nvSpPr>
      <dsp:spPr>
        <a:xfrm>
          <a:off x="0" y="0"/>
          <a:ext cx="8424936" cy="539946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l-GR" sz="2500" u="sng" kern="1200" dirty="0" smtClean="0"/>
            <a:t>Ο σχεδιασμός της φροντίδας</a:t>
          </a:r>
          <a:r>
            <a:rPr lang="el-GR" sz="2500" b="1" kern="1200" dirty="0" smtClean="0"/>
            <a:t> </a:t>
          </a:r>
          <a:r>
            <a:rPr lang="el-GR" sz="2500" kern="1200" dirty="0" smtClean="0"/>
            <a:t>του ασθενούς στο σπίτι, περιλαμβάνει τη θέσπιση των στόχων, την αναγνώριση των επιθυμητών εκβάσεων και τον προσδιορισμό των ειδικών νοσηλευτικών παρεμβάσεων και  κρίνεται σκόπιμο να γίνεται από τον </a:t>
          </a:r>
          <a:r>
            <a:rPr lang="el-GR" sz="2500" kern="1200" dirty="0" err="1" smtClean="0"/>
            <a:t>κατ’οίκον</a:t>
          </a:r>
          <a:r>
            <a:rPr lang="el-GR" sz="2500" kern="1200" dirty="0" smtClean="0"/>
            <a:t> νοσηλευτή και τη διεπιστημονική ομάδα. </a:t>
          </a:r>
        </a:p>
        <a:p>
          <a:pPr lvl="0" algn="ctr" defTabSz="1111250" rtl="0">
            <a:lnSpc>
              <a:spcPct val="90000"/>
            </a:lnSpc>
            <a:spcBef>
              <a:spcPct val="0"/>
            </a:spcBef>
            <a:spcAft>
              <a:spcPct val="35000"/>
            </a:spcAft>
          </a:pPr>
          <a:r>
            <a:rPr lang="el-GR" sz="2500" kern="1200" dirty="0" smtClean="0"/>
            <a:t>Οι στόχοι μπορεί να είναι μακροπρόθεσμοι ή βραχυπρόθεσμοι και αφορούν τις ανάγκες του ασθενούς /οικογένειας και μπορούν να τροποποιούνται συχνά. </a:t>
          </a:r>
        </a:p>
        <a:p>
          <a:pPr lvl="0" algn="ctr" defTabSz="1111250" rtl="0">
            <a:lnSpc>
              <a:spcPct val="90000"/>
            </a:lnSpc>
            <a:spcBef>
              <a:spcPct val="0"/>
            </a:spcBef>
            <a:spcAft>
              <a:spcPct val="35000"/>
            </a:spcAft>
          </a:pPr>
          <a:r>
            <a:rPr lang="el-GR" sz="2500" kern="1200" dirty="0" smtClean="0"/>
            <a:t>Οι αναφερόμενες εκβάσεις αφορούν τους σκοπούς της φροντίδας, είναι με ακρίβεια διατυπωμένες, </a:t>
          </a:r>
          <a:r>
            <a:rPr lang="el-GR" sz="2500" kern="1200" dirty="0" err="1" smtClean="0"/>
            <a:t>ασθενοκεντρικές</a:t>
          </a:r>
          <a:r>
            <a:rPr lang="el-GR" sz="2500" kern="1200" dirty="0" smtClean="0"/>
            <a:t>, καθορισμένες στο χρόνο και μετρήσιμες. </a:t>
          </a:r>
          <a:endParaRPr lang="el-GR" sz="2500" kern="1200" dirty="0"/>
        </a:p>
      </dsp:txBody>
      <dsp:txXfrm>
        <a:off x="263580" y="263580"/>
        <a:ext cx="7897776" cy="48723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E9D35-2F35-43A5-8629-B3755B5CAC31}">
      <dsp:nvSpPr>
        <dsp:cNvPr id="0" name=""/>
        <dsp:cNvSpPr/>
      </dsp:nvSpPr>
      <dsp:spPr>
        <a:xfrm>
          <a:off x="0" y="9"/>
          <a:ext cx="8229600" cy="4525944"/>
        </a:xfrm>
        <a:prstGeom prst="roundRect">
          <a:avLst/>
        </a:prstGeom>
        <a:solidFill>
          <a:srgbClr val="FFC000"/>
        </a:solidFill>
        <a:ln w="76200" cap="flat" cmpd="sng" algn="ctr">
          <a:solidFill>
            <a:srgbClr val="0070C0"/>
          </a:solidFill>
          <a:prstDash val="solid"/>
        </a:ln>
        <a:effectLst>
          <a:glow rad="228600">
            <a:schemeClr val="accent1">
              <a:satMod val="175000"/>
              <a:alpha val="40000"/>
            </a:schemeClr>
          </a:glow>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l-GR" sz="2800" u="sng" kern="1200" dirty="0" smtClean="0"/>
            <a:t>Η εκτίμηση των αποτελεσμάτων</a:t>
          </a:r>
          <a:r>
            <a:rPr lang="el-GR" sz="2800" kern="1200" dirty="0" smtClean="0"/>
            <a:t> περιλαμβάνει: </a:t>
          </a:r>
        </a:p>
        <a:p>
          <a:pPr lvl="0" algn="l" defTabSz="1244600" rtl="0">
            <a:lnSpc>
              <a:spcPct val="90000"/>
            </a:lnSpc>
            <a:spcBef>
              <a:spcPct val="0"/>
            </a:spcBef>
            <a:spcAft>
              <a:spcPct val="35000"/>
            </a:spcAft>
          </a:pPr>
          <a:r>
            <a:rPr lang="el-GR" sz="2800" kern="1200" dirty="0" smtClean="0"/>
            <a:t>Την εκτίμηση της αποτελεσματικότητας των παρεμβάσεων και την αξιοποίηση των υποστηρικτικών πηγών (βοήθειας). </a:t>
          </a:r>
        </a:p>
        <a:p>
          <a:pPr lvl="0" algn="l" defTabSz="1244600" rtl="0">
            <a:lnSpc>
              <a:spcPct val="90000"/>
            </a:lnSpc>
            <a:spcBef>
              <a:spcPct val="0"/>
            </a:spcBef>
            <a:spcAft>
              <a:spcPct val="35000"/>
            </a:spcAft>
          </a:pPr>
          <a:r>
            <a:rPr lang="el-GR" sz="2800" kern="1200" dirty="0" smtClean="0"/>
            <a:t>Αξιολογείται η βελτίωση-πρόοδος της κατάστασης του ασθενούς/οικογένειας/φροντιστή και η επίτευξη των βραχυχρόνιων και μακροχρόνιων στόχων που διατυπώθηκαν στο σχεδιασμό.</a:t>
          </a:r>
          <a:endParaRPr lang="el-GR" sz="2800" kern="1200" dirty="0"/>
        </a:p>
      </dsp:txBody>
      <dsp:txXfrm>
        <a:off x="220938" y="220947"/>
        <a:ext cx="7787724" cy="40840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FCD82-0644-41C2-B35A-B38063BE582F}">
      <dsp:nvSpPr>
        <dsp:cNvPr id="0" name=""/>
        <dsp:cNvSpPr/>
      </dsp:nvSpPr>
      <dsp:spPr>
        <a:xfrm>
          <a:off x="1215429" y="1098153"/>
          <a:ext cx="3294459" cy="329445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2B9A36-B8A7-42F9-B574-34690E7CD379}">
      <dsp:nvSpPr>
        <dsp:cNvPr id="0" name=""/>
        <dsp:cNvSpPr/>
      </dsp:nvSpPr>
      <dsp:spPr>
        <a:xfrm>
          <a:off x="1686262" y="1568986"/>
          <a:ext cx="2352793" cy="235279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25912F-7279-4931-B76D-3C737C0A0863}">
      <dsp:nvSpPr>
        <dsp:cNvPr id="0" name=""/>
        <dsp:cNvSpPr/>
      </dsp:nvSpPr>
      <dsp:spPr>
        <a:xfrm>
          <a:off x="2156821" y="2039545"/>
          <a:ext cx="1411676" cy="141167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745A77-F22E-4373-9329-31A0AFB416AB}">
      <dsp:nvSpPr>
        <dsp:cNvPr id="0" name=""/>
        <dsp:cNvSpPr/>
      </dsp:nvSpPr>
      <dsp:spPr>
        <a:xfrm>
          <a:off x="2627379" y="2510103"/>
          <a:ext cx="470558" cy="47055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71FB6D-3542-4D8A-8915-9E725056C0C8}">
      <dsp:nvSpPr>
        <dsp:cNvPr id="0" name=""/>
        <dsp:cNvSpPr/>
      </dsp:nvSpPr>
      <dsp:spPr>
        <a:xfrm>
          <a:off x="5058965" y="0"/>
          <a:ext cx="1647229" cy="787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57150" rIns="57150" bIns="5715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4500" b="0" i="0" u="none" strike="noStrike" kern="1200" cap="none" normalizeH="0" baseline="0" smtClean="0">
              <a:ln>
                <a:noFill/>
              </a:ln>
              <a:solidFill>
                <a:schemeClr val="tx1"/>
              </a:solidFill>
              <a:effectLst/>
              <a:latin typeface="Arial" charset="0"/>
            </a:rPr>
            <a:t>Α</a:t>
          </a:r>
        </a:p>
      </dsp:txBody>
      <dsp:txXfrm>
        <a:off x="5058965" y="0"/>
        <a:ext cx="1647229" cy="787924"/>
      </dsp:txXfrm>
    </dsp:sp>
    <dsp:sp modelId="{75AC2081-8DD9-4D09-A753-4D5CD1989351}">
      <dsp:nvSpPr>
        <dsp:cNvPr id="0" name=""/>
        <dsp:cNvSpPr/>
      </dsp:nvSpPr>
      <dsp:spPr>
        <a:xfrm>
          <a:off x="4647158" y="393962"/>
          <a:ext cx="411807"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7F2410-05D5-435F-AD6B-B8F4E4352CD7}">
      <dsp:nvSpPr>
        <dsp:cNvPr id="0" name=""/>
        <dsp:cNvSpPr/>
      </dsp:nvSpPr>
      <dsp:spPr>
        <a:xfrm rot="5400000">
          <a:off x="2577139" y="653401"/>
          <a:ext cx="2328084" cy="1811952"/>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4A6CD1-D807-4A5F-91AE-936C5837CC26}">
      <dsp:nvSpPr>
        <dsp:cNvPr id="0" name=""/>
        <dsp:cNvSpPr/>
      </dsp:nvSpPr>
      <dsp:spPr>
        <a:xfrm>
          <a:off x="5058965" y="787924"/>
          <a:ext cx="1647229" cy="787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57150" rIns="57150" bIns="5715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4500" b="0" i="0" u="none" strike="noStrike" kern="1200" cap="none" normalizeH="0" baseline="0" smtClean="0">
              <a:ln>
                <a:noFill/>
              </a:ln>
              <a:solidFill>
                <a:schemeClr val="tx1"/>
              </a:solidFill>
              <a:effectLst/>
              <a:latin typeface="Arial" charset="0"/>
            </a:rPr>
            <a:t> Β</a:t>
          </a:r>
        </a:p>
      </dsp:txBody>
      <dsp:txXfrm>
        <a:off x="5058965" y="787924"/>
        <a:ext cx="1647229" cy="787924"/>
      </dsp:txXfrm>
    </dsp:sp>
    <dsp:sp modelId="{036FECD4-5200-43E0-B93A-E65C69118D8A}">
      <dsp:nvSpPr>
        <dsp:cNvPr id="0" name=""/>
        <dsp:cNvSpPr/>
      </dsp:nvSpPr>
      <dsp:spPr>
        <a:xfrm>
          <a:off x="4647158" y="1181887"/>
          <a:ext cx="411807"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3D9F4D-5252-4986-A9F2-8B50A1225EAE}">
      <dsp:nvSpPr>
        <dsp:cNvPr id="0" name=""/>
        <dsp:cNvSpPr/>
      </dsp:nvSpPr>
      <dsp:spPr>
        <a:xfrm rot="5400000">
          <a:off x="2980161" y="1428422"/>
          <a:ext cx="1911884" cy="1419363"/>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ACD653-5441-47A1-B110-57179BC6918D}">
      <dsp:nvSpPr>
        <dsp:cNvPr id="0" name=""/>
        <dsp:cNvSpPr/>
      </dsp:nvSpPr>
      <dsp:spPr>
        <a:xfrm>
          <a:off x="5058965" y="1575849"/>
          <a:ext cx="1647229" cy="787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57150" rIns="57150" bIns="5715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4500" b="0" i="0" u="none" strike="noStrike" kern="1200" cap="none" normalizeH="0" baseline="0" smtClean="0">
              <a:ln>
                <a:noFill/>
              </a:ln>
              <a:solidFill>
                <a:schemeClr val="tx1"/>
              </a:solidFill>
              <a:effectLst/>
              <a:latin typeface="Arial" charset="0"/>
            </a:rPr>
            <a:t>Γ</a:t>
          </a:r>
        </a:p>
      </dsp:txBody>
      <dsp:txXfrm>
        <a:off x="5058965" y="1575849"/>
        <a:ext cx="1647229" cy="787924"/>
      </dsp:txXfrm>
    </dsp:sp>
    <dsp:sp modelId="{E2B8F1EC-679A-43CA-8AF2-66CB7C09F3CC}">
      <dsp:nvSpPr>
        <dsp:cNvPr id="0" name=""/>
        <dsp:cNvSpPr/>
      </dsp:nvSpPr>
      <dsp:spPr>
        <a:xfrm>
          <a:off x="4647158" y="1969812"/>
          <a:ext cx="411807"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681ABA-697B-467B-B73F-F110D59CA0FA}">
      <dsp:nvSpPr>
        <dsp:cNvPr id="0" name=""/>
        <dsp:cNvSpPr/>
      </dsp:nvSpPr>
      <dsp:spPr>
        <a:xfrm rot="5400000">
          <a:off x="3370280" y="2150733"/>
          <a:ext cx="1458347" cy="1095407"/>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1AE7A6-E597-49A0-816D-BE2792EFCFA2}">
      <dsp:nvSpPr>
        <dsp:cNvPr id="0" name=""/>
        <dsp:cNvSpPr/>
      </dsp:nvSpPr>
      <dsp:spPr>
        <a:xfrm>
          <a:off x="5058965" y="2363774"/>
          <a:ext cx="1647229" cy="787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57150" rIns="57150" bIns="5715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4500" b="0" i="0" u="none" strike="noStrike" kern="1200" cap="none" normalizeH="0" baseline="0" smtClean="0">
              <a:ln>
                <a:noFill/>
              </a:ln>
              <a:solidFill>
                <a:schemeClr val="tx1"/>
              </a:solidFill>
              <a:effectLst/>
              <a:latin typeface="Arial" charset="0"/>
            </a:rPr>
            <a:t>Δ</a:t>
          </a:r>
        </a:p>
      </dsp:txBody>
      <dsp:txXfrm>
        <a:off x="5058965" y="2363774"/>
        <a:ext cx="1647229" cy="787924"/>
      </dsp:txXfrm>
    </dsp:sp>
    <dsp:sp modelId="{D590910A-B7FB-4ABF-B395-C0B8EB2B90D8}">
      <dsp:nvSpPr>
        <dsp:cNvPr id="0" name=""/>
        <dsp:cNvSpPr/>
      </dsp:nvSpPr>
      <dsp:spPr>
        <a:xfrm>
          <a:off x="4647158" y="2757737"/>
          <a:ext cx="411807"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E68A4E-5E74-40E9-8A51-D6B4F31F2666}">
      <dsp:nvSpPr>
        <dsp:cNvPr id="0" name=""/>
        <dsp:cNvSpPr/>
      </dsp:nvSpPr>
      <dsp:spPr>
        <a:xfrm rot="5400000">
          <a:off x="3761332" y="2875898"/>
          <a:ext cx="1002394" cy="765412"/>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343F33-0225-419B-9FF8-756005FE5032}" type="datetimeFigureOut">
              <a:rPr lang="el-GR" smtClean="0"/>
              <a:t>19/2/2017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8D4DB-5CA6-4878-9784-3634003646A9}" type="slidenum">
              <a:rPr lang="el-GR" smtClean="0"/>
              <a:t>‹#›</a:t>
            </a:fld>
            <a:endParaRPr lang="el-GR"/>
          </a:p>
        </p:txBody>
      </p:sp>
    </p:spTree>
    <p:extLst>
      <p:ext uri="{BB962C8B-B14F-4D97-AF65-F5344CB8AC3E}">
        <p14:creationId xmlns:p14="http://schemas.microsoft.com/office/powerpoint/2010/main" val="1833411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A05736-558D-451C-A573-69E026751B9C}" type="slidenum">
              <a:rPr lang="el-GR">
                <a:solidFill>
                  <a:prstClr val="black"/>
                </a:solidFill>
              </a:rPr>
              <a:pPr/>
              <a:t>2</a:t>
            </a:fld>
            <a:endParaRPr lang="el-GR">
              <a:solidFill>
                <a:prstClr val="black"/>
              </a:solidFill>
            </a:endParaRPr>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3E39F2-E367-4FD9-B72D-3243748AFA17}" type="slidenum">
              <a:rPr lang="el-GR" altLang="el-GR">
                <a:solidFill>
                  <a:prstClr val="black"/>
                </a:solidFill>
                <a:latin typeface="Times New Roman" pitchFamily="18" charset="0"/>
              </a:rPr>
              <a:pPr eaLnBrk="1" hangingPunct="1"/>
              <a:t>23</a:t>
            </a:fld>
            <a:endParaRPr lang="el-GR" altLang="el-GR">
              <a:solidFill>
                <a:prstClr val="black"/>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B50F03E-17EA-49AA-BFF1-99BA6D641C3A}" type="slidenum">
              <a:rPr lang="el-GR" altLang="el-GR">
                <a:solidFill>
                  <a:prstClr val="black"/>
                </a:solidFill>
              </a:rPr>
              <a:pPr eaLnBrk="1" hangingPunct="1">
                <a:spcBef>
                  <a:spcPct val="0"/>
                </a:spcBef>
              </a:pPr>
              <a:t>24</a:t>
            </a:fld>
            <a:endParaRPr lang="el-GR" altLang="el-GR">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30EDCBE-AF88-412A-99B9-4F903D2BAB87}" type="slidenum">
              <a:rPr lang="el-GR" altLang="el-GR">
                <a:solidFill>
                  <a:prstClr val="black"/>
                </a:solidFill>
              </a:rPr>
              <a:pPr eaLnBrk="1" hangingPunct="1">
                <a:spcBef>
                  <a:spcPct val="0"/>
                </a:spcBef>
              </a:pPr>
              <a:t>25</a:t>
            </a:fld>
            <a:endParaRPr lang="el-GR" altLang="el-GR">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7AF5D75-8A94-41B3-9AB4-F20CDB3C6ED2}" type="slidenum">
              <a:rPr lang="el-GR" altLang="el-GR">
                <a:solidFill>
                  <a:prstClr val="black"/>
                </a:solidFill>
              </a:rPr>
              <a:pPr eaLnBrk="1" hangingPunct="1">
                <a:spcBef>
                  <a:spcPct val="0"/>
                </a:spcBef>
              </a:pPr>
              <a:t>26</a:t>
            </a:fld>
            <a:endParaRPr lang="el-GR" altLang="el-GR">
              <a:solidFill>
                <a:prstClr val="black"/>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2B3AE-5ABA-46F3-A85A-A30DD2E4BDC1}" type="slidenum">
              <a:rPr lang="el-GR" altLang="el-GR">
                <a:solidFill>
                  <a:prstClr val="black"/>
                </a:solidFill>
              </a:rPr>
              <a:pPr eaLnBrk="1" hangingPunct="1">
                <a:spcBef>
                  <a:spcPct val="0"/>
                </a:spcBef>
              </a:pPr>
              <a:t>27</a:t>
            </a:fld>
            <a:endParaRPr lang="el-GR" altLang="el-GR">
              <a:solidFill>
                <a:prstClr val="black"/>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818BFD1-E9F3-4CDC-8634-D5210D1AB871}" type="slidenum">
              <a:rPr lang="el-GR" altLang="el-GR">
                <a:solidFill>
                  <a:prstClr val="black"/>
                </a:solidFill>
              </a:rPr>
              <a:pPr eaLnBrk="1" hangingPunct="1">
                <a:spcBef>
                  <a:spcPct val="0"/>
                </a:spcBef>
              </a:pPr>
              <a:t>28</a:t>
            </a:fld>
            <a:endParaRPr lang="el-GR" altLang="el-GR">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78E1C7-5EB3-4888-BC2F-55564CA71BC9}" type="slidenum">
              <a:rPr lang="el-GR" altLang="el-GR">
                <a:solidFill>
                  <a:prstClr val="black"/>
                </a:solidFill>
              </a:rPr>
              <a:pPr eaLnBrk="1" hangingPunct="1">
                <a:spcBef>
                  <a:spcPct val="0"/>
                </a:spcBef>
              </a:pPr>
              <a:t>29</a:t>
            </a:fld>
            <a:endParaRPr lang="el-GR" altLang="el-GR">
              <a:solidFill>
                <a:prstClr val="black"/>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6DF5E5B-CFB3-428D-B8FD-89A92F8CC7E4}" type="slidenum">
              <a:rPr lang="el-GR" altLang="el-GR">
                <a:solidFill>
                  <a:prstClr val="black"/>
                </a:solidFill>
              </a:rPr>
              <a:pPr eaLnBrk="1" hangingPunct="1">
                <a:spcBef>
                  <a:spcPct val="0"/>
                </a:spcBef>
              </a:pPr>
              <a:t>30</a:t>
            </a:fld>
            <a:endParaRPr lang="el-GR" altLang="el-GR">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54BE62A-1531-43A6-9D4D-49AD20D30703}" type="slidenum">
              <a:rPr lang="el-GR" altLang="el-GR">
                <a:solidFill>
                  <a:prstClr val="black"/>
                </a:solidFill>
              </a:rPr>
              <a:pPr eaLnBrk="1" hangingPunct="1">
                <a:spcBef>
                  <a:spcPct val="0"/>
                </a:spcBef>
              </a:pPr>
              <a:t>31</a:t>
            </a:fld>
            <a:endParaRPr lang="el-GR" altLang="el-GR">
              <a:solidFill>
                <a:prstClr val="black"/>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6AA2241-DE02-4EE8-8940-6D607CC6D763}" type="slidenum">
              <a:rPr lang="el-GR" altLang="el-GR">
                <a:solidFill>
                  <a:prstClr val="black"/>
                </a:solidFill>
              </a:rPr>
              <a:pPr eaLnBrk="1" hangingPunct="1">
                <a:spcBef>
                  <a:spcPct val="0"/>
                </a:spcBef>
              </a:pPr>
              <a:t>32</a:t>
            </a:fld>
            <a:endParaRPr lang="el-GR" altLang="el-GR">
              <a:solidFill>
                <a:prstClr val="black"/>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F5A39A-F92C-41A2-B9EC-F2ACF48C222E}" type="slidenum">
              <a:rPr lang="el-GR" altLang="el-GR">
                <a:solidFill>
                  <a:prstClr val="black"/>
                </a:solidFill>
                <a:latin typeface="Times New Roman" pitchFamily="18" charset="0"/>
              </a:rPr>
              <a:pPr eaLnBrk="1" hangingPunct="1"/>
              <a:t>15</a:t>
            </a:fld>
            <a:endParaRPr lang="el-GR" altLang="el-GR">
              <a:solidFill>
                <a:prstClr val="black"/>
              </a:solidFill>
              <a:latin typeface="Times New Roman"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674A2A4-33D3-4D0B-9C06-119A46958051}" type="slidenum">
              <a:rPr lang="el-GR" altLang="el-GR">
                <a:solidFill>
                  <a:prstClr val="black"/>
                </a:solidFill>
              </a:rPr>
              <a:pPr eaLnBrk="1" hangingPunct="1">
                <a:spcBef>
                  <a:spcPct val="0"/>
                </a:spcBef>
              </a:pPr>
              <a:t>33</a:t>
            </a:fld>
            <a:endParaRPr lang="el-GR" altLang="el-GR">
              <a:solidFill>
                <a:prstClr val="black"/>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468B013-3737-4A22-86DA-E53ADE7207C2}" type="slidenum">
              <a:rPr lang="el-GR" altLang="el-GR">
                <a:solidFill>
                  <a:prstClr val="black"/>
                </a:solidFill>
              </a:rPr>
              <a:pPr eaLnBrk="1" hangingPunct="1">
                <a:spcBef>
                  <a:spcPct val="0"/>
                </a:spcBef>
              </a:pPr>
              <a:t>34</a:t>
            </a:fld>
            <a:endParaRPr lang="el-GR" altLang="el-GR">
              <a:solidFill>
                <a:prstClr val="black"/>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EAE4984-5F59-4266-B418-706241BA7572}" type="slidenum">
              <a:rPr lang="el-GR" altLang="el-GR">
                <a:solidFill>
                  <a:prstClr val="black"/>
                </a:solidFill>
              </a:rPr>
              <a:pPr eaLnBrk="1" hangingPunct="1">
                <a:spcBef>
                  <a:spcPct val="0"/>
                </a:spcBef>
              </a:pPr>
              <a:t>35</a:t>
            </a:fld>
            <a:endParaRPr lang="el-GR" altLang="el-GR">
              <a:solidFill>
                <a:prstClr val="black"/>
              </a:solidFill>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9816505-4EB2-4A8C-9941-D50A2DAA9DE5}" type="slidenum">
              <a:rPr lang="el-GR" altLang="el-GR">
                <a:solidFill>
                  <a:prstClr val="black"/>
                </a:solidFill>
              </a:rPr>
              <a:pPr eaLnBrk="1" hangingPunct="1">
                <a:spcBef>
                  <a:spcPct val="0"/>
                </a:spcBef>
              </a:pPr>
              <a:t>36</a:t>
            </a:fld>
            <a:endParaRPr lang="el-GR" altLang="el-GR">
              <a:solidFill>
                <a:prstClr val="black"/>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ECA1BEE-7F8A-4BDE-9F03-79CB045A6E6D}" type="slidenum">
              <a:rPr lang="el-GR" altLang="el-GR">
                <a:solidFill>
                  <a:prstClr val="black"/>
                </a:solidFill>
              </a:rPr>
              <a:pPr eaLnBrk="1" hangingPunct="1">
                <a:spcBef>
                  <a:spcPct val="0"/>
                </a:spcBef>
              </a:pPr>
              <a:t>37</a:t>
            </a:fld>
            <a:endParaRPr lang="el-GR" altLang="el-GR">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FF8DE86-352B-499B-BFBF-9B617EB85F2B}" type="slidenum">
              <a:rPr lang="el-GR" altLang="el-GR">
                <a:solidFill>
                  <a:prstClr val="black"/>
                </a:solidFill>
              </a:rPr>
              <a:pPr eaLnBrk="1" hangingPunct="1">
                <a:spcBef>
                  <a:spcPct val="0"/>
                </a:spcBef>
              </a:pPr>
              <a:t>38</a:t>
            </a:fld>
            <a:endParaRPr lang="el-GR" altLang="el-GR">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1364902-A210-4F35-B767-E9FF8446B2EA}" type="slidenum">
              <a:rPr lang="el-GR" altLang="el-GR">
                <a:solidFill>
                  <a:prstClr val="black"/>
                </a:solidFill>
              </a:rPr>
              <a:pPr eaLnBrk="1" hangingPunct="1">
                <a:spcBef>
                  <a:spcPct val="0"/>
                </a:spcBef>
              </a:pPr>
              <a:t>39</a:t>
            </a:fld>
            <a:endParaRPr lang="el-GR" altLang="el-GR">
              <a:solidFill>
                <a:prstClr val="black"/>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C7BCF5-882C-43B5-9DEF-54F67DFCB5E1}" type="slidenum">
              <a:rPr lang="el-GR" altLang="el-GR">
                <a:solidFill>
                  <a:prstClr val="black"/>
                </a:solidFill>
              </a:rPr>
              <a:pPr eaLnBrk="1" hangingPunct="1">
                <a:spcBef>
                  <a:spcPct val="0"/>
                </a:spcBef>
              </a:pPr>
              <a:t>40</a:t>
            </a:fld>
            <a:endParaRPr lang="el-GR" altLang="el-GR">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E475218-4BBA-410D-98D4-3DDE457756DD}" type="slidenum">
              <a:rPr lang="el-GR" altLang="el-GR">
                <a:solidFill>
                  <a:prstClr val="black"/>
                </a:solidFill>
              </a:rPr>
              <a:pPr eaLnBrk="1" hangingPunct="1">
                <a:spcBef>
                  <a:spcPct val="0"/>
                </a:spcBef>
              </a:pPr>
              <a:t>41</a:t>
            </a:fld>
            <a:endParaRPr lang="el-GR" altLang="el-GR">
              <a:solidFill>
                <a:prstClr val="black"/>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B531609-79F6-480B-87D4-0263722B35E6}" type="slidenum">
              <a:rPr lang="el-GR" altLang="el-GR">
                <a:solidFill>
                  <a:prstClr val="black"/>
                </a:solidFill>
              </a:rPr>
              <a:pPr eaLnBrk="1" hangingPunct="1">
                <a:spcBef>
                  <a:spcPct val="0"/>
                </a:spcBef>
              </a:pPr>
              <a:t>42</a:t>
            </a:fld>
            <a:endParaRPr lang="el-GR" altLang="el-GR">
              <a:solidFill>
                <a:prstClr val="black"/>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3BF8BA-ECCC-429D-B663-CA655F67D04F}" type="slidenum">
              <a:rPr lang="el-GR" altLang="el-GR">
                <a:solidFill>
                  <a:prstClr val="black"/>
                </a:solidFill>
                <a:latin typeface="Times New Roman" pitchFamily="18" charset="0"/>
              </a:rPr>
              <a:pPr eaLnBrk="1" hangingPunct="1"/>
              <a:t>16</a:t>
            </a:fld>
            <a:endParaRPr lang="el-GR" altLang="el-GR">
              <a:solidFill>
                <a:prstClr val="black"/>
              </a:solidFill>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637D7A5-4710-42DD-939E-5327F96FB296}" type="slidenum">
              <a:rPr lang="el-GR" altLang="el-GR">
                <a:solidFill>
                  <a:prstClr val="black"/>
                </a:solidFill>
              </a:rPr>
              <a:pPr eaLnBrk="1" hangingPunct="1">
                <a:spcBef>
                  <a:spcPct val="0"/>
                </a:spcBef>
              </a:pPr>
              <a:t>43</a:t>
            </a:fld>
            <a:endParaRPr lang="el-GR" altLang="el-GR">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7D9F7E1-2924-4ED3-82D3-FC703A9DBE1F}" type="slidenum">
              <a:rPr lang="el-GR" altLang="el-GR">
                <a:solidFill>
                  <a:prstClr val="black"/>
                </a:solidFill>
              </a:rPr>
              <a:pPr eaLnBrk="1" hangingPunct="1">
                <a:spcBef>
                  <a:spcPct val="0"/>
                </a:spcBef>
              </a:pPr>
              <a:t>44</a:t>
            </a:fld>
            <a:endParaRPr lang="el-GR" altLang="el-GR">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153C5CA-466C-447A-A97E-B944DAF18803}" type="slidenum">
              <a:rPr lang="el-GR" altLang="el-GR">
                <a:solidFill>
                  <a:prstClr val="black"/>
                </a:solidFill>
              </a:rPr>
              <a:pPr eaLnBrk="1" hangingPunct="1">
                <a:spcBef>
                  <a:spcPct val="0"/>
                </a:spcBef>
              </a:pPr>
              <a:t>45</a:t>
            </a:fld>
            <a:endParaRPr lang="el-GR" altLang="el-GR">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2912C60-B44F-49DF-862D-A4FDDD9168D0}" type="slidenum">
              <a:rPr lang="el-GR" altLang="el-GR">
                <a:solidFill>
                  <a:prstClr val="black"/>
                </a:solidFill>
              </a:rPr>
              <a:pPr eaLnBrk="1" hangingPunct="1">
                <a:spcBef>
                  <a:spcPct val="0"/>
                </a:spcBef>
              </a:pPr>
              <a:t>46</a:t>
            </a:fld>
            <a:endParaRPr lang="el-GR" altLang="el-GR">
              <a:solidFill>
                <a:prstClr val="black"/>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D29138B-F3CE-4E71-A6C4-ACF1D8B3435F}" type="slidenum">
              <a:rPr lang="el-GR" altLang="el-GR">
                <a:solidFill>
                  <a:prstClr val="black"/>
                </a:solidFill>
              </a:rPr>
              <a:pPr eaLnBrk="1" hangingPunct="1">
                <a:spcBef>
                  <a:spcPct val="0"/>
                </a:spcBef>
              </a:pPr>
              <a:t>47</a:t>
            </a:fld>
            <a:endParaRPr lang="el-GR" altLang="el-GR">
              <a:solidFill>
                <a:prstClr val="black"/>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5A9992D-397E-42F7-83E7-961F7142D7A8}" type="slidenum">
              <a:rPr lang="el-GR" altLang="el-GR">
                <a:solidFill>
                  <a:prstClr val="black"/>
                </a:solidFill>
              </a:rPr>
              <a:pPr eaLnBrk="1" hangingPunct="1">
                <a:spcBef>
                  <a:spcPct val="0"/>
                </a:spcBef>
              </a:pPr>
              <a:t>48</a:t>
            </a:fld>
            <a:endParaRPr lang="el-GR" altLang="el-GR">
              <a:solidFill>
                <a:prstClr val="black"/>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E6F0FB-0C8A-4597-81A3-D886804FA721}" type="slidenum">
              <a:rPr lang="el-GR" altLang="el-GR">
                <a:solidFill>
                  <a:prstClr val="black"/>
                </a:solidFill>
                <a:latin typeface="Times New Roman" pitchFamily="18" charset="0"/>
              </a:rPr>
              <a:pPr eaLnBrk="1" hangingPunct="1"/>
              <a:t>17</a:t>
            </a:fld>
            <a:endParaRPr lang="el-GR" altLang="el-GR">
              <a:solidFill>
                <a:prstClr val="black"/>
              </a:solidFill>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BE3839-8379-4636-9959-2F442969F5BC}" type="slidenum">
              <a:rPr lang="el-GR" altLang="el-GR">
                <a:solidFill>
                  <a:prstClr val="black"/>
                </a:solidFill>
                <a:latin typeface="Times New Roman" pitchFamily="18" charset="0"/>
              </a:rPr>
              <a:pPr eaLnBrk="1" hangingPunct="1"/>
              <a:t>18</a:t>
            </a:fld>
            <a:endParaRPr lang="el-GR" altLang="el-GR">
              <a:solidFill>
                <a:prstClr val="black"/>
              </a:solidFill>
              <a:latin typeface="Times New Roman"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2D2581-B9DB-4B9B-BFE2-259E2A71D0FB}" type="slidenum">
              <a:rPr lang="el-GR" altLang="el-GR">
                <a:solidFill>
                  <a:prstClr val="black"/>
                </a:solidFill>
                <a:latin typeface="Times New Roman" pitchFamily="18" charset="0"/>
              </a:rPr>
              <a:pPr eaLnBrk="1" hangingPunct="1"/>
              <a:t>19</a:t>
            </a:fld>
            <a:endParaRPr lang="el-GR" altLang="el-GR">
              <a:solidFill>
                <a:prstClr val="black"/>
              </a:solidFill>
              <a:latin typeface="Times New Roman"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4643D8-ADD2-4B08-B202-7BF5A82BB678}" type="slidenum">
              <a:rPr lang="el-GR" altLang="el-GR">
                <a:solidFill>
                  <a:prstClr val="black"/>
                </a:solidFill>
                <a:latin typeface="Times New Roman" pitchFamily="18" charset="0"/>
              </a:rPr>
              <a:pPr eaLnBrk="1" hangingPunct="1"/>
              <a:t>20</a:t>
            </a:fld>
            <a:endParaRPr lang="el-GR" altLang="el-GR">
              <a:solidFill>
                <a:prstClr val="black"/>
              </a:solidFill>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CC10B5-C759-4F62-867A-D776D3D22CBF}" type="slidenum">
              <a:rPr lang="el-GR" altLang="el-GR">
                <a:solidFill>
                  <a:prstClr val="black"/>
                </a:solidFill>
                <a:latin typeface="Times New Roman" pitchFamily="18" charset="0"/>
              </a:rPr>
              <a:pPr eaLnBrk="1" hangingPunct="1"/>
              <a:t>21</a:t>
            </a:fld>
            <a:endParaRPr lang="el-GR" altLang="el-GR">
              <a:solidFill>
                <a:prstClr val="black"/>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FD82F2-5A8E-412F-96E3-DE911B17BDE3}" type="slidenum">
              <a:rPr lang="el-GR" altLang="el-GR">
                <a:solidFill>
                  <a:prstClr val="black"/>
                </a:solidFill>
                <a:latin typeface="Times New Roman" pitchFamily="18" charset="0"/>
              </a:rPr>
              <a:pPr eaLnBrk="1" hangingPunct="1"/>
              <a:t>22</a:t>
            </a:fld>
            <a:endParaRPr lang="el-GR" altLang="el-GR">
              <a:solidFill>
                <a:prstClr val="black"/>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Ορθογώνιο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Ορθογώνιο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Ορθογώνιο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Ορθογώνιο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11" name="Στρογγυλεμένο ορθογώνιο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12" name="Στρογγυλεμένο ορθογώνιο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3" name="Ορθογώνιο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4" name="Ορθογώνιο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5" name="Ορθογώνιο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6" name="Ορθογώνιο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smtClean="0"/>
              <a:t>Στυλ κύριου τίτλου</a:t>
            </a:r>
            <a:endParaRPr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Στυλ κύριου υπότιτλου</a:t>
            </a:r>
            <a:endParaRPr lang="en-US"/>
          </a:p>
        </p:txBody>
      </p:sp>
      <p:sp>
        <p:nvSpPr>
          <p:cNvPr id="17" name="Θέση ημερομηνίας 27"/>
          <p:cNvSpPr>
            <a:spLocks noGrp="1"/>
          </p:cNvSpPr>
          <p:nvPr>
            <p:ph type="dt" sz="half" idx="10"/>
          </p:nvPr>
        </p:nvSpPr>
        <p:spPr>
          <a:xfrm>
            <a:off x="6705600" y="4206875"/>
            <a:ext cx="960438" cy="457200"/>
          </a:xfrm>
        </p:spPr>
        <p:txBody>
          <a:bodyPr/>
          <a:lstStyle>
            <a:lvl1pPr>
              <a:defRPr/>
            </a:lvl1pPr>
          </a:lstStyle>
          <a:p>
            <a:pPr>
              <a:defRPr/>
            </a:pPr>
            <a:endParaRPr lang="el-GR" altLang="el-GR">
              <a:solidFill>
                <a:srgbClr val="9C5252"/>
              </a:solidFill>
            </a:endParaRPr>
          </a:p>
        </p:txBody>
      </p:sp>
      <p:sp>
        <p:nvSpPr>
          <p:cNvPr id="18" name="Θέση υποσέλιδου 16"/>
          <p:cNvSpPr>
            <a:spLocks noGrp="1"/>
          </p:cNvSpPr>
          <p:nvPr>
            <p:ph type="ftr" sz="quarter" idx="11"/>
          </p:nvPr>
        </p:nvSpPr>
        <p:spPr>
          <a:xfrm>
            <a:off x="5410200" y="4205288"/>
            <a:ext cx="1295400" cy="457200"/>
          </a:xfrm>
        </p:spPr>
        <p:txBody>
          <a:bodyPr/>
          <a:lstStyle>
            <a:lvl1pPr>
              <a:defRPr/>
            </a:lvl1pPr>
          </a:lstStyle>
          <a:p>
            <a:pPr>
              <a:defRPr/>
            </a:pPr>
            <a:endParaRPr lang="el-GR" altLang="el-GR">
              <a:solidFill>
                <a:srgbClr val="9C5252"/>
              </a:solidFill>
            </a:endParaRPr>
          </a:p>
        </p:txBody>
      </p:sp>
      <p:sp>
        <p:nvSpPr>
          <p:cNvPr id="19" name="Θέση αριθμού διαφάνειας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CA3A762F-E72D-4F47-9775-4D0F9EDDE4BB}" type="slidenum">
              <a:rPr lang="el-GR" altLang="el-GR">
                <a:solidFill>
                  <a:prstClr val="white"/>
                </a:solidFill>
              </a:rPr>
              <a:pPr>
                <a:defRPr/>
              </a:pPr>
              <a:t>‹#›</a:t>
            </a:fld>
            <a:endParaRPr lang="el-GR" altLang="el-GR">
              <a:solidFill>
                <a:prstClr val="white"/>
              </a:solidFill>
            </a:endParaRPr>
          </a:p>
        </p:txBody>
      </p:sp>
    </p:spTree>
    <p:extLst>
      <p:ext uri="{BB962C8B-B14F-4D97-AF65-F5344CB8AC3E}">
        <p14:creationId xmlns:p14="http://schemas.microsoft.com/office/powerpoint/2010/main" val="2776492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5"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6" name="Θέση αριθμού διαφάνειας 22"/>
          <p:cNvSpPr>
            <a:spLocks noGrp="1"/>
          </p:cNvSpPr>
          <p:nvPr>
            <p:ph type="sldNum" sz="quarter" idx="12"/>
          </p:nvPr>
        </p:nvSpPr>
        <p:spPr/>
        <p:txBody>
          <a:bodyPr/>
          <a:lstStyle>
            <a:lvl1pPr>
              <a:defRPr/>
            </a:lvl1pPr>
          </a:lstStyle>
          <a:p>
            <a:pPr>
              <a:defRPr/>
            </a:pPr>
            <a:fld id="{9DC9E599-2045-4263-8CAC-EDC695506CF4}" type="slidenum">
              <a:rPr lang="el-GR" altLang="el-GR"/>
              <a:pPr>
                <a:defRPr/>
              </a:pPr>
              <a:t>‹#›</a:t>
            </a:fld>
            <a:endParaRPr lang="el-GR" altLang="el-GR"/>
          </a:p>
        </p:txBody>
      </p:sp>
    </p:spTree>
    <p:extLst>
      <p:ext uri="{BB962C8B-B14F-4D97-AF65-F5344CB8AC3E}">
        <p14:creationId xmlns:p14="http://schemas.microsoft.com/office/powerpoint/2010/main" val="4003028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smtClean="0"/>
              <a:t>Στυλ κύριου τίτλου</a:t>
            </a:r>
            <a:endParaRPr lang="en-US"/>
          </a:p>
        </p:txBody>
      </p:sp>
      <p:sp>
        <p:nvSpPr>
          <p:cNvPr id="3" name="Θέση κειμένου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Στυλ υποδείγματος κειμένου</a:t>
            </a:r>
          </a:p>
        </p:txBody>
      </p:sp>
      <p:sp>
        <p:nvSpPr>
          <p:cNvPr id="4"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5"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6" name="Θέση αριθμού διαφάνειας 22"/>
          <p:cNvSpPr>
            <a:spLocks noGrp="1"/>
          </p:cNvSpPr>
          <p:nvPr>
            <p:ph type="sldNum" sz="quarter" idx="12"/>
          </p:nvPr>
        </p:nvSpPr>
        <p:spPr/>
        <p:txBody>
          <a:bodyPr/>
          <a:lstStyle>
            <a:lvl1pPr>
              <a:defRPr/>
            </a:lvl1pPr>
          </a:lstStyle>
          <a:p>
            <a:pPr>
              <a:defRPr/>
            </a:pPr>
            <a:fld id="{D2107DF7-3B5C-4920-BC58-584EE149E5A8}" type="slidenum">
              <a:rPr lang="el-GR" altLang="el-GR"/>
              <a:pPr>
                <a:defRPr/>
              </a:pPr>
              <a:t>‹#›</a:t>
            </a:fld>
            <a:endParaRPr lang="el-GR" altLang="el-GR"/>
          </a:p>
        </p:txBody>
      </p:sp>
    </p:spTree>
    <p:extLst>
      <p:ext uri="{BB962C8B-B14F-4D97-AF65-F5344CB8AC3E}">
        <p14:creationId xmlns:p14="http://schemas.microsoft.com/office/powerpoint/2010/main" val="1258700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6"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7" name="Θέση αριθμού διαφάνειας 22"/>
          <p:cNvSpPr>
            <a:spLocks noGrp="1"/>
          </p:cNvSpPr>
          <p:nvPr>
            <p:ph type="sldNum" sz="quarter" idx="12"/>
          </p:nvPr>
        </p:nvSpPr>
        <p:spPr/>
        <p:txBody>
          <a:bodyPr/>
          <a:lstStyle>
            <a:lvl1pPr>
              <a:defRPr/>
            </a:lvl1pPr>
          </a:lstStyle>
          <a:p>
            <a:pPr>
              <a:defRPr/>
            </a:pPr>
            <a:fld id="{2843A397-CE4B-4C0C-9864-CF9A7672D762}" type="slidenum">
              <a:rPr lang="el-GR" altLang="el-GR"/>
              <a:pPr>
                <a:defRPr/>
              </a:pPr>
              <a:t>‹#›</a:t>
            </a:fld>
            <a:endParaRPr lang="el-GR" altLang="el-GR"/>
          </a:p>
        </p:txBody>
      </p:sp>
    </p:spTree>
    <p:extLst>
      <p:ext uri="{BB962C8B-B14F-4D97-AF65-F5344CB8AC3E}">
        <p14:creationId xmlns:p14="http://schemas.microsoft.com/office/powerpoint/2010/main" val="1093344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lstStyle>
            <a:lvl1pPr>
              <a:defRPr sz="4000" b="0" i="0" cap="none" baseline="0"/>
            </a:lvl1pPr>
          </a:lstStyle>
          <a:p>
            <a:r>
              <a:rPr lang="el-GR" smtClean="0"/>
              <a:t>Στυλ κύριου τίτλου</a:t>
            </a:r>
            <a:endParaRPr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25"/>
          <p:cNvSpPr>
            <a:spLocks noGrp="1"/>
          </p:cNvSpPr>
          <p:nvPr>
            <p:ph type="dt" sz="half" idx="10"/>
          </p:nvPr>
        </p:nvSpPr>
        <p:spPr/>
        <p:txBody>
          <a:bodyPr rtlCol="0"/>
          <a:lstStyle>
            <a:lvl1pPr>
              <a:defRPr/>
            </a:lvl1pPr>
          </a:lstStyle>
          <a:p>
            <a:pPr>
              <a:defRPr/>
            </a:pPr>
            <a:endParaRPr lang="el-GR" altLang="el-GR">
              <a:solidFill>
                <a:srgbClr val="9C5252"/>
              </a:solidFill>
            </a:endParaRPr>
          </a:p>
        </p:txBody>
      </p:sp>
      <p:sp>
        <p:nvSpPr>
          <p:cNvPr id="8" name="Θέση αριθμού διαφάνειας 26"/>
          <p:cNvSpPr>
            <a:spLocks noGrp="1"/>
          </p:cNvSpPr>
          <p:nvPr>
            <p:ph type="sldNum" sz="quarter" idx="11"/>
          </p:nvPr>
        </p:nvSpPr>
        <p:spPr/>
        <p:txBody>
          <a:bodyPr rtlCol="0"/>
          <a:lstStyle>
            <a:lvl1pPr>
              <a:defRPr/>
            </a:lvl1pPr>
          </a:lstStyle>
          <a:p>
            <a:pPr>
              <a:defRPr/>
            </a:pPr>
            <a:fld id="{B32D8541-DA93-479F-B56C-E8AA514359CE}" type="slidenum">
              <a:rPr lang="el-GR" altLang="el-GR"/>
              <a:pPr>
                <a:defRPr/>
              </a:pPr>
              <a:t>‹#›</a:t>
            </a:fld>
            <a:endParaRPr lang="el-GR" altLang="el-GR"/>
          </a:p>
        </p:txBody>
      </p:sp>
      <p:sp>
        <p:nvSpPr>
          <p:cNvPr id="9" name="Θέση υποσέλιδου 27"/>
          <p:cNvSpPr>
            <a:spLocks noGrp="1"/>
          </p:cNvSpPr>
          <p:nvPr>
            <p:ph type="ftr" sz="quarter" idx="12"/>
          </p:nvPr>
        </p:nvSpPr>
        <p:spPr/>
        <p:txBody>
          <a:bodyPr rtlCol="0"/>
          <a:lstStyle>
            <a:lvl1pPr>
              <a:defRPr/>
            </a:lvl1pPr>
          </a:lstStyle>
          <a:p>
            <a:pPr>
              <a:defRPr/>
            </a:pPr>
            <a:endParaRPr lang="el-GR" altLang="el-GR">
              <a:solidFill>
                <a:srgbClr val="9C5252"/>
              </a:solidFill>
            </a:endParaRPr>
          </a:p>
        </p:txBody>
      </p:sp>
    </p:spTree>
    <p:extLst>
      <p:ext uri="{BB962C8B-B14F-4D97-AF65-F5344CB8AC3E}">
        <p14:creationId xmlns:p14="http://schemas.microsoft.com/office/powerpoint/2010/main" val="1179658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lstStyle>
            <a:lvl1pPr>
              <a:defRPr sz="4000">
                <a:solidFill>
                  <a:schemeClr val="tx2"/>
                </a:solidFill>
              </a:defRPr>
            </a:lvl1pPr>
          </a:lstStyle>
          <a:p>
            <a:r>
              <a:rPr lang="el-GR" smtClean="0"/>
              <a:t>Στυλ κύριου τίτλου</a:t>
            </a:r>
            <a:endParaRPr lang="en-US"/>
          </a:p>
        </p:txBody>
      </p:sp>
      <p:sp>
        <p:nvSpPr>
          <p:cNvPr id="3" name="Θέση ημερομηνίας 2"/>
          <p:cNvSpPr>
            <a:spLocks noGrp="1"/>
          </p:cNvSpPr>
          <p:nvPr>
            <p:ph type="dt" sz="half" idx="10"/>
          </p:nvPr>
        </p:nvSpPr>
        <p:spPr>
          <a:xfrm>
            <a:off x="6583363" y="612775"/>
            <a:ext cx="957262" cy="457200"/>
          </a:xfrm>
        </p:spPr>
        <p:txBody>
          <a:bodyPr/>
          <a:lstStyle>
            <a:lvl1pPr>
              <a:defRPr/>
            </a:lvl1pPr>
          </a:lstStyle>
          <a:p>
            <a:pPr>
              <a:defRPr/>
            </a:pPr>
            <a:endParaRPr lang="el-GR" altLang="el-GR">
              <a:solidFill>
                <a:srgbClr val="9C5252"/>
              </a:solidFill>
            </a:endParaRPr>
          </a:p>
        </p:txBody>
      </p:sp>
      <p:sp>
        <p:nvSpPr>
          <p:cNvPr id="4" name="Θέση υποσέλιδου 3"/>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5" name="Θέση αριθμού διαφάνειας 4"/>
          <p:cNvSpPr>
            <a:spLocks noGrp="1"/>
          </p:cNvSpPr>
          <p:nvPr>
            <p:ph type="sldNum" sz="quarter" idx="12"/>
          </p:nvPr>
        </p:nvSpPr>
        <p:spPr/>
        <p:txBody>
          <a:bodyPr/>
          <a:lstStyle>
            <a:lvl1pPr>
              <a:defRPr/>
            </a:lvl1pPr>
          </a:lstStyle>
          <a:p>
            <a:pPr>
              <a:defRPr/>
            </a:pPr>
            <a:fld id="{257AA01E-B385-4E53-85D0-0E33EFB500C4}" type="slidenum">
              <a:rPr lang="el-GR" altLang="el-GR"/>
              <a:pPr>
                <a:defRPr/>
              </a:pPr>
              <a:t>‹#›</a:t>
            </a:fld>
            <a:endParaRPr lang="el-GR" altLang="el-GR"/>
          </a:p>
        </p:txBody>
      </p:sp>
    </p:spTree>
    <p:extLst>
      <p:ext uri="{BB962C8B-B14F-4D97-AF65-F5344CB8AC3E}">
        <p14:creationId xmlns:p14="http://schemas.microsoft.com/office/powerpoint/2010/main" val="1300772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3"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4" name="Θέση αριθμού διαφάνειας 22"/>
          <p:cNvSpPr>
            <a:spLocks noGrp="1"/>
          </p:cNvSpPr>
          <p:nvPr>
            <p:ph type="sldNum" sz="quarter" idx="12"/>
          </p:nvPr>
        </p:nvSpPr>
        <p:spPr/>
        <p:txBody>
          <a:bodyPr/>
          <a:lstStyle>
            <a:lvl1pPr>
              <a:defRPr/>
            </a:lvl1pPr>
          </a:lstStyle>
          <a:p>
            <a:pPr>
              <a:defRPr/>
            </a:pPr>
            <a:fld id="{3B009A5E-B481-4107-904F-2E8268314C80}" type="slidenum">
              <a:rPr lang="el-GR" altLang="el-GR"/>
              <a:pPr>
                <a:defRPr/>
              </a:pPr>
              <a:t>‹#›</a:t>
            </a:fld>
            <a:endParaRPr lang="el-GR" altLang="el-GR"/>
          </a:p>
        </p:txBody>
      </p:sp>
    </p:spTree>
    <p:extLst>
      <p:ext uri="{BB962C8B-B14F-4D97-AF65-F5344CB8AC3E}">
        <p14:creationId xmlns:p14="http://schemas.microsoft.com/office/powerpoint/2010/main" val="880513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lang="el-GR" smtClean="0"/>
              <a:t>Στυλ κύριου τίτλου</a:t>
            </a:r>
            <a:endParaRPr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smtClean="0"/>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6"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7" name="Θέση αριθμού διαφάνειας 22"/>
          <p:cNvSpPr>
            <a:spLocks noGrp="1"/>
          </p:cNvSpPr>
          <p:nvPr>
            <p:ph type="sldNum" sz="quarter" idx="12"/>
          </p:nvPr>
        </p:nvSpPr>
        <p:spPr/>
        <p:txBody>
          <a:bodyPr/>
          <a:lstStyle>
            <a:lvl1pPr>
              <a:defRPr/>
            </a:lvl1pPr>
          </a:lstStyle>
          <a:p>
            <a:pPr>
              <a:defRPr/>
            </a:pPr>
            <a:fld id="{4608DCAC-FAA4-4308-88BE-1360C2211837}" type="slidenum">
              <a:rPr lang="el-GR" altLang="el-GR"/>
              <a:pPr>
                <a:defRPr/>
              </a:pPr>
              <a:t>‹#›</a:t>
            </a:fld>
            <a:endParaRPr lang="el-GR" altLang="el-GR"/>
          </a:p>
        </p:txBody>
      </p:sp>
    </p:spTree>
    <p:extLst>
      <p:ext uri="{BB962C8B-B14F-4D97-AF65-F5344CB8AC3E}">
        <p14:creationId xmlns:p14="http://schemas.microsoft.com/office/powerpoint/2010/main" val="67192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smtClean="0"/>
              <a:t>Στυλ κύριου τίτλου</a:t>
            </a:r>
            <a:endParaRPr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Θέση κειμένου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smtClean="0"/>
              <a:t>Στυλ υποδείγματος κειμένου</a:t>
            </a:r>
          </a:p>
        </p:txBody>
      </p:sp>
      <p:sp>
        <p:nvSpPr>
          <p:cNvPr id="5"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6"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7" name="Θέση αριθμού διαφάνειας 22"/>
          <p:cNvSpPr>
            <a:spLocks noGrp="1"/>
          </p:cNvSpPr>
          <p:nvPr>
            <p:ph type="sldNum" sz="quarter" idx="12"/>
          </p:nvPr>
        </p:nvSpPr>
        <p:spPr/>
        <p:txBody>
          <a:bodyPr/>
          <a:lstStyle>
            <a:lvl1pPr>
              <a:defRPr/>
            </a:lvl1pPr>
          </a:lstStyle>
          <a:p>
            <a:pPr>
              <a:defRPr/>
            </a:pPr>
            <a:fld id="{B6A2D42E-7390-474C-9CBF-FDF05DCEB770}" type="slidenum">
              <a:rPr lang="el-GR" altLang="el-GR"/>
              <a:pPr>
                <a:defRPr/>
              </a:pPr>
              <a:t>‹#›</a:t>
            </a:fld>
            <a:endParaRPr lang="el-GR" altLang="el-GR"/>
          </a:p>
        </p:txBody>
      </p:sp>
    </p:spTree>
    <p:extLst>
      <p:ext uri="{BB962C8B-B14F-4D97-AF65-F5344CB8AC3E}">
        <p14:creationId xmlns:p14="http://schemas.microsoft.com/office/powerpoint/2010/main" val="36219162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5"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6" name="Θέση αριθμού διαφάνειας 22"/>
          <p:cNvSpPr>
            <a:spLocks noGrp="1"/>
          </p:cNvSpPr>
          <p:nvPr>
            <p:ph type="sldNum" sz="quarter" idx="12"/>
          </p:nvPr>
        </p:nvSpPr>
        <p:spPr/>
        <p:txBody>
          <a:bodyPr/>
          <a:lstStyle>
            <a:lvl1pPr>
              <a:defRPr/>
            </a:lvl1pPr>
          </a:lstStyle>
          <a:p>
            <a:pPr>
              <a:defRPr/>
            </a:pPr>
            <a:fld id="{891C57ED-AE02-4021-89A5-9926E7954094}" type="slidenum">
              <a:rPr lang="el-GR" altLang="el-GR"/>
              <a:pPr>
                <a:defRPr/>
              </a:pPr>
              <a:t>‹#›</a:t>
            </a:fld>
            <a:endParaRPr lang="el-GR" altLang="el-GR"/>
          </a:p>
        </p:txBody>
      </p:sp>
    </p:spTree>
    <p:extLst>
      <p:ext uri="{BB962C8B-B14F-4D97-AF65-F5344CB8AC3E}">
        <p14:creationId xmlns:p14="http://schemas.microsoft.com/office/powerpoint/2010/main" val="3079429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endParaRPr lang="el-GR" altLang="el-GR">
              <a:solidFill>
                <a:srgbClr val="9C5252"/>
              </a:solidFill>
            </a:endParaRPr>
          </a:p>
        </p:txBody>
      </p:sp>
      <p:sp>
        <p:nvSpPr>
          <p:cNvPr id="5" name="Θέση υποσέλιδου 2"/>
          <p:cNvSpPr>
            <a:spLocks noGrp="1"/>
          </p:cNvSpPr>
          <p:nvPr>
            <p:ph type="ftr" sz="quarter" idx="11"/>
          </p:nvPr>
        </p:nvSpPr>
        <p:spPr/>
        <p:txBody>
          <a:bodyPr/>
          <a:lstStyle>
            <a:lvl1pPr>
              <a:defRPr/>
            </a:lvl1pPr>
          </a:lstStyle>
          <a:p>
            <a:pPr>
              <a:defRPr/>
            </a:pPr>
            <a:endParaRPr lang="el-GR" altLang="el-GR">
              <a:solidFill>
                <a:srgbClr val="9C5252"/>
              </a:solidFill>
            </a:endParaRPr>
          </a:p>
        </p:txBody>
      </p:sp>
      <p:sp>
        <p:nvSpPr>
          <p:cNvPr id="6" name="Θέση αριθμού διαφάνειας 22"/>
          <p:cNvSpPr>
            <a:spLocks noGrp="1"/>
          </p:cNvSpPr>
          <p:nvPr>
            <p:ph type="sldNum" sz="quarter" idx="12"/>
          </p:nvPr>
        </p:nvSpPr>
        <p:spPr/>
        <p:txBody>
          <a:bodyPr/>
          <a:lstStyle>
            <a:lvl1pPr>
              <a:defRPr/>
            </a:lvl1pPr>
          </a:lstStyle>
          <a:p>
            <a:pPr>
              <a:defRPr/>
            </a:pPr>
            <a:fld id="{925C834D-EF12-43B3-BA52-FBF2FEDE3868}" type="slidenum">
              <a:rPr lang="el-GR" altLang="el-GR"/>
              <a:pPr>
                <a:defRPr/>
              </a:pPr>
              <a:t>‹#›</a:t>
            </a:fld>
            <a:endParaRPr lang="el-GR" altLang="el-GR"/>
          </a:p>
        </p:txBody>
      </p:sp>
    </p:spTree>
    <p:extLst>
      <p:ext uri="{BB962C8B-B14F-4D97-AF65-F5344CB8AC3E}">
        <p14:creationId xmlns:p14="http://schemas.microsoft.com/office/powerpoint/2010/main" val="3894426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grpSp>
      </p:grpSp>
      <p:sp>
        <p:nvSpPr>
          <p:cNvPr id="10037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l-GR"/>
              <a:t>Κάντε κλικ για επεξεργασία του τίτλου</a:t>
            </a:r>
          </a:p>
        </p:txBody>
      </p:sp>
      <p:sp>
        <p:nvSpPr>
          <p:cNvPr id="10037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l-GR"/>
              <a:t>Κάντε κλικ για να επεξεργαστείτε τον υπότιτλο του υποδείγματος</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l-GR">
              <a:solidFill>
                <a:srgbClr val="FFFFFF"/>
              </a:solidFill>
            </a:endParaRPr>
          </a:p>
        </p:txBody>
      </p:sp>
      <p:sp>
        <p:nvSpPr>
          <p:cNvPr id="19" name="Rectangle 17"/>
          <p:cNvSpPr>
            <a:spLocks noGrp="1" noChangeArrowheads="1"/>
          </p:cNvSpPr>
          <p:nvPr>
            <p:ph type="ftr" sz="quarter" idx="11"/>
          </p:nvPr>
        </p:nvSpPr>
        <p:spPr/>
        <p:txBody>
          <a:bodyPr/>
          <a:lstStyle>
            <a:lvl1pPr>
              <a:defRPr/>
            </a:lvl1pPr>
          </a:lstStyle>
          <a:p>
            <a:pPr>
              <a:defRPr/>
            </a:pPr>
            <a:endParaRPr lang="el-GR">
              <a:solidFill>
                <a:srgbClr val="FFFFFF"/>
              </a:solidFill>
            </a:endParaRPr>
          </a:p>
        </p:txBody>
      </p:sp>
      <p:sp>
        <p:nvSpPr>
          <p:cNvPr id="20" name="Rectangle 18"/>
          <p:cNvSpPr>
            <a:spLocks noGrp="1" noChangeArrowheads="1"/>
          </p:cNvSpPr>
          <p:nvPr>
            <p:ph type="sldNum" sz="quarter" idx="12"/>
          </p:nvPr>
        </p:nvSpPr>
        <p:spPr/>
        <p:txBody>
          <a:bodyPr/>
          <a:lstStyle>
            <a:lvl1pPr>
              <a:defRPr/>
            </a:lvl1pPr>
          </a:lstStyle>
          <a:p>
            <a:pPr>
              <a:defRPr/>
            </a:pPr>
            <a:fld id="{304F6D9E-164C-4945-BC3C-ACE76F049C60}"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154309864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2171FBE0-A342-43B5-877C-67724F3DC415}" type="slidenum">
              <a:rPr lang="el-GR">
                <a:solidFill>
                  <a:srgbClr val="FFFFFF"/>
                </a:solidFill>
              </a:rPr>
              <a:pPr>
                <a:defRPr/>
              </a:pPr>
              <a:t>‹#›</a:t>
            </a:fld>
            <a:endParaRPr lang="el-GR">
              <a:solidFill>
                <a:srgbClr val="FFFFFF"/>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3096005853"/>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BC35047E-7EE7-4295-B112-A192AC9B425E}" type="slidenum">
              <a:rPr lang="el-GR">
                <a:solidFill>
                  <a:srgbClr val="FFFFFF"/>
                </a:solidFill>
              </a:rPr>
              <a:pPr>
                <a:defRPr/>
              </a:pPr>
              <a:t>‹#›</a:t>
            </a:fld>
            <a:endParaRPr lang="el-GR">
              <a:solidFill>
                <a:srgbClr val="FFFFFF"/>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805037721"/>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45A79C77-CDFF-412F-B1B7-EAB4F08EE861}" type="slidenum">
              <a:rPr lang="el-GR">
                <a:solidFill>
                  <a:srgbClr val="FFFFFF"/>
                </a:solidFill>
              </a:rPr>
              <a:pPr>
                <a:defRPr/>
              </a:pPr>
              <a:t>‹#›</a:t>
            </a:fld>
            <a:endParaRPr lang="el-GR">
              <a:solidFill>
                <a:srgbClr val="FFFFFF"/>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553306644"/>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5C7B1706-0003-45A3-80F9-2AE1454A6D2E}" type="slidenum">
              <a:rPr lang="el-GR">
                <a:solidFill>
                  <a:srgbClr val="FFFFFF"/>
                </a:solidFill>
              </a:rPr>
              <a:pPr>
                <a:defRPr/>
              </a:pPr>
              <a:t>‹#›</a:t>
            </a:fld>
            <a:endParaRPr lang="el-GR">
              <a:solidFill>
                <a:srgbClr val="FFFFFF"/>
              </a:solidFill>
            </a:endParaRPr>
          </a:p>
        </p:txBody>
      </p:sp>
      <p:sp>
        <p:nvSpPr>
          <p:cNvPr id="9"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66396578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2347878B-913D-4DA0-B95F-807315C61BCC}" type="slidenum">
              <a:rPr lang="el-GR">
                <a:solidFill>
                  <a:srgbClr val="FFFFFF"/>
                </a:solidFill>
              </a:rPr>
              <a:pPr>
                <a:defRPr/>
              </a:pPr>
              <a:t>‹#›</a:t>
            </a:fld>
            <a:endParaRPr lang="el-GR">
              <a:solidFill>
                <a:srgbClr val="FFFFFF"/>
              </a:solidFill>
            </a:endParaRPr>
          </a:p>
        </p:txBody>
      </p:sp>
      <p:sp>
        <p:nvSpPr>
          <p:cNvPr id="5"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28038362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2C284C74-296A-4535-9CE4-C396DCADD076}" type="slidenum">
              <a:rPr lang="el-GR">
                <a:solidFill>
                  <a:srgbClr val="FFFFFF"/>
                </a:solidFill>
              </a:rPr>
              <a:pPr>
                <a:defRPr/>
              </a:pPr>
              <a:t>‹#›</a:t>
            </a:fld>
            <a:endParaRPr lang="el-GR">
              <a:solidFill>
                <a:srgbClr val="FFFFFF"/>
              </a:solidFill>
            </a:endParaRPr>
          </a:p>
        </p:txBody>
      </p:sp>
      <p:sp>
        <p:nvSpPr>
          <p:cNvPr id="4"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245577147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35B4A56A-4FB9-4BC1-B7B9-F9E32A3A67ED}" type="slidenum">
              <a:rPr lang="el-GR">
                <a:solidFill>
                  <a:srgbClr val="FFFFFF"/>
                </a:solidFill>
              </a:rPr>
              <a:pPr>
                <a:defRPr/>
              </a:pPr>
              <a:t>‹#›</a:t>
            </a:fld>
            <a:endParaRPr lang="el-GR">
              <a:solidFill>
                <a:srgbClr val="FFFFFF"/>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210750204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C244D548-2D19-4876-9375-D84404339B13}" type="slidenum">
              <a:rPr lang="el-GR">
                <a:solidFill>
                  <a:srgbClr val="FFFFFF"/>
                </a:solidFill>
              </a:rPr>
              <a:pPr>
                <a:defRPr/>
              </a:pPr>
              <a:t>‹#›</a:t>
            </a:fld>
            <a:endParaRPr lang="el-GR">
              <a:solidFill>
                <a:srgbClr val="FFFFFF"/>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4252238450"/>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713FBC-4C2E-4E77-A7DF-A2025D3BC9C3}" type="slidenum">
              <a:rPr lang="el-GR">
                <a:solidFill>
                  <a:srgbClr val="FFFFFF"/>
                </a:solidFill>
              </a:rPr>
              <a:pPr>
                <a:defRPr/>
              </a:pPr>
              <a:t>‹#›</a:t>
            </a:fld>
            <a:endParaRPr lang="el-GR">
              <a:solidFill>
                <a:srgbClr val="FFFFFF"/>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3576420160"/>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457200"/>
            <a:ext cx="2057400" cy="5410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457200"/>
            <a:ext cx="6019800" cy="5410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ftr" sz="quarter" idx="10"/>
          </p:nvPr>
        </p:nvSpPr>
        <p:spPr>
          <a:ln/>
        </p:spPr>
        <p:txBody>
          <a:bodyPr/>
          <a:lstStyle>
            <a:lvl1pPr>
              <a:defRPr/>
            </a:lvl1pPr>
          </a:lstStyle>
          <a:p>
            <a:pPr>
              <a:defRPr/>
            </a:pPr>
            <a:endParaRPr lang="el-G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41CCAF58-F2FF-49BB-9B77-3AA6DBA61A56}" type="slidenum">
              <a:rPr lang="el-GR">
                <a:solidFill>
                  <a:srgbClr val="FFFFFF"/>
                </a:solidFill>
              </a:rPr>
              <a:pPr>
                <a:defRPr/>
              </a:pPr>
              <a:t>‹#›</a:t>
            </a:fld>
            <a:endParaRPr lang="el-GR">
              <a:solidFill>
                <a:srgbClr val="FFFFFF"/>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el-GR">
              <a:solidFill>
                <a:srgbClr val="FFFFFF"/>
              </a:solidFill>
            </a:endParaRPr>
          </a:p>
        </p:txBody>
      </p:sp>
    </p:spTree>
    <p:extLst>
      <p:ext uri="{BB962C8B-B14F-4D97-AF65-F5344CB8AC3E}">
        <p14:creationId xmlns:p14="http://schemas.microsoft.com/office/powerpoint/2010/main" val="299603821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A34751-8E0F-43D5-92BD-F1455D5A5F43}"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17765660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32A58A-7213-49E7-8695-D184DD17A6B8}"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8568368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7949BF-7549-495E-A3DB-EACC47EA7327}"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40118212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639EEB-F82E-4878-ADAB-F4BCE39A522D}"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4226448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9BE8FBF-1EB2-489F-A625-9DC203618510}"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18090492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1AA718D-AC7B-4312-B0F9-8CACD6D5EC0A}"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406944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3215E6E-178D-4F6F-A243-DB122EF6FF68}"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40514985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B6EF6A3-E346-452C-9D8D-A49469A699C0}"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42240235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5B7C19-9609-4081-BE6B-92E094CF2EED}"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7970456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E4CBE0-5BD4-48C5-B04B-BAF9BC00B6B4}"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1893585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AC3DA3-8F3A-4A8B-BDF4-ACE35DE54C5F}" type="slidenum">
              <a:rPr lang="el-GR" altLang="el-GR">
                <a:solidFill>
                  <a:srgbClr val="000000"/>
                </a:solidFill>
              </a:rPr>
              <a:pPr>
                <a:defRPr/>
              </a:pPr>
              <a:t>‹#›</a:t>
            </a:fld>
            <a:endParaRPr lang="el-GR" altLang="el-GR">
              <a:solidFill>
                <a:srgbClr val="000000"/>
              </a:solidFill>
            </a:endParaRPr>
          </a:p>
        </p:txBody>
      </p:sp>
    </p:spTree>
    <p:extLst>
      <p:ext uri="{BB962C8B-B14F-4D97-AF65-F5344CB8AC3E}">
        <p14:creationId xmlns:p14="http://schemas.microsoft.com/office/powerpoint/2010/main" val="40361569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258332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179212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362667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2707549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68663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05209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2149192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803044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860696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5907393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3245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19/2/2017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19/2/2017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9" name="Ορθογώνιο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0" name="Ορθογώνιο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1" name="Ορθογώνιο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2" name="Ορθογώνιο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33" name="Στρογγυλεμένο ορθογώνιο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34" name="Στρογγυλεμένο ορθογώνιο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5" name="Ορθογώνιο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36" name="Ορθογώνιο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37" name="Ορθογώνιο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8" name="Ορθογώνιο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9" name="Ορθογώνιο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40" name="Ορθογώνιο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063" name="Θέση τίτλου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endParaRPr lang="en-US" altLang="el-GR" smtClean="0"/>
          </a:p>
        </p:txBody>
      </p:sp>
      <p:sp>
        <p:nvSpPr>
          <p:cNvPr id="2064" name="Θέση κειμένου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14" name="Θέση ημερομηνίας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fontAlgn="base">
              <a:spcBef>
                <a:spcPct val="0"/>
              </a:spcBef>
              <a:spcAft>
                <a:spcPct val="0"/>
              </a:spcAft>
              <a:defRPr/>
            </a:pPr>
            <a:endParaRPr lang="el-GR" altLang="el-GR">
              <a:solidFill>
                <a:srgbClr val="9C5252"/>
              </a:solidFill>
              <a:latin typeface="Arial" charset="0"/>
            </a:endParaRPr>
          </a:p>
        </p:txBody>
      </p:sp>
      <p:sp>
        <p:nvSpPr>
          <p:cNvPr id="3" name="Θέση υποσέλιδου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fontAlgn="base">
              <a:spcBef>
                <a:spcPct val="0"/>
              </a:spcBef>
              <a:spcAft>
                <a:spcPct val="0"/>
              </a:spcAft>
              <a:defRPr/>
            </a:pPr>
            <a:endParaRPr lang="el-GR" altLang="el-GR">
              <a:solidFill>
                <a:srgbClr val="9C5252"/>
              </a:solidFill>
              <a:latin typeface="Arial" charset="0"/>
            </a:endParaRPr>
          </a:p>
        </p:txBody>
      </p:sp>
      <p:sp>
        <p:nvSpPr>
          <p:cNvPr id="23" name="Θέση αριθμού διαφάνειας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smtClean="0">
                <a:solidFill>
                  <a:srgbClr val="FFFFFF"/>
                </a:solidFill>
              </a:defRPr>
            </a:lvl1pPr>
          </a:lstStyle>
          <a:p>
            <a:pPr fontAlgn="base">
              <a:spcBef>
                <a:spcPct val="0"/>
              </a:spcBef>
              <a:spcAft>
                <a:spcPct val="0"/>
              </a:spcAft>
              <a:defRPr/>
            </a:pPr>
            <a:fld id="{E2398292-848E-4CDD-B83A-4C13EEE7DE5A}" type="slidenum">
              <a:rPr lang="el-GR" altLang="el-GR">
                <a:latin typeface="Arial" charset="0"/>
              </a:rPr>
              <a:pPr fontAlgn="base">
                <a:spcBef>
                  <a:spcPct val="0"/>
                </a:spcBef>
                <a:spcAft>
                  <a:spcPct val="0"/>
                </a:spcAft>
                <a:defRPr/>
              </a:pPr>
              <a:t>‹#›</a:t>
            </a:fld>
            <a:endParaRPr lang="el-GR" altLang="el-GR">
              <a:latin typeface="Arial" charset="0"/>
            </a:endParaRPr>
          </a:p>
        </p:txBody>
      </p:sp>
    </p:spTree>
    <p:extLst>
      <p:ext uri="{BB962C8B-B14F-4D97-AF65-F5344CB8AC3E}">
        <p14:creationId xmlns:p14="http://schemas.microsoft.com/office/powerpoint/2010/main" val="2022906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E68422"/>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E68422"/>
        </a:buClr>
        <a:buFont typeface="Georgia" pitchFamily="18" charset="0"/>
        <a:buChar char="▫"/>
        <a:defRPr sz="2000" kern="1200">
          <a:solidFill>
            <a:srgbClr val="E68422"/>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defRPr/>
            </a:pPr>
            <a:endParaRPr lang="el-GR">
              <a:solidFill>
                <a:srgbClr val="FFFFFF"/>
              </a:solidFill>
            </a:endParaRPr>
          </a:p>
        </p:txBody>
      </p:sp>
      <p:sp>
        <p:nvSpPr>
          <p:cNvPr id="9933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fontAlgn="base">
              <a:spcBef>
                <a:spcPct val="0"/>
              </a:spcBef>
              <a:spcAft>
                <a:spcPct val="0"/>
              </a:spcAft>
              <a:defRPr/>
            </a:pPr>
            <a:fld id="{94720EAB-D0C7-4CCA-B7BB-030047CE5125}" type="slidenum">
              <a:rPr lang="el-GR">
                <a:solidFill>
                  <a:srgbClr val="FFFFFF"/>
                </a:solidFill>
              </a:rPr>
              <a:pPr fontAlgn="base">
                <a:spcBef>
                  <a:spcPct val="0"/>
                </a:spcBef>
                <a:spcAft>
                  <a:spcPct val="0"/>
                </a:spcAft>
                <a:defRPr/>
              </a:pPr>
              <a:t>‹#›</a:t>
            </a:fld>
            <a:endParaRPr lang="el-GR">
              <a:solidFill>
                <a:srgbClr val="FFFFFF"/>
              </a:solidFill>
            </a:endParaRPr>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FFCC00"/>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FFCC00"/>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3333FF"/>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FFCC00"/>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z="2400" smtClean="0">
                <a:solidFill>
                  <a:srgbClr val="FFFFFF"/>
                </a:solidFill>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3333FF"/>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3333FF"/>
                </a:solidFill>
              </a:endParaRPr>
            </a:p>
          </p:txBody>
        </p:sp>
      </p:grpSp>
      <p:sp>
        <p:nvSpPr>
          <p:cNvPr id="99342"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επεξεργασία του τίτλου</a:t>
            </a:r>
          </a:p>
        </p:txBody>
      </p:sp>
      <p:sp>
        <p:nvSpPr>
          <p:cNvPr id="99343"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9934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fontAlgn="base">
              <a:spcBef>
                <a:spcPct val="0"/>
              </a:spcBef>
              <a:spcAft>
                <a:spcPct val="0"/>
              </a:spcAft>
              <a:defRPr/>
            </a:pPr>
            <a:endParaRPr lang="el-GR">
              <a:solidFill>
                <a:srgbClr val="FFFFFF"/>
              </a:solidFill>
            </a:endParaRPr>
          </a:p>
        </p:txBody>
      </p:sp>
    </p:spTree>
    <p:extLst>
      <p:ext uri="{BB962C8B-B14F-4D97-AF65-F5344CB8AC3E}">
        <p14:creationId xmlns:p14="http://schemas.microsoft.com/office/powerpoint/2010/main" val="2580169438"/>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9342"/>
                                        </p:tgtEl>
                                        <p:attrNameLst>
                                          <p:attrName>style.visibility</p:attrName>
                                        </p:attrNameLst>
                                      </p:cBhvr>
                                      <p:to>
                                        <p:strVal val="visible"/>
                                      </p:to>
                                    </p:set>
                                    <p:anim calcmode="lin" valueType="num">
                                      <p:cBhvr>
                                        <p:cTn id="7" dur="1000" fill="hold"/>
                                        <p:tgtEl>
                                          <p:spTgt spid="99342"/>
                                        </p:tgtEl>
                                        <p:attrNameLst>
                                          <p:attrName>ppt_x</p:attrName>
                                        </p:attrNameLst>
                                      </p:cBhvr>
                                      <p:tavLst>
                                        <p:tav tm="0">
                                          <p:val>
                                            <p:strVal val="#ppt_x-.2"/>
                                          </p:val>
                                        </p:tav>
                                        <p:tav tm="100000">
                                          <p:val>
                                            <p:strVal val="#ppt_x"/>
                                          </p:val>
                                        </p:tav>
                                      </p:tavLst>
                                    </p:anim>
                                    <p:anim calcmode="lin" valueType="num">
                                      <p:cBhvr>
                                        <p:cTn id="8" dur="1000" fill="hold"/>
                                        <p:tgtEl>
                                          <p:spTgt spid="993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993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9343">
                                            <p:txEl>
                                              <p:pRg st="0" end="0"/>
                                            </p:txEl>
                                          </p:spTgt>
                                        </p:tgtEl>
                                        <p:attrNameLst>
                                          <p:attrName>style.visibility</p:attrName>
                                        </p:attrNameLst>
                                      </p:cBhvr>
                                      <p:to>
                                        <p:strVal val="visible"/>
                                      </p:to>
                                    </p:set>
                                    <p:animEffect transition="in" filter="fade">
                                      <p:cBhvr>
                                        <p:cTn id="14" dur="500"/>
                                        <p:tgtEl>
                                          <p:spTgt spid="99343">
                                            <p:txEl>
                                              <p:pRg st="0" end="0"/>
                                            </p:txEl>
                                          </p:spTgt>
                                        </p:tgtEl>
                                      </p:cBhvr>
                                    </p:animEffect>
                                    <p:anim calcmode="lin" valueType="num">
                                      <p:cBhvr>
                                        <p:cTn id="15" dur="500" fill="hold"/>
                                        <p:tgtEl>
                                          <p:spTgt spid="993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934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99343">
                                            <p:txEl>
                                              <p:pRg st="1" end="1"/>
                                            </p:txEl>
                                          </p:spTgt>
                                        </p:tgtEl>
                                        <p:attrNameLst>
                                          <p:attrName>style.visibility</p:attrName>
                                        </p:attrNameLst>
                                      </p:cBhvr>
                                      <p:to>
                                        <p:strVal val="visible"/>
                                      </p:to>
                                    </p:set>
                                    <p:animEffect transition="in" filter="fade">
                                      <p:cBhvr>
                                        <p:cTn id="19" dur="500"/>
                                        <p:tgtEl>
                                          <p:spTgt spid="99343">
                                            <p:txEl>
                                              <p:pRg st="1" end="1"/>
                                            </p:txEl>
                                          </p:spTgt>
                                        </p:tgtEl>
                                      </p:cBhvr>
                                    </p:animEffect>
                                    <p:anim calcmode="lin" valueType="num">
                                      <p:cBhvr>
                                        <p:cTn id="20" dur="500" fill="hold"/>
                                        <p:tgtEl>
                                          <p:spTgt spid="9934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9934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99343">
                                            <p:txEl>
                                              <p:pRg st="2" end="2"/>
                                            </p:txEl>
                                          </p:spTgt>
                                        </p:tgtEl>
                                        <p:attrNameLst>
                                          <p:attrName>style.visibility</p:attrName>
                                        </p:attrNameLst>
                                      </p:cBhvr>
                                      <p:to>
                                        <p:strVal val="visible"/>
                                      </p:to>
                                    </p:set>
                                    <p:animEffect transition="in" filter="fade">
                                      <p:cBhvr>
                                        <p:cTn id="24" dur="500"/>
                                        <p:tgtEl>
                                          <p:spTgt spid="99343">
                                            <p:txEl>
                                              <p:pRg st="2" end="2"/>
                                            </p:txEl>
                                          </p:spTgt>
                                        </p:tgtEl>
                                      </p:cBhvr>
                                    </p:animEffect>
                                    <p:anim calcmode="lin" valueType="num">
                                      <p:cBhvr>
                                        <p:cTn id="25" dur="500" fill="hold"/>
                                        <p:tgtEl>
                                          <p:spTgt spid="9934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9934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99343">
                                            <p:txEl>
                                              <p:pRg st="3" end="3"/>
                                            </p:txEl>
                                          </p:spTgt>
                                        </p:tgtEl>
                                        <p:attrNameLst>
                                          <p:attrName>style.visibility</p:attrName>
                                        </p:attrNameLst>
                                      </p:cBhvr>
                                      <p:to>
                                        <p:strVal val="visible"/>
                                      </p:to>
                                    </p:set>
                                    <p:animEffect transition="in" filter="fade">
                                      <p:cBhvr>
                                        <p:cTn id="29" dur="500"/>
                                        <p:tgtEl>
                                          <p:spTgt spid="99343">
                                            <p:txEl>
                                              <p:pRg st="3" end="3"/>
                                            </p:txEl>
                                          </p:spTgt>
                                        </p:tgtEl>
                                      </p:cBhvr>
                                    </p:animEffect>
                                    <p:anim calcmode="lin" valueType="num">
                                      <p:cBhvr>
                                        <p:cTn id="30" dur="500" fill="hold"/>
                                        <p:tgtEl>
                                          <p:spTgt spid="9934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9934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99343">
                                            <p:txEl>
                                              <p:pRg st="4" end="4"/>
                                            </p:txEl>
                                          </p:spTgt>
                                        </p:tgtEl>
                                        <p:attrNameLst>
                                          <p:attrName>style.visibility</p:attrName>
                                        </p:attrNameLst>
                                      </p:cBhvr>
                                      <p:to>
                                        <p:strVal val="visible"/>
                                      </p:to>
                                    </p:set>
                                    <p:animEffect transition="in" filter="fade">
                                      <p:cBhvr>
                                        <p:cTn id="34" dur="500"/>
                                        <p:tgtEl>
                                          <p:spTgt spid="99343">
                                            <p:txEl>
                                              <p:pRg st="4" end="4"/>
                                            </p:txEl>
                                          </p:spTgt>
                                        </p:tgtEl>
                                      </p:cBhvr>
                                    </p:animEffect>
                                    <p:anim calcmode="lin" valueType="num">
                                      <p:cBhvr>
                                        <p:cTn id="35" dur="500" fill="hold"/>
                                        <p:tgtEl>
                                          <p:spTgt spid="9934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9934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2" grpId="0"/>
      <p:bldP spid="99343" grpId="0" build="p">
        <p:tmplLst>
          <p:tmpl lvl="1">
            <p:tnLst>
              <p:par>
                <p:cTn presetID="44" presetClass="entr" presetSubtype="0" fill="hold" nodeType="clickEffect">
                  <p:stCondLst>
                    <p:cond delay="0"/>
                  </p:stCondLst>
                  <p:childTnLst>
                    <p:set>
                      <p:cBhvr>
                        <p:cTn dur="1" fill="hold">
                          <p:stCondLst>
                            <p:cond delay="0"/>
                          </p:stCondLst>
                        </p:cTn>
                        <p:tgtEl>
                          <p:spTgt spid="99343"/>
                        </p:tgtEl>
                        <p:attrNameLst>
                          <p:attrName>style.visibility</p:attrName>
                        </p:attrNameLst>
                      </p:cBhvr>
                      <p:to>
                        <p:strVal val="visible"/>
                      </p:to>
                    </p:set>
                    <p:animEffect transition="in" filter="fade">
                      <p:cBhvr>
                        <p:cTn dur="500"/>
                        <p:tgtEl>
                          <p:spTgt spid="99343"/>
                        </p:tgtEl>
                      </p:cBhvr>
                    </p:animEffect>
                    <p:anim calcmode="lin" valueType="num">
                      <p:cBhvr>
                        <p:cTn dur="500" fill="hold"/>
                        <p:tgtEl>
                          <p:spTgt spid="99343"/>
                        </p:tgtEl>
                        <p:attrNameLst>
                          <p:attrName>ppt_x</p:attrName>
                        </p:attrNameLst>
                      </p:cBhvr>
                      <p:tavLst>
                        <p:tav tm="0">
                          <p:val>
                            <p:strVal val="#ppt_x"/>
                          </p:val>
                        </p:tav>
                        <p:tav tm="100000">
                          <p:val>
                            <p:strVal val="#ppt_x"/>
                          </p:val>
                        </p:tav>
                      </p:tavLst>
                    </p:anim>
                    <p:anim calcmode="lin" valueType="num">
                      <p:cBhvr>
                        <p:cTn dur="500" fill="hold"/>
                        <p:tgtEl>
                          <p:spTgt spid="99343"/>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99343"/>
                        </p:tgtEl>
                        <p:attrNameLst>
                          <p:attrName>style.visibility</p:attrName>
                        </p:attrNameLst>
                      </p:cBhvr>
                      <p:to>
                        <p:strVal val="visible"/>
                      </p:to>
                    </p:set>
                    <p:animEffect transition="in" filter="fade">
                      <p:cBhvr>
                        <p:cTn dur="500"/>
                        <p:tgtEl>
                          <p:spTgt spid="99343"/>
                        </p:tgtEl>
                      </p:cBhvr>
                    </p:animEffect>
                    <p:anim calcmode="lin" valueType="num">
                      <p:cBhvr>
                        <p:cTn dur="500" fill="hold"/>
                        <p:tgtEl>
                          <p:spTgt spid="99343"/>
                        </p:tgtEl>
                        <p:attrNameLst>
                          <p:attrName>ppt_x</p:attrName>
                        </p:attrNameLst>
                      </p:cBhvr>
                      <p:tavLst>
                        <p:tav tm="0">
                          <p:val>
                            <p:strVal val="#ppt_x"/>
                          </p:val>
                        </p:tav>
                        <p:tav tm="100000">
                          <p:val>
                            <p:strVal val="#ppt_x"/>
                          </p:val>
                        </p:tav>
                      </p:tavLst>
                    </p:anim>
                    <p:anim calcmode="lin" valueType="num">
                      <p:cBhvr>
                        <p:cTn dur="500" fill="hold"/>
                        <p:tgtEl>
                          <p:spTgt spid="99343"/>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99343"/>
                        </p:tgtEl>
                        <p:attrNameLst>
                          <p:attrName>style.visibility</p:attrName>
                        </p:attrNameLst>
                      </p:cBhvr>
                      <p:to>
                        <p:strVal val="visible"/>
                      </p:to>
                    </p:set>
                    <p:animEffect transition="in" filter="fade">
                      <p:cBhvr>
                        <p:cTn dur="500"/>
                        <p:tgtEl>
                          <p:spTgt spid="99343"/>
                        </p:tgtEl>
                      </p:cBhvr>
                    </p:animEffect>
                    <p:anim calcmode="lin" valueType="num">
                      <p:cBhvr>
                        <p:cTn dur="500" fill="hold"/>
                        <p:tgtEl>
                          <p:spTgt spid="99343"/>
                        </p:tgtEl>
                        <p:attrNameLst>
                          <p:attrName>ppt_x</p:attrName>
                        </p:attrNameLst>
                      </p:cBhvr>
                      <p:tavLst>
                        <p:tav tm="0">
                          <p:val>
                            <p:strVal val="#ppt_x"/>
                          </p:val>
                        </p:tav>
                        <p:tav tm="100000">
                          <p:val>
                            <p:strVal val="#ppt_x"/>
                          </p:val>
                        </p:tav>
                      </p:tavLst>
                    </p:anim>
                    <p:anim calcmode="lin" valueType="num">
                      <p:cBhvr>
                        <p:cTn dur="500" fill="hold"/>
                        <p:tgtEl>
                          <p:spTgt spid="99343"/>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99343"/>
                        </p:tgtEl>
                        <p:attrNameLst>
                          <p:attrName>style.visibility</p:attrName>
                        </p:attrNameLst>
                      </p:cBhvr>
                      <p:to>
                        <p:strVal val="visible"/>
                      </p:to>
                    </p:set>
                    <p:animEffect transition="in" filter="fade">
                      <p:cBhvr>
                        <p:cTn dur="500"/>
                        <p:tgtEl>
                          <p:spTgt spid="99343"/>
                        </p:tgtEl>
                      </p:cBhvr>
                    </p:animEffect>
                    <p:anim calcmode="lin" valueType="num">
                      <p:cBhvr>
                        <p:cTn dur="500" fill="hold"/>
                        <p:tgtEl>
                          <p:spTgt spid="99343"/>
                        </p:tgtEl>
                        <p:attrNameLst>
                          <p:attrName>ppt_x</p:attrName>
                        </p:attrNameLst>
                      </p:cBhvr>
                      <p:tavLst>
                        <p:tav tm="0">
                          <p:val>
                            <p:strVal val="#ppt_x"/>
                          </p:val>
                        </p:tav>
                        <p:tav tm="100000">
                          <p:val>
                            <p:strVal val="#ppt_x"/>
                          </p:val>
                        </p:tav>
                      </p:tavLst>
                    </p:anim>
                    <p:anim calcmode="lin" valueType="num">
                      <p:cBhvr>
                        <p:cTn dur="500" fill="hold"/>
                        <p:tgtEl>
                          <p:spTgt spid="99343"/>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99343"/>
                        </p:tgtEl>
                        <p:attrNameLst>
                          <p:attrName>style.visibility</p:attrName>
                        </p:attrNameLst>
                      </p:cBhvr>
                      <p:to>
                        <p:strVal val="visible"/>
                      </p:to>
                    </p:set>
                    <p:animEffect transition="in" filter="fade">
                      <p:cBhvr>
                        <p:cTn dur="500"/>
                        <p:tgtEl>
                          <p:spTgt spid="99343"/>
                        </p:tgtEl>
                      </p:cBhvr>
                    </p:animEffect>
                    <p:anim calcmode="lin" valueType="num">
                      <p:cBhvr>
                        <p:cTn dur="500" fill="hold"/>
                        <p:tgtEl>
                          <p:spTgt spid="99343"/>
                        </p:tgtEl>
                        <p:attrNameLst>
                          <p:attrName>ppt_x</p:attrName>
                        </p:attrNameLst>
                      </p:cBhvr>
                      <p:tavLst>
                        <p:tav tm="0">
                          <p:val>
                            <p:strVal val="#ppt_x"/>
                          </p:val>
                        </p:tav>
                        <p:tav tm="100000">
                          <p:val>
                            <p:strVal val="#ppt_x"/>
                          </p:val>
                        </p:tav>
                      </p:tavLst>
                    </p:anim>
                    <p:anim calcmode="lin" valueType="num">
                      <p:cBhvr>
                        <p:cTn dur="500" fill="hold"/>
                        <p:tgtEl>
                          <p:spTgt spid="99343"/>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l-GR" altLang="el-G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l-GR" altLang="el-G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4FE19C30-2593-4E86-8584-512D5AEB93A3}" type="slidenum">
              <a:rPr lang="el-GR" altLang="el-GR">
                <a:solidFill>
                  <a:srgbClr val="000000"/>
                </a:solidFill>
              </a:rPr>
              <a:pPr fontAlgn="base">
                <a:spcBef>
                  <a:spcPct val="0"/>
                </a:spcBef>
                <a:spcAft>
                  <a:spcPct val="0"/>
                </a:spcAft>
                <a:defRPr/>
              </a:pPr>
              <a:t>‹#›</a:t>
            </a:fld>
            <a:endParaRPr lang="el-GR" altLang="el-GR">
              <a:solidFill>
                <a:srgbClr val="000000"/>
              </a:solidFill>
            </a:endParaRPr>
          </a:p>
        </p:txBody>
      </p:sp>
    </p:spTree>
    <p:extLst>
      <p:ext uri="{BB962C8B-B14F-4D97-AF65-F5344CB8AC3E}">
        <p14:creationId xmlns:p14="http://schemas.microsoft.com/office/powerpoint/2010/main" val="23748614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solidFill>
                  <a:prstClr val="black">
                    <a:tint val="75000"/>
                  </a:prstClr>
                </a:solidFill>
              </a:rPr>
              <a:pPr/>
              <a:t>19/2/2017</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607571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980728"/>
            <a:ext cx="7992888" cy="1800200"/>
          </a:xfrm>
          <a:solidFill>
            <a:srgbClr val="17776C"/>
          </a:solidFill>
          <a:effectLst>
            <a:glow rad="228600">
              <a:schemeClr val="accent1">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relaxedInset"/>
          </a:sp3d>
        </p:spPr>
        <p:style>
          <a:lnRef idx="0">
            <a:schemeClr val="accent1"/>
          </a:lnRef>
          <a:fillRef idx="3">
            <a:schemeClr val="accent1"/>
          </a:fillRef>
          <a:effectRef idx="3">
            <a:schemeClr val="accent1"/>
          </a:effectRef>
          <a:fontRef idx="minor">
            <a:schemeClr val="lt1"/>
          </a:fontRef>
        </p:style>
        <p:txBody>
          <a:bodyPr>
            <a:noAutofit/>
          </a:bodyPr>
          <a:lstStyle/>
          <a:p>
            <a:r>
              <a:rPr lang="en-US" sz="3600" dirty="0" smtClean="0">
                <a:latin typeface="+mj-lt"/>
              </a:rPr>
              <a:t/>
            </a:r>
            <a:br>
              <a:rPr lang="en-US" sz="3600" dirty="0" smtClean="0">
                <a:latin typeface="+mj-lt"/>
              </a:rPr>
            </a:br>
            <a:r>
              <a:rPr lang="el-GR" sz="3600" dirty="0" smtClean="0">
                <a:latin typeface="+mj-lt"/>
              </a:rPr>
              <a:t/>
            </a:r>
            <a:br>
              <a:rPr lang="el-GR" sz="3600" dirty="0" smtClean="0">
                <a:latin typeface="+mj-lt"/>
              </a:rPr>
            </a:br>
            <a:r>
              <a:rPr lang="el-GR" sz="3600" b="1" dirty="0" smtClean="0">
                <a:solidFill>
                  <a:srgbClr val="FFC000"/>
                </a:solidFill>
                <a:latin typeface="+mj-lt"/>
              </a:rPr>
              <a:t>ΕΙΔΗ  ΝΟΣΗΛΕΥΤΙΚΩΝ ΠΑΡΕΜΒΑΣΕΩΝ </a:t>
            </a:r>
            <a:br>
              <a:rPr lang="el-GR" sz="3600" b="1" dirty="0" smtClean="0">
                <a:solidFill>
                  <a:srgbClr val="FFC000"/>
                </a:solidFill>
                <a:latin typeface="+mj-lt"/>
              </a:rPr>
            </a:br>
            <a:r>
              <a:rPr lang="el-GR" sz="3600" b="1" dirty="0" smtClean="0">
                <a:solidFill>
                  <a:srgbClr val="FFC000"/>
                </a:solidFill>
                <a:latin typeface="+mj-lt"/>
              </a:rPr>
              <a:t>ΣΤΗΝ ΟΙΚΟΓΕΝΕΙΑ</a:t>
            </a:r>
            <a:br>
              <a:rPr lang="el-GR" sz="3600" b="1" dirty="0" smtClean="0">
                <a:solidFill>
                  <a:srgbClr val="FFC000"/>
                </a:solidFill>
                <a:latin typeface="+mj-lt"/>
              </a:rPr>
            </a:br>
            <a:r>
              <a:rPr lang="en-US" sz="3600" dirty="0" smtClean="0">
                <a:solidFill>
                  <a:srgbClr val="FFC000"/>
                </a:solidFill>
                <a:latin typeface="+mj-lt"/>
              </a:rPr>
              <a:t/>
            </a:r>
            <a:br>
              <a:rPr lang="en-US" sz="3600" dirty="0" smtClean="0">
                <a:solidFill>
                  <a:srgbClr val="FFC000"/>
                </a:solidFill>
                <a:latin typeface="+mj-lt"/>
              </a:rPr>
            </a:br>
            <a:endParaRPr lang="el-GR" sz="3600" dirty="0">
              <a:solidFill>
                <a:srgbClr val="FFC000"/>
              </a:solidFill>
              <a:latin typeface="+mj-lt"/>
            </a:endParaRPr>
          </a:p>
        </p:txBody>
      </p:sp>
      <p:sp>
        <p:nvSpPr>
          <p:cNvPr id="4" name="Rectangle 3"/>
          <p:cNvSpPr txBox="1">
            <a:spLocks noChangeArrowheads="1"/>
          </p:cNvSpPr>
          <p:nvPr/>
        </p:nvSpPr>
        <p:spPr bwMode="auto">
          <a:xfrm>
            <a:off x="1338576" y="4205748"/>
            <a:ext cx="6400800" cy="1371600"/>
          </a:xfrm>
          <a:prstGeom prst="rect">
            <a:avLst/>
          </a:prstGeom>
          <a:solidFill>
            <a:srgbClr val="0070C0"/>
          </a:solidFill>
          <a:ln w="9525">
            <a:solidFill>
              <a:schemeClr val="tx1"/>
            </a:solidFill>
            <a:miter lim="800000"/>
            <a:headEnd/>
            <a:tailEnd/>
          </a:ln>
          <a:effectLst>
            <a:glow rad="228600">
              <a:schemeClr val="accent1">
                <a:satMod val="175000"/>
                <a:alpha val="40000"/>
              </a:schemeClr>
            </a:glow>
            <a:outerShdw dist="35921" dir="2700000" algn="ctr" rotWithShape="0">
              <a:schemeClr val="bg2"/>
            </a:outerShdw>
          </a:effectLst>
          <a:scene3d>
            <a:camera prst="orthographicFront"/>
            <a:lightRig rig="threePt" dir="t"/>
          </a:scene3d>
          <a:sp3d>
            <a:bevelT prst="relaxedInset"/>
          </a:sp3d>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SzPct val="65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ctr" defTabSz="914400" rtl="0"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en-US" altLang="el-GR" sz="1600" b="1"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Tahoma"/>
              <a:ea typeface="+mn-ea"/>
              <a:cs typeface="+mn-cs"/>
            </a:endParaRPr>
          </a:p>
          <a:p>
            <a:pPr marL="0" marR="0" lvl="0" indent="0" algn="ctr" defTabSz="914400" rtl="0" eaLnBrk="1" fontAlgn="base" latinLnBrk="0" hangingPunct="1">
              <a:lnSpc>
                <a:spcPct val="80000"/>
              </a:lnSpc>
              <a:spcBef>
                <a:spcPct val="20000"/>
              </a:spcBef>
              <a:spcAft>
                <a:spcPct val="0"/>
              </a:spcAft>
              <a:buClr>
                <a:srgbClr val="00CCFF"/>
              </a:buClr>
              <a:buSzPct val="65000"/>
              <a:buFont typeface="Wingdings" pitchFamily="2" charset="2"/>
              <a:buNone/>
              <a:tabLst/>
              <a:defRPr/>
            </a:pP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Δρ. ΑΘΗΝΑ ΚΑΛΟΚΑΙΡΙΝΟΥ-</a:t>
            </a:r>
            <a:r>
              <a:rPr kumimoji="0" lang="en-US" altLang="el-GR" sz="1600" b="1" i="0" u="none" strike="noStrike" kern="0" cap="none" spc="0" normalizeH="0" baseline="0" noProof="0" dirty="0" smtClean="0">
                <a:ln>
                  <a:noFill/>
                </a:ln>
                <a:solidFill>
                  <a:srgbClr val="FFFFFF"/>
                </a:solidFill>
                <a:effectLst/>
                <a:uLnTx/>
                <a:uFillTx/>
                <a:latin typeface="Tahoma"/>
                <a:ea typeface="+mn-ea"/>
                <a:cs typeface="+mn-cs"/>
              </a:rPr>
              <a:t>A</a:t>
            </a: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ΝΑΓΝΩΣΤΟΠΟΥΛΟΥ</a:t>
            </a:r>
            <a:b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br>
            <a:r>
              <a:rPr kumimoji="0" lang="en-US" altLang="el-GR" sz="1600" b="1" i="0" u="none" strike="noStrike" kern="0" cap="none" spc="0" normalizeH="0" baseline="0" noProof="0" dirty="0" smtClean="0">
                <a:ln>
                  <a:noFill/>
                </a:ln>
                <a:solidFill>
                  <a:srgbClr val="FFFFFF"/>
                </a:solidFill>
                <a:effectLst/>
                <a:uLnTx/>
                <a:uFillTx/>
                <a:latin typeface="Tahoma"/>
                <a:ea typeface="+mn-ea"/>
                <a:cs typeface="+mn-cs"/>
              </a:rPr>
              <a:t> </a:t>
            </a: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ΚΑΘΗΓΗΤΡΙΑ</a:t>
            </a:r>
          </a:p>
          <a:p>
            <a:pPr marL="0" marR="0" lvl="0" indent="0" algn="ctr" defTabSz="914400" rtl="0" eaLnBrk="1" fontAlgn="base" latinLnBrk="0" hangingPunct="1">
              <a:lnSpc>
                <a:spcPct val="80000"/>
              </a:lnSpc>
              <a:spcBef>
                <a:spcPct val="20000"/>
              </a:spcBef>
              <a:spcAft>
                <a:spcPct val="0"/>
              </a:spcAft>
              <a:buClr>
                <a:srgbClr val="00CCFF"/>
              </a:buClr>
              <a:buSzPct val="65000"/>
              <a:buFont typeface="Wingdings" pitchFamily="2" charset="2"/>
              <a:buNone/>
              <a:tabLst/>
              <a:defRPr/>
            </a:pP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ΚΟΙΝΟΤΙΚΗΣ ΝΟΣΗΛΕΥΤΙΚΗΣ</a:t>
            </a:r>
            <a:b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br>
            <a:r>
              <a:rPr kumimoji="0" lang="el-GR" altLang="el-GR" sz="1600" b="1" i="0" u="none" strike="noStrike" kern="0" cap="none" spc="0" normalizeH="0" baseline="0" noProof="0" dirty="0" smtClean="0">
                <a:ln>
                  <a:noFill/>
                </a:ln>
                <a:solidFill>
                  <a:srgbClr val="FFFFFF"/>
                </a:solidFill>
                <a:effectLst/>
                <a:uLnTx/>
                <a:uFillTx/>
                <a:latin typeface="Tahoma"/>
                <a:ea typeface="+mn-ea"/>
                <a:cs typeface="+mn-cs"/>
              </a:rPr>
              <a:t>ΤΜΗΜΑ ΝΟΣΗΛΕΥΤΙΚΗΣ ΠΑΝΕΠΙΣΤΗΜΙΟΥ ΑΘΗΝΩΝ</a:t>
            </a:r>
            <a:endParaRPr kumimoji="0" lang="en-GB" altLang="el-GR" sz="1600" b="1" i="0" u="none" strike="noStrike" kern="0" cap="none" spc="0" normalizeH="0" baseline="0" noProof="0" dirty="0" smtClean="0">
              <a:ln>
                <a:noFill/>
              </a:ln>
              <a:solidFill>
                <a:srgbClr val="FFFFFF"/>
              </a:solidFill>
              <a:effectLst/>
              <a:uLnTx/>
              <a:uFillTx/>
              <a:latin typeface="Tahoma"/>
              <a:ea typeface="+mn-ea"/>
              <a:cs typeface="+mn-cs"/>
            </a:endParaRPr>
          </a:p>
          <a:p>
            <a:pPr marL="0" marR="0" lvl="0" indent="0" algn="ctr" defTabSz="914400" rtl="0" eaLnBrk="1" fontAlgn="base" latinLnBrk="0" hangingPunct="1">
              <a:lnSpc>
                <a:spcPct val="80000"/>
              </a:lnSpc>
              <a:spcBef>
                <a:spcPct val="20000"/>
              </a:spcBef>
              <a:spcAft>
                <a:spcPct val="0"/>
              </a:spcAft>
              <a:buClr>
                <a:srgbClr val="00CCFF"/>
              </a:buClr>
              <a:buSzPct val="65000"/>
              <a:buFont typeface="Wingdings" pitchFamily="2" charset="2"/>
              <a:buNone/>
              <a:tabLst/>
              <a:defRPr/>
            </a:pPr>
            <a:endParaRPr kumimoji="0" lang="el-GR" altLang="el-GR" sz="16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Tahoma"/>
              <a:ea typeface="+mn-ea"/>
              <a:cs typeface="+mn-cs"/>
            </a:endParaRPr>
          </a:p>
        </p:txBody>
      </p:sp>
    </p:spTree>
    <p:extLst>
      <p:ext uri="{BB962C8B-B14F-4D97-AF65-F5344CB8AC3E}">
        <p14:creationId xmlns:p14="http://schemas.microsoft.com/office/powerpoint/2010/main" val="1750716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67544" y="2060848"/>
            <a:ext cx="8424936" cy="2592288"/>
          </a:xfrm>
          <a:solidFill>
            <a:srgbClr val="FFC000"/>
          </a:solidFill>
          <a:ln>
            <a:solidFill>
              <a:srgbClr val="0070C0"/>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ormAutofit fontScale="90000"/>
          </a:bodyPr>
          <a:lstStyle/>
          <a:p>
            <a:r>
              <a:rPr lang="el-GR" b="1" dirty="0" smtClean="0"/>
              <a:t/>
            </a:r>
            <a:br>
              <a:rPr lang="el-GR" b="1" dirty="0" smtClean="0"/>
            </a:br>
            <a:r>
              <a:rPr lang="el-GR" b="1" dirty="0" smtClean="0">
                <a:solidFill>
                  <a:schemeClr val="accent1">
                    <a:lumMod val="50000"/>
                  </a:schemeClr>
                </a:solidFill>
              </a:rPr>
              <a:t>ΤΟ </a:t>
            </a:r>
            <a:r>
              <a:rPr lang="el-GR" b="1" dirty="0">
                <a:solidFill>
                  <a:schemeClr val="accent1">
                    <a:lumMod val="50000"/>
                  </a:schemeClr>
                </a:solidFill>
              </a:rPr>
              <a:t>ΘΕΡΑΠΕΥΤΙΚΟ ΥΠΟΣΤΗΡΙΚΤΙΚΟ  ΠΕΡΙΒΑΛΛΟΝ ΤΟΥ ΣΠΙΤΙΟΥ ΣΤΗΝ ΚΑΤΌΙΚΟΝ ΦΡΟΝΤΙΔΑ ΥΓΕΙΑΣ</a:t>
            </a:r>
            <a:r>
              <a:rPr lang="el-GR" dirty="0">
                <a:solidFill>
                  <a:schemeClr val="accent1">
                    <a:lumMod val="50000"/>
                  </a:schemeClr>
                </a:solidFill>
              </a:rPr>
              <a:t/>
            </a:r>
            <a:br>
              <a:rPr lang="el-GR" dirty="0">
                <a:solidFill>
                  <a:schemeClr val="accent1">
                    <a:lumMod val="50000"/>
                  </a:schemeClr>
                </a:solidFill>
              </a:rPr>
            </a:br>
            <a:endParaRPr lang="el-GR" dirty="0">
              <a:solidFill>
                <a:schemeClr val="accent1">
                  <a:lumMod val="50000"/>
                </a:schemeClr>
              </a:solidFill>
            </a:endParaRPr>
          </a:p>
        </p:txBody>
      </p:sp>
    </p:spTree>
    <p:extLst>
      <p:ext uri="{BB962C8B-B14F-4D97-AF65-F5344CB8AC3E}">
        <p14:creationId xmlns:p14="http://schemas.microsoft.com/office/powerpoint/2010/main" val="1188933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8229600" cy="1143000"/>
          </a:xfrm>
        </p:spPr>
        <p:txBody>
          <a:bodyPr/>
          <a:lstStyle/>
          <a:p>
            <a:pPr eaLnBrk="1" hangingPunct="1"/>
            <a:r>
              <a:rPr lang="el-GR" altLang="el-GR" sz="4000" b="1" smtClean="0">
                <a:solidFill>
                  <a:schemeClr val="accent2"/>
                </a:solidFill>
              </a:rPr>
              <a:t>Ποιο είναι το νόημα του σπιτιού για το άτομο;</a:t>
            </a:r>
          </a:p>
        </p:txBody>
      </p:sp>
      <p:sp>
        <p:nvSpPr>
          <p:cNvPr id="7171" name="Rectangle 3"/>
          <p:cNvSpPr>
            <a:spLocks noGrp="1" noChangeArrowheads="1"/>
          </p:cNvSpPr>
          <p:nvPr>
            <p:ph type="body" idx="1"/>
          </p:nvPr>
        </p:nvSpPr>
        <p:spPr>
          <a:xfrm>
            <a:off x="457200" y="1600200"/>
            <a:ext cx="8229600" cy="5257800"/>
          </a:xfrm>
        </p:spPr>
        <p:txBody>
          <a:bodyPr/>
          <a:lstStyle/>
          <a:p>
            <a:pPr algn="ctr" eaLnBrk="1" hangingPunct="1">
              <a:lnSpc>
                <a:spcPct val="90000"/>
              </a:lnSpc>
              <a:spcAft>
                <a:spcPct val="50000"/>
              </a:spcAft>
              <a:buFontTx/>
              <a:buNone/>
            </a:pPr>
            <a:r>
              <a:rPr lang="el-GR" altLang="el-GR" smtClean="0"/>
              <a:t>«… είναι το κάστρο μου…»</a:t>
            </a:r>
          </a:p>
          <a:p>
            <a:pPr algn="ctr" eaLnBrk="1" hangingPunct="1">
              <a:lnSpc>
                <a:spcPct val="90000"/>
              </a:lnSpc>
              <a:spcAft>
                <a:spcPct val="50000"/>
              </a:spcAft>
              <a:buFontTx/>
              <a:buNone/>
            </a:pPr>
            <a:r>
              <a:rPr lang="el-GR" altLang="el-GR" smtClean="0"/>
              <a:t>«… είναι ο χώρος στον οποίο μπορώ να ξεκουραστώ και να είμαι ο εαυτός μου…»</a:t>
            </a:r>
          </a:p>
          <a:p>
            <a:pPr algn="ctr" eaLnBrk="1" hangingPunct="1">
              <a:lnSpc>
                <a:spcPct val="90000"/>
              </a:lnSpc>
              <a:spcAft>
                <a:spcPct val="50000"/>
              </a:spcAft>
              <a:buFontTx/>
              <a:buNone/>
            </a:pPr>
            <a:r>
              <a:rPr lang="el-GR" altLang="el-GR" smtClean="0"/>
              <a:t>Αυτονομία επιλογών και αποφάσεων… </a:t>
            </a:r>
          </a:p>
          <a:p>
            <a:pPr algn="ctr" eaLnBrk="1" hangingPunct="1">
              <a:lnSpc>
                <a:spcPct val="90000"/>
              </a:lnSpc>
              <a:spcAft>
                <a:spcPct val="50000"/>
              </a:spcAft>
              <a:buFontTx/>
              <a:buNone/>
            </a:pPr>
            <a:r>
              <a:rPr lang="el-GR" altLang="el-GR" smtClean="0"/>
              <a:t>Καθημερινές προσωπικές συνήθειες…</a:t>
            </a:r>
          </a:p>
          <a:p>
            <a:pPr algn="ctr" eaLnBrk="1" hangingPunct="1">
              <a:lnSpc>
                <a:spcPct val="90000"/>
              </a:lnSpc>
              <a:spcAft>
                <a:spcPct val="50000"/>
              </a:spcAft>
              <a:buFontTx/>
              <a:buNone/>
            </a:pPr>
            <a:r>
              <a:rPr lang="el-GR" altLang="el-GR" smtClean="0"/>
              <a:t>Προσωπική ιστορία στα αντικείμενα…</a:t>
            </a:r>
          </a:p>
          <a:p>
            <a:pPr algn="ctr" eaLnBrk="1" hangingPunct="1">
              <a:lnSpc>
                <a:spcPct val="90000"/>
              </a:lnSpc>
              <a:spcAft>
                <a:spcPct val="50000"/>
              </a:spcAft>
              <a:buFontTx/>
              <a:buNone/>
            </a:pPr>
            <a:r>
              <a:rPr lang="el-GR" altLang="el-GR" smtClean="0"/>
              <a:t>Αίσθημα του «ανήκειν» </a:t>
            </a:r>
          </a:p>
          <a:p>
            <a:pPr algn="ctr" eaLnBrk="1" hangingPunct="1">
              <a:lnSpc>
                <a:spcPct val="90000"/>
              </a:lnSpc>
              <a:buFontTx/>
              <a:buNone/>
            </a:pPr>
            <a:endParaRPr lang="el-GR" altLang="el-GR" smtClean="0"/>
          </a:p>
        </p:txBody>
      </p:sp>
    </p:spTree>
    <p:extLst>
      <p:ext uri="{BB962C8B-B14F-4D97-AF65-F5344CB8AC3E}">
        <p14:creationId xmlns:p14="http://schemas.microsoft.com/office/powerpoint/2010/main" val="3009904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linds(horizontal)">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blinds(horizontal)">
                                      <p:cBhvr>
                                        <p:cTn id="27" dur="500"/>
                                        <p:tgtEl>
                                          <p:spTgt spid="7171">
                                            <p:txEl>
                                              <p:pRg st="4" end="4"/>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171">
                                            <p:txEl>
                                              <p:pRg st="5" end="5"/>
                                            </p:txEl>
                                          </p:spTgt>
                                        </p:tgtEl>
                                        <p:attrNameLst>
                                          <p:attrName>style.visibility</p:attrName>
                                        </p:attrNameLst>
                                      </p:cBhvr>
                                      <p:to>
                                        <p:strVal val="visible"/>
                                      </p:to>
                                    </p:set>
                                    <p:animEffect transition="in" filter="blinds(horizontal)">
                                      <p:cBhvr>
                                        <p:cTn id="30"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74638"/>
            <a:ext cx="9144000" cy="1143000"/>
          </a:xfrm>
        </p:spPr>
        <p:txBody>
          <a:bodyPr/>
          <a:lstStyle/>
          <a:p>
            <a:pPr eaLnBrk="1" hangingPunct="1"/>
            <a:r>
              <a:rPr lang="el-GR" altLang="el-GR" sz="4000" b="1" smtClean="0">
                <a:solidFill>
                  <a:schemeClr val="accent2"/>
                </a:solidFill>
              </a:rPr>
              <a:t>Τι συμβαίνει όταν ο ασθενής λαμβάνει φροντίδα υγείας στο σπίτι;</a:t>
            </a:r>
          </a:p>
        </p:txBody>
      </p:sp>
      <p:sp>
        <p:nvSpPr>
          <p:cNvPr id="6147" name="Text Box 5"/>
          <p:cNvSpPr txBox="1">
            <a:spLocks noChangeArrowheads="1"/>
          </p:cNvSpPr>
          <p:nvPr/>
        </p:nvSpPr>
        <p:spPr bwMode="auto">
          <a:xfrm>
            <a:off x="0" y="1905000"/>
            <a:ext cx="3352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l-GR" altLang="el-GR" sz="4000" smtClean="0">
                <a:solidFill>
                  <a:srgbClr val="000000"/>
                </a:solidFill>
              </a:rPr>
              <a:t>Το Σπίτι αλλάζει…</a:t>
            </a:r>
          </a:p>
        </p:txBody>
      </p:sp>
      <p:sp>
        <p:nvSpPr>
          <p:cNvPr id="6148" name="AutoShape 6"/>
          <p:cNvSpPr>
            <a:spLocks/>
          </p:cNvSpPr>
          <p:nvPr/>
        </p:nvSpPr>
        <p:spPr bwMode="auto">
          <a:xfrm>
            <a:off x="2286000" y="1524000"/>
            <a:ext cx="228600" cy="2743200"/>
          </a:xfrm>
          <a:prstGeom prst="leftBrace">
            <a:avLst>
              <a:gd name="adj1" fmla="val 10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000000"/>
              </a:solidFill>
            </a:endParaRPr>
          </a:p>
        </p:txBody>
      </p:sp>
      <p:sp>
        <p:nvSpPr>
          <p:cNvPr id="6149" name="Text Box 7"/>
          <p:cNvSpPr txBox="1">
            <a:spLocks noChangeArrowheads="1"/>
          </p:cNvSpPr>
          <p:nvPr/>
        </p:nvSpPr>
        <p:spPr bwMode="auto">
          <a:xfrm>
            <a:off x="2667000" y="1524000"/>
            <a:ext cx="5562600" cy="602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l-GR" altLang="el-GR" sz="3200" smtClean="0">
                <a:solidFill>
                  <a:srgbClr val="000000"/>
                </a:solidFill>
              </a:rPr>
              <a:t>Χωροταξικά </a:t>
            </a:r>
          </a:p>
          <a:p>
            <a:pPr eaLnBrk="1" fontAlgn="base" hangingPunct="1">
              <a:spcBef>
                <a:spcPct val="50000"/>
              </a:spcBef>
              <a:spcAft>
                <a:spcPct val="0"/>
              </a:spcAft>
            </a:pPr>
            <a:r>
              <a:rPr lang="el-GR" altLang="el-GR" sz="3200" smtClean="0">
                <a:solidFill>
                  <a:srgbClr val="000000"/>
                </a:solidFill>
              </a:rPr>
              <a:t>Εννοιολογικά</a:t>
            </a:r>
          </a:p>
          <a:p>
            <a:pPr eaLnBrk="1" fontAlgn="base" hangingPunct="1">
              <a:spcBef>
                <a:spcPct val="50000"/>
              </a:spcBef>
              <a:spcAft>
                <a:spcPct val="0"/>
              </a:spcAft>
            </a:pPr>
            <a:r>
              <a:rPr lang="el-GR" altLang="el-GR" sz="3200" smtClean="0">
                <a:solidFill>
                  <a:srgbClr val="000000"/>
                </a:solidFill>
              </a:rPr>
              <a:t>Ρόλοι    ασθενούς </a:t>
            </a:r>
          </a:p>
          <a:p>
            <a:pPr eaLnBrk="1" fontAlgn="base" hangingPunct="1">
              <a:spcBef>
                <a:spcPct val="50000"/>
              </a:spcBef>
              <a:spcAft>
                <a:spcPct val="0"/>
              </a:spcAft>
            </a:pPr>
            <a:r>
              <a:rPr lang="el-GR" altLang="el-GR" sz="3200" smtClean="0">
                <a:solidFill>
                  <a:srgbClr val="000000"/>
                </a:solidFill>
              </a:rPr>
              <a:t>	    οικογένειας</a:t>
            </a:r>
          </a:p>
          <a:p>
            <a:pPr eaLnBrk="1" fontAlgn="base" hangingPunct="1">
              <a:spcBef>
                <a:spcPct val="50000"/>
              </a:spcBef>
              <a:spcAft>
                <a:spcPct val="0"/>
              </a:spcAft>
            </a:pPr>
            <a:r>
              <a:rPr lang="el-GR" altLang="el-GR" sz="3200" smtClean="0">
                <a:solidFill>
                  <a:srgbClr val="000000"/>
                </a:solidFill>
              </a:rPr>
              <a:t>	    επαγγελματία υγείας</a:t>
            </a:r>
            <a:r>
              <a:rPr lang="el-GR" altLang="el-GR" sz="2800" smtClean="0">
                <a:solidFill>
                  <a:srgbClr val="000000"/>
                </a:solidFill>
              </a:rPr>
              <a:t> </a:t>
            </a:r>
          </a:p>
          <a:p>
            <a:pPr eaLnBrk="1" fontAlgn="base" hangingPunct="1">
              <a:spcBef>
                <a:spcPct val="50000"/>
              </a:spcBef>
              <a:spcAft>
                <a:spcPct val="0"/>
              </a:spcAft>
            </a:pPr>
            <a:endParaRPr lang="el-GR" altLang="el-GR" sz="2800" smtClean="0">
              <a:solidFill>
                <a:srgbClr val="000000"/>
              </a:solidFill>
            </a:endParaRPr>
          </a:p>
          <a:p>
            <a:pPr eaLnBrk="1" fontAlgn="base" hangingPunct="1">
              <a:spcBef>
                <a:spcPct val="50000"/>
              </a:spcBef>
              <a:spcAft>
                <a:spcPct val="0"/>
              </a:spcAft>
            </a:pPr>
            <a:endParaRPr lang="el-GR" altLang="el-GR" sz="2800" smtClean="0">
              <a:solidFill>
                <a:srgbClr val="000000"/>
              </a:solidFill>
            </a:endParaRPr>
          </a:p>
          <a:p>
            <a:pPr eaLnBrk="1" fontAlgn="base" hangingPunct="1">
              <a:spcBef>
                <a:spcPct val="50000"/>
              </a:spcBef>
              <a:spcAft>
                <a:spcPct val="0"/>
              </a:spcAft>
            </a:pPr>
            <a:endParaRPr lang="el-GR" altLang="el-GR" smtClean="0">
              <a:solidFill>
                <a:srgbClr val="000000"/>
              </a:solidFill>
            </a:endParaRPr>
          </a:p>
          <a:p>
            <a:pPr eaLnBrk="1" fontAlgn="base" hangingPunct="1">
              <a:spcBef>
                <a:spcPct val="50000"/>
              </a:spcBef>
              <a:spcAft>
                <a:spcPct val="0"/>
              </a:spcAft>
            </a:pPr>
            <a:endParaRPr lang="el-GR" altLang="el-GR" smtClean="0">
              <a:solidFill>
                <a:srgbClr val="000000"/>
              </a:solidFill>
            </a:endParaRPr>
          </a:p>
          <a:p>
            <a:pPr eaLnBrk="1" fontAlgn="base" hangingPunct="1">
              <a:spcBef>
                <a:spcPct val="50000"/>
              </a:spcBef>
              <a:spcAft>
                <a:spcPct val="0"/>
              </a:spcAft>
            </a:pPr>
            <a:endParaRPr lang="el-GR" altLang="el-GR" smtClean="0">
              <a:solidFill>
                <a:srgbClr val="000000"/>
              </a:solidFill>
            </a:endParaRPr>
          </a:p>
        </p:txBody>
      </p:sp>
      <p:sp>
        <p:nvSpPr>
          <p:cNvPr id="6150" name="AutoShape 8"/>
          <p:cNvSpPr>
            <a:spLocks/>
          </p:cNvSpPr>
          <p:nvPr/>
        </p:nvSpPr>
        <p:spPr bwMode="auto">
          <a:xfrm>
            <a:off x="3886200" y="3200400"/>
            <a:ext cx="152400" cy="1600200"/>
          </a:xfrm>
          <a:prstGeom prst="leftBrace">
            <a:avLst>
              <a:gd name="adj1" fmla="val 875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000000"/>
              </a:solidFill>
            </a:endParaRPr>
          </a:p>
        </p:txBody>
      </p:sp>
      <p:sp>
        <p:nvSpPr>
          <p:cNvPr id="6151" name="Text Box 9"/>
          <p:cNvSpPr txBox="1">
            <a:spLocks noChangeArrowheads="1"/>
          </p:cNvSpPr>
          <p:nvPr/>
        </p:nvSpPr>
        <p:spPr bwMode="auto">
          <a:xfrm>
            <a:off x="457200" y="5334000"/>
            <a:ext cx="8686800"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buFont typeface="Wingdings" pitchFamily="2" charset="2"/>
              <a:buChar char="Ø"/>
            </a:pPr>
            <a:r>
              <a:rPr lang="el-GR" altLang="el-GR" sz="3400" smtClean="0">
                <a:solidFill>
                  <a:srgbClr val="000000"/>
                </a:solidFill>
              </a:rPr>
              <a:t>  Ασφαλές περιβάλλον </a:t>
            </a:r>
          </a:p>
          <a:p>
            <a:pPr eaLnBrk="1" fontAlgn="base" hangingPunct="1">
              <a:spcBef>
                <a:spcPct val="50000"/>
              </a:spcBef>
              <a:spcAft>
                <a:spcPct val="0"/>
              </a:spcAft>
              <a:buFont typeface="Wingdings" pitchFamily="2" charset="2"/>
              <a:buChar char="Ø"/>
            </a:pPr>
            <a:r>
              <a:rPr lang="el-GR" altLang="el-GR" sz="3400" smtClean="0">
                <a:solidFill>
                  <a:srgbClr val="000000"/>
                </a:solidFill>
              </a:rPr>
              <a:t>  Λειτουργικό περιβάλλον </a:t>
            </a:r>
          </a:p>
        </p:txBody>
      </p:sp>
    </p:spTree>
    <p:extLst>
      <p:ext uri="{BB962C8B-B14F-4D97-AF65-F5344CB8AC3E}">
        <p14:creationId xmlns:p14="http://schemas.microsoft.com/office/powerpoint/2010/main" val="3677178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1143000"/>
          </a:xfrm>
        </p:spPr>
        <p:txBody>
          <a:bodyPr/>
          <a:lstStyle/>
          <a:p>
            <a:pPr eaLnBrk="1" hangingPunct="1"/>
            <a:r>
              <a:rPr lang="el-GR" altLang="el-GR" sz="4000" b="1" smtClean="0">
                <a:solidFill>
                  <a:schemeClr val="accent2"/>
                </a:solidFill>
              </a:rPr>
              <a:t>Τι συμβαίνει όταν ο ασθενής λαμβάνει φροντίδα υγείας στο σπίτι;</a:t>
            </a:r>
          </a:p>
        </p:txBody>
      </p:sp>
      <p:sp>
        <p:nvSpPr>
          <p:cNvPr id="10243" name="Rectangle 3"/>
          <p:cNvSpPr>
            <a:spLocks noGrp="1" noChangeArrowheads="1"/>
          </p:cNvSpPr>
          <p:nvPr>
            <p:ph type="body" idx="4294967295"/>
          </p:nvPr>
        </p:nvSpPr>
        <p:spPr>
          <a:xfrm>
            <a:off x="457200" y="1524000"/>
            <a:ext cx="8686800" cy="685800"/>
          </a:xfrm>
        </p:spPr>
        <p:txBody>
          <a:bodyPr/>
          <a:lstStyle/>
          <a:p>
            <a:pPr eaLnBrk="1" hangingPunct="1">
              <a:lnSpc>
                <a:spcPct val="80000"/>
              </a:lnSpc>
              <a:buFontTx/>
              <a:buNone/>
            </a:pPr>
            <a:r>
              <a:rPr lang="el-GR" altLang="el-GR" sz="3000" smtClean="0"/>
              <a:t>Σπίτι - κάστρο 			σπίτι – νοσοκομείο</a:t>
            </a:r>
          </a:p>
          <a:p>
            <a:pPr eaLnBrk="1" hangingPunct="1">
              <a:lnSpc>
                <a:spcPct val="80000"/>
              </a:lnSpc>
              <a:buFontTx/>
              <a:buNone/>
            </a:pPr>
            <a:endParaRPr lang="el-GR" altLang="el-GR" sz="3000" smtClean="0"/>
          </a:p>
          <a:p>
            <a:pPr eaLnBrk="1" hangingPunct="1">
              <a:lnSpc>
                <a:spcPct val="80000"/>
              </a:lnSpc>
              <a:buFontTx/>
              <a:buNone/>
            </a:pPr>
            <a:r>
              <a:rPr lang="el-GR" altLang="el-GR" sz="800" smtClean="0"/>
              <a:t>		</a:t>
            </a:r>
          </a:p>
          <a:p>
            <a:pPr eaLnBrk="1" hangingPunct="1">
              <a:lnSpc>
                <a:spcPct val="80000"/>
              </a:lnSpc>
              <a:buFontTx/>
              <a:buNone/>
            </a:pPr>
            <a:endParaRPr lang="el-GR" altLang="el-GR" sz="800" smtClean="0"/>
          </a:p>
          <a:p>
            <a:pPr eaLnBrk="1" hangingPunct="1">
              <a:lnSpc>
                <a:spcPct val="80000"/>
              </a:lnSpc>
              <a:buFontTx/>
              <a:buNone/>
            </a:pPr>
            <a:endParaRPr lang="el-GR" altLang="el-GR" sz="800" smtClean="0"/>
          </a:p>
        </p:txBody>
      </p:sp>
      <p:sp>
        <p:nvSpPr>
          <p:cNvPr id="10244" name="AutoShape 4"/>
          <p:cNvSpPr>
            <a:spLocks noChangeArrowheads="1"/>
          </p:cNvSpPr>
          <p:nvPr/>
        </p:nvSpPr>
        <p:spPr bwMode="auto">
          <a:xfrm>
            <a:off x="3657600" y="1676400"/>
            <a:ext cx="1066800" cy="228600"/>
          </a:xfrm>
          <a:prstGeom prst="rightArrow">
            <a:avLst>
              <a:gd name="adj1" fmla="val 50000"/>
              <a:gd name="adj2" fmla="val 1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000000"/>
              </a:solidFill>
            </a:endParaRPr>
          </a:p>
        </p:txBody>
      </p:sp>
      <p:sp>
        <p:nvSpPr>
          <p:cNvPr id="10245" name="AutoShape 5"/>
          <p:cNvSpPr>
            <a:spLocks noChangeArrowheads="1"/>
          </p:cNvSpPr>
          <p:nvPr/>
        </p:nvSpPr>
        <p:spPr bwMode="auto">
          <a:xfrm>
            <a:off x="3657600" y="2438400"/>
            <a:ext cx="1143000" cy="228600"/>
          </a:xfrm>
          <a:prstGeom prst="rightArrow">
            <a:avLst>
              <a:gd name="adj1" fmla="val 50000"/>
              <a:gd name="adj2" fmla="val 1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000000"/>
              </a:solidFill>
            </a:endParaRPr>
          </a:p>
        </p:txBody>
      </p:sp>
      <p:sp>
        <p:nvSpPr>
          <p:cNvPr id="10247" name="Text Box 7"/>
          <p:cNvSpPr txBox="1">
            <a:spLocks noChangeArrowheads="1"/>
          </p:cNvSpPr>
          <p:nvPr/>
        </p:nvSpPr>
        <p:spPr bwMode="auto">
          <a:xfrm>
            <a:off x="533400" y="2209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l-GR" altLang="el-GR" sz="3000" smtClean="0">
                <a:solidFill>
                  <a:srgbClr val="000000"/>
                </a:solidFill>
              </a:rPr>
              <a:t>Σπίτι –ελευθερία  		επιλογές θεραπείας</a:t>
            </a:r>
            <a:r>
              <a:rPr lang="el-GR" altLang="el-GR" sz="3200" smtClean="0">
                <a:solidFill>
                  <a:srgbClr val="000000"/>
                </a:solidFill>
              </a:rPr>
              <a:t> </a:t>
            </a:r>
            <a:endParaRPr lang="el-GR" altLang="el-GR" smtClean="0">
              <a:solidFill>
                <a:srgbClr val="000000"/>
              </a:solidFill>
            </a:endParaRPr>
          </a:p>
        </p:txBody>
      </p:sp>
      <p:sp>
        <p:nvSpPr>
          <p:cNvPr id="10248" name="Text Box 8"/>
          <p:cNvSpPr txBox="1">
            <a:spLocks noChangeArrowheads="1"/>
          </p:cNvSpPr>
          <p:nvPr/>
        </p:nvSpPr>
        <p:spPr bwMode="auto">
          <a:xfrm>
            <a:off x="457200" y="3657600"/>
            <a:ext cx="868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l-GR" altLang="el-GR" sz="3000" smtClean="0">
                <a:solidFill>
                  <a:srgbClr val="000000"/>
                </a:solidFill>
              </a:rPr>
              <a:t>Σπίτι – προσωπικές συνήθειες     </a:t>
            </a:r>
            <a:r>
              <a:rPr lang="en-US" altLang="el-GR" sz="3000" smtClean="0">
                <a:solidFill>
                  <a:srgbClr val="000000"/>
                </a:solidFill>
                <a:cs typeface="Arial" charset="0"/>
              </a:rPr>
              <a:t>#</a:t>
            </a:r>
            <a:r>
              <a:rPr lang="el-GR" altLang="el-GR" sz="3000" smtClean="0">
                <a:solidFill>
                  <a:srgbClr val="000000"/>
                </a:solidFill>
              </a:rPr>
              <a:t>    αδυναμία 							αυτοφροντίδας </a:t>
            </a:r>
          </a:p>
        </p:txBody>
      </p:sp>
      <p:sp>
        <p:nvSpPr>
          <p:cNvPr id="10249" name="Text Box 9"/>
          <p:cNvSpPr txBox="1">
            <a:spLocks noChangeArrowheads="1"/>
          </p:cNvSpPr>
          <p:nvPr/>
        </p:nvSpPr>
        <p:spPr bwMode="auto">
          <a:xfrm>
            <a:off x="381000" y="5181600"/>
            <a:ext cx="8763000"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l-GR" altLang="el-GR" sz="3000" smtClean="0">
                <a:solidFill>
                  <a:srgbClr val="000000"/>
                </a:solidFill>
              </a:rPr>
              <a:t>Συμβολική αξία αντικειμένων		σφετερίζεται 							η ιερότητα  </a:t>
            </a:r>
          </a:p>
          <a:p>
            <a:pPr eaLnBrk="1" fontAlgn="base" hangingPunct="1">
              <a:spcBef>
                <a:spcPct val="50000"/>
              </a:spcBef>
              <a:spcAft>
                <a:spcPct val="0"/>
              </a:spcAft>
            </a:pPr>
            <a:endParaRPr lang="el-GR" altLang="el-GR" smtClean="0">
              <a:solidFill>
                <a:srgbClr val="000000"/>
              </a:solidFill>
            </a:endParaRPr>
          </a:p>
        </p:txBody>
      </p:sp>
      <p:sp>
        <p:nvSpPr>
          <p:cNvPr id="10250" name="AutoShape 10"/>
          <p:cNvSpPr>
            <a:spLocks noChangeArrowheads="1"/>
          </p:cNvSpPr>
          <p:nvPr/>
        </p:nvSpPr>
        <p:spPr bwMode="auto">
          <a:xfrm>
            <a:off x="5638800" y="5410200"/>
            <a:ext cx="1066800" cy="228600"/>
          </a:xfrm>
          <a:prstGeom prst="rightArrow">
            <a:avLst>
              <a:gd name="adj1" fmla="val 50000"/>
              <a:gd name="adj2" fmla="val 1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000000"/>
              </a:solidFill>
            </a:endParaRPr>
          </a:p>
        </p:txBody>
      </p:sp>
      <p:sp>
        <p:nvSpPr>
          <p:cNvPr id="7178" name="Text Box 11"/>
          <p:cNvSpPr txBox="1">
            <a:spLocks noChangeArrowheads="1"/>
          </p:cNvSpPr>
          <p:nvPr/>
        </p:nvSpPr>
        <p:spPr bwMode="auto">
          <a:xfrm>
            <a:off x="609600" y="6172200"/>
            <a:ext cx="807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endParaRPr lang="el-GR" altLang="el-GR" smtClean="0">
              <a:solidFill>
                <a:srgbClr val="000000"/>
              </a:solidFill>
            </a:endParaRPr>
          </a:p>
        </p:txBody>
      </p:sp>
      <p:sp>
        <p:nvSpPr>
          <p:cNvPr id="7179" name="Text Box 14"/>
          <p:cNvSpPr txBox="1">
            <a:spLocks noChangeArrowheads="1"/>
          </p:cNvSpPr>
          <p:nvPr/>
        </p:nvSpPr>
        <p:spPr bwMode="auto">
          <a:xfrm>
            <a:off x="4038600" y="6491288"/>
            <a:ext cx="5105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n-US" altLang="el-GR" smtClean="0">
                <a:solidFill>
                  <a:srgbClr val="000000"/>
                </a:solidFill>
              </a:rPr>
              <a:t>Tamm 1999; Ladd et al 2000; Ward et al 2003</a:t>
            </a:r>
            <a:endParaRPr lang="el-GR" altLang="el-GR" smtClean="0">
              <a:solidFill>
                <a:srgbClr val="000000"/>
              </a:solidFill>
            </a:endParaRPr>
          </a:p>
        </p:txBody>
      </p:sp>
    </p:spTree>
    <p:extLst>
      <p:ext uri="{BB962C8B-B14F-4D97-AF65-F5344CB8AC3E}">
        <p14:creationId xmlns:p14="http://schemas.microsoft.com/office/powerpoint/2010/main" val="1703042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1000"/>
                                        <p:tgtEl>
                                          <p:spTgt spid="1024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244"/>
                                        </p:tgtEl>
                                        <p:attrNameLst>
                                          <p:attrName>style.visibility</p:attrName>
                                        </p:attrNameLst>
                                      </p:cBhvr>
                                      <p:to>
                                        <p:strVal val="visible"/>
                                      </p:to>
                                    </p:set>
                                    <p:animEffect transition="in" filter="blinds(horizontal)">
                                      <p:cBhvr>
                                        <p:cTn id="10" dur="500"/>
                                        <p:tgtEl>
                                          <p:spTgt spid="1024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blinds(horizontal)">
                                      <p:cBhvr>
                                        <p:cTn id="15" dur="1000"/>
                                        <p:tgtEl>
                                          <p:spTgt spid="1024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245"/>
                                        </p:tgtEl>
                                        <p:attrNameLst>
                                          <p:attrName>style.visibility</p:attrName>
                                        </p:attrNameLst>
                                      </p:cBhvr>
                                      <p:to>
                                        <p:strVal val="visible"/>
                                      </p:to>
                                    </p:set>
                                    <p:animEffect transition="in" filter="blinds(horizontal)">
                                      <p:cBhvr>
                                        <p:cTn id="18" dur="1000"/>
                                        <p:tgtEl>
                                          <p:spTgt spid="1024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248"/>
                                        </p:tgtEl>
                                        <p:attrNameLst>
                                          <p:attrName>style.visibility</p:attrName>
                                        </p:attrNameLst>
                                      </p:cBhvr>
                                      <p:to>
                                        <p:strVal val="visible"/>
                                      </p:to>
                                    </p:set>
                                    <p:animEffect transition="in" filter="blinds(horizontal)">
                                      <p:cBhvr>
                                        <p:cTn id="23" dur="1000"/>
                                        <p:tgtEl>
                                          <p:spTgt spid="1024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250"/>
                                        </p:tgtEl>
                                        <p:attrNameLst>
                                          <p:attrName>style.visibility</p:attrName>
                                        </p:attrNameLst>
                                      </p:cBhvr>
                                      <p:to>
                                        <p:strVal val="visible"/>
                                      </p:to>
                                    </p:set>
                                    <p:animEffect transition="in" filter="blinds(horizontal)">
                                      <p:cBhvr>
                                        <p:cTn id="28" dur="1000"/>
                                        <p:tgtEl>
                                          <p:spTgt spid="1025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249"/>
                                        </p:tgtEl>
                                        <p:attrNameLst>
                                          <p:attrName>style.visibility</p:attrName>
                                        </p:attrNameLst>
                                      </p:cBhvr>
                                      <p:to>
                                        <p:strVal val="visible"/>
                                      </p:to>
                                    </p:set>
                                    <p:animEffect transition="in" filter="blinds(horizontal)">
                                      <p:cBhvr>
                                        <p:cTn id="31" dur="10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4" grpId="0" animBg="1"/>
      <p:bldP spid="10245" grpId="0" animBg="1"/>
      <p:bldP spid="10247" grpId="0"/>
      <p:bldP spid="10248" grpId="0"/>
      <p:bldP spid="10249" grpId="0"/>
      <p:bldP spid="102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143000"/>
          </a:xfrm>
        </p:spPr>
        <p:txBody>
          <a:bodyPr/>
          <a:lstStyle/>
          <a:p>
            <a:pPr eaLnBrk="1" hangingPunct="1"/>
            <a:r>
              <a:rPr lang="el-GR" altLang="el-GR" sz="4000" b="1" smtClean="0">
                <a:solidFill>
                  <a:schemeClr val="accent2"/>
                </a:solidFill>
              </a:rPr>
              <a:t>Τι συμβαίνει όταν ο ασθενής λαμβάνει φροντίδα υγείας στο σπίτι;</a:t>
            </a:r>
          </a:p>
        </p:txBody>
      </p:sp>
      <p:sp>
        <p:nvSpPr>
          <p:cNvPr id="12291" name="Rectangle 3"/>
          <p:cNvSpPr>
            <a:spLocks noGrp="1" noChangeArrowheads="1"/>
          </p:cNvSpPr>
          <p:nvPr>
            <p:ph type="body" idx="1"/>
          </p:nvPr>
        </p:nvSpPr>
        <p:spPr>
          <a:xfrm>
            <a:off x="0" y="1600200"/>
            <a:ext cx="9144000" cy="838200"/>
          </a:xfrm>
        </p:spPr>
        <p:txBody>
          <a:bodyPr/>
          <a:lstStyle/>
          <a:p>
            <a:pPr eaLnBrk="1" hangingPunct="1">
              <a:lnSpc>
                <a:spcPct val="80000"/>
              </a:lnSpc>
              <a:buFontTx/>
              <a:buNone/>
            </a:pPr>
            <a:r>
              <a:rPr lang="el-GR" altLang="el-GR" sz="3000" smtClean="0"/>
              <a:t>Αδυναμία εκτέλεσης καθημερινών δραστηριοτήτων		μείωση αυτοεκτίμησης </a:t>
            </a:r>
            <a:endParaRPr lang="el-GR" altLang="el-GR" sz="2800" smtClean="0"/>
          </a:p>
        </p:txBody>
      </p:sp>
      <p:sp>
        <p:nvSpPr>
          <p:cNvPr id="12292" name="AutoShape 4"/>
          <p:cNvSpPr>
            <a:spLocks noChangeArrowheads="1"/>
          </p:cNvSpPr>
          <p:nvPr/>
        </p:nvSpPr>
        <p:spPr bwMode="auto">
          <a:xfrm>
            <a:off x="304800" y="2057400"/>
            <a:ext cx="1371600" cy="228600"/>
          </a:xfrm>
          <a:prstGeom prst="rightArrow">
            <a:avLst>
              <a:gd name="adj1" fmla="val 50000"/>
              <a:gd name="adj2" fmla="val 1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000000"/>
              </a:solidFill>
            </a:endParaRPr>
          </a:p>
        </p:txBody>
      </p:sp>
      <p:sp>
        <p:nvSpPr>
          <p:cNvPr id="12293" name="Text Box 5"/>
          <p:cNvSpPr txBox="1">
            <a:spLocks noChangeArrowheads="1"/>
          </p:cNvSpPr>
          <p:nvPr/>
        </p:nvSpPr>
        <p:spPr bwMode="auto">
          <a:xfrm>
            <a:off x="0" y="2667000"/>
            <a:ext cx="8686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l-GR" altLang="el-GR" sz="3000" smtClean="0">
                <a:solidFill>
                  <a:srgbClr val="000000"/>
                </a:solidFill>
              </a:rPr>
              <a:t>Τεχνολογία 		αίσθημα αβοήθητου </a:t>
            </a:r>
          </a:p>
        </p:txBody>
      </p:sp>
      <p:sp>
        <p:nvSpPr>
          <p:cNvPr id="12294" name="AutoShape 6"/>
          <p:cNvSpPr>
            <a:spLocks noChangeArrowheads="1"/>
          </p:cNvSpPr>
          <p:nvPr/>
        </p:nvSpPr>
        <p:spPr bwMode="auto">
          <a:xfrm>
            <a:off x="2209800" y="2819400"/>
            <a:ext cx="1219200" cy="304800"/>
          </a:xfrm>
          <a:prstGeom prst="rightArrow">
            <a:avLst>
              <a:gd name="adj1" fmla="val 50000"/>
              <a:gd name="adj2" fmla="val 10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000000"/>
              </a:solidFill>
            </a:endParaRPr>
          </a:p>
        </p:txBody>
      </p:sp>
      <p:sp>
        <p:nvSpPr>
          <p:cNvPr id="12295" name="Text Box 7"/>
          <p:cNvSpPr txBox="1">
            <a:spLocks noChangeArrowheads="1"/>
          </p:cNvSpPr>
          <p:nvPr/>
        </p:nvSpPr>
        <p:spPr bwMode="auto">
          <a:xfrm>
            <a:off x="304800" y="3810000"/>
            <a:ext cx="7467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l-GR" altLang="el-GR" sz="3000" smtClean="0">
                <a:solidFill>
                  <a:srgbClr val="000000"/>
                </a:solidFill>
              </a:rPr>
              <a:t>Επαγγελματίας υγείας</a:t>
            </a:r>
          </a:p>
        </p:txBody>
      </p:sp>
      <p:sp>
        <p:nvSpPr>
          <p:cNvPr id="12297" name="AutoShape 9"/>
          <p:cNvSpPr>
            <a:spLocks noChangeArrowheads="1"/>
          </p:cNvSpPr>
          <p:nvPr/>
        </p:nvSpPr>
        <p:spPr bwMode="auto">
          <a:xfrm rot="2212194">
            <a:off x="2743200" y="4267200"/>
            <a:ext cx="366713" cy="1219200"/>
          </a:xfrm>
          <a:prstGeom prst="downArrow">
            <a:avLst>
              <a:gd name="adj1" fmla="val 64065"/>
              <a:gd name="adj2" fmla="val 1108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000000"/>
              </a:solidFill>
            </a:endParaRPr>
          </a:p>
        </p:txBody>
      </p:sp>
      <p:sp>
        <p:nvSpPr>
          <p:cNvPr id="12298" name="Text Box 10"/>
          <p:cNvSpPr txBox="1">
            <a:spLocks noChangeArrowheads="1"/>
          </p:cNvSpPr>
          <p:nvPr/>
        </p:nvSpPr>
        <p:spPr bwMode="auto">
          <a:xfrm>
            <a:off x="1066800" y="5410200"/>
            <a:ext cx="23622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l-GR" altLang="el-GR" sz="2800" smtClean="0">
                <a:solidFill>
                  <a:srgbClr val="000000"/>
                </a:solidFill>
              </a:rPr>
              <a:t>Ανακουφίζει </a:t>
            </a:r>
          </a:p>
          <a:p>
            <a:pPr eaLnBrk="1" fontAlgn="base" hangingPunct="1">
              <a:spcBef>
                <a:spcPct val="50000"/>
              </a:spcBef>
              <a:spcAft>
                <a:spcPct val="0"/>
              </a:spcAft>
            </a:pPr>
            <a:r>
              <a:rPr lang="el-GR" altLang="el-GR" sz="2800" smtClean="0">
                <a:solidFill>
                  <a:srgbClr val="000000"/>
                </a:solidFill>
              </a:rPr>
              <a:t>Συμπονά </a:t>
            </a:r>
          </a:p>
        </p:txBody>
      </p:sp>
      <p:sp>
        <p:nvSpPr>
          <p:cNvPr id="12299" name="AutoShape 11"/>
          <p:cNvSpPr>
            <a:spLocks noChangeArrowheads="1"/>
          </p:cNvSpPr>
          <p:nvPr/>
        </p:nvSpPr>
        <p:spPr bwMode="auto">
          <a:xfrm rot="-2147845">
            <a:off x="4953000" y="4267200"/>
            <a:ext cx="381000" cy="1219200"/>
          </a:xfrm>
          <a:prstGeom prst="downArrow">
            <a:avLst>
              <a:gd name="adj1" fmla="val 56667"/>
              <a:gd name="adj2" fmla="val 9285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l-GR" altLang="el-GR" smtClean="0">
              <a:solidFill>
                <a:srgbClr val="000000"/>
              </a:solidFill>
            </a:endParaRPr>
          </a:p>
        </p:txBody>
      </p:sp>
      <p:sp>
        <p:nvSpPr>
          <p:cNvPr id="12300" name="Text Box 12"/>
          <p:cNvSpPr txBox="1">
            <a:spLocks noChangeArrowheads="1"/>
          </p:cNvSpPr>
          <p:nvPr/>
        </p:nvSpPr>
        <p:spPr bwMode="auto">
          <a:xfrm>
            <a:off x="4419600" y="5562600"/>
            <a:ext cx="2819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l-GR" altLang="el-GR" sz="2800" smtClean="0">
                <a:solidFill>
                  <a:srgbClr val="000000"/>
                </a:solidFill>
              </a:rPr>
              <a:t>Εισβολή στην αυτονομία </a:t>
            </a:r>
          </a:p>
        </p:txBody>
      </p:sp>
      <p:sp>
        <p:nvSpPr>
          <p:cNvPr id="8204" name="Text Box 13"/>
          <p:cNvSpPr txBox="1">
            <a:spLocks noChangeArrowheads="1"/>
          </p:cNvSpPr>
          <p:nvPr/>
        </p:nvSpPr>
        <p:spPr bwMode="auto">
          <a:xfrm>
            <a:off x="4419600" y="6491288"/>
            <a:ext cx="472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n-US" altLang="el-GR" smtClean="0">
                <a:solidFill>
                  <a:srgbClr val="000000"/>
                </a:solidFill>
              </a:rPr>
              <a:t>Tamm 1999; Cain 2001; Angus et al 2005</a:t>
            </a:r>
            <a:endParaRPr lang="el-GR" altLang="el-GR" smtClean="0">
              <a:solidFill>
                <a:srgbClr val="000000"/>
              </a:solidFill>
            </a:endParaRPr>
          </a:p>
        </p:txBody>
      </p:sp>
    </p:spTree>
    <p:extLst>
      <p:ext uri="{BB962C8B-B14F-4D97-AF65-F5344CB8AC3E}">
        <p14:creationId xmlns:p14="http://schemas.microsoft.com/office/powerpoint/2010/main" val="804307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1000"/>
                                        <p:tgtEl>
                                          <p:spTgt spid="12291">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292"/>
                                        </p:tgtEl>
                                        <p:attrNameLst>
                                          <p:attrName>style.visibility</p:attrName>
                                        </p:attrNameLst>
                                      </p:cBhvr>
                                      <p:to>
                                        <p:strVal val="visible"/>
                                      </p:to>
                                    </p:set>
                                    <p:animEffect transition="in" filter="blinds(horizontal)">
                                      <p:cBhvr>
                                        <p:cTn id="10" dur="1000"/>
                                        <p:tgtEl>
                                          <p:spTgt spid="1229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293"/>
                                        </p:tgtEl>
                                        <p:attrNameLst>
                                          <p:attrName>style.visibility</p:attrName>
                                        </p:attrNameLst>
                                      </p:cBhvr>
                                      <p:to>
                                        <p:strVal val="visible"/>
                                      </p:to>
                                    </p:set>
                                    <p:animEffect transition="in" filter="blinds(horizontal)">
                                      <p:cBhvr>
                                        <p:cTn id="15" dur="1000"/>
                                        <p:tgtEl>
                                          <p:spTgt spid="1229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2294"/>
                                        </p:tgtEl>
                                        <p:attrNameLst>
                                          <p:attrName>style.visibility</p:attrName>
                                        </p:attrNameLst>
                                      </p:cBhvr>
                                      <p:to>
                                        <p:strVal val="visible"/>
                                      </p:to>
                                    </p:set>
                                    <p:animEffect transition="in" filter="blinds(horizontal)">
                                      <p:cBhvr>
                                        <p:cTn id="18" dur="1000"/>
                                        <p:tgtEl>
                                          <p:spTgt spid="1229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295"/>
                                        </p:tgtEl>
                                        <p:attrNameLst>
                                          <p:attrName>style.visibility</p:attrName>
                                        </p:attrNameLst>
                                      </p:cBhvr>
                                      <p:to>
                                        <p:strVal val="visible"/>
                                      </p:to>
                                    </p:set>
                                    <p:animEffect transition="in" filter="blinds(horizontal)">
                                      <p:cBhvr>
                                        <p:cTn id="23" dur="1000"/>
                                        <p:tgtEl>
                                          <p:spTgt spid="1229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2297"/>
                                        </p:tgtEl>
                                        <p:attrNameLst>
                                          <p:attrName>style.visibility</p:attrName>
                                        </p:attrNameLst>
                                      </p:cBhvr>
                                      <p:to>
                                        <p:strVal val="visible"/>
                                      </p:to>
                                    </p:set>
                                    <p:animEffect transition="in" filter="blinds(horizontal)">
                                      <p:cBhvr>
                                        <p:cTn id="26" dur="1000"/>
                                        <p:tgtEl>
                                          <p:spTgt spid="12297"/>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2299"/>
                                        </p:tgtEl>
                                        <p:attrNameLst>
                                          <p:attrName>style.visibility</p:attrName>
                                        </p:attrNameLst>
                                      </p:cBhvr>
                                      <p:to>
                                        <p:strVal val="visible"/>
                                      </p:to>
                                    </p:set>
                                    <p:animEffect transition="in" filter="blinds(horizontal)">
                                      <p:cBhvr>
                                        <p:cTn id="29" dur="1000"/>
                                        <p:tgtEl>
                                          <p:spTgt spid="12299"/>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2298"/>
                                        </p:tgtEl>
                                        <p:attrNameLst>
                                          <p:attrName>style.visibility</p:attrName>
                                        </p:attrNameLst>
                                      </p:cBhvr>
                                      <p:to>
                                        <p:strVal val="visible"/>
                                      </p:to>
                                    </p:set>
                                    <p:animEffect transition="in" filter="blinds(horizontal)">
                                      <p:cBhvr>
                                        <p:cTn id="32" dur="1000"/>
                                        <p:tgtEl>
                                          <p:spTgt spid="1229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2300"/>
                                        </p:tgtEl>
                                        <p:attrNameLst>
                                          <p:attrName>style.visibility</p:attrName>
                                        </p:attrNameLst>
                                      </p:cBhvr>
                                      <p:to>
                                        <p:strVal val="visible"/>
                                      </p:to>
                                    </p:set>
                                    <p:animEffect transition="in" filter="blinds(horizontal)">
                                      <p:cBhvr>
                                        <p:cTn id="35" dur="1000"/>
                                        <p:tgtEl>
                                          <p:spTgt spid="12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animBg="1"/>
      <p:bldP spid="12293" grpId="0"/>
      <p:bldP spid="12294" grpId="0" animBg="1"/>
      <p:bldP spid="12295" grpId="0"/>
      <p:bldP spid="12297" grpId="0" animBg="1"/>
      <p:bldP spid="12298" grpId="0"/>
      <p:bldP spid="12299" grpId="0" animBg="1"/>
      <p:bldP spid="1230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rrowheads="1"/>
          </p:cNvSpPr>
          <p:nvPr>
            <p:ph type="ctrTitle"/>
          </p:nvPr>
        </p:nvSpPr>
        <p:spPr>
          <a:xfrm>
            <a:off x="323528" y="1124744"/>
            <a:ext cx="8568952" cy="1800200"/>
          </a:xfrm>
          <a:solidFill>
            <a:schemeClr val="accent1">
              <a:lumMod val="50000"/>
            </a:schemeClr>
          </a:solidFill>
          <a:ln w="38100">
            <a:solidFill>
              <a:srgbClr val="FF1515"/>
            </a:solidFill>
          </a:ln>
        </p:spPr>
        <p:txBody>
          <a:bodyPr>
            <a:normAutofit fontScale="90000"/>
          </a:bodyPr>
          <a:lstStyle/>
          <a:p>
            <a:pPr algn="ctr" fontAlgn="auto">
              <a:spcAft>
                <a:spcPts val="0"/>
              </a:spcAft>
              <a:defRPr/>
            </a:pPr>
            <a:r>
              <a:rPr lang="el-GR" altLang="el-GR" sz="4000" b="1" dirty="0">
                <a:latin typeface="Calibri" panose="020F0502020204030204" pitchFamily="34" charset="0"/>
              </a:rPr>
              <a:t>ΣΥΜΒΟΥΛΕΥΤΙΚΗ</a:t>
            </a:r>
            <a:br>
              <a:rPr lang="el-GR" altLang="el-GR" sz="4000" b="1" dirty="0">
                <a:latin typeface="Calibri" panose="020F0502020204030204" pitchFamily="34" charset="0"/>
              </a:rPr>
            </a:br>
            <a:r>
              <a:rPr lang="el-GR" altLang="el-GR" sz="4000" b="1" dirty="0">
                <a:latin typeface="Calibri" panose="020F0502020204030204" pitchFamily="34" charset="0"/>
              </a:rPr>
              <a:t>ΚΑΙ </a:t>
            </a:r>
            <a:br>
              <a:rPr lang="el-GR" altLang="el-GR" sz="4000" b="1" dirty="0">
                <a:latin typeface="Calibri" panose="020F0502020204030204" pitchFamily="34" charset="0"/>
              </a:rPr>
            </a:br>
            <a:r>
              <a:rPr lang="el-GR" altLang="el-GR" sz="4000" b="1" dirty="0" smtClean="0">
                <a:latin typeface="Calibri" panose="020F0502020204030204" pitchFamily="34" charset="0"/>
              </a:rPr>
              <a:t>ΟΙΚΟΓΕΝΕΙΑΚΗ ΝΟΣΗΛΕΥΤΙΚΗ  </a:t>
            </a:r>
            <a:r>
              <a:rPr lang="el-GR" altLang="el-GR" sz="4000" b="1" dirty="0">
                <a:latin typeface="Calibri" panose="020F0502020204030204" pitchFamily="34" charset="0"/>
              </a:rPr>
              <a:t>ΦΡΟΝΤΙΔΑ</a:t>
            </a:r>
          </a:p>
        </p:txBody>
      </p:sp>
      <p:sp>
        <p:nvSpPr>
          <p:cNvPr id="6147" name="Rectangle 3"/>
          <p:cNvSpPr>
            <a:spLocks noGrp="1" noRot="1" noChangeArrowheads="1"/>
          </p:cNvSpPr>
          <p:nvPr>
            <p:ph type="subTitle" idx="1"/>
          </p:nvPr>
        </p:nvSpPr>
        <p:spPr>
          <a:xfrm>
            <a:off x="1403350" y="5373688"/>
            <a:ext cx="6400800" cy="914400"/>
          </a:xfrm>
          <a:solidFill>
            <a:srgbClr val="FF1515"/>
          </a:solidFill>
          <a:ln>
            <a:solidFill>
              <a:srgbClr val="002060"/>
            </a:solidFill>
            <a:miter lim="800000"/>
            <a:headEnd/>
            <a:tailEnd/>
          </a:ln>
        </p:spPr>
        <p:txBody>
          <a:bodyPr/>
          <a:lstStyle/>
          <a:p>
            <a:pPr marL="63500" algn="ctr">
              <a:lnSpc>
                <a:spcPct val="80000"/>
              </a:lnSpc>
            </a:pPr>
            <a:r>
              <a:rPr lang="el-GR" altLang="el-GR" sz="1500" b="1" dirty="0" smtClean="0">
                <a:solidFill>
                  <a:srgbClr val="FFFF99"/>
                </a:solidFill>
              </a:rPr>
              <a:t>Δρ. ΑΘΗΝΑ ΚΑΛΟΚΑΙΡΙΝΟΥ-</a:t>
            </a:r>
            <a:r>
              <a:rPr lang="en-US" altLang="el-GR" sz="1500" b="1" dirty="0" smtClean="0">
                <a:solidFill>
                  <a:srgbClr val="FFFF99"/>
                </a:solidFill>
              </a:rPr>
              <a:t>A</a:t>
            </a:r>
            <a:r>
              <a:rPr lang="el-GR" altLang="el-GR" sz="1500" b="1" dirty="0" smtClean="0">
                <a:solidFill>
                  <a:srgbClr val="FFFF99"/>
                </a:solidFill>
              </a:rPr>
              <a:t>ΝΑΓΝΩΣΤΟΠΟΥΛΟΥ</a:t>
            </a:r>
            <a:br>
              <a:rPr lang="el-GR" altLang="el-GR" sz="1500" b="1" dirty="0" smtClean="0">
                <a:solidFill>
                  <a:srgbClr val="FFFF99"/>
                </a:solidFill>
              </a:rPr>
            </a:br>
            <a:r>
              <a:rPr lang="el-GR" altLang="el-GR" sz="1500" b="1" dirty="0" smtClean="0">
                <a:solidFill>
                  <a:srgbClr val="FFFF99"/>
                </a:solidFill>
              </a:rPr>
              <a:t>ΚΑΘΗΓΗΤΡΙΑ</a:t>
            </a:r>
          </a:p>
          <a:p>
            <a:pPr marL="63500" algn="ctr">
              <a:lnSpc>
                <a:spcPct val="80000"/>
              </a:lnSpc>
            </a:pPr>
            <a:r>
              <a:rPr lang="el-GR" altLang="el-GR" sz="1500" b="1" dirty="0" smtClean="0">
                <a:solidFill>
                  <a:srgbClr val="FFFF99"/>
                </a:solidFill>
              </a:rPr>
              <a:t>ΚΟΙΝΟΤΙΚΗΣ ΝΟΣΗΛΕΥΤΙΚΗΣ</a:t>
            </a:r>
            <a:br>
              <a:rPr lang="el-GR" altLang="el-GR" sz="1500" b="1" dirty="0" smtClean="0">
                <a:solidFill>
                  <a:srgbClr val="FFFF99"/>
                </a:solidFill>
              </a:rPr>
            </a:br>
            <a:r>
              <a:rPr lang="el-GR" altLang="el-GR" sz="1500" b="1" dirty="0" smtClean="0">
                <a:solidFill>
                  <a:srgbClr val="FFFF99"/>
                </a:solidFill>
              </a:rPr>
              <a:t>ΤΜΗΜΑ ΝΟΣΗΛΕΥΤΙΚΗΣ ΠΑΝΕΠΙΣΤΗΜΙΟΥ ΑΘΗΝΩΝ</a:t>
            </a:r>
            <a:endParaRPr lang="en-GB" altLang="el-GR" sz="1500" b="1" dirty="0" smtClean="0">
              <a:solidFill>
                <a:srgbClr val="FFFF99"/>
              </a:solidFill>
            </a:endParaRPr>
          </a:p>
          <a:p>
            <a:pPr marL="63500" algn="ctr">
              <a:lnSpc>
                <a:spcPct val="80000"/>
              </a:lnSpc>
            </a:pPr>
            <a:endParaRPr lang="el-GR" altLang="el-GR" sz="1600" b="1" dirty="0" smtClean="0"/>
          </a:p>
        </p:txBody>
      </p:sp>
    </p:spTree>
    <p:extLst>
      <p:ext uri="{BB962C8B-B14F-4D97-AF65-F5344CB8AC3E}">
        <p14:creationId xmlns:p14="http://schemas.microsoft.com/office/powerpoint/2010/main" val="4260446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755576" y="692696"/>
            <a:ext cx="8229600" cy="1066800"/>
          </a:xfrm>
        </p:spPr>
        <p:txBody>
          <a:bodyPr/>
          <a:lstStyle/>
          <a:p>
            <a:pPr algn="ctr"/>
            <a:r>
              <a:rPr lang="el-GR" altLang="el-GR" dirty="0" smtClean="0"/>
              <a:t>ΑΞΙΟΛΟΓΗΣΗ ΟΙΚΟΓΕΝΕΙΑΣ</a:t>
            </a:r>
          </a:p>
        </p:txBody>
      </p:sp>
      <p:graphicFrame>
        <p:nvGraphicFramePr>
          <p:cNvPr id="2" name="Διάγραμμα 1"/>
          <p:cNvGraphicFramePr/>
          <p:nvPr>
            <p:extLst>
              <p:ext uri="{D42A27DB-BD31-4B8C-83A1-F6EECF244321}">
                <p14:modId xmlns:p14="http://schemas.microsoft.com/office/powerpoint/2010/main" val="1263099378"/>
              </p:ext>
            </p:extLst>
          </p:nvPr>
        </p:nvGraphicFramePr>
        <p:xfrm>
          <a:off x="755576" y="1772816"/>
          <a:ext cx="7921625" cy="4392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9669900"/>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Rot="1" noChangeArrowheads="1"/>
          </p:cNvSpPr>
          <p:nvPr>
            <p:ph type="title" idx="4294967295"/>
          </p:nvPr>
        </p:nvSpPr>
        <p:spPr>
          <a:xfrm>
            <a:off x="611560" y="260648"/>
            <a:ext cx="8015287" cy="914400"/>
          </a:xfrm>
          <a:solidFill>
            <a:srgbClr val="002060"/>
          </a:solidFill>
        </p:spPr>
        <p:style>
          <a:lnRef idx="2">
            <a:schemeClr val="accent1"/>
          </a:lnRef>
          <a:fillRef idx="1">
            <a:schemeClr val="lt1"/>
          </a:fillRef>
          <a:effectRef idx="0">
            <a:schemeClr val="accent1"/>
          </a:effectRef>
          <a:fontRef idx="minor">
            <a:schemeClr val="dk1"/>
          </a:fontRef>
        </p:style>
        <p:txBody>
          <a:bodyPr/>
          <a:lstStyle/>
          <a:p>
            <a:pPr algn="ctr"/>
            <a:r>
              <a:rPr lang="el-GR" altLang="el-GR" sz="3200" dirty="0" smtClean="0">
                <a:solidFill>
                  <a:srgbClr val="FFFF99"/>
                </a:solidFill>
              </a:rPr>
              <a:t>ΑΞΙΟΛΟΓΗΣΗ ΤΗΣ ΟΙΚΟΓΕΝΕΙΑΣ</a:t>
            </a:r>
          </a:p>
        </p:txBody>
      </p:sp>
      <p:sp>
        <p:nvSpPr>
          <p:cNvPr id="7171" name="Rectangle 18"/>
          <p:cNvSpPr>
            <a:spLocks noChangeArrowheads="1"/>
          </p:cNvSpPr>
          <p:nvPr/>
        </p:nvSpPr>
        <p:spPr bwMode="auto">
          <a:xfrm>
            <a:off x="323850" y="1341438"/>
            <a:ext cx="4392613" cy="1249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57200" indent="-457200" eaLnBrk="0" hangingPunct="0">
              <a:defRPr>
                <a:solidFill>
                  <a:schemeClr val="tx1"/>
                </a:solidFill>
                <a:latin typeface="Arial" charset="0"/>
              </a:defRPr>
            </a:lvl1pPr>
            <a:lvl2pPr marL="914400" indent="-45720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828800" indent="-457200" eaLnBrk="0" hangingPunct="0">
              <a:defRPr>
                <a:solidFill>
                  <a:schemeClr val="tx1"/>
                </a:solidFill>
                <a:latin typeface="Arial" charset="0"/>
              </a:defRPr>
            </a:lvl4pPr>
            <a:lvl5pPr marL="2286000" indent="-457200" eaLnBrk="0" hangingPunct="0">
              <a:defRPr>
                <a:solidFill>
                  <a:schemeClr val="tx1"/>
                </a:solidFill>
                <a:latin typeface="Arial" charset="0"/>
              </a:defRPr>
            </a:lvl5pPr>
            <a:lvl6pPr marL="2743200" indent="-457200" eaLnBrk="0" fontAlgn="base" hangingPunct="0">
              <a:spcBef>
                <a:spcPct val="0"/>
              </a:spcBef>
              <a:spcAft>
                <a:spcPct val="0"/>
              </a:spcAft>
              <a:defRPr>
                <a:solidFill>
                  <a:schemeClr val="tx1"/>
                </a:solidFill>
                <a:latin typeface="Arial" charset="0"/>
              </a:defRPr>
            </a:lvl6pPr>
            <a:lvl7pPr marL="3200400" indent="-457200" eaLnBrk="0" fontAlgn="base" hangingPunct="0">
              <a:spcBef>
                <a:spcPct val="0"/>
              </a:spcBef>
              <a:spcAft>
                <a:spcPct val="0"/>
              </a:spcAft>
              <a:defRPr>
                <a:solidFill>
                  <a:schemeClr val="tx1"/>
                </a:solidFill>
                <a:latin typeface="Arial" charset="0"/>
              </a:defRPr>
            </a:lvl7pPr>
            <a:lvl8pPr marL="3657600" indent="-457200" eaLnBrk="0" fontAlgn="base" hangingPunct="0">
              <a:spcBef>
                <a:spcPct val="0"/>
              </a:spcBef>
              <a:spcAft>
                <a:spcPct val="0"/>
              </a:spcAft>
              <a:defRPr>
                <a:solidFill>
                  <a:schemeClr val="tx1"/>
                </a:solidFill>
                <a:latin typeface="Arial" charset="0"/>
              </a:defRPr>
            </a:lvl8pPr>
            <a:lvl9pPr marL="4114800" indent="-4572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l-GR" altLang="el-GR" sz="900" dirty="0" smtClean="0">
                <a:solidFill>
                  <a:prstClr val="black"/>
                </a:solidFill>
              </a:rPr>
              <a:t>ΑΞΙΟΛΟΓΗΣΗ ΟΙΚΟΓΕΝΕΙΑΣ</a:t>
            </a:r>
          </a:p>
          <a:p>
            <a:pPr eaLnBrk="1" fontAlgn="base" hangingPunct="1">
              <a:spcBef>
                <a:spcPct val="0"/>
              </a:spcBef>
              <a:spcAft>
                <a:spcPct val="0"/>
              </a:spcAft>
              <a:buFontTx/>
              <a:buAutoNum type="arabicPeriod"/>
            </a:pPr>
            <a:r>
              <a:rPr lang="el-GR" altLang="el-GR" sz="900" dirty="0" smtClean="0">
                <a:solidFill>
                  <a:prstClr val="black"/>
                </a:solidFill>
              </a:rPr>
              <a:t> ΠΡΟΣΔΙΟΡΙΣΜΟΣ ΚΟΙΝΩΝΙΚΟΠΟΛΙΤΙΣΜΙΚΩΝ ΣΤΟΙΧΕΙΩΝ</a:t>
            </a:r>
          </a:p>
          <a:p>
            <a:pPr eaLnBrk="1" fontAlgn="base" hangingPunct="1">
              <a:spcBef>
                <a:spcPct val="0"/>
              </a:spcBef>
              <a:spcAft>
                <a:spcPct val="0"/>
              </a:spcAft>
              <a:buFontTx/>
              <a:buAutoNum type="arabicPeriod"/>
            </a:pPr>
            <a:r>
              <a:rPr lang="el-GR" altLang="el-GR" sz="900" dirty="0" smtClean="0">
                <a:solidFill>
                  <a:prstClr val="black"/>
                </a:solidFill>
              </a:rPr>
              <a:t> ΠΕΡΙΒΑΛΟΝΤΙΚΑ ΣΤΟΙΧΕΙΑ</a:t>
            </a:r>
          </a:p>
          <a:p>
            <a:pPr eaLnBrk="1" fontAlgn="base" hangingPunct="1">
              <a:spcBef>
                <a:spcPct val="0"/>
              </a:spcBef>
              <a:spcAft>
                <a:spcPct val="0"/>
              </a:spcAft>
              <a:buFontTx/>
              <a:buAutoNum type="arabicPeriod"/>
            </a:pPr>
            <a:r>
              <a:rPr lang="el-GR" altLang="el-GR" sz="900" dirty="0" smtClean="0">
                <a:solidFill>
                  <a:prstClr val="black"/>
                </a:solidFill>
              </a:rPr>
              <a:t> ΔΟΜΗ ΟΙΚΟΓΕΝΕΙΑΣ </a:t>
            </a:r>
          </a:p>
          <a:p>
            <a:pPr eaLnBrk="1" fontAlgn="base" hangingPunct="1">
              <a:spcBef>
                <a:spcPct val="0"/>
              </a:spcBef>
              <a:spcAft>
                <a:spcPct val="0"/>
              </a:spcAft>
              <a:buFontTx/>
              <a:buAutoNum type="arabicPeriod"/>
            </a:pPr>
            <a:r>
              <a:rPr lang="el-GR" altLang="el-GR" sz="900" dirty="0" smtClean="0">
                <a:solidFill>
                  <a:prstClr val="black"/>
                </a:solidFill>
              </a:rPr>
              <a:t> ΛΕΙΤΟΥΡΓΕΙΑ ΟΙΚΟΓΕΝΕΙΑΣ</a:t>
            </a:r>
          </a:p>
          <a:p>
            <a:pPr eaLnBrk="1" fontAlgn="base" hangingPunct="1">
              <a:spcBef>
                <a:spcPct val="0"/>
              </a:spcBef>
              <a:spcAft>
                <a:spcPct val="0"/>
              </a:spcAft>
              <a:buFontTx/>
              <a:buAutoNum type="arabicPeriod"/>
            </a:pPr>
            <a:r>
              <a:rPr lang="el-GR" altLang="el-GR" sz="900" dirty="0" smtClean="0">
                <a:solidFill>
                  <a:prstClr val="black"/>
                </a:solidFill>
              </a:rPr>
              <a:t> ΜΗΧΑΝΙΣΜΟΙ ΑΝΤΙΜΕΤΩΠΙΣΗΣ ΤΟΥ </a:t>
            </a:r>
            <a:r>
              <a:rPr lang="en-US" altLang="el-GR" sz="900" dirty="0" smtClean="0">
                <a:solidFill>
                  <a:prstClr val="black"/>
                </a:solidFill>
              </a:rPr>
              <a:t>STRESS </a:t>
            </a:r>
            <a:r>
              <a:rPr lang="el-GR" altLang="el-GR" sz="900" dirty="0" smtClean="0">
                <a:solidFill>
                  <a:prstClr val="black"/>
                </a:solidFill>
              </a:rPr>
              <a:t>ΑΠΌ ΤΗΝ ΟΙΚΟΓΕΝΕΙΑ</a:t>
            </a:r>
          </a:p>
          <a:p>
            <a:pPr eaLnBrk="1" fontAlgn="base" hangingPunct="1">
              <a:spcBef>
                <a:spcPct val="0"/>
              </a:spcBef>
              <a:spcAft>
                <a:spcPct val="0"/>
              </a:spcAft>
            </a:pPr>
            <a:endParaRPr lang="el-GR" altLang="el-GR" sz="900" dirty="0" smtClean="0">
              <a:solidFill>
                <a:prstClr val="black"/>
              </a:solidFill>
            </a:endParaRPr>
          </a:p>
        </p:txBody>
      </p:sp>
      <p:sp>
        <p:nvSpPr>
          <p:cNvPr id="7172" name="Rectangle 19"/>
          <p:cNvSpPr>
            <a:spLocks noChangeArrowheads="1"/>
          </p:cNvSpPr>
          <p:nvPr/>
        </p:nvSpPr>
        <p:spPr bwMode="auto">
          <a:xfrm>
            <a:off x="6011863" y="1341438"/>
            <a:ext cx="2736850" cy="11525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57200" indent="-457200" eaLnBrk="0" hangingPunct="0">
              <a:defRPr>
                <a:solidFill>
                  <a:schemeClr val="tx1"/>
                </a:solidFill>
                <a:latin typeface="Arial" charset="0"/>
              </a:defRPr>
            </a:lvl1pPr>
            <a:lvl2pPr marL="914400" indent="-45720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828800" indent="-457200" eaLnBrk="0" hangingPunct="0">
              <a:defRPr>
                <a:solidFill>
                  <a:schemeClr val="tx1"/>
                </a:solidFill>
                <a:latin typeface="Arial" charset="0"/>
              </a:defRPr>
            </a:lvl4pPr>
            <a:lvl5pPr marL="2286000" indent="-457200" eaLnBrk="0" hangingPunct="0">
              <a:defRPr>
                <a:solidFill>
                  <a:schemeClr val="tx1"/>
                </a:solidFill>
                <a:latin typeface="Arial" charset="0"/>
              </a:defRPr>
            </a:lvl5pPr>
            <a:lvl6pPr marL="2743200" indent="-457200" eaLnBrk="0" fontAlgn="base" hangingPunct="0">
              <a:spcBef>
                <a:spcPct val="0"/>
              </a:spcBef>
              <a:spcAft>
                <a:spcPct val="0"/>
              </a:spcAft>
              <a:defRPr>
                <a:solidFill>
                  <a:schemeClr val="tx1"/>
                </a:solidFill>
                <a:latin typeface="Arial" charset="0"/>
              </a:defRPr>
            </a:lvl6pPr>
            <a:lvl7pPr marL="3200400" indent="-457200" eaLnBrk="0" fontAlgn="base" hangingPunct="0">
              <a:spcBef>
                <a:spcPct val="0"/>
              </a:spcBef>
              <a:spcAft>
                <a:spcPct val="0"/>
              </a:spcAft>
              <a:defRPr>
                <a:solidFill>
                  <a:schemeClr val="tx1"/>
                </a:solidFill>
                <a:latin typeface="Arial" charset="0"/>
              </a:defRPr>
            </a:lvl7pPr>
            <a:lvl8pPr marL="3657600" indent="-457200" eaLnBrk="0" fontAlgn="base" hangingPunct="0">
              <a:spcBef>
                <a:spcPct val="0"/>
              </a:spcBef>
              <a:spcAft>
                <a:spcPct val="0"/>
              </a:spcAft>
              <a:defRPr>
                <a:solidFill>
                  <a:schemeClr val="tx1"/>
                </a:solidFill>
                <a:latin typeface="Arial" charset="0"/>
              </a:defRPr>
            </a:lvl8pPr>
            <a:lvl9pPr marL="4114800" indent="-4572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l-GR" altLang="el-GR" sz="1000" dirty="0" smtClean="0">
                <a:solidFill>
                  <a:prstClr val="black"/>
                </a:solidFill>
              </a:rPr>
              <a:t>ΑΞΙΟΛΟΓΗΣΗ ΜΕΛΟΥΣ ΤΗΣ ΟΙΚΟΓΕΝΕΙΑΣ </a:t>
            </a:r>
          </a:p>
          <a:p>
            <a:pPr eaLnBrk="1" fontAlgn="base" hangingPunct="1">
              <a:spcBef>
                <a:spcPct val="0"/>
              </a:spcBef>
              <a:spcAft>
                <a:spcPct val="0"/>
              </a:spcAft>
            </a:pPr>
            <a:r>
              <a:rPr lang="el-GR" altLang="el-GR" sz="1000" dirty="0" smtClean="0">
                <a:solidFill>
                  <a:prstClr val="black"/>
                </a:solidFill>
              </a:rPr>
              <a:t>1. ΨΥΧΙΚΗ</a:t>
            </a:r>
          </a:p>
          <a:p>
            <a:pPr eaLnBrk="1" fontAlgn="base" hangingPunct="1">
              <a:spcBef>
                <a:spcPct val="0"/>
              </a:spcBef>
              <a:spcAft>
                <a:spcPct val="0"/>
              </a:spcAft>
            </a:pPr>
            <a:r>
              <a:rPr lang="el-GR" altLang="el-GR" sz="1000" dirty="0" smtClean="0">
                <a:solidFill>
                  <a:prstClr val="black"/>
                </a:solidFill>
              </a:rPr>
              <a:t>2. ΣΩΜΑΤΙΚΗ</a:t>
            </a:r>
          </a:p>
          <a:p>
            <a:pPr eaLnBrk="1" fontAlgn="base" hangingPunct="1">
              <a:spcBef>
                <a:spcPct val="0"/>
              </a:spcBef>
              <a:spcAft>
                <a:spcPct val="0"/>
              </a:spcAft>
            </a:pPr>
            <a:r>
              <a:rPr lang="el-GR" altLang="el-GR" sz="1000" dirty="0" smtClean="0">
                <a:solidFill>
                  <a:prstClr val="black"/>
                </a:solidFill>
              </a:rPr>
              <a:t>3. ΣΥΝΑΙΣΘΗΜΑΤΙΚΗ </a:t>
            </a:r>
          </a:p>
          <a:p>
            <a:pPr eaLnBrk="1" fontAlgn="base" hangingPunct="1">
              <a:spcBef>
                <a:spcPct val="0"/>
              </a:spcBef>
              <a:spcAft>
                <a:spcPct val="0"/>
              </a:spcAft>
            </a:pPr>
            <a:r>
              <a:rPr lang="el-GR" altLang="el-GR" sz="1000" dirty="0" smtClean="0">
                <a:solidFill>
                  <a:prstClr val="black"/>
                </a:solidFill>
              </a:rPr>
              <a:t>4. ΚΟΙΝΩΝΙΚΗ</a:t>
            </a:r>
          </a:p>
          <a:p>
            <a:pPr eaLnBrk="1" fontAlgn="base" hangingPunct="1">
              <a:spcBef>
                <a:spcPct val="0"/>
              </a:spcBef>
              <a:spcAft>
                <a:spcPct val="0"/>
              </a:spcAft>
            </a:pPr>
            <a:r>
              <a:rPr lang="el-GR" altLang="el-GR" sz="1000" dirty="0" smtClean="0">
                <a:solidFill>
                  <a:prstClr val="black"/>
                </a:solidFill>
              </a:rPr>
              <a:t>5. ΠΝΕΥΜΑΙΚΗ</a:t>
            </a:r>
          </a:p>
        </p:txBody>
      </p:sp>
      <p:sp>
        <p:nvSpPr>
          <p:cNvPr id="7173" name="Rectangle 20"/>
          <p:cNvSpPr>
            <a:spLocks noChangeArrowheads="1"/>
          </p:cNvSpPr>
          <p:nvPr/>
        </p:nvSpPr>
        <p:spPr bwMode="auto">
          <a:xfrm>
            <a:off x="2916238" y="3573463"/>
            <a:ext cx="4535487"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l-GR" altLang="el-GR" sz="1000" smtClean="0">
                <a:solidFill>
                  <a:prstClr val="black"/>
                </a:solidFill>
              </a:rPr>
              <a:t>ΔΙΑΤΥΠΩΣΗ ΝΟΣΗΛΕΥΤΙΚΩΝ ΔΙΑΓΝΩΣΕΩΝ</a:t>
            </a:r>
          </a:p>
        </p:txBody>
      </p:sp>
      <p:sp>
        <p:nvSpPr>
          <p:cNvPr id="7174" name="Rectangle 21"/>
          <p:cNvSpPr>
            <a:spLocks noChangeArrowheads="1"/>
          </p:cNvSpPr>
          <p:nvPr/>
        </p:nvSpPr>
        <p:spPr bwMode="auto">
          <a:xfrm>
            <a:off x="2843213" y="6021388"/>
            <a:ext cx="446405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l-GR" altLang="el-GR" sz="1000" smtClean="0">
                <a:solidFill>
                  <a:prstClr val="black"/>
                </a:solidFill>
              </a:rPr>
              <a:t>ΕΠΑΝΑΞΙΟΛΟΓΗΣΗ ΤΗΣ ΦΡΟΝΤΙΔΑΣ</a:t>
            </a:r>
          </a:p>
        </p:txBody>
      </p:sp>
      <p:sp>
        <p:nvSpPr>
          <p:cNvPr id="7175" name="Rectangle 22"/>
          <p:cNvSpPr>
            <a:spLocks noChangeArrowheads="1"/>
          </p:cNvSpPr>
          <p:nvPr/>
        </p:nvSpPr>
        <p:spPr bwMode="auto">
          <a:xfrm>
            <a:off x="2700338" y="4292600"/>
            <a:ext cx="4967287" cy="358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l-GR" altLang="el-GR" sz="1000" smtClean="0">
                <a:solidFill>
                  <a:prstClr val="black"/>
                </a:solidFill>
              </a:rPr>
              <a:t>ΣΧΕΔΙΑΣΜΟΣ ΚΑΙ ΠΡΟΓΡΑΜΜΑΤΙΣΜΟΣ ΝΟΣΗΛΕΥΤΙΚΗΣ ΦΡΟΝΤΙΔΑΣ</a:t>
            </a:r>
          </a:p>
        </p:txBody>
      </p:sp>
      <p:sp>
        <p:nvSpPr>
          <p:cNvPr id="7176" name="Rectangle 23"/>
          <p:cNvSpPr>
            <a:spLocks noChangeArrowheads="1"/>
          </p:cNvSpPr>
          <p:nvPr/>
        </p:nvSpPr>
        <p:spPr bwMode="auto">
          <a:xfrm>
            <a:off x="3059113" y="5084763"/>
            <a:ext cx="4248150" cy="361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l-GR" altLang="el-GR" sz="1000" smtClean="0">
                <a:solidFill>
                  <a:prstClr val="black"/>
                </a:solidFill>
              </a:rPr>
              <a:t>ΠΑΡΕΜΒΑΣΕΙΣ</a:t>
            </a:r>
          </a:p>
        </p:txBody>
      </p:sp>
      <p:cxnSp>
        <p:nvCxnSpPr>
          <p:cNvPr id="7177" name="AutoShape 29"/>
          <p:cNvCxnSpPr>
            <a:cxnSpLocks noChangeShapeType="1"/>
            <a:stCxn id="7173" idx="2"/>
            <a:endCxn id="7175" idx="0"/>
          </p:cNvCxnSpPr>
          <p:nvPr/>
        </p:nvCxnSpPr>
        <p:spPr bwMode="auto">
          <a:xfrm>
            <a:off x="5184775" y="3933825"/>
            <a:ext cx="0" cy="35877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8" name="AutoShape 30"/>
          <p:cNvCxnSpPr>
            <a:cxnSpLocks noChangeShapeType="1"/>
            <a:stCxn id="7175" idx="2"/>
            <a:endCxn id="7176" idx="0"/>
          </p:cNvCxnSpPr>
          <p:nvPr/>
        </p:nvCxnSpPr>
        <p:spPr bwMode="auto">
          <a:xfrm flipH="1">
            <a:off x="5183188" y="4651375"/>
            <a:ext cx="1587" cy="43338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9" name="AutoShape 33"/>
          <p:cNvCxnSpPr>
            <a:cxnSpLocks noChangeShapeType="1"/>
            <a:endCxn id="7176" idx="2"/>
          </p:cNvCxnSpPr>
          <p:nvPr/>
        </p:nvCxnSpPr>
        <p:spPr bwMode="auto">
          <a:xfrm flipH="1" flipV="1">
            <a:off x="5183188" y="5446713"/>
            <a:ext cx="1587" cy="64293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0" name="AutoShape 34"/>
          <p:cNvCxnSpPr>
            <a:cxnSpLocks noChangeShapeType="1"/>
            <a:stCxn id="7172" idx="3"/>
            <a:endCxn id="7174" idx="3"/>
          </p:cNvCxnSpPr>
          <p:nvPr/>
        </p:nvCxnSpPr>
        <p:spPr bwMode="auto">
          <a:xfrm flipH="1">
            <a:off x="7307263" y="1917700"/>
            <a:ext cx="1441450" cy="4319588"/>
          </a:xfrm>
          <a:prstGeom prst="bentConnector3">
            <a:avLst>
              <a:gd name="adj1" fmla="val -15861"/>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1" name="AutoShape 36"/>
          <p:cNvCxnSpPr>
            <a:cxnSpLocks noChangeShapeType="1"/>
            <a:stCxn id="7171" idx="2"/>
            <a:endCxn id="7173" idx="1"/>
          </p:cNvCxnSpPr>
          <p:nvPr/>
        </p:nvCxnSpPr>
        <p:spPr bwMode="auto">
          <a:xfrm rot="16200000" flipH="1">
            <a:off x="2136775" y="2974975"/>
            <a:ext cx="1163638" cy="395288"/>
          </a:xfrm>
          <a:prstGeom prst="bentConnector2">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2" name="AutoShape 37"/>
          <p:cNvCxnSpPr>
            <a:cxnSpLocks noChangeShapeType="1"/>
            <a:stCxn id="7174" idx="1"/>
            <a:endCxn id="7171" idx="1"/>
          </p:cNvCxnSpPr>
          <p:nvPr/>
        </p:nvCxnSpPr>
        <p:spPr bwMode="auto">
          <a:xfrm rot="10800000">
            <a:off x="323850" y="1966913"/>
            <a:ext cx="2519363" cy="4270375"/>
          </a:xfrm>
          <a:prstGeom prst="bentConnector3">
            <a:avLst>
              <a:gd name="adj1" fmla="val 109074"/>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3" name="AutoShape 39"/>
          <p:cNvCxnSpPr>
            <a:cxnSpLocks noChangeShapeType="1"/>
            <a:stCxn id="7173" idx="3"/>
          </p:cNvCxnSpPr>
          <p:nvPr/>
        </p:nvCxnSpPr>
        <p:spPr bwMode="auto">
          <a:xfrm flipV="1">
            <a:off x="7451725" y="2492375"/>
            <a:ext cx="1009650" cy="1262063"/>
          </a:xfrm>
          <a:prstGeom prst="bentConnector2">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9695105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800" decel="100000"/>
                                        <p:tgtEl>
                                          <p:spTgt spid="114690"/>
                                        </p:tgtEl>
                                      </p:cBhvr>
                                    </p:animEffect>
                                    <p:anim calcmode="lin" valueType="num">
                                      <p:cBhvr>
                                        <p:cTn id="8" dur="800" decel="100000" fill="hold"/>
                                        <p:tgtEl>
                                          <p:spTgt spid="114690"/>
                                        </p:tgtEl>
                                        <p:attrNameLst>
                                          <p:attrName>style.rotation</p:attrName>
                                        </p:attrNameLst>
                                      </p:cBhvr>
                                      <p:tavLst>
                                        <p:tav tm="0">
                                          <p:val>
                                            <p:fltVal val="-90"/>
                                          </p:val>
                                        </p:tav>
                                        <p:tav tm="100000">
                                          <p:val>
                                            <p:fltVal val="0"/>
                                          </p:val>
                                        </p:tav>
                                      </p:tavLst>
                                    </p:anim>
                                    <p:anim calcmode="lin" valueType="num">
                                      <p:cBhvr>
                                        <p:cTn id="9" dur="800" decel="100000" fill="hold"/>
                                        <p:tgtEl>
                                          <p:spTgt spid="114690"/>
                                        </p:tgtEl>
                                        <p:attrNameLst>
                                          <p:attrName>ppt_x</p:attrName>
                                        </p:attrNameLst>
                                      </p:cBhvr>
                                      <p:tavLst>
                                        <p:tav tm="0">
                                          <p:val>
                                            <p:strVal val="#ppt_x+0.4"/>
                                          </p:val>
                                        </p:tav>
                                        <p:tav tm="100000">
                                          <p:val>
                                            <p:strVal val="#ppt_x-0.05"/>
                                          </p:val>
                                        </p:tav>
                                      </p:tavLst>
                                    </p:anim>
                                    <p:anim calcmode="lin" valueType="num">
                                      <p:cBhvr>
                                        <p:cTn id="10" dur="800" decel="100000" fill="hold"/>
                                        <p:tgtEl>
                                          <p:spTgt spid="1146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46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469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l-GR" altLang="el-GR" smtClean="0"/>
              <a:t>ΠΑΡΕΜΒΑΣΗ…</a:t>
            </a:r>
          </a:p>
        </p:txBody>
      </p:sp>
      <p:sp>
        <p:nvSpPr>
          <p:cNvPr id="8195" name="Rectangle 3"/>
          <p:cNvSpPr>
            <a:spLocks noGrp="1" noRot="1" noChangeArrowheads="1"/>
          </p:cNvSpPr>
          <p:nvPr>
            <p:ph idx="1"/>
          </p:nvPr>
        </p:nvSpPr>
        <p:spPr/>
        <p:txBody>
          <a:bodyPr/>
          <a:lstStyle/>
          <a:p>
            <a:pPr algn="ctr">
              <a:buFont typeface="Wingdings" pitchFamily="2" charset="2"/>
              <a:buNone/>
            </a:pPr>
            <a:r>
              <a:rPr lang="el-GR" altLang="el-GR" u="sng" smtClean="0">
                <a:cs typeface="Arial" charset="0"/>
              </a:rPr>
              <a:t>Στάδιο 1:</a:t>
            </a:r>
            <a:r>
              <a:rPr lang="el-GR" altLang="el-GR" smtClean="0">
                <a:cs typeface="Arial" charset="0"/>
              </a:rPr>
              <a:t> εκτίμηση της κατάστασης της κρίσης</a:t>
            </a:r>
            <a:endParaRPr lang="el-GR" altLang="el-GR" smtClean="0">
              <a:cs typeface="Times New Roman" pitchFamily="18" charset="0"/>
            </a:endParaRPr>
          </a:p>
          <a:p>
            <a:pPr>
              <a:buClr>
                <a:schemeClr val="tx1"/>
              </a:buClr>
              <a:buFont typeface="Wingdings" pitchFamily="2" charset="2"/>
              <a:buChar char="ü"/>
            </a:pPr>
            <a:r>
              <a:rPr lang="el-GR" altLang="el-GR" smtClean="0">
                <a:cs typeface="Arial" charset="0"/>
              </a:rPr>
              <a:t>εκτίμηση των γεγονότων που συνέβαλαν στην κρίση </a:t>
            </a:r>
            <a:endParaRPr lang="el-GR" altLang="el-GR" smtClean="0"/>
          </a:p>
          <a:p>
            <a:pPr>
              <a:buClr>
                <a:schemeClr val="tx1"/>
              </a:buClr>
              <a:buFont typeface="Wingdings" pitchFamily="2" charset="2"/>
              <a:buChar char="ü"/>
            </a:pPr>
            <a:r>
              <a:rPr lang="el-GR" altLang="el-GR" smtClean="0">
                <a:cs typeface="Arial" charset="0"/>
              </a:rPr>
              <a:t>εκτίμηση της ψυχικής κατάστασης του ατόμου. </a:t>
            </a:r>
            <a:endParaRPr lang="el-GR" altLang="el-GR" smtClean="0"/>
          </a:p>
          <a:p>
            <a:pPr>
              <a:buClr>
                <a:schemeClr val="tx1"/>
              </a:buClr>
              <a:buFont typeface="Wingdings" pitchFamily="2" charset="2"/>
              <a:buChar char="ü"/>
            </a:pPr>
            <a:r>
              <a:rPr lang="el-GR" altLang="el-GR" smtClean="0"/>
              <a:t>     </a:t>
            </a:r>
            <a:r>
              <a:rPr lang="el-GR" altLang="el-GR" smtClean="0">
                <a:cs typeface="Arial" charset="0"/>
              </a:rPr>
              <a:t>διαθέσιμα αποθέματα –ψυχικά και κοινωνικά- του ατόμου.  </a:t>
            </a:r>
            <a:endParaRPr lang="el-GR" altLang="el-GR" smtClean="0">
              <a:cs typeface="Times New Roman" pitchFamily="18" charset="0"/>
            </a:endParaRPr>
          </a:p>
          <a:p>
            <a:pPr>
              <a:buFont typeface="Wingdings" pitchFamily="2" charset="2"/>
              <a:buNone/>
            </a:pPr>
            <a:endParaRPr lang="el-GR" altLang="el-GR" smtClean="0"/>
          </a:p>
        </p:txBody>
      </p:sp>
    </p:spTree>
    <p:extLst>
      <p:ext uri="{BB962C8B-B14F-4D97-AF65-F5344CB8AC3E}">
        <p14:creationId xmlns:p14="http://schemas.microsoft.com/office/powerpoint/2010/main" val="2518915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l-GR" altLang="el-GR" smtClean="0"/>
              <a:t>ΠΑΡΕΜΒΑΣΗ…</a:t>
            </a:r>
          </a:p>
        </p:txBody>
      </p:sp>
      <p:sp>
        <p:nvSpPr>
          <p:cNvPr id="9219" name="Rectangle 3"/>
          <p:cNvSpPr>
            <a:spLocks noGrp="1" noRot="1" noChangeArrowheads="1"/>
          </p:cNvSpPr>
          <p:nvPr>
            <p:ph idx="1"/>
          </p:nvPr>
        </p:nvSpPr>
        <p:spPr/>
        <p:txBody>
          <a:bodyPr/>
          <a:lstStyle/>
          <a:p>
            <a:pPr algn="ctr">
              <a:buFont typeface="Wingdings" pitchFamily="2" charset="2"/>
              <a:buNone/>
            </a:pPr>
            <a:r>
              <a:rPr lang="el-GR" altLang="el-GR" u="sng" smtClean="0">
                <a:cs typeface="Arial" charset="0"/>
              </a:rPr>
              <a:t>Στάδιο 2:</a:t>
            </a:r>
            <a:r>
              <a:rPr lang="el-GR" altLang="el-GR" smtClean="0">
                <a:cs typeface="Arial" charset="0"/>
              </a:rPr>
              <a:t> Παρέμβαση στην κρίση</a:t>
            </a:r>
            <a:endParaRPr lang="el-GR" altLang="el-GR" smtClean="0">
              <a:cs typeface="Times New Roman" pitchFamily="18" charset="0"/>
            </a:endParaRPr>
          </a:p>
          <a:p>
            <a:pPr>
              <a:buClr>
                <a:schemeClr val="tx1"/>
              </a:buClr>
              <a:buFont typeface="Wingdings" pitchFamily="2" charset="2"/>
              <a:buChar char="ü"/>
            </a:pPr>
            <a:r>
              <a:rPr lang="el-GR" altLang="el-GR" smtClean="0">
                <a:cs typeface="Arial" charset="0"/>
              </a:rPr>
              <a:t>Παροχή</a:t>
            </a:r>
            <a:r>
              <a:rPr lang="el-GR" altLang="el-GR" smtClean="0"/>
              <a:t> πληροφοριών</a:t>
            </a:r>
            <a:r>
              <a:rPr lang="el-GR" altLang="el-GR" smtClean="0">
                <a:cs typeface="Arial" charset="0"/>
              </a:rPr>
              <a:t>  </a:t>
            </a:r>
            <a:endParaRPr lang="el-GR" altLang="el-GR" smtClean="0"/>
          </a:p>
          <a:p>
            <a:pPr>
              <a:buClr>
                <a:schemeClr val="tx1"/>
              </a:buClr>
              <a:buFont typeface="Wingdings" pitchFamily="2" charset="2"/>
              <a:buChar char="ü"/>
            </a:pPr>
            <a:r>
              <a:rPr lang="el-GR" altLang="el-GR" smtClean="0">
                <a:cs typeface="Arial" charset="0"/>
              </a:rPr>
              <a:t>Παροχή υποστήριξης και συμβουλευτικής.</a:t>
            </a:r>
            <a:endParaRPr lang="el-GR" altLang="el-GR" smtClean="0"/>
          </a:p>
          <a:p>
            <a:pPr>
              <a:buClr>
                <a:schemeClr val="tx1"/>
              </a:buClr>
              <a:buFont typeface="Wingdings" pitchFamily="2" charset="2"/>
              <a:buChar char="ü"/>
            </a:pPr>
            <a:r>
              <a:rPr lang="el-GR" altLang="el-GR" smtClean="0">
                <a:cs typeface="Arial" charset="0"/>
              </a:rPr>
              <a:t>Προσδιορισμός εναλλακτικών τρόπων αντιμετώπισης της κρίσης και βραχυπρόθεσμων τρόπων δράσης.  </a:t>
            </a:r>
            <a:endParaRPr lang="el-GR" altLang="el-GR" smtClean="0">
              <a:cs typeface="Times New Roman" pitchFamily="18" charset="0"/>
            </a:endParaRPr>
          </a:p>
          <a:p>
            <a:pPr>
              <a:buClr>
                <a:schemeClr val="tx1"/>
              </a:buClr>
              <a:buFont typeface="Wingdings" pitchFamily="2" charset="2"/>
              <a:buChar char="ü"/>
            </a:pPr>
            <a:endParaRPr lang="el-GR" altLang="el-GR" smtClean="0"/>
          </a:p>
          <a:p>
            <a:pPr>
              <a:buFont typeface="Wingdings" pitchFamily="2" charset="2"/>
              <a:buNone/>
            </a:pPr>
            <a:endParaRPr lang="el-GR" altLang="el-GR" smtClean="0"/>
          </a:p>
        </p:txBody>
      </p:sp>
    </p:spTree>
    <p:extLst>
      <p:ext uri="{BB962C8B-B14F-4D97-AF65-F5344CB8AC3E}">
        <p14:creationId xmlns:p14="http://schemas.microsoft.com/office/powerpoint/2010/main" val="2421439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696955" y="221797"/>
            <a:ext cx="7629525" cy="1601787"/>
          </a:xfrm>
          <a:effectLst>
            <a:innerShdw blurRad="63500" dist="50800" dir="16200000">
              <a:prstClr val="black">
                <a:alpha val="50000"/>
              </a:prstClr>
            </a:innerShdw>
          </a:effectLst>
          <a:scene3d>
            <a:camera prst="orthographicFront">
              <a:rot lat="0" lon="0" rev="0"/>
            </a:camera>
            <a:lightRig rig="threePt" dir="t">
              <a:rot lat="0" lon="0" rev="1200000"/>
            </a:lightRig>
          </a:scene3d>
          <a:sp3d>
            <a:bevelT w="63500" h="25400" prst="artDeco"/>
          </a:sp3d>
        </p:spPr>
        <p:style>
          <a:lnRef idx="0">
            <a:schemeClr val="accent5"/>
          </a:lnRef>
          <a:fillRef idx="3">
            <a:schemeClr val="accent5"/>
          </a:fillRef>
          <a:effectRef idx="3">
            <a:schemeClr val="accent5"/>
          </a:effectRef>
          <a:fontRef idx="minor">
            <a:schemeClr val="lt1"/>
          </a:fontRef>
        </p:style>
        <p:txBody>
          <a:bodyPr>
            <a:normAutofit/>
          </a:bodyPr>
          <a:lstStyle/>
          <a:p>
            <a:pPr algn="ctr"/>
            <a:r>
              <a:rPr lang="el-GR" sz="4000" dirty="0">
                <a:solidFill>
                  <a:schemeClr val="accent6">
                    <a:lumMod val="40000"/>
                    <a:lumOff val="60000"/>
                  </a:schemeClr>
                </a:solidFill>
              </a:rPr>
              <a:t>Οικογενειακή </a:t>
            </a:r>
            <a:r>
              <a:rPr lang="en-US" sz="4000" dirty="0" smtClean="0">
                <a:solidFill>
                  <a:schemeClr val="accent6">
                    <a:lumMod val="40000"/>
                    <a:lumOff val="60000"/>
                  </a:schemeClr>
                </a:solidFill>
              </a:rPr>
              <a:t> </a:t>
            </a:r>
            <a:r>
              <a:rPr lang="el-GR" sz="4000" dirty="0" smtClean="0">
                <a:solidFill>
                  <a:schemeClr val="accent6">
                    <a:lumMod val="40000"/>
                    <a:lumOff val="60000"/>
                  </a:schemeClr>
                </a:solidFill>
              </a:rPr>
              <a:t>Νοσηλευτική </a:t>
            </a:r>
            <a:r>
              <a:rPr lang="en-US" sz="4000" dirty="0" smtClean="0">
                <a:solidFill>
                  <a:schemeClr val="accent6">
                    <a:lumMod val="40000"/>
                    <a:lumOff val="60000"/>
                  </a:schemeClr>
                </a:solidFill>
              </a:rPr>
              <a:t> </a:t>
            </a:r>
            <a:endParaRPr lang="en-US" sz="4000" dirty="0">
              <a:solidFill>
                <a:schemeClr val="accent6">
                  <a:lumMod val="40000"/>
                  <a:lumOff val="60000"/>
                </a:schemeClr>
              </a:solidFill>
            </a:endParaRPr>
          </a:p>
        </p:txBody>
      </p:sp>
      <p:pic>
        <p:nvPicPr>
          <p:cNvPr id="16486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27584" y="2420888"/>
            <a:ext cx="7386638" cy="3735388"/>
          </a:xfrm>
          <a:prstGeom prst="roundRect">
            <a:avLst>
              <a:gd name="adj" fmla="val 16667"/>
            </a:avLst>
          </a:prstGeom>
          <a:ln>
            <a:noFill/>
          </a:ln>
          <a:effectLst>
            <a:glow rad="101600">
              <a:srgbClr val="FFFF00">
                <a:alpha val="60000"/>
              </a:srgb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92665955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l-GR" altLang="el-GR" smtClean="0"/>
              <a:t>ΠΑΡΕΜΒΑΣΗ…</a:t>
            </a:r>
          </a:p>
        </p:txBody>
      </p:sp>
      <p:sp>
        <p:nvSpPr>
          <p:cNvPr id="10243" name="Rectangle 3"/>
          <p:cNvSpPr>
            <a:spLocks noGrp="1" noRot="1" noChangeArrowheads="1"/>
          </p:cNvSpPr>
          <p:nvPr>
            <p:ph idx="1"/>
          </p:nvPr>
        </p:nvSpPr>
        <p:spPr/>
        <p:txBody>
          <a:bodyPr/>
          <a:lstStyle/>
          <a:p>
            <a:r>
              <a:rPr lang="el-GR" altLang="el-GR" u="sng" smtClean="0">
                <a:cs typeface="Arial" charset="0"/>
              </a:rPr>
              <a:t>Στάδιο 3:</a:t>
            </a:r>
            <a:r>
              <a:rPr lang="en-US" altLang="el-GR" smtClean="0">
                <a:cs typeface="Arial" charset="0"/>
              </a:rPr>
              <a:t> </a:t>
            </a:r>
            <a:r>
              <a:rPr lang="el-GR" altLang="el-GR" smtClean="0">
                <a:cs typeface="Arial" charset="0"/>
              </a:rPr>
              <a:t>αξιολόγηση των επιπτώσεων της κρίσης και προγραμματισμός για το μέλλον.</a:t>
            </a:r>
          </a:p>
        </p:txBody>
      </p:sp>
    </p:spTree>
    <p:extLst>
      <p:ext uri="{BB962C8B-B14F-4D97-AF65-F5344CB8AC3E}">
        <p14:creationId xmlns:p14="http://schemas.microsoft.com/office/powerpoint/2010/main" val="2223670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l-GR" altLang="el-GR" smtClean="0"/>
              <a:t>ΕΝΕΡΓΗΤΙΚΗ ΑΚΡΟΑΣΗ…</a:t>
            </a:r>
          </a:p>
        </p:txBody>
      </p:sp>
      <p:sp>
        <p:nvSpPr>
          <p:cNvPr id="11267" name="Rectangle 3"/>
          <p:cNvSpPr>
            <a:spLocks noGrp="1" noRot="1" noChangeArrowheads="1"/>
          </p:cNvSpPr>
          <p:nvPr>
            <p:ph idx="1"/>
          </p:nvPr>
        </p:nvSpPr>
        <p:spPr/>
        <p:txBody>
          <a:bodyPr/>
          <a:lstStyle/>
          <a:p>
            <a:r>
              <a:rPr lang="el-GR" altLang="el-GR" smtClean="0"/>
              <a:t>Άνευ  όρων αποδοχή του ατόμου</a:t>
            </a:r>
          </a:p>
          <a:p>
            <a:r>
              <a:rPr lang="el-GR" altLang="el-GR" smtClean="0"/>
              <a:t>Ενσυναίσθηση (</a:t>
            </a:r>
            <a:r>
              <a:rPr lang="en-US" altLang="el-GR" smtClean="0"/>
              <a:t>empathy)</a:t>
            </a:r>
          </a:p>
          <a:p>
            <a:r>
              <a:rPr lang="el-GR" altLang="el-GR" smtClean="0"/>
              <a:t>Αυθεντικότητα</a:t>
            </a:r>
          </a:p>
          <a:p>
            <a:endParaRPr lang="el-GR" altLang="el-GR" smtClean="0"/>
          </a:p>
        </p:txBody>
      </p:sp>
    </p:spTree>
    <p:extLst>
      <p:ext uri="{BB962C8B-B14F-4D97-AF65-F5344CB8AC3E}">
        <p14:creationId xmlns:p14="http://schemas.microsoft.com/office/powerpoint/2010/main" val="1827094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l-GR" altLang="el-GR" smtClean="0"/>
              <a:t>ΔΕΞΙΟΤΗΤΕΣ ΕΚΦΡΑΣΗΣ…</a:t>
            </a:r>
          </a:p>
        </p:txBody>
      </p:sp>
      <p:sp>
        <p:nvSpPr>
          <p:cNvPr id="12291" name="Rectangle 3"/>
          <p:cNvSpPr>
            <a:spLocks noGrp="1" noRot="1" noChangeArrowheads="1"/>
          </p:cNvSpPr>
          <p:nvPr>
            <p:ph idx="1"/>
          </p:nvPr>
        </p:nvSpPr>
        <p:spPr/>
        <p:txBody>
          <a:bodyPr/>
          <a:lstStyle/>
          <a:p>
            <a:r>
              <a:rPr lang="el-GR" altLang="el-GR" smtClean="0"/>
              <a:t>ΛΕΚΤΙΚΟ ΕΠΙΠΕΔΟ</a:t>
            </a:r>
          </a:p>
          <a:p>
            <a:pPr>
              <a:buFont typeface="Wingdings" pitchFamily="2" charset="2"/>
              <a:buChar char="ü"/>
            </a:pPr>
            <a:r>
              <a:rPr lang="el-GR" altLang="el-GR" smtClean="0"/>
              <a:t>       Ερωτήσεις</a:t>
            </a:r>
          </a:p>
          <a:p>
            <a:pPr>
              <a:buFont typeface="Wingdings" pitchFamily="2" charset="2"/>
              <a:buChar char="ü"/>
            </a:pPr>
            <a:r>
              <a:rPr lang="el-GR" altLang="el-GR" smtClean="0"/>
              <a:t>       Ουδετερότητα</a:t>
            </a:r>
          </a:p>
          <a:p>
            <a:r>
              <a:rPr lang="el-GR" altLang="el-GR" smtClean="0"/>
              <a:t>ΜΗ ΛΕΚΤΙΚΟ ΕΠΙΠΕΔΟ</a:t>
            </a:r>
          </a:p>
          <a:p>
            <a:pPr>
              <a:buFont typeface="Wingdings" pitchFamily="2" charset="2"/>
              <a:buChar char="ü"/>
            </a:pPr>
            <a:r>
              <a:rPr lang="el-GR" altLang="el-GR" smtClean="0"/>
              <a:t>       Οπτική επαφή</a:t>
            </a:r>
          </a:p>
          <a:p>
            <a:pPr>
              <a:buFont typeface="Wingdings" pitchFamily="2" charset="2"/>
              <a:buChar char="ü"/>
            </a:pPr>
            <a:r>
              <a:rPr lang="el-GR" altLang="el-GR" smtClean="0"/>
              <a:t>       Απόσταση</a:t>
            </a:r>
          </a:p>
          <a:p>
            <a:pPr>
              <a:buFont typeface="Wingdings" pitchFamily="2" charset="2"/>
              <a:buChar char="ü"/>
            </a:pPr>
            <a:r>
              <a:rPr lang="el-GR" altLang="el-GR" smtClean="0"/>
              <a:t>       Στάση σώματος</a:t>
            </a:r>
          </a:p>
          <a:p>
            <a:endParaRPr lang="el-GR" altLang="el-GR" smtClean="0"/>
          </a:p>
        </p:txBody>
      </p:sp>
    </p:spTree>
    <p:extLst>
      <p:ext uri="{BB962C8B-B14F-4D97-AF65-F5344CB8AC3E}">
        <p14:creationId xmlns:p14="http://schemas.microsoft.com/office/powerpoint/2010/main" val="4249692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l-GR" altLang="el-GR" smtClean="0"/>
              <a:t>ΔΕΞΙΟΤΗΤΕΣ ΑΠΟΔΟΧΗΣ…</a:t>
            </a:r>
          </a:p>
        </p:txBody>
      </p:sp>
      <p:sp>
        <p:nvSpPr>
          <p:cNvPr id="13315" name="Rectangle 3"/>
          <p:cNvSpPr>
            <a:spLocks noGrp="1" noRot="1" noChangeArrowheads="1"/>
          </p:cNvSpPr>
          <p:nvPr>
            <p:ph idx="1"/>
          </p:nvPr>
        </p:nvSpPr>
        <p:spPr/>
        <p:txBody>
          <a:bodyPr/>
          <a:lstStyle/>
          <a:p>
            <a:r>
              <a:rPr lang="el-GR" altLang="el-GR" smtClean="0"/>
              <a:t>ΕΠΑΝΑΛΗΨΗ</a:t>
            </a:r>
          </a:p>
          <a:p>
            <a:r>
              <a:rPr lang="el-GR" altLang="el-GR" smtClean="0"/>
              <a:t>ΠΑΡΑΦΡΑΣΗ</a:t>
            </a:r>
          </a:p>
          <a:p>
            <a:r>
              <a:rPr lang="el-GR" altLang="el-GR" smtClean="0"/>
              <a:t>ΑΝΤΑΝΑΚΛΑΣΗ ΣΥΝΑΙΣΘΗΜΑΤΟΣ</a:t>
            </a:r>
          </a:p>
          <a:p>
            <a:r>
              <a:rPr lang="el-GR" altLang="el-GR" smtClean="0"/>
              <a:t>ΣΥΝΟΨΗ ΣΥΖΗΤΗΣΗΣ</a:t>
            </a:r>
          </a:p>
          <a:p>
            <a:endParaRPr lang="el-GR" altLang="el-GR" smtClean="0"/>
          </a:p>
        </p:txBody>
      </p:sp>
    </p:spTree>
    <p:extLst>
      <p:ext uri="{BB962C8B-B14F-4D97-AF65-F5344CB8AC3E}">
        <p14:creationId xmlns:p14="http://schemas.microsoft.com/office/powerpoint/2010/main" val="606675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87675" y="1828800"/>
            <a:ext cx="5688013" cy="2209800"/>
          </a:xfrm>
        </p:spPr>
        <p:txBody>
          <a:bodyPr/>
          <a:lstStyle/>
          <a:p>
            <a:pPr algn="ctr" eaLnBrk="1" hangingPunct="1"/>
            <a:r>
              <a:rPr lang="el-GR" altLang="el-GR" sz="2800" b="1" dirty="0" smtClean="0">
                <a:solidFill>
                  <a:schemeClr val="hlink"/>
                </a:solidFill>
              </a:rPr>
              <a:t>Επιλεκτική ανασκόπηση της βιβλιογραφίας σχετικά με την επικοινωνία νοσηλευτή-ασθενή</a:t>
            </a:r>
            <a:r>
              <a:rPr lang="en-US" altLang="el-GR" sz="2800" b="1" dirty="0" smtClean="0">
                <a:solidFill>
                  <a:schemeClr val="hlink"/>
                </a:solidFill>
              </a:rPr>
              <a:t>:</a:t>
            </a:r>
            <a:r>
              <a:rPr lang="el-GR" altLang="el-GR" sz="2800" b="1" dirty="0" smtClean="0">
                <a:solidFill>
                  <a:schemeClr val="hlink"/>
                </a:solidFill>
              </a:rPr>
              <a:t> Έχει παραμεληθεί η συμβολή του ασθενή?</a:t>
            </a:r>
          </a:p>
        </p:txBody>
      </p:sp>
    </p:spTree>
    <p:extLst>
      <p:ext uri="{BB962C8B-B14F-4D97-AF65-F5344CB8AC3E}">
        <p14:creationId xmlns:p14="http://schemas.microsoft.com/office/powerpoint/2010/main" val="166980800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692150"/>
            <a:ext cx="8229600" cy="633413"/>
          </a:xfrm>
        </p:spPr>
        <p:txBody>
          <a:bodyPr/>
          <a:lstStyle/>
          <a:p>
            <a:pPr algn="ctr" eaLnBrk="1" hangingPunct="1"/>
            <a:r>
              <a:rPr lang="el-GR" altLang="el-GR" sz="4000" dirty="0" smtClean="0">
                <a:solidFill>
                  <a:schemeClr val="hlink"/>
                </a:solidFill>
              </a:rPr>
              <a:t>ΕΙΣΑΓΩΓΗ</a:t>
            </a:r>
            <a:br>
              <a:rPr lang="el-GR" altLang="el-GR" sz="4000" dirty="0" smtClean="0">
                <a:solidFill>
                  <a:schemeClr val="hlink"/>
                </a:solidFill>
              </a:rPr>
            </a:br>
            <a:endParaRPr lang="el-GR" altLang="el-GR" sz="4000" dirty="0" smtClean="0">
              <a:solidFill>
                <a:schemeClr val="hlink"/>
              </a:solidFill>
            </a:endParaRPr>
          </a:p>
        </p:txBody>
      </p:sp>
      <p:sp>
        <p:nvSpPr>
          <p:cNvPr id="4099" name="Rectangle 3"/>
          <p:cNvSpPr>
            <a:spLocks noGrp="1" noChangeArrowheads="1"/>
          </p:cNvSpPr>
          <p:nvPr>
            <p:ph type="body" idx="1"/>
          </p:nvPr>
        </p:nvSpPr>
        <p:spPr>
          <a:xfrm>
            <a:off x="457200" y="1268413"/>
            <a:ext cx="8229600" cy="4857750"/>
          </a:xfrm>
        </p:spPr>
        <p:txBody>
          <a:bodyPr/>
          <a:lstStyle/>
          <a:p>
            <a:pPr eaLnBrk="1" hangingPunct="1"/>
            <a:r>
              <a:rPr lang="el-GR" altLang="el-GR" u="sng" smtClean="0"/>
              <a:t>Είδη επικοινωνίας</a:t>
            </a:r>
            <a:r>
              <a:rPr lang="el-GR" altLang="el-GR" smtClean="0"/>
              <a:t>: </a:t>
            </a:r>
            <a:r>
              <a:rPr lang="el-GR" altLang="el-GR" smtClean="0">
                <a:solidFill>
                  <a:srgbClr val="FFFF99"/>
                </a:solidFill>
              </a:rPr>
              <a:t>Λεκτική και μη λεκτική</a:t>
            </a:r>
          </a:p>
          <a:p>
            <a:pPr eaLnBrk="1" hangingPunct="1"/>
            <a:r>
              <a:rPr lang="el-GR" altLang="el-GR" u="sng" smtClean="0"/>
              <a:t>Επικεντρώνεται</a:t>
            </a:r>
            <a:r>
              <a:rPr lang="el-GR" altLang="el-GR" smtClean="0"/>
              <a:t> στην λεκτική</a:t>
            </a:r>
          </a:p>
          <a:p>
            <a:pPr eaLnBrk="1" hangingPunct="1"/>
            <a:r>
              <a:rPr lang="el-GR" altLang="el-GR" u="sng" smtClean="0"/>
              <a:t>Αντικείμενο</a:t>
            </a:r>
            <a:r>
              <a:rPr lang="el-GR" altLang="el-GR" smtClean="0"/>
              <a:t>: έχει παραμεληθεί η μελέτη της συμβολής του ασθενή στην επικοινωνία του με τον νοσηλευτή σε παρελθούσες έρευνες οι οποίες επικεντρώνονται κυρίως στις επικοινωνιακές δεξιότητες των νοσηλευτών</a:t>
            </a:r>
          </a:p>
          <a:p>
            <a:pPr eaLnBrk="1" hangingPunct="1">
              <a:buFont typeface="Wingdings" pitchFamily="2" charset="2"/>
              <a:buNone/>
            </a:pPr>
            <a:endParaRPr lang="el-GR" altLang="el-GR" smtClean="0"/>
          </a:p>
        </p:txBody>
      </p:sp>
    </p:spTree>
    <p:extLst>
      <p:ext uri="{BB962C8B-B14F-4D97-AF65-F5344CB8AC3E}">
        <p14:creationId xmlns:p14="http://schemas.microsoft.com/office/powerpoint/2010/main" val="281823036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l-GR" altLang="el-GR" sz="3600" smtClean="0">
                <a:solidFill>
                  <a:schemeClr val="hlink"/>
                </a:solidFill>
              </a:rPr>
              <a:t>Παράγοντες που οδήγησαν στην μελέτη επικοινωνίας νοσηλευτή-ασθενή</a:t>
            </a:r>
          </a:p>
        </p:txBody>
      </p:sp>
      <p:sp>
        <p:nvSpPr>
          <p:cNvPr id="5123" name="Rectangle 3"/>
          <p:cNvSpPr>
            <a:spLocks noGrp="1" noChangeArrowheads="1"/>
          </p:cNvSpPr>
          <p:nvPr>
            <p:ph type="body" idx="1"/>
          </p:nvPr>
        </p:nvSpPr>
        <p:spPr/>
        <p:txBody>
          <a:bodyPr/>
          <a:lstStyle/>
          <a:p>
            <a:pPr eaLnBrk="1" hangingPunct="1">
              <a:lnSpc>
                <a:spcPct val="90000"/>
              </a:lnSpc>
            </a:pPr>
            <a:r>
              <a:rPr lang="el-GR" altLang="el-GR" sz="2400" smtClean="0"/>
              <a:t>Πολλοι ασθενείς εξέφρασαν δυσαρέσκεια σχετικά με την επικοινωνία με τον νοσηλευτή και την έλλειψη πληροφόρησης από αυτούς (</a:t>
            </a:r>
            <a:r>
              <a:rPr lang="en-US" altLang="el-GR" sz="2400" smtClean="0"/>
              <a:t>McGee 1961, Cartwright 1964)</a:t>
            </a:r>
          </a:p>
          <a:p>
            <a:pPr eaLnBrk="1" hangingPunct="1">
              <a:lnSpc>
                <a:spcPct val="90000"/>
              </a:lnSpc>
            </a:pPr>
            <a:r>
              <a:rPr lang="el-GR" altLang="el-GR" sz="2400" smtClean="0"/>
              <a:t>Ευεργετικές επιδράσεις από την πληροφόρηση των ασθενών όπως μείωση πόνου, αγωνίας (</a:t>
            </a:r>
            <a:r>
              <a:rPr lang="en-US" altLang="el-GR" sz="2400" smtClean="0"/>
              <a:t>Haywood 1975)</a:t>
            </a:r>
          </a:p>
          <a:p>
            <a:pPr eaLnBrk="1" hangingPunct="1">
              <a:lnSpc>
                <a:spcPct val="90000"/>
              </a:lnSpc>
            </a:pPr>
            <a:r>
              <a:rPr lang="el-GR" altLang="el-GR" sz="2400" smtClean="0"/>
              <a:t>Επίτευξη</a:t>
            </a:r>
            <a:r>
              <a:rPr lang="en-US" altLang="el-GR" sz="2400" smtClean="0"/>
              <a:t> </a:t>
            </a:r>
            <a:r>
              <a:rPr lang="el-GR" altLang="el-GR" sz="2400" smtClean="0"/>
              <a:t>προαγωγής υγείας και η συμμόρφωσης των ασθενών στα θεραπευτικά σχήματα μέσω αποτελεσματικής επικοινωνίας(</a:t>
            </a:r>
            <a:r>
              <a:rPr lang="en-US" altLang="el-GR" sz="2400" smtClean="0"/>
              <a:t>Ley 1988)</a:t>
            </a:r>
            <a:endParaRPr lang="el-GR" altLang="el-GR" sz="2400" smtClean="0"/>
          </a:p>
        </p:txBody>
      </p:sp>
    </p:spTree>
    <p:extLst>
      <p:ext uri="{BB962C8B-B14F-4D97-AF65-F5344CB8AC3E}">
        <p14:creationId xmlns:p14="http://schemas.microsoft.com/office/powerpoint/2010/main" val="1795031737"/>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l-GR" altLang="el-GR" sz="3600" smtClean="0">
                <a:solidFill>
                  <a:schemeClr val="hlink"/>
                </a:solidFill>
              </a:rPr>
              <a:t>Παράγοντες που οδήγησαν στην μελέτη επικοινωνίας νοσηλευτή-ασθενή</a:t>
            </a:r>
          </a:p>
        </p:txBody>
      </p:sp>
      <p:sp>
        <p:nvSpPr>
          <p:cNvPr id="6147" name="Rectangle 3"/>
          <p:cNvSpPr>
            <a:spLocks noGrp="1" noChangeArrowheads="1"/>
          </p:cNvSpPr>
          <p:nvPr>
            <p:ph type="body" idx="1"/>
          </p:nvPr>
        </p:nvSpPr>
        <p:spPr/>
        <p:txBody>
          <a:bodyPr/>
          <a:lstStyle/>
          <a:p>
            <a:pPr eaLnBrk="1" hangingPunct="1"/>
            <a:r>
              <a:rPr lang="el-GR" altLang="el-GR" sz="2800" smtClean="0"/>
              <a:t>Η διενέργεια της Νοσηλευτικής διεργασίας απαιτεί καλές επικοινωνιακές δεξιότητες του νοσηλευτή προκειμένου να τεθεί η Νοσηλευτική διάγνωση, παρέμβαση και αξιολόγηση της παρεχόμενης φροντίδας.( </a:t>
            </a:r>
            <a:r>
              <a:rPr lang="en-US" altLang="el-GR" sz="2800" smtClean="0"/>
              <a:t>Audit Commission 1992)</a:t>
            </a:r>
            <a:endParaRPr lang="el-GR" altLang="el-GR" sz="2800" smtClean="0"/>
          </a:p>
          <a:p>
            <a:pPr eaLnBrk="1" hangingPunct="1"/>
            <a:r>
              <a:rPr lang="el-GR" altLang="el-GR" sz="2800" smtClean="0"/>
              <a:t>Η προσέγγιση του ασθενή μέσω της ολιστικής φροντίδας υγείας επιβάλλει την αξιολόγηση των ψυχολογικών παραγόντων</a:t>
            </a:r>
            <a:endParaRPr lang="en-US" altLang="el-GR" sz="2800" smtClean="0"/>
          </a:p>
        </p:txBody>
      </p:sp>
    </p:spTree>
    <p:extLst>
      <p:ext uri="{BB962C8B-B14F-4D97-AF65-F5344CB8AC3E}">
        <p14:creationId xmlns:p14="http://schemas.microsoft.com/office/powerpoint/2010/main" val="3454480621"/>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l-GR" altLang="el-GR" sz="3600" smtClean="0">
                <a:solidFill>
                  <a:schemeClr val="hlink"/>
                </a:solidFill>
              </a:rPr>
              <a:t>Παράγοντες που οδήγησαν στην μελέτη επικοινωνίας νοσηλευτή-ασθενή</a:t>
            </a:r>
          </a:p>
        </p:txBody>
      </p:sp>
      <p:sp>
        <p:nvSpPr>
          <p:cNvPr id="7171" name="Rectangle 3"/>
          <p:cNvSpPr>
            <a:spLocks noGrp="1" noChangeArrowheads="1"/>
          </p:cNvSpPr>
          <p:nvPr>
            <p:ph type="body" idx="1"/>
          </p:nvPr>
        </p:nvSpPr>
        <p:spPr/>
        <p:txBody>
          <a:bodyPr/>
          <a:lstStyle/>
          <a:p>
            <a:pPr eaLnBrk="1" hangingPunct="1">
              <a:lnSpc>
                <a:spcPct val="90000"/>
              </a:lnSpc>
            </a:pPr>
            <a:r>
              <a:rPr lang="el-GR" altLang="el-GR" sz="2400" smtClean="0"/>
              <a:t>Μελέτες με αντικείμενο το ιατρικό επάγγελμα έδειξαν πως οι δεξιότητες επικοινωνίας είναι πολύ περιορισμένες αλλά μπορούν να βελτιωθούν( Μ</a:t>
            </a:r>
            <a:r>
              <a:rPr lang="en-US" altLang="el-GR" sz="2400" smtClean="0"/>
              <a:t>aguire et al 1986)</a:t>
            </a:r>
          </a:p>
          <a:p>
            <a:pPr eaLnBrk="1" hangingPunct="1">
              <a:lnSpc>
                <a:spcPct val="90000"/>
              </a:lnSpc>
              <a:buFont typeface="Wingdings" pitchFamily="2" charset="2"/>
              <a:buNone/>
            </a:pPr>
            <a:r>
              <a:rPr lang="el-GR" altLang="el-GR" sz="2400" u="sng" smtClean="0"/>
              <a:t>Συμπερασματικά:</a:t>
            </a:r>
            <a:r>
              <a:rPr lang="el-GR" altLang="el-GR" sz="2400" smtClean="0"/>
              <a:t> </a:t>
            </a:r>
          </a:p>
          <a:p>
            <a:pPr eaLnBrk="1" hangingPunct="1">
              <a:lnSpc>
                <a:spcPct val="90000"/>
              </a:lnSpc>
              <a:buFont typeface="Wingdings" pitchFamily="2" charset="2"/>
              <a:buNone/>
            </a:pPr>
            <a:r>
              <a:rPr lang="el-GR" altLang="el-GR" sz="2400" smtClean="0"/>
              <a:t>   Η ποιότητα και η ποσότητα της επικοινωνίας νοσηλευτή-ασθενή είναι σημαντικά περιορισμένη, έτσι η εκπαίδευση απόκτησης επικοινωνιακών δεξιοτήτων έχει ενσωματωθεί στις προ και μεταπτυχιακές σπουδές Νοσηλευτικής( </a:t>
            </a:r>
            <a:r>
              <a:rPr lang="en-US" altLang="el-GR" sz="2400" smtClean="0"/>
              <a:t>Fallowfield 1993)</a:t>
            </a:r>
            <a:r>
              <a:rPr lang="el-GR" altLang="el-GR" sz="2400" smtClean="0"/>
              <a:t> </a:t>
            </a:r>
          </a:p>
          <a:p>
            <a:pPr eaLnBrk="1" hangingPunct="1">
              <a:lnSpc>
                <a:spcPct val="90000"/>
              </a:lnSpc>
            </a:pPr>
            <a:endParaRPr lang="el-GR" altLang="el-GR" sz="2400" smtClean="0"/>
          </a:p>
          <a:p>
            <a:pPr eaLnBrk="1" hangingPunct="1">
              <a:lnSpc>
                <a:spcPct val="90000"/>
              </a:lnSpc>
              <a:buFont typeface="Wingdings" pitchFamily="2" charset="2"/>
              <a:buNone/>
            </a:pPr>
            <a:endParaRPr lang="el-GR" altLang="el-GR" sz="2400" smtClean="0"/>
          </a:p>
        </p:txBody>
      </p:sp>
    </p:spTree>
    <p:extLst>
      <p:ext uri="{BB962C8B-B14F-4D97-AF65-F5344CB8AC3E}">
        <p14:creationId xmlns:p14="http://schemas.microsoft.com/office/powerpoint/2010/main" val="1042281640"/>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l-GR" altLang="el-GR" sz="4000" smtClean="0">
                <a:solidFill>
                  <a:srgbClr val="66FF99"/>
                </a:solidFill>
              </a:rPr>
              <a:t>Χαρακτηριστικά επικοινωνίας νοσ/τή-ασθενή:</a:t>
            </a:r>
          </a:p>
        </p:txBody>
      </p:sp>
      <p:sp>
        <p:nvSpPr>
          <p:cNvPr id="8195" name="Rectangle 3"/>
          <p:cNvSpPr>
            <a:spLocks noGrp="1" noChangeArrowheads="1"/>
          </p:cNvSpPr>
          <p:nvPr>
            <p:ph type="body" idx="1"/>
          </p:nvPr>
        </p:nvSpPr>
        <p:spPr/>
        <p:txBody>
          <a:bodyPr/>
          <a:lstStyle/>
          <a:p>
            <a:pPr eaLnBrk="1" hangingPunct="1">
              <a:lnSpc>
                <a:spcPct val="90000"/>
              </a:lnSpc>
            </a:pPr>
            <a:r>
              <a:rPr lang="el-GR" altLang="el-GR" sz="2400" smtClean="0"/>
              <a:t> Σε ομάδες ασθενών με ιδιαίτερες ανάγκες στην επικοινωνία(καρκινοπαθείς, ηλικιωμένοι,  οι έχοντες χρόνια νοσήματα, ή ενδοτραχειακό σωλήνα και οι χειρουργημένοι) η επικοινωνία είναι: </a:t>
            </a:r>
            <a:r>
              <a:rPr lang="el-GR" altLang="el-GR" sz="2400" b="1" smtClean="0">
                <a:solidFill>
                  <a:srgbClr val="FF99FF"/>
                </a:solidFill>
              </a:rPr>
              <a:t>φιλική,</a:t>
            </a:r>
            <a:r>
              <a:rPr lang="el-GR" altLang="el-GR" sz="2400" b="1" smtClean="0"/>
              <a:t> </a:t>
            </a:r>
            <a:r>
              <a:rPr lang="el-GR" altLang="el-GR" sz="2400" b="1" smtClean="0">
                <a:solidFill>
                  <a:srgbClr val="FF99FF"/>
                </a:solidFill>
              </a:rPr>
              <a:t>στερεότυπη, επιφανειακή </a:t>
            </a:r>
            <a:r>
              <a:rPr lang="el-GR" altLang="el-GR" sz="2400" smtClean="0">
                <a:solidFill>
                  <a:srgbClr val="FF99FF"/>
                </a:solidFill>
              </a:rPr>
              <a:t>και</a:t>
            </a:r>
            <a:r>
              <a:rPr lang="el-GR" altLang="el-GR" sz="2400" b="1" smtClean="0">
                <a:solidFill>
                  <a:srgbClr val="FF99FF"/>
                </a:solidFill>
              </a:rPr>
              <a:t> βραχείας διάρκειας.</a:t>
            </a:r>
          </a:p>
          <a:p>
            <a:pPr eaLnBrk="1" hangingPunct="1">
              <a:lnSpc>
                <a:spcPct val="90000"/>
              </a:lnSpc>
            </a:pPr>
            <a:r>
              <a:rPr lang="el-GR" altLang="el-GR" sz="2400" smtClean="0"/>
              <a:t>Η επικοινωνία με τον ασθενή χαρακτηρίζεται</a:t>
            </a:r>
            <a:r>
              <a:rPr lang="el-GR" altLang="el-GR" sz="2400" b="1" smtClean="0"/>
              <a:t> </a:t>
            </a:r>
            <a:r>
              <a:rPr lang="el-GR" altLang="el-GR" sz="2400" smtClean="0"/>
              <a:t>ως </a:t>
            </a:r>
            <a:r>
              <a:rPr lang="el-GR" altLang="el-GR" sz="2400" b="1" smtClean="0">
                <a:solidFill>
                  <a:srgbClr val="FF0066"/>
                </a:solidFill>
              </a:rPr>
              <a:t>δύσκολη</a:t>
            </a:r>
            <a:r>
              <a:rPr lang="el-GR" altLang="el-GR" sz="2400" smtClean="0">
                <a:solidFill>
                  <a:srgbClr val="FF0066"/>
                </a:solidFill>
              </a:rPr>
              <a:t> και</a:t>
            </a:r>
            <a:r>
              <a:rPr lang="el-GR" altLang="el-GR" sz="2400" b="1" smtClean="0">
                <a:solidFill>
                  <a:srgbClr val="FF0066"/>
                </a:solidFill>
              </a:rPr>
              <a:t> δυνητικά στρεσσογόνος</a:t>
            </a:r>
            <a:r>
              <a:rPr lang="el-GR" altLang="el-GR" sz="2400" smtClean="0"/>
              <a:t> ενώ πολλοί νοσ/τες νιώθουν έλλειψη επικοινωνιακών δεξιοτήτων ειδικά στην περίπτωση που αφορά καρκινοπαθείς(90,6%)</a:t>
            </a:r>
            <a:endParaRPr lang="el-GR" altLang="el-GR" sz="2400" b="1" smtClean="0"/>
          </a:p>
        </p:txBody>
      </p:sp>
    </p:spTree>
    <p:extLst>
      <p:ext uri="{BB962C8B-B14F-4D97-AF65-F5344CB8AC3E}">
        <p14:creationId xmlns:p14="http://schemas.microsoft.com/office/powerpoint/2010/main" val="367532260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Βέλος προς τα κάτω 3"/>
          <p:cNvSpPr/>
          <p:nvPr/>
        </p:nvSpPr>
        <p:spPr>
          <a:xfrm>
            <a:off x="3923928" y="286334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5" name="Διάγραμμα 4"/>
          <p:cNvGraphicFramePr/>
          <p:nvPr>
            <p:extLst>
              <p:ext uri="{D42A27DB-BD31-4B8C-83A1-F6EECF244321}">
                <p14:modId xmlns:p14="http://schemas.microsoft.com/office/powerpoint/2010/main" val="2573608723"/>
              </p:ext>
            </p:extLst>
          </p:nvPr>
        </p:nvGraphicFramePr>
        <p:xfrm>
          <a:off x="827584" y="692696"/>
          <a:ext cx="770485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199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l-GR" altLang="el-GR" sz="4000" smtClean="0">
                <a:solidFill>
                  <a:srgbClr val="66FF99"/>
                </a:solidFill>
              </a:rPr>
              <a:t>Χαρακτηριστικά επικοινωνίας νοσ/τή-ασθενή:</a:t>
            </a:r>
          </a:p>
        </p:txBody>
      </p:sp>
      <p:sp>
        <p:nvSpPr>
          <p:cNvPr id="9219" name="Rectangle 3"/>
          <p:cNvSpPr>
            <a:spLocks noGrp="1" noChangeArrowheads="1"/>
          </p:cNvSpPr>
          <p:nvPr>
            <p:ph type="body" idx="1"/>
          </p:nvPr>
        </p:nvSpPr>
        <p:spPr>
          <a:xfrm>
            <a:off x="457200" y="1600200"/>
            <a:ext cx="8229600" cy="4852988"/>
          </a:xfrm>
        </p:spPr>
        <p:txBody>
          <a:bodyPr/>
          <a:lstStyle/>
          <a:p>
            <a:pPr marL="609600" indent="-609600" algn="ctr" eaLnBrk="1" hangingPunct="1"/>
            <a:endParaRPr lang="el-GR" altLang="el-GR" sz="2400" dirty="0" smtClean="0">
              <a:solidFill>
                <a:srgbClr val="FFC000"/>
              </a:solidFill>
            </a:endParaRPr>
          </a:p>
          <a:p>
            <a:pPr marL="609600" indent="-609600" algn="ctr" eaLnBrk="1" hangingPunct="1"/>
            <a:r>
              <a:rPr lang="el-GR" altLang="el-GR" sz="2400" dirty="0" smtClean="0">
                <a:solidFill>
                  <a:srgbClr val="FFC000"/>
                </a:solidFill>
              </a:rPr>
              <a:t>Αίτιο μειωμένης ποιότητας και ποσότητας επικοινωνίας από τους </a:t>
            </a:r>
            <a:r>
              <a:rPr lang="el-GR" altLang="el-GR" sz="2400" dirty="0" err="1" smtClean="0">
                <a:solidFill>
                  <a:srgbClr val="FFC000"/>
                </a:solidFill>
              </a:rPr>
              <a:t>νοσ</a:t>
            </a:r>
            <a:r>
              <a:rPr lang="el-GR" altLang="el-GR" sz="2400" dirty="0" smtClean="0">
                <a:solidFill>
                  <a:srgbClr val="FFC000"/>
                </a:solidFill>
              </a:rPr>
              <a:t>/</a:t>
            </a:r>
            <a:r>
              <a:rPr lang="el-GR" altLang="el-GR" sz="2400" dirty="0" err="1" smtClean="0">
                <a:solidFill>
                  <a:srgbClr val="FFC000"/>
                </a:solidFill>
              </a:rPr>
              <a:t>τές</a:t>
            </a:r>
            <a:r>
              <a:rPr lang="el-GR" altLang="el-GR" sz="2400" dirty="0" smtClean="0">
                <a:solidFill>
                  <a:srgbClr val="FFC000"/>
                </a:solidFill>
              </a:rPr>
              <a:t> θεωρήθηκε </a:t>
            </a:r>
            <a:r>
              <a:rPr lang="el-GR" altLang="el-GR" sz="2400" u="sng" dirty="0" smtClean="0">
                <a:solidFill>
                  <a:srgbClr val="FFC000"/>
                </a:solidFill>
              </a:rPr>
              <a:t>ο φόρτος εργασίας</a:t>
            </a:r>
            <a:r>
              <a:rPr lang="el-GR" altLang="el-GR" sz="2400" dirty="0" smtClean="0">
                <a:solidFill>
                  <a:srgbClr val="FFC000"/>
                </a:solidFill>
              </a:rPr>
              <a:t> και η έλλειψη </a:t>
            </a:r>
            <a:r>
              <a:rPr lang="el-GR" altLang="el-GR" sz="2400" dirty="0" err="1" smtClean="0">
                <a:solidFill>
                  <a:srgbClr val="FFC000"/>
                </a:solidFill>
              </a:rPr>
              <a:t>χρόνου.Ωστόσο</a:t>
            </a:r>
            <a:r>
              <a:rPr lang="el-GR" altLang="el-GR" sz="2400" dirty="0" smtClean="0">
                <a:solidFill>
                  <a:srgbClr val="FFC000"/>
                </a:solidFill>
              </a:rPr>
              <a:t>, ακόμα και σε </a:t>
            </a:r>
            <a:r>
              <a:rPr lang="el-GR" altLang="el-GR" sz="2400" dirty="0" err="1" smtClean="0">
                <a:solidFill>
                  <a:srgbClr val="FFC000"/>
                </a:solidFill>
              </a:rPr>
              <a:t>ευνοικές</a:t>
            </a:r>
            <a:r>
              <a:rPr lang="el-GR" altLang="el-GR" sz="2400" dirty="0" smtClean="0">
                <a:solidFill>
                  <a:srgbClr val="FFC000"/>
                </a:solidFill>
              </a:rPr>
              <a:t> συνθήκες οι </a:t>
            </a:r>
            <a:r>
              <a:rPr lang="el-GR" altLang="el-GR" sz="2400" dirty="0" err="1" smtClean="0">
                <a:solidFill>
                  <a:srgbClr val="FFC000"/>
                </a:solidFill>
              </a:rPr>
              <a:t>νοσ</a:t>
            </a:r>
            <a:r>
              <a:rPr lang="el-GR" altLang="el-GR" sz="2400" dirty="0" smtClean="0">
                <a:solidFill>
                  <a:srgbClr val="FFC000"/>
                </a:solidFill>
              </a:rPr>
              <a:t>/τες δεν συζητούν εκτενέστερα με τους ασθενείς</a:t>
            </a:r>
          </a:p>
          <a:p>
            <a:pPr marL="609600" indent="-609600" eaLnBrk="1" hangingPunct="1">
              <a:buFontTx/>
              <a:buAutoNum type="arabicPeriod"/>
            </a:pPr>
            <a:r>
              <a:rPr lang="el-GR" altLang="el-GR" dirty="0" smtClean="0"/>
              <a:t>Πάνω από το 50% των φορών επικοινωνίας παρατηρήθηκε όταν ήταν «πολύ ήσυχη» ή «σχετικά ήσυχη» η βάρδια</a:t>
            </a:r>
          </a:p>
        </p:txBody>
      </p:sp>
    </p:spTree>
    <p:extLst>
      <p:ext uri="{BB962C8B-B14F-4D97-AF65-F5344CB8AC3E}">
        <p14:creationId xmlns:p14="http://schemas.microsoft.com/office/powerpoint/2010/main" val="25002175"/>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11188" y="549275"/>
            <a:ext cx="8229600" cy="1371600"/>
          </a:xfrm>
        </p:spPr>
        <p:txBody>
          <a:bodyPr/>
          <a:lstStyle/>
          <a:p>
            <a:pPr algn="ctr" eaLnBrk="1" hangingPunct="1"/>
            <a:r>
              <a:rPr lang="el-GR" altLang="el-GR" sz="4000" smtClean="0">
                <a:solidFill>
                  <a:srgbClr val="66FF99"/>
                </a:solidFill>
              </a:rPr>
              <a:t>Χαρακτηριστικά επικοινωνίας νοσ/τή-ασθενή:</a:t>
            </a:r>
          </a:p>
        </p:txBody>
      </p:sp>
      <p:sp>
        <p:nvSpPr>
          <p:cNvPr id="10243" name="Rectangle 3"/>
          <p:cNvSpPr>
            <a:spLocks noGrp="1" noChangeArrowheads="1"/>
          </p:cNvSpPr>
          <p:nvPr>
            <p:ph type="body" idx="1"/>
          </p:nvPr>
        </p:nvSpPr>
        <p:spPr>
          <a:xfrm>
            <a:off x="457200" y="1600200"/>
            <a:ext cx="8229600" cy="4852988"/>
          </a:xfrm>
        </p:spPr>
        <p:txBody>
          <a:bodyPr/>
          <a:lstStyle/>
          <a:p>
            <a:pPr marL="609600" indent="-609600" eaLnBrk="1" hangingPunct="1">
              <a:buFontTx/>
              <a:buNone/>
            </a:pPr>
            <a:r>
              <a:rPr lang="el-GR" altLang="el-GR" smtClean="0"/>
              <a:t>2.  </a:t>
            </a:r>
            <a:r>
              <a:rPr lang="el-GR" altLang="el-GR" sz="2800" smtClean="0"/>
              <a:t>Στην πλειοψηφία των συζητήσεων (83,5%) η έναρξη γίνεται από τον νοσ/τή γεγονός που υποδηλώνει ότι κατέχει μεγαλύτερο έλεγχο και εξουσία στην συζήτηση.</a:t>
            </a:r>
          </a:p>
          <a:p>
            <a:pPr marL="609600" indent="-609600" eaLnBrk="1" hangingPunct="1"/>
            <a:r>
              <a:rPr lang="el-GR" altLang="el-GR" sz="2800" smtClean="0"/>
              <a:t>Το μεγαλύτερο ποσοστό της επικοινωνίας λαμβάνει χώρα κατά τη διενέργεια της νοσηλείας οπότε η προσοχή του νοσ/τή κατευθύνεται κυρίως προς τη διεκπαιρέωση αυτής(</a:t>
            </a:r>
            <a:r>
              <a:rPr lang="en-US" altLang="el-GR" sz="2800" smtClean="0"/>
              <a:t>Fielding 1982)</a:t>
            </a:r>
            <a:r>
              <a:rPr lang="el-GR" altLang="el-GR" sz="2800" smtClean="0"/>
              <a:t> </a:t>
            </a:r>
          </a:p>
        </p:txBody>
      </p:sp>
    </p:spTree>
    <p:extLst>
      <p:ext uri="{BB962C8B-B14F-4D97-AF65-F5344CB8AC3E}">
        <p14:creationId xmlns:p14="http://schemas.microsoft.com/office/powerpoint/2010/main" val="2458169151"/>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l-GR" altLang="el-GR" sz="4000" smtClean="0">
                <a:solidFill>
                  <a:srgbClr val="66FF99"/>
                </a:solidFill>
              </a:rPr>
              <a:t>Χαρακτηριστικά επικοινωνίας νοσ/τή-ασθενή:</a:t>
            </a:r>
          </a:p>
        </p:txBody>
      </p:sp>
      <p:sp>
        <p:nvSpPr>
          <p:cNvPr id="11267" name="Rectangle 3"/>
          <p:cNvSpPr>
            <a:spLocks noGrp="1" noChangeArrowheads="1"/>
          </p:cNvSpPr>
          <p:nvPr>
            <p:ph type="body" idx="1"/>
          </p:nvPr>
        </p:nvSpPr>
        <p:spPr>
          <a:xfrm>
            <a:off x="468313" y="1773238"/>
            <a:ext cx="8229600" cy="4852987"/>
          </a:xfrm>
        </p:spPr>
        <p:txBody>
          <a:bodyPr/>
          <a:lstStyle/>
          <a:p>
            <a:pPr marL="609600" indent="-609600" eaLnBrk="1" hangingPunct="1">
              <a:buFontTx/>
              <a:buNone/>
            </a:pPr>
            <a:r>
              <a:rPr lang="el-GR" altLang="el-GR" smtClean="0"/>
              <a:t>	Η ερμηνεία αυτής της συμπεριφοράς :</a:t>
            </a:r>
          </a:p>
          <a:p>
            <a:pPr marL="609600" indent="-609600" eaLnBrk="1" hangingPunct="1">
              <a:buFontTx/>
              <a:buChar char="•"/>
            </a:pPr>
            <a:r>
              <a:rPr lang="el-GR" altLang="el-GR" smtClean="0"/>
              <a:t> η ανεπάρκεια νοσ/κών επικοινωνιακών δεξιοτήτων (</a:t>
            </a:r>
            <a:r>
              <a:rPr lang="en-US" altLang="el-GR" smtClean="0"/>
              <a:t>Mackleod 1982) </a:t>
            </a:r>
            <a:endParaRPr lang="el-GR" altLang="el-GR" smtClean="0"/>
          </a:p>
          <a:p>
            <a:pPr marL="609600" indent="-609600" eaLnBrk="1" hangingPunct="1">
              <a:buFontTx/>
              <a:buChar char="•"/>
            </a:pPr>
            <a:r>
              <a:rPr lang="el-GR" altLang="el-GR" smtClean="0"/>
              <a:t>ο φόβος θανάτου,άγχος και αγωνία σχετικά με την αναστάτωση του ασθενή,αδυναμία ανταπόκρισης στις ανάγκες του και έλλειψη χρόνου.             (</a:t>
            </a:r>
            <a:r>
              <a:rPr lang="en-US" altLang="el-GR" smtClean="0"/>
              <a:t>Wilkinson 1991a)</a:t>
            </a:r>
            <a:endParaRPr lang="el-GR" altLang="el-GR" smtClean="0"/>
          </a:p>
        </p:txBody>
      </p:sp>
    </p:spTree>
    <p:extLst>
      <p:ext uri="{BB962C8B-B14F-4D97-AF65-F5344CB8AC3E}">
        <p14:creationId xmlns:p14="http://schemas.microsoft.com/office/powerpoint/2010/main" val="390669910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7544" y="332656"/>
            <a:ext cx="8229600" cy="1371600"/>
          </a:xfrm>
        </p:spPr>
        <p:txBody>
          <a:bodyPr/>
          <a:lstStyle/>
          <a:p>
            <a:pPr algn="ctr" eaLnBrk="1" hangingPunct="1"/>
            <a:r>
              <a:rPr lang="el-GR" altLang="el-GR" sz="3600" smtClean="0">
                <a:solidFill>
                  <a:srgbClr val="66FF99"/>
                </a:solidFill>
              </a:rPr>
              <a:t>Κατηγοριοποίηση νοσ/τών σύμφωνα με την λεκτική τους συμπεριφορά</a:t>
            </a:r>
          </a:p>
        </p:txBody>
      </p:sp>
      <p:sp>
        <p:nvSpPr>
          <p:cNvPr id="12291" name="Rectangle 3"/>
          <p:cNvSpPr>
            <a:spLocks noGrp="1" noChangeArrowheads="1"/>
          </p:cNvSpPr>
          <p:nvPr>
            <p:ph type="body" idx="1"/>
          </p:nvPr>
        </p:nvSpPr>
        <p:spPr>
          <a:xfrm>
            <a:off x="0" y="1772816"/>
            <a:ext cx="8964613" cy="4852987"/>
          </a:xfrm>
        </p:spPr>
        <p:txBody>
          <a:bodyPr/>
          <a:lstStyle/>
          <a:p>
            <a:pPr marL="609600" indent="-609600" eaLnBrk="1" hangingPunct="1">
              <a:buFont typeface="Wingdings" pitchFamily="2" charset="2"/>
              <a:buNone/>
              <a:defRPr/>
            </a:pPr>
            <a:r>
              <a:rPr lang="el-GR" sz="2800" dirty="0" smtClean="0"/>
              <a:t>	Μέχρι πριν την μελέτη του </a:t>
            </a:r>
            <a:r>
              <a:rPr lang="en-US" sz="2800" dirty="0" smtClean="0"/>
              <a:t>Wilkinson</a:t>
            </a:r>
            <a:r>
              <a:rPr lang="el-GR" sz="2800" dirty="0" smtClean="0"/>
              <a:t> </a:t>
            </a:r>
            <a:r>
              <a:rPr lang="en-US" sz="2800" dirty="0" smtClean="0"/>
              <a:t>1991a</a:t>
            </a:r>
            <a:r>
              <a:rPr lang="el-GR" sz="2800" dirty="0" smtClean="0"/>
              <a:t> υπήρχε η εντύπωση ότι οι περισσότεροι </a:t>
            </a:r>
            <a:r>
              <a:rPr lang="el-GR" sz="2800" dirty="0" err="1" smtClean="0"/>
              <a:t>νοσ</a:t>
            </a:r>
            <a:r>
              <a:rPr lang="el-GR" sz="2800" dirty="0" smtClean="0"/>
              <a:t>/τες κατευθύνουν και ελέγχουν τη συζήτηση με τους ασθενείς. Ωστόσο, </a:t>
            </a:r>
            <a:r>
              <a:rPr lang="el-GR" sz="2800" dirty="0" err="1" smtClean="0"/>
              <a:t>αποδειχθηκε</a:t>
            </a:r>
            <a:r>
              <a:rPr lang="el-GR" sz="2800" dirty="0" smtClean="0"/>
              <a:t> ότι μόνο μία μικρή μειοψηφία </a:t>
            </a:r>
            <a:r>
              <a:rPr lang="el-GR" sz="2800" dirty="0" err="1" smtClean="0"/>
              <a:t>εξ’αυτών</a:t>
            </a:r>
            <a:r>
              <a:rPr lang="el-GR" sz="2800" dirty="0" smtClean="0"/>
              <a:t> λειτουργούν μπλοκάροντας και οριοθετώντας τα θέματα και το εύρος της συζήτησης </a:t>
            </a:r>
            <a:r>
              <a:rPr lang="el-GR" sz="2800" u="sng" dirty="0" smtClean="0">
                <a:solidFill>
                  <a:schemeClr val="accent1"/>
                </a:solidFill>
                <a:effectLst>
                  <a:outerShdw blurRad="38100" dist="38100" dir="2700000" algn="tl">
                    <a:srgbClr val="000000"/>
                  </a:outerShdw>
                </a:effectLst>
              </a:rPr>
              <a:t>( </a:t>
            </a:r>
            <a:r>
              <a:rPr lang="en-US" sz="2800" u="sng" dirty="0" smtClean="0">
                <a:solidFill>
                  <a:schemeClr val="accent1"/>
                </a:solidFill>
                <a:effectLst>
                  <a:outerShdw blurRad="38100" dist="38100" dir="2700000" algn="tl">
                    <a:srgbClr val="000000"/>
                  </a:outerShdw>
                </a:effectLst>
              </a:rPr>
              <a:t>facilitators)</a:t>
            </a:r>
            <a:r>
              <a:rPr lang="en-US" sz="2800" dirty="0" smtClean="0"/>
              <a:t> </a:t>
            </a:r>
            <a:r>
              <a:rPr lang="el-GR" sz="2800" dirty="0" smtClean="0"/>
              <a:t>και εμφανίζεται κυρίως με ασθενείς χρόνιων νοσημάτων ή με συχνές υποτροπές.</a:t>
            </a:r>
          </a:p>
        </p:txBody>
      </p:sp>
    </p:spTree>
    <p:extLst>
      <p:ext uri="{BB962C8B-B14F-4D97-AF65-F5344CB8AC3E}">
        <p14:creationId xmlns:p14="http://schemas.microsoft.com/office/powerpoint/2010/main" val="2256803086"/>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l-GR" altLang="el-GR" sz="3600" smtClean="0">
                <a:solidFill>
                  <a:srgbClr val="66FF99"/>
                </a:solidFill>
              </a:rPr>
              <a:t>Κατηγοριοποίηση νοσ/τών σύμφωνα με την λεκτική τους συμπεριφορα</a:t>
            </a:r>
          </a:p>
        </p:txBody>
      </p:sp>
      <p:sp>
        <p:nvSpPr>
          <p:cNvPr id="13315" name="Rectangle 3"/>
          <p:cNvSpPr>
            <a:spLocks noGrp="1" noChangeArrowheads="1"/>
          </p:cNvSpPr>
          <p:nvPr>
            <p:ph type="body" idx="1"/>
          </p:nvPr>
        </p:nvSpPr>
        <p:spPr>
          <a:xfrm>
            <a:off x="457200" y="1600200"/>
            <a:ext cx="8229600" cy="4852988"/>
          </a:xfrm>
        </p:spPr>
        <p:txBody>
          <a:bodyPr/>
          <a:lstStyle/>
          <a:p>
            <a:pPr marL="609600" indent="-609600" eaLnBrk="1" hangingPunct="1">
              <a:buFont typeface="Wingdings" pitchFamily="2" charset="2"/>
              <a:buNone/>
            </a:pPr>
            <a:r>
              <a:rPr lang="el-GR" altLang="el-GR" smtClean="0"/>
              <a:t>	</a:t>
            </a:r>
          </a:p>
          <a:p>
            <a:pPr marL="609600" indent="-609600" eaLnBrk="1" hangingPunct="1">
              <a:buFont typeface="Wingdings" pitchFamily="2" charset="2"/>
              <a:buNone/>
            </a:pPr>
            <a:r>
              <a:rPr lang="el-GR" altLang="el-GR" smtClean="0"/>
              <a:t>     Αιτία αυτής της συμπεριφοράς είναι η μεγάλη δυσκολία των νοσ/τών να χειριστούν αυτήν την ομάδα ασθενών.</a:t>
            </a:r>
          </a:p>
          <a:p>
            <a:pPr marL="609600" indent="-609600" eaLnBrk="1" hangingPunct="1">
              <a:buFont typeface="Wingdings" pitchFamily="2" charset="2"/>
              <a:buNone/>
            </a:pPr>
            <a:endParaRPr lang="el-GR" altLang="el-GR" smtClean="0"/>
          </a:p>
        </p:txBody>
      </p:sp>
    </p:spTree>
    <p:extLst>
      <p:ext uri="{BB962C8B-B14F-4D97-AF65-F5344CB8AC3E}">
        <p14:creationId xmlns:p14="http://schemas.microsoft.com/office/powerpoint/2010/main" val="1361441253"/>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4213" y="188913"/>
            <a:ext cx="8229600" cy="1371600"/>
          </a:xfrm>
        </p:spPr>
        <p:txBody>
          <a:bodyPr/>
          <a:lstStyle/>
          <a:p>
            <a:pPr algn="ctr" eaLnBrk="1" hangingPunct="1"/>
            <a:r>
              <a:rPr lang="el-GR" altLang="el-GR" sz="2800" smtClean="0">
                <a:solidFill>
                  <a:srgbClr val="FFFF00"/>
                </a:solidFill>
              </a:rPr>
              <a:t>Η συμβολή, οι ρόλοι και η λεκτική συμμετοχή νοσ/τών και ασθενών στην επικοινωνία τους</a:t>
            </a:r>
          </a:p>
        </p:txBody>
      </p:sp>
      <p:sp>
        <p:nvSpPr>
          <p:cNvPr id="14339" name="Rectangle 3"/>
          <p:cNvSpPr>
            <a:spLocks noGrp="1" noChangeArrowheads="1"/>
          </p:cNvSpPr>
          <p:nvPr>
            <p:ph type="body" idx="1"/>
          </p:nvPr>
        </p:nvSpPr>
        <p:spPr>
          <a:xfrm>
            <a:off x="468313" y="1412875"/>
            <a:ext cx="8229600" cy="5445125"/>
          </a:xfrm>
        </p:spPr>
        <p:txBody>
          <a:bodyPr/>
          <a:lstStyle/>
          <a:p>
            <a:pPr marL="609600" indent="-609600" eaLnBrk="1" hangingPunct="1">
              <a:lnSpc>
                <a:spcPct val="90000"/>
              </a:lnSpc>
              <a:buFontTx/>
              <a:buAutoNum type="arabicPeriod"/>
            </a:pPr>
            <a:r>
              <a:rPr lang="el-GR" altLang="el-GR" sz="2800" smtClean="0"/>
              <a:t>Παρόλο που έχει αναγνωριστεί</a:t>
            </a:r>
            <a:r>
              <a:rPr lang="en-US" altLang="el-GR" sz="2800" smtClean="0"/>
              <a:t> </a:t>
            </a:r>
            <a:r>
              <a:rPr lang="el-GR" altLang="el-GR" sz="2800" smtClean="0"/>
              <a:t>οτι η επικοινωνία διαμορφώνεται από ένα σημείο και πέρα από την ανταπόκριση  ή μη του συνομιλητή δεν έχει ληφθεί υπόψη η συμμετοχή και ο ρόλος του ασθενή στις σχετικές μελέτες</a:t>
            </a:r>
          </a:p>
          <a:p>
            <a:pPr marL="609600" indent="-609600" eaLnBrk="1" hangingPunct="1">
              <a:lnSpc>
                <a:spcPct val="90000"/>
              </a:lnSpc>
              <a:buFontTx/>
              <a:buAutoNum type="arabicPeriod"/>
            </a:pPr>
            <a:r>
              <a:rPr lang="el-GR" altLang="el-GR" sz="2800" smtClean="0"/>
              <a:t>Στην έρευνα του </a:t>
            </a:r>
            <a:r>
              <a:rPr lang="en-US" altLang="el-GR" sz="2800" smtClean="0"/>
              <a:t>Wilkinson 1994a</a:t>
            </a:r>
            <a:r>
              <a:rPr lang="el-GR" altLang="el-GR" sz="2800" smtClean="0"/>
              <a:t> ενώ μελετήθηκαν εκτενώς όλες οι λεκτικές συμπεριφορές των νοσ/των κατά την επικοινωνία με τον ασθενή μελετήθηκαν μόνο οι ερωτήσεις και ορισμένες μορφές υπαινιγμών των ασθενών και παραγνωρίστηκαν κάθε άλλου τύπου λεκτικές τους συμπεριφορές.</a:t>
            </a:r>
          </a:p>
          <a:p>
            <a:pPr marL="609600" indent="-609600" eaLnBrk="1" hangingPunct="1">
              <a:lnSpc>
                <a:spcPct val="90000"/>
              </a:lnSpc>
            </a:pPr>
            <a:endParaRPr lang="el-GR" altLang="el-GR" sz="2800" smtClean="0"/>
          </a:p>
        </p:txBody>
      </p:sp>
    </p:spTree>
    <p:extLst>
      <p:ext uri="{BB962C8B-B14F-4D97-AF65-F5344CB8AC3E}">
        <p14:creationId xmlns:p14="http://schemas.microsoft.com/office/powerpoint/2010/main" val="434737736"/>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l-GR" altLang="el-GR" sz="3100" smtClean="0">
                <a:solidFill>
                  <a:srgbClr val="FFFF00"/>
                </a:solidFill>
              </a:rPr>
              <a:t>Η συμβολή, οι ρόλοι και η λεκτική συμμετοχή νοσ/τών και ασθενών στην επικοινωνία τους</a:t>
            </a:r>
          </a:p>
        </p:txBody>
      </p:sp>
      <p:sp>
        <p:nvSpPr>
          <p:cNvPr id="15363" name="Rectangle 3"/>
          <p:cNvSpPr>
            <a:spLocks noGrp="1" noChangeArrowheads="1"/>
          </p:cNvSpPr>
          <p:nvPr>
            <p:ph type="body" idx="1"/>
          </p:nvPr>
        </p:nvSpPr>
        <p:spPr/>
        <p:txBody>
          <a:bodyPr/>
          <a:lstStyle/>
          <a:p>
            <a:pPr marL="609600" indent="-609600" eaLnBrk="1" hangingPunct="1">
              <a:buFontTx/>
              <a:buNone/>
            </a:pPr>
            <a:r>
              <a:rPr lang="el-GR" altLang="el-GR" smtClean="0"/>
              <a:t>3. Έχουν μελετηθεί  λέξεις και φράσεις όπως «εμείς» και «πολύ» που χρησιμοποιούν οι νοσ/τές κατά την επικοινωνία με τους ηλικιωμένους κυρίως προκειμένου να προσδώσουν περισσότερη έμφαση στα λόγια τους ενώ δεν έχουν αξιολογηθεί αντίστοιχες εκφράσεις στους ασθενείς</a:t>
            </a:r>
            <a:r>
              <a:rPr lang="en-US" altLang="el-GR" smtClean="0"/>
              <a:t>     </a:t>
            </a:r>
            <a:r>
              <a:rPr lang="el-GR" altLang="el-GR" smtClean="0"/>
              <a:t>( </a:t>
            </a:r>
            <a:r>
              <a:rPr lang="en-US" altLang="el-GR" smtClean="0"/>
              <a:t>Lanceley 1985)</a:t>
            </a:r>
            <a:endParaRPr lang="el-GR" altLang="el-GR" smtClean="0"/>
          </a:p>
        </p:txBody>
      </p:sp>
    </p:spTree>
    <p:extLst>
      <p:ext uri="{BB962C8B-B14F-4D97-AF65-F5344CB8AC3E}">
        <p14:creationId xmlns:p14="http://schemas.microsoft.com/office/powerpoint/2010/main" val="1531500422"/>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l-GR" altLang="el-GR" sz="3100" smtClean="0">
                <a:solidFill>
                  <a:srgbClr val="FFFF00"/>
                </a:solidFill>
              </a:rPr>
              <a:t>Η συμβολή, οι ρόλοι και η λεκτική συμμετοχή νοσ/τών και ασθενών στην επικοινωνία τους</a:t>
            </a:r>
          </a:p>
        </p:txBody>
      </p:sp>
      <p:sp>
        <p:nvSpPr>
          <p:cNvPr id="16387" name="Rectangle 3"/>
          <p:cNvSpPr>
            <a:spLocks noGrp="1" noChangeArrowheads="1"/>
          </p:cNvSpPr>
          <p:nvPr>
            <p:ph type="body" idx="1"/>
          </p:nvPr>
        </p:nvSpPr>
        <p:spPr/>
        <p:txBody>
          <a:bodyPr/>
          <a:lstStyle/>
          <a:p>
            <a:pPr eaLnBrk="1" hangingPunct="1">
              <a:buFont typeface="Wingdings" pitchFamily="2" charset="2"/>
              <a:buNone/>
            </a:pPr>
            <a:r>
              <a:rPr lang="el-GR" altLang="el-GR" smtClean="0"/>
              <a:t>4. Η </a:t>
            </a:r>
            <a:r>
              <a:rPr lang="en-US" altLang="el-GR" smtClean="0"/>
              <a:t>Lanceley </a:t>
            </a:r>
            <a:r>
              <a:rPr lang="el-GR" altLang="el-GR" smtClean="0"/>
              <a:t>τ</a:t>
            </a:r>
            <a:r>
              <a:rPr lang="en-US" altLang="el-GR" smtClean="0"/>
              <a:t>o 1992 </a:t>
            </a:r>
            <a:r>
              <a:rPr lang="el-GR" altLang="el-GR" smtClean="0"/>
              <a:t>σε έρευνα που μελετούσε την επικοινωνία νοσ/των-καρκινοπαθώνν έδειξε πως οι ασθενείς μπορούν συχνά να αποκρύπτουν κατά βούληση το συναισθηματικό τους φορτίο και άρα  να ασκήσουν έλεγχο και να κατευθύνουν τη συζήτηση  όπως ακριβώς μπορούν και οι νοσ/τές.</a:t>
            </a:r>
          </a:p>
        </p:txBody>
      </p:sp>
    </p:spTree>
    <p:extLst>
      <p:ext uri="{BB962C8B-B14F-4D97-AF65-F5344CB8AC3E}">
        <p14:creationId xmlns:p14="http://schemas.microsoft.com/office/powerpoint/2010/main" val="1393295160"/>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l-GR" altLang="el-GR" sz="4000" smtClean="0">
                <a:solidFill>
                  <a:srgbClr val="FFFF00"/>
                </a:solidFill>
              </a:rPr>
              <a:t>Ανάλυση συζήτησης</a:t>
            </a:r>
            <a:r>
              <a:rPr lang="en-US" altLang="el-GR" sz="4000" smtClean="0">
                <a:solidFill>
                  <a:srgbClr val="FFFF00"/>
                </a:solidFill>
              </a:rPr>
              <a:t>                               </a:t>
            </a:r>
            <a:r>
              <a:rPr lang="el-GR" altLang="el-GR" sz="4000" smtClean="0">
                <a:solidFill>
                  <a:srgbClr val="FFFF00"/>
                </a:solidFill>
              </a:rPr>
              <a:t>(</a:t>
            </a:r>
            <a:r>
              <a:rPr lang="en-US" altLang="el-GR" sz="4000" smtClean="0">
                <a:solidFill>
                  <a:srgbClr val="FFFF00"/>
                </a:solidFill>
              </a:rPr>
              <a:t>Conversational analysis)</a:t>
            </a:r>
            <a:endParaRPr lang="el-GR" altLang="el-GR" sz="4000" smtClean="0">
              <a:solidFill>
                <a:srgbClr val="FFFF00"/>
              </a:solidFill>
            </a:endParaRPr>
          </a:p>
        </p:txBody>
      </p:sp>
      <p:sp>
        <p:nvSpPr>
          <p:cNvPr id="17411" name="Rectangle 3"/>
          <p:cNvSpPr>
            <a:spLocks noGrp="1" noChangeArrowheads="1"/>
          </p:cNvSpPr>
          <p:nvPr>
            <p:ph type="body" idx="1"/>
          </p:nvPr>
        </p:nvSpPr>
        <p:spPr/>
        <p:txBody>
          <a:bodyPr/>
          <a:lstStyle/>
          <a:p>
            <a:pPr eaLnBrk="1" hangingPunct="1"/>
            <a:r>
              <a:rPr lang="el-GR" altLang="el-GR" smtClean="0"/>
              <a:t>Τεχνική διερεύνησης της λεκτικής συμπεριφοράς μεταξύ νοσ/τών, χρόνιων αρρώστων και συγγενών αυτών(</a:t>
            </a:r>
            <a:r>
              <a:rPr lang="en-US" altLang="el-GR" smtClean="0"/>
              <a:t>Hunt 1989)</a:t>
            </a:r>
          </a:p>
          <a:p>
            <a:pPr eaLnBrk="1" hangingPunct="1"/>
            <a:r>
              <a:rPr lang="el-GR" altLang="el-GR" smtClean="0"/>
              <a:t>Περιλαμβάνει τη δομή και οργάνωση της συζήτησης, όλα όσα έχουν ειπωθεί και αναγνωρίζει τους συμμετέχοντες ως ικανούς συνομιλητές</a:t>
            </a:r>
          </a:p>
          <a:p>
            <a:pPr eaLnBrk="1" hangingPunct="1"/>
            <a:endParaRPr lang="el-GR" altLang="el-GR" smtClean="0"/>
          </a:p>
        </p:txBody>
      </p:sp>
    </p:spTree>
    <p:extLst>
      <p:ext uri="{BB962C8B-B14F-4D97-AF65-F5344CB8AC3E}">
        <p14:creationId xmlns:p14="http://schemas.microsoft.com/office/powerpoint/2010/main" val="3674518823"/>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l-GR" altLang="el-GR" sz="4000" smtClean="0">
                <a:solidFill>
                  <a:srgbClr val="FFFF00"/>
                </a:solidFill>
              </a:rPr>
              <a:t>Ευρήματα της ανάλυσης συζήτησης νοσ/τών-ασθενών</a:t>
            </a:r>
          </a:p>
        </p:txBody>
      </p:sp>
      <p:sp>
        <p:nvSpPr>
          <p:cNvPr id="18435"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el-GR" altLang="el-GR" sz="2800" smtClean="0"/>
              <a:t>Οι συνομιλητές ξεκινούν με τις συστάσεις προχωρούν στον κοινωνικό σχολιασμό και καταλήγουν στα νοσηλευτικά ζητήματα.</a:t>
            </a:r>
          </a:p>
          <a:p>
            <a:pPr marL="609600" indent="-609600" eaLnBrk="1" hangingPunct="1">
              <a:lnSpc>
                <a:spcPct val="80000"/>
              </a:lnSpc>
              <a:buFontTx/>
              <a:buAutoNum type="arabicPeriod"/>
            </a:pPr>
            <a:r>
              <a:rPr lang="el-GR" altLang="el-GR" sz="2800" smtClean="0"/>
              <a:t>Οι συζητήσεις είναι απλές και κοινωνικού περιεχομένου παρόλο που είναι συναισθηματικά φορτισμένο το κλίμα.</a:t>
            </a:r>
          </a:p>
          <a:p>
            <a:pPr marL="609600" indent="-609600" eaLnBrk="1" hangingPunct="1">
              <a:lnSpc>
                <a:spcPct val="80000"/>
              </a:lnSpc>
              <a:buFontTx/>
              <a:buAutoNum type="arabicPeriod"/>
            </a:pPr>
            <a:r>
              <a:rPr lang="el-GR" altLang="el-GR" sz="2800" smtClean="0"/>
              <a:t>Οι ασθενείς φαίνεται πως προσπαθούν να διατηρούν την επικοινωνία με τον νοσ/τή στα πλαίσια μιας συνηθισμένης/κοινής συζήτησης  ( Η</a:t>
            </a:r>
            <a:r>
              <a:rPr lang="en-US" altLang="el-GR" sz="2800" smtClean="0"/>
              <a:t>unt 1989-1990)</a:t>
            </a:r>
            <a:endParaRPr lang="el-GR" altLang="el-GR" sz="2800" smtClean="0"/>
          </a:p>
        </p:txBody>
      </p:sp>
    </p:spTree>
    <p:extLst>
      <p:ext uri="{BB962C8B-B14F-4D97-AF65-F5344CB8AC3E}">
        <p14:creationId xmlns:p14="http://schemas.microsoft.com/office/powerpoint/2010/main" val="407915980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Διάγραμμα 3"/>
          <p:cNvGraphicFramePr/>
          <p:nvPr>
            <p:extLst>
              <p:ext uri="{D42A27DB-BD31-4B8C-83A1-F6EECF244321}">
                <p14:modId xmlns:p14="http://schemas.microsoft.com/office/powerpoint/2010/main" val="4082385623"/>
              </p:ext>
            </p:extLst>
          </p:nvPr>
        </p:nvGraphicFramePr>
        <p:xfrm>
          <a:off x="1691680" y="0"/>
          <a:ext cx="7344816"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3284984"/>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9576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l-GR" altLang="el-GR" sz="4000" smtClean="0">
                <a:solidFill>
                  <a:srgbClr val="FFFF00"/>
                </a:solidFill>
              </a:rPr>
              <a:t>Ευρήματα της ανάλυσης συζήτησης νοσ/τών-ασθενών</a:t>
            </a:r>
          </a:p>
        </p:txBody>
      </p:sp>
      <p:sp>
        <p:nvSpPr>
          <p:cNvPr id="19459" name="Rectangle 3"/>
          <p:cNvSpPr>
            <a:spLocks noGrp="1" noChangeArrowheads="1"/>
          </p:cNvSpPr>
          <p:nvPr>
            <p:ph type="body" idx="1"/>
          </p:nvPr>
        </p:nvSpPr>
        <p:spPr/>
        <p:txBody>
          <a:bodyPr/>
          <a:lstStyle/>
          <a:p>
            <a:pPr marL="609600" indent="-609600" eaLnBrk="1" hangingPunct="1">
              <a:buFontTx/>
              <a:buNone/>
            </a:pPr>
            <a:r>
              <a:rPr lang="en-US" altLang="el-GR" sz="2800" smtClean="0"/>
              <a:t>3. </a:t>
            </a:r>
            <a:r>
              <a:rPr lang="el-GR" altLang="el-GR" sz="2800" smtClean="0"/>
              <a:t>  Στις μελέτες των </a:t>
            </a:r>
            <a:r>
              <a:rPr lang="en-US" altLang="el-GR" sz="2800" smtClean="0"/>
              <a:t>Silverman &amp; Perakyla 1990 </a:t>
            </a:r>
            <a:r>
              <a:rPr lang="el-GR" altLang="el-GR" sz="2800" smtClean="0"/>
              <a:t>καταδεικνύεται ότι και οι δυο συνομιλητές-νοσ/τής και ασθενής-είναι ενεργητικοί στην δόμηση συζητήσεων ακόμα και σε πολύ λεπτά και δύσκολα ζητήματα όπως η σεξουαλικότητα. Η διενέργεια ερευνών προς αυτήν την κατεύθυνση θα μπορούσε να αποκαλύψει αν οι ασθενείς διατηρούν  συνηθισμένη/κοινή  την συζήτηση όπως περιγράφεται από την </a:t>
            </a:r>
            <a:r>
              <a:rPr lang="en-US" altLang="el-GR" sz="2800" smtClean="0"/>
              <a:t>Hunt </a:t>
            </a:r>
            <a:r>
              <a:rPr lang="el-GR" altLang="el-GR" sz="2800" smtClean="0"/>
              <a:t>με σκοπό την απόφυγή άλλων θεμάτων  </a:t>
            </a:r>
          </a:p>
        </p:txBody>
      </p:sp>
    </p:spTree>
    <p:extLst>
      <p:ext uri="{BB962C8B-B14F-4D97-AF65-F5344CB8AC3E}">
        <p14:creationId xmlns:p14="http://schemas.microsoft.com/office/powerpoint/2010/main" val="3973956851"/>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altLang="el-GR" sz="4000" smtClean="0">
                <a:solidFill>
                  <a:srgbClr val="66FF33"/>
                </a:solidFill>
              </a:rPr>
              <a:t>Οι αντιλήψεις και τα κίνητρα των συνομιλητών:</a:t>
            </a:r>
          </a:p>
        </p:txBody>
      </p:sp>
      <p:sp>
        <p:nvSpPr>
          <p:cNvPr id="20483"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l-GR" altLang="el-GR" smtClean="0"/>
              <a:t>Μαγνητοφωνημένες συνεντεύξεις ηλικιωμένων ασθενών και νοσ/τών</a:t>
            </a:r>
          </a:p>
          <a:p>
            <a:pPr marL="609600" indent="-609600" eaLnBrk="1" hangingPunct="1">
              <a:buFont typeface="Wingdings" pitchFamily="2" charset="2"/>
              <a:buAutoNum type="arabicPeriod"/>
            </a:pPr>
            <a:r>
              <a:rPr lang="el-GR" altLang="el-GR" smtClean="0"/>
              <a:t>Σχολιασμός και ερμηνεία αυτών από νοσ/τές</a:t>
            </a:r>
          </a:p>
          <a:p>
            <a:pPr marL="609600" indent="-609600" eaLnBrk="1" hangingPunct="1">
              <a:buFont typeface="Wingdings" pitchFamily="2" charset="2"/>
              <a:buAutoNum type="arabicPeriod"/>
            </a:pPr>
            <a:r>
              <a:rPr lang="el-GR" altLang="el-GR" smtClean="0"/>
              <a:t>Εστιασμός στην αυθόρμητη αντίδραση νοσ/τών σχετικά με την αναγνώριση της «λεκτικής συμπεριφοράς αποκλεισμού» που εφάρμοζαν στους ασθενείς</a:t>
            </a:r>
            <a:r>
              <a:rPr lang="en-US" altLang="el-GR" smtClean="0"/>
              <a:t> </a:t>
            </a:r>
            <a:r>
              <a:rPr lang="el-GR" altLang="el-GR" smtClean="0"/>
              <a:t>(</a:t>
            </a:r>
            <a:r>
              <a:rPr lang="en-US" altLang="el-GR" smtClean="0"/>
              <a:t>blocking verbal behaviour)</a:t>
            </a:r>
          </a:p>
        </p:txBody>
      </p:sp>
    </p:spTree>
    <p:extLst>
      <p:ext uri="{BB962C8B-B14F-4D97-AF65-F5344CB8AC3E}">
        <p14:creationId xmlns:p14="http://schemas.microsoft.com/office/powerpoint/2010/main" val="1405467819"/>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l-GR" altLang="el-GR" sz="4000" smtClean="0">
                <a:solidFill>
                  <a:srgbClr val="66FF33"/>
                </a:solidFill>
              </a:rPr>
              <a:t>Οι αντιλήψεις και τα κίνητρα των συνομιλητών:</a:t>
            </a:r>
          </a:p>
        </p:txBody>
      </p:sp>
      <p:sp>
        <p:nvSpPr>
          <p:cNvPr id="21507"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startAt="4"/>
            </a:pPr>
            <a:r>
              <a:rPr lang="el-GR" altLang="el-GR" sz="2800" smtClean="0"/>
              <a:t>Σε αντίθεση με τους νοσ/τές </a:t>
            </a:r>
            <a:r>
              <a:rPr lang="el-GR" altLang="el-GR" sz="2800" u="sng" smtClean="0"/>
              <a:t>οι αντιληψεις των</a:t>
            </a:r>
            <a:r>
              <a:rPr lang="el-GR" altLang="el-GR" sz="2800" smtClean="0"/>
              <a:t> </a:t>
            </a:r>
            <a:r>
              <a:rPr lang="el-GR" altLang="el-GR" sz="2800" u="sng" smtClean="0"/>
              <a:t>ασθενών παραμελήθηκαν</a:t>
            </a:r>
            <a:r>
              <a:rPr lang="el-GR" altLang="el-GR" sz="2800" smtClean="0"/>
              <a:t> και ερωτήθηκαν γενικά μόνο  για τις εμπειρίες και προτιμήσεις τους (</a:t>
            </a:r>
            <a:r>
              <a:rPr lang="el-GR" altLang="el-GR" sz="2800" i="1" smtClean="0"/>
              <a:t>Μελέτη </a:t>
            </a:r>
            <a:r>
              <a:rPr lang="en-US" altLang="el-GR" sz="2800" i="1" smtClean="0"/>
              <a:t>Fielding 1982-1986</a:t>
            </a:r>
            <a:r>
              <a:rPr lang="el-GR" altLang="el-GR" sz="2800" i="1" smtClean="0"/>
              <a:t>)</a:t>
            </a:r>
          </a:p>
          <a:p>
            <a:pPr marL="609600" indent="-609600" eaLnBrk="1" hangingPunct="1">
              <a:lnSpc>
                <a:spcPct val="90000"/>
              </a:lnSpc>
              <a:buFont typeface="Wingdings" pitchFamily="2" charset="2"/>
              <a:buAutoNum type="arabicPeriod" startAt="4"/>
            </a:pPr>
            <a:r>
              <a:rPr lang="el-GR" altLang="el-GR" sz="2800" smtClean="0"/>
              <a:t>Συχνά οι ασθενείς αποφεύγουν την ουσιαστική συζήτηση διότι νιώθουν είτε πως θα αναστατώσουν το νοσ/τή, είτε θα χάσουν τον έλεγχο ,είτε θα προκαλέσουν την μοίρα τους εκφράζοντας δυσάρεστες σκέψεις.</a:t>
            </a:r>
          </a:p>
          <a:p>
            <a:pPr marL="609600" indent="-609600" eaLnBrk="1" hangingPunct="1">
              <a:lnSpc>
                <a:spcPct val="90000"/>
              </a:lnSpc>
              <a:buFont typeface="Wingdings" pitchFamily="2" charset="2"/>
              <a:buAutoNum type="arabicPeriod" startAt="4"/>
            </a:pPr>
            <a:endParaRPr lang="el-GR" altLang="el-GR" sz="2800" smtClean="0"/>
          </a:p>
          <a:p>
            <a:pPr marL="609600" indent="-609600" eaLnBrk="1" hangingPunct="1">
              <a:lnSpc>
                <a:spcPct val="90000"/>
              </a:lnSpc>
              <a:buFont typeface="Wingdings" pitchFamily="2" charset="2"/>
              <a:buNone/>
            </a:pPr>
            <a:endParaRPr lang="el-GR" altLang="el-GR" sz="2800" smtClean="0"/>
          </a:p>
        </p:txBody>
      </p:sp>
    </p:spTree>
    <p:extLst>
      <p:ext uri="{BB962C8B-B14F-4D97-AF65-F5344CB8AC3E}">
        <p14:creationId xmlns:p14="http://schemas.microsoft.com/office/powerpoint/2010/main" val="3629479935"/>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l-GR" altLang="el-GR" sz="4000" smtClean="0">
                <a:solidFill>
                  <a:srgbClr val="66FF33"/>
                </a:solidFill>
              </a:rPr>
              <a:t>Οι αντιλήψεις και τα κίνητρα των συνομιλητών:</a:t>
            </a:r>
          </a:p>
        </p:txBody>
      </p:sp>
      <p:sp>
        <p:nvSpPr>
          <p:cNvPr id="22531"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startAt="6"/>
            </a:pPr>
            <a:r>
              <a:rPr lang="el-GR" altLang="el-GR" sz="2400" smtClean="0"/>
              <a:t>Επιπλέον, οι ασθενείς έχουν ισχυρά πιστεύω σχετικά με  ποιά θέματα συζητούν με τους νοσ/τές. Θέματα οικονομικής,κοινωνικής, ψυχολογικής και βιολογικής φύσεως βιώνονται ως πολύ προσωπικά-Φαινόμενο ‘καλού ασθενή’</a:t>
            </a:r>
          </a:p>
          <a:p>
            <a:pPr marL="609600" indent="-609600" eaLnBrk="1" hangingPunct="1">
              <a:lnSpc>
                <a:spcPct val="90000"/>
              </a:lnSpc>
              <a:buFont typeface="Wingdings" pitchFamily="2" charset="2"/>
              <a:buAutoNum type="arabicPeriod" startAt="6"/>
            </a:pPr>
            <a:r>
              <a:rPr lang="el-GR" altLang="el-GR" sz="2400" smtClean="0"/>
              <a:t>Οι ασθενείς συχνά αντιλαμβάνονται τους νοσ/τές ως άτομα που κατέχουν περισσότερες πληροφορίες τις οποίες αποκρύπτουν από αυτόν.</a:t>
            </a:r>
          </a:p>
          <a:p>
            <a:pPr marL="609600" indent="-609600" eaLnBrk="1" hangingPunct="1">
              <a:lnSpc>
                <a:spcPct val="90000"/>
              </a:lnSpc>
              <a:buFont typeface="Wingdings" pitchFamily="2" charset="2"/>
              <a:buNone/>
            </a:pPr>
            <a:r>
              <a:rPr lang="el-GR" altLang="el-GR" sz="2400" smtClean="0"/>
              <a:t>   </a:t>
            </a:r>
          </a:p>
          <a:p>
            <a:pPr marL="609600" indent="-609600" eaLnBrk="1" hangingPunct="1">
              <a:lnSpc>
                <a:spcPct val="90000"/>
              </a:lnSpc>
              <a:buFont typeface="Wingdings" pitchFamily="2" charset="2"/>
              <a:buAutoNum type="arabicPeriod" startAt="4"/>
            </a:pPr>
            <a:endParaRPr lang="el-GR" altLang="el-GR" sz="2400" smtClean="0"/>
          </a:p>
          <a:p>
            <a:pPr marL="609600" indent="-609600" eaLnBrk="1" hangingPunct="1">
              <a:lnSpc>
                <a:spcPct val="90000"/>
              </a:lnSpc>
            </a:pPr>
            <a:endParaRPr lang="el-GR" altLang="el-GR" sz="2400" smtClean="0"/>
          </a:p>
        </p:txBody>
      </p:sp>
    </p:spTree>
    <p:extLst>
      <p:ext uri="{BB962C8B-B14F-4D97-AF65-F5344CB8AC3E}">
        <p14:creationId xmlns:p14="http://schemas.microsoft.com/office/powerpoint/2010/main" val="2786312235"/>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l-GR" altLang="el-GR" sz="4000" smtClean="0">
                <a:solidFill>
                  <a:srgbClr val="FFFF00"/>
                </a:solidFill>
              </a:rPr>
              <a:t>Οι αντιλήψεις και τα κίνητρα των συνομιλητών:</a:t>
            </a:r>
          </a:p>
        </p:txBody>
      </p:sp>
      <p:sp>
        <p:nvSpPr>
          <p:cNvPr id="23555" name="Rectangle 3"/>
          <p:cNvSpPr>
            <a:spLocks noGrp="1" noChangeArrowheads="1"/>
          </p:cNvSpPr>
          <p:nvPr>
            <p:ph type="body" idx="1"/>
          </p:nvPr>
        </p:nvSpPr>
        <p:spPr>
          <a:xfrm>
            <a:off x="457200" y="1600200"/>
            <a:ext cx="8229600" cy="4924425"/>
          </a:xfrm>
        </p:spPr>
        <p:txBody>
          <a:bodyPr/>
          <a:lstStyle/>
          <a:p>
            <a:pPr marL="609600" indent="-609600" eaLnBrk="1" hangingPunct="1">
              <a:buFont typeface="Wingdings" pitchFamily="2" charset="2"/>
              <a:buAutoNum type="arabicPeriod" startAt="8"/>
            </a:pPr>
            <a:r>
              <a:rPr lang="el-GR" altLang="el-GR" sz="2800" smtClean="0"/>
              <a:t>Είναι πιθανόν να θεωρούν οι ασθενείς ότι είναι πιο ειδικοί για την νόσο και τα θεραπευτικά σχήματα αυτής σε σχέση με τους νοσ/τές. Καρκινοπαθείς γυναίκες που δέχονταν παρηγορητική φροντίδα πίστευαν πως οι νοσ/τές είχαν περιορισμένη πληροφόρηση και γνώση   ( </a:t>
            </a:r>
            <a:r>
              <a:rPr lang="en-US" altLang="el-GR" sz="2800" smtClean="0"/>
              <a:t>Payne 1991)</a:t>
            </a:r>
          </a:p>
          <a:p>
            <a:pPr marL="609600" indent="-609600" eaLnBrk="1" hangingPunct="1">
              <a:buFont typeface="Wingdings" pitchFamily="2" charset="2"/>
              <a:buAutoNum type="arabicPeriod" startAt="8"/>
            </a:pPr>
            <a:r>
              <a:rPr lang="el-GR" altLang="el-GR" sz="2800" smtClean="0"/>
              <a:t>Οι ασθενείς έχουν συχνά εκ διαμέτρου αντίθετες απόψεις και πιστεύω σχετικά όσα έχουν ειπωθεί και συμβεί κατά τη διάρκεια μιας ιατρικής επίσκεψης σε σχέση με τον γιατρό!</a:t>
            </a:r>
          </a:p>
        </p:txBody>
      </p:sp>
    </p:spTree>
    <p:extLst>
      <p:ext uri="{BB962C8B-B14F-4D97-AF65-F5344CB8AC3E}">
        <p14:creationId xmlns:p14="http://schemas.microsoft.com/office/powerpoint/2010/main" val="1464280360"/>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536" y="188640"/>
            <a:ext cx="8229600" cy="1371600"/>
          </a:xfrm>
        </p:spPr>
        <p:txBody>
          <a:bodyPr/>
          <a:lstStyle/>
          <a:p>
            <a:pPr algn="ctr" eaLnBrk="1" hangingPunct="1"/>
            <a:r>
              <a:rPr lang="el-GR" altLang="el-GR" sz="4000" dirty="0" smtClean="0">
                <a:solidFill>
                  <a:srgbClr val="FFFF00"/>
                </a:solidFill>
              </a:rPr>
              <a:t>Οι αντιλήψεις και τα κίνητρα των συνομιλητών </a:t>
            </a:r>
          </a:p>
        </p:txBody>
      </p:sp>
      <p:sp>
        <p:nvSpPr>
          <p:cNvPr id="29699" name="Rectangle 3"/>
          <p:cNvSpPr>
            <a:spLocks noGrp="1" noChangeArrowheads="1"/>
          </p:cNvSpPr>
          <p:nvPr>
            <p:ph type="body" idx="1"/>
          </p:nvPr>
        </p:nvSpPr>
        <p:spPr>
          <a:xfrm>
            <a:off x="457200" y="1600200"/>
            <a:ext cx="8229600" cy="4924425"/>
          </a:xfrm>
          <a:effectLst>
            <a:glow rad="228600">
              <a:schemeClr val="accent5">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a:lstStyle/>
          <a:p>
            <a:pPr marL="609600" indent="-609600" eaLnBrk="1" hangingPunct="1">
              <a:buFont typeface="Wingdings" pitchFamily="2" charset="2"/>
              <a:buNone/>
              <a:defRPr/>
            </a:pPr>
            <a:r>
              <a:rPr lang="el-GR" sz="2400" i="1" u="sng" dirty="0" smtClean="0">
                <a:solidFill>
                  <a:srgbClr val="FFFF00"/>
                </a:solidFill>
                <a:effectLst>
                  <a:outerShdw blurRad="38100" dist="38100" dir="2700000" algn="tl">
                    <a:srgbClr val="000000"/>
                  </a:outerShdw>
                </a:effectLst>
              </a:rPr>
              <a:t> </a:t>
            </a:r>
          </a:p>
          <a:p>
            <a:pPr marL="609600" indent="-609600" eaLnBrk="1" hangingPunct="1">
              <a:buFont typeface="Wingdings" pitchFamily="2" charset="2"/>
              <a:buNone/>
              <a:defRPr/>
            </a:pPr>
            <a:r>
              <a:rPr lang="el-GR" dirty="0" smtClean="0"/>
              <a:t>      Αν δεν ερωτηθούν οι ασθενείς σχετικά με τις αντιλήψεις και τα κίνητρά τους τότε μόνο υποθέσεις μπορούν να γίνουν με αποτέλεσμα να μελετάται </a:t>
            </a:r>
            <a:r>
              <a:rPr lang="el-GR" u="sng" dirty="0" smtClean="0">
                <a:solidFill>
                  <a:schemeClr val="bg1">
                    <a:lumMod val="60000"/>
                    <a:lumOff val="40000"/>
                  </a:schemeClr>
                </a:solidFill>
              </a:rPr>
              <a:t>μονοδιάστατα</a:t>
            </a:r>
            <a:r>
              <a:rPr lang="el-GR" u="sng" dirty="0" smtClean="0"/>
              <a:t> </a:t>
            </a:r>
            <a:r>
              <a:rPr lang="el-GR" dirty="0" smtClean="0"/>
              <a:t>η επικοινωνία </a:t>
            </a:r>
            <a:r>
              <a:rPr lang="el-GR" dirty="0" err="1" smtClean="0"/>
              <a:t>νοσ</a:t>
            </a:r>
            <a:r>
              <a:rPr lang="el-GR" dirty="0" smtClean="0"/>
              <a:t>/</a:t>
            </a:r>
            <a:r>
              <a:rPr lang="el-GR" dirty="0" err="1" smtClean="0"/>
              <a:t>τή</a:t>
            </a:r>
            <a:r>
              <a:rPr lang="el-GR" dirty="0" smtClean="0"/>
              <a:t>-ασθενή και </a:t>
            </a:r>
            <a:r>
              <a:rPr lang="el-GR" u="sng" dirty="0" smtClean="0">
                <a:solidFill>
                  <a:schemeClr val="bg1">
                    <a:lumMod val="60000"/>
                    <a:lumOff val="40000"/>
                  </a:schemeClr>
                </a:solidFill>
              </a:rPr>
              <a:t>παραγνωρίζεται η δυναμική</a:t>
            </a:r>
            <a:r>
              <a:rPr lang="el-GR" dirty="0" smtClean="0">
                <a:solidFill>
                  <a:schemeClr val="bg1">
                    <a:lumMod val="60000"/>
                    <a:lumOff val="40000"/>
                  </a:schemeClr>
                </a:solidFill>
              </a:rPr>
              <a:t> </a:t>
            </a:r>
            <a:r>
              <a:rPr lang="el-GR" u="sng" dirty="0" smtClean="0">
                <a:solidFill>
                  <a:schemeClr val="bg1">
                    <a:lumMod val="60000"/>
                    <a:lumOff val="40000"/>
                  </a:schemeClr>
                </a:solidFill>
              </a:rPr>
              <a:t>διαδικασία διάρθρωσης</a:t>
            </a:r>
            <a:r>
              <a:rPr lang="el-GR" dirty="0" smtClean="0"/>
              <a:t> μιας συζήτησης όπως συμβαίνει στην πραγματικότητα</a:t>
            </a:r>
          </a:p>
        </p:txBody>
      </p:sp>
    </p:spTree>
    <p:extLst>
      <p:ext uri="{BB962C8B-B14F-4D97-AF65-F5344CB8AC3E}">
        <p14:creationId xmlns:p14="http://schemas.microsoft.com/office/powerpoint/2010/main" val="1431790180"/>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23850" y="333375"/>
            <a:ext cx="8640763" cy="633413"/>
          </a:xfrm>
        </p:spPr>
        <p:txBody>
          <a:bodyPr/>
          <a:lstStyle/>
          <a:p>
            <a:pPr eaLnBrk="1" hangingPunct="1"/>
            <a:r>
              <a:rPr lang="el-GR" altLang="el-GR" sz="3600" dirty="0" smtClean="0">
                <a:solidFill>
                  <a:srgbClr val="FFFF00"/>
                </a:solidFill>
              </a:rPr>
              <a:t>Εξωτερικές επιδράσεις</a:t>
            </a:r>
            <a:r>
              <a:rPr lang="en-US" altLang="el-GR" sz="3600" dirty="0" smtClean="0">
                <a:solidFill>
                  <a:srgbClr val="FFFF00"/>
                </a:solidFill>
              </a:rPr>
              <a:t>         </a:t>
            </a:r>
            <a:r>
              <a:rPr lang="el-GR" altLang="el-GR" sz="3600" dirty="0" err="1" smtClean="0">
                <a:solidFill>
                  <a:srgbClr val="FFFF00"/>
                </a:solidFill>
              </a:rPr>
              <a:t>Νοσ</a:t>
            </a:r>
            <a:r>
              <a:rPr lang="el-GR" altLang="el-GR" sz="3600" dirty="0" smtClean="0">
                <a:solidFill>
                  <a:srgbClr val="FFFF00"/>
                </a:solidFill>
              </a:rPr>
              <a:t>/</a:t>
            </a:r>
            <a:r>
              <a:rPr lang="el-GR" altLang="el-GR" sz="3600" dirty="0" err="1" smtClean="0">
                <a:solidFill>
                  <a:srgbClr val="FFFF00"/>
                </a:solidFill>
              </a:rPr>
              <a:t>τή</a:t>
            </a:r>
            <a:endParaRPr lang="el-GR" altLang="el-GR" sz="3600" dirty="0" smtClean="0">
              <a:solidFill>
                <a:srgbClr val="FFFF00"/>
              </a:solidFill>
            </a:endParaRPr>
          </a:p>
        </p:txBody>
      </p:sp>
      <p:sp>
        <p:nvSpPr>
          <p:cNvPr id="25603" name="Rectangle 3"/>
          <p:cNvSpPr>
            <a:spLocks noGrp="1" noChangeArrowheads="1"/>
          </p:cNvSpPr>
          <p:nvPr>
            <p:ph type="body" sz="half" idx="1"/>
          </p:nvPr>
        </p:nvSpPr>
        <p:spPr>
          <a:xfrm>
            <a:off x="179512" y="1124744"/>
            <a:ext cx="4896667" cy="5616575"/>
          </a:xfrm>
        </p:spPr>
        <p:style>
          <a:lnRef idx="2">
            <a:schemeClr val="accent2"/>
          </a:lnRef>
          <a:fillRef idx="1">
            <a:schemeClr val="lt1"/>
          </a:fillRef>
          <a:effectRef idx="0">
            <a:schemeClr val="accent2"/>
          </a:effectRef>
          <a:fontRef idx="minor">
            <a:schemeClr val="dk1"/>
          </a:fontRef>
        </p:style>
        <p:txBody>
          <a:bodyPr/>
          <a:lstStyle/>
          <a:p>
            <a:pPr eaLnBrk="1" hangingPunct="1">
              <a:lnSpc>
                <a:spcPct val="80000"/>
              </a:lnSpc>
            </a:pPr>
            <a:r>
              <a:rPr lang="el-GR" altLang="el-GR" sz="2400" u="sng" dirty="0" smtClean="0">
                <a:solidFill>
                  <a:srgbClr val="66FF33"/>
                </a:solidFill>
              </a:rPr>
              <a:t>Μελετημένοι παράγοντες:</a:t>
            </a:r>
          </a:p>
          <a:p>
            <a:pPr eaLnBrk="1" hangingPunct="1">
              <a:lnSpc>
                <a:spcPct val="80000"/>
              </a:lnSpc>
              <a:buFont typeface="Wingdings" pitchFamily="2" charset="2"/>
              <a:buNone/>
            </a:pPr>
            <a:r>
              <a:rPr lang="el-GR" altLang="el-GR" sz="2400" dirty="0" smtClean="0"/>
              <a:t>   Η ιεραρχία στο </a:t>
            </a:r>
            <a:r>
              <a:rPr lang="el-GR" altLang="el-GR" sz="2400" dirty="0" err="1" smtClean="0"/>
              <a:t>νοσ</a:t>
            </a:r>
            <a:r>
              <a:rPr lang="el-GR" altLang="el-GR" sz="2400" dirty="0" smtClean="0"/>
              <a:t>/</a:t>
            </a:r>
            <a:r>
              <a:rPr lang="el-GR" altLang="el-GR" sz="2400" dirty="0" err="1" smtClean="0"/>
              <a:t>κό</a:t>
            </a:r>
            <a:r>
              <a:rPr lang="el-GR" altLang="el-GR" sz="2400" dirty="0" smtClean="0"/>
              <a:t> επάγγελμα, η δομή και οργάνωση των θαλάμων/κλινικών, ο έλεγχος στην παροχή γνώσεων και πληροφοριών, το κλίμα που επικρατεί καθώς και η καθημερινότητα.</a:t>
            </a:r>
          </a:p>
          <a:p>
            <a:pPr eaLnBrk="1" hangingPunct="1">
              <a:lnSpc>
                <a:spcPct val="80000"/>
              </a:lnSpc>
              <a:buFont typeface="Wingdings" pitchFamily="2" charset="2"/>
              <a:buNone/>
            </a:pPr>
            <a:r>
              <a:rPr lang="el-GR" altLang="el-GR" sz="2400" dirty="0" smtClean="0"/>
              <a:t>    </a:t>
            </a:r>
            <a:r>
              <a:rPr lang="el-GR" altLang="el-GR" sz="2400" dirty="0" smtClean="0">
                <a:solidFill>
                  <a:srgbClr val="CC00CC"/>
                </a:solidFill>
              </a:rPr>
              <a:t>Κύριος προσδιοριστής</a:t>
            </a:r>
            <a:r>
              <a:rPr lang="el-GR" altLang="el-GR" sz="2400" dirty="0" smtClean="0"/>
              <a:t> για την εκδήλωση λεκτικής συμπεριφοράς αποκλεισμού από τους </a:t>
            </a:r>
            <a:r>
              <a:rPr lang="el-GR" altLang="el-GR" sz="2400" dirty="0" err="1" smtClean="0"/>
              <a:t>νοσ</a:t>
            </a:r>
            <a:r>
              <a:rPr lang="el-GR" altLang="el-GR" sz="2400" dirty="0" smtClean="0"/>
              <a:t>/</a:t>
            </a:r>
            <a:r>
              <a:rPr lang="el-GR" altLang="el-GR" sz="2400" dirty="0" err="1" smtClean="0"/>
              <a:t>τές</a:t>
            </a:r>
            <a:r>
              <a:rPr lang="el-GR" altLang="el-GR" sz="2400" dirty="0" smtClean="0"/>
              <a:t> αποτελεί η κλινική στην οποία εργάζονται-ο/η </a:t>
            </a:r>
            <a:r>
              <a:rPr lang="el-GR" altLang="el-GR" sz="2400" dirty="0" err="1" smtClean="0"/>
              <a:t>προιστάμενος</a:t>
            </a:r>
            <a:r>
              <a:rPr lang="el-GR" altLang="el-GR" sz="2400" dirty="0" smtClean="0"/>
              <a:t>/η  προβάλλει την εποικοδομητική επικοινωνία με τον ασθενή! ( </a:t>
            </a:r>
            <a:r>
              <a:rPr lang="en-US" altLang="el-GR" sz="2400" dirty="0" smtClean="0"/>
              <a:t>Wilkinson 1994 ab)</a:t>
            </a:r>
            <a:endParaRPr lang="el-GR" altLang="el-GR" sz="2400" dirty="0" smtClean="0"/>
          </a:p>
        </p:txBody>
      </p:sp>
      <p:sp>
        <p:nvSpPr>
          <p:cNvPr id="25604" name="Rectangle 4"/>
          <p:cNvSpPr>
            <a:spLocks noGrp="1" noChangeArrowheads="1"/>
          </p:cNvSpPr>
          <p:nvPr>
            <p:ph type="body" sz="half" idx="2"/>
          </p:nvPr>
        </p:nvSpPr>
        <p:spPr>
          <a:xfrm>
            <a:off x="4787900" y="1196975"/>
            <a:ext cx="4105275" cy="5000625"/>
          </a:xfrm>
        </p:spPr>
        <p:txBody>
          <a:bodyPr/>
          <a:lstStyle/>
          <a:p>
            <a:pPr eaLnBrk="1" hangingPunct="1">
              <a:lnSpc>
                <a:spcPct val="80000"/>
              </a:lnSpc>
            </a:pPr>
            <a:endParaRPr lang="el-GR" altLang="el-GR" sz="2400" u="sng" dirty="0" smtClean="0">
              <a:solidFill>
                <a:srgbClr val="66FF33"/>
              </a:solidFill>
            </a:endParaRPr>
          </a:p>
          <a:p>
            <a:pPr eaLnBrk="1" hangingPunct="1">
              <a:lnSpc>
                <a:spcPct val="80000"/>
              </a:lnSpc>
            </a:pPr>
            <a:endParaRPr lang="el-GR" altLang="el-GR" sz="2400" u="sng" dirty="0">
              <a:solidFill>
                <a:srgbClr val="66FF33"/>
              </a:solidFill>
            </a:endParaRPr>
          </a:p>
          <a:p>
            <a:pPr eaLnBrk="1" hangingPunct="1">
              <a:lnSpc>
                <a:spcPct val="80000"/>
              </a:lnSpc>
            </a:pPr>
            <a:endParaRPr lang="el-GR" altLang="el-GR" sz="2400" u="sng" dirty="0" smtClean="0">
              <a:solidFill>
                <a:srgbClr val="66FF33"/>
              </a:solidFill>
            </a:endParaRPr>
          </a:p>
          <a:p>
            <a:pPr eaLnBrk="1" hangingPunct="1">
              <a:lnSpc>
                <a:spcPct val="80000"/>
              </a:lnSpc>
            </a:pPr>
            <a:r>
              <a:rPr lang="el-GR" altLang="el-GR" sz="2400" u="sng" dirty="0" smtClean="0">
                <a:solidFill>
                  <a:srgbClr val="66FF33"/>
                </a:solidFill>
              </a:rPr>
              <a:t>Μη μελετημένοι παράγοντες:</a:t>
            </a:r>
            <a:endParaRPr lang="en-US" altLang="el-GR" sz="2400" u="sng" dirty="0" smtClean="0">
              <a:solidFill>
                <a:srgbClr val="66FF33"/>
              </a:solidFill>
            </a:endParaRPr>
          </a:p>
          <a:p>
            <a:pPr eaLnBrk="1" hangingPunct="1">
              <a:lnSpc>
                <a:spcPct val="80000"/>
              </a:lnSpc>
              <a:buFont typeface="Wingdings" pitchFamily="2" charset="2"/>
              <a:buNone/>
            </a:pPr>
            <a:r>
              <a:rPr lang="el-GR" altLang="el-GR" sz="2400" dirty="0" smtClean="0"/>
              <a:t>    γεωγραφική θέση θαλάμου, πρόσβαση σε γνώσεις και έλεγχος οργάνωσης της εργασίας</a:t>
            </a:r>
          </a:p>
          <a:p>
            <a:pPr eaLnBrk="1" hangingPunct="1">
              <a:lnSpc>
                <a:spcPct val="80000"/>
              </a:lnSpc>
            </a:pPr>
            <a:endParaRPr lang="el-GR" altLang="el-GR" sz="2400" dirty="0" smtClean="0"/>
          </a:p>
        </p:txBody>
      </p:sp>
      <p:sp>
        <p:nvSpPr>
          <p:cNvPr id="25605" name="Line 6"/>
          <p:cNvSpPr>
            <a:spLocks noChangeShapeType="1"/>
          </p:cNvSpPr>
          <p:nvPr/>
        </p:nvSpPr>
        <p:spPr bwMode="auto">
          <a:xfrm>
            <a:off x="5292080" y="691126"/>
            <a:ext cx="720725" cy="0"/>
          </a:xfrm>
          <a:prstGeom prst="line">
            <a:avLst/>
          </a:prstGeom>
          <a:ln>
            <a:headEnd/>
            <a:tailEnd type="triangle" w="med" len="med"/>
          </a:ln>
          <a:effectLst>
            <a:glow rad="228600">
              <a:schemeClr val="accent4">
                <a:satMod val="175000"/>
                <a:alpha val="40000"/>
              </a:schemeClr>
            </a:glow>
            <a:outerShdw blurRad="40000" dist="23000" dir="5400000" rotWithShape="0">
              <a:srgbClr val="000000">
                <a:alpha val="35000"/>
              </a:srgbClr>
            </a:outerShdw>
          </a:effectLst>
          <a:extLst/>
        </p:spPr>
        <p:style>
          <a:lnRef idx="3">
            <a:schemeClr val="accent4"/>
          </a:lnRef>
          <a:fillRef idx="0">
            <a:schemeClr val="accent4"/>
          </a:fillRef>
          <a:effectRef idx="2">
            <a:schemeClr val="accent4"/>
          </a:effectRef>
          <a:fontRef idx="minor">
            <a:schemeClr val="tx1"/>
          </a:fontRef>
        </p:style>
        <p:txBody>
          <a:bodyPr/>
          <a:lstStyle/>
          <a:p>
            <a:pPr fontAlgn="base">
              <a:spcBef>
                <a:spcPct val="0"/>
              </a:spcBef>
              <a:spcAft>
                <a:spcPct val="0"/>
              </a:spcAft>
            </a:pPr>
            <a:endParaRPr lang="el-GR" smtClean="0">
              <a:solidFill>
                <a:srgbClr val="FFFFFF"/>
              </a:solidFill>
            </a:endParaRPr>
          </a:p>
        </p:txBody>
      </p:sp>
    </p:spTree>
    <p:extLst>
      <p:ext uri="{BB962C8B-B14F-4D97-AF65-F5344CB8AC3E}">
        <p14:creationId xmlns:p14="http://schemas.microsoft.com/office/powerpoint/2010/main" val="2377325496"/>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altLang="el-GR" sz="3600" smtClean="0">
                <a:solidFill>
                  <a:srgbClr val="FFFF00"/>
                </a:solidFill>
              </a:rPr>
              <a:t>Εξωτερικές επιδράσεις</a:t>
            </a:r>
            <a:r>
              <a:rPr lang="en-US" altLang="el-GR" sz="3600" smtClean="0">
                <a:solidFill>
                  <a:srgbClr val="FFFF00"/>
                </a:solidFill>
              </a:rPr>
              <a:t>         </a:t>
            </a:r>
            <a:r>
              <a:rPr lang="el-GR" altLang="el-GR" sz="3600" smtClean="0">
                <a:solidFill>
                  <a:srgbClr val="FFFF00"/>
                </a:solidFill>
              </a:rPr>
              <a:t>Ασθενή</a:t>
            </a:r>
          </a:p>
        </p:txBody>
      </p:sp>
      <p:sp>
        <p:nvSpPr>
          <p:cNvPr id="26627" name="Rectangle 3"/>
          <p:cNvSpPr>
            <a:spLocks noGrp="1" noChangeArrowheads="1"/>
          </p:cNvSpPr>
          <p:nvPr>
            <p:ph type="body" idx="1"/>
          </p:nvPr>
        </p:nvSpPr>
        <p:spPr/>
        <p:style>
          <a:lnRef idx="3">
            <a:schemeClr val="lt1"/>
          </a:lnRef>
          <a:fillRef idx="1">
            <a:schemeClr val="accent6"/>
          </a:fillRef>
          <a:effectRef idx="1">
            <a:schemeClr val="accent6"/>
          </a:effectRef>
          <a:fontRef idx="minor">
            <a:schemeClr val="lt1"/>
          </a:fontRef>
        </p:style>
        <p:txBody>
          <a:bodyPr/>
          <a:lstStyle/>
          <a:p>
            <a:pPr eaLnBrk="1" hangingPunct="1"/>
            <a:r>
              <a:rPr lang="el-GR" altLang="el-GR" dirty="0" err="1" smtClean="0"/>
              <a:t>Περιβαλλόντικοί</a:t>
            </a:r>
            <a:r>
              <a:rPr lang="el-GR" altLang="el-GR" dirty="0" smtClean="0"/>
              <a:t>, οργανωτικοί παράγοντες και «διαδικασία κοινωνικοποίησης»</a:t>
            </a:r>
          </a:p>
          <a:p>
            <a:pPr eaLnBrk="1" hangingPunct="1"/>
            <a:r>
              <a:rPr lang="el-GR" altLang="el-GR" dirty="0" smtClean="0"/>
              <a:t>Επαφή με άλλους ασθενείς          Μοντέλα συμπεριφοράς</a:t>
            </a:r>
          </a:p>
          <a:p>
            <a:pPr eaLnBrk="1" hangingPunct="1"/>
            <a:r>
              <a:rPr lang="el-GR" altLang="el-GR" dirty="0" smtClean="0"/>
              <a:t>Η τοποθεσία και δυνατότητα εύκολης μετακίνησης του ασθενούς           αυξάνει την αλληλεπίδρασή του με τους </a:t>
            </a:r>
            <a:r>
              <a:rPr lang="el-GR" altLang="el-GR" dirty="0" err="1" smtClean="0"/>
              <a:t>νοσ</a:t>
            </a:r>
            <a:r>
              <a:rPr lang="el-GR" altLang="el-GR" dirty="0" smtClean="0"/>
              <a:t>/</a:t>
            </a:r>
            <a:r>
              <a:rPr lang="el-GR" altLang="el-GR" dirty="0" err="1" smtClean="0"/>
              <a:t>τές</a:t>
            </a:r>
            <a:endParaRPr lang="el-GR" altLang="el-GR" dirty="0" smtClean="0"/>
          </a:p>
        </p:txBody>
      </p:sp>
      <p:sp>
        <p:nvSpPr>
          <p:cNvPr id="26628" name="Line 4"/>
          <p:cNvSpPr>
            <a:spLocks noChangeShapeType="1"/>
          </p:cNvSpPr>
          <p:nvPr/>
        </p:nvSpPr>
        <p:spPr bwMode="auto">
          <a:xfrm>
            <a:off x="5364163" y="1125538"/>
            <a:ext cx="8651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mtClean="0">
              <a:solidFill>
                <a:srgbClr val="FFFFFF"/>
              </a:solidFill>
            </a:endParaRPr>
          </a:p>
        </p:txBody>
      </p:sp>
      <p:sp>
        <p:nvSpPr>
          <p:cNvPr id="26629" name="Line 5"/>
          <p:cNvSpPr>
            <a:spLocks noChangeShapeType="1"/>
          </p:cNvSpPr>
          <p:nvPr/>
        </p:nvSpPr>
        <p:spPr bwMode="auto">
          <a:xfrm>
            <a:off x="5849989" y="3429000"/>
            <a:ext cx="792163" cy="0"/>
          </a:xfrm>
          <a:prstGeom prst="line">
            <a:avLst/>
          </a:prstGeom>
          <a:ln>
            <a:solidFill>
              <a:srgbClr val="FFC000"/>
            </a:solidFill>
            <a:headEnd/>
            <a:tailEnd type="triangle" w="med" len="med"/>
          </a:ln>
          <a:extLst/>
        </p:spPr>
        <p:style>
          <a:lnRef idx="3">
            <a:schemeClr val="accent5"/>
          </a:lnRef>
          <a:fillRef idx="0">
            <a:schemeClr val="accent5"/>
          </a:fillRef>
          <a:effectRef idx="2">
            <a:schemeClr val="accent5"/>
          </a:effectRef>
          <a:fontRef idx="minor">
            <a:schemeClr val="tx1"/>
          </a:fontRef>
        </p:style>
        <p:txBody>
          <a:bodyPr/>
          <a:lstStyle/>
          <a:p>
            <a:pPr fontAlgn="base">
              <a:spcBef>
                <a:spcPct val="0"/>
              </a:spcBef>
              <a:spcAft>
                <a:spcPct val="0"/>
              </a:spcAft>
            </a:pPr>
            <a:endParaRPr lang="el-GR" smtClean="0">
              <a:ln>
                <a:solidFill>
                  <a:srgbClr val="FFFF00"/>
                </a:solidFill>
              </a:ln>
              <a:solidFill>
                <a:srgbClr val="FFFFFF"/>
              </a:solidFill>
            </a:endParaRPr>
          </a:p>
        </p:txBody>
      </p:sp>
      <p:sp>
        <p:nvSpPr>
          <p:cNvPr id="26630" name="Line 6"/>
          <p:cNvSpPr>
            <a:spLocks noChangeShapeType="1"/>
          </p:cNvSpPr>
          <p:nvPr/>
        </p:nvSpPr>
        <p:spPr bwMode="auto">
          <a:xfrm>
            <a:off x="5778552" y="4941168"/>
            <a:ext cx="863600" cy="0"/>
          </a:xfrm>
          <a:prstGeom prst="line">
            <a:avLst/>
          </a:prstGeom>
          <a:ln>
            <a:solidFill>
              <a:srgbClr val="FFC000"/>
            </a:solidFill>
            <a:headEnd/>
            <a:tailEnd type="triangle" w="med" len="med"/>
          </a:ln>
          <a:extLst/>
        </p:spPr>
        <p:style>
          <a:lnRef idx="3">
            <a:schemeClr val="accent5"/>
          </a:lnRef>
          <a:fillRef idx="0">
            <a:schemeClr val="accent5"/>
          </a:fillRef>
          <a:effectRef idx="2">
            <a:schemeClr val="accent5"/>
          </a:effectRef>
          <a:fontRef idx="minor">
            <a:schemeClr val="tx1"/>
          </a:fontRef>
        </p:style>
        <p:txBody>
          <a:bodyPr/>
          <a:lstStyle/>
          <a:p>
            <a:pPr fontAlgn="base">
              <a:spcBef>
                <a:spcPct val="0"/>
              </a:spcBef>
              <a:spcAft>
                <a:spcPct val="0"/>
              </a:spcAft>
            </a:pPr>
            <a:endParaRPr lang="el-GR" smtClean="0">
              <a:solidFill>
                <a:srgbClr val="FFFFFF"/>
              </a:solidFill>
            </a:endParaRPr>
          </a:p>
        </p:txBody>
      </p:sp>
    </p:spTree>
    <p:extLst>
      <p:ext uri="{BB962C8B-B14F-4D97-AF65-F5344CB8AC3E}">
        <p14:creationId xmlns:p14="http://schemas.microsoft.com/office/powerpoint/2010/main" val="2648535148"/>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476250"/>
            <a:ext cx="8229600" cy="431800"/>
          </a:xfrm>
        </p:spPr>
        <p:txBody>
          <a:bodyPr/>
          <a:lstStyle/>
          <a:p>
            <a:pPr algn="ctr" eaLnBrk="1" hangingPunct="1"/>
            <a:r>
              <a:rPr lang="el-GR" altLang="el-GR" sz="3600" smtClean="0">
                <a:solidFill>
                  <a:srgbClr val="FFFF00"/>
                </a:solidFill>
              </a:rPr>
              <a:t/>
            </a:r>
            <a:br>
              <a:rPr lang="el-GR" altLang="el-GR" sz="3600" smtClean="0">
                <a:solidFill>
                  <a:srgbClr val="FFFF00"/>
                </a:solidFill>
              </a:rPr>
            </a:br>
            <a:r>
              <a:rPr lang="el-GR" altLang="el-GR" sz="3600" smtClean="0">
                <a:solidFill>
                  <a:srgbClr val="FFFF00"/>
                </a:solidFill>
              </a:rPr>
              <a:t>Συμπεράσματα:</a:t>
            </a:r>
            <a:br>
              <a:rPr lang="el-GR" altLang="el-GR" sz="3600" smtClean="0">
                <a:solidFill>
                  <a:srgbClr val="FFFF00"/>
                </a:solidFill>
              </a:rPr>
            </a:br>
            <a:endParaRPr lang="el-GR" altLang="el-GR" sz="3600" smtClean="0">
              <a:solidFill>
                <a:srgbClr val="FFFF00"/>
              </a:solidFill>
            </a:endParaRPr>
          </a:p>
        </p:txBody>
      </p:sp>
      <p:sp>
        <p:nvSpPr>
          <p:cNvPr id="27651" name="Rectangle 3"/>
          <p:cNvSpPr>
            <a:spLocks noGrp="1" noChangeArrowheads="1"/>
          </p:cNvSpPr>
          <p:nvPr>
            <p:ph type="body" idx="1"/>
          </p:nvPr>
        </p:nvSpPr>
        <p:spPr>
          <a:xfrm>
            <a:off x="179512" y="1124744"/>
            <a:ext cx="8713092" cy="5427935"/>
          </a:xfrm>
          <a:effectLst>
            <a:glow rad="228600">
              <a:schemeClr val="accent4">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lstStyle/>
          <a:p>
            <a:pPr marL="609600" indent="-609600" eaLnBrk="1" hangingPunct="1">
              <a:lnSpc>
                <a:spcPct val="80000"/>
              </a:lnSpc>
              <a:buClr>
                <a:srgbClr val="FFFF00"/>
              </a:buClr>
              <a:buFont typeface="Wingdings" pitchFamily="2" charset="2"/>
              <a:buAutoNum type="arabicPeriod"/>
            </a:pPr>
            <a:r>
              <a:rPr lang="el-GR" altLang="el-GR" sz="2800" dirty="0" smtClean="0"/>
              <a:t>Προηγούμενες μελέτες θεωρούν ότι ο </a:t>
            </a:r>
            <a:r>
              <a:rPr lang="el-GR" altLang="el-GR" sz="2800" dirty="0" err="1" smtClean="0"/>
              <a:t>νοσ</a:t>
            </a:r>
            <a:r>
              <a:rPr lang="el-GR" altLang="el-GR" sz="2800" dirty="0" smtClean="0"/>
              <a:t>/</a:t>
            </a:r>
            <a:r>
              <a:rPr lang="el-GR" altLang="el-GR" sz="2800" dirty="0" err="1" smtClean="0"/>
              <a:t>τής</a:t>
            </a:r>
            <a:r>
              <a:rPr lang="el-GR" altLang="el-GR" sz="2800" dirty="0" smtClean="0"/>
              <a:t> ελέγχει το είδος και το εύρος της συζήτησης περιορίζοντας την σε ασφαλή θέματα’</a:t>
            </a:r>
          </a:p>
          <a:p>
            <a:pPr marL="609600" indent="-609600" eaLnBrk="1" hangingPunct="1">
              <a:lnSpc>
                <a:spcPct val="80000"/>
              </a:lnSpc>
              <a:buClr>
                <a:srgbClr val="FFFF00"/>
              </a:buClr>
              <a:buFont typeface="Wingdings" pitchFamily="2" charset="2"/>
              <a:buAutoNum type="arabicPeriod"/>
            </a:pPr>
            <a:r>
              <a:rPr lang="el-GR" altLang="el-GR" sz="2800" dirty="0" smtClean="0"/>
              <a:t>Παρόλο που έχουν ληφθεί υπόψη οι απόψεις και οι δραστηριότητες των ασθενών οι νεώτερες μελέτες τις έχουν παραμελήσει</a:t>
            </a:r>
          </a:p>
          <a:p>
            <a:pPr marL="609600" indent="-609600" eaLnBrk="1" hangingPunct="1">
              <a:lnSpc>
                <a:spcPct val="80000"/>
              </a:lnSpc>
              <a:buClr>
                <a:srgbClr val="FFFF00"/>
              </a:buClr>
              <a:buFont typeface="Wingdings" pitchFamily="2" charset="2"/>
              <a:buAutoNum type="arabicPeriod"/>
            </a:pPr>
            <a:r>
              <a:rPr lang="el-GR" altLang="el-GR" sz="2800" dirty="0" smtClean="0"/>
              <a:t>Οι ασθενείς μπορεί να έχουν λιγότερο έλεγχο στη συζήτηση από τους </a:t>
            </a:r>
            <a:r>
              <a:rPr lang="el-GR" altLang="el-GR" sz="2800" dirty="0" err="1" smtClean="0"/>
              <a:t>νοσ</a:t>
            </a:r>
            <a:r>
              <a:rPr lang="el-GR" altLang="el-GR" sz="2800" dirty="0" smtClean="0"/>
              <a:t>/</a:t>
            </a:r>
            <a:r>
              <a:rPr lang="el-GR" altLang="el-GR" sz="2800" dirty="0" err="1" smtClean="0"/>
              <a:t>τές</a:t>
            </a:r>
            <a:r>
              <a:rPr lang="el-GR" altLang="el-GR" sz="2800" dirty="0" smtClean="0"/>
              <a:t> αλλά δεν είναι παθητικοί και </a:t>
            </a:r>
            <a:r>
              <a:rPr lang="el-GR" altLang="el-GR" sz="2800" dirty="0" err="1" smtClean="0"/>
              <a:t>αντιθετώς</a:t>
            </a:r>
            <a:r>
              <a:rPr lang="el-GR" altLang="el-GR" sz="2800" dirty="0" smtClean="0"/>
              <a:t> έχουν σημαντικό επίπεδο γνώσεων</a:t>
            </a:r>
          </a:p>
          <a:p>
            <a:pPr marL="609600" indent="-609600" eaLnBrk="1" hangingPunct="1">
              <a:lnSpc>
                <a:spcPct val="80000"/>
              </a:lnSpc>
              <a:buClr>
                <a:srgbClr val="FFFF00"/>
              </a:buClr>
              <a:buFont typeface="Wingdings" pitchFamily="2" charset="2"/>
              <a:buAutoNum type="arabicPeriod"/>
            </a:pPr>
            <a:r>
              <a:rPr lang="el-GR" altLang="el-GR" sz="2800" dirty="0" smtClean="0"/>
              <a:t>Οι απόψεις που έχουν οι </a:t>
            </a:r>
            <a:r>
              <a:rPr lang="el-GR" altLang="el-GR" sz="2800" dirty="0" err="1" smtClean="0"/>
              <a:t>νοσ</a:t>
            </a:r>
            <a:r>
              <a:rPr lang="el-GR" altLang="el-GR" sz="2800" dirty="0" smtClean="0"/>
              <a:t>/</a:t>
            </a:r>
            <a:r>
              <a:rPr lang="el-GR" altLang="el-GR" sz="2800" dirty="0" err="1" smtClean="0"/>
              <a:t>τές</a:t>
            </a:r>
            <a:r>
              <a:rPr lang="el-GR" altLang="el-GR" sz="2800" dirty="0" smtClean="0"/>
              <a:t> και ασθενείς για την μεταξύ τους επικοινωνία είναι διαφωτιστικές για το ακριβές περιεχόμενο των συζητήσεων, τις προθέσεις και τις επιθυμίες τους </a:t>
            </a:r>
          </a:p>
          <a:p>
            <a:pPr marL="609600" indent="-609600" eaLnBrk="1" hangingPunct="1">
              <a:lnSpc>
                <a:spcPct val="80000"/>
              </a:lnSpc>
              <a:buClr>
                <a:srgbClr val="FFFF00"/>
              </a:buClr>
              <a:buFont typeface="Wingdings" pitchFamily="2" charset="2"/>
              <a:buNone/>
            </a:pPr>
            <a:r>
              <a:rPr lang="el-GR" altLang="el-GR" sz="2800" dirty="0" smtClean="0"/>
              <a:t> </a:t>
            </a:r>
          </a:p>
          <a:p>
            <a:pPr marL="609600" indent="-609600" eaLnBrk="1" hangingPunct="1">
              <a:lnSpc>
                <a:spcPct val="80000"/>
              </a:lnSpc>
              <a:buClr>
                <a:srgbClr val="FFFF00"/>
              </a:buClr>
              <a:buFont typeface="Wingdings" pitchFamily="2" charset="2"/>
              <a:buAutoNum type="arabicPeriod"/>
            </a:pPr>
            <a:endParaRPr lang="el-GR" altLang="el-GR" sz="2800" dirty="0" smtClean="0"/>
          </a:p>
        </p:txBody>
      </p:sp>
    </p:spTree>
    <p:extLst>
      <p:ext uri="{BB962C8B-B14F-4D97-AF65-F5344CB8AC3E}">
        <p14:creationId xmlns:p14="http://schemas.microsoft.com/office/powerpoint/2010/main" val="480346811"/>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3267347069"/>
              </p:ext>
            </p:extLst>
          </p:nvPr>
        </p:nvGraphicFramePr>
        <p:xfrm>
          <a:off x="323528" y="476672"/>
          <a:ext cx="8604448" cy="5778992"/>
        </p:xfrm>
        <a:graphic>
          <a:graphicData uri="http://schemas.openxmlformats.org/drawingml/2006/table">
            <a:tbl>
              <a:tblPr firstRow="1" firstCol="1" bandRow="1">
                <a:effectLst>
                  <a:innerShdw blurRad="63500" dist="50800" dir="16200000">
                    <a:prstClr val="black">
                      <a:alpha val="50000"/>
                    </a:prstClr>
                  </a:innerShdw>
                </a:effectLst>
              </a:tblPr>
              <a:tblGrid>
                <a:gridCol w="8604448"/>
              </a:tblGrid>
              <a:tr h="1152128">
                <a:tc>
                  <a:txBody>
                    <a:bodyPr/>
                    <a:lstStyle/>
                    <a:p>
                      <a:pPr algn="ctr">
                        <a:lnSpc>
                          <a:spcPct val="115000"/>
                        </a:lnSpc>
                        <a:spcAft>
                          <a:spcPts val="0"/>
                        </a:spcAft>
                      </a:pPr>
                      <a:r>
                        <a:rPr lang="el-GR" sz="2400" b="1" dirty="0" smtClean="0">
                          <a:solidFill>
                            <a:srgbClr val="FF0000"/>
                          </a:solidFill>
                          <a:effectLst/>
                          <a:latin typeface="Times New Roman"/>
                          <a:ea typeface="Calibri"/>
                          <a:cs typeface="Times New Roman"/>
                        </a:rPr>
                        <a:t>Στρατηγικές </a:t>
                      </a:r>
                      <a:r>
                        <a:rPr lang="el-GR" sz="2400" b="1" dirty="0">
                          <a:solidFill>
                            <a:srgbClr val="FF0000"/>
                          </a:solidFill>
                          <a:effectLst/>
                          <a:latin typeface="Times New Roman"/>
                          <a:ea typeface="Calibri"/>
                          <a:cs typeface="Times New Roman"/>
                        </a:rPr>
                        <a:t>που ευνοούν την ανάπτυξη σχέσης  εμπιστοσύνης μεταξύ νοσηλευτή/ασθενή/οικογένειας.</a:t>
                      </a:r>
                      <a:endParaRPr lang="el-GR" sz="24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2448">
                <a:tc>
                  <a:txBody>
                    <a:bodyPr/>
                    <a:lstStyle/>
                    <a:p>
                      <a:pPr marL="342900" lvl="0" indent="-342900" algn="l">
                        <a:lnSpc>
                          <a:spcPct val="115000"/>
                        </a:lnSpc>
                        <a:spcAft>
                          <a:spcPts val="0"/>
                        </a:spcAft>
                        <a:buFont typeface="+mj-lt"/>
                        <a:buAutoNum type="arabicPeriod"/>
                      </a:pPr>
                      <a:r>
                        <a:rPr lang="el-GR" sz="2400" b="1" dirty="0">
                          <a:solidFill>
                            <a:srgbClr val="002060"/>
                          </a:solidFill>
                          <a:effectLst/>
                          <a:latin typeface="Times New Roman"/>
                          <a:ea typeface="Calibri"/>
                          <a:cs typeface="Times New Roman"/>
                        </a:rPr>
                        <a:t>Ξεκινήστε την καλλιέργεια εμπιστοσύνης από την πρώτη επαφή με τον ασθενή/οικογένεια</a:t>
                      </a:r>
                      <a:endParaRPr lang="el-GR" sz="24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400" b="1" dirty="0">
                          <a:solidFill>
                            <a:srgbClr val="002060"/>
                          </a:solidFill>
                          <a:effectLst/>
                          <a:latin typeface="Times New Roman"/>
                          <a:ea typeface="Calibri"/>
                          <a:cs typeface="Times New Roman"/>
                        </a:rPr>
                        <a:t>Αποδείξτε την αξιοπιστία σας</a:t>
                      </a:r>
                      <a:endParaRPr lang="el-GR" sz="24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400" b="1" dirty="0">
                          <a:solidFill>
                            <a:srgbClr val="002060"/>
                          </a:solidFill>
                          <a:effectLst/>
                          <a:latin typeface="Times New Roman"/>
                          <a:ea typeface="Calibri"/>
                          <a:cs typeface="Times New Roman"/>
                        </a:rPr>
                        <a:t>Χρησιμοποιήστε την </a:t>
                      </a:r>
                      <a:r>
                        <a:rPr lang="el-GR" sz="2400" b="1" dirty="0" err="1">
                          <a:solidFill>
                            <a:srgbClr val="002060"/>
                          </a:solidFill>
                          <a:effectLst/>
                          <a:latin typeface="Times New Roman"/>
                          <a:ea typeface="Calibri"/>
                          <a:cs typeface="Times New Roman"/>
                        </a:rPr>
                        <a:t>ενσυναίσθηση</a:t>
                      </a:r>
                      <a:r>
                        <a:rPr lang="el-GR" sz="2400" b="1" dirty="0">
                          <a:solidFill>
                            <a:srgbClr val="002060"/>
                          </a:solidFill>
                          <a:effectLst/>
                          <a:latin typeface="Times New Roman"/>
                          <a:ea typeface="Calibri"/>
                          <a:cs typeface="Times New Roman"/>
                        </a:rPr>
                        <a:t> και αποφύγετε την επικριτική προσέγγιση</a:t>
                      </a:r>
                      <a:endParaRPr lang="el-GR" sz="24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400" b="1" dirty="0">
                          <a:solidFill>
                            <a:srgbClr val="002060"/>
                          </a:solidFill>
                          <a:effectLst/>
                          <a:latin typeface="Times New Roman"/>
                          <a:ea typeface="Calibri"/>
                          <a:cs typeface="Times New Roman"/>
                        </a:rPr>
                        <a:t>Διαφυλάξετε την αυτονομία και μυστικότητα του ασθενή/οικογένειας</a:t>
                      </a:r>
                      <a:endParaRPr lang="el-GR" sz="24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400" b="1" dirty="0">
                          <a:solidFill>
                            <a:srgbClr val="002060"/>
                          </a:solidFill>
                          <a:effectLst/>
                          <a:latin typeface="Times New Roman"/>
                          <a:ea typeface="Calibri"/>
                          <a:cs typeface="Times New Roman"/>
                        </a:rPr>
                        <a:t>Οι χρήστες ελέγχουν τη συμπεριφορά των επαγγελματιών υγείας</a:t>
                      </a:r>
                      <a:endParaRPr lang="el-GR" sz="24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400" b="1" dirty="0">
                          <a:solidFill>
                            <a:srgbClr val="002060"/>
                          </a:solidFill>
                          <a:effectLst/>
                          <a:latin typeface="Times New Roman"/>
                          <a:ea typeface="Calibri"/>
                          <a:cs typeface="Times New Roman"/>
                        </a:rPr>
                        <a:t>Μάθετε τους χρήστες να σας εμπιστεύονται</a:t>
                      </a:r>
                      <a:endParaRPr lang="el-GR" sz="2400" b="1" dirty="0">
                        <a:solidFill>
                          <a:srgbClr val="002060"/>
                        </a:solidFill>
                        <a:effectLst/>
                        <a:latin typeface="Calibri"/>
                        <a:ea typeface="Calibri"/>
                        <a:cs typeface="Times New Roman"/>
                      </a:endParaRPr>
                    </a:p>
                    <a:p>
                      <a:pPr marL="342900" lvl="0" indent="-342900" algn="l">
                        <a:lnSpc>
                          <a:spcPct val="115000"/>
                        </a:lnSpc>
                        <a:spcAft>
                          <a:spcPts val="0"/>
                        </a:spcAft>
                        <a:buFont typeface="+mj-lt"/>
                        <a:buAutoNum type="arabicPeriod"/>
                      </a:pPr>
                      <a:r>
                        <a:rPr lang="el-GR" sz="2400" b="1" dirty="0">
                          <a:solidFill>
                            <a:srgbClr val="002060"/>
                          </a:solidFill>
                          <a:effectLst/>
                          <a:latin typeface="Times New Roman"/>
                          <a:ea typeface="Calibri"/>
                          <a:cs typeface="Times New Roman"/>
                        </a:rPr>
                        <a:t>Διατηρήστε την σχέση εμπιστοσύνης. </a:t>
                      </a:r>
                      <a:endParaRPr lang="el-GR" sz="2400" b="1" dirty="0">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214965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p:cNvSpPr>
          <p:nvPr>
            <p:ph type="title" idx="4294967295"/>
          </p:nvPr>
        </p:nvSpPr>
        <p:spPr bwMode="auto"/>
        <p:txBody>
          <a:bodyPr vert="horz" wrap="square" lIns="91440" tIns="45720" rIns="91440" bIns="45720" numCol="1" anchorCtr="0" compatLnSpc="1">
            <a:prstTxWarp prst="textNoShape">
              <a:avLst/>
            </a:prstTxWarp>
            <a:normAutofit fontScale="90000"/>
          </a:bodyPr>
          <a:lstStyle/>
          <a:p>
            <a:pPr eaLnBrk="1" hangingPunct="1">
              <a:defRPr/>
            </a:pPr>
            <a:r>
              <a:rPr lang="el-GR" sz="3900" b="1" dirty="0" smtClean="0">
                <a:solidFill>
                  <a:srgbClr val="FF0000"/>
                </a:solidFill>
                <a:effectLst/>
              </a:rPr>
              <a:t>Παρέμβαση στην οικογένεια από το νοσηλευτή της οικογένειας</a:t>
            </a:r>
          </a:p>
        </p:txBody>
      </p:sp>
      <p:sp>
        <p:nvSpPr>
          <p:cNvPr id="52227" name="Rectangle 3"/>
          <p:cNvSpPr>
            <a:spLocks noGrp="1"/>
          </p:cNvSpPr>
          <p:nvPr>
            <p:ph type="body" idx="4294967295"/>
          </p:nvPr>
        </p:nvSpPr>
        <p:spPr>
          <a:xfrm>
            <a:off x="1547664" y="2132856"/>
            <a:ext cx="8229600" cy="4525963"/>
          </a:xfrm>
        </p:spPr>
        <p:txBody>
          <a:bodyPr/>
          <a:lstStyle/>
          <a:p>
            <a:pPr eaLnBrk="1" hangingPunct="1"/>
            <a:r>
              <a:rPr lang="el-GR" altLang="el-GR" dirty="0" smtClean="0">
                <a:solidFill>
                  <a:srgbClr val="0070C0"/>
                </a:solidFill>
              </a:rPr>
              <a:t>Διδασκαλία</a:t>
            </a:r>
          </a:p>
          <a:p>
            <a:pPr eaLnBrk="1" hangingPunct="1"/>
            <a:r>
              <a:rPr lang="el-GR" altLang="el-GR" dirty="0" smtClean="0">
                <a:solidFill>
                  <a:srgbClr val="0070C0"/>
                </a:solidFill>
              </a:rPr>
              <a:t>Συμβουλευτική </a:t>
            </a:r>
          </a:p>
          <a:p>
            <a:pPr eaLnBrk="1" hangingPunct="1"/>
            <a:r>
              <a:rPr lang="el-GR" altLang="el-GR" dirty="0" smtClean="0">
                <a:solidFill>
                  <a:srgbClr val="0070C0"/>
                </a:solidFill>
              </a:rPr>
              <a:t>Ενδυνάμωση </a:t>
            </a:r>
          </a:p>
        </p:txBody>
      </p:sp>
    </p:spTree>
    <p:extLst>
      <p:ext uri="{BB962C8B-B14F-4D97-AF65-F5344CB8AC3E}">
        <p14:creationId xmlns:p14="http://schemas.microsoft.com/office/powerpoint/2010/main" val="3907996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p:cNvSpPr>
          <p:nvPr>
            <p:ph type="title" idx="4294967295"/>
          </p:nvPr>
        </p:nvSpPr>
        <p:spPr bwMode="auto"/>
        <p:txBody>
          <a:bodyPr vert="horz" wrap="square" lIns="91440" tIns="45720" rIns="91440" bIns="45720" numCol="1" anchorCtr="0" compatLnSpc="1">
            <a:prstTxWarp prst="textNoShape">
              <a:avLst/>
            </a:prstTxWarp>
            <a:normAutofit fontScale="90000"/>
          </a:bodyPr>
          <a:lstStyle/>
          <a:p>
            <a:pPr eaLnBrk="1" hangingPunct="1">
              <a:defRPr/>
            </a:pPr>
            <a:r>
              <a:rPr lang="el-GR" sz="3900" dirty="0" smtClean="0">
                <a:solidFill>
                  <a:srgbClr val="FF0000"/>
                </a:solidFill>
                <a:effectLst/>
              </a:rPr>
              <a:t>Παρέμβαση στην οικογένεια από το νοσηλευτή της οικογένειας</a:t>
            </a:r>
          </a:p>
        </p:txBody>
      </p:sp>
      <p:sp>
        <p:nvSpPr>
          <p:cNvPr id="54275" name="Rectangle 3"/>
          <p:cNvSpPr>
            <a:spLocks noGrp="1"/>
          </p:cNvSpPr>
          <p:nvPr>
            <p:ph type="body" idx="4294967295"/>
          </p:nvPr>
        </p:nvSpPr>
        <p:spPr>
          <a:xfrm>
            <a:off x="250825" y="1719263"/>
            <a:ext cx="8893175" cy="4733925"/>
          </a:xfrm>
        </p:spPr>
        <p:txBody>
          <a:bodyPr>
            <a:normAutofit lnSpcReduction="10000"/>
          </a:bodyPr>
          <a:lstStyle/>
          <a:p>
            <a:pPr eaLnBrk="1" hangingPunct="1">
              <a:lnSpc>
                <a:spcPct val="80000"/>
              </a:lnSpc>
            </a:pPr>
            <a:r>
              <a:rPr lang="el-GR" altLang="el-GR" sz="2800" b="1" dirty="0" smtClean="0">
                <a:solidFill>
                  <a:srgbClr val="7030A0"/>
                </a:solidFill>
              </a:rPr>
              <a:t>Συμβουλευτική</a:t>
            </a:r>
            <a:r>
              <a:rPr lang="el-GR" altLang="el-GR" sz="2800" dirty="0" smtClean="0">
                <a:solidFill>
                  <a:srgbClr val="7030A0"/>
                </a:solidFill>
              </a:rPr>
              <a:t> έχει σκοπό να δώσει στον πελάτη μια ευκαιρία να διερευνήσει, να ανακαλύψει και να ξεκαθαρίσει τους τρόπου</a:t>
            </a:r>
            <a:r>
              <a:rPr lang="el-GR" altLang="el-GR" sz="2800" dirty="0" smtClean="0">
                <a:solidFill>
                  <a:srgbClr val="7030A0"/>
                </a:solidFill>
                <a:latin typeface="Arial" pitchFamily="34" charset="0"/>
              </a:rPr>
              <a:t>ς</a:t>
            </a:r>
            <a:r>
              <a:rPr lang="el-GR" altLang="el-GR" sz="2800" dirty="0" smtClean="0">
                <a:solidFill>
                  <a:srgbClr val="7030A0"/>
                </a:solidFill>
              </a:rPr>
              <a:t> που θα τον βοηθήσουν να </a:t>
            </a:r>
            <a:r>
              <a:rPr lang="el-GR" altLang="el-GR" sz="2800" dirty="0" err="1" smtClean="0">
                <a:solidFill>
                  <a:srgbClr val="7030A0"/>
                </a:solidFill>
              </a:rPr>
              <a:t>ζεί</a:t>
            </a:r>
            <a:r>
              <a:rPr lang="el-GR" altLang="el-GR" sz="2800" dirty="0" smtClean="0">
                <a:solidFill>
                  <a:srgbClr val="7030A0"/>
                </a:solidFill>
              </a:rPr>
              <a:t> πιο αποτελεσματικά και ικανοποιητικά. Απαιτεί γνώσεις, ειδικές κλινικές ικανότητες και προετοιμασία (</a:t>
            </a:r>
            <a:r>
              <a:rPr lang="en-US" altLang="el-GR" sz="1500" dirty="0" smtClean="0">
                <a:solidFill>
                  <a:srgbClr val="7030A0"/>
                </a:solidFill>
                <a:latin typeface="Corbel" pitchFamily="34" charset="0"/>
              </a:rPr>
              <a:t>British Association of Counseling, 1984</a:t>
            </a:r>
            <a:r>
              <a:rPr lang="en-US" altLang="el-GR" sz="2800" dirty="0" smtClean="0">
                <a:solidFill>
                  <a:srgbClr val="7030A0"/>
                </a:solidFill>
                <a:latin typeface="Corbel" pitchFamily="34" charset="0"/>
              </a:rPr>
              <a:t>) </a:t>
            </a:r>
            <a:endParaRPr lang="el-GR" altLang="el-GR" sz="2800" dirty="0" smtClean="0">
              <a:solidFill>
                <a:srgbClr val="7030A0"/>
              </a:solidFill>
            </a:endParaRPr>
          </a:p>
          <a:p>
            <a:pPr eaLnBrk="1" hangingPunct="1">
              <a:lnSpc>
                <a:spcPct val="80000"/>
              </a:lnSpc>
              <a:buFont typeface="Wingdings 2" pitchFamily="18" charset="2"/>
              <a:buNone/>
            </a:pPr>
            <a:endParaRPr lang="en-US" altLang="el-GR" sz="2800" dirty="0" smtClean="0">
              <a:solidFill>
                <a:srgbClr val="7030A0"/>
              </a:solidFill>
              <a:latin typeface="Corbel" pitchFamily="34" charset="0"/>
            </a:endParaRPr>
          </a:p>
          <a:p>
            <a:pPr eaLnBrk="1" hangingPunct="1">
              <a:lnSpc>
                <a:spcPct val="80000"/>
              </a:lnSpc>
              <a:buFont typeface="Wingdings 2" pitchFamily="18" charset="2"/>
              <a:buNone/>
            </a:pPr>
            <a:r>
              <a:rPr lang="el-GR" altLang="el-GR" sz="2800" dirty="0" smtClean="0">
                <a:solidFill>
                  <a:srgbClr val="7030A0"/>
                </a:solidFill>
              </a:rPr>
              <a:t>Καθοριστικό ρόλο παίζουν:</a:t>
            </a:r>
          </a:p>
          <a:p>
            <a:pPr eaLnBrk="1" hangingPunct="1">
              <a:lnSpc>
                <a:spcPct val="80000"/>
              </a:lnSpc>
            </a:pPr>
            <a:r>
              <a:rPr lang="el-GR" altLang="el-GR" sz="2800" dirty="0" smtClean="0">
                <a:solidFill>
                  <a:srgbClr val="7030A0"/>
                </a:solidFill>
              </a:rPr>
              <a:t>Συνέντευξη (αυτοαντίληψη, συνείδηση, μηχανισμοί άμυνας, προσδοκίες, αισθήματα, αντίληψη)</a:t>
            </a:r>
          </a:p>
          <a:p>
            <a:pPr eaLnBrk="1" hangingPunct="1">
              <a:lnSpc>
                <a:spcPct val="80000"/>
              </a:lnSpc>
            </a:pPr>
            <a:r>
              <a:rPr lang="el-GR" altLang="el-GR" sz="2800" dirty="0" smtClean="0">
                <a:solidFill>
                  <a:srgbClr val="7030A0"/>
                </a:solidFill>
              </a:rPr>
              <a:t>Παρατήρηση</a:t>
            </a:r>
          </a:p>
          <a:p>
            <a:pPr eaLnBrk="1" hangingPunct="1">
              <a:lnSpc>
                <a:spcPct val="80000"/>
              </a:lnSpc>
            </a:pPr>
            <a:r>
              <a:rPr lang="el-GR" altLang="el-GR" sz="2800" dirty="0" smtClean="0">
                <a:solidFill>
                  <a:srgbClr val="7030A0"/>
                </a:solidFill>
              </a:rPr>
              <a:t>Ακρόαση &amp; σιωπή</a:t>
            </a:r>
          </a:p>
          <a:p>
            <a:pPr eaLnBrk="1" hangingPunct="1">
              <a:lnSpc>
                <a:spcPct val="80000"/>
              </a:lnSpc>
            </a:pPr>
            <a:r>
              <a:rPr lang="el-GR" altLang="el-GR" sz="2800" dirty="0" smtClean="0">
                <a:solidFill>
                  <a:srgbClr val="7030A0"/>
                </a:solidFill>
              </a:rPr>
              <a:t>Διατύπωση ερωτήσεων</a:t>
            </a:r>
          </a:p>
          <a:p>
            <a:pPr eaLnBrk="1" hangingPunct="1">
              <a:lnSpc>
                <a:spcPct val="80000"/>
              </a:lnSpc>
              <a:buFont typeface="Wingdings 2" pitchFamily="18" charset="2"/>
              <a:buNone/>
            </a:pPr>
            <a:endParaRPr lang="el-GR" altLang="el-GR" sz="2800" dirty="0" smtClean="0">
              <a:solidFill>
                <a:srgbClr val="7030A0"/>
              </a:solidFill>
            </a:endParaRPr>
          </a:p>
        </p:txBody>
      </p:sp>
    </p:spTree>
    <p:extLst>
      <p:ext uri="{BB962C8B-B14F-4D97-AF65-F5344CB8AC3E}">
        <p14:creationId xmlns:p14="http://schemas.microsoft.com/office/powerpoint/2010/main" val="1103482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rgbClr val="002060"/>
                </a:solidFill>
              </a:rPr>
              <a:t>Νοσηλευτική διάγνωση</a:t>
            </a:r>
            <a:r>
              <a:rPr lang="el-GR" dirty="0">
                <a:solidFill>
                  <a:srgbClr val="002060"/>
                </a:solidFill>
              </a:rPr>
              <a:t>.</a:t>
            </a:r>
            <a:br>
              <a:rPr lang="el-GR" dirty="0">
                <a:solidFill>
                  <a:srgbClr val="002060"/>
                </a:solidFill>
              </a:rPr>
            </a:br>
            <a:endParaRPr lang="el-GR" dirty="0">
              <a:solidFill>
                <a:srgbClr val="002060"/>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1505761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4426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60932208"/>
              </p:ext>
            </p:extLst>
          </p:nvPr>
        </p:nvGraphicFramePr>
        <p:xfrm>
          <a:off x="467544" y="980728"/>
          <a:ext cx="842493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2635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828454435"/>
              </p:ext>
            </p:extLst>
          </p:nvPr>
        </p:nvGraphicFramePr>
        <p:xfrm>
          <a:off x="539552" y="105273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994422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Αστικό">
  <a:themeElements>
    <a:clrScheme name="Επιχειρηματικό">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Pixel">
  <a:themeElements>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2036</Words>
  <Application>Microsoft Office PowerPoint</Application>
  <PresentationFormat>Προβολή στην οθόνη (4:3)</PresentationFormat>
  <Paragraphs>250</Paragraphs>
  <Slides>49</Slides>
  <Notes>35</Notes>
  <HiddenSlides>0</HiddenSlides>
  <MMClips>0</MMClips>
  <ScaleCrop>false</ScaleCrop>
  <HeadingPairs>
    <vt:vector size="4" baseType="variant">
      <vt:variant>
        <vt:lpstr>Θέμα</vt:lpstr>
      </vt:variant>
      <vt:variant>
        <vt:i4>5</vt:i4>
      </vt:variant>
      <vt:variant>
        <vt:lpstr>Τίτλοι διαφανειών</vt:lpstr>
      </vt:variant>
      <vt:variant>
        <vt:i4>49</vt:i4>
      </vt:variant>
    </vt:vector>
  </HeadingPairs>
  <TitlesOfParts>
    <vt:vector size="54" baseType="lpstr">
      <vt:lpstr>Θέμα του Office</vt:lpstr>
      <vt:lpstr>Αστικό</vt:lpstr>
      <vt:lpstr>Pixel</vt:lpstr>
      <vt:lpstr>Προεπιλεγμένη σχεδίαση</vt:lpstr>
      <vt:lpstr>1_Θέμα του Office</vt:lpstr>
      <vt:lpstr>  ΕΙΔΗ  ΝΟΣΗΛΕΥΤΙΚΩΝ ΠΑΡΕΜΒΑΣΕΩΝ  ΣΤΗΝ ΟΙΚΟΓΕΝΕΙΑ  </vt:lpstr>
      <vt:lpstr>Οικογενειακή  Νοσηλευτική  </vt:lpstr>
      <vt:lpstr>Παρουσίαση του PowerPoint</vt:lpstr>
      <vt:lpstr>Παρουσίαση του PowerPoint</vt:lpstr>
      <vt:lpstr>Παρέμβαση στην οικογένεια από το νοσηλευτή της οικογένειας</vt:lpstr>
      <vt:lpstr>Παρέμβαση στην οικογένεια από το νοσηλευτή της οικογένειας</vt:lpstr>
      <vt:lpstr>Νοσηλευτική διάγνωση. </vt:lpstr>
      <vt:lpstr>Παρουσίαση του PowerPoint</vt:lpstr>
      <vt:lpstr>Παρουσίαση του PowerPoint</vt:lpstr>
      <vt:lpstr> ΤΟ ΘΕΡΑΠΕΥΤΙΚΟ ΥΠΟΣΤΗΡΙΚΤΙΚΟ  ΠΕΡΙΒΑΛΛΟΝ ΤΟΥ ΣΠΙΤΙΟΥ ΣΤΗΝ ΚΑΤΌΙΚΟΝ ΦΡΟΝΤΙΔΑ ΥΓΕΙΑΣ </vt:lpstr>
      <vt:lpstr>Ποιο είναι το νόημα του σπιτιού για το άτομο;</vt:lpstr>
      <vt:lpstr>Τι συμβαίνει όταν ο ασθενής λαμβάνει φροντίδα υγείας στο σπίτι;</vt:lpstr>
      <vt:lpstr>Τι συμβαίνει όταν ο ασθενής λαμβάνει φροντίδα υγείας στο σπίτι;</vt:lpstr>
      <vt:lpstr>Τι συμβαίνει όταν ο ασθενής λαμβάνει φροντίδα υγείας στο σπίτι;</vt:lpstr>
      <vt:lpstr>ΣΥΜΒΟΥΛΕΥΤΙΚΗ ΚΑΙ  ΟΙΚΟΓΕΝΕΙΑΚΗ ΝΟΣΗΛΕΥΤΙΚΗ  ΦΡΟΝΤΙΔΑ</vt:lpstr>
      <vt:lpstr>ΑΞΙΟΛΟΓΗΣΗ ΟΙΚΟΓΕΝΕΙΑΣ</vt:lpstr>
      <vt:lpstr>ΑΞΙΟΛΟΓΗΣΗ ΤΗΣ ΟΙΚΟΓΕΝΕΙΑΣ</vt:lpstr>
      <vt:lpstr>ΠΑΡΕΜΒΑΣΗ…</vt:lpstr>
      <vt:lpstr>ΠΑΡΕΜΒΑΣΗ…</vt:lpstr>
      <vt:lpstr>ΠΑΡΕΜΒΑΣΗ…</vt:lpstr>
      <vt:lpstr>ΕΝΕΡΓΗΤΙΚΗ ΑΚΡΟΑΣΗ…</vt:lpstr>
      <vt:lpstr>ΔΕΞΙΟΤΗΤΕΣ ΕΚΦΡΑΣΗΣ…</vt:lpstr>
      <vt:lpstr>ΔΕΞΙΟΤΗΤΕΣ ΑΠΟΔΟΧΗΣ…</vt:lpstr>
      <vt:lpstr>Επιλεκτική ανασκόπηση της βιβλιογραφίας σχετικά με την επικοινωνία νοσηλευτή-ασθενή: Έχει παραμεληθεί η συμβολή του ασθενή?</vt:lpstr>
      <vt:lpstr>ΕΙΣΑΓΩΓΗ </vt:lpstr>
      <vt:lpstr>Παράγοντες που οδήγησαν στην μελέτη επικοινωνίας νοσηλευτή-ασθενή</vt:lpstr>
      <vt:lpstr>Παράγοντες που οδήγησαν στην μελέτη επικοινωνίας νοσηλευτή-ασθενή</vt:lpstr>
      <vt:lpstr>Παράγοντες που οδήγησαν στην μελέτη επικοινωνίας νοσηλευτή-ασθενή</vt:lpstr>
      <vt:lpstr>Χαρακτηριστικά επικοινωνίας νοσ/τή-ασθενή:</vt:lpstr>
      <vt:lpstr>Χαρακτηριστικά επικοινωνίας νοσ/τή-ασθενή:</vt:lpstr>
      <vt:lpstr>Χαρακτηριστικά επικοινωνίας νοσ/τή-ασθενή:</vt:lpstr>
      <vt:lpstr>Χαρακτηριστικά επικοινωνίας νοσ/τή-ασθενή:</vt:lpstr>
      <vt:lpstr>Κατηγοριοποίηση νοσ/τών σύμφωνα με την λεκτική τους συμπεριφορά</vt:lpstr>
      <vt:lpstr>Κατηγοριοποίηση νοσ/τών σύμφωνα με την λεκτική τους συμπεριφορα</vt:lpstr>
      <vt:lpstr>Η συμβολή, οι ρόλοι και η λεκτική συμμετοχή νοσ/τών και ασθενών στην επικοινωνία τους</vt:lpstr>
      <vt:lpstr>Η συμβολή, οι ρόλοι και η λεκτική συμμετοχή νοσ/τών και ασθενών στην επικοινωνία τους</vt:lpstr>
      <vt:lpstr>Η συμβολή, οι ρόλοι και η λεκτική συμμετοχή νοσ/τών και ασθενών στην επικοινωνία τους</vt:lpstr>
      <vt:lpstr>Ανάλυση συζήτησης                               (Conversational analysis)</vt:lpstr>
      <vt:lpstr>Ευρήματα της ανάλυσης συζήτησης νοσ/τών-ασθενών</vt:lpstr>
      <vt:lpstr>Ευρήματα της ανάλυσης συζήτησης νοσ/τών-ασθενών</vt:lpstr>
      <vt:lpstr>Οι αντιλήψεις και τα κίνητρα των συνομιλητών:</vt:lpstr>
      <vt:lpstr>Οι αντιλήψεις και τα κίνητρα των συνομιλητών:</vt:lpstr>
      <vt:lpstr>Οι αντιλήψεις και τα κίνητρα των συνομιλητών:</vt:lpstr>
      <vt:lpstr>Οι αντιλήψεις και τα κίνητρα των συνομιλητών:</vt:lpstr>
      <vt:lpstr>Οι αντιλήψεις και τα κίνητρα των συνομιλητών </vt:lpstr>
      <vt:lpstr>Εξωτερικές επιδράσεις         Νοσ/τή</vt:lpstr>
      <vt:lpstr>Εξωτερικές επιδράσεις         Ασθενή</vt:lpstr>
      <vt:lpstr> Συμπεράσματα: </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FAMILY</dc:creator>
  <cp:lastModifiedBy>ΟΙΚΟΓΕΝΕΙΑ</cp:lastModifiedBy>
  <cp:revision>14</cp:revision>
  <dcterms:created xsi:type="dcterms:W3CDTF">2015-03-28T18:13:50Z</dcterms:created>
  <dcterms:modified xsi:type="dcterms:W3CDTF">2017-02-19T19:13:45Z</dcterms:modified>
</cp:coreProperties>
</file>