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67" r:id="rId3"/>
    <p:sldId id="269" r:id="rId4"/>
    <p:sldId id="261" r:id="rId5"/>
    <p:sldId id="270" r:id="rId6"/>
    <p:sldId id="26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41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F2565-488D-8343-8BE5-4421EAB32E8A}" type="datetimeFigureOut">
              <a:rPr lang="en-GR" smtClean="0"/>
              <a:t>3/6/21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2A12-87FB-4547-ACE7-01DF753708D4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519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Εσείς καλέιστε να εφαρμόσετε την προσέγγιση του </a:t>
            </a:r>
            <a:r>
              <a:rPr lang="en-GB" dirty="0" err="1"/>
              <a:t>Fairclough</a:t>
            </a:r>
            <a:r>
              <a:rPr lang="en-GB" dirty="0"/>
              <a:t> </a:t>
            </a:r>
            <a:r>
              <a:rPr lang="el-GR"/>
              <a:t>που μας δίνει ένα πιο κατανοητό ερμηνευτικό και αναλυτικό πλαίσιο.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9AEE-D93C-AD4B-922D-61A977172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52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609600" y="2020824"/>
            <a:ext cx="10972800" cy="40751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995D68B-21AC-438B-BECE-4F17DA129F19}" type="datetime4">
              <a:rPr lang="en-US" smtClean="0"/>
              <a:pPr/>
              <a:t>June 3, 2021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5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1736F-7AC6-DF44-B0D4-1F589ACF4C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Στρατηγικεσ</a:t>
            </a:r>
            <a:r>
              <a:rPr lang="el-GR" dirty="0"/>
              <a:t> </a:t>
            </a:r>
            <a:r>
              <a:rPr lang="el-GR" dirty="0" err="1"/>
              <a:t>αναλυσησ</a:t>
            </a:r>
            <a:r>
              <a:rPr lang="el-GR" dirty="0"/>
              <a:t> στην </a:t>
            </a:r>
            <a:r>
              <a:rPr lang="el-GR" dirty="0" err="1"/>
              <a:t>ερευνα</a:t>
            </a:r>
            <a:r>
              <a:rPr lang="el-GR" dirty="0"/>
              <a:t> </a:t>
            </a:r>
            <a:r>
              <a:rPr lang="el-GR" dirty="0" err="1"/>
              <a:t>μεσων</a:t>
            </a:r>
            <a:r>
              <a:rPr lang="el-GR" dirty="0"/>
              <a:t>:</a:t>
            </a:r>
            <a:br>
              <a:rPr lang="el-GR" dirty="0"/>
            </a:br>
            <a:r>
              <a:rPr lang="el-GR" dirty="0"/>
              <a:t>η </a:t>
            </a:r>
            <a:r>
              <a:rPr lang="el-GR" dirty="0" err="1"/>
              <a:t>περιπτωση</a:t>
            </a:r>
            <a:r>
              <a:rPr lang="el-GR" dirty="0"/>
              <a:t> των </a:t>
            </a:r>
            <a:r>
              <a:rPr lang="el-GR" dirty="0" err="1"/>
              <a:t>ειδησεων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60B9A-3DE8-C245-807F-56E92C4C6F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Δρ. Δέσποινα </a:t>
            </a:r>
            <a:r>
              <a:rPr lang="el-GR" dirty="0" err="1"/>
              <a:t>Χρονάκη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89417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4500" dirty="0">
                <a:solidFill>
                  <a:schemeClr val="tx1"/>
                </a:solidFill>
              </a:rPr>
              <a:t>ΣΤΡΑΤΗΓΙΚΕΣ ΑΝΑΛΥΣΗΣ ΣΤΗΝ ΠΟΙΟΤΙΚΗ ΕΡΕΥΝΑ ΜΕΣΩΝ</a:t>
            </a:r>
            <a:endParaRPr lang="en-US" sz="45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 lnSpcReduction="10000"/>
          </a:bodyPr>
          <a:lstStyle/>
          <a:p>
            <a:r>
              <a:rPr lang="el-GR" sz="1500"/>
              <a:t>ΘΕΜΑΤΙΚΗ ΑΝΑΛΥΣΗ</a:t>
            </a:r>
          </a:p>
          <a:p>
            <a:pPr lvl="1"/>
            <a:r>
              <a:rPr lang="el-GR" sz="1500"/>
              <a:t>ΟΡΓΑΝΩΣΗ ΔΕΔΟΜΕΝΩΝ </a:t>
            </a:r>
            <a:r>
              <a:rPr lang="mr-IN" sz="1500"/>
              <a:t>–</a:t>
            </a:r>
            <a:r>
              <a:rPr lang="el-GR" sz="1500"/>
              <a:t>ΧΑΡΤΟΓΡΑΦΗΣΗ ΕΥΡΗΜΑΤΩΝ</a:t>
            </a:r>
          </a:p>
          <a:p>
            <a:r>
              <a:rPr lang="el-GR" sz="1500"/>
              <a:t>ΑΝΑΛΥΣΗ ΚΕΙΜΕΝΟΥ</a:t>
            </a:r>
          </a:p>
          <a:p>
            <a:pPr lvl="1"/>
            <a:r>
              <a:rPr lang="el-GR" sz="1500"/>
              <a:t>ΑΝΑΓΝΩΡΙΣΗ ΤΩΝ ΔΙΑΘΕΣΙΜΩΝ ΣΤΑ ΑΚΡΟΑΤΗΡΙΑ ΑΦΗΓΗΣΕΩΝ</a:t>
            </a:r>
          </a:p>
          <a:p>
            <a:r>
              <a:rPr lang="el-GR" sz="1500"/>
              <a:t>ΑΝΑΛΥΣΗ ΛΟΓΟΥ</a:t>
            </a:r>
          </a:p>
          <a:p>
            <a:pPr lvl="1"/>
            <a:r>
              <a:rPr lang="el-GR" sz="1500"/>
              <a:t>ΠΩΣ ΜΙΛΑΜΕ ΓΙΑ ΤΙΣ ΕΜΠΕΙΡΙΕΣ ΜΑΣ (</a:t>
            </a:r>
            <a:r>
              <a:rPr lang="en-US" sz="1500"/>
              <a:t>DISCOURSES, POSITIONING)</a:t>
            </a:r>
            <a:endParaRPr lang="el-GR" sz="1500"/>
          </a:p>
          <a:p>
            <a:r>
              <a:rPr lang="el-GR" sz="1500"/>
              <a:t>ΚΡΙΤΙΚΗ ΑΝΑΛΥΣΗ ΛΟΓΟΥ</a:t>
            </a:r>
            <a:endParaRPr lang="en-US" sz="1500"/>
          </a:p>
          <a:p>
            <a:pPr lvl="1"/>
            <a:r>
              <a:rPr lang="el-GR" sz="1500"/>
              <a:t>ΠΩΣ ΜΙΛΑΜΕ ΓΙΑ ΤΙΣ ΕΜΠΕΙΡΙΕΣ ΜΑΣ</a:t>
            </a:r>
            <a:r>
              <a:rPr lang="en-US" sz="1500"/>
              <a:t> </a:t>
            </a:r>
            <a:r>
              <a:rPr lang="el-GR" sz="1500"/>
              <a:t>ΜΕ ΠΟΛΙΤΙΚΗΣ/ΙΔΕΟΛΟΓΙΚΗΣ ΦΥΣΗΣ ΚΕΙΜΕΝΑ (</a:t>
            </a:r>
            <a:r>
              <a:rPr lang="en-US" sz="1500"/>
              <a:t>DISCOURSES</a:t>
            </a:r>
            <a:r>
              <a:rPr lang="el-GR" sz="1500"/>
              <a:t>, ΕΜΦΑΣΗ ΣΤΟΝ ΙΔΕΟΛΟΓΙΚΟ ΡΟΛΟ ΤΗΣ ΓΛΩΣΣΑΣ ΚΑΙ ΤΗΝ ΕΞΟΥΣΙΑ)</a:t>
            </a:r>
          </a:p>
          <a:p>
            <a:r>
              <a:rPr lang="el-GR" sz="1500"/>
              <a:t>ΑΦΗΓΗΜΑΤΙΚΗ ΑΝΑΛΥΣΗ</a:t>
            </a:r>
          </a:p>
          <a:p>
            <a:pPr lvl="1"/>
            <a:r>
              <a:rPr lang="el-GR" sz="1500"/>
              <a:t>Η ΕΜΠΕΙΡΙΑ ΟΣ ΟΛΟΝ (ΤΑΥΤΟΤΗΤΕΣ, ΕΡΜΗΝΕΥΤΙΚΑ ΡΕΠΕΡΤΟΡΙΑ ΚΑΙ Η ΧΡΗΣΗ ΔΙΑΦΟΡΕΤΙΚΩΝ ΚΩΔΙΚΩΝ/ΑΦΗΓΗΣΕΩΝ ΣΤΗΝ ΚΑΤΑΣΚΕΥΗ ΤΗΣ ΕΜΠΕΙΡΙΑΣ)</a:t>
            </a:r>
            <a:endParaRPr lang="en-US" sz="1500"/>
          </a:p>
        </p:txBody>
      </p:sp>
    </p:spTree>
    <p:extLst>
      <p:ext uri="{BB962C8B-B14F-4D97-AF65-F5344CB8AC3E}">
        <p14:creationId xmlns:p14="http://schemas.microsoft.com/office/powerpoint/2010/main" val="134706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7902" y="1194180"/>
            <a:ext cx="3523938" cy="5020353"/>
          </a:xfrm>
        </p:spPr>
        <p:txBody>
          <a:bodyPr>
            <a:normAutofit/>
          </a:bodyPr>
          <a:lstStyle/>
          <a:p>
            <a:r>
              <a:rPr lang="el-GR" dirty="0"/>
              <a:t>ΘΕΜΑΤΙΚΗ ΑΝΑΛΥΣΗ </a:t>
            </a:r>
            <a:br>
              <a:rPr lang="el-GR" dirty="0"/>
            </a:br>
            <a:r>
              <a:rPr lang="en-US" dirty="0"/>
              <a:t>(THEMATIC ANALYSIS)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5056541" y="1194179"/>
            <a:ext cx="6114847" cy="5020353"/>
          </a:xfrm>
        </p:spPr>
        <p:txBody>
          <a:bodyPr>
            <a:normAutofit/>
          </a:bodyPr>
          <a:lstStyle/>
          <a:p>
            <a:endParaRPr lang="en-US" sz="1600"/>
          </a:p>
          <a:p>
            <a:r>
              <a:rPr lang="el-GR" sz="1600"/>
              <a:t>ΟΡΓΑΝΩΣΗ ΚΑΙ ΤΑΞΙΝΟΜΗΣΗ ΤΩΝ ΔΕΔΟΜΕΝΩΝ</a:t>
            </a:r>
          </a:p>
          <a:p>
            <a:r>
              <a:rPr lang="el-GR" sz="1600"/>
              <a:t>ΧΑΡΤΟΓΡΑΦΗΣΗ ΤΩΝ ΔΕΔΟΜΕΝΩΝ</a:t>
            </a:r>
          </a:p>
          <a:p>
            <a:r>
              <a:rPr lang="el-GR" sz="1600"/>
              <a:t>ΠΟΣΟΤΙΚΗ ΚΑΙ ΘΕΜΑΤΙΚΗ ΚΑΤΑΝΟΗΣΗ ΤΩΝ ΔΕΔΟΜΕΝΩΝ</a:t>
            </a:r>
          </a:p>
          <a:p>
            <a:r>
              <a:rPr lang="el-GR" sz="1600"/>
              <a:t>ΕΙΚΟΝΑ ΓΙΑ ΤΟ ΤΙ ΕΝΔΙΑΦΕΡΕΙ ΤΟΥΣ ΣΥΜΜΕΤΕΧΟΝΤΕΣ ΝΑ ΣΥΖΗΤΗΣΟΥΝ (ΣΕ ΠΕΡΙΠΤΩΣΗ ΠΟΙΟΤΙΚΗΣ ΕΡΕΥΝΑΣ ΑΚΡΟΑΤΗΡΙΟΥ)</a:t>
            </a:r>
          </a:p>
          <a:p>
            <a:r>
              <a:rPr lang="el-GR" sz="1600"/>
              <a:t>ΓΕΝΙΚΗ ΕΙΚΟΝΑ ΓΙΑ ΤΟ ΠΩΣ ΜΙΛΑΝΕ ΓΙΑ ΚΑΠΟΙΕΣ ΘΕΜΑΤΙΚΕΣ (ΣΕ ΠΕΡΙΠΤΩΣΗ ΠΟΙΟΤΙΚΗΣ ΕΡΕΥΝΑΣ ΑΚΡΟΑΤΗΡΙΟΥ)</a:t>
            </a:r>
          </a:p>
          <a:p>
            <a:r>
              <a:rPr lang="el-GR" sz="1600"/>
              <a:t>ΣΥΖΗΤΗΣΗ ΤΩΝ ΚΥΡΙΩΝ ΘΕΜΑΤΙΚΩΝ ΠΟΥ ΠΡΟΚΥΠΤΟΥΝ ΑΠΌ ΤΗ ΜΕΛΕΤΗ ΤΗΣ ΕΙΔΗΣΕΟΓΑΦΙΑΣ</a:t>
            </a:r>
            <a:r>
              <a:rPr lang="en-US" sz="1600"/>
              <a:t> (</a:t>
            </a:r>
            <a:r>
              <a:rPr lang="el-GR" sz="1600"/>
              <a:t>ΣΕ ΠΕΡΙΠΤΩΣΗ ΠΟΙΟΤΙΚΗΣ ΜΕΛΕΤΗΣ ΠΕΡΙΕΧΟΜΕΝΟΥ)</a:t>
            </a:r>
          </a:p>
          <a:p>
            <a:r>
              <a:rPr lang="el-GR" sz="1600"/>
              <a:t>ΜΟΝΑΔΑ ΑΝΑΛΥΣΗΣ: ΜΙΑ ΘΕΜΑΤΙΚΗ ΕΝΟΤΗΤΑ</a:t>
            </a:r>
          </a:p>
          <a:p>
            <a:r>
              <a:rPr lang="el-GR" sz="1600"/>
              <a:t>ΟΙ ΘΕΜΑΤΙΚΕΣ ΕΝΟΤΗΤΕΣ ΘΑ ΣΧΕΤΙΖΟΝΤΑΙ ΩΣ ΕΠΙ ΤΟ ΠΛΕΙΣΤΟΝ ΜΕ ΚΥΡΙΑΡΧΕΣ ΑΦΗΓΗΣΕΙΣ ΓΥΡΩ ΑΠΌ ΤΑ ΘΕΜΑΤΑ/ΦΑΙΝΟΜΕΝΑ ΥΠΟ ΜΕΛΕΤΗ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100486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791570"/>
            <a:ext cx="4018839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4500" dirty="0">
                <a:solidFill>
                  <a:schemeClr val="tx1"/>
                </a:solidFill>
              </a:rPr>
              <a:t>Η ΑΝΑΛΥΣΗ ΚΕΙΜΕΝΟΥ</a:t>
            </a:r>
            <a:endParaRPr lang="en-US" sz="45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</p:spPr>
        <p:txBody>
          <a:bodyPr anchor="ctr">
            <a:normAutofit/>
          </a:bodyPr>
          <a:lstStyle/>
          <a:p>
            <a:r>
              <a:rPr lang="el-GR" sz="1800"/>
              <a:t>ΤΙ ΨΑΧΝΟΥΜΕ ΣΤΗΝ ΑΝΑΛΥΣΗ ΚΕΙΜΕΝΟΥ;</a:t>
            </a:r>
          </a:p>
          <a:p>
            <a:endParaRPr lang="el-GR" sz="1800"/>
          </a:p>
          <a:p>
            <a:r>
              <a:rPr lang="el-GR" sz="1800"/>
              <a:t>ΔΙΑΦΟΡΕΤΙΚΕΣ ΜΕΘΟΔΟΛΟΓΙΕΣ-ΔΙΑΦΟΡΕΤΙΚΑ ΑΠΟΤΕΛΕΣΜΑΤΑ</a:t>
            </a:r>
          </a:p>
          <a:p>
            <a:endParaRPr lang="el-GR" sz="1800"/>
          </a:p>
          <a:p>
            <a:r>
              <a:rPr lang="el-GR" sz="1800"/>
              <a:t>ΠΩΣ ΜΕΘΟΔΕΥΟΥΜΕ ΤΗ ΔΟΥΛΕΙΑ ΜΑΣ; ΟΙ ΔΙΑΦΟΡΕΤΙΚΕΣ ΚΟΥΛΤΟΥΡΕΣ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7702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82" y="791570"/>
            <a:ext cx="3908168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4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ΑΝΑΛΥΣΗ ΛΟΓΟΥ </a:t>
            </a:r>
            <a:r>
              <a:rPr lang="en-GB" sz="4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(DISCOURSE ANALYSIS)</a:t>
            </a:r>
            <a:endParaRPr lang="en-US" sz="4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Η ΕΞΟΥΣΙΑ ΩΣ ΕΝΔΟΓΕΝΕΣ ΧΑΡΑΚΤΗΡΙΣΤΙΚΟ ΣΧΕΣΕΩΝ</a:t>
            </a:r>
          </a:p>
          <a:p>
            <a:endParaRPr lang="el-GR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ΚΑΤΑΝΟΗΣΗ ΤΟΥ ΠΩΣ ΑΝΑΑΠΑΡΑΓΟΝΤΑΙ ΚΑΘΟΛΙΚΩΣ ΠΑΡΑΔΕΔΕΓΜΕΝΕΣ ΑΛΗΘΕΙΕΣ</a:t>
            </a:r>
          </a:p>
          <a:p>
            <a:endParaRPr lang="el-GR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Η ΑΛΗΘΕΙΑ ΤΟΥ ΥΠΟΚΕΙΜΕΝΟΥ ΚΑΙ Η ΑΝΤΙΛΗΨΗ ΤΟΥ  ΕΑΥΤΟΥ ΜΕΣΑ ΣΤΟΝ ΚΟΣΜΟ</a:t>
            </a:r>
          </a:p>
          <a:p>
            <a:endParaRPr lang="el-GR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ΑΝΑΛΥΤΙΚΕΣ ΠΡΑΚΤΙΚΕΣ	</a:t>
            </a:r>
          </a:p>
          <a:p>
            <a:pPr lvl="1"/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ΕΡΜΗΝΕΥΤΙΚΕΣ ΣΤΡΑΤΗΓΙΚΕΣ (</a:t>
            </a:r>
            <a:r>
              <a:rPr lang="en-GB" sz="1500" dirty="0">
                <a:latin typeface="Times New Roman" charset="0"/>
                <a:ea typeface="Times New Roman" charset="0"/>
                <a:cs typeface="Times New Roman" charset="0"/>
              </a:rPr>
              <a:t>INTERPRETATIVE REPERTOIRES)</a:t>
            </a:r>
            <a:endParaRPr lang="el-GR" sz="1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/>
            <a:r>
              <a:rPr lang="en-GB" sz="15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ΙΔΕΟΛΟΓΙΚΑ ΔΙΛΗΜΜΑΤΑ </a:t>
            </a:r>
            <a:r>
              <a:rPr lang="en-GB" sz="1500" dirty="0">
                <a:latin typeface="Times New Roman" charset="0"/>
                <a:ea typeface="Times New Roman" charset="0"/>
                <a:cs typeface="Times New Roman" charset="0"/>
              </a:rPr>
              <a:t>(IDEOLOGICAL DILEMMAS</a:t>
            </a:r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)</a:t>
            </a:r>
          </a:p>
          <a:p>
            <a:pPr lvl="1"/>
            <a:r>
              <a:rPr lang="el-GR" sz="1500" dirty="0">
                <a:latin typeface="Times New Roman" charset="0"/>
                <a:ea typeface="Times New Roman" charset="0"/>
                <a:cs typeface="Times New Roman" charset="0"/>
              </a:rPr>
              <a:t>ΤΟΠΟΘΕΤΗΣΗ ΤΟΥ ΕΑΥΤΟΥ (</a:t>
            </a:r>
            <a:r>
              <a:rPr lang="en-GB" sz="1500" dirty="0">
                <a:latin typeface="Times New Roman" charset="0"/>
                <a:ea typeface="Times New Roman" charset="0"/>
                <a:cs typeface="Times New Roman" charset="0"/>
              </a:rPr>
              <a:t>SUBJECT POSITIONING)</a:t>
            </a:r>
            <a:endParaRPr lang="en-US" sz="15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40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0082" y="791570"/>
            <a:ext cx="3765664" cy="5262390"/>
          </a:xfrm>
        </p:spPr>
        <p:txBody>
          <a:bodyPr anchor="ctr">
            <a:normAutofit/>
          </a:bodyPr>
          <a:lstStyle/>
          <a:p>
            <a:pPr algn="r"/>
            <a:r>
              <a:rPr lang="el-GR" sz="4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ΑΝΑΛΥΣΗ ΑΦΗΓΗΣΗΣ (</a:t>
            </a:r>
            <a:r>
              <a:rPr lang="en-GB" sz="4000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NARRATIVE ANALYSIS)</a:t>
            </a:r>
            <a:endParaRPr lang="en-US" sz="400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76720" y="791570"/>
            <a:ext cx="4892308" cy="526239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l-GR" sz="1500">
                <a:latin typeface="Times New Roman" charset="0"/>
                <a:ea typeface="Times New Roman" charset="0"/>
                <a:cs typeface="Times New Roman" charset="0"/>
              </a:rPr>
              <a:t>ΣΥΣΤΗΜΑΤΙΚΗ ΑΝΑΛΥΣΗ ΤΗΣ ΑΦΗΓΗΣΗΣ ΕΝΟΣ ΑΤΟΜΟΥ</a:t>
            </a:r>
          </a:p>
          <a:p>
            <a:endParaRPr lang="el-GR" sz="15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>
                <a:latin typeface="Times New Roman" charset="0"/>
                <a:ea typeface="Times New Roman" charset="0"/>
                <a:cs typeface="Times New Roman" charset="0"/>
              </a:rPr>
              <a:t>ΚΕΝΤΡΟ ΤΗΣ ΑΦΗΓΗΣΗΣ ΕΙΝΑΙ Η ΔΙΑΧΕΙΡΙΣΗ ΚΑΙ ΠΡΟΒΟΛΗ ΕΑΥΤΩΝ ΣΤΟΝ ΑΞΟΝΑ ΤΗΣ ΠΡΟΣΩΠΙΚΗΣ ΙΣΤΟΡΙΑΣ ΓΙΑ ΕΝΑ ΘΕΜΑ</a:t>
            </a:r>
          </a:p>
          <a:p>
            <a:endParaRPr lang="el-GR" sz="15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>
                <a:latin typeface="Times New Roman" charset="0"/>
                <a:ea typeface="Times New Roman" charset="0"/>
                <a:cs typeface="Times New Roman" charset="0"/>
              </a:rPr>
              <a:t>Η ΣΧΕΣΗ ΤΟΥ ΑΦΗΓΗΤΗ ΜΕ ΤΟΝ ΕΡΕΥΝΗΤΗ</a:t>
            </a:r>
          </a:p>
          <a:p>
            <a:endParaRPr lang="el-GR" sz="15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>
                <a:latin typeface="Times New Roman" charset="0"/>
                <a:ea typeface="Times New Roman" charset="0"/>
                <a:cs typeface="Times New Roman" charset="0"/>
              </a:rPr>
              <a:t>ΣΤΟΧΟΣ ΕΙΝΑΙ Η ΑΝΑΛΥΣΗΣ ΜΙΑΣ ΙΣΤΟΡΙΑΣ ΓΙΑ ΤΟΝ ΕΑΥΤΟ ΤΟΥ ΣΥΜΜΕΤΕΧΟΝΤΑ</a:t>
            </a:r>
          </a:p>
          <a:p>
            <a:endParaRPr lang="el-GR" sz="15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>
                <a:latin typeface="Times New Roman" charset="0"/>
                <a:ea typeface="Times New Roman" charset="0"/>
                <a:cs typeface="Times New Roman" charset="0"/>
              </a:rPr>
              <a:t>ΜΟΝΑΔΑ ΑΝΑΛΥΣΗΣ: Η ΠΡΟΣΩΠΙΚΗ ΙΣΤΟΡΙΑ</a:t>
            </a:r>
          </a:p>
          <a:p>
            <a:endParaRPr lang="el-GR" sz="150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l-GR" sz="1500">
                <a:latin typeface="Times New Roman" charset="0"/>
                <a:ea typeface="Times New Roman" charset="0"/>
                <a:cs typeface="Times New Roman" charset="0"/>
              </a:rPr>
              <a:t>ΓΙΑΤΙ ΚΑΝΟΥΜΕ ΑΝΑΛΥΣΗ ΑΦΗΓΗΣΗΣ ΣΤΙΣ ΠΟΛΙΤΙΣΜΙΚΕΣ ΣΠΟΥΔΕΣ</a:t>
            </a:r>
            <a:endParaRPr lang="en-US" sz="150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1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902" y="1194180"/>
            <a:ext cx="3523938" cy="5020353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/>
                <a:cs typeface="Times New Roman"/>
              </a:rPr>
              <a:t>ΚΡΙΤΙΚΗ ΑΝΑΛΥΣΗ ΛΟΓΟΥ</a:t>
            </a:r>
            <a:br>
              <a:rPr lang="el-GR" dirty="0">
                <a:latin typeface="Times New Roman"/>
                <a:cs typeface="Times New Roman"/>
              </a:rPr>
            </a:br>
            <a:r>
              <a:rPr lang="en-US" dirty="0">
                <a:latin typeface="Times New Roman"/>
                <a:cs typeface="Times New Roman"/>
              </a:rPr>
              <a:t>(CDA)</a:t>
            </a:r>
            <a:r>
              <a:rPr lang="el-GR" dirty="0">
                <a:latin typeface="Times New Roman"/>
                <a:cs typeface="Times New Roman"/>
              </a:rPr>
              <a:t>-</a:t>
            </a:r>
            <a:br>
              <a:rPr lang="el-GR" dirty="0">
                <a:latin typeface="Times New Roman"/>
                <a:cs typeface="Times New Roman"/>
              </a:rPr>
            </a:br>
            <a:br>
              <a:rPr lang="en-US" dirty="0">
                <a:latin typeface="Times New Roman"/>
                <a:cs typeface="Times New Roman"/>
              </a:rPr>
            </a:br>
            <a:r>
              <a:rPr lang="el-GR" dirty="0">
                <a:latin typeface="Times New Roman"/>
                <a:cs typeface="Times New Roman"/>
              </a:rPr>
              <a:t>Η ΠΡΟΣΕΓΓΙΣΗ </a:t>
            </a:r>
            <a:r>
              <a:rPr lang="en-US" dirty="0">
                <a:latin typeface="Times New Roman"/>
                <a:cs typeface="Times New Roman"/>
              </a:rPr>
              <a:t>FAIRCLOUGH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6541" y="1194179"/>
            <a:ext cx="6114847" cy="5020353"/>
          </a:xfrm>
        </p:spPr>
        <p:txBody>
          <a:bodyPr>
            <a:normAutofit/>
          </a:bodyPr>
          <a:lstStyle/>
          <a:p>
            <a:r>
              <a:rPr lang="el-GR" sz="1500">
                <a:latin typeface="Times New Roman"/>
                <a:cs typeface="Times New Roman"/>
              </a:rPr>
              <a:t>Στόχος είναι να φωτίσει τη γλωσσολογική-διαλογική πλευρά κοινωνικών και πολιτισμικών φαινομένων. </a:t>
            </a:r>
          </a:p>
          <a:p>
            <a:r>
              <a:rPr lang="el-GR" sz="1500">
                <a:latin typeface="Times New Roman"/>
                <a:cs typeface="Times New Roman"/>
              </a:rPr>
              <a:t>Η αφήγηση </a:t>
            </a:r>
            <a:r>
              <a:rPr lang="en-GB" sz="1500">
                <a:latin typeface="Times New Roman"/>
                <a:cs typeface="Times New Roman"/>
              </a:rPr>
              <a:t>(discourse)</a:t>
            </a:r>
            <a:r>
              <a:rPr lang="el-GR" sz="1500">
                <a:latin typeface="Times New Roman"/>
                <a:cs typeface="Times New Roman"/>
              </a:rPr>
              <a:t> είναι μια μορφή κοινωνικής πρακτικής που συμβάλλει στο πως συγκροτείται ο κοινωνικός κόσμος και συγκροτείται και η ίδια από άλλες κοινωνικές πρακτικές</a:t>
            </a:r>
          </a:p>
          <a:p>
            <a:r>
              <a:rPr lang="el-GR" sz="1500">
                <a:latin typeface="Times New Roman"/>
                <a:cs typeface="Times New Roman"/>
              </a:rPr>
              <a:t>Η θεώρησή του είναι ιδεολογική θεωρώντας ότι δεν είναι όλες οι αφηγήσεις ισότιμες (</a:t>
            </a:r>
            <a:r>
              <a:rPr lang="en-GB" sz="1500">
                <a:latin typeface="Times New Roman"/>
                <a:cs typeface="Times New Roman"/>
              </a:rPr>
              <a:t>equals)</a:t>
            </a:r>
            <a:r>
              <a:rPr lang="el-GR" sz="1500">
                <a:latin typeface="Times New Roman"/>
                <a:cs typeface="Times New Roman"/>
              </a:rPr>
              <a:t> και ότι συμβάλλουν στη διατήρηση μιας ανταγωνιστικής σχέσης ανάμεσα σε κοινωνικές πρακτικές, πρόσωπα, ομάδες, αξίες αφηγήσεις </a:t>
            </a:r>
            <a:r>
              <a:rPr lang="el-GR" sz="1500" err="1">
                <a:latin typeface="Times New Roman"/>
                <a:cs typeface="Times New Roman"/>
              </a:rPr>
              <a:t>κλπ</a:t>
            </a:r>
            <a:endParaRPr lang="el-GR" sz="1500">
              <a:latin typeface="Times New Roman"/>
              <a:cs typeface="Times New Roman"/>
            </a:endParaRPr>
          </a:p>
          <a:p>
            <a:r>
              <a:rPr lang="el-GR" sz="1500">
                <a:latin typeface="Times New Roman"/>
                <a:cs typeface="Times New Roman"/>
              </a:rPr>
              <a:t>Οι αφηγήσεις </a:t>
            </a:r>
            <a:r>
              <a:rPr lang="en-GB" sz="1500">
                <a:latin typeface="Times New Roman"/>
                <a:cs typeface="Times New Roman"/>
              </a:rPr>
              <a:t>(discourses) </a:t>
            </a:r>
            <a:r>
              <a:rPr lang="el-GR" sz="1500">
                <a:latin typeface="Times New Roman"/>
                <a:cs typeface="Times New Roman"/>
              </a:rPr>
              <a:t>είναι πλατφόρμες εξουσίας</a:t>
            </a:r>
          </a:p>
          <a:p>
            <a:r>
              <a:rPr lang="el-GR" sz="1500">
                <a:latin typeface="Times New Roman"/>
                <a:cs typeface="Times New Roman"/>
              </a:rPr>
              <a:t>Πρόκειται για ένα τριμερές μοντέλο το οποίο μελετάει κάθε επικοινωνιακό γεγονός ως</a:t>
            </a:r>
          </a:p>
          <a:p>
            <a:pPr lvl="2"/>
            <a:r>
              <a:rPr lang="el-GR" sz="1500">
                <a:latin typeface="Times New Roman"/>
                <a:cs typeface="Times New Roman"/>
              </a:rPr>
              <a:t>κείμενο (</a:t>
            </a:r>
            <a:r>
              <a:rPr lang="en-GB" sz="1500">
                <a:latin typeface="Times New Roman"/>
                <a:cs typeface="Times New Roman"/>
              </a:rPr>
              <a:t>text)</a:t>
            </a:r>
            <a:r>
              <a:rPr lang="el-GR" sz="1500">
                <a:latin typeface="Times New Roman"/>
                <a:cs typeface="Times New Roman"/>
              </a:rPr>
              <a:t> που μελετάμε σε επίπεδο γλωσσολογικό</a:t>
            </a:r>
          </a:p>
          <a:p>
            <a:pPr lvl="2"/>
            <a:r>
              <a:rPr lang="el-GR" sz="1500">
                <a:latin typeface="Times New Roman"/>
                <a:cs typeface="Times New Roman"/>
              </a:rPr>
              <a:t>διαλογικές πρακτικές μέσα από τις οποίες δημιουργείται ένα κείμενο ή ένας λόγος ή διάλογος</a:t>
            </a:r>
          </a:p>
          <a:p>
            <a:pPr lvl="2"/>
            <a:r>
              <a:rPr lang="el-GR" sz="1500">
                <a:latin typeface="Times New Roman"/>
                <a:cs typeface="Times New Roman"/>
              </a:rPr>
              <a:t>τις κοινωνικές πρακτικές που ορίζουν ή ενσωματώνονται μέσα στο κείμενο (λόγο/διάλογο)</a:t>
            </a:r>
          </a:p>
          <a:p>
            <a:endParaRPr lang="en-US" sz="15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699424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2</TotalTime>
  <Words>498</Words>
  <Application>Microsoft Macintosh PowerPoint</Application>
  <PresentationFormat>Widescreen</PresentationFormat>
  <Paragraphs>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Gill Sans MT</vt:lpstr>
      <vt:lpstr>Times New Roman</vt:lpstr>
      <vt:lpstr>Parcel</vt:lpstr>
      <vt:lpstr>Στρατηγικεσ αναλυσησ στην ερευνα μεσων: η περιπτωση των ειδησεων</vt:lpstr>
      <vt:lpstr>ΣΤΡΑΤΗΓΙΚΕΣ ΑΝΑΛΥΣΗΣ ΣΤΗΝ ΠΟΙΟΤΙΚΗ ΕΡΕΥΝΑ ΜΕΣΩΝ</vt:lpstr>
      <vt:lpstr>ΘΕΜΑΤΙΚΗ ΑΝΑΛΥΣΗ  (THEMATIC ANALYSIS)</vt:lpstr>
      <vt:lpstr>Η ΑΝΑΛΥΣΗ ΚΕΙΜΕΝΟΥ</vt:lpstr>
      <vt:lpstr>ΑΝΑΛΥΣΗ ΛΟΓΟΥ (DISCOURSE ANALYSIS)</vt:lpstr>
      <vt:lpstr>ΑΝΑΛΥΣΗ ΑΦΗΓΗΣΗΣ (NARRATIVE ANALYSIS)</vt:lpstr>
      <vt:lpstr>ΚΡΙΤΙΚΗ ΑΝΑΛΥΣΗ ΛΟΓΟΥ (CDA)-  Η ΠΡΟΣΕΓΓΙΣΗ FAIRCLOUGH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Στρατηγικεσ αναλυσησ στην ερευνα μεσων: η περιπτωση των ειδησεων</dc:title>
  <dc:creator>Despina Chronaki</dc:creator>
  <cp:lastModifiedBy>Despina Chronaki</cp:lastModifiedBy>
  <cp:revision>1</cp:revision>
  <dcterms:created xsi:type="dcterms:W3CDTF">2021-06-03T07:42:27Z</dcterms:created>
  <dcterms:modified xsi:type="dcterms:W3CDTF">2021-06-03T07:44:50Z</dcterms:modified>
</cp:coreProperties>
</file>