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63" r:id="rId19"/>
    <p:sldId id="261" r:id="rId20"/>
    <p:sldId id="262" r:id="rId21"/>
    <p:sldId id="264" r:id="rId22"/>
    <p:sldId id="265" r:id="rId23"/>
    <p:sldId id="279" r:id="rId24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27"/>
    <p:restoredTop sz="94728"/>
  </p:normalViewPr>
  <p:slideViewPr>
    <p:cSldViewPr snapToGrid="0" snapToObjects="1">
      <p:cViewPr varScale="1">
        <p:scale>
          <a:sx n="96" d="100"/>
          <a:sy n="96" d="100"/>
        </p:scale>
        <p:origin x="1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4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9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7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0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8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0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7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1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6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3/4/21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3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www.iefimerida.gr/politiki/proklitikos-baroyfakis-i-proti-katalipsi-boylis-egine-apo-toys-ypermahoys-toy-nai-sto-eyr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ews247.gr/afieromata/dimopsifisma-2015-se-20-istorika-kare.7673867.html" TargetMode="External"/><Relationship Id="rId5" Type="http://schemas.openxmlformats.org/officeDocument/2006/relationships/hyperlink" Target="https://www.kathimerini.gr/politics/916971/dimopsifisma-2015-otan-i-ellada-choristike-sta-dyo/" TargetMode="Externa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fimerida.gr/politiki/i-apantisi-tis-l-mendoni-stin-epikairi-erotisi-toy-syriza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www.news247.gr/politiki/o-k-tarantilis-paraitithike-eseis-antiparathesi-mendoni-anagnostopoyloy-stin-voyli.915796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ww.iefimerida.gr/politiki/paraitithike-apo-kybernitikos-ekprosopos-o-hristos-tarantilis" TargetMode="External"/><Relationship Id="rId4" Type="http://schemas.openxmlformats.org/officeDocument/2006/relationships/hyperlink" Target="https://www.efsyn.gr/politiki/kybernisi/283553_giati-paraitithike-o-tarantili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espinachronaki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nn.gr/ellada/story/256492/koyrtovik-o-dimitris-koyfontinas-einai-ligo-prin-to-koma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www.protothema.gr/politics/article/1100265/apergia-peinas-koufodina-ametakiniti-i-kuvernisi-sta-akra-i-sugrousi-me-suriza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kai.gr/news/greece/nikolaou-se-skai-to-septemvrio-o-koufontinas-mporei-na-kanei-aitisi-apofylakisis" TargetMode="External"/><Relationship Id="rId5" Type="http://schemas.openxmlformats.org/officeDocument/2006/relationships/hyperlink" Target="https://www.iefimerida.gr/ellada/dikigoros-dimitris-koyfontinas-prosfygi-02-03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s://www.efsyn.gr/ellada/dikaiomata/283774_i-koyrtobik-apodeiknyei-ta-psemata-nikolaoy-gia-ton-koyfontina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red geometric pattern">
            <a:extLst>
              <a:ext uri="{FF2B5EF4-FFF2-40B4-BE49-F238E27FC236}">
                <a16:creationId xmlns:a16="http://schemas.microsoft.com/office/drawing/2014/main" id="{70E12B3A-60B6-4654-894D-6DDB9D48A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77" b="4240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307170"/>
            <a:ext cx="12191982" cy="3558767"/>
          </a:xfrm>
          <a:prstGeom prst="rect">
            <a:avLst/>
          </a:prstGeom>
          <a:gradFill>
            <a:gsLst>
              <a:gs pos="89000">
                <a:srgbClr val="000000">
                  <a:alpha val="0"/>
                </a:srgbClr>
              </a:gs>
              <a:gs pos="0">
                <a:schemeClr val="tx1"/>
              </a:gs>
              <a:gs pos="56000">
                <a:srgbClr val="000000">
                  <a:alpha val="26000"/>
                </a:srgbClr>
              </a:gs>
              <a:gs pos="14000">
                <a:srgbClr val="000000">
                  <a:alpha val="37000"/>
                </a:srgbClr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4AEDB-F37F-8B4E-8D7A-FA0FCA649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3308" y="2838734"/>
            <a:ext cx="8625385" cy="2729554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</a:rPr>
              <a:t>Κοινωνιολογία των ειδήσεων</a:t>
            </a:r>
            <a:endParaRPr lang="en-GR" sz="4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F1B7E-8587-B349-830E-8BC1B819C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1260" y="5786651"/>
            <a:ext cx="5909481" cy="811373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Δρ. </a:t>
            </a:r>
            <a:r>
              <a:rPr lang="el-GR" dirty="0" err="1">
                <a:solidFill>
                  <a:srgbClr val="FFFFFF"/>
                </a:solidFill>
              </a:rPr>
              <a:t>Δεσποινα</a:t>
            </a:r>
            <a:r>
              <a:rPr lang="el-GR" dirty="0">
                <a:solidFill>
                  <a:srgbClr val="FFFFFF"/>
                </a:solidFill>
              </a:rPr>
              <a:t> </a:t>
            </a:r>
            <a:r>
              <a:rPr lang="el-GR" dirty="0" err="1">
                <a:solidFill>
                  <a:srgbClr val="FFFFFF"/>
                </a:solidFill>
              </a:rPr>
              <a:t>Χρονλακη</a:t>
            </a:r>
            <a:endParaRPr lang="en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6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9D61-125F-0648-82C5-34234E08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φύση των ειδήσεων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46D99-6BAA-AB4E-824C-38E8B73CE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</a:t>
            </a:r>
            <a:r>
              <a:rPr lang="en-US" dirty="0"/>
              <a:t>context specific </a:t>
            </a:r>
            <a:r>
              <a:rPr lang="el-GR" dirty="0"/>
              <a:t>ανάλογα με χρονική περίοδο, χρόνο, γεωγραφία, ακροατήρια, πολιτικά και πολιτειακά συστήματα κ.α.</a:t>
            </a:r>
          </a:p>
          <a:p>
            <a:r>
              <a:rPr lang="el-GR" dirty="0"/>
              <a:t>Η απορρύθμιση του τηλεοπτικού πεδίου έδωσε χώρο στην ανάδυση της εμπορικής ειδησεογραφίας (</a:t>
            </a:r>
            <a:r>
              <a:rPr lang="en-US" dirty="0"/>
              <a:t>Burton 2003)</a:t>
            </a:r>
            <a:r>
              <a:rPr lang="el-GR" dirty="0"/>
              <a:t>. </a:t>
            </a:r>
          </a:p>
          <a:p>
            <a:r>
              <a:rPr lang="el-GR" dirty="0"/>
              <a:t>Σημαντικές πολιτικές και κοινωνικές αλλαγές εξελίσσουν τη φύση του κειμένου, τη μορφή του, δημιουργούν νέα ακροατήρια γιατί αλλάζει ο τρόπος που παράγονται και καταναλώνονται οι ειδήσεις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7126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78CE-B0C6-8B4B-A2D3-2AF486DC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φύση των ειδήσεων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10EA6-E3FC-034D-A630-050FC2E02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‘Πολιτική’ φύση των ειδήσεων σε μια ‘πολιτική’ κουλτούρα </a:t>
            </a:r>
          </a:p>
          <a:p>
            <a:r>
              <a:rPr lang="en-US" dirty="0" err="1"/>
              <a:t>Terhi</a:t>
            </a:r>
            <a:r>
              <a:rPr lang="en-US" dirty="0"/>
              <a:t> </a:t>
            </a:r>
            <a:r>
              <a:rPr lang="en-US" dirty="0" err="1"/>
              <a:t>Rantanen</a:t>
            </a:r>
            <a:r>
              <a:rPr lang="en-US" dirty="0"/>
              <a:t> (2009)</a:t>
            </a:r>
            <a:r>
              <a:rPr lang="el-GR" dirty="0"/>
              <a:t> </a:t>
            </a:r>
            <a:r>
              <a:rPr lang="el-GR" dirty="0" err="1"/>
              <a:t>αναδυκν</a:t>
            </a:r>
            <a:r>
              <a:rPr lang="en-US" dirty="0" err="1"/>
              <a:t>ύ</a:t>
            </a:r>
            <a:r>
              <a:rPr lang="el-GR" dirty="0"/>
              <a:t>ει τη σημασία του </a:t>
            </a:r>
            <a:r>
              <a:rPr lang="el-GR" dirty="0" err="1"/>
              <a:t>χωροχρονικού</a:t>
            </a:r>
            <a:r>
              <a:rPr lang="el-GR" dirty="0"/>
              <a:t> πλαισίου στο τι είναι οι ειδήσεις, ο δημοσιογράφος και οι </a:t>
            </a:r>
            <a:r>
              <a:rPr lang="el-GR" dirty="0" err="1"/>
              <a:t>συσχετιζόμενοι</a:t>
            </a:r>
            <a:r>
              <a:rPr lang="el-GR" dirty="0"/>
              <a:t> θεσμοί, τοποθετώντας τα σε ιστορικό πλαίσιο.</a:t>
            </a:r>
          </a:p>
          <a:p>
            <a:r>
              <a:rPr lang="el-GR" dirty="0"/>
              <a:t>1500-1800 τα νέα (ιστορίες) ερχόντουσαν από τροβαδούρους και πλανόδιους εμπόρους (</a:t>
            </a:r>
            <a:r>
              <a:rPr lang="en-US" dirty="0"/>
              <a:t>Burke 1994</a:t>
            </a:r>
            <a:r>
              <a:rPr lang="el-GR" dirty="0"/>
              <a:t>)</a:t>
            </a:r>
          </a:p>
          <a:p>
            <a:r>
              <a:rPr lang="en-US" dirty="0"/>
              <a:t>Journalist </a:t>
            </a:r>
            <a:r>
              <a:rPr lang="el-GR" dirty="0"/>
              <a:t>–πρώτη αναφορά το 1693</a:t>
            </a:r>
          </a:p>
          <a:p>
            <a:r>
              <a:rPr lang="el-GR" dirty="0"/>
              <a:t>Από το 19</a:t>
            </a:r>
            <a:r>
              <a:rPr lang="el-GR" baseline="30000" dirty="0"/>
              <a:t>ο</a:t>
            </a:r>
            <a:r>
              <a:rPr lang="el-GR" dirty="0"/>
              <a:t> αι. η μαζική παραγωγή και διανομή της είδησης την έκανε </a:t>
            </a:r>
            <a:r>
              <a:rPr lang="en-US" dirty="0"/>
              <a:t>marker of time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88200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B905C-3E3F-D141-B31D-9480DB013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φύση των ειδήσεων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F5C67-A24B-DF47-A7F9-9455C0E04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R" dirty="0"/>
              <a:t>Galtung &amp; Ruge (1965) </a:t>
            </a:r>
            <a:r>
              <a:rPr lang="el-GR" dirty="0"/>
              <a:t>διαχωρισμός πηγής και είδησης</a:t>
            </a:r>
          </a:p>
          <a:p>
            <a:endParaRPr lang="el-GR" dirty="0"/>
          </a:p>
          <a:p>
            <a:r>
              <a:rPr lang="en-US" dirty="0" err="1"/>
              <a:t>Gans</a:t>
            </a:r>
            <a:r>
              <a:rPr lang="en-US" dirty="0"/>
              <a:t> (1979)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Ειδήσεις που επικεντρώνονται στο δημοσιογράφο</a:t>
            </a:r>
          </a:p>
          <a:p>
            <a:pPr lvl="1"/>
            <a:r>
              <a:rPr lang="el-GR" dirty="0"/>
              <a:t>Ειδήσεις που επικεντρώνονται στο Μέσο</a:t>
            </a:r>
          </a:p>
          <a:p>
            <a:pPr lvl="1"/>
            <a:r>
              <a:rPr lang="el-GR" dirty="0"/>
              <a:t>Ειδήσεις που επικεντρώνονται στο γεγονός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67630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7C26A-5EC2-1A4B-BCBC-AF742DD89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Χαρακτηριστικ</a:t>
            </a:r>
            <a:r>
              <a:rPr lang="en-US" dirty="0" err="1"/>
              <a:t>ά</a:t>
            </a:r>
            <a:r>
              <a:rPr lang="el-GR" dirty="0"/>
              <a:t> ειδήσεων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E1D34-A14B-2445-81FA-122901C93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R" dirty="0"/>
              <a:t>Galtung &amp; Ruge (1965)</a:t>
            </a:r>
            <a:endParaRPr lang="el-GR" dirty="0"/>
          </a:p>
          <a:p>
            <a:r>
              <a:rPr lang="el-GR" dirty="0" err="1"/>
              <a:t>Συσχ</a:t>
            </a:r>
            <a:r>
              <a:rPr lang="en-GR" dirty="0"/>
              <a:t>έ</a:t>
            </a:r>
            <a:r>
              <a:rPr lang="el-GR" dirty="0" err="1"/>
              <a:t>τιση</a:t>
            </a:r>
            <a:r>
              <a:rPr lang="el-GR" dirty="0"/>
              <a:t> με τα πιστεύω των ακροατηρίων</a:t>
            </a:r>
          </a:p>
          <a:p>
            <a:r>
              <a:rPr lang="el-GR" dirty="0"/>
              <a:t>Συνάφεια με ό,τι είναι ήδη στην ατζέντα των ειδήσεων/Μέσων</a:t>
            </a:r>
          </a:p>
          <a:p>
            <a:r>
              <a:rPr lang="el-GR" dirty="0"/>
              <a:t>Πολιτισμική εγγύτητα</a:t>
            </a:r>
          </a:p>
          <a:p>
            <a:r>
              <a:rPr lang="el-GR" dirty="0"/>
              <a:t>Σχέση με ελίτ</a:t>
            </a:r>
          </a:p>
          <a:p>
            <a:r>
              <a:rPr lang="el-GR" dirty="0" err="1"/>
              <a:t>Προσωπικοποίηση</a:t>
            </a:r>
            <a:r>
              <a:rPr lang="el-GR" dirty="0"/>
              <a:t> του τι </a:t>
            </a:r>
            <a:r>
              <a:rPr lang="el-GR" dirty="0" err="1"/>
              <a:t>συνέβει</a:t>
            </a:r>
            <a:endParaRPr lang="el-GR" dirty="0"/>
          </a:p>
          <a:p>
            <a:r>
              <a:rPr lang="el-GR" dirty="0"/>
              <a:t>Αρνητική διάσταση</a:t>
            </a:r>
          </a:p>
          <a:p>
            <a:r>
              <a:rPr lang="el-GR" dirty="0"/>
              <a:t>Μέγεθος γεγονότος</a:t>
            </a:r>
          </a:p>
          <a:p>
            <a:r>
              <a:rPr lang="el-GR" dirty="0"/>
              <a:t>Μη αναμενόμενο γεγονός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420825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6E85-4EFA-0549-BEF9-99F5E9126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Χαρακτηριστικ</a:t>
            </a:r>
            <a:r>
              <a:rPr lang="en-US" dirty="0" err="1"/>
              <a:t>ά</a:t>
            </a:r>
            <a:r>
              <a:rPr lang="el-GR" dirty="0"/>
              <a:t> ειδήσεων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77402-A46E-BE49-AAA4-A21940067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R" dirty="0"/>
              <a:t>Gans (1980)</a:t>
            </a:r>
            <a:endParaRPr lang="el-GR" dirty="0"/>
          </a:p>
          <a:p>
            <a:r>
              <a:rPr lang="el-GR" dirty="0"/>
              <a:t>Συμμετοχή </a:t>
            </a:r>
            <a:r>
              <a:rPr lang="el-GR" dirty="0" err="1"/>
              <a:t>ανθώπων</a:t>
            </a:r>
            <a:r>
              <a:rPr lang="el-GR" dirty="0"/>
              <a:t> που γνωρίζουμε</a:t>
            </a:r>
          </a:p>
          <a:p>
            <a:r>
              <a:rPr lang="el-GR" dirty="0"/>
              <a:t>Προβλέψιμες ενέργειες όπως έγκλημα, διαδηλώσεις, κυβερνητικές αποφάσεις</a:t>
            </a:r>
          </a:p>
          <a:p>
            <a:r>
              <a:rPr lang="el-GR" dirty="0"/>
              <a:t>Εσωτερικά θέματα σε σχέση με άλλες χώρες</a:t>
            </a:r>
          </a:p>
          <a:p>
            <a:r>
              <a:rPr lang="en-US" dirty="0"/>
              <a:t>Tuchman (1976): </a:t>
            </a:r>
            <a:r>
              <a:rPr lang="el-GR" dirty="0"/>
              <a:t>Οι ειδήσεις είναι η κατασκευασμένη μορφή του υλικού που φτάνει στο δημοσιογράφο</a:t>
            </a:r>
          </a:p>
          <a:p>
            <a:r>
              <a:rPr lang="en-US" dirty="0"/>
              <a:t>Manning (2007)</a:t>
            </a:r>
            <a:r>
              <a:rPr lang="el-GR" dirty="0"/>
              <a:t>: Η εμπορική λογική των ΜΜΕ επηρεάζει τις πηγές της είδησης και άρα την είδηση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350526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7477-8EC0-1745-8617-D1D86946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Χαρακτηριστικ</a:t>
            </a:r>
            <a:r>
              <a:rPr lang="en-US" dirty="0" err="1"/>
              <a:t>ά</a:t>
            </a:r>
            <a:r>
              <a:rPr lang="el-GR" dirty="0"/>
              <a:t> ειδήσεων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A3634-C488-A048-8F0D-4A3F25234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Allan (1997): </a:t>
            </a:r>
            <a:r>
              <a:rPr lang="el-GR" dirty="0"/>
              <a:t>είναι μορφή κοινωνικής γνώσης</a:t>
            </a:r>
          </a:p>
          <a:p>
            <a:r>
              <a:rPr lang="en-US" dirty="0"/>
              <a:t>McNair (1998</a:t>
            </a:r>
            <a:r>
              <a:rPr lang="el-GR" dirty="0"/>
              <a:t>): δίνει έμφαση στην ιδεολογική φύση των ειδήσεων, και όχι μόνο με τη στενή πολιτική τους έννοια</a:t>
            </a:r>
          </a:p>
          <a:p>
            <a:r>
              <a:rPr lang="en-US" dirty="0"/>
              <a:t>Soft vs hard news </a:t>
            </a:r>
            <a:r>
              <a:rPr lang="el-GR" dirty="0"/>
              <a:t> (</a:t>
            </a:r>
            <a:r>
              <a:rPr lang="en-US" dirty="0"/>
              <a:t>Page 2003; </a:t>
            </a:r>
            <a:r>
              <a:rPr lang="en-US" dirty="0" err="1"/>
              <a:t>Hallin</a:t>
            </a:r>
            <a:r>
              <a:rPr lang="en-US" dirty="0"/>
              <a:t> &amp; Mancini 2004)</a:t>
            </a:r>
            <a:endParaRPr lang="el-GR" dirty="0"/>
          </a:p>
          <a:p>
            <a:pPr lvl="1"/>
            <a:r>
              <a:rPr lang="el-GR" dirty="0" err="1"/>
              <a:t>Σοβαρ</a:t>
            </a:r>
            <a:r>
              <a:rPr lang="en-US" dirty="0" err="1"/>
              <a:t>έ</a:t>
            </a:r>
            <a:r>
              <a:rPr lang="el-GR" dirty="0"/>
              <a:t>ς και ελαφριές ειδήσεις και η διαδικασία </a:t>
            </a:r>
            <a:r>
              <a:rPr lang="en-US" dirty="0"/>
              <a:t>tabloidization </a:t>
            </a:r>
            <a:r>
              <a:rPr lang="el-GR" dirty="0"/>
              <a:t>του Τ</a:t>
            </a:r>
            <a:r>
              <a:rPr lang="en-US" dirty="0" err="1"/>
              <a:t>ύ</a:t>
            </a:r>
            <a:r>
              <a:rPr lang="el-GR" dirty="0"/>
              <a:t>που (</a:t>
            </a:r>
            <a:r>
              <a:rPr lang="en-US" dirty="0"/>
              <a:t>Fiske 1992; Hartley 1996; Lumby 1999)</a:t>
            </a:r>
          </a:p>
          <a:p>
            <a:r>
              <a:rPr lang="en-US" dirty="0"/>
              <a:t>McDonald, 2003: </a:t>
            </a:r>
            <a:r>
              <a:rPr lang="en-US" dirty="0" err="1"/>
              <a:t>έ</a:t>
            </a:r>
            <a:r>
              <a:rPr lang="el-GR" dirty="0" err="1"/>
              <a:t>μφαση</a:t>
            </a:r>
            <a:r>
              <a:rPr lang="el-GR" dirty="0"/>
              <a:t> στην προσωπική εμπειρία του δημοσιογράφου</a:t>
            </a:r>
            <a:endParaRPr lang="en-US" dirty="0"/>
          </a:p>
          <a:p>
            <a:r>
              <a:rPr lang="en-US" dirty="0"/>
              <a:t>Churnalism (Davies 2008)</a:t>
            </a:r>
            <a:r>
              <a:rPr lang="el-GR" dirty="0"/>
              <a:t>- γρήγορη ανακύκλωση της πληροφορίας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0808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963A5-415E-8A4F-9371-46B47C42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Χαρακτηριστικ</a:t>
            </a:r>
            <a:r>
              <a:rPr lang="en-US" dirty="0" err="1"/>
              <a:t>ά</a:t>
            </a:r>
            <a:r>
              <a:rPr lang="el-GR" dirty="0"/>
              <a:t> ειδήσεων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0AB2F-AFC0-1A45-A83A-4DB43D528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Οι ιστορίες ανθρώπινου ενδιαφέροντος έχουν γίνει βασικό στοιχείο των ειδήσεων (</a:t>
            </a:r>
            <a:r>
              <a:rPr lang="en-US" dirty="0"/>
              <a:t>Van </a:t>
            </a:r>
            <a:r>
              <a:rPr lang="en-US" dirty="0" err="1"/>
              <a:t>Zoonen</a:t>
            </a:r>
            <a:r>
              <a:rPr lang="en-US" dirty="0"/>
              <a:t> 1998)</a:t>
            </a:r>
            <a:endParaRPr lang="el-GR" dirty="0"/>
          </a:p>
          <a:p>
            <a:r>
              <a:rPr lang="el-GR" dirty="0"/>
              <a:t>Οι </a:t>
            </a:r>
            <a:r>
              <a:rPr lang="el-GR" dirty="0" err="1"/>
              <a:t>αξ</a:t>
            </a:r>
            <a:r>
              <a:rPr lang="en-US" dirty="0" err="1"/>
              <a:t>ί</a:t>
            </a:r>
            <a:r>
              <a:rPr lang="el-GR" dirty="0" err="1"/>
              <a:t>ες</a:t>
            </a:r>
            <a:r>
              <a:rPr lang="el-GR" dirty="0"/>
              <a:t> στην είδηση – δεν είναι κάτι σταθερό, διαφέρει με βάση το χρόνο, το Μέσο, την κουλτούρα των ΜΜΕ, την κοινωνία, την κουλτούρα (</a:t>
            </a:r>
            <a:r>
              <a:rPr lang="en-US" dirty="0"/>
              <a:t>Allan 1999)</a:t>
            </a:r>
            <a:endParaRPr lang="el-GR" dirty="0"/>
          </a:p>
          <a:p>
            <a:r>
              <a:rPr lang="en-US" dirty="0"/>
              <a:t>Von </a:t>
            </a:r>
            <a:r>
              <a:rPr lang="en-US" dirty="0" err="1"/>
              <a:t>Ginneken</a:t>
            </a:r>
            <a:r>
              <a:rPr lang="en-US" dirty="0"/>
              <a:t> (1998)</a:t>
            </a:r>
            <a:r>
              <a:rPr lang="el-GR" dirty="0"/>
              <a:t>-5απλή κατηγοριοποίηση των αξιών των ειδήσεων:</a:t>
            </a:r>
          </a:p>
          <a:p>
            <a:pPr lvl="1"/>
            <a:r>
              <a:rPr lang="el-GR" dirty="0"/>
              <a:t>Οικονομικές</a:t>
            </a:r>
          </a:p>
          <a:p>
            <a:pPr lvl="1"/>
            <a:r>
              <a:rPr lang="el-GR" dirty="0"/>
              <a:t>Κοινωνικές</a:t>
            </a:r>
          </a:p>
          <a:p>
            <a:pPr lvl="1"/>
            <a:r>
              <a:rPr lang="el-GR" dirty="0"/>
              <a:t>Πολιτικές</a:t>
            </a:r>
          </a:p>
          <a:p>
            <a:pPr lvl="1"/>
            <a:r>
              <a:rPr lang="en-US" dirty="0"/>
              <a:t>Lifestyle</a:t>
            </a:r>
          </a:p>
          <a:p>
            <a:pPr lvl="1"/>
            <a:r>
              <a:rPr lang="el-GR" dirty="0"/>
              <a:t>Ιδεολογικές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922656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4F2E-BA6B-514B-9801-B20C94A4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Ατζέντα των ειδήσεων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EC5A5-7961-A044-8736-189DDF021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Hartley 1982</a:t>
            </a:r>
            <a:endParaRPr lang="en-GR" dirty="0"/>
          </a:p>
          <a:p>
            <a:r>
              <a:rPr lang="el-GR" dirty="0" err="1"/>
              <a:t>Πολιτικ</a:t>
            </a:r>
            <a:r>
              <a:rPr lang="en-GR" dirty="0"/>
              <a:t>ή</a:t>
            </a:r>
            <a:endParaRPr lang="el-GR" dirty="0"/>
          </a:p>
          <a:p>
            <a:r>
              <a:rPr lang="el-GR" dirty="0" err="1"/>
              <a:t>Οικονομ</a:t>
            </a:r>
            <a:r>
              <a:rPr lang="en-GR" dirty="0"/>
              <a:t>ί</a:t>
            </a:r>
            <a:r>
              <a:rPr lang="el-GR" dirty="0"/>
              <a:t>α</a:t>
            </a:r>
          </a:p>
          <a:p>
            <a:r>
              <a:rPr lang="el-GR" dirty="0"/>
              <a:t>Εξωτερική πολιτική </a:t>
            </a:r>
          </a:p>
          <a:p>
            <a:r>
              <a:rPr lang="el-GR" dirty="0"/>
              <a:t>Εσωτερικές ειδήσεις</a:t>
            </a:r>
          </a:p>
          <a:p>
            <a:r>
              <a:rPr lang="el-GR" dirty="0"/>
              <a:t>Μεμονωμένα γεγονότα</a:t>
            </a:r>
          </a:p>
          <a:p>
            <a:r>
              <a:rPr lang="el-GR" dirty="0"/>
              <a:t>Αθλητικά</a:t>
            </a:r>
          </a:p>
          <a:p>
            <a:pPr marL="0" indent="0">
              <a:buNone/>
            </a:pP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4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7C4728D-3F6E-48CA-972C-88E8ED67C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1ADFD46-3233-4ED8-AA48-43CAD843D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208371"/>
            <a:ext cx="12191999" cy="364436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EC6EB-1AF7-704F-BAFC-72A728843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734" y="3862317"/>
            <a:ext cx="5117910" cy="2206810"/>
          </a:xfrm>
        </p:spPr>
        <p:txBody>
          <a:bodyPr>
            <a:normAutofit/>
          </a:bodyPr>
          <a:lstStyle/>
          <a:p>
            <a:r>
              <a:rPr lang="el-GR" dirty="0" err="1"/>
              <a:t>Δημοψ</a:t>
            </a:r>
            <a:r>
              <a:rPr lang="en-GR" dirty="0"/>
              <a:t>ή</a:t>
            </a:r>
            <a:r>
              <a:rPr lang="el-GR" dirty="0" err="1"/>
              <a:t>φισμα</a:t>
            </a:r>
            <a:r>
              <a:rPr lang="el-GR" dirty="0"/>
              <a:t> 2015</a:t>
            </a:r>
            <a:endParaRPr lang="en-GR" dirty="0"/>
          </a:p>
        </p:txBody>
      </p:sp>
      <p:pic>
        <p:nvPicPr>
          <p:cNvPr id="3076" name="Picture 4" descr="dimopsifisma-_eksoteriki">
            <a:extLst>
              <a:ext uri="{FF2B5EF4-FFF2-40B4-BE49-F238E27FC236}">
                <a16:creationId xmlns:a16="http://schemas.microsoft.com/office/drawing/2014/main" id="{E188E64F-FDBB-D542-B7FF-30E48BFDC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867" y="540085"/>
            <a:ext cx="3337623" cy="208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Δημοφήφισμα 2015">
            <a:extLst>
              <a:ext uri="{FF2B5EF4-FFF2-40B4-BE49-F238E27FC236}">
                <a16:creationId xmlns:a16="http://schemas.microsoft.com/office/drawing/2014/main" id="{45A7AA82-A9DD-D04C-82EC-CDB99759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8533" y="554384"/>
            <a:ext cx="3408668" cy="196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Ο Γιάννης Βαρουφάκης το 2015">
            <a:extLst>
              <a:ext uri="{FF2B5EF4-FFF2-40B4-BE49-F238E27FC236}">
                <a16:creationId xmlns:a16="http://schemas.microsoft.com/office/drawing/2014/main" id="{ED45DB0B-F275-C343-A994-DE953A75A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0284" y="663792"/>
            <a:ext cx="3741220" cy="18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D3F9EEB3-66A3-420E-A64E-59E924B0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226" y="2940205"/>
            <a:ext cx="12157773" cy="494218"/>
            <a:chOff x="18956" y="5952517"/>
            <a:chExt cx="12157773" cy="494218"/>
          </a:xfrm>
          <a:solidFill>
            <a:schemeClr val="bg2">
              <a:lumMod val="90000"/>
            </a:schemeClr>
          </a:solidFill>
        </p:grpSpPr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1C5E55AE-968E-44A9-904F-FBB1F7AEB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DB374C89-2692-4999-AB5C-DCFB672C6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94CD2B6C-BEE0-41E8-B006-B32F1580F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A8FA34E9-86EC-43A8-A213-B8B052F93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Freeform 8">
              <a:extLst>
                <a:ext uri="{FF2B5EF4-FFF2-40B4-BE49-F238E27FC236}">
                  <a16:creationId xmlns:a16="http://schemas.microsoft.com/office/drawing/2014/main" id="{D5F9BA39-3234-440D-8C42-3AD72AA86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CDB8E157-3DE4-4D28-A99A-8836B53F4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6D29DD76-F79D-4E3B-AB2D-B5E61825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03DFB89F-B3CC-495B-A9CF-A3BE5C228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Freeform 26">
              <a:extLst>
                <a:ext uri="{FF2B5EF4-FFF2-40B4-BE49-F238E27FC236}">
                  <a16:creationId xmlns:a16="http://schemas.microsoft.com/office/drawing/2014/main" id="{B1F972CD-D1BA-4050-A9B7-C0CDA401B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Freeform 27">
              <a:extLst>
                <a:ext uri="{FF2B5EF4-FFF2-40B4-BE49-F238E27FC236}">
                  <a16:creationId xmlns:a16="http://schemas.microsoft.com/office/drawing/2014/main" id="{B228BA25-3CDA-4BD5-B30E-D1DE49990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Freeform 28">
              <a:extLst>
                <a:ext uri="{FF2B5EF4-FFF2-40B4-BE49-F238E27FC236}">
                  <a16:creationId xmlns:a16="http://schemas.microsoft.com/office/drawing/2014/main" id="{137133E8-6F47-4E06-B393-82CD1AD85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59C12AFA-987A-428A-B9F9-78873439D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Freeform 43">
              <a:extLst>
                <a:ext uri="{FF2B5EF4-FFF2-40B4-BE49-F238E27FC236}">
                  <a16:creationId xmlns:a16="http://schemas.microsoft.com/office/drawing/2014/main" id="{03F1E7FD-4B30-42D6-BD0B-6E9DAA96B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Freeform 51">
              <a:extLst>
                <a:ext uri="{FF2B5EF4-FFF2-40B4-BE49-F238E27FC236}">
                  <a16:creationId xmlns:a16="http://schemas.microsoft.com/office/drawing/2014/main" id="{33293F8E-2BB2-41CB-82DC-5A29EC878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Freeform 52">
              <a:extLst>
                <a:ext uri="{FF2B5EF4-FFF2-40B4-BE49-F238E27FC236}">
                  <a16:creationId xmlns:a16="http://schemas.microsoft.com/office/drawing/2014/main" id="{6C1D3706-D58A-4C15-A2C1-0AA7F4AE0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Freeform 53">
              <a:extLst>
                <a:ext uri="{FF2B5EF4-FFF2-40B4-BE49-F238E27FC236}">
                  <a16:creationId xmlns:a16="http://schemas.microsoft.com/office/drawing/2014/main" id="{B9E9AE67-CA3A-4941-AD47-EC10FA758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Freeform 54">
              <a:extLst>
                <a:ext uri="{FF2B5EF4-FFF2-40B4-BE49-F238E27FC236}">
                  <a16:creationId xmlns:a16="http://schemas.microsoft.com/office/drawing/2014/main" id="{ECDE3E4B-4AF0-483F-8A7B-B8D8E0731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Freeform 55">
              <a:extLst>
                <a:ext uri="{FF2B5EF4-FFF2-40B4-BE49-F238E27FC236}">
                  <a16:creationId xmlns:a16="http://schemas.microsoft.com/office/drawing/2014/main" id="{85E3C395-94B3-4DEF-8BA7-B1E16579C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Freeform 56">
              <a:extLst>
                <a:ext uri="{FF2B5EF4-FFF2-40B4-BE49-F238E27FC236}">
                  <a16:creationId xmlns:a16="http://schemas.microsoft.com/office/drawing/2014/main" id="{4FB23F9E-1B0A-41D0-8402-A47D06F82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Freeform 57">
              <a:extLst>
                <a:ext uri="{FF2B5EF4-FFF2-40B4-BE49-F238E27FC236}">
                  <a16:creationId xmlns:a16="http://schemas.microsoft.com/office/drawing/2014/main" id="{C34A3A65-A705-4EE3-B935-310D371E6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Freeform 59">
              <a:extLst>
                <a:ext uri="{FF2B5EF4-FFF2-40B4-BE49-F238E27FC236}">
                  <a16:creationId xmlns:a16="http://schemas.microsoft.com/office/drawing/2014/main" id="{300D7597-AF81-4B39-BE74-CCB2B488F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1" name="Freeform 60">
              <a:extLst>
                <a:ext uri="{FF2B5EF4-FFF2-40B4-BE49-F238E27FC236}">
                  <a16:creationId xmlns:a16="http://schemas.microsoft.com/office/drawing/2014/main" id="{47AB73D2-00F4-44CB-882B-3B4DBDBD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" name="Freeform 61">
              <a:extLst>
                <a:ext uri="{FF2B5EF4-FFF2-40B4-BE49-F238E27FC236}">
                  <a16:creationId xmlns:a16="http://schemas.microsoft.com/office/drawing/2014/main" id="{078F9731-DE81-4B5B-B95E-123AD9EB6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" name="Freeform 5">
              <a:extLst>
                <a:ext uri="{FF2B5EF4-FFF2-40B4-BE49-F238E27FC236}">
                  <a16:creationId xmlns:a16="http://schemas.microsoft.com/office/drawing/2014/main" id="{C86B1039-2BE7-49A5-BC7C-A93C84213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Freeform 6">
              <a:extLst>
                <a:ext uri="{FF2B5EF4-FFF2-40B4-BE49-F238E27FC236}">
                  <a16:creationId xmlns:a16="http://schemas.microsoft.com/office/drawing/2014/main" id="{1377250E-CABA-48B6-854C-0D0564E3C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Freeform 7">
              <a:extLst>
                <a:ext uri="{FF2B5EF4-FFF2-40B4-BE49-F238E27FC236}">
                  <a16:creationId xmlns:a16="http://schemas.microsoft.com/office/drawing/2014/main" id="{3087B335-EC34-4A75-981F-E408EC6AC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Freeform 8">
              <a:extLst>
                <a:ext uri="{FF2B5EF4-FFF2-40B4-BE49-F238E27FC236}">
                  <a16:creationId xmlns:a16="http://schemas.microsoft.com/office/drawing/2014/main" id="{B1D07171-3787-46FE-BA56-781EE797B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Freeform 9">
              <a:extLst>
                <a:ext uri="{FF2B5EF4-FFF2-40B4-BE49-F238E27FC236}">
                  <a16:creationId xmlns:a16="http://schemas.microsoft.com/office/drawing/2014/main" id="{9334055F-8026-47FE-B41A-260F96BE6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E114471C-87A8-4460-9585-0C2349F2B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F644869B-5F10-430C-B65E-A034F593F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DB75CD5C-73E7-4CB7-AB8B-E0412C4D3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8D631646-040F-41B9-9480-F51506408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" name="Freeform 16">
              <a:extLst>
                <a:ext uri="{FF2B5EF4-FFF2-40B4-BE49-F238E27FC236}">
                  <a16:creationId xmlns:a16="http://schemas.microsoft.com/office/drawing/2014/main" id="{EEB845C2-4B09-4FE8-B5F4-C23B6A265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" name="Freeform 17">
              <a:extLst>
                <a:ext uri="{FF2B5EF4-FFF2-40B4-BE49-F238E27FC236}">
                  <a16:creationId xmlns:a16="http://schemas.microsoft.com/office/drawing/2014/main" id="{742E436D-7F4C-4598-8D99-B3585D6A9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EE095710-343C-4C57-A2DA-54DF7A297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Freeform 25">
              <a:extLst>
                <a:ext uri="{FF2B5EF4-FFF2-40B4-BE49-F238E27FC236}">
                  <a16:creationId xmlns:a16="http://schemas.microsoft.com/office/drawing/2014/main" id="{435D43DF-C9DB-46FF-8E9A-3B0CD1F00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6" name="Freeform 29">
              <a:extLst>
                <a:ext uri="{FF2B5EF4-FFF2-40B4-BE49-F238E27FC236}">
                  <a16:creationId xmlns:a16="http://schemas.microsoft.com/office/drawing/2014/main" id="{FA2D58E7-8FBC-492F-B4EA-89FE95925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" name="Freeform 31">
              <a:extLst>
                <a:ext uri="{FF2B5EF4-FFF2-40B4-BE49-F238E27FC236}">
                  <a16:creationId xmlns:a16="http://schemas.microsoft.com/office/drawing/2014/main" id="{E3706FBE-6FE9-42F5-A864-79CE5429F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8" name="Freeform 32">
              <a:extLst>
                <a:ext uri="{FF2B5EF4-FFF2-40B4-BE49-F238E27FC236}">
                  <a16:creationId xmlns:a16="http://schemas.microsoft.com/office/drawing/2014/main" id="{84921CD7-E178-40E7-9ADB-3595E115A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Freeform 33">
              <a:extLst>
                <a:ext uri="{FF2B5EF4-FFF2-40B4-BE49-F238E27FC236}">
                  <a16:creationId xmlns:a16="http://schemas.microsoft.com/office/drawing/2014/main" id="{266678FE-C978-46E2-AD98-7588C9C47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0" name="Freeform 34">
              <a:extLst>
                <a:ext uri="{FF2B5EF4-FFF2-40B4-BE49-F238E27FC236}">
                  <a16:creationId xmlns:a16="http://schemas.microsoft.com/office/drawing/2014/main" id="{43E154CE-D54B-4A93-AAD4-BD90BBB333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1" name="Freeform 35">
              <a:extLst>
                <a:ext uri="{FF2B5EF4-FFF2-40B4-BE49-F238E27FC236}">
                  <a16:creationId xmlns:a16="http://schemas.microsoft.com/office/drawing/2014/main" id="{053FE408-AECE-4A7C-83F8-B6AA4DE36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" name="Freeform 36">
              <a:extLst>
                <a:ext uri="{FF2B5EF4-FFF2-40B4-BE49-F238E27FC236}">
                  <a16:creationId xmlns:a16="http://schemas.microsoft.com/office/drawing/2014/main" id="{2B259E79-129E-44F1-971D-ECCAF78970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3" name="Freeform 37">
              <a:extLst>
                <a:ext uri="{FF2B5EF4-FFF2-40B4-BE49-F238E27FC236}">
                  <a16:creationId xmlns:a16="http://schemas.microsoft.com/office/drawing/2014/main" id="{FCA6AD43-1AF7-406D-9CFF-F20C9A7E3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4" name="Freeform 38">
              <a:extLst>
                <a:ext uri="{FF2B5EF4-FFF2-40B4-BE49-F238E27FC236}">
                  <a16:creationId xmlns:a16="http://schemas.microsoft.com/office/drawing/2014/main" id="{51749352-9521-462D-A1AC-8CDD7EF56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" name="Freeform 39">
              <a:extLst>
                <a:ext uri="{FF2B5EF4-FFF2-40B4-BE49-F238E27FC236}">
                  <a16:creationId xmlns:a16="http://schemas.microsoft.com/office/drawing/2014/main" id="{9727B78F-D41C-4308-AB96-29D6F731D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" name="Freeform 40">
              <a:extLst>
                <a:ext uri="{FF2B5EF4-FFF2-40B4-BE49-F238E27FC236}">
                  <a16:creationId xmlns:a16="http://schemas.microsoft.com/office/drawing/2014/main" id="{85214156-6933-4397-8534-0246957B1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7" name="Freeform 41">
              <a:extLst>
                <a:ext uri="{FF2B5EF4-FFF2-40B4-BE49-F238E27FC236}">
                  <a16:creationId xmlns:a16="http://schemas.microsoft.com/office/drawing/2014/main" id="{21A3DB53-7411-4B98-A86C-8282EBFD6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8" name="Freeform 42">
              <a:extLst>
                <a:ext uri="{FF2B5EF4-FFF2-40B4-BE49-F238E27FC236}">
                  <a16:creationId xmlns:a16="http://schemas.microsoft.com/office/drawing/2014/main" id="{B0EFAE9F-76B4-4CFD-9361-0BCCEC1AD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9" name="Freeform 44">
              <a:extLst>
                <a:ext uri="{FF2B5EF4-FFF2-40B4-BE49-F238E27FC236}">
                  <a16:creationId xmlns:a16="http://schemas.microsoft.com/office/drawing/2014/main" id="{5538CE03-C750-46BF-B360-DF7BB71B2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0" name="Freeform 45">
              <a:extLst>
                <a:ext uri="{FF2B5EF4-FFF2-40B4-BE49-F238E27FC236}">
                  <a16:creationId xmlns:a16="http://schemas.microsoft.com/office/drawing/2014/main" id="{8B046D98-F7A9-435B-A0A4-AD3A0C147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1" name="Freeform 46">
              <a:extLst>
                <a:ext uri="{FF2B5EF4-FFF2-40B4-BE49-F238E27FC236}">
                  <a16:creationId xmlns:a16="http://schemas.microsoft.com/office/drawing/2014/main" id="{98B3822C-42B2-40C1-858A-54E90652E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" name="Freeform 47">
              <a:extLst>
                <a:ext uri="{FF2B5EF4-FFF2-40B4-BE49-F238E27FC236}">
                  <a16:creationId xmlns:a16="http://schemas.microsoft.com/office/drawing/2014/main" id="{55450B71-C625-4EB9-9864-3355A4C6C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" name="Freeform 48">
              <a:extLst>
                <a:ext uri="{FF2B5EF4-FFF2-40B4-BE49-F238E27FC236}">
                  <a16:creationId xmlns:a16="http://schemas.microsoft.com/office/drawing/2014/main" id="{944EDC4D-EBE6-4BF6-A6BB-390FE350C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4" name="Freeform 49">
              <a:extLst>
                <a:ext uri="{FF2B5EF4-FFF2-40B4-BE49-F238E27FC236}">
                  <a16:creationId xmlns:a16="http://schemas.microsoft.com/office/drawing/2014/main" id="{2CAFB0FA-BFE1-44DC-BF56-7AD5F5742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5" name="Freeform 8">
              <a:extLst>
                <a:ext uri="{FF2B5EF4-FFF2-40B4-BE49-F238E27FC236}">
                  <a16:creationId xmlns:a16="http://schemas.microsoft.com/office/drawing/2014/main" id="{D1CB3DD5-76B9-4C04-8ED7-0C477E18E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6" name="Freeform 106">
              <a:extLst>
                <a:ext uri="{FF2B5EF4-FFF2-40B4-BE49-F238E27FC236}">
                  <a16:creationId xmlns:a16="http://schemas.microsoft.com/office/drawing/2014/main" id="{8A2636BD-06F8-4014-AA60-7CDF91D02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7" name="Freeform 19">
              <a:extLst>
                <a:ext uri="{FF2B5EF4-FFF2-40B4-BE49-F238E27FC236}">
                  <a16:creationId xmlns:a16="http://schemas.microsoft.com/office/drawing/2014/main" id="{E6E34756-6E56-4046-BF59-7C13FD154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E792C738-97E9-41FA-B1EB-D1BB43762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9" name="Freeform 26">
              <a:extLst>
                <a:ext uri="{FF2B5EF4-FFF2-40B4-BE49-F238E27FC236}">
                  <a16:creationId xmlns:a16="http://schemas.microsoft.com/office/drawing/2014/main" id="{F04A909F-9AC2-4F2C-83C8-D71E97158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0" name="Freeform 27">
              <a:extLst>
                <a:ext uri="{FF2B5EF4-FFF2-40B4-BE49-F238E27FC236}">
                  <a16:creationId xmlns:a16="http://schemas.microsoft.com/office/drawing/2014/main" id="{B317509A-BAC8-4AB4-80F9-0F2A1D593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" name="Freeform 28">
              <a:extLst>
                <a:ext uri="{FF2B5EF4-FFF2-40B4-BE49-F238E27FC236}">
                  <a16:creationId xmlns:a16="http://schemas.microsoft.com/office/drawing/2014/main" id="{D51DB773-4624-4C00-A115-C319C26B4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2" name="Freeform 55">
              <a:extLst>
                <a:ext uri="{FF2B5EF4-FFF2-40B4-BE49-F238E27FC236}">
                  <a16:creationId xmlns:a16="http://schemas.microsoft.com/office/drawing/2014/main" id="{3720ECAC-1BB4-4857-9ED5-4544909F1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" name="Freeform 56">
              <a:extLst>
                <a:ext uri="{FF2B5EF4-FFF2-40B4-BE49-F238E27FC236}">
                  <a16:creationId xmlns:a16="http://schemas.microsoft.com/office/drawing/2014/main" id="{6C08EC86-7F12-471C-A6B7-64656E38E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4" name="Freeform 57">
              <a:extLst>
                <a:ext uri="{FF2B5EF4-FFF2-40B4-BE49-F238E27FC236}">
                  <a16:creationId xmlns:a16="http://schemas.microsoft.com/office/drawing/2014/main" id="{5F248C59-B737-43BE-AAAC-8DC0ED65F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" name="Freeform 60">
              <a:extLst>
                <a:ext uri="{FF2B5EF4-FFF2-40B4-BE49-F238E27FC236}">
                  <a16:creationId xmlns:a16="http://schemas.microsoft.com/office/drawing/2014/main" id="{2ABF7701-2E76-4F0A-9A36-2219B20513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" name="Freeform 61">
              <a:extLst>
                <a:ext uri="{FF2B5EF4-FFF2-40B4-BE49-F238E27FC236}">
                  <a16:creationId xmlns:a16="http://schemas.microsoft.com/office/drawing/2014/main" id="{AC87AFE9-F2D9-40A6-84D3-A18209916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" name="Freeform 5">
              <a:extLst>
                <a:ext uri="{FF2B5EF4-FFF2-40B4-BE49-F238E27FC236}">
                  <a16:creationId xmlns:a16="http://schemas.microsoft.com/office/drawing/2014/main" id="{47809F09-3858-450D-BC6F-E024CB1F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" name="Freeform 6">
              <a:extLst>
                <a:ext uri="{FF2B5EF4-FFF2-40B4-BE49-F238E27FC236}">
                  <a16:creationId xmlns:a16="http://schemas.microsoft.com/office/drawing/2014/main" id="{D1A10886-1719-49E5-9CB3-78F1AF62C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" name="Freeform 7">
              <a:extLst>
                <a:ext uri="{FF2B5EF4-FFF2-40B4-BE49-F238E27FC236}">
                  <a16:creationId xmlns:a16="http://schemas.microsoft.com/office/drawing/2014/main" id="{0005FC75-46F0-4370-AD7D-60FADFBF2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" name="Freeform 8">
              <a:extLst>
                <a:ext uri="{FF2B5EF4-FFF2-40B4-BE49-F238E27FC236}">
                  <a16:creationId xmlns:a16="http://schemas.microsoft.com/office/drawing/2014/main" id="{D43A217C-ADE1-4352-8374-D2F63A045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" name="Freeform 9">
              <a:extLst>
                <a:ext uri="{FF2B5EF4-FFF2-40B4-BE49-F238E27FC236}">
                  <a16:creationId xmlns:a16="http://schemas.microsoft.com/office/drawing/2014/main" id="{73271B96-481B-4D4B-8020-FD23A6112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2" name="Freeform 11">
              <a:extLst>
                <a:ext uri="{FF2B5EF4-FFF2-40B4-BE49-F238E27FC236}">
                  <a16:creationId xmlns:a16="http://schemas.microsoft.com/office/drawing/2014/main" id="{1715F100-FFBE-44CB-BEFE-69A320831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" name="Freeform 12">
              <a:extLst>
                <a:ext uri="{FF2B5EF4-FFF2-40B4-BE49-F238E27FC236}">
                  <a16:creationId xmlns:a16="http://schemas.microsoft.com/office/drawing/2014/main" id="{7FF8BB3C-BA51-4118-B634-78FFB0A0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" name="Freeform 13">
              <a:extLst>
                <a:ext uri="{FF2B5EF4-FFF2-40B4-BE49-F238E27FC236}">
                  <a16:creationId xmlns:a16="http://schemas.microsoft.com/office/drawing/2014/main" id="{05B15B3F-281F-4C02-A2F4-FA239268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5" name="Freeform 14">
              <a:extLst>
                <a:ext uri="{FF2B5EF4-FFF2-40B4-BE49-F238E27FC236}">
                  <a16:creationId xmlns:a16="http://schemas.microsoft.com/office/drawing/2014/main" id="{1EE4DFBA-3007-4545-86FC-BFF40F218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id="{4659B484-0A04-412F-AB13-5D88A1402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" name="Freeform 17">
              <a:extLst>
                <a:ext uri="{FF2B5EF4-FFF2-40B4-BE49-F238E27FC236}">
                  <a16:creationId xmlns:a16="http://schemas.microsoft.com/office/drawing/2014/main" id="{5B1DC8DB-05E1-4C47-8DA7-FCBCC9832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8" name="Freeform 21">
              <a:extLst>
                <a:ext uri="{FF2B5EF4-FFF2-40B4-BE49-F238E27FC236}">
                  <a16:creationId xmlns:a16="http://schemas.microsoft.com/office/drawing/2014/main" id="{661C4D4C-63EE-4DE2-8F1D-C37CE81005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9" name="Freeform 25">
              <a:extLst>
                <a:ext uri="{FF2B5EF4-FFF2-40B4-BE49-F238E27FC236}">
                  <a16:creationId xmlns:a16="http://schemas.microsoft.com/office/drawing/2014/main" id="{DA2A9883-3B43-4BD2-A982-F8EC8E618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0" name="Freeform 29">
              <a:extLst>
                <a:ext uri="{FF2B5EF4-FFF2-40B4-BE49-F238E27FC236}">
                  <a16:creationId xmlns:a16="http://schemas.microsoft.com/office/drawing/2014/main" id="{34F01463-4A42-4A84-8FDF-980ECA96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1" name="Freeform 31">
              <a:extLst>
                <a:ext uri="{FF2B5EF4-FFF2-40B4-BE49-F238E27FC236}">
                  <a16:creationId xmlns:a16="http://schemas.microsoft.com/office/drawing/2014/main" id="{43374FB7-D6C1-47F0-AE6B-B457F1F04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2" name="Freeform 32">
              <a:extLst>
                <a:ext uri="{FF2B5EF4-FFF2-40B4-BE49-F238E27FC236}">
                  <a16:creationId xmlns:a16="http://schemas.microsoft.com/office/drawing/2014/main" id="{F959B7FA-CF96-42D6-AF17-47CA59E13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3" name="Freeform 33">
              <a:extLst>
                <a:ext uri="{FF2B5EF4-FFF2-40B4-BE49-F238E27FC236}">
                  <a16:creationId xmlns:a16="http://schemas.microsoft.com/office/drawing/2014/main" id="{34E7952E-A796-4789-B63B-FE3FB84B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" name="Freeform 34">
              <a:extLst>
                <a:ext uri="{FF2B5EF4-FFF2-40B4-BE49-F238E27FC236}">
                  <a16:creationId xmlns:a16="http://schemas.microsoft.com/office/drawing/2014/main" id="{DC6B682A-7F18-4534-B017-6EA3920E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" name="Freeform 35">
              <a:extLst>
                <a:ext uri="{FF2B5EF4-FFF2-40B4-BE49-F238E27FC236}">
                  <a16:creationId xmlns:a16="http://schemas.microsoft.com/office/drawing/2014/main" id="{5A5AADAC-FC83-4603-8262-FE05CF876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" name="Freeform 36">
              <a:extLst>
                <a:ext uri="{FF2B5EF4-FFF2-40B4-BE49-F238E27FC236}">
                  <a16:creationId xmlns:a16="http://schemas.microsoft.com/office/drawing/2014/main" id="{A40BB3FF-1819-463F-9ED5-678DD36A1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7" name="Freeform 37">
              <a:extLst>
                <a:ext uri="{FF2B5EF4-FFF2-40B4-BE49-F238E27FC236}">
                  <a16:creationId xmlns:a16="http://schemas.microsoft.com/office/drawing/2014/main" id="{C3D1CB09-5A13-4985-9007-E9193CB4F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" name="Freeform 38">
              <a:extLst>
                <a:ext uri="{FF2B5EF4-FFF2-40B4-BE49-F238E27FC236}">
                  <a16:creationId xmlns:a16="http://schemas.microsoft.com/office/drawing/2014/main" id="{4AD15446-400C-4764-9711-ED6C260CB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9" name="Freeform 39">
              <a:extLst>
                <a:ext uri="{FF2B5EF4-FFF2-40B4-BE49-F238E27FC236}">
                  <a16:creationId xmlns:a16="http://schemas.microsoft.com/office/drawing/2014/main" id="{7346885B-0B6A-4308-8417-5E64EF91C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0" name="Freeform 40">
              <a:extLst>
                <a:ext uri="{FF2B5EF4-FFF2-40B4-BE49-F238E27FC236}">
                  <a16:creationId xmlns:a16="http://schemas.microsoft.com/office/drawing/2014/main" id="{39828447-CDC5-4139-A980-11BDF0656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Freeform 41">
              <a:extLst>
                <a:ext uri="{FF2B5EF4-FFF2-40B4-BE49-F238E27FC236}">
                  <a16:creationId xmlns:a16="http://schemas.microsoft.com/office/drawing/2014/main" id="{6306A8CE-49A8-49F1-9D58-CAA83F48F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Freeform 42">
              <a:extLst>
                <a:ext uri="{FF2B5EF4-FFF2-40B4-BE49-F238E27FC236}">
                  <a16:creationId xmlns:a16="http://schemas.microsoft.com/office/drawing/2014/main" id="{0089AFBB-A423-4095-B741-FF0EF5960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Freeform 44">
              <a:extLst>
                <a:ext uri="{FF2B5EF4-FFF2-40B4-BE49-F238E27FC236}">
                  <a16:creationId xmlns:a16="http://schemas.microsoft.com/office/drawing/2014/main" id="{E1FA246E-D492-4B67-95A6-BFEA3542C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Freeform 45">
              <a:extLst>
                <a:ext uri="{FF2B5EF4-FFF2-40B4-BE49-F238E27FC236}">
                  <a16:creationId xmlns:a16="http://schemas.microsoft.com/office/drawing/2014/main" id="{C8FE3844-FD2C-4E67-9F4A-8044AB06F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Freeform 46">
              <a:extLst>
                <a:ext uri="{FF2B5EF4-FFF2-40B4-BE49-F238E27FC236}">
                  <a16:creationId xmlns:a16="http://schemas.microsoft.com/office/drawing/2014/main" id="{94919BD6-F9B5-4F68-9BDC-E3204DF30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Freeform 47">
              <a:extLst>
                <a:ext uri="{FF2B5EF4-FFF2-40B4-BE49-F238E27FC236}">
                  <a16:creationId xmlns:a16="http://schemas.microsoft.com/office/drawing/2014/main" id="{BAA6492F-ED70-4AD7-AE6B-F6B4F1D89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Freeform 48">
              <a:extLst>
                <a:ext uri="{FF2B5EF4-FFF2-40B4-BE49-F238E27FC236}">
                  <a16:creationId xmlns:a16="http://schemas.microsoft.com/office/drawing/2014/main" id="{EAF9590C-0617-4830-B538-B17097A93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8" name="Freeform 49">
              <a:extLst>
                <a:ext uri="{FF2B5EF4-FFF2-40B4-BE49-F238E27FC236}">
                  <a16:creationId xmlns:a16="http://schemas.microsoft.com/office/drawing/2014/main" id="{A89A86C5-B40D-46EF-9A70-B6A43BAC3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DD6CB-5E7F-5646-AEBA-5EE51D340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918" y="3696898"/>
            <a:ext cx="4981433" cy="2589601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n-GB" sz="1900">
                <a:hlinkClick r:id="rId5"/>
              </a:rPr>
              <a:t>K</a:t>
            </a:r>
            <a:r>
              <a:rPr lang="en-GR" sz="1900">
                <a:hlinkClick r:id="rId5"/>
              </a:rPr>
              <a:t>athimerini.gr</a:t>
            </a:r>
            <a:endParaRPr lang="en-GR" sz="1900"/>
          </a:p>
          <a:p>
            <a:pPr>
              <a:lnSpc>
                <a:spcPct val="140000"/>
              </a:lnSpc>
            </a:pPr>
            <a:endParaRPr lang="en-GR" sz="1900"/>
          </a:p>
          <a:p>
            <a:pPr>
              <a:lnSpc>
                <a:spcPct val="140000"/>
              </a:lnSpc>
            </a:pPr>
            <a:r>
              <a:rPr lang="en-GB" sz="1900">
                <a:hlinkClick r:id="rId6"/>
              </a:rPr>
              <a:t>N</a:t>
            </a:r>
            <a:r>
              <a:rPr lang="en-GR" sz="1900">
                <a:hlinkClick r:id="rId6"/>
              </a:rPr>
              <a:t>ews247.gr</a:t>
            </a:r>
            <a:endParaRPr lang="en-GR" sz="1900"/>
          </a:p>
          <a:p>
            <a:pPr>
              <a:lnSpc>
                <a:spcPct val="140000"/>
              </a:lnSpc>
            </a:pPr>
            <a:endParaRPr lang="en-GB" sz="1900">
              <a:hlinkClick r:id="rId7"/>
            </a:endParaRPr>
          </a:p>
          <a:p>
            <a:pPr>
              <a:lnSpc>
                <a:spcPct val="140000"/>
              </a:lnSpc>
            </a:pPr>
            <a:r>
              <a:rPr lang="en-GB" sz="1900">
                <a:hlinkClick r:id="rId7"/>
              </a:rPr>
              <a:t>I</a:t>
            </a:r>
            <a:r>
              <a:rPr lang="en-GR" sz="1900">
                <a:hlinkClick r:id="rId7"/>
              </a:rPr>
              <a:t>efimerida.gr</a:t>
            </a:r>
            <a:endParaRPr lang="en-GR" sz="1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B8C43-8075-9D4A-8B91-A1CA329210F4}"/>
              </a:ext>
            </a:extLst>
          </p:cNvPr>
          <p:cNvSpPr txBox="1"/>
          <p:nvPr/>
        </p:nvSpPr>
        <p:spPr>
          <a:xfrm>
            <a:off x="561471" y="0"/>
            <a:ext cx="239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/>
              <a:t>Kathimerini.gr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347A73-0749-F24B-A653-8FC2A99472A1}"/>
              </a:ext>
            </a:extLst>
          </p:cNvPr>
          <p:cNvSpPr txBox="1"/>
          <p:nvPr/>
        </p:nvSpPr>
        <p:spPr>
          <a:xfrm>
            <a:off x="4678995" y="54125"/>
            <a:ext cx="239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  <a:r>
              <a:rPr lang="en-GR" dirty="0"/>
              <a:t>ews247.gr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5D49B189-A5BB-5F41-9B79-762B2535E31D}"/>
              </a:ext>
            </a:extLst>
          </p:cNvPr>
          <p:cNvSpPr txBox="1"/>
          <p:nvPr/>
        </p:nvSpPr>
        <p:spPr>
          <a:xfrm>
            <a:off x="8502706" y="169738"/>
            <a:ext cx="239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</a:t>
            </a:r>
            <a:r>
              <a:rPr lang="en-GR" dirty="0"/>
              <a:t>efimerida.gr</a:t>
            </a:r>
          </a:p>
        </p:txBody>
      </p:sp>
    </p:spTree>
    <p:extLst>
      <p:ext uri="{BB962C8B-B14F-4D97-AF65-F5344CB8AC3E}">
        <p14:creationId xmlns:p14="http://schemas.microsoft.com/office/powerpoint/2010/main" val="1867863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B7ED827-06A5-4778-9BB3-74A28B33D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BECA81C-4D92-4A79-B23F-C36986805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B7460A4-2B8D-4636-AC17-9E915EEB2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883545"/>
            <a:ext cx="7783092" cy="5102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4AB7B1-C0E6-524A-BC11-B809BF09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022" y="1371600"/>
            <a:ext cx="6581463" cy="104535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400" err="1"/>
              <a:t>Μενδώνη</a:t>
            </a:r>
            <a:r>
              <a:rPr lang="el-GR" sz="3400"/>
              <a:t> και </a:t>
            </a:r>
            <a:r>
              <a:rPr lang="el-GR" sz="3400" err="1"/>
              <a:t>Ταραντίλης</a:t>
            </a:r>
            <a:r>
              <a:rPr lang="el-GR" sz="3400"/>
              <a:t>- Υπόθεση </a:t>
            </a:r>
            <a:r>
              <a:rPr lang="el-GR" sz="3400" err="1"/>
              <a:t>Λιγνάδη</a:t>
            </a:r>
            <a:endParaRPr lang="en-GR" sz="3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F8267-79C0-D04C-A134-30A464855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2665506"/>
            <a:ext cx="6360785" cy="288065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600">
                <a:hlinkClick r:id="rId2"/>
              </a:rPr>
              <a:t>News247.gr</a:t>
            </a:r>
            <a:endParaRPr lang="en-GB" sz="1600"/>
          </a:p>
          <a:p>
            <a:pPr>
              <a:lnSpc>
                <a:spcPct val="140000"/>
              </a:lnSpc>
            </a:pPr>
            <a:r>
              <a:rPr lang="en-US" sz="1600">
                <a:hlinkClick r:id="rId3"/>
              </a:rPr>
              <a:t>iefimerida.gr</a:t>
            </a:r>
            <a:endParaRPr lang="en-US" sz="1600"/>
          </a:p>
          <a:p>
            <a:pPr>
              <a:lnSpc>
                <a:spcPct val="140000"/>
              </a:lnSpc>
            </a:pPr>
            <a:endParaRPr lang="el-GR" sz="1600"/>
          </a:p>
          <a:p>
            <a:pPr marL="0" indent="0">
              <a:lnSpc>
                <a:spcPct val="140000"/>
              </a:lnSpc>
              <a:buNone/>
            </a:pPr>
            <a:endParaRPr lang="en-US" sz="1600"/>
          </a:p>
          <a:p>
            <a:pPr>
              <a:lnSpc>
                <a:spcPct val="140000"/>
              </a:lnSpc>
            </a:pPr>
            <a:r>
              <a:rPr lang="en-GB" sz="1600">
                <a:hlinkClick r:id="rId4"/>
              </a:rPr>
              <a:t>Efsyn</a:t>
            </a:r>
            <a:endParaRPr lang="en-GB" sz="1600"/>
          </a:p>
          <a:p>
            <a:pPr>
              <a:lnSpc>
                <a:spcPct val="140000"/>
              </a:lnSpc>
            </a:pPr>
            <a:r>
              <a:rPr lang="en-GB" sz="1600">
                <a:hlinkClick r:id="rId5"/>
              </a:rPr>
              <a:t>Iefimerida.gr</a:t>
            </a:r>
            <a:endParaRPr lang="en-GB" sz="1600"/>
          </a:p>
          <a:p>
            <a:pPr>
              <a:lnSpc>
                <a:spcPct val="140000"/>
              </a:lnSpc>
            </a:pPr>
            <a:endParaRPr lang="en-GR" sz="160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00E745A-480F-491D-9241-B8456A4CB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84723" y="-37765"/>
            <a:ext cx="2031548" cy="6920499"/>
            <a:chOff x="9484723" y="-37765"/>
            <a:chExt cx="2031548" cy="6920499"/>
          </a:xfrm>
        </p:grpSpPr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5CDF077C-FCBC-4DCD-97D7-FA3CBDA4E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6954" y="6319621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F8407DD0-FE6F-4B54-8F51-A5C9F01C3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9923" y="647403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2">
              <a:extLst>
                <a:ext uri="{FF2B5EF4-FFF2-40B4-BE49-F238E27FC236}">
                  <a16:creationId xmlns:a16="http://schemas.microsoft.com/office/drawing/2014/main" id="{2EF9CB74-080B-456A-AF99-1F2E39426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928" y="5909606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B5B2FF09-14DB-4187-B87D-FEEC6B9AE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8009" y="671281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4">
              <a:extLst>
                <a:ext uri="{FF2B5EF4-FFF2-40B4-BE49-F238E27FC236}">
                  <a16:creationId xmlns:a16="http://schemas.microsoft.com/office/drawing/2014/main" id="{DAAA2100-4A9E-458F-B899-F00953C35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3856" y="607323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35A102A5-234C-4661-9A27-65BA104A9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4234" y="6180049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DF30E605-870B-4F23-B30C-63A803EED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6606" y="641109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5B620F97-53D4-4871-A219-7BE759CEB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1265" y="664888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4">
              <a:extLst>
                <a:ext uri="{FF2B5EF4-FFF2-40B4-BE49-F238E27FC236}">
                  <a16:creationId xmlns:a16="http://schemas.microsoft.com/office/drawing/2014/main" id="{1248268B-DBDD-435B-9FC4-F1AB803D9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724" y="597546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06">
              <a:extLst>
                <a:ext uri="{FF2B5EF4-FFF2-40B4-BE49-F238E27FC236}">
                  <a16:creationId xmlns:a16="http://schemas.microsoft.com/office/drawing/2014/main" id="{BE84F767-E660-4CF8-8148-737D4263D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41392" y="6107832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8">
              <a:extLst>
                <a:ext uri="{FF2B5EF4-FFF2-40B4-BE49-F238E27FC236}">
                  <a16:creationId xmlns:a16="http://schemas.microsoft.com/office/drawing/2014/main" id="{ABC92BA6-13B6-4A73-A1D6-8694F94A2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9063" y="6657917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0">
              <a:extLst>
                <a:ext uri="{FF2B5EF4-FFF2-40B4-BE49-F238E27FC236}">
                  <a16:creationId xmlns:a16="http://schemas.microsoft.com/office/drawing/2014/main" id="{C5D6DB5B-1AE1-42B9-BDBB-F1028A870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19116" y="585999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12">
              <a:extLst>
                <a:ext uri="{FF2B5EF4-FFF2-40B4-BE49-F238E27FC236}">
                  <a16:creationId xmlns:a16="http://schemas.microsoft.com/office/drawing/2014/main" id="{357EC42A-F366-4308-AA1C-6E00D6711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29818" y="636908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30">
              <a:extLst>
                <a:ext uri="{FF2B5EF4-FFF2-40B4-BE49-F238E27FC236}">
                  <a16:creationId xmlns:a16="http://schemas.microsoft.com/office/drawing/2014/main" id="{401010FF-1613-47E6-A1D2-FA567E6713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74193" y="6045189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31">
              <a:extLst>
                <a:ext uri="{FF2B5EF4-FFF2-40B4-BE49-F238E27FC236}">
                  <a16:creationId xmlns:a16="http://schemas.microsoft.com/office/drawing/2014/main" id="{A1056807-6C09-4E59-9D21-C392E3B8C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87867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35">
              <a:extLst>
                <a:ext uri="{FF2B5EF4-FFF2-40B4-BE49-F238E27FC236}">
                  <a16:creationId xmlns:a16="http://schemas.microsoft.com/office/drawing/2014/main" id="{B50C3EF0-29C3-42E9-9229-28BB451E3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75206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1">
              <a:extLst>
                <a:ext uri="{FF2B5EF4-FFF2-40B4-BE49-F238E27FC236}">
                  <a16:creationId xmlns:a16="http://schemas.microsoft.com/office/drawing/2014/main" id="{26AB3EF2-FFFE-409A-9DF7-634F1DCB3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48916" y="664316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0">
              <a:extLst>
                <a:ext uri="{FF2B5EF4-FFF2-40B4-BE49-F238E27FC236}">
                  <a16:creationId xmlns:a16="http://schemas.microsoft.com/office/drawing/2014/main" id="{6E24A9DE-015B-4D82-B6EC-726E263A5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80719" y="5855932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5">
              <a:extLst>
                <a:ext uri="{FF2B5EF4-FFF2-40B4-BE49-F238E27FC236}">
                  <a16:creationId xmlns:a16="http://schemas.microsoft.com/office/drawing/2014/main" id="{80A9F317-9644-483B-B66B-C588197FF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84649" y="637012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8">
              <a:extLst>
                <a:ext uri="{FF2B5EF4-FFF2-40B4-BE49-F238E27FC236}">
                  <a16:creationId xmlns:a16="http://schemas.microsoft.com/office/drawing/2014/main" id="{E9BAE6DC-DAEB-4F56-9031-8AE62A3F3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64242" y="610095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2">
              <a:extLst>
                <a:ext uri="{FF2B5EF4-FFF2-40B4-BE49-F238E27FC236}">
                  <a16:creationId xmlns:a16="http://schemas.microsoft.com/office/drawing/2014/main" id="{852FD12A-09F0-4A4B-92C6-6301727AD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67523" y="6757633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3">
              <a:extLst>
                <a:ext uri="{FF2B5EF4-FFF2-40B4-BE49-F238E27FC236}">
                  <a16:creationId xmlns:a16="http://schemas.microsoft.com/office/drawing/2014/main" id="{A82794BA-AD57-4DC6-A2C9-F837C3A29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45770" y="661509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3">
              <a:extLst>
                <a:ext uri="{FF2B5EF4-FFF2-40B4-BE49-F238E27FC236}">
                  <a16:creationId xmlns:a16="http://schemas.microsoft.com/office/drawing/2014/main" id="{40740727-B2FE-420C-B281-66AAE814B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99796" y="656430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1">
              <a:extLst>
                <a:ext uri="{FF2B5EF4-FFF2-40B4-BE49-F238E27FC236}">
                  <a16:creationId xmlns:a16="http://schemas.microsoft.com/office/drawing/2014/main" id="{2E6ED706-36A1-4CD1-A4DC-F910FF5A6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72765" y="6718721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2">
              <a:extLst>
                <a:ext uri="{FF2B5EF4-FFF2-40B4-BE49-F238E27FC236}">
                  <a16:creationId xmlns:a16="http://schemas.microsoft.com/office/drawing/2014/main" id="{6FFB562A-F6AA-4981-ADA1-A42BCA359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69770" y="6154290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4">
              <a:extLst>
                <a:ext uri="{FF2B5EF4-FFF2-40B4-BE49-F238E27FC236}">
                  <a16:creationId xmlns:a16="http://schemas.microsoft.com/office/drawing/2014/main" id="{5DB688C1-7FDF-416B-A3FA-E3AAC7F122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46698" y="6317918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9">
              <a:extLst>
                <a:ext uri="{FF2B5EF4-FFF2-40B4-BE49-F238E27FC236}">
                  <a16:creationId xmlns:a16="http://schemas.microsoft.com/office/drawing/2014/main" id="{5AFFA7DD-CB9A-4B19-A0F6-4DF53254D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97403" y="5908836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78">
              <a:extLst>
                <a:ext uri="{FF2B5EF4-FFF2-40B4-BE49-F238E27FC236}">
                  <a16:creationId xmlns:a16="http://schemas.microsoft.com/office/drawing/2014/main" id="{9012B69D-70E5-42A9-BF69-CE24ED3F1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07076" y="642473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9">
              <a:extLst>
                <a:ext uri="{FF2B5EF4-FFF2-40B4-BE49-F238E27FC236}">
                  <a16:creationId xmlns:a16="http://schemas.microsoft.com/office/drawing/2014/main" id="{EECEE66B-9286-4C9F-8DFD-844AD914C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19448" y="665577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4">
              <a:extLst>
                <a:ext uri="{FF2B5EF4-FFF2-40B4-BE49-F238E27FC236}">
                  <a16:creationId xmlns:a16="http://schemas.microsoft.com/office/drawing/2014/main" id="{476325B0-FAF7-4410-8E65-079CBE8C9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88566" y="622014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6">
              <a:extLst>
                <a:ext uri="{FF2B5EF4-FFF2-40B4-BE49-F238E27FC236}">
                  <a16:creationId xmlns:a16="http://schemas.microsoft.com/office/drawing/2014/main" id="{E52FD192-9B05-4D6F-9B38-6915D1B3E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98714" y="596917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1B9C489B-3BB6-4EA7-9421-917E2C484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45659" y="635220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id="{A5597A38-5C37-449D-A6B9-B7313A4BC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24670" y="606874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4E894A51-B4CA-44AE-ADA2-919055FCD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9123" y="663858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">
              <a:extLst>
                <a:ext uri="{FF2B5EF4-FFF2-40B4-BE49-F238E27FC236}">
                  <a16:creationId xmlns:a16="http://schemas.microsoft.com/office/drawing/2014/main" id="{23A0E403-FEAB-42CA-9711-791738C5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26186" y="58747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3">
              <a:extLst>
                <a:ext uri="{FF2B5EF4-FFF2-40B4-BE49-F238E27FC236}">
                  <a16:creationId xmlns:a16="http://schemas.microsoft.com/office/drawing/2014/main" id="{15252FDE-8E7F-4F71-B0E4-3C23A94DD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3142" y="446468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1">
              <a:extLst>
                <a:ext uri="{FF2B5EF4-FFF2-40B4-BE49-F238E27FC236}">
                  <a16:creationId xmlns:a16="http://schemas.microsoft.com/office/drawing/2014/main" id="{5D0DF9D7-869D-4081-A481-B84414F8D1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6111" y="60088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52">
              <a:extLst>
                <a:ext uri="{FF2B5EF4-FFF2-40B4-BE49-F238E27FC236}">
                  <a16:creationId xmlns:a16="http://schemas.microsoft.com/office/drawing/2014/main" id="{EB3626B8-D58F-4294-884A-C5D6345F9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3116" y="36453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53">
              <a:extLst>
                <a:ext uri="{FF2B5EF4-FFF2-40B4-BE49-F238E27FC236}">
                  <a16:creationId xmlns:a16="http://schemas.microsoft.com/office/drawing/2014/main" id="{3E9AE0A2-AD1E-48FC-B893-E6C54288A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4197" y="839657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54">
              <a:extLst>
                <a:ext uri="{FF2B5EF4-FFF2-40B4-BE49-F238E27FC236}">
                  <a16:creationId xmlns:a16="http://schemas.microsoft.com/office/drawing/2014/main" id="{AEC3C2D7-402D-43F2-974E-3AD1CA368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0044" y="200081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78">
              <a:extLst>
                <a:ext uri="{FF2B5EF4-FFF2-40B4-BE49-F238E27FC236}">
                  <a16:creationId xmlns:a16="http://schemas.microsoft.com/office/drawing/2014/main" id="{F0DB5415-1628-4222-99AE-03A79ABE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0422" y="30689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79">
              <a:extLst>
                <a:ext uri="{FF2B5EF4-FFF2-40B4-BE49-F238E27FC236}">
                  <a16:creationId xmlns:a16="http://schemas.microsoft.com/office/drawing/2014/main" id="{900B5950-5F06-4FD4-889D-32D892813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794" y="53794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0">
              <a:extLst>
                <a:ext uri="{FF2B5EF4-FFF2-40B4-BE49-F238E27FC236}">
                  <a16:creationId xmlns:a16="http://schemas.microsoft.com/office/drawing/2014/main" id="{E19F41AD-1AFF-4BAA-BD0C-F6EF83685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7453" y="69804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84">
              <a:extLst>
                <a:ext uri="{FF2B5EF4-FFF2-40B4-BE49-F238E27FC236}">
                  <a16:creationId xmlns:a16="http://schemas.microsoft.com/office/drawing/2014/main" id="{81AFDDB9-413F-41B7-93BF-108C8BE48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1912" y="10231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6">
              <a:extLst>
                <a:ext uri="{FF2B5EF4-FFF2-40B4-BE49-F238E27FC236}">
                  <a16:creationId xmlns:a16="http://schemas.microsoft.com/office/drawing/2014/main" id="{50176B68-8215-4FBF-8B0C-7060FECF1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27580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8">
              <a:extLst>
                <a:ext uri="{FF2B5EF4-FFF2-40B4-BE49-F238E27FC236}">
                  <a16:creationId xmlns:a16="http://schemas.microsoft.com/office/drawing/2014/main" id="{BC3AD48F-0428-4888-8119-99FE4441E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25251" y="78476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0">
              <a:extLst>
                <a:ext uri="{FF2B5EF4-FFF2-40B4-BE49-F238E27FC236}">
                  <a16:creationId xmlns:a16="http://schemas.microsoft.com/office/drawing/2014/main" id="{C64C78F1-53FA-438A-9C28-669AE7EF0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05304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2">
              <a:extLst>
                <a:ext uri="{FF2B5EF4-FFF2-40B4-BE49-F238E27FC236}">
                  <a16:creationId xmlns:a16="http://schemas.microsoft.com/office/drawing/2014/main" id="{2E40D5B6-EC22-4A99-B6FD-5FED92721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16006" y="49593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30">
              <a:extLst>
                <a:ext uri="{FF2B5EF4-FFF2-40B4-BE49-F238E27FC236}">
                  <a16:creationId xmlns:a16="http://schemas.microsoft.com/office/drawing/2014/main" id="{93CA0E1C-732A-4AEC-A144-E8A06FF47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60237" y="887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1">
              <a:extLst>
                <a:ext uri="{FF2B5EF4-FFF2-40B4-BE49-F238E27FC236}">
                  <a16:creationId xmlns:a16="http://schemas.microsoft.com/office/drawing/2014/main" id="{32683CA7-AF89-4BDF-B446-9C68F06F2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74055" y="6437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5">
              <a:extLst>
                <a:ext uri="{FF2B5EF4-FFF2-40B4-BE49-F238E27FC236}">
                  <a16:creationId xmlns:a16="http://schemas.microsoft.com/office/drawing/2014/main" id="{914ED512-B217-4BA8-A0A9-F4EB39A6A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61394" y="4140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41">
              <a:extLst>
                <a:ext uri="{FF2B5EF4-FFF2-40B4-BE49-F238E27FC236}">
                  <a16:creationId xmlns:a16="http://schemas.microsoft.com/office/drawing/2014/main" id="{44BF35CF-DE2F-4D7C-B703-15B7833B2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9744" y="816662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">
              <a:extLst>
                <a:ext uri="{FF2B5EF4-FFF2-40B4-BE49-F238E27FC236}">
                  <a16:creationId xmlns:a16="http://schemas.microsoft.com/office/drawing/2014/main" id="{F933CABA-2F49-4AE6-A87C-F9040DED7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46802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5">
              <a:extLst>
                <a:ext uri="{FF2B5EF4-FFF2-40B4-BE49-F238E27FC236}">
                  <a16:creationId xmlns:a16="http://schemas.microsoft.com/office/drawing/2014/main" id="{5857909E-1974-4140-B40C-DFF5978125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0732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5D07D1FB-2240-42B1-BA7A-2FDEF5CAF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4146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2">
              <a:extLst>
                <a:ext uri="{FF2B5EF4-FFF2-40B4-BE49-F238E27FC236}">
                  <a16:creationId xmlns:a16="http://schemas.microsoft.com/office/drawing/2014/main" id="{A2EE5B90-5282-435E-A11C-5350E023F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5976" y="831518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3">
              <a:extLst>
                <a:ext uri="{FF2B5EF4-FFF2-40B4-BE49-F238E27FC236}">
                  <a16:creationId xmlns:a16="http://schemas.microsoft.com/office/drawing/2014/main" id="{BF1B6CE4-290D-4411-8CF7-2AF2FA6DF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11853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0">
              <a:extLst>
                <a:ext uri="{FF2B5EF4-FFF2-40B4-BE49-F238E27FC236}">
                  <a16:creationId xmlns:a16="http://schemas.microsoft.com/office/drawing/2014/main" id="{4DA79AF5-0968-4050-A9CC-0C9D63CF5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1887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43">
              <a:extLst>
                <a:ext uri="{FF2B5EF4-FFF2-40B4-BE49-F238E27FC236}">
                  <a16:creationId xmlns:a16="http://schemas.microsoft.com/office/drawing/2014/main" id="{8359FC94-D77F-43EE-B561-A4AD990B9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65879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51">
              <a:extLst>
                <a:ext uri="{FF2B5EF4-FFF2-40B4-BE49-F238E27FC236}">
                  <a16:creationId xmlns:a16="http://schemas.microsoft.com/office/drawing/2014/main" id="{E3F8C8E1-991B-41DA-BDFB-6B5F0E726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8848" y="890462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52">
              <a:extLst>
                <a:ext uri="{FF2B5EF4-FFF2-40B4-BE49-F238E27FC236}">
                  <a16:creationId xmlns:a16="http://schemas.microsoft.com/office/drawing/2014/main" id="{FA9CF749-A1FB-4BDD-9F3C-F7A3C40EE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5853" y="32603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54">
              <a:extLst>
                <a:ext uri="{FF2B5EF4-FFF2-40B4-BE49-F238E27FC236}">
                  <a16:creationId xmlns:a16="http://schemas.microsoft.com/office/drawing/2014/main" id="{F6BC055F-DB23-4077-9083-3E477EA91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12781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59">
              <a:extLst>
                <a:ext uri="{FF2B5EF4-FFF2-40B4-BE49-F238E27FC236}">
                  <a16:creationId xmlns:a16="http://schemas.microsoft.com/office/drawing/2014/main" id="{9E79616D-FA98-482F-A0BE-D8B042BB8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16767" y="9460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78">
              <a:extLst>
                <a:ext uri="{FF2B5EF4-FFF2-40B4-BE49-F238E27FC236}">
                  <a16:creationId xmlns:a16="http://schemas.microsoft.com/office/drawing/2014/main" id="{E94323F7-149F-4956-BEE9-1761D651A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73159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79">
              <a:extLst>
                <a:ext uri="{FF2B5EF4-FFF2-40B4-BE49-F238E27FC236}">
                  <a16:creationId xmlns:a16="http://schemas.microsoft.com/office/drawing/2014/main" id="{D44BFE09-8F5C-407D-AC49-77A1057B1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85531" y="82751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84">
              <a:extLst>
                <a:ext uri="{FF2B5EF4-FFF2-40B4-BE49-F238E27FC236}">
                  <a16:creationId xmlns:a16="http://schemas.microsoft.com/office/drawing/2014/main" id="{8E905BEA-A6A1-4742-9C36-E60D21994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54649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86">
              <a:extLst>
                <a:ext uri="{FF2B5EF4-FFF2-40B4-BE49-F238E27FC236}">
                  <a16:creationId xmlns:a16="http://schemas.microsoft.com/office/drawing/2014/main" id="{94D27BB9-4387-46C4-8954-1975C0E65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64618" y="4587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06">
              <a:extLst>
                <a:ext uri="{FF2B5EF4-FFF2-40B4-BE49-F238E27FC236}">
                  <a16:creationId xmlns:a16="http://schemas.microsoft.com/office/drawing/2014/main" id="{F8F7797C-C9E4-4550-A4D7-B67C11552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00317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10">
              <a:extLst>
                <a:ext uri="{FF2B5EF4-FFF2-40B4-BE49-F238E27FC236}">
                  <a16:creationId xmlns:a16="http://schemas.microsoft.com/office/drawing/2014/main" id="{FB97CF69-925A-4B93-A8C0-02D46F3DF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78041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12">
              <a:extLst>
                <a:ext uri="{FF2B5EF4-FFF2-40B4-BE49-F238E27FC236}">
                  <a16:creationId xmlns:a16="http://schemas.microsoft.com/office/drawing/2014/main" id="{8BC88327-72BA-484F-B99B-7810D594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88743" y="78550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8">
              <a:extLst>
                <a:ext uri="{FF2B5EF4-FFF2-40B4-BE49-F238E27FC236}">
                  <a16:creationId xmlns:a16="http://schemas.microsoft.com/office/drawing/2014/main" id="{36737585-496C-44B3-8943-00073B255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90433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52" name="Picture 4" descr="ΣΥΡΙΖΑ: Μνημείο δειλίας και απάτης η συνέντευξη Μενδώνη - Πολιτική | News  24/7">
            <a:extLst>
              <a:ext uri="{FF2B5EF4-FFF2-40B4-BE49-F238E27FC236}">
                <a16:creationId xmlns:a16="http://schemas.microsoft.com/office/drawing/2014/main" id="{F36F2C9B-124E-C345-9C9C-C688AB4D5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r="27200" b="2"/>
          <a:stretch/>
        </p:blipFill>
        <p:spPr bwMode="auto">
          <a:xfrm>
            <a:off x="8849892" y="876300"/>
            <a:ext cx="3342107" cy="255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Μενδώνη: Ο Δημήτρης Λιγνάδης είναι ένας επικίνδυνος άνθρωπος | ΣΚΑΪ">
            <a:extLst>
              <a:ext uri="{FF2B5EF4-FFF2-40B4-BE49-F238E27FC236}">
                <a16:creationId xmlns:a16="http://schemas.microsoft.com/office/drawing/2014/main" id="{1D4070DD-E9ED-204C-B15B-6D7C2DBC4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r="9440" b="-1"/>
          <a:stretch/>
        </p:blipFill>
        <p:spPr bwMode="auto">
          <a:xfrm>
            <a:off x="8849892" y="3432519"/>
            <a:ext cx="3342107" cy="255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4F750-3AC7-0540-A119-99080AD7AB9E}"/>
              </a:ext>
            </a:extLst>
          </p:cNvPr>
          <p:cNvSpPr txBox="1"/>
          <p:nvPr/>
        </p:nvSpPr>
        <p:spPr>
          <a:xfrm>
            <a:off x="11271935" y="5530665"/>
            <a:ext cx="111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Skai.gr</a:t>
            </a:r>
            <a:endParaRPr lang="en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7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C5E8-86D8-E941-9A41-4C339C18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Συστάσεις και πληροφορίες για το μάθημα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75271-4291-9A4B-A22F-82F19B134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Επικοινωνία: </a:t>
            </a:r>
            <a:r>
              <a:rPr lang="en-US" dirty="0">
                <a:hlinkClick r:id="rId2"/>
              </a:rPr>
              <a:t>despinachronaki@gmail.com</a:t>
            </a:r>
            <a:r>
              <a:rPr lang="en-US" dirty="0"/>
              <a:t>	</a:t>
            </a:r>
          </a:p>
          <a:p>
            <a:r>
              <a:rPr lang="el-GR" dirty="0"/>
              <a:t>Πληροφορίες για το μάθημα: </a:t>
            </a:r>
            <a:r>
              <a:rPr lang="en-US" dirty="0" err="1"/>
              <a:t>eclass</a:t>
            </a:r>
            <a:r>
              <a:rPr lang="en-US" dirty="0"/>
              <a:t>, </a:t>
            </a:r>
            <a:r>
              <a:rPr lang="el-GR" dirty="0" err="1"/>
              <a:t>Κοινωνιολογ</a:t>
            </a:r>
            <a:r>
              <a:rPr lang="en-US" dirty="0" err="1"/>
              <a:t>ί</a:t>
            </a:r>
            <a:r>
              <a:rPr lang="el-GR" dirty="0"/>
              <a:t>α των ειδήσεων – ΚΑΝΤΕ ΕΓΓΡΑΦΗ ΑΜΕΣΑ</a:t>
            </a:r>
          </a:p>
          <a:p>
            <a:r>
              <a:rPr lang="el-GR" dirty="0"/>
              <a:t>Τρόπος εξέτασης:</a:t>
            </a:r>
          </a:p>
          <a:p>
            <a:pPr lvl="1"/>
            <a:r>
              <a:rPr lang="el-GR" dirty="0"/>
              <a:t>30% </a:t>
            </a:r>
            <a:r>
              <a:rPr lang="el-GR" dirty="0" err="1"/>
              <a:t>Πρόοδος</a:t>
            </a:r>
            <a:r>
              <a:rPr lang="el-GR" dirty="0"/>
              <a:t> (Ερώτηση σε μορφή άσκησης στο </a:t>
            </a:r>
            <a:r>
              <a:rPr lang="en-US" dirty="0" err="1"/>
              <a:t>eclass</a:t>
            </a:r>
            <a:r>
              <a:rPr lang="en-US" dirty="0"/>
              <a:t> </a:t>
            </a:r>
            <a:r>
              <a:rPr lang="el-GR" dirty="0"/>
              <a:t>με ανοικτά βιβλία)</a:t>
            </a:r>
            <a:br>
              <a:rPr lang="el-GR" dirty="0"/>
            </a:br>
            <a:r>
              <a:rPr lang="el-GR" dirty="0"/>
              <a:t>70%Τελική </a:t>
            </a:r>
            <a:r>
              <a:rPr lang="el-GR" dirty="0" err="1"/>
              <a:t>Εξέταση</a:t>
            </a:r>
            <a:r>
              <a:rPr lang="el-GR" dirty="0"/>
              <a:t> (Ερωτήσεις σε μορφή άσκησης στο </a:t>
            </a:r>
            <a:r>
              <a:rPr lang="en-US" dirty="0" err="1"/>
              <a:t>eclass</a:t>
            </a:r>
            <a:r>
              <a:rPr lang="en-US" dirty="0"/>
              <a:t>, </a:t>
            </a:r>
            <a:r>
              <a:rPr lang="el-GR" dirty="0"/>
              <a:t>πιθανώς με ανοικτά βιβλία)</a:t>
            </a:r>
          </a:p>
          <a:p>
            <a:pPr lvl="1"/>
            <a:endParaRPr lang="el-GR" dirty="0"/>
          </a:p>
          <a:p>
            <a:pPr lvl="1"/>
            <a:r>
              <a:rPr lang="el-GR" b="1" dirty="0"/>
              <a:t>Όλες οι διαδικασίες αξιολόγησης είναι υποχρεωτικές για να μπει ο τελικός βαθμός</a:t>
            </a:r>
          </a:p>
        </p:txBody>
      </p:sp>
    </p:spTree>
    <p:extLst>
      <p:ext uri="{BB962C8B-B14F-4D97-AF65-F5344CB8AC3E}">
        <p14:creationId xmlns:p14="http://schemas.microsoft.com/office/powerpoint/2010/main" val="3218037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4">
            <a:extLst>
              <a:ext uri="{FF2B5EF4-FFF2-40B4-BE49-F238E27FC236}">
                <a16:creationId xmlns:a16="http://schemas.microsoft.com/office/drawing/2014/main" id="{97C4728D-3F6E-48CA-972C-88E8ED67C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Rectangle 76">
            <a:extLst>
              <a:ext uri="{FF2B5EF4-FFF2-40B4-BE49-F238E27FC236}">
                <a16:creationId xmlns:a16="http://schemas.microsoft.com/office/drawing/2014/main" id="{D1ADFD46-3233-4ED8-AA48-43CAD843D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208371"/>
            <a:ext cx="12191999" cy="364436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23BB7-0AED-1D42-BA8F-D9E364B90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734" y="3862317"/>
            <a:ext cx="5117910" cy="22068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700"/>
              <a:t>Νικολάου-</a:t>
            </a:r>
            <a:r>
              <a:rPr lang="el-GR" sz="3700" err="1"/>
              <a:t>Κούρτοβικ</a:t>
            </a:r>
            <a:r>
              <a:rPr lang="el-GR" sz="3700"/>
              <a:t>: Υπόθεση αρχηγού τρομοκρατικής οργάνωσης</a:t>
            </a:r>
            <a:endParaRPr lang="en-GR" sz="3700"/>
          </a:p>
        </p:txBody>
      </p:sp>
      <p:pic>
        <p:nvPicPr>
          <p:cNvPr id="1030" name="Picture 6" descr="Κόντρα Κούρτοβικ-Νικολάου και αλληλοκατηγορίες για παραπληροφόρηση στην  υπόθεση Κουφοντίνα | HuffPost Greece">
            <a:extLst>
              <a:ext uri="{FF2B5EF4-FFF2-40B4-BE49-F238E27FC236}">
                <a16:creationId xmlns:a16="http://schemas.microsoft.com/office/drawing/2014/main" id="{0B561D23-D0EA-EC46-BEB3-52702068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662" y="380172"/>
            <a:ext cx="3458247" cy="245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Η Ιωάννα Κούρτοβικ απαντά στην Σοφία Νικολάου για τον Κουφοντίνα:  «Οργανωμένη επίθεση με “σκονάκια” προετοιμασίας">
            <a:extLst>
              <a:ext uri="{FF2B5EF4-FFF2-40B4-BE49-F238E27FC236}">
                <a16:creationId xmlns:a16="http://schemas.microsoft.com/office/drawing/2014/main" id="{E04B9004-783E-BA4F-BEBB-601005F6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5448" y="447313"/>
            <a:ext cx="3806003" cy="23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Κούρτοβικ κατά Νικολάου για την υπόθεση Κουφοντίνα - Militaire.gr">
            <a:extLst>
              <a:ext uri="{FF2B5EF4-FFF2-40B4-BE49-F238E27FC236}">
                <a16:creationId xmlns:a16="http://schemas.microsoft.com/office/drawing/2014/main" id="{6E81062A-4AF7-0A48-9F73-297485D69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5373" y="447313"/>
            <a:ext cx="3677020" cy="225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4" name="Group 78">
            <a:extLst>
              <a:ext uri="{FF2B5EF4-FFF2-40B4-BE49-F238E27FC236}">
                <a16:creationId xmlns:a16="http://schemas.microsoft.com/office/drawing/2014/main" id="{D3F9EEB3-66A3-420E-A64E-59E924B05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226" y="2940205"/>
            <a:ext cx="12157773" cy="494218"/>
            <a:chOff x="18956" y="5952517"/>
            <a:chExt cx="12157773" cy="494218"/>
          </a:xfrm>
          <a:solidFill>
            <a:schemeClr val="bg2">
              <a:lumMod val="90000"/>
            </a:schemeClr>
          </a:solidFill>
        </p:grpSpPr>
        <p:sp>
          <p:nvSpPr>
            <p:cNvPr id="1035" name="Freeform 10">
              <a:extLst>
                <a:ext uri="{FF2B5EF4-FFF2-40B4-BE49-F238E27FC236}">
                  <a16:creationId xmlns:a16="http://schemas.microsoft.com/office/drawing/2014/main" id="{1C5E55AE-968E-44A9-904F-FBB1F7AEB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DB374C89-2692-4999-AB5C-DCFB672C6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>
              <a:extLst>
                <a:ext uri="{FF2B5EF4-FFF2-40B4-BE49-F238E27FC236}">
                  <a16:creationId xmlns:a16="http://schemas.microsoft.com/office/drawing/2014/main" id="{94CD2B6C-BEE0-41E8-B006-B32F1580F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22">
              <a:extLst>
                <a:ext uri="{FF2B5EF4-FFF2-40B4-BE49-F238E27FC236}">
                  <a16:creationId xmlns:a16="http://schemas.microsoft.com/office/drawing/2014/main" id="{A8FA34E9-86EC-43A8-A213-B8B052F93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8">
              <a:extLst>
                <a:ext uri="{FF2B5EF4-FFF2-40B4-BE49-F238E27FC236}">
                  <a16:creationId xmlns:a16="http://schemas.microsoft.com/office/drawing/2014/main" id="{D5F9BA39-3234-440D-8C42-3AD72AA86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9">
              <a:extLst>
                <a:ext uri="{FF2B5EF4-FFF2-40B4-BE49-F238E27FC236}">
                  <a16:creationId xmlns:a16="http://schemas.microsoft.com/office/drawing/2014/main" id="{CDB8E157-3DE4-4D28-A99A-8836B53F4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" name="Freeform 20">
              <a:extLst>
                <a:ext uri="{FF2B5EF4-FFF2-40B4-BE49-F238E27FC236}">
                  <a16:creationId xmlns:a16="http://schemas.microsoft.com/office/drawing/2014/main" id="{6D29DD76-F79D-4E3B-AB2D-B5E618251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23">
              <a:extLst>
                <a:ext uri="{FF2B5EF4-FFF2-40B4-BE49-F238E27FC236}">
                  <a16:creationId xmlns:a16="http://schemas.microsoft.com/office/drawing/2014/main" id="{03DFB89F-B3CC-495B-A9CF-A3BE5C228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" name="Freeform 26">
              <a:extLst>
                <a:ext uri="{FF2B5EF4-FFF2-40B4-BE49-F238E27FC236}">
                  <a16:creationId xmlns:a16="http://schemas.microsoft.com/office/drawing/2014/main" id="{B1F972CD-D1BA-4050-A9B7-C0CDA401B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27">
              <a:extLst>
                <a:ext uri="{FF2B5EF4-FFF2-40B4-BE49-F238E27FC236}">
                  <a16:creationId xmlns:a16="http://schemas.microsoft.com/office/drawing/2014/main" id="{B228BA25-3CDA-4BD5-B30E-D1DE49990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" name="Freeform 28">
              <a:extLst>
                <a:ext uri="{FF2B5EF4-FFF2-40B4-BE49-F238E27FC236}">
                  <a16:creationId xmlns:a16="http://schemas.microsoft.com/office/drawing/2014/main" id="{137133E8-6F47-4E06-B393-82CD1AD85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6" name="Freeform 30">
              <a:extLst>
                <a:ext uri="{FF2B5EF4-FFF2-40B4-BE49-F238E27FC236}">
                  <a16:creationId xmlns:a16="http://schemas.microsoft.com/office/drawing/2014/main" id="{59C12AFA-987A-428A-B9F9-78873439D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7" name="Freeform 43">
              <a:extLst>
                <a:ext uri="{FF2B5EF4-FFF2-40B4-BE49-F238E27FC236}">
                  <a16:creationId xmlns:a16="http://schemas.microsoft.com/office/drawing/2014/main" id="{03F1E7FD-4B30-42D6-BD0B-6E9DAA96B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8" name="Freeform 51">
              <a:extLst>
                <a:ext uri="{FF2B5EF4-FFF2-40B4-BE49-F238E27FC236}">
                  <a16:creationId xmlns:a16="http://schemas.microsoft.com/office/drawing/2014/main" id="{33293F8E-2BB2-41CB-82DC-5A29EC878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9" name="Freeform 52">
              <a:extLst>
                <a:ext uri="{FF2B5EF4-FFF2-40B4-BE49-F238E27FC236}">
                  <a16:creationId xmlns:a16="http://schemas.microsoft.com/office/drawing/2014/main" id="{6C1D3706-D58A-4C15-A2C1-0AA7F4AE0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0" name="Freeform 53">
              <a:extLst>
                <a:ext uri="{FF2B5EF4-FFF2-40B4-BE49-F238E27FC236}">
                  <a16:creationId xmlns:a16="http://schemas.microsoft.com/office/drawing/2014/main" id="{B9E9AE67-CA3A-4941-AD47-EC10FA758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1" name="Freeform 54">
              <a:extLst>
                <a:ext uri="{FF2B5EF4-FFF2-40B4-BE49-F238E27FC236}">
                  <a16:creationId xmlns:a16="http://schemas.microsoft.com/office/drawing/2014/main" id="{ECDE3E4B-4AF0-483F-8A7B-B8D8E0731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2" name="Freeform 55">
              <a:extLst>
                <a:ext uri="{FF2B5EF4-FFF2-40B4-BE49-F238E27FC236}">
                  <a16:creationId xmlns:a16="http://schemas.microsoft.com/office/drawing/2014/main" id="{85E3C395-94B3-4DEF-8BA7-B1E16579C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3" name="Freeform 56">
              <a:extLst>
                <a:ext uri="{FF2B5EF4-FFF2-40B4-BE49-F238E27FC236}">
                  <a16:creationId xmlns:a16="http://schemas.microsoft.com/office/drawing/2014/main" id="{4FB23F9E-1B0A-41D0-8402-A47D06F82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4" name="Freeform 57">
              <a:extLst>
                <a:ext uri="{FF2B5EF4-FFF2-40B4-BE49-F238E27FC236}">
                  <a16:creationId xmlns:a16="http://schemas.microsoft.com/office/drawing/2014/main" id="{C34A3A65-A705-4EE3-B935-310D371E6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5" name="Freeform 59">
              <a:extLst>
                <a:ext uri="{FF2B5EF4-FFF2-40B4-BE49-F238E27FC236}">
                  <a16:creationId xmlns:a16="http://schemas.microsoft.com/office/drawing/2014/main" id="{300D7597-AF81-4B39-BE74-CCB2B488F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6" name="Freeform 60">
              <a:extLst>
                <a:ext uri="{FF2B5EF4-FFF2-40B4-BE49-F238E27FC236}">
                  <a16:creationId xmlns:a16="http://schemas.microsoft.com/office/drawing/2014/main" id="{47AB73D2-00F4-44CB-882B-3B4DBDBD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7" name="Freeform 61">
              <a:extLst>
                <a:ext uri="{FF2B5EF4-FFF2-40B4-BE49-F238E27FC236}">
                  <a16:creationId xmlns:a16="http://schemas.microsoft.com/office/drawing/2014/main" id="{078F9731-DE81-4B5B-B95E-123AD9EB6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8" name="Freeform 5">
              <a:extLst>
                <a:ext uri="{FF2B5EF4-FFF2-40B4-BE49-F238E27FC236}">
                  <a16:creationId xmlns:a16="http://schemas.microsoft.com/office/drawing/2014/main" id="{C86B1039-2BE7-49A5-BC7C-A93C84213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9" name="Freeform 6">
              <a:extLst>
                <a:ext uri="{FF2B5EF4-FFF2-40B4-BE49-F238E27FC236}">
                  <a16:creationId xmlns:a16="http://schemas.microsoft.com/office/drawing/2014/main" id="{1377250E-CABA-48B6-854C-0D0564E3C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0" name="Freeform 7">
              <a:extLst>
                <a:ext uri="{FF2B5EF4-FFF2-40B4-BE49-F238E27FC236}">
                  <a16:creationId xmlns:a16="http://schemas.microsoft.com/office/drawing/2014/main" id="{3087B335-EC34-4A75-981F-E408EC6AC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1" name="Freeform 8">
              <a:extLst>
                <a:ext uri="{FF2B5EF4-FFF2-40B4-BE49-F238E27FC236}">
                  <a16:creationId xmlns:a16="http://schemas.microsoft.com/office/drawing/2014/main" id="{B1D07171-3787-46FE-BA56-781EE797B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2" name="Freeform 9">
              <a:extLst>
                <a:ext uri="{FF2B5EF4-FFF2-40B4-BE49-F238E27FC236}">
                  <a16:creationId xmlns:a16="http://schemas.microsoft.com/office/drawing/2014/main" id="{9334055F-8026-47FE-B41A-260F96BE6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3" name="Freeform 11">
              <a:extLst>
                <a:ext uri="{FF2B5EF4-FFF2-40B4-BE49-F238E27FC236}">
                  <a16:creationId xmlns:a16="http://schemas.microsoft.com/office/drawing/2014/main" id="{E114471C-87A8-4460-9585-0C2349F2B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4" name="Freeform 12">
              <a:extLst>
                <a:ext uri="{FF2B5EF4-FFF2-40B4-BE49-F238E27FC236}">
                  <a16:creationId xmlns:a16="http://schemas.microsoft.com/office/drawing/2014/main" id="{F644869B-5F10-430C-B65E-A034F593F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5" name="Freeform 13">
              <a:extLst>
                <a:ext uri="{FF2B5EF4-FFF2-40B4-BE49-F238E27FC236}">
                  <a16:creationId xmlns:a16="http://schemas.microsoft.com/office/drawing/2014/main" id="{DB75CD5C-73E7-4CB7-AB8B-E0412C4D3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6" name="Freeform 14">
              <a:extLst>
                <a:ext uri="{FF2B5EF4-FFF2-40B4-BE49-F238E27FC236}">
                  <a16:creationId xmlns:a16="http://schemas.microsoft.com/office/drawing/2014/main" id="{8D631646-040F-41B9-9480-F51506408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7" name="Freeform 16">
              <a:extLst>
                <a:ext uri="{FF2B5EF4-FFF2-40B4-BE49-F238E27FC236}">
                  <a16:creationId xmlns:a16="http://schemas.microsoft.com/office/drawing/2014/main" id="{EEB845C2-4B09-4FE8-B5F4-C23B6A265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8" name="Freeform 17">
              <a:extLst>
                <a:ext uri="{FF2B5EF4-FFF2-40B4-BE49-F238E27FC236}">
                  <a16:creationId xmlns:a16="http://schemas.microsoft.com/office/drawing/2014/main" id="{742E436D-7F4C-4598-8D99-B3585D6A9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9" name="Freeform 21">
              <a:extLst>
                <a:ext uri="{FF2B5EF4-FFF2-40B4-BE49-F238E27FC236}">
                  <a16:creationId xmlns:a16="http://schemas.microsoft.com/office/drawing/2014/main" id="{EE095710-343C-4C57-A2DA-54DF7A297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0" name="Freeform 25">
              <a:extLst>
                <a:ext uri="{FF2B5EF4-FFF2-40B4-BE49-F238E27FC236}">
                  <a16:creationId xmlns:a16="http://schemas.microsoft.com/office/drawing/2014/main" id="{435D43DF-C9DB-46FF-8E9A-3B0CD1F00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1" name="Freeform 29">
              <a:extLst>
                <a:ext uri="{FF2B5EF4-FFF2-40B4-BE49-F238E27FC236}">
                  <a16:creationId xmlns:a16="http://schemas.microsoft.com/office/drawing/2014/main" id="{FA2D58E7-8FBC-492F-B4EA-89FE95925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2" name="Freeform 31">
              <a:extLst>
                <a:ext uri="{FF2B5EF4-FFF2-40B4-BE49-F238E27FC236}">
                  <a16:creationId xmlns:a16="http://schemas.microsoft.com/office/drawing/2014/main" id="{E3706FBE-6FE9-42F5-A864-79CE5429F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3" name="Freeform 32">
              <a:extLst>
                <a:ext uri="{FF2B5EF4-FFF2-40B4-BE49-F238E27FC236}">
                  <a16:creationId xmlns:a16="http://schemas.microsoft.com/office/drawing/2014/main" id="{84921CD7-E178-40E7-9ADB-3595E115A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4" name="Freeform 33">
              <a:extLst>
                <a:ext uri="{FF2B5EF4-FFF2-40B4-BE49-F238E27FC236}">
                  <a16:creationId xmlns:a16="http://schemas.microsoft.com/office/drawing/2014/main" id="{266678FE-C978-46E2-AD98-7588C9C47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5" name="Freeform 34">
              <a:extLst>
                <a:ext uri="{FF2B5EF4-FFF2-40B4-BE49-F238E27FC236}">
                  <a16:creationId xmlns:a16="http://schemas.microsoft.com/office/drawing/2014/main" id="{43E154CE-D54B-4A93-AAD4-BD90BBB333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6" name="Freeform 35">
              <a:extLst>
                <a:ext uri="{FF2B5EF4-FFF2-40B4-BE49-F238E27FC236}">
                  <a16:creationId xmlns:a16="http://schemas.microsoft.com/office/drawing/2014/main" id="{053FE408-AECE-4A7C-83F8-B6AA4DE36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7" name="Freeform 36">
              <a:extLst>
                <a:ext uri="{FF2B5EF4-FFF2-40B4-BE49-F238E27FC236}">
                  <a16:creationId xmlns:a16="http://schemas.microsoft.com/office/drawing/2014/main" id="{2B259E79-129E-44F1-971D-ECCAF78970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8" name="Freeform 37">
              <a:extLst>
                <a:ext uri="{FF2B5EF4-FFF2-40B4-BE49-F238E27FC236}">
                  <a16:creationId xmlns:a16="http://schemas.microsoft.com/office/drawing/2014/main" id="{FCA6AD43-1AF7-406D-9CFF-F20C9A7E3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9" name="Freeform 38">
              <a:extLst>
                <a:ext uri="{FF2B5EF4-FFF2-40B4-BE49-F238E27FC236}">
                  <a16:creationId xmlns:a16="http://schemas.microsoft.com/office/drawing/2014/main" id="{51749352-9521-462D-A1AC-8CDD7EF56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0" name="Freeform 39">
              <a:extLst>
                <a:ext uri="{FF2B5EF4-FFF2-40B4-BE49-F238E27FC236}">
                  <a16:creationId xmlns:a16="http://schemas.microsoft.com/office/drawing/2014/main" id="{9727B78F-D41C-4308-AB96-29D6F731D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1" name="Freeform 40">
              <a:extLst>
                <a:ext uri="{FF2B5EF4-FFF2-40B4-BE49-F238E27FC236}">
                  <a16:creationId xmlns:a16="http://schemas.microsoft.com/office/drawing/2014/main" id="{85214156-6933-4397-8534-0246957B1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2" name="Freeform 41">
              <a:extLst>
                <a:ext uri="{FF2B5EF4-FFF2-40B4-BE49-F238E27FC236}">
                  <a16:creationId xmlns:a16="http://schemas.microsoft.com/office/drawing/2014/main" id="{21A3DB53-7411-4B98-A86C-8282EBFD6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3" name="Freeform 42">
              <a:extLst>
                <a:ext uri="{FF2B5EF4-FFF2-40B4-BE49-F238E27FC236}">
                  <a16:creationId xmlns:a16="http://schemas.microsoft.com/office/drawing/2014/main" id="{B0EFAE9F-76B4-4CFD-9361-0BCCEC1AD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4" name="Freeform 44">
              <a:extLst>
                <a:ext uri="{FF2B5EF4-FFF2-40B4-BE49-F238E27FC236}">
                  <a16:creationId xmlns:a16="http://schemas.microsoft.com/office/drawing/2014/main" id="{5538CE03-C750-46BF-B360-DF7BB71B2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5" name="Freeform 45">
              <a:extLst>
                <a:ext uri="{FF2B5EF4-FFF2-40B4-BE49-F238E27FC236}">
                  <a16:creationId xmlns:a16="http://schemas.microsoft.com/office/drawing/2014/main" id="{8B046D98-F7A9-435B-A0A4-AD3A0C147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6" name="Freeform 46">
              <a:extLst>
                <a:ext uri="{FF2B5EF4-FFF2-40B4-BE49-F238E27FC236}">
                  <a16:creationId xmlns:a16="http://schemas.microsoft.com/office/drawing/2014/main" id="{98B3822C-42B2-40C1-858A-54E90652E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7" name="Freeform 47">
              <a:extLst>
                <a:ext uri="{FF2B5EF4-FFF2-40B4-BE49-F238E27FC236}">
                  <a16:creationId xmlns:a16="http://schemas.microsoft.com/office/drawing/2014/main" id="{55450B71-C625-4EB9-9864-3355A4C6C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8" name="Freeform 48">
              <a:extLst>
                <a:ext uri="{FF2B5EF4-FFF2-40B4-BE49-F238E27FC236}">
                  <a16:creationId xmlns:a16="http://schemas.microsoft.com/office/drawing/2014/main" id="{944EDC4D-EBE6-4BF6-A6BB-390FE350C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9" name="Freeform 49">
              <a:extLst>
                <a:ext uri="{FF2B5EF4-FFF2-40B4-BE49-F238E27FC236}">
                  <a16:creationId xmlns:a16="http://schemas.microsoft.com/office/drawing/2014/main" id="{2CAFB0FA-BFE1-44DC-BF56-7AD5F5742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0" name="Freeform 8">
              <a:extLst>
                <a:ext uri="{FF2B5EF4-FFF2-40B4-BE49-F238E27FC236}">
                  <a16:creationId xmlns:a16="http://schemas.microsoft.com/office/drawing/2014/main" id="{D1CB3DD5-76B9-4C04-8ED7-0C477E18E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1" name="Freeform 106">
              <a:extLst>
                <a:ext uri="{FF2B5EF4-FFF2-40B4-BE49-F238E27FC236}">
                  <a16:creationId xmlns:a16="http://schemas.microsoft.com/office/drawing/2014/main" id="{8A2636BD-06F8-4014-AA60-7CDF91D02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2" name="Freeform 19">
              <a:extLst>
                <a:ext uri="{FF2B5EF4-FFF2-40B4-BE49-F238E27FC236}">
                  <a16:creationId xmlns:a16="http://schemas.microsoft.com/office/drawing/2014/main" id="{E6E34756-6E56-4046-BF59-7C13FD154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3" name="Freeform 20">
              <a:extLst>
                <a:ext uri="{FF2B5EF4-FFF2-40B4-BE49-F238E27FC236}">
                  <a16:creationId xmlns:a16="http://schemas.microsoft.com/office/drawing/2014/main" id="{E792C738-97E9-41FA-B1EB-D1BB43762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4" name="Freeform 26">
              <a:extLst>
                <a:ext uri="{FF2B5EF4-FFF2-40B4-BE49-F238E27FC236}">
                  <a16:creationId xmlns:a16="http://schemas.microsoft.com/office/drawing/2014/main" id="{F04A909F-9AC2-4F2C-83C8-D71E97158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5" name="Freeform 27">
              <a:extLst>
                <a:ext uri="{FF2B5EF4-FFF2-40B4-BE49-F238E27FC236}">
                  <a16:creationId xmlns:a16="http://schemas.microsoft.com/office/drawing/2014/main" id="{B317509A-BAC8-4AB4-80F9-0F2A1D593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6" name="Freeform 28">
              <a:extLst>
                <a:ext uri="{FF2B5EF4-FFF2-40B4-BE49-F238E27FC236}">
                  <a16:creationId xmlns:a16="http://schemas.microsoft.com/office/drawing/2014/main" id="{D51DB773-4624-4C00-A115-C319C26B4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7" name="Freeform 55">
              <a:extLst>
                <a:ext uri="{FF2B5EF4-FFF2-40B4-BE49-F238E27FC236}">
                  <a16:creationId xmlns:a16="http://schemas.microsoft.com/office/drawing/2014/main" id="{3720ECAC-1BB4-4857-9ED5-4544909F1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8" name="Freeform 56">
              <a:extLst>
                <a:ext uri="{FF2B5EF4-FFF2-40B4-BE49-F238E27FC236}">
                  <a16:creationId xmlns:a16="http://schemas.microsoft.com/office/drawing/2014/main" id="{6C08EC86-7F12-471C-A6B7-64656E38E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9" name="Freeform 57">
              <a:extLst>
                <a:ext uri="{FF2B5EF4-FFF2-40B4-BE49-F238E27FC236}">
                  <a16:creationId xmlns:a16="http://schemas.microsoft.com/office/drawing/2014/main" id="{5F248C59-B737-43BE-AAAC-8DC0ED65F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0" name="Freeform 60">
              <a:extLst>
                <a:ext uri="{FF2B5EF4-FFF2-40B4-BE49-F238E27FC236}">
                  <a16:creationId xmlns:a16="http://schemas.microsoft.com/office/drawing/2014/main" id="{2ABF7701-2E76-4F0A-9A36-2219B20513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1" name="Freeform 61">
              <a:extLst>
                <a:ext uri="{FF2B5EF4-FFF2-40B4-BE49-F238E27FC236}">
                  <a16:creationId xmlns:a16="http://schemas.microsoft.com/office/drawing/2014/main" id="{AC87AFE9-F2D9-40A6-84D3-A18209916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2" name="Freeform 5">
              <a:extLst>
                <a:ext uri="{FF2B5EF4-FFF2-40B4-BE49-F238E27FC236}">
                  <a16:creationId xmlns:a16="http://schemas.microsoft.com/office/drawing/2014/main" id="{47809F09-3858-450D-BC6F-E024CB1F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3" name="Freeform 6">
              <a:extLst>
                <a:ext uri="{FF2B5EF4-FFF2-40B4-BE49-F238E27FC236}">
                  <a16:creationId xmlns:a16="http://schemas.microsoft.com/office/drawing/2014/main" id="{D1A10886-1719-49E5-9CB3-78F1AF62C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4" name="Freeform 7">
              <a:extLst>
                <a:ext uri="{FF2B5EF4-FFF2-40B4-BE49-F238E27FC236}">
                  <a16:creationId xmlns:a16="http://schemas.microsoft.com/office/drawing/2014/main" id="{0005FC75-46F0-4370-AD7D-60FADFBF2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5" name="Freeform 8">
              <a:extLst>
                <a:ext uri="{FF2B5EF4-FFF2-40B4-BE49-F238E27FC236}">
                  <a16:creationId xmlns:a16="http://schemas.microsoft.com/office/drawing/2014/main" id="{D43A217C-ADE1-4352-8374-D2F63A045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6" name="Freeform 9">
              <a:extLst>
                <a:ext uri="{FF2B5EF4-FFF2-40B4-BE49-F238E27FC236}">
                  <a16:creationId xmlns:a16="http://schemas.microsoft.com/office/drawing/2014/main" id="{73271B96-481B-4D4B-8020-FD23A6112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7" name="Freeform 11">
              <a:extLst>
                <a:ext uri="{FF2B5EF4-FFF2-40B4-BE49-F238E27FC236}">
                  <a16:creationId xmlns:a16="http://schemas.microsoft.com/office/drawing/2014/main" id="{1715F100-FFBE-44CB-BEFE-69A320831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8" name="Freeform 12">
              <a:extLst>
                <a:ext uri="{FF2B5EF4-FFF2-40B4-BE49-F238E27FC236}">
                  <a16:creationId xmlns:a16="http://schemas.microsoft.com/office/drawing/2014/main" id="{7FF8BB3C-BA51-4118-B634-78FFB0A0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9" name="Freeform 13">
              <a:extLst>
                <a:ext uri="{FF2B5EF4-FFF2-40B4-BE49-F238E27FC236}">
                  <a16:creationId xmlns:a16="http://schemas.microsoft.com/office/drawing/2014/main" id="{05B15B3F-281F-4C02-A2F4-FA239268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0" name="Freeform 14">
              <a:extLst>
                <a:ext uri="{FF2B5EF4-FFF2-40B4-BE49-F238E27FC236}">
                  <a16:creationId xmlns:a16="http://schemas.microsoft.com/office/drawing/2014/main" id="{1EE4DFBA-3007-4545-86FC-BFF40F218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1" name="Freeform 16">
              <a:extLst>
                <a:ext uri="{FF2B5EF4-FFF2-40B4-BE49-F238E27FC236}">
                  <a16:creationId xmlns:a16="http://schemas.microsoft.com/office/drawing/2014/main" id="{4659B484-0A04-412F-AB13-5D88A1402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2" name="Freeform 17">
              <a:extLst>
                <a:ext uri="{FF2B5EF4-FFF2-40B4-BE49-F238E27FC236}">
                  <a16:creationId xmlns:a16="http://schemas.microsoft.com/office/drawing/2014/main" id="{5B1DC8DB-05E1-4C47-8DA7-FCBCC9832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3" name="Freeform 21">
              <a:extLst>
                <a:ext uri="{FF2B5EF4-FFF2-40B4-BE49-F238E27FC236}">
                  <a16:creationId xmlns:a16="http://schemas.microsoft.com/office/drawing/2014/main" id="{661C4D4C-63EE-4DE2-8F1D-C37CE81005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4" name="Freeform 25">
              <a:extLst>
                <a:ext uri="{FF2B5EF4-FFF2-40B4-BE49-F238E27FC236}">
                  <a16:creationId xmlns:a16="http://schemas.microsoft.com/office/drawing/2014/main" id="{DA2A9883-3B43-4BD2-A982-F8EC8E618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5" name="Freeform 29">
              <a:extLst>
                <a:ext uri="{FF2B5EF4-FFF2-40B4-BE49-F238E27FC236}">
                  <a16:creationId xmlns:a16="http://schemas.microsoft.com/office/drawing/2014/main" id="{34F01463-4A42-4A84-8FDF-980ECA96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6" name="Freeform 31">
              <a:extLst>
                <a:ext uri="{FF2B5EF4-FFF2-40B4-BE49-F238E27FC236}">
                  <a16:creationId xmlns:a16="http://schemas.microsoft.com/office/drawing/2014/main" id="{43374FB7-D6C1-47F0-AE6B-B457F1F04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7" name="Freeform 32">
              <a:extLst>
                <a:ext uri="{FF2B5EF4-FFF2-40B4-BE49-F238E27FC236}">
                  <a16:creationId xmlns:a16="http://schemas.microsoft.com/office/drawing/2014/main" id="{F959B7FA-CF96-42D6-AF17-47CA59E13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8" name="Freeform 33">
              <a:extLst>
                <a:ext uri="{FF2B5EF4-FFF2-40B4-BE49-F238E27FC236}">
                  <a16:creationId xmlns:a16="http://schemas.microsoft.com/office/drawing/2014/main" id="{34E7952E-A796-4789-B63B-FE3FB84B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9" name="Freeform 34">
              <a:extLst>
                <a:ext uri="{FF2B5EF4-FFF2-40B4-BE49-F238E27FC236}">
                  <a16:creationId xmlns:a16="http://schemas.microsoft.com/office/drawing/2014/main" id="{DC6B682A-7F18-4534-B017-6EA3920E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" name="Freeform 35">
              <a:extLst>
                <a:ext uri="{FF2B5EF4-FFF2-40B4-BE49-F238E27FC236}">
                  <a16:creationId xmlns:a16="http://schemas.microsoft.com/office/drawing/2014/main" id="{5A5AADAC-FC83-4603-8262-FE05CF876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" name="Freeform 36">
              <a:extLst>
                <a:ext uri="{FF2B5EF4-FFF2-40B4-BE49-F238E27FC236}">
                  <a16:creationId xmlns:a16="http://schemas.microsoft.com/office/drawing/2014/main" id="{A40BB3FF-1819-463F-9ED5-678DD36A1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7" name="Freeform 37">
              <a:extLst>
                <a:ext uri="{FF2B5EF4-FFF2-40B4-BE49-F238E27FC236}">
                  <a16:creationId xmlns:a16="http://schemas.microsoft.com/office/drawing/2014/main" id="{C3D1CB09-5A13-4985-9007-E9193CB4F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" name="Freeform 38">
              <a:extLst>
                <a:ext uri="{FF2B5EF4-FFF2-40B4-BE49-F238E27FC236}">
                  <a16:creationId xmlns:a16="http://schemas.microsoft.com/office/drawing/2014/main" id="{4AD15446-400C-4764-9711-ED6C260CB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9" name="Freeform 39">
              <a:extLst>
                <a:ext uri="{FF2B5EF4-FFF2-40B4-BE49-F238E27FC236}">
                  <a16:creationId xmlns:a16="http://schemas.microsoft.com/office/drawing/2014/main" id="{7346885B-0B6A-4308-8417-5E64EF91C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0" name="Freeform 40">
              <a:extLst>
                <a:ext uri="{FF2B5EF4-FFF2-40B4-BE49-F238E27FC236}">
                  <a16:creationId xmlns:a16="http://schemas.microsoft.com/office/drawing/2014/main" id="{39828447-CDC5-4139-A980-11BDF0656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Freeform 41">
              <a:extLst>
                <a:ext uri="{FF2B5EF4-FFF2-40B4-BE49-F238E27FC236}">
                  <a16:creationId xmlns:a16="http://schemas.microsoft.com/office/drawing/2014/main" id="{6306A8CE-49A8-49F1-9D58-CAA83F48F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Freeform 42">
              <a:extLst>
                <a:ext uri="{FF2B5EF4-FFF2-40B4-BE49-F238E27FC236}">
                  <a16:creationId xmlns:a16="http://schemas.microsoft.com/office/drawing/2014/main" id="{0089AFBB-A423-4095-B741-FF0EF5960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Freeform 44">
              <a:extLst>
                <a:ext uri="{FF2B5EF4-FFF2-40B4-BE49-F238E27FC236}">
                  <a16:creationId xmlns:a16="http://schemas.microsoft.com/office/drawing/2014/main" id="{E1FA246E-D492-4B67-95A6-BFEA3542C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Freeform 45">
              <a:extLst>
                <a:ext uri="{FF2B5EF4-FFF2-40B4-BE49-F238E27FC236}">
                  <a16:creationId xmlns:a16="http://schemas.microsoft.com/office/drawing/2014/main" id="{C8FE3844-FD2C-4E67-9F4A-8044AB06F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Freeform 46">
              <a:extLst>
                <a:ext uri="{FF2B5EF4-FFF2-40B4-BE49-F238E27FC236}">
                  <a16:creationId xmlns:a16="http://schemas.microsoft.com/office/drawing/2014/main" id="{94919BD6-F9B5-4F68-9BDC-E3204DF30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Freeform 47">
              <a:extLst>
                <a:ext uri="{FF2B5EF4-FFF2-40B4-BE49-F238E27FC236}">
                  <a16:creationId xmlns:a16="http://schemas.microsoft.com/office/drawing/2014/main" id="{BAA6492F-ED70-4AD7-AE6B-F6B4F1D89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Freeform 48">
              <a:extLst>
                <a:ext uri="{FF2B5EF4-FFF2-40B4-BE49-F238E27FC236}">
                  <a16:creationId xmlns:a16="http://schemas.microsoft.com/office/drawing/2014/main" id="{EAF9590C-0617-4830-B538-B17097A93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8" name="Freeform 49">
              <a:extLst>
                <a:ext uri="{FF2B5EF4-FFF2-40B4-BE49-F238E27FC236}">
                  <a16:creationId xmlns:a16="http://schemas.microsoft.com/office/drawing/2014/main" id="{A89A86C5-B40D-46EF-9A70-B6A43BAC3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D0DEF-41BF-7D42-9681-5A9A2D3F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918" y="3696898"/>
            <a:ext cx="4981433" cy="2589601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</a:pPr>
            <a:endParaRPr lang="el-GR" sz="1400">
              <a:hlinkClick r:id="rId5"/>
            </a:endParaRPr>
          </a:p>
          <a:p>
            <a:pPr>
              <a:lnSpc>
                <a:spcPct val="140000"/>
              </a:lnSpc>
            </a:pPr>
            <a:r>
              <a:rPr lang="en-US" sz="1400">
                <a:hlinkClick r:id="rId6"/>
              </a:rPr>
              <a:t>Skai.gr</a:t>
            </a:r>
            <a:endParaRPr lang="en-US" sz="1400"/>
          </a:p>
          <a:p>
            <a:pPr>
              <a:lnSpc>
                <a:spcPct val="140000"/>
              </a:lnSpc>
            </a:pPr>
            <a:r>
              <a:rPr lang="en-US" sz="1400"/>
              <a:t> </a:t>
            </a:r>
            <a:r>
              <a:rPr lang="en-US" sz="1400">
                <a:hlinkClick r:id="rId5"/>
              </a:rPr>
              <a:t>iefimerida.gr</a:t>
            </a:r>
            <a:endParaRPr lang="en-US" sz="1400"/>
          </a:p>
          <a:p>
            <a:pPr>
              <a:lnSpc>
                <a:spcPct val="140000"/>
              </a:lnSpc>
            </a:pPr>
            <a:r>
              <a:rPr lang="en-US" sz="1400">
                <a:hlinkClick r:id="rId7"/>
              </a:rPr>
              <a:t>Protothema.gr</a:t>
            </a:r>
            <a:endParaRPr lang="en-US" sz="1400"/>
          </a:p>
          <a:p>
            <a:pPr>
              <a:lnSpc>
                <a:spcPct val="140000"/>
              </a:lnSpc>
            </a:pPr>
            <a:r>
              <a:rPr lang="en-US" sz="1400">
                <a:hlinkClick r:id="rId8"/>
              </a:rPr>
              <a:t>CNN.gr</a:t>
            </a:r>
            <a:endParaRPr lang="en-US" sz="1400"/>
          </a:p>
          <a:p>
            <a:pPr>
              <a:lnSpc>
                <a:spcPct val="140000"/>
              </a:lnSpc>
            </a:pPr>
            <a:r>
              <a:rPr lang="en-US" sz="1400">
                <a:hlinkClick r:id="rId9"/>
              </a:rPr>
              <a:t>Efsyn.gr</a:t>
            </a:r>
            <a:endParaRPr lang="el-GR" sz="1400"/>
          </a:p>
          <a:p>
            <a:pPr>
              <a:lnSpc>
                <a:spcPct val="140000"/>
              </a:lnSpc>
            </a:pPr>
            <a:endParaRPr lang="en-GR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216F7F-475D-9B4F-BE6B-413EB4C0B1F3}"/>
              </a:ext>
            </a:extLst>
          </p:cNvPr>
          <p:cNvSpPr txBox="1"/>
          <p:nvPr/>
        </p:nvSpPr>
        <p:spPr>
          <a:xfrm>
            <a:off x="692625" y="0"/>
            <a:ext cx="2876865" cy="380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Huffinghtonpost.gr</a:t>
            </a:r>
            <a:endParaRPr lang="en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CF9D40-C754-D146-A1E4-531327A404C7}"/>
              </a:ext>
            </a:extLst>
          </p:cNvPr>
          <p:cNvSpPr txBox="1"/>
          <p:nvPr/>
        </p:nvSpPr>
        <p:spPr>
          <a:xfrm>
            <a:off x="4539105" y="98640"/>
            <a:ext cx="309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  <a:r>
              <a:rPr lang="en-GR" dirty="0"/>
              <a:t>ewsbeast.gr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690E68-1F9C-A24E-B3AC-DFEDF3AE2F63}"/>
              </a:ext>
            </a:extLst>
          </p:cNvPr>
          <p:cNvSpPr txBox="1"/>
          <p:nvPr/>
        </p:nvSpPr>
        <p:spPr>
          <a:xfrm>
            <a:off x="8688984" y="98640"/>
            <a:ext cx="278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</a:t>
            </a:r>
            <a:r>
              <a:rPr lang="en-GR" dirty="0"/>
              <a:t>ilitaire.gr</a:t>
            </a:r>
          </a:p>
        </p:txBody>
      </p:sp>
    </p:spTree>
    <p:extLst>
      <p:ext uri="{BB962C8B-B14F-4D97-AF65-F5344CB8AC3E}">
        <p14:creationId xmlns:p14="http://schemas.microsoft.com/office/powerpoint/2010/main" val="638910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1C5A-50C3-1B4F-B24D-27F708DA5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Greek hoaxes</a:t>
            </a:r>
          </a:p>
        </p:txBody>
      </p:sp>
      <p:pic>
        <p:nvPicPr>
          <p:cNvPr id="5" name="Content Placeholder 4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699EE586-243F-7E42-8B28-5C4E5F672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2250" y="1874838"/>
            <a:ext cx="7509988" cy="4351337"/>
          </a:xfrm>
        </p:spPr>
      </p:pic>
    </p:spTree>
    <p:extLst>
      <p:ext uri="{BB962C8B-B14F-4D97-AF65-F5344CB8AC3E}">
        <p14:creationId xmlns:p14="http://schemas.microsoft.com/office/powerpoint/2010/main" val="735171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37" name="Rectangle 70">
            <a:extLst>
              <a:ext uri="{FF2B5EF4-FFF2-40B4-BE49-F238E27FC236}">
                <a16:creationId xmlns:a16="http://schemas.microsoft.com/office/drawing/2014/main" id="{2E702296-C979-4148-99DB-E5913F81F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E00C9-6C1C-7A45-883A-D9339F63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735" y="5402353"/>
            <a:ext cx="9816946" cy="9452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fake news as satire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7F78994-CE1F-8249-9988-5DE74A599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623" y="1495071"/>
            <a:ext cx="4104652" cy="2760379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E032A7F-3A87-DB4C-9D88-B589053AF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600" y="1495071"/>
            <a:ext cx="4678609" cy="2760379"/>
          </a:xfrm>
          <a:prstGeom prst="rect">
            <a:avLst/>
          </a:prstGeom>
        </p:spPr>
      </p:pic>
      <p:grpSp>
        <p:nvGrpSpPr>
          <p:cNvPr id="238" name="Group 72">
            <a:extLst>
              <a:ext uri="{FF2B5EF4-FFF2-40B4-BE49-F238E27FC236}">
                <a16:creationId xmlns:a16="http://schemas.microsoft.com/office/drawing/2014/main" id="{8FC2AAAA-3320-45C6-B519-EDA741966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33" y="4593705"/>
            <a:ext cx="12160237" cy="589633"/>
            <a:chOff x="31734" y="4593705"/>
            <a:chExt cx="12211614" cy="589633"/>
          </a:xfrm>
        </p:grpSpPr>
        <p:sp>
          <p:nvSpPr>
            <p:cNvPr id="239" name="Freeform 6">
              <a:extLst>
                <a:ext uri="{FF2B5EF4-FFF2-40B4-BE49-F238E27FC236}">
                  <a16:creationId xmlns:a16="http://schemas.microsoft.com/office/drawing/2014/main" id="{C0461191-24F1-4F93-9F02-3A7569159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2866" y="5017684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05">
              <a:extLst>
                <a:ext uri="{FF2B5EF4-FFF2-40B4-BE49-F238E27FC236}">
                  <a16:creationId xmlns:a16="http://schemas.microsoft.com/office/drawing/2014/main" id="{647E3387-CFC9-4C36-A79D-939BC578F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4720" y="4643385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06">
              <a:extLst>
                <a:ext uri="{FF2B5EF4-FFF2-40B4-BE49-F238E27FC236}">
                  <a16:creationId xmlns:a16="http://schemas.microsoft.com/office/drawing/2014/main" id="{D2878C78-786C-4185-95DB-51B633DDB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0691" y="460092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07">
              <a:extLst>
                <a:ext uri="{FF2B5EF4-FFF2-40B4-BE49-F238E27FC236}">
                  <a16:creationId xmlns:a16="http://schemas.microsoft.com/office/drawing/2014/main" id="{8828D5AD-323B-4750-A953-44E8C61F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98566" y="467762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08">
              <a:extLst>
                <a:ext uri="{FF2B5EF4-FFF2-40B4-BE49-F238E27FC236}">
                  <a16:creationId xmlns:a16="http://schemas.microsoft.com/office/drawing/2014/main" id="{4BA20396-483D-478A-A01F-741A3B3E7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918" y="461316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9">
              <a:extLst>
                <a:ext uri="{FF2B5EF4-FFF2-40B4-BE49-F238E27FC236}">
                  <a16:creationId xmlns:a16="http://schemas.microsoft.com/office/drawing/2014/main" id="{13E2350F-1CAC-4607-AECF-1E0F5BAC1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5993" y="461643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10">
              <a:extLst>
                <a:ext uri="{FF2B5EF4-FFF2-40B4-BE49-F238E27FC236}">
                  <a16:creationId xmlns:a16="http://schemas.microsoft.com/office/drawing/2014/main" id="{720523B9-96EA-403E-82F6-0E83F2455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4969" y="461817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11">
              <a:extLst>
                <a:ext uri="{FF2B5EF4-FFF2-40B4-BE49-F238E27FC236}">
                  <a16:creationId xmlns:a16="http://schemas.microsoft.com/office/drawing/2014/main" id="{A95DEB16-3E2C-4BF9-8EE9-8E3F574B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7232" y="462867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12">
              <a:extLst>
                <a:ext uri="{FF2B5EF4-FFF2-40B4-BE49-F238E27FC236}">
                  <a16:creationId xmlns:a16="http://schemas.microsoft.com/office/drawing/2014/main" id="{AA2E0BA7-F0E4-40AA-9B35-12E83B30B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5785" y="462698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22">
              <a:extLst>
                <a:ext uri="{FF2B5EF4-FFF2-40B4-BE49-F238E27FC236}">
                  <a16:creationId xmlns:a16="http://schemas.microsoft.com/office/drawing/2014/main" id="{B8082459-F7E7-47A5-8276-B27DE8C30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2383" y="49183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23">
              <a:extLst>
                <a:ext uri="{FF2B5EF4-FFF2-40B4-BE49-F238E27FC236}">
                  <a16:creationId xmlns:a16="http://schemas.microsoft.com/office/drawing/2014/main" id="{6F19D410-1387-46D2-931C-9AF30DF7A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2237" y="4906149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30">
              <a:extLst>
                <a:ext uri="{FF2B5EF4-FFF2-40B4-BE49-F238E27FC236}">
                  <a16:creationId xmlns:a16="http://schemas.microsoft.com/office/drawing/2014/main" id="{EA4DF18E-30B5-4091-AB32-CF51DFC8D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7876" y="488463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31">
              <a:extLst>
                <a:ext uri="{FF2B5EF4-FFF2-40B4-BE49-F238E27FC236}">
                  <a16:creationId xmlns:a16="http://schemas.microsoft.com/office/drawing/2014/main" id="{36289BD7-CCB4-43B7-AAE0-6B8FBE4CF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3018" y="491553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32">
              <a:extLst>
                <a:ext uri="{FF2B5EF4-FFF2-40B4-BE49-F238E27FC236}">
                  <a16:creationId xmlns:a16="http://schemas.microsoft.com/office/drawing/2014/main" id="{DAB2C40C-5E10-478A-BCDE-FC2F52109E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0494" y="495695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34">
              <a:extLst>
                <a:ext uri="{FF2B5EF4-FFF2-40B4-BE49-F238E27FC236}">
                  <a16:creationId xmlns:a16="http://schemas.microsoft.com/office/drawing/2014/main" id="{7A892338-8ED9-4DE0-A75A-BF19A9A5D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76791" y="496292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35">
              <a:extLst>
                <a:ext uri="{FF2B5EF4-FFF2-40B4-BE49-F238E27FC236}">
                  <a16:creationId xmlns:a16="http://schemas.microsoft.com/office/drawing/2014/main" id="{7BB8150C-C46D-4281-8C03-8395775B0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8831" y="48690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41">
              <a:extLst>
                <a:ext uri="{FF2B5EF4-FFF2-40B4-BE49-F238E27FC236}">
                  <a16:creationId xmlns:a16="http://schemas.microsoft.com/office/drawing/2014/main" id="{2CE23BC4-B0AA-44E5-A617-E0040C659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77721" y="4943427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91">
              <a:extLst>
                <a:ext uri="{FF2B5EF4-FFF2-40B4-BE49-F238E27FC236}">
                  <a16:creationId xmlns:a16="http://schemas.microsoft.com/office/drawing/2014/main" id="{C81B95E2-C643-4757-8050-BF8EF162A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9219" y="467638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92">
              <a:extLst>
                <a:ext uri="{FF2B5EF4-FFF2-40B4-BE49-F238E27FC236}">
                  <a16:creationId xmlns:a16="http://schemas.microsoft.com/office/drawing/2014/main" id="{B5B17008-DC4B-41DC-8EB3-8BAC57EC4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3340" y="461316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93">
              <a:extLst>
                <a:ext uri="{FF2B5EF4-FFF2-40B4-BE49-F238E27FC236}">
                  <a16:creationId xmlns:a16="http://schemas.microsoft.com/office/drawing/2014/main" id="{EC702AA8-E28A-4727-B8F6-EA0B0D663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25078" y="4635721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94">
              <a:extLst>
                <a:ext uri="{FF2B5EF4-FFF2-40B4-BE49-F238E27FC236}">
                  <a16:creationId xmlns:a16="http://schemas.microsoft.com/office/drawing/2014/main" id="{17DB10F5-3A7F-41CA-96F1-9BB1F93FD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5785" y="472181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95">
              <a:extLst>
                <a:ext uri="{FF2B5EF4-FFF2-40B4-BE49-F238E27FC236}">
                  <a16:creationId xmlns:a16="http://schemas.microsoft.com/office/drawing/2014/main" id="{566E109F-8C79-4415-993C-B525C1CF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38154" y="466591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96">
              <a:extLst>
                <a:ext uri="{FF2B5EF4-FFF2-40B4-BE49-F238E27FC236}">
                  <a16:creationId xmlns:a16="http://schemas.microsoft.com/office/drawing/2014/main" id="{149474EF-211A-4D61-88FD-359A46161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56561" y="467244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97">
              <a:extLst>
                <a:ext uri="{FF2B5EF4-FFF2-40B4-BE49-F238E27FC236}">
                  <a16:creationId xmlns:a16="http://schemas.microsoft.com/office/drawing/2014/main" id="{5F4BE1D2-FA48-405F-B386-2662223F6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24916" y="4694049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98">
              <a:extLst>
                <a:ext uri="{FF2B5EF4-FFF2-40B4-BE49-F238E27FC236}">
                  <a16:creationId xmlns:a16="http://schemas.microsoft.com/office/drawing/2014/main" id="{D4B247B0-AA3B-4EFA-8B58-259EEE7D0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14471" y="469607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99">
              <a:extLst>
                <a:ext uri="{FF2B5EF4-FFF2-40B4-BE49-F238E27FC236}">
                  <a16:creationId xmlns:a16="http://schemas.microsoft.com/office/drawing/2014/main" id="{0A4A8E3E-9B23-487D-A3E4-AECF6C604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74930" y="4695987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00">
              <a:extLst>
                <a:ext uri="{FF2B5EF4-FFF2-40B4-BE49-F238E27FC236}">
                  <a16:creationId xmlns:a16="http://schemas.microsoft.com/office/drawing/2014/main" id="{C99F5486-8114-4644-9E49-BC52B4962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7354" y="467488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01">
              <a:extLst>
                <a:ext uri="{FF2B5EF4-FFF2-40B4-BE49-F238E27FC236}">
                  <a16:creationId xmlns:a16="http://schemas.microsoft.com/office/drawing/2014/main" id="{B8C092FE-6E48-4672-BC3B-47C0994B0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74567" y="468141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02">
              <a:extLst>
                <a:ext uri="{FF2B5EF4-FFF2-40B4-BE49-F238E27FC236}">
                  <a16:creationId xmlns:a16="http://schemas.microsoft.com/office/drawing/2014/main" id="{D30F8245-62F2-4C99-BB58-02D6D72AB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23976" y="4705003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03">
              <a:extLst>
                <a:ext uri="{FF2B5EF4-FFF2-40B4-BE49-F238E27FC236}">
                  <a16:creationId xmlns:a16="http://schemas.microsoft.com/office/drawing/2014/main" id="{491D8A6C-874C-453C-A072-9D57207D3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4632" y="4733708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04">
              <a:extLst>
                <a:ext uri="{FF2B5EF4-FFF2-40B4-BE49-F238E27FC236}">
                  <a16:creationId xmlns:a16="http://schemas.microsoft.com/office/drawing/2014/main" id="{84286354-D3E3-41D5-96A6-818348191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3918" y="469039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13">
              <a:extLst>
                <a:ext uri="{FF2B5EF4-FFF2-40B4-BE49-F238E27FC236}">
                  <a16:creationId xmlns:a16="http://schemas.microsoft.com/office/drawing/2014/main" id="{F113CDFD-9A63-479C-A846-77687BAF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2139" y="473609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14">
              <a:extLst>
                <a:ext uri="{FF2B5EF4-FFF2-40B4-BE49-F238E27FC236}">
                  <a16:creationId xmlns:a16="http://schemas.microsoft.com/office/drawing/2014/main" id="{7772F333-FB87-43A1-A3E6-3F20FFF0F1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18593" y="473609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15">
              <a:extLst>
                <a:ext uri="{FF2B5EF4-FFF2-40B4-BE49-F238E27FC236}">
                  <a16:creationId xmlns:a16="http://schemas.microsoft.com/office/drawing/2014/main" id="{7C0A9DC1-0463-467F-A613-32FF2AB2E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1447" y="474180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17">
              <a:extLst>
                <a:ext uri="{FF2B5EF4-FFF2-40B4-BE49-F238E27FC236}">
                  <a16:creationId xmlns:a16="http://schemas.microsoft.com/office/drawing/2014/main" id="{A6A2784A-9AA4-49CF-8F46-E93C97D9E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76684" y="475404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18">
              <a:extLst>
                <a:ext uri="{FF2B5EF4-FFF2-40B4-BE49-F238E27FC236}">
                  <a16:creationId xmlns:a16="http://schemas.microsoft.com/office/drawing/2014/main" id="{BC9997F6-3D93-4FAA-B608-2BF9C701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8" y="475730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19">
              <a:extLst>
                <a:ext uri="{FF2B5EF4-FFF2-40B4-BE49-F238E27FC236}">
                  <a16:creationId xmlns:a16="http://schemas.microsoft.com/office/drawing/2014/main" id="{DC2EF84C-B519-485A-82F0-198ED62A0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4193" y="4698033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20">
              <a:extLst>
                <a:ext uri="{FF2B5EF4-FFF2-40B4-BE49-F238E27FC236}">
                  <a16:creationId xmlns:a16="http://schemas.microsoft.com/office/drawing/2014/main" id="{BDB9DC46-CFA0-4B54-A026-4A18BED3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2857" y="499999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21">
              <a:extLst>
                <a:ext uri="{FF2B5EF4-FFF2-40B4-BE49-F238E27FC236}">
                  <a16:creationId xmlns:a16="http://schemas.microsoft.com/office/drawing/2014/main" id="{86614BEE-B27B-4E12-860D-A4A311855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37067" y="5010983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25">
              <a:extLst>
                <a:ext uri="{FF2B5EF4-FFF2-40B4-BE49-F238E27FC236}">
                  <a16:creationId xmlns:a16="http://schemas.microsoft.com/office/drawing/2014/main" id="{C3AA3BD2-4B90-4009-9AEF-523CD6097A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4022" y="498908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26">
              <a:extLst>
                <a:ext uri="{FF2B5EF4-FFF2-40B4-BE49-F238E27FC236}">
                  <a16:creationId xmlns:a16="http://schemas.microsoft.com/office/drawing/2014/main" id="{17E0D1C9-9085-42E2-A7D5-AFE4E8143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0834" y="5000923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27">
              <a:extLst>
                <a:ext uri="{FF2B5EF4-FFF2-40B4-BE49-F238E27FC236}">
                  <a16:creationId xmlns:a16="http://schemas.microsoft.com/office/drawing/2014/main" id="{1E6F70D7-1EF4-4963-AA44-9E69E204E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25618" y="5000922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28">
              <a:extLst>
                <a:ext uri="{FF2B5EF4-FFF2-40B4-BE49-F238E27FC236}">
                  <a16:creationId xmlns:a16="http://schemas.microsoft.com/office/drawing/2014/main" id="{BC10A3D0-5701-4F5C-AA52-80B5EF5C2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2808" y="5004185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29">
              <a:extLst>
                <a:ext uri="{FF2B5EF4-FFF2-40B4-BE49-F238E27FC236}">
                  <a16:creationId xmlns:a16="http://schemas.microsoft.com/office/drawing/2014/main" id="{3B20264E-BA61-487E-8D88-337EE841C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0604" y="5004185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33">
              <a:extLst>
                <a:ext uri="{FF2B5EF4-FFF2-40B4-BE49-F238E27FC236}">
                  <a16:creationId xmlns:a16="http://schemas.microsoft.com/office/drawing/2014/main" id="{3322FBB4-6B22-4E63-9CC8-04663BBF3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7420" y="501316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36">
              <a:extLst>
                <a:ext uri="{FF2B5EF4-FFF2-40B4-BE49-F238E27FC236}">
                  <a16:creationId xmlns:a16="http://schemas.microsoft.com/office/drawing/2014/main" id="{7A117676-0DC5-4BD8-8CE6-E08E066FA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68517" y="502502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37">
              <a:extLst>
                <a:ext uri="{FF2B5EF4-FFF2-40B4-BE49-F238E27FC236}">
                  <a16:creationId xmlns:a16="http://schemas.microsoft.com/office/drawing/2014/main" id="{77D55ADC-16B9-4A44-8D85-7D7DA15A8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43461" y="4997715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38">
              <a:extLst>
                <a:ext uri="{FF2B5EF4-FFF2-40B4-BE49-F238E27FC236}">
                  <a16:creationId xmlns:a16="http://schemas.microsoft.com/office/drawing/2014/main" id="{FF9BC36F-D6E8-40D5-9402-5BA4411F8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16079" y="503111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39">
              <a:extLst>
                <a:ext uri="{FF2B5EF4-FFF2-40B4-BE49-F238E27FC236}">
                  <a16:creationId xmlns:a16="http://schemas.microsoft.com/office/drawing/2014/main" id="{7584B240-17A2-48DA-85C8-341F66C4F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7" y="5037643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40">
              <a:extLst>
                <a:ext uri="{FF2B5EF4-FFF2-40B4-BE49-F238E27FC236}">
                  <a16:creationId xmlns:a16="http://schemas.microsoft.com/office/drawing/2014/main" id="{0219C4FC-2CB5-427F-9F33-A5834892D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38923" y="4976049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42">
              <a:extLst>
                <a:ext uri="{FF2B5EF4-FFF2-40B4-BE49-F238E27FC236}">
                  <a16:creationId xmlns:a16="http://schemas.microsoft.com/office/drawing/2014/main" id="{5FBF0933-FF5E-4321-8D3C-7413462845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6179" y="5067836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43">
              <a:extLst>
                <a:ext uri="{FF2B5EF4-FFF2-40B4-BE49-F238E27FC236}">
                  <a16:creationId xmlns:a16="http://schemas.microsoft.com/office/drawing/2014/main" id="{2E6D589C-D9A5-4C27-BC99-0C870912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4845" y="5028293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44">
              <a:extLst>
                <a:ext uri="{FF2B5EF4-FFF2-40B4-BE49-F238E27FC236}">
                  <a16:creationId xmlns:a16="http://schemas.microsoft.com/office/drawing/2014/main" id="{3AAE79CE-A9F5-4091-9EDD-9AF18D24C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1757" y="5067836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45">
              <a:extLst>
                <a:ext uri="{FF2B5EF4-FFF2-40B4-BE49-F238E27FC236}">
                  <a16:creationId xmlns:a16="http://schemas.microsoft.com/office/drawing/2014/main" id="{CE22994F-D03D-486A-94FA-E2E9600B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1778" y="507354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8">
              <a:extLst>
                <a:ext uri="{FF2B5EF4-FFF2-40B4-BE49-F238E27FC236}">
                  <a16:creationId xmlns:a16="http://schemas.microsoft.com/office/drawing/2014/main" id="{56F69BEC-67A6-49BE-A79B-DEA26A0E3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7269" y="503152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8">
              <a:extLst>
                <a:ext uri="{FF2B5EF4-FFF2-40B4-BE49-F238E27FC236}">
                  <a16:creationId xmlns:a16="http://schemas.microsoft.com/office/drawing/2014/main" id="{88D8A28F-787E-49C5-9C34-A45005933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018" y="459370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06">
              <a:extLst>
                <a:ext uri="{FF2B5EF4-FFF2-40B4-BE49-F238E27FC236}">
                  <a16:creationId xmlns:a16="http://schemas.microsoft.com/office/drawing/2014/main" id="{B53BF6C7-F3D6-4D39-982E-0DFCD298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34" y="492543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0">
              <a:extLst>
                <a:ext uri="{FF2B5EF4-FFF2-40B4-BE49-F238E27FC236}">
                  <a16:creationId xmlns:a16="http://schemas.microsoft.com/office/drawing/2014/main" id="{F3A1BAD8-46B2-4396-90A4-64A57678D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37647" y="474751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0">
              <a:extLst>
                <a:ext uri="{FF2B5EF4-FFF2-40B4-BE49-F238E27FC236}">
                  <a16:creationId xmlns:a16="http://schemas.microsoft.com/office/drawing/2014/main" id="{F125F85A-F814-477D-8262-DFECF4A83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19407" y="470263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5">
              <a:extLst>
                <a:ext uri="{FF2B5EF4-FFF2-40B4-BE49-F238E27FC236}">
                  <a16:creationId xmlns:a16="http://schemas.microsoft.com/office/drawing/2014/main" id="{53C51890-08DF-4F68-9B7D-A45FCB585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28670" y="498209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7">
              <a:extLst>
                <a:ext uri="{FF2B5EF4-FFF2-40B4-BE49-F238E27FC236}">
                  <a16:creationId xmlns:a16="http://schemas.microsoft.com/office/drawing/2014/main" id="{EB408F99-70FB-45E9-88B0-285350808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6267" y="471446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6">
              <a:extLst>
                <a:ext uri="{FF2B5EF4-FFF2-40B4-BE49-F238E27FC236}">
                  <a16:creationId xmlns:a16="http://schemas.microsoft.com/office/drawing/2014/main" id="{76738844-B284-4A1A-9BB9-1C78E5437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3488" y="4941818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5">
              <a:extLst>
                <a:ext uri="{FF2B5EF4-FFF2-40B4-BE49-F238E27FC236}">
                  <a16:creationId xmlns:a16="http://schemas.microsoft.com/office/drawing/2014/main" id="{78AF8CED-F114-4A7F-9EAA-D7737BCE3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78638" y="4747151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6">
              <a:extLst>
                <a:ext uri="{FF2B5EF4-FFF2-40B4-BE49-F238E27FC236}">
                  <a16:creationId xmlns:a16="http://schemas.microsoft.com/office/drawing/2014/main" id="{81F4134F-0B75-4813-893C-1EFF16A2F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0164" y="4701739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07">
              <a:extLst>
                <a:ext uri="{FF2B5EF4-FFF2-40B4-BE49-F238E27FC236}">
                  <a16:creationId xmlns:a16="http://schemas.microsoft.com/office/drawing/2014/main" id="{407BA83B-BDC4-46FA-A643-0A46519AC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58039" y="4778441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08">
              <a:extLst>
                <a:ext uri="{FF2B5EF4-FFF2-40B4-BE49-F238E27FC236}">
                  <a16:creationId xmlns:a16="http://schemas.microsoft.com/office/drawing/2014/main" id="{F0C37DE0-0363-410F-A6E2-30007F3EC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3391" y="471397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09">
              <a:extLst>
                <a:ext uri="{FF2B5EF4-FFF2-40B4-BE49-F238E27FC236}">
                  <a16:creationId xmlns:a16="http://schemas.microsoft.com/office/drawing/2014/main" id="{E6F9E65F-176D-43BE-87C4-FBC65C1CD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34906" y="4746624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0">
              <a:extLst>
                <a:ext uri="{FF2B5EF4-FFF2-40B4-BE49-F238E27FC236}">
                  <a16:creationId xmlns:a16="http://schemas.microsoft.com/office/drawing/2014/main" id="{4EAB9AD4-661B-47AE-B073-C1A9F8BE5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1575" y="471899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1">
              <a:extLst>
                <a:ext uri="{FF2B5EF4-FFF2-40B4-BE49-F238E27FC236}">
                  <a16:creationId xmlns:a16="http://schemas.microsoft.com/office/drawing/2014/main" id="{DBBC46DC-42BB-4694-9526-8BA648571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66705" y="472948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12">
              <a:extLst>
                <a:ext uri="{FF2B5EF4-FFF2-40B4-BE49-F238E27FC236}">
                  <a16:creationId xmlns:a16="http://schemas.microsoft.com/office/drawing/2014/main" id="{54395EF3-155B-4EFF-B95A-F92A74FC0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1876" y="471724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2">
              <a:extLst>
                <a:ext uri="{FF2B5EF4-FFF2-40B4-BE49-F238E27FC236}">
                  <a16:creationId xmlns:a16="http://schemas.microsoft.com/office/drawing/2014/main" id="{66171B31-CAD6-482C-A77B-42135D408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1861" y="5031524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0">
              <a:extLst>
                <a:ext uri="{FF2B5EF4-FFF2-40B4-BE49-F238E27FC236}">
                  <a16:creationId xmlns:a16="http://schemas.microsoft.com/office/drawing/2014/main" id="{CF2FFA42-E251-47CD-9B07-E14AB1716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0053" y="50347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1">
              <a:extLst>
                <a:ext uri="{FF2B5EF4-FFF2-40B4-BE49-F238E27FC236}">
                  <a16:creationId xmlns:a16="http://schemas.microsoft.com/office/drawing/2014/main" id="{E0179420-5731-458F-B4C1-F9643AD30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3480" y="5018058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2">
              <a:extLst>
                <a:ext uri="{FF2B5EF4-FFF2-40B4-BE49-F238E27FC236}">
                  <a16:creationId xmlns:a16="http://schemas.microsoft.com/office/drawing/2014/main" id="{CAC9BD3C-759D-4A6C-BE6A-DE195B7FD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39967" y="505776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4">
              <a:extLst>
                <a:ext uri="{FF2B5EF4-FFF2-40B4-BE49-F238E27FC236}">
                  <a16:creationId xmlns:a16="http://schemas.microsoft.com/office/drawing/2014/main" id="{821D69E2-9C40-4B03-BD90-461F86EA5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36264" y="5063734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5">
              <a:extLst>
                <a:ext uri="{FF2B5EF4-FFF2-40B4-BE49-F238E27FC236}">
                  <a16:creationId xmlns:a16="http://schemas.microsoft.com/office/drawing/2014/main" id="{14A067AA-4049-4252-955A-09AB6E163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7411" y="5036412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1">
              <a:extLst>
                <a:ext uri="{FF2B5EF4-FFF2-40B4-BE49-F238E27FC236}">
                  <a16:creationId xmlns:a16="http://schemas.microsoft.com/office/drawing/2014/main" id="{D492653B-CD03-487E-817C-C7ABD08ED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4771" y="502013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91">
              <a:extLst>
                <a:ext uri="{FF2B5EF4-FFF2-40B4-BE49-F238E27FC236}">
                  <a16:creationId xmlns:a16="http://schemas.microsoft.com/office/drawing/2014/main" id="{A8A7DA15-ECD2-40DC-B47A-8DFEF8662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58692" y="4777197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92">
              <a:extLst>
                <a:ext uri="{FF2B5EF4-FFF2-40B4-BE49-F238E27FC236}">
                  <a16:creationId xmlns:a16="http://schemas.microsoft.com/office/drawing/2014/main" id="{5270AE32-C036-4ABA-A28A-8BDF16A34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2813" y="471397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3">
              <a:extLst>
                <a:ext uri="{FF2B5EF4-FFF2-40B4-BE49-F238E27FC236}">
                  <a16:creationId xmlns:a16="http://schemas.microsoft.com/office/drawing/2014/main" id="{BD78EB4C-3276-473A-8AAC-2AA6DEEC8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28451" y="473638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94">
              <a:extLst>
                <a:ext uri="{FF2B5EF4-FFF2-40B4-BE49-F238E27FC236}">
                  <a16:creationId xmlns:a16="http://schemas.microsoft.com/office/drawing/2014/main" id="{4C4AD0D0-79C3-4D58-9028-2B957623D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15258" y="4774815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95">
              <a:extLst>
                <a:ext uri="{FF2B5EF4-FFF2-40B4-BE49-F238E27FC236}">
                  <a16:creationId xmlns:a16="http://schemas.microsoft.com/office/drawing/2014/main" id="{BFCD6DC4-AF58-4A64-8DCB-5BD58DFA1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7627" y="471891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96">
              <a:extLst>
                <a:ext uri="{FF2B5EF4-FFF2-40B4-BE49-F238E27FC236}">
                  <a16:creationId xmlns:a16="http://schemas.microsoft.com/office/drawing/2014/main" id="{ECE83EA9-F58D-452D-B8FD-6893B61C7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16034" y="4725446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97">
              <a:extLst>
                <a:ext uri="{FF2B5EF4-FFF2-40B4-BE49-F238E27FC236}">
                  <a16:creationId xmlns:a16="http://schemas.microsoft.com/office/drawing/2014/main" id="{0E47C341-DBCD-4B50-BA3E-BA1766E8F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09702" y="472789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98">
              <a:extLst>
                <a:ext uri="{FF2B5EF4-FFF2-40B4-BE49-F238E27FC236}">
                  <a16:creationId xmlns:a16="http://schemas.microsoft.com/office/drawing/2014/main" id="{77E5DE6C-50A8-421E-9A34-E9122E2D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1294" y="4727894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99">
              <a:extLst>
                <a:ext uri="{FF2B5EF4-FFF2-40B4-BE49-F238E27FC236}">
                  <a16:creationId xmlns:a16="http://schemas.microsoft.com/office/drawing/2014/main" id="{56DC8E20-D76C-4E6D-8346-4BBCB80E0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84479" y="4727892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00">
              <a:extLst>
                <a:ext uri="{FF2B5EF4-FFF2-40B4-BE49-F238E27FC236}">
                  <a16:creationId xmlns:a16="http://schemas.microsoft.com/office/drawing/2014/main" id="{9F8FBEA6-0AAC-4A0C-9D6A-BF5F5BB30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36827" y="4727893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01">
              <a:extLst>
                <a:ext uri="{FF2B5EF4-FFF2-40B4-BE49-F238E27FC236}">
                  <a16:creationId xmlns:a16="http://schemas.microsoft.com/office/drawing/2014/main" id="{F48C8948-1728-44FC-AB88-5BF4099A8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4040" y="4734423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04">
              <a:extLst>
                <a:ext uri="{FF2B5EF4-FFF2-40B4-BE49-F238E27FC236}">
                  <a16:creationId xmlns:a16="http://schemas.microsoft.com/office/drawing/2014/main" id="{3C00F0D0-A2FD-432B-A5AA-424BCFD3F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3391" y="479120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13">
              <a:extLst>
                <a:ext uri="{FF2B5EF4-FFF2-40B4-BE49-F238E27FC236}">
                  <a16:creationId xmlns:a16="http://schemas.microsoft.com/office/drawing/2014/main" id="{BDC2CC1B-9413-40CD-9802-397011A62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1612" y="4789095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14">
              <a:extLst>
                <a:ext uri="{FF2B5EF4-FFF2-40B4-BE49-F238E27FC236}">
                  <a16:creationId xmlns:a16="http://schemas.microsoft.com/office/drawing/2014/main" id="{6C92AAFB-3AC6-4FC4-92F0-AB55F797D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78066" y="4789095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15">
              <a:extLst>
                <a:ext uri="{FF2B5EF4-FFF2-40B4-BE49-F238E27FC236}">
                  <a16:creationId xmlns:a16="http://schemas.microsoft.com/office/drawing/2014/main" id="{7F22BDEC-7BA5-40F9-84C0-1BDC961F6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0920" y="4794808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20">
              <a:extLst>
                <a:ext uri="{FF2B5EF4-FFF2-40B4-BE49-F238E27FC236}">
                  <a16:creationId xmlns:a16="http://schemas.microsoft.com/office/drawing/2014/main" id="{A3525B15-C557-4F40-9185-EF5241262A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1632" y="495201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21">
              <a:extLst>
                <a:ext uri="{FF2B5EF4-FFF2-40B4-BE49-F238E27FC236}">
                  <a16:creationId xmlns:a16="http://schemas.microsoft.com/office/drawing/2014/main" id="{72DC9B9F-0878-4A41-AAB5-5A1EC70EB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7481" y="497523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25">
              <a:extLst>
                <a:ext uri="{FF2B5EF4-FFF2-40B4-BE49-F238E27FC236}">
                  <a16:creationId xmlns:a16="http://schemas.microsoft.com/office/drawing/2014/main" id="{32E9E717-B03F-444F-AFA5-15812F309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61901" y="5046522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26">
              <a:extLst>
                <a:ext uri="{FF2B5EF4-FFF2-40B4-BE49-F238E27FC236}">
                  <a16:creationId xmlns:a16="http://schemas.microsoft.com/office/drawing/2014/main" id="{5D756BA2-03B8-40F6-9169-BC3709C2A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0307" y="4982212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27">
              <a:extLst>
                <a:ext uri="{FF2B5EF4-FFF2-40B4-BE49-F238E27FC236}">
                  <a16:creationId xmlns:a16="http://schemas.microsoft.com/office/drawing/2014/main" id="{42BD4CAB-3F28-4236-8BFB-FBF5C61D2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091" y="4982211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28">
              <a:extLst>
                <a:ext uri="{FF2B5EF4-FFF2-40B4-BE49-F238E27FC236}">
                  <a16:creationId xmlns:a16="http://schemas.microsoft.com/office/drawing/2014/main" id="{4964135B-83FA-4752-B51F-4CFD602E9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2281" y="5081095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29">
              <a:extLst>
                <a:ext uri="{FF2B5EF4-FFF2-40B4-BE49-F238E27FC236}">
                  <a16:creationId xmlns:a16="http://schemas.microsoft.com/office/drawing/2014/main" id="{F3C3490C-C80D-4EBD-B0FF-3442D00A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0077" y="4985474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33">
              <a:extLst>
                <a:ext uri="{FF2B5EF4-FFF2-40B4-BE49-F238E27FC236}">
                  <a16:creationId xmlns:a16="http://schemas.microsoft.com/office/drawing/2014/main" id="{753BA736-C0F4-4347-A2C2-8E04EE964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6893" y="499445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36">
              <a:extLst>
                <a:ext uri="{FF2B5EF4-FFF2-40B4-BE49-F238E27FC236}">
                  <a16:creationId xmlns:a16="http://schemas.microsoft.com/office/drawing/2014/main" id="{CF428053-E04E-4393-A359-CA6B3A215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28899" y="504376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37">
              <a:extLst>
                <a:ext uri="{FF2B5EF4-FFF2-40B4-BE49-F238E27FC236}">
                  <a16:creationId xmlns:a16="http://schemas.microsoft.com/office/drawing/2014/main" id="{D13AE202-2FC6-43BE-A627-885299B6C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8109" y="5009956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38">
              <a:extLst>
                <a:ext uri="{FF2B5EF4-FFF2-40B4-BE49-F238E27FC236}">
                  <a16:creationId xmlns:a16="http://schemas.microsoft.com/office/drawing/2014/main" id="{C5E6661C-2D64-4582-9DE2-BB12642A7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75552" y="5012405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40">
              <a:extLst>
                <a:ext uri="{FF2B5EF4-FFF2-40B4-BE49-F238E27FC236}">
                  <a16:creationId xmlns:a16="http://schemas.microsoft.com/office/drawing/2014/main" id="{C23ABE2D-B41B-40A7-A361-A53B37AFB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5091" y="5022196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42">
              <a:extLst>
                <a:ext uri="{FF2B5EF4-FFF2-40B4-BE49-F238E27FC236}">
                  <a16:creationId xmlns:a16="http://schemas.microsoft.com/office/drawing/2014/main" id="{CE3296F5-7A30-4DB9-B08F-524BDDEB1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5652" y="5049125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25">
              <a:extLst>
                <a:ext uri="{FF2B5EF4-FFF2-40B4-BE49-F238E27FC236}">
                  <a16:creationId xmlns:a16="http://schemas.microsoft.com/office/drawing/2014/main" id="{DABAC787-1EC4-4F31-A114-BECB1680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01472" y="5051981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37">
              <a:extLst>
                <a:ext uri="{FF2B5EF4-FFF2-40B4-BE49-F238E27FC236}">
                  <a16:creationId xmlns:a16="http://schemas.microsoft.com/office/drawing/2014/main" id="{4EBBFFB4-01C2-4163-BD3E-C91FBC054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15740" y="4767472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40">
              <a:extLst>
                <a:ext uri="{FF2B5EF4-FFF2-40B4-BE49-F238E27FC236}">
                  <a16:creationId xmlns:a16="http://schemas.microsoft.com/office/drawing/2014/main" id="{1D08A4B9-6797-4801-B23E-13A88CE74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23606" y="4672327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7180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E4D8-2D46-CC4A-B563-27A6C22A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news and post truth politics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EF8DB-F84A-2B46-AFC0-BF362300E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R" dirty="0"/>
              <a:t>Gross 2017</a:t>
            </a:r>
          </a:p>
          <a:p>
            <a:r>
              <a:rPr lang="el-GR" dirty="0"/>
              <a:t>Ανησυχίες για τις ψευδείς ειδήσεις και τις επιδράσεις τους (?)</a:t>
            </a:r>
          </a:p>
          <a:p>
            <a:r>
              <a:rPr lang="el-GR" dirty="0"/>
              <a:t>Η ακαδημαϊκή και δημόσια συζήτηση έως τα μέσα της δεκαετίας του 2020 αφορούσε τις σατυρικές εκπομπές, εφημερίδες και Μέσα (</a:t>
            </a:r>
            <a:r>
              <a:rPr lang="en-US" dirty="0"/>
              <a:t>Hartley 1996)</a:t>
            </a:r>
          </a:p>
          <a:p>
            <a:r>
              <a:rPr lang="en-US" dirty="0"/>
              <a:t>Donald </a:t>
            </a:r>
            <a:r>
              <a:rPr lang="en-US" dirty="0" err="1"/>
              <a:t>Turmp</a:t>
            </a:r>
            <a:r>
              <a:rPr lang="en-US" dirty="0"/>
              <a:t> </a:t>
            </a:r>
            <a:r>
              <a:rPr lang="el-GR" dirty="0"/>
              <a:t>και η πολιτική της </a:t>
            </a:r>
            <a:r>
              <a:rPr lang="el-GR" dirty="0" err="1"/>
              <a:t>μετα</a:t>
            </a:r>
            <a:r>
              <a:rPr lang="el-GR" dirty="0"/>
              <a:t> αλήθειας</a:t>
            </a:r>
          </a:p>
          <a:p>
            <a:r>
              <a:rPr lang="el-GR" dirty="0"/>
              <a:t>Όμως τα </a:t>
            </a:r>
            <a:r>
              <a:rPr lang="en-US" dirty="0"/>
              <a:t>fake news </a:t>
            </a:r>
            <a:r>
              <a:rPr lang="el-GR" dirty="0"/>
              <a:t>προϋπήρχαν –π.χ. Χιτλερική προπαγάνδα- και η </a:t>
            </a:r>
            <a:r>
              <a:rPr lang="el-GR" dirty="0" err="1"/>
              <a:t>σχετικ</a:t>
            </a:r>
            <a:r>
              <a:rPr lang="en-US" dirty="0" err="1"/>
              <a:t>ή</a:t>
            </a:r>
            <a:r>
              <a:rPr lang="el-GR" dirty="0"/>
              <a:t> συζήτηση ήταν για την προπαγάνδα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52102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F091-7795-A743-9C3F-8ADAC9F0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Σκελετός Διαλέξεων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A2B74-0FE1-6242-AAB0-7DC8C5BF5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Εισαγωγική διάλεξη και παρουσίαση μαθήματος- </a:t>
            </a:r>
            <a:r>
              <a:rPr lang="en-GR" dirty="0"/>
              <a:t>Τι είναι είδηση – δημοσιογραφικές αξίες</a:t>
            </a:r>
            <a:r>
              <a:rPr lang="el-GR" dirty="0"/>
              <a:t> - </a:t>
            </a:r>
            <a:r>
              <a:rPr lang="en-GR" dirty="0"/>
              <a:t>Δημοσιογραφία και πραγματικότητα </a:t>
            </a:r>
            <a:endParaRPr lang="el-GR" dirty="0"/>
          </a:p>
          <a:p>
            <a:r>
              <a:rPr lang="en-GR" dirty="0"/>
              <a:t>Η εξέλιξη της δημοσιογραφίας </a:t>
            </a:r>
            <a:r>
              <a:rPr lang="el-GR" dirty="0"/>
              <a:t>-</a:t>
            </a:r>
            <a:r>
              <a:rPr lang="en-GR" dirty="0"/>
              <a:t>Η κοινωνία των μέσων και η δημοσιογραφία </a:t>
            </a:r>
            <a:endParaRPr lang="el-GR" dirty="0"/>
          </a:p>
          <a:p>
            <a:r>
              <a:rPr lang="en-GR" dirty="0"/>
              <a:t>Τα χαρακτηριστικά των ειδήσεων στην κοινωνία της ενημέρωσης</a:t>
            </a:r>
            <a:r>
              <a:rPr lang="el-GR" dirty="0"/>
              <a:t> - </a:t>
            </a:r>
            <a:r>
              <a:rPr lang="en-GR" dirty="0"/>
              <a:t>Ειδήσεις και παγκοσμιοποίηση </a:t>
            </a:r>
            <a:endParaRPr lang="el-GR" dirty="0"/>
          </a:p>
          <a:p>
            <a:r>
              <a:rPr lang="en-GR" dirty="0"/>
              <a:t>Ειδήσεις από πού και πώς</a:t>
            </a:r>
            <a:r>
              <a:rPr lang="el-GR" dirty="0"/>
              <a:t>;</a:t>
            </a:r>
            <a:r>
              <a:rPr lang="en-GR" dirty="0"/>
              <a:t>  Η πρακτική  συλλογής των ειδήσεων </a:t>
            </a:r>
            <a:r>
              <a:rPr lang="el-GR" dirty="0"/>
              <a:t>-</a:t>
            </a:r>
            <a:r>
              <a:rPr lang="en-GR" dirty="0"/>
              <a:t>Η δημοσιογραφική κουλτούρα του μέσου και ο ρόλος της στη διαμόρφωση των ειδήσεων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387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0817A-57E7-BC4E-A2C7-03E15D4EA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Σκελετός Διαλέξεων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F9A90-71F5-DE4A-A7F3-F4B6B1446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Δημοσιογραφική ηθική-ζητήματα δεοντολογίας</a:t>
            </a:r>
            <a:r>
              <a:rPr lang="en-GR" dirty="0"/>
              <a:t> </a:t>
            </a:r>
            <a:endParaRPr lang="el-GR" dirty="0"/>
          </a:p>
          <a:p>
            <a:r>
              <a:rPr lang="en-GR" dirty="0"/>
              <a:t>Η ιδιοκτησία των ΜΜΕ και η διαμόρφωση του δημοσιογραφικού λόγου </a:t>
            </a:r>
            <a:endParaRPr lang="el-GR" dirty="0"/>
          </a:p>
          <a:p>
            <a:r>
              <a:rPr lang="el-GR" dirty="0"/>
              <a:t>Πρόοδος και σεμινάριο εργασιών (22.04.2021)</a:t>
            </a:r>
          </a:p>
          <a:p>
            <a:r>
              <a:rPr lang="en-GR" dirty="0"/>
              <a:t>Ιδεολογία, ΜΜΕ και ειδήσεις </a:t>
            </a:r>
            <a:r>
              <a:rPr lang="el-GR" dirty="0"/>
              <a:t>- </a:t>
            </a:r>
            <a:r>
              <a:rPr lang="en-GR" dirty="0"/>
              <a:t>Δημοκρατία και δημοσιογραφία – </a:t>
            </a:r>
            <a:r>
              <a:rPr lang="el-GR" dirty="0"/>
              <a:t>Πολιτική και δημοσιογραφία</a:t>
            </a:r>
          </a:p>
          <a:p>
            <a:r>
              <a:rPr lang="el-GR" dirty="0"/>
              <a:t>Αναπαράσταση ομάδων στις ειδήσεις (παιδιά, γυναίκες, σεξουαλικότητα- </a:t>
            </a:r>
            <a:r>
              <a:rPr lang="el-GR" dirty="0" err="1"/>
              <a:t>βια</a:t>
            </a:r>
            <a:r>
              <a:rPr lang="el-GR" dirty="0"/>
              <a:t>)</a:t>
            </a:r>
            <a:r>
              <a:rPr lang="en-GR" dirty="0"/>
              <a:t> </a:t>
            </a:r>
            <a:endParaRPr lang="el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622828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0F79-7E76-FD4A-875D-8BD4FA75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Σκελετός Διαλέξεων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6B605-0368-404B-88A9-53B8BE914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Κάνοντας έρευνα σε ειδησεογραφικό περιεχόμενο- Προσεγγίσεις και μεθοδολογίες</a:t>
            </a:r>
          </a:p>
          <a:p>
            <a:r>
              <a:rPr lang="el-GR" dirty="0"/>
              <a:t>Ακροατήρια </a:t>
            </a:r>
            <a:r>
              <a:rPr lang="en-GR" dirty="0"/>
              <a:t>ειδήσεων </a:t>
            </a:r>
          </a:p>
          <a:p>
            <a:r>
              <a:rPr lang="el-GR" dirty="0"/>
              <a:t>Σκάνδαλα και ειδήσεις</a:t>
            </a:r>
            <a:r>
              <a:rPr lang="en-GR" dirty="0"/>
              <a:t> </a:t>
            </a:r>
            <a:endParaRPr lang="el-GR" dirty="0"/>
          </a:p>
          <a:p>
            <a:r>
              <a:rPr lang="el-GR" dirty="0"/>
              <a:t>Φροντιστήριο μαθήματος, απορίες, οδηγίες για εξετάσεις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16150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49FEB-E6DA-A84A-998D-D330D239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 προθέρμανση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212A0-5953-6940-99AB-A06333C96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ΕΙΝΑΙ ΟΙ ΕΙΔΗΣΕΙΣ; </a:t>
            </a:r>
            <a:endParaRPr lang="en-GR" dirty="0"/>
          </a:p>
          <a:p>
            <a:r>
              <a:rPr lang="el-GR" dirty="0"/>
              <a:t>ΠΟΤΕ ΕΧΟΥΜΕ ΜΙΑ ΕΙΔΗΣΗ;</a:t>
            </a:r>
            <a:endParaRPr lang="en-GR" dirty="0"/>
          </a:p>
          <a:p>
            <a:r>
              <a:rPr lang="el-GR" dirty="0"/>
              <a:t>ΠΕΙΤΕ ΜΟΥ ΜΕΡΙΚΕΣ ΕΙΔΗΣΕΙΣ ΠΟΥ ΣΑΣ ΕΡΧΟΝΤΑΙ ΚΑΤΑ ΝΟΥ;</a:t>
            </a:r>
            <a:endParaRPr lang="en-GR" dirty="0"/>
          </a:p>
          <a:p>
            <a:r>
              <a:rPr lang="el-GR" dirty="0"/>
              <a:t> ΥΠΑΡΧΕΙ ΑΝΤΙΚΕΙΜΕΝΙΚΗ ΔΗΜΟΣΙΟΓΡΑΦΙΑ;</a:t>
            </a:r>
            <a:endParaRPr lang="en-GR" dirty="0"/>
          </a:p>
          <a:p>
            <a:r>
              <a:rPr lang="el-GR" dirty="0"/>
              <a:t>ΥΠΑΡΧΕΙ ΑΝΕΞΑΡΤΗΤΗ ΔΗΜΟΣΙΟΓΡΑΦΙΑ;</a:t>
            </a:r>
            <a:endParaRPr lang="en-GR" dirty="0"/>
          </a:p>
          <a:p>
            <a:r>
              <a:rPr lang="el-GR" dirty="0"/>
              <a:t>Η ΕΙΔΗΣΗ ΔΙΑΜΟΡΦΩΝΕΤΑΙ Ή ΠΑΡΟΥΣΙΑΖΕΤΑΙ ΩΣ ΕΧΕΙ;</a:t>
            </a:r>
            <a:endParaRPr lang="en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83570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3653A-AFB5-8D43-9DB1-CFDFAA0D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κατασκευή της είδησης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9526F-BFCC-B04F-AEFB-97C8140FE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R" dirty="0"/>
              <a:t>Schudson (2001) The sociology of news</a:t>
            </a:r>
          </a:p>
          <a:p>
            <a:r>
              <a:rPr lang="el-GR" dirty="0"/>
              <a:t>Η αναπαράσταση/κατασκευή της πραγματικότητας</a:t>
            </a:r>
          </a:p>
          <a:p>
            <a:r>
              <a:rPr lang="el-GR" dirty="0"/>
              <a:t>Επιλέγουν, σκιάζουν, μορφοποιούν, φωτίζουν, πλαισιώνουν αντανακλώντας οικείες σε εμάς αφηγήσεις </a:t>
            </a:r>
          </a:p>
          <a:p>
            <a:r>
              <a:rPr lang="el-GR" dirty="0"/>
              <a:t>Παράγονται καθημερινά</a:t>
            </a:r>
          </a:p>
          <a:p>
            <a:r>
              <a:rPr lang="el-GR" dirty="0"/>
              <a:t>Βασίζονται σε πηγές</a:t>
            </a:r>
          </a:p>
          <a:p>
            <a:r>
              <a:rPr lang="el-GR" dirty="0"/>
              <a:t>Αξιολογούνται και </a:t>
            </a:r>
            <a:r>
              <a:rPr lang="el-GR" dirty="0" err="1"/>
              <a:t>οριοθετούνται</a:t>
            </a:r>
            <a:r>
              <a:rPr lang="el-GR" dirty="0"/>
              <a:t> από εκδότες, αρχισυντάκτες, ακροατήρια, τεχνολογία, πολιτικές σχέσεις</a:t>
            </a:r>
          </a:p>
          <a:p>
            <a:pPr lvl="1"/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96463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90D1-94DC-F84A-9AD7-0A68163B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δημοσιογραφία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BB4EC-F008-1C49-88BD-46DB0EA6B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Επαγγελματική πρακτική παραγωγής και διάχυσης </a:t>
            </a:r>
            <a:r>
              <a:rPr lang="el-GR" dirty="0" err="1"/>
              <a:t>πληροφορίωνγια</a:t>
            </a:r>
            <a:r>
              <a:rPr lang="el-GR" dirty="0"/>
              <a:t> επίκαιρα θέματα δημόσιου συμφέροντος και σημασίας (</a:t>
            </a:r>
            <a:r>
              <a:rPr lang="en-US" dirty="0" err="1"/>
              <a:t>Schudson</a:t>
            </a:r>
            <a:r>
              <a:rPr lang="en-US" dirty="0"/>
              <a:t> 2001)</a:t>
            </a:r>
            <a:r>
              <a:rPr lang="el-GR" dirty="0"/>
              <a:t>.</a:t>
            </a:r>
          </a:p>
          <a:p>
            <a:r>
              <a:rPr lang="el-GR" dirty="0"/>
              <a:t>Έχει εμπορικό χαρακτήρα</a:t>
            </a:r>
          </a:p>
          <a:p>
            <a:r>
              <a:rPr lang="el-GR" dirty="0"/>
              <a:t>Χτίζουν προσδοκίες ενός κοινού κόσμου, μιας κοινωνίας, κουλτούρας</a:t>
            </a:r>
          </a:p>
          <a:p>
            <a:r>
              <a:rPr lang="el-GR" dirty="0"/>
              <a:t>Η πρακτική μέσα από την οποία </a:t>
            </a:r>
            <a:r>
              <a:rPr lang="el-GR" dirty="0" err="1"/>
              <a:t>νοηματοδοτούμε</a:t>
            </a:r>
            <a:r>
              <a:rPr lang="el-GR" dirty="0"/>
              <a:t> τη </a:t>
            </a:r>
            <a:r>
              <a:rPr lang="el-GR" dirty="0" err="1"/>
              <a:t>νεωτερικότητα</a:t>
            </a:r>
            <a:r>
              <a:rPr lang="el-GR" dirty="0"/>
              <a:t> και για αυτό είναι ένα σημαντικό σύστημα κειμένων του κόσμου (</a:t>
            </a:r>
            <a:r>
              <a:rPr lang="en-US" dirty="0"/>
              <a:t>Hartley 1996)</a:t>
            </a:r>
            <a:r>
              <a:rPr lang="el-GR" dirty="0"/>
              <a:t>.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76467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72B39-8810-0F48-9712-D67A88CE4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Προσεγγίσεις μελέτης ειδησεογραφίας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87E86-9F7D-7F40-8C9C-EEAF1A14F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Schudson</a:t>
            </a:r>
            <a:r>
              <a:rPr lang="en-US" dirty="0"/>
              <a:t> 2003</a:t>
            </a:r>
            <a:r>
              <a:rPr lang="el-GR" dirty="0"/>
              <a:t>:</a:t>
            </a:r>
          </a:p>
          <a:p>
            <a:pPr lvl="1"/>
            <a:r>
              <a:rPr lang="el-GR" dirty="0"/>
              <a:t>Η πολιτική οικονομία των ειδήσεων (</a:t>
            </a:r>
            <a:r>
              <a:rPr lang="en-US" dirty="0"/>
              <a:t>Murdock 1982; Garnham 1990; Curran 1980)</a:t>
            </a:r>
            <a:endParaRPr lang="el-GR" dirty="0"/>
          </a:p>
          <a:p>
            <a:pPr lvl="1"/>
            <a:r>
              <a:rPr lang="el-GR" dirty="0"/>
              <a:t>Η κοινωνική οργάνωση της ειδησεογραφίας</a:t>
            </a:r>
            <a:r>
              <a:rPr lang="en-US" dirty="0"/>
              <a:t> (</a:t>
            </a:r>
            <a:r>
              <a:rPr lang="en-US" dirty="0" err="1"/>
              <a:t>Molotch</a:t>
            </a:r>
            <a:r>
              <a:rPr lang="en-US" dirty="0"/>
              <a:t> &amp; Lester 1974; Fishman 1980)</a:t>
            </a:r>
            <a:endParaRPr lang="el-GR" dirty="0"/>
          </a:p>
          <a:p>
            <a:pPr lvl="1"/>
            <a:r>
              <a:rPr lang="el-GR" dirty="0"/>
              <a:t>Οι πολιτισμικές θεωρήσεις</a:t>
            </a:r>
            <a:r>
              <a:rPr lang="en-US" dirty="0"/>
              <a:t> (Hall 1973;  Tuchman 1976 </a:t>
            </a:r>
            <a:r>
              <a:rPr lang="en-US" dirty="0" err="1"/>
              <a:t>Gans</a:t>
            </a:r>
            <a:r>
              <a:rPr lang="en-US" dirty="0"/>
              <a:t> 1979)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Bird &amp; Dardenne (2009)- </a:t>
            </a:r>
            <a:r>
              <a:rPr lang="el-GR" dirty="0"/>
              <a:t>Οι ειδήσεις είναι αφηγήσεις και ακολουθούν ένα αρκετά αρχετυπικό τρόπο αφήγησης με καλούς, κακούς, ήρωες, εθνική ταυτότητα</a:t>
            </a:r>
          </a:p>
          <a:p>
            <a:pPr lvl="1"/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936674943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6E8E2"/>
      </a:lt2>
      <a:accent1>
        <a:srgbClr val="A996C6"/>
      </a:accent1>
      <a:accent2>
        <a:srgbClr val="AF7FBA"/>
      </a:accent2>
      <a:accent3>
        <a:srgbClr val="C593B9"/>
      </a:accent3>
      <a:accent4>
        <a:srgbClr val="BA7F94"/>
      </a:accent4>
      <a:accent5>
        <a:srgbClr val="C69996"/>
      </a:accent5>
      <a:accent6>
        <a:srgbClr val="BA9B7F"/>
      </a:accent6>
      <a:hlink>
        <a:srgbClr val="758A53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1071</Words>
  <Application>Microsoft Macintosh PowerPoint</Application>
  <PresentationFormat>Widescreen</PresentationFormat>
  <Paragraphs>145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Avenir Next LT Pro</vt:lpstr>
      <vt:lpstr>Modern Love</vt:lpstr>
      <vt:lpstr>BohemianVTI</vt:lpstr>
      <vt:lpstr>Κοινωνιολογία των ειδήσεων</vt:lpstr>
      <vt:lpstr>Συστάσεις και πληροφορίες για το μάθημα</vt:lpstr>
      <vt:lpstr>Σκελετός Διαλέξεων</vt:lpstr>
      <vt:lpstr>Σκελετός Διαλέξεων</vt:lpstr>
      <vt:lpstr>Σκελετός Διαλέξεων</vt:lpstr>
      <vt:lpstr>Για προθέρμανση</vt:lpstr>
      <vt:lpstr>Η κατασκευή της είδησης</vt:lpstr>
      <vt:lpstr>Η δημοσιογραφία</vt:lpstr>
      <vt:lpstr>Προσεγγίσεις μελέτης ειδησεογραφίας</vt:lpstr>
      <vt:lpstr>Η φύση των ειδήσεων</vt:lpstr>
      <vt:lpstr>Η φύση των ειδήσεων</vt:lpstr>
      <vt:lpstr>Η φύση των ειδήσεων</vt:lpstr>
      <vt:lpstr>Χαρακτηριστικά ειδήσεων</vt:lpstr>
      <vt:lpstr>Χαρακτηριστικά ειδήσεων</vt:lpstr>
      <vt:lpstr>Χαρακτηριστικά ειδήσεων</vt:lpstr>
      <vt:lpstr>Χαρακτηριστικά ειδήσεων</vt:lpstr>
      <vt:lpstr>Ατζέντα των ειδήσεων</vt:lpstr>
      <vt:lpstr>Δημοψήφισμα 2015</vt:lpstr>
      <vt:lpstr>Μενδώνη και Ταραντίλης- Υπόθεση Λιγνάδη</vt:lpstr>
      <vt:lpstr>Νικολάου-Κούρτοβικ: Υπόθεση αρχηγού τρομοκρατικής οργάνωσης</vt:lpstr>
      <vt:lpstr>Greek hoaxes</vt:lpstr>
      <vt:lpstr>fake news as satire</vt:lpstr>
      <vt:lpstr>Fake news and post truth politics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Κοινωνιολογία των ειδήσεων</dc:title>
  <dc:creator>Despina Chronaki</dc:creator>
  <cp:lastModifiedBy>Despina Chronaki</cp:lastModifiedBy>
  <cp:revision>13</cp:revision>
  <dcterms:created xsi:type="dcterms:W3CDTF">2021-03-01T19:35:25Z</dcterms:created>
  <dcterms:modified xsi:type="dcterms:W3CDTF">2021-03-04T12:40:32Z</dcterms:modified>
</cp:coreProperties>
</file>