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66" r:id="rId14"/>
    <p:sldId id="26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B09931-ED77-4D00-8E89-810B51936752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2195D0-E91E-4668-8232-6D9287D3C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ologyoutlines.com/topic/thyroidpapillaryclassic.html" TargetMode="External"/><Relationship Id="rId2" Type="http://schemas.openxmlformats.org/officeDocument/2006/relationships/hyperlink" Target="https://www.pathologyoutlines.com/topic/thyroidpapillary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Μουσούλη</a:t>
            </a:r>
            <a:r>
              <a:rPr lang="el-GR" dirty="0"/>
              <a:t> Μαρία </a:t>
            </a:r>
          </a:p>
          <a:p>
            <a:r>
              <a:rPr lang="el-GR" dirty="0" err="1"/>
              <a:t>Μπαμπάτσικου</a:t>
            </a:r>
            <a:r>
              <a:rPr lang="el-GR" dirty="0"/>
              <a:t> Βασιλική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Θηλώδες καρκίνωμα θυρεοειδούς</a:t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53265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4077072"/>
            <a:ext cx="315577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A8A81CE-D24A-5C0A-4D07-DC6EFD10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Ανοσοϊστοχημεία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9F3FD9A-81E9-6D91-71A5-C7345E9D8D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Θετικοί δείκτες: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TTF1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Θυρεοσφαιρίνη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PAX8</a:t>
            </a:r>
          </a:p>
          <a:p>
            <a:pPr marL="514350" indent="-514350">
              <a:buNone/>
            </a:pPr>
            <a:r>
              <a:rPr lang="el-GR" dirty="0" smtClean="0"/>
              <a:t>  (Σε </a:t>
            </a:r>
            <a:r>
              <a:rPr lang="el-GR" dirty="0"/>
              <a:t>μοριακό επίπεδο: οι μεταλλάξεις του γονιδίου </a:t>
            </a:r>
            <a:r>
              <a:rPr lang="en-GB" dirty="0" smtClean="0"/>
              <a:t>BRAF</a:t>
            </a:r>
            <a:r>
              <a:rPr lang="el-GR" dirty="0" smtClean="0"/>
              <a:t>)</a:t>
            </a:r>
            <a:endParaRPr lang="en-GB" dirty="0"/>
          </a:p>
          <a:p>
            <a:r>
              <a:rPr lang="el-GR" dirty="0"/>
              <a:t>Αρνητικοί δείκτες: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CK20</a:t>
            </a:r>
          </a:p>
          <a:p>
            <a:pPr marL="514350" indent="-514350">
              <a:buFont typeface="+mj-lt"/>
              <a:buAutoNum type="arabicPeriod"/>
            </a:pPr>
            <a:r>
              <a:rPr lang="el-GR" i="1" dirty="0" err="1"/>
              <a:t>Καλσιτονίνη</a:t>
            </a:r>
            <a:endParaRPr lang="el-GR" i="1" dirty="0"/>
          </a:p>
          <a:p>
            <a:pPr marL="514350" indent="-514350">
              <a:buFont typeface="+mj-lt"/>
              <a:buAutoNum type="arabicPeriod"/>
            </a:pPr>
            <a:r>
              <a:rPr lang="el-GR" i="1" dirty="0" err="1"/>
              <a:t>Συναπτοφυσίνη</a:t>
            </a:r>
            <a:endParaRPr lang="el-GR" i="1" dirty="0"/>
          </a:p>
          <a:p>
            <a:pPr marL="514350" indent="-514350">
              <a:buFont typeface="+mj-lt"/>
              <a:buAutoNum type="arabicPeriod"/>
            </a:pPr>
            <a:r>
              <a:rPr lang="el-GR" i="1" dirty="0" err="1"/>
              <a:t>Χρωμογρανίνη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xmlns="" val="24053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C641190-6722-4340-7769-DD9499DF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Διαφοροδιάγνωση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5961171-5D07-3DBC-D1EE-2DBAE1C0D7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Νόσος </a:t>
            </a:r>
            <a:r>
              <a:rPr lang="en-GB" dirty="0"/>
              <a:t>Graves</a:t>
            </a:r>
            <a:r>
              <a:rPr lang="el-GR" dirty="0"/>
              <a:t>: Το συγκεκριμένο νόσημα </a:t>
            </a:r>
            <a:r>
              <a:rPr lang="el-GR" dirty="0" smtClean="0"/>
              <a:t>μπορεί να εμφανίζει  </a:t>
            </a:r>
            <a:r>
              <a:rPr lang="el-GR" dirty="0" err="1"/>
              <a:t>θηλώδεις</a:t>
            </a:r>
            <a:r>
              <a:rPr lang="el-GR" dirty="0"/>
              <a:t> πτυχώσεις </a:t>
            </a:r>
            <a:r>
              <a:rPr lang="el-GR" dirty="0" smtClean="0"/>
              <a:t>στα </a:t>
            </a:r>
            <a:r>
              <a:rPr lang="el-GR" dirty="0" err="1" smtClean="0"/>
              <a:t>θυρεοειδικά</a:t>
            </a:r>
            <a:r>
              <a:rPr lang="el-GR" dirty="0" smtClean="0"/>
              <a:t> θυλάκια, όμως </a:t>
            </a:r>
            <a:r>
              <a:rPr lang="el-GR" dirty="0"/>
              <a:t>τα κύτταρα </a:t>
            </a:r>
            <a:r>
              <a:rPr lang="el-GR" dirty="0" smtClean="0"/>
              <a:t>εμφανίζουν ιστολογικά πυρήνες μικρού μεγέθους</a:t>
            </a:r>
            <a:r>
              <a:rPr lang="el-GR" dirty="0"/>
              <a:t>, </a:t>
            </a:r>
            <a:r>
              <a:rPr lang="el-GR" dirty="0" smtClean="0"/>
              <a:t>στρογγυλού σχήματος </a:t>
            </a:r>
            <a:r>
              <a:rPr lang="el-GR" dirty="0"/>
              <a:t>και </a:t>
            </a:r>
            <a:r>
              <a:rPr lang="el-GR" i="1" dirty="0" smtClean="0"/>
              <a:t>χωρίς</a:t>
            </a:r>
            <a:r>
              <a:rPr lang="el-GR" dirty="0" smtClean="0"/>
              <a:t> τα </a:t>
            </a:r>
            <a:r>
              <a:rPr lang="el-GR" dirty="0"/>
              <a:t>πυρηνικά </a:t>
            </a:r>
            <a:r>
              <a:rPr lang="el-GR" dirty="0" smtClean="0"/>
              <a:t>χαρακτηριστικά του </a:t>
            </a:r>
            <a:r>
              <a:rPr lang="el-GR" dirty="0" err="1" smtClean="0"/>
              <a:t>θηλώδους</a:t>
            </a:r>
            <a:r>
              <a:rPr lang="el-GR" dirty="0" smtClean="0"/>
              <a:t> καρκινώματος.</a:t>
            </a:r>
          </a:p>
          <a:p>
            <a:endParaRPr lang="el-GR" dirty="0"/>
          </a:p>
          <a:p>
            <a:r>
              <a:rPr lang="el-GR" dirty="0" err="1"/>
              <a:t>Μυελοειδές</a:t>
            </a:r>
            <a:r>
              <a:rPr lang="el-GR" dirty="0"/>
              <a:t> καρκίνωμα θυρεοειδούς: </a:t>
            </a:r>
            <a:r>
              <a:rPr lang="el-GR" dirty="0" smtClean="0"/>
              <a:t>Δεν αποκλείεται  </a:t>
            </a:r>
            <a:r>
              <a:rPr lang="el-GR" dirty="0" err="1" smtClean="0"/>
              <a:t>θηλώδης</a:t>
            </a:r>
            <a:r>
              <a:rPr lang="el-GR" dirty="0" smtClean="0"/>
              <a:t>  αρχιτεκτονική, </a:t>
            </a:r>
            <a:r>
              <a:rPr lang="el-GR" dirty="0"/>
              <a:t>όμως τα κύτταρα </a:t>
            </a:r>
            <a:r>
              <a:rPr lang="el-GR" dirty="0" smtClean="0"/>
              <a:t>στο </a:t>
            </a:r>
            <a:r>
              <a:rPr lang="el-GR" dirty="0"/>
              <a:t>εν λόγω </a:t>
            </a:r>
            <a:r>
              <a:rPr lang="el-GR" dirty="0" smtClean="0"/>
              <a:t>καρκίνωμα </a:t>
            </a:r>
            <a:r>
              <a:rPr lang="el-GR" dirty="0"/>
              <a:t>είναι θετικά για </a:t>
            </a:r>
            <a:r>
              <a:rPr lang="el-GR" dirty="0" err="1"/>
              <a:t>νευροενδοκρινικούς</a:t>
            </a:r>
            <a:r>
              <a:rPr lang="el-GR" dirty="0"/>
              <a:t> δείκτες και  </a:t>
            </a:r>
            <a:r>
              <a:rPr lang="el-GR" dirty="0" err="1" smtClean="0"/>
              <a:t>καλσιτονίνη</a:t>
            </a:r>
            <a:r>
              <a:rPr lang="el-GR" dirty="0" smtClean="0"/>
              <a:t>, ενώ είναι αρνητικά στη </a:t>
            </a:r>
            <a:r>
              <a:rPr lang="el-GR" dirty="0" err="1" smtClean="0"/>
              <a:t>θυρεοσφαιρίνη</a:t>
            </a:r>
            <a:r>
              <a:rPr lang="el-GR" dirty="0" smtClean="0"/>
              <a:t> και στο </a:t>
            </a:r>
            <a:r>
              <a:rPr lang="en-US" dirty="0" smtClean="0"/>
              <a:t>Pax8</a:t>
            </a:r>
            <a:r>
              <a:rPr lang="el-GR" dirty="0" smtClean="0"/>
              <a:t>. Στους </a:t>
            </a:r>
            <a:r>
              <a:rPr lang="el-GR" dirty="0" smtClean="0"/>
              <a:t>πυρήνες, </a:t>
            </a:r>
            <a:r>
              <a:rPr lang="el-GR" dirty="0" smtClean="0"/>
              <a:t>η χρωματίνη κατανέμεται δίκην αλατοπίπερου, ως επί </a:t>
            </a:r>
            <a:r>
              <a:rPr lang="el-GR" dirty="0" err="1" smtClean="0"/>
              <a:t>νευροενδοκρινικών</a:t>
            </a:r>
            <a:r>
              <a:rPr lang="el-GR" dirty="0" smtClean="0"/>
              <a:t> νεοπλασμάτων.</a:t>
            </a:r>
          </a:p>
          <a:p>
            <a:endParaRPr lang="el-GR" dirty="0" smtClean="0"/>
          </a:p>
          <a:p>
            <a:r>
              <a:rPr lang="el-GR" dirty="0" smtClean="0"/>
              <a:t>Λεμφοκυτταρική θυρεοειδίτιδα με αντιδραστικές πυρηνικές μεταβολές.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7328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1E1FC00-C777-8B12-ACD1-287832C7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5E8D3A4-CC53-4FBB-039F-D904076EDE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https://www.pathologyoutlines.com/topic/thyroidpapillary.html</a:t>
            </a:r>
            <a:endParaRPr lang="el-GR" dirty="0"/>
          </a:p>
          <a:p>
            <a:r>
              <a:rPr lang="en-GB" dirty="0">
                <a:hlinkClick r:id="rId3"/>
              </a:rPr>
              <a:t>https://www.pathologyoutlines.com/topic/thyroidpapillaryclassic.html</a:t>
            </a:r>
            <a:endParaRPr lang="el-GR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250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xmlns="" id="{4E97770B-93A7-1AEB-3F27-E65A2D4C0D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Ευχαριστούμε πολύ για την προσοχή σας!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xmlns="" id="{90B490B4-AF3D-1C10-81DA-C811E6151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45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και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γενικά</a:t>
            </a:r>
            <a:r>
              <a:rPr lang="el-GR" dirty="0"/>
              <a:t> χαρακτηριστικά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Αποτελεί τον συνηθέστερο τύπο </a:t>
            </a:r>
            <a:r>
              <a:rPr lang="el-GR" dirty="0" err="1"/>
              <a:t>θυρεοειδικού</a:t>
            </a:r>
            <a:r>
              <a:rPr lang="el-GR" dirty="0"/>
              <a:t> καρκινώματος με διαφοροποίηση </a:t>
            </a:r>
            <a:r>
              <a:rPr lang="el-GR" i="1" dirty="0" err="1"/>
              <a:t>θυλακικού</a:t>
            </a:r>
            <a:r>
              <a:rPr lang="el-GR" i="1" dirty="0"/>
              <a:t> </a:t>
            </a:r>
            <a:r>
              <a:rPr lang="el-GR" i="1" dirty="0" smtClean="0"/>
              <a:t>κυττάρου,</a:t>
            </a:r>
            <a:r>
              <a:rPr lang="el-GR" dirty="0" smtClean="0"/>
              <a:t> </a:t>
            </a:r>
            <a:r>
              <a:rPr lang="el-GR" dirty="0"/>
              <a:t>παρουσιάζοντας τα ακόλουθα διακριτά </a:t>
            </a:r>
            <a:r>
              <a:rPr lang="el-GR" b="1" dirty="0"/>
              <a:t>πυρηνικά</a:t>
            </a:r>
            <a:r>
              <a:rPr lang="el-GR" dirty="0"/>
              <a:t> χαρακτηριστικά: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Αλλαγή του πυρηνικού μεγέθους και σχήματος     (διόγκωση, επιμήκυνση και αλληλοεπικάλυψη)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Διαύγαση</a:t>
            </a:r>
            <a:r>
              <a:rPr lang="el-GR" dirty="0"/>
              <a:t> και περιθωριοποίηση χρωματίνης.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Άδειοι πυρήνες (</a:t>
            </a:r>
            <a:r>
              <a:rPr lang="en-GB" dirty="0"/>
              <a:t>orphan </a:t>
            </a:r>
            <a:r>
              <a:rPr lang="el-GR" dirty="0" err="1" smtClean="0"/>
              <a:t>Α</a:t>
            </a:r>
            <a:r>
              <a:rPr lang="en-GB" dirty="0" err="1" smtClean="0"/>
              <a:t>nnie</a:t>
            </a:r>
            <a:r>
              <a:rPr lang="en-GB" dirty="0"/>
              <a:t>)</a:t>
            </a:r>
            <a:r>
              <a:rPr lang="el-GR" dirty="0"/>
              <a:t> σε τομές </a:t>
            </a:r>
            <a:r>
              <a:rPr lang="el-GR" dirty="0" err="1"/>
              <a:t>αιματοξυλίνης</a:t>
            </a:r>
            <a:r>
              <a:rPr lang="el-GR" dirty="0"/>
              <a:t>-</a:t>
            </a:r>
            <a:r>
              <a:rPr lang="el-GR" dirty="0" err="1"/>
              <a:t>ηωσίνης</a:t>
            </a:r>
            <a:r>
              <a:rPr lang="el-G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Ανώμαλο πυρηνικό περίγραμμα, πυρηνικές εντομές και πυρηνικά </a:t>
            </a:r>
            <a:r>
              <a:rPr lang="el-GR" dirty="0" err="1"/>
              <a:t>ψευδοέγκλειστα</a:t>
            </a:r>
            <a:r>
              <a:rPr lang="el-GR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04456" cy="316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88640"/>
            <a:ext cx="415048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032448" cy="312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032448" cy="311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εκδηλώσεις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Συνήθως  εμφανίζεται ως ανώδυνος </a:t>
            </a:r>
            <a:r>
              <a:rPr lang="el-GR" dirty="0" err="1"/>
              <a:t>θυρεοειδικός</a:t>
            </a:r>
            <a:r>
              <a:rPr lang="el-GR" dirty="0"/>
              <a:t> όγκος ή μάζα στον τράχηλο ή σε τραχηλικό λεμφαδένα. Στο σπινθηρογράφημα εμφανίζεται ως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ψυχρός</a:t>
            </a:r>
            <a:r>
              <a:rPr lang="el-GR" dirty="0"/>
              <a:t> όγκος, διότι δεν απορροφά το ραδιενεργό ιώδιο.</a:t>
            </a:r>
          </a:p>
          <a:p>
            <a:r>
              <a:rPr lang="el-GR" dirty="0"/>
              <a:t>Γενικά έχει ΚΑΛΗ πρόγνωση</a:t>
            </a:r>
            <a:r>
              <a:rPr lang="el-GR" u="sng" dirty="0"/>
              <a:t> </a:t>
            </a:r>
            <a:r>
              <a:rPr lang="el-GR" b="1" i="1" u="sng" dirty="0"/>
              <a:t>εκτός</a:t>
            </a:r>
            <a:r>
              <a:rPr lang="el-GR" u="sng" dirty="0"/>
              <a:t> </a:t>
            </a:r>
            <a:r>
              <a:rPr lang="el-GR" dirty="0"/>
              <a:t>από </a:t>
            </a:r>
            <a:r>
              <a:rPr lang="el-GR" dirty="0" smtClean="0"/>
              <a:t>λιγοστές</a:t>
            </a:r>
            <a:r>
              <a:rPr lang="el-GR" dirty="0" smtClean="0"/>
              <a:t> </a:t>
            </a:r>
            <a:r>
              <a:rPr lang="el-GR" dirty="0"/>
              <a:t>περιπτώσεις ΕΝΔΙΑΜΕΣΟΥ ΚΙΝΔΥΝΟΥ, όπου τα κύτταρα είναι υψηλά με απιοειδές </a:t>
            </a:r>
            <a:r>
              <a:rPr lang="el-GR" dirty="0" smtClean="0"/>
              <a:t>σχήμα (αντίστοιχη υποποικιλία), </a:t>
            </a:r>
            <a:r>
              <a:rPr lang="el-GR" dirty="0"/>
              <a:t>παρατηρούνται διηθήσεις αγγείων ή περισσοτέρων των 5 λεμφαδένων ή εξαπλώνεται ο όγκος στον </a:t>
            </a:r>
            <a:r>
              <a:rPr lang="el-GR" dirty="0" err="1"/>
              <a:t>περιθυρεοειδικό</a:t>
            </a:r>
            <a:r>
              <a:rPr lang="el-GR" dirty="0"/>
              <a:t> </a:t>
            </a:r>
            <a:r>
              <a:rPr lang="el-GR" dirty="0" err="1"/>
              <a:t>ινολιπώδη</a:t>
            </a:r>
            <a:r>
              <a:rPr lang="el-GR" dirty="0"/>
              <a:t> ιστό.</a:t>
            </a:r>
          </a:p>
          <a:p>
            <a:pPr>
              <a:buNone/>
            </a:pPr>
            <a:r>
              <a:rPr lang="el-GR" dirty="0"/>
              <a:t>     Οι  περιπτώσεις ΥΨΗΛΟΥ ΚΙΝΔΥΝΟΥ χαρακτηρίζονται από απομακρυσμένη </a:t>
            </a:r>
            <a:r>
              <a:rPr lang="el-GR" dirty="0" err="1"/>
              <a:t>εξωθυρεοειδική</a:t>
            </a:r>
            <a:r>
              <a:rPr lang="el-GR" dirty="0"/>
              <a:t> επέκταση, ατελή χειρουργική εξαίρεση και μεταστατική εστία με &gt;3</a:t>
            </a:r>
            <a:r>
              <a:rPr lang="en-GB" dirty="0"/>
              <a:t>cm </a:t>
            </a:r>
            <a:r>
              <a:rPr lang="el-GR" dirty="0"/>
              <a:t>διάμετρο.</a:t>
            </a:r>
          </a:p>
          <a:p>
            <a:r>
              <a:rPr lang="el-GR" dirty="0"/>
              <a:t>Η ηλικία &gt;55 ετών επιβαρύνει την </a:t>
            </a:r>
            <a:r>
              <a:rPr lang="el-GR" dirty="0" smtClean="0"/>
              <a:t>πρόγνωση. </a:t>
            </a:r>
            <a:endParaRPr lang="el-GR" dirty="0"/>
          </a:p>
          <a:p>
            <a:r>
              <a:rPr lang="el-GR" dirty="0"/>
              <a:t>Η μετάπτωση του καρκινώματος σε </a:t>
            </a:r>
            <a:r>
              <a:rPr lang="el-GR" dirty="0" smtClean="0"/>
              <a:t>χαμηλά διαφοροποιημένο ή ακόμα χειρότερα, </a:t>
            </a:r>
            <a:r>
              <a:rPr lang="el-GR" dirty="0" smtClean="0"/>
              <a:t>σε αναπλαστικό </a:t>
            </a:r>
            <a:r>
              <a:rPr lang="el-GR" dirty="0" smtClean="0"/>
              <a:t>σαφώς δυσχεραίνει </a:t>
            </a:r>
            <a:r>
              <a:rPr lang="el-GR" dirty="0"/>
              <a:t>την </a:t>
            </a:r>
            <a:r>
              <a:rPr lang="el-GR" dirty="0" smtClean="0"/>
              <a:t>πρόγνωση.</a:t>
            </a:r>
            <a:endParaRPr lang="el-GR" dirty="0"/>
          </a:p>
          <a:p>
            <a:pPr>
              <a:buNone/>
            </a:pP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Αρχιτεκτονική του καρκινώματος </a:t>
            </a:r>
            <a:r>
              <a:rPr lang="el-GR" dirty="0" smtClean="0"/>
              <a:t>/υποποικιλίες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4680520"/>
          </a:xfrm>
        </p:spPr>
        <p:txBody>
          <a:bodyPr>
            <a:normAutofit/>
          </a:bodyPr>
          <a:lstStyle/>
          <a:p>
            <a:r>
              <a:rPr lang="el-GR" sz="1800" dirty="0"/>
              <a:t>Συνήθως παρατηρούνται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γνήσιες </a:t>
            </a:r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θηλές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dirty="0"/>
              <a:t>με τους χαρακτηριστικούς </a:t>
            </a:r>
            <a:r>
              <a:rPr lang="el-GR" sz="1800" dirty="0" err="1"/>
              <a:t>αγγειοσυνδετικούς</a:t>
            </a:r>
            <a:r>
              <a:rPr lang="el-GR" sz="1800" dirty="0"/>
              <a:t> </a:t>
            </a:r>
            <a:r>
              <a:rPr lang="el-GR" sz="1800" dirty="0" smtClean="0"/>
              <a:t>άξονές τους.</a:t>
            </a:r>
            <a:endParaRPr lang="el-GR" sz="1800" dirty="0"/>
          </a:p>
          <a:p>
            <a:r>
              <a:rPr lang="el-GR" sz="1800" dirty="0"/>
              <a:t>Άλλες </a:t>
            </a:r>
            <a:r>
              <a:rPr lang="el-GR" sz="1800" dirty="0" smtClean="0"/>
              <a:t>υποποικιλίες </a:t>
            </a:r>
            <a:r>
              <a:rPr lang="el-GR" sz="1800" dirty="0"/>
              <a:t>εμφανίζουν </a:t>
            </a:r>
            <a:r>
              <a:rPr lang="el-GR" sz="1800" dirty="0" err="1" smtClean="0"/>
              <a:t>θυλακιώδες</a:t>
            </a:r>
            <a:r>
              <a:rPr lang="el-GR" sz="1800" dirty="0" smtClean="0"/>
              <a:t> </a:t>
            </a:r>
            <a:r>
              <a:rPr lang="el-GR" sz="1800" dirty="0"/>
              <a:t>ή ηθμοειδές </a:t>
            </a:r>
            <a:r>
              <a:rPr lang="el-GR" sz="1800" dirty="0" smtClean="0"/>
              <a:t>πρότυπο.</a:t>
            </a:r>
            <a:endParaRPr lang="el-GR" sz="1800" dirty="0"/>
          </a:p>
          <a:p>
            <a:r>
              <a:rPr lang="el-GR" sz="1800" dirty="0"/>
              <a:t>Χαρακτηριστική είναι η </a:t>
            </a:r>
            <a:r>
              <a:rPr lang="el-GR" sz="1800" dirty="0" smtClean="0"/>
              <a:t>διάχυτη </a:t>
            </a:r>
            <a:r>
              <a:rPr lang="el-GR" sz="1800" dirty="0"/>
              <a:t>σκληρυντική </a:t>
            </a:r>
            <a:r>
              <a:rPr lang="el-GR" sz="1800" dirty="0" smtClean="0"/>
              <a:t>υποποικιλία</a:t>
            </a:r>
            <a:r>
              <a:rPr lang="el-GR" sz="1800" dirty="0" smtClean="0"/>
              <a:t>.</a:t>
            </a:r>
            <a:endParaRPr lang="el-GR" sz="1800" dirty="0"/>
          </a:p>
          <a:p>
            <a:r>
              <a:rPr lang="el-GR" sz="1800" dirty="0" smtClean="0"/>
              <a:t>Δυσμενούς πρόγνωσης,  επιθετική </a:t>
            </a:r>
            <a:r>
              <a:rPr lang="el-GR" sz="1800" dirty="0" smtClean="0"/>
              <a:t>υποποικιλία </a:t>
            </a:r>
            <a:r>
              <a:rPr lang="el-GR" sz="1800" dirty="0"/>
              <a:t>είναι </a:t>
            </a:r>
            <a:r>
              <a:rPr lang="el-GR" sz="1800" dirty="0" smtClean="0"/>
              <a:t>η παρακάτω εικονιζόμενη</a:t>
            </a:r>
            <a:r>
              <a:rPr lang="el-GR" sz="1800" dirty="0" smtClean="0"/>
              <a:t> </a:t>
            </a:r>
            <a:r>
              <a:rPr lang="el-GR" sz="1800" dirty="0"/>
              <a:t>των υψηλών </a:t>
            </a:r>
            <a:r>
              <a:rPr lang="el-GR" sz="1800" dirty="0" smtClean="0"/>
              <a:t>κυττάρων </a:t>
            </a:r>
            <a:r>
              <a:rPr lang="en-US" sz="1800" dirty="0" smtClean="0"/>
              <a:t>(</a:t>
            </a:r>
            <a:r>
              <a:rPr lang="el-GR" sz="1800" dirty="0" smtClean="0"/>
              <a:t>τουλάχιστον  στο </a:t>
            </a: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r>
              <a:rPr lang="el-GR" sz="1800" dirty="0" smtClean="0"/>
              <a:t> του όγκου, κύτταρα με </a:t>
            </a:r>
            <a:r>
              <a:rPr lang="el-GR" sz="1800" i="1" dirty="0" smtClean="0"/>
              <a:t>ύψος 2 με 3 φορές μεγαλύτερο συγκριτικά με το πλάτος τους</a:t>
            </a:r>
            <a:r>
              <a:rPr lang="el-GR" sz="1800" dirty="0" smtClean="0"/>
              <a:t>, άφθονο κοκκώδες, </a:t>
            </a:r>
            <a:r>
              <a:rPr lang="el-GR" sz="1800" dirty="0" err="1" smtClean="0"/>
              <a:t>ηωσινόφιλο</a:t>
            </a:r>
            <a:r>
              <a:rPr lang="el-GR" sz="1800" dirty="0" smtClean="0"/>
              <a:t> κυτταρόπλασμα  (δίκην </a:t>
            </a:r>
            <a:r>
              <a:rPr lang="el-GR" sz="1800" dirty="0" err="1" smtClean="0"/>
              <a:t>ογκοκυττάρων</a:t>
            </a:r>
            <a:r>
              <a:rPr lang="el-GR" sz="1800" dirty="0" smtClean="0"/>
              <a:t>) και χαρακτηριστική  πυρηνική μορφολογία </a:t>
            </a:r>
            <a:r>
              <a:rPr lang="el-GR" sz="1800" dirty="0" err="1" smtClean="0"/>
              <a:t>θηλώδους</a:t>
            </a:r>
            <a:r>
              <a:rPr lang="el-GR" sz="1800" dirty="0" smtClean="0"/>
              <a:t> </a:t>
            </a:r>
            <a:r>
              <a:rPr lang="el-GR" sz="1800" dirty="0" err="1" smtClean="0"/>
              <a:t>θυρεοειδικού</a:t>
            </a:r>
            <a:r>
              <a:rPr lang="el-GR" sz="1800" dirty="0" smtClean="0"/>
              <a:t> καρκινώματος. </a:t>
            </a:r>
            <a:endParaRPr lang="el-G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46358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19" y="3501008"/>
            <a:ext cx="51103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Ανοσοϊστοχημεία</a:t>
            </a:r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Θετικοί</a:t>
            </a:r>
            <a:r>
              <a:rPr lang="el-GR" dirty="0"/>
              <a:t> δείκτες: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Κυτταροκερατίνη</a:t>
            </a:r>
            <a:r>
              <a:rPr lang="el-GR" dirty="0"/>
              <a:t> ΑΕ1/ΑΕ3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Κυτταροκερατίνη</a:t>
            </a:r>
            <a:r>
              <a:rPr lang="el-GR" dirty="0"/>
              <a:t> 7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TTF1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Θυρεοσφαιρίνη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PAX8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l-GR" dirty="0"/>
              <a:t>Αρνητικοί δείκτες: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Κυτταροκερατίνη</a:t>
            </a:r>
            <a:r>
              <a:rPr lang="el-GR" dirty="0"/>
              <a:t> 20</a:t>
            </a:r>
          </a:p>
          <a:p>
            <a:pPr marL="514350" indent="-514350">
              <a:buFont typeface="+mj-lt"/>
              <a:buAutoNum type="arabicPeriod"/>
            </a:pPr>
            <a:r>
              <a:rPr lang="el-GR" i="1" dirty="0" err="1" smtClean="0"/>
              <a:t>Καλσιτονίνη</a:t>
            </a:r>
            <a:endParaRPr lang="el-GR" i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i="1" dirty="0" err="1" smtClean="0"/>
              <a:t>Νευροενδοκρινικοί</a:t>
            </a:r>
            <a:r>
              <a:rPr lang="el-GR" i="1" dirty="0" smtClean="0"/>
              <a:t> δείκτες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Διαφοροδιάγνωση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Λεμφοκυτταρική θυρεοειδίτιδα</a:t>
            </a:r>
          </a:p>
          <a:p>
            <a:pPr>
              <a:buNone/>
            </a:pPr>
            <a:endParaRPr lang="el-GR" dirty="0"/>
          </a:p>
          <a:p>
            <a:r>
              <a:rPr lang="el-GR" dirty="0" err="1" smtClean="0"/>
              <a:t>Μυελοειδές</a:t>
            </a:r>
            <a:r>
              <a:rPr lang="el-GR" dirty="0" smtClean="0"/>
              <a:t> </a:t>
            </a:r>
            <a:r>
              <a:rPr lang="el-GR" dirty="0" err="1"/>
              <a:t>θυρεοειδικό</a:t>
            </a:r>
            <a:r>
              <a:rPr lang="el-GR" dirty="0"/>
              <a:t> καρκίνωμα</a:t>
            </a:r>
          </a:p>
          <a:p>
            <a:pPr>
              <a:buNone/>
            </a:pPr>
            <a:endParaRPr lang="el-GR" dirty="0"/>
          </a:p>
          <a:p>
            <a:r>
              <a:rPr lang="el-GR" dirty="0" err="1" smtClean="0"/>
              <a:t>Υαλινοποιητικός</a:t>
            </a:r>
            <a:r>
              <a:rPr lang="el-GR" dirty="0" smtClean="0"/>
              <a:t> </a:t>
            </a:r>
            <a:r>
              <a:rPr lang="el-GR" dirty="0" err="1"/>
              <a:t>δοκιδώδης</a:t>
            </a:r>
            <a:r>
              <a:rPr lang="el-GR" dirty="0"/>
              <a:t> όγκος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D0430C6-6F0E-E0A0-E696-9FEE43D5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Θηλώδες</a:t>
            </a:r>
            <a:r>
              <a:rPr lang="el-GR" dirty="0"/>
              <a:t> καρκίνωμα θυρεοειδούς</a:t>
            </a:r>
            <a:br>
              <a:rPr lang="el-GR" dirty="0"/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κλασική</a:t>
            </a:r>
            <a:r>
              <a:rPr lang="el-GR" dirty="0" smtClean="0"/>
              <a:t> </a:t>
            </a:r>
            <a:r>
              <a:rPr lang="el-GR" dirty="0" smtClean="0"/>
              <a:t>μορφή/ποικιλία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F1DCD99-A103-AC10-ED41-60710EEABA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ΙΣΤΟΛΟΓΙΚΗ ΠΕΡΙΓΡΑΦΗ:</a:t>
            </a:r>
          </a:p>
          <a:p>
            <a:r>
              <a:rPr lang="el-GR" dirty="0"/>
              <a:t>Παρουσία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γνήσιων</a:t>
            </a:r>
            <a:r>
              <a:rPr lang="el-GR" dirty="0" smtClean="0"/>
              <a:t> </a:t>
            </a:r>
            <a:r>
              <a:rPr lang="el-GR" b="1" dirty="0" smtClean="0"/>
              <a:t>θηλών</a:t>
            </a:r>
            <a:r>
              <a:rPr lang="el-GR" dirty="0" smtClean="0"/>
              <a:t> </a:t>
            </a:r>
            <a:r>
              <a:rPr lang="el-GR" dirty="0"/>
              <a:t>που προβάλλουν σαν δαχτυλάκια με </a:t>
            </a:r>
            <a:r>
              <a:rPr lang="el-GR" dirty="0" err="1"/>
              <a:t>ινοαγγειακούς</a:t>
            </a:r>
            <a:r>
              <a:rPr lang="el-GR" dirty="0"/>
              <a:t> άξονες</a:t>
            </a:r>
          </a:p>
          <a:p>
            <a:r>
              <a:rPr lang="el-GR" b="1" dirty="0"/>
              <a:t>Πυρηνική διόγκωση, ακανόνιστη πυρηνική μεμβράνη και </a:t>
            </a:r>
            <a:r>
              <a:rPr lang="el-GR" b="1" dirty="0" err="1"/>
              <a:t>διαύγαση</a:t>
            </a:r>
            <a:r>
              <a:rPr lang="el-GR" b="1" dirty="0"/>
              <a:t> </a:t>
            </a:r>
            <a:r>
              <a:rPr lang="el-GR" b="1" dirty="0" smtClean="0"/>
              <a:t>χρωματίνης, εντομές &amp; </a:t>
            </a:r>
            <a:r>
              <a:rPr lang="el-GR" b="1" dirty="0" err="1" smtClean="0"/>
              <a:t>ψευδοέγκλειστα</a:t>
            </a:r>
            <a:r>
              <a:rPr lang="el-GR" b="1" dirty="0" smtClean="0"/>
              <a:t> πυρήνων</a:t>
            </a:r>
            <a:endParaRPr lang="el-GR" b="1" dirty="0"/>
          </a:p>
          <a:p>
            <a:r>
              <a:rPr lang="el-GR" dirty="0" smtClean="0"/>
              <a:t>Ψαμμώδη </a:t>
            </a:r>
            <a:r>
              <a:rPr lang="el-GR" dirty="0"/>
              <a:t>σωμάτια</a:t>
            </a:r>
          </a:p>
          <a:p>
            <a:r>
              <a:rPr lang="el-GR" dirty="0" smtClean="0"/>
              <a:t>Πιθανώς προβάλλουσα </a:t>
            </a:r>
            <a:r>
              <a:rPr lang="el-GR" dirty="0"/>
              <a:t>κυστική </a:t>
            </a:r>
            <a:r>
              <a:rPr lang="el-GR" dirty="0" smtClean="0"/>
              <a:t>εκφύλιση/κυστική </a:t>
            </a:r>
            <a:r>
              <a:rPr lang="el-GR" dirty="0"/>
              <a:t>μεταβολή</a:t>
            </a:r>
          </a:p>
          <a:p>
            <a:r>
              <a:rPr lang="el-GR" dirty="0" smtClean="0"/>
              <a:t>Πιθανή οστεοποίηση ή </a:t>
            </a:r>
            <a:r>
              <a:rPr lang="el-GR" dirty="0" err="1"/>
              <a:t>δυστροφική</a:t>
            </a:r>
            <a:r>
              <a:rPr lang="el-GR" dirty="0"/>
              <a:t> </a:t>
            </a:r>
            <a:r>
              <a:rPr lang="el-GR" dirty="0" err="1"/>
              <a:t>ασβέστωση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365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7946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</TotalTime>
  <Words>474</Words>
  <Application>Microsoft Office PowerPoint</Application>
  <PresentationFormat>Προβολή στην οθόνη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Δικαιοσύνη</vt:lpstr>
      <vt:lpstr>Θηλώδες καρκίνωμα θυρεοειδούς </vt:lpstr>
      <vt:lpstr>Ορισμός και γενικά χαρακτηριστικά</vt:lpstr>
      <vt:lpstr>Διαφάνεια 3</vt:lpstr>
      <vt:lpstr>Κλινικές εκδηλώσεις</vt:lpstr>
      <vt:lpstr>Αρχιτεκτονική του καρκινώματος /υποποικιλίες</vt:lpstr>
      <vt:lpstr>Ανοσοϊστοχημεία </vt:lpstr>
      <vt:lpstr>Διαφοροδιάγνωση</vt:lpstr>
      <vt:lpstr>Θηλώδες καρκίνωμα θυρεοειδούς κλασική μορφή/ποικιλία</vt:lpstr>
      <vt:lpstr>Διαφάνεια 9</vt:lpstr>
      <vt:lpstr>Διαφάνεια 10</vt:lpstr>
      <vt:lpstr>Ανοσοϊστοχημεία</vt:lpstr>
      <vt:lpstr>Διαφοροδιάγνωση</vt:lpstr>
      <vt:lpstr>Βιβλιογραφία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Θηλώδες καρκίνωμα θυρεοειδούς (βασική ποικιλία)</dc:title>
  <dc:creator>Bασια</dc:creator>
  <cp:lastModifiedBy>User</cp:lastModifiedBy>
  <cp:revision>17</cp:revision>
  <dcterms:created xsi:type="dcterms:W3CDTF">2022-05-10T06:35:59Z</dcterms:created>
  <dcterms:modified xsi:type="dcterms:W3CDTF">2022-05-19T06:08:28Z</dcterms:modified>
</cp:coreProperties>
</file>