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1" r:id="rId6"/>
    <p:sldId id="262" r:id="rId7"/>
    <p:sldId id="268" r:id="rId8"/>
    <p:sldId id="265" r:id="rId9"/>
    <p:sldId id="266" r:id="rId10"/>
    <p:sldId id="267" r:id="rId11"/>
    <p:sldId id="263" r:id="rId12"/>
  </p:sldIdLst>
  <p:sldSz cx="9144000" cy="6858000" type="screen4x3"/>
  <p:notesSz cx="6858000" cy="99456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688F9-E70B-470E-AEC0-E7F121BAFD40}" type="datetimeFigureOut">
              <a:rPr lang="el-GR" smtClean="0"/>
              <a:pPr/>
              <a:t>17/2/2014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3574-1F79-4281-A9F3-9914A48DD8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l-GR" sz="2000" b="1" dirty="0" smtClean="0"/>
              <a:t>ΒΑΣΙΚΕΣ ΠΡΟΣΕΓΓΙΣΕΙΣ ΣΤΗΝ ΜΕΛΕΤΗ ΤΟΥ ΠΑΙΔΙΚΟΥ ΣΧΕΔΙΟΥ</a:t>
            </a:r>
            <a:br>
              <a:rPr lang="el-GR" sz="2000" b="1" dirty="0" smtClean="0"/>
            </a:br>
            <a:endParaRPr lang="el-GR" sz="2000" b="1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4040188" cy="2664296"/>
          </a:xfrm>
        </p:spPr>
        <p:txBody>
          <a:bodyPr>
            <a:noAutofit/>
          </a:bodyPr>
          <a:lstStyle/>
          <a:p>
            <a:endParaRPr lang="el-GR" sz="2000" b="0" dirty="0" smtClean="0">
              <a:solidFill>
                <a:srgbClr val="FF0000"/>
              </a:solidFill>
            </a:endParaRPr>
          </a:p>
          <a:p>
            <a:endParaRPr lang="el-GR" sz="2000" b="0" dirty="0">
              <a:solidFill>
                <a:srgbClr val="FF0000"/>
              </a:solidFill>
            </a:endParaRPr>
          </a:p>
          <a:p>
            <a:endParaRPr lang="el-GR" sz="2000" b="0" dirty="0" smtClean="0">
              <a:solidFill>
                <a:srgbClr val="FF0000"/>
              </a:solidFill>
            </a:endParaRPr>
          </a:p>
          <a:p>
            <a:endParaRPr lang="el-GR" sz="2000" b="0" dirty="0" smtClean="0">
              <a:solidFill>
                <a:srgbClr val="FF0000"/>
              </a:solidFill>
            </a:endParaRPr>
          </a:p>
          <a:p>
            <a:endParaRPr lang="el-GR" sz="2000" b="0" dirty="0">
              <a:solidFill>
                <a:srgbClr val="FF0000"/>
              </a:solidFill>
            </a:endParaRPr>
          </a:p>
          <a:p>
            <a:endParaRPr lang="el-GR" sz="2000" b="0" dirty="0" smtClean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endParaRPr lang="el-GR" sz="2200" b="0" dirty="0">
              <a:solidFill>
                <a:srgbClr val="FF0000"/>
              </a:solidFill>
            </a:endParaRPr>
          </a:p>
          <a:p>
            <a:endParaRPr lang="el-GR" sz="2200" b="0" dirty="0" smtClean="0">
              <a:solidFill>
                <a:srgbClr val="FF0000"/>
              </a:solidFill>
            </a:endParaRPr>
          </a:p>
          <a:p>
            <a:r>
              <a:rPr lang="el-GR" sz="2200" b="0" dirty="0" smtClean="0">
                <a:solidFill>
                  <a:srgbClr val="FF0000"/>
                </a:solidFill>
              </a:rPr>
              <a:t>1. Εξελικτική προσέγγιση: ψυχολογία 1885-1950</a:t>
            </a:r>
          </a:p>
          <a:p>
            <a:r>
              <a:rPr lang="el-GR" sz="2200" b="0" dirty="0" smtClean="0"/>
              <a:t>Το παιδικό σχέδιο είναι αντίγραφο της εικόνας στο μυαλό του παιδιού: «εσωτερικό νοητικό μοντέλο» </a:t>
            </a:r>
            <a:r>
              <a:rPr lang="en-US" sz="2200" b="0" dirty="0" smtClean="0"/>
              <a:t>Luquet, </a:t>
            </a:r>
            <a:r>
              <a:rPr lang="el-GR" sz="2200" b="0" dirty="0" smtClean="0"/>
              <a:t>«νοερή εικόνα» </a:t>
            </a:r>
            <a:r>
              <a:rPr lang="en-US" sz="2200" b="0" dirty="0" smtClean="0"/>
              <a:t>Piaget,. </a:t>
            </a:r>
            <a:endParaRPr lang="el-GR" sz="2200" b="0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429000"/>
            <a:ext cx="4040188" cy="28803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l-GR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3200" dirty="0" smtClean="0">
                <a:solidFill>
                  <a:srgbClr val="FF0000"/>
                </a:solidFill>
              </a:rPr>
              <a:t>3. Καλλιτεχνική προσέγγιση αρχές 20</a:t>
            </a:r>
            <a:r>
              <a:rPr lang="el-GR" sz="3200" baseline="30000" dirty="0" smtClean="0">
                <a:solidFill>
                  <a:srgbClr val="FF0000"/>
                </a:solidFill>
              </a:rPr>
              <a:t>ου</a:t>
            </a:r>
            <a:r>
              <a:rPr lang="el-GR" sz="3200" dirty="0" smtClean="0">
                <a:solidFill>
                  <a:srgbClr val="FF0000"/>
                </a:solidFill>
              </a:rPr>
              <a:t> -1980</a:t>
            </a:r>
            <a:endParaRPr lang="en-US" sz="3200" dirty="0" smtClean="0"/>
          </a:p>
          <a:p>
            <a:pPr>
              <a:buNone/>
            </a:pPr>
            <a:r>
              <a:rPr lang="el-GR" sz="3200" dirty="0" smtClean="0"/>
              <a:t>Το παιδικό σχέδιο έχει αισθητικές </a:t>
            </a:r>
          </a:p>
          <a:p>
            <a:pPr>
              <a:buNone/>
            </a:pPr>
            <a:r>
              <a:rPr lang="el-GR" sz="3200" dirty="0" smtClean="0"/>
              <a:t>αρετές και παίζει σημαντικό ρόλο </a:t>
            </a:r>
          </a:p>
          <a:p>
            <a:pPr>
              <a:buNone/>
            </a:pPr>
            <a:r>
              <a:rPr lang="el-GR" sz="3200" dirty="0" smtClean="0"/>
              <a:t>στην ψυχολογική ωρίμανση και </a:t>
            </a:r>
          </a:p>
          <a:p>
            <a:pPr>
              <a:buNone/>
            </a:pPr>
            <a:r>
              <a:rPr lang="el-GR" sz="3200" dirty="0" smtClean="0"/>
              <a:t>εξέλιξη του παιδιού. 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2160240"/>
          </a:xfrm>
        </p:spPr>
        <p:txBody>
          <a:bodyPr>
            <a:noAutofit/>
          </a:bodyPr>
          <a:lstStyle/>
          <a:p>
            <a:r>
              <a:rPr lang="el-GR" sz="2200" b="0" dirty="0" smtClean="0">
                <a:solidFill>
                  <a:srgbClr val="FF0000"/>
                </a:solidFill>
              </a:rPr>
              <a:t>2. Κλινική ψυχολογία: ψυχιατρική </a:t>
            </a:r>
          </a:p>
          <a:p>
            <a:r>
              <a:rPr lang="el-GR" sz="2200" b="0" dirty="0" smtClean="0">
                <a:solidFill>
                  <a:srgbClr val="FF0000"/>
                </a:solidFill>
              </a:rPr>
              <a:t>1940</a:t>
            </a:r>
          </a:p>
          <a:p>
            <a:r>
              <a:rPr lang="el-GR" sz="2200" b="0" dirty="0"/>
              <a:t>Τ</a:t>
            </a:r>
            <a:r>
              <a:rPr lang="el-GR" sz="2200" b="0" dirty="0" smtClean="0"/>
              <a:t>α παιδιά προβάλουν συναισθήματα και κίνητρα στα σχέδιά τους («προβολική μέθοδος»)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572001" y="3068960"/>
            <a:ext cx="4248472" cy="3057202"/>
          </a:xfrm>
        </p:spPr>
        <p:txBody>
          <a:bodyPr>
            <a:noAutofit/>
          </a:bodyPr>
          <a:lstStyle/>
          <a:p>
            <a:pPr>
              <a:buNone/>
            </a:pPr>
            <a:endParaRPr lang="el-GR" sz="2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4. </a:t>
            </a:r>
            <a:r>
              <a:rPr lang="el-GR" sz="2200" dirty="0" smtClean="0">
                <a:solidFill>
                  <a:srgbClr val="FF0000"/>
                </a:solidFill>
              </a:rPr>
              <a:t>Γνωστική ψυχολογία 1950</a:t>
            </a:r>
            <a:r>
              <a:rPr lang="el-GR" sz="2200" dirty="0" smtClean="0"/>
              <a:t>. </a:t>
            </a:r>
            <a:endParaRPr lang="en-US" sz="2200" dirty="0" smtClean="0"/>
          </a:p>
          <a:p>
            <a:pPr>
              <a:buNone/>
            </a:pPr>
            <a:r>
              <a:rPr lang="el-GR" sz="2200" dirty="0" smtClean="0"/>
              <a:t>Το παιδικό σχέδιο είναι μία </a:t>
            </a:r>
            <a:endParaRPr lang="en-US" sz="2200" dirty="0" smtClean="0"/>
          </a:p>
          <a:p>
            <a:pPr>
              <a:buNone/>
            </a:pPr>
            <a:r>
              <a:rPr lang="el-GR" sz="2200" dirty="0" smtClean="0"/>
              <a:t>διανοητική γνωστική διεργασία </a:t>
            </a:r>
            <a:endParaRPr lang="en-US" sz="2200" dirty="0" smtClean="0"/>
          </a:p>
          <a:p>
            <a:pPr>
              <a:buNone/>
            </a:pPr>
            <a:r>
              <a:rPr lang="el-GR" sz="2200" dirty="0" smtClean="0"/>
              <a:t>που συνεπάγεται γνώση.</a:t>
            </a:r>
            <a:endParaRPr lang="el-GR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764704"/>
            <a:ext cx="676875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Σημειωτική συμβολική προσέγγιση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l-GR" sz="3200" dirty="0" smtClean="0"/>
              <a:t>Το παιδικό  σχέδιο καθορίζεται όχι μόνο από τον οπτικό ρεαλισμό, αλλά από ένα ρεπερτόριο οπτικών γλωσσών.</a:t>
            </a:r>
            <a:endParaRPr lang="en-US" sz="3200" dirty="0" smtClean="0"/>
          </a:p>
          <a:p>
            <a:r>
              <a:rPr lang="el-GR" sz="3200" dirty="0" smtClean="0"/>
              <a:t>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l-GR" sz="3200" dirty="0" smtClean="0"/>
              <a:t>Μία γραμμή μπορεί να έχει περισσότερα από ένα σημαινόμενα.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l-GR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Darras</a:t>
            </a:r>
            <a:r>
              <a:rPr lang="el-GR" sz="3200" dirty="0" smtClean="0"/>
              <a:t>,</a:t>
            </a:r>
            <a:r>
              <a:rPr lang="en-US" sz="3200" dirty="0" smtClean="0"/>
              <a:t> Kindler</a:t>
            </a:r>
            <a:r>
              <a:rPr lang="el-GR" sz="3200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395536" y="980728"/>
          <a:ext cx="8352928" cy="4392488"/>
        </p:xfrm>
        <a:graphic>
          <a:graphicData uri="http://schemas.openxmlformats.org/drawingml/2006/table">
            <a:tbl>
              <a:tblPr/>
              <a:tblGrid>
                <a:gridCol w="1820426"/>
                <a:gridCol w="3193990"/>
                <a:gridCol w="222614"/>
                <a:gridCol w="3115898"/>
              </a:tblGrid>
              <a:tr h="1254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Times New Roman"/>
                          <a:ea typeface="Times New Roman"/>
                        </a:rPr>
                        <a:t>Εξελικτική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ψυχολογία                                   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Το σχέδιο εκφράζει εννοιολογικές γνώσεις για τον κόσμο.           </a:t>
                      </a: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200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Εξέταση </a:t>
                      </a: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της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επιφανειακής δομής του ολοκληρωμένου σχεδίου</a:t>
                      </a: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. Μέχρι τώρα έρευνα αγνοεί ρόλο οργανωτικών &amp; 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διαδικαστικών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προβλημάτων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54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Times New Roman"/>
                          <a:ea typeface="Times New Roman"/>
                        </a:rPr>
                        <a:t>Κλινική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Ψυχολογία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latin typeface="Times New Roman"/>
                          <a:ea typeface="Times New Roman"/>
                        </a:rPr>
                        <a:t>Το σχέδιο εκφράζει άμεσες συναισθηματικές καταστάσεις.</a:t>
                      </a: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82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Times New Roman"/>
                          <a:ea typeface="Times New Roman"/>
                        </a:rPr>
                        <a:t>Διαδικαστική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προσέγγιση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latin typeface="Times New Roman"/>
                          <a:ea typeface="Times New Roman"/>
                        </a:rPr>
                        <a:t>Τελική μορφή των σχεδίων εξαρτάται σε μεγάλο βαθμό από τις διαδικασίες που χρησιμοποιούνται για την παραγωγή τους.</a:t>
                      </a: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200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Εξέταση </a:t>
                      </a: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της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διαδικασίας κατασκευής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2808312"/>
          </a:xfrm>
        </p:spPr>
        <p:txBody>
          <a:bodyPr>
            <a:normAutofit fontScale="62500" lnSpcReduction="20000"/>
          </a:bodyPr>
          <a:lstStyle/>
          <a:p>
            <a:r>
              <a:rPr lang="el-GR" sz="3500" b="0" dirty="0" smtClean="0">
                <a:solidFill>
                  <a:srgbClr val="FF0000"/>
                </a:solidFill>
                <a:latin typeface="Calibri" pitchFamily="34" charset="0"/>
              </a:rPr>
              <a:t>5. Διαδικασία κατασκευής 1970</a:t>
            </a:r>
          </a:p>
          <a:p>
            <a:r>
              <a:rPr lang="el-GR" sz="3500" b="0" dirty="0" smtClean="0">
                <a:latin typeface="Calibri" pitchFamily="34" charset="0"/>
              </a:rPr>
              <a:t>Σχέδια δεν είναι ‘εκτυπώσεις’ νοητικών δομών, αλλά κατασκευές η τελική μορφή των οποίων εξαρτάται σε μεγάλο βαθμό από τις διαδικασίες που χρησιμοποιούνται για την παραγωγή τους. 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501008"/>
            <a:ext cx="4040188" cy="2625154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sz="2200" dirty="0" smtClean="0">
                <a:solidFill>
                  <a:srgbClr val="FF0000"/>
                </a:solidFill>
                <a:latin typeface="Calibri" pitchFamily="34" charset="0"/>
              </a:rPr>
              <a:t>7. Σημειωτική προσέγγιση 1998</a:t>
            </a:r>
          </a:p>
          <a:p>
            <a:pPr>
              <a:buNone/>
            </a:pPr>
            <a:r>
              <a:rPr lang="el-GR" sz="2200" dirty="0" smtClean="0">
                <a:latin typeface="Calibri" pitchFamily="34" charset="0"/>
              </a:rPr>
              <a:t>Το παιδικό σχέδιο καθορίζεται όχι </a:t>
            </a:r>
          </a:p>
          <a:p>
            <a:pPr>
              <a:buNone/>
            </a:pPr>
            <a:r>
              <a:rPr lang="el-GR" sz="2200" dirty="0" smtClean="0">
                <a:latin typeface="Calibri" pitchFamily="34" charset="0"/>
              </a:rPr>
              <a:t>μόνο από τον οπτικό ρεαλισμό, </a:t>
            </a:r>
          </a:p>
          <a:p>
            <a:pPr>
              <a:buNone/>
            </a:pPr>
            <a:r>
              <a:rPr lang="el-GR" sz="2200" dirty="0" smtClean="0">
                <a:latin typeface="Calibri" pitchFamily="34" charset="0"/>
              </a:rPr>
              <a:t>αλλά από ένα ρεπερτόριο </a:t>
            </a:r>
          </a:p>
          <a:p>
            <a:pPr>
              <a:buNone/>
            </a:pPr>
            <a:r>
              <a:rPr lang="el-GR" sz="2200" dirty="0" smtClean="0">
                <a:latin typeface="Calibri" pitchFamily="34" charset="0"/>
              </a:rPr>
              <a:t>οπτικών γλωσσών. </a:t>
            </a:r>
            <a:endParaRPr lang="el-GR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476672"/>
            <a:ext cx="4041775" cy="2880320"/>
          </a:xfrm>
        </p:spPr>
        <p:txBody>
          <a:bodyPr>
            <a:normAutofit/>
          </a:bodyPr>
          <a:lstStyle/>
          <a:p>
            <a:endParaRPr lang="el-GR" sz="2000" b="0" dirty="0" smtClean="0">
              <a:solidFill>
                <a:srgbClr val="FF0000"/>
              </a:solidFill>
            </a:endParaRPr>
          </a:p>
          <a:p>
            <a:r>
              <a:rPr lang="el-GR" sz="2200" b="0" dirty="0" smtClean="0">
                <a:solidFill>
                  <a:srgbClr val="FF0000"/>
                </a:solidFill>
                <a:latin typeface="Calibri" pitchFamily="34" charset="0"/>
              </a:rPr>
              <a:t>6. </a:t>
            </a:r>
            <a:r>
              <a:rPr lang="el-GR" sz="2200" b="0" dirty="0" err="1" smtClean="0">
                <a:solidFill>
                  <a:srgbClr val="FF0000"/>
                </a:solidFill>
                <a:latin typeface="Calibri" pitchFamily="34" charset="0"/>
              </a:rPr>
              <a:t>Κοινωνικο</a:t>
            </a:r>
            <a:r>
              <a:rPr lang="el-GR" sz="2200" b="0" dirty="0" smtClean="0">
                <a:solidFill>
                  <a:srgbClr val="FF0000"/>
                </a:solidFill>
                <a:latin typeface="Calibri" pitchFamily="34" charset="0"/>
              </a:rPr>
              <a:t>-πολιτιστική προσέγγιση 1982</a:t>
            </a:r>
          </a:p>
          <a:p>
            <a:r>
              <a:rPr lang="el-GR" sz="2200" b="0" dirty="0" smtClean="0">
                <a:latin typeface="Calibri" pitchFamily="34" charset="0"/>
              </a:rPr>
              <a:t>Το παιδικό σχέδιο δεν αναπαριστά τον πραγματικό κόσμο, αλλά αναπαράγει οπτικά σύμβολα ενός πολιτισμού.</a:t>
            </a:r>
          </a:p>
          <a:p>
            <a:endParaRPr lang="el-GR" sz="20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0" dirty="0" smtClean="0">
                <a:solidFill>
                  <a:srgbClr val="FF0000"/>
                </a:solidFill>
              </a:rPr>
              <a:t>Εξελικτική προσέγγιση: </a:t>
            </a:r>
            <a:br>
              <a:rPr lang="el-GR" b="0" dirty="0" smtClean="0">
                <a:solidFill>
                  <a:srgbClr val="FF0000"/>
                </a:solidFill>
              </a:rPr>
            </a:br>
            <a:r>
              <a:rPr lang="el-GR" b="0" dirty="0" smtClean="0">
                <a:solidFill>
                  <a:srgbClr val="FF0000"/>
                </a:solidFill>
              </a:rPr>
              <a:t>αναπτυξιακή ψυχολογία</a:t>
            </a:r>
            <a:br>
              <a:rPr lang="el-GR" b="0" dirty="0" smtClean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l-GR" dirty="0" smtClean="0"/>
              <a:t>Μελέτη παιδικού σχεδίου: συγκέντρωση και ταξινόμηση αυθόρμητων σχεδίων.</a:t>
            </a:r>
          </a:p>
          <a:p>
            <a:r>
              <a:rPr lang="el-GR" b="0" dirty="0" smtClean="0"/>
              <a:t>Το </a:t>
            </a:r>
            <a:r>
              <a:rPr lang="el-GR" b="0" dirty="0" smtClean="0"/>
              <a:t>παιδικό σχέδιο είναι αντίγραφο της εικόνας στο μυαλό του παιδιού: «νοερή εικόνα» </a:t>
            </a:r>
            <a:r>
              <a:rPr lang="en-US" b="0" dirty="0" smtClean="0"/>
              <a:t>Piaget, </a:t>
            </a:r>
            <a:r>
              <a:rPr lang="el-GR" b="0" dirty="0" smtClean="0"/>
              <a:t>«εσωτερικό νοητικό μοντέλο» </a:t>
            </a:r>
            <a:r>
              <a:rPr lang="en-US" b="0" dirty="0" smtClean="0"/>
              <a:t>Luquet.</a:t>
            </a:r>
            <a:endParaRPr lang="el-GR" b="0" dirty="0" smtClean="0"/>
          </a:p>
          <a:p>
            <a:r>
              <a:rPr lang="el-GR" b="0" dirty="0" smtClean="0"/>
              <a:t>Αυτό εκφράζει την εννοιολογική γνώση του παιδιού για το θέμα που σχεδιάζει.</a:t>
            </a:r>
          </a:p>
          <a:p>
            <a:r>
              <a:rPr lang="el-GR" dirty="0" smtClean="0"/>
              <a:t>Εξελικτικά </a:t>
            </a:r>
            <a:r>
              <a:rPr lang="el-GR" dirty="0" smtClean="0"/>
              <a:t>στάδια παιδικού σχεδίου.</a:t>
            </a:r>
          </a:p>
          <a:p>
            <a:r>
              <a:rPr lang="en-US" dirty="0" err="1" smtClean="0"/>
              <a:t>Rouma</a:t>
            </a:r>
            <a:r>
              <a:rPr lang="en-US" dirty="0" smtClean="0"/>
              <a:t>, Luquet, </a:t>
            </a:r>
            <a:r>
              <a:rPr lang="en-US" dirty="0" err="1" smtClean="0"/>
              <a:t>Goodnough</a:t>
            </a:r>
            <a:r>
              <a:rPr lang="en-US" dirty="0" smtClean="0"/>
              <a:t>, Piaget.</a:t>
            </a:r>
            <a:endParaRPr lang="el-GR" b="0" dirty="0" smtClean="0"/>
          </a:p>
          <a:p>
            <a:pPr>
              <a:buNone/>
            </a:pPr>
            <a:endParaRPr lang="el-GR" b="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0" dirty="0" smtClean="0">
                <a:solidFill>
                  <a:srgbClr val="FF0000"/>
                </a:solidFill>
              </a:rPr>
              <a:t>Κλινική ψυχολογία: ψυχιατρική</a:t>
            </a:r>
            <a:br>
              <a:rPr lang="el-GR" b="0" dirty="0" smtClean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0" dirty="0" smtClean="0"/>
              <a:t>Τα παιδιά προβάλουν συναισθήματα και κίνητρα στα σχέδιά τους</a:t>
            </a:r>
          </a:p>
          <a:p>
            <a:r>
              <a:rPr lang="el-GR" dirty="0" smtClean="0"/>
              <a:t>Π</a:t>
            </a:r>
            <a:r>
              <a:rPr lang="el-GR" b="0" dirty="0" smtClean="0"/>
              <a:t>ροβολική μέθοδος: χρήση σχεδίου για αξιολόγηση της προσωπικότητας και της ψυχολογικής κατάστασης</a:t>
            </a:r>
            <a:r>
              <a:rPr lang="en-US" b="0" dirty="0" smtClean="0"/>
              <a:t>.</a:t>
            </a:r>
            <a:endParaRPr lang="el-GR" b="0" dirty="0" smtClean="0"/>
          </a:p>
          <a:p>
            <a:r>
              <a:rPr lang="el-GR" dirty="0" smtClean="0"/>
              <a:t>Αυτή η ερμηνευτική χρήση σχεδίου είναι σε μεγάλο βαθμό βασισμένη σε υποκειμενικές εντυπώσεις και λιγότερο σε επιστημονική τεκμηρίωση.</a:t>
            </a:r>
          </a:p>
          <a:p>
            <a:r>
              <a:rPr lang="en-US" dirty="0" err="1" smtClean="0"/>
              <a:t>Lowenfeld</a:t>
            </a:r>
            <a:r>
              <a:rPr lang="en-US" dirty="0" smtClean="0"/>
              <a:t>, Read. </a:t>
            </a:r>
            <a:endParaRPr lang="en-US" b="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Καλλιτεχνική προσέγγιση</a:t>
            </a:r>
            <a:br>
              <a:rPr lang="el-GR" dirty="0" smtClean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Το </a:t>
            </a:r>
            <a:r>
              <a:rPr lang="el-GR" dirty="0"/>
              <a:t>παιδικό σχέδιο έχει αισθητικές </a:t>
            </a:r>
            <a:r>
              <a:rPr lang="el-GR" dirty="0" smtClean="0"/>
              <a:t>αρετές </a:t>
            </a:r>
            <a:r>
              <a:rPr lang="el-GR" dirty="0"/>
              <a:t>και </a:t>
            </a:r>
            <a:r>
              <a:rPr lang="el-GR" dirty="0" smtClean="0"/>
              <a:t>παίζει σημαντικό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ρόλο στην ψυχολογική ανάπτυξη </a:t>
            </a:r>
            <a:r>
              <a:rPr lang="el-GR" dirty="0"/>
              <a:t>και εξέλιξη </a:t>
            </a:r>
            <a:r>
              <a:rPr lang="el-GR" dirty="0" smtClean="0"/>
              <a:t>του παιδιού</a:t>
            </a:r>
            <a:r>
              <a:rPr lang="el-GR" dirty="0"/>
              <a:t>. 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Αισθητική αγωγή και ενθάρρυνση αυθόρμητης αυτοέκφρασης του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παιδιού </a:t>
            </a:r>
            <a:r>
              <a:rPr lang="el-GR" dirty="0"/>
              <a:t>προάγει </a:t>
            </a:r>
            <a:r>
              <a:rPr lang="el-GR" dirty="0" smtClean="0"/>
              <a:t>την γνωστική ανάπτυξη και </a:t>
            </a:r>
            <a:r>
              <a:rPr lang="el-GR" dirty="0"/>
              <a:t>προσωπική </a:t>
            </a:r>
            <a:r>
              <a:rPr lang="el-GR" dirty="0" smtClean="0"/>
              <a:t>ωρίμανση.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Προσφέρει εκπαιδευτική εφαρμογή της κλινικής αντίληψης περί 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προβολής συναισθημάτων και νοητικών εμπειριών</a:t>
            </a:r>
            <a:r>
              <a:rPr lang="el-GR" dirty="0"/>
              <a:t> </a:t>
            </a:r>
            <a:r>
              <a:rPr lang="el-GR" dirty="0" smtClean="0"/>
              <a:t>μέσα από το </a:t>
            </a:r>
          </a:p>
          <a:p>
            <a:pPr>
              <a:buNone/>
            </a:pPr>
            <a:r>
              <a:rPr lang="el-GR" dirty="0" smtClean="0"/>
              <a:t>παιδικό σχέδιο.</a:t>
            </a:r>
          </a:p>
          <a:p>
            <a:r>
              <a:rPr lang="el-GR" dirty="0" smtClean="0"/>
              <a:t>Παρόλη την αοριστία της καλλιτεχνικής/ψυχολογικής προσέγγισης </a:t>
            </a:r>
          </a:p>
          <a:p>
            <a:pPr>
              <a:buNone/>
            </a:pPr>
            <a:r>
              <a:rPr lang="el-GR" dirty="0" smtClean="0"/>
              <a:t>αυτή επηρέασε την αισθητική αγωγή και θεραπεία τα τελευταία 50 </a:t>
            </a:r>
          </a:p>
          <a:p>
            <a:pPr>
              <a:buNone/>
            </a:pPr>
            <a:r>
              <a:rPr lang="el-GR" dirty="0" smtClean="0"/>
              <a:t>χρόνια.</a:t>
            </a:r>
          </a:p>
          <a:p>
            <a:r>
              <a:rPr lang="en-US" dirty="0" err="1" smtClean="0"/>
              <a:t>Cizek</a:t>
            </a:r>
            <a:r>
              <a:rPr lang="en-US" dirty="0" smtClean="0"/>
              <a:t>, </a:t>
            </a:r>
            <a:r>
              <a:rPr lang="en-US" dirty="0" err="1" smtClean="0"/>
              <a:t>Waldorrf</a:t>
            </a:r>
            <a:r>
              <a:rPr lang="el-GR" dirty="0"/>
              <a:t>,</a:t>
            </a:r>
            <a:r>
              <a:rPr lang="en-US" dirty="0" smtClean="0"/>
              <a:t> Steiner, </a:t>
            </a:r>
            <a:r>
              <a:rPr lang="en-US" dirty="0" err="1" smtClean="0"/>
              <a:t>Lowenfeld</a:t>
            </a:r>
            <a:r>
              <a:rPr lang="en-US" dirty="0" smtClean="0"/>
              <a:t>, Arnheim, Kellogg, </a:t>
            </a:r>
            <a:r>
              <a:rPr lang="en-US" dirty="0" err="1" smtClean="0"/>
              <a:t>Goodnow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Gardner.</a:t>
            </a: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sz="2000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Εξελικτική &amp; γνωστική ψυχολογία: </a:t>
            </a:r>
            <a:br>
              <a:rPr lang="el-GR" dirty="0" smtClean="0">
                <a:solidFill>
                  <a:srgbClr val="FF0000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Το παιδικό σχέδιο είναι μία διανοητική γνωστική διεργασία που συνεπάγεται γνώση. </a:t>
            </a:r>
          </a:p>
          <a:p>
            <a:pPr lvl="0"/>
            <a:r>
              <a:rPr lang="el-GR" dirty="0" smtClean="0"/>
              <a:t>Συγκεκριμένα το παιδικό σχέδιο είναι μία διαδικασία επίλυσης οπτικών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/>
              <a:t>αναπαραστατικών </a:t>
            </a:r>
            <a:r>
              <a:rPr lang="el-GR" dirty="0" smtClean="0"/>
              <a:t>προβλημάτων. </a:t>
            </a:r>
          </a:p>
          <a:p>
            <a:pPr lvl="0"/>
            <a:r>
              <a:rPr lang="el-GR" dirty="0" smtClean="0"/>
              <a:t>Το παιδί μαθαίνει, σε ένα μεγάλο βαθμό μόνο του, να σκέφτεται συμβολικά μέσα στα πλαίσια ενός υλικού.</a:t>
            </a:r>
          </a:p>
          <a:p>
            <a:r>
              <a:rPr lang="en-US" dirty="0" smtClean="0"/>
              <a:t>Arnheim, Kellogg, </a:t>
            </a:r>
            <a:r>
              <a:rPr lang="en-US" dirty="0" err="1" smtClean="0"/>
              <a:t>Goodnow</a:t>
            </a:r>
            <a:r>
              <a:rPr lang="en-US" dirty="0" smtClean="0"/>
              <a:t>, Gardner.</a:t>
            </a:r>
          </a:p>
          <a:p>
            <a:pPr>
              <a:buNone/>
            </a:pPr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467544" y="476672"/>
          <a:ext cx="8064896" cy="3096344"/>
        </p:xfrm>
        <a:graphic>
          <a:graphicData uri="http://schemas.openxmlformats.org/drawingml/2006/table">
            <a:tbl>
              <a:tblPr/>
              <a:tblGrid>
                <a:gridCol w="1757653"/>
                <a:gridCol w="3083852"/>
                <a:gridCol w="214938"/>
                <a:gridCol w="3008453"/>
              </a:tblGrid>
              <a:tr h="154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Times New Roman"/>
                          <a:ea typeface="Times New Roman"/>
                        </a:rPr>
                        <a:t>Εξελικτική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ψυχολογία                                   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Το σχέδιο εκφράζει εννοιολογικές γνώσεις για τον κόσμο.           </a:t>
                      </a: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200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Εξέταση </a:t>
                      </a: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της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επιφανειακής δομής του ολοκληρωμένου σχεδίου</a:t>
                      </a: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. Μέχρι τώρα έρευνα αγνοεί ρόλο οργανωτικών &amp; 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διαδικαστικών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προβλημάτων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48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Times New Roman"/>
                          <a:ea typeface="Times New Roman"/>
                        </a:rPr>
                        <a:t>Κλινική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Ψυχολογία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Το σχέδιο εκφράζει άμεσες συναισθηματικές καταστάσεις.</a:t>
                      </a: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467542" y="3356992"/>
          <a:ext cx="8064897" cy="2016224"/>
        </p:xfrm>
        <a:graphic>
          <a:graphicData uri="http://schemas.openxmlformats.org/drawingml/2006/table">
            <a:tbl>
              <a:tblPr/>
              <a:tblGrid>
                <a:gridCol w="1757653"/>
                <a:gridCol w="3083853"/>
                <a:gridCol w="214938"/>
                <a:gridCol w="3008453"/>
              </a:tblGrid>
              <a:tr h="20162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latin typeface="Times New Roman"/>
                          <a:ea typeface="Times New Roman"/>
                        </a:rPr>
                        <a:t>Διαδικαστική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προσέγγιση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Τελική μορφή των σχεδίων εξαρτάται σε μεγάλο βαθμό από τις διαδικασίες που χρησιμοποιούνται για την παραγωγή τους.</a:t>
                      </a: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l-GR" sz="200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Εξέταση </a:t>
                      </a:r>
                      <a:r>
                        <a:rPr lang="el-GR" sz="2000" dirty="0">
                          <a:latin typeface="Times New Roman"/>
                          <a:ea typeface="Times New Roman"/>
                        </a:rPr>
                        <a:t>της </a:t>
                      </a:r>
                      <a:r>
                        <a:rPr lang="el-GR" sz="2000" b="1" dirty="0">
                          <a:latin typeface="Times New Roman"/>
                          <a:ea typeface="Times New Roman"/>
                        </a:rPr>
                        <a:t>διαδικασίας κατασκευής</a:t>
                      </a:r>
                      <a:r>
                        <a:rPr lang="el-GR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el-GR" sz="2000" dirty="0">
                        <a:latin typeface="Times New Roman"/>
                        <a:ea typeface="Times New Roman"/>
                      </a:endParaRPr>
                    </a:p>
                  </a:txBody>
                  <a:tcPr marL="68533" marR="685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332657"/>
            <a:ext cx="806489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>
                <a:solidFill>
                  <a:srgbClr val="FF0000"/>
                </a:solidFill>
              </a:rPr>
              <a:t>Διαδικαστική προσέγγιση</a:t>
            </a:r>
            <a:endParaRPr lang="el-GR" sz="4000" dirty="0" smtClean="0">
              <a:solidFill>
                <a:srgbClr val="FF0000"/>
              </a:solidFill>
            </a:endParaRPr>
          </a:p>
          <a:p>
            <a:endParaRPr lang="el-GR" sz="4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 </a:t>
            </a:r>
            <a:r>
              <a:rPr lang="el-GR" sz="2400" dirty="0" smtClean="0"/>
              <a:t>Σχέδια δεν είναι ‘εκτυπώσεις’ νοητικών δομών, αλλά κατασκευές η τελική μορφή των οποίων εξαρτάται σε μεγάλο βαθμό από τις διαδικασίες που χρησιμοποιούνται για την παραγωγή τους.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Ανάλυση διαδικασιών κατασκευής = πληροφορίες για στρατηγικές αναπαράστασης &amp; παροχής πληροφοριών μέσω του σχεδίου.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Οι παράγοντες παραγωγής του σχεδίου παίζουν ρόλο στην μετάφραση της εννοιολογικής γνώσης (νοερή εικόνα </a:t>
            </a:r>
            <a:r>
              <a:rPr lang="en-US" sz="2400" dirty="0" smtClean="0"/>
              <a:t>Piaget</a:t>
            </a:r>
            <a:r>
              <a:rPr lang="el-GR" sz="2400" dirty="0" smtClean="0"/>
              <a:t>) σε μία αναγνωρίσιμη αναπαράσταση στο χαρτί.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Προκαταλήψεις κατασκευής και δυσκολίες</a:t>
            </a:r>
            <a:r>
              <a:rPr lang="en-US" sz="2400" dirty="0" smtClean="0"/>
              <a:t> </a:t>
            </a:r>
            <a:r>
              <a:rPr lang="el-GR" sz="2400" dirty="0" smtClean="0"/>
              <a:t>προγραμματισμού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Freeman</a:t>
            </a:r>
            <a:endParaRPr lang="el-G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476673"/>
            <a:ext cx="756083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 err="1" smtClean="0">
                <a:solidFill>
                  <a:srgbClr val="FF0000"/>
                </a:solidFill>
              </a:rPr>
              <a:t>Κοινωνικο</a:t>
            </a:r>
            <a:r>
              <a:rPr lang="el-GR" sz="4000" dirty="0" smtClean="0">
                <a:solidFill>
                  <a:srgbClr val="FF0000"/>
                </a:solidFill>
              </a:rPr>
              <a:t>-πολιτιστική προσέγγιση</a:t>
            </a:r>
            <a:endParaRPr lang="en-US" sz="40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l-GR" sz="3200" dirty="0" smtClean="0"/>
              <a:t> Το παιδικό σχέδιο δεν αναπαριστά τον πραγματικό κόσμο, αλλά αναπαράγει οπτικά σύμβολα ενός πολιτισμού.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l-GR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l-GR" sz="3200" dirty="0" smtClean="0"/>
              <a:t>Σημαντική η παρατήρηση και έκθεση στα οπτικά μοντέλα και στερεότυπα ενός πολιτισμού. 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l-GR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Wilson</a:t>
            </a:r>
            <a:r>
              <a:rPr lang="el-GR" sz="3200" dirty="0" smtClean="0"/>
              <a:t> &amp; </a:t>
            </a:r>
            <a:r>
              <a:rPr lang="en-US" sz="3200" dirty="0" smtClean="0"/>
              <a:t>Wilson</a:t>
            </a:r>
            <a:r>
              <a:rPr lang="el-GR" sz="3200" dirty="0" smtClean="0"/>
              <a:t> (βασισμένοι σε μεγάλο βαθμό στην θεωρία του </a:t>
            </a:r>
            <a:r>
              <a:rPr lang="en-US" sz="3200" dirty="0" smtClean="0"/>
              <a:t>Vygotsky</a:t>
            </a:r>
            <a:r>
              <a:rPr lang="el-GR" sz="3200" dirty="0" smtClean="0"/>
              <a:t>)</a:t>
            </a:r>
          </a:p>
          <a:p>
            <a:r>
              <a:rPr lang="el-GR" sz="3200" dirty="0" smtClean="0"/>
              <a:t> 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734</Words>
  <Application>Microsoft Office PowerPoint</Application>
  <PresentationFormat>Προβολή στην οθόνη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ΒΑΣΙΚΕΣ ΠΡΟΣΕΓΓΙΣΕΙΣ ΣΤΗΝ ΜΕΛΕΤΗ ΤΟΥ ΠΑΙΔΙΚΟΥ ΣΧΕΔΙΟΥ </vt:lpstr>
      <vt:lpstr>Διαφάνεια 2</vt:lpstr>
      <vt:lpstr>Εξελικτική προσέγγιση:  αναπτυξιακή ψυχολογία </vt:lpstr>
      <vt:lpstr>Κλινική ψυχολογία: ψυχιατρική </vt:lpstr>
      <vt:lpstr>Καλλιτεχνική προσέγγιση </vt:lpstr>
      <vt:lpstr>Εξελικτική &amp; γνωστική ψυχολογία:  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user1</dc:creator>
  <cp:lastModifiedBy>user1</cp:lastModifiedBy>
  <cp:revision>134</cp:revision>
  <dcterms:created xsi:type="dcterms:W3CDTF">2014-02-14T08:04:22Z</dcterms:created>
  <dcterms:modified xsi:type="dcterms:W3CDTF">2014-02-17T14:38:32Z</dcterms:modified>
</cp:coreProperties>
</file>