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93"/>
  </p:notesMasterIdLst>
  <p:handoutMasterIdLst>
    <p:handoutMasterId r:id="rId94"/>
  </p:handoutMasterIdLst>
  <p:sldIdLst>
    <p:sldId id="384" r:id="rId2"/>
    <p:sldId id="372" r:id="rId3"/>
    <p:sldId id="373" r:id="rId4"/>
    <p:sldId id="366" r:id="rId5"/>
    <p:sldId id="367" r:id="rId6"/>
    <p:sldId id="368" r:id="rId7"/>
    <p:sldId id="369" r:id="rId8"/>
    <p:sldId id="370" r:id="rId9"/>
    <p:sldId id="371" r:id="rId10"/>
    <p:sldId id="374" r:id="rId11"/>
    <p:sldId id="378" r:id="rId12"/>
    <p:sldId id="331" r:id="rId13"/>
    <p:sldId id="332" r:id="rId14"/>
    <p:sldId id="257" r:id="rId15"/>
    <p:sldId id="258" r:id="rId16"/>
    <p:sldId id="259" r:id="rId17"/>
    <p:sldId id="260" r:id="rId18"/>
    <p:sldId id="262" r:id="rId19"/>
    <p:sldId id="264" r:id="rId20"/>
    <p:sldId id="263" r:id="rId21"/>
    <p:sldId id="267" r:id="rId22"/>
    <p:sldId id="265" r:id="rId23"/>
    <p:sldId id="266" r:id="rId24"/>
    <p:sldId id="268" r:id="rId25"/>
    <p:sldId id="270" r:id="rId26"/>
    <p:sldId id="289" r:id="rId27"/>
    <p:sldId id="290" r:id="rId28"/>
    <p:sldId id="291" r:id="rId29"/>
    <p:sldId id="272" r:id="rId30"/>
    <p:sldId id="273" r:id="rId31"/>
    <p:sldId id="274" r:id="rId32"/>
    <p:sldId id="275" r:id="rId33"/>
    <p:sldId id="276" r:id="rId34"/>
    <p:sldId id="277" r:id="rId35"/>
    <p:sldId id="278" r:id="rId36"/>
    <p:sldId id="285" r:id="rId37"/>
    <p:sldId id="286" r:id="rId38"/>
    <p:sldId id="287" r:id="rId39"/>
    <p:sldId id="288" r:id="rId40"/>
    <p:sldId id="293" r:id="rId41"/>
    <p:sldId id="295" r:id="rId42"/>
    <p:sldId id="375" r:id="rId43"/>
    <p:sldId id="296" r:id="rId44"/>
    <p:sldId id="297" r:id="rId45"/>
    <p:sldId id="298" r:id="rId46"/>
    <p:sldId id="376" r:id="rId47"/>
    <p:sldId id="377" r:id="rId48"/>
    <p:sldId id="299" r:id="rId49"/>
    <p:sldId id="300" r:id="rId50"/>
    <p:sldId id="301"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34" r:id="rId71"/>
    <p:sldId id="339" r:id="rId72"/>
    <p:sldId id="340" r:id="rId73"/>
    <p:sldId id="341" r:id="rId74"/>
    <p:sldId id="342" r:id="rId75"/>
    <p:sldId id="352" r:id="rId76"/>
    <p:sldId id="353" r:id="rId77"/>
    <p:sldId id="354" r:id="rId78"/>
    <p:sldId id="355" r:id="rId79"/>
    <p:sldId id="356" r:id="rId80"/>
    <p:sldId id="357" r:id="rId81"/>
    <p:sldId id="358" r:id="rId82"/>
    <p:sldId id="360" r:id="rId83"/>
    <p:sldId id="361" r:id="rId84"/>
    <p:sldId id="362" r:id="rId85"/>
    <p:sldId id="363" r:id="rId86"/>
    <p:sldId id="364" r:id="rId87"/>
    <p:sldId id="365" r:id="rId88"/>
    <p:sldId id="379" r:id="rId89"/>
    <p:sldId id="381" r:id="rId90"/>
    <p:sldId id="383" r:id="rId91"/>
    <p:sldId id="380" r:id="rId92"/>
  </p:sldIdLst>
  <p:sldSz cx="9144000" cy="6858000" type="screen4x3"/>
  <p:notesSz cx="6808788" cy="982345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69012ECD-51FC-41F1-AA8D-1B2483CD663E}" styleName="Φωτεινό στυλ 2 - Έμφαση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702" y="-2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914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50475" cy="491173"/>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sz="quarter" idx="1"/>
          </p:nvPr>
        </p:nvSpPr>
        <p:spPr>
          <a:xfrm>
            <a:off x="3856737" y="0"/>
            <a:ext cx="2950475" cy="491173"/>
          </a:xfrm>
          <a:prstGeom prst="rect">
            <a:avLst/>
          </a:prstGeom>
        </p:spPr>
        <p:txBody>
          <a:bodyPr vert="horz" lIns="91440" tIns="45720" rIns="91440" bIns="45720" rtlCol="0"/>
          <a:lstStyle>
            <a:lvl1pPr algn="r">
              <a:defRPr sz="1200"/>
            </a:lvl1pPr>
          </a:lstStyle>
          <a:p>
            <a:fld id="{815405FD-6F5F-4B6E-B06E-27A36643EC69}" type="datetimeFigureOut">
              <a:rPr lang="el-GR" smtClean="0"/>
              <a:pPr/>
              <a:t>10/1/2013</a:t>
            </a:fld>
            <a:endParaRPr lang="el-GR"/>
          </a:p>
        </p:txBody>
      </p:sp>
      <p:sp>
        <p:nvSpPr>
          <p:cNvPr id="4" name="3 - Θέση υποσέλιδου"/>
          <p:cNvSpPr>
            <a:spLocks noGrp="1"/>
          </p:cNvSpPr>
          <p:nvPr>
            <p:ph type="ftr" sz="quarter" idx="2"/>
          </p:nvPr>
        </p:nvSpPr>
        <p:spPr>
          <a:xfrm>
            <a:off x="0" y="9330572"/>
            <a:ext cx="2950475" cy="491173"/>
          </a:xfrm>
          <a:prstGeom prst="rect">
            <a:avLst/>
          </a:prstGeom>
        </p:spPr>
        <p:txBody>
          <a:bodyPr vert="horz" lIns="91440" tIns="45720" rIns="91440" bIns="45720" rtlCol="0" anchor="b"/>
          <a:lstStyle>
            <a:lvl1pPr algn="l">
              <a:defRPr sz="1200"/>
            </a:lvl1pPr>
          </a:lstStyle>
          <a:p>
            <a:endParaRPr lang="el-GR"/>
          </a:p>
        </p:txBody>
      </p:sp>
      <p:sp>
        <p:nvSpPr>
          <p:cNvPr id="5" name="4 - Θέση αριθμού διαφάνειας"/>
          <p:cNvSpPr>
            <a:spLocks noGrp="1"/>
          </p:cNvSpPr>
          <p:nvPr>
            <p:ph type="sldNum" sz="quarter" idx="3"/>
          </p:nvPr>
        </p:nvSpPr>
        <p:spPr>
          <a:xfrm>
            <a:off x="3856737" y="9330572"/>
            <a:ext cx="2950475" cy="491173"/>
          </a:xfrm>
          <a:prstGeom prst="rect">
            <a:avLst/>
          </a:prstGeom>
        </p:spPr>
        <p:txBody>
          <a:bodyPr vert="horz" lIns="91440" tIns="45720" rIns="91440" bIns="45720" rtlCol="0" anchor="b"/>
          <a:lstStyle>
            <a:lvl1pPr algn="r">
              <a:defRPr sz="1200"/>
            </a:lvl1pPr>
          </a:lstStyle>
          <a:p>
            <a:fld id="{37C7BECA-AB68-40B0-94E2-07EE17D4486F}" type="slidenum">
              <a:rPr lang="el-GR" smtClean="0"/>
              <a:pPr/>
              <a:t>‹#›</a:t>
            </a:fld>
            <a:endParaRPr 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50475" cy="491173"/>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56737" y="0"/>
            <a:ext cx="2950475" cy="491173"/>
          </a:xfrm>
          <a:prstGeom prst="rect">
            <a:avLst/>
          </a:prstGeom>
        </p:spPr>
        <p:txBody>
          <a:bodyPr vert="horz" lIns="91440" tIns="45720" rIns="91440" bIns="45720" rtlCol="0"/>
          <a:lstStyle>
            <a:lvl1pPr algn="r">
              <a:defRPr sz="1200"/>
            </a:lvl1pPr>
          </a:lstStyle>
          <a:p>
            <a:fld id="{DAA28701-E9C7-4776-9FBB-8CE892BD2ADC}" type="datetimeFigureOut">
              <a:rPr lang="el-GR" smtClean="0"/>
              <a:pPr/>
              <a:t>10/1/2013</a:t>
            </a:fld>
            <a:endParaRPr lang="el-GR"/>
          </a:p>
        </p:txBody>
      </p:sp>
      <p:sp>
        <p:nvSpPr>
          <p:cNvPr id="4" name="3 - Θέση εικόνας διαφάνειας"/>
          <p:cNvSpPr>
            <a:spLocks noGrp="1" noRot="1" noChangeAspect="1"/>
          </p:cNvSpPr>
          <p:nvPr>
            <p:ph type="sldImg" idx="2"/>
          </p:nvPr>
        </p:nvSpPr>
        <p:spPr>
          <a:xfrm>
            <a:off x="949325" y="736600"/>
            <a:ext cx="4910138" cy="3684588"/>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0879" y="4666139"/>
            <a:ext cx="5447030" cy="442055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9330572"/>
            <a:ext cx="2950475" cy="491173"/>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6737" y="9330572"/>
            <a:ext cx="2950475" cy="491173"/>
          </a:xfrm>
          <a:prstGeom prst="rect">
            <a:avLst/>
          </a:prstGeom>
        </p:spPr>
        <p:txBody>
          <a:bodyPr vert="horz" lIns="91440" tIns="45720" rIns="91440" bIns="45720" rtlCol="0" anchor="b"/>
          <a:lstStyle>
            <a:lvl1pPr algn="r">
              <a:defRPr sz="1200"/>
            </a:lvl1pPr>
          </a:lstStyle>
          <a:p>
            <a:fld id="{46C46EAD-496E-4AB6-A717-E84E6BE1EA30}"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1"/>
      </p:bgRef>
    </p:bg>
    <p:spTree>
      <p:nvGrpSpPr>
        <p:cNvPr id="1" name=""/>
        <p:cNvGrpSpPr/>
        <p:nvPr/>
      </p:nvGrpSpPr>
      <p:grpSpPr>
        <a:xfrm>
          <a:off x="0" y="0"/>
          <a:ext cx="0" cy="0"/>
          <a:chOff x="0" y="0"/>
          <a:chExt cx="0" cy="0"/>
        </a:xfrm>
      </p:grpSpPr>
      <p:sp>
        <p:nvSpPr>
          <p:cNvPr id="8" name="7 - Τίτλος"/>
          <p:cNvSpPr>
            <a:spLocks noGrp="1"/>
          </p:cNvSpPr>
          <p:nvPr>
            <p:ph type="ctrTitle"/>
          </p:nvPr>
        </p:nvSpPr>
        <p:spPr>
          <a:xfrm>
            <a:off x="2286000" y="3124200"/>
            <a:ext cx="6172200" cy="1894362"/>
          </a:xfrm>
        </p:spPr>
        <p:txBody>
          <a:bodyPr/>
          <a:lstStyle>
            <a:lvl1pPr>
              <a:defRPr b="1"/>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bwMode="auto">
          <a:xfrm rot="5400000">
            <a:off x="7764621" y="1174097"/>
            <a:ext cx="2286000" cy="381000"/>
          </a:xfrm>
        </p:spPr>
        <p:txBody>
          <a:bodyPr/>
          <a:lstStyle/>
          <a:p>
            <a:fld id="{9BB51F9E-B031-42BF-8AC3-B90B24C56C59}" type="datetime1">
              <a:rPr lang="el-GR" smtClean="0"/>
              <a:pPr/>
              <a:t>10/1/2013</a:t>
            </a:fld>
            <a:endParaRPr lang="el-GR"/>
          </a:p>
        </p:txBody>
      </p:sp>
      <p:sp>
        <p:nvSpPr>
          <p:cNvPr id="17" name="16 - Θέση υποσέλιδου"/>
          <p:cNvSpPr>
            <a:spLocks noGrp="1"/>
          </p:cNvSpPr>
          <p:nvPr>
            <p:ph type="ftr" sz="quarter" idx="11"/>
          </p:nvPr>
        </p:nvSpPr>
        <p:spPr bwMode="auto">
          <a:xfrm rot="5400000">
            <a:off x="7077269" y="4181669"/>
            <a:ext cx="3657600" cy="384048"/>
          </a:xfrm>
        </p:spPr>
        <p:txBody>
          <a:bodyPr/>
          <a:lstStyle/>
          <a:p>
            <a:endParaRPr lang="el-GR"/>
          </a:p>
        </p:txBody>
      </p:sp>
      <p:sp>
        <p:nvSpPr>
          <p:cNvPr id="10" name="9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Ορθογώνιο"/>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 Ορθογώνιο"/>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 Ορθογώνιο"/>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Ευθεία γραμμή σύνδεσης"/>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 Ευθεία γραμμή σύνδεσης"/>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 Ευθεία γραμμή σύνδεσης"/>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 Ευθεία γραμμή σύνδεσης"/>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 Έλλειψη"/>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Έλλειψη"/>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 Έλλειψη"/>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 Έλλειψη"/>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 Έλλειψη"/>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 Θέση αριθμού διαφάνειας"/>
          <p:cNvSpPr>
            <a:spLocks noGrp="1"/>
          </p:cNvSpPr>
          <p:nvPr>
            <p:ph type="sldNum" sz="quarter" idx="12"/>
          </p:nvPr>
        </p:nvSpPr>
        <p:spPr bwMode="auto">
          <a:xfrm>
            <a:off x="1325544" y="4928702"/>
            <a:ext cx="609600" cy="517524"/>
          </a:xfrm>
        </p:spPr>
        <p:txBody>
          <a:bodyPr/>
          <a:lstStyle/>
          <a:p>
            <a:fld id="{D3F1D1C4-C2D9-4231-9FB2-B2D9D97AA41D}"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203544A-AB11-41CE-89FE-787DE4D85CD9}" type="datetime1">
              <a:rPr lang="el-GR" smtClean="0"/>
              <a:pPr/>
              <a:t>10/1/2013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1676400" cy="5851525"/>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F434748A-408D-4882-A5A7-2086EAA5BA46}" type="datetime1">
              <a:rPr lang="el-GR" smtClean="0"/>
              <a:pPr/>
              <a:t>10/1/2013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8" name="7 - Θέση περιεχομένου"/>
          <p:cNvSpPr>
            <a:spLocks noGrp="1"/>
          </p:cNvSpPr>
          <p:nvPr>
            <p:ph sz="quarter" idx="1"/>
          </p:nvPr>
        </p:nvSpPr>
        <p:spPr>
          <a:xfrm>
            <a:off x="457200" y="1600200"/>
            <a:ext cx="7467600" cy="4873752"/>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4"/>
          </p:nvPr>
        </p:nvSpPr>
        <p:spPr/>
        <p:txBody>
          <a:bodyPr rtlCol="0"/>
          <a:lstStyle/>
          <a:p>
            <a:fld id="{ADA76521-7995-43F1-9D2D-4A4A042AA809}" type="datetime1">
              <a:rPr lang="el-GR" smtClean="0"/>
              <a:pPr/>
              <a:t>10/1/2013</a:t>
            </a:fld>
            <a:endParaRPr lang="el-GR"/>
          </a:p>
        </p:txBody>
      </p:sp>
      <p:sp>
        <p:nvSpPr>
          <p:cNvPr id="9" name="8 - Θέση αριθμού διαφάνειας"/>
          <p:cNvSpPr>
            <a:spLocks noGrp="1"/>
          </p:cNvSpPr>
          <p:nvPr>
            <p:ph type="sldNum" sz="quarter" idx="15"/>
          </p:nvPr>
        </p:nvSpPr>
        <p:spPr/>
        <p:txBody>
          <a:bodyPr rtlCol="0"/>
          <a:lstStyle/>
          <a:p>
            <a:fld id="{D3F1D1C4-C2D9-4231-9FB2-B2D9D97AA41D}" type="slidenum">
              <a:rPr lang="el-GR" smtClean="0"/>
              <a:pPr/>
              <a:t>‹#›</a:t>
            </a:fld>
            <a:endParaRPr lang="el-GR"/>
          </a:p>
        </p:txBody>
      </p:sp>
      <p:sp>
        <p:nvSpPr>
          <p:cNvPr id="10" name="9 - Θέση υποσέλιδου"/>
          <p:cNvSpPr>
            <a:spLocks noGrp="1"/>
          </p:cNvSpPr>
          <p:nvPr>
            <p:ph type="ftr" sz="quarter" idx="16"/>
          </p:nvPr>
        </p:nvSpPr>
        <p:spPr/>
        <p:txBody>
          <a:bodyPr rtlCol="0"/>
          <a:lstStyle/>
          <a:p>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286000" y="2895600"/>
            <a:ext cx="6172200" cy="2053590"/>
          </a:xfrm>
        </p:spPr>
        <p:txBody>
          <a:bodyPr/>
          <a:lstStyle>
            <a:lvl1pPr algn="l">
              <a:buNone/>
              <a:defRPr sz="3000" b="1" cap="small"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bwMode="auto">
          <a:xfrm rot="5400000">
            <a:off x="7763256" y="1170432"/>
            <a:ext cx="2286000" cy="381000"/>
          </a:xfrm>
        </p:spPr>
        <p:txBody>
          <a:bodyPr/>
          <a:lstStyle/>
          <a:p>
            <a:fld id="{9232AEA0-1173-4A9E-AFD5-9F0C43728AB7}" type="datetime1">
              <a:rPr lang="el-GR" smtClean="0"/>
              <a:pPr/>
              <a:t>10/1/2013</a:t>
            </a:fld>
            <a:endParaRPr lang="el-GR"/>
          </a:p>
        </p:txBody>
      </p:sp>
      <p:sp>
        <p:nvSpPr>
          <p:cNvPr id="5" name="4 - Θέση υποσέλιδου"/>
          <p:cNvSpPr>
            <a:spLocks noGrp="1"/>
          </p:cNvSpPr>
          <p:nvPr>
            <p:ph type="ftr" sz="quarter" idx="11"/>
          </p:nvPr>
        </p:nvSpPr>
        <p:spPr bwMode="auto">
          <a:xfrm rot="5400000">
            <a:off x="7077456" y="4178808"/>
            <a:ext cx="3657600" cy="384048"/>
          </a:xfrm>
        </p:spPr>
        <p:txBody>
          <a:bodyPr/>
          <a:lstStyle/>
          <a:p>
            <a:endParaRPr lang="el-GR"/>
          </a:p>
        </p:txBody>
      </p:sp>
      <p:sp>
        <p:nvSpPr>
          <p:cNvPr id="9" name="8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Ορθογώνιο"/>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Ευθεία γραμμή σύνδεσης"/>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 Ευθεία γραμμή σύνδεσης"/>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 Ευθεία γραμμή σύνδεσης"/>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 Έλλειψη"/>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 Έλλειψη"/>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 Έλλειψη"/>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Έλλειψη"/>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Έλλειψη"/>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 Ευθεία γραμμή σύνδεσης"/>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 Θέση αριθμού διαφάνειας"/>
          <p:cNvSpPr>
            <a:spLocks noGrp="1"/>
          </p:cNvSpPr>
          <p:nvPr>
            <p:ph type="sldNum" sz="quarter" idx="12"/>
          </p:nvPr>
        </p:nvSpPr>
        <p:spPr bwMode="auto">
          <a:xfrm>
            <a:off x="1340616" y="4928702"/>
            <a:ext cx="609600" cy="517524"/>
          </a:xfrm>
        </p:spPr>
        <p:txBody>
          <a:bodyPr/>
          <a:lstStyle/>
          <a:p>
            <a:fld id="{D3F1D1C4-C2D9-4231-9FB2-B2D9D97AA41D}"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fld id="{8441F328-28C3-45F4-8CFF-B78D492022D5}" type="datetime1">
              <a:rPr lang="el-GR" smtClean="0"/>
              <a:pPr/>
              <a:t>10/1/2013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
        <p:nvSpPr>
          <p:cNvPr id="9" name="8 - Θέση περιεχομένου"/>
          <p:cNvSpPr>
            <a:spLocks noGrp="1"/>
          </p:cNvSpPr>
          <p:nvPr>
            <p:ph sz="quarter" idx="1"/>
          </p:nvPr>
        </p:nvSpPr>
        <p:spPr>
          <a:xfrm>
            <a:off x="457200" y="1600200"/>
            <a:ext cx="36576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1" name="10 - Θέση περιεχομένου"/>
          <p:cNvSpPr>
            <a:spLocks noGrp="1"/>
          </p:cNvSpPr>
          <p:nvPr>
            <p:ph sz="quarter" idx="2"/>
          </p:nvPr>
        </p:nvSpPr>
        <p:spPr>
          <a:xfrm>
            <a:off x="4270248" y="1600200"/>
            <a:ext cx="36576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7543800" cy="1143000"/>
          </a:xfrm>
        </p:spPr>
        <p:txBody>
          <a:bodyPr anchor="b"/>
          <a:lstStyle>
            <a:lvl1pPr>
              <a:defRPr/>
            </a:lvl1pPr>
          </a:lstStyle>
          <a:p>
            <a:r>
              <a:rPr kumimoji="0" lang="el-GR" smtClean="0"/>
              <a:t>Kλικ για επεξεργασία του τίτλου</a:t>
            </a:r>
            <a:endParaRPr kumimoji="0" lang="en-US"/>
          </a:p>
        </p:txBody>
      </p:sp>
      <p:sp>
        <p:nvSpPr>
          <p:cNvPr id="7" name="6 - Θέση ημερομηνίας"/>
          <p:cNvSpPr>
            <a:spLocks noGrp="1"/>
          </p:cNvSpPr>
          <p:nvPr>
            <p:ph type="dt" sz="half" idx="10"/>
          </p:nvPr>
        </p:nvSpPr>
        <p:spPr/>
        <p:txBody>
          <a:bodyPr/>
          <a:lstStyle/>
          <a:p>
            <a:fld id="{59245931-9812-475F-B110-B6C42A859639}" type="datetime1">
              <a:rPr lang="el-GR" smtClean="0"/>
              <a:pPr/>
              <a:t>10/1/2013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
        <p:nvSpPr>
          <p:cNvPr id="11" name="10 - Θέση περιεχομένου"/>
          <p:cNvSpPr>
            <a:spLocks noGrp="1"/>
          </p:cNvSpPr>
          <p:nvPr>
            <p:ph sz="quarter" idx="2"/>
          </p:nvPr>
        </p:nvSpPr>
        <p:spPr>
          <a:xfrm>
            <a:off x="457200" y="2362200"/>
            <a:ext cx="3657600" cy="38862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12 - Θέση περιεχομένου"/>
          <p:cNvSpPr>
            <a:spLocks noGrp="1"/>
          </p:cNvSpPr>
          <p:nvPr>
            <p:ph sz="quarter" idx="4"/>
          </p:nvPr>
        </p:nvSpPr>
        <p:spPr>
          <a:xfrm>
            <a:off x="4371975" y="2362200"/>
            <a:ext cx="3657600" cy="38862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2" name="11 - Θέση κειμένου"/>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
        <p:nvSpPr>
          <p:cNvPr id="14" name="13 - Θέση κειμένου"/>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6" name="5 - Θέση ημερομηνίας"/>
          <p:cNvSpPr>
            <a:spLocks noGrp="1"/>
          </p:cNvSpPr>
          <p:nvPr>
            <p:ph type="dt" sz="half" idx="10"/>
          </p:nvPr>
        </p:nvSpPr>
        <p:spPr/>
        <p:txBody>
          <a:bodyPr rtlCol="0"/>
          <a:lstStyle/>
          <a:p>
            <a:fld id="{47EA4116-EBDC-4B6D-B7B2-88B15F6CFDE3}" type="datetime1">
              <a:rPr lang="el-GR" smtClean="0"/>
              <a:pPr/>
              <a:t>10/1/2013</a:t>
            </a:fld>
            <a:endParaRPr lang="el-GR"/>
          </a:p>
        </p:txBody>
      </p:sp>
      <p:sp>
        <p:nvSpPr>
          <p:cNvPr id="7" name="6 - Θέση αριθμού διαφάνειας"/>
          <p:cNvSpPr>
            <a:spLocks noGrp="1"/>
          </p:cNvSpPr>
          <p:nvPr>
            <p:ph type="sldNum" sz="quarter" idx="11"/>
          </p:nvPr>
        </p:nvSpPr>
        <p:spPr/>
        <p:txBody>
          <a:bodyPr rtlCol="0"/>
          <a:lstStyle/>
          <a:p>
            <a:fld id="{D3F1D1C4-C2D9-4231-9FB2-B2D9D97AA41D}" type="slidenum">
              <a:rPr lang="el-GR" smtClean="0"/>
              <a:pPr/>
              <a:t>‹#›</a:t>
            </a:fld>
            <a:endParaRPr lang="el-GR"/>
          </a:p>
        </p:txBody>
      </p:sp>
      <p:sp>
        <p:nvSpPr>
          <p:cNvPr id="8" name="7 - Θέση υποσέλιδου"/>
          <p:cNvSpPr>
            <a:spLocks noGrp="1"/>
          </p:cNvSpPr>
          <p:nvPr>
            <p:ph type="ftr" sz="quarter" idx="12"/>
          </p:nvPr>
        </p:nvSpPr>
        <p:spPr/>
        <p:txBody>
          <a:bodyPr rtlCol="0"/>
          <a:lstStyle/>
          <a:p>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06ED030-DECB-483E-9E40-C89DEBF0A656}" type="datetime1">
              <a:rPr lang="el-GR" smtClean="0"/>
              <a:pPr/>
              <a:t>10/1/2013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1">
        <a:schemeClr val="bg1"/>
      </p:bgRef>
    </p:bg>
    <p:spTree>
      <p:nvGrpSpPr>
        <p:cNvPr id="1" name=""/>
        <p:cNvGrpSpPr/>
        <p:nvPr/>
      </p:nvGrpSpPr>
      <p:grpSpPr>
        <a:xfrm>
          <a:off x="0" y="0"/>
          <a:ext cx="0" cy="0"/>
          <a:chOff x="0" y="0"/>
          <a:chExt cx="0" cy="0"/>
        </a:xfrm>
      </p:grpSpPr>
      <p:sp>
        <p:nvSpPr>
          <p:cNvPr id="10" name="9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 Τίτλος"/>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8" name="7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 Ευθεία γραμμή σύνδεσης"/>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 Θέση περιεχομένου"/>
          <p:cNvSpPr>
            <a:spLocks noGrp="1"/>
          </p:cNvSpPr>
          <p:nvPr>
            <p:ph sz="quarter" idx="1"/>
          </p:nvPr>
        </p:nvSpPr>
        <p:spPr>
          <a:xfrm>
            <a:off x="304800" y="274320"/>
            <a:ext cx="5638800" cy="6327648"/>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1" name="20 - Θέση ημερομηνίας"/>
          <p:cNvSpPr>
            <a:spLocks noGrp="1"/>
          </p:cNvSpPr>
          <p:nvPr>
            <p:ph type="dt" sz="half" idx="14"/>
          </p:nvPr>
        </p:nvSpPr>
        <p:spPr/>
        <p:txBody>
          <a:bodyPr rtlCol="0"/>
          <a:lstStyle/>
          <a:p>
            <a:fld id="{00286077-7B18-4D34-BCDD-C81E67986A71}" type="datetime1">
              <a:rPr lang="el-GR" smtClean="0"/>
              <a:pPr/>
              <a:t>10/1/2013</a:t>
            </a:fld>
            <a:endParaRPr lang="el-GR"/>
          </a:p>
        </p:txBody>
      </p:sp>
      <p:sp>
        <p:nvSpPr>
          <p:cNvPr id="22" name="21 - Θέση αριθμού διαφάνειας"/>
          <p:cNvSpPr>
            <a:spLocks noGrp="1"/>
          </p:cNvSpPr>
          <p:nvPr>
            <p:ph type="sldNum" sz="quarter" idx="15"/>
          </p:nvPr>
        </p:nvSpPr>
        <p:spPr/>
        <p:txBody>
          <a:bodyPr rtlCol="0"/>
          <a:lstStyle/>
          <a:p>
            <a:fld id="{D3F1D1C4-C2D9-4231-9FB2-B2D9D97AA41D}" type="slidenum">
              <a:rPr lang="el-GR" smtClean="0"/>
              <a:pPr/>
              <a:t>‹#›</a:t>
            </a:fld>
            <a:endParaRPr lang="el-GR"/>
          </a:p>
        </p:txBody>
      </p:sp>
      <p:sp>
        <p:nvSpPr>
          <p:cNvPr id="23" name="22 - Θέση υποσέλιδου"/>
          <p:cNvSpPr>
            <a:spLocks noGrp="1"/>
          </p:cNvSpPr>
          <p:nvPr>
            <p:ph type="ftr" sz="quarter" idx="16"/>
          </p:nvPr>
        </p:nvSpPr>
        <p:spPr/>
        <p:txBody>
          <a:bodyPr rtlCol="0"/>
          <a:lstStyle/>
          <a:p>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 Τίτλος"/>
          <p:cNvSpPr>
            <a:spLocks noGrp="1"/>
          </p:cNvSpPr>
          <p:nvPr>
            <p:ph type="title"/>
          </p:nvPr>
        </p:nvSpPr>
        <p:spPr>
          <a:xfrm rot="5400000">
            <a:off x="3350133" y="3200400"/>
            <a:ext cx="6309360" cy="457200"/>
          </a:xfrm>
        </p:spPr>
        <p:txBody>
          <a:bodyPr anchor="b"/>
          <a:lstStyle>
            <a:lvl1pPr algn="l">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10" name="9 - Ευθεία γραμμή σύνδεσης"/>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 Ορθογώνιο"/>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 Ευθεία γραμμή σύνδεσης"/>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 Θέση ημερομηνίας"/>
          <p:cNvSpPr>
            <a:spLocks noGrp="1"/>
          </p:cNvSpPr>
          <p:nvPr>
            <p:ph type="dt" sz="half" idx="10"/>
          </p:nvPr>
        </p:nvSpPr>
        <p:spPr/>
        <p:txBody>
          <a:bodyPr rtlCol="0"/>
          <a:lstStyle/>
          <a:p>
            <a:fld id="{CA2DC552-431F-4283-AD0C-FCA0EC0B88BD}" type="datetime1">
              <a:rPr lang="el-GR" smtClean="0"/>
              <a:pPr/>
              <a:t>10/1/2013</a:t>
            </a:fld>
            <a:endParaRPr lang="el-GR"/>
          </a:p>
        </p:txBody>
      </p:sp>
      <p:sp>
        <p:nvSpPr>
          <p:cNvPr id="18" name="17 - Θέση αριθμού διαφάνειας"/>
          <p:cNvSpPr>
            <a:spLocks noGrp="1"/>
          </p:cNvSpPr>
          <p:nvPr>
            <p:ph type="sldNum" sz="quarter" idx="11"/>
          </p:nvPr>
        </p:nvSpPr>
        <p:spPr/>
        <p:txBody>
          <a:bodyPr rtlCol="0"/>
          <a:lstStyle/>
          <a:p>
            <a:fld id="{D3F1D1C4-C2D9-4231-9FB2-B2D9D97AA41D}" type="slidenum">
              <a:rPr lang="el-GR" smtClean="0"/>
              <a:pPr/>
              <a:t>‹#›</a:t>
            </a:fld>
            <a:endParaRPr lang="el-GR"/>
          </a:p>
        </p:txBody>
      </p:sp>
      <p:sp>
        <p:nvSpPr>
          <p:cNvPr id="21" name="20 - Θέση υποσέλιδου"/>
          <p:cNvSpPr>
            <a:spLocks noGrp="1"/>
          </p:cNvSpPr>
          <p:nvPr>
            <p:ph type="ftr" sz="quarter" idx="12"/>
          </p:nvPr>
        </p:nvSpPr>
        <p:spPr/>
        <p:txBody>
          <a:bodyPr rtlCol="0"/>
          <a:lstStyle/>
          <a:p>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 Θέση τίτλου"/>
          <p:cNvSpPr>
            <a:spLocks noGrp="1"/>
          </p:cNvSpPr>
          <p:nvPr>
            <p:ph type="title"/>
          </p:nvPr>
        </p:nvSpPr>
        <p:spPr>
          <a:xfrm>
            <a:off x="457200" y="274638"/>
            <a:ext cx="7467600" cy="1143000"/>
          </a:xfrm>
          <a:prstGeom prst="rect">
            <a:avLst/>
          </a:prstGeom>
        </p:spPr>
        <p:txBody>
          <a:bodyPr vert="horz" anchor="b">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E6E4F9A6-9E45-4E86-85DA-35E0F3BF0FE6}" type="datetime1">
              <a:rPr lang="el-GR" smtClean="0"/>
              <a:pPr/>
              <a:t>10/1/2013</a:t>
            </a:fld>
            <a:endParaRPr lang="el-GR"/>
          </a:p>
        </p:txBody>
      </p:sp>
      <p:sp>
        <p:nvSpPr>
          <p:cNvPr id="3" name="2 - Θέση υποσέλιδου"/>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l-GR"/>
          </a:p>
        </p:txBody>
      </p:sp>
      <p:sp>
        <p:nvSpPr>
          <p:cNvPr id="7" name="6 - Ευθεία γραμμή σύνδεσης"/>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Θέση αριθμού διαφάνειας"/>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000364" y="1643050"/>
            <a:ext cx="5000660" cy="4278094"/>
          </a:xfrm>
          <a:prstGeom prst="rect">
            <a:avLst/>
          </a:prstGeom>
          <a:noFill/>
        </p:spPr>
        <p:txBody>
          <a:bodyPr wrap="square" rtlCol="0">
            <a:spAutoFit/>
          </a:bodyPr>
          <a:lstStyle/>
          <a:p>
            <a:pPr algn="ctr"/>
            <a:r>
              <a:rPr lang="el-GR" sz="3200" b="1" dirty="0" smtClean="0">
                <a:solidFill>
                  <a:schemeClr val="accent1">
                    <a:lumMod val="75000"/>
                  </a:schemeClr>
                </a:solidFill>
                <a:latin typeface="Verdana" pitchFamily="34" charset="0"/>
              </a:rPr>
              <a:t>Η</a:t>
            </a:r>
            <a:r>
              <a:rPr lang="en-US" sz="3200" b="1" dirty="0" smtClean="0">
                <a:solidFill>
                  <a:schemeClr val="accent1">
                    <a:lumMod val="75000"/>
                  </a:schemeClr>
                </a:solidFill>
                <a:latin typeface="Verdana" pitchFamily="34" charset="0"/>
              </a:rPr>
              <a:t> </a:t>
            </a:r>
            <a:r>
              <a:rPr lang="el-GR" sz="3200" b="1" dirty="0" smtClean="0">
                <a:solidFill>
                  <a:schemeClr val="accent1">
                    <a:lumMod val="75000"/>
                  </a:schemeClr>
                </a:solidFill>
                <a:latin typeface="Verdana" pitchFamily="34" charset="0"/>
              </a:rPr>
              <a:t>Κρίση Αλλάζει τη Ζωή μας </a:t>
            </a:r>
            <a:br>
              <a:rPr lang="el-GR" sz="3200" b="1" dirty="0" smtClean="0">
                <a:solidFill>
                  <a:schemeClr val="accent1">
                    <a:lumMod val="75000"/>
                  </a:schemeClr>
                </a:solidFill>
                <a:latin typeface="Verdana" pitchFamily="34" charset="0"/>
              </a:rPr>
            </a:br>
            <a:r>
              <a:rPr lang="el-GR" sz="3200" b="1" dirty="0" smtClean="0">
                <a:solidFill>
                  <a:schemeClr val="accent1">
                    <a:lumMod val="75000"/>
                  </a:schemeClr>
                </a:solidFill>
                <a:latin typeface="Verdana" pitchFamily="34" charset="0"/>
              </a:rPr>
              <a:t>και το </a:t>
            </a:r>
            <a:r>
              <a:rPr lang="en-US" sz="3200" b="1" dirty="0" smtClean="0">
                <a:solidFill>
                  <a:schemeClr val="accent1">
                    <a:lumMod val="75000"/>
                  </a:schemeClr>
                </a:solidFill>
                <a:latin typeface="Verdana" pitchFamily="34" charset="0"/>
              </a:rPr>
              <a:t>Management</a:t>
            </a:r>
          </a:p>
          <a:p>
            <a:pPr algn="ctr"/>
            <a:r>
              <a:rPr lang="el-GR" sz="2400" b="1" dirty="0" smtClean="0">
                <a:solidFill>
                  <a:schemeClr val="accent1">
                    <a:lumMod val="75000"/>
                  </a:schemeClr>
                </a:solidFill>
                <a:latin typeface="Verdana" pitchFamily="34" charset="0"/>
              </a:rPr>
              <a:t>Μέρος Α</a:t>
            </a:r>
            <a:endParaRPr lang="el-GR" sz="2400" b="1" dirty="0" smtClean="0">
              <a:solidFill>
                <a:schemeClr val="accent1">
                  <a:lumMod val="75000"/>
                </a:schemeClr>
              </a:solidFill>
              <a:latin typeface="Verdana" pitchFamily="34" charset="0"/>
            </a:endParaRPr>
          </a:p>
          <a:p>
            <a:r>
              <a:rPr lang="el-GR" dirty="0" smtClean="0"/>
              <a:t> </a:t>
            </a:r>
          </a:p>
          <a:p>
            <a:endParaRPr lang="en-US" dirty="0" smtClean="0">
              <a:latin typeface="Tahoma" pitchFamily="34" charset="0"/>
              <a:cs typeface="Tahoma" pitchFamily="34" charset="0"/>
            </a:endParaRPr>
          </a:p>
          <a:p>
            <a:endParaRPr lang="en-US" dirty="0" smtClean="0">
              <a:latin typeface="Tahoma" pitchFamily="34" charset="0"/>
              <a:cs typeface="Tahoma" pitchFamily="34" charset="0"/>
            </a:endParaRPr>
          </a:p>
          <a:p>
            <a:r>
              <a:rPr lang="el-GR" dirty="0" smtClean="0">
                <a:latin typeface="Tahoma" pitchFamily="34" charset="0"/>
                <a:cs typeface="Tahoma" pitchFamily="34" charset="0"/>
              </a:rPr>
              <a:t>Δημήτρης Β. Παπούλιας</a:t>
            </a:r>
          </a:p>
          <a:p>
            <a:r>
              <a:rPr lang="el-GR" dirty="0" smtClean="0">
                <a:latin typeface="Tahoma" pitchFamily="34" charset="0"/>
                <a:cs typeface="Tahoma" pitchFamily="34" charset="0"/>
              </a:rPr>
              <a:t>Ομότιμος Καθηγητής Πανεπιστημίου Αθηνών</a:t>
            </a:r>
          </a:p>
          <a:p>
            <a:r>
              <a:rPr lang="el-GR" dirty="0" smtClean="0">
                <a:latin typeface="Tahoma" pitchFamily="34" charset="0"/>
                <a:cs typeface="Tahoma" pitchFamily="34" charset="0"/>
              </a:rPr>
              <a:t> </a:t>
            </a:r>
          </a:p>
          <a:p>
            <a:r>
              <a:rPr lang="en-US" dirty="0" smtClean="0">
                <a:latin typeface="Tahoma" pitchFamily="34" charset="0"/>
                <a:cs typeface="Tahoma" pitchFamily="34" charset="0"/>
              </a:rPr>
              <a:t>2012-1013</a:t>
            </a:r>
            <a:endParaRPr lang="el-GR" dirty="0" smtClean="0">
              <a:latin typeface="Tahoma" pitchFamily="34" charset="0"/>
              <a:cs typeface="Tahoma" pitchFamily="34" charset="0"/>
            </a:endParaRPr>
          </a:p>
          <a:p>
            <a:endParaRPr lang="el-G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1\ppcpr\LOCALS~1\Temp\\msotw9_temp0.jpg"/>
          <p:cNvPicPr>
            <a:picLocks noChangeAspect="1" noChangeArrowheads="1"/>
          </p:cNvPicPr>
          <p:nvPr/>
        </p:nvPicPr>
        <p:blipFill>
          <a:blip r:embed="rId2" cstate="print"/>
          <a:srcRect/>
          <a:stretch>
            <a:fillRect/>
          </a:stretch>
        </p:blipFill>
        <p:spPr bwMode="auto">
          <a:xfrm>
            <a:off x="0" y="0"/>
            <a:ext cx="7924800" cy="6858000"/>
          </a:xfrm>
          <a:prstGeom prst="rect">
            <a:avLst/>
          </a:prstGeom>
          <a:noFill/>
          <a:ln w="12700">
            <a:noFill/>
            <a:miter lim="800000"/>
            <a:headEnd type="none" w="sm" len="sm"/>
            <a:tailEnd type="none" w="sm" len="sm"/>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10</a:t>
            </a:fld>
            <a:endParaRPr lang="el-G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3"/>
          <p:cNvSpPr>
            <a:spLocks noChangeArrowheads="1"/>
          </p:cNvSpPr>
          <p:nvPr/>
        </p:nvSpPr>
        <p:spPr bwMode="auto">
          <a:xfrm>
            <a:off x="838200" y="914400"/>
            <a:ext cx="3505200" cy="1562100"/>
          </a:xfrm>
          <a:prstGeom prst="ellipse">
            <a:avLst/>
          </a:prstGeom>
          <a:solidFill>
            <a:schemeClr val="bg1"/>
          </a:solidFill>
          <a:ln w="9525">
            <a:solidFill>
              <a:srgbClr val="000000"/>
            </a:solidFill>
            <a:round/>
            <a:headEnd/>
            <a:tailEnd/>
          </a:ln>
        </p:spPr>
        <p:txBody>
          <a:bodyPr/>
          <a:lstStyle/>
          <a:p>
            <a:endParaRPr lang="el-GR"/>
          </a:p>
        </p:txBody>
      </p:sp>
      <p:sp>
        <p:nvSpPr>
          <p:cNvPr id="3" name="Line 12"/>
          <p:cNvSpPr>
            <a:spLocks noChangeShapeType="1"/>
          </p:cNvSpPr>
          <p:nvPr/>
        </p:nvSpPr>
        <p:spPr bwMode="auto">
          <a:xfrm>
            <a:off x="4286248" y="1714488"/>
            <a:ext cx="1276350" cy="0"/>
          </a:xfrm>
          <a:prstGeom prst="line">
            <a:avLst/>
          </a:prstGeom>
          <a:noFill/>
          <a:ln w="9525">
            <a:solidFill>
              <a:srgbClr val="000000"/>
            </a:solidFill>
            <a:round/>
            <a:headEnd/>
            <a:tailEnd type="triangle" w="med" len="med"/>
          </a:ln>
        </p:spPr>
        <p:txBody>
          <a:bodyPr/>
          <a:lstStyle/>
          <a:p>
            <a:endParaRPr lang="el-GR"/>
          </a:p>
        </p:txBody>
      </p:sp>
      <p:sp>
        <p:nvSpPr>
          <p:cNvPr id="4" name="Rectangle 14"/>
          <p:cNvSpPr>
            <a:spLocks noChangeArrowheads="1"/>
          </p:cNvSpPr>
          <p:nvPr/>
        </p:nvSpPr>
        <p:spPr bwMode="auto">
          <a:xfrm>
            <a:off x="5429256" y="1000108"/>
            <a:ext cx="3124200" cy="1447800"/>
          </a:xfrm>
          <a:prstGeom prst="rect">
            <a:avLst/>
          </a:prstGeom>
          <a:solidFill>
            <a:schemeClr val="bg1"/>
          </a:solidFill>
          <a:ln w="9525">
            <a:solidFill>
              <a:srgbClr val="000000"/>
            </a:solidFill>
            <a:miter lim="800000"/>
            <a:headEnd/>
            <a:tailEnd/>
          </a:ln>
        </p:spPr>
        <p:txBody>
          <a:bodyPr/>
          <a:lstStyle/>
          <a:p>
            <a:endParaRPr lang="el-GR"/>
          </a:p>
        </p:txBody>
      </p:sp>
      <p:sp>
        <p:nvSpPr>
          <p:cNvPr id="5" name="Line 6"/>
          <p:cNvSpPr>
            <a:spLocks noChangeShapeType="1"/>
          </p:cNvSpPr>
          <p:nvPr/>
        </p:nvSpPr>
        <p:spPr bwMode="auto">
          <a:xfrm>
            <a:off x="4506913" y="4419600"/>
            <a:ext cx="1028700" cy="0"/>
          </a:xfrm>
          <a:prstGeom prst="line">
            <a:avLst/>
          </a:prstGeom>
          <a:noFill/>
          <a:ln w="9525">
            <a:solidFill>
              <a:srgbClr val="000000"/>
            </a:solidFill>
            <a:round/>
            <a:headEnd/>
            <a:tailEnd type="triangle" w="med" len="med"/>
          </a:ln>
        </p:spPr>
        <p:txBody>
          <a:bodyPr/>
          <a:lstStyle/>
          <a:p>
            <a:endParaRPr lang="el-GR"/>
          </a:p>
        </p:txBody>
      </p:sp>
      <p:sp>
        <p:nvSpPr>
          <p:cNvPr id="6" name="Oval 7"/>
          <p:cNvSpPr>
            <a:spLocks noChangeArrowheads="1"/>
          </p:cNvSpPr>
          <p:nvPr/>
        </p:nvSpPr>
        <p:spPr bwMode="auto">
          <a:xfrm>
            <a:off x="847725" y="3805250"/>
            <a:ext cx="3581400" cy="1409700"/>
          </a:xfrm>
          <a:prstGeom prst="ellipse">
            <a:avLst/>
          </a:prstGeom>
          <a:noFill/>
          <a:ln w="9525">
            <a:solidFill>
              <a:srgbClr val="000000"/>
            </a:solidFill>
            <a:round/>
            <a:headEnd/>
            <a:tailEnd/>
          </a:ln>
        </p:spPr>
        <p:txBody>
          <a:bodyPr/>
          <a:lstStyle/>
          <a:p>
            <a:endParaRPr lang="el-GR"/>
          </a:p>
        </p:txBody>
      </p:sp>
      <p:sp>
        <p:nvSpPr>
          <p:cNvPr id="7" name="Rectangle 8"/>
          <p:cNvSpPr>
            <a:spLocks noChangeArrowheads="1"/>
          </p:cNvSpPr>
          <p:nvPr/>
        </p:nvSpPr>
        <p:spPr bwMode="auto">
          <a:xfrm>
            <a:off x="5562600" y="3797312"/>
            <a:ext cx="3124200" cy="1417638"/>
          </a:xfrm>
          <a:prstGeom prst="rect">
            <a:avLst/>
          </a:prstGeom>
          <a:noFill/>
          <a:ln w="9525">
            <a:solidFill>
              <a:srgbClr val="000000"/>
            </a:solidFill>
            <a:miter lim="800000"/>
            <a:headEnd/>
            <a:tailEnd/>
          </a:ln>
        </p:spPr>
        <p:txBody>
          <a:bodyPr/>
          <a:lstStyle/>
          <a:p>
            <a:endParaRPr lang="el-GR"/>
          </a:p>
        </p:txBody>
      </p:sp>
      <p:sp>
        <p:nvSpPr>
          <p:cNvPr id="8" name="Line 9"/>
          <p:cNvSpPr>
            <a:spLocks noChangeShapeType="1"/>
          </p:cNvSpPr>
          <p:nvPr/>
        </p:nvSpPr>
        <p:spPr bwMode="auto">
          <a:xfrm flipH="1">
            <a:off x="2662254" y="3048000"/>
            <a:ext cx="4267200" cy="0"/>
          </a:xfrm>
          <a:prstGeom prst="line">
            <a:avLst/>
          </a:prstGeom>
          <a:noFill/>
          <a:ln w="9525">
            <a:solidFill>
              <a:srgbClr val="000000"/>
            </a:solidFill>
            <a:round/>
            <a:headEnd/>
            <a:tailEnd type="triangle" w="med" len="med"/>
          </a:ln>
        </p:spPr>
        <p:txBody>
          <a:bodyPr/>
          <a:lstStyle/>
          <a:p>
            <a:endParaRPr lang="el-GR"/>
          </a:p>
        </p:txBody>
      </p:sp>
      <p:sp>
        <p:nvSpPr>
          <p:cNvPr id="9" name="Line 3"/>
          <p:cNvSpPr>
            <a:spLocks noChangeShapeType="1"/>
          </p:cNvSpPr>
          <p:nvPr/>
        </p:nvSpPr>
        <p:spPr bwMode="auto">
          <a:xfrm flipH="1">
            <a:off x="2590800" y="5562600"/>
            <a:ext cx="4419600" cy="0"/>
          </a:xfrm>
          <a:prstGeom prst="line">
            <a:avLst/>
          </a:prstGeom>
          <a:noFill/>
          <a:ln w="9525">
            <a:solidFill>
              <a:srgbClr val="000000"/>
            </a:solidFill>
            <a:round/>
            <a:headEnd/>
            <a:tailEnd type="triangle" w="med" len="med"/>
          </a:ln>
        </p:spPr>
        <p:txBody>
          <a:bodyPr/>
          <a:lstStyle/>
          <a:p>
            <a:endParaRPr lang="el-GR"/>
          </a:p>
        </p:txBody>
      </p:sp>
      <p:sp>
        <p:nvSpPr>
          <p:cNvPr id="10" name="Line 4"/>
          <p:cNvSpPr>
            <a:spLocks noChangeShapeType="1"/>
          </p:cNvSpPr>
          <p:nvPr/>
        </p:nvSpPr>
        <p:spPr bwMode="auto">
          <a:xfrm flipV="1">
            <a:off x="2590800" y="5105400"/>
            <a:ext cx="0" cy="381000"/>
          </a:xfrm>
          <a:prstGeom prst="line">
            <a:avLst/>
          </a:prstGeom>
          <a:noFill/>
          <a:ln w="9525">
            <a:solidFill>
              <a:srgbClr val="000000"/>
            </a:solidFill>
            <a:round/>
            <a:headEnd/>
            <a:tailEnd type="triangle" w="med" len="med"/>
          </a:ln>
        </p:spPr>
        <p:txBody>
          <a:bodyPr/>
          <a:lstStyle/>
          <a:p>
            <a:endParaRPr lang="el-GR"/>
          </a:p>
        </p:txBody>
      </p:sp>
      <p:sp>
        <p:nvSpPr>
          <p:cNvPr id="11" name="Text Box 2"/>
          <p:cNvSpPr txBox="1">
            <a:spLocks noChangeArrowheads="1"/>
          </p:cNvSpPr>
          <p:nvPr/>
        </p:nvSpPr>
        <p:spPr bwMode="auto">
          <a:xfrm>
            <a:off x="1428728" y="6286520"/>
            <a:ext cx="6972300" cy="495300"/>
          </a:xfrm>
          <a:prstGeom prst="rect">
            <a:avLst/>
          </a:prstGeom>
          <a:ln>
            <a:headEnd/>
            <a:tailEnd/>
          </a:ln>
        </p:spPr>
        <p:style>
          <a:lnRef idx="2">
            <a:schemeClr val="dk1"/>
          </a:lnRef>
          <a:fillRef idx="1">
            <a:schemeClr val="lt1"/>
          </a:fillRef>
          <a:effectRef idx="0">
            <a:schemeClr val="dk1"/>
          </a:effectRef>
          <a:fontRef idx="minor">
            <a:schemeClr val="dk1"/>
          </a:fontRef>
        </p:style>
        <p:txBody>
          <a:bodyPr bIns="0"/>
          <a:lstStyle/>
          <a:p>
            <a:r>
              <a:rPr lang="en-US" b="1" dirty="0">
                <a:solidFill>
                  <a:schemeClr val="tx1"/>
                </a:solidFill>
                <a:cs typeface="Times New Roman" pitchFamily="18" charset="0"/>
              </a:rPr>
              <a:t>H </a:t>
            </a:r>
            <a:r>
              <a:rPr lang="el-GR" b="1" dirty="0">
                <a:solidFill>
                  <a:schemeClr val="tx1"/>
                </a:solidFill>
                <a:cs typeface="Times New Roman" pitchFamily="18" charset="0"/>
              </a:rPr>
              <a:t>Εικονική πραγματικότητα των μοντέλων</a:t>
            </a:r>
          </a:p>
          <a:p>
            <a:pPr eaLnBrk="0" hangingPunct="0"/>
            <a:endParaRPr lang="el-GR" dirty="0"/>
          </a:p>
        </p:txBody>
      </p:sp>
      <p:sp>
        <p:nvSpPr>
          <p:cNvPr id="12" name="Rectangle 18"/>
          <p:cNvSpPr>
            <a:spLocks noChangeArrowheads="1"/>
          </p:cNvSpPr>
          <p:nvPr/>
        </p:nvSpPr>
        <p:spPr bwMode="auto">
          <a:xfrm>
            <a:off x="457200" y="3017838"/>
            <a:ext cx="9144000" cy="646331"/>
          </a:xfrm>
          <a:prstGeom prst="rect">
            <a:avLst/>
          </a:prstGeom>
          <a:noFill/>
          <a:ln w="9525">
            <a:noFill/>
            <a:miter lim="800000"/>
            <a:headEnd/>
            <a:tailEnd/>
          </a:ln>
        </p:spPr>
        <p:txBody>
          <a:bodyPr>
            <a:spAutoFit/>
          </a:bodyPr>
          <a:lstStyle/>
          <a:p>
            <a:r>
              <a:rPr lang="el-GR" b="1">
                <a:cs typeface="Times New Roman" pitchFamily="18" charset="0"/>
              </a:rPr>
              <a:t> </a:t>
            </a:r>
          </a:p>
          <a:p>
            <a:pPr eaLnBrk="0" hangingPunct="0"/>
            <a:endParaRPr lang="el-GR"/>
          </a:p>
        </p:txBody>
      </p:sp>
      <p:sp>
        <p:nvSpPr>
          <p:cNvPr id="13" name="Rectangle 19"/>
          <p:cNvSpPr>
            <a:spLocks noChangeArrowheads="1"/>
          </p:cNvSpPr>
          <p:nvPr/>
        </p:nvSpPr>
        <p:spPr bwMode="auto">
          <a:xfrm>
            <a:off x="0" y="4143380"/>
            <a:ext cx="9144000" cy="646331"/>
          </a:xfrm>
          <a:prstGeom prst="rect">
            <a:avLst/>
          </a:prstGeom>
          <a:noFill/>
          <a:ln w="9525">
            <a:noFill/>
            <a:miter lim="800000"/>
            <a:headEnd/>
            <a:tailEnd/>
          </a:ln>
        </p:spPr>
        <p:txBody>
          <a:bodyPr>
            <a:spAutoFit/>
          </a:bodyPr>
          <a:lstStyle/>
          <a:p>
            <a:r>
              <a:rPr lang="el-GR" b="1">
                <a:cs typeface="Times New Roman" pitchFamily="18" charset="0"/>
              </a:rPr>
              <a:t>    </a:t>
            </a:r>
          </a:p>
          <a:p>
            <a:pPr eaLnBrk="0" hangingPunct="0"/>
            <a:endParaRPr lang="el-GR"/>
          </a:p>
        </p:txBody>
      </p:sp>
      <p:sp>
        <p:nvSpPr>
          <p:cNvPr id="14" name="Rectangle 21"/>
          <p:cNvSpPr>
            <a:spLocks noChangeArrowheads="1"/>
          </p:cNvSpPr>
          <p:nvPr/>
        </p:nvSpPr>
        <p:spPr bwMode="auto">
          <a:xfrm>
            <a:off x="0" y="3929066"/>
            <a:ext cx="9144000" cy="646331"/>
          </a:xfrm>
          <a:prstGeom prst="rect">
            <a:avLst/>
          </a:prstGeom>
          <a:noFill/>
          <a:ln w="9525">
            <a:noFill/>
            <a:miter lim="800000"/>
            <a:headEnd/>
            <a:tailEnd/>
          </a:ln>
        </p:spPr>
        <p:txBody>
          <a:bodyPr>
            <a:spAutoFit/>
          </a:bodyPr>
          <a:lstStyle/>
          <a:p>
            <a:r>
              <a:rPr lang="el-GR" b="1">
                <a:cs typeface="Times New Roman" pitchFamily="18" charset="0"/>
              </a:rPr>
              <a:t> </a:t>
            </a:r>
          </a:p>
          <a:p>
            <a:pPr eaLnBrk="0" hangingPunct="0"/>
            <a:endParaRPr lang="el-GR"/>
          </a:p>
        </p:txBody>
      </p:sp>
      <p:sp>
        <p:nvSpPr>
          <p:cNvPr id="15" name="Rectangle 22"/>
          <p:cNvSpPr>
            <a:spLocks noChangeArrowheads="1"/>
          </p:cNvSpPr>
          <p:nvPr/>
        </p:nvSpPr>
        <p:spPr bwMode="auto">
          <a:xfrm>
            <a:off x="357158" y="0"/>
            <a:ext cx="6096000" cy="523220"/>
          </a:xfrm>
          <a:prstGeom prst="rect">
            <a:avLst/>
          </a:prstGeom>
          <a:noFill/>
          <a:ln w="9525">
            <a:noFill/>
            <a:miter lim="800000"/>
            <a:headEnd/>
            <a:tailEnd/>
          </a:ln>
        </p:spPr>
        <p:txBody>
          <a:bodyPr>
            <a:spAutoFit/>
          </a:bodyPr>
          <a:lstStyle/>
          <a:p>
            <a:r>
              <a:rPr lang="el-GR" sz="2800" b="1" u="sng" dirty="0" smtClean="0">
                <a:solidFill>
                  <a:schemeClr val="tx2">
                    <a:lumMod val="60000"/>
                    <a:lumOff val="40000"/>
                  </a:schemeClr>
                </a:solidFill>
              </a:rPr>
              <a:t>Μοντέλα </a:t>
            </a:r>
            <a:r>
              <a:rPr lang="el-GR" sz="2800" b="1" u="sng" dirty="0">
                <a:solidFill>
                  <a:schemeClr val="tx2">
                    <a:lumMod val="60000"/>
                    <a:lumOff val="40000"/>
                  </a:schemeClr>
                </a:solidFill>
              </a:rPr>
              <a:t>και πραγματικότητα</a:t>
            </a:r>
          </a:p>
        </p:txBody>
      </p:sp>
      <p:sp>
        <p:nvSpPr>
          <p:cNvPr id="16" name="Line 23"/>
          <p:cNvSpPr>
            <a:spLocks noChangeShapeType="1"/>
          </p:cNvSpPr>
          <p:nvPr/>
        </p:nvSpPr>
        <p:spPr bwMode="auto">
          <a:xfrm flipV="1">
            <a:off x="2590800" y="2438400"/>
            <a:ext cx="0" cy="609600"/>
          </a:xfrm>
          <a:prstGeom prst="line">
            <a:avLst/>
          </a:prstGeom>
          <a:noFill/>
          <a:ln w="9525">
            <a:solidFill>
              <a:schemeClr val="tx1"/>
            </a:solidFill>
            <a:round/>
            <a:headEnd/>
            <a:tailEnd type="triangle" w="med" len="med"/>
          </a:ln>
        </p:spPr>
        <p:txBody>
          <a:bodyPr/>
          <a:lstStyle/>
          <a:p>
            <a:endParaRPr lang="el-GR"/>
          </a:p>
        </p:txBody>
      </p:sp>
      <p:sp>
        <p:nvSpPr>
          <p:cNvPr id="17" name="Line 24"/>
          <p:cNvSpPr>
            <a:spLocks noChangeShapeType="1"/>
          </p:cNvSpPr>
          <p:nvPr/>
        </p:nvSpPr>
        <p:spPr bwMode="auto">
          <a:xfrm>
            <a:off x="7000892" y="2466972"/>
            <a:ext cx="0" cy="533400"/>
          </a:xfrm>
          <a:prstGeom prst="line">
            <a:avLst/>
          </a:prstGeom>
          <a:noFill/>
          <a:ln w="9525">
            <a:solidFill>
              <a:schemeClr val="tx1"/>
            </a:solidFill>
            <a:round/>
            <a:headEnd/>
            <a:tailEnd type="triangle" w="med" len="med"/>
          </a:ln>
        </p:spPr>
        <p:txBody>
          <a:bodyPr/>
          <a:lstStyle/>
          <a:p>
            <a:endParaRPr lang="el-GR"/>
          </a:p>
        </p:txBody>
      </p:sp>
      <p:sp>
        <p:nvSpPr>
          <p:cNvPr id="18" name="Text Box 25"/>
          <p:cNvSpPr txBox="1">
            <a:spLocks noChangeArrowheads="1"/>
          </p:cNvSpPr>
          <p:nvPr/>
        </p:nvSpPr>
        <p:spPr bwMode="auto">
          <a:xfrm>
            <a:off x="1524000" y="1371600"/>
            <a:ext cx="2133600" cy="369332"/>
          </a:xfrm>
          <a:prstGeom prst="rect">
            <a:avLst/>
          </a:prstGeom>
          <a:noFill/>
          <a:ln w="9525">
            <a:noFill/>
            <a:miter lim="800000"/>
            <a:headEnd/>
            <a:tailEnd/>
          </a:ln>
        </p:spPr>
        <p:txBody>
          <a:bodyPr>
            <a:spAutoFit/>
          </a:bodyPr>
          <a:lstStyle/>
          <a:p>
            <a:pPr>
              <a:spcBef>
                <a:spcPct val="50000"/>
              </a:spcBef>
            </a:pPr>
            <a:endParaRPr lang="el-GR"/>
          </a:p>
        </p:txBody>
      </p:sp>
      <p:sp>
        <p:nvSpPr>
          <p:cNvPr id="19" name="Line 26"/>
          <p:cNvSpPr>
            <a:spLocks noChangeShapeType="1"/>
          </p:cNvSpPr>
          <p:nvPr/>
        </p:nvSpPr>
        <p:spPr bwMode="auto">
          <a:xfrm>
            <a:off x="7086600" y="5181600"/>
            <a:ext cx="0" cy="381000"/>
          </a:xfrm>
          <a:prstGeom prst="line">
            <a:avLst/>
          </a:prstGeom>
          <a:noFill/>
          <a:ln w="9525">
            <a:solidFill>
              <a:schemeClr val="tx1"/>
            </a:solidFill>
            <a:round/>
            <a:headEnd/>
            <a:tailEnd type="triangle" w="med" len="med"/>
          </a:ln>
        </p:spPr>
        <p:txBody>
          <a:bodyPr/>
          <a:lstStyle/>
          <a:p>
            <a:endParaRPr lang="el-GR"/>
          </a:p>
        </p:txBody>
      </p:sp>
      <p:sp>
        <p:nvSpPr>
          <p:cNvPr id="20" name="Text Box 27"/>
          <p:cNvSpPr txBox="1">
            <a:spLocks noChangeArrowheads="1"/>
          </p:cNvSpPr>
          <p:nvPr/>
        </p:nvSpPr>
        <p:spPr bwMode="auto">
          <a:xfrm>
            <a:off x="1785918" y="1428736"/>
            <a:ext cx="1752600" cy="646331"/>
          </a:xfrm>
          <a:prstGeom prst="rect">
            <a:avLst/>
          </a:prstGeom>
          <a:noFill/>
          <a:ln w="9525">
            <a:noFill/>
            <a:miter lim="800000"/>
            <a:headEnd/>
            <a:tailEnd/>
          </a:ln>
        </p:spPr>
        <p:txBody>
          <a:bodyPr>
            <a:spAutoFit/>
          </a:bodyPr>
          <a:lstStyle/>
          <a:p>
            <a:pPr>
              <a:spcBef>
                <a:spcPct val="50000"/>
              </a:spcBef>
            </a:pPr>
            <a:r>
              <a:rPr lang="el-GR" b="1" dirty="0" err="1"/>
              <a:t>πραγματικόπρόβλημα</a:t>
            </a:r>
            <a:endParaRPr lang="el-GR" b="1" dirty="0"/>
          </a:p>
        </p:txBody>
      </p:sp>
      <p:sp>
        <p:nvSpPr>
          <p:cNvPr id="21" name="Text Box 28"/>
          <p:cNvSpPr txBox="1">
            <a:spLocks noChangeArrowheads="1"/>
          </p:cNvSpPr>
          <p:nvPr/>
        </p:nvSpPr>
        <p:spPr bwMode="auto">
          <a:xfrm>
            <a:off x="1752600" y="4068553"/>
            <a:ext cx="1752600" cy="646331"/>
          </a:xfrm>
          <a:prstGeom prst="rect">
            <a:avLst/>
          </a:prstGeom>
          <a:noFill/>
          <a:ln w="9525">
            <a:noFill/>
            <a:miter lim="800000"/>
            <a:headEnd/>
            <a:tailEnd/>
          </a:ln>
        </p:spPr>
        <p:txBody>
          <a:bodyPr>
            <a:spAutoFit/>
          </a:bodyPr>
          <a:lstStyle/>
          <a:p>
            <a:pPr>
              <a:spcBef>
                <a:spcPct val="50000"/>
              </a:spcBef>
            </a:pPr>
            <a:r>
              <a:rPr lang="el-GR" b="1" dirty="0" err="1"/>
              <a:t>πραγματικόπρόβλημα</a:t>
            </a:r>
            <a:endParaRPr lang="el-GR" b="1" dirty="0"/>
          </a:p>
        </p:txBody>
      </p:sp>
      <p:sp>
        <p:nvSpPr>
          <p:cNvPr id="22" name="Text Box 29"/>
          <p:cNvSpPr txBox="1">
            <a:spLocks noChangeArrowheads="1"/>
          </p:cNvSpPr>
          <p:nvPr/>
        </p:nvSpPr>
        <p:spPr bwMode="auto">
          <a:xfrm>
            <a:off x="2514600" y="3071810"/>
            <a:ext cx="5181600" cy="396875"/>
          </a:xfrm>
          <a:prstGeom prst="rect">
            <a:avLst/>
          </a:prstGeom>
          <a:noFill/>
          <a:ln w="9525">
            <a:noFill/>
            <a:miter lim="800000"/>
            <a:headEnd/>
            <a:tailEnd/>
          </a:ln>
        </p:spPr>
        <p:txBody>
          <a:bodyPr>
            <a:spAutoFit/>
          </a:bodyPr>
          <a:lstStyle/>
          <a:p>
            <a:pPr>
              <a:spcBef>
                <a:spcPct val="50000"/>
              </a:spcBef>
            </a:pPr>
            <a:r>
              <a:rPr lang="el-GR" sz="2000" b="1" dirty="0"/>
              <a:t>Διαδικασία </a:t>
            </a:r>
            <a:r>
              <a:rPr lang="el-GR" sz="2000" b="1" dirty="0" err="1"/>
              <a:t>επανατροφοδότησης</a:t>
            </a:r>
            <a:r>
              <a:rPr lang="el-GR" sz="2000" b="1" dirty="0"/>
              <a:t>(</a:t>
            </a:r>
            <a:r>
              <a:rPr lang="en-US" sz="2000" b="1" dirty="0"/>
              <a:t>feedback</a:t>
            </a:r>
            <a:r>
              <a:rPr lang="el-GR" sz="2000" b="1" dirty="0"/>
              <a:t>)</a:t>
            </a:r>
          </a:p>
        </p:txBody>
      </p:sp>
      <p:sp>
        <p:nvSpPr>
          <p:cNvPr id="23" name="Text Box 30"/>
          <p:cNvSpPr txBox="1">
            <a:spLocks noChangeArrowheads="1"/>
          </p:cNvSpPr>
          <p:nvPr/>
        </p:nvSpPr>
        <p:spPr bwMode="auto">
          <a:xfrm>
            <a:off x="2500298" y="5643578"/>
            <a:ext cx="5181600" cy="396875"/>
          </a:xfrm>
          <a:prstGeom prst="rect">
            <a:avLst/>
          </a:prstGeom>
          <a:noFill/>
          <a:ln w="9525">
            <a:noFill/>
            <a:miter lim="800000"/>
            <a:headEnd/>
            <a:tailEnd/>
          </a:ln>
        </p:spPr>
        <p:txBody>
          <a:bodyPr>
            <a:spAutoFit/>
          </a:bodyPr>
          <a:lstStyle/>
          <a:p>
            <a:pPr>
              <a:spcBef>
                <a:spcPct val="50000"/>
              </a:spcBef>
            </a:pPr>
            <a:r>
              <a:rPr lang="el-GR" sz="2000" b="1" dirty="0"/>
              <a:t>Διαδικασία </a:t>
            </a:r>
            <a:r>
              <a:rPr lang="el-GR" sz="2000" b="1" dirty="0" err="1"/>
              <a:t>επανατροφοδότησης</a:t>
            </a:r>
            <a:r>
              <a:rPr lang="el-GR" sz="2000" b="1" dirty="0"/>
              <a:t>(</a:t>
            </a:r>
            <a:r>
              <a:rPr lang="en-US" sz="2000" b="1" dirty="0"/>
              <a:t>feedback</a:t>
            </a:r>
            <a:r>
              <a:rPr lang="el-GR" sz="2000" b="1" dirty="0"/>
              <a:t>)</a:t>
            </a:r>
          </a:p>
        </p:txBody>
      </p:sp>
      <p:sp>
        <p:nvSpPr>
          <p:cNvPr id="24" name="Text Box 31"/>
          <p:cNvSpPr txBox="1">
            <a:spLocks noChangeArrowheads="1"/>
          </p:cNvSpPr>
          <p:nvPr/>
        </p:nvSpPr>
        <p:spPr bwMode="auto">
          <a:xfrm>
            <a:off x="6019800" y="1447800"/>
            <a:ext cx="2133600" cy="646331"/>
          </a:xfrm>
          <a:prstGeom prst="rect">
            <a:avLst/>
          </a:prstGeom>
          <a:noFill/>
          <a:ln w="9525">
            <a:noFill/>
            <a:miter lim="800000"/>
            <a:headEnd/>
            <a:tailEnd/>
          </a:ln>
        </p:spPr>
        <p:txBody>
          <a:bodyPr>
            <a:spAutoFit/>
          </a:bodyPr>
          <a:lstStyle/>
          <a:p>
            <a:pPr>
              <a:spcBef>
                <a:spcPct val="50000"/>
              </a:spcBef>
            </a:pPr>
            <a:r>
              <a:rPr lang="el-GR" b="1"/>
              <a:t>διατυπωμένο πρόβλημα</a:t>
            </a:r>
          </a:p>
        </p:txBody>
      </p:sp>
      <p:sp>
        <p:nvSpPr>
          <p:cNvPr id="25" name="Text Box 32"/>
          <p:cNvSpPr txBox="1">
            <a:spLocks noChangeArrowheads="1"/>
          </p:cNvSpPr>
          <p:nvPr/>
        </p:nvSpPr>
        <p:spPr bwMode="auto">
          <a:xfrm>
            <a:off x="6019800" y="4068553"/>
            <a:ext cx="2133600" cy="646331"/>
          </a:xfrm>
          <a:prstGeom prst="rect">
            <a:avLst/>
          </a:prstGeom>
          <a:noFill/>
          <a:ln w="9525">
            <a:noFill/>
            <a:miter lim="800000"/>
            <a:headEnd/>
            <a:tailEnd/>
          </a:ln>
        </p:spPr>
        <p:txBody>
          <a:bodyPr>
            <a:spAutoFit/>
          </a:bodyPr>
          <a:lstStyle/>
          <a:p>
            <a:pPr>
              <a:spcBef>
                <a:spcPct val="50000"/>
              </a:spcBef>
            </a:pPr>
            <a:r>
              <a:rPr lang="el-GR" b="1" dirty="0"/>
              <a:t>μοντέλο του προβλήματος</a:t>
            </a:r>
          </a:p>
        </p:txBody>
      </p:sp>
      <p:sp>
        <p:nvSpPr>
          <p:cNvPr id="26" name="25 - Θέση αριθμού διαφάνειας"/>
          <p:cNvSpPr>
            <a:spLocks noGrp="1"/>
          </p:cNvSpPr>
          <p:nvPr>
            <p:ph type="sldNum" sz="quarter" idx="12"/>
          </p:nvPr>
        </p:nvSpPr>
        <p:spPr/>
        <p:txBody>
          <a:bodyPr/>
          <a:lstStyle/>
          <a:p>
            <a:fld id="{D3F1D1C4-C2D9-4231-9FB2-B2D9D97AA41D}" type="slidenum">
              <a:rPr lang="el-GR" smtClean="0"/>
              <a:pPr/>
              <a:t>11</a:t>
            </a:fld>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1500"/>
                            </p:stCondLst>
                            <p:childTnLst>
                              <p:par>
                                <p:cTn id="12" presetID="23" presetClass="entr" presetSubtype="528"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ppt_x</p:attrName>
                                        </p:attrNameLst>
                                      </p:cBhvr>
                                      <p:tavLst>
                                        <p:tav tm="0">
                                          <p:val>
                                            <p:fltVal val="0.5"/>
                                          </p:val>
                                        </p:tav>
                                        <p:tav tm="100000">
                                          <p:val>
                                            <p:strVal val="#ppt_x"/>
                                          </p:val>
                                        </p:tav>
                                      </p:tavLst>
                                    </p:anim>
                                    <p:anim calcmode="lin" valueType="num">
                                      <p:cBhvr>
                                        <p:cTn id="17" dur="500" fill="hold"/>
                                        <p:tgtEl>
                                          <p:spTgt spid="4"/>
                                        </p:tgtEl>
                                        <p:attrNameLst>
                                          <p:attrName>ppt_y</p:attrName>
                                        </p:attrNameLst>
                                      </p:cBhvr>
                                      <p:tavLst>
                                        <p:tav tm="0">
                                          <p:val>
                                            <p:fltVal val="0.5"/>
                                          </p:val>
                                        </p:tav>
                                        <p:tav tm="100000">
                                          <p:val>
                                            <p:strVal val="#ppt_y"/>
                                          </p:val>
                                        </p:tav>
                                      </p:tavLst>
                                    </p:anim>
                                  </p:childTnLst>
                                </p:cTn>
                              </p:par>
                            </p:childTnLst>
                          </p:cTn>
                        </p:par>
                        <p:par>
                          <p:cTn id="18" fill="hold">
                            <p:stCondLst>
                              <p:cond delay="3000"/>
                            </p:stCondLst>
                            <p:childTnLst>
                              <p:par>
                                <p:cTn id="19" presetID="23" presetClass="entr" presetSubtype="528" fill="hold" grpId="0" nodeType="after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par>
                          <p:cTn id="25" fill="hold">
                            <p:stCondLst>
                              <p:cond delay="4500"/>
                            </p:stCondLst>
                            <p:childTnLst>
                              <p:par>
                                <p:cTn id="26" presetID="23" presetClass="entr" presetSubtype="528" fill="hold" grpId="0" nodeType="afterEffect">
                                  <p:stCondLst>
                                    <p:cond delay="100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 calcmode="lin" valueType="num">
                                      <p:cBhvr>
                                        <p:cTn id="30" dur="500" fill="hold"/>
                                        <p:tgtEl>
                                          <p:spTgt spid="7"/>
                                        </p:tgtEl>
                                        <p:attrNameLst>
                                          <p:attrName>ppt_x</p:attrName>
                                        </p:attrNameLst>
                                      </p:cBhvr>
                                      <p:tavLst>
                                        <p:tav tm="0">
                                          <p:val>
                                            <p:fltVal val="0.5"/>
                                          </p:val>
                                        </p:tav>
                                        <p:tav tm="100000">
                                          <p:val>
                                            <p:strVal val="#ppt_x"/>
                                          </p:val>
                                        </p:tav>
                                      </p:tavLst>
                                    </p:anim>
                                    <p:anim calcmode="lin" valueType="num">
                                      <p:cBhvr>
                                        <p:cTn id="31"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09600" y="2287588"/>
            <a:ext cx="7924800" cy="2282825"/>
          </a:xfrm>
          <a:prstGeom prst="rect">
            <a:avLst/>
          </a:prstGeom>
          <a:noFill/>
          <a:ln w="9525">
            <a:noFill/>
            <a:miter lim="800000"/>
            <a:headEnd/>
            <a:tailEnd/>
          </a:ln>
          <a:effectLst/>
        </p:spPr>
        <p:txBody>
          <a:bodyPr>
            <a:spAutoFit/>
          </a:bodyPr>
          <a:lstStyle/>
          <a:p>
            <a:pPr>
              <a:spcBef>
                <a:spcPct val="50000"/>
              </a:spcBef>
            </a:pPr>
            <a:r>
              <a:rPr lang="el-GR"/>
              <a:t>Απόρροια της έννοιας του συστήματος είναι η συστημική (</a:t>
            </a:r>
            <a:r>
              <a:rPr lang="en-US"/>
              <a:t>systemic</a:t>
            </a:r>
            <a:r>
              <a:rPr lang="el-GR"/>
              <a:t>)</a:t>
            </a:r>
            <a:r>
              <a:rPr lang="en-US"/>
              <a:t> </a:t>
            </a:r>
            <a:r>
              <a:rPr lang="el-GR"/>
              <a:t>αντίληψη των πραγμάτων και των επιχειρηματικών και ανθρώπινων αλλαγών και κοινωνικών καταστάσεων, η οποία συντελεί στην κατανόηση των προβλημάτων, στην οργανωμένη, επιστημονική αντιμετώπισή τους και στη διαμόρφωση στρατηγικής και στρατηγικών προγραμμάτων.</a:t>
            </a:r>
          </a:p>
        </p:txBody>
      </p:sp>
      <p:sp>
        <p:nvSpPr>
          <p:cNvPr id="3" name="Text Box 3"/>
          <p:cNvSpPr txBox="1">
            <a:spLocks noChangeArrowheads="1"/>
          </p:cNvSpPr>
          <p:nvPr/>
        </p:nvSpPr>
        <p:spPr bwMode="auto">
          <a:xfrm>
            <a:off x="609600" y="762000"/>
            <a:ext cx="7924800" cy="1187450"/>
          </a:xfrm>
          <a:prstGeom prst="rect">
            <a:avLst/>
          </a:prstGeom>
          <a:noFill/>
          <a:ln w="9525">
            <a:noFill/>
            <a:miter lim="800000"/>
            <a:headEnd/>
            <a:tailEnd/>
          </a:ln>
          <a:effectLst/>
        </p:spPr>
        <p:txBody>
          <a:bodyPr>
            <a:spAutoFit/>
          </a:bodyPr>
          <a:lstStyle/>
          <a:p>
            <a:pPr>
              <a:spcBef>
                <a:spcPct val="50000"/>
              </a:spcBef>
            </a:pPr>
            <a:r>
              <a:rPr lang="el-GR" dirty="0"/>
              <a:t>Η έννοια του συστήματος, με προέλευση τις βιολογικές επιστήμες, είναι ιδιαίτερης σημασίας για την κατανόηση μεγάλων και πολύπλοκων προβλημάτων.</a:t>
            </a:r>
          </a:p>
        </p:txBody>
      </p:sp>
      <p:sp>
        <p:nvSpPr>
          <p:cNvPr id="4" name="Text Box 4"/>
          <p:cNvSpPr txBox="1">
            <a:spLocks noChangeArrowheads="1"/>
          </p:cNvSpPr>
          <p:nvPr/>
        </p:nvSpPr>
        <p:spPr bwMode="auto">
          <a:xfrm>
            <a:off x="677863" y="4800600"/>
            <a:ext cx="7788275" cy="1187450"/>
          </a:xfrm>
          <a:prstGeom prst="rect">
            <a:avLst/>
          </a:prstGeom>
          <a:noFill/>
          <a:ln w="9525">
            <a:noFill/>
            <a:miter lim="800000"/>
            <a:headEnd/>
            <a:tailEnd/>
          </a:ln>
          <a:effectLst/>
        </p:spPr>
        <p:txBody>
          <a:bodyPr>
            <a:spAutoFit/>
          </a:bodyPr>
          <a:lstStyle/>
          <a:p>
            <a:r>
              <a:rPr lang="el-GR" dirty="0"/>
              <a:t>Η συστημική αντίληψη αποκτά ιδιαίτερη αξία γιατί επιτρέπει σε όσους είναι ενήμεροι να κινηθούν με ευχέρεια από το όλον στο μέρος και αντιστρόφως</a:t>
            </a: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12</a:t>
            </a:fld>
            <a:endParaRPr lang="el-G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1\ppcpr\LOCALS~1\Temp\\msotw9_temp0.jpg"/>
          <p:cNvPicPr>
            <a:picLocks noChangeAspect="1" noChangeArrowheads="1"/>
          </p:cNvPicPr>
          <p:nvPr/>
        </p:nvPicPr>
        <p:blipFill>
          <a:blip r:embed="rId2" cstate="print"/>
          <a:srcRect/>
          <a:stretch>
            <a:fillRect/>
          </a:stretch>
        </p:blipFill>
        <p:spPr bwMode="auto">
          <a:xfrm>
            <a:off x="1295399" y="762000"/>
            <a:ext cx="6795130" cy="5328000"/>
          </a:xfrm>
          <a:prstGeom prst="rect">
            <a:avLst/>
          </a:prstGeom>
          <a:noFill/>
          <a:ln w="9525">
            <a:noFill/>
            <a:miter lim="800000"/>
            <a:headEnd/>
            <a:tailEnd/>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13</a:t>
            </a:fld>
            <a:endParaRPr lang="el-G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066800" y="842963"/>
            <a:ext cx="7086600" cy="460375"/>
          </a:xfrm>
          <a:prstGeom prst="rect">
            <a:avLst/>
          </a:prstGeom>
          <a:noFill/>
          <a:ln w="9525">
            <a:noFill/>
            <a:miter lim="800000"/>
            <a:headEnd/>
            <a:tailEnd/>
          </a:ln>
        </p:spPr>
        <p:txBody>
          <a:bodyPr>
            <a:spAutoFit/>
          </a:bodyPr>
          <a:lstStyle/>
          <a:p>
            <a:pPr>
              <a:spcBef>
                <a:spcPct val="50000"/>
              </a:spcBef>
            </a:pPr>
            <a:endParaRPr lang="el-GR"/>
          </a:p>
        </p:txBody>
      </p:sp>
      <p:sp>
        <p:nvSpPr>
          <p:cNvPr id="5" name="Text Box 3"/>
          <p:cNvSpPr txBox="1">
            <a:spLocks noChangeArrowheads="1"/>
          </p:cNvSpPr>
          <p:nvPr/>
        </p:nvSpPr>
        <p:spPr bwMode="auto">
          <a:xfrm>
            <a:off x="285720" y="0"/>
            <a:ext cx="8382000" cy="5746750"/>
          </a:xfrm>
          <a:prstGeom prst="rect">
            <a:avLst/>
          </a:prstGeom>
          <a:noFill/>
          <a:ln w="9525">
            <a:noFill/>
            <a:miter lim="800000"/>
            <a:headEnd/>
            <a:tailEnd/>
          </a:ln>
        </p:spPr>
        <p:txBody>
          <a:bodyPr/>
          <a:lstStyle/>
          <a:p>
            <a:pPr eaLnBrk="0" hangingPunct="0"/>
            <a:endParaRPr lang="el-GR" sz="1400" b="1" u="sng" dirty="0"/>
          </a:p>
          <a:p>
            <a:pPr eaLnBrk="0" hangingPunct="0"/>
            <a:endParaRPr lang="el-GR" sz="1400" b="1" u="sng" dirty="0"/>
          </a:p>
          <a:p>
            <a:pPr eaLnBrk="0" hangingPunct="0"/>
            <a:r>
              <a:rPr lang="el-GR" sz="2000" b="1" dirty="0"/>
              <a:t>      </a:t>
            </a:r>
            <a:r>
              <a:rPr lang="el-GR" sz="2800" b="1" u="sng" dirty="0"/>
              <a:t>Η διάσταση της πολυπλοκότητας</a:t>
            </a:r>
          </a:p>
          <a:p>
            <a:pPr eaLnBrk="0" hangingPunct="0"/>
            <a:endParaRPr lang="el-GR" sz="2800" b="1" u="sng" dirty="0"/>
          </a:p>
          <a:p>
            <a:pPr eaLnBrk="0" hangingPunct="0"/>
            <a:r>
              <a:rPr lang="el-GR" b="1" dirty="0"/>
              <a:t>      Χαμηλή</a:t>
            </a:r>
            <a:r>
              <a:rPr lang="en-US" b="1" dirty="0"/>
              <a:t> </a:t>
            </a:r>
            <a:r>
              <a:rPr lang="el-GR" b="1" dirty="0"/>
              <a:t>πολυπλοκότητα</a:t>
            </a:r>
          </a:p>
          <a:p>
            <a:pPr eaLnBrk="0" hangingPunct="0"/>
            <a:r>
              <a:rPr lang="el-GR" b="1" dirty="0"/>
              <a:t>      Υψηλή πολυπλοκότητα</a:t>
            </a:r>
          </a:p>
          <a:p>
            <a:pPr eaLnBrk="0" hangingPunct="0"/>
            <a:endParaRPr lang="el-GR" b="1" dirty="0"/>
          </a:p>
          <a:p>
            <a:pPr eaLnBrk="0" hangingPunct="0"/>
            <a:endParaRPr lang="el-GR" sz="2800" b="1" dirty="0"/>
          </a:p>
          <a:p>
            <a:pPr eaLnBrk="0" hangingPunct="0"/>
            <a:r>
              <a:rPr lang="el-GR" sz="2800" b="1" dirty="0"/>
              <a:t>    </a:t>
            </a:r>
            <a:r>
              <a:rPr lang="el-GR" sz="2800" b="1" u="sng" dirty="0"/>
              <a:t>Η διάσταση της σύγκρουσης</a:t>
            </a:r>
          </a:p>
          <a:p>
            <a:pPr eaLnBrk="0" hangingPunct="0"/>
            <a:endParaRPr lang="el-GR" sz="2800" dirty="0"/>
          </a:p>
          <a:p>
            <a:pPr eaLnBrk="0" hangingPunct="0"/>
            <a:r>
              <a:rPr lang="el-GR" b="1" dirty="0"/>
              <a:t>      Χαμηλός βαθμός σύγκρουσης</a:t>
            </a:r>
          </a:p>
          <a:p>
            <a:pPr eaLnBrk="0" hangingPunct="0"/>
            <a:r>
              <a:rPr lang="el-GR" b="1" dirty="0"/>
              <a:t>      Υψηλός βαθμός σύγκρουσης   </a:t>
            </a:r>
          </a:p>
        </p:txBody>
      </p:sp>
      <p:pic>
        <p:nvPicPr>
          <p:cNvPr id="6" name="Picture 5" descr="C:\DOCUME~1\ppcpr\LOCALS~1\Temp\\msotw9_temp0.jpg"/>
          <p:cNvPicPr>
            <a:picLocks noChangeAspect="1" noChangeArrowheads="1"/>
          </p:cNvPicPr>
          <p:nvPr/>
        </p:nvPicPr>
        <p:blipFill>
          <a:blip r:embed="rId2" cstate="print"/>
          <a:srcRect/>
          <a:stretch>
            <a:fillRect/>
          </a:stretch>
        </p:blipFill>
        <p:spPr bwMode="auto">
          <a:xfrm>
            <a:off x="4857752" y="3357562"/>
            <a:ext cx="3124200" cy="2895600"/>
          </a:xfrm>
          <a:prstGeom prst="rect">
            <a:avLst/>
          </a:prstGeom>
          <a:noFill/>
          <a:ln w="76200">
            <a:solidFill>
              <a:schemeClr val="accent1">
                <a:lumMod val="40000"/>
                <a:lumOff val="60000"/>
              </a:schemeClr>
            </a:solidFill>
            <a:miter lim="800000"/>
            <a:headEnd/>
            <a:tailEnd/>
          </a:ln>
        </p:spPr>
      </p:pic>
      <p:sp>
        <p:nvSpPr>
          <p:cNvPr id="7" name="6 - Θέση αριθμού διαφάνειας"/>
          <p:cNvSpPr>
            <a:spLocks noGrp="1"/>
          </p:cNvSpPr>
          <p:nvPr>
            <p:ph type="sldNum" sz="quarter" idx="15"/>
          </p:nvPr>
        </p:nvSpPr>
        <p:spPr/>
        <p:txBody>
          <a:bodyPr/>
          <a:lstStyle/>
          <a:p>
            <a:fld id="{D3F1D1C4-C2D9-4231-9FB2-B2D9D97AA41D}" type="slidenum">
              <a:rPr lang="el-GR" smtClean="0"/>
              <a:pPr/>
              <a:t>14</a:t>
            </a:fld>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04800" y="228600"/>
            <a:ext cx="4724400" cy="10668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spcBef>
                <a:spcPct val="50000"/>
              </a:spcBef>
            </a:pPr>
            <a:r>
              <a:rPr lang="el-GR" sz="2800" b="1" u="sng" dirty="0">
                <a:solidFill>
                  <a:srgbClr val="3366FF"/>
                </a:solidFill>
              </a:rPr>
              <a:t>Πολυπλοκότητα</a:t>
            </a:r>
          </a:p>
          <a:p>
            <a:pPr>
              <a:spcBef>
                <a:spcPct val="50000"/>
              </a:spcBef>
            </a:pPr>
            <a:r>
              <a:rPr lang="el-GR" b="1" dirty="0">
                <a:solidFill>
                  <a:srgbClr val="3366FF"/>
                </a:solidFill>
              </a:rPr>
              <a:t>Επιδεκτικότητα ανάλυσης</a:t>
            </a:r>
          </a:p>
        </p:txBody>
      </p:sp>
      <p:sp>
        <p:nvSpPr>
          <p:cNvPr id="3" name="Text Box 3"/>
          <p:cNvSpPr txBox="1">
            <a:spLocks noChangeArrowheads="1"/>
          </p:cNvSpPr>
          <p:nvPr/>
        </p:nvSpPr>
        <p:spPr bwMode="auto">
          <a:xfrm>
            <a:off x="533400" y="1524000"/>
            <a:ext cx="1981200" cy="120032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spcBef>
                <a:spcPct val="50000"/>
              </a:spcBef>
            </a:pPr>
            <a:r>
              <a:rPr lang="el-GR" b="1" dirty="0">
                <a:solidFill>
                  <a:srgbClr val="3366FF"/>
                </a:solidFill>
              </a:rPr>
              <a:t>διακριτά σταθερά </a:t>
            </a:r>
            <a:r>
              <a:rPr lang="el-GR" b="1" dirty="0" err="1" smtClean="0">
                <a:solidFill>
                  <a:srgbClr val="3366FF"/>
                </a:solidFill>
              </a:rPr>
              <a:t>απομονώσιμα</a:t>
            </a:r>
            <a:r>
              <a:rPr lang="el-GR" b="1" dirty="0" smtClean="0">
                <a:solidFill>
                  <a:srgbClr val="3366FF"/>
                </a:solidFill>
              </a:rPr>
              <a:t> αναλύσιμα</a:t>
            </a:r>
            <a:endParaRPr lang="el-GR" b="1" dirty="0">
              <a:solidFill>
                <a:srgbClr val="3366FF"/>
              </a:solidFill>
            </a:endParaRPr>
          </a:p>
        </p:txBody>
      </p:sp>
      <p:grpSp>
        <p:nvGrpSpPr>
          <p:cNvPr id="4" name="Group 15"/>
          <p:cNvGrpSpPr>
            <a:grpSpLocks/>
          </p:cNvGrpSpPr>
          <p:nvPr/>
        </p:nvGrpSpPr>
        <p:grpSpPr bwMode="auto">
          <a:xfrm>
            <a:off x="2895600" y="1522413"/>
            <a:ext cx="682625" cy="1643062"/>
            <a:chOff x="1298" y="1008"/>
            <a:chExt cx="430" cy="1029"/>
          </a:xfrm>
        </p:grpSpPr>
        <p:sp>
          <p:nvSpPr>
            <p:cNvPr id="5" name="Line 9"/>
            <p:cNvSpPr>
              <a:spLocks noChangeShapeType="1"/>
            </p:cNvSpPr>
            <p:nvPr/>
          </p:nvSpPr>
          <p:spPr bwMode="auto">
            <a:xfrm>
              <a:off x="1392" y="1008"/>
              <a:ext cx="336" cy="48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el-GR"/>
            </a:p>
          </p:txBody>
        </p:sp>
        <p:sp>
          <p:nvSpPr>
            <p:cNvPr id="6" name="Line 13"/>
            <p:cNvSpPr>
              <a:spLocks noChangeShapeType="1"/>
            </p:cNvSpPr>
            <p:nvPr/>
          </p:nvSpPr>
          <p:spPr bwMode="auto">
            <a:xfrm flipV="1">
              <a:off x="1298" y="1505"/>
              <a:ext cx="418" cy="532"/>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el-GR"/>
            </a:p>
          </p:txBody>
        </p:sp>
      </p:grpSp>
      <p:grpSp>
        <p:nvGrpSpPr>
          <p:cNvPr id="7" name="Group 16"/>
          <p:cNvGrpSpPr>
            <a:grpSpLocks/>
          </p:cNvGrpSpPr>
          <p:nvPr/>
        </p:nvGrpSpPr>
        <p:grpSpPr bwMode="auto">
          <a:xfrm>
            <a:off x="3124200" y="3886200"/>
            <a:ext cx="682625" cy="1641475"/>
            <a:chOff x="1298" y="1008"/>
            <a:chExt cx="430" cy="1029"/>
          </a:xfrm>
        </p:grpSpPr>
        <p:sp>
          <p:nvSpPr>
            <p:cNvPr id="8" name="Line 17"/>
            <p:cNvSpPr>
              <a:spLocks noChangeShapeType="1"/>
            </p:cNvSpPr>
            <p:nvPr/>
          </p:nvSpPr>
          <p:spPr bwMode="auto">
            <a:xfrm>
              <a:off x="1392" y="1008"/>
              <a:ext cx="336" cy="48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el-GR"/>
            </a:p>
          </p:txBody>
        </p:sp>
        <p:sp>
          <p:nvSpPr>
            <p:cNvPr id="9" name="Line 18"/>
            <p:cNvSpPr>
              <a:spLocks noChangeShapeType="1"/>
            </p:cNvSpPr>
            <p:nvPr/>
          </p:nvSpPr>
          <p:spPr bwMode="auto">
            <a:xfrm flipV="1">
              <a:off x="1298" y="1505"/>
              <a:ext cx="418" cy="532"/>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el-GR"/>
            </a:p>
          </p:txBody>
        </p:sp>
      </p:grpSp>
      <p:sp>
        <p:nvSpPr>
          <p:cNvPr id="10" name="Text Box 19"/>
          <p:cNvSpPr txBox="1">
            <a:spLocks noChangeArrowheads="1"/>
          </p:cNvSpPr>
          <p:nvPr/>
        </p:nvSpPr>
        <p:spPr bwMode="auto">
          <a:xfrm>
            <a:off x="533400" y="3886200"/>
            <a:ext cx="2590800" cy="15525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spcBef>
                <a:spcPct val="50000"/>
              </a:spcBef>
            </a:pPr>
            <a:r>
              <a:rPr lang="el-GR" b="1" dirty="0">
                <a:solidFill>
                  <a:srgbClr val="3366FF"/>
                </a:solidFill>
              </a:rPr>
              <a:t>συγκεχυμένα ατελώς δομημένα ασταθή αλληλεξαρτώμενα</a:t>
            </a:r>
          </a:p>
        </p:txBody>
      </p:sp>
      <p:pic>
        <p:nvPicPr>
          <p:cNvPr id="11" name="Picture 24" descr="C:\DOCUME~1\ppcpr\LOCALS~1\Temp\\msotw9_temp0.jpg"/>
          <p:cNvPicPr>
            <a:picLocks noChangeAspect="1" noChangeArrowheads="1"/>
          </p:cNvPicPr>
          <p:nvPr/>
        </p:nvPicPr>
        <p:blipFill>
          <a:blip r:embed="rId2" cstate="print"/>
          <a:srcRect/>
          <a:stretch>
            <a:fillRect/>
          </a:stretch>
        </p:blipFill>
        <p:spPr bwMode="auto">
          <a:xfrm>
            <a:off x="4038600" y="1447800"/>
            <a:ext cx="4648200" cy="4191000"/>
          </a:xfrm>
          <a:prstGeom prst="rect">
            <a:avLst/>
          </a:prstGeom>
          <a:noFill/>
          <a:ln w="9525">
            <a:noFill/>
            <a:miter lim="800000"/>
            <a:headEnd/>
            <a:tailEnd/>
          </a:ln>
        </p:spPr>
      </p:pic>
      <p:sp>
        <p:nvSpPr>
          <p:cNvPr id="12" name="Text Box 25"/>
          <p:cNvSpPr txBox="1">
            <a:spLocks noChangeArrowheads="1"/>
          </p:cNvSpPr>
          <p:nvPr/>
        </p:nvSpPr>
        <p:spPr bwMode="auto">
          <a:xfrm>
            <a:off x="4343400" y="2133600"/>
            <a:ext cx="3657600" cy="369332"/>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spcBef>
                <a:spcPct val="50000"/>
              </a:spcBef>
            </a:pPr>
            <a:r>
              <a:rPr lang="el-GR" b="1" dirty="0">
                <a:solidFill>
                  <a:schemeClr val="accent1">
                    <a:lumMod val="60000"/>
                    <a:lumOff val="40000"/>
                  </a:schemeClr>
                </a:solidFill>
              </a:rPr>
              <a:t> προβλήματα (ή αλλαγές)</a:t>
            </a:r>
          </a:p>
        </p:txBody>
      </p:sp>
      <p:sp>
        <p:nvSpPr>
          <p:cNvPr id="13" name="Text Box 26"/>
          <p:cNvSpPr txBox="1">
            <a:spLocks noChangeArrowheads="1"/>
          </p:cNvSpPr>
          <p:nvPr/>
        </p:nvSpPr>
        <p:spPr bwMode="auto">
          <a:xfrm>
            <a:off x="4419600" y="4441825"/>
            <a:ext cx="3810000" cy="369332"/>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spcBef>
                <a:spcPct val="50000"/>
              </a:spcBef>
            </a:pPr>
            <a:r>
              <a:rPr lang="el-GR" b="1" dirty="0">
                <a:solidFill>
                  <a:schemeClr val="accent1">
                    <a:lumMod val="60000"/>
                    <a:lumOff val="40000"/>
                  </a:schemeClr>
                </a:solidFill>
              </a:rPr>
              <a:t>προβλήματα (ή αλλαγές)</a:t>
            </a:r>
          </a:p>
        </p:txBody>
      </p:sp>
      <p:sp>
        <p:nvSpPr>
          <p:cNvPr id="14" name="13 - Θέση αριθμού διαφάνειας"/>
          <p:cNvSpPr>
            <a:spLocks noGrp="1"/>
          </p:cNvSpPr>
          <p:nvPr>
            <p:ph type="sldNum" sz="quarter" idx="12"/>
          </p:nvPr>
        </p:nvSpPr>
        <p:spPr/>
        <p:txBody>
          <a:bodyPr/>
          <a:lstStyle/>
          <a:p>
            <a:fld id="{D3F1D1C4-C2D9-4231-9FB2-B2D9D97AA41D}" type="slidenum">
              <a:rPr lang="el-GR" smtClean="0"/>
              <a:pPr/>
              <a:t>15</a:t>
            </a:fld>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07"/>
          <p:cNvGraphicFramePr>
            <a:graphicFrameLocks noGrp="1"/>
          </p:cNvGraphicFramePr>
          <p:nvPr/>
        </p:nvGraphicFramePr>
        <p:xfrm>
          <a:off x="1600200" y="685800"/>
          <a:ext cx="6629400" cy="5624513"/>
        </p:xfrm>
        <a:graphic>
          <a:graphicData uri="http://schemas.openxmlformats.org/drawingml/2006/table">
            <a:tbl>
              <a:tblPr/>
              <a:tblGrid>
                <a:gridCol w="457200"/>
                <a:gridCol w="2819400"/>
                <a:gridCol w="3352800"/>
              </a:tblGrid>
              <a:tr h="1614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Times New Roman" pitchFamily="18" charset="0"/>
                      </a:endParaRP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01600" marR="0" lvl="0" indent="-101600" algn="l" defTabSz="914400" rtl="0" eaLnBrk="1" fontAlgn="base" latinLnBrk="0" hangingPunct="1">
                        <a:lnSpc>
                          <a:spcPct val="100000"/>
                        </a:lnSpc>
                        <a:spcBef>
                          <a:spcPct val="20000"/>
                        </a:spcBef>
                        <a:spcAft>
                          <a:spcPct val="0"/>
                        </a:spcAft>
                        <a:buClrTx/>
                        <a:buSzTx/>
                        <a:buFontTx/>
                        <a:buChar char="•"/>
                        <a:tabLst>
                          <a:tab pos="182563" algn="l"/>
                        </a:tabLst>
                      </a:pPr>
                      <a:r>
                        <a:rPr kumimoji="0" lang="el-GR" sz="2000" b="0" i="0" u="none" strike="noStrike" cap="none" normalizeH="0" baseline="0" smtClean="0">
                          <a:ln>
                            <a:noFill/>
                          </a:ln>
                          <a:solidFill>
                            <a:srgbClr val="3366FF"/>
                          </a:solidFill>
                          <a:effectLst/>
                          <a:latin typeface="Times New Roman" pitchFamily="18" charset="0"/>
                        </a:rPr>
                        <a:t>Προϋπολογισμός</a:t>
                      </a:r>
                    </a:p>
                    <a:p>
                      <a:pPr marL="101600" marR="0" lvl="0" indent="-101600" algn="l" defTabSz="914400" rtl="0" eaLnBrk="1" fontAlgn="base" latinLnBrk="0" hangingPunct="1">
                        <a:lnSpc>
                          <a:spcPct val="100000"/>
                        </a:lnSpc>
                        <a:spcBef>
                          <a:spcPct val="20000"/>
                        </a:spcBef>
                        <a:spcAft>
                          <a:spcPct val="0"/>
                        </a:spcAft>
                        <a:buClrTx/>
                        <a:buSzTx/>
                        <a:buFontTx/>
                        <a:buChar char="•"/>
                        <a:tabLst>
                          <a:tab pos="182563" algn="l"/>
                        </a:tabLst>
                      </a:pPr>
                      <a:r>
                        <a:rPr kumimoji="0" lang="el-GR" sz="2000" b="0" i="0" u="none" strike="noStrike" cap="none" normalizeH="0" baseline="0" smtClean="0">
                          <a:ln>
                            <a:noFill/>
                          </a:ln>
                          <a:solidFill>
                            <a:srgbClr val="3366FF"/>
                          </a:solidFill>
                          <a:effectLst/>
                          <a:latin typeface="Times New Roman" pitchFamily="18" charset="0"/>
                        </a:rPr>
                        <a:t>Προβλέψεις </a:t>
                      </a:r>
                    </a:p>
                    <a:p>
                      <a:pPr marL="101600" marR="0" lvl="0" indent="-101600" algn="l" defTabSz="914400" rtl="0" eaLnBrk="1" fontAlgn="base" latinLnBrk="0" hangingPunct="1">
                        <a:lnSpc>
                          <a:spcPct val="100000"/>
                        </a:lnSpc>
                        <a:spcBef>
                          <a:spcPct val="20000"/>
                        </a:spcBef>
                        <a:spcAft>
                          <a:spcPct val="0"/>
                        </a:spcAft>
                        <a:buClrTx/>
                        <a:buSzTx/>
                        <a:buFontTx/>
                        <a:buChar char="•"/>
                        <a:tabLst>
                          <a:tab pos="182563" algn="l"/>
                        </a:tabLst>
                      </a:pPr>
                      <a:r>
                        <a:rPr kumimoji="0" lang="el-GR" sz="2000" b="0" i="0" u="none" strike="noStrike" cap="none" normalizeH="0" baseline="0" smtClean="0">
                          <a:ln>
                            <a:noFill/>
                          </a:ln>
                          <a:solidFill>
                            <a:srgbClr val="3366FF"/>
                          </a:solidFill>
                          <a:effectLst/>
                          <a:latin typeface="Times New Roman" pitchFamily="18" charset="0"/>
                        </a:rPr>
                        <a:t>Συγκοινωνιακό    Θεσσαλονίκης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000" b="0" i="0" u="none" strike="noStrike" cap="none" normalizeH="0" baseline="0" smtClean="0">
                          <a:ln>
                            <a:noFill/>
                          </a:ln>
                          <a:solidFill>
                            <a:srgbClr val="3366FF"/>
                          </a:solidFill>
                          <a:effectLst/>
                          <a:latin typeface="Times New Roman" pitchFamily="18" charset="0"/>
                        </a:rPr>
                        <a:t>ΟΝΕ-Ονομαστική σύγκλιση</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000" b="0" i="0" u="none" strike="noStrike" cap="none" normalizeH="0" baseline="0" smtClean="0">
                          <a:ln>
                            <a:noFill/>
                          </a:ln>
                          <a:solidFill>
                            <a:srgbClr val="3366FF"/>
                          </a:solidFill>
                          <a:effectLst/>
                          <a:latin typeface="Times New Roman" pitchFamily="18" charset="0"/>
                        </a:rPr>
                        <a:t>Διαφθορά</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000" b="0" i="0" u="none" strike="noStrike" cap="none" normalizeH="0" baseline="0" smtClean="0">
                          <a:ln>
                            <a:noFill/>
                          </a:ln>
                          <a:solidFill>
                            <a:srgbClr val="3366FF"/>
                          </a:solidFill>
                          <a:effectLst/>
                          <a:latin typeface="Times New Roman" pitchFamily="18" charset="0"/>
                        </a:rPr>
                        <a:t>Συγκοινωνιακό Αθήνας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7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Times New Roman" pitchFamily="18" charset="0"/>
                      </a:endParaRP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01600" marR="0" lvl="0" indent="-101600" algn="l" defTabSz="914400" rtl="0" eaLnBrk="1" fontAlgn="base" latinLnBrk="0" hangingPunct="1">
                        <a:lnSpc>
                          <a:spcPct val="100000"/>
                        </a:lnSpc>
                        <a:spcBef>
                          <a:spcPct val="20000"/>
                        </a:spcBef>
                        <a:spcAft>
                          <a:spcPct val="0"/>
                        </a:spcAft>
                        <a:buClrTx/>
                        <a:buSzTx/>
                        <a:buFontTx/>
                        <a:buChar char="•"/>
                        <a:tabLst/>
                      </a:pPr>
                      <a:r>
                        <a:rPr kumimoji="0" lang="el-GR" sz="2000" b="0" i="0" u="none" strike="noStrike" cap="none" normalizeH="0" baseline="0" smtClean="0">
                          <a:ln>
                            <a:noFill/>
                          </a:ln>
                          <a:solidFill>
                            <a:srgbClr val="3366FF"/>
                          </a:solidFill>
                          <a:effectLst/>
                          <a:latin typeface="Times New Roman" pitchFamily="18" charset="0"/>
                        </a:rPr>
                        <a:t>Πρόγραμμα      Καποδίστριας</a:t>
                      </a:r>
                    </a:p>
                    <a:p>
                      <a:pPr marL="101600" marR="0" lvl="0" indent="-101600" algn="l" defTabSz="914400" rtl="0" eaLnBrk="1" fontAlgn="base" latinLnBrk="0" hangingPunct="1">
                        <a:lnSpc>
                          <a:spcPct val="100000"/>
                        </a:lnSpc>
                        <a:spcBef>
                          <a:spcPct val="20000"/>
                        </a:spcBef>
                        <a:spcAft>
                          <a:spcPct val="0"/>
                        </a:spcAft>
                        <a:buClrTx/>
                        <a:buSzTx/>
                        <a:buFontTx/>
                        <a:buChar char="•"/>
                        <a:tabLst/>
                      </a:pPr>
                      <a:r>
                        <a:rPr kumimoji="0" lang="el-GR" sz="2000" b="0" i="0" u="none" strike="noStrike" cap="none" normalizeH="0" baseline="0" smtClean="0">
                          <a:ln>
                            <a:noFill/>
                          </a:ln>
                          <a:solidFill>
                            <a:srgbClr val="3366FF"/>
                          </a:solidFill>
                          <a:effectLst/>
                          <a:latin typeface="Times New Roman" pitchFamily="18" charset="0"/>
                        </a:rPr>
                        <a:t>Φορολογική             μεταρρύθμιση</a:t>
                      </a:r>
                    </a:p>
                    <a:p>
                      <a:pPr marL="101600" marR="0" lvl="0" indent="-101600" algn="l" defTabSz="914400" rtl="0" eaLnBrk="1" fontAlgn="base" latinLnBrk="0" hangingPunct="1">
                        <a:lnSpc>
                          <a:spcPct val="100000"/>
                        </a:lnSpc>
                        <a:spcBef>
                          <a:spcPct val="20000"/>
                        </a:spcBef>
                        <a:spcAft>
                          <a:spcPct val="0"/>
                        </a:spcAft>
                        <a:buClrTx/>
                        <a:buSzTx/>
                        <a:buFontTx/>
                        <a:buChar char="•"/>
                        <a:tabLst/>
                      </a:pPr>
                      <a:r>
                        <a:rPr kumimoji="0" lang="el-GR" sz="2000" b="0" i="0" u="none" strike="noStrike" cap="none" normalizeH="0" baseline="0" smtClean="0">
                          <a:ln>
                            <a:noFill/>
                          </a:ln>
                          <a:solidFill>
                            <a:srgbClr val="3366FF"/>
                          </a:solidFill>
                          <a:effectLst/>
                          <a:latin typeface="Times New Roman" pitchFamily="18" charset="0"/>
                        </a:rPr>
                        <a:t>Κοινωνική  ασφάλιση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000" b="0" i="0" u="none" strike="noStrike" cap="none" normalizeH="0" baseline="0" dirty="0" smtClean="0">
                          <a:ln>
                            <a:noFill/>
                          </a:ln>
                          <a:solidFill>
                            <a:srgbClr val="3366FF"/>
                          </a:solidFill>
                          <a:effectLst/>
                          <a:latin typeface="Times New Roman" pitchFamily="18" charset="0"/>
                        </a:rPr>
                        <a:t>Ελληνοτουρκικές σχέσεις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000" b="0" i="0" u="none" strike="noStrike" cap="none" normalizeH="0" baseline="0" dirty="0" smtClean="0">
                          <a:ln>
                            <a:noFill/>
                          </a:ln>
                          <a:solidFill>
                            <a:srgbClr val="3366FF"/>
                          </a:solidFill>
                          <a:effectLst/>
                          <a:latin typeface="Times New Roman" pitchFamily="18" charset="0"/>
                        </a:rPr>
                        <a:t>Κυπριακό</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000" b="0" i="0" u="none" strike="noStrike" cap="none" normalizeH="0" baseline="0" dirty="0" smtClean="0">
                          <a:ln>
                            <a:noFill/>
                          </a:ln>
                          <a:solidFill>
                            <a:srgbClr val="3366FF"/>
                          </a:solidFill>
                          <a:effectLst/>
                          <a:latin typeface="Times New Roman" pitchFamily="18" charset="0"/>
                        </a:rPr>
                        <a:t>ΕΣΥ</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000" b="0" i="0" u="none" strike="noStrike" cap="none" normalizeH="0" baseline="0" dirty="0" smtClean="0">
                          <a:ln>
                            <a:noFill/>
                          </a:ln>
                          <a:solidFill>
                            <a:srgbClr val="3366FF"/>
                          </a:solidFill>
                          <a:effectLst/>
                          <a:latin typeface="Times New Roman" pitchFamily="18" charset="0"/>
                        </a:rPr>
                        <a:t>Παιδεία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000" b="0" i="0" u="none" strike="noStrike" cap="none" normalizeH="0" baseline="0" dirty="0" smtClean="0">
                          <a:ln>
                            <a:noFill/>
                          </a:ln>
                          <a:solidFill>
                            <a:srgbClr val="3366FF"/>
                          </a:solidFill>
                          <a:effectLst/>
                          <a:latin typeface="Times New Roman" pitchFamily="18" charset="0"/>
                        </a:rPr>
                        <a:t>ΟΝΕ - Πραγματική σύγκλιση</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000" b="0" i="0" u="none" strike="noStrike" cap="none" normalizeH="0" baseline="0" dirty="0" smtClean="0">
                          <a:ln>
                            <a:noFill/>
                          </a:ln>
                          <a:solidFill>
                            <a:srgbClr val="3366FF"/>
                          </a:solidFill>
                          <a:effectLst/>
                          <a:latin typeface="Times New Roman" pitchFamily="18" charset="0"/>
                        </a:rPr>
                        <a:t>Απελευθέρωση των αγορών</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000" b="0" i="0" u="none" strike="noStrike" cap="none" normalizeH="0" baseline="0" dirty="0" smtClean="0">
                          <a:ln>
                            <a:noFill/>
                          </a:ln>
                          <a:solidFill>
                            <a:srgbClr val="3366FF"/>
                          </a:solidFill>
                          <a:effectLst/>
                          <a:latin typeface="Times New Roman" pitchFamily="18" charset="0"/>
                        </a:rPr>
                        <a:t>Συνταξιοδοτικό</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8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smtClean="0">
                        <a:ln>
                          <a:noFill/>
                        </a:ln>
                        <a:solidFill>
                          <a:schemeClr val="tx1"/>
                        </a:solidFill>
                        <a:effectLst/>
                        <a:latin typeface="Times New Roman" pitchFamily="18" charset="0"/>
                      </a:endParaRP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smtClean="0">
                        <a:ln>
                          <a:noFill/>
                        </a:ln>
                        <a:solidFill>
                          <a:srgbClr val="3366FF"/>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rgbClr val="3366FF"/>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3" name="Text Box 30"/>
          <p:cNvSpPr txBox="1">
            <a:spLocks noChangeArrowheads="1"/>
          </p:cNvSpPr>
          <p:nvPr/>
        </p:nvSpPr>
        <p:spPr bwMode="auto">
          <a:xfrm>
            <a:off x="609600" y="762000"/>
            <a:ext cx="1524000" cy="1006475"/>
          </a:xfrm>
          <a:prstGeom prst="rect">
            <a:avLst/>
          </a:prstGeom>
          <a:noFill/>
          <a:ln w="9525">
            <a:noFill/>
            <a:miter lim="800000"/>
            <a:headEnd/>
            <a:tailEnd/>
          </a:ln>
        </p:spPr>
        <p:txBody>
          <a:bodyPr>
            <a:spAutoFit/>
          </a:bodyPr>
          <a:lstStyle/>
          <a:p>
            <a:pPr>
              <a:spcBef>
                <a:spcPct val="50000"/>
              </a:spcBef>
            </a:pPr>
            <a:r>
              <a:rPr lang="el-GR" sz="2000">
                <a:solidFill>
                  <a:srgbClr val="3366FF"/>
                </a:solidFill>
              </a:rPr>
              <a:t>Χαμηλός βαθμός σύγκρουσης</a:t>
            </a:r>
          </a:p>
        </p:txBody>
      </p:sp>
      <p:sp>
        <p:nvSpPr>
          <p:cNvPr id="4" name="Text Box 31"/>
          <p:cNvSpPr txBox="1">
            <a:spLocks noChangeArrowheads="1"/>
          </p:cNvSpPr>
          <p:nvPr/>
        </p:nvSpPr>
        <p:spPr bwMode="auto">
          <a:xfrm>
            <a:off x="685800" y="2854325"/>
            <a:ext cx="1447800" cy="1006475"/>
          </a:xfrm>
          <a:prstGeom prst="rect">
            <a:avLst/>
          </a:prstGeom>
          <a:noFill/>
          <a:ln w="9525">
            <a:noFill/>
            <a:miter lim="800000"/>
            <a:headEnd/>
            <a:tailEnd/>
          </a:ln>
        </p:spPr>
        <p:txBody>
          <a:bodyPr>
            <a:spAutoFit/>
          </a:bodyPr>
          <a:lstStyle/>
          <a:p>
            <a:pPr>
              <a:spcBef>
                <a:spcPct val="50000"/>
              </a:spcBef>
            </a:pPr>
            <a:r>
              <a:rPr lang="el-GR" sz="2000">
                <a:solidFill>
                  <a:srgbClr val="3366FF"/>
                </a:solidFill>
              </a:rPr>
              <a:t>Υψηλός βαθμός σύγκρουσης</a:t>
            </a:r>
          </a:p>
        </p:txBody>
      </p:sp>
      <p:sp>
        <p:nvSpPr>
          <p:cNvPr id="5" name="Text Box 32"/>
          <p:cNvSpPr txBox="1">
            <a:spLocks noChangeArrowheads="1"/>
          </p:cNvSpPr>
          <p:nvPr/>
        </p:nvSpPr>
        <p:spPr bwMode="auto">
          <a:xfrm>
            <a:off x="2057400" y="5334000"/>
            <a:ext cx="2743200" cy="396875"/>
          </a:xfrm>
          <a:prstGeom prst="rect">
            <a:avLst/>
          </a:prstGeom>
          <a:noFill/>
          <a:ln w="9525">
            <a:noFill/>
            <a:miter lim="800000"/>
            <a:headEnd/>
            <a:tailEnd/>
          </a:ln>
        </p:spPr>
        <p:txBody>
          <a:bodyPr>
            <a:spAutoFit/>
          </a:bodyPr>
          <a:lstStyle/>
          <a:p>
            <a:pPr>
              <a:spcBef>
                <a:spcPct val="50000"/>
              </a:spcBef>
            </a:pPr>
            <a:r>
              <a:rPr lang="el-GR" sz="2000">
                <a:solidFill>
                  <a:srgbClr val="3366FF"/>
                </a:solidFill>
              </a:rPr>
              <a:t>Χαμηλή πολυπλοκότητα</a:t>
            </a:r>
          </a:p>
        </p:txBody>
      </p:sp>
      <p:sp>
        <p:nvSpPr>
          <p:cNvPr id="6" name="Text Box 33"/>
          <p:cNvSpPr txBox="1">
            <a:spLocks noChangeArrowheads="1"/>
          </p:cNvSpPr>
          <p:nvPr/>
        </p:nvSpPr>
        <p:spPr bwMode="auto">
          <a:xfrm>
            <a:off x="5105400" y="5334000"/>
            <a:ext cx="3657600" cy="396875"/>
          </a:xfrm>
          <a:prstGeom prst="rect">
            <a:avLst/>
          </a:prstGeom>
          <a:noFill/>
          <a:ln w="9525">
            <a:noFill/>
            <a:miter lim="800000"/>
            <a:headEnd/>
            <a:tailEnd/>
          </a:ln>
        </p:spPr>
        <p:txBody>
          <a:bodyPr>
            <a:spAutoFit/>
          </a:bodyPr>
          <a:lstStyle/>
          <a:p>
            <a:pPr>
              <a:spcBef>
                <a:spcPct val="50000"/>
              </a:spcBef>
            </a:pPr>
            <a:r>
              <a:rPr lang="el-GR" sz="2000">
                <a:solidFill>
                  <a:srgbClr val="3366FF"/>
                </a:solidFill>
              </a:rPr>
              <a:t>Υψηλή πολυπλοκότητα</a:t>
            </a:r>
          </a:p>
        </p:txBody>
      </p:sp>
      <p:sp>
        <p:nvSpPr>
          <p:cNvPr id="7" name="Text Box 34"/>
          <p:cNvSpPr txBox="1">
            <a:spLocks noChangeArrowheads="1"/>
          </p:cNvSpPr>
          <p:nvPr/>
        </p:nvSpPr>
        <p:spPr bwMode="auto">
          <a:xfrm>
            <a:off x="2819400" y="6096000"/>
            <a:ext cx="4648200" cy="457200"/>
          </a:xfrm>
          <a:prstGeom prst="rect">
            <a:avLst/>
          </a:prstGeom>
          <a:noFill/>
          <a:ln w="9525">
            <a:noFill/>
            <a:miter lim="800000"/>
            <a:headEnd/>
            <a:tailEnd/>
          </a:ln>
        </p:spPr>
        <p:txBody>
          <a:bodyPr>
            <a:spAutoFit/>
          </a:bodyPr>
          <a:lstStyle/>
          <a:p>
            <a:pPr>
              <a:spcBef>
                <a:spcPct val="50000"/>
              </a:spcBef>
            </a:pPr>
            <a:r>
              <a:rPr lang="el-GR" b="1" dirty="0">
                <a:solidFill>
                  <a:srgbClr val="3366FF"/>
                </a:solidFill>
              </a:rPr>
              <a:t>Η διάσταση της πολυπλοκότητας</a:t>
            </a:r>
          </a:p>
        </p:txBody>
      </p:sp>
      <p:sp>
        <p:nvSpPr>
          <p:cNvPr id="8" name="Text Box 35"/>
          <p:cNvSpPr txBox="1">
            <a:spLocks noChangeArrowheads="1"/>
          </p:cNvSpPr>
          <p:nvPr/>
        </p:nvSpPr>
        <p:spPr bwMode="auto">
          <a:xfrm rot="16200000">
            <a:off x="-2051050" y="3186113"/>
            <a:ext cx="4714875" cy="457200"/>
          </a:xfrm>
          <a:prstGeom prst="rect">
            <a:avLst/>
          </a:prstGeom>
          <a:noFill/>
          <a:ln w="9525">
            <a:noFill/>
            <a:miter lim="800000"/>
            <a:headEnd/>
            <a:tailEnd/>
          </a:ln>
        </p:spPr>
        <p:txBody>
          <a:bodyPr>
            <a:spAutoFit/>
          </a:bodyPr>
          <a:lstStyle/>
          <a:p>
            <a:pPr>
              <a:spcBef>
                <a:spcPct val="50000"/>
              </a:spcBef>
            </a:pPr>
            <a:r>
              <a:rPr lang="en-US" b="1">
                <a:solidFill>
                  <a:srgbClr val="3366FF"/>
                </a:solidFill>
              </a:rPr>
              <a:t>H </a:t>
            </a:r>
            <a:r>
              <a:rPr lang="el-GR" b="1">
                <a:solidFill>
                  <a:srgbClr val="3366FF"/>
                </a:solidFill>
              </a:rPr>
              <a:t>διάσταση της σύγκρουσης</a:t>
            </a:r>
          </a:p>
        </p:txBody>
      </p:sp>
      <p:sp>
        <p:nvSpPr>
          <p:cNvPr id="9" name="Text Box 63"/>
          <p:cNvSpPr txBox="1">
            <a:spLocks noChangeArrowheads="1"/>
          </p:cNvSpPr>
          <p:nvPr/>
        </p:nvSpPr>
        <p:spPr bwMode="auto">
          <a:xfrm>
            <a:off x="152400" y="-76200"/>
            <a:ext cx="2990840" cy="523220"/>
          </a:xfrm>
          <a:prstGeom prst="rect">
            <a:avLst/>
          </a:prstGeom>
          <a:noFill/>
          <a:ln w="9525">
            <a:noFill/>
            <a:miter lim="800000"/>
            <a:headEnd/>
            <a:tailEnd/>
          </a:ln>
        </p:spPr>
        <p:txBody>
          <a:bodyPr wrap="square">
            <a:spAutoFit/>
          </a:bodyPr>
          <a:lstStyle/>
          <a:p>
            <a:pPr>
              <a:spcBef>
                <a:spcPct val="50000"/>
              </a:spcBef>
            </a:pPr>
            <a:r>
              <a:rPr lang="el-GR" sz="2800" b="1" u="sng" dirty="0" smtClean="0">
                <a:solidFill>
                  <a:srgbClr val="3366FF"/>
                </a:solidFill>
              </a:rPr>
              <a:t>Παραδείγματα</a:t>
            </a:r>
            <a:endParaRPr lang="el-GR" sz="2800" b="1" u="sng" dirty="0">
              <a:solidFill>
                <a:srgbClr val="3366FF"/>
              </a:solidFill>
            </a:endParaRPr>
          </a:p>
        </p:txBody>
      </p:sp>
      <p:sp>
        <p:nvSpPr>
          <p:cNvPr id="10" name="Line 96"/>
          <p:cNvSpPr>
            <a:spLocks noChangeShapeType="1"/>
          </p:cNvSpPr>
          <p:nvPr/>
        </p:nvSpPr>
        <p:spPr bwMode="auto">
          <a:xfrm>
            <a:off x="7962900" y="5276850"/>
            <a:ext cx="685800" cy="0"/>
          </a:xfrm>
          <a:prstGeom prst="line">
            <a:avLst/>
          </a:prstGeom>
          <a:noFill/>
          <a:ln w="9525">
            <a:solidFill>
              <a:schemeClr val="tx1"/>
            </a:solidFill>
            <a:round/>
            <a:headEnd/>
            <a:tailEnd type="triangle" w="med" len="med"/>
          </a:ln>
        </p:spPr>
        <p:txBody>
          <a:bodyPr/>
          <a:lstStyle/>
          <a:p>
            <a:endParaRPr lang="el-GR"/>
          </a:p>
        </p:txBody>
      </p:sp>
      <p:sp>
        <p:nvSpPr>
          <p:cNvPr id="11" name="Line 102"/>
          <p:cNvSpPr>
            <a:spLocks noChangeShapeType="1"/>
          </p:cNvSpPr>
          <p:nvPr/>
        </p:nvSpPr>
        <p:spPr bwMode="auto">
          <a:xfrm flipV="1">
            <a:off x="2057400" y="457200"/>
            <a:ext cx="0" cy="247650"/>
          </a:xfrm>
          <a:prstGeom prst="line">
            <a:avLst/>
          </a:prstGeom>
          <a:noFill/>
          <a:ln w="9525">
            <a:solidFill>
              <a:schemeClr val="tx1"/>
            </a:solidFill>
            <a:round/>
            <a:headEnd/>
            <a:tailEnd type="triangle" w="med" len="med"/>
          </a:ln>
        </p:spPr>
        <p:txBody>
          <a:bodyPr/>
          <a:lstStyle/>
          <a:p>
            <a:endParaRPr lang="el-GR"/>
          </a:p>
        </p:txBody>
      </p:sp>
      <p:sp>
        <p:nvSpPr>
          <p:cNvPr id="12" name="11 - Θέση αριθμού διαφάνειας"/>
          <p:cNvSpPr>
            <a:spLocks noGrp="1"/>
          </p:cNvSpPr>
          <p:nvPr>
            <p:ph type="sldNum" sz="quarter" idx="12"/>
          </p:nvPr>
        </p:nvSpPr>
        <p:spPr/>
        <p:txBody>
          <a:bodyPr/>
          <a:lstStyle/>
          <a:p>
            <a:fld id="{D3F1D1C4-C2D9-4231-9FB2-B2D9D97AA41D}" type="slidenum">
              <a:rPr lang="el-GR" smtClean="0"/>
              <a:pPr/>
              <a:t>16</a:t>
            </a:fld>
            <a:endParaRPr lang="el-G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838200" y="762000"/>
            <a:ext cx="7772400" cy="3093154"/>
          </a:xfrm>
          <a:prstGeom prst="rect">
            <a:avLst/>
          </a:prstGeom>
          <a:noFill/>
          <a:ln w="9525">
            <a:noFill/>
            <a:miter lim="800000"/>
            <a:headEnd/>
            <a:tailEnd/>
          </a:ln>
        </p:spPr>
        <p:txBody>
          <a:bodyPr>
            <a:spAutoFit/>
          </a:bodyPr>
          <a:lstStyle/>
          <a:p>
            <a:pPr eaLnBrk="0" hangingPunct="0">
              <a:spcBef>
                <a:spcPct val="50000"/>
              </a:spcBef>
            </a:pPr>
            <a:endParaRPr lang="el-GR" b="1" dirty="0"/>
          </a:p>
          <a:p>
            <a:pPr eaLnBrk="0" hangingPunct="0">
              <a:spcBef>
                <a:spcPct val="50000"/>
              </a:spcBef>
            </a:pPr>
            <a:r>
              <a:rPr lang="el-GR" b="1" dirty="0">
                <a:cs typeface="Times New Roman" pitchFamily="18" charset="0"/>
              </a:rPr>
              <a:t>Όταν εγγενώς πολύπλοκα και συγκρουσιακά προβλήματα (ζητήματα) τοποθετούνται στο πλαίσιο ανταγωνιστικών πολιτικών συστημάτων, τότε συνειδητοποιούμε ότι η διαμόρφωση πολιτικής  για τα θέματα αυτά  δεν είναι σχεδόν ποτέ μια αποστασιοποιημένη / ορθολογική αντιπαράθεση, αλλά μάλλον ένα τέχνασμα για την επίτευξη νίκης έναντι των πολιτικών αντιπάλων. Πρόκειται για μόνιμη αντιπαράθεση μεταξύ κοινωνικού και πολιτικού κεφαλαίου. Πρέπει να δημιουργούνται μονίμως αποθέματα υπέρ του πρώτου.</a:t>
            </a:r>
            <a:r>
              <a:rPr lang="el-GR" sz="1600" b="1" dirty="0">
                <a:cs typeface="Times New Roman" pitchFamily="18" charset="0"/>
              </a:rPr>
              <a:t>         </a:t>
            </a:r>
            <a:endParaRPr lang="el-GR" sz="1600" b="1" dirty="0"/>
          </a:p>
          <a:p>
            <a:pPr eaLnBrk="0" hangingPunct="0">
              <a:spcBef>
                <a:spcPct val="50000"/>
              </a:spcBef>
            </a:pPr>
            <a:endParaRPr lang="el-GR" sz="1600" b="1" dirty="0"/>
          </a:p>
          <a:p>
            <a:pPr eaLnBrk="0" hangingPunct="0">
              <a:spcBef>
                <a:spcPct val="50000"/>
              </a:spcBef>
            </a:pPr>
            <a:endParaRPr lang="el-GR" sz="1200" dirty="0"/>
          </a:p>
        </p:txBody>
      </p:sp>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17</a:t>
            </a:fld>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914400" y="1066800"/>
            <a:ext cx="7086600" cy="457200"/>
          </a:xfrm>
          <a:prstGeom prst="rect">
            <a:avLst/>
          </a:prstGeom>
          <a:noFill/>
          <a:ln w="9525">
            <a:noFill/>
            <a:miter lim="800000"/>
            <a:headEnd/>
            <a:tailEnd/>
          </a:ln>
        </p:spPr>
        <p:txBody>
          <a:bodyPr>
            <a:spAutoFit/>
          </a:bodyPr>
          <a:lstStyle/>
          <a:p>
            <a:pPr>
              <a:spcBef>
                <a:spcPct val="50000"/>
              </a:spcBef>
            </a:pPr>
            <a:endParaRPr lang="el-GR"/>
          </a:p>
        </p:txBody>
      </p:sp>
      <p:pic>
        <p:nvPicPr>
          <p:cNvPr id="3" name="Picture 4" descr="C:\Τα έγγραφά μου\images\xaos1.jpg"/>
          <p:cNvPicPr>
            <a:picLocks noChangeAspect="1" noChangeArrowheads="1"/>
          </p:cNvPicPr>
          <p:nvPr/>
        </p:nvPicPr>
        <p:blipFill>
          <a:blip r:embed="rId2" cstate="print">
            <a:grayscl/>
            <a:biLevel thresh="50000"/>
          </a:blip>
          <a:srcRect/>
          <a:stretch>
            <a:fillRect/>
          </a:stretch>
        </p:blipFill>
        <p:spPr bwMode="auto">
          <a:xfrm>
            <a:off x="1447800" y="1295400"/>
            <a:ext cx="6553200" cy="2362200"/>
          </a:xfrm>
          <a:prstGeom prst="rect">
            <a:avLst/>
          </a:prstGeom>
          <a:noFill/>
          <a:ln w="9525">
            <a:noFill/>
            <a:miter lim="800000"/>
            <a:headEnd/>
            <a:tailEnd/>
          </a:ln>
        </p:spPr>
      </p:pic>
      <p:sp>
        <p:nvSpPr>
          <p:cNvPr id="4" name="Text Box 5"/>
          <p:cNvSpPr txBox="1">
            <a:spLocks noChangeArrowheads="1"/>
          </p:cNvSpPr>
          <p:nvPr/>
        </p:nvSpPr>
        <p:spPr bwMode="auto">
          <a:xfrm>
            <a:off x="1428728" y="428604"/>
            <a:ext cx="7239000" cy="519113"/>
          </a:xfrm>
          <a:prstGeom prst="rect">
            <a:avLst/>
          </a:prstGeom>
          <a:noFill/>
          <a:ln w="9525">
            <a:noFill/>
            <a:miter lim="800000"/>
            <a:headEnd/>
            <a:tailEnd/>
          </a:ln>
        </p:spPr>
        <p:txBody>
          <a:bodyPr>
            <a:spAutoFit/>
          </a:bodyPr>
          <a:lstStyle/>
          <a:p>
            <a:pPr>
              <a:spcBef>
                <a:spcPct val="50000"/>
              </a:spcBef>
            </a:pPr>
            <a:r>
              <a:rPr lang="el-GR" sz="2800" b="1" u="sng" dirty="0">
                <a:solidFill>
                  <a:srgbClr val="3366FF"/>
                </a:solidFill>
              </a:rPr>
              <a:t>Σταθερότητα, Τάξη, Χάος, Πολυπλοκότητα</a:t>
            </a:r>
            <a:r>
              <a:rPr lang="el-GR" u="sng" dirty="0"/>
              <a:t> </a:t>
            </a:r>
          </a:p>
        </p:txBody>
      </p:sp>
      <p:sp>
        <p:nvSpPr>
          <p:cNvPr id="5" name="Text Box 8"/>
          <p:cNvSpPr txBox="1">
            <a:spLocks noChangeArrowheads="1"/>
          </p:cNvSpPr>
          <p:nvPr/>
        </p:nvSpPr>
        <p:spPr bwMode="auto">
          <a:xfrm>
            <a:off x="914400" y="4191000"/>
            <a:ext cx="7696200" cy="2465388"/>
          </a:xfrm>
          <a:prstGeom prst="rect">
            <a:avLst/>
          </a:prstGeom>
          <a:noFill/>
          <a:ln w="9525">
            <a:noFill/>
            <a:miter lim="800000"/>
            <a:headEnd/>
            <a:tailEnd/>
          </a:ln>
        </p:spPr>
        <p:txBody>
          <a:bodyPr>
            <a:spAutoFit/>
          </a:bodyPr>
          <a:lstStyle/>
          <a:p>
            <a:pPr marL="2755900" indent="-2755900">
              <a:spcBef>
                <a:spcPct val="50000"/>
              </a:spcBef>
            </a:pPr>
            <a:r>
              <a:rPr lang="el-GR" b="1">
                <a:solidFill>
                  <a:srgbClr val="3366FF"/>
                </a:solidFill>
              </a:rPr>
              <a:t>Ι.   Σταθερότητα: Ανενεργή κατάσταση</a:t>
            </a:r>
          </a:p>
          <a:p>
            <a:pPr marL="2755900" indent="-2755900">
              <a:spcBef>
                <a:spcPct val="50000"/>
              </a:spcBef>
            </a:pPr>
            <a:r>
              <a:rPr lang="el-GR" b="1">
                <a:solidFill>
                  <a:srgbClr val="3366FF"/>
                </a:solidFill>
              </a:rPr>
              <a:t>ΙΙ. Τάξη: Προβλεψιμότητα και στερεότυπη συμπεριφορά</a:t>
            </a:r>
          </a:p>
          <a:p>
            <a:pPr marL="2755900" indent="-2755900">
              <a:spcBef>
                <a:spcPct val="50000"/>
              </a:spcBef>
            </a:pPr>
            <a:r>
              <a:rPr lang="el-GR" b="1">
                <a:solidFill>
                  <a:srgbClr val="3366FF"/>
                </a:solidFill>
              </a:rPr>
              <a:t>ΙΙΙ.Χάος: Κατάσταση εκτός ελέγχου</a:t>
            </a:r>
          </a:p>
          <a:p>
            <a:pPr marL="2755900" indent="-2755900">
              <a:spcBef>
                <a:spcPct val="50000"/>
              </a:spcBef>
            </a:pPr>
            <a:r>
              <a:rPr lang="el-GR" b="1">
                <a:solidFill>
                  <a:srgbClr val="3366FF"/>
                </a:solidFill>
              </a:rPr>
              <a:t>Ι</a:t>
            </a:r>
            <a:r>
              <a:rPr lang="en-US" b="1">
                <a:solidFill>
                  <a:srgbClr val="3366FF"/>
                </a:solidFill>
              </a:rPr>
              <a:t>V. </a:t>
            </a:r>
            <a:r>
              <a:rPr lang="el-GR" b="1">
                <a:solidFill>
                  <a:srgbClr val="3366FF"/>
                </a:solidFill>
              </a:rPr>
              <a:t>Πολυπλοκότητα:Η δίνη του κύματος.Ο χώρος των δυνατοτήτων μεγιστοποιείται </a:t>
            </a:r>
            <a:endParaRPr lang="el-GR">
              <a:solidFill>
                <a:srgbClr val="3366FF"/>
              </a:solidFill>
            </a:endParaRPr>
          </a:p>
        </p:txBody>
      </p:sp>
      <p:sp>
        <p:nvSpPr>
          <p:cNvPr id="6" name="Text Box 9"/>
          <p:cNvSpPr txBox="1">
            <a:spLocks noChangeArrowheads="1"/>
          </p:cNvSpPr>
          <p:nvPr/>
        </p:nvSpPr>
        <p:spPr bwMode="auto">
          <a:xfrm>
            <a:off x="2895600" y="2057400"/>
            <a:ext cx="914400" cy="396875"/>
          </a:xfrm>
          <a:prstGeom prst="rect">
            <a:avLst/>
          </a:prstGeom>
          <a:noFill/>
          <a:ln w="9525">
            <a:noFill/>
            <a:miter lim="800000"/>
            <a:headEnd/>
            <a:tailEnd/>
          </a:ln>
        </p:spPr>
        <p:txBody>
          <a:bodyPr>
            <a:spAutoFit/>
          </a:bodyPr>
          <a:lstStyle/>
          <a:p>
            <a:pPr>
              <a:spcBef>
                <a:spcPct val="50000"/>
              </a:spcBef>
            </a:pPr>
            <a:r>
              <a:rPr lang="el-GR" sz="2000" b="1" i="1"/>
              <a:t>Τάξη</a:t>
            </a:r>
          </a:p>
        </p:txBody>
      </p:sp>
      <p:sp>
        <p:nvSpPr>
          <p:cNvPr id="7" name="Text Box 11"/>
          <p:cNvSpPr txBox="1">
            <a:spLocks noChangeArrowheads="1"/>
          </p:cNvSpPr>
          <p:nvPr/>
        </p:nvSpPr>
        <p:spPr bwMode="auto">
          <a:xfrm>
            <a:off x="1066800" y="2438400"/>
            <a:ext cx="2057400" cy="396875"/>
          </a:xfrm>
          <a:prstGeom prst="rect">
            <a:avLst/>
          </a:prstGeom>
          <a:noFill/>
          <a:ln w="9525">
            <a:noFill/>
            <a:miter lim="800000"/>
            <a:headEnd/>
            <a:tailEnd/>
          </a:ln>
        </p:spPr>
        <p:txBody>
          <a:bodyPr>
            <a:spAutoFit/>
          </a:bodyPr>
          <a:lstStyle/>
          <a:p>
            <a:pPr>
              <a:spcBef>
                <a:spcPct val="50000"/>
              </a:spcBef>
            </a:pPr>
            <a:r>
              <a:rPr lang="el-GR" sz="2000" b="1" i="1"/>
              <a:t>Σταθερότητα</a:t>
            </a:r>
          </a:p>
        </p:txBody>
      </p:sp>
      <p:sp>
        <p:nvSpPr>
          <p:cNvPr id="8" name="Text Box 15"/>
          <p:cNvSpPr txBox="1">
            <a:spLocks noChangeArrowheads="1"/>
          </p:cNvSpPr>
          <p:nvPr/>
        </p:nvSpPr>
        <p:spPr bwMode="auto">
          <a:xfrm>
            <a:off x="7772400" y="2438400"/>
            <a:ext cx="914400" cy="396875"/>
          </a:xfrm>
          <a:prstGeom prst="rect">
            <a:avLst/>
          </a:prstGeom>
          <a:noFill/>
          <a:ln w="9525">
            <a:noFill/>
            <a:miter lim="800000"/>
            <a:headEnd/>
            <a:tailEnd/>
          </a:ln>
        </p:spPr>
        <p:txBody>
          <a:bodyPr>
            <a:spAutoFit/>
          </a:bodyPr>
          <a:lstStyle/>
          <a:p>
            <a:pPr>
              <a:spcBef>
                <a:spcPct val="50000"/>
              </a:spcBef>
            </a:pPr>
            <a:r>
              <a:rPr lang="el-GR" sz="2000" b="1" i="1"/>
              <a:t>Χάος</a:t>
            </a:r>
          </a:p>
        </p:txBody>
      </p:sp>
      <p:sp>
        <p:nvSpPr>
          <p:cNvPr id="9" name="Text Box 16"/>
          <p:cNvSpPr txBox="1">
            <a:spLocks noChangeArrowheads="1"/>
          </p:cNvSpPr>
          <p:nvPr/>
        </p:nvSpPr>
        <p:spPr bwMode="auto">
          <a:xfrm>
            <a:off x="4724400" y="2209800"/>
            <a:ext cx="2667000" cy="396875"/>
          </a:xfrm>
          <a:prstGeom prst="rect">
            <a:avLst/>
          </a:prstGeom>
          <a:noFill/>
          <a:ln w="9525">
            <a:noFill/>
            <a:miter lim="800000"/>
            <a:headEnd/>
            <a:tailEnd/>
          </a:ln>
        </p:spPr>
        <p:txBody>
          <a:bodyPr>
            <a:spAutoFit/>
          </a:bodyPr>
          <a:lstStyle/>
          <a:p>
            <a:pPr>
              <a:spcBef>
                <a:spcPct val="50000"/>
              </a:spcBef>
            </a:pPr>
            <a:r>
              <a:rPr lang="el-GR" sz="2000" b="1" i="1"/>
              <a:t>Πολυπλοκότητα</a:t>
            </a:r>
          </a:p>
        </p:txBody>
      </p:sp>
      <p:sp>
        <p:nvSpPr>
          <p:cNvPr id="10" name="9 - Θέση αριθμού διαφάνειας"/>
          <p:cNvSpPr>
            <a:spLocks noGrp="1"/>
          </p:cNvSpPr>
          <p:nvPr>
            <p:ph type="sldNum" sz="quarter" idx="12"/>
          </p:nvPr>
        </p:nvSpPr>
        <p:spPr/>
        <p:txBody>
          <a:bodyPr/>
          <a:lstStyle/>
          <a:p>
            <a:fld id="{D3F1D1C4-C2D9-4231-9FB2-B2D9D97AA41D}" type="slidenum">
              <a:rPr lang="el-GR" smtClean="0"/>
              <a:pPr/>
              <a:t>18</a:t>
            </a:fld>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1\ppcpr\LOCALS~1\Temp\\msotw9_temp0.jpg"/>
          <p:cNvPicPr>
            <a:picLocks noChangeAspect="1" noChangeArrowheads="1"/>
          </p:cNvPicPr>
          <p:nvPr/>
        </p:nvPicPr>
        <p:blipFill>
          <a:blip r:embed="rId2" cstate="print"/>
          <a:srcRect/>
          <a:stretch>
            <a:fillRect/>
          </a:stretch>
        </p:blipFill>
        <p:spPr bwMode="auto">
          <a:xfrm>
            <a:off x="0" y="-323281"/>
            <a:ext cx="9572660" cy="7219381"/>
          </a:xfrm>
          <a:prstGeom prst="rect">
            <a:avLst/>
          </a:prstGeom>
          <a:noFill/>
          <a:ln w="9525">
            <a:noFill/>
            <a:miter lim="800000"/>
            <a:headEnd/>
            <a:tailEnd/>
          </a:ln>
        </p:spPr>
      </p:pic>
      <p:sp>
        <p:nvSpPr>
          <p:cNvPr id="3" name="Text Box 4"/>
          <p:cNvSpPr txBox="1">
            <a:spLocks noChangeArrowheads="1"/>
          </p:cNvSpPr>
          <p:nvPr/>
        </p:nvSpPr>
        <p:spPr bwMode="auto">
          <a:xfrm>
            <a:off x="381000" y="1447800"/>
            <a:ext cx="8305800" cy="2100263"/>
          </a:xfrm>
          <a:prstGeom prst="rect">
            <a:avLst/>
          </a:prstGeom>
          <a:solidFill>
            <a:srgbClr val="FFFFCC">
              <a:alpha val="50000"/>
            </a:srgbClr>
          </a:solidFill>
          <a:ln w="9525">
            <a:noFill/>
            <a:miter lim="800000"/>
            <a:headEnd/>
            <a:tailEnd/>
          </a:ln>
          <a:effectLst/>
        </p:spPr>
        <p:txBody>
          <a:bodyPr>
            <a:spAutoFit/>
          </a:bodyPr>
          <a:lstStyle/>
          <a:p>
            <a:pPr>
              <a:spcBef>
                <a:spcPct val="50000"/>
              </a:spcBef>
              <a:defRPr/>
            </a:pPr>
            <a:r>
              <a:rPr lang="el-GR" b="1" dirty="0">
                <a:solidFill>
                  <a:srgbClr val="996633"/>
                </a:solidFill>
                <a:effectLst>
                  <a:outerShdw blurRad="38100" dist="38100" dir="2700000" algn="tl">
                    <a:srgbClr val="000000"/>
                  </a:outerShdw>
                </a:effectLst>
              </a:rPr>
              <a:t>Ο τρόπος που βλέπει κανείς, ο τρόπος που διαβάζει ή ο τρόπος που σκέφτεται τα γεγονότα ή τα τεκταινόμενα, παραπέμπει στους τρόπους με τους οποίους έμαθε, συνήθισε, θέλει, μπορεί  να παρατηρεί, να τα καταγράφει και να τα χρησιμοποιεί.</a:t>
            </a:r>
          </a:p>
          <a:p>
            <a:pPr>
              <a:spcBef>
                <a:spcPct val="50000"/>
              </a:spcBef>
              <a:defRPr/>
            </a:pPr>
            <a:endParaRPr lang="el-GR" b="1" dirty="0">
              <a:solidFill>
                <a:srgbClr val="996633"/>
              </a:solidFill>
              <a:effectLst>
                <a:outerShdw blurRad="38100" dist="38100" dir="2700000" algn="tl">
                  <a:srgbClr val="000000"/>
                </a:outerShdw>
              </a:effectLst>
            </a:endParaRP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19</a:t>
            </a:fld>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50" descr="C:\DOCUME~1\ppcpr\LOCALS~1\Temp\\msotw9_temp0.jpg"/>
          <p:cNvPicPr>
            <a:picLocks noChangeAspect="1" noChangeArrowheads="1"/>
          </p:cNvPicPr>
          <p:nvPr/>
        </p:nvPicPr>
        <p:blipFill>
          <a:blip r:embed="rId2" cstate="print"/>
          <a:srcRect/>
          <a:stretch>
            <a:fillRect/>
          </a:stretch>
        </p:blipFill>
        <p:spPr bwMode="auto">
          <a:xfrm>
            <a:off x="0" y="-1"/>
            <a:ext cx="9144000" cy="6922093"/>
          </a:xfrm>
          <a:prstGeom prst="rect">
            <a:avLst/>
          </a:prstGeom>
          <a:solidFill>
            <a:srgbClr val="CC66FF"/>
          </a:solidFill>
          <a:ln w="12700">
            <a:noFill/>
            <a:miter lim="800000"/>
            <a:headEnd type="none" w="sm" len="sm"/>
            <a:tailEnd type="none" w="sm" len="sm"/>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2</a:t>
            </a:fld>
            <a:endParaRPr lang="el-G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57158" y="146050"/>
            <a:ext cx="8153400" cy="6826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sng" strike="noStrike" kern="1200" cap="none" spc="0" normalizeH="0" baseline="0" noProof="0" dirty="0" smtClean="0">
                <a:ln>
                  <a:noFill/>
                </a:ln>
                <a:solidFill>
                  <a:srgbClr val="3366FF"/>
                </a:solidFill>
                <a:effectLst/>
                <a:uLnTx/>
                <a:uFillTx/>
                <a:latin typeface="+mj-lt"/>
                <a:ea typeface="+mj-ea"/>
                <a:cs typeface="Times New Roman" pitchFamily="18" charset="0"/>
              </a:rPr>
              <a:t>Οι </a:t>
            </a:r>
            <a:r>
              <a:rPr kumimoji="0" lang="el-GR" sz="2800" b="1" i="0" u="sng" strike="noStrike" kern="1200" cap="none" spc="0" normalizeH="0" baseline="0" noProof="0" dirty="0" smtClean="0">
                <a:ln>
                  <a:noFill/>
                </a:ln>
                <a:solidFill>
                  <a:srgbClr val="3366FF"/>
                </a:solidFill>
                <a:effectLst/>
                <a:uLnTx/>
                <a:uFillTx/>
                <a:latin typeface="+mj-lt"/>
                <a:ea typeface="+mj-ea"/>
                <a:cs typeface="+mj-cs"/>
              </a:rPr>
              <a:t>Ο</a:t>
            </a:r>
            <a:r>
              <a:rPr kumimoji="0" lang="el-GR" sz="2800" b="1" i="0" u="sng" strike="noStrike" kern="1200" cap="none" spc="0" normalizeH="0" baseline="0" noProof="0" dirty="0" smtClean="0">
                <a:ln>
                  <a:noFill/>
                </a:ln>
                <a:solidFill>
                  <a:srgbClr val="3366FF"/>
                </a:solidFill>
                <a:effectLst/>
                <a:uLnTx/>
                <a:uFillTx/>
                <a:latin typeface="+mj-lt"/>
                <a:ea typeface="+mj-ea"/>
                <a:cs typeface="Times New Roman" pitchFamily="18" charset="0"/>
              </a:rPr>
              <a:t>πτικές </a:t>
            </a:r>
            <a:r>
              <a:rPr kumimoji="0" lang="el-GR" sz="2800" b="1" i="0" u="sng" strike="noStrike" kern="1200" cap="none" spc="0" normalizeH="0" baseline="0" noProof="0" dirty="0" smtClean="0">
                <a:ln>
                  <a:noFill/>
                </a:ln>
                <a:solidFill>
                  <a:srgbClr val="3366FF"/>
                </a:solidFill>
                <a:effectLst/>
                <a:uLnTx/>
                <a:uFillTx/>
                <a:latin typeface="+mj-lt"/>
                <a:ea typeface="+mj-ea"/>
                <a:cs typeface="+mj-cs"/>
              </a:rPr>
              <a:t>Γ</a:t>
            </a:r>
            <a:r>
              <a:rPr kumimoji="0" lang="el-GR" sz="2800" b="1" i="0" u="sng" strike="noStrike" kern="1200" cap="none" spc="0" normalizeH="0" baseline="0" noProof="0" dirty="0" smtClean="0">
                <a:ln>
                  <a:noFill/>
                </a:ln>
                <a:solidFill>
                  <a:srgbClr val="3366FF"/>
                </a:solidFill>
                <a:effectLst/>
                <a:uLnTx/>
                <a:uFillTx/>
                <a:latin typeface="+mj-lt"/>
                <a:ea typeface="+mj-ea"/>
                <a:cs typeface="Times New Roman" pitchFamily="18" charset="0"/>
              </a:rPr>
              <a:t>ωνίες</a:t>
            </a:r>
            <a:r>
              <a:rPr kumimoji="0" lang="el-GR" sz="2800" b="1" i="0" u="sng" strike="noStrike" kern="1200" cap="none" spc="0" normalizeH="0" baseline="0" noProof="0" dirty="0" smtClean="0">
                <a:ln>
                  <a:noFill/>
                </a:ln>
                <a:solidFill>
                  <a:srgbClr val="3366FF"/>
                </a:solidFill>
                <a:effectLst/>
                <a:uLnTx/>
                <a:uFillTx/>
                <a:latin typeface="+mj-lt"/>
                <a:ea typeface="+mj-ea"/>
                <a:cs typeface="+mj-cs"/>
              </a:rPr>
              <a:t> Θέασης των Πραγμάτων</a:t>
            </a:r>
          </a:p>
        </p:txBody>
      </p:sp>
      <p:sp>
        <p:nvSpPr>
          <p:cNvPr id="3" name="Text Box 3"/>
          <p:cNvSpPr txBox="1">
            <a:spLocks noChangeArrowheads="1"/>
          </p:cNvSpPr>
          <p:nvPr/>
        </p:nvSpPr>
        <p:spPr bwMode="auto">
          <a:xfrm>
            <a:off x="304800" y="990600"/>
            <a:ext cx="3962400" cy="5568950"/>
          </a:xfrm>
          <a:prstGeom prst="rect">
            <a:avLst/>
          </a:prstGeom>
          <a:noFill/>
          <a:ln w="9525">
            <a:noFill/>
            <a:miter lim="800000"/>
            <a:headEnd/>
            <a:tailEnd/>
          </a:ln>
        </p:spPr>
        <p:txBody>
          <a:bodyPr>
            <a:spAutoFit/>
          </a:bodyPr>
          <a:lstStyle/>
          <a:p>
            <a:pPr marL="100013" indent="-100013">
              <a:spcBef>
                <a:spcPct val="50000"/>
              </a:spcBef>
              <a:buFontTx/>
              <a:buChar char="•"/>
            </a:pPr>
            <a:r>
              <a:rPr lang="el-GR" b="1">
                <a:solidFill>
                  <a:srgbClr val="3366FF"/>
                </a:solidFill>
              </a:rPr>
              <a:t>Οι αλληγορίες ή οπτικές γωνίες</a:t>
            </a:r>
          </a:p>
          <a:p>
            <a:pPr marL="100013" indent="-100013">
              <a:spcBef>
                <a:spcPct val="50000"/>
              </a:spcBef>
              <a:buFontTx/>
              <a:buChar char="•"/>
            </a:pPr>
            <a:r>
              <a:rPr lang="el-GR" b="1">
                <a:solidFill>
                  <a:srgbClr val="3366FF"/>
                </a:solidFill>
              </a:rPr>
              <a:t>Της μηχανής</a:t>
            </a:r>
          </a:p>
          <a:p>
            <a:pPr marL="100013" indent="-100013">
              <a:spcBef>
                <a:spcPct val="50000"/>
              </a:spcBef>
              <a:buFontTx/>
              <a:buChar char="•"/>
            </a:pPr>
            <a:r>
              <a:rPr lang="el-GR" b="1">
                <a:solidFill>
                  <a:srgbClr val="3366FF"/>
                </a:solidFill>
              </a:rPr>
              <a:t>Του οργανισμού</a:t>
            </a:r>
          </a:p>
          <a:p>
            <a:pPr marL="100013" indent="-100013">
              <a:spcBef>
                <a:spcPct val="50000"/>
              </a:spcBef>
              <a:buFontTx/>
              <a:buChar char="•"/>
            </a:pPr>
            <a:r>
              <a:rPr lang="el-GR" b="1">
                <a:solidFill>
                  <a:srgbClr val="3366FF"/>
                </a:solidFill>
              </a:rPr>
              <a:t>Του ανθρώπινου εγκεφάλου</a:t>
            </a:r>
          </a:p>
          <a:p>
            <a:pPr marL="100013" indent="-100013">
              <a:spcBef>
                <a:spcPct val="50000"/>
              </a:spcBef>
              <a:buFontTx/>
              <a:buChar char="•"/>
            </a:pPr>
            <a:r>
              <a:rPr lang="el-GR" b="1">
                <a:solidFill>
                  <a:srgbClr val="3366FF"/>
                </a:solidFill>
              </a:rPr>
              <a:t>Της κουλτούρας</a:t>
            </a:r>
          </a:p>
          <a:p>
            <a:pPr marL="100013" indent="-100013">
              <a:spcBef>
                <a:spcPct val="50000"/>
              </a:spcBef>
              <a:buFontTx/>
              <a:buChar char="•"/>
            </a:pPr>
            <a:r>
              <a:rPr lang="el-GR" b="1">
                <a:solidFill>
                  <a:srgbClr val="3366FF"/>
                </a:solidFill>
              </a:rPr>
              <a:t>Του πολιτικού συστήματος</a:t>
            </a:r>
          </a:p>
          <a:p>
            <a:pPr marL="100013" indent="-100013">
              <a:spcBef>
                <a:spcPct val="50000"/>
              </a:spcBef>
              <a:buFontTx/>
              <a:buChar char="•"/>
            </a:pPr>
            <a:r>
              <a:rPr lang="el-GR" b="1">
                <a:solidFill>
                  <a:srgbClr val="3366FF"/>
                </a:solidFill>
              </a:rPr>
              <a:t>Της φυσικής φυλακής</a:t>
            </a:r>
          </a:p>
          <a:p>
            <a:pPr marL="100013" indent="-100013">
              <a:spcBef>
                <a:spcPct val="50000"/>
              </a:spcBef>
              <a:buFontTx/>
              <a:buChar char="•"/>
            </a:pPr>
            <a:r>
              <a:rPr lang="el-GR" b="1">
                <a:solidFill>
                  <a:srgbClr val="3366FF"/>
                </a:solidFill>
              </a:rPr>
              <a:t>Της ροής και του μετασχηματισμού</a:t>
            </a:r>
          </a:p>
          <a:p>
            <a:pPr marL="100013" indent="-100013">
              <a:spcBef>
                <a:spcPct val="50000"/>
              </a:spcBef>
              <a:buFontTx/>
              <a:buChar char="•"/>
            </a:pPr>
            <a:r>
              <a:rPr lang="el-GR" b="1">
                <a:solidFill>
                  <a:srgbClr val="3366FF"/>
                </a:solidFill>
              </a:rPr>
              <a:t>Της κυριαρχίας</a:t>
            </a:r>
          </a:p>
        </p:txBody>
      </p:sp>
      <p:sp>
        <p:nvSpPr>
          <p:cNvPr id="4" name="Text Box 5"/>
          <p:cNvSpPr txBox="1">
            <a:spLocks noChangeArrowheads="1"/>
          </p:cNvSpPr>
          <p:nvPr/>
        </p:nvSpPr>
        <p:spPr bwMode="auto">
          <a:xfrm>
            <a:off x="4724400" y="990600"/>
            <a:ext cx="3733800" cy="3013075"/>
          </a:xfrm>
          <a:prstGeom prst="rect">
            <a:avLst/>
          </a:prstGeom>
          <a:noFill/>
          <a:ln w="9525">
            <a:noFill/>
            <a:miter lim="800000"/>
            <a:headEnd/>
            <a:tailEnd/>
          </a:ln>
        </p:spPr>
        <p:txBody>
          <a:bodyPr>
            <a:spAutoFit/>
          </a:bodyPr>
          <a:lstStyle/>
          <a:p>
            <a:pPr>
              <a:spcBef>
                <a:spcPct val="50000"/>
              </a:spcBef>
            </a:pPr>
            <a:r>
              <a:rPr lang="el-GR" b="1" dirty="0">
                <a:solidFill>
                  <a:srgbClr val="3366FF"/>
                </a:solidFill>
              </a:rPr>
              <a:t>Παράδειγμα περιγραφής της φυλακής από:</a:t>
            </a:r>
          </a:p>
          <a:p>
            <a:pPr>
              <a:spcBef>
                <a:spcPct val="50000"/>
              </a:spcBef>
              <a:buFontTx/>
              <a:buChar char="•"/>
            </a:pPr>
            <a:r>
              <a:rPr lang="el-GR" b="1" dirty="0">
                <a:solidFill>
                  <a:srgbClr val="3366FF"/>
                </a:solidFill>
              </a:rPr>
              <a:t>Ένα δεσμοφύλακα</a:t>
            </a:r>
          </a:p>
          <a:p>
            <a:pPr>
              <a:spcBef>
                <a:spcPct val="50000"/>
              </a:spcBef>
              <a:buFontTx/>
              <a:buChar char="•"/>
            </a:pPr>
            <a:r>
              <a:rPr lang="el-GR" b="1" dirty="0">
                <a:solidFill>
                  <a:srgbClr val="3366FF"/>
                </a:solidFill>
              </a:rPr>
              <a:t>Έναν ιερωμένο</a:t>
            </a:r>
          </a:p>
          <a:p>
            <a:pPr>
              <a:spcBef>
                <a:spcPct val="50000"/>
              </a:spcBef>
              <a:buFontTx/>
              <a:buChar char="•"/>
            </a:pPr>
            <a:r>
              <a:rPr lang="el-GR" b="1" dirty="0">
                <a:solidFill>
                  <a:srgbClr val="3366FF"/>
                </a:solidFill>
              </a:rPr>
              <a:t>Έναν δικηγόρο</a:t>
            </a:r>
          </a:p>
          <a:p>
            <a:pPr>
              <a:spcBef>
                <a:spcPct val="50000"/>
              </a:spcBef>
              <a:buFontTx/>
              <a:buChar char="•"/>
            </a:pPr>
            <a:r>
              <a:rPr lang="el-GR" b="1" dirty="0">
                <a:solidFill>
                  <a:srgbClr val="3366FF"/>
                </a:solidFill>
              </a:rPr>
              <a:t>Έναν κρατούμενο</a:t>
            </a:r>
          </a:p>
        </p:txBody>
      </p:sp>
      <p:pic>
        <p:nvPicPr>
          <p:cNvPr id="5" name="Picture 6" descr="C:\DOCUME~1\ppcpr\LOCALS~1\Temp\\msotw9_temp0.jpg"/>
          <p:cNvPicPr>
            <a:picLocks noChangeAspect="1" noChangeArrowheads="1"/>
          </p:cNvPicPr>
          <p:nvPr/>
        </p:nvPicPr>
        <p:blipFill>
          <a:blip r:embed="rId2" cstate="print"/>
          <a:srcRect/>
          <a:stretch>
            <a:fillRect/>
          </a:stretch>
        </p:blipFill>
        <p:spPr bwMode="auto">
          <a:xfrm>
            <a:off x="4357686" y="3357562"/>
            <a:ext cx="3505200" cy="2489200"/>
          </a:xfrm>
          <a:prstGeom prst="rect">
            <a:avLst/>
          </a:prstGeom>
          <a:noFill/>
          <a:ln w="9525">
            <a:noFill/>
            <a:miter lim="800000"/>
            <a:headEnd/>
            <a:tailEnd/>
          </a:ln>
        </p:spPr>
      </p:pic>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20</a:t>
            </a:fld>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04800" y="457200"/>
            <a:ext cx="8839200" cy="954107"/>
          </a:xfrm>
          <a:prstGeom prst="rect">
            <a:avLst/>
          </a:prstGeom>
          <a:noFill/>
          <a:ln w="9525">
            <a:noFill/>
            <a:miter lim="800000"/>
            <a:headEnd/>
            <a:tailEnd/>
          </a:ln>
        </p:spPr>
        <p:txBody>
          <a:bodyPr>
            <a:spAutoFit/>
          </a:bodyPr>
          <a:lstStyle/>
          <a:p>
            <a:pPr>
              <a:spcBef>
                <a:spcPct val="50000"/>
              </a:spcBef>
            </a:pPr>
            <a:r>
              <a:rPr lang="el-GR" sz="2800" b="1" u="sng" dirty="0" smtClean="0">
                <a:solidFill>
                  <a:srgbClr val="3366FF"/>
                </a:solidFill>
              </a:rPr>
              <a:t>Από </a:t>
            </a:r>
            <a:r>
              <a:rPr lang="el-GR" sz="2800" b="1" u="sng" dirty="0">
                <a:solidFill>
                  <a:srgbClr val="3366FF"/>
                </a:solidFill>
              </a:rPr>
              <a:t>την κοινωνική μηχανική στην ανακλαστική πράξη</a:t>
            </a:r>
            <a:r>
              <a:rPr lang="el-GR" sz="2800" b="1" dirty="0">
                <a:solidFill>
                  <a:srgbClr val="3366FF"/>
                </a:solidFill>
              </a:rPr>
              <a:t> </a:t>
            </a:r>
          </a:p>
        </p:txBody>
      </p:sp>
      <p:graphicFrame>
        <p:nvGraphicFramePr>
          <p:cNvPr id="3" name="Group 36"/>
          <p:cNvGraphicFramePr>
            <a:graphicFrameLocks noGrp="1"/>
          </p:cNvGraphicFramePr>
          <p:nvPr/>
        </p:nvGraphicFramePr>
        <p:xfrm>
          <a:off x="685800" y="1416050"/>
          <a:ext cx="7620000" cy="4846320"/>
        </p:xfrm>
        <a:graphic>
          <a:graphicData uri="http://schemas.openxmlformats.org/drawingml/2006/table">
            <a:tbl>
              <a:tblPr/>
              <a:tblGrid>
                <a:gridCol w="4343400"/>
                <a:gridCol w="3276600"/>
              </a:tblGrid>
              <a:tr h="406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sng" strike="noStrike" cap="none" normalizeH="0" baseline="0" dirty="0" smtClean="0">
                          <a:ln>
                            <a:noFill/>
                          </a:ln>
                          <a:solidFill>
                            <a:srgbClr val="3366FF"/>
                          </a:solidFill>
                          <a:effectLst/>
                          <a:latin typeface="Times New Roman" pitchFamily="18" charset="0"/>
                        </a:rPr>
                        <a:t>Κοινωνική μηχανική</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400" b="1" i="0" u="none" strike="noStrike" cap="none" normalizeH="0" baseline="0" dirty="0" smtClean="0">
                          <a:ln>
                            <a:noFill/>
                          </a:ln>
                          <a:solidFill>
                            <a:srgbClr val="3366FF"/>
                          </a:solidFill>
                          <a:effectLst/>
                          <a:latin typeface="Times New Roman" pitchFamily="18" charset="0"/>
                        </a:rPr>
                        <a:t>Αυστηρή διατύπωση</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400" b="1" i="0" u="none" strike="noStrike" cap="none" normalizeH="0" baseline="0" dirty="0" smtClean="0">
                          <a:ln>
                            <a:noFill/>
                          </a:ln>
                          <a:solidFill>
                            <a:srgbClr val="3366FF"/>
                          </a:solidFill>
                          <a:effectLst/>
                          <a:latin typeface="Times New Roman" pitchFamily="18" charset="0"/>
                        </a:rPr>
                        <a:t>Σχετική σταθερότητα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400" b="1" i="0" u="none" strike="noStrike" cap="none" normalizeH="0" baseline="0" dirty="0" smtClean="0">
                          <a:ln>
                            <a:noFill/>
                          </a:ln>
                          <a:solidFill>
                            <a:srgbClr val="3366FF"/>
                          </a:solidFill>
                          <a:effectLst/>
                          <a:latin typeface="Times New Roman" pitchFamily="18" charset="0"/>
                        </a:rPr>
                        <a:t>Ομοιότητες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400" b="1" i="0" u="none" strike="noStrike" cap="none" normalizeH="0" baseline="0" dirty="0" smtClean="0">
                          <a:ln>
                            <a:noFill/>
                          </a:ln>
                          <a:solidFill>
                            <a:srgbClr val="3366FF"/>
                          </a:solidFill>
                          <a:effectLst/>
                          <a:latin typeface="Times New Roman" pitchFamily="18" charset="0"/>
                        </a:rPr>
                        <a:t>Σχετική </a:t>
                      </a:r>
                      <a:r>
                        <a:rPr kumimoji="0" lang="el-GR" sz="2400" b="1" i="0" u="none" strike="noStrike" cap="none" normalizeH="0" baseline="0" dirty="0" err="1" smtClean="0">
                          <a:ln>
                            <a:noFill/>
                          </a:ln>
                          <a:solidFill>
                            <a:srgbClr val="3366FF"/>
                          </a:solidFill>
                          <a:effectLst/>
                          <a:latin typeface="Times New Roman" pitchFamily="18" charset="0"/>
                        </a:rPr>
                        <a:t>προβλεψιμότητα</a:t>
                      </a:r>
                      <a:endParaRPr kumimoji="0" lang="el-GR" sz="2400" b="1" i="0" u="none" strike="noStrike" cap="none" normalizeH="0" baseline="0" dirty="0" smtClean="0">
                        <a:ln>
                          <a:noFill/>
                        </a:ln>
                        <a:solidFill>
                          <a:srgbClr val="3366FF"/>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400" b="1" i="0" u="none" strike="noStrike" cap="none" normalizeH="0" baseline="0" dirty="0" smtClean="0">
                          <a:ln>
                            <a:noFill/>
                          </a:ln>
                          <a:solidFill>
                            <a:srgbClr val="3366FF"/>
                          </a:solidFill>
                          <a:effectLst/>
                          <a:latin typeface="Times New Roman" pitchFamily="18" charset="0"/>
                        </a:rPr>
                        <a:t>Ύπαρξη κανόνων</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400" b="1" i="0" u="none" strike="noStrike" cap="none" normalizeH="0" baseline="0" dirty="0" smtClean="0">
                          <a:ln>
                            <a:noFill/>
                          </a:ln>
                          <a:solidFill>
                            <a:srgbClr val="3366FF"/>
                          </a:solidFill>
                          <a:effectLst/>
                          <a:latin typeface="Times New Roman" pitchFamily="18" charset="0"/>
                        </a:rPr>
                        <a:t>Τάση για συγκεκριμενοποίηση</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400" b="1" i="0" u="none" strike="noStrike" cap="none" normalizeH="0" baseline="0" dirty="0" smtClean="0">
                          <a:ln>
                            <a:noFill/>
                          </a:ln>
                          <a:solidFill>
                            <a:srgbClr val="3366FF"/>
                          </a:solidFill>
                          <a:effectLst/>
                          <a:latin typeface="Times New Roman" pitchFamily="18" charset="0"/>
                        </a:rPr>
                        <a:t>Μείωση της πολυπλοκότητας</a:t>
                      </a: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sng" strike="noStrike" cap="none" normalizeH="0" baseline="0" dirty="0" smtClean="0">
                          <a:ln>
                            <a:noFill/>
                          </a:ln>
                          <a:solidFill>
                            <a:srgbClr val="3366FF"/>
                          </a:solidFill>
                          <a:effectLst/>
                          <a:latin typeface="Times New Roman" pitchFamily="18" charset="0"/>
                        </a:rPr>
                        <a:t>Ανακλαστική πράξη</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400" b="1" i="0" u="none" strike="noStrike" cap="none" normalizeH="0" baseline="0" dirty="0" err="1" smtClean="0">
                          <a:ln>
                            <a:noFill/>
                          </a:ln>
                          <a:solidFill>
                            <a:srgbClr val="3366FF"/>
                          </a:solidFill>
                          <a:effectLst/>
                          <a:latin typeface="Times New Roman" pitchFamily="18" charset="0"/>
                        </a:rPr>
                        <a:t>ανοικτότητα</a:t>
                      </a:r>
                      <a:endParaRPr kumimoji="0" lang="el-GR" sz="2400" b="1" i="0" u="none" strike="noStrike" cap="none" normalizeH="0" baseline="0" dirty="0" smtClean="0">
                        <a:ln>
                          <a:noFill/>
                        </a:ln>
                        <a:solidFill>
                          <a:srgbClr val="3366FF"/>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400" b="1" i="0" u="none" strike="noStrike" cap="none" normalizeH="0" baseline="0" dirty="0" smtClean="0">
                          <a:ln>
                            <a:noFill/>
                          </a:ln>
                          <a:solidFill>
                            <a:srgbClr val="3366FF"/>
                          </a:solidFill>
                          <a:effectLst/>
                          <a:latin typeface="Times New Roman" pitchFamily="18" charset="0"/>
                        </a:rPr>
                        <a:t>ασάφεια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400" b="1" i="0" u="none" strike="noStrike" cap="none" normalizeH="0" baseline="0" dirty="0" smtClean="0">
                          <a:ln>
                            <a:noFill/>
                          </a:ln>
                          <a:solidFill>
                            <a:srgbClr val="3366FF"/>
                          </a:solidFill>
                          <a:effectLst/>
                          <a:latin typeface="Times New Roman" pitchFamily="18" charset="0"/>
                        </a:rPr>
                        <a:t>πολυπλοκότητα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400" b="1" i="0" u="none" strike="noStrike" cap="none" normalizeH="0" baseline="0" dirty="0" err="1" smtClean="0">
                          <a:ln>
                            <a:noFill/>
                          </a:ln>
                          <a:solidFill>
                            <a:srgbClr val="3366FF"/>
                          </a:solidFill>
                          <a:effectLst/>
                          <a:latin typeface="Times New Roman" pitchFamily="18" charset="0"/>
                        </a:rPr>
                        <a:t>ολικότητα</a:t>
                      </a:r>
                      <a:endParaRPr kumimoji="0" lang="el-GR" sz="2400" b="1" i="0" u="none" strike="noStrike" cap="none" normalizeH="0" baseline="0" dirty="0" smtClean="0">
                        <a:ln>
                          <a:noFill/>
                        </a:ln>
                        <a:solidFill>
                          <a:srgbClr val="3366FF"/>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400" b="1" i="0" u="none" strike="noStrike" cap="none" normalizeH="0" baseline="0" dirty="0" err="1" smtClean="0">
                          <a:ln>
                            <a:noFill/>
                          </a:ln>
                          <a:solidFill>
                            <a:srgbClr val="3366FF"/>
                          </a:solidFill>
                          <a:effectLst/>
                          <a:latin typeface="Times New Roman" pitchFamily="18" charset="0"/>
                        </a:rPr>
                        <a:t>συστημικότητα</a:t>
                      </a:r>
                      <a:endParaRPr kumimoji="0" lang="el-GR" sz="2400" b="1" i="0" u="none" strike="noStrike" cap="none" normalizeH="0" baseline="0" dirty="0" smtClean="0">
                        <a:ln>
                          <a:noFill/>
                        </a:ln>
                        <a:solidFill>
                          <a:srgbClr val="3366FF"/>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400" b="1" i="0" u="none" strike="noStrike" cap="none" normalizeH="0" baseline="0" dirty="0" err="1" smtClean="0">
                          <a:ln>
                            <a:noFill/>
                          </a:ln>
                          <a:solidFill>
                            <a:srgbClr val="3366FF"/>
                          </a:solidFill>
                          <a:effectLst/>
                          <a:latin typeface="Times New Roman" pitchFamily="18" charset="0"/>
                        </a:rPr>
                        <a:t>στοχαστικότητα</a:t>
                      </a:r>
                      <a:endParaRPr kumimoji="0" lang="el-GR" sz="2400" b="1" i="0" u="none" strike="noStrike" cap="none" normalizeH="0" baseline="0" dirty="0" smtClean="0">
                        <a:ln>
                          <a:noFill/>
                        </a:ln>
                        <a:solidFill>
                          <a:srgbClr val="3366FF"/>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400" b="1" i="0" u="none" strike="noStrike" cap="none" normalizeH="0" baseline="0" dirty="0" smtClean="0">
                          <a:ln>
                            <a:noFill/>
                          </a:ln>
                          <a:solidFill>
                            <a:srgbClr val="3366FF"/>
                          </a:solidFill>
                          <a:effectLst/>
                          <a:latin typeface="Times New Roman" pitchFamily="18" charset="0"/>
                        </a:rPr>
                        <a:t>ρευστότητα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400" b="1" i="0" u="none" strike="noStrike" cap="none" normalizeH="0" baseline="0" dirty="0" smtClean="0">
                          <a:ln>
                            <a:noFill/>
                          </a:ln>
                          <a:solidFill>
                            <a:srgbClr val="3366FF"/>
                          </a:solidFill>
                          <a:effectLst/>
                          <a:latin typeface="Times New Roman" pitchFamily="18" charset="0"/>
                        </a:rPr>
                        <a:t>αυτό-οργάνωση</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2400" b="1" i="0" u="none" strike="noStrike" cap="none" normalizeH="0" baseline="0" dirty="0" smtClean="0">
                          <a:ln>
                            <a:noFill/>
                          </a:ln>
                          <a:solidFill>
                            <a:srgbClr val="3366FF"/>
                          </a:solidFill>
                          <a:effectLst/>
                          <a:latin typeface="Times New Roman" pitchFamily="18" charset="0"/>
                        </a:rPr>
                        <a:t>αυτό-αναφορά</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1" i="0" u="none" strike="noStrike" cap="none" normalizeH="0" baseline="0" dirty="0" smtClean="0">
                        <a:ln>
                          <a:noFill/>
                        </a:ln>
                        <a:solidFill>
                          <a:srgbClr val="3366FF"/>
                        </a:solidFill>
                        <a:effectLst/>
                        <a:latin typeface="Times New Roman" pitchFamily="18" charset="0"/>
                      </a:endParaRPr>
                    </a:p>
                  </a:txBody>
                  <a:tcPr horzOverflow="overflow">
                    <a:lnL>
                      <a:noFill/>
                    </a:lnL>
                    <a:lnR cap="flat">
                      <a:noFill/>
                    </a:lnR>
                    <a:lnT cap="flat">
                      <a:noFill/>
                    </a:lnT>
                    <a:lnB cap="flat">
                      <a:noFill/>
                    </a:lnB>
                    <a:lnTlToBr>
                      <a:noFill/>
                    </a:lnTlToBr>
                    <a:lnBlToTr>
                      <a:noFill/>
                    </a:lnBlToTr>
                    <a:noFill/>
                  </a:tcPr>
                </a:tc>
              </a:tr>
            </a:tbl>
          </a:graphicData>
        </a:graphic>
      </p:graphicFrame>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21</a:t>
            </a:fld>
            <a:endParaRPr lang="el-G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191000" y="2438400"/>
            <a:ext cx="3810000" cy="2971800"/>
            <a:chOff x="5220" y="3901"/>
            <a:chExt cx="6300" cy="3571"/>
          </a:xfrm>
        </p:grpSpPr>
        <p:sp>
          <p:nvSpPr>
            <p:cNvPr id="3" name="Line 3"/>
            <p:cNvSpPr>
              <a:spLocks noChangeShapeType="1"/>
            </p:cNvSpPr>
            <p:nvPr/>
          </p:nvSpPr>
          <p:spPr bwMode="auto">
            <a:xfrm flipV="1">
              <a:off x="5220" y="4320"/>
              <a:ext cx="3780" cy="1490"/>
            </a:xfrm>
            <a:prstGeom prst="line">
              <a:avLst/>
            </a:prstGeom>
            <a:noFill/>
            <a:ln w="9525">
              <a:solidFill>
                <a:srgbClr val="3366FF"/>
              </a:solidFill>
              <a:round/>
              <a:headEnd/>
              <a:tailEnd/>
            </a:ln>
          </p:spPr>
          <p:txBody>
            <a:bodyPr/>
            <a:lstStyle/>
            <a:p>
              <a:endParaRPr lang="el-GR"/>
            </a:p>
          </p:txBody>
        </p:sp>
        <p:sp>
          <p:nvSpPr>
            <p:cNvPr id="4" name="Line 4"/>
            <p:cNvSpPr>
              <a:spLocks noChangeShapeType="1"/>
            </p:cNvSpPr>
            <p:nvPr/>
          </p:nvSpPr>
          <p:spPr bwMode="auto">
            <a:xfrm>
              <a:off x="5253" y="5852"/>
              <a:ext cx="3780" cy="1620"/>
            </a:xfrm>
            <a:prstGeom prst="line">
              <a:avLst/>
            </a:prstGeom>
            <a:noFill/>
            <a:ln w="9525">
              <a:solidFill>
                <a:srgbClr val="3366FF"/>
              </a:solidFill>
              <a:round/>
              <a:headEnd/>
              <a:tailEnd/>
            </a:ln>
          </p:spPr>
          <p:txBody>
            <a:bodyPr/>
            <a:lstStyle/>
            <a:p>
              <a:endParaRPr lang="el-GR"/>
            </a:p>
          </p:txBody>
        </p:sp>
        <p:sp>
          <p:nvSpPr>
            <p:cNvPr id="5" name="Line 5"/>
            <p:cNvSpPr>
              <a:spLocks noChangeShapeType="1"/>
            </p:cNvSpPr>
            <p:nvPr/>
          </p:nvSpPr>
          <p:spPr bwMode="auto">
            <a:xfrm flipV="1">
              <a:off x="5400" y="5580"/>
              <a:ext cx="1080" cy="180"/>
            </a:xfrm>
            <a:prstGeom prst="line">
              <a:avLst/>
            </a:prstGeom>
            <a:noFill/>
            <a:ln w="9525">
              <a:solidFill>
                <a:srgbClr val="3366FF"/>
              </a:solidFill>
              <a:round/>
              <a:headEnd/>
              <a:tailEnd/>
            </a:ln>
          </p:spPr>
          <p:txBody>
            <a:bodyPr/>
            <a:lstStyle/>
            <a:p>
              <a:endParaRPr lang="el-GR"/>
            </a:p>
          </p:txBody>
        </p:sp>
        <p:sp>
          <p:nvSpPr>
            <p:cNvPr id="6" name="Line 6"/>
            <p:cNvSpPr>
              <a:spLocks noChangeShapeType="1"/>
            </p:cNvSpPr>
            <p:nvPr/>
          </p:nvSpPr>
          <p:spPr bwMode="auto">
            <a:xfrm flipV="1">
              <a:off x="6869" y="5253"/>
              <a:ext cx="850" cy="214"/>
            </a:xfrm>
            <a:prstGeom prst="line">
              <a:avLst/>
            </a:prstGeom>
            <a:noFill/>
            <a:ln w="9525">
              <a:solidFill>
                <a:srgbClr val="3366FF"/>
              </a:solidFill>
              <a:round/>
              <a:headEnd/>
              <a:tailEnd/>
            </a:ln>
          </p:spPr>
          <p:txBody>
            <a:bodyPr/>
            <a:lstStyle/>
            <a:p>
              <a:endParaRPr lang="el-GR"/>
            </a:p>
          </p:txBody>
        </p:sp>
        <p:sp>
          <p:nvSpPr>
            <p:cNvPr id="7" name="Line 7"/>
            <p:cNvSpPr>
              <a:spLocks noChangeShapeType="1"/>
            </p:cNvSpPr>
            <p:nvPr/>
          </p:nvSpPr>
          <p:spPr bwMode="auto">
            <a:xfrm flipV="1">
              <a:off x="8100" y="4789"/>
              <a:ext cx="1004" cy="335"/>
            </a:xfrm>
            <a:prstGeom prst="line">
              <a:avLst/>
            </a:prstGeom>
            <a:noFill/>
            <a:ln w="9525">
              <a:solidFill>
                <a:srgbClr val="3366FF"/>
              </a:solidFill>
              <a:round/>
              <a:headEnd/>
              <a:tailEnd/>
            </a:ln>
          </p:spPr>
          <p:txBody>
            <a:bodyPr/>
            <a:lstStyle/>
            <a:p>
              <a:endParaRPr lang="el-GR"/>
            </a:p>
          </p:txBody>
        </p:sp>
        <p:sp>
          <p:nvSpPr>
            <p:cNvPr id="8" name="Line 8"/>
            <p:cNvSpPr>
              <a:spLocks noChangeShapeType="1"/>
            </p:cNvSpPr>
            <p:nvPr/>
          </p:nvSpPr>
          <p:spPr bwMode="auto">
            <a:xfrm>
              <a:off x="5241" y="5827"/>
              <a:ext cx="1930" cy="0"/>
            </a:xfrm>
            <a:prstGeom prst="line">
              <a:avLst/>
            </a:prstGeom>
            <a:noFill/>
            <a:ln w="9525">
              <a:solidFill>
                <a:srgbClr val="3366FF"/>
              </a:solidFill>
              <a:round/>
              <a:headEnd/>
              <a:tailEnd/>
            </a:ln>
          </p:spPr>
          <p:txBody>
            <a:bodyPr/>
            <a:lstStyle/>
            <a:p>
              <a:endParaRPr lang="el-GR"/>
            </a:p>
          </p:txBody>
        </p:sp>
        <p:sp>
          <p:nvSpPr>
            <p:cNvPr id="9" name="Line 9"/>
            <p:cNvSpPr>
              <a:spLocks noChangeShapeType="1"/>
            </p:cNvSpPr>
            <p:nvPr/>
          </p:nvSpPr>
          <p:spPr bwMode="auto">
            <a:xfrm flipV="1">
              <a:off x="7229" y="5471"/>
              <a:ext cx="1160" cy="322"/>
            </a:xfrm>
            <a:prstGeom prst="line">
              <a:avLst/>
            </a:prstGeom>
            <a:noFill/>
            <a:ln w="9525">
              <a:solidFill>
                <a:srgbClr val="3366FF"/>
              </a:solidFill>
              <a:round/>
              <a:headEnd/>
              <a:tailEnd/>
            </a:ln>
          </p:spPr>
          <p:txBody>
            <a:bodyPr/>
            <a:lstStyle/>
            <a:p>
              <a:endParaRPr lang="el-GR"/>
            </a:p>
          </p:txBody>
        </p:sp>
        <p:sp>
          <p:nvSpPr>
            <p:cNvPr id="10" name="Line 10"/>
            <p:cNvSpPr>
              <a:spLocks noChangeShapeType="1"/>
            </p:cNvSpPr>
            <p:nvPr/>
          </p:nvSpPr>
          <p:spPr bwMode="auto">
            <a:xfrm flipV="1">
              <a:off x="8640" y="5241"/>
              <a:ext cx="481" cy="159"/>
            </a:xfrm>
            <a:prstGeom prst="line">
              <a:avLst/>
            </a:prstGeom>
            <a:noFill/>
            <a:ln w="9525">
              <a:solidFill>
                <a:srgbClr val="3366FF"/>
              </a:solidFill>
              <a:round/>
              <a:headEnd/>
              <a:tailEnd/>
            </a:ln>
          </p:spPr>
          <p:txBody>
            <a:bodyPr/>
            <a:lstStyle/>
            <a:p>
              <a:endParaRPr lang="el-GR"/>
            </a:p>
          </p:txBody>
        </p:sp>
        <p:sp>
          <p:nvSpPr>
            <p:cNvPr id="11" name="Line 11"/>
            <p:cNvSpPr>
              <a:spLocks noChangeShapeType="1"/>
            </p:cNvSpPr>
            <p:nvPr/>
          </p:nvSpPr>
          <p:spPr bwMode="auto">
            <a:xfrm>
              <a:off x="9360" y="4680"/>
              <a:ext cx="0" cy="0"/>
            </a:xfrm>
            <a:prstGeom prst="line">
              <a:avLst/>
            </a:prstGeom>
            <a:noFill/>
            <a:ln w="9525">
              <a:solidFill>
                <a:srgbClr val="3366FF"/>
              </a:solidFill>
              <a:round/>
              <a:headEnd/>
              <a:tailEnd/>
            </a:ln>
          </p:spPr>
          <p:txBody>
            <a:bodyPr/>
            <a:lstStyle/>
            <a:p>
              <a:endParaRPr lang="el-GR"/>
            </a:p>
          </p:txBody>
        </p:sp>
        <p:sp>
          <p:nvSpPr>
            <p:cNvPr id="12" name="Line 12"/>
            <p:cNvSpPr>
              <a:spLocks noChangeShapeType="1"/>
            </p:cNvSpPr>
            <p:nvPr/>
          </p:nvSpPr>
          <p:spPr bwMode="auto">
            <a:xfrm flipV="1">
              <a:off x="9360" y="4320"/>
              <a:ext cx="900" cy="360"/>
            </a:xfrm>
            <a:prstGeom prst="line">
              <a:avLst/>
            </a:prstGeom>
            <a:noFill/>
            <a:ln w="9525">
              <a:solidFill>
                <a:srgbClr val="3366FF"/>
              </a:solidFill>
              <a:round/>
              <a:headEnd/>
              <a:tailEnd/>
            </a:ln>
          </p:spPr>
          <p:txBody>
            <a:bodyPr/>
            <a:lstStyle/>
            <a:p>
              <a:endParaRPr lang="el-GR"/>
            </a:p>
          </p:txBody>
        </p:sp>
        <p:sp>
          <p:nvSpPr>
            <p:cNvPr id="13" name="Line 13"/>
            <p:cNvSpPr>
              <a:spLocks noChangeShapeType="1"/>
            </p:cNvSpPr>
            <p:nvPr/>
          </p:nvSpPr>
          <p:spPr bwMode="auto">
            <a:xfrm flipV="1">
              <a:off x="9456" y="4860"/>
              <a:ext cx="624" cy="247"/>
            </a:xfrm>
            <a:prstGeom prst="line">
              <a:avLst/>
            </a:prstGeom>
            <a:noFill/>
            <a:ln w="9525">
              <a:solidFill>
                <a:srgbClr val="3366FF"/>
              </a:solidFill>
              <a:round/>
              <a:headEnd/>
              <a:tailEnd/>
            </a:ln>
          </p:spPr>
          <p:txBody>
            <a:bodyPr/>
            <a:lstStyle/>
            <a:p>
              <a:endParaRPr lang="el-GR"/>
            </a:p>
          </p:txBody>
        </p:sp>
        <p:sp>
          <p:nvSpPr>
            <p:cNvPr id="14" name="Line 14"/>
            <p:cNvSpPr>
              <a:spLocks noChangeShapeType="1"/>
            </p:cNvSpPr>
            <p:nvPr/>
          </p:nvSpPr>
          <p:spPr bwMode="auto">
            <a:xfrm flipV="1">
              <a:off x="10440" y="4320"/>
              <a:ext cx="720" cy="360"/>
            </a:xfrm>
            <a:prstGeom prst="line">
              <a:avLst/>
            </a:prstGeom>
            <a:noFill/>
            <a:ln w="9525">
              <a:solidFill>
                <a:srgbClr val="3366FF"/>
              </a:solidFill>
              <a:round/>
              <a:headEnd/>
              <a:tailEnd/>
            </a:ln>
          </p:spPr>
          <p:txBody>
            <a:bodyPr/>
            <a:lstStyle/>
            <a:p>
              <a:endParaRPr lang="el-GR"/>
            </a:p>
          </p:txBody>
        </p:sp>
        <p:sp>
          <p:nvSpPr>
            <p:cNvPr id="15" name="Line 15"/>
            <p:cNvSpPr>
              <a:spLocks noChangeShapeType="1"/>
            </p:cNvSpPr>
            <p:nvPr/>
          </p:nvSpPr>
          <p:spPr bwMode="auto">
            <a:xfrm>
              <a:off x="7598" y="5810"/>
              <a:ext cx="1269" cy="0"/>
            </a:xfrm>
            <a:prstGeom prst="line">
              <a:avLst/>
            </a:prstGeom>
            <a:noFill/>
            <a:ln w="9525">
              <a:solidFill>
                <a:srgbClr val="3366FF"/>
              </a:solidFill>
              <a:round/>
              <a:headEnd/>
              <a:tailEnd/>
            </a:ln>
          </p:spPr>
          <p:txBody>
            <a:bodyPr/>
            <a:lstStyle/>
            <a:p>
              <a:endParaRPr lang="el-GR"/>
            </a:p>
          </p:txBody>
        </p:sp>
        <p:sp>
          <p:nvSpPr>
            <p:cNvPr id="16" name="Line 16"/>
            <p:cNvSpPr>
              <a:spLocks noChangeShapeType="1"/>
            </p:cNvSpPr>
            <p:nvPr/>
          </p:nvSpPr>
          <p:spPr bwMode="auto">
            <a:xfrm>
              <a:off x="9201" y="5810"/>
              <a:ext cx="900" cy="0"/>
            </a:xfrm>
            <a:prstGeom prst="line">
              <a:avLst/>
            </a:prstGeom>
            <a:noFill/>
            <a:ln w="9525">
              <a:solidFill>
                <a:srgbClr val="3366FF"/>
              </a:solidFill>
              <a:round/>
              <a:headEnd/>
              <a:tailEnd/>
            </a:ln>
          </p:spPr>
          <p:txBody>
            <a:bodyPr/>
            <a:lstStyle/>
            <a:p>
              <a:endParaRPr lang="el-GR"/>
            </a:p>
          </p:txBody>
        </p:sp>
        <p:sp>
          <p:nvSpPr>
            <p:cNvPr id="17" name="Line 17"/>
            <p:cNvSpPr>
              <a:spLocks noChangeShapeType="1"/>
            </p:cNvSpPr>
            <p:nvPr/>
          </p:nvSpPr>
          <p:spPr bwMode="auto">
            <a:xfrm>
              <a:off x="10440" y="5760"/>
              <a:ext cx="900" cy="0"/>
            </a:xfrm>
            <a:prstGeom prst="line">
              <a:avLst/>
            </a:prstGeom>
            <a:noFill/>
            <a:ln w="9525">
              <a:solidFill>
                <a:srgbClr val="3366FF"/>
              </a:solidFill>
              <a:round/>
              <a:headEnd/>
              <a:tailEnd/>
            </a:ln>
          </p:spPr>
          <p:txBody>
            <a:bodyPr/>
            <a:lstStyle/>
            <a:p>
              <a:endParaRPr lang="el-GR"/>
            </a:p>
          </p:txBody>
        </p:sp>
        <p:sp>
          <p:nvSpPr>
            <p:cNvPr id="18" name="Line 18"/>
            <p:cNvSpPr>
              <a:spLocks noChangeShapeType="1"/>
            </p:cNvSpPr>
            <p:nvPr/>
          </p:nvSpPr>
          <p:spPr bwMode="auto">
            <a:xfrm flipV="1">
              <a:off x="9268" y="5057"/>
              <a:ext cx="561" cy="653"/>
            </a:xfrm>
            <a:prstGeom prst="line">
              <a:avLst/>
            </a:prstGeom>
            <a:noFill/>
            <a:ln w="9525">
              <a:solidFill>
                <a:srgbClr val="3366FF"/>
              </a:solidFill>
              <a:round/>
              <a:headEnd/>
              <a:tailEnd/>
            </a:ln>
          </p:spPr>
          <p:txBody>
            <a:bodyPr/>
            <a:lstStyle/>
            <a:p>
              <a:endParaRPr lang="el-GR"/>
            </a:p>
          </p:txBody>
        </p:sp>
        <p:sp>
          <p:nvSpPr>
            <p:cNvPr id="19" name="Line 19"/>
            <p:cNvSpPr>
              <a:spLocks noChangeShapeType="1"/>
            </p:cNvSpPr>
            <p:nvPr/>
          </p:nvSpPr>
          <p:spPr bwMode="auto">
            <a:xfrm flipV="1">
              <a:off x="9963" y="4492"/>
              <a:ext cx="481" cy="452"/>
            </a:xfrm>
            <a:prstGeom prst="line">
              <a:avLst/>
            </a:prstGeom>
            <a:noFill/>
            <a:ln w="9525">
              <a:solidFill>
                <a:srgbClr val="3366FF"/>
              </a:solidFill>
              <a:round/>
              <a:headEnd/>
              <a:tailEnd/>
            </a:ln>
          </p:spPr>
          <p:txBody>
            <a:bodyPr/>
            <a:lstStyle/>
            <a:p>
              <a:endParaRPr lang="el-GR"/>
            </a:p>
          </p:txBody>
        </p:sp>
        <p:sp>
          <p:nvSpPr>
            <p:cNvPr id="20" name="Line 20"/>
            <p:cNvSpPr>
              <a:spLocks noChangeShapeType="1"/>
            </p:cNvSpPr>
            <p:nvPr/>
          </p:nvSpPr>
          <p:spPr bwMode="auto">
            <a:xfrm flipV="1">
              <a:off x="10553" y="3901"/>
              <a:ext cx="515" cy="452"/>
            </a:xfrm>
            <a:prstGeom prst="line">
              <a:avLst/>
            </a:prstGeom>
            <a:noFill/>
            <a:ln w="9525">
              <a:solidFill>
                <a:srgbClr val="3366FF"/>
              </a:solidFill>
              <a:round/>
              <a:headEnd/>
              <a:tailEnd/>
            </a:ln>
          </p:spPr>
          <p:txBody>
            <a:bodyPr/>
            <a:lstStyle/>
            <a:p>
              <a:endParaRPr lang="el-GR"/>
            </a:p>
          </p:txBody>
        </p:sp>
        <p:sp>
          <p:nvSpPr>
            <p:cNvPr id="21" name="Line 21"/>
            <p:cNvSpPr>
              <a:spLocks noChangeShapeType="1"/>
            </p:cNvSpPr>
            <p:nvPr/>
          </p:nvSpPr>
          <p:spPr bwMode="auto">
            <a:xfrm>
              <a:off x="5387" y="5844"/>
              <a:ext cx="1813" cy="456"/>
            </a:xfrm>
            <a:prstGeom prst="line">
              <a:avLst/>
            </a:prstGeom>
            <a:noFill/>
            <a:ln w="9525">
              <a:solidFill>
                <a:srgbClr val="3366FF"/>
              </a:solidFill>
              <a:round/>
              <a:headEnd/>
              <a:tailEnd/>
            </a:ln>
          </p:spPr>
          <p:txBody>
            <a:bodyPr/>
            <a:lstStyle/>
            <a:p>
              <a:endParaRPr lang="el-GR"/>
            </a:p>
          </p:txBody>
        </p:sp>
        <p:sp>
          <p:nvSpPr>
            <p:cNvPr id="22" name="Line 22"/>
            <p:cNvSpPr>
              <a:spLocks noChangeShapeType="1"/>
            </p:cNvSpPr>
            <p:nvPr/>
          </p:nvSpPr>
          <p:spPr bwMode="auto">
            <a:xfrm>
              <a:off x="7665" y="6400"/>
              <a:ext cx="1298" cy="318"/>
            </a:xfrm>
            <a:prstGeom prst="line">
              <a:avLst/>
            </a:prstGeom>
            <a:noFill/>
            <a:ln w="9525">
              <a:solidFill>
                <a:srgbClr val="3366FF"/>
              </a:solidFill>
              <a:round/>
              <a:headEnd/>
              <a:tailEnd/>
            </a:ln>
          </p:spPr>
          <p:txBody>
            <a:bodyPr/>
            <a:lstStyle/>
            <a:p>
              <a:endParaRPr lang="el-GR"/>
            </a:p>
          </p:txBody>
        </p:sp>
        <p:sp>
          <p:nvSpPr>
            <p:cNvPr id="23" name="Line 23"/>
            <p:cNvSpPr>
              <a:spLocks noChangeShapeType="1"/>
            </p:cNvSpPr>
            <p:nvPr/>
          </p:nvSpPr>
          <p:spPr bwMode="auto">
            <a:xfrm>
              <a:off x="9360" y="6840"/>
              <a:ext cx="1302" cy="293"/>
            </a:xfrm>
            <a:prstGeom prst="line">
              <a:avLst/>
            </a:prstGeom>
            <a:noFill/>
            <a:ln w="9525">
              <a:solidFill>
                <a:srgbClr val="3366FF"/>
              </a:solidFill>
              <a:round/>
              <a:headEnd/>
              <a:tailEnd/>
            </a:ln>
          </p:spPr>
          <p:txBody>
            <a:bodyPr/>
            <a:lstStyle/>
            <a:p>
              <a:endParaRPr lang="el-GR"/>
            </a:p>
          </p:txBody>
        </p:sp>
        <p:sp>
          <p:nvSpPr>
            <p:cNvPr id="24" name="Line 24"/>
            <p:cNvSpPr>
              <a:spLocks noChangeShapeType="1"/>
            </p:cNvSpPr>
            <p:nvPr/>
          </p:nvSpPr>
          <p:spPr bwMode="auto">
            <a:xfrm>
              <a:off x="7200" y="5940"/>
              <a:ext cx="1486" cy="339"/>
            </a:xfrm>
            <a:prstGeom prst="line">
              <a:avLst/>
            </a:prstGeom>
            <a:noFill/>
            <a:ln w="9525">
              <a:solidFill>
                <a:srgbClr val="3366FF"/>
              </a:solidFill>
              <a:round/>
              <a:headEnd/>
              <a:tailEnd/>
            </a:ln>
          </p:spPr>
          <p:txBody>
            <a:bodyPr/>
            <a:lstStyle/>
            <a:p>
              <a:endParaRPr lang="el-GR"/>
            </a:p>
          </p:txBody>
        </p:sp>
        <p:sp>
          <p:nvSpPr>
            <p:cNvPr id="25" name="Line 25"/>
            <p:cNvSpPr>
              <a:spLocks noChangeShapeType="1"/>
            </p:cNvSpPr>
            <p:nvPr/>
          </p:nvSpPr>
          <p:spPr bwMode="auto">
            <a:xfrm>
              <a:off x="9004" y="6363"/>
              <a:ext cx="1440" cy="284"/>
            </a:xfrm>
            <a:prstGeom prst="line">
              <a:avLst/>
            </a:prstGeom>
            <a:noFill/>
            <a:ln w="9525">
              <a:solidFill>
                <a:srgbClr val="3366FF"/>
              </a:solidFill>
              <a:round/>
              <a:headEnd/>
              <a:tailEnd/>
            </a:ln>
          </p:spPr>
          <p:txBody>
            <a:bodyPr/>
            <a:lstStyle/>
            <a:p>
              <a:endParaRPr lang="el-GR"/>
            </a:p>
          </p:txBody>
        </p:sp>
        <p:sp>
          <p:nvSpPr>
            <p:cNvPr id="26" name="Line 26"/>
            <p:cNvSpPr>
              <a:spLocks noChangeShapeType="1"/>
            </p:cNvSpPr>
            <p:nvPr/>
          </p:nvSpPr>
          <p:spPr bwMode="auto">
            <a:xfrm>
              <a:off x="10808" y="6702"/>
              <a:ext cx="712" cy="138"/>
            </a:xfrm>
            <a:prstGeom prst="line">
              <a:avLst/>
            </a:prstGeom>
            <a:noFill/>
            <a:ln w="9525">
              <a:solidFill>
                <a:srgbClr val="3366FF"/>
              </a:solidFill>
              <a:round/>
              <a:headEnd/>
              <a:tailEnd/>
            </a:ln>
          </p:spPr>
          <p:txBody>
            <a:bodyPr/>
            <a:lstStyle/>
            <a:p>
              <a:endParaRPr lang="el-GR"/>
            </a:p>
          </p:txBody>
        </p:sp>
        <p:sp>
          <p:nvSpPr>
            <p:cNvPr id="27" name="Line 27"/>
            <p:cNvSpPr>
              <a:spLocks noChangeShapeType="1"/>
            </p:cNvSpPr>
            <p:nvPr/>
          </p:nvSpPr>
          <p:spPr bwMode="auto">
            <a:xfrm>
              <a:off x="9213" y="5798"/>
              <a:ext cx="507" cy="322"/>
            </a:xfrm>
            <a:prstGeom prst="line">
              <a:avLst/>
            </a:prstGeom>
            <a:noFill/>
            <a:ln w="9525">
              <a:solidFill>
                <a:srgbClr val="3366FF"/>
              </a:solidFill>
              <a:round/>
              <a:headEnd/>
              <a:tailEnd/>
            </a:ln>
          </p:spPr>
          <p:txBody>
            <a:bodyPr/>
            <a:lstStyle/>
            <a:p>
              <a:endParaRPr lang="el-GR"/>
            </a:p>
          </p:txBody>
        </p:sp>
        <p:sp>
          <p:nvSpPr>
            <p:cNvPr id="28" name="Line 28"/>
            <p:cNvSpPr>
              <a:spLocks noChangeShapeType="1"/>
            </p:cNvSpPr>
            <p:nvPr/>
          </p:nvSpPr>
          <p:spPr bwMode="auto">
            <a:xfrm>
              <a:off x="9862" y="6195"/>
              <a:ext cx="561" cy="310"/>
            </a:xfrm>
            <a:prstGeom prst="line">
              <a:avLst/>
            </a:prstGeom>
            <a:noFill/>
            <a:ln w="9525">
              <a:solidFill>
                <a:srgbClr val="3366FF"/>
              </a:solidFill>
              <a:round/>
              <a:headEnd/>
              <a:tailEnd/>
            </a:ln>
          </p:spPr>
          <p:txBody>
            <a:bodyPr/>
            <a:lstStyle/>
            <a:p>
              <a:endParaRPr lang="el-GR"/>
            </a:p>
          </p:txBody>
        </p:sp>
        <p:sp>
          <p:nvSpPr>
            <p:cNvPr id="29" name="Line 29"/>
            <p:cNvSpPr>
              <a:spLocks noChangeShapeType="1"/>
            </p:cNvSpPr>
            <p:nvPr/>
          </p:nvSpPr>
          <p:spPr bwMode="auto">
            <a:xfrm>
              <a:off x="10570" y="6585"/>
              <a:ext cx="862" cy="368"/>
            </a:xfrm>
            <a:prstGeom prst="line">
              <a:avLst/>
            </a:prstGeom>
            <a:noFill/>
            <a:ln w="9525">
              <a:solidFill>
                <a:srgbClr val="3366FF"/>
              </a:solidFill>
              <a:round/>
              <a:headEnd/>
              <a:tailEnd/>
            </a:ln>
          </p:spPr>
          <p:txBody>
            <a:bodyPr/>
            <a:lstStyle/>
            <a:p>
              <a:endParaRPr lang="el-GR"/>
            </a:p>
          </p:txBody>
        </p:sp>
      </p:grpSp>
      <p:sp>
        <p:nvSpPr>
          <p:cNvPr id="30" name="Text Box 30"/>
          <p:cNvSpPr txBox="1">
            <a:spLocks noChangeArrowheads="1"/>
          </p:cNvSpPr>
          <p:nvPr/>
        </p:nvSpPr>
        <p:spPr bwMode="auto">
          <a:xfrm>
            <a:off x="838200" y="914400"/>
            <a:ext cx="5638800" cy="1917700"/>
          </a:xfrm>
          <a:prstGeom prst="rect">
            <a:avLst/>
          </a:prstGeom>
          <a:noFill/>
          <a:ln w="9525">
            <a:noFill/>
            <a:miter lim="800000"/>
            <a:headEnd/>
            <a:tailEnd/>
          </a:ln>
        </p:spPr>
        <p:txBody>
          <a:bodyPr>
            <a:spAutoFit/>
          </a:bodyPr>
          <a:lstStyle/>
          <a:p>
            <a:pPr>
              <a:spcBef>
                <a:spcPct val="50000"/>
              </a:spcBef>
            </a:pPr>
            <a:r>
              <a:rPr lang="el-GR" b="1">
                <a:solidFill>
                  <a:srgbClr val="3366FF"/>
                </a:solidFill>
              </a:rPr>
              <a:t>Το μέλλον δεν είναι προκαθορισμένο</a:t>
            </a:r>
          </a:p>
          <a:p>
            <a:pPr>
              <a:spcBef>
                <a:spcPct val="50000"/>
              </a:spcBef>
            </a:pPr>
            <a:r>
              <a:rPr lang="el-GR" b="1">
                <a:solidFill>
                  <a:srgbClr val="3366FF"/>
                </a:solidFill>
              </a:rPr>
              <a:t>Είναι το μέλλον προβλέψιμο</a:t>
            </a:r>
            <a:r>
              <a:rPr lang="en-US" b="1">
                <a:solidFill>
                  <a:srgbClr val="3366FF"/>
                </a:solidFill>
              </a:rPr>
              <a:t>;</a:t>
            </a:r>
            <a:endParaRPr lang="el-GR" b="1">
              <a:solidFill>
                <a:srgbClr val="3366FF"/>
              </a:solidFill>
            </a:endParaRPr>
          </a:p>
          <a:p>
            <a:pPr>
              <a:spcBef>
                <a:spcPct val="50000"/>
              </a:spcBef>
            </a:pPr>
            <a:r>
              <a:rPr lang="el-GR" b="1">
                <a:solidFill>
                  <a:srgbClr val="3366FF"/>
                </a:solidFill>
              </a:rPr>
              <a:t>Το μέλλον επηρεάζεται από ατομικές επιλογές</a:t>
            </a:r>
          </a:p>
        </p:txBody>
      </p:sp>
      <p:sp>
        <p:nvSpPr>
          <p:cNvPr id="31" name="Text Box 31"/>
          <p:cNvSpPr txBox="1">
            <a:spLocks noChangeArrowheads="1"/>
          </p:cNvSpPr>
          <p:nvPr/>
        </p:nvSpPr>
        <p:spPr bwMode="auto">
          <a:xfrm>
            <a:off x="533400" y="3429000"/>
            <a:ext cx="3276600" cy="822325"/>
          </a:xfrm>
          <a:prstGeom prst="rect">
            <a:avLst/>
          </a:prstGeom>
          <a:noFill/>
          <a:ln w="9525">
            <a:noFill/>
            <a:miter lim="800000"/>
            <a:headEnd/>
            <a:tailEnd/>
          </a:ln>
        </p:spPr>
        <p:txBody>
          <a:bodyPr>
            <a:spAutoFit/>
          </a:bodyPr>
          <a:lstStyle/>
          <a:p>
            <a:pPr>
              <a:spcBef>
                <a:spcPct val="50000"/>
              </a:spcBef>
            </a:pPr>
            <a:r>
              <a:rPr lang="el-GR" b="1">
                <a:solidFill>
                  <a:srgbClr val="3366FF"/>
                </a:solidFill>
              </a:rPr>
              <a:t>Εναλλακτικά σενάρια και προβλέψεις</a:t>
            </a:r>
          </a:p>
        </p:txBody>
      </p:sp>
      <p:sp>
        <p:nvSpPr>
          <p:cNvPr id="32" name="Text Box 32"/>
          <p:cNvSpPr txBox="1">
            <a:spLocks noChangeArrowheads="1"/>
          </p:cNvSpPr>
          <p:nvPr/>
        </p:nvSpPr>
        <p:spPr bwMode="auto">
          <a:xfrm>
            <a:off x="1752600" y="4800600"/>
            <a:ext cx="3505200" cy="457200"/>
          </a:xfrm>
          <a:prstGeom prst="rect">
            <a:avLst/>
          </a:prstGeom>
          <a:noFill/>
          <a:ln w="9525">
            <a:noFill/>
            <a:miter lim="800000"/>
            <a:headEnd/>
            <a:tailEnd/>
          </a:ln>
        </p:spPr>
        <p:txBody>
          <a:bodyPr>
            <a:spAutoFit/>
          </a:bodyPr>
          <a:lstStyle/>
          <a:p>
            <a:pPr>
              <a:spcBef>
                <a:spcPct val="50000"/>
              </a:spcBef>
            </a:pPr>
            <a:r>
              <a:rPr lang="el-GR" b="1">
                <a:solidFill>
                  <a:srgbClr val="3366FF"/>
                </a:solidFill>
              </a:rPr>
              <a:t>Πιο πιθανές προβλέψεις</a:t>
            </a:r>
          </a:p>
        </p:txBody>
      </p:sp>
      <p:sp>
        <p:nvSpPr>
          <p:cNvPr id="33" name="Text Box 33"/>
          <p:cNvSpPr txBox="1">
            <a:spLocks noChangeArrowheads="1"/>
          </p:cNvSpPr>
          <p:nvPr/>
        </p:nvSpPr>
        <p:spPr bwMode="auto">
          <a:xfrm>
            <a:off x="6629400" y="5181600"/>
            <a:ext cx="1981200" cy="822325"/>
          </a:xfrm>
          <a:prstGeom prst="rect">
            <a:avLst/>
          </a:prstGeom>
          <a:noFill/>
          <a:ln w="9525">
            <a:noFill/>
            <a:miter lim="800000"/>
            <a:headEnd/>
            <a:tailEnd/>
          </a:ln>
        </p:spPr>
        <p:txBody>
          <a:bodyPr>
            <a:spAutoFit/>
          </a:bodyPr>
          <a:lstStyle/>
          <a:p>
            <a:pPr>
              <a:spcBef>
                <a:spcPct val="50000"/>
              </a:spcBef>
            </a:pPr>
            <a:r>
              <a:rPr lang="el-GR" b="1">
                <a:solidFill>
                  <a:srgbClr val="3366FF"/>
                </a:solidFill>
              </a:rPr>
              <a:t>Έρευνες για το μέλλον</a:t>
            </a:r>
          </a:p>
        </p:txBody>
      </p:sp>
      <p:sp>
        <p:nvSpPr>
          <p:cNvPr id="34" name="Text Box 34"/>
          <p:cNvSpPr txBox="1">
            <a:spLocks noChangeArrowheads="1"/>
          </p:cNvSpPr>
          <p:nvPr/>
        </p:nvSpPr>
        <p:spPr bwMode="auto">
          <a:xfrm>
            <a:off x="914400" y="304800"/>
            <a:ext cx="4800600" cy="519113"/>
          </a:xfrm>
          <a:prstGeom prst="rect">
            <a:avLst/>
          </a:prstGeom>
          <a:noFill/>
          <a:ln w="9525">
            <a:noFill/>
            <a:miter lim="800000"/>
            <a:headEnd/>
            <a:tailEnd/>
          </a:ln>
        </p:spPr>
        <p:txBody>
          <a:bodyPr>
            <a:spAutoFit/>
          </a:bodyPr>
          <a:lstStyle/>
          <a:p>
            <a:pPr>
              <a:spcBef>
                <a:spcPct val="50000"/>
              </a:spcBef>
            </a:pPr>
            <a:r>
              <a:rPr lang="el-GR" sz="2800" b="1" u="sng" dirty="0" smtClean="0">
                <a:solidFill>
                  <a:srgbClr val="3366FF"/>
                </a:solidFill>
              </a:rPr>
              <a:t>Το </a:t>
            </a:r>
            <a:r>
              <a:rPr lang="el-GR" sz="2800" b="1" u="sng" dirty="0">
                <a:solidFill>
                  <a:srgbClr val="3366FF"/>
                </a:solidFill>
              </a:rPr>
              <a:t>μέλλον</a:t>
            </a:r>
            <a:endParaRPr lang="el-GR" dirty="0"/>
          </a:p>
        </p:txBody>
      </p:sp>
      <p:sp>
        <p:nvSpPr>
          <p:cNvPr id="35" name="34 - Θέση αριθμού διαφάνειας"/>
          <p:cNvSpPr>
            <a:spLocks noGrp="1"/>
          </p:cNvSpPr>
          <p:nvPr>
            <p:ph type="sldNum" sz="quarter" idx="12"/>
          </p:nvPr>
        </p:nvSpPr>
        <p:spPr/>
        <p:txBody>
          <a:bodyPr/>
          <a:lstStyle/>
          <a:p>
            <a:fld id="{D3F1D1C4-C2D9-4231-9FB2-B2D9D97AA41D}" type="slidenum">
              <a:rPr lang="el-GR" smtClean="0"/>
              <a:pPr/>
              <a:t>22</a:t>
            </a:fld>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C:\DOCUME~1\ppcpr\LOCALS~1\Temp\\msotw9_temp0.jpg"/>
          <p:cNvPicPr>
            <a:picLocks noChangeAspect="1" noChangeArrowheads="1"/>
          </p:cNvPicPr>
          <p:nvPr/>
        </p:nvPicPr>
        <p:blipFill>
          <a:blip r:embed="rId2" cstate="print"/>
          <a:srcRect/>
          <a:stretch>
            <a:fillRect/>
          </a:stretch>
        </p:blipFill>
        <p:spPr bwMode="auto">
          <a:xfrm>
            <a:off x="685800" y="396875"/>
            <a:ext cx="7848600" cy="5851525"/>
          </a:xfrm>
          <a:prstGeom prst="rect">
            <a:avLst/>
          </a:prstGeom>
          <a:noFill/>
          <a:ln w="9525">
            <a:noFill/>
            <a:miter lim="800000"/>
            <a:headEnd/>
            <a:tailEnd/>
          </a:ln>
        </p:spPr>
      </p:pic>
      <p:sp>
        <p:nvSpPr>
          <p:cNvPr id="3" name="Text Box 1027"/>
          <p:cNvSpPr txBox="1">
            <a:spLocks noChangeArrowheads="1"/>
          </p:cNvSpPr>
          <p:nvPr/>
        </p:nvSpPr>
        <p:spPr bwMode="auto">
          <a:xfrm>
            <a:off x="1752600" y="4267200"/>
            <a:ext cx="6096000" cy="1552575"/>
          </a:xfrm>
          <a:prstGeom prst="rect">
            <a:avLst/>
          </a:prstGeom>
          <a:noFill/>
          <a:ln w="9525">
            <a:noFill/>
            <a:miter lim="800000"/>
            <a:headEnd/>
            <a:tailEnd/>
          </a:ln>
        </p:spPr>
        <p:txBody>
          <a:bodyPr>
            <a:spAutoFit/>
          </a:bodyPr>
          <a:lstStyle/>
          <a:p>
            <a:pPr>
              <a:spcBef>
                <a:spcPct val="50000"/>
              </a:spcBef>
            </a:pPr>
            <a:r>
              <a:rPr lang="el-GR" b="1">
                <a:solidFill>
                  <a:srgbClr val="FFFF66"/>
                </a:solidFill>
              </a:rPr>
              <a:t>Το μέλλον επηρεάζεται από σημερινές πράξεις και κινήσεις. Χρειάζεται όμως ένας προσανατολισμός προοδευτικός με αυξητική διάθεση και κατεύθυνση ανατροπής.</a:t>
            </a: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23</a:t>
            </a:fld>
            <a:endParaRPr lang="el-G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1\ppcpr\LOCALS~1\Temp\\msotw9_temp0.jpg"/>
          <p:cNvPicPr>
            <a:picLocks noChangeAspect="1" noChangeArrowheads="1"/>
          </p:cNvPicPr>
          <p:nvPr/>
        </p:nvPicPr>
        <p:blipFill>
          <a:blip r:embed="rId2" cstate="print"/>
          <a:srcRect/>
          <a:stretch>
            <a:fillRect/>
          </a:stretch>
        </p:blipFill>
        <p:spPr bwMode="auto">
          <a:xfrm>
            <a:off x="0" y="228600"/>
            <a:ext cx="8650559" cy="6629400"/>
          </a:xfrm>
          <a:prstGeom prst="rect">
            <a:avLst/>
          </a:prstGeom>
          <a:noFill/>
          <a:ln w="9525">
            <a:noFill/>
            <a:miter lim="800000"/>
            <a:headEnd/>
            <a:tailEnd/>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24</a:t>
            </a:fld>
            <a:endParaRPr lang="el-G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1\ppcpr\LOCALS~1\Temp\\msotw9_temp0.jpg"/>
          <p:cNvPicPr>
            <a:picLocks noChangeAspect="1" noChangeArrowheads="1"/>
          </p:cNvPicPr>
          <p:nvPr/>
        </p:nvPicPr>
        <p:blipFill>
          <a:blip r:embed="rId2" cstate="print"/>
          <a:srcRect/>
          <a:stretch>
            <a:fillRect/>
          </a:stretch>
        </p:blipFill>
        <p:spPr bwMode="auto">
          <a:xfrm>
            <a:off x="609600" y="609600"/>
            <a:ext cx="8077200" cy="5715000"/>
          </a:xfrm>
          <a:prstGeom prst="rect">
            <a:avLst/>
          </a:prstGeom>
          <a:noFill/>
          <a:ln w="12700">
            <a:noFill/>
            <a:miter lim="800000"/>
            <a:headEnd type="none" w="sm" len="sm"/>
            <a:tailEnd type="none" w="sm" len="sm"/>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25</a:t>
            </a:fld>
            <a:endParaRPr lang="el-G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214346" y="152400"/>
            <a:ext cx="9144000" cy="369332"/>
          </a:xfrm>
          <a:prstGeom prst="rect">
            <a:avLst/>
          </a:prstGeom>
          <a:noFill/>
          <a:ln w="9525">
            <a:noFill/>
            <a:miter lim="800000"/>
            <a:headEnd/>
            <a:tailEnd/>
          </a:ln>
          <a:effectLst/>
        </p:spPr>
        <p:txBody>
          <a:bodyPr>
            <a:spAutoFit/>
          </a:bodyPr>
          <a:lstStyle/>
          <a:p>
            <a:pPr marL="381000" indent="-381000">
              <a:spcBef>
                <a:spcPct val="50000"/>
              </a:spcBef>
            </a:pPr>
            <a:r>
              <a:rPr lang="el-GR" b="1" dirty="0" smtClean="0"/>
              <a:t>ΤΑ </a:t>
            </a:r>
            <a:r>
              <a:rPr lang="el-GR" b="1" dirty="0"/>
              <a:t>ΣΥΣΤΗΜΑΤΑ ΠΛΗΡΟΦΟΡΙΩΝ ΚΑΙ Η ΟΡΓΑΝΩΣΗ ΤΟΥΣ</a:t>
            </a:r>
          </a:p>
        </p:txBody>
      </p:sp>
      <p:sp>
        <p:nvSpPr>
          <p:cNvPr id="3" name="Text Box 1027"/>
          <p:cNvSpPr txBox="1">
            <a:spLocks noChangeArrowheads="1"/>
          </p:cNvSpPr>
          <p:nvPr/>
        </p:nvSpPr>
        <p:spPr bwMode="auto">
          <a:xfrm>
            <a:off x="304800" y="838200"/>
            <a:ext cx="8686800" cy="822325"/>
          </a:xfrm>
          <a:prstGeom prst="rect">
            <a:avLst/>
          </a:prstGeom>
          <a:noFill/>
          <a:ln w="9525">
            <a:noFill/>
            <a:miter lim="800000"/>
            <a:headEnd/>
            <a:tailEnd/>
          </a:ln>
          <a:effectLst/>
        </p:spPr>
        <p:txBody>
          <a:bodyPr>
            <a:spAutoFit/>
          </a:bodyPr>
          <a:lstStyle/>
          <a:p>
            <a:pPr>
              <a:spcBef>
                <a:spcPct val="50000"/>
              </a:spcBef>
            </a:pPr>
            <a:r>
              <a:rPr lang="el-GR" dirty="0"/>
              <a:t>Το πιο διαδεδομένο σύστημα συλλογής και επεξεργασίας στοιχείων είναι το ΠΣΔ.</a:t>
            </a:r>
          </a:p>
        </p:txBody>
      </p:sp>
      <p:pic>
        <p:nvPicPr>
          <p:cNvPr id="4" name="Picture 1028" descr="C:\DOCUME~1\ppcpr\LOCALS~1\Temp\\msotw9_temp0.jpg"/>
          <p:cNvPicPr>
            <a:picLocks noChangeAspect="1" noChangeArrowheads="1"/>
          </p:cNvPicPr>
          <p:nvPr/>
        </p:nvPicPr>
        <p:blipFill>
          <a:blip r:embed="rId2" cstate="print"/>
          <a:srcRect/>
          <a:stretch>
            <a:fillRect/>
          </a:stretch>
        </p:blipFill>
        <p:spPr bwMode="auto">
          <a:xfrm>
            <a:off x="609600" y="1981200"/>
            <a:ext cx="7543800" cy="4648200"/>
          </a:xfrm>
          <a:prstGeom prst="rect">
            <a:avLst/>
          </a:prstGeom>
          <a:noFill/>
          <a:ln w="9525">
            <a:noFill/>
            <a:miter lim="800000"/>
            <a:headEnd/>
            <a:tailEnd/>
          </a:ln>
          <a:effectLst/>
        </p:spPr>
      </p:pic>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26</a:t>
            </a:fld>
            <a:endParaRPr lang="el-G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1\ppcpr\LOCALS~1\Temp\\msotw9_temp0.jpg"/>
          <p:cNvPicPr>
            <a:picLocks noChangeAspect="1" noChangeArrowheads="1"/>
          </p:cNvPicPr>
          <p:nvPr/>
        </p:nvPicPr>
        <p:blipFill>
          <a:blip r:embed="rId2" cstate="print"/>
          <a:srcRect/>
          <a:stretch>
            <a:fillRect/>
          </a:stretch>
        </p:blipFill>
        <p:spPr bwMode="auto">
          <a:xfrm>
            <a:off x="762000" y="381000"/>
            <a:ext cx="7848600" cy="6172200"/>
          </a:xfrm>
          <a:prstGeom prst="rect">
            <a:avLst/>
          </a:prstGeom>
          <a:noFill/>
          <a:ln w="9525">
            <a:noFill/>
            <a:miter lim="800000"/>
            <a:headEnd/>
            <a:tailEnd/>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27</a:t>
            </a:fld>
            <a:endParaRPr lang="el-G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190500" y="304800"/>
            <a:ext cx="8763000" cy="646331"/>
          </a:xfrm>
          <a:prstGeom prst="rect">
            <a:avLst/>
          </a:prstGeom>
          <a:noFill/>
          <a:ln w="9525">
            <a:noFill/>
            <a:miter lim="800000"/>
            <a:headEnd/>
            <a:tailEnd/>
          </a:ln>
          <a:effectLst/>
        </p:spPr>
        <p:txBody>
          <a:bodyPr>
            <a:spAutoFit/>
          </a:bodyPr>
          <a:lstStyle/>
          <a:p>
            <a:pPr marL="476250" indent="-476250">
              <a:spcBef>
                <a:spcPct val="50000"/>
              </a:spcBef>
            </a:pPr>
            <a:r>
              <a:rPr lang="el-GR" b="1" dirty="0" smtClean="0"/>
              <a:t>ΤΟ </a:t>
            </a:r>
            <a:r>
              <a:rPr lang="el-GR" b="1" dirty="0"/>
              <a:t>ΠΑΡΕΛΘΟΝ, ΤΟ ΠΑΡΟΝ ΚΑΙ ΤΟ ΜΕΛΛΟΝ ΜΕ ΣΤΟΙΧΕΙΑ ΠΟΥ ΑΦΟΡΟΥΝ ΜΙΑ ΕΠΙΧΕΙΡΗΣΗ, ΑΛΛΑΓΗ Ή ΚΑΤΑΣΤΑΣΗ</a:t>
            </a:r>
          </a:p>
        </p:txBody>
      </p:sp>
      <p:pic>
        <p:nvPicPr>
          <p:cNvPr id="3" name="Picture 1027" descr="C:\DOCUME~1\ppcpr\LOCALS~1\Temp\\msotw9_temp0.jpg"/>
          <p:cNvPicPr>
            <a:picLocks noChangeAspect="1" noChangeArrowheads="1"/>
          </p:cNvPicPr>
          <p:nvPr/>
        </p:nvPicPr>
        <p:blipFill>
          <a:blip r:embed="rId2" cstate="print"/>
          <a:srcRect/>
          <a:stretch>
            <a:fillRect/>
          </a:stretch>
        </p:blipFill>
        <p:spPr bwMode="auto">
          <a:xfrm>
            <a:off x="381000" y="1905000"/>
            <a:ext cx="8458200" cy="4419600"/>
          </a:xfrm>
          <a:prstGeom prst="rect">
            <a:avLst/>
          </a:prstGeom>
          <a:noFill/>
          <a:ln w="9525">
            <a:noFill/>
            <a:miter lim="800000"/>
            <a:headEnd/>
            <a:tailEnd/>
          </a:ln>
          <a:effectLst/>
        </p:spPr>
      </p:pic>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28</a:t>
            </a:fld>
            <a:endParaRPr lang="el-G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DOCUME~1\ppcpr\LOCALS~1\Temp\\msotw9_temp0.jpg"/>
          <p:cNvPicPr>
            <a:picLocks noChangeAspect="1" noChangeArrowheads="1"/>
          </p:cNvPicPr>
          <p:nvPr/>
        </p:nvPicPr>
        <p:blipFill>
          <a:blip r:embed="rId2" cstate="print"/>
          <a:srcRect/>
          <a:stretch>
            <a:fillRect/>
          </a:stretch>
        </p:blipFill>
        <p:spPr bwMode="auto">
          <a:xfrm>
            <a:off x="457200" y="914400"/>
            <a:ext cx="8305800" cy="5638800"/>
          </a:xfrm>
          <a:prstGeom prst="rect">
            <a:avLst/>
          </a:prstGeom>
          <a:noFill/>
          <a:ln w="9525">
            <a:noFill/>
            <a:miter lim="800000"/>
            <a:headEnd/>
            <a:tailEnd/>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29</a:t>
            </a:fld>
            <a:endParaRPr lang="el-G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C:\DOCUME~1\ppcpr\LOCALS~1\Temp\\msotw9_temp0.jpg"/>
          <p:cNvPicPr>
            <a:picLocks noChangeAspect="1" noChangeArrowheads="1"/>
          </p:cNvPicPr>
          <p:nvPr/>
        </p:nvPicPr>
        <p:blipFill>
          <a:blip r:embed="rId2" cstate="print"/>
          <a:srcRect/>
          <a:stretch>
            <a:fillRect/>
          </a:stretch>
        </p:blipFill>
        <p:spPr bwMode="auto">
          <a:xfrm>
            <a:off x="0" y="-494907"/>
            <a:ext cx="9144000" cy="7352907"/>
          </a:xfrm>
          <a:prstGeom prst="rect">
            <a:avLst/>
          </a:prstGeom>
          <a:noFill/>
          <a:ln w="12700">
            <a:noFill/>
            <a:miter lim="800000"/>
            <a:headEnd type="none" w="sm" len="sm"/>
            <a:tailEnd type="none" w="sm" len="sm"/>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3</a:t>
            </a:fld>
            <a:endParaRPr lang="el-G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1\ppcpr\LOCALS~1\Temp\\msotw9_temp0.jpg"/>
          <p:cNvPicPr>
            <a:picLocks noChangeAspect="1" noChangeArrowheads="1"/>
          </p:cNvPicPr>
          <p:nvPr/>
        </p:nvPicPr>
        <p:blipFill>
          <a:blip r:embed="rId2" cstate="print"/>
          <a:srcRect/>
          <a:stretch>
            <a:fillRect/>
          </a:stretch>
        </p:blipFill>
        <p:spPr bwMode="auto">
          <a:xfrm>
            <a:off x="533400" y="457200"/>
            <a:ext cx="8229600" cy="6211888"/>
          </a:xfrm>
          <a:prstGeom prst="rect">
            <a:avLst/>
          </a:prstGeom>
          <a:noFill/>
          <a:ln w="9525">
            <a:noFill/>
            <a:miter lim="800000"/>
            <a:headEnd/>
            <a:tailEnd/>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30</a:t>
            </a:fld>
            <a:endParaRPr lang="el-G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 y="381000"/>
            <a:ext cx="8343900" cy="369332"/>
          </a:xfrm>
          <a:prstGeom prst="rect">
            <a:avLst/>
          </a:prstGeom>
          <a:noFill/>
          <a:ln w="9525">
            <a:noFill/>
            <a:miter lim="800000"/>
            <a:headEnd/>
            <a:tailEnd/>
          </a:ln>
          <a:effectLst/>
        </p:spPr>
        <p:txBody>
          <a:bodyPr>
            <a:spAutoFit/>
          </a:bodyPr>
          <a:lstStyle/>
          <a:p>
            <a:pPr marL="190500" indent="-190500">
              <a:spcBef>
                <a:spcPct val="50000"/>
              </a:spcBef>
            </a:pPr>
            <a:r>
              <a:rPr lang="el-GR" b="1" dirty="0" smtClean="0"/>
              <a:t>Ο </a:t>
            </a:r>
            <a:r>
              <a:rPr lang="el-GR" b="1" dirty="0"/>
              <a:t>ΚΛΑΔΟΣ ΚΑΙ ΤΟ ΔΙΕΘΝΕΣ ΠΕΡΙΒΑΛΛΟΝ</a:t>
            </a:r>
            <a:endParaRPr lang="el-GR" dirty="0"/>
          </a:p>
        </p:txBody>
      </p:sp>
      <p:sp>
        <p:nvSpPr>
          <p:cNvPr id="3" name="Text Box 3"/>
          <p:cNvSpPr txBox="1">
            <a:spLocks noChangeArrowheads="1"/>
          </p:cNvSpPr>
          <p:nvPr/>
        </p:nvSpPr>
        <p:spPr bwMode="auto">
          <a:xfrm>
            <a:off x="457200" y="990600"/>
            <a:ext cx="8229600" cy="1615827"/>
          </a:xfrm>
          <a:prstGeom prst="rect">
            <a:avLst/>
          </a:prstGeom>
          <a:noFill/>
          <a:ln w="9525">
            <a:noFill/>
            <a:miter lim="800000"/>
            <a:headEnd/>
            <a:tailEnd/>
          </a:ln>
          <a:effectLst/>
        </p:spPr>
        <p:txBody>
          <a:bodyPr>
            <a:spAutoFit/>
          </a:bodyPr>
          <a:lstStyle/>
          <a:p>
            <a:pPr>
              <a:spcBef>
                <a:spcPct val="50000"/>
              </a:spcBef>
            </a:pPr>
            <a:r>
              <a:rPr lang="el-GR" b="1" dirty="0" smtClean="0"/>
              <a:t>ΕΙΣΑΓΩΓΗ</a:t>
            </a:r>
            <a:endParaRPr lang="el-GR" b="1" dirty="0"/>
          </a:p>
          <a:p>
            <a:pPr>
              <a:spcBef>
                <a:spcPct val="50000"/>
              </a:spcBef>
            </a:pPr>
            <a:r>
              <a:rPr lang="el-GR" dirty="0"/>
              <a:t>Ο κλάδος (</a:t>
            </a:r>
            <a:r>
              <a:rPr lang="en-US" dirty="0"/>
              <a:t>industry</a:t>
            </a:r>
            <a:r>
              <a:rPr lang="el-GR" dirty="0"/>
              <a:t>)</a:t>
            </a:r>
            <a:r>
              <a:rPr lang="en-US" dirty="0"/>
              <a:t> </a:t>
            </a:r>
            <a:r>
              <a:rPr lang="el-GR" dirty="0"/>
              <a:t>της οικονομίας στον οποίο ανήκει η επιχείρηση, με τα διάφορα χαρακτηριστικά του και τις προοπτικές του για το μέλλον, είναι από τα ουσιώδη ζητήματα στην κατεύθυνση δημιουργίας στρατηγικών προγραμμάτων</a:t>
            </a:r>
          </a:p>
        </p:txBody>
      </p:sp>
      <p:sp>
        <p:nvSpPr>
          <p:cNvPr id="4" name="Text Box 4"/>
          <p:cNvSpPr txBox="1">
            <a:spLocks noChangeArrowheads="1"/>
          </p:cNvSpPr>
          <p:nvPr/>
        </p:nvSpPr>
        <p:spPr bwMode="auto">
          <a:xfrm>
            <a:off x="495300" y="3276600"/>
            <a:ext cx="8153400" cy="2169825"/>
          </a:xfrm>
          <a:prstGeom prst="rect">
            <a:avLst/>
          </a:prstGeom>
          <a:noFill/>
          <a:ln w="9525">
            <a:noFill/>
            <a:miter lim="800000"/>
            <a:headEnd/>
            <a:tailEnd/>
          </a:ln>
          <a:effectLst/>
        </p:spPr>
        <p:txBody>
          <a:bodyPr>
            <a:spAutoFit/>
          </a:bodyPr>
          <a:lstStyle/>
          <a:p>
            <a:pPr>
              <a:spcBef>
                <a:spcPct val="50000"/>
              </a:spcBef>
            </a:pPr>
            <a:r>
              <a:rPr lang="el-GR" b="1" dirty="0" smtClean="0"/>
              <a:t>Η </a:t>
            </a:r>
            <a:r>
              <a:rPr lang="el-GR" b="1" dirty="0"/>
              <a:t>ΣΗΜΑΣΙΑ ΤΩΝ ΚΛΑΔΩΝ ΤΗΣ ΟΙΚΟΝΟΜΙΑΣ</a:t>
            </a:r>
          </a:p>
          <a:p>
            <a:pPr>
              <a:spcBef>
                <a:spcPct val="50000"/>
              </a:spcBef>
            </a:pPr>
            <a:r>
              <a:rPr lang="el-GR" dirty="0"/>
              <a:t>Η Εθνική Στατιστική Υπηρεσία της Ελλάδος (ΕΣΥΕ) στις στατιστικές παρουσιάσεις της ομαδοποιεί τους  </a:t>
            </a:r>
            <a:r>
              <a:rPr lang="el-GR" dirty="0" err="1"/>
              <a:t>τους</a:t>
            </a:r>
            <a:r>
              <a:rPr lang="el-GR" dirty="0"/>
              <a:t> κλάδους και </a:t>
            </a:r>
            <a:r>
              <a:rPr lang="el-GR" dirty="0" err="1"/>
              <a:t>υπο</a:t>
            </a:r>
            <a:r>
              <a:rPr lang="el-GR" dirty="0"/>
              <a:t>-κλάδους της ελληνικής οικονομίας  με συγκεκριμένους κωδικούς αριθμούς, τίτλους και </a:t>
            </a:r>
            <a:r>
              <a:rPr lang="el-GR" dirty="0" err="1"/>
              <a:t>ονοματολογία.Με</a:t>
            </a:r>
            <a:r>
              <a:rPr lang="el-GR" dirty="0"/>
              <a:t> βάση αυτή την ομαδοποίηση γίνεται η συλλογή, επεξεργασία, ταξινόμηση των στατιστικών στοιχείων για τις επιχειρήσεις και η εξαγωγή συμπερασμάτων. </a:t>
            </a: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31</a:t>
            </a:fld>
            <a:endParaRPr lang="el-G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1\ppcpr\LOCALS~1\Temp\\msotw9_temp0.jpg"/>
          <p:cNvPicPr>
            <a:picLocks noChangeAspect="1" noChangeArrowheads="1"/>
          </p:cNvPicPr>
          <p:nvPr/>
        </p:nvPicPr>
        <p:blipFill>
          <a:blip r:embed="rId2" cstate="print"/>
          <a:srcRect/>
          <a:stretch>
            <a:fillRect/>
          </a:stretch>
        </p:blipFill>
        <p:spPr bwMode="auto">
          <a:xfrm>
            <a:off x="1357290" y="0"/>
            <a:ext cx="7391400" cy="6648450"/>
          </a:xfrm>
          <a:prstGeom prst="rect">
            <a:avLst/>
          </a:prstGeom>
          <a:noFill/>
          <a:ln w="12700">
            <a:noFill/>
            <a:miter lim="800000"/>
            <a:headEnd type="none" w="sm" len="sm"/>
            <a:tailEnd type="none" w="sm" len="sm"/>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32</a:t>
            </a:fld>
            <a:endParaRPr lang="el-G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36550" y="381000"/>
            <a:ext cx="8469313" cy="1061829"/>
          </a:xfrm>
          <a:prstGeom prst="rect">
            <a:avLst/>
          </a:prstGeom>
          <a:noFill/>
          <a:ln w="9525">
            <a:noFill/>
            <a:miter lim="800000"/>
            <a:headEnd/>
            <a:tailEnd/>
          </a:ln>
          <a:effectLst/>
        </p:spPr>
        <p:txBody>
          <a:bodyPr>
            <a:spAutoFit/>
          </a:bodyPr>
          <a:lstStyle/>
          <a:p>
            <a:pPr>
              <a:spcBef>
                <a:spcPct val="50000"/>
              </a:spcBef>
            </a:pPr>
            <a:r>
              <a:rPr lang="en-US" b="1" dirty="0" smtClean="0"/>
              <a:t>O</a:t>
            </a:r>
            <a:r>
              <a:rPr lang="el-GR" b="1" dirty="0" smtClean="0"/>
              <a:t> </a:t>
            </a:r>
            <a:r>
              <a:rPr lang="el-GR" b="1" dirty="0"/>
              <a:t>ΚΥΚΛΟΣ ΖΩΗΣ ΤΟΥ ΚΛΑΔΟΥ</a:t>
            </a:r>
          </a:p>
          <a:p>
            <a:pPr>
              <a:spcBef>
                <a:spcPct val="50000"/>
              </a:spcBef>
            </a:pPr>
            <a:r>
              <a:rPr lang="el-GR" dirty="0"/>
              <a:t>Οι κλάδοι της οικονομίας παρουσιάζουν μια εξέλιξη που μοιάζει πολύ με τον κύκλο ζωής ενός προϊόντος. </a:t>
            </a:r>
          </a:p>
        </p:txBody>
      </p:sp>
      <p:pic>
        <p:nvPicPr>
          <p:cNvPr id="3" name="Picture 3" descr="C:\DOCUME~1\ppcpr\LOCALS~1\Temp\\msotw9_temp0.jpg"/>
          <p:cNvPicPr>
            <a:picLocks noChangeAspect="1" noChangeArrowheads="1"/>
          </p:cNvPicPr>
          <p:nvPr/>
        </p:nvPicPr>
        <p:blipFill>
          <a:blip r:embed="rId2" cstate="print"/>
          <a:srcRect/>
          <a:stretch>
            <a:fillRect/>
          </a:stretch>
        </p:blipFill>
        <p:spPr bwMode="auto">
          <a:xfrm>
            <a:off x="1752600" y="2025650"/>
            <a:ext cx="5867400" cy="4375150"/>
          </a:xfrm>
          <a:prstGeom prst="rect">
            <a:avLst/>
          </a:prstGeom>
          <a:noFill/>
          <a:ln w="9525">
            <a:noFill/>
            <a:miter lim="800000"/>
            <a:headEnd/>
            <a:tailEnd/>
          </a:ln>
          <a:effectLst/>
        </p:spPr>
      </p:pic>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33</a:t>
            </a:fld>
            <a:endParaRPr lang="el-G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04800" y="228600"/>
            <a:ext cx="8610600" cy="646331"/>
          </a:xfrm>
          <a:prstGeom prst="rect">
            <a:avLst/>
          </a:prstGeom>
          <a:noFill/>
          <a:ln w="9525">
            <a:noFill/>
            <a:miter lim="800000"/>
            <a:headEnd/>
            <a:tailEnd/>
          </a:ln>
          <a:effectLst/>
        </p:spPr>
        <p:txBody>
          <a:bodyPr>
            <a:spAutoFit/>
          </a:bodyPr>
          <a:lstStyle/>
          <a:p>
            <a:pPr marL="381000" indent="-381000">
              <a:spcBef>
                <a:spcPct val="50000"/>
              </a:spcBef>
            </a:pPr>
            <a:r>
              <a:rPr lang="el-GR" b="1" dirty="0" smtClean="0"/>
              <a:t>ΤΟ </a:t>
            </a:r>
            <a:r>
              <a:rPr lang="el-GR" b="1" dirty="0"/>
              <a:t>ΠΕΡΙΒΑΛΛΟΝ ΤΟΥ ΚΛΑΔΟΥ,ΟΙ </a:t>
            </a:r>
            <a:r>
              <a:rPr lang="el-GR" b="1" dirty="0" smtClean="0"/>
              <a:t>ΠΕΛΑΤΕΣ, ΟΙ </a:t>
            </a:r>
            <a:r>
              <a:rPr lang="el-GR" b="1" dirty="0"/>
              <a:t>ΠΡΟΜΗΘΕΥΤΕΣ, </a:t>
            </a:r>
            <a:r>
              <a:rPr lang="el-GR" b="1" dirty="0" smtClean="0"/>
              <a:t/>
            </a:r>
            <a:br>
              <a:rPr lang="el-GR" b="1" dirty="0" smtClean="0"/>
            </a:br>
            <a:r>
              <a:rPr lang="el-GR" b="1" dirty="0" smtClean="0"/>
              <a:t>ΟΙ </a:t>
            </a:r>
            <a:r>
              <a:rPr lang="el-GR" b="1" dirty="0"/>
              <a:t>ΑΝΤΑΓΩΝΙΣΤΕΣ ,ΤΑ ΥΠΟΚΑΤΑΣΤΑΤΑ ΠΡΟΪΟΝΤΑ</a:t>
            </a:r>
          </a:p>
        </p:txBody>
      </p:sp>
      <p:sp>
        <p:nvSpPr>
          <p:cNvPr id="3" name="Text Box 3"/>
          <p:cNvSpPr txBox="1">
            <a:spLocks noChangeArrowheads="1"/>
          </p:cNvSpPr>
          <p:nvPr/>
        </p:nvSpPr>
        <p:spPr bwMode="auto">
          <a:xfrm>
            <a:off x="304800" y="1828800"/>
            <a:ext cx="8610600" cy="457200"/>
          </a:xfrm>
          <a:prstGeom prst="rect">
            <a:avLst/>
          </a:prstGeom>
          <a:noFill/>
          <a:ln w="9525">
            <a:noFill/>
            <a:miter lim="800000"/>
            <a:headEnd/>
            <a:tailEnd/>
          </a:ln>
          <a:effectLst/>
        </p:spPr>
        <p:txBody>
          <a:bodyPr>
            <a:spAutoFit/>
          </a:bodyPr>
          <a:lstStyle/>
          <a:p>
            <a:pPr>
              <a:spcBef>
                <a:spcPct val="50000"/>
              </a:spcBef>
            </a:pPr>
            <a:endParaRPr lang="el-GR"/>
          </a:p>
        </p:txBody>
      </p:sp>
      <p:sp>
        <p:nvSpPr>
          <p:cNvPr id="4" name="Text Box 4"/>
          <p:cNvSpPr txBox="1">
            <a:spLocks noChangeArrowheads="1"/>
          </p:cNvSpPr>
          <p:nvPr/>
        </p:nvSpPr>
        <p:spPr bwMode="auto">
          <a:xfrm>
            <a:off x="342900" y="1524000"/>
            <a:ext cx="8458200" cy="1552575"/>
          </a:xfrm>
          <a:prstGeom prst="rect">
            <a:avLst/>
          </a:prstGeom>
          <a:noFill/>
          <a:ln w="9525">
            <a:noFill/>
            <a:miter lim="800000"/>
            <a:headEnd/>
            <a:tailEnd/>
          </a:ln>
          <a:effectLst/>
        </p:spPr>
        <p:txBody>
          <a:bodyPr>
            <a:spAutoFit/>
          </a:bodyPr>
          <a:lstStyle/>
          <a:p>
            <a:pPr>
              <a:spcBef>
                <a:spcPct val="50000"/>
              </a:spcBef>
            </a:pPr>
            <a:r>
              <a:rPr lang="el-GR" dirty="0"/>
              <a:t>Η διατήρηση ή η αναζήτηση πελατών επιβάλλουν μια οργανωμένη προσπάθεια για απόκτηση στοιχείων και πληροφοριών που τους αφορούν, τα οποία είναι πολλών ειδών, όπως : α) δημογραφικής μορφής β) γεωγραφικής μορφής.</a:t>
            </a:r>
          </a:p>
        </p:txBody>
      </p:sp>
      <p:sp>
        <p:nvSpPr>
          <p:cNvPr id="5" name="Text Box 5"/>
          <p:cNvSpPr txBox="1">
            <a:spLocks noChangeArrowheads="1"/>
          </p:cNvSpPr>
          <p:nvPr/>
        </p:nvSpPr>
        <p:spPr bwMode="auto">
          <a:xfrm>
            <a:off x="381000" y="3429000"/>
            <a:ext cx="8458200" cy="457200"/>
          </a:xfrm>
          <a:prstGeom prst="rect">
            <a:avLst/>
          </a:prstGeom>
          <a:noFill/>
          <a:ln w="9525">
            <a:noFill/>
            <a:miter lim="800000"/>
            <a:headEnd/>
            <a:tailEnd/>
          </a:ln>
          <a:effectLst/>
        </p:spPr>
        <p:txBody>
          <a:bodyPr>
            <a:spAutoFit/>
          </a:bodyPr>
          <a:lstStyle/>
          <a:p>
            <a:pPr>
              <a:spcBef>
                <a:spcPct val="50000"/>
              </a:spcBef>
            </a:pPr>
            <a:endParaRPr lang="el-GR"/>
          </a:p>
        </p:txBody>
      </p:sp>
      <p:sp>
        <p:nvSpPr>
          <p:cNvPr id="6" name="Text Box 6"/>
          <p:cNvSpPr txBox="1">
            <a:spLocks noChangeArrowheads="1"/>
          </p:cNvSpPr>
          <p:nvPr/>
        </p:nvSpPr>
        <p:spPr bwMode="auto">
          <a:xfrm>
            <a:off x="381000" y="3200400"/>
            <a:ext cx="8382000" cy="1552575"/>
          </a:xfrm>
          <a:prstGeom prst="rect">
            <a:avLst/>
          </a:prstGeom>
          <a:noFill/>
          <a:ln w="9525">
            <a:noFill/>
            <a:miter lim="800000"/>
            <a:headEnd/>
            <a:tailEnd/>
          </a:ln>
          <a:effectLst/>
        </p:spPr>
        <p:txBody>
          <a:bodyPr>
            <a:spAutoFit/>
          </a:bodyPr>
          <a:lstStyle/>
          <a:p>
            <a:pPr>
              <a:spcBef>
                <a:spcPct val="50000"/>
              </a:spcBef>
            </a:pPr>
            <a:r>
              <a:rPr lang="el-GR" dirty="0"/>
              <a:t>Οι προμηθευτές της επιχείρησης φροντίζουν για τα κεφάλαια που αυτή έχει ανάγκη, τις πρώτες ύλες που της χρειάζονται, το εργατικό και υπαλληλικό προσωπικό, οι οποίοι είναι παράγοντες που επηρεάζουν τις στρατηγικές επιλογές.</a:t>
            </a:r>
          </a:p>
        </p:txBody>
      </p:sp>
      <p:sp>
        <p:nvSpPr>
          <p:cNvPr id="7" name="Text Box 7"/>
          <p:cNvSpPr txBox="1">
            <a:spLocks noChangeArrowheads="1"/>
          </p:cNvSpPr>
          <p:nvPr/>
        </p:nvSpPr>
        <p:spPr bwMode="auto">
          <a:xfrm>
            <a:off x="381000" y="4953000"/>
            <a:ext cx="8382000" cy="1187450"/>
          </a:xfrm>
          <a:prstGeom prst="rect">
            <a:avLst/>
          </a:prstGeom>
          <a:noFill/>
          <a:ln w="9525">
            <a:noFill/>
            <a:miter lim="800000"/>
            <a:headEnd/>
            <a:tailEnd/>
          </a:ln>
          <a:effectLst/>
        </p:spPr>
        <p:txBody>
          <a:bodyPr>
            <a:spAutoFit/>
          </a:bodyPr>
          <a:lstStyle/>
          <a:p>
            <a:pPr>
              <a:spcBef>
                <a:spcPct val="50000"/>
              </a:spcBef>
            </a:pPr>
            <a:r>
              <a:rPr lang="el-GR" dirty="0"/>
              <a:t>Οι ανταγωνιστές της επιχείρησης επηρεάζουν με διάφορες μορφές καθοριστικά το μέλλον της επιχείρησης και αποτελούν συστατικά στοιχεία των στρατηγικών αναλύσεων.</a:t>
            </a:r>
          </a:p>
        </p:txBody>
      </p:sp>
      <p:sp>
        <p:nvSpPr>
          <p:cNvPr id="8" name="7 - Θέση αριθμού διαφάνειας"/>
          <p:cNvSpPr>
            <a:spLocks noGrp="1"/>
          </p:cNvSpPr>
          <p:nvPr>
            <p:ph type="sldNum" sz="quarter" idx="12"/>
          </p:nvPr>
        </p:nvSpPr>
        <p:spPr/>
        <p:txBody>
          <a:bodyPr/>
          <a:lstStyle/>
          <a:p>
            <a:fld id="{D3F1D1C4-C2D9-4231-9FB2-B2D9D97AA41D}" type="slidenum">
              <a:rPr lang="el-GR" smtClean="0"/>
              <a:pPr/>
              <a:t>34</a:t>
            </a:fld>
            <a:endParaRPr lang="el-G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DOCUME~1\ppcpr\LOCALS~1\Temp\\msotw9_temp0.jpg"/>
          <p:cNvPicPr>
            <a:picLocks noChangeAspect="1" noChangeArrowheads="1"/>
          </p:cNvPicPr>
          <p:nvPr/>
        </p:nvPicPr>
        <p:blipFill>
          <a:blip r:embed="rId2" cstate="print"/>
          <a:srcRect/>
          <a:stretch>
            <a:fillRect/>
          </a:stretch>
        </p:blipFill>
        <p:spPr bwMode="auto">
          <a:xfrm>
            <a:off x="285720" y="928670"/>
            <a:ext cx="8858280" cy="4473879"/>
          </a:xfrm>
          <a:prstGeom prst="rect">
            <a:avLst/>
          </a:prstGeom>
          <a:noFill/>
          <a:ln w="9525">
            <a:noFill/>
            <a:miter lim="800000"/>
            <a:headEnd/>
            <a:tailEnd/>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35</a:t>
            </a:fld>
            <a:endParaRPr lang="el-G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31800" y="123825"/>
            <a:ext cx="8305800" cy="457200"/>
          </a:xfrm>
          <a:prstGeom prst="rect">
            <a:avLst/>
          </a:prstGeom>
          <a:noFill/>
          <a:ln w="9525">
            <a:noFill/>
            <a:miter lim="800000"/>
            <a:headEnd/>
            <a:tailEnd/>
          </a:ln>
          <a:effectLst/>
        </p:spPr>
        <p:txBody>
          <a:bodyPr>
            <a:spAutoFit/>
          </a:bodyPr>
          <a:lstStyle/>
          <a:p>
            <a:pPr>
              <a:spcBef>
                <a:spcPct val="50000"/>
              </a:spcBef>
            </a:pPr>
            <a:r>
              <a:rPr lang="el-GR" b="1" dirty="0"/>
              <a:t>Ο κύκλος ζωής του προϊόντος</a:t>
            </a:r>
          </a:p>
        </p:txBody>
      </p:sp>
      <p:sp>
        <p:nvSpPr>
          <p:cNvPr id="3" name="Text Box 3"/>
          <p:cNvSpPr txBox="1">
            <a:spLocks noChangeArrowheads="1"/>
          </p:cNvSpPr>
          <p:nvPr/>
        </p:nvSpPr>
        <p:spPr bwMode="auto">
          <a:xfrm>
            <a:off x="457200" y="914400"/>
            <a:ext cx="8229600" cy="5386388"/>
          </a:xfrm>
          <a:prstGeom prst="rect">
            <a:avLst/>
          </a:prstGeom>
          <a:noFill/>
          <a:ln w="9525">
            <a:noFill/>
            <a:miter lim="800000"/>
            <a:headEnd/>
            <a:tailEnd/>
          </a:ln>
          <a:effectLst/>
        </p:spPr>
        <p:txBody>
          <a:bodyPr>
            <a:spAutoFit/>
          </a:bodyPr>
          <a:lstStyle/>
          <a:p>
            <a:pPr>
              <a:spcBef>
                <a:spcPct val="50000"/>
              </a:spcBef>
            </a:pPr>
            <a:endParaRPr lang="el-GR"/>
          </a:p>
          <a:p>
            <a:pPr>
              <a:spcBef>
                <a:spcPct val="50000"/>
              </a:spcBef>
            </a:pPr>
            <a:endParaRPr lang="el-GR"/>
          </a:p>
          <a:p>
            <a:pPr>
              <a:spcBef>
                <a:spcPct val="50000"/>
              </a:spcBef>
            </a:pPr>
            <a:endParaRPr lang="el-GR"/>
          </a:p>
          <a:p>
            <a:pPr>
              <a:spcBef>
                <a:spcPct val="50000"/>
              </a:spcBef>
            </a:pPr>
            <a:endParaRPr lang="el-GR"/>
          </a:p>
          <a:p>
            <a:pPr>
              <a:spcBef>
                <a:spcPct val="50000"/>
              </a:spcBef>
            </a:pPr>
            <a:endParaRPr lang="el-GR"/>
          </a:p>
          <a:p>
            <a:pPr>
              <a:spcBef>
                <a:spcPct val="50000"/>
              </a:spcBef>
            </a:pPr>
            <a:endParaRPr lang="el-GR"/>
          </a:p>
          <a:p>
            <a:pPr>
              <a:spcBef>
                <a:spcPct val="50000"/>
              </a:spcBef>
            </a:pPr>
            <a:endParaRPr lang="el-GR"/>
          </a:p>
          <a:p>
            <a:pPr>
              <a:spcBef>
                <a:spcPct val="50000"/>
              </a:spcBef>
            </a:pPr>
            <a:endParaRPr lang="el-GR"/>
          </a:p>
          <a:p>
            <a:pPr>
              <a:spcBef>
                <a:spcPct val="50000"/>
              </a:spcBef>
            </a:pPr>
            <a:endParaRPr lang="el-GR"/>
          </a:p>
          <a:p>
            <a:pPr>
              <a:spcBef>
                <a:spcPct val="50000"/>
              </a:spcBef>
            </a:pPr>
            <a:endParaRPr lang="el-GR"/>
          </a:p>
        </p:txBody>
      </p:sp>
      <p:pic>
        <p:nvPicPr>
          <p:cNvPr id="4" name="Picture 4" descr="C:\DOCUME~1\ppcpr\LOCALS~1\Temp\\msotw9_temp0.jpg"/>
          <p:cNvPicPr>
            <a:picLocks noChangeAspect="1" noChangeArrowheads="1"/>
          </p:cNvPicPr>
          <p:nvPr/>
        </p:nvPicPr>
        <p:blipFill>
          <a:blip r:embed="rId2" cstate="print"/>
          <a:srcRect/>
          <a:stretch>
            <a:fillRect/>
          </a:stretch>
        </p:blipFill>
        <p:spPr bwMode="auto">
          <a:xfrm>
            <a:off x="357158" y="714356"/>
            <a:ext cx="7620000" cy="4953000"/>
          </a:xfrm>
          <a:prstGeom prst="rect">
            <a:avLst/>
          </a:prstGeom>
          <a:noFill/>
          <a:ln w="9525">
            <a:noFill/>
            <a:miter lim="800000"/>
            <a:headEnd/>
            <a:tailEnd/>
          </a:ln>
          <a:effectLst/>
        </p:spPr>
      </p:pic>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36</a:t>
            </a:fld>
            <a:endParaRPr lang="el-G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23900" y="685800"/>
            <a:ext cx="7696200" cy="4656138"/>
          </a:xfrm>
          <a:prstGeom prst="rect">
            <a:avLst/>
          </a:prstGeom>
          <a:noFill/>
          <a:ln w="9525">
            <a:noFill/>
            <a:miter lim="800000"/>
            <a:headEnd/>
            <a:tailEnd/>
          </a:ln>
          <a:effectLst/>
        </p:spPr>
        <p:txBody>
          <a:bodyPr>
            <a:spAutoFit/>
          </a:bodyPr>
          <a:lstStyle/>
          <a:p>
            <a:pPr>
              <a:spcBef>
                <a:spcPct val="50000"/>
              </a:spcBef>
            </a:pPr>
            <a:r>
              <a:rPr lang="el-GR" b="1" dirty="0"/>
              <a:t>Εταιρική μνήμη</a:t>
            </a:r>
          </a:p>
          <a:p>
            <a:pPr>
              <a:spcBef>
                <a:spcPct val="50000"/>
              </a:spcBef>
              <a:buFontTx/>
              <a:buChar char="•"/>
            </a:pPr>
            <a:r>
              <a:rPr lang="el-GR" dirty="0"/>
              <a:t>Σε όλες τις επιχειρήσεις είναι γνωστό ότι οι εργαζόμενοι συσσωρεύουν και προσθέτουν γνώσεις στις ήδη υπάρχουσες, οι οποίες αποτελούν αντικείμενο μεγάλης αξίας.</a:t>
            </a:r>
          </a:p>
          <a:p>
            <a:pPr>
              <a:spcBef>
                <a:spcPct val="50000"/>
              </a:spcBef>
              <a:buFontTx/>
              <a:buChar char="•"/>
            </a:pPr>
            <a:r>
              <a:rPr lang="el-GR" dirty="0"/>
              <a:t>Ιδιαίτερα σε περιόδους αναδιαρθρώσεων και αλλαγών η εταιρική μνήμη (</a:t>
            </a:r>
            <a:r>
              <a:rPr lang="en-US" dirty="0"/>
              <a:t>corporate memory</a:t>
            </a:r>
            <a:r>
              <a:rPr lang="el-GR" dirty="0"/>
              <a:t>)δεν λαμβάνεται σοβαρά υπόψιν.</a:t>
            </a:r>
          </a:p>
          <a:p>
            <a:pPr>
              <a:spcBef>
                <a:spcPct val="50000"/>
              </a:spcBef>
              <a:buFontTx/>
              <a:buChar char="•"/>
            </a:pPr>
            <a:r>
              <a:rPr lang="el-GR" dirty="0"/>
              <a:t>Ο κύκλος « μάθηση - γνώση – εμπειρία » είναι ένας ειδικός κύκλος, έχει μεγάλες δυσκολίες και χρειάζεται ειδική πολιτική για να έχει αποτελέσματα σε ένα επιχειρηματικό χώρο.  </a:t>
            </a:r>
          </a:p>
        </p:txBody>
      </p:sp>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37</a:t>
            </a:fld>
            <a:endParaRPr lang="el-G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44463" y="0"/>
            <a:ext cx="8008937" cy="457200"/>
          </a:xfrm>
          <a:prstGeom prst="rect">
            <a:avLst/>
          </a:prstGeom>
          <a:noFill/>
          <a:ln w="12700">
            <a:noFill/>
            <a:miter lim="800000"/>
            <a:headEnd type="none" w="sm" len="sm"/>
            <a:tailEnd type="none" w="sm" len="sm"/>
          </a:ln>
          <a:effectLst/>
        </p:spPr>
        <p:txBody>
          <a:bodyPr>
            <a:spAutoFit/>
          </a:bodyPr>
          <a:lstStyle/>
          <a:p>
            <a:pPr>
              <a:spcBef>
                <a:spcPct val="50000"/>
              </a:spcBef>
            </a:pPr>
            <a:r>
              <a:rPr lang="el-GR" b="1" dirty="0"/>
              <a:t>Η μέθοδος των σεναρίων</a:t>
            </a:r>
          </a:p>
        </p:txBody>
      </p:sp>
      <p:sp>
        <p:nvSpPr>
          <p:cNvPr id="3" name="Text Box 3"/>
          <p:cNvSpPr txBox="1">
            <a:spLocks noChangeArrowheads="1"/>
          </p:cNvSpPr>
          <p:nvPr/>
        </p:nvSpPr>
        <p:spPr bwMode="auto">
          <a:xfrm>
            <a:off x="152400" y="457200"/>
            <a:ext cx="8839200" cy="6481763"/>
          </a:xfrm>
          <a:prstGeom prst="rect">
            <a:avLst/>
          </a:prstGeom>
          <a:noFill/>
          <a:ln w="9525">
            <a:noFill/>
            <a:miter lim="800000"/>
            <a:headEnd/>
            <a:tailEnd/>
          </a:ln>
          <a:effectLst/>
        </p:spPr>
        <p:txBody>
          <a:bodyPr>
            <a:spAutoFit/>
          </a:bodyPr>
          <a:lstStyle/>
          <a:p>
            <a:pPr>
              <a:spcBef>
                <a:spcPct val="50000"/>
              </a:spcBef>
            </a:pPr>
            <a:r>
              <a:rPr lang="el-GR" dirty="0"/>
              <a:t>Εξέταση πιθανών αλλαγών σε οικονομικές, κοινωνικές, πολιτικές, τεχνολογικές παραμέτρους.</a:t>
            </a:r>
          </a:p>
          <a:p>
            <a:pPr>
              <a:spcBef>
                <a:spcPct val="50000"/>
              </a:spcBef>
            </a:pPr>
            <a:r>
              <a:rPr lang="el-GR" dirty="0"/>
              <a:t>Επισήμανση αβεβαιοτήτων και αλλαγών</a:t>
            </a:r>
          </a:p>
          <a:p>
            <a:pPr>
              <a:spcBef>
                <a:spcPct val="50000"/>
              </a:spcBef>
            </a:pPr>
            <a:r>
              <a:rPr lang="el-GR" dirty="0"/>
              <a:t>Επισήμανση των αιτίων – βασικών παραγόντων που βρίσκονται πίσω από τις αβεβαιότητες.</a:t>
            </a:r>
          </a:p>
          <a:p>
            <a:pPr>
              <a:spcBef>
                <a:spcPct val="50000"/>
              </a:spcBef>
            </a:pPr>
            <a:r>
              <a:rPr lang="el-GR" dirty="0"/>
              <a:t>Δημιουργία κλίμακας συνετών υποθέσεων για κάθε ένα συνετό παράγοντα.</a:t>
            </a:r>
          </a:p>
          <a:p>
            <a:pPr>
              <a:spcBef>
                <a:spcPct val="50000"/>
              </a:spcBef>
            </a:pPr>
            <a:r>
              <a:rPr lang="el-GR" dirty="0"/>
              <a:t>Συνδυασμός των επιμέρους στοιχείων της κλίμακας σε σενάρια.</a:t>
            </a:r>
          </a:p>
          <a:p>
            <a:pPr>
              <a:spcBef>
                <a:spcPct val="50000"/>
              </a:spcBef>
            </a:pPr>
            <a:r>
              <a:rPr lang="el-GR" dirty="0"/>
              <a:t>Ανάλυση των δυνατοτήτων του κλάδου οι οποίες φαίνονται πιθανότερες σε κάθε σενάριο.</a:t>
            </a:r>
          </a:p>
          <a:p>
            <a:pPr>
              <a:spcBef>
                <a:spcPct val="50000"/>
              </a:spcBef>
            </a:pPr>
            <a:r>
              <a:rPr lang="el-GR" dirty="0"/>
              <a:t>Ορισμός της πηγής του ανταγωνιστικού πλεονεκτήματος μέσα σε κάθε σενάριο.</a:t>
            </a:r>
          </a:p>
          <a:p>
            <a:pPr>
              <a:spcBef>
                <a:spcPct val="50000"/>
              </a:spcBef>
            </a:pPr>
            <a:r>
              <a:rPr lang="el-GR" dirty="0"/>
              <a:t>Πρόβλεψη της συμπεριφοράς των ανταγωνιστών σε κάθε περίπτωση σεναρίου.</a:t>
            </a: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38</a:t>
            </a:fld>
            <a:endParaRPr lang="el-G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C:\DOCUME~1\ppcpr\LOCALS~1\Temp\\msotw9_temp0.jpg"/>
          <p:cNvPicPr>
            <a:picLocks noChangeAspect="1" noChangeArrowheads="1"/>
          </p:cNvPicPr>
          <p:nvPr/>
        </p:nvPicPr>
        <p:blipFill>
          <a:blip r:embed="rId2" cstate="print"/>
          <a:srcRect/>
          <a:stretch>
            <a:fillRect/>
          </a:stretch>
        </p:blipFill>
        <p:spPr bwMode="auto">
          <a:xfrm>
            <a:off x="609600" y="457200"/>
            <a:ext cx="8077200" cy="6172200"/>
          </a:xfrm>
          <a:prstGeom prst="rect">
            <a:avLst/>
          </a:prstGeom>
          <a:noFill/>
          <a:ln w="9525">
            <a:noFill/>
            <a:miter lim="800000"/>
            <a:headEnd/>
            <a:tailEnd/>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39</a:t>
            </a:fld>
            <a:endParaRPr lang="el-G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1357290" y="785813"/>
            <a:ext cx="6019800" cy="685800"/>
          </a:xfrm>
        </p:spPr>
        <p:txBody>
          <a:bodyPr>
            <a:normAutofit fontScale="90000"/>
          </a:bodyPr>
          <a:lstStyle/>
          <a:p>
            <a:pPr algn="ctr">
              <a:lnSpc>
                <a:spcPts val="2400"/>
              </a:lnSpc>
            </a:pPr>
            <a:r>
              <a:rPr lang="el-GR" sz="2400" b="1" dirty="0"/>
              <a:t>Η ΘΕΩΡΙΑ ΚΑΙ Η ΠΡΑΚΤΙΚΗ </a:t>
            </a:r>
            <a:br>
              <a:rPr lang="el-GR" sz="2400" b="1" dirty="0"/>
            </a:br>
            <a:r>
              <a:rPr lang="en-GB" sz="2400" b="1" dirty="0"/>
              <a:t>ΤΩΝ ΑΛΛΑΓΩΝ ΣΤΙΣ ΕΠΙΧΕΙΡΗΣΕΙΣ</a:t>
            </a:r>
            <a:r>
              <a:rPr lang="en-GB" sz="2400" dirty="0"/>
              <a:t> </a:t>
            </a:r>
            <a:endParaRPr lang="el-GR" sz="2400" dirty="0"/>
          </a:p>
        </p:txBody>
      </p:sp>
      <p:sp>
        <p:nvSpPr>
          <p:cNvPr id="3076" name="Text Box 4"/>
          <p:cNvSpPr txBox="1">
            <a:spLocks noChangeArrowheads="1"/>
          </p:cNvSpPr>
          <p:nvPr/>
        </p:nvSpPr>
        <p:spPr bwMode="auto">
          <a:xfrm>
            <a:off x="500034" y="1857364"/>
            <a:ext cx="7848600" cy="646331"/>
          </a:xfrm>
          <a:prstGeom prst="rect">
            <a:avLst/>
          </a:prstGeom>
          <a:noFill/>
          <a:ln w="9525">
            <a:noFill/>
            <a:miter lim="800000"/>
            <a:headEnd/>
            <a:tailEnd/>
          </a:ln>
          <a:effectLst/>
        </p:spPr>
        <p:txBody>
          <a:bodyPr>
            <a:spAutoFit/>
          </a:bodyPr>
          <a:lstStyle/>
          <a:p>
            <a:pPr algn="ctr" eaLnBrk="0" hangingPunct="0"/>
            <a:r>
              <a:rPr lang="el-GR" u="sng" dirty="0" smtClean="0">
                <a:latin typeface="Times New Roman" charset="0"/>
              </a:rPr>
              <a:t>ΤΟ ΕΥΡΥΤΕΡΟ ΟΙΚΟΝΟΜΙΚΟ ΚΑΙ ΚΟΙΝΩΝΙΚΟ </a:t>
            </a:r>
            <a:br>
              <a:rPr lang="el-GR" u="sng" dirty="0" smtClean="0">
                <a:latin typeface="Times New Roman" charset="0"/>
              </a:rPr>
            </a:br>
            <a:r>
              <a:rPr lang="el-GR" u="sng" dirty="0" smtClean="0">
                <a:latin typeface="Times New Roman" charset="0"/>
              </a:rPr>
              <a:t>ΠΕΡΙΒΑΛΛΟΝ ΤΩΝ ΕΠΙΧΕΙΡΗΣΕΩΝ</a:t>
            </a:r>
            <a:endParaRPr lang="en-GB" sz="2000" dirty="0"/>
          </a:p>
        </p:txBody>
      </p:sp>
      <p:sp>
        <p:nvSpPr>
          <p:cNvPr id="3077" name="Text Box 5"/>
          <p:cNvSpPr txBox="1">
            <a:spLocks noChangeArrowheads="1"/>
          </p:cNvSpPr>
          <p:nvPr/>
        </p:nvSpPr>
        <p:spPr bwMode="auto">
          <a:xfrm>
            <a:off x="914400" y="2971800"/>
            <a:ext cx="7467600" cy="457200"/>
          </a:xfrm>
          <a:prstGeom prst="rect">
            <a:avLst/>
          </a:prstGeom>
          <a:noFill/>
          <a:ln w="9525">
            <a:noFill/>
            <a:miter lim="800000"/>
            <a:headEnd/>
            <a:tailEnd/>
          </a:ln>
          <a:effectLst/>
        </p:spPr>
        <p:txBody>
          <a:bodyPr>
            <a:spAutoFit/>
          </a:bodyPr>
          <a:lstStyle/>
          <a:p>
            <a:pPr>
              <a:spcBef>
                <a:spcPct val="50000"/>
              </a:spcBef>
            </a:pPr>
            <a:endParaRPr lang="el-GR"/>
          </a:p>
        </p:txBody>
      </p:sp>
      <p:sp>
        <p:nvSpPr>
          <p:cNvPr id="3078" name="Text Box 6"/>
          <p:cNvSpPr txBox="1">
            <a:spLocks noChangeArrowheads="1"/>
          </p:cNvSpPr>
          <p:nvPr/>
        </p:nvSpPr>
        <p:spPr bwMode="auto">
          <a:xfrm>
            <a:off x="1066800" y="2895600"/>
            <a:ext cx="7467600" cy="3023905"/>
          </a:xfrm>
          <a:prstGeom prst="rect">
            <a:avLst/>
          </a:prstGeom>
          <a:noFill/>
          <a:ln w="9525">
            <a:noFill/>
            <a:miter lim="800000"/>
            <a:headEnd/>
            <a:tailEnd/>
          </a:ln>
          <a:effectLst/>
        </p:spPr>
        <p:txBody>
          <a:bodyPr>
            <a:spAutoFit/>
          </a:bodyPr>
          <a:lstStyle/>
          <a:p>
            <a:pPr>
              <a:lnSpc>
                <a:spcPts val="1700"/>
              </a:lnSpc>
              <a:spcBef>
                <a:spcPct val="50000"/>
              </a:spcBef>
              <a:buFont typeface="Wingdings" pitchFamily="2" charset="2"/>
              <a:buChar char="q"/>
            </a:pPr>
            <a:r>
              <a:rPr lang="el-GR" sz="1800" dirty="0"/>
              <a:t>  Ιδέες, θεωρίες, μοντέλα, εφαρμογές</a:t>
            </a:r>
            <a:endParaRPr lang="en-GB" sz="1800" dirty="0"/>
          </a:p>
          <a:p>
            <a:pPr>
              <a:lnSpc>
                <a:spcPts val="1700"/>
              </a:lnSpc>
              <a:spcBef>
                <a:spcPct val="50000"/>
              </a:spcBef>
              <a:buFont typeface="Wingdings" pitchFamily="2" charset="2"/>
              <a:buChar char="q"/>
            </a:pPr>
            <a:r>
              <a:rPr lang="el-GR" sz="1800" dirty="0"/>
              <a:t>  Η συστημική αντίληψη</a:t>
            </a:r>
            <a:endParaRPr lang="en-GB" sz="1800" dirty="0"/>
          </a:p>
          <a:p>
            <a:pPr>
              <a:lnSpc>
                <a:spcPts val="1700"/>
              </a:lnSpc>
              <a:spcBef>
                <a:spcPct val="50000"/>
              </a:spcBef>
              <a:buFont typeface="Wingdings" pitchFamily="2" charset="2"/>
              <a:buChar char="q"/>
            </a:pPr>
            <a:r>
              <a:rPr lang="el-GR" sz="1800" dirty="0"/>
              <a:t>  Η θεωρία του </a:t>
            </a:r>
            <a:r>
              <a:rPr lang="en-US" sz="1800" dirty="0"/>
              <a:t>T</a:t>
            </a:r>
            <a:r>
              <a:rPr lang="el-GR" sz="1800" dirty="0"/>
              <a:t>.</a:t>
            </a:r>
            <a:r>
              <a:rPr lang="en-US" sz="1800" dirty="0"/>
              <a:t>S Kuhn</a:t>
            </a:r>
            <a:r>
              <a:rPr lang="el-GR" sz="1800" dirty="0"/>
              <a:t> περί αλλαγής παραδείγματος </a:t>
            </a:r>
            <a:r>
              <a:rPr lang="en-US" sz="1800" dirty="0" smtClean="0"/>
              <a:t/>
            </a:r>
            <a:br>
              <a:rPr lang="en-US" sz="1800" dirty="0" smtClean="0"/>
            </a:br>
            <a:r>
              <a:rPr lang="en-US" sz="1800" dirty="0" smtClean="0"/>
              <a:t>    </a:t>
            </a:r>
            <a:r>
              <a:rPr lang="el-GR" sz="1800" dirty="0" smtClean="0"/>
              <a:t> </a:t>
            </a:r>
            <a:r>
              <a:rPr lang="el-GR" sz="1800" dirty="0"/>
              <a:t>(</a:t>
            </a:r>
            <a:r>
              <a:rPr lang="en-US" sz="1800" dirty="0" smtClean="0"/>
              <a:t>the paradigm </a:t>
            </a:r>
            <a:r>
              <a:rPr lang="en-US" sz="1800" dirty="0"/>
              <a:t>shift</a:t>
            </a:r>
            <a:r>
              <a:rPr lang="el-GR" sz="1800" dirty="0"/>
              <a:t>)</a:t>
            </a:r>
            <a:endParaRPr lang="en-GB" sz="1800" dirty="0"/>
          </a:p>
          <a:p>
            <a:pPr>
              <a:lnSpc>
                <a:spcPts val="1700"/>
              </a:lnSpc>
              <a:spcBef>
                <a:spcPct val="50000"/>
              </a:spcBef>
              <a:buFont typeface="Wingdings" pitchFamily="2" charset="2"/>
              <a:buChar char="q"/>
            </a:pPr>
            <a:r>
              <a:rPr lang="el-GR" sz="1800" dirty="0"/>
              <a:t>  Η γοητεία της </a:t>
            </a:r>
            <a:r>
              <a:rPr lang="el-GR" sz="1800" dirty="0" smtClean="0"/>
              <a:t>«Θεωρίας</a:t>
            </a:r>
            <a:r>
              <a:rPr lang="el-GR" dirty="0" smtClean="0"/>
              <a:t>» και των Πρακτικών</a:t>
            </a:r>
            <a:r>
              <a:rPr lang="el-GR" sz="1800" dirty="0" smtClean="0"/>
              <a:t> </a:t>
            </a:r>
            <a:r>
              <a:rPr lang="el-GR" sz="1800" dirty="0"/>
              <a:t>του </a:t>
            </a:r>
            <a:r>
              <a:rPr lang="en-US" sz="1800" dirty="0"/>
              <a:t>Management</a:t>
            </a:r>
            <a:endParaRPr lang="en-GB" sz="1800" dirty="0"/>
          </a:p>
          <a:p>
            <a:pPr>
              <a:lnSpc>
                <a:spcPts val="1700"/>
              </a:lnSpc>
              <a:spcBef>
                <a:spcPct val="50000"/>
              </a:spcBef>
            </a:pPr>
            <a:r>
              <a:rPr lang="el-GR" sz="1800" dirty="0"/>
              <a:t>	Τι γνώριζαν ο </a:t>
            </a:r>
            <a:r>
              <a:rPr lang="en-US" sz="1800" dirty="0"/>
              <a:t>Taylor</a:t>
            </a:r>
            <a:r>
              <a:rPr lang="el-GR" sz="1800" dirty="0"/>
              <a:t>, ο </a:t>
            </a:r>
            <a:r>
              <a:rPr lang="el-GR" sz="1800" dirty="0" err="1"/>
              <a:t>Ford</a:t>
            </a:r>
            <a:r>
              <a:rPr lang="el-GR" sz="1800" dirty="0"/>
              <a:t>, ο </a:t>
            </a:r>
            <a:r>
              <a:rPr lang="el-GR" sz="1800" dirty="0" err="1"/>
              <a:t>Sloan</a:t>
            </a:r>
            <a:r>
              <a:rPr lang="el-GR" sz="1800" dirty="0"/>
              <a:t> κ.ά.</a:t>
            </a:r>
            <a:endParaRPr lang="en-GB" sz="1800" dirty="0"/>
          </a:p>
          <a:p>
            <a:pPr>
              <a:lnSpc>
                <a:spcPts val="1700"/>
              </a:lnSpc>
              <a:spcBef>
                <a:spcPct val="50000"/>
              </a:spcBef>
              <a:buFont typeface="Wingdings" pitchFamily="2" charset="2"/>
              <a:buChar char="q"/>
            </a:pPr>
            <a:r>
              <a:rPr lang="el-GR" sz="1800" dirty="0"/>
              <a:t>  Οι οπτικές γωνίες θέασης των επιχειρήσεων κατά </a:t>
            </a:r>
            <a:r>
              <a:rPr lang="en-US" sz="1800" dirty="0"/>
              <a:t>Morgan</a:t>
            </a:r>
            <a:endParaRPr lang="en-GB" sz="1800" dirty="0"/>
          </a:p>
          <a:p>
            <a:pPr>
              <a:lnSpc>
                <a:spcPts val="1700"/>
              </a:lnSpc>
              <a:spcBef>
                <a:spcPct val="50000"/>
              </a:spcBef>
              <a:buFont typeface="Wingdings" pitchFamily="2" charset="2"/>
              <a:buChar char="q"/>
            </a:pPr>
            <a:r>
              <a:rPr lang="el-GR" sz="1800" dirty="0"/>
              <a:t>  Η κοινωνική μηχανική και η αναστοχαστική θεωρία και πράξη</a:t>
            </a:r>
            <a:endParaRPr lang="en-GB" sz="1800" dirty="0"/>
          </a:p>
          <a:p>
            <a:pPr>
              <a:lnSpc>
                <a:spcPts val="1700"/>
              </a:lnSpc>
              <a:spcBef>
                <a:spcPct val="50000"/>
              </a:spcBef>
              <a:buFont typeface="Wingdings" pitchFamily="2" charset="2"/>
              <a:buChar char="q"/>
            </a:pPr>
            <a:r>
              <a:rPr lang="el-GR" sz="1800" dirty="0"/>
              <a:t>  Η στρατηγική και το μέλλον</a:t>
            </a:r>
            <a:endParaRPr lang="en-GB" sz="1800" dirty="0"/>
          </a:p>
        </p:txBody>
      </p:sp>
      <p:sp>
        <p:nvSpPr>
          <p:cNvPr id="8" name="7 - Θέση αριθμού διαφάνειας"/>
          <p:cNvSpPr>
            <a:spLocks noGrp="1"/>
          </p:cNvSpPr>
          <p:nvPr>
            <p:ph type="sldNum" sz="quarter" idx="12"/>
          </p:nvPr>
        </p:nvSpPr>
        <p:spPr/>
        <p:txBody>
          <a:bodyPr/>
          <a:lstStyle/>
          <a:p>
            <a:fld id="{D3F1D1C4-C2D9-4231-9FB2-B2D9D97AA41D}" type="slidenum">
              <a:rPr lang="el-GR" smtClean="0"/>
              <a:pPr/>
              <a:t>4</a:t>
            </a:fld>
            <a:endParaRPr lang="el-G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04800" y="304800"/>
            <a:ext cx="6629400" cy="457200"/>
          </a:xfrm>
          <a:prstGeom prst="rect">
            <a:avLst/>
          </a:prstGeom>
          <a:noFill/>
          <a:ln w="12700">
            <a:noFill/>
            <a:miter lim="800000"/>
            <a:headEnd type="none" w="sm" len="sm"/>
            <a:tailEnd type="none" w="sm" len="sm"/>
          </a:ln>
          <a:effectLst/>
        </p:spPr>
        <p:txBody>
          <a:bodyPr>
            <a:spAutoFit/>
          </a:bodyPr>
          <a:lstStyle/>
          <a:p>
            <a:pPr>
              <a:spcBef>
                <a:spcPct val="50000"/>
              </a:spcBef>
            </a:pPr>
            <a:r>
              <a:rPr lang="el-GR" b="1" dirty="0"/>
              <a:t>Η μέθοδος των Δελφών</a:t>
            </a:r>
          </a:p>
        </p:txBody>
      </p:sp>
      <p:sp>
        <p:nvSpPr>
          <p:cNvPr id="3" name="Text Box 3"/>
          <p:cNvSpPr txBox="1">
            <a:spLocks noChangeArrowheads="1"/>
          </p:cNvSpPr>
          <p:nvPr/>
        </p:nvSpPr>
        <p:spPr bwMode="auto">
          <a:xfrm>
            <a:off x="266700" y="1066800"/>
            <a:ext cx="8610600" cy="4656138"/>
          </a:xfrm>
          <a:prstGeom prst="rect">
            <a:avLst/>
          </a:prstGeom>
          <a:noFill/>
          <a:ln w="12700">
            <a:noFill/>
            <a:miter lim="800000"/>
            <a:headEnd type="none" w="sm" len="sm"/>
            <a:tailEnd type="none" w="sm" len="sm"/>
          </a:ln>
          <a:effectLst/>
        </p:spPr>
        <p:txBody>
          <a:bodyPr>
            <a:spAutoFit/>
          </a:bodyPr>
          <a:lstStyle/>
          <a:p>
            <a:pPr>
              <a:spcBef>
                <a:spcPct val="50000"/>
              </a:spcBef>
            </a:pPr>
            <a:r>
              <a:rPr lang="el-GR" dirty="0"/>
              <a:t>Στην τρέχουσα μορφή της η μέθοδος των Δελφών  εφαρμόζεται σε ένα σύνολο ειδικών που δεν γνωρίζουν μεταξύ τους ότι ερωτώνται για το ίδιο ζήτημα και οι οποίοι καλούνται να εκτιμήσουν διάφορα θέματα. </a:t>
            </a:r>
          </a:p>
          <a:p>
            <a:pPr>
              <a:spcBef>
                <a:spcPct val="50000"/>
              </a:spcBef>
            </a:pPr>
            <a:r>
              <a:rPr lang="el-GR" dirty="0"/>
              <a:t>Ο απώτερος στόχος αυτής της διαδικασίας είναι να δημιουργηθεί μια σύμπτωση απόψεων στην εκτίμηση των παραμέτρων. </a:t>
            </a:r>
          </a:p>
          <a:p>
            <a:pPr>
              <a:spcBef>
                <a:spcPct val="50000"/>
              </a:spcBef>
            </a:pPr>
            <a:r>
              <a:rPr lang="el-GR" dirty="0"/>
              <a:t>Η μέθοδος αυτή θεωρήθηκε από πολλούς αντιεπιστημονική.</a:t>
            </a:r>
          </a:p>
          <a:p>
            <a:pPr>
              <a:spcBef>
                <a:spcPct val="50000"/>
              </a:spcBef>
            </a:pPr>
            <a:r>
              <a:rPr lang="el-GR" dirty="0"/>
              <a:t>Πάντως η βιβλιογραφία επιβεβαιώνει ότι η μέθοδος αυτή είναι αποδοτική όταν οι ερωτώμενοι απαντούν σε θέματα ιδεών και απόψεων σε γενικότερα κοινωνικά ζητήματα, κάνουν εκτίμηση του χρόνου, του κόστους </a:t>
            </a:r>
            <a:r>
              <a:rPr lang="el-GR" dirty="0" err="1"/>
              <a:t>κ.ά</a:t>
            </a:r>
            <a:r>
              <a:rPr lang="el-GR" dirty="0"/>
              <a:t> </a:t>
            </a: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40</a:t>
            </a:fld>
            <a:endParaRPr lang="el-G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1\ppcpr\LOCALS~1\Temp\\msotw9_temp0.jpg"/>
          <p:cNvPicPr>
            <a:picLocks noChangeAspect="1" noChangeArrowheads="1"/>
          </p:cNvPicPr>
          <p:nvPr/>
        </p:nvPicPr>
        <p:blipFill>
          <a:blip r:embed="rId2" cstate="print"/>
          <a:srcRect/>
          <a:stretch>
            <a:fillRect/>
          </a:stretch>
        </p:blipFill>
        <p:spPr bwMode="auto">
          <a:xfrm>
            <a:off x="457200" y="1143000"/>
            <a:ext cx="8229600" cy="5410200"/>
          </a:xfrm>
          <a:prstGeom prst="rect">
            <a:avLst/>
          </a:prstGeom>
          <a:noFill/>
          <a:ln w="9525">
            <a:noFill/>
            <a:miter lim="800000"/>
            <a:headEnd/>
            <a:tailEnd/>
          </a:ln>
          <a:effectLst/>
        </p:spPr>
      </p:pic>
      <p:sp>
        <p:nvSpPr>
          <p:cNvPr id="3" name="Text Box 4"/>
          <p:cNvSpPr txBox="1">
            <a:spLocks noChangeArrowheads="1"/>
          </p:cNvSpPr>
          <p:nvPr/>
        </p:nvSpPr>
        <p:spPr bwMode="auto">
          <a:xfrm>
            <a:off x="214346" y="304800"/>
            <a:ext cx="9144000" cy="369332"/>
          </a:xfrm>
          <a:prstGeom prst="rect">
            <a:avLst/>
          </a:prstGeom>
          <a:noFill/>
          <a:ln w="9525">
            <a:noFill/>
            <a:miter lim="800000"/>
            <a:headEnd/>
            <a:tailEnd/>
          </a:ln>
          <a:effectLst/>
        </p:spPr>
        <p:txBody>
          <a:bodyPr>
            <a:spAutoFit/>
          </a:bodyPr>
          <a:lstStyle/>
          <a:p>
            <a:pPr>
              <a:spcBef>
                <a:spcPct val="50000"/>
              </a:spcBef>
            </a:pPr>
            <a:r>
              <a:rPr lang="el-GR" b="1" dirty="0" smtClean="0"/>
              <a:t>ΔΙΑΤΥΠΩΣΗ</a:t>
            </a:r>
            <a:r>
              <a:rPr lang="el-GR" b="1" dirty="0"/>
              <a:t>, ΕΦΑΡΜΟΓΗ ΚΑΙ ΕΛΕΓΧΟΣ ΣΤΡΑΤΗΓΙΚΗΣ</a:t>
            </a: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41</a:t>
            </a:fld>
            <a:endParaRPr lang="el-G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1\ppcpr\LOCALS~1\Temp\\msotw9_temp0.jpg"/>
          <p:cNvPicPr>
            <a:picLocks noChangeAspect="1" noChangeArrowheads="1"/>
          </p:cNvPicPr>
          <p:nvPr/>
        </p:nvPicPr>
        <p:blipFill>
          <a:blip r:embed="rId2" cstate="print"/>
          <a:srcRect/>
          <a:stretch>
            <a:fillRect/>
          </a:stretch>
        </p:blipFill>
        <p:spPr bwMode="auto">
          <a:xfrm>
            <a:off x="357158" y="428604"/>
            <a:ext cx="8153400" cy="5283200"/>
          </a:xfrm>
          <a:prstGeom prst="rect">
            <a:avLst/>
          </a:prstGeom>
          <a:noFill/>
          <a:ln w="9525">
            <a:noFill/>
            <a:miter lim="800000"/>
            <a:headEnd/>
            <a:tailEnd/>
          </a:ln>
          <a:effectLst/>
        </p:spPr>
      </p:pic>
      <p:sp>
        <p:nvSpPr>
          <p:cNvPr id="3" name="Text Box 3"/>
          <p:cNvSpPr txBox="1">
            <a:spLocks noChangeArrowheads="1"/>
          </p:cNvSpPr>
          <p:nvPr/>
        </p:nvSpPr>
        <p:spPr bwMode="auto">
          <a:xfrm>
            <a:off x="457200" y="5943600"/>
            <a:ext cx="8458200" cy="457200"/>
          </a:xfrm>
          <a:prstGeom prst="rect">
            <a:avLst/>
          </a:prstGeom>
          <a:noFill/>
          <a:ln w="9525">
            <a:noFill/>
            <a:miter lim="800000"/>
            <a:headEnd/>
            <a:tailEnd/>
          </a:ln>
          <a:effectLst/>
        </p:spPr>
        <p:txBody>
          <a:bodyPr>
            <a:spAutoFit/>
          </a:bodyPr>
          <a:lstStyle/>
          <a:p>
            <a:pPr>
              <a:spcBef>
                <a:spcPct val="50000"/>
              </a:spcBef>
            </a:pPr>
            <a:r>
              <a:rPr lang="el-GR"/>
              <a:t>Τα τρία επίπεδα διοίκησης και προγραμματισμού της επιχείρησης</a:t>
            </a: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42</a:t>
            </a:fld>
            <a:endParaRPr lang="el-G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1\ppcpr\LOCALS~1\Temp\\msotw9_temp0.jpg"/>
          <p:cNvPicPr>
            <a:picLocks noChangeAspect="1" noChangeArrowheads="1"/>
          </p:cNvPicPr>
          <p:nvPr/>
        </p:nvPicPr>
        <p:blipFill>
          <a:blip r:embed="rId2" cstate="print"/>
          <a:srcRect/>
          <a:stretch>
            <a:fillRect/>
          </a:stretch>
        </p:blipFill>
        <p:spPr bwMode="auto">
          <a:xfrm>
            <a:off x="457200" y="457200"/>
            <a:ext cx="8382000" cy="6053138"/>
          </a:xfrm>
          <a:prstGeom prst="rect">
            <a:avLst/>
          </a:prstGeom>
          <a:noFill/>
          <a:ln w="9525">
            <a:noFill/>
            <a:miter lim="800000"/>
            <a:headEnd/>
            <a:tailEnd/>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43</a:t>
            </a:fld>
            <a:endParaRPr lang="el-G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1\ppcpr\LOCALS~1\Temp\\msotw9_temp0.jpg"/>
          <p:cNvPicPr>
            <a:picLocks noChangeAspect="1" noChangeArrowheads="1"/>
          </p:cNvPicPr>
          <p:nvPr/>
        </p:nvPicPr>
        <p:blipFill>
          <a:blip r:embed="rId2" cstate="print"/>
          <a:srcRect/>
          <a:stretch>
            <a:fillRect/>
          </a:stretch>
        </p:blipFill>
        <p:spPr bwMode="auto">
          <a:xfrm>
            <a:off x="381000" y="228600"/>
            <a:ext cx="8458200" cy="6172200"/>
          </a:xfrm>
          <a:prstGeom prst="rect">
            <a:avLst/>
          </a:prstGeom>
          <a:noFill/>
          <a:ln w="9525">
            <a:noFill/>
            <a:miter lim="800000"/>
            <a:headEnd/>
            <a:tailEnd/>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44</a:t>
            </a:fld>
            <a:endParaRPr lang="el-G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04800" y="228600"/>
            <a:ext cx="8534400" cy="369332"/>
          </a:xfrm>
          <a:prstGeom prst="rect">
            <a:avLst/>
          </a:prstGeom>
          <a:noFill/>
          <a:ln w="9525">
            <a:noFill/>
            <a:miter lim="800000"/>
            <a:headEnd/>
            <a:tailEnd/>
          </a:ln>
          <a:effectLst/>
        </p:spPr>
        <p:txBody>
          <a:bodyPr>
            <a:spAutoFit/>
          </a:bodyPr>
          <a:lstStyle/>
          <a:p>
            <a:pPr>
              <a:spcBef>
                <a:spcPct val="50000"/>
              </a:spcBef>
            </a:pPr>
            <a:r>
              <a:rPr lang="el-GR" b="1" dirty="0" smtClean="0"/>
              <a:t>Ο</a:t>
            </a:r>
            <a:r>
              <a:rPr lang="en-US" b="1" dirty="0" smtClean="0"/>
              <a:t>I </a:t>
            </a:r>
            <a:r>
              <a:rPr lang="el-GR" b="1" dirty="0"/>
              <a:t>ΕΠΙΔΙΩΞΕΙΣ ΤΗΣ ΕΠΙΧΕΙΡΗΣΗΣ</a:t>
            </a:r>
          </a:p>
        </p:txBody>
      </p:sp>
      <p:sp>
        <p:nvSpPr>
          <p:cNvPr id="3" name="Text Box 3"/>
          <p:cNvSpPr txBox="1">
            <a:spLocks noChangeArrowheads="1"/>
          </p:cNvSpPr>
          <p:nvPr/>
        </p:nvSpPr>
        <p:spPr bwMode="auto">
          <a:xfrm>
            <a:off x="342900" y="1295400"/>
            <a:ext cx="8458200" cy="4838700"/>
          </a:xfrm>
          <a:prstGeom prst="rect">
            <a:avLst/>
          </a:prstGeom>
          <a:noFill/>
          <a:ln w="9525">
            <a:noFill/>
            <a:miter lim="800000"/>
            <a:headEnd/>
            <a:tailEnd/>
          </a:ln>
          <a:effectLst/>
        </p:spPr>
        <p:txBody>
          <a:bodyPr>
            <a:spAutoFit/>
          </a:bodyPr>
          <a:lstStyle/>
          <a:p>
            <a:pPr>
              <a:spcBef>
                <a:spcPct val="50000"/>
              </a:spcBef>
            </a:pPr>
            <a:r>
              <a:rPr lang="el-GR" dirty="0"/>
              <a:t>Σκοπός</a:t>
            </a:r>
            <a:r>
              <a:rPr lang="en-US" dirty="0"/>
              <a:t> </a:t>
            </a:r>
            <a:r>
              <a:rPr lang="el-GR" dirty="0"/>
              <a:t>(</a:t>
            </a:r>
            <a:r>
              <a:rPr lang="en-US" dirty="0"/>
              <a:t>purpose</a:t>
            </a:r>
            <a:r>
              <a:rPr lang="el-GR" dirty="0"/>
              <a:t>) της επιχείρησης είναι η βασική της επιδίωξη, εκείνο που θέλει να επιτύχει μέσα στον κοινωνικό περίγυρο στον οποίο δραστηριοποιείται.</a:t>
            </a:r>
          </a:p>
          <a:p>
            <a:pPr>
              <a:spcBef>
                <a:spcPct val="50000"/>
              </a:spcBef>
            </a:pPr>
            <a:r>
              <a:rPr lang="el-GR" dirty="0"/>
              <a:t>Αποστολή (</a:t>
            </a:r>
            <a:r>
              <a:rPr lang="en-US" dirty="0"/>
              <a:t>mission</a:t>
            </a:r>
            <a:r>
              <a:rPr lang="el-GR" dirty="0"/>
              <a:t>)</a:t>
            </a:r>
            <a:r>
              <a:rPr lang="en-US" dirty="0"/>
              <a:t> </a:t>
            </a:r>
            <a:r>
              <a:rPr lang="el-GR" dirty="0"/>
              <a:t>είναι η σταθερή υπηρέτηση ενός αντικειμένου επιχειρηματικής δραστηριότητας.</a:t>
            </a:r>
          </a:p>
          <a:p>
            <a:pPr>
              <a:spcBef>
                <a:spcPct val="50000"/>
              </a:spcBef>
            </a:pPr>
            <a:r>
              <a:rPr lang="el-GR" dirty="0"/>
              <a:t>Στρατηγική (</a:t>
            </a:r>
            <a:r>
              <a:rPr lang="en-US" dirty="0"/>
              <a:t>strategy</a:t>
            </a:r>
            <a:r>
              <a:rPr lang="el-GR" dirty="0"/>
              <a:t>)είναι το γενικό σχέδιο πορείας της επιχείρησης.</a:t>
            </a:r>
          </a:p>
          <a:p>
            <a:pPr>
              <a:spcBef>
                <a:spcPct val="50000"/>
              </a:spcBef>
            </a:pPr>
            <a:r>
              <a:rPr lang="el-GR" dirty="0"/>
              <a:t>Πολιτικές </a:t>
            </a:r>
            <a:r>
              <a:rPr lang="en-US" dirty="0"/>
              <a:t>(policies)</a:t>
            </a:r>
            <a:r>
              <a:rPr lang="el-GR" dirty="0"/>
              <a:t>είναι οι τεκμηριωμένες κατευθύνσεις που κάνουν συγκεκριμένη τη στρατηγική της επιχείρησης.</a:t>
            </a:r>
          </a:p>
          <a:p>
            <a:pPr>
              <a:spcBef>
                <a:spcPct val="50000"/>
              </a:spcBef>
            </a:pPr>
            <a:r>
              <a:rPr lang="el-GR" dirty="0"/>
              <a:t>Προγράμματα </a:t>
            </a:r>
            <a:r>
              <a:rPr lang="en-US" dirty="0"/>
              <a:t>(programs)</a:t>
            </a:r>
            <a:r>
              <a:rPr lang="el-GR" dirty="0"/>
              <a:t>είναι η εξειδίκευση και η τεκμηρίωση μιας πολιτικής.</a:t>
            </a: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45</a:t>
            </a:fld>
            <a:endParaRPr lang="el-G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57222" y="152400"/>
            <a:ext cx="9144000" cy="369332"/>
          </a:xfrm>
          <a:prstGeom prst="rect">
            <a:avLst/>
          </a:prstGeom>
          <a:noFill/>
          <a:ln w="9525">
            <a:noFill/>
            <a:miter lim="800000"/>
            <a:headEnd/>
            <a:tailEnd/>
          </a:ln>
          <a:effectLst/>
        </p:spPr>
        <p:txBody>
          <a:bodyPr>
            <a:spAutoFit/>
          </a:bodyPr>
          <a:lstStyle/>
          <a:p>
            <a:pPr>
              <a:spcBef>
                <a:spcPct val="50000"/>
              </a:spcBef>
            </a:pPr>
            <a:r>
              <a:rPr lang="en-US" b="1" dirty="0" smtClean="0"/>
              <a:t>H </a:t>
            </a:r>
            <a:r>
              <a:rPr lang="en-US" b="1" dirty="0"/>
              <a:t>A</a:t>
            </a:r>
            <a:r>
              <a:rPr lang="el-GR" b="1" dirty="0"/>
              <a:t>ΠΟΣΤΟΛΗ ΤΗΣ ΕΠΙΧΕΙΡΗΣΗΣ (</a:t>
            </a:r>
            <a:r>
              <a:rPr lang="en-US" b="1" dirty="0"/>
              <a:t>MISSION</a:t>
            </a:r>
            <a:r>
              <a:rPr lang="el-GR" b="1" dirty="0"/>
              <a:t>)</a:t>
            </a:r>
          </a:p>
        </p:txBody>
      </p:sp>
      <p:sp>
        <p:nvSpPr>
          <p:cNvPr id="3" name="Text Box 3"/>
          <p:cNvSpPr txBox="1">
            <a:spLocks noChangeArrowheads="1"/>
          </p:cNvSpPr>
          <p:nvPr/>
        </p:nvSpPr>
        <p:spPr bwMode="auto">
          <a:xfrm>
            <a:off x="304800" y="2514600"/>
            <a:ext cx="8534400" cy="3925888"/>
          </a:xfrm>
          <a:prstGeom prst="rect">
            <a:avLst/>
          </a:prstGeom>
          <a:noFill/>
          <a:ln w="9525">
            <a:noFill/>
            <a:miter lim="800000"/>
            <a:headEnd/>
            <a:tailEnd/>
          </a:ln>
          <a:effectLst/>
        </p:spPr>
        <p:txBody>
          <a:bodyPr>
            <a:spAutoFit/>
          </a:bodyPr>
          <a:lstStyle/>
          <a:p>
            <a:pPr>
              <a:spcBef>
                <a:spcPct val="50000"/>
              </a:spcBef>
            </a:pPr>
            <a:r>
              <a:rPr lang="el-GR" dirty="0"/>
              <a:t>Λόγοι για την ανάγκη ύπαρξης αποστολής στις επιχειρήσεις και της σαφούς διατύπωσής της, όπως συνοψίζονται από τον </a:t>
            </a:r>
            <a:r>
              <a:rPr lang="en-US" dirty="0" err="1"/>
              <a:t>Greenley</a:t>
            </a:r>
            <a:r>
              <a:rPr lang="el-GR" dirty="0"/>
              <a:t>:</a:t>
            </a:r>
          </a:p>
          <a:p>
            <a:pPr>
              <a:spcBef>
                <a:spcPct val="50000"/>
              </a:spcBef>
              <a:buFontTx/>
              <a:buChar char="•"/>
            </a:pPr>
            <a:r>
              <a:rPr lang="el-GR" dirty="0"/>
              <a:t>Η γενική αποδοχή του σκοπού της επιχείρησης, έτσι ώστε να υπάρχει σύμπτωση απόψεων για τον σκοπό της επιχείρησης</a:t>
            </a:r>
          </a:p>
          <a:p>
            <a:pPr>
              <a:spcBef>
                <a:spcPct val="50000"/>
              </a:spcBef>
              <a:buFontTx/>
              <a:buChar char="•"/>
            </a:pPr>
            <a:r>
              <a:rPr lang="el-GR" dirty="0"/>
              <a:t>Το επιχειρηματικό κλίμα και η φιλοσοφία</a:t>
            </a:r>
          </a:p>
          <a:p>
            <a:pPr>
              <a:spcBef>
                <a:spcPct val="50000"/>
              </a:spcBef>
              <a:buFontTx/>
              <a:buChar char="•"/>
            </a:pPr>
            <a:r>
              <a:rPr lang="el-GR" dirty="0"/>
              <a:t>Το μακροπρόθεσμο όραμα της επιχείρησης</a:t>
            </a:r>
          </a:p>
          <a:p>
            <a:pPr>
              <a:spcBef>
                <a:spcPct val="50000"/>
              </a:spcBef>
              <a:buFontTx/>
              <a:buChar char="•"/>
            </a:pPr>
            <a:r>
              <a:rPr lang="el-GR" dirty="0"/>
              <a:t>Το πεδίο δράσης της επιχείρησης</a:t>
            </a:r>
          </a:p>
          <a:p>
            <a:pPr>
              <a:spcBef>
                <a:spcPct val="50000"/>
              </a:spcBef>
              <a:buFontTx/>
              <a:buChar char="•"/>
            </a:pPr>
            <a:r>
              <a:rPr lang="el-GR" dirty="0"/>
              <a:t>Η παρακίνηση του προσωπικού</a:t>
            </a:r>
          </a:p>
        </p:txBody>
      </p:sp>
      <p:sp>
        <p:nvSpPr>
          <p:cNvPr id="4" name="Text Box 4"/>
          <p:cNvSpPr txBox="1">
            <a:spLocks noChangeArrowheads="1"/>
          </p:cNvSpPr>
          <p:nvPr/>
        </p:nvSpPr>
        <p:spPr bwMode="auto">
          <a:xfrm>
            <a:off x="266700" y="838200"/>
            <a:ext cx="8610600" cy="1552575"/>
          </a:xfrm>
          <a:prstGeom prst="rect">
            <a:avLst/>
          </a:prstGeom>
          <a:noFill/>
          <a:ln w="9525">
            <a:noFill/>
            <a:miter lim="800000"/>
            <a:headEnd/>
            <a:tailEnd/>
          </a:ln>
          <a:effectLst/>
        </p:spPr>
        <p:txBody>
          <a:bodyPr>
            <a:spAutoFit/>
          </a:bodyPr>
          <a:lstStyle/>
          <a:p>
            <a:pPr>
              <a:spcBef>
                <a:spcPct val="50000"/>
              </a:spcBef>
            </a:pPr>
            <a:r>
              <a:rPr lang="el-GR" dirty="0"/>
              <a:t>Στην εποχή μας οι επιχειρήσεις δεν είναι απλώς μηχανισμοί που παράγουν προϊόντα ή υπηρεσίες, πωλούν τα προϊόντα τους και αποκομίζουν κέρδη αλλά οι επιδιώξεις τους προχωρούν πέραν αυτού.</a:t>
            </a: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46</a:t>
            </a:fld>
            <a:endParaRPr lang="el-G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14346" y="0"/>
            <a:ext cx="9144000" cy="369332"/>
          </a:xfrm>
          <a:prstGeom prst="rect">
            <a:avLst/>
          </a:prstGeom>
          <a:noFill/>
          <a:ln w="9525">
            <a:noFill/>
            <a:miter lim="800000"/>
            <a:headEnd/>
            <a:tailEnd/>
          </a:ln>
          <a:effectLst/>
        </p:spPr>
        <p:txBody>
          <a:bodyPr>
            <a:spAutoFit/>
          </a:bodyPr>
          <a:lstStyle/>
          <a:p>
            <a:pPr>
              <a:spcBef>
                <a:spcPct val="50000"/>
              </a:spcBef>
            </a:pPr>
            <a:r>
              <a:rPr lang="el-GR" b="1" dirty="0" smtClean="0"/>
              <a:t>ΟΙ </a:t>
            </a:r>
            <a:r>
              <a:rPr lang="el-GR" b="1" dirty="0"/>
              <a:t>ΑΝΤΙΚΕΙΜΕΝΙΚΟΙ ΣΤΟΧΟΙ ΤΗΣ ΕΠΙΧΕΙΡΗΣΗΣ</a:t>
            </a:r>
          </a:p>
        </p:txBody>
      </p:sp>
      <p:sp>
        <p:nvSpPr>
          <p:cNvPr id="3" name="Text Box 3"/>
          <p:cNvSpPr txBox="1">
            <a:spLocks noChangeArrowheads="1"/>
          </p:cNvSpPr>
          <p:nvPr/>
        </p:nvSpPr>
        <p:spPr bwMode="auto">
          <a:xfrm>
            <a:off x="152400" y="947738"/>
            <a:ext cx="8869363" cy="5203825"/>
          </a:xfrm>
          <a:prstGeom prst="rect">
            <a:avLst/>
          </a:prstGeom>
          <a:noFill/>
          <a:ln w="9525">
            <a:noFill/>
            <a:miter lim="800000"/>
            <a:headEnd/>
            <a:tailEnd/>
          </a:ln>
          <a:effectLst/>
        </p:spPr>
        <p:txBody>
          <a:bodyPr>
            <a:spAutoFit/>
          </a:bodyPr>
          <a:lstStyle/>
          <a:p>
            <a:pPr>
              <a:spcBef>
                <a:spcPct val="50000"/>
              </a:spcBef>
            </a:pPr>
            <a:r>
              <a:rPr lang="el-GR" dirty="0"/>
              <a:t>Στη φάση της διατύπωσης των στρατηγικών προγραμμάτων υπάρχουν δύο σοβαρά ζητήματα, η εκτίμηση των αντικειμενικών  στόχων και οι πολιτικές, και στη φάση της εκτέλεσης τα προγράμματα και οι ενέργειες για την πραγματοποίησή τους (</a:t>
            </a:r>
            <a:r>
              <a:rPr lang="en-US" dirty="0"/>
              <a:t>Mintzberg 1994</a:t>
            </a:r>
            <a:r>
              <a:rPr lang="el-GR" dirty="0"/>
              <a:t>).</a:t>
            </a:r>
          </a:p>
          <a:p>
            <a:pPr>
              <a:spcBef>
                <a:spcPct val="50000"/>
              </a:spcBef>
            </a:pPr>
            <a:r>
              <a:rPr lang="el-GR" dirty="0"/>
              <a:t>Οι αντικειμενικοί στόχοι ιεραρχούνται ως εξής:</a:t>
            </a:r>
          </a:p>
          <a:p>
            <a:pPr>
              <a:spcBef>
                <a:spcPct val="50000"/>
              </a:spcBef>
              <a:buFontTx/>
              <a:buChar char="•"/>
            </a:pPr>
            <a:r>
              <a:rPr lang="el-GR" dirty="0"/>
              <a:t>Αντικειμενικοί στόχοι για τη στρατηγική της επιχείρησης</a:t>
            </a:r>
          </a:p>
          <a:p>
            <a:pPr>
              <a:spcBef>
                <a:spcPct val="50000"/>
              </a:spcBef>
              <a:buFontTx/>
              <a:buChar char="•"/>
            </a:pPr>
            <a:r>
              <a:rPr lang="el-GR" dirty="0"/>
              <a:t>Οι </a:t>
            </a:r>
            <a:r>
              <a:rPr lang="el-GR" dirty="0" err="1"/>
              <a:t>υπο</a:t>
            </a:r>
            <a:r>
              <a:rPr lang="el-GR" dirty="0"/>
              <a:t>-στόχοι για την επιχειρησιακή στρατηγική</a:t>
            </a:r>
          </a:p>
          <a:p>
            <a:pPr>
              <a:spcBef>
                <a:spcPct val="50000"/>
              </a:spcBef>
              <a:buFontTx/>
              <a:buChar char="•"/>
            </a:pPr>
            <a:r>
              <a:rPr lang="el-GR" dirty="0"/>
              <a:t>Οι </a:t>
            </a:r>
            <a:r>
              <a:rPr lang="el-GR" dirty="0" err="1"/>
              <a:t>υπο</a:t>
            </a:r>
            <a:r>
              <a:rPr lang="el-GR" dirty="0"/>
              <a:t>-στόχοι για το λειτουργικό επίπεδο</a:t>
            </a:r>
          </a:p>
          <a:p>
            <a:pPr>
              <a:spcBef>
                <a:spcPct val="50000"/>
              </a:spcBef>
            </a:pPr>
            <a:r>
              <a:rPr lang="el-GR" dirty="0"/>
              <a:t>Οι αντικειμενικοί στόχοι και των τριών επιπέδων συμφωνούνται με τέτοιο τρόπο ώστε να βρίσκονται σε αρμονία και τάξη μεταξύ τους.</a:t>
            </a:r>
            <a:endParaRPr lang="en-US" dirty="0"/>
          </a:p>
          <a:p>
            <a:pPr>
              <a:spcBef>
                <a:spcPct val="50000"/>
              </a:spcBef>
            </a:pPr>
            <a:endParaRPr lang="el-GR"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47</a:t>
            </a:fld>
            <a:endParaRPr lang="el-G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42908" y="152400"/>
            <a:ext cx="9144000" cy="369332"/>
          </a:xfrm>
          <a:prstGeom prst="rect">
            <a:avLst/>
          </a:prstGeom>
          <a:noFill/>
          <a:ln w="9525">
            <a:noFill/>
            <a:miter lim="800000"/>
            <a:headEnd/>
            <a:tailEnd/>
          </a:ln>
          <a:effectLst/>
        </p:spPr>
        <p:txBody>
          <a:bodyPr>
            <a:spAutoFit/>
          </a:bodyPr>
          <a:lstStyle/>
          <a:p>
            <a:pPr>
              <a:spcBef>
                <a:spcPct val="50000"/>
              </a:spcBef>
            </a:pPr>
            <a:r>
              <a:rPr lang="el-GR" b="1" dirty="0" smtClean="0"/>
              <a:t>ΠΟΙΟΙ </a:t>
            </a:r>
            <a:r>
              <a:rPr lang="el-GR" b="1" dirty="0"/>
              <a:t>ΔΙΑΜΟΡΦΩΝΟΥΝ ΤΗ ΣΤΡΑΤΗΓΙΚΗ ΤΗΣ ΕΠΙΧΕΙΡΗΣΗΣ</a:t>
            </a:r>
          </a:p>
        </p:txBody>
      </p:sp>
      <p:sp>
        <p:nvSpPr>
          <p:cNvPr id="3" name="Text Box 3"/>
          <p:cNvSpPr txBox="1">
            <a:spLocks noChangeArrowheads="1"/>
          </p:cNvSpPr>
          <p:nvPr/>
        </p:nvSpPr>
        <p:spPr bwMode="auto">
          <a:xfrm>
            <a:off x="160338" y="1192213"/>
            <a:ext cx="8831262" cy="5203825"/>
          </a:xfrm>
          <a:prstGeom prst="rect">
            <a:avLst/>
          </a:prstGeom>
          <a:noFill/>
          <a:ln w="9525">
            <a:noFill/>
            <a:miter lim="800000"/>
            <a:headEnd/>
            <a:tailEnd/>
          </a:ln>
          <a:effectLst/>
        </p:spPr>
        <p:txBody>
          <a:bodyPr>
            <a:spAutoFit/>
          </a:bodyPr>
          <a:lstStyle/>
          <a:p>
            <a:pPr>
              <a:spcBef>
                <a:spcPct val="50000"/>
              </a:spcBef>
            </a:pPr>
            <a:r>
              <a:rPr lang="el-GR" dirty="0"/>
              <a:t>Οι επιχειρήσεις καθοδηγούνται και διοικούνται από το διοικητικό συμβούλιο το οποίο διευθύνει την επιχείρηση και μια ομάδα διευθυντών ή γενικών διευθυντών (</a:t>
            </a:r>
            <a:r>
              <a:rPr lang="en-US" dirty="0"/>
              <a:t>management</a:t>
            </a:r>
            <a:r>
              <a:rPr lang="el-GR" dirty="0"/>
              <a:t>) που διοικεί την επιχείρηση σε καθημερινή </a:t>
            </a:r>
            <a:r>
              <a:rPr lang="el-GR" dirty="0" err="1"/>
              <a:t>βάση.Επικεφαλής</a:t>
            </a:r>
            <a:r>
              <a:rPr lang="el-GR" dirty="0"/>
              <a:t> των ανωτάτων στελεχών είναι ο διευθύνων σύμβουλος (</a:t>
            </a:r>
            <a:r>
              <a:rPr lang="en-US" dirty="0"/>
              <a:t>chief executive officer – CEO</a:t>
            </a:r>
            <a:r>
              <a:rPr lang="el-GR" dirty="0"/>
              <a:t>) που ηγείται της τρέχουσας, καθημερινής ζωής της επιχείρησης. Επικεφαλής του διοικητικού συμβουλίου είναι ο πρόεδρος, ο οποίος παρακολουθεί την εκτέλεση των αποφάσεων και τις εργασίες των διαφόρων επιτροπών που λειτουργούν στα πλαίσια του διοικητικού συμβουλίου.</a:t>
            </a:r>
          </a:p>
          <a:p>
            <a:pPr>
              <a:spcBef>
                <a:spcPct val="50000"/>
              </a:spcBef>
              <a:buFontTx/>
              <a:buChar char="•"/>
            </a:pPr>
            <a:r>
              <a:rPr lang="el-GR" dirty="0"/>
              <a:t>Η συζήτηση για το τρίπτυχο «</a:t>
            </a:r>
            <a:r>
              <a:rPr lang="en-US" dirty="0"/>
              <a:t>leaders</a:t>
            </a:r>
            <a:r>
              <a:rPr lang="el-GR" dirty="0"/>
              <a:t> </a:t>
            </a:r>
            <a:r>
              <a:rPr lang="en-US" dirty="0"/>
              <a:t>-</a:t>
            </a:r>
            <a:r>
              <a:rPr lang="el-GR" dirty="0"/>
              <a:t> </a:t>
            </a:r>
            <a:r>
              <a:rPr lang="en-US" dirty="0"/>
              <a:t>executives </a:t>
            </a:r>
            <a:r>
              <a:rPr lang="el-GR" dirty="0"/>
              <a:t>-</a:t>
            </a:r>
            <a:r>
              <a:rPr lang="en-US" dirty="0"/>
              <a:t> managers</a:t>
            </a:r>
            <a:r>
              <a:rPr lang="el-GR" dirty="0"/>
              <a:t>» είναι σε εξέλιξη διεθνώς.</a:t>
            </a:r>
          </a:p>
          <a:p>
            <a:pPr>
              <a:spcBef>
                <a:spcPct val="50000"/>
              </a:spcBef>
              <a:buFontTx/>
              <a:buChar char="•"/>
            </a:pPr>
            <a:r>
              <a:rPr lang="el-GR" dirty="0"/>
              <a:t>Δεν πρέπει να λησμονούμε ότι «</a:t>
            </a:r>
            <a:r>
              <a:rPr lang="en-US" dirty="0"/>
              <a:t>structure follows strategy</a:t>
            </a:r>
            <a:r>
              <a:rPr lang="el-GR" dirty="0"/>
              <a:t>»</a:t>
            </a: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48</a:t>
            </a:fld>
            <a:endParaRPr lang="el-G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1\ppcpr\LOCALS~1\Temp\\msotw9_temp0.jpg"/>
          <p:cNvPicPr>
            <a:picLocks noChangeAspect="1" noChangeArrowheads="1"/>
          </p:cNvPicPr>
          <p:nvPr/>
        </p:nvPicPr>
        <p:blipFill>
          <a:blip r:embed="rId2" cstate="print"/>
          <a:srcRect/>
          <a:stretch>
            <a:fillRect/>
          </a:stretch>
        </p:blipFill>
        <p:spPr bwMode="auto">
          <a:xfrm>
            <a:off x="0" y="0"/>
            <a:ext cx="8001000" cy="5867400"/>
          </a:xfrm>
          <a:prstGeom prst="rect">
            <a:avLst/>
          </a:prstGeom>
          <a:noFill/>
          <a:ln w="9525">
            <a:noFill/>
            <a:miter lim="800000"/>
            <a:headEnd/>
            <a:tailEnd/>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49</a:t>
            </a:fld>
            <a:endParaRPr lang="el-G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1071546"/>
            <a:ext cx="7953375" cy="685800"/>
          </a:xfrm>
        </p:spPr>
        <p:txBody>
          <a:bodyPr>
            <a:normAutofit fontScale="90000"/>
          </a:bodyPr>
          <a:lstStyle/>
          <a:p>
            <a:pPr algn="ctr">
              <a:lnSpc>
                <a:spcPts val="2400"/>
              </a:lnSpc>
            </a:pPr>
            <a:r>
              <a:rPr lang="el-GR" sz="2400" u="sng" dirty="0">
                <a:solidFill>
                  <a:schemeClr val="tx1"/>
                </a:solidFill>
                <a:latin typeface="Times New Roman" charset="0"/>
              </a:rPr>
              <a:t>Το Ευρύτερο Οικονομικό και </a:t>
            </a:r>
            <a:br>
              <a:rPr lang="el-GR" sz="2400" u="sng" dirty="0">
                <a:solidFill>
                  <a:schemeClr val="tx1"/>
                </a:solidFill>
                <a:latin typeface="Times New Roman" charset="0"/>
              </a:rPr>
            </a:br>
            <a:r>
              <a:rPr lang="el-GR" sz="2400" u="sng" dirty="0">
                <a:solidFill>
                  <a:schemeClr val="tx1"/>
                </a:solidFill>
                <a:latin typeface="Times New Roman" charset="0"/>
              </a:rPr>
              <a:t>Κοινωνικό Περιβάλλον των Επιχειρήσεων</a:t>
            </a:r>
            <a:r>
              <a:rPr lang="en-GB" sz="2000" dirty="0">
                <a:solidFill>
                  <a:schemeClr val="tx1"/>
                </a:solidFill>
                <a:latin typeface="Times New Roman" charset="0"/>
              </a:rPr>
              <a:t> </a:t>
            </a:r>
            <a:r>
              <a:rPr lang="el-GR" sz="2000" dirty="0">
                <a:solidFill>
                  <a:schemeClr val="tx1"/>
                </a:solidFill>
                <a:latin typeface="Times New Roman" charset="0"/>
              </a:rPr>
              <a:t>(2)</a:t>
            </a:r>
            <a:endParaRPr lang="en-GB" sz="2000" dirty="0">
              <a:solidFill>
                <a:schemeClr val="tx1"/>
              </a:solidFill>
              <a:latin typeface="Times New Roman" charset="0"/>
            </a:endParaRPr>
          </a:p>
        </p:txBody>
      </p:sp>
      <p:sp>
        <p:nvSpPr>
          <p:cNvPr id="13315" name="Rectangle 3"/>
          <p:cNvSpPr>
            <a:spLocks noGrp="1" noChangeArrowheads="1"/>
          </p:cNvSpPr>
          <p:nvPr>
            <p:ph sz="quarter" idx="1"/>
          </p:nvPr>
        </p:nvSpPr>
        <p:spPr>
          <a:xfrm>
            <a:off x="1143000" y="2438400"/>
            <a:ext cx="7391400" cy="3276600"/>
          </a:xfrm>
        </p:spPr>
        <p:txBody>
          <a:bodyPr/>
          <a:lstStyle/>
          <a:p>
            <a:pPr>
              <a:lnSpc>
                <a:spcPts val="1700"/>
              </a:lnSpc>
              <a:spcBef>
                <a:spcPct val="50000"/>
              </a:spcBef>
              <a:buClrTx/>
              <a:buSzTx/>
              <a:buFont typeface="Wingdings" pitchFamily="2" charset="2"/>
              <a:buChar char="q"/>
            </a:pPr>
            <a:r>
              <a:rPr lang="el-GR" sz="1800" b="1" u="sng">
                <a:latin typeface="Times New Roman" charset="0"/>
              </a:rPr>
              <a:t>Επιχειρήσεις:</a:t>
            </a:r>
            <a:r>
              <a:rPr lang="el-GR" sz="1800">
                <a:latin typeface="Times New Roman" charset="0"/>
              </a:rPr>
              <a:t> χάσμα μεταξύ των αποτελεσμάτων και δυνατοτήτων</a:t>
            </a:r>
            <a:endParaRPr lang="en-GB" sz="1800">
              <a:latin typeface="Times New Roman" charset="0"/>
            </a:endParaRPr>
          </a:p>
          <a:p>
            <a:pPr>
              <a:lnSpc>
                <a:spcPts val="1700"/>
              </a:lnSpc>
              <a:spcBef>
                <a:spcPct val="50000"/>
              </a:spcBef>
              <a:buClrTx/>
              <a:buSzTx/>
              <a:buFont typeface="Wingdings" pitchFamily="2" charset="2"/>
              <a:buChar char="q"/>
            </a:pPr>
            <a:r>
              <a:rPr lang="el-GR" sz="1800">
                <a:latin typeface="Times New Roman" charset="0"/>
              </a:rPr>
              <a:t>Σταθερότητα – Τάξη – Πολυπλοκότητα – Χάος</a:t>
            </a:r>
            <a:endParaRPr lang="en-GB" sz="1800">
              <a:latin typeface="Times New Roman" charset="0"/>
            </a:endParaRPr>
          </a:p>
          <a:p>
            <a:pPr>
              <a:lnSpc>
                <a:spcPts val="1700"/>
              </a:lnSpc>
              <a:spcBef>
                <a:spcPct val="50000"/>
              </a:spcBef>
              <a:buClrTx/>
              <a:buSzTx/>
              <a:buFont typeface="Wingdings" pitchFamily="2" charset="2"/>
              <a:buNone/>
            </a:pPr>
            <a:r>
              <a:rPr lang="el-GR" sz="1800">
                <a:latin typeface="Times New Roman" charset="0"/>
              </a:rPr>
              <a:t>	Τα δυναμικά συστήματα</a:t>
            </a:r>
            <a:endParaRPr lang="en-GB" sz="1800">
              <a:latin typeface="Times New Roman" charset="0"/>
            </a:endParaRPr>
          </a:p>
          <a:p>
            <a:pPr>
              <a:lnSpc>
                <a:spcPts val="1700"/>
              </a:lnSpc>
              <a:spcBef>
                <a:spcPct val="50000"/>
              </a:spcBef>
              <a:buClrTx/>
              <a:buSzTx/>
              <a:buFont typeface="Wingdings" pitchFamily="2" charset="2"/>
              <a:buChar char="q"/>
            </a:pPr>
            <a:r>
              <a:rPr lang="el-GR" sz="1800">
                <a:latin typeface="Times New Roman" charset="0"/>
              </a:rPr>
              <a:t>Η δυναμική διάσταση των επιχειρήσεων</a:t>
            </a:r>
            <a:endParaRPr lang="en-GB" sz="1800">
              <a:latin typeface="Times New Roman" charset="0"/>
            </a:endParaRPr>
          </a:p>
          <a:p>
            <a:pPr>
              <a:lnSpc>
                <a:spcPts val="1700"/>
              </a:lnSpc>
              <a:spcBef>
                <a:spcPct val="50000"/>
              </a:spcBef>
              <a:buClrTx/>
              <a:buSzTx/>
              <a:buFont typeface="Wingdings" pitchFamily="2" charset="2"/>
              <a:buChar char="q"/>
            </a:pPr>
            <a:r>
              <a:rPr lang="el-GR" sz="1800">
                <a:latin typeface="Times New Roman" charset="0"/>
              </a:rPr>
              <a:t>Κοινωνία Πληροφοριών</a:t>
            </a:r>
            <a:endParaRPr lang="en-GB" sz="1800">
              <a:latin typeface="Times New Roman" charset="0"/>
            </a:endParaRPr>
          </a:p>
          <a:p>
            <a:pPr>
              <a:lnSpc>
                <a:spcPts val="1700"/>
              </a:lnSpc>
              <a:spcBef>
                <a:spcPct val="50000"/>
              </a:spcBef>
              <a:buClrTx/>
              <a:buSzTx/>
              <a:buFont typeface="Wingdings" pitchFamily="2" charset="2"/>
              <a:buChar char="q"/>
            </a:pPr>
            <a:r>
              <a:rPr lang="el-GR" sz="1800">
                <a:latin typeface="Times New Roman" charset="0"/>
              </a:rPr>
              <a:t>Εταιρική Διακυβέρνηση</a:t>
            </a:r>
            <a:endParaRPr lang="en-GB" sz="1800">
              <a:latin typeface="Times New Roman" charset="0"/>
            </a:endParaRPr>
          </a:p>
          <a:p>
            <a:pPr>
              <a:lnSpc>
                <a:spcPts val="1700"/>
              </a:lnSpc>
              <a:spcBef>
                <a:spcPct val="50000"/>
              </a:spcBef>
              <a:buClrTx/>
              <a:buSzTx/>
              <a:buFont typeface="Wingdings" pitchFamily="2" charset="2"/>
              <a:buNone/>
            </a:pPr>
            <a:r>
              <a:rPr lang="el-GR" sz="1800">
                <a:latin typeface="Times New Roman" charset="0"/>
              </a:rPr>
              <a:t>	Ηγεσία και Διοικητικό Συμβούλιο – Εργαζόμενοι</a:t>
            </a:r>
            <a:endParaRPr lang="en-GB" sz="1800">
              <a:latin typeface="Times New Roman" charset="0"/>
            </a:endParaRPr>
          </a:p>
          <a:p>
            <a:pPr>
              <a:lnSpc>
                <a:spcPts val="1700"/>
              </a:lnSpc>
              <a:spcBef>
                <a:spcPct val="50000"/>
              </a:spcBef>
              <a:buClrTx/>
              <a:buSzTx/>
              <a:buFont typeface="Wingdings" pitchFamily="2" charset="2"/>
              <a:buChar char="q"/>
            </a:pPr>
            <a:r>
              <a:rPr lang="el-GR" sz="1800">
                <a:latin typeface="Times New Roman" charset="0"/>
              </a:rPr>
              <a:t>Εταιρική κοινωνική ευθύνη – Η θεμελιώδης διάσταση της ηθικής και του ηθικού </a:t>
            </a:r>
            <a:r>
              <a:rPr lang="en-US" sz="1800">
                <a:latin typeface="Times New Roman" charset="0"/>
              </a:rPr>
              <a:t>Management</a:t>
            </a:r>
            <a:endParaRPr lang="en-GB" sz="1800">
              <a:latin typeface="Times New Roman" charset="0"/>
            </a:endParaRPr>
          </a:p>
          <a:p>
            <a:pPr>
              <a:buFont typeface="Wingdings" pitchFamily="2" charset="2"/>
              <a:buNone/>
            </a:pPr>
            <a:endParaRPr lang="en-GB" sz="1800"/>
          </a:p>
        </p:txBody>
      </p:sp>
      <p:sp>
        <p:nvSpPr>
          <p:cNvPr id="6" name="5 - Θέση αριθμού διαφάνειας"/>
          <p:cNvSpPr>
            <a:spLocks noGrp="1"/>
          </p:cNvSpPr>
          <p:nvPr>
            <p:ph type="sldNum" sz="quarter" idx="15"/>
          </p:nvPr>
        </p:nvSpPr>
        <p:spPr/>
        <p:txBody>
          <a:bodyPr/>
          <a:lstStyle/>
          <a:p>
            <a:r>
              <a:rPr lang="en-US" dirty="0" smtClean="0"/>
              <a:t>4</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 y="152400"/>
            <a:ext cx="8305800" cy="646331"/>
          </a:xfrm>
          <a:prstGeom prst="rect">
            <a:avLst/>
          </a:prstGeom>
          <a:noFill/>
          <a:ln w="9525">
            <a:noFill/>
            <a:miter lim="800000"/>
            <a:headEnd/>
            <a:tailEnd/>
          </a:ln>
          <a:effectLst/>
        </p:spPr>
        <p:txBody>
          <a:bodyPr>
            <a:spAutoFit/>
          </a:bodyPr>
          <a:lstStyle/>
          <a:p>
            <a:pPr marL="381000" indent="-381000" algn="ctr">
              <a:spcBef>
                <a:spcPct val="50000"/>
              </a:spcBef>
            </a:pPr>
            <a:r>
              <a:rPr lang="el-GR" b="1" dirty="0" smtClean="0"/>
              <a:t>ΣΥΓΚΕΝΤΡΩΤΙΚΗ </a:t>
            </a:r>
            <a:r>
              <a:rPr lang="el-GR" b="1" dirty="0"/>
              <a:t>ΚΑΙ ΑΠΟΚΕΝΤΡΩΜΕΝΗ </a:t>
            </a:r>
            <a:r>
              <a:rPr lang="el-GR" b="1" dirty="0" smtClean="0"/>
              <a:t>ΔΙΑΜΟΡΦΩΣΗ</a:t>
            </a:r>
            <a:br>
              <a:rPr lang="el-GR" b="1" dirty="0" smtClean="0"/>
            </a:br>
            <a:r>
              <a:rPr lang="el-GR" b="1" dirty="0" smtClean="0"/>
              <a:t>ΣΤΡΑΤΗΓΙΚΗΣ</a:t>
            </a:r>
            <a:endParaRPr lang="el-GR" b="1" dirty="0"/>
          </a:p>
        </p:txBody>
      </p:sp>
      <p:sp>
        <p:nvSpPr>
          <p:cNvPr id="3" name="Text Box 3"/>
          <p:cNvSpPr txBox="1">
            <a:spLocks noChangeArrowheads="1"/>
          </p:cNvSpPr>
          <p:nvPr/>
        </p:nvSpPr>
        <p:spPr bwMode="auto">
          <a:xfrm>
            <a:off x="196850" y="1371600"/>
            <a:ext cx="8837613" cy="4656138"/>
          </a:xfrm>
          <a:prstGeom prst="rect">
            <a:avLst/>
          </a:prstGeom>
          <a:noFill/>
          <a:ln w="9525">
            <a:noFill/>
            <a:miter lim="800000"/>
            <a:headEnd/>
            <a:tailEnd/>
          </a:ln>
          <a:effectLst/>
        </p:spPr>
        <p:txBody>
          <a:bodyPr>
            <a:spAutoFit/>
          </a:bodyPr>
          <a:lstStyle/>
          <a:p>
            <a:pPr>
              <a:spcBef>
                <a:spcPct val="50000"/>
              </a:spcBef>
            </a:pPr>
            <a:r>
              <a:rPr lang="el-GR" dirty="0"/>
              <a:t>Τέσσερις τρόποι βάσει των οποίων διαμορφώνονται τα στρατηγικά προγράμματα:</a:t>
            </a:r>
          </a:p>
          <a:p>
            <a:pPr>
              <a:spcBef>
                <a:spcPct val="50000"/>
              </a:spcBef>
              <a:buFontTx/>
              <a:buChar char="•"/>
            </a:pPr>
            <a:r>
              <a:rPr lang="el-GR" dirty="0"/>
              <a:t>Ο συγκεντρωτικός τρόπος</a:t>
            </a:r>
          </a:p>
          <a:p>
            <a:pPr>
              <a:spcBef>
                <a:spcPct val="50000"/>
              </a:spcBef>
              <a:buFontTx/>
              <a:buChar char="•"/>
            </a:pPr>
            <a:r>
              <a:rPr lang="el-GR" dirty="0"/>
              <a:t>Ο αποκεντρωτικός τρόπος</a:t>
            </a:r>
          </a:p>
          <a:p>
            <a:pPr>
              <a:spcBef>
                <a:spcPct val="50000"/>
              </a:spcBef>
              <a:buFontTx/>
              <a:buChar char="•"/>
            </a:pPr>
            <a:r>
              <a:rPr lang="el-GR" dirty="0"/>
              <a:t>Ο συνδυασμός των δύο προηγούμενων</a:t>
            </a:r>
          </a:p>
          <a:p>
            <a:pPr>
              <a:spcBef>
                <a:spcPct val="50000"/>
              </a:spcBef>
              <a:buFontTx/>
              <a:buChar char="•"/>
            </a:pPr>
            <a:r>
              <a:rPr lang="el-GR" dirty="0"/>
              <a:t>Η επιτροπή προγραμματισμού</a:t>
            </a:r>
          </a:p>
          <a:p>
            <a:pPr>
              <a:spcBef>
                <a:spcPct val="50000"/>
              </a:spcBef>
            </a:pPr>
            <a:r>
              <a:rPr lang="el-GR" dirty="0"/>
              <a:t>Σε όλες τις παραπάνω περιπτώσεις συνυπάρχει το στοιχείο της ανάδρασης</a:t>
            </a:r>
            <a:r>
              <a:rPr lang="en-US" dirty="0"/>
              <a:t> </a:t>
            </a:r>
            <a:r>
              <a:rPr lang="el-GR" dirty="0"/>
              <a:t>(</a:t>
            </a:r>
            <a:r>
              <a:rPr lang="en-US" dirty="0"/>
              <a:t>feedback</a:t>
            </a:r>
            <a:r>
              <a:rPr lang="el-GR" dirty="0"/>
              <a:t>)και της επαναληπτικής διαδικασίας, η οποία εξασφαλίζει τη συμμετοχή τόσο της διοίκησης κορυφής όσο και του υπολοίπου μέρους της επιχείρησης.</a:t>
            </a: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50</a:t>
            </a:fld>
            <a:endParaRPr lang="el-G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050"/>
          <p:cNvSpPr txBox="1">
            <a:spLocks noChangeArrowheads="1"/>
          </p:cNvSpPr>
          <p:nvPr/>
        </p:nvSpPr>
        <p:spPr bwMode="auto">
          <a:xfrm>
            <a:off x="228600" y="0"/>
            <a:ext cx="8686800" cy="369332"/>
          </a:xfrm>
          <a:prstGeom prst="rect">
            <a:avLst/>
          </a:prstGeom>
          <a:noFill/>
          <a:ln w="9525">
            <a:noFill/>
            <a:miter lim="800000"/>
            <a:headEnd/>
            <a:tailEnd/>
          </a:ln>
          <a:effectLst/>
        </p:spPr>
        <p:txBody>
          <a:bodyPr>
            <a:spAutoFit/>
          </a:bodyPr>
          <a:lstStyle/>
          <a:p>
            <a:pPr marL="476250" indent="-476250">
              <a:spcBef>
                <a:spcPct val="50000"/>
              </a:spcBef>
            </a:pPr>
            <a:r>
              <a:rPr lang="en-US" b="1" dirty="0" smtClean="0"/>
              <a:t>H </a:t>
            </a:r>
            <a:r>
              <a:rPr lang="el-GR" b="1" dirty="0"/>
              <a:t>ΔΙΑΔΙΚΑΣΙΑ ΔΗΜΙΟΥΡΓΙΑΣ ΣΤΡΑΤΗΓΙΚΩΝ ΠΡΟΓΡΑΜΜΑΤΩΝ</a:t>
            </a:r>
          </a:p>
        </p:txBody>
      </p:sp>
      <p:pic>
        <p:nvPicPr>
          <p:cNvPr id="3" name="Picture 2051" descr="C:\DOCUME~1\ppcpr\LOCALS~1\Temp\\msotw9_temp0.jpg"/>
          <p:cNvPicPr>
            <a:picLocks noChangeAspect="1" noChangeArrowheads="1"/>
          </p:cNvPicPr>
          <p:nvPr/>
        </p:nvPicPr>
        <p:blipFill>
          <a:blip r:embed="rId2" cstate="print"/>
          <a:srcRect/>
          <a:stretch>
            <a:fillRect/>
          </a:stretch>
        </p:blipFill>
        <p:spPr bwMode="auto">
          <a:xfrm>
            <a:off x="0" y="2057400"/>
            <a:ext cx="8610600" cy="4800600"/>
          </a:xfrm>
          <a:prstGeom prst="rect">
            <a:avLst/>
          </a:prstGeom>
          <a:noFill/>
          <a:ln w="9525">
            <a:noFill/>
            <a:miter lim="800000"/>
            <a:headEnd/>
            <a:tailEnd/>
          </a:ln>
          <a:effectLst/>
        </p:spPr>
      </p:pic>
      <p:sp>
        <p:nvSpPr>
          <p:cNvPr id="4" name="Text Box 2052"/>
          <p:cNvSpPr txBox="1">
            <a:spLocks noChangeArrowheads="1"/>
          </p:cNvSpPr>
          <p:nvPr/>
        </p:nvSpPr>
        <p:spPr bwMode="auto">
          <a:xfrm>
            <a:off x="266700" y="914400"/>
            <a:ext cx="8610600" cy="1004888"/>
          </a:xfrm>
          <a:prstGeom prst="rect">
            <a:avLst/>
          </a:prstGeom>
          <a:noFill/>
          <a:ln w="9525">
            <a:noFill/>
            <a:miter lim="800000"/>
            <a:headEnd/>
            <a:tailEnd/>
          </a:ln>
          <a:effectLst/>
        </p:spPr>
        <p:txBody>
          <a:bodyPr>
            <a:spAutoFit/>
          </a:bodyPr>
          <a:lstStyle/>
          <a:p>
            <a:pPr>
              <a:spcBef>
                <a:spcPct val="50000"/>
              </a:spcBef>
              <a:buFontTx/>
              <a:buChar char="•"/>
            </a:pPr>
            <a:r>
              <a:rPr lang="el-GR"/>
              <a:t>Ο κύκλος είσοδος-έξοδος σε ένα σύστημα</a:t>
            </a:r>
          </a:p>
          <a:p>
            <a:pPr>
              <a:spcBef>
                <a:spcPct val="50000"/>
              </a:spcBef>
              <a:buFontTx/>
              <a:buChar char="•"/>
            </a:pPr>
            <a:r>
              <a:rPr lang="el-GR"/>
              <a:t>Ο κύκλος επίλυση προβλημάτων και λήψη αποφάσεων</a:t>
            </a: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51</a:t>
            </a:fld>
            <a:endParaRPr lang="el-G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p:oleObj spid="_x0000_s1026" name="Διαφάνεια" r:id="rId3" imgW="4570298" imgH="3427567" progId="PowerPoint.Slide.8">
              <p:embed/>
            </p:oleObj>
          </a:graphicData>
        </a:graphic>
      </p:graphicFrame>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52</a:t>
            </a:fld>
            <a:endParaRPr lang="el-G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14313" y="95250"/>
            <a:ext cx="8686800" cy="369332"/>
          </a:xfrm>
          <a:prstGeom prst="rect">
            <a:avLst/>
          </a:prstGeom>
          <a:noFill/>
          <a:ln w="9525">
            <a:noFill/>
            <a:miter lim="800000"/>
            <a:headEnd/>
            <a:tailEnd/>
          </a:ln>
          <a:effectLst/>
        </p:spPr>
        <p:txBody>
          <a:bodyPr>
            <a:spAutoFit/>
          </a:bodyPr>
          <a:lstStyle/>
          <a:p>
            <a:pPr marL="476250" indent="-476250">
              <a:spcBef>
                <a:spcPct val="50000"/>
              </a:spcBef>
            </a:pPr>
            <a:r>
              <a:rPr lang="en-US" b="1" dirty="0" smtClean="0"/>
              <a:t>H </a:t>
            </a:r>
            <a:r>
              <a:rPr lang="el-GR" b="1" dirty="0"/>
              <a:t>ΔΙΑΔΙΚΑΣΙΑ ΔΗΜΙΟΥΡΓΙΑΣ ΣΤΡΑΤΗΓΙΚΩΝ ΠΡΟΓΡΑΜΜΑΤΩΝ ( Γ΄)</a:t>
            </a:r>
          </a:p>
        </p:txBody>
      </p:sp>
      <p:pic>
        <p:nvPicPr>
          <p:cNvPr id="3" name="Picture 3" descr="C:\DOCUME~1\ppcpr\LOCALS~1\Temp\\msotw9_temp0.jpg"/>
          <p:cNvPicPr>
            <a:picLocks noChangeAspect="1" noChangeArrowheads="1"/>
          </p:cNvPicPr>
          <p:nvPr/>
        </p:nvPicPr>
        <p:blipFill>
          <a:blip r:embed="rId2" cstate="print"/>
          <a:srcRect/>
          <a:stretch>
            <a:fillRect/>
          </a:stretch>
        </p:blipFill>
        <p:spPr bwMode="auto">
          <a:xfrm>
            <a:off x="228600" y="1295400"/>
            <a:ext cx="8610600" cy="5334000"/>
          </a:xfrm>
          <a:prstGeom prst="rect">
            <a:avLst/>
          </a:prstGeom>
          <a:noFill/>
          <a:ln w="9525">
            <a:noFill/>
            <a:miter lim="800000"/>
            <a:headEnd/>
            <a:tailEnd/>
          </a:ln>
          <a:effectLst/>
        </p:spPr>
      </p:pic>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53</a:t>
            </a:fld>
            <a:endParaRPr lang="el-G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1\ppcpr\LOCALS~1\Temp\\msotw9_temp0.jpg"/>
          <p:cNvPicPr>
            <a:picLocks noChangeAspect="1" noChangeArrowheads="1"/>
          </p:cNvPicPr>
          <p:nvPr/>
        </p:nvPicPr>
        <p:blipFill>
          <a:blip r:embed="rId2" cstate="print"/>
          <a:srcRect/>
          <a:stretch>
            <a:fillRect/>
          </a:stretch>
        </p:blipFill>
        <p:spPr bwMode="auto">
          <a:xfrm>
            <a:off x="533400" y="533400"/>
            <a:ext cx="8001000" cy="5943600"/>
          </a:xfrm>
          <a:prstGeom prst="rect">
            <a:avLst/>
          </a:prstGeom>
          <a:noFill/>
          <a:ln w="9525">
            <a:noFill/>
            <a:miter lim="800000"/>
            <a:headEnd/>
            <a:tailEnd/>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54</a:t>
            </a:fld>
            <a:endParaRPr lang="el-G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1\ppcpr\LOCALS~1\Temp\\msotw9_temp0.jpg"/>
          <p:cNvPicPr>
            <a:picLocks noChangeAspect="1" noChangeArrowheads="1"/>
          </p:cNvPicPr>
          <p:nvPr/>
        </p:nvPicPr>
        <p:blipFill>
          <a:blip r:embed="rId2" cstate="print"/>
          <a:srcRect/>
          <a:stretch>
            <a:fillRect/>
          </a:stretch>
        </p:blipFill>
        <p:spPr bwMode="auto">
          <a:xfrm>
            <a:off x="914400" y="1089025"/>
            <a:ext cx="7162800" cy="5540375"/>
          </a:xfrm>
          <a:prstGeom prst="rect">
            <a:avLst/>
          </a:prstGeom>
          <a:noFill/>
          <a:ln w="9525">
            <a:noFill/>
            <a:miter lim="800000"/>
            <a:headEnd/>
            <a:tailEnd/>
          </a:ln>
          <a:effectLst/>
        </p:spPr>
      </p:pic>
      <p:sp>
        <p:nvSpPr>
          <p:cNvPr id="3" name="Text Box 3"/>
          <p:cNvSpPr txBox="1">
            <a:spLocks noChangeArrowheads="1"/>
          </p:cNvSpPr>
          <p:nvPr/>
        </p:nvSpPr>
        <p:spPr bwMode="auto">
          <a:xfrm>
            <a:off x="214313" y="95250"/>
            <a:ext cx="8686800" cy="369332"/>
          </a:xfrm>
          <a:prstGeom prst="rect">
            <a:avLst/>
          </a:prstGeom>
          <a:noFill/>
          <a:ln w="9525">
            <a:noFill/>
            <a:miter lim="800000"/>
            <a:headEnd/>
            <a:tailEnd/>
          </a:ln>
          <a:effectLst/>
        </p:spPr>
        <p:txBody>
          <a:bodyPr>
            <a:spAutoFit/>
          </a:bodyPr>
          <a:lstStyle/>
          <a:p>
            <a:pPr marL="762000" indent="-762000">
              <a:spcBef>
                <a:spcPct val="50000"/>
              </a:spcBef>
            </a:pPr>
            <a:r>
              <a:rPr lang="en-US" b="1" dirty="0" smtClean="0"/>
              <a:t>H </a:t>
            </a:r>
            <a:r>
              <a:rPr lang="el-GR" b="1" dirty="0"/>
              <a:t>ΔΙΑΔΙΚΑΣΙΑ ΔΗΜΙΟΥΡΓΙΑΣ ΣΤΡΑΤΗΓΙΚΩΝ ΠΡΟΓΡΑΜΜΑΤΩΝ ( Δ΄)</a:t>
            </a: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55</a:t>
            </a:fld>
            <a:endParaRPr lang="el-G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1\ppcpr\LOCALS~1\Temp\\msotw9_temp0.jpg"/>
          <p:cNvPicPr>
            <a:picLocks noChangeAspect="1" noChangeArrowheads="1"/>
          </p:cNvPicPr>
          <p:nvPr/>
        </p:nvPicPr>
        <p:blipFill>
          <a:blip r:embed="rId2" cstate="print"/>
          <a:srcRect/>
          <a:stretch>
            <a:fillRect/>
          </a:stretch>
        </p:blipFill>
        <p:spPr bwMode="auto">
          <a:xfrm>
            <a:off x="533400" y="477838"/>
            <a:ext cx="8153400" cy="5922962"/>
          </a:xfrm>
          <a:prstGeom prst="rect">
            <a:avLst/>
          </a:prstGeom>
          <a:noFill/>
          <a:ln w="9525">
            <a:noFill/>
            <a:miter lim="800000"/>
            <a:headEnd/>
            <a:tailEnd/>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56</a:t>
            </a:fld>
            <a:endParaRPr lang="el-G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00100" y="304800"/>
            <a:ext cx="7543800" cy="457200"/>
          </a:xfrm>
          <a:prstGeom prst="rect">
            <a:avLst/>
          </a:prstGeom>
          <a:noFill/>
          <a:ln w="9525">
            <a:noFill/>
            <a:miter lim="800000"/>
            <a:headEnd/>
            <a:tailEnd/>
          </a:ln>
          <a:effectLst/>
        </p:spPr>
        <p:txBody>
          <a:bodyPr>
            <a:spAutoFit/>
          </a:bodyPr>
          <a:lstStyle/>
          <a:p>
            <a:pPr>
              <a:spcBef>
                <a:spcPct val="50000"/>
              </a:spcBef>
            </a:pPr>
            <a:r>
              <a:rPr lang="en-US" b="1" dirty="0"/>
              <a:t>M</a:t>
            </a:r>
            <a:r>
              <a:rPr lang="el-GR" b="1" dirty="0"/>
              <a:t>ην λησμονείτε τα ανταγωνιστικά παίγνια</a:t>
            </a:r>
          </a:p>
        </p:txBody>
      </p:sp>
      <p:sp>
        <p:nvSpPr>
          <p:cNvPr id="3" name="Text Box 3"/>
          <p:cNvSpPr txBox="1">
            <a:spLocks noChangeArrowheads="1"/>
          </p:cNvSpPr>
          <p:nvPr/>
        </p:nvSpPr>
        <p:spPr bwMode="auto">
          <a:xfrm>
            <a:off x="228600" y="1009650"/>
            <a:ext cx="8686800" cy="4838700"/>
          </a:xfrm>
          <a:prstGeom prst="rect">
            <a:avLst/>
          </a:prstGeom>
          <a:noFill/>
          <a:ln w="9525">
            <a:noFill/>
            <a:miter lim="800000"/>
            <a:headEnd/>
            <a:tailEnd/>
          </a:ln>
          <a:effectLst/>
        </p:spPr>
        <p:txBody>
          <a:bodyPr>
            <a:spAutoFit/>
          </a:bodyPr>
          <a:lstStyle/>
          <a:p>
            <a:pPr marL="190500" indent="-95250">
              <a:spcBef>
                <a:spcPct val="50000"/>
              </a:spcBef>
            </a:pPr>
            <a:r>
              <a:rPr lang="el-GR" dirty="0"/>
              <a:t> Τέσσερις κανόνες οι οποίες αναφέρονται σε ανταγωνιστικές  καταστάσεις – παίγνια:</a:t>
            </a:r>
          </a:p>
          <a:p>
            <a:pPr marL="190500" indent="-95250">
              <a:spcBef>
                <a:spcPct val="50000"/>
              </a:spcBef>
              <a:buFontTx/>
              <a:buChar char="•"/>
            </a:pPr>
            <a:r>
              <a:rPr lang="el-GR" dirty="0"/>
              <a:t>Οι κινήσεις σε ένα παίγνιο είναι </a:t>
            </a:r>
            <a:r>
              <a:rPr lang="el-GR" dirty="0" err="1"/>
              <a:t>ακολουθητικές</a:t>
            </a:r>
            <a:r>
              <a:rPr lang="el-GR" dirty="0"/>
              <a:t> (</a:t>
            </a:r>
            <a:r>
              <a:rPr lang="en-US" dirty="0"/>
              <a:t>sequential</a:t>
            </a:r>
            <a:r>
              <a:rPr lang="el-GR" dirty="0"/>
              <a:t>) ή ταυτόχρονες, έτσι προχωράει κανείς προς τα εμπρός σκεφτόμενος και προς τα πίσω.</a:t>
            </a:r>
          </a:p>
          <a:p>
            <a:pPr marL="190500" indent="-95250">
              <a:spcBef>
                <a:spcPct val="50000"/>
              </a:spcBef>
              <a:buFontTx/>
              <a:buChar char="•"/>
            </a:pPr>
            <a:r>
              <a:rPr lang="el-GR" dirty="0"/>
              <a:t>Εάν υπάρχει μια κυρίαρχη στρατηγική κίνηση, αυτή πρέπει να έχει προτεραιότητα.</a:t>
            </a:r>
          </a:p>
          <a:p>
            <a:pPr marL="190500" indent="-95250">
              <a:spcBef>
                <a:spcPct val="50000"/>
              </a:spcBef>
              <a:buFontTx/>
              <a:buChar char="•"/>
            </a:pPr>
            <a:r>
              <a:rPr lang="el-GR" dirty="0"/>
              <a:t>Εάν υπάρχουν κυριαρχούμενες κινήσεις, πρέπει να παραληφθούν.</a:t>
            </a:r>
          </a:p>
          <a:p>
            <a:pPr marL="190500" indent="-95250">
              <a:spcBef>
                <a:spcPct val="50000"/>
              </a:spcBef>
              <a:buFontTx/>
              <a:buChar char="•"/>
            </a:pPr>
            <a:r>
              <a:rPr lang="el-GR" dirty="0"/>
              <a:t>Ενδιαφέρει το σημείο ισορροπίας, δηλαδή ένα ζεύγος στρατηγικών κινήσεων όπου η κάθε κίνηση της επιχείρησης είναι η καλύτερη απάντηση στην κίνηση της άλλης επιχείρησης. </a:t>
            </a: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57</a:t>
            </a:fld>
            <a:endParaRPr lang="el-G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14313" y="95250"/>
            <a:ext cx="8686800" cy="369332"/>
          </a:xfrm>
          <a:prstGeom prst="rect">
            <a:avLst/>
          </a:prstGeom>
          <a:noFill/>
          <a:ln w="9525">
            <a:noFill/>
            <a:miter lim="800000"/>
            <a:headEnd/>
            <a:tailEnd/>
          </a:ln>
          <a:effectLst/>
        </p:spPr>
        <p:txBody>
          <a:bodyPr>
            <a:spAutoFit/>
          </a:bodyPr>
          <a:lstStyle/>
          <a:p>
            <a:pPr marL="476250" indent="-476250">
              <a:spcBef>
                <a:spcPct val="50000"/>
              </a:spcBef>
            </a:pPr>
            <a:r>
              <a:rPr lang="en-US" b="1" dirty="0" smtClean="0"/>
              <a:t>H </a:t>
            </a:r>
            <a:r>
              <a:rPr lang="el-GR" b="1" dirty="0"/>
              <a:t>ΔΙΑΔΙΚΑΣΙΑ ΔΗΜΙΟΥΡΓΙΑΣ ΣΤΡΑΤΗΓΙΚΩΝ ΠΡΟΓΡΑΜΜΑΤΩΝ (Ε΄)</a:t>
            </a:r>
          </a:p>
        </p:txBody>
      </p:sp>
      <p:pic>
        <p:nvPicPr>
          <p:cNvPr id="3" name="Picture 3" descr="C:\DOCUME~1\ppcpr\LOCALS~1\Temp\\msotw9_temp0.jpg"/>
          <p:cNvPicPr>
            <a:picLocks noChangeAspect="1" noChangeArrowheads="1"/>
          </p:cNvPicPr>
          <p:nvPr/>
        </p:nvPicPr>
        <p:blipFill>
          <a:blip r:embed="rId2" cstate="print"/>
          <a:srcRect/>
          <a:stretch>
            <a:fillRect/>
          </a:stretch>
        </p:blipFill>
        <p:spPr bwMode="auto">
          <a:xfrm>
            <a:off x="533400" y="990600"/>
            <a:ext cx="8077200" cy="5486400"/>
          </a:xfrm>
          <a:prstGeom prst="rect">
            <a:avLst/>
          </a:prstGeom>
          <a:noFill/>
          <a:ln w="9525">
            <a:noFill/>
            <a:miter lim="800000"/>
            <a:headEnd/>
            <a:tailEnd/>
          </a:ln>
          <a:effectLst/>
        </p:spPr>
      </p:pic>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58</a:t>
            </a:fld>
            <a:endParaRPr lang="el-G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C:\DOCUME~1\ppcpr\LOCALS~1\Temp\\msotw9_temp0.jpg"/>
          <p:cNvPicPr>
            <a:picLocks noChangeAspect="1" noChangeArrowheads="1"/>
          </p:cNvPicPr>
          <p:nvPr/>
        </p:nvPicPr>
        <p:blipFill>
          <a:blip r:embed="rId2" cstate="print"/>
          <a:srcRect/>
          <a:stretch>
            <a:fillRect/>
          </a:stretch>
        </p:blipFill>
        <p:spPr bwMode="auto">
          <a:xfrm>
            <a:off x="457200" y="304800"/>
            <a:ext cx="8458200" cy="6248400"/>
          </a:xfrm>
          <a:prstGeom prst="rect">
            <a:avLst/>
          </a:prstGeom>
          <a:noFill/>
          <a:ln w="9525">
            <a:noFill/>
            <a:miter lim="800000"/>
            <a:headEnd/>
            <a:tailEnd/>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59</a:t>
            </a:fld>
            <a:endParaRPr lang="el-G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447800" y="1219200"/>
            <a:ext cx="7010400" cy="541338"/>
          </a:xfrm>
        </p:spPr>
        <p:txBody>
          <a:bodyPr>
            <a:normAutofit fontScale="90000"/>
          </a:bodyPr>
          <a:lstStyle/>
          <a:p>
            <a:r>
              <a:rPr lang="el-GR" sz="2400" u="sng" dirty="0">
                <a:solidFill>
                  <a:schemeClr val="tx1"/>
                </a:solidFill>
              </a:rPr>
              <a:t>Μέθοδοι Ανάλυσης Επιχειρησιακών Καταστάσεων</a:t>
            </a:r>
            <a:r>
              <a:rPr lang="en-GB" dirty="0"/>
              <a:t> </a:t>
            </a:r>
          </a:p>
        </p:txBody>
      </p:sp>
      <p:sp>
        <p:nvSpPr>
          <p:cNvPr id="6" name="4 - Θέση αριθμού διαφάνειας"/>
          <p:cNvSpPr>
            <a:spLocks noGrp="1"/>
          </p:cNvSpPr>
          <p:nvPr>
            <p:ph type="sldNum" sz="quarter" idx="11"/>
          </p:nvPr>
        </p:nvSpPr>
        <p:spPr/>
        <p:txBody>
          <a:bodyPr/>
          <a:lstStyle/>
          <a:p>
            <a:r>
              <a:rPr lang="en-US" dirty="0" smtClean="0"/>
              <a:t>5</a:t>
            </a:r>
            <a:endParaRPr lang="en-US" dirty="0"/>
          </a:p>
        </p:txBody>
      </p:sp>
      <p:sp>
        <p:nvSpPr>
          <p:cNvPr id="14339" name="Text Box 3"/>
          <p:cNvSpPr txBox="1">
            <a:spLocks noChangeArrowheads="1"/>
          </p:cNvSpPr>
          <p:nvPr/>
        </p:nvSpPr>
        <p:spPr bwMode="auto">
          <a:xfrm>
            <a:off x="1752600" y="2362200"/>
            <a:ext cx="6705600" cy="3294063"/>
          </a:xfrm>
          <a:prstGeom prst="rect">
            <a:avLst/>
          </a:prstGeom>
          <a:noFill/>
          <a:ln w="9525">
            <a:noFill/>
            <a:miter lim="800000"/>
            <a:headEnd/>
            <a:tailEnd/>
          </a:ln>
          <a:effectLst/>
        </p:spPr>
        <p:txBody>
          <a:bodyPr>
            <a:spAutoFit/>
          </a:bodyPr>
          <a:lstStyle/>
          <a:p>
            <a:pPr>
              <a:lnSpc>
                <a:spcPts val="2200"/>
              </a:lnSpc>
              <a:spcBef>
                <a:spcPct val="50000"/>
              </a:spcBef>
              <a:buFont typeface="Wingdings" pitchFamily="2" charset="2"/>
              <a:buChar char="q"/>
            </a:pPr>
            <a:r>
              <a:rPr lang="el-GR" sz="1800" dirty="0">
                <a:latin typeface="Tahoma" pitchFamily="34" charset="0"/>
              </a:rPr>
              <a:t> Τα δεδομένα (</a:t>
            </a:r>
            <a:r>
              <a:rPr lang="en-US" sz="1800" dirty="0">
                <a:latin typeface="Tahoma" pitchFamily="34" charset="0"/>
              </a:rPr>
              <a:t>data</a:t>
            </a:r>
            <a:r>
              <a:rPr lang="el-GR" sz="1800" dirty="0">
                <a:latin typeface="Tahoma" pitchFamily="34" charset="0"/>
              </a:rPr>
              <a:t>)</a:t>
            </a:r>
            <a:endParaRPr lang="en-GB" sz="1800" dirty="0">
              <a:latin typeface="Tahoma" pitchFamily="34" charset="0"/>
            </a:endParaRPr>
          </a:p>
          <a:p>
            <a:pPr>
              <a:lnSpc>
                <a:spcPts val="2200"/>
              </a:lnSpc>
              <a:spcBef>
                <a:spcPct val="50000"/>
              </a:spcBef>
              <a:buFont typeface="Wingdings" pitchFamily="2" charset="2"/>
              <a:buChar char="q"/>
            </a:pPr>
            <a:r>
              <a:rPr lang="el-GR" sz="1800" dirty="0">
                <a:latin typeface="Tahoma" pitchFamily="34" charset="0"/>
              </a:rPr>
              <a:t> Η στατιστική</a:t>
            </a:r>
            <a:endParaRPr lang="en-GB" sz="1800" dirty="0">
              <a:latin typeface="Tahoma" pitchFamily="34" charset="0"/>
            </a:endParaRPr>
          </a:p>
          <a:p>
            <a:pPr>
              <a:lnSpc>
                <a:spcPts val="2200"/>
              </a:lnSpc>
              <a:spcBef>
                <a:spcPct val="50000"/>
              </a:spcBef>
              <a:buFont typeface="Wingdings" pitchFamily="2" charset="2"/>
              <a:buChar char="q"/>
            </a:pPr>
            <a:r>
              <a:rPr lang="el-GR" sz="1800" dirty="0">
                <a:latin typeface="Tahoma" pitchFamily="34" charset="0"/>
              </a:rPr>
              <a:t> Οι ισολογισμοί</a:t>
            </a:r>
            <a:endParaRPr lang="en-GB" sz="1800" dirty="0">
              <a:latin typeface="Tahoma" pitchFamily="34" charset="0"/>
            </a:endParaRPr>
          </a:p>
          <a:p>
            <a:pPr>
              <a:lnSpc>
                <a:spcPts val="2200"/>
              </a:lnSpc>
              <a:spcBef>
                <a:spcPct val="50000"/>
              </a:spcBef>
              <a:buFont typeface="Wingdings" pitchFamily="2" charset="2"/>
              <a:buChar char="q"/>
            </a:pPr>
            <a:r>
              <a:rPr lang="el-GR" sz="1800" dirty="0">
                <a:latin typeface="Tahoma" pitchFamily="34" charset="0"/>
              </a:rPr>
              <a:t> </a:t>
            </a:r>
            <a:r>
              <a:rPr lang="en-US" sz="1800" dirty="0">
                <a:latin typeface="Tahoma" pitchFamily="34" charset="0"/>
              </a:rPr>
              <a:t>Gap Analysis</a:t>
            </a:r>
            <a:endParaRPr lang="en-GB" sz="1800" dirty="0">
              <a:latin typeface="Tahoma" pitchFamily="34" charset="0"/>
            </a:endParaRPr>
          </a:p>
          <a:p>
            <a:pPr>
              <a:lnSpc>
                <a:spcPts val="2200"/>
              </a:lnSpc>
              <a:spcBef>
                <a:spcPct val="50000"/>
              </a:spcBef>
              <a:buFont typeface="Wingdings" pitchFamily="2" charset="2"/>
              <a:buChar char="q"/>
            </a:pPr>
            <a:r>
              <a:rPr lang="el-GR" sz="1800" dirty="0">
                <a:latin typeface="Tahoma" pitchFamily="34" charset="0"/>
              </a:rPr>
              <a:t> Ανάλυση ΔΑΕΑ (Δυνάμεις </a:t>
            </a:r>
            <a:r>
              <a:rPr lang="el-GR" sz="1800" dirty="0">
                <a:latin typeface="Times New Roman"/>
              </a:rPr>
              <a:t>–</a:t>
            </a:r>
            <a:r>
              <a:rPr lang="el-GR" sz="1800" dirty="0">
                <a:latin typeface="Tahoma" pitchFamily="34" charset="0"/>
              </a:rPr>
              <a:t> Αδυναμίες </a:t>
            </a:r>
            <a:r>
              <a:rPr lang="el-GR" sz="1800" dirty="0">
                <a:latin typeface="Times New Roman"/>
              </a:rPr>
              <a:t>–</a:t>
            </a:r>
            <a:r>
              <a:rPr lang="el-GR" sz="1800" dirty="0">
                <a:latin typeface="Tahoma" pitchFamily="34" charset="0"/>
              </a:rPr>
              <a:t> Ευκαιρίες </a:t>
            </a:r>
            <a:r>
              <a:rPr lang="el-GR" sz="1800" dirty="0">
                <a:latin typeface="Times New Roman"/>
              </a:rPr>
              <a:t>–</a:t>
            </a:r>
            <a:r>
              <a:rPr lang="el-GR" sz="1800" dirty="0">
                <a:latin typeface="Tahoma" pitchFamily="34" charset="0"/>
              </a:rPr>
              <a:t> Απειλές)</a:t>
            </a:r>
            <a:endParaRPr lang="en-GB" sz="1800" dirty="0">
              <a:latin typeface="Tahoma" pitchFamily="34" charset="0"/>
            </a:endParaRPr>
          </a:p>
          <a:p>
            <a:pPr>
              <a:lnSpc>
                <a:spcPts val="2200"/>
              </a:lnSpc>
              <a:spcBef>
                <a:spcPct val="50000"/>
              </a:spcBef>
              <a:buFont typeface="Wingdings" pitchFamily="2" charset="2"/>
              <a:buChar char="q"/>
            </a:pPr>
            <a:r>
              <a:rPr lang="el-GR" sz="1800" dirty="0">
                <a:latin typeface="Tahoma" pitchFamily="34" charset="0"/>
              </a:rPr>
              <a:t> Εσωτερικό - Εξωτερικό Περιβάλλον</a:t>
            </a:r>
            <a:endParaRPr lang="en-GB" sz="1800" dirty="0">
              <a:latin typeface="Tahoma" pitchFamily="34" charset="0"/>
            </a:endParaRPr>
          </a:p>
          <a:p>
            <a:pPr>
              <a:lnSpc>
                <a:spcPts val="2200"/>
              </a:lnSpc>
              <a:spcBef>
                <a:spcPct val="50000"/>
              </a:spcBef>
              <a:buFont typeface="Wingdings" pitchFamily="2" charset="2"/>
              <a:buChar char="q"/>
            </a:pPr>
            <a:r>
              <a:rPr lang="el-GR" sz="1800" dirty="0">
                <a:latin typeface="Tahoma" pitchFamily="34" charset="0"/>
              </a:rPr>
              <a:t> Το ξεπερασμένο διάγραμμα του </a:t>
            </a:r>
            <a:r>
              <a:rPr lang="en-US" sz="1800" dirty="0">
                <a:latin typeface="Tahoma" pitchFamily="34" charset="0"/>
              </a:rPr>
              <a:t>Porter</a:t>
            </a:r>
            <a:endParaRPr lang="en-GB" sz="1800" dirty="0">
              <a:latin typeface="Tahoma" pitchFamily="34" charset="0"/>
            </a:endParaRPr>
          </a:p>
          <a:p>
            <a:pPr>
              <a:lnSpc>
                <a:spcPts val="2200"/>
              </a:lnSpc>
              <a:spcBef>
                <a:spcPct val="50000"/>
              </a:spcBef>
              <a:buFont typeface="Wingdings" pitchFamily="2" charset="2"/>
              <a:buChar char="q"/>
            </a:pPr>
            <a:r>
              <a:rPr lang="el-GR" sz="1800" dirty="0">
                <a:latin typeface="Tahoma" pitchFamily="34" charset="0"/>
              </a:rPr>
              <a:t> Ο κύκλος ζωής </a:t>
            </a:r>
            <a:r>
              <a:rPr lang="el-GR" sz="1800" dirty="0" err="1"/>
              <a:t>προιόντων</a:t>
            </a:r>
            <a:r>
              <a:rPr lang="el-GR" sz="1800" dirty="0"/>
              <a:t> - </a:t>
            </a:r>
            <a:r>
              <a:rPr lang="el-GR" sz="1800" dirty="0">
                <a:latin typeface="Tahoma" pitchFamily="34" charset="0"/>
              </a:rPr>
              <a:t>επιχειρήσεων </a:t>
            </a:r>
            <a:r>
              <a:rPr lang="el-GR" sz="1800" dirty="0">
                <a:latin typeface="Times New Roman"/>
              </a:rPr>
              <a:t>–</a:t>
            </a:r>
            <a:r>
              <a:rPr lang="el-GR" sz="1800" dirty="0">
                <a:latin typeface="Tahoma" pitchFamily="34" charset="0"/>
              </a:rPr>
              <a:t> κλάδων</a:t>
            </a:r>
            <a:endParaRPr lang="en-GB" sz="1800" dirty="0">
              <a:latin typeface="Tahoma"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1\ppcpr\LOCALS~1\Temp\\msotw9_temp0.jpg"/>
          <p:cNvPicPr>
            <a:picLocks noChangeAspect="1" noChangeArrowheads="1"/>
          </p:cNvPicPr>
          <p:nvPr/>
        </p:nvPicPr>
        <p:blipFill>
          <a:blip r:embed="rId2" cstate="print"/>
          <a:srcRect/>
          <a:stretch>
            <a:fillRect/>
          </a:stretch>
        </p:blipFill>
        <p:spPr bwMode="auto">
          <a:xfrm>
            <a:off x="0" y="0"/>
            <a:ext cx="9144000" cy="6711193"/>
          </a:xfrm>
          <a:prstGeom prst="rect">
            <a:avLst/>
          </a:prstGeom>
          <a:noFill/>
          <a:ln w="12700">
            <a:noFill/>
            <a:miter lim="800000"/>
            <a:headEnd type="none" w="sm" len="sm"/>
            <a:tailEnd type="none" w="sm" len="sm"/>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60</a:t>
            </a:fld>
            <a:endParaRPr lang="el-G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8263" y="1047825"/>
            <a:ext cx="8991600" cy="4524315"/>
          </a:xfrm>
          <a:prstGeom prst="rect">
            <a:avLst/>
          </a:prstGeom>
          <a:noFill/>
          <a:ln w="9525">
            <a:noFill/>
            <a:miter lim="800000"/>
            <a:headEnd/>
            <a:tailEnd/>
          </a:ln>
          <a:effectLst/>
        </p:spPr>
        <p:txBody>
          <a:bodyPr>
            <a:spAutoFit/>
          </a:bodyPr>
          <a:lstStyle/>
          <a:p>
            <a:pPr marL="762000" indent="-666750" algn="ctr">
              <a:spcBef>
                <a:spcPct val="50000"/>
              </a:spcBef>
              <a:tabLst>
                <a:tab pos="0" algn="l"/>
              </a:tabLst>
            </a:pPr>
            <a:r>
              <a:rPr lang="el-GR" b="1" dirty="0" smtClean="0"/>
              <a:t> </a:t>
            </a:r>
            <a:r>
              <a:rPr lang="el-GR" b="1" dirty="0"/>
              <a:t>Η ΣΤΡΑΤΗΓΙΚΗ ΔΙΟΙΚΗΣΗ ΩΣ ΜΙΑ </a:t>
            </a:r>
            <a:r>
              <a:rPr lang="el-GR" b="1" dirty="0" smtClean="0"/>
              <a:t>ΣΥΝΕΧΗΣ ΔΙΑΔΙΚΑΣΙΑ </a:t>
            </a:r>
            <a:r>
              <a:rPr lang="el-GR" b="1" dirty="0"/>
              <a:t>– ΔΙΑΡΚΗΣ ΕΝΗΜΕΡΩΣΗ ΚΑΙ ΜΕΤΑΒΟΛΕΣ</a:t>
            </a:r>
          </a:p>
          <a:p>
            <a:pPr marL="762000" indent="-666750">
              <a:spcBef>
                <a:spcPct val="50000"/>
              </a:spcBef>
              <a:tabLst>
                <a:tab pos="0" algn="l"/>
              </a:tabLst>
            </a:pPr>
            <a:endParaRPr lang="el-GR" b="1" dirty="0" smtClean="0"/>
          </a:p>
          <a:p>
            <a:pPr marL="762000" indent="-666750">
              <a:spcBef>
                <a:spcPct val="50000"/>
              </a:spcBef>
              <a:tabLst>
                <a:tab pos="0" algn="l"/>
              </a:tabLst>
            </a:pPr>
            <a:r>
              <a:rPr lang="el-GR" b="1" dirty="0" smtClean="0"/>
              <a:t>	ΓΙΑΤΙ </a:t>
            </a:r>
            <a:r>
              <a:rPr lang="el-GR" b="1" dirty="0"/>
              <a:t>ΟΙ ΠΡΟΣΠΑΘΕΙΕΣ ΜΕΤΑΣΧΗΜΑΤΙΣΜΟΥ ΚΑΙ </a:t>
            </a:r>
            <a:r>
              <a:rPr lang="en-US" b="1" dirty="0"/>
              <a:t>  </a:t>
            </a:r>
            <a:r>
              <a:rPr lang="el-GR" b="1" dirty="0"/>
              <a:t>ΑΛΛΑΓΩΝ ΑΠΟΤΥΓΧΑΝΟΥΝ </a:t>
            </a:r>
          </a:p>
          <a:p>
            <a:pPr marL="762000" indent="-666750">
              <a:spcBef>
                <a:spcPct val="50000"/>
              </a:spcBef>
              <a:tabLst>
                <a:tab pos="0" algn="l"/>
              </a:tabLst>
            </a:pPr>
            <a:r>
              <a:rPr lang="en-US" dirty="0"/>
              <a:t>        </a:t>
            </a:r>
            <a:r>
              <a:rPr lang="el-GR" dirty="0"/>
              <a:t>Πρόταση </a:t>
            </a:r>
            <a:r>
              <a:rPr lang="en-US" dirty="0" err="1"/>
              <a:t>Kotter</a:t>
            </a:r>
            <a:r>
              <a:rPr lang="en-US" dirty="0"/>
              <a:t> </a:t>
            </a:r>
            <a:r>
              <a:rPr lang="el-GR" dirty="0"/>
              <a:t>για καλύτερα αποτελέσματα στις προσπάθειες μετασχηματισμού:</a:t>
            </a:r>
          </a:p>
          <a:p>
            <a:pPr marL="762000" indent="-666750">
              <a:spcBef>
                <a:spcPct val="50000"/>
              </a:spcBef>
              <a:tabLst>
                <a:tab pos="0" algn="l"/>
              </a:tabLst>
            </a:pPr>
            <a:r>
              <a:rPr lang="el-GR" dirty="0"/>
              <a:t>1.   </a:t>
            </a:r>
            <a:r>
              <a:rPr lang="en-US" dirty="0"/>
              <a:t>  </a:t>
            </a:r>
            <a:r>
              <a:rPr lang="el-GR" dirty="0"/>
              <a:t>Δημιουργία ατμόσφαιρας </a:t>
            </a:r>
            <a:r>
              <a:rPr lang="el-GR" u="sng" dirty="0"/>
              <a:t>επείγοντος</a:t>
            </a:r>
            <a:r>
              <a:rPr lang="el-GR" dirty="0"/>
              <a:t> 2.Δημιουργία μιας δυνατής ηγετικής ομάδας 3.Δημιουργία οράματος 4.Γνωστοποίηση του οράματος 5.Ενδυνάμωση οράματος με περιορισμό εμποδίων, αλλαγές δομών, ενθάρρυνση νέων ιδεών 6.Σχεδιασμός για δημιουργία βραχυπρόθεσμων αποτελεσμάτων, βελτιώσεις, αμοιβή σε αυτούς που συμβάλλουν στις βελτιώσεις 7.Εδραίωση των βελτιώσεων και παραγωγή – δημιουργία περισσοτέρων αλλαγών 8.Θεσμοθέτηση των νέων προγραμμάτων </a:t>
            </a:r>
          </a:p>
        </p:txBody>
      </p:sp>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61</a:t>
            </a:fld>
            <a:endParaRPr lang="el-G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28600" y="187325"/>
            <a:ext cx="8686800" cy="4662815"/>
          </a:xfrm>
          <a:prstGeom prst="rect">
            <a:avLst/>
          </a:prstGeom>
          <a:noFill/>
          <a:ln w="9525">
            <a:noFill/>
            <a:miter lim="800000"/>
            <a:headEnd/>
            <a:tailEnd/>
          </a:ln>
          <a:effectLst/>
        </p:spPr>
        <p:txBody>
          <a:bodyPr>
            <a:spAutoFit/>
          </a:bodyPr>
          <a:lstStyle/>
          <a:p>
            <a:pPr marL="476250" indent="-476250">
              <a:spcBef>
                <a:spcPct val="50000"/>
              </a:spcBef>
              <a:tabLst>
                <a:tab pos="476250" algn="l"/>
              </a:tabLst>
            </a:pPr>
            <a:r>
              <a:rPr lang="el-GR" b="1" dirty="0" smtClean="0"/>
              <a:t>ΕΛΕΓΧΟΣ </a:t>
            </a:r>
            <a:r>
              <a:rPr lang="el-GR" b="1" dirty="0"/>
              <a:t>ΠΟΙΟΤΗΤΑΣ ΣΤΡΑΤΗΓΙΚΗΣ</a:t>
            </a:r>
          </a:p>
          <a:p>
            <a:pPr marL="476250" indent="-476250">
              <a:spcBef>
                <a:spcPct val="50000"/>
              </a:spcBef>
              <a:tabLst>
                <a:tab pos="476250" algn="l"/>
              </a:tabLst>
            </a:pPr>
            <a:r>
              <a:rPr lang="en-US" dirty="0"/>
              <a:t>      </a:t>
            </a:r>
            <a:r>
              <a:rPr lang="el-GR" dirty="0"/>
              <a:t>Η στρατηγική πρέπει να έχει πέντε διακεκριμένες ιδιότητες</a:t>
            </a:r>
            <a:r>
              <a:rPr lang="el-GR" dirty="0">
                <a:sym typeface="Wingdings" pitchFamily="2" charset="2"/>
              </a:rPr>
              <a:t>    (</a:t>
            </a:r>
            <a:r>
              <a:rPr lang="en-US" dirty="0">
                <a:sym typeface="Wingdings" pitchFamily="2" charset="2"/>
              </a:rPr>
              <a:t>Steiner, Miner, Gray</a:t>
            </a:r>
            <a:r>
              <a:rPr lang="el-GR" dirty="0">
                <a:sym typeface="Wingdings" pitchFamily="2" charset="2"/>
              </a:rPr>
              <a:t>)</a:t>
            </a:r>
            <a:endParaRPr lang="el-GR" dirty="0"/>
          </a:p>
          <a:p>
            <a:pPr marL="476250" indent="-476250">
              <a:spcBef>
                <a:spcPct val="50000"/>
              </a:spcBef>
              <a:buFontTx/>
              <a:buChar char="•"/>
              <a:tabLst>
                <a:tab pos="476250" algn="l"/>
              </a:tabLst>
            </a:pPr>
            <a:r>
              <a:rPr lang="el-GR" dirty="0"/>
              <a:t>Να είναι επίκαιρη</a:t>
            </a:r>
            <a:r>
              <a:rPr lang="en-US" dirty="0"/>
              <a:t> </a:t>
            </a:r>
            <a:r>
              <a:rPr lang="el-GR" dirty="0"/>
              <a:t>και να βασίζεται σε τεκμηριωμένα στοιχεία.</a:t>
            </a:r>
          </a:p>
          <a:p>
            <a:pPr marL="476250" indent="-476250">
              <a:spcBef>
                <a:spcPct val="50000"/>
              </a:spcBef>
              <a:buFontTx/>
              <a:buChar char="•"/>
              <a:tabLst>
                <a:tab pos="476250" algn="l"/>
              </a:tabLst>
            </a:pPr>
            <a:r>
              <a:rPr lang="el-GR" dirty="0"/>
              <a:t>Να είναι κατανοητή και σαφής.</a:t>
            </a:r>
          </a:p>
          <a:p>
            <a:pPr marL="476250" indent="-476250">
              <a:spcBef>
                <a:spcPct val="50000"/>
              </a:spcBef>
              <a:buFontTx/>
              <a:buChar char="•"/>
              <a:tabLst>
                <a:tab pos="476250" algn="l"/>
              </a:tabLst>
            </a:pPr>
            <a:r>
              <a:rPr lang="el-GR" dirty="0"/>
              <a:t>Να είναι εύρωστη και να αντέχει στις μεταβολές περιβάλλοντος    και δεδομένων.</a:t>
            </a:r>
          </a:p>
          <a:p>
            <a:pPr marL="476250" indent="-476250">
              <a:spcBef>
                <a:spcPct val="50000"/>
              </a:spcBef>
              <a:buFontTx/>
              <a:buChar char="•"/>
              <a:tabLst>
                <a:tab pos="476250" algn="l"/>
              </a:tabLst>
            </a:pPr>
            <a:r>
              <a:rPr lang="el-GR" dirty="0"/>
              <a:t>Να είναι πραγματοποιήσιμη.</a:t>
            </a:r>
          </a:p>
          <a:p>
            <a:pPr marL="476250" indent="-476250">
              <a:spcBef>
                <a:spcPct val="50000"/>
              </a:spcBef>
              <a:buFontTx/>
              <a:buChar char="•"/>
              <a:tabLst>
                <a:tab pos="476250" algn="l"/>
              </a:tabLst>
            </a:pPr>
            <a:r>
              <a:rPr lang="el-GR" dirty="0"/>
              <a:t>Να είναι περιβεβλημένη με την απαραίτητη δύναμη και εξουσία για να μπορεί να πραγματοποιηθεί.</a:t>
            </a:r>
          </a:p>
          <a:p>
            <a:pPr marL="476250" indent="-476250">
              <a:spcBef>
                <a:spcPct val="50000"/>
              </a:spcBef>
              <a:tabLst>
                <a:tab pos="476250" algn="l"/>
              </a:tabLst>
            </a:pPr>
            <a:r>
              <a:rPr lang="el-GR" dirty="0"/>
              <a:t>      Με βάση τις ιδιότητες αυτές εξετάζεται η ποιότητα της στρατηγικής κατά τακτά χρονικά διαστήματα από το διοικητικό συμβούλιο, τον διευθύνοντα σύμβουλο, την ηγετική ομάδα της επιχείρησης και τα στελέχη της.</a:t>
            </a:r>
          </a:p>
        </p:txBody>
      </p:sp>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62</a:t>
            </a:fld>
            <a:endParaRPr lang="el-G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6038" y="558800"/>
            <a:ext cx="9051925" cy="6299200"/>
          </a:xfrm>
          <a:prstGeom prst="rect">
            <a:avLst/>
          </a:prstGeom>
          <a:noFill/>
          <a:ln w="9525">
            <a:noFill/>
            <a:miter lim="800000"/>
            <a:headEnd/>
            <a:tailEnd/>
          </a:ln>
          <a:effectLst/>
        </p:spPr>
        <p:txBody>
          <a:bodyPr>
            <a:spAutoFit/>
          </a:bodyPr>
          <a:lstStyle/>
          <a:p>
            <a:pPr>
              <a:spcBef>
                <a:spcPct val="50000"/>
              </a:spcBef>
            </a:pPr>
            <a:r>
              <a:rPr lang="el-GR" dirty="0"/>
              <a:t>Αρχή 1η: Ο στρατηγικός σχεδιασμός δεν είναι πάντα στρατηγικός.     Είναι συνήθως τελετουργικός, αφαιρετικός, ελιτίστικος ενώ πρέπει να είναι </a:t>
            </a:r>
            <a:r>
              <a:rPr lang="el-GR" dirty="0" err="1"/>
              <a:t>αναζητητικός</a:t>
            </a:r>
            <a:r>
              <a:rPr lang="el-GR" dirty="0"/>
              <a:t>, επεκτατικός, επινοητικός.</a:t>
            </a:r>
          </a:p>
          <a:p>
            <a:pPr>
              <a:spcBef>
                <a:spcPct val="50000"/>
              </a:spcBef>
            </a:pPr>
            <a:r>
              <a:rPr lang="el-GR" dirty="0"/>
              <a:t>Αρχή 2η: Η στρατηγική πρέπει να έχει ανατρεπτική. </a:t>
            </a:r>
            <a:r>
              <a:rPr lang="el-GR" dirty="0" err="1"/>
              <a:t>διάσταση.Αναζητήστε</a:t>
            </a:r>
            <a:r>
              <a:rPr lang="el-GR" dirty="0"/>
              <a:t> τα είκοσι μεγαλύτερα ζητήματα που εμποδίζουν την ανάπτυξη της επιχείρησης.</a:t>
            </a:r>
          </a:p>
          <a:p>
            <a:pPr>
              <a:spcBef>
                <a:spcPct val="50000"/>
              </a:spcBef>
            </a:pPr>
            <a:r>
              <a:rPr lang="el-GR" dirty="0"/>
              <a:t>Αρχή 3η: Το ψάρι βρωμάει από το κεφάλι. </a:t>
            </a:r>
          </a:p>
          <a:p>
            <a:pPr>
              <a:spcBef>
                <a:spcPct val="50000"/>
              </a:spcBef>
            </a:pPr>
            <a:r>
              <a:rPr lang="el-GR" dirty="0"/>
              <a:t>Αρχή 4η: Επαναστάτες υπάρχουν σε όλες τις εταιρείες.</a:t>
            </a:r>
          </a:p>
          <a:p>
            <a:pPr>
              <a:spcBef>
                <a:spcPct val="50000"/>
              </a:spcBef>
            </a:pPr>
            <a:r>
              <a:rPr lang="el-GR" dirty="0"/>
              <a:t>Αρχή 5η: Το πρόβλημα δεν είναι η αλλαγή αλλά η εμπλοκή σε αυτήν.</a:t>
            </a:r>
          </a:p>
          <a:p>
            <a:pPr>
              <a:spcBef>
                <a:spcPct val="50000"/>
              </a:spcBef>
            </a:pPr>
            <a:r>
              <a:rPr lang="el-GR" dirty="0"/>
              <a:t>Αρχή 6η: Η στρατηγική διαδικασία πρέπει να είναι δημοκρατική.</a:t>
            </a:r>
          </a:p>
          <a:p>
            <a:pPr>
              <a:spcBef>
                <a:spcPct val="50000"/>
              </a:spcBef>
            </a:pPr>
            <a:r>
              <a:rPr lang="el-GR" dirty="0"/>
              <a:t>Αρχή 7η: Ο καθένας μπορεί να έχει στρατηγική δράση.</a:t>
            </a:r>
          </a:p>
          <a:p>
            <a:pPr>
              <a:spcBef>
                <a:spcPct val="50000"/>
              </a:spcBef>
            </a:pPr>
            <a:r>
              <a:rPr lang="el-GR" dirty="0"/>
              <a:t>Αρχή 8η: Η προοπτική ισοδυναμεί με το ρόλο της Αναγέννησης.</a:t>
            </a:r>
          </a:p>
          <a:p>
            <a:pPr>
              <a:spcBef>
                <a:spcPct val="50000"/>
              </a:spcBef>
            </a:pPr>
            <a:r>
              <a:rPr lang="el-GR" dirty="0"/>
              <a:t>Αρχή 9η: Το τέλος δε φαίνεται από την αρχή.</a:t>
            </a:r>
          </a:p>
        </p:txBody>
      </p:sp>
      <p:sp>
        <p:nvSpPr>
          <p:cNvPr id="3" name="Text Box 3"/>
          <p:cNvSpPr txBox="1">
            <a:spLocks noChangeArrowheads="1"/>
          </p:cNvSpPr>
          <p:nvPr/>
        </p:nvSpPr>
        <p:spPr bwMode="auto">
          <a:xfrm>
            <a:off x="53975" y="95250"/>
            <a:ext cx="9090025" cy="369332"/>
          </a:xfrm>
          <a:prstGeom prst="rect">
            <a:avLst/>
          </a:prstGeom>
          <a:noFill/>
          <a:ln w="12700">
            <a:noFill/>
            <a:miter lim="800000"/>
            <a:headEnd type="none" w="sm" len="sm"/>
            <a:tailEnd type="none" w="sm" len="sm"/>
          </a:ln>
          <a:effectLst/>
        </p:spPr>
        <p:txBody>
          <a:bodyPr>
            <a:spAutoFit/>
          </a:bodyPr>
          <a:lstStyle/>
          <a:p>
            <a:pPr>
              <a:spcBef>
                <a:spcPct val="50000"/>
              </a:spcBef>
            </a:pPr>
            <a:r>
              <a:rPr lang="el-GR" b="1" dirty="0" smtClean="0"/>
              <a:t>Η </a:t>
            </a:r>
            <a:r>
              <a:rPr lang="el-GR" b="1" dirty="0"/>
              <a:t>ΣΤΡΑΤΗΓΙΚΗ ΩΣ ΕΠΑΝΑΣΤΑΣΗ</a:t>
            </a: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63</a:t>
            </a:fld>
            <a:endParaRPr lang="el-G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1\ppcpr\LOCALS~1\Temp\\msotw9_temp0.jpg"/>
          <p:cNvPicPr>
            <a:picLocks noChangeAspect="1" noChangeArrowheads="1"/>
          </p:cNvPicPr>
          <p:nvPr/>
        </p:nvPicPr>
        <p:blipFill>
          <a:blip r:embed="rId2" cstate="print"/>
          <a:srcRect/>
          <a:stretch>
            <a:fillRect/>
          </a:stretch>
        </p:blipFill>
        <p:spPr bwMode="auto">
          <a:xfrm>
            <a:off x="914400" y="381000"/>
            <a:ext cx="7848600" cy="6019800"/>
          </a:xfrm>
          <a:prstGeom prst="rect">
            <a:avLst/>
          </a:prstGeom>
          <a:noFill/>
          <a:ln w="9525">
            <a:noFill/>
            <a:miter lim="800000"/>
            <a:headEnd/>
            <a:tailEnd/>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64</a:t>
            </a:fld>
            <a:endParaRPr lang="el-G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1\ppcpr\LOCALS~1\Temp\\msotw9_temp0.jpg"/>
          <p:cNvPicPr>
            <a:picLocks noChangeAspect="1" noChangeArrowheads="1"/>
          </p:cNvPicPr>
          <p:nvPr/>
        </p:nvPicPr>
        <p:blipFill>
          <a:blip r:embed="rId2" cstate="print"/>
          <a:srcRect/>
          <a:stretch>
            <a:fillRect/>
          </a:stretch>
        </p:blipFill>
        <p:spPr bwMode="auto">
          <a:xfrm>
            <a:off x="714348" y="500042"/>
            <a:ext cx="8001000" cy="5943600"/>
          </a:xfrm>
          <a:prstGeom prst="rect">
            <a:avLst/>
          </a:prstGeom>
          <a:noFill/>
          <a:ln w="9525">
            <a:noFill/>
            <a:miter lim="800000"/>
            <a:headEnd/>
            <a:tailEnd/>
          </a:ln>
          <a:effectLst/>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65</a:t>
            </a:fld>
            <a:endParaRPr lang="el-G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2400" y="152400"/>
            <a:ext cx="8839200" cy="457200"/>
          </a:xfrm>
          <a:prstGeom prst="rect">
            <a:avLst/>
          </a:prstGeom>
          <a:noFill/>
          <a:ln w="9525">
            <a:noFill/>
            <a:miter lim="800000"/>
            <a:headEnd/>
            <a:tailEnd/>
          </a:ln>
          <a:effectLst/>
        </p:spPr>
        <p:txBody>
          <a:bodyPr>
            <a:spAutoFit/>
          </a:bodyPr>
          <a:lstStyle/>
          <a:p>
            <a:pPr>
              <a:spcBef>
                <a:spcPct val="50000"/>
              </a:spcBef>
            </a:pPr>
            <a:r>
              <a:rPr lang="el-GR" b="1" dirty="0"/>
              <a:t>Όχι συνταγές!</a:t>
            </a:r>
          </a:p>
        </p:txBody>
      </p:sp>
      <p:sp>
        <p:nvSpPr>
          <p:cNvPr id="3" name="Text Box 3"/>
          <p:cNvSpPr txBox="1">
            <a:spLocks noChangeArrowheads="1"/>
          </p:cNvSpPr>
          <p:nvPr/>
        </p:nvSpPr>
        <p:spPr bwMode="auto">
          <a:xfrm>
            <a:off x="47655" y="571480"/>
            <a:ext cx="8882063" cy="3831818"/>
          </a:xfrm>
          <a:prstGeom prst="rect">
            <a:avLst/>
          </a:prstGeom>
          <a:noFill/>
          <a:ln w="9525">
            <a:noFill/>
            <a:miter lim="800000"/>
            <a:headEnd/>
            <a:tailEnd/>
          </a:ln>
          <a:effectLst/>
        </p:spPr>
        <p:txBody>
          <a:bodyPr>
            <a:spAutoFit/>
          </a:bodyPr>
          <a:lstStyle/>
          <a:p>
            <a:pPr>
              <a:spcBef>
                <a:spcPct val="50000"/>
              </a:spcBef>
            </a:pPr>
            <a:r>
              <a:rPr lang="el-GR" dirty="0"/>
              <a:t>Η ευρύτερη αυτή αντίληψη στρατηγικής διοίκησης αξιοποιεί  τις μέχρι σήμερα εμπειρίες:</a:t>
            </a:r>
          </a:p>
          <a:p>
            <a:pPr>
              <a:spcBef>
                <a:spcPct val="50000"/>
              </a:spcBef>
            </a:pPr>
            <a:r>
              <a:rPr lang="el-GR" dirty="0"/>
              <a:t>Μετά το τέλος του Β</a:t>
            </a:r>
            <a:r>
              <a:rPr lang="el-GR" dirty="0" smtClean="0"/>
              <a:t>΄ Παγκοσμίου </a:t>
            </a:r>
            <a:r>
              <a:rPr lang="el-GR" dirty="0"/>
              <a:t>πολέμου οι επιστημονικές προβλέψεις για το μέλλον του κόσμου είχαν εξέχουσα θέση στα στρατηγικά σχέδια των μεγάλων επιχειρήσεων μέχρι που τα κατά καιρούς γεγονότα διέψευσαν τις προσδοκίες πολλών στρατηγικών αναλυτών (πετρελαϊκές κρίσεις</a:t>
            </a:r>
            <a:r>
              <a:rPr lang="el-GR" dirty="0" smtClean="0"/>
              <a:t>’ 70</a:t>
            </a:r>
            <a:r>
              <a:rPr lang="el-GR" dirty="0"/>
              <a:t>).</a:t>
            </a:r>
          </a:p>
          <a:p>
            <a:pPr>
              <a:spcBef>
                <a:spcPct val="50000"/>
              </a:spcBef>
            </a:pPr>
            <a:r>
              <a:rPr lang="el-GR" dirty="0"/>
              <a:t>Ακολούθησε μια άλλη περίοδος κατά τη διάρκεια της οποίας οι μεγάλες επιχειρήσεις υποκατέστησαν τα μοντέλα των επιστημονικών προβλέψεων με τεχνικές που υπαγόρευαν τρόπους και μεθόδους επιρροής του μέλλοντος με σκοπό τα πιθανά οφέλη να αποβούν υπέρ των καλύτερα προετοιμασμένων (κατάρρευση των καθεστώτων των ανατολικών χωρών, πόλεμος στον Περσικό κόλπο, ΗΠΑ 11.9.01).</a:t>
            </a:r>
          </a:p>
          <a:p>
            <a:pPr>
              <a:spcBef>
                <a:spcPct val="50000"/>
              </a:spcBef>
            </a:pPr>
            <a:r>
              <a:rPr lang="el-GR" dirty="0"/>
              <a:t>Η εποχή μας επιβάλλει νέους τρόπους ανάλυσης και σύνθεσης προβλημάτων.</a:t>
            </a: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66</a:t>
            </a:fld>
            <a:endParaRPr lang="el-G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09600" y="2209800"/>
            <a:ext cx="8305800" cy="457200"/>
          </a:xfrm>
          <a:prstGeom prst="rect">
            <a:avLst/>
          </a:prstGeom>
          <a:noFill/>
          <a:ln w="9525">
            <a:noFill/>
            <a:miter lim="800000"/>
            <a:headEnd/>
            <a:tailEnd/>
          </a:ln>
          <a:effectLst/>
        </p:spPr>
        <p:txBody>
          <a:bodyPr>
            <a:spAutoFit/>
          </a:bodyPr>
          <a:lstStyle/>
          <a:p>
            <a:pPr>
              <a:spcBef>
                <a:spcPct val="50000"/>
              </a:spcBef>
            </a:pPr>
            <a:endParaRPr lang="el-GR"/>
          </a:p>
        </p:txBody>
      </p:sp>
      <p:sp>
        <p:nvSpPr>
          <p:cNvPr id="3" name="Text Box 3"/>
          <p:cNvSpPr txBox="1">
            <a:spLocks noChangeArrowheads="1"/>
          </p:cNvSpPr>
          <p:nvPr/>
        </p:nvSpPr>
        <p:spPr bwMode="auto">
          <a:xfrm>
            <a:off x="419100" y="304800"/>
            <a:ext cx="8305800" cy="457200"/>
          </a:xfrm>
          <a:prstGeom prst="rect">
            <a:avLst/>
          </a:prstGeom>
          <a:noFill/>
          <a:ln w="9525">
            <a:noFill/>
            <a:miter lim="800000"/>
            <a:headEnd/>
            <a:tailEnd/>
          </a:ln>
          <a:effectLst/>
        </p:spPr>
        <p:txBody>
          <a:bodyPr>
            <a:spAutoFit/>
          </a:bodyPr>
          <a:lstStyle/>
          <a:p>
            <a:pPr>
              <a:spcBef>
                <a:spcPct val="50000"/>
              </a:spcBef>
            </a:pPr>
            <a:endParaRPr lang="el-GR"/>
          </a:p>
        </p:txBody>
      </p:sp>
      <p:sp>
        <p:nvSpPr>
          <p:cNvPr id="4" name="Text Box 4"/>
          <p:cNvSpPr txBox="1">
            <a:spLocks noChangeArrowheads="1"/>
          </p:cNvSpPr>
          <p:nvPr/>
        </p:nvSpPr>
        <p:spPr bwMode="auto">
          <a:xfrm>
            <a:off x="990600" y="685800"/>
            <a:ext cx="5638800" cy="457200"/>
          </a:xfrm>
          <a:prstGeom prst="rect">
            <a:avLst/>
          </a:prstGeom>
          <a:noFill/>
          <a:ln w="9525">
            <a:noFill/>
            <a:miter lim="800000"/>
            <a:headEnd/>
            <a:tailEnd/>
          </a:ln>
          <a:effectLst/>
        </p:spPr>
        <p:txBody>
          <a:bodyPr>
            <a:spAutoFit/>
          </a:bodyPr>
          <a:lstStyle/>
          <a:p>
            <a:pPr>
              <a:spcBef>
                <a:spcPct val="50000"/>
              </a:spcBef>
            </a:pPr>
            <a:endParaRPr lang="el-GR"/>
          </a:p>
        </p:txBody>
      </p:sp>
      <p:sp>
        <p:nvSpPr>
          <p:cNvPr id="5" name="Text Box 5"/>
          <p:cNvSpPr txBox="1">
            <a:spLocks noChangeArrowheads="1"/>
          </p:cNvSpPr>
          <p:nvPr/>
        </p:nvSpPr>
        <p:spPr bwMode="auto">
          <a:xfrm>
            <a:off x="4114800" y="2971800"/>
            <a:ext cx="914400" cy="457200"/>
          </a:xfrm>
          <a:prstGeom prst="rect">
            <a:avLst/>
          </a:prstGeom>
          <a:noFill/>
          <a:ln w="9525">
            <a:noFill/>
            <a:miter lim="800000"/>
            <a:headEnd/>
            <a:tailEnd/>
          </a:ln>
          <a:effectLst/>
        </p:spPr>
        <p:txBody>
          <a:bodyPr>
            <a:spAutoFit/>
          </a:bodyPr>
          <a:lstStyle/>
          <a:p>
            <a:pPr>
              <a:spcBef>
                <a:spcPct val="50000"/>
              </a:spcBef>
            </a:pPr>
            <a:endParaRPr lang="el-GR"/>
          </a:p>
        </p:txBody>
      </p:sp>
      <p:sp>
        <p:nvSpPr>
          <p:cNvPr id="6" name="Text Box 6"/>
          <p:cNvSpPr txBox="1">
            <a:spLocks noChangeArrowheads="1"/>
          </p:cNvSpPr>
          <p:nvPr/>
        </p:nvSpPr>
        <p:spPr bwMode="auto">
          <a:xfrm>
            <a:off x="609600" y="228600"/>
            <a:ext cx="8077200" cy="457200"/>
          </a:xfrm>
          <a:prstGeom prst="rect">
            <a:avLst/>
          </a:prstGeom>
          <a:noFill/>
          <a:ln w="9525">
            <a:noFill/>
            <a:miter lim="800000"/>
            <a:headEnd/>
            <a:tailEnd/>
          </a:ln>
          <a:effectLst/>
        </p:spPr>
        <p:txBody>
          <a:bodyPr>
            <a:spAutoFit/>
          </a:bodyPr>
          <a:lstStyle/>
          <a:p>
            <a:pPr>
              <a:spcBef>
                <a:spcPct val="50000"/>
              </a:spcBef>
            </a:pPr>
            <a:r>
              <a:rPr lang="en-US" b="1" dirty="0"/>
              <a:t>M</a:t>
            </a:r>
            <a:r>
              <a:rPr lang="el-GR" b="1" dirty="0"/>
              <a:t>η γραμμικά δυναμικά συστήματα</a:t>
            </a:r>
          </a:p>
        </p:txBody>
      </p:sp>
      <p:sp>
        <p:nvSpPr>
          <p:cNvPr id="7" name="Text Box 7"/>
          <p:cNvSpPr txBox="1">
            <a:spLocks noChangeArrowheads="1"/>
          </p:cNvSpPr>
          <p:nvPr/>
        </p:nvSpPr>
        <p:spPr bwMode="auto">
          <a:xfrm>
            <a:off x="228600" y="1066800"/>
            <a:ext cx="8756650" cy="1200329"/>
          </a:xfrm>
          <a:prstGeom prst="rect">
            <a:avLst/>
          </a:prstGeom>
          <a:noFill/>
          <a:ln w="9525">
            <a:noFill/>
            <a:miter lim="800000"/>
            <a:headEnd/>
            <a:tailEnd/>
          </a:ln>
          <a:effectLst/>
        </p:spPr>
        <p:txBody>
          <a:bodyPr>
            <a:spAutoFit/>
          </a:bodyPr>
          <a:lstStyle/>
          <a:p>
            <a:pPr>
              <a:spcBef>
                <a:spcPct val="50000"/>
              </a:spcBef>
            </a:pPr>
            <a:r>
              <a:rPr lang="el-GR" dirty="0"/>
              <a:t>«Το όριο του χάους είναι εκεί όπου η τάξη μετατρέπεται σε πολυπλοκότητα» (</a:t>
            </a:r>
            <a:r>
              <a:rPr lang="el-GR" dirty="0" err="1"/>
              <a:t>Μπάτραμ</a:t>
            </a:r>
            <a:r>
              <a:rPr lang="el-GR" dirty="0"/>
              <a:t> 2000</a:t>
            </a:r>
            <a:r>
              <a:rPr lang="el-GR" dirty="0" smtClean="0"/>
              <a:t>). Έχουν </a:t>
            </a:r>
            <a:r>
              <a:rPr lang="el-GR" dirty="0"/>
              <a:t>καταγραφεί τέσσερις κλάσεις συμπεριφοράς, οι οποίες προέρχονται από μελέτες στα μη γραμμικά δυναμικά συστήματα: σταθερότητα, τάξη, πολυπλοκότητα, χάος</a:t>
            </a:r>
          </a:p>
        </p:txBody>
      </p:sp>
      <p:sp>
        <p:nvSpPr>
          <p:cNvPr id="8" name="Text Box 8"/>
          <p:cNvSpPr txBox="1">
            <a:spLocks noChangeArrowheads="1"/>
          </p:cNvSpPr>
          <p:nvPr/>
        </p:nvSpPr>
        <p:spPr bwMode="auto">
          <a:xfrm>
            <a:off x="228600" y="3810000"/>
            <a:ext cx="8686800" cy="1187450"/>
          </a:xfrm>
          <a:prstGeom prst="rect">
            <a:avLst/>
          </a:prstGeom>
          <a:noFill/>
          <a:ln w="9525">
            <a:noFill/>
            <a:miter lim="800000"/>
            <a:headEnd/>
            <a:tailEnd/>
          </a:ln>
          <a:effectLst/>
        </p:spPr>
        <p:txBody>
          <a:bodyPr>
            <a:spAutoFit/>
          </a:bodyPr>
          <a:lstStyle/>
          <a:p>
            <a:pPr>
              <a:spcBef>
                <a:spcPct val="50000"/>
              </a:spcBef>
            </a:pPr>
            <a:r>
              <a:rPr lang="el-GR" dirty="0"/>
              <a:t>Η επιχειρηματική συμπεριφορά μπορεί να βρει πολλές απαντήσεις από την εμπειρία που καταγράφεται στα δυναμικά συστήματα γιατί και η επιχείρηση είναι ένα δυναμικό σύστημα.</a:t>
            </a: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67</a:t>
            </a:fld>
            <a:endParaRPr lang="el-G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90500" y="1143000"/>
            <a:ext cx="8648700" cy="1187450"/>
          </a:xfrm>
          <a:prstGeom prst="rect">
            <a:avLst/>
          </a:prstGeom>
          <a:noFill/>
          <a:ln w="9525">
            <a:noFill/>
            <a:miter lim="800000"/>
            <a:headEnd/>
            <a:tailEnd/>
          </a:ln>
          <a:effectLst/>
        </p:spPr>
        <p:txBody>
          <a:bodyPr>
            <a:spAutoFit/>
          </a:bodyPr>
          <a:lstStyle/>
          <a:p>
            <a:pPr marL="95250" indent="-95250">
              <a:spcBef>
                <a:spcPct val="50000"/>
              </a:spcBef>
            </a:pPr>
            <a:r>
              <a:rPr lang="el-GR" dirty="0"/>
              <a:t> Η επιχειρηματική πραγματικότητα εξελίσσεται σε κλίμα πολυπλοκότητας, συγκρούσεων, αβεβαιότητας και αστάθειας. Αυτά τα στοιχεία προσδίδουν μια αίσθηση ρευστότητας. </a:t>
            </a:r>
          </a:p>
        </p:txBody>
      </p:sp>
      <p:sp>
        <p:nvSpPr>
          <p:cNvPr id="3" name="Text Box 3"/>
          <p:cNvSpPr txBox="1">
            <a:spLocks noChangeArrowheads="1"/>
          </p:cNvSpPr>
          <p:nvPr/>
        </p:nvSpPr>
        <p:spPr bwMode="auto">
          <a:xfrm>
            <a:off x="2114550" y="2514600"/>
            <a:ext cx="4914900" cy="457200"/>
          </a:xfrm>
          <a:prstGeom prst="rect">
            <a:avLst/>
          </a:prstGeom>
          <a:noFill/>
          <a:ln w="9525">
            <a:noFill/>
            <a:miter lim="800000"/>
            <a:headEnd/>
            <a:tailEnd/>
          </a:ln>
          <a:effectLst/>
        </p:spPr>
        <p:txBody>
          <a:bodyPr>
            <a:spAutoFit/>
          </a:bodyPr>
          <a:lstStyle/>
          <a:p>
            <a:pPr>
              <a:spcBef>
                <a:spcPct val="50000"/>
              </a:spcBef>
            </a:pPr>
            <a:r>
              <a:rPr lang="el-GR" dirty="0"/>
              <a:t>«Τα πάντα </a:t>
            </a:r>
            <a:r>
              <a:rPr lang="el-GR" dirty="0" err="1"/>
              <a:t>ρει</a:t>
            </a:r>
            <a:r>
              <a:rPr lang="el-GR" dirty="0"/>
              <a:t> » Ηράκλειτος 5ος </a:t>
            </a:r>
            <a:r>
              <a:rPr lang="el-GR" dirty="0" err="1"/>
              <a:t>π.Χ</a:t>
            </a:r>
            <a:endParaRPr lang="el-GR" dirty="0"/>
          </a:p>
        </p:txBody>
      </p:sp>
      <p:sp>
        <p:nvSpPr>
          <p:cNvPr id="4" name="Text Box 4"/>
          <p:cNvSpPr txBox="1">
            <a:spLocks noChangeArrowheads="1"/>
          </p:cNvSpPr>
          <p:nvPr/>
        </p:nvSpPr>
        <p:spPr bwMode="auto">
          <a:xfrm>
            <a:off x="152400" y="3149600"/>
            <a:ext cx="8763000" cy="3378200"/>
          </a:xfrm>
          <a:prstGeom prst="rect">
            <a:avLst/>
          </a:prstGeom>
          <a:noFill/>
          <a:ln w="9525">
            <a:noFill/>
            <a:miter lim="800000"/>
            <a:headEnd/>
            <a:tailEnd/>
          </a:ln>
          <a:effectLst/>
        </p:spPr>
        <p:txBody>
          <a:bodyPr>
            <a:spAutoFit/>
          </a:bodyPr>
          <a:lstStyle/>
          <a:p>
            <a:pPr>
              <a:spcBef>
                <a:spcPct val="50000"/>
              </a:spcBef>
            </a:pPr>
            <a:r>
              <a:rPr lang="el-GR" dirty="0"/>
              <a:t>Η πορεία της επιχείρησης χρειάζεται φροντίδα, παρακολούθηση και άμεσες αντιδράσεις. Τα πάντα κινούνται σε κλίμα ρευστότητας και προσαρμοστικότητας. Η άποψη της ανακλαστικής λογικής και πράξης ή της ανακλαστικής δυναμικής αντιλαμβάνεται την επιχείρηση ως ένα δυναμικό σύστημα, το οποίο υπόκειται στις συνεχείς μεταβολές του εσωτερικού και του εξωτερικού περιβάλλοντος, παραμένει ανοικτό σε αλλαγές, δίνει έμφαση στην καινοτομία, στην εκπαίδευση και στο κοινωνικό και πνευματικό κεφάλαιο.</a:t>
            </a:r>
          </a:p>
        </p:txBody>
      </p:sp>
      <p:sp>
        <p:nvSpPr>
          <p:cNvPr id="5" name="Text Box 5"/>
          <p:cNvSpPr txBox="1">
            <a:spLocks noChangeArrowheads="1"/>
          </p:cNvSpPr>
          <p:nvPr/>
        </p:nvSpPr>
        <p:spPr bwMode="auto">
          <a:xfrm>
            <a:off x="190500" y="152400"/>
            <a:ext cx="8763000" cy="369332"/>
          </a:xfrm>
          <a:prstGeom prst="rect">
            <a:avLst/>
          </a:prstGeom>
          <a:noFill/>
          <a:ln w="12700">
            <a:noFill/>
            <a:miter lim="800000"/>
            <a:headEnd type="none" w="sm" len="sm"/>
            <a:tailEnd type="none" w="sm" len="sm"/>
          </a:ln>
          <a:effectLst/>
        </p:spPr>
        <p:txBody>
          <a:bodyPr>
            <a:spAutoFit/>
          </a:bodyPr>
          <a:lstStyle/>
          <a:p>
            <a:pPr marL="476250" indent="-476250">
              <a:spcBef>
                <a:spcPct val="50000"/>
              </a:spcBef>
            </a:pPr>
            <a:r>
              <a:rPr lang="en-US" b="1" dirty="0" smtClean="0"/>
              <a:t>MIA </a:t>
            </a:r>
            <a:r>
              <a:rPr lang="el-GR" b="1" dirty="0"/>
              <a:t>ΑΙΣΘΗΣΗ ΡΕΥΣΤΟΤΗΤΑΣ ΚΑΙ ΠΡΟΣΑΡΜΟΣΤΙΚΟΤΗΤΑΣ</a:t>
            </a: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68</a:t>
            </a:fld>
            <a:endParaRPr lang="el-G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71500" y="228600"/>
            <a:ext cx="8001000" cy="457200"/>
          </a:xfrm>
          <a:prstGeom prst="rect">
            <a:avLst/>
          </a:prstGeom>
          <a:noFill/>
          <a:ln w="12700">
            <a:noFill/>
            <a:miter lim="800000"/>
            <a:headEnd type="none" w="sm" len="sm"/>
            <a:tailEnd type="none" w="sm" len="sm"/>
          </a:ln>
          <a:effectLst/>
        </p:spPr>
        <p:txBody>
          <a:bodyPr>
            <a:spAutoFit/>
          </a:bodyPr>
          <a:lstStyle/>
          <a:p>
            <a:pPr>
              <a:spcBef>
                <a:spcPct val="50000"/>
              </a:spcBef>
            </a:pPr>
            <a:r>
              <a:rPr lang="el-GR" b="1" dirty="0"/>
              <a:t>Το γίγνεσθαι της φύσης</a:t>
            </a:r>
          </a:p>
        </p:txBody>
      </p:sp>
      <p:sp>
        <p:nvSpPr>
          <p:cNvPr id="3" name="Text Box 3"/>
          <p:cNvSpPr txBox="1">
            <a:spLocks noChangeArrowheads="1"/>
          </p:cNvSpPr>
          <p:nvPr/>
        </p:nvSpPr>
        <p:spPr bwMode="auto">
          <a:xfrm>
            <a:off x="533400" y="914400"/>
            <a:ext cx="8077200" cy="1370013"/>
          </a:xfrm>
          <a:prstGeom prst="rect">
            <a:avLst/>
          </a:prstGeom>
          <a:noFill/>
          <a:ln w="12700">
            <a:noFill/>
            <a:miter lim="800000"/>
            <a:headEnd type="none" w="sm" len="sm"/>
            <a:tailEnd type="none" w="sm" len="sm"/>
          </a:ln>
          <a:effectLst/>
        </p:spPr>
        <p:txBody>
          <a:bodyPr>
            <a:spAutoFit/>
          </a:bodyPr>
          <a:lstStyle/>
          <a:p>
            <a:pPr>
              <a:spcBef>
                <a:spcPct val="50000"/>
              </a:spcBef>
            </a:pPr>
            <a:r>
              <a:rPr lang="el-GR" dirty="0"/>
              <a:t>Στον φυσικό κόσμο συντελείται ένα διαρκές γίγνεσθαι, μια διαρκής μεταβολή ποιοτήτων, </a:t>
            </a:r>
            <a:r>
              <a:rPr lang="el-GR" dirty="0" err="1"/>
              <a:t>γένεσις</a:t>
            </a:r>
            <a:r>
              <a:rPr lang="el-GR" dirty="0"/>
              <a:t> και φθορά.</a:t>
            </a:r>
          </a:p>
          <a:p>
            <a:pPr>
              <a:spcBef>
                <a:spcPct val="50000"/>
              </a:spcBef>
            </a:pPr>
            <a:r>
              <a:rPr lang="el-GR" dirty="0"/>
              <a:t>                                                            </a:t>
            </a:r>
            <a:r>
              <a:rPr lang="el-GR" i="1" dirty="0"/>
              <a:t>Αριστοτέλης, ο </a:t>
            </a:r>
            <a:r>
              <a:rPr lang="el-GR" i="1" dirty="0" err="1"/>
              <a:t>Σταγειρίτης</a:t>
            </a:r>
            <a:r>
              <a:rPr lang="el-GR" i="1" dirty="0"/>
              <a:t>  </a:t>
            </a:r>
          </a:p>
        </p:txBody>
      </p:sp>
      <p:sp>
        <p:nvSpPr>
          <p:cNvPr id="4" name="Text Box 4"/>
          <p:cNvSpPr txBox="1">
            <a:spLocks noChangeArrowheads="1"/>
          </p:cNvSpPr>
          <p:nvPr/>
        </p:nvSpPr>
        <p:spPr bwMode="auto">
          <a:xfrm>
            <a:off x="571500" y="2743200"/>
            <a:ext cx="8001000" cy="3560763"/>
          </a:xfrm>
          <a:prstGeom prst="rect">
            <a:avLst/>
          </a:prstGeom>
          <a:noFill/>
          <a:ln w="12700">
            <a:noFill/>
            <a:miter lim="800000"/>
            <a:headEnd type="none" w="sm" len="sm"/>
            <a:tailEnd type="none" w="sm" len="sm"/>
          </a:ln>
          <a:effectLst/>
        </p:spPr>
        <p:txBody>
          <a:bodyPr>
            <a:spAutoFit/>
          </a:bodyPr>
          <a:lstStyle/>
          <a:p>
            <a:pPr>
              <a:spcBef>
                <a:spcPct val="50000"/>
              </a:spcBef>
            </a:pPr>
            <a:r>
              <a:rPr lang="el-GR" dirty="0"/>
              <a:t>Η ύλη μπορεί να συμπεριφερθεί με θαυμαστούς τρόπους, όπου εμφανίζονται περιπτώσεις αυτοοργάνωσης, αυθόρμητης ανάπτυξης συστημάτων και δομών. Όλα αυτά συνοδεύονται από την εμφάνιση απείρων δυνατοτήτων και επιλογών, που καθιστούν μη προβλέψιμη τη μελλοντική εξέλιξη του συστήματος. Στη δυναμική αυτή εικόνα του φυσικού κόσμου ο χρόνος αποβαίνει ένα εγγενές στοιχείο των διαδικασιών μέσα από τις οποίες ανοίγεται ένας άπειρος κόσμος δυνατοτήτων.</a:t>
            </a:r>
          </a:p>
          <a:p>
            <a:pPr>
              <a:spcBef>
                <a:spcPct val="50000"/>
              </a:spcBef>
            </a:pPr>
            <a:r>
              <a:rPr lang="el-GR" i="1" dirty="0"/>
              <a:t>                                                                        </a:t>
            </a:r>
            <a:r>
              <a:rPr lang="el-GR" i="1" dirty="0" err="1"/>
              <a:t>Ιλία</a:t>
            </a:r>
            <a:r>
              <a:rPr lang="el-GR" i="1" dirty="0"/>
              <a:t> </a:t>
            </a:r>
            <a:r>
              <a:rPr lang="el-GR" i="1" dirty="0" err="1"/>
              <a:t>Πριγκοζίν</a:t>
            </a:r>
            <a:endParaRPr lang="el-GR" i="1" dirty="0"/>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69</a:t>
            </a:fld>
            <a:endParaRPr lang="el-G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 Θέση αριθμού διαφάνειας"/>
          <p:cNvSpPr>
            <a:spLocks noGrp="1"/>
          </p:cNvSpPr>
          <p:nvPr>
            <p:ph type="sldNum" sz="quarter" idx="12"/>
          </p:nvPr>
        </p:nvSpPr>
        <p:spPr/>
        <p:txBody>
          <a:bodyPr/>
          <a:lstStyle/>
          <a:p>
            <a:r>
              <a:rPr lang="en-US" dirty="0" smtClean="0"/>
              <a:t>6</a:t>
            </a:r>
            <a:endParaRPr lang="en-US" dirty="0"/>
          </a:p>
        </p:txBody>
      </p:sp>
      <p:sp>
        <p:nvSpPr>
          <p:cNvPr id="15362" name="Rectangle 2"/>
          <p:cNvSpPr>
            <a:spLocks noChangeArrowheads="1"/>
          </p:cNvSpPr>
          <p:nvPr/>
        </p:nvSpPr>
        <p:spPr bwMode="auto">
          <a:xfrm>
            <a:off x="1676400" y="1981200"/>
            <a:ext cx="6477000" cy="4129088"/>
          </a:xfrm>
          <a:prstGeom prst="rect">
            <a:avLst/>
          </a:prstGeom>
          <a:noFill/>
          <a:ln w="9525">
            <a:noFill/>
            <a:miter lim="800000"/>
            <a:headEnd/>
            <a:tailEnd/>
          </a:ln>
          <a:effectLst/>
        </p:spPr>
        <p:txBody>
          <a:bodyPr>
            <a:spAutoFit/>
          </a:bodyPr>
          <a:lstStyle/>
          <a:p>
            <a:pPr>
              <a:lnSpc>
                <a:spcPts val="2200"/>
              </a:lnSpc>
              <a:spcBef>
                <a:spcPct val="50000"/>
              </a:spcBef>
              <a:buFont typeface="Wingdings" pitchFamily="2" charset="2"/>
              <a:buChar char="q"/>
            </a:pPr>
            <a:r>
              <a:rPr lang="el-GR" sz="1800" dirty="0">
                <a:latin typeface="Tahoma" pitchFamily="34" charset="0"/>
              </a:rPr>
              <a:t> Η προσέγγιση του μέλλοντος</a:t>
            </a:r>
            <a:endParaRPr lang="en-GB" sz="1800" dirty="0">
              <a:latin typeface="Tahoma" pitchFamily="34" charset="0"/>
            </a:endParaRPr>
          </a:p>
          <a:p>
            <a:pPr>
              <a:lnSpc>
                <a:spcPts val="2200"/>
              </a:lnSpc>
              <a:spcBef>
                <a:spcPct val="50000"/>
              </a:spcBef>
              <a:buFont typeface="Wingdings" pitchFamily="2" charset="2"/>
              <a:buChar char="q"/>
            </a:pPr>
            <a:r>
              <a:rPr lang="el-GR" sz="1800" dirty="0">
                <a:latin typeface="Tahoma" pitchFamily="34" charset="0"/>
              </a:rPr>
              <a:t> Η μέθοδος των Δελφών</a:t>
            </a:r>
            <a:endParaRPr lang="en-GB" sz="1800" dirty="0">
              <a:latin typeface="Tahoma" pitchFamily="34" charset="0"/>
            </a:endParaRPr>
          </a:p>
          <a:p>
            <a:pPr>
              <a:lnSpc>
                <a:spcPts val="2200"/>
              </a:lnSpc>
              <a:spcBef>
                <a:spcPct val="50000"/>
              </a:spcBef>
              <a:buFont typeface="Wingdings" pitchFamily="2" charset="2"/>
              <a:buChar char="q"/>
            </a:pPr>
            <a:r>
              <a:rPr lang="el-GR" sz="1800" dirty="0">
                <a:latin typeface="Tahoma" pitchFamily="34" charset="0"/>
              </a:rPr>
              <a:t> </a:t>
            </a:r>
            <a:r>
              <a:rPr lang="en-US" sz="1800" dirty="0">
                <a:latin typeface="Tahoma" pitchFamily="34" charset="0"/>
              </a:rPr>
              <a:t>Brain Storming</a:t>
            </a:r>
            <a:endParaRPr lang="en-GB" sz="1800" dirty="0">
              <a:latin typeface="Tahoma" pitchFamily="34" charset="0"/>
            </a:endParaRPr>
          </a:p>
          <a:p>
            <a:pPr>
              <a:lnSpc>
                <a:spcPts val="2200"/>
              </a:lnSpc>
              <a:spcBef>
                <a:spcPct val="50000"/>
              </a:spcBef>
              <a:buFont typeface="Wingdings" pitchFamily="2" charset="2"/>
              <a:buChar char="q"/>
            </a:pPr>
            <a:r>
              <a:rPr lang="el-GR" sz="1800" dirty="0">
                <a:latin typeface="Tahoma" pitchFamily="34" charset="0"/>
              </a:rPr>
              <a:t> Αγορές </a:t>
            </a:r>
            <a:r>
              <a:rPr lang="el-GR" sz="1800" dirty="0">
                <a:latin typeface="Times New Roman"/>
              </a:rPr>
              <a:t>–</a:t>
            </a:r>
            <a:r>
              <a:rPr lang="el-GR" sz="1800" dirty="0">
                <a:latin typeface="Tahoma" pitchFamily="34" charset="0"/>
              </a:rPr>
              <a:t> Προϊόντα </a:t>
            </a:r>
            <a:r>
              <a:rPr lang="el-GR" sz="1800" dirty="0">
                <a:latin typeface="Times New Roman"/>
              </a:rPr>
              <a:t>–</a:t>
            </a:r>
            <a:r>
              <a:rPr lang="el-GR" sz="1800" dirty="0">
                <a:latin typeface="Tahoma" pitchFamily="34" charset="0"/>
              </a:rPr>
              <a:t> Ανταγωνισμός</a:t>
            </a:r>
            <a:endParaRPr lang="en-GB" sz="1800" dirty="0">
              <a:latin typeface="Tahoma" pitchFamily="34" charset="0"/>
            </a:endParaRPr>
          </a:p>
          <a:p>
            <a:pPr>
              <a:lnSpc>
                <a:spcPts val="2200"/>
              </a:lnSpc>
              <a:spcBef>
                <a:spcPct val="50000"/>
              </a:spcBef>
              <a:buFont typeface="Wingdings" pitchFamily="2" charset="2"/>
              <a:buChar char="q"/>
            </a:pPr>
            <a:r>
              <a:rPr lang="el-GR" sz="1800" dirty="0">
                <a:latin typeface="Tahoma" pitchFamily="34" charset="0"/>
              </a:rPr>
              <a:t> Το χαρτοφυλάκιο Προϊόντων</a:t>
            </a:r>
            <a:endParaRPr lang="en-GB" sz="1800" dirty="0">
              <a:latin typeface="Tahoma" pitchFamily="34" charset="0"/>
            </a:endParaRPr>
          </a:p>
          <a:p>
            <a:pPr>
              <a:lnSpc>
                <a:spcPts val="2200"/>
              </a:lnSpc>
              <a:spcBef>
                <a:spcPct val="50000"/>
              </a:spcBef>
              <a:buFont typeface="Wingdings" pitchFamily="2" charset="2"/>
              <a:buChar char="q"/>
            </a:pPr>
            <a:r>
              <a:rPr lang="el-GR" sz="1800" dirty="0">
                <a:latin typeface="Tahoma" pitchFamily="34" charset="0"/>
              </a:rPr>
              <a:t> Τα δικά μας προϊόντα και τα προϊόντα των άλλων: </a:t>
            </a:r>
            <a:r>
              <a:rPr lang="en-US" sz="1800" dirty="0" smtClean="0">
                <a:latin typeface="Tahoma" pitchFamily="34" charset="0"/>
              </a:rPr>
              <a:t/>
            </a:r>
            <a:br>
              <a:rPr lang="en-US" sz="1800" dirty="0" smtClean="0">
                <a:latin typeface="Tahoma" pitchFamily="34" charset="0"/>
              </a:rPr>
            </a:br>
            <a:r>
              <a:rPr lang="en-US" sz="1800" dirty="0" smtClean="0">
                <a:latin typeface="Tahoma" pitchFamily="34" charset="0"/>
              </a:rPr>
              <a:t>    </a:t>
            </a:r>
            <a:r>
              <a:rPr lang="el-GR" sz="1800" dirty="0" smtClean="0">
                <a:latin typeface="Tahoma" pitchFamily="34" charset="0"/>
              </a:rPr>
              <a:t>ένας </a:t>
            </a:r>
            <a:r>
              <a:rPr lang="el-GR" sz="1800" dirty="0">
                <a:latin typeface="Tahoma" pitchFamily="34" charset="0"/>
              </a:rPr>
              <a:t>νόμιμος </a:t>
            </a:r>
            <a:r>
              <a:rPr lang="el-GR" sz="1800" dirty="0">
                <a:latin typeface="Times New Roman"/>
              </a:rPr>
              <a:t>–</a:t>
            </a:r>
            <a:r>
              <a:rPr lang="el-GR" sz="1800" dirty="0">
                <a:latin typeface="Tahoma" pitchFamily="34" charset="0"/>
              </a:rPr>
              <a:t> παράνομος ερωτικός δεσμός</a:t>
            </a:r>
            <a:endParaRPr lang="en-GB" sz="1800" dirty="0">
              <a:latin typeface="Tahoma" pitchFamily="34" charset="0"/>
            </a:endParaRPr>
          </a:p>
          <a:p>
            <a:pPr>
              <a:lnSpc>
                <a:spcPts val="2200"/>
              </a:lnSpc>
              <a:spcBef>
                <a:spcPct val="50000"/>
              </a:spcBef>
              <a:buFont typeface="Wingdings" pitchFamily="2" charset="2"/>
              <a:buChar char="q"/>
            </a:pPr>
            <a:r>
              <a:rPr lang="el-GR" sz="1800" dirty="0">
                <a:latin typeface="Tahoma" pitchFamily="34" charset="0"/>
              </a:rPr>
              <a:t> </a:t>
            </a:r>
            <a:r>
              <a:rPr lang="en-US" sz="1800" dirty="0">
                <a:latin typeface="Tahoma" pitchFamily="34" charset="0"/>
              </a:rPr>
              <a:t>Brands </a:t>
            </a:r>
            <a:r>
              <a:rPr lang="el-GR" sz="1800" dirty="0">
                <a:latin typeface="Tahoma" pitchFamily="34" charset="0"/>
              </a:rPr>
              <a:t>και</a:t>
            </a:r>
            <a:r>
              <a:rPr lang="en-US" sz="1800" dirty="0">
                <a:latin typeface="Tahoma" pitchFamily="34" charset="0"/>
              </a:rPr>
              <a:t> Branding</a:t>
            </a:r>
            <a:endParaRPr lang="en-GB" sz="1800" dirty="0">
              <a:latin typeface="Tahoma" pitchFamily="34" charset="0"/>
            </a:endParaRPr>
          </a:p>
          <a:p>
            <a:pPr>
              <a:lnSpc>
                <a:spcPts val="2200"/>
              </a:lnSpc>
              <a:spcBef>
                <a:spcPct val="50000"/>
              </a:spcBef>
              <a:buFont typeface="Wingdings" pitchFamily="2" charset="2"/>
              <a:buChar char="q"/>
            </a:pPr>
            <a:r>
              <a:rPr lang="el-GR" sz="1800" dirty="0">
                <a:latin typeface="Tahoma" pitchFamily="34" charset="0"/>
              </a:rPr>
              <a:t> Η κυρίαρχη άποψη της αγοράς</a:t>
            </a:r>
            <a:endParaRPr lang="en-GB" sz="1800" dirty="0">
              <a:latin typeface="Tahoma" pitchFamily="34" charset="0"/>
            </a:endParaRPr>
          </a:p>
          <a:p>
            <a:pPr>
              <a:lnSpc>
                <a:spcPts val="2200"/>
              </a:lnSpc>
              <a:spcBef>
                <a:spcPct val="50000"/>
              </a:spcBef>
              <a:buFont typeface="Wingdings" pitchFamily="2" charset="2"/>
              <a:buChar char="q"/>
            </a:pPr>
            <a:r>
              <a:rPr lang="el-GR" sz="1800" dirty="0">
                <a:latin typeface="Tahoma" pitchFamily="34" charset="0"/>
              </a:rPr>
              <a:t> Η κυρίαρχη κουλτούρα (</a:t>
            </a:r>
            <a:r>
              <a:rPr lang="en-US" sz="1800" dirty="0">
                <a:latin typeface="Tahoma" pitchFamily="34" charset="0"/>
              </a:rPr>
              <a:t>culture</a:t>
            </a:r>
            <a:r>
              <a:rPr lang="el-GR" sz="1800" dirty="0">
                <a:latin typeface="Tahoma" pitchFamily="34" charset="0"/>
              </a:rPr>
              <a:t>)</a:t>
            </a:r>
            <a:endParaRPr lang="en-GB" sz="1800" dirty="0">
              <a:latin typeface="Tahoma" pitchFamily="34" charset="0"/>
            </a:endParaRPr>
          </a:p>
        </p:txBody>
      </p:sp>
      <p:sp>
        <p:nvSpPr>
          <p:cNvPr id="15363" name="Rectangle 3"/>
          <p:cNvSpPr>
            <a:spLocks noChangeArrowheads="1"/>
          </p:cNvSpPr>
          <p:nvPr/>
        </p:nvSpPr>
        <p:spPr bwMode="auto">
          <a:xfrm>
            <a:off x="1447800" y="1143000"/>
            <a:ext cx="7315200" cy="617538"/>
          </a:xfrm>
          <a:prstGeom prst="rect">
            <a:avLst/>
          </a:prstGeom>
          <a:noFill/>
          <a:ln w="9525">
            <a:noFill/>
            <a:miter lim="800000"/>
            <a:headEnd/>
            <a:tailEnd/>
          </a:ln>
          <a:effectLst/>
        </p:spPr>
        <p:txBody>
          <a:bodyPr anchor="b"/>
          <a:lstStyle/>
          <a:p>
            <a:r>
              <a:rPr lang="el-GR" u="sng" dirty="0" smtClean="0"/>
              <a:t>ΜΕΘΟΔΟΙ ΑΝΑΛΥΣΗΣ ΕΠΙΧΕΙΡΗΣΙΑΚΩΝ ΚΑΤΑΣΤΑΣΕΩΝ </a:t>
            </a:r>
            <a:r>
              <a:rPr lang="el-GR" u="sng" dirty="0" smtClean="0">
                <a:latin typeface="Arial" charset="0"/>
              </a:rPr>
              <a:t>(2</a:t>
            </a:r>
            <a:r>
              <a:rPr lang="el-GR" u="sng" dirty="0">
                <a:latin typeface="Arial" charset="0"/>
              </a:rPr>
              <a:t>)</a:t>
            </a:r>
            <a:r>
              <a:rPr lang="en-GB" sz="4400" b="1" dirty="0">
                <a:solidFill>
                  <a:schemeClr val="tx2"/>
                </a:solidFill>
                <a:latin typeface="Tahoma" pitchFamily="34" charset="0"/>
              </a:rPr>
              <a:t>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539750" y="404813"/>
            <a:ext cx="7793038" cy="936625"/>
          </a:xfrm>
          <a:prstGeom prst="rect">
            <a:avLst/>
          </a:prstGeom>
          <a:no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smtClean="0">
                <a:ln>
                  <a:noFill/>
                </a:ln>
                <a:solidFill>
                  <a:schemeClr val="tx1"/>
                </a:solidFill>
                <a:effectLst/>
                <a:uLnTx/>
                <a:uFillTx/>
                <a:latin typeface="+mj-lt"/>
                <a:ea typeface="+mj-ea"/>
                <a:cs typeface="+mj-cs"/>
              </a:rPr>
              <a:t>ΠΟΛΥΠΛΟΚΟΤΗΤΑ ΣΥΣΤΗΜΑΤΩΝ</a:t>
            </a:r>
            <a:endParaRPr kumimoji="0" lang="el-GR" sz="3200" b="1" i="0" u="none" strike="noStrike" kern="1200" cap="none" spc="0" normalizeH="0" baseline="0" noProof="0">
              <a:ln>
                <a:noFill/>
              </a:ln>
              <a:solidFill>
                <a:schemeClr val="tx1"/>
              </a:solidFill>
              <a:effectLst/>
              <a:uLnTx/>
              <a:uFillTx/>
              <a:latin typeface="+mj-lt"/>
              <a:ea typeface="+mj-ea"/>
              <a:cs typeface="+mj-cs"/>
            </a:endParaRPr>
          </a:p>
        </p:txBody>
      </p:sp>
      <p:sp>
        <p:nvSpPr>
          <p:cNvPr id="3" name="Rectangle 5"/>
          <p:cNvSpPr txBox="1">
            <a:spLocks noChangeArrowheads="1"/>
          </p:cNvSpPr>
          <p:nvPr/>
        </p:nvSpPr>
        <p:spPr>
          <a:xfrm>
            <a:off x="3276600" y="2060575"/>
            <a:ext cx="2438400" cy="792163"/>
          </a:xfrm>
          <a:prstGeom prst="rect">
            <a:avLst/>
          </a:prstGeom>
          <a:noFill/>
          <a:ln/>
        </p:spPr>
        <p:txBody>
          <a:bodyPr/>
          <a:lstStyle/>
          <a:p>
            <a:pPr marL="342900" marR="0" lvl="0" indent="-342900" algn="just" defTabSz="914400" rtl="0" eaLnBrk="1" fontAlgn="auto" latinLnBrk="0" hangingPunct="1">
              <a:lnSpc>
                <a:spcPct val="90000"/>
              </a:lnSpc>
              <a:spcBef>
                <a:spcPct val="20000"/>
              </a:spcBef>
              <a:spcAft>
                <a:spcPts val="0"/>
              </a:spcAft>
              <a:buClrTx/>
              <a:buSzTx/>
              <a:buFont typeface="Wingdings" pitchFamily="2" charset="2"/>
              <a:buNone/>
              <a:tabLst/>
              <a:defRPr/>
            </a:pPr>
            <a:r>
              <a:rPr kumimoji="0" lang="el-GR" sz="2000" b="0" i="0" u="none" strike="noStrike" kern="1200" cap="none" spc="0" normalizeH="0" baseline="0" noProof="0" smtClean="0">
                <a:ln>
                  <a:noFill/>
                </a:ln>
                <a:solidFill>
                  <a:schemeClr val="tx1"/>
                </a:solidFill>
                <a:effectLst/>
                <a:uLnTx/>
                <a:uFillTx/>
                <a:latin typeface="+mn-lt"/>
                <a:ea typeface="+mn-ea"/>
                <a:cs typeface="+mn-cs"/>
              </a:rPr>
              <a:t>ν: Σημεία</a:t>
            </a:r>
          </a:p>
          <a:p>
            <a:pPr marL="342900" marR="0" lvl="0" indent="-342900" algn="just" defTabSz="914400" rtl="0" eaLnBrk="1" fontAlgn="auto" latinLnBrk="0" hangingPunct="1">
              <a:lnSpc>
                <a:spcPct val="90000"/>
              </a:lnSpc>
              <a:spcBef>
                <a:spcPct val="20000"/>
              </a:spcBef>
              <a:spcAft>
                <a:spcPts val="0"/>
              </a:spcAft>
              <a:buClrTx/>
              <a:buSzTx/>
              <a:buFont typeface="Wingdings" pitchFamily="2" charset="2"/>
              <a:buNone/>
              <a:tabLst/>
              <a:defRPr/>
            </a:pPr>
            <a:r>
              <a:rPr kumimoji="0" lang="en-US" sz="2000" b="0" i="0" u="none" strike="noStrike" kern="1200" cap="none" spc="0" normalizeH="0" baseline="0" noProof="0" smtClean="0">
                <a:ln>
                  <a:noFill/>
                </a:ln>
                <a:solidFill>
                  <a:schemeClr val="tx1"/>
                </a:solidFill>
                <a:effectLst/>
                <a:uLnTx/>
                <a:uFillTx/>
                <a:latin typeface="+mn-lt"/>
                <a:ea typeface="+mn-ea"/>
                <a:cs typeface="+mn-cs"/>
              </a:rPr>
              <a:t>k</a:t>
            </a:r>
            <a:r>
              <a:rPr kumimoji="0" lang="el-GR" sz="2000" b="0" i="0" u="none" strike="noStrike" kern="1200" cap="none" spc="0" normalizeH="0" baseline="0" noProof="0" smtClean="0">
                <a:ln>
                  <a:noFill/>
                </a:ln>
                <a:solidFill>
                  <a:schemeClr val="tx1"/>
                </a:solidFill>
                <a:effectLst/>
                <a:uLnTx/>
                <a:uFillTx/>
                <a:latin typeface="+mn-lt"/>
                <a:ea typeface="+mn-ea"/>
                <a:cs typeface="+mn-cs"/>
              </a:rPr>
              <a:t>: Διασυνδέσεις</a:t>
            </a:r>
          </a:p>
          <a:p>
            <a:pPr marL="342900" marR="0" lvl="0" indent="-342900" algn="just" defTabSz="914400" rtl="0" eaLnBrk="1" fontAlgn="auto" latinLnBrk="0" hangingPunct="1">
              <a:lnSpc>
                <a:spcPct val="90000"/>
              </a:lnSpc>
              <a:spcBef>
                <a:spcPct val="20000"/>
              </a:spcBef>
              <a:spcAft>
                <a:spcPts val="0"/>
              </a:spcAft>
              <a:buClrTx/>
              <a:buSzTx/>
              <a:buFont typeface="Wingdings" pitchFamily="2" charset="2"/>
              <a:buNone/>
              <a:tabLst/>
              <a:defRPr/>
            </a:pPr>
            <a:endParaRPr kumimoji="0" lang="el-GR" sz="2000" b="0" i="0" u="none" strike="noStrike" kern="1200" cap="none" spc="0" normalizeH="0" baseline="0" noProof="0">
              <a:ln>
                <a:noFill/>
              </a:ln>
              <a:solidFill>
                <a:schemeClr val="tx1"/>
              </a:solidFill>
              <a:effectLst/>
              <a:uLnTx/>
              <a:uFillTx/>
              <a:latin typeface="+mn-lt"/>
              <a:ea typeface="+mn-ea"/>
              <a:cs typeface="+mn-cs"/>
            </a:endParaRPr>
          </a:p>
        </p:txBody>
      </p:sp>
      <p:sp>
        <p:nvSpPr>
          <p:cNvPr id="4" name="AutoShape 6"/>
          <p:cNvSpPr>
            <a:spLocks noChangeArrowheads="1"/>
          </p:cNvSpPr>
          <p:nvPr/>
        </p:nvSpPr>
        <p:spPr bwMode="auto">
          <a:xfrm>
            <a:off x="381000" y="3276600"/>
            <a:ext cx="609600" cy="609600"/>
          </a:xfrm>
          <a:prstGeom prst="curvedRightArrow">
            <a:avLst>
              <a:gd name="adj1" fmla="val 20000"/>
              <a:gd name="adj2" fmla="val 40000"/>
              <a:gd name="adj3" fmla="val 33333"/>
            </a:avLst>
          </a:prstGeom>
          <a:solidFill>
            <a:schemeClr val="accent2"/>
          </a:solidFill>
          <a:ln w="9525">
            <a:solidFill>
              <a:schemeClr val="tx1"/>
            </a:solidFill>
            <a:miter lim="800000"/>
            <a:headEnd/>
            <a:tailEnd/>
          </a:ln>
          <a:effectLst/>
        </p:spPr>
        <p:txBody>
          <a:bodyPr wrap="none" anchor="ctr"/>
          <a:lstStyle/>
          <a:p>
            <a:endParaRPr lang="el-GR"/>
          </a:p>
        </p:txBody>
      </p:sp>
      <p:sp>
        <p:nvSpPr>
          <p:cNvPr id="5" name="Text Box 7"/>
          <p:cNvSpPr txBox="1">
            <a:spLocks noChangeArrowheads="1"/>
          </p:cNvSpPr>
          <p:nvPr/>
        </p:nvSpPr>
        <p:spPr bwMode="auto">
          <a:xfrm>
            <a:off x="1331913" y="3213100"/>
            <a:ext cx="7543800" cy="885825"/>
          </a:xfrm>
          <a:prstGeom prst="rect">
            <a:avLst/>
          </a:prstGeom>
          <a:noFill/>
          <a:ln w="9525">
            <a:noFill/>
            <a:miter lim="800000"/>
            <a:headEnd/>
            <a:tailEnd/>
          </a:ln>
          <a:effectLst/>
        </p:spPr>
        <p:txBody>
          <a:bodyPr>
            <a:spAutoFit/>
          </a:bodyPr>
          <a:lstStyle/>
          <a:p>
            <a:pPr algn="l">
              <a:lnSpc>
                <a:spcPct val="130000"/>
              </a:lnSpc>
            </a:pPr>
            <a:r>
              <a:rPr lang="el-GR" sz="2000"/>
              <a:t>Όταν </a:t>
            </a:r>
            <a:r>
              <a:rPr lang="en-US" sz="2000"/>
              <a:t>k &gt;</a:t>
            </a:r>
            <a:r>
              <a:rPr lang="en-US" sz="2000" b="1" baseline="30000"/>
              <a:t> </a:t>
            </a:r>
            <a:r>
              <a:rPr lang="el-GR" sz="2000" baseline="30000"/>
              <a:t>ν</a:t>
            </a:r>
            <a:r>
              <a:rPr lang="en-US" sz="2000"/>
              <a:t> /</a:t>
            </a:r>
            <a:r>
              <a:rPr lang="en-US" sz="2000" baseline="-42000"/>
              <a:t> </a:t>
            </a:r>
            <a:r>
              <a:rPr lang="en-US" sz="2000" baseline="-26000"/>
              <a:t>2</a:t>
            </a:r>
            <a:r>
              <a:rPr lang="el-GR" sz="2000" baseline="-26000"/>
              <a:t>  </a:t>
            </a:r>
            <a:r>
              <a:rPr lang="el-GR" sz="2000"/>
              <a:t>τότε το σύστημα από σύνθετο (</a:t>
            </a:r>
            <a:r>
              <a:rPr lang="en-US" sz="2000"/>
              <a:t>complex</a:t>
            </a:r>
            <a:r>
              <a:rPr lang="el-GR" sz="2000"/>
              <a:t>) γίνεται περίπλοκο ή πολύπλοκο (</a:t>
            </a:r>
            <a:r>
              <a:rPr lang="en-US" sz="2000"/>
              <a:t>complicated</a:t>
            </a:r>
            <a:r>
              <a:rPr lang="el-GR" sz="2000"/>
              <a:t>)</a:t>
            </a:r>
          </a:p>
        </p:txBody>
      </p:sp>
      <p:sp>
        <p:nvSpPr>
          <p:cNvPr id="6" name="Text Box 8"/>
          <p:cNvSpPr txBox="1">
            <a:spLocks noChangeArrowheads="1"/>
          </p:cNvSpPr>
          <p:nvPr/>
        </p:nvSpPr>
        <p:spPr bwMode="auto">
          <a:xfrm>
            <a:off x="1258888" y="4292600"/>
            <a:ext cx="7543800" cy="1616075"/>
          </a:xfrm>
          <a:prstGeom prst="rect">
            <a:avLst/>
          </a:prstGeom>
          <a:noFill/>
          <a:ln w="9525">
            <a:noFill/>
            <a:miter lim="800000"/>
            <a:headEnd/>
            <a:tailEnd/>
          </a:ln>
          <a:effectLst/>
        </p:spPr>
        <p:txBody>
          <a:bodyPr>
            <a:spAutoFit/>
          </a:bodyPr>
          <a:lstStyle/>
          <a:p>
            <a:pPr algn="l">
              <a:lnSpc>
                <a:spcPct val="130000"/>
              </a:lnSpc>
            </a:pPr>
            <a:r>
              <a:rPr lang="el-GR" sz="2000"/>
              <a:t>Όταν </a:t>
            </a:r>
            <a:r>
              <a:rPr lang="en-US" sz="2000"/>
              <a:t>k </a:t>
            </a:r>
            <a:r>
              <a:rPr lang="el-GR" sz="2000"/>
              <a:t>γίνεται εκθετικό του ν τότε υπάρχει </a:t>
            </a:r>
            <a:r>
              <a:rPr lang="en-US" sz="2000"/>
              <a:t>“</a:t>
            </a:r>
            <a:r>
              <a:rPr lang="el-GR" sz="2000"/>
              <a:t>φάση μετάβασης</a:t>
            </a:r>
            <a:r>
              <a:rPr lang="en-US" sz="2000"/>
              <a:t>”</a:t>
            </a:r>
            <a:r>
              <a:rPr lang="el-GR" sz="2000"/>
              <a:t> </a:t>
            </a:r>
            <a:endParaRPr lang="en-US" sz="2000"/>
          </a:p>
          <a:p>
            <a:pPr algn="l">
              <a:lnSpc>
                <a:spcPct val="130000"/>
              </a:lnSpc>
            </a:pPr>
            <a:r>
              <a:rPr lang="el-GR" sz="2000"/>
              <a:t>(</a:t>
            </a:r>
            <a:r>
              <a:rPr lang="en-US" sz="2000"/>
              <a:t>phase transition</a:t>
            </a:r>
            <a:r>
              <a:rPr lang="el-GR" sz="2000"/>
              <a:t>)</a:t>
            </a:r>
            <a:endParaRPr lang="en-US" sz="2000"/>
          </a:p>
          <a:p>
            <a:pPr algn="l">
              <a:lnSpc>
                <a:spcPct val="120000"/>
              </a:lnSpc>
            </a:pPr>
            <a:endParaRPr lang="en-US" sz="2000"/>
          </a:p>
          <a:p>
            <a:pPr algn="l">
              <a:lnSpc>
                <a:spcPct val="120000"/>
              </a:lnSpc>
            </a:pPr>
            <a:r>
              <a:rPr lang="el-GR" sz="2000" b="1" u="sng"/>
              <a:t>Παράδειγμα</a:t>
            </a:r>
            <a:r>
              <a:rPr lang="el-GR" sz="2000"/>
              <a:t>: 10.000 σημεία και ένα ατέλειωτο κουβάρι κλωστή</a:t>
            </a:r>
          </a:p>
        </p:txBody>
      </p:sp>
      <p:sp>
        <p:nvSpPr>
          <p:cNvPr id="7" name="AutoShape 9"/>
          <p:cNvSpPr>
            <a:spLocks noChangeArrowheads="1"/>
          </p:cNvSpPr>
          <p:nvPr/>
        </p:nvSpPr>
        <p:spPr bwMode="auto">
          <a:xfrm>
            <a:off x="304800" y="4267200"/>
            <a:ext cx="609600" cy="609600"/>
          </a:xfrm>
          <a:prstGeom prst="curvedRightArrow">
            <a:avLst>
              <a:gd name="adj1" fmla="val 20000"/>
              <a:gd name="adj2" fmla="val 40000"/>
              <a:gd name="adj3" fmla="val 33333"/>
            </a:avLst>
          </a:prstGeom>
          <a:solidFill>
            <a:schemeClr val="accent2"/>
          </a:solidFill>
          <a:ln w="9525">
            <a:solidFill>
              <a:schemeClr val="tx1"/>
            </a:solidFill>
            <a:miter lim="800000"/>
            <a:headEnd/>
            <a:tailEnd/>
          </a:ln>
          <a:effectLst/>
        </p:spPr>
        <p:txBody>
          <a:bodyPr wrap="none" anchor="ctr"/>
          <a:lstStyle/>
          <a:p>
            <a:endParaRPr lang="el-GR"/>
          </a:p>
        </p:txBody>
      </p:sp>
      <p:sp>
        <p:nvSpPr>
          <p:cNvPr id="8" name="Line 11"/>
          <p:cNvSpPr>
            <a:spLocks noChangeShapeType="1"/>
          </p:cNvSpPr>
          <p:nvPr/>
        </p:nvSpPr>
        <p:spPr bwMode="auto">
          <a:xfrm>
            <a:off x="611188" y="1484313"/>
            <a:ext cx="7559675" cy="0"/>
          </a:xfrm>
          <a:prstGeom prst="line">
            <a:avLst/>
          </a:prstGeom>
          <a:noFill/>
          <a:ln w="15875">
            <a:solidFill>
              <a:schemeClr val="accent2"/>
            </a:solidFill>
            <a:round/>
            <a:headEnd/>
            <a:tailEnd/>
          </a:ln>
          <a:effectLst/>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70</a:t>
            </a:fld>
            <a:endParaRPr lang="el-G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684213" y="620713"/>
            <a:ext cx="7793037" cy="1143000"/>
          </a:xfrm>
        </p:spPr>
        <p:txBody>
          <a:bodyPr anchor="ctr" anchorCtr="1">
            <a:normAutofit fontScale="90000"/>
          </a:bodyPr>
          <a:lstStyle/>
          <a:p>
            <a:pPr>
              <a:lnSpc>
                <a:spcPct val="120000"/>
              </a:lnSpc>
            </a:pPr>
            <a:r>
              <a:rPr lang="el-GR" sz="3200" b="1"/>
              <a:t>Ένα απλό σύστημα</a:t>
            </a:r>
            <a:r>
              <a:rPr lang="en-US" sz="3200" b="1"/>
              <a:t/>
            </a:r>
            <a:br>
              <a:rPr lang="en-US" sz="3200" b="1"/>
            </a:br>
            <a:r>
              <a:rPr lang="el-GR" sz="3200" b="1"/>
              <a:t> (</a:t>
            </a:r>
            <a:r>
              <a:rPr lang="en-US" sz="3200" b="1"/>
              <a:t>a simple system)</a:t>
            </a:r>
          </a:p>
        </p:txBody>
      </p:sp>
      <p:sp>
        <p:nvSpPr>
          <p:cNvPr id="1028" name="Rectangle 4"/>
          <p:cNvSpPr>
            <a:spLocks noChangeArrowheads="1"/>
          </p:cNvSpPr>
          <p:nvPr/>
        </p:nvSpPr>
        <p:spPr bwMode="auto">
          <a:xfrm>
            <a:off x="1295400" y="2362200"/>
            <a:ext cx="6858000" cy="3810000"/>
          </a:xfrm>
          <a:prstGeom prst="rect">
            <a:avLst/>
          </a:prstGeom>
          <a:solidFill>
            <a:schemeClr val="accent2">
              <a:alpha val="50000"/>
            </a:schemeClr>
          </a:solidFill>
          <a:ln w="9525">
            <a:noFill/>
            <a:miter lim="800000"/>
            <a:headEnd/>
            <a:tailEnd/>
          </a:ln>
          <a:effectLst/>
        </p:spPr>
        <p:txBody>
          <a:bodyPr wrap="none" anchor="ctr"/>
          <a:lstStyle/>
          <a:p>
            <a:pPr>
              <a:lnSpc>
                <a:spcPct val="130000"/>
              </a:lnSpc>
            </a:pPr>
            <a:endParaRPr lang="en-US"/>
          </a:p>
          <a:p>
            <a:pPr>
              <a:lnSpc>
                <a:spcPct val="150000"/>
              </a:lnSpc>
            </a:pPr>
            <a:r>
              <a:rPr lang="el-GR"/>
              <a:t>•</a:t>
            </a:r>
            <a:r>
              <a:rPr lang="en-US"/>
              <a:t>	•	•	•</a:t>
            </a:r>
          </a:p>
          <a:p>
            <a:pPr>
              <a:lnSpc>
                <a:spcPct val="150000"/>
              </a:lnSpc>
            </a:pPr>
            <a:r>
              <a:rPr lang="el-GR"/>
              <a:t>•</a:t>
            </a:r>
            <a:r>
              <a:rPr lang="en-US"/>
              <a:t>	•	•	•</a:t>
            </a:r>
          </a:p>
          <a:p>
            <a:pPr>
              <a:lnSpc>
                <a:spcPct val="150000"/>
              </a:lnSpc>
            </a:pPr>
            <a:r>
              <a:rPr lang="el-GR"/>
              <a:t>•</a:t>
            </a:r>
            <a:r>
              <a:rPr lang="en-US"/>
              <a:t>	•	•	•</a:t>
            </a:r>
          </a:p>
          <a:p>
            <a:pPr>
              <a:lnSpc>
                <a:spcPct val="150000"/>
              </a:lnSpc>
            </a:pPr>
            <a:r>
              <a:rPr lang="el-GR"/>
              <a:t>•</a:t>
            </a:r>
            <a:r>
              <a:rPr lang="en-US"/>
              <a:t>	•	•	•</a:t>
            </a:r>
          </a:p>
          <a:p>
            <a:pPr>
              <a:lnSpc>
                <a:spcPct val="150000"/>
              </a:lnSpc>
            </a:pPr>
            <a:r>
              <a:rPr lang="el-GR"/>
              <a:t>•</a:t>
            </a:r>
            <a:r>
              <a:rPr lang="en-US"/>
              <a:t>	•	•	•</a:t>
            </a:r>
          </a:p>
          <a:p>
            <a:pPr>
              <a:lnSpc>
                <a:spcPct val="150000"/>
              </a:lnSpc>
            </a:pPr>
            <a:r>
              <a:rPr lang="el-GR"/>
              <a:t>•</a:t>
            </a:r>
            <a:r>
              <a:rPr lang="en-US"/>
              <a:t>	•	•	•</a:t>
            </a:r>
          </a:p>
          <a:p>
            <a:pPr>
              <a:lnSpc>
                <a:spcPct val="150000"/>
              </a:lnSpc>
            </a:pPr>
            <a:endParaRPr lang="el-GR"/>
          </a:p>
        </p:txBody>
      </p:sp>
      <p:sp>
        <p:nvSpPr>
          <p:cNvPr id="4" name="3 - Θέση αριθμού διαφάνειας"/>
          <p:cNvSpPr>
            <a:spLocks noGrp="1"/>
          </p:cNvSpPr>
          <p:nvPr>
            <p:ph type="sldNum" sz="quarter" idx="15"/>
          </p:nvPr>
        </p:nvSpPr>
        <p:spPr/>
        <p:txBody>
          <a:bodyPr/>
          <a:lstStyle/>
          <a:p>
            <a:fld id="{D3F1D1C4-C2D9-4231-9FB2-B2D9D97AA41D}" type="slidenum">
              <a:rPr lang="el-GR" smtClean="0"/>
              <a:pPr/>
              <a:t>71</a:t>
            </a:fld>
            <a:endParaRPr lang="el-G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55650" y="549275"/>
            <a:ext cx="7793038" cy="1143000"/>
          </a:xfrm>
        </p:spPr>
        <p:txBody>
          <a:bodyPr anchor="ctr" anchorCtr="1">
            <a:normAutofit fontScale="90000"/>
          </a:bodyPr>
          <a:lstStyle/>
          <a:p>
            <a:pPr algn="ctr">
              <a:lnSpc>
                <a:spcPct val="120000"/>
              </a:lnSpc>
            </a:pPr>
            <a:r>
              <a:rPr lang="el-GR" sz="3200" b="1"/>
              <a:t>Ένα σύνθετο σύστημα </a:t>
            </a:r>
            <a:r>
              <a:rPr lang="en-US" sz="3200" b="1"/>
              <a:t/>
            </a:r>
            <a:br>
              <a:rPr lang="en-US" sz="3200" b="1"/>
            </a:br>
            <a:r>
              <a:rPr lang="el-GR" sz="3200" b="1"/>
              <a:t>(</a:t>
            </a:r>
            <a:r>
              <a:rPr lang="en-US" sz="3200" b="1"/>
              <a:t>a complex system</a:t>
            </a:r>
            <a:r>
              <a:rPr lang="el-GR" sz="3200" b="1"/>
              <a:t>)</a:t>
            </a:r>
            <a:endParaRPr lang="en-US" sz="3200" b="1"/>
          </a:p>
        </p:txBody>
      </p:sp>
      <p:sp>
        <p:nvSpPr>
          <p:cNvPr id="7174" name="Rectangle 6"/>
          <p:cNvSpPr>
            <a:spLocks noChangeArrowheads="1"/>
          </p:cNvSpPr>
          <p:nvPr/>
        </p:nvSpPr>
        <p:spPr bwMode="auto">
          <a:xfrm>
            <a:off x="1295400" y="2362200"/>
            <a:ext cx="6858000" cy="3810000"/>
          </a:xfrm>
          <a:prstGeom prst="rect">
            <a:avLst/>
          </a:prstGeom>
          <a:solidFill>
            <a:schemeClr val="accent2">
              <a:alpha val="50000"/>
            </a:schemeClr>
          </a:solidFill>
          <a:ln w="9525">
            <a:noFill/>
            <a:miter lim="800000"/>
            <a:headEnd/>
            <a:tailEnd/>
          </a:ln>
          <a:effectLst/>
        </p:spPr>
        <p:txBody>
          <a:bodyPr wrap="none" anchor="ctr"/>
          <a:lstStyle/>
          <a:p>
            <a:pPr>
              <a:lnSpc>
                <a:spcPct val="130000"/>
              </a:lnSpc>
            </a:pPr>
            <a:endParaRPr lang="en-US"/>
          </a:p>
          <a:p>
            <a:pPr>
              <a:lnSpc>
                <a:spcPct val="150000"/>
              </a:lnSpc>
            </a:pPr>
            <a:r>
              <a:rPr lang="el-GR"/>
              <a:t>•</a:t>
            </a:r>
            <a:r>
              <a:rPr lang="en-US"/>
              <a:t>	•	•	•</a:t>
            </a:r>
          </a:p>
          <a:p>
            <a:pPr>
              <a:lnSpc>
                <a:spcPct val="150000"/>
              </a:lnSpc>
            </a:pPr>
            <a:r>
              <a:rPr lang="el-GR"/>
              <a:t>•</a:t>
            </a:r>
            <a:r>
              <a:rPr lang="en-US"/>
              <a:t>	•	•	•</a:t>
            </a:r>
          </a:p>
          <a:p>
            <a:pPr>
              <a:lnSpc>
                <a:spcPct val="150000"/>
              </a:lnSpc>
            </a:pPr>
            <a:r>
              <a:rPr lang="el-GR"/>
              <a:t>•</a:t>
            </a:r>
            <a:r>
              <a:rPr lang="en-US"/>
              <a:t>	•		•</a:t>
            </a:r>
          </a:p>
          <a:p>
            <a:pPr>
              <a:lnSpc>
                <a:spcPct val="150000"/>
              </a:lnSpc>
            </a:pPr>
            <a:r>
              <a:rPr lang="el-GR"/>
              <a:t>•</a:t>
            </a:r>
            <a:r>
              <a:rPr lang="en-US"/>
              <a:t>	•	•	•</a:t>
            </a:r>
          </a:p>
          <a:p>
            <a:pPr>
              <a:lnSpc>
                <a:spcPct val="150000"/>
              </a:lnSpc>
            </a:pPr>
            <a:r>
              <a:rPr lang="el-GR"/>
              <a:t>•</a:t>
            </a:r>
            <a:r>
              <a:rPr lang="en-US"/>
              <a:t>	•	•	•</a:t>
            </a:r>
          </a:p>
          <a:p>
            <a:pPr>
              <a:lnSpc>
                <a:spcPct val="150000"/>
              </a:lnSpc>
            </a:pPr>
            <a:r>
              <a:rPr lang="el-GR"/>
              <a:t>•</a:t>
            </a:r>
            <a:r>
              <a:rPr lang="en-US"/>
              <a:t>	•	•	•</a:t>
            </a:r>
          </a:p>
          <a:p>
            <a:pPr>
              <a:lnSpc>
                <a:spcPct val="150000"/>
              </a:lnSpc>
            </a:pPr>
            <a:endParaRPr lang="el-GR"/>
          </a:p>
        </p:txBody>
      </p:sp>
      <p:sp>
        <p:nvSpPr>
          <p:cNvPr id="7175" name="Line 7"/>
          <p:cNvSpPr>
            <a:spLocks noChangeShapeType="1"/>
          </p:cNvSpPr>
          <p:nvPr/>
        </p:nvSpPr>
        <p:spPr bwMode="auto">
          <a:xfrm>
            <a:off x="3352800" y="2895600"/>
            <a:ext cx="0" cy="2819400"/>
          </a:xfrm>
          <a:prstGeom prst="line">
            <a:avLst/>
          </a:prstGeom>
          <a:noFill/>
          <a:ln w="15875">
            <a:solidFill>
              <a:schemeClr val="tx1"/>
            </a:solidFill>
            <a:round/>
            <a:headEnd/>
            <a:tailEnd/>
          </a:ln>
          <a:effectLst/>
        </p:spPr>
        <p:txBody>
          <a:bodyPr wrap="none" anchor="ctr"/>
          <a:lstStyle/>
          <a:p>
            <a:endParaRPr lang="el-GR"/>
          </a:p>
        </p:txBody>
      </p:sp>
      <p:sp>
        <p:nvSpPr>
          <p:cNvPr id="7177" name="Line 9"/>
          <p:cNvSpPr>
            <a:spLocks noChangeShapeType="1"/>
          </p:cNvSpPr>
          <p:nvPr/>
        </p:nvSpPr>
        <p:spPr bwMode="auto">
          <a:xfrm>
            <a:off x="3352800" y="5638800"/>
            <a:ext cx="2743200" cy="0"/>
          </a:xfrm>
          <a:prstGeom prst="line">
            <a:avLst/>
          </a:prstGeom>
          <a:noFill/>
          <a:ln w="9525">
            <a:solidFill>
              <a:schemeClr val="tx1"/>
            </a:solidFill>
            <a:round/>
            <a:headEnd/>
            <a:tailEnd/>
          </a:ln>
          <a:effectLst/>
        </p:spPr>
        <p:txBody>
          <a:bodyPr wrap="none" anchor="ctr"/>
          <a:lstStyle/>
          <a:p>
            <a:endParaRPr lang="el-GR"/>
          </a:p>
        </p:txBody>
      </p:sp>
      <p:sp>
        <p:nvSpPr>
          <p:cNvPr id="7178" name="Line 10"/>
          <p:cNvSpPr>
            <a:spLocks noChangeShapeType="1"/>
          </p:cNvSpPr>
          <p:nvPr/>
        </p:nvSpPr>
        <p:spPr bwMode="auto">
          <a:xfrm flipV="1">
            <a:off x="6096000" y="2895600"/>
            <a:ext cx="0" cy="1676400"/>
          </a:xfrm>
          <a:prstGeom prst="line">
            <a:avLst/>
          </a:prstGeom>
          <a:noFill/>
          <a:ln w="9525">
            <a:solidFill>
              <a:schemeClr val="tx1"/>
            </a:solidFill>
            <a:round/>
            <a:headEnd/>
            <a:tailEnd/>
          </a:ln>
          <a:effectLst/>
        </p:spPr>
        <p:txBody>
          <a:bodyPr wrap="none" anchor="ctr"/>
          <a:lstStyle/>
          <a:p>
            <a:endParaRPr lang="el-GR"/>
          </a:p>
        </p:txBody>
      </p:sp>
      <p:sp>
        <p:nvSpPr>
          <p:cNvPr id="7179" name="Line 11"/>
          <p:cNvSpPr>
            <a:spLocks noChangeShapeType="1"/>
          </p:cNvSpPr>
          <p:nvPr/>
        </p:nvSpPr>
        <p:spPr bwMode="auto">
          <a:xfrm>
            <a:off x="3352800" y="5105400"/>
            <a:ext cx="2743200" cy="0"/>
          </a:xfrm>
          <a:prstGeom prst="line">
            <a:avLst/>
          </a:prstGeom>
          <a:noFill/>
          <a:ln w="9525">
            <a:solidFill>
              <a:schemeClr val="tx1"/>
            </a:solidFill>
            <a:round/>
            <a:headEnd/>
            <a:tailEnd/>
          </a:ln>
          <a:effectLst/>
        </p:spPr>
        <p:txBody>
          <a:bodyPr wrap="none" anchor="ctr"/>
          <a:lstStyle/>
          <a:p>
            <a:endParaRPr lang="el-GR"/>
          </a:p>
        </p:txBody>
      </p:sp>
      <p:sp>
        <p:nvSpPr>
          <p:cNvPr id="7180" name="Line 12"/>
          <p:cNvSpPr>
            <a:spLocks noChangeShapeType="1"/>
          </p:cNvSpPr>
          <p:nvPr/>
        </p:nvSpPr>
        <p:spPr bwMode="auto">
          <a:xfrm>
            <a:off x="3352800" y="4572000"/>
            <a:ext cx="2743200" cy="0"/>
          </a:xfrm>
          <a:prstGeom prst="line">
            <a:avLst/>
          </a:prstGeom>
          <a:noFill/>
          <a:ln w="9525">
            <a:solidFill>
              <a:schemeClr val="tx1"/>
            </a:solidFill>
            <a:round/>
            <a:headEnd/>
            <a:tailEnd/>
          </a:ln>
          <a:effectLst/>
        </p:spPr>
        <p:txBody>
          <a:bodyPr wrap="none" anchor="ctr"/>
          <a:lstStyle/>
          <a:p>
            <a:endParaRPr lang="el-GR"/>
          </a:p>
        </p:txBody>
      </p:sp>
      <p:sp>
        <p:nvSpPr>
          <p:cNvPr id="7182" name="Line 14"/>
          <p:cNvSpPr>
            <a:spLocks noChangeShapeType="1"/>
          </p:cNvSpPr>
          <p:nvPr/>
        </p:nvSpPr>
        <p:spPr bwMode="auto">
          <a:xfrm>
            <a:off x="3352800" y="4038600"/>
            <a:ext cx="1828800" cy="0"/>
          </a:xfrm>
          <a:prstGeom prst="line">
            <a:avLst/>
          </a:prstGeom>
          <a:noFill/>
          <a:ln w="9525">
            <a:solidFill>
              <a:schemeClr val="tx1"/>
            </a:solidFill>
            <a:round/>
            <a:headEnd/>
            <a:tailEnd/>
          </a:ln>
          <a:effectLst/>
        </p:spPr>
        <p:txBody>
          <a:bodyPr wrap="none" anchor="ctr"/>
          <a:lstStyle/>
          <a:p>
            <a:endParaRPr lang="el-GR"/>
          </a:p>
        </p:txBody>
      </p:sp>
      <p:sp>
        <p:nvSpPr>
          <p:cNvPr id="7184" name="Line 16"/>
          <p:cNvSpPr>
            <a:spLocks noChangeShapeType="1"/>
          </p:cNvSpPr>
          <p:nvPr/>
        </p:nvSpPr>
        <p:spPr bwMode="auto">
          <a:xfrm>
            <a:off x="3352800" y="3429000"/>
            <a:ext cx="2743200" cy="0"/>
          </a:xfrm>
          <a:prstGeom prst="line">
            <a:avLst/>
          </a:prstGeom>
          <a:noFill/>
          <a:ln w="9525">
            <a:solidFill>
              <a:schemeClr val="tx1"/>
            </a:solidFill>
            <a:round/>
            <a:headEnd/>
            <a:tailEnd/>
          </a:ln>
          <a:effectLst/>
        </p:spPr>
        <p:txBody>
          <a:bodyPr wrap="none" anchor="ctr"/>
          <a:lstStyle/>
          <a:p>
            <a:endParaRPr lang="el-GR"/>
          </a:p>
        </p:txBody>
      </p:sp>
      <p:sp>
        <p:nvSpPr>
          <p:cNvPr id="7185" name="Line 17"/>
          <p:cNvSpPr>
            <a:spLocks noChangeShapeType="1"/>
          </p:cNvSpPr>
          <p:nvPr/>
        </p:nvSpPr>
        <p:spPr bwMode="auto">
          <a:xfrm>
            <a:off x="5181600" y="2971800"/>
            <a:ext cx="914400" cy="0"/>
          </a:xfrm>
          <a:prstGeom prst="line">
            <a:avLst/>
          </a:prstGeom>
          <a:noFill/>
          <a:ln w="9525">
            <a:solidFill>
              <a:schemeClr val="tx1"/>
            </a:solidFill>
            <a:round/>
            <a:headEnd/>
            <a:tailEnd/>
          </a:ln>
          <a:effectLst/>
        </p:spPr>
        <p:txBody>
          <a:bodyPr wrap="none" anchor="ctr"/>
          <a:lstStyle/>
          <a:p>
            <a:endParaRPr lang="el-GR"/>
          </a:p>
        </p:txBody>
      </p:sp>
      <p:sp>
        <p:nvSpPr>
          <p:cNvPr id="7188" name="Line 20"/>
          <p:cNvSpPr>
            <a:spLocks noChangeShapeType="1"/>
          </p:cNvSpPr>
          <p:nvPr/>
        </p:nvSpPr>
        <p:spPr bwMode="auto">
          <a:xfrm>
            <a:off x="3352800" y="2971800"/>
            <a:ext cx="914400" cy="0"/>
          </a:xfrm>
          <a:prstGeom prst="line">
            <a:avLst/>
          </a:prstGeom>
          <a:noFill/>
          <a:ln w="9525">
            <a:solidFill>
              <a:schemeClr val="tx1"/>
            </a:solidFill>
            <a:round/>
            <a:headEnd/>
            <a:tailEnd/>
          </a:ln>
          <a:effectLst/>
        </p:spPr>
        <p:txBody>
          <a:bodyPr wrap="none" anchor="ctr"/>
          <a:lstStyle/>
          <a:p>
            <a:endParaRPr lang="el-GR"/>
          </a:p>
        </p:txBody>
      </p:sp>
      <p:sp>
        <p:nvSpPr>
          <p:cNvPr id="7192" name="Line 24"/>
          <p:cNvSpPr>
            <a:spLocks noChangeShapeType="1"/>
          </p:cNvSpPr>
          <p:nvPr/>
        </p:nvSpPr>
        <p:spPr bwMode="auto">
          <a:xfrm>
            <a:off x="4267200" y="2895600"/>
            <a:ext cx="838200" cy="533400"/>
          </a:xfrm>
          <a:prstGeom prst="line">
            <a:avLst/>
          </a:prstGeom>
          <a:noFill/>
          <a:ln w="9525">
            <a:solidFill>
              <a:schemeClr val="tx1"/>
            </a:solidFill>
            <a:round/>
            <a:headEnd/>
            <a:tailEnd/>
          </a:ln>
          <a:effectLst/>
        </p:spPr>
        <p:txBody>
          <a:bodyPr wrap="none" anchor="ctr"/>
          <a:lstStyle/>
          <a:p>
            <a:endParaRPr lang="el-GR"/>
          </a:p>
        </p:txBody>
      </p:sp>
      <p:sp>
        <p:nvSpPr>
          <p:cNvPr id="7193" name="Line 25"/>
          <p:cNvSpPr>
            <a:spLocks noChangeShapeType="1"/>
          </p:cNvSpPr>
          <p:nvPr/>
        </p:nvSpPr>
        <p:spPr bwMode="auto">
          <a:xfrm flipH="1">
            <a:off x="4191000" y="2971800"/>
            <a:ext cx="990600" cy="1066800"/>
          </a:xfrm>
          <a:prstGeom prst="line">
            <a:avLst/>
          </a:prstGeom>
          <a:noFill/>
          <a:ln w="9525">
            <a:solidFill>
              <a:schemeClr val="tx1"/>
            </a:solidFill>
            <a:round/>
            <a:headEnd/>
            <a:tailEnd/>
          </a:ln>
          <a:effectLst/>
        </p:spPr>
        <p:txBody>
          <a:bodyPr wrap="none" anchor="ctr"/>
          <a:lstStyle/>
          <a:p>
            <a:endParaRPr lang="el-GR"/>
          </a:p>
        </p:txBody>
      </p:sp>
      <p:sp>
        <p:nvSpPr>
          <p:cNvPr id="7194" name="Line 26"/>
          <p:cNvSpPr>
            <a:spLocks noChangeShapeType="1"/>
          </p:cNvSpPr>
          <p:nvPr/>
        </p:nvSpPr>
        <p:spPr bwMode="auto">
          <a:xfrm>
            <a:off x="5181600" y="2971800"/>
            <a:ext cx="914400" cy="533400"/>
          </a:xfrm>
          <a:prstGeom prst="line">
            <a:avLst/>
          </a:prstGeom>
          <a:noFill/>
          <a:ln w="9525">
            <a:solidFill>
              <a:schemeClr val="tx1"/>
            </a:solidFill>
            <a:round/>
            <a:headEnd/>
            <a:tailEnd/>
          </a:ln>
          <a:effectLst/>
        </p:spPr>
        <p:txBody>
          <a:bodyPr wrap="none" anchor="ctr"/>
          <a:lstStyle/>
          <a:p>
            <a:endParaRPr lang="el-GR"/>
          </a:p>
        </p:txBody>
      </p:sp>
      <p:sp>
        <p:nvSpPr>
          <p:cNvPr id="7195" name="Rectangle 27"/>
          <p:cNvSpPr>
            <a:spLocks noChangeArrowheads="1"/>
          </p:cNvSpPr>
          <p:nvPr/>
        </p:nvSpPr>
        <p:spPr bwMode="auto">
          <a:xfrm>
            <a:off x="4495800" y="3048000"/>
            <a:ext cx="762000" cy="457200"/>
          </a:xfrm>
          <a:prstGeom prst="rect">
            <a:avLst/>
          </a:prstGeom>
          <a:noFill/>
          <a:ln w="9525">
            <a:noFill/>
            <a:miter lim="800000"/>
            <a:headEnd/>
            <a:tailEnd/>
          </a:ln>
          <a:effectLst/>
        </p:spPr>
        <p:txBody>
          <a:bodyPr>
            <a:spAutoFit/>
          </a:bodyPr>
          <a:lstStyle/>
          <a:p>
            <a:r>
              <a:rPr lang="en-US"/>
              <a:t>•</a:t>
            </a:r>
            <a:endParaRPr lang="el-GR"/>
          </a:p>
        </p:txBody>
      </p:sp>
      <p:sp>
        <p:nvSpPr>
          <p:cNvPr id="7196" name="Line 28"/>
          <p:cNvSpPr>
            <a:spLocks noChangeShapeType="1"/>
          </p:cNvSpPr>
          <p:nvPr/>
        </p:nvSpPr>
        <p:spPr bwMode="auto">
          <a:xfrm>
            <a:off x="5181600" y="3505200"/>
            <a:ext cx="0" cy="1066800"/>
          </a:xfrm>
          <a:prstGeom prst="line">
            <a:avLst/>
          </a:prstGeom>
          <a:noFill/>
          <a:ln w="9525">
            <a:solidFill>
              <a:schemeClr val="tx1"/>
            </a:solidFill>
            <a:round/>
            <a:headEnd/>
            <a:tailEnd/>
          </a:ln>
          <a:effectLst/>
        </p:spPr>
        <p:txBody>
          <a:bodyPr wrap="none" anchor="ctr"/>
          <a:lstStyle/>
          <a:p>
            <a:endParaRPr lang="el-GR"/>
          </a:p>
        </p:txBody>
      </p:sp>
      <p:sp>
        <p:nvSpPr>
          <p:cNvPr id="7197" name="Line 29"/>
          <p:cNvSpPr>
            <a:spLocks noChangeShapeType="1"/>
          </p:cNvSpPr>
          <p:nvPr/>
        </p:nvSpPr>
        <p:spPr bwMode="auto">
          <a:xfrm flipH="1" flipV="1">
            <a:off x="4267200" y="3962400"/>
            <a:ext cx="914400" cy="609600"/>
          </a:xfrm>
          <a:prstGeom prst="line">
            <a:avLst/>
          </a:prstGeom>
          <a:noFill/>
          <a:ln w="9525">
            <a:solidFill>
              <a:schemeClr val="tx1"/>
            </a:solidFill>
            <a:round/>
            <a:headEnd/>
            <a:tailEnd/>
          </a:ln>
          <a:effectLst/>
        </p:spPr>
        <p:txBody>
          <a:bodyPr wrap="none" anchor="ctr"/>
          <a:lstStyle/>
          <a:p>
            <a:endParaRPr lang="el-GR"/>
          </a:p>
        </p:txBody>
      </p:sp>
      <p:sp>
        <p:nvSpPr>
          <p:cNvPr id="7198" name="Line 30"/>
          <p:cNvSpPr>
            <a:spLocks noChangeShapeType="1"/>
          </p:cNvSpPr>
          <p:nvPr/>
        </p:nvSpPr>
        <p:spPr bwMode="auto">
          <a:xfrm flipV="1">
            <a:off x="5181600" y="3505200"/>
            <a:ext cx="914400" cy="1066800"/>
          </a:xfrm>
          <a:prstGeom prst="line">
            <a:avLst/>
          </a:prstGeom>
          <a:noFill/>
          <a:ln w="9525">
            <a:solidFill>
              <a:schemeClr val="tx1"/>
            </a:solidFill>
            <a:round/>
            <a:headEnd/>
            <a:tailEnd/>
          </a:ln>
          <a:effectLst/>
        </p:spPr>
        <p:txBody>
          <a:bodyPr wrap="none" anchor="ctr"/>
          <a:lstStyle/>
          <a:p>
            <a:endParaRPr lang="el-GR"/>
          </a:p>
        </p:txBody>
      </p:sp>
      <p:sp>
        <p:nvSpPr>
          <p:cNvPr id="7199" name="Line 31"/>
          <p:cNvSpPr>
            <a:spLocks noChangeShapeType="1"/>
          </p:cNvSpPr>
          <p:nvPr/>
        </p:nvSpPr>
        <p:spPr bwMode="auto">
          <a:xfrm>
            <a:off x="4267200" y="5181600"/>
            <a:ext cx="914400" cy="457200"/>
          </a:xfrm>
          <a:prstGeom prst="line">
            <a:avLst/>
          </a:prstGeom>
          <a:noFill/>
          <a:ln w="9525">
            <a:solidFill>
              <a:schemeClr val="tx1"/>
            </a:solidFill>
            <a:round/>
            <a:headEnd/>
            <a:tailEnd/>
          </a:ln>
          <a:effectLst/>
        </p:spPr>
        <p:txBody>
          <a:bodyPr wrap="none" anchor="ctr"/>
          <a:lstStyle/>
          <a:p>
            <a:endParaRPr lang="el-GR"/>
          </a:p>
        </p:txBody>
      </p:sp>
      <p:sp>
        <p:nvSpPr>
          <p:cNvPr id="7200" name="Line 32"/>
          <p:cNvSpPr>
            <a:spLocks noChangeShapeType="1"/>
          </p:cNvSpPr>
          <p:nvPr/>
        </p:nvSpPr>
        <p:spPr bwMode="auto">
          <a:xfrm>
            <a:off x="5181600" y="4572000"/>
            <a:ext cx="0" cy="1066800"/>
          </a:xfrm>
          <a:prstGeom prst="line">
            <a:avLst/>
          </a:prstGeom>
          <a:noFill/>
          <a:ln w="9525">
            <a:solidFill>
              <a:schemeClr val="tx1"/>
            </a:solidFill>
            <a:round/>
            <a:headEnd/>
            <a:tailEnd/>
          </a:ln>
          <a:effectLst/>
        </p:spPr>
        <p:txBody>
          <a:bodyPr wrap="none" anchor="ctr"/>
          <a:lstStyle/>
          <a:p>
            <a:endParaRPr lang="el-GR"/>
          </a:p>
        </p:txBody>
      </p:sp>
      <p:sp>
        <p:nvSpPr>
          <p:cNvPr id="7201" name="Line 33"/>
          <p:cNvSpPr>
            <a:spLocks noChangeShapeType="1"/>
          </p:cNvSpPr>
          <p:nvPr/>
        </p:nvSpPr>
        <p:spPr bwMode="auto">
          <a:xfrm>
            <a:off x="4267200" y="2971800"/>
            <a:ext cx="0" cy="2667000"/>
          </a:xfrm>
          <a:prstGeom prst="line">
            <a:avLst/>
          </a:prstGeom>
          <a:noFill/>
          <a:ln w="9525">
            <a:solidFill>
              <a:schemeClr val="tx1"/>
            </a:solidFill>
            <a:round/>
            <a:headEnd/>
            <a:tailEnd/>
          </a:ln>
          <a:effectLst/>
        </p:spPr>
        <p:txBody>
          <a:bodyPr wrap="none" anchor="ctr"/>
          <a:lstStyle/>
          <a:p>
            <a:endParaRPr lang="el-GR"/>
          </a:p>
        </p:txBody>
      </p:sp>
      <p:sp>
        <p:nvSpPr>
          <p:cNvPr id="7202" name="Line 34"/>
          <p:cNvSpPr>
            <a:spLocks noChangeShapeType="1"/>
          </p:cNvSpPr>
          <p:nvPr/>
        </p:nvSpPr>
        <p:spPr bwMode="auto">
          <a:xfrm>
            <a:off x="6096000" y="5105400"/>
            <a:ext cx="0" cy="533400"/>
          </a:xfrm>
          <a:prstGeom prst="line">
            <a:avLst/>
          </a:prstGeom>
          <a:noFill/>
          <a:ln w="9525">
            <a:solidFill>
              <a:schemeClr val="tx1"/>
            </a:solidFill>
            <a:round/>
            <a:headEnd/>
            <a:tailEnd/>
          </a:ln>
          <a:effectLst/>
        </p:spPr>
        <p:txBody>
          <a:bodyPr wrap="none" anchor="ctr"/>
          <a:lstStyle/>
          <a:p>
            <a:endParaRPr lang="el-GR"/>
          </a:p>
        </p:txBody>
      </p:sp>
      <p:sp>
        <p:nvSpPr>
          <p:cNvPr id="7203" name="Line 35"/>
          <p:cNvSpPr>
            <a:spLocks noChangeShapeType="1"/>
          </p:cNvSpPr>
          <p:nvPr/>
        </p:nvSpPr>
        <p:spPr bwMode="auto">
          <a:xfrm>
            <a:off x="5181600" y="5181600"/>
            <a:ext cx="914400" cy="457200"/>
          </a:xfrm>
          <a:prstGeom prst="line">
            <a:avLst/>
          </a:prstGeom>
          <a:noFill/>
          <a:ln w="9525">
            <a:solidFill>
              <a:schemeClr val="tx1"/>
            </a:solidFill>
            <a:round/>
            <a:headEnd/>
            <a:tailEnd/>
          </a:ln>
          <a:effectLst/>
        </p:spPr>
        <p:txBody>
          <a:bodyPr wrap="none" anchor="ctr"/>
          <a:lstStyle/>
          <a:p>
            <a:endParaRPr lang="el-GR"/>
          </a:p>
        </p:txBody>
      </p:sp>
      <p:sp>
        <p:nvSpPr>
          <p:cNvPr id="25" name="24 - Θέση αριθμού διαφάνειας"/>
          <p:cNvSpPr>
            <a:spLocks noGrp="1"/>
          </p:cNvSpPr>
          <p:nvPr>
            <p:ph type="sldNum" sz="quarter" idx="15"/>
          </p:nvPr>
        </p:nvSpPr>
        <p:spPr/>
        <p:txBody>
          <a:bodyPr/>
          <a:lstStyle/>
          <a:p>
            <a:fld id="{D3F1D1C4-C2D9-4231-9FB2-B2D9D97AA41D}" type="slidenum">
              <a:rPr lang="el-GR" smtClean="0"/>
              <a:pPr/>
              <a:t>72</a:t>
            </a:fld>
            <a:endParaRPr lang="el-G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50938" y="617538"/>
            <a:ext cx="7078662" cy="1143000"/>
          </a:xfrm>
        </p:spPr>
        <p:txBody>
          <a:bodyPr anchor="ctr" anchorCtr="1">
            <a:normAutofit fontScale="90000"/>
          </a:bodyPr>
          <a:lstStyle/>
          <a:p>
            <a:pPr algn="ctr">
              <a:lnSpc>
                <a:spcPct val="110000"/>
              </a:lnSpc>
            </a:pPr>
            <a:r>
              <a:rPr lang="el-GR" sz="3200" b="1"/>
              <a:t>Ένα πολύπλοκο σύστημα</a:t>
            </a:r>
            <a:r>
              <a:rPr lang="en-US" sz="3200" b="1"/>
              <a:t/>
            </a:r>
            <a:br>
              <a:rPr lang="en-US" sz="3200" b="1"/>
            </a:br>
            <a:r>
              <a:rPr lang="el-GR" sz="3200" b="1"/>
              <a:t>(</a:t>
            </a:r>
            <a:r>
              <a:rPr lang="en-US" sz="3200" b="1"/>
              <a:t>a complicated system</a:t>
            </a:r>
            <a:r>
              <a:rPr lang="el-GR" sz="3200" b="1"/>
              <a:t>)</a:t>
            </a:r>
          </a:p>
        </p:txBody>
      </p:sp>
      <p:sp>
        <p:nvSpPr>
          <p:cNvPr id="8196" name="Rectangle 4"/>
          <p:cNvSpPr>
            <a:spLocks noChangeArrowheads="1"/>
          </p:cNvSpPr>
          <p:nvPr/>
        </p:nvSpPr>
        <p:spPr bwMode="auto">
          <a:xfrm>
            <a:off x="1295400" y="2362200"/>
            <a:ext cx="6858000" cy="3810000"/>
          </a:xfrm>
          <a:prstGeom prst="rect">
            <a:avLst/>
          </a:prstGeom>
          <a:solidFill>
            <a:schemeClr val="accent2">
              <a:alpha val="50000"/>
            </a:schemeClr>
          </a:solidFill>
          <a:ln w="9525">
            <a:noFill/>
            <a:miter lim="800000"/>
            <a:headEnd/>
            <a:tailEnd/>
          </a:ln>
          <a:effectLst/>
        </p:spPr>
        <p:txBody>
          <a:bodyPr wrap="none" anchor="ctr"/>
          <a:lstStyle/>
          <a:p>
            <a:pPr>
              <a:lnSpc>
                <a:spcPct val="130000"/>
              </a:lnSpc>
            </a:pPr>
            <a:endParaRPr lang="en-US"/>
          </a:p>
          <a:p>
            <a:pPr>
              <a:lnSpc>
                <a:spcPct val="150000"/>
              </a:lnSpc>
            </a:pPr>
            <a:r>
              <a:rPr lang="el-GR"/>
              <a:t>•</a:t>
            </a:r>
            <a:r>
              <a:rPr lang="en-US"/>
              <a:t>	•	•	•</a:t>
            </a:r>
          </a:p>
          <a:p>
            <a:pPr>
              <a:lnSpc>
                <a:spcPct val="150000"/>
              </a:lnSpc>
            </a:pPr>
            <a:r>
              <a:rPr lang="el-GR"/>
              <a:t>•</a:t>
            </a:r>
            <a:r>
              <a:rPr lang="en-US"/>
              <a:t>	•	•	•</a:t>
            </a:r>
          </a:p>
          <a:p>
            <a:pPr>
              <a:lnSpc>
                <a:spcPct val="150000"/>
              </a:lnSpc>
            </a:pPr>
            <a:r>
              <a:rPr lang="el-GR"/>
              <a:t>•</a:t>
            </a:r>
            <a:r>
              <a:rPr lang="en-US"/>
              <a:t>	•		•</a:t>
            </a:r>
          </a:p>
          <a:p>
            <a:pPr>
              <a:lnSpc>
                <a:spcPct val="150000"/>
              </a:lnSpc>
            </a:pPr>
            <a:r>
              <a:rPr lang="el-GR"/>
              <a:t>•</a:t>
            </a:r>
            <a:r>
              <a:rPr lang="en-US"/>
              <a:t>	•	•	•</a:t>
            </a:r>
          </a:p>
          <a:p>
            <a:pPr>
              <a:lnSpc>
                <a:spcPct val="150000"/>
              </a:lnSpc>
            </a:pPr>
            <a:r>
              <a:rPr lang="el-GR"/>
              <a:t>•</a:t>
            </a:r>
            <a:r>
              <a:rPr lang="en-US"/>
              <a:t>	•	•	•</a:t>
            </a:r>
          </a:p>
          <a:p>
            <a:pPr>
              <a:lnSpc>
                <a:spcPct val="150000"/>
              </a:lnSpc>
            </a:pPr>
            <a:r>
              <a:rPr lang="el-GR"/>
              <a:t>•</a:t>
            </a:r>
            <a:r>
              <a:rPr lang="en-US"/>
              <a:t>	•	•	•</a:t>
            </a:r>
          </a:p>
          <a:p>
            <a:pPr>
              <a:lnSpc>
                <a:spcPct val="150000"/>
              </a:lnSpc>
            </a:pPr>
            <a:endParaRPr lang="el-GR"/>
          </a:p>
        </p:txBody>
      </p:sp>
      <p:sp>
        <p:nvSpPr>
          <p:cNvPr id="8197" name="Line 5"/>
          <p:cNvSpPr>
            <a:spLocks noChangeShapeType="1"/>
          </p:cNvSpPr>
          <p:nvPr/>
        </p:nvSpPr>
        <p:spPr bwMode="auto">
          <a:xfrm>
            <a:off x="3352800" y="2895600"/>
            <a:ext cx="2743200" cy="0"/>
          </a:xfrm>
          <a:prstGeom prst="line">
            <a:avLst/>
          </a:prstGeom>
          <a:noFill/>
          <a:ln w="9525">
            <a:solidFill>
              <a:schemeClr val="tx1"/>
            </a:solidFill>
            <a:round/>
            <a:headEnd/>
            <a:tailEnd/>
          </a:ln>
          <a:effectLst/>
        </p:spPr>
        <p:txBody>
          <a:bodyPr wrap="none" anchor="ctr"/>
          <a:lstStyle/>
          <a:p>
            <a:endParaRPr lang="el-GR"/>
          </a:p>
        </p:txBody>
      </p:sp>
      <p:sp>
        <p:nvSpPr>
          <p:cNvPr id="8198" name="Line 6"/>
          <p:cNvSpPr>
            <a:spLocks noChangeShapeType="1"/>
          </p:cNvSpPr>
          <p:nvPr/>
        </p:nvSpPr>
        <p:spPr bwMode="auto">
          <a:xfrm flipH="1">
            <a:off x="3352800" y="2895600"/>
            <a:ext cx="0" cy="2819400"/>
          </a:xfrm>
          <a:prstGeom prst="line">
            <a:avLst/>
          </a:prstGeom>
          <a:noFill/>
          <a:ln w="9525">
            <a:solidFill>
              <a:schemeClr val="tx1"/>
            </a:solidFill>
            <a:round/>
            <a:headEnd/>
            <a:tailEnd/>
          </a:ln>
          <a:effectLst/>
        </p:spPr>
        <p:txBody>
          <a:bodyPr wrap="none" anchor="ctr"/>
          <a:lstStyle/>
          <a:p>
            <a:endParaRPr lang="el-GR"/>
          </a:p>
        </p:txBody>
      </p:sp>
      <p:sp>
        <p:nvSpPr>
          <p:cNvPr id="8200" name="Line 8"/>
          <p:cNvSpPr>
            <a:spLocks noChangeShapeType="1"/>
          </p:cNvSpPr>
          <p:nvPr/>
        </p:nvSpPr>
        <p:spPr bwMode="auto">
          <a:xfrm>
            <a:off x="3352800" y="5638800"/>
            <a:ext cx="2743200" cy="0"/>
          </a:xfrm>
          <a:prstGeom prst="line">
            <a:avLst/>
          </a:prstGeom>
          <a:noFill/>
          <a:ln w="9525">
            <a:solidFill>
              <a:schemeClr val="tx1"/>
            </a:solidFill>
            <a:round/>
            <a:headEnd/>
            <a:tailEnd/>
          </a:ln>
          <a:effectLst/>
        </p:spPr>
        <p:txBody>
          <a:bodyPr wrap="none" anchor="ctr"/>
          <a:lstStyle/>
          <a:p>
            <a:endParaRPr lang="el-GR"/>
          </a:p>
        </p:txBody>
      </p:sp>
      <p:sp>
        <p:nvSpPr>
          <p:cNvPr id="8201" name="Line 9"/>
          <p:cNvSpPr>
            <a:spLocks noChangeShapeType="1"/>
          </p:cNvSpPr>
          <p:nvPr/>
        </p:nvSpPr>
        <p:spPr bwMode="auto">
          <a:xfrm>
            <a:off x="6096000" y="2895600"/>
            <a:ext cx="0" cy="2743200"/>
          </a:xfrm>
          <a:prstGeom prst="line">
            <a:avLst/>
          </a:prstGeom>
          <a:noFill/>
          <a:ln w="9525">
            <a:solidFill>
              <a:schemeClr val="tx1"/>
            </a:solidFill>
            <a:round/>
            <a:headEnd/>
            <a:tailEnd/>
          </a:ln>
          <a:effectLst/>
        </p:spPr>
        <p:txBody>
          <a:bodyPr wrap="none" anchor="ctr"/>
          <a:lstStyle/>
          <a:p>
            <a:endParaRPr lang="el-GR"/>
          </a:p>
        </p:txBody>
      </p:sp>
      <p:sp>
        <p:nvSpPr>
          <p:cNvPr id="8204" name="Line 12"/>
          <p:cNvSpPr>
            <a:spLocks noChangeShapeType="1"/>
          </p:cNvSpPr>
          <p:nvPr/>
        </p:nvSpPr>
        <p:spPr bwMode="auto">
          <a:xfrm>
            <a:off x="3352800" y="3429000"/>
            <a:ext cx="2743200" cy="0"/>
          </a:xfrm>
          <a:prstGeom prst="line">
            <a:avLst/>
          </a:prstGeom>
          <a:noFill/>
          <a:ln w="9525">
            <a:solidFill>
              <a:schemeClr val="tx1"/>
            </a:solidFill>
            <a:round/>
            <a:headEnd/>
            <a:tailEnd/>
          </a:ln>
          <a:effectLst/>
        </p:spPr>
        <p:txBody>
          <a:bodyPr wrap="none" anchor="ctr"/>
          <a:lstStyle/>
          <a:p>
            <a:endParaRPr lang="el-GR"/>
          </a:p>
        </p:txBody>
      </p:sp>
      <p:sp>
        <p:nvSpPr>
          <p:cNvPr id="8205" name="Line 13"/>
          <p:cNvSpPr>
            <a:spLocks noChangeShapeType="1"/>
          </p:cNvSpPr>
          <p:nvPr/>
        </p:nvSpPr>
        <p:spPr bwMode="auto">
          <a:xfrm>
            <a:off x="3352800" y="4038600"/>
            <a:ext cx="914400" cy="0"/>
          </a:xfrm>
          <a:prstGeom prst="line">
            <a:avLst/>
          </a:prstGeom>
          <a:noFill/>
          <a:ln w="9525">
            <a:solidFill>
              <a:schemeClr val="tx1"/>
            </a:solidFill>
            <a:round/>
            <a:headEnd/>
            <a:tailEnd/>
          </a:ln>
          <a:effectLst/>
        </p:spPr>
        <p:txBody>
          <a:bodyPr wrap="none" anchor="ctr"/>
          <a:lstStyle/>
          <a:p>
            <a:endParaRPr lang="el-GR"/>
          </a:p>
        </p:txBody>
      </p:sp>
      <p:sp>
        <p:nvSpPr>
          <p:cNvPr id="8206" name="Line 14"/>
          <p:cNvSpPr>
            <a:spLocks noChangeShapeType="1"/>
          </p:cNvSpPr>
          <p:nvPr/>
        </p:nvSpPr>
        <p:spPr bwMode="auto">
          <a:xfrm>
            <a:off x="3352800" y="4572000"/>
            <a:ext cx="1828800" cy="0"/>
          </a:xfrm>
          <a:prstGeom prst="line">
            <a:avLst/>
          </a:prstGeom>
          <a:noFill/>
          <a:ln w="9525">
            <a:solidFill>
              <a:schemeClr val="tx1"/>
            </a:solidFill>
            <a:round/>
            <a:headEnd/>
            <a:tailEnd/>
          </a:ln>
          <a:effectLst/>
        </p:spPr>
        <p:txBody>
          <a:bodyPr wrap="none" anchor="ctr"/>
          <a:lstStyle/>
          <a:p>
            <a:endParaRPr lang="el-GR"/>
          </a:p>
        </p:txBody>
      </p:sp>
      <p:sp>
        <p:nvSpPr>
          <p:cNvPr id="8207" name="Line 15"/>
          <p:cNvSpPr>
            <a:spLocks noChangeShapeType="1"/>
          </p:cNvSpPr>
          <p:nvPr/>
        </p:nvSpPr>
        <p:spPr bwMode="auto">
          <a:xfrm>
            <a:off x="3352800" y="5105400"/>
            <a:ext cx="2743200" cy="0"/>
          </a:xfrm>
          <a:prstGeom prst="line">
            <a:avLst/>
          </a:prstGeom>
          <a:noFill/>
          <a:ln w="9525">
            <a:solidFill>
              <a:schemeClr val="tx1"/>
            </a:solidFill>
            <a:round/>
            <a:headEnd/>
            <a:tailEnd/>
          </a:ln>
          <a:effectLst/>
        </p:spPr>
        <p:txBody>
          <a:bodyPr wrap="none" anchor="ctr"/>
          <a:lstStyle/>
          <a:p>
            <a:endParaRPr lang="el-GR"/>
          </a:p>
        </p:txBody>
      </p:sp>
      <p:sp>
        <p:nvSpPr>
          <p:cNvPr id="8208" name="Line 16"/>
          <p:cNvSpPr>
            <a:spLocks noChangeShapeType="1"/>
          </p:cNvSpPr>
          <p:nvPr/>
        </p:nvSpPr>
        <p:spPr bwMode="auto">
          <a:xfrm>
            <a:off x="3352800" y="3505200"/>
            <a:ext cx="2743200" cy="1676400"/>
          </a:xfrm>
          <a:prstGeom prst="line">
            <a:avLst/>
          </a:prstGeom>
          <a:noFill/>
          <a:ln w="9525">
            <a:solidFill>
              <a:schemeClr val="tx1"/>
            </a:solidFill>
            <a:round/>
            <a:headEnd/>
            <a:tailEnd/>
          </a:ln>
          <a:effectLst/>
        </p:spPr>
        <p:txBody>
          <a:bodyPr wrap="none" anchor="ctr"/>
          <a:lstStyle/>
          <a:p>
            <a:endParaRPr lang="el-GR"/>
          </a:p>
        </p:txBody>
      </p:sp>
      <p:sp>
        <p:nvSpPr>
          <p:cNvPr id="8209" name="Line 17"/>
          <p:cNvSpPr>
            <a:spLocks noChangeShapeType="1"/>
          </p:cNvSpPr>
          <p:nvPr/>
        </p:nvSpPr>
        <p:spPr bwMode="auto">
          <a:xfrm>
            <a:off x="4267200" y="3429000"/>
            <a:ext cx="0" cy="609600"/>
          </a:xfrm>
          <a:prstGeom prst="line">
            <a:avLst/>
          </a:prstGeom>
          <a:noFill/>
          <a:ln w="9525">
            <a:solidFill>
              <a:schemeClr val="tx1"/>
            </a:solidFill>
            <a:round/>
            <a:headEnd/>
            <a:tailEnd/>
          </a:ln>
          <a:effectLst/>
        </p:spPr>
        <p:txBody>
          <a:bodyPr wrap="none" anchor="ctr"/>
          <a:lstStyle/>
          <a:p>
            <a:endParaRPr lang="el-GR"/>
          </a:p>
        </p:txBody>
      </p:sp>
      <p:sp>
        <p:nvSpPr>
          <p:cNvPr id="8210" name="Line 18"/>
          <p:cNvSpPr>
            <a:spLocks noChangeShapeType="1"/>
          </p:cNvSpPr>
          <p:nvPr/>
        </p:nvSpPr>
        <p:spPr bwMode="auto">
          <a:xfrm>
            <a:off x="5181600" y="3429000"/>
            <a:ext cx="0" cy="1143000"/>
          </a:xfrm>
          <a:prstGeom prst="line">
            <a:avLst/>
          </a:prstGeom>
          <a:noFill/>
          <a:ln w="9525">
            <a:solidFill>
              <a:schemeClr val="tx1"/>
            </a:solidFill>
            <a:round/>
            <a:headEnd/>
            <a:tailEnd/>
          </a:ln>
          <a:effectLst/>
        </p:spPr>
        <p:txBody>
          <a:bodyPr wrap="none" anchor="ctr"/>
          <a:lstStyle/>
          <a:p>
            <a:endParaRPr lang="el-GR"/>
          </a:p>
        </p:txBody>
      </p:sp>
      <p:sp>
        <p:nvSpPr>
          <p:cNvPr id="8211" name="Line 19"/>
          <p:cNvSpPr>
            <a:spLocks noChangeShapeType="1"/>
          </p:cNvSpPr>
          <p:nvPr/>
        </p:nvSpPr>
        <p:spPr bwMode="auto">
          <a:xfrm flipH="1">
            <a:off x="4267200" y="3505200"/>
            <a:ext cx="1828800" cy="533400"/>
          </a:xfrm>
          <a:prstGeom prst="line">
            <a:avLst/>
          </a:prstGeom>
          <a:noFill/>
          <a:ln w="9525">
            <a:solidFill>
              <a:schemeClr val="tx1"/>
            </a:solidFill>
            <a:round/>
            <a:headEnd/>
            <a:tailEnd/>
          </a:ln>
          <a:effectLst/>
        </p:spPr>
        <p:txBody>
          <a:bodyPr wrap="none" anchor="ctr"/>
          <a:lstStyle/>
          <a:p>
            <a:endParaRPr lang="el-GR"/>
          </a:p>
        </p:txBody>
      </p:sp>
      <p:sp>
        <p:nvSpPr>
          <p:cNvPr id="8212" name="Line 20"/>
          <p:cNvSpPr>
            <a:spLocks noChangeShapeType="1"/>
          </p:cNvSpPr>
          <p:nvPr/>
        </p:nvSpPr>
        <p:spPr bwMode="auto">
          <a:xfrm flipH="1">
            <a:off x="5105400" y="4038600"/>
            <a:ext cx="990600" cy="533400"/>
          </a:xfrm>
          <a:prstGeom prst="line">
            <a:avLst/>
          </a:prstGeom>
          <a:noFill/>
          <a:ln w="9525">
            <a:solidFill>
              <a:schemeClr val="tx1"/>
            </a:solidFill>
            <a:round/>
            <a:headEnd/>
            <a:tailEnd/>
          </a:ln>
          <a:effectLst/>
        </p:spPr>
        <p:txBody>
          <a:bodyPr wrap="none" anchor="ctr"/>
          <a:lstStyle/>
          <a:p>
            <a:endParaRPr lang="el-GR"/>
          </a:p>
        </p:txBody>
      </p:sp>
      <p:sp>
        <p:nvSpPr>
          <p:cNvPr id="8213" name="Line 21"/>
          <p:cNvSpPr>
            <a:spLocks noChangeShapeType="1"/>
          </p:cNvSpPr>
          <p:nvPr/>
        </p:nvSpPr>
        <p:spPr bwMode="auto">
          <a:xfrm>
            <a:off x="4267200" y="2895600"/>
            <a:ext cx="0" cy="533400"/>
          </a:xfrm>
          <a:prstGeom prst="line">
            <a:avLst/>
          </a:prstGeom>
          <a:noFill/>
          <a:ln w="9525">
            <a:solidFill>
              <a:schemeClr val="tx1"/>
            </a:solidFill>
            <a:round/>
            <a:headEnd/>
            <a:tailEnd/>
          </a:ln>
          <a:effectLst/>
        </p:spPr>
        <p:txBody>
          <a:bodyPr wrap="none" anchor="ctr"/>
          <a:lstStyle/>
          <a:p>
            <a:endParaRPr lang="el-GR"/>
          </a:p>
        </p:txBody>
      </p:sp>
      <p:sp>
        <p:nvSpPr>
          <p:cNvPr id="8214" name="Line 22"/>
          <p:cNvSpPr>
            <a:spLocks noChangeShapeType="1"/>
          </p:cNvSpPr>
          <p:nvPr/>
        </p:nvSpPr>
        <p:spPr bwMode="auto">
          <a:xfrm flipH="1" flipV="1">
            <a:off x="3352800" y="2895600"/>
            <a:ext cx="1752600" cy="533400"/>
          </a:xfrm>
          <a:prstGeom prst="line">
            <a:avLst/>
          </a:prstGeom>
          <a:noFill/>
          <a:ln w="9525">
            <a:solidFill>
              <a:schemeClr val="tx1"/>
            </a:solidFill>
            <a:round/>
            <a:headEnd/>
            <a:tailEnd/>
          </a:ln>
          <a:effectLst/>
        </p:spPr>
        <p:txBody>
          <a:bodyPr wrap="none" anchor="ctr"/>
          <a:lstStyle/>
          <a:p>
            <a:endParaRPr lang="el-GR"/>
          </a:p>
        </p:txBody>
      </p:sp>
      <p:sp>
        <p:nvSpPr>
          <p:cNvPr id="8215" name="Line 23"/>
          <p:cNvSpPr>
            <a:spLocks noChangeShapeType="1"/>
          </p:cNvSpPr>
          <p:nvPr/>
        </p:nvSpPr>
        <p:spPr bwMode="auto">
          <a:xfrm flipH="1">
            <a:off x="4267200" y="2971800"/>
            <a:ext cx="1752600" cy="1066800"/>
          </a:xfrm>
          <a:prstGeom prst="line">
            <a:avLst/>
          </a:prstGeom>
          <a:noFill/>
          <a:ln w="9525">
            <a:solidFill>
              <a:schemeClr val="tx1"/>
            </a:solidFill>
            <a:round/>
            <a:headEnd/>
            <a:tailEnd/>
          </a:ln>
          <a:effectLst/>
        </p:spPr>
        <p:txBody>
          <a:bodyPr wrap="none" anchor="ctr"/>
          <a:lstStyle/>
          <a:p>
            <a:endParaRPr lang="el-GR"/>
          </a:p>
        </p:txBody>
      </p:sp>
      <p:sp>
        <p:nvSpPr>
          <p:cNvPr id="8216" name="Line 24"/>
          <p:cNvSpPr>
            <a:spLocks noChangeShapeType="1"/>
          </p:cNvSpPr>
          <p:nvPr/>
        </p:nvSpPr>
        <p:spPr bwMode="auto">
          <a:xfrm flipV="1">
            <a:off x="3352800" y="4038600"/>
            <a:ext cx="914400" cy="1600200"/>
          </a:xfrm>
          <a:prstGeom prst="line">
            <a:avLst/>
          </a:prstGeom>
          <a:noFill/>
          <a:ln w="9525">
            <a:solidFill>
              <a:schemeClr val="tx1"/>
            </a:solidFill>
            <a:round/>
            <a:headEnd/>
            <a:tailEnd/>
          </a:ln>
          <a:effectLst/>
        </p:spPr>
        <p:txBody>
          <a:bodyPr wrap="none" anchor="ctr"/>
          <a:lstStyle/>
          <a:p>
            <a:endParaRPr lang="el-GR"/>
          </a:p>
        </p:txBody>
      </p:sp>
      <p:sp>
        <p:nvSpPr>
          <p:cNvPr id="8217" name="Line 25"/>
          <p:cNvSpPr>
            <a:spLocks noChangeShapeType="1"/>
          </p:cNvSpPr>
          <p:nvPr/>
        </p:nvSpPr>
        <p:spPr bwMode="auto">
          <a:xfrm flipV="1">
            <a:off x="3352800" y="4572000"/>
            <a:ext cx="1828800" cy="1066800"/>
          </a:xfrm>
          <a:prstGeom prst="line">
            <a:avLst/>
          </a:prstGeom>
          <a:noFill/>
          <a:ln w="9525">
            <a:solidFill>
              <a:schemeClr val="tx1"/>
            </a:solidFill>
            <a:round/>
            <a:headEnd/>
            <a:tailEnd/>
          </a:ln>
          <a:effectLst/>
        </p:spPr>
        <p:txBody>
          <a:bodyPr wrap="none" anchor="ctr"/>
          <a:lstStyle/>
          <a:p>
            <a:endParaRPr lang="el-GR"/>
          </a:p>
        </p:txBody>
      </p:sp>
      <p:sp>
        <p:nvSpPr>
          <p:cNvPr id="8218" name="Line 26"/>
          <p:cNvSpPr>
            <a:spLocks noChangeShapeType="1"/>
          </p:cNvSpPr>
          <p:nvPr/>
        </p:nvSpPr>
        <p:spPr bwMode="auto">
          <a:xfrm>
            <a:off x="3352800" y="4038600"/>
            <a:ext cx="914400" cy="533400"/>
          </a:xfrm>
          <a:prstGeom prst="line">
            <a:avLst/>
          </a:prstGeom>
          <a:noFill/>
          <a:ln w="9525">
            <a:solidFill>
              <a:schemeClr val="tx1"/>
            </a:solidFill>
            <a:round/>
            <a:headEnd/>
            <a:tailEnd/>
          </a:ln>
          <a:effectLst/>
        </p:spPr>
        <p:txBody>
          <a:bodyPr wrap="none" anchor="ctr"/>
          <a:lstStyle/>
          <a:p>
            <a:endParaRPr lang="el-GR"/>
          </a:p>
        </p:txBody>
      </p:sp>
      <p:sp>
        <p:nvSpPr>
          <p:cNvPr id="8219" name="Line 27"/>
          <p:cNvSpPr>
            <a:spLocks noChangeShapeType="1"/>
          </p:cNvSpPr>
          <p:nvPr/>
        </p:nvSpPr>
        <p:spPr bwMode="auto">
          <a:xfrm>
            <a:off x="3352800" y="4572000"/>
            <a:ext cx="1828800" cy="1066800"/>
          </a:xfrm>
          <a:prstGeom prst="line">
            <a:avLst/>
          </a:prstGeom>
          <a:noFill/>
          <a:ln w="9525">
            <a:solidFill>
              <a:schemeClr val="tx1"/>
            </a:solidFill>
            <a:round/>
            <a:headEnd/>
            <a:tailEnd/>
          </a:ln>
          <a:effectLst/>
        </p:spPr>
        <p:txBody>
          <a:bodyPr wrap="none" anchor="ctr"/>
          <a:lstStyle/>
          <a:p>
            <a:endParaRPr lang="el-GR"/>
          </a:p>
        </p:txBody>
      </p:sp>
      <p:sp>
        <p:nvSpPr>
          <p:cNvPr id="8220" name="Line 28"/>
          <p:cNvSpPr>
            <a:spLocks noChangeShapeType="1"/>
          </p:cNvSpPr>
          <p:nvPr/>
        </p:nvSpPr>
        <p:spPr bwMode="auto">
          <a:xfrm flipV="1">
            <a:off x="4267200" y="4572000"/>
            <a:ext cx="1828800" cy="1066800"/>
          </a:xfrm>
          <a:prstGeom prst="line">
            <a:avLst/>
          </a:prstGeom>
          <a:noFill/>
          <a:ln w="9525">
            <a:solidFill>
              <a:schemeClr val="tx1"/>
            </a:solidFill>
            <a:round/>
            <a:headEnd/>
            <a:tailEnd/>
          </a:ln>
          <a:effectLst/>
        </p:spPr>
        <p:txBody>
          <a:bodyPr wrap="none" anchor="ctr"/>
          <a:lstStyle/>
          <a:p>
            <a:endParaRPr lang="el-GR"/>
          </a:p>
        </p:txBody>
      </p:sp>
      <p:sp>
        <p:nvSpPr>
          <p:cNvPr id="8221" name="Line 29"/>
          <p:cNvSpPr>
            <a:spLocks noChangeShapeType="1"/>
          </p:cNvSpPr>
          <p:nvPr/>
        </p:nvSpPr>
        <p:spPr bwMode="auto">
          <a:xfrm flipH="1">
            <a:off x="4267200" y="2895600"/>
            <a:ext cx="914400" cy="533400"/>
          </a:xfrm>
          <a:prstGeom prst="line">
            <a:avLst/>
          </a:prstGeom>
          <a:noFill/>
          <a:ln w="9525">
            <a:solidFill>
              <a:schemeClr val="tx1"/>
            </a:solidFill>
            <a:round/>
            <a:headEnd/>
            <a:tailEnd/>
          </a:ln>
          <a:effectLst/>
        </p:spPr>
        <p:txBody>
          <a:bodyPr wrap="none" anchor="ctr"/>
          <a:lstStyle/>
          <a:p>
            <a:endParaRPr lang="el-GR"/>
          </a:p>
        </p:txBody>
      </p:sp>
      <p:sp>
        <p:nvSpPr>
          <p:cNvPr id="8222" name="Line 30"/>
          <p:cNvSpPr>
            <a:spLocks noChangeShapeType="1"/>
          </p:cNvSpPr>
          <p:nvPr/>
        </p:nvSpPr>
        <p:spPr bwMode="auto">
          <a:xfrm>
            <a:off x="3352800" y="2895600"/>
            <a:ext cx="2743200" cy="1676400"/>
          </a:xfrm>
          <a:prstGeom prst="line">
            <a:avLst/>
          </a:prstGeom>
          <a:noFill/>
          <a:ln w="9525">
            <a:solidFill>
              <a:schemeClr val="tx1"/>
            </a:solidFill>
            <a:round/>
            <a:headEnd/>
            <a:tailEnd/>
          </a:ln>
          <a:effectLst/>
        </p:spPr>
        <p:txBody>
          <a:bodyPr wrap="none" anchor="ctr"/>
          <a:lstStyle/>
          <a:p>
            <a:endParaRPr lang="el-GR"/>
          </a:p>
        </p:txBody>
      </p:sp>
      <p:sp>
        <p:nvSpPr>
          <p:cNvPr id="8223" name="Line 31"/>
          <p:cNvSpPr>
            <a:spLocks noChangeShapeType="1"/>
          </p:cNvSpPr>
          <p:nvPr/>
        </p:nvSpPr>
        <p:spPr bwMode="auto">
          <a:xfrm flipV="1">
            <a:off x="3352800" y="4495800"/>
            <a:ext cx="914400" cy="609600"/>
          </a:xfrm>
          <a:prstGeom prst="line">
            <a:avLst/>
          </a:prstGeom>
          <a:noFill/>
          <a:ln w="9525">
            <a:solidFill>
              <a:schemeClr val="tx1"/>
            </a:solidFill>
            <a:round/>
            <a:headEnd/>
            <a:tailEnd/>
          </a:ln>
          <a:effectLst/>
        </p:spPr>
        <p:txBody>
          <a:bodyPr wrap="none" anchor="ctr"/>
          <a:lstStyle/>
          <a:p>
            <a:endParaRPr lang="el-GR"/>
          </a:p>
        </p:txBody>
      </p:sp>
      <p:sp>
        <p:nvSpPr>
          <p:cNvPr id="8224" name="Line 32"/>
          <p:cNvSpPr>
            <a:spLocks noChangeShapeType="1"/>
          </p:cNvSpPr>
          <p:nvPr/>
        </p:nvSpPr>
        <p:spPr bwMode="auto">
          <a:xfrm flipH="1">
            <a:off x="3352800" y="3429000"/>
            <a:ext cx="914400" cy="609600"/>
          </a:xfrm>
          <a:prstGeom prst="line">
            <a:avLst/>
          </a:prstGeom>
          <a:noFill/>
          <a:ln w="9525">
            <a:solidFill>
              <a:schemeClr val="tx1"/>
            </a:solidFill>
            <a:round/>
            <a:headEnd/>
            <a:tailEnd/>
          </a:ln>
          <a:effectLst/>
        </p:spPr>
        <p:txBody>
          <a:bodyPr wrap="none" anchor="ctr"/>
          <a:lstStyle/>
          <a:p>
            <a:endParaRPr lang="el-GR"/>
          </a:p>
        </p:txBody>
      </p:sp>
      <p:sp>
        <p:nvSpPr>
          <p:cNvPr id="8225" name="Line 33"/>
          <p:cNvSpPr>
            <a:spLocks noChangeShapeType="1"/>
          </p:cNvSpPr>
          <p:nvPr/>
        </p:nvSpPr>
        <p:spPr bwMode="auto">
          <a:xfrm flipH="1" flipV="1">
            <a:off x="5181600" y="5105400"/>
            <a:ext cx="914400" cy="533400"/>
          </a:xfrm>
          <a:prstGeom prst="line">
            <a:avLst/>
          </a:prstGeom>
          <a:noFill/>
          <a:ln w="9525">
            <a:solidFill>
              <a:schemeClr val="tx1"/>
            </a:solidFill>
            <a:round/>
            <a:headEnd/>
            <a:tailEnd/>
          </a:ln>
          <a:effectLst/>
        </p:spPr>
        <p:txBody>
          <a:bodyPr wrap="none" anchor="ctr"/>
          <a:lstStyle/>
          <a:p>
            <a:endParaRPr lang="el-GR"/>
          </a:p>
        </p:txBody>
      </p:sp>
      <p:sp>
        <p:nvSpPr>
          <p:cNvPr id="8226" name="Line 34"/>
          <p:cNvSpPr>
            <a:spLocks noChangeShapeType="1"/>
          </p:cNvSpPr>
          <p:nvPr/>
        </p:nvSpPr>
        <p:spPr bwMode="auto">
          <a:xfrm flipV="1">
            <a:off x="5181600" y="4572000"/>
            <a:ext cx="0" cy="1066800"/>
          </a:xfrm>
          <a:prstGeom prst="line">
            <a:avLst/>
          </a:prstGeom>
          <a:noFill/>
          <a:ln w="9525">
            <a:solidFill>
              <a:schemeClr val="tx1"/>
            </a:solidFill>
            <a:round/>
            <a:headEnd/>
            <a:tailEnd/>
          </a:ln>
          <a:effectLst/>
        </p:spPr>
        <p:txBody>
          <a:bodyPr wrap="none" anchor="ctr"/>
          <a:lstStyle/>
          <a:p>
            <a:endParaRPr lang="el-GR"/>
          </a:p>
        </p:txBody>
      </p:sp>
      <p:sp>
        <p:nvSpPr>
          <p:cNvPr id="8227" name="Line 35"/>
          <p:cNvSpPr>
            <a:spLocks noChangeShapeType="1"/>
          </p:cNvSpPr>
          <p:nvPr/>
        </p:nvSpPr>
        <p:spPr bwMode="auto">
          <a:xfrm flipV="1">
            <a:off x="4267200" y="4038600"/>
            <a:ext cx="0" cy="1600200"/>
          </a:xfrm>
          <a:prstGeom prst="line">
            <a:avLst/>
          </a:prstGeom>
          <a:noFill/>
          <a:ln w="9525">
            <a:solidFill>
              <a:schemeClr val="tx1"/>
            </a:solidFill>
            <a:round/>
            <a:headEnd/>
            <a:tailEnd/>
          </a:ln>
          <a:effectLst/>
        </p:spPr>
        <p:txBody>
          <a:bodyPr wrap="none" anchor="ctr"/>
          <a:lstStyle/>
          <a:p>
            <a:endParaRPr lang="el-GR"/>
          </a:p>
        </p:txBody>
      </p:sp>
      <p:sp>
        <p:nvSpPr>
          <p:cNvPr id="8228" name="Line 36"/>
          <p:cNvSpPr>
            <a:spLocks noChangeShapeType="1"/>
          </p:cNvSpPr>
          <p:nvPr/>
        </p:nvSpPr>
        <p:spPr bwMode="auto">
          <a:xfrm>
            <a:off x="5181600" y="2895600"/>
            <a:ext cx="914400" cy="609600"/>
          </a:xfrm>
          <a:prstGeom prst="line">
            <a:avLst/>
          </a:prstGeom>
          <a:noFill/>
          <a:ln w="9525">
            <a:noFill/>
            <a:round/>
            <a:headEnd/>
            <a:tailEnd/>
          </a:ln>
          <a:effectLst/>
        </p:spPr>
        <p:txBody>
          <a:bodyPr wrap="none" anchor="ctr"/>
          <a:lstStyle/>
          <a:p>
            <a:endParaRPr lang="el-GR"/>
          </a:p>
        </p:txBody>
      </p:sp>
      <p:sp>
        <p:nvSpPr>
          <p:cNvPr id="8229" name="Line 37"/>
          <p:cNvSpPr>
            <a:spLocks noChangeShapeType="1"/>
          </p:cNvSpPr>
          <p:nvPr/>
        </p:nvSpPr>
        <p:spPr bwMode="auto">
          <a:xfrm>
            <a:off x="5181600" y="2895600"/>
            <a:ext cx="914400" cy="533400"/>
          </a:xfrm>
          <a:prstGeom prst="line">
            <a:avLst/>
          </a:prstGeom>
          <a:noFill/>
          <a:ln w="9525">
            <a:solidFill>
              <a:schemeClr val="tx1"/>
            </a:solidFill>
            <a:round/>
            <a:headEnd/>
            <a:tailEnd/>
          </a:ln>
          <a:effectLst/>
        </p:spPr>
        <p:txBody>
          <a:bodyPr wrap="none" anchor="ctr"/>
          <a:lstStyle/>
          <a:p>
            <a:endParaRPr lang="el-GR"/>
          </a:p>
        </p:txBody>
      </p:sp>
      <p:sp>
        <p:nvSpPr>
          <p:cNvPr id="34" name="33 - Θέση αριθμού διαφάνειας"/>
          <p:cNvSpPr>
            <a:spLocks noGrp="1"/>
          </p:cNvSpPr>
          <p:nvPr>
            <p:ph type="sldNum" sz="quarter" idx="15"/>
          </p:nvPr>
        </p:nvSpPr>
        <p:spPr/>
        <p:txBody>
          <a:bodyPr/>
          <a:lstStyle/>
          <a:p>
            <a:fld id="{D3F1D1C4-C2D9-4231-9FB2-B2D9D97AA41D}" type="slidenum">
              <a:rPr lang="el-GR" smtClean="0"/>
              <a:pPr/>
              <a:t>73</a:t>
            </a:fld>
            <a:endParaRPr lang="el-G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14400" y="533400"/>
            <a:ext cx="7239000" cy="1143000"/>
          </a:xfrm>
        </p:spPr>
        <p:txBody>
          <a:bodyPr anchor="ctr" anchorCtr="1">
            <a:normAutofit fontScale="90000"/>
          </a:bodyPr>
          <a:lstStyle/>
          <a:p>
            <a:pPr algn="ctr">
              <a:lnSpc>
                <a:spcPct val="110000"/>
              </a:lnSpc>
            </a:pPr>
            <a:r>
              <a:rPr lang="el-GR" sz="3200" b="1"/>
              <a:t>Ένα περισσότερο </a:t>
            </a:r>
            <a:r>
              <a:rPr lang="en-US" sz="3200" b="1"/>
              <a:t/>
            </a:r>
            <a:br>
              <a:rPr lang="en-US" sz="3200" b="1"/>
            </a:br>
            <a:r>
              <a:rPr lang="el-GR" sz="3200" b="1"/>
              <a:t>πολύπλοκο σύστημα</a:t>
            </a:r>
            <a:r>
              <a:rPr lang="el-GR" sz="3000" b="1"/>
              <a:t> </a:t>
            </a:r>
            <a:r>
              <a:rPr lang="en-US" sz="3000" b="1"/>
              <a:t/>
            </a:r>
            <a:br>
              <a:rPr lang="en-US" sz="3000" b="1"/>
            </a:br>
            <a:r>
              <a:rPr lang="el-GR" sz="3200" b="1"/>
              <a:t>(</a:t>
            </a:r>
            <a:r>
              <a:rPr lang="en-US" sz="3200" b="1"/>
              <a:t>a more complicated system</a:t>
            </a:r>
            <a:r>
              <a:rPr lang="el-GR" sz="3200" b="1"/>
              <a:t>)</a:t>
            </a:r>
            <a:endParaRPr lang="en-US" sz="3200" b="1"/>
          </a:p>
        </p:txBody>
      </p:sp>
      <p:sp>
        <p:nvSpPr>
          <p:cNvPr id="9220" name="Rectangle 4"/>
          <p:cNvSpPr>
            <a:spLocks noChangeArrowheads="1"/>
          </p:cNvSpPr>
          <p:nvPr/>
        </p:nvSpPr>
        <p:spPr bwMode="auto">
          <a:xfrm>
            <a:off x="1295400" y="2362200"/>
            <a:ext cx="6858000" cy="3810000"/>
          </a:xfrm>
          <a:prstGeom prst="rect">
            <a:avLst/>
          </a:prstGeom>
          <a:solidFill>
            <a:schemeClr val="accent2">
              <a:alpha val="50000"/>
            </a:schemeClr>
          </a:solidFill>
          <a:ln w="9525">
            <a:noFill/>
            <a:miter lim="800000"/>
            <a:headEnd/>
            <a:tailEnd/>
          </a:ln>
          <a:effectLst/>
        </p:spPr>
        <p:txBody>
          <a:bodyPr wrap="none" anchor="ctr"/>
          <a:lstStyle/>
          <a:p>
            <a:pPr>
              <a:lnSpc>
                <a:spcPct val="130000"/>
              </a:lnSpc>
            </a:pPr>
            <a:endParaRPr lang="en-US"/>
          </a:p>
          <a:p>
            <a:pPr>
              <a:lnSpc>
                <a:spcPct val="150000"/>
              </a:lnSpc>
            </a:pPr>
            <a:r>
              <a:rPr lang="el-GR"/>
              <a:t>•</a:t>
            </a:r>
            <a:r>
              <a:rPr lang="en-US"/>
              <a:t>	•	•	•</a:t>
            </a:r>
          </a:p>
          <a:p>
            <a:pPr>
              <a:lnSpc>
                <a:spcPct val="150000"/>
              </a:lnSpc>
            </a:pPr>
            <a:r>
              <a:rPr lang="el-GR"/>
              <a:t>•</a:t>
            </a:r>
            <a:r>
              <a:rPr lang="en-US"/>
              <a:t>	•	•	•</a:t>
            </a:r>
          </a:p>
          <a:p>
            <a:pPr>
              <a:lnSpc>
                <a:spcPct val="150000"/>
              </a:lnSpc>
            </a:pPr>
            <a:r>
              <a:rPr lang="el-GR"/>
              <a:t>•</a:t>
            </a:r>
            <a:r>
              <a:rPr lang="en-US"/>
              <a:t>	•		•</a:t>
            </a:r>
          </a:p>
          <a:p>
            <a:pPr>
              <a:lnSpc>
                <a:spcPct val="150000"/>
              </a:lnSpc>
            </a:pPr>
            <a:r>
              <a:rPr lang="el-GR"/>
              <a:t>•</a:t>
            </a:r>
            <a:r>
              <a:rPr lang="en-US"/>
              <a:t>	•	•	•</a:t>
            </a:r>
          </a:p>
          <a:p>
            <a:pPr>
              <a:lnSpc>
                <a:spcPct val="150000"/>
              </a:lnSpc>
            </a:pPr>
            <a:r>
              <a:rPr lang="el-GR"/>
              <a:t>•</a:t>
            </a:r>
            <a:r>
              <a:rPr lang="en-US"/>
              <a:t>	•	•	•</a:t>
            </a:r>
          </a:p>
          <a:p>
            <a:pPr>
              <a:lnSpc>
                <a:spcPct val="150000"/>
              </a:lnSpc>
            </a:pPr>
            <a:r>
              <a:rPr lang="el-GR"/>
              <a:t>•</a:t>
            </a:r>
            <a:r>
              <a:rPr lang="en-US"/>
              <a:t>	•	•	•</a:t>
            </a:r>
          </a:p>
          <a:p>
            <a:pPr>
              <a:lnSpc>
                <a:spcPct val="150000"/>
              </a:lnSpc>
            </a:pPr>
            <a:endParaRPr lang="el-GR"/>
          </a:p>
        </p:txBody>
      </p:sp>
      <p:sp>
        <p:nvSpPr>
          <p:cNvPr id="9221" name="Line 5"/>
          <p:cNvSpPr>
            <a:spLocks noChangeShapeType="1"/>
          </p:cNvSpPr>
          <p:nvPr/>
        </p:nvSpPr>
        <p:spPr bwMode="auto">
          <a:xfrm>
            <a:off x="3352800" y="2895600"/>
            <a:ext cx="2743200" cy="0"/>
          </a:xfrm>
          <a:prstGeom prst="line">
            <a:avLst/>
          </a:prstGeom>
          <a:noFill/>
          <a:ln w="9525">
            <a:solidFill>
              <a:schemeClr val="tx1"/>
            </a:solidFill>
            <a:round/>
            <a:headEnd/>
            <a:tailEnd/>
          </a:ln>
          <a:effectLst/>
        </p:spPr>
        <p:txBody>
          <a:bodyPr wrap="none" anchor="ctr"/>
          <a:lstStyle/>
          <a:p>
            <a:endParaRPr lang="el-GR"/>
          </a:p>
        </p:txBody>
      </p:sp>
      <p:sp>
        <p:nvSpPr>
          <p:cNvPr id="9222" name="Line 6"/>
          <p:cNvSpPr>
            <a:spLocks noChangeShapeType="1"/>
          </p:cNvSpPr>
          <p:nvPr/>
        </p:nvSpPr>
        <p:spPr bwMode="auto">
          <a:xfrm>
            <a:off x="3352800" y="2895600"/>
            <a:ext cx="0" cy="2743200"/>
          </a:xfrm>
          <a:prstGeom prst="line">
            <a:avLst/>
          </a:prstGeom>
          <a:noFill/>
          <a:ln w="9525">
            <a:solidFill>
              <a:schemeClr val="tx1"/>
            </a:solidFill>
            <a:round/>
            <a:headEnd/>
            <a:tailEnd/>
          </a:ln>
          <a:effectLst/>
        </p:spPr>
        <p:txBody>
          <a:bodyPr wrap="none" anchor="ctr"/>
          <a:lstStyle/>
          <a:p>
            <a:endParaRPr lang="el-GR"/>
          </a:p>
        </p:txBody>
      </p:sp>
      <p:sp>
        <p:nvSpPr>
          <p:cNvPr id="9223" name="Line 7"/>
          <p:cNvSpPr>
            <a:spLocks noChangeShapeType="1"/>
          </p:cNvSpPr>
          <p:nvPr/>
        </p:nvSpPr>
        <p:spPr bwMode="auto">
          <a:xfrm>
            <a:off x="3352800" y="5638800"/>
            <a:ext cx="2743200" cy="0"/>
          </a:xfrm>
          <a:prstGeom prst="line">
            <a:avLst/>
          </a:prstGeom>
          <a:noFill/>
          <a:ln w="9525">
            <a:solidFill>
              <a:schemeClr val="tx1"/>
            </a:solidFill>
            <a:round/>
            <a:headEnd/>
            <a:tailEnd/>
          </a:ln>
          <a:effectLst/>
        </p:spPr>
        <p:txBody>
          <a:bodyPr wrap="none" anchor="ctr"/>
          <a:lstStyle/>
          <a:p>
            <a:endParaRPr lang="el-GR"/>
          </a:p>
        </p:txBody>
      </p:sp>
      <p:sp>
        <p:nvSpPr>
          <p:cNvPr id="9224" name="Line 8"/>
          <p:cNvSpPr>
            <a:spLocks noChangeShapeType="1"/>
          </p:cNvSpPr>
          <p:nvPr/>
        </p:nvSpPr>
        <p:spPr bwMode="auto">
          <a:xfrm flipV="1">
            <a:off x="6096000" y="2895600"/>
            <a:ext cx="0" cy="2743200"/>
          </a:xfrm>
          <a:prstGeom prst="line">
            <a:avLst/>
          </a:prstGeom>
          <a:noFill/>
          <a:ln w="9525">
            <a:solidFill>
              <a:schemeClr val="tx1"/>
            </a:solidFill>
            <a:round/>
            <a:headEnd/>
            <a:tailEnd/>
          </a:ln>
          <a:effectLst/>
        </p:spPr>
        <p:txBody>
          <a:bodyPr wrap="none" anchor="ctr"/>
          <a:lstStyle/>
          <a:p>
            <a:endParaRPr lang="el-GR"/>
          </a:p>
        </p:txBody>
      </p:sp>
      <p:sp>
        <p:nvSpPr>
          <p:cNvPr id="9225" name="Line 9"/>
          <p:cNvSpPr>
            <a:spLocks noChangeShapeType="1"/>
          </p:cNvSpPr>
          <p:nvPr/>
        </p:nvSpPr>
        <p:spPr bwMode="auto">
          <a:xfrm>
            <a:off x="3352800" y="3429000"/>
            <a:ext cx="2667000" cy="0"/>
          </a:xfrm>
          <a:prstGeom prst="line">
            <a:avLst/>
          </a:prstGeom>
          <a:noFill/>
          <a:ln w="9525">
            <a:solidFill>
              <a:schemeClr val="tx1"/>
            </a:solidFill>
            <a:round/>
            <a:headEnd/>
            <a:tailEnd/>
          </a:ln>
          <a:effectLst/>
        </p:spPr>
        <p:txBody>
          <a:bodyPr wrap="none" anchor="ctr"/>
          <a:lstStyle/>
          <a:p>
            <a:endParaRPr lang="el-GR"/>
          </a:p>
        </p:txBody>
      </p:sp>
      <p:sp>
        <p:nvSpPr>
          <p:cNvPr id="9226" name="Line 10"/>
          <p:cNvSpPr>
            <a:spLocks noChangeShapeType="1"/>
          </p:cNvSpPr>
          <p:nvPr/>
        </p:nvSpPr>
        <p:spPr bwMode="auto">
          <a:xfrm>
            <a:off x="3352800" y="4038600"/>
            <a:ext cx="2743200" cy="0"/>
          </a:xfrm>
          <a:prstGeom prst="line">
            <a:avLst/>
          </a:prstGeom>
          <a:noFill/>
          <a:ln w="9525">
            <a:solidFill>
              <a:schemeClr val="tx1"/>
            </a:solidFill>
            <a:round/>
            <a:headEnd/>
            <a:tailEnd/>
          </a:ln>
          <a:effectLst/>
        </p:spPr>
        <p:txBody>
          <a:bodyPr wrap="none" anchor="ctr"/>
          <a:lstStyle/>
          <a:p>
            <a:endParaRPr lang="el-GR"/>
          </a:p>
        </p:txBody>
      </p:sp>
      <p:sp>
        <p:nvSpPr>
          <p:cNvPr id="9227" name="Line 11"/>
          <p:cNvSpPr>
            <a:spLocks noChangeShapeType="1"/>
          </p:cNvSpPr>
          <p:nvPr/>
        </p:nvSpPr>
        <p:spPr bwMode="auto">
          <a:xfrm>
            <a:off x="3352800" y="4572000"/>
            <a:ext cx="2667000" cy="0"/>
          </a:xfrm>
          <a:prstGeom prst="line">
            <a:avLst/>
          </a:prstGeom>
          <a:noFill/>
          <a:ln w="9525">
            <a:solidFill>
              <a:schemeClr val="tx1"/>
            </a:solidFill>
            <a:round/>
            <a:headEnd/>
            <a:tailEnd/>
          </a:ln>
          <a:effectLst/>
        </p:spPr>
        <p:txBody>
          <a:bodyPr wrap="none" anchor="ctr"/>
          <a:lstStyle/>
          <a:p>
            <a:endParaRPr lang="el-GR"/>
          </a:p>
        </p:txBody>
      </p:sp>
      <p:sp>
        <p:nvSpPr>
          <p:cNvPr id="9228" name="Line 12"/>
          <p:cNvSpPr>
            <a:spLocks noChangeShapeType="1"/>
          </p:cNvSpPr>
          <p:nvPr/>
        </p:nvSpPr>
        <p:spPr bwMode="auto">
          <a:xfrm>
            <a:off x="3352800" y="5105400"/>
            <a:ext cx="2743200" cy="0"/>
          </a:xfrm>
          <a:prstGeom prst="line">
            <a:avLst/>
          </a:prstGeom>
          <a:noFill/>
          <a:ln w="9525">
            <a:solidFill>
              <a:schemeClr val="tx1"/>
            </a:solidFill>
            <a:round/>
            <a:headEnd/>
            <a:tailEnd/>
          </a:ln>
          <a:effectLst/>
        </p:spPr>
        <p:txBody>
          <a:bodyPr wrap="none" anchor="ctr"/>
          <a:lstStyle/>
          <a:p>
            <a:endParaRPr lang="el-GR"/>
          </a:p>
        </p:txBody>
      </p:sp>
      <p:sp>
        <p:nvSpPr>
          <p:cNvPr id="9229" name="Line 13"/>
          <p:cNvSpPr>
            <a:spLocks noChangeShapeType="1"/>
          </p:cNvSpPr>
          <p:nvPr/>
        </p:nvSpPr>
        <p:spPr bwMode="auto">
          <a:xfrm>
            <a:off x="4267200" y="2971800"/>
            <a:ext cx="0" cy="2667000"/>
          </a:xfrm>
          <a:prstGeom prst="line">
            <a:avLst/>
          </a:prstGeom>
          <a:noFill/>
          <a:ln w="9525">
            <a:solidFill>
              <a:schemeClr val="tx1"/>
            </a:solidFill>
            <a:round/>
            <a:headEnd/>
            <a:tailEnd/>
          </a:ln>
          <a:effectLst/>
        </p:spPr>
        <p:txBody>
          <a:bodyPr wrap="none" anchor="ctr"/>
          <a:lstStyle/>
          <a:p>
            <a:endParaRPr lang="el-GR"/>
          </a:p>
        </p:txBody>
      </p:sp>
      <p:sp>
        <p:nvSpPr>
          <p:cNvPr id="9230" name="Line 14"/>
          <p:cNvSpPr>
            <a:spLocks noChangeShapeType="1"/>
          </p:cNvSpPr>
          <p:nvPr/>
        </p:nvSpPr>
        <p:spPr bwMode="auto">
          <a:xfrm>
            <a:off x="5181600" y="2895600"/>
            <a:ext cx="0" cy="2743200"/>
          </a:xfrm>
          <a:prstGeom prst="line">
            <a:avLst/>
          </a:prstGeom>
          <a:noFill/>
          <a:ln w="9525">
            <a:solidFill>
              <a:schemeClr val="tx1"/>
            </a:solidFill>
            <a:round/>
            <a:headEnd/>
            <a:tailEnd/>
          </a:ln>
          <a:effectLst/>
        </p:spPr>
        <p:txBody>
          <a:bodyPr wrap="none" anchor="ctr"/>
          <a:lstStyle/>
          <a:p>
            <a:endParaRPr lang="el-GR"/>
          </a:p>
        </p:txBody>
      </p:sp>
      <p:sp>
        <p:nvSpPr>
          <p:cNvPr id="9231" name="Line 15"/>
          <p:cNvSpPr>
            <a:spLocks noChangeShapeType="1"/>
          </p:cNvSpPr>
          <p:nvPr/>
        </p:nvSpPr>
        <p:spPr bwMode="auto">
          <a:xfrm>
            <a:off x="3352800" y="2895600"/>
            <a:ext cx="2743200" cy="2209800"/>
          </a:xfrm>
          <a:prstGeom prst="line">
            <a:avLst/>
          </a:prstGeom>
          <a:noFill/>
          <a:ln w="9525">
            <a:solidFill>
              <a:schemeClr val="tx1"/>
            </a:solidFill>
            <a:round/>
            <a:headEnd/>
            <a:tailEnd/>
          </a:ln>
          <a:effectLst/>
        </p:spPr>
        <p:txBody>
          <a:bodyPr wrap="none" anchor="ctr"/>
          <a:lstStyle/>
          <a:p>
            <a:endParaRPr lang="el-GR"/>
          </a:p>
        </p:txBody>
      </p:sp>
      <p:sp>
        <p:nvSpPr>
          <p:cNvPr id="9233" name="Line 17"/>
          <p:cNvSpPr>
            <a:spLocks noChangeShapeType="1"/>
          </p:cNvSpPr>
          <p:nvPr/>
        </p:nvSpPr>
        <p:spPr bwMode="auto">
          <a:xfrm>
            <a:off x="4267200" y="2895600"/>
            <a:ext cx="1752600" cy="1143000"/>
          </a:xfrm>
          <a:prstGeom prst="line">
            <a:avLst/>
          </a:prstGeom>
          <a:noFill/>
          <a:ln w="9525">
            <a:solidFill>
              <a:schemeClr val="tx1"/>
            </a:solidFill>
            <a:round/>
            <a:headEnd/>
            <a:tailEnd/>
          </a:ln>
          <a:effectLst/>
        </p:spPr>
        <p:txBody>
          <a:bodyPr wrap="none" anchor="ctr"/>
          <a:lstStyle/>
          <a:p>
            <a:endParaRPr lang="el-GR"/>
          </a:p>
        </p:txBody>
      </p:sp>
      <p:sp>
        <p:nvSpPr>
          <p:cNvPr id="9234" name="Line 18"/>
          <p:cNvSpPr>
            <a:spLocks noChangeShapeType="1"/>
          </p:cNvSpPr>
          <p:nvPr/>
        </p:nvSpPr>
        <p:spPr bwMode="auto">
          <a:xfrm flipV="1">
            <a:off x="3276600" y="2895600"/>
            <a:ext cx="1905000" cy="1143000"/>
          </a:xfrm>
          <a:prstGeom prst="line">
            <a:avLst/>
          </a:prstGeom>
          <a:noFill/>
          <a:ln w="9525">
            <a:solidFill>
              <a:schemeClr val="tx1"/>
            </a:solidFill>
            <a:round/>
            <a:headEnd/>
            <a:tailEnd/>
          </a:ln>
          <a:effectLst/>
        </p:spPr>
        <p:txBody>
          <a:bodyPr wrap="none" anchor="ctr"/>
          <a:lstStyle/>
          <a:p>
            <a:endParaRPr lang="el-GR"/>
          </a:p>
        </p:txBody>
      </p:sp>
      <p:sp>
        <p:nvSpPr>
          <p:cNvPr id="9235" name="Line 19"/>
          <p:cNvSpPr>
            <a:spLocks noChangeShapeType="1"/>
          </p:cNvSpPr>
          <p:nvPr/>
        </p:nvSpPr>
        <p:spPr bwMode="auto">
          <a:xfrm flipV="1">
            <a:off x="3276600" y="3429000"/>
            <a:ext cx="2743200" cy="1143000"/>
          </a:xfrm>
          <a:prstGeom prst="line">
            <a:avLst/>
          </a:prstGeom>
          <a:noFill/>
          <a:ln w="9525">
            <a:solidFill>
              <a:schemeClr val="tx1"/>
            </a:solidFill>
            <a:round/>
            <a:headEnd/>
            <a:tailEnd/>
          </a:ln>
          <a:effectLst/>
        </p:spPr>
        <p:txBody>
          <a:bodyPr wrap="none" anchor="ctr"/>
          <a:lstStyle/>
          <a:p>
            <a:endParaRPr lang="el-GR"/>
          </a:p>
        </p:txBody>
      </p:sp>
      <p:sp>
        <p:nvSpPr>
          <p:cNvPr id="9236" name="Line 20"/>
          <p:cNvSpPr>
            <a:spLocks noChangeShapeType="1"/>
          </p:cNvSpPr>
          <p:nvPr/>
        </p:nvSpPr>
        <p:spPr bwMode="auto">
          <a:xfrm flipV="1">
            <a:off x="3352800" y="4038600"/>
            <a:ext cx="2819400" cy="1600200"/>
          </a:xfrm>
          <a:prstGeom prst="line">
            <a:avLst/>
          </a:prstGeom>
          <a:noFill/>
          <a:ln w="9525">
            <a:solidFill>
              <a:schemeClr val="tx1"/>
            </a:solidFill>
            <a:round/>
            <a:headEnd/>
            <a:tailEnd/>
          </a:ln>
          <a:effectLst/>
        </p:spPr>
        <p:txBody>
          <a:bodyPr wrap="none" anchor="ctr"/>
          <a:lstStyle/>
          <a:p>
            <a:endParaRPr lang="el-GR"/>
          </a:p>
        </p:txBody>
      </p:sp>
      <p:sp>
        <p:nvSpPr>
          <p:cNvPr id="9237" name="Line 21"/>
          <p:cNvSpPr>
            <a:spLocks noChangeShapeType="1"/>
          </p:cNvSpPr>
          <p:nvPr/>
        </p:nvSpPr>
        <p:spPr bwMode="auto">
          <a:xfrm>
            <a:off x="3352800" y="3505200"/>
            <a:ext cx="914400" cy="2209800"/>
          </a:xfrm>
          <a:prstGeom prst="line">
            <a:avLst/>
          </a:prstGeom>
          <a:noFill/>
          <a:ln w="9525">
            <a:solidFill>
              <a:schemeClr val="tx1"/>
            </a:solidFill>
            <a:round/>
            <a:headEnd/>
            <a:tailEnd/>
          </a:ln>
          <a:effectLst/>
        </p:spPr>
        <p:txBody>
          <a:bodyPr wrap="none" anchor="ctr"/>
          <a:lstStyle/>
          <a:p>
            <a:endParaRPr lang="el-GR"/>
          </a:p>
        </p:txBody>
      </p:sp>
      <p:sp>
        <p:nvSpPr>
          <p:cNvPr id="9238" name="Line 22"/>
          <p:cNvSpPr>
            <a:spLocks noChangeShapeType="1"/>
          </p:cNvSpPr>
          <p:nvPr/>
        </p:nvSpPr>
        <p:spPr bwMode="auto">
          <a:xfrm flipV="1">
            <a:off x="5181600" y="4572000"/>
            <a:ext cx="914400" cy="1066800"/>
          </a:xfrm>
          <a:prstGeom prst="line">
            <a:avLst/>
          </a:prstGeom>
          <a:noFill/>
          <a:ln w="9525">
            <a:solidFill>
              <a:schemeClr val="tx1"/>
            </a:solidFill>
            <a:round/>
            <a:headEnd/>
            <a:tailEnd/>
          </a:ln>
          <a:effectLst/>
        </p:spPr>
        <p:txBody>
          <a:bodyPr wrap="none" anchor="ctr"/>
          <a:lstStyle/>
          <a:p>
            <a:endParaRPr lang="el-GR"/>
          </a:p>
        </p:txBody>
      </p:sp>
      <p:sp>
        <p:nvSpPr>
          <p:cNvPr id="9239" name="Line 23"/>
          <p:cNvSpPr>
            <a:spLocks noChangeShapeType="1"/>
          </p:cNvSpPr>
          <p:nvPr/>
        </p:nvSpPr>
        <p:spPr bwMode="auto">
          <a:xfrm>
            <a:off x="3352800" y="5181600"/>
            <a:ext cx="2667000" cy="457200"/>
          </a:xfrm>
          <a:prstGeom prst="line">
            <a:avLst/>
          </a:prstGeom>
          <a:noFill/>
          <a:ln w="9525">
            <a:solidFill>
              <a:schemeClr val="tx1"/>
            </a:solidFill>
            <a:round/>
            <a:headEnd/>
            <a:tailEnd/>
          </a:ln>
          <a:effectLst/>
        </p:spPr>
        <p:txBody>
          <a:bodyPr wrap="none" anchor="ctr"/>
          <a:lstStyle/>
          <a:p>
            <a:endParaRPr lang="el-GR"/>
          </a:p>
        </p:txBody>
      </p:sp>
      <p:sp>
        <p:nvSpPr>
          <p:cNvPr id="9240" name="Line 24"/>
          <p:cNvSpPr>
            <a:spLocks noChangeShapeType="1"/>
          </p:cNvSpPr>
          <p:nvPr/>
        </p:nvSpPr>
        <p:spPr bwMode="auto">
          <a:xfrm>
            <a:off x="4267200" y="4038600"/>
            <a:ext cx="838200" cy="533400"/>
          </a:xfrm>
          <a:prstGeom prst="line">
            <a:avLst/>
          </a:prstGeom>
          <a:noFill/>
          <a:ln w="9525">
            <a:solidFill>
              <a:schemeClr val="tx1"/>
            </a:solidFill>
            <a:round/>
            <a:headEnd/>
            <a:tailEnd/>
          </a:ln>
          <a:effectLst/>
        </p:spPr>
        <p:txBody>
          <a:bodyPr wrap="none" anchor="ctr"/>
          <a:lstStyle/>
          <a:p>
            <a:endParaRPr lang="el-GR"/>
          </a:p>
        </p:txBody>
      </p:sp>
      <p:sp>
        <p:nvSpPr>
          <p:cNvPr id="9241" name="Line 25"/>
          <p:cNvSpPr>
            <a:spLocks noChangeShapeType="1"/>
          </p:cNvSpPr>
          <p:nvPr/>
        </p:nvSpPr>
        <p:spPr bwMode="auto">
          <a:xfrm>
            <a:off x="4267200" y="4572000"/>
            <a:ext cx="838200" cy="533400"/>
          </a:xfrm>
          <a:prstGeom prst="line">
            <a:avLst/>
          </a:prstGeom>
          <a:noFill/>
          <a:ln w="9525">
            <a:solidFill>
              <a:schemeClr val="tx1"/>
            </a:solidFill>
            <a:round/>
            <a:headEnd/>
            <a:tailEnd/>
          </a:ln>
          <a:effectLst/>
        </p:spPr>
        <p:txBody>
          <a:bodyPr wrap="none" anchor="ctr"/>
          <a:lstStyle/>
          <a:p>
            <a:endParaRPr lang="el-GR"/>
          </a:p>
        </p:txBody>
      </p:sp>
      <p:sp>
        <p:nvSpPr>
          <p:cNvPr id="9242" name="Line 26"/>
          <p:cNvSpPr>
            <a:spLocks noChangeShapeType="1"/>
          </p:cNvSpPr>
          <p:nvPr/>
        </p:nvSpPr>
        <p:spPr bwMode="auto">
          <a:xfrm>
            <a:off x="3352800" y="4572000"/>
            <a:ext cx="914400" cy="533400"/>
          </a:xfrm>
          <a:prstGeom prst="line">
            <a:avLst/>
          </a:prstGeom>
          <a:noFill/>
          <a:ln w="9525">
            <a:solidFill>
              <a:schemeClr val="tx1"/>
            </a:solidFill>
            <a:round/>
            <a:headEnd/>
            <a:tailEnd/>
          </a:ln>
          <a:effectLst/>
        </p:spPr>
        <p:txBody>
          <a:bodyPr wrap="none" anchor="ctr"/>
          <a:lstStyle/>
          <a:p>
            <a:endParaRPr lang="el-GR"/>
          </a:p>
        </p:txBody>
      </p:sp>
      <p:sp>
        <p:nvSpPr>
          <p:cNvPr id="9243" name="Line 27"/>
          <p:cNvSpPr>
            <a:spLocks noChangeShapeType="1"/>
          </p:cNvSpPr>
          <p:nvPr/>
        </p:nvSpPr>
        <p:spPr bwMode="auto">
          <a:xfrm>
            <a:off x="3352800" y="3429000"/>
            <a:ext cx="914400" cy="609600"/>
          </a:xfrm>
          <a:prstGeom prst="line">
            <a:avLst/>
          </a:prstGeom>
          <a:noFill/>
          <a:ln w="9525">
            <a:solidFill>
              <a:schemeClr val="tx1"/>
            </a:solidFill>
            <a:round/>
            <a:headEnd/>
            <a:tailEnd/>
          </a:ln>
          <a:effectLst/>
        </p:spPr>
        <p:txBody>
          <a:bodyPr wrap="none" anchor="ctr"/>
          <a:lstStyle/>
          <a:p>
            <a:endParaRPr lang="el-GR"/>
          </a:p>
        </p:txBody>
      </p:sp>
      <p:sp>
        <p:nvSpPr>
          <p:cNvPr id="9244" name="Line 28"/>
          <p:cNvSpPr>
            <a:spLocks noChangeShapeType="1"/>
          </p:cNvSpPr>
          <p:nvPr/>
        </p:nvSpPr>
        <p:spPr bwMode="auto">
          <a:xfrm flipH="1">
            <a:off x="5181600" y="2971800"/>
            <a:ext cx="838200" cy="533400"/>
          </a:xfrm>
          <a:prstGeom prst="line">
            <a:avLst/>
          </a:prstGeom>
          <a:noFill/>
          <a:ln w="9525">
            <a:solidFill>
              <a:schemeClr val="tx1"/>
            </a:solidFill>
            <a:round/>
            <a:headEnd/>
            <a:tailEnd/>
          </a:ln>
          <a:effectLst/>
        </p:spPr>
        <p:txBody>
          <a:bodyPr wrap="none" anchor="ctr"/>
          <a:lstStyle/>
          <a:p>
            <a:endParaRPr lang="el-GR"/>
          </a:p>
        </p:txBody>
      </p:sp>
      <p:sp>
        <p:nvSpPr>
          <p:cNvPr id="9245" name="Line 29"/>
          <p:cNvSpPr>
            <a:spLocks noChangeShapeType="1"/>
          </p:cNvSpPr>
          <p:nvPr/>
        </p:nvSpPr>
        <p:spPr bwMode="auto">
          <a:xfrm>
            <a:off x="5105400" y="2895600"/>
            <a:ext cx="914400" cy="609600"/>
          </a:xfrm>
          <a:prstGeom prst="line">
            <a:avLst/>
          </a:prstGeom>
          <a:noFill/>
          <a:ln w="9525">
            <a:solidFill>
              <a:schemeClr val="tx1"/>
            </a:solidFill>
            <a:round/>
            <a:headEnd/>
            <a:tailEnd/>
          </a:ln>
          <a:effectLst/>
        </p:spPr>
        <p:txBody>
          <a:bodyPr wrap="none" anchor="ctr"/>
          <a:lstStyle/>
          <a:p>
            <a:endParaRPr lang="el-GR"/>
          </a:p>
        </p:txBody>
      </p:sp>
      <p:sp>
        <p:nvSpPr>
          <p:cNvPr id="9246" name="Line 30"/>
          <p:cNvSpPr>
            <a:spLocks noChangeShapeType="1"/>
          </p:cNvSpPr>
          <p:nvPr/>
        </p:nvSpPr>
        <p:spPr bwMode="auto">
          <a:xfrm flipH="1">
            <a:off x="3429000" y="2971800"/>
            <a:ext cx="762000" cy="457200"/>
          </a:xfrm>
          <a:prstGeom prst="line">
            <a:avLst/>
          </a:prstGeom>
          <a:noFill/>
          <a:ln w="9525">
            <a:solidFill>
              <a:schemeClr val="tx1"/>
            </a:solidFill>
            <a:round/>
            <a:headEnd/>
            <a:tailEnd/>
          </a:ln>
          <a:effectLst/>
        </p:spPr>
        <p:txBody>
          <a:bodyPr wrap="none" anchor="ctr"/>
          <a:lstStyle/>
          <a:p>
            <a:endParaRPr lang="el-GR"/>
          </a:p>
        </p:txBody>
      </p:sp>
      <p:sp>
        <p:nvSpPr>
          <p:cNvPr id="9247" name="Line 31"/>
          <p:cNvSpPr>
            <a:spLocks noChangeShapeType="1"/>
          </p:cNvSpPr>
          <p:nvPr/>
        </p:nvSpPr>
        <p:spPr bwMode="auto">
          <a:xfrm flipH="1" flipV="1">
            <a:off x="4114800" y="3429000"/>
            <a:ext cx="1905000" cy="1066800"/>
          </a:xfrm>
          <a:prstGeom prst="line">
            <a:avLst/>
          </a:prstGeom>
          <a:noFill/>
          <a:ln w="9525">
            <a:solidFill>
              <a:schemeClr val="tx1"/>
            </a:solidFill>
            <a:round/>
            <a:headEnd/>
            <a:tailEnd/>
          </a:ln>
          <a:effectLst/>
        </p:spPr>
        <p:txBody>
          <a:bodyPr wrap="none" anchor="ctr"/>
          <a:lstStyle/>
          <a:p>
            <a:endParaRPr lang="el-GR"/>
          </a:p>
        </p:txBody>
      </p:sp>
      <p:sp>
        <p:nvSpPr>
          <p:cNvPr id="9248" name="Line 32"/>
          <p:cNvSpPr>
            <a:spLocks noChangeShapeType="1"/>
          </p:cNvSpPr>
          <p:nvPr/>
        </p:nvSpPr>
        <p:spPr bwMode="auto">
          <a:xfrm flipH="1">
            <a:off x="3352800" y="2971800"/>
            <a:ext cx="1828800" cy="2667000"/>
          </a:xfrm>
          <a:prstGeom prst="line">
            <a:avLst/>
          </a:prstGeom>
          <a:noFill/>
          <a:ln w="9525">
            <a:solidFill>
              <a:schemeClr val="tx1"/>
            </a:solidFill>
            <a:round/>
            <a:headEnd/>
            <a:tailEnd/>
          </a:ln>
          <a:effectLst/>
        </p:spPr>
        <p:txBody>
          <a:bodyPr wrap="none" anchor="ctr"/>
          <a:lstStyle/>
          <a:p>
            <a:endParaRPr lang="el-GR"/>
          </a:p>
        </p:txBody>
      </p:sp>
      <p:sp>
        <p:nvSpPr>
          <p:cNvPr id="9249" name="Line 33"/>
          <p:cNvSpPr>
            <a:spLocks noChangeShapeType="1"/>
          </p:cNvSpPr>
          <p:nvPr/>
        </p:nvSpPr>
        <p:spPr bwMode="auto">
          <a:xfrm flipH="1">
            <a:off x="4267200" y="2971800"/>
            <a:ext cx="1752600" cy="2743200"/>
          </a:xfrm>
          <a:prstGeom prst="line">
            <a:avLst/>
          </a:prstGeom>
          <a:noFill/>
          <a:ln w="9525">
            <a:solidFill>
              <a:schemeClr val="tx1"/>
            </a:solidFill>
            <a:round/>
            <a:headEnd/>
            <a:tailEnd/>
          </a:ln>
          <a:effectLst/>
        </p:spPr>
        <p:txBody>
          <a:bodyPr wrap="none" anchor="ctr"/>
          <a:lstStyle/>
          <a:p>
            <a:endParaRPr lang="el-GR"/>
          </a:p>
        </p:txBody>
      </p:sp>
      <p:sp>
        <p:nvSpPr>
          <p:cNvPr id="9250" name="Line 34"/>
          <p:cNvSpPr>
            <a:spLocks noChangeShapeType="1"/>
          </p:cNvSpPr>
          <p:nvPr/>
        </p:nvSpPr>
        <p:spPr bwMode="auto">
          <a:xfrm>
            <a:off x="3352800" y="2895600"/>
            <a:ext cx="1828800" cy="2743200"/>
          </a:xfrm>
          <a:prstGeom prst="line">
            <a:avLst/>
          </a:prstGeom>
          <a:noFill/>
          <a:ln w="9525">
            <a:solidFill>
              <a:schemeClr val="tx1"/>
            </a:solidFill>
            <a:round/>
            <a:headEnd/>
            <a:tailEnd/>
          </a:ln>
          <a:effectLst/>
        </p:spPr>
        <p:txBody>
          <a:bodyPr wrap="none" anchor="ctr"/>
          <a:lstStyle/>
          <a:p>
            <a:endParaRPr lang="el-GR"/>
          </a:p>
        </p:txBody>
      </p:sp>
      <p:sp>
        <p:nvSpPr>
          <p:cNvPr id="9251" name="Line 35"/>
          <p:cNvSpPr>
            <a:spLocks noChangeShapeType="1"/>
          </p:cNvSpPr>
          <p:nvPr/>
        </p:nvSpPr>
        <p:spPr bwMode="auto">
          <a:xfrm>
            <a:off x="4267200" y="2971800"/>
            <a:ext cx="1828800" cy="2743200"/>
          </a:xfrm>
          <a:prstGeom prst="line">
            <a:avLst/>
          </a:prstGeom>
          <a:noFill/>
          <a:ln w="9525">
            <a:solidFill>
              <a:schemeClr val="tx1"/>
            </a:solidFill>
            <a:round/>
            <a:headEnd/>
            <a:tailEnd/>
          </a:ln>
          <a:effectLst/>
        </p:spPr>
        <p:txBody>
          <a:bodyPr wrap="none" anchor="ctr"/>
          <a:lstStyle/>
          <a:p>
            <a:endParaRPr lang="el-GR"/>
          </a:p>
        </p:txBody>
      </p:sp>
      <p:sp>
        <p:nvSpPr>
          <p:cNvPr id="9252" name="Line 36"/>
          <p:cNvSpPr>
            <a:spLocks noChangeShapeType="1"/>
          </p:cNvSpPr>
          <p:nvPr/>
        </p:nvSpPr>
        <p:spPr bwMode="auto">
          <a:xfrm flipH="1">
            <a:off x="5181600" y="2895600"/>
            <a:ext cx="914400" cy="2743200"/>
          </a:xfrm>
          <a:prstGeom prst="line">
            <a:avLst/>
          </a:prstGeom>
          <a:noFill/>
          <a:ln w="9525">
            <a:solidFill>
              <a:schemeClr val="tx1"/>
            </a:solidFill>
            <a:round/>
            <a:headEnd/>
            <a:tailEnd/>
          </a:ln>
          <a:effectLst/>
        </p:spPr>
        <p:txBody>
          <a:bodyPr wrap="none" anchor="ctr"/>
          <a:lstStyle/>
          <a:p>
            <a:endParaRPr lang="el-GR"/>
          </a:p>
        </p:txBody>
      </p:sp>
      <p:sp>
        <p:nvSpPr>
          <p:cNvPr id="9253" name="Line 37"/>
          <p:cNvSpPr>
            <a:spLocks noChangeShapeType="1"/>
          </p:cNvSpPr>
          <p:nvPr/>
        </p:nvSpPr>
        <p:spPr bwMode="auto">
          <a:xfrm>
            <a:off x="3352800" y="4038600"/>
            <a:ext cx="914400" cy="533400"/>
          </a:xfrm>
          <a:prstGeom prst="line">
            <a:avLst/>
          </a:prstGeom>
          <a:noFill/>
          <a:ln w="9525">
            <a:solidFill>
              <a:schemeClr val="tx1"/>
            </a:solidFill>
            <a:round/>
            <a:headEnd/>
            <a:tailEnd/>
          </a:ln>
          <a:effectLst/>
        </p:spPr>
        <p:txBody>
          <a:bodyPr wrap="none" anchor="ctr"/>
          <a:lstStyle/>
          <a:p>
            <a:endParaRPr lang="el-GR"/>
          </a:p>
        </p:txBody>
      </p:sp>
      <p:sp>
        <p:nvSpPr>
          <p:cNvPr id="9254" name="Line 38"/>
          <p:cNvSpPr>
            <a:spLocks noChangeShapeType="1"/>
          </p:cNvSpPr>
          <p:nvPr/>
        </p:nvSpPr>
        <p:spPr bwMode="auto">
          <a:xfrm flipV="1">
            <a:off x="3352800" y="4572000"/>
            <a:ext cx="914400" cy="533400"/>
          </a:xfrm>
          <a:prstGeom prst="line">
            <a:avLst/>
          </a:prstGeom>
          <a:noFill/>
          <a:ln w="9525">
            <a:solidFill>
              <a:schemeClr val="tx1"/>
            </a:solidFill>
            <a:round/>
            <a:headEnd/>
            <a:tailEnd/>
          </a:ln>
          <a:effectLst/>
        </p:spPr>
        <p:txBody>
          <a:bodyPr wrap="none" anchor="ctr"/>
          <a:lstStyle/>
          <a:p>
            <a:endParaRPr lang="el-GR"/>
          </a:p>
        </p:txBody>
      </p:sp>
      <p:sp>
        <p:nvSpPr>
          <p:cNvPr id="9255" name="Line 39"/>
          <p:cNvSpPr>
            <a:spLocks noChangeShapeType="1"/>
          </p:cNvSpPr>
          <p:nvPr/>
        </p:nvSpPr>
        <p:spPr bwMode="auto">
          <a:xfrm flipH="1">
            <a:off x="3276600" y="4038600"/>
            <a:ext cx="990600" cy="533400"/>
          </a:xfrm>
          <a:prstGeom prst="line">
            <a:avLst/>
          </a:prstGeom>
          <a:noFill/>
          <a:ln w="9525">
            <a:solidFill>
              <a:schemeClr val="tx1"/>
            </a:solidFill>
            <a:round/>
            <a:headEnd/>
            <a:tailEnd/>
          </a:ln>
          <a:effectLst/>
        </p:spPr>
        <p:txBody>
          <a:bodyPr wrap="none" anchor="ctr"/>
          <a:lstStyle/>
          <a:p>
            <a:endParaRPr lang="el-GR"/>
          </a:p>
        </p:txBody>
      </p:sp>
      <p:sp>
        <p:nvSpPr>
          <p:cNvPr id="9256" name="Line 40"/>
          <p:cNvSpPr>
            <a:spLocks noChangeShapeType="1"/>
          </p:cNvSpPr>
          <p:nvPr/>
        </p:nvSpPr>
        <p:spPr bwMode="auto">
          <a:xfrm flipH="1">
            <a:off x="4267200" y="3505200"/>
            <a:ext cx="1752600" cy="1066800"/>
          </a:xfrm>
          <a:prstGeom prst="line">
            <a:avLst/>
          </a:prstGeom>
          <a:noFill/>
          <a:ln w="9525">
            <a:solidFill>
              <a:schemeClr val="tx1"/>
            </a:solidFill>
            <a:round/>
            <a:headEnd/>
            <a:tailEnd/>
          </a:ln>
          <a:effectLst/>
        </p:spPr>
        <p:txBody>
          <a:bodyPr wrap="none" anchor="ctr"/>
          <a:lstStyle/>
          <a:p>
            <a:endParaRPr lang="el-GR"/>
          </a:p>
        </p:txBody>
      </p:sp>
      <p:sp>
        <p:nvSpPr>
          <p:cNvPr id="9257" name="Line 41"/>
          <p:cNvSpPr>
            <a:spLocks noChangeShapeType="1"/>
          </p:cNvSpPr>
          <p:nvPr/>
        </p:nvSpPr>
        <p:spPr bwMode="auto">
          <a:xfrm flipH="1" flipV="1">
            <a:off x="5105400" y="5105400"/>
            <a:ext cx="990600" cy="533400"/>
          </a:xfrm>
          <a:prstGeom prst="line">
            <a:avLst/>
          </a:prstGeom>
          <a:noFill/>
          <a:ln w="9525">
            <a:solidFill>
              <a:schemeClr val="tx1"/>
            </a:solidFill>
            <a:round/>
            <a:headEnd/>
            <a:tailEnd/>
          </a:ln>
          <a:effectLst/>
        </p:spPr>
        <p:txBody>
          <a:bodyPr wrap="none" anchor="ctr"/>
          <a:lstStyle/>
          <a:p>
            <a:endParaRPr lang="el-GR"/>
          </a:p>
        </p:txBody>
      </p:sp>
      <p:sp>
        <p:nvSpPr>
          <p:cNvPr id="9258" name="Line 42"/>
          <p:cNvSpPr>
            <a:spLocks noChangeShapeType="1"/>
          </p:cNvSpPr>
          <p:nvPr/>
        </p:nvSpPr>
        <p:spPr bwMode="auto">
          <a:xfrm flipH="1" flipV="1">
            <a:off x="4191000" y="5105400"/>
            <a:ext cx="990600" cy="533400"/>
          </a:xfrm>
          <a:prstGeom prst="line">
            <a:avLst/>
          </a:prstGeom>
          <a:noFill/>
          <a:ln w="9525">
            <a:solidFill>
              <a:schemeClr val="tx1"/>
            </a:solidFill>
            <a:round/>
            <a:headEnd/>
            <a:tailEnd/>
          </a:ln>
          <a:effectLst/>
        </p:spPr>
        <p:txBody>
          <a:bodyPr wrap="none" anchor="ctr"/>
          <a:lstStyle/>
          <a:p>
            <a:endParaRPr lang="el-GR"/>
          </a:p>
        </p:txBody>
      </p:sp>
      <p:sp>
        <p:nvSpPr>
          <p:cNvPr id="41" name="40 - Θέση αριθμού διαφάνειας"/>
          <p:cNvSpPr>
            <a:spLocks noGrp="1"/>
          </p:cNvSpPr>
          <p:nvPr>
            <p:ph type="sldNum" sz="quarter" idx="15"/>
          </p:nvPr>
        </p:nvSpPr>
        <p:spPr/>
        <p:txBody>
          <a:bodyPr/>
          <a:lstStyle/>
          <a:p>
            <a:fld id="{D3F1D1C4-C2D9-4231-9FB2-B2D9D97AA41D}" type="slidenum">
              <a:rPr lang="el-GR" smtClean="0"/>
              <a:pPr/>
              <a:t>74</a:t>
            </a:fld>
            <a:endParaRPr lang="el-G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Τα έγγραφά μου\Οι σαρώσεις μου\2008-12 (Δεκ)\σάρωση0015.jpg"/>
          <p:cNvPicPr>
            <a:picLocks noChangeAspect="1" noChangeArrowheads="1"/>
          </p:cNvPicPr>
          <p:nvPr/>
        </p:nvPicPr>
        <p:blipFill>
          <a:blip r:embed="rId2" cstate="print"/>
          <a:srcRect/>
          <a:stretch>
            <a:fillRect/>
          </a:stretch>
        </p:blipFill>
        <p:spPr bwMode="auto">
          <a:xfrm>
            <a:off x="785813" y="2857500"/>
            <a:ext cx="7072312" cy="3214688"/>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75</a:t>
            </a:fld>
            <a:endParaRPr lang="el-G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428625" y="0"/>
            <a:ext cx="8229600" cy="85725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chemeClr val="tx2">
                    <a:lumMod val="60000"/>
                    <a:lumOff val="40000"/>
                  </a:schemeClr>
                </a:solidFill>
                <a:effectLst/>
                <a:uLnTx/>
                <a:uFillTx/>
                <a:latin typeface="Times New Roman" charset="0"/>
                <a:ea typeface="+mj-ea"/>
                <a:cs typeface="Times New Roman" charset="0"/>
              </a:rPr>
              <a:t>Παγκοσμιότητα </a:t>
            </a:r>
            <a:r>
              <a:rPr kumimoji="0" lang="en-US" sz="3600" b="1" i="0" u="none" strike="noStrike" kern="1200" cap="none" spc="0" normalizeH="0" baseline="0" noProof="0" dirty="0" smtClean="0">
                <a:ln>
                  <a:noFill/>
                </a:ln>
                <a:solidFill>
                  <a:schemeClr val="tx2">
                    <a:lumMod val="60000"/>
                    <a:lumOff val="40000"/>
                  </a:schemeClr>
                </a:solidFill>
                <a:effectLst/>
                <a:uLnTx/>
                <a:uFillTx/>
                <a:latin typeface="Times New Roman" charset="0"/>
                <a:ea typeface="+mj-ea"/>
                <a:cs typeface="Times New Roman" charset="0"/>
              </a:rPr>
              <a:t>(</a:t>
            </a:r>
            <a:r>
              <a:rPr kumimoji="0" lang="en-US" sz="3600" b="1" i="0" u="none" strike="noStrike" kern="1200" cap="none" spc="0" normalizeH="0" baseline="0" noProof="0" dirty="0" err="1" smtClean="0">
                <a:ln>
                  <a:noFill/>
                </a:ln>
                <a:solidFill>
                  <a:schemeClr val="tx2">
                    <a:lumMod val="60000"/>
                    <a:lumOff val="40000"/>
                  </a:schemeClr>
                </a:solidFill>
                <a:effectLst/>
                <a:uLnTx/>
                <a:uFillTx/>
                <a:latin typeface="Times New Roman" charset="0"/>
                <a:ea typeface="+mj-ea"/>
                <a:cs typeface="Times New Roman" charset="0"/>
              </a:rPr>
              <a:t>Globality</a:t>
            </a:r>
            <a:r>
              <a:rPr kumimoji="0" lang="en-US" sz="3600" b="1" i="0" u="none" strike="noStrike" kern="1200" cap="none" spc="0" normalizeH="0" baseline="0" noProof="0" dirty="0" smtClean="0">
                <a:ln>
                  <a:noFill/>
                </a:ln>
                <a:solidFill>
                  <a:schemeClr val="tx2">
                    <a:lumMod val="60000"/>
                    <a:lumOff val="40000"/>
                  </a:schemeClr>
                </a:solidFill>
                <a:effectLst/>
                <a:uLnTx/>
                <a:uFillTx/>
                <a:latin typeface="Times New Roman" charset="0"/>
                <a:ea typeface="+mj-ea"/>
                <a:cs typeface="Times New Roman" charset="0"/>
              </a:rPr>
              <a:t>)</a:t>
            </a:r>
            <a:endParaRPr kumimoji="0" lang="el-GR" sz="3600" b="1" i="0" u="none" strike="noStrike" kern="1200" cap="none" spc="0" normalizeH="0" baseline="0" noProof="0" dirty="0" smtClean="0">
              <a:ln>
                <a:noFill/>
              </a:ln>
              <a:solidFill>
                <a:schemeClr val="tx2">
                  <a:lumMod val="60000"/>
                  <a:lumOff val="40000"/>
                </a:schemeClr>
              </a:solidFill>
              <a:effectLst/>
              <a:uLnTx/>
              <a:uFillTx/>
              <a:latin typeface="Times New Roman" charset="0"/>
              <a:ea typeface="+mj-ea"/>
              <a:cs typeface="Times New Roman" charset="0"/>
            </a:endParaRPr>
          </a:p>
        </p:txBody>
      </p:sp>
      <p:sp>
        <p:nvSpPr>
          <p:cNvPr id="3" name="2 - Θέση περιεχομένου"/>
          <p:cNvSpPr txBox="1">
            <a:spLocks/>
          </p:cNvSpPr>
          <p:nvPr/>
        </p:nvSpPr>
        <p:spPr>
          <a:xfrm>
            <a:off x="457200" y="1428750"/>
            <a:ext cx="8186738" cy="5143500"/>
          </a:xfrm>
          <a:prstGeom prst="rect">
            <a:avLst/>
          </a:prstGeom>
        </p:spPr>
        <p:txBody>
          <a:bodyPr/>
          <a:lstStyle/>
          <a:p>
            <a:pPr marL="274638" marR="0" lvl="0" indent="-274638" algn="l" defTabSz="914400" rtl="0" eaLnBrk="1" fontAlgn="auto" latinLnBrk="0" hangingPunct="1">
              <a:lnSpc>
                <a:spcPct val="100000"/>
              </a:lnSpc>
              <a:spcBef>
                <a:spcPct val="20000"/>
              </a:spcBef>
              <a:spcAft>
                <a:spcPts val="0"/>
              </a:spcAft>
              <a:buClrTx/>
              <a:buSzTx/>
              <a:buFont typeface="Calibri" pitchFamily="34" charset="0"/>
              <a:buAutoNum type="arabicPeriod"/>
              <a:tabLst/>
              <a:defRPr/>
            </a:pP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Εταιρείες ανερχόμενων αγορών</a:t>
            </a:r>
          </a:p>
          <a:p>
            <a:pPr marL="274638" marR="0" lvl="0" indent="-274638" algn="l" defTabSz="914400" rtl="0" eaLnBrk="1" fontAlgn="auto" latinLnBrk="0" hangingPunct="1">
              <a:lnSpc>
                <a:spcPct val="100000"/>
              </a:lnSpc>
              <a:spcBef>
                <a:spcPct val="2000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638" marR="0" lvl="0" indent="-274638" algn="l" defTabSz="914400" rtl="0" eaLnBrk="1" fontAlgn="auto" latinLnBrk="0" hangingPunct="1">
              <a:lnSpc>
                <a:spcPct val="100000"/>
              </a:lnSpc>
              <a:spcBef>
                <a:spcPct val="2000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638" marR="0" lvl="0" indent="-274638" algn="l" defTabSz="914400" rtl="0" eaLnBrk="1" fontAlgn="auto" latinLnBrk="0" hangingPunct="1">
              <a:lnSpc>
                <a:spcPct val="100000"/>
              </a:lnSpc>
              <a:spcBef>
                <a:spcPct val="20000"/>
              </a:spcBef>
              <a:spcAft>
                <a:spcPts val="0"/>
              </a:spcAft>
              <a:buClrTx/>
              <a:buSzTx/>
              <a:buFont typeface="Arial" charset="0"/>
              <a:buNone/>
              <a:tabLst/>
              <a:defRPr/>
            </a:pP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2. Παγκοσμιοποίηση</a:t>
            </a:r>
          </a:p>
          <a:p>
            <a:pPr marL="274638" marR="0" lvl="0" indent="-274638" algn="l" defTabSz="914400" rtl="0" eaLnBrk="1" fontAlgn="auto" latinLnBrk="0" hangingPunct="1">
              <a:lnSpc>
                <a:spcPct val="100000"/>
              </a:lnSpc>
              <a:spcBef>
                <a:spcPct val="20000"/>
              </a:spcBef>
              <a:spcAft>
                <a:spcPts val="0"/>
              </a:spcAft>
              <a:buClrTx/>
              <a:buSzTx/>
              <a:buFont typeface="Arial" charset="0"/>
              <a:buNone/>
              <a:tabLst/>
              <a:defRPr/>
            </a:pP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Fortune</a:t>
            </a: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s 500</a:t>
            </a: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2007</a:t>
            </a: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p>
          <a:p>
            <a:pPr marL="274638" marR="0" lvl="0" indent="-274638" algn="l" defTabSz="914400" rtl="0" eaLnBrk="1" fontAlgn="auto" latinLnBrk="0" hangingPunct="1">
              <a:lnSpc>
                <a:spcPct val="100000"/>
              </a:lnSpc>
              <a:spcBef>
                <a:spcPct val="20000"/>
              </a:spcBef>
              <a:spcAft>
                <a:spcPts val="0"/>
              </a:spcAft>
              <a:buClrTx/>
              <a:buSzTx/>
              <a:buFont typeface="Arial" charset="0"/>
              <a:buNone/>
              <a:tabLst/>
              <a:defRPr/>
            </a:pP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62 εταιρείες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from BRIC</a:t>
            </a:r>
          </a:p>
          <a:p>
            <a:pPr marL="274638" marR="0" lvl="0" indent="-274638" algn="l" defTabSz="914400" rtl="0" eaLnBrk="1" fontAlgn="auto" latinLnBrk="0" hangingPunct="1">
              <a:lnSpc>
                <a:spcPct val="100000"/>
              </a:lnSpc>
              <a:spcBef>
                <a:spcPct val="20000"/>
              </a:spcBef>
              <a:spcAft>
                <a:spcPts val="0"/>
              </a:spcAft>
              <a:buClrTx/>
              <a:buSzTx/>
              <a:buFont typeface="Arial" charset="0"/>
              <a:buNone/>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31 </a:t>
            </a: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εταιρείες το 2003</a:t>
            </a:r>
          </a:p>
          <a:p>
            <a:pPr marL="274638" marR="0" lvl="0" indent="-274638" algn="l" defTabSz="914400" rtl="0" eaLnBrk="1" fontAlgn="auto" latinLnBrk="0" hangingPunct="1">
              <a:lnSpc>
                <a:spcPct val="100000"/>
              </a:lnSpc>
              <a:spcBef>
                <a:spcPct val="20000"/>
              </a:spcBef>
              <a:spcAft>
                <a:spcPts val="0"/>
              </a:spcAft>
              <a:buClrTx/>
              <a:buSzTx/>
              <a:buFont typeface="Arial" charset="0"/>
              <a:buNone/>
              <a:tabLst/>
              <a:defRPr/>
            </a:pP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Σε 10 χρόνια θα είναι το 1/3 του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Fortune</a:t>
            </a: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s 500</a:t>
            </a: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638" marR="0" lvl="0" indent="-274638" algn="l" defTabSz="914400" rtl="0" eaLnBrk="1" fontAlgn="auto" latinLnBrk="0" hangingPunct="1">
              <a:lnSpc>
                <a:spcPct val="100000"/>
              </a:lnSpc>
              <a:spcBef>
                <a:spcPct val="20000"/>
              </a:spcBef>
              <a:spcAft>
                <a:spcPts val="0"/>
              </a:spcAft>
              <a:buClrTx/>
              <a:buSzTx/>
              <a:buFont typeface="Arial" charset="0"/>
              <a:buNone/>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638" marR="0" lvl="0" indent="-274638" algn="l" defTabSz="914400" rtl="0" eaLnBrk="1" fontAlgn="auto" latinLnBrk="0" hangingPunct="1">
              <a:lnSpc>
                <a:spcPct val="100000"/>
              </a:lnSpc>
              <a:spcBef>
                <a:spcPct val="20000"/>
              </a:spcBef>
              <a:spcAft>
                <a:spcPts val="0"/>
              </a:spcAft>
              <a:buClrTx/>
              <a:buSzTx/>
              <a:buFont typeface="Arial" charset="0"/>
              <a:buNone/>
              <a:tabLst/>
              <a:defRPr/>
            </a:pPr>
            <a:r>
              <a:rPr kumimoji="0" lang="en-US" sz="24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smtClean="0">
                <a:ln>
                  <a:noFill/>
                </a:ln>
                <a:solidFill>
                  <a:schemeClr val="accent1">
                    <a:lumMod val="60000"/>
                    <a:lumOff val="40000"/>
                  </a:schemeClr>
                </a:solidFill>
                <a:effectLst/>
                <a:uLnTx/>
                <a:uFillTx/>
                <a:latin typeface="Times New Roman" pitchFamily="18" charset="0"/>
                <a:ea typeface="+mn-ea"/>
                <a:cs typeface="Times New Roman" pitchFamily="18" charset="0"/>
              </a:rPr>
              <a:t>Competing with everyone from anywhere for everything</a:t>
            </a:r>
            <a:endParaRPr kumimoji="0" lang="el-GR" sz="2400" b="1" i="1" u="none" strike="noStrike" kern="1200" cap="none" spc="0" normalizeH="0" baseline="0" noProof="0" dirty="0" smtClean="0">
              <a:ln>
                <a:noFill/>
              </a:ln>
              <a:solidFill>
                <a:schemeClr val="accent1">
                  <a:lumMod val="60000"/>
                  <a:lumOff val="40000"/>
                </a:schemeClr>
              </a:solidFill>
              <a:effectLst/>
              <a:uLnTx/>
              <a:uFillTx/>
              <a:latin typeface="Times New Roman" pitchFamily="18" charset="0"/>
              <a:ea typeface="+mn-ea"/>
              <a:cs typeface="Times New Roman" pitchFamily="18" charset="0"/>
            </a:endParaRPr>
          </a:p>
        </p:txBody>
      </p:sp>
      <p:pic>
        <p:nvPicPr>
          <p:cNvPr id="4" name="Picture 4" descr="C:\Documents and Settings\ADMIN\Τα έγγραφά μου\Οι σαρώσεις μου\2008-12 (Δεκ)\σάρωση0006.jpg"/>
          <p:cNvPicPr>
            <a:picLocks noChangeAspect="1" noChangeArrowheads="1"/>
          </p:cNvPicPr>
          <p:nvPr/>
        </p:nvPicPr>
        <p:blipFill>
          <a:blip r:embed="rId2" cstate="print"/>
          <a:srcRect/>
          <a:stretch>
            <a:fillRect/>
          </a:stretch>
        </p:blipFill>
        <p:spPr bwMode="auto">
          <a:xfrm>
            <a:off x="4929188" y="1500188"/>
            <a:ext cx="3357562" cy="2936875"/>
          </a:xfrm>
          <a:prstGeom prst="rect">
            <a:avLst/>
          </a:prstGeom>
          <a:noFill/>
          <a:ln w="9525">
            <a:noFill/>
            <a:miter lim="800000"/>
            <a:headEnd/>
            <a:tailEnd/>
          </a:ln>
        </p:spPr>
      </p:pic>
      <p:sp>
        <p:nvSpPr>
          <p:cNvPr id="5" name="4 - Ορθογώνιο"/>
          <p:cNvSpPr/>
          <p:nvPr/>
        </p:nvSpPr>
        <p:spPr>
          <a:xfrm>
            <a:off x="285750" y="1214438"/>
            <a:ext cx="8501063" cy="4929187"/>
          </a:xfrm>
          <a:prstGeom prst="rect">
            <a:avLst/>
          </a:prstGeom>
          <a:noFill/>
          <a:ln w="1016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5 - Θέση αριθμού διαφάνειας"/>
          <p:cNvSpPr>
            <a:spLocks noGrp="1"/>
          </p:cNvSpPr>
          <p:nvPr>
            <p:ph type="sldNum" sz="quarter" idx="12"/>
          </p:nvPr>
        </p:nvSpPr>
        <p:spPr/>
        <p:txBody>
          <a:bodyPr/>
          <a:lstStyle/>
          <a:p>
            <a:pPr>
              <a:defRPr/>
            </a:pPr>
            <a:fld id="{077B6868-688E-49BF-A7F6-CBA49380F173}" type="slidenum">
              <a:rPr lang="el-GR" smtClean="0"/>
              <a:pPr>
                <a:defRPr/>
              </a:pPr>
              <a:t>76</a:t>
            </a:fld>
            <a:endParaRPr lang="el-G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457200" y="0"/>
            <a:ext cx="8229600" cy="785813"/>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chemeClr val="tx2">
                    <a:lumMod val="60000"/>
                    <a:lumOff val="40000"/>
                  </a:schemeClr>
                </a:solidFill>
                <a:effectLst/>
                <a:uLnTx/>
                <a:uFillTx/>
                <a:latin typeface="Times New Roman" charset="0"/>
                <a:ea typeface="+mj-ea"/>
                <a:cs typeface="Times New Roman" charset="0"/>
              </a:rPr>
              <a:t>Συνθετότητα Τραπεζικών Προϊόντων</a:t>
            </a:r>
          </a:p>
        </p:txBody>
      </p:sp>
      <p:sp>
        <p:nvSpPr>
          <p:cNvPr id="3" name="2 - Θέση περιεχομένου"/>
          <p:cNvSpPr txBox="1">
            <a:spLocks/>
          </p:cNvSpPr>
          <p:nvPr/>
        </p:nvSpPr>
        <p:spPr>
          <a:xfrm>
            <a:off x="428625" y="785813"/>
            <a:ext cx="8429625" cy="6072187"/>
          </a:xfrm>
          <a:prstGeom prst="rect">
            <a:avLst/>
          </a:prstGeom>
        </p:spPr>
        <p:txBody>
          <a:bodyPr rtlCol="0">
            <a:normAutofit lnSpcReduction="10000"/>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Securitization</a:t>
            </a: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Futures, Options, Swaps, Derivatives, CDS, </a:t>
            </a: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Μια μικρή αρχικώς τοποθέτηση οδηγεί σε μια όλο και μεγαλύτερη έκθεση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exposure)</a:t>
            </a: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Ιδιαίτερα δύσκολο το έργο των ρυθμιστικών αρχών</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r>
              <a:rPr kumimoji="0" lang="en-US" sz="24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endParaRPr kumimoji="0" lang="el-GR" sz="24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charset="0"/>
              <a:buNone/>
              <a:tabLst/>
              <a:defRPr/>
            </a:pPr>
            <a:r>
              <a:rPr kumimoji="0" lang="en-US" sz="2400" b="0" i="1" u="none" strike="noStrike" kern="1200" cap="none" spc="0" normalizeH="0" baseline="0" noProof="0" dirty="0" smtClean="0">
                <a:ln>
                  <a:noFill/>
                </a:ln>
                <a:solidFill>
                  <a:schemeClr val="accent6">
                    <a:lumMod val="75000"/>
                  </a:schemeClr>
                </a:solidFill>
                <a:effectLst/>
                <a:uLnTx/>
                <a:uFillTx/>
                <a:latin typeface="Times New Roman" pitchFamily="18" charset="0"/>
                <a:ea typeface="+mn-ea"/>
                <a:cs typeface="Times New Roman" pitchFamily="18" charset="0"/>
              </a:rPr>
              <a:t>      </a:t>
            </a:r>
          </a:p>
          <a:p>
            <a:pPr marL="17780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l-GR" sz="2400" b="1" i="1" u="none" strike="noStrike" kern="1200" cap="none" spc="0" normalizeH="0" baseline="0" noProof="0" dirty="0" smtClean="0">
                <a:ln>
                  <a:noFill/>
                </a:ln>
                <a:solidFill>
                  <a:schemeClr val="accent1">
                    <a:lumMod val="60000"/>
                    <a:lumOff val="40000"/>
                  </a:schemeClr>
                </a:solidFill>
                <a:effectLst/>
                <a:uLnTx/>
                <a:uFillTx/>
                <a:latin typeface="Times New Roman" pitchFamily="18" charset="0"/>
                <a:ea typeface="+mn-ea"/>
                <a:cs typeface="Times New Roman" pitchFamily="18" charset="0"/>
              </a:rPr>
              <a:t>Δεν μπορούσαν να παρακολουθήσουν την έκθεση των Τραπεζών</a:t>
            </a:r>
            <a:r>
              <a:rPr kumimoji="0" lang="en-US" sz="2400" b="1" i="1" u="none" strike="noStrike" kern="1200" cap="none" spc="0" normalizeH="0" baseline="0" noProof="0" dirty="0" smtClean="0">
                <a:ln>
                  <a:noFill/>
                </a:ln>
                <a:solidFill>
                  <a:schemeClr val="accent1">
                    <a:lumMod val="60000"/>
                    <a:lumOff val="40000"/>
                  </a:schemeClr>
                </a:solidFill>
                <a:effectLst/>
                <a:uLnTx/>
                <a:uFillTx/>
                <a:latin typeface="Times New Roman" pitchFamily="18" charset="0"/>
                <a:ea typeface="+mn-ea"/>
                <a:cs typeface="Times New Roman" pitchFamily="18" charset="0"/>
              </a:rPr>
              <a:t> </a:t>
            </a:r>
            <a:r>
              <a:rPr kumimoji="0" lang="el-GR" sz="2400" b="1" i="1" u="none" strike="noStrike" kern="1200" cap="none" spc="0" normalizeH="0" baseline="0" noProof="0" dirty="0" smtClean="0">
                <a:ln>
                  <a:noFill/>
                </a:ln>
                <a:solidFill>
                  <a:schemeClr val="accent1">
                    <a:lumMod val="60000"/>
                    <a:lumOff val="40000"/>
                  </a:schemeClr>
                </a:solidFill>
                <a:effectLst/>
                <a:uLnTx/>
                <a:uFillTx/>
                <a:latin typeface="Times New Roman" pitchFamily="18" charset="0"/>
                <a:ea typeface="+mn-ea"/>
                <a:cs typeface="Times New Roman" pitchFamily="18" charset="0"/>
              </a:rPr>
              <a:t>παρά τη μεγάλη πρόοδο των Συστημάτων Ελέγχου, της Πληροφορικής και των Πληροφοριακών Συστημάτων</a:t>
            </a:r>
          </a:p>
          <a:p>
            <a:pPr marL="177800" marR="0" lvl="0" indent="0" algn="l" defTabSz="914400" rtl="0" eaLnBrk="1" fontAlgn="auto" latinLnBrk="0" hangingPunct="1">
              <a:lnSpc>
                <a:spcPct val="100000"/>
              </a:lnSpc>
              <a:spcBef>
                <a:spcPts val="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accent6">
                  <a:lumMod val="75000"/>
                </a:schemeClr>
              </a:solidFill>
              <a:effectLst/>
              <a:uLnTx/>
              <a:uFillTx/>
              <a:latin typeface="Times New Roman" pitchFamily="18" charset="0"/>
              <a:ea typeface="+mn-ea"/>
              <a:cs typeface="Times New Roman" pitchFamily="18" charset="0"/>
            </a:endParaRPr>
          </a:p>
        </p:txBody>
      </p:sp>
      <p:pic>
        <p:nvPicPr>
          <p:cNvPr id="4" name="Picture 4" descr="C:\Documents and Settings\ADMIN\Τα έγγραφά μου\Οι σαρώσεις μου\2008-12 (Δεκ)\σάρωση0009.jpg"/>
          <p:cNvPicPr>
            <a:picLocks noChangeAspect="1" noChangeArrowheads="1"/>
          </p:cNvPicPr>
          <p:nvPr/>
        </p:nvPicPr>
        <p:blipFill>
          <a:blip r:embed="rId2" cstate="print"/>
          <a:srcRect/>
          <a:stretch>
            <a:fillRect/>
          </a:stretch>
        </p:blipFill>
        <p:spPr bwMode="auto">
          <a:xfrm>
            <a:off x="928688" y="2214563"/>
            <a:ext cx="6988175" cy="2786062"/>
          </a:xfrm>
          <a:prstGeom prst="rect">
            <a:avLst/>
          </a:prstGeom>
          <a:noFill/>
          <a:ln w="9525">
            <a:noFill/>
            <a:miter lim="800000"/>
            <a:headEnd/>
            <a:tailEnd/>
          </a:ln>
        </p:spPr>
      </p:pic>
      <p:sp>
        <p:nvSpPr>
          <p:cNvPr id="5" name="4 - Ορθογώνιο"/>
          <p:cNvSpPr/>
          <p:nvPr/>
        </p:nvSpPr>
        <p:spPr>
          <a:xfrm>
            <a:off x="285750" y="714375"/>
            <a:ext cx="8572500" cy="5857875"/>
          </a:xfrm>
          <a:prstGeom prst="rect">
            <a:avLst/>
          </a:prstGeom>
          <a:noFill/>
          <a:ln w="1016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5 - Θέση αριθμού διαφάνειας"/>
          <p:cNvSpPr>
            <a:spLocks noGrp="1"/>
          </p:cNvSpPr>
          <p:nvPr>
            <p:ph type="sldNum" sz="quarter" idx="12"/>
          </p:nvPr>
        </p:nvSpPr>
        <p:spPr/>
        <p:txBody>
          <a:bodyPr/>
          <a:lstStyle/>
          <a:p>
            <a:pPr>
              <a:defRPr/>
            </a:pPr>
            <a:fld id="{8057FED8-6518-436C-8582-12B982B3C9F7}" type="slidenum">
              <a:rPr lang="el-GR" smtClean="0"/>
              <a:pPr>
                <a:defRPr/>
              </a:pPr>
              <a:t>77</a:t>
            </a:fld>
            <a:endParaRPr lang="el-G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 Θέση περιεχομένου"/>
          <p:cNvSpPr txBox="1">
            <a:spLocks/>
          </p:cNvSpPr>
          <p:nvPr/>
        </p:nvSpPr>
        <p:spPr>
          <a:xfrm>
            <a:off x="457200" y="0"/>
            <a:ext cx="8229600" cy="6126163"/>
          </a:xfrm>
          <a:prstGeom prst="rect">
            <a:avLst/>
          </a:prstGeom>
        </p:spPr>
        <p:txBody>
          <a:bodyPr rtlCol="0">
            <a:normAutofit/>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tab pos="92075" algn="l"/>
              </a:tabLst>
              <a:defRPr/>
            </a:pPr>
            <a:r>
              <a:rPr kumimoji="0" lang="el-GR" sz="2400" b="1"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 </a:t>
            </a:r>
            <a:r>
              <a:rPr kumimoji="0" lang="el-GR" sz="3600" b="1" i="0" u="none" strike="noStrike" kern="1200" cap="none" spc="0" normalizeH="0" baseline="0" noProof="0" smtClean="0">
                <a:ln>
                  <a:noFill/>
                </a:ln>
                <a:solidFill>
                  <a:schemeClr val="tx2">
                    <a:lumMod val="60000"/>
                    <a:lumOff val="40000"/>
                  </a:schemeClr>
                </a:solidFill>
                <a:effectLst/>
                <a:uLnTx/>
                <a:uFillTx/>
                <a:latin typeface="Times New Roman" pitchFamily="18" charset="0"/>
                <a:ea typeface="+mn-ea"/>
                <a:cs typeface="Times New Roman" pitchFamily="18" charset="0"/>
              </a:rPr>
              <a:t>Το </a:t>
            </a:r>
            <a:r>
              <a:rPr kumimoji="0" lang="en-US" sz="3600" b="1" i="0" u="none" strike="noStrike" kern="1200" cap="none" spc="0" normalizeH="0" baseline="0" noProof="0" dirty="0" smtClean="0">
                <a:ln>
                  <a:noFill/>
                </a:ln>
                <a:solidFill>
                  <a:schemeClr val="tx2">
                    <a:lumMod val="60000"/>
                    <a:lumOff val="40000"/>
                  </a:schemeClr>
                </a:solidFill>
                <a:effectLst/>
                <a:uLnTx/>
                <a:uFillTx/>
                <a:latin typeface="Times New Roman" pitchFamily="18" charset="0"/>
                <a:ea typeface="+mn-ea"/>
                <a:cs typeface="Times New Roman" pitchFamily="18" charset="0"/>
              </a:rPr>
              <a:t>Management </a:t>
            </a:r>
            <a:r>
              <a:rPr kumimoji="0" lang="el-GR" sz="3600" b="1" i="0" u="none" strike="noStrike" kern="1200" cap="none" spc="0" normalizeH="0" baseline="0" noProof="0" dirty="0" smtClean="0">
                <a:ln>
                  <a:noFill/>
                </a:ln>
                <a:solidFill>
                  <a:schemeClr val="tx2">
                    <a:lumMod val="60000"/>
                    <a:lumOff val="40000"/>
                  </a:schemeClr>
                </a:solidFill>
                <a:effectLst/>
                <a:uLnTx/>
                <a:uFillTx/>
                <a:latin typeface="Times New Roman" pitchFamily="18" charset="0"/>
                <a:ea typeface="+mn-ea"/>
                <a:cs typeface="Times New Roman" pitchFamily="18" charset="0"/>
              </a:rPr>
              <a:t>σε Συνθήκες Ύφεσης</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Υπάρχει (Υπήρχε) Κρίση και στην Τέχνη της  Διοίκησης;</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Ανάγκη για Ανανέωση στο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Management</a:t>
            </a: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3"/>
          <p:cNvPicPr>
            <a:picLocks noChangeAspect="1" noChangeArrowheads="1"/>
          </p:cNvPicPr>
          <p:nvPr/>
        </p:nvPicPr>
        <p:blipFill>
          <a:blip r:embed="rId2" cstate="print"/>
          <a:srcRect/>
          <a:stretch>
            <a:fillRect/>
          </a:stretch>
        </p:blipFill>
        <p:spPr bwMode="auto">
          <a:xfrm>
            <a:off x="1214438" y="1785938"/>
            <a:ext cx="6786562" cy="4143375"/>
          </a:xfrm>
          <a:prstGeom prst="rect">
            <a:avLst/>
          </a:prstGeom>
          <a:noFill/>
          <a:ln w="9525">
            <a:noFill/>
            <a:miter lim="800000"/>
            <a:headEnd/>
            <a:tailEnd/>
          </a:ln>
        </p:spPr>
      </p:pic>
      <p:sp>
        <p:nvSpPr>
          <p:cNvPr id="4" name="3 - Θέση αριθμού διαφάνειας"/>
          <p:cNvSpPr>
            <a:spLocks noGrp="1"/>
          </p:cNvSpPr>
          <p:nvPr>
            <p:ph type="sldNum" sz="quarter" idx="12"/>
          </p:nvPr>
        </p:nvSpPr>
        <p:spPr/>
        <p:txBody>
          <a:bodyPr/>
          <a:lstStyle/>
          <a:p>
            <a:pPr>
              <a:defRPr/>
            </a:pPr>
            <a:fld id="{D7F2698F-324B-4985-9534-80B03AA29787}" type="slidenum">
              <a:rPr lang="el-GR" smtClean="0"/>
              <a:pPr>
                <a:defRPr/>
              </a:pPr>
              <a:t>78</a:t>
            </a:fld>
            <a:endParaRPr lang="el-G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457200" y="0"/>
            <a:ext cx="8229600" cy="785813"/>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2">
                    <a:lumMod val="60000"/>
                    <a:lumOff val="40000"/>
                  </a:schemeClr>
                </a:solidFill>
                <a:effectLst/>
                <a:uLnTx/>
                <a:uFillTx/>
                <a:latin typeface="Times New Roman" charset="0"/>
                <a:ea typeface="+mj-ea"/>
                <a:cs typeface="Times New Roman" charset="0"/>
              </a:rPr>
              <a:t>Πίσω στα Θεμελιώδη του </a:t>
            </a:r>
            <a:r>
              <a:rPr kumimoji="0" lang="en-US" sz="3200" b="1" i="0" u="none" strike="noStrike" kern="1200" cap="none" spc="0" normalizeH="0" baseline="0" noProof="0" dirty="0" smtClean="0">
                <a:ln>
                  <a:noFill/>
                </a:ln>
                <a:solidFill>
                  <a:schemeClr val="tx2">
                    <a:lumMod val="60000"/>
                    <a:lumOff val="40000"/>
                  </a:schemeClr>
                </a:solidFill>
                <a:effectLst/>
                <a:uLnTx/>
                <a:uFillTx/>
                <a:latin typeface="Times New Roman" charset="0"/>
                <a:ea typeface="+mj-ea"/>
                <a:cs typeface="Times New Roman" charset="0"/>
              </a:rPr>
              <a:t>Management</a:t>
            </a:r>
            <a:endParaRPr kumimoji="0" lang="el-GR" sz="3200" b="1" i="0" u="none" strike="noStrike" kern="1200" cap="none" spc="0" normalizeH="0" baseline="0" noProof="0" dirty="0" smtClean="0">
              <a:ln>
                <a:noFill/>
              </a:ln>
              <a:solidFill>
                <a:schemeClr val="tx2">
                  <a:lumMod val="60000"/>
                  <a:lumOff val="40000"/>
                </a:schemeClr>
              </a:solidFill>
              <a:effectLst/>
              <a:uLnTx/>
              <a:uFillTx/>
              <a:latin typeface="Times New Roman" charset="0"/>
              <a:ea typeface="+mj-ea"/>
              <a:cs typeface="Times New Roman" charset="0"/>
            </a:endParaRPr>
          </a:p>
        </p:txBody>
      </p:sp>
      <p:sp>
        <p:nvSpPr>
          <p:cNvPr id="3" name="2 - Θέση περιεχομένου"/>
          <p:cNvSpPr txBox="1">
            <a:spLocks/>
          </p:cNvSpPr>
          <p:nvPr/>
        </p:nvSpPr>
        <p:spPr>
          <a:xfrm>
            <a:off x="285750" y="857250"/>
            <a:ext cx="8572500" cy="5268913"/>
          </a:xfrm>
          <a:prstGeom prst="rect">
            <a:avLst/>
          </a:prstGeom>
        </p:spPr>
        <p:txBody>
          <a:bodyPr rtlCol="0">
            <a:normAutofit/>
          </a:bodyPr>
          <a:lstStyle/>
          <a:p>
            <a:pPr marL="274638" marR="0" lvl="0" indent="-274638" algn="l" defTabSz="914400" rtl="0" eaLnBrk="1" fontAlgn="auto" latinLnBrk="0" hangingPunct="1">
              <a:lnSpc>
                <a:spcPct val="100000"/>
              </a:lnSpc>
              <a:spcBef>
                <a:spcPct val="20000"/>
              </a:spcBef>
              <a:spcAft>
                <a:spcPts val="0"/>
              </a:spcAft>
              <a:buClrTx/>
              <a:buSzTx/>
              <a:buFont typeface="Calibri" pitchFamily="34" charset="0"/>
              <a:buAutoNum type="arabicPeriod"/>
              <a:tabLst/>
              <a:defRPr/>
            </a:pP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Τιμιότητα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honesty)</a:t>
            </a: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638" marR="0" lvl="0" indent="-274638" algn="l" defTabSz="914400" rtl="0" eaLnBrk="1" fontAlgn="auto" latinLnBrk="0" hangingPunct="1">
              <a:lnSpc>
                <a:spcPct val="100000"/>
              </a:lnSpc>
              <a:spcBef>
                <a:spcPct val="20000"/>
              </a:spcBef>
              <a:spcAft>
                <a:spcPts val="0"/>
              </a:spcAft>
              <a:buClrTx/>
              <a:buSzTx/>
              <a:buFont typeface="Arial" charset="0"/>
              <a:buNone/>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Αξίες – Δυναμική – Ρεαλισμός          </a:t>
            </a:r>
          </a:p>
          <a:p>
            <a:pPr marL="274638" marR="0" lvl="0" indent="-274638" algn="l" defTabSz="914400" rtl="0" eaLnBrk="1" fontAlgn="auto" latinLnBrk="0" hangingPunct="1">
              <a:lnSpc>
                <a:spcPct val="100000"/>
              </a:lnSpc>
              <a:spcBef>
                <a:spcPct val="20000"/>
              </a:spcBef>
              <a:spcAft>
                <a:spcPts val="0"/>
              </a:spcAft>
              <a:buClrTx/>
              <a:buSzTx/>
              <a:buFont typeface="Arial" charset="0"/>
              <a:buNone/>
              <a:tabLst>
                <a:tab pos="365125" algn="l"/>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638" marR="0" lvl="0" indent="-274638" algn="l" defTabSz="914400" rtl="0" eaLnBrk="1" fontAlgn="auto" latinLnBrk="0" hangingPunct="1">
              <a:lnSpc>
                <a:spcPct val="100000"/>
              </a:lnSpc>
              <a:spcBef>
                <a:spcPct val="20000"/>
              </a:spcBef>
              <a:spcAft>
                <a:spcPts val="0"/>
              </a:spcAft>
              <a:buClrTx/>
              <a:buSzTx/>
              <a:buFont typeface="Arial" charset="0"/>
              <a:buAutoNum type="arabicPeriod" startAt="2"/>
              <a:tabLst/>
              <a:defRPr/>
            </a:pP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Οικονομικότητα, λιτότητα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frugality)</a:t>
            </a: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274638" marR="0" lvl="0" indent="-274638" algn="l" defTabSz="914400" rtl="0" eaLnBrk="1" fontAlgn="auto" latinLnBrk="0" hangingPunct="1">
              <a:lnSpc>
                <a:spcPct val="100000"/>
              </a:lnSpc>
              <a:spcBef>
                <a:spcPct val="20000"/>
              </a:spcBef>
              <a:spcAft>
                <a:spcPts val="0"/>
              </a:spcAft>
              <a:buClrTx/>
              <a:buSzTx/>
              <a:buFont typeface="Arial" charset="0"/>
              <a:buNone/>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Κόστος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πόροι                                 </a:t>
            </a: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638" marR="0" lvl="0" indent="-274638" algn="l" defTabSz="914400" rtl="0" eaLnBrk="1" fontAlgn="auto" latinLnBrk="0" hangingPunct="1">
              <a:lnSpc>
                <a:spcPct val="100000"/>
              </a:lnSpc>
              <a:spcBef>
                <a:spcPct val="20000"/>
              </a:spcBef>
              <a:spcAft>
                <a:spcPts val="0"/>
              </a:spcAft>
              <a:buClrTx/>
              <a:buSzTx/>
              <a:buFont typeface="Arial" charset="0"/>
              <a:buNone/>
              <a:tabLst/>
              <a:defRPr/>
            </a:pP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274638" marR="0" lvl="0" indent="-274638" algn="l" defTabSz="914400" rtl="0" eaLnBrk="1" fontAlgn="auto" latinLnBrk="0" hangingPunct="1">
              <a:lnSpc>
                <a:spcPct val="100000"/>
              </a:lnSpc>
              <a:spcBef>
                <a:spcPct val="20000"/>
              </a:spcBef>
              <a:spcAft>
                <a:spcPts val="0"/>
              </a:spcAft>
              <a:buClrTx/>
              <a:buSzTx/>
              <a:buFont typeface="Arial" charset="0"/>
              <a:buNone/>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3. </a:t>
            </a: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Προπαρασκευή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preparation)</a:t>
            </a: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638" marR="0" lvl="0" indent="-274638" algn="l" defTabSz="914400" rtl="0" eaLnBrk="1" fontAlgn="auto" latinLnBrk="0" hangingPunct="1">
              <a:lnSpc>
                <a:spcPct val="100000"/>
              </a:lnSpc>
              <a:spcBef>
                <a:spcPct val="20000"/>
              </a:spcBef>
              <a:spcAft>
                <a:spcPts val="0"/>
              </a:spcAft>
              <a:buClrTx/>
              <a:buSzTx/>
              <a:buFont typeface="Arial" charset="0"/>
              <a:buNone/>
              <a:tabLst/>
              <a:defRPr/>
            </a:pP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Η τύχη ευνοεί τους προετοιμασμένους</a:t>
            </a:r>
          </a:p>
          <a:p>
            <a:pPr marL="274638" marR="0" lvl="0" indent="-274638" algn="l" defTabSz="914400" rtl="0" eaLnBrk="1" fontAlgn="auto" latinLnBrk="0" hangingPunct="1">
              <a:lnSpc>
                <a:spcPct val="100000"/>
              </a:lnSpc>
              <a:spcBef>
                <a:spcPct val="2000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74638" marR="0" lvl="0" indent="-274638" algn="l" defTabSz="914400" rtl="0" eaLnBrk="1" fontAlgn="auto" latinLnBrk="0" hangingPunct="1">
              <a:lnSpc>
                <a:spcPct val="100000"/>
              </a:lnSpc>
              <a:spcBef>
                <a:spcPct val="20000"/>
              </a:spcBef>
              <a:spcAft>
                <a:spcPts val="0"/>
              </a:spcAft>
              <a:buClrTx/>
              <a:buSzTx/>
              <a:buFont typeface="Arial" charset="0"/>
              <a:buNone/>
              <a:tabLst/>
              <a:defRPr/>
            </a:pP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l-GR" sz="2400" b="1" i="1" u="none" strike="noStrike" kern="1200" cap="none" spc="0" normalizeH="0" baseline="0" noProof="0" dirty="0" smtClean="0">
                <a:ln>
                  <a:noFill/>
                </a:ln>
                <a:solidFill>
                  <a:schemeClr val="accent1">
                    <a:lumMod val="60000"/>
                    <a:lumOff val="40000"/>
                  </a:schemeClr>
                </a:solidFill>
                <a:effectLst/>
                <a:uLnTx/>
                <a:uFillTx/>
                <a:latin typeface="Times New Roman" pitchFamily="18" charset="0"/>
                <a:ea typeface="+mn-ea"/>
                <a:cs typeface="Times New Roman" pitchFamily="18" charset="0"/>
              </a:rPr>
              <a:t>Ο σχεδιασμός του μέλλοντος – μεγαλώνει η αξία του  παρελθόντος</a:t>
            </a:r>
          </a:p>
          <a:p>
            <a:pPr marL="514350" marR="0" lvl="0" indent="-514350" algn="l" defTabSz="914400" rtl="0" eaLnBrk="1" fontAlgn="auto" latinLnBrk="0" hangingPunct="1">
              <a:lnSpc>
                <a:spcPct val="100000"/>
              </a:lnSpc>
              <a:spcBef>
                <a:spcPct val="20000"/>
              </a:spcBef>
              <a:spcAft>
                <a:spcPts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Calibri" pitchFamily="34" charset="0"/>
              <a:buAutoNum type="arabicPeriod"/>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Calibri" pitchFamily="34" charset="0"/>
              <a:buAutoNum type="arabicPeriod"/>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 name="Picture 4" descr="C:\Documents and Settings\ADMIN\Τα έγγραφά μου\Οι σαρώσεις μου\2008-12 (Δεκ)\σάρωση0023.jpg"/>
          <p:cNvPicPr>
            <a:picLocks noChangeAspect="1" noChangeArrowheads="1"/>
          </p:cNvPicPr>
          <p:nvPr/>
        </p:nvPicPr>
        <p:blipFill>
          <a:blip r:embed="rId2" cstate="print"/>
          <a:srcRect/>
          <a:stretch>
            <a:fillRect/>
          </a:stretch>
        </p:blipFill>
        <p:spPr bwMode="auto">
          <a:xfrm>
            <a:off x="5429250" y="1214438"/>
            <a:ext cx="3357563" cy="3500437"/>
          </a:xfrm>
          <a:prstGeom prst="rect">
            <a:avLst/>
          </a:prstGeom>
          <a:noFill/>
          <a:ln w="9525">
            <a:noFill/>
            <a:miter lim="800000"/>
            <a:headEnd/>
            <a:tailEnd/>
          </a:ln>
        </p:spPr>
      </p:pic>
      <p:sp>
        <p:nvSpPr>
          <p:cNvPr id="5" name="4 - Ορθογώνιο"/>
          <p:cNvSpPr/>
          <p:nvPr/>
        </p:nvSpPr>
        <p:spPr>
          <a:xfrm>
            <a:off x="285750" y="857250"/>
            <a:ext cx="8572500" cy="5072063"/>
          </a:xfrm>
          <a:prstGeom prst="rect">
            <a:avLst/>
          </a:prstGeom>
          <a:noFill/>
          <a:ln w="1016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5 - Θέση αριθμού διαφάνειας"/>
          <p:cNvSpPr>
            <a:spLocks noGrp="1"/>
          </p:cNvSpPr>
          <p:nvPr>
            <p:ph type="sldNum" sz="quarter" idx="12"/>
          </p:nvPr>
        </p:nvSpPr>
        <p:spPr/>
        <p:txBody>
          <a:bodyPr/>
          <a:lstStyle/>
          <a:p>
            <a:pPr>
              <a:defRPr/>
            </a:pPr>
            <a:fld id="{83CF38A8-DFD5-4C20-A4D5-D65418A9E26E}" type="slidenum">
              <a:rPr lang="el-GR" smtClean="0"/>
              <a:pPr>
                <a:defRPr/>
              </a:pPr>
              <a:t>79</a:t>
            </a:fld>
            <a:endParaRPr lang="el-G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 Θέση αριθμού διαφάνειας"/>
          <p:cNvSpPr>
            <a:spLocks noGrp="1"/>
          </p:cNvSpPr>
          <p:nvPr>
            <p:ph type="sldNum" sz="quarter" idx="12"/>
          </p:nvPr>
        </p:nvSpPr>
        <p:spPr/>
        <p:txBody>
          <a:bodyPr/>
          <a:lstStyle/>
          <a:p>
            <a:r>
              <a:rPr lang="en-US" dirty="0" smtClean="0"/>
              <a:t>7</a:t>
            </a:r>
            <a:endParaRPr lang="en-US" dirty="0"/>
          </a:p>
        </p:txBody>
      </p:sp>
      <p:sp>
        <p:nvSpPr>
          <p:cNvPr id="16386" name="Text Box 2"/>
          <p:cNvSpPr txBox="1">
            <a:spLocks noChangeArrowheads="1"/>
          </p:cNvSpPr>
          <p:nvPr/>
        </p:nvSpPr>
        <p:spPr bwMode="auto">
          <a:xfrm>
            <a:off x="1600200" y="1905000"/>
            <a:ext cx="6629400" cy="4081463"/>
          </a:xfrm>
          <a:prstGeom prst="rect">
            <a:avLst/>
          </a:prstGeom>
          <a:noFill/>
          <a:ln w="9525">
            <a:noFill/>
            <a:miter lim="800000"/>
            <a:headEnd/>
            <a:tailEnd/>
          </a:ln>
          <a:effectLst/>
        </p:spPr>
        <p:txBody>
          <a:bodyPr>
            <a:spAutoFit/>
          </a:bodyPr>
          <a:lstStyle/>
          <a:p>
            <a:pPr>
              <a:spcBef>
                <a:spcPct val="50000"/>
              </a:spcBef>
              <a:buFont typeface="Wingdings" pitchFamily="2" charset="2"/>
              <a:buChar char="q"/>
            </a:pPr>
            <a:r>
              <a:rPr lang="el-GR" sz="1800">
                <a:latin typeface="Tahoma" pitchFamily="34" charset="0"/>
              </a:rPr>
              <a:t> Γιατί αποτυγχάνουν οι αλλαγές</a:t>
            </a:r>
            <a:endParaRPr lang="en-GB" sz="1800">
              <a:latin typeface="Tahoma" pitchFamily="34" charset="0"/>
            </a:endParaRPr>
          </a:p>
          <a:p>
            <a:pPr>
              <a:spcBef>
                <a:spcPct val="50000"/>
              </a:spcBef>
              <a:buFont typeface="Wingdings" pitchFamily="2" charset="2"/>
              <a:buChar char="q"/>
            </a:pPr>
            <a:r>
              <a:rPr lang="el-GR" sz="1800">
                <a:latin typeface="Tahoma" pitchFamily="34" charset="0"/>
              </a:rPr>
              <a:t> Προϋποθέσεις επιτυχίας, οι δεσμεύσεις, οι καταλύτες</a:t>
            </a:r>
            <a:endParaRPr lang="en-GB" sz="1800">
              <a:latin typeface="Tahoma" pitchFamily="34" charset="0"/>
            </a:endParaRPr>
          </a:p>
          <a:p>
            <a:pPr>
              <a:spcBef>
                <a:spcPct val="50000"/>
              </a:spcBef>
              <a:buFont typeface="Wingdings" pitchFamily="2" charset="2"/>
              <a:buChar char="q"/>
            </a:pPr>
            <a:r>
              <a:rPr lang="el-GR" sz="1800">
                <a:latin typeface="Tahoma" pitchFamily="34" charset="0"/>
              </a:rPr>
              <a:t> Το στρατηγικό σχέδιο</a:t>
            </a:r>
            <a:endParaRPr lang="en-GB" sz="1800">
              <a:latin typeface="Tahoma" pitchFamily="34" charset="0"/>
            </a:endParaRPr>
          </a:p>
          <a:p>
            <a:pPr>
              <a:spcBef>
                <a:spcPct val="50000"/>
              </a:spcBef>
              <a:buFont typeface="Wingdings" pitchFamily="2" charset="2"/>
              <a:buNone/>
            </a:pPr>
            <a:r>
              <a:rPr lang="el-GR" sz="1800">
                <a:latin typeface="Tahoma" pitchFamily="34" charset="0"/>
              </a:rPr>
              <a:t>    Το επιχειρησιακό σχέδιο</a:t>
            </a:r>
            <a:endParaRPr lang="en-GB" sz="1800">
              <a:latin typeface="Tahoma" pitchFamily="34" charset="0"/>
            </a:endParaRPr>
          </a:p>
          <a:p>
            <a:pPr>
              <a:spcBef>
                <a:spcPct val="50000"/>
              </a:spcBef>
              <a:buFont typeface="Wingdings" pitchFamily="2" charset="2"/>
              <a:buNone/>
            </a:pPr>
            <a:r>
              <a:rPr lang="el-GR" sz="1800">
                <a:latin typeface="Tahoma" pitchFamily="34" charset="0"/>
              </a:rPr>
              <a:t>    Η ηγεσία των αλλαγών</a:t>
            </a:r>
            <a:endParaRPr lang="en-GB" sz="1800">
              <a:latin typeface="Tahoma" pitchFamily="34" charset="0"/>
            </a:endParaRPr>
          </a:p>
          <a:p>
            <a:pPr>
              <a:spcBef>
                <a:spcPct val="50000"/>
              </a:spcBef>
              <a:buFont typeface="Wingdings" pitchFamily="2" charset="2"/>
              <a:buNone/>
            </a:pPr>
            <a:r>
              <a:rPr lang="el-GR" sz="1800">
                <a:latin typeface="Tahoma" pitchFamily="34" charset="0"/>
              </a:rPr>
              <a:t>    Η συμμετοχή των στελεχών και των εργαζομένων</a:t>
            </a:r>
            <a:endParaRPr lang="en-GB" sz="1800">
              <a:latin typeface="Tahoma" pitchFamily="34" charset="0"/>
            </a:endParaRPr>
          </a:p>
          <a:p>
            <a:pPr>
              <a:spcBef>
                <a:spcPct val="50000"/>
              </a:spcBef>
              <a:buFont typeface="Wingdings" pitchFamily="2" charset="2"/>
              <a:buChar char="q"/>
            </a:pPr>
            <a:r>
              <a:rPr lang="el-GR" sz="1800">
                <a:latin typeface="Tahoma" pitchFamily="34" charset="0"/>
              </a:rPr>
              <a:t> Οι στρατηγικές επιδιώξεις</a:t>
            </a:r>
            <a:endParaRPr lang="en-GB" sz="1800">
              <a:latin typeface="Tahoma" pitchFamily="34" charset="0"/>
            </a:endParaRPr>
          </a:p>
          <a:p>
            <a:pPr>
              <a:spcBef>
                <a:spcPct val="50000"/>
              </a:spcBef>
              <a:buFont typeface="Wingdings" pitchFamily="2" charset="2"/>
              <a:buChar char="q"/>
            </a:pPr>
            <a:r>
              <a:rPr lang="el-GR" sz="1800">
                <a:latin typeface="Tahoma" pitchFamily="34" charset="0"/>
              </a:rPr>
              <a:t> Η στρατηγική ως εργαλείο του </a:t>
            </a:r>
            <a:r>
              <a:rPr lang="en-US" sz="1800">
                <a:latin typeface="Tahoma" pitchFamily="34" charset="0"/>
              </a:rPr>
              <a:t>Management</a:t>
            </a:r>
            <a:endParaRPr lang="en-GB" sz="1800">
              <a:latin typeface="Tahoma" pitchFamily="34" charset="0"/>
            </a:endParaRPr>
          </a:p>
          <a:p>
            <a:pPr>
              <a:spcBef>
                <a:spcPct val="50000"/>
              </a:spcBef>
              <a:buFont typeface="Wingdings" pitchFamily="2" charset="2"/>
              <a:buChar char="q"/>
            </a:pPr>
            <a:r>
              <a:rPr lang="el-GR" sz="1800">
                <a:latin typeface="Tahoma" pitchFamily="34" charset="0"/>
              </a:rPr>
              <a:t> Διαρκής έλεγχος ως μέρος της στρατηγικής</a:t>
            </a:r>
            <a:endParaRPr lang="en-GB" sz="1800">
              <a:latin typeface="Tahoma" pitchFamily="34" charset="0"/>
            </a:endParaRPr>
          </a:p>
          <a:p>
            <a:pPr>
              <a:spcBef>
                <a:spcPct val="50000"/>
              </a:spcBef>
              <a:buFont typeface="Wingdings" pitchFamily="2" charset="2"/>
              <a:buChar char="q"/>
            </a:pPr>
            <a:r>
              <a:rPr lang="el-GR" sz="1800">
                <a:latin typeface="Tahoma" pitchFamily="34" charset="0"/>
              </a:rPr>
              <a:t> Δύο, τρεις, </a:t>
            </a:r>
            <a:r>
              <a:rPr lang="el-GR" sz="1800">
                <a:latin typeface="Times New Roman"/>
              </a:rPr>
              <a:t>…</a:t>
            </a:r>
            <a:r>
              <a:rPr lang="el-GR" sz="1800">
                <a:latin typeface="Tahoma" pitchFamily="34" charset="0"/>
              </a:rPr>
              <a:t>, τρόποι αλλαγών</a:t>
            </a:r>
            <a:r>
              <a:rPr lang="en-GB" sz="1800">
                <a:latin typeface="Tahoma" pitchFamily="34" charset="0"/>
              </a:rPr>
              <a:t> </a:t>
            </a:r>
          </a:p>
        </p:txBody>
      </p:sp>
      <p:sp>
        <p:nvSpPr>
          <p:cNvPr id="16388" name="Text Box 4"/>
          <p:cNvSpPr txBox="1">
            <a:spLocks noChangeArrowheads="1"/>
          </p:cNvSpPr>
          <p:nvPr/>
        </p:nvSpPr>
        <p:spPr bwMode="auto">
          <a:xfrm>
            <a:off x="1219200" y="1219200"/>
            <a:ext cx="7010400" cy="457200"/>
          </a:xfrm>
          <a:prstGeom prst="rect">
            <a:avLst/>
          </a:prstGeom>
          <a:noFill/>
          <a:ln w="9525">
            <a:noFill/>
            <a:miter lim="800000"/>
            <a:headEnd/>
            <a:tailEnd/>
          </a:ln>
          <a:effectLst/>
        </p:spPr>
        <p:txBody>
          <a:bodyPr>
            <a:spAutoFit/>
          </a:bodyPr>
          <a:lstStyle/>
          <a:p>
            <a:pPr algn="ctr">
              <a:spcBef>
                <a:spcPct val="50000"/>
              </a:spcBef>
            </a:pPr>
            <a:r>
              <a:rPr lang="el-GR" u="sng" dirty="0"/>
              <a:t>Οι Αλλαγές και το Στρατηγικό Πλαίσιο</a:t>
            </a:r>
            <a:endParaRPr lang="en-GB"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457200" y="0"/>
            <a:ext cx="8229600" cy="1000125"/>
          </a:xfrm>
          <a:prstGeom prst="rect">
            <a:avLst/>
          </a:prstGeom>
        </p:spPr>
        <p:txBody>
          <a:bodyPr rtlCol="0">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2">
                    <a:lumMod val="60000"/>
                    <a:lumOff val="40000"/>
                  </a:schemeClr>
                </a:solidFill>
                <a:effectLst/>
                <a:uLnTx/>
                <a:uFillTx/>
                <a:latin typeface="Times New Roman" pitchFamily="18" charset="0"/>
                <a:ea typeface="+mj-ea"/>
                <a:cs typeface="Times New Roman" pitchFamily="18" charset="0"/>
              </a:rPr>
              <a:t>Εταιρική Κοινωνική Ευθύνη</a:t>
            </a:r>
            <a:br>
              <a:rPr kumimoji="0" lang="el-GR" sz="3200" b="1" i="0" u="none" strike="noStrike" kern="1200" cap="none" spc="0" normalizeH="0" baseline="0" noProof="0" dirty="0" smtClean="0">
                <a:ln>
                  <a:noFill/>
                </a:ln>
                <a:solidFill>
                  <a:schemeClr val="tx2">
                    <a:lumMod val="60000"/>
                    <a:lumOff val="40000"/>
                  </a:schemeClr>
                </a:solidFill>
                <a:effectLst/>
                <a:uLnTx/>
                <a:uFillTx/>
                <a:latin typeface="Times New Roman" pitchFamily="18" charset="0"/>
                <a:ea typeface="+mj-ea"/>
                <a:cs typeface="Times New Roman" pitchFamily="18" charset="0"/>
              </a:rPr>
            </a:br>
            <a:r>
              <a:rPr kumimoji="0" lang="en-US" sz="3200" b="1" i="0" u="none" strike="noStrike" kern="1200" cap="none" spc="0" normalizeH="0" baseline="0" noProof="0" dirty="0" smtClean="0">
                <a:ln>
                  <a:noFill/>
                </a:ln>
                <a:solidFill>
                  <a:schemeClr val="tx2">
                    <a:lumMod val="60000"/>
                    <a:lumOff val="40000"/>
                  </a:schemeClr>
                </a:solidFill>
                <a:effectLst/>
                <a:uLnTx/>
                <a:uFillTx/>
                <a:latin typeface="Times New Roman" pitchFamily="18" charset="0"/>
                <a:ea typeface="+mj-ea"/>
                <a:cs typeface="Times New Roman" pitchFamily="18" charset="0"/>
              </a:rPr>
              <a:t>(Corporate Social Responsibility)</a:t>
            </a:r>
            <a:endParaRPr kumimoji="0" lang="el-GR" sz="3200" b="1" i="0" u="none" strike="noStrike" kern="1200" cap="none" spc="0" normalizeH="0" baseline="0" noProof="0" dirty="0" smtClean="0">
              <a:ln>
                <a:noFill/>
              </a:ln>
              <a:solidFill>
                <a:schemeClr val="tx2">
                  <a:lumMod val="60000"/>
                  <a:lumOff val="40000"/>
                </a:schemeClr>
              </a:solidFill>
              <a:effectLst/>
              <a:uLnTx/>
              <a:uFillTx/>
              <a:latin typeface="Times New Roman" pitchFamily="18" charset="0"/>
              <a:ea typeface="+mj-ea"/>
              <a:cs typeface="Times New Roman" pitchFamily="18" charset="0"/>
            </a:endParaRPr>
          </a:p>
        </p:txBody>
      </p:sp>
      <p:sp>
        <p:nvSpPr>
          <p:cNvPr id="3" name="2 - Θέση περιεχομένου"/>
          <p:cNvSpPr txBox="1">
            <a:spLocks/>
          </p:cNvSpPr>
          <p:nvPr/>
        </p:nvSpPr>
        <p:spPr>
          <a:xfrm>
            <a:off x="357188" y="1000125"/>
            <a:ext cx="8286750" cy="5572125"/>
          </a:xfrm>
          <a:prstGeom prst="rect">
            <a:avLst/>
          </a:prstGeom>
          <a:ln w="101600">
            <a:solidFill>
              <a:schemeClr val="tx2"/>
            </a:solidFill>
          </a:ln>
        </p:spPr>
        <p:txBody>
          <a:bodyPr/>
          <a:lstStyle/>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Corporate Responsibility</a:t>
            </a: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Corporate Citizenship</a:t>
            </a: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Building Sustainable Business</a:t>
            </a: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NGO’s</a:t>
            </a: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0"/>
              </a:spcBef>
              <a:spcAft>
                <a:spcPts val="0"/>
              </a:spcAft>
              <a:buClrTx/>
              <a:buSzTx/>
              <a:buFont typeface="Arial" charset="0"/>
              <a:buNone/>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0"/>
              </a:spcBef>
              <a:spcAft>
                <a:spcPts val="0"/>
              </a:spcAft>
              <a:buClrTx/>
              <a:buSzTx/>
              <a:buFont typeface="Arial" charset="0"/>
              <a:buNone/>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0"/>
              </a:spcBef>
              <a:spcAft>
                <a:spcPts val="0"/>
              </a:spcAft>
              <a:buClrTx/>
              <a:buSzTx/>
              <a:buFont typeface="Arial" charset="0"/>
              <a:buNone/>
              <a:tabLst/>
              <a:defRPr/>
            </a:pPr>
            <a:r>
              <a:rPr kumimoji="0" lang="el-GR" sz="24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smtClean="0">
                <a:ln>
                  <a:noFill/>
                </a:ln>
                <a:solidFill>
                  <a:schemeClr val="accent1">
                    <a:lumMod val="60000"/>
                    <a:lumOff val="40000"/>
                  </a:schemeClr>
                </a:solidFill>
                <a:effectLst/>
                <a:uLnTx/>
                <a:uFillTx/>
                <a:latin typeface="Times New Roman" pitchFamily="18" charset="0"/>
                <a:ea typeface="+mn-ea"/>
                <a:cs typeface="Times New Roman" pitchFamily="18" charset="0"/>
              </a:rPr>
              <a:t>95% of CEO say business takes social responsibility</a:t>
            </a:r>
            <a:endParaRPr kumimoji="0" lang="el-GR" sz="2400" b="1" i="1" u="none" strike="noStrike" kern="1200" cap="none" spc="0" normalizeH="0" baseline="0" noProof="0" dirty="0" smtClean="0">
              <a:ln>
                <a:noFill/>
              </a:ln>
              <a:solidFill>
                <a:schemeClr val="accent1">
                  <a:lumMod val="60000"/>
                  <a:lumOff val="40000"/>
                </a:schemeClr>
              </a:solidFill>
              <a:effectLst/>
              <a:uLnTx/>
              <a:uFillTx/>
              <a:latin typeface="Times New Roman" pitchFamily="18" charset="0"/>
              <a:ea typeface="+mn-ea"/>
              <a:cs typeface="Times New Roman" pitchFamily="18" charset="0"/>
            </a:endParaRPr>
          </a:p>
        </p:txBody>
      </p:sp>
      <p:pic>
        <p:nvPicPr>
          <p:cNvPr id="4" name="Picture 5" descr="C:\Documents and Settings\ADMIN\Τα έγγραφά μου\Οι σαρώσεις μου\2008-12 (Δεκ)\σάρωση0011.jpg"/>
          <p:cNvPicPr>
            <a:picLocks noChangeAspect="1" noChangeArrowheads="1"/>
          </p:cNvPicPr>
          <p:nvPr/>
        </p:nvPicPr>
        <p:blipFill>
          <a:blip r:embed="rId2" cstate="print"/>
          <a:srcRect/>
          <a:stretch>
            <a:fillRect/>
          </a:stretch>
        </p:blipFill>
        <p:spPr bwMode="auto">
          <a:xfrm>
            <a:off x="571500" y="2500313"/>
            <a:ext cx="3786188" cy="3500437"/>
          </a:xfrm>
          <a:prstGeom prst="rect">
            <a:avLst/>
          </a:prstGeom>
          <a:noFill/>
          <a:ln w="9525">
            <a:noFill/>
            <a:miter lim="800000"/>
            <a:headEnd/>
            <a:tailEnd/>
          </a:ln>
        </p:spPr>
      </p:pic>
      <p:pic>
        <p:nvPicPr>
          <p:cNvPr id="5" name="Picture 6" descr="C:\Documents and Settings\ADMIN\Τα έγγραφά μου\Οι σαρώσεις μου\2008-12 (Δεκ)\σάρωση0010.jpg"/>
          <p:cNvPicPr>
            <a:picLocks noChangeAspect="1" noChangeArrowheads="1"/>
          </p:cNvPicPr>
          <p:nvPr/>
        </p:nvPicPr>
        <p:blipFill>
          <a:blip r:embed="rId3" cstate="print"/>
          <a:srcRect/>
          <a:stretch>
            <a:fillRect/>
          </a:stretch>
        </p:blipFill>
        <p:spPr bwMode="auto">
          <a:xfrm>
            <a:off x="4643438" y="2500313"/>
            <a:ext cx="3786187" cy="3500437"/>
          </a:xfrm>
          <a:prstGeom prst="rect">
            <a:avLst/>
          </a:prstGeom>
          <a:noFill/>
          <a:ln w="9525">
            <a:noFill/>
            <a:miter lim="800000"/>
            <a:headEnd/>
            <a:tailEnd/>
          </a:ln>
        </p:spPr>
      </p:pic>
      <p:sp>
        <p:nvSpPr>
          <p:cNvPr id="6" name="5 - Θέση αριθμού διαφάνειας"/>
          <p:cNvSpPr>
            <a:spLocks noGrp="1"/>
          </p:cNvSpPr>
          <p:nvPr>
            <p:ph type="sldNum" sz="quarter" idx="12"/>
          </p:nvPr>
        </p:nvSpPr>
        <p:spPr/>
        <p:txBody>
          <a:bodyPr/>
          <a:lstStyle/>
          <a:p>
            <a:pPr>
              <a:defRPr/>
            </a:pPr>
            <a:fld id="{6BFB44A6-3656-4660-8021-9D0AA0792288}" type="slidenum">
              <a:rPr lang="el-GR" smtClean="0"/>
              <a:pPr>
                <a:defRPr/>
              </a:pPr>
              <a:t>80</a:t>
            </a:fld>
            <a:endParaRPr lang="el-G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643063" y="701675"/>
            <a:ext cx="5929312" cy="6156325"/>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81</a:t>
            </a:fld>
            <a:endParaRPr lang="el-G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457200" y="0"/>
            <a:ext cx="8229600" cy="785813"/>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chemeClr val="tx2">
                    <a:lumMod val="60000"/>
                    <a:lumOff val="40000"/>
                  </a:schemeClr>
                </a:solidFill>
                <a:effectLst/>
                <a:uLnTx/>
                <a:uFillTx/>
                <a:latin typeface="Times New Roman" charset="0"/>
                <a:ea typeface="+mj-ea"/>
                <a:cs typeface="Times New Roman" charset="0"/>
              </a:rPr>
              <a:t>Νέα Θέματα: </a:t>
            </a:r>
            <a:r>
              <a:rPr kumimoji="0" lang="en-US" sz="3600" b="1" i="0" u="none" strike="noStrike" kern="1200" cap="none" spc="0" normalizeH="0" baseline="0" noProof="0" dirty="0" smtClean="0">
                <a:ln>
                  <a:noFill/>
                </a:ln>
                <a:solidFill>
                  <a:schemeClr val="tx2">
                    <a:lumMod val="60000"/>
                    <a:lumOff val="40000"/>
                  </a:schemeClr>
                </a:solidFill>
                <a:effectLst/>
                <a:uLnTx/>
                <a:uFillTx/>
                <a:latin typeface="Times New Roman" charset="0"/>
                <a:ea typeface="+mj-ea"/>
                <a:cs typeface="Times New Roman" charset="0"/>
              </a:rPr>
              <a:t>Managing Talent</a:t>
            </a:r>
            <a:endParaRPr kumimoji="0" lang="el-GR" sz="3600" b="1" i="0" u="none" strike="noStrike" kern="1200" cap="none" spc="0" normalizeH="0" baseline="0" noProof="0" dirty="0" smtClean="0">
              <a:ln>
                <a:noFill/>
              </a:ln>
              <a:solidFill>
                <a:schemeClr val="tx2">
                  <a:lumMod val="60000"/>
                  <a:lumOff val="40000"/>
                </a:schemeClr>
              </a:solidFill>
              <a:effectLst/>
              <a:uLnTx/>
              <a:uFillTx/>
              <a:latin typeface="Times New Roman" charset="0"/>
              <a:ea typeface="+mj-ea"/>
              <a:cs typeface="Times New Roman" charset="0"/>
            </a:endParaRPr>
          </a:p>
        </p:txBody>
      </p:sp>
      <p:sp>
        <p:nvSpPr>
          <p:cNvPr id="3" name="2 - Θέση περιεχομένου"/>
          <p:cNvSpPr txBox="1">
            <a:spLocks/>
          </p:cNvSpPr>
          <p:nvPr/>
        </p:nvSpPr>
        <p:spPr>
          <a:xfrm>
            <a:off x="1214438" y="857250"/>
            <a:ext cx="8229600" cy="5197475"/>
          </a:xfrm>
          <a:prstGeom prst="rect">
            <a:avLst/>
          </a:prstGeom>
        </p:spPr>
        <p:txBody>
          <a:bodyPr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1" i="0" u="sng"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Τα ταλέντα</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endParaRPr>
          </a:p>
          <a:p>
            <a:pPr marL="365125" marR="0" lvl="0" indent="-365125" algn="l" defTabSz="914400" rtl="0" eaLnBrk="1" fontAlgn="auto" latinLnBrk="0" hangingPunct="1">
              <a:lnSpc>
                <a:spcPct val="100000"/>
              </a:lnSpc>
              <a:spcBef>
                <a:spcPct val="20000"/>
              </a:spcBef>
              <a:spcAft>
                <a:spcPts val="0"/>
              </a:spcAft>
              <a:buClrTx/>
              <a:buSzPct val="70000"/>
              <a:buFont typeface="Wingdings" pitchFamily="2" charset="2"/>
              <a:buChar char="v"/>
              <a:tabLst/>
              <a:defRPr/>
            </a:pPr>
            <a:r>
              <a:rPr kumimoji="0" lang="el-G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Γνωρίζουν την αξία τους</a:t>
            </a:r>
          </a:p>
          <a:p>
            <a:pPr marL="365125" marR="0" lvl="0" indent="-365125" algn="l" defTabSz="914400" rtl="0" eaLnBrk="1" fontAlgn="auto" latinLnBrk="0" hangingPunct="1">
              <a:lnSpc>
                <a:spcPct val="100000"/>
              </a:lnSpc>
              <a:spcBef>
                <a:spcPct val="20000"/>
              </a:spcBef>
              <a:spcAft>
                <a:spcPts val="0"/>
              </a:spcAft>
              <a:buClrTx/>
              <a:buSzPct val="70000"/>
              <a:buFont typeface="Wingdings" pitchFamily="2" charset="2"/>
              <a:buChar char="v"/>
              <a:tabLst/>
              <a:defRPr/>
            </a:pPr>
            <a:r>
              <a:rPr kumimoji="0" lang="el-G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Αντιλαμβάνονται τα οργανωτικά</a:t>
            </a:r>
          </a:p>
          <a:p>
            <a:pPr marL="365125" marR="0" lvl="0" indent="-365125" algn="l" defTabSz="914400" rtl="0" eaLnBrk="1" fontAlgn="auto" latinLnBrk="0" hangingPunct="1">
              <a:lnSpc>
                <a:spcPct val="100000"/>
              </a:lnSpc>
              <a:spcBef>
                <a:spcPct val="20000"/>
              </a:spcBef>
              <a:spcAft>
                <a:spcPts val="0"/>
              </a:spcAft>
              <a:buClrTx/>
              <a:buSzPct val="70000"/>
              <a:buFont typeface="Wingdings" pitchFamily="2" charset="2"/>
              <a:buChar char="v"/>
              <a:tabLst/>
              <a:defRPr/>
            </a:pPr>
            <a:r>
              <a:rPr kumimoji="0" lang="el-G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Αγνοούν την επιχειρησιακή ιεραρχία</a:t>
            </a:r>
          </a:p>
          <a:p>
            <a:pPr marL="365125" marR="0" lvl="0" indent="-365125" algn="l" defTabSz="914400" rtl="0" eaLnBrk="1" fontAlgn="auto" latinLnBrk="0" hangingPunct="1">
              <a:lnSpc>
                <a:spcPct val="100000"/>
              </a:lnSpc>
              <a:spcBef>
                <a:spcPct val="20000"/>
              </a:spcBef>
              <a:spcAft>
                <a:spcPts val="0"/>
              </a:spcAft>
              <a:buClrTx/>
              <a:buSzPct val="70000"/>
              <a:buFont typeface="Wingdings" pitchFamily="2" charset="2"/>
              <a:buChar char="v"/>
              <a:tabLst/>
              <a:defRPr/>
            </a:pPr>
            <a:r>
              <a:rPr kumimoji="0" lang="el-G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Αναμένουν σύντομη εξέλιξη</a:t>
            </a:r>
          </a:p>
          <a:p>
            <a:pPr marL="365125" marR="0" lvl="0" indent="-365125" algn="l" defTabSz="914400" rtl="0" eaLnBrk="1" fontAlgn="auto" latinLnBrk="0" hangingPunct="1">
              <a:lnSpc>
                <a:spcPct val="100000"/>
              </a:lnSpc>
              <a:spcBef>
                <a:spcPct val="20000"/>
              </a:spcBef>
              <a:spcAft>
                <a:spcPts val="0"/>
              </a:spcAft>
              <a:buClrTx/>
              <a:buSzPct val="70000"/>
              <a:buFont typeface="Wingdings" pitchFamily="2" charset="2"/>
              <a:buChar char="v"/>
              <a:tabLst/>
              <a:defRPr/>
            </a:pPr>
            <a:r>
              <a:rPr kumimoji="0" lang="el-G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Είναι καλά διασυνδεδεμένα</a:t>
            </a:r>
          </a:p>
          <a:p>
            <a:pPr marL="365125" marR="0" lvl="0" indent="-365125" algn="l" defTabSz="914400" rtl="0" eaLnBrk="1" fontAlgn="auto" latinLnBrk="0" hangingPunct="1">
              <a:lnSpc>
                <a:spcPct val="100000"/>
              </a:lnSpc>
              <a:spcBef>
                <a:spcPct val="20000"/>
              </a:spcBef>
              <a:spcAft>
                <a:spcPts val="0"/>
              </a:spcAft>
              <a:buClrTx/>
              <a:buSzPct val="70000"/>
              <a:buFont typeface="Wingdings" pitchFamily="2" charset="2"/>
              <a:buChar char="v"/>
              <a:tabLst/>
              <a:defRPr/>
            </a:pPr>
            <a:r>
              <a:rPr kumimoji="0" lang="el-G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Δεν πλήττουν</a:t>
            </a:r>
          </a:p>
          <a:p>
            <a:pPr marL="365125" marR="0" lvl="0" indent="-365125" algn="l" defTabSz="914400" rtl="0" eaLnBrk="1" fontAlgn="auto" latinLnBrk="0" hangingPunct="1">
              <a:lnSpc>
                <a:spcPct val="100000"/>
              </a:lnSpc>
              <a:spcBef>
                <a:spcPct val="20000"/>
              </a:spcBef>
              <a:spcAft>
                <a:spcPts val="0"/>
              </a:spcAft>
              <a:buClrTx/>
              <a:buSzPct val="70000"/>
              <a:buFont typeface="Wingdings" pitchFamily="2" charset="2"/>
              <a:buChar char="v"/>
              <a:tabLst/>
              <a:defRPr/>
            </a:pPr>
            <a:r>
              <a:rPr kumimoji="0" lang="el-GR" sz="24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Δε λένε ευχαριστώ</a:t>
            </a: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4" name="3 - Ορθογώνιο"/>
          <p:cNvSpPr/>
          <p:nvPr/>
        </p:nvSpPr>
        <p:spPr>
          <a:xfrm>
            <a:off x="928688" y="857250"/>
            <a:ext cx="7286625" cy="4429125"/>
          </a:xfrm>
          <a:prstGeom prst="rect">
            <a:avLst/>
          </a:prstGeom>
          <a:noFill/>
          <a:ln w="1016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 name="4 - Θέση αριθμού διαφάνειας"/>
          <p:cNvSpPr>
            <a:spLocks noGrp="1"/>
          </p:cNvSpPr>
          <p:nvPr>
            <p:ph type="sldNum" sz="quarter" idx="12"/>
          </p:nvPr>
        </p:nvSpPr>
        <p:spPr/>
        <p:txBody>
          <a:bodyPr/>
          <a:lstStyle/>
          <a:p>
            <a:pPr>
              <a:defRPr/>
            </a:pPr>
            <a:fld id="{5B955F6A-3027-4C5C-81FB-AAA8C349FF81}" type="slidenum">
              <a:rPr lang="el-GR" smtClean="0"/>
              <a:pPr>
                <a:defRPr/>
              </a:pPr>
              <a:t>82</a:t>
            </a:fld>
            <a:endParaRPr lang="el-G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457200" y="0"/>
            <a:ext cx="8229600" cy="92868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chemeClr val="tx2">
                    <a:lumMod val="60000"/>
                    <a:lumOff val="40000"/>
                  </a:schemeClr>
                </a:solidFill>
                <a:effectLst/>
                <a:uLnTx/>
                <a:uFillTx/>
                <a:latin typeface="Times New Roman" charset="0"/>
                <a:ea typeface="+mj-ea"/>
                <a:cs typeface="Times New Roman" charset="0"/>
              </a:rPr>
              <a:t>Διαχείριση Κρίσεων</a:t>
            </a:r>
          </a:p>
        </p:txBody>
      </p:sp>
      <p:sp>
        <p:nvSpPr>
          <p:cNvPr id="3" name="2 - Θέση περιεχομένου"/>
          <p:cNvSpPr txBox="1">
            <a:spLocks/>
          </p:cNvSpPr>
          <p:nvPr/>
        </p:nvSpPr>
        <p:spPr>
          <a:xfrm>
            <a:off x="457200" y="1500188"/>
            <a:ext cx="8229600" cy="4625975"/>
          </a:xfrm>
          <a:prstGeom prst="rect">
            <a:avLst/>
          </a:prstGeom>
        </p:spPr>
        <p:txBody>
          <a:bodyPr/>
          <a:lstStyle/>
          <a:p>
            <a:pPr marL="0" marR="0" lvl="0" indent="0" algn="l" defTabSz="914400" rtl="0" eaLnBrk="1" fontAlgn="auto" latinLnBrk="0" hangingPunct="1">
              <a:lnSpc>
                <a:spcPct val="200000"/>
              </a:lnSpc>
              <a:spcBef>
                <a:spcPct val="0"/>
              </a:spcBef>
              <a:spcAft>
                <a:spcPts val="0"/>
              </a:spcAft>
              <a:buClrTx/>
              <a:buSzTx/>
              <a:buFont typeface="Arial" charset="0"/>
              <a:buNone/>
              <a:tabLst>
                <a:tab pos="182563" algn="l"/>
              </a:tabLst>
              <a:defRPr/>
            </a:pPr>
            <a:r>
              <a:rPr kumimoji="0" lang="el-GR" sz="2400" b="1" i="1" u="none" strike="noStrike" kern="1200" cap="none" spc="0" normalizeH="0" baseline="0" noProof="0" smtClean="0">
                <a:ln>
                  <a:noFill/>
                </a:ln>
                <a:solidFill>
                  <a:schemeClr val="tx1"/>
                </a:solidFill>
                <a:effectLst/>
                <a:uLnTx/>
                <a:uFillTx/>
                <a:latin typeface="Times New Roman" charset="0"/>
                <a:ea typeface="+mn-ea"/>
                <a:cs typeface="Times New Roman" charset="0"/>
              </a:rPr>
              <a:t> « Οι επιχειρησιακές κρίσεις προλαμβάνονται ή θα μπορούσαν να προλαμβάνονται. Θα μπορούσαν να είναι λιγότερες. Αυτή είναι μια εδραιωμένη πεποίθηση στην εποχή μας. Οι κρίσεις πολύ πριν εκδηλωθούν έχουν στείλει σημάδια και μηνύματα, τα οποία οι ηγέτες αγνόησαν, δεν μπόρεσαν ή δεν θέλησαν να αντιληφθούν και να αξιολογήσουν »</a:t>
            </a:r>
            <a:endParaRPr kumimoji="0" lang="el-GR" sz="2400" b="1" i="1" u="none" strike="noStrike" kern="1200" cap="none" spc="0" normalizeH="0" baseline="0" noProof="0" smtClean="0">
              <a:ln>
                <a:noFill/>
              </a:ln>
              <a:solidFill>
                <a:schemeClr val="tx1"/>
              </a:solidFill>
              <a:effectLst/>
              <a:uLnTx/>
              <a:uFillTx/>
              <a:latin typeface="+mn-lt"/>
              <a:ea typeface="+mn-ea"/>
              <a:cs typeface="+mn-cs"/>
            </a:endParaRPr>
          </a:p>
        </p:txBody>
      </p:sp>
      <p:sp>
        <p:nvSpPr>
          <p:cNvPr id="4" name="3 - Ορθογώνιο"/>
          <p:cNvSpPr/>
          <p:nvPr/>
        </p:nvSpPr>
        <p:spPr>
          <a:xfrm>
            <a:off x="357188" y="1214438"/>
            <a:ext cx="8429625" cy="4929187"/>
          </a:xfrm>
          <a:prstGeom prst="rect">
            <a:avLst/>
          </a:prstGeom>
          <a:noFill/>
          <a:ln w="1016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 name="4 - Θέση αριθμού διαφάνειας"/>
          <p:cNvSpPr>
            <a:spLocks noGrp="1"/>
          </p:cNvSpPr>
          <p:nvPr>
            <p:ph type="sldNum" sz="quarter" idx="12"/>
          </p:nvPr>
        </p:nvSpPr>
        <p:spPr/>
        <p:txBody>
          <a:bodyPr/>
          <a:lstStyle/>
          <a:p>
            <a:pPr>
              <a:defRPr/>
            </a:pPr>
            <a:fld id="{95AB7D18-6817-4A31-BAFB-6E7A2F25CE85}" type="slidenum">
              <a:rPr lang="el-GR" smtClean="0"/>
              <a:pPr>
                <a:defRPr/>
              </a:pPr>
              <a:t>83</a:t>
            </a:fld>
            <a:endParaRPr lang="el-G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 Ομάδα"/>
          <p:cNvGrpSpPr>
            <a:grpSpLocks/>
          </p:cNvGrpSpPr>
          <p:nvPr/>
        </p:nvGrpSpPr>
        <p:grpSpPr bwMode="auto">
          <a:xfrm>
            <a:off x="0" y="0"/>
            <a:ext cx="8820150" cy="6092825"/>
            <a:chOff x="0" y="0"/>
            <a:chExt cx="8820150" cy="6092825"/>
          </a:xfrm>
        </p:grpSpPr>
        <p:sp>
          <p:nvSpPr>
            <p:cNvPr id="3" name="Oval 5"/>
            <p:cNvSpPr>
              <a:spLocks noChangeArrowheads="1"/>
            </p:cNvSpPr>
            <p:nvPr/>
          </p:nvSpPr>
          <p:spPr bwMode="auto">
            <a:xfrm>
              <a:off x="539750" y="0"/>
              <a:ext cx="2016125" cy="765175"/>
            </a:xfrm>
            <a:prstGeom prst="ellipse">
              <a:avLst/>
            </a:prstGeom>
            <a:solidFill>
              <a:srgbClr val="0099FF"/>
            </a:solidFill>
            <a:ln w="9525">
              <a:solidFill>
                <a:schemeClr val="tx1"/>
              </a:solidFill>
              <a:round/>
              <a:headEnd/>
              <a:tailEnd/>
            </a:ln>
          </p:spPr>
          <p:txBody>
            <a:bodyPr wrap="none" anchor="ctr"/>
            <a:lstStyle/>
            <a:p>
              <a:pPr algn="ctr"/>
              <a:r>
                <a:rPr lang="el-GR" dirty="0">
                  <a:solidFill>
                    <a:schemeClr val="bg1"/>
                  </a:solidFill>
                  <a:latin typeface="Calibri" pitchFamily="34" charset="0"/>
                </a:rPr>
                <a:t>Αναδυόμενη απειλή</a:t>
              </a:r>
            </a:p>
          </p:txBody>
        </p:sp>
        <p:grpSp>
          <p:nvGrpSpPr>
            <p:cNvPr id="4" name="Group 34"/>
            <p:cNvGrpSpPr>
              <a:grpSpLocks/>
            </p:cNvGrpSpPr>
            <p:nvPr/>
          </p:nvGrpSpPr>
          <p:grpSpPr bwMode="auto">
            <a:xfrm>
              <a:off x="539750" y="333375"/>
              <a:ext cx="7920038" cy="5759455"/>
              <a:chOff x="340" y="210"/>
              <a:chExt cx="4989" cy="3628"/>
            </a:xfrm>
          </p:grpSpPr>
          <p:sp>
            <p:nvSpPr>
              <p:cNvPr id="6" name="Rectangle 6"/>
              <p:cNvSpPr>
                <a:spLocks noChangeArrowheads="1"/>
              </p:cNvSpPr>
              <p:nvPr/>
            </p:nvSpPr>
            <p:spPr bwMode="auto">
              <a:xfrm>
                <a:off x="385" y="799"/>
                <a:ext cx="1088" cy="409"/>
              </a:xfrm>
              <a:prstGeom prst="rect">
                <a:avLst/>
              </a:prstGeom>
              <a:solidFill>
                <a:srgbClr val="0099FF"/>
              </a:solidFill>
              <a:ln w="9525">
                <a:solidFill>
                  <a:schemeClr val="tx1"/>
                </a:solidFill>
                <a:miter lim="800000"/>
                <a:headEnd/>
                <a:tailEnd/>
              </a:ln>
            </p:spPr>
            <p:txBody>
              <a:bodyPr wrap="none" anchor="ctr"/>
              <a:lstStyle/>
              <a:p>
                <a:pPr algn="ctr"/>
                <a:r>
                  <a:rPr lang="el-GR">
                    <a:solidFill>
                      <a:schemeClr val="bg1"/>
                    </a:solidFill>
                    <a:latin typeface="Calibri" pitchFamily="34" charset="0"/>
                  </a:rPr>
                  <a:t>Αναγνωρίστηκε;</a:t>
                </a:r>
              </a:p>
            </p:txBody>
          </p:sp>
          <p:sp>
            <p:nvSpPr>
              <p:cNvPr id="7" name="Rectangle 7"/>
              <p:cNvSpPr>
                <a:spLocks noChangeArrowheads="1"/>
              </p:cNvSpPr>
              <p:nvPr/>
            </p:nvSpPr>
            <p:spPr bwMode="auto">
              <a:xfrm>
                <a:off x="340" y="1706"/>
                <a:ext cx="1134" cy="499"/>
              </a:xfrm>
              <a:prstGeom prst="rect">
                <a:avLst/>
              </a:prstGeom>
              <a:solidFill>
                <a:srgbClr val="0099FF"/>
              </a:solidFill>
              <a:ln w="9525">
                <a:solidFill>
                  <a:schemeClr val="tx1"/>
                </a:solidFill>
                <a:miter lim="800000"/>
                <a:headEnd/>
                <a:tailEnd/>
              </a:ln>
            </p:spPr>
            <p:txBody>
              <a:bodyPr wrap="none" anchor="ctr"/>
              <a:lstStyle/>
              <a:p>
                <a:pPr algn="ctr"/>
                <a:r>
                  <a:rPr lang="el-GR">
                    <a:solidFill>
                      <a:schemeClr val="bg1"/>
                    </a:solidFill>
                    <a:latin typeface="Calibri" pitchFamily="34" charset="0"/>
                  </a:rPr>
                  <a:t>Τέθηκε σε </a:t>
                </a:r>
              </a:p>
              <a:p>
                <a:pPr algn="ctr"/>
                <a:r>
                  <a:rPr lang="el-GR">
                    <a:solidFill>
                      <a:schemeClr val="bg1"/>
                    </a:solidFill>
                    <a:latin typeface="Calibri" pitchFamily="34" charset="0"/>
                  </a:rPr>
                  <a:t>προτεραιότητα;</a:t>
                </a:r>
              </a:p>
            </p:txBody>
          </p:sp>
          <p:sp>
            <p:nvSpPr>
              <p:cNvPr id="8" name="Rectangle 8"/>
              <p:cNvSpPr>
                <a:spLocks noChangeArrowheads="1"/>
              </p:cNvSpPr>
              <p:nvPr/>
            </p:nvSpPr>
            <p:spPr bwMode="auto">
              <a:xfrm>
                <a:off x="340" y="2931"/>
                <a:ext cx="1133" cy="544"/>
              </a:xfrm>
              <a:prstGeom prst="rect">
                <a:avLst/>
              </a:prstGeom>
              <a:solidFill>
                <a:srgbClr val="0099FF"/>
              </a:solidFill>
              <a:ln w="9525">
                <a:solidFill>
                  <a:schemeClr val="tx1"/>
                </a:solidFill>
                <a:miter lim="800000"/>
                <a:headEnd/>
                <a:tailEnd/>
              </a:ln>
            </p:spPr>
            <p:txBody>
              <a:bodyPr wrap="none" anchor="ctr"/>
              <a:lstStyle/>
              <a:p>
                <a:pPr algn="ctr"/>
                <a:r>
                  <a:rPr lang="el-GR">
                    <a:solidFill>
                      <a:schemeClr val="bg1"/>
                    </a:solidFill>
                    <a:latin typeface="Calibri" pitchFamily="34" charset="0"/>
                  </a:rPr>
                  <a:t>Κινητοποιήθηκε </a:t>
                </a:r>
              </a:p>
              <a:p>
                <a:pPr algn="ctr"/>
                <a:r>
                  <a:rPr lang="el-GR">
                    <a:solidFill>
                      <a:schemeClr val="bg1"/>
                    </a:solidFill>
                    <a:latin typeface="Calibri" pitchFamily="34" charset="0"/>
                  </a:rPr>
                  <a:t>Αντίδραση;</a:t>
                </a:r>
              </a:p>
            </p:txBody>
          </p:sp>
          <p:sp>
            <p:nvSpPr>
              <p:cNvPr id="9" name="Rectangle 10"/>
              <p:cNvSpPr>
                <a:spLocks noChangeArrowheads="1"/>
              </p:cNvSpPr>
              <p:nvPr/>
            </p:nvSpPr>
            <p:spPr bwMode="auto">
              <a:xfrm>
                <a:off x="2070" y="765"/>
                <a:ext cx="1082" cy="443"/>
              </a:xfrm>
              <a:prstGeom prst="rect">
                <a:avLst/>
              </a:prstGeom>
              <a:solidFill>
                <a:srgbClr val="0099FF"/>
              </a:solidFill>
              <a:ln w="9525">
                <a:solidFill>
                  <a:schemeClr val="tx1"/>
                </a:solidFill>
                <a:miter lim="800000"/>
                <a:headEnd/>
                <a:tailEnd/>
              </a:ln>
            </p:spPr>
            <p:txBody>
              <a:bodyPr wrap="none" anchor="ctr"/>
              <a:lstStyle/>
              <a:p>
                <a:pPr algn="ctr"/>
                <a:r>
                  <a:rPr lang="el-GR" sz="1600" dirty="0">
                    <a:solidFill>
                      <a:schemeClr val="bg1"/>
                    </a:solidFill>
                    <a:latin typeface="Calibri" pitchFamily="34" charset="0"/>
                  </a:rPr>
                  <a:t>Μπορούσε να είχε </a:t>
                </a:r>
              </a:p>
              <a:p>
                <a:pPr algn="ctr"/>
                <a:r>
                  <a:rPr lang="el-GR" sz="1600" dirty="0">
                    <a:solidFill>
                      <a:schemeClr val="bg1"/>
                    </a:solidFill>
                    <a:latin typeface="Calibri" pitchFamily="34" charset="0"/>
                  </a:rPr>
                  <a:t>Αναγνωριστεί;</a:t>
                </a:r>
              </a:p>
            </p:txBody>
          </p:sp>
          <p:sp>
            <p:nvSpPr>
              <p:cNvPr id="10" name="Rectangle 11"/>
              <p:cNvSpPr>
                <a:spLocks noChangeArrowheads="1"/>
              </p:cNvSpPr>
              <p:nvPr/>
            </p:nvSpPr>
            <p:spPr bwMode="auto">
              <a:xfrm>
                <a:off x="1973" y="1616"/>
                <a:ext cx="1225" cy="589"/>
              </a:xfrm>
              <a:prstGeom prst="rect">
                <a:avLst/>
              </a:prstGeom>
              <a:solidFill>
                <a:srgbClr val="0099FF"/>
              </a:solidFill>
              <a:ln w="9525">
                <a:solidFill>
                  <a:schemeClr val="tx1"/>
                </a:solidFill>
                <a:miter lim="800000"/>
                <a:headEnd/>
                <a:tailEnd/>
              </a:ln>
            </p:spPr>
            <p:txBody>
              <a:bodyPr wrap="none" anchor="ctr"/>
              <a:lstStyle/>
              <a:p>
                <a:pPr algn="ctr"/>
                <a:r>
                  <a:rPr lang="el-GR">
                    <a:solidFill>
                      <a:schemeClr val="bg1"/>
                    </a:solidFill>
                    <a:latin typeface="Calibri" pitchFamily="34" charset="0"/>
                  </a:rPr>
                  <a:t>Μπορούσε να τεθεί </a:t>
                </a:r>
              </a:p>
              <a:p>
                <a:pPr algn="ctr"/>
                <a:r>
                  <a:rPr lang="el-GR">
                    <a:solidFill>
                      <a:schemeClr val="bg1"/>
                    </a:solidFill>
                    <a:latin typeface="Calibri" pitchFamily="34" charset="0"/>
                  </a:rPr>
                  <a:t>σε προτεραιότητα</a:t>
                </a:r>
                <a:r>
                  <a:rPr lang="el-GR">
                    <a:latin typeface="Calibri" pitchFamily="34" charset="0"/>
                  </a:rPr>
                  <a:t>;</a:t>
                </a:r>
              </a:p>
            </p:txBody>
          </p:sp>
          <p:sp>
            <p:nvSpPr>
              <p:cNvPr id="11" name="Rectangle 12"/>
              <p:cNvSpPr>
                <a:spLocks noChangeArrowheads="1"/>
              </p:cNvSpPr>
              <p:nvPr/>
            </p:nvSpPr>
            <p:spPr bwMode="auto">
              <a:xfrm>
                <a:off x="2109" y="2976"/>
                <a:ext cx="1180" cy="499"/>
              </a:xfrm>
              <a:prstGeom prst="rect">
                <a:avLst/>
              </a:prstGeom>
              <a:solidFill>
                <a:srgbClr val="0099FF"/>
              </a:solidFill>
              <a:ln w="9525">
                <a:solidFill>
                  <a:schemeClr val="tx1"/>
                </a:solidFill>
                <a:miter lim="800000"/>
                <a:headEnd/>
                <a:tailEnd/>
              </a:ln>
            </p:spPr>
            <p:txBody>
              <a:bodyPr wrap="none" anchor="ctr"/>
              <a:lstStyle/>
              <a:p>
                <a:pPr algn="ctr"/>
                <a:r>
                  <a:rPr lang="el-GR">
                    <a:solidFill>
                      <a:schemeClr val="bg1"/>
                    </a:solidFill>
                    <a:latin typeface="Calibri" pitchFamily="34" charset="0"/>
                  </a:rPr>
                  <a:t>Μπορούσε  να</a:t>
                </a:r>
              </a:p>
              <a:p>
                <a:pPr algn="ctr"/>
                <a:r>
                  <a:rPr lang="el-GR">
                    <a:solidFill>
                      <a:schemeClr val="bg1"/>
                    </a:solidFill>
                    <a:latin typeface="Calibri" pitchFamily="34" charset="0"/>
                  </a:rPr>
                  <a:t>Κινητοποιηθεί;</a:t>
                </a:r>
              </a:p>
            </p:txBody>
          </p:sp>
          <p:sp>
            <p:nvSpPr>
              <p:cNvPr id="12" name="Oval 13"/>
              <p:cNvSpPr>
                <a:spLocks noChangeArrowheads="1"/>
              </p:cNvSpPr>
              <p:nvPr/>
            </p:nvSpPr>
            <p:spPr bwMode="auto">
              <a:xfrm>
                <a:off x="3878" y="210"/>
                <a:ext cx="1361" cy="408"/>
              </a:xfrm>
              <a:prstGeom prst="ellipse">
                <a:avLst/>
              </a:prstGeom>
              <a:solidFill>
                <a:srgbClr val="0099FF"/>
              </a:solidFill>
              <a:ln w="9525">
                <a:solidFill>
                  <a:schemeClr val="tx1"/>
                </a:solidFill>
                <a:round/>
                <a:headEnd/>
                <a:tailEnd/>
              </a:ln>
            </p:spPr>
            <p:txBody>
              <a:bodyPr wrap="none" anchor="ctr"/>
              <a:lstStyle/>
              <a:p>
                <a:pPr algn="ctr"/>
                <a:r>
                  <a:rPr lang="el-GR">
                    <a:solidFill>
                      <a:schemeClr val="bg1"/>
                    </a:solidFill>
                    <a:latin typeface="Calibri" pitchFamily="34" charset="0"/>
                  </a:rPr>
                  <a:t>Αναπόφευκτη</a:t>
                </a:r>
              </a:p>
              <a:p>
                <a:pPr algn="ctr"/>
                <a:r>
                  <a:rPr lang="el-GR">
                    <a:solidFill>
                      <a:schemeClr val="bg1"/>
                    </a:solidFill>
                    <a:latin typeface="Calibri" pitchFamily="34" charset="0"/>
                  </a:rPr>
                  <a:t>έκπληξη</a:t>
                </a:r>
              </a:p>
            </p:txBody>
          </p:sp>
          <p:sp>
            <p:nvSpPr>
              <p:cNvPr id="13" name="Oval 14"/>
              <p:cNvSpPr>
                <a:spLocks noChangeArrowheads="1"/>
              </p:cNvSpPr>
              <p:nvPr/>
            </p:nvSpPr>
            <p:spPr bwMode="auto">
              <a:xfrm>
                <a:off x="3833" y="890"/>
                <a:ext cx="1315" cy="453"/>
              </a:xfrm>
              <a:prstGeom prst="ellipse">
                <a:avLst/>
              </a:prstGeom>
              <a:solidFill>
                <a:srgbClr val="ED1B0B"/>
              </a:solidFill>
              <a:ln w="9525">
                <a:solidFill>
                  <a:schemeClr val="tx1"/>
                </a:solidFill>
                <a:round/>
                <a:headEnd/>
                <a:tailEnd/>
              </a:ln>
            </p:spPr>
            <p:txBody>
              <a:bodyPr wrap="none" anchor="ctr"/>
              <a:lstStyle/>
              <a:p>
                <a:pPr algn="ctr"/>
                <a:endParaRPr lang="el-GR">
                  <a:latin typeface="Calibri" pitchFamily="34" charset="0"/>
                </a:endParaRPr>
              </a:p>
              <a:p>
                <a:pPr algn="ctr"/>
                <a:r>
                  <a:rPr lang="el-GR">
                    <a:solidFill>
                      <a:schemeClr val="bg1"/>
                    </a:solidFill>
                    <a:latin typeface="Calibri" pitchFamily="34" charset="0"/>
                  </a:rPr>
                  <a:t>Προβλέψιμη</a:t>
                </a:r>
              </a:p>
              <a:p>
                <a:pPr algn="ctr"/>
                <a:r>
                  <a:rPr lang="el-GR">
                    <a:solidFill>
                      <a:schemeClr val="bg1"/>
                    </a:solidFill>
                    <a:latin typeface="Calibri" pitchFamily="34" charset="0"/>
                  </a:rPr>
                  <a:t>Έκπληξη</a:t>
                </a:r>
                <a:r>
                  <a:rPr lang="el-GR">
                    <a:latin typeface="Calibri" pitchFamily="34" charset="0"/>
                  </a:rPr>
                  <a:t> </a:t>
                </a:r>
              </a:p>
              <a:p>
                <a:pPr algn="ctr"/>
                <a:endParaRPr lang="el-GR">
                  <a:latin typeface="Calibri" pitchFamily="34" charset="0"/>
                </a:endParaRPr>
              </a:p>
            </p:txBody>
          </p:sp>
          <p:sp>
            <p:nvSpPr>
              <p:cNvPr id="14" name="Oval 15"/>
              <p:cNvSpPr>
                <a:spLocks noChangeArrowheads="1"/>
              </p:cNvSpPr>
              <p:nvPr/>
            </p:nvSpPr>
            <p:spPr bwMode="auto">
              <a:xfrm>
                <a:off x="3878" y="1480"/>
                <a:ext cx="1315" cy="453"/>
              </a:xfrm>
              <a:prstGeom prst="ellipse">
                <a:avLst/>
              </a:prstGeom>
              <a:solidFill>
                <a:srgbClr val="0099FF"/>
              </a:solidFill>
              <a:ln w="9525">
                <a:solidFill>
                  <a:schemeClr val="tx1"/>
                </a:solidFill>
                <a:round/>
                <a:headEnd/>
                <a:tailEnd/>
              </a:ln>
            </p:spPr>
            <p:txBody>
              <a:bodyPr wrap="none" anchor="ctr"/>
              <a:lstStyle/>
              <a:p>
                <a:pPr algn="ctr"/>
                <a:endParaRPr lang="el-GR">
                  <a:solidFill>
                    <a:schemeClr val="bg1"/>
                  </a:solidFill>
                  <a:latin typeface="Calibri" pitchFamily="34" charset="0"/>
                </a:endParaRPr>
              </a:p>
              <a:p>
                <a:pPr algn="ctr"/>
                <a:r>
                  <a:rPr lang="el-GR">
                    <a:solidFill>
                      <a:schemeClr val="bg1"/>
                    </a:solidFill>
                    <a:latin typeface="Calibri" pitchFamily="34" charset="0"/>
                  </a:rPr>
                  <a:t>Αναπόφευκτη</a:t>
                </a:r>
              </a:p>
              <a:p>
                <a:pPr algn="ctr"/>
                <a:r>
                  <a:rPr lang="el-GR">
                    <a:solidFill>
                      <a:schemeClr val="bg1"/>
                    </a:solidFill>
                    <a:latin typeface="Calibri" pitchFamily="34" charset="0"/>
                  </a:rPr>
                  <a:t>έκπληξη</a:t>
                </a:r>
              </a:p>
              <a:p>
                <a:pPr algn="ctr"/>
                <a:endParaRPr lang="el-GR">
                  <a:latin typeface="Calibri" pitchFamily="34" charset="0"/>
                </a:endParaRPr>
              </a:p>
            </p:txBody>
          </p:sp>
          <p:sp>
            <p:nvSpPr>
              <p:cNvPr id="15" name="Oval 16"/>
              <p:cNvSpPr>
                <a:spLocks noChangeArrowheads="1"/>
              </p:cNvSpPr>
              <p:nvPr/>
            </p:nvSpPr>
            <p:spPr bwMode="auto">
              <a:xfrm>
                <a:off x="3923" y="2115"/>
                <a:ext cx="1406" cy="408"/>
              </a:xfrm>
              <a:prstGeom prst="ellipse">
                <a:avLst/>
              </a:prstGeom>
              <a:solidFill>
                <a:srgbClr val="ED1B0B"/>
              </a:solidFill>
              <a:ln w="9525">
                <a:solidFill>
                  <a:schemeClr val="tx1"/>
                </a:solidFill>
                <a:round/>
                <a:headEnd/>
                <a:tailEnd/>
              </a:ln>
            </p:spPr>
            <p:txBody>
              <a:bodyPr wrap="none" anchor="ctr"/>
              <a:lstStyle/>
              <a:p>
                <a:pPr algn="ctr"/>
                <a:endParaRPr lang="el-GR">
                  <a:solidFill>
                    <a:schemeClr val="bg1"/>
                  </a:solidFill>
                  <a:latin typeface="Calibri" pitchFamily="34" charset="0"/>
                </a:endParaRPr>
              </a:p>
              <a:p>
                <a:pPr algn="ctr"/>
                <a:r>
                  <a:rPr lang="el-GR">
                    <a:solidFill>
                      <a:schemeClr val="bg1"/>
                    </a:solidFill>
                    <a:latin typeface="Calibri" pitchFamily="34" charset="0"/>
                  </a:rPr>
                  <a:t>Προβλέψιμη</a:t>
                </a:r>
              </a:p>
              <a:p>
                <a:pPr algn="ctr"/>
                <a:r>
                  <a:rPr lang="el-GR">
                    <a:solidFill>
                      <a:schemeClr val="bg1"/>
                    </a:solidFill>
                    <a:latin typeface="Calibri" pitchFamily="34" charset="0"/>
                  </a:rPr>
                  <a:t>Έκπληξη </a:t>
                </a:r>
              </a:p>
              <a:p>
                <a:pPr algn="ctr"/>
                <a:endParaRPr lang="el-GR">
                  <a:solidFill>
                    <a:schemeClr val="bg1"/>
                  </a:solidFill>
                  <a:latin typeface="Calibri" pitchFamily="34" charset="0"/>
                </a:endParaRPr>
              </a:p>
            </p:txBody>
          </p:sp>
          <p:sp>
            <p:nvSpPr>
              <p:cNvPr id="16" name="Oval 17"/>
              <p:cNvSpPr>
                <a:spLocks noChangeArrowheads="1"/>
              </p:cNvSpPr>
              <p:nvPr/>
            </p:nvSpPr>
            <p:spPr bwMode="auto">
              <a:xfrm>
                <a:off x="3923" y="2704"/>
                <a:ext cx="1361" cy="454"/>
              </a:xfrm>
              <a:prstGeom prst="ellipse">
                <a:avLst/>
              </a:prstGeom>
              <a:solidFill>
                <a:srgbClr val="0099FF"/>
              </a:solidFill>
              <a:ln w="9525">
                <a:solidFill>
                  <a:schemeClr val="tx1"/>
                </a:solidFill>
                <a:round/>
                <a:headEnd/>
                <a:tailEnd/>
              </a:ln>
            </p:spPr>
            <p:txBody>
              <a:bodyPr wrap="none" anchor="ctr"/>
              <a:lstStyle/>
              <a:p>
                <a:pPr algn="ctr"/>
                <a:endParaRPr lang="el-GR">
                  <a:solidFill>
                    <a:schemeClr val="bg1"/>
                  </a:solidFill>
                  <a:latin typeface="Calibri" pitchFamily="34" charset="0"/>
                </a:endParaRPr>
              </a:p>
              <a:p>
                <a:pPr algn="ctr"/>
                <a:r>
                  <a:rPr lang="el-GR">
                    <a:solidFill>
                      <a:schemeClr val="bg1"/>
                    </a:solidFill>
                    <a:latin typeface="Calibri" pitchFamily="34" charset="0"/>
                  </a:rPr>
                  <a:t>Αναπόφευκτη</a:t>
                </a:r>
              </a:p>
              <a:p>
                <a:pPr algn="ctr"/>
                <a:r>
                  <a:rPr lang="el-GR">
                    <a:solidFill>
                      <a:schemeClr val="bg1"/>
                    </a:solidFill>
                    <a:latin typeface="Calibri" pitchFamily="34" charset="0"/>
                  </a:rPr>
                  <a:t>έκπληξη</a:t>
                </a:r>
              </a:p>
              <a:p>
                <a:pPr algn="ctr"/>
                <a:endParaRPr lang="el-GR">
                  <a:solidFill>
                    <a:schemeClr val="bg1"/>
                  </a:solidFill>
                  <a:latin typeface="Calibri" pitchFamily="34" charset="0"/>
                </a:endParaRPr>
              </a:p>
            </p:txBody>
          </p:sp>
          <p:sp>
            <p:nvSpPr>
              <p:cNvPr id="17" name="Oval 18"/>
              <p:cNvSpPr>
                <a:spLocks noChangeArrowheads="1"/>
              </p:cNvSpPr>
              <p:nvPr/>
            </p:nvSpPr>
            <p:spPr bwMode="auto">
              <a:xfrm>
                <a:off x="3923" y="3339"/>
                <a:ext cx="1361" cy="499"/>
              </a:xfrm>
              <a:prstGeom prst="ellipse">
                <a:avLst/>
              </a:prstGeom>
              <a:solidFill>
                <a:srgbClr val="ED1B0B"/>
              </a:solidFill>
              <a:ln w="9525">
                <a:solidFill>
                  <a:schemeClr val="tx1"/>
                </a:solidFill>
                <a:round/>
                <a:headEnd/>
                <a:tailEnd/>
              </a:ln>
            </p:spPr>
            <p:txBody>
              <a:bodyPr wrap="none" anchor="ctr"/>
              <a:lstStyle/>
              <a:p>
                <a:pPr algn="ctr"/>
                <a:r>
                  <a:rPr lang="el-GR">
                    <a:solidFill>
                      <a:schemeClr val="bg1"/>
                    </a:solidFill>
                    <a:latin typeface="Calibri" pitchFamily="34" charset="0"/>
                  </a:rPr>
                  <a:t>Προβλέψιμη</a:t>
                </a:r>
              </a:p>
              <a:p>
                <a:pPr algn="ctr"/>
                <a:r>
                  <a:rPr lang="el-GR">
                    <a:solidFill>
                      <a:schemeClr val="bg1"/>
                    </a:solidFill>
                    <a:latin typeface="Calibri" pitchFamily="34" charset="0"/>
                  </a:rPr>
                  <a:t>Έκπληξη</a:t>
                </a:r>
                <a:r>
                  <a:rPr lang="el-GR">
                    <a:latin typeface="Calibri" pitchFamily="34" charset="0"/>
                  </a:rPr>
                  <a:t> </a:t>
                </a:r>
              </a:p>
            </p:txBody>
          </p:sp>
          <p:sp>
            <p:nvSpPr>
              <p:cNvPr id="18" name="Line 19"/>
              <p:cNvSpPr>
                <a:spLocks noChangeShapeType="1"/>
              </p:cNvSpPr>
              <p:nvPr/>
            </p:nvSpPr>
            <p:spPr bwMode="auto">
              <a:xfrm>
                <a:off x="975" y="482"/>
                <a:ext cx="0" cy="272"/>
              </a:xfrm>
              <a:prstGeom prst="line">
                <a:avLst/>
              </a:prstGeom>
              <a:noFill/>
              <a:ln w="9525">
                <a:solidFill>
                  <a:schemeClr val="tx1"/>
                </a:solidFill>
                <a:round/>
                <a:headEnd/>
                <a:tailEnd type="triangle" w="med" len="med"/>
              </a:ln>
            </p:spPr>
            <p:txBody>
              <a:bodyPr/>
              <a:lstStyle/>
              <a:p>
                <a:endParaRPr lang="el-GR"/>
              </a:p>
            </p:txBody>
          </p:sp>
          <p:sp>
            <p:nvSpPr>
              <p:cNvPr id="19" name="Line 20"/>
              <p:cNvSpPr>
                <a:spLocks noChangeShapeType="1"/>
              </p:cNvSpPr>
              <p:nvPr/>
            </p:nvSpPr>
            <p:spPr bwMode="auto">
              <a:xfrm>
                <a:off x="930" y="1207"/>
                <a:ext cx="0" cy="499"/>
              </a:xfrm>
              <a:prstGeom prst="line">
                <a:avLst/>
              </a:prstGeom>
              <a:noFill/>
              <a:ln w="9525">
                <a:solidFill>
                  <a:schemeClr val="tx1"/>
                </a:solidFill>
                <a:round/>
                <a:headEnd/>
                <a:tailEnd type="triangle" w="med" len="med"/>
              </a:ln>
            </p:spPr>
            <p:txBody>
              <a:bodyPr/>
              <a:lstStyle/>
              <a:p>
                <a:endParaRPr lang="el-GR"/>
              </a:p>
            </p:txBody>
          </p:sp>
          <p:sp>
            <p:nvSpPr>
              <p:cNvPr id="20" name="Line 21"/>
              <p:cNvSpPr>
                <a:spLocks noChangeShapeType="1"/>
              </p:cNvSpPr>
              <p:nvPr/>
            </p:nvSpPr>
            <p:spPr bwMode="auto">
              <a:xfrm>
                <a:off x="930" y="2205"/>
                <a:ext cx="0" cy="726"/>
              </a:xfrm>
              <a:prstGeom prst="line">
                <a:avLst/>
              </a:prstGeom>
              <a:noFill/>
              <a:ln w="9525">
                <a:solidFill>
                  <a:schemeClr val="tx1"/>
                </a:solidFill>
                <a:round/>
                <a:headEnd/>
                <a:tailEnd type="triangle" w="med" len="med"/>
              </a:ln>
            </p:spPr>
            <p:txBody>
              <a:bodyPr/>
              <a:lstStyle/>
              <a:p>
                <a:endParaRPr lang="el-GR"/>
              </a:p>
            </p:txBody>
          </p:sp>
          <p:sp>
            <p:nvSpPr>
              <p:cNvPr id="21" name="Line 22"/>
              <p:cNvSpPr>
                <a:spLocks noChangeShapeType="1"/>
              </p:cNvSpPr>
              <p:nvPr/>
            </p:nvSpPr>
            <p:spPr bwMode="auto">
              <a:xfrm flipH="1">
                <a:off x="930" y="3475"/>
                <a:ext cx="0" cy="318"/>
              </a:xfrm>
              <a:prstGeom prst="line">
                <a:avLst/>
              </a:prstGeom>
              <a:noFill/>
              <a:ln w="9525">
                <a:solidFill>
                  <a:schemeClr val="tx1"/>
                </a:solidFill>
                <a:round/>
                <a:headEnd/>
                <a:tailEnd type="triangle" w="med" len="med"/>
              </a:ln>
            </p:spPr>
            <p:txBody>
              <a:bodyPr/>
              <a:lstStyle/>
              <a:p>
                <a:endParaRPr lang="el-GR"/>
              </a:p>
            </p:txBody>
          </p:sp>
          <p:sp>
            <p:nvSpPr>
              <p:cNvPr id="22" name="Line 23"/>
              <p:cNvSpPr>
                <a:spLocks noChangeShapeType="1"/>
              </p:cNvSpPr>
              <p:nvPr/>
            </p:nvSpPr>
            <p:spPr bwMode="auto">
              <a:xfrm>
                <a:off x="1474" y="981"/>
                <a:ext cx="680" cy="0"/>
              </a:xfrm>
              <a:prstGeom prst="line">
                <a:avLst/>
              </a:prstGeom>
              <a:noFill/>
              <a:ln w="9525">
                <a:solidFill>
                  <a:schemeClr val="tx1"/>
                </a:solidFill>
                <a:round/>
                <a:headEnd/>
                <a:tailEnd type="triangle" w="med" len="med"/>
              </a:ln>
            </p:spPr>
            <p:txBody>
              <a:bodyPr/>
              <a:lstStyle/>
              <a:p>
                <a:endParaRPr lang="el-GR"/>
              </a:p>
            </p:txBody>
          </p:sp>
          <p:sp>
            <p:nvSpPr>
              <p:cNvPr id="23" name="Line 24"/>
              <p:cNvSpPr>
                <a:spLocks noChangeShapeType="1"/>
              </p:cNvSpPr>
              <p:nvPr/>
            </p:nvSpPr>
            <p:spPr bwMode="auto">
              <a:xfrm>
                <a:off x="1474" y="1933"/>
                <a:ext cx="453" cy="0"/>
              </a:xfrm>
              <a:prstGeom prst="line">
                <a:avLst/>
              </a:prstGeom>
              <a:noFill/>
              <a:ln w="9525">
                <a:solidFill>
                  <a:schemeClr val="tx1"/>
                </a:solidFill>
                <a:round/>
                <a:headEnd/>
                <a:tailEnd type="triangle" w="med" len="med"/>
              </a:ln>
            </p:spPr>
            <p:txBody>
              <a:bodyPr/>
              <a:lstStyle/>
              <a:p>
                <a:endParaRPr lang="el-GR"/>
              </a:p>
            </p:txBody>
          </p:sp>
          <p:sp>
            <p:nvSpPr>
              <p:cNvPr id="24" name="Line 25"/>
              <p:cNvSpPr>
                <a:spLocks noChangeShapeType="1"/>
              </p:cNvSpPr>
              <p:nvPr/>
            </p:nvSpPr>
            <p:spPr bwMode="auto">
              <a:xfrm>
                <a:off x="1474" y="3203"/>
                <a:ext cx="680" cy="0"/>
              </a:xfrm>
              <a:prstGeom prst="line">
                <a:avLst/>
              </a:prstGeom>
              <a:noFill/>
              <a:ln w="9525">
                <a:solidFill>
                  <a:schemeClr val="tx1"/>
                </a:solidFill>
                <a:round/>
                <a:headEnd/>
                <a:tailEnd type="triangle" w="med" len="med"/>
              </a:ln>
            </p:spPr>
            <p:txBody>
              <a:bodyPr/>
              <a:lstStyle/>
              <a:p>
                <a:endParaRPr lang="el-GR"/>
              </a:p>
            </p:txBody>
          </p:sp>
          <p:sp>
            <p:nvSpPr>
              <p:cNvPr id="25" name="Line 26"/>
              <p:cNvSpPr>
                <a:spLocks noChangeShapeType="1"/>
              </p:cNvSpPr>
              <p:nvPr/>
            </p:nvSpPr>
            <p:spPr bwMode="auto">
              <a:xfrm flipV="1">
                <a:off x="3152" y="572"/>
                <a:ext cx="953" cy="454"/>
              </a:xfrm>
              <a:prstGeom prst="line">
                <a:avLst/>
              </a:prstGeom>
              <a:noFill/>
              <a:ln w="9525">
                <a:solidFill>
                  <a:schemeClr val="tx1"/>
                </a:solidFill>
                <a:round/>
                <a:headEnd/>
                <a:tailEnd type="triangle" w="med" len="med"/>
              </a:ln>
            </p:spPr>
            <p:txBody>
              <a:bodyPr/>
              <a:lstStyle/>
              <a:p>
                <a:endParaRPr lang="el-GR"/>
              </a:p>
            </p:txBody>
          </p:sp>
          <p:sp>
            <p:nvSpPr>
              <p:cNvPr id="26" name="Line 27"/>
              <p:cNvSpPr>
                <a:spLocks noChangeShapeType="1"/>
              </p:cNvSpPr>
              <p:nvPr/>
            </p:nvSpPr>
            <p:spPr bwMode="auto">
              <a:xfrm>
                <a:off x="3152" y="1071"/>
                <a:ext cx="727" cy="182"/>
              </a:xfrm>
              <a:prstGeom prst="line">
                <a:avLst/>
              </a:prstGeom>
              <a:noFill/>
              <a:ln w="9525">
                <a:solidFill>
                  <a:schemeClr val="tx1"/>
                </a:solidFill>
                <a:round/>
                <a:headEnd/>
                <a:tailEnd type="triangle" w="med" len="med"/>
              </a:ln>
            </p:spPr>
            <p:txBody>
              <a:bodyPr/>
              <a:lstStyle/>
              <a:p>
                <a:endParaRPr lang="el-GR"/>
              </a:p>
            </p:txBody>
          </p:sp>
          <p:sp>
            <p:nvSpPr>
              <p:cNvPr id="27" name="Line 28"/>
              <p:cNvSpPr>
                <a:spLocks noChangeShapeType="1"/>
              </p:cNvSpPr>
              <p:nvPr/>
            </p:nvSpPr>
            <p:spPr bwMode="auto">
              <a:xfrm flipV="1">
                <a:off x="3198" y="1845"/>
                <a:ext cx="807" cy="179"/>
              </a:xfrm>
              <a:prstGeom prst="line">
                <a:avLst/>
              </a:prstGeom>
              <a:noFill/>
              <a:ln w="9525">
                <a:solidFill>
                  <a:schemeClr val="tx1"/>
                </a:solidFill>
                <a:round/>
                <a:headEnd/>
                <a:tailEnd type="triangle" w="med" len="med"/>
              </a:ln>
            </p:spPr>
            <p:txBody>
              <a:bodyPr/>
              <a:lstStyle/>
              <a:p>
                <a:endParaRPr lang="el-GR"/>
              </a:p>
            </p:txBody>
          </p:sp>
          <p:sp>
            <p:nvSpPr>
              <p:cNvPr id="28" name="Line 29"/>
              <p:cNvSpPr>
                <a:spLocks noChangeShapeType="1"/>
              </p:cNvSpPr>
              <p:nvPr/>
            </p:nvSpPr>
            <p:spPr bwMode="auto">
              <a:xfrm>
                <a:off x="3198" y="2115"/>
                <a:ext cx="725" cy="226"/>
              </a:xfrm>
              <a:prstGeom prst="line">
                <a:avLst/>
              </a:prstGeom>
              <a:noFill/>
              <a:ln w="9525">
                <a:solidFill>
                  <a:schemeClr val="tx1"/>
                </a:solidFill>
                <a:round/>
                <a:headEnd/>
                <a:tailEnd type="triangle" w="med" len="med"/>
              </a:ln>
            </p:spPr>
            <p:txBody>
              <a:bodyPr/>
              <a:lstStyle/>
              <a:p>
                <a:endParaRPr lang="el-GR"/>
              </a:p>
            </p:txBody>
          </p:sp>
          <p:sp>
            <p:nvSpPr>
              <p:cNvPr id="29" name="Line 30"/>
              <p:cNvSpPr>
                <a:spLocks noChangeShapeType="1"/>
              </p:cNvSpPr>
              <p:nvPr/>
            </p:nvSpPr>
            <p:spPr bwMode="auto">
              <a:xfrm flipV="1">
                <a:off x="3285" y="2880"/>
                <a:ext cx="675" cy="405"/>
              </a:xfrm>
              <a:prstGeom prst="line">
                <a:avLst/>
              </a:prstGeom>
              <a:noFill/>
              <a:ln w="9525">
                <a:solidFill>
                  <a:schemeClr val="tx1"/>
                </a:solidFill>
                <a:round/>
                <a:headEnd/>
                <a:tailEnd type="triangle" w="med" len="med"/>
              </a:ln>
            </p:spPr>
            <p:txBody>
              <a:bodyPr/>
              <a:lstStyle/>
              <a:p>
                <a:endParaRPr lang="el-GR"/>
              </a:p>
            </p:txBody>
          </p:sp>
          <p:sp>
            <p:nvSpPr>
              <p:cNvPr id="30" name="Line 31"/>
              <p:cNvSpPr>
                <a:spLocks noChangeShapeType="1"/>
              </p:cNvSpPr>
              <p:nvPr/>
            </p:nvSpPr>
            <p:spPr bwMode="auto">
              <a:xfrm>
                <a:off x="3240" y="3285"/>
                <a:ext cx="720" cy="225"/>
              </a:xfrm>
              <a:prstGeom prst="line">
                <a:avLst/>
              </a:prstGeom>
              <a:noFill/>
              <a:ln w="9525">
                <a:solidFill>
                  <a:schemeClr val="tx1"/>
                </a:solidFill>
                <a:round/>
                <a:headEnd/>
                <a:tailEnd type="triangle" w="med" len="med"/>
              </a:ln>
            </p:spPr>
            <p:txBody>
              <a:bodyPr/>
              <a:lstStyle/>
              <a:p>
                <a:endParaRPr lang="el-GR"/>
              </a:p>
            </p:txBody>
          </p:sp>
        </p:grpSp>
        <p:sp>
          <p:nvSpPr>
            <p:cNvPr id="5" name="Line 32"/>
            <p:cNvSpPr>
              <a:spLocks noChangeShapeType="1"/>
            </p:cNvSpPr>
            <p:nvPr/>
          </p:nvSpPr>
          <p:spPr bwMode="auto">
            <a:xfrm>
              <a:off x="0" y="2276475"/>
              <a:ext cx="8820150" cy="0"/>
            </a:xfrm>
            <a:prstGeom prst="line">
              <a:avLst/>
            </a:prstGeom>
            <a:noFill/>
            <a:ln w="9525">
              <a:solidFill>
                <a:schemeClr val="tx1"/>
              </a:solidFill>
              <a:round/>
              <a:headEnd/>
              <a:tailEnd/>
            </a:ln>
          </p:spPr>
          <p:txBody>
            <a:bodyPr/>
            <a:lstStyle/>
            <a:p>
              <a:endParaRPr lang="el-GR"/>
            </a:p>
          </p:txBody>
        </p:sp>
      </p:grpSp>
      <p:sp>
        <p:nvSpPr>
          <p:cNvPr id="31" name="Oval 9"/>
          <p:cNvSpPr>
            <a:spLocks noChangeArrowheads="1"/>
          </p:cNvSpPr>
          <p:nvPr/>
        </p:nvSpPr>
        <p:spPr bwMode="auto">
          <a:xfrm>
            <a:off x="323850" y="5949950"/>
            <a:ext cx="2879725" cy="908050"/>
          </a:xfrm>
          <a:prstGeom prst="ellipse">
            <a:avLst/>
          </a:prstGeom>
          <a:solidFill>
            <a:srgbClr val="0099FF"/>
          </a:solidFill>
          <a:ln w="9525">
            <a:solidFill>
              <a:schemeClr val="tx1"/>
            </a:solidFill>
            <a:round/>
            <a:headEnd/>
            <a:tailEnd/>
          </a:ln>
        </p:spPr>
        <p:txBody>
          <a:bodyPr wrap="none" anchor="ctr"/>
          <a:lstStyle/>
          <a:p>
            <a:pPr algn="ctr"/>
            <a:r>
              <a:rPr lang="el-GR">
                <a:solidFill>
                  <a:schemeClr val="bg1"/>
                </a:solidFill>
                <a:latin typeface="Calibri" pitchFamily="34" charset="0"/>
              </a:rPr>
              <a:t>Αποτελεσματική </a:t>
            </a:r>
          </a:p>
          <a:p>
            <a:pPr algn="ctr"/>
            <a:r>
              <a:rPr lang="el-GR">
                <a:solidFill>
                  <a:schemeClr val="bg1"/>
                </a:solidFill>
                <a:latin typeface="Calibri" pitchFamily="34" charset="0"/>
              </a:rPr>
              <a:t>Προληπτική </a:t>
            </a:r>
          </a:p>
          <a:p>
            <a:pPr algn="ctr"/>
            <a:r>
              <a:rPr lang="el-GR">
                <a:solidFill>
                  <a:schemeClr val="bg1"/>
                </a:solidFill>
                <a:latin typeface="Calibri" pitchFamily="34" charset="0"/>
              </a:rPr>
              <a:t>Αντίδραση</a:t>
            </a:r>
          </a:p>
        </p:txBody>
      </p:sp>
      <p:sp>
        <p:nvSpPr>
          <p:cNvPr id="32" name="Line 33"/>
          <p:cNvSpPr>
            <a:spLocks noChangeShapeType="1"/>
          </p:cNvSpPr>
          <p:nvPr/>
        </p:nvSpPr>
        <p:spPr bwMode="auto">
          <a:xfrm>
            <a:off x="0" y="4076700"/>
            <a:ext cx="9144000" cy="0"/>
          </a:xfrm>
          <a:prstGeom prst="line">
            <a:avLst/>
          </a:prstGeom>
          <a:noFill/>
          <a:ln w="9525">
            <a:solidFill>
              <a:schemeClr val="tx1"/>
            </a:solidFill>
            <a:round/>
            <a:headEnd/>
            <a:tailEnd/>
          </a:ln>
        </p:spPr>
        <p:txBody>
          <a:bodyPr/>
          <a:lstStyle/>
          <a:p>
            <a:endParaRPr lang="el-GR"/>
          </a:p>
        </p:txBody>
      </p:sp>
      <p:sp>
        <p:nvSpPr>
          <p:cNvPr id="33" name="35 - Ορθογώνιο"/>
          <p:cNvSpPr>
            <a:spLocks noChangeArrowheads="1"/>
          </p:cNvSpPr>
          <p:nvPr/>
        </p:nvSpPr>
        <p:spPr bwMode="auto">
          <a:xfrm>
            <a:off x="3286125" y="6143625"/>
            <a:ext cx="5857875" cy="646113"/>
          </a:xfrm>
          <a:prstGeom prst="rect">
            <a:avLst/>
          </a:prstGeom>
          <a:noFill/>
          <a:ln w="9525">
            <a:noFill/>
            <a:miter lim="800000"/>
            <a:headEnd/>
            <a:tailEnd/>
          </a:ln>
        </p:spPr>
        <p:txBody>
          <a:bodyPr>
            <a:spAutoFit/>
          </a:bodyPr>
          <a:lstStyle/>
          <a:p>
            <a:r>
              <a:rPr lang="en-US">
                <a:latin typeface="Calibri" pitchFamily="34" charset="0"/>
              </a:rPr>
              <a:t>RPM Process: Recognition, Prioritization, Mobilization</a:t>
            </a:r>
          </a:p>
          <a:p>
            <a:r>
              <a:rPr lang="el-GR">
                <a:latin typeface="Calibri" pitchFamily="34" charset="0"/>
              </a:rPr>
              <a:t>Πηγή: </a:t>
            </a:r>
            <a:r>
              <a:rPr lang="en-US">
                <a:latin typeface="Calibri" pitchFamily="34" charset="0"/>
              </a:rPr>
              <a:t>Watkins and Bazerman(2003).</a:t>
            </a:r>
          </a:p>
        </p:txBody>
      </p:sp>
      <p:sp>
        <p:nvSpPr>
          <p:cNvPr id="34" name="33 - Θέση αριθμού διαφάνειας"/>
          <p:cNvSpPr>
            <a:spLocks noGrp="1"/>
          </p:cNvSpPr>
          <p:nvPr>
            <p:ph type="sldNum" sz="quarter" idx="12"/>
          </p:nvPr>
        </p:nvSpPr>
        <p:spPr/>
        <p:txBody>
          <a:bodyPr/>
          <a:lstStyle/>
          <a:p>
            <a:pPr>
              <a:defRPr/>
            </a:pPr>
            <a:fld id="{48BE9886-9701-4E0E-9C6A-475309D39F88}" type="slidenum">
              <a:rPr lang="el-GR" smtClean="0"/>
              <a:pPr>
                <a:defRPr/>
              </a:pPr>
              <a:t>84</a:t>
            </a:fld>
            <a:endParaRPr lang="el-G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457200" y="0"/>
            <a:ext cx="8229600" cy="5715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accent1">
                    <a:lumMod val="75000"/>
                  </a:schemeClr>
                </a:solidFill>
                <a:effectLst/>
                <a:uLnTx/>
                <a:uFillTx/>
                <a:latin typeface="Times New Roman" charset="0"/>
                <a:ea typeface="+mj-ea"/>
                <a:cs typeface="Times New Roman" charset="0"/>
              </a:rPr>
              <a:t>Η Διάσταση της Προνοητικότητας</a:t>
            </a:r>
          </a:p>
        </p:txBody>
      </p:sp>
      <p:sp>
        <p:nvSpPr>
          <p:cNvPr id="3" name="2 - Θέση περιεχομένου"/>
          <p:cNvSpPr txBox="1">
            <a:spLocks/>
          </p:cNvSpPr>
          <p:nvPr/>
        </p:nvSpPr>
        <p:spPr>
          <a:xfrm>
            <a:off x="357188" y="857250"/>
            <a:ext cx="8429625" cy="5643563"/>
          </a:xfrm>
          <a:prstGeom prst="rect">
            <a:avLst/>
          </a:prstGeom>
        </p:spPr>
        <p:txBody>
          <a:bodyPr rtlCol="0">
            <a:no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l-GR" sz="2400" b="1" i="0" u="sng" strike="noStrike" kern="1200" cap="none" spc="0" normalizeH="0" baseline="0" noProof="0" dirty="0" smtClean="0">
                <a:ln>
                  <a:noFill/>
                </a:ln>
                <a:solidFill>
                  <a:schemeClr val="accent1">
                    <a:lumMod val="60000"/>
                    <a:lumOff val="40000"/>
                  </a:schemeClr>
                </a:solidFill>
                <a:effectLst/>
                <a:uLnTx/>
                <a:uFillTx/>
                <a:latin typeface="Times New Roman" pitchFamily="18" charset="0"/>
                <a:ea typeface="+mn-ea"/>
                <a:cs typeface="Times New Roman" pitchFamily="18" charset="0"/>
              </a:rPr>
              <a:t>Πώς φέρνουμε το μέλλον στο παρόν</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l-GR" sz="2400" b="0" i="0" u="none" strike="noStrike" kern="1200" cap="none" spc="0" normalizeH="0" baseline="0" noProof="0" dirty="0" smtClean="0">
              <a:ln>
                <a:noFill/>
              </a:ln>
              <a:solidFill>
                <a:srgbClr val="000099"/>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l-GR" sz="24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Είναι γνωστή η ιστορία με τους καλούς ή τους λιγότερο καλούς γιατρούς.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l-GR" sz="24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Επισκέπτεται κανείς ένα γιατρό έχοντας μαζί του μία αξονική τομογραφία. Ο γιατρός τον/την εξετάζει προσεκτικά και συμβουλεύει τον ασθενή να επανέλθει σε ένα χρόνο με νέα αξονική τομογραφία. Αν ο γιατρός ήταν περισσότερο έμπειρος και η αξονική τομογραφία είχε πραγματοποιηθεί με μηχάνημα τελευταίας τεχνολογίας, υπήρχε πιθανότητα αυτό που θα δει ο γιατρός σε ένα χρόνο να μπορούσε να διαπιστωθεί σήμερα.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l-GR" sz="24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Έτσι θα μπορούσε να γίνει και στις μεγάλες δυναμικές επιχειρήσεις…</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l-GR" sz="24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l-GR" sz="2400" b="1" i="1" u="none" strike="noStrike" kern="1200" cap="none" spc="0" normalizeH="0" baseline="0" noProof="0" dirty="0" smtClean="0">
                <a:ln>
                  <a:noFill/>
                </a:ln>
                <a:solidFill>
                  <a:schemeClr val="accent1">
                    <a:lumMod val="60000"/>
                    <a:lumOff val="40000"/>
                  </a:schemeClr>
                </a:solidFill>
                <a:effectLst/>
                <a:uLnTx/>
                <a:uFillTx/>
                <a:latin typeface="Times New Roman" pitchFamily="18" charset="0"/>
                <a:ea typeface="+mn-ea"/>
                <a:cs typeface="Times New Roman" pitchFamily="18" charset="0"/>
              </a:rPr>
              <a:t>Υπάρχουν δηλαδή τρόποι να φέρουμε το μέλλον στο παρόν </a:t>
            </a:r>
            <a:r>
              <a:rPr kumimoji="0" lang="el-GR" sz="2400" b="1" i="1" u="none" strike="noStrike" kern="1200" cap="none" spc="0" normalizeH="0" baseline="0" noProof="0" dirty="0" smtClean="0">
                <a:ln>
                  <a:noFill/>
                </a:ln>
                <a:solidFill>
                  <a:schemeClr val="accent6">
                    <a:lumMod val="75000"/>
                  </a:schemeClr>
                </a:solidFill>
                <a:effectLst/>
                <a:uLnTx/>
                <a:uFillTx/>
                <a:latin typeface="Times New Roman" pitchFamily="18" charset="0"/>
                <a:ea typeface="+mn-ea"/>
                <a:cs typeface="Times New Roman" pitchFamily="18" charset="0"/>
              </a:rPr>
              <a:t> </a:t>
            </a:r>
            <a:r>
              <a:rPr kumimoji="0" lang="el-GR" sz="24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a:p>
            <a:pPr marL="8890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l-GR" sz="2400" b="1" i="0" u="sng" strike="noStrike" kern="1200" cap="none" spc="0" normalizeH="0" baseline="0" noProof="0" dirty="0" smtClean="0">
              <a:ln>
                <a:noFill/>
              </a:ln>
              <a:solidFill>
                <a:schemeClr val="accent6">
                  <a:lumMod val="75000"/>
                </a:schemeClr>
              </a:solidFill>
              <a:effectLst/>
              <a:uLnTx/>
              <a:uFillTx/>
              <a:latin typeface="Times New Roman" pitchFamily="18" charset="0"/>
              <a:ea typeface="+mn-ea"/>
              <a:cs typeface="Times New Roman" pitchFamily="18" charset="0"/>
            </a:endParaRPr>
          </a:p>
        </p:txBody>
      </p:sp>
      <p:sp>
        <p:nvSpPr>
          <p:cNvPr id="4" name="3 - Ορθογώνιο"/>
          <p:cNvSpPr/>
          <p:nvPr/>
        </p:nvSpPr>
        <p:spPr>
          <a:xfrm>
            <a:off x="285750" y="857250"/>
            <a:ext cx="8501063" cy="5715000"/>
          </a:xfrm>
          <a:prstGeom prst="rect">
            <a:avLst/>
          </a:prstGeom>
          <a:noFill/>
          <a:ln w="1016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85</a:t>
            </a:fld>
            <a:endParaRPr lang="el-G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857250" y="1000125"/>
            <a:ext cx="7572375" cy="5500688"/>
          </a:xfrm>
          <a:prstGeom prst="rect">
            <a:avLst/>
          </a:prstGeom>
          <a:noFill/>
          <a:ln w="9525">
            <a:noFill/>
            <a:miter lim="800000"/>
            <a:headEnd/>
            <a:tailEnd/>
          </a:ln>
        </p:spPr>
      </p:pic>
      <p:sp>
        <p:nvSpPr>
          <p:cNvPr id="3" name="5 - TextBox"/>
          <p:cNvSpPr txBox="1">
            <a:spLocks noChangeArrowheads="1"/>
          </p:cNvSpPr>
          <p:nvPr/>
        </p:nvSpPr>
        <p:spPr bwMode="auto">
          <a:xfrm>
            <a:off x="571500" y="0"/>
            <a:ext cx="7858125" cy="646113"/>
          </a:xfrm>
          <a:prstGeom prst="rect">
            <a:avLst/>
          </a:prstGeom>
          <a:noFill/>
          <a:ln w="9525">
            <a:noFill/>
            <a:miter lim="800000"/>
            <a:headEnd/>
            <a:tailEnd/>
          </a:ln>
        </p:spPr>
        <p:txBody>
          <a:bodyPr>
            <a:spAutoFit/>
          </a:bodyPr>
          <a:lstStyle/>
          <a:p>
            <a:pPr algn="ctr"/>
            <a:r>
              <a:rPr lang="el-GR" sz="3600" b="1" dirty="0" err="1">
                <a:solidFill>
                  <a:schemeClr val="accent1">
                    <a:lumMod val="75000"/>
                  </a:schemeClr>
                </a:solidFill>
                <a:latin typeface="Times New Roman" pitchFamily="18" charset="0"/>
                <a:cs typeface="Times New Roman" pitchFamily="18" charset="0"/>
              </a:rPr>
              <a:t>Φρακταλικές</a:t>
            </a:r>
            <a:r>
              <a:rPr lang="el-GR" sz="3600" b="1" dirty="0">
                <a:solidFill>
                  <a:schemeClr val="accent1">
                    <a:lumMod val="75000"/>
                  </a:schemeClr>
                </a:solidFill>
                <a:latin typeface="Times New Roman" pitchFamily="18" charset="0"/>
                <a:cs typeface="Times New Roman" pitchFamily="18" charset="0"/>
              </a:rPr>
              <a:t> Δημιουργίες</a:t>
            </a:r>
          </a:p>
        </p:txBody>
      </p:sp>
      <p:sp>
        <p:nvSpPr>
          <p:cNvPr id="4" name="3 - Ορθογώνιο"/>
          <p:cNvSpPr/>
          <p:nvPr/>
        </p:nvSpPr>
        <p:spPr>
          <a:xfrm>
            <a:off x="928688" y="857250"/>
            <a:ext cx="7715250" cy="5715000"/>
          </a:xfrm>
          <a:prstGeom prst="rect">
            <a:avLst/>
          </a:prstGeom>
          <a:noFill/>
          <a:ln w="1016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 name="4 - Θέση αριθμού διαφάνειας"/>
          <p:cNvSpPr>
            <a:spLocks noGrp="1"/>
          </p:cNvSpPr>
          <p:nvPr>
            <p:ph type="sldNum" sz="quarter" idx="12"/>
          </p:nvPr>
        </p:nvSpPr>
        <p:spPr/>
        <p:txBody>
          <a:bodyPr/>
          <a:lstStyle/>
          <a:p>
            <a:pPr>
              <a:defRPr/>
            </a:pPr>
            <a:fld id="{AA00C4E4-ADA4-4B06-8580-E1EEF2AFC19C}" type="slidenum">
              <a:rPr lang="el-GR" smtClean="0"/>
              <a:pPr>
                <a:defRPr/>
              </a:pPr>
              <a:t>86</a:t>
            </a:fld>
            <a:endParaRPr lang="el-G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 TextBox"/>
          <p:cNvSpPr txBox="1">
            <a:spLocks noChangeArrowheads="1"/>
          </p:cNvSpPr>
          <p:nvPr/>
        </p:nvSpPr>
        <p:spPr bwMode="auto">
          <a:xfrm>
            <a:off x="714375" y="0"/>
            <a:ext cx="7715250" cy="646113"/>
          </a:xfrm>
          <a:prstGeom prst="rect">
            <a:avLst/>
          </a:prstGeom>
          <a:noFill/>
          <a:ln w="9525">
            <a:noFill/>
            <a:miter lim="800000"/>
            <a:headEnd/>
            <a:tailEnd/>
          </a:ln>
        </p:spPr>
        <p:txBody>
          <a:bodyPr>
            <a:spAutoFit/>
          </a:bodyPr>
          <a:lstStyle/>
          <a:p>
            <a:pPr algn="ctr"/>
            <a:r>
              <a:rPr lang="el-GR" sz="3600" b="1" dirty="0">
                <a:solidFill>
                  <a:schemeClr val="accent1">
                    <a:lumMod val="75000"/>
                  </a:schemeClr>
                </a:solidFill>
                <a:latin typeface="Times New Roman" pitchFamily="18" charset="0"/>
                <a:cs typeface="Times New Roman" pitchFamily="18" charset="0"/>
              </a:rPr>
              <a:t>Το Παιχνίδι του Χάους</a:t>
            </a:r>
          </a:p>
        </p:txBody>
      </p:sp>
      <p:pic>
        <p:nvPicPr>
          <p:cNvPr id="3" name="Picture 4"/>
          <p:cNvPicPr>
            <a:picLocks noChangeAspect="1" noChangeArrowheads="1"/>
          </p:cNvPicPr>
          <p:nvPr/>
        </p:nvPicPr>
        <p:blipFill>
          <a:blip r:embed="rId2" cstate="print"/>
          <a:srcRect/>
          <a:stretch>
            <a:fillRect/>
          </a:stretch>
        </p:blipFill>
        <p:spPr bwMode="auto">
          <a:xfrm>
            <a:off x="1285875" y="714375"/>
            <a:ext cx="6286500" cy="6143625"/>
          </a:xfrm>
          <a:prstGeom prst="rect">
            <a:avLst/>
          </a:prstGeom>
          <a:noFill/>
          <a:ln w="9525">
            <a:noFill/>
            <a:miter lim="800000"/>
            <a:headEnd/>
            <a:tailEnd/>
          </a:ln>
        </p:spPr>
      </p:pic>
      <p:sp>
        <p:nvSpPr>
          <p:cNvPr id="4" name="3 - Ορθογώνιο"/>
          <p:cNvSpPr/>
          <p:nvPr/>
        </p:nvSpPr>
        <p:spPr>
          <a:xfrm>
            <a:off x="2143125" y="714375"/>
            <a:ext cx="5715000" cy="5857875"/>
          </a:xfrm>
          <a:prstGeom prst="rect">
            <a:avLst/>
          </a:prstGeom>
          <a:noFill/>
          <a:ln w="1016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 name="4 - Θέση αριθμού διαφάνειας"/>
          <p:cNvSpPr>
            <a:spLocks noGrp="1"/>
          </p:cNvSpPr>
          <p:nvPr>
            <p:ph type="sldNum" sz="quarter" idx="12"/>
          </p:nvPr>
        </p:nvSpPr>
        <p:spPr/>
        <p:txBody>
          <a:bodyPr/>
          <a:lstStyle/>
          <a:p>
            <a:pPr>
              <a:defRPr/>
            </a:pPr>
            <a:fld id="{5B411A32-3840-44E5-96F1-D85BB623D268}" type="slidenum">
              <a:rPr lang="el-GR" smtClean="0"/>
              <a:pPr>
                <a:defRPr/>
              </a:pPr>
              <a:t>87</a:t>
            </a:fld>
            <a:endParaRPr lang="el-GR"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28600" y="228600"/>
            <a:ext cx="8610600" cy="369332"/>
          </a:xfrm>
          <a:prstGeom prst="rect">
            <a:avLst/>
          </a:prstGeom>
          <a:noFill/>
          <a:ln w="9525">
            <a:noFill/>
            <a:miter lim="800000"/>
            <a:headEnd/>
            <a:tailEnd/>
          </a:ln>
          <a:effectLst/>
        </p:spPr>
        <p:txBody>
          <a:bodyPr>
            <a:spAutoFit/>
          </a:bodyPr>
          <a:lstStyle/>
          <a:p>
            <a:pPr marL="571500" indent="-571500">
              <a:spcBef>
                <a:spcPct val="50000"/>
              </a:spcBef>
            </a:pPr>
            <a:r>
              <a:rPr lang="el-GR" b="1" dirty="0" smtClean="0"/>
              <a:t>Η </a:t>
            </a:r>
            <a:r>
              <a:rPr lang="el-GR" b="1" dirty="0"/>
              <a:t>ΜΑΘΗΣΗ ΩΣ ΣΗΜΑΝΤΙΚΗ ΕΠΙΧΕΙΡΗΣΙΑΚΗ </a:t>
            </a:r>
            <a:r>
              <a:rPr lang="en-US" b="1" dirty="0"/>
              <a:t>  </a:t>
            </a:r>
            <a:r>
              <a:rPr lang="el-GR" b="1" dirty="0"/>
              <a:t>ΔΙΑΣΤΑΣΗ</a:t>
            </a:r>
          </a:p>
        </p:txBody>
      </p:sp>
      <p:sp>
        <p:nvSpPr>
          <p:cNvPr id="3" name="Text Box 3"/>
          <p:cNvSpPr txBox="1">
            <a:spLocks noChangeArrowheads="1"/>
          </p:cNvSpPr>
          <p:nvPr/>
        </p:nvSpPr>
        <p:spPr bwMode="auto">
          <a:xfrm>
            <a:off x="228600" y="1219200"/>
            <a:ext cx="8610600" cy="2282825"/>
          </a:xfrm>
          <a:prstGeom prst="rect">
            <a:avLst/>
          </a:prstGeom>
          <a:noFill/>
          <a:ln w="9525">
            <a:noFill/>
            <a:miter lim="800000"/>
            <a:headEnd/>
            <a:tailEnd/>
          </a:ln>
          <a:effectLst/>
        </p:spPr>
        <p:txBody>
          <a:bodyPr>
            <a:spAutoFit/>
          </a:bodyPr>
          <a:lstStyle/>
          <a:p>
            <a:pPr>
              <a:spcBef>
                <a:spcPct val="50000"/>
              </a:spcBef>
            </a:pPr>
            <a:r>
              <a:rPr lang="en-US" dirty="0"/>
              <a:t>H </a:t>
            </a:r>
            <a:r>
              <a:rPr lang="el-GR" dirty="0"/>
              <a:t>γνώση στην επιχείρηση έχει ιδιαίτερη αξία καθώς τροφοδοτεί συνεχώς την επιχειρηματική καινοτομία, δράση και πρόοδο. Το τρίπτυχο «παραγωγή - μάθηση – γνώση» αναφέρεται ως αντιπροσωπευτικό των φάσεων που διέτρεξαν οι μεγάλες επιχειρήσεις την περίοδο μετά τον πόλεμο (</a:t>
            </a:r>
            <a:r>
              <a:rPr lang="en-US" dirty="0"/>
              <a:t>knowledge management</a:t>
            </a:r>
            <a:r>
              <a:rPr lang="el-GR" dirty="0"/>
              <a:t>)</a:t>
            </a:r>
            <a:r>
              <a:rPr lang="en-US" dirty="0"/>
              <a:t>.</a:t>
            </a:r>
            <a:r>
              <a:rPr lang="el-GR" dirty="0"/>
              <a:t> </a:t>
            </a:r>
          </a:p>
        </p:txBody>
      </p:sp>
      <p:sp>
        <p:nvSpPr>
          <p:cNvPr id="4" name="Text Box 4"/>
          <p:cNvSpPr txBox="1">
            <a:spLocks noChangeArrowheads="1"/>
          </p:cNvSpPr>
          <p:nvPr/>
        </p:nvSpPr>
        <p:spPr bwMode="auto">
          <a:xfrm>
            <a:off x="203200" y="3646488"/>
            <a:ext cx="8629650" cy="2830512"/>
          </a:xfrm>
          <a:prstGeom prst="rect">
            <a:avLst/>
          </a:prstGeom>
          <a:noFill/>
          <a:ln w="9525">
            <a:noFill/>
            <a:miter lim="800000"/>
            <a:headEnd/>
            <a:tailEnd/>
          </a:ln>
          <a:effectLst/>
        </p:spPr>
        <p:txBody>
          <a:bodyPr>
            <a:spAutoFit/>
          </a:bodyPr>
          <a:lstStyle/>
          <a:p>
            <a:pPr>
              <a:spcBef>
                <a:spcPct val="50000"/>
              </a:spcBef>
            </a:pPr>
            <a:r>
              <a:rPr lang="el-GR"/>
              <a:t>Οι επιχειρήσεις που δίνουν έμφαση στον πνευματικό πλούτο που είναι ενσωματωμένος στην επιχείρηση και στις γνώσεις των στελεχών τους</a:t>
            </a:r>
            <a:r>
              <a:rPr lang="en-US"/>
              <a:t>, </a:t>
            </a:r>
            <a:r>
              <a:rPr lang="el-GR"/>
              <a:t>δηλαδή στο νοητικό κεφάλαιο (</a:t>
            </a:r>
            <a:r>
              <a:rPr lang="en-US"/>
              <a:t>intellectual capital</a:t>
            </a:r>
            <a:r>
              <a:rPr lang="el-GR"/>
              <a:t>).</a:t>
            </a:r>
          </a:p>
          <a:p>
            <a:pPr>
              <a:spcBef>
                <a:spcPct val="50000"/>
              </a:spcBef>
            </a:pPr>
            <a:r>
              <a:rPr lang="el-GR"/>
              <a:t>Οι όροι «οικονομία της γνώσης» (</a:t>
            </a:r>
            <a:r>
              <a:rPr lang="en-US"/>
              <a:t>knowledge economy</a:t>
            </a:r>
            <a:r>
              <a:rPr lang="el-GR"/>
              <a:t>)</a:t>
            </a:r>
            <a:r>
              <a:rPr lang="en-US"/>
              <a:t> </a:t>
            </a:r>
            <a:r>
              <a:rPr lang="el-GR"/>
              <a:t>και «ηλεκτρονική μάθηση» (</a:t>
            </a:r>
            <a:r>
              <a:rPr lang="en-US"/>
              <a:t>e – learning)</a:t>
            </a:r>
            <a:r>
              <a:rPr lang="el-GR"/>
              <a:t> παρότι κυρίαρχοι στην επιχειρηματική δράση δεν ανταποκρίνονται πλήρως στην τρέχουσα ζωή των επιχειρήσεων</a:t>
            </a:r>
            <a:r>
              <a:rPr lang="en-US"/>
              <a:t>.</a:t>
            </a:r>
            <a:r>
              <a:rPr lang="el-GR"/>
              <a:t> </a:t>
            </a: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88</a:t>
            </a:fld>
            <a:endParaRPr lang="el-G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kfkdd"/>
          <p:cNvPicPr>
            <a:picLocks noGrp="1" noChangeAspect="1" noChangeArrowheads="1"/>
          </p:cNvPicPr>
          <p:nvPr>
            <p:ph sz="quarter" idx="1"/>
          </p:nvPr>
        </p:nvPicPr>
        <p:blipFill>
          <a:blip r:embed="rId2" cstate="print"/>
          <a:stretch>
            <a:fillRect/>
          </a:stretch>
        </p:blipFill>
        <p:spPr>
          <a:xfrm>
            <a:off x="1643042" y="0"/>
            <a:ext cx="5357850" cy="6736077"/>
          </a:xfrm>
          <a:noFill/>
          <a:ln/>
        </p:spPr>
      </p:pic>
      <p:sp>
        <p:nvSpPr>
          <p:cNvPr id="3" name="2 - Θέση αριθμού διαφάνειας"/>
          <p:cNvSpPr>
            <a:spLocks noGrp="1"/>
          </p:cNvSpPr>
          <p:nvPr>
            <p:ph type="sldNum" sz="quarter" idx="15"/>
          </p:nvPr>
        </p:nvSpPr>
        <p:spPr/>
        <p:txBody>
          <a:bodyPr/>
          <a:lstStyle/>
          <a:p>
            <a:fld id="{D3F1D1C4-C2D9-4231-9FB2-B2D9D97AA41D}" type="slidenum">
              <a:rPr lang="el-GR" smtClean="0"/>
              <a:pPr/>
              <a:t>89</a:t>
            </a:fld>
            <a:endParaRPr lang="el-G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676400" y="2514600"/>
            <a:ext cx="6096000" cy="1624013"/>
          </a:xfrm>
          <a:prstGeom prst="rect">
            <a:avLst/>
          </a:prstGeom>
          <a:noFill/>
          <a:ln w="9525">
            <a:noFill/>
            <a:miter lim="800000"/>
            <a:headEnd/>
            <a:tailEnd/>
          </a:ln>
          <a:effectLst/>
        </p:spPr>
        <p:txBody>
          <a:bodyPr>
            <a:spAutoFit/>
          </a:bodyPr>
          <a:lstStyle/>
          <a:p>
            <a:pPr>
              <a:lnSpc>
                <a:spcPts val="2200"/>
              </a:lnSpc>
              <a:spcBef>
                <a:spcPct val="50000"/>
              </a:spcBef>
              <a:buFont typeface="Wingdings" pitchFamily="2" charset="2"/>
              <a:buChar char="q"/>
            </a:pPr>
            <a:r>
              <a:rPr lang="el-GR" sz="1800">
                <a:latin typeface="Tahoma" pitchFamily="34" charset="0"/>
              </a:rPr>
              <a:t> Το ευρύτερο πλαίσιο</a:t>
            </a:r>
            <a:endParaRPr lang="en-GB" sz="1800">
              <a:latin typeface="Tahoma" pitchFamily="34" charset="0"/>
            </a:endParaRPr>
          </a:p>
          <a:p>
            <a:pPr>
              <a:lnSpc>
                <a:spcPts val="2200"/>
              </a:lnSpc>
              <a:spcBef>
                <a:spcPct val="50000"/>
              </a:spcBef>
              <a:buFont typeface="Wingdings" pitchFamily="2" charset="2"/>
              <a:buChar char="q"/>
            </a:pPr>
            <a:r>
              <a:rPr lang="el-GR" sz="1800">
                <a:latin typeface="Tahoma" pitchFamily="34" charset="0"/>
              </a:rPr>
              <a:t> Τρόποι και μέθοδοι ανάλυσης</a:t>
            </a:r>
            <a:endParaRPr lang="en-GB" sz="1800">
              <a:latin typeface="Tahoma" pitchFamily="34" charset="0"/>
            </a:endParaRPr>
          </a:p>
          <a:p>
            <a:pPr>
              <a:lnSpc>
                <a:spcPts val="2200"/>
              </a:lnSpc>
              <a:spcBef>
                <a:spcPct val="50000"/>
              </a:spcBef>
              <a:buFont typeface="Wingdings" pitchFamily="2" charset="2"/>
              <a:buChar char="q"/>
            </a:pPr>
            <a:r>
              <a:rPr lang="el-GR" sz="1800">
                <a:latin typeface="Tahoma" pitchFamily="34" charset="0"/>
              </a:rPr>
              <a:t> </a:t>
            </a:r>
            <a:r>
              <a:rPr lang="el-GR" sz="1800"/>
              <a:t>Ο</a:t>
            </a:r>
            <a:r>
              <a:rPr lang="el-GR" sz="1800">
                <a:latin typeface="Tahoma" pitchFamily="34" charset="0"/>
              </a:rPr>
              <a:t>ι αλλαγές, οι μεταρρυθμίσεις και η γενικότερη</a:t>
            </a:r>
          </a:p>
          <a:p>
            <a:pPr>
              <a:lnSpc>
                <a:spcPts val="2200"/>
              </a:lnSpc>
              <a:spcBef>
                <a:spcPct val="50000"/>
              </a:spcBef>
              <a:buFont typeface="Wingdings" pitchFamily="2" charset="2"/>
              <a:buNone/>
            </a:pPr>
            <a:r>
              <a:rPr lang="el-GR" sz="1800">
                <a:latin typeface="Tahoma" pitchFamily="34" charset="0"/>
              </a:rPr>
              <a:t>    επιχειρησιακή πολιτική και στρατηγική</a:t>
            </a:r>
            <a:endParaRPr lang="en-GB" sz="1800">
              <a:latin typeface="Tahoma" pitchFamily="34" charset="0"/>
            </a:endParaRPr>
          </a:p>
        </p:txBody>
      </p:sp>
      <p:sp>
        <p:nvSpPr>
          <p:cNvPr id="20483" name="Rectangle 3"/>
          <p:cNvSpPr>
            <a:spLocks noChangeArrowheads="1"/>
          </p:cNvSpPr>
          <p:nvPr/>
        </p:nvSpPr>
        <p:spPr bwMode="auto">
          <a:xfrm>
            <a:off x="3276600" y="1295400"/>
            <a:ext cx="2362200" cy="388938"/>
          </a:xfrm>
          <a:prstGeom prst="rect">
            <a:avLst/>
          </a:prstGeom>
          <a:noFill/>
          <a:ln w="9525">
            <a:noFill/>
            <a:miter lim="800000"/>
            <a:headEnd/>
            <a:tailEnd/>
          </a:ln>
          <a:effectLst/>
        </p:spPr>
        <p:txBody>
          <a:bodyPr anchor="b"/>
          <a:lstStyle/>
          <a:p>
            <a:r>
              <a:rPr lang="el-GR" u="sng"/>
              <a:t>Τηλεπικοινωνίες</a:t>
            </a:r>
            <a:endParaRPr lang="en-GB" sz="4400">
              <a:solidFill>
                <a:schemeClr val="tx2"/>
              </a:solidFill>
              <a:latin typeface="Tahoma" pitchFamily="34" charset="0"/>
            </a:endParaRP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9</a:t>
            </a:fld>
            <a:endParaRPr lang="el-G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part 1"/>
          <p:cNvPicPr>
            <a:picLocks noChangeAspect="1" noChangeArrowheads="1"/>
          </p:cNvPicPr>
          <p:nvPr/>
        </p:nvPicPr>
        <p:blipFill>
          <a:blip r:embed="rId2" cstate="print"/>
          <a:srcRect/>
          <a:stretch>
            <a:fillRect/>
          </a:stretch>
        </p:blipFill>
        <p:spPr>
          <a:xfrm>
            <a:off x="2143108" y="0"/>
            <a:ext cx="4492625" cy="6858000"/>
          </a:xfrm>
          <a:prstGeom prst="rect">
            <a:avLst/>
          </a:prstGeom>
          <a:noFill/>
          <a:ln/>
        </p:spPr>
      </p:pic>
      <p:sp>
        <p:nvSpPr>
          <p:cNvPr id="3" name="2 - Θέση αριθμού διαφάνειας"/>
          <p:cNvSpPr>
            <a:spLocks noGrp="1"/>
          </p:cNvSpPr>
          <p:nvPr>
            <p:ph type="sldNum" sz="quarter" idx="12"/>
          </p:nvPr>
        </p:nvSpPr>
        <p:spPr/>
        <p:txBody>
          <a:bodyPr/>
          <a:lstStyle/>
          <a:p>
            <a:fld id="{D3F1D1C4-C2D9-4231-9FB2-B2D9D97AA41D}" type="slidenum">
              <a:rPr lang="el-GR" smtClean="0"/>
              <a:pPr/>
              <a:t>90</a:t>
            </a:fld>
            <a:endParaRPr lang="el-G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28860" y="285728"/>
            <a:ext cx="3959738" cy="1857388"/>
          </a:xfrm>
          <a:prstGeom prst="rect">
            <a:avLst/>
          </a:prstGeom>
          <a:noFill/>
        </p:spPr>
        <p:txBody>
          <a:bodyPr wrap="none" rtlCol="0">
            <a:prstTxWarp prst="textDeflateInflateDeflate">
              <a:avLst>
                <a:gd name="adj" fmla="val 47000"/>
              </a:avLst>
            </a:prstTxWarp>
            <a:spAutoFit/>
          </a:bodyPr>
          <a:lstStyle/>
          <a:p>
            <a:r>
              <a:rPr lang="el-GR" sz="3600" b="1" dirty="0" smtClean="0">
                <a:solidFill>
                  <a:schemeClr val="accent1">
                    <a:lumMod val="75000"/>
                  </a:schemeClr>
                </a:solidFill>
                <a:effectLst>
                  <a:glow rad="139700">
                    <a:schemeClr val="accent1">
                      <a:satMod val="175000"/>
                      <a:alpha val="40000"/>
                    </a:schemeClr>
                  </a:glow>
                </a:effectLst>
                <a:latin typeface="Comic Sans MS" pitchFamily="66" charset="0"/>
              </a:rPr>
              <a:t>ΒΙΒΛΙΟΓΡΑΦΙΑ</a:t>
            </a:r>
            <a:endParaRPr lang="el-GR" sz="3600" b="1" dirty="0">
              <a:solidFill>
                <a:schemeClr val="accent1">
                  <a:lumMod val="75000"/>
                </a:schemeClr>
              </a:solidFill>
              <a:effectLst>
                <a:glow rad="139700">
                  <a:schemeClr val="accent1">
                    <a:satMod val="175000"/>
                    <a:alpha val="40000"/>
                  </a:schemeClr>
                </a:glow>
              </a:effectLst>
              <a:latin typeface="Comic Sans MS" pitchFamily="66" charset="0"/>
            </a:endParaRPr>
          </a:p>
        </p:txBody>
      </p:sp>
      <p:sp>
        <p:nvSpPr>
          <p:cNvPr id="5" name="4 - TextBox"/>
          <p:cNvSpPr txBox="1"/>
          <p:nvPr/>
        </p:nvSpPr>
        <p:spPr>
          <a:xfrm>
            <a:off x="-32" y="1655754"/>
            <a:ext cx="9076524" cy="4524315"/>
          </a:xfrm>
          <a:prstGeom prst="rect">
            <a:avLst/>
          </a:prstGeom>
          <a:noFill/>
        </p:spPr>
        <p:txBody>
          <a:bodyPr wrap="none" rtlCol="0">
            <a:spAutoFit/>
          </a:bodyPr>
          <a:lstStyle/>
          <a:p>
            <a:r>
              <a:rPr lang="en-US" dirty="0" smtClean="0">
                <a:latin typeface="Verdana" pitchFamily="34" charset="0"/>
              </a:rPr>
              <a:t>Ferguson N. </a:t>
            </a:r>
            <a:r>
              <a:rPr lang="el-GR" dirty="0" smtClean="0">
                <a:latin typeface="Verdana" pitchFamily="34" charset="0"/>
              </a:rPr>
              <a:t>	 </a:t>
            </a:r>
            <a:r>
              <a:rPr lang="en-US" dirty="0" smtClean="0">
                <a:latin typeface="Verdana" pitchFamily="34" charset="0"/>
              </a:rPr>
              <a:t>(2008). The Ascend of Money. Penguin: London</a:t>
            </a:r>
            <a:r>
              <a:rPr lang="el-GR" dirty="0" smtClean="0">
                <a:latin typeface="Verdana" pitchFamily="34" charset="0"/>
              </a:rPr>
              <a:t>.</a:t>
            </a:r>
            <a:r>
              <a:rPr lang="en-US" dirty="0" smtClean="0">
                <a:latin typeface="Verdana" pitchFamily="34" charset="0"/>
              </a:rPr>
              <a:t/>
            </a:r>
            <a:br>
              <a:rPr lang="en-US" dirty="0" smtClean="0">
                <a:latin typeface="Verdana" pitchFamily="34" charset="0"/>
              </a:rPr>
            </a:br>
            <a:endParaRPr lang="el-GR" dirty="0" smtClean="0">
              <a:latin typeface="Verdana" pitchFamily="34" charset="0"/>
            </a:endParaRPr>
          </a:p>
          <a:p>
            <a:r>
              <a:rPr lang="el-GR" dirty="0" smtClean="0">
                <a:latin typeface="Verdana" pitchFamily="34" charset="0"/>
              </a:rPr>
              <a:t>Μόργκαν </a:t>
            </a:r>
            <a:r>
              <a:rPr lang="el-GR" dirty="0" err="1" smtClean="0">
                <a:latin typeface="Verdana" pitchFamily="34" charset="0"/>
              </a:rPr>
              <a:t>Γκ</a:t>
            </a:r>
            <a:r>
              <a:rPr lang="el-GR" dirty="0" smtClean="0">
                <a:latin typeface="Verdana" pitchFamily="34" charset="0"/>
              </a:rPr>
              <a:t>. 	 (1999). Οι Όψεις της Οργάνωσης. Καστανιώτης: Αθήνα.</a:t>
            </a:r>
            <a:br>
              <a:rPr lang="el-GR" dirty="0" smtClean="0">
                <a:latin typeface="Verdana" pitchFamily="34" charset="0"/>
              </a:rPr>
            </a:br>
            <a:endParaRPr lang="el-GR" dirty="0" smtClean="0">
              <a:latin typeface="Verdana" pitchFamily="34" charset="0"/>
            </a:endParaRPr>
          </a:p>
          <a:p>
            <a:r>
              <a:rPr lang="el-GR" dirty="0" err="1" smtClean="0">
                <a:latin typeface="Verdana" pitchFamily="34" charset="0"/>
              </a:rPr>
              <a:t>Μπάτραμ</a:t>
            </a:r>
            <a:r>
              <a:rPr lang="el-GR" dirty="0" smtClean="0">
                <a:latin typeface="Verdana" pitchFamily="34" charset="0"/>
              </a:rPr>
              <a:t> Α. 	 (1999). Χάος, Πολυπλοκότητα και Μάνατζμεντ. </a:t>
            </a:r>
            <a:br>
              <a:rPr lang="el-GR" dirty="0" smtClean="0">
                <a:latin typeface="Verdana" pitchFamily="34" charset="0"/>
              </a:rPr>
            </a:br>
            <a:r>
              <a:rPr lang="el-GR" dirty="0" smtClean="0">
                <a:latin typeface="Verdana" pitchFamily="34" charset="0"/>
              </a:rPr>
              <a:t>		             Καστανιώτης: Αθήνα.</a:t>
            </a:r>
          </a:p>
          <a:p>
            <a:endParaRPr lang="el-GR" dirty="0" smtClean="0">
              <a:latin typeface="Verdana" pitchFamily="34" charset="0"/>
            </a:endParaRPr>
          </a:p>
          <a:p>
            <a:r>
              <a:rPr lang="el-GR" dirty="0" smtClean="0">
                <a:latin typeface="Verdana" pitchFamily="34" charset="0"/>
              </a:rPr>
              <a:t>Παπούλιας Δ. Β. (2002). Η Στρατηγική Διοίκηση Επιχειρήσεων και Αλλαγών. </a:t>
            </a:r>
            <a:br>
              <a:rPr lang="el-GR" dirty="0" smtClean="0">
                <a:latin typeface="Verdana" pitchFamily="34" charset="0"/>
              </a:rPr>
            </a:br>
            <a:r>
              <a:rPr lang="el-GR" dirty="0" smtClean="0">
                <a:latin typeface="Verdana" pitchFamily="34" charset="0"/>
              </a:rPr>
              <a:t>		             Καστανιώτης: Αθήνα.</a:t>
            </a:r>
          </a:p>
          <a:p>
            <a:endParaRPr lang="el-GR" dirty="0" smtClean="0">
              <a:latin typeface="Verdana" pitchFamily="34" charset="0"/>
            </a:endParaRPr>
          </a:p>
          <a:p>
            <a:r>
              <a:rPr lang="el-GR" dirty="0" smtClean="0">
                <a:latin typeface="Verdana" pitchFamily="34" charset="0"/>
              </a:rPr>
              <a:t>Παπούλιας Δ. Β. (2009). Το Κρίση Αλλάζει τη Ζωή μας και το </a:t>
            </a:r>
            <a:r>
              <a:rPr lang="en-US" dirty="0" smtClean="0">
                <a:latin typeface="Verdana" pitchFamily="34" charset="0"/>
              </a:rPr>
              <a:t>Management.</a:t>
            </a:r>
            <a:br>
              <a:rPr lang="en-US" dirty="0" smtClean="0">
                <a:latin typeface="Verdana" pitchFamily="34" charset="0"/>
              </a:rPr>
            </a:br>
            <a:r>
              <a:rPr lang="en-US" dirty="0" smtClean="0">
                <a:latin typeface="Verdana" pitchFamily="34" charset="0"/>
              </a:rPr>
              <a:t>			  </a:t>
            </a:r>
            <a:r>
              <a:rPr lang="el-GR" dirty="0" smtClean="0">
                <a:latin typeface="Verdana" pitchFamily="34" charset="0"/>
              </a:rPr>
              <a:t>Κριτική: Αθήνα. </a:t>
            </a:r>
            <a:endParaRPr lang="en-US" dirty="0" smtClean="0">
              <a:latin typeface="Verdana" pitchFamily="34" charset="0"/>
            </a:endParaRPr>
          </a:p>
          <a:p>
            <a:endParaRPr lang="en-US" dirty="0" smtClean="0">
              <a:latin typeface="Verdana" pitchFamily="34" charset="0"/>
            </a:endParaRPr>
          </a:p>
          <a:p>
            <a:r>
              <a:rPr lang="el-GR" dirty="0" err="1" smtClean="0">
                <a:latin typeface="Verdana" pitchFamily="34" charset="0"/>
              </a:rPr>
              <a:t>Παπούλιας</a:t>
            </a:r>
            <a:r>
              <a:rPr lang="el-GR" dirty="0" smtClean="0">
                <a:latin typeface="Verdana" pitchFamily="34" charset="0"/>
              </a:rPr>
              <a:t>  Δ. Β. (2011). Διαχειρίζομαι και Αλλάζω. Κριτική</a:t>
            </a:r>
            <a:r>
              <a:rPr lang="en-US" dirty="0" smtClean="0">
                <a:latin typeface="Verdana" pitchFamily="34" charset="0"/>
              </a:rPr>
              <a:t> :</a:t>
            </a:r>
            <a:r>
              <a:rPr lang="el-GR" smtClean="0">
                <a:latin typeface="Verdana" pitchFamily="34" charset="0"/>
              </a:rPr>
              <a:t> Αθήνα.</a:t>
            </a:r>
            <a:endParaRPr lang="el-GR" dirty="0" smtClean="0">
              <a:latin typeface="Verdana" pitchFamily="34" charset="0"/>
            </a:endParaRPr>
          </a:p>
          <a:p>
            <a:endParaRPr lang="el-GR" dirty="0" smtClean="0">
              <a:latin typeface="Verdana" pitchFamily="34" charset="0"/>
            </a:endParaRPr>
          </a:p>
          <a:p>
            <a:r>
              <a:rPr lang="el-GR" dirty="0" smtClean="0">
                <a:latin typeface="Verdana" pitchFamily="34" charset="0"/>
              </a:rPr>
              <a:t>Μπουραντάς Δ. 	 (2005). Ηγεσία. Κριτική: Αθήνα.</a:t>
            </a:r>
            <a:endParaRPr lang="el-GR" dirty="0">
              <a:latin typeface="Verdana" pitchFamily="34" charset="0"/>
            </a:endParaRP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91</a:t>
            </a:fld>
            <a:endParaRPr lang="el-G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ροεξοχή">
  <a:themeElements>
    <a:clrScheme name="Χαρτί">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Προεξοχή">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Προεξοχή">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TotalTime>
  <Words>3246</Words>
  <Application>Microsoft Office PowerPoint</Application>
  <PresentationFormat>Προβολή στην οθόνη (4:3)</PresentationFormat>
  <Paragraphs>558</Paragraphs>
  <Slides>91</Slides>
  <Notes>0</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91</vt:i4>
      </vt:variant>
    </vt:vector>
  </HeadingPairs>
  <TitlesOfParts>
    <vt:vector size="93" baseType="lpstr">
      <vt:lpstr>Προεξοχή</vt:lpstr>
      <vt:lpstr>Διαφάνεια</vt:lpstr>
      <vt:lpstr>Διαφάνεια 1</vt:lpstr>
      <vt:lpstr>Διαφάνεια 2</vt:lpstr>
      <vt:lpstr>Διαφάνεια 3</vt:lpstr>
      <vt:lpstr>Η ΘΕΩΡΙΑ ΚΑΙ Η ΠΡΑΚΤΙΚΗ  ΤΩΝ ΑΛΛΑΓΩΝ ΣΤΙΣ ΕΠΙΧΕΙΡΗΣΕΙΣ </vt:lpstr>
      <vt:lpstr>Το Ευρύτερο Οικονομικό και  Κοινωνικό Περιβάλλον των Επιχειρήσεων (2)</vt:lpstr>
      <vt:lpstr>Μέθοδοι Ανάλυσης Επιχειρησιακών Καταστάσεων </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Ένα απλό σύστημα  (a simple system)</vt:lpstr>
      <vt:lpstr>Ένα σύνθετο σύστημα  (a complex system)</vt:lpstr>
      <vt:lpstr>Ένα πολύπλοκο σύστημα (a complicated system)</vt:lpstr>
      <vt:lpstr>Ένα περισσότερο  πολύπλοκο σύστημα  (a more complicated system)</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cp:lastModifiedBy>ADMIN</cp:lastModifiedBy>
  <cp:revision>35</cp:revision>
  <dcterms:modified xsi:type="dcterms:W3CDTF">2013-01-10T09:42:45Z</dcterms:modified>
</cp:coreProperties>
</file>