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m" ContentType="application/vnd.ms-excel.sheet.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comments/comment3.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6" r:id="rId2"/>
  </p:sldMasterIdLst>
  <p:notesMasterIdLst>
    <p:notesMasterId r:id="rId64"/>
  </p:notesMasterIdLst>
  <p:sldIdLst>
    <p:sldId id="256" r:id="rId3"/>
    <p:sldId id="257" r:id="rId4"/>
    <p:sldId id="316" r:id="rId5"/>
    <p:sldId id="317" r:id="rId6"/>
    <p:sldId id="283" r:id="rId7"/>
    <p:sldId id="284" r:id="rId8"/>
    <p:sldId id="310" r:id="rId9"/>
    <p:sldId id="318" r:id="rId10"/>
    <p:sldId id="265" r:id="rId11"/>
    <p:sldId id="295" r:id="rId12"/>
    <p:sldId id="333" r:id="rId13"/>
    <p:sldId id="321" r:id="rId14"/>
    <p:sldId id="315" r:id="rId15"/>
    <p:sldId id="322" r:id="rId16"/>
    <p:sldId id="323" r:id="rId17"/>
    <p:sldId id="324" r:id="rId18"/>
    <p:sldId id="320" r:id="rId19"/>
    <p:sldId id="327" r:id="rId20"/>
    <p:sldId id="328" r:id="rId21"/>
    <p:sldId id="331" r:id="rId22"/>
    <p:sldId id="329" r:id="rId23"/>
    <p:sldId id="326" r:id="rId24"/>
    <p:sldId id="335" r:id="rId25"/>
    <p:sldId id="334" r:id="rId26"/>
    <p:sldId id="340" r:id="rId27"/>
    <p:sldId id="341" r:id="rId28"/>
    <p:sldId id="343" r:id="rId29"/>
    <p:sldId id="344" r:id="rId30"/>
    <p:sldId id="345" r:id="rId31"/>
    <p:sldId id="325" r:id="rId32"/>
    <p:sldId id="319" r:id="rId33"/>
    <p:sldId id="261" r:id="rId34"/>
    <p:sldId id="346" r:id="rId35"/>
    <p:sldId id="288" r:id="rId36"/>
    <p:sldId id="299" r:id="rId37"/>
    <p:sldId id="290" r:id="rId38"/>
    <p:sldId id="347" r:id="rId39"/>
    <p:sldId id="348" r:id="rId40"/>
    <p:sldId id="349" r:id="rId41"/>
    <p:sldId id="350" r:id="rId42"/>
    <p:sldId id="269" r:id="rId43"/>
    <p:sldId id="291" r:id="rId44"/>
    <p:sldId id="296" r:id="rId45"/>
    <p:sldId id="351" r:id="rId46"/>
    <p:sldId id="305" r:id="rId47"/>
    <p:sldId id="352" r:id="rId48"/>
    <p:sldId id="266" r:id="rId49"/>
    <p:sldId id="258" r:id="rId50"/>
    <p:sldId id="267" r:id="rId51"/>
    <p:sldId id="268" r:id="rId52"/>
    <p:sldId id="330" r:id="rId53"/>
    <p:sldId id="270" r:id="rId54"/>
    <p:sldId id="271" r:id="rId55"/>
    <p:sldId id="272" r:id="rId56"/>
    <p:sldId id="273" r:id="rId57"/>
    <p:sldId id="274" r:id="rId58"/>
    <p:sldId id="275" r:id="rId59"/>
    <p:sldId id="278" r:id="rId60"/>
    <p:sldId id="276" r:id="rId61"/>
    <p:sldId id="277" r:id="rId62"/>
    <p:sldId id="332" r:id="rId6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e Ramsey" initials="MR" lastIdx="3" clrIdx="0">
    <p:extLst>
      <p:ext uri="{19B8F6BF-5375-455C-9EA6-DF929625EA0E}">
        <p15:presenceInfo xmlns:p15="http://schemas.microsoft.com/office/powerpoint/2012/main" userId="S::kafs3@sussex.ac.uk::b272a767-c364-42bc-af51-ed46c19e22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16DA210-FB5B-4158-B5E0-FEB733F419BA}" styleName="Φωτεινό στυλ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Μεσαίο στυλ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82" d="100"/>
          <a:sy n="82" d="100"/>
        </p:scale>
        <p:origin x="1320" y="72"/>
      </p:cViewPr>
      <p:guideLst/>
    </p:cSldViewPr>
  </p:slideViewPr>
  <p:notesTextViewPr>
    <p:cViewPr>
      <p:scale>
        <a:sx n="1" d="1"/>
        <a:sy n="1" d="1"/>
      </p:scale>
      <p:origin x="0" y="0"/>
    </p:cViewPr>
  </p:notesTextViewPr>
  <p:sorterViewPr>
    <p:cViewPr>
      <p:scale>
        <a:sx n="100" d="100"/>
        <a:sy n="100" d="100"/>
      </p:scale>
      <p:origin x="0" y="-24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Users\kafs3\Desktop\SEGH-ECR%20talk%20on%20UfS\RANOVA3-Example%20A1-Lettuce.xlsm"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kafs3\Desktop\RANOVA%20&amp;%20UF%20on%20Soil%20UfS%20Guide%20A2_Nov_2017.xlsx"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file:///\\Users\kafs3\Desktop\Alternative%20ways%20to%20express%20U_TB\RANOVA%20&amp;%20UF%20on%20Soil%20UfS%20Guide%20A2_Nov_2017.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Φύλλο1!$A$2:$A$14</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Φύλλο1!$B$2:$B$14</c:f>
              <c:numCache>
                <c:formatCode>General</c:formatCode>
                <c:ptCount val="13"/>
                <c:pt idx="0">
                  <c:v>2</c:v>
                </c:pt>
                <c:pt idx="1">
                  <c:v>12</c:v>
                </c:pt>
                <c:pt idx="2">
                  <c:v>3</c:v>
                </c:pt>
                <c:pt idx="3">
                  <c:v>9</c:v>
                </c:pt>
                <c:pt idx="4">
                  <c:v>7</c:v>
                </c:pt>
                <c:pt idx="5">
                  <c:v>12</c:v>
                </c:pt>
                <c:pt idx="6">
                  <c:v>9</c:v>
                </c:pt>
                <c:pt idx="7">
                  <c:v>9</c:v>
                </c:pt>
                <c:pt idx="8">
                  <c:v>14</c:v>
                </c:pt>
                <c:pt idx="9">
                  <c:v>9</c:v>
                </c:pt>
                <c:pt idx="10">
                  <c:v>9</c:v>
                </c:pt>
                <c:pt idx="11">
                  <c:v>9</c:v>
                </c:pt>
                <c:pt idx="12">
                  <c:v>3</c:v>
                </c:pt>
              </c:numCache>
            </c:numRef>
          </c:val>
          <c:extLst>
            <c:ext xmlns:c16="http://schemas.microsoft.com/office/drawing/2014/chart" uri="{C3380CC4-5D6E-409C-BE32-E72D297353CC}">
              <c16:uniqueId val="{00000000-1E1A-4173-9F75-9C882ACA255C}"/>
            </c:ext>
          </c:extLst>
        </c:ser>
        <c:dLbls>
          <c:dLblPos val="outEnd"/>
          <c:showLegendKey val="0"/>
          <c:showVal val="1"/>
          <c:showCatName val="0"/>
          <c:showSerName val="0"/>
          <c:showPercent val="0"/>
          <c:showBubbleSize val="0"/>
        </c:dLbls>
        <c:gapWidth val="100"/>
        <c:overlap val="-24"/>
        <c:axId val="425247896"/>
        <c:axId val="425255440"/>
      </c:barChart>
      <c:catAx>
        <c:axId val="425247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crossAx val="425255440"/>
        <c:crosses val="autoZero"/>
        <c:auto val="1"/>
        <c:lblAlgn val="ctr"/>
        <c:lblOffset val="100"/>
        <c:noMultiLvlLbl val="0"/>
      </c:catAx>
      <c:valAx>
        <c:axId val="425255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crossAx val="425247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Frequency</c:v>
          </c:tx>
          <c:invertIfNegative val="0"/>
          <c:cat>
            <c:strRef>
              <c:f>Sheet1!$J$32:$J$40</c:f>
              <c:strCache>
                <c:ptCount val="9"/>
                <c:pt idx="0">
                  <c:v>3200</c:v>
                </c:pt>
                <c:pt idx="1">
                  <c:v>3600</c:v>
                </c:pt>
                <c:pt idx="2">
                  <c:v>4000</c:v>
                </c:pt>
                <c:pt idx="3">
                  <c:v>4400</c:v>
                </c:pt>
                <c:pt idx="4">
                  <c:v>4800</c:v>
                </c:pt>
                <c:pt idx="5">
                  <c:v>5200</c:v>
                </c:pt>
                <c:pt idx="6">
                  <c:v>5600</c:v>
                </c:pt>
                <c:pt idx="7">
                  <c:v>6000</c:v>
                </c:pt>
                <c:pt idx="8">
                  <c:v>More</c:v>
                </c:pt>
              </c:strCache>
            </c:strRef>
          </c:cat>
          <c:val>
            <c:numRef>
              <c:f>Sheet1!$K$32:$K$40</c:f>
              <c:numCache>
                <c:formatCode>General</c:formatCode>
                <c:ptCount val="9"/>
                <c:pt idx="0">
                  <c:v>3</c:v>
                </c:pt>
                <c:pt idx="1">
                  <c:v>1</c:v>
                </c:pt>
                <c:pt idx="2">
                  <c:v>6</c:v>
                </c:pt>
                <c:pt idx="3">
                  <c:v>8</c:v>
                </c:pt>
                <c:pt idx="4">
                  <c:v>6</c:v>
                </c:pt>
                <c:pt idx="5">
                  <c:v>4</c:v>
                </c:pt>
                <c:pt idx="6">
                  <c:v>2</c:v>
                </c:pt>
                <c:pt idx="7">
                  <c:v>2</c:v>
                </c:pt>
                <c:pt idx="8">
                  <c:v>0</c:v>
                </c:pt>
              </c:numCache>
            </c:numRef>
          </c:val>
          <c:extLst>
            <c:ext xmlns:c16="http://schemas.microsoft.com/office/drawing/2014/chart" uri="{C3380CC4-5D6E-409C-BE32-E72D297353CC}">
              <c16:uniqueId val="{00000000-BC06-6447-B14D-42D68B0E1109}"/>
            </c:ext>
          </c:extLst>
        </c:ser>
        <c:dLbls>
          <c:showLegendKey val="0"/>
          <c:showVal val="0"/>
          <c:showCatName val="0"/>
          <c:showSerName val="0"/>
          <c:showPercent val="0"/>
          <c:showBubbleSize val="0"/>
        </c:dLbls>
        <c:gapWidth val="150"/>
        <c:axId val="433046608"/>
        <c:axId val="433048256"/>
      </c:barChart>
      <c:catAx>
        <c:axId val="433046608"/>
        <c:scaling>
          <c:orientation val="minMax"/>
        </c:scaling>
        <c:delete val="0"/>
        <c:axPos val="b"/>
        <c:title>
          <c:tx>
            <c:rich>
              <a:bodyPr/>
              <a:lstStyle/>
              <a:p>
                <a:pPr>
                  <a:defRPr/>
                </a:pPr>
                <a:r>
                  <a:rPr lang="en-US" sz="1800" b="1" i="0" baseline="0">
                    <a:effectLst/>
                  </a:rPr>
                  <a:t>Nitrate Concentration (mg kg</a:t>
                </a:r>
                <a:r>
                  <a:rPr lang="en-US" sz="1800" b="1" i="0" baseline="30000">
                    <a:effectLst/>
                  </a:rPr>
                  <a:t>-1</a:t>
                </a:r>
                <a:r>
                  <a:rPr lang="en-US" sz="1800" b="1" i="0" baseline="0">
                    <a:effectLst/>
                  </a:rPr>
                  <a:t>)</a:t>
                </a:r>
                <a:endParaRPr lang="en-GB">
                  <a:effectLst/>
                </a:endParaRPr>
              </a:p>
            </c:rich>
          </c:tx>
          <c:overlay val="0"/>
        </c:title>
        <c:numFmt formatCode="General" sourceLinked="1"/>
        <c:majorTickMark val="out"/>
        <c:minorTickMark val="none"/>
        <c:tickLblPos val="nextTo"/>
        <c:crossAx val="433048256"/>
        <c:crosses val="autoZero"/>
        <c:auto val="1"/>
        <c:lblAlgn val="ctr"/>
        <c:lblOffset val="100"/>
        <c:noMultiLvlLbl val="0"/>
      </c:catAx>
      <c:valAx>
        <c:axId val="433048256"/>
        <c:scaling>
          <c:orientation val="minMax"/>
        </c:scaling>
        <c:delete val="0"/>
        <c:axPos val="l"/>
        <c:title>
          <c:tx>
            <c:rich>
              <a:bodyPr/>
              <a:lstStyle/>
              <a:p>
                <a:pPr>
                  <a:defRPr/>
                </a:pPr>
                <a:r>
                  <a:rPr lang="en-US"/>
                  <a:t>Frequency</a:t>
                </a:r>
              </a:p>
            </c:rich>
          </c:tx>
          <c:overlay val="0"/>
        </c:title>
        <c:numFmt formatCode="General" sourceLinked="1"/>
        <c:majorTickMark val="out"/>
        <c:minorTickMark val="none"/>
        <c:tickLblPos val="nextTo"/>
        <c:crossAx val="433046608"/>
        <c:crosses val="autoZero"/>
        <c:crossBetween val="between"/>
      </c:valAx>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Frequency</c:v>
          </c:tx>
          <c:spPr>
            <a:solidFill>
              <a:schemeClr val="accent1"/>
            </a:solidFill>
            <a:ln>
              <a:noFill/>
            </a:ln>
            <a:effectLst/>
          </c:spPr>
          <c:invertIfNegative val="0"/>
          <c:cat>
            <c:strRef>
              <c:f>'100 targets'!$C$16:$C$26</c:f>
              <c:strCache>
                <c:ptCount val="11"/>
                <c:pt idx="0">
                  <c:v>100</c:v>
                </c:pt>
                <c:pt idx="1">
                  <c:v>200</c:v>
                </c:pt>
                <c:pt idx="2">
                  <c:v>300</c:v>
                </c:pt>
                <c:pt idx="3">
                  <c:v>400</c:v>
                </c:pt>
                <c:pt idx="4">
                  <c:v>500</c:v>
                </c:pt>
                <c:pt idx="5">
                  <c:v>600</c:v>
                </c:pt>
                <c:pt idx="6">
                  <c:v>700</c:v>
                </c:pt>
                <c:pt idx="7">
                  <c:v>800</c:v>
                </c:pt>
                <c:pt idx="8">
                  <c:v>900</c:v>
                </c:pt>
                <c:pt idx="9">
                  <c:v>1000</c:v>
                </c:pt>
                <c:pt idx="10">
                  <c:v>More</c:v>
                </c:pt>
              </c:strCache>
            </c:strRef>
          </c:cat>
          <c:val>
            <c:numRef>
              <c:f>'100 targets'!$D$16:$D$26</c:f>
              <c:numCache>
                <c:formatCode>General</c:formatCode>
                <c:ptCount val="11"/>
                <c:pt idx="0">
                  <c:v>16</c:v>
                </c:pt>
                <c:pt idx="1">
                  <c:v>35</c:v>
                </c:pt>
                <c:pt idx="2">
                  <c:v>20</c:v>
                </c:pt>
                <c:pt idx="3">
                  <c:v>12</c:v>
                </c:pt>
                <c:pt idx="4">
                  <c:v>9</c:v>
                </c:pt>
                <c:pt idx="5">
                  <c:v>2</c:v>
                </c:pt>
                <c:pt idx="6">
                  <c:v>0</c:v>
                </c:pt>
                <c:pt idx="7">
                  <c:v>4</c:v>
                </c:pt>
                <c:pt idx="8">
                  <c:v>0</c:v>
                </c:pt>
                <c:pt idx="9">
                  <c:v>0</c:v>
                </c:pt>
                <c:pt idx="10">
                  <c:v>2</c:v>
                </c:pt>
              </c:numCache>
            </c:numRef>
          </c:val>
          <c:extLst>
            <c:ext xmlns:c16="http://schemas.microsoft.com/office/drawing/2014/chart" uri="{C3380CC4-5D6E-409C-BE32-E72D297353CC}">
              <c16:uniqueId val="{00000000-82FC-5248-8741-C068FB3EF7DD}"/>
            </c:ext>
          </c:extLst>
        </c:ser>
        <c:dLbls>
          <c:showLegendKey val="0"/>
          <c:showVal val="0"/>
          <c:showCatName val="0"/>
          <c:showSerName val="0"/>
          <c:showPercent val="0"/>
          <c:showBubbleSize val="0"/>
        </c:dLbls>
        <c:gapWidth val="219"/>
        <c:overlap val="-27"/>
        <c:axId val="47257088"/>
        <c:axId val="47717376"/>
      </c:barChart>
      <c:catAx>
        <c:axId val="472570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Pb</a:t>
                </a:r>
                <a:r>
                  <a:rPr lang="en-US" baseline="0"/>
                  <a:t> </a:t>
                </a:r>
                <a:r>
                  <a:rPr lang="en-US"/>
                  <a:t>Concentration</a:t>
                </a:r>
                <a:r>
                  <a:rPr lang="en-US" baseline="0"/>
                  <a:t> mg/kg</a:t>
                </a:r>
                <a:endParaRPr lang="en-US"/>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717376"/>
        <c:crosses val="autoZero"/>
        <c:auto val="1"/>
        <c:lblAlgn val="ctr"/>
        <c:lblOffset val="100"/>
        <c:noMultiLvlLbl val="0"/>
      </c:catAx>
      <c:valAx>
        <c:axId val="4771737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Frequency</a:t>
                </a:r>
              </a:p>
            </c:rich>
          </c:tx>
          <c:overlay val="0"/>
          <c:spPr>
            <a:noFill/>
            <a:ln>
              <a:noFill/>
            </a:ln>
            <a:effectLst/>
          </c:sp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25708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v>Frequency</c:v>
          </c:tx>
          <c:spPr>
            <a:solidFill>
              <a:schemeClr val="accent1"/>
            </a:solidFill>
            <a:ln>
              <a:noFill/>
            </a:ln>
            <a:effectLst/>
          </c:spPr>
          <c:invertIfNegative val="0"/>
          <c:cat>
            <c:strRef>
              <c:f>'100 targets'!$X$15:$X$25</c:f>
              <c:strCache>
                <c:ptCount val="11"/>
                <c:pt idx="0">
                  <c:v>4.4</c:v>
                </c:pt>
                <c:pt idx="1">
                  <c:v>4.8</c:v>
                </c:pt>
                <c:pt idx="2">
                  <c:v>5.2</c:v>
                </c:pt>
                <c:pt idx="3">
                  <c:v>5.6</c:v>
                </c:pt>
                <c:pt idx="4">
                  <c:v>6</c:v>
                </c:pt>
                <c:pt idx="5">
                  <c:v>6.4</c:v>
                </c:pt>
                <c:pt idx="6">
                  <c:v>6.8</c:v>
                </c:pt>
                <c:pt idx="7">
                  <c:v>7.2</c:v>
                </c:pt>
                <c:pt idx="8">
                  <c:v>7.6</c:v>
                </c:pt>
                <c:pt idx="9">
                  <c:v>8</c:v>
                </c:pt>
                <c:pt idx="10">
                  <c:v>More</c:v>
                </c:pt>
              </c:strCache>
            </c:strRef>
          </c:cat>
          <c:val>
            <c:numRef>
              <c:f>'100 targets'!$Y$15:$Y$25</c:f>
              <c:numCache>
                <c:formatCode>General</c:formatCode>
                <c:ptCount val="11"/>
                <c:pt idx="0">
                  <c:v>9</c:v>
                </c:pt>
                <c:pt idx="1">
                  <c:v>14</c:v>
                </c:pt>
                <c:pt idx="2">
                  <c:v>21</c:v>
                </c:pt>
                <c:pt idx="3">
                  <c:v>23</c:v>
                </c:pt>
                <c:pt idx="4">
                  <c:v>15</c:v>
                </c:pt>
                <c:pt idx="5">
                  <c:v>12</c:v>
                </c:pt>
                <c:pt idx="6">
                  <c:v>4</c:v>
                </c:pt>
                <c:pt idx="7">
                  <c:v>0</c:v>
                </c:pt>
                <c:pt idx="8">
                  <c:v>1</c:v>
                </c:pt>
                <c:pt idx="9">
                  <c:v>0</c:v>
                </c:pt>
                <c:pt idx="10">
                  <c:v>1</c:v>
                </c:pt>
              </c:numCache>
            </c:numRef>
          </c:val>
          <c:extLst>
            <c:ext xmlns:c16="http://schemas.microsoft.com/office/drawing/2014/chart" uri="{C3380CC4-5D6E-409C-BE32-E72D297353CC}">
              <c16:uniqueId val="{00000000-DF10-9349-B596-C57C7D6A2826}"/>
            </c:ext>
          </c:extLst>
        </c:ser>
        <c:dLbls>
          <c:showLegendKey val="0"/>
          <c:showVal val="0"/>
          <c:showCatName val="0"/>
          <c:showSerName val="0"/>
          <c:showPercent val="0"/>
          <c:showBubbleSize val="0"/>
        </c:dLbls>
        <c:gapWidth val="219"/>
        <c:overlap val="-27"/>
        <c:axId val="79596160"/>
        <c:axId val="79721600"/>
      </c:barChart>
      <c:catAx>
        <c:axId val="795961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Log</a:t>
                </a:r>
                <a:r>
                  <a:rPr lang="en-US" baseline="-25000"/>
                  <a:t>e </a:t>
                </a:r>
                <a:r>
                  <a:rPr lang="en-US"/>
                  <a:t>of Pb</a:t>
                </a:r>
                <a:r>
                  <a:rPr lang="en-US" baseline="0"/>
                  <a:t> concentration</a:t>
                </a:r>
                <a:endParaRPr lang="en-US"/>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721600"/>
        <c:crosses val="autoZero"/>
        <c:auto val="1"/>
        <c:lblAlgn val="ctr"/>
        <c:lblOffset val="100"/>
        <c:noMultiLvlLbl val="0"/>
      </c:catAx>
      <c:valAx>
        <c:axId val="7972160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Frequency</a:t>
                </a:r>
              </a:p>
            </c:rich>
          </c:tx>
          <c:overlay val="0"/>
          <c:spPr>
            <a:noFill/>
            <a:ln>
              <a:noFill/>
            </a:ln>
            <a:effectLst/>
          </c:sp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59616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2-04-20T08:36:58.209" idx="1">
    <p:pos x="10" y="10"/>
    <p:text>Slide not needed for SEGH-ECRs? - cut down or delete?</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4-23T09:18:25.686" idx="2">
    <p:pos x="10" y="10"/>
    <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4-20T08:39:31.555" idx="3">
    <p:pos x="10" y="10"/>
    <p:text>Slide not needed for SEGH-ECRs?</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C4C2C9-CAAA-4BEE-A2BA-00A7A59CE5C5}" type="datetimeFigureOut">
              <a:rPr lang="el-GR" smtClean="0"/>
              <a:t>11/6/2023</a:t>
            </a:fld>
            <a:endParaRPr lang="el-GR"/>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F7C30-2D56-4917-909E-06192636069F}" type="slidenum">
              <a:rPr lang="el-GR" smtClean="0"/>
              <a:t>‹#›</a:t>
            </a:fld>
            <a:endParaRPr lang="el-GR"/>
          </a:p>
        </p:txBody>
      </p:sp>
    </p:spTree>
    <p:extLst>
      <p:ext uri="{BB962C8B-B14F-4D97-AF65-F5344CB8AC3E}">
        <p14:creationId xmlns:p14="http://schemas.microsoft.com/office/powerpoint/2010/main" val="2561698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183843-9BED-D74C-A3B2-9FC4F005379C}" type="slidenum">
              <a:rPr lang="en-US" smtClean="0"/>
              <a:t>24</a:t>
            </a:fld>
            <a:endParaRPr lang="en-US"/>
          </a:p>
        </p:txBody>
      </p:sp>
    </p:spTree>
    <p:extLst>
      <p:ext uri="{BB962C8B-B14F-4D97-AF65-F5344CB8AC3E}">
        <p14:creationId xmlns:p14="http://schemas.microsoft.com/office/powerpoint/2010/main" val="80616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183843-9BED-D74C-A3B2-9FC4F005379C}" type="slidenum">
              <a:rPr lang="en-US" smtClean="0"/>
              <a:t>36</a:t>
            </a:fld>
            <a:endParaRPr lang="en-US"/>
          </a:p>
        </p:txBody>
      </p:sp>
    </p:spTree>
    <p:extLst>
      <p:ext uri="{BB962C8B-B14F-4D97-AF65-F5344CB8AC3E}">
        <p14:creationId xmlns:p14="http://schemas.microsoft.com/office/powerpoint/2010/main" val="3870383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183843-9BED-D74C-A3B2-9FC4F005379C}" type="slidenum">
              <a:rPr lang="en-US" smtClean="0"/>
              <a:t>37</a:t>
            </a:fld>
            <a:endParaRPr lang="en-US"/>
          </a:p>
        </p:txBody>
      </p:sp>
    </p:spTree>
    <p:extLst>
      <p:ext uri="{BB962C8B-B14F-4D97-AF65-F5344CB8AC3E}">
        <p14:creationId xmlns:p14="http://schemas.microsoft.com/office/powerpoint/2010/main" val="1318192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183843-9BED-D74C-A3B2-9FC4F005379C}" type="slidenum">
              <a:rPr lang="en-US" smtClean="0"/>
              <a:t>38</a:t>
            </a:fld>
            <a:endParaRPr lang="en-US"/>
          </a:p>
        </p:txBody>
      </p:sp>
    </p:spTree>
    <p:extLst>
      <p:ext uri="{BB962C8B-B14F-4D97-AF65-F5344CB8AC3E}">
        <p14:creationId xmlns:p14="http://schemas.microsoft.com/office/powerpoint/2010/main" val="432635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183843-9BED-D74C-A3B2-9FC4F005379C}" type="slidenum">
              <a:rPr lang="en-US" smtClean="0"/>
              <a:t>39</a:t>
            </a:fld>
            <a:endParaRPr lang="en-US"/>
          </a:p>
        </p:txBody>
      </p:sp>
    </p:spTree>
    <p:extLst>
      <p:ext uri="{BB962C8B-B14F-4D97-AF65-F5344CB8AC3E}">
        <p14:creationId xmlns:p14="http://schemas.microsoft.com/office/powerpoint/2010/main" val="2847865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183843-9BED-D74C-A3B2-9FC4F005379C}" type="slidenum">
              <a:rPr lang="en-US" smtClean="0"/>
              <a:t>40</a:t>
            </a:fld>
            <a:endParaRPr lang="en-US"/>
          </a:p>
        </p:txBody>
      </p:sp>
    </p:spTree>
    <p:extLst>
      <p:ext uri="{BB962C8B-B14F-4D97-AF65-F5344CB8AC3E}">
        <p14:creationId xmlns:p14="http://schemas.microsoft.com/office/powerpoint/2010/main" val="3669322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183843-9BED-D74C-A3B2-9FC4F005379C}" type="slidenum">
              <a:rPr lang="en-US" smtClean="0"/>
              <a:t>41</a:t>
            </a:fld>
            <a:endParaRPr lang="en-US"/>
          </a:p>
        </p:txBody>
      </p:sp>
    </p:spTree>
    <p:extLst>
      <p:ext uri="{BB962C8B-B14F-4D97-AF65-F5344CB8AC3E}">
        <p14:creationId xmlns:p14="http://schemas.microsoft.com/office/powerpoint/2010/main" val="4163473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Figure A2.2: The output of RANOVA2 for data produced from a balanced experimental design applied to the original measurement values (</a:t>
            </a:r>
            <a:r>
              <a:rPr lang="en-GB" b="1" i="1" dirty="0"/>
              <a:t>n</a:t>
            </a:r>
            <a:r>
              <a:rPr lang="en-GB" b="1" dirty="0"/>
              <a:t> = 10, Table A2.2). It shows the classical and robust estimates of the mean and the component variances, shown in the statistical model (Equations 1 &amp; 2), expressed as standard deviations. The output also shows the expanded uncertainty factor calculated from the log</a:t>
            </a:r>
            <a:r>
              <a:rPr lang="en-GB" b="1" baseline="-25000" dirty="0"/>
              <a:t>e</a:t>
            </a:r>
            <a:r>
              <a:rPr lang="en-GB" b="1" dirty="0"/>
              <a:t>-transformed values (on eighth line), discussed in Section 6.2 below.</a:t>
            </a:r>
          </a:p>
          <a:p>
            <a:endParaRPr lang="en-US" dirty="0"/>
          </a:p>
          <a:p>
            <a:r>
              <a:rPr lang="en-GB" dirty="0"/>
              <a:t>Both robust and classical estimates are given for comparison. Standard deviation estimates are computed for ‘between-target’ (</a:t>
            </a:r>
            <a:r>
              <a:rPr lang="en-GB" i="1" dirty="0" err="1"/>
              <a:t>s</a:t>
            </a:r>
            <a:r>
              <a:rPr lang="en-GB" i="1" baseline="-25000" dirty="0" err="1"/>
              <a:t>btn</a:t>
            </a:r>
            <a:r>
              <a:rPr lang="en-GB" i="1" baseline="-25000" dirty="0"/>
              <a:t>-target</a:t>
            </a:r>
            <a:r>
              <a:rPr lang="en-GB" dirty="0"/>
              <a:t>), ‘within-target’ (</a:t>
            </a:r>
            <a:r>
              <a:rPr lang="en-GB" i="1" dirty="0" err="1"/>
              <a:t>s</a:t>
            </a:r>
            <a:r>
              <a:rPr lang="en-GB" i="1" baseline="-25000" dirty="0" err="1"/>
              <a:t>sampling</a:t>
            </a:r>
            <a:r>
              <a:rPr lang="en-GB" dirty="0"/>
              <a:t>) and within-chemical analysis (</a:t>
            </a:r>
            <a:r>
              <a:rPr lang="en-GB" i="1" dirty="0" err="1"/>
              <a:t>s</a:t>
            </a:r>
            <a:r>
              <a:rPr lang="en-GB" i="1" baseline="-25000" dirty="0" err="1"/>
              <a:t>analytical</a:t>
            </a:r>
            <a:r>
              <a:rPr lang="en-GB" dirty="0"/>
              <a:t>). Results are in the same units of concentration as the input data (i.e. mg kg</a:t>
            </a:r>
            <a:r>
              <a:rPr lang="en-GB" baseline="30000" dirty="0"/>
              <a:t>-1</a:t>
            </a:r>
            <a:r>
              <a:rPr lang="en-GB" dirty="0"/>
              <a:t> in this case), except for the percentage of total variance, expanded relative uncertainty, and the expanded uncertainty factor (</a:t>
            </a:r>
            <a:r>
              <a:rPr lang="en-GB" i="1" baseline="30000" dirty="0"/>
              <a:t>F</a:t>
            </a:r>
            <a:r>
              <a:rPr lang="en-GB" i="1" dirty="0"/>
              <a:t>U</a:t>
            </a:r>
            <a:r>
              <a:rPr lang="en-GB" dirty="0"/>
              <a:t>). </a:t>
            </a:r>
          </a:p>
          <a:p>
            <a:endParaRPr lang="en-US" dirty="0"/>
          </a:p>
        </p:txBody>
      </p:sp>
      <p:sp>
        <p:nvSpPr>
          <p:cNvPr id="4" name="Slide Number Placeholder 3"/>
          <p:cNvSpPr>
            <a:spLocks noGrp="1"/>
          </p:cNvSpPr>
          <p:nvPr>
            <p:ph type="sldNum" sz="quarter" idx="5"/>
          </p:nvPr>
        </p:nvSpPr>
        <p:spPr/>
        <p:txBody>
          <a:bodyPr/>
          <a:lstStyle/>
          <a:p>
            <a:fld id="{96183843-9BED-D74C-A3B2-9FC4F005379C}" type="slidenum">
              <a:rPr lang="en-US" smtClean="0"/>
              <a:t>42</a:t>
            </a:fld>
            <a:endParaRPr lang="en-US"/>
          </a:p>
        </p:txBody>
      </p:sp>
    </p:spTree>
    <p:extLst>
      <p:ext uri="{BB962C8B-B14F-4D97-AF65-F5344CB8AC3E}">
        <p14:creationId xmlns:p14="http://schemas.microsoft.com/office/powerpoint/2010/main" val="2992811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183843-9BED-D74C-A3B2-9FC4F005379C}" type="slidenum">
              <a:rPr lang="en-US" smtClean="0"/>
              <a:t>43</a:t>
            </a:fld>
            <a:endParaRPr lang="en-US"/>
          </a:p>
        </p:txBody>
      </p:sp>
    </p:spTree>
    <p:extLst>
      <p:ext uri="{BB962C8B-B14F-4D97-AF65-F5344CB8AC3E}">
        <p14:creationId xmlns:p14="http://schemas.microsoft.com/office/powerpoint/2010/main" val="3783582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183843-9BED-D74C-A3B2-9FC4F005379C}" type="slidenum">
              <a:rPr lang="en-US" smtClean="0"/>
              <a:t>44</a:t>
            </a:fld>
            <a:endParaRPr lang="en-US"/>
          </a:p>
        </p:txBody>
      </p:sp>
    </p:spTree>
    <p:extLst>
      <p:ext uri="{BB962C8B-B14F-4D97-AF65-F5344CB8AC3E}">
        <p14:creationId xmlns:p14="http://schemas.microsoft.com/office/powerpoint/2010/main" val="2772536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183843-9BED-D74C-A3B2-9FC4F005379C}" type="slidenum">
              <a:rPr lang="en-US" smtClean="0"/>
              <a:t>45</a:t>
            </a:fld>
            <a:endParaRPr lang="en-US"/>
          </a:p>
        </p:txBody>
      </p:sp>
    </p:spTree>
    <p:extLst>
      <p:ext uri="{BB962C8B-B14F-4D97-AF65-F5344CB8AC3E}">
        <p14:creationId xmlns:p14="http://schemas.microsoft.com/office/powerpoint/2010/main" val="4074261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183843-9BED-D74C-A3B2-9FC4F005379C}" type="slidenum">
              <a:rPr lang="en-US" smtClean="0"/>
              <a:t>25</a:t>
            </a:fld>
            <a:endParaRPr lang="en-US"/>
          </a:p>
        </p:txBody>
      </p:sp>
    </p:spTree>
    <p:extLst>
      <p:ext uri="{BB962C8B-B14F-4D97-AF65-F5344CB8AC3E}">
        <p14:creationId xmlns:p14="http://schemas.microsoft.com/office/powerpoint/2010/main" val="2506110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Probabilistic Block Map (PBM) classifying the contamination of 100 sampling targets (each 30 m by 30 m) at the Hounslow site. Classification compares the log</a:t>
            </a:r>
            <a:r>
              <a:rPr lang="en-GB" baseline="-25000" dirty="0"/>
              <a:t>e</a:t>
            </a:r>
            <a:r>
              <a:rPr lang="en-GB" dirty="0"/>
              <a:t>-transformed measurement results, reported with an expanded uncertainty for 95 % confidence level, against a Pb threshold concentration of 500 mg kg</a:t>
            </a:r>
            <a:r>
              <a:rPr lang="en-GB" baseline="30000" dirty="0"/>
              <a:t>-1 </a:t>
            </a:r>
            <a:r>
              <a:rPr lang="en-GB" dirty="0"/>
              <a:t>(6.21 in the log</a:t>
            </a:r>
            <a:r>
              <a:rPr lang="en-GB" baseline="-25000" dirty="0"/>
              <a:t>e</a:t>
            </a:r>
            <a:r>
              <a:rPr lang="en-GB" dirty="0"/>
              <a:t>-domain). A sampling target is designated “uncontaminated” or “contaminated” when there is, at least, a 97.5 % probability of this claim being correct. For measured concentrations closer to the threshold, sampling target is considered “possibly contaminated” and “probably contaminated” when the probability of being correct is greater than 50 %.</a:t>
            </a:r>
            <a:endParaRPr lang="en-US" dirty="0"/>
          </a:p>
        </p:txBody>
      </p:sp>
      <p:sp>
        <p:nvSpPr>
          <p:cNvPr id="4" name="Slide Number Placeholder 3"/>
          <p:cNvSpPr>
            <a:spLocks noGrp="1"/>
          </p:cNvSpPr>
          <p:nvPr>
            <p:ph type="sldNum" sz="quarter" idx="5"/>
          </p:nvPr>
        </p:nvSpPr>
        <p:spPr/>
        <p:txBody>
          <a:bodyPr/>
          <a:lstStyle/>
          <a:p>
            <a:fld id="{9B5A2BA6-D8BE-D446-B3AB-1BE435F8BB64}" type="slidenum">
              <a:rPr lang="en-US" smtClean="0"/>
              <a:t>46</a:t>
            </a:fld>
            <a:endParaRPr lang="en-US"/>
          </a:p>
        </p:txBody>
      </p:sp>
    </p:spTree>
    <p:extLst>
      <p:ext uri="{BB962C8B-B14F-4D97-AF65-F5344CB8AC3E}">
        <p14:creationId xmlns:p14="http://schemas.microsoft.com/office/powerpoint/2010/main" val="3150233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183843-9BED-D74C-A3B2-9FC4F005379C}" type="slidenum">
              <a:rPr lang="en-US" smtClean="0"/>
              <a:t>26</a:t>
            </a:fld>
            <a:endParaRPr lang="en-US"/>
          </a:p>
        </p:txBody>
      </p:sp>
    </p:spTree>
    <p:extLst>
      <p:ext uri="{BB962C8B-B14F-4D97-AF65-F5344CB8AC3E}">
        <p14:creationId xmlns:p14="http://schemas.microsoft.com/office/powerpoint/2010/main" val="1445819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GB" sz="1400" dirty="0" err="1"/>
              <a:t>U’anal</a:t>
            </a:r>
            <a:r>
              <a:rPr lang="en-GB" sz="1400" dirty="0"/>
              <a:t> = 7.6%</a:t>
            </a:r>
          </a:p>
          <a:p>
            <a:r>
              <a:rPr lang="en-GB" dirty="0"/>
              <a:t>-very similar to 6.7 %reported at separate validation of the analytical procedure**</a:t>
            </a:r>
          </a:p>
          <a:p>
            <a:endParaRPr lang="en-US" dirty="0"/>
          </a:p>
        </p:txBody>
      </p:sp>
      <p:sp>
        <p:nvSpPr>
          <p:cNvPr id="4" name="Slide Number Placeholder 3"/>
          <p:cNvSpPr>
            <a:spLocks noGrp="1"/>
          </p:cNvSpPr>
          <p:nvPr>
            <p:ph type="sldNum" sz="quarter" idx="5"/>
          </p:nvPr>
        </p:nvSpPr>
        <p:spPr/>
        <p:txBody>
          <a:bodyPr/>
          <a:lstStyle/>
          <a:p>
            <a:fld id="{96183843-9BED-D74C-A3B2-9FC4F005379C}" type="slidenum">
              <a:rPr lang="en-US" smtClean="0"/>
              <a:t>27</a:t>
            </a:fld>
            <a:endParaRPr lang="en-US"/>
          </a:p>
        </p:txBody>
      </p:sp>
    </p:spTree>
    <p:extLst>
      <p:ext uri="{BB962C8B-B14F-4D97-AF65-F5344CB8AC3E}">
        <p14:creationId xmlns:p14="http://schemas.microsoft.com/office/powerpoint/2010/main" val="1732600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183843-9BED-D74C-A3B2-9FC4F005379C}" type="slidenum">
              <a:rPr lang="en-US" smtClean="0"/>
              <a:t>28</a:t>
            </a:fld>
            <a:endParaRPr lang="en-US"/>
          </a:p>
        </p:txBody>
      </p:sp>
    </p:spTree>
    <p:extLst>
      <p:ext uri="{BB962C8B-B14F-4D97-AF65-F5344CB8AC3E}">
        <p14:creationId xmlns:p14="http://schemas.microsoft.com/office/powerpoint/2010/main" val="4026868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183843-9BED-D74C-A3B2-9FC4F005379C}" type="slidenum">
              <a:rPr lang="en-US" smtClean="0"/>
              <a:t>29</a:t>
            </a:fld>
            <a:endParaRPr lang="en-US"/>
          </a:p>
        </p:txBody>
      </p:sp>
    </p:spTree>
    <p:extLst>
      <p:ext uri="{BB962C8B-B14F-4D97-AF65-F5344CB8AC3E}">
        <p14:creationId xmlns:p14="http://schemas.microsoft.com/office/powerpoint/2010/main" val="1173943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183843-9BED-D74C-A3B2-9FC4F005379C}" type="slidenum">
              <a:rPr lang="en-US" smtClean="0"/>
              <a:t>33</a:t>
            </a:fld>
            <a:endParaRPr lang="en-US"/>
          </a:p>
        </p:txBody>
      </p:sp>
    </p:spTree>
    <p:extLst>
      <p:ext uri="{BB962C8B-B14F-4D97-AF65-F5344CB8AC3E}">
        <p14:creationId xmlns:p14="http://schemas.microsoft.com/office/powerpoint/2010/main" val="968627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183843-9BED-D74C-A3B2-9FC4F005379C}" type="slidenum">
              <a:rPr lang="en-US" smtClean="0"/>
              <a:t>34</a:t>
            </a:fld>
            <a:endParaRPr lang="en-US"/>
          </a:p>
        </p:txBody>
      </p:sp>
    </p:spTree>
    <p:extLst>
      <p:ext uri="{BB962C8B-B14F-4D97-AF65-F5344CB8AC3E}">
        <p14:creationId xmlns:p14="http://schemas.microsoft.com/office/powerpoint/2010/main" val="665077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6183843-9BED-D74C-A3B2-9FC4F005379C}" type="slidenum">
              <a:rPr lang="en-US" smtClean="0"/>
              <a:t>35</a:t>
            </a:fld>
            <a:endParaRPr lang="en-US"/>
          </a:p>
        </p:txBody>
      </p:sp>
    </p:spTree>
    <p:extLst>
      <p:ext uri="{BB962C8B-B14F-4D97-AF65-F5344CB8AC3E}">
        <p14:creationId xmlns:p14="http://schemas.microsoft.com/office/powerpoint/2010/main" val="69229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D10D6D-34FC-4711-B4DF-364F464C1914}"/>
              </a:ext>
            </a:extLst>
          </p:cNvPr>
          <p:cNvSpPr>
            <a:spLocks noGrp="1"/>
          </p:cNvSpPr>
          <p:nvPr>
            <p:ph type="ctrTitle"/>
          </p:nvPr>
        </p:nvSpPr>
        <p:spPr>
          <a:xfrm>
            <a:off x="1143000" y="1122363"/>
            <a:ext cx="6858000" cy="2387600"/>
          </a:xfrm>
        </p:spPr>
        <p:txBody>
          <a:bodyPr anchor="b"/>
          <a:lstStyle>
            <a:lvl1pPr algn="ctr">
              <a:defRPr sz="45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A281C301-238B-4648-86FB-ADFCF90D924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EA7C999A-E75F-47ED-A8D5-CB8FA3A33FEE}"/>
              </a:ext>
            </a:extLst>
          </p:cNvPr>
          <p:cNvSpPr>
            <a:spLocks noGrp="1"/>
          </p:cNvSpPr>
          <p:nvPr>
            <p:ph type="dt" sz="half" idx="10"/>
          </p:nvPr>
        </p:nvSpPr>
        <p:spPr/>
        <p:txBody>
          <a:bodyPr/>
          <a:lstStyle/>
          <a:p>
            <a:fld id="{49D134E6-D802-4CD6-B49F-A8EAA00D4AF9}" type="datetimeFigureOut">
              <a:rPr lang="el-GR" smtClean="0"/>
              <a:t>11/6/2023</a:t>
            </a:fld>
            <a:endParaRPr lang="el-GR"/>
          </a:p>
        </p:txBody>
      </p:sp>
      <p:sp>
        <p:nvSpPr>
          <p:cNvPr id="5" name="Θέση υποσέλιδου 4">
            <a:extLst>
              <a:ext uri="{FF2B5EF4-FFF2-40B4-BE49-F238E27FC236}">
                <a16:creationId xmlns:a16="http://schemas.microsoft.com/office/drawing/2014/main" id="{E19C9430-DAB1-48D7-8A52-F66D0D90BFD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3BEF6D4-4AE6-4937-AB9F-6051D549DF35}"/>
              </a:ext>
            </a:extLst>
          </p:cNvPr>
          <p:cNvSpPr>
            <a:spLocks noGrp="1"/>
          </p:cNvSpPr>
          <p:nvPr>
            <p:ph type="sldNum" sz="quarter" idx="12"/>
          </p:nvPr>
        </p:nvSpPr>
        <p:spPr/>
        <p:txBody>
          <a:bodyPr/>
          <a:lstStyle/>
          <a:p>
            <a:fld id="{81B13CA9-DFCE-4D22-8401-4ECE9B66B269}" type="slidenum">
              <a:rPr lang="el-GR" smtClean="0"/>
              <a:t>‹#›</a:t>
            </a:fld>
            <a:endParaRPr lang="el-GR"/>
          </a:p>
        </p:txBody>
      </p:sp>
    </p:spTree>
    <p:extLst>
      <p:ext uri="{BB962C8B-B14F-4D97-AF65-F5344CB8AC3E}">
        <p14:creationId xmlns:p14="http://schemas.microsoft.com/office/powerpoint/2010/main" val="2661467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6AE1B7-954F-4BC1-A376-2C45E3C13C7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E0949D7B-C6EE-44FC-AB55-9E825448BC26}"/>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EBBF88B-BCEC-4AE7-8FEE-C0B47DFDA4D6}"/>
              </a:ext>
            </a:extLst>
          </p:cNvPr>
          <p:cNvSpPr>
            <a:spLocks noGrp="1"/>
          </p:cNvSpPr>
          <p:nvPr>
            <p:ph type="dt" sz="half" idx="10"/>
          </p:nvPr>
        </p:nvSpPr>
        <p:spPr/>
        <p:txBody>
          <a:bodyPr/>
          <a:lstStyle/>
          <a:p>
            <a:fld id="{49D134E6-D802-4CD6-B49F-A8EAA00D4AF9}" type="datetimeFigureOut">
              <a:rPr lang="el-GR" smtClean="0"/>
              <a:t>11/6/2023</a:t>
            </a:fld>
            <a:endParaRPr lang="el-GR"/>
          </a:p>
        </p:txBody>
      </p:sp>
      <p:sp>
        <p:nvSpPr>
          <p:cNvPr id="5" name="Θέση υποσέλιδου 4">
            <a:extLst>
              <a:ext uri="{FF2B5EF4-FFF2-40B4-BE49-F238E27FC236}">
                <a16:creationId xmlns:a16="http://schemas.microsoft.com/office/drawing/2014/main" id="{76811110-4A80-4B98-9A59-D9D1800635C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9027D78-CF06-4123-8802-5E145D9B7E04}"/>
              </a:ext>
            </a:extLst>
          </p:cNvPr>
          <p:cNvSpPr>
            <a:spLocks noGrp="1"/>
          </p:cNvSpPr>
          <p:nvPr>
            <p:ph type="sldNum" sz="quarter" idx="12"/>
          </p:nvPr>
        </p:nvSpPr>
        <p:spPr/>
        <p:txBody>
          <a:bodyPr/>
          <a:lstStyle/>
          <a:p>
            <a:fld id="{81B13CA9-DFCE-4D22-8401-4ECE9B66B269}" type="slidenum">
              <a:rPr lang="el-GR" smtClean="0"/>
              <a:t>‹#›</a:t>
            </a:fld>
            <a:endParaRPr lang="el-GR"/>
          </a:p>
        </p:txBody>
      </p:sp>
    </p:spTree>
    <p:extLst>
      <p:ext uri="{BB962C8B-B14F-4D97-AF65-F5344CB8AC3E}">
        <p14:creationId xmlns:p14="http://schemas.microsoft.com/office/powerpoint/2010/main" val="3556130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7A152FF-7EDF-4C4B-B06F-E9552F9BB379}"/>
              </a:ext>
            </a:extLst>
          </p:cNvPr>
          <p:cNvSpPr>
            <a:spLocks noGrp="1"/>
          </p:cNvSpPr>
          <p:nvPr>
            <p:ph type="title" orient="vert"/>
          </p:nvPr>
        </p:nvSpPr>
        <p:spPr>
          <a:xfrm>
            <a:off x="6543675" y="365125"/>
            <a:ext cx="1971675"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42FEB5BE-5EBD-4500-983F-D5E0DC6D9B7C}"/>
              </a:ext>
            </a:extLst>
          </p:cNvPr>
          <p:cNvSpPr>
            <a:spLocks noGrp="1"/>
          </p:cNvSpPr>
          <p:nvPr>
            <p:ph type="body" orient="vert" idx="1"/>
          </p:nvPr>
        </p:nvSpPr>
        <p:spPr>
          <a:xfrm>
            <a:off x="628650" y="365125"/>
            <a:ext cx="5800725"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DB435E5-E710-4F52-BE8F-3CCA67A87731}"/>
              </a:ext>
            </a:extLst>
          </p:cNvPr>
          <p:cNvSpPr>
            <a:spLocks noGrp="1"/>
          </p:cNvSpPr>
          <p:nvPr>
            <p:ph type="dt" sz="half" idx="10"/>
          </p:nvPr>
        </p:nvSpPr>
        <p:spPr/>
        <p:txBody>
          <a:bodyPr/>
          <a:lstStyle/>
          <a:p>
            <a:fld id="{49D134E6-D802-4CD6-B49F-A8EAA00D4AF9}" type="datetimeFigureOut">
              <a:rPr lang="el-GR" smtClean="0"/>
              <a:t>11/6/2023</a:t>
            </a:fld>
            <a:endParaRPr lang="el-GR"/>
          </a:p>
        </p:txBody>
      </p:sp>
      <p:sp>
        <p:nvSpPr>
          <p:cNvPr id="5" name="Θέση υποσέλιδου 4">
            <a:extLst>
              <a:ext uri="{FF2B5EF4-FFF2-40B4-BE49-F238E27FC236}">
                <a16:creationId xmlns:a16="http://schemas.microsoft.com/office/drawing/2014/main" id="{E975F46E-94E9-4BBA-8271-1DB3F84DF43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CD14391-2A35-46C9-B093-A64FF27A3C18}"/>
              </a:ext>
            </a:extLst>
          </p:cNvPr>
          <p:cNvSpPr>
            <a:spLocks noGrp="1"/>
          </p:cNvSpPr>
          <p:nvPr>
            <p:ph type="sldNum" sz="quarter" idx="12"/>
          </p:nvPr>
        </p:nvSpPr>
        <p:spPr/>
        <p:txBody>
          <a:bodyPr/>
          <a:lstStyle/>
          <a:p>
            <a:fld id="{81B13CA9-DFCE-4D22-8401-4ECE9B66B269}" type="slidenum">
              <a:rPr lang="el-GR" smtClean="0"/>
              <a:t>‹#›</a:t>
            </a:fld>
            <a:endParaRPr lang="el-GR"/>
          </a:p>
        </p:txBody>
      </p:sp>
    </p:spTree>
    <p:extLst>
      <p:ext uri="{BB962C8B-B14F-4D97-AF65-F5344CB8AC3E}">
        <p14:creationId xmlns:p14="http://schemas.microsoft.com/office/powerpoint/2010/main" val="1908803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A83164-760C-429B-882C-6231F8885E83}"/>
              </a:ext>
            </a:extLst>
          </p:cNvPr>
          <p:cNvSpPr>
            <a:spLocks noGrp="1"/>
          </p:cNvSpPr>
          <p:nvPr>
            <p:ph type="title"/>
          </p:nvPr>
        </p:nvSpPr>
        <p:spPr>
          <a:xfrm>
            <a:off x="457200" y="274638"/>
            <a:ext cx="8229600" cy="1143000"/>
          </a:xfrm>
        </p:spPr>
        <p:txBody>
          <a:bodyPr/>
          <a:lstStyle/>
          <a:p>
            <a:r>
              <a:rPr lang="el-GR"/>
              <a:t>Κάντε κλικ για να επεξεργαστείτε τον τίτλο υποδείγματος</a:t>
            </a:r>
          </a:p>
        </p:txBody>
      </p:sp>
      <p:sp>
        <p:nvSpPr>
          <p:cNvPr id="3" name="Θέση πίνακα 2">
            <a:extLst>
              <a:ext uri="{FF2B5EF4-FFF2-40B4-BE49-F238E27FC236}">
                <a16:creationId xmlns:a16="http://schemas.microsoft.com/office/drawing/2014/main" id="{C0A520E9-9EC6-4850-ADD4-3778FAA2D11A}"/>
              </a:ext>
            </a:extLst>
          </p:cNvPr>
          <p:cNvSpPr>
            <a:spLocks noGrp="1"/>
          </p:cNvSpPr>
          <p:nvPr>
            <p:ph type="tbl" idx="1"/>
          </p:nvPr>
        </p:nvSpPr>
        <p:spPr>
          <a:xfrm>
            <a:off x="457200" y="1600200"/>
            <a:ext cx="8229600" cy="4525963"/>
          </a:xfrm>
        </p:spPr>
        <p:txBody>
          <a:bodyPr/>
          <a:lstStyle/>
          <a:p>
            <a:endParaRPr lang="el-GR"/>
          </a:p>
        </p:txBody>
      </p:sp>
      <p:sp>
        <p:nvSpPr>
          <p:cNvPr id="4" name="Θέση ημερομηνίας 3">
            <a:extLst>
              <a:ext uri="{FF2B5EF4-FFF2-40B4-BE49-F238E27FC236}">
                <a16:creationId xmlns:a16="http://schemas.microsoft.com/office/drawing/2014/main" id="{3B332A05-41E3-4117-AE2E-3168F1A3711E}"/>
              </a:ext>
            </a:extLst>
          </p:cNvPr>
          <p:cNvSpPr>
            <a:spLocks noGrp="1"/>
          </p:cNvSpPr>
          <p:nvPr>
            <p:ph type="dt" sz="half" idx="10"/>
          </p:nvPr>
        </p:nvSpPr>
        <p:spPr>
          <a:xfrm>
            <a:off x="457200" y="6245225"/>
            <a:ext cx="2133600" cy="476250"/>
          </a:xfrm>
        </p:spPr>
        <p:txBody>
          <a:bodyPr/>
          <a:lstStyle>
            <a:lvl1pPr>
              <a:defRPr/>
            </a:lvl1pPr>
          </a:lstStyle>
          <a:p>
            <a:endParaRPr lang="el-GR" altLang="el-GR"/>
          </a:p>
        </p:txBody>
      </p:sp>
      <p:sp>
        <p:nvSpPr>
          <p:cNvPr id="5" name="Θέση υποσέλιδου 4">
            <a:extLst>
              <a:ext uri="{FF2B5EF4-FFF2-40B4-BE49-F238E27FC236}">
                <a16:creationId xmlns:a16="http://schemas.microsoft.com/office/drawing/2014/main" id="{BA6E7481-C50B-4A1F-A55E-76DD6E14418B}"/>
              </a:ext>
            </a:extLst>
          </p:cNvPr>
          <p:cNvSpPr>
            <a:spLocks noGrp="1"/>
          </p:cNvSpPr>
          <p:nvPr>
            <p:ph type="ftr" sz="quarter" idx="11"/>
          </p:nvPr>
        </p:nvSpPr>
        <p:spPr>
          <a:xfrm>
            <a:off x="1979613" y="6462713"/>
            <a:ext cx="5761037" cy="279400"/>
          </a:xfrm>
        </p:spPr>
        <p:txBody>
          <a:bodyPr/>
          <a:lstStyle>
            <a:lvl1pPr>
              <a:defRPr/>
            </a:lvl1pPr>
          </a:lstStyle>
          <a:p>
            <a:r>
              <a:rPr lang="el-GR" altLang="el-GR"/>
              <a:t>ΕΚΠΑ - ΤΜΗΜΑ ΓΕΩΛΟΓΙΑΣ &amp; ΓΕΩΠΕΡΙΒΑΛΛΟΝΤΟΣ</a:t>
            </a:r>
          </a:p>
        </p:txBody>
      </p:sp>
      <p:sp>
        <p:nvSpPr>
          <p:cNvPr id="6" name="Θέση αριθμού διαφάνειας 5">
            <a:extLst>
              <a:ext uri="{FF2B5EF4-FFF2-40B4-BE49-F238E27FC236}">
                <a16:creationId xmlns:a16="http://schemas.microsoft.com/office/drawing/2014/main" id="{285AD26B-9A1D-42B5-A52E-5501D08B435D}"/>
              </a:ext>
            </a:extLst>
          </p:cNvPr>
          <p:cNvSpPr>
            <a:spLocks noGrp="1"/>
          </p:cNvSpPr>
          <p:nvPr>
            <p:ph type="sldNum" sz="quarter" idx="12"/>
          </p:nvPr>
        </p:nvSpPr>
        <p:spPr>
          <a:xfrm>
            <a:off x="6553200" y="6245225"/>
            <a:ext cx="2133600" cy="476250"/>
          </a:xfrm>
        </p:spPr>
        <p:txBody>
          <a:bodyPr/>
          <a:lstStyle>
            <a:lvl1pPr>
              <a:defRPr/>
            </a:lvl1pPr>
          </a:lstStyle>
          <a:p>
            <a:fld id="{7108F925-B831-483A-B9C0-D985B0453CF7}" type="slidenum">
              <a:rPr lang="el-GR" altLang="el-GR"/>
              <a:pPr/>
              <a:t>‹#›</a:t>
            </a:fld>
            <a:endParaRPr lang="el-GR" altLang="el-GR"/>
          </a:p>
        </p:txBody>
      </p:sp>
    </p:spTree>
    <p:extLst>
      <p:ext uri="{BB962C8B-B14F-4D97-AF65-F5344CB8AC3E}">
        <p14:creationId xmlns:p14="http://schemas.microsoft.com/office/powerpoint/2010/main" val="1108207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5080B285-DF6C-4F4C-96E2-AFD907D14F5C}" type="datetimeFigureOut">
              <a:rPr lang="el-GR" smtClean="0"/>
              <a:pPr/>
              <a:t>11/6/2023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709AEB1-36F8-4173-AC70-48F804681846}" type="slidenum">
              <a:rPr lang="el-GR" smtClean="0"/>
              <a:pPr/>
              <a:t>‹#›</a:t>
            </a:fld>
            <a:endParaRPr lang="el-GR"/>
          </a:p>
        </p:txBody>
      </p:sp>
    </p:spTree>
    <p:extLst>
      <p:ext uri="{BB962C8B-B14F-4D97-AF65-F5344CB8AC3E}">
        <p14:creationId xmlns:p14="http://schemas.microsoft.com/office/powerpoint/2010/main" val="3140542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5080B285-DF6C-4F4C-96E2-AFD907D14F5C}" type="datetimeFigureOut">
              <a:rPr lang="el-GR" smtClean="0"/>
              <a:pPr/>
              <a:t>11/6/2023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709AEB1-36F8-4173-AC70-48F804681846}" type="slidenum">
              <a:rPr lang="el-GR" smtClean="0"/>
              <a:pPr/>
              <a:t>‹#›</a:t>
            </a:fld>
            <a:endParaRPr lang="el-GR"/>
          </a:p>
        </p:txBody>
      </p:sp>
    </p:spTree>
    <p:extLst>
      <p:ext uri="{BB962C8B-B14F-4D97-AF65-F5344CB8AC3E}">
        <p14:creationId xmlns:p14="http://schemas.microsoft.com/office/powerpoint/2010/main" val="2117647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5080B285-DF6C-4F4C-96E2-AFD907D14F5C}" type="datetimeFigureOut">
              <a:rPr lang="el-GR" smtClean="0"/>
              <a:pPr/>
              <a:t>11/6/2023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709AEB1-36F8-4173-AC70-48F804681846}" type="slidenum">
              <a:rPr lang="el-GR" smtClean="0"/>
              <a:pPr/>
              <a:t>‹#›</a:t>
            </a:fld>
            <a:endParaRPr lang="el-GR"/>
          </a:p>
        </p:txBody>
      </p:sp>
    </p:spTree>
    <p:extLst>
      <p:ext uri="{BB962C8B-B14F-4D97-AF65-F5344CB8AC3E}">
        <p14:creationId xmlns:p14="http://schemas.microsoft.com/office/powerpoint/2010/main" val="251254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5080B285-DF6C-4F4C-96E2-AFD907D14F5C}" type="datetimeFigureOut">
              <a:rPr lang="el-GR" smtClean="0"/>
              <a:pPr/>
              <a:t>11/6/2023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709AEB1-36F8-4173-AC70-48F804681846}" type="slidenum">
              <a:rPr lang="el-GR" smtClean="0"/>
              <a:pPr/>
              <a:t>‹#›</a:t>
            </a:fld>
            <a:endParaRPr lang="el-GR"/>
          </a:p>
        </p:txBody>
      </p:sp>
    </p:spTree>
    <p:extLst>
      <p:ext uri="{BB962C8B-B14F-4D97-AF65-F5344CB8AC3E}">
        <p14:creationId xmlns:p14="http://schemas.microsoft.com/office/powerpoint/2010/main" val="1973401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5080B285-DF6C-4F4C-96E2-AFD907D14F5C}" type="datetimeFigureOut">
              <a:rPr lang="el-GR" smtClean="0"/>
              <a:pPr/>
              <a:t>11/6/2023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B709AEB1-36F8-4173-AC70-48F804681846}" type="slidenum">
              <a:rPr lang="el-GR" smtClean="0"/>
              <a:pPr/>
              <a:t>‹#›</a:t>
            </a:fld>
            <a:endParaRPr lang="el-GR"/>
          </a:p>
        </p:txBody>
      </p:sp>
    </p:spTree>
    <p:extLst>
      <p:ext uri="{BB962C8B-B14F-4D97-AF65-F5344CB8AC3E}">
        <p14:creationId xmlns:p14="http://schemas.microsoft.com/office/powerpoint/2010/main" val="8781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5080B285-DF6C-4F4C-96E2-AFD907D14F5C}" type="datetimeFigureOut">
              <a:rPr lang="el-GR" smtClean="0"/>
              <a:pPr/>
              <a:t>11/6/2023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B709AEB1-36F8-4173-AC70-48F804681846}" type="slidenum">
              <a:rPr lang="el-GR" smtClean="0"/>
              <a:pPr/>
              <a:t>‹#›</a:t>
            </a:fld>
            <a:endParaRPr lang="el-GR"/>
          </a:p>
        </p:txBody>
      </p:sp>
    </p:spTree>
    <p:extLst>
      <p:ext uri="{BB962C8B-B14F-4D97-AF65-F5344CB8AC3E}">
        <p14:creationId xmlns:p14="http://schemas.microsoft.com/office/powerpoint/2010/main" val="2924946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080B285-DF6C-4F4C-96E2-AFD907D14F5C}" type="datetimeFigureOut">
              <a:rPr lang="el-GR" smtClean="0"/>
              <a:pPr/>
              <a:t>11/6/2023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B709AEB1-36F8-4173-AC70-48F804681846}" type="slidenum">
              <a:rPr lang="el-GR" smtClean="0"/>
              <a:pPr/>
              <a:t>‹#›</a:t>
            </a:fld>
            <a:endParaRPr lang="el-GR"/>
          </a:p>
        </p:txBody>
      </p:sp>
    </p:spTree>
    <p:extLst>
      <p:ext uri="{BB962C8B-B14F-4D97-AF65-F5344CB8AC3E}">
        <p14:creationId xmlns:p14="http://schemas.microsoft.com/office/powerpoint/2010/main" val="9009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003D2D-5D8F-4A79-AC2D-CAF961CE9B3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6503793-A2A8-4CDF-90CB-4007E387CEF5}"/>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86EA13B-239B-43F0-AFEF-BBB3DFFA7BE6}"/>
              </a:ext>
            </a:extLst>
          </p:cNvPr>
          <p:cNvSpPr>
            <a:spLocks noGrp="1"/>
          </p:cNvSpPr>
          <p:nvPr>
            <p:ph type="dt" sz="half" idx="10"/>
          </p:nvPr>
        </p:nvSpPr>
        <p:spPr/>
        <p:txBody>
          <a:bodyPr/>
          <a:lstStyle/>
          <a:p>
            <a:fld id="{49D134E6-D802-4CD6-B49F-A8EAA00D4AF9}" type="datetimeFigureOut">
              <a:rPr lang="el-GR" smtClean="0"/>
              <a:t>11/6/2023</a:t>
            </a:fld>
            <a:endParaRPr lang="el-GR"/>
          </a:p>
        </p:txBody>
      </p:sp>
      <p:sp>
        <p:nvSpPr>
          <p:cNvPr id="5" name="Θέση υποσέλιδου 4">
            <a:extLst>
              <a:ext uri="{FF2B5EF4-FFF2-40B4-BE49-F238E27FC236}">
                <a16:creationId xmlns:a16="http://schemas.microsoft.com/office/drawing/2014/main" id="{222BFBAA-EEB4-43C0-8577-825238BDF68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70CD6A9-8C59-47EE-9172-D3651F3FC222}"/>
              </a:ext>
            </a:extLst>
          </p:cNvPr>
          <p:cNvSpPr>
            <a:spLocks noGrp="1"/>
          </p:cNvSpPr>
          <p:nvPr>
            <p:ph type="sldNum" sz="quarter" idx="12"/>
          </p:nvPr>
        </p:nvSpPr>
        <p:spPr/>
        <p:txBody>
          <a:bodyPr/>
          <a:lstStyle/>
          <a:p>
            <a:fld id="{81B13CA9-DFCE-4D22-8401-4ECE9B66B269}" type="slidenum">
              <a:rPr lang="el-GR" smtClean="0"/>
              <a:t>‹#›</a:t>
            </a:fld>
            <a:endParaRPr lang="el-GR"/>
          </a:p>
        </p:txBody>
      </p:sp>
    </p:spTree>
    <p:extLst>
      <p:ext uri="{BB962C8B-B14F-4D97-AF65-F5344CB8AC3E}">
        <p14:creationId xmlns:p14="http://schemas.microsoft.com/office/powerpoint/2010/main" val="2681279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080B285-DF6C-4F4C-96E2-AFD907D14F5C}" type="datetimeFigureOut">
              <a:rPr lang="el-GR" smtClean="0"/>
              <a:pPr/>
              <a:t>11/6/2023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709AEB1-36F8-4173-AC70-48F804681846}" type="slidenum">
              <a:rPr lang="el-GR" smtClean="0"/>
              <a:pPr/>
              <a:t>‹#›</a:t>
            </a:fld>
            <a:endParaRPr lang="el-GR"/>
          </a:p>
        </p:txBody>
      </p:sp>
    </p:spTree>
    <p:extLst>
      <p:ext uri="{BB962C8B-B14F-4D97-AF65-F5344CB8AC3E}">
        <p14:creationId xmlns:p14="http://schemas.microsoft.com/office/powerpoint/2010/main" val="4231577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080B285-DF6C-4F4C-96E2-AFD907D14F5C}" type="datetimeFigureOut">
              <a:rPr lang="el-GR" smtClean="0"/>
              <a:pPr/>
              <a:t>11/6/2023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709AEB1-36F8-4173-AC70-48F804681846}" type="slidenum">
              <a:rPr lang="el-GR" smtClean="0"/>
              <a:pPr/>
              <a:t>‹#›</a:t>
            </a:fld>
            <a:endParaRPr lang="el-GR"/>
          </a:p>
        </p:txBody>
      </p:sp>
    </p:spTree>
    <p:extLst>
      <p:ext uri="{BB962C8B-B14F-4D97-AF65-F5344CB8AC3E}">
        <p14:creationId xmlns:p14="http://schemas.microsoft.com/office/powerpoint/2010/main" val="1316015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5080B285-DF6C-4F4C-96E2-AFD907D14F5C}" type="datetimeFigureOut">
              <a:rPr lang="el-GR" smtClean="0"/>
              <a:pPr/>
              <a:t>11/6/2023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709AEB1-36F8-4173-AC70-48F804681846}" type="slidenum">
              <a:rPr lang="el-GR" smtClean="0"/>
              <a:pPr/>
              <a:t>‹#›</a:t>
            </a:fld>
            <a:endParaRPr lang="el-GR"/>
          </a:p>
        </p:txBody>
      </p:sp>
    </p:spTree>
    <p:extLst>
      <p:ext uri="{BB962C8B-B14F-4D97-AF65-F5344CB8AC3E}">
        <p14:creationId xmlns:p14="http://schemas.microsoft.com/office/powerpoint/2010/main" val="1641963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5080B285-DF6C-4F4C-96E2-AFD907D14F5C}" type="datetimeFigureOut">
              <a:rPr lang="el-GR" smtClean="0"/>
              <a:pPr/>
              <a:t>11/6/2023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709AEB1-36F8-4173-AC70-48F804681846}" type="slidenum">
              <a:rPr lang="el-GR" smtClean="0"/>
              <a:pPr/>
              <a:t>‹#›</a:t>
            </a:fld>
            <a:endParaRPr lang="el-GR"/>
          </a:p>
        </p:txBody>
      </p:sp>
    </p:spTree>
    <p:extLst>
      <p:ext uri="{BB962C8B-B14F-4D97-AF65-F5344CB8AC3E}">
        <p14:creationId xmlns:p14="http://schemas.microsoft.com/office/powerpoint/2010/main" val="365101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064686-CA1A-41D4-BD07-9A021EB7728C}"/>
              </a:ext>
            </a:extLst>
          </p:cNvPr>
          <p:cNvSpPr>
            <a:spLocks noGrp="1"/>
          </p:cNvSpPr>
          <p:nvPr>
            <p:ph type="title"/>
          </p:nvPr>
        </p:nvSpPr>
        <p:spPr>
          <a:xfrm>
            <a:off x="623888" y="1709739"/>
            <a:ext cx="7886700" cy="2852737"/>
          </a:xfrm>
        </p:spPr>
        <p:txBody>
          <a:bodyPr anchor="b"/>
          <a:lstStyle>
            <a:lvl1pPr>
              <a:defRPr sz="45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D69B0D2-2AE0-4719-B5A5-2303100159E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843843BD-A566-40CD-8DF8-B38B42E04C85}"/>
              </a:ext>
            </a:extLst>
          </p:cNvPr>
          <p:cNvSpPr>
            <a:spLocks noGrp="1"/>
          </p:cNvSpPr>
          <p:nvPr>
            <p:ph type="dt" sz="half" idx="10"/>
          </p:nvPr>
        </p:nvSpPr>
        <p:spPr/>
        <p:txBody>
          <a:bodyPr/>
          <a:lstStyle/>
          <a:p>
            <a:fld id="{49D134E6-D802-4CD6-B49F-A8EAA00D4AF9}" type="datetimeFigureOut">
              <a:rPr lang="el-GR" smtClean="0"/>
              <a:t>11/6/2023</a:t>
            </a:fld>
            <a:endParaRPr lang="el-GR"/>
          </a:p>
        </p:txBody>
      </p:sp>
      <p:sp>
        <p:nvSpPr>
          <p:cNvPr id="5" name="Θέση υποσέλιδου 4">
            <a:extLst>
              <a:ext uri="{FF2B5EF4-FFF2-40B4-BE49-F238E27FC236}">
                <a16:creationId xmlns:a16="http://schemas.microsoft.com/office/drawing/2014/main" id="{40E16AE3-D047-41A3-8141-9C31DDC7528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08CD6A3-2496-478C-8569-A04CE878B794}"/>
              </a:ext>
            </a:extLst>
          </p:cNvPr>
          <p:cNvSpPr>
            <a:spLocks noGrp="1"/>
          </p:cNvSpPr>
          <p:nvPr>
            <p:ph type="sldNum" sz="quarter" idx="12"/>
          </p:nvPr>
        </p:nvSpPr>
        <p:spPr/>
        <p:txBody>
          <a:bodyPr/>
          <a:lstStyle/>
          <a:p>
            <a:fld id="{81B13CA9-DFCE-4D22-8401-4ECE9B66B269}" type="slidenum">
              <a:rPr lang="el-GR" smtClean="0"/>
              <a:t>‹#›</a:t>
            </a:fld>
            <a:endParaRPr lang="el-GR"/>
          </a:p>
        </p:txBody>
      </p:sp>
    </p:spTree>
    <p:extLst>
      <p:ext uri="{BB962C8B-B14F-4D97-AF65-F5344CB8AC3E}">
        <p14:creationId xmlns:p14="http://schemas.microsoft.com/office/powerpoint/2010/main" val="1170103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AEE51D-2E7E-4E9B-9424-F2F5D05705C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9E1FA31-25A2-4FB4-B97E-2A2272CD24F3}"/>
              </a:ext>
            </a:extLst>
          </p:cNvPr>
          <p:cNvSpPr>
            <a:spLocks noGrp="1"/>
          </p:cNvSpPr>
          <p:nvPr>
            <p:ph sz="half" idx="1"/>
          </p:nvPr>
        </p:nvSpPr>
        <p:spPr>
          <a:xfrm>
            <a:off x="6286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30519820-8995-4AF7-9A67-FD789F0B8461}"/>
              </a:ext>
            </a:extLst>
          </p:cNvPr>
          <p:cNvSpPr>
            <a:spLocks noGrp="1"/>
          </p:cNvSpPr>
          <p:nvPr>
            <p:ph sz="half" idx="2"/>
          </p:nvPr>
        </p:nvSpPr>
        <p:spPr>
          <a:xfrm>
            <a:off x="46291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41943184-1099-443A-974C-0F4290C86172}"/>
              </a:ext>
            </a:extLst>
          </p:cNvPr>
          <p:cNvSpPr>
            <a:spLocks noGrp="1"/>
          </p:cNvSpPr>
          <p:nvPr>
            <p:ph type="dt" sz="half" idx="10"/>
          </p:nvPr>
        </p:nvSpPr>
        <p:spPr/>
        <p:txBody>
          <a:bodyPr/>
          <a:lstStyle/>
          <a:p>
            <a:fld id="{49D134E6-D802-4CD6-B49F-A8EAA00D4AF9}" type="datetimeFigureOut">
              <a:rPr lang="el-GR" smtClean="0"/>
              <a:t>11/6/2023</a:t>
            </a:fld>
            <a:endParaRPr lang="el-GR"/>
          </a:p>
        </p:txBody>
      </p:sp>
      <p:sp>
        <p:nvSpPr>
          <p:cNvPr id="6" name="Θέση υποσέλιδου 5">
            <a:extLst>
              <a:ext uri="{FF2B5EF4-FFF2-40B4-BE49-F238E27FC236}">
                <a16:creationId xmlns:a16="http://schemas.microsoft.com/office/drawing/2014/main" id="{528BEF06-6A2A-456D-8695-2E2A53B6965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8BCFC585-EC19-4FCC-8B37-CA77706AB14E}"/>
              </a:ext>
            </a:extLst>
          </p:cNvPr>
          <p:cNvSpPr>
            <a:spLocks noGrp="1"/>
          </p:cNvSpPr>
          <p:nvPr>
            <p:ph type="sldNum" sz="quarter" idx="12"/>
          </p:nvPr>
        </p:nvSpPr>
        <p:spPr/>
        <p:txBody>
          <a:bodyPr/>
          <a:lstStyle/>
          <a:p>
            <a:fld id="{81B13CA9-DFCE-4D22-8401-4ECE9B66B269}" type="slidenum">
              <a:rPr lang="el-GR" smtClean="0"/>
              <a:t>‹#›</a:t>
            </a:fld>
            <a:endParaRPr lang="el-GR"/>
          </a:p>
        </p:txBody>
      </p:sp>
    </p:spTree>
    <p:extLst>
      <p:ext uri="{BB962C8B-B14F-4D97-AF65-F5344CB8AC3E}">
        <p14:creationId xmlns:p14="http://schemas.microsoft.com/office/powerpoint/2010/main" val="3139213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418F49-D5EC-49AC-93FF-ACAFB3011B90}"/>
              </a:ext>
            </a:extLst>
          </p:cNvPr>
          <p:cNvSpPr>
            <a:spLocks noGrp="1"/>
          </p:cNvSpPr>
          <p:nvPr>
            <p:ph type="title"/>
          </p:nvPr>
        </p:nvSpPr>
        <p:spPr>
          <a:xfrm>
            <a:off x="629841" y="365126"/>
            <a:ext cx="78867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DABE32B-66CB-4785-9913-FF1BE0F15B7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08049899-9EBD-4029-AA79-630CD2725D7D}"/>
              </a:ext>
            </a:extLst>
          </p:cNvPr>
          <p:cNvSpPr>
            <a:spLocks noGrp="1"/>
          </p:cNvSpPr>
          <p:nvPr>
            <p:ph sz="half" idx="2"/>
          </p:nvPr>
        </p:nvSpPr>
        <p:spPr>
          <a:xfrm>
            <a:off x="629842" y="2505075"/>
            <a:ext cx="3868340"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10EC7A71-C4D1-4F16-95F1-4403C6A78CA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1F431A73-CF87-48BC-BF7C-EE94F9542659}"/>
              </a:ext>
            </a:extLst>
          </p:cNvPr>
          <p:cNvSpPr>
            <a:spLocks noGrp="1"/>
          </p:cNvSpPr>
          <p:nvPr>
            <p:ph sz="quarter" idx="4"/>
          </p:nvPr>
        </p:nvSpPr>
        <p:spPr>
          <a:xfrm>
            <a:off x="4629150" y="2505075"/>
            <a:ext cx="3887391"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45436963-B487-4CB8-8EA9-2B2E127D87AE}"/>
              </a:ext>
            </a:extLst>
          </p:cNvPr>
          <p:cNvSpPr>
            <a:spLocks noGrp="1"/>
          </p:cNvSpPr>
          <p:nvPr>
            <p:ph type="dt" sz="half" idx="10"/>
          </p:nvPr>
        </p:nvSpPr>
        <p:spPr/>
        <p:txBody>
          <a:bodyPr/>
          <a:lstStyle/>
          <a:p>
            <a:fld id="{49D134E6-D802-4CD6-B49F-A8EAA00D4AF9}" type="datetimeFigureOut">
              <a:rPr lang="el-GR" smtClean="0"/>
              <a:t>11/6/2023</a:t>
            </a:fld>
            <a:endParaRPr lang="el-GR"/>
          </a:p>
        </p:txBody>
      </p:sp>
      <p:sp>
        <p:nvSpPr>
          <p:cNvPr id="8" name="Θέση υποσέλιδου 7">
            <a:extLst>
              <a:ext uri="{FF2B5EF4-FFF2-40B4-BE49-F238E27FC236}">
                <a16:creationId xmlns:a16="http://schemas.microsoft.com/office/drawing/2014/main" id="{D5069BE7-15D4-4BD9-A7E5-1141FD441301}"/>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B692AEBF-CFBB-4342-A402-C64F8F4E06F7}"/>
              </a:ext>
            </a:extLst>
          </p:cNvPr>
          <p:cNvSpPr>
            <a:spLocks noGrp="1"/>
          </p:cNvSpPr>
          <p:nvPr>
            <p:ph type="sldNum" sz="quarter" idx="12"/>
          </p:nvPr>
        </p:nvSpPr>
        <p:spPr/>
        <p:txBody>
          <a:bodyPr/>
          <a:lstStyle/>
          <a:p>
            <a:fld id="{81B13CA9-DFCE-4D22-8401-4ECE9B66B269}" type="slidenum">
              <a:rPr lang="el-GR" smtClean="0"/>
              <a:t>‹#›</a:t>
            </a:fld>
            <a:endParaRPr lang="el-GR"/>
          </a:p>
        </p:txBody>
      </p:sp>
    </p:spTree>
    <p:extLst>
      <p:ext uri="{BB962C8B-B14F-4D97-AF65-F5344CB8AC3E}">
        <p14:creationId xmlns:p14="http://schemas.microsoft.com/office/powerpoint/2010/main" val="4095423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47F88B-9EA6-4C2E-9564-082B8627D9C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0C0B4BF3-9942-46D4-B1A3-D33E6370B8C8}"/>
              </a:ext>
            </a:extLst>
          </p:cNvPr>
          <p:cNvSpPr>
            <a:spLocks noGrp="1"/>
          </p:cNvSpPr>
          <p:nvPr>
            <p:ph type="dt" sz="half" idx="10"/>
          </p:nvPr>
        </p:nvSpPr>
        <p:spPr/>
        <p:txBody>
          <a:bodyPr/>
          <a:lstStyle/>
          <a:p>
            <a:fld id="{49D134E6-D802-4CD6-B49F-A8EAA00D4AF9}" type="datetimeFigureOut">
              <a:rPr lang="el-GR" smtClean="0"/>
              <a:t>11/6/2023</a:t>
            </a:fld>
            <a:endParaRPr lang="el-GR"/>
          </a:p>
        </p:txBody>
      </p:sp>
      <p:sp>
        <p:nvSpPr>
          <p:cNvPr id="4" name="Θέση υποσέλιδου 3">
            <a:extLst>
              <a:ext uri="{FF2B5EF4-FFF2-40B4-BE49-F238E27FC236}">
                <a16:creationId xmlns:a16="http://schemas.microsoft.com/office/drawing/2014/main" id="{028A8A95-A32B-4FD1-90EB-0BEFAE7573F6}"/>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FF5BDFB4-4917-4020-89F5-001DC880A29F}"/>
              </a:ext>
            </a:extLst>
          </p:cNvPr>
          <p:cNvSpPr>
            <a:spLocks noGrp="1"/>
          </p:cNvSpPr>
          <p:nvPr>
            <p:ph type="sldNum" sz="quarter" idx="12"/>
          </p:nvPr>
        </p:nvSpPr>
        <p:spPr/>
        <p:txBody>
          <a:bodyPr/>
          <a:lstStyle/>
          <a:p>
            <a:fld id="{81B13CA9-DFCE-4D22-8401-4ECE9B66B269}" type="slidenum">
              <a:rPr lang="el-GR" smtClean="0"/>
              <a:t>‹#›</a:t>
            </a:fld>
            <a:endParaRPr lang="el-GR"/>
          </a:p>
        </p:txBody>
      </p:sp>
    </p:spTree>
    <p:extLst>
      <p:ext uri="{BB962C8B-B14F-4D97-AF65-F5344CB8AC3E}">
        <p14:creationId xmlns:p14="http://schemas.microsoft.com/office/powerpoint/2010/main" val="223026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2CACA07-2C27-4CC2-9A7B-3651522EFF33}"/>
              </a:ext>
            </a:extLst>
          </p:cNvPr>
          <p:cNvSpPr>
            <a:spLocks noGrp="1"/>
          </p:cNvSpPr>
          <p:nvPr>
            <p:ph type="dt" sz="half" idx="10"/>
          </p:nvPr>
        </p:nvSpPr>
        <p:spPr/>
        <p:txBody>
          <a:bodyPr/>
          <a:lstStyle/>
          <a:p>
            <a:fld id="{49D134E6-D802-4CD6-B49F-A8EAA00D4AF9}" type="datetimeFigureOut">
              <a:rPr lang="el-GR" smtClean="0"/>
              <a:t>11/6/2023</a:t>
            </a:fld>
            <a:endParaRPr lang="el-GR"/>
          </a:p>
        </p:txBody>
      </p:sp>
      <p:sp>
        <p:nvSpPr>
          <p:cNvPr id="3" name="Θέση υποσέλιδου 2">
            <a:extLst>
              <a:ext uri="{FF2B5EF4-FFF2-40B4-BE49-F238E27FC236}">
                <a16:creationId xmlns:a16="http://schemas.microsoft.com/office/drawing/2014/main" id="{41BE9D21-AFF7-49BE-A60D-CC426537EBB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43393F09-CB5E-438A-B59B-A3ED436EAE84}"/>
              </a:ext>
            </a:extLst>
          </p:cNvPr>
          <p:cNvSpPr>
            <a:spLocks noGrp="1"/>
          </p:cNvSpPr>
          <p:nvPr>
            <p:ph type="sldNum" sz="quarter" idx="12"/>
          </p:nvPr>
        </p:nvSpPr>
        <p:spPr/>
        <p:txBody>
          <a:bodyPr/>
          <a:lstStyle/>
          <a:p>
            <a:fld id="{81B13CA9-DFCE-4D22-8401-4ECE9B66B269}" type="slidenum">
              <a:rPr lang="el-GR" smtClean="0"/>
              <a:t>‹#›</a:t>
            </a:fld>
            <a:endParaRPr lang="el-GR"/>
          </a:p>
        </p:txBody>
      </p:sp>
    </p:spTree>
    <p:extLst>
      <p:ext uri="{BB962C8B-B14F-4D97-AF65-F5344CB8AC3E}">
        <p14:creationId xmlns:p14="http://schemas.microsoft.com/office/powerpoint/2010/main" val="1179143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F307E7-4E2D-4D89-9117-DB0BA01181B5}"/>
              </a:ext>
            </a:extLst>
          </p:cNvPr>
          <p:cNvSpPr>
            <a:spLocks noGrp="1"/>
          </p:cNvSpPr>
          <p:nvPr>
            <p:ph type="title"/>
          </p:nvPr>
        </p:nvSpPr>
        <p:spPr>
          <a:xfrm>
            <a:off x="629841" y="457200"/>
            <a:ext cx="2949178" cy="1600200"/>
          </a:xfrm>
        </p:spPr>
        <p:txBody>
          <a:bodyPr anchor="b"/>
          <a:lstStyle>
            <a:lvl1pPr>
              <a:defRPr sz="24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35FA515-1F76-46D2-813B-CC80A74258D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0DAFFB9F-0C6B-4ABB-A337-0B7769591C5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718FA2D-2057-49CC-841E-23B6516C181D}"/>
              </a:ext>
            </a:extLst>
          </p:cNvPr>
          <p:cNvSpPr>
            <a:spLocks noGrp="1"/>
          </p:cNvSpPr>
          <p:nvPr>
            <p:ph type="dt" sz="half" idx="10"/>
          </p:nvPr>
        </p:nvSpPr>
        <p:spPr/>
        <p:txBody>
          <a:bodyPr/>
          <a:lstStyle/>
          <a:p>
            <a:fld id="{49D134E6-D802-4CD6-B49F-A8EAA00D4AF9}" type="datetimeFigureOut">
              <a:rPr lang="el-GR" smtClean="0"/>
              <a:t>11/6/2023</a:t>
            </a:fld>
            <a:endParaRPr lang="el-GR"/>
          </a:p>
        </p:txBody>
      </p:sp>
      <p:sp>
        <p:nvSpPr>
          <p:cNvPr id="6" name="Θέση υποσέλιδου 5">
            <a:extLst>
              <a:ext uri="{FF2B5EF4-FFF2-40B4-BE49-F238E27FC236}">
                <a16:creationId xmlns:a16="http://schemas.microsoft.com/office/drawing/2014/main" id="{9DBF2B8B-A7B2-4C85-96FF-0A9DE373087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CC697B0-39B4-4420-8426-696BFF378546}"/>
              </a:ext>
            </a:extLst>
          </p:cNvPr>
          <p:cNvSpPr>
            <a:spLocks noGrp="1"/>
          </p:cNvSpPr>
          <p:nvPr>
            <p:ph type="sldNum" sz="quarter" idx="12"/>
          </p:nvPr>
        </p:nvSpPr>
        <p:spPr/>
        <p:txBody>
          <a:bodyPr/>
          <a:lstStyle/>
          <a:p>
            <a:fld id="{81B13CA9-DFCE-4D22-8401-4ECE9B66B269}" type="slidenum">
              <a:rPr lang="el-GR" smtClean="0"/>
              <a:t>‹#›</a:t>
            </a:fld>
            <a:endParaRPr lang="el-GR"/>
          </a:p>
        </p:txBody>
      </p:sp>
    </p:spTree>
    <p:extLst>
      <p:ext uri="{BB962C8B-B14F-4D97-AF65-F5344CB8AC3E}">
        <p14:creationId xmlns:p14="http://schemas.microsoft.com/office/powerpoint/2010/main" val="602968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6B818E-9390-4F28-8421-4875BFB37589}"/>
              </a:ext>
            </a:extLst>
          </p:cNvPr>
          <p:cNvSpPr>
            <a:spLocks noGrp="1"/>
          </p:cNvSpPr>
          <p:nvPr>
            <p:ph type="title"/>
          </p:nvPr>
        </p:nvSpPr>
        <p:spPr>
          <a:xfrm>
            <a:off x="629841" y="457200"/>
            <a:ext cx="2949178" cy="1600200"/>
          </a:xfrm>
        </p:spPr>
        <p:txBody>
          <a:bodyPr anchor="b"/>
          <a:lstStyle>
            <a:lvl1pPr>
              <a:defRPr sz="24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BFEB09B3-8BE5-4EC0-8A37-D7A7FEFE7B2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l-GR"/>
          </a:p>
        </p:txBody>
      </p:sp>
      <p:sp>
        <p:nvSpPr>
          <p:cNvPr id="4" name="Θέση κειμένου 3">
            <a:extLst>
              <a:ext uri="{FF2B5EF4-FFF2-40B4-BE49-F238E27FC236}">
                <a16:creationId xmlns:a16="http://schemas.microsoft.com/office/drawing/2014/main" id="{339B8D89-7180-440E-89B6-C2132DDA945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6A95AE71-7E66-475F-BBBC-1E6E301486C5}"/>
              </a:ext>
            </a:extLst>
          </p:cNvPr>
          <p:cNvSpPr>
            <a:spLocks noGrp="1"/>
          </p:cNvSpPr>
          <p:nvPr>
            <p:ph type="dt" sz="half" idx="10"/>
          </p:nvPr>
        </p:nvSpPr>
        <p:spPr/>
        <p:txBody>
          <a:bodyPr/>
          <a:lstStyle/>
          <a:p>
            <a:fld id="{49D134E6-D802-4CD6-B49F-A8EAA00D4AF9}" type="datetimeFigureOut">
              <a:rPr lang="el-GR" smtClean="0"/>
              <a:t>11/6/2023</a:t>
            </a:fld>
            <a:endParaRPr lang="el-GR"/>
          </a:p>
        </p:txBody>
      </p:sp>
      <p:sp>
        <p:nvSpPr>
          <p:cNvPr id="6" name="Θέση υποσέλιδου 5">
            <a:extLst>
              <a:ext uri="{FF2B5EF4-FFF2-40B4-BE49-F238E27FC236}">
                <a16:creationId xmlns:a16="http://schemas.microsoft.com/office/drawing/2014/main" id="{CEEAF17A-13CC-4816-853F-3F1839FD844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875950DB-FCC9-4BB7-BC2F-B025EA9347B4}"/>
              </a:ext>
            </a:extLst>
          </p:cNvPr>
          <p:cNvSpPr>
            <a:spLocks noGrp="1"/>
          </p:cNvSpPr>
          <p:nvPr>
            <p:ph type="sldNum" sz="quarter" idx="12"/>
          </p:nvPr>
        </p:nvSpPr>
        <p:spPr/>
        <p:txBody>
          <a:bodyPr/>
          <a:lstStyle/>
          <a:p>
            <a:fld id="{81B13CA9-DFCE-4D22-8401-4ECE9B66B269}" type="slidenum">
              <a:rPr lang="el-GR" smtClean="0"/>
              <a:t>‹#›</a:t>
            </a:fld>
            <a:endParaRPr lang="el-GR"/>
          </a:p>
        </p:txBody>
      </p:sp>
    </p:spTree>
    <p:extLst>
      <p:ext uri="{BB962C8B-B14F-4D97-AF65-F5344CB8AC3E}">
        <p14:creationId xmlns:p14="http://schemas.microsoft.com/office/powerpoint/2010/main" val="3975801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1AA7358F-41D6-4A1A-A4AB-FC13F0E934A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54E49EF-9000-49E2-A187-D0A39F4210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A30CE61-E2F5-4641-8278-629CECB1886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9D134E6-D802-4CD6-B49F-A8EAA00D4AF9}" type="datetimeFigureOut">
              <a:rPr lang="el-GR" smtClean="0"/>
              <a:t>11/6/2023</a:t>
            </a:fld>
            <a:endParaRPr lang="el-GR"/>
          </a:p>
        </p:txBody>
      </p:sp>
      <p:sp>
        <p:nvSpPr>
          <p:cNvPr id="5" name="Θέση υποσέλιδου 4">
            <a:extLst>
              <a:ext uri="{FF2B5EF4-FFF2-40B4-BE49-F238E27FC236}">
                <a16:creationId xmlns:a16="http://schemas.microsoft.com/office/drawing/2014/main" id="{54054B18-13B6-4FB8-92D8-31DC487F64C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C0F3FEEF-6B88-4864-8AAB-7B5E82EA977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1B13CA9-DFCE-4D22-8401-4ECE9B66B269}" type="slidenum">
              <a:rPr lang="el-GR" smtClean="0"/>
              <a:t>‹#›</a:t>
            </a:fld>
            <a:endParaRPr lang="el-GR"/>
          </a:p>
        </p:txBody>
      </p:sp>
    </p:spTree>
    <p:extLst>
      <p:ext uri="{BB962C8B-B14F-4D97-AF65-F5344CB8AC3E}">
        <p14:creationId xmlns:p14="http://schemas.microsoft.com/office/powerpoint/2010/main" val="12400315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0B285-DF6C-4F4C-96E2-AFD907D14F5C}" type="datetimeFigureOut">
              <a:rPr lang="el-GR" smtClean="0"/>
              <a:pPr/>
              <a:t>11/6/2023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09AEB1-36F8-4173-AC70-48F804681846}" type="slidenum">
              <a:rPr lang="el-GR" smtClean="0"/>
              <a:pPr/>
              <a:t>‹#›</a:t>
            </a:fld>
            <a:endParaRPr lang="el-GR"/>
          </a:p>
        </p:txBody>
      </p:sp>
    </p:spTree>
    <p:extLst>
      <p:ext uri="{BB962C8B-B14F-4D97-AF65-F5344CB8AC3E}">
        <p14:creationId xmlns:p14="http://schemas.microsoft.com/office/powerpoint/2010/main" val="34760951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segh.net/seghlive%3A-ecr"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2.png"/><Relationship Id="rId1" Type="http://schemas.openxmlformats.org/officeDocument/2006/relationships/slideLayout" Target="../slideLayouts/slideLayout19.xml"/><Relationship Id="rId6" Type="http://schemas.openxmlformats.org/officeDocument/2006/relationships/image" Target="../media/image24.wmf"/><Relationship Id="rId5" Type="http://schemas.openxmlformats.org/officeDocument/2006/relationships/oleObject" Target="../embeddings/oleObject2.bin"/><Relationship Id="rId4" Type="http://schemas.openxmlformats.org/officeDocument/2006/relationships/image" Target="../media/image23.wmf"/></Relationships>
</file>

<file path=ppt/slides/_rels/slide19.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oleObject" Target="../embeddings/oleObject1.bin"/><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w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hyperlink" Target="https://segh.net/seghlive%3A-ecr" TargetMode="External"/><Relationship Id="rId5" Type="http://schemas.openxmlformats.org/officeDocument/2006/relationships/image" Target="../media/image32.png"/><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hyperlink" Target="http://www.rsc.org/Membership/Networking/InterestGroups/Analytical/AMC/Software/"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hyperlink" Target="http://www.rsc.org/Membership/Networking/InterestGroups/Analytical/AMC/Software/"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33.png"/><Relationship Id="rId4" Type="http://schemas.openxmlformats.org/officeDocument/2006/relationships/image" Target="../media/image3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9.emf"/></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1.jpg"/><Relationship Id="rId4" Type="http://schemas.openxmlformats.org/officeDocument/2006/relationships/image" Target="../media/image40.emf"/></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9.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9.emf"/></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4.emf"/><Relationship Id="rId4" Type="http://schemas.openxmlformats.org/officeDocument/2006/relationships/image" Target="../media/image43.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hyperlink" Target="http://www.eurachem.org/index.php/publications/guides/musamp"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chart" Target="../charts/chart4.xml"/></Relationships>
</file>

<file path=ppt/slides/_rels/slide4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package" Target="../embeddings/Microsoft_Excel_Worksheet2.xlsx"/><Relationship Id="rId7" Type="http://schemas.openxmlformats.org/officeDocument/2006/relationships/image" Target="../media/image47.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package" Target="../embeddings/Microsoft_Excel_Worksheet3.xlsx"/><Relationship Id="rId4" Type="http://schemas.openxmlformats.org/officeDocument/2006/relationships/image" Target="../media/image45.emf"/><Relationship Id="rId9" Type="http://schemas.openxmlformats.org/officeDocument/2006/relationships/comments" Target="../comments/comment1.xml"/></Relationships>
</file>

<file path=ppt/slides/_rels/slide42.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comments" Target="../comments/comment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www.rsc.org/Membership/Networking/InterestGroups/Analytical/AMC/Software/" TargetMode="External"/><Relationship Id="rId4" Type="http://schemas.openxmlformats.org/officeDocument/2006/relationships/image" Target="../media/image49.emf"/></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omments" Target="../comments/comment3.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2.jpeg"/><Relationship Id="rId4" Type="http://schemas.openxmlformats.org/officeDocument/2006/relationships/hyperlink" Target="https://www.rsc.org/Membership/Networking/InterestGroups/Analytical/AMC/Software/" TargetMode="Externa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51.emf"/></Relationships>
</file>

<file path=ppt/slides/_rels/slide46.xml.rels><?xml version="1.0" encoding="UTF-8" standalone="yes"?>
<Relationships xmlns="http://schemas.openxmlformats.org/package/2006/relationships"><Relationship Id="rId3" Type="http://schemas.openxmlformats.org/officeDocument/2006/relationships/hyperlink" Target="https://www.tandfonline.com/doi/full/10.1080/00032719.2022.2050383" TargetMode="External"/><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oleObject" Target="../embeddings/oleObject3.bin"/><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24.wmf"/><Relationship Id="rId4" Type="http://schemas.openxmlformats.org/officeDocument/2006/relationships/oleObject" Target="../embeddings/oleObject2.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oleObject" Target="../embeddings/oleObject7.bin"/><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oleObject" Target="../embeddings/oleObject8.bin"/><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oleObject" Target="../embeddings/oleObject9.bin"/><Relationship Id="rId1" Type="http://schemas.openxmlformats.org/officeDocument/2006/relationships/slideLayout" Target="../slideLayouts/slideLayout4.xml"/><Relationship Id="rId5" Type="http://schemas.openxmlformats.org/officeDocument/2006/relationships/image" Target="../media/image57.wmf"/><Relationship Id="rId4" Type="http://schemas.openxmlformats.org/officeDocument/2006/relationships/oleObject" Target="../embeddings/oleObject10.bin"/></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hyperlink" Target="https://www.eurachem.org/index.php/publications/guides/musamp" TargetMode="External"/><Relationship Id="rId7" Type="http://schemas.openxmlformats.org/officeDocument/2006/relationships/hyperlink" Target="https://segh.net/seghlive%3A-ecr" TargetMode="External"/><Relationship Id="rId2" Type="http://schemas.openxmlformats.org/officeDocument/2006/relationships/hyperlink" Target="https://www.rsc.org/membership-and-community/connect-with-others/through-interests/divisions/analytical/amc/software/" TargetMode="External"/><Relationship Id="rId1" Type="http://schemas.openxmlformats.org/officeDocument/2006/relationships/slideLayout" Target="../slideLayouts/slideLayout12.xml"/><Relationship Id="rId6" Type="http://schemas.openxmlformats.org/officeDocument/2006/relationships/hyperlink" Target="https://youtu.be/4jDAqG5t7Oc" TargetMode="External"/><Relationship Id="rId5" Type="http://schemas.openxmlformats.org/officeDocument/2006/relationships/hyperlink" Target="https://pubs.rsc.org/en/journals/articlecollectionlanding?sercode=ay&amp;themeid=746f000c-d03d-4a80-9b89-c855cd2c48ac" TargetMode="External"/><Relationship Id="rId4" Type="http://schemas.openxmlformats.org/officeDocument/2006/relationships/hyperlink" Target="https://www.eurachem.org/index.php/events/completed/277-wks-mu201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5E6790-D679-4807-B207-6028269D66BA}"/>
              </a:ext>
            </a:extLst>
          </p:cNvPr>
          <p:cNvSpPr>
            <a:spLocks noGrp="1"/>
          </p:cNvSpPr>
          <p:nvPr>
            <p:ph type="ctrTitle"/>
          </p:nvPr>
        </p:nvSpPr>
        <p:spPr>
          <a:xfrm>
            <a:off x="924951" y="2658794"/>
            <a:ext cx="7557868" cy="923223"/>
          </a:xfrm>
        </p:spPr>
        <p:txBody>
          <a:bodyPr>
            <a:normAutofit/>
          </a:bodyPr>
          <a:lstStyle/>
          <a:p>
            <a:r>
              <a:rPr lang="el-GR" sz="4400" b="1" dirty="0">
                <a:solidFill>
                  <a:schemeClr val="accent1">
                    <a:lumMod val="75000"/>
                  </a:schemeClr>
                </a:solidFill>
              </a:rPr>
              <a:t>Αβεβαιότητα δειγματοληψίας</a:t>
            </a:r>
          </a:p>
        </p:txBody>
      </p:sp>
      <p:sp>
        <p:nvSpPr>
          <p:cNvPr id="3" name="Υπότιτλος 2">
            <a:extLst>
              <a:ext uri="{FF2B5EF4-FFF2-40B4-BE49-F238E27FC236}">
                <a16:creationId xmlns:a16="http://schemas.microsoft.com/office/drawing/2014/main" id="{52904F66-4224-494C-AA8B-D2BBF6AADF21}"/>
              </a:ext>
            </a:extLst>
          </p:cNvPr>
          <p:cNvSpPr>
            <a:spLocks noGrp="1"/>
          </p:cNvSpPr>
          <p:nvPr>
            <p:ph type="subTitle" idx="1"/>
          </p:nvPr>
        </p:nvSpPr>
        <p:spPr>
          <a:xfrm>
            <a:off x="1142999" y="4415442"/>
            <a:ext cx="6858000" cy="1655762"/>
          </a:xfrm>
        </p:spPr>
        <p:txBody>
          <a:bodyPr/>
          <a:lstStyle/>
          <a:p>
            <a:r>
              <a:rPr lang="el-GR" sz="2000" b="1" dirty="0"/>
              <a:t>Αριάδνη Αργυράκη</a:t>
            </a:r>
          </a:p>
          <a:p>
            <a:endParaRPr lang="en-US" dirty="0"/>
          </a:p>
          <a:p>
            <a:r>
              <a:rPr lang="el-GR" dirty="0"/>
              <a:t>Καθηγήτρια Γεωχημείας</a:t>
            </a:r>
          </a:p>
          <a:p>
            <a:r>
              <a:rPr lang="el-GR" dirty="0"/>
              <a:t>Τμήμα Γεωλογίας και </a:t>
            </a:r>
            <a:r>
              <a:rPr lang="el-GR" dirty="0" err="1"/>
              <a:t>Γεωπεριβάλλοντος</a:t>
            </a:r>
            <a:r>
              <a:rPr lang="el-GR" dirty="0"/>
              <a:t> ΕΚΠΑ</a:t>
            </a:r>
          </a:p>
        </p:txBody>
      </p:sp>
      <p:pic>
        <p:nvPicPr>
          <p:cNvPr id="5" name="Εικόνα 4" descr="Εικόνα που περιέχει κείμενο&#10;&#10;Περιγραφή που δημιουργήθηκε αυτόματα">
            <a:extLst>
              <a:ext uri="{FF2B5EF4-FFF2-40B4-BE49-F238E27FC236}">
                <a16:creationId xmlns:a16="http://schemas.microsoft.com/office/drawing/2014/main" id="{F1078233-A5C2-42FC-8562-65B5B8101F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3714" y="418403"/>
            <a:ext cx="2456571" cy="1406966"/>
          </a:xfrm>
          <a:prstGeom prst="rect">
            <a:avLst/>
          </a:prstGeom>
        </p:spPr>
      </p:pic>
    </p:spTree>
    <p:extLst>
      <p:ext uri="{BB962C8B-B14F-4D97-AF65-F5344CB8AC3E}">
        <p14:creationId xmlns:p14="http://schemas.microsoft.com/office/powerpoint/2010/main" val="4026534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10967"/>
            <a:ext cx="8229600" cy="626438"/>
          </a:xfrm>
        </p:spPr>
        <p:txBody>
          <a:bodyPr>
            <a:noAutofit/>
          </a:bodyPr>
          <a:lstStyle/>
          <a:p>
            <a:r>
              <a:rPr lang="en-US" sz="3200" u="sng" dirty="0">
                <a:solidFill>
                  <a:schemeClr val="accent1">
                    <a:lumMod val="75000"/>
                  </a:schemeClr>
                </a:solidFill>
              </a:rPr>
              <a:t>In-situ</a:t>
            </a:r>
            <a:r>
              <a:rPr lang="el-GR" sz="3200" u="sng" dirty="0">
                <a:solidFill>
                  <a:schemeClr val="accent1">
                    <a:lumMod val="75000"/>
                  </a:schemeClr>
                </a:solidFill>
              </a:rPr>
              <a:t> ετερογένεια = κύρια πηγή αβεβαιότητας δειγματοληψίας</a:t>
            </a:r>
          </a:p>
        </p:txBody>
      </p:sp>
      <p:sp>
        <p:nvSpPr>
          <p:cNvPr id="3" name="2 - Θέση περιεχομένου"/>
          <p:cNvSpPr>
            <a:spLocks noGrp="1"/>
          </p:cNvSpPr>
          <p:nvPr>
            <p:ph sz="quarter" idx="1"/>
          </p:nvPr>
        </p:nvSpPr>
        <p:spPr>
          <a:xfrm>
            <a:off x="4543127" y="2427191"/>
            <a:ext cx="4464496" cy="2808312"/>
          </a:xfrm>
        </p:spPr>
        <p:txBody>
          <a:bodyPr>
            <a:normAutofit/>
          </a:bodyPr>
          <a:lstStyle/>
          <a:p>
            <a:endParaRPr lang="el-GR" sz="2400" dirty="0"/>
          </a:p>
          <a:p>
            <a:r>
              <a:rPr lang="el-GR" sz="2400" dirty="0"/>
              <a:t>Κατανομή </a:t>
            </a:r>
            <a:r>
              <a:rPr lang="el-GR" sz="2400" dirty="0" err="1"/>
              <a:t>αναλύτη</a:t>
            </a:r>
            <a:r>
              <a:rPr lang="el-GR" sz="2400" dirty="0"/>
              <a:t> στις φάσεις που τον φιλοξενούν-&gt; </a:t>
            </a:r>
            <a:r>
              <a:rPr lang="en-US" sz="2400" dirty="0"/>
              <a:t>In-situ </a:t>
            </a:r>
            <a:r>
              <a:rPr lang="el-GR" sz="2400" dirty="0"/>
              <a:t>ετερογένεια </a:t>
            </a:r>
            <a:endParaRPr lang="en-US" sz="2400" dirty="0"/>
          </a:p>
          <a:p>
            <a:r>
              <a:rPr lang="el-GR" sz="2400" dirty="0"/>
              <a:t>Εξάρτηση από μήτρα υλικού</a:t>
            </a:r>
          </a:p>
          <a:p>
            <a:r>
              <a:rPr lang="el-GR" sz="2400" dirty="0"/>
              <a:t>εξάρτηση από κλίμακα παρατήρησης</a:t>
            </a:r>
          </a:p>
        </p:txBody>
      </p:sp>
      <p:sp>
        <p:nvSpPr>
          <p:cNvPr id="4" name="3 - Ελεύθερη σχεδίαση"/>
          <p:cNvSpPr/>
          <p:nvPr/>
        </p:nvSpPr>
        <p:spPr>
          <a:xfrm>
            <a:off x="0" y="2193179"/>
            <a:ext cx="4327103" cy="2742607"/>
          </a:xfrm>
          <a:custGeom>
            <a:avLst/>
            <a:gdLst>
              <a:gd name="connsiteX0" fmla="*/ 369210 w 1821827"/>
              <a:gd name="connsiteY0" fmla="*/ 4230 h 1383087"/>
              <a:gd name="connsiteX1" fmla="*/ 369210 w 1821827"/>
              <a:gd name="connsiteY1" fmla="*/ 4230 h 1383087"/>
              <a:gd name="connsiteX2" fmla="*/ 180525 w 1821827"/>
              <a:gd name="connsiteY2" fmla="*/ 18744 h 1383087"/>
              <a:gd name="connsiteX3" fmla="*/ 136982 w 1821827"/>
              <a:gd name="connsiteY3" fmla="*/ 33258 h 1383087"/>
              <a:gd name="connsiteX4" fmla="*/ 107953 w 1821827"/>
              <a:gd name="connsiteY4" fmla="*/ 76801 h 1383087"/>
              <a:gd name="connsiteX5" fmla="*/ 64410 w 1821827"/>
              <a:gd name="connsiteY5" fmla="*/ 105830 h 1383087"/>
              <a:gd name="connsiteX6" fmla="*/ 20868 w 1821827"/>
              <a:gd name="connsiteY6" fmla="*/ 265487 h 1383087"/>
              <a:gd name="connsiteX7" fmla="*/ 64410 w 1821827"/>
              <a:gd name="connsiteY7" fmla="*/ 483201 h 1383087"/>
              <a:gd name="connsiteX8" fmla="*/ 78925 w 1821827"/>
              <a:gd name="connsiteY8" fmla="*/ 526744 h 1383087"/>
              <a:gd name="connsiteX9" fmla="*/ 224068 w 1821827"/>
              <a:gd name="connsiteY9" fmla="*/ 671887 h 1383087"/>
              <a:gd name="connsiteX10" fmla="*/ 267610 w 1821827"/>
              <a:gd name="connsiteY10" fmla="*/ 715430 h 1383087"/>
              <a:gd name="connsiteX11" fmla="*/ 282125 w 1821827"/>
              <a:gd name="connsiteY11" fmla="*/ 758973 h 1383087"/>
              <a:gd name="connsiteX12" fmla="*/ 369210 w 1821827"/>
              <a:gd name="connsiteY12" fmla="*/ 860573 h 1383087"/>
              <a:gd name="connsiteX13" fmla="*/ 427268 w 1821827"/>
              <a:gd name="connsiteY13" fmla="*/ 947658 h 1383087"/>
              <a:gd name="connsiteX14" fmla="*/ 441782 w 1821827"/>
              <a:gd name="connsiteY14" fmla="*/ 991201 h 1383087"/>
              <a:gd name="connsiteX15" fmla="*/ 470810 w 1821827"/>
              <a:gd name="connsiteY15" fmla="*/ 1034744 h 1383087"/>
              <a:gd name="connsiteX16" fmla="*/ 499839 w 1821827"/>
              <a:gd name="connsiteY16" fmla="*/ 1092801 h 1383087"/>
              <a:gd name="connsiteX17" fmla="*/ 543382 w 1821827"/>
              <a:gd name="connsiteY17" fmla="*/ 1208916 h 1383087"/>
              <a:gd name="connsiteX18" fmla="*/ 615953 w 1821827"/>
              <a:gd name="connsiteY18" fmla="*/ 1310516 h 1383087"/>
              <a:gd name="connsiteX19" fmla="*/ 703039 w 1821827"/>
              <a:gd name="connsiteY19" fmla="*/ 1339544 h 1383087"/>
              <a:gd name="connsiteX20" fmla="*/ 761096 w 1821827"/>
              <a:gd name="connsiteY20" fmla="*/ 1354058 h 1383087"/>
              <a:gd name="connsiteX21" fmla="*/ 804639 w 1821827"/>
              <a:gd name="connsiteY21" fmla="*/ 1368573 h 1383087"/>
              <a:gd name="connsiteX22" fmla="*/ 935268 w 1821827"/>
              <a:gd name="connsiteY22" fmla="*/ 1383087 h 1383087"/>
              <a:gd name="connsiteX23" fmla="*/ 1211039 w 1821827"/>
              <a:gd name="connsiteY23" fmla="*/ 1368573 h 1383087"/>
              <a:gd name="connsiteX24" fmla="*/ 1283610 w 1821827"/>
              <a:gd name="connsiteY24" fmla="*/ 1339544 h 1383087"/>
              <a:gd name="connsiteX25" fmla="*/ 1385210 w 1821827"/>
              <a:gd name="connsiteY25" fmla="*/ 1310516 h 1383087"/>
              <a:gd name="connsiteX26" fmla="*/ 1443268 w 1821827"/>
              <a:gd name="connsiteY26" fmla="*/ 1281487 h 1383087"/>
              <a:gd name="connsiteX27" fmla="*/ 1530353 w 1821827"/>
              <a:gd name="connsiteY27" fmla="*/ 1252458 h 1383087"/>
              <a:gd name="connsiteX28" fmla="*/ 1631953 w 1821827"/>
              <a:gd name="connsiteY28" fmla="*/ 1223430 h 1383087"/>
              <a:gd name="connsiteX29" fmla="*/ 1719039 w 1821827"/>
              <a:gd name="connsiteY29" fmla="*/ 1208916 h 1383087"/>
              <a:gd name="connsiteX30" fmla="*/ 1791610 w 1821827"/>
              <a:gd name="connsiteY30" fmla="*/ 1078287 h 1383087"/>
              <a:gd name="connsiteX31" fmla="*/ 1791610 w 1821827"/>
              <a:gd name="connsiteY31" fmla="*/ 570287 h 1383087"/>
              <a:gd name="connsiteX32" fmla="*/ 1762582 w 1821827"/>
              <a:gd name="connsiteY32" fmla="*/ 512230 h 1383087"/>
              <a:gd name="connsiteX33" fmla="*/ 1719039 w 1821827"/>
              <a:gd name="connsiteY33" fmla="*/ 468687 h 1383087"/>
              <a:gd name="connsiteX34" fmla="*/ 1602925 w 1821827"/>
              <a:gd name="connsiteY34" fmla="*/ 367087 h 1383087"/>
              <a:gd name="connsiteX35" fmla="*/ 1559382 w 1821827"/>
              <a:gd name="connsiteY35" fmla="*/ 338058 h 1383087"/>
              <a:gd name="connsiteX36" fmla="*/ 1472296 w 1821827"/>
              <a:gd name="connsiteY36" fmla="*/ 309030 h 1383087"/>
              <a:gd name="connsiteX37" fmla="*/ 1298125 w 1821827"/>
              <a:gd name="connsiteY37" fmla="*/ 265487 h 1383087"/>
              <a:gd name="connsiteX38" fmla="*/ 1196525 w 1821827"/>
              <a:gd name="connsiteY38" fmla="*/ 236458 h 1383087"/>
              <a:gd name="connsiteX39" fmla="*/ 1094925 w 1821827"/>
              <a:gd name="connsiteY39" fmla="*/ 207430 h 1383087"/>
              <a:gd name="connsiteX40" fmla="*/ 1065896 w 1821827"/>
              <a:gd name="connsiteY40" fmla="*/ 163887 h 1383087"/>
              <a:gd name="connsiteX41" fmla="*/ 1022353 w 1821827"/>
              <a:gd name="connsiteY41" fmla="*/ 134858 h 1383087"/>
              <a:gd name="connsiteX42" fmla="*/ 978810 w 1821827"/>
              <a:gd name="connsiteY42" fmla="*/ 47773 h 1383087"/>
              <a:gd name="connsiteX43" fmla="*/ 862696 w 1821827"/>
              <a:gd name="connsiteY43" fmla="*/ 33258 h 1383087"/>
              <a:gd name="connsiteX44" fmla="*/ 804639 w 1821827"/>
              <a:gd name="connsiteY44" fmla="*/ 18744 h 1383087"/>
              <a:gd name="connsiteX45" fmla="*/ 761096 w 1821827"/>
              <a:gd name="connsiteY45" fmla="*/ 4230 h 1383087"/>
              <a:gd name="connsiteX46" fmla="*/ 456296 w 1821827"/>
              <a:gd name="connsiteY46" fmla="*/ 4230 h 1383087"/>
              <a:gd name="connsiteX47" fmla="*/ 369210 w 1821827"/>
              <a:gd name="connsiteY47" fmla="*/ 4230 h 138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21827" h="1383087">
                <a:moveTo>
                  <a:pt x="369210" y="4230"/>
                </a:moveTo>
                <a:lnTo>
                  <a:pt x="369210" y="4230"/>
                </a:lnTo>
                <a:cubicBezTo>
                  <a:pt x="306315" y="9068"/>
                  <a:pt x="243119" y="10920"/>
                  <a:pt x="180525" y="18744"/>
                </a:cubicBezTo>
                <a:cubicBezTo>
                  <a:pt x="165344" y="20642"/>
                  <a:pt x="148929" y="23701"/>
                  <a:pt x="136982" y="33258"/>
                </a:cubicBezTo>
                <a:cubicBezTo>
                  <a:pt x="123360" y="44155"/>
                  <a:pt x="120288" y="64466"/>
                  <a:pt x="107953" y="76801"/>
                </a:cubicBezTo>
                <a:cubicBezTo>
                  <a:pt x="95618" y="89136"/>
                  <a:pt x="78924" y="96154"/>
                  <a:pt x="64410" y="105830"/>
                </a:cubicBezTo>
                <a:cubicBezTo>
                  <a:pt x="27581" y="216319"/>
                  <a:pt x="41383" y="162911"/>
                  <a:pt x="20868" y="265487"/>
                </a:cubicBezTo>
                <a:cubicBezTo>
                  <a:pt x="47073" y="579955"/>
                  <a:pt x="0" y="354381"/>
                  <a:pt x="64410" y="483201"/>
                </a:cubicBezTo>
                <a:cubicBezTo>
                  <a:pt x="71252" y="496885"/>
                  <a:pt x="69367" y="514797"/>
                  <a:pt x="78925" y="526744"/>
                </a:cubicBezTo>
                <a:cubicBezTo>
                  <a:pt x="78928" y="526748"/>
                  <a:pt x="196421" y="644239"/>
                  <a:pt x="224068" y="671887"/>
                </a:cubicBezTo>
                <a:lnTo>
                  <a:pt x="267610" y="715430"/>
                </a:lnTo>
                <a:cubicBezTo>
                  <a:pt x="272448" y="729944"/>
                  <a:pt x="275283" y="745289"/>
                  <a:pt x="282125" y="758973"/>
                </a:cubicBezTo>
                <a:cubicBezTo>
                  <a:pt x="304231" y="803185"/>
                  <a:pt x="333496" y="824859"/>
                  <a:pt x="369210" y="860573"/>
                </a:cubicBezTo>
                <a:cubicBezTo>
                  <a:pt x="403724" y="964111"/>
                  <a:pt x="354784" y="838932"/>
                  <a:pt x="427268" y="947658"/>
                </a:cubicBezTo>
                <a:cubicBezTo>
                  <a:pt x="435755" y="960388"/>
                  <a:pt x="434940" y="977517"/>
                  <a:pt x="441782" y="991201"/>
                </a:cubicBezTo>
                <a:cubicBezTo>
                  <a:pt x="449583" y="1006803"/>
                  <a:pt x="462155" y="1019598"/>
                  <a:pt x="470810" y="1034744"/>
                </a:cubicBezTo>
                <a:cubicBezTo>
                  <a:pt x="481545" y="1053530"/>
                  <a:pt x="490163" y="1073449"/>
                  <a:pt x="499839" y="1092801"/>
                </a:cubicBezTo>
                <a:cubicBezTo>
                  <a:pt x="522421" y="1205713"/>
                  <a:pt x="497383" y="1128417"/>
                  <a:pt x="543382" y="1208916"/>
                </a:cubicBezTo>
                <a:cubicBezTo>
                  <a:pt x="566508" y="1249387"/>
                  <a:pt x="571418" y="1285775"/>
                  <a:pt x="615953" y="1310516"/>
                </a:cubicBezTo>
                <a:cubicBezTo>
                  <a:pt x="642701" y="1325376"/>
                  <a:pt x="673354" y="1332123"/>
                  <a:pt x="703039" y="1339544"/>
                </a:cubicBezTo>
                <a:cubicBezTo>
                  <a:pt x="722391" y="1344382"/>
                  <a:pt x="741916" y="1348578"/>
                  <a:pt x="761096" y="1354058"/>
                </a:cubicBezTo>
                <a:cubicBezTo>
                  <a:pt x="775807" y="1358261"/>
                  <a:pt x="789548" y="1366058"/>
                  <a:pt x="804639" y="1368573"/>
                </a:cubicBezTo>
                <a:cubicBezTo>
                  <a:pt x="847854" y="1375776"/>
                  <a:pt x="891725" y="1378249"/>
                  <a:pt x="935268" y="1383087"/>
                </a:cubicBezTo>
                <a:cubicBezTo>
                  <a:pt x="1027192" y="1378249"/>
                  <a:pt x="1119699" y="1379991"/>
                  <a:pt x="1211039" y="1368573"/>
                </a:cubicBezTo>
                <a:cubicBezTo>
                  <a:pt x="1236892" y="1365341"/>
                  <a:pt x="1259215" y="1348692"/>
                  <a:pt x="1283610" y="1339544"/>
                </a:cubicBezTo>
                <a:cubicBezTo>
                  <a:pt x="1325251" y="1323929"/>
                  <a:pt x="1339464" y="1321952"/>
                  <a:pt x="1385210" y="1310516"/>
                </a:cubicBezTo>
                <a:cubicBezTo>
                  <a:pt x="1404563" y="1300840"/>
                  <a:pt x="1423179" y="1289523"/>
                  <a:pt x="1443268" y="1281487"/>
                </a:cubicBezTo>
                <a:cubicBezTo>
                  <a:pt x="1471678" y="1270123"/>
                  <a:pt x="1501325" y="1262134"/>
                  <a:pt x="1530353" y="1252458"/>
                </a:cubicBezTo>
                <a:cubicBezTo>
                  <a:pt x="1571850" y="1238626"/>
                  <a:pt x="1586396" y="1232541"/>
                  <a:pt x="1631953" y="1223430"/>
                </a:cubicBezTo>
                <a:cubicBezTo>
                  <a:pt x="1660811" y="1217659"/>
                  <a:pt x="1690010" y="1213754"/>
                  <a:pt x="1719039" y="1208916"/>
                </a:cubicBezTo>
                <a:cubicBezTo>
                  <a:pt x="1785583" y="1109100"/>
                  <a:pt x="1766064" y="1154928"/>
                  <a:pt x="1791610" y="1078287"/>
                </a:cubicBezTo>
                <a:cubicBezTo>
                  <a:pt x="1797085" y="946895"/>
                  <a:pt x="1821827" y="721371"/>
                  <a:pt x="1791610" y="570287"/>
                </a:cubicBezTo>
                <a:cubicBezTo>
                  <a:pt x="1787367" y="549071"/>
                  <a:pt x="1775158" y="529836"/>
                  <a:pt x="1762582" y="512230"/>
                </a:cubicBezTo>
                <a:cubicBezTo>
                  <a:pt x="1750651" y="495527"/>
                  <a:pt x="1732180" y="484456"/>
                  <a:pt x="1719039" y="468687"/>
                </a:cubicBezTo>
                <a:cubicBezTo>
                  <a:pt x="1643443" y="377973"/>
                  <a:pt x="1758952" y="471106"/>
                  <a:pt x="1602925" y="367087"/>
                </a:cubicBezTo>
                <a:cubicBezTo>
                  <a:pt x="1588411" y="357411"/>
                  <a:pt x="1575931" y="343574"/>
                  <a:pt x="1559382" y="338058"/>
                </a:cubicBezTo>
                <a:lnTo>
                  <a:pt x="1472296" y="309030"/>
                </a:lnTo>
                <a:cubicBezTo>
                  <a:pt x="1387391" y="252426"/>
                  <a:pt x="1458420" y="290147"/>
                  <a:pt x="1298125" y="265487"/>
                </a:cubicBezTo>
                <a:cubicBezTo>
                  <a:pt x="1248961" y="257923"/>
                  <a:pt x="1240787" y="249105"/>
                  <a:pt x="1196525" y="236458"/>
                </a:cubicBezTo>
                <a:cubicBezTo>
                  <a:pt x="1068924" y="200000"/>
                  <a:pt x="1199347" y="242236"/>
                  <a:pt x="1094925" y="207430"/>
                </a:cubicBezTo>
                <a:cubicBezTo>
                  <a:pt x="1085249" y="192916"/>
                  <a:pt x="1078231" y="176222"/>
                  <a:pt x="1065896" y="163887"/>
                </a:cubicBezTo>
                <a:cubicBezTo>
                  <a:pt x="1053561" y="151552"/>
                  <a:pt x="1033250" y="148480"/>
                  <a:pt x="1022353" y="134858"/>
                </a:cubicBezTo>
                <a:cubicBezTo>
                  <a:pt x="1003662" y="111495"/>
                  <a:pt x="1014798" y="62168"/>
                  <a:pt x="978810" y="47773"/>
                </a:cubicBezTo>
                <a:cubicBezTo>
                  <a:pt x="942594" y="33286"/>
                  <a:pt x="901171" y="39671"/>
                  <a:pt x="862696" y="33258"/>
                </a:cubicBezTo>
                <a:cubicBezTo>
                  <a:pt x="843020" y="29979"/>
                  <a:pt x="823819" y="24224"/>
                  <a:pt x="804639" y="18744"/>
                </a:cubicBezTo>
                <a:cubicBezTo>
                  <a:pt x="789928" y="14541"/>
                  <a:pt x="776382" y="4867"/>
                  <a:pt x="761096" y="4230"/>
                </a:cubicBezTo>
                <a:cubicBezTo>
                  <a:pt x="659584" y="0"/>
                  <a:pt x="557896" y="4230"/>
                  <a:pt x="456296" y="4230"/>
                </a:cubicBezTo>
                <a:lnTo>
                  <a:pt x="369210" y="4230"/>
                </a:lnTo>
                <a:close/>
              </a:path>
            </a:pathLst>
          </a:custGeom>
          <a:solidFill>
            <a:schemeClr val="accent2">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4 - Δάκρυ"/>
          <p:cNvSpPr/>
          <p:nvPr/>
        </p:nvSpPr>
        <p:spPr>
          <a:xfrm>
            <a:off x="942727" y="2559522"/>
            <a:ext cx="216024" cy="21602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5 - Δάκρυ"/>
          <p:cNvSpPr/>
          <p:nvPr/>
        </p:nvSpPr>
        <p:spPr>
          <a:xfrm>
            <a:off x="2454895" y="3495626"/>
            <a:ext cx="216024" cy="21602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6 - Δάκρυ"/>
          <p:cNvSpPr/>
          <p:nvPr/>
        </p:nvSpPr>
        <p:spPr>
          <a:xfrm>
            <a:off x="1734815" y="3999682"/>
            <a:ext cx="216024" cy="21602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7 - Δάκρυ"/>
          <p:cNvSpPr/>
          <p:nvPr/>
        </p:nvSpPr>
        <p:spPr>
          <a:xfrm>
            <a:off x="2238871" y="3207594"/>
            <a:ext cx="216024" cy="21602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8 - Δάκρυ"/>
          <p:cNvSpPr/>
          <p:nvPr/>
        </p:nvSpPr>
        <p:spPr>
          <a:xfrm>
            <a:off x="1662807" y="2703538"/>
            <a:ext cx="216024" cy="21602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9 - Δάκρυ"/>
          <p:cNvSpPr/>
          <p:nvPr/>
        </p:nvSpPr>
        <p:spPr>
          <a:xfrm>
            <a:off x="3318991" y="4215706"/>
            <a:ext cx="216024" cy="21602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10 - Δάκρυ"/>
          <p:cNvSpPr/>
          <p:nvPr/>
        </p:nvSpPr>
        <p:spPr>
          <a:xfrm>
            <a:off x="1086743" y="3279602"/>
            <a:ext cx="216024" cy="21602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11 - Δάκρυ"/>
          <p:cNvSpPr/>
          <p:nvPr/>
        </p:nvSpPr>
        <p:spPr>
          <a:xfrm>
            <a:off x="2238871" y="3711650"/>
            <a:ext cx="216024" cy="21602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13 - Δάκρυ"/>
          <p:cNvSpPr/>
          <p:nvPr/>
        </p:nvSpPr>
        <p:spPr>
          <a:xfrm>
            <a:off x="3390999" y="3279602"/>
            <a:ext cx="360040" cy="360040"/>
          </a:xfrm>
          <a:prstGeom prst="teardrop">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14 - Δάκρυ"/>
          <p:cNvSpPr/>
          <p:nvPr/>
        </p:nvSpPr>
        <p:spPr>
          <a:xfrm>
            <a:off x="3102967" y="3711650"/>
            <a:ext cx="360040" cy="360040"/>
          </a:xfrm>
          <a:prstGeom prst="teardrop">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15 - Δάκρυ"/>
          <p:cNvSpPr/>
          <p:nvPr/>
        </p:nvSpPr>
        <p:spPr>
          <a:xfrm>
            <a:off x="1878831" y="3351610"/>
            <a:ext cx="360040" cy="360040"/>
          </a:xfrm>
          <a:prstGeom prst="teardrop">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16 - Δάκρυ"/>
          <p:cNvSpPr/>
          <p:nvPr/>
        </p:nvSpPr>
        <p:spPr>
          <a:xfrm>
            <a:off x="1230759" y="3639642"/>
            <a:ext cx="360040" cy="360040"/>
          </a:xfrm>
          <a:prstGeom prst="teardrop">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17 - Δάκρυ"/>
          <p:cNvSpPr/>
          <p:nvPr/>
        </p:nvSpPr>
        <p:spPr>
          <a:xfrm>
            <a:off x="510679" y="2559522"/>
            <a:ext cx="360040" cy="360040"/>
          </a:xfrm>
          <a:prstGeom prst="teardrop">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18 - Ορθογώνιο"/>
          <p:cNvSpPr/>
          <p:nvPr/>
        </p:nvSpPr>
        <p:spPr>
          <a:xfrm>
            <a:off x="438671" y="2343498"/>
            <a:ext cx="864096" cy="7920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24 - TextBox"/>
          <p:cNvSpPr txBox="1"/>
          <p:nvPr/>
        </p:nvSpPr>
        <p:spPr>
          <a:xfrm>
            <a:off x="251520" y="4929483"/>
            <a:ext cx="1339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Συστατικό Α</a:t>
            </a:r>
          </a:p>
        </p:txBody>
      </p:sp>
      <p:cxnSp>
        <p:nvCxnSpPr>
          <p:cNvPr id="27" name="26 - Ευθύγραμμο βέλος σύνδεσης"/>
          <p:cNvCxnSpPr>
            <a:endCxn id="17" idx="2"/>
          </p:cNvCxnSpPr>
          <p:nvPr/>
        </p:nvCxnSpPr>
        <p:spPr>
          <a:xfrm flipV="1">
            <a:off x="1187624" y="3999682"/>
            <a:ext cx="223155" cy="100180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27 - Ευθύγραμμο βέλος σύνδεσης"/>
          <p:cNvCxnSpPr>
            <a:cxnSpLocks/>
            <a:endCxn id="7" idx="2"/>
          </p:cNvCxnSpPr>
          <p:nvPr/>
        </p:nvCxnSpPr>
        <p:spPr>
          <a:xfrm flipV="1">
            <a:off x="1842319" y="4215706"/>
            <a:ext cx="508" cy="108310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33 - Θέση αριθμού διαφάνειας"/>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37072-6A86-4ECD-B6C6-E8B8CB5A1E81}" type="slidenum">
              <a:rPr kumimoji="0" lang="el-G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l-G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18 - Ορθογώνιο">
            <a:extLst>
              <a:ext uri="{FF2B5EF4-FFF2-40B4-BE49-F238E27FC236}">
                <a16:creationId xmlns:a16="http://schemas.microsoft.com/office/drawing/2014/main" id="{9FA17C06-7C53-4C4A-B858-278D400357CF}"/>
              </a:ext>
            </a:extLst>
          </p:cNvPr>
          <p:cNvSpPr/>
          <p:nvPr/>
        </p:nvSpPr>
        <p:spPr>
          <a:xfrm>
            <a:off x="1863764" y="3143839"/>
            <a:ext cx="864096" cy="7920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24 - TextBox">
            <a:extLst>
              <a:ext uri="{FF2B5EF4-FFF2-40B4-BE49-F238E27FC236}">
                <a16:creationId xmlns:a16="http://schemas.microsoft.com/office/drawing/2014/main" id="{54A9F463-7320-491F-B1F8-CC19B9D4D3E3}"/>
              </a:ext>
            </a:extLst>
          </p:cNvPr>
          <p:cNvSpPr txBox="1"/>
          <p:nvPr/>
        </p:nvSpPr>
        <p:spPr>
          <a:xfrm>
            <a:off x="1299201" y="5375559"/>
            <a:ext cx="1339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Συστατικό Β</a:t>
            </a:r>
          </a:p>
        </p:txBody>
      </p:sp>
      <p:sp>
        <p:nvSpPr>
          <p:cNvPr id="32" name="24 - TextBox">
            <a:extLst>
              <a:ext uri="{FF2B5EF4-FFF2-40B4-BE49-F238E27FC236}">
                <a16:creationId xmlns:a16="http://schemas.microsoft.com/office/drawing/2014/main" id="{A324A190-FF08-47C2-B0A0-47754BE3FED6}"/>
              </a:ext>
            </a:extLst>
          </p:cNvPr>
          <p:cNvSpPr txBox="1"/>
          <p:nvPr/>
        </p:nvSpPr>
        <p:spPr>
          <a:xfrm>
            <a:off x="731697" y="1545409"/>
            <a:ext cx="25872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Δειγματοληπτικός Στόχος</a:t>
            </a:r>
          </a:p>
        </p:txBody>
      </p:sp>
      <p:cxnSp>
        <p:nvCxnSpPr>
          <p:cNvPr id="33" name="26 - Ευθύγραμμο βέλος σύνδεσης">
            <a:extLst>
              <a:ext uri="{FF2B5EF4-FFF2-40B4-BE49-F238E27FC236}">
                <a16:creationId xmlns:a16="http://schemas.microsoft.com/office/drawing/2014/main" id="{E760A02B-BC06-4179-8A53-7865572014B0}"/>
              </a:ext>
            </a:extLst>
          </p:cNvPr>
          <p:cNvCxnSpPr>
            <a:cxnSpLocks/>
          </p:cNvCxnSpPr>
          <p:nvPr/>
        </p:nvCxnSpPr>
        <p:spPr>
          <a:xfrm>
            <a:off x="1968840" y="1829485"/>
            <a:ext cx="0" cy="29168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18 - Ορθογώνιο">
            <a:extLst>
              <a:ext uri="{FF2B5EF4-FFF2-40B4-BE49-F238E27FC236}">
                <a16:creationId xmlns:a16="http://schemas.microsoft.com/office/drawing/2014/main" id="{73BAE6E1-1283-2137-507A-DF2DBF53B723}"/>
              </a:ext>
            </a:extLst>
          </p:cNvPr>
          <p:cNvSpPr/>
          <p:nvPr/>
        </p:nvSpPr>
        <p:spPr>
          <a:xfrm>
            <a:off x="2238871" y="4007935"/>
            <a:ext cx="864096" cy="7920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18 - Ορθογώνιο">
            <a:extLst>
              <a:ext uri="{FF2B5EF4-FFF2-40B4-BE49-F238E27FC236}">
                <a16:creationId xmlns:a16="http://schemas.microsoft.com/office/drawing/2014/main" id="{79D2A33F-92A8-C6F3-2C5B-A54ABEE3592E}"/>
              </a:ext>
            </a:extLst>
          </p:cNvPr>
          <p:cNvSpPr/>
          <p:nvPr/>
        </p:nvSpPr>
        <p:spPr>
          <a:xfrm>
            <a:off x="4813809" y="1433441"/>
            <a:ext cx="864096" cy="79208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24 - TextBox">
            <a:extLst>
              <a:ext uri="{FF2B5EF4-FFF2-40B4-BE49-F238E27FC236}">
                <a16:creationId xmlns:a16="http://schemas.microsoft.com/office/drawing/2014/main" id="{9D93CF73-4560-16B6-7774-AE7FB34AC60C}"/>
              </a:ext>
            </a:extLst>
          </p:cNvPr>
          <p:cNvSpPr txBox="1"/>
          <p:nvPr/>
        </p:nvSpPr>
        <p:spPr>
          <a:xfrm>
            <a:off x="5761570" y="1605996"/>
            <a:ext cx="2925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Δυνητικό πρωτογενές δείγμα</a:t>
            </a:r>
          </a:p>
        </p:txBody>
      </p:sp>
    </p:spTree>
    <p:extLst>
      <p:ext uri="{BB962C8B-B14F-4D97-AF65-F5344CB8AC3E}">
        <p14:creationId xmlns:p14="http://schemas.microsoft.com/office/powerpoint/2010/main" val="383427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animBg="1"/>
      <p:bldP spid="30"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777433-CC90-FF4F-81A7-6E8FF44F03A9}"/>
              </a:ext>
            </a:extLst>
          </p:cNvPr>
          <p:cNvSpPr>
            <a:spLocks noGrp="1"/>
          </p:cNvSpPr>
          <p:nvPr>
            <p:ph type="title"/>
          </p:nvPr>
        </p:nvSpPr>
        <p:spPr>
          <a:xfrm>
            <a:off x="377371" y="288905"/>
            <a:ext cx="8137979" cy="1325563"/>
          </a:xfrm>
        </p:spPr>
        <p:txBody>
          <a:bodyPr>
            <a:normAutofit fontScale="90000"/>
          </a:bodyPr>
          <a:lstStyle/>
          <a:p>
            <a:r>
              <a:rPr lang="el-GR" sz="3200" u="sng" dirty="0">
                <a:solidFill>
                  <a:schemeClr val="accent1">
                    <a:lumMod val="75000"/>
                  </a:schemeClr>
                </a:solidFill>
              </a:rPr>
              <a:t>Κλίμακες παρατήρησης- πρωτόκολλα δειγματοληψίας</a:t>
            </a:r>
            <a:r>
              <a:rPr lang="en-US" sz="3200" u="sng" dirty="0">
                <a:solidFill>
                  <a:schemeClr val="accent1">
                    <a:lumMod val="75000"/>
                  </a:schemeClr>
                </a:solidFill>
              </a:rPr>
              <a:t>- </a:t>
            </a:r>
            <a:r>
              <a:rPr lang="el-GR" sz="3200" u="sng" dirty="0">
                <a:solidFill>
                  <a:schemeClr val="accent1">
                    <a:lumMod val="75000"/>
                  </a:schemeClr>
                </a:solidFill>
              </a:rPr>
              <a:t>ορισμός δειγματοληπτικού στόχου </a:t>
            </a:r>
            <a:endParaRPr lang="el-GR" sz="3200" dirty="0"/>
          </a:p>
        </p:txBody>
      </p:sp>
      <p:sp>
        <p:nvSpPr>
          <p:cNvPr id="4" name="Rectangle 5">
            <a:extLst>
              <a:ext uri="{FF2B5EF4-FFF2-40B4-BE49-F238E27FC236}">
                <a16:creationId xmlns:a16="http://schemas.microsoft.com/office/drawing/2014/main" id="{06FFA6F9-4B30-E429-3FBF-39E6840573AB}"/>
              </a:ext>
            </a:extLst>
          </p:cNvPr>
          <p:cNvSpPr>
            <a:spLocks noChangeArrowheads="1"/>
          </p:cNvSpPr>
          <p:nvPr/>
        </p:nvSpPr>
        <p:spPr bwMode="auto">
          <a:xfrm>
            <a:off x="198490" y="6111270"/>
            <a:ext cx="8747020" cy="74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marL="0" indent="0">
              <a:buNone/>
            </a:pPr>
            <a:r>
              <a:rPr lang="en-GB" sz="1400" dirty="0">
                <a:effectLst/>
              </a:rPr>
              <a:t> </a:t>
            </a:r>
            <a:r>
              <a:rPr lang="en-GB" sz="1200" dirty="0"/>
              <a:t>Analytical Methods Committee (2018) AMC Technical Brief No 84. Beam sampling: taking samples at the micro-scale, </a:t>
            </a:r>
            <a:r>
              <a:rPr lang="en-GB" sz="1200" b="1" i="1" dirty="0"/>
              <a:t>Analytical Methods,</a:t>
            </a:r>
            <a:r>
              <a:rPr lang="en-GB" sz="1200" b="1" dirty="0"/>
              <a:t> 10, 1100-1102</a:t>
            </a:r>
            <a:endParaRPr lang="en-GB" sz="1200" dirty="0"/>
          </a:p>
          <a:p>
            <a:pPr marL="0" indent="0">
              <a:buNone/>
            </a:pPr>
            <a:r>
              <a:rPr lang="el-GR" sz="1200" dirty="0"/>
              <a:t>(φωτογραφίες από </a:t>
            </a:r>
            <a:r>
              <a:rPr lang="en-US" sz="1200" dirty="0"/>
              <a:t>Michael Ramsey- </a:t>
            </a:r>
            <a:r>
              <a:rPr lang="en-GB" sz="800" dirty="0">
                <a:hlinkClick r:id="rId2" tooltip="https://protect-eu.mimecast.com/s/OsRbC3wK4uAMK6QtDNzkH?domain=segh.net"/>
              </a:rPr>
              <a:t>https://segh.net/seghlive%3A-ecr</a:t>
            </a:r>
            <a:endParaRPr lang="en-GB" sz="800" dirty="0"/>
          </a:p>
          <a:p>
            <a:endParaRPr lang="en-GB" sz="1200" dirty="0"/>
          </a:p>
        </p:txBody>
      </p:sp>
      <p:pic>
        <p:nvPicPr>
          <p:cNvPr id="5" name="Εικόνα 4">
            <a:extLst>
              <a:ext uri="{FF2B5EF4-FFF2-40B4-BE49-F238E27FC236}">
                <a16:creationId xmlns:a16="http://schemas.microsoft.com/office/drawing/2014/main" id="{B3BFAA2B-8314-E2E0-F512-5A87B89B6CD6}"/>
              </a:ext>
            </a:extLst>
          </p:cNvPr>
          <p:cNvPicPr>
            <a:picLocks noChangeAspect="1"/>
          </p:cNvPicPr>
          <p:nvPr/>
        </p:nvPicPr>
        <p:blipFill>
          <a:blip r:embed="rId3"/>
          <a:stretch>
            <a:fillRect/>
          </a:stretch>
        </p:blipFill>
        <p:spPr>
          <a:xfrm>
            <a:off x="514172" y="1690689"/>
            <a:ext cx="1996799" cy="2991459"/>
          </a:xfrm>
          <a:prstGeom prst="rect">
            <a:avLst/>
          </a:prstGeom>
        </p:spPr>
      </p:pic>
      <p:pic>
        <p:nvPicPr>
          <p:cNvPr id="6" name="Picture 1" descr="page2image1828256">
            <a:extLst>
              <a:ext uri="{FF2B5EF4-FFF2-40B4-BE49-F238E27FC236}">
                <a16:creationId xmlns:a16="http://schemas.microsoft.com/office/drawing/2014/main" id="{13075977-FDE3-AF94-5279-F4FF2FCB92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927" r="32367"/>
          <a:stretch/>
        </p:blipFill>
        <p:spPr bwMode="auto">
          <a:xfrm>
            <a:off x="3467730" y="1690689"/>
            <a:ext cx="2208539" cy="2991458"/>
          </a:xfrm>
          <a:prstGeom prst="rect">
            <a:avLst/>
          </a:prstGeom>
          <a:noFill/>
          <a:extLst>
            <a:ext uri="{909E8E84-426E-40DD-AFC4-6F175D3DCCD1}">
              <a14:hiddenFill xmlns:a14="http://schemas.microsoft.com/office/drawing/2010/main">
                <a:solidFill>
                  <a:srgbClr val="FFFFFF"/>
                </a:solidFill>
              </a14:hiddenFill>
            </a:ext>
          </a:extLst>
        </p:spPr>
      </p:pic>
      <p:pic>
        <p:nvPicPr>
          <p:cNvPr id="8" name="Εικόνα 7">
            <a:extLst>
              <a:ext uri="{FF2B5EF4-FFF2-40B4-BE49-F238E27FC236}">
                <a16:creationId xmlns:a16="http://schemas.microsoft.com/office/drawing/2014/main" id="{D477BE67-265E-BFEB-9425-B33995B038E3}"/>
              </a:ext>
            </a:extLst>
          </p:cNvPr>
          <p:cNvPicPr>
            <a:picLocks noChangeAspect="1"/>
          </p:cNvPicPr>
          <p:nvPr/>
        </p:nvPicPr>
        <p:blipFill>
          <a:blip r:embed="rId5"/>
          <a:stretch>
            <a:fillRect/>
          </a:stretch>
        </p:blipFill>
        <p:spPr>
          <a:xfrm>
            <a:off x="6357258" y="1694083"/>
            <a:ext cx="1996799" cy="2991459"/>
          </a:xfrm>
          <a:prstGeom prst="rect">
            <a:avLst/>
          </a:prstGeom>
        </p:spPr>
      </p:pic>
      <p:sp>
        <p:nvSpPr>
          <p:cNvPr id="10" name="TextBox 9">
            <a:extLst>
              <a:ext uri="{FF2B5EF4-FFF2-40B4-BE49-F238E27FC236}">
                <a16:creationId xmlns:a16="http://schemas.microsoft.com/office/drawing/2014/main" id="{64E2C96E-0B07-368F-AC5E-5460B087D177}"/>
              </a:ext>
            </a:extLst>
          </p:cNvPr>
          <p:cNvSpPr txBox="1"/>
          <p:nvPr/>
        </p:nvSpPr>
        <p:spPr>
          <a:xfrm>
            <a:off x="3196770" y="4825795"/>
            <a:ext cx="2750457" cy="380609"/>
          </a:xfrm>
          <a:prstGeom prst="rect">
            <a:avLst/>
          </a:prstGeom>
          <a:noFill/>
        </p:spPr>
        <p:txBody>
          <a:bodyPr wrap="square">
            <a:spAutoFit/>
          </a:bodyPr>
          <a:lstStyle/>
          <a:p>
            <a:r>
              <a:rPr lang="en-GB" altLang="en-US" sz="1800" i="1" dirty="0"/>
              <a:t>In situ</a:t>
            </a:r>
            <a:r>
              <a:rPr lang="el-GR" altLang="en-US" sz="1800" i="1" dirty="0"/>
              <a:t> μετρήσεις π.χ. </a:t>
            </a:r>
            <a:r>
              <a:rPr lang="en-US" altLang="en-US" sz="1800" i="1" dirty="0"/>
              <a:t>p-XRF</a:t>
            </a:r>
            <a:endParaRPr lang="el-GR" dirty="0"/>
          </a:p>
        </p:txBody>
      </p:sp>
      <p:sp>
        <p:nvSpPr>
          <p:cNvPr id="11" name="Rectangle 11">
            <a:extLst>
              <a:ext uri="{FF2B5EF4-FFF2-40B4-BE49-F238E27FC236}">
                <a16:creationId xmlns:a16="http://schemas.microsoft.com/office/drawing/2014/main" id="{5918BCF0-7D25-7C1B-DFF3-C57A83B3DB46}"/>
              </a:ext>
            </a:extLst>
          </p:cNvPr>
          <p:cNvSpPr/>
          <p:nvPr/>
        </p:nvSpPr>
        <p:spPr>
          <a:xfrm>
            <a:off x="6638228" y="4825795"/>
            <a:ext cx="1877122" cy="954107"/>
          </a:xfrm>
          <a:prstGeom prst="rect">
            <a:avLst/>
          </a:prstGeom>
        </p:spPr>
        <p:txBody>
          <a:bodyPr wrap="square">
            <a:spAutoFit/>
          </a:bodyPr>
          <a:lstStyle/>
          <a:p>
            <a:r>
              <a:rPr lang="en-GB" sz="1400" i="1" dirty="0">
                <a:latin typeface="AdvOT9b12cd41"/>
              </a:rPr>
              <a:t>Secondary Ion Mass Spectrometry (SIMS) on quartz, illustrating </a:t>
            </a:r>
          </a:p>
          <a:p>
            <a:r>
              <a:rPr lang="en-GB" sz="1400" i="1" dirty="0">
                <a:latin typeface="AdvOT9b12cd41"/>
              </a:rPr>
              <a:t>5 </a:t>
            </a:r>
            <a:r>
              <a:rPr lang="en-GB" sz="1400" i="1" dirty="0">
                <a:latin typeface="AdvPS3F4C13"/>
              </a:rPr>
              <a:t>µ</a:t>
            </a:r>
            <a:r>
              <a:rPr lang="en-GB" sz="1400" i="1" dirty="0">
                <a:latin typeface="AdvOT9b12cd41"/>
              </a:rPr>
              <a:t>m beam scale</a:t>
            </a:r>
            <a:endParaRPr lang="en-GB" sz="1400" i="1" dirty="0"/>
          </a:p>
        </p:txBody>
      </p:sp>
      <p:cxnSp>
        <p:nvCxnSpPr>
          <p:cNvPr id="13" name="Ευθύγραμμο βέλος σύνδεσης 12">
            <a:extLst>
              <a:ext uri="{FF2B5EF4-FFF2-40B4-BE49-F238E27FC236}">
                <a16:creationId xmlns:a16="http://schemas.microsoft.com/office/drawing/2014/main" id="{FE43A12C-9EC7-459F-F6E4-3A75B7E2E2B5}"/>
              </a:ext>
            </a:extLst>
          </p:cNvPr>
          <p:cNvCxnSpPr>
            <a:cxnSpLocks/>
          </p:cNvCxnSpPr>
          <p:nvPr/>
        </p:nvCxnSpPr>
        <p:spPr>
          <a:xfrm>
            <a:off x="7489371" y="5779902"/>
            <a:ext cx="0" cy="3313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3F1A29A-D9D9-C49F-CBCC-EE4E5A09CDEA}"/>
              </a:ext>
            </a:extLst>
          </p:cNvPr>
          <p:cNvSpPr txBox="1"/>
          <p:nvPr/>
        </p:nvSpPr>
        <p:spPr>
          <a:xfrm>
            <a:off x="198490" y="4834590"/>
            <a:ext cx="2750457" cy="1200329"/>
          </a:xfrm>
          <a:prstGeom prst="rect">
            <a:avLst/>
          </a:prstGeom>
          <a:noFill/>
        </p:spPr>
        <p:txBody>
          <a:bodyPr wrap="square">
            <a:spAutoFit/>
          </a:bodyPr>
          <a:lstStyle/>
          <a:p>
            <a:r>
              <a:rPr lang="el-GR" altLang="en-US" sz="1800" i="1" dirty="0"/>
              <a:t>Λήψη υπαίθριου δείγματος με επακόλουθη εργαστηριακή προετοιμασία</a:t>
            </a:r>
            <a:endParaRPr lang="el-GR" dirty="0"/>
          </a:p>
        </p:txBody>
      </p:sp>
    </p:spTree>
    <p:extLst>
      <p:ext uri="{BB962C8B-B14F-4D97-AF65-F5344CB8AC3E}">
        <p14:creationId xmlns:p14="http://schemas.microsoft.com/office/powerpoint/2010/main" val="100195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58AF52-72E8-47A3-9BB7-170FCDD48CCA}"/>
              </a:ext>
            </a:extLst>
          </p:cNvPr>
          <p:cNvSpPr>
            <a:spLocks noGrp="1"/>
          </p:cNvSpPr>
          <p:nvPr>
            <p:ph type="title"/>
          </p:nvPr>
        </p:nvSpPr>
        <p:spPr>
          <a:xfrm>
            <a:off x="288387" y="117352"/>
            <a:ext cx="8567225" cy="1325563"/>
          </a:xfrm>
        </p:spPr>
        <p:txBody>
          <a:bodyPr>
            <a:normAutofit fontScale="90000"/>
          </a:bodyPr>
          <a:lstStyle/>
          <a:p>
            <a:r>
              <a:rPr lang="el-GR" sz="3600" u="sng" dirty="0">
                <a:solidFill>
                  <a:schemeClr val="accent1">
                    <a:lumMod val="75000"/>
                  </a:schemeClr>
                </a:solidFill>
              </a:rPr>
              <a:t>Μέθοδοι εκτίμησης αβεβαιότητας μέτρησης (συμπεριλαμβανομένης και της δειγματοληψίας)</a:t>
            </a:r>
            <a:endParaRPr lang="el-GR" dirty="0"/>
          </a:p>
        </p:txBody>
      </p:sp>
      <p:sp>
        <p:nvSpPr>
          <p:cNvPr id="4" name="TextBox 3">
            <a:extLst>
              <a:ext uri="{FF2B5EF4-FFF2-40B4-BE49-F238E27FC236}">
                <a16:creationId xmlns:a16="http://schemas.microsoft.com/office/drawing/2014/main" id="{6998B916-ABF2-480C-AC55-B7241C31A896}"/>
              </a:ext>
            </a:extLst>
          </p:cNvPr>
          <p:cNvSpPr txBox="1"/>
          <p:nvPr/>
        </p:nvSpPr>
        <p:spPr>
          <a:xfrm>
            <a:off x="288387" y="1430440"/>
            <a:ext cx="8321041" cy="4647426"/>
          </a:xfrm>
          <a:prstGeom prst="rect">
            <a:avLst/>
          </a:prstGeom>
          <a:noFill/>
        </p:spPr>
        <p:txBody>
          <a:bodyPr wrap="square">
            <a:spAutoFit/>
          </a:bodyPr>
          <a:lstStyle/>
          <a:p>
            <a:pPr marL="514350" indent="-514350">
              <a:buAutoNum type="arabicPeriod"/>
            </a:pPr>
            <a:r>
              <a:rPr lang="en-US" sz="2800" u="sng" dirty="0"/>
              <a:t>Bottom-up</a:t>
            </a:r>
            <a:r>
              <a:rPr lang="en-US" sz="2800" dirty="0"/>
              <a:t> (</a:t>
            </a:r>
            <a:r>
              <a:rPr lang="el-GR" sz="2800" dirty="0"/>
              <a:t>Μοντέλο συνδυασμένης αβεβαιότητας)</a:t>
            </a:r>
          </a:p>
          <a:p>
            <a:r>
              <a:rPr lang="el-GR" sz="2800" dirty="0"/>
              <a:t>(</a:t>
            </a:r>
            <a:r>
              <a:rPr lang="en-US" sz="2800" dirty="0"/>
              <a:t>modelling, theoretical, predictive)</a:t>
            </a:r>
            <a:endParaRPr lang="el-GR" sz="2800" dirty="0"/>
          </a:p>
          <a:p>
            <a:r>
              <a:rPr lang="el-GR" sz="2400" dirty="0"/>
              <a:t>- Συνδυασμός- άθροιση αβεβαιοτήτων όλων των παραγόντων που συμβάλουν στην αβεβαιότητα σε κάθε στάδιο της μέτρησης</a:t>
            </a:r>
          </a:p>
          <a:p>
            <a:r>
              <a:rPr lang="el-GR" sz="2000" dirty="0"/>
              <a:t>Εφαρμογή κυρίως όταν το αντικείμενο της μέτρησης αφορά στερεά υλικά</a:t>
            </a:r>
            <a:endParaRPr lang="en-US" sz="2000" dirty="0"/>
          </a:p>
          <a:p>
            <a:pPr marL="514350" indent="-514350">
              <a:buAutoNum type="arabicPeriod"/>
            </a:pPr>
            <a:endParaRPr lang="en-US" sz="2800" dirty="0"/>
          </a:p>
          <a:p>
            <a:pPr marL="0" indent="0">
              <a:buNone/>
            </a:pPr>
            <a:r>
              <a:rPr lang="en-US" sz="2800" dirty="0"/>
              <a:t>2. </a:t>
            </a:r>
            <a:r>
              <a:rPr lang="en-US" sz="2800" u="sng" dirty="0"/>
              <a:t>Top-down </a:t>
            </a:r>
            <a:r>
              <a:rPr lang="en-US" sz="2800" dirty="0"/>
              <a:t>(</a:t>
            </a:r>
            <a:r>
              <a:rPr lang="el-GR" sz="2800" dirty="0"/>
              <a:t>Εμπειρικές μέθοδοι)</a:t>
            </a:r>
            <a:endParaRPr lang="en-US" sz="2800" dirty="0"/>
          </a:p>
          <a:p>
            <a:pPr marL="0" indent="0">
              <a:buNone/>
            </a:pPr>
            <a:r>
              <a:rPr lang="en-US" sz="2800" dirty="0"/>
              <a:t>(empirical, experimental, retrospective)</a:t>
            </a:r>
          </a:p>
          <a:p>
            <a:pPr marL="0" indent="0">
              <a:buNone/>
            </a:pPr>
            <a:r>
              <a:rPr lang="el-GR" sz="2400" dirty="0"/>
              <a:t>- Βασίζονται σε επαναληπτικές μετρήσεις (από ένα ή περισσότερα εργαστήρια)</a:t>
            </a:r>
          </a:p>
          <a:p>
            <a:pPr marL="0" indent="0">
              <a:buNone/>
            </a:pPr>
            <a:r>
              <a:rPr lang="el-GR" sz="2000" dirty="0"/>
              <a:t>Πιο ευρείας χρήσης- ανεξάρτητες του είδους του αντικειμένου μέτρησης (στερεά, υγρά, αέρια)  </a:t>
            </a:r>
            <a:endParaRPr lang="en-US" sz="2000" dirty="0"/>
          </a:p>
        </p:txBody>
      </p:sp>
      <p:sp>
        <p:nvSpPr>
          <p:cNvPr id="5" name="Ορθογώνιο 4">
            <a:extLst>
              <a:ext uri="{FF2B5EF4-FFF2-40B4-BE49-F238E27FC236}">
                <a16:creationId xmlns:a16="http://schemas.microsoft.com/office/drawing/2014/main" id="{E8FFCE33-4324-468F-972C-6AE821B31EA7}"/>
              </a:ext>
            </a:extLst>
          </p:cNvPr>
          <p:cNvSpPr/>
          <p:nvPr/>
        </p:nvSpPr>
        <p:spPr>
          <a:xfrm>
            <a:off x="789548" y="6045782"/>
            <a:ext cx="7318717" cy="73408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solidFill>
                  <a:srgbClr val="FF0000"/>
                </a:solidFill>
              </a:rPr>
              <a:t>Οι δύο προσεγγίσεις μπορεί να χρησιμοποιούνται συνδυαστικά σε ένα σύστημα μέτρησης</a:t>
            </a:r>
            <a:endParaRPr lang="el-GR" b="1" u="sng" dirty="0">
              <a:solidFill>
                <a:srgbClr val="FF0000"/>
              </a:solidFill>
            </a:endParaRPr>
          </a:p>
        </p:txBody>
      </p:sp>
    </p:spTree>
    <p:extLst>
      <p:ext uri="{BB962C8B-B14F-4D97-AF65-F5344CB8AC3E}">
        <p14:creationId xmlns:p14="http://schemas.microsoft.com/office/powerpoint/2010/main" val="177405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C3A4885-3D4D-4DD1-B883-9D795D15D1A6}"/>
              </a:ext>
            </a:extLst>
          </p:cNvPr>
          <p:cNvPicPr>
            <a:picLocks noChangeAspect="1"/>
          </p:cNvPicPr>
          <p:nvPr/>
        </p:nvPicPr>
        <p:blipFill>
          <a:blip r:embed="rId2"/>
          <a:stretch>
            <a:fillRect/>
          </a:stretch>
        </p:blipFill>
        <p:spPr>
          <a:xfrm>
            <a:off x="284828" y="1578756"/>
            <a:ext cx="4935243" cy="3506428"/>
          </a:xfrm>
          <a:prstGeom prst="rect">
            <a:avLst/>
          </a:prstGeom>
        </p:spPr>
      </p:pic>
      <p:sp>
        <p:nvSpPr>
          <p:cNvPr id="2" name="Τίτλος 1">
            <a:extLst>
              <a:ext uri="{FF2B5EF4-FFF2-40B4-BE49-F238E27FC236}">
                <a16:creationId xmlns:a16="http://schemas.microsoft.com/office/drawing/2014/main" id="{69D110CE-FF6C-4677-8F2C-3FD01A600941}"/>
              </a:ext>
            </a:extLst>
          </p:cNvPr>
          <p:cNvSpPr>
            <a:spLocks noGrp="1"/>
          </p:cNvSpPr>
          <p:nvPr>
            <p:ph type="title"/>
          </p:nvPr>
        </p:nvSpPr>
        <p:spPr>
          <a:xfrm>
            <a:off x="636298" y="0"/>
            <a:ext cx="7886700" cy="1325563"/>
          </a:xfrm>
        </p:spPr>
        <p:txBody>
          <a:bodyPr>
            <a:normAutofit fontScale="90000"/>
          </a:bodyPr>
          <a:lstStyle/>
          <a:p>
            <a:r>
              <a:rPr lang="el-GR" u="sng" dirty="0">
                <a:solidFill>
                  <a:schemeClr val="accent1">
                    <a:lumMod val="75000"/>
                  </a:schemeClr>
                </a:solidFill>
              </a:rPr>
              <a:t>Εύρος χρήσης μεθόδων εκτίμησης αβεβαιότητας δειγματοληψίας στη βιβλιογραφία</a:t>
            </a:r>
          </a:p>
        </p:txBody>
      </p:sp>
      <p:pic>
        <p:nvPicPr>
          <p:cNvPr id="3" name="Εικόνα 2">
            <a:extLst>
              <a:ext uri="{FF2B5EF4-FFF2-40B4-BE49-F238E27FC236}">
                <a16:creationId xmlns:a16="http://schemas.microsoft.com/office/drawing/2014/main" id="{40AA1A30-AD4B-4A3A-A029-37B039DCB55F}"/>
              </a:ext>
            </a:extLst>
          </p:cNvPr>
          <p:cNvPicPr>
            <a:picLocks noChangeAspect="1"/>
          </p:cNvPicPr>
          <p:nvPr/>
        </p:nvPicPr>
        <p:blipFill>
          <a:blip r:embed="rId3"/>
          <a:stretch>
            <a:fillRect/>
          </a:stretch>
        </p:blipFill>
        <p:spPr>
          <a:xfrm>
            <a:off x="4579648" y="3717032"/>
            <a:ext cx="4312832" cy="2592288"/>
          </a:xfrm>
          <a:prstGeom prst="rect">
            <a:avLst/>
          </a:prstGeom>
        </p:spPr>
      </p:pic>
      <p:sp>
        <p:nvSpPr>
          <p:cNvPr id="5" name="TextBox 4">
            <a:extLst>
              <a:ext uri="{FF2B5EF4-FFF2-40B4-BE49-F238E27FC236}">
                <a16:creationId xmlns:a16="http://schemas.microsoft.com/office/drawing/2014/main" id="{F9F0E9CD-954A-4CE8-9444-C4899FA4611A}"/>
              </a:ext>
            </a:extLst>
          </p:cNvPr>
          <p:cNvSpPr txBox="1"/>
          <p:nvPr/>
        </p:nvSpPr>
        <p:spPr>
          <a:xfrm>
            <a:off x="473905" y="5631371"/>
            <a:ext cx="3816424" cy="707886"/>
          </a:xfrm>
          <a:prstGeom prst="rect">
            <a:avLst/>
          </a:prstGeom>
          <a:noFill/>
        </p:spPr>
        <p:txBody>
          <a:bodyPr wrap="square" rtlCol="0">
            <a:spAutoFit/>
          </a:bodyPr>
          <a:lstStyle/>
          <a:p>
            <a:r>
              <a:rPr lang="el-GR" sz="2000" i="1" dirty="0">
                <a:solidFill>
                  <a:srgbClr val="C00000"/>
                </a:solidFill>
              </a:rPr>
              <a:t>Στοιχεία από </a:t>
            </a:r>
            <a:r>
              <a:rPr lang="en-US" sz="2000" i="1" dirty="0">
                <a:solidFill>
                  <a:srgbClr val="C00000"/>
                </a:solidFill>
              </a:rPr>
              <a:t>36 </a:t>
            </a:r>
            <a:r>
              <a:rPr lang="el-GR" sz="2000" i="1" dirty="0">
                <a:solidFill>
                  <a:srgbClr val="C00000"/>
                </a:solidFill>
              </a:rPr>
              <a:t>δημοσιευμένες εργασίες</a:t>
            </a:r>
            <a:r>
              <a:rPr lang="en-US" sz="2000" i="1" dirty="0">
                <a:solidFill>
                  <a:srgbClr val="C00000"/>
                </a:solidFill>
              </a:rPr>
              <a:t> </a:t>
            </a:r>
            <a:r>
              <a:rPr lang="el-GR" sz="2000" i="1" dirty="0">
                <a:solidFill>
                  <a:srgbClr val="C00000"/>
                </a:solidFill>
              </a:rPr>
              <a:t>την περίοδο 2007-2019</a:t>
            </a:r>
          </a:p>
        </p:txBody>
      </p:sp>
    </p:spTree>
    <p:extLst>
      <p:ext uri="{BB962C8B-B14F-4D97-AF65-F5344CB8AC3E}">
        <p14:creationId xmlns:p14="http://schemas.microsoft.com/office/powerpoint/2010/main" val="2853513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05D721-FE8F-4258-BFFC-0DB68F54AAD2}"/>
              </a:ext>
            </a:extLst>
          </p:cNvPr>
          <p:cNvSpPr>
            <a:spLocks noGrp="1"/>
          </p:cNvSpPr>
          <p:nvPr>
            <p:ph type="title"/>
          </p:nvPr>
        </p:nvSpPr>
        <p:spPr>
          <a:xfrm>
            <a:off x="105219" y="83431"/>
            <a:ext cx="8792306" cy="1325563"/>
          </a:xfrm>
        </p:spPr>
        <p:txBody>
          <a:bodyPr/>
          <a:lstStyle/>
          <a:p>
            <a:r>
              <a:rPr lang="el-GR" u="sng" dirty="0">
                <a:solidFill>
                  <a:schemeClr val="accent1">
                    <a:lumMod val="75000"/>
                  </a:schemeClr>
                </a:solidFill>
              </a:rPr>
              <a:t>Παράδειγμα διαγράμματος αιτίας-αποτελέσματος («</a:t>
            </a:r>
            <a:r>
              <a:rPr lang="el-GR" u="sng" dirty="0" err="1">
                <a:solidFill>
                  <a:schemeClr val="accent1">
                    <a:lumMod val="75000"/>
                  </a:schemeClr>
                </a:solidFill>
              </a:rPr>
              <a:t>ψαροκόκκαλο</a:t>
            </a:r>
            <a:r>
              <a:rPr lang="el-GR" u="sng" dirty="0">
                <a:solidFill>
                  <a:schemeClr val="accent1">
                    <a:lumMod val="75000"/>
                  </a:schemeClr>
                </a:solidFill>
              </a:rPr>
              <a:t>»)- εφαρμογή </a:t>
            </a:r>
            <a:r>
              <a:rPr lang="en-US" u="sng" dirty="0">
                <a:solidFill>
                  <a:schemeClr val="accent1">
                    <a:lumMod val="75000"/>
                  </a:schemeClr>
                </a:solidFill>
              </a:rPr>
              <a:t>bottom-up (1)</a:t>
            </a:r>
            <a:endParaRPr lang="el-GR" u="sng" dirty="0">
              <a:solidFill>
                <a:schemeClr val="accent1">
                  <a:lumMod val="75000"/>
                </a:schemeClr>
              </a:solidFill>
            </a:endParaRPr>
          </a:p>
        </p:txBody>
      </p:sp>
      <p:pic>
        <p:nvPicPr>
          <p:cNvPr id="4" name="Εικόνα 3">
            <a:extLst>
              <a:ext uri="{FF2B5EF4-FFF2-40B4-BE49-F238E27FC236}">
                <a16:creationId xmlns:a16="http://schemas.microsoft.com/office/drawing/2014/main" id="{2F428ED8-8EAD-45D0-98E7-BBB2809B7530}"/>
              </a:ext>
            </a:extLst>
          </p:cNvPr>
          <p:cNvPicPr>
            <a:picLocks noChangeAspect="1"/>
          </p:cNvPicPr>
          <p:nvPr/>
        </p:nvPicPr>
        <p:blipFill rotWithShape="1">
          <a:blip r:embed="rId2"/>
          <a:srcRect l="64035" t="20109" r="6875" b="17106"/>
          <a:stretch/>
        </p:blipFill>
        <p:spPr>
          <a:xfrm>
            <a:off x="1041008" y="1294228"/>
            <a:ext cx="7547163" cy="5234368"/>
          </a:xfrm>
          <a:prstGeom prst="rect">
            <a:avLst/>
          </a:prstGeom>
        </p:spPr>
      </p:pic>
      <p:sp>
        <p:nvSpPr>
          <p:cNvPr id="5" name="TextBox 4">
            <a:extLst>
              <a:ext uri="{FF2B5EF4-FFF2-40B4-BE49-F238E27FC236}">
                <a16:creationId xmlns:a16="http://schemas.microsoft.com/office/drawing/2014/main" id="{04DD46D4-6296-4A41-B682-7C63EC0B572A}"/>
              </a:ext>
            </a:extLst>
          </p:cNvPr>
          <p:cNvSpPr txBox="1"/>
          <p:nvPr/>
        </p:nvSpPr>
        <p:spPr>
          <a:xfrm>
            <a:off x="105219" y="6319780"/>
            <a:ext cx="1350500" cy="461665"/>
          </a:xfrm>
          <a:prstGeom prst="rect">
            <a:avLst/>
          </a:prstGeom>
          <a:noFill/>
        </p:spPr>
        <p:txBody>
          <a:bodyPr wrap="square" rtlCol="0">
            <a:spAutoFit/>
          </a:bodyPr>
          <a:lstStyle/>
          <a:p>
            <a:r>
              <a:rPr lang="en-US" sz="1200" i="1" dirty="0" err="1">
                <a:solidFill>
                  <a:srgbClr val="C00000"/>
                </a:solidFill>
              </a:rPr>
              <a:t>EURACHEM-CITAC</a:t>
            </a:r>
            <a:r>
              <a:rPr lang="en-US" sz="1200" i="1" dirty="0">
                <a:solidFill>
                  <a:srgbClr val="C00000"/>
                </a:solidFill>
              </a:rPr>
              <a:t> Guide 2019</a:t>
            </a:r>
            <a:endParaRPr lang="el-GR" sz="1200" i="1" dirty="0">
              <a:solidFill>
                <a:srgbClr val="C00000"/>
              </a:solidFill>
            </a:endParaRPr>
          </a:p>
        </p:txBody>
      </p:sp>
    </p:spTree>
    <p:extLst>
      <p:ext uri="{BB962C8B-B14F-4D97-AF65-F5344CB8AC3E}">
        <p14:creationId xmlns:p14="http://schemas.microsoft.com/office/powerpoint/2010/main" val="1769468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069D95-3C8D-45B1-9378-A4F99BA9E06A}"/>
              </a:ext>
            </a:extLst>
          </p:cNvPr>
          <p:cNvSpPr>
            <a:spLocks noGrp="1"/>
          </p:cNvSpPr>
          <p:nvPr>
            <p:ph type="title"/>
          </p:nvPr>
        </p:nvSpPr>
        <p:spPr/>
        <p:txBody>
          <a:bodyPr>
            <a:normAutofit/>
          </a:bodyPr>
          <a:lstStyle/>
          <a:p>
            <a:r>
              <a:rPr lang="el-GR" u="sng" dirty="0">
                <a:solidFill>
                  <a:schemeClr val="accent1">
                    <a:lumMod val="75000"/>
                  </a:schemeClr>
                </a:solidFill>
              </a:rPr>
              <a:t>Αθροιστική αβεβαιότητα- εφαρμογή </a:t>
            </a:r>
            <a:r>
              <a:rPr lang="en-US" u="sng" dirty="0">
                <a:solidFill>
                  <a:schemeClr val="accent1">
                    <a:lumMod val="75000"/>
                  </a:schemeClr>
                </a:solidFill>
              </a:rPr>
              <a:t>bottom-up </a:t>
            </a:r>
            <a:r>
              <a:rPr lang="el-GR" u="sng" dirty="0">
                <a:solidFill>
                  <a:schemeClr val="accent1">
                    <a:lumMod val="75000"/>
                  </a:schemeClr>
                </a:solidFill>
              </a:rPr>
              <a:t>(2)</a:t>
            </a:r>
            <a:endParaRPr lang="el-GR" dirty="0"/>
          </a:p>
        </p:txBody>
      </p:sp>
      <p:pic>
        <p:nvPicPr>
          <p:cNvPr id="4" name="Εικόνα 3">
            <a:extLst>
              <a:ext uri="{FF2B5EF4-FFF2-40B4-BE49-F238E27FC236}">
                <a16:creationId xmlns:a16="http://schemas.microsoft.com/office/drawing/2014/main" id="{C595B718-003D-4E3E-9D16-F8336F29AF2D}"/>
              </a:ext>
            </a:extLst>
          </p:cNvPr>
          <p:cNvPicPr>
            <a:picLocks noChangeAspect="1"/>
          </p:cNvPicPr>
          <p:nvPr/>
        </p:nvPicPr>
        <p:blipFill rotWithShape="1">
          <a:blip r:embed="rId2"/>
          <a:srcRect l="61538" t="36236" r="6875" b="14930"/>
          <a:stretch/>
        </p:blipFill>
        <p:spPr>
          <a:xfrm>
            <a:off x="196946" y="1690689"/>
            <a:ext cx="8502005" cy="4223824"/>
          </a:xfrm>
          <a:prstGeom prst="rect">
            <a:avLst/>
          </a:prstGeom>
        </p:spPr>
      </p:pic>
    </p:spTree>
    <p:extLst>
      <p:ext uri="{BB962C8B-B14F-4D97-AF65-F5344CB8AC3E}">
        <p14:creationId xmlns:p14="http://schemas.microsoft.com/office/powerpoint/2010/main" val="3195067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43706230-0021-472A-BFF3-EAE1C04BA810}"/>
              </a:ext>
            </a:extLst>
          </p:cNvPr>
          <p:cNvPicPr>
            <a:picLocks noChangeAspect="1"/>
          </p:cNvPicPr>
          <p:nvPr/>
        </p:nvPicPr>
        <p:blipFill rotWithShape="1">
          <a:blip r:embed="rId2"/>
          <a:srcRect l="65943" t="19000" r="9530" b="5834"/>
          <a:stretch/>
        </p:blipFill>
        <p:spPr>
          <a:xfrm>
            <a:off x="3305911" y="562074"/>
            <a:ext cx="5809958" cy="5721726"/>
          </a:xfrm>
          <a:prstGeom prst="rect">
            <a:avLst/>
          </a:prstGeom>
        </p:spPr>
      </p:pic>
      <p:pic>
        <p:nvPicPr>
          <p:cNvPr id="5" name="Θέση περιεχομένου 4">
            <a:extLst>
              <a:ext uri="{FF2B5EF4-FFF2-40B4-BE49-F238E27FC236}">
                <a16:creationId xmlns:a16="http://schemas.microsoft.com/office/drawing/2014/main" id="{80C6264E-FBC6-471D-BDBD-13AE74415DDB}"/>
              </a:ext>
            </a:extLst>
          </p:cNvPr>
          <p:cNvPicPr>
            <a:picLocks noChangeAspect="1"/>
          </p:cNvPicPr>
          <p:nvPr/>
        </p:nvPicPr>
        <p:blipFill rotWithShape="1">
          <a:blip r:embed="rId3"/>
          <a:srcRect l="68318" t="23367" r="12047" b="15529"/>
          <a:stretch/>
        </p:blipFill>
        <p:spPr>
          <a:xfrm>
            <a:off x="126612" y="3113448"/>
            <a:ext cx="3250262" cy="3250262"/>
          </a:xfrm>
          <a:prstGeom prst="rect">
            <a:avLst/>
          </a:prstGeom>
        </p:spPr>
      </p:pic>
      <p:cxnSp>
        <p:nvCxnSpPr>
          <p:cNvPr id="9" name="27 - Ευθύγραμμο βέλος σύνδεσης">
            <a:extLst>
              <a:ext uri="{FF2B5EF4-FFF2-40B4-BE49-F238E27FC236}">
                <a16:creationId xmlns:a16="http://schemas.microsoft.com/office/drawing/2014/main" id="{2806F837-332D-43B3-9D0B-213C80BF601C}"/>
              </a:ext>
            </a:extLst>
          </p:cNvPr>
          <p:cNvCxnSpPr>
            <a:cxnSpLocks/>
          </p:cNvCxnSpPr>
          <p:nvPr/>
        </p:nvCxnSpPr>
        <p:spPr>
          <a:xfrm flipH="1" flipV="1">
            <a:off x="2863051" y="4578036"/>
            <a:ext cx="716903" cy="321086"/>
          </a:xfrm>
          <a:prstGeom prst="straightConnector1">
            <a:avLst/>
          </a:prstGeom>
          <a:ln w="38100">
            <a:tailEnd type="arrow"/>
          </a:ln>
        </p:spPr>
        <p:style>
          <a:lnRef idx="3">
            <a:schemeClr val="accent2"/>
          </a:lnRef>
          <a:fillRef idx="0">
            <a:schemeClr val="accent2"/>
          </a:fillRef>
          <a:effectRef idx="2">
            <a:schemeClr val="accent2"/>
          </a:effectRef>
          <a:fontRef idx="minor">
            <a:schemeClr val="tx1"/>
          </a:fontRef>
        </p:style>
      </p:cxnSp>
      <p:sp>
        <p:nvSpPr>
          <p:cNvPr id="11" name="Τίτλος 1">
            <a:extLst>
              <a:ext uri="{FF2B5EF4-FFF2-40B4-BE49-F238E27FC236}">
                <a16:creationId xmlns:a16="http://schemas.microsoft.com/office/drawing/2014/main" id="{7DE5E678-5F24-46F4-B865-A331460B1839}"/>
              </a:ext>
            </a:extLst>
          </p:cNvPr>
          <p:cNvSpPr>
            <a:spLocks noGrp="1"/>
          </p:cNvSpPr>
          <p:nvPr>
            <p:ph type="title"/>
          </p:nvPr>
        </p:nvSpPr>
        <p:spPr>
          <a:xfrm>
            <a:off x="320178" y="199967"/>
            <a:ext cx="2764303" cy="2370088"/>
          </a:xfrm>
        </p:spPr>
        <p:txBody>
          <a:bodyPr>
            <a:noAutofit/>
          </a:bodyPr>
          <a:lstStyle/>
          <a:p>
            <a:r>
              <a:rPr lang="en-US" sz="2800" u="sng" dirty="0">
                <a:solidFill>
                  <a:schemeClr val="accent1">
                    <a:lumMod val="75000"/>
                  </a:schemeClr>
                </a:solidFill>
              </a:rPr>
              <a:t>Bottom-up </a:t>
            </a:r>
            <a:r>
              <a:rPr lang="el-GR" sz="2800" u="sng" dirty="0">
                <a:solidFill>
                  <a:schemeClr val="accent1">
                    <a:lumMod val="75000"/>
                  </a:schemeClr>
                </a:solidFill>
              </a:rPr>
              <a:t>σε κοκκώδη υλικά- θεωρία δειγματοληψίας </a:t>
            </a:r>
            <a:r>
              <a:rPr lang="en-US" sz="2800" u="sng" dirty="0" err="1">
                <a:solidFill>
                  <a:schemeClr val="accent1">
                    <a:lumMod val="75000"/>
                  </a:schemeClr>
                </a:solidFill>
              </a:rPr>
              <a:t>Gy</a:t>
            </a:r>
            <a:endParaRPr lang="el-GR" sz="2800" u="sng" dirty="0">
              <a:solidFill>
                <a:schemeClr val="accent1">
                  <a:lumMod val="75000"/>
                </a:schemeClr>
              </a:solidFill>
            </a:endParaRPr>
          </a:p>
        </p:txBody>
      </p:sp>
      <p:sp>
        <p:nvSpPr>
          <p:cNvPr id="6" name="TextBox 5">
            <a:extLst>
              <a:ext uri="{FF2B5EF4-FFF2-40B4-BE49-F238E27FC236}">
                <a16:creationId xmlns:a16="http://schemas.microsoft.com/office/drawing/2014/main" id="{BF0F4CFF-A5AF-6308-35AD-F9F3DB0448A3}"/>
              </a:ext>
            </a:extLst>
          </p:cNvPr>
          <p:cNvSpPr txBox="1"/>
          <p:nvPr/>
        </p:nvSpPr>
        <p:spPr>
          <a:xfrm>
            <a:off x="105219" y="6319780"/>
            <a:ext cx="1350500" cy="461665"/>
          </a:xfrm>
          <a:prstGeom prst="rect">
            <a:avLst/>
          </a:prstGeom>
          <a:noFill/>
        </p:spPr>
        <p:txBody>
          <a:bodyPr wrap="square" rtlCol="0">
            <a:spAutoFit/>
          </a:bodyPr>
          <a:lstStyle/>
          <a:p>
            <a:r>
              <a:rPr lang="en-US" sz="1200" i="1" dirty="0" err="1">
                <a:solidFill>
                  <a:srgbClr val="C00000"/>
                </a:solidFill>
              </a:rPr>
              <a:t>EURACHEM-CITAC</a:t>
            </a:r>
            <a:r>
              <a:rPr lang="en-US" sz="1200" i="1" dirty="0">
                <a:solidFill>
                  <a:srgbClr val="C00000"/>
                </a:solidFill>
              </a:rPr>
              <a:t> Guide 2019</a:t>
            </a:r>
            <a:endParaRPr lang="el-GR" sz="1200" i="1" dirty="0">
              <a:solidFill>
                <a:srgbClr val="C00000"/>
              </a:solidFill>
            </a:endParaRPr>
          </a:p>
        </p:txBody>
      </p:sp>
    </p:spTree>
    <p:extLst>
      <p:ext uri="{BB962C8B-B14F-4D97-AF65-F5344CB8AC3E}">
        <p14:creationId xmlns:p14="http://schemas.microsoft.com/office/powerpoint/2010/main" val="2074509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AA4F1D-0384-45CD-A703-6F7422E8A042}"/>
              </a:ext>
            </a:extLst>
          </p:cNvPr>
          <p:cNvSpPr>
            <a:spLocks noGrp="1"/>
          </p:cNvSpPr>
          <p:nvPr>
            <p:ph type="title"/>
          </p:nvPr>
        </p:nvSpPr>
        <p:spPr/>
        <p:txBody>
          <a:bodyPr>
            <a:noAutofit/>
          </a:bodyPr>
          <a:lstStyle/>
          <a:p>
            <a:r>
              <a:rPr lang="en-US" sz="3600" u="sng" dirty="0">
                <a:solidFill>
                  <a:schemeClr val="accent1">
                    <a:lumMod val="75000"/>
                  </a:schemeClr>
                </a:solidFill>
              </a:rPr>
              <a:t>Top-down</a:t>
            </a:r>
            <a:r>
              <a:rPr lang="el-GR" sz="3600" u="sng" dirty="0">
                <a:solidFill>
                  <a:schemeClr val="accent1">
                    <a:lumMod val="75000"/>
                  </a:schemeClr>
                </a:solidFill>
              </a:rPr>
              <a:t>: Εμπειρικές μέθοδοι εκτίμησης αβεβαιότητας δειγματοληψίας</a:t>
            </a:r>
          </a:p>
        </p:txBody>
      </p:sp>
      <p:graphicFrame>
        <p:nvGraphicFramePr>
          <p:cNvPr id="10" name="Πίνακας 9">
            <a:extLst>
              <a:ext uri="{FF2B5EF4-FFF2-40B4-BE49-F238E27FC236}">
                <a16:creationId xmlns:a16="http://schemas.microsoft.com/office/drawing/2014/main" id="{465E074E-3E48-4FC8-B6C9-BFCBFAD7B945}"/>
              </a:ext>
            </a:extLst>
          </p:cNvPr>
          <p:cNvGraphicFramePr>
            <a:graphicFrameLocks noGrp="1"/>
          </p:cNvGraphicFramePr>
          <p:nvPr>
            <p:extLst>
              <p:ext uri="{D42A27DB-BD31-4B8C-83A1-F6EECF244321}">
                <p14:modId xmlns:p14="http://schemas.microsoft.com/office/powerpoint/2010/main" val="292152804"/>
              </p:ext>
            </p:extLst>
          </p:nvPr>
        </p:nvGraphicFramePr>
        <p:xfrm>
          <a:off x="316523" y="2387991"/>
          <a:ext cx="7364437" cy="3377442"/>
        </p:xfrm>
        <a:graphic>
          <a:graphicData uri="http://schemas.openxmlformats.org/drawingml/2006/table">
            <a:tbl>
              <a:tblPr/>
              <a:tblGrid>
                <a:gridCol w="2426677">
                  <a:extLst>
                    <a:ext uri="{9D8B030D-6E8A-4147-A177-3AD203B41FA5}">
                      <a16:colId xmlns:a16="http://schemas.microsoft.com/office/drawing/2014/main" val="1246947636"/>
                    </a:ext>
                  </a:extLst>
                </a:gridCol>
                <a:gridCol w="1885070">
                  <a:extLst>
                    <a:ext uri="{9D8B030D-6E8A-4147-A177-3AD203B41FA5}">
                      <a16:colId xmlns:a16="http://schemas.microsoft.com/office/drawing/2014/main" val="2603849047"/>
                    </a:ext>
                  </a:extLst>
                </a:gridCol>
                <a:gridCol w="3052690">
                  <a:extLst>
                    <a:ext uri="{9D8B030D-6E8A-4147-A177-3AD203B41FA5}">
                      <a16:colId xmlns:a16="http://schemas.microsoft.com/office/drawing/2014/main" val="2128224003"/>
                    </a:ext>
                  </a:extLst>
                </a:gridCol>
              </a:tblGrid>
              <a:tr h="564642">
                <a:tc>
                  <a:txBody>
                    <a:bodyPr/>
                    <a:lstStyle>
                      <a:lvl1pPr marL="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45720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9144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371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18288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2860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7432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2004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657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1" u="none" strike="noStrike" cap="none" normalizeH="0" baseline="0" dirty="0">
                          <a:ln>
                            <a:noFill/>
                          </a:ln>
                          <a:solidFill>
                            <a:schemeClr val="tx1"/>
                          </a:solidFill>
                          <a:effectLst/>
                        </a:rPr>
                        <a:t>Μέθοδος</a:t>
                      </a:r>
                      <a:endParaRPr kumimoji="0" lang="en-GB" altLang="el-GR"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45720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9144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371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18288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2860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7432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2004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657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1" u="none" strike="noStrike" cap="none" normalizeH="0" baseline="0" dirty="0">
                          <a:ln>
                            <a:noFill/>
                          </a:ln>
                          <a:solidFill>
                            <a:schemeClr val="tx1"/>
                          </a:solidFill>
                          <a:effectLst/>
                        </a:rPr>
                        <a:t>Εκτελεστές </a:t>
                      </a:r>
                      <a:r>
                        <a:rPr kumimoji="0" lang="el-GR" altLang="el-GR" sz="2000" b="1" u="none" strike="noStrike" cap="none" normalizeH="0" baseline="0" dirty="0" err="1">
                          <a:ln>
                            <a:noFill/>
                          </a:ln>
                          <a:solidFill>
                            <a:schemeClr val="tx1"/>
                          </a:solidFill>
                          <a:effectLst/>
                        </a:rPr>
                        <a:t>δειγ</a:t>
                      </a:r>
                      <a:r>
                        <a:rPr kumimoji="0" lang="en-US" altLang="el-GR" sz="2000" b="1" u="none" strike="noStrike" cap="none" normalizeH="0" baseline="0" dirty="0">
                          <a:ln>
                            <a:noFill/>
                          </a:ln>
                          <a:solidFill>
                            <a:schemeClr val="tx1"/>
                          </a:solidFill>
                          <a:effectLst/>
                        </a:rPr>
                        <a:t>/</a:t>
                      </a:r>
                      <a:r>
                        <a:rPr kumimoji="0" lang="el-GR" altLang="el-GR" sz="2000" b="1" u="none" strike="noStrike" cap="none" normalizeH="0" baseline="0" dirty="0" err="1">
                          <a:ln>
                            <a:noFill/>
                          </a:ln>
                          <a:solidFill>
                            <a:schemeClr val="tx1"/>
                          </a:solidFill>
                          <a:effectLst/>
                        </a:rPr>
                        <a:t>ψίας</a:t>
                      </a:r>
                      <a:endParaRPr kumimoji="0" lang="en-GB" altLang="el-GR"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45720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9144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371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18288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2860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7432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2004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657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1" u="none" strike="noStrike" cap="none" normalizeH="0" baseline="0" dirty="0">
                          <a:ln>
                            <a:noFill/>
                          </a:ln>
                          <a:solidFill>
                            <a:schemeClr val="tx1"/>
                          </a:solidFill>
                          <a:effectLst/>
                        </a:rPr>
                        <a:t>Πρωτόκολλα </a:t>
                      </a:r>
                      <a:r>
                        <a:rPr kumimoji="0" lang="el-GR" altLang="el-GR" sz="2000" b="1" u="none" strike="noStrike" cap="none" normalizeH="0" baseline="0" dirty="0" err="1">
                          <a:ln>
                            <a:noFill/>
                          </a:ln>
                          <a:solidFill>
                            <a:schemeClr val="tx1"/>
                          </a:solidFill>
                          <a:effectLst/>
                        </a:rPr>
                        <a:t>δειγ</a:t>
                      </a:r>
                      <a:r>
                        <a:rPr kumimoji="0" lang="en-US" altLang="el-GR" sz="2000" b="1" u="none" strike="noStrike" cap="none" normalizeH="0" baseline="0" dirty="0">
                          <a:ln>
                            <a:noFill/>
                          </a:ln>
                          <a:solidFill>
                            <a:schemeClr val="tx1"/>
                          </a:solidFill>
                          <a:effectLst/>
                        </a:rPr>
                        <a:t>/</a:t>
                      </a:r>
                      <a:r>
                        <a:rPr kumimoji="0" lang="el-GR" altLang="el-GR" sz="2000" b="1" u="none" strike="noStrike" cap="none" normalizeH="0" baseline="0" dirty="0" err="1">
                          <a:ln>
                            <a:noFill/>
                          </a:ln>
                          <a:solidFill>
                            <a:schemeClr val="tx1"/>
                          </a:solidFill>
                          <a:effectLst/>
                        </a:rPr>
                        <a:t>ψίας</a:t>
                      </a:r>
                      <a:endParaRPr kumimoji="0" lang="en-GB" altLang="el-GR"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97677047"/>
                  </a:ext>
                </a:extLst>
              </a:tr>
              <a:tr h="564642">
                <a:tc>
                  <a:txBody>
                    <a:bodyPr/>
                    <a:lstStyle>
                      <a:lvl1pPr marL="533400" indent="-5334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914400" indent="-45720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295400" indent="-3810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714500" indent="-3429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171700" indent="-3429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628900" indent="-3429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3086100" indent="-3429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543300" indent="-3429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4000500" indent="-3429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el-GR" altLang="el-GR" sz="2000" b="0" u="none" strike="noStrike" cap="none" normalizeH="0" baseline="0" dirty="0">
                          <a:ln>
                            <a:noFill/>
                          </a:ln>
                          <a:solidFill>
                            <a:schemeClr val="tx1"/>
                          </a:solidFill>
                          <a:effectLst/>
                        </a:rPr>
                        <a:t>1. Διπλά δείγματα</a:t>
                      </a:r>
                      <a:endParaRPr kumimoji="0" lang="en-GB" altLang="el-G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45720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9144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371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18288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2860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7432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2004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657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l-GR" sz="2000" b="0" u="none" strike="noStrike" cap="none" normalizeH="0" baseline="0" dirty="0">
                          <a:ln>
                            <a:noFill/>
                          </a:ln>
                          <a:solidFill>
                            <a:schemeClr val="tx1"/>
                          </a:solidFill>
                          <a:effectLst/>
                        </a:rPr>
                        <a:t>1</a:t>
                      </a:r>
                      <a:endParaRPr kumimoji="0" lang="en-GB" altLang="el-G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45720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9144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371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18288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2860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7432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2004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657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l-GR" sz="2000" b="0" u="none" strike="noStrike" cap="none" normalizeH="0" baseline="0" dirty="0">
                          <a:ln>
                            <a:noFill/>
                          </a:ln>
                          <a:solidFill>
                            <a:schemeClr val="tx1"/>
                          </a:solidFill>
                          <a:effectLst/>
                        </a:rPr>
                        <a:t>1</a:t>
                      </a:r>
                      <a:endParaRPr kumimoji="0" lang="en-GB" altLang="el-G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7498291"/>
                  </a:ext>
                </a:extLst>
              </a:tr>
              <a:tr h="614758">
                <a:tc>
                  <a:txBody>
                    <a:bodyPr/>
                    <a:lstStyle>
                      <a:lvl1pPr marL="533400" indent="-5334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914400" indent="-45720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295400" indent="-3810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714500" indent="-3429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171700" indent="-3429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628900" indent="-3429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3086100" indent="-3429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543300" indent="-3429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4000500" indent="-3429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el-GR" altLang="el-GR" sz="2000" b="0" u="none" strike="noStrike" cap="none" normalizeH="0" baseline="0">
                          <a:ln>
                            <a:noFill/>
                          </a:ln>
                          <a:solidFill>
                            <a:schemeClr val="tx1"/>
                          </a:solidFill>
                          <a:effectLst/>
                        </a:rPr>
                        <a:t>2. Πολλαπλά πρωτόκολλα</a:t>
                      </a:r>
                      <a:endParaRPr kumimoji="0" lang="en-GB" altLang="el-GR"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0000" marR="90000" marT="46800" marB="46800"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45720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9144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371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18288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2860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7432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2004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657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l-GR" sz="2000" b="0" u="none" strike="noStrike" cap="none" normalizeH="0" baseline="0" dirty="0">
                          <a:ln>
                            <a:noFill/>
                          </a:ln>
                          <a:solidFill>
                            <a:schemeClr val="tx1"/>
                          </a:solidFill>
                          <a:effectLst/>
                        </a:rPr>
                        <a:t>1</a:t>
                      </a:r>
                      <a:endParaRPr kumimoji="0" lang="en-GB" altLang="el-G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45720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9144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371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18288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2860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7432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2004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657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0" u="none" strike="noStrike" cap="none" normalizeH="0" baseline="0" dirty="0">
                          <a:ln>
                            <a:noFill/>
                          </a:ln>
                          <a:solidFill>
                            <a:schemeClr val="tx1"/>
                          </a:solidFill>
                          <a:effectLst/>
                        </a:rPr>
                        <a:t>Πολλαπλά</a:t>
                      </a:r>
                      <a:endParaRPr kumimoji="0" lang="en-GB" altLang="el-G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501050393"/>
                  </a:ext>
                </a:extLst>
              </a:tr>
              <a:tr h="564642">
                <a:tc>
                  <a:txBody>
                    <a:bodyPr/>
                    <a:lstStyle>
                      <a:lvl1pPr marL="533400" indent="-5334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914400" indent="-45720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295400" indent="-3810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714500" indent="-3429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171700" indent="-3429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628900" indent="-3429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3086100" indent="-3429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543300" indent="-3429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4000500" indent="-3429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el-GR" altLang="el-GR" sz="2000" b="0" u="none" strike="noStrike" cap="none" normalizeH="0" baseline="0">
                          <a:ln>
                            <a:noFill/>
                          </a:ln>
                          <a:solidFill>
                            <a:schemeClr val="tx1"/>
                          </a:solidFill>
                          <a:effectLst/>
                        </a:rPr>
                        <a:t>3. Διαεργαστηριακή Μελέτη </a:t>
                      </a:r>
                      <a:endParaRPr kumimoji="0" lang="en-GB" altLang="el-GR"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0000" marR="90000" marT="46800" marB="46800"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45720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9144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371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18288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2860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7432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2004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657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0" u="none" strike="noStrike" cap="none" normalizeH="0" baseline="0" dirty="0">
                          <a:ln>
                            <a:noFill/>
                          </a:ln>
                          <a:solidFill>
                            <a:schemeClr val="tx1"/>
                          </a:solidFill>
                          <a:effectLst/>
                        </a:rPr>
                        <a:t>Πολλαπλοί</a:t>
                      </a:r>
                      <a:endParaRPr kumimoji="0" lang="en-GB" altLang="el-G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45720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9144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371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18288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2860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7432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2004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657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l-GR" sz="2000" b="0" u="none" strike="noStrike" cap="none" normalizeH="0" baseline="0" dirty="0">
                          <a:ln>
                            <a:noFill/>
                          </a:ln>
                          <a:solidFill>
                            <a:schemeClr val="tx1"/>
                          </a:solidFill>
                          <a:effectLst/>
                        </a:rPr>
                        <a:t>1</a:t>
                      </a:r>
                      <a:endParaRPr kumimoji="0" lang="en-GB" altLang="el-G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66369888"/>
                  </a:ext>
                </a:extLst>
              </a:tr>
              <a:tr h="564642">
                <a:tc>
                  <a:txBody>
                    <a:bodyPr/>
                    <a:lstStyle>
                      <a:lvl1pPr marL="533400" indent="-53340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914400" indent="-45720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1295400" indent="-3810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714500" indent="-3429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2171700" indent="-3429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628900" indent="-3429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3086100" indent="-3429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543300" indent="-3429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4000500" indent="-3429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el-GR" altLang="el-GR" sz="2000" b="0" u="none" strike="noStrike" cap="none" normalizeH="0" baseline="0">
                          <a:ln>
                            <a:noFill/>
                          </a:ln>
                          <a:solidFill>
                            <a:schemeClr val="tx1"/>
                          </a:solidFill>
                          <a:effectLst/>
                        </a:rPr>
                        <a:t>4. Σχήμα Δοκιμής Ικανότητας</a:t>
                      </a:r>
                      <a:endParaRPr kumimoji="0" lang="en-GB" altLang="el-GR"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90000" marR="90000" marT="46800" marB="46800"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45720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9144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371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18288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2860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7432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2004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657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0" u="none" strike="noStrike" cap="none" normalizeH="0" baseline="0" dirty="0">
                          <a:ln>
                            <a:noFill/>
                          </a:ln>
                          <a:solidFill>
                            <a:schemeClr val="tx1"/>
                          </a:solidFill>
                          <a:effectLst/>
                        </a:rPr>
                        <a:t>Πολλαπλοί</a:t>
                      </a:r>
                      <a:endParaRPr kumimoji="0" lang="en-GB" altLang="el-G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spcBef>
                          <a:spcPct val="20000"/>
                        </a:spcBef>
                        <a:defRPr sz="2800" kern="1200">
                          <a:solidFill>
                            <a:schemeClr val="tx1"/>
                          </a:solidFill>
                          <a:latin typeface="Arial" panose="020B0604020202020204" pitchFamily="34" charset="0"/>
                          <a:cs typeface="Arial" panose="020B0604020202020204" pitchFamily="34" charset="0"/>
                        </a:defRPr>
                      </a:lvl1pPr>
                      <a:lvl2pPr marL="457200" algn="l" defTabSz="914400" rtl="0" eaLnBrk="1" latinLnBrk="0" hangingPunct="1">
                        <a:spcBef>
                          <a:spcPct val="20000"/>
                        </a:spcBef>
                        <a:defRPr sz="2400" kern="1200">
                          <a:solidFill>
                            <a:schemeClr val="tx1"/>
                          </a:solidFill>
                          <a:latin typeface="Arial" panose="020B0604020202020204" pitchFamily="34" charset="0"/>
                          <a:cs typeface="Arial" panose="020B0604020202020204" pitchFamily="34" charset="0"/>
                        </a:defRPr>
                      </a:lvl2pPr>
                      <a:lvl3pPr marL="914400" algn="l" defTabSz="914400" rtl="0" eaLnBrk="1" latinLnBrk="0" hangingPunct="1">
                        <a:spcBef>
                          <a:spcPct val="20000"/>
                        </a:spcBef>
                        <a:defRPr sz="2000" kern="1200">
                          <a:solidFill>
                            <a:schemeClr val="tx1"/>
                          </a:solidFill>
                          <a:latin typeface="Arial" panose="020B0604020202020204" pitchFamily="34" charset="0"/>
                          <a:cs typeface="Arial" panose="020B0604020202020204" pitchFamily="34" charset="0"/>
                        </a:defRPr>
                      </a:lvl3pPr>
                      <a:lvl4pPr marL="13716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4pPr>
                      <a:lvl5pPr marL="1828800" algn="l" defTabSz="914400" rtl="0" eaLnBrk="1" latinLnBrk="0" hangingPunct="1">
                        <a:spcBef>
                          <a:spcPct val="20000"/>
                        </a:spcBef>
                        <a:defRPr sz="1800" kern="1200">
                          <a:solidFill>
                            <a:schemeClr val="tx1"/>
                          </a:solidFill>
                          <a:latin typeface="Arial" panose="020B0604020202020204" pitchFamily="34" charset="0"/>
                          <a:cs typeface="Arial" panose="020B0604020202020204" pitchFamily="34" charset="0"/>
                        </a:defRPr>
                      </a:lvl5pPr>
                      <a:lvl6pPr marL="22860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6pPr>
                      <a:lvl7pPr marL="27432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7pPr>
                      <a:lvl8pPr marL="32004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8pPr>
                      <a:lvl9pPr marL="3657600" algn="l" defTabSz="914400" rtl="0" eaLnBrk="1" fontAlgn="base" latinLnBrk="0" hangingPunct="1">
                        <a:spcBef>
                          <a:spcPct val="20000"/>
                        </a:spcBef>
                        <a:spcAft>
                          <a:spcPct val="0"/>
                        </a:spcAft>
                        <a:defRPr sz="1800" kern="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el-GR" sz="2000" b="0" u="none" strike="noStrike" cap="none" normalizeH="0" baseline="0" dirty="0">
                          <a:ln>
                            <a:noFill/>
                          </a:ln>
                          <a:solidFill>
                            <a:schemeClr val="tx1"/>
                          </a:solidFill>
                          <a:effectLst/>
                        </a:rPr>
                        <a:t>Πολλαπλά</a:t>
                      </a:r>
                      <a:endParaRPr kumimoji="0" lang="en-GB" altLang="el-G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0000" marR="90000" marT="46800" marB="46800"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315944177"/>
                  </a:ext>
                </a:extLst>
              </a:tr>
            </a:tbl>
          </a:graphicData>
        </a:graphic>
      </p:graphicFrame>
      <p:cxnSp>
        <p:nvCxnSpPr>
          <p:cNvPr id="12" name="Ευθύγραμμο βέλος σύνδεσης 11">
            <a:extLst>
              <a:ext uri="{FF2B5EF4-FFF2-40B4-BE49-F238E27FC236}">
                <a16:creationId xmlns:a16="http://schemas.microsoft.com/office/drawing/2014/main" id="{4C722312-10DA-4168-9DA5-FB47543F6D95}"/>
              </a:ext>
            </a:extLst>
          </p:cNvPr>
          <p:cNvCxnSpPr>
            <a:cxnSpLocks/>
          </p:cNvCxnSpPr>
          <p:nvPr/>
        </p:nvCxnSpPr>
        <p:spPr>
          <a:xfrm>
            <a:off x="7877908" y="2387991"/>
            <a:ext cx="0" cy="3377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0C8787A-9B94-442B-84FA-E9BEB6B24212}"/>
              </a:ext>
            </a:extLst>
          </p:cNvPr>
          <p:cNvSpPr txBox="1"/>
          <p:nvPr/>
        </p:nvSpPr>
        <p:spPr>
          <a:xfrm>
            <a:off x="7920111" y="3753546"/>
            <a:ext cx="958468" cy="646331"/>
          </a:xfrm>
          <a:prstGeom prst="rect">
            <a:avLst/>
          </a:prstGeom>
          <a:noFill/>
        </p:spPr>
        <p:txBody>
          <a:bodyPr wrap="none" rtlCol="0">
            <a:spAutoFit/>
          </a:bodyPr>
          <a:lstStyle/>
          <a:p>
            <a:r>
              <a:rPr lang="el-GR" dirty="0"/>
              <a:t>Αύξηση </a:t>
            </a:r>
          </a:p>
          <a:p>
            <a:r>
              <a:rPr lang="el-GR" dirty="0"/>
              <a:t>κόστους</a:t>
            </a:r>
          </a:p>
        </p:txBody>
      </p:sp>
    </p:spTree>
    <p:extLst>
      <p:ext uri="{BB962C8B-B14F-4D97-AF65-F5344CB8AC3E}">
        <p14:creationId xmlns:p14="http://schemas.microsoft.com/office/powerpoint/2010/main" val="3900554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a:extLst>
              <a:ext uri="{FF2B5EF4-FFF2-40B4-BE49-F238E27FC236}">
                <a16:creationId xmlns:a16="http://schemas.microsoft.com/office/drawing/2014/main" id="{9A46EF2A-B570-4734-BD2C-361C9774F8DE}"/>
              </a:ext>
            </a:extLst>
          </p:cNvPr>
          <p:cNvSpPr txBox="1">
            <a:spLocks/>
          </p:cNvSpPr>
          <p:nvPr/>
        </p:nvSpPr>
        <p:spPr>
          <a:xfrm>
            <a:off x="628650" y="18224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l-GR" sz="3300" b="0" i="0" u="sng" strike="noStrike" kern="1200" cap="none" spc="0" normalizeH="0" baseline="0" noProof="0" dirty="0">
                <a:ln>
                  <a:noFill/>
                </a:ln>
                <a:solidFill>
                  <a:srgbClr val="4472C4">
                    <a:lumMod val="75000"/>
                  </a:srgbClr>
                </a:solidFill>
                <a:effectLst/>
                <a:uLnTx/>
                <a:uFillTx/>
                <a:latin typeface="Calibri Light" panose="020F0302020204030204"/>
                <a:ea typeface="+mj-ea"/>
                <a:cs typeface="+mj-cs"/>
              </a:rPr>
              <a:t>Στατιστικό μοντέλο εμπειρικών μεθόδων</a:t>
            </a:r>
            <a:r>
              <a:rPr kumimoji="0" lang="en-US" sz="3300" b="0" i="0" u="sng" strike="noStrike" kern="1200" cap="none" spc="0" normalizeH="0" baseline="0" noProof="0" dirty="0">
                <a:ln>
                  <a:noFill/>
                </a:ln>
                <a:solidFill>
                  <a:srgbClr val="4472C4">
                    <a:lumMod val="75000"/>
                  </a:srgbClr>
                </a:solidFill>
                <a:effectLst/>
                <a:uLnTx/>
                <a:uFillTx/>
                <a:latin typeface="Calibri Light" panose="020F0302020204030204"/>
                <a:ea typeface="+mj-ea"/>
                <a:cs typeface="+mj-cs"/>
              </a:rPr>
              <a:t> </a:t>
            </a:r>
            <a:endParaRPr kumimoji="0" lang="el-GR" sz="3300" b="0" i="0" u="sng" strike="noStrike" kern="1200" cap="none" spc="0" normalizeH="0" baseline="0" noProof="0" dirty="0">
              <a:ln>
                <a:noFill/>
              </a:ln>
              <a:solidFill>
                <a:srgbClr val="4472C4">
                  <a:lumMod val="75000"/>
                </a:srgbClr>
              </a:solidFill>
              <a:effectLst/>
              <a:uLnTx/>
              <a:uFillTx/>
              <a:latin typeface="Calibri Light" panose="020F0302020204030204"/>
              <a:ea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el-GR" sz="2400" u="sng" dirty="0">
                <a:solidFill>
                  <a:srgbClr val="4472C4">
                    <a:lumMod val="75000"/>
                  </a:srgbClr>
                </a:solidFill>
                <a:latin typeface="Calibri Light" panose="020F0302020204030204"/>
              </a:rPr>
              <a:t>Για ένα δειγματοληπτικό στόχο</a:t>
            </a:r>
            <a:endParaRPr kumimoji="0" lang="el-GR" sz="2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6" name="Εικόνα 5">
            <a:extLst>
              <a:ext uri="{FF2B5EF4-FFF2-40B4-BE49-F238E27FC236}">
                <a16:creationId xmlns:a16="http://schemas.microsoft.com/office/drawing/2014/main" id="{FBE10CE7-4BFF-4E53-B6B8-AC68E288709F}"/>
              </a:ext>
            </a:extLst>
          </p:cNvPr>
          <p:cNvPicPr>
            <a:picLocks noChangeAspect="1"/>
          </p:cNvPicPr>
          <p:nvPr/>
        </p:nvPicPr>
        <p:blipFill rotWithShape="1">
          <a:blip r:embed="rId2"/>
          <a:srcRect l="64308" t="46290" r="10000" b="39826"/>
          <a:stretch/>
        </p:blipFill>
        <p:spPr>
          <a:xfrm>
            <a:off x="1271429" y="1343617"/>
            <a:ext cx="6058813" cy="1052128"/>
          </a:xfrm>
          <a:prstGeom prst="rect">
            <a:avLst/>
          </a:prstGeom>
        </p:spPr>
      </p:pic>
      <p:sp>
        <p:nvSpPr>
          <p:cNvPr id="7" name="Ορθογώνιο 6">
            <a:extLst>
              <a:ext uri="{FF2B5EF4-FFF2-40B4-BE49-F238E27FC236}">
                <a16:creationId xmlns:a16="http://schemas.microsoft.com/office/drawing/2014/main" id="{E5ABC373-C4A2-4692-AC18-941F5A7EC276}"/>
              </a:ext>
            </a:extLst>
          </p:cNvPr>
          <p:cNvSpPr/>
          <p:nvPr/>
        </p:nvSpPr>
        <p:spPr>
          <a:xfrm>
            <a:off x="736356" y="2395745"/>
            <a:ext cx="7671288" cy="13255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sz="2000" dirty="0"/>
              <a:t>χ = μετρούμενη τιμή </a:t>
            </a:r>
            <a:r>
              <a:rPr lang="el-GR" sz="2000" dirty="0" err="1"/>
              <a:t>αναλύτη</a:t>
            </a:r>
            <a:r>
              <a:rPr lang="el-GR" sz="2000" dirty="0"/>
              <a:t> στον δειγματοληπτικό στόχο</a:t>
            </a:r>
          </a:p>
          <a:p>
            <a:r>
              <a:rPr lang="el-GR" sz="2800" dirty="0"/>
              <a:t>Χ</a:t>
            </a:r>
            <a:r>
              <a:rPr lang="el-GR" sz="2000" dirty="0"/>
              <a:t> </a:t>
            </a:r>
            <a:r>
              <a:rPr lang="en-US" sz="2000" dirty="0"/>
              <a:t>true = </a:t>
            </a:r>
            <a:r>
              <a:rPr lang="el-GR" sz="2000" dirty="0"/>
              <a:t>Αληθής τιμή </a:t>
            </a:r>
            <a:r>
              <a:rPr lang="el-GR" sz="2000" dirty="0" err="1"/>
              <a:t>αναλύτη</a:t>
            </a:r>
            <a:r>
              <a:rPr lang="el-GR" sz="2000" dirty="0"/>
              <a:t> στον δειγματοληπτικό στόχο</a:t>
            </a:r>
          </a:p>
          <a:p>
            <a:r>
              <a:rPr lang="el-GR" sz="2400" i="1" dirty="0"/>
              <a:t>ε</a:t>
            </a:r>
            <a:r>
              <a:rPr lang="el-GR" sz="2000" dirty="0"/>
              <a:t> </a:t>
            </a:r>
            <a:r>
              <a:rPr lang="en-US" sz="2000" i="1" dirty="0"/>
              <a:t>sampling</a:t>
            </a:r>
            <a:r>
              <a:rPr lang="en-US" sz="2000" dirty="0"/>
              <a:t> + </a:t>
            </a:r>
            <a:r>
              <a:rPr lang="el-GR" sz="2400" i="1" dirty="0"/>
              <a:t>ε</a:t>
            </a:r>
            <a:r>
              <a:rPr lang="el-GR" sz="2000" dirty="0"/>
              <a:t> </a:t>
            </a:r>
            <a:r>
              <a:rPr lang="en-US" sz="2000" i="1" dirty="0"/>
              <a:t>analytical</a:t>
            </a:r>
            <a:r>
              <a:rPr lang="en-US" sz="2000" dirty="0"/>
              <a:t> = </a:t>
            </a:r>
            <a:r>
              <a:rPr lang="el-GR" sz="2000" dirty="0"/>
              <a:t>σφάλματα δειγματοληψίας και ανάλυσης</a:t>
            </a:r>
          </a:p>
          <a:p>
            <a:pPr algn="ctr"/>
            <a:endParaRPr lang="el-GR" sz="2000" dirty="0"/>
          </a:p>
        </p:txBody>
      </p:sp>
      <p:sp>
        <p:nvSpPr>
          <p:cNvPr id="8" name="Text Box 5">
            <a:extLst>
              <a:ext uri="{FF2B5EF4-FFF2-40B4-BE49-F238E27FC236}">
                <a16:creationId xmlns:a16="http://schemas.microsoft.com/office/drawing/2014/main" id="{2F27CF9D-02BD-4F0C-89DB-E21E85C28F70}"/>
              </a:ext>
            </a:extLst>
          </p:cNvPr>
          <p:cNvSpPr txBox="1">
            <a:spLocks noChangeArrowheads="1"/>
          </p:cNvSpPr>
          <p:nvPr/>
        </p:nvSpPr>
        <p:spPr bwMode="auto">
          <a:xfrm>
            <a:off x="883748" y="4047022"/>
            <a:ext cx="4752975" cy="519112"/>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p>
            <a:pPr>
              <a:spcBef>
                <a:spcPct val="50000"/>
              </a:spcBef>
            </a:pPr>
            <a:r>
              <a:rPr lang="en-US" altLang="el-GR" sz="2800" i="1" dirty="0">
                <a:latin typeface="Times New Roman" panose="02020603050405020304" pitchFamily="18" charset="0"/>
              </a:rPr>
              <a:t>s</a:t>
            </a:r>
            <a:r>
              <a:rPr lang="el-GR" altLang="el-GR" sz="2800" baseline="30000" dirty="0">
                <a:latin typeface="Times New Roman" panose="02020603050405020304" pitchFamily="18" charset="0"/>
              </a:rPr>
              <a:t>2</a:t>
            </a:r>
            <a:r>
              <a:rPr lang="en-US" altLang="el-GR" i="1" dirty="0" err="1">
                <a:latin typeface="Times New Roman" panose="02020603050405020304" pitchFamily="18" charset="0"/>
              </a:rPr>
              <a:t>meas</a:t>
            </a:r>
            <a:r>
              <a:rPr lang="el-GR" altLang="el-GR" sz="1800" dirty="0">
                <a:latin typeface="Times New Roman" panose="02020603050405020304" pitchFamily="18" charset="0"/>
              </a:rPr>
              <a:t> </a:t>
            </a:r>
            <a:r>
              <a:rPr lang="el-GR" altLang="el-GR" sz="2800" dirty="0">
                <a:latin typeface="Times New Roman" panose="02020603050405020304" pitchFamily="18" charset="0"/>
              </a:rPr>
              <a:t> = </a:t>
            </a:r>
            <a:r>
              <a:rPr lang="en-US" altLang="el-GR" sz="2800" i="1" dirty="0">
                <a:latin typeface="Times New Roman" panose="02020603050405020304" pitchFamily="18" charset="0"/>
              </a:rPr>
              <a:t>s</a:t>
            </a:r>
            <a:r>
              <a:rPr lang="el-GR" altLang="el-GR" sz="2800" baseline="30000" dirty="0">
                <a:latin typeface="Times New Roman" panose="02020603050405020304" pitchFamily="18" charset="0"/>
              </a:rPr>
              <a:t>2</a:t>
            </a:r>
            <a:r>
              <a:rPr lang="en-US" altLang="el-GR" sz="1800" i="1" dirty="0">
                <a:latin typeface="Times New Roman" panose="02020603050405020304" pitchFamily="18" charset="0"/>
              </a:rPr>
              <a:t>samp</a:t>
            </a:r>
            <a:r>
              <a:rPr lang="en-US" altLang="el-GR" i="1" dirty="0">
                <a:latin typeface="Times New Roman" panose="02020603050405020304" pitchFamily="18" charset="0"/>
              </a:rPr>
              <a:t>ling</a:t>
            </a:r>
            <a:r>
              <a:rPr lang="el-GR" altLang="el-GR" sz="2800" dirty="0">
                <a:latin typeface="Times New Roman" panose="02020603050405020304" pitchFamily="18" charset="0"/>
              </a:rPr>
              <a:t> + </a:t>
            </a:r>
            <a:r>
              <a:rPr lang="en-US" altLang="el-GR" sz="2800" i="1" dirty="0">
                <a:latin typeface="Times New Roman" panose="02020603050405020304" pitchFamily="18" charset="0"/>
              </a:rPr>
              <a:t>s</a:t>
            </a:r>
            <a:r>
              <a:rPr lang="el-GR" altLang="el-GR" sz="2800" baseline="30000" dirty="0">
                <a:latin typeface="Times New Roman" panose="02020603050405020304" pitchFamily="18" charset="0"/>
              </a:rPr>
              <a:t>2</a:t>
            </a:r>
            <a:r>
              <a:rPr lang="en-US" altLang="el-GR" sz="1800" i="1" dirty="0">
                <a:latin typeface="Times New Roman" panose="02020603050405020304" pitchFamily="18" charset="0"/>
              </a:rPr>
              <a:t>analytical</a:t>
            </a:r>
            <a:r>
              <a:rPr lang="el-GR" altLang="el-GR" sz="2400" dirty="0">
                <a:solidFill>
                  <a:srgbClr val="FFFF00"/>
                </a:solidFill>
              </a:rPr>
              <a:t> </a:t>
            </a:r>
            <a:endParaRPr lang="el-GR" altLang="el-GR" sz="2400" dirty="0">
              <a:solidFill>
                <a:srgbClr val="FFFF00"/>
              </a:solidFill>
              <a:sym typeface="Wingdings" panose="05000000000000000000" pitchFamily="2" charset="2"/>
            </a:endParaRPr>
          </a:p>
        </p:txBody>
      </p:sp>
      <p:graphicFrame>
        <p:nvGraphicFramePr>
          <p:cNvPr id="9" name="Object 22">
            <a:extLst>
              <a:ext uri="{FF2B5EF4-FFF2-40B4-BE49-F238E27FC236}">
                <a16:creationId xmlns:a16="http://schemas.microsoft.com/office/drawing/2014/main" id="{B8CE25C3-9A94-469D-A0FE-A187171E54E0}"/>
              </a:ext>
            </a:extLst>
          </p:cNvPr>
          <p:cNvGraphicFramePr>
            <a:graphicFrameLocks noChangeAspect="1"/>
          </p:cNvGraphicFramePr>
          <p:nvPr>
            <p:extLst>
              <p:ext uri="{D42A27DB-BD31-4B8C-83A1-F6EECF244321}">
                <p14:modId xmlns:p14="http://schemas.microsoft.com/office/powerpoint/2010/main" val="357546845"/>
              </p:ext>
            </p:extLst>
          </p:nvPr>
        </p:nvGraphicFramePr>
        <p:xfrm>
          <a:off x="883748" y="4802227"/>
          <a:ext cx="3960813" cy="758825"/>
        </p:xfrm>
        <a:graphic>
          <a:graphicData uri="http://schemas.openxmlformats.org/presentationml/2006/ole">
            <mc:AlternateContent xmlns:mc="http://schemas.openxmlformats.org/markup-compatibility/2006">
              <mc:Choice xmlns:v="urn:schemas-microsoft-com:vml" Requires="v">
                <p:oleObj name="Εξίσωση" r:id="rId3" imgW="1586811" imgH="304668" progId="Equation.3">
                  <p:embed/>
                </p:oleObj>
              </mc:Choice>
              <mc:Fallback>
                <p:oleObj name="Εξίσωση" r:id="rId3" imgW="1586811" imgH="304668" progId="Equation.3">
                  <p:embed/>
                  <p:pic>
                    <p:nvPicPr>
                      <p:cNvPr id="45078" name="Object 22">
                        <a:extLst>
                          <a:ext uri="{FF2B5EF4-FFF2-40B4-BE49-F238E27FC236}">
                            <a16:creationId xmlns:a16="http://schemas.microsoft.com/office/drawing/2014/main" id="{984DC0B4-C55B-4E37-A2CB-FD9B224B6C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748" y="4802227"/>
                        <a:ext cx="3960813" cy="758825"/>
                      </a:xfrm>
                      <a:prstGeom prst="rect">
                        <a:avLst/>
                      </a:prstGeom>
                      <a:gradFill rotWithShape="1">
                        <a:gsLst>
                          <a:gs pos="0">
                            <a:srgbClr val="FFFF66">
                              <a:gamma/>
                              <a:shade val="46275"/>
                              <a:invGamma/>
                            </a:srgbClr>
                          </a:gs>
                          <a:gs pos="50000">
                            <a:srgbClr val="FFFF66"/>
                          </a:gs>
                          <a:gs pos="100000">
                            <a:srgbClr val="FFFF66">
                              <a:gamma/>
                              <a:shade val="46275"/>
                              <a:invGamma/>
                            </a:srgbClr>
                          </a:gs>
                        </a:gsLst>
                        <a:lin ang="5400000" scaled="1"/>
                      </a:gradFill>
                    </p:spPr>
                  </p:pic>
                </p:oleObj>
              </mc:Fallback>
            </mc:AlternateContent>
          </a:graphicData>
        </a:graphic>
      </p:graphicFrame>
      <p:graphicFrame>
        <p:nvGraphicFramePr>
          <p:cNvPr id="10" name="Object 24">
            <a:extLst>
              <a:ext uri="{FF2B5EF4-FFF2-40B4-BE49-F238E27FC236}">
                <a16:creationId xmlns:a16="http://schemas.microsoft.com/office/drawing/2014/main" id="{7E782DED-1376-45B2-B5D5-7A62331F53D5}"/>
              </a:ext>
            </a:extLst>
          </p:cNvPr>
          <p:cNvGraphicFramePr>
            <a:graphicFrameLocks noChangeAspect="1"/>
          </p:cNvGraphicFramePr>
          <p:nvPr>
            <p:extLst>
              <p:ext uri="{D42A27DB-BD31-4B8C-83A1-F6EECF244321}">
                <p14:modId xmlns:p14="http://schemas.microsoft.com/office/powerpoint/2010/main" val="2967675787"/>
              </p:ext>
            </p:extLst>
          </p:nvPr>
        </p:nvGraphicFramePr>
        <p:xfrm>
          <a:off x="883748" y="5797145"/>
          <a:ext cx="2808288" cy="649288"/>
        </p:xfrm>
        <a:graphic>
          <a:graphicData uri="http://schemas.openxmlformats.org/presentationml/2006/ole">
            <mc:AlternateContent xmlns:mc="http://schemas.openxmlformats.org/markup-compatibility/2006">
              <mc:Choice xmlns:v="urn:schemas-microsoft-com:vml" Requires="v">
                <p:oleObj name="Εξίσωση" r:id="rId5" imgW="1117115" imgH="253890" progId="Equation.3">
                  <p:embed/>
                </p:oleObj>
              </mc:Choice>
              <mc:Fallback>
                <p:oleObj name="Εξίσωση" r:id="rId5" imgW="1117115" imgH="253890" progId="Equation.3">
                  <p:embed/>
                  <p:pic>
                    <p:nvPicPr>
                      <p:cNvPr id="45080" name="Object 24">
                        <a:extLst>
                          <a:ext uri="{FF2B5EF4-FFF2-40B4-BE49-F238E27FC236}">
                            <a16:creationId xmlns:a16="http://schemas.microsoft.com/office/drawing/2014/main" id="{7038310B-4910-4F9F-9890-36E9111E18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748" y="5797145"/>
                        <a:ext cx="2808288" cy="649288"/>
                      </a:xfrm>
                      <a:prstGeom prst="rect">
                        <a:avLst/>
                      </a:prstGeom>
                      <a:gradFill rotWithShape="1">
                        <a:gsLst>
                          <a:gs pos="0">
                            <a:srgbClr val="FFFF66">
                              <a:gamma/>
                              <a:shade val="46275"/>
                              <a:invGamma/>
                            </a:srgbClr>
                          </a:gs>
                          <a:gs pos="50000">
                            <a:srgbClr val="FFFF66"/>
                          </a:gs>
                          <a:gs pos="100000">
                            <a:srgbClr val="FFFF66">
                              <a:gamma/>
                              <a:shade val="46275"/>
                              <a:invGamma/>
                            </a:srgbClr>
                          </a:gs>
                        </a:gsLst>
                        <a:lin ang="5400000" scaled="1"/>
                      </a:gradFill>
                    </p:spPr>
                  </p:pic>
                </p:oleObj>
              </mc:Fallback>
            </mc:AlternateContent>
          </a:graphicData>
        </a:graphic>
      </p:graphicFrame>
    </p:spTree>
    <p:extLst>
      <p:ext uri="{BB962C8B-B14F-4D97-AF65-F5344CB8AC3E}">
        <p14:creationId xmlns:p14="http://schemas.microsoft.com/office/powerpoint/2010/main" val="55132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491C2691-2CD5-420D-8737-700E6B0F3C62}"/>
              </a:ext>
            </a:extLst>
          </p:cNvPr>
          <p:cNvSpPr>
            <a:spLocks noGrp="1" noChangeArrowheads="1"/>
          </p:cNvSpPr>
          <p:nvPr>
            <p:ph type="title"/>
          </p:nvPr>
        </p:nvSpPr>
        <p:spPr>
          <a:xfrm>
            <a:off x="457200" y="-26988"/>
            <a:ext cx="8229600" cy="1143001"/>
          </a:xfrm>
        </p:spPr>
        <p:txBody>
          <a:bodyPr/>
          <a:lstStyle/>
          <a:p>
            <a:pPr marL="0" marR="0" lvl="0" indent="0" algn="l" defTabSz="685800" rtl="0" eaLnBrk="1" fontAlgn="auto" latinLnBrk="0" hangingPunct="1">
              <a:lnSpc>
                <a:spcPct val="90000"/>
              </a:lnSpc>
              <a:spcBef>
                <a:spcPct val="0"/>
              </a:spcBef>
              <a:spcAft>
                <a:spcPts val="0"/>
              </a:spcAft>
              <a:buClrTx/>
              <a:buSzTx/>
              <a:buFontTx/>
              <a:buNone/>
              <a:tabLst/>
              <a:defRPr/>
            </a:pPr>
            <a:r>
              <a:rPr lang="el-GR" sz="3200" u="sng" dirty="0">
                <a:solidFill>
                  <a:srgbClr val="4472C4">
                    <a:lumMod val="75000"/>
                  </a:srgbClr>
                </a:solidFill>
                <a:latin typeface="Calibri Light" panose="020F0302020204030204"/>
              </a:rPr>
              <a:t>Για περισσότερους από έναν δειγματοληπτικούς στόχους</a:t>
            </a:r>
            <a:endParaRPr kumimoji="0" lang="el-GR" sz="32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45061" name="Text Box 5">
            <a:extLst>
              <a:ext uri="{FF2B5EF4-FFF2-40B4-BE49-F238E27FC236}">
                <a16:creationId xmlns:a16="http://schemas.microsoft.com/office/drawing/2014/main" id="{40F3011F-538C-4060-9BD1-8E66B1343BC9}"/>
              </a:ext>
            </a:extLst>
          </p:cNvPr>
          <p:cNvSpPr txBox="1">
            <a:spLocks noChangeArrowheads="1"/>
          </p:cNvSpPr>
          <p:nvPr/>
        </p:nvSpPr>
        <p:spPr bwMode="auto">
          <a:xfrm>
            <a:off x="758922" y="3013515"/>
            <a:ext cx="6454580" cy="523220"/>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spcBef>
                <a:spcPct val="50000"/>
              </a:spcBef>
            </a:pPr>
            <a:r>
              <a:rPr lang="en-US" altLang="el-GR" sz="2800" i="1" dirty="0">
                <a:latin typeface="Times New Roman" panose="02020603050405020304" pitchFamily="18" charset="0"/>
              </a:rPr>
              <a:t>s</a:t>
            </a:r>
            <a:r>
              <a:rPr lang="el-GR" altLang="el-GR" sz="2800" baseline="30000" dirty="0">
                <a:latin typeface="Times New Roman" panose="02020603050405020304" pitchFamily="18" charset="0"/>
              </a:rPr>
              <a:t>2</a:t>
            </a:r>
            <a:r>
              <a:rPr lang="en-US" altLang="el-GR" sz="1800" i="1" dirty="0">
                <a:latin typeface="Times New Roman" panose="02020603050405020304" pitchFamily="18" charset="0"/>
              </a:rPr>
              <a:t>total</a:t>
            </a:r>
            <a:r>
              <a:rPr lang="el-GR" altLang="el-GR" sz="1800" dirty="0">
                <a:latin typeface="Times New Roman" panose="02020603050405020304" pitchFamily="18" charset="0"/>
              </a:rPr>
              <a:t> </a:t>
            </a:r>
            <a:r>
              <a:rPr lang="el-GR" altLang="el-GR" sz="2800" dirty="0">
                <a:latin typeface="Times New Roman" panose="02020603050405020304" pitchFamily="18" charset="0"/>
              </a:rPr>
              <a:t> = </a:t>
            </a:r>
            <a:r>
              <a:rPr lang="en-US" altLang="el-GR" sz="2800" i="1" dirty="0">
                <a:latin typeface="Times New Roman" panose="02020603050405020304" pitchFamily="18" charset="0"/>
              </a:rPr>
              <a:t>s</a:t>
            </a:r>
            <a:r>
              <a:rPr lang="el-GR" altLang="el-GR" sz="2800" baseline="30000" dirty="0">
                <a:latin typeface="Times New Roman" panose="02020603050405020304" pitchFamily="18" charset="0"/>
              </a:rPr>
              <a:t>2</a:t>
            </a:r>
            <a:r>
              <a:rPr lang="en-US" altLang="el-GR" sz="1800" i="1" dirty="0">
                <a:latin typeface="Times New Roman" panose="02020603050405020304" pitchFamily="18" charset="0"/>
              </a:rPr>
              <a:t>anal</a:t>
            </a:r>
            <a:r>
              <a:rPr lang="el-GR" altLang="el-GR" sz="2800" dirty="0">
                <a:latin typeface="Times New Roman" panose="02020603050405020304" pitchFamily="18" charset="0"/>
              </a:rPr>
              <a:t>  +  </a:t>
            </a:r>
            <a:r>
              <a:rPr lang="en-US" altLang="el-GR" sz="2800" i="1" dirty="0">
                <a:latin typeface="Times New Roman" panose="02020603050405020304" pitchFamily="18" charset="0"/>
              </a:rPr>
              <a:t>s</a:t>
            </a:r>
            <a:r>
              <a:rPr lang="el-GR" altLang="el-GR" sz="2800" baseline="30000" dirty="0">
                <a:latin typeface="Times New Roman" panose="02020603050405020304" pitchFamily="18" charset="0"/>
              </a:rPr>
              <a:t>2</a:t>
            </a:r>
            <a:r>
              <a:rPr lang="en-US" altLang="el-GR" sz="1800" i="1" dirty="0" err="1">
                <a:latin typeface="Times New Roman" panose="02020603050405020304" pitchFamily="18" charset="0"/>
              </a:rPr>
              <a:t>samp</a:t>
            </a:r>
            <a:r>
              <a:rPr lang="el-GR" altLang="el-GR" sz="2800" dirty="0">
                <a:latin typeface="Times New Roman" panose="02020603050405020304" pitchFamily="18" charset="0"/>
              </a:rPr>
              <a:t> + </a:t>
            </a:r>
            <a:r>
              <a:rPr lang="en-US" altLang="el-GR" sz="2800" i="1" dirty="0">
                <a:latin typeface="Times New Roman" panose="02020603050405020304" pitchFamily="18" charset="0"/>
              </a:rPr>
              <a:t>s</a:t>
            </a:r>
            <a:r>
              <a:rPr lang="el-GR" altLang="el-GR" sz="2800" baseline="30000" dirty="0">
                <a:latin typeface="Times New Roman" panose="02020603050405020304" pitchFamily="18" charset="0"/>
              </a:rPr>
              <a:t>2</a:t>
            </a:r>
            <a:r>
              <a:rPr lang="en-US" altLang="el-GR" i="1" dirty="0">
                <a:latin typeface="Times New Roman" panose="02020603050405020304" pitchFamily="18" charset="0"/>
              </a:rPr>
              <a:t>between-target</a:t>
            </a:r>
            <a:r>
              <a:rPr lang="el-GR" altLang="el-GR" sz="2400" dirty="0">
                <a:solidFill>
                  <a:srgbClr val="FFFF00"/>
                </a:solidFill>
              </a:rPr>
              <a:t> </a:t>
            </a:r>
            <a:endParaRPr lang="el-GR" altLang="el-GR" sz="2400" dirty="0">
              <a:solidFill>
                <a:srgbClr val="FFFF00"/>
              </a:solidFill>
              <a:sym typeface="Wingdings" panose="05000000000000000000" pitchFamily="2" charset="2"/>
            </a:endParaRPr>
          </a:p>
        </p:txBody>
      </p:sp>
      <p:sp>
        <p:nvSpPr>
          <p:cNvPr id="45079" name="Rectangle 23">
            <a:extLst>
              <a:ext uri="{FF2B5EF4-FFF2-40B4-BE49-F238E27FC236}">
                <a16:creationId xmlns:a16="http://schemas.microsoft.com/office/drawing/2014/main" id="{C7459BFC-A0F9-4193-A118-20EB0BC77C9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graphicFrame>
        <p:nvGraphicFramePr>
          <p:cNvPr id="45078" name="Object 22">
            <a:extLst>
              <a:ext uri="{FF2B5EF4-FFF2-40B4-BE49-F238E27FC236}">
                <a16:creationId xmlns:a16="http://schemas.microsoft.com/office/drawing/2014/main" id="{984DC0B4-C55B-4E37-A2CB-FD9B224B6C8D}"/>
              </a:ext>
            </a:extLst>
          </p:cNvPr>
          <p:cNvGraphicFramePr>
            <a:graphicFrameLocks noChangeAspect="1"/>
          </p:cNvGraphicFramePr>
          <p:nvPr>
            <p:extLst>
              <p:ext uri="{D42A27DB-BD31-4B8C-83A1-F6EECF244321}">
                <p14:modId xmlns:p14="http://schemas.microsoft.com/office/powerpoint/2010/main" val="4077756056"/>
              </p:ext>
            </p:extLst>
          </p:nvPr>
        </p:nvGraphicFramePr>
        <p:xfrm>
          <a:off x="4202112" y="4377152"/>
          <a:ext cx="3960813" cy="758825"/>
        </p:xfrm>
        <a:graphic>
          <a:graphicData uri="http://schemas.openxmlformats.org/presentationml/2006/ole">
            <mc:AlternateContent xmlns:mc="http://schemas.openxmlformats.org/markup-compatibility/2006">
              <mc:Choice xmlns:v="urn:schemas-microsoft-com:vml" Requires="v">
                <p:oleObj name="Εξίσωση" r:id="rId2" imgW="1586811" imgH="304668" progId="Equation.3">
                  <p:embed/>
                </p:oleObj>
              </mc:Choice>
              <mc:Fallback>
                <p:oleObj name="Εξίσωση" r:id="rId2" imgW="1586811" imgH="304668" progId="Equation.3">
                  <p:embed/>
                  <p:pic>
                    <p:nvPicPr>
                      <p:cNvPr id="45078" name="Object 22">
                        <a:extLst>
                          <a:ext uri="{FF2B5EF4-FFF2-40B4-BE49-F238E27FC236}">
                            <a16:creationId xmlns:a16="http://schemas.microsoft.com/office/drawing/2014/main" id="{984DC0B4-C55B-4E37-A2CB-FD9B224B6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112" y="4377152"/>
                        <a:ext cx="3960813" cy="758825"/>
                      </a:xfrm>
                      <a:prstGeom prst="rect">
                        <a:avLst/>
                      </a:prstGeom>
                      <a:gradFill rotWithShape="1">
                        <a:gsLst>
                          <a:gs pos="0">
                            <a:srgbClr val="FFFF66">
                              <a:gamma/>
                              <a:shade val="46275"/>
                              <a:invGamma/>
                            </a:srgbClr>
                          </a:gs>
                          <a:gs pos="50000">
                            <a:srgbClr val="FFFF66"/>
                          </a:gs>
                          <a:gs pos="100000">
                            <a:srgbClr val="FFFF66">
                              <a:gamma/>
                              <a:shade val="46275"/>
                              <a:invGamma/>
                            </a:srgbClr>
                          </a:gs>
                        </a:gsLst>
                        <a:lin ang="5400000" scaled="1"/>
                      </a:gradFill>
                    </p:spPr>
                  </p:pic>
                </p:oleObj>
              </mc:Fallback>
            </mc:AlternateContent>
          </a:graphicData>
        </a:graphic>
      </p:graphicFrame>
      <p:sp>
        <p:nvSpPr>
          <p:cNvPr id="45081" name="Rectangle 25">
            <a:extLst>
              <a:ext uri="{FF2B5EF4-FFF2-40B4-BE49-F238E27FC236}">
                <a16:creationId xmlns:a16="http://schemas.microsoft.com/office/drawing/2014/main" id="{74712317-676B-42CF-A461-AF3E996B10A4}"/>
              </a:ext>
            </a:extLst>
          </p:cNvPr>
          <p:cNvSpPr>
            <a:spLocks noChangeArrowheads="1"/>
          </p:cNvSpPr>
          <p:nvPr/>
        </p:nvSpPr>
        <p:spPr bwMode="auto">
          <a:xfrm>
            <a:off x="0" y="3300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graphicFrame>
        <p:nvGraphicFramePr>
          <p:cNvPr id="45080" name="Object 24">
            <a:extLst>
              <a:ext uri="{FF2B5EF4-FFF2-40B4-BE49-F238E27FC236}">
                <a16:creationId xmlns:a16="http://schemas.microsoft.com/office/drawing/2014/main" id="{7038310B-4910-4F9F-9890-36E9111E181E}"/>
              </a:ext>
            </a:extLst>
          </p:cNvPr>
          <p:cNvGraphicFramePr>
            <a:graphicFrameLocks noChangeAspect="1"/>
          </p:cNvGraphicFramePr>
          <p:nvPr>
            <p:extLst>
              <p:ext uri="{D42A27DB-BD31-4B8C-83A1-F6EECF244321}">
                <p14:modId xmlns:p14="http://schemas.microsoft.com/office/powerpoint/2010/main" val="1245892315"/>
              </p:ext>
            </p:extLst>
          </p:nvPr>
        </p:nvGraphicFramePr>
        <p:xfrm>
          <a:off x="4202111" y="5747534"/>
          <a:ext cx="2808288" cy="649288"/>
        </p:xfrm>
        <a:graphic>
          <a:graphicData uri="http://schemas.openxmlformats.org/presentationml/2006/ole">
            <mc:AlternateContent xmlns:mc="http://schemas.openxmlformats.org/markup-compatibility/2006">
              <mc:Choice xmlns:v="urn:schemas-microsoft-com:vml" Requires="v">
                <p:oleObj name="Εξίσωση" r:id="rId4" imgW="1117115" imgH="253890" progId="Equation.3">
                  <p:embed/>
                </p:oleObj>
              </mc:Choice>
              <mc:Fallback>
                <p:oleObj name="Εξίσωση" r:id="rId4" imgW="1117115" imgH="253890" progId="Equation.3">
                  <p:embed/>
                  <p:pic>
                    <p:nvPicPr>
                      <p:cNvPr id="45080" name="Object 24">
                        <a:extLst>
                          <a:ext uri="{FF2B5EF4-FFF2-40B4-BE49-F238E27FC236}">
                            <a16:creationId xmlns:a16="http://schemas.microsoft.com/office/drawing/2014/main" id="{7038310B-4910-4F9F-9890-36E9111E18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2111" y="5747534"/>
                        <a:ext cx="2808288" cy="649288"/>
                      </a:xfrm>
                      <a:prstGeom prst="rect">
                        <a:avLst/>
                      </a:prstGeom>
                      <a:gradFill rotWithShape="1">
                        <a:gsLst>
                          <a:gs pos="0">
                            <a:srgbClr val="FFFF66">
                              <a:gamma/>
                              <a:shade val="46275"/>
                              <a:invGamma/>
                            </a:srgbClr>
                          </a:gs>
                          <a:gs pos="50000">
                            <a:srgbClr val="FFFF66"/>
                          </a:gs>
                          <a:gs pos="100000">
                            <a:srgbClr val="FFFF66">
                              <a:gamma/>
                              <a:shade val="46275"/>
                              <a:invGamma/>
                            </a:srgbClr>
                          </a:gs>
                        </a:gsLst>
                        <a:lin ang="5400000" scaled="1"/>
                      </a:gradFill>
                    </p:spPr>
                  </p:pic>
                </p:oleObj>
              </mc:Fallback>
            </mc:AlternateContent>
          </a:graphicData>
        </a:graphic>
      </p:graphicFrame>
      <p:sp>
        <p:nvSpPr>
          <p:cNvPr id="45082" name="Text Box 26">
            <a:extLst>
              <a:ext uri="{FF2B5EF4-FFF2-40B4-BE49-F238E27FC236}">
                <a16:creationId xmlns:a16="http://schemas.microsoft.com/office/drawing/2014/main" id="{6EE6BEAB-AA8D-460D-BD82-4ADFE13BCC22}"/>
              </a:ext>
            </a:extLst>
          </p:cNvPr>
          <p:cNvSpPr txBox="1">
            <a:spLocks noChangeArrowheads="1"/>
          </p:cNvSpPr>
          <p:nvPr/>
        </p:nvSpPr>
        <p:spPr bwMode="auto">
          <a:xfrm>
            <a:off x="744537" y="2528673"/>
            <a:ext cx="338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dirty="0"/>
              <a:t>Συνολική διακύμανση:</a:t>
            </a:r>
          </a:p>
        </p:txBody>
      </p:sp>
      <p:sp>
        <p:nvSpPr>
          <p:cNvPr id="45083" name="Text Box 27">
            <a:extLst>
              <a:ext uri="{FF2B5EF4-FFF2-40B4-BE49-F238E27FC236}">
                <a16:creationId xmlns:a16="http://schemas.microsoft.com/office/drawing/2014/main" id="{F0928FEA-9B78-4B85-9A2E-70A5CAEB96AF}"/>
              </a:ext>
            </a:extLst>
          </p:cNvPr>
          <p:cNvSpPr txBox="1">
            <a:spLocks noChangeArrowheads="1"/>
          </p:cNvSpPr>
          <p:nvPr/>
        </p:nvSpPr>
        <p:spPr bwMode="auto">
          <a:xfrm>
            <a:off x="601662" y="4578765"/>
            <a:ext cx="338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a:t>Αβεβαιότητα μέτρησης:</a:t>
            </a:r>
          </a:p>
        </p:txBody>
      </p:sp>
      <p:sp>
        <p:nvSpPr>
          <p:cNvPr id="45084" name="Text Box 28">
            <a:extLst>
              <a:ext uri="{FF2B5EF4-FFF2-40B4-BE49-F238E27FC236}">
                <a16:creationId xmlns:a16="http://schemas.microsoft.com/office/drawing/2014/main" id="{FBBD5C33-C091-4456-A352-C2856504D30E}"/>
              </a:ext>
            </a:extLst>
          </p:cNvPr>
          <p:cNvSpPr txBox="1">
            <a:spLocks noChangeArrowheads="1"/>
          </p:cNvSpPr>
          <p:nvPr/>
        </p:nvSpPr>
        <p:spPr bwMode="auto">
          <a:xfrm>
            <a:off x="384174" y="5472014"/>
            <a:ext cx="41052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dirty="0"/>
              <a:t>% Διευρυμένη σχετική αβεβαιότητα σε επίπεδο εμπιστοσύνης 95%:</a:t>
            </a:r>
          </a:p>
        </p:txBody>
      </p:sp>
      <p:pic>
        <p:nvPicPr>
          <p:cNvPr id="3" name="Εικόνα 2">
            <a:extLst>
              <a:ext uri="{FF2B5EF4-FFF2-40B4-BE49-F238E27FC236}">
                <a16:creationId xmlns:a16="http://schemas.microsoft.com/office/drawing/2014/main" id="{E5DF7FAC-53A5-4B92-B8FB-C49EC8175547}"/>
              </a:ext>
            </a:extLst>
          </p:cNvPr>
          <p:cNvPicPr>
            <a:picLocks noChangeAspect="1"/>
          </p:cNvPicPr>
          <p:nvPr/>
        </p:nvPicPr>
        <p:blipFill rotWithShape="1">
          <a:blip r:embed="rId6"/>
          <a:srcRect l="63796" t="47935" r="7743" b="42067"/>
          <a:stretch/>
        </p:blipFill>
        <p:spPr>
          <a:xfrm>
            <a:off x="1339502" y="1385986"/>
            <a:ext cx="5725219" cy="646285"/>
          </a:xfrm>
          <a:prstGeom prst="rect">
            <a:avLst/>
          </a:prstGeom>
        </p:spPr>
      </p:pic>
    </p:spTree>
    <p:extLst>
      <p:ext uri="{BB962C8B-B14F-4D97-AF65-F5344CB8AC3E}">
        <p14:creationId xmlns:p14="http://schemas.microsoft.com/office/powerpoint/2010/main" val="2964958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5082"/>
                                        </p:tgtEl>
                                        <p:attrNameLst>
                                          <p:attrName>style.visibility</p:attrName>
                                        </p:attrNameLst>
                                      </p:cBhvr>
                                      <p:to>
                                        <p:strVal val="visible"/>
                                      </p:to>
                                    </p:set>
                                    <p:anim calcmode="lin" valueType="num">
                                      <p:cBhvr>
                                        <p:cTn id="7" dur="1000" fill="hold"/>
                                        <p:tgtEl>
                                          <p:spTgt spid="45082"/>
                                        </p:tgtEl>
                                        <p:attrNameLst>
                                          <p:attrName>ppt_w</p:attrName>
                                        </p:attrNameLst>
                                      </p:cBhvr>
                                      <p:tavLst>
                                        <p:tav tm="0">
                                          <p:val>
                                            <p:strVal val="#ppt_w*0.70"/>
                                          </p:val>
                                        </p:tav>
                                        <p:tav tm="100000">
                                          <p:val>
                                            <p:strVal val="#ppt_w"/>
                                          </p:val>
                                        </p:tav>
                                      </p:tavLst>
                                    </p:anim>
                                    <p:anim calcmode="lin" valueType="num">
                                      <p:cBhvr>
                                        <p:cTn id="8" dur="1000" fill="hold"/>
                                        <p:tgtEl>
                                          <p:spTgt spid="45082"/>
                                        </p:tgtEl>
                                        <p:attrNameLst>
                                          <p:attrName>ppt_h</p:attrName>
                                        </p:attrNameLst>
                                      </p:cBhvr>
                                      <p:tavLst>
                                        <p:tav tm="0">
                                          <p:val>
                                            <p:strVal val="#ppt_h"/>
                                          </p:val>
                                        </p:tav>
                                        <p:tav tm="100000">
                                          <p:val>
                                            <p:strVal val="#ppt_h"/>
                                          </p:val>
                                        </p:tav>
                                      </p:tavLst>
                                    </p:anim>
                                    <p:animEffect transition="in" filter="fade">
                                      <p:cBhvr>
                                        <p:cTn id="9" dur="1000"/>
                                        <p:tgtEl>
                                          <p:spTgt spid="4508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5061"/>
                                        </p:tgtEl>
                                        <p:attrNameLst>
                                          <p:attrName>style.visibility</p:attrName>
                                        </p:attrNameLst>
                                      </p:cBhvr>
                                      <p:to>
                                        <p:strVal val="visible"/>
                                      </p:to>
                                    </p:set>
                                    <p:anim calcmode="lin" valueType="num">
                                      <p:cBhvr>
                                        <p:cTn id="12" dur="1000" fill="hold"/>
                                        <p:tgtEl>
                                          <p:spTgt spid="45061"/>
                                        </p:tgtEl>
                                        <p:attrNameLst>
                                          <p:attrName>ppt_w</p:attrName>
                                        </p:attrNameLst>
                                      </p:cBhvr>
                                      <p:tavLst>
                                        <p:tav tm="0">
                                          <p:val>
                                            <p:strVal val="#ppt_w*0.70"/>
                                          </p:val>
                                        </p:tav>
                                        <p:tav tm="100000">
                                          <p:val>
                                            <p:strVal val="#ppt_w"/>
                                          </p:val>
                                        </p:tav>
                                      </p:tavLst>
                                    </p:anim>
                                    <p:anim calcmode="lin" valueType="num">
                                      <p:cBhvr>
                                        <p:cTn id="13" dur="1000" fill="hold"/>
                                        <p:tgtEl>
                                          <p:spTgt spid="45061"/>
                                        </p:tgtEl>
                                        <p:attrNameLst>
                                          <p:attrName>ppt_h</p:attrName>
                                        </p:attrNameLst>
                                      </p:cBhvr>
                                      <p:tavLst>
                                        <p:tav tm="0">
                                          <p:val>
                                            <p:strVal val="#ppt_h"/>
                                          </p:val>
                                        </p:tav>
                                        <p:tav tm="100000">
                                          <p:val>
                                            <p:strVal val="#ppt_h"/>
                                          </p:val>
                                        </p:tav>
                                      </p:tavLst>
                                    </p:anim>
                                    <p:animEffect transition="in" filter="fade">
                                      <p:cBhvr>
                                        <p:cTn id="14" dur="1000"/>
                                        <p:tgtEl>
                                          <p:spTgt spid="4506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5083"/>
                                        </p:tgtEl>
                                        <p:attrNameLst>
                                          <p:attrName>style.visibility</p:attrName>
                                        </p:attrNameLst>
                                      </p:cBhvr>
                                      <p:to>
                                        <p:strVal val="visible"/>
                                      </p:to>
                                    </p:set>
                                    <p:anim calcmode="lin" valueType="num">
                                      <p:cBhvr>
                                        <p:cTn id="19" dur="1000" fill="hold"/>
                                        <p:tgtEl>
                                          <p:spTgt spid="45083"/>
                                        </p:tgtEl>
                                        <p:attrNameLst>
                                          <p:attrName>ppt_w</p:attrName>
                                        </p:attrNameLst>
                                      </p:cBhvr>
                                      <p:tavLst>
                                        <p:tav tm="0">
                                          <p:val>
                                            <p:strVal val="#ppt_w*0.70"/>
                                          </p:val>
                                        </p:tav>
                                        <p:tav tm="100000">
                                          <p:val>
                                            <p:strVal val="#ppt_w"/>
                                          </p:val>
                                        </p:tav>
                                      </p:tavLst>
                                    </p:anim>
                                    <p:anim calcmode="lin" valueType="num">
                                      <p:cBhvr>
                                        <p:cTn id="20" dur="1000" fill="hold"/>
                                        <p:tgtEl>
                                          <p:spTgt spid="45083"/>
                                        </p:tgtEl>
                                        <p:attrNameLst>
                                          <p:attrName>ppt_h</p:attrName>
                                        </p:attrNameLst>
                                      </p:cBhvr>
                                      <p:tavLst>
                                        <p:tav tm="0">
                                          <p:val>
                                            <p:strVal val="#ppt_h"/>
                                          </p:val>
                                        </p:tav>
                                        <p:tav tm="100000">
                                          <p:val>
                                            <p:strVal val="#ppt_h"/>
                                          </p:val>
                                        </p:tav>
                                      </p:tavLst>
                                    </p:anim>
                                    <p:animEffect transition="in" filter="fade">
                                      <p:cBhvr>
                                        <p:cTn id="21" dur="1000"/>
                                        <p:tgtEl>
                                          <p:spTgt spid="45083"/>
                                        </p:tgtEl>
                                      </p:cBhvr>
                                    </p:animEffect>
                                  </p:childTnLst>
                                </p:cTn>
                              </p:par>
                              <p:par>
                                <p:cTn id="22" presetID="55" presetClass="entr" presetSubtype="0" fill="hold" nodeType="withEffect">
                                  <p:stCondLst>
                                    <p:cond delay="0"/>
                                  </p:stCondLst>
                                  <p:childTnLst>
                                    <p:set>
                                      <p:cBhvr>
                                        <p:cTn id="23" dur="1" fill="hold">
                                          <p:stCondLst>
                                            <p:cond delay="0"/>
                                          </p:stCondLst>
                                        </p:cTn>
                                        <p:tgtEl>
                                          <p:spTgt spid="45078"/>
                                        </p:tgtEl>
                                        <p:attrNameLst>
                                          <p:attrName>style.visibility</p:attrName>
                                        </p:attrNameLst>
                                      </p:cBhvr>
                                      <p:to>
                                        <p:strVal val="visible"/>
                                      </p:to>
                                    </p:set>
                                    <p:anim calcmode="lin" valueType="num">
                                      <p:cBhvr>
                                        <p:cTn id="24" dur="1000" fill="hold"/>
                                        <p:tgtEl>
                                          <p:spTgt spid="45078"/>
                                        </p:tgtEl>
                                        <p:attrNameLst>
                                          <p:attrName>ppt_w</p:attrName>
                                        </p:attrNameLst>
                                      </p:cBhvr>
                                      <p:tavLst>
                                        <p:tav tm="0">
                                          <p:val>
                                            <p:strVal val="#ppt_w*0.70"/>
                                          </p:val>
                                        </p:tav>
                                        <p:tav tm="100000">
                                          <p:val>
                                            <p:strVal val="#ppt_w"/>
                                          </p:val>
                                        </p:tav>
                                      </p:tavLst>
                                    </p:anim>
                                    <p:anim calcmode="lin" valueType="num">
                                      <p:cBhvr>
                                        <p:cTn id="25" dur="1000" fill="hold"/>
                                        <p:tgtEl>
                                          <p:spTgt spid="45078"/>
                                        </p:tgtEl>
                                        <p:attrNameLst>
                                          <p:attrName>ppt_h</p:attrName>
                                        </p:attrNameLst>
                                      </p:cBhvr>
                                      <p:tavLst>
                                        <p:tav tm="0">
                                          <p:val>
                                            <p:strVal val="#ppt_h"/>
                                          </p:val>
                                        </p:tav>
                                        <p:tav tm="100000">
                                          <p:val>
                                            <p:strVal val="#ppt_h"/>
                                          </p:val>
                                        </p:tav>
                                      </p:tavLst>
                                    </p:anim>
                                    <p:animEffect transition="in" filter="fade">
                                      <p:cBhvr>
                                        <p:cTn id="26" dur="1000"/>
                                        <p:tgtEl>
                                          <p:spTgt spid="4507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45084"/>
                                        </p:tgtEl>
                                        <p:attrNameLst>
                                          <p:attrName>style.visibility</p:attrName>
                                        </p:attrNameLst>
                                      </p:cBhvr>
                                      <p:to>
                                        <p:strVal val="visible"/>
                                      </p:to>
                                    </p:set>
                                    <p:anim calcmode="lin" valueType="num">
                                      <p:cBhvr>
                                        <p:cTn id="31" dur="1000" fill="hold"/>
                                        <p:tgtEl>
                                          <p:spTgt spid="45084"/>
                                        </p:tgtEl>
                                        <p:attrNameLst>
                                          <p:attrName>ppt_w</p:attrName>
                                        </p:attrNameLst>
                                      </p:cBhvr>
                                      <p:tavLst>
                                        <p:tav tm="0">
                                          <p:val>
                                            <p:strVal val="#ppt_w*0.70"/>
                                          </p:val>
                                        </p:tav>
                                        <p:tav tm="100000">
                                          <p:val>
                                            <p:strVal val="#ppt_w"/>
                                          </p:val>
                                        </p:tav>
                                      </p:tavLst>
                                    </p:anim>
                                    <p:anim calcmode="lin" valueType="num">
                                      <p:cBhvr>
                                        <p:cTn id="32" dur="1000" fill="hold"/>
                                        <p:tgtEl>
                                          <p:spTgt spid="45084"/>
                                        </p:tgtEl>
                                        <p:attrNameLst>
                                          <p:attrName>ppt_h</p:attrName>
                                        </p:attrNameLst>
                                      </p:cBhvr>
                                      <p:tavLst>
                                        <p:tav tm="0">
                                          <p:val>
                                            <p:strVal val="#ppt_h"/>
                                          </p:val>
                                        </p:tav>
                                        <p:tav tm="100000">
                                          <p:val>
                                            <p:strVal val="#ppt_h"/>
                                          </p:val>
                                        </p:tav>
                                      </p:tavLst>
                                    </p:anim>
                                    <p:animEffect transition="in" filter="fade">
                                      <p:cBhvr>
                                        <p:cTn id="33" dur="1000"/>
                                        <p:tgtEl>
                                          <p:spTgt spid="45084"/>
                                        </p:tgtEl>
                                      </p:cBhvr>
                                    </p:animEffect>
                                  </p:childTnLst>
                                </p:cTn>
                              </p:par>
                              <p:par>
                                <p:cTn id="34" presetID="55" presetClass="entr" presetSubtype="0" fill="hold" nodeType="withEffect">
                                  <p:stCondLst>
                                    <p:cond delay="0"/>
                                  </p:stCondLst>
                                  <p:childTnLst>
                                    <p:set>
                                      <p:cBhvr>
                                        <p:cTn id="35" dur="1" fill="hold">
                                          <p:stCondLst>
                                            <p:cond delay="0"/>
                                          </p:stCondLst>
                                        </p:cTn>
                                        <p:tgtEl>
                                          <p:spTgt spid="45080"/>
                                        </p:tgtEl>
                                        <p:attrNameLst>
                                          <p:attrName>style.visibility</p:attrName>
                                        </p:attrNameLst>
                                      </p:cBhvr>
                                      <p:to>
                                        <p:strVal val="visible"/>
                                      </p:to>
                                    </p:set>
                                    <p:anim calcmode="lin" valueType="num">
                                      <p:cBhvr>
                                        <p:cTn id="36" dur="1000" fill="hold"/>
                                        <p:tgtEl>
                                          <p:spTgt spid="45080"/>
                                        </p:tgtEl>
                                        <p:attrNameLst>
                                          <p:attrName>ppt_w</p:attrName>
                                        </p:attrNameLst>
                                      </p:cBhvr>
                                      <p:tavLst>
                                        <p:tav tm="0">
                                          <p:val>
                                            <p:strVal val="#ppt_w*0.70"/>
                                          </p:val>
                                        </p:tav>
                                        <p:tav tm="100000">
                                          <p:val>
                                            <p:strVal val="#ppt_w"/>
                                          </p:val>
                                        </p:tav>
                                      </p:tavLst>
                                    </p:anim>
                                    <p:anim calcmode="lin" valueType="num">
                                      <p:cBhvr>
                                        <p:cTn id="37" dur="1000" fill="hold"/>
                                        <p:tgtEl>
                                          <p:spTgt spid="45080"/>
                                        </p:tgtEl>
                                        <p:attrNameLst>
                                          <p:attrName>ppt_h</p:attrName>
                                        </p:attrNameLst>
                                      </p:cBhvr>
                                      <p:tavLst>
                                        <p:tav tm="0">
                                          <p:val>
                                            <p:strVal val="#ppt_h"/>
                                          </p:val>
                                        </p:tav>
                                        <p:tav tm="100000">
                                          <p:val>
                                            <p:strVal val="#ppt_h"/>
                                          </p:val>
                                        </p:tav>
                                      </p:tavLst>
                                    </p:anim>
                                    <p:animEffect transition="in" filter="fade">
                                      <p:cBhvr>
                                        <p:cTn id="38" dur="1000"/>
                                        <p:tgtEl>
                                          <p:spTgt spid="45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animBg="1"/>
      <p:bldP spid="45082" grpId="0"/>
      <p:bldP spid="45083" grpId="0"/>
      <p:bldP spid="4508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439314-0072-40C3-A5BA-47C6D0E544B3}"/>
              </a:ext>
            </a:extLst>
          </p:cNvPr>
          <p:cNvSpPr>
            <a:spLocks noGrp="1"/>
          </p:cNvSpPr>
          <p:nvPr>
            <p:ph type="title"/>
          </p:nvPr>
        </p:nvSpPr>
        <p:spPr/>
        <p:txBody>
          <a:bodyPr/>
          <a:lstStyle/>
          <a:p>
            <a:r>
              <a:rPr lang="el-GR" u="sng" dirty="0">
                <a:solidFill>
                  <a:schemeClr val="accent1">
                    <a:lumMod val="75000"/>
                  </a:schemeClr>
                </a:solidFill>
              </a:rPr>
              <a:t>Περιεχόμενα</a:t>
            </a:r>
          </a:p>
        </p:txBody>
      </p:sp>
      <p:sp>
        <p:nvSpPr>
          <p:cNvPr id="3" name="Θέση περιεχομένου 2">
            <a:extLst>
              <a:ext uri="{FF2B5EF4-FFF2-40B4-BE49-F238E27FC236}">
                <a16:creationId xmlns:a16="http://schemas.microsoft.com/office/drawing/2014/main" id="{79B32CB9-3E26-45BF-998F-16E9409F3641}"/>
              </a:ext>
            </a:extLst>
          </p:cNvPr>
          <p:cNvSpPr>
            <a:spLocks noGrp="1"/>
          </p:cNvSpPr>
          <p:nvPr>
            <p:ph idx="1"/>
          </p:nvPr>
        </p:nvSpPr>
        <p:spPr/>
        <p:txBody>
          <a:bodyPr/>
          <a:lstStyle/>
          <a:p>
            <a:r>
              <a:rPr lang="el-GR" dirty="0"/>
              <a:t>Εισαγωγή- αβεβαιότητα δειγματοληψίας και </a:t>
            </a:r>
            <a:r>
              <a:rPr lang="en-US" dirty="0"/>
              <a:t>ISO-17025:2017</a:t>
            </a:r>
            <a:endParaRPr lang="el-GR" dirty="0"/>
          </a:p>
          <a:p>
            <a:r>
              <a:rPr lang="el-GR" dirty="0"/>
              <a:t>Δειγματοληψία στη διαδικασία της μέτρησης- πηγές αβεβαιότητας δειγματοληψίας</a:t>
            </a:r>
          </a:p>
          <a:p>
            <a:r>
              <a:rPr lang="el-GR" dirty="0"/>
              <a:t>Οδηγός </a:t>
            </a:r>
            <a:r>
              <a:rPr lang="en-US" dirty="0" err="1"/>
              <a:t>EURACHEM-CITAC</a:t>
            </a:r>
            <a:r>
              <a:rPr lang="en-US" dirty="0"/>
              <a:t> </a:t>
            </a:r>
            <a:r>
              <a:rPr lang="el-GR" dirty="0"/>
              <a:t>Μέθοδοι εκτίμησης αβεβαιότητας δειγματοληψίας</a:t>
            </a:r>
          </a:p>
          <a:p>
            <a:pPr marL="0" indent="0">
              <a:buNone/>
            </a:pPr>
            <a:r>
              <a:rPr lang="el-GR" dirty="0"/>
              <a:t>	1. </a:t>
            </a:r>
            <a:r>
              <a:rPr lang="en-US" dirty="0"/>
              <a:t>Bottom-up (</a:t>
            </a:r>
            <a:r>
              <a:rPr lang="el-GR" dirty="0"/>
              <a:t>Μοντέλο συνδυασμένης αβεβαιότητας)</a:t>
            </a:r>
            <a:endParaRPr lang="en-US" dirty="0"/>
          </a:p>
          <a:p>
            <a:pPr marL="0" indent="0">
              <a:buNone/>
            </a:pPr>
            <a:r>
              <a:rPr lang="en-US" dirty="0"/>
              <a:t>	2. Top-down (</a:t>
            </a:r>
            <a:r>
              <a:rPr lang="el-GR" dirty="0"/>
              <a:t>Εμπειρικές μέθοδοι)</a:t>
            </a:r>
            <a:endParaRPr lang="en-US" dirty="0"/>
          </a:p>
          <a:p>
            <a:r>
              <a:rPr lang="el-GR" dirty="0"/>
              <a:t>Τρόπος έκφρασης αποτελεσμάτων εκτίμησης αβεβαιότητας δειγματοληψίας</a:t>
            </a:r>
          </a:p>
          <a:p>
            <a:r>
              <a:rPr lang="el-GR" dirty="0"/>
              <a:t>Παραδείγματα εφαρμογής εμπειρικών μεθόδων εκτίμησης αβεβαιότητας δειγματοληψίας – έρευνα ρυπασμένου εδάφους</a:t>
            </a:r>
          </a:p>
        </p:txBody>
      </p:sp>
    </p:spTree>
    <p:extLst>
      <p:ext uri="{BB962C8B-B14F-4D97-AF65-F5344CB8AC3E}">
        <p14:creationId xmlns:p14="http://schemas.microsoft.com/office/powerpoint/2010/main" val="3867970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148E56-D04B-43DC-90DC-E886374D296C}"/>
              </a:ext>
            </a:extLst>
          </p:cNvPr>
          <p:cNvSpPr>
            <a:spLocks noGrp="1"/>
          </p:cNvSpPr>
          <p:nvPr>
            <p:ph type="title"/>
          </p:nvPr>
        </p:nvSpPr>
        <p:spPr>
          <a:xfrm>
            <a:off x="457200" y="162096"/>
            <a:ext cx="8229600" cy="1143000"/>
          </a:xfrm>
        </p:spPr>
        <p:txBody>
          <a:bodyPr>
            <a:normAutofit/>
          </a:bodyPr>
          <a:lstStyle/>
          <a:p>
            <a:r>
              <a:rPr lang="el-GR" sz="3600" u="sng" dirty="0">
                <a:solidFill>
                  <a:schemeClr val="accent1">
                    <a:lumMod val="75000"/>
                  </a:schemeClr>
                </a:solidFill>
              </a:rPr>
              <a:t>Διπλά δείγματα</a:t>
            </a:r>
          </a:p>
        </p:txBody>
      </p:sp>
      <p:sp>
        <p:nvSpPr>
          <p:cNvPr id="3" name="Θέση περιεχομένου 2">
            <a:extLst>
              <a:ext uri="{FF2B5EF4-FFF2-40B4-BE49-F238E27FC236}">
                <a16:creationId xmlns:a16="http://schemas.microsoft.com/office/drawing/2014/main" id="{FD32E9E9-6D0E-4479-A0C8-B2750E781AD7}"/>
              </a:ext>
            </a:extLst>
          </p:cNvPr>
          <p:cNvSpPr>
            <a:spLocks noGrp="1"/>
          </p:cNvSpPr>
          <p:nvPr>
            <p:ph idx="1"/>
          </p:nvPr>
        </p:nvSpPr>
        <p:spPr>
          <a:xfrm>
            <a:off x="457200" y="1166018"/>
            <a:ext cx="8229600" cy="4525963"/>
          </a:xfrm>
        </p:spPr>
        <p:txBody>
          <a:bodyPr>
            <a:normAutofit/>
          </a:bodyPr>
          <a:lstStyle/>
          <a:p>
            <a:r>
              <a:rPr lang="el-GR" sz="2000" dirty="0"/>
              <a:t>Συλλογή με επανάληψη εφαρμογής του πρωτοκόλλου δειγματοληψίας ώστε να λαμβάνετε υπόψη:</a:t>
            </a:r>
          </a:p>
          <a:p>
            <a:pPr lvl="1"/>
            <a:r>
              <a:rPr lang="el-GR" sz="2000" dirty="0"/>
              <a:t>Η αμφισημία του πρωτοκόλλου</a:t>
            </a:r>
          </a:p>
          <a:p>
            <a:pPr lvl="1"/>
            <a:r>
              <a:rPr lang="el-GR" sz="2000" dirty="0"/>
              <a:t>Η ετερογένεια του δειγματοληπτικού στόχου σε μικρή κλίμακα (χωρική ή χρονική)</a:t>
            </a:r>
          </a:p>
          <a:p>
            <a:pPr lvl="1"/>
            <a:endParaRPr lang="el-GR" sz="2000" dirty="0"/>
          </a:p>
          <a:p>
            <a:pPr marL="342900" lvl="1" indent="-342900">
              <a:buFont typeface="Arial" panose="020B0604020202020204" pitchFamily="34" charset="0"/>
              <a:buChar char="•"/>
            </a:pPr>
            <a:r>
              <a:rPr lang="el-GR" sz="2000" dirty="0"/>
              <a:t>Η συλλογή μπορεί να γίνεται από ένα άτομο με ένα πρωτόκολλο- αλλά μπορεί να εφαρμόζεται και από περισσότερους συλλέκτες παράλληλα -&gt; δυνατότητα εκτίμησης της συμβολής μεταβλητότητας μεταξύ χρηστών στην αβεβαιότητα.</a:t>
            </a:r>
          </a:p>
          <a:p>
            <a:pPr marL="342900" lvl="1" indent="-342900">
              <a:buFont typeface="Arial" panose="020B0604020202020204" pitchFamily="34" charset="0"/>
              <a:buChar char="•"/>
            </a:pPr>
            <a:endParaRPr lang="el-GR" sz="2000" dirty="0"/>
          </a:p>
          <a:p>
            <a:pPr marL="342900" lvl="1" indent="-342900">
              <a:buFont typeface="Arial" panose="020B0604020202020204" pitchFamily="34" charset="0"/>
              <a:buChar char="•"/>
            </a:pPr>
            <a:r>
              <a:rPr lang="el-GR" sz="2000" dirty="0"/>
              <a:t> Η υπολογιζόμενη αβεβαιότητα δεν εμπεριέχει </a:t>
            </a:r>
            <a:r>
              <a:rPr lang="en-US" sz="2000" dirty="0"/>
              <a:t>bias </a:t>
            </a:r>
            <a:r>
              <a:rPr lang="el-GR" sz="2000" dirty="0"/>
              <a:t>δειγματοληψίας</a:t>
            </a:r>
          </a:p>
          <a:p>
            <a:pPr marL="0" lvl="1" indent="0">
              <a:buNone/>
            </a:pPr>
            <a:endParaRPr lang="el-GR" sz="2000" dirty="0"/>
          </a:p>
          <a:p>
            <a:pPr lvl="1"/>
            <a:endParaRPr lang="el-GR" sz="2000" dirty="0"/>
          </a:p>
        </p:txBody>
      </p:sp>
    </p:spTree>
    <p:extLst>
      <p:ext uri="{BB962C8B-B14F-4D97-AF65-F5344CB8AC3E}">
        <p14:creationId xmlns:p14="http://schemas.microsoft.com/office/powerpoint/2010/main" val="1362751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7688E8E0-7172-438B-8C43-6C66B611FD64}"/>
              </a:ext>
            </a:extLst>
          </p:cNvPr>
          <p:cNvPicPr>
            <a:picLocks noChangeAspect="1"/>
          </p:cNvPicPr>
          <p:nvPr/>
        </p:nvPicPr>
        <p:blipFill rotWithShape="1">
          <a:blip r:embed="rId2"/>
          <a:srcRect l="62770" t="22352" r="7692" b="39826"/>
          <a:stretch/>
        </p:blipFill>
        <p:spPr>
          <a:xfrm>
            <a:off x="-21815" y="2649635"/>
            <a:ext cx="9187629" cy="3780324"/>
          </a:xfrm>
          <a:prstGeom prst="rect">
            <a:avLst/>
          </a:prstGeom>
        </p:spPr>
      </p:pic>
      <p:sp>
        <p:nvSpPr>
          <p:cNvPr id="6" name="TextBox 5">
            <a:extLst>
              <a:ext uri="{FF2B5EF4-FFF2-40B4-BE49-F238E27FC236}">
                <a16:creationId xmlns:a16="http://schemas.microsoft.com/office/drawing/2014/main" id="{168F2481-526F-4C42-A7EA-2DBBB524179E}"/>
              </a:ext>
            </a:extLst>
          </p:cNvPr>
          <p:cNvSpPr txBox="1"/>
          <p:nvPr/>
        </p:nvSpPr>
        <p:spPr>
          <a:xfrm>
            <a:off x="203692" y="6325736"/>
            <a:ext cx="1350500" cy="461665"/>
          </a:xfrm>
          <a:prstGeom prst="rect">
            <a:avLst/>
          </a:prstGeom>
          <a:noFill/>
        </p:spPr>
        <p:txBody>
          <a:bodyPr wrap="square" rtlCol="0">
            <a:spAutoFit/>
          </a:bodyPr>
          <a:lstStyle/>
          <a:p>
            <a:r>
              <a:rPr lang="en-US" sz="1200" i="1" dirty="0" err="1">
                <a:solidFill>
                  <a:srgbClr val="C00000"/>
                </a:solidFill>
              </a:rPr>
              <a:t>EURACHEM-CITAC</a:t>
            </a:r>
            <a:r>
              <a:rPr lang="en-US" sz="1200" i="1" dirty="0">
                <a:solidFill>
                  <a:srgbClr val="C00000"/>
                </a:solidFill>
              </a:rPr>
              <a:t> Guide 2019</a:t>
            </a:r>
            <a:endParaRPr lang="el-GR" sz="1200" i="1" dirty="0">
              <a:solidFill>
                <a:srgbClr val="C00000"/>
              </a:solidFill>
            </a:endParaRPr>
          </a:p>
        </p:txBody>
      </p:sp>
      <p:sp>
        <p:nvSpPr>
          <p:cNvPr id="8" name="TextBox 7">
            <a:extLst>
              <a:ext uri="{FF2B5EF4-FFF2-40B4-BE49-F238E27FC236}">
                <a16:creationId xmlns:a16="http://schemas.microsoft.com/office/drawing/2014/main" id="{02E362DA-E64B-4F7D-A50D-D3918521F008}"/>
              </a:ext>
            </a:extLst>
          </p:cNvPr>
          <p:cNvSpPr txBox="1"/>
          <p:nvPr/>
        </p:nvSpPr>
        <p:spPr>
          <a:xfrm>
            <a:off x="203692" y="200595"/>
            <a:ext cx="8665698"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l-GR" sz="2000" dirty="0"/>
              <a:t>Υπολογισμός αβεβαιότητας με εφαρμογή παραμετρικής ανάλυσης μεταβλητότητας των τιμών (</a:t>
            </a:r>
            <a:r>
              <a:rPr lang="en-US" sz="2000" dirty="0"/>
              <a:t>one-way </a:t>
            </a:r>
            <a:r>
              <a:rPr lang="en-US" sz="2000" b="1" dirty="0"/>
              <a:t>ANOVA</a:t>
            </a:r>
            <a:r>
              <a:rPr lang="en-US" sz="2000" dirty="0"/>
              <a:t>)</a:t>
            </a:r>
            <a:endParaRPr lang="el-GR" sz="2000" dirty="0"/>
          </a:p>
          <a:p>
            <a:pPr marL="285750" indent="-285750">
              <a:buFont typeface="Arial" panose="020B0604020202020204" pitchFamily="34" charset="0"/>
              <a:buChar char="•"/>
            </a:pPr>
            <a:r>
              <a:rPr lang="el-GR" sz="2000" dirty="0"/>
              <a:t>Σε περιπτώσεις εμφάνισης μικρού ποσοστού απόμακρων τιμών (&lt;10%) εφαρμόζεται </a:t>
            </a:r>
            <a:r>
              <a:rPr lang="en-US" sz="2000" dirty="0"/>
              <a:t>robust- ANOVA </a:t>
            </a:r>
            <a:r>
              <a:rPr lang="el-GR" sz="2000" dirty="0"/>
              <a:t>(</a:t>
            </a:r>
            <a:r>
              <a:rPr lang="en-US" sz="2000" b="1" dirty="0" err="1"/>
              <a:t>RANOVA</a:t>
            </a:r>
            <a:r>
              <a:rPr lang="en-US" sz="2000" dirty="0"/>
              <a:t>) </a:t>
            </a:r>
            <a:r>
              <a:rPr lang="el-GR" sz="2000" dirty="0"/>
              <a:t>δίνοντας μικρότερο βάρος επιρροής στις απόμακρες τιμές</a:t>
            </a:r>
          </a:p>
          <a:p>
            <a:pPr marL="285750" indent="-285750">
              <a:buFont typeface="Arial" panose="020B0604020202020204" pitchFamily="34" charset="0"/>
              <a:buChar char="•"/>
            </a:pPr>
            <a:r>
              <a:rPr lang="el-GR" sz="2000" dirty="0"/>
              <a:t>Σε περιπτώσεις  σχετικής αβεβαιότητας &gt; 20% εφαρμόζεται </a:t>
            </a:r>
            <a:r>
              <a:rPr lang="en-US" sz="2000" dirty="0"/>
              <a:t>ANOVA </a:t>
            </a:r>
            <a:r>
              <a:rPr lang="el-GR" sz="2000" dirty="0"/>
              <a:t>μετά από </a:t>
            </a:r>
            <a:r>
              <a:rPr lang="el-GR" sz="2000" dirty="0" err="1"/>
              <a:t>λογαρίθμιση</a:t>
            </a:r>
            <a:r>
              <a:rPr lang="el-GR" sz="2000" dirty="0"/>
              <a:t> των μετρήσεων.</a:t>
            </a:r>
          </a:p>
        </p:txBody>
      </p:sp>
    </p:spTree>
    <p:extLst>
      <p:ext uri="{BB962C8B-B14F-4D97-AF65-F5344CB8AC3E}">
        <p14:creationId xmlns:p14="http://schemas.microsoft.com/office/powerpoint/2010/main" val="2793639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E147913E-E5E5-49A5-94D6-41C89E9A382B}"/>
              </a:ext>
            </a:extLst>
          </p:cNvPr>
          <p:cNvSpPr txBox="1">
            <a:spLocks/>
          </p:cNvSpPr>
          <p:nvPr/>
        </p:nvSpPr>
        <p:spPr>
          <a:xfrm>
            <a:off x="628650" y="18224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l-GR" sz="3300" b="0" i="0" u="sng" strike="noStrike" kern="1200" cap="none" spc="0" normalizeH="0" baseline="0" noProof="0" dirty="0">
                <a:ln>
                  <a:noFill/>
                </a:ln>
                <a:solidFill>
                  <a:srgbClr val="4472C4">
                    <a:lumMod val="75000"/>
                  </a:srgbClr>
                </a:solidFill>
                <a:effectLst/>
                <a:uLnTx/>
                <a:uFillTx/>
                <a:latin typeface="Calibri Light" panose="020F0302020204030204"/>
                <a:ea typeface="+mj-ea"/>
                <a:cs typeface="+mj-cs"/>
              </a:rPr>
              <a:t>Μέθοδος διπλών </a:t>
            </a:r>
            <a:r>
              <a:rPr lang="el-GR" u="sng" dirty="0">
                <a:solidFill>
                  <a:srgbClr val="4472C4">
                    <a:lumMod val="75000"/>
                  </a:srgbClr>
                </a:solidFill>
                <a:latin typeface="Calibri Light" panose="020F0302020204030204"/>
              </a:rPr>
              <a:t>δειγμάτων/ αναλύσεων </a:t>
            </a:r>
            <a:r>
              <a:rPr kumimoji="0" lang="el-GR" sz="2400" b="0" i="0" u="sng" strike="noStrike" kern="1200" cap="none" spc="0" normalizeH="0" baseline="0" noProof="0" dirty="0">
                <a:ln>
                  <a:noFill/>
                </a:ln>
                <a:solidFill>
                  <a:srgbClr val="4472C4">
                    <a:lumMod val="75000"/>
                  </a:srgbClr>
                </a:solidFill>
                <a:effectLst/>
                <a:uLnTx/>
                <a:uFillTx/>
                <a:latin typeface="Calibri Light" panose="020F0302020204030204"/>
                <a:ea typeface="+mj-ea"/>
                <a:cs typeface="+mj-cs"/>
              </a:rPr>
              <a:t>(</a:t>
            </a:r>
            <a:r>
              <a:rPr kumimoji="0" lang="en-US" sz="2400" b="0" i="0" u="sng" strike="noStrike" kern="1200" cap="none" spc="0" normalizeH="0" baseline="0" noProof="0" dirty="0">
                <a:ln>
                  <a:noFill/>
                </a:ln>
                <a:solidFill>
                  <a:srgbClr val="4472C4">
                    <a:lumMod val="75000"/>
                  </a:srgbClr>
                </a:solidFill>
                <a:effectLst/>
                <a:uLnTx/>
                <a:uFillTx/>
                <a:latin typeface="Calibri Light" panose="020F0302020204030204"/>
                <a:ea typeface="+mj-ea"/>
                <a:cs typeface="+mj-cs"/>
              </a:rPr>
              <a:t>duplicate method)</a:t>
            </a:r>
            <a:endParaRPr kumimoji="0" lang="el-GR" sz="2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7" name="Θέση περιεχομένου 6">
            <a:extLst>
              <a:ext uri="{FF2B5EF4-FFF2-40B4-BE49-F238E27FC236}">
                <a16:creationId xmlns:a16="http://schemas.microsoft.com/office/drawing/2014/main" id="{3726E750-52E6-4A12-A3F9-266F56A002F4}"/>
              </a:ext>
            </a:extLst>
          </p:cNvPr>
          <p:cNvSpPr>
            <a:spLocks noGrp="1"/>
          </p:cNvSpPr>
          <p:nvPr>
            <p:ph idx="1"/>
          </p:nvPr>
        </p:nvSpPr>
        <p:spPr>
          <a:xfrm>
            <a:off x="457200" y="1425970"/>
            <a:ext cx="8166295" cy="1190622"/>
          </a:xfrm>
        </p:spPr>
        <p:txBody>
          <a:bodyPr>
            <a:normAutofit fontScale="92500"/>
          </a:bodyPr>
          <a:lstStyle/>
          <a:p>
            <a:r>
              <a:rPr lang="el-GR" sz="2000" dirty="0"/>
              <a:t>Λήψη </a:t>
            </a:r>
            <a:r>
              <a:rPr lang="el-GR" sz="2000" b="1" dirty="0"/>
              <a:t>πρωτογενών διπλών δειγμάτων </a:t>
            </a:r>
            <a:r>
              <a:rPr lang="el-GR" sz="2000" dirty="0"/>
              <a:t>σε ένα ποσοστό των συνολικών δειγματοληπτικών στόχων (10%, αλλά όχι λιγότερα από 8)</a:t>
            </a:r>
          </a:p>
          <a:p>
            <a:r>
              <a:rPr lang="el-GR" sz="2000" dirty="0"/>
              <a:t>Προετοιμασία εις διπλούν- ανάλυση εις διπλούν (</a:t>
            </a:r>
            <a:r>
              <a:rPr lang="en-US" sz="2000" dirty="0"/>
              <a:t>balanced nested design)</a:t>
            </a:r>
            <a:endParaRPr lang="el-GR" sz="2000" dirty="0"/>
          </a:p>
        </p:txBody>
      </p:sp>
      <p:pic>
        <p:nvPicPr>
          <p:cNvPr id="11" name="Εικόνα 10">
            <a:extLst>
              <a:ext uri="{FF2B5EF4-FFF2-40B4-BE49-F238E27FC236}">
                <a16:creationId xmlns:a16="http://schemas.microsoft.com/office/drawing/2014/main" id="{618F66E4-2AA7-4FE6-9AC9-313E21200A8B}"/>
              </a:ext>
            </a:extLst>
          </p:cNvPr>
          <p:cNvPicPr>
            <a:picLocks noChangeAspect="1"/>
          </p:cNvPicPr>
          <p:nvPr/>
        </p:nvPicPr>
        <p:blipFill>
          <a:blip r:embed="rId2"/>
          <a:stretch>
            <a:fillRect/>
          </a:stretch>
        </p:blipFill>
        <p:spPr>
          <a:xfrm>
            <a:off x="1101361" y="5798247"/>
            <a:ext cx="832919" cy="860079"/>
          </a:xfrm>
          <a:prstGeom prst="rect">
            <a:avLst/>
          </a:prstGeom>
        </p:spPr>
      </p:pic>
      <p:pic>
        <p:nvPicPr>
          <p:cNvPr id="13" name="Εικόνα 12">
            <a:extLst>
              <a:ext uri="{FF2B5EF4-FFF2-40B4-BE49-F238E27FC236}">
                <a16:creationId xmlns:a16="http://schemas.microsoft.com/office/drawing/2014/main" id="{1D5D1012-5415-4F34-8FF4-B8646E7CD966}"/>
              </a:ext>
            </a:extLst>
          </p:cNvPr>
          <p:cNvPicPr>
            <a:picLocks noChangeAspect="1"/>
          </p:cNvPicPr>
          <p:nvPr/>
        </p:nvPicPr>
        <p:blipFill rotWithShape="1">
          <a:blip r:embed="rId3"/>
          <a:srcRect l="65231" t="32884" r="6875" b="9185"/>
          <a:stretch/>
        </p:blipFill>
        <p:spPr>
          <a:xfrm>
            <a:off x="5490655" y="4086931"/>
            <a:ext cx="3242313" cy="2163778"/>
          </a:xfrm>
          <a:prstGeom prst="rect">
            <a:avLst/>
          </a:prstGeom>
        </p:spPr>
      </p:pic>
      <p:sp>
        <p:nvSpPr>
          <p:cNvPr id="14" name="TextBox 13">
            <a:extLst>
              <a:ext uri="{FF2B5EF4-FFF2-40B4-BE49-F238E27FC236}">
                <a16:creationId xmlns:a16="http://schemas.microsoft.com/office/drawing/2014/main" id="{DD585BA5-6D3D-4F82-BD87-3D02D89A4BE7}"/>
              </a:ext>
            </a:extLst>
          </p:cNvPr>
          <p:cNvSpPr txBox="1"/>
          <p:nvPr/>
        </p:nvSpPr>
        <p:spPr>
          <a:xfrm>
            <a:off x="792452" y="2561441"/>
            <a:ext cx="2627579" cy="646331"/>
          </a:xfrm>
          <a:prstGeom prst="rect">
            <a:avLst/>
          </a:prstGeom>
          <a:noFill/>
        </p:spPr>
        <p:txBody>
          <a:bodyPr wrap="none" rtlCol="0">
            <a:spAutoFit/>
          </a:bodyPr>
          <a:lstStyle/>
          <a:p>
            <a:r>
              <a:rPr lang="el-GR" dirty="0"/>
              <a:t>Δειγματοληπτικός στόχος </a:t>
            </a:r>
            <a:endParaRPr lang="en-US" dirty="0"/>
          </a:p>
          <a:p>
            <a:r>
              <a:rPr lang="el-GR" dirty="0"/>
              <a:t>(</a:t>
            </a:r>
            <a:r>
              <a:rPr lang="en-US" dirty="0"/>
              <a:t>sampling target)</a:t>
            </a:r>
            <a:endParaRPr lang="el-GR" dirty="0"/>
          </a:p>
        </p:txBody>
      </p:sp>
      <p:sp>
        <p:nvSpPr>
          <p:cNvPr id="15" name="TextBox 14">
            <a:extLst>
              <a:ext uri="{FF2B5EF4-FFF2-40B4-BE49-F238E27FC236}">
                <a16:creationId xmlns:a16="http://schemas.microsoft.com/office/drawing/2014/main" id="{8BBFD37D-6B32-41F6-A461-0382F3376A5A}"/>
              </a:ext>
            </a:extLst>
          </p:cNvPr>
          <p:cNvSpPr txBox="1"/>
          <p:nvPr/>
        </p:nvSpPr>
        <p:spPr>
          <a:xfrm>
            <a:off x="792451" y="5441569"/>
            <a:ext cx="3683894" cy="369332"/>
          </a:xfrm>
          <a:prstGeom prst="rect">
            <a:avLst/>
          </a:prstGeom>
          <a:noFill/>
        </p:spPr>
        <p:txBody>
          <a:bodyPr wrap="none" rtlCol="0">
            <a:spAutoFit/>
          </a:bodyPr>
          <a:lstStyle/>
          <a:p>
            <a:r>
              <a:rPr lang="el-GR" dirty="0"/>
              <a:t>Πρωτογενές δείγμα </a:t>
            </a:r>
            <a:r>
              <a:rPr lang="en-US" dirty="0"/>
              <a:t>(primary sample)</a:t>
            </a:r>
            <a:endParaRPr lang="el-GR" dirty="0"/>
          </a:p>
        </p:txBody>
      </p:sp>
      <p:sp>
        <p:nvSpPr>
          <p:cNvPr id="16" name="TextBox 15">
            <a:extLst>
              <a:ext uri="{FF2B5EF4-FFF2-40B4-BE49-F238E27FC236}">
                <a16:creationId xmlns:a16="http://schemas.microsoft.com/office/drawing/2014/main" id="{B0AACBB4-8CC8-442D-9AD8-1C9718EBB33C}"/>
              </a:ext>
            </a:extLst>
          </p:cNvPr>
          <p:cNvSpPr txBox="1"/>
          <p:nvPr/>
        </p:nvSpPr>
        <p:spPr>
          <a:xfrm>
            <a:off x="1891718" y="6011061"/>
            <a:ext cx="570990" cy="369332"/>
          </a:xfrm>
          <a:prstGeom prst="rect">
            <a:avLst/>
          </a:prstGeom>
          <a:noFill/>
        </p:spPr>
        <p:txBody>
          <a:bodyPr wrap="none" rtlCol="0">
            <a:spAutoFit/>
          </a:bodyPr>
          <a:lstStyle/>
          <a:p>
            <a:r>
              <a:rPr lang="en-US" dirty="0"/>
              <a:t>x</a:t>
            </a:r>
            <a:r>
              <a:rPr lang="el-GR" dirty="0"/>
              <a:t> 10</a:t>
            </a:r>
          </a:p>
        </p:txBody>
      </p:sp>
      <p:cxnSp>
        <p:nvCxnSpPr>
          <p:cNvPr id="22" name="26 - Ευθύγραμμο βέλος σύνδεσης">
            <a:extLst>
              <a:ext uri="{FF2B5EF4-FFF2-40B4-BE49-F238E27FC236}">
                <a16:creationId xmlns:a16="http://schemas.microsoft.com/office/drawing/2014/main" id="{867871A7-0C4C-41C8-A4CD-B6F685981855}"/>
              </a:ext>
            </a:extLst>
          </p:cNvPr>
          <p:cNvCxnSpPr>
            <a:cxnSpLocks/>
            <a:stCxn id="15" idx="2"/>
          </p:cNvCxnSpPr>
          <p:nvPr/>
        </p:nvCxnSpPr>
        <p:spPr>
          <a:xfrm flipH="1">
            <a:off x="2376864" y="5810901"/>
            <a:ext cx="257534" cy="20016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4B9C283-6C8B-4A30-8200-95FE9CF1D55C}"/>
              </a:ext>
            </a:extLst>
          </p:cNvPr>
          <p:cNvSpPr txBox="1"/>
          <p:nvPr/>
        </p:nvSpPr>
        <p:spPr>
          <a:xfrm>
            <a:off x="4434341" y="2733973"/>
            <a:ext cx="4298622" cy="1200329"/>
          </a:xfrm>
          <a:prstGeom prst="rect">
            <a:avLst/>
          </a:prstGeom>
          <a:noFill/>
        </p:spPr>
        <p:txBody>
          <a:bodyPr wrap="square" rtlCol="0">
            <a:spAutoFit/>
          </a:bodyPr>
          <a:lstStyle/>
          <a:p>
            <a:r>
              <a:rPr lang="el-GR" dirty="0"/>
              <a:t>Διπλό δείγμα με εφαρμογή του πρωτοκόλλου δειγματοληψίας εις διπλούν</a:t>
            </a:r>
            <a:r>
              <a:rPr lang="en-US" dirty="0"/>
              <a:t> </a:t>
            </a:r>
            <a:r>
              <a:rPr lang="el-GR" dirty="0"/>
              <a:t>με αλλαγή προσανατολισμού του σχεδίου δειγματοληψίας</a:t>
            </a:r>
          </a:p>
        </p:txBody>
      </p:sp>
      <p:cxnSp>
        <p:nvCxnSpPr>
          <p:cNvPr id="25" name="26 - Ευθύγραμμο βέλος σύνδεσης">
            <a:extLst>
              <a:ext uri="{FF2B5EF4-FFF2-40B4-BE49-F238E27FC236}">
                <a16:creationId xmlns:a16="http://schemas.microsoft.com/office/drawing/2014/main" id="{AF5AA182-BA90-4406-9215-1FD96CB5B049}"/>
              </a:ext>
            </a:extLst>
          </p:cNvPr>
          <p:cNvCxnSpPr>
            <a:cxnSpLocks/>
          </p:cNvCxnSpPr>
          <p:nvPr/>
        </p:nvCxnSpPr>
        <p:spPr>
          <a:xfrm>
            <a:off x="6449771" y="3757349"/>
            <a:ext cx="0" cy="32958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26 - Ευθύγραμμο βέλος σύνδεσης">
            <a:extLst>
              <a:ext uri="{FF2B5EF4-FFF2-40B4-BE49-F238E27FC236}">
                <a16:creationId xmlns:a16="http://schemas.microsoft.com/office/drawing/2014/main" id="{8B7226BC-D2A4-4552-90DC-C256A084CE56}"/>
              </a:ext>
            </a:extLst>
          </p:cNvPr>
          <p:cNvCxnSpPr>
            <a:cxnSpLocks/>
          </p:cNvCxnSpPr>
          <p:nvPr/>
        </p:nvCxnSpPr>
        <p:spPr>
          <a:xfrm>
            <a:off x="6681294" y="3757349"/>
            <a:ext cx="1161620" cy="32958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Εικόνα 1">
            <a:extLst>
              <a:ext uri="{FF2B5EF4-FFF2-40B4-BE49-F238E27FC236}">
                <a16:creationId xmlns:a16="http://schemas.microsoft.com/office/drawing/2014/main" id="{9C9C9784-0EC1-7B7B-3C8F-D0079CBAEE7F}"/>
              </a:ext>
            </a:extLst>
          </p:cNvPr>
          <p:cNvPicPr>
            <a:picLocks noChangeAspect="1"/>
          </p:cNvPicPr>
          <p:nvPr/>
        </p:nvPicPr>
        <p:blipFill>
          <a:blip r:embed="rId4"/>
          <a:stretch>
            <a:fillRect/>
          </a:stretch>
        </p:blipFill>
        <p:spPr>
          <a:xfrm>
            <a:off x="792451" y="3248494"/>
            <a:ext cx="3310415" cy="2798307"/>
          </a:xfrm>
          <a:prstGeom prst="rect">
            <a:avLst/>
          </a:prstGeom>
        </p:spPr>
      </p:pic>
      <p:cxnSp>
        <p:nvCxnSpPr>
          <p:cNvPr id="17" name="26 - Ευθύγραμμο βέλος σύνδεσης">
            <a:extLst>
              <a:ext uri="{FF2B5EF4-FFF2-40B4-BE49-F238E27FC236}">
                <a16:creationId xmlns:a16="http://schemas.microsoft.com/office/drawing/2014/main" id="{503489A3-3B3F-4801-B95F-77B7227535B4}"/>
              </a:ext>
            </a:extLst>
          </p:cNvPr>
          <p:cNvCxnSpPr>
            <a:cxnSpLocks/>
          </p:cNvCxnSpPr>
          <p:nvPr/>
        </p:nvCxnSpPr>
        <p:spPr>
          <a:xfrm flipH="1">
            <a:off x="2462708" y="3003227"/>
            <a:ext cx="171691" cy="108370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8A158B5-DBE3-4BF9-11B4-E7C35EF4C660}"/>
              </a:ext>
            </a:extLst>
          </p:cNvPr>
          <p:cNvSpPr txBox="1"/>
          <p:nvPr/>
        </p:nvSpPr>
        <p:spPr>
          <a:xfrm>
            <a:off x="3585029" y="6380393"/>
            <a:ext cx="4812984" cy="369332"/>
          </a:xfrm>
          <a:prstGeom prst="rect">
            <a:avLst/>
          </a:prstGeom>
          <a:noFill/>
        </p:spPr>
        <p:txBody>
          <a:bodyPr wrap="none" rtlCol="0">
            <a:spAutoFit/>
          </a:bodyPr>
          <a:lstStyle/>
          <a:p>
            <a:r>
              <a:rPr lang="el-GR" i="1" dirty="0"/>
              <a:t>Παράδειγμα </a:t>
            </a:r>
            <a:r>
              <a:rPr lang="en-US" i="1" dirty="0"/>
              <a:t>A</a:t>
            </a:r>
            <a:r>
              <a:rPr lang="el-GR" i="1" dirty="0"/>
              <a:t>1 Οδηγού </a:t>
            </a:r>
            <a:r>
              <a:rPr lang="en-US" i="1" dirty="0" err="1"/>
              <a:t>EURACHEM</a:t>
            </a:r>
            <a:r>
              <a:rPr lang="en-US" i="1" dirty="0"/>
              <a:t>- </a:t>
            </a:r>
            <a:r>
              <a:rPr lang="en-US" i="1" dirty="0" err="1"/>
              <a:t>CITAC</a:t>
            </a:r>
            <a:r>
              <a:rPr lang="en-US" i="1" dirty="0"/>
              <a:t> 2019)</a:t>
            </a:r>
            <a:endParaRPr lang="el-GR" i="1" dirty="0"/>
          </a:p>
        </p:txBody>
      </p:sp>
      <p:sp>
        <p:nvSpPr>
          <p:cNvPr id="46" name="Text Box 12">
            <a:extLst>
              <a:ext uri="{FF2B5EF4-FFF2-40B4-BE49-F238E27FC236}">
                <a16:creationId xmlns:a16="http://schemas.microsoft.com/office/drawing/2014/main" id="{BD3D0436-049D-0FE5-9E57-B32A6A376D9C}"/>
              </a:ext>
            </a:extLst>
          </p:cNvPr>
          <p:cNvSpPr txBox="1">
            <a:spLocks noChangeArrowheads="1"/>
          </p:cNvSpPr>
          <p:nvPr/>
        </p:nvSpPr>
        <p:spPr bwMode="auto">
          <a:xfrm>
            <a:off x="2832172" y="3803184"/>
            <a:ext cx="381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altLang="x-none" sz="3600" dirty="0">
                <a:solidFill>
                  <a:srgbClr val="00FF00"/>
                </a:solidFill>
                <a:ea typeface="Times New Roman" charset="0"/>
                <a:cs typeface="Times New Roman" charset="0"/>
              </a:rPr>
              <a:t>•</a:t>
            </a:r>
            <a:endParaRPr lang="en-GB" altLang="x-none" sz="3600" dirty="0">
              <a:solidFill>
                <a:srgbClr val="00FF00"/>
              </a:solidFill>
            </a:endParaRPr>
          </a:p>
        </p:txBody>
      </p:sp>
    </p:spTree>
    <p:extLst>
      <p:ext uri="{BB962C8B-B14F-4D97-AF65-F5344CB8AC3E}">
        <p14:creationId xmlns:p14="http://schemas.microsoft.com/office/powerpoint/2010/main" val="35126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Εικόνα 17">
            <a:extLst>
              <a:ext uri="{FF2B5EF4-FFF2-40B4-BE49-F238E27FC236}">
                <a16:creationId xmlns:a16="http://schemas.microsoft.com/office/drawing/2014/main" id="{0FA33BD8-C79D-0A3E-BE97-9402400FE3F8}"/>
              </a:ext>
            </a:extLst>
          </p:cNvPr>
          <p:cNvPicPr>
            <a:picLocks noChangeAspect="1"/>
          </p:cNvPicPr>
          <p:nvPr/>
        </p:nvPicPr>
        <p:blipFill>
          <a:blip r:embed="rId2"/>
          <a:stretch>
            <a:fillRect/>
          </a:stretch>
        </p:blipFill>
        <p:spPr>
          <a:xfrm>
            <a:off x="547187" y="1507809"/>
            <a:ext cx="7968163" cy="3395766"/>
          </a:xfrm>
          <a:prstGeom prst="rect">
            <a:avLst/>
          </a:prstGeom>
        </p:spPr>
      </p:pic>
      <p:sp>
        <p:nvSpPr>
          <p:cNvPr id="19" name="Τίτλος 1">
            <a:extLst>
              <a:ext uri="{FF2B5EF4-FFF2-40B4-BE49-F238E27FC236}">
                <a16:creationId xmlns:a16="http://schemas.microsoft.com/office/drawing/2014/main" id="{44A63DD8-D707-8E03-5F3F-D0F87C4010E7}"/>
              </a:ext>
            </a:extLst>
          </p:cNvPr>
          <p:cNvSpPr txBox="1">
            <a:spLocks/>
          </p:cNvSpPr>
          <p:nvPr/>
        </p:nvSpPr>
        <p:spPr>
          <a:xfrm>
            <a:off x="628650" y="18224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l-GR" u="sng" dirty="0">
                <a:solidFill>
                  <a:srgbClr val="4472C4">
                    <a:lumMod val="75000"/>
                  </a:srgbClr>
                </a:solidFill>
                <a:latin typeface="Calibri Light" panose="020F0302020204030204"/>
              </a:rPr>
              <a:t>Διπλό δείγμα υπαίθρου- παράδειγμα</a:t>
            </a:r>
            <a:endParaRPr kumimoji="0" lang="el-GR" sz="2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21" name="TextBox 20">
            <a:extLst>
              <a:ext uri="{FF2B5EF4-FFF2-40B4-BE49-F238E27FC236}">
                <a16:creationId xmlns:a16="http://schemas.microsoft.com/office/drawing/2014/main" id="{72593D05-BFB6-9A06-1001-86BA01757C9B}"/>
              </a:ext>
            </a:extLst>
          </p:cNvPr>
          <p:cNvSpPr txBox="1"/>
          <p:nvPr/>
        </p:nvSpPr>
        <p:spPr>
          <a:xfrm>
            <a:off x="547187" y="4901321"/>
            <a:ext cx="7782379" cy="1477328"/>
          </a:xfrm>
          <a:prstGeom prst="rect">
            <a:avLst/>
          </a:prstGeom>
          <a:noFill/>
        </p:spPr>
        <p:txBody>
          <a:bodyPr wrap="square">
            <a:spAutoFit/>
          </a:bodyPr>
          <a:lstStyle/>
          <a:p>
            <a:r>
              <a:rPr lang="el-GR" dirty="0"/>
              <a:t>Σκοπός: Εκτίμηση συγκέντρωσης νιτρικών στο μαρούλι</a:t>
            </a:r>
            <a:endParaRPr lang="en-US" dirty="0"/>
          </a:p>
          <a:p>
            <a:r>
              <a:rPr lang="en-US" dirty="0"/>
              <a:t>EU </a:t>
            </a:r>
            <a:r>
              <a:rPr lang="el-GR" dirty="0"/>
              <a:t>οριακή τιμή</a:t>
            </a:r>
            <a:r>
              <a:rPr lang="en-US" dirty="0"/>
              <a:t> 4500 mg kg</a:t>
            </a:r>
            <a:r>
              <a:rPr lang="en-US" baseline="30000" dirty="0"/>
              <a:t>-1</a:t>
            </a:r>
            <a:r>
              <a:rPr lang="en-US" dirty="0"/>
              <a:t> </a:t>
            </a:r>
            <a:r>
              <a:rPr lang="el-GR" dirty="0"/>
              <a:t>ανά </a:t>
            </a:r>
            <a:r>
              <a:rPr lang="en-US" dirty="0"/>
              <a:t> batch</a:t>
            </a:r>
          </a:p>
          <a:p>
            <a:r>
              <a:rPr lang="en-US" dirty="0"/>
              <a:t>Batch = </a:t>
            </a:r>
            <a:r>
              <a:rPr lang="el-GR" dirty="0"/>
              <a:t>τομέας θερμοκηπίου </a:t>
            </a:r>
            <a:r>
              <a:rPr lang="en-US" dirty="0"/>
              <a:t>~20,000 lettuces = </a:t>
            </a:r>
            <a:r>
              <a:rPr lang="el-GR" dirty="0"/>
              <a:t>δειγματοληπτικός στόχος</a:t>
            </a:r>
            <a:endParaRPr lang="en-US" dirty="0"/>
          </a:p>
          <a:p>
            <a:r>
              <a:rPr lang="el-GR" dirty="0"/>
              <a:t>Πρωτόκολλο δειγματοληψίας: Λήψη</a:t>
            </a:r>
            <a:r>
              <a:rPr lang="en-US" dirty="0"/>
              <a:t>10 </a:t>
            </a:r>
            <a:r>
              <a:rPr lang="el-GR" dirty="0"/>
              <a:t>μαρουλιών για παραγωγή σύνθετου δείγματος από κάθε τομέα θερμοκηπίου (</a:t>
            </a:r>
            <a:r>
              <a:rPr lang="en-US" dirty="0"/>
              <a:t>~20,000 lettuces </a:t>
            </a:r>
            <a:r>
              <a:rPr lang="el-GR" dirty="0"/>
              <a:t>)</a:t>
            </a:r>
            <a:endParaRPr lang="en-US" dirty="0"/>
          </a:p>
        </p:txBody>
      </p:sp>
    </p:spTree>
    <p:extLst>
      <p:ext uri="{BB962C8B-B14F-4D97-AF65-F5344CB8AC3E}">
        <p14:creationId xmlns:p14="http://schemas.microsoft.com/office/powerpoint/2010/main" val="930204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5D471133-FEFC-28E4-AD6D-5D2F56A910D7}"/>
              </a:ext>
            </a:extLst>
          </p:cNvPr>
          <p:cNvSpPr>
            <a:spLocks noChangeArrowheads="1"/>
          </p:cNvSpPr>
          <p:nvPr/>
        </p:nvSpPr>
        <p:spPr bwMode="auto">
          <a:xfrm>
            <a:off x="1485900" y="1371600"/>
            <a:ext cx="600075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GB" altLang="en-US" sz="3300">
                <a:cs typeface="Times New Roman" panose="02020603050405020304" pitchFamily="18" charset="0"/>
              </a:rPr>
              <a:t> </a:t>
            </a:r>
          </a:p>
        </p:txBody>
      </p:sp>
      <p:sp>
        <p:nvSpPr>
          <p:cNvPr id="91139" name="Rectangle 3">
            <a:extLst>
              <a:ext uri="{FF2B5EF4-FFF2-40B4-BE49-F238E27FC236}">
                <a16:creationId xmlns:a16="http://schemas.microsoft.com/office/drawing/2014/main" id="{99825704-B0A3-4142-C9C5-110DF4D67C74}"/>
              </a:ext>
            </a:extLst>
          </p:cNvPr>
          <p:cNvSpPr>
            <a:spLocks noChangeArrowheads="1"/>
          </p:cNvSpPr>
          <p:nvPr/>
        </p:nvSpPr>
        <p:spPr bwMode="auto">
          <a:xfrm>
            <a:off x="1657350" y="3028950"/>
            <a:ext cx="57150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Times New Roman" panose="02020603050405020304" pitchFamily="18" charset="0"/>
              </a:defRPr>
            </a:lvl1pPr>
            <a:lvl2pPr algn="ctr">
              <a:spcBef>
                <a:spcPct val="20000"/>
              </a:spcBef>
              <a:defRPr sz="2800">
                <a:solidFill>
                  <a:schemeClr val="tx1"/>
                </a:solidFill>
                <a:latin typeface="Times New Roman" panose="02020603050405020304" pitchFamily="18" charset="0"/>
              </a:defRPr>
            </a:lvl2pPr>
            <a:lvl3pPr algn="ctr">
              <a:spcBef>
                <a:spcPct val="20000"/>
              </a:spcBef>
              <a:defRPr sz="2400">
                <a:solidFill>
                  <a:schemeClr val="tx1"/>
                </a:solidFill>
                <a:latin typeface="Times New Roman" panose="02020603050405020304" pitchFamily="18" charset="0"/>
              </a:defRPr>
            </a:lvl3pPr>
            <a:lvl4pPr algn="ctr">
              <a:spcBef>
                <a:spcPct val="20000"/>
              </a:spcBef>
              <a:defRPr sz="2000">
                <a:solidFill>
                  <a:schemeClr val="tx1"/>
                </a:solidFill>
                <a:latin typeface="Times New Roman" panose="02020603050405020304" pitchFamily="18" charset="0"/>
              </a:defRPr>
            </a:lvl4pPr>
            <a:lvl5pPr algn="ctr">
              <a:spcBef>
                <a:spcPct val="20000"/>
              </a:spcBef>
              <a:defRPr sz="2000">
                <a:solidFill>
                  <a:schemeClr val="tx1"/>
                </a:solidFill>
                <a:latin typeface="Times New Roman" panose="02020603050405020304" pitchFamily="18" charset="0"/>
              </a:defRPr>
            </a:lvl5pPr>
            <a:lvl6pPr algn="ctr" fontAlgn="base">
              <a:spcBef>
                <a:spcPct val="20000"/>
              </a:spcBef>
              <a:spcAft>
                <a:spcPct val="0"/>
              </a:spcAft>
              <a:defRPr sz="2000">
                <a:solidFill>
                  <a:schemeClr val="tx1"/>
                </a:solidFill>
                <a:latin typeface="Times New Roman" panose="02020603050405020304" pitchFamily="18" charset="0"/>
              </a:defRPr>
            </a:lvl6pPr>
            <a:lvl7pPr algn="ctr" fontAlgn="base">
              <a:spcBef>
                <a:spcPct val="20000"/>
              </a:spcBef>
              <a:spcAft>
                <a:spcPct val="0"/>
              </a:spcAft>
              <a:defRPr sz="2000">
                <a:solidFill>
                  <a:schemeClr val="tx1"/>
                </a:solidFill>
                <a:latin typeface="Times New Roman" panose="02020603050405020304" pitchFamily="18" charset="0"/>
              </a:defRPr>
            </a:lvl7pPr>
            <a:lvl8pPr algn="ctr" fontAlgn="base">
              <a:spcBef>
                <a:spcPct val="20000"/>
              </a:spcBef>
              <a:spcAft>
                <a:spcPct val="0"/>
              </a:spcAft>
              <a:defRPr sz="2000">
                <a:solidFill>
                  <a:schemeClr val="tx1"/>
                </a:solidFill>
                <a:latin typeface="Times New Roman" panose="02020603050405020304" pitchFamily="18" charset="0"/>
              </a:defRPr>
            </a:lvl8pPr>
            <a:lvl9pPr algn="ctr" fontAlgn="base">
              <a:spcBef>
                <a:spcPct val="20000"/>
              </a:spcBef>
              <a:spcAft>
                <a:spcPct val="0"/>
              </a:spcAft>
              <a:defRPr sz="2000">
                <a:solidFill>
                  <a:schemeClr val="tx1"/>
                </a:solidFill>
                <a:latin typeface="Times New Roman" panose="02020603050405020304" pitchFamily="18" charset="0"/>
              </a:defRPr>
            </a:lvl9pPr>
          </a:lstStyle>
          <a:p>
            <a:pPr algn="l" eaLnBrk="0" hangingPunct="0">
              <a:buFontTx/>
              <a:buChar char="•"/>
            </a:pPr>
            <a:endParaRPr lang="en-US" altLang="en-US" sz="2100"/>
          </a:p>
        </p:txBody>
      </p:sp>
      <p:sp>
        <p:nvSpPr>
          <p:cNvPr id="91142" name="Rectangle 6">
            <a:extLst>
              <a:ext uri="{FF2B5EF4-FFF2-40B4-BE49-F238E27FC236}">
                <a16:creationId xmlns:a16="http://schemas.microsoft.com/office/drawing/2014/main" id="{40829771-54AA-CB4D-43FD-BFF16F49FF29}"/>
              </a:ext>
            </a:extLst>
          </p:cNvPr>
          <p:cNvSpPr>
            <a:spLocks noChangeArrowheads="1"/>
          </p:cNvSpPr>
          <p:nvPr/>
        </p:nvSpPr>
        <p:spPr bwMode="auto">
          <a:xfrm>
            <a:off x="1285875" y="752426"/>
            <a:ext cx="6572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GB" altLang="en-US" sz="2700" b="1" dirty="0">
                <a:latin typeface="+mn-lt"/>
              </a:rPr>
              <a:t>Nitrate conc. in Duplicate Samples</a:t>
            </a:r>
          </a:p>
        </p:txBody>
      </p:sp>
      <p:grpSp>
        <p:nvGrpSpPr>
          <p:cNvPr id="91371" name="Group 235">
            <a:extLst>
              <a:ext uri="{FF2B5EF4-FFF2-40B4-BE49-F238E27FC236}">
                <a16:creationId xmlns:a16="http://schemas.microsoft.com/office/drawing/2014/main" id="{28588798-8889-1F45-CEB1-E615B95DEFBF}"/>
              </a:ext>
            </a:extLst>
          </p:cNvPr>
          <p:cNvGrpSpPr>
            <a:grpSpLocks/>
          </p:cNvGrpSpPr>
          <p:nvPr/>
        </p:nvGrpSpPr>
        <p:grpSpPr bwMode="auto">
          <a:xfrm>
            <a:off x="1479377" y="2391523"/>
            <a:ext cx="3321844" cy="3714750"/>
            <a:chOff x="-3" y="-3"/>
            <a:chExt cx="1446" cy="3456"/>
          </a:xfrm>
        </p:grpSpPr>
        <p:grpSp>
          <p:nvGrpSpPr>
            <p:cNvPr id="91369" name="Group 233">
              <a:extLst>
                <a:ext uri="{FF2B5EF4-FFF2-40B4-BE49-F238E27FC236}">
                  <a16:creationId xmlns:a16="http://schemas.microsoft.com/office/drawing/2014/main" id="{929F1A13-F533-B025-780A-4FB1223AFC73}"/>
                </a:ext>
              </a:extLst>
            </p:cNvPr>
            <p:cNvGrpSpPr>
              <a:grpSpLocks/>
            </p:cNvGrpSpPr>
            <p:nvPr/>
          </p:nvGrpSpPr>
          <p:grpSpPr bwMode="auto">
            <a:xfrm>
              <a:off x="0" y="0"/>
              <a:ext cx="1440" cy="3450"/>
              <a:chOff x="0" y="0"/>
              <a:chExt cx="1440" cy="3450"/>
            </a:xfrm>
          </p:grpSpPr>
          <p:grpSp>
            <p:nvGrpSpPr>
              <p:cNvPr id="91298" name="Group 162">
                <a:extLst>
                  <a:ext uri="{FF2B5EF4-FFF2-40B4-BE49-F238E27FC236}">
                    <a16:creationId xmlns:a16="http://schemas.microsoft.com/office/drawing/2014/main" id="{0A76DE81-D712-315C-68F0-DC67CEEA9A80}"/>
                  </a:ext>
                </a:extLst>
              </p:cNvPr>
              <p:cNvGrpSpPr>
                <a:grpSpLocks/>
              </p:cNvGrpSpPr>
              <p:nvPr/>
            </p:nvGrpSpPr>
            <p:grpSpPr bwMode="auto">
              <a:xfrm>
                <a:off x="0" y="0"/>
                <a:ext cx="360" cy="378"/>
                <a:chOff x="0" y="0"/>
                <a:chExt cx="360" cy="378"/>
              </a:xfrm>
            </p:grpSpPr>
            <p:sp>
              <p:nvSpPr>
                <p:cNvPr id="91261" name="Rectangle 125">
                  <a:extLst>
                    <a:ext uri="{FF2B5EF4-FFF2-40B4-BE49-F238E27FC236}">
                      <a16:creationId xmlns:a16="http://schemas.microsoft.com/office/drawing/2014/main" id="{8EE974E6-76A7-2EFB-9F39-0932B7DFFF99}"/>
                    </a:ext>
                  </a:extLst>
                </p:cNvPr>
                <p:cNvSpPr>
                  <a:spLocks noChangeArrowheads="1"/>
                </p:cNvSpPr>
                <p:nvPr/>
              </p:nvSpPr>
              <p:spPr bwMode="auto">
                <a:xfrm>
                  <a:off x="6" y="6"/>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b="1">
                      <a:latin typeface="Arial" panose="020B0604020202020204" pitchFamily="34" charset="0"/>
                      <a:cs typeface="Arial" panose="020B0604020202020204" pitchFamily="34" charset="0"/>
                    </a:rPr>
                    <a:t>S1A1</a:t>
                  </a:r>
                  <a:endParaRPr lang="en-GB" altLang="en-US" sz="1350">
                    <a:cs typeface="Times New Roman" panose="02020603050405020304" pitchFamily="18" charset="0"/>
                  </a:endParaRPr>
                </a:p>
                <a:p>
                  <a:pPr algn="ctr" eaLnBrk="0" hangingPunct="0"/>
                  <a:endParaRPr lang="en-GB" altLang="en-US" sz="1350"/>
                </a:p>
              </p:txBody>
            </p:sp>
            <p:sp>
              <p:nvSpPr>
                <p:cNvPr id="91297" name="Rectangle 161">
                  <a:extLst>
                    <a:ext uri="{FF2B5EF4-FFF2-40B4-BE49-F238E27FC236}">
                      <a16:creationId xmlns:a16="http://schemas.microsoft.com/office/drawing/2014/main" id="{6C6B6F60-348C-373B-4E3F-44879AC67451}"/>
                    </a:ext>
                  </a:extLst>
                </p:cNvPr>
                <p:cNvSpPr>
                  <a:spLocks noChangeArrowheads="1"/>
                </p:cNvSpPr>
                <p:nvPr/>
              </p:nvSpPr>
              <p:spPr bwMode="auto">
                <a:xfrm>
                  <a:off x="0" y="0"/>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00" name="Group 164">
                <a:extLst>
                  <a:ext uri="{FF2B5EF4-FFF2-40B4-BE49-F238E27FC236}">
                    <a16:creationId xmlns:a16="http://schemas.microsoft.com/office/drawing/2014/main" id="{AC42F7B8-B473-E812-7E5C-A3E3FCEFE71B}"/>
                  </a:ext>
                </a:extLst>
              </p:cNvPr>
              <p:cNvGrpSpPr>
                <a:grpSpLocks/>
              </p:cNvGrpSpPr>
              <p:nvPr/>
            </p:nvGrpSpPr>
            <p:grpSpPr bwMode="auto">
              <a:xfrm>
                <a:off x="360" y="0"/>
                <a:ext cx="360" cy="378"/>
                <a:chOff x="360" y="0"/>
                <a:chExt cx="360" cy="378"/>
              </a:xfrm>
            </p:grpSpPr>
            <p:sp>
              <p:nvSpPr>
                <p:cNvPr id="91262" name="Rectangle 126">
                  <a:extLst>
                    <a:ext uri="{FF2B5EF4-FFF2-40B4-BE49-F238E27FC236}">
                      <a16:creationId xmlns:a16="http://schemas.microsoft.com/office/drawing/2014/main" id="{2F0AAED9-B81D-B128-1BA1-C802A046BB0A}"/>
                    </a:ext>
                  </a:extLst>
                </p:cNvPr>
                <p:cNvSpPr>
                  <a:spLocks noChangeArrowheads="1"/>
                </p:cNvSpPr>
                <p:nvPr/>
              </p:nvSpPr>
              <p:spPr bwMode="auto">
                <a:xfrm>
                  <a:off x="366" y="6"/>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b="1">
                      <a:latin typeface="Arial" panose="020B0604020202020204" pitchFamily="34" charset="0"/>
                      <a:cs typeface="Arial" panose="020B0604020202020204" pitchFamily="34" charset="0"/>
                    </a:rPr>
                    <a:t>S1A2</a:t>
                  </a:r>
                  <a:endParaRPr lang="en-GB" altLang="en-US" sz="1350">
                    <a:cs typeface="Times New Roman" panose="02020603050405020304" pitchFamily="18" charset="0"/>
                  </a:endParaRPr>
                </a:p>
                <a:p>
                  <a:pPr algn="ctr" eaLnBrk="0" hangingPunct="0"/>
                  <a:endParaRPr lang="en-GB" altLang="en-US" sz="1350"/>
                </a:p>
              </p:txBody>
            </p:sp>
            <p:sp>
              <p:nvSpPr>
                <p:cNvPr id="91299" name="Rectangle 163">
                  <a:extLst>
                    <a:ext uri="{FF2B5EF4-FFF2-40B4-BE49-F238E27FC236}">
                      <a16:creationId xmlns:a16="http://schemas.microsoft.com/office/drawing/2014/main" id="{624101B3-B21C-37AA-28D9-7D0DCB21727B}"/>
                    </a:ext>
                  </a:extLst>
                </p:cNvPr>
                <p:cNvSpPr>
                  <a:spLocks noChangeArrowheads="1"/>
                </p:cNvSpPr>
                <p:nvPr/>
              </p:nvSpPr>
              <p:spPr bwMode="auto">
                <a:xfrm>
                  <a:off x="360" y="0"/>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02" name="Group 166">
                <a:extLst>
                  <a:ext uri="{FF2B5EF4-FFF2-40B4-BE49-F238E27FC236}">
                    <a16:creationId xmlns:a16="http://schemas.microsoft.com/office/drawing/2014/main" id="{1A77AF89-A0E6-D2D5-234B-3BD73B0D1ADF}"/>
                  </a:ext>
                </a:extLst>
              </p:cNvPr>
              <p:cNvGrpSpPr>
                <a:grpSpLocks/>
              </p:cNvGrpSpPr>
              <p:nvPr/>
            </p:nvGrpSpPr>
            <p:grpSpPr bwMode="auto">
              <a:xfrm>
                <a:off x="720" y="0"/>
                <a:ext cx="360" cy="378"/>
                <a:chOff x="720" y="0"/>
                <a:chExt cx="360" cy="378"/>
              </a:xfrm>
            </p:grpSpPr>
            <p:sp>
              <p:nvSpPr>
                <p:cNvPr id="91263" name="Rectangle 127">
                  <a:extLst>
                    <a:ext uri="{FF2B5EF4-FFF2-40B4-BE49-F238E27FC236}">
                      <a16:creationId xmlns:a16="http://schemas.microsoft.com/office/drawing/2014/main" id="{7F152DD0-42CB-D420-5F7D-D3022A363151}"/>
                    </a:ext>
                  </a:extLst>
                </p:cNvPr>
                <p:cNvSpPr>
                  <a:spLocks noChangeArrowheads="1"/>
                </p:cNvSpPr>
                <p:nvPr/>
              </p:nvSpPr>
              <p:spPr bwMode="auto">
                <a:xfrm>
                  <a:off x="726" y="6"/>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b="1">
                      <a:latin typeface="Arial" panose="020B0604020202020204" pitchFamily="34" charset="0"/>
                      <a:cs typeface="Arial" panose="020B0604020202020204" pitchFamily="34" charset="0"/>
                    </a:rPr>
                    <a:t>S2A1</a:t>
                  </a:r>
                  <a:endParaRPr lang="en-GB" altLang="en-US" sz="1350">
                    <a:cs typeface="Times New Roman" panose="02020603050405020304" pitchFamily="18" charset="0"/>
                  </a:endParaRPr>
                </a:p>
                <a:p>
                  <a:pPr algn="ctr" eaLnBrk="0" hangingPunct="0"/>
                  <a:endParaRPr lang="en-GB" altLang="en-US" sz="1350"/>
                </a:p>
              </p:txBody>
            </p:sp>
            <p:sp>
              <p:nvSpPr>
                <p:cNvPr id="91301" name="Rectangle 165">
                  <a:extLst>
                    <a:ext uri="{FF2B5EF4-FFF2-40B4-BE49-F238E27FC236}">
                      <a16:creationId xmlns:a16="http://schemas.microsoft.com/office/drawing/2014/main" id="{32F20457-E6C0-1982-2F69-126F941D721D}"/>
                    </a:ext>
                  </a:extLst>
                </p:cNvPr>
                <p:cNvSpPr>
                  <a:spLocks noChangeArrowheads="1"/>
                </p:cNvSpPr>
                <p:nvPr/>
              </p:nvSpPr>
              <p:spPr bwMode="auto">
                <a:xfrm>
                  <a:off x="720" y="0"/>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04" name="Group 168">
                <a:extLst>
                  <a:ext uri="{FF2B5EF4-FFF2-40B4-BE49-F238E27FC236}">
                    <a16:creationId xmlns:a16="http://schemas.microsoft.com/office/drawing/2014/main" id="{8EDE84BC-272B-3514-F1C0-8AAA72E46B5E}"/>
                  </a:ext>
                </a:extLst>
              </p:cNvPr>
              <p:cNvGrpSpPr>
                <a:grpSpLocks/>
              </p:cNvGrpSpPr>
              <p:nvPr/>
            </p:nvGrpSpPr>
            <p:grpSpPr bwMode="auto">
              <a:xfrm>
                <a:off x="1080" y="0"/>
                <a:ext cx="360" cy="378"/>
                <a:chOff x="1080" y="0"/>
                <a:chExt cx="360" cy="378"/>
              </a:xfrm>
            </p:grpSpPr>
            <p:sp>
              <p:nvSpPr>
                <p:cNvPr id="91264" name="Rectangle 128">
                  <a:extLst>
                    <a:ext uri="{FF2B5EF4-FFF2-40B4-BE49-F238E27FC236}">
                      <a16:creationId xmlns:a16="http://schemas.microsoft.com/office/drawing/2014/main" id="{5722E440-BF74-2A15-D13C-F8BC0FC9927C}"/>
                    </a:ext>
                  </a:extLst>
                </p:cNvPr>
                <p:cNvSpPr>
                  <a:spLocks noChangeArrowheads="1"/>
                </p:cNvSpPr>
                <p:nvPr/>
              </p:nvSpPr>
              <p:spPr bwMode="auto">
                <a:xfrm>
                  <a:off x="1086" y="6"/>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b="1">
                      <a:latin typeface="Arial" panose="020B0604020202020204" pitchFamily="34" charset="0"/>
                      <a:cs typeface="Arial" panose="020B0604020202020204" pitchFamily="34" charset="0"/>
                    </a:rPr>
                    <a:t>S2A2</a:t>
                  </a:r>
                  <a:endParaRPr lang="en-GB" altLang="en-US" sz="1350">
                    <a:cs typeface="Times New Roman" panose="02020603050405020304" pitchFamily="18" charset="0"/>
                  </a:endParaRPr>
                </a:p>
                <a:p>
                  <a:pPr algn="ctr" eaLnBrk="0" hangingPunct="0"/>
                  <a:endParaRPr lang="en-GB" altLang="en-US" sz="1350"/>
                </a:p>
              </p:txBody>
            </p:sp>
            <p:sp>
              <p:nvSpPr>
                <p:cNvPr id="91303" name="Rectangle 167">
                  <a:extLst>
                    <a:ext uri="{FF2B5EF4-FFF2-40B4-BE49-F238E27FC236}">
                      <a16:creationId xmlns:a16="http://schemas.microsoft.com/office/drawing/2014/main" id="{74688352-33FA-A712-D1C7-2EEA9BA0E80F}"/>
                    </a:ext>
                  </a:extLst>
                </p:cNvPr>
                <p:cNvSpPr>
                  <a:spLocks noChangeArrowheads="1"/>
                </p:cNvSpPr>
                <p:nvPr/>
              </p:nvSpPr>
              <p:spPr bwMode="auto">
                <a:xfrm>
                  <a:off x="1080" y="0"/>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06" name="Group 170">
                <a:extLst>
                  <a:ext uri="{FF2B5EF4-FFF2-40B4-BE49-F238E27FC236}">
                    <a16:creationId xmlns:a16="http://schemas.microsoft.com/office/drawing/2014/main" id="{158F67B3-CA4E-BB40-9D4F-1EFF7F59291E}"/>
                  </a:ext>
                </a:extLst>
              </p:cNvPr>
              <p:cNvGrpSpPr>
                <a:grpSpLocks/>
              </p:cNvGrpSpPr>
              <p:nvPr/>
            </p:nvGrpSpPr>
            <p:grpSpPr bwMode="auto">
              <a:xfrm>
                <a:off x="0" y="384"/>
                <a:ext cx="360" cy="378"/>
                <a:chOff x="0" y="384"/>
                <a:chExt cx="360" cy="378"/>
              </a:xfrm>
            </p:grpSpPr>
            <p:sp>
              <p:nvSpPr>
                <p:cNvPr id="91265" name="Rectangle 129">
                  <a:extLst>
                    <a:ext uri="{FF2B5EF4-FFF2-40B4-BE49-F238E27FC236}">
                      <a16:creationId xmlns:a16="http://schemas.microsoft.com/office/drawing/2014/main" id="{B4B07ADA-DD1B-68FB-1286-AC3D03F75D0B}"/>
                    </a:ext>
                  </a:extLst>
                </p:cNvPr>
                <p:cNvSpPr>
                  <a:spLocks noChangeArrowheads="1"/>
                </p:cNvSpPr>
                <p:nvPr/>
              </p:nvSpPr>
              <p:spPr bwMode="auto">
                <a:xfrm>
                  <a:off x="6" y="390"/>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3898</a:t>
                  </a:r>
                  <a:endParaRPr lang="en-GB" altLang="en-US" sz="1350">
                    <a:cs typeface="Times New Roman" panose="02020603050405020304" pitchFamily="18" charset="0"/>
                  </a:endParaRPr>
                </a:p>
                <a:p>
                  <a:pPr algn="ctr" eaLnBrk="0" hangingPunct="0"/>
                  <a:endParaRPr lang="en-GB" altLang="en-US" sz="1350"/>
                </a:p>
              </p:txBody>
            </p:sp>
            <p:sp>
              <p:nvSpPr>
                <p:cNvPr id="91305" name="Rectangle 169">
                  <a:extLst>
                    <a:ext uri="{FF2B5EF4-FFF2-40B4-BE49-F238E27FC236}">
                      <a16:creationId xmlns:a16="http://schemas.microsoft.com/office/drawing/2014/main" id="{64EB73DD-CE7A-B096-3EFE-33D80839A97B}"/>
                    </a:ext>
                  </a:extLst>
                </p:cNvPr>
                <p:cNvSpPr>
                  <a:spLocks noChangeArrowheads="1"/>
                </p:cNvSpPr>
                <p:nvPr/>
              </p:nvSpPr>
              <p:spPr bwMode="auto">
                <a:xfrm>
                  <a:off x="0" y="384"/>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08" name="Group 172">
                <a:extLst>
                  <a:ext uri="{FF2B5EF4-FFF2-40B4-BE49-F238E27FC236}">
                    <a16:creationId xmlns:a16="http://schemas.microsoft.com/office/drawing/2014/main" id="{51CC9313-AE61-0087-1C66-45F5A7A611B0}"/>
                  </a:ext>
                </a:extLst>
              </p:cNvPr>
              <p:cNvGrpSpPr>
                <a:grpSpLocks/>
              </p:cNvGrpSpPr>
              <p:nvPr/>
            </p:nvGrpSpPr>
            <p:grpSpPr bwMode="auto">
              <a:xfrm>
                <a:off x="360" y="384"/>
                <a:ext cx="360" cy="378"/>
                <a:chOff x="360" y="384"/>
                <a:chExt cx="360" cy="378"/>
              </a:xfrm>
            </p:grpSpPr>
            <p:sp>
              <p:nvSpPr>
                <p:cNvPr id="91266" name="Rectangle 130">
                  <a:extLst>
                    <a:ext uri="{FF2B5EF4-FFF2-40B4-BE49-F238E27FC236}">
                      <a16:creationId xmlns:a16="http://schemas.microsoft.com/office/drawing/2014/main" id="{122D12D7-4EB6-ADDC-1BF0-E47C2BB30DE0}"/>
                    </a:ext>
                  </a:extLst>
                </p:cNvPr>
                <p:cNvSpPr>
                  <a:spLocks noChangeArrowheads="1"/>
                </p:cNvSpPr>
                <p:nvPr/>
              </p:nvSpPr>
              <p:spPr bwMode="auto">
                <a:xfrm>
                  <a:off x="366" y="390"/>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4139</a:t>
                  </a:r>
                  <a:endParaRPr lang="en-GB" altLang="en-US" sz="1350">
                    <a:cs typeface="Times New Roman" panose="02020603050405020304" pitchFamily="18" charset="0"/>
                  </a:endParaRPr>
                </a:p>
                <a:p>
                  <a:pPr algn="ctr" eaLnBrk="0" hangingPunct="0"/>
                  <a:endParaRPr lang="en-GB" altLang="en-US" sz="1350"/>
                </a:p>
              </p:txBody>
            </p:sp>
            <p:sp>
              <p:nvSpPr>
                <p:cNvPr id="91307" name="Rectangle 171">
                  <a:extLst>
                    <a:ext uri="{FF2B5EF4-FFF2-40B4-BE49-F238E27FC236}">
                      <a16:creationId xmlns:a16="http://schemas.microsoft.com/office/drawing/2014/main" id="{B87BEC59-8E52-C6AD-E10B-666BFCF863CF}"/>
                    </a:ext>
                  </a:extLst>
                </p:cNvPr>
                <p:cNvSpPr>
                  <a:spLocks noChangeArrowheads="1"/>
                </p:cNvSpPr>
                <p:nvPr/>
              </p:nvSpPr>
              <p:spPr bwMode="auto">
                <a:xfrm>
                  <a:off x="360" y="384"/>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10" name="Group 174">
                <a:extLst>
                  <a:ext uri="{FF2B5EF4-FFF2-40B4-BE49-F238E27FC236}">
                    <a16:creationId xmlns:a16="http://schemas.microsoft.com/office/drawing/2014/main" id="{53967F95-11D8-EC59-FED4-FCFC9CE13114}"/>
                  </a:ext>
                </a:extLst>
              </p:cNvPr>
              <p:cNvGrpSpPr>
                <a:grpSpLocks/>
              </p:cNvGrpSpPr>
              <p:nvPr/>
            </p:nvGrpSpPr>
            <p:grpSpPr bwMode="auto">
              <a:xfrm>
                <a:off x="720" y="384"/>
                <a:ext cx="360" cy="378"/>
                <a:chOff x="720" y="384"/>
                <a:chExt cx="360" cy="378"/>
              </a:xfrm>
            </p:grpSpPr>
            <p:sp>
              <p:nvSpPr>
                <p:cNvPr id="91267" name="Rectangle 131">
                  <a:extLst>
                    <a:ext uri="{FF2B5EF4-FFF2-40B4-BE49-F238E27FC236}">
                      <a16:creationId xmlns:a16="http://schemas.microsoft.com/office/drawing/2014/main" id="{105305CF-8A93-95BB-6EB4-D4B46FC0897C}"/>
                    </a:ext>
                  </a:extLst>
                </p:cNvPr>
                <p:cNvSpPr>
                  <a:spLocks noChangeArrowheads="1"/>
                </p:cNvSpPr>
                <p:nvPr/>
              </p:nvSpPr>
              <p:spPr bwMode="auto">
                <a:xfrm>
                  <a:off x="726" y="390"/>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4466</a:t>
                  </a:r>
                  <a:endParaRPr lang="en-GB" altLang="en-US" sz="1350">
                    <a:cs typeface="Times New Roman" panose="02020603050405020304" pitchFamily="18" charset="0"/>
                  </a:endParaRPr>
                </a:p>
                <a:p>
                  <a:pPr algn="ctr" eaLnBrk="0" hangingPunct="0"/>
                  <a:endParaRPr lang="en-GB" altLang="en-US" sz="1350"/>
                </a:p>
              </p:txBody>
            </p:sp>
            <p:sp>
              <p:nvSpPr>
                <p:cNvPr id="91309" name="Rectangle 173">
                  <a:extLst>
                    <a:ext uri="{FF2B5EF4-FFF2-40B4-BE49-F238E27FC236}">
                      <a16:creationId xmlns:a16="http://schemas.microsoft.com/office/drawing/2014/main" id="{5E0ADE45-51AE-077B-E883-3A0AFAD2F98B}"/>
                    </a:ext>
                  </a:extLst>
                </p:cNvPr>
                <p:cNvSpPr>
                  <a:spLocks noChangeArrowheads="1"/>
                </p:cNvSpPr>
                <p:nvPr/>
              </p:nvSpPr>
              <p:spPr bwMode="auto">
                <a:xfrm>
                  <a:off x="720" y="384"/>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12" name="Group 176">
                <a:extLst>
                  <a:ext uri="{FF2B5EF4-FFF2-40B4-BE49-F238E27FC236}">
                    <a16:creationId xmlns:a16="http://schemas.microsoft.com/office/drawing/2014/main" id="{5C967946-3093-E9E6-5727-5D5463913CDA}"/>
                  </a:ext>
                </a:extLst>
              </p:cNvPr>
              <p:cNvGrpSpPr>
                <a:grpSpLocks/>
              </p:cNvGrpSpPr>
              <p:nvPr/>
            </p:nvGrpSpPr>
            <p:grpSpPr bwMode="auto">
              <a:xfrm>
                <a:off x="1080" y="384"/>
                <a:ext cx="360" cy="378"/>
                <a:chOff x="1080" y="384"/>
                <a:chExt cx="360" cy="378"/>
              </a:xfrm>
            </p:grpSpPr>
            <p:sp>
              <p:nvSpPr>
                <p:cNvPr id="91268" name="Rectangle 132">
                  <a:extLst>
                    <a:ext uri="{FF2B5EF4-FFF2-40B4-BE49-F238E27FC236}">
                      <a16:creationId xmlns:a16="http://schemas.microsoft.com/office/drawing/2014/main" id="{3637ADC7-1641-2499-1609-C91A96D44CF7}"/>
                    </a:ext>
                  </a:extLst>
                </p:cNvPr>
                <p:cNvSpPr>
                  <a:spLocks noChangeArrowheads="1"/>
                </p:cNvSpPr>
                <p:nvPr/>
              </p:nvSpPr>
              <p:spPr bwMode="auto">
                <a:xfrm>
                  <a:off x="1086" y="390"/>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4693</a:t>
                  </a:r>
                  <a:endParaRPr lang="en-GB" altLang="en-US" sz="1350">
                    <a:cs typeface="Times New Roman" panose="02020603050405020304" pitchFamily="18" charset="0"/>
                  </a:endParaRPr>
                </a:p>
                <a:p>
                  <a:pPr algn="ctr" eaLnBrk="0" hangingPunct="0"/>
                  <a:endParaRPr lang="en-GB" altLang="en-US" sz="1350"/>
                </a:p>
              </p:txBody>
            </p:sp>
            <p:sp>
              <p:nvSpPr>
                <p:cNvPr id="91311" name="Rectangle 175">
                  <a:extLst>
                    <a:ext uri="{FF2B5EF4-FFF2-40B4-BE49-F238E27FC236}">
                      <a16:creationId xmlns:a16="http://schemas.microsoft.com/office/drawing/2014/main" id="{DB3C3275-FE88-40F1-B497-E881D32D08DA}"/>
                    </a:ext>
                  </a:extLst>
                </p:cNvPr>
                <p:cNvSpPr>
                  <a:spLocks noChangeArrowheads="1"/>
                </p:cNvSpPr>
                <p:nvPr/>
              </p:nvSpPr>
              <p:spPr bwMode="auto">
                <a:xfrm>
                  <a:off x="1080" y="384"/>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14" name="Group 178">
                <a:extLst>
                  <a:ext uri="{FF2B5EF4-FFF2-40B4-BE49-F238E27FC236}">
                    <a16:creationId xmlns:a16="http://schemas.microsoft.com/office/drawing/2014/main" id="{2D748247-5834-CA97-73C4-2293FDD07669}"/>
                  </a:ext>
                </a:extLst>
              </p:cNvPr>
              <p:cNvGrpSpPr>
                <a:grpSpLocks/>
              </p:cNvGrpSpPr>
              <p:nvPr/>
            </p:nvGrpSpPr>
            <p:grpSpPr bwMode="auto">
              <a:xfrm>
                <a:off x="0" y="768"/>
                <a:ext cx="360" cy="378"/>
                <a:chOff x="0" y="768"/>
                <a:chExt cx="360" cy="378"/>
              </a:xfrm>
            </p:grpSpPr>
            <p:sp>
              <p:nvSpPr>
                <p:cNvPr id="91269" name="Rectangle 133">
                  <a:extLst>
                    <a:ext uri="{FF2B5EF4-FFF2-40B4-BE49-F238E27FC236}">
                      <a16:creationId xmlns:a16="http://schemas.microsoft.com/office/drawing/2014/main" id="{01762179-4CA6-E96B-C983-C2933E752624}"/>
                    </a:ext>
                  </a:extLst>
                </p:cNvPr>
                <p:cNvSpPr>
                  <a:spLocks noChangeArrowheads="1"/>
                </p:cNvSpPr>
                <p:nvPr/>
              </p:nvSpPr>
              <p:spPr bwMode="auto">
                <a:xfrm>
                  <a:off x="6" y="774"/>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3910</a:t>
                  </a:r>
                  <a:endParaRPr lang="en-GB" altLang="en-US" sz="1350">
                    <a:cs typeface="Times New Roman" panose="02020603050405020304" pitchFamily="18" charset="0"/>
                  </a:endParaRPr>
                </a:p>
                <a:p>
                  <a:pPr algn="ctr" eaLnBrk="0" hangingPunct="0"/>
                  <a:endParaRPr lang="en-GB" altLang="en-US" sz="1350"/>
                </a:p>
              </p:txBody>
            </p:sp>
            <p:sp>
              <p:nvSpPr>
                <p:cNvPr id="91313" name="Rectangle 177">
                  <a:extLst>
                    <a:ext uri="{FF2B5EF4-FFF2-40B4-BE49-F238E27FC236}">
                      <a16:creationId xmlns:a16="http://schemas.microsoft.com/office/drawing/2014/main" id="{940C7147-3774-295B-9CD1-41835CB9F991}"/>
                    </a:ext>
                  </a:extLst>
                </p:cNvPr>
                <p:cNvSpPr>
                  <a:spLocks noChangeArrowheads="1"/>
                </p:cNvSpPr>
                <p:nvPr/>
              </p:nvSpPr>
              <p:spPr bwMode="auto">
                <a:xfrm>
                  <a:off x="0" y="768"/>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16" name="Group 180">
                <a:extLst>
                  <a:ext uri="{FF2B5EF4-FFF2-40B4-BE49-F238E27FC236}">
                    <a16:creationId xmlns:a16="http://schemas.microsoft.com/office/drawing/2014/main" id="{D35591DA-C36B-FC80-5B94-BE126FBD7950}"/>
                  </a:ext>
                </a:extLst>
              </p:cNvPr>
              <p:cNvGrpSpPr>
                <a:grpSpLocks/>
              </p:cNvGrpSpPr>
              <p:nvPr/>
            </p:nvGrpSpPr>
            <p:grpSpPr bwMode="auto">
              <a:xfrm>
                <a:off x="360" y="768"/>
                <a:ext cx="360" cy="378"/>
                <a:chOff x="360" y="768"/>
                <a:chExt cx="360" cy="378"/>
              </a:xfrm>
            </p:grpSpPr>
            <p:sp>
              <p:nvSpPr>
                <p:cNvPr id="91270" name="Rectangle 134">
                  <a:extLst>
                    <a:ext uri="{FF2B5EF4-FFF2-40B4-BE49-F238E27FC236}">
                      <a16:creationId xmlns:a16="http://schemas.microsoft.com/office/drawing/2014/main" id="{80F74B67-F265-3A7C-F0EC-9C8F79855983}"/>
                    </a:ext>
                  </a:extLst>
                </p:cNvPr>
                <p:cNvSpPr>
                  <a:spLocks noChangeArrowheads="1"/>
                </p:cNvSpPr>
                <p:nvPr/>
              </p:nvSpPr>
              <p:spPr bwMode="auto">
                <a:xfrm>
                  <a:off x="366" y="774"/>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3993</a:t>
                  </a:r>
                  <a:endParaRPr lang="en-GB" altLang="en-US" sz="1350">
                    <a:cs typeface="Times New Roman" panose="02020603050405020304" pitchFamily="18" charset="0"/>
                  </a:endParaRPr>
                </a:p>
                <a:p>
                  <a:pPr algn="ctr" eaLnBrk="0" hangingPunct="0"/>
                  <a:endParaRPr lang="en-GB" altLang="en-US" sz="1350"/>
                </a:p>
              </p:txBody>
            </p:sp>
            <p:sp>
              <p:nvSpPr>
                <p:cNvPr id="91315" name="Rectangle 179">
                  <a:extLst>
                    <a:ext uri="{FF2B5EF4-FFF2-40B4-BE49-F238E27FC236}">
                      <a16:creationId xmlns:a16="http://schemas.microsoft.com/office/drawing/2014/main" id="{F5608919-9C4A-8C4C-C2D8-05C75B40C0B1}"/>
                    </a:ext>
                  </a:extLst>
                </p:cNvPr>
                <p:cNvSpPr>
                  <a:spLocks noChangeArrowheads="1"/>
                </p:cNvSpPr>
                <p:nvPr/>
              </p:nvSpPr>
              <p:spPr bwMode="auto">
                <a:xfrm>
                  <a:off x="360" y="768"/>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18" name="Group 182">
                <a:extLst>
                  <a:ext uri="{FF2B5EF4-FFF2-40B4-BE49-F238E27FC236}">
                    <a16:creationId xmlns:a16="http://schemas.microsoft.com/office/drawing/2014/main" id="{7F8301A1-DC2B-5465-722E-B7B72BD0F583}"/>
                  </a:ext>
                </a:extLst>
              </p:cNvPr>
              <p:cNvGrpSpPr>
                <a:grpSpLocks/>
              </p:cNvGrpSpPr>
              <p:nvPr/>
            </p:nvGrpSpPr>
            <p:grpSpPr bwMode="auto">
              <a:xfrm>
                <a:off x="720" y="768"/>
                <a:ext cx="360" cy="378"/>
                <a:chOff x="720" y="768"/>
                <a:chExt cx="360" cy="378"/>
              </a:xfrm>
            </p:grpSpPr>
            <p:sp>
              <p:nvSpPr>
                <p:cNvPr id="91271" name="Rectangle 135">
                  <a:extLst>
                    <a:ext uri="{FF2B5EF4-FFF2-40B4-BE49-F238E27FC236}">
                      <a16:creationId xmlns:a16="http://schemas.microsoft.com/office/drawing/2014/main" id="{B0890977-D5D6-79EA-15CA-D5B34B7E0B9C}"/>
                    </a:ext>
                  </a:extLst>
                </p:cNvPr>
                <p:cNvSpPr>
                  <a:spLocks noChangeArrowheads="1"/>
                </p:cNvSpPr>
                <p:nvPr/>
              </p:nvSpPr>
              <p:spPr bwMode="auto">
                <a:xfrm>
                  <a:off x="726" y="774"/>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dirty="0">
                      <a:latin typeface="Arial" panose="020B0604020202020204" pitchFamily="34" charset="0"/>
                      <a:cs typeface="Arial" panose="020B0604020202020204" pitchFamily="34" charset="0"/>
                    </a:rPr>
                    <a:t>4201</a:t>
                  </a:r>
                  <a:endParaRPr lang="en-GB" altLang="en-US" sz="1350" dirty="0">
                    <a:latin typeface="Arial" panose="020B0604020202020204" pitchFamily="34" charset="0"/>
                    <a:cs typeface="Times New Roman" panose="02020603050405020304" pitchFamily="18" charset="0"/>
                  </a:endParaRPr>
                </a:p>
                <a:p>
                  <a:pPr algn="ctr" eaLnBrk="0" hangingPunct="0"/>
                  <a:endParaRPr lang="en-GB" altLang="en-US" sz="1350" dirty="0"/>
                </a:p>
              </p:txBody>
            </p:sp>
            <p:sp>
              <p:nvSpPr>
                <p:cNvPr id="91317" name="Rectangle 181">
                  <a:extLst>
                    <a:ext uri="{FF2B5EF4-FFF2-40B4-BE49-F238E27FC236}">
                      <a16:creationId xmlns:a16="http://schemas.microsoft.com/office/drawing/2014/main" id="{DA930DE7-9AFD-F954-84D2-AA5F253E4739}"/>
                    </a:ext>
                  </a:extLst>
                </p:cNvPr>
                <p:cNvSpPr>
                  <a:spLocks noChangeArrowheads="1"/>
                </p:cNvSpPr>
                <p:nvPr/>
              </p:nvSpPr>
              <p:spPr bwMode="auto">
                <a:xfrm>
                  <a:off x="720" y="768"/>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20" name="Group 184">
                <a:extLst>
                  <a:ext uri="{FF2B5EF4-FFF2-40B4-BE49-F238E27FC236}">
                    <a16:creationId xmlns:a16="http://schemas.microsoft.com/office/drawing/2014/main" id="{3EB4A1DA-C496-D075-2450-6618449C982A}"/>
                  </a:ext>
                </a:extLst>
              </p:cNvPr>
              <p:cNvGrpSpPr>
                <a:grpSpLocks/>
              </p:cNvGrpSpPr>
              <p:nvPr/>
            </p:nvGrpSpPr>
            <p:grpSpPr bwMode="auto">
              <a:xfrm>
                <a:off x="1080" y="768"/>
                <a:ext cx="360" cy="378"/>
                <a:chOff x="1080" y="768"/>
                <a:chExt cx="360" cy="378"/>
              </a:xfrm>
            </p:grpSpPr>
            <p:sp>
              <p:nvSpPr>
                <p:cNvPr id="91272" name="Rectangle 136">
                  <a:extLst>
                    <a:ext uri="{FF2B5EF4-FFF2-40B4-BE49-F238E27FC236}">
                      <a16:creationId xmlns:a16="http://schemas.microsoft.com/office/drawing/2014/main" id="{18CAE0B5-D701-2F02-CBB7-31C8A0587450}"/>
                    </a:ext>
                  </a:extLst>
                </p:cNvPr>
                <p:cNvSpPr>
                  <a:spLocks noChangeArrowheads="1"/>
                </p:cNvSpPr>
                <p:nvPr/>
              </p:nvSpPr>
              <p:spPr bwMode="auto">
                <a:xfrm>
                  <a:off x="1086" y="774"/>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dirty="0">
                      <a:latin typeface="Arial" panose="020B0604020202020204" pitchFamily="34" charset="0"/>
                      <a:cs typeface="Arial" panose="020B0604020202020204" pitchFamily="34" charset="0"/>
                    </a:rPr>
                    <a:t>4126</a:t>
                  </a:r>
                  <a:endParaRPr lang="en-GB" altLang="en-US" sz="1350" dirty="0">
                    <a:latin typeface="Arial" panose="020B0604020202020204" pitchFamily="34" charset="0"/>
                    <a:cs typeface="Times New Roman" panose="02020603050405020304" pitchFamily="18" charset="0"/>
                  </a:endParaRPr>
                </a:p>
                <a:p>
                  <a:pPr algn="ctr" eaLnBrk="0" hangingPunct="0"/>
                  <a:endParaRPr lang="en-GB" altLang="en-US" sz="1350" dirty="0"/>
                </a:p>
              </p:txBody>
            </p:sp>
            <p:sp>
              <p:nvSpPr>
                <p:cNvPr id="91319" name="Rectangle 183">
                  <a:extLst>
                    <a:ext uri="{FF2B5EF4-FFF2-40B4-BE49-F238E27FC236}">
                      <a16:creationId xmlns:a16="http://schemas.microsoft.com/office/drawing/2014/main" id="{BC853300-8D9A-9B7A-E542-B931C426E05C}"/>
                    </a:ext>
                  </a:extLst>
                </p:cNvPr>
                <p:cNvSpPr>
                  <a:spLocks noChangeArrowheads="1"/>
                </p:cNvSpPr>
                <p:nvPr/>
              </p:nvSpPr>
              <p:spPr bwMode="auto">
                <a:xfrm>
                  <a:off x="1080" y="768"/>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22" name="Group 186">
                <a:extLst>
                  <a:ext uri="{FF2B5EF4-FFF2-40B4-BE49-F238E27FC236}">
                    <a16:creationId xmlns:a16="http://schemas.microsoft.com/office/drawing/2014/main" id="{DBD5877F-88A1-5550-0DEF-D9D88C3A47A8}"/>
                  </a:ext>
                </a:extLst>
              </p:cNvPr>
              <p:cNvGrpSpPr>
                <a:grpSpLocks/>
              </p:cNvGrpSpPr>
              <p:nvPr/>
            </p:nvGrpSpPr>
            <p:grpSpPr bwMode="auto">
              <a:xfrm>
                <a:off x="0" y="1152"/>
                <a:ext cx="360" cy="378"/>
                <a:chOff x="0" y="1152"/>
                <a:chExt cx="360" cy="378"/>
              </a:xfrm>
            </p:grpSpPr>
            <p:sp>
              <p:nvSpPr>
                <p:cNvPr id="91273" name="Rectangle 137">
                  <a:extLst>
                    <a:ext uri="{FF2B5EF4-FFF2-40B4-BE49-F238E27FC236}">
                      <a16:creationId xmlns:a16="http://schemas.microsoft.com/office/drawing/2014/main" id="{36B0DCA7-6EEC-173D-215F-6AA92896B1C9}"/>
                    </a:ext>
                  </a:extLst>
                </p:cNvPr>
                <p:cNvSpPr>
                  <a:spLocks noChangeArrowheads="1"/>
                </p:cNvSpPr>
                <p:nvPr/>
              </p:nvSpPr>
              <p:spPr bwMode="auto">
                <a:xfrm>
                  <a:off x="6" y="1158"/>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dirty="0">
                      <a:latin typeface="Arial" panose="020B0604020202020204" pitchFamily="34" charset="0"/>
                      <a:cs typeface="Arial" panose="020B0604020202020204" pitchFamily="34" charset="0"/>
                    </a:rPr>
                    <a:t>5708</a:t>
                  </a:r>
                  <a:endParaRPr lang="en-GB" altLang="en-US" sz="1350" dirty="0">
                    <a:cs typeface="Times New Roman" panose="02020603050405020304" pitchFamily="18" charset="0"/>
                  </a:endParaRPr>
                </a:p>
                <a:p>
                  <a:pPr algn="ctr" eaLnBrk="0" hangingPunct="0"/>
                  <a:endParaRPr lang="en-GB" altLang="en-US" sz="1350" dirty="0">
                    <a:solidFill>
                      <a:srgbClr val="FF0000"/>
                    </a:solidFill>
                  </a:endParaRPr>
                </a:p>
              </p:txBody>
            </p:sp>
            <p:sp>
              <p:nvSpPr>
                <p:cNvPr id="91321" name="Rectangle 185">
                  <a:extLst>
                    <a:ext uri="{FF2B5EF4-FFF2-40B4-BE49-F238E27FC236}">
                      <a16:creationId xmlns:a16="http://schemas.microsoft.com/office/drawing/2014/main" id="{C1CD8E56-0644-66A2-9647-577DBB386A5A}"/>
                    </a:ext>
                  </a:extLst>
                </p:cNvPr>
                <p:cNvSpPr>
                  <a:spLocks noChangeArrowheads="1"/>
                </p:cNvSpPr>
                <p:nvPr/>
              </p:nvSpPr>
              <p:spPr bwMode="auto">
                <a:xfrm>
                  <a:off x="0" y="1152"/>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24" name="Group 188">
                <a:extLst>
                  <a:ext uri="{FF2B5EF4-FFF2-40B4-BE49-F238E27FC236}">
                    <a16:creationId xmlns:a16="http://schemas.microsoft.com/office/drawing/2014/main" id="{AF323067-5509-42E2-9186-780685635F6A}"/>
                  </a:ext>
                </a:extLst>
              </p:cNvPr>
              <p:cNvGrpSpPr>
                <a:grpSpLocks/>
              </p:cNvGrpSpPr>
              <p:nvPr/>
            </p:nvGrpSpPr>
            <p:grpSpPr bwMode="auto">
              <a:xfrm>
                <a:off x="360" y="1152"/>
                <a:ext cx="360" cy="378"/>
                <a:chOff x="360" y="1152"/>
                <a:chExt cx="360" cy="378"/>
              </a:xfrm>
            </p:grpSpPr>
            <p:sp>
              <p:nvSpPr>
                <p:cNvPr id="91274" name="Rectangle 138">
                  <a:extLst>
                    <a:ext uri="{FF2B5EF4-FFF2-40B4-BE49-F238E27FC236}">
                      <a16:creationId xmlns:a16="http://schemas.microsoft.com/office/drawing/2014/main" id="{AAB7E5B9-FFDB-1062-22EA-F44951A0CE24}"/>
                    </a:ext>
                  </a:extLst>
                </p:cNvPr>
                <p:cNvSpPr>
                  <a:spLocks noChangeArrowheads="1"/>
                </p:cNvSpPr>
                <p:nvPr/>
              </p:nvSpPr>
              <p:spPr bwMode="auto">
                <a:xfrm>
                  <a:off x="366" y="1158"/>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dirty="0">
                      <a:latin typeface="Arial" panose="020B0604020202020204" pitchFamily="34" charset="0"/>
                      <a:cs typeface="Arial" panose="020B0604020202020204" pitchFamily="34" charset="0"/>
                    </a:rPr>
                    <a:t>5903</a:t>
                  </a:r>
                  <a:endParaRPr lang="en-GB" altLang="en-US" sz="1350" dirty="0">
                    <a:latin typeface="Arial" panose="020B0604020202020204" pitchFamily="34" charset="0"/>
                    <a:cs typeface="Times New Roman" panose="02020603050405020304" pitchFamily="18" charset="0"/>
                  </a:endParaRPr>
                </a:p>
                <a:p>
                  <a:pPr algn="ctr" eaLnBrk="0" hangingPunct="0"/>
                  <a:endParaRPr lang="en-GB" altLang="en-US" sz="1350" dirty="0"/>
                </a:p>
              </p:txBody>
            </p:sp>
            <p:sp>
              <p:nvSpPr>
                <p:cNvPr id="91323" name="Rectangle 187">
                  <a:extLst>
                    <a:ext uri="{FF2B5EF4-FFF2-40B4-BE49-F238E27FC236}">
                      <a16:creationId xmlns:a16="http://schemas.microsoft.com/office/drawing/2014/main" id="{D3DF5801-1B9F-93B0-FA6E-B1A8FC965B5F}"/>
                    </a:ext>
                  </a:extLst>
                </p:cNvPr>
                <p:cNvSpPr>
                  <a:spLocks noChangeArrowheads="1"/>
                </p:cNvSpPr>
                <p:nvPr/>
              </p:nvSpPr>
              <p:spPr bwMode="auto">
                <a:xfrm>
                  <a:off x="360" y="1152"/>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26" name="Group 190">
                <a:extLst>
                  <a:ext uri="{FF2B5EF4-FFF2-40B4-BE49-F238E27FC236}">
                    <a16:creationId xmlns:a16="http://schemas.microsoft.com/office/drawing/2014/main" id="{CBE3B267-5214-DBA6-74F7-61E4F7C13BAD}"/>
                  </a:ext>
                </a:extLst>
              </p:cNvPr>
              <p:cNvGrpSpPr>
                <a:grpSpLocks/>
              </p:cNvGrpSpPr>
              <p:nvPr/>
            </p:nvGrpSpPr>
            <p:grpSpPr bwMode="auto">
              <a:xfrm>
                <a:off x="720" y="1152"/>
                <a:ext cx="360" cy="378"/>
                <a:chOff x="720" y="1152"/>
                <a:chExt cx="360" cy="378"/>
              </a:xfrm>
            </p:grpSpPr>
            <p:sp>
              <p:nvSpPr>
                <p:cNvPr id="91275" name="Rectangle 139">
                  <a:extLst>
                    <a:ext uri="{FF2B5EF4-FFF2-40B4-BE49-F238E27FC236}">
                      <a16:creationId xmlns:a16="http://schemas.microsoft.com/office/drawing/2014/main" id="{EF15E2E7-C8EC-F8D7-1A7A-3FAF6E6A0EA8}"/>
                    </a:ext>
                  </a:extLst>
                </p:cNvPr>
                <p:cNvSpPr>
                  <a:spLocks noChangeArrowheads="1"/>
                </p:cNvSpPr>
                <p:nvPr/>
              </p:nvSpPr>
              <p:spPr bwMode="auto">
                <a:xfrm>
                  <a:off x="726" y="1158"/>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dirty="0">
                      <a:latin typeface="Arial" panose="020B0604020202020204" pitchFamily="34" charset="0"/>
                      <a:cs typeface="Arial" panose="020B0604020202020204" pitchFamily="34" charset="0"/>
                    </a:rPr>
                    <a:t>4061</a:t>
                  </a:r>
                  <a:endParaRPr lang="en-GB" altLang="en-US" sz="1350" dirty="0">
                    <a:latin typeface="Arial" panose="020B0604020202020204" pitchFamily="34" charset="0"/>
                    <a:cs typeface="Times New Roman" panose="02020603050405020304" pitchFamily="18" charset="0"/>
                  </a:endParaRPr>
                </a:p>
                <a:p>
                  <a:pPr algn="ctr" eaLnBrk="0" hangingPunct="0"/>
                  <a:endParaRPr lang="en-GB" altLang="en-US" sz="1350" dirty="0"/>
                </a:p>
              </p:txBody>
            </p:sp>
            <p:sp>
              <p:nvSpPr>
                <p:cNvPr id="91325" name="Rectangle 189">
                  <a:extLst>
                    <a:ext uri="{FF2B5EF4-FFF2-40B4-BE49-F238E27FC236}">
                      <a16:creationId xmlns:a16="http://schemas.microsoft.com/office/drawing/2014/main" id="{2A192B3E-2DB1-3EA8-2266-B627A9AD3196}"/>
                    </a:ext>
                  </a:extLst>
                </p:cNvPr>
                <p:cNvSpPr>
                  <a:spLocks noChangeArrowheads="1"/>
                </p:cNvSpPr>
                <p:nvPr/>
              </p:nvSpPr>
              <p:spPr bwMode="auto">
                <a:xfrm>
                  <a:off x="720" y="1152"/>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28" name="Group 192">
                <a:extLst>
                  <a:ext uri="{FF2B5EF4-FFF2-40B4-BE49-F238E27FC236}">
                    <a16:creationId xmlns:a16="http://schemas.microsoft.com/office/drawing/2014/main" id="{2D5CBF71-0E1C-03DA-9524-0614C71217D4}"/>
                  </a:ext>
                </a:extLst>
              </p:cNvPr>
              <p:cNvGrpSpPr>
                <a:grpSpLocks/>
              </p:cNvGrpSpPr>
              <p:nvPr/>
            </p:nvGrpSpPr>
            <p:grpSpPr bwMode="auto">
              <a:xfrm>
                <a:off x="1080" y="1152"/>
                <a:ext cx="360" cy="378"/>
                <a:chOff x="1080" y="1152"/>
                <a:chExt cx="360" cy="378"/>
              </a:xfrm>
            </p:grpSpPr>
            <p:sp>
              <p:nvSpPr>
                <p:cNvPr id="91276" name="Rectangle 140">
                  <a:extLst>
                    <a:ext uri="{FF2B5EF4-FFF2-40B4-BE49-F238E27FC236}">
                      <a16:creationId xmlns:a16="http://schemas.microsoft.com/office/drawing/2014/main" id="{EFFB7B64-C62A-B2E3-5334-B3A768220B70}"/>
                    </a:ext>
                  </a:extLst>
                </p:cNvPr>
                <p:cNvSpPr>
                  <a:spLocks noChangeArrowheads="1"/>
                </p:cNvSpPr>
                <p:nvPr/>
              </p:nvSpPr>
              <p:spPr bwMode="auto">
                <a:xfrm>
                  <a:off x="1086" y="1158"/>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dirty="0">
                      <a:latin typeface="Arial" panose="020B0604020202020204" pitchFamily="34" charset="0"/>
                      <a:cs typeface="Arial" panose="020B0604020202020204" pitchFamily="34" charset="0"/>
                    </a:rPr>
                    <a:t>3782</a:t>
                  </a:r>
                  <a:endParaRPr lang="en-GB" altLang="en-US" sz="1350" dirty="0">
                    <a:latin typeface="Arial" panose="020B0604020202020204" pitchFamily="34" charset="0"/>
                    <a:cs typeface="Times New Roman" panose="02020603050405020304" pitchFamily="18" charset="0"/>
                  </a:endParaRPr>
                </a:p>
                <a:p>
                  <a:pPr algn="ctr" eaLnBrk="0" hangingPunct="0"/>
                  <a:endParaRPr lang="en-GB" altLang="en-US" sz="1350" dirty="0"/>
                </a:p>
              </p:txBody>
            </p:sp>
            <p:sp>
              <p:nvSpPr>
                <p:cNvPr id="91327" name="Rectangle 191">
                  <a:extLst>
                    <a:ext uri="{FF2B5EF4-FFF2-40B4-BE49-F238E27FC236}">
                      <a16:creationId xmlns:a16="http://schemas.microsoft.com/office/drawing/2014/main" id="{EAEC4A7B-F0FD-E55A-99FA-3131B0D95B23}"/>
                    </a:ext>
                  </a:extLst>
                </p:cNvPr>
                <p:cNvSpPr>
                  <a:spLocks noChangeArrowheads="1"/>
                </p:cNvSpPr>
                <p:nvPr/>
              </p:nvSpPr>
              <p:spPr bwMode="auto">
                <a:xfrm>
                  <a:off x="1080" y="1152"/>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30" name="Group 194">
                <a:extLst>
                  <a:ext uri="{FF2B5EF4-FFF2-40B4-BE49-F238E27FC236}">
                    <a16:creationId xmlns:a16="http://schemas.microsoft.com/office/drawing/2014/main" id="{E32722ED-EEC9-657B-5D1E-5B887CD5BCCC}"/>
                  </a:ext>
                </a:extLst>
              </p:cNvPr>
              <p:cNvGrpSpPr>
                <a:grpSpLocks/>
              </p:cNvGrpSpPr>
              <p:nvPr/>
            </p:nvGrpSpPr>
            <p:grpSpPr bwMode="auto">
              <a:xfrm>
                <a:off x="0" y="1536"/>
                <a:ext cx="360" cy="378"/>
                <a:chOff x="0" y="1536"/>
                <a:chExt cx="360" cy="378"/>
              </a:xfrm>
            </p:grpSpPr>
            <p:sp>
              <p:nvSpPr>
                <p:cNvPr id="91277" name="Rectangle 141">
                  <a:extLst>
                    <a:ext uri="{FF2B5EF4-FFF2-40B4-BE49-F238E27FC236}">
                      <a16:creationId xmlns:a16="http://schemas.microsoft.com/office/drawing/2014/main" id="{5D3A547C-D657-9884-CEB8-FA458C0433F1}"/>
                    </a:ext>
                  </a:extLst>
                </p:cNvPr>
                <p:cNvSpPr>
                  <a:spLocks noChangeArrowheads="1"/>
                </p:cNvSpPr>
                <p:nvPr/>
              </p:nvSpPr>
              <p:spPr bwMode="auto">
                <a:xfrm>
                  <a:off x="6" y="1542"/>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5028</a:t>
                  </a:r>
                  <a:endParaRPr lang="en-GB" altLang="en-US" sz="1350">
                    <a:cs typeface="Times New Roman" panose="02020603050405020304" pitchFamily="18" charset="0"/>
                  </a:endParaRPr>
                </a:p>
                <a:p>
                  <a:pPr algn="ctr" eaLnBrk="0" hangingPunct="0"/>
                  <a:endParaRPr lang="en-GB" altLang="en-US" sz="1350"/>
                </a:p>
              </p:txBody>
            </p:sp>
            <p:sp>
              <p:nvSpPr>
                <p:cNvPr id="91329" name="Rectangle 193">
                  <a:extLst>
                    <a:ext uri="{FF2B5EF4-FFF2-40B4-BE49-F238E27FC236}">
                      <a16:creationId xmlns:a16="http://schemas.microsoft.com/office/drawing/2014/main" id="{6B3F8826-781E-9265-BF4B-86BB9C773270}"/>
                    </a:ext>
                  </a:extLst>
                </p:cNvPr>
                <p:cNvSpPr>
                  <a:spLocks noChangeArrowheads="1"/>
                </p:cNvSpPr>
                <p:nvPr/>
              </p:nvSpPr>
              <p:spPr bwMode="auto">
                <a:xfrm>
                  <a:off x="0" y="1536"/>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32" name="Group 196">
                <a:extLst>
                  <a:ext uri="{FF2B5EF4-FFF2-40B4-BE49-F238E27FC236}">
                    <a16:creationId xmlns:a16="http://schemas.microsoft.com/office/drawing/2014/main" id="{CEAFC75A-92F1-A623-CAC2-90FDB5786C5D}"/>
                  </a:ext>
                </a:extLst>
              </p:cNvPr>
              <p:cNvGrpSpPr>
                <a:grpSpLocks/>
              </p:cNvGrpSpPr>
              <p:nvPr/>
            </p:nvGrpSpPr>
            <p:grpSpPr bwMode="auto">
              <a:xfrm>
                <a:off x="360" y="1536"/>
                <a:ext cx="360" cy="378"/>
                <a:chOff x="360" y="1536"/>
                <a:chExt cx="360" cy="378"/>
              </a:xfrm>
            </p:grpSpPr>
            <p:sp>
              <p:nvSpPr>
                <p:cNvPr id="91278" name="Rectangle 142">
                  <a:extLst>
                    <a:ext uri="{FF2B5EF4-FFF2-40B4-BE49-F238E27FC236}">
                      <a16:creationId xmlns:a16="http://schemas.microsoft.com/office/drawing/2014/main" id="{C36D73E2-18C1-E06F-6140-FAECDBEAABE1}"/>
                    </a:ext>
                  </a:extLst>
                </p:cNvPr>
                <p:cNvSpPr>
                  <a:spLocks noChangeArrowheads="1"/>
                </p:cNvSpPr>
                <p:nvPr/>
              </p:nvSpPr>
              <p:spPr bwMode="auto">
                <a:xfrm>
                  <a:off x="366" y="1542"/>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dirty="0">
                      <a:latin typeface="Arial" panose="020B0604020202020204" pitchFamily="34" charset="0"/>
                      <a:cs typeface="Arial" panose="020B0604020202020204" pitchFamily="34" charset="0"/>
                    </a:rPr>
                    <a:t>4754</a:t>
                  </a:r>
                  <a:endParaRPr lang="en-GB" altLang="en-US" sz="1350" dirty="0">
                    <a:cs typeface="Times New Roman" panose="02020603050405020304" pitchFamily="18" charset="0"/>
                  </a:endParaRPr>
                </a:p>
                <a:p>
                  <a:pPr algn="ctr" eaLnBrk="0" hangingPunct="0"/>
                  <a:endParaRPr lang="en-GB" altLang="en-US" sz="1350" dirty="0"/>
                </a:p>
              </p:txBody>
            </p:sp>
            <p:sp>
              <p:nvSpPr>
                <p:cNvPr id="91331" name="Rectangle 195">
                  <a:extLst>
                    <a:ext uri="{FF2B5EF4-FFF2-40B4-BE49-F238E27FC236}">
                      <a16:creationId xmlns:a16="http://schemas.microsoft.com/office/drawing/2014/main" id="{EDDAD0B6-D93A-182F-F808-E4D1CA2B6FFE}"/>
                    </a:ext>
                  </a:extLst>
                </p:cNvPr>
                <p:cNvSpPr>
                  <a:spLocks noChangeArrowheads="1"/>
                </p:cNvSpPr>
                <p:nvPr/>
              </p:nvSpPr>
              <p:spPr bwMode="auto">
                <a:xfrm>
                  <a:off x="360" y="1536"/>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34" name="Group 198">
                <a:extLst>
                  <a:ext uri="{FF2B5EF4-FFF2-40B4-BE49-F238E27FC236}">
                    <a16:creationId xmlns:a16="http://schemas.microsoft.com/office/drawing/2014/main" id="{3C3EC57C-3E82-2A4F-0014-D7B08F87E5A3}"/>
                  </a:ext>
                </a:extLst>
              </p:cNvPr>
              <p:cNvGrpSpPr>
                <a:grpSpLocks/>
              </p:cNvGrpSpPr>
              <p:nvPr/>
            </p:nvGrpSpPr>
            <p:grpSpPr bwMode="auto">
              <a:xfrm>
                <a:off x="720" y="1536"/>
                <a:ext cx="360" cy="378"/>
                <a:chOff x="720" y="1536"/>
                <a:chExt cx="360" cy="378"/>
              </a:xfrm>
            </p:grpSpPr>
            <p:sp>
              <p:nvSpPr>
                <p:cNvPr id="91279" name="Rectangle 143">
                  <a:extLst>
                    <a:ext uri="{FF2B5EF4-FFF2-40B4-BE49-F238E27FC236}">
                      <a16:creationId xmlns:a16="http://schemas.microsoft.com/office/drawing/2014/main" id="{6BCFEFB5-D0E8-42D7-EF29-B5BDEE59F64F}"/>
                    </a:ext>
                  </a:extLst>
                </p:cNvPr>
                <p:cNvSpPr>
                  <a:spLocks noChangeArrowheads="1"/>
                </p:cNvSpPr>
                <p:nvPr/>
              </p:nvSpPr>
              <p:spPr bwMode="auto">
                <a:xfrm>
                  <a:off x="726" y="1542"/>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dirty="0">
                      <a:latin typeface="Arial" panose="020B0604020202020204" pitchFamily="34" charset="0"/>
                      <a:cs typeface="Arial" panose="020B0604020202020204" pitchFamily="34" charset="0"/>
                    </a:rPr>
                    <a:t>5450</a:t>
                  </a:r>
                  <a:endParaRPr lang="en-GB" altLang="en-US" sz="1350" dirty="0">
                    <a:cs typeface="Times New Roman" panose="02020603050405020304" pitchFamily="18" charset="0"/>
                  </a:endParaRPr>
                </a:p>
                <a:p>
                  <a:pPr algn="ctr" eaLnBrk="0" hangingPunct="0"/>
                  <a:endParaRPr lang="en-GB" altLang="en-US" sz="1350" dirty="0"/>
                </a:p>
              </p:txBody>
            </p:sp>
            <p:sp>
              <p:nvSpPr>
                <p:cNvPr id="91333" name="Rectangle 197">
                  <a:extLst>
                    <a:ext uri="{FF2B5EF4-FFF2-40B4-BE49-F238E27FC236}">
                      <a16:creationId xmlns:a16="http://schemas.microsoft.com/office/drawing/2014/main" id="{29CEF384-AD00-1E45-3908-EA22024D7AD0}"/>
                    </a:ext>
                  </a:extLst>
                </p:cNvPr>
                <p:cNvSpPr>
                  <a:spLocks noChangeArrowheads="1"/>
                </p:cNvSpPr>
                <p:nvPr/>
              </p:nvSpPr>
              <p:spPr bwMode="auto">
                <a:xfrm>
                  <a:off x="720" y="1536"/>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36" name="Group 200">
                <a:extLst>
                  <a:ext uri="{FF2B5EF4-FFF2-40B4-BE49-F238E27FC236}">
                    <a16:creationId xmlns:a16="http://schemas.microsoft.com/office/drawing/2014/main" id="{C1E7CCD1-4D0A-8108-EFF3-6AF193121F6D}"/>
                  </a:ext>
                </a:extLst>
              </p:cNvPr>
              <p:cNvGrpSpPr>
                <a:grpSpLocks/>
              </p:cNvGrpSpPr>
              <p:nvPr/>
            </p:nvGrpSpPr>
            <p:grpSpPr bwMode="auto">
              <a:xfrm>
                <a:off x="1080" y="1536"/>
                <a:ext cx="360" cy="378"/>
                <a:chOff x="1080" y="1536"/>
                <a:chExt cx="360" cy="378"/>
              </a:xfrm>
            </p:grpSpPr>
            <p:sp>
              <p:nvSpPr>
                <p:cNvPr id="91280" name="Rectangle 144">
                  <a:extLst>
                    <a:ext uri="{FF2B5EF4-FFF2-40B4-BE49-F238E27FC236}">
                      <a16:creationId xmlns:a16="http://schemas.microsoft.com/office/drawing/2014/main" id="{24252795-65C9-127A-960D-B21B5A154B46}"/>
                    </a:ext>
                  </a:extLst>
                </p:cNvPr>
                <p:cNvSpPr>
                  <a:spLocks noChangeArrowheads="1"/>
                </p:cNvSpPr>
                <p:nvPr/>
              </p:nvSpPr>
              <p:spPr bwMode="auto">
                <a:xfrm>
                  <a:off x="1086" y="1542"/>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5416</a:t>
                  </a:r>
                  <a:endParaRPr lang="en-GB" altLang="en-US" sz="1350">
                    <a:cs typeface="Times New Roman" panose="02020603050405020304" pitchFamily="18" charset="0"/>
                  </a:endParaRPr>
                </a:p>
                <a:p>
                  <a:pPr algn="ctr" eaLnBrk="0" hangingPunct="0"/>
                  <a:endParaRPr lang="en-GB" altLang="en-US" sz="1350"/>
                </a:p>
              </p:txBody>
            </p:sp>
            <p:sp>
              <p:nvSpPr>
                <p:cNvPr id="91335" name="Rectangle 199">
                  <a:extLst>
                    <a:ext uri="{FF2B5EF4-FFF2-40B4-BE49-F238E27FC236}">
                      <a16:creationId xmlns:a16="http://schemas.microsoft.com/office/drawing/2014/main" id="{8ADFC977-034E-E49A-2471-09A6338B4C9E}"/>
                    </a:ext>
                  </a:extLst>
                </p:cNvPr>
                <p:cNvSpPr>
                  <a:spLocks noChangeArrowheads="1"/>
                </p:cNvSpPr>
                <p:nvPr/>
              </p:nvSpPr>
              <p:spPr bwMode="auto">
                <a:xfrm>
                  <a:off x="1080" y="1536"/>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38" name="Group 202">
                <a:extLst>
                  <a:ext uri="{FF2B5EF4-FFF2-40B4-BE49-F238E27FC236}">
                    <a16:creationId xmlns:a16="http://schemas.microsoft.com/office/drawing/2014/main" id="{26A95F52-0A1D-D2E8-42D5-E07799714B05}"/>
                  </a:ext>
                </a:extLst>
              </p:cNvPr>
              <p:cNvGrpSpPr>
                <a:grpSpLocks/>
              </p:cNvGrpSpPr>
              <p:nvPr/>
            </p:nvGrpSpPr>
            <p:grpSpPr bwMode="auto">
              <a:xfrm>
                <a:off x="0" y="1920"/>
                <a:ext cx="360" cy="378"/>
                <a:chOff x="0" y="1920"/>
                <a:chExt cx="360" cy="378"/>
              </a:xfrm>
            </p:grpSpPr>
            <p:sp>
              <p:nvSpPr>
                <p:cNvPr id="91281" name="Rectangle 145">
                  <a:extLst>
                    <a:ext uri="{FF2B5EF4-FFF2-40B4-BE49-F238E27FC236}">
                      <a16:creationId xmlns:a16="http://schemas.microsoft.com/office/drawing/2014/main" id="{46CFD303-4460-DE26-1737-68C932453A90}"/>
                    </a:ext>
                  </a:extLst>
                </p:cNvPr>
                <p:cNvSpPr>
                  <a:spLocks noChangeArrowheads="1"/>
                </p:cNvSpPr>
                <p:nvPr/>
              </p:nvSpPr>
              <p:spPr bwMode="auto">
                <a:xfrm>
                  <a:off x="6" y="1926"/>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4640</a:t>
                  </a:r>
                  <a:endParaRPr lang="en-GB" altLang="en-US" sz="1350">
                    <a:cs typeface="Times New Roman" panose="02020603050405020304" pitchFamily="18" charset="0"/>
                  </a:endParaRPr>
                </a:p>
                <a:p>
                  <a:pPr algn="ctr" eaLnBrk="0" hangingPunct="0"/>
                  <a:endParaRPr lang="en-GB" altLang="en-US" sz="1350"/>
                </a:p>
              </p:txBody>
            </p:sp>
            <p:sp>
              <p:nvSpPr>
                <p:cNvPr id="91337" name="Rectangle 201">
                  <a:extLst>
                    <a:ext uri="{FF2B5EF4-FFF2-40B4-BE49-F238E27FC236}">
                      <a16:creationId xmlns:a16="http://schemas.microsoft.com/office/drawing/2014/main" id="{D4685DD9-027D-F2FD-AB0B-BAC502476647}"/>
                    </a:ext>
                  </a:extLst>
                </p:cNvPr>
                <p:cNvSpPr>
                  <a:spLocks noChangeArrowheads="1"/>
                </p:cNvSpPr>
                <p:nvPr/>
              </p:nvSpPr>
              <p:spPr bwMode="auto">
                <a:xfrm>
                  <a:off x="0" y="1920"/>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40" name="Group 204">
                <a:extLst>
                  <a:ext uri="{FF2B5EF4-FFF2-40B4-BE49-F238E27FC236}">
                    <a16:creationId xmlns:a16="http://schemas.microsoft.com/office/drawing/2014/main" id="{FE908891-87BD-1703-B98D-1EDA3E1B449E}"/>
                  </a:ext>
                </a:extLst>
              </p:cNvPr>
              <p:cNvGrpSpPr>
                <a:grpSpLocks/>
              </p:cNvGrpSpPr>
              <p:nvPr/>
            </p:nvGrpSpPr>
            <p:grpSpPr bwMode="auto">
              <a:xfrm>
                <a:off x="360" y="1920"/>
                <a:ext cx="360" cy="378"/>
                <a:chOff x="360" y="1920"/>
                <a:chExt cx="360" cy="378"/>
              </a:xfrm>
            </p:grpSpPr>
            <p:sp>
              <p:nvSpPr>
                <p:cNvPr id="91282" name="Rectangle 146">
                  <a:extLst>
                    <a:ext uri="{FF2B5EF4-FFF2-40B4-BE49-F238E27FC236}">
                      <a16:creationId xmlns:a16="http://schemas.microsoft.com/office/drawing/2014/main" id="{7B71FE0F-2EE2-41D7-CEC2-1F8ABDEE384E}"/>
                    </a:ext>
                  </a:extLst>
                </p:cNvPr>
                <p:cNvSpPr>
                  <a:spLocks noChangeArrowheads="1"/>
                </p:cNvSpPr>
                <p:nvPr/>
              </p:nvSpPr>
              <p:spPr bwMode="auto">
                <a:xfrm>
                  <a:off x="366" y="1926"/>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4401</a:t>
                  </a:r>
                  <a:endParaRPr lang="en-GB" altLang="en-US" sz="1350">
                    <a:cs typeface="Times New Roman" panose="02020603050405020304" pitchFamily="18" charset="0"/>
                  </a:endParaRPr>
                </a:p>
                <a:p>
                  <a:pPr algn="ctr" eaLnBrk="0" hangingPunct="0"/>
                  <a:endParaRPr lang="en-GB" altLang="en-US" sz="1350"/>
                </a:p>
              </p:txBody>
            </p:sp>
            <p:sp>
              <p:nvSpPr>
                <p:cNvPr id="91339" name="Rectangle 203">
                  <a:extLst>
                    <a:ext uri="{FF2B5EF4-FFF2-40B4-BE49-F238E27FC236}">
                      <a16:creationId xmlns:a16="http://schemas.microsoft.com/office/drawing/2014/main" id="{940DEE3C-8B56-0704-0917-29F9E00E00E3}"/>
                    </a:ext>
                  </a:extLst>
                </p:cNvPr>
                <p:cNvSpPr>
                  <a:spLocks noChangeArrowheads="1"/>
                </p:cNvSpPr>
                <p:nvPr/>
              </p:nvSpPr>
              <p:spPr bwMode="auto">
                <a:xfrm>
                  <a:off x="360" y="1920"/>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42" name="Group 206">
                <a:extLst>
                  <a:ext uri="{FF2B5EF4-FFF2-40B4-BE49-F238E27FC236}">
                    <a16:creationId xmlns:a16="http://schemas.microsoft.com/office/drawing/2014/main" id="{AB715443-2D69-0FBE-5F3F-70CECD4FC754}"/>
                  </a:ext>
                </a:extLst>
              </p:cNvPr>
              <p:cNvGrpSpPr>
                <a:grpSpLocks/>
              </p:cNvGrpSpPr>
              <p:nvPr/>
            </p:nvGrpSpPr>
            <p:grpSpPr bwMode="auto">
              <a:xfrm>
                <a:off x="720" y="1920"/>
                <a:ext cx="360" cy="378"/>
                <a:chOff x="720" y="1920"/>
                <a:chExt cx="360" cy="378"/>
              </a:xfrm>
            </p:grpSpPr>
            <p:sp>
              <p:nvSpPr>
                <p:cNvPr id="91283" name="Rectangle 147">
                  <a:extLst>
                    <a:ext uri="{FF2B5EF4-FFF2-40B4-BE49-F238E27FC236}">
                      <a16:creationId xmlns:a16="http://schemas.microsoft.com/office/drawing/2014/main" id="{ED3B76BD-6403-4496-414D-A95AE24E83F0}"/>
                    </a:ext>
                  </a:extLst>
                </p:cNvPr>
                <p:cNvSpPr>
                  <a:spLocks noChangeArrowheads="1"/>
                </p:cNvSpPr>
                <p:nvPr/>
              </p:nvSpPr>
              <p:spPr bwMode="auto">
                <a:xfrm>
                  <a:off x="726" y="1926"/>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4248</a:t>
                  </a:r>
                  <a:endParaRPr lang="en-GB" altLang="en-US" sz="1350">
                    <a:cs typeface="Times New Roman" panose="02020603050405020304" pitchFamily="18" charset="0"/>
                  </a:endParaRPr>
                </a:p>
                <a:p>
                  <a:pPr algn="ctr" eaLnBrk="0" hangingPunct="0"/>
                  <a:endParaRPr lang="en-GB" altLang="en-US" sz="1350"/>
                </a:p>
              </p:txBody>
            </p:sp>
            <p:sp>
              <p:nvSpPr>
                <p:cNvPr id="91341" name="Rectangle 205">
                  <a:extLst>
                    <a:ext uri="{FF2B5EF4-FFF2-40B4-BE49-F238E27FC236}">
                      <a16:creationId xmlns:a16="http://schemas.microsoft.com/office/drawing/2014/main" id="{2DFD6ED9-9774-CC98-CF9E-27C5233F66FE}"/>
                    </a:ext>
                  </a:extLst>
                </p:cNvPr>
                <p:cNvSpPr>
                  <a:spLocks noChangeArrowheads="1"/>
                </p:cNvSpPr>
                <p:nvPr/>
              </p:nvSpPr>
              <p:spPr bwMode="auto">
                <a:xfrm>
                  <a:off x="720" y="1920"/>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44" name="Group 208">
                <a:extLst>
                  <a:ext uri="{FF2B5EF4-FFF2-40B4-BE49-F238E27FC236}">
                    <a16:creationId xmlns:a16="http://schemas.microsoft.com/office/drawing/2014/main" id="{C45A706F-77E3-80A9-FCA8-6C5E8DB4237F}"/>
                  </a:ext>
                </a:extLst>
              </p:cNvPr>
              <p:cNvGrpSpPr>
                <a:grpSpLocks/>
              </p:cNvGrpSpPr>
              <p:nvPr/>
            </p:nvGrpSpPr>
            <p:grpSpPr bwMode="auto">
              <a:xfrm>
                <a:off x="1080" y="1920"/>
                <a:ext cx="360" cy="378"/>
                <a:chOff x="1080" y="1920"/>
                <a:chExt cx="360" cy="378"/>
              </a:xfrm>
            </p:grpSpPr>
            <p:sp>
              <p:nvSpPr>
                <p:cNvPr id="91284" name="Rectangle 148">
                  <a:extLst>
                    <a:ext uri="{FF2B5EF4-FFF2-40B4-BE49-F238E27FC236}">
                      <a16:creationId xmlns:a16="http://schemas.microsoft.com/office/drawing/2014/main" id="{C0DB7200-93A5-8C0A-7C3A-014BCD5FB299}"/>
                    </a:ext>
                  </a:extLst>
                </p:cNvPr>
                <p:cNvSpPr>
                  <a:spLocks noChangeArrowheads="1"/>
                </p:cNvSpPr>
                <p:nvPr/>
              </p:nvSpPr>
              <p:spPr bwMode="auto">
                <a:xfrm>
                  <a:off x="1086" y="1926"/>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4191</a:t>
                  </a:r>
                  <a:endParaRPr lang="en-GB" altLang="en-US" sz="1350">
                    <a:cs typeface="Times New Roman" panose="02020603050405020304" pitchFamily="18" charset="0"/>
                  </a:endParaRPr>
                </a:p>
                <a:p>
                  <a:pPr algn="ctr" eaLnBrk="0" hangingPunct="0"/>
                  <a:endParaRPr lang="en-GB" altLang="en-US" sz="1350"/>
                </a:p>
              </p:txBody>
            </p:sp>
            <p:sp>
              <p:nvSpPr>
                <p:cNvPr id="91343" name="Rectangle 207">
                  <a:extLst>
                    <a:ext uri="{FF2B5EF4-FFF2-40B4-BE49-F238E27FC236}">
                      <a16:creationId xmlns:a16="http://schemas.microsoft.com/office/drawing/2014/main" id="{1A127A69-C05C-9E22-A020-A00DD5A181DD}"/>
                    </a:ext>
                  </a:extLst>
                </p:cNvPr>
                <p:cNvSpPr>
                  <a:spLocks noChangeArrowheads="1"/>
                </p:cNvSpPr>
                <p:nvPr/>
              </p:nvSpPr>
              <p:spPr bwMode="auto">
                <a:xfrm>
                  <a:off x="1080" y="1920"/>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46" name="Group 210">
                <a:extLst>
                  <a:ext uri="{FF2B5EF4-FFF2-40B4-BE49-F238E27FC236}">
                    <a16:creationId xmlns:a16="http://schemas.microsoft.com/office/drawing/2014/main" id="{0F22767F-5F1E-E1C7-DF66-75A4B201D601}"/>
                  </a:ext>
                </a:extLst>
              </p:cNvPr>
              <p:cNvGrpSpPr>
                <a:grpSpLocks/>
              </p:cNvGrpSpPr>
              <p:nvPr/>
            </p:nvGrpSpPr>
            <p:grpSpPr bwMode="auto">
              <a:xfrm>
                <a:off x="0" y="2304"/>
                <a:ext cx="360" cy="378"/>
                <a:chOff x="0" y="2304"/>
                <a:chExt cx="360" cy="378"/>
              </a:xfrm>
            </p:grpSpPr>
            <p:sp>
              <p:nvSpPr>
                <p:cNvPr id="91285" name="Rectangle 149">
                  <a:extLst>
                    <a:ext uri="{FF2B5EF4-FFF2-40B4-BE49-F238E27FC236}">
                      <a16:creationId xmlns:a16="http://schemas.microsoft.com/office/drawing/2014/main" id="{F373E5CC-3984-1B39-383F-A219FFA422F9}"/>
                    </a:ext>
                  </a:extLst>
                </p:cNvPr>
                <p:cNvSpPr>
                  <a:spLocks noChangeArrowheads="1"/>
                </p:cNvSpPr>
                <p:nvPr/>
              </p:nvSpPr>
              <p:spPr bwMode="auto">
                <a:xfrm>
                  <a:off x="6" y="2310"/>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5182</a:t>
                  </a:r>
                  <a:endParaRPr lang="en-GB" altLang="en-US" sz="1350">
                    <a:cs typeface="Times New Roman" panose="02020603050405020304" pitchFamily="18" charset="0"/>
                  </a:endParaRPr>
                </a:p>
                <a:p>
                  <a:pPr algn="ctr" eaLnBrk="0" hangingPunct="0"/>
                  <a:endParaRPr lang="en-GB" altLang="en-US" sz="1350"/>
                </a:p>
              </p:txBody>
            </p:sp>
            <p:sp>
              <p:nvSpPr>
                <p:cNvPr id="91345" name="Rectangle 209">
                  <a:extLst>
                    <a:ext uri="{FF2B5EF4-FFF2-40B4-BE49-F238E27FC236}">
                      <a16:creationId xmlns:a16="http://schemas.microsoft.com/office/drawing/2014/main" id="{ED0D0655-9243-A049-61F8-2250FAD3061B}"/>
                    </a:ext>
                  </a:extLst>
                </p:cNvPr>
                <p:cNvSpPr>
                  <a:spLocks noChangeArrowheads="1"/>
                </p:cNvSpPr>
                <p:nvPr/>
              </p:nvSpPr>
              <p:spPr bwMode="auto">
                <a:xfrm>
                  <a:off x="0" y="2304"/>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48" name="Group 212">
                <a:extLst>
                  <a:ext uri="{FF2B5EF4-FFF2-40B4-BE49-F238E27FC236}">
                    <a16:creationId xmlns:a16="http://schemas.microsoft.com/office/drawing/2014/main" id="{E1C2A83C-A4B2-D65F-5CE9-26E6E0F2071C}"/>
                  </a:ext>
                </a:extLst>
              </p:cNvPr>
              <p:cNvGrpSpPr>
                <a:grpSpLocks/>
              </p:cNvGrpSpPr>
              <p:nvPr/>
            </p:nvGrpSpPr>
            <p:grpSpPr bwMode="auto">
              <a:xfrm>
                <a:off x="360" y="2304"/>
                <a:ext cx="360" cy="378"/>
                <a:chOff x="360" y="2304"/>
                <a:chExt cx="360" cy="378"/>
              </a:xfrm>
            </p:grpSpPr>
            <p:sp>
              <p:nvSpPr>
                <p:cNvPr id="91286" name="Rectangle 150">
                  <a:extLst>
                    <a:ext uri="{FF2B5EF4-FFF2-40B4-BE49-F238E27FC236}">
                      <a16:creationId xmlns:a16="http://schemas.microsoft.com/office/drawing/2014/main" id="{4E7C1B11-D289-1D90-B1F7-1884396268EB}"/>
                    </a:ext>
                  </a:extLst>
                </p:cNvPr>
                <p:cNvSpPr>
                  <a:spLocks noChangeArrowheads="1"/>
                </p:cNvSpPr>
                <p:nvPr/>
              </p:nvSpPr>
              <p:spPr bwMode="auto">
                <a:xfrm>
                  <a:off x="366" y="2310"/>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5023</a:t>
                  </a:r>
                  <a:endParaRPr lang="en-GB" altLang="en-US" sz="1350">
                    <a:cs typeface="Times New Roman" panose="02020603050405020304" pitchFamily="18" charset="0"/>
                  </a:endParaRPr>
                </a:p>
                <a:p>
                  <a:pPr algn="ctr" eaLnBrk="0" hangingPunct="0"/>
                  <a:endParaRPr lang="en-GB" altLang="en-US" sz="1350"/>
                </a:p>
              </p:txBody>
            </p:sp>
            <p:sp>
              <p:nvSpPr>
                <p:cNvPr id="91347" name="Rectangle 211">
                  <a:extLst>
                    <a:ext uri="{FF2B5EF4-FFF2-40B4-BE49-F238E27FC236}">
                      <a16:creationId xmlns:a16="http://schemas.microsoft.com/office/drawing/2014/main" id="{FBC5F473-89DC-49D8-FF6C-BE6DD0B8ADEE}"/>
                    </a:ext>
                  </a:extLst>
                </p:cNvPr>
                <p:cNvSpPr>
                  <a:spLocks noChangeArrowheads="1"/>
                </p:cNvSpPr>
                <p:nvPr/>
              </p:nvSpPr>
              <p:spPr bwMode="auto">
                <a:xfrm>
                  <a:off x="360" y="2304"/>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50" name="Group 214">
                <a:extLst>
                  <a:ext uri="{FF2B5EF4-FFF2-40B4-BE49-F238E27FC236}">
                    <a16:creationId xmlns:a16="http://schemas.microsoft.com/office/drawing/2014/main" id="{40A36E2C-5700-7B68-EB1C-812A9C9599AF}"/>
                  </a:ext>
                </a:extLst>
              </p:cNvPr>
              <p:cNvGrpSpPr>
                <a:grpSpLocks/>
              </p:cNvGrpSpPr>
              <p:nvPr/>
            </p:nvGrpSpPr>
            <p:grpSpPr bwMode="auto">
              <a:xfrm>
                <a:off x="720" y="2304"/>
                <a:ext cx="360" cy="378"/>
                <a:chOff x="720" y="2304"/>
                <a:chExt cx="360" cy="378"/>
              </a:xfrm>
            </p:grpSpPr>
            <p:sp>
              <p:nvSpPr>
                <p:cNvPr id="91287" name="Rectangle 151">
                  <a:extLst>
                    <a:ext uri="{FF2B5EF4-FFF2-40B4-BE49-F238E27FC236}">
                      <a16:creationId xmlns:a16="http://schemas.microsoft.com/office/drawing/2014/main" id="{89316DCD-45E2-0950-BDE0-C04064C7BD1A}"/>
                    </a:ext>
                  </a:extLst>
                </p:cNvPr>
                <p:cNvSpPr>
                  <a:spLocks noChangeArrowheads="1"/>
                </p:cNvSpPr>
                <p:nvPr/>
              </p:nvSpPr>
              <p:spPr bwMode="auto">
                <a:xfrm>
                  <a:off x="726" y="2310"/>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4662</a:t>
                  </a:r>
                  <a:endParaRPr lang="en-GB" altLang="en-US" sz="1350">
                    <a:cs typeface="Times New Roman" panose="02020603050405020304" pitchFamily="18" charset="0"/>
                  </a:endParaRPr>
                </a:p>
                <a:p>
                  <a:pPr algn="ctr" eaLnBrk="0" hangingPunct="0"/>
                  <a:endParaRPr lang="en-GB" altLang="en-US" sz="1350"/>
                </a:p>
              </p:txBody>
            </p:sp>
            <p:sp>
              <p:nvSpPr>
                <p:cNvPr id="91349" name="Rectangle 213">
                  <a:extLst>
                    <a:ext uri="{FF2B5EF4-FFF2-40B4-BE49-F238E27FC236}">
                      <a16:creationId xmlns:a16="http://schemas.microsoft.com/office/drawing/2014/main" id="{B2E92DFA-8E56-C794-F49A-C9D10DBC5D8E}"/>
                    </a:ext>
                  </a:extLst>
                </p:cNvPr>
                <p:cNvSpPr>
                  <a:spLocks noChangeArrowheads="1"/>
                </p:cNvSpPr>
                <p:nvPr/>
              </p:nvSpPr>
              <p:spPr bwMode="auto">
                <a:xfrm>
                  <a:off x="720" y="2304"/>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52" name="Group 216">
                <a:extLst>
                  <a:ext uri="{FF2B5EF4-FFF2-40B4-BE49-F238E27FC236}">
                    <a16:creationId xmlns:a16="http://schemas.microsoft.com/office/drawing/2014/main" id="{78A7BE7A-9306-7DF7-567F-BACF556AE265}"/>
                  </a:ext>
                </a:extLst>
              </p:cNvPr>
              <p:cNvGrpSpPr>
                <a:grpSpLocks/>
              </p:cNvGrpSpPr>
              <p:nvPr/>
            </p:nvGrpSpPr>
            <p:grpSpPr bwMode="auto">
              <a:xfrm>
                <a:off x="1080" y="2304"/>
                <a:ext cx="360" cy="378"/>
                <a:chOff x="1080" y="2304"/>
                <a:chExt cx="360" cy="378"/>
              </a:xfrm>
            </p:grpSpPr>
            <p:sp>
              <p:nvSpPr>
                <p:cNvPr id="91288" name="Rectangle 152">
                  <a:extLst>
                    <a:ext uri="{FF2B5EF4-FFF2-40B4-BE49-F238E27FC236}">
                      <a16:creationId xmlns:a16="http://schemas.microsoft.com/office/drawing/2014/main" id="{43AAB82B-197B-25C2-EB90-3D406773306B}"/>
                    </a:ext>
                  </a:extLst>
                </p:cNvPr>
                <p:cNvSpPr>
                  <a:spLocks noChangeArrowheads="1"/>
                </p:cNvSpPr>
                <p:nvPr/>
              </p:nvSpPr>
              <p:spPr bwMode="auto">
                <a:xfrm>
                  <a:off x="1086" y="2310"/>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4839</a:t>
                  </a:r>
                  <a:endParaRPr lang="en-GB" altLang="en-US" sz="1350">
                    <a:cs typeface="Times New Roman" panose="02020603050405020304" pitchFamily="18" charset="0"/>
                  </a:endParaRPr>
                </a:p>
                <a:p>
                  <a:pPr algn="ctr" eaLnBrk="0" hangingPunct="0"/>
                  <a:endParaRPr lang="en-GB" altLang="en-US" sz="1350"/>
                </a:p>
              </p:txBody>
            </p:sp>
            <p:sp>
              <p:nvSpPr>
                <p:cNvPr id="91351" name="Rectangle 215">
                  <a:extLst>
                    <a:ext uri="{FF2B5EF4-FFF2-40B4-BE49-F238E27FC236}">
                      <a16:creationId xmlns:a16="http://schemas.microsoft.com/office/drawing/2014/main" id="{BF56C220-2177-6D72-1D00-5D4CDFD9A417}"/>
                    </a:ext>
                  </a:extLst>
                </p:cNvPr>
                <p:cNvSpPr>
                  <a:spLocks noChangeArrowheads="1"/>
                </p:cNvSpPr>
                <p:nvPr/>
              </p:nvSpPr>
              <p:spPr bwMode="auto">
                <a:xfrm>
                  <a:off x="1080" y="2304"/>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54" name="Group 218">
                <a:extLst>
                  <a:ext uri="{FF2B5EF4-FFF2-40B4-BE49-F238E27FC236}">
                    <a16:creationId xmlns:a16="http://schemas.microsoft.com/office/drawing/2014/main" id="{EBC9EC87-CE14-C298-D252-44BFC35771EA}"/>
                  </a:ext>
                </a:extLst>
              </p:cNvPr>
              <p:cNvGrpSpPr>
                <a:grpSpLocks/>
              </p:cNvGrpSpPr>
              <p:nvPr/>
            </p:nvGrpSpPr>
            <p:grpSpPr bwMode="auto">
              <a:xfrm>
                <a:off x="0" y="2688"/>
                <a:ext cx="360" cy="378"/>
                <a:chOff x="0" y="2688"/>
                <a:chExt cx="360" cy="378"/>
              </a:xfrm>
            </p:grpSpPr>
            <p:sp>
              <p:nvSpPr>
                <p:cNvPr id="91289" name="Rectangle 153">
                  <a:extLst>
                    <a:ext uri="{FF2B5EF4-FFF2-40B4-BE49-F238E27FC236}">
                      <a16:creationId xmlns:a16="http://schemas.microsoft.com/office/drawing/2014/main" id="{A5F4477F-6AEA-C1D3-DE6F-0DD2ED35B60F}"/>
                    </a:ext>
                  </a:extLst>
                </p:cNvPr>
                <p:cNvSpPr>
                  <a:spLocks noChangeArrowheads="1"/>
                </p:cNvSpPr>
                <p:nvPr/>
              </p:nvSpPr>
              <p:spPr bwMode="auto">
                <a:xfrm>
                  <a:off x="6" y="2694"/>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3028</a:t>
                  </a:r>
                  <a:endParaRPr lang="en-GB" altLang="en-US" sz="1350">
                    <a:cs typeface="Times New Roman" panose="02020603050405020304" pitchFamily="18" charset="0"/>
                  </a:endParaRPr>
                </a:p>
                <a:p>
                  <a:pPr algn="ctr" eaLnBrk="0" hangingPunct="0"/>
                  <a:endParaRPr lang="en-GB" altLang="en-US" sz="1350"/>
                </a:p>
              </p:txBody>
            </p:sp>
            <p:sp>
              <p:nvSpPr>
                <p:cNvPr id="91353" name="Rectangle 217">
                  <a:extLst>
                    <a:ext uri="{FF2B5EF4-FFF2-40B4-BE49-F238E27FC236}">
                      <a16:creationId xmlns:a16="http://schemas.microsoft.com/office/drawing/2014/main" id="{0F1DE060-8D14-7143-D783-8CF23299AFBB}"/>
                    </a:ext>
                  </a:extLst>
                </p:cNvPr>
                <p:cNvSpPr>
                  <a:spLocks noChangeArrowheads="1"/>
                </p:cNvSpPr>
                <p:nvPr/>
              </p:nvSpPr>
              <p:spPr bwMode="auto">
                <a:xfrm>
                  <a:off x="0" y="2688"/>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56" name="Group 220">
                <a:extLst>
                  <a:ext uri="{FF2B5EF4-FFF2-40B4-BE49-F238E27FC236}">
                    <a16:creationId xmlns:a16="http://schemas.microsoft.com/office/drawing/2014/main" id="{A1EA4C94-1699-17C4-C6DB-A1DA83BF6B3E}"/>
                  </a:ext>
                </a:extLst>
              </p:cNvPr>
              <p:cNvGrpSpPr>
                <a:grpSpLocks/>
              </p:cNvGrpSpPr>
              <p:nvPr/>
            </p:nvGrpSpPr>
            <p:grpSpPr bwMode="auto">
              <a:xfrm>
                <a:off x="360" y="2688"/>
                <a:ext cx="360" cy="378"/>
                <a:chOff x="360" y="2688"/>
                <a:chExt cx="360" cy="378"/>
              </a:xfrm>
            </p:grpSpPr>
            <p:sp>
              <p:nvSpPr>
                <p:cNvPr id="91290" name="Rectangle 154">
                  <a:extLst>
                    <a:ext uri="{FF2B5EF4-FFF2-40B4-BE49-F238E27FC236}">
                      <a16:creationId xmlns:a16="http://schemas.microsoft.com/office/drawing/2014/main" id="{565B3755-AB97-2D49-FC44-1F7494136EDC}"/>
                    </a:ext>
                  </a:extLst>
                </p:cNvPr>
                <p:cNvSpPr>
                  <a:spLocks noChangeArrowheads="1"/>
                </p:cNvSpPr>
                <p:nvPr/>
              </p:nvSpPr>
              <p:spPr bwMode="auto">
                <a:xfrm>
                  <a:off x="366" y="2694"/>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3224</a:t>
                  </a:r>
                  <a:endParaRPr lang="en-GB" altLang="en-US" sz="1350">
                    <a:cs typeface="Times New Roman" panose="02020603050405020304" pitchFamily="18" charset="0"/>
                  </a:endParaRPr>
                </a:p>
                <a:p>
                  <a:pPr algn="ctr" eaLnBrk="0" hangingPunct="0"/>
                  <a:endParaRPr lang="en-GB" altLang="en-US" sz="1350"/>
                </a:p>
              </p:txBody>
            </p:sp>
            <p:sp>
              <p:nvSpPr>
                <p:cNvPr id="91355" name="Rectangle 219">
                  <a:extLst>
                    <a:ext uri="{FF2B5EF4-FFF2-40B4-BE49-F238E27FC236}">
                      <a16:creationId xmlns:a16="http://schemas.microsoft.com/office/drawing/2014/main" id="{19F9DF74-2408-78CB-C0DD-F9012494BC18}"/>
                    </a:ext>
                  </a:extLst>
                </p:cNvPr>
                <p:cNvSpPr>
                  <a:spLocks noChangeArrowheads="1"/>
                </p:cNvSpPr>
                <p:nvPr/>
              </p:nvSpPr>
              <p:spPr bwMode="auto">
                <a:xfrm>
                  <a:off x="360" y="2688"/>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58" name="Group 222">
                <a:extLst>
                  <a:ext uri="{FF2B5EF4-FFF2-40B4-BE49-F238E27FC236}">
                    <a16:creationId xmlns:a16="http://schemas.microsoft.com/office/drawing/2014/main" id="{18519C61-1C94-E592-3C66-3EA497B819FD}"/>
                  </a:ext>
                </a:extLst>
              </p:cNvPr>
              <p:cNvGrpSpPr>
                <a:grpSpLocks/>
              </p:cNvGrpSpPr>
              <p:nvPr/>
            </p:nvGrpSpPr>
            <p:grpSpPr bwMode="auto">
              <a:xfrm>
                <a:off x="720" y="2688"/>
                <a:ext cx="360" cy="378"/>
                <a:chOff x="720" y="2688"/>
                <a:chExt cx="360" cy="378"/>
              </a:xfrm>
            </p:grpSpPr>
            <p:sp>
              <p:nvSpPr>
                <p:cNvPr id="91291" name="Rectangle 155">
                  <a:extLst>
                    <a:ext uri="{FF2B5EF4-FFF2-40B4-BE49-F238E27FC236}">
                      <a16:creationId xmlns:a16="http://schemas.microsoft.com/office/drawing/2014/main" id="{79824D63-F162-8601-2002-A130E9A76A91}"/>
                    </a:ext>
                  </a:extLst>
                </p:cNvPr>
                <p:cNvSpPr>
                  <a:spLocks noChangeArrowheads="1"/>
                </p:cNvSpPr>
                <p:nvPr/>
              </p:nvSpPr>
              <p:spPr bwMode="auto">
                <a:xfrm>
                  <a:off x="726" y="2694"/>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3023</a:t>
                  </a:r>
                  <a:endParaRPr lang="en-GB" altLang="en-US" sz="1350">
                    <a:cs typeface="Times New Roman" panose="02020603050405020304" pitchFamily="18" charset="0"/>
                  </a:endParaRPr>
                </a:p>
                <a:p>
                  <a:pPr algn="ctr" eaLnBrk="0" hangingPunct="0"/>
                  <a:endParaRPr lang="en-GB" altLang="en-US" sz="1350"/>
                </a:p>
              </p:txBody>
            </p:sp>
            <p:sp>
              <p:nvSpPr>
                <p:cNvPr id="91357" name="Rectangle 221">
                  <a:extLst>
                    <a:ext uri="{FF2B5EF4-FFF2-40B4-BE49-F238E27FC236}">
                      <a16:creationId xmlns:a16="http://schemas.microsoft.com/office/drawing/2014/main" id="{B92AF93B-47A7-3CE8-751A-4A64253A5B50}"/>
                    </a:ext>
                  </a:extLst>
                </p:cNvPr>
                <p:cNvSpPr>
                  <a:spLocks noChangeArrowheads="1"/>
                </p:cNvSpPr>
                <p:nvPr/>
              </p:nvSpPr>
              <p:spPr bwMode="auto">
                <a:xfrm>
                  <a:off x="720" y="2688"/>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60" name="Group 224">
                <a:extLst>
                  <a:ext uri="{FF2B5EF4-FFF2-40B4-BE49-F238E27FC236}">
                    <a16:creationId xmlns:a16="http://schemas.microsoft.com/office/drawing/2014/main" id="{406CFB1C-83E9-B1DD-C648-F78DBB3AF3DB}"/>
                  </a:ext>
                </a:extLst>
              </p:cNvPr>
              <p:cNvGrpSpPr>
                <a:grpSpLocks/>
              </p:cNvGrpSpPr>
              <p:nvPr/>
            </p:nvGrpSpPr>
            <p:grpSpPr bwMode="auto">
              <a:xfrm>
                <a:off x="1080" y="2688"/>
                <a:ext cx="360" cy="378"/>
                <a:chOff x="1080" y="2688"/>
                <a:chExt cx="360" cy="378"/>
              </a:xfrm>
            </p:grpSpPr>
            <p:sp>
              <p:nvSpPr>
                <p:cNvPr id="91292" name="Rectangle 156">
                  <a:extLst>
                    <a:ext uri="{FF2B5EF4-FFF2-40B4-BE49-F238E27FC236}">
                      <a16:creationId xmlns:a16="http://schemas.microsoft.com/office/drawing/2014/main" id="{2FE157D9-CEBF-C1EF-673B-70AF3B267B06}"/>
                    </a:ext>
                  </a:extLst>
                </p:cNvPr>
                <p:cNvSpPr>
                  <a:spLocks noChangeArrowheads="1"/>
                </p:cNvSpPr>
                <p:nvPr/>
              </p:nvSpPr>
              <p:spPr bwMode="auto">
                <a:xfrm>
                  <a:off x="1086" y="2694"/>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2901</a:t>
                  </a:r>
                  <a:endParaRPr lang="en-GB" altLang="en-US" sz="1350">
                    <a:cs typeface="Times New Roman" panose="02020603050405020304" pitchFamily="18" charset="0"/>
                  </a:endParaRPr>
                </a:p>
                <a:p>
                  <a:pPr algn="ctr" eaLnBrk="0" hangingPunct="0"/>
                  <a:endParaRPr lang="en-GB" altLang="en-US" sz="1350"/>
                </a:p>
              </p:txBody>
            </p:sp>
            <p:sp>
              <p:nvSpPr>
                <p:cNvPr id="91359" name="Rectangle 223">
                  <a:extLst>
                    <a:ext uri="{FF2B5EF4-FFF2-40B4-BE49-F238E27FC236}">
                      <a16:creationId xmlns:a16="http://schemas.microsoft.com/office/drawing/2014/main" id="{A884382E-F2E7-338B-B93C-C7C97F55D5CB}"/>
                    </a:ext>
                  </a:extLst>
                </p:cNvPr>
                <p:cNvSpPr>
                  <a:spLocks noChangeArrowheads="1"/>
                </p:cNvSpPr>
                <p:nvPr/>
              </p:nvSpPr>
              <p:spPr bwMode="auto">
                <a:xfrm>
                  <a:off x="1080" y="2688"/>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62" name="Group 226">
                <a:extLst>
                  <a:ext uri="{FF2B5EF4-FFF2-40B4-BE49-F238E27FC236}">
                    <a16:creationId xmlns:a16="http://schemas.microsoft.com/office/drawing/2014/main" id="{4922F309-3189-E0CD-91E9-D9CEDA111392}"/>
                  </a:ext>
                </a:extLst>
              </p:cNvPr>
              <p:cNvGrpSpPr>
                <a:grpSpLocks/>
              </p:cNvGrpSpPr>
              <p:nvPr/>
            </p:nvGrpSpPr>
            <p:grpSpPr bwMode="auto">
              <a:xfrm>
                <a:off x="0" y="3072"/>
                <a:ext cx="360" cy="378"/>
                <a:chOff x="0" y="3072"/>
                <a:chExt cx="360" cy="378"/>
              </a:xfrm>
            </p:grpSpPr>
            <p:sp>
              <p:nvSpPr>
                <p:cNvPr id="91293" name="Rectangle 157">
                  <a:extLst>
                    <a:ext uri="{FF2B5EF4-FFF2-40B4-BE49-F238E27FC236}">
                      <a16:creationId xmlns:a16="http://schemas.microsoft.com/office/drawing/2014/main" id="{C7268B9D-BE29-6402-30C0-9ACE84E1DFF1}"/>
                    </a:ext>
                  </a:extLst>
                </p:cNvPr>
                <p:cNvSpPr>
                  <a:spLocks noChangeArrowheads="1"/>
                </p:cNvSpPr>
                <p:nvPr/>
              </p:nvSpPr>
              <p:spPr bwMode="auto">
                <a:xfrm>
                  <a:off x="6" y="3078"/>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3966</a:t>
                  </a:r>
                  <a:endParaRPr lang="en-GB" altLang="en-US" sz="1350">
                    <a:cs typeface="Times New Roman" panose="02020603050405020304" pitchFamily="18" charset="0"/>
                  </a:endParaRPr>
                </a:p>
                <a:p>
                  <a:pPr algn="ctr" eaLnBrk="0" hangingPunct="0"/>
                  <a:endParaRPr lang="en-GB" altLang="en-US" sz="1350"/>
                </a:p>
              </p:txBody>
            </p:sp>
            <p:sp>
              <p:nvSpPr>
                <p:cNvPr id="91361" name="Rectangle 225">
                  <a:extLst>
                    <a:ext uri="{FF2B5EF4-FFF2-40B4-BE49-F238E27FC236}">
                      <a16:creationId xmlns:a16="http://schemas.microsoft.com/office/drawing/2014/main" id="{81093967-84F9-1FD0-6471-C376DC65825E}"/>
                    </a:ext>
                  </a:extLst>
                </p:cNvPr>
                <p:cNvSpPr>
                  <a:spLocks noChangeArrowheads="1"/>
                </p:cNvSpPr>
                <p:nvPr/>
              </p:nvSpPr>
              <p:spPr bwMode="auto">
                <a:xfrm>
                  <a:off x="0" y="3072"/>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64" name="Group 228">
                <a:extLst>
                  <a:ext uri="{FF2B5EF4-FFF2-40B4-BE49-F238E27FC236}">
                    <a16:creationId xmlns:a16="http://schemas.microsoft.com/office/drawing/2014/main" id="{EF57C1E8-CAFA-34D5-45AB-90091B23861E}"/>
                  </a:ext>
                </a:extLst>
              </p:cNvPr>
              <p:cNvGrpSpPr>
                <a:grpSpLocks/>
              </p:cNvGrpSpPr>
              <p:nvPr/>
            </p:nvGrpSpPr>
            <p:grpSpPr bwMode="auto">
              <a:xfrm>
                <a:off x="360" y="3072"/>
                <a:ext cx="360" cy="378"/>
                <a:chOff x="360" y="3072"/>
                <a:chExt cx="360" cy="378"/>
              </a:xfrm>
            </p:grpSpPr>
            <p:sp>
              <p:nvSpPr>
                <p:cNvPr id="91294" name="Rectangle 158">
                  <a:extLst>
                    <a:ext uri="{FF2B5EF4-FFF2-40B4-BE49-F238E27FC236}">
                      <a16:creationId xmlns:a16="http://schemas.microsoft.com/office/drawing/2014/main" id="{CDC711BF-1F83-3829-7D37-ECB50CBC304A}"/>
                    </a:ext>
                  </a:extLst>
                </p:cNvPr>
                <p:cNvSpPr>
                  <a:spLocks noChangeArrowheads="1"/>
                </p:cNvSpPr>
                <p:nvPr/>
              </p:nvSpPr>
              <p:spPr bwMode="auto">
                <a:xfrm>
                  <a:off x="366" y="3078"/>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4283</a:t>
                  </a:r>
                  <a:endParaRPr lang="en-GB" altLang="en-US" sz="1350">
                    <a:cs typeface="Times New Roman" panose="02020603050405020304" pitchFamily="18" charset="0"/>
                  </a:endParaRPr>
                </a:p>
                <a:p>
                  <a:pPr algn="ctr" eaLnBrk="0" hangingPunct="0"/>
                  <a:endParaRPr lang="en-GB" altLang="en-US" sz="1350"/>
                </a:p>
              </p:txBody>
            </p:sp>
            <p:sp>
              <p:nvSpPr>
                <p:cNvPr id="91363" name="Rectangle 227">
                  <a:extLst>
                    <a:ext uri="{FF2B5EF4-FFF2-40B4-BE49-F238E27FC236}">
                      <a16:creationId xmlns:a16="http://schemas.microsoft.com/office/drawing/2014/main" id="{70808F7C-B172-8AC4-FE9D-3772D7F24C89}"/>
                    </a:ext>
                  </a:extLst>
                </p:cNvPr>
                <p:cNvSpPr>
                  <a:spLocks noChangeArrowheads="1"/>
                </p:cNvSpPr>
                <p:nvPr/>
              </p:nvSpPr>
              <p:spPr bwMode="auto">
                <a:xfrm>
                  <a:off x="360" y="3072"/>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66" name="Group 230">
                <a:extLst>
                  <a:ext uri="{FF2B5EF4-FFF2-40B4-BE49-F238E27FC236}">
                    <a16:creationId xmlns:a16="http://schemas.microsoft.com/office/drawing/2014/main" id="{5AA1C778-853C-D72F-8EF2-636D2DBB5E4E}"/>
                  </a:ext>
                </a:extLst>
              </p:cNvPr>
              <p:cNvGrpSpPr>
                <a:grpSpLocks/>
              </p:cNvGrpSpPr>
              <p:nvPr/>
            </p:nvGrpSpPr>
            <p:grpSpPr bwMode="auto">
              <a:xfrm>
                <a:off x="720" y="3072"/>
                <a:ext cx="360" cy="378"/>
                <a:chOff x="720" y="3072"/>
                <a:chExt cx="360" cy="378"/>
              </a:xfrm>
            </p:grpSpPr>
            <p:sp>
              <p:nvSpPr>
                <p:cNvPr id="91295" name="Rectangle 159">
                  <a:extLst>
                    <a:ext uri="{FF2B5EF4-FFF2-40B4-BE49-F238E27FC236}">
                      <a16:creationId xmlns:a16="http://schemas.microsoft.com/office/drawing/2014/main" id="{B1A7201A-F353-1B6E-2C0E-768BB90CD637}"/>
                    </a:ext>
                  </a:extLst>
                </p:cNvPr>
                <p:cNvSpPr>
                  <a:spLocks noChangeArrowheads="1"/>
                </p:cNvSpPr>
                <p:nvPr/>
              </p:nvSpPr>
              <p:spPr bwMode="auto">
                <a:xfrm>
                  <a:off x="726" y="3078"/>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4131</a:t>
                  </a:r>
                  <a:endParaRPr lang="en-GB" altLang="en-US" sz="1350">
                    <a:cs typeface="Times New Roman" panose="02020603050405020304" pitchFamily="18" charset="0"/>
                  </a:endParaRPr>
                </a:p>
                <a:p>
                  <a:pPr algn="ctr" eaLnBrk="0" hangingPunct="0"/>
                  <a:endParaRPr lang="en-GB" altLang="en-US" sz="1350"/>
                </a:p>
              </p:txBody>
            </p:sp>
            <p:sp>
              <p:nvSpPr>
                <p:cNvPr id="91365" name="Rectangle 229">
                  <a:extLst>
                    <a:ext uri="{FF2B5EF4-FFF2-40B4-BE49-F238E27FC236}">
                      <a16:creationId xmlns:a16="http://schemas.microsoft.com/office/drawing/2014/main" id="{A3693F83-2E8B-65B9-523E-256D4CC94091}"/>
                    </a:ext>
                  </a:extLst>
                </p:cNvPr>
                <p:cNvSpPr>
                  <a:spLocks noChangeArrowheads="1"/>
                </p:cNvSpPr>
                <p:nvPr/>
              </p:nvSpPr>
              <p:spPr bwMode="auto">
                <a:xfrm>
                  <a:off x="720" y="3072"/>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68" name="Group 232">
                <a:extLst>
                  <a:ext uri="{FF2B5EF4-FFF2-40B4-BE49-F238E27FC236}">
                    <a16:creationId xmlns:a16="http://schemas.microsoft.com/office/drawing/2014/main" id="{44DE2086-A0AD-BA2C-487C-FD61C5AD594F}"/>
                  </a:ext>
                </a:extLst>
              </p:cNvPr>
              <p:cNvGrpSpPr>
                <a:grpSpLocks/>
              </p:cNvGrpSpPr>
              <p:nvPr/>
            </p:nvGrpSpPr>
            <p:grpSpPr bwMode="auto">
              <a:xfrm>
                <a:off x="1080" y="3072"/>
                <a:ext cx="360" cy="378"/>
                <a:chOff x="1080" y="3072"/>
                <a:chExt cx="360" cy="378"/>
              </a:xfrm>
            </p:grpSpPr>
            <p:sp>
              <p:nvSpPr>
                <p:cNvPr id="91296" name="Rectangle 160">
                  <a:extLst>
                    <a:ext uri="{FF2B5EF4-FFF2-40B4-BE49-F238E27FC236}">
                      <a16:creationId xmlns:a16="http://schemas.microsoft.com/office/drawing/2014/main" id="{446EE819-10B3-5E6D-F705-972199605353}"/>
                    </a:ext>
                  </a:extLst>
                </p:cNvPr>
                <p:cNvSpPr>
                  <a:spLocks noChangeArrowheads="1"/>
                </p:cNvSpPr>
                <p:nvPr/>
              </p:nvSpPr>
              <p:spPr bwMode="auto">
                <a:xfrm>
                  <a:off x="1086" y="3078"/>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dirty="0">
                      <a:latin typeface="Arial" panose="020B0604020202020204" pitchFamily="34" charset="0"/>
                      <a:cs typeface="Arial" panose="020B0604020202020204" pitchFamily="34" charset="0"/>
                    </a:rPr>
                    <a:t>3788</a:t>
                  </a:r>
                  <a:endParaRPr lang="en-GB" altLang="en-US" sz="1350" dirty="0">
                    <a:cs typeface="Times New Roman" panose="02020603050405020304" pitchFamily="18" charset="0"/>
                  </a:endParaRPr>
                </a:p>
                <a:p>
                  <a:pPr algn="ctr" eaLnBrk="0" hangingPunct="0"/>
                  <a:endParaRPr lang="en-GB" altLang="en-US" sz="1350" dirty="0"/>
                </a:p>
              </p:txBody>
            </p:sp>
            <p:sp>
              <p:nvSpPr>
                <p:cNvPr id="91367" name="Rectangle 231">
                  <a:extLst>
                    <a:ext uri="{FF2B5EF4-FFF2-40B4-BE49-F238E27FC236}">
                      <a16:creationId xmlns:a16="http://schemas.microsoft.com/office/drawing/2014/main" id="{9F624574-A490-8774-E42D-A34565CEB1AC}"/>
                    </a:ext>
                  </a:extLst>
                </p:cNvPr>
                <p:cNvSpPr>
                  <a:spLocks noChangeArrowheads="1"/>
                </p:cNvSpPr>
                <p:nvPr/>
              </p:nvSpPr>
              <p:spPr bwMode="auto">
                <a:xfrm>
                  <a:off x="1080" y="3072"/>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sp>
          <p:nvSpPr>
            <p:cNvPr id="91370" name="Rectangle 234">
              <a:extLst>
                <a:ext uri="{FF2B5EF4-FFF2-40B4-BE49-F238E27FC236}">
                  <a16:creationId xmlns:a16="http://schemas.microsoft.com/office/drawing/2014/main" id="{0C1DFD3E-4249-A645-DE2A-CCFB591876BC}"/>
                </a:ext>
              </a:extLst>
            </p:cNvPr>
            <p:cNvSpPr>
              <a:spLocks noChangeArrowheads="1"/>
            </p:cNvSpPr>
            <p:nvPr/>
          </p:nvSpPr>
          <p:spPr bwMode="auto">
            <a:xfrm>
              <a:off x="-3" y="-3"/>
              <a:ext cx="1446" cy="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sp>
        <p:nvSpPr>
          <p:cNvPr id="125" name="Line 6">
            <a:extLst>
              <a:ext uri="{FF2B5EF4-FFF2-40B4-BE49-F238E27FC236}">
                <a16:creationId xmlns:a16="http://schemas.microsoft.com/office/drawing/2014/main" id="{C58B4563-C0E8-1E25-5EB0-6C342C3462FD}"/>
              </a:ext>
            </a:extLst>
          </p:cNvPr>
          <p:cNvSpPr>
            <a:spLocks noChangeShapeType="1"/>
          </p:cNvSpPr>
          <p:nvPr/>
        </p:nvSpPr>
        <p:spPr bwMode="auto">
          <a:xfrm>
            <a:off x="1143000" y="1389453"/>
            <a:ext cx="6858000" cy="0"/>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26" name="TextBox 125">
            <a:extLst>
              <a:ext uri="{FF2B5EF4-FFF2-40B4-BE49-F238E27FC236}">
                <a16:creationId xmlns:a16="http://schemas.microsoft.com/office/drawing/2014/main" id="{2336953F-43CF-EA54-BFA6-5F959720ED42}"/>
              </a:ext>
            </a:extLst>
          </p:cNvPr>
          <p:cNvSpPr txBox="1"/>
          <p:nvPr/>
        </p:nvSpPr>
        <p:spPr>
          <a:xfrm>
            <a:off x="805483" y="2315955"/>
            <a:ext cx="1189113" cy="3831818"/>
          </a:xfrm>
          <a:prstGeom prst="rect">
            <a:avLst/>
          </a:prstGeom>
          <a:noFill/>
        </p:spPr>
        <p:txBody>
          <a:bodyPr wrap="square" rtlCol="0">
            <a:spAutoFit/>
          </a:bodyPr>
          <a:lstStyle/>
          <a:p>
            <a:r>
              <a:rPr lang="en-GB" sz="1350" b="1" dirty="0">
                <a:latin typeface="Arial" panose="020B0604020202020204" pitchFamily="34" charset="0"/>
                <a:cs typeface="Arial" panose="020B0604020202020204" pitchFamily="34" charset="0"/>
              </a:rPr>
              <a:t>Sample Target</a:t>
            </a:r>
          </a:p>
          <a:p>
            <a:r>
              <a:rPr lang="en-GB" sz="1350" dirty="0">
                <a:latin typeface="Arial" panose="020B0604020202020204" pitchFamily="34" charset="0"/>
                <a:cs typeface="Arial" panose="020B0604020202020204" pitchFamily="34" charset="0"/>
              </a:rPr>
              <a:t>A</a:t>
            </a:r>
          </a:p>
          <a:p>
            <a:endParaRPr lang="en-GB" sz="1350" dirty="0">
              <a:latin typeface="Arial" panose="020B0604020202020204" pitchFamily="34" charset="0"/>
              <a:cs typeface="Arial" panose="020B0604020202020204" pitchFamily="34" charset="0"/>
            </a:endParaRPr>
          </a:p>
          <a:p>
            <a:r>
              <a:rPr lang="en-GB" sz="1350" dirty="0">
                <a:latin typeface="Arial" panose="020B0604020202020204" pitchFamily="34" charset="0"/>
                <a:cs typeface="Arial" panose="020B0604020202020204" pitchFamily="34" charset="0"/>
              </a:rPr>
              <a:t>B</a:t>
            </a:r>
          </a:p>
          <a:p>
            <a:endParaRPr lang="en-GB" sz="1350" dirty="0">
              <a:latin typeface="Arial" panose="020B0604020202020204" pitchFamily="34" charset="0"/>
              <a:cs typeface="Arial" panose="020B0604020202020204" pitchFamily="34" charset="0"/>
            </a:endParaRPr>
          </a:p>
          <a:p>
            <a:r>
              <a:rPr lang="en-GB" sz="1350" dirty="0">
                <a:latin typeface="Arial" panose="020B0604020202020204" pitchFamily="34" charset="0"/>
                <a:cs typeface="Arial" panose="020B0604020202020204" pitchFamily="34" charset="0"/>
              </a:rPr>
              <a:t>C</a:t>
            </a:r>
          </a:p>
          <a:p>
            <a:endParaRPr lang="en-GB" sz="1350" dirty="0">
              <a:latin typeface="Arial" panose="020B0604020202020204" pitchFamily="34" charset="0"/>
              <a:cs typeface="Arial" panose="020B0604020202020204" pitchFamily="34" charset="0"/>
            </a:endParaRPr>
          </a:p>
          <a:p>
            <a:r>
              <a:rPr lang="en-GB" sz="1350" dirty="0">
                <a:latin typeface="Arial" panose="020B0604020202020204" pitchFamily="34" charset="0"/>
                <a:cs typeface="Arial" panose="020B0604020202020204" pitchFamily="34" charset="0"/>
              </a:rPr>
              <a:t>D</a:t>
            </a:r>
          </a:p>
          <a:p>
            <a:endParaRPr lang="en-GB" sz="1350" dirty="0">
              <a:latin typeface="Arial" panose="020B0604020202020204" pitchFamily="34" charset="0"/>
              <a:cs typeface="Arial" panose="020B0604020202020204" pitchFamily="34" charset="0"/>
            </a:endParaRPr>
          </a:p>
          <a:p>
            <a:r>
              <a:rPr lang="en-GB" sz="1350" dirty="0">
                <a:latin typeface="Arial" panose="020B0604020202020204" pitchFamily="34" charset="0"/>
                <a:cs typeface="Arial" panose="020B0604020202020204" pitchFamily="34" charset="0"/>
              </a:rPr>
              <a:t>E</a:t>
            </a:r>
          </a:p>
          <a:p>
            <a:endParaRPr lang="en-GB" sz="1350" dirty="0">
              <a:latin typeface="Arial" panose="020B0604020202020204" pitchFamily="34" charset="0"/>
              <a:cs typeface="Arial" panose="020B0604020202020204" pitchFamily="34" charset="0"/>
            </a:endParaRPr>
          </a:p>
          <a:p>
            <a:r>
              <a:rPr lang="en-GB" sz="1350" dirty="0">
                <a:latin typeface="Arial" panose="020B0604020202020204" pitchFamily="34" charset="0"/>
                <a:cs typeface="Arial" panose="020B0604020202020204" pitchFamily="34" charset="0"/>
              </a:rPr>
              <a:t>F</a:t>
            </a:r>
          </a:p>
          <a:p>
            <a:endParaRPr lang="en-GB" sz="1350" dirty="0">
              <a:latin typeface="Arial" panose="020B0604020202020204" pitchFamily="34" charset="0"/>
              <a:cs typeface="Arial" panose="020B0604020202020204" pitchFamily="34" charset="0"/>
            </a:endParaRPr>
          </a:p>
          <a:p>
            <a:r>
              <a:rPr lang="en-GB" sz="1350" dirty="0">
                <a:latin typeface="Arial" panose="020B0604020202020204" pitchFamily="34" charset="0"/>
                <a:cs typeface="Arial" panose="020B0604020202020204" pitchFamily="34" charset="0"/>
              </a:rPr>
              <a:t>G</a:t>
            </a:r>
          </a:p>
          <a:p>
            <a:endParaRPr lang="en-GB" sz="1350" dirty="0">
              <a:latin typeface="Arial" panose="020B0604020202020204" pitchFamily="34" charset="0"/>
              <a:cs typeface="Arial" panose="020B0604020202020204" pitchFamily="34" charset="0"/>
            </a:endParaRPr>
          </a:p>
          <a:p>
            <a:r>
              <a:rPr lang="en-GB" sz="1350" dirty="0">
                <a:latin typeface="Arial" panose="020B0604020202020204" pitchFamily="34" charset="0"/>
                <a:cs typeface="Arial" panose="020B0604020202020204" pitchFamily="34" charset="0"/>
              </a:rPr>
              <a:t>H</a:t>
            </a:r>
          </a:p>
          <a:p>
            <a:endParaRPr lang="en-GB" sz="1350" dirty="0"/>
          </a:p>
        </p:txBody>
      </p:sp>
      <p:pic>
        <p:nvPicPr>
          <p:cNvPr id="127" name="Picture 8">
            <a:extLst>
              <a:ext uri="{FF2B5EF4-FFF2-40B4-BE49-F238E27FC236}">
                <a16:creationId xmlns:a16="http://schemas.microsoft.com/office/drawing/2014/main" id="{214A6627-3F1B-2258-C0F4-EA368FBB5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774" y="1499572"/>
            <a:ext cx="2735227" cy="81866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8575">
                <a:solidFill>
                  <a:srgbClr val="FE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28" name="Chart 127">
            <a:extLst>
              <a:ext uri="{FF2B5EF4-FFF2-40B4-BE49-F238E27FC236}">
                <a16:creationId xmlns:a16="http://schemas.microsoft.com/office/drawing/2014/main" id="{CC8D34A8-8AC0-D42F-903F-A07ADA42393C}"/>
              </a:ext>
            </a:extLst>
          </p:cNvPr>
          <p:cNvGraphicFramePr>
            <a:graphicFrameLocks/>
          </p:cNvGraphicFramePr>
          <p:nvPr/>
        </p:nvGraphicFramePr>
        <p:xfrm>
          <a:off x="4780545" y="1972056"/>
          <a:ext cx="4238625" cy="22098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65DC4614-0A34-6CF9-EB61-B787706DD4AB}"/>
              </a:ext>
            </a:extLst>
          </p:cNvPr>
          <p:cNvSpPr txBox="1"/>
          <p:nvPr/>
        </p:nvSpPr>
        <p:spPr>
          <a:xfrm>
            <a:off x="5119908" y="4594606"/>
            <a:ext cx="3509742" cy="715581"/>
          </a:xfrm>
          <a:prstGeom prst="rect">
            <a:avLst/>
          </a:prstGeom>
          <a:noFill/>
        </p:spPr>
        <p:txBody>
          <a:bodyPr wrap="square" rtlCol="0">
            <a:spAutoFit/>
          </a:bodyPr>
          <a:lstStyle/>
          <a:p>
            <a:r>
              <a:rPr lang="en-GB" sz="1350" dirty="0"/>
              <a:t>Approximately Normal Distribution</a:t>
            </a:r>
          </a:p>
          <a:p>
            <a:r>
              <a:rPr lang="en-GB" sz="1350" dirty="0"/>
              <a:t>With&lt; 10% outliers</a:t>
            </a:r>
          </a:p>
          <a:p>
            <a:r>
              <a:rPr lang="en-GB" sz="1350" dirty="0"/>
              <a:t>Had to be sure with so few observations</a:t>
            </a:r>
          </a:p>
        </p:txBody>
      </p:sp>
      <p:grpSp>
        <p:nvGrpSpPr>
          <p:cNvPr id="5" name="Ομάδα 4">
            <a:extLst>
              <a:ext uri="{FF2B5EF4-FFF2-40B4-BE49-F238E27FC236}">
                <a16:creationId xmlns:a16="http://schemas.microsoft.com/office/drawing/2014/main" id="{640A472B-F449-BFE7-6CAD-392936376DC2}"/>
              </a:ext>
            </a:extLst>
          </p:cNvPr>
          <p:cNvGrpSpPr/>
          <p:nvPr/>
        </p:nvGrpSpPr>
        <p:grpSpPr>
          <a:xfrm>
            <a:off x="5316810" y="5708031"/>
            <a:ext cx="3702360" cy="764350"/>
            <a:chOff x="5316810" y="5708031"/>
            <a:chExt cx="3702360" cy="764350"/>
          </a:xfrm>
        </p:grpSpPr>
        <p:pic>
          <p:nvPicPr>
            <p:cNvPr id="124" name="Picture 4" descr="The University of Sussex">
              <a:extLst>
                <a:ext uri="{FF2B5EF4-FFF2-40B4-BE49-F238E27FC236}">
                  <a16:creationId xmlns:a16="http://schemas.microsoft.com/office/drawing/2014/main" id="{28440957-073C-14CB-2879-C8EFF34707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6650" y="5708031"/>
              <a:ext cx="1453840" cy="326682"/>
            </a:xfrm>
            <a:prstGeom prst="rect">
              <a:avLst/>
            </a:prstGeom>
            <a:noFill/>
            <a:extLst>
              <a:ext uri="{909E8E84-426E-40DD-AFC4-6F175D3DCCD1}">
                <a14:hiddenFill xmlns:a14="http://schemas.microsoft.com/office/drawing/2010/main">
                  <a:solidFill>
                    <a:srgbClr val="FFFFFF"/>
                  </a:solidFill>
                </a14:hiddenFill>
              </a:ext>
            </a:extLst>
          </p:spPr>
        </p:pic>
        <p:sp>
          <p:nvSpPr>
            <p:cNvPr id="123" name="TextBox 122">
              <a:extLst>
                <a:ext uri="{FF2B5EF4-FFF2-40B4-BE49-F238E27FC236}">
                  <a16:creationId xmlns:a16="http://schemas.microsoft.com/office/drawing/2014/main" id="{223AB0B8-B0A3-8417-CE44-75DF208DB922}"/>
                </a:ext>
              </a:extLst>
            </p:cNvPr>
            <p:cNvSpPr txBox="1"/>
            <p:nvPr/>
          </p:nvSpPr>
          <p:spPr>
            <a:xfrm>
              <a:off x="5572125" y="6103049"/>
              <a:ext cx="3447045" cy="369332"/>
            </a:xfrm>
            <a:prstGeom prst="rect">
              <a:avLst/>
            </a:prstGeom>
            <a:noFill/>
          </p:spPr>
          <p:txBody>
            <a:bodyPr wrap="square">
              <a:spAutoFit/>
            </a:bodyPr>
            <a:lstStyle/>
            <a:p>
              <a:r>
                <a:rPr lang="en-GB" dirty="0">
                  <a:hlinkClick r:id="rId6" tooltip="https://protect-eu.mimecast.com/s/OsRbC3wK4uAMK6QtDNzkH?domain=segh.net"/>
                </a:rPr>
                <a:t>https://segh.net/seghlive%3A-ecr</a:t>
              </a:r>
              <a:endParaRPr lang="en-GB" dirty="0"/>
            </a:p>
          </p:txBody>
        </p:sp>
        <p:sp>
          <p:nvSpPr>
            <p:cNvPr id="4" name="TextBox 3">
              <a:extLst>
                <a:ext uri="{FF2B5EF4-FFF2-40B4-BE49-F238E27FC236}">
                  <a16:creationId xmlns:a16="http://schemas.microsoft.com/office/drawing/2014/main" id="{23D1D763-A3F0-D63B-2556-07449530EAAD}"/>
                </a:ext>
              </a:extLst>
            </p:cNvPr>
            <p:cNvSpPr txBox="1"/>
            <p:nvPr/>
          </p:nvSpPr>
          <p:spPr>
            <a:xfrm>
              <a:off x="5316810" y="5778441"/>
              <a:ext cx="2212593" cy="369332"/>
            </a:xfrm>
            <a:prstGeom prst="rect">
              <a:avLst/>
            </a:prstGeom>
            <a:noFill/>
          </p:spPr>
          <p:txBody>
            <a:bodyPr wrap="none" rtlCol="0">
              <a:spAutoFit/>
            </a:bodyPr>
            <a:lstStyle/>
            <a:p>
              <a:r>
                <a:rPr lang="el-GR" dirty="0"/>
                <a:t>Από: </a:t>
              </a:r>
              <a:r>
                <a:rPr lang="en-US" dirty="0"/>
                <a:t>Michael Ramsey</a:t>
              </a:r>
              <a:endParaRPr lang="el-GR" dirty="0"/>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5D471133-FEFC-28E4-AD6D-5D2F56A910D7}"/>
              </a:ext>
            </a:extLst>
          </p:cNvPr>
          <p:cNvSpPr>
            <a:spLocks noChangeArrowheads="1"/>
          </p:cNvSpPr>
          <p:nvPr/>
        </p:nvSpPr>
        <p:spPr bwMode="auto">
          <a:xfrm>
            <a:off x="1485900" y="1371600"/>
            <a:ext cx="600075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GB" altLang="en-US" sz="3300">
                <a:cs typeface="Times New Roman" panose="02020603050405020304" pitchFamily="18" charset="0"/>
              </a:rPr>
              <a:t> </a:t>
            </a:r>
          </a:p>
        </p:txBody>
      </p:sp>
      <p:sp>
        <p:nvSpPr>
          <p:cNvPr id="91139" name="Rectangle 3">
            <a:extLst>
              <a:ext uri="{FF2B5EF4-FFF2-40B4-BE49-F238E27FC236}">
                <a16:creationId xmlns:a16="http://schemas.microsoft.com/office/drawing/2014/main" id="{99825704-B0A3-4142-C9C5-110DF4D67C74}"/>
              </a:ext>
            </a:extLst>
          </p:cNvPr>
          <p:cNvSpPr>
            <a:spLocks noChangeArrowheads="1"/>
          </p:cNvSpPr>
          <p:nvPr/>
        </p:nvSpPr>
        <p:spPr bwMode="auto">
          <a:xfrm>
            <a:off x="1657350" y="3028950"/>
            <a:ext cx="57150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Times New Roman" panose="02020603050405020304" pitchFamily="18" charset="0"/>
              </a:defRPr>
            </a:lvl1pPr>
            <a:lvl2pPr algn="ctr">
              <a:spcBef>
                <a:spcPct val="20000"/>
              </a:spcBef>
              <a:defRPr sz="2800">
                <a:solidFill>
                  <a:schemeClr val="tx1"/>
                </a:solidFill>
                <a:latin typeface="Times New Roman" panose="02020603050405020304" pitchFamily="18" charset="0"/>
              </a:defRPr>
            </a:lvl2pPr>
            <a:lvl3pPr algn="ctr">
              <a:spcBef>
                <a:spcPct val="20000"/>
              </a:spcBef>
              <a:defRPr sz="2400">
                <a:solidFill>
                  <a:schemeClr val="tx1"/>
                </a:solidFill>
                <a:latin typeface="Times New Roman" panose="02020603050405020304" pitchFamily="18" charset="0"/>
              </a:defRPr>
            </a:lvl3pPr>
            <a:lvl4pPr algn="ctr">
              <a:spcBef>
                <a:spcPct val="20000"/>
              </a:spcBef>
              <a:defRPr sz="2000">
                <a:solidFill>
                  <a:schemeClr val="tx1"/>
                </a:solidFill>
                <a:latin typeface="Times New Roman" panose="02020603050405020304" pitchFamily="18" charset="0"/>
              </a:defRPr>
            </a:lvl4pPr>
            <a:lvl5pPr algn="ctr">
              <a:spcBef>
                <a:spcPct val="20000"/>
              </a:spcBef>
              <a:defRPr sz="2000">
                <a:solidFill>
                  <a:schemeClr val="tx1"/>
                </a:solidFill>
                <a:latin typeface="Times New Roman" panose="02020603050405020304" pitchFamily="18" charset="0"/>
              </a:defRPr>
            </a:lvl5pPr>
            <a:lvl6pPr algn="ctr" fontAlgn="base">
              <a:spcBef>
                <a:spcPct val="20000"/>
              </a:spcBef>
              <a:spcAft>
                <a:spcPct val="0"/>
              </a:spcAft>
              <a:defRPr sz="2000">
                <a:solidFill>
                  <a:schemeClr val="tx1"/>
                </a:solidFill>
                <a:latin typeface="Times New Roman" panose="02020603050405020304" pitchFamily="18" charset="0"/>
              </a:defRPr>
            </a:lvl6pPr>
            <a:lvl7pPr algn="ctr" fontAlgn="base">
              <a:spcBef>
                <a:spcPct val="20000"/>
              </a:spcBef>
              <a:spcAft>
                <a:spcPct val="0"/>
              </a:spcAft>
              <a:defRPr sz="2000">
                <a:solidFill>
                  <a:schemeClr val="tx1"/>
                </a:solidFill>
                <a:latin typeface="Times New Roman" panose="02020603050405020304" pitchFamily="18" charset="0"/>
              </a:defRPr>
            </a:lvl7pPr>
            <a:lvl8pPr algn="ctr" fontAlgn="base">
              <a:spcBef>
                <a:spcPct val="20000"/>
              </a:spcBef>
              <a:spcAft>
                <a:spcPct val="0"/>
              </a:spcAft>
              <a:defRPr sz="2000">
                <a:solidFill>
                  <a:schemeClr val="tx1"/>
                </a:solidFill>
                <a:latin typeface="Times New Roman" panose="02020603050405020304" pitchFamily="18" charset="0"/>
              </a:defRPr>
            </a:lvl8pPr>
            <a:lvl9pPr algn="ctr" fontAlgn="base">
              <a:spcBef>
                <a:spcPct val="20000"/>
              </a:spcBef>
              <a:spcAft>
                <a:spcPct val="0"/>
              </a:spcAft>
              <a:defRPr sz="2000">
                <a:solidFill>
                  <a:schemeClr val="tx1"/>
                </a:solidFill>
                <a:latin typeface="Times New Roman" panose="02020603050405020304" pitchFamily="18" charset="0"/>
              </a:defRPr>
            </a:lvl9pPr>
          </a:lstStyle>
          <a:p>
            <a:pPr algn="l" eaLnBrk="0" hangingPunct="0">
              <a:buFontTx/>
              <a:buChar char="•"/>
            </a:pPr>
            <a:endParaRPr lang="en-US" altLang="en-US" sz="2100"/>
          </a:p>
        </p:txBody>
      </p:sp>
      <p:sp>
        <p:nvSpPr>
          <p:cNvPr id="91142" name="Rectangle 6">
            <a:extLst>
              <a:ext uri="{FF2B5EF4-FFF2-40B4-BE49-F238E27FC236}">
                <a16:creationId xmlns:a16="http://schemas.microsoft.com/office/drawing/2014/main" id="{40829771-54AA-CB4D-43FD-BFF16F49FF29}"/>
              </a:ext>
            </a:extLst>
          </p:cNvPr>
          <p:cNvSpPr>
            <a:spLocks noChangeArrowheads="1"/>
          </p:cNvSpPr>
          <p:nvPr/>
        </p:nvSpPr>
        <p:spPr bwMode="auto">
          <a:xfrm>
            <a:off x="1285875" y="752426"/>
            <a:ext cx="6572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GB" altLang="en-US" sz="2700" b="1" dirty="0">
                <a:latin typeface="+mn-lt"/>
              </a:rPr>
              <a:t>Nitrate conc. in Duplicate Samples</a:t>
            </a:r>
          </a:p>
        </p:txBody>
      </p:sp>
      <p:sp>
        <p:nvSpPr>
          <p:cNvPr id="91143" name="Text Box 7">
            <a:extLst>
              <a:ext uri="{FF2B5EF4-FFF2-40B4-BE49-F238E27FC236}">
                <a16:creationId xmlns:a16="http://schemas.microsoft.com/office/drawing/2014/main" id="{BE53CAFF-17D2-30C6-418D-0968D7388CB2}"/>
              </a:ext>
            </a:extLst>
          </p:cNvPr>
          <p:cNvSpPr txBox="1">
            <a:spLocks noChangeArrowheads="1"/>
          </p:cNvSpPr>
          <p:nvPr/>
        </p:nvSpPr>
        <p:spPr bwMode="auto">
          <a:xfrm>
            <a:off x="5086350" y="2130340"/>
            <a:ext cx="22860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FontTx/>
              <a:buChar char="•"/>
            </a:pPr>
            <a:r>
              <a:rPr lang="en-GB" altLang="en-US" sz="1350" dirty="0">
                <a:solidFill>
                  <a:srgbClr val="008000"/>
                </a:solidFill>
                <a:latin typeface="Tahoma" panose="020B0604030504040204" pitchFamily="34" charset="0"/>
              </a:rPr>
              <a:t> Most analytical duplicates agree &lt; x0.1 (</a:t>
            </a:r>
            <a:r>
              <a:rPr lang="en-GB" altLang="en-US" sz="1350" dirty="0" err="1">
                <a:solidFill>
                  <a:srgbClr val="008000"/>
                </a:solidFill>
                <a:latin typeface="Tahoma" panose="020B0604030504040204" pitchFamily="34" charset="0"/>
              </a:rPr>
              <a:t>approx</a:t>
            </a:r>
            <a:r>
              <a:rPr lang="en-GB" altLang="en-US" sz="1350" dirty="0">
                <a:solidFill>
                  <a:srgbClr val="008000"/>
                </a:solidFill>
                <a:latin typeface="Tahoma" panose="020B0604030504040204" pitchFamily="34" charset="0"/>
              </a:rPr>
              <a:t>)</a:t>
            </a:r>
          </a:p>
        </p:txBody>
      </p:sp>
      <p:sp>
        <p:nvSpPr>
          <p:cNvPr id="91144" name="Text Box 8">
            <a:extLst>
              <a:ext uri="{FF2B5EF4-FFF2-40B4-BE49-F238E27FC236}">
                <a16:creationId xmlns:a16="http://schemas.microsoft.com/office/drawing/2014/main" id="{C6B4B810-319E-4380-9542-B22AE6950B05}"/>
              </a:ext>
            </a:extLst>
          </p:cNvPr>
          <p:cNvSpPr txBox="1">
            <a:spLocks noChangeArrowheads="1"/>
          </p:cNvSpPr>
          <p:nvPr/>
        </p:nvSpPr>
        <p:spPr bwMode="auto">
          <a:xfrm>
            <a:off x="5079826" y="2928679"/>
            <a:ext cx="3928017" cy="81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buFontTx/>
              <a:buChar char="•"/>
            </a:pPr>
            <a:r>
              <a:rPr lang="en-GB" altLang="en-US" sz="1350" dirty="0">
                <a:solidFill>
                  <a:srgbClr val="FF0000"/>
                </a:solidFill>
                <a:latin typeface="Tahoma" panose="020B0604030504040204" pitchFamily="34" charset="0"/>
              </a:rPr>
              <a:t> Sampling duplicates agree only &lt; x0.2 (</a:t>
            </a:r>
            <a:r>
              <a:rPr lang="en-GB" altLang="en-US" sz="1350" dirty="0" err="1">
                <a:solidFill>
                  <a:srgbClr val="FF0000"/>
                </a:solidFill>
                <a:latin typeface="Tahoma" panose="020B0604030504040204" pitchFamily="34" charset="0"/>
              </a:rPr>
              <a:t>approx</a:t>
            </a:r>
            <a:r>
              <a:rPr lang="en-GB" altLang="en-US" sz="1350" dirty="0">
                <a:solidFill>
                  <a:srgbClr val="FF0000"/>
                </a:solidFill>
                <a:latin typeface="Tahoma" panose="020B0604030504040204" pitchFamily="34" charset="0"/>
              </a:rPr>
              <a:t>)</a:t>
            </a:r>
          </a:p>
          <a:p>
            <a:pPr eaLnBrk="0" hangingPunct="0">
              <a:spcBef>
                <a:spcPct val="50000"/>
              </a:spcBef>
              <a:buFontTx/>
              <a:buChar char="•"/>
            </a:pPr>
            <a:r>
              <a:rPr lang="en-GB" altLang="en-US" sz="1350" dirty="0">
                <a:solidFill>
                  <a:srgbClr val="FF0000"/>
                </a:solidFill>
                <a:latin typeface="Tahoma" panose="020B0604030504040204" pitchFamily="34" charset="0"/>
              </a:rPr>
              <a:t> C = Outlying target? S2 outlying analysis?</a:t>
            </a:r>
          </a:p>
        </p:txBody>
      </p:sp>
      <p:sp>
        <p:nvSpPr>
          <p:cNvPr id="91145" name="Text Box 9">
            <a:extLst>
              <a:ext uri="{FF2B5EF4-FFF2-40B4-BE49-F238E27FC236}">
                <a16:creationId xmlns:a16="http://schemas.microsoft.com/office/drawing/2014/main" id="{88A9AC6B-036A-4B88-CF51-F1E3252859DF}"/>
              </a:ext>
            </a:extLst>
          </p:cNvPr>
          <p:cNvSpPr txBox="1">
            <a:spLocks noChangeArrowheads="1"/>
          </p:cNvSpPr>
          <p:nvPr/>
        </p:nvSpPr>
        <p:spPr bwMode="auto">
          <a:xfrm>
            <a:off x="6227538" y="4034166"/>
            <a:ext cx="2110979"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FontTx/>
              <a:buChar char="•"/>
            </a:pPr>
            <a:r>
              <a:rPr lang="en-GB" altLang="en-US" sz="1350" dirty="0">
                <a:latin typeface="Tahoma" panose="020B0604030504040204" pitchFamily="34" charset="0"/>
              </a:rPr>
              <a:t> Range of conc. between batches x1.6 (</a:t>
            </a:r>
            <a:r>
              <a:rPr lang="en-GB" altLang="en-US" sz="1350" dirty="0" err="1">
                <a:latin typeface="Tahoma" panose="020B0604030504040204" pitchFamily="34" charset="0"/>
              </a:rPr>
              <a:t>approx</a:t>
            </a:r>
            <a:r>
              <a:rPr lang="en-GB" altLang="en-US" sz="1350" dirty="0">
                <a:latin typeface="Tahoma" panose="020B0604030504040204" pitchFamily="34" charset="0"/>
              </a:rPr>
              <a:t>)</a:t>
            </a:r>
          </a:p>
        </p:txBody>
      </p:sp>
      <p:sp>
        <p:nvSpPr>
          <p:cNvPr id="91146" name="Text Box 10">
            <a:extLst>
              <a:ext uri="{FF2B5EF4-FFF2-40B4-BE49-F238E27FC236}">
                <a16:creationId xmlns:a16="http://schemas.microsoft.com/office/drawing/2014/main" id="{540A3A83-53C4-9331-913B-63C69C0D30B4}"/>
              </a:ext>
            </a:extLst>
          </p:cNvPr>
          <p:cNvSpPr txBox="1">
            <a:spLocks noChangeArrowheads="1"/>
          </p:cNvSpPr>
          <p:nvPr/>
        </p:nvSpPr>
        <p:spPr bwMode="auto">
          <a:xfrm>
            <a:off x="6095161" y="4766969"/>
            <a:ext cx="24574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FontTx/>
              <a:buChar char="•"/>
            </a:pPr>
            <a:r>
              <a:rPr lang="en-GB" altLang="en-US" sz="1350" dirty="0">
                <a:latin typeface="Tahoma" panose="020B0604030504040204" pitchFamily="34" charset="0"/>
              </a:rPr>
              <a:t> Contrast between-target (i.e. geochemical) is evident e.g. </a:t>
            </a:r>
            <a:r>
              <a:rPr lang="en-GB" altLang="en-US" sz="1350" dirty="0">
                <a:solidFill>
                  <a:srgbClr val="FFC000"/>
                </a:solidFill>
                <a:latin typeface="Tahoma" panose="020B0604030504040204" pitchFamily="34" charset="0"/>
              </a:rPr>
              <a:t>F is </a:t>
            </a:r>
            <a:r>
              <a:rPr lang="en-GB" altLang="en-US" sz="1350" dirty="0">
                <a:latin typeface="Tahoma" panose="020B0604030504040204" pitchFamily="34" charset="0"/>
              </a:rPr>
              <a:t>high and </a:t>
            </a:r>
            <a:r>
              <a:rPr lang="en-GB" altLang="en-US" sz="1350" dirty="0">
                <a:solidFill>
                  <a:srgbClr val="0070C0"/>
                </a:solidFill>
                <a:latin typeface="Tahoma" panose="020B0604030504040204" pitchFamily="34" charset="0"/>
              </a:rPr>
              <a:t>G is </a:t>
            </a:r>
            <a:r>
              <a:rPr lang="en-GB" altLang="en-US" sz="1350" dirty="0">
                <a:latin typeface="Tahoma" panose="020B0604030504040204" pitchFamily="34" charset="0"/>
              </a:rPr>
              <a:t>low            – is level of Uncertainty OK?</a:t>
            </a:r>
          </a:p>
        </p:txBody>
      </p:sp>
      <p:sp>
        <p:nvSpPr>
          <p:cNvPr id="91147" name="Text Box 11">
            <a:extLst>
              <a:ext uri="{FF2B5EF4-FFF2-40B4-BE49-F238E27FC236}">
                <a16:creationId xmlns:a16="http://schemas.microsoft.com/office/drawing/2014/main" id="{EFDF6FBB-5E55-A133-27C6-6B7A2253D5CB}"/>
              </a:ext>
            </a:extLst>
          </p:cNvPr>
          <p:cNvSpPr txBox="1">
            <a:spLocks noChangeArrowheads="1"/>
          </p:cNvSpPr>
          <p:nvPr/>
        </p:nvSpPr>
        <p:spPr bwMode="auto">
          <a:xfrm>
            <a:off x="4504671" y="5163489"/>
            <a:ext cx="6858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050" b="1">
                <a:solidFill>
                  <a:schemeClr val="accent2"/>
                </a:solidFill>
                <a:latin typeface="Arial" panose="020B0604020202020204" pitchFamily="34" charset="0"/>
              </a:rPr>
              <a:t>&lt;4500?</a:t>
            </a:r>
          </a:p>
        </p:txBody>
      </p:sp>
      <p:grpSp>
        <p:nvGrpSpPr>
          <p:cNvPr id="91371" name="Group 235">
            <a:extLst>
              <a:ext uri="{FF2B5EF4-FFF2-40B4-BE49-F238E27FC236}">
                <a16:creationId xmlns:a16="http://schemas.microsoft.com/office/drawing/2014/main" id="{28588798-8889-1F45-CEB1-E615B95DEFBF}"/>
              </a:ext>
            </a:extLst>
          </p:cNvPr>
          <p:cNvGrpSpPr>
            <a:grpSpLocks/>
          </p:cNvGrpSpPr>
          <p:nvPr/>
        </p:nvGrpSpPr>
        <p:grpSpPr bwMode="auto">
          <a:xfrm>
            <a:off x="1479377" y="2391523"/>
            <a:ext cx="3321844" cy="3714750"/>
            <a:chOff x="-3" y="-3"/>
            <a:chExt cx="1446" cy="3456"/>
          </a:xfrm>
        </p:grpSpPr>
        <p:grpSp>
          <p:nvGrpSpPr>
            <p:cNvPr id="91369" name="Group 233">
              <a:extLst>
                <a:ext uri="{FF2B5EF4-FFF2-40B4-BE49-F238E27FC236}">
                  <a16:creationId xmlns:a16="http://schemas.microsoft.com/office/drawing/2014/main" id="{929F1A13-F533-B025-780A-4FB1223AFC73}"/>
                </a:ext>
              </a:extLst>
            </p:cNvPr>
            <p:cNvGrpSpPr>
              <a:grpSpLocks/>
            </p:cNvGrpSpPr>
            <p:nvPr/>
          </p:nvGrpSpPr>
          <p:grpSpPr bwMode="auto">
            <a:xfrm>
              <a:off x="0" y="0"/>
              <a:ext cx="1440" cy="3450"/>
              <a:chOff x="0" y="0"/>
              <a:chExt cx="1440" cy="3450"/>
            </a:xfrm>
          </p:grpSpPr>
          <p:grpSp>
            <p:nvGrpSpPr>
              <p:cNvPr id="91298" name="Group 162">
                <a:extLst>
                  <a:ext uri="{FF2B5EF4-FFF2-40B4-BE49-F238E27FC236}">
                    <a16:creationId xmlns:a16="http://schemas.microsoft.com/office/drawing/2014/main" id="{0A76DE81-D712-315C-68F0-DC67CEEA9A80}"/>
                  </a:ext>
                </a:extLst>
              </p:cNvPr>
              <p:cNvGrpSpPr>
                <a:grpSpLocks/>
              </p:cNvGrpSpPr>
              <p:nvPr/>
            </p:nvGrpSpPr>
            <p:grpSpPr bwMode="auto">
              <a:xfrm>
                <a:off x="0" y="0"/>
                <a:ext cx="360" cy="378"/>
                <a:chOff x="0" y="0"/>
                <a:chExt cx="360" cy="378"/>
              </a:xfrm>
            </p:grpSpPr>
            <p:sp>
              <p:nvSpPr>
                <p:cNvPr id="91261" name="Rectangle 125">
                  <a:extLst>
                    <a:ext uri="{FF2B5EF4-FFF2-40B4-BE49-F238E27FC236}">
                      <a16:creationId xmlns:a16="http://schemas.microsoft.com/office/drawing/2014/main" id="{8EE974E6-76A7-2EFB-9F39-0932B7DFFF99}"/>
                    </a:ext>
                  </a:extLst>
                </p:cNvPr>
                <p:cNvSpPr>
                  <a:spLocks noChangeArrowheads="1"/>
                </p:cNvSpPr>
                <p:nvPr/>
              </p:nvSpPr>
              <p:spPr bwMode="auto">
                <a:xfrm>
                  <a:off x="6" y="6"/>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b="1">
                      <a:latin typeface="Arial" panose="020B0604020202020204" pitchFamily="34" charset="0"/>
                      <a:cs typeface="Arial" panose="020B0604020202020204" pitchFamily="34" charset="0"/>
                    </a:rPr>
                    <a:t>S1A1</a:t>
                  </a:r>
                  <a:endParaRPr lang="en-GB" altLang="en-US" sz="1350">
                    <a:cs typeface="Times New Roman" panose="02020603050405020304" pitchFamily="18" charset="0"/>
                  </a:endParaRPr>
                </a:p>
                <a:p>
                  <a:pPr algn="ctr" eaLnBrk="0" hangingPunct="0"/>
                  <a:endParaRPr lang="en-GB" altLang="en-US" sz="1350"/>
                </a:p>
              </p:txBody>
            </p:sp>
            <p:sp>
              <p:nvSpPr>
                <p:cNvPr id="91297" name="Rectangle 161">
                  <a:extLst>
                    <a:ext uri="{FF2B5EF4-FFF2-40B4-BE49-F238E27FC236}">
                      <a16:creationId xmlns:a16="http://schemas.microsoft.com/office/drawing/2014/main" id="{6C6B6F60-348C-373B-4E3F-44879AC67451}"/>
                    </a:ext>
                  </a:extLst>
                </p:cNvPr>
                <p:cNvSpPr>
                  <a:spLocks noChangeArrowheads="1"/>
                </p:cNvSpPr>
                <p:nvPr/>
              </p:nvSpPr>
              <p:spPr bwMode="auto">
                <a:xfrm>
                  <a:off x="0" y="0"/>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00" name="Group 164">
                <a:extLst>
                  <a:ext uri="{FF2B5EF4-FFF2-40B4-BE49-F238E27FC236}">
                    <a16:creationId xmlns:a16="http://schemas.microsoft.com/office/drawing/2014/main" id="{AC42F7B8-B473-E812-7E5C-A3E3FCEFE71B}"/>
                  </a:ext>
                </a:extLst>
              </p:cNvPr>
              <p:cNvGrpSpPr>
                <a:grpSpLocks/>
              </p:cNvGrpSpPr>
              <p:nvPr/>
            </p:nvGrpSpPr>
            <p:grpSpPr bwMode="auto">
              <a:xfrm>
                <a:off x="360" y="0"/>
                <a:ext cx="360" cy="378"/>
                <a:chOff x="360" y="0"/>
                <a:chExt cx="360" cy="378"/>
              </a:xfrm>
            </p:grpSpPr>
            <p:sp>
              <p:nvSpPr>
                <p:cNvPr id="91262" name="Rectangle 126">
                  <a:extLst>
                    <a:ext uri="{FF2B5EF4-FFF2-40B4-BE49-F238E27FC236}">
                      <a16:creationId xmlns:a16="http://schemas.microsoft.com/office/drawing/2014/main" id="{2F0AAED9-B81D-B128-1BA1-C802A046BB0A}"/>
                    </a:ext>
                  </a:extLst>
                </p:cNvPr>
                <p:cNvSpPr>
                  <a:spLocks noChangeArrowheads="1"/>
                </p:cNvSpPr>
                <p:nvPr/>
              </p:nvSpPr>
              <p:spPr bwMode="auto">
                <a:xfrm>
                  <a:off x="366" y="6"/>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b="1">
                      <a:latin typeface="Arial" panose="020B0604020202020204" pitchFamily="34" charset="0"/>
                      <a:cs typeface="Arial" panose="020B0604020202020204" pitchFamily="34" charset="0"/>
                    </a:rPr>
                    <a:t>S1A2</a:t>
                  </a:r>
                  <a:endParaRPr lang="en-GB" altLang="en-US" sz="1350">
                    <a:cs typeface="Times New Roman" panose="02020603050405020304" pitchFamily="18" charset="0"/>
                  </a:endParaRPr>
                </a:p>
                <a:p>
                  <a:pPr algn="ctr" eaLnBrk="0" hangingPunct="0"/>
                  <a:endParaRPr lang="en-GB" altLang="en-US" sz="1350"/>
                </a:p>
              </p:txBody>
            </p:sp>
            <p:sp>
              <p:nvSpPr>
                <p:cNvPr id="91299" name="Rectangle 163">
                  <a:extLst>
                    <a:ext uri="{FF2B5EF4-FFF2-40B4-BE49-F238E27FC236}">
                      <a16:creationId xmlns:a16="http://schemas.microsoft.com/office/drawing/2014/main" id="{624101B3-B21C-37AA-28D9-7D0DCB21727B}"/>
                    </a:ext>
                  </a:extLst>
                </p:cNvPr>
                <p:cNvSpPr>
                  <a:spLocks noChangeArrowheads="1"/>
                </p:cNvSpPr>
                <p:nvPr/>
              </p:nvSpPr>
              <p:spPr bwMode="auto">
                <a:xfrm>
                  <a:off x="360" y="0"/>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02" name="Group 166">
                <a:extLst>
                  <a:ext uri="{FF2B5EF4-FFF2-40B4-BE49-F238E27FC236}">
                    <a16:creationId xmlns:a16="http://schemas.microsoft.com/office/drawing/2014/main" id="{1A77AF89-A0E6-D2D5-234B-3BD73B0D1ADF}"/>
                  </a:ext>
                </a:extLst>
              </p:cNvPr>
              <p:cNvGrpSpPr>
                <a:grpSpLocks/>
              </p:cNvGrpSpPr>
              <p:nvPr/>
            </p:nvGrpSpPr>
            <p:grpSpPr bwMode="auto">
              <a:xfrm>
                <a:off x="720" y="0"/>
                <a:ext cx="360" cy="378"/>
                <a:chOff x="720" y="0"/>
                <a:chExt cx="360" cy="378"/>
              </a:xfrm>
            </p:grpSpPr>
            <p:sp>
              <p:nvSpPr>
                <p:cNvPr id="91263" name="Rectangle 127">
                  <a:extLst>
                    <a:ext uri="{FF2B5EF4-FFF2-40B4-BE49-F238E27FC236}">
                      <a16:creationId xmlns:a16="http://schemas.microsoft.com/office/drawing/2014/main" id="{7F152DD0-42CB-D420-5F7D-D3022A363151}"/>
                    </a:ext>
                  </a:extLst>
                </p:cNvPr>
                <p:cNvSpPr>
                  <a:spLocks noChangeArrowheads="1"/>
                </p:cNvSpPr>
                <p:nvPr/>
              </p:nvSpPr>
              <p:spPr bwMode="auto">
                <a:xfrm>
                  <a:off x="726" y="6"/>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b="1">
                      <a:latin typeface="Arial" panose="020B0604020202020204" pitchFamily="34" charset="0"/>
                      <a:cs typeface="Arial" panose="020B0604020202020204" pitchFamily="34" charset="0"/>
                    </a:rPr>
                    <a:t>S2A1</a:t>
                  </a:r>
                  <a:endParaRPr lang="en-GB" altLang="en-US" sz="1350">
                    <a:cs typeface="Times New Roman" panose="02020603050405020304" pitchFamily="18" charset="0"/>
                  </a:endParaRPr>
                </a:p>
                <a:p>
                  <a:pPr algn="ctr" eaLnBrk="0" hangingPunct="0"/>
                  <a:endParaRPr lang="en-GB" altLang="en-US" sz="1350"/>
                </a:p>
              </p:txBody>
            </p:sp>
            <p:sp>
              <p:nvSpPr>
                <p:cNvPr id="91301" name="Rectangle 165">
                  <a:extLst>
                    <a:ext uri="{FF2B5EF4-FFF2-40B4-BE49-F238E27FC236}">
                      <a16:creationId xmlns:a16="http://schemas.microsoft.com/office/drawing/2014/main" id="{32F20457-E6C0-1982-2F69-126F941D721D}"/>
                    </a:ext>
                  </a:extLst>
                </p:cNvPr>
                <p:cNvSpPr>
                  <a:spLocks noChangeArrowheads="1"/>
                </p:cNvSpPr>
                <p:nvPr/>
              </p:nvSpPr>
              <p:spPr bwMode="auto">
                <a:xfrm>
                  <a:off x="720" y="0"/>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04" name="Group 168">
                <a:extLst>
                  <a:ext uri="{FF2B5EF4-FFF2-40B4-BE49-F238E27FC236}">
                    <a16:creationId xmlns:a16="http://schemas.microsoft.com/office/drawing/2014/main" id="{8EDE84BC-272B-3514-F1C0-8AAA72E46B5E}"/>
                  </a:ext>
                </a:extLst>
              </p:cNvPr>
              <p:cNvGrpSpPr>
                <a:grpSpLocks/>
              </p:cNvGrpSpPr>
              <p:nvPr/>
            </p:nvGrpSpPr>
            <p:grpSpPr bwMode="auto">
              <a:xfrm>
                <a:off x="1080" y="0"/>
                <a:ext cx="360" cy="378"/>
                <a:chOff x="1080" y="0"/>
                <a:chExt cx="360" cy="378"/>
              </a:xfrm>
            </p:grpSpPr>
            <p:sp>
              <p:nvSpPr>
                <p:cNvPr id="91264" name="Rectangle 128">
                  <a:extLst>
                    <a:ext uri="{FF2B5EF4-FFF2-40B4-BE49-F238E27FC236}">
                      <a16:creationId xmlns:a16="http://schemas.microsoft.com/office/drawing/2014/main" id="{5722E440-BF74-2A15-D13C-F8BC0FC9927C}"/>
                    </a:ext>
                  </a:extLst>
                </p:cNvPr>
                <p:cNvSpPr>
                  <a:spLocks noChangeArrowheads="1"/>
                </p:cNvSpPr>
                <p:nvPr/>
              </p:nvSpPr>
              <p:spPr bwMode="auto">
                <a:xfrm>
                  <a:off x="1086" y="6"/>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b="1">
                      <a:latin typeface="Arial" panose="020B0604020202020204" pitchFamily="34" charset="0"/>
                      <a:cs typeface="Arial" panose="020B0604020202020204" pitchFamily="34" charset="0"/>
                    </a:rPr>
                    <a:t>S2A2</a:t>
                  </a:r>
                  <a:endParaRPr lang="en-GB" altLang="en-US" sz="1350">
                    <a:cs typeface="Times New Roman" panose="02020603050405020304" pitchFamily="18" charset="0"/>
                  </a:endParaRPr>
                </a:p>
                <a:p>
                  <a:pPr algn="ctr" eaLnBrk="0" hangingPunct="0"/>
                  <a:endParaRPr lang="en-GB" altLang="en-US" sz="1350"/>
                </a:p>
              </p:txBody>
            </p:sp>
            <p:sp>
              <p:nvSpPr>
                <p:cNvPr id="91303" name="Rectangle 167">
                  <a:extLst>
                    <a:ext uri="{FF2B5EF4-FFF2-40B4-BE49-F238E27FC236}">
                      <a16:creationId xmlns:a16="http://schemas.microsoft.com/office/drawing/2014/main" id="{74688352-33FA-A712-D1C7-2EEA9BA0E80F}"/>
                    </a:ext>
                  </a:extLst>
                </p:cNvPr>
                <p:cNvSpPr>
                  <a:spLocks noChangeArrowheads="1"/>
                </p:cNvSpPr>
                <p:nvPr/>
              </p:nvSpPr>
              <p:spPr bwMode="auto">
                <a:xfrm>
                  <a:off x="1080" y="0"/>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06" name="Group 170">
                <a:extLst>
                  <a:ext uri="{FF2B5EF4-FFF2-40B4-BE49-F238E27FC236}">
                    <a16:creationId xmlns:a16="http://schemas.microsoft.com/office/drawing/2014/main" id="{158F67B3-CA4E-BB40-9D4F-1EFF7F59291E}"/>
                  </a:ext>
                </a:extLst>
              </p:cNvPr>
              <p:cNvGrpSpPr>
                <a:grpSpLocks/>
              </p:cNvGrpSpPr>
              <p:nvPr/>
            </p:nvGrpSpPr>
            <p:grpSpPr bwMode="auto">
              <a:xfrm>
                <a:off x="0" y="384"/>
                <a:ext cx="360" cy="378"/>
                <a:chOff x="0" y="384"/>
                <a:chExt cx="360" cy="378"/>
              </a:xfrm>
            </p:grpSpPr>
            <p:sp>
              <p:nvSpPr>
                <p:cNvPr id="91265" name="Rectangle 129">
                  <a:extLst>
                    <a:ext uri="{FF2B5EF4-FFF2-40B4-BE49-F238E27FC236}">
                      <a16:creationId xmlns:a16="http://schemas.microsoft.com/office/drawing/2014/main" id="{B4B07ADA-DD1B-68FB-1286-AC3D03F75D0B}"/>
                    </a:ext>
                  </a:extLst>
                </p:cNvPr>
                <p:cNvSpPr>
                  <a:spLocks noChangeArrowheads="1"/>
                </p:cNvSpPr>
                <p:nvPr/>
              </p:nvSpPr>
              <p:spPr bwMode="auto">
                <a:xfrm>
                  <a:off x="6" y="390"/>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3898</a:t>
                  </a:r>
                  <a:endParaRPr lang="en-GB" altLang="en-US" sz="1350">
                    <a:cs typeface="Times New Roman" panose="02020603050405020304" pitchFamily="18" charset="0"/>
                  </a:endParaRPr>
                </a:p>
                <a:p>
                  <a:pPr algn="ctr" eaLnBrk="0" hangingPunct="0"/>
                  <a:endParaRPr lang="en-GB" altLang="en-US" sz="1350"/>
                </a:p>
              </p:txBody>
            </p:sp>
            <p:sp>
              <p:nvSpPr>
                <p:cNvPr id="91305" name="Rectangle 169">
                  <a:extLst>
                    <a:ext uri="{FF2B5EF4-FFF2-40B4-BE49-F238E27FC236}">
                      <a16:creationId xmlns:a16="http://schemas.microsoft.com/office/drawing/2014/main" id="{64EB73DD-CE7A-B096-3EFE-33D80839A97B}"/>
                    </a:ext>
                  </a:extLst>
                </p:cNvPr>
                <p:cNvSpPr>
                  <a:spLocks noChangeArrowheads="1"/>
                </p:cNvSpPr>
                <p:nvPr/>
              </p:nvSpPr>
              <p:spPr bwMode="auto">
                <a:xfrm>
                  <a:off x="0" y="384"/>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08" name="Group 172">
                <a:extLst>
                  <a:ext uri="{FF2B5EF4-FFF2-40B4-BE49-F238E27FC236}">
                    <a16:creationId xmlns:a16="http://schemas.microsoft.com/office/drawing/2014/main" id="{51CC9313-AE61-0087-1C66-45F5A7A611B0}"/>
                  </a:ext>
                </a:extLst>
              </p:cNvPr>
              <p:cNvGrpSpPr>
                <a:grpSpLocks/>
              </p:cNvGrpSpPr>
              <p:nvPr/>
            </p:nvGrpSpPr>
            <p:grpSpPr bwMode="auto">
              <a:xfrm>
                <a:off x="360" y="384"/>
                <a:ext cx="360" cy="378"/>
                <a:chOff x="360" y="384"/>
                <a:chExt cx="360" cy="378"/>
              </a:xfrm>
            </p:grpSpPr>
            <p:sp>
              <p:nvSpPr>
                <p:cNvPr id="91266" name="Rectangle 130">
                  <a:extLst>
                    <a:ext uri="{FF2B5EF4-FFF2-40B4-BE49-F238E27FC236}">
                      <a16:creationId xmlns:a16="http://schemas.microsoft.com/office/drawing/2014/main" id="{122D12D7-4EB6-ADDC-1BF0-E47C2BB30DE0}"/>
                    </a:ext>
                  </a:extLst>
                </p:cNvPr>
                <p:cNvSpPr>
                  <a:spLocks noChangeArrowheads="1"/>
                </p:cNvSpPr>
                <p:nvPr/>
              </p:nvSpPr>
              <p:spPr bwMode="auto">
                <a:xfrm>
                  <a:off x="366" y="390"/>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4139</a:t>
                  </a:r>
                  <a:endParaRPr lang="en-GB" altLang="en-US" sz="1350">
                    <a:cs typeface="Times New Roman" panose="02020603050405020304" pitchFamily="18" charset="0"/>
                  </a:endParaRPr>
                </a:p>
                <a:p>
                  <a:pPr algn="ctr" eaLnBrk="0" hangingPunct="0"/>
                  <a:endParaRPr lang="en-GB" altLang="en-US" sz="1350"/>
                </a:p>
              </p:txBody>
            </p:sp>
            <p:sp>
              <p:nvSpPr>
                <p:cNvPr id="91307" name="Rectangle 171">
                  <a:extLst>
                    <a:ext uri="{FF2B5EF4-FFF2-40B4-BE49-F238E27FC236}">
                      <a16:creationId xmlns:a16="http://schemas.microsoft.com/office/drawing/2014/main" id="{B87BEC59-8E52-C6AD-E10B-666BFCF863CF}"/>
                    </a:ext>
                  </a:extLst>
                </p:cNvPr>
                <p:cNvSpPr>
                  <a:spLocks noChangeArrowheads="1"/>
                </p:cNvSpPr>
                <p:nvPr/>
              </p:nvSpPr>
              <p:spPr bwMode="auto">
                <a:xfrm>
                  <a:off x="360" y="384"/>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10" name="Group 174">
                <a:extLst>
                  <a:ext uri="{FF2B5EF4-FFF2-40B4-BE49-F238E27FC236}">
                    <a16:creationId xmlns:a16="http://schemas.microsoft.com/office/drawing/2014/main" id="{53967F95-11D8-EC59-FED4-FCFC9CE13114}"/>
                  </a:ext>
                </a:extLst>
              </p:cNvPr>
              <p:cNvGrpSpPr>
                <a:grpSpLocks/>
              </p:cNvGrpSpPr>
              <p:nvPr/>
            </p:nvGrpSpPr>
            <p:grpSpPr bwMode="auto">
              <a:xfrm>
                <a:off x="720" y="384"/>
                <a:ext cx="360" cy="378"/>
                <a:chOff x="720" y="384"/>
                <a:chExt cx="360" cy="378"/>
              </a:xfrm>
            </p:grpSpPr>
            <p:sp>
              <p:nvSpPr>
                <p:cNvPr id="91267" name="Rectangle 131">
                  <a:extLst>
                    <a:ext uri="{FF2B5EF4-FFF2-40B4-BE49-F238E27FC236}">
                      <a16:creationId xmlns:a16="http://schemas.microsoft.com/office/drawing/2014/main" id="{105305CF-8A93-95BB-6EB4-D4B46FC0897C}"/>
                    </a:ext>
                  </a:extLst>
                </p:cNvPr>
                <p:cNvSpPr>
                  <a:spLocks noChangeArrowheads="1"/>
                </p:cNvSpPr>
                <p:nvPr/>
              </p:nvSpPr>
              <p:spPr bwMode="auto">
                <a:xfrm>
                  <a:off x="726" y="390"/>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4466</a:t>
                  </a:r>
                  <a:endParaRPr lang="en-GB" altLang="en-US" sz="1350">
                    <a:cs typeface="Times New Roman" panose="02020603050405020304" pitchFamily="18" charset="0"/>
                  </a:endParaRPr>
                </a:p>
                <a:p>
                  <a:pPr algn="ctr" eaLnBrk="0" hangingPunct="0"/>
                  <a:endParaRPr lang="en-GB" altLang="en-US" sz="1350"/>
                </a:p>
              </p:txBody>
            </p:sp>
            <p:sp>
              <p:nvSpPr>
                <p:cNvPr id="91309" name="Rectangle 173">
                  <a:extLst>
                    <a:ext uri="{FF2B5EF4-FFF2-40B4-BE49-F238E27FC236}">
                      <a16:creationId xmlns:a16="http://schemas.microsoft.com/office/drawing/2014/main" id="{5E0ADE45-51AE-077B-E883-3A0AFAD2F98B}"/>
                    </a:ext>
                  </a:extLst>
                </p:cNvPr>
                <p:cNvSpPr>
                  <a:spLocks noChangeArrowheads="1"/>
                </p:cNvSpPr>
                <p:nvPr/>
              </p:nvSpPr>
              <p:spPr bwMode="auto">
                <a:xfrm>
                  <a:off x="720" y="384"/>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12" name="Group 176">
                <a:extLst>
                  <a:ext uri="{FF2B5EF4-FFF2-40B4-BE49-F238E27FC236}">
                    <a16:creationId xmlns:a16="http://schemas.microsoft.com/office/drawing/2014/main" id="{5C967946-3093-E9E6-5727-5D5463913CDA}"/>
                  </a:ext>
                </a:extLst>
              </p:cNvPr>
              <p:cNvGrpSpPr>
                <a:grpSpLocks/>
              </p:cNvGrpSpPr>
              <p:nvPr/>
            </p:nvGrpSpPr>
            <p:grpSpPr bwMode="auto">
              <a:xfrm>
                <a:off x="1080" y="384"/>
                <a:ext cx="360" cy="378"/>
                <a:chOff x="1080" y="384"/>
                <a:chExt cx="360" cy="378"/>
              </a:xfrm>
            </p:grpSpPr>
            <p:sp>
              <p:nvSpPr>
                <p:cNvPr id="91268" name="Rectangle 132">
                  <a:extLst>
                    <a:ext uri="{FF2B5EF4-FFF2-40B4-BE49-F238E27FC236}">
                      <a16:creationId xmlns:a16="http://schemas.microsoft.com/office/drawing/2014/main" id="{3637ADC7-1641-2499-1609-C91A96D44CF7}"/>
                    </a:ext>
                  </a:extLst>
                </p:cNvPr>
                <p:cNvSpPr>
                  <a:spLocks noChangeArrowheads="1"/>
                </p:cNvSpPr>
                <p:nvPr/>
              </p:nvSpPr>
              <p:spPr bwMode="auto">
                <a:xfrm>
                  <a:off x="1086" y="390"/>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4693</a:t>
                  </a:r>
                  <a:endParaRPr lang="en-GB" altLang="en-US" sz="1350">
                    <a:cs typeface="Times New Roman" panose="02020603050405020304" pitchFamily="18" charset="0"/>
                  </a:endParaRPr>
                </a:p>
                <a:p>
                  <a:pPr algn="ctr" eaLnBrk="0" hangingPunct="0"/>
                  <a:endParaRPr lang="en-GB" altLang="en-US" sz="1350"/>
                </a:p>
              </p:txBody>
            </p:sp>
            <p:sp>
              <p:nvSpPr>
                <p:cNvPr id="91311" name="Rectangle 175">
                  <a:extLst>
                    <a:ext uri="{FF2B5EF4-FFF2-40B4-BE49-F238E27FC236}">
                      <a16:creationId xmlns:a16="http://schemas.microsoft.com/office/drawing/2014/main" id="{DB3C3275-FE88-40F1-B497-E881D32D08DA}"/>
                    </a:ext>
                  </a:extLst>
                </p:cNvPr>
                <p:cNvSpPr>
                  <a:spLocks noChangeArrowheads="1"/>
                </p:cNvSpPr>
                <p:nvPr/>
              </p:nvSpPr>
              <p:spPr bwMode="auto">
                <a:xfrm>
                  <a:off x="1080" y="384"/>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14" name="Group 178">
                <a:extLst>
                  <a:ext uri="{FF2B5EF4-FFF2-40B4-BE49-F238E27FC236}">
                    <a16:creationId xmlns:a16="http://schemas.microsoft.com/office/drawing/2014/main" id="{2D748247-5834-CA97-73C4-2293FDD07669}"/>
                  </a:ext>
                </a:extLst>
              </p:cNvPr>
              <p:cNvGrpSpPr>
                <a:grpSpLocks/>
              </p:cNvGrpSpPr>
              <p:nvPr/>
            </p:nvGrpSpPr>
            <p:grpSpPr bwMode="auto">
              <a:xfrm>
                <a:off x="0" y="768"/>
                <a:ext cx="360" cy="378"/>
                <a:chOff x="0" y="768"/>
                <a:chExt cx="360" cy="378"/>
              </a:xfrm>
            </p:grpSpPr>
            <p:sp>
              <p:nvSpPr>
                <p:cNvPr id="91269" name="Rectangle 133">
                  <a:extLst>
                    <a:ext uri="{FF2B5EF4-FFF2-40B4-BE49-F238E27FC236}">
                      <a16:creationId xmlns:a16="http://schemas.microsoft.com/office/drawing/2014/main" id="{01762179-4CA6-E96B-C983-C2933E752624}"/>
                    </a:ext>
                  </a:extLst>
                </p:cNvPr>
                <p:cNvSpPr>
                  <a:spLocks noChangeArrowheads="1"/>
                </p:cNvSpPr>
                <p:nvPr/>
              </p:nvSpPr>
              <p:spPr bwMode="auto">
                <a:xfrm>
                  <a:off x="6" y="774"/>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3910</a:t>
                  </a:r>
                  <a:endParaRPr lang="en-GB" altLang="en-US" sz="1350">
                    <a:cs typeface="Times New Roman" panose="02020603050405020304" pitchFamily="18" charset="0"/>
                  </a:endParaRPr>
                </a:p>
                <a:p>
                  <a:pPr algn="ctr" eaLnBrk="0" hangingPunct="0"/>
                  <a:endParaRPr lang="en-GB" altLang="en-US" sz="1350"/>
                </a:p>
              </p:txBody>
            </p:sp>
            <p:sp>
              <p:nvSpPr>
                <p:cNvPr id="91313" name="Rectangle 177">
                  <a:extLst>
                    <a:ext uri="{FF2B5EF4-FFF2-40B4-BE49-F238E27FC236}">
                      <a16:creationId xmlns:a16="http://schemas.microsoft.com/office/drawing/2014/main" id="{940C7147-3774-295B-9CD1-41835CB9F991}"/>
                    </a:ext>
                  </a:extLst>
                </p:cNvPr>
                <p:cNvSpPr>
                  <a:spLocks noChangeArrowheads="1"/>
                </p:cNvSpPr>
                <p:nvPr/>
              </p:nvSpPr>
              <p:spPr bwMode="auto">
                <a:xfrm>
                  <a:off x="0" y="768"/>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16" name="Group 180">
                <a:extLst>
                  <a:ext uri="{FF2B5EF4-FFF2-40B4-BE49-F238E27FC236}">
                    <a16:creationId xmlns:a16="http://schemas.microsoft.com/office/drawing/2014/main" id="{D35591DA-C36B-FC80-5B94-BE126FBD7950}"/>
                  </a:ext>
                </a:extLst>
              </p:cNvPr>
              <p:cNvGrpSpPr>
                <a:grpSpLocks/>
              </p:cNvGrpSpPr>
              <p:nvPr/>
            </p:nvGrpSpPr>
            <p:grpSpPr bwMode="auto">
              <a:xfrm>
                <a:off x="360" y="768"/>
                <a:ext cx="360" cy="378"/>
                <a:chOff x="360" y="768"/>
                <a:chExt cx="360" cy="378"/>
              </a:xfrm>
            </p:grpSpPr>
            <p:sp>
              <p:nvSpPr>
                <p:cNvPr id="91270" name="Rectangle 134">
                  <a:extLst>
                    <a:ext uri="{FF2B5EF4-FFF2-40B4-BE49-F238E27FC236}">
                      <a16:creationId xmlns:a16="http://schemas.microsoft.com/office/drawing/2014/main" id="{80F74B67-F265-3A7C-F0EC-9C8F79855983}"/>
                    </a:ext>
                  </a:extLst>
                </p:cNvPr>
                <p:cNvSpPr>
                  <a:spLocks noChangeArrowheads="1"/>
                </p:cNvSpPr>
                <p:nvPr/>
              </p:nvSpPr>
              <p:spPr bwMode="auto">
                <a:xfrm>
                  <a:off x="366" y="774"/>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3993</a:t>
                  </a:r>
                  <a:endParaRPr lang="en-GB" altLang="en-US" sz="1350">
                    <a:cs typeface="Times New Roman" panose="02020603050405020304" pitchFamily="18" charset="0"/>
                  </a:endParaRPr>
                </a:p>
                <a:p>
                  <a:pPr algn="ctr" eaLnBrk="0" hangingPunct="0"/>
                  <a:endParaRPr lang="en-GB" altLang="en-US" sz="1350"/>
                </a:p>
              </p:txBody>
            </p:sp>
            <p:sp>
              <p:nvSpPr>
                <p:cNvPr id="91315" name="Rectangle 179">
                  <a:extLst>
                    <a:ext uri="{FF2B5EF4-FFF2-40B4-BE49-F238E27FC236}">
                      <a16:creationId xmlns:a16="http://schemas.microsoft.com/office/drawing/2014/main" id="{F5608919-9C4A-8C4C-C2D8-05C75B40C0B1}"/>
                    </a:ext>
                  </a:extLst>
                </p:cNvPr>
                <p:cNvSpPr>
                  <a:spLocks noChangeArrowheads="1"/>
                </p:cNvSpPr>
                <p:nvPr/>
              </p:nvSpPr>
              <p:spPr bwMode="auto">
                <a:xfrm>
                  <a:off x="360" y="768"/>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18" name="Group 182">
                <a:extLst>
                  <a:ext uri="{FF2B5EF4-FFF2-40B4-BE49-F238E27FC236}">
                    <a16:creationId xmlns:a16="http://schemas.microsoft.com/office/drawing/2014/main" id="{7F8301A1-DC2B-5465-722E-B7B72BD0F583}"/>
                  </a:ext>
                </a:extLst>
              </p:cNvPr>
              <p:cNvGrpSpPr>
                <a:grpSpLocks/>
              </p:cNvGrpSpPr>
              <p:nvPr/>
            </p:nvGrpSpPr>
            <p:grpSpPr bwMode="auto">
              <a:xfrm>
                <a:off x="720" y="768"/>
                <a:ext cx="360" cy="378"/>
                <a:chOff x="720" y="768"/>
                <a:chExt cx="360" cy="378"/>
              </a:xfrm>
            </p:grpSpPr>
            <p:sp>
              <p:nvSpPr>
                <p:cNvPr id="91271" name="Rectangle 135">
                  <a:extLst>
                    <a:ext uri="{FF2B5EF4-FFF2-40B4-BE49-F238E27FC236}">
                      <a16:creationId xmlns:a16="http://schemas.microsoft.com/office/drawing/2014/main" id="{B0890977-D5D6-79EA-15CA-D5B34B7E0B9C}"/>
                    </a:ext>
                  </a:extLst>
                </p:cNvPr>
                <p:cNvSpPr>
                  <a:spLocks noChangeArrowheads="1"/>
                </p:cNvSpPr>
                <p:nvPr/>
              </p:nvSpPr>
              <p:spPr bwMode="auto">
                <a:xfrm>
                  <a:off x="726" y="774"/>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solidFill>
                        <a:srgbClr val="008000"/>
                      </a:solidFill>
                      <a:latin typeface="Arial" panose="020B0604020202020204" pitchFamily="34" charset="0"/>
                      <a:cs typeface="Arial" panose="020B0604020202020204" pitchFamily="34" charset="0"/>
                    </a:rPr>
                    <a:t>4201</a:t>
                  </a:r>
                  <a:endParaRPr lang="en-GB" altLang="en-US" sz="1350">
                    <a:solidFill>
                      <a:srgbClr val="008000"/>
                    </a:solidFill>
                    <a:latin typeface="Arial" panose="020B0604020202020204" pitchFamily="34" charset="0"/>
                    <a:cs typeface="Times New Roman" panose="02020603050405020304" pitchFamily="18" charset="0"/>
                  </a:endParaRPr>
                </a:p>
                <a:p>
                  <a:pPr algn="ctr" eaLnBrk="0" hangingPunct="0"/>
                  <a:endParaRPr lang="en-GB" altLang="en-US" sz="1350"/>
                </a:p>
              </p:txBody>
            </p:sp>
            <p:sp>
              <p:nvSpPr>
                <p:cNvPr id="91317" name="Rectangle 181">
                  <a:extLst>
                    <a:ext uri="{FF2B5EF4-FFF2-40B4-BE49-F238E27FC236}">
                      <a16:creationId xmlns:a16="http://schemas.microsoft.com/office/drawing/2014/main" id="{DA930DE7-9AFD-F954-84D2-AA5F253E4739}"/>
                    </a:ext>
                  </a:extLst>
                </p:cNvPr>
                <p:cNvSpPr>
                  <a:spLocks noChangeArrowheads="1"/>
                </p:cNvSpPr>
                <p:nvPr/>
              </p:nvSpPr>
              <p:spPr bwMode="auto">
                <a:xfrm>
                  <a:off x="720" y="768"/>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20" name="Group 184">
                <a:extLst>
                  <a:ext uri="{FF2B5EF4-FFF2-40B4-BE49-F238E27FC236}">
                    <a16:creationId xmlns:a16="http://schemas.microsoft.com/office/drawing/2014/main" id="{3EB4A1DA-C496-D075-2450-6618449C982A}"/>
                  </a:ext>
                </a:extLst>
              </p:cNvPr>
              <p:cNvGrpSpPr>
                <a:grpSpLocks/>
              </p:cNvGrpSpPr>
              <p:nvPr/>
            </p:nvGrpSpPr>
            <p:grpSpPr bwMode="auto">
              <a:xfrm>
                <a:off x="1080" y="768"/>
                <a:ext cx="360" cy="378"/>
                <a:chOff x="1080" y="768"/>
                <a:chExt cx="360" cy="378"/>
              </a:xfrm>
            </p:grpSpPr>
            <p:sp>
              <p:nvSpPr>
                <p:cNvPr id="91272" name="Rectangle 136">
                  <a:extLst>
                    <a:ext uri="{FF2B5EF4-FFF2-40B4-BE49-F238E27FC236}">
                      <a16:creationId xmlns:a16="http://schemas.microsoft.com/office/drawing/2014/main" id="{18CAE0B5-D701-2F02-CBB7-31C8A0587450}"/>
                    </a:ext>
                  </a:extLst>
                </p:cNvPr>
                <p:cNvSpPr>
                  <a:spLocks noChangeArrowheads="1"/>
                </p:cNvSpPr>
                <p:nvPr/>
              </p:nvSpPr>
              <p:spPr bwMode="auto">
                <a:xfrm>
                  <a:off x="1086" y="774"/>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solidFill>
                        <a:srgbClr val="008000"/>
                      </a:solidFill>
                      <a:latin typeface="Arial" panose="020B0604020202020204" pitchFamily="34" charset="0"/>
                      <a:cs typeface="Arial" panose="020B0604020202020204" pitchFamily="34" charset="0"/>
                    </a:rPr>
                    <a:t>4126</a:t>
                  </a:r>
                  <a:endParaRPr lang="en-GB" altLang="en-US" sz="1350">
                    <a:solidFill>
                      <a:srgbClr val="008000"/>
                    </a:solidFill>
                    <a:latin typeface="Arial" panose="020B0604020202020204" pitchFamily="34" charset="0"/>
                    <a:cs typeface="Times New Roman" panose="02020603050405020304" pitchFamily="18" charset="0"/>
                  </a:endParaRPr>
                </a:p>
                <a:p>
                  <a:pPr algn="ctr" eaLnBrk="0" hangingPunct="0"/>
                  <a:endParaRPr lang="en-GB" altLang="en-US" sz="1350"/>
                </a:p>
              </p:txBody>
            </p:sp>
            <p:sp>
              <p:nvSpPr>
                <p:cNvPr id="91319" name="Rectangle 183">
                  <a:extLst>
                    <a:ext uri="{FF2B5EF4-FFF2-40B4-BE49-F238E27FC236}">
                      <a16:creationId xmlns:a16="http://schemas.microsoft.com/office/drawing/2014/main" id="{BC853300-8D9A-9B7A-E542-B931C426E05C}"/>
                    </a:ext>
                  </a:extLst>
                </p:cNvPr>
                <p:cNvSpPr>
                  <a:spLocks noChangeArrowheads="1"/>
                </p:cNvSpPr>
                <p:nvPr/>
              </p:nvSpPr>
              <p:spPr bwMode="auto">
                <a:xfrm>
                  <a:off x="1080" y="768"/>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22" name="Group 186">
                <a:extLst>
                  <a:ext uri="{FF2B5EF4-FFF2-40B4-BE49-F238E27FC236}">
                    <a16:creationId xmlns:a16="http://schemas.microsoft.com/office/drawing/2014/main" id="{DBD5877F-88A1-5550-0DEF-D9D88C3A47A8}"/>
                  </a:ext>
                </a:extLst>
              </p:cNvPr>
              <p:cNvGrpSpPr>
                <a:grpSpLocks/>
              </p:cNvGrpSpPr>
              <p:nvPr/>
            </p:nvGrpSpPr>
            <p:grpSpPr bwMode="auto">
              <a:xfrm>
                <a:off x="0" y="1152"/>
                <a:ext cx="360" cy="378"/>
                <a:chOff x="0" y="1152"/>
                <a:chExt cx="360" cy="378"/>
              </a:xfrm>
            </p:grpSpPr>
            <p:sp>
              <p:nvSpPr>
                <p:cNvPr id="91273" name="Rectangle 137">
                  <a:extLst>
                    <a:ext uri="{FF2B5EF4-FFF2-40B4-BE49-F238E27FC236}">
                      <a16:creationId xmlns:a16="http://schemas.microsoft.com/office/drawing/2014/main" id="{36B0DCA7-6EEC-173D-215F-6AA92896B1C9}"/>
                    </a:ext>
                  </a:extLst>
                </p:cNvPr>
                <p:cNvSpPr>
                  <a:spLocks noChangeArrowheads="1"/>
                </p:cNvSpPr>
                <p:nvPr/>
              </p:nvSpPr>
              <p:spPr bwMode="auto">
                <a:xfrm>
                  <a:off x="6" y="1158"/>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dirty="0">
                      <a:solidFill>
                        <a:srgbClr val="FF0000"/>
                      </a:solidFill>
                      <a:latin typeface="Arial" panose="020B0604020202020204" pitchFamily="34" charset="0"/>
                      <a:cs typeface="Arial" panose="020B0604020202020204" pitchFamily="34" charset="0"/>
                    </a:rPr>
                    <a:t>5708</a:t>
                  </a:r>
                  <a:endParaRPr lang="en-GB" altLang="en-US" sz="1350" dirty="0">
                    <a:solidFill>
                      <a:srgbClr val="FF0000"/>
                    </a:solidFill>
                    <a:cs typeface="Times New Roman" panose="02020603050405020304" pitchFamily="18" charset="0"/>
                  </a:endParaRPr>
                </a:p>
                <a:p>
                  <a:pPr algn="ctr" eaLnBrk="0" hangingPunct="0"/>
                  <a:endParaRPr lang="en-GB" altLang="en-US" sz="1350" dirty="0">
                    <a:solidFill>
                      <a:srgbClr val="FF0000"/>
                    </a:solidFill>
                  </a:endParaRPr>
                </a:p>
              </p:txBody>
            </p:sp>
            <p:sp>
              <p:nvSpPr>
                <p:cNvPr id="91321" name="Rectangle 185">
                  <a:extLst>
                    <a:ext uri="{FF2B5EF4-FFF2-40B4-BE49-F238E27FC236}">
                      <a16:creationId xmlns:a16="http://schemas.microsoft.com/office/drawing/2014/main" id="{C1CD8E56-0644-66A2-9647-577DBB386A5A}"/>
                    </a:ext>
                  </a:extLst>
                </p:cNvPr>
                <p:cNvSpPr>
                  <a:spLocks noChangeArrowheads="1"/>
                </p:cNvSpPr>
                <p:nvPr/>
              </p:nvSpPr>
              <p:spPr bwMode="auto">
                <a:xfrm>
                  <a:off x="0" y="1152"/>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24" name="Group 188">
                <a:extLst>
                  <a:ext uri="{FF2B5EF4-FFF2-40B4-BE49-F238E27FC236}">
                    <a16:creationId xmlns:a16="http://schemas.microsoft.com/office/drawing/2014/main" id="{AF323067-5509-42E2-9186-780685635F6A}"/>
                  </a:ext>
                </a:extLst>
              </p:cNvPr>
              <p:cNvGrpSpPr>
                <a:grpSpLocks/>
              </p:cNvGrpSpPr>
              <p:nvPr/>
            </p:nvGrpSpPr>
            <p:grpSpPr bwMode="auto">
              <a:xfrm>
                <a:off x="360" y="1152"/>
                <a:ext cx="360" cy="378"/>
                <a:chOff x="360" y="1152"/>
                <a:chExt cx="360" cy="378"/>
              </a:xfrm>
            </p:grpSpPr>
            <p:sp>
              <p:nvSpPr>
                <p:cNvPr id="91274" name="Rectangle 138">
                  <a:extLst>
                    <a:ext uri="{FF2B5EF4-FFF2-40B4-BE49-F238E27FC236}">
                      <a16:creationId xmlns:a16="http://schemas.microsoft.com/office/drawing/2014/main" id="{AAB7E5B9-FFDB-1062-22EA-F44951A0CE24}"/>
                    </a:ext>
                  </a:extLst>
                </p:cNvPr>
                <p:cNvSpPr>
                  <a:spLocks noChangeArrowheads="1"/>
                </p:cNvSpPr>
                <p:nvPr/>
              </p:nvSpPr>
              <p:spPr bwMode="auto">
                <a:xfrm>
                  <a:off x="366" y="1158"/>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solidFill>
                        <a:srgbClr val="FF0000"/>
                      </a:solidFill>
                      <a:latin typeface="Arial" panose="020B0604020202020204" pitchFamily="34" charset="0"/>
                      <a:cs typeface="Arial" panose="020B0604020202020204" pitchFamily="34" charset="0"/>
                    </a:rPr>
                    <a:t>5903</a:t>
                  </a:r>
                  <a:endParaRPr lang="en-GB" altLang="en-US" sz="1350">
                    <a:solidFill>
                      <a:srgbClr val="FF0000"/>
                    </a:solidFill>
                    <a:latin typeface="Arial" panose="020B0604020202020204" pitchFamily="34" charset="0"/>
                    <a:cs typeface="Times New Roman" panose="02020603050405020304" pitchFamily="18" charset="0"/>
                  </a:endParaRPr>
                </a:p>
                <a:p>
                  <a:pPr algn="ctr" eaLnBrk="0" hangingPunct="0"/>
                  <a:endParaRPr lang="en-GB" altLang="en-US" sz="1350"/>
                </a:p>
              </p:txBody>
            </p:sp>
            <p:sp>
              <p:nvSpPr>
                <p:cNvPr id="91323" name="Rectangle 187">
                  <a:extLst>
                    <a:ext uri="{FF2B5EF4-FFF2-40B4-BE49-F238E27FC236}">
                      <a16:creationId xmlns:a16="http://schemas.microsoft.com/office/drawing/2014/main" id="{D3DF5801-1B9F-93B0-FA6E-B1A8FC965B5F}"/>
                    </a:ext>
                  </a:extLst>
                </p:cNvPr>
                <p:cNvSpPr>
                  <a:spLocks noChangeArrowheads="1"/>
                </p:cNvSpPr>
                <p:nvPr/>
              </p:nvSpPr>
              <p:spPr bwMode="auto">
                <a:xfrm>
                  <a:off x="360" y="1152"/>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26" name="Group 190">
                <a:extLst>
                  <a:ext uri="{FF2B5EF4-FFF2-40B4-BE49-F238E27FC236}">
                    <a16:creationId xmlns:a16="http://schemas.microsoft.com/office/drawing/2014/main" id="{CBE3B267-5214-DBA6-74F7-61E4F7C13BAD}"/>
                  </a:ext>
                </a:extLst>
              </p:cNvPr>
              <p:cNvGrpSpPr>
                <a:grpSpLocks/>
              </p:cNvGrpSpPr>
              <p:nvPr/>
            </p:nvGrpSpPr>
            <p:grpSpPr bwMode="auto">
              <a:xfrm>
                <a:off x="720" y="1152"/>
                <a:ext cx="360" cy="378"/>
                <a:chOff x="720" y="1152"/>
                <a:chExt cx="360" cy="378"/>
              </a:xfrm>
            </p:grpSpPr>
            <p:sp>
              <p:nvSpPr>
                <p:cNvPr id="91275" name="Rectangle 139">
                  <a:extLst>
                    <a:ext uri="{FF2B5EF4-FFF2-40B4-BE49-F238E27FC236}">
                      <a16:creationId xmlns:a16="http://schemas.microsoft.com/office/drawing/2014/main" id="{EF15E2E7-C8EC-F8D7-1A7A-3FAF6E6A0EA8}"/>
                    </a:ext>
                  </a:extLst>
                </p:cNvPr>
                <p:cNvSpPr>
                  <a:spLocks noChangeArrowheads="1"/>
                </p:cNvSpPr>
                <p:nvPr/>
              </p:nvSpPr>
              <p:spPr bwMode="auto">
                <a:xfrm>
                  <a:off x="726" y="1158"/>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dirty="0">
                      <a:solidFill>
                        <a:srgbClr val="FF0000"/>
                      </a:solidFill>
                      <a:latin typeface="Arial" panose="020B0604020202020204" pitchFamily="34" charset="0"/>
                      <a:cs typeface="Arial" panose="020B0604020202020204" pitchFamily="34" charset="0"/>
                    </a:rPr>
                    <a:t>4061</a:t>
                  </a:r>
                  <a:endParaRPr lang="en-GB" altLang="en-US" sz="1350" dirty="0">
                    <a:solidFill>
                      <a:srgbClr val="FF0000"/>
                    </a:solidFill>
                    <a:latin typeface="Arial" panose="020B0604020202020204" pitchFamily="34" charset="0"/>
                    <a:cs typeface="Times New Roman" panose="02020603050405020304" pitchFamily="18" charset="0"/>
                  </a:endParaRPr>
                </a:p>
                <a:p>
                  <a:pPr algn="ctr" eaLnBrk="0" hangingPunct="0"/>
                  <a:endParaRPr lang="en-GB" altLang="en-US" sz="1350" dirty="0"/>
                </a:p>
              </p:txBody>
            </p:sp>
            <p:sp>
              <p:nvSpPr>
                <p:cNvPr id="91325" name="Rectangle 189">
                  <a:extLst>
                    <a:ext uri="{FF2B5EF4-FFF2-40B4-BE49-F238E27FC236}">
                      <a16:creationId xmlns:a16="http://schemas.microsoft.com/office/drawing/2014/main" id="{2A192B3E-2DB1-3EA8-2266-B627A9AD3196}"/>
                    </a:ext>
                  </a:extLst>
                </p:cNvPr>
                <p:cNvSpPr>
                  <a:spLocks noChangeArrowheads="1"/>
                </p:cNvSpPr>
                <p:nvPr/>
              </p:nvSpPr>
              <p:spPr bwMode="auto">
                <a:xfrm>
                  <a:off x="720" y="1152"/>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28" name="Group 192">
                <a:extLst>
                  <a:ext uri="{FF2B5EF4-FFF2-40B4-BE49-F238E27FC236}">
                    <a16:creationId xmlns:a16="http://schemas.microsoft.com/office/drawing/2014/main" id="{2D5CBF71-0E1C-03DA-9524-0614C71217D4}"/>
                  </a:ext>
                </a:extLst>
              </p:cNvPr>
              <p:cNvGrpSpPr>
                <a:grpSpLocks/>
              </p:cNvGrpSpPr>
              <p:nvPr/>
            </p:nvGrpSpPr>
            <p:grpSpPr bwMode="auto">
              <a:xfrm>
                <a:off x="1080" y="1152"/>
                <a:ext cx="360" cy="378"/>
                <a:chOff x="1080" y="1152"/>
                <a:chExt cx="360" cy="378"/>
              </a:xfrm>
            </p:grpSpPr>
            <p:sp>
              <p:nvSpPr>
                <p:cNvPr id="91276" name="Rectangle 140">
                  <a:extLst>
                    <a:ext uri="{FF2B5EF4-FFF2-40B4-BE49-F238E27FC236}">
                      <a16:creationId xmlns:a16="http://schemas.microsoft.com/office/drawing/2014/main" id="{EFFB7B64-C62A-B2E3-5334-B3A768220B70}"/>
                    </a:ext>
                  </a:extLst>
                </p:cNvPr>
                <p:cNvSpPr>
                  <a:spLocks noChangeArrowheads="1"/>
                </p:cNvSpPr>
                <p:nvPr/>
              </p:nvSpPr>
              <p:spPr bwMode="auto">
                <a:xfrm>
                  <a:off x="1086" y="1158"/>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solidFill>
                        <a:srgbClr val="FF0000"/>
                      </a:solidFill>
                      <a:latin typeface="Arial" panose="020B0604020202020204" pitchFamily="34" charset="0"/>
                      <a:cs typeface="Arial" panose="020B0604020202020204" pitchFamily="34" charset="0"/>
                    </a:rPr>
                    <a:t>3782</a:t>
                  </a:r>
                  <a:endParaRPr lang="en-GB" altLang="en-US" sz="1350">
                    <a:solidFill>
                      <a:srgbClr val="FF0000"/>
                    </a:solidFill>
                    <a:latin typeface="Arial" panose="020B0604020202020204" pitchFamily="34" charset="0"/>
                    <a:cs typeface="Times New Roman" panose="02020603050405020304" pitchFamily="18" charset="0"/>
                  </a:endParaRPr>
                </a:p>
                <a:p>
                  <a:pPr algn="ctr" eaLnBrk="0" hangingPunct="0"/>
                  <a:endParaRPr lang="en-GB" altLang="en-US" sz="1350"/>
                </a:p>
              </p:txBody>
            </p:sp>
            <p:sp>
              <p:nvSpPr>
                <p:cNvPr id="91327" name="Rectangle 191">
                  <a:extLst>
                    <a:ext uri="{FF2B5EF4-FFF2-40B4-BE49-F238E27FC236}">
                      <a16:creationId xmlns:a16="http://schemas.microsoft.com/office/drawing/2014/main" id="{EAEC4A7B-F0FD-E55A-99FA-3131B0D95B23}"/>
                    </a:ext>
                  </a:extLst>
                </p:cNvPr>
                <p:cNvSpPr>
                  <a:spLocks noChangeArrowheads="1"/>
                </p:cNvSpPr>
                <p:nvPr/>
              </p:nvSpPr>
              <p:spPr bwMode="auto">
                <a:xfrm>
                  <a:off x="1080" y="1152"/>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30" name="Group 194">
                <a:extLst>
                  <a:ext uri="{FF2B5EF4-FFF2-40B4-BE49-F238E27FC236}">
                    <a16:creationId xmlns:a16="http://schemas.microsoft.com/office/drawing/2014/main" id="{E32722ED-EEC9-657B-5D1E-5B887CD5BCCC}"/>
                  </a:ext>
                </a:extLst>
              </p:cNvPr>
              <p:cNvGrpSpPr>
                <a:grpSpLocks/>
              </p:cNvGrpSpPr>
              <p:nvPr/>
            </p:nvGrpSpPr>
            <p:grpSpPr bwMode="auto">
              <a:xfrm>
                <a:off x="0" y="1536"/>
                <a:ext cx="360" cy="378"/>
                <a:chOff x="0" y="1536"/>
                <a:chExt cx="360" cy="378"/>
              </a:xfrm>
            </p:grpSpPr>
            <p:sp>
              <p:nvSpPr>
                <p:cNvPr id="91277" name="Rectangle 141">
                  <a:extLst>
                    <a:ext uri="{FF2B5EF4-FFF2-40B4-BE49-F238E27FC236}">
                      <a16:creationId xmlns:a16="http://schemas.microsoft.com/office/drawing/2014/main" id="{5D3A547C-D657-9884-CEB8-FA458C0433F1}"/>
                    </a:ext>
                  </a:extLst>
                </p:cNvPr>
                <p:cNvSpPr>
                  <a:spLocks noChangeArrowheads="1"/>
                </p:cNvSpPr>
                <p:nvPr/>
              </p:nvSpPr>
              <p:spPr bwMode="auto">
                <a:xfrm>
                  <a:off x="6" y="1542"/>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5028</a:t>
                  </a:r>
                  <a:endParaRPr lang="en-GB" altLang="en-US" sz="1350">
                    <a:cs typeface="Times New Roman" panose="02020603050405020304" pitchFamily="18" charset="0"/>
                  </a:endParaRPr>
                </a:p>
                <a:p>
                  <a:pPr algn="ctr" eaLnBrk="0" hangingPunct="0"/>
                  <a:endParaRPr lang="en-GB" altLang="en-US" sz="1350"/>
                </a:p>
              </p:txBody>
            </p:sp>
            <p:sp>
              <p:nvSpPr>
                <p:cNvPr id="91329" name="Rectangle 193">
                  <a:extLst>
                    <a:ext uri="{FF2B5EF4-FFF2-40B4-BE49-F238E27FC236}">
                      <a16:creationId xmlns:a16="http://schemas.microsoft.com/office/drawing/2014/main" id="{6B3F8826-781E-9265-BF4B-86BB9C773270}"/>
                    </a:ext>
                  </a:extLst>
                </p:cNvPr>
                <p:cNvSpPr>
                  <a:spLocks noChangeArrowheads="1"/>
                </p:cNvSpPr>
                <p:nvPr/>
              </p:nvSpPr>
              <p:spPr bwMode="auto">
                <a:xfrm>
                  <a:off x="0" y="1536"/>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32" name="Group 196">
                <a:extLst>
                  <a:ext uri="{FF2B5EF4-FFF2-40B4-BE49-F238E27FC236}">
                    <a16:creationId xmlns:a16="http://schemas.microsoft.com/office/drawing/2014/main" id="{CEAFC75A-92F1-A623-CAC2-90FDB5786C5D}"/>
                  </a:ext>
                </a:extLst>
              </p:cNvPr>
              <p:cNvGrpSpPr>
                <a:grpSpLocks/>
              </p:cNvGrpSpPr>
              <p:nvPr/>
            </p:nvGrpSpPr>
            <p:grpSpPr bwMode="auto">
              <a:xfrm>
                <a:off x="360" y="1536"/>
                <a:ext cx="360" cy="378"/>
                <a:chOff x="360" y="1536"/>
                <a:chExt cx="360" cy="378"/>
              </a:xfrm>
            </p:grpSpPr>
            <p:sp>
              <p:nvSpPr>
                <p:cNvPr id="91278" name="Rectangle 142">
                  <a:extLst>
                    <a:ext uri="{FF2B5EF4-FFF2-40B4-BE49-F238E27FC236}">
                      <a16:creationId xmlns:a16="http://schemas.microsoft.com/office/drawing/2014/main" id="{C36D73E2-18C1-E06F-6140-FAECDBEAABE1}"/>
                    </a:ext>
                  </a:extLst>
                </p:cNvPr>
                <p:cNvSpPr>
                  <a:spLocks noChangeArrowheads="1"/>
                </p:cNvSpPr>
                <p:nvPr/>
              </p:nvSpPr>
              <p:spPr bwMode="auto">
                <a:xfrm>
                  <a:off x="366" y="1542"/>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dirty="0">
                      <a:latin typeface="Arial" panose="020B0604020202020204" pitchFamily="34" charset="0"/>
                      <a:cs typeface="Arial" panose="020B0604020202020204" pitchFamily="34" charset="0"/>
                    </a:rPr>
                    <a:t>4754</a:t>
                  </a:r>
                  <a:endParaRPr lang="en-GB" altLang="en-US" sz="1350" dirty="0">
                    <a:cs typeface="Times New Roman" panose="02020603050405020304" pitchFamily="18" charset="0"/>
                  </a:endParaRPr>
                </a:p>
                <a:p>
                  <a:pPr algn="ctr" eaLnBrk="0" hangingPunct="0"/>
                  <a:endParaRPr lang="en-GB" altLang="en-US" sz="1350" dirty="0"/>
                </a:p>
              </p:txBody>
            </p:sp>
            <p:sp>
              <p:nvSpPr>
                <p:cNvPr id="91331" name="Rectangle 195">
                  <a:extLst>
                    <a:ext uri="{FF2B5EF4-FFF2-40B4-BE49-F238E27FC236}">
                      <a16:creationId xmlns:a16="http://schemas.microsoft.com/office/drawing/2014/main" id="{EDDAD0B6-D93A-182F-F808-E4D1CA2B6FFE}"/>
                    </a:ext>
                  </a:extLst>
                </p:cNvPr>
                <p:cNvSpPr>
                  <a:spLocks noChangeArrowheads="1"/>
                </p:cNvSpPr>
                <p:nvPr/>
              </p:nvSpPr>
              <p:spPr bwMode="auto">
                <a:xfrm>
                  <a:off x="360" y="1536"/>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34" name="Group 198">
                <a:extLst>
                  <a:ext uri="{FF2B5EF4-FFF2-40B4-BE49-F238E27FC236}">
                    <a16:creationId xmlns:a16="http://schemas.microsoft.com/office/drawing/2014/main" id="{3C3EC57C-3E82-2A4F-0014-D7B08F87E5A3}"/>
                  </a:ext>
                </a:extLst>
              </p:cNvPr>
              <p:cNvGrpSpPr>
                <a:grpSpLocks/>
              </p:cNvGrpSpPr>
              <p:nvPr/>
            </p:nvGrpSpPr>
            <p:grpSpPr bwMode="auto">
              <a:xfrm>
                <a:off x="720" y="1536"/>
                <a:ext cx="360" cy="378"/>
                <a:chOff x="720" y="1536"/>
                <a:chExt cx="360" cy="378"/>
              </a:xfrm>
            </p:grpSpPr>
            <p:sp>
              <p:nvSpPr>
                <p:cNvPr id="91279" name="Rectangle 143">
                  <a:extLst>
                    <a:ext uri="{FF2B5EF4-FFF2-40B4-BE49-F238E27FC236}">
                      <a16:creationId xmlns:a16="http://schemas.microsoft.com/office/drawing/2014/main" id="{6BCFEFB5-D0E8-42D7-EF29-B5BDEE59F64F}"/>
                    </a:ext>
                  </a:extLst>
                </p:cNvPr>
                <p:cNvSpPr>
                  <a:spLocks noChangeArrowheads="1"/>
                </p:cNvSpPr>
                <p:nvPr/>
              </p:nvSpPr>
              <p:spPr bwMode="auto">
                <a:xfrm>
                  <a:off x="726" y="1542"/>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dirty="0">
                      <a:latin typeface="Arial" panose="020B0604020202020204" pitchFamily="34" charset="0"/>
                      <a:cs typeface="Arial" panose="020B0604020202020204" pitchFamily="34" charset="0"/>
                    </a:rPr>
                    <a:t>5450</a:t>
                  </a:r>
                  <a:endParaRPr lang="en-GB" altLang="en-US" sz="1350" dirty="0">
                    <a:cs typeface="Times New Roman" panose="02020603050405020304" pitchFamily="18" charset="0"/>
                  </a:endParaRPr>
                </a:p>
                <a:p>
                  <a:pPr algn="ctr" eaLnBrk="0" hangingPunct="0"/>
                  <a:endParaRPr lang="en-GB" altLang="en-US" sz="1350" dirty="0"/>
                </a:p>
              </p:txBody>
            </p:sp>
            <p:sp>
              <p:nvSpPr>
                <p:cNvPr id="91333" name="Rectangle 197">
                  <a:extLst>
                    <a:ext uri="{FF2B5EF4-FFF2-40B4-BE49-F238E27FC236}">
                      <a16:creationId xmlns:a16="http://schemas.microsoft.com/office/drawing/2014/main" id="{29CEF384-AD00-1E45-3908-EA22024D7AD0}"/>
                    </a:ext>
                  </a:extLst>
                </p:cNvPr>
                <p:cNvSpPr>
                  <a:spLocks noChangeArrowheads="1"/>
                </p:cNvSpPr>
                <p:nvPr/>
              </p:nvSpPr>
              <p:spPr bwMode="auto">
                <a:xfrm>
                  <a:off x="720" y="1536"/>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36" name="Group 200">
                <a:extLst>
                  <a:ext uri="{FF2B5EF4-FFF2-40B4-BE49-F238E27FC236}">
                    <a16:creationId xmlns:a16="http://schemas.microsoft.com/office/drawing/2014/main" id="{C1E7CCD1-4D0A-8108-EFF3-6AF193121F6D}"/>
                  </a:ext>
                </a:extLst>
              </p:cNvPr>
              <p:cNvGrpSpPr>
                <a:grpSpLocks/>
              </p:cNvGrpSpPr>
              <p:nvPr/>
            </p:nvGrpSpPr>
            <p:grpSpPr bwMode="auto">
              <a:xfrm>
                <a:off x="1080" y="1536"/>
                <a:ext cx="360" cy="378"/>
                <a:chOff x="1080" y="1536"/>
                <a:chExt cx="360" cy="378"/>
              </a:xfrm>
            </p:grpSpPr>
            <p:sp>
              <p:nvSpPr>
                <p:cNvPr id="91280" name="Rectangle 144">
                  <a:extLst>
                    <a:ext uri="{FF2B5EF4-FFF2-40B4-BE49-F238E27FC236}">
                      <a16:creationId xmlns:a16="http://schemas.microsoft.com/office/drawing/2014/main" id="{24252795-65C9-127A-960D-B21B5A154B46}"/>
                    </a:ext>
                  </a:extLst>
                </p:cNvPr>
                <p:cNvSpPr>
                  <a:spLocks noChangeArrowheads="1"/>
                </p:cNvSpPr>
                <p:nvPr/>
              </p:nvSpPr>
              <p:spPr bwMode="auto">
                <a:xfrm>
                  <a:off x="1086" y="1542"/>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5416</a:t>
                  </a:r>
                  <a:endParaRPr lang="en-GB" altLang="en-US" sz="1350">
                    <a:cs typeface="Times New Roman" panose="02020603050405020304" pitchFamily="18" charset="0"/>
                  </a:endParaRPr>
                </a:p>
                <a:p>
                  <a:pPr algn="ctr" eaLnBrk="0" hangingPunct="0"/>
                  <a:endParaRPr lang="en-GB" altLang="en-US" sz="1350"/>
                </a:p>
              </p:txBody>
            </p:sp>
            <p:sp>
              <p:nvSpPr>
                <p:cNvPr id="91335" name="Rectangle 199">
                  <a:extLst>
                    <a:ext uri="{FF2B5EF4-FFF2-40B4-BE49-F238E27FC236}">
                      <a16:creationId xmlns:a16="http://schemas.microsoft.com/office/drawing/2014/main" id="{8ADFC977-034E-E49A-2471-09A6338B4C9E}"/>
                    </a:ext>
                  </a:extLst>
                </p:cNvPr>
                <p:cNvSpPr>
                  <a:spLocks noChangeArrowheads="1"/>
                </p:cNvSpPr>
                <p:nvPr/>
              </p:nvSpPr>
              <p:spPr bwMode="auto">
                <a:xfrm>
                  <a:off x="1080" y="1536"/>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38" name="Group 202">
                <a:extLst>
                  <a:ext uri="{FF2B5EF4-FFF2-40B4-BE49-F238E27FC236}">
                    <a16:creationId xmlns:a16="http://schemas.microsoft.com/office/drawing/2014/main" id="{26A95F52-0A1D-D2E8-42D5-E07799714B05}"/>
                  </a:ext>
                </a:extLst>
              </p:cNvPr>
              <p:cNvGrpSpPr>
                <a:grpSpLocks/>
              </p:cNvGrpSpPr>
              <p:nvPr/>
            </p:nvGrpSpPr>
            <p:grpSpPr bwMode="auto">
              <a:xfrm>
                <a:off x="0" y="1920"/>
                <a:ext cx="360" cy="378"/>
                <a:chOff x="0" y="1920"/>
                <a:chExt cx="360" cy="378"/>
              </a:xfrm>
            </p:grpSpPr>
            <p:sp>
              <p:nvSpPr>
                <p:cNvPr id="91281" name="Rectangle 145">
                  <a:extLst>
                    <a:ext uri="{FF2B5EF4-FFF2-40B4-BE49-F238E27FC236}">
                      <a16:creationId xmlns:a16="http://schemas.microsoft.com/office/drawing/2014/main" id="{46CFD303-4460-DE26-1737-68C932453A90}"/>
                    </a:ext>
                  </a:extLst>
                </p:cNvPr>
                <p:cNvSpPr>
                  <a:spLocks noChangeArrowheads="1"/>
                </p:cNvSpPr>
                <p:nvPr/>
              </p:nvSpPr>
              <p:spPr bwMode="auto">
                <a:xfrm>
                  <a:off x="6" y="1926"/>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4640</a:t>
                  </a:r>
                  <a:endParaRPr lang="en-GB" altLang="en-US" sz="1350">
                    <a:cs typeface="Times New Roman" panose="02020603050405020304" pitchFamily="18" charset="0"/>
                  </a:endParaRPr>
                </a:p>
                <a:p>
                  <a:pPr algn="ctr" eaLnBrk="0" hangingPunct="0"/>
                  <a:endParaRPr lang="en-GB" altLang="en-US" sz="1350"/>
                </a:p>
              </p:txBody>
            </p:sp>
            <p:sp>
              <p:nvSpPr>
                <p:cNvPr id="91337" name="Rectangle 201">
                  <a:extLst>
                    <a:ext uri="{FF2B5EF4-FFF2-40B4-BE49-F238E27FC236}">
                      <a16:creationId xmlns:a16="http://schemas.microsoft.com/office/drawing/2014/main" id="{D4685DD9-027D-F2FD-AB0B-BAC502476647}"/>
                    </a:ext>
                  </a:extLst>
                </p:cNvPr>
                <p:cNvSpPr>
                  <a:spLocks noChangeArrowheads="1"/>
                </p:cNvSpPr>
                <p:nvPr/>
              </p:nvSpPr>
              <p:spPr bwMode="auto">
                <a:xfrm>
                  <a:off x="0" y="1920"/>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40" name="Group 204">
                <a:extLst>
                  <a:ext uri="{FF2B5EF4-FFF2-40B4-BE49-F238E27FC236}">
                    <a16:creationId xmlns:a16="http://schemas.microsoft.com/office/drawing/2014/main" id="{FE908891-87BD-1703-B98D-1EDA3E1B449E}"/>
                  </a:ext>
                </a:extLst>
              </p:cNvPr>
              <p:cNvGrpSpPr>
                <a:grpSpLocks/>
              </p:cNvGrpSpPr>
              <p:nvPr/>
            </p:nvGrpSpPr>
            <p:grpSpPr bwMode="auto">
              <a:xfrm>
                <a:off x="360" y="1920"/>
                <a:ext cx="360" cy="378"/>
                <a:chOff x="360" y="1920"/>
                <a:chExt cx="360" cy="378"/>
              </a:xfrm>
            </p:grpSpPr>
            <p:sp>
              <p:nvSpPr>
                <p:cNvPr id="91282" name="Rectangle 146">
                  <a:extLst>
                    <a:ext uri="{FF2B5EF4-FFF2-40B4-BE49-F238E27FC236}">
                      <a16:creationId xmlns:a16="http://schemas.microsoft.com/office/drawing/2014/main" id="{7B71FE0F-2EE2-41D7-CEC2-1F8ABDEE384E}"/>
                    </a:ext>
                  </a:extLst>
                </p:cNvPr>
                <p:cNvSpPr>
                  <a:spLocks noChangeArrowheads="1"/>
                </p:cNvSpPr>
                <p:nvPr/>
              </p:nvSpPr>
              <p:spPr bwMode="auto">
                <a:xfrm>
                  <a:off x="366" y="1926"/>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4401</a:t>
                  </a:r>
                  <a:endParaRPr lang="en-GB" altLang="en-US" sz="1350">
                    <a:cs typeface="Times New Roman" panose="02020603050405020304" pitchFamily="18" charset="0"/>
                  </a:endParaRPr>
                </a:p>
                <a:p>
                  <a:pPr algn="ctr" eaLnBrk="0" hangingPunct="0"/>
                  <a:endParaRPr lang="en-GB" altLang="en-US" sz="1350"/>
                </a:p>
              </p:txBody>
            </p:sp>
            <p:sp>
              <p:nvSpPr>
                <p:cNvPr id="91339" name="Rectangle 203">
                  <a:extLst>
                    <a:ext uri="{FF2B5EF4-FFF2-40B4-BE49-F238E27FC236}">
                      <a16:creationId xmlns:a16="http://schemas.microsoft.com/office/drawing/2014/main" id="{940DEE3C-8B56-0704-0917-29F9E00E00E3}"/>
                    </a:ext>
                  </a:extLst>
                </p:cNvPr>
                <p:cNvSpPr>
                  <a:spLocks noChangeArrowheads="1"/>
                </p:cNvSpPr>
                <p:nvPr/>
              </p:nvSpPr>
              <p:spPr bwMode="auto">
                <a:xfrm>
                  <a:off x="360" y="1920"/>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42" name="Group 206">
                <a:extLst>
                  <a:ext uri="{FF2B5EF4-FFF2-40B4-BE49-F238E27FC236}">
                    <a16:creationId xmlns:a16="http://schemas.microsoft.com/office/drawing/2014/main" id="{AB715443-2D69-0FBE-5F3F-70CECD4FC754}"/>
                  </a:ext>
                </a:extLst>
              </p:cNvPr>
              <p:cNvGrpSpPr>
                <a:grpSpLocks/>
              </p:cNvGrpSpPr>
              <p:nvPr/>
            </p:nvGrpSpPr>
            <p:grpSpPr bwMode="auto">
              <a:xfrm>
                <a:off x="720" y="1920"/>
                <a:ext cx="360" cy="378"/>
                <a:chOff x="720" y="1920"/>
                <a:chExt cx="360" cy="378"/>
              </a:xfrm>
            </p:grpSpPr>
            <p:sp>
              <p:nvSpPr>
                <p:cNvPr id="91283" name="Rectangle 147">
                  <a:extLst>
                    <a:ext uri="{FF2B5EF4-FFF2-40B4-BE49-F238E27FC236}">
                      <a16:creationId xmlns:a16="http://schemas.microsoft.com/office/drawing/2014/main" id="{ED3B76BD-6403-4496-414D-A95AE24E83F0}"/>
                    </a:ext>
                  </a:extLst>
                </p:cNvPr>
                <p:cNvSpPr>
                  <a:spLocks noChangeArrowheads="1"/>
                </p:cNvSpPr>
                <p:nvPr/>
              </p:nvSpPr>
              <p:spPr bwMode="auto">
                <a:xfrm>
                  <a:off x="726" y="1926"/>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4248</a:t>
                  </a:r>
                  <a:endParaRPr lang="en-GB" altLang="en-US" sz="1350">
                    <a:cs typeface="Times New Roman" panose="02020603050405020304" pitchFamily="18" charset="0"/>
                  </a:endParaRPr>
                </a:p>
                <a:p>
                  <a:pPr algn="ctr" eaLnBrk="0" hangingPunct="0"/>
                  <a:endParaRPr lang="en-GB" altLang="en-US" sz="1350"/>
                </a:p>
              </p:txBody>
            </p:sp>
            <p:sp>
              <p:nvSpPr>
                <p:cNvPr id="91341" name="Rectangle 205">
                  <a:extLst>
                    <a:ext uri="{FF2B5EF4-FFF2-40B4-BE49-F238E27FC236}">
                      <a16:creationId xmlns:a16="http://schemas.microsoft.com/office/drawing/2014/main" id="{2DFD6ED9-9774-CC98-CF9E-27C5233F66FE}"/>
                    </a:ext>
                  </a:extLst>
                </p:cNvPr>
                <p:cNvSpPr>
                  <a:spLocks noChangeArrowheads="1"/>
                </p:cNvSpPr>
                <p:nvPr/>
              </p:nvSpPr>
              <p:spPr bwMode="auto">
                <a:xfrm>
                  <a:off x="720" y="1920"/>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44" name="Group 208">
                <a:extLst>
                  <a:ext uri="{FF2B5EF4-FFF2-40B4-BE49-F238E27FC236}">
                    <a16:creationId xmlns:a16="http://schemas.microsoft.com/office/drawing/2014/main" id="{C45A706F-77E3-80A9-FCA8-6C5E8DB4237F}"/>
                  </a:ext>
                </a:extLst>
              </p:cNvPr>
              <p:cNvGrpSpPr>
                <a:grpSpLocks/>
              </p:cNvGrpSpPr>
              <p:nvPr/>
            </p:nvGrpSpPr>
            <p:grpSpPr bwMode="auto">
              <a:xfrm>
                <a:off x="1080" y="1920"/>
                <a:ext cx="360" cy="378"/>
                <a:chOff x="1080" y="1920"/>
                <a:chExt cx="360" cy="378"/>
              </a:xfrm>
            </p:grpSpPr>
            <p:sp>
              <p:nvSpPr>
                <p:cNvPr id="91284" name="Rectangle 148">
                  <a:extLst>
                    <a:ext uri="{FF2B5EF4-FFF2-40B4-BE49-F238E27FC236}">
                      <a16:creationId xmlns:a16="http://schemas.microsoft.com/office/drawing/2014/main" id="{C0DB7200-93A5-8C0A-7C3A-014BCD5FB299}"/>
                    </a:ext>
                  </a:extLst>
                </p:cNvPr>
                <p:cNvSpPr>
                  <a:spLocks noChangeArrowheads="1"/>
                </p:cNvSpPr>
                <p:nvPr/>
              </p:nvSpPr>
              <p:spPr bwMode="auto">
                <a:xfrm>
                  <a:off x="1086" y="1926"/>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4191</a:t>
                  </a:r>
                  <a:endParaRPr lang="en-GB" altLang="en-US" sz="1350">
                    <a:cs typeface="Times New Roman" panose="02020603050405020304" pitchFamily="18" charset="0"/>
                  </a:endParaRPr>
                </a:p>
                <a:p>
                  <a:pPr algn="ctr" eaLnBrk="0" hangingPunct="0"/>
                  <a:endParaRPr lang="en-GB" altLang="en-US" sz="1350"/>
                </a:p>
              </p:txBody>
            </p:sp>
            <p:sp>
              <p:nvSpPr>
                <p:cNvPr id="91343" name="Rectangle 207">
                  <a:extLst>
                    <a:ext uri="{FF2B5EF4-FFF2-40B4-BE49-F238E27FC236}">
                      <a16:creationId xmlns:a16="http://schemas.microsoft.com/office/drawing/2014/main" id="{1A127A69-C05C-9E22-A020-A00DD5A181DD}"/>
                    </a:ext>
                  </a:extLst>
                </p:cNvPr>
                <p:cNvSpPr>
                  <a:spLocks noChangeArrowheads="1"/>
                </p:cNvSpPr>
                <p:nvPr/>
              </p:nvSpPr>
              <p:spPr bwMode="auto">
                <a:xfrm>
                  <a:off x="1080" y="1920"/>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46" name="Group 210">
                <a:extLst>
                  <a:ext uri="{FF2B5EF4-FFF2-40B4-BE49-F238E27FC236}">
                    <a16:creationId xmlns:a16="http://schemas.microsoft.com/office/drawing/2014/main" id="{0F22767F-5F1E-E1C7-DF66-75A4B201D601}"/>
                  </a:ext>
                </a:extLst>
              </p:cNvPr>
              <p:cNvGrpSpPr>
                <a:grpSpLocks/>
              </p:cNvGrpSpPr>
              <p:nvPr/>
            </p:nvGrpSpPr>
            <p:grpSpPr bwMode="auto">
              <a:xfrm>
                <a:off x="0" y="2304"/>
                <a:ext cx="360" cy="378"/>
                <a:chOff x="0" y="2304"/>
                <a:chExt cx="360" cy="378"/>
              </a:xfrm>
            </p:grpSpPr>
            <p:sp>
              <p:nvSpPr>
                <p:cNvPr id="91285" name="Rectangle 149">
                  <a:extLst>
                    <a:ext uri="{FF2B5EF4-FFF2-40B4-BE49-F238E27FC236}">
                      <a16:creationId xmlns:a16="http://schemas.microsoft.com/office/drawing/2014/main" id="{F373E5CC-3984-1B39-383F-A219FFA422F9}"/>
                    </a:ext>
                  </a:extLst>
                </p:cNvPr>
                <p:cNvSpPr>
                  <a:spLocks noChangeArrowheads="1"/>
                </p:cNvSpPr>
                <p:nvPr/>
              </p:nvSpPr>
              <p:spPr bwMode="auto">
                <a:xfrm>
                  <a:off x="6" y="2310"/>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5182</a:t>
                  </a:r>
                  <a:endParaRPr lang="en-GB" altLang="en-US" sz="1350">
                    <a:cs typeface="Times New Roman" panose="02020603050405020304" pitchFamily="18" charset="0"/>
                  </a:endParaRPr>
                </a:p>
                <a:p>
                  <a:pPr algn="ctr" eaLnBrk="0" hangingPunct="0"/>
                  <a:endParaRPr lang="en-GB" altLang="en-US" sz="1350"/>
                </a:p>
              </p:txBody>
            </p:sp>
            <p:sp>
              <p:nvSpPr>
                <p:cNvPr id="91345" name="Rectangle 209">
                  <a:extLst>
                    <a:ext uri="{FF2B5EF4-FFF2-40B4-BE49-F238E27FC236}">
                      <a16:creationId xmlns:a16="http://schemas.microsoft.com/office/drawing/2014/main" id="{ED0D0655-9243-A049-61F8-2250FAD3061B}"/>
                    </a:ext>
                  </a:extLst>
                </p:cNvPr>
                <p:cNvSpPr>
                  <a:spLocks noChangeArrowheads="1"/>
                </p:cNvSpPr>
                <p:nvPr/>
              </p:nvSpPr>
              <p:spPr bwMode="auto">
                <a:xfrm>
                  <a:off x="0" y="2304"/>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48" name="Group 212">
                <a:extLst>
                  <a:ext uri="{FF2B5EF4-FFF2-40B4-BE49-F238E27FC236}">
                    <a16:creationId xmlns:a16="http://schemas.microsoft.com/office/drawing/2014/main" id="{E1C2A83C-A4B2-D65F-5CE9-26E6E0F2071C}"/>
                  </a:ext>
                </a:extLst>
              </p:cNvPr>
              <p:cNvGrpSpPr>
                <a:grpSpLocks/>
              </p:cNvGrpSpPr>
              <p:nvPr/>
            </p:nvGrpSpPr>
            <p:grpSpPr bwMode="auto">
              <a:xfrm>
                <a:off x="360" y="2304"/>
                <a:ext cx="360" cy="378"/>
                <a:chOff x="360" y="2304"/>
                <a:chExt cx="360" cy="378"/>
              </a:xfrm>
            </p:grpSpPr>
            <p:sp>
              <p:nvSpPr>
                <p:cNvPr id="91286" name="Rectangle 150">
                  <a:extLst>
                    <a:ext uri="{FF2B5EF4-FFF2-40B4-BE49-F238E27FC236}">
                      <a16:creationId xmlns:a16="http://schemas.microsoft.com/office/drawing/2014/main" id="{4E7C1B11-D289-1D90-B1F7-1884396268EB}"/>
                    </a:ext>
                  </a:extLst>
                </p:cNvPr>
                <p:cNvSpPr>
                  <a:spLocks noChangeArrowheads="1"/>
                </p:cNvSpPr>
                <p:nvPr/>
              </p:nvSpPr>
              <p:spPr bwMode="auto">
                <a:xfrm>
                  <a:off x="366" y="2310"/>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5023</a:t>
                  </a:r>
                  <a:endParaRPr lang="en-GB" altLang="en-US" sz="1350">
                    <a:cs typeface="Times New Roman" panose="02020603050405020304" pitchFamily="18" charset="0"/>
                  </a:endParaRPr>
                </a:p>
                <a:p>
                  <a:pPr algn="ctr" eaLnBrk="0" hangingPunct="0"/>
                  <a:endParaRPr lang="en-GB" altLang="en-US" sz="1350"/>
                </a:p>
              </p:txBody>
            </p:sp>
            <p:sp>
              <p:nvSpPr>
                <p:cNvPr id="91347" name="Rectangle 211">
                  <a:extLst>
                    <a:ext uri="{FF2B5EF4-FFF2-40B4-BE49-F238E27FC236}">
                      <a16:creationId xmlns:a16="http://schemas.microsoft.com/office/drawing/2014/main" id="{FBC5F473-89DC-49D8-FF6C-BE6DD0B8ADEE}"/>
                    </a:ext>
                  </a:extLst>
                </p:cNvPr>
                <p:cNvSpPr>
                  <a:spLocks noChangeArrowheads="1"/>
                </p:cNvSpPr>
                <p:nvPr/>
              </p:nvSpPr>
              <p:spPr bwMode="auto">
                <a:xfrm>
                  <a:off x="360" y="2304"/>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50" name="Group 214">
                <a:extLst>
                  <a:ext uri="{FF2B5EF4-FFF2-40B4-BE49-F238E27FC236}">
                    <a16:creationId xmlns:a16="http://schemas.microsoft.com/office/drawing/2014/main" id="{40A36E2C-5700-7B68-EB1C-812A9C9599AF}"/>
                  </a:ext>
                </a:extLst>
              </p:cNvPr>
              <p:cNvGrpSpPr>
                <a:grpSpLocks/>
              </p:cNvGrpSpPr>
              <p:nvPr/>
            </p:nvGrpSpPr>
            <p:grpSpPr bwMode="auto">
              <a:xfrm>
                <a:off x="720" y="2304"/>
                <a:ext cx="360" cy="378"/>
                <a:chOff x="720" y="2304"/>
                <a:chExt cx="360" cy="378"/>
              </a:xfrm>
            </p:grpSpPr>
            <p:sp>
              <p:nvSpPr>
                <p:cNvPr id="91287" name="Rectangle 151">
                  <a:extLst>
                    <a:ext uri="{FF2B5EF4-FFF2-40B4-BE49-F238E27FC236}">
                      <a16:creationId xmlns:a16="http://schemas.microsoft.com/office/drawing/2014/main" id="{89316DCD-45E2-0950-BDE0-C04064C7BD1A}"/>
                    </a:ext>
                  </a:extLst>
                </p:cNvPr>
                <p:cNvSpPr>
                  <a:spLocks noChangeArrowheads="1"/>
                </p:cNvSpPr>
                <p:nvPr/>
              </p:nvSpPr>
              <p:spPr bwMode="auto">
                <a:xfrm>
                  <a:off x="726" y="2310"/>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4662</a:t>
                  </a:r>
                  <a:endParaRPr lang="en-GB" altLang="en-US" sz="1350">
                    <a:cs typeface="Times New Roman" panose="02020603050405020304" pitchFamily="18" charset="0"/>
                  </a:endParaRPr>
                </a:p>
                <a:p>
                  <a:pPr algn="ctr" eaLnBrk="0" hangingPunct="0"/>
                  <a:endParaRPr lang="en-GB" altLang="en-US" sz="1350"/>
                </a:p>
              </p:txBody>
            </p:sp>
            <p:sp>
              <p:nvSpPr>
                <p:cNvPr id="91349" name="Rectangle 213">
                  <a:extLst>
                    <a:ext uri="{FF2B5EF4-FFF2-40B4-BE49-F238E27FC236}">
                      <a16:creationId xmlns:a16="http://schemas.microsoft.com/office/drawing/2014/main" id="{B2E92DFA-8E56-C794-F49A-C9D10DBC5D8E}"/>
                    </a:ext>
                  </a:extLst>
                </p:cNvPr>
                <p:cNvSpPr>
                  <a:spLocks noChangeArrowheads="1"/>
                </p:cNvSpPr>
                <p:nvPr/>
              </p:nvSpPr>
              <p:spPr bwMode="auto">
                <a:xfrm>
                  <a:off x="720" y="2304"/>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52" name="Group 216">
                <a:extLst>
                  <a:ext uri="{FF2B5EF4-FFF2-40B4-BE49-F238E27FC236}">
                    <a16:creationId xmlns:a16="http://schemas.microsoft.com/office/drawing/2014/main" id="{78A7BE7A-9306-7DF7-567F-BACF556AE265}"/>
                  </a:ext>
                </a:extLst>
              </p:cNvPr>
              <p:cNvGrpSpPr>
                <a:grpSpLocks/>
              </p:cNvGrpSpPr>
              <p:nvPr/>
            </p:nvGrpSpPr>
            <p:grpSpPr bwMode="auto">
              <a:xfrm>
                <a:off x="1080" y="2304"/>
                <a:ext cx="360" cy="378"/>
                <a:chOff x="1080" y="2304"/>
                <a:chExt cx="360" cy="378"/>
              </a:xfrm>
            </p:grpSpPr>
            <p:sp>
              <p:nvSpPr>
                <p:cNvPr id="91288" name="Rectangle 152">
                  <a:extLst>
                    <a:ext uri="{FF2B5EF4-FFF2-40B4-BE49-F238E27FC236}">
                      <a16:creationId xmlns:a16="http://schemas.microsoft.com/office/drawing/2014/main" id="{43AAB82B-197B-25C2-EB90-3D406773306B}"/>
                    </a:ext>
                  </a:extLst>
                </p:cNvPr>
                <p:cNvSpPr>
                  <a:spLocks noChangeArrowheads="1"/>
                </p:cNvSpPr>
                <p:nvPr/>
              </p:nvSpPr>
              <p:spPr bwMode="auto">
                <a:xfrm>
                  <a:off x="1086" y="2310"/>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4839</a:t>
                  </a:r>
                  <a:endParaRPr lang="en-GB" altLang="en-US" sz="1350">
                    <a:cs typeface="Times New Roman" panose="02020603050405020304" pitchFamily="18" charset="0"/>
                  </a:endParaRPr>
                </a:p>
                <a:p>
                  <a:pPr algn="ctr" eaLnBrk="0" hangingPunct="0"/>
                  <a:endParaRPr lang="en-GB" altLang="en-US" sz="1350"/>
                </a:p>
              </p:txBody>
            </p:sp>
            <p:sp>
              <p:nvSpPr>
                <p:cNvPr id="91351" name="Rectangle 215">
                  <a:extLst>
                    <a:ext uri="{FF2B5EF4-FFF2-40B4-BE49-F238E27FC236}">
                      <a16:creationId xmlns:a16="http://schemas.microsoft.com/office/drawing/2014/main" id="{BF56C220-2177-6D72-1D00-5D4CDFD9A417}"/>
                    </a:ext>
                  </a:extLst>
                </p:cNvPr>
                <p:cNvSpPr>
                  <a:spLocks noChangeArrowheads="1"/>
                </p:cNvSpPr>
                <p:nvPr/>
              </p:nvSpPr>
              <p:spPr bwMode="auto">
                <a:xfrm>
                  <a:off x="1080" y="2304"/>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54" name="Group 218">
                <a:extLst>
                  <a:ext uri="{FF2B5EF4-FFF2-40B4-BE49-F238E27FC236}">
                    <a16:creationId xmlns:a16="http://schemas.microsoft.com/office/drawing/2014/main" id="{EBC9EC87-CE14-C298-D252-44BFC35771EA}"/>
                  </a:ext>
                </a:extLst>
              </p:cNvPr>
              <p:cNvGrpSpPr>
                <a:grpSpLocks/>
              </p:cNvGrpSpPr>
              <p:nvPr/>
            </p:nvGrpSpPr>
            <p:grpSpPr bwMode="auto">
              <a:xfrm>
                <a:off x="0" y="2688"/>
                <a:ext cx="360" cy="378"/>
                <a:chOff x="0" y="2688"/>
                <a:chExt cx="360" cy="378"/>
              </a:xfrm>
            </p:grpSpPr>
            <p:sp>
              <p:nvSpPr>
                <p:cNvPr id="91289" name="Rectangle 153">
                  <a:extLst>
                    <a:ext uri="{FF2B5EF4-FFF2-40B4-BE49-F238E27FC236}">
                      <a16:creationId xmlns:a16="http://schemas.microsoft.com/office/drawing/2014/main" id="{A5F4477F-6AEA-C1D3-DE6F-0DD2ED35B60F}"/>
                    </a:ext>
                  </a:extLst>
                </p:cNvPr>
                <p:cNvSpPr>
                  <a:spLocks noChangeArrowheads="1"/>
                </p:cNvSpPr>
                <p:nvPr/>
              </p:nvSpPr>
              <p:spPr bwMode="auto">
                <a:xfrm>
                  <a:off x="6" y="2694"/>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3028</a:t>
                  </a:r>
                  <a:endParaRPr lang="en-GB" altLang="en-US" sz="1350">
                    <a:cs typeface="Times New Roman" panose="02020603050405020304" pitchFamily="18" charset="0"/>
                  </a:endParaRPr>
                </a:p>
                <a:p>
                  <a:pPr algn="ctr" eaLnBrk="0" hangingPunct="0"/>
                  <a:endParaRPr lang="en-GB" altLang="en-US" sz="1350"/>
                </a:p>
              </p:txBody>
            </p:sp>
            <p:sp>
              <p:nvSpPr>
                <p:cNvPr id="91353" name="Rectangle 217">
                  <a:extLst>
                    <a:ext uri="{FF2B5EF4-FFF2-40B4-BE49-F238E27FC236}">
                      <a16:creationId xmlns:a16="http://schemas.microsoft.com/office/drawing/2014/main" id="{0F1DE060-8D14-7143-D783-8CF23299AFBB}"/>
                    </a:ext>
                  </a:extLst>
                </p:cNvPr>
                <p:cNvSpPr>
                  <a:spLocks noChangeArrowheads="1"/>
                </p:cNvSpPr>
                <p:nvPr/>
              </p:nvSpPr>
              <p:spPr bwMode="auto">
                <a:xfrm>
                  <a:off x="0" y="2688"/>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56" name="Group 220">
                <a:extLst>
                  <a:ext uri="{FF2B5EF4-FFF2-40B4-BE49-F238E27FC236}">
                    <a16:creationId xmlns:a16="http://schemas.microsoft.com/office/drawing/2014/main" id="{A1EA4C94-1699-17C4-C6DB-A1DA83BF6B3E}"/>
                  </a:ext>
                </a:extLst>
              </p:cNvPr>
              <p:cNvGrpSpPr>
                <a:grpSpLocks/>
              </p:cNvGrpSpPr>
              <p:nvPr/>
            </p:nvGrpSpPr>
            <p:grpSpPr bwMode="auto">
              <a:xfrm>
                <a:off x="360" y="2688"/>
                <a:ext cx="360" cy="378"/>
                <a:chOff x="360" y="2688"/>
                <a:chExt cx="360" cy="378"/>
              </a:xfrm>
            </p:grpSpPr>
            <p:sp>
              <p:nvSpPr>
                <p:cNvPr id="91290" name="Rectangle 154">
                  <a:extLst>
                    <a:ext uri="{FF2B5EF4-FFF2-40B4-BE49-F238E27FC236}">
                      <a16:creationId xmlns:a16="http://schemas.microsoft.com/office/drawing/2014/main" id="{565B3755-AB97-2D49-FC44-1F7494136EDC}"/>
                    </a:ext>
                  </a:extLst>
                </p:cNvPr>
                <p:cNvSpPr>
                  <a:spLocks noChangeArrowheads="1"/>
                </p:cNvSpPr>
                <p:nvPr/>
              </p:nvSpPr>
              <p:spPr bwMode="auto">
                <a:xfrm>
                  <a:off x="366" y="2694"/>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3224</a:t>
                  </a:r>
                  <a:endParaRPr lang="en-GB" altLang="en-US" sz="1350">
                    <a:cs typeface="Times New Roman" panose="02020603050405020304" pitchFamily="18" charset="0"/>
                  </a:endParaRPr>
                </a:p>
                <a:p>
                  <a:pPr algn="ctr" eaLnBrk="0" hangingPunct="0"/>
                  <a:endParaRPr lang="en-GB" altLang="en-US" sz="1350"/>
                </a:p>
              </p:txBody>
            </p:sp>
            <p:sp>
              <p:nvSpPr>
                <p:cNvPr id="91355" name="Rectangle 219">
                  <a:extLst>
                    <a:ext uri="{FF2B5EF4-FFF2-40B4-BE49-F238E27FC236}">
                      <a16:creationId xmlns:a16="http://schemas.microsoft.com/office/drawing/2014/main" id="{19F9DF74-2408-78CB-C0DD-F9012494BC18}"/>
                    </a:ext>
                  </a:extLst>
                </p:cNvPr>
                <p:cNvSpPr>
                  <a:spLocks noChangeArrowheads="1"/>
                </p:cNvSpPr>
                <p:nvPr/>
              </p:nvSpPr>
              <p:spPr bwMode="auto">
                <a:xfrm>
                  <a:off x="360" y="2688"/>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58" name="Group 222">
                <a:extLst>
                  <a:ext uri="{FF2B5EF4-FFF2-40B4-BE49-F238E27FC236}">
                    <a16:creationId xmlns:a16="http://schemas.microsoft.com/office/drawing/2014/main" id="{18519C61-1C94-E592-3C66-3EA497B819FD}"/>
                  </a:ext>
                </a:extLst>
              </p:cNvPr>
              <p:cNvGrpSpPr>
                <a:grpSpLocks/>
              </p:cNvGrpSpPr>
              <p:nvPr/>
            </p:nvGrpSpPr>
            <p:grpSpPr bwMode="auto">
              <a:xfrm>
                <a:off x="720" y="2688"/>
                <a:ext cx="360" cy="378"/>
                <a:chOff x="720" y="2688"/>
                <a:chExt cx="360" cy="378"/>
              </a:xfrm>
            </p:grpSpPr>
            <p:sp>
              <p:nvSpPr>
                <p:cNvPr id="91291" name="Rectangle 155">
                  <a:extLst>
                    <a:ext uri="{FF2B5EF4-FFF2-40B4-BE49-F238E27FC236}">
                      <a16:creationId xmlns:a16="http://schemas.microsoft.com/office/drawing/2014/main" id="{79824D63-F162-8601-2002-A130E9A76A91}"/>
                    </a:ext>
                  </a:extLst>
                </p:cNvPr>
                <p:cNvSpPr>
                  <a:spLocks noChangeArrowheads="1"/>
                </p:cNvSpPr>
                <p:nvPr/>
              </p:nvSpPr>
              <p:spPr bwMode="auto">
                <a:xfrm>
                  <a:off x="726" y="2694"/>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3023</a:t>
                  </a:r>
                  <a:endParaRPr lang="en-GB" altLang="en-US" sz="1350">
                    <a:cs typeface="Times New Roman" panose="02020603050405020304" pitchFamily="18" charset="0"/>
                  </a:endParaRPr>
                </a:p>
                <a:p>
                  <a:pPr algn="ctr" eaLnBrk="0" hangingPunct="0"/>
                  <a:endParaRPr lang="en-GB" altLang="en-US" sz="1350"/>
                </a:p>
              </p:txBody>
            </p:sp>
            <p:sp>
              <p:nvSpPr>
                <p:cNvPr id="91357" name="Rectangle 221">
                  <a:extLst>
                    <a:ext uri="{FF2B5EF4-FFF2-40B4-BE49-F238E27FC236}">
                      <a16:creationId xmlns:a16="http://schemas.microsoft.com/office/drawing/2014/main" id="{B92AF93B-47A7-3CE8-751A-4A64253A5B50}"/>
                    </a:ext>
                  </a:extLst>
                </p:cNvPr>
                <p:cNvSpPr>
                  <a:spLocks noChangeArrowheads="1"/>
                </p:cNvSpPr>
                <p:nvPr/>
              </p:nvSpPr>
              <p:spPr bwMode="auto">
                <a:xfrm>
                  <a:off x="720" y="2688"/>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60" name="Group 224">
                <a:extLst>
                  <a:ext uri="{FF2B5EF4-FFF2-40B4-BE49-F238E27FC236}">
                    <a16:creationId xmlns:a16="http://schemas.microsoft.com/office/drawing/2014/main" id="{406CFB1C-83E9-B1DD-C648-F78DBB3AF3DB}"/>
                  </a:ext>
                </a:extLst>
              </p:cNvPr>
              <p:cNvGrpSpPr>
                <a:grpSpLocks/>
              </p:cNvGrpSpPr>
              <p:nvPr/>
            </p:nvGrpSpPr>
            <p:grpSpPr bwMode="auto">
              <a:xfrm>
                <a:off x="1080" y="2688"/>
                <a:ext cx="360" cy="378"/>
                <a:chOff x="1080" y="2688"/>
                <a:chExt cx="360" cy="378"/>
              </a:xfrm>
            </p:grpSpPr>
            <p:sp>
              <p:nvSpPr>
                <p:cNvPr id="91292" name="Rectangle 156">
                  <a:extLst>
                    <a:ext uri="{FF2B5EF4-FFF2-40B4-BE49-F238E27FC236}">
                      <a16:creationId xmlns:a16="http://schemas.microsoft.com/office/drawing/2014/main" id="{2FE157D9-CEBF-C1EF-673B-70AF3B267B06}"/>
                    </a:ext>
                  </a:extLst>
                </p:cNvPr>
                <p:cNvSpPr>
                  <a:spLocks noChangeArrowheads="1"/>
                </p:cNvSpPr>
                <p:nvPr/>
              </p:nvSpPr>
              <p:spPr bwMode="auto">
                <a:xfrm>
                  <a:off x="1086" y="2694"/>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2901</a:t>
                  </a:r>
                  <a:endParaRPr lang="en-GB" altLang="en-US" sz="1350">
                    <a:cs typeface="Times New Roman" panose="02020603050405020304" pitchFamily="18" charset="0"/>
                  </a:endParaRPr>
                </a:p>
                <a:p>
                  <a:pPr algn="ctr" eaLnBrk="0" hangingPunct="0"/>
                  <a:endParaRPr lang="en-GB" altLang="en-US" sz="1350"/>
                </a:p>
              </p:txBody>
            </p:sp>
            <p:sp>
              <p:nvSpPr>
                <p:cNvPr id="91359" name="Rectangle 223">
                  <a:extLst>
                    <a:ext uri="{FF2B5EF4-FFF2-40B4-BE49-F238E27FC236}">
                      <a16:creationId xmlns:a16="http://schemas.microsoft.com/office/drawing/2014/main" id="{A884382E-F2E7-338B-B93C-C7C97F55D5CB}"/>
                    </a:ext>
                  </a:extLst>
                </p:cNvPr>
                <p:cNvSpPr>
                  <a:spLocks noChangeArrowheads="1"/>
                </p:cNvSpPr>
                <p:nvPr/>
              </p:nvSpPr>
              <p:spPr bwMode="auto">
                <a:xfrm>
                  <a:off x="1080" y="2688"/>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62" name="Group 226">
                <a:extLst>
                  <a:ext uri="{FF2B5EF4-FFF2-40B4-BE49-F238E27FC236}">
                    <a16:creationId xmlns:a16="http://schemas.microsoft.com/office/drawing/2014/main" id="{4922F309-3189-E0CD-91E9-D9CEDA111392}"/>
                  </a:ext>
                </a:extLst>
              </p:cNvPr>
              <p:cNvGrpSpPr>
                <a:grpSpLocks/>
              </p:cNvGrpSpPr>
              <p:nvPr/>
            </p:nvGrpSpPr>
            <p:grpSpPr bwMode="auto">
              <a:xfrm>
                <a:off x="0" y="3072"/>
                <a:ext cx="360" cy="378"/>
                <a:chOff x="0" y="3072"/>
                <a:chExt cx="360" cy="378"/>
              </a:xfrm>
            </p:grpSpPr>
            <p:sp>
              <p:nvSpPr>
                <p:cNvPr id="91293" name="Rectangle 157">
                  <a:extLst>
                    <a:ext uri="{FF2B5EF4-FFF2-40B4-BE49-F238E27FC236}">
                      <a16:creationId xmlns:a16="http://schemas.microsoft.com/office/drawing/2014/main" id="{C7268B9D-BE29-6402-30C0-9ACE84E1DFF1}"/>
                    </a:ext>
                  </a:extLst>
                </p:cNvPr>
                <p:cNvSpPr>
                  <a:spLocks noChangeArrowheads="1"/>
                </p:cNvSpPr>
                <p:nvPr/>
              </p:nvSpPr>
              <p:spPr bwMode="auto">
                <a:xfrm>
                  <a:off x="6" y="3078"/>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3966</a:t>
                  </a:r>
                  <a:endParaRPr lang="en-GB" altLang="en-US" sz="1350">
                    <a:cs typeface="Times New Roman" panose="02020603050405020304" pitchFamily="18" charset="0"/>
                  </a:endParaRPr>
                </a:p>
                <a:p>
                  <a:pPr algn="ctr" eaLnBrk="0" hangingPunct="0"/>
                  <a:endParaRPr lang="en-GB" altLang="en-US" sz="1350"/>
                </a:p>
              </p:txBody>
            </p:sp>
            <p:sp>
              <p:nvSpPr>
                <p:cNvPr id="91361" name="Rectangle 225">
                  <a:extLst>
                    <a:ext uri="{FF2B5EF4-FFF2-40B4-BE49-F238E27FC236}">
                      <a16:creationId xmlns:a16="http://schemas.microsoft.com/office/drawing/2014/main" id="{81093967-84F9-1FD0-6471-C376DC65825E}"/>
                    </a:ext>
                  </a:extLst>
                </p:cNvPr>
                <p:cNvSpPr>
                  <a:spLocks noChangeArrowheads="1"/>
                </p:cNvSpPr>
                <p:nvPr/>
              </p:nvSpPr>
              <p:spPr bwMode="auto">
                <a:xfrm>
                  <a:off x="0" y="3072"/>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64" name="Group 228">
                <a:extLst>
                  <a:ext uri="{FF2B5EF4-FFF2-40B4-BE49-F238E27FC236}">
                    <a16:creationId xmlns:a16="http://schemas.microsoft.com/office/drawing/2014/main" id="{EF57C1E8-CAFA-34D5-45AB-90091B23861E}"/>
                  </a:ext>
                </a:extLst>
              </p:cNvPr>
              <p:cNvGrpSpPr>
                <a:grpSpLocks/>
              </p:cNvGrpSpPr>
              <p:nvPr/>
            </p:nvGrpSpPr>
            <p:grpSpPr bwMode="auto">
              <a:xfrm>
                <a:off x="360" y="3072"/>
                <a:ext cx="360" cy="378"/>
                <a:chOff x="360" y="3072"/>
                <a:chExt cx="360" cy="378"/>
              </a:xfrm>
            </p:grpSpPr>
            <p:sp>
              <p:nvSpPr>
                <p:cNvPr id="91294" name="Rectangle 158">
                  <a:extLst>
                    <a:ext uri="{FF2B5EF4-FFF2-40B4-BE49-F238E27FC236}">
                      <a16:creationId xmlns:a16="http://schemas.microsoft.com/office/drawing/2014/main" id="{CDC711BF-1F83-3829-7D37-ECB50CBC304A}"/>
                    </a:ext>
                  </a:extLst>
                </p:cNvPr>
                <p:cNvSpPr>
                  <a:spLocks noChangeArrowheads="1"/>
                </p:cNvSpPr>
                <p:nvPr/>
              </p:nvSpPr>
              <p:spPr bwMode="auto">
                <a:xfrm>
                  <a:off x="366" y="3078"/>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4283</a:t>
                  </a:r>
                  <a:endParaRPr lang="en-GB" altLang="en-US" sz="1350">
                    <a:cs typeface="Times New Roman" panose="02020603050405020304" pitchFamily="18" charset="0"/>
                  </a:endParaRPr>
                </a:p>
                <a:p>
                  <a:pPr algn="ctr" eaLnBrk="0" hangingPunct="0"/>
                  <a:endParaRPr lang="en-GB" altLang="en-US" sz="1350"/>
                </a:p>
              </p:txBody>
            </p:sp>
            <p:sp>
              <p:nvSpPr>
                <p:cNvPr id="91363" name="Rectangle 227">
                  <a:extLst>
                    <a:ext uri="{FF2B5EF4-FFF2-40B4-BE49-F238E27FC236}">
                      <a16:creationId xmlns:a16="http://schemas.microsoft.com/office/drawing/2014/main" id="{70808F7C-B172-8AC4-FE9D-3772D7F24C89}"/>
                    </a:ext>
                  </a:extLst>
                </p:cNvPr>
                <p:cNvSpPr>
                  <a:spLocks noChangeArrowheads="1"/>
                </p:cNvSpPr>
                <p:nvPr/>
              </p:nvSpPr>
              <p:spPr bwMode="auto">
                <a:xfrm>
                  <a:off x="360" y="3072"/>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66" name="Group 230">
                <a:extLst>
                  <a:ext uri="{FF2B5EF4-FFF2-40B4-BE49-F238E27FC236}">
                    <a16:creationId xmlns:a16="http://schemas.microsoft.com/office/drawing/2014/main" id="{5AA1C778-853C-D72F-8EF2-636D2DBB5E4E}"/>
                  </a:ext>
                </a:extLst>
              </p:cNvPr>
              <p:cNvGrpSpPr>
                <a:grpSpLocks/>
              </p:cNvGrpSpPr>
              <p:nvPr/>
            </p:nvGrpSpPr>
            <p:grpSpPr bwMode="auto">
              <a:xfrm>
                <a:off x="720" y="3072"/>
                <a:ext cx="360" cy="378"/>
                <a:chOff x="720" y="3072"/>
                <a:chExt cx="360" cy="378"/>
              </a:xfrm>
            </p:grpSpPr>
            <p:sp>
              <p:nvSpPr>
                <p:cNvPr id="91295" name="Rectangle 159">
                  <a:extLst>
                    <a:ext uri="{FF2B5EF4-FFF2-40B4-BE49-F238E27FC236}">
                      <a16:creationId xmlns:a16="http://schemas.microsoft.com/office/drawing/2014/main" id="{B1A7201A-F353-1B6E-2C0E-768BB90CD637}"/>
                    </a:ext>
                  </a:extLst>
                </p:cNvPr>
                <p:cNvSpPr>
                  <a:spLocks noChangeArrowheads="1"/>
                </p:cNvSpPr>
                <p:nvPr/>
              </p:nvSpPr>
              <p:spPr bwMode="auto">
                <a:xfrm>
                  <a:off x="726" y="3078"/>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4131</a:t>
                  </a:r>
                  <a:endParaRPr lang="en-GB" altLang="en-US" sz="1350">
                    <a:cs typeface="Times New Roman" panose="02020603050405020304" pitchFamily="18" charset="0"/>
                  </a:endParaRPr>
                </a:p>
                <a:p>
                  <a:pPr algn="ctr" eaLnBrk="0" hangingPunct="0"/>
                  <a:endParaRPr lang="en-GB" altLang="en-US" sz="1350"/>
                </a:p>
              </p:txBody>
            </p:sp>
            <p:sp>
              <p:nvSpPr>
                <p:cNvPr id="91365" name="Rectangle 229">
                  <a:extLst>
                    <a:ext uri="{FF2B5EF4-FFF2-40B4-BE49-F238E27FC236}">
                      <a16:creationId xmlns:a16="http://schemas.microsoft.com/office/drawing/2014/main" id="{A3693F83-2E8B-65B9-523E-256D4CC94091}"/>
                    </a:ext>
                  </a:extLst>
                </p:cNvPr>
                <p:cNvSpPr>
                  <a:spLocks noChangeArrowheads="1"/>
                </p:cNvSpPr>
                <p:nvPr/>
              </p:nvSpPr>
              <p:spPr bwMode="auto">
                <a:xfrm>
                  <a:off x="720" y="3072"/>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nvGrpSpPr>
              <p:cNvPr id="91368" name="Group 232">
                <a:extLst>
                  <a:ext uri="{FF2B5EF4-FFF2-40B4-BE49-F238E27FC236}">
                    <a16:creationId xmlns:a16="http://schemas.microsoft.com/office/drawing/2014/main" id="{44DE2086-A0AD-BA2C-487C-FD61C5AD594F}"/>
                  </a:ext>
                </a:extLst>
              </p:cNvPr>
              <p:cNvGrpSpPr>
                <a:grpSpLocks/>
              </p:cNvGrpSpPr>
              <p:nvPr/>
            </p:nvGrpSpPr>
            <p:grpSpPr bwMode="auto">
              <a:xfrm>
                <a:off x="1080" y="3072"/>
                <a:ext cx="360" cy="378"/>
                <a:chOff x="1080" y="3072"/>
                <a:chExt cx="360" cy="378"/>
              </a:xfrm>
            </p:grpSpPr>
            <p:sp>
              <p:nvSpPr>
                <p:cNvPr id="91296" name="Rectangle 160">
                  <a:extLst>
                    <a:ext uri="{FF2B5EF4-FFF2-40B4-BE49-F238E27FC236}">
                      <a16:creationId xmlns:a16="http://schemas.microsoft.com/office/drawing/2014/main" id="{446EE819-10B3-5E6D-F705-972199605353}"/>
                    </a:ext>
                  </a:extLst>
                </p:cNvPr>
                <p:cNvSpPr>
                  <a:spLocks noChangeArrowheads="1"/>
                </p:cNvSpPr>
                <p:nvPr/>
              </p:nvSpPr>
              <p:spPr bwMode="auto">
                <a:xfrm>
                  <a:off x="1086" y="3078"/>
                  <a:ext cx="34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GB" altLang="en-US" sz="1350">
                      <a:latin typeface="Arial" panose="020B0604020202020204" pitchFamily="34" charset="0"/>
                      <a:cs typeface="Arial" panose="020B0604020202020204" pitchFamily="34" charset="0"/>
                    </a:rPr>
                    <a:t>3788</a:t>
                  </a:r>
                  <a:endParaRPr lang="en-GB" altLang="en-US" sz="1350">
                    <a:cs typeface="Times New Roman" panose="02020603050405020304" pitchFamily="18" charset="0"/>
                  </a:endParaRPr>
                </a:p>
                <a:p>
                  <a:pPr algn="ctr" eaLnBrk="0" hangingPunct="0"/>
                  <a:endParaRPr lang="en-GB" altLang="en-US" sz="1350"/>
                </a:p>
              </p:txBody>
            </p:sp>
            <p:sp>
              <p:nvSpPr>
                <p:cNvPr id="91367" name="Rectangle 231">
                  <a:extLst>
                    <a:ext uri="{FF2B5EF4-FFF2-40B4-BE49-F238E27FC236}">
                      <a16:creationId xmlns:a16="http://schemas.microsoft.com/office/drawing/2014/main" id="{9F624574-A490-8774-E42D-A34565CEB1AC}"/>
                    </a:ext>
                  </a:extLst>
                </p:cNvPr>
                <p:cNvSpPr>
                  <a:spLocks noChangeArrowheads="1"/>
                </p:cNvSpPr>
                <p:nvPr/>
              </p:nvSpPr>
              <p:spPr bwMode="auto">
                <a:xfrm>
                  <a:off x="1080" y="3072"/>
                  <a:ext cx="360"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grpSp>
        <p:sp>
          <p:nvSpPr>
            <p:cNvPr id="91370" name="Rectangle 234">
              <a:extLst>
                <a:ext uri="{FF2B5EF4-FFF2-40B4-BE49-F238E27FC236}">
                  <a16:creationId xmlns:a16="http://schemas.microsoft.com/office/drawing/2014/main" id="{0C1DFD3E-4249-A645-DE2A-CCFB591876BC}"/>
                </a:ext>
              </a:extLst>
            </p:cNvPr>
            <p:cNvSpPr>
              <a:spLocks noChangeArrowheads="1"/>
            </p:cNvSpPr>
            <p:nvPr/>
          </p:nvSpPr>
          <p:spPr bwMode="auto">
            <a:xfrm>
              <a:off x="-3" y="-3"/>
              <a:ext cx="1446" cy="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A0A0A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sp>
        <p:nvSpPr>
          <p:cNvPr id="91372" name="Text Box 236">
            <a:extLst>
              <a:ext uri="{FF2B5EF4-FFF2-40B4-BE49-F238E27FC236}">
                <a16:creationId xmlns:a16="http://schemas.microsoft.com/office/drawing/2014/main" id="{86B0F87A-C394-1CE0-06F0-8AA7989F2468}"/>
              </a:ext>
            </a:extLst>
          </p:cNvPr>
          <p:cNvSpPr txBox="1">
            <a:spLocks noChangeArrowheads="1"/>
          </p:cNvSpPr>
          <p:nvPr/>
        </p:nvSpPr>
        <p:spPr bwMode="auto">
          <a:xfrm>
            <a:off x="4736926" y="3991723"/>
            <a:ext cx="128056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050" b="1" dirty="0">
                <a:solidFill>
                  <a:schemeClr val="accent2"/>
                </a:solidFill>
                <a:latin typeface="Arial" panose="020B0604020202020204" pitchFamily="34" charset="0"/>
              </a:rPr>
              <a:t>&gt;4500 </a:t>
            </a:r>
            <a:r>
              <a:rPr lang="en-GB" altLang="en-US" sz="1050" b="1" dirty="0" err="1">
                <a:solidFill>
                  <a:schemeClr val="accent2"/>
                </a:solidFill>
                <a:latin typeface="Arial" panose="020B0604020202020204" pitchFamily="34" charset="0"/>
              </a:rPr>
              <a:t>Theshold</a:t>
            </a:r>
            <a:r>
              <a:rPr lang="en-GB" altLang="en-US" sz="1050" b="1" dirty="0">
                <a:solidFill>
                  <a:schemeClr val="accent2"/>
                </a:solidFill>
                <a:latin typeface="Arial" panose="020B0604020202020204" pitchFamily="34" charset="0"/>
              </a:rPr>
              <a:t>?</a:t>
            </a:r>
          </a:p>
        </p:txBody>
      </p:sp>
      <p:sp>
        <p:nvSpPr>
          <p:cNvPr id="125" name="Line 6">
            <a:extLst>
              <a:ext uri="{FF2B5EF4-FFF2-40B4-BE49-F238E27FC236}">
                <a16:creationId xmlns:a16="http://schemas.microsoft.com/office/drawing/2014/main" id="{C58B4563-C0E8-1E25-5EB0-6C342C3462FD}"/>
              </a:ext>
            </a:extLst>
          </p:cNvPr>
          <p:cNvSpPr>
            <a:spLocks noChangeShapeType="1"/>
          </p:cNvSpPr>
          <p:nvPr/>
        </p:nvSpPr>
        <p:spPr bwMode="auto">
          <a:xfrm>
            <a:off x="1143000" y="1396710"/>
            <a:ext cx="6858000" cy="0"/>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26" name="TextBox 125">
            <a:extLst>
              <a:ext uri="{FF2B5EF4-FFF2-40B4-BE49-F238E27FC236}">
                <a16:creationId xmlns:a16="http://schemas.microsoft.com/office/drawing/2014/main" id="{2336953F-43CF-EA54-BFA6-5F959720ED42}"/>
              </a:ext>
            </a:extLst>
          </p:cNvPr>
          <p:cNvSpPr txBox="1"/>
          <p:nvPr/>
        </p:nvSpPr>
        <p:spPr>
          <a:xfrm>
            <a:off x="805483" y="2315955"/>
            <a:ext cx="1189113" cy="3831818"/>
          </a:xfrm>
          <a:prstGeom prst="rect">
            <a:avLst/>
          </a:prstGeom>
          <a:noFill/>
        </p:spPr>
        <p:txBody>
          <a:bodyPr wrap="square" rtlCol="0">
            <a:spAutoFit/>
          </a:bodyPr>
          <a:lstStyle/>
          <a:p>
            <a:r>
              <a:rPr lang="en-GB" sz="1350" b="1" dirty="0">
                <a:latin typeface="Arial" panose="020B0604020202020204" pitchFamily="34" charset="0"/>
                <a:cs typeface="Arial" panose="020B0604020202020204" pitchFamily="34" charset="0"/>
              </a:rPr>
              <a:t>Sample Target</a:t>
            </a:r>
          </a:p>
          <a:p>
            <a:r>
              <a:rPr lang="en-GB" sz="1350" dirty="0">
                <a:latin typeface="Arial" panose="020B0604020202020204" pitchFamily="34" charset="0"/>
                <a:cs typeface="Arial" panose="020B0604020202020204" pitchFamily="34" charset="0"/>
              </a:rPr>
              <a:t>A</a:t>
            </a:r>
          </a:p>
          <a:p>
            <a:endParaRPr lang="en-GB" sz="1350" dirty="0">
              <a:latin typeface="Arial" panose="020B0604020202020204" pitchFamily="34" charset="0"/>
              <a:cs typeface="Arial" panose="020B0604020202020204" pitchFamily="34" charset="0"/>
            </a:endParaRPr>
          </a:p>
          <a:p>
            <a:r>
              <a:rPr lang="en-GB" sz="1350" dirty="0">
                <a:latin typeface="Arial" panose="020B0604020202020204" pitchFamily="34" charset="0"/>
                <a:cs typeface="Arial" panose="020B0604020202020204" pitchFamily="34" charset="0"/>
              </a:rPr>
              <a:t>B</a:t>
            </a:r>
          </a:p>
          <a:p>
            <a:endParaRPr lang="en-GB" sz="1350" dirty="0">
              <a:latin typeface="Arial" panose="020B0604020202020204" pitchFamily="34" charset="0"/>
              <a:cs typeface="Arial" panose="020B0604020202020204" pitchFamily="34" charset="0"/>
            </a:endParaRPr>
          </a:p>
          <a:p>
            <a:r>
              <a:rPr lang="en-GB" sz="1350" dirty="0">
                <a:solidFill>
                  <a:srgbClr val="FF0000"/>
                </a:solidFill>
                <a:latin typeface="Arial" panose="020B0604020202020204" pitchFamily="34" charset="0"/>
                <a:cs typeface="Arial" panose="020B0604020202020204" pitchFamily="34" charset="0"/>
              </a:rPr>
              <a:t>C</a:t>
            </a:r>
          </a:p>
          <a:p>
            <a:endParaRPr lang="en-GB" sz="1350" dirty="0">
              <a:latin typeface="Arial" panose="020B0604020202020204" pitchFamily="34" charset="0"/>
              <a:cs typeface="Arial" panose="020B0604020202020204" pitchFamily="34" charset="0"/>
            </a:endParaRPr>
          </a:p>
          <a:p>
            <a:r>
              <a:rPr lang="en-GB" sz="1350" dirty="0">
                <a:latin typeface="Arial" panose="020B0604020202020204" pitchFamily="34" charset="0"/>
                <a:cs typeface="Arial" panose="020B0604020202020204" pitchFamily="34" charset="0"/>
              </a:rPr>
              <a:t>D</a:t>
            </a:r>
          </a:p>
          <a:p>
            <a:endParaRPr lang="en-GB" sz="1350" dirty="0">
              <a:latin typeface="Arial" panose="020B0604020202020204" pitchFamily="34" charset="0"/>
              <a:cs typeface="Arial" panose="020B0604020202020204" pitchFamily="34" charset="0"/>
            </a:endParaRPr>
          </a:p>
          <a:p>
            <a:r>
              <a:rPr lang="en-GB" sz="1350" dirty="0">
                <a:latin typeface="Arial" panose="020B0604020202020204" pitchFamily="34" charset="0"/>
                <a:cs typeface="Arial" panose="020B0604020202020204" pitchFamily="34" charset="0"/>
              </a:rPr>
              <a:t>E</a:t>
            </a:r>
          </a:p>
          <a:p>
            <a:endParaRPr lang="en-GB" sz="1350" dirty="0">
              <a:latin typeface="Arial" panose="020B0604020202020204" pitchFamily="34" charset="0"/>
              <a:cs typeface="Arial" panose="020B0604020202020204" pitchFamily="34" charset="0"/>
            </a:endParaRPr>
          </a:p>
          <a:p>
            <a:r>
              <a:rPr lang="en-GB" sz="1350" dirty="0">
                <a:solidFill>
                  <a:srgbClr val="FFC000"/>
                </a:solidFill>
                <a:latin typeface="Arial" panose="020B0604020202020204" pitchFamily="34" charset="0"/>
                <a:cs typeface="Arial" panose="020B0604020202020204" pitchFamily="34" charset="0"/>
              </a:rPr>
              <a:t>F</a:t>
            </a:r>
          </a:p>
          <a:p>
            <a:endParaRPr lang="en-GB" sz="1350" dirty="0">
              <a:latin typeface="Arial" panose="020B0604020202020204" pitchFamily="34" charset="0"/>
              <a:cs typeface="Arial" panose="020B0604020202020204" pitchFamily="34" charset="0"/>
            </a:endParaRPr>
          </a:p>
          <a:p>
            <a:r>
              <a:rPr lang="en-GB" sz="1350" dirty="0">
                <a:solidFill>
                  <a:srgbClr val="0070C0"/>
                </a:solidFill>
                <a:latin typeface="Arial" panose="020B0604020202020204" pitchFamily="34" charset="0"/>
                <a:cs typeface="Arial" panose="020B0604020202020204" pitchFamily="34" charset="0"/>
              </a:rPr>
              <a:t>G</a:t>
            </a:r>
          </a:p>
          <a:p>
            <a:endParaRPr lang="en-GB" sz="1350" dirty="0">
              <a:latin typeface="Arial" panose="020B0604020202020204" pitchFamily="34" charset="0"/>
              <a:cs typeface="Arial" panose="020B0604020202020204" pitchFamily="34" charset="0"/>
            </a:endParaRPr>
          </a:p>
          <a:p>
            <a:r>
              <a:rPr lang="en-GB" sz="1350" dirty="0">
                <a:latin typeface="Arial" panose="020B0604020202020204" pitchFamily="34" charset="0"/>
                <a:cs typeface="Arial" panose="020B0604020202020204" pitchFamily="34" charset="0"/>
              </a:rPr>
              <a:t>H</a:t>
            </a:r>
          </a:p>
          <a:p>
            <a:endParaRPr lang="en-GB" sz="1350" dirty="0"/>
          </a:p>
        </p:txBody>
      </p:sp>
      <p:cxnSp>
        <p:nvCxnSpPr>
          <p:cNvPr id="3" name="Straight Arrow Connector 2">
            <a:extLst>
              <a:ext uri="{FF2B5EF4-FFF2-40B4-BE49-F238E27FC236}">
                <a16:creationId xmlns:a16="http://schemas.microsoft.com/office/drawing/2014/main" id="{9C1024EE-D807-8885-6BEF-59332D677058}"/>
              </a:ext>
            </a:extLst>
          </p:cNvPr>
          <p:cNvCxnSpPr/>
          <p:nvPr/>
        </p:nvCxnSpPr>
        <p:spPr>
          <a:xfrm flipH="1" flipV="1">
            <a:off x="4672806" y="4946546"/>
            <a:ext cx="978520" cy="30247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6870E0D-7578-3D2B-F557-AD16A45EA1BE}"/>
              </a:ext>
            </a:extLst>
          </p:cNvPr>
          <p:cNvCxnSpPr/>
          <p:nvPr/>
        </p:nvCxnSpPr>
        <p:spPr>
          <a:xfrm flipH="1">
            <a:off x="4801220" y="5398100"/>
            <a:ext cx="1836989" cy="6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7" name="Picture 8">
            <a:extLst>
              <a:ext uri="{FF2B5EF4-FFF2-40B4-BE49-F238E27FC236}">
                <a16:creationId xmlns:a16="http://schemas.microsoft.com/office/drawing/2014/main" id="{214A6627-3F1B-2258-C0F4-EA368FBB5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774" y="1499572"/>
            <a:ext cx="2735227" cy="81866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8575">
                <a:solidFill>
                  <a:srgbClr val="FE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2" name="Εικόνα 131">
            <a:extLst>
              <a:ext uri="{FF2B5EF4-FFF2-40B4-BE49-F238E27FC236}">
                <a16:creationId xmlns:a16="http://schemas.microsoft.com/office/drawing/2014/main" id="{1395F6FE-7B76-C91B-86F2-DB2AD750B5A9}"/>
              </a:ext>
            </a:extLst>
          </p:cNvPr>
          <p:cNvPicPr>
            <a:picLocks noChangeAspect="1"/>
          </p:cNvPicPr>
          <p:nvPr/>
        </p:nvPicPr>
        <p:blipFill>
          <a:blip r:embed="rId4"/>
          <a:stretch>
            <a:fillRect/>
          </a:stretch>
        </p:blipFill>
        <p:spPr>
          <a:xfrm>
            <a:off x="6382552" y="6160061"/>
            <a:ext cx="2342188" cy="536118"/>
          </a:xfrm>
          <a:prstGeom prst="rect">
            <a:avLst/>
          </a:prstGeom>
        </p:spPr>
      </p:pic>
    </p:spTree>
    <p:extLst>
      <p:ext uri="{BB962C8B-B14F-4D97-AF65-F5344CB8AC3E}">
        <p14:creationId xmlns:p14="http://schemas.microsoft.com/office/powerpoint/2010/main" val="57783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1143"/>
                                        </p:tgtEl>
                                        <p:attrNameLst>
                                          <p:attrName>style.visibility</p:attrName>
                                        </p:attrNameLst>
                                      </p:cBhvr>
                                      <p:to>
                                        <p:strVal val="visible"/>
                                      </p:to>
                                    </p:set>
                                    <p:anim calcmode="lin" valueType="num">
                                      <p:cBhvr additive="base">
                                        <p:cTn id="7" dur="500" fill="hold"/>
                                        <p:tgtEl>
                                          <p:spTgt spid="91143"/>
                                        </p:tgtEl>
                                        <p:attrNameLst>
                                          <p:attrName>ppt_x</p:attrName>
                                        </p:attrNameLst>
                                      </p:cBhvr>
                                      <p:tavLst>
                                        <p:tav tm="0">
                                          <p:val>
                                            <p:strVal val="0-#ppt_w/2"/>
                                          </p:val>
                                        </p:tav>
                                        <p:tav tm="100000">
                                          <p:val>
                                            <p:strVal val="#ppt_x"/>
                                          </p:val>
                                        </p:tav>
                                      </p:tavLst>
                                    </p:anim>
                                    <p:anim calcmode="lin" valueType="num">
                                      <p:cBhvr additive="base">
                                        <p:cTn id="8" dur="500" fill="hold"/>
                                        <p:tgtEl>
                                          <p:spTgt spid="911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1144"/>
                                        </p:tgtEl>
                                        <p:attrNameLst>
                                          <p:attrName>style.visibility</p:attrName>
                                        </p:attrNameLst>
                                      </p:cBhvr>
                                      <p:to>
                                        <p:strVal val="visible"/>
                                      </p:to>
                                    </p:set>
                                    <p:anim calcmode="lin" valueType="num">
                                      <p:cBhvr additive="base">
                                        <p:cTn id="13" dur="500" fill="hold"/>
                                        <p:tgtEl>
                                          <p:spTgt spid="91144"/>
                                        </p:tgtEl>
                                        <p:attrNameLst>
                                          <p:attrName>ppt_x</p:attrName>
                                        </p:attrNameLst>
                                      </p:cBhvr>
                                      <p:tavLst>
                                        <p:tav tm="0">
                                          <p:val>
                                            <p:strVal val="0-#ppt_w/2"/>
                                          </p:val>
                                        </p:tav>
                                        <p:tav tm="100000">
                                          <p:val>
                                            <p:strVal val="#ppt_x"/>
                                          </p:val>
                                        </p:tav>
                                      </p:tavLst>
                                    </p:anim>
                                    <p:anim calcmode="lin" valueType="num">
                                      <p:cBhvr additive="base">
                                        <p:cTn id="14" dur="500" fill="hold"/>
                                        <p:tgtEl>
                                          <p:spTgt spid="9114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1145"/>
                                        </p:tgtEl>
                                        <p:attrNameLst>
                                          <p:attrName>style.visibility</p:attrName>
                                        </p:attrNameLst>
                                      </p:cBhvr>
                                      <p:to>
                                        <p:strVal val="visible"/>
                                      </p:to>
                                    </p:set>
                                    <p:anim calcmode="lin" valueType="num">
                                      <p:cBhvr additive="base">
                                        <p:cTn id="19" dur="500" fill="hold"/>
                                        <p:tgtEl>
                                          <p:spTgt spid="91145"/>
                                        </p:tgtEl>
                                        <p:attrNameLst>
                                          <p:attrName>ppt_x</p:attrName>
                                        </p:attrNameLst>
                                      </p:cBhvr>
                                      <p:tavLst>
                                        <p:tav tm="0">
                                          <p:val>
                                            <p:strVal val="0-#ppt_w/2"/>
                                          </p:val>
                                        </p:tav>
                                        <p:tav tm="100000">
                                          <p:val>
                                            <p:strVal val="#ppt_x"/>
                                          </p:val>
                                        </p:tav>
                                      </p:tavLst>
                                    </p:anim>
                                    <p:anim calcmode="lin" valueType="num">
                                      <p:cBhvr additive="base">
                                        <p:cTn id="20" dur="500" fill="hold"/>
                                        <p:tgtEl>
                                          <p:spTgt spid="9114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1146"/>
                                        </p:tgtEl>
                                        <p:attrNameLst>
                                          <p:attrName>style.visibility</p:attrName>
                                        </p:attrNameLst>
                                      </p:cBhvr>
                                      <p:to>
                                        <p:strVal val="visible"/>
                                      </p:to>
                                    </p:set>
                                    <p:anim calcmode="lin" valueType="num">
                                      <p:cBhvr additive="base">
                                        <p:cTn id="25" dur="500" fill="hold"/>
                                        <p:tgtEl>
                                          <p:spTgt spid="91146"/>
                                        </p:tgtEl>
                                        <p:attrNameLst>
                                          <p:attrName>ppt_x</p:attrName>
                                        </p:attrNameLst>
                                      </p:cBhvr>
                                      <p:tavLst>
                                        <p:tav tm="0">
                                          <p:val>
                                            <p:strVal val="0-#ppt_w/2"/>
                                          </p:val>
                                        </p:tav>
                                        <p:tav tm="100000">
                                          <p:val>
                                            <p:strVal val="#ppt_x"/>
                                          </p:val>
                                        </p:tav>
                                      </p:tavLst>
                                    </p:anim>
                                    <p:anim calcmode="lin" valueType="num">
                                      <p:cBhvr additive="base">
                                        <p:cTn id="26" dur="500" fill="hold"/>
                                        <p:tgtEl>
                                          <p:spTgt spid="91146"/>
                                        </p:tgtEl>
                                        <p:attrNameLst>
                                          <p:attrName>ppt_y</p:attrName>
                                        </p:attrNameLst>
                                      </p:cBhvr>
                                      <p:tavLst>
                                        <p:tav tm="0">
                                          <p:val>
                                            <p:strVal val="#ppt_y"/>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91147"/>
                                        </p:tgtEl>
                                        <p:attrNameLst>
                                          <p:attrName>style.visibility</p:attrName>
                                        </p:attrNameLst>
                                      </p:cBhvr>
                                      <p:to>
                                        <p:strVal val="visible"/>
                                      </p:to>
                                    </p:set>
                                    <p:anim calcmode="lin" valueType="num">
                                      <p:cBhvr additive="base">
                                        <p:cTn id="35" dur="500" fill="hold"/>
                                        <p:tgtEl>
                                          <p:spTgt spid="91147"/>
                                        </p:tgtEl>
                                        <p:attrNameLst>
                                          <p:attrName>ppt_x</p:attrName>
                                        </p:attrNameLst>
                                      </p:cBhvr>
                                      <p:tavLst>
                                        <p:tav tm="0">
                                          <p:val>
                                            <p:strVal val="0-#ppt_w/2"/>
                                          </p:val>
                                        </p:tav>
                                        <p:tav tm="100000">
                                          <p:val>
                                            <p:strVal val="#ppt_x"/>
                                          </p:val>
                                        </p:tav>
                                      </p:tavLst>
                                    </p:anim>
                                    <p:anim calcmode="lin" valueType="num">
                                      <p:cBhvr additive="base">
                                        <p:cTn id="36" dur="500" fill="hold"/>
                                        <p:tgtEl>
                                          <p:spTgt spid="9114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91372"/>
                                        </p:tgtEl>
                                        <p:attrNameLst>
                                          <p:attrName>style.visibility</p:attrName>
                                        </p:attrNameLst>
                                      </p:cBhvr>
                                      <p:to>
                                        <p:strVal val="visible"/>
                                      </p:to>
                                    </p:set>
                                    <p:anim calcmode="lin" valueType="num">
                                      <p:cBhvr additive="base">
                                        <p:cTn id="41" dur="500" fill="hold"/>
                                        <p:tgtEl>
                                          <p:spTgt spid="91372"/>
                                        </p:tgtEl>
                                        <p:attrNameLst>
                                          <p:attrName>ppt_x</p:attrName>
                                        </p:attrNameLst>
                                      </p:cBhvr>
                                      <p:tavLst>
                                        <p:tav tm="0">
                                          <p:val>
                                            <p:strVal val="0-#ppt_w/2"/>
                                          </p:val>
                                        </p:tav>
                                        <p:tav tm="100000">
                                          <p:val>
                                            <p:strVal val="#ppt_x"/>
                                          </p:val>
                                        </p:tav>
                                      </p:tavLst>
                                    </p:anim>
                                    <p:anim calcmode="lin" valueType="num">
                                      <p:cBhvr additive="base">
                                        <p:cTn id="42" dur="500" fill="hold"/>
                                        <p:tgtEl>
                                          <p:spTgt spid="913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3" grpId="0" autoUpdateAnimBg="0"/>
      <p:bldP spid="91144" grpId="0" autoUpdateAnimBg="0"/>
      <p:bldP spid="91145" grpId="0" autoUpdateAnimBg="0"/>
      <p:bldP spid="91146" grpId="0" autoUpdateAnimBg="0"/>
      <p:bldP spid="91147" grpId="0" autoUpdateAnimBg="0"/>
      <p:bldP spid="91372"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4F129330-5383-9E4A-8E54-FF1ED3618F97}"/>
              </a:ext>
            </a:extLst>
          </p:cNvPr>
          <p:cNvSpPr>
            <a:spLocks noGrp="1" noChangeArrowheads="1"/>
          </p:cNvSpPr>
          <p:nvPr>
            <p:ph type="title"/>
          </p:nvPr>
        </p:nvSpPr>
        <p:spPr>
          <a:xfrm>
            <a:off x="952034" y="768489"/>
            <a:ext cx="7886700" cy="994172"/>
          </a:xfrm>
        </p:spPr>
        <p:txBody>
          <a:bodyPr>
            <a:normAutofit/>
          </a:bodyPr>
          <a:lstStyle/>
          <a:p>
            <a:r>
              <a:rPr lang="en-GB" altLang="en-US" sz="2700" b="1" dirty="0">
                <a:solidFill>
                  <a:schemeClr val="tx2"/>
                </a:solidFill>
                <a:latin typeface="+mn-lt"/>
              </a:rPr>
              <a:t>RANOVA3 output for Nitrate in Lettuce Example A1</a:t>
            </a:r>
          </a:p>
        </p:txBody>
      </p:sp>
      <p:sp>
        <p:nvSpPr>
          <p:cNvPr id="11" name="Line 6">
            <a:extLst>
              <a:ext uri="{FF2B5EF4-FFF2-40B4-BE49-F238E27FC236}">
                <a16:creationId xmlns:a16="http://schemas.microsoft.com/office/drawing/2014/main" id="{9B1B13CB-EDE7-7A49-A4D6-01B80FEFE7B9}"/>
              </a:ext>
            </a:extLst>
          </p:cNvPr>
          <p:cNvSpPr>
            <a:spLocks noChangeShapeType="1"/>
          </p:cNvSpPr>
          <p:nvPr/>
        </p:nvSpPr>
        <p:spPr bwMode="auto">
          <a:xfrm>
            <a:off x="1143000" y="1543050"/>
            <a:ext cx="6858000" cy="0"/>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2" name="Rectangle 1">
            <a:extLst>
              <a:ext uri="{FF2B5EF4-FFF2-40B4-BE49-F238E27FC236}">
                <a16:creationId xmlns:a16="http://schemas.microsoft.com/office/drawing/2014/main" id="{55DC3501-8E90-9843-930C-5048AA73208B}"/>
              </a:ext>
            </a:extLst>
          </p:cNvPr>
          <p:cNvSpPr/>
          <p:nvPr/>
        </p:nvSpPr>
        <p:spPr>
          <a:xfrm>
            <a:off x="1083151" y="5756618"/>
            <a:ext cx="6470495" cy="253916"/>
          </a:xfrm>
          <a:prstGeom prst="rect">
            <a:avLst/>
          </a:prstGeom>
        </p:spPr>
        <p:txBody>
          <a:bodyPr wrap="square">
            <a:spAutoFit/>
          </a:bodyPr>
          <a:lstStyle/>
          <a:p>
            <a:pPr>
              <a:spcAft>
                <a:spcPts val="450"/>
              </a:spcAft>
              <a:tabLst>
                <a:tab pos="405289" algn="l"/>
              </a:tabLst>
            </a:pPr>
            <a:r>
              <a:rPr lang="en-GB" sz="1050" u="sng" dirty="0">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val="tx"/>
                    </a:ext>
                  </a:extLst>
                </a:hlinkClick>
              </a:rPr>
              <a:t>*</a:t>
            </a:r>
            <a:r>
              <a:rPr lang="en-GB" sz="1050" u="sng" dirty="0">
                <a:solidFill>
                  <a:srgbClr val="0000FF"/>
                </a:solidFill>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val="tx"/>
                    </a:ext>
                  </a:extLst>
                </a:hlinkClick>
              </a:rPr>
              <a:t> http://www.rsc.org/Membership/Networking/InterestGroups/Analytical/AMC/Software/</a:t>
            </a:r>
            <a:endParaRPr lang="en-GB" sz="1050" dirty="0">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A791525D-9753-F483-1D23-6861C31DB539}"/>
              </a:ext>
            </a:extLst>
          </p:cNvPr>
          <p:cNvSpPr txBox="1"/>
          <p:nvPr/>
        </p:nvSpPr>
        <p:spPr>
          <a:xfrm>
            <a:off x="214661" y="2187034"/>
            <a:ext cx="1856678" cy="923330"/>
          </a:xfrm>
          <a:prstGeom prst="rect">
            <a:avLst/>
          </a:prstGeom>
          <a:noFill/>
        </p:spPr>
        <p:txBody>
          <a:bodyPr wrap="square" rtlCol="0">
            <a:spAutoFit/>
          </a:bodyPr>
          <a:lstStyle/>
          <a:p>
            <a:r>
              <a:rPr lang="en-GB" sz="1350" dirty="0"/>
              <a:t>Cut and paste raw measurement values into RANOVA3 within Excel</a:t>
            </a:r>
          </a:p>
        </p:txBody>
      </p:sp>
      <p:pic>
        <p:nvPicPr>
          <p:cNvPr id="10" name="Picture 9">
            <a:extLst>
              <a:ext uri="{FF2B5EF4-FFF2-40B4-BE49-F238E27FC236}">
                <a16:creationId xmlns:a16="http://schemas.microsoft.com/office/drawing/2014/main" id="{68E01585-6DE3-4427-4933-9F2320ADCF85}"/>
              </a:ext>
            </a:extLst>
          </p:cNvPr>
          <p:cNvPicPr>
            <a:picLocks noChangeAspect="1"/>
          </p:cNvPicPr>
          <p:nvPr/>
        </p:nvPicPr>
        <p:blipFill>
          <a:blip r:embed="rId4"/>
          <a:stretch>
            <a:fillRect/>
          </a:stretch>
        </p:blipFill>
        <p:spPr>
          <a:xfrm>
            <a:off x="2031653" y="1762661"/>
            <a:ext cx="6183351" cy="3864595"/>
          </a:xfrm>
          <a:prstGeom prst="rect">
            <a:avLst/>
          </a:prstGeom>
        </p:spPr>
      </p:pic>
      <p:sp>
        <p:nvSpPr>
          <p:cNvPr id="18" name="TextBox 17">
            <a:extLst>
              <a:ext uri="{FF2B5EF4-FFF2-40B4-BE49-F238E27FC236}">
                <a16:creationId xmlns:a16="http://schemas.microsoft.com/office/drawing/2014/main" id="{3BCCC396-B85B-1258-3760-3E403788DA97}"/>
              </a:ext>
            </a:extLst>
          </p:cNvPr>
          <p:cNvSpPr txBox="1"/>
          <p:nvPr/>
        </p:nvSpPr>
        <p:spPr>
          <a:xfrm>
            <a:off x="214661" y="4277886"/>
            <a:ext cx="1726387" cy="507831"/>
          </a:xfrm>
          <a:prstGeom prst="rect">
            <a:avLst/>
          </a:prstGeom>
          <a:noFill/>
        </p:spPr>
        <p:txBody>
          <a:bodyPr wrap="square" rtlCol="0">
            <a:spAutoFit/>
          </a:bodyPr>
          <a:lstStyle/>
          <a:p>
            <a:r>
              <a:rPr lang="en-GB" sz="1350" dirty="0"/>
              <a:t>Click on RUN RANOVA to run</a:t>
            </a:r>
          </a:p>
        </p:txBody>
      </p:sp>
      <p:cxnSp>
        <p:nvCxnSpPr>
          <p:cNvPr id="20" name="Straight Arrow Connector 19">
            <a:extLst>
              <a:ext uri="{FF2B5EF4-FFF2-40B4-BE49-F238E27FC236}">
                <a16:creationId xmlns:a16="http://schemas.microsoft.com/office/drawing/2014/main" id="{71D6DBA8-3EC8-3B04-B0BC-85C1CE7A9B42}"/>
              </a:ext>
            </a:extLst>
          </p:cNvPr>
          <p:cNvCxnSpPr/>
          <p:nvPr/>
        </p:nvCxnSpPr>
        <p:spPr>
          <a:xfrm>
            <a:off x="1143000" y="2981557"/>
            <a:ext cx="1048216" cy="234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5463A68-FA6C-06B9-BB57-D1DA1D16F8E1}"/>
              </a:ext>
            </a:extLst>
          </p:cNvPr>
          <p:cNvCxnSpPr/>
          <p:nvPr/>
        </p:nvCxnSpPr>
        <p:spPr>
          <a:xfrm>
            <a:off x="1229422" y="4612424"/>
            <a:ext cx="2007220" cy="752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Εικόνα 2">
            <a:extLst>
              <a:ext uri="{FF2B5EF4-FFF2-40B4-BE49-F238E27FC236}">
                <a16:creationId xmlns:a16="http://schemas.microsoft.com/office/drawing/2014/main" id="{934D4DF1-B139-B064-4DDA-3F3A7F4FFBC8}"/>
              </a:ext>
            </a:extLst>
          </p:cNvPr>
          <p:cNvPicPr>
            <a:picLocks noChangeAspect="1"/>
          </p:cNvPicPr>
          <p:nvPr/>
        </p:nvPicPr>
        <p:blipFill>
          <a:blip r:embed="rId5"/>
          <a:stretch>
            <a:fillRect/>
          </a:stretch>
        </p:blipFill>
        <p:spPr>
          <a:xfrm>
            <a:off x="6382552" y="6160061"/>
            <a:ext cx="2342188" cy="536118"/>
          </a:xfrm>
          <a:prstGeom prst="rect">
            <a:avLst/>
          </a:prstGeom>
        </p:spPr>
      </p:pic>
    </p:spTree>
    <p:extLst>
      <p:ext uri="{BB962C8B-B14F-4D97-AF65-F5344CB8AC3E}">
        <p14:creationId xmlns:p14="http://schemas.microsoft.com/office/powerpoint/2010/main" val="3043450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4F129330-5383-9E4A-8E54-FF1ED3618F97}"/>
              </a:ext>
            </a:extLst>
          </p:cNvPr>
          <p:cNvSpPr>
            <a:spLocks noGrp="1" noChangeArrowheads="1"/>
          </p:cNvSpPr>
          <p:nvPr>
            <p:ph type="title"/>
          </p:nvPr>
        </p:nvSpPr>
        <p:spPr>
          <a:xfrm>
            <a:off x="952034" y="768489"/>
            <a:ext cx="7886700" cy="994172"/>
          </a:xfrm>
        </p:spPr>
        <p:txBody>
          <a:bodyPr>
            <a:normAutofit/>
          </a:bodyPr>
          <a:lstStyle/>
          <a:p>
            <a:r>
              <a:rPr lang="en-GB" altLang="en-US" sz="2700" b="1" dirty="0">
                <a:solidFill>
                  <a:schemeClr val="tx2"/>
                </a:solidFill>
                <a:latin typeface="+mn-lt"/>
              </a:rPr>
              <a:t>RANOVA3 output for Nitrate in Lettuce Example A1</a:t>
            </a:r>
          </a:p>
        </p:txBody>
      </p:sp>
      <p:sp>
        <p:nvSpPr>
          <p:cNvPr id="11" name="Line 6">
            <a:extLst>
              <a:ext uri="{FF2B5EF4-FFF2-40B4-BE49-F238E27FC236}">
                <a16:creationId xmlns:a16="http://schemas.microsoft.com/office/drawing/2014/main" id="{9B1B13CB-EDE7-7A49-A4D6-01B80FEFE7B9}"/>
              </a:ext>
            </a:extLst>
          </p:cNvPr>
          <p:cNvSpPr>
            <a:spLocks noChangeShapeType="1"/>
          </p:cNvSpPr>
          <p:nvPr/>
        </p:nvSpPr>
        <p:spPr bwMode="auto">
          <a:xfrm>
            <a:off x="1143000" y="1543050"/>
            <a:ext cx="6858000" cy="0"/>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2" name="Rectangle 1">
            <a:extLst>
              <a:ext uri="{FF2B5EF4-FFF2-40B4-BE49-F238E27FC236}">
                <a16:creationId xmlns:a16="http://schemas.microsoft.com/office/drawing/2014/main" id="{55DC3501-8E90-9843-930C-5048AA73208B}"/>
              </a:ext>
            </a:extLst>
          </p:cNvPr>
          <p:cNvSpPr/>
          <p:nvPr/>
        </p:nvSpPr>
        <p:spPr>
          <a:xfrm>
            <a:off x="419260" y="6285241"/>
            <a:ext cx="6470495" cy="253916"/>
          </a:xfrm>
          <a:prstGeom prst="rect">
            <a:avLst/>
          </a:prstGeom>
        </p:spPr>
        <p:txBody>
          <a:bodyPr wrap="square">
            <a:spAutoFit/>
          </a:bodyPr>
          <a:lstStyle/>
          <a:p>
            <a:pPr>
              <a:spcAft>
                <a:spcPts val="450"/>
              </a:spcAft>
              <a:tabLst>
                <a:tab pos="405289" algn="l"/>
              </a:tabLst>
            </a:pPr>
            <a:r>
              <a:rPr lang="en-GB" sz="1050" u="sng" dirty="0">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val="tx"/>
                    </a:ext>
                  </a:extLst>
                </a:hlinkClick>
              </a:rPr>
              <a:t>*</a:t>
            </a:r>
            <a:r>
              <a:rPr lang="en-GB" sz="1050" u="sng" dirty="0">
                <a:solidFill>
                  <a:srgbClr val="0000FF"/>
                </a:solidFill>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val="tx"/>
                    </a:ext>
                  </a:extLst>
                </a:hlinkClick>
              </a:rPr>
              <a:t> http://www.rsc.org/Membership/Networking/InterestGroups/Analytical/AMC/Software/</a:t>
            </a:r>
            <a:endParaRPr lang="en-GB" sz="1050" dirty="0">
              <a:latin typeface="Times New Roman" panose="02020603050405020304" pitchFamily="18" charset="0"/>
              <a:ea typeface="Times New Roman" panose="02020603050405020304" pitchFamily="18" charset="0"/>
            </a:endParaRPr>
          </a:p>
        </p:txBody>
      </p:sp>
      <p:sp>
        <p:nvSpPr>
          <p:cNvPr id="16" name="Rectangle 15">
            <a:extLst>
              <a:ext uri="{FF2B5EF4-FFF2-40B4-BE49-F238E27FC236}">
                <a16:creationId xmlns:a16="http://schemas.microsoft.com/office/drawing/2014/main" id="{1E56BEF1-E367-3441-97C7-DA44A124AEC2}"/>
              </a:ext>
            </a:extLst>
          </p:cNvPr>
          <p:cNvSpPr/>
          <p:nvPr/>
        </p:nvSpPr>
        <p:spPr>
          <a:xfrm>
            <a:off x="4823401" y="3742602"/>
            <a:ext cx="3687581" cy="784830"/>
          </a:xfrm>
          <a:prstGeom prst="rect">
            <a:avLst/>
          </a:prstGeom>
        </p:spPr>
        <p:txBody>
          <a:bodyPr wrap="square">
            <a:spAutoFit/>
          </a:bodyPr>
          <a:lstStyle/>
          <a:p>
            <a:pPr marL="257175" indent="-257175">
              <a:buFont typeface="Arial" panose="020B0604020202020204" pitchFamily="34" charset="0"/>
              <a:buChar char="•"/>
            </a:pPr>
            <a:r>
              <a:rPr lang="en-US" altLang="en-US" sz="1500" b="1" dirty="0"/>
              <a:t>Robust</a:t>
            </a:r>
            <a:r>
              <a:rPr lang="en-US" altLang="en-US" sz="1500" dirty="0"/>
              <a:t> ANOVA  </a:t>
            </a:r>
          </a:p>
          <a:p>
            <a:pPr marL="600075" lvl="1" indent="-257175">
              <a:buFont typeface="Arial" panose="020B0604020202020204" pitchFamily="34" charset="0"/>
              <a:buChar char="•"/>
            </a:pPr>
            <a:r>
              <a:rPr lang="en-US" altLang="en-US" sz="1500" i="1" dirty="0"/>
              <a:t>accommodates &lt; 10% outlying values</a:t>
            </a:r>
          </a:p>
          <a:p>
            <a:pPr marL="257175" indent="-257175">
              <a:buFont typeface="Arial" panose="020B0604020202020204" pitchFamily="34" charset="0"/>
              <a:buChar char="•"/>
            </a:pPr>
            <a:r>
              <a:rPr lang="en-US" altLang="en-US" sz="1500" b="1" i="1" dirty="0"/>
              <a:t>U’ </a:t>
            </a:r>
            <a:r>
              <a:rPr lang="en-US" altLang="en-US" sz="1500" b="1" dirty="0"/>
              <a:t>= 16.4%    </a:t>
            </a:r>
            <a:r>
              <a:rPr lang="en-US" altLang="en-US" sz="1500" dirty="0"/>
              <a:t>(</a:t>
            </a:r>
            <a:r>
              <a:rPr lang="en-US" altLang="en-US" sz="1500" dirty="0" err="1"/>
              <a:t>s</a:t>
            </a:r>
            <a:r>
              <a:rPr lang="en-US" altLang="en-US" sz="1500" baseline="-25000" dirty="0" err="1"/>
              <a:t>meas</a:t>
            </a:r>
            <a:r>
              <a:rPr lang="en-US" altLang="en-US" sz="1500" dirty="0"/>
              <a:t> = </a:t>
            </a:r>
            <a:r>
              <a:rPr lang="en-US" altLang="en-US" sz="1500" dirty="0">
                <a:solidFill>
                  <a:srgbClr val="00B050"/>
                </a:solidFill>
              </a:rPr>
              <a:t>360 mg kg</a:t>
            </a:r>
            <a:r>
              <a:rPr lang="en-US" altLang="en-US" sz="1500" baseline="30000" dirty="0">
                <a:solidFill>
                  <a:srgbClr val="00B050"/>
                </a:solidFill>
              </a:rPr>
              <a:t>-1</a:t>
            </a:r>
            <a:r>
              <a:rPr lang="en-US" altLang="en-US" sz="1500" dirty="0">
                <a:solidFill>
                  <a:srgbClr val="00B050"/>
                </a:solidFill>
              </a:rPr>
              <a:t> </a:t>
            </a:r>
            <a:r>
              <a:rPr lang="en-US" altLang="en-US" sz="1500" dirty="0"/>
              <a:t>)</a:t>
            </a:r>
          </a:p>
        </p:txBody>
      </p:sp>
      <p:graphicFrame>
        <p:nvGraphicFramePr>
          <p:cNvPr id="4" name="Table 3">
            <a:extLst>
              <a:ext uri="{FF2B5EF4-FFF2-40B4-BE49-F238E27FC236}">
                <a16:creationId xmlns:a16="http://schemas.microsoft.com/office/drawing/2014/main" id="{30709964-4ADF-6D4F-0865-783ABD257D75}"/>
              </a:ext>
            </a:extLst>
          </p:cNvPr>
          <p:cNvGraphicFramePr>
            <a:graphicFrameLocks noGrp="1"/>
          </p:cNvGraphicFramePr>
          <p:nvPr/>
        </p:nvGraphicFramePr>
        <p:xfrm>
          <a:off x="5119379" y="2064477"/>
          <a:ext cx="3095625" cy="1356361"/>
        </p:xfrm>
        <a:graphic>
          <a:graphicData uri="http://schemas.openxmlformats.org/drawingml/2006/table">
            <a:tbl>
              <a:tblPr/>
              <a:tblGrid>
                <a:gridCol w="619125">
                  <a:extLst>
                    <a:ext uri="{9D8B030D-6E8A-4147-A177-3AD203B41FA5}">
                      <a16:colId xmlns:a16="http://schemas.microsoft.com/office/drawing/2014/main" val="729648189"/>
                    </a:ext>
                  </a:extLst>
                </a:gridCol>
                <a:gridCol w="619125">
                  <a:extLst>
                    <a:ext uri="{9D8B030D-6E8A-4147-A177-3AD203B41FA5}">
                      <a16:colId xmlns:a16="http://schemas.microsoft.com/office/drawing/2014/main" val="3625895967"/>
                    </a:ext>
                  </a:extLst>
                </a:gridCol>
                <a:gridCol w="619125">
                  <a:extLst>
                    <a:ext uri="{9D8B030D-6E8A-4147-A177-3AD203B41FA5}">
                      <a16:colId xmlns:a16="http://schemas.microsoft.com/office/drawing/2014/main" val="3965175147"/>
                    </a:ext>
                  </a:extLst>
                </a:gridCol>
                <a:gridCol w="619125">
                  <a:extLst>
                    <a:ext uri="{9D8B030D-6E8A-4147-A177-3AD203B41FA5}">
                      <a16:colId xmlns:a16="http://schemas.microsoft.com/office/drawing/2014/main" val="3139559180"/>
                    </a:ext>
                  </a:extLst>
                </a:gridCol>
                <a:gridCol w="619125">
                  <a:extLst>
                    <a:ext uri="{9D8B030D-6E8A-4147-A177-3AD203B41FA5}">
                      <a16:colId xmlns:a16="http://schemas.microsoft.com/office/drawing/2014/main" val="2912969368"/>
                    </a:ext>
                  </a:extLst>
                </a:gridCol>
              </a:tblGrid>
              <a:tr h="167164">
                <a:tc gridSpan="5">
                  <a:txBody>
                    <a:bodyPr/>
                    <a:lstStyle/>
                    <a:p>
                      <a:pPr algn="l" fontAlgn="b"/>
                      <a:r>
                        <a:rPr lang="en-GB" sz="1100" b="1" i="0" u="none" strike="noStrike">
                          <a:solidFill>
                            <a:srgbClr val="000000"/>
                          </a:solidFill>
                          <a:effectLst/>
                          <a:latin typeface="Arial" panose="020B0604020202020204" pitchFamily="34" charset="0"/>
                        </a:rPr>
                        <a:t>Robust ANOVA</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27837279"/>
                  </a:ext>
                </a:extLst>
              </a:tr>
              <a:tr h="142875">
                <a:tc>
                  <a:txBody>
                    <a:bodyPr/>
                    <a:lstStyle/>
                    <a:p>
                      <a:pPr algn="l" fontAlgn="b"/>
                      <a:r>
                        <a:rPr lang="en-GB" sz="800" b="0" i="0" u="none" strike="noStrike">
                          <a:solidFill>
                            <a:srgbClr val="000000"/>
                          </a:solidFill>
                          <a:effectLst/>
                          <a:latin typeface="Arial" panose="020B0604020202020204" pitchFamily="34" charset="0"/>
                        </a:rPr>
                        <a:t>Mean</a:t>
                      </a:r>
                    </a:p>
                  </a:txBody>
                  <a:tcPr marL="7144" marR="7144" marT="714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4408.3</a:t>
                      </a:r>
                    </a:p>
                  </a:txBody>
                  <a:tcPr marL="7144" marR="7144" marT="7144"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GB" sz="800" b="0" i="0" u="none" strike="noStrike">
                          <a:solidFill>
                            <a:srgbClr val="000000"/>
                          </a:solidFill>
                          <a:effectLst/>
                          <a:latin typeface="Arial" panose="020B0604020202020204" pitchFamily="34" charset="0"/>
                        </a:rPr>
                        <a:t> </a:t>
                      </a:r>
                    </a:p>
                  </a:txBody>
                  <a:tcPr marL="7144" marR="7144" marT="7144"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GB" sz="800" b="0" i="0" u="none" strike="noStrike">
                          <a:solidFill>
                            <a:srgbClr val="000000"/>
                          </a:solidFill>
                          <a:effectLst/>
                          <a:latin typeface="Arial" panose="020B0604020202020204" pitchFamily="34" charset="0"/>
                        </a:rPr>
                        <a:t> </a:t>
                      </a:r>
                    </a:p>
                  </a:txBody>
                  <a:tcPr marL="7144" marR="7144" marT="7144"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GB" sz="800" b="0" i="0" u="none" strike="noStrike">
                          <a:solidFill>
                            <a:srgbClr val="000000"/>
                          </a:solidFill>
                          <a:effectLst/>
                          <a:latin typeface="Arial" panose="020B0604020202020204" pitchFamily="34" charset="0"/>
                        </a:rPr>
                        <a:t> </a:t>
                      </a:r>
                    </a:p>
                  </a:txBody>
                  <a:tcPr marL="7144" marR="7144" marT="714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120101616"/>
                  </a:ext>
                </a:extLst>
              </a:tr>
              <a:tr h="142875">
                <a:tc>
                  <a:txBody>
                    <a:bodyPr/>
                    <a:lstStyle/>
                    <a:p>
                      <a:pPr algn="l" fontAlgn="b"/>
                      <a:r>
                        <a:rPr lang="en-GB" sz="800" b="0" i="0" u="none" strike="noStrike">
                          <a:solidFill>
                            <a:srgbClr val="000000"/>
                          </a:solidFill>
                          <a:effectLst/>
                          <a:latin typeface="Arial" panose="020B0604020202020204" pitchFamily="34" charset="0"/>
                        </a:rPr>
                        <a:t>Total Sdev</a:t>
                      </a:r>
                    </a:p>
                  </a:txBody>
                  <a:tcPr marL="7144" marR="7144" marT="7144"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670.58</a:t>
                      </a:r>
                    </a:p>
                  </a:txBody>
                  <a:tcPr marL="7144" marR="7144" marT="7144" marB="0" anchor="b">
                    <a:lnL>
                      <a:noFill/>
                    </a:lnL>
                    <a:lnR>
                      <a:noFill/>
                    </a:lnR>
                    <a:lnT>
                      <a:noFill/>
                    </a:lnT>
                    <a:lnB>
                      <a:noFill/>
                    </a:lnB>
                    <a:solidFill>
                      <a:srgbClr val="FFFFFF"/>
                    </a:solidFill>
                  </a:tcPr>
                </a:tc>
                <a:tc>
                  <a:txBody>
                    <a:bodyPr/>
                    <a:lstStyle/>
                    <a:p>
                      <a:pPr algn="l" fontAlgn="b"/>
                      <a:r>
                        <a:rPr lang="en-GB" sz="800" b="0" i="0" u="none" strike="noStrike">
                          <a:solidFill>
                            <a:srgbClr val="000000"/>
                          </a:solidFill>
                          <a:effectLst/>
                          <a:latin typeface="Arial" panose="020B0604020202020204" pitchFamily="34" charset="0"/>
                        </a:rPr>
                        <a:t> </a:t>
                      </a:r>
                    </a:p>
                  </a:txBody>
                  <a:tcPr marL="7144" marR="7144" marT="7144" marB="0" anchor="b">
                    <a:lnL>
                      <a:noFill/>
                    </a:lnL>
                    <a:lnR>
                      <a:noFill/>
                    </a:lnR>
                    <a:lnT>
                      <a:noFill/>
                    </a:lnT>
                    <a:lnB>
                      <a:noFill/>
                    </a:lnB>
                    <a:solidFill>
                      <a:srgbClr val="FFFFFF"/>
                    </a:solidFill>
                  </a:tcPr>
                </a:tc>
                <a:tc>
                  <a:txBody>
                    <a:bodyPr/>
                    <a:lstStyle/>
                    <a:p>
                      <a:pPr algn="l" fontAlgn="b"/>
                      <a:r>
                        <a:rPr lang="en-GB" sz="800" b="0" i="0" u="none" strike="noStrike">
                          <a:solidFill>
                            <a:srgbClr val="000000"/>
                          </a:solidFill>
                          <a:effectLst/>
                          <a:latin typeface="Arial" panose="020B0604020202020204" pitchFamily="34" charset="0"/>
                        </a:rPr>
                        <a:t> </a:t>
                      </a:r>
                    </a:p>
                  </a:txBody>
                  <a:tcPr marL="7144" marR="7144" marT="7144" marB="0" anchor="b">
                    <a:lnL>
                      <a:noFill/>
                    </a:lnL>
                    <a:lnR>
                      <a:noFill/>
                    </a:lnR>
                    <a:lnT>
                      <a:noFill/>
                    </a:lnT>
                    <a:lnB>
                      <a:noFill/>
                    </a:lnB>
                    <a:solidFill>
                      <a:srgbClr val="FFFFFF"/>
                    </a:solidFill>
                  </a:tcPr>
                </a:tc>
                <a:tc>
                  <a:txBody>
                    <a:bodyPr/>
                    <a:lstStyle/>
                    <a:p>
                      <a:pPr algn="l" fontAlgn="b"/>
                      <a:r>
                        <a:rPr lang="en-GB" sz="800" b="0" i="0" u="none" strike="noStrike">
                          <a:solidFill>
                            <a:srgbClr val="000000"/>
                          </a:solidFill>
                          <a:effectLst/>
                          <a:latin typeface="Arial" panose="020B0604020202020204" pitchFamily="34" charset="0"/>
                        </a:rPr>
                        <a:t> </a:t>
                      </a:r>
                    </a:p>
                  </a:txBody>
                  <a:tcPr marL="7144" marR="7144" marT="7144"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031479903"/>
                  </a:ext>
                </a:extLst>
              </a:tr>
              <a:tr h="142875">
                <a:tc>
                  <a:txBody>
                    <a:bodyPr/>
                    <a:lstStyle/>
                    <a:p>
                      <a:pPr algn="l" fontAlgn="b"/>
                      <a:r>
                        <a:rPr lang="en-GB" sz="800" b="0" i="0" u="none" strike="noStrike">
                          <a:solidFill>
                            <a:srgbClr val="000000"/>
                          </a:solidFill>
                          <a:effectLst/>
                          <a:latin typeface="Arial" panose="020B0604020202020204" pitchFamily="34" charset="0"/>
                        </a:rPr>
                        <a:t> </a:t>
                      </a:r>
                    </a:p>
                  </a:txBody>
                  <a:tcPr marL="7144" marR="7144" marT="7144"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800" b="0" i="0" u="sng" strike="noStrike">
                          <a:solidFill>
                            <a:srgbClr val="000000"/>
                          </a:solidFill>
                          <a:effectLst/>
                          <a:latin typeface="Arial" panose="020B0604020202020204" pitchFamily="34" charset="0"/>
                        </a:rPr>
                        <a:t>Btn Target</a:t>
                      </a:r>
                    </a:p>
                  </a:txBody>
                  <a:tcPr marL="7144" marR="7144" marT="7144" marB="0" anchor="b">
                    <a:lnL>
                      <a:noFill/>
                    </a:lnL>
                    <a:lnR>
                      <a:noFill/>
                    </a:lnR>
                    <a:lnT>
                      <a:noFill/>
                    </a:lnT>
                    <a:lnB>
                      <a:noFill/>
                    </a:lnB>
                    <a:solidFill>
                      <a:srgbClr val="FFFFFF"/>
                    </a:solidFill>
                  </a:tcPr>
                </a:tc>
                <a:tc>
                  <a:txBody>
                    <a:bodyPr/>
                    <a:lstStyle/>
                    <a:p>
                      <a:pPr algn="r" fontAlgn="b"/>
                      <a:r>
                        <a:rPr lang="en-GB" sz="800" b="0" i="0" u="sng" strike="noStrike">
                          <a:solidFill>
                            <a:srgbClr val="000000"/>
                          </a:solidFill>
                          <a:effectLst/>
                          <a:latin typeface="Arial" panose="020B0604020202020204" pitchFamily="34" charset="0"/>
                        </a:rPr>
                        <a:t>Sampling </a:t>
                      </a:r>
                    </a:p>
                  </a:txBody>
                  <a:tcPr marL="7144" marR="7144" marT="7144" marB="0" anchor="b">
                    <a:lnL>
                      <a:noFill/>
                    </a:lnL>
                    <a:lnR>
                      <a:noFill/>
                    </a:lnR>
                    <a:lnT>
                      <a:noFill/>
                    </a:lnT>
                    <a:lnB>
                      <a:noFill/>
                    </a:lnB>
                    <a:solidFill>
                      <a:srgbClr val="FFFFFF"/>
                    </a:solidFill>
                  </a:tcPr>
                </a:tc>
                <a:tc>
                  <a:txBody>
                    <a:bodyPr/>
                    <a:lstStyle/>
                    <a:p>
                      <a:pPr algn="r" fontAlgn="b"/>
                      <a:r>
                        <a:rPr lang="en-GB" sz="800" b="0" i="0" u="sng" strike="noStrike">
                          <a:solidFill>
                            <a:srgbClr val="000000"/>
                          </a:solidFill>
                          <a:effectLst/>
                          <a:latin typeface="Arial" panose="020B0604020202020204" pitchFamily="34" charset="0"/>
                        </a:rPr>
                        <a:t>Analysis</a:t>
                      </a:r>
                    </a:p>
                  </a:txBody>
                  <a:tcPr marL="7144" marR="7144" marT="7144" marB="0" anchor="b">
                    <a:lnL>
                      <a:noFill/>
                    </a:lnL>
                    <a:lnR>
                      <a:noFill/>
                    </a:lnR>
                    <a:lnT>
                      <a:noFill/>
                    </a:lnT>
                    <a:lnB>
                      <a:noFill/>
                    </a:lnB>
                    <a:solidFill>
                      <a:srgbClr val="FFFFFF"/>
                    </a:solidFill>
                  </a:tcPr>
                </a:tc>
                <a:tc>
                  <a:txBody>
                    <a:bodyPr/>
                    <a:lstStyle/>
                    <a:p>
                      <a:pPr algn="r" fontAlgn="b"/>
                      <a:r>
                        <a:rPr lang="en-GB" sz="800" b="0" i="0" u="sng" strike="noStrike">
                          <a:solidFill>
                            <a:srgbClr val="000000"/>
                          </a:solidFill>
                          <a:effectLst/>
                          <a:latin typeface="Arial" panose="020B0604020202020204" pitchFamily="34" charset="0"/>
                        </a:rPr>
                        <a:t>Measure</a:t>
                      </a:r>
                    </a:p>
                  </a:txBody>
                  <a:tcPr marL="7144" marR="7144" marT="7144"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796519079"/>
                  </a:ext>
                </a:extLst>
              </a:tr>
              <a:tr h="235744">
                <a:tc>
                  <a:txBody>
                    <a:bodyPr/>
                    <a:lstStyle/>
                    <a:p>
                      <a:pPr algn="l" fontAlgn="b"/>
                      <a:r>
                        <a:rPr lang="en-GB" sz="800" b="0" i="0" u="none" strike="noStrike">
                          <a:solidFill>
                            <a:srgbClr val="000000"/>
                          </a:solidFill>
                          <a:effectLst/>
                          <a:latin typeface="Arial" panose="020B0604020202020204" pitchFamily="34" charset="0"/>
                        </a:rPr>
                        <a:t>Standard deviation</a:t>
                      </a:r>
                    </a:p>
                  </a:txBody>
                  <a:tcPr marL="7144" marR="7144" marT="7144"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565.4</a:t>
                      </a:r>
                    </a:p>
                  </a:txBody>
                  <a:tcPr marL="7144" marR="7144" marT="7144" marB="0" anchor="b">
                    <a:lnL>
                      <a:noFill/>
                    </a:lnL>
                    <a:lnR>
                      <a:noFill/>
                    </a:lnR>
                    <a:lnT>
                      <a:noFill/>
                    </a:lnT>
                    <a:lnB>
                      <a:noFill/>
                    </a:lnB>
                    <a:solidFill>
                      <a:srgbClr val="FFFFFF"/>
                    </a:solidFill>
                  </a:tcPr>
                </a:tc>
                <a:tc>
                  <a:txBody>
                    <a:bodyPr/>
                    <a:lstStyle/>
                    <a:p>
                      <a:pPr algn="r" fontAlgn="b"/>
                      <a:r>
                        <a:rPr lang="en-GB" sz="800" b="1" i="1" u="none" strike="noStrike" dirty="0">
                          <a:solidFill>
                            <a:srgbClr val="000000"/>
                          </a:solidFill>
                          <a:effectLst/>
                          <a:latin typeface="Arial" panose="020B0604020202020204" pitchFamily="34" charset="0"/>
                        </a:rPr>
                        <a:t>319.05</a:t>
                      </a:r>
                    </a:p>
                  </a:txBody>
                  <a:tcPr marL="7144" marR="7144" marT="7144" marB="0" anchor="b">
                    <a:lnL>
                      <a:noFill/>
                    </a:lnL>
                    <a:lnR>
                      <a:noFill/>
                    </a:lnR>
                    <a:lnT>
                      <a:noFill/>
                    </a:lnT>
                    <a:lnB>
                      <a:noFill/>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167.94</a:t>
                      </a:r>
                    </a:p>
                  </a:txBody>
                  <a:tcPr marL="7144" marR="7144" marT="7144" marB="0" anchor="b">
                    <a:lnL>
                      <a:noFill/>
                    </a:lnL>
                    <a:lnR>
                      <a:noFill/>
                    </a:lnR>
                    <a:lnT>
                      <a:noFill/>
                    </a:lnT>
                    <a:lnB>
                      <a:noFill/>
                    </a:lnB>
                    <a:solidFill>
                      <a:srgbClr val="FFFFFF"/>
                    </a:solidFill>
                  </a:tcPr>
                </a:tc>
                <a:tc>
                  <a:txBody>
                    <a:bodyPr/>
                    <a:lstStyle/>
                    <a:p>
                      <a:pPr algn="r" fontAlgn="b"/>
                      <a:r>
                        <a:rPr lang="en-GB" sz="800" b="1" i="1" u="none" strike="noStrike" dirty="0">
                          <a:solidFill>
                            <a:srgbClr val="00B050"/>
                          </a:solidFill>
                          <a:effectLst/>
                          <a:latin typeface="Arial" panose="020B0604020202020204" pitchFamily="34" charset="0"/>
                        </a:rPr>
                        <a:t>360.55</a:t>
                      </a:r>
                    </a:p>
                  </a:txBody>
                  <a:tcPr marL="7144" marR="7144" marT="7144"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288476365"/>
                  </a:ext>
                </a:extLst>
              </a:tr>
              <a:tr h="235744">
                <a:tc>
                  <a:txBody>
                    <a:bodyPr/>
                    <a:lstStyle/>
                    <a:p>
                      <a:pPr algn="l" fontAlgn="b"/>
                      <a:r>
                        <a:rPr lang="en-GB" sz="800" b="0" i="0" u="none" strike="noStrike">
                          <a:solidFill>
                            <a:srgbClr val="000000"/>
                          </a:solidFill>
                          <a:effectLst/>
                          <a:latin typeface="Arial" panose="020B0604020202020204" pitchFamily="34" charset="0"/>
                        </a:rPr>
                        <a:t>% of total variance</a:t>
                      </a:r>
                    </a:p>
                  </a:txBody>
                  <a:tcPr marL="7144" marR="7144" marT="7144"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71.09</a:t>
                      </a:r>
                    </a:p>
                  </a:txBody>
                  <a:tcPr marL="7144" marR="7144" marT="7144" marB="0" anchor="b">
                    <a:lnL>
                      <a:noFill/>
                    </a:lnL>
                    <a:lnR>
                      <a:noFill/>
                    </a:lnR>
                    <a:lnT>
                      <a:noFill/>
                    </a:lnT>
                    <a:lnB>
                      <a:noFill/>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22.64</a:t>
                      </a:r>
                    </a:p>
                  </a:txBody>
                  <a:tcPr marL="7144" marR="7144" marT="7144" marB="0" anchor="b">
                    <a:lnL>
                      <a:noFill/>
                    </a:lnL>
                    <a:lnR>
                      <a:noFill/>
                    </a:lnR>
                    <a:lnT>
                      <a:noFill/>
                    </a:lnT>
                    <a:lnB>
                      <a:noFill/>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6.27</a:t>
                      </a:r>
                    </a:p>
                  </a:txBody>
                  <a:tcPr marL="7144" marR="7144" marT="7144" marB="0" anchor="b">
                    <a:lnL>
                      <a:noFill/>
                    </a:lnL>
                    <a:lnR>
                      <a:noFill/>
                    </a:lnR>
                    <a:lnT>
                      <a:noFill/>
                    </a:lnT>
                    <a:lnB>
                      <a:noFill/>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28.91</a:t>
                      </a:r>
                    </a:p>
                  </a:txBody>
                  <a:tcPr marL="7144" marR="7144" marT="7144"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359312298"/>
                  </a:ext>
                </a:extLst>
              </a:tr>
              <a:tr h="235744">
                <a:tc gridSpan="2">
                  <a:txBody>
                    <a:bodyPr/>
                    <a:lstStyle/>
                    <a:p>
                      <a:pPr algn="l" fontAlgn="b"/>
                      <a:r>
                        <a:rPr lang="en-GB" sz="800" b="0" i="0" u="none" strike="noStrike">
                          <a:solidFill>
                            <a:srgbClr val="000000"/>
                          </a:solidFill>
                          <a:effectLst/>
                          <a:latin typeface="Arial" panose="020B0604020202020204" pitchFamily="34" charset="0"/>
                        </a:rPr>
                        <a:t>Expanded relative uncertainty (95%)</a:t>
                      </a:r>
                    </a:p>
                  </a:txBody>
                  <a:tcPr marL="7144" marR="7144" marT="714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GB"/>
                    </a:p>
                  </a:txBody>
                  <a:tcPr/>
                </a:tc>
                <a:tc>
                  <a:txBody>
                    <a:bodyPr/>
                    <a:lstStyle/>
                    <a:p>
                      <a:pPr algn="r" fontAlgn="b"/>
                      <a:r>
                        <a:rPr lang="en-GB" sz="800" b="1" i="1" u="none" strike="noStrike">
                          <a:solidFill>
                            <a:srgbClr val="000000"/>
                          </a:solidFill>
                          <a:effectLst/>
                          <a:latin typeface="Arial" panose="020B0604020202020204" pitchFamily="34" charset="0"/>
                        </a:rPr>
                        <a:t>14.47</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7.62</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800" b="1" i="1" u="none" strike="noStrike" dirty="0">
                          <a:solidFill>
                            <a:srgbClr val="000000"/>
                          </a:solidFill>
                          <a:effectLst/>
                          <a:highlight>
                            <a:srgbClr val="FFFF00"/>
                          </a:highlight>
                          <a:latin typeface="Arial" panose="020B0604020202020204" pitchFamily="34" charset="0"/>
                        </a:rPr>
                        <a:t>16.36</a:t>
                      </a:r>
                    </a:p>
                  </a:txBody>
                  <a:tcPr marL="7144" marR="7144" marT="714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49206222"/>
                  </a:ext>
                </a:extLst>
              </a:tr>
            </a:tbl>
          </a:graphicData>
        </a:graphic>
      </p:graphicFrame>
      <p:cxnSp>
        <p:nvCxnSpPr>
          <p:cNvPr id="5" name="Straight Arrow Connector 4">
            <a:extLst>
              <a:ext uri="{FF2B5EF4-FFF2-40B4-BE49-F238E27FC236}">
                <a16:creationId xmlns:a16="http://schemas.microsoft.com/office/drawing/2014/main" id="{18DFA887-9D1A-334D-83DB-47C688D5E48A}"/>
              </a:ext>
            </a:extLst>
          </p:cNvPr>
          <p:cNvCxnSpPr>
            <a:cxnSpLocks/>
          </p:cNvCxnSpPr>
          <p:nvPr/>
        </p:nvCxnSpPr>
        <p:spPr>
          <a:xfrm flipV="1">
            <a:off x="6038850" y="3315772"/>
            <a:ext cx="1962150" cy="989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FF6A4925-ED4F-2843-59B1-6FA8E72AFE4F}"/>
              </a:ext>
            </a:extLst>
          </p:cNvPr>
          <p:cNvGraphicFramePr>
            <a:graphicFrameLocks noGrp="1"/>
          </p:cNvGraphicFramePr>
          <p:nvPr/>
        </p:nvGraphicFramePr>
        <p:xfrm>
          <a:off x="796904" y="2024921"/>
          <a:ext cx="3714750" cy="1508761"/>
        </p:xfrm>
        <a:graphic>
          <a:graphicData uri="http://schemas.openxmlformats.org/drawingml/2006/table">
            <a:tbl>
              <a:tblPr/>
              <a:tblGrid>
                <a:gridCol w="619125">
                  <a:extLst>
                    <a:ext uri="{9D8B030D-6E8A-4147-A177-3AD203B41FA5}">
                      <a16:colId xmlns:a16="http://schemas.microsoft.com/office/drawing/2014/main" val="1736161842"/>
                    </a:ext>
                  </a:extLst>
                </a:gridCol>
                <a:gridCol w="619125">
                  <a:extLst>
                    <a:ext uri="{9D8B030D-6E8A-4147-A177-3AD203B41FA5}">
                      <a16:colId xmlns:a16="http://schemas.microsoft.com/office/drawing/2014/main" val="1582313644"/>
                    </a:ext>
                  </a:extLst>
                </a:gridCol>
                <a:gridCol w="619125">
                  <a:extLst>
                    <a:ext uri="{9D8B030D-6E8A-4147-A177-3AD203B41FA5}">
                      <a16:colId xmlns:a16="http://schemas.microsoft.com/office/drawing/2014/main" val="1950309978"/>
                    </a:ext>
                  </a:extLst>
                </a:gridCol>
                <a:gridCol w="619125">
                  <a:extLst>
                    <a:ext uri="{9D8B030D-6E8A-4147-A177-3AD203B41FA5}">
                      <a16:colId xmlns:a16="http://schemas.microsoft.com/office/drawing/2014/main" val="3661295568"/>
                    </a:ext>
                  </a:extLst>
                </a:gridCol>
                <a:gridCol w="619125">
                  <a:extLst>
                    <a:ext uri="{9D8B030D-6E8A-4147-A177-3AD203B41FA5}">
                      <a16:colId xmlns:a16="http://schemas.microsoft.com/office/drawing/2014/main" val="203580836"/>
                    </a:ext>
                  </a:extLst>
                </a:gridCol>
                <a:gridCol w="619125">
                  <a:extLst>
                    <a:ext uri="{9D8B030D-6E8A-4147-A177-3AD203B41FA5}">
                      <a16:colId xmlns:a16="http://schemas.microsoft.com/office/drawing/2014/main" val="4199068014"/>
                    </a:ext>
                  </a:extLst>
                </a:gridCol>
              </a:tblGrid>
              <a:tr h="167164">
                <a:tc gridSpan="6">
                  <a:txBody>
                    <a:bodyPr/>
                    <a:lstStyle/>
                    <a:p>
                      <a:pPr algn="l" fontAlgn="b"/>
                      <a:r>
                        <a:rPr lang="en-GB" sz="1100" b="1" i="0" u="none" strike="noStrike">
                          <a:solidFill>
                            <a:srgbClr val="000000"/>
                          </a:solidFill>
                          <a:effectLst/>
                          <a:latin typeface="Arial" panose="020B0604020202020204" pitchFamily="34" charset="0"/>
                        </a:rPr>
                        <a:t>Classical ANOVA</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39834814"/>
                  </a:ext>
                </a:extLst>
              </a:tr>
              <a:tr h="142875">
                <a:tc>
                  <a:txBody>
                    <a:bodyPr/>
                    <a:lstStyle/>
                    <a:p>
                      <a:pPr algn="l" fontAlgn="b"/>
                      <a:r>
                        <a:rPr lang="en-GB" sz="800" b="0" i="0" u="none" strike="noStrike">
                          <a:solidFill>
                            <a:srgbClr val="000000"/>
                          </a:solidFill>
                          <a:effectLst/>
                          <a:latin typeface="Arial" panose="020B0604020202020204" pitchFamily="34" charset="0"/>
                        </a:rPr>
                        <a:t>Mean</a:t>
                      </a:r>
                    </a:p>
                  </a:txBody>
                  <a:tcPr marL="7144" marR="7144" marT="714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4345.6</a:t>
                      </a:r>
                    </a:p>
                  </a:txBody>
                  <a:tcPr marL="7144" marR="7144" marT="7144"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GB" sz="800" b="0" i="0" u="none" strike="noStrike">
                          <a:solidFill>
                            <a:srgbClr val="000000"/>
                          </a:solidFill>
                          <a:effectLst/>
                          <a:latin typeface="Arial" panose="020B0604020202020204" pitchFamily="34" charset="0"/>
                        </a:rPr>
                        <a:t> </a:t>
                      </a:r>
                    </a:p>
                  </a:txBody>
                  <a:tcPr marL="7144" marR="7144" marT="7144"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GB" sz="800" b="0" i="0" u="none" strike="noStrike">
                          <a:solidFill>
                            <a:srgbClr val="000000"/>
                          </a:solidFill>
                          <a:effectLst/>
                          <a:latin typeface="Arial" panose="020B0604020202020204" pitchFamily="34" charset="0"/>
                        </a:rPr>
                        <a:t>No. Targets</a:t>
                      </a:r>
                    </a:p>
                  </a:txBody>
                  <a:tcPr marL="7144" marR="7144" marT="7144"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800" b="1" i="1" u="none" strike="noStrike">
                          <a:solidFill>
                            <a:srgbClr val="000000"/>
                          </a:solidFill>
                          <a:effectLst/>
                          <a:latin typeface="Arial" panose="020B0604020202020204" pitchFamily="34" charset="0"/>
                        </a:rPr>
                        <a:t>8</a:t>
                      </a:r>
                    </a:p>
                  </a:txBody>
                  <a:tcPr marL="7144" marR="7144" marT="714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GB" sz="800" b="0" i="0" u="none" strike="noStrike">
                          <a:solidFill>
                            <a:srgbClr val="000000"/>
                          </a:solidFill>
                          <a:effectLst/>
                          <a:latin typeface="Arial" panose="020B0604020202020204" pitchFamily="34" charset="0"/>
                        </a:rPr>
                        <a:t> </a:t>
                      </a:r>
                    </a:p>
                  </a:txBody>
                  <a:tcPr marL="7144" marR="7144" marT="7144"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645121902"/>
                  </a:ext>
                </a:extLst>
              </a:tr>
              <a:tr h="142875">
                <a:tc>
                  <a:txBody>
                    <a:bodyPr/>
                    <a:lstStyle/>
                    <a:p>
                      <a:pPr algn="l" fontAlgn="b"/>
                      <a:r>
                        <a:rPr lang="en-GB" sz="800" b="0" i="0" u="none" strike="noStrike">
                          <a:solidFill>
                            <a:srgbClr val="000000"/>
                          </a:solidFill>
                          <a:effectLst/>
                          <a:latin typeface="Arial" panose="020B0604020202020204" pitchFamily="34" charset="0"/>
                        </a:rPr>
                        <a:t>Total Sdev</a:t>
                      </a:r>
                    </a:p>
                  </a:txBody>
                  <a:tcPr marL="7144" marR="7144" marT="7144"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774.53</a:t>
                      </a:r>
                    </a:p>
                  </a:txBody>
                  <a:tcPr marL="7144" marR="7144" marT="7144" marB="0" anchor="b">
                    <a:lnL>
                      <a:noFill/>
                    </a:lnL>
                    <a:lnR>
                      <a:noFill/>
                    </a:lnR>
                    <a:lnT>
                      <a:noFill/>
                    </a:lnT>
                    <a:lnB>
                      <a:noFill/>
                    </a:lnB>
                    <a:solidFill>
                      <a:srgbClr val="FFFFFF"/>
                    </a:solidFill>
                  </a:tcPr>
                </a:tc>
                <a:tc>
                  <a:txBody>
                    <a:bodyPr/>
                    <a:lstStyle/>
                    <a:p>
                      <a:pPr algn="l" fontAlgn="b"/>
                      <a:r>
                        <a:rPr lang="en-GB" sz="800" b="0" i="0" u="none" strike="noStrike">
                          <a:solidFill>
                            <a:srgbClr val="000000"/>
                          </a:solidFill>
                          <a:effectLst/>
                          <a:latin typeface="Arial" panose="020B0604020202020204" pitchFamily="34" charset="0"/>
                        </a:rPr>
                        <a:t> </a:t>
                      </a:r>
                    </a:p>
                  </a:txBody>
                  <a:tcPr marL="7144" marR="7144" marT="7144" marB="0" anchor="b">
                    <a:lnL>
                      <a:noFill/>
                    </a:lnL>
                    <a:lnR>
                      <a:noFill/>
                    </a:lnR>
                    <a:lnT>
                      <a:noFill/>
                    </a:lnT>
                    <a:lnB>
                      <a:noFill/>
                    </a:lnB>
                    <a:solidFill>
                      <a:srgbClr val="FFFFFF"/>
                    </a:solidFill>
                  </a:tcPr>
                </a:tc>
                <a:tc>
                  <a:txBody>
                    <a:bodyPr/>
                    <a:lstStyle/>
                    <a:p>
                      <a:pPr algn="l" fontAlgn="b"/>
                      <a:r>
                        <a:rPr lang="en-GB" sz="800" b="0" i="0" u="none" strike="noStrike">
                          <a:solidFill>
                            <a:srgbClr val="000000"/>
                          </a:solidFill>
                          <a:effectLst/>
                          <a:latin typeface="Arial" panose="020B0604020202020204" pitchFamily="34" charset="0"/>
                        </a:rPr>
                        <a:t> </a:t>
                      </a:r>
                    </a:p>
                  </a:txBody>
                  <a:tcPr marL="7144" marR="7144" marT="7144" marB="0" anchor="b">
                    <a:lnL>
                      <a:noFill/>
                    </a:lnL>
                    <a:lnR>
                      <a:noFill/>
                    </a:lnR>
                    <a:lnT>
                      <a:noFill/>
                    </a:lnT>
                    <a:lnB>
                      <a:noFill/>
                    </a:lnB>
                    <a:solidFill>
                      <a:srgbClr val="FFFFFF"/>
                    </a:solidFill>
                  </a:tcPr>
                </a:tc>
                <a:tc>
                  <a:txBody>
                    <a:bodyPr/>
                    <a:lstStyle/>
                    <a:p>
                      <a:pPr algn="l" fontAlgn="b"/>
                      <a:r>
                        <a:rPr lang="en-GB" sz="800" b="0" i="0" u="none" strike="noStrike">
                          <a:solidFill>
                            <a:srgbClr val="000000"/>
                          </a:solidFill>
                          <a:effectLst/>
                          <a:latin typeface="Arial" panose="020B0604020202020204" pitchFamily="34" charset="0"/>
                        </a:rPr>
                        <a:t> </a:t>
                      </a:r>
                    </a:p>
                  </a:txBody>
                  <a:tcPr marL="7144" marR="7144" marT="7144"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GB" sz="800" b="0" i="0" u="none" strike="noStrike">
                          <a:solidFill>
                            <a:srgbClr val="000000"/>
                          </a:solidFill>
                          <a:effectLst/>
                          <a:latin typeface="Arial" panose="020B0604020202020204" pitchFamily="34" charset="0"/>
                        </a:rPr>
                        <a:t> </a:t>
                      </a:r>
                    </a:p>
                  </a:txBody>
                  <a:tcPr marL="7144" marR="7144" marT="7144"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96420765"/>
                  </a:ext>
                </a:extLst>
              </a:tr>
              <a:tr h="142875">
                <a:tc>
                  <a:txBody>
                    <a:bodyPr/>
                    <a:lstStyle/>
                    <a:p>
                      <a:pPr algn="l" fontAlgn="b"/>
                      <a:r>
                        <a:rPr lang="en-GB" sz="800" b="0" i="0" u="none" strike="noStrike">
                          <a:solidFill>
                            <a:srgbClr val="000000"/>
                          </a:solidFill>
                          <a:effectLst/>
                          <a:latin typeface="Arial" panose="020B0604020202020204" pitchFamily="34" charset="0"/>
                        </a:rPr>
                        <a:t> </a:t>
                      </a:r>
                    </a:p>
                  </a:txBody>
                  <a:tcPr marL="7144" marR="7144" marT="7144"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800" b="0" i="0" u="sng" strike="noStrike">
                          <a:solidFill>
                            <a:srgbClr val="000000"/>
                          </a:solidFill>
                          <a:effectLst/>
                          <a:latin typeface="Arial" panose="020B0604020202020204" pitchFamily="34" charset="0"/>
                        </a:rPr>
                        <a:t>Btn Target</a:t>
                      </a:r>
                    </a:p>
                  </a:txBody>
                  <a:tcPr marL="7144" marR="7144" marT="7144" marB="0" anchor="b">
                    <a:lnL>
                      <a:noFill/>
                    </a:lnL>
                    <a:lnR>
                      <a:noFill/>
                    </a:lnR>
                    <a:lnT>
                      <a:noFill/>
                    </a:lnT>
                    <a:lnB>
                      <a:noFill/>
                    </a:lnB>
                    <a:solidFill>
                      <a:srgbClr val="FFFFFF"/>
                    </a:solidFill>
                  </a:tcPr>
                </a:tc>
                <a:tc>
                  <a:txBody>
                    <a:bodyPr/>
                    <a:lstStyle/>
                    <a:p>
                      <a:pPr algn="r" fontAlgn="b"/>
                      <a:r>
                        <a:rPr lang="en-GB" sz="800" b="0" i="0" u="sng" strike="noStrike">
                          <a:solidFill>
                            <a:srgbClr val="000000"/>
                          </a:solidFill>
                          <a:effectLst/>
                          <a:latin typeface="Arial" panose="020B0604020202020204" pitchFamily="34" charset="0"/>
                        </a:rPr>
                        <a:t>Sampling</a:t>
                      </a:r>
                    </a:p>
                  </a:txBody>
                  <a:tcPr marL="7144" marR="7144" marT="7144" marB="0" anchor="b">
                    <a:lnL>
                      <a:noFill/>
                    </a:lnL>
                    <a:lnR>
                      <a:noFill/>
                    </a:lnR>
                    <a:lnT>
                      <a:noFill/>
                    </a:lnT>
                    <a:lnB>
                      <a:noFill/>
                    </a:lnB>
                    <a:solidFill>
                      <a:srgbClr val="FFFFFF"/>
                    </a:solidFill>
                  </a:tcPr>
                </a:tc>
                <a:tc>
                  <a:txBody>
                    <a:bodyPr/>
                    <a:lstStyle/>
                    <a:p>
                      <a:pPr algn="r" fontAlgn="b"/>
                      <a:r>
                        <a:rPr lang="en-GB" sz="800" b="0" i="0" u="sng" strike="noStrike">
                          <a:solidFill>
                            <a:srgbClr val="000000"/>
                          </a:solidFill>
                          <a:effectLst/>
                          <a:latin typeface="Arial" panose="020B0604020202020204" pitchFamily="34" charset="0"/>
                        </a:rPr>
                        <a:t>Analysis</a:t>
                      </a:r>
                    </a:p>
                  </a:txBody>
                  <a:tcPr marL="7144" marR="7144" marT="7144" marB="0" anchor="b">
                    <a:lnL>
                      <a:noFill/>
                    </a:lnL>
                    <a:lnR>
                      <a:noFill/>
                    </a:lnR>
                    <a:lnT>
                      <a:noFill/>
                    </a:lnT>
                    <a:lnB>
                      <a:noFill/>
                    </a:lnB>
                    <a:solidFill>
                      <a:srgbClr val="FFFFFF"/>
                    </a:solidFill>
                  </a:tcPr>
                </a:tc>
                <a:tc>
                  <a:txBody>
                    <a:bodyPr/>
                    <a:lstStyle/>
                    <a:p>
                      <a:pPr algn="r" fontAlgn="b"/>
                      <a:r>
                        <a:rPr lang="en-GB" sz="800" b="0" i="0" u="sng" strike="noStrike">
                          <a:solidFill>
                            <a:srgbClr val="000000"/>
                          </a:solidFill>
                          <a:effectLst/>
                          <a:latin typeface="Arial" panose="020B0604020202020204" pitchFamily="34" charset="0"/>
                        </a:rPr>
                        <a:t>Measure</a:t>
                      </a:r>
                    </a:p>
                  </a:txBody>
                  <a:tcPr marL="7144" marR="7144" marT="7144"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GB" sz="800" b="0" i="0" u="none" strike="noStrike">
                          <a:solidFill>
                            <a:srgbClr val="000000"/>
                          </a:solidFill>
                          <a:effectLst/>
                          <a:latin typeface="Arial" panose="020B0604020202020204" pitchFamily="34" charset="0"/>
                        </a:rPr>
                        <a:t> </a:t>
                      </a:r>
                    </a:p>
                  </a:txBody>
                  <a:tcPr marL="7144" marR="7144" marT="7144"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415339903"/>
                  </a:ext>
                </a:extLst>
              </a:tr>
              <a:tr h="235744">
                <a:tc>
                  <a:txBody>
                    <a:bodyPr/>
                    <a:lstStyle/>
                    <a:p>
                      <a:pPr algn="l" fontAlgn="b"/>
                      <a:r>
                        <a:rPr lang="en-GB" sz="800" b="0" i="0" u="none" strike="noStrike">
                          <a:solidFill>
                            <a:srgbClr val="000000"/>
                          </a:solidFill>
                          <a:effectLst/>
                          <a:latin typeface="Arial" panose="020B0604020202020204" pitchFamily="34" charset="0"/>
                        </a:rPr>
                        <a:t>Standard deviation</a:t>
                      </a:r>
                    </a:p>
                  </a:txBody>
                  <a:tcPr marL="7144" marR="7144" marT="7144"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556.28</a:t>
                      </a:r>
                    </a:p>
                  </a:txBody>
                  <a:tcPr marL="7144" marR="7144" marT="7144" marB="0" anchor="b">
                    <a:lnL>
                      <a:noFill/>
                    </a:lnL>
                    <a:lnR>
                      <a:noFill/>
                    </a:lnR>
                    <a:lnT>
                      <a:noFill/>
                    </a:lnT>
                    <a:lnB>
                      <a:noFill/>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518.16</a:t>
                      </a:r>
                    </a:p>
                  </a:txBody>
                  <a:tcPr marL="7144" marR="7144" marT="7144" marB="0" anchor="b">
                    <a:lnL>
                      <a:noFill/>
                    </a:lnL>
                    <a:lnR>
                      <a:noFill/>
                    </a:lnR>
                    <a:lnT>
                      <a:noFill/>
                    </a:lnT>
                    <a:lnB>
                      <a:noFill/>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148.18</a:t>
                      </a:r>
                    </a:p>
                  </a:txBody>
                  <a:tcPr marL="7144" marR="7144" marT="7144" marB="0" anchor="b">
                    <a:lnL>
                      <a:noFill/>
                    </a:lnL>
                    <a:lnR>
                      <a:noFill/>
                    </a:lnR>
                    <a:lnT>
                      <a:noFill/>
                    </a:lnT>
                    <a:lnB>
                      <a:noFill/>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538.93</a:t>
                      </a:r>
                    </a:p>
                  </a:txBody>
                  <a:tcPr marL="7144" marR="7144" marT="7144"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GB" sz="800" b="0" i="0" u="none" strike="noStrike">
                          <a:solidFill>
                            <a:srgbClr val="000000"/>
                          </a:solidFill>
                          <a:effectLst/>
                          <a:latin typeface="Arial" panose="020B0604020202020204" pitchFamily="34" charset="0"/>
                        </a:rPr>
                        <a:t> </a:t>
                      </a:r>
                    </a:p>
                  </a:txBody>
                  <a:tcPr marL="7144" marR="7144" marT="7144"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850363787"/>
                  </a:ext>
                </a:extLst>
              </a:tr>
              <a:tr h="235744">
                <a:tc>
                  <a:txBody>
                    <a:bodyPr/>
                    <a:lstStyle/>
                    <a:p>
                      <a:pPr algn="l" fontAlgn="b"/>
                      <a:r>
                        <a:rPr lang="en-GB" sz="800" b="0" i="0" u="none" strike="noStrike">
                          <a:solidFill>
                            <a:srgbClr val="000000"/>
                          </a:solidFill>
                          <a:effectLst/>
                          <a:latin typeface="Arial" panose="020B0604020202020204" pitchFamily="34" charset="0"/>
                        </a:rPr>
                        <a:t>% of total variance</a:t>
                      </a:r>
                    </a:p>
                  </a:txBody>
                  <a:tcPr marL="7144" marR="7144" marT="7144"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51.58</a:t>
                      </a:r>
                    </a:p>
                  </a:txBody>
                  <a:tcPr marL="7144" marR="7144" marT="7144" marB="0" anchor="b">
                    <a:lnL>
                      <a:noFill/>
                    </a:lnL>
                    <a:lnR>
                      <a:noFill/>
                    </a:lnR>
                    <a:lnT>
                      <a:noFill/>
                    </a:lnT>
                    <a:lnB>
                      <a:noFill/>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44.76</a:t>
                      </a:r>
                    </a:p>
                  </a:txBody>
                  <a:tcPr marL="7144" marR="7144" marT="7144" marB="0" anchor="b">
                    <a:lnL>
                      <a:noFill/>
                    </a:lnL>
                    <a:lnR>
                      <a:noFill/>
                    </a:lnR>
                    <a:lnT>
                      <a:noFill/>
                    </a:lnT>
                    <a:lnB>
                      <a:noFill/>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3.66</a:t>
                      </a:r>
                    </a:p>
                  </a:txBody>
                  <a:tcPr marL="7144" marR="7144" marT="7144" marB="0" anchor="b">
                    <a:lnL>
                      <a:noFill/>
                    </a:lnL>
                    <a:lnR>
                      <a:noFill/>
                    </a:lnR>
                    <a:lnT>
                      <a:noFill/>
                    </a:lnT>
                    <a:lnB>
                      <a:noFill/>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48.42</a:t>
                      </a:r>
                    </a:p>
                  </a:txBody>
                  <a:tcPr marL="7144" marR="7144" marT="7144"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GB" sz="800" b="0" i="0" u="none" strike="noStrike">
                          <a:solidFill>
                            <a:srgbClr val="000000"/>
                          </a:solidFill>
                          <a:effectLst/>
                          <a:latin typeface="Arial" panose="020B0604020202020204" pitchFamily="34" charset="0"/>
                        </a:rPr>
                        <a:t> </a:t>
                      </a:r>
                    </a:p>
                  </a:txBody>
                  <a:tcPr marL="7144" marR="7144" marT="7144"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79810939"/>
                  </a:ext>
                </a:extLst>
              </a:tr>
              <a:tr h="235744">
                <a:tc gridSpan="2">
                  <a:txBody>
                    <a:bodyPr/>
                    <a:lstStyle/>
                    <a:p>
                      <a:pPr algn="l" fontAlgn="b"/>
                      <a:r>
                        <a:rPr lang="en-GB" sz="800" b="0" i="0" u="none" strike="noStrike">
                          <a:solidFill>
                            <a:srgbClr val="000000"/>
                          </a:solidFill>
                          <a:effectLst/>
                          <a:latin typeface="Arial" panose="020B0604020202020204" pitchFamily="34" charset="0"/>
                        </a:rPr>
                        <a:t>Expanded relative uncertainty (95%)</a:t>
                      </a:r>
                    </a:p>
                  </a:txBody>
                  <a:tcPr marL="7144" marR="7144" marT="714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GB"/>
                    </a:p>
                  </a:txBody>
                  <a:tcPr/>
                </a:tc>
                <a:tc>
                  <a:txBody>
                    <a:bodyPr/>
                    <a:lstStyle/>
                    <a:p>
                      <a:pPr algn="r" fontAlgn="b"/>
                      <a:r>
                        <a:rPr lang="en-GB" sz="800" b="1" i="1" u="none" strike="noStrike">
                          <a:solidFill>
                            <a:srgbClr val="000000"/>
                          </a:solidFill>
                          <a:effectLst/>
                          <a:latin typeface="Arial" panose="020B0604020202020204" pitchFamily="34" charset="0"/>
                        </a:rPr>
                        <a:t>23.85</a:t>
                      </a: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6.82</a:t>
                      </a: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800" b="1" i="1" u="none" strike="noStrike">
                          <a:solidFill>
                            <a:srgbClr val="000000"/>
                          </a:solidFill>
                          <a:effectLst/>
                          <a:latin typeface="Arial" panose="020B0604020202020204" pitchFamily="34" charset="0"/>
                        </a:rPr>
                        <a:t>24.80</a:t>
                      </a:r>
                    </a:p>
                  </a:txBody>
                  <a:tcPr marL="7144" marR="7144" marT="7144"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800" b="0" i="0" u="none" strike="noStrike">
                          <a:solidFill>
                            <a:srgbClr val="000000"/>
                          </a:solidFill>
                          <a:effectLst/>
                          <a:latin typeface="Arial" panose="020B0604020202020204" pitchFamily="34" charset="0"/>
                        </a:rPr>
                        <a:t> </a:t>
                      </a:r>
                    </a:p>
                  </a:txBody>
                  <a:tcPr marL="7144" marR="7144" marT="7144"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855801713"/>
                  </a:ext>
                </a:extLst>
              </a:tr>
              <a:tr h="152400">
                <a:tc gridSpan="2">
                  <a:txBody>
                    <a:bodyPr/>
                    <a:lstStyle/>
                    <a:p>
                      <a:pPr algn="r" fontAlgn="ctr"/>
                      <a:r>
                        <a:rPr lang="en-GB" sz="800" b="0" i="0" u="none" strike="noStrike">
                          <a:solidFill>
                            <a:srgbClr val="1F497D"/>
                          </a:solidFill>
                          <a:effectLst/>
                          <a:latin typeface="Arial" panose="020B0604020202020204" pitchFamily="34" charset="0"/>
                        </a:rPr>
                        <a:t>Uncertainty Factor (95%)</a:t>
                      </a:r>
                    </a:p>
                  </a:txBody>
                  <a:tcPr marL="7144" marR="7144" marT="7144"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GB"/>
                    </a:p>
                  </a:txBody>
                  <a:tcPr/>
                </a:tc>
                <a:tc>
                  <a:txBody>
                    <a:bodyPr/>
                    <a:lstStyle/>
                    <a:p>
                      <a:pPr algn="r" fontAlgn="ctr"/>
                      <a:r>
                        <a:rPr lang="en-GB" sz="800" b="1" i="1" u="none" strike="noStrike">
                          <a:solidFill>
                            <a:srgbClr val="1F497D"/>
                          </a:solidFill>
                          <a:effectLst/>
                          <a:latin typeface="Arial" panose="020B0604020202020204" pitchFamily="34" charset="0"/>
                        </a:rPr>
                        <a:t>1.2432</a:t>
                      </a:r>
                    </a:p>
                  </a:txBody>
                  <a:tcPr marL="7144" marR="7144" marT="7144"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800" b="1" i="1" u="none" strike="noStrike">
                          <a:solidFill>
                            <a:srgbClr val="1F497D"/>
                          </a:solidFill>
                          <a:effectLst/>
                          <a:latin typeface="Arial" panose="020B0604020202020204" pitchFamily="34" charset="0"/>
                        </a:rPr>
                        <a:t>1.0738</a:t>
                      </a:r>
                    </a:p>
                  </a:txBody>
                  <a:tcPr marL="7144" marR="7144" marT="7144"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GB" sz="800" b="1" i="1" u="none" strike="noStrike">
                          <a:solidFill>
                            <a:srgbClr val="1F497D"/>
                          </a:solidFill>
                          <a:effectLst/>
                          <a:latin typeface="Arial" panose="020B0604020202020204" pitchFamily="34" charset="0"/>
                        </a:rPr>
                        <a:t>1.2574</a:t>
                      </a:r>
                    </a:p>
                  </a:txBody>
                  <a:tcPr marL="7144" marR="7144" marT="7144"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800" b="0" i="0" u="none" strike="noStrike" dirty="0">
                          <a:solidFill>
                            <a:srgbClr val="FFFFFF"/>
                          </a:solidFill>
                          <a:effectLst/>
                          <a:latin typeface="Arial" panose="020B0604020202020204" pitchFamily="34" charset="0"/>
                        </a:rPr>
                        <a:t> </a:t>
                      </a:r>
                    </a:p>
                  </a:txBody>
                  <a:tcPr marL="7144" marR="7144" marT="7144"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969693247"/>
                  </a:ext>
                </a:extLst>
              </a:tr>
            </a:tbl>
          </a:graphicData>
        </a:graphic>
      </p:graphicFrame>
      <p:sp>
        <p:nvSpPr>
          <p:cNvPr id="14" name="Rectangle 13">
            <a:extLst>
              <a:ext uri="{FF2B5EF4-FFF2-40B4-BE49-F238E27FC236}">
                <a16:creationId xmlns:a16="http://schemas.microsoft.com/office/drawing/2014/main" id="{21B57519-FBA8-1681-75DF-4DDFD5D8595A}"/>
              </a:ext>
            </a:extLst>
          </p:cNvPr>
          <p:cNvSpPr/>
          <p:nvPr/>
        </p:nvSpPr>
        <p:spPr>
          <a:xfrm>
            <a:off x="572673" y="3656042"/>
            <a:ext cx="3938981" cy="2123658"/>
          </a:xfrm>
          <a:prstGeom prst="rect">
            <a:avLst/>
          </a:prstGeom>
        </p:spPr>
        <p:txBody>
          <a:bodyPr wrap="square">
            <a:spAutoFit/>
          </a:bodyPr>
          <a:lstStyle/>
          <a:p>
            <a:pPr marL="257175" indent="-257175">
              <a:buFont typeface="Arial" panose="020B0604020202020204" pitchFamily="34" charset="0"/>
              <a:buChar char="•"/>
            </a:pPr>
            <a:r>
              <a:rPr lang="en-US" altLang="en-US" sz="1500" b="1" dirty="0"/>
              <a:t>Classical </a:t>
            </a:r>
            <a:r>
              <a:rPr lang="en-US" altLang="en-US" sz="1500" dirty="0"/>
              <a:t>ANOVA  </a:t>
            </a:r>
          </a:p>
          <a:p>
            <a:pPr marL="600075" lvl="1" indent="-257175">
              <a:buFont typeface="Arial" panose="020B0604020202020204" pitchFamily="34" charset="0"/>
              <a:buChar char="•"/>
            </a:pPr>
            <a:r>
              <a:rPr lang="en-US" altLang="en-US" sz="1500" i="1" dirty="0"/>
              <a:t>Assumes Normal distribution</a:t>
            </a:r>
          </a:p>
          <a:p>
            <a:pPr marL="257175" indent="-257175">
              <a:buFont typeface="Arial" panose="020B0604020202020204" pitchFamily="34" charset="0"/>
              <a:buChar char="•"/>
            </a:pPr>
            <a:r>
              <a:rPr lang="en-US" altLang="en-US" sz="1500" i="1" dirty="0"/>
              <a:t>U’ </a:t>
            </a:r>
            <a:r>
              <a:rPr lang="en-US" altLang="en-US" sz="1500" dirty="0"/>
              <a:t>= 24.8%    -not reliable</a:t>
            </a:r>
          </a:p>
          <a:p>
            <a:pPr marL="257175" indent="-257175">
              <a:buFont typeface="Arial" panose="020B0604020202020204" pitchFamily="34" charset="0"/>
              <a:buChar char="•"/>
            </a:pPr>
            <a:r>
              <a:rPr lang="en-US" altLang="en-US" sz="1500" dirty="0"/>
              <a:t>Uncertainty Factor 1.26 - not relevant as not a log-normal distribution</a:t>
            </a:r>
          </a:p>
          <a:p>
            <a:pPr marL="257175" indent="-257175">
              <a:buFont typeface="Arial" panose="020B0604020202020204" pitchFamily="34" charset="0"/>
              <a:buChar char="•"/>
            </a:pPr>
            <a:endParaRPr lang="en-US" altLang="en-US" sz="1500" dirty="0"/>
          </a:p>
          <a:p>
            <a:pPr marL="257175" indent="-257175">
              <a:buFont typeface="Arial" panose="020B0604020202020204" pitchFamily="34" charset="0"/>
              <a:buChar char="•"/>
            </a:pPr>
            <a:r>
              <a:rPr lang="en-US" altLang="en-US" sz="1500" dirty="0"/>
              <a:t>Histogram suggests Normal distribution with &lt; 10% of outlying values, </a:t>
            </a:r>
            <a:r>
              <a:rPr lang="en-US" altLang="en-US" sz="1200" dirty="0"/>
              <a:t>(analytical, sampling and between-target), so Robust ANOVA needed</a:t>
            </a:r>
          </a:p>
        </p:txBody>
      </p:sp>
      <p:cxnSp>
        <p:nvCxnSpPr>
          <p:cNvPr id="15" name="Straight Arrow Connector 14">
            <a:extLst>
              <a:ext uri="{FF2B5EF4-FFF2-40B4-BE49-F238E27FC236}">
                <a16:creationId xmlns:a16="http://schemas.microsoft.com/office/drawing/2014/main" id="{5877104C-E4CF-50FC-DC95-47D272481BDA}"/>
              </a:ext>
            </a:extLst>
          </p:cNvPr>
          <p:cNvCxnSpPr>
            <a:cxnSpLocks/>
          </p:cNvCxnSpPr>
          <p:nvPr/>
        </p:nvCxnSpPr>
        <p:spPr>
          <a:xfrm flipV="1">
            <a:off x="1716418" y="3237174"/>
            <a:ext cx="1962150" cy="989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92439BD-73D2-8D00-B3C2-A9BA90DD0B2F}"/>
              </a:ext>
            </a:extLst>
          </p:cNvPr>
          <p:cNvCxnSpPr>
            <a:cxnSpLocks/>
          </p:cNvCxnSpPr>
          <p:nvPr/>
        </p:nvCxnSpPr>
        <p:spPr>
          <a:xfrm flipV="1">
            <a:off x="2713808" y="3480342"/>
            <a:ext cx="964760" cy="962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Εικόνα 12">
            <a:extLst>
              <a:ext uri="{FF2B5EF4-FFF2-40B4-BE49-F238E27FC236}">
                <a16:creationId xmlns:a16="http://schemas.microsoft.com/office/drawing/2014/main" id="{93B64017-5C5B-83A0-984A-8567212803CC}"/>
              </a:ext>
            </a:extLst>
          </p:cNvPr>
          <p:cNvPicPr>
            <a:picLocks noChangeAspect="1"/>
          </p:cNvPicPr>
          <p:nvPr/>
        </p:nvPicPr>
        <p:blipFill>
          <a:blip r:embed="rId4"/>
          <a:stretch>
            <a:fillRect/>
          </a:stretch>
        </p:blipFill>
        <p:spPr>
          <a:xfrm>
            <a:off x="6382552" y="6160061"/>
            <a:ext cx="2342188" cy="536118"/>
          </a:xfrm>
          <a:prstGeom prst="rect">
            <a:avLst/>
          </a:prstGeom>
        </p:spPr>
      </p:pic>
    </p:spTree>
    <p:extLst>
      <p:ext uri="{BB962C8B-B14F-4D97-AF65-F5344CB8AC3E}">
        <p14:creationId xmlns:p14="http://schemas.microsoft.com/office/powerpoint/2010/main" val="182069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57CFF1DD-B892-F219-B9DD-53E16169E933}"/>
              </a:ext>
            </a:extLst>
          </p:cNvPr>
          <p:cNvSpPr>
            <a:spLocks noChangeArrowheads="1"/>
          </p:cNvSpPr>
          <p:nvPr/>
        </p:nvSpPr>
        <p:spPr bwMode="auto">
          <a:xfrm>
            <a:off x="1485900" y="1371600"/>
            <a:ext cx="600075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GB" altLang="en-US" sz="3300">
                <a:cs typeface="Times New Roman" panose="02020603050405020304" pitchFamily="18" charset="0"/>
              </a:rPr>
              <a:t> </a:t>
            </a:r>
          </a:p>
        </p:txBody>
      </p:sp>
      <p:sp>
        <p:nvSpPr>
          <p:cNvPr id="84995" name="Rectangle 3">
            <a:extLst>
              <a:ext uri="{FF2B5EF4-FFF2-40B4-BE49-F238E27FC236}">
                <a16:creationId xmlns:a16="http://schemas.microsoft.com/office/drawing/2014/main" id="{D7ABEC36-3AF1-06D3-2B98-B5573F7989E9}"/>
              </a:ext>
            </a:extLst>
          </p:cNvPr>
          <p:cNvSpPr>
            <a:spLocks noChangeArrowheads="1"/>
          </p:cNvSpPr>
          <p:nvPr/>
        </p:nvSpPr>
        <p:spPr bwMode="auto">
          <a:xfrm>
            <a:off x="1657350" y="3028950"/>
            <a:ext cx="57150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Times New Roman" panose="02020603050405020304" pitchFamily="18" charset="0"/>
              </a:defRPr>
            </a:lvl1pPr>
            <a:lvl2pPr algn="ctr">
              <a:spcBef>
                <a:spcPct val="20000"/>
              </a:spcBef>
              <a:defRPr sz="2800">
                <a:solidFill>
                  <a:schemeClr val="tx1"/>
                </a:solidFill>
                <a:latin typeface="Times New Roman" panose="02020603050405020304" pitchFamily="18" charset="0"/>
              </a:defRPr>
            </a:lvl2pPr>
            <a:lvl3pPr algn="ctr">
              <a:spcBef>
                <a:spcPct val="20000"/>
              </a:spcBef>
              <a:defRPr sz="2400">
                <a:solidFill>
                  <a:schemeClr val="tx1"/>
                </a:solidFill>
                <a:latin typeface="Times New Roman" panose="02020603050405020304" pitchFamily="18" charset="0"/>
              </a:defRPr>
            </a:lvl3pPr>
            <a:lvl4pPr algn="ctr">
              <a:spcBef>
                <a:spcPct val="20000"/>
              </a:spcBef>
              <a:defRPr sz="2000">
                <a:solidFill>
                  <a:schemeClr val="tx1"/>
                </a:solidFill>
                <a:latin typeface="Times New Roman" panose="02020603050405020304" pitchFamily="18" charset="0"/>
              </a:defRPr>
            </a:lvl4pPr>
            <a:lvl5pPr algn="ctr">
              <a:spcBef>
                <a:spcPct val="20000"/>
              </a:spcBef>
              <a:defRPr sz="2000">
                <a:solidFill>
                  <a:schemeClr val="tx1"/>
                </a:solidFill>
                <a:latin typeface="Times New Roman" panose="02020603050405020304" pitchFamily="18" charset="0"/>
              </a:defRPr>
            </a:lvl5pPr>
            <a:lvl6pPr algn="ctr" fontAlgn="base">
              <a:spcBef>
                <a:spcPct val="20000"/>
              </a:spcBef>
              <a:spcAft>
                <a:spcPct val="0"/>
              </a:spcAft>
              <a:defRPr sz="2000">
                <a:solidFill>
                  <a:schemeClr val="tx1"/>
                </a:solidFill>
                <a:latin typeface="Times New Roman" panose="02020603050405020304" pitchFamily="18" charset="0"/>
              </a:defRPr>
            </a:lvl6pPr>
            <a:lvl7pPr algn="ctr" fontAlgn="base">
              <a:spcBef>
                <a:spcPct val="20000"/>
              </a:spcBef>
              <a:spcAft>
                <a:spcPct val="0"/>
              </a:spcAft>
              <a:defRPr sz="2000">
                <a:solidFill>
                  <a:schemeClr val="tx1"/>
                </a:solidFill>
                <a:latin typeface="Times New Roman" panose="02020603050405020304" pitchFamily="18" charset="0"/>
              </a:defRPr>
            </a:lvl7pPr>
            <a:lvl8pPr algn="ctr" fontAlgn="base">
              <a:spcBef>
                <a:spcPct val="20000"/>
              </a:spcBef>
              <a:spcAft>
                <a:spcPct val="0"/>
              </a:spcAft>
              <a:defRPr sz="2000">
                <a:solidFill>
                  <a:schemeClr val="tx1"/>
                </a:solidFill>
                <a:latin typeface="Times New Roman" panose="02020603050405020304" pitchFamily="18" charset="0"/>
              </a:defRPr>
            </a:lvl8pPr>
            <a:lvl9pPr algn="ctr" fontAlgn="base">
              <a:spcBef>
                <a:spcPct val="20000"/>
              </a:spcBef>
              <a:spcAft>
                <a:spcPct val="0"/>
              </a:spcAft>
              <a:defRPr sz="2000">
                <a:solidFill>
                  <a:schemeClr val="tx1"/>
                </a:solidFill>
                <a:latin typeface="Times New Roman" panose="02020603050405020304" pitchFamily="18" charset="0"/>
              </a:defRPr>
            </a:lvl9pPr>
          </a:lstStyle>
          <a:p>
            <a:pPr algn="l" eaLnBrk="0" hangingPunct="0">
              <a:buFontTx/>
              <a:buChar char="•"/>
            </a:pPr>
            <a:endParaRPr lang="en-US" altLang="en-US" sz="2100"/>
          </a:p>
        </p:txBody>
      </p:sp>
      <p:sp>
        <p:nvSpPr>
          <p:cNvPr id="84998" name="Rectangle 6">
            <a:extLst>
              <a:ext uri="{FF2B5EF4-FFF2-40B4-BE49-F238E27FC236}">
                <a16:creationId xmlns:a16="http://schemas.microsoft.com/office/drawing/2014/main" id="{A6FB52C3-3626-0281-4C48-162B830FD348}"/>
              </a:ext>
            </a:extLst>
          </p:cNvPr>
          <p:cNvSpPr>
            <a:spLocks noChangeArrowheads="1"/>
          </p:cNvSpPr>
          <p:nvPr/>
        </p:nvSpPr>
        <p:spPr bwMode="auto">
          <a:xfrm>
            <a:off x="1085850" y="832247"/>
            <a:ext cx="67437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GB" altLang="en-US" sz="2700" b="1">
                <a:latin typeface="+mn-lt"/>
              </a:rPr>
              <a:t>Geochemical </a:t>
            </a:r>
            <a:r>
              <a:rPr lang="en-GB" altLang="en-US" sz="2700" b="1" dirty="0">
                <a:latin typeface="+mn-lt"/>
              </a:rPr>
              <a:t>interpretation </a:t>
            </a:r>
          </a:p>
          <a:p>
            <a:r>
              <a:rPr lang="en-GB" altLang="en-US" sz="2700" b="1" dirty="0">
                <a:latin typeface="+mn-lt"/>
              </a:rPr>
              <a:t>– are lettuces safe to eat?</a:t>
            </a:r>
          </a:p>
        </p:txBody>
      </p:sp>
      <p:sp>
        <p:nvSpPr>
          <p:cNvPr id="85001" name="Text Box 9">
            <a:extLst>
              <a:ext uri="{FF2B5EF4-FFF2-40B4-BE49-F238E27FC236}">
                <a16:creationId xmlns:a16="http://schemas.microsoft.com/office/drawing/2014/main" id="{1F80B1B7-C7F3-D368-8A71-839280836094}"/>
              </a:ext>
            </a:extLst>
          </p:cNvPr>
          <p:cNvSpPr txBox="1">
            <a:spLocks noChangeArrowheads="1"/>
          </p:cNvSpPr>
          <p:nvPr/>
        </p:nvSpPr>
        <p:spPr bwMode="auto">
          <a:xfrm>
            <a:off x="259267" y="4581687"/>
            <a:ext cx="868122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14313" indent="-214313">
              <a:spcBef>
                <a:spcPct val="50000"/>
              </a:spcBef>
              <a:buFont typeface="Arial" panose="020B0604020202020204" pitchFamily="34" charset="0"/>
              <a:buChar char="•"/>
            </a:pPr>
            <a:r>
              <a:rPr lang="en-GB" altLang="en-US" sz="1350" b="1" dirty="0">
                <a:latin typeface="Arial" panose="020B0604020202020204" pitchFamily="34" charset="0"/>
                <a:cs typeface="Arial" panose="020B0604020202020204" pitchFamily="34" charset="0"/>
              </a:rPr>
              <a:t>Deterministic classification </a:t>
            </a:r>
            <a:r>
              <a:rPr lang="en-GB" altLang="en-US" sz="1350" dirty="0">
                <a:latin typeface="Arial" panose="020B0604020202020204" pitchFamily="34" charset="0"/>
                <a:cs typeface="Arial" panose="020B0604020202020204" pitchFamily="34" charset="0"/>
              </a:rPr>
              <a:t>of the contamination </a:t>
            </a:r>
          </a:p>
          <a:p>
            <a:pPr marL="557213" lvl="1" indent="-214313">
              <a:spcBef>
                <a:spcPct val="50000"/>
              </a:spcBef>
              <a:buFont typeface="Arial" panose="020B0604020202020204" pitchFamily="34" charset="0"/>
              <a:buChar char="•"/>
            </a:pPr>
            <a:r>
              <a:rPr lang="en-GB" altLang="en-US" sz="1350" dirty="0">
                <a:latin typeface="Arial" panose="020B0604020202020204" pitchFamily="34" charset="0"/>
                <a:cs typeface="Arial" panose="020B0604020202020204" pitchFamily="34" charset="0"/>
              </a:rPr>
              <a:t>against the threshold of T = 4500 mg/kg</a:t>
            </a:r>
          </a:p>
          <a:p>
            <a:pPr marL="214313" indent="-214313">
              <a:spcBef>
                <a:spcPct val="50000"/>
              </a:spcBef>
              <a:buFont typeface="Arial" panose="020B0604020202020204" pitchFamily="34" charset="0"/>
              <a:buChar char="•"/>
            </a:pPr>
            <a:r>
              <a:rPr lang="en-GB" altLang="en-US" sz="1350" dirty="0">
                <a:latin typeface="Arial" panose="020B0604020202020204" pitchFamily="34" charset="0"/>
                <a:cs typeface="Arial" panose="020B0604020202020204" pitchFamily="34" charset="0"/>
              </a:rPr>
              <a:t>shows four batches (A, B, G &amp; H) are below threshold (C &lt; T)</a:t>
            </a:r>
          </a:p>
        </p:txBody>
      </p:sp>
      <p:sp>
        <p:nvSpPr>
          <p:cNvPr id="10" name="Line 6">
            <a:extLst>
              <a:ext uri="{FF2B5EF4-FFF2-40B4-BE49-F238E27FC236}">
                <a16:creationId xmlns:a16="http://schemas.microsoft.com/office/drawing/2014/main" id="{2E219DAF-C252-6512-04A9-CB592DD1A1F0}"/>
              </a:ext>
            </a:extLst>
          </p:cNvPr>
          <p:cNvSpPr>
            <a:spLocks noChangeShapeType="1"/>
          </p:cNvSpPr>
          <p:nvPr/>
        </p:nvSpPr>
        <p:spPr bwMode="auto">
          <a:xfrm>
            <a:off x="1143000" y="1635047"/>
            <a:ext cx="6858000" cy="0"/>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cxnSp>
        <p:nvCxnSpPr>
          <p:cNvPr id="5" name="Straight Arrow Connector 4">
            <a:extLst>
              <a:ext uri="{FF2B5EF4-FFF2-40B4-BE49-F238E27FC236}">
                <a16:creationId xmlns:a16="http://schemas.microsoft.com/office/drawing/2014/main" id="{082084B7-E88F-0D9F-3C19-464DE32AF271}"/>
              </a:ext>
            </a:extLst>
          </p:cNvPr>
          <p:cNvCxnSpPr>
            <a:cxnSpLocks/>
          </p:cNvCxnSpPr>
          <p:nvPr/>
        </p:nvCxnSpPr>
        <p:spPr>
          <a:xfrm flipH="1" flipV="1">
            <a:off x="3431509" y="3855176"/>
            <a:ext cx="1536359" cy="1367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43A91F-7F01-F899-A218-DB7D74B9892B}"/>
              </a:ext>
            </a:extLst>
          </p:cNvPr>
          <p:cNvPicPr>
            <a:picLocks noChangeAspect="1"/>
          </p:cNvPicPr>
          <p:nvPr/>
        </p:nvPicPr>
        <p:blipFill rotWithShape="1">
          <a:blip r:embed="rId3"/>
          <a:srcRect r="48024"/>
          <a:stretch/>
        </p:blipFill>
        <p:spPr>
          <a:xfrm>
            <a:off x="1485900" y="2276313"/>
            <a:ext cx="1945610" cy="1943100"/>
          </a:xfrm>
          <a:prstGeom prst="rect">
            <a:avLst/>
          </a:prstGeom>
        </p:spPr>
      </p:pic>
      <p:sp>
        <p:nvSpPr>
          <p:cNvPr id="6" name="Oval 5">
            <a:extLst>
              <a:ext uri="{FF2B5EF4-FFF2-40B4-BE49-F238E27FC236}">
                <a16:creationId xmlns:a16="http://schemas.microsoft.com/office/drawing/2014/main" id="{E46F7300-1717-8BA6-8FE8-2DCF5F4C8F45}"/>
              </a:ext>
            </a:extLst>
          </p:cNvPr>
          <p:cNvSpPr/>
          <p:nvPr/>
        </p:nvSpPr>
        <p:spPr>
          <a:xfrm>
            <a:off x="5712492" y="2954252"/>
            <a:ext cx="125436" cy="133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8" name="Straight Connector 7">
            <a:extLst>
              <a:ext uri="{FF2B5EF4-FFF2-40B4-BE49-F238E27FC236}">
                <a16:creationId xmlns:a16="http://schemas.microsoft.com/office/drawing/2014/main" id="{2DCD3216-A9B1-DFD3-3ECC-F2AA3933C4AF}"/>
              </a:ext>
            </a:extLst>
          </p:cNvPr>
          <p:cNvCxnSpPr/>
          <p:nvPr/>
        </p:nvCxnSpPr>
        <p:spPr>
          <a:xfrm>
            <a:off x="5425627" y="2949497"/>
            <a:ext cx="587669"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3A2A35F-68F0-09C4-075F-8FB7CFD96E60}"/>
              </a:ext>
            </a:extLst>
          </p:cNvPr>
          <p:cNvSpPr txBox="1"/>
          <p:nvPr/>
        </p:nvSpPr>
        <p:spPr>
          <a:xfrm>
            <a:off x="6132582" y="2810998"/>
            <a:ext cx="1300213" cy="507831"/>
          </a:xfrm>
          <a:prstGeom prst="rect">
            <a:avLst/>
          </a:prstGeom>
          <a:noFill/>
        </p:spPr>
        <p:txBody>
          <a:bodyPr wrap="square" rtlCol="0">
            <a:spAutoFit/>
          </a:bodyPr>
          <a:lstStyle/>
          <a:p>
            <a:r>
              <a:rPr lang="en-GB" sz="1350" dirty="0"/>
              <a:t>T = 4500 mg kg</a:t>
            </a:r>
            <a:r>
              <a:rPr lang="en-GB" sz="1350" baseline="30000" dirty="0"/>
              <a:t>-1</a:t>
            </a:r>
            <a:endParaRPr lang="en-GB" sz="1350" dirty="0"/>
          </a:p>
        </p:txBody>
      </p:sp>
      <p:sp>
        <p:nvSpPr>
          <p:cNvPr id="16" name="TextBox 15">
            <a:extLst>
              <a:ext uri="{FF2B5EF4-FFF2-40B4-BE49-F238E27FC236}">
                <a16:creationId xmlns:a16="http://schemas.microsoft.com/office/drawing/2014/main" id="{A4183ED7-05B3-3B79-9B85-2EA18400416D}"/>
              </a:ext>
            </a:extLst>
          </p:cNvPr>
          <p:cNvSpPr txBox="1"/>
          <p:nvPr/>
        </p:nvSpPr>
        <p:spPr>
          <a:xfrm>
            <a:off x="6132582" y="3034444"/>
            <a:ext cx="1180942" cy="300082"/>
          </a:xfrm>
          <a:prstGeom prst="rect">
            <a:avLst/>
          </a:prstGeom>
          <a:noFill/>
        </p:spPr>
        <p:txBody>
          <a:bodyPr wrap="square" rtlCol="0">
            <a:spAutoFit/>
          </a:bodyPr>
          <a:lstStyle/>
          <a:p>
            <a:r>
              <a:rPr lang="en-US" sz="1350" i="1" dirty="0">
                <a:latin typeface="Times New Roman" panose="02020603050405020304" pitchFamily="18" charset="0"/>
                <a:cs typeface="Times New Roman" panose="02020603050405020304" pitchFamily="18" charset="0"/>
              </a:rPr>
              <a:t>C  </a:t>
            </a:r>
            <a:r>
              <a:rPr lang="en-US" sz="1350" i="1" dirty="0"/>
              <a:t>&lt;  T</a:t>
            </a:r>
          </a:p>
        </p:txBody>
      </p:sp>
      <p:pic>
        <p:nvPicPr>
          <p:cNvPr id="14" name="Εικόνα 13">
            <a:extLst>
              <a:ext uri="{FF2B5EF4-FFF2-40B4-BE49-F238E27FC236}">
                <a16:creationId xmlns:a16="http://schemas.microsoft.com/office/drawing/2014/main" id="{321BE17D-2EFA-34B4-961E-698196291211}"/>
              </a:ext>
            </a:extLst>
          </p:cNvPr>
          <p:cNvPicPr>
            <a:picLocks noChangeAspect="1"/>
          </p:cNvPicPr>
          <p:nvPr/>
        </p:nvPicPr>
        <p:blipFill>
          <a:blip r:embed="rId4"/>
          <a:stretch>
            <a:fillRect/>
          </a:stretch>
        </p:blipFill>
        <p:spPr>
          <a:xfrm>
            <a:off x="6382552" y="6160061"/>
            <a:ext cx="2342188" cy="536118"/>
          </a:xfrm>
          <a:prstGeom prst="rect">
            <a:avLst/>
          </a:prstGeom>
        </p:spPr>
      </p:pic>
    </p:spTree>
    <p:extLst>
      <p:ext uri="{BB962C8B-B14F-4D97-AF65-F5344CB8AC3E}">
        <p14:creationId xmlns:p14="http://schemas.microsoft.com/office/powerpoint/2010/main" val="261826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57CFF1DD-B892-F219-B9DD-53E16169E933}"/>
              </a:ext>
            </a:extLst>
          </p:cNvPr>
          <p:cNvSpPr>
            <a:spLocks noChangeArrowheads="1"/>
          </p:cNvSpPr>
          <p:nvPr/>
        </p:nvSpPr>
        <p:spPr bwMode="auto">
          <a:xfrm>
            <a:off x="1485900" y="1371600"/>
            <a:ext cx="600075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GB" altLang="en-US" sz="3300">
                <a:cs typeface="Times New Roman" panose="02020603050405020304" pitchFamily="18" charset="0"/>
              </a:rPr>
              <a:t> </a:t>
            </a:r>
          </a:p>
        </p:txBody>
      </p:sp>
      <p:sp>
        <p:nvSpPr>
          <p:cNvPr id="84995" name="Rectangle 3">
            <a:extLst>
              <a:ext uri="{FF2B5EF4-FFF2-40B4-BE49-F238E27FC236}">
                <a16:creationId xmlns:a16="http://schemas.microsoft.com/office/drawing/2014/main" id="{D7ABEC36-3AF1-06D3-2B98-B5573F7989E9}"/>
              </a:ext>
            </a:extLst>
          </p:cNvPr>
          <p:cNvSpPr>
            <a:spLocks noChangeArrowheads="1"/>
          </p:cNvSpPr>
          <p:nvPr/>
        </p:nvSpPr>
        <p:spPr bwMode="auto">
          <a:xfrm>
            <a:off x="1657350" y="3028950"/>
            <a:ext cx="57150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Times New Roman" panose="02020603050405020304" pitchFamily="18" charset="0"/>
              </a:defRPr>
            </a:lvl1pPr>
            <a:lvl2pPr algn="ctr">
              <a:spcBef>
                <a:spcPct val="20000"/>
              </a:spcBef>
              <a:defRPr sz="2800">
                <a:solidFill>
                  <a:schemeClr val="tx1"/>
                </a:solidFill>
                <a:latin typeface="Times New Roman" panose="02020603050405020304" pitchFamily="18" charset="0"/>
              </a:defRPr>
            </a:lvl2pPr>
            <a:lvl3pPr algn="ctr">
              <a:spcBef>
                <a:spcPct val="20000"/>
              </a:spcBef>
              <a:defRPr sz="2400">
                <a:solidFill>
                  <a:schemeClr val="tx1"/>
                </a:solidFill>
                <a:latin typeface="Times New Roman" panose="02020603050405020304" pitchFamily="18" charset="0"/>
              </a:defRPr>
            </a:lvl3pPr>
            <a:lvl4pPr algn="ctr">
              <a:spcBef>
                <a:spcPct val="20000"/>
              </a:spcBef>
              <a:defRPr sz="2000">
                <a:solidFill>
                  <a:schemeClr val="tx1"/>
                </a:solidFill>
                <a:latin typeface="Times New Roman" panose="02020603050405020304" pitchFamily="18" charset="0"/>
              </a:defRPr>
            </a:lvl4pPr>
            <a:lvl5pPr algn="ctr">
              <a:spcBef>
                <a:spcPct val="20000"/>
              </a:spcBef>
              <a:defRPr sz="2000">
                <a:solidFill>
                  <a:schemeClr val="tx1"/>
                </a:solidFill>
                <a:latin typeface="Times New Roman" panose="02020603050405020304" pitchFamily="18" charset="0"/>
              </a:defRPr>
            </a:lvl5pPr>
            <a:lvl6pPr algn="ctr" fontAlgn="base">
              <a:spcBef>
                <a:spcPct val="20000"/>
              </a:spcBef>
              <a:spcAft>
                <a:spcPct val="0"/>
              </a:spcAft>
              <a:defRPr sz="2000">
                <a:solidFill>
                  <a:schemeClr val="tx1"/>
                </a:solidFill>
                <a:latin typeface="Times New Roman" panose="02020603050405020304" pitchFamily="18" charset="0"/>
              </a:defRPr>
            </a:lvl6pPr>
            <a:lvl7pPr algn="ctr" fontAlgn="base">
              <a:spcBef>
                <a:spcPct val="20000"/>
              </a:spcBef>
              <a:spcAft>
                <a:spcPct val="0"/>
              </a:spcAft>
              <a:defRPr sz="2000">
                <a:solidFill>
                  <a:schemeClr val="tx1"/>
                </a:solidFill>
                <a:latin typeface="Times New Roman" panose="02020603050405020304" pitchFamily="18" charset="0"/>
              </a:defRPr>
            </a:lvl7pPr>
            <a:lvl8pPr algn="ctr" fontAlgn="base">
              <a:spcBef>
                <a:spcPct val="20000"/>
              </a:spcBef>
              <a:spcAft>
                <a:spcPct val="0"/>
              </a:spcAft>
              <a:defRPr sz="2000">
                <a:solidFill>
                  <a:schemeClr val="tx1"/>
                </a:solidFill>
                <a:latin typeface="Times New Roman" panose="02020603050405020304" pitchFamily="18" charset="0"/>
              </a:defRPr>
            </a:lvl8pPr>
            <a:lvl9pPr algn="ctr" fontAlgn="base">
              <a:spcBef>
                <a:spcPct val="20000"/>
              </a:spcBef>
              <a:spcAft>
                <a:spcPct val="0"/>
              </a:spcAft>
              <a:defRPr sz="2000">
                <a:solidFill>
                  <a:schemeClr val="tx1"/>
                </a:solidFill>
                <a:latin typeface="Times New Roman" panose="02020603050405020304" pitchFamily="18" charset="0"/>
              </a:defRPr>
            </a:lvl9pPr>
          </a:lstStyle>
          <a:p>
            <a:pPr algn="l" eaLnBrk="0" hangingPunct="0">
              <a:buFontTx/>
              <a:buChar char="•"/>
            </a:pPr>
            <a:endParaRPr lang="en-US" altLang="en-US" sz="2100"/>
          </a:p>
        </p:txBody>
      </p:sp>
      <p:sp>
        <p:nvSpPr>
          <p:cNvPr id="84998" name="Rectangle 6">
            <a:extLst>
              <a:ext uri="{FF2B5EF4-FFF2-40B4-BE49-F238E27FC236}">
                <a16:creationId xmlns:a16="http://schemas.microsoft.com/office/drawing/2014/main" id="{A6FB52C3-3626-0281-4C48-162B830FD348}"/>
              </a:ext>
            </a:extLst>
          </p:cNvPr>
          <p:cNvSpPr>
            <a:spLocks noChangeArrowheads="1"/>
          </p:cNvSpPr>
          <p:nvPr/>
        </p:nvSpPr>
        <p:spPr bwMode="auto">
          <a:xfrm>
            <a:off x="1085850" y="832247"/>
            <a:ext cx="67437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GB" altLang="en-US" sz="2700" b="1" dirty="0">
                <a:latin typeface="+mn-lt"/>
              </a:rPr>
              <a:t>Using MU to improve geochemical interpretation – are lettuces safe to eat?</a:t>
            </a:r>
          </a:p>
        </p:txBody>
      </p:sp>
      <p:sp>
        <p:nvSpPr>
          <p:cNvPr id="85001" name="Text Box 9">
            <a:extLst>
              <a:ext uri="{FF2B5EF4-FFF2-40B4-BE49-F238E27FC236}">
                <a16:creationId xmlns:a16="http://schemas.microsoft.com/office/drawing/2014/main" id="{1F80B1B7-C7F3-D368-8A71-839280836094}"/>
              </a:ext>
            </a:extLst>
          </p:cNvPr>
          <p:cNvSpPr txBox="1">
            <a:spLocks noChangeArrowheads="1"/>
          </p:cNvSpPr>
          <p:nvPr/>
        </p:nvSpPr>
        <p:spPr bwMode="auto">
          <a:xfrm>
            <a:off x="259267" y="4581687"/>
            <a:ext cx="868122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14313" indent="-214313">
              <a:spcBef>
                <a:spcPct val="50000"/>
              </a:spcBef>
              <a:buFont typeface="Arial" panose="020B0604020202020204" pitchFamily="34" charset="0"/>
              <a:buChar char="•"/>
            </a:pPr>
            <a:r>
              <a:rPr lang="en-GB" altLang="en-US" sz="1350" dirty="0">
                <a:latin typeface="Arial" panose="020B0604020202020204" pitchFamily="34" charset="0"/>
                <a:cs typeface="Arial" panose="020B0604020202020204" pitchFamily="34" charset="0"/>
              </a:rPr>
              <a:t>MU can be used to make a </a:t>
            </a:r>
            <a:r>
              <a:rPr lang="en-GB" altLang="en-US" sz="1350" b="1" dirty="0">
                <a:latin typeface="Arial" panose="020B0604020202020204" pitchFamily="34" charset="0"/>
                <a:cs typeface="Arial" panose="020B0604020202020204" pitchFamily="34" charset="0"/>
              </a:rPr>
              <a:t>probabilistic classification </a:t>
            </a:r>
            <a:r>
              <a:rPr lang="en-GB" altLang="en-US" sz="1350" dirty="0">
                <a:latin typeface="Arial" panose="020B0604020202020204" pitchFamily="34" charset="0"/>
                <a:cs typeface="Arial" panose="020B0604020202020204" pitchFamily="34" charset="0"/>
              </a:rPr>
              <a:t>of the contamination </a:t>
            </a:r>
          </a:p>
          <a:p>
            <a:pPr marL="557213" lvl="1" indent="-214313">
              <a:spcBef>
                <a:spcPct val="50000"/>
              </a:spcBef>
              <a:buFont typeface="Arial" panose="020B0604020202020204" pitchFamily="34" charset="0"/>
              <a:buChar char="•"/>
            </a:pPr>
            <a:r>
              <a:rPr lang="en-GB" altLang="en-US" sz="1350" dirty="0">
                <a:latin typeface="Arial" panose="020B0604020202020204" pitchFamily="34" charset="0"/>
                <a:cs typeface="Arial" panose="020B0604020202020204" pitchFamily="34" charset="0"/>
              </a:rPr>
              <a:t>against the threshold of T = 4500 mg/kg</a:t>
            </a:r>
          </a:p>
          <a:p>
            <a:pPr marL="214313" indent="-214313">
              <a:spcBef>
                <a:spcPct val="50000"/>
              </a:spcBef>
              <a:buFont typeface="Arial" panose="020B0604020202020204" pitchFamily="34" charset="0"/>
              <a:buChar char="•"/>
            </a:pPr>
            <a:r>
              <a:rPr lang="en-GB" altLang="en-US" sz="1350" dirty="0">
                <a:latin typeface="Arial" panose="020B0604020202020204" pitchFamily="34" charset="0"/>
                <a:cs typeface="Arial" panose="020B0604020202020204" pitchFamily="34" charset="0"/>
              </a:rPr>
              <a:t>Reveals that two batches (A &amp; B) may be false negatives (C + U &gt; T)</a:t>
            </a:r>
          </a:p>
        </p:txBody>
      </p:sp>
      <p:sp>
        <p:nvSpPr>
          <p:cNvPr id="10" name="Line 6">
            <a:extLst>
              <a:ext uri="{FF2B5EF4-FFF2-40B4-BE49-F238E27FC236}">
                <a16:creationId xmlns:a16="http://schemas.microsoft.com/office/drawing/2014/main" id="{2E219DAF-C252-6512-04A9-CB592DD1A1F0}"/>
              </a:ext>
            </a:extLst>
          </p:cNvPr>
          <p:cNvSpPr>
            <a:spLocks noChangeShapeType="1"/>
          </p:cNvSpPr>
          <p:nvPr/>
        </p:nvSpPr>
        <p:spPr bwMode="auto">
          <a:xfrm>
            <a:off x="1143000" y="1635047"/>
            <a:ext cx="6858000" cy="0"/>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aphicFrame>
        <p:nvGraphicFramePr>
          <p:cNvPr id="11" name="Object 10">
            <a:extLst>
              <a:ext uri="{FF2B5EF4-FFF2-40B4-BE49-F238E27FC236}">
                <a16:creationId xmlns:a16="http://schemas.microsoft.com/office/drawing/2014/main" id="{617B1D68-91BA-88A9-D690-6D15F3517CC5}"/>
              </a:ext>
            </a:extLst>
          </p:cNvPr>
          <p:cNvGraphicFramePr>
            <a:graphicFrameLocks noChangeAspect="1"/>
          </p:cNvGraphicFramePr>
          <p:nvPr/>
        </p:nvGraphicFramePr>
        <p:xfrm>
          <a:off x="1485900" y="2276313"/>
          <a:ext cx="3743325" cy="1943100"/>
        </p:xfrm>
        <a:graphic>
          <a:graphicData uri="http://schemas.openxmlformats.org/presentationml/2006/ole">
            <mc:AlternateContent xmlns:mc="http://schemas.openxmlformats.org/markup-compatibility/2006">
              <mc:Choice xmlns:v="urn:schemas-microsoft-com:vml" Requires="v">
                <p:oleObj name="Macro-Enabled Worksheet" r:id="rId3" imgW="4991100" imgH="2590800" progId="Excel.SheetMacroEnabled.12">
                  <p:embed/>
                </p:oleObj>
              </mc:Choice>
              <mc:Fallback>
                <p:oleObj name="Macro-Enabled Worksheet" r:id="rId3" imgW="4991100" imgH="2590800" progId="Excel.SheetMacroEnabled.12">
                  <p:embed/>
                  <p:pic>
                    <p:nvPicPr>
                      <p:cNvPr id="11" name="Object 10">
                        <a:extLst>
                          <a:ext uri="{FF2B5EF4-FFF2-40B4-BE49-F238E27FC236}">
                            <a16:creationId xmlns:a16="http://schemas.microsoft.com/office/drawing/2014/main" id="{617B1D68-91BA-88A9-D690-6D15F3517CC5}"/>
                          </a:ext>
                        </a:extLst>
                      </p:cNvPr>
                      <p:cNvPicPr/>
                      <p:nvPr/>
                    </p:nvPicPr>
                    <p:blipFill>
                      <a:blip r:embed="rId4"/>
                      <a:stretch>
                        <a:fillRect/>
                      </a:stretch>
                    </p:blipFill>
                    <p:spPr>
                      <a:xfrm>
                        <a:off x="1485900" y="2276313"/>
                        <a:ext cx="3743325" cy="1943100"/>
                      </a:xfrm>
                      <a:prstGeom prst="rect">
                        <a:avLst/>
                      </a:prstGeom>
                    </p:spPr>
                  </p:pic>
                </p:oleObj>
              </mc:Fallback>
            </mc:AlternateContent>
          </a:graphicData>
        </a:graphic>
      </p:graphicFrame>
      <p:cxnSp>
        <p:nvCxnSpPr>
          <p:cNvPr id="5" name="Straight Arrow Connector 4">
            <a:extLst>
              <a:ext uri="{FF2B5EF4-FFF2-40B4-BE49-F238E27FC236}">
                <a16:creationId xmlns:a16="http://schemas.microsoft.com/office/drawing/2014/main" id="{082084B7-E88F-0D9F-3C19-464DE32AF271}"/>
              </a:ext>
            </a:extLst>
          </p:cNvPr>
          <p:cNvCxnSpPr>
            <a:cxnSpLocks/>
          </p:cNvCxnSpPr>
          <p:nvPr/>
        </p:nvCxnSpPr>
        <p:spPr>
          <a:xfrm flipH="1" flipV="1">
            <a:off x="4572000" y="2897924"/>
            <a:ext cx="395868" cy="2325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107874A-00EE-38A3-3A18-A5007AEA27BF}"/>
              </a:ext>
            </a:extLst>
          </p:cNvPr>
          <p:cNvCxnSpPr/>
          <p:nvPr/>
        </p:nvCxnSpPr>
        <p:spPr>
          <a:xfrm>
            <a:off x="5779103" y="2949497"/>
            <a:ext cx="0" cy="8196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DB9DE944-2F59-1463-27DF-9BF3B6062040}"/>
              </a:ext>
            </a:extLst>
          </p:cNvPr>
          <p:cNvSpPr/>
          <p:nvPr/>
        </p:nvSpPr>
        <p:spPr>
          <a:xfrm>
            <a:off x="5712492" y="3295255"/>
            <a:ext cx="125436" cy="133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14" name="Straight Connector 13">
            <a:extLst>
              <a:ext uri="{FF2B5EF4-FFF2-40B4-BE49-F238E27FC236}">
                <a16:creationId xmlns:a16="http://schemas.microsoft.com/office/drawing/2014/main" id="{5AEF50BF-5116-57EB-8A89-A4EB0A1C3FC9}"/>
              </a:ext>
            </a:extLst>
          </p:cNvPr>
          <p:cNvCxnSpPr/>
          <p:nvPr/>
        </p:nvCxnSpPr>
        <p:spPr>
          <a:xfrm>
            <a:off x="5425627" y="2949497"/>
            <a:ext cx="587669"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046D0D1-5084-472F-7BD1-6D2C53FADCD6}"/>
              </a:ext>
            </a:extLst>
          </p:cNvPr>
          <p:cNvSpPr txBox="1"/>
          <p:nvPr/>
        </p:nvSpPr>
        <p:spPr>
          <a:xfrm>
            <a:off x="6132582" y="2810998"/>
            <a:ext cx="1300213" cy="507831"/>
          </a:xfrm>
          <a:prstGeom prst="rect">
            <a:avLst/>
          </a:prstGeom>
          <a:noFill/>
        </p:spPr>
        <p:txBody>
          <a:bodyPr wrap="square" rtlCol="0">
            <a:spAutoFit/>
          </a:bodyPr>
          <a:lstStyle/>
          <a:p>
            <a:r>
              <a:rPr lang="en-GB" sz="1350" dirty="0"/>
              <a:t>T = 4500 mg kg</a:t>
            </a:r>
            <a:r>
              <a:rPr lang="en-GB" sz="1350" baseline="30000" dirty="0"/>
              <a:t>-1</a:t>
            </a:r>
            <a:endParaRPr lang="en-GB" sz="1350" dirty="0"/>
          </a:p>
        </p:txBody>
      </p:sp>
      <p:sp>
        <p:nvSpPr>
          <p:cNvPr id="16" name="TextBox 15">
            <a:extLst>
              <a:ext uri="{FF2B5EF4-FFF2-40B4-BE49-F238E27FC236}">
                <a16:creationId xmlns:a16="http://schemas.microsoft.com/office/drawing/2014/main" id="{EF893404-397B-0067-D47F-A007B581C1F9}"/>
              </a:ext>
            </a:extLst>
          </p:cNvPr>
          <p:cNvSpPr txBox="1"/>
          <p:nvPr/>
        </p:nvSpPr>
        <p:spPr>
          <a:xfrm>
            <a:off x="6191406" y="3225403"/>
            <a:ext cx="1180942" cy="300082"/>
          </a:xfrm>
          <a:prstGeom prst="rect">
            <a:avLst/>
          </a:prstGeom>
          <a:noFill/>
        </p:spPr>
        <p:txBody>
          <a:bodyPr wrap="square" rtlCol="0">
            <a:spAutoFit/>
          </a:bodyPr>
          <a:lstStyle/>
          <a:p>
            <a:r>
              <a:rPr lang="en-US" sz="1350" i="1" dirty="0">
                <a:latin typeface="Times New Roman" panose="02020603050405020304" pitchFamily="18" charset="0"/>
                <a:cs typeface="Times New Roman" panose="02020603050405020304" pitchFamily="18" charset="0"/>
              </a:rPr>
              <a:t>C </a:t>
            </a:r>
            <a:r>
              <a:rPr lang="en-US" sz="1350" i="1" dirty="0"/>
              <a:t>+ U &lt; T</a:t>
            </a:r>
          </a:p>
        </p:txBody>
      </p:sp>
      <p:pic>
        <p:nvPicPr>
          <p:cNvPr id="17" name="Εικόνα 16">
            <a:extLst>
              <a:ext uri="{FF2B5EF4-FFF2-40B4-BE49-F238E27FC236}">
                <a16:creationId xmlns:a16="http://schemas.microsoft.com/office/drawing/2014/main" id="{F80FD9A7-E8EE-5B89-8A09-137650E99382}"/>
              </a:ext>
            </a:extLst>
          </p:cNvPr>
          <p:cNvPicPr>
            <a:picLocks noChangeAspect="1"/>
          </p:cNvPicPr>
          <p:nvPr/>
        </p:nvPicPr>
        <p:blipFill>
          <a:blip r:embed="rId5"/>
          <a:stretch>
            <a:fillRect/>
          </a:stretch>
        </p:blipFill>
        <p:spPr>
          <a:xfrm>
            <a:off x="6382552" y="6160061"/>
            <a:ext cx="2342188" cy="536118"/>
          </a:xfrm>
          <a:prstGeom prst="rect">
            <a:avLst/>
          </a:prstGeom>
        </p:spPr>
      </p:pic>
    </p:spTree>
    <p:extLst>
      <p:ext uri="{BB962C8B-B14F-4D97-AF65-F5344CB8AC3E}">
        <p14:creationId xmlns:p14="http://schemas.microsoft.com/office/powerpoint/2010/main" val="271263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0C71513-262D-42E1-AA21-B650AFA7E332}"/>
              </a:ext>
            </a:extLst>
          </p:cNvPr>
          <p:cNvSpPr>
            <a:spLocks noGrp="1"/>
          </p:cNvSpPr>
          <p:nvPr>
            <p:ph type="title"/>
          </p:nvPr>
        </p:nvSpPr>
        <p:spPr>
          <a:xfrm>
            <a:off x="567983" y="294787"/>
            <a:ext cx="7886700" cy="1325563"/>
          </a:xfrm>
        </p:spPr>
        <p:txBody>
          <a:bodyPr/>
          <a:lstStyle/>
          <a:p>
            <a:r>
              <a:rPr lang="el-GR" u="sng" dirty="0">
                <a:solidFill>
                  <a:schemeClr val="accent1">
                    <a:lumMod val="75000"/>
                  </a:schemeClr>
                </a:solidFill>
              </a:rPr>
              <a:t>Δειγματοληψία- Αβεβαιότητα δειγματοληψίας στο </a:t>
            </a:r>
            <a:r>
              <a:rPr lang="en-US" u="sng" dirty="0">
                <a:solidFill>
                  <a:schemeClr val="accent1">
                    <a:lumMod val="75000"/>
                  </a:schemeClr>
                </a:solidFill>
              </a:rPr>
              <a:t>ISO 17025</a:t>
            </a:r>
            <a:r>
              <a:rPr lang="el-GR" u="sng" dirty="0">
                <a:solidFill>
                  <a:schemeClr val="accent1">
                    <a:lumMod val="75000"/>
                  </a:schemeClr>
                </a:solidFill>
              </a:rPr>
              <a:t>:</a:t>
            </a:r>
            <a:r>
              <a:rPr lang="en-US" u="sng" dirty="0">
                <a:solidFill>
                  <a:schemeClr val="accent1">
                    <a:lumMod val="75000"/>
                  </a:schemeClr>
                </a:solidFill>
              </a:rPr>
              <a:t>2017</a:t>
            </a:r>
            <a:endParaRPr lang="el-GR" u="sng" dirty="0">
              <a:solidFill>
                <a:schemeClr val="accent1">
                  <a:lumMod val="75000"/>
                </a:schemeClr>
              </a:solidFill>
            </a:endParaRPr>
          </a:p>
        </p:txBody>
      </p:sp>
      <p:sp>
        <p:nvSpPr>
          <p:cNvPr id="3" name="Θέση περιεχομένου 2">
            <a:extLst>
              <a:ext uri="{FF2B5EF4-FFF2-40B4-BE49-F238E27FC236}">
                <a16:creationId xmlns:a16="http://schemas.microsoft.com/office/drawing/2014/main" id="{C4F74461-8A9B-42AA-A83E-F4B9ABAE4FDC}"/>
              </a:ext>
            </a:extLst>
          </p:cNvPr>
          <p:cNvSpPr>
            <a:spLocks noGrp="1"/>
          </p:cNvSpPr>
          <p:nvPr>
            <p:ph idx="1"/>
          </p:nvPr>
        </p:nvSpPr>
        <p:spPr>
          <a:xfrm>
            <a:off x="628650" y="1789843"/>
            <a:ext cx="7886700" cy="4351338"/>
          </a:xfrm>
        </p:spPr>
        <p:txBody>
          <a:bodyPr/>
          <a:lstStyle/>
          <a:p>
            <a:r>
              <a:rPr lang="el-GR" dirty="0"/>
              <a:t>Προσθήκη ορισμού «εργαστηρίου»</a:t>
            </a:r>
          </a:p>
          <a:p>
            <a:r>
              <a:rPr lang="el-GR" dirty="0"/>
              <a:t>Αναφορά στη δειγματοληψία ως διακριτή δραστηριότητα του «εργαστηρίου»</a:t>
            </a:r>
          </a:p>
          <a:p>
            <a:r>
              <a:rPr lang="el-GR" dirty="0"/>
              <a:t>Το «εργαστήριο» μπορεί να λαμβάνει διαπίστευση για τη δραστηριότητα της δειγματοληψίας</a:t>
            </a:r>
          </a:p>
          <a:p>
            <a:r>
              <a:rPr lang="el-GR" dirty="0"/>
              <a:t>Ειδική αναφορά στη δειγματοληψία (παρ. 7.3) με προδιαγραφές των απαιτήσεων για τις δραστηριότητες (π.χ. σχέδιο και μέθοδος που εφαρμόστηκε) και τις εκθέσεις δειγματοληψίας</a:t>
            </a:r>
          </a:p>
          <a:p>
            <a:r>
              <a:rPr lang="el-GR" dirty="0"/>
              <a:t>Απαίτηση να λαμβάνεται υπόψη η αβεβαιότητα δειγματοληψίας  κατά την αποτίμηση της συνολικής αβεβαιότητας μέτρησης (παρ.7.6)</a:t>
            </a:r>
          </a:p>
          <a:p>
            <a:r>
              <a:rPr lang="el-GR" dirty="0"/>
              <a:t>Εάν το εργαστήριο δεν έχει την ευθύνη της δειγματοληψίας-&gt; η έκθεση αναφέρει ότι τα αποτελέσματα ισχύουν για το δείγμα ως ελήφθη.</a:t>
            </a:r>
          </a:p>
        </p:txBody>
      </p:sp>
    </p:spTree>
    <p:extLst>
      <p:ext uri="{BB962C8B-B14F-4D97-AF65-F5344CB8AC3E}">
        <p14:creationId xmlns:p14="http://schemas.microsoft.com/office/powerpoint/2010/main" val="1567982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3ACFBB82-7FD7-4CFA-9D73-8950AD807374}"/>
              </a:ext>
            </a:extLst>
          </p:cNvPr>
          <p:cNvPicPr>
            <a:picLocks noChangeAspect="1"/>
          </p:cNvPicPr>
          <p:nvPr/>
        </p:nvPicPr>
        <p:blipFill>
          <a:blip r:embed="rId2"/>
          <a:stretch>
            <a:fillRect/>
          </a:stretch>
        </p:blipFill>
        <p:spPr>
          <a:xfrm>
            <a:off x="247533" y="1282622"/>
            <a:ext cx="8585244" cy="5406189"/>
          </a:xfrm>
          <a:prstGeom prst="rect">
            <a:avLst/>
          </a:prstGeom>
        </p:spPr>
      </p:pic>
      <p:sp>
        <p:nvSpPr>
          <p:cNvPr id="5" name="Τίτλος 1">
            <a:extLst>
              <a:ext uri="{FF2B5EF4-FFF2-40B4-BE49-F238E27FC236}">
                <a16:creationId xmlns:a16="http://schemas.microsoft.com/office/drawing/2014/main" id="{9078718A-47FA-4641-A7B8-1C17CAA71CC5}"/>
              </a:ext>
            </a:extLst>
          </p:cNvPr>
          <p:cNvSpPr txBox="1">
            <a:spLocks/>
          </p:cNvSpPr>
          <p:nvPr/>
        </p:nvSpPr>
        <p:spPr>
          <a:xfrm>
            <a:off x="259516" y="169189"/>
            <a:ext cx="8624967" cy="1325563"/>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l-GR" sz="2800" u="sng" dirty="0">
                <a:solidFill>
                  <a:schemeClr val="accent1">
                    <a:lumMod val="75000"/>
                  </a:schemeClr>
                </a:solidFill>
              </a:rPr>
              <a:t>Διαγραμματική απεικόνιση </a:t>
            </a:r>
            <a:r>
              <a:rPr lang="en-US" sz="2800" u="sng" dirty="0">
                <a:solidFill>
                  <a:schemeClr val="accent1">
                    <a:lumMod val="75000"/>
                  </a:schemeClr>
                </a:solidFill>
              </a:rPr>
              <a:t>balanced- unbalanced</a:t>
            </a:r>
            <a:r>
              <a:rPr lang="el-GR" sz="2800" u="sng" dirty="0">
                <a:solidFill>
                  <a:schemeClr val="accent1">
                    <a:lumMod val="75000"/>
                  </a:schemeClr>
                </a:solidFill>
              </a:rPr>
              <a:t> </a:t>
            </a:r>
            <a:r>
              <a:rPr lang="en-US" sz="2800" u="sng" dirty="0">
                <a:solidFill>
                  <a:schemeClr val="accent1">
                    <a:lumMod val="75000"/>
                  </a:schemeClr>
                </a:solidFill>
              </a:rPr>
              <a:t>nested design </a:t>
            </a:r>
            <a:r>
              <a:rPr lang="el-GR" sz="2800" u="sng" dirty="0">
                <a:solidFill>
                  <a:schemeClr val="accent1">
                    <a:lumMod val="75000"/>
                  </a:schemeClr>
                </a:solidFill>
              </a:rPr>
              <a:t>δειγματοληψίας- ανάλυσης</a:t>
            </a:r>
            <a:r>
              <a:rPr lang="en-US" sz="2800" u="sng" dirty="0">
                <a:solidFill>
                  <a:schemeClr val="accent1">
                    <a:lumMod val="75000"/>
                  </a:schemeClr>
                </a:solidFill>
              </a:rPr>
              <a:t> </a:t>
            </a:r>
            <a:endParaRPr lang="el-GR" sz="2800" u="sng" dirty="0">
              <a:solidFill>
                <a:schemeClr val="accent1">
                  <a:lumMod val="75000"/>
                </a:schemeClr>
              </a:solidFill>
            </a:endParaRPr>
          </a:p>
        </p:txBody>
      </p:sp>
    </p:spTree>
    <p:extLst>
      <p:ext uri="{BB962C8B-B14F-4D97-AF65-F5344CB8AC3E}">
        <p14:creationId xmlns:p14="http://schemas.microsoft.com/office/powerpoint/2010/main" val="3002427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56F116F5-9C91-42AD-9722-A9A90CD285D3}"/>
              </a:ext>
            </a:extLst>
          </p:cNvPr>
          <p:cNvPicPr>
            <a:picLocks noGrp="1" noChangeAspect="1"/>
          </p:cNvPicPr>
          <p:nvPr>
            <p:ph idx="1"/>
          </p:nvPr>
        </p:nvPicPr>
        <p:blipFill rotWithShape="1">
          <a:blip r:embed="rId2"/>
          <a:srcRect l="60524" t="22561" r="8187" b="9717"/>
          <a:stretch/>
        </p:blipFill>
        <p:spPr>
          <a:xfrm>
            <a:off x="259516" y="1042137"/>
            <a:ext cx="8624968" cy="5998747"/>
          </a:xfrm>
        </p:spPr>
      </p:pic>
      <p:sp>
        <p:nvSpPr>
          <p:cNvPr id="7" name="Τίτλος 1">
            <a:extLst>
              <a:ext uri="{FF2B5EF4-FFF2-40B4-BE49-F238E27FC236}">
                <a16:creationId xmlns:a16="http://schemas.microsoft.com/office/drawing/2014/main" id="{F106718B-1A3F-483B-9C96-6EFB38682547}"/>
              </a:ext>
            </a:extLst>
          </p:cNvPr>
          <p:cNvSpPr>
            <a:spLocks noGrp="1"/>
          </p:cNvSpPr>
          <p:nvPr>
            <p:ph type="title"/>
          </p:nvPr>
        </p:nvSpPr>
        <p:spPr>
          <a:xfrm>
            <a:off x="259517" y="0"/>
            <a:ext cx="8624967" cy="1325563"/>
          </a:xfrm>
        </p:spPr>
        <p:txBody>
          <a:bodyPr>
            <a:normAutofit/>
          </a:bodyPr>
          <a:lstStyle/>
          <a:p>
            <a:r>
              <a:rPr lang="el-GR" sz="2800" u="sng" dirty="0">
                <a:solidFill>
                  <a:schemeClr val="accent1">
                    <a:lumMod val="75000"/>
                  </a:schemeClr>
                </a:solidFill>
              </a:rPr>
              <a:t>Απλοποιημένες εκδοχές πειραματικής διάταξης για εφαρμογή της μεθόδου διπλών δειγμάτων</a:t>
            </a:r>
          </a:p>
        </p:txBody>
      </p:sp>
    </p:spTree>
    <p:extLst>
      <p:ext uri="{BB962C8B-B14F-4D97-AF65-F5344CB8AC3E}">
        <p14:creationId xmlns:p14="http://schemas.microsoft.com/office/powerpoint/2010/main" val="475569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328779F-6AFD-457E-94B5-5277C6ED2172}"/>
              </a:ext>
            </a:extLst>
          </p:cNvPr>
          <p:cNvSpPr>
            <a:spLocks noGrp="1" noChangeArrowheads="1"/>
          </p:cNvSpPr>
          <p:nvPr>
            <p:ph type="title"/>
          </p:nvPr>
        </p:nvSpPr>
        <p:spPr>
          <a:xfrm>
            <a:off x="365760" y="50310"/>
            <a:ext cx="8778240" cy="1143001"/>
          </a:xfrm>
        </p:spPr>
        <p:txBody>
          <a:bodyPr/>
          <a:lstStyle/>
          <a:p>
            <a:pPr algn="ctr"/>
            <a:r>
              <a:rPr lang="el-GR" altLang="el-GR" sz="3200" b="1" dirty="0">
                <a:solidFill>
                  <a:schemeClr val="accent1">
                    <a:lumMod val="75000"/>
                  </a:schemeClr>
                </a:solidFill>
              </a:rPr>
              <a:t>ΑΒΕΒΑΙΟΤΗΤΑ ΜΕΤΡΗΣΕΩΝ στην ΠΕΡΙΒΑΛΛΟΝΤΙΚΗ ΓΕΩΧΗΜΕΙΑ</a:t>
            </a:r>
          </a:p>
        </p:txBody>
      </p:sp>
      <p:sp>
        <p:nvSpPr>
          <p:cNvPr id="37894" name="Text Box 6">
            <a:extLst>
              <a:ext uri="{FF2B5EF4-FFF2-40B4-BE49-F238E27FC236}">
                <a16:creationId xmlns:a16="http://schemas.microsoft.com/office/drawing/2014/main" id="{332BFD05-C1A7-4E74-9B4D-5AA5CD035BD9}"/>
              </a:ext>
            </a:extLst>
          </p:cNvPr>
          <p:cNvSpPr txBox="1">
            <a:spLocks noChangeArrowheads="1"/>
          </p:cNvSpPr>
          <p:nvPr/>
        </p:nvSpPr>
        <p:spPr bwMode="auto">
          <a:xfrm>
            <a:off x="168812" y="1326052"/>
            <a:ext cx="8806375" cy="491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Char char="•"/>
            </a:pPr>
            <a:r>
              <a:rPr lang="el-GR" altLang="el-GR" sz="2400" dirty="0"/>
              <a:t> </a:t>
            </a:r>
            <a:r>
              <a:rPr lang="el-GR" altLang="el-GR" sz="2600" dirty="0"/>
              <a:t>Υπαίθρια δειγματοληψία </a:t>
            </a:r>
            <a:r>
              <a:rPr lang="en-US" altLang="el-GR" sz="2600" dirty="0">
                <a:sym typeface="Wingdings" panose="05000000000000000000" pitchFamily="2" charset="2"/>
              </a:rPr>
              <a:t> </a:t>
            </a:r>
            <a:r>
              <a:rPr lang="el-GR" altLang="el-GR" sz="2600" dirty="0">
                <a:sym typeface="Wingdings" panose="05000000000000000000" pitchFamily="2" charset="2"/>
              </a:rPr>
              <a:t>ποιότητα χονδρικών δειγμάτων: 	«αντιπροσωπευτικά δείγματα»</a:t>
            </a:r>
            <a:endParaRPr lang="el-GR" altLang="el-GR" sz="2600" dirty="0"/>
          </a:p>
          <a:p>
            <a:pPr>
              <a:spcBef>
                <a:spcPct val="50000"/>
              </a:spcBef>
              <a:buFontTx/>
              <a:buChar char="•"/>
            </a:pPr>
            <a:r>
              <a:rPr lang="el-GR" altLang="el-GR" sz="2600" dirty="0"/>
              <a:t> Πηγές αβεβαιότητας μετρήσεων: </a:t>
            </a:r>
          </a:p>
          <a:p>
            <a:pPr>
              <a:spcBef>
                <a:spcPct val="50000"/>
              </a:spcBef>
            </a:pPr>
            <a:r>
              <a:rPr lang="el-GR" altLang="el-GR" sz="2600" dirty="0"/>
              <a:t>	</a:t>
            </a:r>
            <a:r>
              <a:rPr lang="el-GR" altLang="el-GR" sz="2600" i="1" dirty="0"/>
              <a:t>δειγματοληψία </a:t>
            </a:r>
            <a:r>
              <a:rPr lang="en-US" altLang="el-GR" sz="2600" i="1" dirty="0"/>
              <a:t>&gt;</a:t>
            </a:r>
            <a:r>
              <a:rPr lang="el-GR" altLang="el-GR" sz="2600" i="1" dirty="0"/>
              <a:t> χημική ανάλυση</a:t>
            </a:r>
          </a:p>
          <a:p>
            <a:pPr>
              <a:spcBef>
                <a:spcPct val="50000"/>
              </a:spcBef>
              <a:buFontTx/>
              <a:buChar char="•"/>
            </a:pPr>
            <a:r>
              <a:rPr lang="el-GR" altLang="el-GR" sz="2600" dirty="0">
                <a:sym typeface="Wingdings" panose="05000000000000000000" pitchFamily="2" charset="2"/>
              </a:rPr>
              <a:t> Επίδραση αβεβαιότητας:</a:t>
            </a:r>
          </a:p>
          <a:p>
            <a:pPr lvl="1">
              <a:spcBef>
                <a:spcPct val="50000"/>
              </a:spcBef>
              <a:buFont typeface="Wingdings" panose="05000000000000000000" pitchFamily="2" charset="2"/>
              <a:buChar char="ü"/>
            </a:pPr>
            <a:r>
              <a:rPr lang="el-GR" altLang="el-GR" sz="2600" dirty="0"/>
              <a:t> </a:t>
            </a:r>
            <a:r>
              <a:rPr lang="el-GR" altLang="el-GR" sz="2400" dirty="0"/>
              <a:t>Αξιολόγηση αποτελεσμάτων (π.χ. εκτίμηση διακινδύνευσης)</a:t>
            </a:r>
          </a:p>
          <a:p>
            <a:pPr lvl="1">
              <a:spcBef>
                <a:spcPct val="50000"/>
              </a:spcBef>
              <a:buFont typeface="Wingdings" panose="05000000000000000000" pitchFamily="2" charset="2"/>
              <a:buChar char="ü"/>
            </a:pPr>
            <a:r>
              <a:rPr lang="el-GR" altLang="el-GR" sz="2400" dirty="0"/>
              <a:t> Επικύρωση μεθόδων δειγματοληψίας </a:t>
            </a:r>
            <a:r>
              <a:rPr lang="en-US" altLang="el-GR" sz="2400" dirty="0"/>
              <a:t>&amp;</a:t>
            </a:r>
            <a:r>
              <a:rPr lang="el-GR" altLang="el-GR" sz="2400" dirty="0"/>
              <a:t> ανάλυσης</a:t>
            </a:r>
          </a:p>
          <a:p>
            <a:pPr lvl="1">
              <a:spcBef>
                <a:spcPct val="50000"/>
              </a:spcBef>
              <a:buFont typeface="Wingdings" panose="05000000000000000000" pitchFamily="2" charset="2"/>
              <a:buChar char="ü"/>
            </a:pPr>
            <a:r>
              <a:rPr lang="el-GR" altLang="el-GR" sz="2400" dirty="0"/>
              <a:t> Οικονομικός προγραμματισμός - Εξοικονόμηση χρημάτων</a:t>
            </a:r>
          </a:p>
          <a:p>
            <a:pPr lvl="1">
              <a:spcBef>
                <a:spcPct val="50000"/>
              </a:spcBef>
              <a:buFont typeface="Wingdings" panose="05000000000000000000" pitchFamily="2" charset="2"/>
              <a:buChar char="ü"/>
            </a:pPr>
            <a:r>
              <a:rPr lang="el-GR" altLang="el-GR" sz="2400" dirty="0"/>
              <a:t> Εργαλείο παρακολούθησης ποιότητας μετρήσεων</a:t>
            </a:r>
          </a:p>
        </p:txBody>
      </p:sp>
    </p:spTree>
    <p:extLst>
      <p:ext uri="{BB962C8B-B14F-4D97-AF65-F5344CB8AC3E}">
        <p14:creationId xmlns:p14="http://schemas.microsoft.com/office/powerpoint/2010/main" val="1132068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7894">
                                            <p:txEl>
                                              <p:pRg st="0" end="0"/>
                                            </p:txEl>
                                          </p:spTgt>
                                        </p:tgtEl>
                                        <p:attrNameLst>
                                          <p:attrName>style.visibility</p:attrName>
                                        </p:attrNameLst>
                                      </p:cBhvr>
                                      <p:to>
                                        <p:strVal val="visible"/>
                                      </p:to>
                                    </p:set>
                                    <p:animEffect transition="in" filter="slide(fromBottom)">
                                      <p:cBhvr>
                                        <p:cTn id="7" dur="500"/>
                                        <p:tgtEl>
                                          <p:spTgt spid="378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37894">
                                            <p:txEl>
                                              <p:pRg st="1" end="1"/>
                                            </p:txEl>
                                          </p:spTgt>
                                        </p:tgtEl>
                                        <p:attrNameLst>
                                          <p:attrName>style.visibility</p:attrName>
                                        </p:attrNameLst>
                                      </p:cBhvr>
                                      <p:to>
                                        <p:strVal val="visible"/>
                                      </p:to>
                                    </p:set>
                                    <p:animEffect transition="in" filter="slide(fromBottom)">
                                      <p:cBhvr>
                                        <p:cTn id="12" dur="500"/>
                                        <p:tgtEl>
                                          <p:spTgt spid="3789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37894">
                                            <p:txEl>
                                              <p:pRg st="2" end="2"/>
                                            </p:txEl>
                                          </p:spTgt>
                                        </p:tgtEl>
                                        <p:attrNameLst>
                                          <p:attrName>style.visibility</p:attrName>
                                        </p:attrNameLst>
                                      </p:cBhvr>
                                      <p:to>
                                        <p:strVal val="visible"/>
                                      </p:to>
                                    </p:set>
                                    <p:animEffect transition="in" filter="slide(fromBottom)">
                                      <p:cBhvr>
                                        <p:cTn id="17" dur="500"/>
                                        <p:tgtEl>
                                          <p:spTgt spid="3789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37894">
                                            <p:txEl>
                                              <p:pRg st="3" end="3"/>
                                            </p:txEl>
                                          </p:spTgt>
                                        </p:tgtEl>
                                        <p:attrNameLst>
                                          <p:attrName>style.visibility</p:attrName>
                                        </p:attrNameLst>
                                      </p:cBhvr>
                                      <p:to>
                                        <p:strVal val="visible"/>
                                      </p:to>
                                    </p:set>
                                    <p:animEffect transition="in" filter="slide(fromBottom)">
                                      <p:cBhvr>
                                        <p:cTn id="22" dur="500"/>
                                        <p:tgtEl>
                                          <p:spTgt spid="3789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37894">
                                            <p:txEl>
                                              <p:pRg st="4" end="4"/>
                                            </p:txEl>
                                          </p:spTgt>
                                        </p:tgtEl>
                                        <p:attrNameLst>
                                          <p:attrName>style.visibility</p:attrName>
                                        </p:attrNameLst>
                                      </p:cBhvr>
                                      <p:to>
                                        <p:strVal val="visible"/>
                                      </p:to>
                                    </p:set>
                                    <p:animEffect transition="in" filter="slide(fromBottom)">
                                      <p:cBhvr>
                                        <p:cTn id="27" dur="500"/>
                                        <p:tgtEl>
                                          <p:spTgt spid="3789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37894">
                                            <p:txEl>
                                              <p:pRg st="5" end="5"/>
                                            </p:txEl>
                                          </p:spTgt>
                                        </p:tgtEl>
                                        <p:attrNameLst>
                                          <p:attrName>style.visibility</p:attrName>
                                        </p:attrNameLst>
                                      </p:cBhvr>
                                      <p:to>
                                        <p:strVal val="visible"/>
                                      </p:to>
                                    </p:set>
                                    <p:animEffect transition="in" filter="slide(fromBottom)">
                                      <p:cBhvr>
                                        <p:cTn id="32" dur="500"/>
                                        <p:tgtEl>
                                          <p:spTgt spid="3789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37894">
                                            <p:txEl>
                                              <p:pRg st="6" end="6"/>
                                            </p:txEl>
                                          </p:spTgt>
                                        </p:tgtEl>
                                        <p:attrNameLst>
                                          <p:attrName>style.visibility</p:attrName>
                                        </p:attrNameLst>
                                      </p:cBhvr>
                                      <p:to>
                                        <p:strVal val="visible"/>
                                      </p:to>
                                    </p:set>
                                    <p:animEffect transition="in" filter="slide(fromBottom)">
                                      <p:cBhvr>
                                        <p:cTn id="37" dur="500"/>
                                        <p:tgtEl>
                                          <p:spTgt spid="3789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37894">
                                            <p:txEl>
                                              <p:pRg st="7" end="7"/>
                                            </p:txEl>
                                          </p:spTgt>
                                        </p:tgtEl>
                                        <p:attrNameLst>
                                          <p:attrName>style.visibility</p:attrName>
                                        </p:attrNameLst>
                                      </p:cBhvr>
                                      <p:to>
                                        <p:strVal val="visible"/>
                                      </p:to>
                                    </p:set>
                                    <p:animEffect transition="in" filter="slide(fromBottom)">
                                      <p:cBhvr>
                                        <p:cTn id="42" dur="500"/>
                                        <p:tgtEl>
                                          <p:spTgt spid="3789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6CB17D84-F6C1-D441-B6AD-38717D5C5CFD}"/>
              </a:ext>
            </a:extLst>
          </p:cNvPr>
          <p:cNvSpPr>
            <a:spLocks noGrp="1" noChangeArrowheads="1"/>
          </p:cNvSpPr>
          <p:nvPr>
            <p:ph type="title"/>
          </p:nvPr>
        </p:nvSpPr>
        <p:spPr>
          <a:xfrm>
            <a:off x="200722" y="914400"/>
            <a:ext cx="8773223" cy="971550"/>
          </a:xfrm>
        </p:spPr>
        <p:txBody>
          <a:bodyPr>
            <a:normAutofit/>
          </a:bodyPr>
          <a:lstStyle/>
          <a:p>
            <a:r>
              <a:rPr lang="en-GB" altLang="en-US" sz="2700" b="1" dirty="0">
                <a:solidFill>
                  <a:schemeClr val="tx2"/>
                </a:solidFill>
                <a:latin typeface="+mn-lt"/>
              </a:rPr>
              <a:t>Example A2: Estimation of </a:t>
            </a:r>
            <a:r>
              <a:rPr lang="en-GB" altLang="en-US" sz="2700" b="1" dirty="0" err="1">
                <a:solidFill>
                  <a:schemeClr val="tx2"/>
                </a:solidFill>
                <a:latin typeface="+mn-lt"/>
              </a:rPr>
              <a:t>UfS</a:t>
            </a:r>
            <a:r>
              <a:rPr lang="en-GB" altLang="en-US" sz="2700" b="1" dirty="0">
                <a:solidFill>
                  <a:schemeClr val="tx2"/>
                </a:solidFill>
                <a:latin typeface="+mn-lt"/>
              </a:rPr>
              <a:t> in Soil </a:t>
            </a:r>
            <a:r>
              <a:rPr lang="en-GB" altLang="en-US" sz="2400" b="1" dirty="0">
                <a:solidFill>
                  <a:schemeClr val="tx2"/>
                </a:solidFill>
                <a:latin typeface="+mn-lt"/>
              </a:rPr>
              <a:t>- using Duplicate Method </a:t>
            </a:r>
            <a:endParaRPr lang="en-GB" altLang="en-US" sz="2700" b="1" dirty="0">
              <a:solidFill>
                <a:schemeClr val="tx2"/>
              </a:solidFill>
              <a:latin typeface="+mn-lt"/>
            </a:endParaRPr>
          </a:p>
        </p:txBody>
      </p:sp>
      <p:sp>
        <p:nvSpPr>
          <p:cNvPr id="126979" name="Rectangle 3">
            <a:extLst>
              <a:ext uri="{FF2B5EF4-FFF2-40B4-BE49-F238E27FC236}">
                <a16:creationId xmlns:a16="http://schemas.microsoft.com/office/drawing/2014/main" id="{3565E28F-D84F-134E-8C16-7FC1CB799862}"/>
              </a:ext>
            </a:extLst>
          </p:cNvPr>
          <p:cNvSpPr>
            <a:spLocks noGrp="1" noChangeArrowheads="1"/>
          </p:cNvSpPr>
          <p:nvPr>
            <p:ph type="body" idx="1"/>
          </p:nvPr>
        </p:nvSpPr>
        <p:spPr>
          <a:xfrm>
            <a:off x="628650" y="1968102"/>
            <a:ext cx="6213872" cy="3380302"/>
          </a:xfrm>
        </p:spPr>
        <p:txBody>
          <a:bodyPr>
            <a:normAutofit fontScale="85000" lnSpcReduction="20000"/>
          </a:bodyPr>
          <a:lstStyle/>
          <a:p>
            <a:pPr>
              <a:buFontTx/>
              <a:buNone/>
            </a:pPr>
            <a:r>
              <a:rPr lang="en-GB" altLang="en-US" sz="2250" b="1" dirty="0">
                <a:latin typeface="Times New Roman" panose="02020603050405020304" pitchFamily="18" charset="0"/>
                <a:cs typeface="Times New Roman" panose="02020603050405020304" pitchFamily="18" charset="0"/>
              </a:rPr>
              <a:t>Scenario:</a:t>
            </a:r>
          </a:p>
          <a:p>
            <a:r>
              <a:rPr lang="en-GB" altLang="en-US" sz="2250" dirty="0">
                <a:latin typeface="Times New Roman" panose="02020603050405020304" pitchFamily="18" charset="0"/>
                <a:cs typeface="Times New Roman" panose="02020603050405020304" pitchFamily="18" charset="0"/>
              </a:rPr>
              <a:t>Former landfill, in West London</a:t>
            </a:r>
          </a:p>
          <a:p>
            <a:r>
              <a:rPr lang="en-GB" altLang="en-US" sz="2250" dirty="0">
                <a:latin typeface="Times New Roman" panose="02020603050405020304" pitchFamily="18" charset="0"/>
                <a:cs typeface="Times New Roman" panose="02020603050405020304" pitchFamily="18" charset="0"/>
              </a:rPr>
              <a:t>9 hectare = 90 000 m</a:t>
            </a:r>
            <a:r>
              <a:rPr lang="en-GB" altLang="en-US" sz="2250" baseline="30000" dirty="0">
                <a:latin typeface="Times New Roman" panose="02020603050405020304" pitchFamily="18" charset="0"/>
                <a:cs typeface="Times New Roman" panose="02020603050405020304" pitchFamily="18" charset="0"/>
              </a:rPr>
              <a:t>2</a:t>
            </a:r>
          </a:p>
          <a:p>
            <a:r>
              <a:rPr lang="en-GB" altLang="en-US" sz="2250" dirty="0">
                <a:latin typeface="Times New Roman" panose="02020603050405020304" pitchFamily="18" charset="0"/>
                <a:cs typeface="Times New Roman" panose="02020603050405020304" pitchFamily="18" charset="0"/>
              </a:rPr>
              <a:t>Potential housing development</a:t>
            </a:r>
          </a:p>
          <a:p>
            <a:r>
              <a:rPr lang="en-GB" altLang="en-US" sz="2250" dirty="0">
                <a:latin typeface="Times New Roman" panose="02020603050405020304" pitchFamily="18" charset="0"/>
                <a:cs typeface="Times New Roman" panose="02020603050405020304" pitchFamily="18" charset="0"/>
              </a:rPr>
              <a:t>measurand </a:t>
            </a:r>
            <a:r>
              <a:rPr lang="en-GB" altLang="en-US" sz="2250" dirty="0">
                <a:latin typeface="Times New Roman" panose="02020603050405020304" pitchFamily="18" charset="0"/>
                <a:cs typeface="Times New Roman" panose="02020603050405020304" pitchFamily="18" charset="0"/>
                <a:sym typeface="Wingdings" pitchFamily="2" charset="2"/>
              </a:rPr>
              <a:t> Pb conc. in each sampling target</a:t>
            </a:r>
          </a:p>
          <a:p>
            <a:endParaRPr lang="en-GB" altLang="en-US" sz="2250" dirty="0">
              <a:latin typeface="Times New Roman" panose="02020603050405020304" pitchFamily="18" charset="0"/>
              <a:cs typeface="Times New Roman" panose="02020603050405020304" pitchFamily="18" charset="0"/>
            </a:endParaRPr>
          </a:p>
          <a:p>
            <a:pPr>
              <a:buFontTx/>
              <a:buNone/>
            </a:pPr>
            <a:r>
              <a:rPr lang="en-GB" altLang="en-US" sz="2250" b="1" dirty="0">
                <a:latin typeface="Times New Roman" panose="02020603050405020304" pitchFamily="18" charset="0"/>
                <a:cs typeface="Times New Roman" panose="02020603050405020304" pitchFamily="18" charset="0"/>
              </a:rPr>
              <a:t>Area of investigation:</a:t>
            </a:r>
          </a:p>
          <a:p>
            <a:r>
              <a:rPr lang="en-GB" altLang="en-US" sz="2250" dirty="0">
                <a:latin typeface="Times New Roman" panose="02020603050405020304" pitchFamily="18" charset="0"/>
                <a:cs typeface="Times New Roman" panose="02020603050405020304" pitchFamily="18" charset="0"/>
              </a:rPr>
              <a:t>300 m x 300 m area </a:t>
            </a:r>
            <a:r>
              <a:rPr lang="en-GB" altLang="en-US" sz="2250" dirty="0">
                <a:latin typeface="Times New Roman" panose="02020603050405020304" pitchFamily="18" charset="0"/>
                <a:cs typeface="Times New Roman" panose="02020603050405020304" pitchFamily="18" charset="0"/>
                <a:sym typeface="Wingdings" pitchFamily="2" charset="2"/>
              </a:rPr>
              <a:t> depth of 0.15 m</a:t>
            </a:r>
          </a:p>
          <a:p>
            <a:r>
              <a:rPr lang="en-GB" altLang="en-US" sz="2250" dirty="0">
                <a:latin typeface="Times New Roman" panose="02020603050405020304" pitchFamily="18" charset="0"/>
                <a:cs typeface="Times New Roman" panose="02020603050405020304" pitchFamily="18" charset="0"/>
                <a:sym typeface="Wingdings" pitchFamily="2" charset="2"/>
              </a:rPr>
              <a:t>100 sampling targets in a regular grid (10 x 10)</a:t>
            </a:r>
          </a:p>
          <a:p>
            <a:r>
              <a:rPr lang="en-GB" altLang="en-US" sz="2250" dirty="0">
                <a:latin typeface="Times New Roman" panose="02020603050405020304" pitchFamily="18" charset="0"/>
                <a:cs typeface="Times New Roman" panose="02020603050405020304" pitchFamily="18" charset="0"/>
                <a:sym typeface="Wingdings" pitchFamily="2" charset="2"/>
              </a:rPr>
              <a:t>100 primary samples (taken with soil auger)</a:t>
            </a:r>
          </a:p>
          <a:p>
            <a:pPr lvl="1"/>
            <a:r>
              <a:rPr lang="en-GB" altLang="en-US" sz="2250" dirty="0">
                <a:latin typeface="Times New Roman" panose="02020603050405020304" pitchFamily="18" charset="0"/>
                <a:cs typeface="Times New Roman" panose="02020603050405020304" pitchFamily="18" charset="0"/>
              </a:rPr>
              <a:t>each intended to represent a 30 m x 30 m target</a:t>
            </a:r>
          </a:p>
          <a:p>
            <a:endParaRPr lang="en-GB" altLang="en-US" dirty="0"/>
          </a:p>
        </p:txBody>
      </p:sp>
      <p:graphicFrame>
        <p:nvGraphicFramePr>
          <p:cNvPr id="126980" name="Object 4">
            <a:extLst>
              <a:ext uri="{FF2B5EF4-FFF2-40B4-BE49-F238E27FC236}">
                <a16:creationId xmlns:a16="http://schemas.microsoft.com/office/drawing/2014/main" id="{629C889E-47E8-CC43-9384-9C354E5EBF3C}"/>
              </a:ext>
            </a:extLst>
          </p:cNvPr>
          <p:cNvGraphicFramePr>
            <a:graphicFrameLocks noChangeAspect="1"/>
          </p:cNvGraphicFramePr>
          <p:nvPr/>
        </p:nvGraphicFramePr>
        <p:xfrm>
          <a:off x="5544944" y="1968103"/>
          <a:ext cx="3369863" cy="2265117"/>
        </p:xfrm>
        <a:graphic>
          <a:graphicData uri="http://schemas.openxmlformats.org/presentationml/2006/ole">
            <mc:AlternateContent xmlns:mc="http://schemas.openxmlformats.org/markup-compatibility/2006">
              <mc:Choice xmlns:v="urn:schemas-microsoft-com:vml" Requires="v">
                <p:oleObj name="Document" r:id="rId3" imgW="11633200" imgH="7810500" progId="Word.Document.8">
                  <p:embed/>
                </p:oleObj>
              </mc:Choice>
              <mc:Fallback>
                <p:oleObj name="Document" r:id="rId3" imgW="11633200" imgH="7810500" progId="Word.Document.8">
                  <p:embed/>
                  <p:pic>
                    <p:nvPicPr>
                      <p:cNvPr id="126980" name="Object 4">
                        <a:extLst>
                          <a:ext uri="{FF2B5EF4-FFF2-40B4-BE49-F238E27FC236}">
                            <a16:creationId xmlns:a16="http://schemas.microsoft.com/office/drawing/2014/main" id="{629C889E-47E8-CC43-9384-9C354E5EB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4944" y="1968103"/>
                        <a:ext cx="3369863" cy="2265117"/>
                      </a:xfrm>
                      <a:prstGeom prst="rect">
                        <a:avLst/>
                      </a:prstGeom>
                      <a:noFill/>
                      <a:ln>
                        <a:noFill/>
                      </a:ln>
                      <a:effectLst/>
                    </p:spPr>
                  </p:pic>
                </p:oleObj>
              </mc:Fallback>
            </mc:AlternateContent>
          </a:graphicData>
        </a:graphic>
      </p:graphicFrame>
      <p:sp>
        <p:nvSpPr>
          <p:cNvPr id="8" name="Line 6">
            <a:extLst>
              <a:ext uri="{FF2B5EF4-FFF2-40B4-BE49-F238E27FC236}">
                <a16:creationId xmlns:a16="http://schemas.microsoft.com/office/drawing/2014/main" id="{1299BFE6-D694-374C-B884-9D8C1FB40C03}"/>
              </a:ext>
            </a:extLst>
          </p:cNvPr>
          <p:cNvSpPr>
            <a:spLocks noChangeShapeType="1"/>
          </p:cNvSpPr>
          <p:nvPr/>
        </p:nvSpPr>
        <p:spPr bwMode="auto">
          <a:xfrm>
            <a:off x="1143000" y="1635047"/>
            <a:ext cx="6858000" cy="0"/>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9" name="TextBox 8">
            <a:extLst>
              <a:ext uri="{FF2B5EF4-FFF2-40B4-BE49-F238E27FC236}">
                <a16:creationId xmlns:a16="http://schemas.microsoft.com/office/drawing/2014/main" id="{37203FB5-A8D9-3546-8928-9843522FE5B7}"/>
              </a:ext>
            </a:extLst>
          </p:cNvPr>
          <p:cNvSpPr txBox="1"/>
          <p:nvPr/>
        </p:nvSpPr>
        <p:spPr>
          <a:xfrm>
            <a:off x="562439" y="5560636"/>
            <a:ext cx="4570605" cy="300082"/>
          </a:xfrm>
          <a:prstGeom prst="rect">
            <a:avLst/>
          </a:prstGeom>
          <a:noFill/>
        </p:spPr>
        <p:txBody>
          <a:bodyPr wrap="square">
            <a:spAutoFit/>
          </a:bodyPr>
          <a:lstStyle/>
          <a:p>
            <a:r>
              <a:rPr lang="en-GB" altLang="en-US" sz="1350" b="1" dirty="0">
                <a:solidFill>
                  <a:schemeClr val="tx2"/>
                </a:solidFill>
              </a:rPr>
              <a:t>Example A2 from </a:t>
            </a:r>
            <a:r>
              <a:rPr lang="en-GB" altLang="en-US" sz="1350" b="1" dirty="0" err="1">
                <a:solidFill>
                  <a:schemeClr val="tx2"/>
                </a:solidFill>
              </a:rPr>
              <a:t>Eurachem</a:t>
            </a:r>
            <a:r>
              <a:rPr lang="en-GB" altLang="en-US" sz="1350" b="1" dirty="0">
                <a:solidFill>
                  <a:schemeClr val="tx2"/>
                </a:solidFill>
              </a:rPr>
              <a:t> </a:t>
            </a:r>
            <a:r>
              <a:rPr lang="en-GB" altLang="en-US" sz="1350" b="1" dirty="0" err="1">
                <a:solidFill>
                  <a:schemeClr val="tx2"/>
                </a:solidFill>
              </a:rPr>
              <a:t>UfS</a:t>
            </a:r>
            <a:r>
              <a:rPr lang="en-GB" altLang="en-US" sz="1350" b="1" dirty="0">
                <a:solidFill>
                  <a:schemeClr val="tx2"/>
                </a:solidFill>
              </a:rPr>
              <a:t> Guide (2019) </a:t>
            </a:r>
            <a:endParaRPr lang="en-GB" sz="1350" dirty="0"/>
          </a:p>
        </p:txBody>
      </p:sp>
      <p:pic>
        <p:nvPicPr>
          <p:cNvPr id="10" name="Εικόνα 9">
            <a:extLst>
              <a:ext uri="{FF2B5EF4-FFF2-40B4-BE49-F238E27FC236}">
                <a16:creationId xmlns:a16="http://schemas.microsoft.com/office/drawing/2014/main" id="{0E10E733-C5F3-BD6E-4137-EE15435A3ABB}"/>
              </a:ext>
            </a:extLst>
          </p:cNvPr>
          <p:cNvPicPr>
            <a:picLocks noChangeAspect="1"/>
          </p:cNvPicPr>
          <p:nvPr/>
        </p:nvPicPr>
        <p:blipFill>
          <a:blip r:embed="rId5"/>
          <a:stretch>
            <a:fillRect/>
          </a:stretch>
        </p:blipFill>
        <p:spPr>
          <a:xfrm>
            <a:off x="6357312" y="6209552"/>
            <a:ext cx="2342188" cy="536118"/>
          </a:xfrm>
          <a:prstGeom prst="rect">
            <a:avLst/>
          </a:prstGeom>
        </p:spPr>
      </p:pic>
    </p:spTree>
    <p:extLst>
      <p:ext uri="{BB962C8B-B14F-4D97-AF65-F5344CB8AC3E}">
        <p14:creationId xmlns:p14="http://schemas.microsoft.com/office/powerpoint/2010/main" val="126154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7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697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6979">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6979">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697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80073683-1F11-BF42-830A-352A5BF517BB}"/>
              </a:ext>
            </a:extLst>
          </p:cNvPr>
          <p:cNvSpPr>
            <a:spLocks noGrp="1" noChangeArrowheads="1"/>
          </p:cNvSpPr>
          <p:nvPr>
            <p:ph type="title"/>
          </p:nvPr>
        </p:nvSpPr>
        <p:spPr>
          <a:xfrm>
            <a:off x="878157" y="806053"/>
            <a:ext cx="8647771" cy="994172"/>
          </a:xfrm>
        </p:spPr>
        <p:txBody>
          <a:bodyPr>
            <a:normAutofit/>
          </a:bodyPr>
          <a:lstStyle/>
          <a:p>
            <a:r>
              <a:rPr lang="en-GB" altLang="en-US" sz="3000" b="1" dirty="0">
                <a:solidFill>
                  <a:schemeClr val="tx2"/>
                </a:solidFill>
                <a:latin typeface="+mn-lt"/>
              </a:rPr>
              <a:t>Application of Duplicate Method to estimate </a:t>
            </a:r>
            <a:r>
              <a:rPr lang="en-GB" altLang="en-US" sz="3000" b="1" dirty="0" err="1">
                <a:solidFill>
                  <a:schemeClr val="tx2"/>
                </a:solidFill>
                <a:latin typeface="+mn-lt"/>
              </a:rPr>
              <a:t>UfS</a:t>
            </a:r>
            <a:endParaRPr lang="en-GB" altLang="en-US" sz="3000" b="1" dirty="0">
              <a:solidFill>
                <a:schemeClr val="tx2"/>
              </a:solidFill>
              <a:latin typeface="+mn-lt"/>
            </a:endParaRPr>
          </a:p>
        </p:txBody>
      </p:sp>
      <p:sp>
        <p:nvSpPr>
          <p:cNvPr id="149507" name="Rectangle 3">
            <a:extLst>
              <a:ext uri="{FF2B5EF4-FFF2-40B4-BE49-F238E27FC236}">
                <a16:creationId xmlns:a16="http://schemas.microsoft.com/office/drawing/2014/main" id="{ED842D07-1819-6B45-ACA2-6008D44D3FDB}"/>
              </a:ext>
            </a:extLst>
          </p:cNvPr>
          <p:cNvSpPr>
            <a:spLocks noGrp="1" noChangeArrowheads="1"/>
          </p:cNvSpPr>
          <p:nvPr>
            <p:ph type="body" idx="1"/>
          </p:nvPr>
        </p:nvSpPr>
        <p:spPr>
          <a:xfrm>
            <a:off x="1600201" y="4425031"/>
            <a:ext cx="5993780" cy="3200400"/>
          </a:xfrm>
        </p:spPr>
        <p:txBody>
          <a:bodyPr>
            <a:normAutofit/>
          </a:bodyPr>
          <a:lstStyle/>
          <a:p>
            <a:r>
              <a:rPr lang="en-GB" altLang="en-US" sz="1800" dirty="0">
                <a:latin typeface="Times New Roman" panose="02020603050405020304" pitchFamily="18" charset="0"/>
                <a:cs typeface="Times New Roman" panose="02020603050405020304" pitchFamily="18" charset="0"/>
              </a:rPr>
              <a:t>Duplicate samples taken at 10/100 sampling targets (i.e. 10%) </a:t>
            </a:r>
          </a:p>
          <a:p>
            <a:pPr lvl="1"/>
            <a:r>
              <a:rPr lang="en-GB" altLang="en-US" sz="1500" dirty="0">
                <a:latin typeface="Times New Roman" panose="02020603050405020304" pitchFamily="18" charset="0"/>
                <a:cs typeface="Times New Roman" panose="02020603050405020304" pitchFamily="18" charset="0"/>
              </a:rPr>
              <a:t> randomly selected.</a:t>
            </a:r>
            <a:endParaRPr lang="en-GB" altLang="en-US" sz="750" dirty="0">
              <a:latin typeface="Times New Roman" panose="02020603050405020304" pitchFamily="18" charset="0"/>
              <a:cs typeface="Times New Roman" panose="02020603050405020304" pitchFamily="18" charset="0"/>
            </a:endParaRPr>
          </a:p>
          <a:p>
            <a:pPr lvl="1"/>
            <a:r>
              <a:rPr lang="en-GB" altLang="en-US" sz="1500" dirty="0">
                <a:latin typeface="Times New Roman" panose="02020603050405020304" pitchFamily="18" charset="0"/>
                <a:cs typeface="Times New Roman" panose="02020603050405020304" pitchFamily="18" charset="0"/>
              </a:rPr>
              <a:t>Duplicate sampling point 3 m from the original sampling point  </a:t>
            </a:r>
          </a:p>
          <a:p>
            <a:pPr lvl="2"/>
            <a:r>
              <a:rPr lang="en-GB" altLang="en-US" sz="1200" dirty="0">
                <a:latin typeface="Times New Roman" panose="02020603050405020304" pitchFamily="18" charset="0"/>
                <a:cs typeface="Times New Roman" panose="02020603050405020304" pitchFamily="18" charset="0"/>
              </a:rPr>
              <a:t>within the sampling location, </a:t>
            </a:r>
          </a:p>
          <a:p>
            <a:pPr lvl="2"/>
            <a:r>
              <a:rPr lang="en-GB" altLang="en-US" sz="1200" dirty="0">
                <a:latin typeface="Times New Roman" panose="02020603050405020304" pitchFamily="18" charset="0"/>
                <a:cs typeface="Times New Roman" panose="02020603050405020304" pitchFamily="18" charset="0"/>
              </a:rPr>
              <a:t>in a random direction</a:t>
            </a:r>
          </a:p>
          <a:p>
            <a:pPr lvl="2"/>
            <a:r>
              <a:rPr lang="en-GB" altLang="en-US" sz="1200" dirty="0">
                <a:latin typeface="Times New Roman" panose="02020603050405020304" pitchFamily="18" charset="0"/>
                <a:cs typeface="Times New Roman" panose="02020603050405020304" pitchFamily="18" charset="0"/>
              </a:rPr>
              <a:t>within the sampling target </a:t>
            </a:r>
          </a:p>
          <a:p>
            <a:pPr marL="0" indent="0">
              <a:buNone/>
            </a:pPr>
            <a:endParaRPr lang="en-GB" altLang="en-US" dirty="0">
              <a:latin typeface="Times New Roman" panose="02020603050405020304" pitchFamily="18" charset="0"/>
              <a:cs typeface="Times New Roman" panose="02020603050405020304" pitchFamily="18" charset="0"/>
            </a:endParaRPr>
          </a:p>
        </p:txBody>
      </p:sp>
      <p:sp>
        <p:nvSpPr>
          <p:cNvPr id="7" name="Line 6">
            <a:extLst>
              <a:ext uri="{FF2B5EF4-FFF2-40B4-BE49-F238E27FC236}">
                <a16:creationId xmlns:a16="http://schemas.microsoft.com/office/drawing/2014/main" id="{04D566A3-8D46-B947-868E-BAAF32051D8A}"/>
              </a:ext>
            </a:extLst>
          </p:cNvPr>
          <p:cNvSpPr>
            <a:spLocks noChangeShapeType="1"/>
          </p:cNvSpPr>
          <p:nvPr/>
        </p:nvSpPr>
        <p:spPr bwMode="auto">
          <a:xfrm>
            <a:off x="1143000" y="1543050"/>
            <a:ext cx="6858000" cy="0"/>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aphicFrame>
        <p:nvGraphicFramePr>
          <p:cNvPr id="2" name="Object 1">
            <a:extLst>
              <a:ext uri="{FF2B5EF4-FFF2-40B4-BE49-F238E27FC236}">
                <a16:creationId xmlns:a16="http://schemas.microsoft.com/office/drawing/2014/main" id="{67122701-2446-CD4B-8AA8-B0B5D7C2D5BB}"/>
              </a:ext>
            </a:extLst>
          </p:cNvPr>
          <p:cNvGraphicFramePr>
            <a:graphicFrameLocks noChangeAspect="1"/>
          </p:cNvGraphicFramePr>
          <p:nvPr/>
        </p:nvGraphicFramePr>
        <p:xfrm>
          <a:off x="1815360" y="1775136"/>
          <a:ext cx="5614141" cy="2392721"/>
        </p:xfrm>
        <a:graphic>
          <a:graphicData uri="http://schemas.openxmlformats.org/presentationml/2006/ole">
            <mc:AlternateContent xmlns:mc="http://schemas.openxmlformats.org/markup-compatibility/2006">
              <mc:Choice xmlns:v="urn:schemas-microsoft-com:vml" Requires="v">
                <p:oleObj name="Document" r:id="rId3" imgW="6108700" imgH="2603500" progId="Word.Document.12">
                  <p:embed/>
                </p:oleObj>
              </mc:Choice>
              <mc:Fallback>
                <p:oleObj name="Document" r:id="rId3" imgW="6108700" imgH="2603500" progId="Word.Document.12">
                  <p:embed/>
                  <p:pic>
                    <p:nvPicPr>
                      <p:cNvPr id="2" name="Object 1">
                        <a:extLst>
                          <a:ext uri="{FF2B5EF4-FFF2-40B4-BE49-F238E27FC236}">
                            <a16:creationId xmlns:a16="http://schemas.microsoft.com/office/drawing/2014/main" id="{67122701-2446-CD4B-8AA8-B0B5D7C2D5BB}"/>
                          </a:ext>
                        </a:extLst>
                      </p:cNvPr>
                      <p:cNvPicPr/>
                      <p:nvPr/>
                    </p:nvPicPr>
                    <p:blipFill>
                      <a:blip r:embed="rId4"/>
                      <a:stretch>
                        <a:fillRect/>
                      </a:stretch>
                    </p:blipFill>
                    <p:spPr>
                      <a:xfrm>
                        <a:off x="1815360" y="1775136"/>
                        <a:ext cx="5614141" cy="2392721"/>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611434D6-6CAE-C246-9F2D-8A92D6704ECD}"/>
              </a:ext>
            </a:extLst>
          </p:cNvPr>
          <p:cNvPicPr>
            <a:picLocks noChangeAspect="1"/>
          </p:cNvPicPr>
          <p:nvPr/>
        </p:nvPicPr>
        <p:blipFill rotWithShape="1">
          <a:blip r:embed="rId5"/>
          <a:srcRect r="42123"/>
          <a:stretch/>
        </p:blipFill>
        <p:spPr>
          <a:xfrm>
            <a:off x="7829206" y="1685544"/>
            <a:ext cx="1074992" cy="3048000"/>
          </a:xfrm>
          <a:prstGeom prst="rect">
            <a:avLst/>
          </a:prstGeom>
        </p:spPr>
      </p:pic>
      <p:pic>
        <p:nvPicPr>
          <p:cNvPr id="8" name="Εικόνα 7">
            <a:extLst>
              <a:ext uri="{FF2B5EF4-FFF2-40B4-BE49-F238E27FC236}">
                <a16:creationId xmlns:a16="http://schemas.microsoft.com/office/drawing/2014/main" id="{D9C5768F-0AF8-C6F5-6D21-2B54849B2CA1}"/>
              </a:ext>
            </a:extLst>
          </p:cNvPr>
          <p:cNvPicPr>
            <a:picLocks noChangeAspect="1"/>
          </p:cNvPicPr>
          <p:nvPr/>
        </p:nvPicPr>
        <p:blipFill>
          <a:blip r:embed="rId6"/>
          <a:stretch>
            <a:fillRect/>
          </a:stretch>
        </p:blipFill>
        <p:spPr>
          <a:xfrm>
            <a:off x="6382552" y="6160061"/>
            <a:ext cx="2342188" cy="536118"/>
          </a:xfrm>
          <a:prstGeom prst="rect">
            <a:avLst/>
          </a:prstGeom>
        </p:spPr>
      </p:pic>
    </p:spTree>
    <p:extLst>
      <p:ext uri="{BB962C8B-B14F-4D97-AF65-F5344CB8AC3E}">
        <p14:creationId xmlns:p14="http://schemas.microsoft.com/office/powerpoint/2010/main" val="352242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50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950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950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95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80073683-1F11-BF42-830A-352A5BF517BB}"/>
              </a:ext>
            </a:extLst>
          </p:cNvPr>
          <p:cNvSpPr>
            <a:spLocks noGrp="1" noChangeArrowheads="1"/>
          </p:cNvSpPr>
          <p:nvPr>
            <p:ph type="title"/>
          </p:nvPr>
        </p:nvSpPr>
        <p:spPr>
          <a:xfrm>
            <a:off x="878157" y="806053"/>
            <a:ext cx="8647771" cy="994172"/>
          </a:xfrm>
        </p:spPr>
        <p:txBody>
          <a:bodyPr>
            <a:normAutofit/>
          </a:bodyPr>
          <a:lstStyle/>
          <a:p>
            <a:r>
              <a:rPr lang="en-GB" altLang="en-US" sz="3000" b="1" dirty="0">
                <a:solidFill>
                  <a:schemeClr val="tx2"/>
                </a:solidFill>
                <a:latin typeface="+mn-lt"/>
              </a:rPr>
              <a:t>Application of Duplicate method to estimate </a:t>
            </a:r>
            <a:r>
              <a:rPr lang="en-GB" altLang="en-US" sz="3000" b="1" dirty="0" err="1">
                <a:solidFill>
                  <a:schemeClr val="tx2"/>
                </a:solidFill>
                <a:latin typeface="+mn-lt"/>
              </a:rPr>
              <a:t>UfS</a:t>
            </a:r>
            <a:endParaRPr lang="en-GB" altLang="en-US" sz="3000" b="1" dirty="0">
              <a:solidFill>
                <a:schemeClr val="tx2"/>
              </a:solidFill>
              <a:latin typeface="+mn-lt"/>
            </a:endParaRPr>
          </a:p>
        </p:txBody>
      </p:sp>
      <p:sp>
        <p:nvSpPr>
          <p:cNvPr id="149507" name="Rectangle 3">
            <a:extLst>
              <a:ext uri="{FF2B5EF4-FFF2-40B4-BE49-F238E27FC236}">
                <a16:creationId xmlns:a16="http://schemas.microsoft.com/office/drawing/2014/main" id="{ED842D07-1819-6B45-ACA2-6008D44D3FDB}"/>
              </a:ext>
            </a:extLst>
          </p:cNvPr>
          <p:cNvSpPr>
            <a:spLocks noGrp="1" noChangeArrowheads="1"/>
          </p:cNvSpPr>
          <p:nvPr>
            <p:ph type="body" idx="1"/>
          </p:nvPr>
        </p:nvSpPr>
        <p:spPr>
          <a:xfrm>
            <a:off x="1428750" y="2057400"/>
            <a:ext cx="6572250" cy="3200400"/>
          </a:xfrm>
        </p:spPr>
        <p:txBody>
          <a:bodyPr>
            <a:normAutofit/>
          </a:bodyPr>
          <a:lstStyle/>
          <a:p>
            <a:endParaRPr lang="en-GB" altLang="en-US" sz="750" dirty="0">
              <a:latin typeface="Times New Roman" panose="02020603050405020304" pitchFamily="18" charset="0"/>
              <a:cs typeface="Times New Roman" panose="02020603050405020304" pitchFamily="18" charset="0"/>
            </a:endParaRPr>
          </a:p>
          <a:p>
            <a:r>
              <a:rPr lang="en-GB" altLang="en-US" sz="1800" dirty="0">
                <a:latin typeface="Times New Roman" panose="02020603050405020304" pitchFamily="18" charset="0"/>
                <a:cs typeface="Times New Roman" panose="02020603050405020304" pitchFamily="18" charset="0"/>
              </a:rPr>
              <a:t>Aims of design of duplicate taking to reflect:-</a:t>
            </a:r>
            <a:endParaRPr lang="en-GB" altLang="en-US" dirty="0">
              <a:latin typeface="Times New Roman" panose="02020603050405020304" pitchFamily="18" charset="0"/>
              <a:cs typeface="Times New Roman" panose="02020603050405020304" pitchFamily="18" charset="0"/>
            </a:endParaRPr>
          </a:p>
          <a:p>
            <a:pPr lvl="1"/>
            <a:r>
              <a:rPr lang="en-GB" altLang="en-US" dirty="0">
                <a:latin typeface="Times New Roman" panose="02020603050405020304" pitchFamily="18" charset="0"/>
                <a:cs typeface="Times New Roman" panose="02020603050405020304" pitchFamily="18" charset="0"/>
              </a:rPr>
              <a:t>ambiguity in the sampling protocol </a:t>
            </a:r>
          </a:p>
          <a:p>
            <a:pPr lvl="2"/>
            <a:r>
              <a:rPr lang="en-GB" altLang="en-US" dirty="0">
                <a:latin typeface="Times New Roman" panose="02020603050405020304" pitchFamily="18" charset="0"/>
                <a:cs typeface="Times New Roman" panose="02020603050405020304" pitchFamily="18" charset="0"/>
              </a:rPr>
              <a:t>how differently could it be interpreted by a different samplers?</a:t>
            </a:r>
          </a:p>
          <a:p>
            <a:pPr lvl="1"/>
            <a:r>
              <a:rPr lang="en-GB" altLang="en-US" dirty="0">
                <a:latin typeface="Times New Roman" panose="02020603050405020304" pitchFamily="18" charset="0"/>
                <a:cs typeface="Times New Roman" panose="02020603050405020304" pitchFamily="18" charset="0"/>
              </a:rPr>
              <a:t>uncertainty in locating sampling location within sampling target </a:t>
            </a:r>
          </a:p>
          <a:p>
            <a:pPr lvl="2"/>
            <a:r>
              <a:rPr lang="en-GB" altLang="en-US" dirty="0">
                <a:latin typeface="Times New Roman" panose="02020603050405020304" pitchFamily="18" charset="0"/>
                <a:cs typeface="Times New Roman" panose="02020603050405020304" pitchFamily="18" charset="0"/>
              </a:rPr>
              <a:t>e.g. survey error by using tape and compass (or by GPS now)</a:t>
            </a:r>
          </a:p>
          <a:p>
            <a:pPr lvl="1"/>
            <a:r>
              <a:rPr lang="en-GB" altLang="en-US" dirty="0">
                <a:latin typeface="Times New Roman" panose="02020603050405020304" pitchFamily="18" charset="0"/>
                <a:cs typeface="Times New Roman" panose="02020603050405020304" pitchFamily="18" charset="0"/>
              </a:rPr>
              <a:t>effect of small-scale heterogeneity within each sampling target on measured concentration </a:t>
            </a:r>
          </a:p>
          <a:p>
            <a:pPr lvl="2"/>
            <a:r>
              <a:rPr lang="en-GB" altLang="en-US" dirty="0">
                <a:latin typeface="Times New Roman" panose="02020603050405020304" pitchFamily="18" charset="0"/>
                <a:cs typeface="Times New Roman" panose="02020603050405020304" pitchFamily="18" charset="0"/>
              </a:rPr>
              <a:t>e.g. at 10% of grid spacing distance,  3m for 30m</a:t>
            </a:r>
          </a:p>
        </p:txBody>
      </p:sp>
      <p:sp>
        <p:nvSpPr>
          <p:cNvPr id="7" name="Line 6">
            <a:extLst>
              <a:ext uri="{FF2B5EF4-FFF2-40B4-BE49-F238E27FC236}">
                <a16:creationId xmlns:a16="http://schemas.microsoft.com/office/drawing/2014/main" id="{04D566A3-8D46-B947-868E-BAAF32051D8A}"/>
              </a:ext>
            </a:extLst>
          </p:cNvPr>
          <p:cNvSpPr>
            <a:spLocks noChangeShapeType="1"/>
          </p:cNvSpPr>
          <p:nvPr/>
        </p:nvSpPr>
        <p:spPr bwMode="auto">
          <a:xfrm>
            <a:off x="1143000" y="1543050"/>
            <a:ext cx="6858000" cy="0"/>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pic>
        <p:nvPicPr>
          <p:cNvPr id="8" name="Εικόνα 7">
            <a:extLst>
              <a:ext uri="{FF2B5EF4-FFF2-40B4-BE49-F238E27FC236}">
                <a16:creationId xmlns:a16="http://schemas.microsoft.com/office/drawing/2014/main" id="{67048E40-D3C7-9926-BC6F-19E85689B0CA}"/>
              </a:ext>
            </a:extLst>
          </p:cNvPr>
          <p:cNvPicPr>
            <a:picLocks noChangeAspect="1"/>
          </p:cNvPicPr>
          <p:nvPr/>
        </p:nvPicPr>
        <p:blipFill>
          <a:blip r:embed="rId3"/>
          <a:stretch>
            <a:fillRect/>
          </a:stretch>
        </p:blipFill>
        <p:spPr>
          <a:xfrm>
            <a:off x="6382552" y="6160061"/>
            <a:ext cx="2342188" cy="536118"/>
          </a:xfrm>
          <a:prstGeom prst="rect">
            <a:avLst/>
          </a:prstGeom>
        </p:spPr>
      </p:pic>
    </p:spTree>
    <p:extLst>
      <p:ext uri="{BB962C8B-B14F-4D97-AF65-F5344CB8AC3E}">
        <p14:creationId xmlns:p14="http://schemas.microsoft.com/office/powerpoint/2010/main" val="884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50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9507">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950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950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28A2B4EE-444A-D548-8836-DB0C07E04072}"/>
              </a:ext>
            </a:extLst>
          </p:cNvPr>
          <p:cNvSpPr>
            <a:spLocks noGrp="1" noChangeArrowheads="1"/>
          </p:cNvSpPr>
          <p:nvPr>
            <p:ph type="title"/>
          </p:nvPr>
        </p:nvSpPr>
        <p:spPr>
          <a:xfrm>
            <a:off x="1801880" y="715826"/>
            <a:ext cx="5407383" cy="994172"/>
          </a:xfrm>
        </p:spPr>
        <p:txBody>
          <a:bodyPr>
            <a:normAutofit/>
          </a:bodyPr>
          <a:lstStyle/>
          <a:p>
            <a:r>
              <a:rPr lang="en-GB" altLang="en-US" sz="2700" b="1" dirty="0">
                <a:solidFill>
                  <a:schemeClr val="tx2"/>
                </a:solidFill>
                <a:latin typeface="+mn-lt"/>
              </a:rPr>
              <a:t>Sample prep and analysis in the lab</a:t>
            </a:r>
          </a:p>
        </p:txBody>
      </p:sp>
      <p:sp>
        <p:nvSpPr>
          <p:cNvPr id="151555" name="Rectangle 3">
            <a:extLst>
              <a:ext uri="{FF2B5EF4-FFF2-40B4-BE49-F238E27FC236}">
                <a16:creationId xmlns:a16="http://schemas.microsoft.com/office/drawing/2014/main" id="{36B4EB0C-F9FA-3C45-BC7F-ECCD9BDE0D9D}"/>
              </a:ext>
            </a:extLst>
          </p:cNvPr>
          <p:cNvSpPr>
            <a:spLocks noGrp="1" noChangeArrowheads="1"/>
          </p:cNvSpPr>
          <p:nvPr>
            <p:ph type="body" idx="1"/>
          </p:nvPr>
        </p:nvSpPr>
        <p:spPr>
          <a:xfrm>
            <a:off x="1558529" y="2000250"/>
            <a:ext cx="6049404" cy="3314700"/>
          </a:xfrm>
        </p:spPr>
        <p:txBody>
          <a:bodyPr>
            <a:normAutofit fontScale="77500" lnSpcReduction="20000"/>
          </a:bodyPr>
          <a:lstStyle/>
          <a:p>
            <a:pPr>
              <a:lnSpc>
                <a:spcPct val="115000"/>
              </a:lnSpc>
            </a:pPr>
            <a:r>
              <a:rPr lang="en-GB" altLang="en-US" dirty="0">
                <a:latin typeface="Times New Roman" panose="02020603050405020304" pitchFamily="18" charset="0"/>
                <a:cs typeface="Times New Roman" panose="02020603050405020304" pitchFamily="18" charset="0"/>
              </a:rPr>
              <a:t>Soil samples dried, sieved (&lt;2 mm), ground (&lt;100 µm)</a:t>
            </a:r>
          </a:p>
          <a:p>
            <a:pPr>
              <a:lnSpc>
                <a:spcPct val="115000"/>
              </a:lnSpc>
            </a:pPr>
            <a:r>
              <a:rPr lang="en-GB" altLang="en-US" dirty="0">
                <a:latin typeface="Times New Roman" panose="02020603050405020304" pitchFamily="18" charset="0"/>
                <a:cs typeface="Times New Roman" panose="02020603050405020304" pitchFamily="18" charset="0"/>
              </a:rPr>
              <a:t>Test portions of 0.25g digested in nitric/perchloric acid</a:t>
            </a:r>
          </a:p>
          <a:p>
            <a:pPr>
              <a:lnSpc>
                <a:spcPct val="115000"/>
              </a:lnSpc>
            </a:pPr>
            <a:r>
              <a:rPr lang="en-GB" altLang="en-US" dirty="0">
                <a:latin typeface="Times New Roman" panose="02020603050405020304" pitchFamily="18" charset="0"/>
                <a:cs typeface="Times New Roman" panose="02020603050405020304" pitchFamily="18" charset="0"/>
              </a:rPr>
              <a:t>Pb concentration measured with ICP-AES, under full AQC</a:t>
            </a:r>
          </a:p>
          <a:p>
            <a:pPr>
              <a:lnSpc>
                <a:spcPct val="115000"/>
              </a:lnSpc>
            </a:pPr>
            <a:r>
              <a:rPr lang="en-GB" altLang="en-US" dirty="0">
                <a:latin typeface="Times New Roman" panose="02020603050405020304" pitchFamily="18" charset="0"/>
                <a:cs typeface="Times New Roman" panose="02020603050405020304" pitchFamily="18" charset="0"/>
              </a:rPr>
              <a:t> 6 soil CRMs measured to estimate analytical bias over range of concentration</a:t>
            </a:r>
            <a:endParaRPr lang="en-GB" altLang="en-US" sz="750" dirty="0">
              <a:latin typeface="Times New Roman" panose="02020603050405020304" pitchFamily="18" charset="0"/>
              <a:cs typeface="Times New Roman" panose="02020603050405020304" pitchFamily="18" charset="0"/>
            </a:endParaRPr>
          </a:p>
          <a:p>
            <a:pPr>
              <a:lnSpc>
                <a:spcPct val="115000"/>
              </a:lnSpc>
            </a:pPr>
            <a:r>
              <a:rPr lang="en-GB" altLang="en-US" dirty="0">
                <a:latin typeface="Times New Roman" panose="02020603050405020304" pitchFamily="18" charset="0"/>
                <a:cs typeface="Times New Roman" panose="02020603050405020304" pitchFamily="18" charset="0"/>
              </a:rPr>
              <a:t>corrected for reagent blank concentrations where statistically different to zero</a:t>
            </a:r>
            <a:endParaRPr lang="en-GB" altLang="en-US" sz="750" dirty="0">
              <a:latin typeface="Times New Roman" panose="02020603050405020304" pitchFamily="18" charset="0"/>
              <a:cs typeface="Times New Roman" panose="02020603050405020304" pitchFamily="18" charset="0"/>
            </a:endParaRPr>
          </a:p>
          <a:p>
            <a:pPr>
              <a:lnSpc>
                <a:spcPct val="115000"/>
              </a:lnSpc>
            </a:pPr>
            <a:r>
              <a:rPr lang="en-GB" altLang="en-US" dirty="0">
                <a:latin typeface="Times New Roman" panose="02020603050405020304" pitchFamily="18" charset="0"/>
                <a:cs typeface="Times New Roman" panose="02020603050405020304" pitchFamily="18" charset="0"/>
              </a:rPr>
              <a:t>Raw measurements for use for estimation of uncertainty were:</a:t>
            </a:r>
          </a:p>
          <a:p>
            <a:pPr lvl="1">
              <a:lnSpc>
                <a:spcPct val="115000"/>
              </a:lnSpc>
            </a:pPr>
            <a:r>
              <a:rPr lang="en-GB" altLang="en-US" b="1" dirty="0">
                <a:latin typeface="Times New Roman" panose="02020603050405020304" pitchFamily="18" charset="0"/>
                <a:cs typeface="Times New Roman" panose="02020603050405020304" pitchFamily="18" charset="0"/>
              </a:rPr>
              <a:t>untruncated </a:t>
            </a:r>
            <a:r>
              <a:rPr lang="en-GB" altLang="en-US" dirty="0">
                <a:latin typeface="Times New Roman" panose="02020603050405020304" pitchFamily="18" charset="0"/>
                <a:cs typeface="Times New Roman" panose="02020603050405020304" pitchFamily="18" charset="0"/>
              </a:rPr>
              <a:t>– e.g. 0.0124 mg/kg,  </a:t>
            </a:r>
            <a:r>
              <a:rPr lang="en-GB" altLang="en-US" u="sng" dirty="0">
                <a:latin typeface="Times New Roman" panose="02020603050405020304" pitchFamily="18" charset="0"/>
                <a:cs typeface="Times New Roman" panose="02020603050405020304" pitchFamily="18" charset="0"/>
              </a:rPr>
              <a:t>not</a:t>
            </a:r>
            <a:r>
              <a:rPr lang="en-GB" altLang="en-US" dirty="0">
                <a:latin typeface="Times New Roman" panose="02020603050405020304" pitchFamily="18" charset="0"/>
                <a:cs typeface="Times New Roman" panose="02020603050405020304" pitchFamily="18" charset="0"/>
              </a:rPr>
              <a:t> &lt; 0.1 or &lt; detection limit</a:t>
            </a:r>
          </a:p>
          <a:p>
            <a:pPr lvl="1">
              <a:lnSpc>
                <a:spcPct val="115000"/>
              </a:lnSpc>
            </a:pPr>
            <a:r>
              <a:rPr lang="en-GB" altLang="en-US" b="1" dirty="0">
                <a:latin typeface="Times New Roman" panose="02020603050405020304" pitchFamily="18" charset="0"/>
                <a:cs typeface="Times New Roman" panose="02020603050405020304" pitchFamily="18" charset="0"/>
              </a:rPr>
              <a:t>unrounded</a:t>
            </a:r>
            <a:r>
              <a:rPr lang="en-GB" altLang="en-US" dirty="0">
                <a:latin typeface="Times New Roman" panose="02020603050405020304" pitchFamily="18" charset="0"/>
                <a:cs typeface="Times New Roman" panose="02020603050405020304" pitchFamily="18" charset="0"/>
              </a:rPr>
              <a:t>   – e.g. 2.64862 mg/kg,  </a:t>
            </a:r>
            <a:r>
              <a:rPr lang="en-GB" altLang="en-US" u="sng" dirty="0">
                <a:latin typeface="Times New Roman" panose="02020603050405020304" pitchFamily="18" charset="0"/>
                <a:cs typeface="Times New Roman" panose="02020603050405020304" pitchFamily="18" charset="0"/>
              </a:rPr>
              <a:t>not</a:t>
            </a:r>
            <a:r>
              <a:rPr lang="en-GB" altLang="en-US" dirty="0">
                <a:latin typeface="Times New Roman" panose="02020603050405020304" pitchFamily="18" charset="0"/>
                <a:cs typeface="Times New Roman" panose="02020603050405020304" pitchFamily="18" charset="0"/>
              </a:rPr>
              <a:t> 3 mg/kg</a:t>
            </a:r>
          </a:p>
        </p:txBody>
      </p:sp>
      <p:sp>
        <p:nvSpPr>
          <p:cNvPr id="7" name="Line 6">
            <a:extLst>
              <a:ext uri="{FF2B5EF4-FFF2-40B4-BE49-F238E27FC236}">
                <a16:creationId xmlns:a16="http://schemas.microsoft.com/office/drawing/2014/main" id="{99005127-DB18-3540-AD68-8E1E9AFEBF7F}"/>
              </a:ext>
            </a:extLst>
          </p:cNvPr>
          <p:cNvSpPr>
            <a:spLocks noChangeShapeType="1"/>
          </p:cNvSpPr>
          <p:nvPr/>
        </p:nvSpPr>
        <p:spPr bwMode="auto">
          <a:xfrm>
            <a:off x="1143000" y="1543050"/>
            <a:ext cx="6858000" cy="0"/>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pic>
        <p:nvPicPr>
          <p:cNvPr id="6" name="Picture 2" descr="Forty‐Nine Major and Trace Element Concentrations Measured in Soil  Reference Materials NIST SRM 2586, 2587, 2709a, 2710a and 2711a Using  ICP‐MS and Wavelength Dispersive‐XRF - Byers - 2016 - Geostandards and  Geoanalytical">
            <a:extLst>
              <a:ext uri="{FF2B5EF4-FFF2-40B4-BE49-F238E27FC236}">
                <a16:creationId xmlns:a16="http://schemas.microsoft.com/office/drawing/2014/main" id="{995F3810-A1D7-AF61-9C92-1E25482C2B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661" r="33400"/>
          <a:stretch/>
        </p:blipFill>
        <p:spPr bwMode="auto">
          <a:xfrm>
            <a:off x="7607933" y="2970657"/>
            <a:ext cx="1353187" cy="9166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91BEA1B-67C8-50F4-7118-DF73F141F61F}"/>
              </a:ext>
            </a:extLst>
          </p:cNvPr>
          <p:cNvSpPr txBox="1"/>
          <p:nvPr/>
        </p:nvSpPr>
        <p:spPr>
          <a:xfrm>
            <a:off x="8100541" y="3842961"/>
            <a:ext cx="999311" cy="346249"/>
          </a:xfrm>
          <a:prstGeom prst="rect">
            <a:avLst/>
          </a:prstGeom>
          <a:noFill/>
        </p:spPr>
        <p:txBody>
          <a:bodyPr wrap="square" rtlCol="0">
            <a:spAutoFit/>
          </a:bodyPr>
          <a:lstStyle/>
          <a:p>
            <a:r>
              <a:rPr lang="en-GB" sz="825" dirty="0"/>
              <a:t>NIST – Wiley online</a:t>
            </a:r>
          </a:p>
        </p:txBody>
      </p:sp>
      <p:pic>
        <p:nvPicPr>
          <p:cNvPr id="10" name="Εικόνα 9">
            <a:extLst>
              <a:ext uri="{FF2B5EF4-FFF2-40B4-BE49-F238E27FC236}">
                <a16:creationId xmlns:a16="http://schemas.microsoft.com/office/drawing/2014/main" id="{108FB8CD-3B52-038E-EE67-DC78DA0A7BCB}"/>
              </a:ext>
            </a:extLst>
          </p:cNvPr>
          <p:cNvPicPr>
            <a:picLocks noChangeAspect="1"/>
          </p:cNvPicPr>
          <p:nvPr/>
        </p:nvPicPr>
        <p:blipFill>
          <a:blip r:embed="rId4"/>
          <a:stretch>
            <a:fillRect/>
          </a:stretch>
        </p:blipFill>
        <p:spPr>
          <a:xfrm>
            <a:off x="6382552" y="6160061"/>
            <a:ext cx="2342188" cy="536118"/>
          </a:xfrm>
          <a:prstGeom prst="rect">
            <a:avLst/>
          </a:prstGeom>
        </p:spPr>
      </p:pic>
    </p:spTree>
    <p:extLst>
      <p:ext uri="{BB962C8B-B14F-4D97-AF65-F5344CB8AC3E}">
        <p14:creationId xmlns:p14="http://schemas.microsoft.com/office/powerpoint/2010/main" val="479626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615B960D-0424-F74F-A3F9-43D3C35DD470}"/>
              </a:ext>
            </a:extLst>
          </p:cNvPr>
          <p:cNvSpPr>
            <a:spLocks noGrp="1" noChangeArrowheads="1"/>
          </p:cNvSpPr>
          <p:nvPr>
            <p:ph type="title"/>
          </p:nvPr>
        </p:nvSpPr>
        <p:spPr>
          <a:xfrm>
            <a:off x="763859" y="731513"/>
            <a:ext cx="7886700" cy="994172"/>
          </a:xfrm>
        </p:spPr>
        <p:txBody>
          <a:bodyPr>
            <a:normAutofit/>
          </a:bodyPr>
          <a:lstStyle/>
          <a:p>
            <a:r>
              <a:rPr lang="en-GB" altLang="en-US" sz="2700" b="1" dirty="0">
                <a:solidFill>
                  <a:schemeClr val="tx2"/>
                </a:solidFill>
                <a:latin typeface="+mn-lt"/>
              </a:rPr>
              <a:t>Results as Spatial Map of Measured Pb concentration</a:t>
            </a:r>
          </a:p>
        </p:txBody>
      </p:sp>
      <p:graphicFrame>
        <p:nvGraphicFramePr>
          <p:cNvPr id="131427" name="Group 1379">
            <a:extLst>
              <a:ext uri="{FF2B5EF4-FFF2-40B4-BE49-F238E27FC236}">
                <a16:creationId xmlns:a16="http://schemas.microsoft.com/office/drawing/2014/main" id="{55D910F6-AB0E-844F-9C08-80B407FF0EA2}"/>
              </a:ext>
            </a:extLst>
          </p:cNvPr>
          <p:cNvGraphicFramePr>
            <a:graphicFrameLocks noGrp="1"/>
          </p:cNvGraphicFramePr>
          <p:nvPr/>
        </p:nvGraphicFramePr>
        <p:xfrm>
          <a:off x="1143000" y="1829065"/>
          <a:ext cx="5829303" cy="2455409"/>
        </p:xfrm>
        <a:graphic>
          <a:graphicData uri="http://schemas.openxmlformats.org/drawingml/2006/table">
            <a:tbl>
              <a:tblPr>
                <a:tableStyleId>{2D5ABB26-0587-4C30-8999-92F81FD0307C}</a:tableStyleId>
              </a:tblPr>
              <a:tblGrid>
                <a:gridCol w="529829">
                  <a:extLst>
                    <a:ext uri="{9D8B030D-6E8A-4147-A177-3AD203B41FA5}">
                      <a16:colId xmlns:a16="http://schemas.microsoft.com/office/drawing/2014/main" val="3998413443"/>
                    </a:ext>
                  </a:extLst>
                </a:gridCol>
                <a:gridCol w="529828">
                  <a:extLst>
                    <a:ext uri="{9D8B030D-6E8A-4147-A177-3AD203B41FA5}">
                      <a16:colId xmlns:a16="http://schemas.microsoft.com/office/drawing/2014/main" val="1178731024"/>
                    </a:ext>
                  </a:extLst>
                </a:gridCol>
                <a:gridCol w="529829">
                  <a:extLst>
                    <a:ext uri="{9D8B030D-6E8A-4147-A177-3AD203B41FA5}">
                      <a16:colId xmlns:a16="http://schemas.microsoft.com/office/drawing/2014/main" val="154178765"/>
                    </a:ext>
                  </a:extLst>
                </a:gridCol>
                <a:gridCol w="529828">
                  <a:extLst>
                    <a:ext uri="{9D8B030D-6E8A-4147-A177-3AD203B41FA5}">
                      <a16:colId xmlns:a16="http://schemas.microsoft.com/office/drawing/2014/main" val="3350146090"/>
                    </a:ext>
                  </a:extLst>
                </a:gridCol>
                <a:gridCol w="529829">
                  <a:extLst>
                    <a:ext uri="{9D8B030D-6E8A-4147-A177-3AD203B41FA5}">
                      <a16:colId xmlns:a16="http://schemas.microsoft.com/office/drawing/2014/main" val="1311898090"/>
                    </a:ext>
                  </a:extLst>
                </a:gridCol>
                <a:gridCol w="531019">
                  <a:extLst>
                    <a:ext uri="{9D8B030D-6E8A-4147-A177-3AD203B41FA5}">
                      <a16:colId xmlns:a16="http://schemas.microsoft.com/office/drawing/2014/main" val="1573335631"/>
                    </a:ext>
                  </a:extLst>
                </a:gridCol>
                <a:gridCol w="534590">
                  <a:extLst>
                    <a:ext uri="{9D8B030D-6E8A-4147-A177-3AD203B41FA5}">
                      <a16:colId xmlns:a16="http://schemas.microsoft.com/office/drawing/2014/main" val="1506582240"/>
                    </a:ext>
                  </a:extLst>
                </a:gridCol>
                <a:gridCol w="525066">
                  <a:extLst>
                    <a:ext uri="{9D8B030D-6E8A-4147-A177-3AD203B41FA5}">
                      <a16:colId xmlns:a16="http://schemas.microsoft.com/office/drawing/2014/main" val="3015372033"/>
                    </a:ext>
                  </a:extLst>
                </a:gridCol>
                <a:gridCol w="529828">
                  <a:extLst>
                    <a:ext uri="{9D8B030D-6E8A-4147-A177-3AD203B41FA5}">
                      <a16:colId xmlns:a16="http://schemas.microsoft.com/office/drawing/2014/main" val="3466201535"/>
                    </a:ext>
                  </a:extLst>
                </a:gridCol>
                <a:gridCol w="529829">
                  <a:extLst>
                    <a:ext uri="{9D8B030D-6E8A-4147-A177-3AD203B41FA5}">
                      <a16:colId xmlns:a16="http://schemas.microsoft.com/office/drawing/2014/main" val="3942599652"/>
                    </a:ext>
                  </a:extLst>
                </a:gridCol>
                <a:gridCol w="529828">
                  <a:extLst>
                    <a:ext uri="{9D8B030D-6E8A-4147-A177-3AD203B41FA5}">
                      <a16:colId xmlns:a16="http://schemas.microsoft.com/office/drawing/2014/main" val="1339629965"/>
                    </a:ext>
                  </a:extLst>
                </a:gridCol>
              </a:tblGrid>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Row</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A</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B</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C</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D</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E</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F</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G</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H</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I</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J</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1100490416"/>
                  </a:ext>
                </a:extLst>
              </a:tr>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1</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474</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287</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250</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338</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212</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458</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FF0000"/>
                          </a:solidFill>
                          <a:effectLst/>
                        </a:rPr>
                        <a:t>713</a:t>
                      </a:r>
                      <a:endParaRPr kumimoji="0" lang="en-GB" altLang="en-US" sz="9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125</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77</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168</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1603737263"/>
                  </a:ext>
                </a:extLst>
              </a:tr>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2</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378</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FF0000"/>
                          </a:solidFill>
                          <a:effectLst/>
                        </a:rPr>
                        <a:t>3590</a:t>
                      </a:r>
                      <a:endParaRPr kumimoji="0" lang="en-GB" altLang="en-US" sz="9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260</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152</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197</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FF0000"/>
                          </a:solidFill>
                          <a:effectLst/>
                        </a:rPr>
                        <a:t>711</a:t>
                      </a:r>
                      <a:endParaRPr kumimoji="0" lang="en-GB" altLang="en-US" sz="9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165</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69</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206</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126</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3286993757"/>
                  </a:ext>
                </a:extLst>
              </a:tr>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3</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327</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197</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240</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159</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327</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264</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105</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137</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131</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102</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2047971509"/>
                  </a:ext>
                </a:extLst>
              </a:tr>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4</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FF0000"/>
                          </a:solidFill>
                          <a:effectLst/>
                        </a:rPr>
                        <a:t>787</a:t>
                      </a:r>
                      <a:endParaRPr kumimoji="0" lang="en-GB" altLang="en-US" sz="9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207</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197</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87</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254</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FF0000"/>
                          </a:solidFill>
                          <a:effectLst/>
                        </a:rPr>
                        <a:t>1840</a:t>
                      </a:r>
                      <a:endParaRPr kumimoji="0" lang="en-GB" altLang="en-US" sz="9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78</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102</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71</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107</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2500701016"/>
                  </a:ext>
                </a:extLst>
              </a:tr>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5</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395</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165</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188</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344</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314</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302</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284</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89</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87</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83</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80526535"/>
                  </a:ext>
                </a:extLst>
              </a:tr>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6</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453</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371</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155</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462</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258</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245</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237</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173</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152</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83</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589776293"/>
                  </a:ext>
                </a:extLst>
              </a:tr>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7</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72</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470</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194</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83</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162</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441</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199</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326</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290</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164</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3118336255"/>
                  </a:ext>
                </a:extLst>
              </a:tr>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8</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71</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101</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108</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FF0000"/>
                          </a:solidFill>
                          <a:effectLst/>
                        </a:rPr>
                        <a:t>521</a:t>
                      </a:r>
                      <a:endParaRPr kumimoji="0" lang="en-GB" altLang="en-US" sz="9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218</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327</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FF0000"/>
                          </a:solidFill>
                          <a:effectLst/>
                        </a:rPr>
                        <a:t>540</a:t>
                      </a:r>
                      <a:endParaRPr kumimoji="0" lang="en-GB" altLang="en-US" sz="9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132</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258</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246</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4236249664"/>
                  </a:ext>
                </a:extLst>
              </a:tr>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9</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72</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188</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104</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463</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482</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228</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135</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285</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181</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146</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3725853665"/>
                  </a:ext>
                </a:extLst>
              </a:tr>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u="none" strike="noStrike" cap="none" normalizeH="0" baseline="0">
                          <a:ln>
                            <a:noFill/>
                          </a:ln>
                          <a:solidFill>
                            <a:srgbClr val="000000"/>
                          </a:solidFill>
                          <a:effectLst/>
                        </a:rPr>
                        <a:t>10</a:t>
                      </a:r>
                      <a:endPar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89</a:t>
                      </a:r>
                      <a:endParaRPr kumimoji="0" lang="en-GB" altLang="en-US" sz="900" b="0" i="0" u="none" strike="noStrike" cap="none" normalizeH="0" baseline="0">
                        <a:ln>
                          <a:noFill/>
                        </a:ln>
                        <a:solidFill>
                          <a:srgbClr val="000000"/>
                        </a:solidFill>
                        <a:effectLst/>
                        <a:latin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366</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495</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FF0000"/>
                          </a:solidFill>
                          <a:effectLst/>
                        </a:rPr>
                        <a:t>779</a:t>
                      </a:r>
                      <a:endParaRPr kumimoji="0" lang="en-GB" altLang="en-US" sz="9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60</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206</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56</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a:ln>
                            <a:noFill/>
                          </a:ln>
                          <a:solidFill>
                            <a:srgbClr val="000000"/>
                          </a:solidFill>
                          <a:effectLst/>
                        </a:rPr>
                        <a:t>135</a:t>
                      </a:r>
                      <a:endPar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137</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u="none" strike="noStrike" cap="none" normalizeH="0" baseline="0" dirty="0">
                          <a:ln>
                            <a:noFill/>
                          </a:ln>
                          <a:solidFill>
                            <a:srgbClr val="000000"/>
                          </a:solidFill>
                          <a:effectLst/>
                        </a:rPr>
                        <a:t>149</a:t>
                      </a:r>
                      <a:endPar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520922282"/>
                  </a:ext>
                </a:extLst>
              </a:tr>
            </a:tbl>
          </a:graphicData>
        </a:graphic>
      </p:graphicFrame>
      <p:sp>
        <p:nvSpPr>
          <p:cNvPr id="131425" name="Text Box 1377">
            <a:extLst>
              <a:ext uri="{FF2B5EF4-FFF2-40B4-BE49-F238E27FC236}">
                <a16:creationId xmlns:a16="http://schemas.microsoft.com/office/drawing/2014/main" id="{218AA95E-9BD6-0E42-B917-FF7A2C6C540F}"/>
              </a:ext>
            </a:extLst>
          </p:cNvPr>
          <p:cNvSpPr txBox="1">
            <a:spLocks noChangeArrowheads="1"/>
          </p:cNvSpPr>
          <p:nvPr/>
        </p:nvSpPr>
        <p:spPr bwMode="auto">
          <a:xfrm>
            <a:off x="1050132" y="4673337"/>
            <a:ext cx="7665244" cy="113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14313" indent="-214313">
              <a:spcBef>
                <a:spcPct val="50000"/>
              </a:spcBef>
              <a:buFont typeface="Arial" panose="020B0604020202020204" pitchFamily="34" charset="0"/>
              <a:buChar char="•"/>
            </a:pPr>
            <a:r>
              <a:rPr lang="en-GB" altLang="en-US" sz="1350" dirty="0">
                <a:latin typeface="Times New Roman" panose="02020603050405020304" pitchFamily="18" charset="0"/>
              </a:rPr>
              <a:t>Measured Pb concentration ranges from 56 to 3590 mg kg</a:t>
            </a:r>
            <a:r>
              <a:rPr lang="en-GB" altLang="en-US" sz="1350" baseline="30000" dirty="0">
                <a:latin typeface="Times New Roman" panose="02020603050405020304" pitchFamily="18" charset="0"/>
              </a:rPr>
              <a:t>-1</a:t>
            </a:r>
          </a:p>
          <a:p>
            <a:pPr marL="214313" indent="-214313">
              <a:spcBef>
                <a:spcPct val="50000"/>
              </a:spcBef>
              <a:buFont typeface="Arial" panose="020B0604020202020204" pitchFamily="34" charset="0"/>
              <a:buChar char="•"/>
            </a:pPr>
            <a:r>
              <a:rPr lang="en-GB" altLang="en-US" sz="1350" dirty="0">
                <a:latin typeface="Times New Roman" panose="02020603050405020304" pitchFamily="18" charset="0"/>
              </a:rPr>
              <a:t>Straddles then UK threshold of </a:t>
            </a:r>
            <a:r>
              <a:rPr lang="en-GB" altLang="en-US" sz="1350" dirty="0">
                <a:solidFill>
                  <a:srgbClr val="FF0000"/>
                </a:solidFill>
                <a:latin typeface="Times New Roman" panose="02020603050405020304" pitchFamily="18" charset="0"/>
              </a:rPr>
              <a:t>&gt; 500 mg Pb kg</a:t>
            </a:r>
            <a:r>
              <a:rPr lang="en-GB" altLang="en-US" sz="1350" baseline="30000" dirty="0">
                <a:solidFill>
                  <a:srgbClr val="FF0000"/>
                </a:solidFill>
                <a:latin typeface="Times New Roman" panose="02020603050405020304" pitchFamily="18" charset="0"/>
              </a:rPr>
              <a:t>-1</a:t>
            </a:r>
            <a:r>
              <a:rPr lang="en-GB" altLang="en-US" sz="1350" dirty="0">
                <a:solidFill>
                  <a:srgbClr val="FF0000"/>
                </a:solidFill>
                <a:latin typeface="Times New Roman" panose="02020603050405020304" pitchFamily="18" charset="0"/>
              </a:rPr>
              <a:t> </a:t>
            </a:r>
            <a:r>
              <a:rPr lang="en-GB" altLang="en-US" sz="1350" dirty="0">
                <a:latin typeface="Times New Roman" panose="02020603050405020304" pitchFamily="18" charset="0"/>
              </a:rPr>
              <a:t>for action required (further risk assessment) – 8% of site</a:t>
            </a:r>
          </a:p>
          <a:p>
            <a:pPr marL="214313" indent="-214313">
              <a:spcBef>
                <a:spcPct val="50000"/>
              </a:spcBef>
              <a:buFont typeface="Arial" panose="020B0604020202020204" pitchFamily="34" charset="0"/>
              <a:buChar char="•"/>
            </a:pPr>
            <a:r>
              <a:rPr lang="en-GB" altLang="en-US" sz="1350" dirty="0">
                <a:latin typeface="Times New Roman" panose="02020603050405020304" pitchFamily="18" charset="0"/>
              </a:rPr>
              <a:t>Gives </a:t>
            </a:r>
            <a:r>
              <a:rPr lang="en-GB" altLang="en-US" sz="1350" b="1" dirty="0">
                <a:latin typeface="Times New Roman" panose="02020603050405020304" pitchFamily="18" charset="0"/>
              </a:rPr>
              <a:t>Deterministic Map of the contamination (ignores MU) – 92% uncontaminated</a:t>
            </a:r>
          </a:p>
        </p:txBody>
      </p:sp>
      <p:sp>
        <p:nvSpPr>
          <p:cNvPr id="131426" name="Text Box 1378">
            <a:extLst>
              <a:ext uri="{FF2B5EF4-FFF2-40B4-BE49-F238E27FC236}">
                <a16:creationId xmlns:a16="http://schemas.microsoft.com/office/drawing/2014/main" id="{E0AF9904-7A38-FB46-8D60-57961CA25782}"/>
              </a:ext>
            </a:extLst>
          </p:cNvPr>
          <p:cNvSpPr txBox="1">
            <a:spLocks noChangeArrowheads="1"/>
          </p:cNvSpPr>
          <p:nvPr/>
        </p:nvSpPr>
        <p:spPr bwMode="auto">
          <a:xfrm>
            <a:off x="5987585" y="4341357"/>
            <a:ext cx="11430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050" dirty="0" err="1">
                <a:latin typeface="Arial" panose="020B0604020202020204" pitchFamily="34" charset="0"/>
              </a:rPr>
              <a:t>Argyraki</a:t>
            </a:r>
            <a:r>
              <a:rPr lang="en-GB" altLang="en-US" sz="1050" dirty="0">
                <a:latin typeface="Arial" panose="020B0604020202020204" pitchFamily="34" charset="0"/>
              </a:rPr>
              <a:t> (1997)</a:t>
            </a:r>
          </a:p>
        </p:txBody>
      </p:sp>
      <p:sp>
        <p:nvSpPr>
          <p:cNvPr id="9" name="Line 6">
            <a:extLst>
              <a:ext uri="{FF2B5EF4-FFF2-40B4-BE49-F238E27FC236}">
                <a16:creationId xmlns:a16="http://schemas.microsoft.com/office/drawing/2014/main" id="{FC29E8A1-7412-8E4C-898E-A0F15180F8CB}"/>
              </a:ext>
            </a:extLst>
          </p:cNvPr>
          <p:cNvSpPr>
            <a:spLocks noChangeShapeType="1"/>
          </p:cNvSpPr>
          <p:nvPr/>
        </p:nvSpPr>
        <p:spPr bwMode="auto">
          <a:xfrm>
            <a:off x="1143000" y="1543050"/>
            <a:ext cx="6858000" cy="0"/>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aphicFrame>
        <p:nvGraphicFramePr>
          <p:cNvPr id="11" name="Object 4">
            <a:extLst>
              <a:ext uri="{FF2B5EF4-FFF2-40B4-BE49-F238E27FC236}">
                <a16:creationId xmlns:a16="http://schemas.microsoft.com/office/drawing/2014/main" id="{351E9C33-E55A-3FA2-395C-8052CEA20FC0}"/>
              </a:ext>
            </a:extLst>
          </p:cNvPr>
          <p:cNvGraphicFramePr>
            <a:graphicFrameLocks noChangeAspect="1"/>
          </p:cNvGraphicFramePr>
          <p:nvPr/>
        </p:nvGraphicFramePr>
        <p:xfrm>
          <a:off x="7130584" y="1829065"/>
          <a:ext cx="1784816" cy="1199698"/>
        </p:xfrm>
        <a:graphic>
          <a:graphicData uri="http://schemas.openxmlformats.org/presentationml/2006/ole">
            <mc:AlternateContent xmlns:mc="http://schemas.openxmlformats.org/markup-compatibility/2006">
              <mc:Choice xmlns:v="urn:schemas-microsoft-com:vml" Requires="v">
                <p:oleObj name="Document" r:id="rId3" imgW="11633200" imgH="7810500" progId="Word.Document.8">
                  <p:embed/>
                </p:oleObj>
              </mc:Choice>
              <mc:Fallback>
                <p:oleObj name="Document" r:id="rId3" imgW="11633200" imgH="7810500" progId="Word.Document.8">
                  <p:embed/>
                  <p:pic>
                    <p:nvPicPr>
                      <p:cNvPr id="11" name="Object 4">
                        <a:extLst>
                          <a:ext uri="{FF2B5EF4-FFF2-40B4-BE49-F238E27FC236}">
                            <a16:creationId xmlns:a16="http://schemas.microsoft.com/office/drawing/2014/main" id="{351E9C33-E55A-3FA2-395C-8052CEA20F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584" y="1829065"/>
                        <a:ext cx="1784816" cy="1199698"/>
                      </a:xfrm>
                      <a:prstGeom prst="rect">
                        <a:avLst/>
                      </a:prstGeom>
                      <a:noFill/>
                      <a:ln>
                        <a:noFill/>
                      </a:ln>
                      <a:effectLst/>
                    </p:spPr>
                  </p:pic>
                </p:oleObj>
              </mc:Fallback>
            </mc:AlternateContent>
          </a:graphicData>
        </a:graphic>
      </p:graphicFrame>
      <p:pic>
        <p:nvPicPr>
          <p:cNvPr id="12" name="Εικόνα 11">
            <a:extLst>
              <a:ext uri="{FF2B5EF4-FFF2-40B4-BE49-F238E27FC236}">
                <a16:creationId xmlns:a16="http://schemas.microsoft.com/office/drawing/2014/main" id="{625A7898-B312-6165-34A8-62746B298F46}"/>
              </a:ext>
            </a:extLst>
          </p:cNvPr>
          <p:cNvPicPr>
            <a:picLocks noChangeAspect="1"/>
          </p:cNvPicPr>
          <p:nvPr/>
        </p:nvPicPr>
        <p:blipFill>
          <a:blip r:embed="rId5"/>
          <a:stretch>
            <a:fillRect/>
          </a:stretch>
        </p:blipFill>
        <p:spPr>
          <a:xfrm>
            <a:off x="6382552" y="6160061"/>
            <a:ext cx="2342188" cy="536118"/>
          </a:xfrm>
          <a:prstGeom prst="rect">
            <a:avLst/>
          </a:prstGeom>
        </p:spPr>
      </p:pic>
    </p:spTree>
    <p:extLst>
      <p:ext uri="{BB962C8B-B14F-4D97-AF65-F5344CB8AC3E}">
        <p14:creationId xmlns:p14="http://schemas.microsoft.com/office/powerpoint/2010/main" val="2038120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615B960D-0424-F74F-A3F9-43D3C35DD470}"/>
              </a:ext>
            </a:extLst>
          </p:cNvPr>
          <p:cNvSpPr>
            <a:spLocks noGrp="1" noChangeArrowheads="1"/>
          </p:cNvSpPr>
          <p:nvPr>
            <p:ph type="title"/>
          </p:nvPr>
        </p:nvSpPr>
        <p:spPr>
          <a:xfrm>
            <a:off x="1257300" y="747883"/>
            <a:ext cx="7886700" cy="994172"/>
          </a:xfrm>
        </p:spPr>
        <p:txBody>
          <a:bodyPr>
            <a:normAutofit/>
          </a:bodyPr>
          <a:lstStyle/>
          <a:p>
            <a:r>
              <a:rPr lang="en-GB" altLang="en-US" sz="2700" b="1" dirty="0">
                <a:solidFill>
                  <a:schemeClr val="tx2"/>
                </a:solidFill>
                <a:latin typeface="+mn-lt"/>
              </a:rPr>
              <a:t>Spatial Map of Duplicated Sampling Targets</a:t>
            </a:r>
          </a:p>
        </p:txBody>
      </p:sp>
      <p:graphicFrame>
        <p:nvGraphicFramePr>
          <p:cNvPr id="131427" name="Group 1379">
            <a:extLst>
              <a:ext uri="{FF2B5EF4-FFF2-40B4-BE49-F238E27FC236}">
                <a16:creationId xmlns:a16="http://schemas.microsoft.com/office/drawing/2014/main" id="{55D910F6-AB0E-844F-9C08-80B407FF0EA2}"/>
              </a:ext>
            </a:extLst>
          </p:cNvPr>
          <p:cNvGraphicFramePr>
            <a:graphicFrameLocks noGrp="1"/>
          </p:cNvGraphicFramePr>
          <p:nvPr/>
        </p:nvGraphicFramePr>
        <p:xfrm>
          <a:off x="1143000" y="1829065"/>
          <a:ext cx="5829303" cy="2455409"/>
        </p:xfrm>
        <a:graphic>
          <a:graphicData uri="http://schemas.openxmlformats.org/drawingml/2006/table">
            <a:tbl>
              <a:tblPr/>
              <a:tblGrid>
                <a:gridCol w="529829">
                  <a:extLst>
                    <a:ext uri="{9D8B030D-6E8A-4147-A177-3AD203B41FA5}">
                      <a16:colId xmlns:a16="http://schemas.microsoft.com/office/drawing/2014/main" val="3998413443"/>
                    </a:ext>
                  </a:extLst>
                </a:gridCol>
                <a:gridCol w="529828">
                  <a:extLst>
                    <a:ext uri="{9D8B030D-6E8A-4147-A177-3AD203B41FA5}">
                      <a16:colId xmlns:a16="http://schemas.microsoft.com/office/drawing/2014/main" val="1178731024"/>
                    </a:ext>
                  </a:extLst>
                </a:gridCol>
                <a:gridCol w="529829">
                  <a:extLst>
                    <a:ext uri="{9D8B030D-6E8A-4147-A177-3AD203B41FA5}">
                      <a16:colId xmlns:a16="http://schemas.microsoft.com/office/drawing/2014/main" val="154178765"/>
                    </a:ext>
                  </a:extLst>
                </a:gridCol>
                <a:gridCol w="529828">
                  <a:extLst>
                    <a:ext uri="{9D8B030D-6E8A-4147-A177-3AD203B41FA5}">
                      <a16:colId xmlns:a16="http://schemas.microsoft.com/office/drawing/2014/main" val="3350146090"/>
                    </a:ext>
                  </a:extLst>
                </a:gridCol>
                <a:gridCol w="529829">
                  <a:extLst>
                    <a:ext uri="{9D8B030D-6E8A-4147-A177-3AD203B41FA5}">
                      <a16:colId xmlns:a16="http://schemas.microsoft.com/office/drawing/2014/main" val="1311898090"/>
                    </a:ext>
                  </a:extLst>
                </a:gridCol>
                <a:gridCol w="531019">
                  <a:extLst>
                    <a:ext uri="{9D8B030D-6E8A-4147-A177-3AD203B41FA5}">
                      <a16:colId xmlns:a16="http://schemas.microsoft.com/office/drawing/2014/main" val="1573335631"/>
                    </a:ext>
                  </a:extLst>
                </a:gridCol>
                <a:gridCol w="534590">
                  <a:extLst>
                    <a:ext uri="{9D8B030D-6E8A-4147-A177-3AD203B41FA5}">
                      <a16:colId xmlns:a16="http://schemas.microsoft.com/office/drawing/2014/main" val="1506582240"/>
                    </a:ext>
                  </a:extLst>
                </a:gridCol>
                <a:gridCol w="525066">
                  <a:extLst>
                    <a:ext uri="{9D8B030D-6E8A-4147-A177-3AD203B41FA5}">
                      <a16:colId xmlns:a16="http://schemas.microsoft.com/office/drawing/2014/main" val="3015372033"/>
                    </a:ext>
                  </a:extLst>
                </a:gridCol>
                <a:gridCol w="529828">
                  <a:extLst>
                    <a:ext uri="{9D8B030D-6E8A-4147-A177-3AD203B41FA5}">
                      <a16:colId xmlns:a16="http://schemas.microsoft.com/office/drawing/2014/main" val="3466201535"/>
                    </a:ext>
                  </a:extLst>
                </a:gridCol>
                <a:gridCol w="529829">
                  <a:extLst>
                    <a:ext uri="{9D8B030D-6E8A-4147-A177-3AD203B41FA5}">
                      <a16:colId xmlns:a16="http://schemas.microsoft.com/office/drawing/2014/main" val="3942599652"/>
                    </a:ext>
                  </a:extLst>
                </a:gridCol>
                <a:gridCol w="529828">
                  <a:extLst>
                    <a:ext uri="{9D8B030D-6E8A-4147-A177-3AD203B41FA5}">
                      <a16:colId xmlns:a16="http://schemas.microsoft.com/office/drawing/2014/main" val="1339629965"/>
                    </a:ext>
                  </a:extLst>
                </a:gridCol>
              </a:tblGrid>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Row</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A</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B</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C</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D</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E</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F</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G</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H</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I</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J</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100490416"/>
                  </a:ext>
                </a:extLst>
              </a:tr>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1</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474</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287</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250</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338</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212</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458</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713</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125</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77</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168</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03737263"/>
                  </a:ext>
                </a:extLst>
              </a:tr>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2</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378</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3590</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260</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152</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197</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711</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165</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69</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206</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126</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86993757"/>
                  </a:ext>
                </a:extLst>
              </a:tr>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3</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327</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197</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240</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159</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327</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264</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105</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137</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131</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102</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47971509"/>
                  </a:ext>
                </a:extLst>
              </a:tr>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4</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787</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207</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197</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87</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254</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1840</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78</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102</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71</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107</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00701016"/>
                  </a:ext>
                </a:extLst>
              </a:tr>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5</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395</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165</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188</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344</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314</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302</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284</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89</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87</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83</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80526535"/>
                  </a:ext>
                </a:extLst>
              </a:tr>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6</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453</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371</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155</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462</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258</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245</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237</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173</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152</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83</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89776293"/>
                  </a:ext>
                </a:extLst>
              </a:tr>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7</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72</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470</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194</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83</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162</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441</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199</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326</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290</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164</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18336255"/>
                  </a:ext>
                </a:extLst>
              </a:tr>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8</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71</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101</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108</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521</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218</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327</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540</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132</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258</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246</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36249664"/>
                  </a:ext>
                </a:extLst>
              </a:tr>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9</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72</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188</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104</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463</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482</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228</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135</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285</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181</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146</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5853665"/>
                  </a:ext>
                </a:extLst>
              </a:tr>
              <a:tr h="223219">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rPr>
                        <a:t>10</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rPr>
                        <a:t>89</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366</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495</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779</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60</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206</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56</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a:ln>
                            <a:noFill/>
                          </a:ln>
                          <a:solidFill>
                            <a:srgbClr val="000000"/>
                          </a:solidFill>
                          <a:effectLst/>
                          <a:latin typeface="Arial" panose="020B0604020202020204" pitchFamily="34" charset="0"/>
                          <a:cs typeface="Arial" panose="020B0604020202020204" pitchFamily="34" charset="0"/>
                        </a:rPr>
                        <a:t>135</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137</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149</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20922282"/>
                  </a:ext>
                </a:extLst>
              </a:tr>
            </a:tbl>
          </a:graphicData>
        </a:graphic>
      </p:graphicFrame>
      <p:sp>
        <p:nvSpPr>
          <p:cNvPr id="131425" name="Text Box 1377">
            <a:extLst>
              <a:ext uri="{FF2B5EF4-FFF2-40B4-BE49-F238E27FC236}">
                <a16:creationId xmlns:a16="http://schemas.microsoft.com/office/drawing/2014/main" id="{218AA95E-9BD6-0E42-B917-FF7A2C6C540F}"/>
              </a:ext>
            </a:extLst>
          </p:cNvPr>
          <p:cNvSpPr txBox="1">
            <a:spLocks noChangeArrowheads="1"/>
          </p:cNvSpPr>
          <p:nvPr/>
        </p:nvSpPr>
        <p:spPr bwMode="auto">
          <a:xfrm>
            <a:off x="1050132" y="4673337"/>
            <a:ext cx="7465219" cy="61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14313" indent="-214313">
              <a:spcBef>
                <a:spcPct val="50000"/>
              </a:spcBef>
              <a:buFont typeface="Arial" panose="020B0604020202020204" pitchFamily="34" charset="0"/>
              <a:buChar char="•"/>
            </a:pPr>
            <a:r>
              <a:rPr lang="en-GB" altLang="en-US" sz="1350" dirty="0">
                <a:latin typeface="Times New Roman" panose="02020603050405020304" pitchFamily="18" charset="0"/>
              </a:rPr>
              <a:t>Uncertainty of measurements estimated by taking of </a:t>
            </a:r>
            <a:r>
              <a:rPr lang="en-GB" altLang="en-US" sz="1350" dirty="0">
                <a:highlight>
                  <a:srgbClr val="FFFF00"/>
                </a:highlight>
                <a:latin typeface="Times New Roman" panose="02020603050405020304" pitchFamily="18" charset="0"/>
              </a:rPr>
              <a:t>Duplicate Samples </a:t>
            </a:r>
            <a:r>
              <a:rPr lang="en-GB" altLang="en-US" sz="1350" dirty="0">
                <a:latin typeface="Times New Roman" panose="02020603050405020304" pitchFamily="18" charset="0"/>
              </a:rPr>
              <a:t>at 10% of sampling targets</a:t>
            </a:r>
          </a:p>
          <a:p>
            <a:pPr marL="214313" indent="-214313">
              <a:spcBef>
                <a:spcPct val="50000"/>
              </a:spcBef>
              <a:buFont typeface="Arial" panose="020B0604020202020204" pitchFamily="34" charset="0"/>
              <a:buChar char="•"/>
            </a:pPr>
            <a:r>
              <a:rPr lang="en-GB" altLang="en-US" sz="1350" dirty="0">
                <a:latin typeface="Times New Roman" panose="02020603050405020304" pitchFamily="18" charset="0"/>
              </a:rPr>
              <a:t>- at random selected positions</a:t>
            </a:r>
          </a:p>
        </p:txBody>
      </p:sp>
      <p:sp>
        <p:nvSpPr>
          <p:cNvPr id="131426" name="Text Box 1378">
            <a:extLst>
              <a:ext uri="{FF2B5EF4-FFF2-40B4-BE49-F238E27FC236}">
                <a16:creationId xmlns:a16="http://schemas.microsoft.com/office/drawing/2014/main" id="{E0AF9904-7A38-FB46-8D60-57961CA25782}"/>
              </a:ext>
            </a:extLst>
          </p:cNvPr>
          <p:cNvSpPr txBox="1">
            <a:spLocks noChangeArrowheads="1"/>
          </p:cNvSpPr>
          <p:nvPr/>
        </p:nvSpPr>
        <p:spPr bwMode="auto">
          <a:xfrm>
            <a:off x="5987585" y="4341357"/>
            <a:ext cx="11430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GB" altLang="en-US" sz="1050" dirty="0" err="1">
                <a:latin typeface="Arial" panose="020B0604020202020204" pitchFamily="34" charset="0"/>
              </a:rPr>
              <a:t>Argyraki</a:t>
            </a:r>
            <a:r>
              <a:rPr lang="en-GB" altLang="en-US" sz="1050" dirty="0">
                <a:latin typeface="Arial" panose="020B0604020202020204" pitchFamily="34" charset="0"/>
              </a:rPr>
              <a:t> (1997)</a:t>
            </a:r>
          </a:p>
        </p:txBody>
      </p:sp>
      <p:sp>
        <p:nvSpPr>
          <p:cNvPr id="9" name="Line 6">
            <a:extLst>
              <a:ext uri="{FF2B5EF4-FFF2-40B4-BE49-F238E27FC236}">
                <a16:creationId xmlns:a16="http://schemas.microsoft.com/office/drawing/2014/main" id="{FC29E8A1-7412-8E4C-898E-A0F15180F8CB}"/>
              </a:ext>
            </a:extLst>
          </p:cNvPr>
          <p:cNvSpPr>
            <a:spLocks noChangeShapeType="1"/>
          </p:cNvSpPr>
          <p:nvPr/>
        </p:nvSpPr>
        <p:spPr bwMode="auto">
          <a:xfrm>
            <a:off x="1143000" y="1543050"/>
            <a:ext cx="6858000" cy="0"/>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2" name="Frame 1">
            <a:extLst>
              <a:ext uri="{FF2B5EF4-FFF2-40B4-BE49-F238E27FC236}">
                <a16:creationId xmlns:a16="http://schemas.microsoft.com/office/drawing/2014/main" id="{57F5CCEF-AD9D-9C4E-BD37-1DB88B237123}"/>
              </a:ext>
            </a:extLst>
          </p:cNvPr>
          <p:cNvSpPr/>
          <p:nvPr/>
        </p:nvSpPr>
        <p:spPr>
          <a:xfrm>
            <a:off x="4921034" y="4713943"/>
            <a:ext cx="1348740" cy="228154"/>
          </a:xfrm>
          <a:prstGeom prst="fram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aphicFrame>
        <p:nvGraphicFramePr>
          <p:cNvPr id="11" name="Object 4">
            <a:extLst>
              <a:ext uri="{FF2B5EF4-FFF2-40B4-BE49-F238E27FC236}">
                <a16:creationId xmlns:a16="http://schemas.microsoft.com/office/drawing/2014/main" id="{351E9C33-E55A-3FA2-395C-8052CEA20FC0}"/>
              </a:ext>
            </a:extLst>
          </p:cNvPr>
          <p:cNvGraphicFramePr>
            <a:graphicFrameLocks noChangeAspect="1"/>
          </p:cNvGraphicFramePr>
          <p:nvPr/>
        </p:nvGraphicFramePr>
        <p:xfrm>
          <a:off x="7130584" y="1829065"/>
          <a:ext cx="1784816" cy="1199698"/>
        </p:xfrm>
        <a:graphic>
          <a:graphicData uri="http://schemas.openxmlformats.org/presentationml/2006/ole">
            <mc:AlternateContent xmlns:mc="http://schemas.openxmlformats.org/markup-compatibility/2006">
              <mc:Choice xmlns:v="urn:schemas-microsoft-com:vml" Requires="v">
                <p:oleObj name="Document" r:id="rId3" imgW="11633200" imgH="7810500" progId="Word.Document.8">
                  <p:embed/>
                </p:oleObj>
              </mc:Choice>
              <mc:Fallback>
                <p:oleObj name="Document" r:id="rId3" imgW="11633200" imgH="7810500" progId="Word.Document.8">
                  <p:embed/>
                  <p:pic>
                    <p:nvPicPr>
                      <p:cNvPr id="11" name="Object 4">
                        <a:extLst>
                          <a:ext uri="{FF2B5EF4-FFF2-40B4-BE49-F238E27FC236}">
                            <a16:creationId xmlns:a16="http://schemas.microsoft.com/office/drawing/2014/main" id="{351E9C33-E55A-3FA2-395C-8052CEA20F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584" y="1829065"/>
                        <a:ext cx="1784816" cy="1199698"/>
                      </a:xfrm>
                      <a:prstGeom prst="rect">
                        <a:avLst/>
                      </a:prstGeom>
                      <a:noFill/>
                      <a:ln>
                        <a:noFill/>
                      </a:ln>
                      <a:effectLst/>
                    </p:spPr>
                  </p:pic>
                </p:oleObj>
              </mc:Fallback>
            </mc:AlternateContent>
          </a:graphicData>
        </a:graphic>
      </p:graphicFrame>
      <p:cxnSp>
        <p:nvCxnSpPr>
          <p:cNvPr id="4" name="Straight Arrow Connector 3">
            <a:extLst>
              <a:ext uri="{FF2B5EF4-FFF2-40B4-BE49-F238E27FC236}">
                <a16:creationId xmlns:a16="http://schemas.microsoft.com/office/drawing/2014/main" id="{0B328AAC-5EAC-3B3D-66B6-B80B4119AB35}"/>
              </a:ext>
            </a:extLst>
          </p:cNvPr>
          <p:cNvCxnSpPr/>
          <p:nvPr/>
        </p:nvCxnSpPr>
        <p:spPr>
          <a:xfrm flipV="1">
            <a:off x="5603488" y="3985167"/>
            <a:ext cx="384097" cy="728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Εικόνα 11">
            <a:extLst>
              <a:ext uri="{FF2B5EF4-FFF2-40B4-BE49-F238E27FC236}">
                <a16:creationId xmlns:a16="http://schemas.microsoft.com/office/drawing/2014/main" id="{96E0DDB5-37D5-68FA-5BC6-2DC56B1D84F3}"/>
              </a:ext>
            </a:extLst>
          </p:cNvPr>
          <p:cNvPicPr>
            <a:picLocks noChangeAspect="1"/>
          </p:cNvPicPr>
          <p:nvPr/>
        </p:nvPicPr>
        <p:blipFill>
          <a:blip r:embed="rId5"/>
          <a:stretch>
            <a:fillRect/>
          </a:stretch>
        </p:blipFill>
        <p:spPr>
          <a:xfrm>
            <a:off x="6382552" y="6160061"/>
            <a:ext cx="2342188" cy="536118"/>
          </a:xfrm>
          <a:prstGeom prst="rect">
            <a:avLst/>
          </a:prstGeom>
        </p:spPr>
      </p:pic>
    </p:spTree>
    <p:extLst>
      <p:ext uri="{BB962C8B-B14F-4D97-AF65-F5344CB8AC3E}">
        <p14:creationId xmlns:p14="http://schemas.microsoft.com/office/powerpoint/2010/main" val="3400563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0C66E420-DE83-9348-A82B-A0170A50659A}"/>
              </a:ext>
            </a:extLst>
          </p:cNvPr>
          <p:cNvSpPr>
            <a:spLocks noGrp="1" noChangeArrowheads="1"/>
          </p:cNvSpPr>
          <p:nvPr>
            <p:ph type="title"/>
          </p:nvPr>
        </p:nvSpPr>
        <p:spPr>
          <a:xfrm>
            <a:off x="450364" y="829427"/>
            <a:ext cx="8817827" cy="742950"/>
          </a:xfrm>
        </p:spPr>
        <p:txBody>
          <a:bodyPr>
            <a:normAutofit/>
          </a:bodyPr>
          <a:lstStyle/>
          <a:p>
            <a:r>
              <a:rPr lang="en-GB" altLang="en-US" sz="2700" b="1" dirty="0">
                <a:solidFill>
                  <a:schemeClr val="tx2"/>
                </a:solidFill>
                <a:latin typeface="+mn-lt"/>
              </a:rPr>
              <a:t>Measurements from balanced design for </a:t>
            </a:r>
            <a:r>
              <a:rPr lang="en-GB" altLang="en-US" sz="2700" b="1" dirty="0" err="1">
                <a:solidFill>
                  <a:schemeClr val="tx2"/>
                </a:solidFill>
                <a:latin typeface="+mn-lt"/>
              </a:rPr>
              <a:t>UfS</a:t>
            </a:r>
            <a:r>
              <a:rPr lang="en-GB" altLang="en-US" sz="2700" b="1" dirty="0">
                <a:solidFill>
                  <a:schemeClr val="tx2"/>
                </a:solidFill>
                <a:latin typeface="+mn-lt"/>
              </a:rPr>
              <a:t> estimation</a:t>
            </a:r>
          </a:p>
        </p:txBody>
      </p:sp>
      <p:sp>
        <p:nvSpPr>
          <p:cNvPr id="132099" name="Rectangle 3">
            <a:extLst>
              <a:ext uri="{FF2B5EF4-FFF2-40B4-BE49-F238E27FC236}">
                <a16:creationId xmlns:a16="http://schemas.microsoft.com/office/drawing/2014/main" id="{EA583FD2-9B40-4F4E-8FA6-30152A94A99E}"/>
              </a:ext>
            </a:extLst>
          </p:cNvPr>
          <p:cNvSpPr>
            <a:spLocks noGrp="1" noChangeArrowheads="1"/>
          </p:cNvSpPr>
          <p:nvPr>
            <p:ph type="body" idx="1"/>
          </p:nvPr>
        </p:nvSpPr>
        <p:spPr>
          <a:xfrm>
            <a:off x="1537097" y="2065734"/>
            <a:ext cx="6810375" cy="3771901"/>
          </a:xfrm>
        </p:spPr>
        <p:txBody>
          <a:bodyPr>
            <a:normAutofit fontScale="92500" lnSpcReduction="10000"/>
          </a:bodyPr>
          <a:lstStyle/>
          <a:p>
            <a:pPr>
              <a:lnSpc>
                <a:spcPct val="115000"/>
              </a:lnSpc>
            </a:pPr>
            <a:endParaRPr lang="en-GB" altLang="en-US" sz="1500" dirty="0"/>
          </a:p>
          <a:p>
            <a:pPr>
              <a:lnSpc>
                <a:spcPct val="115000"/>
              </a:lnSpc>
            </a:pPr>
            <a:endParaRPr lang="en-GB" altLang="en-US" sz="1500" dirty="0"/>
          </a:p>
          <a:p>
            <a:pPr>
              <a:lnSpc>
                <a:spcPct val="115000"/>
              </a:lnSpc>
            </a:pPr>
            <a:r>
              <a:rPr lang="en-GB" altLang="en-US" sz="1500" dirty="0">
                <a:latin typeface="Times New Roman" panose="02020603050405020304" pitchFamily="18" charset="0"/>
                <a:cs typeface="Times New Roman" panose="02020603050405020304" pitchFamily="18" charset="0"/>
              </a:rPr>
              <a:t>Large differences</a:t>
            </a:r>
          </a:p>
          <a:p>
            <a:pPr>
              <a:lnSpc>
                <a:spcPct val="115000"/>
              </a:lnSpc>
              <a:buFontTx/>
              <a:buNone/>
            </a:pPr>
            <a:r>
              <a:rPr lang="en-GB" altLang="en-US" sz="1500" dirty="0">
                <a:latin typeface="Times New Roman" panose="02020603050405020304" pitchFamily="18" charset="0"/>
                <a:cs typeface="Times New Roman" panose="02020603050405020304" pitchFamily="18" charset="0"/>
              </a:rPr>
              <a:t>	between some sample</a:t>
            </a:r>
          </a:p>
          <a:p>
            <a:pPr>
              <a:lnSpc>
                <a:spcPct val="115000"/>
              </a:lnSpc>
              <a:buFontTx/>
              <a:buNone/>
            </a:pPr>
            <a:r>
              <a:rPr lang="en-GB" altLang="en-US" sz="1500" dirty="0">
                <a:latin typeface="Times New Roman" panose="02020603050405020304" pitchFamily="18" charset="0"/>
                <a:cs typeface="Times New Roman" panose="02020603050405020304" pitchFamily="18" charset="0"/>
              </a:rPr>
              <a:t>	duplicates (e.g. D9) </a:t>
            </a:r>
            <a:endParaRPr lang="en-GB" altLang="en-US" sz="1500" dirty="0">
              <a:latin typeface="Times New Roman" panose="02020603050405020304" pitchFamily="18" charset="0"/>
              <a:cs typeface="Times New Roman" panose="02020603050405020304" pitchFamily="18" charset="0"/>
              <a:sym typeface="Wingdings" pitchFamily="2" charset="2"/>
            </a:endParaRPr>
          </a:p>
          <a:p>
            <a:pPr>
              <a:lnSpc>
                <a:spcPct val="115000"/>
              </a:lnSpc>
              <a:buFontTx/>
              <a:buNone/>
            </a:pPr>
            <a:r>
              <a:rPr lang="en-GB" altLang="en-US" sz="1500" dirty="0">
                <a:latin typeface="Times New Roman" panose="02020603050405020304" pitchFamily="18" charset="0"/>
                <a:cs typeface="Times New Roman" panose="02020603050405020304" pitchFamily="18" charset="0"/>
                <a:sym typeface="Wingdings" pitchFamily="2" charset="2"/>
              </a:rPr>
              <a:t>	 = high level of </a:t>
            </a:r>
            <a:r>
              <a:rPr lang="en-GB" altLang="en-US" sz="1500" dirty="0" err="1">
                <a:latin typeface="Times New Roman" panose="02020603050405020304" pitchFamily="18" charset="0"/>
                <a:cs typeface="Times New Roman" panose="02020603050405020304" pitchFamily="18" charset="0"/>
                <a:sym typeface="Wingdings" pitchFamily="2" charset="2"/>
              </a:rPr>
              <a:t>UfS</a:t>
            </a:r>
            <a:endParaRPr lang="en-GB" altLang="en-US" sz="1500" dirty="0">
              <a:latin typeface="Times New Roman" panose="02020603050405020304" pitchFamily="18" charset="0"/>
              <a:cs typeface="Times New Roman" panose="02020603050405020304" pitchFamily="18" charset="0"/>
              <a:sym typeface="Wingdings" pitchFamily="2" charset="2"/>
            </a:endParaRPr>
          </a:p>
          <a:p>
            <a:pPr>
              <a:lnSpc>
                <a:spcPct val="115000"/>
              </a:lnSpc>
              <a:buFontTx/>
              <a:buNone/>
            </a:pPr>
            <a:endParaRPr lang="en-GB" altLang="en-US" sz="1500" dirty="0"/>
          </a:p>
          <a:p>
            <a:pPr>
              <a:lnSpc>
                <a:spcPct val="115000"/>
              </a:lnSpc>
            </a:pPr>
            <a:r>
              <a:rPr lang="en-GB" altLang="en-US" sz="1500" dirty="0">
                <a:latin typeface="Times New Roman" panose="02020603050405020304" pitchFamily="18" charset="0"/>
                <a:cs typeface="Times New Roman" panose="02020603050405020304" pitchFamily="18" charset="0"/>
              </a:rPr>
              <a:t>Good agreement between</a:t>
            </a:r>
          </a:p>
          <a:p>
            <a:pPr>
              <a:lnSpc>
                <a:spcPct val="115000"/>
              </a:lnSpc>
              <a:buFontTx/>
              <a:buNone/>
            </a:pPr>
            <a:r>
              <a:rPr lang="en-GB" altLang="en-US" sz="1500" dirty="0">
                <a:latin typeface="Times New Roman" panose="02020603050405020304" pitchFamily="18" charset="0"/>
                <a:cs typeface="Times New Roman" panose="02020603050405020304" pitchFamily="18" charset="0"/>
              </a:rPr>
              <a:t>	analytical duplicates </a:t>
            </a:r>
          </a:p>
          <a:p>
            <a:pPr>
              <a:lnSpc>
                <a:spcPct val="115000"/>
              </a:lnSpc>
              <a:buFontTx/>
              <a:buNone/>
            </a:pPr>
            <a:r>
              <a:rPr lang="en-GB" altLang="en-US" sz="1500" dirty="0">
                <a:latin typeface="Times New Roman" panose="02020603050405020304" pitchFamily="18" charset="0"/>
                <a:cs typeface="Times New Roman" panose="02020603050405020304" pitchFamily="18" charset="0"/>
              </a:rPr>
              <a:t>	( &lt; 10 % difference)</a:t>
            </a:r>
          </a:p>
          <a:p>
            <a:pPr>
              <a:lnSpc>
                <a:spcPct val="115000"/>
              </a:lnSpc>
              <a:buFontTx/>
              <a:buNone/>
            </a:pPr>
            <a:endParaRPr lang="en-GB" altLang="en-US" sz="750" dirty="0"/>
          </a:p>
          <a:p>
            <a:pPr>
              <a:lnSpc>
                <a:spcPct val="115000"/>
              </a:lnSpc>
            </a:pPr>
            <a:r>
              <a:rPr lang="en-GB" altLang="en-US" sz="1500" dirty="0">
                <a:latin typeface="Times New Roman" panose="02020603050405020304" pitchFamily="18" charset="0"/>
                <a:cs typeface="Times New Roman" panose="02020603050405020304" pitchFamily="18" charset="0"/>
              </a:rPr>
              <a:t>Needs inspection of frequency distribution to select the best approach to </a:t>
            </a:r>
            <a:r>
              <a:rPr lang="en-GB" altLang="en-US" sz="1500" dirty="0" err="1">
                <a:latin typeface="Times New Roman" panose="02020603050405020304" pitchFamily="18" charset="0"/>
                <a:cs typeface="Times New Roman" panose="02020603050405020304" pitchFamily="18" charset="0"/>
              </a:rPr>
              <a:t>UfS</a:t>
            </a:r>
            <a:r>
              <a:rPr lang="en-GB" altLang="en-US" sz="1500" dirty="0">
                <a:latin typeface="Times New Roman" panose="02020603050405020304" pitchFamily="18" charset="0"/>
                <a:cs typeface="Times New Roman" panose="02020603050405020304" pitchFamily="18" charset="0"/>
              </a:rPr>
              <a:t> estimation</a:t>
            </a:r>
          </a:p>
        </p:txBody>
      </p:sp>
      <p:sp>
        <p:nvSpPr>
          <p:cNvPr id="8" name="Line 6">
            <a:extLst>
              <a:ext uri="{FF2B5EF4-FFF2-40B4-BE49-F238E27FC236}">
                <a16:creationId xmlns:a16="http://schemas.microsoft.com/office/drawing/2014/main" id="{D4CAABDE-7790-6949-94E0-770450D3A38B}"/>
              </a:ext>
            </a:extLst>
          </p:cNvPr>
          <p:cNvSpPr>
            <a:spLocks noChangeShapeType="1"/>
          </p:cNvSpPr>
          <p:nvPr/>
        </p:nvSpPr>
        <p:spPr bwMode="auto">
          <a:xfrm>
            <a:off x="1143000" y="1543050"/>
            <a:ext cx="6858000" cy="0"/>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aphicFrame>
        <p:nvGraphicFramePr>
          <p:cNvPr id="7" name="Object 6">
            <a:extLst>
              <a:ext uri="{FF2B5EF4-FFF2-40B4-BE49-F238E27FC236}">
                <a16:creationId xmlns:a16="http://schemas.microsoft.com/office/drawing/2014/main" id="{A4C05DB8-6884-AB44-AA04-749E06F97B3C}"/>
              </a:ext>
            </a:extLst>
          </p:cNvPr>
          <p:cNvGraphicFramePr>
            <a:graphicFrameLocks noChangeAspect="1"/>
          </p:cNvGraphicFramePr>
          <p:nvPr/>
        </p:nvGraphicFramePr>
        <p:xfrm>
          <a:off x="4023979" y="2752725"/>
          <a:ext cx="3053692" cy="2462211"/>
        </p:xfrm>
        <a:graphic>
          <a:graphicData uri="http://schemas.openxmlformats.org/presentationml/2006/ole">
            <mc:AlternateContent xmlns:mc="http://schemas.openxmlformats.org/markup-compatibility/2006">
              <mc:Choice xmlns:v="urn:schemas-microsoft-com:vml" Requires="v">
                <p:oleObj name="Worksheet" r:id="rId3" imgW="2819400" imgH="2273300" progId="Excel.Sheet.12">
                  <p:embed/>
                </p:oleObj>
              </mc:Choice>
              <mc:Fallback>
                <p:oleObj name="Worksheet" r:id="rId3" imgW="2819400" imgH="2273300" progId="Excel.Sheet.12">
                  <p:embed/>
                  <p:pic>
                    <p:nvPicPr>
                      <p:cNvPr id="7" name="Object 6">
                        <a:extLst>
                          <a:ext uri="{FF2B5EF4-FFF2-40B4-BE49-F238E27FC236}">
                            <a16:creationId xmlns:a16="http://schemas.microsoft.com/office/drawing/2014/main" id="{A4C05DB8-6884-AB44-AA04-749E06F97B3C}"/>
                          </a:ext>
                        </a:extLst>
                      </p:cNvPr>
                      <p:cNvPicPr/>
                      <p:nvPr/>
                    </p:nvPicPr>
                    <p:blipFill>
                      <a:blip r:embed="rId4"/>
                      <a:stretch>
                        <a:fillRect/>
                      </a:stretch>
                    </p:blipFill>
                    <p:spPr>
                      <a:xfrm>
                        <a:off x="4023979" y="2752725"/>
                        <a:ext cx="3053692" cy="2462211"/>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32800328-7D72-7641-9D7F-9334E699C40C}"/>
              </a:ext>
            </a:extLst>
          </p:cNvPr>
          <p:cNvPicPr>
            <a:picLocks noChangeAspect="1"/>
          </p:cNvPicPr>
          <p:nvPr/>
        </p:nvPicPr>
        <p:blipFill rotWithShape="1">
          <a:blip r:embed="rId5"/>
          <a:srcRect t="20402" r="38799"/>
          <a:stretch/>
        </p:blipFill>
        <p:spPr>
          <a:xfrm>
            <a:off x="4942285" y="1539040"/>
            <a:ext cx="2189560" cy="1213685"/>
          </a:xfrm>
          <a:prstGeom prst="rect">
            <a:avLst/>
          </a:prstGeom>
        </p:spPr>
      </p:pic>
      <p:cxnSp>
        <p:nvCxnSpPr>
          <p:cNvPr id="5" name="Straight Arrow Connector 4">
            <a:extLst>
              <a:ext uri="{FF2B5EF4-FFF2-40B4-BE49-F238E27FC236}">
                <a16:creationId xmlns:a16="http://schemas.microsoft.com/office/drawing/2014/main" id="{FF03712B-C35F-D748-B010-FCAC7DC8749E}"/>
              </a:ext>
            </a:extLst>
          </p:cNvPr>
          <p:cNvCxnSpPr/>
          <p:nvPr/>
        </p:nvCxnSpPr>
        <p:spPr>
          <a:xfrm>
            <a:off x="3096816" y="3429001"/>
            <a:ext cx="1028700" cy="3750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2978ED8-9C01-084E-8547-56251711E07A}"/>
              </a:ext>
            </a:extLst>
          </p:cNvPr>
          <p:cNvSpPr/>
          <p:nvPr/>
        </p:nvSpPr>
        <p:spPr>
          <a:xfrm>
            <a:off x="6518455" y="5214937"/>
            <a:ext cx="659155" cy="276999"/>
          </a:xfrm>
          <a:prstGeom prst="rect">
            <a:avLst/>
          </a:prstGeom>
        </p:spPr>
        <p:txBody>
          <a:bodyPr wrap="none">
            <a:spAutoFit/>
          </a:bodyPr>
          <a:lstStyle/>
          <a:p>
            <a:pPr>
              <a:spcBef>
                <a:spcPct val="50000"/>
              </a:spcBef>
            </a:pPr>
            <a:r>
              <a:rPr lang="en-GB" altLang="en-US" sz="1200" dirty="0">
                <a:latin typeface="Times New Roman" panose="02020603050405020304" pitchFamily="18" charset="0"/>
              </a:rPr>
              <a:t>mg kg</a:t>
            </a:r>
            <a:r>
              <a:rPr lang="en-GB" altLang="en-US" sz="1200" baseline="30000" dirty="0">
                <a:latin typeface="Times New Roman" panose="02020603050405020304" pitchFamily="18" charset="0"/>
              </a:rPr>
              <a:t>-1</a:t>
            </a:r>
          </a:p>
        </p:txBody>
      </p:sp>
      <p:cxnSp>
        <p:nvCxnSpPr>
          <p:cNvPr id="10" name="Straight Arrow Connector 9">
            <a:extLst>
              <a:ext uri="{FF2B5EF4-FFF2-40B4-BE49-F238E27FC236}">
                <a16:creationId xmlns:a16="http://schemas.microsoft.com/office/drawing/2014/main" id="{B8DD84BE-C3E0-D647-AEC4-39358C5C1A88}"/>
              </a:ext>
            </a:extLst>
          </p:cNvPr>
          <p:cNvCxnSpPr>
            <a:cxnSpLocks/>
          </p:cNvCxnSpPr>
          <p:nvPr/>
        </p:nvCxnSpPr>
        <p:spPr>
          <a:xfrm flipV="1">
            <a:off x="3322932" y="5046593"/>
            <a:ext cx="2096380" cy="120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Εικόνα 10">
            <a:extLst>
              <a:ext uri="{FF2B5EF4-FFF2-40B4-BE49-F238E27FC236}">
                <a16:creationId xmlns:a16="http://schemas.microsoft.com/office/drawing/2014/main" id="{646049AF-BD2E-71B4-02F7-16CFF309A748}"/>
              </a:ext>
            </a:extLst>
          </p:cNvPr>
          <p:cNvPicPr>
            <a:picLocks noChangeAspect="1"/>
          </p:cNvPicPr>
          <p:nvPr/>
        </p:nvPicPr>
        <p:blipFill>
          <a:blip r:embed="rId6"/>
          <a:stretch>
            <a:fillRect/>
          </a:stretch>
        </p:blipFill>
        <p:spPr>
          <a:xfrm>
            <a:off x="6382552" y="6160061"/>
            <a:ext cx="2342188" cy="536118"/>
          </a:xfrm>
          <a:prstGeom prst="rect">
            <a:avLst/>
          </a:prstGeom>
        </p:spPr>
      </p:pic>
    </p:spTree>
    <p:extLst>
      <p:ext uri="{BB962C8B-B14F-4D97-AF65-F5344CB8AC3E}">
        <p14:creationId xmlns:p14="http://schemas.microsoft.com/office/powerpoint/2010/main" val="413370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09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209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209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209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209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209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2099">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209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1E79D31A-9471-4122-82ED-EDDC5895ED2E}"/>
              </a:ext>
            </a:extLst>
          </p:cNvPr>
          <p:cNvPicPr>
            <a:picLocks noChangeAspect="1"/>
          </p:cNvPicPr>
          <p:nvPr/>
        </p:nvPicPr>
        <p:blipFill>
          <a:blip r:embed="rId2"/>
          <a:stretch>
            <a:fillRect/>
          </a:stretch>
        </p:blipFill>
        <p:spPr>
          <a:xfrm>
            <a:off x="5996494" y="2038299"/>
            <a:ext cx="2873318" cy="4158022"/>
          </a:xfrm>
          <a:prstGeom prst="rect">
            <a:avLst/>
          </a:prstGeom>
        </p:spPr>
      </p:pic>
      <p:sp>
        <p:nvSpPr>
          <p:cNvPr id="2" name="Τίτλος 1">
            <a:extLst>
              <a:ext uri="{FF2B5EF4-FFF2-40B4-BE49-F238E27FC236}">
                <a16:creationId xmlns:a16="http://schemas.microsoft.com/office/drawing/2014/main" id="{84D94691-A0E7-4541-B977-2FF064EEBD86}"/>
              </a:ext>
            </a:extLst>
          </p:cNvPr>
          <p:cNvSpPr>
            <a:spLocks noGrp="1"/>
          </p:cNvSpPr>
          <p:nvPr>
            <p:ph type="title"/>
          </p:nvPr>
        </p:nvSpPr>
        <p:spPr>
          <a:xfrm>
            <a:off x="628650" y="238049"/>
            <a:ext cx="7886700" cy="1325563"/>
          </a:xfrm>
        </p:spPr>
        <p:txBody>
          <a:bodyPr/>
          <a:lstStyle/>
          <a:p>
            <a:r>
              <a:rPr lang="el-GR" u="sng" dirty="0">
                <a:solidFill>
                  <a:schemeClr val="accent1">
                    <a:lumMod val="75000"/>
                  </a:schemeClr>
                </a:solidFill>
              </a:rPr>
              <a:t>Οδηγοί εφαρμογής μεθόδων εκτίμησης αβεβαιότητας δειγματοληψίας</a:t>
            </a:r>
          </a:p>
        </p:txBody>
      </p:sp>
      <p:pic>
        <p:nvPicPr>
          <p:cNvPr id="4" name="Εικόνα 3">
            <a:extLst>
              <a:ext uri="{FF2B5EF4-FFF2-40B4-BE49-F238E27FC236}">
                <a16:creationId xmlns:a16="http://schemas.microsoft.com/office/drawing/2014/main" id="{7FA66FEF-C748-41DA-A541-432F3D5E0BFA}"/>
              </a:ext>
            </a:extLst>
          </p:cNvPr>
          <p:cNvPicPr>
            <a:picLocks noChangeAspect="1"/>
          </p:cNvPicPr>
          <p:nvPr/>
        </p:nvPicPr>
        <p:blipFill>
          <a:blip r:embed="rId3"/>
          <a:stretch>
            <a:fillRect/>
          </a:stretch>
        </p:blipFill>
        <p:spPr>
          <a:xfrm>
            <a:off x="3248751" y="1799148"/>
            <a:ext cx="2959726" cy="4158021"/>
          </a:xfrm>
          <a:prstGeom prst="rect">
            <a:avLst/>
          </a:prstGeom>
        </p:spPr>
      </p:pic>
      <p:pic>
        <p:nvPicPr>
          <p:cNvPr id="7" name="Εικόνα 6">
            <a:extLst>
              <a:ext uri="{FF2B5EF4-FFF2-40B4-BE49-F238E27FC236}">
                <a16:creationId xmlns:a16="http://schemas.microsoft.com/office/drawing/2014/main" id="{F650F8D9-C8C1-4F7C-BFEF-2F194F44B9A6}"/>
              </a:ext>
            </a:extLst>
          </p:cNvPr>
          <p:cNvPicPr>
            <a:picLocks noChangeAspect="1"/>
          </p:cNvPicPr>
          <p:nvPr/>
        </p:nvPicPr>
        <p:blipFill rotWithShape="1">
          <a:blip r:embed="rId4"/>
          <a:srcRect l="69539" t="18522" r="13231" b="5833"/>
          <a:stretch/>
        </p:blipFill>
        <p:spPr>
          <a:xfrm>
            <a:off x="439203" y="1489660"/>
            <a:ext cx="2947456" cy="4158022"/>
          </a:xfrm>
          <a:prstGeom prst="rect">
            <a:avLst/>
          </a:prstGeom>
        </p:spPr>
      </p:pic>
      <p:sp>
        <p:nvSpPr>
          <p:cNvPr id="8" name="Rectangle 3">
            <a:extLst>
              <a:ext uri="{FF2B5EF4-FFF2-40B4-BE49-F238E27FC236}">
                <a16:creationId xmlns:a16="http://schemas.microsoft.com/office/drawing/2014/main" id="{3F8C184D-632D-D6A5-4AC4-489A683AFFB6}"/>
              </a:ext>
            </a:extLst>
          </p:cNvPr>
          <p:cNvSpPr/>
          <p:nvPr/>
        </p:nvSpPr>
        <p:spPr>
          <a:xfrm>
            <a:off x="148472" y="6356196"/>
            <a:ext cx="8721340" cy="325858"/>
          </a:xfrm>
          <a:prstGeom prst="rect">
            <a:avLst/>
          </a:prstGeom>
        </p:spPr>
        <p:txBody>
          <a:bodyPr wrap="square">
            <a:spAutoFit/>
          </a:bodyPr>
          <a:lstStyle/>
          <a:p>
            <a:pPr lvl="0" algn="just">
              <a:lnSpc>
                <a:spcPts val="900"/>
              </a:lnSpc>
              <a:spcAft>
                <a:spcPts val="250"/>
              </a:spcAft>
              <a:buSzPts val="1000"/>
              <a:tabLst>
                <a:tab pos="228600" algn="l"/>
              </a:tabLst>
            </a:pPr>
            <a:r>
              <a:rPr lang="en-US" sz="1050" dirty="0">
                <a:latin typeface="Times New Roman" panose="02020603050405020304" pitchFamily="18" charset="0"/>
                <a:ea typeface="Times New Roman" panose="02020603050405020304" pitchFamily="18" charset="0"/>
              </a:rPr>
              <a:t>Ramsey M.H., Ellison S. L. R., and </a:t>
            </a:r>
            <a:r>
              <a:rPr lang="en-US" sz="1050" dirty="0" err="1">
                <a:latin typeface="Times New Roman" panose="02020603050405020304" pitchFamily="18" charset="0"/>
                <a:ea typeface="Times New Roman" panose="02020603050405020304" pitchFamily="18" charset="0"/>
              </a:rPr>
              <a:t>Rostron</a:t>
            </a:r>
            <a:r>
              <a:rPr lang="en-US" sz="1050" dirty="0">
                <a:latin typeface="Times New Roman" panose="02020603050405020304" pitchFamily="18" charset="0"/>
                <a:ea typeface="Times New Roman" panose="02020603050405020304" pitchFamily="18" charset="0"/>
              </a:rPr>
              <a:t> P.(eds.) (2019) </a:t>
            </a:r>
            <a:r>
              <a:rPr lang="en-US" sz="1050" dirty="0" err="1">
                <a:latin typeface="Times New Roman" panose="02020603050405020304" pitchFamily="18" charset="0"/>
                <a:ea typeface="Times New Roman" panose="02020603050405020304" pitchFamily="18" charset="0"/>
              </a:rPr>
              <a:t>Eurachem</a:t>
            </a:r>
            <a:r>
              <a:rPr lang="en-US" sz="1050" dirty="0">
                <a:latin typeface="Times New Roman" panose="02020603050405020304" pitchFamily="18" charset="0"/>
                <a:ea typeface="Times New Roman" panose="02020603050405020304" pitchFamily="18" charset="0"/>
              </a:rPr>
              <a:t>/EUROLAB/CITAC/</a:t>
            </a:r>
            <a:r>
              <a:rPr lang="en-US" sz="1050" dirty="0" err="1">
                <a:latin typeface="Times New Roman" panose="02020603050405020304" pitchFamily="18" charset="0"/>
                <a:ea typeface="Times New Roman" panose="02020603050405020304" pitchFamily="18" charset="0"/>
              </a:rPr>
              <a:t>Nordtest</a:t>
            </a:r>
            <a:r>
              <a:rPr lang="en-US" sz="1050" dirty="0">
                <a:latin typeface="Times New Roman" panose="02020603050405020304" pitchFamily="18" charset="0"/>
                <a:ea typeface="Times New Roman" panose="02020603050405020304" pitchFamily="18" charset="0"/>
              </a:rPr>
              <a:t>/AMC Guide:</a:t>
            </a:r>
            <a:r>
              <a:rPr lang="en-US" sz="1050" i="1" dirty="0">
                <a:latin typeface="Times New Roman" panose="02020603050405020304" pitchFamily="18" charset="0"/>
                <a:ea typeface="Times New Roman" panose="02020603050405020304" pitchFamily="18" charset="0"/>
              </a:rPr>
              <a:t> Measurement uncertainty arising from sampling: a guide to methods and approach, </a:t>
            </a:r>
            <a:r>
              <a:rPr lang="en-US" sz="1050" dirty="0">
                <a:latin typeface="Times New Roman" panose="02020603050405020304" pitchFamily="18" charset="0"/>
                <a:ea typeface="Times New Roman" panose="02020603050405020304" pitchFamily="18" charset="0"/>
              </a:rPr>
              <a:t>Second Edition,</a:t>
            </a:r>
            <a:r>
              <a:rPr lang="en-US" sz="1050" i="1" dirty="0">
                <a:latin typeface="Times New Roman" panose="02020603050405020304" pitchFamily="18" charset="0"/>
                <a:ea typeface="Times New Roman" panose="02020603050405020304" pitchFamily="18" charset="0"/>
              </a:rPr>
              <a:t> </a:t>
            </a:r>
            <a:r>
              <a:rPr lang="en-US" sz="1050" dirty="0" err="1">
                <a:latin typeface="Times New Roman" panose="02020603050405020304" pitchFamily="18" charset="0"/>
                <a:ea typeface="Times New Roman" panose="02020603050405020304" pitchFamily="18" charset="0"/>
              </a:rPr>
              <a:t>Eurachem</a:t>
            </a:r>
            <a:r>
              <a:rPr lang="en-US" sz="1050" dirty="0">
                <a:latin typeface="Times New Roman" panose="02020603050405020304" pitchFamily="18" charset="0"/>
                <a:ea typeface="Times New Roman" panose="02020603050405020304" pitchFamily="18" charset="0"/>
              </a:rPr>
              <a:t>. </a:t>
            </a:r>
            <a:r>
              <a:rPr lang="en-US" sz="1050" u="sng" dirty="0">
                <a:solidFill>
                  <a:srgbClr val="000080"/>
                </a:solidFill>
                <a:latin typeface="Times New Roman" panose="02020603050405020304" pitchFamily="18" charset="0"/>
                <a:ea typeface="Times New Roman" panose="02020603050405020304" pitchFamily="18" charset="0"/>
                <a:cs typeface="Times New Roman" panose="02020603050405020304" pitchFamily="18" charset="0"/>
                <a:hlinkClick r:id="rId5"/>
              </a:rPr>
              <a:t>http://www.eurachem.org/index.php/publications/guides/musamp</a:t>
            </a:r>
            <a:endParaRPr lang="en-GB" sz="1050" dirty="0">
              <a:latin typeface="Times New Roman" panose="02020603050405020304" pitchFamily="18" charset="0"/>
              <a:ea typeface="Times New Roman" panose="02020603050405020304" pitchFamily="18" charset="0"/>
            </a:endParaRPr>
          </a:p>
        </p:txBody>
      </p:sp>
      <p:cxnSp>
        <p:nvCxnSpPr>
          <p:cNvPr id="5" name="Ευθύγραμμο βέλος σύνδεσης 4">
            <a:extLst>
              <a:ext uri="{FF2B5EF4-FFF2-40B4-BE49-F238E27FC236}">
                <a16:creationId xmlns:a16="http://schemas.microsoft.com/office/drawing/2014/main" id="{9B28B993-6322-5F3A-0944-132071E290DC}"/>
              </a:ext>
            </a:extLst>
          </p:cNvPr>
          <p:cNvCxnSpPr>
            <a:cxnSpLocks/>
            <a:stCxn id="7" idx="2"/>
          </p:cNvCxnSpPr>
          <p:nvPr/>
        </p:nvCxnSpPr>
        <p:spPr>
          <a:xfrm flipH="1">
            <a:off x="1422400" y="5647682"/>
            <a:ext cx="490531" cy="708514"/>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911636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341FA0BF-11F3-4F4C-8135-8C1673DB2F11}"/>
              </a:ext>
            </a:extLst>
          </p:cNvPr>
          <p:cNvSpPr>
            <a:spLocks noChangeArrowheads="1"/>
          </p:cNvSpPr>
          <p:nvPr/>
        </p:nvSpPr>
        <p:spPr bwMode="auto">
          <a:xfrm>
            <a:off x="910829" y="971550"/>
            <a:ext cx="760452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lnSpc>
                <a:spcPct val="90000"/>
              </a:lnSpc>
            </a:pPr>
            <a:r>
              <a:rPr lang="en-GB" altLang="en-US" sz="2700" b="1" dirty="0">
                <a:latin typeface="+mn-lt"/>
              </a:rPr>
              <a:t>Judge Frequency Distribution using Histograms </a:t>
            </a:r>
          </a:p>
        </p:txBody>
      </p:sp>
      <p:sp>
        <p:nvSpPr>
          <p:cNvPr id="4101" name="Rectangle 5">
            <a:extLst>
              <a:ext uri="{FF2B5EF4-FFF2-40B4-BE49-F238E27FC236}">
                <a16:creationId xmlns:a16="http://schemas.microsoft.com/office/drawing/2014/main" id="{C688AEFD-2789-E245-8A88-F2A1ABF8E19C}"/>
              </a:ext>
            </a:extLst>
          </p:cNvPr>
          <p:cNvSpPr>
            <a:spLocks noChangeArrowheads="1"/>
          </p:cNvSpPr>
          <p:nvPr/>
        </p:nvSpPr>
        <p:spPr bwMode="auto">
          <a:xfrm>
            <a:off x="1600200" y="1657350"/>
            <a:ext cx="6478859"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r>
              <a:rPr lang="en-GB" sz="1350" dirty="0"/>
              <a:t>Frequency distribution of Pb concentration </a:t>
            </a:r>
            <a:r>
              <a:rPr lang="en-GB" sz="1350" u="sng" dirty="0"/>
              <a:t>across the site </a:t>
            </a:r>
            <a:r>
              <a:rPr lang="en-GB" sz="1350" dirty="0"/>
              <a:t>= long range heterogeneity</a:t>
            </a:r>
          </a:p>
          <a:p>
            <a:r>
              <a:rPr lang="en-GB" sz="1350" dirty="0"/>
              <a:t>Distribution of Pb measurements on 100 sampling targets is positively skewed = approximately log-normal</a:t>
            </a:r>
          </a:p>
          <a:p>
            <a:r>
              <a:rPr lang="en-GB" sz="1350" dirty="0"/>
              <a:t>Log-transformation necessary to remove skew</a:t>
            </a:r>
          </a:p>
          <a:p>
            <a:endParaRPr lang="en-GB" sz="1350" dirty="0"/>
          </a:p>
          <a:p>
            <a:endParaRPr lang="en-GB" sz="1350" dirty="0"/>
          </a:p>
          <a:p>
            <a:endParaRPr lang="en-GB" sz="1350" dirty="0"/>
          </a:p>
          <a:p>
            <a:endParaRPr lang="en-GB" sz="1350" dirty="0"/>
          </a:p>
          <a:p>
            <a:endParaRPr lang="en-GB" sz="1350" dirty="0"/>
          </a:p>
          <a:p>
            <a:endParaRPr lang="en-GB" sz="1350" dirty="0"/>
          </a:p>
          <a:p>
            <a:endParaRPr lang="en-GB" sz="1350" dirty="0"/>
          </a:p>
          <a:p>
            <a:endParaRPr lang="en-GB" sz="1350" dirty="0"/>
          </a:p>
          <a:p>
            <a:endParaRPr lang="en-GB" sz="1350" dirty="0"/>
          </a:p>
          <a:p>
            <a:endParaRPr lang="en-GB" sz="1350" dirty="0"/>
          </a:p>
          <a:p>
            <a:endParaRPr lang="en-GB" sz="1350" dirty="0"/>
          </a:p>
          <a:p>
            <a:r>
              <a:rPr lang="en-GB" sz="1350" dirty="0"/>
              <a:t>Distribution closer to Normal after log</a:t>
            </a:r>
            <a:r>
              <a:rPr lang="en-GB" sz="1350" baseline="-25000" dirty="0"/>
              <a:t>e</a:t>
            </a:r>
            <a:r>
              <a:rPr lang="en-GB" sz="1350" dirty="0"/>
              <a:t> transformation</a:t>
            </a:r>
          </a:p>
          <a:p>
            <a:pPr lvl="1"/>
            <a:r>
              <a:rPr lang="en-GB" sz="1050" dirty="0"/>
              <a:t>Needed for use of ANOVA </a:t>
            </a:r>
          </a:p>
        </p:txBody>
      </p:sp>
      <p:sp>
        <p:nvSpPr>
          <p:cNvPr id="4102" name="Line 6">
            <a:extLst>
              <a:ext uri="{FF2B5EF4-FFF2-40B4-BE49-F238E27FC236}">
                <a16:creationId xmlns:a16="http://schemas.microsoft.com/office/drawing/2014/main" id="{42AAAA0C-DE6F-A047-A31F-8187757B5258}"/>
              </a:ext>
            </a:extLst>
          </p:cNvPr>
          <p:cNvSpPr>
            <a:spLocks noChangeShapeType="1"/>
          </p:cNvSpPr>
          <p:nvPr/>
        </p:nvSpPr>
        <p:spPr bwMode="auto">
          <a:xfrm>
            <a:off x="1143000" y="1543050"/>
            <a:ext cx="6858000" cy="0"/>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aphicFrame>
        <p:nvGraphicFramePr>
          <p:cNvPr id="6" name="Chart 5">
            <a:extLst>
              <a:ext uri="{FF2B5EF4-FFF2-40B4-BE49-F238E27FC236}">
                <a16:creationId xmlns:a16="http://schemas.microsoft.com/office/drawing/2014/main" id="{4727B8B3-8797-D749-AB43-D8F608D9AB73}"/>
              </a:ext>
            </a:extLst>
          </p:cNvPr>
          <p:cNvGraphicFramePr/>
          <p:nvPr/>
        </p:nvGraphicFramePr>
        <p:xfrm>
          <a:off x="1679653" y="2971803"/>
          <a:ext cx="3186461" cy="21828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26624AA5-EE0C-614E-AAA9-290F66F64A42}"/>
              </a:ext>
            </a:extLst>
          </p:cNvPr>
          <p:cNvGraphicFramePr>
            <a:graphicFrameLocks/>
          </p:cNvGraphicFramePr>
          <p:nvPr/>
        </p:nvGraphicFramePr>
        <p:xfrm>
          <a:off x="5871117" y="3429001"/>
          <a:ext cx="3111190" cy="2061575"/>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Arrow Connector 2">
            <a:extLst>
              <a:ext uri="{FF2B5EF4-FFF2-40B4-BE49-F238E27FC236}">
                <a16:creationId xmlns:a16="http://schemas.microsoft.com/office/drawing/2014/main" id="{77CD45F3-BA30-8646-8DD7-62AA3F93C87D}"/>
              </a:ext>
            </a:extLst>
          </p:cNvPr>
          <p:cNvCxnSpPr>
            <a:cxnSpLocks/>
          </p:cNvCxnSpPr>
          <p:nvPr/>
        </p:nvCxnSpPr>
        <p:spPr>
          <a:xfrm flipV="1">
            <a:off x="5871117" y="5119640"/>
            <a:ext cx="616801" cy="289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2CCA8EFC-403C-4349-AD3C-56DBA0F77AB7}"/>
              </a:ext>
            </a:extLst>
          </p:cNvPr>
          <p:cNvCxnSpPr>
            <a:cxnSpLocks/>
          </p:cNvCxnSpPr>
          <p:nvPr/>
        </p:nvCxnSpPr>
        <p:spPr>
          <a:xfrm flipH="1">
            <a:off x="4194629" y="2224678"/>
            <a:ext cx="1988287" cy="1476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Εικόνα 11">
            <a:extLst>
              <a:ext uri="{FF2B5EF4-FFF2-40B4-BE49-F238E27FC236}">
                <a16:creationId xmlns:a16="http://schemas.microsoft.com/office/drawing/2014/main" id="{1DBCB9C1-977D-81CA-2143-BAA24D62771C}"/>
              </a:ext>
            </a:extLst>
          </p:cNvPr>
          <p:cNvPicPr>
            <a:picLocks noChangeAspect="1"/>
          </p:cNvPicPr>
          <p:nvPr/>
        </p:nvPicPr>
        <p:blipFill>
          <a:blip r:embed="rId5"/>
          <a:stretch>
            <a:fillRect/>
          </a:stretch>
        </p:blipFill>
        <p:spPr>
          <a:xfrm>
            <a:off x="6382552" y="6160061"/>
            <a:ext cx="2342188" cy="536118"/>
          </a:xfrm>
          <a:prstGeom prst="rect">
            <a:avLst/>
          </a:prstGeom>
        </p:spPr>
      </p:pic>
    </p:spTree>
    <p:extLst>
      <p:ext uri="{BB962C8B-B14F-4D97-AF65-F5344CB8AC3E}">
        <p14:creationId xmlns:p14="http://schemas.microsoft.com/office/powerpoint/2010/main" val="391311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1">
                                            <p:txEl>
                                              <p:pRg st="14" end="1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1">
                                            <p:txEl>
                                              <p:pRg st="15" end="1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341FA0BF-11F3-4F4C-8135-8C1673DB2F11}"/>
              </a:ext>
            </a:extLst>
          </p:cNvPr>
          <p:cNvSpPr>
            <a:spLocks noChangeArrowheads="1"/>
          </p:cNvSpPr>
          <p:nvPr/>
        </p:nvSpPr>
        <p:spPr bwMode="auto">
          <a:xfrm>
            <a:off x="1257300" y="938132"/>
            <a:ext cx="68579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lnSpc>
                <a:spcPct val="90000"/>
              </a:lnSpc>
            </a:pPr>
            <a:r>
              <a:rPr lang="en-GB" altLang="en-US" sz="2700" b="1" dirty="0">
                <a:latin typeface="+mn-lt"/>
              </a:rPr>
              <a:t>Need for log-transformation?</a:t>
            </a:r>
          </a:p>
        </p:txBody>
      </p:sp>
      <p:sp>
        <p:nvSpPr>
          <p:cNvPr id="4101" name="Rectangle 5">
            <a:extLst>
              <a:ext uri="{FF2B5EF4-FFF2-40B4-BE49-F238E27FC236}">
                <a16:creationId xmlns:a16="http://schemas.microsoft.com/office/drawing/2014/main" id="{C688AEFD-2789-E245-8A88-F2A1ABF8E19C}"/>
              </a:ext>
            </a:extLst>
          </p:cNvPr>
          <p:cNvSpPr>
            <a:spLocks noChangeArrowheads="1"/>
          </p:cNvSpPr>
          <p:nvPr/>
        </p:nvSpPr>
        <p:spPr bwMode="auto">
          <a:xfrm>
            <a:off x="1037064" y="1462168"/>
            <a:ext cx="7478285" cy="177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r>
              <a:rPr lang="en-GB" sz="1350" dirty="0"/>
              <a:t>Classical analysis of variance (ANOVA) assumes approximately normal distributions</a:t>
            </a:r>
          </a:p>
          <a:p>
            <a:r>
              <a:rPr lang="en-GB" sz="1350" dirty="0"/>
              <a:t>Robust ANOVA can accommodate up to 10% outlying values, </a:t>
            </a:r>
          </a:p>
          <a:p>
            <a:pPr lvl="1"/>
            <a:r>
              <a:rPr lang="en-GB" sz="1050" dirty="0"/>
              <a:t>but not more, and not heavy skew</a:t>
            </a:r>
          </a:p>
          <a:p>
            <a:r>
              <a:rPr lang="en-GB" sz="1350" dirty="0"/>
              <a:t>However, once transformed, measurement values (and ANOVA results) are no longer given in input units of concentration (e.g. mass fraction, mg kg </a:t>
            </a:r>
            <a:r>
              <a:rPr lang="en-GB" sz="1350" baseline="30000" dirty="0"/>
              <a:t>-1</a:t>
            </a:r>
            <a:r>
              <a:rPr lang="en-GB" sz="1350" dirty="0"/>
              <a:t>)</a:t>
            </a:r>
          </a:p>
          <a:p>
            <a:endParaRPr lang="en-GB" sz="1350" dirty="0"/>
          </a:p>
          <a:p>
            <a:endParaRPr lang="en-GB" sz="1350" dirty="0"/>
          </a:p>
          <a:p>
            <a:endParaRPr lang="en-GB" sz="1350" dirty="0"/>
          </a:p>
          <a:p>
            <a:endParaRPr lang="en-GB" sz="1350" dirty="0"/>
          </a:p>
          <a:p>
            <a:endParaRPr lang="en-GB" sz="1350" dirty="0"/>
          </a:p>
          <a:p>
            <a:endParaRPr lang="en-GB" sz="1350" dirty="0"/>
          </a:p>
          <a:p>
            <a:endParaRPr lang="en-GB" sz="1350" dirty="0"/>
          </a:p>
          <a:p>
            <a:endParaRPr lang="en-GB" sz="1350" dirty="0"/>
          </a:p>
          <a:p>
            <a:endParaRPr lang="en-GB" sz="1350" dirty="0"/>
          </a:p>
          <a:p>
            <a:endParaRPr lang="en-GB" sz="1350" dirty="0"/>
          </a:p>
          <a:p>
            <a:r>
              <a:rPr lang="en-GB" sz="1350" dirty="0"/>
              <a:t>Need a different way to express MU in this case = Uncertainty factor</a:t>
            </a:r>
          </a:p>
          <a:p>
            <a:pPr lvl="1"/>
            <a:r>
              <a:rPr lang="en-GB" sz="1050" i="1" dirty="0" err="1"/>
              <a:t>s</a:t>
            </a:r>
            <a:r>
              <a:rPr lang="en-GB" sz="1050" i="1" baseline="-25000" dirty="0" err="1"/>
              <a:t>G</a:t>
            </a:r>
            <a:r>
              <a:rPr lang="en-GB" sz="1050" i="1" baseline="-25000" dirty="0"/>
              <a:t> </a:t>
            </a:r>
            <a:r>
              <a:rPr lang="en-GB" sz="1050" dirty="0"/>
              <a:t>= standard deviation of the log</a:t>
            </a:r>
            <a:r>
              <a:rPr lang="en-GB" sz="1050" baseline="-25000" dirty="0"/>
              <a:t>e</a:t>
            </a:r>
            <a:r>
              <a:rPr lang="en-GB" sz="1050" dirty="0"/>
              <a:t>-transformed values (</a:t>
            </a:r>
            <a:r>
              <a:rPr lang="en-GB" sz="1050" i="1" dirty="0"/>
              <a:t>=</a:t>
            </a:r>
            <a:r>
              <a:rPr lang="en-GB" sz="1050" i="1" baseline="-25000" dirty="0"/>
              <a:t> </a:t>
            </a:r>
            <a:r>
              <a:rPr lang="en-GB" sz="1050" i="1" dirty="0"/>
              <a:t>s</a:t>
            </a:r>
            <a:r>
              <a:rPr lang="en-GB" sz="1050" dirty="0"/>
              <a:t>(log</a:t>
            </a:r>
            <a:r>
              <a:rPr lang="en-GB" sz="1050" baseline="-25000" dirty="0"/>
              <a:t>e</a:t>
            </a:r>
            <a:r>
              <a:rPr lang="en-GB" sz="1050" dirty="0"/>
              <a:t> (</a:t>
            </a:r>
            <a:r>
              <a:rPr lang="en-GB" sz="1050" i="1" dirty="0"/>
              <a:t>x</a:t>
            </a:r>
            <a:r>
              <a:rPr lang="en-GB" sz="1050" dirty="0"/>
              <a:t>)) )  </a:t>
            </a:r>
          </a:p>
        </p:txBody>
      </p:sp>
      <p:sp>
        <p:nvSpPr>
          <p:cNvPr id="4102" name="Line 6">
            <a:extLst>
              <a:ext uri="{FF2B5EF4-FFF2-40B4-BE49-F238E27FC236}">
                <a16:creationId xmlns:a16="http://schemas.microsoft.com/office/drawing/2014/main" id="{42AAAA0C-DE6F-A047-A31F-8187757B5258}"/>
              </a:ext>
            </a:extLst>
          </p:cNvPr>
          <p:cNvSpPr>
            <a:spLocks noChangeShapeType="1"/>
          </p:cNvSpPr>
          <p:nvPr/>
        </p:nvSpPr>
        <p:spPr bwMode="auto">
          <a:xfrm>
            <a:off x="1143000" y="1428750"/>
            <a:ext cx="6858000" cy="0"/>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aphicFrame>
        <p:nvGraphicFramePr>
          <p:cNvPr id="2" name="Object 1">
            <a:extLst>
              <a:ext uri="{FF2B5EF4-FFF2-40B4-BE49-F238E27FC236}">
                <a16:creationId xmlns:a16="http://schemas.microsoft.com/office/drawing/2014/main" id="{68ED95B9-7C3E-0543-8241-7BD60F3AB351}"/>
              </a:ext>
            </a:extLst>
          </p:cNvPr>
          <p:cNvGraphicFramePr>
            <a:graphicFrameLocks noChangeAspect="1"/>
          </p:cNvGraphicFramePr>
          <p:nvPr/>
        </p:nvGraphicFramePr>
        <p:xfrm>
          <a:off x="4771096" y="3136145"/>
          <a:ext cx="1905000" cy="1714500"/>
        </p:xfrm>
        <a:graphic>
          <a:graphicData uri="http://schemas.openxmlformats.org/presentationml/2006/ole">
            <mc:AlternateContent xmlns:mc="http://schemas.openxmlformats.org/markup-compatibility/2006">
              <mc:Choice xmlns:v="urn:schemas-microsoft-com:vml" Requires="v">
                <p:oleObj name="Worksheet" r:id="rId3" imgW="2540000" imgH="2286000" progId="Excel.Sheet.12">
                  <p:embed/>
                </p:oleObj>
              </mc:Choice>
              <mc:Fallback>
                <p:oleObj name="Worksheet" r:id="rId3" imgW="2540000" imgH="2286000" progId="Excel.Sheet.12">
                  <p:embed/>
                  <p:pic>
                    <p:nvPicPr>
                      <p:cNvPr id="2" name="Object 1">
                        <a:extLst>
                          <a:ext uri="{FF2B5EF4-FFF2-40B4-BE49-F238E27FC236}">
                            <a16:creationId xmlns:a16="http://schemas.microsoft.com/office/drawing/2014/main" id="{68ED95B9-7C3E-0543-8241-7BD60F3AB351}"/>
                          </a:ext>
                        </a:extLst>
                      </p:cNvPr>
                      <p:cNvPicPr/>
                      <p:nvPr/>
                    </p:nvPicPr>
                    <p:blipFill>
                      <a:blip r:embed="rId4"/>
                      <a:stretch>
                        <a:fillRect/>
                      </a:stretch>
                    </p:blipFill>
                    <p:spPr>
                      <a:xfrm>
                        <a:off x="4771096" y="3136145"/>
                        <a:ext cx="1905000" cy="17145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9D9E6989-7981-B04E-B6FD-841386B9D51C}"/>
              </a:ext>
            </a:extLst>
          </p:cNvPr>
          <p:cNvGraphicFramePr>
            <a:graphicFrameLocks noChangeAspect="1"/>
          </p:cNvGraphicFramePr>
          <p:nvPr/>
        </p:nvGraphicFramePr>
        <p:xfrm>
          <a:off x="1977339" y="3136145"/>
          <a:ext cx="2114550" cy="1704975"/>
        </p:xfrm>
        <a:graphic>
          <a:graphicData uri="http://schemas.openxmlformats.org/presentationml/2006/ole">
            <mc:AlternateContent xmlns:mc="http://schemas.openxmlformats.org/markup-compatibility/2006">
              <mc:Choice xmlns:v="urn:schemas-microsoft-com:vml" Requires="v">
                <p:oleObj name="Worksheet" r:id="rId5" imgW="2819400" imgH="2273300" progId="Excel.Sheet.12">
                  <p:embed/>
                </p:oleObj>
              </mc:Choice>
              <mc:Fallback>
                <p:oleObj name="Worksheet" r:id="rId5" imgW="2819400" imgH="2273300" progId="Excel.Sheet.12">
                  <p:embed/>
                  <p:pic>
                    <p:nvPicPr>
                      <p:cNvPr id="3" name="Object 2">
                        <a:extLst>
                          <a:ext uri="{FF2B5EF4-FFF2-40B4-BE49-F238E27FC236}">
                            <a16:creationId xmlns:a16="http://schemas.microsoft.com/office/drawing/2014/main" id="{9D9E6989-7981-B04E-B6FD-841386B9D51C}"/>
                          </a:ext>
                        </a:extLst>
                      </p:cNvPr>
                      <p:cNvPicPr/>
                      <p:nvPr/>
                    </p:nvPicPr>
                    <p:blipFill>
                      <a:blip r:embed="rId6"/>
                      <a:stretch>
                        <a:fillRect/>
                      </a:stretch>
                    </p:blipFill>
                    <p:spPr>
                      <a:xfrm>
                        <a:off x="1977339" y="3136145"/>
                        <a:ext cx="2114550" cy="1704975"/>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5CD551C8-7F59-C54C-9AB5-B1076D022DB8}"/>
              </a:ext>
            </a:extLst>
          </p:cNvPr>
          <p:cNvSpPr txBox="1"/>
          <p:nvPr/>
        </p:nvSpPr>
        <p:spPr>
          <a:xfrm>
            <a:off x="2054353" y="2651398"/>
            <a:ext cx="4687490" cy="507831"/>
          </a:xfrm>
          <a:prstGeom prst="rect">
            <a:avLst/>
          </a:prstGeom>
          <a:noFill/>
        </p:spPr>
        <p:txBody>
          <a:bodyPr wrap="square" rtlCol="0">
            <a:spAutoFit/>
          </a:bodyPr>
          <a:lstStyle/>
          <a:p>
            <a:pPr algn="ctr"/>
            <a:r>
              <a:rPr lang="en-US" sz="1350" dirty="0"/>
              <a:t>Measurement values of Pb concentration</a:t>
            </a:r>
          </a:p>
          <a:p>
            <a:r>
              <a:rPr lang="en-US" sz="1350" dirty="0"/>
              <a:t>               In mg kg</a:t>
            </a:r>
            <a:r>
              <a:rPr lang="en-US" sz="1350" baseline="30000" dirty="0"/>
              <a:t>-1</a:t>
            </a:r>
            <a:r>
              <a:rPr lang="en-US" sz="1350" dirty="0"/>
              <a:t>                                             log</a:t>
            </a:r>
            <a:r>
              <a:rPr lang="en-US" sz="1350" baseline="-25000" dirty="0"/>
              <a:t>e</a:t>
            </a:r>
            <a:r>
              <a:rPr lang="en-US" sz="1350" dirty="0"/>
              <a:t>-transformed</a:t>
            </a:r>
          </a:p>
        </p:txBody>
      </p:sp>
      <p:pic>
        <p:nvPicPr>
          <p:cNvPr id="9" name="Picture 8">
            <a:extLst>
              <a:ext uri="{FF2B5EF4-FFF2-40B4-BE49-F238E27FC236}">
                <a16:creationId xmlns:a16="http://schemas.microsoft.com/office/drawing/2014/main" id="{CF9C6BC7-F4B6-173C-88C5-BFBD3189CF09}"/>
              </a:ext>
            </a:extLst>
          </p:cNvPr>
          <p:cNvPicPr>
            <a:picLocks noChangeAspect="1"/>
          </p:cNvPicPr>
          <p:nvPr/>
        </p:nvPicPr>
        <p:blipFill>
          <a:blip r:embed="rId7" cstate="print"/>
          <a:stretch>
            <a:fillRect/>
          </a:stretch>
        </p:blipFill>
        <p:spPr>
          <a:xfrm>
            <a:off x="6269373" y="5127663"/>
            <a:ext cx="1407772" cy="347122"/>
          </a:xfrm>
          <a:prstGeom prst="rect">
            <a:avLst/>
          </a:prstGeom>
        </p:spPr>
      </p:pic>
      <p:pic>
        <p:nvPicPr>
          <p:cNvPr id="10" name="Εικόνα 9">
            <a:extLst>
              <a:ext uri="{FF2B5EF4-FFF2-40B4-BE49-F238E27FC236}">
                <a16:creationId xmlns:a16="http://schemas.microsoft.com/office/drawing/2014/main" id="{A427123C-B0C6-1ABE-572D-108E4C23E446}"/>
              </a:ext>
            </a:extLst>
          </p:cNvPr>
          <p:cNvPicPr>
            <a:picLocks noChangeAspect="1"/>
          </p:cNvPicPr>
          <p:nvPr/>
        </p:nvPicPr>
        <p:blipFill>
          <a:blip r:embed="rId8"/>
          <a:stretch>
            <a:fillRect/>
          </a:stretch>
        </p:blipFill>
        <p:spPr>
          <a:xfrm>
            <a:off x="6382552" y="6160061"/>
            <a:ext cx="2342188" cy="536118"/>
          </a:xfrm>
          <a:prstGeom prst="rect">
            <a:avLst/>
          </a:prstGeom>
        </p:spPr>
      </p:pic>
    </p:spTree>
    <p:extLst>
      <p:ext uri="{BB962C8B-B14F-4D97-AF65-F5344CB8AC3E}">
        <p14:creationId xmlns:p14="http://schemas.microsoft.com/office/powerpoint/2010/main" val="413389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1">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01">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4F129330-5383-9E4A-8E54-FF1ED3618F97}"/>
              </a:ext>
            </a:extLst>
          </p:cNvPr>
          <p:cNvSpPr>
            <a:spLocks noGrp="1" noChangeArrowheads="1"/>
          </p:cNvSpPr>
          <p:nvPr>
            <p:ph type="title"/>
          </p:nvPr>
        </p:nvSpPr>
        <p:spPr>
          <a:xfrm>
            <a:off x="1531899" y="749524"/>
            <a:ext cx="7886700" cy="994172"/>
          </a:xfrm>
        </p:spPr>
        <p:txBody>
          <a:bodyPr>
            <a:normAutofit/>
          </a:bodyPr>
          <a:lstStyle/>
          <a:p>
            <a:r>
              <a:rPr lang="en-GB" altLang="en-US" sz="2700" b="1" dirty="0">
                <a:solidFill>
                  <a:schemeClr val="tx2"/>
                </a:solidFill>
                <a:latin typeface="+mn-lt"/>
              </a:rPr>
              <a:t>RANOVA3 output for Soil Example A2</a:t>
            </a:r>
          </a:p>
        </p:txBody>
      </p:sp>
      <p:sp>
        <p:nvSpPr>
          <p:cNvPr id="152579" name="Rectangle 3">
            <a:extLst>
              <a:ext uri="{FF2B5EF4-FFF2-40B4-BE49-F238E27FC236}">
                <a16:creationId xmlns:a16="http://schemas.microsoft.com/office/drawing/2014/main" id="{89023AC3-6C7B-9545-AF98-8DEF22FD6E2B}"/>
              </a:ext>
            </a:extLst>
          </p:cNvPr>
          <p:cNvSpPr>
            <a:spLocks noGrp="1" noChangeArrowheads="1"/>
          </p:cNvSpPr>
          <p:nvPr>
            <p:ph type="body" idx="1"/>
          </p:nvPr>
        </p:nvSpPr>
        <p:spPr>
          <a:xfrm>
            <a:off x="264150" y="3532861"/>
            <a:ext cx="4755906" cy="2235314"/>
          </a:xfrm>
        </p:spPr>
        <p:txBody>
          <a:bodyPr>
            <a:normAutofit/>
          </a:bodyPr>
          <a:lstStyle/>
          <a:p>
            <a:r>
              <a:rPr lang="en-US" altLang="en-US" sz="1500" dirty="0"/>
              <a:t>Software RANOVA3* (in Excel) performs:- </a:t>
            </a:r>
          </a:p>
          <a:p>
            <a:r>
              <a:rPr lang="en-US" altLang="en-US" sz="1500" dirty="0"/>
              <a:t>Classical ANOVA gives poor estimate of </a:t>
            </a:r>
            <a:r>
              <a:rPr lang="en-US" altLang="en-US" sz="1500" i="1" dirty="0"/>
              <a:t>U’ </a:t>
            </a:r>
            <a:r>
              <a:rPr lang="en-US" altLang="en-US" sz="1500" dirty="0"/>
              <a:t>= 85.98%, </a:t>
            </a:r>
          </a:p>
          <a:p>
            <a:r>
              <a:rPr lang="en-US" altLang="en-US" sz="1500" dirty="0"/>
              <a:t>but also estimate of </a:t>
            </a:r>
            <a:r>
              <a:rPr lang="en-US" altLang="en-US" sz="1500" i="1" baseline="30000" dirty="0">
                <a:highlight>
                  <a:srgbClr val="FFFF00"/>
                </a:highlight>
              </a:rPr>
              <a:t>F</a:t>
            </a:r>
            <a:r>
              <a:rPr lang="en-US" altLang="en-US" sz="1500" i="1" dirty="0">
                <a:highlight>
                  <a:srgbClr val="FFFF00"/>
                </a:highlight>
              </a:rPr>
              <a:t>U</a:t>
            </a:r>
            <a:r>
              <a:rPr lang="en-US" altLang="en-US" sz="1500" dirty="0">
                <a:highlight>
                  <a:srgbClr val="FFFF00"/>
                </a:highlight>
              </a:rPr>
              <a:t> as 2.62 </a:t>
            </a:r>
          </a:p>
          <a:p>
            <a:pPr lvl="1"/>
            <a:r>
              <a:rPr lang="en-US" altLang="en-US" sz="1200" dirty="0"/>
              <a:t>after log</a:t>
            </a:r>
            <a:r>
              <a:rPr lang="en-US" altLang="en-US" sz="1200" baseline="-25000" dirty="0"/>
              <a:t>e</a:t>
            </a:r>
            <a:r>
              <a:rPr lang="en-US" altLang="en-US" sz="1200" dirty="0"/>
              <a:t>-transformation within RANOVA3 </a:t>
            </a:r>
          </a:p>
        </p:txBody>
      </p:sp>
      <p:sp>
        <p:nvSpPr>
          <p:cNvPr id="11" name="Line 6">
            <a:extLst>
              <a:ext uri="{FF2B5EF4-FFF2-40B4-BE49-F238E27FC236}">
                <a16:creationId xmlns:a16="http://schemas.microsoft.com/office/drawing/2014/main" id="{9B1B13CB-EDE7-7A49-A4D6-01B80FEFE7B9}"/>
              </a:ext>
            </a:extLst>
          </p:cNvPr>
          <p:cNvSpPr>
            <a:spLocks noChangeShapeType="1"/>
          </p:cNvSpPr>
          <p:nvPr/>
        </p:nvSpPr>
        <p:spPr bwMode="auto">
          <a:xfrm>
            <a:off x="1143000" y="1543050"/>
            <a:ext cx="6858000" cy="0"/>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pic>
        <p:nvPicPr>
          <p:cNvPr id="7" name="Picture 6">
            <a:extLst>
              <a:ext uri="{FF2B5EF4-FFF2-40B4-BE49-F238E27FC236}">
                <a16:creationId xmlns:a16="http://schemas.microsoft.com/office/drawing/2014/main" id="{AC5654AB-88A6-B041-8982-FF4BD8137A46}"/>
              </a:ext>
            </a:extLst>
          </p:cNvPr>
          <p:cNvPicPr>
            <a:picLocks noChangeAspect="1"/>
          </p:cNvPicPr>
          <p:nvPr/>
        </p:nvPicPr>
        <p:blipFill rotWithShape="1">
          <a:blip r:embed="rId3"/>
          <a:srcRect t="4498" r="25289" b="50726"/>
          <a:stretch/>
        </p:blipFill>
        <p:spPr>
          <a:xfrm>
            <a:off x="628650" y="1769898"/>
            <a:ext cx="3867343" cy="1659103"/>
          </a:xfrm>
          <a:prstGeom prst="rect">
            <a:avLst/>
          </a:prstGeom>
        </p:spPr>
      </p:pic>
      <p:pic>
        <p:nvPicPr>
          <p:cNvPr id="8" name="Picture 7">
            <a:extLst>
              <a:ext uri="{FF2B5EF4-FFF2-40B4-BE49-F238E27FC236}">
                <a16:creationId xmlns:a16="http://schemas.microsoft.com/office/drawing/2014/main" id="{395D5299-775F-F049-ADC4-BE14BFA794D7}"/>
              </a:ext>
            </a:extLst>
          </p:cNvPr>
          <p:cNvPicPr>
            <a:picLocks noChangeAspect="1"/>
          </p:cNvPicPr>
          <p:nvPr/>
        </p:nvPicPr>
        <p:blipFill rotWithShape="1">
          <a:blip r:embed="rId4"/>
          <a:srcRect t="55224" r="28766" b="2985"/>
          <a:stretch/>
        </p:blipFill>
        <p:spPr>
          <a:xfrm>
            <a:off x="4825603" y="1743696"/>
            <a:ext cx="4013132" cy="1685299"/>
          </a:xfrm>
          <a:prstGeom prst="rect">
            <a:avLst/>
          </a:prstGeom>
        </p:spPr>
      </p:pic>
      <p:cxnSp>
        <p:nvCxnSpPr>
          <p:cNvPr id="5" name="Straight Arrow Connector 4">
            <a:extLst>
              <a:ext uri="{FF2B5EF4-FFF2-40B4-BE49-F238E27FC236}">
                <a16:creationId xmlns:a16="http://schemas.microsoft.com/office/drawing/2014/main" id="{18DFA887-9D1A-334D-83DB-47C688D5E48A}"/>
              </a:ext>
            </a:extLst>
          </p:cNvPr>
          <p:cNvCxnSpPr>
            <a:cxnSpLocks/>
          </p:cNvCxnSpPr>
          <p:nvPr/>
        </p:nvCxnSpPr>
        <p:spPr>
          <a:xfrm flipV="1">
            <a:off x="6203200" y="3278982"/>
            <a:ext cx="2165704" cy="253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5DC3501-8E90-9843-930C-5048AA73208B}"/>
              </a:ext>
            </a:extLst>
          </p:cNvPr>
          <p:cNvSpPr/>
          <p:nvPr/>
        </p:nvSpPr>
        <p:spPr>
          <a:xfrm>
            <a:off x="1083151" y="5756618"/>
            <a:ext cx="6470495" cy="253916"/>
          </a:xfrm>
          <a:prstGeom prst="rect">
            <a:avLst/>
          </a:prstGeom>
        </p:spPr>
        <p:txBody>
          <a:bodyPr wrap="square">
            <a:spAutoFit/>
          </a:bodyPr>
          <a:lstStyle/>
          <a:p>
            <a:pPr>
              <a:spcAft>
                <a:spcPts val="450"/>
              </a:spcAft>
              <a:tabLst>
                <a:tab pos="405289" algn="l"/>
              </a:tabLst>
            </a:pPr>
            <a:r>
              <a:rPr lang="en-GB" sz="1050" u="sng" dirty="0">
                <a:latin typeface="Times New Roman" panose="02020603050405020304" pitchFamily="18" charset="0"/>
                <a:ea typeface="Times New Roman" panose="02020603050405020304" pitchFamily="18" charset="0"/>
                <a:hlinkClick r:id="rId5">
                  <a:extLst>
                    <a:ext uri="{A12FA001-AC4F-418D-AE19-62706E023703}">
                      <ahyp:hlinkClr xmlns:ahyp="http://schemas.microsoft.com/office/drawing/2018/hyperlinkcolor" val="tx"/>
                    </a:ext>
                  </a:extLst>
                </a:hlinkClick>
              </a:rPr>
              <a:t>*</a:t>
            </a:r>
            <a:r>
              <a:rPr lang="en-GB" sz="1050" u="sng" dirty="0">
                <a:solidFill>
                  <a:srgbClr val="0000FF"/>
                </a:solidFill>
                <a:latin typeface="Times New Roman" panose="02020603050405020304" pitchFamily="18" charset="0"/>
                <a:ea typeface="Times New Roman" panose="02020603050405020304" pitchFamily="18" charset="0"/>
                <a:hlinkClick r:id="rId5">
                  <a:extLst>
                    <a:ext uri="{A12FA001-AC4F-418D-AE19-62706E023703}">
                      <ahyp:hlinkClr xmlns:ahyp="http://schemas.microsoft.com/office/drawing/2018/hyperlinkcolor" val="tx"/>
                    </a:ext>
                  </a:extLst>
                </a:hlinkClick>
              </a:rPr>
              <a:t> http://www.rsc.org/Membership/Networking/InterestGroups/Analytical/AMC/Software/</a:t>
            </a:r>
            <a:endParaRPr lang="en-GB" sz="1050" dirty="0">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A6B54B9E-A0A8-8F43-A0E9-AEE47A00EB0A}"/>
              </a:ext>
            </a:extLst>
          </p:cNvPr>
          <p:cNvCxnSpPr>
            <a:cxnSpLocks/>
          </p:cNvCxnSpPr>
          <p:nvPr/>
        </p:nvCxnSpPr>
        <p:spPr>
          <a:xfrm flipV="1">
            <a:off x="2764708" y="3318676"/>
            <a:ext cx="1335051" cy="759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Frame 14">
            <a:extLst>
              <a:ext uri="{FF2B5EF4-FFF2-40B4-BE49-F238E27FC236}">
                <a16:creationId xmlns:a16="http://schemas.microsoft.com/office/drawing/2014/main" id="{C7DD07C3-B00A-BE43-A14D-437D0544CE52}"/>
              </a:ext>
            </a:extLst>
          </p:cNvPr>
          <p:cNvSpPr/>
          <p:nvPr/>
        </p:nvSpPr>
        <p:spPr>
          <a:xfrm>
            <a:off x="3947851" y="3183788"/>
            <a:ext cx="419624" cy="137983"/>
          </a:xfrm>
          <a:prstGeom prst="frame">
            <a:avLst/>
          </a:prstGeom>
          <a:solidFill>
            <a:srgbClr val="FFFF00">
              <a:alpha val="3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cxnSp>
        <p:nvCxnSpPr>
          <p:cNvPr id="3" name="Straight Arrow Connector 2">
            <a:extLst>
              <a:ext uri="{FF2B5EF4-FFF2-40B4-BE49-F238E27FC236}">
                <a16:creationId xmlns:a16="http://schemas.microsoft.com/office/drawing/2014/main" id="{2300BA78-4AA7-0844-8A4F-48E845E22FDD}"/>
              </a:ext>
            </a:extLst>
          </p:cNvPr>
          <p:cNvCxnSpPr>
            <a:cxnSpLocks/>
          </p:cNvCxnSpPr>
          <p:nvPr/>
        </p:nvCxnSpPr>
        <p:spPr>
          <a:xfrm flipH="1" flipV="1">
            <a:off x="4318398" y="3097530"/>
            <a:ext cx="177596" cy="6766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E56BEF1-E367-3441-97C7-DA44A124AEC2}"/>
              </a:ext>
            </a:extLst>
          </p:cNvPr>
          <p:cNvSpPr/>
          <p:nvPr/>
        </p:nvSpPr>
        <p:spPr>
          <a:xfrm>
            <a:off x="4846599" y="3471163"/>
            <a:ext cx="4168505" cy="1477328"/>
          </a:xfrm>
          <a:prstGeom prst="rect">
            <a:avLst/>
          </a:prstGeom>
        </p:spPr>
        <p:txBody>
          <a:bodyPr wrap="square">
            <a:spAutoFit/>
          </a:bodyPr>
          <a:lstStyle/>
          <a:p>
            <a:r>
              <a:rPr lang="en-US" altLang="en-US" sz="1500" dirty="0"/>
              <a:t>Robust U as 83.63% (for comparison)</a:t>
            </a:r>
          </a:p>
          <a:p>
            <a:r>
              <a:rPr lang="en-US" altLang="en-US" sz="1500" dirty="0"/>
              <a:t>Histogram suggests &gt; 10% of outlying values, </a:t>
            </a:r>
          </a:p>
          <a:p>
            <a:r>
              <a:rPr lang="en-US" altLang="en-US" sz="1500" dirty="0"/>
              <a:t>so direct classical, and robust estimate are not very reliable</a:t>
            </a:r>
          </a:p>
          <a:p>
            <a:r>
              <a:rPr lang="en-US" altLang="en-US" sz="1500" b="1" dirty="0"/>
              <a:t>So log-transformation before classical ANOVA is likely to be a better option</a:t>
            </a:r>
          </a:p>
        </p:txBody>
      </p:sp>
      <p:cxnSp>
        <p:nvCxnSpPr>
          <p:cNvPr id="6" name="Straight Arrow Connector 5">
            <a:extLst>
              <a:ext uri="{FF2B5EF4-FFF2-40B4-BE49-F238E27FC236}">
                <a16:creationId xmlns:a16="http://schemas.microsoft.com/office/drawing/2014/main" id="{EDD24E70-8950-EA0E-CD74-E1DFD3CE7D08}"/>
              </a:ext>
            </a:extLst>
          </p:cNvPr>
          <p:cNvCxnSpPr>
            <a:cxnSpLocks/>
          </p:cNvCxnSpPr>
          <p:nvPr/>
        </p:nvCxnSpPr>
        <p:spPr>
          <a:xfrm flipH="1" flipV="1">
            <a:off x="4219575" y="3386838"/>
            <a:ext cx="627024" cy="1156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Εικόνα 16">
            <a:extLst>
              <a:ext uri="{FF2B5EF4-FFF2-40B4-BE49-F238E27FC236}">
                <a16:creationId xmlns:a16="http://schemas.microsoft.com/office/drawing/2014/main" id="{65442E0E-D9B6-F1E3-3B43-B185AFFA27B0}"/>
              </a:ext>
            </a:extLst>
          </p:cNvPr>
          <p:cNvPicPr>
            <a:picLocks noChangeAspect="1"/>
          </p:cNvPicPr>
          <p:nvPr/>
        </p:nvPicPr>
        <p:blipFill>
          <a:blip r:embed="rId6"/>
          <a:stretch>
            <a:fillRect/>
          </a:stretch>
        </p:blipFill>
        <p:spPr>
          <a:xfrm>
            <a:off x="6382552" y="6160061"/>
            <a:ext cx="2342188" cy="536118"/>
          </a:xfrm>
          <a:prstGeom prst="rect">
            <a:avLst/>
          </a:prstGeom>
        </p:spPr>
      </p:pic>
    </p:spTree>
    <p:extLst>
      <p:ext uri="{BB962C8B-B14F-4D97-AF65-F5344CB8AC3E}">
        <p14:creationId xmlns:p14="http://schemas.microsoft.com/office/powerpoint/2010/main" val="327981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57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257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57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341FA0BF-11F3-4F4C-8135-8C1673DB2F11}"/>
              </a:ext>
            </a:extLst>
          </p:cNvPr>
          <p:cNvSpPr>
            <a:spLocks noChangeArrowheads="1"/>
          </p:cNvSpPr>
          <p:nvPr/>
        </p:nvSpPr>
        <p:spPr bwMode="auto">
          <a:xfrm>
            <a:off x="516136" y="971550"/>
            <a:ext cx="811172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pPr>
              <a:lnSpc>
                <a:spcPct val="90000"/>
              </a:lnSpc>
            </a:pPr>
            <a:r>
              <a:rPr lang="en-GB" altLang="en-US" sz="2700" b="1" dirty="0">
                <a:latin typeface="+mn-lt"/>
              </a:rPr>
              <a:t>Confidence Limits on Measurement Value</a:t>
            </a:r>
          </a:p>
        </p:txBody>
      </p:sp>
      <p:sp>
        <p:nvSpPr>
          <p:cNvPr id="4101" name="Rectangle 5">
            <a:extLst>
              <a:ext uri="{FF2B5EF4-FFF2-40B4-BE49-F238E27FC236}">
                <a16:creationId xmlns:a16="http://schemas.microsoft.com/office/drawing/2014/main" id="{C688AEFD-2789-E245-8A88-F2A1ABF8E19C}"/>
              </a:ext>
            </a:extLst>
          </p:cNvPr>
          <p:cNvSpPr>
            <a:spLocks noChangeArrowheads="1"/>
          </p:cNvSpPr>
          <p:nvPr/>
        </p:nvSpPr>
        <p:spPr bwMode="auto">
          <a:xfrm>
            <a:off x="1127396" y="1657350"/>
            <a:ext cx="6431168" cy="388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r>
              <a:rPr lang="en-GB" sz="1350" i="1" dirty="0"/>
              <a:t>For </a:t>
            </a:r>
            <a:r>
              <a:rPr lang="en-GB" sz="1350" i="1" baseline="30000" dirty="0"/>
              <a:t>F</a:t>
            </a:r>
            <a:r>
              <a:rPr lang="en-GB" sz="1350" i="1" dirty="0"/>
              <a:t>U</a:t>
            </a:r>
            <a:r>
              <a:rPr lang="en-GB" sz="1350" dirty="0"/>
              <a:t> = 2.62, for a typical Pb measurement value of 300 mg kg</a:t>
            </a:r>
            <a:r>
              <a:rPr lang="en-GB" sz="1350" baseline="30000" dirty="0"/>
              <a:t>-1</a:t>
            </a:r>
            <a:r>
              <a:rPr lang="en-GB" sz="1350" dirty="0"/>
              <a:t> </a:t>
            </a:r>
          </a:p>
          <a:p>
            <a:pPr marL="0" indent="0">
              <a:buNone/>
            </a:pPr>
            <a:r>
              <a:rPr lang="en-GB" sz="1350" dirty="0"/>
              <a:t>			Upper confidence limit (UCL) = 784 mg kg</a:t>
            </a:r>
            <a:r>
              <a:rPr lang="en-GB" sz="1350" baseline="30000" dirty="0"/>
              <a:t>-1</a:t>
            </a:r>
            <a:r>
              <a:rPr lang="en-GB" sz="1350" dirty="0"/>
              <a:t> (300 x 2.62)</a:t>
            </a:r>
          </a:p>
          <a:p>
            <a:pPr marL="0" indent="0">
              <a:buNone/>
            </a:pPr>
            <a:endParaRPr lang="en-GB" sz="1350" dirty="0"/>
          </a:p>
          <a:p>
            <a:pPr marL="0" indent="0">
              <a:buNone/>
            </a:pPr>
            <a:endParaRPr lang="en-GB" sz="1350" dirty="0"/>
          </a:p>
          <a:p>
            <a:pPr marL="0" indent="0">
              <a:buNone/>
            </a:pPr>
            <a:endParaRPr lang="en-GB" sz="1350" dirty="0"/>
          </a:p>
          <a:p>
            <a:pPr marL="0" indent="0">
              <a:buNone/>
            </a:pPr>
            <a:r>
              <a:rPr lang="en-GB" sz="1350" dirty="0"/>
              <a:t>					Measurement value of 300 mg kg</a:t>
            </a:r>
            <a:r>
              <a:rPr lang="en-GB" sz="1350" baseline="30000" dirty="0"/>
              <a:t>-1</a:t>
            </a:r>
            <a:endParaRPr lang="en-GB" sz="1350" dirty="0"/>
          </a:p>
          <a:p>
            <a:r>
              <a:rPr lang="en-GB" sz="1350" dirty="0"/>
              <a:t>                                           Lower confidence limit (LCL) = 115 mg kg</a:t>
            </a:r>
            <a:r>
              <a:rPr lang="en-GB" sz="1350" baseline="30000" dirty="0"/>
              <a:t>-1</a:t>
            </a:r>
            <a:r>
              <a:rPr lang="en-GB" sz="1350" dirty="0"/>
              <a:t> (300 / 2.62) </a:t>
            </a:r>
          </a:p>
          <a:p>
            <a:r>
              <a:rPr lang="en-GB" sz="1350" u="sng" dirty="0"/>
              <a:t>Asymmetric confidence limits </a:t>
            </a:r>
            <a:r>
              <a:rPr lang="en-GB" sz="1350" dirty="0"/>
              <a:t>around the measured value </a:t>
            </a:r>
          </a:p>
          <a:p>
            <a:r>
              <a:rPr lang="en-GB" sz="1350" dirty="0"/>
              <a:t>-185 and +484 mg kg</a:t>
            </a:r>
            <a:r>
              <a:rPr lang="en-GB" sz="1350" baseline="30000" dirty="0"/>
              <a:t>-1  </a:t>
            </a:r>
            <a:r>
              <a:rPr lang="en-GB" sz="1350" dirty="0"/>
              <a:t>(away from 300)</a:t>
            </a:r>
          </a:p>
          <a:p>
            <a:r>
              <a:rPr lang="en-GB" sz="1350" dirty="0"/>
              <a:t>Reflects skew in frequency distribution of the uncertainty 	                               -   as seen in histograms</a:t>
            </a:r>
          </a:p>
          <a:p>
            <a:endParaRPr lang="en-GB" sz="1350" dirty="0"/>
          </a:p>
          <a:p>
            <a:r>
              <a:rPr lang="en-GB" sz="1350" dirty="0"/>
              <a:t>Not seen in </a:t>
            </a:r>
            <a:r>
              <a:rPr lang="en-GB" sz="1350" u="sng" dirty="0"/>
              <a:t>symmetrical confidence limits </a:t>
            </a:r>
            <a:r>
              <a:rPr lang="en-GB" sz="1350" dirty="0"/>
              <a:t>from robust </a:t>
            </a:r>
            <a:r>
              <a:rPr lang="en-GB" sz="1350" i="1" dirty="0"/>
              <a:t>U</a:t>
            </a:r>
            <a:r>
              <a:rPr lang="en-GB" sz="1350" i="1" dirty="0">
                <a:sym typeface="Symbol" pitchFamily="2" charset="2"/>
              </a:rPr>
              <a:t>  </a:t>
            </a:r>
            <a:r>
              <a:rPr lang="en-GB" sz="1350" dirty="0"/>
              <a:t>= 83.6% = 251 (300 * 0.836)</a:t>
            </a:r>
          </a:p>
          <a:p>
            <a:r>
              <a:rPr lang="en-GB" sz="1350" dirty="0"/>
              <a:t>  = +/- 251 mg kg</a:t>
            </a:r>
            <a:r>
              <a:rPr lang="en-GB" sz="1350" baseline="30000" dirty="0"/>
              <a:t>-1</a:t>
            </a:r>
            <a:r>
              <a:rPr lang="en-GB" sz="1350" dirty="0"/>
              <a:t>                                                                    UCL = 551 (300 + 251)</a:t>
            </a:r>
          </a:p>
          <a:p>
            <a:r>
              <a:rPr lang="en-GB" sz="1350" dirty="0"/>
              <a:t>                                                                                                   LCL = 49   (300 - 251)</a:t>
            </a:r>
          </a:p>
          <a:p>
            <a:pPr lvl="1"/>
            <a:r>
              <a:rPr lang="en-GB" sz="1050" dirty="0"/>
              <a:t>calculated without log-transformation.</a:t>
            </a:r>
          </a:p>
        </p:txBody>
      </p:sp>
      <p:sp>
        <p:nvSpPr>
          <p:cNvPr id="4102" name="Line 6">
            <a:extLst>
              <a:ext uri="{FF2B5EF4-FFF2-40B4-BE49-F238E27FC236}">
                <a16:creationId xmlns:a16="http://schemas.microsoft.com/office/drawing/2014/main" id="{42AAAA0C-DE6F-A047-A31F-8187757B5258}"/>
              </a:ext>
            </a:extLst>
          </p:cNvPr>
          <p:cNvSpPr>
            <a:spLocks noChangeShapeType="1"/>
          </p:cNvSpPr>
          <p:nvPr/>
        </p:nvSpPr>
        <p:spPr bwMode="auto">
          <a:xfrm>
            <a:off x="1143000" y="1543050"/>
            <a:ext cx="6858000" cy="0"/>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cxnSp>
        <p:nvCxnSpPr>
          <p:cNvPr id="3" name="Straight Arrow Connector 2">
            <a:extLst>
              <a:ext uri="{FF2B5EF4-FFF2-40B4-BE49-F238E27FC236}">
                <a16:creationId xmlns:a16="http://schemas.microsoft.com/office/drawing/2014/main" id="{6D334592-6AB4-764B-8028-C03785A1ED88}"/>
              </a:ext>
            </a:extLst>
          </p:cNvPr>
          <p:cNvCxnSpPr/>
          <p:nvPr/>
        </p:nvCxnSpPr>
        <p:spPr>
          <a:xfrm>
            <a:off x="8196146" y="2061583"/>
            <a:ext cx="0" cy="1296329"/>
          </a:xfrm>
          <a:prstGeom prst="straightConnector1">
            <a:avLst/>
          </a:prstGeom>
          <a:ln w="25400">
            <a:headEnd type="triangle"/>
            <a:tailEnd type="triangle" w="lg" len="sm"/>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35E8C5A3-0352-7F46-834D-DAF4231D0B64}"/>
              </a:ext>
            </a:extLst>
          </p:cNvPr>
          <p:cNvSpPr/>
          <p:nvPr/>
        </p:nvSpPr>
        <p:spPr>
          <a:xfrm>
            <a:off x="8121138" y="2925366"/>
            <a:ext cx="117866" cy="1178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AF065837-641E-334E-A5B1-C1B22A0DFC4C}"/>
              </a:ext>
            </a:extLst>
          </p:cNvPr>
          <p:cNvSpPr/>
          <p:nvPr/>
        </p:nvSpPr>
        <p:spPr>
          <a:xfrm>
            <a:off x="8699785" y="2908704"/>
            <a:ext cx="117866" cy="1178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Arrow Connector 5">
            <a:extLst>
              <a:ext uri="{FF2B5EF4-FFF2-40B4-BE49-F238E27FC236}">
                <a16:creationId xmlns:a16="http://schemas.microsoft.com/office/drawing/2014/main" id="{96F412CD-2E30-4242-9652-BB79B65E3D2A}"/>
              </a:ext>
            </a:extLst>
          </p:cNvPr>
          <p:cNvCxnSpPr/>
          <p:nvPr/>
        </p:nvCxnSpPr>
        <p:spPr>
          <a:xfrm>
            <a:off x="7100539" y="2984302"/>
            <a:ext cx="90046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C3FF973-E323-D546-A6D6-E350839149DF}"/>
              </a:ext>
            </a:extLst>
          </p:cNvPr>
          <p:cNvCxnSpPr>
            <a:cxnSpLocks/>
          </p:cNvCxnSpPr>
          <p:nvPr/>
        </p:nvCxnSpPr>
        <p:spPr>
          <a:xfrm>
            <a:off x="7356748" y="3357911"/>
            <a:ext cx="76439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7D716AF-C18B-D048-90E3-C3D2CCC189D3}"/>
              </a:ext>
            </a:extLst>
          </p:cNvPr>
          <p:cNvCxnSpPr>
            <a:cxnSpLocks/>
          </p:cNvCxnSpPr>
          <p:nvPr/>
        </p:nvCxnSpPr>
        <p:spPr>
          <a:xfrm>
            <a:off x="7334976" y="2061582"/>
            <a:ext cx="76603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1F4B61D-F426-9F45-833D-0D728192E388}"/>
              </a:ext>
            </a:extLst>
          </p:cNvPr>
          <p:cNvCxnSpPr>
            <a:cxnSpLocks/>
          </p:cNvCxnSpPr>
          <p:nvPr/>
        </p:nvCxnSpPr>
        <p:spPr>
          <a:xfrm flipH="1">
            <a:off x="8758718" y="2506281"/>
            <a:ext cx="6673" cy="922720"/>
          </a:xfrm>
          <a:prstGeom prst="straightConnector1">
            <a:avLst/>
          </a:prstGeom>
          <a:ln w="25400">
            <a:solidFill>
              <a:srgbClr val="00B050"/>
            </a:solidFill>
            <a:headEnd type="triangle"/>
            <a:tailEnd type="triangle" w="lg"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D72FE30-0861-164B-881E-AED9CD4D1761}"/>
              </a:ext>
            </a:extLst>
          </p:cNvPr>
          <p:cNvCxnSpPr>
            <a:cxnSpLocks/>
          </p:cNvCxnSpPr>
          <p:nvPr/>
        </p:nvCxnSpPr>
        <p:spPr>
          <a:xfrm flipV="1">
            <a:off x="7366986" y="2580114"/>
            <a:ext cx="1343037" cy="23074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4C5DE8B-76E8-644E-AEFB-58343882798A}"/>
              </a:ext>
            </a:extLst>
          </p:cNvPr>
          <p:cNvCxnSpPr>
            <a:cxnSpLocks/>
          </p:cNvCxnSpPr>
          <p:nvPr/>
        </p:nvCxnSpPr>
        <p:spPr>
          <a:xfrm flipV="1">
            <a:off x="7334976" y="3472211"/>
            <a:ext cx="1364808" cy="17784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Εικόνα 14">
            <a:extLst>
              <a:ext uri="{FF2B5EF4-FFF2-40B4-BE49-F238E27FC236}">
                <a16:creationId xmlns:a16="http://schemas.microsoft.com/office/drawing/2014/main" id="{65745FE8-A594-0B29-1629-102A8BD469D7}"/>
              </a:ext>
            </a:extLst>
          </p:cNvPr>
          <p:cNvPicPr>
            <a:picLocks noChangeAspect="1"/>
          </p:cNvPicPr>
          <p:nvPr/>
        </p:nvPicPr>
        <p:blipFill>
          <a:blip r:embed="rId3"/>
          <a:stretch>
            <a:fillRect/>
          </a:stretch>
        </p:blipFill>
        <p:spPr>
          <a:xfrm>
            <a:off x="6382552" y="6160061"/>
            <a:ext cx="2342188" cy="536118"/>
          </a:xfrm>
          <a:prstGeom prst="rect">
            <a:avLst/>
          </a:prstGeom>
        </p:spPr>
      </p:pic>
    </p:spTree>
    <p:extLst>
      <p:ext uri="{BB962C8B-B14F-4D97-AF65-F5344CB8AC3E}">
        <p14:creationId xmlns:p14="http://schemas.microsoft.com/office/powerpoint/2010/main" val="84865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1">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01">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01">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01">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01">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01">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01">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01">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27D6FF45-DE75-F242-AB70-544EC9D1B886}"/>
              </a:ext>
            </a:extLst>
          </p:cNvPr>
          <p:cNvSpPr>
            <a:spLocks noGrp="1" noChangeArrowheads="1"/>
          </p:cNvSpPr>
          <p:nvPr>
            <p:ph type="title"/>
          </p:nvPr>
        </p:nvSpPr>
        <p:spPr>
          <a:xfrm>
            <a:off x="1273631" y="748903"/>
            <a:ext cx="6596738" cy="994172"/>
          </a:xfrm>
        </p:spPr>
        <p:txBody>
          <a:bodyPr>
            <a:normAutofit/>
          </a:bodyPr>
          <a:lstStyle/>
          <a:p>
            <a:r>
              <a:rPr lang="en-GB" altLang="en-US" sz="2700" b="1" dirty="0">
                <a:solidFill>
                  <a:schemeClr val="tx2"/>
                </a:solidFill>
                <a:latin typeface="+mn-lt"/>
              </a:rPr>
              <a:t>Inclusion of analytical bias in </a:t>
            </a:r>
            <a:r>
              <a:rPr lang="en-GB" altLang="en-US" sz="2700" b="1" i="1" baseline="30000" dirty="0" err="1">
                <a:solidFill>
                  <a:schemeClr val="tx2"/>
                </a:solidFill>
                <a:latin typeface="+mn-lt"/>
              </a:rPr>
              <a:t>F</a:t>
            </a:r>
            <a:r>
              <a:rPr lang="en-GB" altLang="en-US" sz="2700" b="1" i="1" dirty="0" err="1">
                <a:solidFill>
                  <a:schemeClr val="tx2"/>
                </a:solidFill>
                <a:latin typeface="+mn-lt"/>
              </a:rPr>
              <a:t>U</a:t>
            </a:r>
            <a:r>
              <a:rPr lang="en-GB" altLang="en-US" sz="2700" b="1" i="1" baseline="-25000" dirty="0" err="1">
                <a:solidFill>
                  <a:schemeClr val="tx2"/>
                </a:solidFill>
                <a:latin typeface="+mn-lt"/>
              </a:rPr>
              <a:t>meas</a:t>
            </a:r>
            <a:r>
              <a:rPr lang="en-GB" altLang="en-US" sz="2700" b="1" dirty="0">
                <a:solidFill>
                  <a:schemeClr val="tx2"/>
                </a:solidFill>
                <a:latin typeface="+mn-lt"/>
              </a:rPr>
              <a:t> estimate</a:t>
            </a:r>
          </a:p>
        </p:txBody>
      </p:sp>
      <mc:AlternateContent xmlns:mc="http://schemas.openxmlformats.org/markup-compatibility/2006">
        <mc:Choice xmlns:a14="http://schemas.microsoft.com/office/drawing/2010/main" Requires="a14">
          <p:sp>
            <p:nvSpPr>
              <p:cNvPr id="156675" name="Rectangle 3">
                <a:extLst>
                  <a:ext uri="{FF2B5EF4-FFF2-40B4-BE49-F238E27FC236}">
                    <a16:creationId xmlns:a16="http://schemas.microsoft.com/office/drawing/2014/main" id="{74399C36-8109-6440-8C33-11DDFFA7E513}"/>
                  </a:ext>
                </a:extLst>
              </p:cNvPr>
              <p:cNvSpPr>
                <a:spLocks noGrp="1" noChangeArrowheads="1"/>
              </p:cNvSpPr>
              <p:nvPr>
                <p:ph type="body" idx="1"/>
              </p:nvPr>
            </p:nvSpPr>
            <p:spPr>
              <a:xfrm>
                <a:off x="182880" y="1743074"/>
                <a:ext cx="8637271" cy="4416975"/>
              </a:xfrm>
            </p:spPr>
            <p:txBody>
              <a:bodyPr>
                <a:normAutofit fontScale="40000" lnSpcReduction="20000"/>
              </a:bodyPr>
              <a:lstStyle/>
              <a:p>
                <a:pPr>
                  <a:lnSpc>
                    <a:spcPct val="115000"/>
                  </a:lnSpc>
                </a:pPr>
                <a:r>
                  <a:rPr lang="en-GB" altLang="en-US" sz="3375" dirty="0">
                    <a:latin typeface="Times New Roman" panose="02020603050405020304" pitchFamily="18" charset="0"/>
                    <a:cs typeface="Times New Roman" panose="02020603050405020304" pitchFamily="18" charset="0"/>
                  </a:rPr>
                  <a:t>Analytical bias  - modelled as Linear functional relationship fitted between measured values on certified values of 6 CRMs (using FREML*)</a:t>
                </a:r>
              </a:p>
              <a:p>
                <a:pPr algn="ctr">
                  <a:lnSpc>
                    <a:spcPct val="115000"/>
                  </a:lnSpc>
                  <a:buFontTx/>
                  <a:buChar char="-"/>
                </a:pPr>
                <a:r>
                  <a:rPr lang="en-GB" altLang="en-US" sz="3375" dirty="0"/>
                  <a:t>3.41 % </a:t>
                </a:r>
                <a:r>
                  <a:rPr lang="en-GB" altLang="en-US" sz="3375" dirty="0">
                    <a:cs typeface="Arial" panose="020B0604020202020204" pitchFamily="34" charset="0"/>
                  </a:rPr>
                  <a:t>± 1.34 %</a:t>
                </a:r>
                <a:endParaRPr lang="en-GB" altLang="en-US" sz="3375" dirty="0"/>
              </a:p>
              <a:p>
                <a:pPr>
                  <a:lnSpc>
                    <a:spcPct val="115000"/>
                  </a:lnSpc>
                </a:pPr>
                <a:r>
                  <a:rPr lang="en-GB" altLang="en-US" sz="3375" dirty="0"/>
                  <a:t>Systematic component of relative expanded uncertainty:</a:t>
                </a:r>
              </a:p>
              <a:p>
                <a:pPr algn="ctr">
                  <a:lnSpc>
                    <a:spcPct val="115000"/>
                  </a:lnSpc>
                  <a:buFontTx/>
                  <a:buNone/>
                </a:pPr>
                <a:r>
                  <a:rPr lang="en-GB" altLang="en-US" sz="3375" i="1" dirty="0" err="1"/>
                  <a:t>u</a:t>
                </a:r>
                <a:r>
                  <a:rPr lang="en-GB" altLang="en-US" sz="3375" i="1" baseline="-25000" dirty="0" err="1"/>
                  <a:t>systematic</a:t>
                </a:r>
                <a:r>
                  <a:rPr lang="en-GB" altLang="en-US" sz="3375" i="1" dirty="0">
                    <a:cs typeface="Arial" panose="020B0604020202020204" pitchFamily="34" charset="0"/>
                  </a:rPr>
                  <a:t>’</a:t>
                </a:r>
                <a:r>
                  <a:rPr lang="en-GB" altLang="en-US" sz="3375" dirty="0">
                    <a:cs typeface="Arial" panose="020B0604020202020204" pitchFamily="34" charset="0"/>
                  </a:rPr>
                  <a:t> =</a:t>
                </a:r>
                <a14:m>
                  <m:oMath xmlns:m="http://schemas.openxmlformats.org/officeDocument/2006/math">
                    <m:rad>
                      <m:radPr>
                        <m:degHide m:val="on"/>
                        <m:ctrlPr>
                          <a:rPr lang="en-GB" altLang="en-US" sz="3375" i="1">
                            <a:latin typeface="Cambria Math" panose="02040503050406030204" pitchFamily="18" charset="0"/>
                            <a:cs typeface="Arial" panose="020B0604020202020204" pitchFamily="34" charset="0"/>
                          </a:rPr>
                        </m:ctrlPr>
                      </m:radPr>
                      <m:deg/>
                      <m:e>
                        <m:sSup>
                          <m:sSupPr>
                            <m:ctrlPr>
                              <a:rPr lang="en-GB" altLang="en-US" sz="3375" i="1">
                                <a:latin typeface="Cambria Math" panose="02040503050406030204" pitchFamily="18" charset="0"/>
                                <a:cs typeface="Arial" panose="020B0604020202020204" pitchFamily="34" charset="0"/>
                              </a:rPr>
                            </m:ctrlPr>
                          </m:sSupPr>
                          <m:e>
                            <m:r>
                              <a:rPr lang="en-GB" altLang="en-US" sz="3375" i="1">
                                <a:latin typeface="Cambria Math" panose="02040503050406030204" pitchFamily="18" charset="0"/>
                                <a:cs typeface="Arial" panose="020B0604020202020204" pitchFamily="34" charset="0"/>
                              </a:rPr>
                              <m:t>−3.41</m:t>
                            </m:r>
                          </m:e>
                          <m:sup>
                            <m:r>
                              <a:rPr lang="en-GB" altLang="en-US" sz="3375" i="1">
                                <a:latin typeface="Cambria Math" panose="02040503050406030204" pitchFamily="18" charset="0"/>
                                <a:cs typeface="Arial" panose="020B0604020202020204" pitchFamily="34" charset="0"/>
                              </a:rPr>
                              <m:t>2</m:t>
                            </m:r>
                          </m:sup>
                        </m:sSup>
                        <m:sSup>
                          <m:sSupPr>
                            <m:ctrlPr>
                              <a:rPr lang="en-GB" altLang="en-US" sz="3375" i="1">
                                <a:latin typeface="Cambria Math" panose="02040503050406030204" pitchFamily="18" charset="0"/>
                                <a:cs typeface="Arial" panose="020B0604020202020204" pitchFamily="34" charset="0"/>
                              </a:rPr>
                            </m:ctrlPr>
                          </m:sSupPr>
                          <m:e>
                            <m:r>
                              <a:rPr lang="en-GB" altLang="en-US" sz="3375" i="1">
                                <a:latin typeface="Cambria Math" panose="02040503050406030204" pitchFamily="18" charset="0"/>
                                <a:cs typeface="Arial" panose="020B0604020202020204" pitchFamily="34" charset="0"/>
                              </a:rPr>
                              <m:t>+1.34</m:t>
                            </m:r>
                          </m:e>
                          <m:sup>
                            <m:r>
                              <a:rPr lang="en-GB" altLang="en-US" sz="3375" i="1">
                                <a:latin typeface="Cambria Math" panose="02040503050406030204" pitchFamily="18" charset="0"/>
                                <a:cs typeface="Arial" panose="020B0604020202020204" pitchFamily="34" charset="0"/>
                              </a:rPr>
                              <m:t>2</m:t>
                            </m:r>
                          </m:sup>
                        </m:sSup>
                      </m:e>
                    </m:rad>
                  </m:oMath>
                </a14:m>
                <a:r>
                  <a:rPr lang="en-GB" altLang="en-US" sz="3375" dirty="0"/>
                  <a:t> %    = 3.72 % </a:t>
                </a:r>
              </a:p>
              <a:p>
                <a:pPr algn="ctr">
                  <a:lnSpc>
                    <a:spcPct val="115000"/>
                  </a:lnSpc>
                  <a:buFontTx/>
                  <a:buNone/>
                </a:pPr>
                <a:r>
                  <a:rPr lang="en-GB" altLang="en-US" sz="3375" dirty="0" err="1"/>
                  <a:t>s’</a:t>
                </a:r>
                <a:r>
                  <a:rPr lang="en-GB" altLang="en-US" sz="3375" baseline="-25000" dirty="0" err="1"/>
                  <a:t>systematic</a:t>
                </a:r>
                <a:r>
                  <a:rPr lang="en-GB" altLang="en-US" sz="3375" dirty="0"/>
                  <a:t> = 0.0372  mg kg</a:t>
                </a:r>
                <a:r>
                  <a:rPr lang="en-GB" altLang="en-US" sz="3375" baseline="30000" dirty="0"/>
                  <a:t>-1</a:t>
                </a:r>
              </a:p>
              <a:p>
                <a:pPr algn="ctr">
                  <a:lnSpc>
                    <a:spcPct val="115000"/>
                  </a:lnSpc>
                  <a:buFontTx/>
                  <a:buNone/>
                </a:pPr>
                <a:endParaRPr lang="en-GB" altLang="en-US" sz="1125" dirty="0"/>
              </a:p>
              <a:p>
                <a:pPr>
                  <a:lnSpc>
                    <a:spcPct val="115000"/>
                  </a:lnSpc>
                </a:pPr>
                <a:r>
                  <a:rPr lang="en-GB" altLang="en-US" sz="3375" dirty="0">
                    <a:latin typeface="Times New Roman" panose="02020603050405020304" pitchFamily="18" charset="0"/>
                    <a:cs typeface="Times New Roman" panose="02020603050405020304" pitchFamily="18" charset="0"/>
                  </a:rPr>
                  <a:t>Currently no consensus on how to combine systematic and random components of uncertainty. </a:t>
                </a:r>
              </a:p>
              <a:p>
                <a:pPr>
                  <a:lnSpc>
                    <a:spcPct val="115000"/>
                  </a:lnSpc>
                </a:pPr>
                <a:r>
                  <a:rPr lang="en-GB" altLang="en-US" sz="3375" dirty="0">
                    <a:latin typeface="Times New Roman" panose="02020603050405020304" pitchFamily="18" charset="0"/>
                    <a:cs typeface="Times New Roman" panose="02020603050405020304" pitchFamily="18" charset="0"/>
                  </a:rPr>
                  <a:t>One method is to add them by the sum of their squares (extending previous equation):</a:t>
                </a:r>
              </a:p>
              <a:p>
                <a:pPr>
                  <a:lnSpc>
                    <a:spcPct val="115000"/>
                  </a:lnSpc>
                </a:pPr>
                <a14:m>
                  <m:oMath xmlns:m="http://schemas.openxmlformats.org/officeDocument/2006/math">
                    <m:sSubSup>
                      <m:sSubSupPr>
                        <m:ctrlPr>
                          <a:rPr lang="en-GB" sz="3375" i="1">
                            <a:latin typeface="Cambria Math" panose="02040503050406030204" pitchFamily="18" charset="0"/>
                          </a:rPr>
                        </m:ctrlPr>
                      </m:sSubSupPr>
                      <m:e>
                        <m:sPre>
                          <m:sPrePr>
                            <m:ctrlPr>
                              <a:rPr lang="en-GB" sz="3375" i="1">
                                <a:latin typeface="Cambria Math" panose="02040503050406030204" pitchFamily="18" charset="0"/>
                              </a:rPr>
                            </m:ctrlPr>
                          </m:sPrePr>
                          <m:sub/>
                          <m:sup>
                            <m:r>
                              <a:rPr lang="en-GB" sz="3375" i="1">
                                <a:latin typeface="Cambria Math" panose="02040503050406030204" pitchFamily="18" charset="0"/>
                              </a:rPr>
                              <m:t>𝐹</m:t>
                            </m:r>
                          </m:sup>
                          <m:e>
                            <m:r>
                              <a:rPr lang="en-GB" sz="3375" i="1">
                                <a:latin typeface="Cambria Math" panose="02040503050406030204" pitchFamily="18" charset="0"/>
                              </a:rPr>
                              <m:t>𝑢</m:t>
                            </m:r>
                          </m:e>
                        </m:sPre>
                      </m:e>
                      <m:sub>
                        <m:r>
                          <m:rPr>
                            <m:sty m:val="p"/>
                          </m:rPr>
                          <a:rPr lang="en-GB" sz="3375">
                            <a:latin typeface="Cambria Math" panose="02040503050406030204" pitchFamily="18" charset="0"/>
                          </a:rPr>
                          <m:t>meas</m:t>
                        </m:r>
                      </m:sub>
                      <m:sup/>
                    </m:sSubSup>
                    <m:r>
                      <a:rPr lang="en-GB" sz="3375" i="1">
                        <a:latin typeface="Cambria Math" panose="02040503050406030204" pitchFamily="18" charset="0"/>
                      </a:rPr>
                      <m:t>=</m:t>
                    </m:r>
                    <m:r>
                      <a:rPr lang="en-GB" sz="3375" i="1">
                        <a:latin typeface="Cambria Math" panose="02040503050406030204" pitchFamily="18" charset="0"/>
                      </a:rPr>
                      <m:t>𝑒𝑥𝑝</m:t>
                    </m:r>
                    <m:r>
                      <a:rPr lang="en-GB" sz="3375" i="1">
                        <a:latin typeface="Cambria Math" panose="02040503050406030204" pitchFamily="18" charset="0"/>
                      </a:rPr>
                      <m:t> </m:t>
                    </m:r>
                    <m:rad>
                      <m:radPr>
                        <m:degHide m:val="on"/>
                        <m:ctrlPr>
                          <a:rPr lang="en-GB" sz="3375" i="1">
                            <a:latin typeface="Cambria Math" panose="02040503050406030204" pitchFamily="18" charset="0"/>
                          </a:rPr>
                        </m:ctrlPr>
                      </m:radPr>
                      <m:deg/>
                      <m:e>
                        <m:sSubSup>
                          <m:sSubSupPr>
                            <m:ctrlPr>
                              <a:rPr lang="en-GB" sz="3375" i="1">
                                <a:latin typeface="Cambria Math" panose="02040503050406030204" pitchFamily="18" charset="0"/>
                              </a:rPr>
                            </m:ctrlPr>
                          </m:sSubSupPr>
                          <m:e>
                            <m:r>
                              <a:rPr lang="en-GB" sz="3375" i="1">
                                <a:latin typeface="Cambria Math" panose="02040503050406030204" pitchFamily="18" charset="0"/>
                              </a:rPr>
                              <m:t>𝑠</m:t>
                            </m:r>
                          </m:e>
                          <m:sub>
                            <m:r>
                              <m:rPr>
                                <m:sty m:val="p"/>
                              </m:rPr>
                              <a:rPr lang="en-GB" sz="3375">
                                <a:latin typeface="Cambria Math" panose="02040503050406030204" pitchFamily="18" charset="0"/>
                              </a:rPr>
                              <m:t>G</m:t>
                            </m:r>
                            <m:r>
                              <a:rPr lang="en-GB" sz="3375">
                                <a:latin typeface="Cambria Math" panose="02040503050406030204" pitchFamily="18" charset="0"/>
                              </a:rPr>
                              <m:t>,</m:t>
                            </m:r>
                            <m:r>
                              <m:rPr>
                                <m:sty m:val="p"/>
                              </m:rPr>
                              <a:rPr lang="en-GB" sz="3375">
                                <a:latin typeface="Cambria Math" panose="02040503050406030204" pitchFamily="18" charset="0"/>
                              </a:rPr>
                              <m:t>samp</m:t>
                            </m:r>
                          </m:sub>
                          <m:sup>
                            <m:r>
                              <a:rPr lang="en-GB" sz="3375" i="1">
                                <a:latin typeface="Cambria Math" panose="02040503050406030204" pitchFamily="18" charset="0"/>
                              </a:rPr>
                              <m:t>2</m:t>
                            </m:r>
                          </m:sup>
                        </m:sSubSup>
                        <m:r>
                          <a:rPr lang="en-GB" sz="3375" i="1">
                            <a:latin typeface="Cambria Math" panose="02040503050406030204" pitchFamily="18" charset="0"/>
                          </a:rPr>
                          <m:t>+</m:t>
                        </m:r>
                        <m:sSup>
                          <m:sSupPr>
                            <m:ctrlPr>
                              <a:rPr lang="en-GB" sz="3375" i="1">
                                <a:latin typeface="Cambria Math" panose="02040503050406030204" pitchFamily="18" charset="0"/>
                              </a:rPr>
                            </m:ctrlPr>
                          </m:sSupPr>
                          <m:e>
                            <m:d>
                              <m:dPr>
                                <m:ctrlPr>
                                  <a:rPr lang="en-GB" sz="3375" i="1">
                                    <a:latin typeface="Cambria Math" panose="02040503050406030204" pitchFamily="18" charset="0"/>
                                  </a:rPr>
                                </m:ctrlPr>
                              </m:dPr>
                              <m:e>
                                <m:sSubSup>
                                  <m:sSubSupPr>
                                    <m:ctrlPr>
                                      <a:rPr lang="en-GB" sz="3375" i="1">
                                        <a:latin typeface="Cambria Math" panose="02040503050406030204" pitchFamily="18" charset="0"/>
                                      </a:rPr>
                                    </m:ctrlPr>
                                  </m:sSubSupPr>
                                  <m:e>
                                    <m:r>
                                      <a:rPr lang="en-GB" sz="3375" i="1">
                                        <a:latin typeface="Cambria Math" panose="02040503050406030204" pitchFamily="18" charset="0"/>
                                      </a:rPr>
                                      <m:t>𝑠</m:t>
                                    </m:r>
                                  </m:e>
                                  <m:sub>
                                    <m:r>
                                      <m:rPr>
                                        <m:sty m:val="p"/>
                                      </m:rPr>
                                      <a:rPr lang="en-GB" sz="3375">
                                        <a:latin typeface="Cambria Math" panose="02040503050406030204" pitchFamily="18" charset="0"/>
                                      </a:rPr>
                                      <m:t>anal</m:t>
                                    </m:r>
                                  </m:sub>
                                  <m:sup>
                                    <m:r>
                                      <a:rPr lang="en-GB" sz="3375" i="1">
                                        <a:latin typeface="Cambria Math" panose="02040503050406030204" pitchFamily="18" charset="0"/>
                                      </a:rPr>
                                      <m:t>′</m:t>
                                    </m:r>
                                  </m:sup>
                                </m:sSubSup>
                              </m:e>
                            </m:d>
                          </m:e>
                          <m:sup>
                            <m:r>
                              <a:rPr lang="en-GB" sz="3375" i="1">
                                <a:latin typeface="Cambria Math" panose="02040503050406030204" pitchFamily="18" charset="0"/>
                              </a:rPr>
                              <m:t>2</m:t>
                            </m:r>
                          </m:sup>
                        </m:sSup>
                        <m:r>
                          <a:rPr lang="en-GB" sz="3375" i="1">
                            <a:latin typeface="Cambria Math" panose="02040503050406030204" pitchFamily="18" charset="0"/>
                          </a:rPr>
                          <m:t>+</m:t>
                        </m:r>
                        <m:sSup>
                          <m:sSupPr>
                            <m:ctrlPr>
                              <a:rPr lang="en-GB" sz="3375" i="1">
                                <a:latin typeface="Cambria Math" panose="02040503050406030204" pitchFamily="18" charset="0"/>
                              </a:rPr>
                            </m:ctrlPr>
                          </m:sSupPr>
                          <m:e>
                            <m:r>
                              <a:rPr lang="en-GB" sz="3375" i="1">
                                <a:latin typeface="Cambria Math" panose="02040503050406030204" pitchFamily="18" charset="0"/>
                              </a:rPr>
                              <m:t>(</m:t>
                            </m:r>
                            <m:sSubSup>
                              <m:sSubSupPr>
                                <m:ctrlPr>
                                  <a:rPr lang="en-GB" sz="3375" i="1">
                                    <a:latin typeface="Cambria Math" panose="02040503050406030204" pitchFamily="18" charset="0"/>
                                  </a:rPr>
                                </m:ctrlPr>
                              </m:sSubSupPr>
                              <m:e>
                                <m:r>
                                  <a:rPr lang="en-GB" sz="3375" i="1">
                                    <a:latin typeface="Cambria Math" panose="02040503050406030204" pitchFamily="18" charset="0"/>
                                  </a:rPr>
                                  <m:t>𝑠</m:t>
                                </m:r>
                              </m:e>
                              <m:sub>
                                <m:r>
                                  <a:rPr lang="en-GB" sz="3375" i="1">
                                    <a:latin typeface="Cambria Math" panose="02040503050406030204" pitchFamily="18" charset="0"/>
                                  </a:rPr>
                                  <m:t>𝑠𝑦𝑠𝑡𝑒𝑚𝑎𝑡𝑖𝑐</m:t>
                                </m:r>
                              </m:sub>
                              <m:sup>
                                <m:r>
                                  <a:rPr lang="en-GB" sz="3375" i="1">
                                    <a:latin typeface="Cambria Math" panose="02040503050406030204" pitchFamily="18" charset="0"/>
                                  </a:rPr>
                                  <m:t>′</m:t>
                                </m:r>
                              </m:sup>
                            </m:sSubSup>
                            <m:r>
                              <a:rPr lang="en-GB" sz="3375" i="1">
                                <a:latin typeface="Cambria Math" panose="02040503050406030204" pitchFamily="18" charset="0"/>
                              </a:rPr>
                              <m:t>)</m:t>
                            </m:r>
                          </m:e>
                          <m:sup>
                            <m:r>
                              <a:rPr lang="en-GB" sz="3375" i="1">
                                <a:latin typeface="Cambria Math" panose="02040503050406030204" pitchFamily="18" charset="0"/>
                              </a:rPr>
                              <m:t>2</m:t>
                            </m:r>
                          </m:sup>
                        </m:sSup>
                      </m:e>
                    </m:rad>
                  </m:oMath>
                </a14:m>
                <a:r>
                  <a:rPr lang="en-GB" altLang="en-US" sz="3375" dirty="0">
                    <a:latin typeface="Times New Roman" panose="02020603050405020304" pitchFamily="18" charset="0"/>
                    <a:cs typeface="Times New Roman" panose="02020603050405020304" pitchFamily="18" charset="0"/>
                  </a:rPr>
                  <a:t>          </a:t>
                </a:r>
              </a:p>
              <a:p>
                <a:pPr>
                  <a:lnSpc>
                    <a:spcPct val="115000"/>
                  </a:lnSpc>
                </a:pPr>
                <a:r>
                  <a:rPr lang="en-GB" sz="3375" dirty="0"/>
                  <a:t>                    </a:t>
                </a:r>
                <a14:m>
                  <m:oMath xmlns:m="http://schemas.openxmlformats.org/officeDocument/2006/math">
                    <m:func>
                      <m:funcPr>
                        <m:ctrlPr>
                          <a:rPr lang="en-GB" sz="3375" i="1">
                            <a:latin typeface="Cambria Math" panose="02040503050406030204" pitchFamily="18" charset="0"/>
                          </a:rPr>
                        </m:ctrlPr>
                      </m:funcPr>
                      <m:fName>
                        <m:r>
                          <m:rPr>
                            <m:sty m:val="p"/>
                          </m:rPr>
                          <a:rPr lang="en-GB" sz="3375">
                            <a:latin typeface="Cambria Math" panose="02040503050406030204" pitchFamily="18" charset="0"/>
                          </a:rPr>
                          <m:t>exp</m:t>
                        </m:r>
                      </m:fName>
                      <m:e>
                        <m:rad>
                          <m:radPr>
                            <m:degHide m:val="on"/>
                            <m:ctrlPr>
                              <a:rPr lang="en-GB" sz="3375" i="1">
                                <a:latin typeface="Cambria Math" panose="02040503050406030204" pitchFamily="18" charset="0"/>
                              </a:rPr>
                            </m:ctrlPr>
                          </m:radPr>
                          <m:deg/>
                          <m:e>
                            <m:r>
                              <a:rPr lang="en-GB" sz="3375" i="1">
                                <a:latin typeface="Cambria Math" panose="02040503050406030204" pitchFamily="18" charset="0"/>
                              </a:rPr>
                              <m:t>0.4784</m:t>
                            </m:r>
                            <m:r>
                              <a:rPr lang="en-GB" sz="3375" i="1" baseline="30000">
                                <a:latin typeface="Cambria Math" panose="02040503050406030204" pitchFamily="18" charset="0"/>
                              </a:rPr>
                              <m:t>2</m:t>
                            </m:r>
                            <m:r>
                              <a:rPr lang="en-GB" sz="3375" i="1">
                                <a:latin typeface="Cambria Math" panose="02040503050406030204" pitchFamily="18" charset="0"/>
                              </a:rPr>
                              <m:t>+</m:t>
                            </m:r>
                            <m:sSup>
                              <m:sSupPr>
                                <m:ctrlPr>
                                  <a:rPr lang="en-GB" sz="3375" i="1">
                                    <a:latin typeface="Cambria Math" panose="02040503050406030204" pitchFamily="18" charset="0"/>
                                  </a:rPr>
                                </m:ctrlPr>
                              </m:sSupPr>
                              <m:e>
                                <m:r>
                                  <a:rPr lang="en-GB" sz="3375" i="1">
                                    <a:latin typeface="Cambria Math" panose="02040503050406030204" pitchFamily="18" charset="0"/>
                                  </a:rPr>
                                  <m:t>0.0566</m:t>
                                </m:r>
                              </m:e>
                              <m:sup>
                                <m:r>
                                  <a:rPr lang="en-GB" sz="3375" i="1">
                                    <a:latin typeface="Cambria Math" panose="02040503050406030204" pitchFamily="18" charset="0"/>
                                  </a:rPr>
                                  <m:t>2</m:t>
                                </m:r>
                              </m:sup>
                            </m:sSup>
                            <m:sSup>
                              <m:sSupPr>
                                <m:ctrlPr>
                                  <a:rPr lang="en-GB" sz="3375" i="1">
                                    <a:latin typeface="Cambria Math" panose="02040503050406030204" pitchFamily="18" charset="0"/>
                                  </a:rPr>
                                </m:ctrlPr>
                              </m:sSupPr>
                              <m:e>
                                <m:r>
                                  <a:rPr lang="en-GB" sz="3375" i="1">
                                    <a:latin typeface="Cambria Math" panose="02040503050406030204" pitchFamily="18" charset="0"/>
                                  </a:rPr>
                                  <m:t>+0.0372</m:t>
                                </m:r>
                              </m:e>
                              <m:sup>
                                <m:r>
                                  <a:rPr lang="en-GB" sz="3375" i="1">
                                    <a:latin typeface="Cambria Math" panose="02040503050406030204" pitchFamily="18" charset="0"/>
                                  </a:rPr>
                                  <m:t>2</m:t>
                                </m:r>
                              </m:sup>
                            </m:sSup>
                          </m:e>
                        </m:rad>
                      </m:e>
                    </m:func>
                  </m:oMath>
                </a14:m>
                <a:r>
                  <a:rPr lang="en-GB" altLang="en-US" sz="3375" dirty="0">
                    <a:latin typeface="Times New Roman" panose="02020603050405020304" pitchFamily="18" charset="0"/>
                    <a:cs typeface="Times New Roman" panose="02020603050405020304" pitchFamily="18" charset="0"/>
                  </a:rPr>
                  <a:t>          = 1.621   (up from 1.619)</a:t>
                </a:r>
              </a:p>
              <a:p>
                <a:pPr>
                  <a:lnSpc>
                    <a:spcPct val="115000"/>
                  </a:lnSpc>
                </a:pPr>
                <a:endParaRPr lang="en-GB" altLang="en-US" sz="3375" i="1" baseline="30000" dirty="0">
                  <a:latin typeface="Times New Roman" panose="02020603050405020304" pitchFamily="18" charset="0"/>
                  <a:cs typeface="Times New Roman" panose="02020603050405020304" pitchFamily="18" charset="0"/>
                </a:endParaRPr>
              </a:p>
              <a:p>
                <a:pPr>
                  <a:lnSpc>
                    <a:spcPct val="115000"/>
                  </a:lnSpc>
                </a:pPr>
                <a:r>
                  <a:rPr lang="en-GB" altLang="en-US" sz="3375" b="1" i="1" baseline="30000" dirty="0">
                    <a:latin typeface="Times New Roman" panose="02020603050405020304" pitchFamily="18" charset="0"/>
                    <a:cs typeface="Times New Roman" panose="02020603050405020304" pitchFamily="18" charset="0"/>
                  </a:rPr>
                  <a:t>F</a:t>
                </a:r>
                <a:r>
                  <a:rPr lang="en-GB" altLang="en-US" sz="3375" b="1" i="1" dirty="0">
                    <a:latin typeface="Times New Roman" panose="02020603050405020304" pitchFamily="18" charset="0"/>
                    <a:cs typeface="Times New Roman" panose="02020603050405020304" pitchFamily="18" charset="0"/>
                  </a:rPr>
                  <a:t>U</a:t>
                </a:r>
                <a:r>
                  <a:rPr lang="en-GB" altLang="en-US" sz="3375" b="1" dirty="0">
                    <a:latin typeface="Times New Roman" panose="02020603050405020304" pitchFamily="18" charset="0"/>
                    <a:cs typeface="Times New Roman" panose="02020603050405020304" pitchFamily="18" charset="0"/>
                  </a:rPr>
                  <a:t> </a:t>
                </a:r>
                <a:r>
                  <a:rPr lang="en-GB" altLang="en-US" sz="3375" dirty="0">
                    <a:latin typeface="Times New Roman" panose="02020603050405020304" pitchFamily="18" charset="0"/>
                    <a:cs typeface="Times New Roman" panose="02020603050405020304" pitchFamily="18" charset="0"/>
                  </a:rPr>
                  <a:t> = </a:t>
                </a:r>
                <a:r>
                  <a:rPr lang="en-GB" sz="3375" dirty="0">
                    <a:latin typeface="Times New Roman" panose="02020603050405020304" pitchFamily="18" charset="0"/>
                    <a:ea typeface="MS Mincho" panose="02020609040205080304" pitchFamily="49" charset="-128"/>
                    <a:cs typeface="Times New Roman" panose="02020603050405020304" pitchFamily="18" charset="0"/>
                  </a:rPr>
                  <a:t>(</a:t>
                </a:r>
                <a:r>
                  <a:rPr lang="en-GB" sz="3375" i="1" baseline="30000" dirty="0">
                    <a:latin typeface="Times New Roman" panose="02020603050405020304" pitchFamily="18" charset="0"/>
                    <a:ea typeface="MS Mincho" panose="02020609040205080304" pitchFamily="49" charset="-128"/>
                    <a:cs typeface="Times New Roman" panose="02020603050405020304" pitchFamily="18" charset="0"/>
                  </a:rPr>
                  <a:t>F</a:t>
                </a:r>
                <a:r>
                  <a:rPr lang="en-GB" sz="3375" i="1" dirty="0">
                    <a:latin typeface="Times New Roman" panose="02020603050405020304" pitchFamily="18" charset="0"/>
                    <a:ea typeface="MS Mincho" panose="02020609040205080304" pitchFamily="49" charset="-128"/>
                    <a:cs typeface="Times New Roman" panose="02020603050405020304" pitchFamily="18" charset="0"/>
                  </a:rPr>
                  <a:t>u</a:t>
                </a:r>
                <a:r>
                  <a:rPr lang="en-GB" sz="3375" dirty="0">
                    <a:latin typeface="Times New Roman" panose="02020603050405020304" pitchFamily="18" charset="0"/>
                    <a:ea typeface="MS Mincho" panose="02020609040205080304" pitchFamily="49" charset="-128"/>
                    <a:cs typeface="Times New Roman" panose="02020603050405020304" pitchFamily="18" charset="0"/>
                  </a:rPr>
                  <a:t>)</a:t>
                </a:r>
                <a:r>
                  <a:rPr lang="en-GB" sz="3375" baseline="30000" dirty="0">
                    <a:latin typeface="Times New Roman" panose="02020603050405020304" pitchFamily="18" charset="0"/>
                    <a:ea typeface="MS Mincho" panose="02020609040205080304" pitchFamily="49" charset="-128"/>
                    <a:cs typeface="Times New Roman" panose="02020603050405020304" pitchFamily="18" charset="0"/>
                  </a:rPr>
                  <a:t>2  </a:t>
                </a:r>
                <a:r>
                  <a:rPr lang="en-GB" sz="3375" dirty="0">
                    <a:latin typeface="Times New Roman" panose="02020603050405020304" pitchFamily="18" charset="0"/>
                    <a:ea typeface="MS Mincho" panose="02020609040205080304" pitchFamily="49" charset="-128"/>
                    <a:cs typeface="Times New Roman" panose="02020603050405020304" pitchFamily="18" charset="0"/>
                  </a:rPr>
                  <a:t>= </a:t>
                </a:r>
                <a:r>
                  <a:rPr lang="en-GB" altLang="en-US" sz="3375" dirty="0">
                    <a:latin typeface="Times New Roman" panose="02020603050405020304" pitchFamily="18" charset="0"/>
                    <a:cs typeface="Times New Roman" panose="02020603050405020304" pitchFamily="18" charset="0"/>
                  </a:rPr>
                  <a:t>2.628 </a:t>
                </a:r>
                <a:r>
                  <a:rPr lang="en-GB" altLang="en-US" sz="3375" b="1" dirty="0">
                    <a:latin typeface="Times New Roman" panose="02020603050405020304" pitchFamily="18" charset="0"/>
                    <a:cs typeface="Times New Roman" panose="02020603050405020304" pitchFamily="18" charset="0"/>
                  </a:rPr>
                  <a:t>=2.63  </a:t>
                </a:r>
                <a:r>
                  <a:rPr lang="en-GB" altLang="en-US" sz="3375" dirty="0">
                    <a:latin typeface="Times New Roman" panose="02020603050405020304" pitchFamily="18" charset="0"/>
                    <a:cs typeface="Times New Roman" panose="02020603050405020304" pitchFamily="18" charset="0"/>
                  </a:rPr>
                  <a:t>(up from 2.621) </a:t>
                </a:r>
                <a:r>
                  <a:rPr lang="en-GB" altLang="en-US" sz="3375" b="1" dirty="0">
                    <a:latin typeface="Times New Roman" panose="02020603050405020304" pitchFamily="18" charset="0"/>
                    <a:cs typeface="Times New Roman" panose="02020603050405020304" pitchFamily="18" charset="0"/>
                  </a:rPr>
                  <a:t>– Analytical bias has almost no effect on MU in this case</a:t>
                </a:r>
                <a:endParaRPr lang="en-GB" altLang="en-US" sz="3375" b="1" baseline="30000" dirty="0">
                  <a:latin typeface="Times New Roman" panose="02020603050405020304" pitchFamily="18" charset="0"/>
                  <a:cs typeface="Times New Roman" panose="02020603050405020304" pitchFamily="18" charset="0"/>
                </a:endParaRPr>
              </a:p>
            </p:txBody>
          </p:sp>
        </mc:Choice>
        <mc:Fallback>
          <p:sp>
            <p:nvSpPr>
              <p:cNvPr id="156675" name="Rectangle 3">
                <a:extLst>
                  <a:ext uri="{FF2B5EF4-FFF2-40B4-BE49-F238E27FC236}">
                    <a16:creationId xmlns:a16="http://schemas.microsoft.com/office/drawing/2014/main" id="{74399C36-8109-6440-8C33-11DDFFA7E513}"/>
                  </a:ext>
                </a:extLst>
              </p:cNvPr>
              <p:cNvSpPr>
                <a:spLocks noGrp="1" noRot="1" noChangeAspect="1" noMove="1" noResize="1" noEditPoints="1" noAdjustHandles="1" noChangeArrowheads="1" noChangeShapeType="1" noTextEdit="1"/>
              </p:cNvSpPr>
              <p:nvPr>
                <p:ph type="body" idx="1"/>
              </p:nvPr>
            </p:nvSpPr>
            <p:spPr>
              <a:xfrm>
                <a:off x="182880" y="1743074"/>
                <a:ext cx="8637271" cy="4416975"/>
              </a:xfrm>
              <a:blipFill>
                <a:blip r:embed="rId3"/>
                <a:stretch>
                  <a:fillRect l="-71" t="-552" r="-282"/>
                </a:stretch>
              </a:blipFill>
            </p:spPr>
            <p:txBody>
              <a:bodyPr/>
              <a:lstStyle/>
              <a:p>
                <a:r>
                  <a:rPr lang="en-US">
                    <a:noFill/>
                  </a:rPr>
                  <a:t> </a:t>
                </a:r>
              </a:p>
            </p:txBody>
          </p:sp>
        </mc:Fallback>
      </mc:AlternateContent>
      <p:sp>
        <p:nvSpPr>
          <p:cNvPr id="7" name="Line 6">
            <a:extLst>
              <a:ext uri="{FF2B5EF4-FFF2-40B4-BE49-F238E27FC236}">
                <a16:creationId xmlns:a16="http://schemas.microsoft.com/office/drawing/2014/main" id="{464B31DD-F757-0341-A0BD-C7AABE6DA3F1}"/>
              </a:ext>
            </a:extLst>
          </p:cNvPr>
          <p:cNvSpPr>
            <a:spLocks noChangeShapeType="1"/>
          </p:cNvSpPr>
          <p:nvPr/>
        </p:nvSpPr>
        <p:spPr bwMode="auto">
          <a:xfrm>
            <a:off x="1143000" y="1543050"/>
            <a:ext cx="6858000" cy="0"/>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cxnSp>
        <p:nvCxnSpPr>
          <p:cNvPr id="3" name="Straight Arrow Connector 2">
            <a:extLst>
              <a:ext uri="{FF2B5EF4-FFF2-40B4-BE49-F238E27FC236}">
                <a16:creationId xmlns:a16="http://schemas.microsoft.com/office/drawing/2014/main" id="{0F21D8BA-5FA0-0B42-9299-B5ED2AD35839}"/>
              </a:ext>
            </a:extLst>
          </p:cNvPr>
          <p:cNvCxnSpPr>
            <a:cxnSpLocks/>
          </p:cNvCxnSpPr>
          <p:nvPr/>
        </p:nvCxnSpPr>
        <p:spPr>
          <a:xfrm flipH="1">
            <a:off x="4675150" y="3429001"/>
            <a:ext cx="735980" cy="1300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DE1CD44-01CE-184B-870F-F1C22D942082}"/>
              </a:ext>
            </a:extLst>
          </p:cNvPr>
          <p:cNvSpPr/>
          <p:nvPr/>
        </p:nvSpPr>
        <p:spPr>
          <a:xfrm>
            <a:off x="511565" y="6175406"/>
            <a:ext cx="5730018" cy="369332"/>
          </a:xfrm>
          <a:prstGeom prst="rect">
            <a:avLst/>
          </a:prstGeom>
        </p:spPr>
        <p:txBody>
          <a:bodyPr wrap="square">
            <a:spAutoFit/>
          </a:bodyPr>
          <a:lstStyle/>
          <a:p>
            <a:r>
              <a:rPr lang="en-US" sz="900" dirty="0"/>
              <a:t>*Functional Relationship Estimation by Maximum Likelihood, AMC Technical Brief Number 10 (2002), software from:-  </a:t>
            </a:r>
            <a:r>
              <a:rPr lang="en-US" sz="900" dirty="0">
                <a:hlinkClick r:id="rId4"/>
              </a:rPr>
              <a:t>https://www.rsc.org/Membership/Networking/InterestGroups/Analytical/AMC/Software/</a:t>
            </a:r>
            <a:endParaRPr lang="en-US" sz="900" dirty="0"/>
          </a:p>
        </p:txBody>
      </p:sp>
      <p:pic>
        <p:nvPicPr>
          <p:cNvPr id="41986" name="Picture 2" descr="Forty‐Nine Major and Trace Element Concentrations Measured in Soil  Reference Materials NIST SRM 2586, 2587, 2709a, 2710a and 2711a Using  ICP‐MS and Wavelength Dispersive‐XRF - Byers - 2016 - Geostandards and  Geoanalytical">
            <a:extLst>
              <a:ext uri="{FF2B5EF4-FFF2-40B4-BE49-F238E27FC236}">
                <a16:creationId xmlns:a16="http://schemas.microsoft.com/office/drawing/2014/main" id="{989515ED-A927-1918-937B-C071CB985F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1661" r="33400"/>
          <a:stretch/>
        </p:blipFill>
        <p:spPr bwMode="auto">
          <a:xfrm>
            <a:off x="7040880" y="2128177"/>
            <a:ext cx="1920240" cy="13008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633692-8BA0-7BE0-618D-756C7BC41BB6}"/>
              </a:ext>
            </a:extLst>
          </p:cNvPr>
          <p:cNvSpPr txBox="1"/>
          <p:nvPr/>
        </p:nvSpPr>
        <p:spPr>
          <a:xfrm>
            <a:off x="8117570" y="3406553"/>
            <a:ext cx="999311" cy="346249"/>
          </a:xfrm>
          <a:prstGeom prst="rect">
            <a:avLst/>
          </a:prstGeom>
          <a:noFill/>
        </p:spPr>
        <p:txBody>
          <a:bodyPr wrap="square" rtlCol="0">
            <a:spAutoFit/>
          </a:bodyPr>
          <a:lstStyle/>
          <a:p>
            <a:r>
              <a:rPr lang="en-GB" sz="825" dirty="0"/>
              <a:t>NIST – Wiley online</a:t>
            </a:r>
          </a:p>
        </p:txBody>
      </p:sp>
      <p:pic>
        <p:nvPicPr>
          <p:cNvPr id="10" name="Εικόνα 9">
            <a:extLst>
              <a:ext uri="{FF2B5EF4-FFF2-40B4-BE49-F238E27FC236}">
                <a16:creationId xmlns:a16="http://schemas.microsoft.com/office/drawing/2014/main" id="{E717A689-56B7-827C-4157-E6BF673EB987}"/>
              </a:ext>
            </a:extLst>
          </p:cNvPr>
          <p:cNvPicPr>
            <a:picLocks noChangeAspect="1"/>
          </p:cNvPicPr>
          <p:nvPr/>
        </p:nvPicPr>
        <p:blipFill>
          <a:blip r:embed="rId6"/>
          <a:stretch>
            <a:fillRect/>
          </a:stretch>
        </p:blipFill>
        <p:spPr>
          <a:xfrm>
            <a:off x="6382552" y="6160061"/>
            <a:ext cx="2342188" cy="536118"/>
          </a:xfrm>
          <a:prstGeom prst="rect">
            <a:avLst/>
          </a:prstGeom>
        </p:spPr>
      </p:pic>
    </p:spTree>
    <p:extLst>
      <p:ext uri="{BB962C8B-B14F-4D97-AF65-F5344CB8AC3E}">
        <p14:creationId xmlns:p14="http://schemas.microsoft.com/office/powerpoint/2010/main" val="282755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67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667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6675">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66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a:extLst>
              <a:ext uri="{FF2B5EF4-FFF2-40B4-BE49-F238E27FC236}">
                <a16:creationId xmlns:a16="http://schemas.microsoft.com/office/drawing/2014/main" id="{40384F70-1C15-4C58-6567-4AF2366AB3D6}"/>
              </a:ext>
            </a:extLst>
          </p:cNvPr>
          <p:cNvSpPr>
            <a:spLocks noChangeArrowheads="1"/>
          </p:cNvSpPr>
          <p:nvPr/>
        </p:nvSpPr>
        <p:spPr bwMode="auto">
          <a:xfrm>
            <a:off x="1485900" y="1371600"/>
            <a:ext cx="600075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GB" altLang="en-US" sz="3300">
                <a:cs typeface="Times New Roman" panose="02020603050405020304" pitchFamily="18" charset="0"/>
              </a:rPr>
              <a:t> </a:t>
            </a:r>
          </a:p>
        </p:txBody>
      </p:sp>
      <p:sp>
        <p:nvSpPr>
          <p:cNvPr id="75782" name="Rectangle 6">
            <a:extLst>
              <a:ext uri="{FF2B5EF4-FFF2-40B4-BE49-F238E27FC236}">
                <a16:creationId xmlns:a16="http://schemas.microsoft.com/office/drawing/2014/main" id="{4C4CC87F-F0F5-7DFA-36D9-62DB2C85F87C}"/>
              </a:ext>
            </a:extLst>
          </p:cNvPr>
          <p:cNvSpPr>
            <a:spLocks noChangeArrowheads="1"/>
          </p:cNvSpPr>
          <p:nvPr/>
        </p:nvSpPr>
        <p:spPr bwMode="auto">
          <a:xfrm>
            <a:off x="10716" y="832247"/>
            <a:ext cx="8720689"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GB" altLang="en-US" sz="2700" b="1" dirty="0">
                <a:solidFill>
                  <a:schemeClr val="accent1">
                    <a:lumMod val="50000"/>
                  </a:schemeClr>
                </a:solidFill>
                <a:latin typeface="+mn-lt"/>
              </a:rPr>
              <a:t>Effect of MU on geochemical interpretation</a:t>
            </a:r>
          </a:p>
        </p:txBody>
      </p:sp>
      <p:sp>
        <p:nvSpPr>
          <p:cNvPr id="75783" name="Rectangle 7">
            <a:extLst>
              <a:ext uri="{FF2B5EF4-FFF2-40B4-BE49-F238E27FC236}">
                <a16:creationId xmlns:a16="http://schemas.microsoft.com/office/drawing/2014/main" id="{2EC2F764-063C-8ACA-C448-85A9F1172D1D}"/>
              </a:ext>
            </a:extLst>
          </p:cNvPr>
          <p:cNvSpPr>
            <a:spLocks noChangeArrowheads="1"/>
          </p:cNvSpPr>
          <p:nvPr/>
        </p:nvSpPr>
        <p:spPr bwMode="auto">
          <a:xfrm>
            <a:off x="2925366" y="2796778"/>
            <a:ext cx="68580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sz="1350"/>
          </a:p>
        </p:txBody>
      </p:sp>
      <p:sp>
        <p:nvSpPr>
          <p:cNvPr id="75785" name="Text Box 9">
            <a:extLst>
              <a:ext uri="{FF2B5EF4-FFF2-40B4-BE49-F238E27FC236}">
                <a16:creationId xmlns:a16="http://schemas.microsoft.com/office/drawing/2014/main" id="{668A72A2-2BE8-8FA2-AB40-52CEF38EE2CD}"/>
              </a:ext>
            </a:extLst>
          </p:cNvPr>
          <p:cNvSpPr txBox="1">
            <a:spLocks noChangeArrowheads="1"/>
          </p:cNvSpPr>
          <p:nvPr/>
        </p:nvSpPr>
        <p:spPr bwMode="auto">
          <a:xfrm>
            <a:off x="1371600" y="4343400"/>
            <a:ext cx="62865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500" dirty="0"/>
              <a:t>Case Study</a:t>
            </a:r>
            <a:r>
              <a:rPr lang="en-GB" altLang="en-US" sz="1350" dirty="0"/>
              <a:t>      </a:t>
            </a:r>
            <a:r>
              <a:rPr lang="en-GB" altLang="en-US" sz="1350" dirty="0">
                <a:solidFill>
                  <a:srgbClr val="0070C0"/>
                </a:solidFill>
              </a:rPr>
              <a:t> &lt;190              </a:t>
            </a:r>
            <a:r>
              <a:rPr lang="en-GB" altLang="en-US" sz="1350" dirty="0"/>
              <a:t> 190-500              </a:t>
            </a:r>
            <a:r>
              <a:rPr lang="en-GB" altLang="en-US" sz="1350" b="1" dirty="0">
                <a:solidFill>
                  <a:srgbClr val="FFC000"/>
                </a:solidFill>
              </a:rPr>
              <a:t>500-1318</a:t>
            </a:r>
            <a:r>
              <a:rPr lang="en-GB" altLang="en-US" sz="1350" dirty="0">
                <a:solidFill>
                  <a:srgbClr val="FFC000"/>
                </a:solidFill>
              </a:rPr>
              <a:t>   </a:t>
            </a:r>
            <a:r>
              <a:rPr lang="en-GB" altLang="en-US" sz="1350" dirty="0">
                <a:solidFill>
                  <a:srgbClr val="FF3300"/>
                </a:solidFill>
              </a:rPr>
              <a:t>           &gt;</a:t>
            </a:r>
            <a:r>
              <a:rPr lang="en-GB" altLang="en-US" sz="1350" b="1" dirty="0">
                <a:solidFill>
                  <a:srgbClr val="FF3300"/>
                </a:solidFill>
              </a:rPr>
              <a:t>1318</a:t>
            </a:r>
            <a:r>
              <a:rPr lang="en-GB" altLang="en-US" sz="1350" dirty="0"/>
              <a:t>   mg/kg</a:t>
            </a:r>
          </a:p>
        </p:txBody>
      </p:sp>
      <p:sp>
        <p:nvSpPr>
          <p:cNvPr id="75786" name="Text Box 10">
            <a:extLst>
              <a:ext uri="{FF2B5EF4-FFF2-40B4-BE49-F238E27FC236}">
                <a16:creationId xmlns:a16="http://schemas.microsoft.com/office/drawing/2014/main" id="{E03CF209-32D2-32B0-9CE8-57C658DE25A1}"/>
              </a:ext>
            </a:extLst>
          </p:cNvPr>
          <p:cNvSpPr txBox="1">
            <a:spLocks noChangeArrowheads="1"/>
          </p:cNvSpPr>
          <p:nvPr/>
        </p:nvSpPr>
        <p:spPr bwMode="auto">
          <a:xfrm>
            <a:off x="1314450" y="4686300"/>
            <a:ext cx="66865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500" dirty="0"/>
              <a:t>Map Symbol</a:t>
            </a:r>
            <a:endParaRPr lang="en-GB" altLang="en-US" sz="1350" dirty="0">
              <a:solidFill>
                <a:srgbClr val="FF0000"/>
              </a:solidFill>
              <a:sym typeface="Wingdings 2" pitchFamily="2" charset="2"/>
            </a:endParaRPr>
          </a:p>
        </p:txBody>
      </p:sp>
      <p:sp>
        <p:nvSpPr>
          <p:cNvPr id="75787" name="Text Box 11">
            <a:extLst>
              <a:ext uri="{FF2B5EF4-FFF2-40B4-BE49-F238E27FC236}">
                <a16:creationId xmlns:a16="http://schemas.microsoft.com/office/drawing/2014/main" id="{B8D3118B-B48F-3EA9-1253-E90FC328B911}"/>
              </a:ext>
            </a:extLst>
          </p:cNvPr>
          <p:cNvSpPr txBox="1">
            <a:spLocks noChangeArrowheads="1"/>
          </p:cNvSpPr>
          <p:nvPr/>
        </p:nvSpPr>
        <p:spPr bwMode="auto">
          <a:xfrm>
            <a:off x="1143000" y="2571751"/>
            <a:ext cx="85725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350" dirty="0"/>
              <a:t>C x 2.63</a:t>
            </a:r>
          </a:p>
        </p:txBody>
      </p:sp>
      <p:sp>
        <p:nvSpPr>
          <p:cNvPr id="75788" name="Text Box 12">
            <a:extLst>
              <a:ext uri="{FF2B5EF4-FFF2-40B4-BE49-F238E27FC236}">
                <a16:creationId xmlns:a16="http://schemas.microsoft.com/office/drawing/2014/main" id="{5A139F83-4BBF-05A3-62C0-9DA0ADA6A489}"/>
              </a:ext>
            </a:extLst>
          </p:cNvPr>
          <p:cNvSpPr txBox="1">
            <a:spLocks noChangeArrowheads="1"/>
          </p:cNvSpPr>
          <p:nvPr/>
        </p:nvSpPr>
        <p:spPr bwMode="auto">
          <a:xfrm>
            <a:off x="1143000" y="3257551"/>
            <a:ext cx="85725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350" dirty="0"/>
              <a:t>C / 2.63</a:t>
            </a:r>
          </a:p>
        </p:txBody>
      </p:sp>
      <p:sp>
        <p:nvSpPr>
          <p:cNvPr id="75789" name="Text Box 13">
            <a:extLst>
              <a:ext uri="{FF2B5EF4-FFF2-40B4-BE49-F238E27FC236}">
                <a16:creationId xmlns:a16="http://schemas.microsoft.com/office/drawing/2014/main" id="{063C67D6-69B3-0FFD-7578-A6A2ACA2F76A}"/>
              </a:ext>
            </a:extLst>
          </p:cNvPr>
          <p:cNvSpPr txBox="1">
            <a:spLocks noChangeArrowheads="1"/>
          </p:cNvSpPr>
          <p:nvPr/>
        </p:nvSpPr>
        <p:spPr bwMode="auto">
          <a:xfrm>
            <a:off x="7258050" y="2457451"/>
            <a:ext cx="1703785" cy="66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500" b="1" dirty="0">
                <a:solidFill>
                  <a:srgbClr val="00B050"/>
                </a:solidFill>
              </a:rPr>
              <a:t>500 </a:t>
            </a:r>
            <a:r>
              <a:rPr lang="en-GB" altLang="en-US" sz="1500" dirty="0">
                <a:solidFill>
                  <a:srgbClr val="00B050"/>
                </a:solidFill>
              </a:rPr>
              <a:t>– then UK limit</a:t>
            </a:r>
          </a:p>
          <a:p>
            <a:pPr>
              <a:spcBef>
                <a:spcPct val="50000"/>
              </a:spcBef>
            </a:pPr>
            <a:r>
              <a:rPr lang="en-GB" altLang="en-US" sz="1500" dirty="0">
                <a:solidFill>
                  <a:srgbClr val="00B050"/>
                </a:solidFill>
              </a:rPr>
              <a:t>for risk assessment</a:t>
            </a:r>
          </a:p>
        </p:txBody>
      </p:sp>
      <p:sp>
        <p:nvSpPr>
          <p:cNvPr id="2" name="Rectangle 1">
            <a:extLst>
              <a:ext uri="{FF2B5EF4-FFF2-40B4-BE49-F238E27FC236}">
                <a16:creationId xmlns:a16="http://schemas.microsoft.com/office/drawing/2014/main" id="{BF8F8127-AB76-0201-5B78-DAE0769B172D}"/>
              </a:ext>
            </a:extLst>
          </p:cNvPr>
          <p:cNvSpPr/>
          <p:nvPr/>
        </p:nvSpPr>
        <p:spPr>
          <a:xfrm>
            <a:off x="2632647" y="4703353"/>
            <a:ext cx="292719" cy="298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Rectangle 13">
            <a:extLst>
              <a:ext uri="{FF2B5EF4-FFF2-40B4-BE49-F238E27FC236}">
                <a16:creationId xmlns:a16="http://schemas.microsoft.com/office/drawing/2014/main" id="{7516B5A0-D0D8-5D2E-58E8-C7340FA341C4}"/>
              </a:ext>
            </a:extLst>
          </p:cNvPr>
          <p:cNvSpPr/>
          <p:nvPr/>
        </p:nvSpPr>
        <p:spPr>
          <a:xfrm>
            <a:off x="3692013" y="4703353"/>
            <a:ext cx="292719" cy="29829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Rectangle 14">
            <a:extLst>
              <a:ext uri="{FF2B5EF4-FFF2-40B4-BE49-F238E27FC236}">
                <a16:creationId xmlns:a16="http://schemas.microsoft.com/office/drawing/2014/main" id="{74087F4C-11F0-71E9-98F8-769BEEB3F2FF}"/>
              </a:ext>
            </a:extLst>
          </p:cNvPr>
          <p:cNvSpPr/>
          <p:nvPr/>
        </p:nvSpPr>
        <p:spPr>
          <a:xfrm>
            <a:off x="4830831" y="4703352"/>
            <a:ext cx="292719" cy="29829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Rectangle 15">
            <a:extLst>
              <a:ext uri="{FF2B5EF4-FFF2-40B4-BE49-F238E27FC236}">
                <a16:creationId xmlns:a16="http://schemas.microsoft.com/office/drawing/2014/main" id="{CC047F28-F1D8-8984-6AD6-506A4DC552A0}"/>
              </a:ext>
            </a:extLst>
          </p:cNvPr>
          <p:cNvSpPr/>
          <p:nvPr/>
        </p:nvSpPr>
        <p:spPr>
          <a:xfrm>
            <a:off x="5932451" y="4703352"/>
            <a:ext cx="292719" cy="29829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TextBox 2">
            <a:extLst>
              <a:ext uri="{FF2B5EF4-FFF2-40B4-BE49-F238E27FC236}">
                <a16:creationId xmlns:a16="http://schemas.microsoft.com/office/drawing/2014/main" id="{5ED0B49D-3BB6-C7AE-49D6-3DF6E9312977}"/>
              </a:ext>
            </a:extLst>
          </p:cNvPr>
          <p:cNvSpPr txBox="1"/>
          <p:nvPr/>
        </p:nvSpPr>
        <p:spPr>
          <a:xfrm>
            <a:off x="267789" y="5178072"/>
            <a:ext cx="7390312" cy="300082"/>
          </a:xfrm>
          <a:prstGeom prst="rect">
            <a:avLst/>
          </a:prstGeom>
          <a:noFill/>
        </p:spPr>
        <p:txBody>
          <a:bodyPr wrap="square" rtlCol="0">
            <a:spAutoFit/>
          </a:bodyPr>
          <a:lstStyle/>
          <a:p>
            <a:r>
              <a:rPr lang="en-GB" sz="1350" dirty="0"/>
              <a:t>Uncertainty Factor </a:t>
            </a:r>
            <a:r>
              <a:rPr lang="en-GB" sz="1350" i="1" baseline="30000" dirty="0"/>
              <a:t>F</a:t>
            </a:r>
            <a:r>
              <a:rPr lang="en-GB" sz="1350" i="1" dirty="0"/>
              <a:t>U </a:t>
            </a:r>
            <a:r>
              <a:rPr lang="en-GB" sz="1350" dirty="0"/>
              <a:t>= 2.63, so    </a:t>
            </a:r>
            <a:r>
              <a:rPr lang="en-GB" sz="1350" dirty="0">
                <a:solidFill>
                  <a:srgbClr val="0070C0"/>
                </a:solidFill>
              </a:rPr>
              <a:t>190</a:t>
            </a:r>
            <a:r>
              <a:rPr lang="en-GB" sz="1350" dirty="0"/>
              <a:t> = 500 / 2.63                                                     </a:t>
            </a:r>
            <a:r>
              <a:rPr lang="en-GB" sz="1350" dirty="0">
                <a:solidFill>
                  <a:srgbClr val="FF0000"/>
                </a:solidFill>
              </a:rPr>
              <a:t>1318</a:t>
            </a:r>
            <a:r>
              <a:rPr lang="en-GB" sz="1350" dirty="0"/>
              <a:t> = 500 x 2.63</a:t>
            </a:r>
          </a:p>
        </p:txBody>
      </p:sp>
      <p:sp>
        <p:nvSpPr>
          <p:cNvPr id="19" name="Line 6">
            <a:extLst>
              <a:ext uri="{FF2B5EF4-FFF2-40B4-BE49-F238E27FC236}">
                <a16:creationId xmlns:a16="http://schemas.microsoft.com/office/drawing/2014/main" id="{7E97D6CA-F5D5-93E3-22C6-DB653D29F1F7}"/>
              </a:ext>
            </a:extLst>
          </p:cNvPr>
          <p:cNvSpPr>
            <a:spLocks noChangeShapeType="1"/>
          </p:cNvSpPr>
          <p:nvPr/>
        </p:nvSpPr>
        <p:spPr bwMode="auto">
          <a:xfrm>
            <a:off x="1143000" y="1635047"/>
            <a:ext cx="6858000" cy="0"/>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4" name="TextBox 3">
            <a:extLst>
              <a:ext uri="{FF2B5EF4-FFF2-40B4-BE49-F238E27FC236}">
                <a16:creationId xmlns:a16="http://schemas.microsoft.com/office/drawing/2014/main" id="{845F750A-E258-EA47-204E-CB91626C8ABA}"/>
              </a:ext>
            </a:extLst>
          </p:cNvPr>
          <p:cNvSpPr txBox="1"/>
          <p:nvPr/>
        </p:nvSpPr>
        <p:spPr>
          <a:xfrm>
            <a:off x="1143000" y="2318468"/>
            <a:ext cx="685800" cy="300082"/>
          </a:xfrm>
          <a:prstGeom prst="rect">
            <a:avLst/>
          </a:prstGeom>
          <a:noFill/>
        </p:spPr>
        <p:txBody>
          <a:bodyPr wrap="square" rtlCol="0">
            <a:spAutoFit/>
          </a:bodyPr>
          <a:lstStyle/>
          <a:p>
            <a:r>
              <a:rPr lang="en-GB" sz="1350" dirty="0"/>
              <a:t>C x </a:t>
            </a:r>
            <a:r>
              <a:rPr lang="en-GB" sz="1350" i="1" baseline="30000" dirty="0"/>
              <a:t>F</a:t>
            </a:r>
            <a:r>
              <a:rPr lang="en-GB" sz="1350" i="1" dirty="0"/>
              <a:t>U</a:t>
            </a:r>
          </a:p>
        </p:txBody>
      </p:sp>
      <p:sp>
        <p:nvSpPr>
          <p:cNvPr id="18" name="TextBox 17">
            <a:extLst>
              <a:ext uri="{FF2B5EF4-FFF2-40B4-BE49-F238E27FC236}">
                <a16:creationId xmlns:a16="http://schemas.microsoft.com/office/drawing/2014/main" id="{AE9001AB-3182-E93B-F81C-FE8F770EE00A}"/>
              </a:ext>
            </a:extLst>
          </p:cNvPr>
          <p:cNvSpPr txBox="1"/>
          <p:nvPr/>
        </p:nvSpPr>
        <p:spPr>
          <a:xfrm>
            <a:off x="1143000" y="2985908"/>
            <a:ext cx="685800" cy="300082"/>
          </a:xfrm>
          <a:prstGeom prst="rect">
            <a:avLst/>
          </a:prstGeom>
          <a:noFill/>
        </p:spPr>
        <p:txBody>
          <a:bodyPr wrap="square" rtlCol="0">
            <a:spAutoFit/>
          </a:bodyPr>
          <a:lstStyle/>
          <a:p>
            <a:r>
              <a:rPr lang="en-GB" sz="1350" dirty="0"/>
              <a:t>C / </a:t>
            </a:r>
            <a:r>
              <a:rPr lang="en-GB" sz="1350" i="1" baseline="30000" dirty="0"/>
              <a:t>F</a:t>
            </a:r>
            <a:r>
              <a:rPr lang="en-GB" sz="1350" i="1" dirty="0"/>
              <a:t>U</a:t>
            </a:r>
          </a:p>
        </p:txBody>
      </p:sp>
      <p:grpSp>
        <p:nvGrpSpPr>
          <p:cNvPr id="7" name="Group 6">
            <a:extLst>
              <a:ext uri="{FF2B5EF4-FFF2-40B4-BE49-F238E27FC236}">
                <a16:creationId xmlns:a16="http://schemas.microsoft.com/office/drawing/2014/main" id="{0324F549-CE5F-F52D-5344-1CADD42FD59A}"/>
              </a:ext>
            </a:extLst>
          </p:cNvPr>
          <p:cNvGrpSpPr/>
          <p:nvPr/>
        </p:nvGrpSpPr>
        <p:grpSpPr>
          <a:xfrm>
            <a:off x="1828800" y="1771650"/>
            <a:ext cx="6057900" cy="2325291"/>
            <a:chOff x="2438400" y="1219200"/>
            <a:chExt cx="8077200" cy="3100388"/>
          </a:xfrm>
        </p:grpSpPr>
        <p:graphicFrame>
          <p:nvGraphicFramePr>
            <p:cNvPr id="75784" name="Object 8">
              <a:extLst>
                <a:ext uri="{FF2B5EF4-FFF2-40B4-BE49-F238E27FC236}">
                  <a16:creationId xmlns:a16="http://schemas.microsoft.com/office/drawing/2014/main" id="{F85619C8-BB10-2403-7520-C334EAFBDA57}"/>
                </a:ext>
              </a:extLst>
            </p:cNvPr>
            <p:cNvGraphicFramePr>
              <a:graphicFrameLocks noChangeAspect="1"/>
            </p:cNvGraphicFramePr>
            <p:nvPr/>
          </p:nvGraphicFramePr>
          <p:xfrm>
            <a:off x="2438400" y="1219200"/>
            <a:ext cx="8077200" cy="3100388"/>
          </p:xfrm>
          <a:graphic>
            <a:graphicData uri="http://schemas.openxmlformats.org/presentationml/2006/ole">
              <mc:AlternateContent xmlns:mc="http://schemas.openxmlformats.org/markup-compatibility/2006">
                <mc:Choice xmlns:v="urn:schemas-microsoft-com:vml" Requires="v">
                  <p:oleObj r:id="rId3" imgW="31445200" imgH="11684000" progId="MSDraw">
                    <p:embed/>
                  </p:oleObj>
                </mc:Choice>
                <mc:Fallback>
                  <p:oleObj r:id="rId3" imgW="31445200" imgH="11684000" progId="MSDraw">
                    <p:embed/>
                    <p:pic>
                      <p:nvPicPr>
                        <p:cNvPr id="75784" name="Object 8">
                          <a:extLst>
                            <a:ext uri="{FF2B5EF4-FFF2-40B4-BE49-F238E27FC236}">
                              <a16:creationId xmlns:a16="http://schemas.microsoft.com/office/drawing/2014/main" id="{F85619C8-BB10-2403-7520-C334EAFBDA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219200"/>
                          <a:ext cx="8077200" cy="3100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Arrow Connector 5">
              <a:extLst>
                <a:ext uri="{FF2B5EF4-FFF2-40B4-BE49-F238E27FC236}">
                  <a16:creationId xmlns:a16="http://schemas.microsoft.com/office/drawing/2014/main" id="{427EA130-D565-A265-E0D2-26EEA714D4A3}"/>
                </a:ext>
              </a:extLst>
            </p:cNvPr>
            <p:cNvCxnSpPr/>
            <p:nvPr/>
          </p:nvCxnSpPr>
          <p:spPr>
            <a:xfrm flipV="1">
              <a:off x="3124200" y="1543815"/>
              <a:ext cx="0" cy="7421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pic>
        <p:nvPicPr>
          <p:cNvPr id="21" name="Εικόνα 20">
            <a:extLst>
              <a:ext uri="{FF2B5EF4-FFF2-40B4-BE49-F238E27FC236}">
                <a16:creationId xmlns:a16="http://schemas.microsoft.com/office/drawing/2014/main" id="{06001839-04EC-DD95-992B-9F0132EE6CD8}"/>
              </a:ext>
            </a:extLst>
          </p:cNvPr>
          <p:cNvPicPr>
            <a:picLocks noChangeAspect="1"/>
          </p:cNvPicPr>
          <p:nvPr/>
        </p:nvPicPr>
        <p:blipFill>
          <a:blip r:embed="rId5"/>
          <a:stretch>
            <a:fillRect/>
          </a:stretch>
        </p:blipFill>
        <p:spPr>
          <a:xfrm>
            <a:off x="6382552" y="6160061"/>
            <a:ext cx="2342188" cy="5361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789"/>
                                        </p:tgtEl>
                                        <p:attrNameLst>
                                          <p:attrName>style.visibility</p:attrName>
                                        </p:attrNameLst>
                                      </p:cBhvr>
                                      <p:to>
                                        <p:strVal val="visible"/>
                                      </p:to>
                                    </p:set>
                                    <p:anim calcmode="lin" valueType="num">
                                      <p:cBhvr additive="base">
                                        <p:cTn id="7" dur="500" fill="hold"/>
                                        <p:tgtEl>
                                          <p:spTgt spid="75789"/>
                                        </p:tgtEl>
                                        <p:attrNameLst>
                                          <p:attrName>ppt_x</p:attrName>
                                        </p:attrNameLst>
                                      </p:cBhvr>
                                      <p:tavLst>
                                        <p:tav tm="0">
                                          <p:val>
                                            <p:strVal val="0-#ppt_w/2"/>
                                          </p:val>
                                        </p:tav>
                                        <p:tav tm="100000">
                                          <p:val>
                                            <p:strVal val="#ppt_x"/>
                                          </p:val>
                                        </p:tav>
                                      </p:tavLst>
                                    </p:anim>
                                    <p:anim calcmode="lin" valueType="num">
                                      <p:cBhvr additive="base">
                                        <p:cTn id="8" dur="500" fill="hold"/>
                                        <p:tgtEl>
                                          <p:spTgt spid="757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2" presetClass="entr" presetSubtype="8" fill="hold" grpId="0" nodeType="withEffect">
                                  <p:stCondLst>
                                    <p:cond delay="0"/>
                                  </p:stCondLst>
                                  <p:childTnLst>
                                    <p:set>
                                      <p:cBhvr>
                                        <p:cTn id="14" dur="1" fill="hold">
                                          <p:stCondLst>
                                            <p:cond delay="0"/>
                                          </p:stCondLst>
                                        </p:cTn>
                                        <p:tgtEl>
                                          <p:spTgt spid="75787"/>
                                        </p:tgtEl>
                                        <p:attrNameLst>
                                          <p:attrName>style.visibility</p:attrName>
                                        </p:attrNameLst>
                                      </p:cBhvr>
                                      <p:to>
                                        <p:strVal val="visible"/>
                                      </p:to>
                                    </p:set>
                                    <p:anim calcmode="lin" valueType="num">
                                      <p:cBhvr additive="base">
                                        <p:cTn id="15" dur="500" fill="hold"/>
                                        <p:tgtEl>
                                          <p:spTgt spid="75787"/>
                                        </p:tgtEl>
                                        <p:attrNameLst>
                                          <p:attrName>ppt_x</p:attrName>
                                        </p:attrNameLst>
                                      </p:cBhvr>
                                      <p:tavLst>
                                        <p:tav tm="0">
                                          <p:val>
                                            <p:strVal val="0-#ppt_w/2"/>
                                          </p:val>
                                        </p:tav>
                                        <p:tav tm="100000">
                                          <p:val>
                                            <p:strVal val="#ppt_x"/>
                                          </p:val>
                                        </p:tav>
                                      </p:tavLst>
                                    </p:anim>
                                    <p:anim calcmode="lin" valueType="num">
                                      <p:cBhvr additive="base">
                                        <p:cTn id="16" dur="500" fill="hold"/>
                                        <p:tgtEl>
                                          <p:spTgt spid="7578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75788"/>
                                        </p:tgtEl>
                                        <p:attrNameLst>
                                          <p:attrName>style.visibility</p:attrName>
                                        </p:attrNameLst>
                                      </p:cBhvr>
                                      <p:to>
                                        <p:strVal val="visible"/>
                                      </p:to>
                                    </p:set>
                                    <p:anim calcmode="lin" valueType="num">
                                      <p:cBhvr additive="base">
                                        <p:cTn id="21" dur="500" fill="hold"/>
                                        <p:tgtEl>
                                          <p:spTgt spid="75788"/>
                                        </p:tgtEl>
                                        <p:attrNameLst>
                                          <p:attrName>ppt_x</p:attrName>
                                        </p:attrNameLst>
                                      </p:cBhvr>
                                      <p:tavLst>
                                        <p:tav tm="0">
                                          <p:val>
                                            <p:strVal val="0-#ppt_w/2"/>
                                          </p:val>
                                        </p:tav>
                                        <p:tav tm="100000">
                                          <p:val>
                                            <p:strVal val="#ppt_x"/>
                                          </p:val>
                                        </p:tav>
                                      </p:tavLst>
                                    </p:anim>
                                    <p:anim calcmode="lin" valueType="num">
                                      <p:cBhvr additive="base">
                                        <p:cTn id="22" dur="500" fill="hold"/>
                                        <p:tgtEl>
                                          <p:spTgt spid="75788"/>
                                        </p:tgtEl>
                                        <p:attrNameLst>
                                          <p:attrName>ppt_y</p:attrName>
                                        </p:attrNameLst>
                                      </p:cBhvr>
                                      <p:tavLst>
                                        <p:tav tm="0">
                                          <p:val>
                                            <p:strVal val="#ppt_y"/>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5785">
                                            <p:txEl>
                                              <p:pRg st="0" end="0"/>
                                            </p:txEl>
                                          </p:spTgt>
                                        </p:tgtEl>
                                        <p:attrNameLst>
                                          <p:attrName>style.visibility</p:attrName>
                                        </p:attrNameLst>
                                      </p:cBhvr>
                                      <p:to>
                                        <p:strVal val="visible"/>
                                      </p:to>
                                    </p:set>
                                    <p:anim calcmode="lin" valueType="num">
                                      <p:cBhvr additive="base">
                                        <p:cTn id="29" dur="500" fill="hold"/>
                                        <p:tgtEl>
                                          <p:spTgt spid="75785">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57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75786">
                                            <p:txEl>
                                              <p:pRg st="0" end="0"/>
                                            </p:txEl>
                                          </p:spTgt>
                                        </p:tgtEl>
                                        <p:attrNameLst>
                                          <p:attrName>style.visibility</p:attrName>
                                        </p:attrNameLst>
                                      </p:cBhvr>
                                      <p:to>
                                        <p:strVal val="visible"/>
                                      </p:to>
                                    </p:set>
                                    <p:anim calcmode="lin" valueType="num">
                                      <p:cBhvr additive="base">
                                        <p:cTn id="39" dur="500" fill="hold"/>
                                        <p:tgtEl>
                                          <p:spTgt spid="75786">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75786">
                                            <p:txEl>
                                              <p:pRg st="0" end="0"/>
                                            </p:txEl>
                                          </p:spTgt>
                                        </p:tgtEl>
                                        <p:attrNameLst>
                                          <p:attrName>ppt_y</p:attrName>
                                        </p:attrNameLst>
                                      </p:cBhvr>
                                      <p:tavLst>
                                        <p:tav tm="0">
                                          <p:val>
                                            <p:strVal val="#ppt_y"/>
                                          </p:val>
                                        </p:tav>
                                        <p:tav tm="100000">
                                          <p:val>
                                            <p:strVal val="#ppt_y"/>
                                          </p:val>
                                        </p:tav>
                                      </p:tavLst>
                                    </p:anim>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5" grpId="0" build="p" autoUpdateAnimBg="0"/>
      <p:bldP spid="75786" grpId="0" build="p" autoUpdateAnimBg="0"/>
      <p:bldP spid="75787" grpId="0" autoUpdateAnimBg="0"/>
      <p:bldP spid="75788" grpId="0" autoUpdateAnimBg="0"/>
      <p:bldP spid="75789" grpId="0" autoUpdateAnimBg="0"/>
      <p:bldP spid="2" grpId="0" animBg="1"/>
      <p:bldP spid="14" grpId="0" animBg="1"/>
      <p:bldP spid="15" grpId="0" animBg="1"/>
      <p:bldP spid="16" grpId="0" animBg="1"/>
      <p:bldP spid="4"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341FA0BF-11F3-4F4C-8135-8C1673DB2F11}"/>
              </a:ext>
            </a:extLst>
          </p:cNvPr>
          <p:cNvSpPr>
            <a:spLocks noChangeArrowheads="1"/>
          </p:cNvSpPr>
          <p:nvPr/>
        </p:nvSpPr>
        <p:spPr bwMode="auto">
          <a:xfrm>
            <a:off x="503499" y="1036604"/>
            <a:ext cx="829760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GB" altLang="en-US" sz="2700" b="1" dirty="0">
                <a:latin typeface="+mn-lt"/>
              </a:rPr>
              <a:t>Probabilistic Geochemical Mapping using MU</a:t>
            </a:r>
          </a:p>
          <a:p>
            <a:r>
              <a:rPr lang="en-GB" altLang="en-US" sz="2700" dirty="0">
                <a:latin typeface="+mn-lt"/>
              </a:rPr>
              <a:t>Example for Pb at Hounslow Site</a:t>
            </a:r>
          </a:p>
        </p:txBody>
      </p:sp>
      <p:sp>
        <p:nvSpPr>
          <p:cNvPr id="4101" name="Rectangle 5">
            <a:extLst>
              <a:ext uri="{FF2B5EF4-FFF2-40B4-BE49-F238E27FC236}">
                <a16:creationId xmlns:a16="http://schemas.microsoft.com/office/drawing/2014/main" id="{C688AEFD-2789-E245-8A88-F2A1ABF8E19C}"/>
              </a:ext>
            </a:extLst>
          </p:cNvPr>
          <p:cNvSpPr>
            <a:spLocks noChangeArrowheads="1"/>
          </p:cNvSpPr>
          <p:nvPr/>
        </p:nvSpPr>
        <p:spPr bwMode="auto">
          <a:xfrm>
            <a:off x="0" y="5740380"/>
            <a:ext cx="8057402" cy="45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marL="0" indent="0">
              <a:lnSpc>
                <a:spcPct val="90000"/>
              </a:lnSpc>
              <a:buNone/>
            </a:pPr>
            <a:r>
              <a:rPr lang="en-US" sz="1050" dirty="0"/>
              <a:t>Bettencourt da Silva, R., </a:t>
            </a:r>
            <a:r>
              <a:rPr lang="en-US" sz="1050" dirty="0" err="1"/>
              <a:t>Argyraki</a:t>
            </a:r>
            <a:r>
              <a:rPr lang="en-US" sz="1050" dirty="0"/>
              <a:t>, A., Borges, C., Ramsey, M.H. (2022) Spatial modelling of concentration in topsoil using random and systematic uncertainty components. </a:t>
            </a:r>
            <a:r>
              <a:rPr lang="en-GB" sz="1050" dirty="0"/>
              <a:t>Analytical Letters 210574656 </a:t>
            </a:r>
            <a:r>
              <a:rPr lang="en-GB" sz="1050" b="1" u="sng" dirty="0">
                <a:hlinkClick r:id="rId3"/>
              </a:rPr>
              <a:t>https://www.tandfonline.com/doi/full/10.1080/00032719.2022.2050383</a:t>
            </a:r>
            <a:endParaRPr lang="en-GB" sz="1050" dirty="0"/>
          </a:p>
          <a:p>
            <a:endParaRPr lang="en-GB" sz="1350" dirty="0"/>
          </a:p>
        </p:txBody>
      </p:sp>
      <p:sp>
        <p:nvSpPr>
          <p:cNvPr id="4102" name="Line 6">
            <a:extLst>
              <a:ext uri="{FF2B5EF4-FFF2-40B4-BE49-F238E27FC236}">
                <a16:creationId xmlns:a16="http://schemas.microsoft.com/office/drawing/2014/main" id="{42AAAA0C-DE6F-A047-A31F-8187757B5258}"/>
              </a:ext>
            </a:extLst>
          </p:cNvPr>
          <p:cNvSpPr>
            <a:spLocks noChangeShapeType="1"/>
          </p:cNvSpPr>
          <p:nvPr/>
        </p:nvSpPr>
        <p:spPr bwMode="auto">
          <a:xfrm>
            <a:off x="352168" y="1703915"/>
            <a:ext cx="6858000" cy="0"/>
          </a:xfrm>
          <a:prstGeom prst="line">
            <a:avLst/>
          </a:prstGeom>
          <a:noFill/>
          <a:ln w="381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pic>
        <p:nvPicPr>
          <p:cNvPr id="24" name="Imagem 3">
            <a:extLst>
              <a:ext uri="{FF2B5EF4-FFF2-40B4-BE49-F238E27FC236}">
                <a16:creationId xmlns:a16="http://schemas.microsoft.com/office/drawing/2014/main" id="{BF7DC446-67F2-F566-AEC5-3789681ABC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5897" y="2228743"/>
            <a:ext cx="3810929" cy="2366457"/>
          </a:xfrm>
          <a:prstGeom prst="rect">
            <a:avLst/>
          </a:prstGeom>
          <a:noFill/>
          <a:ln>
            <a:noFill/>
          </a:ln>
        </p:spPr>
      </p:pic>
      <p:sp>
        <p:nvSpPr>
          <p:cNvPr id="2" name="TextBox 1">
            <a:extLst>
              <a:ext uri="{FF2B5EF4-FFF2-40B4-BE49-F238E27FC236}">
                <a16:creationId xmlns:a16="http://schemas.microsoft.com/office/drawing/2014/main" id="{E9F6D5FC-398F-3672-C7C6-B9CAA76B0CD2}"/>
              </a:ext>
            </a:extLst>
          </p:cNvPr>
          <p:cNvSpPr txBox="1"/>
          <p:nvPr/>
        </p:nvSpPr>
        <p:spPr>
          <a:xfrm>
            <a:off x="7389368" y="2511724"/>
            <a:ext cx="2409825" cy="923330"/>
          </a:xfrm>
          <a:prstGeom prst="rect">
            <a:avLst/>
          </a:prstGeom>
          <a:noFill/>
        </p:spPr>
        <p:txBody>
          <a:bodyPr wrap="square" rtlCol="0">
            <a:spAutoFit/>
          </a:bodyPr>
          <a:lstStyle/>
          <a:p>
            <a:r>
              <a:rPr lang="en-GB" sz="1350" dirty="0"/>
              <a:t>Uncontaminated</a:t>
            </a:r>
          </a:p>
          <a:p>
            <a:r>
              <a:rPr lang="en-GB" sz="1350" dirty="0"/>
              <a:t>Possibly Contaminated</a:t>
            </a:r>
          </a:p>
          <a:p>
            <a:r>
              <a:rPr lang="en-GB" sz="1350" dirty="0"/>
              <a:t>Probably Contaminated</a:t>
            </a:r>
          </a:p>
          <a:p>
            <a:r>
              <a:rPr lang="en-GB" sz="1350" dirty="0"/>
              <a:t>Contaminated</a:t>
            </a:r>
          </a:p>
        </p:txBody>
      </p:sp>
      <p:graphicFrame>
        <p:nvGraphicFramePr>
          <p:cNvPr id="25" name="Group 1379">
            <a:extLst>
              <a:ext uri="{FF2B5EF4-FFF2-40B4-BE49-F238E27FC236}">
                <a16:creationId xmlns:a16="http://schemas.microsoft.com/office/drawing/2014/main" id="{31E0B922-977E-F71A-48D6-87105794FC96}"/>
              </a:ext>
            </a:extLst>
          </p:cNvPr>
          <p:cNvGraphicFramePr>
            <a:graphicFrameLocks noGrp="1"/>
          </p:cNvGraphicFramePr>
          <p:nvPr/>
        </p:nvGraphicFramePr>
        <p:xfrm>
          <a:off x="182899" y="2301838"/>
          <a:ext cx="3444339" cy="2220271"/>
        </p:xfrm>
        <a:graphic>
          <a:graphicData uri="http://schemas.openxmlformats.org/drawingml/2006/table">
            <a:tbl>
              <a:tblPr>
                <a:tableStyleId>{2D5ABB26-0587-4C30-8999-92F81FD0307C}</a:tableStyleId>
              </a:tblPr>
              <a:tblGrid>
                <a:gridCol w="313058">
                  <a:extLst>
                    <a:ext uri="{9D8B030D-6E8A-4147-A177-3AD203B41FA5}">
                      <a16:colId xmlns:a16="http://schemas.microsoft.com/office/drawing/2014/main" val="3998413443"/>
                    </a:ext>
                  </a:extLst>
                </a:gridCol>
                <a:gridCol w="313058">
                  <a:extLst>
                    <a:ext uri="{9D8B030D-6E8A-4147-A177-3AD203B41FA5}">
                      <a16:colId xmlns:a16="http://schemas.microsoft.com/office/drawing/2014/main" val="1178731024"/>
                    </a:ext>
                  </a:extLst>
                </a:gridCol>
                <a:gridCol w="313058">
                  <a:extLst>
                    <a:ext uri="{9D8B030D-6E8A-4147-A177-3AD203B41FA5}">
                      <a16:colId xmlns:a16="http://schemas.microsoft.com/office/drawing/2014/main" val="154178765"/>
                    </a:ext>
                  </a:extLst>
                </a:gridCol>
                <a:gridCol w="313058">
                  <a:extLst>
                    <a:ext uri="{9D8B030D-6E8A-4147-A177-3AD203B41FA5}">
                      <a16:colId xmlns:a16="http://schemas.microsoft.com/office/drawing/2014/main" val="3350146090"/>
                    </a:ext>
                  </a:extLst>
                </a:gridCol>
                <a:gridCol w="313058">
                  <a:extLst>
                    <a:ext uri="{9D8B030D-6E8A-4147-A177-3AD203B41FA5}">
                      <a16:colId xmlns:a16="http://schemas.microsoft.com/office/drawing/2014/main" val="1311898090"/>
                    </a:ext>
                  </a:extLst>
                </a:gridCol>
                <a:gridCol w="313761">
                  <a:extLst>
                    <a:ext uri="{9D8B030D-6E8A-4147-A177-3AD203B41FA5}">
                      <a16:colId xmlns:a16="http://schemas.microsoft.com/office/drawing/2014/main" val="1573335631"/>
                    </a:ext>
                  </a:extLst>
                </a:gridCol>
                <a:gridCol w="315871">
                  <a:extLst>
                    <a:ext uri="{9D8B030D-6E8A-4147-A177-3AD203B41FA5}">
                      <a16:colId xmlns:a16="http://schemas.microsoft.com/office/drawing/2014/main" val="1506582240"/>
                    </a:ext>
                  </a:extLst>
                </a:gridCol>
                <a:gridCol w="310243">
                  <a:extLst>
                    <a:ext uri="{9D8B030D-6E8A-4147-A177-3AD203B41FA5}">
                      <a16:colId xmlns:a16="http://schemas.microsoft.com/office/drawing/2014/main" val="3015372033"/>
                    </a:ext>
                  </a:extLst>
                </a:gridCol>
                <a:gridCol w="313058">
                  <a:extLst>
                    <a:ext uri="{9D8B030D-6E8A-4147-A177-3AD203B41FA5}">
                      <a16:colId xmlns:a16="http://schemas.microsoft.com/office/drawing/2014/main" val="3466201535"/>
                    </a:ext>
                  </a:extLst>
                </a:gridCol>
                <a:gridCol w="313058">
                  <a:extLst>
                    <a:ext uri="{9D8B030D-6E8A-4147-A177-3AD203B41FA5}">
                      <a16:colId xmlns:a16="http://schemas.microsoft.com/office/drawing/2014/main" val="3942599652"/>
                    </a:ext>
                  </a:extLst>
                </a:gridCol>
                <a:gridCol w="313058">
                  <a:extLst>
                    <a:ext uri="{9D8B030D-6E8A-4147-A177-3AD203B41FA5}">
                      <a16:colId xmlns:a16="http://schemas.microsoft.com/office/drawing/2014/main" val="1339629965"/>
                    </a:ext>
                  </a:extLst>
                </a:gridCol>
              </a:tblGrid>
              <a:tr h="204863">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Row</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A</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B</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C</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D</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E</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F</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G</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H</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I</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J</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1100490416"/>
                  </a:ext>
                </a:extLst>
              </a:tr>
              <a:tr h="204863">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1</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474</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287</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250</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338</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212</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458</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FF0000"/>
                          </a:solidFill>
                          <a:effectLst/>
                        </a:rPr>
                        <a:t>713</a:t>
                      </a:r>
                      <a:endParaRPr kumimoji="0" lang="en-GB" altLang="en-US" sz="6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125</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77</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168</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1603737263"/>
                  </a:ext>
                </a:extLst>
              </a:tr>
              <a:tr h="204863">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2</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378</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FF0000"/>
                          </a:solidFill>
                          <a:effectLst/>
                        </a:rPr>
                        <a:t>3590</a:t>
                      </a:r>
                      <a:endParaRPr kumimoji="0" lang="en-GB" altLang="en-US" sz="6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260</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152</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197</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FF0000"/>
                          </a:solidFill>
                          <a:effectLst/>
                        </a:rPr>
                        <a:t>711</a:t>
                      </a:r>
                      <a:endParaRPr kumimoji="0" lang="en-GB" altLang="en-US" sz="6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165</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69</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206</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126</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3286993757"/>
                  </a:ext>
                </a:extLst>
              </a:tr>
              <a:tr h="204863">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3</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327</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197</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240</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159</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327</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264</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105</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137</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131</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102</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2047971509"/>
                  </a:ext>
                </a:extLst>
              </a:tr>
              <a:tr h="204863">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4</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FF0000"/>
                          </a:solidFill>
                          <a:effectLst/>
                        </a:rPr>
                        <a:t>787</a:t>
                      </a:r>
                      <a:endParaRPr kumimoji="0" lang="en-GB" altLang="en-US" sz="6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207</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197</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87</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254</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FF0000"/>
                          </a:solidFill>
                          <a:effectLst/>
                        </a:rPr>
                        <a:t>1840</a:t>
                      </a:r>
                      <a:endParaRPr kumimoji="0" lang="en-GB" altLang="en-US" sz="6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78</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102</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71</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107</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2500701016"/>
                  </a:ext>
                </a:extLst>
              </a:tr>
              <a:tr h="204863">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5</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395</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165</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188</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344</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314</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302</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284</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89</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87</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83</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80526535"/>
                  </a:ext>
                </a:extLst>
              </a:tr>
              <a:tr h="204863">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6</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453</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371</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155</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462</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258</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245</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237</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173</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152</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83</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589776293"/>
                  </a:ext>
                </a:extLst>
              </a:tr>
              <a:tr h="204863">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7</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72</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470</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194</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83</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162</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441</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199</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326</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290</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164</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3118336255"/>
                  </a:ext>
                </a:extLst>
              </a:tr>
              <a:tr h="204863">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8</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71</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101</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108</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FF0000"/>
                          </a:solidFill>
                          <a:effectLst/>
                        </a:rPr>
                        <a:t>521</a:t>
                      </a:r>
                      <a:endParaRPr kumimoji="0" lang="en-GB" altLang="en-US" sz="6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218</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327</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FF0000"/>
                          </a:solidFill>
                          <a:effectLst/>
                        </a:rPr>
                        <a:t>540</a:t>
                      </a:r>
                      <a:endParaRPr kumimoji="0" lang="en-GB" altLang="en-US" sz="6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132</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258</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246</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4236249664"/>
                  </a:ext>
                </a:extLst>
              </a:tr>
              <a:tr h="204863">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9</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72</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188</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104</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463</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482</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228</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135</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285</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181</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146</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3725853665"/>
                  </a:ext>
                </a:extLst>
              </a:tr>
              <a:tr h="171641">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1" u="none" strike="noStrike" cap="none" normalizeH="0" baseline="0">
                          <a:ln>
                            <a:noFill/>
                          </a:ln>
                          <a:solidFill>
                            <a:srgbClr val="000000"/>
                          </a:solidFill>
                          <a:effectLst/>
                        </a:rPr>
                        <a:t>10</a:t>
                      </a:r>
                      <a:endParaRPr kumimoji="0" lang="en-GB" altLang="en-US" sz="6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89</a:t>
                      </a:r>
                      <a:endParaRPr kumimoji="0" lang="en-GB" altLang="en-US" sz="600" b="0" i="0" u="none" strike="noStrike" cap="none" normalizeH="0" baseline="0">
                        <a:ln>
                          <a:noFill/>
                        </a:ln>
                        <a:solidFill>
                          <a:srgbClr val="000000"/>
                        </a:solidFill>
                        <a:effectLst/>
                        <a:latin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366</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495</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FF0000"/>
                          </a:solidFill>
                          <a:effectLst/>
                        </a:rPr>
                        <a:t>779</a:t>
                      </a:r>
                      <a:endParaRPr kumimoji="0" lang="en-GB" altLang="en-US" sz="6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60</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206</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56</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a:ln>
                            <a:noFill/>
                          </a:ln>
                          <a:solidFill>
                            <a:srgbClr val="000000"/>
                          </a:solidFill>
                          <a:effectLst/>
                        </a:rPr>
                        <a:t>135</a:t>
                      </a:r>
                      <a:endParaRPr kumimoji="0" lang="en-GB" altLang="en-US" sz="6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137</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tc>
                  <a:txBody>
                    <a:bodyPr/>
                    <a:lstStyle>
                      <a:lvl1pPr>
                        <a:lnSpc>
                          <a:spcPct val="125000"/>
                        </a:lnSpc>
                        <a:spcBef>
                          <a:spcPct val="0"/>
                        </a:spcBef>
                        <a:defRPr sz="2000">
                          <a:solidFill>
                            <a:srgbClr val="DDDDDD"/>
                          </a:solidFill>
                          <a:latin typeface="Arial" panose="020B0604020202020204" pitchFamily="34" charset="0"/>
                        </a:defRPr>
                      </a:lvl1pPr>
                      <a:lvl2pPr>
                        <a:lnSpc>
                          <a:spcPct val="125000"/>
                        </a:lnSpc>
                        <a:buFont typeface="Arial" panose="020B0604020202020204" pitchFamily="34" charset="0"/>
                        <a:defRPr sz="2000">
                          <a:solidFill>
                            <a:srgbClr val="DDDDDD"/>
                          </a:solidFill>
                          <a:latin typeface="Arial" panose="020B0604020202020204" pitchFamily="34" charset="0"/>
                        </a:defRPr>
                      </a:lvl2pPr>
                      <a:lvl3pPr>
                        <a:lnSpc>
                          <a:spcPct val="125000"/>
                        </a:lnSpc>
                        <a:defRPr sz="2000">
                          <a:solidFill>
                            <a:srgbClr val="DDDDDD"/>
                          </a:solidFill>
                          <a:latin typeface="Arial" panose="020B0604020202020204" pitchFamily="34" charset="0"/>
                        </a:defRPr>
                      </a:lvl3pPr>
                      <a:lvl4pPr>
                        <a:buFont typeface="Arial" panose="020B0604020202020204" pitchFamily="34" charset="0"/>
                        <a:defRPr sz="2000">
                          <a:solidFill>
                            <a:srgbClr val="DDDDDD"/>
                          </a:solidFill>
                          <a:latin typeface="Arial" panose="020B0604020202020204" pitchFamily="34" charset="0"/>
                        </a:defRPr>
                      </a:lvl4pPr>
                      <a:lvl5pPr>
                        <a:defRPr sz="2000">
                          <a:solidFill>
                            <a:srgbClr val="DDDDDD"/>
                          </a:solidFill>
                          <a:latin typeface="Arial" panose="020B0604020202020204" pitchFamily="34" charset="0"/>
                        </a:defRPr>
                      </a:lvl5pPr>
                      <a:lvl6pPr eaLnBrk="0" fontAlgn="base" hangingPunct="0">
                        <a:spcBef>
                          <a:spcPct val="20000"/>
                        </a:spcBef>
                        <a:spcAft>
                          <a:spcPct val="0"/>
                        </a:spcAft>
                        <a:defRPr sz="2000">
                          <a:solidFill>
                            <a:srgbClr val="DDDDDD"/>
                          </a:solidFill>
                          <a:latin typeface="Arial" panose="020B0604020202020204" pitchFamily="34" charset="0"/>
                        </a:defRPr>
                      </a:lvl6pPr>
                      <a:lvl7pPr eaLnBrk="0" fontAlgn="base" hangingPunct="0">
                        <a:spcBef>
                          <a:spcPct val="20000"/>
                        </a:spcBef>
                        <a:spcAft>
                          <a:spcPct val="0"/>
                        </a:spcAft>
                        <a:defRPr sz="2000">
                          <a:solidFill>
                            <a:srgbClr val="DDDDDD"/>
                          </a:solidFill>
                          <a:latin typeface="Arial" panose="020B0604020202020204" pitchFamily="34" charset="0"/>
                        </a:defRPr>
                      </a:lvl7pPr>
                      <a:lvl8pPr eaLnBrk="0" fontAlgn="base" hangingPunct="0">
                        <a:spcBef>
                          <a:spcPct val="20000"/>
                        </a:spcBef>
                        <a:spcAft>
                          <a:spcPct val="0"/>
                        </a:spcAft>
                        <a:defRPr sz="2000">
                          <a:solidFill>
                            <a:srgbClr val="DDDDDD"/>
                          </a:solidFill>
                          <a:latin typeface="Arial" panose="020B0604020202020204" pitchFamily="34" charset="0"/>
                        </a:defRPr>
                      </a:lvl8pPr>
                      <a:lvl9pPr eaLnBrk="0" fontAlgn="base" hangingPunct="0">
                        <a:spcBef>
                          <a:spcPct val="20000"/>
                        </a:spcBef>
                        <a:spcAft>
                          <a:spcPct val="0"/>
                        </a:spcAft>
                        <a:defRPr sz="2000">
                          <a:solidFill>
                            <a:srgbClr val="DDDDDD"/>
                          </a:solidFill>
                          <a:latin typeface="Arial" panose="020B0604020202020204" pitchFamily="34" charset="0"/>
                        </a:defRPr>
                      </a:lvl9p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en-GB" altLang="en-US" sz="600" b="0" u="none" strike="noStrike" cap="none" normalizeH="0" baseline="0" dirty="0">
                          <a:ln>
                            <a:noFill/>
                          </a:ln>
                          <a:solidFill>
                            <a:srgbClr val="000000"/>
                          </a:solidFill>
                          <a:effectLst/>
                        </a:rPr>
                        <a:t>149</a:t>
                      </a:r>
                      <a:endParaRPr kumimoji="0" lang="en-GB" altLang="en-US" sz="6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tc>
                <a:extLst>
                  <a:ext uri="{0D108BD9-81ED-4DB2-BD59-A6C34878D82A}">
                    <a16:rowId xmlns:a16="http://schemas.microsoft.com/office/drawing/2014/main" val="520922282"/>
                  </a:ext>
                </a:extLst>
              </a:tr>
            </a:tbl>
          </a:graphicData>
        </a:graphic>
      </p:graphicFrame>
      <p:graphicFrame>
        <p:nvGraphicFramePr>
          <p:cNvPr id="9" name="Object 4">
            <a:extLst>
              <a:ext uri="{FF2B5EF4-FFF2-40B4-BE49-F238E27FC236}">
                <a16:creationId xmlns:a16="http://schemas.microsoft.com/office/drawing/2014/main" id="{68F3DE80-D5D3-D2DE-53E9-71B5F22BAF64}"/>
              </a:ext>
            </a:extLst>
          </p:cNvPr>
          <p:cNvGraphicFramePr>
            <a:graphicFrameLocks noChangeAspect="1"/>
          </p:cNvGraphicFramePr>
          <p:nvPr/>
        </p:nvGraphicFramePr>
        <p:xfrm>
          <a:off x="7108592" y="3830043"/>
          <a:ext cx="1784816" cy="1199698"/>
        </p:xfrm>
        <a:graphic>
          <a:graphicData uri="http://schemas.openxmlformats.org/presentationml/2006/ole">
            <mc:AlternateContent xmlns:mc="http://schemas.openxmlformats.org/markup-compatibility/2006">
              <mc:Choice xmlns:v="urn:schemas-microsoft-com:vml" Requires="v">
                <p:oleObj name="Document" r:id="rId5" imgW="11633200" imgH="7810500" progId="Word.Document.8">
                  <p:embed/>
                </p:oleObj>
              </mc:Choice>
              <mc:Fallback>
                <p:oleObj name="Document" r:id="rId5" imgW="11633200" imgH="7810500" progId="Word.Document.8">
                  <p:embed/>
                  <p:pic>
                    <p:nvPicPr>
                      <p:cNvPr id="9" name="Object 4">
                        <a:extLst>
                          <a:ext uri="{FF2B5EF4-FFF2-40B4-BE49-F238E27FC236}">
                            <a16:creationId xmlns:a16="http://schemas.microsoft.com/office/drawing/2014/main" id="{68F3DE80-D5D3-D2DE-53E9-71B5F22BAF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8592" y="3830043"/>
                        <a:ext cx="1784816" cy="1199698"/>
                      </a:xfrm>
                      <a:prstGeom prst="rect">
                        <a:avLst/>
                      </a:prstGeom>
                      <a:noFill/>
                      <a:ln>
                        <a:noFill/>
                      </a:ln>
                      <a:effectLst/>
                    </p:spPr>
                  </p:pic>
                </p:oleObj>
              </mc:Fallback>
            </mc:AlternateContent>
          </a:graphicData>
        </a:graphic>
      </p:graphicFrame>
      <p:sp>
        <p:nvSpPr>
          <p:cNvPr id="3" name="TextBox 2">
            <a:extLst>
              <a:ext uri="{FF2B5EF4-FFF2-40B4-BE49-F238E27FC236}">
                <a16:creationId xmlns:a16="http://schemas.microsoft.com/office/drawing/2014/main" id="{25F8D1BA-B9B0-CBA9-9809-E28BDCCB1117}"/>
              </a:ext>
            </a:extLst>
          </p:cNvPr>
          <p:cNvSpPr txBox="1"/>
          <p:nvPr/>
        </p:nvSpPr>
        <p:spPr>
          <a:xfrm>
            <a:off x="1065709" y="4670298"/>
            <a:ext cx="2096591" cy="715581"/>
          </a:xfrm>
          <a:prstGeom prst="rect">
            <a:avLst/>
          </a:prstGeom>
          <a:noFill/>
        </p:spPr>
        <p:txBody>
          <a:bodyPr wrap="square" rtlCol="0">
            <a:spAutoFit/>
          </a:bodyPr>
          <a:lstStyle/>
          <a:p>
            <a:r>
              <a:rPr lang="en-GB" sz="1350" dirty="0"/>
              <a:t>Deterministic Map</a:t>
            </a:r>
          </a:p>
          <a:p>
            <a:pPr marL="214313" indent="-214313">
              <a:buFontTx/>
              <a:buChar char="-"/>
            </a:pPr>
            <a:r>
              <a:rPr lang="en-GB" sz="1350" i="1" dirty="0"/>
              <a:t>Ignores MU</a:t>
            </a:r>
          </a:p>
          <a:p>
            <a:pPr marL="214313" indent="-214313">
              <a:buFontTx/>
              <a:buChar char="-"/>
            </a:pPr>
            <a:r>
              <a:rPr lang="en-GB" altLang="en-US" sz="1350" b="1" dirty="0">
                <a:latin typeface="Times New Roman" panose="02020603050405020304" pitchFamily="18" charset="0"/>
              </a:rPr>
              <a:t>92% ‘uncontaminated’</a:t>
            </a:r>
            <a:endParaRPr lang="en-GB" sz="1350" i="1" dirty="0"/>
          </a:p>
        </p:txBody>
      </p:sp>
      <p:sp>
        <p:nvSpPr>
          <p:cNvPr id="11" name="TextBox 10">
            <a:extLst>
              <a:ext uri="{FF2B5EF4-FFF2-40B4-BE49-F238E27FC236}">
                <a16:creationId xmlns:a16="http://schemas.microsoft.com/office/drawing/2014/main" id="{854C38BE-6FEA-E6B2-B8DE-11337CE38FDB}"/>
              </a:ext>
            </a:extLst>
          </p:cNvPr>
          <p:cNvSpPr txBox="1"/>
          <p:nvPr/>
        </p:nvSpPr>
        <p:spPr>
          <a:xfrm>
            <a:off x="4165092" y="4670298"/>
            <a:ext cx="2096591" cy="923330"/>
          </a:xfrm>
          <a:prstGeom prst="rect">
            <a:avLst/>
          </a:prstGeom>
          <a:noFill/>
        </p:spPr>
        <p:txBody>
          <a:bodyPr wrap="square" rtlCol="0">
            <a:spAutoFit/>
          </a:bodyPr>
          <a:lstStyle/>
          <a:p>
            <a:r>
              <a:rPr lang="en-GB" sz="1350" dirty="0"/>
              <a:t>Probabilistic Map</a:t>
            </a:r>
          </a:p>
          <a:p>
            <a:pPr marL="214313" indent="-214313">
              <a:buFontTx/>
              <a:buChar char="-"/>
            </a:pPr>
            <a:r>
              <a:rPr lang="en-GB" sz="1350" i="1" dirty="0"/>
              <a:t>Allows for MU</a:t>
            </a:r>
          </a:p>
          <a:p>
            <a:pPr marL="214313" indent="-214313">
              <a:buFontTx/>
              <a:buChar char="-"/>
            </a:pPr>
            <a:r>
              <a:rPr lang="en-GB" altLang="en-US" sz="1350" b="1" dirty="0">
                <a:latin typeface="Times New Roman" panose="02020603050405020304" pitchFamily="18" charset="0"/>
              </a:rPr>
              <a:t>46% ‘uncontaminated’</a:t>
            </a:r>
            <a:endParaRPr lang="en-GB" sz="1350" i="1" dirty="0"/>
          </a:p>
          <a:p>
            <a:pPr marL="214313" indent="-214313">
              <a:buFontTx/>
              <a:buChar char="-"/>
            </a:pPr>
            <a:endParaRPr lang="en-GB" sz="1350" i="1" dirty="0"/>
          </a:p>
        </p:txBody>
      </p:sp>
      <p:pic>
        <p:nvPicPr>
          <p:cNvPr id="12" name="Εικόνα 11">
            <a:extLst>
              <a:ext uri="{FF2B5EF4-FFF2-40B4-BE49-F238E27FC236}">
                <a16:creationId xmlns:a16="http://schemas.microsoft.com/office/drawing/2014/main" id="{E3ED2C9E-0739-CF3A-66BF-4D65B23A6A6B}"/>
              </a:ext>
            </a:extLst>
          </p:cNvPr>
          <p:cNvPicPr>
            <a:picLocks noChangeAspect="1"/>
          </p:cNvPicPr>
          <p:nvPr/>
        </p:nvPicPr>
        <p:blipFill>
          <a:blip r:embed="rId7"/>
          <a:stretch>
            <a:fillRect/>
          </a:stretch>
        </p:blipFill>
        <p:spPr>
          <a:xfrm>
            <a:off x="6382552" y="6160061"/>
            <a:ext cx="2342188" cy="536118"/>
          </a:xfrm>
          <a:prstGeom prst="rect">
            <a:avLst/>
          </a:prstGeom>
        </p:spPr>
      </p:pic>
    </p:spTree>
    <p:extLst>
      <p:ext uri="{BB962C8B-B14F-4D97-AF65-F5344CB8AC3E}">
        <p14:creationId xmlns:p14="http://schemas.microsoft.com/office/powerpoint/2010/main" val="420680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A4A94B7-E5F3-4AD4-BCCB-0D2D53B36B19}"/>
              </a:ext>
            </a:extLst>
          </p:cNvPr>
          <p:cNvSpPr>
            <a:spLocks noGrp="1" noChangeArrowheads="1"/>
          </p:cNvSpPr>
          <p:nvPr>
            <p:ph type="title"/>
          </p:nvPr>
        </p:nvSpPr>
        <p:spPr>
          <a:xfrm>
            <a:off x="457200" y="-26988"/>
            <a:ext cx="8229600" cy="1143001"/>
          </a:xfrm>
        </p:spPr>
        <p:txBody>
          <a:bodyPr/>
          <a:lstStyle/>
          <a:p>
            <a:r>
              <a:rPr lang="el-GR" altLang="el-GR" sz="3200" b="1" dirty="0">
                <a:solidFill>
                  <a:schemeClr val="accent1">
                    <a:lumMod val="75000"/>
                  </a:schemeClr>
                </a:solidFill>
              </a:rPr>
              <a:t>ΕΦΑΡΜΟΓΗ ΑΛΛΩΝ ΕΜΠΕΙΡΙΚΩΝ ΜΕΘΟΔΩΝ ΣΤΗΝ ΕΚΤΙΜΗΣΗ ΤΗΣ ΑΒΕΒΑΙΟΤΗΤΑΣ</a:t>
            </a:r>
          </a:p>
        </p:txBody>
      </p:sp>
      <p:pic>
        <p:nvPicPr>
          <p:cNvPr id="43014" name="Picture 6">
            <a:extLst>
              <a:ext uri="{FF2B5EF4-FFF2-40B4-BE49-F238E27FC236}">
                <a16:creationId xmlns:a16="http://schemas.microsoft.com/office/drawing/2014/main" id="{3BE218F2-4F28-4B83-9898-5B4E4C26018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63713" y="2420938"/>
            <a:ext cx="5472112" cy="371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2" name="Rectangle 4">
            <a:extLst>
              <a:ext uri="{FF2B5EF4-FFF2-40B4-BE49-F238E27FC236}">
                <a16:creationId xmlns:a16="http://schemas.microsoft.com/office/drawing/2014/main" id="{A42568DE-1A9E-4857-A3E2-93B6B9984F18}"/>
              </a:ext>
            </a:extLst>
          </p:cNvPr>
          <p:cNvSpPr>
            <a:spLocks noChangeArrowheads="1"/>
          </p:cNvSpPr>
          <p:nvPr/>
        </p:nvSpPr>
        <p:spPr bwMode="auto">
          <a:xfrm>
            <a:off x="0" y="981075"/>
            <a:ext cx="9144000"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43013" name="Rectangle 5">
            <a:extLst>
              <a:ext uri="{FF2B5EF4-FFF2-40B4-BE49-F238E27FC236}">
                <a16:creationId xmlns:a16="http://schemas.microsoft.com/office/drawing/2014/main" id="{4B4943C0-3E12-4771-A899-00ED10DB01BB}"/>
              </a:ext>
            </a:extLst>
          </p:cNvPr>
          <p:cNvSpPr>
            <a:spLocks noChangeArrowheads="1"/>
          </p:cNvSpPr>
          <p:nvPr/>
        </p:nvSpPr>
        <p:spPr bwMode="auto">
          <a:xfrm>
            <a:off x="-1588" y="1125538"/>
            <a:ext cx="9145588" cy="142875"/>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43016" name="Text Box 8">
            <a:extLst>
              <a:ext uri="{FF2B5EF4-FFF2-40B4-BE49-F238E27FC236}">
                <a16:creationId xmlns:a16="http://schemas.microsoft.com/office/drawing/2014/main" id="{B513CEDD-8FC0-4E99-8213-7E733F741927}"/>
              </a:ext>
            </a:extLst>
          </p:cNvPr>
          <p:cNvSpPr txBox="1">
            <a:spLocks noChangeArrowheads="1"/>
          </p:cNvSpPr>
          <p:nvPr/>
        </p:nvSpPr>
        <p:spPr bwMode="auto">
          <a:xfrm>
            <a:off x="179388" y="1341438"/>
            <a:ext cx="86407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800" dirty="0"/>
              <a:t>Ρυπασμένο αγροτεμάχιο </a:t>
            </a:r>
            <a:r>
              <a:rPr lang="en-US" altLang="el-GR" sz="2800" dirty="0"/>
              <a:t>(</a:t>
            </a:r>
            <a:r>
              <a:rPr lang="el-GR" altLang="el-GR" sz="2800" dirty="0"/>
              <a:t>πεδίο </a:t>
            </a:r>
            <a:r>
              <a:rPr lang="el-GR" altLang="el-GR" sz="2800" dirty="0" err="1"/>
              <a:t>εκκαμίνευσης</a:t>
            </a:r>
            <a:r>
              <a:rPr lang="el-GR" altLang="el-GR" sz="2800" dirty="0"/>
              <a:t> </a:t>
            </a:r>
            <a:r>
              <a:rPr lang="en-US" altLang="el-GR" sz="2800" dirty="0"/>
              <a:t>Pb) </a:t>
            </a:r>
            <a:r>
              <a:rPr lang="el-GR" altLang="el-GR" sz="2800" dirty="0"/>
              <a:t>στο </a:t>
            </a:r>
            <a:r>
              <a:rPr lang="en-US" altLang="el-GR" sz="2800" dirty="0"/>
              <a:t>Derbyshire, UK</a:t>
            </a:r>
            <a:r>
              <a:rPr lang="el-GR" altLang="el-GR" sz="2800" dirty="0"/>
              <a:t>, 1.8 </a:t>
            </a:r>
            <a:r>
              <a:rPr lang="en-US" altLang="el-GR" sz="2800" dirty="0"/>
              <a:t>ha, </a:t>
            </a:r>
            <a:r>
              <a:rPr lang="el-GR" altLang="el-GR" sz="2800" dirty="0"/>
              <a:t>χρήση γης: βοσκή ζώων</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5" name="Object 7">
            <a:extLst>
              <a:ext uri="{FF2B5EF4-FFF2-40B4-BE49-F238E27FC236}">
                <a16:creationId xmlns:a16="http://schemas.microsoft.com/office/drawing/2014/main" id="{48E0565F-E272-4D13-A0E2-96E958AC5A11}"/>
              </a:ext>
            </a:extLst>
          </p:cNvPr>
          <p:cNvGraphicFramePr>
            <a:graphicFrameLocks noGrp="1" noChangeAspect="1"/>
          </p:cNvGraphicFramePr>
          <p:nvPr>
            <p:ph idx="1"/>
            <p:extLst>
              <p:ext uri="{D42A27DB-BD31-4B8C-83A1-F6EECF244321}">
                <p14:modId xmlns:p14="http://schemas.microsoft.com/office/powerpoint/2010/main" val="2877487512"/>
              </p:ext>
            </p:extLst>
          </p:nvPr>
        </p:nvGraphicFramePr>
        <p:xfrm>
          <a:off x="1439862" y="2124076"/>
          <a:ext cx="6262687" cy="4525963"/>
        </p:xfrm>
        <a:graphic>
          <a:graphicData uri="http://schemas.openxmlformats.org/presentationml/2006/ole">
            <mc:AlternateContent xmlns:mc="http://schemas.openxmlformats.org/markup-compatibility/2006">
              <mc:Choice xmlns:v="urn:schemas-microsoft-com:vml" Requires="v">
                <p:oleObj name="CorelDRAW" r:id="rId2" imgW="4562640" imgH="3296880" progId="CorelDraw.Graphic.8">
                  <p:embed/>
                </p:oleObj>
              </mc:Choice>
              <mc:Fallback>
                <p:oleObj name="CorelDRAW" r:id="rId2" imgW="4562640" imgH="3296880" progId="CorelDraw.Graphic.8">
                  <p:embed/>
                  <p:pic>
                    <p:nvPicPr>
                      <p:cNvPr id="7175" name="Object 7">
                        <a:extLst>
                          <a:ext uri="{FF2B5EF4-FFF2-40B4-BE49-F238E27FC236}">
                            <a16:creationId xmlns:a16="http://schemas.microsoft.com/office/drawing/2014/main" id="{48E0565F-E272-4D13-A0E2-96E958AC5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862" y="2124076"/>
                        <a:ext cx="6262687" cy="4525963"/>
                      </a:xfrm>
                      <a:prstGeom prst="rect">
                        <a:avLst/>
                      </a:prstGeom>
                    </p:spPr>
                  </p:pic>
                </p:oleObj>
              </mc:Fallback>
            </mc:AlternateContent>
          </a:graphicData>
        </a:graphic>
      </p:graphicFrame>
      <p:sp>
        <p:nvSpPr>
          <p:cNvPr id="7177" name="Rectangle 9">
            <a:extLst>
              <a:ext uri="{FF2B5EF4-FFF2-40B4-BE49-F238E27FC236}">
                <a16:creationId xmlns:a16="http://schemas.microsoft.com/office/drawing/2014/main" id="{5115208F-E710-49F7-AAFC-52E394AFB2FA}"/>
              </a:ext>
            </a:extLst>
          </p:cNvPr>
          <p:cNvSpPr>
            <a:spLocks noChangeArrowheads="1"/>
          </p:cNvSpPr>
          <p:nvPr/>
        </p:nvSpPr>
        <p:spPr bwMode="auto">
          <a:xfrm>
            <a:off x="0" y="-26988"/>
            <a:ext cx="91440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l-GR" altLang="el-GR" sz="3200" b="1" dirty="0">
                <a:solidFill>
                  <a:schemeClr val="accent1">
                    <a:lumMod val="75000"/>
                  </a:schemeClr>
                </a:solidFill>
              </a:rPr>
              <a:t>ΠΡΩΤΟΚΟΛΛΑ ΔΕΙΓΜΑΤΟΛΗΨΙΑΣ ΕΔΑΦΟΥΣ</a:t>
            </a:r>
          </a:p>
        </p:txBody>
      </p:sp>
      <p:sp>
        <p:nvSpPr>
          <p:cNvPr id="7178" name="Rectangle 10">
            <a:extLst>
              <a:ext uri="{FF2B5EF4-FFF2-40B4-BE49-F238E27FC236}">
                <a16:creationId xmlns:a16="http://schemas.microsoft.com/office/drawing/2014/main" id="{12464954-A597-447B-96A4-099229FE1D52}"/>
              </a:ext>
            </a:extLst>
          </p:cNvPr>
          <p:cNvSpPr>
            <a:spLocks noChangeArrowheads="1"/>
          </p:cNvSpPr>
          <p:nvPr/>
        </p:nvSpPr>
        <p:spPr bwMode="auto">
          <a:xfrm>
            <a:off x="0" y="981075"/>
            <a:ext cx="9144000"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7179" name="Rectangle 11">
            <a:extLst>
              <a:ext uri="{FF2B5EF4-FFF2-40B4-BE49-F238E27FC236}">
                <a16:creationId xmlns:a16="http://schemas.microsoft.com/office/drawing/2014/main" id="{79A717F4-ADA3-4C59-B2DB-820B540E6825}"/>
              </a:ext>
            </a:extLst>
          </p:cNvPr>
          <p:cNvSpPr>
            <a:spLocks noChangeArrowheads="1"/>
          </p:cNvSpPr>
          <p:nvPr/>
        </p:nvSpPr>
        <p:spPr bwMode="auto">
          <a:xfrm>
            <a:off x="-1588" y="1125538"/>
            <a:ext cx="9145588" cy="142875"/>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8" name="Text Box 378">
            <a:extLst>
              <a:ext uri="{FF2B5EF4-FFF2-40B4-BE49-F238E27FC236}">
                <a16:creationId xmlns:a16="http://schemas.microsoft.com/office/drawing/2014/main" id="{CB406C86-993F-4A67-BD04-C5CA6A8D7990}"/>
              </a:ext>
            </a:extLst>
          </p:cNvPr>
          <p:cNvSpPr txBox="1">
            <a:spLocks noChangeArrowheads="1"/>
          </p:cNvSpPr>
          <p:nvPr/>
        </p:nvSpPr>
        <p:spPr bwMode="auto">
          <a:xfrm>
            <a:off x="610893" y="1380637"/>
            <a:ext cx="3679751" cy="64633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spcBef>
                <a:spcPct val="50000"/>
              </a:spcBef>
            </a:pPr>
            <a:r>
              <a:rPr lang="el-GR" altLang="el-GR" sz="1800" b="1" dirty="0"/>
              <a:t>ΘΕΣΗ ΔΕΙΓΜΑΤΟΛΗΨΙΑΣ</a:t>
            </a:r>
            <a:r>
              <a:rPr lang="en-US" altLang="el-GR" sz="1800" b="1" dirty="0"/>
              <a:t> = </a:t>
            </a:r>
            <a:r>
              <a:rPr lang="el-GR" altLang="el-GR" sz="1800" b="1" dirty="0"/>
              <a:t>δειγματοληπτικός στόχος</a:t>
            </a:r>
          </a:p>
        </p:txBody>
      </p:sp>
      <p:cxnSp>
        <p:nvCxnSpPr>
          <p:cNvPr id="9" name="26 - Ευθύγραμμο βέλος σύνδεσης">
            <a:extLst>
              <a:ext uri="{FF2B5EF4-FFF2-40B4-BE49-F238E27FC236}">
                <a16:creationId xmlns:a16="http://schemas.microsoft.com/office/drawing/2014/main" id="{F771FDAA-18ED-4952-8549-B15141BCA9C7}"/>
              </a:ext>
            </a:extLst>
          </p:cNvPr>
          <p:cNvCxnSpPr>
            <a:cxnSpLocks/>
          </p:cNvCxnSpPr>
          <p:nvPr/>
        </p:nvCxnSpPr>
        <p:spPr>
          <a:xfrm>
            <a:off x="1869958" y="2060576"/>
            <a:ext cx="254264" cy="31686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box(in)">
                                      <p:cBhvr>
                                        <p:cTn id="7" dur="500"/>
                                        <p:tgtEl>
                                          <p:spTgt spid="717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83FF17A-038A-4644-B446-0CF86FB137E4}"/>
              </a:ext>
            </a:extLst>
          </p:cNvPr>
          <p:cNvSpPr>
            <a:spLocks noGrp="1" noChangeArrowheads="1"/>
          </p:cNvSpPr>
          <p:nvPr>
            <p:ph type="title"/>
          </p:nvPr>
        </p:nvSpPr>
        <p:spPr>
          <a:xfrm>
            <a:off x="457200" y="-26988"/>
            <a:ext cx="8229600" cy="1143001"/>
          </a:xfrm>
        </p:spPr>
        <p:txBody>
          <a:bodyPr/>
          <a:lstStyle/>
          <a:p>
            <a:r>
              <a:rPr lang="el-GR" altLang="el-GR" sz="3200" b="1" dirty="0">
                <a:solidFill>
                  <a:schemeClr val="accent1">
                    <a:lumMod val="75000"/>
                  </a:schemeClr>
                </a:solidFill>
              </a:rPr>
              <a:t>ΜΕΘΟΔΟΣ ΔΙΠΛΩΝ ΔΕΙΓΜΑΤΩΝ</a:t>
            </a:r>
          </a:p>
        </p:txBody>
      </p:sp>
      <p:sp>
        <p:nvSpPr>
          <p:cNvPr id="44035" name="Rectangle 3">
            <a:extLst>
              <a:ext uri="{FF2B5EF4-FFF2-40B4-BE49-F238E27FC236}">
                <a16:creationId xmlns:a16="http://schemas.microsoft.com/office/drawing/2014/main" id="{7E279900-4C83-45B8-9AB4-62379AF23E4B}"/>
              </a:ext>
            </a:extLst>
          </p:cNvPr>
          <p:cNvSpPr>
            <a:spLocks noChangeArrowheads="1"/>
          </p:cNvSpPr>
          <p:nvPr/>
        </p:nvSpPr>
        <p:spPr bwMode="auto">
          <a:xfrm>
            <a:off x="0" y="981075"/>
            <a:ext cx="9144000"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44036" name="Rectangle 4">
            <a:extLst>
              <a:ext uri="{FF2B5EF4-FFF2-40B4-BE49-F238E27FC236}">
                <a16:creationId xmlns:a16="http://schemas.microsoft.com/office/drawing/2014/main" id="{2C0930DF-1744-48DA-8187-9E3F58F89B4C}"/>
              </a:ext>
            </a:extLst>
          </p:cNvPr>
          <p:cNvSpPr>
            <a:spLocks noChangeArrowheads="1"/>
          </p:cNvSpPr>
          <p:nvPr/>
        </p:nvSpPr>
        <p:spPr bwMode="auto">
          <a:xfrm>
            <a:off x="-1588" y="1125538"/>
            <a:ext cx="9145588" cy="142875"/>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44038" name="Text Box 6">
            <a:extLst>
              <a:ext uri="{FF2B5EF4-FFF2-40B4-BE49-F238E27FC236}">
                <a16:creationId xmlns:a16="http://schemas.microsoft.com/office/drawing/2014/main" id="{B5CFB7A8-D811-414D-9677-1EF9E2906295}"/>
              </a:ext>
            </a:extLst>
          </p:cNvPr>
          <p:cNvSpPr txBox="1">
            <a:spLocks noChangeArrowheads="1"/>
          </p:cNvSpPr>
          <p:nvPr/>
        </p:nvSpPr>
        <p:spPr bwMode="auto">
          <a:xfrm>
            <a:off x="179388" y="1341438"/>
            <a:ext cx="864076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l-GR" altLang="el-GR" sz="2800"/>
              <a:t> </a:t>
            </a:r>
            <a:r>
              <a:rPr lang="el-GR" altLang="el-GR" sz="2400"/>
              <a:t>Συλλογή διπλών δειγμάτων </a:t>
            </a:r>
            <a:r>
              <a:rPr lang="en-US" altLang="el-GR" sz="2400"/>
              <a:t>&amp;</a:t>
            </a:r>
            <a:r>
              <a:rPr lang="el-GR" altLang="el-GR" sz="2400"/>
              <a:t> εκτέλεση διπλών αναλύσεων</a:t>
            </a:r>
          </a:p>
          <a:p>
            <a:pPr>
              <a:spcBef>
                <a:spcPct val="50000"/>
              </a:spcBef>
              <a:buFontTx/>
              <a:buChar char="•"/>
            </a:pPr>
            <a:r>
              <a:rPr lang="el-GR" altLang="el-GR" sz="2400"/>
              <a:t> Εξισορροπημένη διάταξη </a:t>
            </a:r>
            <a:r>
              <a:rPr lang="en-US" altLang="el-GR" sz="2400">
                <a:sym typeface="Wingdings" panose="05000000000000000000" pitchFamily="2" charset="2"/>
              </a:rPr>
              <a:t> ANOVA</a:t>
            </a:r>
            <a:endParaRPr lang="el-GR" altLang="el-GR" sz="2400"/>
          </a:p>
        </p:txBody>
      </p:sp>
      <p:sp>
        <p:nvSpPr>
          <p:cNvPr id="44410" name="Text Box 378">
            <a:extLst>
              <a:ext uri="{FF2B5EF4-FFF2-40B4-BE49-F238E27FC236}">
                <a16:creationId xmlns:a16="http://schemas.microsoft.com/office/drawing/2014/main" id="{B6991493-4704-4688-A3A4-EF5E2CC013CA}"/>
              </a:ext>
            </a:extLst>
          </p:cNvPr>
          <p:cNvSpPr txBox="1">
            <a:spLocks noChangeArrowheads="1"/>
          </p:cNvSpPr>
          <p:nvPr/>
        </p:nvSpPr>
        <p:spPr bwMode="auto">
          <a:xfrm>
            <a:off x="2628900" y="2781300"/>
            <a:ext cx="2305050" cy="6508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l-GR" altLang="el-GR" sz="1800" b="1" dirty="0"/>
              <a:t>ΘΕΣΗ ΔΕΙΓΜΑΤΟΛΗΨΙΑΣ</a:t>
            </a:r>
          </a:p>
        </p:txBody>
      </p:sp>
      <p:sp>
        <p:nvSpPr>
          <p:cNvPr id="44411" name="Text Box 379">
            <a:extLst>
              <a:ext uri="{FF2B5EF4-FFF2-40B4-BE49-F238E27FC236}">
                <a16:creationId xmlns:a16="http://schemas.microsoft.com/office/drawing/2014/main" id="{7FC641DB-11D1-4D27-8810-3D4DC1937F14}"/>
              </a:ext>
            </a:extLst>
          </p:cNvPr>
          <p:cNvSpPr txBox="1">
            <a:spLocks noChangeArrowheads="1"/>
          </p:cNvSpPr>
          <p:nvPr/>
        </p:nvSpPr>
        <p:spPr bwMode="auto">
          <a:xfrm>
            <a:off x="1116013" y="4005263"/>
            <a:ext cx="1295400" cy="3762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l-GR" altLang="el-GR" sz="1800" b="1"/>
              <a:t>ΔΕΙΓΜΑ 1</a:t>
            </a:r>
          </a:p>
        </p:txBody>
      </p:sp>
      <p:sp>
        <p:nvSpPr>
          <p:cNvPr id="44412" name="Text Box 380">
            <a:extLst>
              <a:ext uri="{FF2B5EF4-FFF2-40B4-BE49-F238E27FC236}">
                <a16:creationId xmlns:a16="http://schemas.microsoft.com/office/drawing/2014/main" id="{F052941C-04CB-4AE1-9910-F7E17494DBA3}"/>
              </a:ext>
            </a:extLst>
          </p:cNvPr>
          <p:cNvSpPr txBox="1">
            <a:spLocks noChangeArrowheads="1"/>
          </p:cNvSpPr>
          <p:nvPr/>
        </p:nvSpPr>
        <p:spPr bwMode="auto">
          <a:xfrm>
            <a:off x="107950" y="4941888"/>
            <a:ext cx="1584325" cy="3762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l-GR" altLang="el-GR" sz="1800" b="1"/>
              <a:t>ΑΝΑΛΥΣΗ 1</a:t>
            </a:r>
          </a:p>
        </p:txBody>
      </p:sp>
      <p:sp>
        <p:nvSpPr>
          <p:cNvPr id="44413" name="Text Box 381">
            <a:extLst>
              <a:ext uri="{FF2B5EF4-FFF2-40B4-BE49-F238E27FC236}">
                <a16:creationId xmlns:a16="http://schemas.microsoft.com/office/drawing/2014/main" id="{0B88F8D4-7365-4929-9B6C-0988C0C7D697}"/>
              </a:ext>
            </a:extLst>
          </p:cNvPr>
          <p:cNvSpPr txBox="1">
            <a:spLocks noChangeArrowheads="1"/>
          </p:cNvSpPr>
          <p:nvPr/>
        </p:nvSpPr>
        <p:spPr bwMode="auto">
          <a:xfrm>
            <a:off x="5005388" y="4005263"/>
            <a:ext cx="1295400" cy="3762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l-GR" altLang="el-GR" sz="1800" b="1"/>
              <a:t>ΔΕΙΓΜΑ 2</a:t>
            </a:r>
          </a:p>
        </p:txBody>
      </p:sp>
      <p:sp>
        <p:nvSpPr>
          <p:cNvPr id="44414" name="Text Box 382">
            <a:extLst>
              <a:ext uri="{FF2B5EF4-FFF2-40B4-BE49-F238E27FC236}">
                <a16:creationId xmlns:a16="http://schemas.microsoft.com/office/drawing/2014/main" id="{3696890D-E7A8-4E44-BE14-6CF9097C3AF1}"/>
              </a:ext>
            </a:extLst>
          </p:cNvPr>
          <p:cNvSpPr txBox="1">
            <a:spLocks noChangeArrowheads="1"/>
          </p:cNvSpPr>
          <p:nvPr/>
        </p:nvSpPr>
        <p:spPr bwMode="auto">
          <a:xfrm>
            <a:off x="3997325" y="4941888"/>
            <a:ext cx="1584325" cy="3762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l-GR" altLang="el-GR" sz="1800" b="1"/>
              <a:t>ΑΝΑΛΥΣΗ 1</a:t>
            </a:r>
          </a:p>
        </p:txBody>
      </p:sp>
      <p:sp>
        <p:nvSpPr>
          <p:cNvPr id="44415" name="Text Box 383">
            <a:extLst>
              <a:ext uri="{FF2B5EF4-FFF2-40B4-BE49-F238E27FC236}">
                <a16:creationId xmlns:a16="http://schemas.microsoft.com/office/drawing/2014/main" id="{BB2BB976-0744-46A7-B043-474D8E4107AC}"/>
              </a:ext>
            </a:extLst>
          </p:cNvPr>
          <p:cNvSpPr txBox="1">
            <a:spLocks noChangeArrowheads="1"/>
          </p:cNvSpPr>
          <p:nvPr/>
        </p:nvSpPr>
        <p:spPr bwMode="auto">
          <a:xfrm>
            <a:off x="1836738" y="4941888"/>
            <a:ext cx="1584325" cy="3762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l-GR" altLang="el-GR" sz="1800" b="1"/>
              <a:t>ΑΝΑΛΥΣΗ 2</a:t>
            </a:r>
          </a:p>
        </p:txBody>
      </p:sp>
      <p:sp>
        <p:nvSpPr>
          <p:cNvPr id="44416" name="Text Box 384">
            <a:extLst>
              <a:ext uri="{FF2B5EF4-FFF2-40B4-BE49-F238E27FC236}">
                <a16:creationId xmlns:a16="http://schemas.microsoft.com/office/drawing/2014/main" id="{EE01CDEF-F4F7-46C2-BE60-1E4ADF346ED8}"/>
              </a:ext>
            </a:extLst>
          </p:cNvPr>
          <p:cNvSpPr txBox="1">
            <a:spLocks noChangeArrowheads="1"/>
          </p:cNvSpPr>
          <p:nvPr/>
        </p:nvSpPr>
        <p:spPr bwMode="auto">
          <a:xfrm>
            <a:off x="5724525" y="4941888"/>
            <a:ext cx="1584325" cy="3762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l-GR" altLang="el-GR" sz="1800" b="1"/>
              <a:t>ΑΝΑΛΥΣΗ 2</a:t>
            </a:r>
          </a:p>
        </p:txBody>
      </p:sp>
      <p:cxnSp>
        <p:nvCxnSpPr>
          <p:cNvPr id="44417" name="AutoShape 385">
            <a:extLst>
              <a:ext uri="{FF2B5EF4-FFF2-40B4-BE49-F238E27FC236}">
                <a16:creationId xmlns:a16="http://schemas.microsoft.com/office/drawing/2014/main" id="{5AB3A62A-6164-4F2D-9A41-6FA0D4B4A9E1}"/>
              </a:ext>
            </a:extLst>
          </p:cNvPr>
          <p:cNvCxnSpPr>
            <a:cxnSpLocks noChangeShapeType="1"/>
            <a:stCxn id="44410" idx="2"/>
            <a:endCxn id="44411" idx="0"/>
          </p:cNvCxnSpPr>
          <p:nvPr/>
        </p:nvCxnSpPr>
        <p:spPr bwMode="auto">
          <a:xfrm rot="5400000">
            <a:off x="2486025" y="2709863"/>
            <a:ext cx="573088" cy="2017712"/>
          </a:xfrm>
          <a:prstGeom prst="bentConnector3">
            <a:avLst>
              <a:gd name="adj1" fmla="val 49861"/>
            </a:avLst>
          </a:prstGeom>
          <a:ln>
            <a:headEnd/>
            <a:tailEnd type="triangle" w="med" len="med"/>
          </a:ln>
        </p:spPr>
        <p:style>
          <a:lnRef idx="2">
            <a:schemeClr val="accent1"/>
          </a:lnRef>
          <a:fillRef idx="1">
            <a:schemeClr val="lt1"/>
          </a:fillRef>
          <a:effectRef idx="0">
            <a:schemeClr val="accent1"/>
          </a:effectRef>
          <a:fontRef idx="minor">
            <a:schemeClr val="dk1"/>
          </a:fontRef>
        </p:style>
      </p:cxnSp>
      <p:cxnSp>
        <p:nvCxnSpPr>
          <p:cNvPr id="44418" name="AutoShape 386">
            <a:extLst>
              <a:ext uri="{FF2B5EF4-FFF2-40B4-BE49-F238E27FC236}">
                <a16:creationId xmlns:a16="http://schemas.microsoft.com/office/drawing/2014/main" id="{51C1F058-5177-4E60-A95D-89ACE7C94809}"/>
              </a:ext>
            </a:extLst>
          </p:cNvPr>
          <p:cNvCxnSpPr>
            <a:cxnSpLocks noChangeShapeType="1"/>
            <a:stCxn id="44410" idx="2"/>
            <a:endCxn id="44413" idx="0"/>
          </p:cNvCxnSpPr>
          <p:nvPr/>
        </p:nvCxnSpPr>
        <p:spPr bwMode="auto">
          <a:xfrm rot="16200000" flipH="1">
            <a:off x="4430713" y="2782887"/>
            <a:ext cx="573088" cy="1871663"/>
          </a:xfrm>
          <a:prstGeom prst="bentConnector3">
            <a:avLst>
              <a:gd name="adj1" fmla="val 49861"/>
            </a:avLst>
          </a:prstGeom>
          <a:ln>
            <a:headEnd/>
            <a:tailEnd type="triangle" w="med" len="med"/>
          </a:ln>
        </p:spPr>
        <p:style>
          <a:lnRef idx="2">
            <a:schemeClr val="accent1"/>
          </a:lnRef>
          <a:fillRef idx="1">
            <a:schemeClr val="lt1"/>
          </a:fillRef>
          <a:effectRef idx="0">
            <a:schemeClr val="accent1"/>
          </a:effectRef>
          <a:fontRef idx="minor">
            <a:schemeClr val="dk1"/>
          </a:fontRef>
        </p:style>
      </p:cxnSp>
      <p:cxnSp>
        <p:nvCxnSpPr>
          <p:cNvPr id="44419" name="AutoShape 387">
            <a:extLst>
              <a:ext uri="{FF2B5EF4-FFF2-40B4-BE49-F238E27FC236}">
                <a16:creationId xmlns:a16="http://schemas.microsoft.com/office/drawing/2014/main" id="{D7363316-784C-4B74-BF04-D02344FD202E}"/>
              </a:ext>
            </a:extLst>
          </p:cNvPr>
          <p:cNvCxnSpPr>
            <a:cxnSpLocks noChangeShapeType="1"/>
            <a:stCxn id="44411" idx="2"/>
            <a:endCxn id="44412" idx="0"/>
          </p:cNvCxnSpPr>
          <p:nvPr/>
        </p:nvCxnSpPr>
        <p:spPr bwMode="auto">
          <a:xfrm rot="5400000">
            <a:off x="1051719" y="4229894"/>
            <a:ext cx="560388" cy="863600"/>
          </a:xfrm>
          <a:prstGeom prst="bentConnector3">
            <a:avLst>
              <a:gd name="adj1" fmla="val 49856"/>
            </a:avLst>
          </a:prstGeom>
          <a:ln>
            <a:headEnd/>
            <a:tailEnd type="triangle" w="med" len="med"/>
          </a:ln>
        </p:spPr>
        <p:style>
          <a:lnRef idx="2">
            <a:schemeClr val="accent1"/>
          </a:lnRef>
          <a:fillRef idx="1">
            <a:schemeClr val="lt1"/>
          </a:fillRef>
          <a:effectRef idx="0">
            <a:schemeClr val="accent1"/>
          </a:effectRef>
          <a:fontRef idx="minor">
            <a:schemeClr val="dk1"/>
          </a:fontRef>
        </p:style>
      </p:cxnSp>
      <p:cxnSp>
        <p:nvCxnSpPr>
          <p:cNvPr id="44420" name="AutoShape 388">
            <a:extLst>
              <a:ext uri="{FF2B5EF4-FFF2-40B4-BE49-F238E27FC236}">
                <a16:creationId xmlns:a16="http://schemas.microsoft.com/office/drawing/2014/main" id="{5AC7D0EC-44A5-4199-86AA-DCCD7613EBAA}"/>
              </a:ext>
            </a:extLst>
          </p:cNvPr>
          <p:cNvCxnSpPr>
            <a:cxnSpLocks noChangeShapeType="1"/>
            <a:stCxn id="44411" idx="2"/>
            <a:endCxn id="44415" idx="0"/>
          </p:cNvCxnSpPr>
          <p:nvPr/>
        </p:nvCxnSpPr>
        <p:spPr bwMode="auto">
          <a:xfrm rot="16200000" flipH="1">
            <a:off x="1916113" y="4229100"/>
            <a:ext cx="560388" cy="865187"/>
          </a:xfrm>
          <a:prstGeom prst="bentConnector3">
            <a:avLst>
              <a:gd name="adj1" fmla="val 49856"/>
            </a:avLst>
          </a:prstGeom>
          <a:ln>
            <a:headEnd/>
            <a:tailEnd type="triangle" w="med" len="med"/>
          </a:ln>
        </p:spPr>
        <p:style>
          <a:lnRef idx="2">
            <a:schemeClr val="accent1"/>
          </a:lnRef>
          <a:fillRef idx="1">
            <a:schemeClr val="lt1"/>
          </a:fillRef>
          <a:effectRef idx="0">
            <a:schemeClr val="accent1"/>
          </a:effectRef>
          <a:fontRef idx="minor">
            <a:schemeClr val="dk1"/>
          </a:fontRef>
        </p:style>
      </p:cxnSp>
      <p:cxnSp>
        <p:nvCxnSpPr>
          <p:cNvPr id="44421" name="AutoShape 389">
            <a:extLst>
              <a:ext uri="{FF2B5EF4-FFF2-40B4-BE49-F238E27FC236}">
                <a16:creationId xmlns:a16="http://schemas.microsoft.com/office/drawing/2014/main" id="{9183E966-4B7E-4B14-B1C7-4F3C7487BAA6}"/>
              </a:ext>
            </a:extLst>
          </p:cNvPr>
          <p:cNvCxnSpPr>
            <a:cxnSpLocks noChangeShapeType="1"/>
            <a:stCxn id="44413" idx="2"/>
            <a:endCxn id="44414" idx="0"/>
          </p:cNvCxnSpPr>
          <p:nvPr/>
        </p:nvCxnSpPr>
        <p:spPr bwMode="auto">
          <a:xfrm rot="5400000">
            <a:off x="4941094" y="4229894"/>
            <a:ext cx="560388" cy="863600"/>
          </a:xfrm>
          <a:prstGeom prst="bentConnector3">
            <a:avLst>
              <a:gd name="adj1" fmla="val 49856"/>
            </a:avLst>
          </a:prstGeom>
          <a:ln>
            <a:headEnd/>
            <a:tailEnd type="triangle" w="med" len="med"/>
          </a:ln>
        </p:spPr>
        <p:style>
          <a:lnRef idx="2">
            <a:schemeClr val="accent1"/>
          </a:lnRef>
          <a:fillRef idx="1">
            <a:schemeClr val="lt1"/>
          </a:fillRef>
          <a:effectRef idx="0">
            <a:schemeClr val="accent1"/>
          </a:effectRef>
          <a:fontRef idx="minor">
            <a:schemeClr val="dk1"/>
          </a:fontRef>
        </p:style>
      </p:cxnSp>
      <p:cxnSp>
        <p:nvCxnSpPr>
          <p:cNvPr id="44422" name="AutoShape 390">
            <a:extLst>
              <a:ext uri="{FF2B5EF4-FFF2-40B4-BE49-F238E27FC236}">
                <a16:creationId xmlns:a16="http://schemas.microsoft.com/office/drawing/2014/main" id="{83A416EB-B96A-4396-8709-DBAE1FF67A8E}"/>
              </a:ext>
            </a:extLst>
          </p:cNvPr>
          <p:cNvCxnSpPr>
            <a:cxnSpLocks noChangeShapeType="1"/>
            <a:stCxn id="44413" idx="2"/>
            <a:endCxn id="44416" idx="0"/>
          </p:cNvCxnSpPr>
          <p:nvPr/>
        </p:nvCxnSpPr>
        <p:spPr bwMode="auto">
          <a:xfrm rot="16200000" flipH="1">
            <a:off x="5804694" y="4229894"/>
            <a:ext cx="560388" cy="863600"/>
          </a:xfrm>
          <a:prstGeom prst="bentConnector3">
            <a:avLst>
              <a:gd name="adj1" fmla="val 49856"/>
            </a:avLst>
          </a:prstGeom>
          <a:ln>
            <a:headEnd/>
            <a:tailEnd type="triangle" w="med" len="med"/>
          </a:ln>
        </p:spPr>
        <p:style>
          <a:lnRef idx="2">
            <a:schemeClr val="accent1"/>
          </a:lnRef>
          <a:fillRef idx="1">
            <a:schemeClr val="lt1"/>
          </a:fillRef>
          <a:effectRef idx="0">
            <a:schemeClr val="accent1"/>
          </a:effectRef>
          <a:fontRef idx="minor">
            <a:schemeClr val="dk1"/>
          </a:fontRef>
        </p:style>
      </p:cxnSp>
      <p:sp>
        <p:nvSpPr>
          <p:cNvPr id="44423" name="Text Box 391">
            <a:extLst>
              <a:ext uri="{FF2B5EF4-FFF2-40B4-BE49-F238E27FC236}">
                <a16:creationId xmlns:a16="http://schemas.microsoft.com/office/drawing/2014/main" id="{7610CC26-673C-4611-8766-D6A08802BD86}"/>
              </a:ext>
            </a:extLst>
          </p:cNvPr>
          <p:cNvSpPr txBox="1">
            <a:spLocks noChangeArrowheads="1"/>
          </p:cNvSpPr>
          <p:nvPr/>
        </p:nvSpPr>
        <p:spPr bwMode="auto">
          <a:xfrm>
            <a:off x="7451725" y="2781300"/>
            <a:ext cx="1657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l-GR" sz="2800" i="1" dirty="0"/>
              <a:t>s</a:t>
            </a:r>
            <a:r>
              <a:rPr lang="en-US" altLang="el-GR" sz="2800" baseline="30000" dirty="0"/>
              <a:t>2</a:t>
            </a:r>
            <a:r>
              <a:rPr lang="en-US" altLang="el-GR" sz="2800" i="1" baseline="-25000" dirty="0"/>
              <a:t>geochem</a:t>
            </a:r>
            <a:endParaRPr lang="el-GR" altLang="el-GR" sz="2400" i="1" dirty="0"/>
          </a:p>
        </p:txBody>
      </p:sp>
      <p:sp>
        <p:nvSpPr>
          <p:cNvPr id="44424" name="Text Box 392">
            <a:extLst>
              <a:ext uri="{FF2B5EF4-FFF2-40B4-BE49-F238E27FC236}">
                <a16:creationId xmlns:a16="http://schemas.microsoft.com/office/drawing/2014/main" id="{6A9441B3-F8EA-4241-8A5A-7E7CA5235C21}"/>
              </a:ext>
            </a:extLst>
          </p:cNvPr>
          <p:cNvSpPr txBox="1">
            <a:spLocks noChangeArrowheads="1"/>
          </p:cNvSpPr>
          <p:nvPr/>
        </p:nvSpPr>
        <p:spPr bwMode="auto">
          <a:xfrm>
            <a:off x="7486650" y="3860800"/>
            <a:ext cx="1657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l-GR" sz="2800" i="1" dirty="0"/>
              <a:t>s</a:t>
            </a:r>
            <a:r>
              <a:rPr lang="en-US" altLang="el-GR" sz="2800" baseline="30000" dirty="0"/>
              <a:t>2</a:t>
            </a:r>
            <a:r>
              <a:rPr lang="en-US" altLang="el-GR" sz="2800" i="1" baseline="-25000" dirty="0"/>
              <a:t>sampling</a:t>
            </a:r>
            <a:endParaRPr lang="el-GR" altLang="el-GR" sz="2400" i="1" dirty="0"/>
          </a:p>
        </p:txBody>
      </p:sp>
      <p:sp>
        <p:nvSpPr>
          <p:cNvPr id="44425" name="Text Box 393">
            <a:extLst>
              <a:ext uri="{FF2B5EF4-FFF2-40B4-BE49-F238E27FC236}">
                <a16:creationId xmlns:a16="http://schemas.microsoft.com/office/drawing/2014/main" id="{DA084DCE-2F2E-4DE6-AB5F-27553AFDF89D}"/>
              </a:ext>
            </a:extLst>
          </p:cNvPr>
          <p:cNvSpPr txBox="1">
            <a:spLocks noChangeArrowheads="1"/>
          </p:cNvSpPr>
          <p:nvPr/>
        </p:nvSpPr>
        <p:spPr bwMode="auto">
          <a:xfrm>
            <a:off x="7451725" y="4868863"/>
            <a:ext cx="16573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l-GR" sz="2800" i="1" dirty="0"/>
              <a:t>s</a:t>
            </a:r>
            <a:r>
              <a:rPr lang="en-US" altLang="el-GR" sz="2800" baseline="30000" dirty="0"/>
              <a:t>2</a:t>
            </a:r>
            <a:r>
              <a:rPr lang="en-US" altLang="el-GR" sz="2800" i="1" baseline="-25000" dirty="0"/>
              <a:t>analytical</a:t>
            </a:r>
            <a:endParaRPr lang="el-GR" altLang="el-GR" sz="2400"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4410"/>
                                        </p:tgtEl>
                                        <p:attrNameLst>
                                          <p:attrName>style.visibility</p:attrName>
                                        </p:attrNameLst>
                                      </p:cBhvr>
                                      <p:to>
                                        <p:strVal val="visible"/>
                                      </p:to>
                                    </p:set>
                                    <p:anim calcmode="lin" valueType="num">
                                      <p:cBhvr>
                                        <p:cTn id="7" dur="1000" fill="hold"/>
                                        <p:tgtEl>
                                          <p:spTgt spid="44410"/>
                                        </p:tgtEl>
                                        <p:attrNameLst>
                                          <p:attrName>ppt_w</p:attrName>
                                        </p:attrNameLst>
                                      </p:cBhvr>
                                      <p:tavLst>
                                        <p:tav tm="0">
                                          <p:val>
                                            <p:strVal val="#ppt_w*0.70"/>
                                          </p:val>
                                        </p:tav>
                                        <p:tav tm="100000">
                                          <p:val>
                                            <p:strVal val="#ppt_w"/>
                                          </p:val>
                                        </p:tav>
                                      </p:tavLst>
                                    </p:anim>
                                    <p:anim calcmode="lin" valueType="num">
                                      <p:cBhvr>
                                        <p:cTn id="8" dur="1000" fill="hold"/>
                                        <p:tgtEl>
                                          <p:spTgt spid="44410"/>
                                        </p:tgtEl>
                                        <p:attrNameLst>
                                          <p:attrName>ppt_h</p:attrName>
                                        </p:attrNameLst>
                                      </p:cBhvr>
                                      <p:tavLst>
                                        <p:tav tm="0">
                                          <p:val>
                                            <p:strVal val="#ppt_h"/>
                                          </p:val>
                                        </p:tav>
                                        <p:tav tm="100000">
                                          <p:val>
                                            <p:strVal val="#ppt_h"/>
                                          </p:val>
                                        </p:tav>
                                      </p:tavLst>
                                    </p:anim>
                                    <p:animEffect transition="in" filter="fade">
                                      <p:cBhvr>
                                        <p:cTn id="9" dur="1000"/>
                                        <p:tgtEl>
                                          <p:spTgt spid="444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4418"/>
                                        </p:tgtEl>
                                        <p:attrNameLst>
                                          <p:attrName>style.visibility</p:attrName>
                                        </p:attrNameLst>
                                      </p:cBhvr>
                                      <p:to>
                                        <p:strVal val="visible"/>
                                      </p:to>
                                    </p:set>
                                    <p:anim calcmode="lin" valueType="num">
                                      <p:cBhvr>
                                        <p:cTn id="14" dur="1000" fill="hold"/>
                                        <p:tgtEl>
                                          <p:spTgt spid="44418"/>
                                        </p:tgtEl>
                                        <p:attrNameLst>
                                          <p:attrName>ppt_w</p:attrName>
                                        </p:attrNameLst>
                                      </p:cBhvr>
                                      <p:tavLst>
                                        <p:tav tm="0">
                                          <p:val>
                                            <p:strVal val="#ppt_w*0.70"/>
                                          </p:val>
                                        </p:tav>
                                        <p:tav tm="100000">
                                          <p:val>
                                            <p:strVal val="#ppt_w"/>
                                          </p:val>
                                        </p:tav>
                                      </p:tavLst>
                                    </p:anim>
                                    <p:anim calcmode="lin" valueType="num">
                                      <p:cBhvr>
                                        <p:cTn id="15" dur="1000" fill="hold"/>
                                        <p:tgtEl>
                                          <p:spTgt spid="44418"/>
                                        </p:tgtEl>
                                        <p:attrNameLst>
                                          <p:attrName>ppt_h</p:attrName>
                                        </p:attrNameLst>
                                      </p:cBhvr>
                                      <p:tavLst>
                                        <p:tav tm="0">
                                          <p:val>
                                            <p:strVal val="#ppt_h"/>
                                          </p:val>
                                        </p:tav>
                                        <p:tav tm="100000">
                                          <p:val>
                                            <p:strVal val="#ppt_h"/>
                                          </p:val>
                                        </p:tav>
                                      </p:tavLst>
                                    </p:anim>
                                    <p:animEffect transition="in" filter="fade">
                                      <p:cBhvr>
                                        <p:cTn id="16" dur="1000"/>
                                        <p:tgtEl>
                                          <p:spTgt spid="44418"/>
                                        </p:tgtEl>
                                      </p:cBhvr>
                                    </p:animEffect>
                                  </p:childTnLst>
                                </p:cTn>
                              </p:par>
                              <p:par>
                                <p:cTn id="17" presetID="55" presetClass="entr" presetSubtype="0" fill="hold" nodeType="withEffect">
                                  <p:stCondLst>
                                    <p:cond delay="0"/>
                                  </p:stCondLst>
                                  <p:childTnLst>
                                    <p:set>
                                      <p:cBhvr>
                                        <p:cTn id="18" dur="1" fill="hold">
                                          <p:stCondLst>
                                            <p:cond delay="0"/>
                                          </p:stCondLst>
                                        </p:cTn>
                                        <p:tgtEl>
                                          <p:spTgt spid="44417"/>
                                        </p:tgtEl>
                                        <p:attrNameLst>
                                          <p:attrName>style.visibility</p:attrName>
                                        </p:attrNameLst>
                                      </p:cBhvr>
                                      <p:to>
                                        <p:strVal val="visible"/>
                                      </p:to>
                                    </p:set>
                                    <p:anim calcmode="lin" valueType="num">
                                      <p:cBhvr>
                                        <p:cTn id="19" dur="1000" fill="hold"/>
                                        <p:tgtEl>
                                          <p:spTgt spid="44417"/>
                                        </p:tgtEl>
                                        <p:attrNameLst>
                                          <p:attrName>ppt_w</p:attrName>
                                        </p:attrNameLst>
                                      </p:cBhvr>
                                      <p:tavLst>
                                        <p:tav tm="0">
                                          <p:val>
                                            <p:strVal val="#ppt_w*0.70"/>
                                          </p:val>
                                        </p:tav>
                                        <p:tav tm="100000">
                                          <p:val>
                                            <p:strVal val="#ppt_w"/>
                                          </p:val>
                                        </p:tav>
                                      </p:tavLst>
                                    </p:anim>
                                    <p:anim calcmode="lin" valueType="num">
                                      <p:cBhvr>
                                        <p:cTn id="20" dur="1000" fill="hold"/>
                                        <p:tgtEl>
                                          <p:spTgt spid="44417"/>
                                        </p:tgtEl>
                                        <p:attrNameLst>
                                          <p:attrName>ppt_h</p:attrName>
                                        </p:attrNameLst>
                                      </p:cBhvr>
                                      <p:tavLst>
                                        <p:tav tm="0">
                                          <p:val>
                                            <p:strVal val="#ppt_h"/>
                                          </p:val>
                                        </p:tav>
                                        <p:tav tm="100000">
                                          <p:val>
                                            <p:strVal val="#ppt_h"/>
                                          </p:val>
                                        </p:tav>
                                      </p:tavLst>
                                    </p:anim>
                                    <p:animEffect transition="in" filter="fade">
                                      <p:cBhvr>
                                        <p:cTn id="21" dur="1000"/>
                                        <p:tgtEl>
                                          <p:spTgt spid="4441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44411"/>
                                        </p:tgtEl>
                                        <p:attrNameLst>
                                          <p:attrName>style.visibility</p:attrName>
                                        </p:attrNameLst>
                                      </p:cBhvr>
                                      <p:to>
                                        <p:strVal val="visible"/>
                                      </p:to>
                                    </p:set>
                                    <p:anim calcmode="lin" valueType="num">
                                      <p:cBhvr>
                                        <p:cTn id="24" dur="1000" fill="hold"/>
                                        <p:tgtEl>
                                          <p:spTgt spid="44411"/>
                                        </p:tgtEl>
                                        <p:attrNameLst>
                                          <p:attrName>ppt_w</p:attrName>
                                        </p:attrNameLst>
                                      </p:cBhvr>
                                      <p:tavLst>
                                        <p:tav tm="0">
                                          <p:val>
                                            <p:strVal val="#ppt_w*0.70"/>
                                          </p:val>
                                        </p:tav>
                                        <p:tav tm="100000">
                                          <p:val>
                                            <p:strVal val="#ppt_w"/>
                                          </p:val>
                                        </p:tav>
                                      </p:tavLst>
                                    </p:anim>
                                    <p:anim calcmode="lin" valueType="num">
                                      <p:cBhvr>
                                        <p:cTn id="25" dur="1000" fill="hold"/>
                                        <p:tgtEl>
                                          <p:spTgt spid="44411"/>
                                        </p:tgtEl>
                                        <p:attrNameLst>
                                          <p:attrName>ppt_h</p:attrName>
                                        </p:attrNameLst>
                                      </p:cBhvr>
                                      <p:tavLst>
                                        <p:tav tm="0">
                                          <p:val>
                                            <p:strVal val="#ppt_h"/>
                                          </p:val>
                                        </p:tav>
                                        <p:tav tm="100000">
                                          <p:val>
                                            <p:strVal val="#ppt_h"/>
                                          </p:val>
                                        </p:tav>
                                      </p:tavLst>
                                    </p:anim>
                                    <p:animEffect transition="in" filter="fade">
                                      <p:cBhvr>
                                        <p:cTn id="26" dur="1000"/>
                                        <p:tgtEl>
                                          <p:spTgt spid="44411"/>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44413"/>
                                        </p:tgtEl>
                                        <p:attrNameLst>
                                          <p:attrName>style.visibility</p:attrName>
                                        </p:attrNameLst>
                                      </p:cBhvr>
                                      <p:to>
                                        <p:strVal val="visible"/>
                                      </p:to>
                                    </p:set>
                                    <p:anim calcmode="lin" valueType="num">
                                      <p:cBhvr>
                                        <p:cTn id="29" dur="1000" fill="hold"/>
                                        <p:tgtEl>
                                          <p:spTgt spid="44413"/>
                                        </p:tgtEl>
                                        <p:attrNameLst>
                                          <p:attrName>ppt_w</p:attrName>
                                        </p:attrNameLst>
                                      </p:cBhvr>
                                      <p:tavLst>
                                        <p:tav tm="0">
                                          <p:val>
                                            <p:strVal val="#ppt_w*0.70"/>
                                          </p:val>
                                        </p:tav>
                                        <p:tav tm="100000">
                                          <p:val>
                                            <p:strVal val="#ppt_w"/>
                                          </p:val>
                                        </p:tav>
                                      </p:tavLst>
                                    </p:anim>
                                    <p:anim calcmode="lin" valueType="num">
                                      <p:cBhvr>
                                        <p:cTn id="30" dur="1000" fill="hold"/>
                                        <p:tgtEl>
                                          <p:spTgt spid="44413"/>
                                        </p:tgtEl>
                                        <p:attrNameLst>
                                          <p:attrName>ppt_h</p:attrName>
                                        </p:attrNameLst>
                                      </p:cBhvr>
                                      <p:tavLst>
                                        <p:tav tm="0">
                                          <p:val>
                                            <p:strVal val="#ppt_h"/>
                                          </p:val>
                                        </p:tav>
                                        <p:tav tm="100000">
                                          <p:val>
                                            <p:strVal val="#ppt_h"/>
                                          </p:val>
                                        </p:tav>
                                      </p:tavLst>
                                    </p:anim>
                                    <p:animEffect transition="in" filter="fade">
                                      <p:cBhvr>
                                        <p:cTn id="31" dur="1000"/>
                                        <p:tgtEl>
                                          <p:spTgt spid="4441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5" presetClass="entr" presetSubtype="0" fill="hold" nodeType="clickEffect">
                                  <p:stCondLst>
                                    <p:cond delay="0"/>
                                  </p:stCondLst>
                                  <p:childTnLst>
                                    <p:set>
                                      <p:cBhvr>
                                        <p:cTn id="35" dur="1" fill="hold">
                                          <p:stCondLst>
                                            <p:cond delay="0"/>
                                          </p:stCondLst>
                                        </p:cTn>
                                        <p:tgtEl>
                                          <p:spTgt spid="44420"/>
                                        </p:tgtEl>
                                        <p:attrNameLst>
                                          <p:attrName>style.visibility</p:attrName>
                                        </p:attrNameLst>
                                      </p:cBhvr>
                                      <p:to>
                                        <p:strVal val="visible"/>
                                      </p:to>
                                    </p:set>
                                    <p:anim calcmode="lin" valueType="num">
                                      <p:cBhvr>
                                        <p:cTn id="36" dur="1000" fill="hold"/>
                                        <p:tgtEl>
                                          <p:spTgt spid="44420"/>
                                        </p:tgtEl>
                                        <p:attrNameLst>
                                          <p:attrName>ppt_w</p:attrName>
                                        </p:attrNameLst>
                                      </p:cBhvr>
                                      <p:tavLst>
                                        <p:tav tm="0">
                                          <p:val>
                                            <p:strVal val="#ppt_w*0.70"/>
                                          </p:val>
                                        </p:tav>
                                        <p:tav tm="100000">
                                          <p:val>
                                            <p:strVal val="#ppt_w"/>
                                          </p:val>
                                        </p:tav>
                                      </p:tavLst>
                                    </p:anim>
                                    <p:anim calcmode="lin" valueType="num">
                                      <p:cBhvr>
                                        <p:cTn id="37" dur="1000" fill="hold"/>
                                        <p:tgtEl>
                                          <p:spTgt spid="44420"/>
                                        </p:tgtEl>
                                        <p:attrNameLst>
                                          <p:attrName>ppt_h</p:attrName>
                                        </p:attrNameLst>
                                      </p:cBhvr>
                                      <p:tavLst>
                                        <p:tav tm="0">
                                          <p:val>
                                            <p:strVal val="#ppt_h"/>
                                          </p:val>
                                        </p:tav>
                                        <p:tav tm="100000">
                                          <p:val>
                                            <p:strVal val="#ppt_h"/>
                                          </p:val>
                                        </p:tav>
                                      </p:tavLst>
                                    </p:anim>
                                    <p:animEffect transition="in" filter="fade">
                                      <p:cBhvr>
                                        <p:cTn id="38" dur="1000"/>
                                        <p:tgtEl>
                                          <p:spTgt spid="44420"/>
                                        </p:tgtEl>
                                      </p:cBhvr>
                                    </p:animEffect>
                                  </p:childTnLst>
                                </p:cTn>
                              </p:par>
                              <p:par>
                                <p:cTn id="39" presetID="55" presetClass="entr" presetSubtype="0" fill="hold" nodeType="withEffect">
                                  <p:stCondLst>
                                    <p:cond delay="0"/>
                                  </p:stCondLst>
                                  <p:childTnLst>
                                    <p:set>
                                      <p:cBhvr>
                                        <p:cTn id="40" dur="1" fill="hold">
                                          <p:stCondLst>
                                            <p:cond delay="0"/>
                                          </p:stCondLst>
                                        </p:cTn>
                                        <p:tgtEl>
                                          <p:spTgt spid="44419"/>
                                        </p:tgtEl>
                                        <p:attrNameLst>
                                          <p:attrName>style.visibility</p:attrName>
                                        </p:attrNameLst>
                                      </p:cBhvr>
                                      <p:to>
                                        <p:strVal val="visible"/>
                                      </p:to>
                                    </p:set>
                                    <p:anim calcmode="lin" valueType="num">
                                      <p:cBhvr>
                                        <p:cTn id="41" dur="1000" fill="hold"/>
                                        <p:tgtEl>
                                          <p:spTgt spid="44419"/>
                                        </p:tgtEl>
                                        <p:attrNameLst>
                                          <p:attrName>ppt_w</p:attrName>
                                        </p:attrNameLst>
                                      </p:cBhvr>
                                      <p:tavLst>
                                        <p:tav tm="0">
                                          <p:val>
                                            <p:strVal val="#ppt_w*0.70"/>
                                          </p:val>
                                        </p:tav>
                                        <p:tav tm="100000">
                                          <p:val>
                                            <p:strVal val="#ppt_w"/>
                                          </p:val>
                                        </p:tav>
                                      </p:tavLst>
                                    </p:anim>
                                    <p:anim calcmode="lin" valueType="num">
                                      <p:cBhvr>
                                        <p:cTn id="42" dur="1000" fill="hold"/>
                                        <p:tgtEl>
                                          <p:spTgt spid="44419"/>
                                        </p:tgtEl>
                                        <p:attrNameLst>
                                          <p:attrName>ppt_h</p:attrName>
                                        </p:attrNameLst>
                                      </p:cBhvr>
                                      <p:tavLst>
                                        <p:tav tm="0">
                                          <p:val>
                                            <p:strVal val="#ppt_h"/>
                                          </p:val>
                                        </p:tav>
                                        <p:tav tm="100000">
                                          <p:val>
                                            <p:strVal val="#ppt_h"/>
                                          </p:val>
                                        </p:tav>
                                      </p:tavLst>
                                    </p:anim>
                                    <p:animEffect transition="in" filter="fade">
                                      <p:cBhvr>
                                        <p:cTn id="43" dur="1000"/>
                                        <p:tgtEl>
                                          <p:spTgt spid="44419"/>
                                        </p:tgtEl>
                                      </p:cBhvr>
                                    </p:animEffect>
                                  </p:childTnLst>
                                </p:cTn>
                              </p:par>
                              <p:par>
                                <p:cTn id="44" presetID="55" presetClass="entr" presetSubtype="0" fill="hold" nodeType="withEffect">
                                  <p:stCondLst>
                                    <p:cond delay="0"/>
                                  </p:stCondLst>
                                  <p:childTnLst>
                                    <p:set>
                                      <p:cBhvr>
                                        <p:cTn id="45" dur="1" fill="hold">
                                          <p:stCondLst>
                                            <p:cond delay="0"/>
                                          </p:stCondLst>
                                        </p:cTn>
                                        <p:tgtEl>
                                          <p:spTgt spid="44421"/>
                                        </p:tgtEl>
                                        <p:attrNameLst>
                                          <p:attrName>style.visibility</p:attrName>
                                        </p:attrNameLst>
                                      </p:cBhvr>
                                      <p:to>
                                        <p:strVal val="visible"/>
                                      </p:to>
                                    </p:set>
                                    <p:anim calcmode="lin" valueType="num">
                                      <p:cBhvr>
                                        <p:cTn id="46" dur="1000" fill="hold"/>
                                        <p:tgtEl>
                                          <p:spTgt spid="44421"/>
                                        </p:tgtEl>
                                        <p:attrNameLst>
                                          <p:attrName>ppt_w</p:attrName>
                                        </p:attrNameLst>
                                      </p:cBhvr>
                                      <p:tavLst>
                                        <p:tav tm="0">
                                          <p:val>
                                            <p:strVal val="#ppt_w*0.70"/>
                                          </p:val>
                                        </p:tav>
                                        <p:tav tm="100000">
                                          <p:val>
                                            <p:strVal val="#ppt_w"/>
                                          </p:val>
                                        </p:tav>
                                      </p:tavLst>
                                    </p:anim>
                                    <p:anim calcmode="lin" valueType="num">
                                      <p:cBhvr>
                                        <p:cTn id="47" dur="1000" fill="hold"/>
                                        <p:tgtEl>
                                          <p:spTgt spid="44421"/>
                                        </p:tgtEl>
                                        <p:attrNameLst>
                                          <p:attrName>ppt_h</p:attrName>
                                        </p:attrNameLst>
                                      </p:cBhvr>
                                      <p:tavLst>
                                        <p:tav tm="0">
                                          <p:val>
                                            <p:strVal val="#ppt_h"/>
                                          </p:val>
                                        </p:tav>
                                        <p:tav tm="100000">
                                          <p:val>
                                            <p:strVal val="#ppt_h"/>
                                          </p:val>
                                        </p:tav>
                                      </p:tavLst>
                                    </p:anim>
                                    <p:animEffect transition="in" filter="fade">
                                      <p:cBhvr>
                                        <p:cTn id="48" dur="1000"/>
                                        <p:tgtEl>
                                          <p:spTgt spid="44421"/>
                                        </p:tgtEl>
                                      </p:cBhvr>
                                    </p:animEffect>
                                  </p:childTnLst>
                                </p:cTn>
                              </p:par>
                              <p:par>
                                <p:cTn id="49" presetID="55" presetClass="entr" presetSubtype="0" fill="hold" nodeType="withEffect">
                                  <p:stCondLst>
                                    <p:cond delay="0"/>
                                  </p:stCondLst>
                                  <p:childTnLst>
                                    <p:set>
                                      <p:cBhvr>
                                        <p:cTn id="50" dur="1" fill="hold">
                                          <p:stCondLst>
                                            <p:cond delay="0"/>
                                          </p:stCondLst>
                                        </p:cTn>
                                        <p:tgtEl>
                                          <p:spTgt spid="44422"/>
                                        </p:tgtEl>
                                        <p:attrNameLst>
                                          <p:attrName>style.visibility</p:attrName>
                                        </p:attrNameLst>
                                      </p:cBhvr>
                                      <p:to>
                                        <p:strVal val="visible"/>
                                      </p:to>
                                    </p:set>
                                    <p:anim calcmode="lin" valueType="num">
                                      <p:cBhvr>
                                        <p:cTn id="51" dur="1000" fill="hold"/>
                                        <p:tgtEl>
                                          <p:spTgt spid="44422"/>
                                        </p:tgtEl>
                                        <p:attrNameLst>
                                          <p:attrName>ppt_w</p:attrName>
                                        </p:attrNameLst>
                                      </p:cBhvr>
                                      <p:tavLst>
                                        <p:tav tm="0">
                                          <p:val>
                                            <p:strVal val="#ppt_w*0.70"/>
                                          </p:val>
                                        </p:tav>
                                        <p:tav tm="100000">
                                          <p:val>
                                            <p:strVal val="#ppt_w"/>
                                          </p:val>
                                        </p:tav>
                                      </p:tavLst>
                                    </p:anim>
                                    <p:anim calcmode="lin" valueType="num">
                                      <p:cBhvr>
                                        <p:cTn id="52" dur="1000" fill="hold"/>
                                        <p:tgtEl>
                                          <p:spTgt spid="44422"/>
                                        </p:tgtEl>
                                        <p:attrNameLst>
                                          <p:attrName>ppt_h</p:attrName>
                                        </p:attrNameLst>
                                      </p:cBhvr>
                                      <p:tavLst>
                                        <p:tav tm="0">
                                          <p:val>
                                            <p:strVal val="#ppt_h"/>
                                          </p:val>
                                        </p:tav>
                                        <p:tav tm="100000">
                                          <p:val>
                                            <p:strVal val="#ppt_h"/>
                                          </p:val>
                                        </p:tav>
                                      </p:tavLst>
                                    </p:anim>
                                    <p:animEffect transition="in" filter="fade">
                                      <p:cBhvr>
                                        <p:cTn id="53" dur="1000"/>
                                        <p:tgtEl>
                                          <p:spTgt spid="44422"/>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44412"/>
                                        </p:tgtEl>
                                        <p:attrNameLst>
                                          <p:attrName>style.visibility</p:attrName>
                                        </p:attrNameLst>
                                      </p:cBhvr>
                                      <p:to>
                                        <p:strVal val="visible"/>
                                      </p:to>
                                    </p:set>
                                    <p:anim calcmode="lin" valueType="num">
                                      <p:cBhvr>
                                        <p:cTn id="56" dur="1000" fill="hold"/>
                                        <p:tgtEl>
                                          <p:spTgt spid="44412"/>
                                        </p:tgtEl>
                                        <p:attrNameLst>
                                          <p:attrName>ppt_w</p:attrName>
                                        </p:attrNameLst>
                                      </p:cBhvr>
                                      <p:tavLst>
                                        <p:tav tm="0">
                                          <p:val>
                                            <p:strVal val="#ppt_w*0.70"/>
                                          </p:val>
                                        </p:tav>
                                        <p:tav tm="100000">
                                          <p:val>
                                            <p:strVal val="#ppt_w"/>
                                          </p:val>
                                        </p:tav>
                                      </p:tavLst>
                                    </p:anim>
                                    <p:anim calcmode="lin" valueType="num">
                                      <p:cBhvr>
                                        <p:cTn id="57" dur="1000" fill="hold"/>
                                        <p:tgtEl>
                                          <p:spTgt spid="44412"/>
                                        </p:tgtEl>
                                        <p:attrNameLst>
                                          <p:attrName>ppt_h</p:attrName>
                                        </p:attrNameLst>
                                      </p:cBhvr>
                                      <p:tavLst>
                                        <p:tav tm="0">
                                          <p:val>
                                            <p:strVal val="#ppt_h"/>
                                          </p:val>
                                        </p:tav>
                                        <p:tav tm="100000">
                                          <p:val>
                                            <p:strVal val="#ppt_h"/>
                                          </p:val>
                                        </p:tav>
                                      </p:tavLst>
                                    </p:anim>
                                    <p:animEffect transition="in" filter="fade">
                                      <p:cBhvr>
                                        <p:cTn id="58" dur="1000"/>
                                        <p:tgtEl>
                                          <p:spTgt spid="44412"/>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44415"/>
                                        </p:tgtEl>
                                        <p:attrNameLst>
                                          <p:attrName>style.visibility</p:attrName>
                                        </p:attrNameLst>
                                      </p:cBhvr>
                                      <p:to>
                                        <p:strVal val="visible"/>
                                      </p:to>
                                    </p:set>
                                    <p:anim calcmode="lin" valueType="num">
                                      <p:cBhvr>
                                        <p:cTn id="61" dur="1000" fill="hold"/>
                                        <p:tgtEl>
                                          <p:spTgt spid="44415"/>
                                        </p:tgtEl>
                                        <p:attrNameLst>
                                          <p:attrName>ppt_w</p:attrName>
                                        </p:attrNameLst>
                                      </p:cBhvr>
                                      <p:tavLst>
                                        <p:tav tm="0">
                                          <p:val>
                                            <p:strVal val="#ppt_w*0.70"/>
                                          </p:val>
                                        </p:tav>
                                        <p:tav tm="100000">
                                          <p:val>
                                            <p:strVal val="#ppt_w"/>
                                          </p:val>
                                        </p:tav>
                                      </p:tavLst>
                                    </p:anim>
                                    <p:anim calcmode="lin" valueType="num">
                                      <p:cBhvr>
                                        <p:cTn id="62" dur="1000" fill="hold"/>
                                        <p:tgtEl>
                                          <p:spTgt spid="44415"/>
                                        </p:tgtEl>
                                        <p:attrNameLst>
                                          <p:attrName>ppt_h</p:attrName>
                                        </p:attrNameLst>
                                      </p:cBhvr>
                                      <p:tavLst>
                                        <p:tav tm="0">
                                          <p:val>
                                            <p:strVal val="#ppt_h"/>
                                          </p:val>
                                        </p:tav>
                                        <p:tav tm="100000">
                                          <p:val>
                                            <p:strVal val="#ppt_h"/>
                                          </p:val>
                                        </p:tav>
                                      </p:tavLst>
                                    </p:anim>
                                    <p:animEffect transition="in" filter="fade">
                                      <p:cBhvr>
                                        <p:cTn id="63" dur="1000"/>
                                        <p:tgtEl>
                                          <p:spTgt spid="44415"/>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44414"/>
                                        </p:tgtEl>
                                        <p:attrNameLst>
                                          <p:attrName>style.visibility</p:attrName>
                                        </p:attrNameLst>
                                      </p:cBhvr>
                                      <p:to>
                                        <p:strVal val="visible"/>
                                      </p:to>
                                    </p:set>
                                    <p:anim calcmode="lin" valueType="num">
                                      <p:cBhvr>
                                        <p:cTn id="66" dur="1000" fill="hold"/>
                                        <p:tgtEl>
                                          <p:spTgt spid="44414"/>
                                        </p:tgtEl>
                                        <p:attrNameLst>
                                          <p:attrName>ppt_w</p:attrName>
                                        </p:attrNameLst>
                                      </p:cBhvr>
                                      <p:tavLst>
                                        <p:tav tm="0">
                                          <p:val>
                                            <p:strVal val="#ppt_w*0.70"/>
                                          </p:val>
                                        </p:tav>
                                        <p:tav tm="100000">
                                          <p:val>
                                            <p:strVal val="#ppt_w"/>
                                          </p:val>
                                        </p:tav>
                                      </p:tavLst>
                                    </p:anim>
                                    <p:anim calcmode="lin" valueType="num">
                                      <p:cBhvr>
                                        <p:cTn id="67" dur="1000" fill="hold"/>
                                        <p:tgtEl>
                                          <p:spTgt spid="44414"/>
                                        </p:tgtEl>
                                        <p:attrNameLst>
                                          <p:attrName>ppt_h</p:attrName>
                                        </p:attrNameLst>
                                      </p:cBhvr>
                                      <p:tavLst>
                                        <p:tav tm="0">
                                          <p:val>
                                            <p:strVal val="#ppt_h"/>
                                          </p:val>
                                        </p:tav>
                                        <p:tav tm="100000">
                                          <p:val>
                                            <p:strVal val="#ppt_h"/>
                                          </p:val>
                                        </p:tav>
                                      </p:tavLst>
                                    </p:anim>
                                    <p:animEffect transition="in" filter="fade">
                                      <p:cBhvr>
                                        <p:cTn id="68" dur="1000"/>
                                        <p:tgtEl>
                                          <p:spTgt spid="44414"/>
                                        </p:tgtEl>
                                      </p:cBhvr>
                                    </p:animEffect>
                                  </p:childTnLst>
                                </p:cTn>
                              </p:par>
                              <p:par>
                                <p:cTn id="69" presetID="55" presetClass="entr" presetSubtype="0" fill="hold" grpId="0" nodeType="withEffect">
                                  <p:stCondLst>
                                    <p:cond delay="0"/>
                                  </p:stCondLst>
                                  <p:childTnLst>
                                    <p:set>
                                      <p:cBhvr>
                                        <p:cTn id="70" dur="1" fill="hold">
                                          <p:stCondLst>
                                            <p:cond delay="0"/>
                                          </p:stCondLst>
                                        </p:cTn>
                                        <p:tgtEl>
                                          <p:spTgt spid="44416"/>
                                        </p:tgtEl>
                                        <p:attrNameLst>
                                          <p:attrName>style.visibility</p:attrName>
                                        </p:attrNameLst>
                                      </p:cBhvr>
                                      <p:to>
                                        <p:strVal val="visible"/>
                                      </p:to>
                                    </p:set>
                                    <p:anim calcmode="lin" valueType="num">
                                      <p:cBhvr>
                                        <p:cTn id="71" dur="1000" fill="hold"/>
                                        <p:tgtEl>
                                          <p:spTgt spid="44416"/>
                                        </p:tgtEl>
                                        <p:attrNameLst>
                                          <p:attrName>ppt_w</p:attrName>
                                        </p:attrNameLst>
                                      </p:cBhvr>
                                      <p:tavLst>
                                        <p:tav tm="0">
                                          <p:val>
                                            <p:strVal val="#ppt_w*0.70"/>
                                          </p:val>
                                        </p:tav>
                                        <p:tav tm="100000">
                                          <p:val>
                                            <p:strVal val="#ppt_w"/>
                                          </p:val>
                                        </p:tav>
                                      </p:tavLst>
                                    </p:anim>
                                    <p:anim calcmode="lin" valueType="num">
                                      <p:cBhvr>
                                        <p:cTn id="72" dur="1000" fill="hold"/>
                                        <p:tgtEl>
                                          <p:spTgt spid="44416"/>
                                        </p:tgtEl>
                                        <p:attrNameLst>
                                          <p:attrName>ppt_h</p:attrName>
                                        </p:attrNameLst>
                                      </p:cBhvr>
                                      <p:tavLst>
                                        <p:tav tm="0">
                                          <p:val>
                                            <p:strVal val="#ppt_h"/>
                                          </p:val>
                                        </p:tav>
                                        <p:tav tm="100000">
                                          <p:val>
                                            <p:strVal val="#ppt_h"/>
                                          </p:val>
                                        </p:tav>
                                      </p:tavLst>
                                    </p:anim>
                                    <p:animEffect transition="in" filter="fade">
                                      <p:cBhvr>
                                        <p:cTn id="73" dur="1000"/>
                                        <p:tgtEl>
                                          <p:spTgt spid="44416"/>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5" presetClass="entr" presetSubtype="0" fill="hold" grpId="0" nodeType="clickEffect">
                                  <p:stCondLst>
                                    <p:cond delay="0"/>
                                  </p:stCondLst>
                                  <p:childTnLst>
                                    <p:set>
                                      <p:cBhvr>
                                        <p:cTn id="77" dur="1" fill="hold">
                                          <p:stCondLst>
                                            <p:cond delay="0"/>
                                          </p:stCondLst>
                                        </p:cTn>
                                        <p:tgtEl>
                                          <p:spTgt spid="44423"/>
                                        </p:tgtEl>
                                        <p:attrNameLst>
                                          <p:attrName>style.visibility</p:attrName>
                                        </p:attrNameLst>
                                      </p:cBhvr>
                                      <p:to>
                                        <p:strVal val="visible"/>
                                      </p:to>
                                    </p:set>
                                    <p:anim calcmode="lin" valueType="num">
                                      <p:cBhvr>
                                        <p:cTn id="78" dur="1000" fill="hold"/>
                                        <p:tgtEl>
                                          <p:spTgt spid="44423"/>
                                        </p:tgtEl>
                                        <p:attrNameLst>
                                          <p:attrName>ppt_w</p:attrName>
                                        </p:attrNameLst>
                                      </p:cBhvr>
                                      <p:tavLst>
                                        <p:tav tm="0">
                                          <p:val>
                                            <p:strVal val="#ppt_w*0.70"/>
                                          </p:val>
                                        </p:tav>
                                        <p:tav tm="100000">
                                          <p:val>
                                            <p:strVal val="#ppt_w"/>
                                          </p:val>
                                        </p:tav>
                                      </p:tavLst>
                                    </p:anim>
                                    <p:anim calcmode="lin" valueType="num">
                                      <p:cBhvr>
                                        <p:cTn id="79" dur="1000" fill="hold"/>
                                        <p:tgtEl>
                                          <p:spTgt spid="44423"/>
                                        </p:tgtEl>
                                        <p:attrNameLst>
                                          <p:attrName>ppt_h</p:attrName>
                                        </p:attrNameLst>
                                      </p:cBhvr>
                                      <p:tavLst>
                                        <p:tav tm="0">
                                          <p:val>
                                            <p:strVal val="#ppt_h"/>
                                          </p:val>
                                        </p:tav>
                                        <p:tav tm="100000">
                                          <p:val>
                                            <p:strVal val="#ppt_h"/>
                                          </p:val>
                                        </p:tav>
                                      </p:tavLst>
                                    </p:anim>
                                    <p:animEffect transition="in" filter="fade">
                                      <p:cBhvr>
                                        <p:cTn id="80" dur="1000"/>
                                        <p:tgtEl>
                                          <p:spTgt spid="44423"/>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44424"/>
                                        </p:tgtEl>
                                        <p:attrNameLst>
                                          <p:attrName>style.visibility</p:attrName>
                                        </p:attrNameLst>
                                      </p:cBhvr>
                                      <p:to>
                                        <p:strVal val="visible"/>
                                      </p:to>
                                    </p:set>
                                    <p:anim calcmode="lin" valueType="num">
                                      <p:cBhvr>
                                        <p:cTn id="83" dur="1000" fill="hold"/>
                                        <p:tgtEl>
                                          <p:spTgt spid="44424"/>
                                        </p:tgtEl>
                                        <p:attrNameLst>
                                          <p:attrName>ppt_w</p:attrName>
                                        </p:attrNameLst>
                                      </p:cBhvr>
                                      <p:tavLst>
                                        <p:tav tm="0">
                                          <p:val>
                                            <p:strVal val="#ppt_w*0.70"/>
                                          </p:val>
                                        </p:tav>
                                        <p:tav tm="100000">
                                          <p:val>
                                            <p:strVal val="#ppt_w"/>
                                          </p:val>
                                        </p:tav>
                                      </p:tavLst>
                                    </p:anim>
                                    <p:anim calcmode="lin" valueType="num">
                                      <p:cBhvr>
                                        <p:cTn id="84" dur="1000" fill="hold"/>
                                        <p:tgtEl>
                                          <p:spTgt spid="44424"/>
                                        </p:tgtEl>
                                        <p:attrNameLst>
                                          <p:attrName>ppt_h</p:attrName>
                                        </p:attrNameLst>
                                      </p:cBhvr>
                                      <p:tavLst>
                                        <p:tav tm="0">
                                          <p:val>
                                            <p:strVal val="#ppt_h"/>
                                          </p:val>
                                        </p:tav>
                                        <p:tav tm="100000">
                                          <p:val>
                                            <p:strVal val="#ppt_h"/>
                                          </p:val>
                                        </p:tav>
                                      </p:tavLst>
                                    </p:anim>
                                    <p:animEffect transition="in" filter="fade">
                                      <p:cBhvr>
                                        <p:cTn id="85" dur="1000"/>
                                        <p:tgtEl>
                                          <p:spTgt spid="44424"/>
                                        </p:tgtEl>
                                      </p:cBhvr>
                                    </p:animEffect>
                                  </p:childTnLst>
                                </p:cTn>
                              </p:par>
                              <p:par>
                                <p:cTn id="86" presetID="55" presetClass="entr" presetSubtype="0" fill="hold" grpId="0" nodeType="withEffect">
                                  <p:stCondLst>
                                    <p:cond delay="0"/>
                                  </p:stCondLst>
                                  <p:childTnLst>
                                    <p:set>
                                      <p:cBhvr>
                                        <p:cTn id="87" dur="1" fill="hold">
                                          <p:stCondLst>
                                            <p:cond delay="0"/>
                                          </p:stCondLst>
                                        </p:cTn>
                                        <p:tgtEl>
                                          <p:spTgt spid="44425"/>
                                        </p:tgtEl>
                                        <p:attrNameLst>
                                          <p:attrName>style.visibility</p:attrName>
                                        </p:attrNameLst>
                                      </p:cBhvr>
                                      <p:to>
                                        <p:strVal val="visible"/>
                                      </p:to>
                                    </p:set>
                                    <p:anim calcmode="lin" valueType="num">
                                      <p:cBhvr>
                                        <p:cTn id="88" dur="1000" fill="hold"/>
                                        <p:tgtEl>
                                          <p:spTgt spid="44425"/>
                                        </p:tgtEl>
                                        <p:attrNameLst>
                                          <p:attrName>ppt_w</p:attrName>
                                        </p:attrNameLst>
                                      </p:cBhvr>
                                      <p:tavLst>
                                        <p:tav tm="0">
                                          <p:val>
                                            <p:strVal val="#ppt_w*0.70"/>
                                          </p:val>
                                        </p:tav>
                                        <p:tav tm="100000">
                                          <p:val>
                                            <p:strVal val="#ppt_w"/>
                                          </p:val>
                                        </p:tav>
                                      </p:tavLst>
                                    </p:anim>
                                    <p:anim calcmode="lin" valueType="num">
                                      <p:cBhvr>
                                        <p:cTn id="89" dur="1000" fill="hold"/>
                                        <p:tgtEl>
                                          <p:spTgt spid="44425"/>
                                        </p:tgtEl>
                                        <p:attrNameLst>
                                          <p:attrName>ppt_h</p:attrName>
                                        </p:attrNameLst>
                                      </p:cBhvr>
                                      <p:tavLst>
                                        <p:tav tm="0">
                                          <p:val>
                                            <p:strVal val="#ppt_h"/>
                                          </p:val>
                                        </p:tav>
                                        <p:tav tm="100000">
                                          <p:val>
                                            <p:strVal val="#ppt_h"/>
                                          </p:val>
                                        </p:tav>
                                      </p:tavLst>
                                    </p:anim>
                                    <p:animEffect transition="in" filter="fade">
                                      <p:cBhvr>
                                        <p:cTn id="90" dur="1000"/>
                                        <p:tgtEl>
                                          <p:spTgt spid="44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10" grpId="0" animBg="1"/>
      <p:bldP spid="44411" grpId="0" animBg="1"/>
      <p:bldP spid="44412" grpId="0" animBg="1"/>
      <p:bldP spid="44413" grpId="0" animBg="1"/>
      <p:bldP spid="44414" grpId="0" animBg="1"/>
      <p:bldP spid="44415" grpId="0" animBg="1"/>
      <p:bldP spid="44416" grpId="0" animBg="1"/>
      <p:bldP spid="44423" grpId="0"/>
      <p:bldP spid="44424" grpId="0"/>
      <p:bldP spid="444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7AB28D5-7C3E-4605-B557-A8E262630030}"/>
              </a:ext>
            </a:extLst>
          </p:cNvPr>
          <p:cNvPicPr>
            <a:picLocks noChangeAspect="1"/>
          </p:cNvPicPr>
          <p:nvPr/>
        </p:nvPicPr>
        <p:blipFill rotWithShape="1">
          <a:blip r:embed="rId2"/>
          <a:srcRect l="59451" t="20592" r="6688" b="50000"/>
          <a:stretch/>
        </p:blipFill>
        <p:spPr>
          <a:xfrm>
            <a:off x="178692" y="188640"/>
            <a:ext cx="5064256" cy="1413281"/>
          </a:xfrm>
          <a:prstGeom prst="rect">
            <a:avLst/>
          </a:prstGeom>
        </p:spPr>
      </p:pic>
      <p:pic>
        <p:nvPicPr>
          <p:cNvPr id="4" name="Εικόνα 3">
            <a:extLst>
              <a:ext uri="{FF2B5EF4-FFF2-40B4-BE49-F238E27FC236}">
                <a16:creationId xmlns:a16="http://schemas.microsoft.com/office/drawing/2014/main" id="{94EE98D4-5D2D-4C9C-AEF1-1A899F1EC592}"/>
              </a:ext>
            </a:extLst>
          </p:cNvPr>
          <p:cNvPicPr>
            <a:picLocks noChangeAspect="1"/>
          </p:cNvPicPr>
          <p:nvPr/>
        </p:nvPicPr>
        <p:blipFill rotWithShape="1">
          <a:blip r:embed="rId3"/>
          <a:srcRect l="59451" t="23043" r="5900" b="40198"/>
          <a:stretch/>
        </p:blipFill>
        <p:spPr>
          <a:xfrm>
            <a:off x="3835273" y="2847949"/>
            <a:ext cx="5064255" cy="1726451"/>
          </a:xfrm>
          <a:prstGeom prst="rect">
            <a:avLst/>
          </a:prstGeom>
        </p:spPr>
      </p:pic>
      <p:pic>
        <p:nvPicPr>
          <p:cNvPr id="5" name="Εικόνα 4">
            <a:extLst>
              <a:ext uri="{FF2B5EF4-FFF2-40B4-BE49-F238E27FC236}">
                <a16:creationId xmlns:a16="http://schemas.microsoft.com/office/drawing/2014/main" id="{59F6C047-A639-4436-BE53-74E12FF64317}"/>
              </a:ext>
            </a:extLst>
          </p:cNvPr>
          <p:cNvPicPr>
            <a:picLocks noChangeAspect="1"/>
          </p:cNvPicPr>
          <p:nvPr/>
        </p:nvPicPr>
        <p:blipFill rotWithShape="1">
          <a:blip r:embed="rId4"/>
          <a:srcRect l="59879" t="19429" r="14563" b="54747"/>
          <a:stretch/>
        </p:blipFill>
        <p:spPr>
          <a:xfrm>
            <a:off x="329784" y="1484784"/>
            <a:ext cx="4818280" cy="1564396"/>
          </a:xfrm>
          <a:prstGeom prst="rect">
            <a:avLst/>
          </a:prstGeom>
        </p:spPr>
      </p:pic>
      <p:pic>
        <p:nvPicPr>
          <p:cNvPr id="6" name="Εικόνα 5">
            <a:extLst>
              <a:ext uri="{FF2B5EF4-FFF2-40B4-BE49-F238E27FC236}">
                <a16:creationId xmlns:a16="http://schemas.microsoft.com/office/drawing/2014/main" id="{7F89FAB5-5DB7-4271-8CF2-3ACA2F969055}"/>
              </a:ext>
            </a:extLst>
          </p:cNvPr>
          <p:cNvPicPr>
            <a:picLocks noChangeAspect="1"/>
          </p:cNvPicPr>
          <p:nvPr/>
        </p:nvPicPr>
        <p:blipFill rotWithShape="1">
          <a:blip r:embed="rId5"/>
          <a:srcRect l="58895" t="23043" r="5113" b="35296"/>
          <a:stretch/>
        </p:blipFill>
        <p:spPr>
          <a:xfrm>
            <a:off x="3851920" y="4575864"/>
            <a:ext cx="5047608" cy="1877472"/>
          </a:xfrm>
          <a:prstGeom prst="rect">
            <a:avLst/>
          </a:prstGeom>
        </p:spPr>
      </p:pic>
      <p:sp>
        <p:nvSpPr>
          <p:cNvPr id="8" name="TextBox 7">
            <a:extLst>
              <a:ext uri="{FF2B5EF4-FFF2-40B4-BE49-F238E27FC236}">
                <a16:creationId xmlns:a16="http://schemas.microsoft.com/office/drawing/2014/main" id="{C38192FE-D9F9-4105-9005-0FA76D74E597}"/>
              </a:ext>
            </a:extLst>
          </p:cNvPr>
          <p:cNvSpPr txBox="1"/>
          <p:nvPr/>
        </p:nvSpPr>
        <p:spPr>
          <a:xfrm>
            <a:off x="5508104" y="1036913"/>
            <a:ext cx="3032440" cy="369332"/>
          </a:xfrm>
          <a:prstGeom prst="rect">
            <a:avLst/>
          </a:prstGeom>
          <a:noFill/>
        </p:spPr>
        <p:txBody>
          <a:bodyPr wrap="square" rtlCol="0">
            <a:spAutoFit/>
          </a:bodyPr>
          <a:lstStyle/>
          <a:p>
            <a:r>
              <a:rPr lang="en-US" b="1" dirty="0">
                <a:solidFill>
                  <a:srgbClr val="C00000"/>
                </a:solidFill>
              </a:rPr>
              <a:t>Review papers</a:t>
            </a:r>
            <a:endParaRPr lang="el-GR" b="1" dirty="0">
              <a:solidFill>
                <a:srgbClr val="C00000"/>
              </a:solidFill>
            </a:endParaRPr>
          </a:p>
        </p:txBody>
      </p:sp>
      <p:sp>
        <p:nvSpPr>
          <p:cNvPr id="9" name="TextBox 8">
            <a:extLst>
              <a:ext uri="{FF2B5EF4-FFF2-40B4-BE49-F238E27FC236}">
                <a16:creationId xmlns:a16="http://schemas.microsoft.com/office/drawing/2014/main" id="{D404BE0F-E8D6-4D68-87FB-AAAE11EAA673}"/>
              </a:ext>
            </a:extLst>
          </p:cNvPr>
          <p:cNvSpPr txBox="1"/>
          <p:nvPr/>
        </p:nvSpPr>
        <p:spPr>
          <a:xfrm>
            <a:off x="490763" y="4269971"/>
            <a:ext cx="3032440" cy="923330"/>
          </a:xfrm>
          <a:prstGeom prst="rect">
            <a:avLst/>
          </a:prstGeom>
          <a:noFill/>
        </p:spPr>
        <p:txBody>
          <a:bodyPr wrap="square" rtlCol="0">
            <a:spAutoFit/>
          </a:bodyPr>
          <a:lstStyle/>
          <a:p>
            <a:r>
              <a:rPr lang="en-US" b="1" dirty="0">
                <a:solidFill>
                  <a:srgbClr val="C00000"/>
                </a:solidFill>
              </a:rPr>
              <a:t>Overview papers on development of new approaches/ concepts</a:t>
            </a:r>
            <a:endParaRPr lang="el-GR" b="1" dirty="0">
              <a:solidFill>
                <a:srgbClr val="C00000"/>
              </a:solidFill>
            </a:endParaRPr>
          </a:p>
        </p:txBody>
      </p:sp>
    </p:spTree>
    <p:extLst>
      <p:ext uri="{BB962C8B-B14F-4D97-AF65-F5344CB8AC3E}">
        <p14:creationId xmlns:p14="http://schemas.microsoft.com/office/powerpoint/2010/main" val="159923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491C2691-2CD5-420D-8737-700E6B0F3C62}"/>
              </a:ext>
            </a:extLst>
          </p:cNvPr>
          <p:cNvSpPr>
            <a:spLocks noGrp="1" noChangeArrowheads="1"/>
          </p:cNvSpPr>
          <p:nvPr>
            <p:ph type="title"/>
          </p:nvPr>
        </p:nvSpPr>
        <p:spPr>
          <a:xfrm>
            <a:off x="457200" y="-26988"/>
            <a:ext cx="8229600" cy="1143001"/>
          </a:xfrm>
        </p:spPr>
        <p:txBody>
          <a:bodyPr/>
          <a:lstStyle/>
          <a:p>
            <a:r>
              <a:rPr lang="el-GR" altLang="el-GR" sz="3200" b="1" dirty="0">
                <a:solidFill>
                  <a:schemeClr val="accent1">
                    <a:lumMod val="75000"/>
                  </a:schemeClr>
                </a:solidFill>
              </a:rPr>
              <a:t>ΜΕΘΟΔΟΣ ΔΙΠΛΩΝ ΔΕΙΓΜΑΤΩΝ</a:t>
            </a:r>
          </a:p>
        </p:txBody>
      </p:sp>
      <p:sp>
        <p:nvSpPr>
          <p:cNvPr id="45059" name="Rectangle 3">
            <a:extLst>
              <a:ext uri="{FF2B5EF4-FFF2-40B4-BE49-F238E27FC236}">
                <a16:creationId xmlns:a16="http://schemas.microsoft.com/office/drawing/2014/main" id="{8B189958-94C6-45F6-A74A-D962A30514C6}"/>
              </a:ext>
            </a:extLst>
          </p:cNvPr>
          <p:cNvSpPr>
            <a:spLocks noChangeArrowheads="1"/>
          </p:cNvSpPr>
          <p:nvPr/>
        </p:nvSpPr>
        <p:spPr bwMode="auto">
          <a:xfrm>
            <a:off x="0" y="981075"/>
            <a:ext cx="9144000"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45060" name="Rectangle 4">
            <a:extLst>
              <a:ext uri="{FF2B5EF4-FFF2-40B4-BE49-F238E27FC236}">
                <a16:creationId xmlns:a16="http://schemas.microsoft.com/office/drawing/2014/main" id="{0A32F4A6-BF5D-4FA4-9A1D-DDD96126D758}"/>
              </a:ext>
            </a:extLst>
          </p:cNvPr>
          <p:cNvSpPr>
            <a:spLocks noChangeArrowheads="1"/>
          </p:cNvSpPr>
          <p:nvPr/>
        </p:nvSpPr>
        <p:spPr bwMode="auto">
          <a:xfrm>
            <a:off x="-1588" y="1125538"/>
            <a:ext cx="9145588" cy="142875"/>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45061" name="Text Box 5">
            <a:extLst>
              <a:ext uri="{FF2B5EF4-FFF2-40B4-BE49-F238E27FC236}">
                <a16:creationId xmlns:a16="http://schemas.microsoft.com/office/drawing/2014/main" id="{40F3011F-538C-4060-9BD1-8E66B1343BC9}"/>
              </a:ext>
            </a:extLst>
          </p:cNvPr>
          <p:cNvSpPr txBox="1">
            <a:spLocks noChangeArrowheads="1"/>
          </p:cNvSpPr>
          <p:nvPr/>
        </p:nvSpPr>
        <p:spPr bwMode="auto">
          <a:xfrm>
            <a:off x="3924300" y="1773238"/>
            <a:ext cx="4752975" cy="519112"/>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p>
            <a:pPr>
              <a:spcBef>
                <a:spcPct val="50000"/>
              </a:spcBef>
            </a:pPr>
            <a:r>
              <a:rPr lang="en-US" altLang="el-GR" sz="2800" i="1" dirty="0">
                <a:latin typeface="Times New Roman" panose="02020603050405020304" pitchFamily="18" charset="0"/>
              </a:rPr>
              <a:t>s</a:t>
            </a:r>
            <a:r>
              <a:rPr lang="el-GR" altLang="el-GR" sz="2800" baseline="30000" dirty="0">
                <a:latin typeface="Times New Roman" panose="02020603050405020304" pitchFamily="18" charset="0"/>
              </a:rPr>
              <a:t>2</a:t>
            </a:r>
            <a:r>
              <a:rPr lang="en-US" altLang="el-GR" sz="1800" i="1" dirty="0">
                <a:latin typeface="Times New Roman" panose="02020603050405020304" pitchFamily="18" charset="0"/>
              </a:rPr>
              <a:t>total</a:t>
            </a:r>
            <a:r>
              <a:rPr lang="el-GR" altLang="el-GR" sz="1800" dirty="0">
                <a:latin typeface="Times New Roman" panose="02020603050405020304" pitchFamily="18" charset="0"/>
              </a:rPr>
              <a:t> </a:t>
            </a:r>
            <a:r>
              <a:rPr lang="el-GR" altLang="el-GR" sz="2800" dirty="0">
                <a:latin typeface="Times New Roman" panose="02020603050405020304" pitchFamily="18" charset="0"/>
              </a:rPr>
              <a:t> = </a:t>
            </a:r>
            <a:r>
              <a:rPr lang="en-US" altLang="el-GR" sz="2800" i="1" dirty="0">
                <a:latin typeface="Times New Roman" panose="02020603050405020304" pitchFamily="18" charset="0"/>
              </a:rPr>
              <a:t>s</a:t>
            </a:r>
            <a:r>
              <a:rPr lang="el-GR" altLang="el-GR" sz="2800" baseline="30000" dirty="0">
                <a:latin typeface="Times New Roman" panose="02020603050405020304" pitchFamily="18" charset="0"/>
              </a:rPr>
              <a:t>2</a:t>
            </a:r>
            <a:r>
              <a:rPr lang="en-US" altLang="el-GR" sz="1800" i="1" dirty="0">
                <a:latin typeface="Times New Roman" panose="02020603050405020304" pitchFamily="18" charset="0"/>
              </a:rPr>
              <a:t>anal</a:t>
            </a:r>
            <a:r>
              <a:rPr lang="el-GR" altLang="el-GR" sz="2800" dirty="0">
                <a:latin typeface="Times New Roman" panose="02020603050405020304" pitchFamily="18" charset="0"/>
              </a:rPr>
              <a:t>  +  </a:t>
            </a:r>
            <a:r>
              <a:rPr lang="en-US" altLang="el-GR" sz="2800" i="1" dirty="0">
                <a:latin typeface="Times New Roman" panose="02020603050405020304" pitchFamily="18" charset="0"/>
              </a:rPr>
              <a:t>s</a:t>
            </a:r>
            <a:r>
              <a:rPr lang="el-GR" altLang="el-GR" sz="2800" baseline="30000" dirty="0">
                <a:latin typeface="Times New Roman" panose="02020603050405020304" pitchFamily="18" charset="0"/>
              </a:rPr>
              <a:t>2</a:t>
            </a:r>
            <a:r>
              <a:rPr lang="en-US" altLang="el-GR" sz="1800" i="1" dirty="0" err="1">
                <a:latin typeface="Times New Roman" panose="02020603050405020304" pitchFamily="18" charset="0"/>
              </a:rPr>
              <a:t>samp</a:t>
            </a:r>
            <a:r>
              <a:rPr lang="el-GR" altLang="el-GR" sz="2800" dirty="0">
                <a:latin typeface="Times New Roman" panose="02020603050405020304" pitchFamily="18" charset="0"/>
              </a:rPr>
              <a:t> + </a:t>
            </a:r>
            <a:r>
              <a:rPr lang="en-US" altLang="el-GR" sz="2800" i="1" dirty="0">
                <a:latin typeface="Times New Roman" panose="02020603050405020304" pitchFamily="18" charset="0"/>
              </a:rPr>
              <a:t>s</a:t>
            </a:r>
            <a:r>
              <a:rPr lang="el-GR" altLang="el-GR" sz="2800" baseline="30000" dirty="0">
                <a:latin typeface="Times New Roman" panose="02020603050405020304" pitchFamily="18" charset="0"/>
              </a:rPr>
              <a:t>2</a:t>
            </a:r>
            <a:r>
              <a:rPr lang="en-US" altLang="el-GR" sz="1800" i="1" dirty="0" err="1">
                <a:latin typeface="Times New Roman" panose="02020603050405020304" pitchFamily="18" charset="0"/>
              </a:rPr>
              <a:t>geochem</a:t>
            </a:r>
            <a:r>
              <a:rPr lang="el-GR" altLang="el-GR" sz="2400" dirty="0">
                <a:solidFill>
                  <a:srgbClr val="FFFF00"/>
                </a:solidFill>
              </a:rPr>
              <a:t> </a:t>
            </a:r>
            <a:endParaRPr lang="el-GR" altLang="el-GR" sz="2400" dirty="0">
              <a:solidFill>
                <a:srgbClr val="FFFF00"/>
              </a:solidFill>
              <a:sym typeface="Wingdings" panose="05000000000000000000" pitchFamily="2" charset="2"/>
            </a:endParaRPr>
          </a:p>
        </p:txBody>
      </p:sp>
      <p:sp>
        <p:nvSpPr>
          <p:cNvPr id="45079" name="Rectangle 23">
            <a:extLst>
              <a:ext uri="{FF2B5EF4-FFF2-40B4-BE49-F238E27FC236}">
                <a16:creationId xmlns:a16="http://schemas.microsoft.com/office/drawing/2014/main" id="{C7459BFC-A0F9-4193-A118-20EB0BC77C9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graphicFrame>
        <p:nvGraphicFramePr>
          <p:cNvPr id="45078" name="Object 22">
            <a:extLst>
              <a:ext uri="{FF2B5EF4-FFF2-40B4-BE49-F238E27FC236}">
                <a16:creationId xmlns:a16="http://schemas.microsoft.com/office/drawing/2014/main" id="{984DC0B4-C55B-4E37-A2CB-FD9B224B6C8D}"/>
              </a:ext>
            </a:extLst>
          </p:cNvPr>
          <p:cNvGraphicFramePr>
            <a:graphicFrameLocks noChangeAspect="1"/>
          </p:cNvGraphicFramePr>
          <p:nvPr>
            <p:extLst>
              <p:ext uri="{D42A27DB-BD31-4B8C-83A1-F6EECF244321}">
                <p14:modId xmlns:p14="http://schemas.microsoft.com/office/powerpoint/2010/main" val="2249582550"/>
              </p:ext>
            </p:extLst>
          </p:nvPr>
        </p:nvGraphicFramePr>
        <p:xfrm>
          <a:off x="4140200" y="3082925"/>
          <a:ext cx="3960813" cy="758825"/>
        </p:xfrm>
        <a:graphic>
          <a:graphicData uri="http://schemas.openxmlformats.org/presentationml/2006/ole">
            <mc:AlternateContent xmlns:mc="http://schemas.openxmlformats.org/markup-compatibility/2006">
              <mc:Choice xmlns:v="urn:schemas-microsoft-com:vml" Requires="v">
                <p:oleObj name="Εξίσωση" r:id="rId2" imgW="1586811" imgH="304668" progId="Equation.3">
                  <p:embed/>
                </p:oleObj>
              </mc:Choice>
              <mc:Fallback>
                <p:oleObj name="Εξίσωση" r:id="rId2" imgW="1586811" imgH="304668" progId="Equation.3">
                  <p:embed/>
                  <p:pic>
                    <p:nvPicPr>
                      <p:cNvPr id="45078" name="Object 22">
                        <a:extLst>
                          <a:ext uri="{FF2B5EF4-FFF2-40B4-BE49-F238E27FC236}">
                            <a16:creationId xmlns:a16="http://schemas.microsoft.com/office/drawing/2014/main" id="{984DC0B4-C55B-4E37-A2CB-FD9B224B6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082925"/>
                        <a:ext cx="3960813" cy="758825"/>
                      </a:xfrm>
                      <a:prstGeom prst="rect">
                        <a:avLst/>
                      </a:prstGeom>
                      <a:gradFill rotWithShape="1">
                        <a:gsLst>
                          <a:gs pos="0">
                            <a:srgbClr val="FFFF66">
                              <a:gamma/>
                              <a:shade val="46275"/>
                              <a:invGamma/>
                            </a:srgbClr>
                          </a:gs>
                          <a:gs pos="50000">
                            <a:srgbClr val="FFFF66"/>
                          </a:gs>
                          <a:gs pos="100000">
                            <a:srgbClr val="FFFF66">
                              <a:gamma/>
                              <a:shade val="46275"/>
                              <a:invGamma/>
                            </a:srgbClr>
                          </a:gs>
                        </a:gsLst>
                        <a:lin ang="5400000" scaled="1"/>
                      </a:gradFill>
                    </p:spPr>
                  </p:pic>
                </p:oleObj>
              </mc:Fallback>
            </mc:AlternateContent>
          </a:graphicData>
        </a:graphic>
      </p:graphicFrame>
      <p:sp>
        <p:nvSpPr>
          <p:cNvPr id="45081" name="Rectangle 25">
            <a:extLst>
              <a:ext uri="{FF2B5EF4-FFF2-40B4-BE49-F238E27FC236}">
                <a16:creationId xmlns:a16="http://schemas.microsoft.com/office/drawing/2014/main" id="{74712317-676B-42CF-A461-AF3E996B10A4}"/>
              </a:ext>
            </a:extLst>
          </p:cNvPr>
          <p:cNvSpPr>
            <a:spLocks noChangeArrowheads="1"/>
          </p:cNvSpPr>
          <p:nvPr/>
        </p:nvSpPr>
        <p:spPr bwMode="auto">
          <a:xfrm>
            <a:off x="0" y="3300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graphicFrame>
        <p:nvGraphicFramePr>
          <p:cNvPr id="45080" name="Object 24">
            <a:extLst>
              <a:ext uri="{FF2B5EF4-FFF2-40B4-BE49-F238E27FC236}">
                <a16:creationId xmlns:a16="http://schemas.microsoft.com/office/drawing/2014/main" id="{7038310B-4910-4F9F-9890-36E9111E181E}"/>
              </a:ext>
            </a:extLst>
          </p:cNvPr>
          <p:cNvGraphicFramePr>
            <a:graphicFrameLocks noChangeAspect="1"/>
          </p:cNvGraphicFramePr>
          <p:nvPr>
            <p:extLst>
              <p:ext uri="{D42A27DB-BD31-4B8C-83A1-F6EECF244321}">
                <p14:modId xmlns:p14="http://schemas.microsoft.com/office/powerpoint/2010/main" val="3635969768"/>
              </p:ext>
            </p:extLst>
          </p:nvPr>
        </p:nvGraphicFramePr>
        <p:xfrm>
          <a:off x="5003800" y="4686300"/>
          <a:ext cx="2808288" cy="649288"/>
        </p:xfrm>
        <a:graphic>
          <a:graphicData uri="http://schemas.openxmlformats.org/presentationml/2006/ole">
            <mc:AlternateContent xmlns:mc="http://schemas.openxmlformats.org/markup-compatibility/2006">
              <mc:Choice xmlns:v="urn:schemas-microsoft-com:vml" Requires="v">
                <p:oleObj name="Εξίσωση" r:id="rId4" imgW="1117115" imgH="253890" progId="Equation.3">
                  <p:embed/>
                </p:oleObj>
              </mc:Choice>
              <mc:Fallback>
                <p:oleObj name="Εξίσωση" r:id="rId4" imgW="1117115" imgH="253890" progId="Equation.3">
                  <p:embed/>
                  <p:pic>
                    <p:nvPicPr>
                      <p:cNvPr id="45080" name="Object 24">
                        <a:extLst>
                          <a:ext uri="{FF2B5EF4-FFF2-40B4-BE49-F238E27FC236}">
                            <a16:creationId xmlns:a16="http://schemas.microsoft.com/office/drawing/2014/main" id="{7038310B-4910-4F9F-9890-36E9111E18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4686300"/>
                        <a:ext cx="2808288" cy="649288"/>
                      </a:xfrm>
                      <a:prstGeom prst="rect">
                        <a:avLst/>
                      </a:prstGeom>
                      <a:gradFill rotWithShape="1">
                        <a:gsLst>
                          <a:gs pos="0">
                            <a:srgbClr val="FFFF66">
                              <a:gamma/>
                              <a:shade val="46275"/>
                              <a:invGamma/>
                            </a:srgbClr>
                          </a:gs>
                          <a:gs pos="50000">
                            <a:srgbClr val="FFFF66"/>
                          </a:gs>
                          <a:gs pos="100000">
                            <a:srgbClr val="FFFF66">
                              <a:gamma/>
                              <a:shade val="46275"/>
                              <a:invGamma/>
                            </a:srgbClr>
                          </a:gs>
                        </a:gsLst>
                        <a:lin ang="5400000" scaled="1"/>
                      </a:gradFill>
                    </p:spPr>
                  </p:pic>
                </p:oleObj>
              </mc:Fallback>
            </mc:AlternateContent>
          </a:graphicData>
        </a:graphic>
      </p:graphicFrame>
      <p:sp>
        <p:nvSpPr>
          <p:cNvPr id="45082" name="Text Box 26">
            <a:extLst>
              <a:ext uri="{FF2B5EF4-FFF2-40B4-BE49-F238E27FC236}">
                <a16:creationId xmlns:a16="http://schemas.microsoft.com/office/drawing/2014/main" id="{6EE6BEAB-AA8D-460D-BD82-4ADFE13BCC22}"/>
              </a:ext>
            </a:extLst>
          </p:cNvPr>
          <p:cNvSpPr txBox="1">
            <a:spLocks noChangeArrowheads="1"/>
          </p:cNvSpPr>
          <p:nvPr/>
        </p:nvSpPr>
        <p:spPr bwMode="auto">
          <a:xfrm>
            <a:off x="682625" y="1773238"/>
            <a:ext cx="338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a:t>Συνολική διακύμανση:</a:t>
            </a:r>
          </a:p>
        </p:txBody>
      </p:sp>
      <p:sp>
        <p:nvSpPr>
          <p:cNvPr id="45083" name="Text Box 27">
            <a:extLst>
              <a:ext uri="{FF2B5EF4-FFF2-40B4-BE49-F238E27FC236}">
                <a16:creationId xmlns:a16="http://schemas.microsoft.com/office/drawing/2014/main" id="{F0928FEA-9B78-4B85-9A2E-70A5CAEB96AF}"/>
              </a:ext>
            </a:extLst>
          </p:cNvPr>
          <p:cNvSpPr txBox="1">
            <a:spLocks noChangeArrowheads="1"/>
          </p:cNvSpPr>
          <p:nvPr/>
        </p:nvSpPr>
        <p:spPr bwMode="auto">
          <a:xfrm>
            <a:off x="539750" y="3284538"/>
            <a:ext cx="338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a:t>Αβεβαιότητα μέτρησης:</a:t>
            </a:r>
          </a:p>
        </p:txBody>
      </p:sp>
      <p:sp>
        <p:nvSpPr>
          <p:cNvPr id="45084" name="Text Box 28">
            <a:extLst>
              <a:ext uri="{FF2B5EF4-FFF2-40B4-BE49-F238E27FC236}">
                <a16:creationId xmlns:a16="http://schemas.microsoft.com/office/drawing/2014/main" id="{FBBD5C33-C091-4456-A352-C2856504D30E}"/>
              </a:ext>
            </a:extLst>
          </p:cNvPr>
          <p:cNvSpPr txBox="1">
            <a:spLocks noChangeArrowheads="1"/>
          </p:cNvSpPr>
          <p:nvPr/>
        </p:nvSpPr>
        <p:spPr bwMode="auto">
          <a:xfrm>
            <a:off x="395288" y="4843463"/>
            <a:ext cx="4105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400"/>
              <a:t>% Διευρυμένη αβεβαιότητα:</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5082"/>
                                        </p:tgtEl>
                                        <p:attrNameLst>
                                          <p:attrName>style.visibility</p:attrName>
                                        </p:attrNameLst>
                                      </p:cBhvr>
                                      <p:to>
                                        <p:strVal val="visible"/>
                                      </p:to>
                                    </p:set>
                                    <p:anim calcmode="lin" valueType="num">
                                      <p:cBhvr>
                                        <p:cTn id="7" dur="1000" fill="hold"/>
                                        <p:tgtEl>
                                          <p:spTgt spid="45082"/>
                                        </p:tgtEl>
                                        <p:attrNameLst>
                                          <p:attrName>ppt_w</p:attrName>
                                        </p:attrNameLst>
                                      </p:cBhvr>
                                      <p:tavLst>
                                        <p:tav tm="0">
                                          <p:val>
                                            <p:strVal val="#ppt_w*0.70"/>
                                          </p:val>
                                        </p:tav>
                                        <p:tav tm="100000">
                                          <p:val>
                                            <p:strVal val="#ppt_w"/>
                                          </p:val>
                                        </p:tav>
                                      </p:tavLst>
                                    </p:anim>
                                    <p:anim calcmode="lin" valueType="num">
                                      <p:cBhvr>
                                        <p:cTn id="8" dur="1000" fill="hold"/>
                                        <p:tgtEl>
                                          <p:spTgt spid="45082"/>
                                        </p:tgtEl>
                                        <p:attrNameLst>
                                          <p:attrName>ppt_h</p:attrName>
                                        </p:attrNameLst>
                                      </p:cBhvr>
                                      <p:tavLst>
                                        <p:tav tm="0">
                                          <p:val>
                                            <p:strVal val="#ppt_h"/>
                                          </p:val>
                                        </p:tav>
                                        <p:tav tm="100000">
                                          <p:val>
                                            <p:strVal val="#ppt_h"/>
                                          </p:val>
                                        </p:tav>
                                      </p:tavLst>
                                    </p:anim>
                                    <p:animEffect transition="in" filter="fade">
                                      <p:cBhvr>
                                        <p:cTn id="9" dur="1000"/>
                                        <p:tgtEl>
                                          <p:spTgt spid="4508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5061"/>
                                        </p:tgtEl>
                                        <p:attrNameLst>
                                          <p:attrName>style.visibility</p:attrName>
                                        </p:attrNameLst>
                                      </p:cBhvr>
                                      <p:to>
                                        <p:strVal val="visible"/>
                                      </p:to>
                                    </p:set>
                                    <p:anim calcmode="lin" valueType="num">
                                      <p:cBhvr>
                                        <p:cTn id="12" dur="1000" fill="hold"/>
                                        <p:tgtEl>
                                          <p:spTgt spid="45061"/>
                                        </p:tgtEl>
                                        <p:attrNameLst>
                                          <p:attrName>ppt_w</p:attrName>
                                        </p:attrNameLst>
                                      </p:cBhvr>
                                      <p:tavLst>
                                        <p:tav tm="0">
                                          <p:val>
                                            <p:strVal val="#ppt_w*0.70"/>
                                          </p:val>
                                        </p:tav>
                                        <p:tav tm="100000">
                                          <p:val>
                                            <p:strVal val="#ppt_w"/>
                                          </p:val>
                                        </p:tav>
                                      </p:tavLst>
                                    </p:anim>
                                    <p:anim calcmode="lin" valueType="num">
                                      <p:cBhvr>
                                        <p:cTn id="13" dur="1000" fill="hold"/>
                                        <p:tgtEl>
                                          <p:spTgt spid="45061"/>
                                        </p:tgtEl>
                                        <p:attrNameLst>
                                          <p:attrName>ppt_h</p:attrName>
                                        </p:attrNameLst>
                                      </p:cBhvr>
                                      <p:tavLst>
                                        <p:tav tm="0">
                                          <p:val>
                                            <p:strVal val="#ppt_h"/>
                                          </p:val>
                                        </p:tav>
                                        <p:tav tm="100000">
                                          <p:val>
                                            <p:strVal val="#ppt_h"/>
                                          </p:val>
                                        </p:tav>
                                      </p:tavLst>
                                    </p:anim>
                                    <p:animEffect transition="in" filter="fade">
                                      <p:cBhvr>
                                        <p:cTn id="14" dur="1000"/>
                                        <p:tgtEl>
                                          <p:spTgt spid="4506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5083"/>
                                        </p:tgtEl>
                                        <p:attrNameLst>
                                          <p:attrName>style.visibility</p:attrName>
                                        </p:attrNameLst>
                                      </p:cBhvr>
                                      <p:to>
                                        <p:strVal val="visible"/>
                                      </p:to>
                                    </p:set>
                                    <p:anim calcmode="lin" valueType="num">
                                      <p:cBhvr>
                                        <p:cTn id="19" dur="1000" fill="hold"/>
                                        <p:tgtEl>
                                          <p:spTgt spid="45083"/>
                                        </p:tgtEl>
                                        <p:attrNameLst>
                                          <p:attrName>ppt_w</p:attrName>
                                        </p:attrNameLst>
                                      </p:cBhvr>
                                      <p:tavLst>
                                        <p:tav tm="0">
                                          <p:val>
                                            <p:strVal val="#ppt_w*0.70"/>
                                          </p:val>
                                        </p:tav>
                                        <p:tav tm="100000">
                                          <p:val>
                                            <p:strVal val="#ppt_w"/>
                                          </p:val>
                                        </p:tav>
                                      </p:tavLst>
                                    </p:anim>
                                    <p:anim calcmode="lin" valueType="num">
                                      <p:cBhvr>
                                        <p:cTn id="20" dur="1000" fill="hold"/>
                                        <p:tgtEl>
                                          <p:spTgt spid="45083"/>
                                        </p:tgtEl>
                                        <p:attrNameLst>
                                          <p:attrName>ppt_h</p:attrName>
                                        </p:attrNameLst>
                                      </p:cBhvr>
                                      <p:tavLst>
                                        <p:tav tm="0">
                                          <p:val>
                                            <p:strVal val="#ppt_h"/>
                                          </p:val>
                                        </p:tav>
                                        <p:tav tm="100000">
                                          <p:val>
                                            <p:strVal val="#ppt_h"/>
                                          </p:val>
                                        </p:tav>
                                      </p:tavLst>
                                    </p:anim>
                                    <p:animEffect transition="in" filter="fade">
                                      <p:cBhvr>
                                        <p:cTn id="21" dur="1000"/>
                                        <p:tgtEl>
                                          <p:spTgt spid="45083"/>
                                        </p:tgtEl>
                                      </p:cBhvr>
                                    </p:animEffect>
                                  </p:childTnLst>
                                </p:cTn>
                              </p:par>
                              <p:par>
                                <p:cTn id="22" presetID="55" presetClass="entr" presetSubtype="0" fill="hold" nodeType="withEffect">
                                  <p:stCondLst>
                                    <p:cond delay="0"/>
                                  </p:stCondLst>
                                  <p:childTnLst>
                                    <p:set>
                                      <p:cBhvr>
                                        <p:cTn id="23" dur="1" fill="hold">
                                          <p:stCondLst>
                                            <p:cond delay="0"/>
                                          </p:stCondLst>
                                        </p:cTn>
                                        <p:tgtEl>
                                          <p:spTgt spid="45078"/>
                                        </p:tgtEl>
                                        <p:attrNameLst>
                                          <p:attrName>style.visibility</p:attrName>
                                        </p:attrNameLst>
                                      </p:cBhvr>
                                      <p:to>
                                        <p:strVal val="visible"/>
                                      </p:to>
                                    </p:set>
                                    <p:anim calcmode="lin" valueType="num">
                                      <p:cBhvr>
                                        <p:cTn id="24" dur="1000" fill="hold"/>
                                        <p:tgtEl>
                                          <p:spTgt spid="45078"/>
                                        </p:tgtEl>
                                        <p:attrNameLst>
                                          <p:attrName>ppt_w</p:attrName>
                                        </p:attrNameLst>
                                      </p:cBhvr>
                                      <p:tavLst>
                                        <p:tav tm="0">
                                          <p:val>
                                            <p:strVal val="#ppt_w*0.70"/>
                                          </p:val>
                                        </p:tav>
                                        <p:tav tm="100000">
                                          <p:val>
                                            <p:strVal val="#ppt_w"/>
                                          </p:val>
                                        </p:tav>
                                      </p:tavLst>
                                    </p:anim>
                                    <p:anim calcmode="lin" valueType="num">
                                      <p:cBhvr>
                                        <p:cTn id="25" dur="1000" fill="hold"/>
                                        <p:tgtEl>
                                          <p:spTgt spid="45078"/>
                                        </p:tgtEl>
                                        <p:attrNameLst>
                                          <p:attrName>ppt_h</p:attrName>
                                        </p:attrNameLst>
                                      </p:cBhvr>
                                      <p:tavLst>
                                        <p:tav tm="0">
                                          <p:val>
                                            <p:strVal val="#ppt_h"/>
                                          </p:val>
                                        </p:tav>
                                        <p:tav tm="100000">
                                          <p:val>
                                            <p:strVal val="#ppt_h"/>
                                          </p:val>
                                        </p:tav>
                                      </p:tavLst>
                                    </p:anim>
                                    <p:animEffect transition="in" filter="fade">
                                      <p:cBhvr>
                                        <p:cTn id="26" dur="1000"/>
                                        <p:tgtEl>
                                          <p:spTgt spid="4507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45084"/>
                                        </p:tgtEl>
                                        <p:attrNameLst>
                                          <p:attrName>style.visibility</p:attrName>
                                        </p:attrNameLst>
                                      </p:cBhvr>
                                      <p:to>
                                        <p:strVal val="visible"/>
                                      </p:to>
                                    </p:set>
                                    <p:anim calcmode="lin" valueType="num">
                                      <p:cBhvr>
                                        <p:cTn id="31" dur="1000" fill="hold"/>
                                        <p:tgtEl>
                                          <p:spTgt spid="45084"/>
                                        </p:tgtEl>
                                        <p:attrNameLst>
                                          <p:attrName>ppt_w</p:attrName>
                                        </p:attrNameLst>
                                      </p:cBhvr>
                                      <p:tavLst>
                                        <p:tav tm="0">
                                          <p:val>
                                            <p:strVal val="#ppt_w*0.70"/>
                                          </p:val>
                                        </p:tav>
                                        <p:tav tm="100000">
                                          <p:val>
                                            <p:strVal val="#ppt_w"/>
                                          </p:val>
                                        </p:tav>
                                      </p:tavLst>
                                    </p:anim>
                                    <p:anim calcmode="lin" valueType="num">
                                      <p:cBhvr>
                                        <p:cTn id="32" dur="1000" fill="hold"/>
                                        <p:tgtEl>
                                          <p:spTgt spid="45084"/>
                                        </p:tgtEl>
                                        <p:attrNameLst>
                                          <p:attrName>ppt_h</p:attrName>
                                        </p:attrNameLst>
                                      </p:cBhvr>
                                      <p:tavLst>
                                        <p:tav tm="0">
                                          <p:val>
                                            <p:strVal val="#ppt_h"/>
                                          </p:val>
                                        </p:tav>
                                        <p:tav tm="100000">
                                          <p:val>
                                            <p:strVal val="#ppt_h"/>
                                          </p:val>
                                        </p:tav>
                                      </p:tavLst>
                                    </p:anim>
                                    <p:animEffect transition="in" filter="fade">
                                      <p:cBhvr>
                                        <p:cTn id="33" dur="1000"/>
                                        <p:tgtEl>
                                          <p:spTgt spid="45084"/>
                                        </p:tgtEl>
                                      </p:cBhvr>
                                    </p:animEffect>
                                  </p:childTnLst>
                                </p:cTn>
                              </p:par>
                              <p:par>
                                <p:cTn id="34" presetID="55" presetClass="entr" presetSubtype="0" fill="hold" nodeType="withEffect">
                                  <p:stCondLst>
                                    <p:cond delay="0"/>
                                  </p:stCondLst>
                                  <p:childTnLst>
                                    <p:set>
                                      <p:cBhvr>
                                        <p:cTn id="35" dur="1" fill="hold">
                                          <p:stCondLst>
                                            <p:cond delay="0"/>
                                          </p:stCondLst>
                                        </p:cTn>
                                        <p:tgtEl>
                                          <p:spTgt spid="45080"/>
                                        </p:tgtEl>
                                        <p:attrNameLst>
                                          <p:attrName>style.visibility</p:attrName>
                                        </p:attrNameLst>
                                      </p:cBhvr>
                                      <p:to>
                                        <p:strVal val="visible"/>
                                      </p:to>
                                    </p:set>
                                    <p:anim calcmode="lin" valueType="num">
                                      <p:cBhvr>
                                        <p:cTn id="36" dur="1000" fill="hold"/>
                                        <p:tgtEl>
                                          <p:spTgt spid="45080"/>
                                        </p:tgtEl>
                                        <p:attrNameLst>
                                          <p:attrName>ppt_w</p:attrName>
                                        </p:attrNameLst>
                                      </p:cBhvr>
                                      <p:tavLst>
                                        <p:tav tm="0">
                                          <p:val>
                                            <p:strVal val="#ppt_w*0.70"/>
                                          </p:val>
                                        </p:tav>
                                        <p:tav tm="100000">
                                          <p:val>
                                            <p:strVal val="#ppt_w"/>
                                          </p:val>
                                        </p:tav>
                                      </p:tavLst>
                                    </p:anim>
                                    <p:anim calcmode="lin" valueType="num">
                                      <p:cBhvr>
                                        <p:cTn id="37" dur="1000" fill="hold"/>
                                        <p:tgtEl>
                                          <p:spTgt spid="45080"/>
                                        </p:tgtEl>
                                        <p:attrNameLst>
                                          <p:attrName>ppt_h</p:attrName>
                                        </p:attrNameLst>
                                      </p:cBhvr>
                                      <p:tavLst>
                                        <p:tav tm="0">
                                          <p:val>
                                            <p:strVal val="#ppt_h"/>
                                          </p:val>
                                        </p:tav>
                                        <p:tav tm="100000">
                                          <p:val>
                                            <p:strVal val="#ppt_h"/>
                                          </p:val>
                                        </p:tav>
                                      </p:tavLst>
                                    </p:anim>
                                    <p:animEffect transition="in" filter="fade">
                                      <p:cBhvr>
                                        <p:cTn id="38" dur="1000"/>
                                        <p:tgtEl>
                                          <p:spTgt spid="45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animBg="1"/>
      <p:bldP spid="45082" grpId="0"/>
      <p:bldP spid="45083" grpId="0"/>
      <p:bldP spid="4508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FFCB29D-268F-4FA2-86D9-032475B22B50}"/>
              </a:ext>
            </a:extLst>
          </p:cNvPr>
          <p:cNvSpPr>
            <a:spLocks noGrp="1"/>
          </p:cNvSpPr>
          <p:nvPr>
            <p:ph type="title"/>
          </p:nvPr>
        </p:nvSpPr>
        <p:spPr/>
        <p:txBody>
          <a:bodyPr/>
          <a:lstStyle/>
          <a:p>
            <a:r>
              <a:rPr lang="el-GR" u="sng" dirty="0">
                <a:solidFill>
                  <a:schemeClr val="accent1">
                    <a:lumMod val="75000"/>
                  </a:schemeClr>
                </a:solidFill>
              </a:rPr>
              <a:t>Υπολογισμός αβεβαιότητας- συστηματικός </a:t>
            </a:r>
            <a:r>
              <a:rPr lang="el-GR" u="sng" dirty="0" err="1">
                <a:solidFill>
                  <a:schemeClr val="accent1">
                    <a:lumMod val="75000"/>
                  </a:schemeClr>
                </a:solidFill>
              </a:rPr>
              <a:t>κάναβος</a:t>
            </a:r>
            <a:endParaRPr lang="el-GR" u="sng" dirty="0">
              <a:solidFill>
                <a:schemeClr val="accent1">
                  <a:lumMod val="75000"/>
                </a:schemeClr>
              </a:solidFill>
            </a:endParaRPr>
          </a:p>
        </p:txBody>
      </p:sp>
      <p:graphicFrame>
        <p:nvGraphicFramePr>
          <p:cNvPr id="4" name="Πίνακας 3">
            <a:extLst>
              <a:ext uri="{FF2B5EF4-FFF2-40B4-BE49-F238E27FC236}">
                <a16:creationId xmlns:a16="http://schemas.microsoft.com/office/drawing/2014/main" id="{737E8CB5-8F08-4F9F-AFF7-AA5EDB684BB4}"/>
              </a:ext>
            </a:extLst>
          </p:cNvPr>
          <p:cNvGraphicFramePr>
            <a:graphicFrameLocks noGrp="1"/>
          </p:cNvGraphicFramePr>
          <p:nvPr>
            <p:extLst>
              <p:ext uri="{D42A27DB-BD31-4B8C-83A1-F6EECF244321}">
                <p14:modId xmlns:p14="http://schemas.microsoft.com/office/powerpoint/2010/main" val="4042522778"/>
              </p:ext>
            </p:extLst>
          </p:nvPr>
        </p:nvGraphicFramePr>
        <p:xfrm>
          <a:off x="628650" y="2205453"/>
          <a:ext cx="7886700" cy="3636059"/>
        </p:xfrm>
        <a:graphic>
          <a:graphicData uri="http://schemas.openxmlformats.org/drawingml/2006/table">
            <a:tbl>
              <a:tblPr>
                <a:tableStyleId>{D7AC3CCA-C797-4891-BE02-D94E43425B78}</a:tableStyleId>
              </a:tblPr>
              <a:tblGrid>
                <a:gridCol w="2069297">
                  <a:extLst>
                    <a:ext uri="{9D8B030D-6E8A-4147-A177-3AD203B41FA5}">
                      <a16:colId xmlns:a16="http://schemas.microsoft.com/office/drawing/2014/main" val="2447467852"/>
                    </a:ext>
                  </a:extLst>
                </a:gridCol>
                <a:gridCol w="1809922">
                  <a:extLst>
                    <a:ext uri="{9D8B030D-6E8A-4147-A177-3AD203B41FA5}">
                      <a16:colId xmlns:a16="http://schemas.microsoft.com/office/drawing/2014/main" val="3061527340"/>
                    </a:ext>
                  </a:extLst>
                </a:gridCol>
                <a:gridCol w="1228467">
                  <a:extLst>
                    <a:ext uri="{9D8B030D-6E8A-4147-A177-3AD203B41FA5}">
                      <a16:colId xmlns:a16="http://schemas.microsoft.com/office/drawing/2014/main" val="908942313"/>
                    </a:ext>
                  </a:extLst>
                </a:gridCol>
                <a:gridCol w="969092">
                  <a:extLst>
                    <a:ext uri="{9D8B030D-6E8A-4147-A177-3AD203B41FA5}">
                      <a16:colId xmlns:a16="http://schemas.microsoft.com/office/drawing/2014/main" val="883787911"/>
                    </a:ext>
                  </a:extLst>
                </a:gridCol>
                <a:gridCol w="970518">
                  <a:extLst>
                    <a:ext uri="{9D8B030D-6E8A-4147-A177-3AD203B41FA5}">
                      <a16:colId xmlns:a16="http://schemas.microsoft.com/office/drawing/2014/main" val="1900251100"/>
                    </a:ext>
                  </a:extLst>
                </a:gridCol>
                <a:gridCol w="839404">
                  <a:extLst>
                    <a:ext uri="{9D8B030D-6E8A-4147-A177-3AD203B41FA5}">
                      <a16:colId xmlns:a16="http://schemas.microsoft.com/office/drawing/2014/main" val="4240408838"/>
                    </a:ext>
                  </a:extLst>
                </a:gridCol>
              </a:tblGrid>
              <a:tr h="936771">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altLang="el-GR" sz="1600" b="1" u="none" strike="noStrike" cap="none" normalizeH="0" baseline="0" dirty="0">
                          <a:ln>
                            <a:noFill/>
                          </a:ln>
                          <a:solidFill>
                            <a:schemeClr val="tx1"/>
                          </a:solidFill>
                          <a:effectLst/>
                        </a:rPr>
                        <a:t>Πρωτόκολλο δειγματοληψίας</a:t>
                      </a:r>
                      <a:endPar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altLang="el-GR" sz="1600" b="1" u="none" strike="noStrike" cap="none" normalizeH="0" baseline="0" dirty="0">
                          <a:ln>
                            <a:noFill/>
                          </a:ln>
                          <a:solidFill>
                            <a:schemeClr val="tx1"/>
                          </a:solidFill>
                          <a:effectLst/>
                        </a:rPr>
                        <a:t>Αριθμός διπλών δειγμάτων</a:t>
                      </a:r>
                      <a:endPar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altLang="el-GR" sz="1600" b="1" u="none" strike="noStrike" cap="none" normalizeH="0" baseline="0" dirty="0">
                          <a:ln>
                            <a:noFill/>
                          </a:ln>
                          <a:solidFill>
                            <a:schemeClr val="tx1"/>
                          </a:solidFill>
                          <a:effectLst/>
                        </a:rPr>
                        <a:t>Μέση τιμή </a:t>
                      </a:r>
                      <a:r>
                        <a:rPr kumimoji="0" lang="en-US" altLang="el-GR" sz="1600" b="1" u="none" strike="noStrike" cap="none" normalizeH="0" baseline="0" dirty="0">
                          <a:ln>
                            <a:noFill/>
                          </a:ln>
                          <a:solidFill>
                            <a:schemeClr val="tx1"/>
                          </a:solidFill>
                          <a:effectLst/>
                        </a:rPr>
                        <a:t>Pb</a:t>
                      </a:r>
                      <a:r>
                        <a:rPr kumimoji="0" lang="el-GR" altLang="el-GR" sz="1600" b="1" u="none" strike="noStrike" cap="none" normalizeH="0" baseline="0" dirty="0">
                          <a:ln>
                            <a:noFill/>
                          </a:ln>
                          <a:solidFill>
                            <a:schemeClr val="tx1"/>
                          </a:solidFill>
                          <a:effectLst/>
                        </a:rPr>
                        <a:t>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altLang="el-GR" sz="1600" b="1" u="none" strike="noStrike" cap="none" normalizeH="0" baseline="0" dirty="0">
                          <a:ln>
                            <a:noFill/>
                          </a:ln>
                          <a:solidFill>
                            <a:schemeClr val="tx1"/>
                          </a:solidFill>
                          <a:effectLst/>
                        </a:rPr>
                        <a:t>(μ</a:t>
                      </a:r>
                      <a:r>
                        <a:rPr kumimoji="0" lang="en-US" altLang="el-GR" sz="1600" b="1" u="none" strike="noStrike" cap="none" normalizeH="0" baseline="0" dirty="0">
                          <a:ln>
                            <a:noFill/>
                          </a:ln>
                          <a:solidFill>
                            <a:schemeClr val="tx1"/>
                          </a:solidFill>
                          <a:effectLst/>
                        </a:rPr>
                        <a:t>g </a:t>
                      </a:r>
                      <a:r>
                        <a:rPr kumimoji="0" lang="en-US" altLang="el-GR" sz="1600" b="1" u="none" strike="noStrike" cap="none" normalizeH="0" baseline="0" dirty="0" err="1">
                          <a:ln>
                            <a:noFill/>
                          </a:ln>
                          <a:solidFill>
                            <a:schemeClr val="tx1"/>
                          </a:solidFill>
                          <a:effectLst/>
                        </a:rPr>
                        <a:t>g</a:t>
                      </a:r>
                      <a:r>
                        <a:rPr kumimoji="0" lang="el-GR" altLang="el-GR" sz="1600" b="1" u="none" strike="noStrike" cap="none" normalizeH="0" baseline="30000" dirty="0">
                          <a:ln>
                            <a:noFill/>
                          </a:ln>
                          <a:solidFill>
                            <a:schemeClr val="tx1"/>
                          </a:solidFill>
                          <a:effectLst/>
                        </a:rPr>
                        <a:t>-1</a:t>
                      </a:r>
                      <a:r>
                        <a:rPr kumimoji="0" lang="el-GR" altLang="el-GR" sz="1600" b="1" u="none" strike="noStrike" cap="none" normalizeH="0" baseline="0" dirty="0">
                          <a:ln>
                            <a:noFill/>
                          </a:ln>
                          <a:solidFill>
                            <a:schemeClr val="tx1"/>
                          </a:solidFill>
                          <a:effectLst/>
                        </a:rPr>
                        <a:t>)</a:t>
                      </a:r>
                      <a:endPar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l-GR" sz="1600" b="1" u="none" strike="noStrike" cap="none" normalizeH="0" baseline="0" dirty="0" err="1">
                          <a:ln>
                            <a:noFill/>
                          </a:ln>
                          <a:solidFill>
                            <a:schemeClr val="tx1"/>
                          </a:solidFill>
                          <a:effectLst/>
                        </a:rPr>
                        <a:t>s</a:t>
                      </a:r>
                      <a:r>
                        <a:rPr kumimoji="0" lang="en-US" altLang="el-GR" sz="1600" b="1" u="none" strike="noStrike" cap="none" normalizeH="0" baseline="-30000" dirty="0" err="1">
                          <a:ln>
                            <a:noFill/>
                          </a:ln>
                          <a:solidFill>
                            <a:schemeClr val="tx1"/>
                          </a:solidFill>
                          <a:effectLst/>
                        </a:rPr>
                        <a:t>total</a:t>
                      </a:r>
                      <a:endParaRPr kumimoji="0" lang="el-GR" altLang="el-GR" sz="1600" b="0" u="none" strike="noStrike" cap="none" normalizeH="0" baseline="0" dirty="0">
                        <a:ln>
                          <a:noFill/>
                        </a:ln>
                        <a:solidFill>
                          <a:schemeClr val="tx1"/>
                        </a:solidFill>
                        <a:effectLst/>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l-GR" altLang="el-GR" sz="1600" b="1" u="none" strike="noStrike" cap="none" normalizeH="0" baseline="0" dirty="0">
                          <a:ln>
                            <a:noFill/>
                          </a:ln>
                          <a:solidFill>
                            <a:schemeClr val="tx1"/>
                          </a:solidFill>
                          <a:effectLst/>
                        </a:rPr>
                        <a:t>(μ</a:t>
                      </a:r>
                      <a:r>
                        <a:rPr kumimoji="0" lang="en-US" altLang="el-GR" sz="1600" b="1" u="none" strike="noStrike" cap="none" normalizeH="0" baseline="0" dirty="0">
                          <a:ln>
                            <a:noFill/>
                          </a:ln>
                          <a:solidFill>
                            <a:schemeClr val="tx1"/>
                          </a:solidFill>
                          <a:effectLst/>
                        </a:rPr>
                        <a:t>g </a:t>
                      </a:r>
                      <a:r>
                        <a:rPr kumimoji="0" lang="en-US" altLang="el-GR" sz="1600" b="1" u="none" strike="noStrike" cap="none" normalizeH="0" baseline="0" dirty="0" err="1">
                          <a:ln>
                            <a:noFill/>
                          </a:ln>
                          <a:solidFill>
                            <a:schemeClr val="tx1"/>
                          </a:solidFill>
                          <a:effectLst/>
                        </a:rPr>
                        <a:t>g</a:t>
                      </a:r>
                      <a:r>
                        <a:rPr kumimoji="0" lang="el-GR" altLang="el-GR" sz="1600" b="1" u="none" strike="noStrike" cap="none" normalizeH="0" baseline="30000" dirty="0">
                          <a:ln>
                            <a:noFill/>
                          </a:ln>
                          <a:solidFill>
                            <a:schemeClr val="tx1"/>
                          </a:solidFill>
                          <a:effectLst/>
                        </a:rPr>
                        <a:t>-1</a:t>
                      </a:r>
                      <a:r>
                        <a:rPr kumimoji="0" lang="el-GR" altLang="el-GR" sz="1600" b="1" u="none" strike="noStrike" cap="none" normalizeH="0" baseline="0" dirty="0">
                          <a:ln>
                            <a:noFill/>
                          </a:ln>
                          <a:solidFill>
                            <a:schemeClr val="tx1"/>
                          </a:solidFill>
                          <a:effectLst/>
                        </a:rPr>
                        <a:t>)</a:t>
                      </a:r>
                      <a:endPar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l-GR" sz="1600" b="1" u="none" strike="noStrike" cap="none" normalizeH="0" baseline="0" dirty="0" err="1">
                          <a:ln>
                            <a:noFill/>
                          </a:ln>
                          <a:solidFill>
                            <a:schemeClr val="tx1"/>
                          </a:solidFill>
                          <a:effectLst/>
                        </a:rPr>
                        <a:t>s</a:t>
                      </a:r>
                      <a:r>
                        <a:rPr kumimoji="0" lang="en-US" altLang="el-GR" sz="1600" b="1" u="none" strike="noStrike" cap="none" normalizeH="0" baseline="-30000" dirty="0" err="1">
                          <a:ln>
                            <a:noFill/>
                          </a:ln>
                          <a:solidFill>
                            <a:schemeClr val="tx1"/>
                          </a:solidFill>
                          <a:effectLst/>
                        </a:rPr>
                        <a:t>meas</a:t>
                      </a:r>
                      <a:r>
                        <a:rPr kumimoji="0" lang="en-US" altLang="el-GR" sz="1600" b="1" u="none" strike="noStrike" cap="none" normalizeH="0" baseline="-30000" dirty="0">
                          <a:ln>
                            <a:noFill/>
                          </a:ln>
                          <a:solidFill>
                            <a:schemeClr val="tx1"/>
                          </a:solidFill>
                          <a:effectLst/>
                        </a:rPr>
                        <a:t> </a:t>
                      </a:r>
                      <a:endParaRPr kumimoji="0" lang="el-GR" altLang="el-GR" sz="1600" b="0" u="none" strike="noStrike" cap="none" normalizeH="0" baseline="0" dirty="0">
                        <a:ln>
                          <a:noFill/>
                        </a:ln>
                        <a:solidFill>
                          <a:schemeClr val="tx1"/>
                        </a:solidFill>
                        <a:effectLst/>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l-GR" altLang="el-GR" sz="1600" b="1" u="none" strike="noStrike" cap="none" normalizeH="0" baseline="0" dirty="0">
                          <a:ln>
                            <a:noFill/>
                          </a:ln>
                          <a:solidFill>
                            <a:schemeClr val="tx1"/>
                          </a:solidFill>
                          <a:effectLst/>
                        </a:rPr>
                        <a:t>(μ</a:t>
                      </a:r>
                      <a:r>
                        <a:rPr kumimoji="0" lang="en-US" altLang="el-GR" sz="1600" b="1" u="none" strike="noStrike" cap="none" normalizeH="0" baseline="0" dirty="0">
                          <a:ln>
                            <a:noFill/>
                          </a:ln>
                          <a:solidFill>
                            <a:schemeClr val="tx1"/>
                          </a:solidFill>
                          <a:effectLst/>
                        </a:rPr>
                        <a:t>g </a:t>
                      </a:r>
                      <a:r>
                        <a:rPr kumimoji="0" lang="en-US" altLang="el-GR" sz="1600" b="1" u="none" strike="noStrike" cap="none" normalizeH="0" baseline="0" dirty="0" err="1">
                          <a:ln>
                            <a:noFill/>
                          </a:ln>
                          <a:solidFill>
                            <a:schemeClr val="tx1"/>
                          </a:solidFill>
                          <a:effectLst/>
                        </a:rPr>
                        <a:t>g</a:t>
                      </a:r>
                      <a:r>
                        <a:rPr kumimoji="0" lang="el-GR" altLang="el-GR" sz="1600" b="1" u="none" strike="noStrike" cap="none" normalizeH="0" baseline="30000" dirty="0">
                          <a:ln>
                            <a:noFill/>
                          </a:ln>
                          <a:solidFill>
                            <a:schemeClr val="tx1"/>
                          </a:solidFill>
                          <a:effectLst/>
                        </a:rPr>
                        <a:t>-1</a:t>
                      </a:r>
                      <a:r>
                        <a:rPr kumimoji="0" lang="el-GR" altLang="el-GR" sz="1600" b="1" u="none" strike="noStrike" cap="none" normalizeH="0" baseline="0" dirty="0">
                          <a:ln>
                            <a:noFill/>
                          </a:ln>
                          <a:solidFill>
                            <a:schemeClr val="tx1"/>
                          </a:solidFill>
                          <a:effectLst/>
                        </a:rPr>
                        <a:t>)</a:t>
                      </a:r>
                      <a:endPar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l-GR" sz="1600" b="1" u="none" strike="noStrike" cap="none" normalizeH="0" baseline="0" dirty="0">
                          <a:ln>
                            <a:noFill/>
                          </a:ln>
                          <a:solidFill>
                            <a:schemeClr val="tx1"/>
                          </a:solidFill>
                          <a:effectLst/>
                        </a:rPr>
                        <a:t>%U</a:t>
                      </a:r>
                      <a:endParaRPr kumimoji="0" lang="en-US"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2048598975"/>
                  </a:ext>
                </a:extLst>
              </a:tr>
              <a:tr h="936771">
                <a:tc>
                  <a:txBody>
                    <a:bodyPr/>
                    <a:lstStyle>
                      <a:lvl1pPr marL="342900" indent="-342900">
                        <a:spcBef>
                          <a:spcPct val="20000"/>
                        </a:spcBef>
                        <a:tabLst>
                          <a:tab pos="90488" algn="l"/>
                        </a:tabLst>
                        <a:defRPr sz="2800">
                          <a:solidFill>
                            <a:schemeClr val="tx1"/>
                          </a:solidFill>
                          <a:latin typeface="Arial" panose="020B0604020202020204" pitchFamily="34" charset="0"/>
                          <a:cs typeface="Arial" panose="020B0604020202020204" pitchFamily="34" charset="0"/>
                        </a:defRPr>
                      </a:lvl1pPr>
                      <a:lvl2pPr marL="742950" indent="-285750">
                        <a:spcBef>
                          <a:spcPct val="20000"/>
                        </a:spcBef>
                        <a:tabLst>
                          <a:tab pos="90488" algn="l"/>
                        </a:tabLst>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tabLst>
                          <a:tab pos="90488" algn="l"/>
                        </a:tabLst>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tabLst>
                          <a:tab pos="90488" algn="l"/>
                        </a:tabLst>
                        <a:defRPr>
                          <a:solidFill>
                            <a:schemeClr val="tx1"/>
                          </a:solidFill>
                          <a:latin typeface="Arial" panose="020B0604020202020204" pitchFamily="34" charset="0"/>
                          <a:cs typeface="Arial" panose="020B0604020202020204" pitchFamily="34" charset="0"/>
                        </a:defRPr>
                      </a:lvl4pPr>
                      <a:lvl5pPr marL="2057400" indent="-228600">
                        <a:spcBef>
                          <a:spcPct val="20000"/>
                        </a:spcBef>
                        <a:tabLst>
                          <a:tab pos="90488"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tabLst>
                          <a:tab pos="90488"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tabLst>
                          <a:tab pos="90488"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tabLst>
                          <a:tab pos="90488"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tabLst>
                          <a:tab pos="90488" algn="l"/>
                        </a:tabLs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tx1"/>
                        </a:buClr>
                        <a:buSzTx/>
                        <a:buFont typeface="Symbol" panose="05050102010706020507" pitchFamily="18" charset="2"/>
                        <a:buNone/>
                        <a:tabLst>
                          <a:tab pos="90488" algn="l"/>
                        </a:tabLst>
                      </a:pPr>
                      <a:r>
                        <a:rPr kumimoji="0" lang="el-GR" altLang="el-GR" sz="1600" b="0" u="none" strike="noStrike" cap="none" normalizeH="0" baseline="0" dirty="0">
                          <a:ln>
                            <a:noFill/>
                          </a:ln>
                          <a:solidFill>
                            <a:schemeClr val="tx1"/>
                          </a:solidFill>
                          <a:effectLst/>
                        </a:rPr>
                        <a:t>Συστηματική δειγματοληψία σε κανονικό </a:t>
                      </a:r>
                      <a:r>
                        <a:rPr kumimoji="0" lang="el-GR" altLang="el-GR" sz="1600" b="0" u="none" strike="noStrike" cap="none" normalizeH="0" baseline="0" dirty="0" err="1">
                          <a:ln>
                            <a:noFill/>
                          </a:ln>
                          <a:solidFill>
                            <a:schemeClr val="tx1"/>
                          </a:solidFill>
                          <a:effectLst/>
                        </a:rPr>
                        <a:t>κάναβο</a:t>
                      </a:r>
                      <a:endPar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l-GR" sz="1800" b="0" u="none" strike="noStrike" cap="none" normalizeH="0" baseline="0">
                          <a:ln>
                            <a:noFill/>
                          </a:ln>
                          <a:solidFill>
                            <a:schemeClr val="tx1"/>
                          </a:solidFill>
                          <a:effectLst/>
                        </a:rPr>
                        <a:t>8</a:t>
                      </a:r>
                      <a:endParaRPr kumimoji="0" lang="en-US" altLang="el-GR"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l-GR" sz="1800" b="0" u="none" strike="noStrike" cap="none" normalizeH="0" baseline="0" dirty="0">
                          <a:ln>
                            <a:noFill/>
                          </a:ln>
                          <a:solidFill>
                            <a:schemeClr val="tx1"/>
                          </a:solidFill>
                          <a:effectLst/>
                        </a:rPr>
                        <a:t>7516</a:t>
                      </a:r>
                      <a:endParaRPr kumimoji="0" lang="en-US" altLang="el-GR"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l-GR" sz="1800" b="0" u="none" strike="noStrike" cap="none" normalizeH="0" baseline="0" dirty="0">
                          <a:ln>
                            <a:noFill/>
                          </a:ln>
                          <a:solidFill>
                            <a:schemeClr val="tx1"/>
                          </a:solidFill>
                          <a:effectLst/>
                        </a:rPr>
                        <a:t>8185</a:t>
                      </a:r>
                      <a:endParaRPr kumimoji="0" lang="en-US" altLang="el-GR"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l-GR" sz="1800" b="0" u="none" strike="noStrike" cap="none" normalizeH="0" baseline="0" dirty="0">
                          <a:ln>
                            <a:noFill/>
                          </a:ln>
                          <a:solidFill>
                            <a:schemeClr val="tx1"/>
                          </a:solidFill>
                          <a:effectLst/>
                        </a:rPr>
                        <a:t>1871</a:t>
                      </a:r>
                      <a:endParaRPr kumimoji="0" lang="en-US" altLang="el-GR"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l-GR" sz="1800" b="0" u="none" strike="noStrike" cap="none" normalizeH="0" baseline="0">
                          <a:ln>
                            <a:noFill/>
                          </a:ln>
                          <a:solidFill>
                            <a:schemeClr val="tx1"/>
                          </a:solidFill>
                          <a:effectLst/>
                        </a:rPr>
                        <a:t>50</a:t>
                      </a:r>
                      <a:endParaRPr kumimoji="0" lang="en-US" altLang="el-GR"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3865250055"/>
                  </a:ext>
                </a:extLst>
              </a:tr>
              <a:tr h="1632488">
                <a:tc>
                  <a:txBody>
                    <a:bodyPr/>
                    <a:lstStyle>
                      <a:lvl1pPr marL="342900" indent="-342900">
                        <a:spcBef>
                          <a:spcPct val="20000"/>
                        </a:spcBef>
                        <a:tabLst>
                          <a:tab pos="90488" algn="l"/>
                          <a:tab pos="228600" algn="l"/>
                        </a:tabLst>
                        <a:defRPr sz="2800">
                          <a:solidFill>
                            <a:schemeClr val="tx1"/>
                          </a:solidFill>
                          <a:latin typeface="Arial" panose="020B0604020202020204" pitchFamily="34" charset="0"/>
                          <a:cs typeface="Arial" panose="020B0604020202020204" pitchFamily="34" charset="0"/>
                        </a:defRPr>
                      </a:lvl1pPr>
                      <a:lvl2pPr marL="742950" indent="-285750">
                        <a:spcBef>
                          <a:spcPct val="20000"/>
                        </a:spcBef>
                        <a:tabLst>
                          <a:tab pos="90488" algn="l"/>
                          <a:tab pos="228600" algn="l"/>
                        </a:tabLst>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tabLst>
                          <a:tab pos="90488" algn="l"/>
                          <a:tab pos="228600" algn="l"/>
                        </a:tabLst>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tabLst>
                          <a:tab pos="90488" algn="l"/>
                          <a:tab pos="228600" algn="l"/>
                        </a:tabLst>
                        <a:defRPr>
                          <a:solidFill>
                            <a:schemeClr val="tx1"/>
                          </a:solidFill>
                          <a:latin typeface="Arial" panose="020B0604020202020204" pitchFamily="34" charset="0"/>
                          <a:cs typeface="Arial" panose="020B0604020202020204" pitchFamily="34" charset="0"/>
                        </a:defRPr>
                      </a:lvl4pPr>
                      <a:lvl5pPr marL="2057400" indent="-228600">
                        <a:spcBef>
                          <a:spcPct val="20000"/>
                        </a:spcBef>
                        <a:tabLst>
                          <a:tab pos="90488" algn="l"/>
                          <a:tab pos="228600"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tabLst>
                          <a:tab pos="90488" algn="l"/>
                          <a:tab pos="228600"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tabLst>
                          <a:tab pos="90488" algn="l"/>
                          <a:tab pos="228600"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tabLst>
                          <a:tab pos="90488" algn="l"/>
                          <a:tab pos="228600"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tabLst>
                          <a:tab pos="90488" algn="l"/>
                          <a:tab pos="228600" algn="l"/>
                        </a:tabLs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tx1"/>
                        </a:buClr>
                        <a:buSzTx/>
                        <a:buFont typeface="Symbol" panose="05050102010706020507" pitchFamily="18" charset="2"/>
                        <a:buNone/>
                        <a:tabLst>
                          <a:tab pos="90488" algn="l"/>
                          <a:tab pos="228600" algn="l"/>
                        </a:tabLst>
                      </a:pPr>
                      <a:r>
                        <a:rPr kumimoji="0" lang="el-GR" altLang="el-GR" sz="1600" b="0" u="none" strike="noStrike" cap="none" normalizeH="0" baseline="0" dirty="0">
                          <a:ln>
                            <a:noFill/>
                          </a:ln>
                          <a:solidFill>
                            <a:schemeClr val="tx1"/>
                          </a:solidFill>
                          <a:effectLst/>
                        </a:rPr>
                        <a:t>Συστηματική δειγματοληψία με απόληψη σύνθετου δείγματος σε κάθε θέση</a:t>
                      </a:r>
                      <a:endParaRPr kumimoji="0" lang="el-GR" alt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l-GR" sz="1800" b="0" u="none" strike="noStrike" cap="none" normalizeH="0" baseline="0">
                          <a:ln>
                            <a:noFill/>
                          </a:ln>
                          <a:solidFill>
                            <a:schemeClr val="tx1"/>
                          </a:solidFill>
                          <a:effectLst/>
                        </a:rPr>
                        <a:t>8</a:t>
                      </a:r>
                      <a:endParaRPr kumimoji="0" lang="en-US" altLang="el-GR"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l-GR" sz="1800" b="0" u="none" strike="noStrike" cap="none" normalizeH="0" baseline="0">
                          <a:ln>
                            <a:noFill/>
                          </a:ln>
                          <a:solidFill>
                            <a:schemeClr val="tx1"/>
                          </a:solidFill>
                          <a:effectLst/>
                        </a:rPr>
                        <a:t>6093</a:t>
                      </a:r>
                      <a:endParaRPr kumimoji="0" lang="en-US" altLang="el-GR"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l-GR" sz="1800" b="0" u="none" strike="noStrike" cap="none" normalizeH="0" baseline="0" dirty="0">
                          <a:ln>
                            <a:noFill/>
                          </a:ln>
                          <a:solidFill>
                            <a:schemeClr val="tx1"/>
                          </a:solidFill>
                          <a:effectLst/>
                        </a:rPr>
                        <a:t>5600</a:t>
                      </a:r>
                      <a:endParaRPr kumimoji="0" lang="en-US" altLang="el-GR"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l-GR" sz="1800" b="0" u="none" strike="noStrike" cap="none" normalizeH="0" baseline="0" dirty="0">
                          <a:ln>
                            <a:noFill/>
                          </a:ln>
                          <a:solidFill>
                            <a:schemeClr val="tx1"/>
                          </a:solidFill>
                          <a:effectLst/>
                        </a:rPr>
                        <a:t>940</a:t>
                      </a:r>
                      <a:endParaRPr kumimoji="0" lang="en-US" altLang="el-GR"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l-GR" sz="1800" b="0" u="none" strike="noStrike" cap="none" normalizeH="0" baseline="0" dirty="0">
                          <a:ln>
                            <a:noFill/>
                          </a:ln>
                          <a:solidFill>
                            <a:schemeClr val="tx1"/>
                          </a:solidFill>
                          <a:effectLst/>
                        </a:rPr>
                        <a:t>30</a:t>
                      </a:r>
                      <a:endParaRPr kumimoji="0" lang="en-US" altLang="el-GR"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2044249072"/>
                  </a:ext>
                </a:extLst>
              </a:tr>
            </a:tbl>
          </a:graphicData>
        </a:graphic>
      </p:graphicFrame>
    </p:spTree>
    <p:extLst>
      <p:ext uri="{BB962C8B-B14F-4D97-AF65-F5344CB8AC3E}">
        <p14:creationId xmlns:p14="http://schemas.microsoft.com/office/powerpoint/2010/main" val="29255176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97F064E1-4328-4A93-B164-D261788D3476}"/>
              </a:ext>
            </a:extLst>
          </p:cNvPr>
          <p:cNvSpPr>
            <a:spLocks noGrp="1" noChangeArrowheads="1"/>
          </p:cNvSpPr>
          <p:nvPr>
            <p:ph type="title"/>
          </p:nvPr>
        </p:nvSpPr>
        <p:spPr>
          <a:xfrm>
            <a:off x="277813" y="-26988"/>
            <a:ext cx="8686800" cy="1143001"/>
          </a:xfrm>
        </p:spPr>
        <p:txBody>
          <a:bodyPr/>
          <a:lstStyle/>
          <a:p>
            <a:r>
              <a:rPr lang="el-GR" altLang="el-GR" sz="3200" b="1" dirty="0">
                <a:solidFill>
                  <a:schemeClr val="accent1">
                    <a:lumMod val="75000"/>
                  </a:schemeClr>
                </a:solidFill>
              </a:rPr>
              <a:t>ΜΕΘΟΔΟΣ ΔΙΠΛΩΝ ΔΕΙΓΜΑΤΩΝ</a:t>
            </a:r>
            <a:r>
              <a:rPr lang="en-US" altLang="el-GR" sz="3200" b="1" dirty="0">
                <a:solidFill>
                  <a:schemeClr val="accent1">
                    <a:lumMod val="75000"/>
                  </a:schemeClr>
                </a:solidFill>
              </a:rPr>
              <a:t> - ANOVA</a:t>
            </a:r>
            <a:endParaRPr lang="el-GR" altLang="el-GR" sz="3200" b="1" dirty="0">
              <a:solidFill>
                <a:schemeClr val="accent1">
                  <a:lumMod val="75000"/>
                </a:schemeClr>
              </a:solidFill>
            </a:endParaRPr>
          </a:p>
        </p:txBody>
      </p:sp>
      <p:sp>
        <p:nvSpPr>
          <p:cNvPr id="48131" name="Rectangle 3">
            <a:extLst>
              <a:ext uri="{FF2B5EF4-FFF2-40B4-BE49-F238E27FC236}">
                <a16:creationId xmlns:a16="http://schemas.microsoft.com/office/drawing/2014/main" id="{3800DE68-39AB-4224-A79A-76B19564DA53}"/>
              </a:ext>
            </a:extLst>
          </p:cNvPr>
          <p:cNvSpPr>
            <a:spLocks noChangeArrowheads="1"/>
          </p:cNvSpPr>
          <p:nvPr/>
        </p:nvSpPr>
        <p:spPr bwMode="auto">
          <a:xfrm>
            <a:off x="0" y="981075"/>
            <a:ext cx="9144000"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48132" name="Rectangle 4">
            <a:extLst>
              <a:ext uri="{FF2B5EF4-FFF2-40B4-BE49-F238E27FC236}">
                <a16:creationId xmlns:a16="http://schemas.microsoft.com/office/drawing/2014/main" id="{FA9D6D5D-1487-4490-8EB2-A580F05E8922}"/>
              </a:ext>
            </a:extLst>
          </p:cNvPr>
          <p:cNvSpPr>
            <a:spLocks noChangeArrowheads="1"/>
          </p:cNvSpPr>
          <p:nvPr/>
        </p:nvSpPr>
        <p:spPr bwMode="auto">
          <a:xfrm>
            <a:off x="-1588" y="1125538"/>
            <a:ext cx="9145588" cy="142875"/>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48133" name="Rectangle 5">
            <a:extLst>
              <a:ext uri="{FF2B5EF4-FFF2-40B4-BE49-F238E27FC236}">
                <a16:creationId xmlns:a16="http://schemas.microsoft.com/office/drawing/2014/main" id="{BB7733F9-A6A0-475C-A8EC-C4870CD3E06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48134" name="Rectangle 6">
            <a:extLst>
              <a:ext uri="{FF2B5EF4-FFF2-40B4-BE49-F238E27FC236}">
                <a16:creationId xmlns:a16="http://schemas.microsoft.com/office/drawing/2014/main" id="{0AA360A0-4EAB-481C-9427-14AE47756780}"/>
              </a:ext>
            </a:extLst>
          </p:cNvPr>
          <p:cNvSpPr>
            <a:spLocks noChangeArrowheads="1"/>
          </p:cNvSpPr>
          <p:nvPr/>
        </p:nvSpPr>
        <p:spPr bwMode="auto">
          <a:xfrm>
            <a:off x="0" y="3300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48167" name="Rectangle 39">
            <a:extLst>
              <a:ext uri="{FF2B5EF4-FFF2-40B4-BE49-F238E27FC236}">
                <a16:creationId xmlns:a16="http://schemas.microsoft.com/office/drawing/2014/main" id="{93E55935-6051-4CAB-9A23-5CF157770588}"/>
              </a:ext>
            </a:extLst>
          </p:cNvPr>
          <p:cNvSpPr>
            <a:spLocks noChangeArrowheads="1"/>
          </p:cNvSpPr>
          <p:nvPr/>
        </p:nvSpPr>
        <p:spPr bwMode="auto">
          <a:xfrm>
            <a:off x="0" y="2457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graphicFrame>
        <p:nvGraphicFramePr>
          <p:cNvPr id="48166" name="Object 38">
            <a:extLst>
              <a:ext uri="{FF2B5EF4-FFF2-40B4-BE49-F238E27FC236}">
                <a16:creationId xmlns:a16="http://schemas.microsoft.com/office/drawing/2014/main" id="{E2FCE641-F1C0-4CA6-BE87-F4D0CD39FC1E}"/>
              </a:ext>
            </a:extLst>
          </p:cNvPr>
          <p:cNvGraphicFramePr>
            <a:graphicFrameLocks noChangeAspect="1"/>
          </p:cNvGraphicFramePr>
          <p:nvPr/>
        </p:nvGraphicFramePr>
        <p:xfrm>
          <a:off x="1116013" y="1484313"/>
          <a:ext cx="6985000" cy="4641850"/>
        </p:xfrm>
        <a:graphic>
          <a:graphicData uri="http://schemas.openxmlformats.org/presentationml/2006/ole">
            <mc:AlternateContent xmlns:mc="http://schemas.openxmlformats.org/markup-compatibility/2006">
              <mc:Choice xmlns:v="urn:schemas-microsoft-com:vml" Requires="v">
                <p:oleObj name="Γράφημα" r:id="rId2" imgW="2943149" imgH="1943100" progId="Excel.Chart.8">
                  <p:embed/>
                </p:oleObj>
              </mc:Choice>
              <mc:Fallback>
                <p:oleObj name="Γράφημα" r:id="rId2" imgW="2943149" imgH="1943100" progId="Excel.Chart.8">
                  <p:embed/>
                  <p:pic>
                    <p:nvPicPr>
                      <p:cNvPr id="48166" name="Object 38">
                        <a:extLst>
                          <a:ext uri="{FF2B5EF4-FFF2-40B4-BE49-F238E27FC236}">
                            <a16:creationId xmlns:a16="http://schemas.microsoft.com/office/drawing/2014/main" id="{E2FCE641-F1C0-4CA6-BE87-F4D0CD39F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484313"/>
                        <a:ext cx="6985000" cy="4641850"/>
                      </a:xfrm>
                      <a:prstGeom prst="rect">
                        <a:avLst/>
                      </a:prstGeom>
                      <a:gradFill rotWithShape="1">
                        <a:gsLst>
                          <a:gs pos="0">
                            <a:srgbClr val="FFFF00">
                              <a:gamma/>
                              <a:shade val="46275"/>
                              <a:invGamma/>
                            </a:srgbClr>
                          </a:gs>
                          <a:gs pos="50000">
                            <a:srgbClr val="FFFF00"/>
                          </a:gs>
                          <a:gs pos="100000">
                            <a:srgbClr val="FFFF00">
                              <a:gamma/>
                              <a:shade val="46275"/>
                              <a:invGamma/>
                            </a:srgbClr>
                          </a:gs>
                        </a:gsLst>
                        <a:lin ang="5400000" scaled="1"/>
                      </a:gradFill>
                    </p:spPr>
                  </p:pic>
                </p:oleObj>
              </mc:Fallback>
            </mc:AlternateContent>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7A9D6F67-3AFE-4F35-87C0-A3EA8D705674}"/>
              </a:ext>
            </a:extLst>
          </p:cNvPr>
          <p:cNvSpPr>
            <a:spLocks noGrp="1" noChangeArrowheads="1"/>
          </p:cNvSpPr>
          <p:nvPr>
            <p:ph type="title"/>
          </p:nvPr>
        </p:nvSpPr>
        <p:spPr>
          <a:xfrm>
            <a:off x="250825" y="144463"/>
            <a:ext cx="8686800" cy="836612"/>
          </a:xfrm>
        </p:spPr>
        <p:txBody>
          <a:bodyPr/>
          <a:lstStyle/>
          <a:p>
            <a:r>
              <a:rPr lang="el-GR" altLang="el-GR" sz="3200" b="1" dirty="0">
                <a:solidFill>
                  <a:schemeClr val="accent1">
                    <a:lumMod val="75000"/>
                  </a:schemeClr>
                </a:solidFill>
              </a:rPr>
              <a:t>ΜΕΘΟΔΟΣ ΠΟΛΛΑΠΛΩΝ ΠΡΩΤΟΚΟΛΛΩΝ</a:t>
            </a:r>
          </a:p>
        </p:txBody>
      </p:sp>
      <p:graphicFrame>
        <p:nvGraphicFramePr>
          <p:cNvPr id="49161" name="Object 9">
            <a:extLst>
              <a:ext uri="{FF2B5EF4-FFF2-40B4-BE49-F238E27FC236}">
                <a16:creationId xmlns:a16="http://schemas.microsoft.com/office/drawing/2014/main" id="{EAE3D4C0-8764-4EBF-A225-C5550A5D1DC7}"/>
              </a:ext>
            </a:extLst>
          </p:cNvPr>
          <p:cNvGraphicFramePr>
            <a:graphicFrameLocks noGrp="1" noChangeAspect="1"/>
          </p:cNvGraphicFramePr>
          <p:nvPr>
            <p:ph idx="1"/>
          </p:nvPr>
        </p:nvGraphicFramePr>
        <p:xfrm>
          <a:off x="80963" y="2060575"/>
          <a:ext cx="4562475" cy="3297238"/>
        </p:xfrm>
        <a:graphic>
          <a:graphicData uri="http://schemas.openxmlformats.org/presentationml/2006/ole">
            <mc:AlternateContent xmlns:mc="http://schemas.openxmlformats.org/markup-compatibility/2006">
              <mc:Choice xmlns:v="urn:schemas-microsoft-com:vml" Requires="v">
                <p:oleObj name="CorelDRAW" r:id="rId2" imgW="4562640" imgH="3296880" progId="CorelDraw.Graphic.8">
                  <p:embed/>
                </p:oleObj>
              </mc:Choice>
              <mc:Fallback>
                <p:oleObj name="CorelDRAW" r:id="rId2" imgW="4562640" imgH="3296880" progId="CorelDraw.Graphic.8">
                  <p:embed/>
                  <p:pic>
                    <p:nvPicPr>
                      <p:cNvPr id="49161" name="Object 9">
                        <a:extLst>
                          <a:ext uri="{FF2B5EF4-FFF2-40B4-BE49-F238E27FC236}">
                            <a16:creationId xmlns:a16="http://schemas.microsoft.com/office/drawing/2014/main" id="{EAE3D4C0-8764-4EBF-A225-C5550A5D1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2060575"/>
                        <a:ext cx="4562475" cy="329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155" name="Rectangle 3">
            <a:extLst>
              <a:ext uri="{FF2B5EF4-FFF2-40B4-BE49-F238E27FC236}">
                <a16:creationId xmlns:a16="http://schemas.microsoft.com/office/drawing/2014/main" id="{40CB26B7-50DE-4F66-A27A-F1E8BE5DB8B2}"/>
              </a:ext>
            </a:extLst>
          </p:cNvPr>
          <p:cNvSpPr>
            <a:spLocks noChangeArrowheads="1"/>
          </p:cNvSpPr>
          <p:nvPr/>
        </p:nvSpPr>
        <p:spPr bwMode="auto">
          <a:xfrm>
            <a:off x="0" y="981075"/>
            <a:ext cx="9144000"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49156" name="Rectangle 4">
            <a:extLst>
              <a:ext uri="{FF2B5EF4-FFF2-40B4-BE49-F238E27FC236}">
                <a16:creationId xmlns:a16="http://schemas.microsoft.com/office/drawing/2014/main" id="{E29C9A3D-193F-4222-9A58-B7A8B50FA660}"/>
              </a:ext>
            </a:extLst>
          </p:cNvPr>
          <p:cNvSpPr>
            <a:spLocks noChangeArrowheads="1"/>
          </p:cNvSpPr>
          <p:nvPr/>
        </p:nvSpPr>
        <p:spPr bwMode="auto">
          <a:xfrm>
            <a:off x="-1588" y="1125538"/>
            <a:ext cx="9145588" cy="142875"/>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49157" name="Rectangle 5">
            <a:extLst>
              <a:ext uri="{FF2B5EF4-FFF2-40B4-BE49-F238E27FC236}">
                <a16:creationId xmlns:a16="http://schemas.microsoft.com/office/drawing/2014/main" id="{BCB0D615-F047-4EDD-8F88-A503828DE0E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49158" name="Rectangle 6">
            <a:extLst>
              <a:ext uri="{FF2B5EF4-FFF2-40B4-BE49-F238E27FC236}">
                <a16:creationId xmlns:a16="http://schemas.microsoft.com/office/drawing/2014/main" id="{1351DE94-144F-44C3-9B58-678812463E15}"/>
              </a:ext>
            </a:extLst>
          </p:cNvPr>
          <p:cNvSpPr>
            <a:spLocks noChangeArrowheads="1"/>
          </p:cNvSpPr>
          <p:nvPr/>
        </p:nvSpPr>
        <p:spPr bwMode="auto">
          <a:xfrm>
            <a:off x="0" y="3300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49159" name="Rectangle 7">
            <a:extLst>
              <a:ext uri="{FF2B5EF4-FFF2-40B4-BE49-F238E27FC236}">
                <a16:creationId xmlns:a16="http://schemas.microsoft.com/office/drawing/2014/main" id="{B5B7576B-6020-4FD5-888E-EFE1BB5395E0}"/>
              </a:ext>
            </a:extLst>
          </p:cNvPr>
          <p:cNvSpPr>
            <a:spLocks noChangeArrowheads="1"/>
          </p:cNvSpPr>
          <p:nvPr/>
        </p:nvSpPr>
        <p:spPr bwMode="auto">
          <a:xfrm>
            <a:off x="0" y="2457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49163" name="Text Box 11">
            <a:extLst>
              <a:ext uri="{FF2B5EF4-FFF2-40B4-BE49-F238E27FC236}">
                <a16:creationId xmlns:a16="http://schemas.microsoft.com/office/drawing/2014/main" id="{0606FEF8-5671-4D4B-BE44-86979CD3CE70}"/>
              </a:ext>
            </a:extLst>
          </p:cNvPr>
          <p:cNvSpPr txBox="1">
            <a:spLocks noChangeArrowheads="1"/>
          </p:cNvSpPr>
          <p:nvPr/>
        </p:nvSpPr>
        <p:spPr bwMode="auto">
          <a:xfrm>
            <a:off x="4716463" y="2420938"/>
            <a:ext cx="4427537" cy="265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l-GR" altLang="el-GR" sz="2800" dirty="0"/>
              <a:t> 8</a:t>
            </a:r>
            <a:r>
              <a:rPr lang="en-US" altLang="el-GR" sz="2800" dirty="0"/>
              <a:t>x4= 32 </a:t>
            </a:r>
            <a:r>
              <a:rPr lang="el-GR" altLang="el-GR" sz="2800" dirty="0"/>
              <a:t>διπλά δείγματα </a:t>
            </a:r>
            <a:endParaRPr lang="en-US" altLang="el-GR" sz="2800" dirty="0">
              <a:sym typeface="Wingdings" panose="05000000000000000000" pitchFamily="2" charset="2"/>
            </a:endParaRPr>
          </a:p>
          <a:p>
            <a:pPr>
              <a:spcBef>
                <a:spcPct val="50000"/>
              </a:spcBef>
              <a:buFontTx/>
              <a:buChar char="•"/>
            </a:pPr>
            <a:r>
              <a:rPr lang="el-GR" altLang="el-GR" sz="2800" dirty="0">
                <a:sym typeface="Wingdings" panose="05000000000000000000" pitchFamily="2" charset="2"/>
              </a:rPr>
              <a:t> </a:t>
            </a:r>
            <a:r>
              <a:rPr lang="en-US" altLang="el-GR" sz="2800" dirty="0">
                <a:sym typeface="Wingdings" panose="05000000000000000000" pitchFamily="2" charset="2"/>
              </a:rPr>
              <a:t>% U = 60</a:t>
            </a:r>
          </a:p>
          <a:p>
            <a:pPr>
              <a:spcBef>
                <a:spcPct val="50000"/>
              </a:spcBef>
              <a:buFontTx/>
              <a:buChar char="•"/>
            </a:pPr>
            <a:r>
              <a:rPr lang="el-GR" altLang="el-GR" sz="2800" dirty="0">
                <a:sym typeface="Wingdings" panose="05000000000000000000" pitchFamily="2" charset="2"/>
              </a:rPr>
              <a:t> Δυνατότητα σύγκρισης – εκτίμησης απόκλισης από γενική μέση τιμή </a:t>
            </a:r>
            <a:endParaRPr lang="el-GR" altLang="el-GR"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9161"/>
                                        </p:tgtEl>
                                        <p:attrNameLst>
                                          <p:attrName>style.visibility</p:attrName>
                                        </p:attrNameLst>
                                      </p:cBhvr>
                                      <p:to>
                                        <p:strVal val="visible"/>
                                      </p:to>
                                    </p:set>
                                    <p:animEffect transition="in" filter="box(in)">
                                      <p:cBhvr>
                                        <p:cTn id="7" dur="500"/>
                                        <p:tgtEl>
                                          <p:spTgt spid="491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9163"/>
                                        </p:tgtEl>
                                        <p:attrNameLst>
                                          <p:attrName>style.visibility</p:attrName>
                                        </p:attrNameLst>
                                      </p:cBhvr>
                                      <p:to>
                                        <p:strVal val="visible"/>
                                      </p:to>
                                    </p:set>
                                    <p:anim calcmode="lin" valueType="num">
                                      <p:cBhvr>
                                        <p:cTn id="12" dur="1000" fill="hold"/>
                                        <p:tgtEl>
                                          <p:spTgt spid="49163"/>
                                        </p:tgtEl>
                                        <p:attrNameLst>
                                          <p:attrName>ppt_w</p:attrName>
                                        </p:attrNameLst>
                                      </p:cBhvr>
                                      <p:tavLst>
                                        <p:tav tm="0">
                                          <p:val>
                                            <p:strVal val="#ppt_w*0.70"/>
                                          </p:val>
                                        </p:tav>
                                        <p:tav tm="100000">
                                          <p:val>
                                            <p:strVal val="#ppt_w"/>
                                          </p:val>
                                        </p:tav>
                                      </p:tavLst>
                                    </p:anim>
                                    <p:anim calcmode="lin" valueType="num">
                                      <p:cBhvr>
                                        <p:cTn id="13" dur="1000" fill="hold"/>
                                        <p:tgtEl>
                                          <p:spTgt spid="49163"/>
                                        </p:tgtEl>
                                        <p:attrNameLst>
                                          <p:attrName>ppt_h</p:attrName>
                                        </p:attrNameLst>
                                      </p:cBhvr>
                                      <p:tavLst>
                                        <p:tav tm="0">
                                          <p:val>
                                            <p:strVal val="#ppt_h"/>
                                          </p:val>
                                        </p:tav>
                                        <p:tav tm="100000">
                                          <p:val>
                                            <p:strVal val="#ppt_h"/>
                                          </p:val>
                                        </p:tav>
                                      </p:tavLst>
                                    </p:anim>
                                    <p:animEffect transition="in" filter="fade">
                                      <p:cBhvr>
                                        <p:cTn id="14" dur="1000"/>
                                        <p:tgtEl>
                                          <p:spTgt spid="49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C41B2D08-1405-4C89-90A2-182AF1AAF0FD}"/>
              </a:ext>
            </a:extLst>
          </p:cNvPr>
          <p:cNvSpPr>
            <a:spLocks noGrp="1" noChangeArrowheads="1"/>
          </p:cNvSpPr>
          <p:nvPr>
            <p:ph type="title"/>
          </p:nvPr>
        </p:nvSpPr>
        <p:spPr>
          <a:xfrm>
            <a:off x="250825" y="144463"/>
            <a:ext cx="8686800" cy="836612"/>
          </a:xfrm>
        </p:spPr>
        <p:txBody>
          <a:bodyPr>
            <a:normAutofit/>
          </a:bodyPr>
          <a:lstStyle/>
          <a:p>
            <a:r>
              <a:rPr lang="el-GR" altLang="el-GR" sz="3200" b="1" dirty="0" err="1">
                <a:solidFill>
                  <a:schemeClr val="accent1">
                    <a:lumMod val="75000"/>
                  </a:schemeClr>
                </a:solidFill>
              </a:rPr>
              <a:t>ΔΙΑΕΡΓΑΣΤΗΡΙΑΚΗ</a:t>
            </a:r>
            <a:r>
              <a:rPr lang="el-GR" altLang="el-GR" sz="3200" b="1" dirty="0">
                <a:solidFill>
                  <a:schemeClr val="accent1">
                    <a:lumMod val="75000"/>
                  </a:schemeClr>
                </a:solidFill>
              </a:rPr>
              <a:t> ΜΕΛΕΤΗ ΔΕΙΓΜΑΤΟΛΗΨΙΑΣ</a:t>
            </a:r>
          </a:p>
        </p:txBody>
      </p:sp>
      <p:sp>
        <p:nvSpPr>
          <p:cNvPr id="51203" name="Rectangle 3">
            <a:extLst>
              <a:ext uri="{FF2B5EF4-FFF2-40B4-BE49-F238E27FC236}">
                <a16:creationId xmlns:a16="http://schemas.microsoft.com/office/drawing/2014/main" id="{184F2D0D-7B5F-444D-997F-6B7B2116EA82}"/>
              </a:ext>
            </a:extLst>
          </p:cNvPr>
          <p:cNvSpPr>
            <a:spLocks noChangeArrowheads="1"/>
          </p:cNvSpPr>
          <p:nvPr/>
        </p:nvSpPr>
        <p:spPr bwMode="auto">
          <a:xfrm>
            <a:off x="0" y="981075"/>
            <a:ext cx="9144000"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51204" name="Rectangle 4">
            <a:extLst>
              <a:ext uri="{FF2B5EF4-FFF2-40B4-BE49-F238E27FC236}">
                <a16:creationId xmlns:a16="http://schemas.microsoft.com/office/drawing/2014/main" id="{A7FCBF8F-B34E-49C7-8D2E-61A939783185}"/>
              </a:ext>
            </a:extLst>
          </p:cNvPr>
          <p:cNvSpPr>
            <a:spLocks noChangeArrowheads="1"/>
          </p:cNvSpPr>
          <p:nvPr/>
        </p:nvSpPr>
        <p:spPr bwMode="auto">
          <a:xfrm>
            <a:off x="-1588" y="1125538"/>
            <a:ext cx="9145588" cy="142875"/>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51205" name="Rectangle 5">
            <a:extLst>
              <a:ext uri="{FF2B5EF4-FFF2-40B4-BE49-F238E27FC236}">
                <a16:creationId xmlns:a16="http://schemas.microsoft.com/office/drawing/2014/main" id="{65B464CC-5FC5-445F-B591-5D72C8D7E33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51206" name="Rectangle 6">
            <a:extLst>
              <a:ext uri="{FF2B5EF4-FFF2-40B4-BE49-F238E27FC236}">
                <a16:creationId xmlns:a16="http://schemas.microsoft.com/office/drawing/2014/main" id="{AA06258F-BBD0-41DF-8143-DB6BAC40213C}"/>
              </a:ext>
            </a:extLst>
          </p:cNvPr>
          <p:cNvSpPr>
            <a:spLocks noChangeArrowheads="1"/>
          </p:cNvSpPr>
          <p:nvPr/>
        </p:nvSpPr>
        <p:spPr bwMode="auto">
          <a:xfrm>
            <a:off x="0" y="3300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51207" name="Rectangle 7">
            <a:extLst>
              <a:ext uri="{FF2B5EF4-FFF2-40B4-BE49-F238E27FC236}">
                <a16:creationId xmlns:a16="http://schemas.microsoft.com/office/drawing/2014/main" id="{8229CB11-0D7E-4328-B6FF-1B348EC2A5CA}"/>
              </a:ext>
            </a:extLst>
          </p:cNvPr>
          <p:cNvSpPr>
            <a:spLocks noChangeArrowheads="1"/>
          </p:cNvSpPr>
          <p:nvPr/>
        </p:nvSpPr>
        <p:spPr bwMode="auto">
          <a:xfrm>
            <a:off x="0" y="2457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51213" name="Text Box 13">
            <a:extLst>
              <a:ext uri="{FF2B5EF4-FFF2-40B4-BE49-F238E27FC236}">
                <a16:creationId xmlns:a16="http://schemas.microsoft.com/office/drawing/2014/main" id="{EFC09050-4310-4749-A014-11E647F8C6EA}"/>
              </a:ext>
            </a:extLst>
          </p:cNvPr>
          <p:cNvSpPr txBox="1">
            <a:spLocks noChangeArrowheads="1"/>
          </p:cNvSpPr>
          <p:nvPr/>
        </p:nvSpPr>
        <p:spPr bwMode="auto">
          <a:xfrm>
            <a:off x="34925" y="1484313"/>
            <a:ext cx="910907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l-GR" altLang="el-GR" sz="2600" dirty="0"/>
              <a:t> 9 συμμετέχοντες οργανισμοί</a:t>
            </a:r>
          </a:p>
          <a:p>
            <a:pPr>
              <a:spcBef>
                <a:spcPct val="50000"/>
              </a:spcBef>
              <a:buFontTx/>
              <a:buChar char="•"/>
            </a:pPr>
            <a:r>
              <a:rPr lang="el-GR" altLang="el-GR" sz="2600" dirty="0"/>
              <a:t> Αξιολόγηση πρωτοκόλλου δειγματοληψίας (</a:t>
            </a:r>
            <a:r>
              <a:rPr lang="en-US" altLang="el-GR" sz="2600" dirty="0"/>
              <a:t>W design)</a:t>
            </a:r>
            <a:endParaRPr lang="el-GR" altLang="el-GR" sz="2600" dirty="0"/>
          </a:p>
          <a:p>
            <a:pPr>
              <a:spcBef>
                <a:spcPct val="50000"/>
              </a:spcBef>
              <a:buFontTx/>
              <a:buChar char="•"/>
            </a:pPr>
            <a:r>
              <a:rPr lang="el-GR" altLang="el-GR" sz="2600" dirty="0"/>
              <a:t> Εκτίμηση αβεβαιότητας με βάση την εφαρμογή του 	πρωτοκόλλου εις διπλούν από κάθε συμμετέχοντα </a:t>
            </a:r>
          </a:p>
          <a:p>
            <a:pPr>
              <a:spcBef>
                <a:spcPct val="50000"/>
              </a:spcBef>
              <a:buFont typeface="Arial" panose="020B0604020202020204" pitchFamily="34" charset="0"/>
              <a:buChar char="•"/>
            </a:pPr>
            <a:r>
              <a:rPr lang="el-GR" altLang="el-GR" sz="2600" dirty="0"/>
              <a:t> Στόχος ο προσδιορισμός μέσης τιμής </a:t>
            </a:r>
            <a:r>
              <a:rPr lang="en-US" altLang="el-GR" sz="2600" dirty="0"/>
              <a:t>Pb</a:t>
            </a:r>
            <a:r>
              <a:rPr lang="el-GR" altLang="el-GR" sz="2600" dirty="0"/>
              <a:t> σε έκταση 0.9 </a:t>
            </a:r>
            <a:r>
              <a:rPr lang="en-US" altLang="el-GR" sz="2600" dirty="0"/>
              <a:t>ha 	</a:t>
            </a:r>
            <a:r>
              <a:rPr lang="el-GR" altLang="el-GR" sz="2600" dirty="0"/>
              <a:t>του αγροτεμαχίου</a:t>
            </a:r>
          </a:p>
          <a:p>
            <a:pPr>
              <a:spcBef>
                <a:spcPct val="50000"/>
              </a:spcBef>
              <a:buFontTx/>
              <a:buChar char="•"/>
            </a:pPr>
            <a:r>
              <a:rPr lang="el-GR" altLang="el-GR" sz="2600" dirty="0"/>
              <a:t> Προετοιμασία και χημική ανάλυση δειγμάτων από ένα 	εργαστήριο / μια αναλυτική σειρά</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1213">
                                            <p:txEl>
                                              <p:pRg st="0" end="0"/>
                                            </p:txEl>
                                          </p:spTgt>
                                        </p:tgtEl>
                                        <p:attrNameLst>
                                          <p:attrName>style.visibility</p:attrName>
                                        </p:attrNameLst>
                                      </p:cBhvr>
                                      <p:to>
                                        <p:strVal val="visible"/>
                                      </p:to>
                                    </p:set>
                                    <p:animEffect transition="in" filter="slide(fromBottom)">
                                      <p:cBhvr>
                                        <p:cTn id="7" dur="500"/>
                                        <p:tgtEl>
                                          <p:spTgt spid="512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51213">
                                            <p:txEl>
                                              <p:pRg st="1" end="1"/>
                                            </p:txEl>
                                          </p:spTgt>
                                        </p:tgtEl>
                                        <p:attrNameLst>
                                          <p:attrName>style.visibility</p:attrName>
                                        </p:attrNameLst>
                                      </p:cBhvr>
                                      <p:to>
                                        <p:strVal val="visible"/>
                                      </p:to>
                                    </p:set>
                                    <p:animEffect transition="in" filter="slide(fromBottom)">
                                      <p:cBhvr>
                                        <p:cTn id="12" dur="500"/>
                                        <p:tgtEl>
                                          <p:spTgt spid="5121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51213">
                                            <p:txEl>
                                              <p:pRg st="2" end="2"/>
                                            </p:txEl>
                                          </p:spTgt>
                                        </p:tgtEl>
                                        <p:attrNameLst>
                                          <p:attrName>style.visibility</p:attrName>
                                        </p:attrNameLst>
                                      </p:cBhvr>
                                      <p:to>
                                        <p:strVal val="visible"/>
                                      </p:to>
                                    </p:set>
                                    <p:animEffect transition="in" filter="slide(fromBottom)">
                                      <p:cBhvr>
                                        <p:cTn id="17" dur="500"/>
                                        <p:tgtEl>
                                          <p:spTgt spid="5121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51213">
                                            <p:txEl>
                                              <p:pRg st="3" end="3"/>
                                            </p:txEl>
                                          </p:spTgt>
                                        </p:tgtEl>
                                        <p:attrNameLst>
                                          <p:attrName>style.visibility</p:attrName>
                                        </p:attrNameLst>
                                      </p:cBhvr>
                                      <p:to>
                                        <p:strVal val="visible"/>
                                      </p:to>
                                    </p:set>
                                    <p:animEffect transition="in" filter="slide(fromBottom)">
                                      <p:cBhvr>
                                        <p:cTn id="22" dur="500"/>
                                        <p:tgtEl>
                                          <p:spTgt spid="5121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51213">
                                            <p:txEl>
                                              <p:pRg st="4" end="4"/>
                                            </p:txEl>
                                          </p:spTgt>
                                        </p:tgtEl>
                                        <p:attrNameLst>
                                          <p:attrName>style.visibility</p:attrName>
                                        </p:attrNameLst>
                                      </p:cBhvr>
                                      <p:to>
                                        <p:strVal val="visible"/>
                                      </p:to>
                                    </p:set>
                                    <p:animEffect transition="in" filter="slide(fromBottom)">
                                      <p:cBhvr>
                                        <p:cTn id="27" dur="500"/>
                                        <p:tgtEl>
                                          <p:spTgt spid="512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D166D230-1B67-4DCF-977A-B471CD0D0101}"/>
              </a:ext>
            </a:extLst>
          </p:cNvPr>
          <p:cNvSpPr>
            <a:spLocks noGrp="1" noChangeArrowheads="1"/>
          </p:cNvSpPr>
          <p:nvPr>
            <p:ph type="title"/>
          </p:nvPr>
        </p:nvSpPr>
        <p:spPr>
          <a:xfrm>
            <a:off x="250825" y="144463"/>
            <a:ext cx="8686800" cy="836612"/>
          </a:xfrm>
        </p:spPr>
        <p:txBody>
          <a:bodyPr>
            <a:normAutofit fontScale="90000"/>
          </a:bodyPr>
          <a:lstStyle/>
          <a:p>
            <a:r>
              <a:rPr lang="el-GR" altLang="el-GR" sz="3200" b="1" dirty="0" err="1">
                <a:solidFill>
                  <a:schemeClr val="accent1">
                    <a:lumMod val="75000"/>
                  </a:schemeClr>
                </a:solidFill>
              </a:rPr>
              <a:t>ΔΙΑΕΡΓΑΣΤΗΡΙΑΚΗ</a:t>
            </a:r>
            <a:r>
              <a:rPr lang="el-GR" altLang="el-GR" sz="3200" b="1" dirty="0">
                <a:solidFill>
                  <a:schemeClr val="accent1">
                    <a:lumMod val="75000"/>
                  </a:schemeClr>
                </a:solidFill>
              </a:rPr>
              <a:t> ΜΕΛΕΤΗ – ΠΕΙΡΑΜΑΤΙΚΟΣ ΣΧΕΔΙΑΣΜΟΣ</a:t>
            </a:r>
          </a:p>
        </p:txBody>
      </p:sp>
      <p:sp>
        <p:nvSpPr>
          <p:cNvPr id="52227" name="Rectangle 3">
            <a:extLst>
              <a:ext uri="{FF2B5EF4-FFF2-40B4-BE49-F238E27FC236}">
                <a16:creationId xmlns:a16="http://schemas.microsoft.com/office/drawing/2014/main" id="{50DFEA2D-BC48-4791-AF46-876766139D93}"/>
              </a:ext>
            </a:extLst>
          </p:cNvPr>
          <p:cNvSpPr>
            <a:spLocks noChangeArrowheads="1"/>
          </p:cNvSpPr>
          <p:nvPr/>
        </p:nvSpPr>
        <p:spPr bwMode="auto">
          <a:xfrm>
            <a:off x="0" y="981075"/>
            <a:ext cx="9144000"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52228" name="Rectangle 4">
            <a:extLst>
              <a:ext uri="{FF2B5EF4-FFF2-40B4-BE49-F238E27FC236}">
                <a16:creationId xmlns:a16="http://schemas.microsoft.com/office/drawing/2014/main" id="{C40BDAE0-BF19-46F7-A3F4-7F7D228FC20C}"/>
              </a:ext>
            </a:extLst>
          </p:cNvPr>
          <p:cNvSpPr>
            <a:spLocks noChangeArrowheads="1"/>
          </p:cNvSpPr>
          <p:nvPr/>
        </p:nvSpPr>
        <p:spPr bwMode="auto">
          <a:xfrm>
            <a:off x="-1588" y="1125538"/>
            <a:ext cx="9145588" cy="142875"/>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52229" name="Rectangle 5">
            <a:extLst>
              <a:ext uri="{FF2B5EF4-FFF2-40B4-BE49-F238E27FC236}">
                <a16:creationId xmlns:a16="http://schemas.microsoft.com/office/drawing/2014/main" id="{995A6733-D176-477D-8F79-27CE8D6E347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52230" name="Rectangle 6">
            <a:extLst>
              <a:ext uri="{FF2B5EF4-FFF2-40B4-BE49-F238E27FC236}">
                <a16:creationId xmlns:a16="http://schemas.microsoft.com/office/drawing/2014/main" id="{2A9E7D5F-F490-483D-BD30-80C41031F960}"/>
              </a:ext>
            </a:extLst>
          </p:cNvPr>
          <p:cNvSpPr>
            <a:spLocks noChangeArrowheads="1"/>
          </p:cNvSpPr>
          <p:nvPr/>
        </p:nvSpPr>
        <p:spPr bwMode="auto">
          <a:xfrm>
            <a:off x="0" y="3300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52231" name="Rectangle 7">
            <a:extLst>
              <a:ext uri="{FF2B5EF4-FFF2-40B4-BE49-F238E27FC236}">
                <a16:creationId xmlns:a16="http://schemas.microsoft.com/office/drawing/2014/main" id="{E343E5E7-A29C-4887-A0C9-F2D14440F828}"/>
              </a:ext>
            </a:extLst>
          </p:cNvPr>
          <p:cNvSpPr>
            <a:spLocks noChangeArrowheads="1"/>
          </p:cNvSpPr>
          <p:nvPr/>
        </p:nvSpPr>
        <p:spPr bwMode="auto">
          <a:xfrm>
            <a:off x="0" y="2457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52237" name="Text Box 13">
            <a:extLst>
              <a:ext uri="{FF2B5EF4-FFF2-40B4-BE49-F238E27FC236}">
                <a16:creationId xmlns:a16="http://schemas.microsoft.com/office/drawing/2014/main" id="{C8B4FB97-7496-4FEC-8F66-B10141AD14E6}"/>
              </a:ext>
            </a:extLst>
          </p:cNvPr>
          <p:cNvSpPr txBox="1">
            <a:spLocks noChangeArrowheads="1"/>
          </p:cNvSpPr>
          <p:nvPr/>
        </p:nvSpPr>
        <p:spPr bwMode="auto">
          <a:xfrm>
            <a:off x="3203575" y="1700213"/>
            <a:ext cx="2952750" cy="6477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r>
              <a:rPr lang="el-GR" altLang="el-GR" sz="1800" b="1" dirty="0"/>
              <a:t>ΔΕΙΓΜΑΤΟΛΗΠΤΙΚΟΣ ΣΤΟΧΟΣ= αγροτεμάχιο</a:t>
            </a:r>
            <a:endParaRPr lang="el-GR" altLang="el-GR" sz="1800" dirty="0"/>
          </a:p>
        </p:txBody>
      </p:sp>
      <p:sp>
        <p:nvSpPr>
          <p:cNvPr id="52238" name="Text Box 14">
            <a:extLst>
              <a:ext uri="{FF2B5EF4-FFF2-40B4-BE49-F238E27FC236}">
                <a16:creationId xmlns:a16="http://schemas.microsoft.com/office/drawing/2014/main" id="{8BBB49A2-C0AE-428C-85D1-E6891E6F9FDB}"/>
              </a:ext>
            </a:extLst>
          </p:cNvPr>
          <p:cNvSpPr txBox="1">
            <a:spLocks noChangeArrowheads="1"/>
          </p:cNvSpPr>
          <p:nvPr/>
        </p:nvSpPr>
        <p:spPr bwMode="auto">
          <a:xfrm>
            <a:off x="1477963" y="2828925"/>
            <a:ext cx="2111375" cy="4222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r>
              <a:rPr lang="el-GR" altLang="el-GR" sz="1800"/>
              <a:t>ΣΥΛΛΕΚΤΗΣ 1</a:t>
            </a:r>
          </a:p>
        </p:txBody>
      </p:sp>
      <p:sp>
        <p:nvSpPr>
          <p:cNvPr id="52239" name="Text Box 15">
            <a:extLst>
              <a:ext uri="{FF2B5EF4-FFF2-40B4-BE49-F238E27FC236}">
                <a16:creationId xmlns:a16="http://schemas.microsoft.com/office/drawing/2014/main" id="{EE68EBB6-4B15-46CA-9A29-7F7BDC9CF8F8}"/>
              </a:ext>
            </a:extLst>
          </p:cNvPr>
          <p:cNvSpPr txBox="1">
            <a:spLocks noChangeArrowheads="1"/>
          </p:cNvSpPr>
          <p:nvPr/>
        </p:nvSpPr>
        <p:spPr bwMode="auto">
          <a:xfrm>
            <a:off x="6084888" y="2852738"/>
            <a:ext cx="2111375" cy="4222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r>
              <a:rPr lang="el-GR" altLang="el-GR" sz="1800"/>
              <a:t>ΣΥΛΛΕΚΤΗΣ 9</a:t>
            </a:r>
          </a:p>
        </p:txBody>
      </p:sp>
      <p:sp>
        <p:nvSpPr>
          <p:cNvPr id="52240" name="Text Box 16">
            <a:extLst>
              <a:ext uri="{FF2B5EF4-FFF2-40B4-BE49-F238E27FC236}">
                <a16:creationId xmlns:a16="http://schemas.microsoft.com/office/drawing/2014/main" id="{42BB6508-E947-45F3-BD9A-C02EE4E69EC4}"/>
              </a:ext>
            </a:extLst>
          </p:cNvPr>
          <p:cNvSpPr txBox="1">
            <a:spLocks noChangeArrowheads="1"/>
          </p:cNvSpPr>
          <p:nvPr/>
        </p:nvSpPr>
        <p:spPr bwMode="auto">
          <a:xfrm>
            <a:off x="611188" y="3644900"/>
            <a:ext cx="1266825" cy="6921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r>
              <a:rPr lang="el-GR" altLang="el-GR" sz="1800"/>
              <a:t>ΔΕΙΓΜΑ 1,1</a:t>
            </a:r>
          </a:p>
        </p:txBody>
      </p:sp>
      <p:sp>
        <p:nvSpPr>
          <p:cNvPr id="52241" name="Text Box 17">
            <a:extLst>
              <a:ext uri="{FF2B5EF4-FFF2-40B4-BE49-F238E27FC236}">
                <a16:creationId xmlns:a16="http://schemas.microsoft.com/office/drawing/2014/main" id="{B71CD283-AB58-4A2E-8DDC-C5A8C397AD26}"/>
              </a:ext>
            </a:extLst>
          </p:cNvPr>
          <p:cNvSpPr txBox="1">
            <a:spLocks noChangeArrowheads="1"/>
          </p:cNvSpPr>
          <p:nvPr/>
        </p:nvSpPr>
        <p:spPr bwMode="auto">
          <a:xfrm>
            <a:off x="2771775" y="3644900"/>
            <a:ext cx="1266825" cy="6921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r>
              <a:rPr lang="el-GR" altLang="el-GR" sz="1800"/>
              <a:t>ΔΕΙΓΜΑ 1,2</a:t>
            </a:r>
          </a:p>
        </p:txBody>
      </p:sp>
      <p:sp>
        <p:nvSpPr>
          <p:cNvPr id="52242" name="Text Box 18">
            <a:extLst>
              <a:ext uri="{FF2B5EF4-FFF2-40B4-BE49-F238E27FC236}">
                <a16:creationId xmlns:a16="http://schemas.microsoft.com/office/drawing/2014/main" id="{A2D1B50F-B0DF-4670-93BA-28536A6A98B1}"/>
              </a:ext>
            </a:extLst>
          </p:cNvPr>
          <p:cNvSpPr txBox="1">
            <a:spLocks noChangeArrowheads="1"/>
          </p:cNvSpPr>
          <p:nvPr/>
        </p:nvSpPr>
        <p:spPr bwMode="auto">
          <a:xfrm>
            <a:off x="5065713" y="3673475"/>
            <a:ext cx="1266825" cy="6921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r>
              <a:rPr lang="el-GR" altLang="el-GR" sz="1800"/>
              <a:t>ΔΕΙΓΜΑ 9,2</a:t>
            </a:r>
          </a:p>
        </p:txBody>
      </p:sp>
      <p:sp>
        <p:nvSpPr>
          <p:cNvPr id="52243" name="Text Box 19">
            <a:extLst>
              <a:ext uri="{FF2B5EF4-FFF2-40B4-BE49-F238E27FC236}">
                <a16:creationId xmlns:a16="http://schemas.microsoft.com/office/drawing/2014/main" id="{7D5BB657-8B73-4C60-8C13-5FDC471AA3E3}"/>
              </a:ext>
            </a:extLst>
          </p:cNvPr>
          <p:cNvSpPr txBox="1">
            <a:spLocks noChangeArrowheads="1"/>
          </p:cNvSpPr>
          <p:nvPr/>
        </p:nvSpPr>
        <p:spPr bwMode="auto">
          <a:xfrm>
            <a:off x="7380288" y="3644900"/>
            <a:ext cx="1266825" cy="6921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r>
              <a:rPr lang="el-GR" altLang="el-GR" sz="1800"/>
              <a:t>ΔΕΙΓΜΑ 9,2</a:t>
            </a:r>
          </a:p>
        </p:txBody>
      </p:sp>
      <p:sp>
        <p:nvSpPr>
          <p:cNvPr id="52244" name="Text Box 20">
            <a:extLst>
              <a:ext uri="{FF2B5EF4-FFF2-40B4-BE49-F238E27FC236}">
                <a16:creationId xmlns:a16="http://schemas.microsoft.com/office/drawing/2014/main" id="{D28F3D9D-C555-47B5-A550-52FEA04A1805}"/>
              </a:ext>
            </a:extLst>
          </p:cNvPr>
          <p:cNvSpPr txBox="1">
            <a:spLocks noChangeArrowheads="1"/>
          </p:cNvSpPr>
          <p:nvPr/>
        </p:nvSpPr>
        <p:spPr bwMode="auto">
          <a:xfrm>
            <a:off x="1116013" y="4940300"/>
            <a:ext cx="1077912" cy="5762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r>
              <a:rPr lang="el-GR" altLang="el-GR" sz="1400"/>
              <a:t>ΑΝΑΛΥΣΗ 1,1,2</a:t>
            </a:r>
          </a:p>
        </p:txBody>
      </p:sp>
      <p:sp>
        <p:nvSpPr>
          <p:cNvPr id="52245" name="Text Box 21">
            <a:extLst>
              <a:ext uri="{FF2B5EF4-FFF2-40B4-BE49-F238E27FC236}">
                <a16:creationId xmlns:a16="http://schemas.microsoft.com/office/drawing/2014/main" id="{04B62806-34E7-4E36-AF73-A7A88980C5D5}"/>
              </a:ext>
            </a:extLst>
          </p:cNvPr>
          <p:cNvSpPr txBox="1">
            <a:spLocks noChangeArrowheads="1"/>
          </p:cNvSpPr>
          <p:nvPr/>
        </p:nvSpPr>
        <p:spPr bwMode="auto">
          <a:xfrm>
            <a:off x="0" y="4940300"/>
            <a:ext cx="1042988" cy="576263"/>
          </a:xfrm>
          <a:prstGeom prst="rect">
            <a:avLst/>
          </a:prstGeom>
          <a:solidFill>
            <a:srgbClr val="FFFFFF"/>
          </a:solidFill>
          <a:ln w="9525">
            <a:solidFill>
              <a:srgbClr val="000000"/>
            </a:solidFill>
            <a:miter lim="800000"/>
            <a:headEnd/>
            <a:tailEnd/>
          </a:ln>
        </p:spPr>
        <p:txBody>
          <a:bodyPr/>
          <a:lstStyle/>
          <a:p>
            <a:pPr algn="ctr"/>
            <a:r>
              <a:rPr lang="el-GR" altLang="el-GR" sz="1400"/>
              <a:t>ΑΝΑΛΥΣΗ 1,1,1</a:t>
            </a:r>
          </a:p>
        </p:txBody>
      </p:sp>
      <p:sp>
        <p:nvSpPr>
          <p:cNvPr id="52246" name="Text Box 22">
            <a:extLst>
              <a:ext uri="{FF2B5EF4-FFF2-40B4-BE49-F238E27FC236}">
                <a16:creationId xmlns:a16="http://schemas.microsoft.com/office/drawing/2014/main" id="{DA7A8CF2-CBE7-41BD-892D-89996D6F47B8}"/>
              </a:ext>
            </a:extLst>
          </p:cNvPr>
          <p:cNvSpPr txBox="1">
            <a:spLocks noChangeArrowheads="1"/>
          </p:cNvSpPr>
          <p:nvPr/>
        </p:nvSpPr>
        <p:spPr bwMode="auto">
          <a:xfrm>
            <a:off x="2268538" y="4940300"/>
            <a:ext cx="1101725" cy="5762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r>
              <a:rPr lang="el-GR" altLang="el-GR" sz="1400"/>
              <a:t>ΑΝΑΛΥΣΗ 1,2,1</a:t>
            </a:r>
          </a:p>
        </p:txBody>
      </p:sp>
      <p:sp>
        <p:nvSpPr>
          <p:cNvPr id="52247" name="Text Box 23">
            <a:extLst>
              <a:ext uri="{FF2B5EF4-FFF2-40B4-BE49-F238E27FC236}">
                <a16:creationId xmlns:a16="http://schemas.microsoft.com/office/drawing/2014/main" id="{31C18F66-257A-4469-9CCF-6E22477921C0}"/>
              </a:ext>
            </a:extLst>
          </p:cNvPr>
          <p:cNvSpPr txBox="1">
            <a:spLocks noChangeArrowheads="1"/>
          </p:cNvSpPr>
          <p:nvPr/>
        </p:nvSpPr>
        <p:spPr bwMode="auto">
          <a:xfrm>
            <a:off x="3419475" y="4940300"/>
            <a:ext cx="1054100" cy="5762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r>
              <a:rPr lang="el-GR" altLang="el-GR" sz="1400"/>
              <a:t>ΑΝΑΛΥΣΗ 1,2,2</a:t>
            </a:r>
          </a:p>
        </p:txBody>
      </p:sp>
      <p:sp>
        <p:nvSpPr>
          <p:cNvPr id="52248" name="Text Box 24">
            <a:extLst>
              <a:ext uri="{FF2B5EF4-FFF2-40B4-BE49-F238E27FC236}">
                <a16:creationId xmlns:a16="http://schemas.microsoft.com/office/drawing/2014/main" id="{80AA0DE9-A2FB-4708-8B5D-A611247D9101}"/>
              </a:ext>
            </a:extLst>
          </p:cNvPr>
          <p:cNvSpPr txBox="1">
            <a:spLocks noChangeArrowheads="1"/>
          </p:cNvSpPr>
          <p:nvPr/>
        </p:nvSpPr>
        <p:spPr bwMode="auto">
          <a:xfrm>
            <a:off x="4500563" y="4940300"/>
            <a:ext cx="1150937" cy="5762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r>
              <a:rPr lang="el-GR" altLang="el-GR" sz="1400"/>
              <a:t>ΑΝΑΛΥΣΗ 1,2,2</a:t>
            </a:r>
          </a:p>
        </p:txBody>
      </p:sp>
      <p:sp>
        <p:nvSpPr>
          <p:cNvPr id="52249" name="Text Box 25">
            <a:extLst>
              <a:ext uri="{FF2B5EF4-FFF2-40B4-BE49-F238E27FC236}">
                <a16:creationId xmlns:a16="http://schemas.microsoft.com/office/drawing/2014/main" id="{2AEA8B44-BA39-4E5E-A5B9-AEE3425C987F}"/>
              </a:ext>
            </a:extLst>
          </p:cNvPr>
          <p:cNvSpPr txBox="1">
            <a:spLocks noChangeArrowheads="1"/>
          </p:cNvSpPr>
          <p:nvPr/>
        </p:nvSpPr>
        <p:spPr bwMode="auto">
          <a:xfrm>
            <a:off x="5699125" y="4940300"/>
            <a:ext cx="1104900" cy="5762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r>
              <a:rPr lang="el-GR" altLang="el-GR" sz="1400"/>
              <a:t>ΑΝΑΛΥΣΗ 1,2,2</a:t>
            </a:r>
          </a:p>
        </p:txBody>
      </p:sp>
      <p:sp>
        <p:nvSpPr>
          <p:cNvPr id="52250" name="Text Box 26">
            <a:extLst>
              <a:ext uri="{FF2B5EF4-FFF2-40B4-BE49-F238E27FC236}">
                <a16:creationId xmlns:a16="http://schemas.microsoft.com/office/drawing/2014/main" id="{C796EFF8-297C-4F9F-8FA5-289628259443}"/>
              </a:ext>
            </a:extLst>
          </p:cNvPr>
          <p:cNvSpPr txBox="1">
            <a:spLocks noChangeArrowheads="1"/>
          </p:cNvSpPr>
          <p:nvPr/>
        </p:nvSpPr>
        <p:spPr bwMode="auto">
          <a:xfrm>
            <a:off x="6877050" y="4940300"/>
            <a:ext cx="1130300" cy="5762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r>
              <a:rPr lang="el-GR" altLang="el-GR" sz="1400"/>
              <a:t>ΑΝΑΛΥΣΗ 1,2,2</a:t>
            </a:r>
          </a:p>
        </p:txBody>
      </p:sp>
      <p:sp>
        <p:nvSpPr>
          <p:cNvPr id="52251" name="Text Box 27">
            <a:extLst>
              <a:ext uri="{FF2B5EF4-FFF2-40B4-BE49-F238E27FC236}">
                <a16:creationId xmlns:a16="http://schemas.microsoft.com/office/drawing/2014/main" id="{83C7105F-798C-4D31-AC52-2B4972650DBE}"/>
              </a:ext>
            </a:extLst>
          </p:cNvPr>
          <p:cNvSpPr txBox="1">
            <a:spLocks noChangeArrowheads="1"/>
          </p:cNvSpPr>
          <p:nvPr/>
        </p:nvSpPr>
        <p:spPr bwMode="auto">
          <a:xfrm>
            <a:off x="8027988" y="4940300"/>
            <a:ext cx="1116012" cy="5762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r>
              <a:rPr lang="el-GR" altLang="el-GR" sz="1400"/>
              <a:t>ΑΝΑΛΥΣΗ 1,2,2</a:t>
            </a:r>
          </a:p>
        </p:txBody>
      </p:sp>
      <p:cxnSp>
        <p:nvCxnSpPr>
          <p:cNvPr id="52252" name="AutoShape 28">
            <a:extLst>
              <a:ext uri="{FF2B5EF4-FFF2-40B4-BE49-F238E27FC236}">
                <a16:creationId xmlns:a16="http://schemas.microsoft.com/office/drawing/2014/main" id="{B506F71F-A18C-43AB-AD4F-48C701336D66}"/>
              </a:ext>
            </a:extLst>
          </p:cNvPr>
          <p:cNvCxnSpPr>
            <a:cxnSpLocks noChangeShapeType="1"/>
            <a:stCxn id="52238" idx="2"/>
            <a:endCxn id="52240" idx="0"/>
          </p:cNvCxnSpPr>
          <p:nvPr/>
        </p:nvCxnSpPr>
        <p:spPr bwMode="auto">
          <a:xfrm rot="5400000">
            <a:off x="1692275" y="2803525"/>
            <a:ext cx="393700" cy="1289050"/>
          </a:xfrm>
          <a:prstGeom prst="bentConnector3">
            <a:avLst>
              <a:gd name="adj1" fmla="val 50000"/>
            </a:avLst>
          </a:prstGeom>
          <a:ln>
            <a:headEnd/>
            <a:tailEnd type="triangle" w="med" len="med"/>
          </a:ln>
          <a:extLst>
            <a:ext uri="{909E8E84-426E-40DD-AFC4-6F175D3DCCD1}">
              <a14:hiddenFill xmlns:a14="http://schemas.microsoft.com/office/drawing/2010/main">
                <a:noFill/>
              </a14:hiddenFill>
            </a:ext>
          </a:extLst>
        </p:spPr>
        <p:style>
          <a:lnRef idx="2">
            <a:schemeClr val="accent1"/>
          </a:lnRef>
          <a:fillRef idx="1">
            <a:schemeClr val="lt1"/>
          </a:fillRef>
          <a:effectRef idx="0">
            <a:schemeClr val="accent1"/>
          </a:effectRef>
          <a:fontRef idx="minor">
            <a:schemeClr val="dk1"/>
          </a:fontRef>
        </p:style>
      </p:cxnSp>
      <p:cxnSp>
        <p:nvCxnSpPr>
          <p:cNvPr id="52253" name="AutoShape 29">
            <a:extLst>
              <a:ext uri="{FF2B5EF4-FFF2-40B4-BE49-F238E27FC236}">
                <a16:creationId xmlns:a16="http://schemas.microsoft.com/office/drawing/2014/main" id="{9AF14CE5-27EA-4ED8-B6A5-1E36493FBEB5}"/>
              </a:ext>
            </a:extLst>
          </p:cNvPr>
          <p:cNvCxnSpPr>
            <a:cxnSpLocks noChangeShapeType="1"/>
            <a:stCxn id="52238" idx="2"/>
            <a:endCxn id="52241" idx="0"/>
          </p:cNvCxnSpPr>
          <p:nvPr/>
        </p:nvCxnSpPr>
        <p:spPr bwMode="auto">
          <a:xfrm rot="16200000" flipH="1">
            <a:off x="2772569" y="3012281"/>
            <a:ext cx="393700" cy="871538"/>
          </a:xfrm>
          <a:prstGeom prst="bentConnector3">
            <a:avLst>
              <a:gd name="adj1" fmla="val 50000"/>
            </a:avLst>
          </a:prstGeom>
          <a:ln>
            <a:headEnd/>
            <a:tailEnd type="triangle" w="med" len="med"/>
          </a:ln>
          <a:extLst>
            <a:ext uri="{909E8E84-426E-40DD-AFC4-6F175D3DCCD1}">
              <a14:hiddenFill xmlns:a14="http://schemas.microsoft.com/office/drawing/2010/main">
                <a:noFill/>
              </a14:hiddenFill>
            </a:ext>
          </a:extLst>
        </p:spPr>
        <p:style>
          <a:lnRef idx="2">
            <a:schemeClr val="accent1"/>
          </a:lnRef>
          <a:fillRef idx="1">
            <a:schemeClr val="lt1"/>
          </a:fillRef>
          <a:effectRef idx="0">
            <a:schemeClr val="accent1"/>
          </a:effectRef>
          <a:fontRef idx="minor">
            <a:schemeClr val="dk1"/>
          </a:fontRef>
        </p:style>
      </p:cxnSp>
      <p:cxnSp>
        <p:nvCxnSpPr>
          <p:cNvPr id="52254" name="AutoShape 30">
            <a:extLst>
              <a:ext uri="{FF2B5EF4-FFF2-40B4-BE49-F238E27FC236}">
                <a16:creationId xmlns:a16="http://schemas.microsoft.com/office/drawing/2014/main" id="{F3ADACD8-8863-4260-89FF-1B08B948A34C}"/>
              </a:ext>
            </a:extLst>
          </p:cNvPr>
          <p:cNvCxnSpPr>
            <a:cxnSpLocks noChangeShapeType="1"/>
            <a:stCxn id="52239" idx="2"/>
            <a:endCxn id="52242" idx="0"/>
          </p:cNvCxnSpPr>
          <p:nvPr/>
        </p:nvCxnSpPr>
        <p:spPr bwMode="auto">
          <a:xfrm rot="5400000">
            <a:off x="6220619" y="2753519"/>
            <a:ext cx="398462" cy="1441450"/>
          </a:xfrm>
          <a:prstGeom prst="bentConnector3">
            <a:avLst>
              <a:gd name="adj1" fmla="val 49801"/>
            </a:avLst>
          </a:prstGeom>
          <a:ln>
            <a:headEnd/>
            <a:tailEnd type="triangle" w="med" len="med"/>
          </a:ln>
          <a:extLst>
            <a:ext uri="{909E8E84-426E-40DD-AFC4-6F175D3DCCD1}">
              <a14:hiddenFill xmlns:a14="http://schemas.microsoft.com/office/drawing/2010/main">
                <a:noFill/>
              </a14:hiddenFill>
            </a:ext>
          </a:extLst>
        </p:spPr>
        <p:style>
          <a:lnRef idx="2">
            <a:schemeClr val="accent1"/>
          </a:lnRef>
          <a:fillRef idx="1">
            <a:schemeClr val="lt1"/>
          </a:fillRef>
          <a:effectRef idx="0">
            <a:schemeClr val="accent1"/>
          </a:effectRef>
          <a:fontRef idx="minor">
            <a:schemeClr val="dk1"/>
          </a:fontRef>
        </p:style>
      </p:cxnSp>
      <p:cxnSp>
        <p:nvCxnSpPr>
          <p:cNvPr id="52255" name="AutoShape 31">
            <a:extLst>
              <a:ext uri="{FF2B5EF4-FFF2-40B4-BE49-F238E27FC236}">
                <a16:creationId xmlns:a16="http://schemas.microsoft.com/office/drawing/2014/main" id="{6B3502FD-3801-42CE-B995-713CDCD22243}"/>
              </a:ext>
            </a:extLst>
          </p:cNvPr>
          <p:cNvCxnSpPr>
            <a:cxnSpLocks noChangeShapeType="1"/>
          </p:cNvCxnSpPr>
          <p:nvPr/>
        </p:nvCxnSpPr>
        <p:spPr bwMode="auto">
          <a:xfrm rot="16200000" flipH="1">
            <a:off x="7416007" y="3032919"/>
            <a:ext cx="369887" cy="873125"/>
          </a:xfrm>
          <a:prstGeom prst="bentConnector3">
            <a:avLst>
              <a:gd name="adj1" fmla="val 49787"/>
            </a:avLst>
          </a:prstGeom>
          <a:ln>
            <a:headEnd/>
            <a:tailEnd type="triangle" w="med" len="med"/>
          </a:ln>
          <a:extLst>
            <a:ext uri="{909E8E84-426E-40DD-AFC4-6F175D3DCCD1}">
              <a14:hiddenFill xmlns:a14="http://schemas.microsoft.com/office/drawing/2010/main">
                <a:noFill/>
              </a14:hiddenFill>
            </a:ext>
          </a:extLst>
        </p:spPr>
        <p:style>
          <a:lnRef idx="2">
            <a:schemeClr val="accent1"/>
          </a:lnRef>
          <a:fillRef idx="1">
            <a:schemeClr val="lt1"/>
          </a:fillRef>
          <a:effectRef idx="0">
            <a:schemeClr val="accent1"/>
          </a:effectRef>
          <a:fontRef idx="minor">
            <a:schemeClr val="dk1"/>
          </a:fontRef>
        </p:style>
      </p:cxnSp>
      <p:cxnSp>
        <p:nvCxnSpPr>
          <p:cNvPr id="52256" name="AutoShape 32">
            <a:extLst>
              <a:ext uri="{FF2B5EF4-FFF2-40B4-BE49-F238E27FC236}">
                <a16:creationId xmlns:a16="http://schemas.microsoft.com/office/drawing/2014/main" id="{06820E8E-D750-4BD3-9B76-F8E51437BDD1}"/>
              </a:ext>
            </a:extLst>
          </p:cNvPr>
          <p:cNvCxnSpPr>
            <a:cxnSpLocks noChangeShapeType="1"/>
            <a:stCxn id="52240" idx="2"/>
            <a:endCxn id="52245" idx="0"/>
          </p:cNvCxnSpPr>
          <p:nvPr/>
        </p:nvCxnSpPr>
        <p:spPr bwMode="auto">
          <a:xfrm rot="5400000">
            <a:off x="581819" y="4277519"/>
            <a:ext cx="603250" cy="722312"/>
          </a:xfrm>
          <a:prstGeom prst="bentConnector3">
            <a:avLst>
              <a:gd name="adj1" fmla="val 50000"/>
            </a:avLst>
          </a:prstGeom>
          <a:ln>
            <a:headEnd/>
            <a:tailEnd type="triangle" w="med" len="med"/>
          </a:ln>
          <a:extLst>
            <a:ext uri="{909E8E84-426E-40DD-AFC4-6F175D3DCCD1}">
              <a14:hiddenFill xmlns:a14="http://schemas.microsoft.com/office/drawing/2010/main">
                <a:noFill/>
              </a14:hiddenFill>
            </a:ext>
          </a:extLst>
        </p:spPr>
        <p:style>
          <a:lnRef idx="2">
            <a:schemeClr val="accent1"/>
          </a:lnRef>
          <a:fillRef idx="1">
            <a:schemeClr val="lt1"/>
          </a:fillRef>
          <a:effectRef idx="0">
            <a:schemeClr val="accent1"/>
          </a:effectRef>
          <a:fontRef idx="minor">
            <a:schemeClr val="dk1"/>
          </a:fontRef>
        </p:style>
      </p:cxnSp>
      <p:cxnSp>
        <p:nvCxnSpPr>
          <p:cNvPr id="52257" name="AutoShape 33">
            <a:extLst>
              <a:ext uri="{FF2B5EF4-FFF2-40B4-BE49-F238E27FC236}">
                <a16:creationId xmlns:a16="http://schemas.microsoft.com/office/drawing/2014/main" id="{D8ABCE4F-73A3-4AED-A6E0-144890380766}"/>
              </a:ext>
            </a:extLst>
          </p:cNvPr>
          <p:cNvCxnSpPr>
            <a:cxnSpLocks noChangeShapeType="1"/>
            <a:stCxn id="52240" idx="2"/>
            <a:endCxn id="52244" idx="0"/>
          </p:cNvCxnSpPr>
          <p:nvPr/>
        </p:nvCxnSpPr>
        <p:spPr bwMode="auto">
          <a:xfrm rot="16200000" flipH="1">
            <a:off x="1148557" y="4433093"/>
            <a:ext cx="603250" cy="411163"/>
          </a:xfrm>
          <a:prstGeom prst="bentConnector3">
            <a:avLst>
              <a:gd name="adj1" fmla="val 50000"/>
            </a:avLst>
          </a:prstGeom>
          <a:ln>
            <a:headEnd/>
            <a:tailEnd type="triangle" w="med" len="med"/>
          </a:ln>
          <a:extLst>
            <a:ext uri="{909E8E84-426E-40DD-AFC4-6F175D3DCCD1}">
              <a14:hiddenFill xmlns:a14="http://schemas.microsoft.com/office/drawing/2010/main">
                <a:noFill/>
              </a14:hiddenFill>
            </a:ext>
          </a:extLst>
        </p:spPr>
        <p:style>
          <a:lnRef idx="2">
            <a:schemeClr val="accent1"/>
          </a:lnRef>
          <a:fillRef idx="1">
            <a:schemeClr val="lt1"/>
          </a:fillRef>
          <a:effectRef idx="0">
            <a:schemeClr val="accent1"/>
          </a:effectRef>
          <a:fontRef idx="minor">
            <a:schemeClr val="dk1"/>
          </a:fontRef>
        </p:style>
      </p:cxnSp>
      <p:cxnSp>
        <p:nvCxnSpPr>
          <p:cNvPr id="52258" name="AutoShape 34">
            <a:extLst>
              <a:ext uri="{FF2B5EF4-FFF2-40B4-BE49-F238E27FC236}">
                <a16:creationId xmlns:a16="http://schemas.microsoft.com/office/drawing/2014/main" id="{81A0A7B5-DA0A-49D6-89F9-EF7FC23377CC}"/>
              </a:ext>
            </a:extLst>
          </p:cNvPr>
          <p:cNvCxnSpPr>
            <a:cxnSpLocks noChangeShapeType="1"/>
            <a:stCxn id="52241" idx="2"/>
            <a:endCxn id="52246" idx="0"/>
          </p:cNvCxnSpPr>
          <p:nvPr/>
        </p:nvCxnSpPr>
        <p:spPr bwMode="auto">
          <a:xfrm rot="5400000">
            <a:off x="2810669" y="4345781"/>
            <a:ext cx="603250" cy="585788"/>
          </a:xfrm>
          <a:prstGeom prst="bentConnector3">
            <a:avLst>
              <a:gd name="adj1" fmla="val 50000"/>
            </a:avLst>
          </a:prstGeom>
          <a:ln>
            <a:headEnd/>
            <a:tailEnd type="triangle" w="med" len="med"/>
          </a:ln>
          <a:extLst>
            <a:ext uri="{909E8E84-426E-40DD-AFC4-6F175D3DCCD1}">
              <a14:hiddenFill xmlns:a14="http://schemas.microsoft.com/office/drawing/2010/main">
                <a:noFill/>
              </a14:hiddenFill>
            </a:ext>
          </a:extLst>
        </p:spPr>
        <p:style>
          <a:lnRef idx="2">
            <a:schemeClr val="accent1"/>
          </a:lnRef>
          <a:fillRef idx="1">
            <a:schemeClr val="lt1"/>
          </a:fillRef>
          <a:effectRef idx="0">
            <a:schemeClr val="accent1"/>
          </a:effectRef>
          <a:fontRef idx="minor">
            <a:schemeClr val="dk1"/>
          </a:fontRef>
        </p:style>
      </p:cxnSp>
      <p:cxnSp>
        <p:nvCxnSpPr>
          <p:cNvPr id="52259" name="AutoShape 35">
            <a:extLst>
              <a:ext uri="{FF2B5EF4-FFF2-40B4-BE49-F238E27FC236}">
                <a16:creationId xmlns:a16="http://schemas.microsoft.com/office/drawing/2014/main" id="{EB2821A4-8B43-4DEF-AC70-1EA45CB00C50}"/>
              </a:ext>
            </a:extLst>
          </p:cNvPr>
          <p:cNvCxnSpPr>
            <a:cxnSpLocks noChangeShapeType="1"/>
            <a:stCxn id="52241" idx="2"/>
            <a:endCxn id="52247" idx="0"/>
          </p:cNvCxnSpPr>
          <p:nvPr/>
        </p:nvCxnSpPr>
        <p:spPr bwMode="auto">
          <a:xfrm rot="16200000" flipH="1">
            <a:off x="3374232" y="4368006"/>
            <a:ext cx="603250" cy="541337"/>
          </a:xfrm>
          <a:prstGeom prst="bentConnector3">
            <a:avLst>
              <a:gd name="adj1" fmla="val 50000"/>
            </a:avLst>
          </a:prstGeom>
          <a:ln>
            <a:headEnd/>
            <a:tailEnd type="triangle" w="med" len="med"/>
          </a:ln>
          <a:extLst>
            <a:ext uri="{909E8E84-426E-40DD-AFC4-6F175D3DCCD1}">
              <a14:hiddenFill xmlns:a14="http://schemas.microsoft.com/office/drawing/2010/main">
                <a:noFill/>
              </a14:hiddenFill>
            </a:ext>
          </a:extLst>
        </p:spPr>
        <p:style>
          <a:lnRef idx="2">
            <a:schemeClr val="accent1"/>
          </a:lnRef>
          <a:fillRef idx="1">
            <a:schemeClr val="lt1"/>
          </a:fillRef>
          <a:effectRef idx="0">
            <a:schemeClr val="accent1"/>
          </a:effectRef>
          <a:fontRef idx="minor">
            <a:schemeClr val="dk1"/>
          </a:fontRef>
        </p:style>
      </p:cxnSp>
      <p:cxnSp>
        <p:nvCxnSpPr>
          <p:cNvPr id="52260" name="AutoShape 36">
            <a:extLst>
              <a:ext uri="{FF2B5EF4-FFF2-40B4-BE49-F238E27FC236}">
                <a16:creationId xmlns:a16="http://schemas.microsoft.com/office/drawing/2014/main" id="{194262DF-5C0B-4BF2-BFBF-CA6E3ED2384E}"/>
              </a:ext>
            </a:extLst>
          </p:cNvPr>
          <p:cNvCxnSpPr>
            <a:cxnSpLocks noChangeShapeType="1"/>
            <a:stCxn id="52237" idx="2"/>
            <a:endCxn id="52238" idx="0"/>
          </p:cNvCxnSpPr>
          <p:nvPr/>
        </p:nvCxnSpPr>
        <p:spPr bwMode="auto">
          <a:xfrm rot="5400000">
            <a:off x="3366294" y="1515269"/>
            <a:ext cx="481012" cy="2146300"/>
          </a:xfrm>
          <a:prstGeom prst="bentConnector3">
            <a:avLst>
              <a:gd name="adj1" fmla="val 49833"/>
            </a:avLst>
          </a:prstGeom>
          <a:ln>
            <a:headEnd/>
            <a:tailEnd type="triangle" w="med" len="med"/>
          </a:ln>
          <a:extLst>
            <a:ext uri="{909E8E84-426E-40DD-AFC4-6F175D3DCCD1}">
              <a14:hiddenFill xmlns:a14="http://schemas.microsoft.com/office/drawing/2010/main">
                <a:noFill/>
              </a14:hiddenFill>
            </a:ext>
          </a:extLst>
        </p:spPr>
        <p:style>
          <a:lnRef idx="2">
            <a:schemeClr val="accent1"/>
          </a:lnRef>
          <a:fillRef idx="1">
            <a:schemeClr val="lt1"/>
          </a:fillRef>
          <a:effectRef idx="0">
            <a:schemeClr val="accent1"/>
          </a:effectRef>
          <a:fontRef idx="minor">
            <a:schemeClr val="dk1"/>
          </a:fontRef>
        </p:style>
      </p:cxnSp>
      <p:cxnSp>
        <p:nvCxnSpPr>
          <p:cNvPr id="52261" name="AutoShape 37">
            <a:extLst>
              <a:ext uri="{FF2B5EF4-FFF2-40B4-BE49-F238E27FC236}">
                <a16:creationId xmlns:a16="http://schemas.microsoft.com/office/drawing/2014/main" id="{DF841786-285C-41B8-91F0-7E195C5E8ECD}"/>
              </a:ext>
            </a:extLst>
          </p:cNvPr>
          <p:cNvCxnSpPr>
            <a:cxnSpLocks noChangeShapeType="1"/>
          </p:cNvCxnSpPr>
          <p:nvPr/>
        </p:nvCxnSpPr>
        <p:spPr bwMode="auto">
          <a:xfrm rot="16200000" flipH="1">
            <a:off x="5694363" y="1371600"/>
            <a:ext cx="504825" cy="2460625"/>
          </a:xfrm>
          <a:prstGeom prst="bentConnector3">
            <a:avLst>
              <a:gd name="adj1" fmla="val 50000"/>
            </a:avLst>
          </a:prstGeom>
          <a:ln>
            <a:headEnd/>
            <a:tailEnd type="triangle" w="med" len="med"/>
          </a:ln>
          <a:extLst>
            <a:ext uri="{909E8E84-426E-40DD-AFC4-6F175D3DCCD1}">
              <a14:hiddenFill xmlns:a14="http://schemas.microsoft.com/office/drawing/2010/main">
                <a:noFill/>
              </a14:hiddenFill>
            </a:ext>
          </a:extLst>
        </p:spPr>
        <p:style>
          <a:lnRef idx="2">
            <a:schemeClr val="accent1"/>
          </a:lnRef>
          <a:fillRef idx="1">
            <a:schemeClr val="lt1"/>
          </a:fillRef>
          <a:effectRef idx="0">
            <a:schemeClr val="accent1"/>
          </a:effectRef>
          <a:fontRef idx="minor">
            <a:schemeClr val="dk1"/>
          </a:fontRef>
        </p:style>
      </p:cxnSp>
      <p:cxnSp>
        <p:nvCxnSpPr>
          <p:cNvPr id="52262" name="AutoShape 38">
            <a:extLst>
              <a:ext uri="{FF2B5EF4-FFF2-40B4-BE49-F238E27FC236}">
                <a16:creationId xmlns:a16="http://schemas.microsoft.com/office/drawing/2014/main" id="{4C7AF4EC-9256-4D43-BC11-DDCC01E69CF4}"/>
              </a:ext>
            </a:extLst>
          </p:cNvPr>
          <p:cNvCxnSpPr>
            <a:cxnSpLocks noChangeShapeType="1"/>
            <a:stCxn id="52242" idx="2"/>
            <a:endCxn id="52248" idx="0"/>
          </p:cNvCxnSpPr>
          <p:nvPr/>
        </p:nvCxnSpPr>
        <p:spPr bwMode="auto">
          <a:xfrm rot="5400000">
            <a:off x="5100637" y="4341813"/>
            <a:ext cx="574675" cy="622300"/>
          </a:xfrm>
          <a:prstGeom prst="bentConnector3">
            <a:avLst>
              <a:gd name="adj1" fmla="val 50000"/>
            </a:avLst>
          </a:prstGeom>
          <a:ln>
            <a:headEnd/>
            <a:tailEnd type="triangle" w="med" len="med"/>
          </a:ln>
          <a:extLst>
            <a:ext uri="{909E8E84-426E-40DD-AFC4-6F175D3DCCD1}">
              <a14:hiddenFill xmlns:a14="http://schemas.microsoft.com/office/drawing/2010/main">
                <a:noFill/>
              </a14:hiddenFill>
            </a:ext>
          </a:extLst>
        </p:spPr>
        <p:style>
          <a:lnRef idx="2">
            <a:schemeClr val="accent1"/>
          </a:lnRef>
          <a:fillRef idx="1">
            <a:schemeClr val="lt1"/>
          </a:fillRef>
          <a:effectRef idx="0">
            <a:schemeClr val="accent1"/>
          </a:effectRef>
          <a:fontRef idx="minor">
            <a:schemeClr val="dk1"/>
          </a:fontRef>
        </p:style>
      </p:cxnSp>
      <p:cxnSp>
        <p:nvCxnSpPr>
          <p:cNvPr id="52263" name="AutoShape 39">
            <a:extLst>
              <a:ext uri="{FF2B5EF4-FFF2-40B4-BE49-F238E27FC236}">
                <a16:creationId xmlns:a16="http://schemas.microsoft.com/office/drawing/2014/main" id="{87A05654-1617-4A8D-9D90-9DF26184CFB4}"/>
              </a:ext>
            </a:extLst>
          </p:cNvPr>
          <p:cNvCxnSpPr>
            <a:cxnSpLocks noChangeShapeType="1"/>
            <a:stCxn id="52242" idx="2"/>
            <a:endCxn id="52249" idx="0"/>
          </p:cNvCxnSpPr>
          <p:nvPr/>
        </p:nvCxnSpPr>
        <p:spPr bwMode="auto">
          <a:xfrm rot="16200000" flipH="1">
            <a:off x="5688012" y="4376738"/>
            <a:ext cx="574675" cy="552450"/>
          </a:xfrm>
          <a:prstGeom prst="bentConnector3">
            <a:avLst>
              <a:gd name="adj1" fmla="val 50000"/>
            </a:avLst>
          </a:prstGeom>
          <a:ln>
            <a:headEnd/>
            <a:tailEnd type="triangle" w="med" len="med"/>
          </a:ln>
          <a:extLst>
            <a:ext uri="{909E8E84-426E-40DD-AFC4-6F175D3DCCD1}">
              <a14:hiddenFill xmlns:a14="http://schemas.microsoft.com/office/drawing/2010/main">
                <a:noFill/>
              </a14:hiddenFill>
            </a:ext>
          </a:extLst>
        </p:spPr>
        <p:style>
          <a:lnRef idx="2">
            <a:schemeClr val="accent1"/>
          </a:lnRef>
          <a:fillRef idx="1">
            <a:schemeClr val="lt1"/>
          </a:fillRef>
          <a:effectRef idx="0">
            <a:schemeClr val="accent1"/>
          </a:effectRef>
          <a:fontRef idx="minor">
            <a:schemeClr val="dk1"/>
          </a:fontRef>
        </p:style>
      </p:cxnSp>
      <p:cxnSp>
        <p:nvCxnSpPr>
          <p:cNvPr id="52264" name="AutoShape 40">
            <a:extLst>
              <a:ext uri="{FF2B5EF4-FFF2-40B4-BE49-F238E27FC236}">
                <a16:creationId xmlns:a16="http://schemas.microsoft.com/office/drawing/2014/main" id="{7DFD3562-C711-44D2-A968-1900B0B03BA4}"/>
              </a:ext>
            </a:extLst>
          </p:cNvPr>
          <p:cNvCxnSpPr>
            <a:cxnSpLocks noChangeShapeType="1"/>
            <a:stCxn id="52243" idx="2"/>
            <a:endCxn id="52250" idx="0"/>
          </p:cNvCxnSpPr>
          <p:nvPr/>
        </p:nvCxnSpPr>
        <p:spPr bwMode="auto">
          <a:xfrm rot="5400000">
            <a:off x="7426325" y="4352925"/>
            <a:ext cx="603250" cy="571500"/>
          </a:xfrm>
          <a:prstGeom prst="bentConnector3">
            <a:avLst>
              <a:gd name="adj1" fmla="val 50000"/>
            </a:avLst>
          </a:prstGeom>
          <a:ln>
            <a:headEnd/>
            <a:tailEnd type="triangle" w="med" len="med"/>
          </a:ln>
          <a:extLst>
            <a:ext uri="{909E8E84-426E-40DD-AFC4-6F175D3DCCD1}">
              <a14:hiddenFill xmlns:a14="http://schemas.microsoft.com/office/drawing/2010/main">
                <a:noFill/>
              </a14:hiddenFill>
            </a:ext>
          </a:extLst>
        </p:spPr>
        <p:style>
          <a:lnRef idx="2">
            <a:schemeClr val="accent1"/>
          </a:lnRef>
          <a:fillRef idx="1">
            <a:schemeClr val="lt1"/>
          </a:fillRef>
          <a:effectRef idx="0">
            <a:schemeClr val="accent1"/>
          </a:effectRef>
          <a:fontRef idx="minor">
            <a:schemeClr val="dk1"/>
          </a:fontRef>
        </p:style>
      </p:cxnSp>
      <p:cxnSp>
        <p:nvCxnSpPr>
          <p:cNvPr id="52265" name="AutoShape 41">
            <a:extLst>
              <a:ext uri="{FF2B5EF4-FFF2-40B4-BE49-F238E27FC236}">
                <a16:creationId xmlns:a16="http://schemas.microsoft.com/office/drawing/2014/main" id="{AC8F13CE-DC7E-4D43-A363-36B2120740C3}"/>
              </a:ext>
            </a:extLst>
          </p:cNvPr>
          <p:cNvCxnSpPr>
            <a:cxnSpLocks noChangeShapeType="1"/>
            <a:stCxn id="52243" idx="2"/>
            <a:endCxn id="52251" idx="0"/>
          </p:cNvCxnSpPr>
          <p:nvPr/>
        </p:nvCxnSpPr>
        <p:spPr bwMode="auto">
          <a:xfrm rot="16200000" flipH="1">
            <a:off x="7998619" y="4352131"/>
            <a:ext cx="603250" cy="573088"/>
          </a:xfrm>
          <a:prstGeom prst="bentConnector3">
            <a:avLst>
              <a:gd name="adj1" fmla="val 50000"/>
            </a:avLst>
          </a:prstGeom>
          <a:ln>
            <a:headEnd/>
            <a:tailEnd type="triangle" w="med" len="med"/>
          </a:ln>
          <a:extLst>
            <a:ext uri="{909E8E84-426E-40DD-AFC4-6F175D3DCCD1}">
              <a14:hiddenFill xmlns:a14="http://schemas.microsoft.com/office/drawing/2010/main">
                <a:noFill/>
              </a14:hiddenFill>
            </a:ext>
          </a:extLst>
        </p:spPr>
        <p:style>
          <a:lnRef idx="2">
            <a:schemeClr val="accent1"/>
          </a:lnRef>
          <a:fillRef idx="1">
            <a:schemeClr val="lt1"/>
          </a:fillRef>
          <a:effectRef idx="0">
            <a:schemeClr val="accent1"/>
          </a:effectRef>
          <a:fontRef idx="minor">
            <a:schemeClr val="dk1"/>
          </a:fontRef>
        </p:style>
      </p:cxnSp>
      <p:cxnSp>
        <p:nvCxnSpPr>
          <p:cNvPr id="52268" name="AutoShape 44">
            <a:extLst>
              <a:ext uri="{FF2B5EF4-FFF2-40B4-BE49-F238E27FC236}">
                <a16:creationId xmlns:a16="http://schemas.microsoft.com/office/drawing/2014/main" id="{414448DE-F14A-48BD-9839-6E3D18A74C49}"/>
              </a:ext>
            </a:extLst>
          </p:cNvPr>
          <p:cNvCxnSpPr>
            <a:cxnSpLocks noChangeShapeType="1"/>
            <a:stCxn id="52238" idx="3"/>
            <a:endCxn id="52239" idx="1"/>
          </p:cNvCxnSpPr>
          <p:nvPr/>
        </p:nvCxnSpPr>
        <p:spPr bwMode="auto">
          <a:xfrm>
            <a:off x="3589338" y="3040063"/>
            <a:ext cx="2495550" cy="23812"/>
          </a:xfrm>
          <a:prstGeom prst="straightConnector1">
            <a:avLst/>
          </a:prstGeom>
          <a:ln>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2237"/>
                                        </p:tgtEl>
                                        <p:attrNameLst>
                                          <p:attrName>style.visibility</p:attrName>
                                        </p:attrNameLst>
                                      </p:cBhvr>
                                      <p:to>
                                        <p:strVal val="visible"/>
                                      </p:to>
                                    </p:set>
                                    <p:anim calcmode="lin" valueType="num">
                                      <p:cBhvr>
                                        <p:cTn id="7" dur="1000" fill="hold"/>
                                        <p:tgtEl>
                                          <p:spTgt spid="52237"/>
                                        </p:tgtEl>
                                        <p:attrNameLst>
                                          <p:attrName>ppt_w</p:attrName>
                                        </p:attrNameLst>
                                      </p:cBhvr>
                                      <p:tavLst>
                                        <p:tav tm="0">
                                          <p:val>
                                            <p:strVal val="#ppt_w*0.70"/>
                                          </p:val>
                                        </p:tav>
                                        <p:tav tm="100000">
                                          <p:val>
                                            <p:strVal val="#ppt_w"/>
                                          </p:val>
                                        </p:tav>
                                      </p:tavLst>
                                    </p:anim>
                                    <p:anim calcmode="lin" valueType="num">
                                      <p:cBhvr>
                                        <p:cTn id="8" dur="1000" fill="hold"/>
                                        <p:tgtEl>
                                          <p:spTgt spid="52237"/>
                                        </p:tgtEl>
                                        <p:attrNameLst>
                                          <p:attrName>ppt_h</p:attrName>
                                        </p:attrNameLst>
                                      </p:cBhvr>
                                      <p:tavLst>
                                        <p:tav tm="0">
                                          <p:val>
                                            <p:strVal val="#ppt_h"/>
                                          </p:val>
                                        </p:tav>
                                        <p:tav tm="100000">
                                          <p:val>
                                            <p:strVal val="#ppt_h"/>
                                          </p:val>
                                        </p:tav>
                                      </p:tavLst>
                                    </p:anim>
                                    <p:animEffect transition="in" filter="fade">
                                      <p:cBhvr>
                                        <p:cTn id="9" dur="1000"/>
                                        <p:tgtEl>
                                          <p:spTgt spid="5223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52260"/>
                                        </p:tgtEl>
                                        <p:attrNameLst>
                                          <p:attrName>style.visibility</p:attrName>
                                        </p:attrNameLst>
                                      </p:cBhvr>
                                      <p:to>
                                        <p:strVal val="visible"/>
                                      </p:to>
                                    </p:set>
                                    <p:anim calcmode="lin" valueType="num">
                                      <p:cBhvr>
                                        <p:cTn id="14" dur="1000" fill="hold"/>
                                        <p:tgtEl>
                                          <p:spTgt spid="52260"/>
                                        </p:tgtEl>
                                        <p:attrNameLst>
                                          <p:attrName>ppt_w</p:attrName>
                                        </p:attrNameLst>
                                      </p:cBhvr>
                                      <p:tavLst>
                                        <p:tav tm="0">
                                          <p:val>
                                            <p:strVal val="#ppt_w*0.70"/>
                                          </p:val>
                                        </p:tav>
                                        <p:tav tm="100000">
                                          <p:val>
                                            <p:strVal val="#ppt_w"/>
                                          </p:val>
                                        </p:tav>
                                      </p:tavLst>
                                    </p:anim>
                                    <p:anim calcmode="lin" valueType="num">
                                      <p:cBhvr>
                                        <p:cTn id="15" dur="1000" fill="hold"/>
                                        <p:tgtEl>
                                          <p:spTgt spid="52260"/>
                                        </p:tgtEl>
                                        <p:attrNameLst>
                                          <p:attrName>ppt_h</p:attrName>
                                        </p:attrNameLst>
                                      </p:cBhvr>
                                      <p:tavLst>
                                        <p:tav tm="0">
                                          <p:val>
                                            <p:strVal val="#ppt_h"/>
                                          </p:val>
                                        </p:tav>
                                        <p:tav tm="100000">
                                          <p:val>
                                            <p:strVal val="#ppt_h"/>
                                          </p:val>
                                        </p:tav>
                                      </p:tavLst>
                                    </p:anim>
                                    <p:animEffect transition="in" filter="fade">
                                      <p:cBhvr>
                                        <p:cTn id="16" dur="1000"/>
                                        <p:tgtEl>
                                          <p:spTgt spid="52260"/>
                                        </p:tgtEl>
                                      </p:cBhvr>
                                    </p:animEffect>
                                  </p:childTnLst>
                                </p:cTn>
                              </p:par>
                              <p:par>
                                <p:cTn id="17" presetID="55" presetClass="entr" presetSubtype="0" fill="hold" nodeType="withEffect">
                                  <p:stCondLst>
                                    <p:cond delay="0"/>
                                  </p:stCondLst>
                                  <p:childTnLst>
                                    <p:set>
                                      <p:cBhvr>
                                        <p:cTn id="18" dur="1" fill="hold">
                                          <p:stCondLst>
                                            <p:cond delay="0"/>
                                          </p:stCondLst>
                                        </p:cTn>
                                        <p:tgtEl>
                                          <p:spTgt spid="52261"/>
                                        </p:tgtEl>
                                        <p:attrNameLst>
                                          <p:attrName>style.visibility</p:attrName>
                                        </p:attrNameLst>
                                      </p:cBhvr>
                                      <p:to>
                                        <p:strVal val="visible"/>
                                      </p:to>
                                    </p:set>
                                    <p:anim calcmode="lin" valueType="num">
                                      <p:cBhvr>
                                        <p:cTn id="19" dur="1000" fill="hold"/>
                                        <p:tgtEl>
                                          <p:spTgt spid="52261"/>
                                        </p:tgtEl>
                                        <p:attrNameLst>
                                          <p:attrName>ppt_w</p:attrName>
                                        </p:attrNameLst>
                                      </p:cBhvr>
                                      <p:tavLst>
                                        <p:tav tm="0">
                                          <p:val>
                                            <p:strVal val="#ppt_w*0.70"/>
                                          </p:val>
                                        </p:tav>
                                        <p:tav tm="100000">
                                          <p:val>
                                            <p:strVal val="#ppt_w"/>
                                          </p:val>
                                        </p:tav>
                                      </p:tavLst>
                                    </p:anim>
                                    <p:anim calcmode="lin" valueType="num">
                                      <p:cBhvr>
                                        <p:cTn id="20" dur="1000" fill="hold"/>
                                        <p:tgtEl>
                                          <p:spTgt spid="52261"/>
                                        </p:tgtEl>
                                        <p:attrNameLst>
                                          <p:attrName>ppt_h</p:attrName>
                                        </p:attrNameLst>
                                      </p:cBhvr>
                                      <p:tavLst>
                                        <p:tav tm="0">
                                          <p:val>
                                            <p:strVal val="#ppt_h"/>
                                          </p:val>
                                        </p:tav>
                                        <p:tav tm="100000">
                                          <p:val>
                                            <p:strVal val="#ppt_h"/>
                                          </p:val>
                                        </p:tav>
                                      </p:tavLst>
                                    </p:anim>
                                    <p:animEffect transition="in" filter="fade">
                                      <p:cBhvr>
                                        <p:cTn id="21" dur="1000"/>
                                        <p:tgtEl>
                                          <p:spTgt spid="52261"/>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2238"/>
                                        </p:tgtEl>
                                        <p:attrNameLst>
                                          <p:attrName>style.visibility</p:attrName>
                                        </p:attrNameLst>
                                      </p:cBhvr>
                                      <p:to>
                                        <p:strVal val="visible"/>
                                      </p:to>
                                    </p:set>
                                    <p:anim calcmode="lin" valueType="num">
                                      <p:cBhvr>
                                        <p:cTn id="24" dur="1000" fill="hold"/>
                                        <p:tgtEl>
                                          <p:spTgt spid="52238"/>
                                        </p:tgtEl>
                                        <p:attrNameLst>
                                          <p:attrName>ppt_w</p:attrName>
                                        </p:attrNameLst>
                                      </p:cBhvr>
                                      <p:tavLst>
                                        <p:tav tm="0">
                                          <p:val>
                                            <p:strVal val="#ppt_w*0.70"/>
                                          </p:val>
                                        </p:tav>
                                        <p:tav tm="100000">
                                          <p:val>
                                            <p:strVal val="#ppt_w"/>
                                          </p:val>
                                        </p:tav>
                                      </p:tavLst>
                                    </p:anim>
                                    <p:anim calcmode="lin" valueType="num">
                                      <p:cBhvr>
                                        <p:cTn id="25" dur="1000" fill="hold"/>
                                        <p:tgtEl>
                                          <p:spTgt spid="52238"/>
                                        </p:tgtEl>
                                        <p:attrNameLst>
                                          <p:attrName>ppt_h</p:attrName>
                                        </p:attrNameLst>
                                      </p:cBhvr>
                                      <p:tavLst>
                                        <p:tav tm="0">
                                          <p:val>
                                            <p:strVal val="#ppt_h"/>
                                          </p:val>
                                        </p:tav>
                                        <p:tav tm="100000">
                                          <p:val>
                                            <p:strVal val="#ppt_h"/>
                                          </p:val>
                                        </p:tav>
                                      </p:tavLst>
                                    </p:anim>
                                    <p:animEffect transition="in" filter="fade">
                                      <p:cBhvr>
                                        <p:cTn id="26" dur="1000"/>
                                        <p:tgtEl>
                                          <p:spTgt spid="52238"/>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52239"/>
                                        </p:tgtEl>
                                        <p:attrNameLst>
                                          <p:attrName>style.visibility</p:attrName>
                                        </p:attrNameLst>
                                      </p:cBhvr>
                                      <p:to>
                                        <p:strVal val="visible"/>
                                      </p:to>
                                    </p:set>
                                    <p:anim calcmode="lin" valueType="num">
                                      <p:cBhvr>
                                        <p:cTn id="29" dur="1000" fill="hold"/>
                                        <p:tgtEl>
                                          <p:spTgt spid="52239"/>
                                        </p:tgtEl>
                                        <p:attrNameLst>
                                          <p:attrName>ppt_w</p:attrName>
                                        </p:attrNameLst>
                                      </p:cBhvr>
                                      <p:tavLst>
                                        <p:tav tm="0">
                                          <p:val>
                                            <p:strVal val="#ppt_w*0.70"/>
                                          </p:val>
                                        </p:tav>
                                        <p:tav tm="100000">
                                          <p:val>
                                            <p:strVal val="#ppt_w"/>
                                          </p:val>
                                        </p:tav>
                                      </p:tavLst>
                                    </p:anim>
                                    <p:anim calcmode="lin" valueType="num">
                                      <p:cBhvr>
                                        <p:cTn id="30" dur="1000" fill="hold"/>
                                        <p:tgtEl>
                                          <p:spTgt spid="52239"/>
                                        </p:tgtEl>
                                        <p:attrNameLst>
                                          <p:attrName>ppt_h</p:attrName>
                                        </p:attrNameLst>
                                      </p:cBhvr>
                                      <p:tavLst>
                                        <p:tav tm="0">
                                          <p:val>
                                            <p:strVal val="#ppt_h"/>
                                          </p:val>
                                        </p:tav>
                                        <p:tav tm="100000">
                                          <p:val>
                                            <p:strVal val="#ppt_h"/>
                                          </p:val>
                                        </p:tav>
                                      </p:tavLst>
                                    </p:anim>
                                    <p:animEffect transition="in" filter="fade">
                                      <p:cBhvr>
                                        <p:cTn id="31" dur="1000"/>
                                        <p:tgtEl>
                                          <p:spTgt spid="52239"/>
                                        </p:tgtEl>
                                      </p:cBhvr>
                                    </p:animEffect>
                                  </p:childTnLst>
                                </p:cTn>
                              </p:par>
                              <p:par>
                                <p:cTn id="32" presetID="55" presetClass="entr" presetSubtype="0" fill="hold" nodeType="withEffect">
                                  <p:stCondLst>
                                    <p:cond delay="0"/>
                                  </p:stCondLst>
                                  <p:childTnLst>
                                    <p:set>
                                      <p:cBhvr>
                                        <p:cTn id="33" dur="1" fill="hold">
                                          <p:stCondLst>
                                            <p:cond delay="0"/>
                                          </p:stCondLst>
                                        </p:cTn>
                                        <p:tgtEl>
                                          <p:spTgt spid="52268"/>
                                        </p:tgtEl>
                                        <p:attrNameLst>
                                          <p:attrName>style.visibility</p:attrName>
                                        </p:attrNameLst>
                                      </p:cBhvr>
                                      <p:to>
                                        <p:strVal val="visible"/>
                                      </p:to>
                                    </p:set>
                                    <p:anim calcmode="lin" valueType="num">
                                      <p:cBhvr>
                                        <p:cTn id="34" dur="1000" fill="hold"/>
                                        <p:tgtEl>
                                          <p:spTgt spid="52268"/>
                                        </p:tgtEl>
                                        <p:attrNameLst>
                                          <p:attrName>ppt_w</p:attrName>
                                        </p:attrNameLst>
                                      </p:cBhvr>
                                      <p:tavLst>
                                        <p:tav tm="0">
                                          <p:val>
                                            <p:strVal val="#ppt_w*0.70"/>
                                          </p:val>
                                        </p:tav>
                                        <p:tav tm="100000">
                                          <p:val>
                                            <p:strVal val="#ppt_w"/>
                                          </p:val>
                                        </p:tav>
                                      </p:tavLst>
                                    </p:anim>
                                    <p:anim calcmode="lin" valueType="num">
                                      <p:cBhvr>
                                        <p:cTn id="35" dur="1000" fill="hold"/>
                                        <p:tgtEl>
                                          <p:spTgt spid="52268"/>
                                        </p:tgtEl>
                                        <p:attrNameLst>
                                          <p:attrName>ppt_h</p:attrName>
                                        </p:attrNameLst>
                                      </p:cBhvr>
                                      <p:tavLst>
                                        <p:tav tm="0">
                                          <p:val>
                                            <p:strVal val="#ppt_h"/>
                                          </p:val>
                                        </p:tav>
                                        <p:tav tm="100000">
                                          <p:val>
                                            <p:strVal val="#ppt_h"/>
                                          </p:val>
                                        </p:tav>
                                      </p:tavLst>
                                    </p:anim>
                                    <p:animEffect transition="in" filter="fade">
                                      <p:cBhvr>
                                        <p:cTn id="36" dur="1000"/>
                                        <p:tgtEl>
                                          <p:spTgt spid="5226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5" presetClass="entr" presetSubtype="0" fill="hold" nodeType="clickEffect">
                                  <p:stCondLst>
                                    <p:cond delay="0"/>
                                  </p:stCondLst>
                                  <p:childTnLst>
                                    <p:set>
                                      <p:cBhvr>
                                        <p:cTn id="40" dur="1" fill="hold">
                                          <p:stCondLst>
                                            <p:cond delay="0"/>
                                          </p:stCondLst>
                                        </p:cTn>
                                        <p:tgtEl>
                                          <p:spTgt spid="52253"/>
                                        </p:tgtEl>
                                        <p:attrNameLst>
                                          <p:attrName>style.visibility</p:attrName>
                                        </p:attrNameLst>
                                      </p:cBhvr>
                                      <p:to>
                                        <p:strVal val="visible"/>
                                      </p:to>
                                    </p:set>
                                    <p:anim calcmode="lin" valueType="num">
                                      <p:cBhvr>
                                        <p:cTn id="41" dur="1000" fill="hold"/>
                                        <p:tgtEl>
                                          <p:spTgt spid="52253"/>
                                        </p:tgtEl>
                                        <p:attrNameLst>
                                          <p:attrName>ppt_w</p:attrName>
                                        </p:attrNameLst>
                                      </p:cBhvr>
                                      <p:tavLst>
                                        <p:tav tm="0">
                                          <p:val>
                                            <p:strVal val="#ppt_w*0.70"/>
                                          </p:val>
                                        </p:tav>
                                        <p:tav tm="100000">
                                          <p:val>
                                            <p:strVal val="#ppt_w"/>
                                          </p:val>
                                        </p:tav>
                                      </p:tavLst>
                                    </p:anim>
                                    <p:anim calcmode="lin" valueType="num">
                                      <p:cBhvr>
                                        <p:cTn id="42" dur="1000" fill="hold"/>
                                        <p:tgtEl>
                                          <p:spTgt spid="52253"/>
                                        </p:tgtEl>
                                        <p:attrNameLst>
                                          <p:attrName>ppt_h</p:attrName>
                                        </p:attrNameLst>
                                      </p:cBhvr>
                                      <p:tavLst>
                                        <p:tav tm="0">
                                          <p:val>
                                            <p:strVal val="#ppt_h"/>
                                          </p:val>
                                        </p:tav>
                                        <p:tav tm="100000">
                                          <p:val>
                                            <p:strVal val="#ppt_h"/>
                                          </p:val>
                                        </p:tav>
                                      </p:tavLst>
                                    </p:anim>
                                    <p:animEffect transition="in" filter="fade">
                                      <p:cBhvr>
                                        <p:cTn id="43" dur="1000"/>
                                        <p:tgtEl>
                                          <p:spTgt spid="52253"/>
                                        </p:tgtEl>
                                      </p:cBhvr>
                                    </p:animEffect>
                                  </p:childTnLst>
                                </p:cTn>
                              </p:par>
                              <p:par>
                                <p:cTn id="44" presetID="55" presetClass="entr" presetSubtype="0" fill="hold" nodeType="withEffect">
                                  <p:stCondLst>
                                    <p:cond delay="0"/>
                                  </p:stCondLst>
                                  <p:childTnLst>
                                    <p:set>
                                      <p:cBhvr>
                                        <p:cTn id="45" dur="1" fill="hold">
                                          <p:stCondLst>
                                            <p:cond delay="0"/>
                                          </p:stCondLst>
                                        </p:cTn>
                                        <p:tgtEl>
                                          <p:spTgt spid="52252"/>
                                        </p:tgtEl>
                                        <p:attrNameLst>
                                          <p:attrName>style.visibility</p:attrName>
                                        </p:attrNameLst>
                                      </p:cBhvr>
                                      <p:to>
                                        <p:strVal val="visible"/>
                                      </p:to>
                                    </p:set>
                                    <p:anim calcmode="lin" valueType="num">
                                      <p:cBhvr>
                                        <p:cTn id="46" dur="1000" fill="hold"/>
                                        <p:tgtEl>
                                          <p:spTgt spid="52252"/>
                                        </p:tgtEl>
                                        <p:attrNameLst>
                                          <p:attrName>ppt_w</p:attrName>
                                        </p:attrNameLst>
                                      </p:cBhvr>
                                      <p:tavLst>
                                        <p:tav tm="0">
                                          <p:val>
                                            <p:strVal val="#ppt_w*0.70"/>
                                          </p:val>
                                        </p:tav>
                                        <p:tav tm="100000">
                                          <p:val>
                                            <p:strVal val="#ppt_w"/>
                                          </p:val>
                                        </p:tav>
                                      </p:tavLst>
                                    </p:anim>
                                    <p:anim calcmode="lin" valueType="num">
                                      <p:cBhvr>
                                        <p:cTn id="47" dur="1000" fill="hold"/>
                                        <p:tgtEl>
                                          <p:spTgt spid="52252"/>
                                        </p:tgtEl>
                                        <p:attrNameLst>
                                          <p:attrName>ppt_h</p:attrName>
                                        </p:attrNameLst>
                                      </p:cBhvr>
                                      <p:tavLst>
                                        <p:tav tm="0">
                                          <p:val>
                                            <p:strVal val="#ppt_h"/>
                                          </p:val>
                                        </p:tav>
                                        <p:tav tm="100000">
                                          <p:val>
                                            <p:strVal val="#ppt_h"/>
                                          </p:val>
                                        </p:tav>
                                      </p:tavLst>
                                    </p:anim>
                                    <p:animEffect transition="in" filter="fade">
                                      <p:cBhvr>
                                        <p:cTn id="48" dur="1000"/>
                                        <p:tgtEl>
                                          <p:spTgt spid="52252"/>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52240"/>
                                        </p:tgtEl>
                                        <p:attrNameLst>
                                          <p:attrName>style.visibility</p:attrName>
                                        </p:attrNameLst>
                                      </p:cBhvr>
                                      <p:to>
                                        <p:strVal val="visible"/>
                                      </p:to>
                                    </p:set>
                                    <p:anim calcmode="lin" valueType="num">
                                      <p:cBhvr>
                                        <p:cTn id="51" dur="1000" fill="hold"/>
                                        <p:tgtEl>
                                          <p:spTgt spid="52240"/>
                                        </p:tgtEl>
                                        <p:attrNameLst>
                                          <p:attrName>ppt_w</p:attrName>
                                        </p:attrNameLst>
                                      </p:cBhvr>
                                      <p:tavLst>
                                        <p:tav tm="0">
                                          <p:val>
                                            <p:strVal val="#ppt_w*0.70"/>
                                          </p:val>
                                        </p:tav>
                                        <p:tav tm="100000">
                                          <p:val>
                                            <p:strVal val="#ppt_w"/>
                                          </p:val>
                                        </p:tav>
                                      </p:tavLst>
                                    </p:anim>
                                    <p:anim calcmode="lin" valueType="num">
                                      <p:cBhvr>
                                        <p:cTn id="52" dur="1000" fill="hold"/>
                                        <p:tgtEl>
                                          <p:spTgt spid="52240"/>
                                        </p:tgtEl>
                                        <p:attrNameLst>
                                          <p:attrName>ppt_h</p:attrName>
                                        </p:attrNameLst>
                                      </p:cBhvr>
                                      <p:tavLst>
                                        <p:tav tm="0">
                                          <p:val>
                                            <p:strVal val="#ppt_h"/>
                                          </p:val>
                                        </p:tav>
                                        <p:tav tm="100000">
                                          <p:val>
                                            <p:strVal val="#ppt_h"/>
                                          </p:val>
                                        </p:tav>
                                      </p:tavLst>
                                    </p:anim>
                                    <p:animEffect transition="in" filter="fade">
                                      <p:cBhvr>
                                        <p:cTn id="53" dur="1000"/>
                                        <p:tgtEl>
                                          <p:spTgt spid="52240"/>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52241"/>
                                        </p:tgtEl>
                                        <p:attrNameLst>
                                          <p:attrName>style.visibility</p:attrName>
                                        </p:attrNameLst>
                                      </p:cBhvr>
                                      <p:to>
                                        <p:strVal val="visible"/>
                                      </p:to>
                                    </p:set>
                                    <p:anim calcmode="lin" valueType="num">
                                      <p:cBhvr>
                                        <p:cTn id="56" dur="1000" fill="hold"/>
                                        <p:tgtEl>
                                          <p:spTgt spid="52241"/>
                                        </p:tgtEl>
                                        <p:attrNameLst>
                                          <p:attrName>ppt_w</p:attrName>
                                        </p:attrNameLst>
                                      </p:cBhvr>
                                      <p:tavLst>
                                        <p:tav tm="0">
                                          <p:val>
                                            <p:strVal val="#ppt_w*0.70"/>
                                          </p:val>
                                        </p:tav>
                                        <p:tav tm="100000">
                                          <p:val>
                                            <p:strVal val="#ppt_w"/>
                                          </p:val>
                                        </p:tav>
                                      </p:tavLst>
                                    </p:anim>
                                    <p:anim calcmode="lin" valueType="num">
                                      <p:cBhvr>
                                        <p:cTn id="57" dur="1000" fill="hold"/>
                                        <p:tgtEl>
                                          <p:spTgt spid="52241"/>
                                        </p:tgtEl>
                                        <p:attrNameLst>
                                          <p:attrName>ppt_h</p:attrName>
                                        </p:attrNameLst>
                                      </p:cBhvr>
                                      <p:tavLst>
                                        <p:tav tm="0">
                                          <p:val>
                                            <p:strVal val="#ppt_h"/>
                                          </p:val>
                                        </p:tav>
                                        <p:tav tm="100000">
                                          <p:val>
                                            <p:strVal val="#ppt_h"/>
                                          </p:val>
                                        </p:tav>
                                      </p:tavLst>
                                    </p:anim>
                                    <p:animEffect transition="in" filter="fade">
                                      <p:cBhvr>
                                        <p:cTn id="58" dur="1000"/>
                                        <p:tgtEl>
                                          <p:spTgt spid="52241"/>
                                        </p:tgtEl>
                                      </p:cBhvr>
                                    </p:animEffect>
                                  </p:childTnLst>
                                </p:cTn>
                              </p:par>
                              <p:par>
                                <p:cTn id="59" presetID="55" presetClass="entr" presetSubtype="0" fill="hold" nodeType="withEffect">
                                  <p:stCondLst>
                                    <p:cond delay="0"/>
                                  </p:stCondLst>
                                  <p:childTnLst>
                                    <p:set>
                                      <p:cBhvr>
                                        <p:cTn id="60" dur="1" fill="hold">
                                          <p:stCondLst>
                                            <p:cond delay="0"/>
                                          </p:stCondLst>
                                        </p:cTn>
                                        <p:tgtEl>
                                          <p:spTgt spid="52254"/>
                                        </p:tgtEl>
                                        <p:attrNameLst>
                                          <p:attrName>style.visibility</p:attrName>
                                        </p:attrNameLst>
                                      </p:cBhvr>
                                      <p:to>
                                        <p:strVal val="visible"/>
                                      </p:to>
                                    </p:set>
                                    <p:anim calcmode="lin" valueType="num">
                                      <p:cBhvr>
                                        <p:cTn id="61" dur="1000" fill="hold"/>
                                        <p:tgtEl>
                                          <p:spTgt spid="52254"/>
                                        </p:tgtEl>
                                        <p:attrNameLst>
                                          <p:attrName>ppt_w</p:attrName>
                                        </p:attrNameLst>
                                      </p:cBhvr>
                                      <p:tavLst>
                                        <p:tav tm="0">
                                          <p:val>
                                            <p:strVal val="#ppt_w*0.70"/>
                                          </p:val>
                                        </p:tav>
                                        <p:tav tm="100000">
                                          <p:val>
                                            <p:strVal val="#ppt_w"/>
                                          </p:val>
                                        </p:tav>
                                      </p:tavLst>
                                    </p:anim>
                                    <p:anim calcmode="lin" valueType="num">
                                      <p:cBhvr>
                                        <p:cTn id="62" dur="1000" fill="hold"/>
                                        <p:tgtEl>
                                          <p:spTgt spid="52254"/>
                                        </p:tgtEl>
                                        <p:attrNameLst>
                                          <p:attrName>ppt_h</p:attrName>
                                        </p:attrNameLst>
                                      </p:cBhvr>
                                      <p:tavLst>
                                        <p:tav tm="0">
                                          <p:val>
                                            <p:strVal val="#ppt_h"/>
                                          </p:val>
                                        </p:tav>
                                        <p:tav tm="100000">
                                          <p:val>
                                            <p:strVal val="#ppt_h"/>
                                          </p:val>
                                        </p:tav>
                                      </p:tavLst>
                                    </p:anim>
                                    <p:animEffect transition="in" filter="fade">
                                      <p:cBhvr>
                                        <p:cTn id="63" dur="1000"/>
                                        <p:tgtEl>
                                          <p:spTgt spid="52254"/>
                                        </p:tgtEl>
                                      </p:cBhvr>
                                    </p:animEffect>
                                  </p:childTnLst>
                                </p:cTn>
                              </p:par>
                              <p:par>
                                <p:cTn id="64" presetID="55" presetClass="entr" presetSubtype="0" fill="hold" nodeType="withEffect">
                                  <p:stCondLst>
                                    <p:cond delay="0"/>
                                  </p:stCondLst>
                                  <p:childTnLst>
                                    <p:set>
                                      <p:cBhvr>
                                        <p:cTn id="65" dur="1" fill="hold">
                                          <p:stCondLst>
                                            <p:cond delay="0"/>
                                          </p:stCondLst>
                                        </p:cTn>
                                        <p:tgtEl>
                                          <p:spTgt spid="52255"/>
                                        </p:tgtEl>
                                        <p:attrNameLst>
                                          <p:attrName>style.visibility</p:attrName>
                                        </p:attrNameLst>
                                      </p:cBhvr>
                                      <p:to>
                                        <p:strVal val="visible"/>
                                      </p:to>
                                    </p:set>
                                    <p:anim calcmode="lin" valueType="num">
                                      <p:cBhvr>
                                        <p:cTn id="66" dur="1000" fill="hold"/>
                                        <p:tgtEl>
                                          <p:spTgt spid="52255"/>
                                        </p:tgtEl>
                                        <p:attrNameLst>
                                          <p:attrName>ppt_w</p:attrName>
                                        </p:attrNameLst>
                                      </p:cBhvr>
                                      <p:tavLst>
                                        <p:tav tm="0">
                                          <p:val>
                                            <p:strVal val="#ppt_w*0.70"/>
                                          </p:val>
                                        </p:tav>
                                        <p:tav tm="100000">
                                          <p:val>
                                            <p:strVal val="#ppt_w"/>
                                          </p:val>
                                        </p:tav>
                                      </p:tavLst>
                                    </p:anim>
                                    <p:anim calcmode="lin" valueType="num">
                                      <p:cBhvr>
                                        <p:cTn id="67" dur="1000" fill="hold"/>
                                        <p:tgtEl>
                                          <p:spTgt spid="52255"/>
                                        </p:tgtEl>
                                        <p:attrNameLst>
                                          <p:attrName>ppt_h</p:attrName>
                                        </p:attrNameLst>
                                      </p:cBhvr>
                                      <p:tavLst>
                                        <p:tav tm="0">
                                          <p:val>
                                            <p:strVal val="#ppt_h"/>
                                          </p:val>
                                        </p:tav>
                                        <p:tav tm="100000">
                                          <p:val>
                                            <p:strVal val="#ppt_h"/>
                                          </p:val>
                                        </p:tav>
                                      </p:tavLst>
                                    </p:anim>
                                    <p:animEffect transition="in" filter="fade">
                                      <p:cBhvr>
                                        <p:cTn id="68" dur="1000"/>
                                        <p:tgtEl>
                                          <p:spTgt spid="52255"/>
                                        </p:tgtEl>
                                      </p:cBhvr>
                                    </p:animEffect>
                                  </p:childTnLst>
                                </p:cTn>
                              </p:par>
                              <p:par>
                                <p:cTn id="69" presetID="55" presetClass="entr" presetSubtype="0" fill="hold" grpId="0" nodeType="withEffect">
                                  <p:stCondLst>
                                    <p:cond delay="0"/>
                                  </p:stCondLst>
                                  <p:childTnLst>
                                    <p:set>
                                      <p:cBhvr>
                                        <p:cTn id="70" dur="1" fill="hold">
                                          <p:stCondLst>
                                            <p:cond delay="0"/>
                                          </p:stCondLst>
                                        </p:cTn>
                                        <p:tgtEl>
                                          <p:spTgt spid="52242"/>
                                        </p:tgtEl>
                                        <p:attrNameLst>
                                          <p:attrName>style.visibility</p:attrName>
                                        </p:attrNameLst>
                                      </p:cBhvr>
                                      <p:to>
                                        <p:strVal val="visible"/>
                                      </p:to>
                                    </p:set>
                                    <p:anim calcmode="lin" valueType="num">
                                      <p:cBhvr>
                                        <p:cTn id="71" dur="1000" fill="hold"/>
                                        <p:tgtEl>
                                          <p:spTgt spid="52242"/>
                                        </p:tgtEl>
                                        <p:attrNameLst>
                                          <p:attrName>ppt_w</p:attrName>
                                        </p:attrNameLst>
                                      </p:cBhvr>
                                      <p:tavLst>
                                        <p:tav tm="0">
                                          <p:val>
                                            <p:strVal val="#ppt_w*0.70"/>
                                          </p:val>
                                        </p:tav>
                                        <p:tav tm="100000">
                                          <p:val>
                                            <p:strVal val="#ppt_w"/>
                                          </p:val>
                                        </p:tav>
                                      </p:tavLst>
                                    </p:anim>
                                    <p:anim calcmode="lin" valueType="num">
                                      <p:cBhvr>
                                        <p:cTn id="72" dur="1000" fill="hold"/>
                                        <p:tgtEl>
                                          <p:spTgt spid="52242"/>
                                        </p:tgtEl>
                                        <p:attrNameLst>
                                          <p:attrName>ppt_h</p:attrName>
                                        </p:attrNameLst>
                                      </p:cBhvr>
                                      <p:tavLst>
                                        <p:tav tm="0">
                                          <p:val>
                                            <p:strVal val="#ppt_h"/>
                                          </p:val>
                                        </p:tav>
                                        <p:tav tm="100000">
                                          <p:val>
                                            <p:strVal val="#ppt_h"/>
                                          </p:val>
                                        </p:tav>
                                      </p:tavLst>
                                    </p:anim>
                                    <p:animEffect transition="in" filter="fade">
                                      <p:cBhvr>
                                        <p:cTn id="73" dur="1000"/>
                                        <p:tgtEl>
                                          <p:spTgt spid="52242"/>
                                        </p:tgtEl>
                                      </p:cBhvr>
                                    </p:animEffect>
                                  </p:childTnLst>
                                </p:cTn>
                              </p:par>
                              <p:par>
                                <p:cTn id="74" presetID="55" presetClass="entr" presetSubtype="0" fill="hold" grpId="0" nodeType="withEffect">
                                  <p:stCondLst>
                                    <p:cond delay="0"/>
                                  </p:stCondLst>
                                  <p:childTnLst>
                                    <p:set>
                                      <p:cBhvr>
                                        <p:cTn id="75" dur="1" fill="hold">
                                          <p:stCondLst>
                                            <p:cond delay="0"/>
                                          </p:stCondLst>
                                        </p:cTn>
                                        <p:tgtEl>
                                          <p:spTgt spid="52243"/>
                                        </p:tgtEl>
                                        <p:attrNameLst>
                                          <p:attrName>style.visibility</p:attrName>
                                        </p:attrNameLst>
                                      </p:cBhvr>
                                      <p:to>
                                        <p:strVal val="visible"/>
                                      </p:to>
                                    </p:set>
                                    <p:anim calcmode="lin" valueType="num">
                                      <p:cBhvr>
                                        <p:cTn id="76" dur="1000" fill="hold"/>
                                        <p:tgtEl>
                                          <p:spTgt spid="52243"/>
                                        </p:tgtEl>
                                        <p:attrNameLst>
                                          <p:attrName>ppt_w</p:attrName>
                                        </p:attrNameLst>
                                      </p:cBhvr>
                                      <p:tavLst>
                                        <p:tav tm="0">
                                          <p:val>
                                            <p:strVal val="#ppt_w*0.70"/>
                                          </p:val>
                                        </p:tav>
                                        <p:tav tm="100000">
                                          <p:val>
                                            <p:strVal val="#ppt_w"/>
                                          </p:val>
                                        </p:tav>
                                      </p:tavLst>
                                    </p:anim>
                                    <p:anim calcmode="lin" valueType="num">
                                      <p:cBhvr>
                                        <p:cTn id="77" dur="1000" fill="hold"/>
                                        <p:tgtEl>
                                          <p:spTgt spid="52243"/>
                                        </p:tgtEl>
                                        <p:attrNameLst>
                                          <p:attrName>ppt_h</p:attrName>
                                        </p:attrNameLst>
                                      </p:cBhvr>
                                      <p:tavLst>
                                        <p:tav tm="0">
                                          <p:val>
                                            <p:strVal val="#ppt_h"/>
                                          </p:val>
                                        </p:tav>
                                        <p:tav tm="100000">
                                          <p:val>
                                            <p:strVal val="#ppt_h"/>
                                          </p:val>
                                        </p:tav>
                                      </p:tavLst>
                                    </p:anim>
                                    <p:animEffect transition="in" filter="fade">
                                      <p:cBhvr>
                                        <p:cTn id="78" dur="1000"/>
                                        <p:tgtEl>
                                          <p:spTgt spid="52243"/>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5" presetClass="entr" presetSubtype="0" fill="hold" nodeType="clickEffect">
                                  <p:stCondLst>
                                    <p:cond delay="0"/>
                                  </p:stCondLst>
                                  <p:childTnLst>
                                    <p:set>
                                      <p:cBhvr>
                                        <p:cTn id="82" dur="1" fill="hold">
                                          <p:stCondLst>
                                            <p:cond delay="0"/>
                                          </p:stCondLst>
                                        </p:cTn>
                                        <p:tgtEl>
                                          <p:spTgt spid="52257"/>
                                        </p:tgtEl>
                                        <p:attrNameLst>
                                          <p:attrName>style.visibility</p:attrName>
                                        </p:attrNameLst>
                                      </p:cBhvr>
                                      <p:to>
                                        <p:strVal val="visible"/>
                                      </p:to>
                                    </p:set>
                                    <p:anim calcmode="lin" valueType="num">
                                      <p:cBhvr>
                                        <p:cTn id="83" dur="1000" fill="hold"/>
                                        <p:tgtEl>
                                          <p:spTgt spid="52257"/>
                                        </p:tgtEl>
                                        <p:attrNameLst>
                                          <p:attrName>ppt_w</p:attrName>
                                        </p:attrNameLst>
                                      </p:cBhvr>
                                      <p:tavLst>
                                        <p:tav tm="0">
                                          <p:val>
                                            <p:strVal val="#ppt_w*0.70"/>
                                          </p:val>
                                        </p:tav>
                                        <p:tav tm="100000">
                                          <p:val>
                                            <p:strVal val="#ppt_w"/>
                                          </p:val>
                                        </p:tav>
                                      </p:tavLst>
                                    </p:anim>
                                    <p:anim calcmode="lin" valueType="num">
                                      <p:cBhvr>
                                        <p:cTn id="84" dur="1000" fill="hold"/>
                                        <p:tgtEl>
                                          <p:spTgt spid="52257"/>
                                        </p:tgtEl>
                                        <p:attrNameLst>
                                          <p:attrName>ppt_h</p:attrName>
                                        </p:attrNameLst>
                                      </p:cBhvr>
                                      <p:tavLst>
                                        <p:tav tm="0">
                                          <p:val>
                                            <p:strVal val="#ppt_h"/>
                                          </p:val>
                                        </p:tav>
                                        <p:tav tm="100000">
                                          <p:val>
                                            <p:strVal val="#ppt_h"/>
                                          </p:val>
                                        </p:tav>
                                      </p:tavLst>
                                    </p:anim>
                                    <p:animEffect transition="in" filter="fade">
                                      <p:cBhvr>
                                        <p:cTn id="85" dur="1000"/>
                                        <p:tgtEl>
                                          <p:spTgt spid="52257"/>
                                        </p:tgtEl>
                                      </p:cBhvr>
                                    </p:animEffect>
                                  </p:childTnLst>
                                </p:cTn>
                              </p:par>
                              <p:par>
                                <p:cTn id="86" presetID="55" presetClass="entr" presetSubtype="0" fill="hold" nodeType="withEffect">
                                  <p:stCondLst>
                                    <p:cond delay="0"/>
                                  </p:stCondLst>
                                  <p:childTnLst>
                                    <p:set>
                                      <p:cBhvr>
                                        <p:cTn id="87" dur="1" fill="hold">
                                          <p:stCondLst>
                                            <p:cond delay="0"/>
                                          </p:stCondLst>
                                        </p:cTn>
                                        <p:tgtEl>
                                          <p:spTgt spid="52256"/>
                                        </p:tgtEl>
                                        <p:attrNameLst>
                                          <p:attrName>style.visibility</p:attrName>
                                        </p:attrNameLst>
                                      </p:cBhvr>
                                      <p:to>
                                        <p:strVal val="visible"/>
                                      </p:to>
                                    </p:set>
                                    <p:anim calcmode="lin" valueType="num">
                                      <p:cBhvr>
                                        <p:cTn id="88" dur="1000" fill="hold"/>
                                        <p:tgtEl>
                                          <p:spTgt spid="52256"/>
                                        </p:tgtEl>
                                        <p:attrNameLst>
                                          <p:attrName>ppt_w</p:attrName>
                                        </p:attrNameLst>
                                      </p:cBhvr>
                                      <p:tavLst>
                                        <p:tav tm="0">
                                          <p:val>
                                            <p:strVal val="#ppt_w*0.70"/>
                                          </p:val>
                                        </p:tav>
                                        <p:tav tm="100000">
                                          <p:val>
                                            <p:strVal val="#ppt_w"/>
                                          </p:val>
                                        </p:tav>
                                      </p:tavLst>
                                    </p:anim>
                                    <p:anim calcmode="lin" valueType="num">
                                      <p:cBhvr>
                                        <p:cTn id="89" dur="1000" fill="hold"/>
                                        <p:tgtEl>
                                          <p:spTgt spid="52256"/>
                                        </p:tgtEl>
                                        <p:attrNameLst>
                                          <p:attrName>ppt_h</p:attrName>
                                        </p:attrNameLst>
                                      </p:cBhvr>
                                      <p:tavLst>
                                        <p:tav tm="0">
                                          <p:val>
                                            <p:strVal val="#ppt_h"/>
                                          </p:val>
                                        </p:tav>
                                        <p:tav tm="100000">
                                          <p:val>
                                            <p:strVal val="#ppt_h"/>
                                          </p:val>
                                        </p:tav>
                                      </p:tavLst>
                                    </p:anim>
                                    <p:animEffect transition="in" filter="fade">
                                      <p:cBhvr>
                                        <p:cTn id="90" dur="1000"/>
                                        <p:tgtEl>
                                          <p:spTgt spid="52256"/>
                                        </p:tgtEl>
                                      </p:cBhvr>
                                    </p:animEffect>
                                  </p:childTnLst>
                                </p:cTn>
                              </p:par>
                              <p:par>
                                <p:cTn id="91" presetID="55" presetClass="entr" presetSubtype="0" fill="hold" grpId="0" nodeType="withEffect">
                                  <p:stCondLst>
                                    <p:cond delay="0"/>
                                  </p:stCondLst>
                                  <p:childTnLst>
                                    <p:set>
                                      <p:cBhvr>
                                        <p:cTn id="92" dur="1" fill="hold">
                                          <p:stCondLst>
                                            <p:cond delay="0"/>
                                          </p:stCondLst>
                                        </p:cTn>
                                        <p:tgtEl>
                                          <p:spTgt spid="52245"/>
                                        </p:tgtEl>
                                        <p:attrNameLst>
                                          <p:attrName>style.visibility</p:attrName>
                                        </p:attrNameLst>
                                      </p:cBhvr>
                                      <p:to>
                                        <p:strVal val="visible"/>
                                      </p:to>
                                    </p:set>
                                    <p:anim calcmode="lin" valueType="num">
                                      <p:cBhvr>
                                        <p:cTn id="93" dur="1000" fill="hold"/>
                                        <p:tgtEl>
                                          <p:spTgt spid="52245"/>
                                        </p:tgtEl>
                                        <p:attrNameLst>
                                          <p:attrName>ppt_w</p:attrName>
                                        </p:attrNameLst>
                                      </p:cBhvr>
                                      <p:tavLst>
                                        <p:tav tm="0">
                                          <p:val>
                                            <p:strVal val="#ppt_w*0.70"/>
                                          </p:val>
                                        </p:tav>
                                        <p:tav tm="100000">
                                          <p:val>
                                            <p:strVal val="#ppt_w"/>
                                          </p:val>
                                        </p:tav>
                                      </p:tavLst>
                                    </p:anim>
                                    <p:anim calcmode="lin" valueType="num">
                                      <p:cBhvr>
                                        <p:cTn id="94" dur="1000" fill="hold"/>
                                        <p:tgtEl>
                                          <p:spTgt spid="52245"/>
                                        </p:tgtEl>
                                        <p:attrNameLst>
                                          <p:attrName>ppt_h</p:attrName>
                                        </p:attrNameLst>
                                      </p:cBhvr>
                                      <p:tavLst>
                                        <p:tav tm="0">
                                          <p:val>
                                            <p:strVal val="#ppt_h"/>
                                          </p:val>
                                        </p:tav>
                                        <p:tav tm="100000">
                                          <p:val>
                                            <p:strVal val="#ppt_h"/>
                                          </p:val>
                                        </p:tav>
                                      </p:tavLst>
                                    </p:anim>
                                    <p:animEffect transition="in" filter="fade">
                                      <p:cBhvr>
                                        <p:cTn id="95" dur="1000"/>
                                        <p:tgtEl>
                                          <p:spTgt spid="52245"/>
                                        </p:tgtEl>
                                      </p:cBhvr>
                                    </p:animEffect>
                                  </p:childTnLst>
                                </p:cTn>
                              </p:par>
                              <p:par>
                                <p:cTn id="96" presetID="55" presetClass="entr" presetSubtype="0" fill="hold" grpId="0" nodeType="withEffect">
                                  <p:stCondLst>
                                    <p:cond delay="0"/>
                                  </p:stCondLst>
                                  <p:childTnLst>
                                    <p:set>
                                      <p:cBhvr>
                                        <p:cTn id="97" dur="1" fill="hold">
                                          <p:stCondLst>
                                            <p:cond delay="0"/>
                                          </p:stCondLst>
                                        </p:cTn>
                                        <p:tgtEl>
                                          <p:spTgt spid="52244"/>
                                        </p:tgtEl>
                                        <p:attrNameLst>
                                          <p:attrName>style.visibility</p:attrName>
                                        </p:attrNameLst>
                                      </p:cBhvr>
                                      <p:to>
                                        <p:strVal val="visible"/>
                                      </p:to>
                                    </p:set>
                                    <p:anim calcmode="lin" valueType="num">
                                      <p:cBhvr>
                                        <p:cTn id="98" dur="1000" fill="hold"/>
                                        <p:tgtEl>
                                          <p:spTgt spid="52244"/>
                                        </p:tgtEl>
                                        <p:attrNameLst>
                                          <p:attrName>ppt_w</p:attrName>
                                        </p:attrNameLst>
                                      </p:cBhvr>
                                      <p:tavLst>
                                        <p:tav tm="0">
                                          <p:val>
                                            <p:strVal val="#ppt_w*0.70"/>
                                          </p:val>
                                        </p:tav>
                                        <p:tav tm="100000">
                                          <p:val>
                                            <p:strVal val="#ppt_w"/>
                                          </p:val>
                                        </p:tav>
                                      </p:tavLst>
                                    </p:anim>
                                    <p:anim calcmode="lin" valueType="num">
                                      <p:cBhvr>
                                        <p:cTn id="99" dur="1000" fill="hold"/>
                                        <p:tgtEl>
                                          <p:spTgt spid="52244"/>
                                        </p:tgtEl>
                                        <p:attrNameLst>
                                          <p:attrName>ppt_h</p:attrName>
                                        </p:attrNameLst>
                                      </p:cBhvr>
                                      <p:tavLst>
                                        <p:tav tm="0">
                                          <p:val>
                                            <p:strVal val="#ppt_h"/>
                                          </p:val>
                                        </p:tav>
                                        <p:tav tm="100000">
                                          <p:val>
                                            <p:strVal val="#ppt_h"/>
                                          </p:val>
                                        </p:tav>
                                      </p:tavLst>
                                    </p:anim>
                                    <p:animEffect transition="in" filter="fade">
                                      <p:cBhvr>
                                        <p:cTn id="100" dur="1000"/>
                                        <p:tgtEl>
                                          <p:spTgt spid="52244"/>
                                        </p:tgtEl>
                                      </p:cBhvr>
                                    </p:animEffect>
                                  </p:childTnLst>
                                </p:cTn>
                              </p:par>
                              <p:par>
                                <p:cTn id="101" presetID="55" presetClass="entr" presetSubtype="0" fill="hold" grpId="0" nodeType="withEffect">
                                  <p:stCondLst>
                                    <p:cond delay="0"/>
                                  </p:stCondLst>
                                  <p:childTnLst>
                                    <p:set>
                                      <p:cBhvr>
                                        <p:cTn id="102" dur="1" fill="hold">
                                          <p:stCondLst>
                                            <p:cond delay="0"/>
                                          </p:stCondLst>
                                        </p:cTn>
                                        <p:tgtEl>
                                          <p:spTgt spid="52246"/>
                                        </p:tgtEl>
                                        <p:attrNameLst>
                                          <p:attrName>style.visibility</p:attrName>
                                        </p:attrNameLst>
                                      </p:cBhvr>
                                      <p:to>
                                        <p:strVal val="visible"/>
                                      </p:to>
                                    </p:set>
                                    <p:anim calcmode="lin" valueType="num">
                                      <p:cBhvr>
                                        <p:cTn id="103" dur="1000" fill="hold"/>
                                        <p:tgtEl>
                                          <p:spTgt spid="52246"/>
                                        </p:tgtEl>
                                        <p:attrNameLst>
                                          <p:attrName>ppt_w</p:attrName>
                                        </p:attrNameLst>
                                      </p:cBhvr>
                                      <p:tavLst>
                                        <p:tav tm="0">
                                          <p:val>
                                            <p:strVal val="#ppt_w*0.70"/>
                                          </p:val>
                                        </p:tav>
                                        <p:tav tm="100000">
                                          <p:val>
                                            <p:strVal val="#ppt_w"/>
                                          </p:val>
                                        </p:tav>
                                      </p:tavLst>
                                    </p:anim>
                                    <p:anim calcmode="lin" valueType="num">
                                      <p:cBhvr>
                                        <p:cTn id="104" dur="1000" fill="hold"/>
                                        <p:tgtEl>
                                          <p:spTgt spid="52246"/>
                                        </p:tgtEl>
                                        <p:attrNameLst>
                                          <p:attrName>ppt_h</p:attrName>
                                        </p:attrNameLst>
                                      </p:cBhvr>
                                      <p:tavLst>
                                        <p:tav tm="0">
                                          <p:val>
                                            <p:strVal val="#ppt_h"/>
                                          </p:val>
                                        </p:tav>
                                        <p:tav tm="100000">
                                          <p:val>
                                            <p:strVal val="#ppt_h"/>
                                          </p:val>
                                        </p:tav>
                                      </p:tavLst>
                                    </p:anim>
                                    <p:animEffect transition="in" filter="fade">
                                      <p:cBhvr>
                                        <p:cTn id="105" dur="1000"/>
                                        <p:tgtEl>
                                          <p:spTgt spid="52246"/>
                                        </p:tgtEl>
                                      </p:cBhvr>
                                    </p:animEffect>
                                  </p:childTnLst>
                                </p:cTn>
                              </p:par>
                              <p:par>
                                <p:cTn id="106" presetID="55" presetClass="entr" presetSubtype="0" fill="hold" grpId="0" nodeType="withEffect">
                                  <p:stCondLst>
                                    <p:cond delay="0"/>
                                  </p:stCondLst>
                                  <p:childTnLst>
                                    <p:set>
                                      <p:cBhvr>
                                        <p:cTn id="107" dur="1" fill="hold">
                                          <p:stCondLst>
                                            <p:cond delay="0"/>
                                          </p:stCondLst>
                                        </p:cTn>
                                        <p:tgtEl>
                                          <p:spTgt spid="52247"/>
                                        </p:tgtEl>
                                        <p:attrNameLst>
                                          <p:attrName>style.visibility</p:attrName>
                                        </p:attrNameLst>
                                      </p:cBhvr>
                                      <p:to>
                                        <p:strVal val="visible"/>
                                      </p:to>
                                    </p:set>
                                    <p:anim calcmode="lin" valueType="num">
                                      <p:cBhvr>
                                        <p:cTn id="108" dur="1000" fill="hold"/>
                                        <p:tgtEl>
                                          <p:spTgt spid="52247"/>
                                        </p:tgtEl>
                                        <p:attrNameLst>
                                          <p:attrName>ppt_w</p:attrName>
                                        </p:attrNameLst>
                                      </p:cBhvr>
                                      <p:tavLst>
                                        <p:tav tm="0">
                                          <p:val>
                                            <p:strVal val="#ppt_w*0.70"/>
                                          </p:val>
                                        </p:tav>
                                        <p:tav tm="100000">
                                          <p:val>
                                            <p:strVal val="#ppt_w"/>
                                          </p:val>
                                        </p:tav>
                                      </p:tavLst>
                                    </p:anim>
                                    <p:anim calcmode="lin" valueType="num">
                                      <p:cBhvr>
                                        <p:cTn id="109" dur="1000" fill="hold"/>
                                        <p:tgtEl>
                                          <p:spTgt spid="52247"/>
                                        </p:tgtEl>
                                        <p:attrNameLst>
                                          <p:attrName>ppt_h</p:attrName>
                                        </p:attrNameLst>
                                      </p:cBhvr>
                                      <p:tavLst>
                                        <p:tav tm="0">
                                          <p:val>
                                            <p:strVal val="#ppt_h"/>
                                          </p:val>
                                        </p:tav>
                                        <p:tav tm="100000">
                                          <p:val>
                                            <p:strVal val="#ppt_h"/>
                                          </p:val>
                                        </p:tav>
                                      </p:tavLst>
                                    </p:anim>
                                    <p:animEffect transition="in" filter="fade">
                                      <p:cBhvr>
                                        <p:cTn id="110" dur="1000"/>
                                        <p:tgtEl>
                                          <p:spTgt spid="52247"/>
                                        </p:tgtEl>
                                      </p:cBhvr>
                                    </p:animEffect>
                                  </p:childTnLst>
                                </p:cTn>
                              </p:par>
                              <p:par>
                                <p:cTn id="111" presetID="55" presetClass="entr" presetSubtype="0" fill="hold" grpId="0" nodeType="withEffect">
                                  <p:stCondLst>
                                    <p:cond delay="0"/>
                                  </p:stCondLst>
                                  <p:childTnLst>
                                    <p:set>
                                      <p:cBhvr>
                                        <p:cTn id="112" dur="1" fill="hold">
                                          <p:stCondLst>
                                            <p:cond delay="0"/>
                                          </p:stCondLst>
                                        </p:cTn>
                                        <p:tgtEl>
                                          <p:spTgt spid="52248"/>
                                        </p:tgtEl>
                                        <p:attrNameLst>
                                          <p:attrName>style.visibility</p:attrName>
                                        </p:attrNameLst>
                                      </p:cBhvr>
                                      <p:to>
                                        <p:strVal val="visible"/>
                                      </p:to>
                                    </p:set>
                                    <p:anim calcmode="lin" valueType="num">
                                      <p:cBhvr>
                                        <p:cTn id="113" dur="1000" fill="hold"/>
                                        <p:tgtEl>
                                          <p:spTgt spid="52248"/>
                                        </p:tgtEl>
                                        <p:attrNameLst>
                                          <p:attrName>ppt_w</p:attrName>
                                        </p:attrNameLst>
                                      </p:cBhvr>
                                      <p:tavLst>
                                        <p:tav tm="0">
                                          <p:val>
                                            <p:strVal val="#ppt_w*0.70"/>
                                          </p:val>
                                        </p:tav>
                                        <p:tav tm="100000">
                                          <p:val>
                                            <p:strVal val="#ppt_w"/>
                                          </p:val>
                                        </p:tav>
                                      </p:tavLst>
                                    </p:anim>
                                    <p:anim calcmode="lin" valueType="num">
                                      <p:cBhvr>
                                        <p:cTn id="114" dur="1000" fill="hold"/>
                                        <p:tgtEl>
                                          <p:spTgt spid="52248"/>
                                        </p:tgtEl>
                                        <p:attrNameLst>
                                          <p:attrName>ppt_h</p:attrName>
                                        </p:attrNameLst>
                                      </p:cBhvr>
                                      <p:tavLst>
                                        <p:tav tm="0">
                                          <p:val>
                                            <p:strVal val="#ppt_h"/>
                                          </p:val>
                                        </p:tav>
                                        <p:tav tm="100000">
                                          <p:val>
                                            <p:strVal val="#ppt_h"/>
                                          </p:val>
                                        </p:tav>
                                      </p:tavLst>
                                    </p:anim>
                                    <p:animEffect transition="in" filter="fade">
                                      <p:cBhvr>
                                        <p:cTn id="115" dur="1000"/>
                                        <p:tgtEl>
                                          <p:spTgt spid="52248"/>
                                        </p:tgtEl>
                                      </p:cBhvr>
                                    </p:animEffect>
                                  </p:childTnLst>
                                </p:cTn>
                              </p:par>
                              <p:par>
                                <p:cTn id="116" presetID="55" presetClass="entr" presetSubtype="0" fill="hold" grpId="0" nodeType="withEffect">
                                  <p:stCondLst>
                                    <p:cond delay="0"/>
                                  </p:stCondLst>
                                  <p:childTnLst>
                                    <p:set>
                                      <p:cBhvr>
                                        <p:cTn id="117" dur="1" fill="hold">
                                          <p:stCondLst>
                                            <p:cond delay="0"/>
                                          </p:stCondLst>
                                        </p:cTn>
                                        <p:tgtEl>
                                          <p:spTgt spid="52249"/>
                                        </p:tgtEl>
                                        <p:attrNameLst>
                                          <p:attrName>style.visibility</p:attrName>
                                        </p:attrNameLst>
                                      </p:cBhvr>
                                      <p:to>
                                        <p:strVal val="visible"/>
                                      </p:to>
                                    </p:set>
                                    <p:anim calcmode="lin" valueType="num">
                                      <p:cBhvr>
                                        <p:cTn id="118" dur="1000" fill="hold"/>
                                        <p:tgtEl>
                                          <p:spTgt spid="52249"/>
                                        </p:tgtEl>
                                        <p:attrNameLst>
                                          <p:attrName>ppt_w</p:attrName>
                                        </p:attrNameLst>
                                      </p:cBhvr>
                                      <p:tavLst>
                                        <p:tav tm="0">
                                          <p:val>
                                            <p:strVal val="#ppt_w*0.70"/>
                                          </p:val>
                                        </p:tav>
                                        <p:tav tm="100000">
                                          <p:val>
                                            <p:strVal val="#ppt_w"/>
                                          </p:val>
                                        </p:tav>
                                      </p:tavLst>
                                    </p:anim>
                                    <p:anim calcmode="lin" valueType="num">
                                      <p:cBhvr>
                                        <p:cTn id="119" dur="1000" fill="hold"/>
                                        <p:tgtEl>
                                          <p:spTgt spid="52249"/>
                                        </p:tgtEl>
                                        <p:attrNameLst>
                                          <p:attrName>ppt_h</p:attrName>
                                        </p:attrNameLst>
                                      </p:cBhvr>
                                      <p:tavLst>
                                        <p:tav tm="0">
                                          <p:val>
                                            <p:strVal val="#ppt_h"/>
                                          </p:val>
                                        </p:tav>
                                        <p:tav tm="100000">
                                          <p:val>
                                            <p:strVal val="#ppt_h"/>
                                          </p:val>
                                        </p:tav>
                                      </p:tavLst>
                                    </p:anim>
                                    <p:animEffect transition="in" filter="fade">
                                      <p:cBhvr>
                                        <p:cTn id="120" dur="1000"/>
                                        <p:tgtEl>
                                          <p:spTgt spid="52249"/>
                                        </p:tgtEl>
                                      </p:cBhvr>
                                    </p:animEffect>
                                  </p:childTnLst>
                                </p:cTn>
                              </p:par>
                              <p:par>
                                <p:cTn id="121" presetID="55" presetClass="entr" presetSubtype="0" fill="hold" grpId="0" nodeType="withEffect">
                                  <p:stCondLst>
                                    <p:cond delay="0"/>
                                  </p:stCondLst>
                                  <p:childTnLst>
                                    <p:set>
                                      <p:cBhvr>
                                        <p:cTn id="122" dur="1" fill="hold">
                                          <p:stCondLst>
                                            <p:cond delay="0"/>
                                          </p:stCondLst>
                                        </p:cTn>
                                        <p:tgtEl>
                                          <p:spTgt spid="52250"/>
                                        </p:tgtEl>
                                        <p:attrNameLst>
                                          <p:attrName>style.visibility</p:attrName>
                                        </p:attrNameLst>
                                      </p:cBhvr>
                                      <p:to>
                                        <p:strVal val="visible"/>
                                      </p:to>
                                    </p:set>
                                    <p:anim calcmode="lin" valueType="num">
                                      <p:cBhvr>
                                        <p:cTn id="123" dur="1000" fill="hold"/>
                                        <p:tgtEl>
                                          <p:spTgt spid="52250"/>
                                        </p:tgtEl>
                                        <p:attrNameLst>
                                          <p:attrName>ppt_w</p:attrName>
                                        </p:attrNameLst>
                                      </p:cBhvr>
                                      <p:tavLst>
                                        <p:tav tm="0">
                                          <p:val>
                                            <p:strVal val="#ppt_w*0.70"/>
                                          </p:val>
                                        </p:tav>
                                        <p:tav tm="100000">
                                          <p:val>
                                            <p:strVal val="#ppt_w"/>
                                          </p:val>
                                        </p:tav>
                                      </p:tavLst>
                                    </p:anim>
                                    <p:anim calcmode="lin" valueType="num">
                                      <p:cBhvr>
                                        <p:cTn id="124" dur="1000" fill="hold"/>
                                        <p:tgtEl>
                                          <p:spTgt spid="52250"/>
                                        </p:tgtEl>
                                        <p:attrNameLst>
                                          <p:attrName>ppt_h</p:attrName>
                                        </p:attrNameLst>
                                      </p:cBhvr>
                                      <p:tavLst>
                                        <p:tav tm="0">
                                          <p:val>
                                            <p:strVal val="#ppt_h"/>
                                          </p:val>
                                        </p:tav>
                                        <p:tav tm="100000">
                                          <p:val>
                                            <p:strVal val="#ppt_h"/>
                                          </p:val>
                                        </p:tav>
                                      </p:tavLst>
                                    </p:anim>
                                    <p:animEffect transition="in" filter="fade">
                                      <p:cBhvr>
                                        <p:cTn id="125" dur="1000"/>
                                        <p:tgtEl>
                                          <p:spTgt spid="52250"/>
                                        </p:tgtEl>
                                      </p:cBhvr>
                                    </p:animEffect>
                                  </p:childTnLst>
                                </p:cTn>
                              </p:par>
                              <p:par>
                                <p:cTn id="126" presetID="55" presetClass="entr" presetSubtype="0" fill="hold" grpId="0" nodeType="withEffect">
                                  <p:stCondLst>
                                    <p:cond delay="0"/>
                                  </p:stCondLst>
                                  <p:childTnLst>
                                    <p:set>
                                      <p:cBhvr>
                                        <p:cTn id="127" dur="1" fill="hold">
                                          <p:stCondLst>
                                            <p:cond delay="0"/>
                                          </p:stCondLst>
                                        </p:cTn>
                                        <p:tgtEl>
                                          <p:spTgt spid="52251"/>
                                        </p:tgtEl>
                                        <p:attrNameLst>
                                          <p:attrName>style.visibility</p:attrName>
                                        </p:attrNameLst>
                                      </p:cBhvr>
                                      <p:to>
                                        <p:strVal val="visible"/>
                                      </p:to>
                                    </p:set>
                                    <p:anim calcmode="lin" valueType="num">
                                      <p:cBhvr>
                                        <p:cTn id="128" dur="1000" fill="hold"/>
                                        <p:tgtEl>
                                          <p:spTgt spid="52251"/>
                                        </p:tgtEl>
                                        <p:attrNameLst>
                                          <p:attrName>ppt_w</p:attrName>
                                        </p:attrNameLst>
                                      </p:cBhvr>
                                      <p:tavLst>
                                        <p:tav tm="0">
                                          <p:val>
                                            <p:strVal val="#ppt_w*0.70"/>
                                          </p:val>
                                        </p:tav>
                                        <p:tav tm="100000">
                                          <p:val>
                                            <p:strVal val="#ppt_w"/>
                                          </p:val>
                                        </p:tav>
                                      </p:tavLst>
                                    </p:anim>
                                    <p:anim calcmode="lin" valueType="num">
                                      <p:cBhvr>
                                        <p:cTn id="129" dur="1000" fill="hold"/>
                                        <p:tgtEl>
                                          <p:spTgt spid="52251"/>
                                        </p:tgtEl>
                                        <p:attrNameLst>
                                          <p:attrName>ppt_h</p:attrName>
                                        </p:attrNameLst>
                                      </p:cBhvr>
                                      <p:tavLst>
                                        <p:tav tm="0">
                                          <p:val>
                                            <p:strVal val="#ppt_h"/>
                                          </p:val>
                                        </p:tav>
                                        <p:tav tm="100000">
                                          <p:val>
                                            <p:strVal val="#ppt_h"/>
                                          </p:val>
                                        </p:tav>
                                      </p:tavLst>
                                    </p:anim>
                                    <p:animEffect transition="in" filter="fade">
                                      <p:cBhvr>
                                        <p:cTn id="130" dur="1000"/>
                                        <p:tgtEl>
                                          <p:spTgt spid="52251"/>
                                        </p:tgtEl>
                                      </p:cBhvr>
                                    </p:animEffect>
                                  </p:childTnLst>
                                </p:cTn>
                              </p:par>
                              <p:par>
                                <p:cTn id="131" presetID="55" presetClass="entr" presetSubtype="0" fill="hold" nodeType="withEffect">
                                  <p:stCondLst>
                                    <p:cond delay="0"/>
                                  </p:stCondLst>
                                  <p:childTnLst>
                                    <p:set>
                                      <p:cBhvr>
                                        <p:cTn id="132" dur="1" fill="hold">
                                          <p:stCondLst>
                                            <p:cond delay="0"/>
                                          </p:stCondLst>
                                        </p:cTn>
                                        <p:tgtEl>
                                          <p:spTgt spid="52265"/>
                                        </p:tgtEl>
                                        <p:attrNameLst>
                                          <p:attrName>style.visibility</p:attrName>
                                        </p:attrNameLst>
                                      </p:cBhvr>
                                      <p:to>
                                        <p:strVal val="visible"/>
                                      </p:to>
                                    </p:set>
                                    <p:anim calcmode="lin" valueType="num">
                                      <p:cBhvr>
                                        <p:cTn id="133" dur="1000" fill="hold"/>
                                        <p:tgtEl>
                                          <p:spTgt spid="52265"/>
                                        </p:tgtEl>
                                        <p:attrNameLst>
                                          <p:attrName>ppt_w</p:attrName>
                                        </p:attrNameLst>
                                      </p:cBhvr>
                                      <p:tavLst>
                                        <p:tav tm="0">
                                          <p:val>
                                            <p:strVal val="#ppt_w*0.70"/>
                                          </p:val>
                                        </p:tav>
                                        <p:tav tm="100000">
                                          <p:val>
                                            <p:strVal val="#ppt_w"/>
                                          </p:val>
                                        </p:tav>
                                      </p:tavLst>
                                    </p:anim>
                                    <p:anim calcmode="lin" valueType="num">
                                      <p:cBhvr>
                                        <p:cTn id="134" dur="1000" fill="hold"/>
                                        <p:tgtEl>
                                          <p:spTgt spid="52265"/>
                                        </p:tgtEl>
                                        <p:attrNameLst>
                                          <p:attrName>ppt_h</p:attrName>
                                        </p:attrNameLst>
                                      </p:cBhvr>
                                      <p:tavLst>
                                        <p:tav tm="0">
                                          <p:val>
                                            <p:strVal val="#ppt_h"/>
                                          </p:val>
                                        </p:tav>
                                        <p:tav tm="100000">
                                          <p:val>
                                            <p:strVal val="#ppt_h"/>
                                          </p:val>
                                        </p:tav>
                                      </p:tavLst>
                                    </p:anim>
                                    <p:animEffect transition="in" filter="fade">
                                      <p:cBhvr>
                                        <p:cTn id="135" dur="1000"/>
                                        <p:tgtEl>
                                          <p:spTgt spid="52265"/>
                                        </p:tgtEl>
                                      </p:cBhvr>
                                    </p:animEffect>
                                  </p:childTnLst>
                                </p:cTn>
                              </p:par>
                              <p:par>
                                <p:cTn id="136" presetID="55" presetClass="entr" presetSubtype="0" fill="hold" nodeType="withEffect">
                                  <p:stCondLst>
                                    <p:cond delay="0"/>
                                  </p:stCondLst>
                                  <p:childTnLst>
                                    <p:set>
                                      <p:cBhvr>
                                        <p:cTn id="137" dur="1" fill="hold">
                                          <p:stCondLst>
                                            <p:cond delay="0"/>
                                          </p:stCondLst>
                                        </p:cTn>
                                        <p:tgtEl>
                                          <p:spTgt spid="52264"/>
                                        </p:tgtEl>
                                        <p:attrNameLst>
                                          <p:attrName>style.visibility</p:attrName>
                                        </p:attrNameLst>
                                      </p:cBhvr>
                                      <p:to>
                                        <p:strVal val="visible"/>
                                      </p:to>
                                    </p:set>
                                    <p:anim calcmode="lin" valueType="num">
                                      <p:cBhvr>
                                        <p:cTn id="138" dur="1000" fill="hold"/>
                                        <p:tgtEl>
                                          <p:spTgt spid="52264"/>
                                        </p:tgtEl>
                                        <p:attrNameLst>
                                          <p:attrName>ppt_w</p:attrName>
                                        </p:attrNameLst>
                                      </p:cBhvr>
                                      <p:tavLst>
                                        <p:tav tm="0">
                                          <p:val>
                                            <p:strVal val="#ppt_w*0.70"/>
                                          </p:val>
                                        </p:tav>
                                        <p:tav tm="100000">
                                          <p:val>
                                            <p:strVal val="#ppt_w"/>
                                          </p:val>
                                        </p:tav>
                                      </p:tavLst>
                                    </p:anim>
                                    <p:anim calcmode="lin" valueType="num">
                                      <p:cBhvr>
                                        <p:cTn id="139" dur="1000" fill="hold"/>
                                        <p:tgtEl>
                                          <p:spTgt spid="52264"/>
                                        </p:tgtEl>
                                        <p:attrNameLst>
                                          <p:attrName>ppt_h</p:attrName>
                                        </p:attrNameLst>
                                      </p:cBhvr>
                                      <p:tavLst>
                                        <p:tav tm="0">
                                          <p:val>
                                            <p:strVal val="#ppt_h"/>
                                          </p:val>
                                        </p:tav>
                                        <p:tav tm="100000">
                                          <p:val>
                                            <p:strVal val="#ppt_h"/>
                                          </p:val>
                                        </p:tav>
                                      </p:tavLst>
                                    </p:anim>
                                    <p:animEffect transition="in" filter="fade">
                                      <p:cBhvr>
                                        <p:cTn id="140" dur="1000"/>
                                        <p:tgtEl>
                                          <p:spTgt spid="52264"/>
                                        </p:tgtEl>
                                      </p:cBhvr>
                                    </p:animEffect>
                                  </p:childTnLst>
                                </p:cTn>
                              </p:par>
                              <p:par>
                                <p:cTn id="141" presetID="55" presetClass="entr" presetSubtype="0" fill="hold" nodeType="withEffect">
                                  <p:stCondLst>
                                    <p:cond delay="0"/>
                                  </p:stCondLst>
                                  <p:childTnLst>
                                    <p:set>
                                      <p:cBhvr>
                                        <p:cTn id="142" dur="1" fill="hold">
                                          <p:stCondLst>
                                            <p:cond delay="0"/>
                                          </p:stCondLst>
                                        </p:cTn>
                                        <p:tgtEl>
                                          <p:spTgt spid="52263"/>
                                        </p:tgtEl>
                                        <p:attrNameLst>
                                          <p:attrName>style.visibility</p:attrName>
                                        </p:attrNameLst>
                                      </p:cBhvr>
                                      <p:to>
                                        <p:strVal val="visible"/>
                                      </p:to>
                                    </p:set>
                                    <p:anim calcmode="lin" valueType="num">
                                      <p:cBhvr>
                                        <p:cTn id="143" dur="1000" fill="hold"/>
                                        <p:tgtEl>
                                          <p:spTgt spid="52263"/>
                                        </p:tgtEl>
                                        <p:attrNameLst>
                                          <p:attrName>ppt_w</p:attrName>
                                        </p:attrNameLst>
                                      </p:cBhvr>
                                      <p:tavLst>
                                        <p:tav tm="0">
                                          <p:val>
                                            <p:strVal val="#ppt_w*0.70"/>
                                          </p:val>
                                        </p:tav>
                                        <p:tav tm="100000">
                                          <p:val>
                                            <p:strVal val="#ppt_w"/>
                                          </p:val>
                                        </p:tav>
                                      </p:tavLst>
                                    </p:anim>
                                    <p:anim calcmode="lin" valueType="num">
                                      <p:cBhvr>
                                        <p:cTn id="144" dur="1000" fill="hold"/>
                                        <p:tgtEl>
                                          <p:spTgt spid="52263"/>
                                        </p:tgtEl>
                                        <p:attrNameLst>
                                          <p:attrName>ppt_h</p:attrName>
                                        </p:attrNameLst>
                                      </p:cBhvr>
                                      <p:tavLst>
                                        <p:tav tm="0">
                                          <p:val>
                                            <p:strVal val="#ppt_h"/>
                                          </p:val>
                                        </p:tav>
                                        <p:tav tm="100000">
                                          <p:val>
                                            <p:strVal val="#ppt_h"/>
                                          </p:val>
                                        </p:tav>
                                      </p:tavLst>
                                    </p:anim>
                                    <p:animEffect transition="in" filter="fade">
                                      <p:cBhvr>
                                        <p:cTn id="145" dur="1000"/>
                                        <p:tgtEl>
                                          <p:spTgt spid="52263"/>
                                        </p:tgtEl>
                                      </p:cBhvr>
                                    </p:animEffect>
                                  </p:childTnLst>
                                </p:cTn>
                              </p:par>
                              <p:par>
                                <p:cTn id="146" presetID="55" presetClass="entr" presetSubtype="0" fill="hold" nodeType="withEffect">
                                  <p:stCondLst>
                                    <p:cond delay="0"/>
                                  </p:stCondLst>
                                  <p:childTnLst>
                                    <p:set>
                                      <p:cBhvr>
                                        <p:cTn id="147" dur="1" fill="hold">
                                          <p:stCondLst>
                                            <p:cond delay="0"/>
                                          </p:stCondLst>
                                        </p:cTn>
                                        <p:tgtEl>
                                          <p:spTgt spid="52262"/>
                                        </p:tgtEl>
                                        <p:attrNameLst>
                                          <p:attrName>style.visibility</p:attrName>
                                        </p:attrNameLst>
                                      </p:cBhvr>
                                      <p:to>
                                        <p:strVal val="visible"/>
                                      </p:to>
                                    </p:set>
                                    <p:anim calcmode="lin" valueType="num">
                                      <p:cBhvr>
                                        <p:cTn id="148" dur="1000" fill="hold"/>
                                        <p:tgtEl>
                                          <p:spTgt spid="52262"/>
                                        </p:tgtEl>
                                        <p:attrNameLst>
                                          <p:attrName>ppt_w</p:attrName>
                                        </p:attrNameLst>
                                      </p:cBhvr>
                                      <p:tavLst>
                                        <p:tav tm="0">
                                          <p:val>
                                            <p:strVal val="#ppt_w*0.70"/>
                                          </p:val>
                                        </p:tav>
                                        <p:tav tm="100000">
                                          <p:val>
                                            <p:strVal val="#ppt_w"/>
                                          </p:val>
                                        </p:tav>
                                      </p:tavLst>
                                    </p:anim>
                                    <p:anim calcmode="lin" valueType="num">
                                      <p:cBhvr>
                                        <p:cTn id="149" dur="1000" fill="hold"/>
                                        <p:tgtEl>
                                          <p:spTgt spid="52262"/>
                                        </p:tgtEl>
                                        <p:attrNameLst>
                                          <p:attrName>ppt_h</p:attrName>
                                        </p:attrNameLst>
                                      </p:cBhvr>
                                      <p:tavLst>
                                        <p:tav tm="0">
                                          <p:val>
                                            <p:strVal val="#ppt_h"/>
                                          </p:val>
                                        </p:tav>
                                        <p:tav tm="100000">
                                          <p:val>
                                            <p:strVal val="#ppt_h"/>
                                          </p:val>
                                        </p:tav>
                                      </p:tavLst>
                                    </p:anim>
                                    <p:animEffect transition="in" filter="fade">
                                      <p:cBhvr>
                                        <p:cTn id="150" dur="1000"/>
                                        <p:tgtEl>
                                          <p:spTgt spid="52262"/>
                                        </p:tgtEl>
                                      </p:cBhvr>
                                    </p:animEffect>
                                  </p:childTnLst>
                                </p:cTn>
                              </p:par>
                              <p:par>
                                <p:cTn id="151" presetID="55" presetClass="entr" presetSubtype="0" fill="hold" nodeType="withEffect">
                                  <p:stCondLst>
                                    <p:cond delay="0"/>
                                  </p:stCondLst>
                                  <p:childTnLst>
                                    <p:set>
                                      <p:cBhvr>
                                        <p:cTn id="152" dur="1" fill="hold">
                                          <p:stCondLst>
                                            <p:cond delay="0"/>
                                          </p:stCondLst>
                                        </p:cTn>
                                        <p:tgtEl>
                                          <p:spTgt spid="52259"/>
                                        </p:tgtEl>
                                        <p:attrNameLst>
                                          <p:attrName>style.visibility</p:attrName>
                                        </p:attrNameLst>
                                      </p:cBhvr>
                                      <p:to>
                                        <p:strVal val="visible"/>
                                      </p:to>
                                    </p:set>
                                    <p:anim calcmode="lin" valueType="num">
                                      <p:cBhvr>
                                        <p:cTn id="153" dur="1000" fill="hold"/>
                                        <p:tgtEl>
                                          <p:spTgt spid="52259"/>
                                        </p:tgtEl>
                                        <p:attrNameLst>
                                          <p:attrName>ppt_w</p:attrName>
                                        </p:attrNameLst>
                                      </p:cBhvr>
                                      <p:tavLst>
                                        <p:tav tm="0">
                                          <p:val>
                                            <p:strVal val="#ppt_w*0.70"/>
                                          </p:val>
                                        </p:tav>
                                        <p:tav tm="100000">
                                          <p:val>
                                            <p:strVal val="#ppt_w"/>
                                          </p:val>
                                        </p:tav>
                                      </p:tavLst>
                                    </p:anim>
                                    <p:anim calcmode="lin" valueType="num">
                                      <p:cBhvr>
                                        <p:cTn id="154" dur="1000" fill="hold"/>
                                        <p:tgtEl>
                                          <p:spTgt spid="52259"/>
                                        </p:tgtEl>
                                        <p:attrNameLst>
                                          <p:attrName>ppt_h</p:attrName>
                                        </p:attrNameLst>
                                      </p:cBhvr>
                                      <p:tavLst>
                                        <p:tav tm="0">
                                          <p:val>
                                            <p:strVal val="#ppt_h"/>
                                          </p:val>
                                        </p:tav>
                                        <p:tav tm="100000">
                                          <p:val>
                                            <p:strVal val="#ppt_h"/>
                                          </p:val>
                                        </p:tav>
                                      </p:tavLst>
                                    </p:anim>
                                    <p:animEffect transition="in" filter="fade">
                                      <p:cBhvr>
                                        <p:cTn id="155" dur="1000"/>
                                        <p:tgtEl>
                                          <p:spTgt spid="52259"/>
                                        </p:tgtEl>
                                      </p:cBhvr>
                                    </p:animEffect>
                                  </p:childTnLst>
                                </p:cTn>
                              </p:par>
                              <p:par>
                                <p:cTn id="156" presetID="55" presetClass="entr" presetSubtype="0" fill="hold" nodeType="withEffect">
                                  <p:stCondLst>
                                    <p:cond delay="0"/>
                                  </p:stCondLst>
                                  <p:childTnLst>
                                    <p:set>
                                      <p:cBhvr>
                                        <p:cTn id="157" dur="1" fill="hold">
                                          <p:stCondLst>
                                            <p:cond delay="0"/>
                                          </p:stCondLst>
                                        </p:cTn>
                                        <p:tgtEl>
                                          <p:spTgt spid="52258"/>
                                        </p:tgtEl>
                                        <p:attrNameLst>
                                          <p:attrName>style.visibility</p:attrName>
                                        </p:attrNameLst>
                                      </p:cBhvr>
                                      <p:to>
                                        <p:strVal val="visible"/>
                                      </p:to>
                                    </p:set>
                                    <p:anim calcmode="lin" valueType="num">
                                      <p:cBhvr>
                                        <p:cTn id="158" dur="1000" fill="hold"/>
                                        <p:tgtEl>
                                          <p:spTgt spid="52258"/>
                                        </p:tgtEl>
                                        <p:attrNameLst>
                                          <p:attrName>ppt_w</p:attrName>
                                        </p:attrNameLst>
                                      </p:cBhvr>
                                      <p:tavLst>
                                        <p:tav tm="0">
                                          <p:val>
                                            <p:strVal val="#ppt_w*0.70"/>
                                          </p:val>
                                        </p:tav>
                                        <p:tav tm="100000">
                                          <p:val>
                                            <p:strVal val="#ppt_w"/>
                                          </p:val>
                                        </p:tav>
                                      </p:tavLst>
                                    </p:anim>
                                    <p:anim calcmode="lin" valueType="num">
                                      <p:cBhvr>
                                        <p:cTn id="159" dur="1000" fill="hold"/>
                                        <p:tgtEl>
                                          <p:spTgt spid="52258"/>
                                        </p:tgtEl>
                                        <p:attrNameLst>
                                          <p:attrName>ppt_h</p:attrName>
                                        </p:attrNameLst>
                                      </p:cBhvr>
                                      <p:tavLst>
                                        <p:tav tm="0">
                                          <p:val>
                                            <p:strVal val="#ppt_h"/>
                                          </p:val>
                                        </p:tav>
                                        <p:tav tm="100000">
                                          <p:val>
                                            <p:strVal val="#ppt_h"/>
                                          </p:val>
                                        </p:tav>
                                      </p:tavLst>
                                    </p:anim>
                                    <p:animEffect transition="in" filter="fade">
                                      <p:cBhvr>
                                        <p:cTn id="160" dur="1000"/>
                                        <p:tgtEl>
                                          <p:spTgt spid="52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7" grpId="0" animBg="1"/>
      <p:bldP spid="52238" grpId="0" animBg="1"/>
      <p:bldP spid="52239" grpId="0" animBg="1"/>
      <p:bldP spid="52240" grpId="0" animBg="1"/>
      <p:bldP spid="52241" grpId="0" animBg="1"/>
      <p:bldP spid="52242" grpId="0" animBg="1"/>
      <p:bldP spid="52243" grpId="0" animBg="1"/>
      <p:bldP spid="52244" grpId="0" animBg="1"/>
      <p:bldP spid="52245" grpId="0" animBg="1"/>
      <p:bldP spid="52246" grpId="0" animBg="1"/>
      <p:bldP spid="52247" grpId="0" animBg="1"/>
      <p:bldP spid="52248" grpId="0" animBg="1"/>
      <p:bldP spid="52249" grpId="0" animBg="1"/>
      <p:bldP spid="52250" grpId="0" animBg="1"/>
      <p:bldP spid="5225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49032CD1-11A4-4650-8808-45879C1560CB}"/>
              </a:ext>
            </a:extLst>
          </p:cNvPr>
          <p:cNvSpPr>
            <a:spLocks noGrp="1" noChangeArrowheads="1"/>
          </p:cNvSpPr>
          <p:nvPr>
            <p:ph type="title"/>
          </p:nvPr>
        </p:nvSpPr>
        <p:spPr>
          <a:xfrm>
            <a:off x="539750" y="188913"/>
            <a:ext cx="8229600" cy="796925"/>
          </a:xfrm>
        </p:spPr>
        <p:txBody>
          <a:bodyPr/>
          <a:lstStyle/>
          <a:p>
            <a:r>
              <a:rPr lang="el-GR" altLang="el-GR" sz="3200" b="1" dirty="0" err="1">
                <a:solidFill>
                  <a:schemeClr val="accent1">
                    <a:lumMod val="75000"/>
                  </a:schemeClr>
                </a:solidFill>
              </a:rPr>
              <a:t>ΔΙΑΕΡΓΑΣΤΗΡΙΑΚΗ</a:t>
            </a:r>
            <a:r>
              <a:rPr lang="el-GR" altLang="el-GR" sz="3200" b="1" dirty="0">
                <a:solidFill>
                  <a:schemeClr val="accent1">
                    <a:lumMod val="75000"/>
                  </a:schemeClr>
                </a:solidFill>
              </a:rPr>
              <a:t> ΜΕΛΕΤΗ</a:t>
            </a:r>
            <a:r>
              <a:rPr lang="en-US" altLang="el-GR" sz="3200" b="1" dirty="0">
                <a:solidFill>
                  <a:schemeClr val="accent1">
                    <a:lumMod val="75000"/>
                  </a:schemeClr>
                </a:solidFill>
              </a:rPr>
              <a:t> -</a:t>
            </a:r>
            <a:r>
              <a:rPr lang="el-GR" altLang="el-GR" sz="3200" b="1" dirty="0">
                <a:solidFill>
                  <a:schemeClr val="accent1">
                    <a:lumMod val="75000"/>
                  </a:schemeClr>
                </a:solidFill>
              </a:rPr>
              <a:t> </a:t>
            </a:r>
            <a:r>
              <a:rPr lang="en-US" altLang="el-GR" sz="3200" b="1" dirty="0">
                <a:solidFill>
                  <a:schemeClr val="accent1">
                    <a:lumMod val="75000"/>
                  </a:schemeClr>
                </a:solidFill>
              </a:rPr>
              <a:t>ANOVA</a:t>
            </a:r>
            <a:endParaRPr lang="el-GR" altLang="el-GR" sz="3200" b="1" dirty="0">
              <a:solidFill>
                <a:schemeClr val="accent1">
                  <a:lumMod val="75000"/>
                </a:schemeClr>
              </a:solidFill>
            </a:endParaRPr>
          </a:p>
        </p:txBody>
      </p:sp>
      <p:graphicFrame>
        <p:nvGraphicFramePr>
          <p:cNvPr id="53466" name="Group 218">
            <a:extLst>
              <a:ext uri="{FF2B5EF4-FFF2-40B4-BE49-F238E27FC236}">
                <a16:creationId xmlns:a16="http://schemas.microsoft.com/office/drawing/2014/main" id="{24F30425-26A6-4682-84CF-BE4A0D4118A3}"/>
              </a:ext>
            </a:extLst>
          </p:cNvPr>
          <p:cNvGraphicFramePr>
            <a:graphicFrameLocks noGrp="1"/>
          </p:cNvGraphicFramePr>
          <p:nvPr>
            <p:ph type="tbl" idx="1"/>
            <p:extLst>
              <p:ext uri="{D42A27DB-BD31-4B8C-83A1-F6EECF244321}">
                <p14:modId xmlns:p14="http://schemas.microsoft.com/office/powerpoint/2010/main" val="4069672172"/>
              </p:ext>
            </p:extLst>
          </p:nvPr>
        </p:nvGraphicFramePr>
        <p:xfrm>
          <a:off x="456406" y="2289517"/>
          <a:ext cx="8229600" cy="3925889"/>
        </p:xfrm>
        <a:graphic>
          <a:graphicData uri="http://schemas.openxmlformats.org/drawingml/2006/table">
            <a:tbl>
              <a:tblPr>
                <a:tableStyleId>{D7AC3CCA-C797-4891-BE02-D94E43425B78}</a:tableStyleId>
              </a:tblPr>
              <a:tblGrid>
                <a:gridCol w="3992563">
                  <a:extLst>
                    <a:ext uri="{9D8B030D-6E8A-4147-A177-3AD203B41FA5}">
                      <a16:colId xmlns:a16="http://schemas.microsoft.com/office/drawing/2014/main" val="2583705334"/>
                    </a:ext>
                  </a:extLst>
                </a:gridCol>
                <a:gridCol w="1816100">
                  <a:extLst>
                    <a:ext uri="{9D8B030D-6E8A-4147-A177-3AD203B41FA5}">
                      <a16:colId xmlns:a16="http://schemas.microsoft.com/office/drawing/2014/main" val="1272663671"/>
                    </a:ext>
                  </a:extLst>
                </a:gridCol>
                <a:gridCol w="1209675">
                  <a:extLst>
                    <a:ext uri="{9D8B030D-6E8A-4147-A177-3AD203B41FA5}">
                      <a16:colId xmlns:a16="http://schemas.microsoft.com/office/drawing/2014/main" val="3768387194"/>
                    </a:ext>
                  </a:extLst>
                </a:gridCol>
                <a:gridCol w="1211262">
                  <a:extLst>
                    <a:ext uri="{9D8B030D-6E8A-4147-A177-3AD203B41FA5}">
                      <a16:colId xmlns:a16="http://schemas.microsoft.com/office/drawing/2014/main" val="2712442084"/>
                    </a:ext>
                  </a:extLst>
                </a:gridCol>
              </a:tblGrid>
              <a:tr h="8921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l-GR" sz="2000" b="0" u="none" strike="noStrike" cap="none" normalizeH="0" baseline="0">
                          <a:ln>
                            <a:noFill/>
                          </a:ln>
                          <a:solidFill>
                            <a:schemeClr val="tx1"/>
                          </a:solidFill>
                          <a:effectLst/>
                        </a:rPr>
                        <a:t>Pb (</a:t>
                      </a:r>
                      <a:r>
                        <a:rPr kumimoji="0" lang="el-GR" altLang="el-GR" sz="2000" b="0" u="none" strike="noStrike" cap="none" normalizeH="0" baseline="0">
                          <a:ln>
                            <a:noFill/>
                          </a:ln>
                          <a:solidFill>
                            <a:schemeClr val="tx1"/>
                          </a:solidFill>
                          <a:effectLst/>
                        </a:rPr>
                        <a:t>μ</a:t>
                      </a:r>
                      <a:r>
                        <a:rPr kumimoji="0" lang="en-US" altLang="el-GR" sz="2000" b="0" u="none" strike="noStrike" cap="none" normalizeH="0" baseline="0">
                          <a:ln>
                            <a:noFill/>
                          </a:ln>
                          <a:solidFill>
                            <a:schemeClr val="tx1"/>
                          </a:solidFill>
                          <a:effectLst/>
                        </a:rPr>
                        <a:t>g g</a:t>
                      </a:r>
                      <a:r>
                        <a:rPr kumimoji="0" lang="en-US" altLang="el-GR" sz="2000" b="0" u="none" strike="noStrike" cap="none" normalizeH="0" baseline="30000">
                          <a:ln>
                            <a:noFill/>
                          </a:ln>
                          <a:solidFill>
                            <a:schemeClr val="tx1"/>
                          </a:solidFill>
                          <a:effectLst/>
                        </a:rPr>
                        <a:t>-1</a:t>
                      </a:r>
                      <a:r>
                        <a:rPr kumimoji="0" lang="en-US" altLang="el-GR" sz="2000" b="0" u="none" strike="noStrike" cap="none" normalizeH="0" baseline="0">
                          <a:ln>
                            <a:noFill/>
                          </a:ln>
                          <a:solidFill>
                            <a:schemeClr val="tx1"/>
                          </a:solidFill>
                          <a:effectLst/>
                        </a:rPr>
                        <a:t>)</a:t>
                      </a:r>
                      <a:endParaRPr kumimoji="0" lang="en-US" altLang="el-GR"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3858473076"/>
                  </a:ext>
                </a:extLst>
              </a:tr>
              <a:tr h="796925">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l-GR" altLang="el-GR" sz="2000" b="0" u="none" strike="noStrike" cap="none" normalizeH="0" baseline="0" dirty="0">
                          <a:ln>
                            <a:noFill/>
                          </a:ln>
                          <a:solidFill>
                            <a:schemeClr val="tx1"/>
                          </a:solidFill>
                          <a:effectLst/>
                        </a:rPr>
                        <a:t>Μέση τιμή</a:t>
                      </a:r>
                      <a:endParaRPr kumimoji="0" lang="el-GR" altLang="el-G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altLang="el-GR" sz="2000" b="0" u="none" strike="noStrike" cap="none" normalizeH="0" baseline="0">
                          <a:ln>
                            <a:noFill/>
                          </a:ln>
                          <a:solidFill>
                            <a:schemeClr val="tx1"/>
                          </a:solidFill>
                          <a:effectLst/>
                        </a:rPr>
                        <a:t>6575</a:t>
                      </a:r>
                      <a:endParaRPr kumimoji="0" lang="en-US" altLang="el-GR"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678509783"/>
                  </a:ext>
                </a:extLst>
              </a:tr>
              <a:tr h="7953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altLang="el-G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l-GR" sz="2000" b="1" u="none" strike="noStrike" cap="none" normalizeH="0" baseline="0" dirty="0" err="1">
                          <a:ln>
                            <a:noFill/>
                          </a:ln>
                          <a:solidFill>
                            <a:schemeClr val="tx1"/>
                          </a:solidFill>
                          <a:effectLst/>
                        </a:rPr>
                        <a:t>s</a:t>
                      </a:r>
                      <a:r>
                        <a:rPr kumimoji="0" lang="en-US" altLang="el-GR" sz="2000" b="1" u="none" strike="noStrike" cap="none" normalizeH="0" baseline="-30000" dirty="0" err="1">
                          <a:ln>
                            <a:noFill/>
                          </a:ln>
                          <a:solidFill>
                            <a:schemeClr val="tx1"/>
                          </a:solidFill>
                          <a:effectLst/>
                        </a:rPr>
                        <a:t>meas</a:t>
                      </a:r>
                      <a:r>
                        <a:rPr kumimoji="0" lang="en-US" altLang="el-GR" sz="2000" b="1" u="none" strike="noStrike" cap="none" normalizeH="0" baseline="-30000" dirty="0">
                          <a:ln>
                            <a:noFill/>
                          </a:ln>
                          <a:solidFill>
                            <a:schemeClr val="tx1"/>
                          </a:solidFill>
                          <a:effectLst/>
                        </a:rPr>
                        <a:t> </a:t>
                      </a:r>
                      <a:endParaRPr kumimoji="0" lang="en-US" altLang="el-G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l-GR" sz="2000" b="1" u="none" strike="noStrike" cap="none" normalizeH="0" baseline="0">
                          <a:ln>
                            <a:noFill/>
                          </a:ln>
                          <a:solidFill>
                            <a:schemeClr val="tx1"/>
                          </a:solidFill>
                          <a:effectLst/>
                        </a:rPr>
                        <a:t>U</a:t>
                      </a:r>
                      <a:endParaRPr kumimoji="0" lang="en-US" altLang="el-GR"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l-GR" sz="2000" b="1" u="none" strike="noStrike" cap="none" normalizeH="0" baseline="0">
                          <a:ln>
                            <a:noFill/>
                          </a:ln>
                          <a:solidFill>
                            <a:schemeClr val="tx1"/>
                          </a:solidFill>
                          <a:effectLst/>
                        </a:rPr>
                        <a:t>%U</a:t>
                      </a:r>
                      <a:endParaRPr kumimoji="0" lang="en-US" altLang="el-GR"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077604169"/>
                  </a:ext>
                </a:extLst>
              </a:tr>
              <a:tr h="458788">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altLang="el-GR" sz="2000" b="0" u="none" strike="noStrike" cap="none" normalizeH="0" baseline="0">
                          <a:ln>
                            <a:noFill/>
                          </a:ln>
                          <a:solidFill>
                            <a:schemeClr val="tx1"/>
                          </a:solidFill>
                          <a:effectLst/>
                        </a:rPr>
                        <a:t>Χημική ανάλυση</a:t>
                      </a:r>
                      <a:endParaRPr kumimoji="0" lang="el-GR" altLang="el-GR"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l-GR" altLang="el-GR" sz="2000" b="0" u="none" strike="noStrike" cap="none" normalizeH="0" baseline="0" dirty="0">
                          <a:ln>
                            <a:noFill/>
                          </a:ln>
                          <a:solidFill>
                            <a:schemeClr val="tx1"/>
                          </a:solidFill>
                          <a:effectLst/>
                        </a:rPr>
                        <a:t>165</a:t>
                      </a:r>
                      <a:endParaRPr kumimoji="0" lang="el-GR" altLang="el-G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l-GR" altLang="el-GR" sz="2000" b="0" u="none" strike="noStrike" cap="none" normalizeH="0" baseline="0" dirty="0">
                          <a:ln>
                            <a:noFill/>
                          </a:ln>
                          <a:solidFill>
                            <a:schemeClr val="tx1"/>
                          </a:solidFill>
                          <a:effectLst/>
                        </a:rPr>
                        <a:t>330</a:t>
                      </a:r>
                      <a:endParaRPr kumimoji="0" lang="el-GR" altLang="el-G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l-GR" altLang="el-GR" sz="2000" b="0" u="none" strike="noStrike" cap="none" normalizeH="0" baseline="0">
                          <a:ln>
                            <a:noFill/>
                          </a:ln>
                          <a:solidFill>
                            <a:schemeClr val="tx1"/>
                          </a:solidFill>
                          <a:effectLst/>
                        </a:rPr>
                        <a:t>5</a:t>
                      </a:r>
                      <a:endParaRPr kumimoji="0" lang="el-GR" altLang="el-GR"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1277513910"/>
                  </a:ext>
                </a:extLst>
              </a:tr>
              <a:tr h="523875">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altLang="el-GR" sz="2000" b="0" u="none" strike="noStrike" cap="none" normalizeH="0" baseline="0">
                          <a:ln>
                            <a:noFill/>
                          </a:ln>
                          <a:solidFill>
                            <a:schemeClr val="tx1"/>
                          </a:solidFill>
                          <a:effectLst/>
                        </a:rPr>
                        <a:t>Διπλά δείγματα κάθε συλλέκτη</a:t>
                      </a:r>
                      <a:endParaRPr kumimoji="0" lang="el-GR" altLang="el-GR"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l-GR" altLang="el-GR" sz="2000" b="0" u="none" strike="noStrike" cap="none" normalizeH="0" baseline="0">
                          <a:ln>
                            <a:noFill/>
                          </a:ln>
                          <a:solidFill>
                            <a:schemeClr val="tx1"/>
                          </a:solidFill>
                          <a:effectLst/>
                        </a:rPr>
                        <a:t>1822</a:t>
                      </a:r>
                      <a:endParaRPr kumimoji="0" lang="el-GR" altLang="el-GR"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l-GR" altLang="el-GR" sz="2000" b="0" u="none" strike="noStrike" cap="none" normalizeH="0" baseline="0" dirty="0">
                          <a:ln>
                            <a:noFill/>
                          </a:ln>
                          <a:solidFill>
                            <a:schemeClr val="tx1"/>
                          </a:solidFill>
                          <a:effectLst/>
                        </a:rPr>
                        <a:t>3644</a:t>
                      </a:r>
                      <a:endParaRPr kumimoji="0" lang="el-GR" altLang="el-G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l-GR" altLang="el-GR" sz="2000" b="0" u="none" strike="noStrike" cap="none" normalizeH="0" baseline="0" dirty="0">
                          <a:ln>
                            <a:noFill/>
                          </a:ln>
                          <a:solidFill>
                            <a:schemeClr val="tx1"/>
                          </a:solidFill>
                          <a:effectLst/>
                        </a:rPr>
                        <a:t>55.4</a:t>
                      </a:r>
                      <a:endParaRPr kumimoji="0" lang="el-GR" altLang="el-G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2681800819"/>
                  </a:ext>
                </a:extLst>
              </a:tr>
              <a:tr h="458788">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altLang="el-GR" sz="2000" b="0" u="none" strike="noStrike" cap="none" normalizeH="0" baseline="0" dirty="0">
                          <a:ln>
                            <a:noFill/>
                          </a:ln>
                          <a:solidFill>
                            <a:schemeClr val="tx1"/>
                          </a:solidFill>
                          <a:effectLst/>
                        </a:rPr>
                        <a:t>Πολλαπλοί συλλέκτες</a:t>
                      </a:r>
                      <a:endParaRPr kumimoji="0" lang="el-GR" altLang="el-G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l-GR" altLang="el-GR" sz="2000" b="0" u="none" strike="noStrike" cap="none" normalizeH="0" baseline="0">
                          <a:ln>
                            <a:noFill/>
                          </a:ln>
                          <a:solidFill>
                            <a:schemeClr val="tx1"/>
                          </a:solidFill>
                          <a:effectLst/>
                        </a:rPr>
                        <a:t>1822</a:t>
                      </a:r>
                      <a:endParaRPr kumimoji="0" lang="el-GR" altLang="el-GR"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l-GR" altLang="el-GR" sz="2000" b="0" u="none" strike="noStrike" cap="none" normalizeH="0" baseline="0">
                          <a:ln>
                            <a:noFill/>
                          </a:ln>
                          <a:solidFill>
                            <a:schemeClr val="tx1"/>
                          </a:solidFill>
                          <a:effectLst/>
                        </a:rPr>
                        <a:t>3644</a:t>
                      </a:r>
                      <a:endParaRPr kumimoji="0" lang="el-GR" altLang="el-GR" sz="2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lvl1pPr marL="342900" indent="-342900">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l-GR" altLang="el-GR" sz="2000" b="0" u="none" strike="noStrike" cap="none" normalizeH="0" baseline="0" dirty="0">
                          <a:ln>
                            <a:noFill/>
                          </a:ln>
                          <a:solidFill>
                            <a:schemeClr val="tx1"/>
                          </a:solidFill>
                          <a:effectLst/>
                        </a:rPr>
                        <a:t>55.4</a:t>
                      </a:r>
                      <a:endParaRPr kumimoji="0" lang="el-GR" altLang="el-GR"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val="3797424637"/>
                  </a:ext>
                </a:extLst>
              </a:tr>
            </a:tbl>
          </a:graphicData>
        </a:graphic>
      </p:graphicFrame>
      <p:sp>
        <p:nvSpPr>
          <p:cNvPr id="53251" name="Rectangle 3">
            <a:extLst>
              <a:ext uri="{FF2B5EF4-FFF2-40B4-BE49-F238E27FC236}">
                <a16:creationId xmlns:a16="http://schemas.microsoft.com/office/drawing/2014/main" id="{7A9B61D1-0613-425E-9B01-9473738D8906}"/>
              </a:ext>
            </a:extLst>
          </p:cNvPr>
          <p:cNvSpPr>
            <a:spLocks noChangeArrowheads="1"/>
          </p:cNvSpPr>
          <p:nvPr/>
        </p:nvSpPr>
        <p:spPr bwMode="auto">
          <a:xfrm>
            <a:off x="0" y="981075"/>
            <a:ext cx="9144000"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53252" name="Rectangle 4">
            <a:extLst>
              <a:ext uri="{FF2B5EF4-FFF2-40B4-BE49-F238E27FC236}">
                <a16:creationId xmlns:a16="http://schemas.microsoft.com/office/drawing/2014/main" id="{A18C9888-AA54-448A-8608-4B6BDFF0F5D4}"/>
              </a:ext>
            </a:extLst>
          </p:cNvPr>
          <p:cNvSpPr>
            <a:spLocks noChangeArrowheads="1"/>
          </p:cNvSpPr>
          <p:nvPr/>
        </p:nvSpPr>
        <p:spPr bwMode="auto">
          <a:xfrm>
            <a:off x="-1588" y="1125538"/>
            <a:ext cx="9145588" cy="142875"/>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53253" name="Rectangle 5">
            <a:extLst>
              <a:ext uri="{FF2B5EF4-FFF2-40B4-BE49-F238E27FC236}">
                <a16:creationId xmlns:a16="http://schemas.microsoft.com/office/drawing/2014/main" id="{A212C462-3481-4D2E-8526-B41D519F71E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53254" name="Rectangle 6">
            <a:extLst>
              <a:ext uri="{FF2B5EF4-FFF2-40B4-BE49-F238E27FC236}">
                <a16:creationId xmlns:a16="http://schemas.microsoft.com/office/drawing/2014/main" id="{A4CA6F23-E319-4FEB-B71A-B7EB34C75D70}"/>
              </a:ext>
            </a:extLst>
          </p:cNvPr>
          <p:cNvSpPr>
            <a:spLocks noChangeArrowheads="1"/>
          </p:cNvSpPr>
          <p:nvPr/>
        </p:nvSpPr>
        <p:spPr bwMode="auto">
          <a:xfrm>
            <a:off x="0" y="3300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53255" name="Rectangle 7">
            <a:extLst>
              <a:ext uri="{FF2B5EF4-FFF2-40B4-BE49-F238E27FC236}">
                <a16:creationId xmlns:a16="http://schemas.microsoft.com/office/drawing/2014/main" id="{53902813-14D0-432B-85A1-01A2AE13FB67}"/>
              </a:ext>
            </a:extLst>
          </p:cNvPr>
          <p:cNvSpPr>
            <a:spLocks noChangeArrowheads="1"/>
          </p:cNvSpPr>
          <p:nvPr/>
        </p:nvSpPr>
        <p:spPr bwMode="auto">
          <a:xfrm>
            <a:off x="0" y="2457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7EFC552A-4138-4DD9-9847-D767522CCDCB}"/>
              </a:ext>
            </a:extLst>
          </p:cNvPr>
          <p:cNvSpPr>
            <a:spLocks noGrp="1" noChangeArrowheads="1"/>
          </p:cNvSpPr>
          <p:nvPr>
            <p:ph type="title"/>
          </p:nvPr>
        </p:nvSpPr>
        <p:spPr>
          <a:xfrm>
            <a:off x="539750" y="111125"/>
            <a:ext cx="8229600" cy="796925"/>
          </a:xfrm>
        </p:spPr>
        <p:txBody>
          <a:bodyPr>
            <a:normAutofit fontScale="90000"/>
          </a:bodyPr>
          <a:lstStyle/>
          <a:p>
            <a:r>
              <a:rPr lang="el-GR" altLang="el-GR" sz="3200" b="1" dirty="0">
                <a:solidFill>
                  <a:schemeClr val="accent1">
                    <a:lumMod val="75000"/>
                  </a:schemeClr>
                </a:solidFill>
              </a:rPr>
              <a:t>ΣΧΗΜΑ ΔΟΚΙΜΗΣ ΙΚΑΝΟΤΗΤΑΣ ΔΕΙΓΜΑΤΟΛΗΨΙΑΣ</a:t>
            </a:r>
          </a:p>
        </p:txBody>
      </p:sp>
      <p:sp>
        <p:nvSpPr>
          <p:cNvPr id="55299" name="Rectangle 3">
            <a:extLst>
              <a:ext uri="{FF2B5EF4-FFF2-40B4-BE49-F238E27FC236}">
                <a16:creationId xmlns:a16="http://schemas.microsoft.com/office/drawing/2014/main" id="{D724F630-640E-4190-98A4-E33DF377F2B2}"/>
              </a:ext>
            </a:extLst>
          </p:cNvPr>
          <p:cNvSpPr>
            <a:spLocks noChangeArrowheads="1"/>
          </p:cNvSpPr>
          <p:nvPr/>
        </p:nvSpPr>
        <p:spPr bwMode="auto">
          <a:xfrm>
            <a:off x="0" y="981075"/>
            <a:ext cx="9144000"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55300" name="Rectangle 4">
            <a:extLst>
              <a:ext uri="{FF2B5EF4-FFF2-40B4-BE49-F238E27FC236}">
                <a16:creationId xmlns:a16="http://schemas.microsoft.com/office/drawing/2014/main" id="{27E06E1E-E715-4FBF-B705-35A49B2FDD5D}"/>
              </a:ext>
            </a:extLst>
          </p:cNvPr>
          <p:cNvSpPr>
            <a:spLocks noChangeArrowheads="1"/>
          </p:cNvSpPr>
          <p:nvPr/>
        </p:nvSpPr>
        <p:spPr bwMode="auto">
          <a:xfrm>
            <a:off x="-1588" y="1125538"/>
            <a:ext cx="9145588" cy="142875"/>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55301" name="Rectangle 5">
            <a:extLst>
              <a:ext uri="{FF2B5EF4-FFF2-40B4-BE49-F238E27FC236}">
                <a16:creationId xmlns:a16="http://schemas.microsoft.com/office/drawing/2014/main" id="{F05F0200-992C-4E69-8D58-87F1F40379E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55302" name="Rectangle 6">
            <a:extLst>
              <a:ext uri="{FF2B5EF4-FFF2-40B4-BE49-F238E27FC236}">
                <a16:creationId xmlns:a16="http://schemas.microsoft.com/office/drawing/2014/main" id="{DFB4CBF4-30E6-44A0-ACBA-6BD178E9319F}"/>
              </a:ext>
            </a:extLst>
          </p:cNvPr>
          <p:cNvSpPr>
            <a:spLocks noChangeArrowheads="1"/>
          </p:cNvSpPr>
          <p:nvPr/>
        </p:nvSpPr>
        <p:spPr bwMode="auto">
          <a:xfrm>
            <a:off x="0" y="3300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55303" name="Rectangle 7">
            <a:extLst>
              <a:ext uri="{FF2B5EF4-FFF2-40B4-BE49-F238E27FC236}">
                <a16:creationId xmlns:a16="http://schemas.microsoft.com/office/drawing/2014/main" id="{E835BEC6-7A86-447A-B656-6D8EC3BEC5DC}"/>
              </a:ext>
            </a:extLst>
          </p:cNvPr>
          <p:cNvSpPr>
            <a:spLocks noChangeArrowheads="1"/>
          </p:cNvSpPr>
          <p:nvPr/>
        </p:nvSpPr>
        <p:spPr bwMode="auto">
          <a:xfrm>
            <a:off x="0" y="2457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55339" name="Text Box 43">
            <a:extLst>
              <a:ext uri="{FF2B5EF4-FFF2-40B4-BE49-F238E27FC236}">
                <a16:creationId xmlns:a16="http://schemas.microsoft.com/office/drawing/2014/main" id="{74E1CF7B-CA08-407A-B565-5CED2A344E6E}"/>
              </a:ext>
            </a:extLst>
          </p:cNvPr>
          <p:cNvSpPr txBox="1">
            <a:spLocks noChangeArrowheads="1"/>
          </p:cNvSpPr>
          <p:nvPr/>
        </p:nvSpPr>
        <p:spPr bwMode="auto">
          <a:xfrm>
            <a:off x="-73025" y="1484313"/>
            <a:ext cx="9324975"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l-GR" altLang="el-GR" sz="2400" dirty="0"/>
              <a:t> </a:t>
            </a:r>
            <a:r>
              <a:rPr lang="el-GR" altLang="el-GR" sz="2600" dirty="0"/>
              <a:t>Προσαρμογή </a:t>
            </a:r>
            <a:r>
              <a:rPr lang="el-GR" altLang="el-GR" sz="2600" dirty="0" err="1"/>
              <a:t>ΣΔΙ</a:t>
            </a:r>
            <a:r>
              <a:rPr lang="el-GR" altLang="el-GR" sz="2600" dirty="0"/>
              <a:t> αναλυτικών εργαστηρίων (9 συμμετέχοντες 	οργανισμοί)</a:t>
            </a:r>
          </a:p>
          <a:p>
            <a:pPr>
              <a:spcBef>
                <a:spcPct val="50000"/>
              </a:spcBef>
              <a:buFontTx/>
              <a:buChar char="•"/>
            </a:pPr>
            <a:r>
              <a:rPr lang="el-GR" altLang="el-GR" sz="2600" dirty="0"/>
              <a:t> Εκτίμηση αβεβαιότητας με βάση την εφαρμογή πολλαπλών 	πρωτοκόλλων δειγματοληψίας και ανάλυσης</a:t>
            </a:r>
          </a:p>
          <a:p>
            <a:pPr>
              <a:spcBef>
                <a:spcPct val="50000"/>
              </a:spcBef>
              <a:buFontTx/>
              <a:buChar char="•"/>
            </a:pPr>
            <a:r>
              <a:rPr lang="el-GR" altLang="el-GR" sz="2600" dirty="0"/>
              <a:t> Στόχος ο προσδιορισμός μέσης τιμής </a:t>
            </a:r>
            <a:r>
              <a:rPr lang="en-US" altLang="el-GR" sz="2600" dirty="0"/>
              <a:t>Pb</a:t>
            </a:r>
            <a:r>
              <a:rPr lang="el-GR" altLang="el-GR" sz="2600" dirty="0"/>
              <a:t> σε έκταση 0.9 </a:t>
            </a:r>
            <a:r>
              <a:rPr lang="en-US" altLang="el-GR" sz="2600" dirty="0"/>
              <a:t>ha </a:t>
            </a:r>
            <a:r>
              <a:rPr lang="el-GR" altLang="el-GR" sz="2600" dirty="0"/>
              <a:t>	του αγροτεμαχίου</a:t>
            </a:r>
          </a:p>
          <a:p>
            <a:pPr>
              <a:spcBef>
                <a:spcPct val="50000"/>
              </a:spcBef>
              <a:buFont typeface="Arial" panose="020B0604020202020204" pitchFamily="34" charset="0"/>
              <a:buChar char="•"/>
            </a:pPr>
            <a:r>
              <a:rPr lang="el-GR" altLang="el-GR" sz="2600" dirty="0"/>
              <a:t> Απομόνωση πηγών αβεβαιότητας με ανάλυση κοινού υλικού </a:t>
            </a:r>
            <a:r>
              <a:rPr lang="en-US" altLang="el-GR" sz="2600" dirty="0"/>
              <a:t>	</a:t>
            </a:r>
            <a:r>
              <a:rPr lang="el-GR" altLang="el-GR" sz="2600" dirty="0"/>
              <a:t>αναφοράς (</a:t>
            </a:r>
            <a:r>
              <a:rPr lang="en-US" altLang="el-GR" sz="2600" dirty="0"/>
              <a:t>HRM31) </a:t>
            </a:r>
            <a:r>
              <a:rPr lang="el-GR" altLang="el-GR" sz="2600" dirty="0"/>
              <a:t>από τους συμμετέχοντες</a:t>
            </a:r>
          </a:p>
          <a:p>
            <a:pPr>
              <a:spcBef>
                <a:spcPct val="50000"/>
              </a:spcBef>
              <a:buFontTx/>
              <a:buChar char="•"/>
            </a:pPr>
            <a:r>
              <a:rPr lang="el-GR" altLang="el-GR" sz="2600" dirty="0"/>
              <a:t> Αξιολόγηση αποτελεσμάτων με βάση </a:t>
            </a:r>
            <a:r>
              <a:rPr lang="en-US" altLang="el-GR" sz="2600" dirty="0"/>
              <a:t>z-scores</a:t>
            </a:r>
            <a:endParaRPr lang="el-GR" altLang="el-GR" sz="2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5339">
                                            <p:txEl>
                                              <p:pRg st="0" end="0"/>
                                            </p:txEl>
                                          </p:spTgt>
                                        </p:tgtEl>
                                        <p:attrNameLst>
                                          <p:attrName>style.visibility</p:attrName>
                                        </p:attrNameLst>
                                      </p:cBhvr>
                                      <p:to>
                                        <p:strVal val="visible"/>
                                      </p:to>
                                    </p:set>
                                    <p:animEffect transition="in" filter="slide(fromBottom)">
                                      <p:cBhvr>
                                        <p:cTn id="7" dur="500"/>
                                        <p:tgtEl>
                                          <p:spTgt spid="55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55339">
                                            <p:txEl>
                                              <p:pRg st="1" end="1"/>
                                            </p:txEl>
                                          </p:spTgt>
                                        </p:tgtEl>
                                        <p:attrNameLst>
                                          <p:attrName>style.visibility</p:attrName>
                                        </p:attrNameLst>
                                      </p:cBhvr>
                                      <p:to>
                                        <p:strVal val="visible"/>
                                      </p:to>
                                    </p:set>
                                    <p:animEffect transition="in" filter="slide(fromBottom)">
                                      <p:cBhvr>
                                        <p:cTn id="12" dur="500"/>
                                        <p:tgtEl>
                                          <p:spTgt spid="553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55339">
                                            <p:txEl>
                                              <p:pRg st="2" end="2"/>
                                            </p:txEl>
                                          </p:spTgt>
                                        </p:tgtEl>
                                        <p:attrNameLst>
                                          <p:attrName>style.visibility</p:attrName>
                                        </p:attrNameLst>
                                      </p:cBhvr>
                                      <p:to>
                                        <p:strVal val="visible"/>
                                      </p:to>
                                    </p:set>
                                    <p:animEffect transition="in" filter="slide(fromBottom)">
                                      <p:cBhvr>
                                        <p:cTn id="17" dur="500"/>
                                        <p:tgtEl>
                                          <p:spTgt spid="553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55339">
                                            <p:txEl>
                                              <p:pRg st="3" end="3"/>
                                            </p:txEl>
                                          </p:spTgt>
                                        </p:tgtEl>
                                        <p:attrNameLst>
                                          <p:attrName>style.visibility</p:attrName>
                                        </p:attrNameLst>
                                      </p:cBhvr>
                                      <p:to>
                                        <p:strVal val="visible"/>
                                      </p:to>
                                    </p:set>
                                    <p:animEffect transition="in" filter="slide(fromBottom)">
                                      <p:cBhvr>
                                        <p:cTn id="22" dur="500"/>
                                        <p:tgtEl>
                                          <p:spTgt spid="5533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55339">
                                            <p:txEl>
                                              <p:pRg st="4" end="4"/>
                                            </p:txEl>
                                          </p:spTgt>
                                        </p:tgtEl>
                                        <p:attrNameLst>
                                          <p:attrName>style.visibility</p:attrName>
                                        </p:attrNameLst>
                                      </p:cBhvr>
                                      <p:to>
                                        <p:strVal val="visible"/>
                                      </p:to>
                                    </p:set>
                                    <p:animEffect transition="in" filter="slide(fromBottom)">
                                      <p:cBhvr>
                                        <p:cTn id="27" dur="500"/>
                                        <p:tgtEl>
                                          <p:spTgt spid="55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23F7F32E-D0B9-4EA7-A9A1-950E8927F854}"/>
              </a:ext>
            </a:extLst>
          </p:cNvPr>
          <p:cNvSpPr>
            <a:spLocks noGrp="1" noChangeArrowheads="1"/>
          </p:cNvSpPr>
          <p:nvPr>
            <p:ph type="title"/>
          </p:nvPr>
        </p:nvSpPr>
        <p:spPr>
          <a:xfrm>
            <a:off x="457200" y="-12700"/>
            <a:ext cx="8229600" cy="993775"/>
          </a:xfrm>
        </p:spPr>
        <p:txBody>
          <a:bodyPr/>
          <a:lstStyle/>
          <a:p>
            <a:r>
              <a:rPr lang="el-GR" altLang="el-GR" sz="3200" b="1" dirty="0">
                <a:solidFill>
                  <a:schemeClr val="accent1">
                    <a:lumMod val="75000"/>
                  </a:schemeClr>
                </a:solidFill>
              </a:rPr>
              <a:t>ΣΧΗΜΑ ΔΟΚΙΜΗΣ ΙΚΑΝΟΤΗΤΑΣ </a:t>
            </a:r>
            <a:r>
              <a:rPr lang="en-US" altLang="el-GR" sz="3200" b="1" dirty="0">
                <a:solidFill>
                  <a:schemeClr val="accent1">
                    <a:lumMod val="75000"/>
                  </a:schemeClr>
                </a:solidFill>
              </a:rPr>
              <a:t>- </a:t>
            </a:r>
            <a:r>
              <a:rPr lang="en-US" altLang="el-GR" sz="3200" b="1" dirty="0" err="1">
                <a:solidFill>
                  <a:schemeClr val="accent1">
                    <a:lumMod val="75000"/>
                  </a:schemeClr>
                </a:solidFill>
              </a:rPr>
              <a:t>ABEBAIOTHTA</a:t>
            </a:r>
            <a:endParaRPr lang="el-GR" altLang="el-GR" sz="3200" b="1" dirty="0">
              <a:solidFill>
                <a:schemeClr val="accent1">
                  <a:lumMod val="75000"/>
                </a:schemeClr>
              </a:solidFill>
            </a:endParaRPr>
          </a:p>
        </p:txBody>
      </p:sp>
      <p:graphicFrame>
        <p:nvGraphicFramePr>
          <p:cNvPr id="58377" name="Object 9">
            <a:extLst>
              <a:ext uri="{FF2B5EF4-FFF2-40B4-BE49-F238E27FC236}">
                <a16:creationId xmlns:a16="http://schemas.microsoft.com/office/drawing/2014/main" id="{2A9A5D2F-9959-42AE-85CD-DCA5E303000E}"/>
              </a:ext>
            </a:extLst>
          </p:cNvPr>
          <p:cNvGraphicFramePr>
            <a:graphicFrameLocks noGrp="1" noChangeAspect="1"/>
          </p:cNvGraphicFramePr>
          <p:nvPr>
            <p:ph sz="half" idx="1"/>
            <p:extLst>
              <p:ext uri="{D42A27DB-BD31-4B8C-83A1-F6EECF244321}">
                <p14:modId xmlns:p14="http://schemas.microsoft.com/office/powerpoint/2010/main" val="1713688119"/>
              </p:ext>
            </p:extLst>
          </p:nvPr>
        </p:nvGraphicFramePr>
        <p:xfrm>
          <a:off x="684213" y="1557338"/>
          <a:ext cx="2592387" cy="601662"/>
        </p:xfrm>
        <a:graphic>
          <a:graphicData uri="http://schemas.openxmlformats.org/presentationml/2006/ole">
            <mc:AlternateContent xmlns:mc="http://schemas.openxmlformats.org/markup-compatibility/2006">
              <mc:Choice xmlns:v="urn:schemas-microsoft-com:vml" Requires="v">
                <p:oleObj name="Εξίσωση" r:id="rId2" imgW="876240" imgH="203040" progId="Equation.3">
                  <p:embed/>
                </p:oleObj>
              </mc:Choice>
              <mc:Fallback>
                <p:oleObj name="Εξίσωση" r:id="rId2" imgW="876240" imgH="203040" progId="Equation.3">
                  <p:embed/>
                  <p:pic>
                    <p:nvPicPr>
                      <p:cNvPr id="58377" name="Object 9">
                        <a:extLst>
                          <a:ext uri="{FF2B5EF4-FFF2-40B4-BE49-F238E27FC236}">
                            <a16:creationId xmlns:a16="http://schemas.microsoft.com/office/drawing/2014/main" id="{2A9A5D2F-9959-42AE-85CD-DCA5E3030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557338"/>
                        <a:ext cx="2592387" cy="601662"/>
                      </a:xfrm>
                      <a:prstGeom prst="rect">
                        <a:avLst/>
                      </a:prstGeom>
                      <a:gradFill rotWithShape="1">
                        <a:gsLst>
                          <a:gs pos="0">
                            <a:srgbClr val="FFFF66">
                              <a:gamma/>
                              <a:shade val="46275"/>
                              <a:invGamma/>
                            </a:srgbClr>
                          </a:gs>
                          <a:gs pos="50000">
                            <a:srgbClr val="FFFF66"/>
                          </a:gs>
                          <a:gs pos="100000">
                            <a:srgbClr val="FFFF66">
                              <a:gamma/>
                              <a:shade val="46275"/>
                              <a:invGamma/>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8379" name="Object 11">
            <a:extLst>
              <a:ext uri="{FF2B5EF4-FFF2-40B4-BE49-F238E27FC236}">
                <a16:creationId xmlns:a16="http://schemas.microsoft.com/office/drawing/2014/main" id="{B1A0DEDF-320B-468D-B7E4-34F77706F3A8}"/>
              </a:ext>
            </a:extLst>
          </p:cNvPr>
          <p:cNvGraphicFramePr>
            <a:graphicFrameLocks noGrp="1" noChangeAspect="1"/>
          </p:cNvGraphicFramePr>
          <p:nvPr>
            <p:ph sz="half" idx="2"/>
            <p:extLst>
              <p:ext uri="{D42A27DB-BD31-4B8C-83A1-F6EECF244321}">
                <p14:modId xmlns:p14="http://schemas.microsoft.com/office/powerpoint/2010/main" val="4159291073"/>
              </p:ext>
            </p:extLst>
          </p:nvPr>
        </p:nvGraphicFramePr>
        <p:xfrm>
          <a:off x="230188" y="3305175"/>
          <a:ext cx="3402012" cy="714375"/>
        </p:xfrm>
        <a:graphic>
          <a:graphicData uri="http://schemas.openxmlformats.org/presentationml/2006/ole">
            <mc:AlternateContent xmlns:mc="http://schemas.openxmlformats.org/markup-compatibility/2006">
              <mc:Choice xmlns:v="urn:schemas-microsoft-com:vml" Requires="v">
                <p:oleObj name="Εξίσωση" r:id="rId4" imgW="1269720" imgH="266400" progId="Equation.3">
                  <p:embed/>
                </p:oleObj>
              </mc:Choice>
              <mc:Fallback>
                <p:oleObj name="Εξίσωση" r:id="rId4" imgW="1269720" imgH="266400" progId="Equation.3">
                  <p:embed/>
                  <p:pic>
                    <p:nvPicPr>
                      <p:cNvPr id="58379" name="Object 11">
                        <a:extLst>
                          <a:ext uri="{FF2B5EF4-FFF2-40B4-BE49-F238E27FC236}">
                            <a16:creationId xmlns:a16="http://schemas.microsoft.com/office/drawing/2014/main" id="{B1A0DEDF-320B-468D-B7E4-34F77706F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188" y="3305175"/>
                        <a:ext cx="3402012" cy="714375"/>
                      </a:xfrm>
                      <a:prstGeom prst="rect">
                        <a:avLst/>
                      </a:prstGeom>
                      <a:gradFill rotWithShape="1">
                        <a:gsLst>
                          <a:gs pos="0">
                            <a:srgbClr val="FFFF66">
                              <a:gamma/>
                              <a:shade val="46275"/>
                              <a:invGamma/>
                            </a:srgbClr>
                          </a:gs>
                          <a:gs pos="50000">
                            <a:srgbClr val="FFFF66"/>
                          </a:gs>
                          <a:gs pos="100000">
                            <a:srgbClr val="FFFF66">
                              <a:gamma/>
                              <a:shade val="46275"/>
                              <a:invGamma/>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8371" name="Rectangle 3">
            <a:extLst>
              <a:ext uri="{FF2B5EF4-FFF2-40B4-BE49-F238E27FC236}">
                <a16:creationId xmlns:a16="http://schemas.microsoft.com/office/drawing/2014/main" id="{F64357A3-17D1-4D9B-BA61-0EEC8DC8908C}"/>
              </a:ext>
            </a:extLst>
          </p:cNvPr>
          <p:cNvSpPr>
            <a:spLocks noChangeArrowheads="1"/>
          </p:cNvSpPr>
          <p:nvPr/>
        </p:nvSpPr>
        <p:spPr bwMode="auto">
          <a:xfrm>
            <a:off x="0" y="981075"/>
            <a:ext cx="9144000"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58372" name="Rectangle 4">
            <a:extLst>
              <a:ext uri="{FF2B5EF4-FFF2-40B4-BE49-F238E27FC236}">
                <a16:creationId xmlns:a16="http://schemas.microsoft.com/office/drawing/2014/main" id="{19993736-B2CA-4862-9C76-08039E6A587B}"/>
              </a:ext>
            </a:extLst>
          </p:cNvPr>
          <p:cNvSpPr>
            <a:spLocks noChangeArrowheads="1"/>
          </p:cNvSpPr>
          <p:nvPr/>
        </p:nvSpPr>
        <p:spPr bwMode="auto">
          <a:xfrm>
            <a:off x="-1588" y="1125538"/>
            <a:ext cx="9145588" cy="142875"/>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58373" name="Rectangle 5">
            <a:extLst>
              <a:ext uri="{FF2B5EF4-FFF2-40B4-BE49-F238E27FC236}">
                <a16:creationId xmlns:a16="http://schemas.microsoft.com/office/drawing/2014/main" id="{B1A30286-C830-4A3B-8AA4-3A0F9F93F3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58374" name="Rectangle 6">
            <a:extLst>
              <a:ext uri="{FF2B5EF4-FFF2-40B4-BE49-F238E27FC236}">
                <a16:creationId xmlns:a16="http://schemas.microsoft.com/office/drawing/2014/main" id="{39B635C0-138A-4898-8F04-D8BBE1840D73}"/>
              </a:ext>
            </a:extLst>
          </p:cNvPr>
          <p:cNvSpPr>
            <a:spLocks noChangeArrowheads="1"/>
          </p:cNvSpPr>
          <p:nvPr/>
        </p:nvSpPr>
        <p:spPr bwMode="auto">
          <a:xfrm>
            <a:off x="0" y="31157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58375" name="Rectangle 7">
            <a:extLst>
              <a:ext uri="{FF2B5EF4-FFF2-40B4-BE49-F238E27FC236}">
                <a16:creationId xmlns:a16="http://schemas.microsoft.com/office/drawing/2014/main" id="{5F9B51D3-1ADD-40B1-A651-B686FDF9C076}"/>
              </a:ext>
            </a:extLst>
          </p:cNvPr>
          <p:cNvSpPr>
            <a:spLocks noChangeArrowheads="1"/>
          </p:cNvSpPr>
          <p:nvPr/>
        </p:nvSpPr>
        <p:spPr bwMode="auto">
          <a:xfrm>
            <a:off x="0" y="22727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58376" name="Text Box 8">
            <a:extLst>
              <a:ext uri="{FF2B5EF4-FFF2-40B4-BE49-F238E27FC236}">
                <a16:creationId xmlns:a16="http://schemas.microsoft.com/office/drawing/2014/main" id="{87453D07-43EF-4795-A93A-33B86B726406}"/>
              </a:ext>
            </a:extLst>
          </p:cNvPr>
          <p:cNvSpPr txBox="1">
            <a:spLocks noChangeArrowheads="1"/>
          </p:cNvSpPr>
          <p:nvPr/>
        </p:nvSpPr>
        <p:spPr bwMode="auto">
          <a:xfrm>
            <a:off x="3563938" y="1560513"/>
            <a:ext cx="5545137" cy="122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600" dirty="0"/>
              <a:t> </a:t>
            </a:r>
            <a:r>
              <a:rPr lang="en-US" altLang="el-GR" sz="2600" dirty="0"/>
              <a:t>-2 &lt; </a:t>
            </a:r>
            <a:r>
              <a:rPr lang="en-US" altLang="el-GR" sz="3200" i="1" dirty="0">
                <a:latin typeface="Times New Roman" panose="02020603050405020304" pitchFamily="18" charset="0"/>
              </a:rPr>
              <a:t>z</a:t>
            </a:r>
            <a:r>
              <a:rPr lang="en-US" altLang="el-GR" sz="2600" i="1" dirty="0"/>
              <a:t> &lt; 2 </a:t>
            </a:r>
            <a:r>
              <a:rPr lang="el-GR" altLang="el-GR" sz="2600" i="1" dirty="0"/>
              <a:t> </a:t>
            </a:r>
          </a:p>
          <a:p>
            <a:pPr>
              <a:spcBef>
                <a:spcPct val="50000"/>
              </a:spcBef>
            </a:pPr>
            <a:r>
              <a:rPr lang="el-GR" altLang="el-GR" sz="2600" i="1" dirty="0"/>
              <a:t>για </a:t>
            </a:r>
            <a:r>
              <a:rPr lang="en-US" altLang="el-GR" sz="2600" i="1" dirty="0"/>
              <a:t>s = 20% </a:t>
            </a:r>
            <a:r>
              <a:rPr lang="el-GR" altLang="el-GR" sz="2600" i="1" dirty="0"/>
              <a:t>της «αληθούς» τιμής </a:t>
            </a:r>
            <a:r>
              <a:rPr lang="el-GR" altLang="el-GR" sz="2800" i="1" dirty="0">
                <a:latin typeface="Times New Roman" panose="02020603050405020304" pitchFamily="18" charset="0"/>
              </a:rPr>
              <a:t>Χ</a:t>
            </a:r>
            <a:endParaRPr lang="el-GR" altLang="el-GR" sz="2800" dirty="0">
              <a:latin typeface="Times New Roman" panose="02020603050405020304" pitchFamily="18" charset="0"/>
            </a:endParaRPr>
          </a:p>
        </p:txBody>
      </p:sp>
      <p:sp>
        <p:nvSpPr>
          <p:cNvPr id="58381" name="Text Box 13">
            <a:extLst>
              <a:ext uri="{FF2B5EF4-FFF2-40B4-BE49-F238E27FC236}">
                <a16:creationId xmlns:a16="http://schemas.microsoft.com/office/drawing/2014/main" id="{DDBC6F9E-D05A-41FA-83C4-D2FFC8E4EEF6}"/>
              </a:ext>
            </a:extLst>
          </p:cNvPr>
          <p:cNvSpPr txBox="1">
            <a:spLocks noChangeArrowheads="1"/>
          </p:cNvSpPr>
          <p:nvPr/>
        </p:nvSpPr>
        <p:spPr bwMode="auto">
          <a:xfrm>
            <a:off x="3598863" y="3284538"/>
            <a:ext cx="5545137"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600"/>
              <a:t> με βάση τη μέση τιμή και την τυπική απόκλιση των αναφερόμενων συγκεντρώσεων </a:t>
            </a:r>
            <a:r>
              <a:rPr lang="en-US" altLang="el-GR" sz="2600"/>
              <a:t>Pb </a:t>
            </a:r>
            <a:r>
              <a:rPr lang="el-GR" altLang="el-GR" sz="2600"/>
              <a:t>στο έδαφος</a:t>
            </a:r>
            <a:endParaRPr lang="el-GR" altLang="el-GR" sz="2800">
              <a:latin typeface="Times New Roman" panose="02020603050405020304" pitchFamily="18" charset="0"/>
            </a:endParaRPr>
          </a:p>
        </p:txBody>
      </p:sp>
      <p:sp>
        <p:nvSpPr>
          <p:cNvPr id="58382" name="Text Box 14">
            <a:extLst>
              <a:ext uri="{FF2B5EF4-FFF2-40B4-BE49-F238E27FC236}">
                <a16:creationId xmlns:a16="http://schemas.microsoft.com/office/drawing/2014/main" id="{6D7A62FE-0D42-47EA-A684-445EEB93E99E}"/>
              </a:ext>
            </a:extLst>
          </p:cNvPr>
          <p:cNvSpPr txBox="1">
            <a:spLocks noChangeArrowheads="1"/>
          </p:cNvSpPr>
          <p:nvPr/>
        </p:nvSpPr>
        <p:spPr bwMode="auto">
          <a:xfrm>
            <a:off x="323850" y="4941888"/>
            <a:ext cx="8640763"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2600"/>
              <a:t>Δυνατότητα «διόρθωσης» αποτελεσμάτων με βάση την αναφερόμενη τιμή </a:t>
            </a:r>
            <a:r>
              <a:rPr lang="en-US" altLang="el-GR" sz="2600"/>
              <a:t>Pb</a:t>
            </a:r>
            <a:r>
              <a:rPr lang="el-GR" altLang="el-GR" sz="2600"/>
              <a:t> για το υλικό  </a:t>
            </a:r>
            <a:r>
              <a:rPr lang="en-US" altLang="el-GR" sz="2600"/>
              <a:t>HRM31</a:t>
            </a:r>
            <a:endParaRPr lang="el-GR" altLang="el-GR" sz="2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8377"/>
                                        </p:tgtEl>
                                        <p:attrNameLst>
                                          <p:attrName>style.visibility</p:attrName>
                                        </p:attrNameLst>
                                      </p:cBhvr>
                                      <p:to>
                                        <p:strVal val="visible"/>
                                      </p:to>
                                    </p:set>
                                    <p:anim calcmode="lin" valueType="num">
                                      <p:cBhvr>
                                        <p:cTn id="7" dur="1000" fill="hold"/>
                                        <p:tgtEl>
                                          <p:spTgt spid="58377"/>
                                        </p:tgtEl>
                                        <p:attrNameLst>
                                          <p:attrName>ppt_w</p:attrName>
                                        </p:attrNameLst>
                                      </p:cBhvr>
                                      <p:tavLst>
                                        <p:tav tm="0">
                                          <p:val>
                                            <p:strVal val="#ppt_w*0.70"/>
                                          </p:val>
                                        </p:tav>
                                        <p:tav tm="100000">
                                          <p:val>
                                            <p:strVal val="#ppt_w"/>
                                          </p:val>
                                        </p:tav>
                                      </p:tavLst>
                                    </p:anim>
                                    <p:anim calcmode="lin" valueType="num">
                                      <p:cBhvr>
                                        <p:cTn id="8" dur="1000" fill="hold"/>
                                        <p:tgtEl>
                                          <p:spTgt spid="58377"/>
                                        </p:tgtEl>
                                        <p:attrNameLst>
                                          <p:attrName>ppt_h</p:attrName>
                                        </p:attrNameLst>
                                      </p:cBhvr>
                                      <p:tavLst>
                                        <p:tav tm="0">
                                          <p:val>
                                            <p:strVal val="#ppt_h"/>
                                          </p:val>
                                        </p:tav>
                                        <p:tav tm="100000">
                                          <p:val>
                                            <p:strVal val="#ppt_h"/>
                                          </p:val>
                                        </p:tav>
                                      </p:tavLst>
                                    </p:anim>
                                    <p:animEffect transition="in" filter="fade">
                                      <p:cBhvr>
                                        <p:cTn id="9" dur="1000"/>
                                        <p:tgtEl>
                                          <p:spTgt spid="5837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8376"/>
                                        </p:tgtEl>
                                        <p:attrNameLst>
                                          <p:attrName>style.visibility</p:attrName>
                                        </p:attrNameLst>
                                      </p:cBhvr>
                                      <p:to>
                                        <p:strVal val="visible"/>
                                      </p:to>
                                    </p:set>
                                    <p:anim calcmode="lin" valueType="num">
                                      <p:cBhvr>
                                        <p:cTn id="12" dur="1000" fill="hold"/>
                                        <p:tgtEl>
                                          <p:spTgt spid="58376"/>
                                        </p:tgtEl>
                                        <p:attrNameLst>
                                          <p:attrName>ppt_w</p:attrName>
                                        </p:attrNameLst>
                                      </p:cBhvr>
                                      <p:tavLst>
                                        <p:tav tm="0">
                                          <p:val>
                                            <p:strVal val="#ppt_w*0.70"/>
                                          </p:val>
                                        </p:tav>
                                        <p:tav tm="100000">
                                          <p:val>
                                            <p:strVal val="#ppt_w"/>
                                          </p:val>
                                        </p:tav>
                                      </p:tavLst>
                                    </p:anim>
                                    <p:anim calcmode="lin" valueType="num">
                                      <p:cBhvr>
                                        <p:cTn id="13" dur="1000" fill="hold"/>
                                        <p:tgtEl>
                                          <p:spTgt spid="58376"/>
                                        </p:tgtEl>
                                        <p:attrNameLst>
                                          <p:attrName>ppt_h</p:attrName>
                                        </p:attrNameLst>
                                      </p:cBhvr>
                                      <p:tavLst>
                                        <p:tav tm="0">
                                          <p:val>
                                            <p:strVal val="#ppt_h"/>
                                          </p:val>
                                        </p:tav>
                                        <p:tav tm="100000">
                                          <p:val>
                                            <p:strVal val="#ppt_h"/>
                                          </p:val>
                                        </p:tav>
                                      </p:tavLst>
                                    </p:anim>
                                    <p:animEffect transition="in" filter="fade">
                                      <p:cBhvr>
                                        <p:cTn id="14" dur="1000"/>
                                        <p:tgtEl>
                                          <p:spTgt spid="5837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58379"/>
                                        </p:tgtEl>
                                        <p:attrNameLst>
                                          <p:attrName>style.visibility</p:attrName>
                                        </p:attrNameLst>
                                      </p:cBhvr>
                                      <p:to>
                                        <p:strVal val="visible"/>
                                      </p:to>
                                    </p:set>
                                    <p:anim calcmode="lin" valueType="num">
                                      <p:cBhvr>
                                        <p:cTn id="19" dur="1000" fill="hold"/>
                                        <p:tgtEl>
                                          <p:spTgt spid="58379"/>
                                        </p:tgtEl>
                                        <p:attrNameLst>
                                          <p:attrName>ppt_w</p:attrName>
                                        </p:attrNameLst>
                                      </p:cBhvr>
                                      <p:tavLst>
                                        <p:tav tm="0">
                                          <p:val>
                                            <p:strVal val="#ppt_w*0.70"/>
                                          </p:val>
                                        </p:tav>
                                        <p:tav tm="100000">
                                          <p:val>
                                            <p:strVal val="#ppt_w"/>
                                          </p:val>
                                        </p:tav>
                                      </p:tavLst>
                                    </p:anim>
                                    <p:anim calcmode="lin" valueType="num">
                                      <p:cBhvr>
                                        <p:cTn id="20" dur="1000" fill="hold"/>
                                        <p:tgtEl>
                                          <p:spTgt spid="58379"/>
                                        </p:tgtEl>
                                        <p:attrNameLst>
                                          <p:attrName>ppt_h</p:attrName>
                                        </p:attrNameLst>
                                      </p:cBhvr>
                                      <p:tavLst>
                                        <p:tav tm="0">
                                          <p:val>
                                            <p:strVal val="#ppt_h"/>
                                          </p:val>
                                        </p:tav>
                                        <p:tav tm="100000">
                                          <p:val>
                                            <p:strVal val="#ppt_h"/>
                                          </p:val>
                                        </p:tav>
                                      </p:tavLst>
                                    </p:anim>
                                    <p:animEffect transition="in" filter="fade">
                                      <p:cBhvr>
                                        <p:cTn id="21" dur="1000"/>
                                        <p:tgtEl>
                                          <p:spTgt spid="58379"/>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8381"/>
                                        </p:tgtEl>
                                        <p:attrNameLst>
                                          <p:attrName>style.visibility</p:attrName>
                                        </p:attrNameLst>
                                      </p:cBhvr>
                                      <p:to>
                                        <p:strVal val="visible"/>
                                      </p:to>
                                    </p:set>
                                    <p:anim calcmode="lin" valueType="num">
                                      <p:cBhvr>
                                        <p:cTn id="24" dur="1000" fill="hold"/>
                                        <p:tgtEl>
                                          <p:spTgt spid="58381"/>
                                        </p:tgtEl>
                                        <p:attrNameLst>
                                          <p:attrName>ppt_w</p:attrName>
                                        </p:attrNameLst>
                                      </p:cBhvr>
                                      <p:tavLst>
                                        <p:tav tm="0">
                                          <p:val>
                                            <p:strVal val="#ppt_w*0.70"/>
                                          </p:val>
                                        </p:tav>
                                        <p:tav tm="100000">
                                          <p:val>
                                            <p:strVal val="#ppt_w"/>
                                          </p:val>
                                        </p:tav>
                                      </p:tavLst>
                                    </p:anim>
                                    <p:anim calcmode="lin" valueType="num">
                                      <p:cBhvr>
                                        <p:cTn id="25" dur="1000" fill="hold"/>
                                        <p:tgtEl>
                                          <p:spTgt spid="58381"/>
                                        </p:tgtEl>
                                        <p:attrNameLst>
                                          <p:attrName>ppt_h</p:attrName>
                                        </p:attrNameLst>
                                      </p:cBhvr>
                                      <p:tavLst>
                                        <p:tav tm="0">
                                          <p:val>
                                            <p:strVal val="#ppt_h"/>
                                          </p:val>
                                        </p:tav>
                                        <p:tav tm="100000">
                                          <p:val>
                                            <p:strVal val="#ppt_h"/>
                                          </p:val>
                                        </p:tav>
                                      </p:tavLst>
                                    </p:anim>
                                    <p:animEffect transition="in" filter="fade">
                                      <p:cBhvr>
                                        <p:cTn id="26" dur="1000"/>
                                        <p:tgtEl>
                                          <p:spTgt spid="5838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58382"/>
                                        </p:tgtEl>
                                        <p:attrNameLst>
                                          <p:attrName>style.visibility</p:attrName>
                                        </p:attrNameLst>
                                      </p:cBhvr>
                                      <p:to>
                                        <p:strVal val="visible"/>
                                      </p:to>
                                    </p:set>
                                    <p:anim calcmode="lin" valueType="num">
                                      <p:cBhvr>
                                        <p:cTn id="31" dur="1000" fill="hold"/>
                                        <p:tgtEl>
                                          <p:spTgt spid="58382"/>
                                        </p:tgtEl>
                                        <p:attrNameLst>
                                          <p:attrName>ppt_w</p:attrName>
                                        </p:attrNameLst>
                                      </p:cBhvr>
                                      <p:tavLst>
                                        <p:tav tm="0">
                                          <p:val>
                                            <p:strVal val="#ppt_w*0.70"/>
                                          </p:val>
                                        </p:tav>
                                        <p:tav tm="100000">
                                          <p:val>
                                            <p:strVal val="#ppt_w"/>
                                          </p:val>
                                        </p:tav>
                                      </p:tavLst>
                                    </p:anim>
                                    <p:anim calcmode="lin" valueType="num">
                                      <p:cBhvr>
                                        <p:cTn id="32" dur="1000" fill="hold"/>
                                        <p:tgtEl>
                                          <p:spTgt spid="58382"/>
                                        </p:tgtEl>
                                        <p:attrNameLst>
                                          <p:attrName>ppt_h</p:attrName>
                                        </p:attrNameLst>
                                      </p:cBhvr>
                                      <p:tavLst>
                                        <p:tav tm="0">
                                          <p:val>
                                            <p:strVal val="#ppt_h"/>
                                          </p:val>
                                        </p:tav>
                                        <p:tav tm="100000">
                                          <p:val>
                                            <p:strVal val="#ppt_h"/>
                                          </p:val>
                                        </p:tav>
                                      </p:tavLst>
                                    </p:anim>
                                    <p:animEffect transition="in" filter="fade">
                                      <p:cBhvr>
                                        <p:cTn id="33" dur="1000"/>
                                        <p:tgtEl>
                                          <p:spTgt spid="58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p:bldP spid="58381" grpId="0"/>
      <p:bldP spid="5838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D06DAD45-B2B1-4611-9E19-4A2DF7FF4C44}"/>
              </a:ext>
            </a:extLst>
          </p:cNvPr>
          <p:cNvSpPr>
            <a:spLocks noGrp="1" noChangeArrowheads="1"/>
          </p:cNvSpPr>
          <p:nvPr>
            <p:ph type="title"/>
          </p:nvPr>
        </p:nvSpPr>
        <p:spPr>
          <a:xfrm>
            <a:off x="539750" y="111125"/>
            <a:ext cx="8229600" cy="796925"/>
          </a:xfrm>
        </p:spPr>
        <p:txBody>
          <a:bodyPr>
            <a:normAutofit fontScale="90000"/>
          </a:bodyPr>
          <a:lstStyle/>
          <a:p>
            <a:r>
              <a:rPr lang="el-GR" altLang="el-GR" sz="3200" b="1" dirty="0">
                <a:solidFill>
                  <a:schemeClr val="accent1">
                    <a:lumMod val="75000"/>
                  </a:schemeClr>
                </a:solidFill>
              </a:rPr>
              <a:t>ΣΥΝΕΠΕΙΕΣ ΣΤΗΝ ΚΑΤΑΤΑΞΗ ΡΥΠΑΣΜΕΝΩΝ ΕΔΑΦΩΝ</a:t>
            </a:r>
          </a:p>
        </p:txBody>
      </p:sp>
      <p:sp>
        <p:nvSpPr>
          <p:cNvPr id="56323" name="Rectangle 3">
            <a:extLst>
              <a:ext uri="{FF2B5EF4-FFF2-40B4-BE49-F238E27FC236}">
                <a16:creationId xmlns:a16="http://schemas.microsoft.com/office/drawing/2014/main" id="{FA86706A-CE66-45F2-9FE0-3275AD181E95}"/>
              </a:ext>
            </a:extLst>
          </p:cNvPr>
          <p:cNvSpPr>
            <a:spLocks noChangeArrowheads="1"/>
          </p:cNvSpPr>
          <p:nvPr/>
        </p:nvSpPr>
        <p:spPr bwMode="auto">
          <a:xfrm>
            <a:off x="0" y="981075"/>
            <a:ext cx="9144000"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56324" name="Rectangle 4">
            <a:extLst>
              <a:ext uri="{FF2B5EF4-FFF2-40B4-BE49-F238E27FC236}">
                <a16:creationId xmlns:a16="http://schemas.microsoft.com/office/drawing/2014/main" id="{525DF88A-3742-4265-AD1C-435131A4D544}"/>
              </a:ext>
            </a:extLst>
          </p:cNvPr>
          <p:cNvSpPr>
            <a:spLocks noChangeArrowheads="1"/>
          </p:cNvSpPr>
          <p:nvPr/>
        </p:nvSpPr>
        <p:spPr bwMode="auto">
          <a:xfrm>
            <a:off x="-1588" y="1125538"/>
            <a:ext cx="9145588" cy="142875"/>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56325" name="Rectangle 5">
            <a:extLst>
              <a:ext uri="{FF2B5EF4-FFF2-40B4-BE49-F238E27FC236}">
                <a16:creationId xmlns:a16="http://schemas.microsoft.com/office/drawing/2014/main" id="{5EC435B9-3CBA-420C-AC82-37FE3E7BA9F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56326" name="Rectangle 6">
            <a:extLst>
              <a:ext uri="{FF2B5EF4-FFF2-40B4-BE49-F238E27FC236}">
                <a16:creationId xmlns:a16="http://schemas.microsoft.com/office/drawing/2014/main" id="{DE76863B-B1C1-4BB8-8696-79220E8C57ED}"/>
              </a:ext>
            </a:extLst>
          </p:cNvPr>
          <p:cNvSpPr>
            <a:spLocks noChangeArrowheads="1"/>
          </p:cNvSpPr>
          <p:nvPr/>
        </p:nvSpPr>
        <p:spPr bwMode="auto">
          <a:xfrm>
            <a:off x="0" y="3300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56327" name="Rectangle 7">
            <a:extLst>
              <a:ext uri="{FF2B5EF4-FFF2-40B4-BE49-F238E27FC236}">
                <a16:creationId xmlns:a16="http://schemas.microsoft.com/office/drawing/2014/main" id="{E177A011-4E79-493B-8EB2-47F80BCBBEDD}"/>
              </a:ext>
            </a:extLst>
          </p:cNvPr>
          <p:cNvSpPr>
            <a:spLocks noChangeArrowheads="1"/>
          </p:cNvSpPr>
          <p:nvPr/>
        </p:nvSpPr>
        <p:spPr bwMode="auto">
          <a:xfrm>
            <a:off x="0" y="2457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grpSp>
        <p:nvGrpSpPr>
          <p:cNvPr id="56332" name="Group 12">
            <a:extLst>
              <a:ext uri="{FF2B5EF4-FFF2-40B4-BE49-F238E27FC236}">
                <a16:creationId xmlns:a16="http://schemas.microsoft.com/office/drawing/2014/main" id="{7AABAAB6-AA83-4721-9209-39ADA9253067}"/>
              </a:ext>
            </a:extLst>
          </p:cNvPr>
          <p:cNvGrpSpPr>
            <a:grpSpLocks/>
          </p:cNvGrpSpPr>
          <p:nvPr/>
        </p:nvGrpSpPr>
        <p:grpSpPr bwMode="auto">
          <a:xfrm>
            <a:off x="1993900" y="3797300"/>
            <a:ext cx="406400" cy="1090613"/>
            <a:chOff x="1872" y="2304"/>
            <a:chExt cx="288" cy="624"/>
          </a:xfrm>
        </p:grpSpPr>
        <p:sp>
          <p:nvSpPr>
            <p:cNvPr id="56333" name="Oval 13">
              <a:extLst>
                <a:ext uri="{FF2B5EF4-FFF2-40B4-BE49-F238E27FC236}">
                  <a16:creationId xmlns:a16="http://schemas.microsoft.com/office/drawing/2014/main" id="{0CB4F24A-3D69-4256-92E6-3E607FBFFF3A}"/>
                </a:ext>
              </a:extLst>
            </p:cNvPr>
            <p:cNvSpPr>
              <a:spLocks noChangeArrowheads="1"/>
            </p:cNvSpPr>
            <p:nvPr/>
          </p:nvSpPr>
          <p:spPr bwMode="auto">
            <a:xfrm>
              <a:off x="1872" y="2592"/>
              <a:ext cx="288" cy="48"/>
            </a:xfrm>
            <a:prstGeom prst="ellipse">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endParaRPr lang="el-GR"/>
            </a:p>
          </p:txBody>
        </p:sp>
        <p:sp>
          <p:nvSpPr>
            <p:cNvPr id="56334" name="Line 14">
              <a:extLst>
                <a:ext uri="{FF2B5EF4-FFF2-40B4-BE49-F238E27FC236}">
                  <a16:creationId xmlns:a16="http://schemas.microsoft.com/office/drawing/2014/main" id="{53BA3C94-E59F-4894-8BA1-4FD8B84A5505}"/>
                </a:ext>
              </a:extLst>
            </p:cNvPr>
            <p:cNvSpPr>
              <a:spLocks noChangeShapeType="1"/>
            </p:cNvSpPr>
            <p:nvPr/>
          </p:nvSpPr>
          <p:spPr bwMode="auto">
            <a:xfrm>
              <a:off x="2016" y="2304"/>
              <a:ext cx="0" cy="624"/>
            </a:xfrm>
            <a:prstGeom prst="line">
              <a:avLst/>
            </a:prstGeom>
            <a:ln>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endParaRPr lang="el-GR"/>
            </a:p>
          </p:txBody>
        </p:sp>
      </p:grpSp>
      <p:sp>
        <p:nvSpPr>
          <p:cNvPr id="56335" name="Line 15">
            <a:extLst>
              <a:ext uri="{FF2B5EF4-FFF2-40B4-BE49-F238E27FC236}">
                <a16:creationId xmlns:a16="http://schemas.microsoft.com/office/drawing/2014/main" id="{E2C0BA8E-52E3-4CD1-B957-DA37C3519736}"/>
              </a:ext>
            </a:extLst>
          </p:cNvPr>
          <p:cNvSpPr>
            <a:spLocks noChangeShapeType="1"/>
          </p:cNvSpPr>
          <p:nvPr/>
        </p:nvSpPr>
        <p:spPr bwMode="auto">
          <a:xfrm>
            <a:off x="1519238" y="3378200"/>
            <a:ext cx="4883150" cy="0"/>
          </a:xfrm>
          <a:prstGeom prst="line">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endParaRPr lang="el-GR"/>
          </a:p>
        </p:txBody>
      </p:sp>
      <p:grpSp>
        <p:nvGrpSpPr>
          <p:cNvPr id="56336" name="Group 16">
            <a:extLst>
              <a:ext uri="{FF2B5EF4-FFF2-40B4-BE49-F238E27FC236}">
                <a16:creationId xmlns:a16="http://schemas.microsoft.com/office/drawing/2014/main" id="{A8A94444-E30D-4943-8B60-AD2D203B2566}"/>
              </a:ext>
            </a:extLst>
          </p:cNvPr>
          <p:cNvGrpSpPr>
            <a:grpSpLocks/>
          </p:cNvGrpSpPr>
          <p:nvPr/>
        </p:nvGrpSpPr>
        <p:grpSpPr bwMode="auto">
          <a:xfrm>
            <a:off x="3146425" y="3209925"/>
            <a:ext cx="407988" cy="1090613"/>
            <a:chOff x="1872" y="2304"/>
            <a:chExt cx="288" cy="624"/>
          </a:xfrm>
        </p:grpSpPr>
        <p:sp>
          <p:nvSpPr>
            <p:cNvPr id="56337" name="Oval 17">
              <a:extLst>
                <a:ext uri="{FF2B5EF4-FFF2-40B4-BE49-F238E27FC236}">
                  <a16:creationId xmlns:a16="http://schemas.microsoft.com/office/drawing/2014/main" id="{8CB4D620-3788-43CF-B0DB-584B386FBC60}"/>
                </a:ext>
              </a:extLst>
            </p:cNvPr>
            <p:cNvSpPr>
              <a:spLocks noChangeArrowheads="1"/>
            </p:cNvSpPr>
            <p:nvPr/>
          </p:nvSpPr>
          <p:spPr bwMode="auto">
            <a:xfrm>
              <a:off x="1872" y="2592"/>
              <a:ext cx="288" cy="48"/>
            </a:xfrm>
            <a:prstGeom prst="ellipse">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endParaRPr lang="el-GR"/>
            </a:p>
          </p:txBody>
        </p:sp>
        <p:sp>
          <p:nvSpPr>
            <p:cNvPr id="56338" name="Line 18">
              <a:extLst>
                <a:ext uri="{FF2B5EF4-FFF2-40B4-BE49-F238E27FC236}">
                  <a16:creationId xmlns:a16="http://schemas.microsoft.com/office/drawing/2014/main" id="{80BDF3A9-2375-4435-A413-D96151AB3DD0}"/>
                </a:ext>
              </a:extLst>
            </p:cNvPr>
            <p:cNvSpPr>
              <a:spLocks noChangeShapeType="1"/>
            </p:cNvSpPr>
            <p:nvPr/>
          </p:nvSpPr>
          <p:spPr bwMode="auto">
            <a:xfrm>
              <a:off x="2016" y="2304"/>
              <a:ext cx="0" cy="624"/>
            </a:xfrm>
            <a:prstGeom prst="line">
              <a:avLst/>
            </a:prstGeom>
            <a:ln>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endParaRPr lang="el-GR"/>
            </a:p>
          </p:txBody>
        </p:sp>
      </p:grpSp>
      <p:grpSp>
        <p:nvGrpSpPr>
          <p:cNvPr id="56339" name="Group 19">
            <a:extLst>
              <a:ext uri="{FF2B5EF4-FFF2-40B4-BE49-F238E27FC236}">
                <a16:creationId xmlns:a16="http://schemas.microsoft.com/office/drawing/2014/main" id="{ACCB99C7-015F-4E95-9CEA-BC6D11154824}"/>
              </a:ext>
            </a:extLst>
          </p:cNvPr>
          <p:cNvGrpSpPr>
            <a:grpSpLocks/>
          </p:cNvGrpSpPr>
          <p:nvPr/>
        </p:nvGrpSpPr>
        <p:grpSpPr bwMode="auto">
          <a:xfrm>
            <a:off x="4503738" y="2538413"/>
            <a:ext cx="406400" cy="1090612"/>
            <a:chOff x="1872" y="2304"/>
            <a:chExt cx="288" cy="624"/>
          </a:xfrm>
        </p:grpSpPr>
        <p:sp>
          <p:nvSpPr>
            <p:cNvPr id="56340" name="Oval 20">
              <a:extLst>
                <a:ext uri="{FF2B5EF4-FFF2-40B4-BE49-F238E27FC236}">
                  <a16:creationId xmlns:a16="http://schemas.microsoft.com/office/drawing/2014/main" id="{9024A51D-681C-4C97-BAF0-B6694FD2C093}"/>
                </a:ext>
              </a:extLst>
            </p:cNvPr>
            <p:cNvSpPr>
              <a:spLocks noChangeArrowheads="1"/>
            </p:cNvSpPr>
            <p:nvPr/>
          </p:nvSpPr>
          <p:spPr bwMode="auto">
            <a:xfrm>
              <a:off x="1872" y="2592"/>
              <a:ext cx="288" cy="48"/>
            </a:xfrm>
            <a:prstGeom prst="ellipse">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endParaRPr lang="el-GR"/>
            </a:p>
          </p:txBody>
        </p:sp>
        <p:sp>
          <p:nvSpPr>
            <p:cNvPr id="56341" name="Line 21">
              <a:extLst>
                <a:ext uri="{FF2B5EF4-FFF2-40B4-BE49-F238E27FC236}">
                  <a16:creationId xmlns:a16="http://schemas.microsoft.com/office/drawing/2014/main" id="{DC37738A-8FCA-4A48-BCBE-2B42942CBE71}"/>
                </a:ext>
              </a:extLst>
            </p:cNvPr>
            <p:cNvSpPr>
              <a:spLocks noChangeShapeType="1"/>
            </p:cNvSpPr>
            <p:nvPr/>
          </p:nvSpPr>
          <p:spPr bwMode="auto">
            <a:xfrm>
              <a:off x="2016" y="2304"/>
              <a:ext cx="0" cy="624"/>
            </a:xfrm>
            <a:prstGeom prst="line">
              <a:avLst/>
            </a:prstGeom>
            <a:ln>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endParaRPr lang="el-GR"/>
            </a:p>
          </p:txBody>
        </p:sp>
      </p:grpSp>
      <p:sp>
        <p:nvSpPr>
          <p:cNvPr id="56345" name="Text Box 25">
            <a:extLst>
              <a:ext uri="{FF2B5EF4-FFF2-40B4-BE49-F238E27FC236}">
                <a16:creationId xmlns:a16="http://schemas.microsoft.com/office/drawing/2014/main" id="{B32DB4FF-8BFD-4A87-A74A-DA2B2E78CE8E}"/>
              </a:ext>
            </a:extLst>
          </p:cNvPr>
          <p:cNvSpPr txBox="1">
            <a:spLocks noChangeArrowheads="1"/>
          </p:cNvSpPr>
          <p:nvPr/>
        </p:nvSpPr>
        <p:spPr bwMode="auto">
          <a:xfrm>
            <a:off x="6402388" y="3175000"/>
            <a:ext cx="2273300" cy="39687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el-GR">
                <a:solidFill>
                  <a:srgbClr val="FFFF66"/>
                </a:solidFill>
              </a:rPr>
              <a:t>Κατώφλιο Τ(Τ)</a:t>
            </a:r>
            <a:endParaRPr lang="el-GR" altLang="el-GR">
              <a:solidFill>
                <a:srgbClr val="FFFF66"/>
              </a:solidFill>
            </a:endParaRPr>
          </a:p>
        </p:txBody>
      </p:sp>
      <p:sp>
        <p:nvSpPr>
          <p:cNvPr id="56346" name="Text Box 26">
            <a:extLst>
              <a:ext uri="{FF2B5EF4-FFF2-40B4-BE49-F238E27FC236}">
                <a16:creationId xmlns:a16="http://schemas.microsoft.com/office/drawing/2014/main" id="{5DD85992-D819-4708-8056-2AE3178C9598}"/>
              </a:ext>
            </a:extLst>
          </p:cNvPr>
          <p:cNvSpPr txBox="1">
            <a:spLocks noChangeArrowheads="1"/>
          </p:cNvSpPr>
          <p:nvPr/>
        </p:nvSpPr>
        <p:spPr bwMode="auto">
          <a:xfrm>
            <a:off x="6402388" y="1782763"/>
            <a:ext cx="2057400" cy="91598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el-GR" sz="1800">
                <a:solidFill>
                  <a:srgbClr val="FFFF66"/>
                </a:solidFill>
              </a:rPr>
              <a:t>Συγκέντρωση ρύπου (C)</a:t>
            </a:r>
          </a:p>
          <a:p>
            <a:r>
              <a:rPr lang="en-US" altLang="el-GR" sz="1800">
                <a:solidFill>
                  <a:srgbClr val="FFFF66"/>
                </a:solidFill>
              </a:rPr>
              <a:t>Αβεβαιότητα (U)</a:t>
            </a:r>
            <a:endParaRPr lang="el-GR" altLang="el-GR" sz="1800">
              <a:solidFill>
                <a:srgbClr val="FFFF66"/>
              </a:solidFill>
            </a:endParaRPr>
          </a:p>
        </p:txBody>
      </p:sp>
      <p:sp>
        <p:nvSpPr>
          <p:cNvPr id="56348" name="Text Box 28">
            <a:extLst>
              <a:ext uri="{FF2B5EF4-FFF2-40B4-BE49-F238E27FC236}">
                <a16:creationId xmlns:a16="http://schemas.microsoft.com/office/drawing/2014/main" id="{48850CCE-690C-4245-A69E-809C37F8983C}"/>
              </a:ext>
            </a:extLst>
          </p:cNvPr>
          <p:cNvSpPr txBox="1">
            <a:spLocks noChangeArrowheads="1"/>
          </p:cNvSpPr>
          <p:nvPr/>
        </p:nvSpPr>
        <p:spPr bwMode="auto">
          <a:xfrm>
            <a:off x="703660" y="3551238"/>
            <a:ext cx="1017588" cy="163353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r>
              <a:rPr lang="el-GR" altLang="el-GR" sz="1800">
                <a:solidFill>
                  <a:srgbClr val="FFFF66"/>
                </a:solidFill>
              </a:rPr>
              <a:t>C+U</a:t>
            </a:r>
          </a:p>
          <a:p>
            <a:endParaRPr lang="el-GR" altLang="el-GR" sz="1800">
              <a:solidFill>
                <a:srgbClr val="FFFF66"/>
              </a:solidFill>
            </a:endParaRPr>
          </a:p>
          <a:p>
            <a:r>
              <a:rPr lang="el-GR" altLang="el-GR" sz="1800">
                <a:solidFill>
                  <a:srgbClr val="FFFF66"/>
                </a:solidFill>
              </a:rPr>
              <a:t>C</a:t>
            </a:r>
          </a:p>
          <a:p>
            <a:endParaRPr lang="el-GR" altLang="el-GR" sz="1800">
              <a:solidFill>
                <a:srgbClr val="FFFF66"/>
              </a:solidFill>
            </a:endParaRPr>
          </a:p>
          <a:p>
            <a:r>
              <a:rPr lang="el-GR" altLang="el-GR" sz="1800">
                <a:solidFill>
                  <a:srgbClr val="FFFF66"/>
                </a:solidFill>
              </a:rPr>
              <a:t>C-U</a:t>
            </a:r>
          </a:p>
        </p:txBody>
      </p:sp>
      <p:sp>
        <p:nvSpPr>
          <p:cNvPr id="56349" name="Text Box 29">
            <a:extLst>
              <a:ext uri="{FF2B5EF4-FFF2-40B4-BE49-F238E27FC236}">
                <a16:creationId xmlns:a16="http://schemas.microsoft.com/office/drawing/2014/main" id="{EC0DC2E4-5766-4264-BC81-59C02B3B4DF9}"/>
              </a:ext>
            </a:extLst>
          </p:cNvPr>
          <p:cNvSpPr txBox="1">
            <a:spLocks noChangeArrowheads="1"/>
          </p:cNvSpPr>
          <p:nvPr/>
        </p:nvSpPr>
        <p:spPr bwMode="auto">
          <a:xfrm>
            <a:off x="1619250" y="5048250"/>
            <a:ext cx="1368425" cy="90805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r>
              <a:rPr lang="el-GR" altLang="el-GR" sz="1600">
                <a:solidFill>
                  <a:srgbClr val="FFFF66"/>
                </a:solidFill>
              </a:rPr>
              <a:t>Μη</a:t>
            </a:r>
            <a:r>
              <a:rPr lang="el-GR" altLang="el-GR" sz="1600"/>
              <a:t> </a:t>
            </a:r>
            <a:r>
              <a:rPr lang="el-GR" altLang="el-GR" sz="1600">
                <a:solidFill>
                  <a:srgbClr val="FFFF66"/>
                </a:solidFill>
              </a:rPr>
              <a:t>ρυπασμένο</a:t>
            </a:r>
            <a:r>
              <a:rPr lang="el-GR" altLang="el-GR" sz="1600"/>
              <a:t> </a:t>
            </a:r>
          </a:p>
          <a:p>
            <a:endParaRPr lang="el-GR" altLang="el-GR" sz="1600"/>
          </a:p>
        </p:txBody>
      </p:sp>
      <p:sp>
        <p:nvSpPr>
          <p:cNvPr id="56350" name="Text Box 30">
            <a:extLst>
              <a:ext uri="{FF2B5EF4-FFF2-40B4-BE49-F238E27FC236}">
                <a16:creationId xmlns:a16="http://schemas.microsoft.com/office/drawing/2014/main" id="{B00CDCA4-BC71-41D7-A2E2-C0340B163B3B}"/>
              </a:ext>
            </a:extLst>
          </p:cNvPr>
          <p:cNvSpPr txBox="1">
            <a:spLocks noChangeArrowheads="1"/>
          </p:cNvSpPr>
          <p:nvPr/>
        </p:nvSpPr>
        <p:spPr bwMode="auto">
          <a:xfrm>
            <a:off x="2806700" y="4686300"/>
            <a:ext cx="1357313" cy="90646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r>
              <a:rPr lang="el-GR" altLang="el-GR" sz="1600">
                <a:solidFill>
                  <a:srgbClr val="FFFF66"/>
                </a:solidFill>
              </a:rPr>
              <a:t>Ενδεχόμενα ρυπασμένο</a:t>
            </a:r>
          </a:p>
        </p:txBody>
      </p:sp>
      <p:sp>
        <p:nvSpPr>
          <p:cNvPr id="56351" name="Text Box 31">
            <a:extLst>
              <a:ext uri="{FF2B5EF4-FFF2-40B4-BE49-F238E27FC236}">
                <a16:creationId xmlns:a16="http://schemas.microsoft.com/office/drawing/2014/main" id="{BCCAFF96-1A54-45E5-9D0E-FEB8D8E24CE0}"/>
              </a:ext>
            </a:extLst>
          </p:cNvPr>
          <p:cNvSpPr txBox="1">
            <a:spLocks noChangeArrowheads="1"/>
          </p:cNvSpPr>
          <p:nvPr/>
        </p:nvSpPr>
        <p:spPr bwMode="auto">
          <a:xfrm>
            <a:off x="4164013" y="3960813"/>
            <a:ext cx="1355725" cy="90646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r>
              <a:rPr lang="el-GR" altLang="el-GR" sz="1600">
                <a:solidFill>
                  <a:srgbClr val="FFFF66"/>
                </a:solidFill>
              </a:rPr>
              <a:t>Πιθανά ρυπασμένο</a:t>
            </a:r>
          </a:p>
        </p:txBody>
      </p:sp>
      <p:sp>
        <p:nvSpPr>
          <p:cNvPr id="56352" name="Text Box 32">
            <a:extLst>
              <a:ext uri="{FF2B5EF4-FFF2-40B4-BE49-F238E27FC236}">
                <a16:creationId xmlns:a16="http://schemas.microsoft.com/office/drawing/2014/main" id="{574493D9-C7C2-47EB-B747-82A38C1A6F4E}"/>
              </a:ext>
            </a:extLst>
          </p:cNvPr>
          <p:cNvSpPr txBox="1">
            <a:spLocks noChangeArrowheads="1"/>
          </p:cNvSpPr>
          <p:nvPr/>
        </p:nvSpPr>
        <p:spPr bwMode="auto">
          <a:xfrm>
            <a:off x="5349875" y="3597275"/>
            <a:ext cx="1357313" cy="90805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r>
              <a:rPr lang="el-GR" altLang="el-GR" sz="1600">
                <a:solidFill>
                  <a:srgbClr val="FFFF66"/>
                </a:solidFill>
              </a:rPr>
              <a:t>Ρυπασμένο</a:t>
            </a:r>
          </a:p>
        </p:txBody>
      </p:sp>
      <p:grpSp>
        <p:nvGrpSpPr>
          <p:cNvPr id="56342" name="Group 22">
            <a:extLst>
              <a:ext uri="{FF2B5EF4-FFF2-40B4-BE49-F238E27FC236}">
                <a16:creationId xmlns:a16="http://schemas.microsoft.com/office/drawing/2014/main" id="{FE23CB3E-A76B-427E-8603-4E7332DDCC36}"/>
              </a:ext>
            </a:extLst>
          </p:cNvPr>
          <p:cNvGrpSpPr>
            <a:grpSpLocks/>
          </p:cNvGrpSpPr>
          <p:nvPr/>
        </p:nvGrpSpPr>
        <p:grpSpPr bwMode="auto">
          <a:xfrm>
            <a:off x="5588000" y="2035175"/>
            <a:ext cx="407988" cy="1090613"/>
            <a:chOff x="1872" y="2304"/>
            <a:chExt cx="288" cy="624"/>
          </a:xfrm>
        </p:grpSpPr>
        <p:sp>
          <p:nvSpPr>
            <p:cNvPr id="56343" name="Oval 23">
              <a:extLst>
                <a:ext uri="{FF2B5EF4-FFF2-40B4-BE49-F238E27FC236}">
                  <a16:creationId xmlns:a16="http://schemas.microsoft.com/office/drawing/2014/main" id="{B9ABBA50-4FDC-4F18-8AA2-B1CDD400E697}"/>
                </a:ext>
              </a:extLst>
            </p:cNvPr>
            <p:cNvSpPr>
              <a:spLocks noChangeArrowheads="1"/>
            </p:cNvSpPr>
            <p:nvPr/>
          </p:nvSpPr>
          <p:spPr bwMode="auto">
            <a:xfrm>
              <a:off x="1872" y="2592"/>
              <a:ext cx="288" cy="48"/>
            </a:xfrm>
            <a:prstGeom prst="ellipse">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endParaRPr lang="el-GR"/>
            </a:p>
          </p:txBody>
        </p:sp>
        <p:sp>
          <p:nvSpPr>
            <p:cNvPr id="56344" name="Line 24">
              <a:extLst>
                <a:ext uri="{FF2B5EF4-FFF2-40B4-BE49-F238E27FC236}">
                  <a16:creationId xmlns:a16="http://schemas.microsoft.com/office/drawing/2014/main" id="{F7B3B3AC-4854-445D-96F1-D9FBB4073D3E}"/>
                </a:ext>
              </a:extLst>
            </p:cNvPr>
            <p:cNvSpPr>
              <a:spLocks noChangeShapeType="1"/>
            </p:cNvSpPr>
            <p:nvPr/>
          </p:nvSpPr>
          <p:spPr bwMode="auto">
            <a:xfrm>
              <a:off x="2016" y="2304"/>
              <a:ext cx="0" cy="624"/>
            </a:xfrm>
            <a:prstGeom prst="line">
              <a:avLst/>
            </a:prstGeom>
            <a:ln>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endParaRPr lang="el-G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6335"/>
                                        </p:tgtEl>
                                        <p:attrNameLst>
                                          <p:attrName>style.visibility</p:attrName>
                                        </p:attrNameLst>
                                      </p:cBhvr>
                                      <p:to>
                                        <p:strVal val="visible"/>
                                      </p:to>
                                    </p:set>
                                    <p:anim calcmode="lin" valueType="num">
                                      <p:cBhvr>
                                        <p:cTn id="7" dur="1000" fill="hold"/>
                                        <p:tgtEl>
                                          <p:spTgt spid="56335"/>
                                        </p:tgtEl>
                                        <p:attrNameLst>
                                          <p:attrName>ppt_w</p:attrName>
                                        </p:attrNameLst>
                                      </p:cBhvr>
                                      <p:tavLst>
                                        <p:tav tm="0">
                                          <p:val>
                                            <p:strVal val="#ppt_w*0.70"/>
                                          </p:val>
                                        </p:tav>
                                        <p:tav tm="100000">
                                          <p:val>
                                            <p:strVal val="#ppt_w"/>
                                          </p:val>
                                        </p:tav>
                                      </p:tavLst>
                                    </p:anim>
                                    <p:anim calcmode="lin" valueType="num">
                                      <p:cBhvr>
                                        <p:cTn id="8" dur="1000" fill="hold"/>
                                        <p:tgtEl>
                                          <p:spTgt spid="56335"/>
                                        </p:tgtEl>
                                        <p:attrNameLst>
                                          <p:attrName>ppt_h</p:attrName>
                                        </p:attrNameLst>
                                      </p:cBhvr>
                                      <p:tavLst>
                                        <p:tav tm="0">
                                          <p:val>
                                            <p:strVal val="#ppt_h"/>
                                          </p:val>
                                        </p:tav>
                                        <p:tav tm="100000">
                                          <p:val>
                                            <p:strVal val="#ppt_h"/>
                                          </p:val>
                                        </p:tav>
                                      </p:tavLst>
                                    </p:anim>
                                    <p:animEffect transition="in" filter="fade">
                                      <p:cBhvr>
                                        <p:cTn id="9" dur="1000"/>
                                        <p:tgtEl>
                                          <p:spTgt spid="5633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6345"/>
                                        </p:tgtEl>
                                        <p:attrNameLst>
                                          <p:attrName>style.visibility</p:attrName>
                                        </p:attrNameLst>
                                      </p:cBhvr>
                                      <p:to>
                                        <p:strVal val="visible"/>
                                      </p:to>
                                    </p:set>
                                    <p:anim calcmode="lin" valueType="num">
                                      <p:cBhvr>
                                        <p:cTn id="12" dur="1000" fill="hold"/>
                                        <p:tgtEl>
                                          <p:spTgt spid="56345"/>
                                        </p:tgtEl>
                                        <p:attrNameLst>
                                          <p:attrName>ppt_w</p:attrName>
                                        </p:attrNameLst>
                                      </p:cBhvr>
                                      <p:tavLst>
                                        <p:tav tm="0">
                                          <p:val>
                                            <p:strVal val="#ppt_w*0.70"/>
                                          </p:val>
                                        </p:tav>
                                        <p:tav tm="100000">
                                          <p:val>
                                            <p:strVal val="#ppt_w"/>
                                          </p:val>
                                        </p:tav>
                                      </p:tavLst>
                                    </p:anim>
                                    <p:anim calcmode="lin" valueType="num">
                                      <p:cBhvr>
                                        <p:cTn id="13" dur="1000" fill="hold"/>
                                        <p:tgtEl>
                                          <p:spTgt spid="56345"/>
                                        </p:tgtEl>
                                        <p:attrNameLst>
                                          <p:attrName>ppt_h</p:attrName>
                                        </p:attrNameLst>
                                      </p:cBhvr>
                                      <p:tavLst>
                                        <p:tav tm="0">
                                          <p:val>
                                            <p:strVal val="#ppt_h"/>
                                          </p:val>
                                        </p:tav>
                                        <p:tav tm="100000">
                                          <p:val>
                                            <p:strVal val="#ppt_h"/>
                                          </p:val>
                                        </p:tav>
                                      </p:tavLst>
                                    </p:anim>
                                    <p:animEffect transition="in" filter="fade">
                                      <p:cBhvr>
                                        <p:cTn id="14" dur="1000"/>
                                        <p:tgtEl>
                                          <p:spTgt spid="5634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56332"/>
                                        </p:tgtEl>
                                        <p:attrNameLst>
                                          <p:attrName>style.visibility</p:attrName>
                                        </p:attrNameLst>
                                      </p:cBhvr>
                                      <p:to>
                                        <p:strVal val="visible"/>
                                      </p:to>
                                    </p:set>
                                    <p:anim calcmode="lin" valueType="num">
                                      <p:cBhvr>
                                        <p:cTn id="19" dur="1000" fill="hold"/>
                                        <p:tgtEl>
                                          <p:spTgt spid="56332"/>
                                        </p:tgtEl>
                                        <p:attrNameLst>
                                          <p:attrName>ppt_w</p:attrName>
                                        </p:attrNameLst>
                                      </p:cBhvr>
                                      <p:tavLst>
                                        <p:tav tm="0">
                                          <p:val>
                                            <p:strVal val="#ppt_w*0.70"/>
                                          </p:val>
                                        </p:tav>
                                        <p:tav tm="100000">
                                          <p:val>
                                            <p:strVal val="#ppt_w"/>
                                          </p:val>
                                        </p:tav>
                                      </p:tavLst>
                                    </p:anim>
                                    <p:anim calcmode="lin" valueType="num">
                                      <p:cBhvr>
                                        <p:cTn id="20" dur="1000" fill="hold"/>
                                        <p:tgtEl>
                                          <p:spTgt spid="56332"/>
                                        </p:tgtEl>
                                        <p:attrNameLst>
                                          <p:attrName>ppt_h</p:attrName>
                                        </p:attrNameLst>
                                      </p:cBhvr>
                                      <p:tavLst>
                                        <p:tav tm="0">
                                          <p:val>
                                            <p:strVal val="#ppt_h"/>
                                          </p:val>
                                        </p:tav>
                                        <p:tav tm="100000">
                                          <p:val>
                                            <p:strVal val="#ppt_h"/>
                                          </p:val>
                                        </p:tav>
                                      </p:tavLst>
                                    </p:anim>
                                    <p:animEffect transition="in" filter="fade">
                                      <p:cBhvr>
                                        <p:cTn id="21" dur="1000"/>
                                        <p:tgtEl>
                                          <p:spTgt spid="56332"/>
                                        </p:tgtEl>
                                      </p:cBhvr>
                                    </p:animEffect>
                                  </p:childTnLst>
                                </p:cTn>
                              </p:par>
                              <p:par>
                                <p:cTn id="22" presetID="55" presetClass="entr" presetSubtype="0" fill="hold" nodeType="withEffect">
                                  <p:stCondLst>
                                    <p:cond delay="0"/>
                                  </p:stCondLst>
                                  <p:childTnLst>
                                    <p:set>
                                      <p:cBhvr>
                                        <p:cTn id="23" dur="1" fill="hold">
                                          <p:stCondLst>
                                            <p:cond delay="0"/>
                                          </p:stCondLst>
                                        </p:cTn>
                                        <p:tgtEl>
                                          <p:spTgt spid="56342"/>
                                        </p:tgtEl>
                                        <p:attrNameLst>
                                          <p:attrName>style.visibility</p:attrName>
                                        </p:attrNameLst>
                                      </p:cBhvr>
                                      <p:to>
                                        <p:strVal val="visible"/>
                                      </p:to>
                                    </p:set>
                                    <p:anim calcmode="lin" valueType="num">
                                      <p:cBhvr>
                                        <p:cTn id="24" dur="1000" fill="hold"/>
                                        <p:tgtEl>
                                          <p:spTgt spid="56342"/>
                                        </p:tgtEl>
                                        <p:attrNameLst>
                                          <p:attrName>ppt_w</p:attrName>
                                        </p:attrNameLst>
                                      </p:cBhvr>
                                      <p:tavLst>
                                        <p:tav tm="0">
                                          <p:val>
                                            <p:strVal val="#ppt_w*0.70"/>
                                          </p:val>
                                        </p:tav>
                                        <p:tav tm="100000">
                                          <p:val>
                                            <p:strVal val="#ppt_w"/>
                                          </p:val>
                                        </p:tav>
                                      </p:tavLst>
                                    </p:anim>
                                    <p:anim calcmode="lin" valueType="num">
                                      <p:cBhvr>
                                        <p:cTn id="25" dur="1000" fill="hold"/>
                                        <p:tgtEl>
                                          <p:spTgt spid="56342"/>
                                        </p:tgtEl>
                                        <p:attrNameLst>
                                          <p:attrName>ppt_h</p:attrName>
                                        </p:attrNameLst>
                                      </p:cBhvr>
                                      <p:tavLst>
                                        <p:tav tm="0">
                                          <p:val>
                                            <p:strVal val="#ppt_h"/>
                                          </p:val>
                                        </p:tav>
                                        <p:tav tm="100000">
                                          <p:val>
                                            <p:strVal val="#ppt_h"/>
                                          </p:val>
                                        </p:tav>
                                      </p:tavLst>
                                    </p:anim>
                                    <p:animEffect transition="in" filter="fade">
                                      <p:cBhvr>
                                        <p:cTn id="26" dur="1000"/>
                                        <p:tgtEl>
                                          <p:spTgt spid="56342"/>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56348"/>
                                        </p:tgtEl>
                                        <p:attrNameLst>
                                          <p:attrName>style.visibility</p:attrName>
                                        </p:attrNameLst>
                                      </p:cBhvr>
                                      <p:to>
                                        <p:strVal val="visible"/>
                                      </p:to>
                                    </p:set>
                                    <p:anim calcmode="lin" valueType="num">
                                      <p:cBhvr>
                                        <p:cTn id="29" dur="1000" fill="hold"/>
                                        <p:tgtEl>
                                          <p:spTgt spid="56348"/>
                                        </p:tgtEl>
                                        <p:attrNameLst>
                                          <p:attrName>ppt_w</p:attrName>
                                        </p:attrNameLst>
                                      </p:cBhvr>
                                      <p:tavLst>
                                        <p:tav tm="0">
                                          <p:val>
                                            <p:strVal val="#ppt_w*0.70"/>
                                          </p:val>
                                        </p:tav>
                                        <p:tav tm="100000">
                                          <p:val>
                                            <p:strVal val="#ppt_w"/>
                                          </p:val>
                                        </p:tav>
                                      </p:tavLst>
                                    </p:anim>
                                    <p:anim calcmode="lin" valueType="num">
                                      <p:cBhvr>
                                        <p:cTn id="30" dur="1000" fill="hold"/>
                                        <p:tgtEl>
                                          <p:spTgt spid="56348"/>
                                        </p:tgtEl>
                                        <p:attrNameLst>
                                          <p:attrName>ppt_h</p:attrName>
                                        </p:attrNameLst>
                                      </p:cBhvr>
                                      <p:tavLst>
                                        <p:tav tm="0">
                                          <p:val>
                                            <p:strVal val="#ppt_h"/>
                                          </p:val>
                                        </p:tav>
                                        <p:tav tm="100000">
                                          <p:val>
                                            <p:strVal val="#ppt_h"/>
                                          </p:val>
                                        </p:tav>
                                      </p:tavLst>
                                    </p:anim>
                                    <p:animEffect transition="in" filter="fade">
                                      <p:cBhvr>
                                        <p:cTn id="31" dur="1000"/>
                                        <p:tgtEl>
                                          <p:spTgt spid="56348"/>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56346"/>
                                        </p:tgtEl>
                                        <p:attrNameLst>
                                          <p:attrName>style.visibility</p:attrName>
                                        </p:attrNameLst>
                                      </p:cBhvr>
                                      <p:to>
                                        <p:strVal val="visible"/>
                                      </p:to>
                                    </p:set>
                                    <p:anim calcmode="lin" valueType="num">
                                      <p:cBhvr>
                                        <p:cTn id="34" dur="1000" fill="hold"/>
                                        <p:tgtEl>
                                          <p:spTgt spid="56346"/>
                                        </p:tgtEl>
                                        <p:attrNameLst>
                                          <p:attrName>ppt_w</p:attrName>
                                        </p:attrNameLst>
                                      </p:cBhvr>
                                      <p:tavLst>
                                        <p:tav tm="0">
                                          <p:val>
                                            <p:strVal val="#ppt_w*0.70"/>
                                          </p:val>
                                        </p:tav>
                                        <p:tav tm="100000">
                                          <p:val>
                                            <p:strVal val="#ppt_w"/>
                                          </p:val>
                                        </p:tav>
                                      </p:tavLst>
                                    </p:anim>
                                    <p:anim calcmode="lin" valueType="num">
                                      <p:cBhvr>
                                        <p:cTn id="35" dur="1000" fill="hold"/>
                                        <p:tgtEl>
                                          <p:spTgt spid="56346"/>
                                        </p:tgtEl>
                                        <p:attrNameLst>
                                          <p:attrName>ppt_h</p:attrName>
                                        </p:attrNameLst>
                                      </p:cBhvr>
                                      <p:tavLst>
                                        <p:tav tm="0">
                                          <p:val>
                                            <p:strVal val="#ppt_h"/>
                                          </p:val>
                                        </p:tav>
                                        <p:tav tm="100000">
                                          <p:val>
                                            <p:strVal val="#ppt_h"/>
                                          </p:val>
                                        </p:tav>
                                      </p:tavLst>
                                    </p:anim>
                                    <p:animEffect transition="in" filter="fade">
                                      <p:cBhvr>
                                        <p:cTn id="36" dur="1000"/>
                                        <p:tgtEl>
                                          <p:spTgt spid="56346"/>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56349"/>
                                        </p:tgtEl>
                                        <p:attrNameLst>
                                          <p:attrName>style.visibility</p:attrName>
                                        </p:attrNameLst>
                                      </p:cBhvr>
                                      <p:to>
                                        <p:strVal val="visible"/>
                                      </p:to>
                                    </p:set>
                                    <p:anim calcmode="lin" valueType="num">
                                      <p:cBhvr>
                                        <p:cTn id="39" dur="1000" fill="hold"/>
                                        <p:tgtEl>
                                          <p:spTgt spid="56349"/>
                                        </p:tgtEl>
                                        <p:attrNameLst>
                                          <p:attrName>ppt_w</p:attrName>
                                        </p:attrNameLst>
                                      </p:cBhvr>
                                      <p:tavLst>
                                        <p:tav tm="0">
                                          <p:val>
                                            <p:strVal val="#ppt_w*0.70"/>
                                          </p:val>
                                        </p:tav>
                                        <p:tav tm="100000">
                                          <p:val>
                                            <p:strVal val="#ppt_w"/>
                                          </p:val>
                                        </p:tav>
                                      </p:tavLst>
                                    </p:anim>
                                    <p:anim calcmode="lin" valueType="num">
                                      <p:cBhvr>
                                        <p:cTn id="40" dur="1000" fill="hold"/>
                                        <p:tgtEl>
                                          <p:spTgt spid="56349"/>
                                        </p:tgtEl>
                                        <p:attrNameLst>
                                          <p:attrName>ppt_h</p:attrName>
                                        </p:attrNameLst>
                                      </p:cBhvr>
                                      <p:tavLst>
                                        <p:tav tm="0">
                                          <p:val>
                                            <p:strVal val="#ppt_h"/>
                                          </p:val>
                                        </p:tav>
                                        <p:tav tm="100000">
                                          <p:val>
                                            <p:strVal val="#ppt_h"/>
                                          </p:val>
                                        </p:tav>
                                      </p:tavLst>
                                    </p:anim>
                                    <p:animEffect transition="in" filter="fade">
                                      <p:cBhvr>
                                        <p:cTn id="41" dur="1000"/>
                                        <p:tgtEl>
                                          <p:spTgt spid="56349"/>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56352"/>
                                        </p:tgtEl>
                                        <p:attrNameLst>
                                          <p:attrName>style.visibility</p:attrName>
                                        </p:attrNameLst>
                                      </p:cBhvr>
                                      <p:to>
                                        <p:strVal val="visible"/>
                                      </p:to>
                                    </p:set>
                                    <p:anim calcmode="lin" valueType="num">
                                      <p:cBhvr>
                                        <p:cTn id="44" dur="1000" fill="hold"/>
                                        <p:tgtEl>
                                          <p:spTgt spid="56352"/>
                                        </p:tgtEl>
                                        <p:attrNameLst>
                                          <p:attrName>ppt_w</p:attrName>
                                        </p:attrNameLst>
                                      </p:cBhvr>
                                      <p:tavLst>
                                        <p:tav tm="0">
                                          <p:val>
                                            <p:strVal val="#ppt_w*0.70"/>
                                          </p:val>
                                        </p:tav>
                                        <p:tav tm="100000">
                                          <p:val>
                                            <p:strVal val="#ppt_w"/>
                                          </p:val>
                                        </p:tav>
                                      </p:tavLst>
                                    </p:anim>
                                    <p:anim calcmode="lin" valueType="num">
                                      <p:cBhvr>
                                        <p:cTn id="45" dur="1000" fill="hold"/>
                                        <p:tgtEl>
                                          <p:spTgt spid="56352"/>
                                        </p:tgtEl>
                                        <p:attrNameLst>
                                          <p:attrName>ppt_h</p:attrName>
                                        </p:attrNameLst>
                                      </p:cBhvr>
                                      <p:tavLst>
                                        <p:tav tm="0">
                                          <p:val>
                                            <p:strVal val="#ppt_h"/>
                                          </p:val>
                                        </p:tav>
                                        <p:tav tm="100000">
                                          <p:val>
                                            <p:strVal val="#ppt_h"/>
                                          </p:val>
                                        </p:tav>
                                      </p:tavLst>
                                    </p:anim>
                                    <p:animEffect transition="in" filter="fade">
                                      <p:cBhvr>
                                        <p:cTn id="46" dur="1000"/>
                                        <p:tgtEl>
                                          <p:spTgt spid="5635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5" presetClass="entr" presetSubtype="0" fill="hold" nodeType="clickEffect">
                                  <p:stCondLst>
                                    <p:cond delay="0"/>
                                  </p:stCondLst>
                                  <p:childTnLst>
                                    <p:set>
                                      <p:cBhvr>
                                        <p:cTn id="50" dur="1" fill="hold">
                                          <p:stCondLst>
                                            <p:cond delay="0"/>
                                          </p:stCondLst>
                                        </p:cTn>
                                        <p:tgtEl>
                                          <p:spTgt spid="56336"/>
                                        </p:tgtEl>
                                        <p:attrNameLst>
                                          <p:attrName>style.visibility</p:attrName>
                                        </p:attrNameLst>
                                      </p:cBhvr>
                                      <p:to>
                                        <p:strVal val="visible"/>
                                      </p:to>
                                    </p:set>
                                    <p:anim calcmode="lin" valueType="num">
                                      <p:cBhvr>
                                        <p:cTn id="51" dur="1000" fill="hold"/>
                                        <p:tgtEl>
                                          <p:spTgt spid="56336"/>
                                        </p:tgtEl>
                                        <p:attrNameLst>
                                          <p:attrName>ppt_w</p:attrName>
                                        </p:attrNameLst>
                                      </p:cBhvr>
                                      <p:tavLst>
                                        <p:tav tm="0">
                                          <p:val>
                                            <p:strVal val="#ppt_w*0.70"/>
                                          </p:val>
                                        </p:tav>
                                        <p:tav tm="100000">
                                          <p:val>
                                            <p:strVal val="#ppt_w"/>
                                          </p:val>
                                        </p:tav>
                                      </p:tavLst>
                                    </p:anim>
                                    <p:anim calcmode="lin" valueType="num">
                                      <p:cBhvr>
                                        <p:cTn id="52" dur="1000" fill="hold"/>
                                        <p:tgtEl>
                                          <p:spTgt spid="56336"/>
                                        </p:tgtEl>
                                        <p:attrNameLst>
                                          <p:attrName>ppt_h</p:attrName>
                                        </p:attrNameLst>
                                      </p:cBhvr>
                                      <p:tavLst>
                                        <p:tav tm="0">
                                          <p:val>
                                            <p:strVal val="#ppt_h"/>
                                          </p:val>
                                        </p:tav>
                                        <p:tav tm="100000">
                                          <p:val>
                                            <p:strVal val="#ppt_h"/>
                                          </p:val>
                                        </p:tav>
                                      </p:tavLst>
                                    </p:anim>
                                    <p:animEffect transition="in" filter="fade">
                                      <p:cBhvr>
                                        <p:cTn id="53" dur="1000"/>
                                        <p:tgtEl>
                                          <p:spTgt spid="56336"/>
                                        </p:tgtEl>
                                      </p:cBhvr>
                                    </p:animEffect>
                                  </p:childTnLst>
                                </p:cTn>
                              </p:par>
                              <p:par>
                                <p:cTn id="54" presetID="55" presetClass="entr" presetSubtype="0" fill="hold" nodeType="withEffect">
                                  <p:stCondLst>
                                    <p:cond delay="0"/>
                                  </p:stCondLst>
                                  <p:childTnLst>
                                    <p:set>
                                      <p:cBhvr>
                                        <p:cTn id="55" dur="1" fill="hold">
                                          <p:stCondLst>
                                            <p:cond delay="0"/>
                                          </p:stCondLst>
                                        </p:cTn>
                                        <p:tgtEl>
                                          <p:spTgt spid="56339"/>
                                        </p:tgtEl>
                                        <p:attrNameLst>
                                          <p:attrName>style.visibility</p:attrName>
                                        </p:attrNameLst>
                                      </p:cBhvr>
                                      <p:to>
                                        <p:strVal val="visible"/>
                                      </p:to>
                                    </p:set>
                                    <p:anim calcmode="lin" valueType="num">
                                      <p:cBhvr>
                                        <p:cTn id="56" dur="1000" fill="hold"/>
                                        <p:tgtEl>
                                          <p:spTgt spid="56339"/>
                                        </p:tgtEl>
                                        <p:attrNameLst>
                                          <p:attrName>ppt_w</p:attrName>
                                        </p:attrNameLst>
                                      </p:cBhvr>
                                      <p:tavLst>
                                        <p:tav tm="0">
                                          <p:val>
                                            <p:strVal val="#ppt_w*0.70"/>
                                          </p:val>
                                        </p:tav>
                                        <p:tav tm="100000">
                                          <p:val>
                                            <p:strVal val="#ppt_w"/>
                                          </p:val>
                                        </p:tav>
                                      </p:tavLst>
                                    </p:anim>
                                    <p:anim calcmode="lin" valueType="num">
                                      <p:cBhvr>
                                        <p:cTn id="57" dur="1000" fill="hold"/>
                                        <p:tgtEl>
                                          <p:spTgt spid="56339"/>
                                        </p:tgtEl>
                                        <p:attrNameLst>
                                          <p:attrName>ppt_h</p:attrName>
                                        </p:attrNameLst>
                                      </p:cBhvr>
                                      <p:tavLst>
                                        <p:tav tm="0">
                                          <p:val>
                                            <p:strVal val="#ppt_h"/>
                                          </p:val>
                                        </p:tav>
                                        <p:tav tm="100000">
                                          <p:val>
                                            <p:strVal val="#ppt_h"/>
                                          </p:val>
                                        </p:tav>
                                      </p:tavLst>
                                    </p:anim>
                                    <p:animEffect transition="in" filter="fade">
                                      <p:cBhvr>
                                        <p:cTn id="58" dur="1000"/>
                                        <p:tgtEl>
                                          <p:spTgt spid="56339"/>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56351"/>
                                        </p:tgtEl>
                                        <p:attrNameLst>
                                          <p:attrName>style.visibility</p:attrName>
                                        </p:attrNameLst>
                                      </p:cBhvr>
                                      <p:to>
                                        <p:strVal val="visible"/>
                                      </p:to>
                                    </p:set>
                                    <p:anim calcmode="lin" valueType="num">
                                      <p:cBhvr>
                                        <p:cTn id="61" dur="1000" fill="hold"/>
                                        <p:tgtEl>
                                          <p:spTgt spid="56351"/>
                                        </p:tgtEl>
                                        <p:attrNameLst>
                                          <p:attrName>ppt_w</p:attrName>
                                        </p:attrNameLst>
                                      </p:cBhvr>
                                      <p:tavLst>
                                        <p:tav tm="0">
                                          <p:val>
                                            <p:strVal val="#ppt_w*0.70"/>
                                          </p:val>
                                        </p:tav>
                                        <p:tav tm="100000">
                                          <p:val>
                                            <p:strVal val="#ppt_w"/>
                                          </p:val>
                                        </p:tav>
                                      </p:tavLst>
                                    </p:anim>
                                    <p:anim calcmode="lin" valueType="num">
                                      <p:cBhvr>
                                        <p:cTn id="62" dur="1000" fill="hold"/>
                                        <p:tgtEl>
                                          <p:spTgt spid="56351"/>
                                        </p:tgtEl>
                                        <p:attrNameLst>
                                          <p:attrName>ppt_h</p:attrName>
                                        </p:attrNameLst>
                                      </p:cBhvr>
                                      <p:tavLst>
                                        <p:tav tm="0">
                                          <p:val>
                                            <p:strVal val="#ppt_h"/>
                                          </p:val>
                                        </p:tav>
                                        <p:tav tm="100000">
                                          <p:val>
                                            <p:strVal val="#ppt_h"/>
                                          </p:val>
                                        </p:tav>
                                      </p:tavLst>
                                    </p:anim>
                                    <p:animEffect transition="in" filter="fade">
                                      <p:cBhvr>
                                        <p:cTn id="63" dur="1000"/>
                                        <p:tgtEl>
                                          <p:spTgt spid="56351"/>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56350"/>
                                        </p:tgtEl>
                                        <p:attrNameLst>
                                          <p:attrName>style.visibility</p:attrName>
                                        </p:attrNameLst>
                                      </p:cBhvr>
                                      <p:to>
                                        <p:strVal val="visible"/>
                                      </p:to>
                                    </p:set>
                                    <p:anim calcmode="lin" valueType="num">
                                      <p:cBhvr>
                                        <p:cTn id="66" dur="1000" fill="hold"/>
                                        <p:tgtEl>
                                          <p:spTgt spid="56350"/>
                                        </p:tgtEl>
                                        <p:attrNameLst>
                                          <p:attrName>ppt_w</p:attrName>
                                        </p:attrNameLst>
                                      </p:cBhvr>
                                      <p:tavLst>
                                        <p:tav tm="0">
                                          <p:val>
                                            <p:strVal val="#ppt_w*0.70"/>
                                          </p:val>
                                        </p:tav>
                                        <p:tav tm="100000">
                                          <p:val>
                                            <p:strVal val="#ppt_w"/>
                                          </p:val>
                                        </p:tav>
                                      </p:tavLst>
                                    </p:anim>
                                    <p:anim calcmode="lin" valueType="num">
                                      <p:cBhvr>
                                        <p:cTn id="67" dur="1000" fill="hold"/>
                                        <p:tgtEl>
                                          <p:spTgt spid="56350"/>
                                        </p:tgtEl>
                                        <p:attrNameLst>
                                          <p:attrName>ppt_h</p:attrName>
                                        </p:attrNameLst>
                                      </p:cBhvr>
                                      <p:tavLst>
                                        <p:tav tm="0">
                                          <p:val>
                                            <p:strVal val="#ppt_h"/>
                                          </p:val>
                                        </p:tav>
                                        <p:tav tm="100000">
                                          <p:val>
                                            <p:strVal val="#ppt_h"/>
                                          </p:val>
                                        </p:tav>
                                      </p:tavLst>
                                    </p:anim>
                                    <p:animEffect transition="in" filter="fade">
                                      <p:cBhvr>
                                        <p:cTn id="68" dur="1000"/>
                                        <p:tgtEl>
                                          <p:spTgt spid="56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5" grpId="0" animBg="1"/>
      <p:bldP spid="56346" grpId="0" animBg="1"/>
      <p:bldP spid="56348" grpId="0" animBg="1"/>
      <p:bldP spid="56349" grpId="0" animBg="1"/>
      <p:bldP spid="56350" grpId="0" animBg="1"/>
      <p:bldP spid="56351" grpId="0" animBg="1"/>
      <p:bldP spid="563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Γράφημα 2">
            <a:extLst>
              <a:ext uri="{FF2B5EF4-FFF2-40B4-BE49-F238E27FC236}">
                <a16:creationId xmlns:a16="http://schemas.microsoft.com/office/drawing/2014/main" id="{0955188F-2445-4D9E-AB93-CD3613D7F0F0}"/>
              </a:ext>
            </a:extLst>
          </p:cNvPr>
          <p:cNvGraphicFramePr>
            <a:graphicFrameLocks/>
          </p:cNvGraphicFramePr>
          <p:nvPr/>
        </p:nvGraphicFramePr>
        <p:xfrm>
          <a:off x="301752" y="3147980"/>
          <a:ext cx="5206352" cy="3232397"/>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1C06BD08-AA85-49DA-8D68-B64EB39B0D58}"/>
              </a:ext>
            </a:extLst>
          </p:cNvPr>
          <p:cNvSpPr txBox="1"/>
          <p:nvPr/>
        </p:nvSpPr>
        <p:spPr>
          <a:xfrm>
            <a:off x="724488" y="1780321"/>
            <a:ext cx="3032440" cy="646331"/>
          </a:xfrm>
          <a:prstGeom prst="rect">
            <a:avLst/>
          </a:prstGeom>
          <a:noFill/>
        </p:spPr>
        <p:txBody>
          <a:bodyPr wrap="square" rtlCol="0">
            <a:spAutoFit/>
          </a:bodyPr>
          <a:lstStyle/>
          <a:p>
            <a:r>
              <a:rPr lang="en-US" i="1" dirty="0"/>
              <a:t>2007-2019: 153 citations</a:t>
            </a:r>
          </a:p>
          <a:p>
            <a:r>
              <a:rPr lang="en-US" i="1" dirty="0"/>
              <a:t>Source: Google Scholar</a:t>
            </a:r>
            <a:endParaRPr lang="el-GR" i="1" dirty="0"/>
          </a:p>
        </p:txBody>
      </p:sp>
      <p:sp>
        <p:nvSpPr>
          <p:cNvPr id="4" name="TextBox 3">
            <a:extLst>
              <a:ext uri="{FF2B5EF4-FFF2-40B4-BE49-F238E27FC236}">
                <a16:creationId xmlns:a16="http://schemas.microsoft.com/office/drawing/2014/main" id="{9DF66E53-6B29-4CDD-AE2F-4A8DD81E436F}"/>
              </a:ext>
            </a:extLst>
          </p:cNvPr>
          <p:cNvSpPr txBox="1"/>
          <p:nvPr/>
        </p:nvSpPr>
        <p:spPr>
          <a:xfrm>
            <a:off x="6259530" y="4234305"/>
            <a:ext cx="2576622" cy="923330"/>
          </a:xfrm>
          <a:prstGeom prst="rect">
            <a:avLst/>
          </a:prstGeom>
          <a:noFill/>
        </p:spPr>
        <p:txBody>
          <a:bodyPr wrap="square" rtlCol="0">
            <a:spAutoFit/>
          </a:bodyPr>
          <a:lstStyle/>
          <a:p>
            <a:r>
              <a:rPr lang="en-US" i="1" dirty="0"/>
              <a:t>107 citing documents </a:t>
            </a:r>
          </a:p>
          <a:p>
            <a:r>
              <a:rPr lang="en-US" i="1" dirty="0"/>
              <a:t>accessed for this presentation</a:t>
            </a:r>
            <a:endParaRPr lang="el-GR" i="1" dirty="0"/>
          </a:p>
        </p:txBody>
      </p:sp>
      <p:pic>
        <p:nvPicPr>
          <p:cNvPr id="5" name="Εικόνα 4">
            <a:extLst>
              <a:ext uri="{FF2B5EF4-FFF2-40B4-BE49-F238E27FC236}">
                <a16:creationId xmlns:a16="http://schemas.microsoft.com/office/drawing/2014/main" id="{5C242463-B1BC-4DF8-9554-EDAF6E6EE805}"/>
              </a:ext>
            </a:extLst>
          </p:cNvPr>
          <p:cNvPicPr>
            <a:picLocks noChangeAspect="1"/>
          </p:cNvPicPr>
          <p:nvPr/>
        </p:nvPicPr>
        <p:blipFill rotWithShape="1">
          <a:blip r:embed="rId3"/>
          <a:srcRect l="13674" t="45649" r="67182" b="42685"/>
          <a:stretch/>
        </p:blipFill>
        <p:spPr>
          <a:xfrm>
            <a:off x="4505121" y="1569008"/>
            <a:ext cx="4331031" cy="1643968"/>
          </a:xfrm>
          <a:prstGeom prst="rect">
            <a:avLst/>
          </a:prstGeom>
        </p:spPr>
      </p:pic>
      <p:sp>
        <p:nvSpPr>
          <p:cNvPr id="6" name="Τίτλος 5">
            <a:extLst>
              <a:ext uri="{FF2B5EF4-FFF2-40B4-BE49-F238E27FC236}">
                <a16:creationId xmlns:a16="http://schemas.microsoft.com/office/drawing/2014/main" id="{8A7D221A-94B6-47DD-8A99-B3B7CF665879}"/>
              </a:ext>
            </a:extLst>
          </p:cNvPr>
          <p:cNvSpPr>
            <a:spLocks noGrp="1"/>
          </p:cNvSpPr>
          <p:nvPr>
            <p:ph type="title"/>
          </p:nvPr>
        </p:nvSpPr>
        <p:spPr>
          <a:xfrm>
            <a:off x="628650" y="243445"/>
            <a:ext cx="7886700" cy="1325563"/>
          </a:xfrm>
        </p:spPr>
        <p:txBody>
          <a:bodyPr>
            <a:normAutofit/>
          </a:bodyPr>
          <a:lstStyle/>
          <a:p>
            <a:r>
              <a:rPr lang="el-GR" sz="3600" u="sng" dirty="0">
                <a:solidFill>
                  <a:schemeClr val="accent1">
                    <a:lumMod val="75000"/>
                  </a:schemeClr>
                </a:solidFill>
              </a:rPr>
              <a:t>Βιβλιογραφικές αναφορές στον οδηγό της </a:t>
            </a:r>
            <a:r>
              <a:rPr lang="en-US" sz="3600" u="sng" dirty="0" err="1">
                <a:solidFill>
                  <a:schemeClr val="accent1">
                    <a:lumMod val="75000"/>
                  </a:schemeClr>
                </a:solidFill>
              </a:rPr>
              <a:t>Eurachem</a:t>
            </a:r>
            <a:r>
              <a:rPr lang="en-US" sz="3600" u="sng" dirty="0">
                <a:solidFill>
                  <a:schemeClr val="accent1">
                    <a:lumMod val="75000"/>
                  </a:schemeClr>
                </a:solidFill>
              </a:rPr>
              <a:t> </a:t>
            </a:r>
            <a:r>
              <a:rPr lang="en-US" sz="3600" u="sng" dirty="0" err="1">
                <a:solidFill>
                  <a:schemeClr val="accent1">
                    <a:lumMod val="75000"/>
                  </a:schemeClr>
                </a:solidFill>
              </a:rPr>
              <a:t>UfS</a:t>
            </a:r>
            <a:r>
              <a:rPr lang="en-US" sz="3600" u="sng" dirty="0">
                <a:solidFill>
                  <a:schemeClr val="accent1">
                    <a:lumMod val="75000"/>
                  </a:schemeClr>
                </a:solidFill>
              </a:rPr>
              <a:t> (1</a:t>
            </a:r>
            <a:r>
              <a:rPr lang="en-US" sz="3600" u="sng" baseline="30000" dirty="0">
                <a:solidFill>
                  <a:schemeClr val="accent1">
                    <a:lumMod val="75000"/>
                  </a:schemeClr>
                </a:solidFill>
              </a:rPr>
              <a:t>st</a:t>
            </a:r>
            <a:r>
              <a:rPr lang="en-US" sz="3600" u="sng" dirty="0">
                <a:solidFill>
                  <a:schemeClr val="accent1">
                    <a:lumMod val="75000"/>
                  </a:schemeClr>
                </a:solidFill>
              </a:rPr>
              <a:t> edition)</a:t>
            </a:r>
            <a:endParaRPr lang="el-GR" sz="3600" u="sng" dirty="0">
              <a:solidFill>
                <a:schemeClr val="accent1">
                  <a:lumMod val="75000"/>
                </a:schemeClr>
              </a:solidFill>
            </a:endParaRPr>
          </a:p>
        </p:txBody>
      </p:sp>
      <p:sp>
        <p:nvSpPr>
          <p:cNvPr id="9" name="Βέλος: Δεξιό 8">
            <a:extLst>
              <a:ext uri="{FF2B5EF4-FFF2-40B4-BE49-F238E27FC236}">
                <a16:creationId xmlns:a16="http://schemas.microsoft.com/office/drawing/2014/main" id="{C2E334D3-9358-4544-8141-3EA9D6733C09}"/>
              </a:ext>
            </a:extLst>
          </p:cNvPr>
          <p:cNvSpPr/>
          <p:nvPr/>
        </p:nvSpPr>
        <p:spPr>
          <a:xfrm>
            <a:off x="3491880" y="1988840"/>
            <a:ext cx="1112938" cy="316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Βέλος: Δεξιό 9">
            <a:extLst>
              <a:ext uri="{FF2B5EF4-FFF2-40B4-BE49-F238E27FC236}">
                <a16:creationId xmlns:a16="http://schemas.microsoft.com/office/drawing/2014/main" id="{5B3E63A2-858E-48B1-957D-C856100AA486}"/>
              </a:ext>
            </a:extLst>
          </p:cNvPr>
          <p:cNvSpPr/>
          <p:nvPr/>
        </p:nvSpPr>
        <p:spPr>
          <a:xfrm flipH="1">
            <a:off x="5294258" y="4379948"/>
            <a:ext cx="965272" cy="316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3070068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3E76E4A2-4471-48F0-94AE-FED63CDFC053}"/>
              </a:ext>
            </a:extLst>
          </p:cNvPr>
          <p:cNvSpPr>
            <a:spLocks noGrp="1" noChangeArrowheads="1"/>
          </p:cNvSpPr>
          <p:nvPr>
            <p:ph type="title"/>
          </p:nvPr>
        </p:nvSpPr>
        <p:spPr>
          <a:xfrm>
            <a:off x="539750" y="111125"/>
            <a:ext cx="8229600" cy="796925"/>
          </a:xfrm>
        </p:spPr>
        <p:txBody>
          <a:bodyPr/>
          <a:lstStyle/>
          <a:p>
            <a:r>
              <a:rPr lang="el-GR" altLang="el-GR" sz="3200" b="1" dirty="0">
                <a:solidFill>
                  <a:schemeClr val="accent1">
                    <a:lumMod val="75000"/>
                  </a:schemeClr>
                </a:solidFill>
              </a:rPr>
              <a:t>ΣΥΜΠΕΡΑΣΜΑΤΑ ΜΕΛΕΤΗΣ ΠΕΡΙΠΤΩΣΗΣ</a:t>
            </a:r>
          </a:p>
        </p:txBody>
      </p:sp>
      <p:sp>
        <p:nvSpPr>
          <p:cNvPr id="57347" name="Rectangle 3">
            <a:extLst>
              <a:ext uri="{FF2B5EF4-FFF2-40B4-BE49-F238E27FC236}">
                <a16:creationId xmlns:a16="http://schemas.microsoft.com/office/drawing/2014/main" id="{AA90FC6E-D047-422A-80FB-9D073ED6DCD6}"/>
              </a:ext>
            </a:extLst>
          </p:cNvPr>
          <p:cNvSpPr>
            <a:spLocks noChangeArrowheads="1"/>
          </p:cNvSpPr>
          <p:nvPr/>
        </p:nvSpPr>
        <p:spPr bwMode="auto">
          <a:xfrm>
            <a:off x="0" y="981075"/>
            <a:ext cx="9144000" cy="714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57348" name="Rectangle 4">
            <a:extLst>
              <a:ext uri="{FF2B5EF4-FFF2-40B4-BE49-F238E27FC236}">
                <a16:creationId xmlns:a16="http://schemas.microsoft.com/office/drawing/2014/main" id="{77EE2DF2-0E62-49AA-BA1B-CEA61CAED073}"/>
              </a:ext>
            </a:extLst>
          </p:cNvPr>
          <p:cNvSpPr>
            <a:spLocks noChangeArrowheads="1"/>
          </p:cNvSpPr>
          <p:nvPr/>
        </p:nvSpPr>
        <p:spPr bwMode="auto">
          <a:xfrm>
            <a:off x="-1588" y="1125538"/>
            <a:ext cx="9145588" cy="142875"/>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57349" name="Rectangle 5">
            <a:extLst>
              <a:ext uri="{FF2B5EF4-FFF2-40B4-BE49-F238E27FC236}">
                <a16:creationId xmlns:a16="http://schemas.microsoft.com/office/drawing/2014/main" id="{9227DCE8-E5C5-4BB6-9B8F-24F51BEE703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57350" name="Rectangle 6">
            <a:extLst>
              <a:ext uri="{FF2B5EF4-FFF2-40B4-BE49-F238E27FC236}">
                <a16:creationId xmlns:a16="http://schemas.microsoft.com/office/drawing/2014/main" id="{482AF88A-0071-4BE8-BE7B-6B176DE41B12}"/>
              </a:ext>
            </a:extLst>
          </p:cNvPr>
          <p:cNvSpPr>
            <a:spLocks noChangeArrowheads="1"/>
          </p:cNvSpPr>
          <p:nvPr/>
        </p:nvSpPr>
        <p:spPr bwMode="auto">
          <a:xfrm>
            <a:off x="0" y="3300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57351" name="Rectangle 7">
            <a:extLst>
              <a:ext uri="{FF2B5EF4-FFF2-40B4-BE49-F238E27FC236}">
                <a16:creationId xmlns:a16="http://schemas.microsoft.com/office/drawing/2014/main" id="{D2AC23E2-58AE-4706-9EA1-C925B9987EF5}"/>
              </a:ext>
            </a:extLst>
          </p:cNvPr>
          <p:cNvSpPr>
            <a:spLocks noChangeArrowheads="1"/>
          </p:cNvSpPr>
          <p:nvPr/>
        </p:nvSpPr>
        <p:spPr bwMode="auto">
          <a:xfrm>
            <a:off x="0" y="2457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57373" name="Text Box 29">
            <a:extLst>
              <a:ext uri="{FF2B5EF4-FFF2-40B4-BE49-F238E27FC236}">
                <a16:creationId xmlns:a16="http://schemas.microsoft.com/office/drawing/2014/main" id="{ED9940AE-0E82-4F3D-960F-8471F2956FBD}"/>
              </a:ext>
            </a:extLst>
          </p:cNvPr>
          <p:cNvSpPr txBox="1">
            <a:spLocks noChangeArrowheads="1"/>
          </p:cNvSpPr>
          <p:nvPr/>
        </p:nvSpPr>
        <p:spPr bwMode="auto">
          <a:xfrm>
            <a:off x="179388" y="1990725"/>
            <a:ext cx="896461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l-GR" altLang="el-GR" sz="2400" dirty="0"/>
              <a:t> Δυνατή η εκτίμηση αβεβαιότητας λόγω δειγματοληψίας </a:t>
            </a:r>
            <a:r>
              <a:rPr lang="en-US" altLang="el-GR" sz="2400" dirty="0">
                <a:sym typeface="Wingdings" panose="05000000000000000000" pitchFamily="2" charset="2"/>
              </a:rPr>
              <a:t> </a:t>
            </a:r>
            <a:r>
              <a:rPr lang="el-GR" altLang="el-GR" sz="2400" dirty="0">
                <a:sym typeface="Wingdings" panose="05000000000000000000" pitchFamily="2" charset="2"/>
              </a:rPr>
              <a:t>ποικιλία μεθόδων διαφορετικού κόστους/ πολυπλοκότητας</a:t>
            </a:r>
            <a:r>
              <a:rPr lang="el-GR" altLang="el-GR" sz="2400" dirty="0"/>
              <a:t> </a:t>
            </a:r>
          </a:p>
          <a:p>
            <a:pPr>
              <a:spcBef>
                <a:spcPct val="50000"/>
              </a:spcBef>
              <a:buFontTx/>
              <a:buChar char="•"/>
            </a:pPr>
            <a:r>
              <a:rPr lang="el-GR" altLang="el-GR" sz="2400" dirty="0"/>
              <a:t> Πειραματικά δεδομένα για </a:t>
            </a:r>
            <a:r>
              <a:rPr lang="en-US" altLang="el-GR" sz="2400" dirty="0"/>
              <a:t>Pb</a:t>
            </a:r>
            <a:r>
              <a:rPr lang="el-GR" altLang="el-GR" sz="2400" dirty="0"/>
              <a:t> στο έδαφος </a:t>
            </a:r>
            <a:r>
              <a:rPr lang="en-US" altLang="el-GR" sz="2400" dirty="0">
                <a:sym typeface="Wingdings" panose="05000000000000000000" pitchFamily="2" charset="2"/>
              </a:rPr>
              <a:t> U~50%</a:t>
            </a:r>
            <a:endParaRPr lang="el-GR" altLang="el-GR" sz="2400" dirty="0"/>
          </a:p>
          <a:p>
            <a:pPr>
              <a:spcBef>
                <a:spcPct val="50000"/>
              </a:spcBef>
              <a:buFontTx/>
              <a:buChar char="•"/>
            </a:pPr>
            <a:r>
              <a:rPr lang="el-GR" altLang="el-GR" sz="2400" dirty="0"/>
              <a:t> Ετερογένεια δειγματοληπτικού στόχου κυρίαρχος παράγοντας</a:t>
            </a:r>
          </a:p>
          <a:p>
            <a:pPr>
              <a:spcBef>
                <a:spcPct val="50000"/>
              </a:spcBef>
              <a:buFontTx/>
              <a:buChar char="•"/>
            </a:pPr>
            <a:r>
              <a:rPr lang="el-GR" altLang="el-GR" sz="2400" dirty="0"/>
              <a:t> Συνέπειες στην κατάταξη ρυπασμένου εδάφους</a:t>
            </a:r>
            <a:r>
              <a:rPr lang="en-US" altLang="el-GR" sz="2400" dirty="0"/>
              <a:t> </a:t>
            </a:r>
            <a:r>
              <a:rPr lang="en-US" altLang="el-GR" sz="2400" dirty="0">
                <a:sym typeface="Wingdings" panose="05000000000000000000" pitchFamily="2" charset="2"/>
              </a:rPr>
              <a:t> </a:t>
            </a:r>
            <a:r>
              <a:rPr lang="el-GR" altLang="el-GR" sz="2400" dirty="0">
                <a:sym typeface="Wingdings" panose="05000000000000000000" pitchFamily="2" charset="2"/>
              </a:rPr>
              <a:t>ανάγκη συνεκτίμησης αβεβαιότητας στη λήψη αποφάσεων</a:t>
            </a:r>
            <a:endParaRPr lang="el-GR" altLang="el-GR" sz="2400" dirty="0"/>
          </a:p>
          <a:p>
            <a:pPr>
              <a:spcBef>
                <a:spcPct val="50000"/>
              </a:spcBef>
              <a:buFontTx/>
              <a:buChar char="•"/>
            </a:pPr>
            <a:r>
              <a:rPr lang="el-GR" altLang="el-GR" sz="2400" dirty="0"/>
              <a:t> Δυνατότητα προσαρμογής μεθόδων σε διαφορετικά μέσα δειγματοληψίας (ίζημα, νερό, αέρια)</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7373">
                                            <p:txEl>
                                              <p:pRg st="0" end="0"/>
                                            </p:txEl>
                                          </p:spTgt>
                                        </p:tgtEl>
                                        <p:attrNameLst>
                                          <p:attrName>style.visibility</p:attrName>
                                        </p:attrNameLst>
                                      </p:cBhvr>
                                      <p:to>
                                        <p:strVal val="visible"/>
                                      </p:to>
                                    </p:set>
                                    <p:animEffect transition="in" filter="slide(fromBottom)">
                                      <p:cBhvr>
                                        <p:cTn id="7" dur="500"/>
                                        <p:tgtEl>
                                          <p:spTgt spid="5737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57373">
                                            <p:txEl>
                                              <p:pRg st="1" end="1"/>
                                            </p:txEl>
                                          </p:spTgt>
                                        </p:tgtEl>
                                        <p:attrNameLst>
                                          <p:attrName>style.visibility</p:attrName>
                                        </p:attrNameLst>
                                      </p:cBhvr>
                                      <p:to>
                                        <p:strVal val="visible"/>
                                      </p:to>
                                    </p:set>
                                    <p:animEffect transition="in" filter="slide(fromBottom)">
                                      <p:cBhvr>
                                        <p:cTn id="12" dur="500"/>
                                        <p:tgtEl>
                                          <p:spTgt spid="5737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57373">
                                            <p:txEl>
                                              <p:pRg st="2" end="2"/>
                                            </p:txEl>
                                          </p:spTgt>
                                        </p:tgtEl>
                                        <p:attrNameLst>
                                          <p:attrName>style.visibility</p:attrName>
                                        </p:attrNameLst>
                                      </p:cBhvr>
                                      <p:to>
                                        <p:strVal val="visible"/>
                                      </p:to>
                                    </p:set>
                                    <p:animEffect transition="in" filter="slide(fromBottom)">
                                      <p:cBhvr>
                                        <p:cTn id="17" dur="500"/>
                                        <p:tgtEl>
                                          <p:spTgt spid="5737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57373">
                                            <p:txEl>
                                              <p:pRg st="3" end="3"/>
                                            </p:txEl>
                                          </p:spTgt>
                                        </p:tgtEl>
                                        <p:attrNameLst>
                                          <p:attrName>style.visibility</p:attrName>
                                        </p:attrNameLst>
                                      </p:cBhvr>
                                      <p:to>
                                        <p:strVal val="visible"/>
                                      </p:to>
                                    </p:set>
                                    <p:animEffect transition="in" filter="slide(fromBottom)">
                                      <p:cBhvr>
                                        <p:cTn id="22" dur="500"/>
                                        <p:tgtEl>
                                          <p:spTgt spid="5737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57373">
                                            <p:txEl>
                                              <p:pRg st="4" end="4"/>
                                            </p:txEl>
                                          </p:spTgt>
                                        </p:tgtEl>
                                        <p:attrNameLst>
                                          <p:attrName>style.visibility</p:attrName>
                                        </p:attrNameLst>
                                      </p:cBhvr>
                                      <p:to>
                                        <p:strVal val="visible"/>
                                      </p:to>
                                    </p:set>
                                    <p:animEffect transition="in" filter="slide(fromBottom)">
                                      <p:cBhvr>
                                        <p:cTn id="27" dur="500"/>
                                        <p:tgtEl>
                                          <p:spTgt spid="5737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2C78C2-13DA-4CB0-9F5A-41E1A772E42A}"/>
              </a:ext>
            </a:extLst>
          </p:cNvPr>
          <p:cNvSpPr>
            <a:spLocks noGrp="1"/>
          </p:cNvSpPr>
          <p:nvPr>
            <p:ph type="title"/>
          </p:nvPr>
        </p:nvSpPr>
        <p:spPr>
          <a:xfrm>
            <a:off x="457200" y="274638"/>
            <a:ext cx="8229600" cy="614244"/>
          </a:xfrm>
        </p:spPr>
        <p:txBody>
          <a:bodyPr/>
          <a:lstStyle/>
          <a:p>
            <a:r>
              <a:rPr lang="el-GR" u="sng" dirty="0">
                <a:solidFill>
                  <a:schemeClr val="accent1">
                    <a:lumMod val="75000"/>
                  </a:schemeClr>
                </a:solidFill>
              </a:rPr>
              <a:t>Χρήσιμοι σύνδεσμοι</a:t>
            </a:r>
          </a:p>
        </p:txBody>
      </p:sp>
      <p:sp>
        <p:nvSpPr>
          <p:cNvPr id="5" name="TextBox 4">
            <a:extLst>
              <a:ext uri="{FF2B5EF4-FFF2-40B4-BE49-F238E27FC236}">
                <a16:creationId xmlns:a16="http://schemas.microsoft.com/office/drawing/2014/main" id="{C15F0881-7714-40CE-9A3E-5ABBC1497325}"/>
              </a:ext>
            </a:extLst>
          </p:cNvPr>
          <p:cNvSpPr txBox="1"/>
          <p:nvPr/>
        </p:nvSpPr>
        <p:spPr>
          <a:xfrm>
            <a:off x="457200" y="1169069"/>
            <a:ext cx="8229600" cy="923330"/>
          </a:xfrm>
          <a:prstGeom prst="rect">
            <a:avLst/>
          </a:prstGeom>
          <a:noFill/>
        </p:spPr>
        <p:txBody>
          <a:bodyPr wrap="square">
            <a:spAutoFit/>
          </a:bodyPr>
          <a:lstStyle/>
          <a:p>
            <a:r>
              <a:rPr lang="en-GB" dirty="0">
                <a:hlinkClick r:id="rId2"/>
              </a:rPr>
              <a:t>https://www.rsc.org/membership-and-community/connect-with-others/through-interests/divisions/analytical/amc/software/</a:t>
            </a:r>
            <a:endParaRPr lang="en-GB" dirty="0"/>
          </a:p>
          <a:p>
            <a:endParaRPr lang="el-GR" dirty="0"/>
          </a:p>
        </p:txBody>
      </p:sp>
      <p:sp>
        <p:nvSpPr>
          <p:cNvPr id="6" name="TextBox 5">
            <a:extLst>
              <a:ext uri="{FF2B5EF4-FFF2-40B4-BE49-F238E27FC236}">
                <a16:creationId xmlns:a16="http://schemas.microsoft.com/office/drawing/2014/main" id="{7F3E7459-FBB5-41B0-A84C-9F6121DAEE3D}"/>
              </a:ext>
            </a:extLst>
          </p:cNvPr>
          <p:cNvSpPr txBox="1"/>
          <p:nvPr/>
        </p:nvSpPr>
        <p:spPr>
          <a:xfrm>
            <a:off x="457200" y="863640"/>
            <a:ext cx="2289538" cy="369332"/>
          </a:xfrm>
          <a:prstGeom prst="rect">
            <a:avLst/>
          </a:prstGeom>
          <a:noFill/>
        </p:spPr>
        <p:txBody>
          <a:bodyPr wrap="none" rtlCol="0">
            <a:spAutoFit/>
          </a:bodyPr>
          <a:lstStyle/>
          <a:p>
            <a:r>
              <a:rPr lang="en-US" dirty="0"/>
              <a:t>RANOVA3 excel add-in</a:t>
            </a:r>
            <a:endParaRPr lang="el-GR" dirty="0"/>
          </a:p>
        </p:txBody>
      </p:sp>
      <p:sp>
        <p:nvSpPr>
          <p:cNvPr id="8" name="TextBox 7">
            <a:extLst>
              <a:ext uri="{FF2B5EF4-FFF2-40B4-BE49-F238E27FC236}">
                <a16:creationId xmlns:a16="http://schemas.microsoft.com/office/drawing/2014/main" id="{61325ABA-AA8D-4EE1-A0F8-9B0194B7CD81}"/>
              </a:ext>
            </a:extLst>
          </p:cNvPr>
          <p:cNvSpPr txBox="1"/>
          <p:nvPr/>
        </p:nvSpPr>
        <p:spPr>
          <a:xfrm>
            <a:off x="457200" y="1808183"/>
            <a:ext cx="7568419" cy="923330"/>
          </a:xfrm>
          <a:prstGeom prst="rect">
            <a:avLst/>
          </a:prstGeom>
          <a:noFill/>
        </p:spPr>
        <p:txBody>
          <a:bodyPr wrap="square">
            <a:spAutoFit/>
          </a:bodyPr>
          <a:lstStyle/>
          <a:p>
            <a:r>
              <a:rPr lang="el-GR" dirty="0"/>
              <a:t>Οδηγός </a:t>
            </a:r>
            <a:r>
              <a:rPr lang="en-US" dirty="0" err="1"/>
              <a:t>EURACHEM-CITAC</a:t>
            </a:r>
            <a:r>
              <a:rPr lang="en-US" dirty="0"/>
              <a:t> Uncertainty from sampling:</a:t>
            </a:r>
            <a:endParaRPr lang="el-GR" dirty="0"/>
          </a:p>
          <a:p>
            <a:r>
              <a:rPr lang="en-GB" dirty="0">
                <a:hlinkClick r:id="rId3"/>
              </a:rPr>
              <a:t>https://www.eurachem.org/index.php/publications/guides/musamp</a:t>
            </a:r>
            <a:endParaRPr lang="en-GB" dirty="0"/>
          </a:p>
          <a:p>
            <a:endParaRPr lang="el-GR" dirty="0"/>
          </a:p>
        </p:txBody>
      </p:sp>
      <p:sp>
        <p:nvSpPr>
          <p:cNvPr id="9" name="TextBox 8">
            <a:extLst>
              <a:ext uri="{FF2B5EF4-FFF2-40B4-BE49-F238E27FC236}">
                <a16:creationId xmlns:a16="http://schemas.microsoft.com/office/drawing/2014/main" id="{12ED2DAE-FB8D-4D8E-8DE1-B77D939C43F3}"/>
              </a:ext>
            </a:extLst>
          </p:cNvPr>
          <p:cNvSpPr txBox="1"/>
          <p:nvPr/>
        </p:nvSpPr>
        <p:spPr>
          <a:xfrm>
            <a:off x="457200" y="2588023"/>
            <a:ext cx="8601714" cy="923330"/>
          </a:xfrm>
          <a:prstGeom prst="rect">
            <a:avLst/>
          </a:prstGeom>
          <a:noFill/>
        </p:spPr>
        <p:txBody>
          <a:bodyPr wrap="none" rtlCol="0">
            <a:spAutoFit/>
          </a:bodyPr>
          <a:lstStyle/>
          <a:p>
            <a:r>
              <a:rPr lang="en-US" dirty="0" err="1"/>
              <a:t>Eurachem</a:t>
            </a:r>
            <a:r>
              <a:rPr lang="en-US" dirty="0"/>
              <a:t> Workshop - Uncertainty from sampling and analysis for accredited laboratories:</a:t>
            </a:r>
          </a:p>
          <a:p>
            <a:r>
              <a:rPr lang="en-US" dirty="0">
                <a:hlinkClick r:id="rId4"/>
              </a:rPr>
              <a:t>https://www.eurachem.org/index.php/events/completed/277-wks-mu2019</a:t>
            </a:r>
            <a:endParaRPr lang="en-US" dirty="0"/>
          </a:p>
          <a:p>
            <a:endParaRPr lang="en-US" dirty="0"/>
          </a:p>
        </p:txBody>
      </p:sp>
      <p:sp>
        <p:nvSpPr>
          <p:cNvPr id="14" name="TextBox 13">
            <a:extLst>
              <a:ext uri="{FF2B5EF4-FFF2-40B4-BE49-F238E27FC236}">
                <a16:creationId xmlns:a16="http://schemas.microsoft.com/office/drawing/2014/main" id="{D0D4C5F3-E79D-4A8D-8CF1-2F9B67B87749}"/>
              </a:ext>
            </a:extLst>
          </p:cNvPr>
          <p:cNvSpPr txBox="1"/>
          <p:nvPr/>
        </p:nvSpPr>
        <p:spPr>
          <a:xfrm>
            <a:off x="460738" y="3457429"/>
            <a:ext cx="8226062" cy="1200329"/>
          </a:xfrm>
          <a:prstGeom prst="rect">
            <a:avLst/>
          </a:prstGeom>
          <a:noFill/>
        </p:spPr>
        <p:txBody>
          <a:bodyPr wrap="square">
            <a:spAutoFit/>
          </a:bodyPr>
          <a:lstStyle/>
          <a:p>
            <a:r>
              <a:rPr lang="en-US" dirty="0"/>
              <a:t>Analytical Methods Committee Technical Briefs:</a:t>
            </a:r>
          </a:p>
          <a:p>
            <a:r>
              <a:rPr lang="en-GB" dirty="0">
                <a:hlinkClick r:id="rId5"/>
              </a:rPr>
              <a:t>https://pubs.rsc.org/en/journals/articlecollectionlanding?sercode=ay&amp;themeid=746f000c-d03d-4a80-9b89-c855cd2c48ac</a:t>
            </a:r>
            <a:endParaRPr lang="en-GB" dirty="0"/>
          </a:p>
          <a:p>
            <a:endParaRPr lang="el-GR" dirty="0"/>
          </a:p>
        </p:txBody>
      </p:sp>
      <p:sp>
        <p:nvSpPr>
          <p:cNvPr id="10" name="TextBox 9">
            <a:extLst>
              <a:ext uri="{FF2B5EF4-FFF2-40B4-BE49-F238E27FC236}">
                <a16:creationId xmlns:a16="http://schemas.microsoft.com/office/drawing/2014/main" id="{48EB4CFF-86C6-8EEF-53B3-93724B89F98C}"/>
              </a:ext>
            </a:extLst>
          </p:cNvPr>
          <p:cNvSpPr txBox="1"/>
          <p:nvPr/>
        </p:nvSpPr>
        <p:spPr>
          <a:xfrm>
            <a:off x="457199" y="4793707"/>
            <a:ext cx="7932057" cy="1477328"/>
          </a:xfrm>
          <a:prstGeom prst="rect">
            <a:avLst/>
          </a:prstGeom>
          <a:noFill/>
        </p:spPr>
        <p:txBody>
          <a:bodyPr wrap="square">
            <a:spAutoFit/>
          </a:bodyPr>
          <a:lstStyle/>
          <a:p>
            <a:r>
              <a:rPr lang="el-GR" dirty="0"/>
              <a:t>Βιντεοσκοπημένη διάλεξη του </a:t>
            </a:r>
            <a:r>
              <a:rPr lang="el-GR" dirty="0" err="1"/>
              <a:t>Καθηγ</a:t>
            </a:r>
            <a:r>
              <a:rPr lang="el-GR" dirty="0"/>
              <a:t>. </a:t>
            </a:r>
            <a:r>
              <a:rPr lang="en-US" dirty="0"/>
              <a:t>Michael H. Ramsey </a:t>
            </a:r>
            <a:r>
              <a:rPr lang="el-GR" dirty="0"/>
              <a:t>προς τα μέλη της </a:t>
            </a:r>
            <a:r>
              <a:rPr lang="en-US" dirty="0" err="1"/>
              <a:t>SEGH</a:t>
            </a:r>
            <a:r>
              <a:rPr lang="en-US" dirty="0"/>
              <a:t> (2022)- </a:t>
            </a:r>
            <a:r>
              <a:rPr lang="el-GR" dirty="0"/>
              <a:t>Διάρκεια 1 ώρα</a:t>
            </a:r>
            <a:r>
              <a:rPr lang="en-US" dirty="0"/>
              <a:t> </a:t>
            </a:r>
            <a:endParaRPr lang="el-GR" dirty="0">
              <a:hlinkClick r:id="rId6"/>
            </a:endParaRPr>
          </a:p>
          <a:p>
            <a:r>
              <a:rPr lang="en-GB" dirty="0">
                <a:hlinkClick r:id="rId6"/>
              </a:rPr>
              <a:t>https://youtu.be/4jDAqG5t7Oc</a:t>
            </a:r>
            <a:endParaRPr lang="el-GR" dirty="0"/>
          </a:p>
          <a:p>
            <a:r>
              <a:rPr lang="en-GB" dirty="0">
                <a:hlinkClick r:id="rId7"/>
              </a:rPr>
              <a:t>https://segh.net/seghlive%3A-ecr</a:t>
            </a:r>
            <a:endParaRPr lang="el-GR" dirty="0"/>
          </a:p>
          <a:p>
            <a:endParaRPr lang="en-GB" dirty="0"/>
          </a:p>
        </p:txBody>
      </p:sp>
    </p:spTree>
    <p:extLst>
      <p:ext uri="{BB962C8B-B14F-4D97-AF65-F5344CB8AC3E}">
        <p14:creationId xmlns:p14="http://schemas.microsoft.com/office/powerpoint/2010/main" val="432800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CC8E0B-817D-48F1-AD2A-EE1A72B86D80}"/>
              </a:ext>
            </a:extLst>
          </p:cNvPr>
          <p:cNvSpPr>
            <a:spLocks noGrp="1"/>
          </p:cNvSpPr>
          <p:nvPr>
            <p:ph type="title"/>
          </p:nvPr>
        </p:nvSpPr>
        <p:spPr>
          <a:xfrm>
            <a:off x="628650" y="156375"/>
            <a:ext cx="7886700" cy="1325563"/>
          </a:xfrm>
        </p:spPr>
        <p:txBody>
          <a:bodyPr>
            <a:normAutofit fontScale="90000"/>
          </a:bodyPr>
          <a:lstStyle/>
          <a:p>
            <a:r>
              <a:rPr lang="el-GR" sz="4000" u="sng" dirty="0">
                <a:solidFill>
                  <a:schemeClr val="accent1">
                    <a:lumMod val="75000"/>
                  </a:schemeClr>
                </a:solidFill>
              </a:rPr>
              <a:t>Εκτίμηση αβεβαιότητας δειγματοληψίας ανά πεδίο εφαρμογής</a:t>
            </a:r>
          </a:p>
        </p:txBody>
      </p:sp>
      <p:pic>
        <p:nvPicPr>
          <p:cNvPr id="5" name="Εικόνα 4">
            <a:extLst>
              <a:ext uri="{FF2B5EF4-FFF2-40B4-BE49-F238E27FC236}">
                <a16:creationId xmlns:a16="http://schemas.microsoft.com/office/drawing/2014/main" id="{70F08F98-3BAB-4B4B-BE93-4C9A53B5482B}"/>
              </a:ext>
            </a:extLst>
          </p:cNvPr>
          <p:cNvPicPr>
            <a:picLocks noChangeAspect="1"/>
          </p:cNvPicPr>
          <p:nvPr/>
        </p:nvPicPr>
        <p:blipFill rotWithShape="1">
          <a:blip r:embed="rId2"/>
          <a:srcRect l="13354" r="6307"/>
          <a:stretch/>
        </p:blipFill>
        <p:spPr>
          <a:xfrm>
            <a:off x="5043070" y="3717032"/>
            <a:ext cx="3633927" cy="2434331"/>
          </a:xfrm>
          <a:prstGeom prst="rect">
            <a:avLst/>
          </a:prstGeom>
        </p:spPr>
      </p:pic>
      <p:pic>
        <p:nvPicPr>
          <p:cNvPr id="4" name="Εικόνα 3">
            <a:extLst>
              <a:ext uri="{FF2B5EF4-FFF2-40B4-BE49-F238E27FC236}">
                <a16:creationId xmlns:a16="http://schemas.microsoft.com/office/drawing/2014/main" id="{9BBFB265-0C34-433B-AB20-8E2E5A74E144}"/>
              </a:ext>
            </a:extLst>
          </p:cNvPr>
          <p:cNvPicPr>
            <a:picLocks noChangeAspect="1"/>
          </p:cNvPicPr>
          <p:nvPr/>
        </p:nvPicPr>
        <p:blipFill rotWithShape="1">
          <a:blip r:embed="rId3"/>
          <a:srcRect l="15576" r="13201"/>
          <a:stretch/>
        </p:blipFill>
        <p:spPr>
          <a:xfrm>
            <a:off x="301752" y="1465344"/>
            <a:ext cx="4706462" cy="3194407"/>
          </a:xfrm>
          <a:prstGeom prst="rect">
            <a:avLst/>
          </a:prstGeom>
        </p:spPr>
      </p:pic>
      <p:sp>
        <p:nvSpPr>
          <p:cNvPr id="6" name="TextBox 5">
            <a:extLst>
              <a:ext uri="{FF2B5EF4-FFF2-40B4-BE49-F238E27FC236}">
                <a16:creationId xmlns:a16="http://schemas.microsoft.com/office/drawing/2014/main" id="{9EA6DBD2-3B23-4D58-A5E1-A5B71A868662}"/>
              </a:ext>
            </a:extLst>
          </p:cNvPr>
          <p:cNvSpPr txBox="1"/>
          <p:nvPr/>
        </p:nvSpPr>
        <p:spPr>
          <a:xfrm>
            <a:off x="473905" y="5631371"/>
            <a:ext cx="3816424" cy="584775"/>
          </a:xfrm>
          <a:prstGeom prst="rect">
            <a:avLst/>
          </a:prstGeom>
          <a:noFill/>
        </p:spPr>
        <p:txBody>
          <a:bodyPr wrap="square" rtlCol="0">
            <a:spAutoFit/>
          </a:bodyPr>
          <a:lstStyle/>
          <a:p>
            <a:r>
              <a:rPr lang="el-GR" sz="1600" i="1" dirty="0">
                <a:solidFill>
                  <a:srgbClr val="C00000"/>
                </a:solidFill>
              </a:rPr>
              <a:t>Στοιχεία από </a:t>
            </a:r>
            <a:r>
              <a:rPr lang="en-US" sz="1600" i="1" dirty="0">
                <a:solidFill>
                  <a:srgbClr val="C00000"/>
                </a:solidFill>
              </a:rPr>
              <a:t>36 </a:t>
            </a:r>
            <a:r>
              <a:rPr lang="el-GR" sz="1600" i="1" dirty="0">
                <a:solidFill>
                  <a:srgbClr val="C00000"/>
                </a:solidFill>
              </a:rPr>
              <a:t>δημοσιευμένες εργασίες</a:t>
            </a:r>
            <a:r>
              <a:rPr lang="en-US" sz="1600" i="1" dirty="0">
                <a:solidFill>
                  <a:srgbClr val="C00000"/>
                </a:solidFill>
              </a:rPr>
              <a:t> </a:t>
            </a:r>
            <a:r>
              <a:rPr lang="el-GR" sz="1600" i="1" dirty="0">
                <a:solidFill>
                  <a:srgbClr val="C00000"/>
                </a:solidFill>
              </a:rPr>
              <a:t>την περίοδο 2007-2019</a:t>
            </a:r>
          </a:p>
        </p:txBody>
      </p:sp>
      <p:sp>
        <p:nvSpPr>
          <p:cNvPr id="7" name="TextBox 6">
            <a:extLst>
              <a:ext uri="{FF2B5EF4-FFF2-40B4-BE49-F238E27FC236}">
                <a16:creationId xmlns:a16="http://schemas.microsoft.com/office/drawing/2014/main" id="{F438DB45-B7D9-4378-8822-BA2B1B76C44E}"/>
              </a:ext>
            </a:extLst>
          </p:cNvPr>
          <p:cNvSpPr txBox="1"/>
          <p:nvPr/>
        </p:nvSpPr>
        <p:spPr>
          <a:xfrm>
            <a:off x="4860573" y="1606375"/>
            <a:ext cx="3816424" cy="1323439"/>
          </a:xfrm>
          <a:prstGeom prst="rect">
            <a:avLst/>
          </a:prstGeom>
          <a:noFill/>
        </p:spPr>
        <p:txBody>
          <a:bodyPr wrap="square" rtlCol="0">
            <a:spAutoFit/>
          </a:bodyPr>
          <a:lstStyle/>
          <a:p>
            <a:pPr algn="ctr"/>
            <a:r>
              <a:rPr lang="el-GR" sz="2000" dirty="0">
                <a:solidFill>
                  <a:srgbClr val="C00000"/>
                </a:solidFill>
              </a:rPr>
              <a:t>Φυσικά υλικά – με υψηλή ετερογένεια δειγματοληπτικών στόχων/ απαιτείται υπαίθρια δειγματοληψία</a:t>
            </a:r>
          </a:p>
        </p:txBody>
      </p:sp>
      <p:sp>
        <p:nvSpPr>
          <p:cNvPr id="3" name="Βέλος: Κάτω 2">
            <a:extLst>
              <a:ext uri="{FF2B5EF4-FFF2-40B4-BE49-F238E27FC236}">
                <a16:creationId xmlns:a16="http://schemas.microsoft.com/office/drawing/2014/main" id="{76A24215-9D04-4D21-9AA4-7282BBD75841}"/>
              </a:ext>
            </a:extLst>
          </p:cNvPr>
          <p:cNvSpPr/>
          <p:nvPr/>
        </p:nvSpPr>
        <p:spPr>
          <a:xfrm>
            <a:off x="6607006" y="3003452"/>
            <a:ext cx="323557" cy="713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Βέλος: Κάτω 7">
            <a:extLst>
              <a:ext uri="{FF2B5EF4-FFF2-40B4-BE49-F238E27FC236}">
                <a16:creationId xmlns:a16="http://schemas.microsoft.com/office/drawing/2014/main" id="{219628E5-FDF6-4996-9987-0C49CCFAA3C4}"/>
              </a:ext>
            </a:extLst>
          </p:cNvPr>
          <p:cNvSpPr/>
          <p:nvPr/>
        </p:nvSpPr>
        <p:spPr>
          <a:xfrm rot="18095160">
            <a:off x="4772113" y="4339781"/>
            <a:ext cx="323557" cy="713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643699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07A091D3-3E8A-4038-A214-A9B9CBBE8533}"/>
              </a:ext>
            </a:extLst>
          </p:cNvPr>
          <p:cNvPicPr>
            <a:picLocks noChangeAspect="1"/>
          </p:cNvPicPr>
          <p:nvPr/>
        </p:nvPicPr>
        <p:blipFill rotWithShape="1">
          <a:blip r:embed="rId2"/>
          <a:srcRect l="63539" t="18521" r="8827" b="6312"/>
          <a:stretch/>
        </p:blipFill>
        <p:spPr>
          <a:xfrm>
            <a:off x="2166423" y="774541"/>
            <a:ext cx="6872358" cy="6006904"/>
          </a:xfrm>
          <a:prstGeom prst="rect">
            <a:avLst/>
          </a:prstGeom>
        </p:spPr>
      </p:pic>
      <p:sp>
        <p:nvSpPr>
          <p:cNvPr id="5" name="TextBox 4">
            <a:extLst>
              <a:ext uri="{FF2B5EF4-FFF2-40B4-BE49-F238E27FC236}">
                <a16:creationId xmlns:a16="http://schemas.microsoft.com/office/drawing/2014/main" id="{15D9D17B-B252-437B-9295-2754A3CB1642}"/>
              </a:ext>
            </a:extLst>
          </p:cNvPr>
          <p:cNvSpPr txBox="1"/>
          <p:nvPr/>
        </p:nvSpPr>
        <p:spPr>
          <a:xfrm>
            <a:off x="506435" y="145924"/>
            <a:ext cx="8356210" cy="584775"/>
          </a:xfrm>
          <a:prstGeom prst="rect">
            <a:avLst/>
          </a:prstGeom>
          <a:noFill/>
        </p:spPr>
        <p:txBody>
          <a:bodyPr wrap="square">
            <a:spAutoFit/>
          </a:bodyPr>
          <a:lstStyle/>
          <a:p>
            <a:r>
              <a:rPr lang="el-GR" sz="3200" u="sng" dirty="0">
                <a:solidFill>
                  <a:schemeClr val="tx2">
                    <a:lumMod val="60000"/>
                    <a:lumOff val="40000"/>
                  </a:schemeClr>
                </a:solidFill>
              </a:rPr>
              <a:t>Δειγματοληψία στη διαδικασία της μέτρησης</a:t>
            </a:r>
          </a:p>
        </p:txBody>
      </p:sp>
      <p:sp>
        <p:nvSpPr>
          <p:cNvPr id="6" name="TextBox 5">
            <a:extLst>
              <a:ext uri="{FF2B5EF4-FFF2-40B4-BE49-F238E27FC236}">
                <a16:creationId xmlns:a16="http://schemas.microsoft.com/office/drawing/2014/main" id="{39194F0E-1D87-4B11-B2EF-98348CDEDAF8}"/>
              </a:ext>
            </a:extLst>
          </p:cNvPr>
          <p:cNvSpPr txBox="1"/>
          <p:nvPr/>
        </p:nvSpPr>
        <p:spPr>
          <a:xfrm>
            <a:off x="105219" y="6319780"/>
            <a:ext cx="1350500" cy="461665"/>
          </a:xfrm>
          <a:prstGeom prst="rect">
            <a:avLst/>
          </a:prstGeom>
          <a:noFill/>
        </p:spPr>
        <p:txBody>
          <a:bodyPr wrap="square" rtlCol="0">
            <a:spAutoFit/>
          </a:bodyPr>
          <a:lstStyle/>
          <a:p>
            <a:r>
              <a:rPr lang="en-US" sz="1200" i="1" dirty="0" err="1">
                <a:solidFill>
                  <a:srgbClr val="C00000"/>
                </a:solidFill>
              </a:rPr>
              <a:t>EURACHEM-CITAC</a:t>
            </a:r>
            <a:r>
              <a:rPr lang="en-US" sz="1200" i="1" dirty="0">
                <a:solidFill>
                  <a:srgbClr val="C00000"/>
                </a:solidFill>
              </a:rPr>
              <a:t> Guide 2019</a:t>
            </a:r>
            <a:endParaRPr lang="el-GR" sz="1200" i="1" dirty="0">
              <a:solidFill>
                <a:srgbClr val="C00000"/>
              </a:solidFill>
            </a:endParaRPr>
          </a:p>
        </p:txBody>
      </p:sp>
      <p:sp>
        <p:nvSpPr>
          <p:cNvPr id="3" name="Ορθογώνιο 2">
            <a:extLst>
              <a:ext uri="{FF2B5EF4-FFF2-40B4-BE49-F238E27FC236}">
                <a16:creationId xmlns:a16="http://schemas.microsoft.com/office/drawing/2014/main" id="{2D0CF710-0445-48D1-9D9F-BC95C99B2B97}"/>
              </a:ext>
            </a:extLst>
          </p:cNvPr>
          <p:cNvSpPr/>
          <p:nvPr/>
        </p:nvSpPr>
        <p:spPr>
          <a:xfrm>
            <a:off x="105219" y="1910637"/>
            <a:ext cx="2278966" cy="31089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FF0000"/>
                </a:solidFill>
              </a:rPr>
              <a:t>O </a:t>
            </a:r>
            <a:r>
              <a:rPr lang="el-GR" dirty="0">
                <a:solidFill>
                  <a:srgbClr val="FF0000"/>
                </a:solidFill>
              </a:rPr>
              <a:t>«πελάτης» συχνά θεωρεί ότι το αποτέλεσμα της ανάλυσης</a:t>
            </a:r>
            <a:endParaRPr lang="en-US" dirty="0">
              <a:solidFill>
                <a:srgbClr val="FF0000"/>
              </a:solidFill>
            </a:endParaRPr>
          </a:p>
          <a:p>
            <a:pPr algn="ctr"/>
            <a:r>
              <a:rPr lang="en-US" dirty="0">
                <a:solidFill>
                  <a:srgbClr val="FF0000"/>
                </a:solidFill>
              </a:rPr>
              <a:t>x</a:t>
            </a:r>
            <a:r>
              <a:rPr lang="el-GR" dirty="0">
                <a:solidFill>
                  <a:srgbClr val="FF0000"/>
                </a:solidFill>
              </a:rPr>
              <a:t> </a:t>
            </a:r>
            <a:r>
              <a:rPr lang="en-US" dirty="0">
                <a:solidFill>
                  <a:srgbClr val="FF0000"/>
                </a:solidFill>
              </a:rPr>
              <a:t>± U </a:t>
            </a:r>
            <a:r>
              <a:rPr lang="el-GR" dirty="0">
                <a:solidFill>
                  <a:srgbClr val="FF0000"/>
                </a:solidFill>
              </a:rPr>
              <a:t>αφορά τον </a:t>
            </a:r>
            <a:r>
              <a:rPr lang="el-GR" b="1" u="sng" dirty="0">
                <a:solidFill>
                  <a:srgbClr val="FF0000"/>
                </a:solidFill>
              </a:rPr>
              <a:t>δειγματοληπτικό στόχο </a:t>
            </a:r>
            <a:r>
              <a:rPr lang="el-GR" dirty="0">
                <a:solidFill>
                  <a:srgbClr val="FF0000"/>
                </a:solidFill>
              </a:rPr>
              <a:t>και όχι μόνο το </a:t>
            </a:r>
            <a:r>
              <a:rPr lang="el-GR" b="1" u="sng" dirty="0">
                <a:solidFill>
                  <a:srgbClr val="FF0000"/>
                </a:solidFill>
              </a:rPr>
              <a:t>εργαστηριακό δείγμα</a:t>
            </a:r>
          </a:p>
        </p:txBody>
      </p:sp>
      <p:cxnSp>
        <p:nvCxnSpPr>
          <p:cNvPr id="8" name="Ευθύγραμμο βέλος σύνδεσης 7">
            <a:extLst>
              <a:ext uri="{FF2B5EF4-FFF2-40B4-BE49-F238E27FC236}">
                <a16:creationId xmlns:a16="http://schemas.microsoft.com/office/drawing/2014/main" id="{2355C467-5ADE-47E6-BB4E-AA9ECFA8B35C}"/>
              </a:ext>
            </a:extLst>
          </p:cNvPr>
          <p:cNvCxnSpPr>
            <a:cxnSpLocks/>
          </p:cNvCxnSpPr>
          <p:nvPr/>
        </p:nvCxnSpPr>
        <p:spPr>
          <a:xfrm>
            <a:off x="2384185" y="4487594"/>
            <a:ext cx="194866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 name="Ευθύγραμμο βέλος σύνδεσης 10">
            <a:extLst>
              <a:ext uri="{FF2B5EF4-FFF2-40B4-BE49-F238E27FC236}">
                <a16:creationId xmlns:a16="http://schemas.microsoft.com/office/drawing/2014/main" id="{D8C235B2-A808-40B0-B134-ECC78204DDFF}"/>
              </a:ext>
            </a:extLst>
          </p:cNvPr>
          <p:cNvCxnSpPr/>
          <p:nvPr/>
        </p:nvCxnSpPr>
        <p:spPr>
          <a:xfrm flipV="1">
            <a:off x="2053883" y="2194560"/>
            <a:ext cx="2278966" cy="158343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98297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404540C1-D3E1-4A11-BA41-C245D4BBDDDB}"/>
              </a:ext>
            </a:extLst>
          </p:cNvPr>
          <p:cNvSpPr>
            <a:spLocks noGrp="1" noChangeArrowheads="1"/>
          </p:cNvSpPr>
          <p:nvPr>
            <p:ph type="title"/>
          </p:nvPr>
        </p:nvSpPr>
        <p:spPr>
          <a:xfrm>
            <a:off x="457200" y="282501"/>
            <a:ext cx="8229600" cy="1143001"/>
          </a:xfrm>
        </p:spPr>
        <p:txBody>
          <a:bodyPr/>
          <a:lstStyle/>
          <a:p>
            <a:r>
              <a:rPr lang="el-GR" altLang="el-GR" sz="3200" b="1" u="sng" dirty="0">
                <a:solidFill>
                  <a:schemeClr val="accent1">
                    <a:lumMod val="75000"/>
                  </a:schemeClr>
                </a:solidFill>
              </a:rPr>
              <a:t>Αντικείμενα μέτρησης εκτός εργαστηρίου</a:t>
            </a:r>
          </a:p>
        </p:txBody>
      </p:sp>
      <p:sp>
        <p:nvSpPr>
          <p:cNvPr id="41987" name="Text Box 3">
            <a:extLst>
              <a:ext uri="{FF2B5EF4-FFF2-40B4-BE49-F238E27FC236}">
                <a16:creationId xmlns:a16="http://schemas.microsoft.com/office/drawing/2014/main" id="{B5337517-99F3-47F4-8030-BFA0D2B20261}"/>
              </a:ext>
            </a:extLst>
          </p:cNvPr>
          <p:cNvSpPr txBox="1">
            <a:spLocks noChangeArrowheads="1"/>
          </p:cNvSpPr>
          <p:nvPr/>
        </p:nvSpPr>
        <p:spPr bwMode="auto">
          <a:xfrm>
            <a:off x="395288" y="1997075"/>
            <a:ext cx="8569325"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l-GR" altLang="el-GR" sz="2400" dirty="0"/>
              <a:t> </a:t>
            </a:r>
            <a:r>
              <a:rPr lang="el-GR" altLang="el-GR" sz="2800" dirty="0"/>
              <a:t>Μη ελεγχόμενες συνθήκες περιβάλλοντος όπως 	στο εργαστήριο</a:t>
            </a:r>
          </a:p>
          <a:p>
            <a:pPr>
              <a:spcBef>
                <a:spcPct val="50000"/>
              </a:spcBef>
              <a:buFontTx/>
              <a:buChar char="•"/>
            </a:pPr>
            <a:r>
              <a:rPr lang="el-GR" altLang="el-GR" sz="2800" dirty="0"/>
              <a:t> Χωρικές και χρονικές μεταβολές ιδιοτήτων 	δειγματοληπτικού στόχου</a:t>
            </a:r>
          </a:p>
          <a:p>
            <a:pPr>
              <a:spcBef>
                <a:spcPct val="50000"/>
              </a:spcBef>
              <a:buFontTx/>
              <a:buChar char="•"/>
            </a:pPr>
            <a:r>
              <a:rPr lang="el-GR" altLang="el-GR" sz="2800" dirty="0"/>
              <a:t> Διαταραχή δειγματοληπτικού στόχου μέσω της 	διαδικασίας	 συλλογής δειγμάτων</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slide(fromBottom)">
                                      <p:cBhvr>
                                        <p:cTn id="7" dur="500"/>
                                        <p:tgtEl>
                                          <p:spTgt spid="419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41987">
                                            <p:txEl>
                                              <p:pRg st="1" end="1"/>
                                            </p:txEl>
                                          </p:spTgt>
                                        </p:tgtEl>
                                        <p:attrNameLst>
                                          <p:attrName>style.visibility</p:attrName>
                                        </p:attrNameLst>
                                      </p:cBhvr>
                                      <p:to>
                                        <p:strVal val="visible"/>
                                      </p:to>
                                    </p:set>
                                    <p:animEffect transition="in" filter="slide(fromBottom)">
                                      <p:cBhvr>
                                        <p:cTn id="12" dur="500"/>
                                        <p:tgtEl>
                                          <p:spTgt spid="419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41987">
                                            <p:txEl>
                                              <p:pRg st="2" end="2"/>
                                            </p:txEl>
                                          </p:spTgt>
                                        </p:tgtEl>
                                        <p:attrNameLst>
                                          <p:attrName>style.visibility</p:attrName>
                                        </p:attrNameLst>
                                      </p:cBhvr>
                                      <p:to>
                                        <p:strVal val="visible"/>
                                      </p:to>
                                    </p:set>
                                    <p:animEffect transition="in" filter="slide(fromBottom)">
                                      <p:cBhvr>
                                        <p:cTn id="17" dur="500"/>
                                        <p:tgtEl>
                                          <p:spTgt spid="419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Mincho"/>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1402</TotalTime>
  <Words>4231</Words>
  <Application>Microsoft Office PowerPoint</Application>
  <PresentationFormat>Προβολή στην οθόνη (4:3)</PresentationFormat>
  <Paragraphs>1054</Paragraphs>
  <Slides>61</Slides>
  <Notes>20</Notes>
  <HiddenSlides>0</HiddenSlides>
  <MMClips>0</MMClips>
  <ScaleCrop>false</ScaleCrop>
  <HeadingPairs>
    <vt:vector size="8" baseType="variant">
      <vt:variant>
        <vt:lpstr>Γραμματοσειρές που χρησιμοποιούνται</vt:lpstr>
      </vt:variant>
      <vt:variant>
        <vt:i4>10</vt:i4>
      </vt:variant>
      <vt:variant>
        <vt:lpstr>Θέμα</vt:lpstr>
      </vt:variant>
      <vt:variant>
        <vt:i4>2</vt:i4>
      </vt:variant>
      <vt:variant>
        <vt:lpstr>Ενσωματωμένοι διακομιστές OLE</vt:lpstr>
      </vt:variant>
      <vt:variant>
        <vt:i4>7</vt:i4>
      </vt:variant>
      <vt:variant>
        <vt:lpstr>Τίτλοι διαφανειών</vt:lpstr>
      </vt:variant>
      <vt:variant>
        <vt:i4>61</vt:i4>
      </vt:variant>
    </vt:vector>
  </HeadingPairs>
  <TitlesOfParts>
    <vt:vector size="80" baseType="lpstr">
      <vt:lpstr>AdvOT9b12cd41</vt:lpstr>
      <vt:lpstr>AdvPS3F4C13</vt:lpstr>
      <vt:lpstr>Arial</vt:lpstr>
      <vt:lpstr>Calibri</vt:lpstr>
      <vt:lpstr>Calibri Light</vt:lpstr>
      <vt:lpstr>Cambria Math</vt:lpstr>
      <vt:lpstr>Symbol</vt:lpstr>
      <vt:lpstr>Tahoma</vt:lpstr>
      <vt:lpstr>Times New Roman</vt:lpstr>
      <vt:lpstr>Wingdings</vt:lpstr>
      <vt:lpstr>Θέμα του Office</vt:lpstr>
      <vt:lpstr>1_Θέμα του Office</vt:lpstr>
      <vt:lpstr>Εξίσωση</vt:lpstr>
      <vt:lpstr>Macro-Enabled Worksheet</vt:lpstr>
      <vt:lpstr>Document</vt:lpstr>
      <vt:lpstr>Worksheet</vt:lpstr>
      <vt:lpstr>MSDraw</vt:lpstr>
      <vt:lpstr>CorelDRAW</vt:lpstr>
      <vt:lpstr>Γράφημα</vt:lpstr>
      <vt:lpstr>Αβεβαιότητα δειγματοληψίας</vt:lpstr>
      <vt:lpstr>Περιεχόμενα</vt:lpstr>
      <vt:lpstr>Δειγματοληψία- Αβεβαιότητα δειγματοληψίας στο ISO 17025:2017</vt:lpstr>
      <vt:lpstr>Οδηγοί εφαρμογής μεθόδων εκτίμησης αβεβαιότητας δειγματοληψίας</vt:lpstr>
      <vt:lpstr>Παρουσίαση του PowerPoint</vt:lpstr>
      <vt:lpstr>Βιβλιογραφικές αναφορές στον οδηγό της Eurachem UfS (1st edition)</vt:lpstr>
      <vt:lpstr>Εκτίμηση αβεβαιότητας δειγματοληψίας ανά πεδίο εφαρμογής</vt:lpstr>
      <vt:lpstr>Παρουσίαση του PowerPoint</vt:lpstr>
      <vt:lpstr>Αντικείμενα μέτρησης εκτός εργαστηρίου</vt:lpstr>
      <vt:lpstr>In-situ ετερογένεια = κύρια πηγή αβεβαιότητας δειγματοληψίας</vt:lpstr>
      <vt:lpstr>Κλίμακες παρατήρησης- πρωτόκολλα δειγματοληψίας- ορισμός δειγματοληπτικού στόχου </vt:lpstr>
      <vt:lpstr>Μέθοδοι εκτίμησης αβεβαιότητας μέτρησης (συμπεριλαμβανομένης και της δειγματοληψίας)</vt:lpstr>
      <vt:lpstr>Εύρος χρήσης μεθόδων εκτίμησης αβεβαιότητας δειγματοληψίας στη βιβλιογραφία</vt:lpstr>
      <vt:lpstr>Παράδειγμα διαγράμματος αιτίας-αποτελέσματος («ψαροκόκκαλο»)- εφαρμογή bottom-up (1)</vt:lpstr>
      <vt:lpstr>Αθροιστική αβεβαιότητα- εφαρμογή bottom-up (2)</vt:lpstr>
      <vt:lpstr>Bottom-up σε κοκκώδη υλικά- θεωρία δειγματοληψίας Gy</vt:lpstr>
      <vt:lpstr>Top-down: Εμπειρικές μέθοδοι εκτίμησης αβεβαιότητας δειγματοληψίας</vt:lpstr>
      <vt:lpstr>Παρουσίαση του PowerPoint</vt:lpstr>
      <vt:lpstr>Για περισσότερους από έναν δειγματοληπτικούς στόχους</vt:lpstr>
      <vt:lpstr>Διπλά δείγματα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RANOVA3 output for Nitrate in Lettuce Example A1</vt:lpstr>
      <vt:lpstr>RANOVA3 output for Nitrate in Lettuce Example A1</vt:lpstr>
      <vt:lpstr>Παρουσίαση του PowerPoint</vt:lpstr>
      <vt:lpstr>Παρουσίαση του PowerPoint</vt:lpstr>
      <vt:lpstr>Παρουσίαση του PowerPoint</vt:lpstr>
      <vt:lpstr>Απλοποιημένες εκδοχές πειραματικής διάταξης για εφαρμογή της μεθόδου διπλών δειγμάτων</vt:lpstr>
      <vt:lpstr>ΑΒΕΒΑΙΟΤΗΤΑ ΜΕΤΡΗΣΕΩΝ στην ΠΕΡΙΒΑΛΛΟΝΤΙΚΗ ΓΕΩΧΗΜΕΙΑ</vt:lpstr>
      <vt:lpstr>Example A2: Estimation of UfS in Soil - using Duplicate Method </vt:lpstr>
      <vt:lpstr>Application of Duplicate Method to estimate UfS</vt:lpstr>
      <vt:lpstr>Application of Duplicate method to estimate UfS</vt:lpstr>
      <vt:lpstr>Sample prep and analysis in the lab</vt:lpstr>
      <vt:lpstr>Results as Spatial Map of Measured Pb concentration</vt:lpstr>
      <vt:lpstr>Spatial Map of Duplicated Sampling Targets</vt:lpstr>
      <vt:lpstr>Measurements from balanced design for UfS estimation</vt:lpstr>
      <vt:lpstr>Παρουσίαση του PowerPoint</vt:lpstr>
      <vt:lpstr>Παρουσίαση του PowerPoint</vt:lpstr>
      <vt:lpstr>RANOVA3 output for Soil Example A2</vt:lpstr>
      <vt:lpstr>Παρουσίαση του PowerPoint</vt:lpstr>
      <vt:lpstr>Inclusion of analytical bias in FUmeas estimate</vt:lpstr>
      <vt:lpstr>Παρουσίαση του PowerPoint</vt:lpstr>
      <vt:lpstr>Παρουσίαση του PowerPoint</vt:lpstr>
      <vt:lpstr>ΕΦΑΡΜΟΓΗ ΑΛΛΩΝ ΕΜΠΕΙΡΙΚΩΝ ΜΕΘΟΔΩΝ ΣΤΗΝ ΕΚΤΙΜΗΣΗ ΤΗΣ ΑΒΕΒΑΙΟΤΗΤΑΣ</vt:lpstr>
      <vt:lpstr>Παρουσίαση του PowerPoint</vt:lpstr>
      <vt:lpstr>ΜΕΘΟΔΟΣ ΔΙΠΛΩΝ ΔΕΙΓΜΑΤΩΝ</vt:lpstr>
      <vt:lpstr>ΜΕΘΟΔΟΣ ΔΙΠΛΩΝ ΔΕΙΓΜΑΤΩΝ</vt:lpstr>
      <vt:lpstr>Υπολογισμός αβεβαιότητας- συστηματικός κάναβος</vt:lpstr>
      <vt:lpstr>ΜΕΘΟΔΟΣ ΔΙΠΛΩΝ ΔΕΙΓΜΑΤΩΝ - ANOVA</vt:lpstr>
      <vt:lpstr>ΜΕΘΟΔΟΣ ΠΟΛΛΑΠΛΩΝ ΠΡΩΤΟΚΟΛΛΩΝ</vt:lpstr>
      <vt:lpstr>ΔΙΑΕΡΓΑΣΤΗΡΙΑΚΗ ΜΕΛΕΤΗ ΔΕΙΓΜΑΤΟΛΗΨΙΑΣ</vt:lpstr>
      <vt:lpstr>ΔΙΑΕΡΓΑΣΤΗΡΙΑΚΗ ΜΕΛΕΤΗ – ΠΕΙΡΑΜΑΤΙΚΟΣ ΣΧΕΔΙΑΣΜΟΣ</vt:lpstr>
      <vt:lpstr>ΔΙΑΕΡΓΑΣΤΗΡΙΑΚΗ ΜΕΛΕΤΗ - ANOVA</vt:lpstr>
      <vt:lpstr>ΣΧΗΜΑ ΔΟΚΙΜΗΣ ΙΚΑΝΟΤΗΤΑΣ ΔΕΙΓΜΑΤΟΛΗΨΙΑΣ</vt:lpstr>
      <vt:lpstr>ΣΧΗΜΑ ΔΟΚΙΜΗΣ ΙΚΑΝΟΤΗΤΑΣ - ABEBAIOTHTA</vt:lpstr>
      <vt:lpstr>ΣΥΝΕΠΕΙΕΣ ΣΤΗΝ ΚΑΤΑΤΑΞΗ ΡΥΠΑΣΜΕΝΩΝ ΕΔΑΦΩΝ</vt:lpstr>
      <vt:lpstr>ΣΥΜΠΕΡΑΣΜΑΤΑ ΜΕΛΕΤΗΣ ΠΕΡΙΠΤΩΣΗΣ</vt:lpstr>
      <vt:lpstr>Χρήσιμοι σύνδεσμοι</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Αβεβαιότητα δειγματοληψίας</dc:title>
  <dc:creator>Ariadne Argyraki</dc:creator>
  <cp:lastModifiedBy>Ariadne Argyraki</cp:lastModifiedBy>
  <cp:revision>90</cp:revision>
  <dcterms:created xsi:type="dcterms:W3CDTF">2021-06-12T17:48:49Z</dcterms:created>
  <dcterms:modified xsi:type="dcterms:W3CDTF">2023-06-11T19:49:49Z</dcterms:modified>
</cp:coreProperties>
</file>