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4" r:id="rId10"/>
    <p:sldId id="273" r:id="rId11"/>
    <p:sldId id="272" r:id="rId12"/>
    <p:sldId id="267" r:id="rId13"/>
    <p:sldId id="270" r:id="rId14"/>
    <p:sldId id="26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9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3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E1A6-7E9D-4E39-810D-67992F4CC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C7DD-A5E6-4E11-84B3-C2762D8C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if-you-are-sick/quarantine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7326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latin typeface="+mn-lt"/>
              </a:rPr>
              <a:t>Συνοπτικός οδηγός επιστροφής στη δράση αθλητών και αθλητριών προσβεβλημένων από </a:t>
            </a:r>
            <a:r>
              <a:rPr lang="en-US" sz="3600" b="1" dirty="0" smtClean="0">
                <a:latin typeface="+mn-lt"/>
              </a:rPr>
              <a:t>covid-19</a:t>
            </a:r>
            <a:endParaRPr lang="en-US" sz="3600" b="1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301066"/>
            <a:ext cx="9144000" cy="2381955"/>
          </a:xfrm>
        </p:spPr>
        <p:txBody>
          <a:bodyPr>
            <a:normAutofit/>
          </a:bodyPr>
          <a:lstStyle/>
          <a:p>
            <a:r>
              <a:rPr lang="el-GR" b="1" dirty="0" smtClean="0"/>
              <a:t>Τσολάκης Χάρης</a:t>
            </a:r>
          </a:p>
          <a:p>
            <a:r>
              <a:rPr lang="el-GR" b="1" dirty="0" smtClean="0"/>
              <a:t>Καθηγητής ΣΕΦΑΑ</a:t>
            </a:r>
          </a:p>
          <a:p>
            <a:r>
              <a:rPr lang="el-GR" b="1" dirty="0" smtClean="0"/>
              <a:t>Διευθυντής αθλητικών προγραμμάτων </a:t>
            </a:r>
            <a:r>
              <a:rPr lang="en-US" b="1" dirty="0" smtClean="0"/>
              <a:t>Sports Excellence</a:t>
            </a:r>
          </a:p>
          <a:p>
            <a:r>
              <a:rPr lang="el-GR" b="1" dirty="0" smtClean="0"/>
              <a:t>Πρόγραμμα Αθλητικής Αριστείας Α’ </a:t>
            </a:r>
            <a:r>
              <a:rPr lang="el-GR" b="1" dirty="0" err="1" smtClean="0"/>
              <a:t>Ορθοπαιδική</a:t>
            </a:r>
            <a:r>
              <a:rPr lang="el-GR" b="1" dirty="0" smtClean="0"/>
              <a:t> Κλινική, ΕΚΠΑ</a:t>
            </a:r>
            <a:endParaRPr lang="en-US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2" y="2712923"/>
            <a:ext cx="3476272" cy="21846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776" y="2763852"/>
            <a:ext cx="3869091" cy="20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1" y="504290"/>
            <a:ext cx="11630150" cy="59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1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109" y="357052"/>
            <a:ext cx="10279852" cy="63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9955" y="2781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Προοδευτική αύξηση της έντασης και διάρκειας, καθημερινός </a:t>
            </a:r>
            <a:r>
              <a:rPr lang="el-GR" sz="2400" b="1" dirty="0" err="1" smtClean="0"/>
              <a:t>προασκησιακός</a:t>
            </a:r>
            <a:r>
              <a:rPr lang="el-GR" sz="2400" b="1" dirty="0" smtClean="0"/>
              <a:t> – </a:t>
            </a:r>
            <a:r>
              <a:rPr lang="el-GR" sz="2400" b="1" dirty="0" err="1" smtClean="0"/>
              <a:t>μετασκησιακός</a:t>
            </a:r>
            <a:r>
              <a:rPr lang="el-GR" sz="2400" b="1" dirty="0" smtClean="0"/>
              <a:t> έλεγχος θερμοκρασίας, </a:t>
            </a:r>
            <a:r>
              <a:rPr lang="el-GR" sz="2400" b="1" dirty="0" err="1" smtClean="0"/>
              <a:t>ΚΣ</a:t>
            </a:r>
            <a:r>
              <a:rPr lang="el-GR" sz="2000" b="1" dirty="0" err="1" smtClean="0"/>
              <a:t>ηρεμίας</a:t>
            </a:r>
            <a:r>
              <a:rPr lang="el-GR" sz="2400" b="1" dirty="0" smtClean="0"/>
              <a:t>, δείκτης υποκειμενικής κόπωσης (1-10), διαταραχές ύπνου, μυϊκοί πόνοι-σπασμοί, ψυχολογική ενίσχυση (27)</a:t>
            </a:r>
            <a:endParaRPr lang="en-US" sz="24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09102"/>
            <a:ext cx="6606250" cy="5448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6250" y="2407534"/>
            <a:ext cx="540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Ελάχιστη παρακολούθηση 7 - 15 ημερών</a:t>
            </a:r>
          </a:p>
          <a:p>
            <a:r>
              <a:rPr lang="el-GR" dirty="0" smtClean="0"/>
              <a:t>Η ένταση της άσκησης για την πρώτη εβδομάδα δεν πρέπει να ξεπερν</a:t>
            </a:r>
            <a:r>
              <a:rPr lang="el-GR" dirty="0"/>
              <a:t>ά</a:t>
            </a:r>
            <a:r>
              <a:rPr lang="el-GR" dirty="0" smtClean="0"/>
              <a:t> το 80</a:t>
            </a:r>
            <a:r>
              <a:rPr lang="en-US" dirty="0" smtClean="0"/>
              <a:t>% max</a:t>
            </a:r>
            <a:r>
              <a:rPr lang="el-GR" dirty="0" smtClean="0"/>
              <a:t>ΚΣ</a:t>
            </a:r>
          </a:p>
          <a:p>
            <a:r>
              <a:rPr lang="el-GR" dirty="0" smtClean="0"/>
              <a:t>Η διάρκεια της προπόνησης τις δύο πρώτες ημέρες δεν πρέπει να ξεπερνά τα 15 </a:t>
            </a:r>
            <a:r>
              <a:rPr lang="en-US" dirty="0" smtClean="0"/>
              <a:t>min</a:t>
            </a:r>
          </a:p>
          <a:p>
            <a:r>
              <a:rPr lang="el-GR" dirty="0" smtClean="0"/>
              <a:t>Στο τέλος της εβδομάδας η προπόνησης πρέπει να είναι </a:t>
            </a:r>
            <a:r>
              <a:rPr lang="en-US" dirty="0" smtClean="0"/>
              <a:t>&lt;</a:t>
            </a:r>
            <a:r>
              <a:rPr lang="el-GR" dirty="0" smtClean="0"/>
              <a:t>60 </a:t>
            </a:r>
            <a:r>
              <a:rPr lang="en-US" dirty="0" smtClean="0"/>
              <a:t>min</a:t>
            </a:r>
          </a:p>
          <a:p>
            <a:r>
              <a:rPr lang="el-GR" dirty="0" err="1" smtClean="0"/>
              <a:t>Ηπιες</a:t>
            </a:r>
            <a:r>
              <a:rPr lang="el-GR" dirty="0" smtClean="0"/>
              <a:t> δρομικές προσπάθειες, δυναμικές – παθητικές διατάσεις</a:t>
            </a:r>
          </a:p>
          <a:p>
            <a:r>
              <a:rPr lang="el-GR" dirty="0" smtClean="0"/>
              <a:t>Όχι προπόνηση αντιστάσεων</a:t>
            </a:r>
          </a:p>
          <a:p>
            <a:r>
              <a:rPr lang="el-GR" dirty="0" smtClean="0"/>
              <a:t>17 ημέρες μετά από </a:t>
            </a:r>
            <a:r>
              <a:rPr lang="el-GR" dirty="0" err="1" smtClean="0"/>
              <a:t>προοδευτικ</a:t>
            </a:r>
            <a:r>
              <a:rPr lang="el-GR" dirty="0" smtClean="0"/>
              <a:t>΄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3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/>
              <a:t>Κατάταξη αθλημάτων με βάση την επικινδυνότητα*</a:t>
            </a:r>
            <a:br>
              <a:rPr lang="el-GR" sz="3200" b="1" dirty="0" smtClean="0"/>
            </a:br>
            <a:r>
              <a:rPr lang="el-GR" sz="3200" b="1" dirty="0" smtClean="0"/>
              <a:t>* </a:t>
            </a:r>
            <a:r>
              <a:rPr lang="el-GR" sz="1800" b="1" dirty="0" smtClean="0"/>
              <a:t>Η αξιολόγηση και η </a:t>
            </a:r>
            <a:r>
              <a:rPr lang="el-GR" sz="1800" b="1" dirty="0" err="1" smtClean="0"/>
              <a:t>αδειοδότηση</a:t>
            </a:r>
            <a:r>
              <a:rPr lang="el-GR" sz="1800" b="1" dirty="0" smtClean="0"/>
              <a:t> επανέναρξης είναι δυναμική διαδικασία και αλλάζει σύμφωνα με τις οδηγίες και τους περιοριστικούς κανόνες κάθε χώρας  </a:t>
            </a:r>
            <a:endParaRPr lang="en-US" sz="1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000" dirty="0" smtClean="0"/>
              <a:t>Το άθλημα της ξιφασκίας επιστημονικά κατατάσσεται στα μαχητικά αθλήματα επαφής </a:t>
            </a:r>
            <a:r>
              <a:rPr lang="el-GR" sz="1900" dirty="0" smtClean="0"/>
              <a:t>(</a:t>
            </a:r>
            <a:r>
              <a:rPr lang="en-US" sz="1900" dirty="0" smtClean="0"/>
              <a:t>M. Fisher, Injury and Health Risk Management in Sports pp585-589, 2020</a:t>
            </a:r>
            <a:r>
              <a:rPr lang="en-US" sz="2000" dirty="0" smtClean="0"/>
              <a:t>)</a:t>
            </a:r>
          </a:p>
          <a:p>
            <a:r>
              <a:rPr lang="en-US" sz="1600" i="1" dirty="0" smtClean="0"/>
              <a:t>Level 1 (high risk) sports that involve close contact between participants, lack of significant barriers, and high probability that respiratory particles will be transmitted between participants (see relative video).</a:t>
            </a:r>
          </a:p>
          <a:p>
            <a:r>
              <a:rPr lang="el-GR" sz="1600" i="1" dirty="0" smtClean="0"/>
              <a:t>Μπορεί να χαρακτηρισθεί και </a:t>
            </a:r>
            <a:r>
              <a:rPr lang="en-US" sz="1600" i="1" dirty="0" smtClean="0"/>
              <a:t>Level 2 (</a:t>
            </a:r>
            <a:r>
              <a:rPr lang="el-GR" sz="1600" i="1" dirty="0" smtClean="0"/>
              <a:t>μέσης επικινδυνότητας) λόγω της προστατευτικής μάσκας η οποία περιορίζει χωρίς να μειώνει την εισπνοή των σταγονιδίων (υπάρχει ιστορικό μετάδοσης σε αίθουσα 1800 </a:t>
            </a:r>
            <a:r>
              <a:rPr lang="en-US" sz="1600" i="1" dirty="0" smtClean="0"/>
              <a:t>m2</a:t>
            </a:r>
            <a:r>
              <a:rPr lang="el-GR" sz="1600" i="1" dirty="0" smtClean="0"/>
              <a:t> παρά την εφαρμογή των μέτρων</a:t>
            </a:r>
            <a:r>
              <a:rPr lang="en-US" sz="1600" i="1" dirty="0" smtClean="0"/>
              <a:t>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000" dirty="0" smtClean="0"/>
              <a:t>Στα αθλήματα επαφής προτείνονται τρία προοδευτικά στάδια επανέναρξης: </a:t>
            </a:r>
          </a:p>
          <a:p>
            <a:r>
              <a:rPr lang="el-GR" sz="2000" dirty="0" smtClean="0"/>
              <a:t>1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: Απαγόρευση προπόνησης</a:t>
            </a:r>
          </a:p>
          <a:p>
            <a:r>
              <a:rPr lang="el-GR" sz="2000" dirty="0" smtClean="0"/>
              <a:t>2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: Μεταβατικό στάδιο, εφαρμογή εναλλακτικών μεθόδων άσκησης χωρίς επαφή και σύμφωνα με τους αριθμητικούς περιοριστικούς όρους κάθε κράτους*</a:t>
            </a:r>
          </a:p>
          <a:p>
            <a:r>
              <a:rPr lang="el-GR" sz="2000" dirty="0" smtClean="0"/>
              <a:t>3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: Χαλάρωση περιορισμών, Ομαδική διδασκαλία με αποστάσεις </a:t>
            </a:r>
            <a:r>
              <a:rPr lang="en-US" sz="2000" dirty="0"/>
              <a:t>&gt;</a:t>
            </a:r>
            <a:r>
              <a:rPr lang="el-GR" sz="2000" dirty="0" smtClean="0"/>
              <a:t>των 2 </a:t>
            </a:r>
            <a:r>
              <a:rPr lang="en-US" sz="2000" dirty="0" smtClean="0"/>
              <a:t>m</a:t>
            </a:r>
            <a:r>
              <a:rPr lang="el-GR" sz="2000" dirty="0" smtClean="0"/>
              <a:t>*</a:t>
            </a:r>
          </a:p>
          <a:p>
            <a:r>
              <a:rPr lang="el-GR" sz="2000" dirty="0" smtClean="0"/>
              <a:t>4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: Ελεύθερη άσκηση χωρίς περιορισμούς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*</a:t>
            </a:r>
            <a:r>
              <a:rPr lang="el-GR" sz="2000" i="1" dirty="0" smtClean="0"/>
              <a:t>Οι οδηγίες αναφέρουν χρήση ανοικτών ή και κλειστών χώρων</a:t>
            </a:r>
          </a:p>
          <a:p>
            <a:pPr marL="0" indent="0">
              <a:buNone/>
            </a:pPr>
            <a:r>
              <a:rPr lang="el-GR" sz="2000" i="1" dirty="0" smtClean="0"/>
              <a:t>Οι οδηγίες αυτές είναι πάντα προτάσεις επιστημονικών φορέων και οι οποίες δημοσιεύονται σε έγκριτα επιστημονικά περιοδικά  ως οδηγοί χρήσης. </a:t>
            </a:r>
          </a:p>
          <a:p>
            <a:pPr marL="0" indent="0">
              <a:buNone/>
            </a:pPr>
            <a:r>
              <a:rPr lang="el-GR" sz="2000" b="1" i="1" u="sng" dirty="0" smtClean="0"/>
              <a:t>Οι αποφάσεις λαμβάνονται από τις ιατρικές επιστημονικές επιτροπές και τις κυβερνήσεις κάθε κράτους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10" y="4086225"/>
            <a:ext cx="3724840" cy="163353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00150" y="6277660"/>
            <a:ext cx="991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Σε καμία μελέτη η ξιφασκία δεν αναφέρεται ως άθλημα χαμηλής επικινδυνότητας </a:t>
            </a:r>
            <a:r>
              <a:rPr lang="en-US" b="1" dirty="0" err="1"/>
              <a:t>Covid</a:t>
            </a:r>
            <a:r>
              <a:rPr lang="el-GR" b="1" dirty="0"/>
              <a:t>-19</a:t>
            </a:r>
            <a:r>
              <a:rPr lang="en-US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38199" y="5719763"/>
            <a:ext cx="42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WHO:</a:t>
            </a:r>
            <a:r>
              <a:rPr lang="el-GR" b="1" i="1" dirty="0" smtClean="0"/>
              <a:t> Παγκόσμιος Οργανισμός Υγείας</a:t>
            </a:r>
            <a:r>
              <a:rPr lang="en-US" b="1" i="1" dirty="0" smtClean="0"/>
              <a:t>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3052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808" y="762873"/>
            <a:ext cx="5677192" cy="5099593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2406" y="1937644"/>
            <a:ext cx="6128801" cy="3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Κοινά συμπτώματα </a:t>
            </a:r>
            <a:r>
              <a:rPr lang="en-US" sz="3200" b="1" dirty="0" err="1" smtClean="0"/>
              <a:t>covid</a:t>
            </a:r>
            <a:r>
              <a:rPr lang="en-US" sz="3200" b="1" dirty="0" smtClean="0"/>
              <a:t>-</a:t>
            </a:r>
            <a:r>
              <a:rPr lang="el-GR" sz="3200" b="1" dirty="0" smtClean="0"/>
              <a:t>19</a:t>
            </a:r>
            <a:r>
              <a:rPr lang="en-US" sz="3200" b="1" dirty="0" smtClean="0"/>
              <a:t> </a:t>
            </a:r>
            <a:r>
              <a:rPr lang="el-GR" sz="3200" b="1" dirty="0" smtClean="0"/>
              <a:t>(</a:t>
            </a:r>
            <a:r>
              <a:rPr lang="en-US" sz="2400" b="1" dirty="0" smtClean="0"/>
              <a:t>Fig. 1</a:t>
            </a:r>
            <a:r>
              <a:rPr lang="el-GR" sz="2400" b="1" dirty="0" smtClean="0"/>
              <a:t>)</a:t>
            </a:r>
            <a:endParaRPr lang="en-US" sz="24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702" y="1690688"/>
            <a:ext cx="5864298" cy="3984978"/>
          </a:xfrm>
          <a:prstGeom prst="rect">
            <a:avLst/>
          </a:prstGeom>
        </p:spPr>
      </p:pic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70-90% των προσβεβλημένων ατόμων εμφανίζουν πυρετό, 60-86% ξηρό βήχα, 53-80% αναπνευστικό περιορισμό (</a:t>
            </a:r>
            <a:r>
              <a:rPr lang="en-US" dirty="0" smtClean="0"/>
              <a:t>6</a:t>
            </a:r>
            <a:r>
              <a:rPr lang="el-GR" dirty="0"/>
              <a:t>)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l-GR" dirty="0" smtClean="0"/>
              <a:t>Άλλα κοινά συμπτώματα είναι κόπωση, μυαλγίες, γαστρεντερικά προβλήματα, αδυναμία και καταρροή (12).</a:t>
            </a:r>
          </a:p>
          <a:p>
            <a:r>
              <a:rPr lang="el-GR" dirty="0" smtClean="0"/>
              <a:t>Πολλά άτομα μεταφέρουν και μεταδίδουν τον ιό χωρίς συμπτώματα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Χρονική εκδήλωση μόλυνσης και μετάδοσης (</a:t>
            </a:r>
            <a:r>
              <a:rPr lang="en-US" sz="3200" b="1" dirty="0" smtClean="0"/>
              <a:t>Fig. 2)</a:t>
            </a:r>
            <a:endParaRPr lang="en-US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667" y="1825625"/>
            <a:ext cx="5602111" cy="3713498"/>
          </a:xfrm>
          <a:prstGeom prst="rect">
            <a:avLst/>
          </a:prstGeo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5813778" y="2201333"/>
            <a:ext cx="6073422" cy="397563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Το μεγαλύτερο ποσοστό των προσβεβλημένων ατόμων εμφανίζουν ήπια συμπτώματα (6) </a:t>
            </a:r>
          </a:p>
          <a:p>
            <a:r>
              <a:rPr lang="el-GR" sz="2600" dirty="0" smtClean="0"/>
              <a:t>Σε πρόσφατη μελέτη 81% εμφάνισαν ήπια συμπτώματα, 14% σοβαρά και 5% έντονα συμπτώματα όπως περιορισμό στην αναπνοή, σηπτικ</a:t>
            </a:r>
            <a:r>
              <a:rPr lang="el-GR" sz="2600" dirty="0"/>
              <a:t>ά</a:t>
            </a:r>
            <a:r>
              <a:rPr lang="el-GR" sz="2600" dirty="0" smtClean="0"/>
              <a:t> σοκ, </a:t>
            </a:r>
            <a:r>
              <a:rPr lang="el-GR" sz="2600" dirty="0" err="1" smtClean="0"/>
              <a:t>πολυοργανική</a:t>
            </a:r>
            <a:r>
              <a:rPr lang="el-GR" sz="2600" dirty="0" smtClean="0"/>
              <a:t> ανεπάρκεια (6)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9263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 </a:t>
            </a:r>
            <a:r>
              <a:rPr lang="el-GR" sz="3200" b="1" dirty="0" smtClean="0"/>
              <a:t>Πιθανές μολύνσεις οργανικών συστημάτων αθλητών</a:t>
            </a:r>
            <a:endParaRPr lang="en-US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905624" cy="4540882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667500" y="2156177"/>
            <a:ext cx="5524500" cy="4020785"/>
          </a:xfrm>
        </p:spPr>
        <p:txBody>
          <a:bodyPr/>
          <a:lstStyle/>
          <a:p>
            <a:endParaRPr lang="el-GR" dirty="0" smtClean="0"/>
          </a:p>
          <a:p>
            <a:r>
              <a:rPr lang="el-GR" sz="2400" dirty="0" smtClean="0"/>
              <a:t>Οι αθλητές είναι ειδική ομάδα πληθυσμού</a:t>
            </a:r>
          </a:p>
          <a:p>
            <a:r>
              <a:rPr lang="el-GR" sz="2400" dirty="0" smtClean="0"/>
              <a:t>Οργανικά συστήματα</a:t>
            </a:r>
          </a:p>
          <a:p>
            <a:r>
              <a:rPr lang="el-GR" sz="2400" dirty="0" smtClean="0"/>
              <a:t>Πιθανές επιπλοκές </a:t>
            </a:r>
          </a:p>
          <a:p>
            <a:r>
              <a:rPr lang="el-GR" sz="2400" dirty="0" smtClean="0"/>
              <a:t>Προτεινόμενες ιατρικές εξετάσεις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79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Ενδεικτική διαδρομή μυοκαρδίτιδας</a:t>
            </a:r>
            <a:endParaRPr lang="en-US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178" y="1825625"/>
            <a:ext cx="5181600" cy="3742266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5432778" y="1825625"/>
            <a:ext cx="5921022" cy="4351338"/>
          </a:xfrm>
        </p:spPr>
        <p:txBody>
          <a:bodyPr>
            <a:normAutofit/>
          </a:bodyPr>
          <a:lstStyle/>
          <a:p>
            <a:r>
              <a:rPr lang="el-GR" dirty="0" smtClean="0"/>
              <a:t>Επικίνδυνη σε όλες τις αθλητικές δραστηριότητες</a:t>
            </a:r>
            <a:r>
              <a:rPr lang="en-US" dirty="0" smtClean="0"/>
              <a:t>.[17] </a:t>
            </a:r>
            <a:endParaRPr lang="el-GR" dirty="0" smtClean="0"/>
          </a:p>
          <a:p>
            <a:r>
              <a:rPr lang="el-GR" dirty="0" smtClean="0"/>
              <a:t>Επιπλέον ο ιός μπορεί να προσβάλλει το αναπνευστικό, νευρικό σύστημα των αθλητών (1) και στους άνδρες επιλεγμένες ορμόνες οι οποίοι επηρεάζουν την απόδοση (18)</a:t>
            </a:r>
          </a:p>
          <a:p>
            <a:r>
              <a:rPr lang="el-GR" dirty="0" smtClean="0"/>
              <a:t>Ψυχολογικές επιπτώσεις (4,19)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027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Πως θα επανέλθει ένας αθλητής σε περίπτωση μόλυνσης</a:t>
            </a:r>
            <a:r>
              <a:rPr lang="en-US" sz="3200" b="1" dirty="0" smtClean="0"/>
              <a:t>;</a:t>
            </a:r>
            <a:endParaRPr lang="en-US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7" y="1399823"/>
            <a:ext cx="11395360" cy="2652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052711"/>
            <a:ext cx="10744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Θα πρέπει να διερευνώνται και να διαχωρίζονται από άλλους συναφείς παράγοντες: Η κόπωση, οι διαταραχές του ύπνου, πόνοι στο σώμα, γνωστικές δυσλειτουργίες, ορμονικές διαταραχές και ανοσοποιητικοί δείκτες</a:t>
            </a:r>
          </a:p>
          <a:p>
            <a:endParaRPr lang="el-GR" sz="2600" dirty="0"/>
          </a:p>
          <a:p>
            <a:r>
              <a:rPr lang="el-GR" sz="2600" dirty="0" smtClean="0"/>
              <a:t>Προσοχή: Η μόλυνση από τον ίο μπορεί να αναπτύξει το σύνδρομο της χρόνιας κόπωσης</a:t>
            </a:r>
            <a:r>
              <a:rPr lang="en-US" sz="2600" dirty="0" smtClean="0"/>
              <a:t> </a:t>
            </a:r>
            <a:r>
              <a:rPr lang="el-GR" sz="2600" dirty="0" smtClean="0"/>
              <a:t>(19)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83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10822" y="263525"/>
            <a:ext cx="11218334" cy="1325563"/>
          </a:xfrm>
        </p:spPr>
        <p:txBody>
          <a:bodyPr>
            <a:noAutofit/>
          </a:bodyPr>
          <a:lstStyle/>
          <a:p>
            <a:pPr algn="ctr"/>
            <a:r>
              <a:rPr lang="el-GR" sz="3200" b="1" u="sng" dirty="0" smtClean="0"/>
              <a:t>Αθλητής ο οποίος βρίσκεται θετικός και δεν έχει συμπτώματα μπορεί να συνεχίσει να προπονε</a:t>
            </a:r>
            <a:r>
              <a:rPr lang="el-GR" sz="3200" b="1" u="sng" dirty="0"/>
              <a:t>ί</a:t>
            </a:r>
            <a:r>
              <a:rPr lang="el-GR" sz="3200" b="1" u="sng" dirty="0" smtClean="0"/>
              <a:t>ται κανονικά χωρίς φαρμακευτική αγωγή (προσοχή ο αθλητής αυτός μεταδίδει!!!) (24)</a:t>
            </a:r>
            <a:endParaRPr lang="en-US" sz="3200" b="1" u="sng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282222" y="1825625"/>
            <a:ext cx="573757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Οι συμπτωματικοί ασθενείς διαχωρίζονται σύμφωνα με την ένταση των συμπτωμάτων:</a:t>
            </a:r>
          </a:p>
          <a:p>
            <a:r>
              <a:rPr lang="el-GR" dirty="0" smtClean="0"/>
              <a:t>Ήπια συμπτώματα &lt; 7 ημερών</a:t>
            </a:r>
          </a:p>
          <a:p>
            <a:r>
              <a:rPr lang="el-GR" dirty="0" smtClean="0"/>
              <a:t>Μέτρια συμπτώματα &gt;7 ημερών με νοσηλεία στο σπίτι</a:t>
            </a:r>
          </a:p>
          <a:p>
            <a:r>
              <a:rPr lang="el-GR" dirty="0" smtClean="0"/>
              <a:t>Σοβαρά συμπτώματα &gt;7 ημερών στο νοσοκομείο</a:t>
            </a:r>
          </a:p>
          <a:p>
            <a:r>
              <a:rPr lang="el-GR" dirty="0" smtClean="0"/>
              <a:t>Επείγουσα κατάσταση με επιβεβαιωμένες συστημικές υπολειτουργίες  (26)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Πριν την ασφαλή επιστροφή στις προπονήσεις ο </a:t>
            </a:r>
            <a:r>
              <a:rPr lang="el-GR" u="sng" dirty="0" smtClean="0"/>
              <a:t>ιατρός</a:t>
            </a:r>
            <a:r>
              <a:rPr lang="el-GR" dirty="0" smtClean="0"/>
              <a:t> της ομάδας θα πρέπει να διαπιστώσει (4,16,24):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Απουσία συμπτωμάτων</a:t>
            </a:r>
          </a:p>
          <a:p>
            <a:r>
              <a:rPr lang="el-GR" dirty="0" smtClean="0"/>
              <a:t>Ανάκαμψη των οργανικών συστημάτων</a:t>
            </a:r>
          </a:p>
          <a:p>
            <a:r>
              <a:rPr lang="el-GR" dirty="0" smtClean="0"/>
              <a:t>Μείωση της </a:t>
            </a:r>
            <a:r>
              <a:rPr lang="el-GR" dirty="0" err="1" smtClean="0"/>
              <a:t>μολυσματικότητας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5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01" y="681685"/>
            <a:ext cx="8403007" cy="6057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8455377" y="1704622"/>
            <a:ext cx="41881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Ιατρικό Ιστορικό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Επίπεδο Φυσικής Κατάστασης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Καρδιογράφημα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Βιοχημικός έλεγχος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5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Ένας αθλητής μπορεί να επανέλθει κοινωνικά και να ασκηθεί 10 ημέρες μετά την εμφάνιση των πρώτων συμπτωμάτων και 7 ημέρες χωρίς πυρετό και συμπτώματα (4) </a:t>
            </a:r>
            <a:endParaRPr lang="en-US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Είναι όλες οι περιπτώσεις ίδιες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l-GR" dirty="0" smtClean="0"/>
              <a:t>Όχι…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b="1" dirty="0"/>
              <a:t>Συμπτώματα λοίμωξης COVID-19 με ή χωρίς εργαστηριακή </a:t>
            </a:r>
            <a:r>
              <a:rPr lang="el-GR" b="1" dirty="0" smtClean="0"/>
              <a:t>επιβεβαίωση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Θετική </a:t>
            </a:r>
            <a:r>
              <a:rPr lang="el-GR" b="1" dirty="0"/>
              <a:t>εργαστηριακή δοκιμασία για SARS-CoV-2 αλλά χωρίς </a:t>
            </a:r>
            <a:r>
              <a:rPr lang="el-GR" b="1" dirty="0" smtClean="0"/>
              <a:t>συμπτώματα</a:t>
            </a:r>
            <a:endParaRPr lang="el-GR" b="1" dirty="0"/>
          </a:p>
          <a:p>
            <a:endParaRPr lang="el-GR" b="1" dirty="0" smtClean="0"/>
          </a:p>
          <a:p>
            <a:r>
              <a:rPr lang="el-GR" b="1" dirty="0" smtClean="0"/>
              <a:t>Στενή </a:t>
            </a:r>
            <a:r>
              <a:rPr lang="el-GR" b="1" dirty="0"/>
              <a:t>επαφή με κρούσμα </a:t>
            </a:r>
            <a:r>
              <a:rPr lang="el-GR" b="1" dirty="0" smtClean="0"/>
              <a:t>COVID-19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i="1" dirty="0" smtClean="0"/>
              <a:t>Πληροφορίες: </a:t>
            </a:r>
            <a:r>
              <a:rPr lang="en-US" i="1" dirty="0">
                <a:hlinkClick r:id="rId2"/>
              </a:rPr>
              <a:t>https://</a:t>
            </a:r>
            <a:r>
              <a:rPr lang="en-US" i="1" dirty="0" smtClean="0">
                <a:hlinkClick r:id="rId2"/>
              </a:rPr>
              <a:t>www.cdc.gov/coronavirus/2019-ncov/if-you-are-sick/quarantine.html</a:t>
            </a:r>
            <a:endParaRPr lang="el-GR" i="1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Εάν ο κλινικός έλεγχος και τα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smtClean="0"/>
              <a:t>test</a:t>
            </a:r>
            <a:r>
              <a:rPr lang="el-GR" dirty="0" smtClean="0"/>
              <a:t> του αθλητή </a:t>
            </a:r>
            <a:r>
              <a:rPr lang="el-GR" dirty="0"/>
              <a:t>είναι αρνητικά, είναι καλό να ελεγχθεί η ικανότητα επιβάρυνσης του </a:t>
            </a:r>
            <a:r>
              <a:rPr lang="el-GR" dirty="0" err="1"/>
              <a:t>καρδιοαναπνευστικού</a:t>
            </a:r>
            <a:r>
              <a:rPr lang="el-GR" dirty="0"/>
              <a:t> </a:t>
            </a:r>
            <a:r>
              <a:rPr lang="el-GR" dirty="0" smtClean="0"/>
              <a:t>σε </a:t>
            </a:r>
            <a:r>
              <a:rPr lang="el-GR" dirty="0"/>
              <a:t>εργαστηριακό περιβάλλον. </a:t>
            </a:r>
            <a:r>
              <a:rPr lang="en-US" dirty="0"/>
              <a:t>(</a:t>
            </a:r>
            <a:r>
              <a:rPr lang="en-US" dirty="0" err="1"/>
              <a:t>Schwellnus</a:t>
            </a:r>
            <a:r>
              <a:rPr lang="en-US" dirty="0"/>
              <a:t> M. RSM 2020 - oral communication). </a:t>
            </a:r>
            <a:endParaRPr lang="el-GR" dirty="0"/>
          </a:p>
          <a:p>
            <a:r>
              <a:rPr lang="el-GR" dirty="0"/>
              <a:t>Ο αθλητής θα πρέπει να υποβληθεί σε </a:t>
            </a:r>
            <a:r>
              <a:rPr lang="el-GR" dirty="0" err="1"/>
              <a:t>υπομέγιστη</a:t>
            </a:r>
            <a:r>
              <a:rPr lang="el-GR" dirty="0"/>
              <a:t> δοκιμασία προοδευτικής επιβάρυνσης μέχρι το 70% της μέγιστης προσπάθειας (ΚΣ ή </a:t>
            </a:r>
            <a:r>
              <a:rPr lang="en-US" dirty="0"/>
              <a:t>VO2 max) </a:t>
            </a:r>
            <a:r>
              <a:rPr lang="el-GR" dirty="0"/>
              <a:t>σε διάρκειες 10-20 </a:t>
            </a:r>
            <a:r>
              <a:rPr lang="en-US" dirty="0"/>
              <a:t>min, </a:t>
            </a:r>
            <a:r>
              <a:rPr lang="el-GR" dirty="0"/>
              <a:t>διερευνώντας κόπωση (</a:t>
            </a:r>
            <a:r>
              <a:rPr lang="en-US" dirty="0"/>
              <a:t>RPE), </a:t>
            </a:r>
            <a:r>
              <a:rPr lang="el-GR" dirty="0"/>
              <a:t>πόνο στο στήθος, περιορισμό στην αναπνοή, ζάλη, </a:t>
            </a:r>
            <a:r>
              <a:rPr lang="el-GR" dirty="0" smtClean="0"/>
              <a:t>αρρυθμίες</a:t>
            </a:r>
            <a:r>
              <a:rPr lang="el-GR" dirty="0"/>
              <a:t>, και </a:t>
            </a:r>
            <a:r>
              <a:rPr lang="el-GR" dirty="0" smtClean="0"/>
              <a:t>μυϊκούς </a:t>
            </a:r>
            <a:r>
              <a:rPr lang="el-GR" dirty="0"/>
              <a:t>πόνους (27</a:t>
            </a:r>
            <a:r>
              <a:rPr lang="el-GR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l-GR" i="1" dirty="0" smtClean="0"/>
              <a:t>    Πληροφορίες ΓΓΑ:</a:t>
            </a:r>
            <a:endParaRPr lang="en-US" i="1" dirty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covid19.gov.gr/neo-protokollo-apo-ti-geniki-grammateia-athlitismou-nga-kai-ton-ethniko-organismo-dimosias-ygeias-eody-gia-ti-diacheirisi-krousmatos-koronoiou-sars-cov-2-ston-athlitismo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199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846</Words>
  <Application>Microsoft Office PowerPoint</Application>
  <PresentationFormat>Ευρεία οθόνη</PresentationFormat>
  <Paragraphs>82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Συνοπτικός οδηγός επιστροφής στη δράση αθλητών και αθλητριών προσβεβλημένων από covid-19</vt:lpstr>
      <vt:lpstr>Κοινά συμπτώματα covid-19 (Fig. 1)</vt:lpstr>
      <vt:lpstr>Χρονική εκδήλωση μόλυνσης και μετάδοσης (Fig. 2)</vt:lpstr>
      <vt:lpstr> Πιθανές μολύνσεις οργανικών συστημάτων αθλητών</vt:lpstr>
      <vt:lpstr>Ενδεικτική διαδρομή μυοκαρδίτιδας</vt:lpstr>
      <vt:lpstr>Πως θα επανέλθει ένας αθλητής σε περίπτωση μόλυνσης;</vt:lpstr>
      <vt:lpstr>Αθλητής ο οποίος βρίσκεται θετικός και δεν έχει συμπτώματα μπορεί να συνεχίσει να προπονείται κανονικά χωρίς φαρμακευτική αγωγή (προσοχή ο αθλητής αυτός μεταδίδει!!!) (24)</vt:lpstr>
      <vt:lpstr>Παρουσίαση του PowerPoint</vt:lpstr>
      <vt:lpstr>Ένας αθλητής μπορεί να επανέλθει κοινωνικά και να ασκηθεί 10 ημέρες μετά την εμφάνιση των πρώτων συμπτωμάτων και 7 ημέρες χωρίς πυρετό και συμπτώματα (4) </vt:lpstr>
      <vt:lpstr>Παρουσίαση του PowerPoint</vt:lpstr>
      <vt:lpstr>Παρουσίαση του PowerPoint</vt:lpstr>
      <vt:lpstr>Προοδευτική αύξηση της έντασης και διάρκειας, καθημερινός προασκησιακός – μετασκησιακός έλεγχος θερμοκρασίας, ΚΣηρεμίας, δείκτης υποκειμενικής κόπωσης (1-10), διαταραχές ύπνου, μυϊκοί πόνοι-σπασμοί, ψυχολογική ενίσχυση (27)</vt:lpstr>
      <vt:lpstr>Κατάταξη αθλημάτων με βάση την επικινδυνότητα* * Η αξιολόγηση και η αδειοδότηση επανέναρξης είναι δυναμική διαδικασία και αλλάζει σύμφωνα με τις οδηγίες και τους περιοριστικούς κανόνες κάθε χώρας  </vt:lpstr>
      <vt:lpstr>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tsolakis</dc:creator>
  <cp:lastModifiedBy>tsolakis</cp:lastModifiedBy>
  <cp:revision>40</cp:revision>
  <dcterms:created xsi:type="dcterms:W3CDTF">2021-02-10T07:26:37Z</dcterms:created>
  <dcterms:modified xsi:type="dcterms:W3CDTF">2021-02-18T07:31:25Z</dcterms:modified>
</cp:coreProperties>
</file>