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70" r:id="rId8"/>
    <p:sldId id="266" r:id="rId9"/>
    <p:sldId id="267" r:id="rId10"/>
    <p:sldId id="274" r:id="rId11"/>
    <p:sldId id="263" r:id="rId12"/>
    <p:sldId id="262" r:id="rId13"/>
    <p:sldId id="271" r:id="rId14"/>
    <p:sldId id="273" r:id="rId15"/>
    <p:sldId id="272" r:id="rId16"/>
    <p:sldId id="275" r:id="rId17"/>
    <p:sldId id="268" r:id="rId18"/>
    <p:sldId id="269"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8" d="100"/>
          <a:sy n="68" d="100"/>
        </p:scale>
        <p:origin x="8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6A8C9B-2E3B-4819-B49A-85E1F4A9A7FC}" type="doc">
      <dgm:prSet loTypeId="urn:microsoft.com/office/officeart/2005/8/layout/cycle6" loCatId="relationship" qsTypeId="urn:microsoft.com/office/officeart/2005/8/quickstyle/simple5" qsCatId="simple" csTypeId="urn:microsoft.com/office/officeart/2005/8/colors/accent1_2" csCatId="accent1" phldr="1"/>
      <dgm:spPr/>
      <dgm:t>
        <a:bodyPr/>
        <a:lstStyle/>
        <a:p>
          <a:endParaRPr lang="el-GR"/>
        </a:p>
      </dgm:t>
    </dgm:pt>
    <dgm:pt modelId="{C52F5225-EE0F-4C5E-8344-F3ADE3ED2957}">
      <dgm:prSet phldrT="[Κείμενο]" custT="1"/>
      <dgm:spPr/>
      <dgm:t>
        <a:bodyPr/>
        <a:lstStyle/>
        <a:p>
          <a:r>
            <a:rPr lang="el-GR" sz="1600" dirty="0"/>
            <a:t>ΑΝΤΙΜΙΚΡΟΒΙΑΚΗ </a:t>
          </a:r>
        </a:p>
      </dgm:t>
    </dgm:pt>
    <dgm:pt modelId="{7CF7F469-356E-4FAC-8ECB-953B6438E2FD}" type="parTrans" cxnId="{D7AF0BC0-E83F-441F-B98B-63257A0E5CE0}">
      <dgm:prSet/>
      <dgm:spPr/>
      <dgm:t>
        <a:bodyPr/>
        <a:lstStyle/>
        <a:p>
          <a:endParaRPr lang="el-GR"/>
        </a:p>
      </dgm:t>
    </dgm:pt>
    <dgm:pt modelId="{5B091388-A3BA-4766-9CD3-91659FC80454}" type="sibTrans" cxnId="{D7AF0BC0-E83F-441F-B98B-63257A0E5CE0}">
      <dgm:prSet/>
      <dgm:spPr/>
      <dgm:t>
        <a:bodyPr/>
        <a:lstStyle/>
        <a:p>
          <a:endParaRPr lang="el-GR"/>
        </a:p>
      </dgm:t>
    </dgm:pt>
    <dgm:pt modelId="{6A423B44-1E87-447C-95F2-FA5AF9B706FA}">
      <dgm:prSet phldrT="[Κείμενο]" custT="1"/>
      <dgm:spPr/>
      <dgm:t>
        <a:bodyPr/>
        <a:lstStyle/>
        <a:p>
          <a:r>
            <a:rPr lang="el-GR" sz="1600" dirty="0"/>
            <a:t>ΑΝΤΙΦΛΕΓΜΟΝΩΔΗΣ</a:t>
          </a:r>
        </a:p>
      </dgm:t>
    </dgm:pt>
    <dgm:pt modelId="{DA1B9051-712E-403A-BEA7-EE41B6353122}" type="parTrans" cxnId="{82D7E32A-23CA-4E1F-9D28-238823A98BE4}">
      <dgm:prSet/>
      <dgm:spPr/>
      <dgm:t>
        <a:bodyPr/>
        <a:lstStyle/>
        <a:p>
          <a:endParaRPr lang="el-GR"/>
        </a:p>
      </dgm:t>
    </dgm:pt>
    <dgm:pt modelId="{3CA52CE3-93E4-4301-B206-BF178DAF8444}" type="sibTrans" cxnId="{82D7E32A-23CA-4E1F-9D28-238823A98BE4}">
      <dgm:prSet/>
      <dgm:spPr/>
      <dgm:t>
        <a:bodyPr/>
        <a:lstStyle/>
        <a:p>
          <a:endParaRPr lang="el-GR"/>
        </a:p>
      </dgm:t>
    </dgm:pt>
    <dgm:pt modelId="{8511DD12-B3F0-467A-8474-DA0F40C82759}">
      <dgm:prSet phldrT="[Κείμενο]" custT="1"/>
      <dgm:spPr/>
      <dgm:t>
        <a:bodyPr/>
        <a:lstStyle/>
        <a:p>
          <a:r>
            <a:rPr lang="el-GR" sz="1600" dirty="0"/>
            <a:t>ΑΝΤΙΕΛΜΙΝΘΙΚΗ</a:t>
          </a:r>
        </a:p>
      </dgm:t>
    </dgm:pt>
    <dgm:pt modelId="{52A7C787-5741-4C06-81B0-F1C0EF3B62AC}" type="parTrans" cxnId="{A298CD58-6147-464B-B37A-14C99084F169}">
      <dgm:prSet/>
      <dgm:spPr/>
      <dgm:t>
        <a:bodyPr/>
        <a:lstStyle/>
        <a:p>
          <a:endParaRPr lang="el-GR"/>
        </a:p>
      </dgm:t>
    </dgm:pt>
    <dgm:pt modelId="{519DB919-A574-43C8-8F2E-24AA76B4AE72}" type="sibTrans" cxnId="{A298CD58-6147-464B-B37A-14C99084F169}">
      <dgm:prSet/>
      <dgm:spPr/>
      <dgm:t>
        <a:bodyPr/>
        <a:lstStyle/>
        <a:p>
          <a:endParaRPr lang="el-GR"/>
        </a:p>
      </dgm:t>
    </dgm:pt>
    <dgm:pt modelId="{8A60644D-78E0-4BDC-801F-1221D2A76E75}">
      <dgm:prSet phldrT="[Κείμενο]" custT="1"/>
      <dgm:spPr/>
      <dgm:t>
        <a:bodyPr/>
        <a:lstStyle/>
        <a:p>
          <a:r>
            <a:rPr lang="el-GR" sz="1600" dirty="0"/>
            <a:t>ΑΝΤΙΣΠΑΣΜΩΔΙΚΗ</a:t>
          </a:r>
        </a:p>
      </dgm:t>
    </dgm:pt>
    <dgm:pt modelId="{2257B7D4-FA46-45B1-810F-670263325530}" type="parTrans" cxnId="{F218C678-B431-45CE-B632-F166E2F86C41}">
      <dgm:prSet/>
      <dgm:spPr/>
      <dgm:t>
        <a:bodyPr/>
        <a:lstStyle/>
        <a:p>
          <a:endParaRPr lang="el-GR"/>
        </a:p>
      </dgm:t>
    </dgm:pt>
    <dgm:pt modelId="{5B08CC98-1287-4CA3-A40B-C447F6281CFF}" type="sibTrans" cxnId="{F218C678-B431-45CE-B632-F166E2F86C41}">
      <dgm:prSet/>
      <dgm:spPr/>
      <dgm:t>
        <a:bodyPr/>
        <a:lstStyle/>
        <a:p>
          <a:endParaRPr lang="el-GR"/>
        </a:p>
      </dgm:t>
    </dgm:pt>
    <dgm:pt modelId="{5D4E92C1-47A2-474E-8B9E-818E88AC61E0}">
      <dgm:prSet phldrT="[Κείμενο]" custT="1"/>
      <dgm:spPr/>
      <dgm:t>
        <a:bodyPr/>
        <a:lstStyle/>
        <a:p>
          <a:r>
            <a:rPr lang="el-GR" sz="1600" dirty="0"/>
            <a:t>ΚΥΤΤΑΡΟΤΟΞΙΚΗ</a:t>
          </a:r>
        </a:p>
      </dgm:t>
    </dgm:pt>
    <dgm:pt modelId="{8BD505C0-BDC1-46E2-9F01-61F6E19759A5}" type="parTrans" cxnId="{A3583A55-5105-4FD9-91C8-EE98FB1C34F3}">
      <dgm:prSet/>
      <dgm:spPr/>
      <dgm:t>
        <a:bodyPr/>
        <a:lstStyle/>
        <a:p>
          <a:endParaRPr lang="el-GR"/>
        </a:p>
      </dgm:t>
    </dgm:pt>
    <dgm:pt modelId="{EC3083B1-F278-4A4A-8145-7849EA355F4A}" type="sibTrans" cxnId="{A3583A55-5105-4FD9-91C8-EE98FB1C34F3}">
      <dgm:prSet/>
      <dgm:spPr/>
      <dgm:t>
        <a:bodyPr/>
        <a:lstStyle/>
        <a:p>
          <a:endParaRPr lang="el-GR"/>
        </a:p>
      </dgm:t>
    </dgm:pt>
    <dgm:pt modelId="{7E1408BB-8608-42D2-93F7-C57FC560ECA1}">
      <dgm:prSet phldrT="[Κείμενο]" custT="1"/>
      <dgm:spPr/>
      <dgm:t>
        <a:bodyPr/>
        <a:lstStyle/>
        <a:p>
          <a:r>
            <a:rPr lang="el-GR" sz="1600" dirty="0"/>
            <a:t>ΑΝΤΙΠΑΡΑΣΙΤΙΚΗ</a:t>
          </a:r>
        </a:p>
      </dgm:t>
    </dgm:pt>
    <dgm:pt modelId="{8CFB1F49-F115-44B3-ACD1-E1F789A4090E}" type="parTrans" cxnId="{60D91BC5-28BA-466E-B599-260B6D3B5A69}">
      <dgm:prSet/>
      <dgm:spPr/>
      <dgm:t>
        <a:bodyPr/>
        <a:lstStyle/>
        <a:p>
          <a:endParaRPr lang="el-GR"/>
        </a:p>
      </dgm:t>
    </dgm:pt>
    <dgm:pt modelId="{BEDB78D8-AC94-4F25-A06A-45EBD446CBF7}" type="sibTrans" cxnId="{60D91BC5-28BA-466E-B599-260B6D3B5A69}">
      <dgm:prSet/>
      <dgm:spPr/>
      <dgm:t>
        <a:bodyPr/>
        <a:lstStyle/>
        <a:p>
          <a:endParaRPr lang="el-GR"/>
        </a:p>
      </dgm:t>
    </dgm:pt>
    <dgm:pt modelId="{CD8AA670-1B4B-4E5C-B73E-9994C644508F}">
      <dgm:prSet phldrT="[Κείμενο]" custT="1"/>
      <dgm:spPr/>
      <dgm:t>
        <a:bodyPr/>
        <a:lstStyle/>
        <a:p>
          <a:r>
            <a:rPr lang="el-GR" sz="1600" dirty="0"/>
            <a:t>ΑΝΤΙΙΚΗ</a:t>
          </a:r>
        </a:p>
      </dgm:t>
    </dgm:pt>
    <dgm:pt modelId="{CBEE4BC1-AE9A-424A-AA11-1AE65C4BF18F}" type="parTrans" cxnId="{565F3711-0E8A-44CF-B112-1A2DB50621D5}">
      <dgm:prSet/>
      <dgm:spPr/>
      <dgm:t>
        <a:bodyPr/>
        <a:lstStyle/>
        <a:p>
          <a:endParaRPr lang="el-GR"/>
        </a:p>
      </dgm:t>
    </dgm:pt>
    <dgm:pt modelId="{01B33BC5-C643-4158-B39C-8CD5E950E069}" type="sibTrans" cxnId="{565F3711-0E8A-44CF-B112-1A2DB50621D5}">
      <dgm:prSet/>
      <dgm:spPr/>
      <dgm:t>
        <a:bodyPr/>
        <a:lstStyle/>
        <a:p>
          <a:endParaRPr lang="el-GR"/>
        </a:p>
      </dgm:t>
    </dgm:pt>
    <dgm:pt modelId="{A3CF8259-18E4-4478-89EF-42983AF5AE27}">
      <dgm:prSet phldrT="[Κείμενο]" custT="1"/>
      <dgm:spPr/>
      <dgm:t>
        <a:bodyPr/>
        <a:lstStyle/>
        <a:p>
          <a:r>
            <a:rPr lang="el-GR" sz="1600" dirty="0"/>
            <a:t>ΕΝΤΟΜΟΚΤΟΝΟΣ</a:t>
          </a:r>
        </a:p>
      </dgm:t>
    </dgm:pt>
    <dgm:pt modelId="{2AEA22D5-4771-42DF-9657-25FBFEAD7893}" type="parTrans" cxnId="{9FFB1FFA-84F6-4E27-A4ED-0A818BC35499}">
      <dgm:prSet/>
      <dgm:spPr/>
      <dgm:t>
        <a:bodyPr/>
        <a:lstStyle/>
        <a:p>
          <a:endParaRPr lang="el-GR"/>
        </a:p>
      </dgm:t>
    </dgm:pt>
    <dgm:pt modelId="{14375511-D41C-47AA-AAB3-9FA35AF393FB}" type="sibTrans" cxnId="{9FFB1FFA-84F6-4E27-A4ED-0A818BC35499}">
      <dgm:prSet/>
      <dgm:spPr/>
      <dgm:t>
        <a:bodyPr/>
        <a:lstStyle/>
        <a:p>
          <a:endParaRPr lang="el-GR"/>
        </a:p>
      </dgm:t>
    </dgm:pt>
    <dgm:pt modelId="{C5F6FE6E-58AA-4A5A-A4F3-01A39E305DBA}">
      <dgm:prSet phldrT="[Κείμενο]" custT="1"/>
      <dgm:spPr/>
      <dgm:t>
        <a:bodyPr/>
        <a:lstStyle/>
        <a:p>
          <a:r>
            <a:rPr lang="el-GR" sz="1600" dirty="0"/>
            <a:t>ΑΝΤΙΟΞΕΙΔΩΤΙΚΗ</a:t>
          </a:r>
        </a:p>
      </dgm:t>
    </dgm:pt>
    <dgm:pt modelId="{826A3624-495D-4555-9D7D-4B879B62AAD5}" type="parTrans" cxnId="{39807AF4-8BE5-4ACE-9131-6C4CDF105241}">
      <dgm:prSet/>
      <dgm:spPr/>
      <dgm:t>
        <a:bodyPr/>
        <a:lstStyle/>
        <a:p>
          <a:endParaRPr lang="el-GR"/>
        </a:p>
      </dgm:t>
    </dgm:pt>
    <dgm:pt modelId="{E5B1B193-8410-4D1E-BBF2-46F4737C9E15}" type="sibTrans" cxnId="{39807AF4-8BE5-4ACE-9131-6C4CDF105241}">
      <dgm:prSet/>
      <dgm:spPr/>
      <dgm:t>
        <a:bodyPr/>
        <a:lstStyle/>
        <a:p>
          <a:endParaRPr lang="el-GR"/>
        </a:p>
      </dgm:t>
    </dgm:pt>
    <dgm:pt modelId="{4AD72DB4-A116-4B7B-B787-FEC16DDB740F}" type="pres">
      <dgm:prSet presAssocID="{F86A8C9B-2E3B-4819-B49A-85E1F4A9A7FC}" presName="cycle" presStyleCnt="0">
        <dgm:presLayoutVars>
          <dgm:dir/>
          <dgm:resizeHandles val="exact"/>
        </dgm:presLayoutVars>
      </dgm:prSet>
      <dgm:spPr/>
    </dgm:pt>
    <dgm:pt modelId="{98CFB16C-0D7F-4151-88EE-287F86133272}" type="pres">
      <dgm:prSet presAssocID="{C52F5225-EE0F-4C5E-8344-F3ADE3ED2957}" presName="node" presStyleLbl="node1" presStyleIdx="0" presStyleCnt="9" custScaleX="168638">
        <dgm:presLayoutVars>
          <dgm:bulletEnabled val="1"/>
        </dgm:presLayoutVars>
      </dgm:prSet>
      <dgm:spPr/>
    </dgm:pt>
    <dgm:pt modelId="{7504E207-FF3C-4D48-A5F5-EECFEC19834D}" type="pres">
      <dgm:prSet presAssocID="{C52F5225-EE0F-4C5E-8344-F3ADE3ED2957}" presName="spNode" presStyleCnt="0"/>
      <dgm:spPr/>
    </dgm:pt>
    <dgm:pt modelId="{F1E7A3FF-94EE-43A9-82DE-C2DAFA861C7E}" type="pres">
      <dgm:prSet presAssocID="{5B091388-A3BA-4766-9CD3-91659FC80454}" presName="sibTrans" presStyleLbl="sibTrans1D1" presStyleIdx="0" presStyleCnt="9"/>
      <dgm:spPr/>
    </dgm:pt>
    <dgm:pt modelId="{062600EC-AC7A-46E5-8241-E9D70EE4AE28}" type="pres">
      <dgm:prSet presAssocID="{6A423B44-1E87-447C-95F2-FA5AF9B706FA}" presName="node" presStyleLbl="node1" presStyleIdx="1" presStyleCnt="9" custScaleX="178526" custRadScaleRad="101851" custRadScaleInc="21037">
        <dgm:presLayoutVars>
          <dgm:bulletEnabled val="1"/>
        </dgm:presLayoutVars>
      </dgm:prSet>
      <dgm:spPr/>
    </dgm:pt>
    <dgm:pt modelId="{11781F4E-5E50-442C-924C-D714A8FFBE21}" type="pres">
      <dgm:prSet presAssocID="{6A423B44-1E87-447C-95F2-FA5AF9B706FA}" presName="spNode" presStyleCnt="0"/>
      <dgm:spPr/>
    </dgm:pt>
    <dgm:pt modelId="{1A6088F7-3D27-4913-AFD2-9F1B7D333F01}" type="pres">
      <dgm:prSet presAssocID="{3CA52CE3-93E4-4301-B206-BF178DAF8444}" presName="sibTrans" presStyleLbl="sibTrans1D1" presStyleIdx="1" presStyleCnt="9"/>
      <dgm:spPr/>
    </dgm:pt>
    <dgm:pt modelId="{7FD5F6BE-99AD-4C11-8D63-E1DDE8274E68}" type="pres">
      <dgm:prSet presAssocID="{8511DD12-B3F0-467A-8474-DA0F40C82759}" presName="node" presStyleLbl="node1" presStyleIdx="2" presStyleCnt="9" custScaleX="149980">
        <dgm:presLayoutVars>
          <dgm:bulletEnabled val="1"/>
        </dgm:presLayoutVars>
      </dgm:prSet>
      <dgm:spPr/>
    </dgm:pt>
    <dgm:pt modelId="{26759961-0E9A-4DEE-8508-F41E2AF30775}" type="pres">
      <dgm:prSet presAssocID="{8511DD12-B3F0-467A-8474-DA0F40C82759}" presName="spNode" presStyleCnt="0"/>
      <dgm:spPr/>
    </dgm:pt>
    <dgm:pt modelId="{683705E3-2686-4F17-A6C4-B4295B36C9E5}" type="pres">
      <dgm:prSet presAssocID="{519DB919-A574-43C8-8F2E-24AA76B4AE72}" presName="sibTrans" presStyleLbl="sibTrans1D1" presStyleIdx="2" presStyleCnt="9"/>
      <dgm:spPr/>
    </dgm:pt>
    <dgm:pt modelId="{C2AE4E64-16F8-4263-B268-AF0DD07D4450}" type="pres">
      <dgm:prSet presAssocID="{8A60644D-78E0-4BDC-801F-1221D2A76E75}" presName="node" presStyleLbl="node1" presStyleIdx="3" presStyleCnt="9" custScaleX="162083">
        <dgm:presLayoutVars>
          <dgm:bulletEnabled val="1"/>
        </dgm:presLayoutVars>
      </dgm:prSet>
      <dgm:spPr/>
    </dgm:pt>
    <dgm:pt modelId="{DF8DB362-06FC-4BE5-BF7C-24ED5645D0BC}" type="pres">
      <dgm:prSet presAssocID="{8A60644D-78E0-4BDC-801F-1221D2A76E75}" presName="spNode" presStyleCnt="0"/>
      <dgm:spPr/>
    </dgm:pt>
    <dgm:pt modelId="{1A113B16-B0A7-4326-AD40-D605FC40CCB9}" type="pres">
      <dgm:prSet presAssocID="{5B08CC98-1287-4CA3-A40B-C447F6281CFF}" presName="sibTrans" presStyleLbl="sibTrans1D1" presStyleIdx="3" presStyleCnt="9"/>
      <dgm:spPr/>
    </dgm:pt>
    <dgm:pt modelId="{66A18CCC-B04E-40F0-B37D-8D7C24ACBC3C}" type="pres">
      <dgm:prSet presAssocID="{5D4E92C1-47A2-474E-8B9E-818E88AC61E0}" presName="node" presStyleLbl="node1" presStyleIdx="4" presStyleCnt="9" custScaleX="196087" custRadScaleRad="103297" custRadScaleInc="-68668">
        <dgm:presLayoutVars>
          <dgm:bulletEnabled val="1"/>
        </dgm:presLayoutVars>
      </dgm:prSet>
      <dgm:spPr/>
    </dgm:pt>
    <dgm:pt modelId="{BD94FE4F-E81F-48DD-AD29-15768F72FA89}" type="pres">
      <dgm:prSet presAssocID="{5D4E92C1-47A2-474E-8B9E-818E88AC61E0}" presName="spNode" presStyleCnt="0"/>
      <dgm:spPr/>
    </dgm:pt>
    <dgm:pt modelId="{01789B8E-C87B-493B-B3D8-CDA89761C747}" type="pres">
      <dgm:prSet presAssocID="{EC3083B1-F278-4A4A-8145-7849EA355F4A}" presName="sibTrans" presStyleLbl="sibTrans1D1" presStyleIdx="4" presStyleCnt="9"/>
      <dgm:spPr/>
    </dgm:pt>
    <dgm:pt modelId="{142FD8A0-A082-4A28-882B-CC652B9D2DC4}" type="pres">
      <dgm:prSet presAssocID="{CD8AA670-1B4B-4E5C-B73E-9994C644508F}" presName="node" presStyleLbl="node1" presStyleIdx="5" presStyleCnt="9" custScaleX="154196" custRadScaleRad="101918" custRadScaleInc="35588">
        <dgm:presLayoutVars>
          <dgm:bulletEnabled val="1"/>
        </dgm:presLayoutVars>
      </dgm:prSet>
      <dgm:spPr/>
    </dgm:pt>
    <dgm:pt modelId="{C15606C2-6D78-4751-92B5-FAA7384B524B}" type="pres">
      <dgm:prSet presAssocID="{CD8AA670-1B4B-4E5C-B73E-9994C644508F}" presName="spNode" presStyleCnt="0"/>
      <dgm:spPr/>
    </dgm:pt>
    <dgm:pt modelId="{F9C9B583-E0F6-4E5B-9D26-B20800F57FAD}" type="pres">
      <dgm:prSet presAssocID="{01B33BC5-C643-4158-B39C-8CD5E950E069}" presName="sibTrans" presStyleLbl="sibTrans1D1" presStyleIdx="5" presStyleCnt="9"/>
      <dgm:spPr/>
    </dgm:pt>
    <dgm:pt modelId="{6E2064BB-A914-4204-8ACA-7CF03F6FB43E}" type="pres">
      <dgm:prSet presAssocID="{A3CF8259-18E4-4478-89EF-42983AF5AE27}" presName="node" presStyleLbl="node1" presStyleIdx="6" presStyleCnt="9" custFlipHor="1" custScaleX="175152" custRadScaleRad="99425" custRadScaleInc="-3790">
        <dgm:presLayoutVars>
          <dgm:bulletEnabled val="1"/>
        </dgm:presLayoutVars>
      </dgm:prSet>
      <dgm:spPr/>
    </dgm:pt>
    <dgm:pt modelId="{82F7446F-5B5C-484C-9493-257C8D7F74A6}" type="pres">
      <dgm:prSet presAssocID="{A3CF8259-18E4-4478-89EF-42983AF5AE27}" presName="spNode" presStyleCnt="0"/>
      <dgm:spPr/>
    </dgm:pt>
    <dgm:pt modelId="{F9908371-162F-4FC7-9423-B628648BE4D7}" type="pres">
      <dgm:prSet presAssocID="{14375511-D41C-47AA-AAB3-9FA35AF393FB}" presName="sibTrans" presStyleLbl="sibTrans1D1" presStyleIdx="6" presStyleCnt="9"/>
      <dgm:spPr/>
    </dgm:pt>
    <dgm:pt modelId="{2C427B61-867A-45DD-AC25-210CEF4D6A97}" type="pres">
      <dgm:prSet presAssocID="{C5F6FE6E-58AA-4A5A-A4F3-01A39E305DBA}" presName="node" presStyleLbl="node1" presStyleIdx="7" presStyleCnt="9" custScaleX="152625">
        <dgm:presLayoutVars>
          <dgm:bulletEnabled val="1"/>
        </dgm:presLayoutVars>
      </dgm:prSet>
      <dgm:spPr/>
    </dgm:pt>
    <dgm:pt modelId="{C6D9426D-423E-4565-B00B-03182E31947B}" type="pres">
      <dgm:prSet presAssocID="{C5F6FE6E-58AA-4A5A-A4F3-01A39E305DBA}" presName="spNode" presStyleCnt="0"/>
      <dgm:spPr/>
    </dgm:pt>
    <dgm:pt modelId="{18ED70A8-5B26-43E5-8D1B-94BCBE1F4606}" type="pres">
      <dgm:prSet presAssocID="{E5B1B193-8410-4D1E-BBF2-46F4737C9E15}" presName="sibTrans" presStyleLbl="sibTrans1D1" presStyleIdx="7" presStyleCnt="9"/>
      <dgm:spPr/>
    </dgm:pt>
    <dgm:pt modelId="{6BD74DFD-D876-4B47-BB28-29882F8E9503}" type="pres">
      <dgm:prSet presAssocID="{7E1408BB-8608-42D2-93F7-C57FC560ECA1}" presName="node" presStyleLbl="node1" presStyleIdx="8" presStyleCnt="9" custScaleX="155212" custRadScaleRad="100663" custRadScaleInc="-24407">
        <dgm:presLayoutVars>
          <dgm:bulletEnabled val="1"/>
        </dgm:presLayoutVars>
      </dgm:prSet>
      <dgm:spPr/>
    </dgm:pt>
    <dgm:pt modelId="{53E49F49-68A4-4AA5-9142-4A73F6856578}" type="pres">
      <dgm:prSet presAssocID="{7E1408BB-8608-42D2-93F7-C57FC560ECA1}" presName="spNode" presStyleCnt="0"/>
      <dgm:spPr/>
    </dgm:pt>
    <dgm:pt modelId="{507D153F-1301-4D16-8A5B-A0901A68C446}" type="pres">
      <dgm:prSet presAssocID="{BEDB78D8-AC94-4F25-A06A-45EBD446CBF7}" presName="sibTrans" presStyleLbl="sibTrans1D1" presStyleIdx="8" presStyleCnt="9"/>
      <dgm:spPr/>
    </dgm:pt>
  </dgm:ptLst>
  <dgm:cxnLst>
    <dgm:cxn modelId="{D82ABB02-0D09-4B9B-81CD-FF444E5E7879}" type="presOf" srcId="{EC3083B1-F278-4A4A-8145-7849EA355F4A}" destId="{01789B8E-C87B-493B-B3D8-CDA89761C747}" srcOrd="0" destOrd="0" presId="urn:microsoft.com/office/officeart/2005/8/layout/cycle6"/>
    <dgm:cxn modelId="{DA82CF0D-A88C-4AEC-B00C-AC818F0AB969}" type="presOf" srcId="{8A60644D-78E0-4BDC-801F-1221D2A76E75}" destId="{C2AE4E64-16F8-4263-B268-AF0DD07D4450}" srcOrd="0" destOrd="0" presId="urn:microsoft.com/office/officeart/2005/8/layout/cycle6"/>
    <dgm:cxn modelId="{565F3711-0E8A-44CF-B112-1A2DB50621D5}" srcId="{F86A8C9B-2E3B-4819-B49A-85E1F4A9A7FC}" destId="{CD8AA670-1B4B-4E5C-B73E-9994C644508F}" srcOrd="5" destOrd="0" parTransId="{CBEE4BC1-AE9A-424A-AA11-1AE65C4BF18F}" sibTransId="{01B33BC5-C643-4158-B39C-8CD5E950E069}"/>
    <dgm:cxn modelId="{2CA94F19-83D6-44BF-8B5F-4AF8E0281B62}" type="presOf" srcId="{14375511-D41C-47AA-AAB3-9FA35AF393FB}" destId="{F9908371-162F-4FC7-9423-B628648BE4D7}" srcOrd="0" destOrd="0" presId="urn:microsoft.com/office/officeart/2005/8/layout/cycle6"/>
    <dgm:cxn modelId="{82D7E32A-23CA-4E1F-9D28-238823A98BE4}" srcId="{F86A8C9B-2E3B-4819-B49A-85E1F4A9A7FC}" destId="{6A423B44-1E87-447C-95F2-FA5AF9B706FA}" srcOrd="1" destOrd="0" parTransId="{DA1B9051-712E-403A-BEA7-EE41B6353122}" sibTransId="{3CA52CE3-93E4-4301-B206-BF178DAF8444}"/>
    <dgm:cxn modelId="{6F37BF37-D6BB-4EBD-8986-0E932E6E71ED}" type="presOf" srcId="{519DB919-A574-43C8-8F2E-24AA76B4AE72}" destId="{683705E3-2686-4F17-A6C4-B4295B36C9E5}" srcOrd="0" destOrd="0" presId="urn:microsoft.com/office/officeart/2005/8/layout/cycle6"/>
    <dgm:cxn modelId="{8F1D393B-2251-465F-8302-1BE6C9D83CDF}" type="presOf" srcId="{5D4E92C1-47A2-474E-8B9E-818E88AC61E0}" destId="{66A18CCC-B04E-40F0-B37D-8D7C24ACBC3C}" srcOrd="0" destOrd="0" presId="urn:microsoft.com/office/officeart/2005/8/layout/cycle6"/>
    <dgm:cxn modelId="{0A6B5E3D-596C-46AA-A700-69B20BA4C856}" type="presOf" srcId="{F86A8C9B-2E3B-4819-B49A-85E1F4A9A7FC}" destId="{4AD72DB4-A116-4B7B-B787-FEC16DDB740F}" srcOrd="0" destOrd="0" presId="urn:microsoft.com/office/officeart/2005/8/layout/cycle6"/>
    <dgm:cxn modelId="{26A91153-0EEF-47DA-B65D-B4790B66BB88}" type="presOf" srcId="{BEDB78D8-AC94-4F25-A06A-45EBD446CBF7}" destId="{507D153F-1301-4D16-8A5B-A0901A68C446}" srcOrd="0" destOrd="0" presId="urn:microsoft.com/office/officeart/2005/8/layout/cycle6"/>
    <dgm:cxn modelId="{A3583A55-5105-4FD9-91C8-EE98FB1C34F3}" srcId="{F86A8C9B-2E3B-4819-B49A-85E1F4A9A7FC}" destId="{5D4E92C1-47A2-474E-8B9E-818E88AC61E0}" srcOrd="4" destOrd="0" parTransId="{8BD505C0-BDC1-46E2-9F01-61F6E19759A5}" sibTransId="{EC3083B1-F278-4A4A-8145-7849EA355F4A}"/>
    <dgm:cxn modelId="{70C22E78-1A7C-457F-8FA4-246C65092E5C}" type="presOf" srcId="{5B08CC98-1287-4CA3-A40B-C447F6281CFF}" destId="{1A113B16-B0A7-4326-AD40-D605FC40CCB9}" srcOrd="0" destOrd="0" presId="urn:microsoft.com/office/officeart/2005/8/layout/cycle6"/>
    <dgm:cxn modelId="{F218C678-B431-45CE-B632-F166E2F86C41}" srcId="{F86A8C9B-2E3B-4819-B49A-85E1F4A9A7FC}" destId="{8A60644D-78E0-4BDC-801F-1221D2A76E75}" srcOrd="3" destOrd="0" parTransId="{2257B7D4-FA46-45B1-810F-670263325530}" sibTransId="{5B08CC98-1287-4CA3-A40B-C447F6281CFF}"/>
    <dgm:cxn modelId="{A298CD58-6147-464B-B37A-14C99084F169}" srcId="{F86A8C9B-2E3B-4819-B49A-85E1F4A9A7FC}" destId="{8511DD12-B3F0-467A-8474-DA0F40C82759}" srcOrd="2" destOrd="0" parTransId="{52A7C787-5741-4C06-81B0-F1C0EF3B62AC}" sibTransId="{519DB919-A574-43C8-8F2E-24AA76B4AE72}"/>
    <dgm:cxn modelId="{76C689AD-C21F-4B10-96FD-0CDFF19B5A61}" type="presOf" srcId="{01B33BC5-C643-4158-B39C-8CD5E950E069}" destId="{F9C9B583-E0F6-4E5B-9D26-B20800F57FAD}" srcOrd="0" destOrd="0" presId="urn:microsoft.com/office/officeart/2005/8/layout/cycle6"/>
    <dgm:cxn modelId="{EC0CCCB5-D6CE-4C56-93A5-B335E5DE9B19}" type="presOf" srcId="{A3CF8259-18E4-4478-89EF-42983AF5AE27}" destId="{6E2064BB-A914-4204-8ACA-7CF03F6FB43E}" srcOrd="0" destOrd="0" presId="urn:microsoft.com/office/officeart/2005/8/layout/cycle6"/>
    <dgm:cxn modelId="{14D50BB7-AD1C-4237-B828-481B7FB2DCCC}" type="presOf" srcId="{5B091388-A3BA-4766-9CD3-91659FC80454}" destId="{F1E7A3FF-94EE-43A9-82DE-C2DAFA861C7E}" srcOrd="0" destOrd="0" presId="urn:microsoft.com/office/officeart/2005/8/layout/cycle6"/>
    <dgm:cxn modelId="{88DDEBB8-EF33-48D9-A614-7D66B3A14E56}" type="presOf" srcId="{E5B1B193-8410-4D1E-BBF2-46F4737C9E15}" destId="{18ED70A8-5B26-43E5-8D1B-94BCBE1F4606}" srcOrd="0" destOrd="0" presId="urn:microsoft.com/office/officeart/2005/8/layout/cycle6"/>
    <dgm:cxn modelId="{D0D9CABB-08F1-421C-9C18-FE9C8DBDACDB}" type="presOf" srcId="{C5F6FE6E-58AA-4A5A-A4F3-01A39E305DBA}" destId="{2C427B61-867A-45DD-AC25-210CEF4D6A97}" srcOrd="0" destOrd="0" presId="urn:microsoft.com/office/officeart/2005/8/layout/cycle6"/>
    <dgm:cxn modelId="{D7AF0BC0-E83F-441F-B98B-63257A0E5CE0}" srcId="{F86A8C9B-2E3B-4819-B49A-85E1F4A9A7FC}" destId="{C52F5225-EE0F-4C5E-8344-F3ADE3ED2957}" srcOrd="0" destOrd="0" parTransId="{7CF7F469-356E-4FAC-8ECB-953B6438E2FD}" sibTransId="{5B091388-A3BA-4766-9CD3-91659FC80454}"/>
    <dgm:cxn modelId="{54B89AC3-01BB-49CF-BCCA-8CAA64FD3812}" type="presOf" srcId="{3CA52CE3-93E4-4301-B206-BF178DAF8444}" destId="{1A6088F7-3D27-4913-AFD2-9F1B7D333F01}" srcOrd="0" destOrd="0" presId="urn:microsoft.com/office/officeart/2005/8/layout/cycle6"/>
    <dgm:cxn modelId="{60D91BC5-28BA-466E-B599-260B6D3B5A69}" srcId="{F86A8C9B-2E3B-4819-B49A-85E1F4A9A7FC}" destId="{7E1408BB-8608-42D2-93F7-C57FC560ECA1}" srcOrd="8" destOrd="0" parTransId="{8CFB1F49-F115-44B3-ACD1-E1F789A4090E}" sibTransId="{BEDB78D8-AC94-4F25-A06A-45EBD446CBF7}"/>
    <dgm:cxn modelId="{6FC4C2C5-5214-4B6C-8A95-ED4265FEDB3A}" type="presOf" srcId="{8511DD12-B3F0-467A-8474-DA0F40C82759}" destId="{7FD5F6BE-99AD-4C11-8D63-E1DDE8274E68}" srcOrd="0" destOrd="0" presId="urn:microsoft.com/office/officeart/2005/8/layout/cycle6"/>
    <dgm:cxn modelId="{0D6996DD-B9FB-4102-AA70-367FF47917E7}" type="presOf" srcId="{6A423B44-1E87-447C-95F2-FA5AF9B706FA}" destId="{062600EC-AC7A-46E5-8241-E9D70EE4AE28}" srcOrd="0" destOrd="0" presId="urn:microsoft.com/office/officeart/2005/8/layout/cycle6"/>
    <dgm:cxn modelId="{548708E6-C71F-4E29-9BCF-17D54AAFF313}" type="presOf" srcId="{7E1408BB-8608-42D2-93F7-C57FC560ECA1}" destId="{6BD74DFD-D876-4B47-BB28-29882F8E9503}" srcOrd="0" destOrd="0" presId="urn:microsoft.com/office/officeart/2005/8/layout/cycle6"/>
    <dgm:cxn modelId="{446F43ED-9E01-4F3A-A385-D5BA22299786}" type="presOf" srcId="{C52F5225-EE0F-4C5E-8344-F3ADE3ED2957}" destId="{98CFB16C-0D7F-4151-88EE-287F86133272}" srcOrd="0" destOrd="0" presId="urn:microsoft.com/office/officeart/2005/8/layout/cycle6"/>
    <dgm:cxn modelId="{4CA528F2-6390-48A7-9A86-07117B970570}" type="presOf" srcId="{CD8AA670-1B4B-4E5C-B73E-9994C644508F}" destId="{142FD8A0-A082-4A28-882B-CC652B9D2DC4}" srcOrd="0" destOrd="0" presId="urn:microsoft.com/office/officeart/2005/8/layout/cycle6"/>
    <dgm:cxn modelId="{39807AF4-8BE5-4ACE-9131-6C4CDF105241}" srcId="{F86A8C9B-2E3B-4819-B49A-85E1F4A9A7FC}" destId="{C5F6FE6E-58AA-4A5A-A4F3-01A39E305DBA}" srcOrd="7" destOrd="0" parTransId="{826A3624-495D-4555-9D7D-4B879B62AAD5}" sibTransId="{E5B1B193-8410-4D1E-BBF2-46F4737C9E15}"/>
    <dgm:cxn modelId="{9FFB1FFA-84F6-4E27-A4ED-0A818BC35499}" srcId="{F86A8C9B-2E3B-4819-B49A-85E1F4A9A7FC}" destId="{A3CF8259-18E4-4478-89EF-42983AF5AE27}" srcOrd="6" destOrd="0" parTransId="{2AEA22D5-4771-42DF-9657-25FBFEAD7893}" sibTransId="{14375511-D41C-47AA-AAB3-9FA35AF393FB}"/>
    <dgm:cxn modelId="{8A0835A6-D9D6-4A94-9F6A-E1615E7E0CA0}" type="presParOf" srcId="{4AD72DB4-A116-4B7B-B787-FEC16DDB740F}" destId="{98CFB16C-0D7F-4151-88EE-287F86133272}" srcOrd="0" destOrd="0" presId="urn:microsoft.com/office/officeart/2005/8/layout/cycle6"/>
    <dgm:cxn modelId="{20B5F2CC-6657-487E-BC6B-2C3C073BE5F0}" type="presParOf" srcId="{4AD72DB4-A116-4B7B-B787-FEC16DDB740F}" destId="{7504E207-FF3C-4D48-A5F5-EECFEC19834D}" srcOrd="1" destOrd="0" presId="urn:microsoft.com/office/officeart/2005/8/layout/cycle6"/>
    <dgm:cxn modelId="{F8BF6EAF-B352-4183-9972-6DD30EFA3C42}" type="presParOf" srcId="{4AD72DB4-A116-4B7B-B787-FEC16DDB740F}" destId="{F1E7A3FF-94EE-43A9-82DE-C2DAFA861C7E}" srcOrd="2" destOrd="0" presId="urn:microsoft.com/office/officeart/2005/8/layout/cycle6"/>
    <dgm:cxn modelId="{BCF6FC0C-B3F6-46DA-97CD-C44D24CBA48F}" type="presParOf" srcId="{4AD72DB4-A116-4B7B-B787-FEC16DDB740F}" destId="{062600EC-AC7A-46E5-8241-E9D70EE4AE28}" srcOrd="3" destOrd="0" presId="urn:microsoft.com/office/officeart/2005/8/layout/cycle6"/>
    <dgm:cxn modelId="{03BD8381-7161-4B56-960D-4667CD2356A2}" type="presParOf" srcId="{4AD72DB4-A116-4B7B-B787-FEC16DDB740F}" destId="{11781F4E-5E50-442C-924C-D714A8FFBE21}" srcOrd="4" destOrd="0" presId="urn:microsoft.com/office/officeart/2005/8/layout/cycle6"/>
    <dgm:cxn modelId="{A5497335-DF91-491D-9BD7-259329899E08}" type="presParOf" srcId="{4AD72DB4-A116-4B7B-B787-FEC16DDB740F}" destId="{1A6088F7-3D27-4913-AFD2-9F1B7D333F01}" srcOrd="5" destOrd="0" presId="urn:microsoft.com/office/officeart/2005/8/layout/cycle6"/>
    <dgm:cxn modelId="{F1452EB1-8368-44BF-8772-E82629FFE543}" type="presParOf" srcId="{4AD72DB4-A116-4B7B-B787-FEC16DDB740F}" destId="{7FD5F6BE-99AD-4C11-8D63-E1DDE8274E68}" srcOrd="6" destOrd="0" presId="urn:microsoft.com/office/officeart/2005/8/layout/cycle6"/>
    <dgm:cxn modelId="{E7022A8F-B954-4E03-A766-59323AF93E81}" type="presParOf" srcId="{4AD72DB4-A116-4B7B-B787-FEC16DDB740F}" destId="{26759961-0E9A-4DEE-8508-F41E2AF30775}" srcOrd="7" destOrd="0" presId="urn:microsoft.com/office/officeart/2005/8/layout/cycle6"/>
    <dgm:cxn modelId="{8B1BE852-7170-4571-A118-592CF544D012}" type="presParOf" srcId="{4AD72DB4-A116-4B7B-B787-FEC16DDB740F}" destId="{683705E3-2686-4F17-A6C4-B4295B36C9E5}" srcOrd="8" destOrd="0" presId="urn:microsoft.com/office/officeart/2005/8/layout/cycle6"/>
    <dgm:cxn modelId="{9A4029B1-093D-42F7-A2A7-85172E66913B}" type="presParOf" srcId="{4AD72DB4-A116-4B7B-B787-FEC16DDB740F}" destId="{C2AE4E64-16F8-4263-B268-AF0DD07D4450}" srcOrd="9" destOrd="0" presId="urn:microsoft.com/office/officeart/2005/8/layout/cycle6"/>
    <dgm:cxn modelId="{E4B1A50B-4A0A-45DE-BAB5-3B3EE6E2B538}" type="presParOf" srcId="{4AD72DB4-A116-4B7B-B787-FEC16DDB740F}" destId="{DF8DB362-06FC-4BE5-BF7C-24ED5645D0BC}" srcOrd="10" destOrd="0" presId="urn:microsoft.com/office/officeart/2005/8/layout/cycle6"/>
    <dgm:cxn modelId="{08EEA53D-EF4F-407D-A614-5501BF8D2309}" type="presParOf" srcId="{4AD72DB4-A116-4B7B-B787-FEC16DDB740F}" destId="{1A113B16-B0A7-4326-AD40-D605FC40CCB9}" srcOrd="11" destOrd="0" presId="urn:microsoft.com/office/officeart/2005/8/layout/cycle6"/>
    <dgm:cxn modelId="{1CA9118F-DEAE-43E4-BF64-D0AFF0AC4A24}" type="presParOf" srcId="{4AD72DB4-A116-4B7B-B787-FEC16DDB740F}" destId="{66A18CCC-B04E-40F0-B37D-8D7C24ACBC3C}" srcOrd="12" destOrd="0" presId="urn:microsoft.com/office/officeart/2005/8/layout/cycle6"/>
    <dgm:cxn modelId="{BC403DB4-901C-4C7E-AA37-9FD28FC8D212}" type="presParOf" srcId="{4AD72DB4-A116-4B7B-B787-FEC16DDB740F}" destId="{BD94FE4F-E81F-48DD-AD29-15768F72FA89}" srcOrd="13" destOrd="0" presId="urn:microsoft.com/office/officeart/2005/8/layout/cycle6"/>
    <dgm:cxn modelId="{B65D7119-A8CB-4533-86FD-3B4CBE2440C9}" type="presParOf" srcId="{4AD72DB4-A116-4B7B-B787-FEC16DDB740F}" destId="{01789B8E-C87B-493B-B3D8-CDA89761C747}" srcOrd="14" destOrd="0" presId="urn:microsoft.com/office/officeart/2005/8/layout/cycle6"/>
    <dgm:cxn modelId="{C22F63F0-7BC3-48C6-8E47-E028E30D236A}" type="presParOf" srcId="{4AD72DB4-A116-4B7B-B787-FEC16DDB740F}" destId="{142FD8A0-A082-4A28-882B-CC652B9D2DC4}" srcOrd="15" destOrd="0" presId="urn:microsoft.com/office/officeart/2005/8/layout/cycle6"/>
    <dgm:cxn modelId="{57E57904-08FF-4BFE-B1FA-B5DBAD7CD2CE}" type="presParOf" srcId="{4AD72DB4-A116-4B7B-B787-FEC16DDB740F}" destId="{C15606C2-6D78-4751-92B5-FAA7384B524B}" srcOrd="16" destOrd="0" presId="urn:microsoft.com/office/officeart/2005/8/layout/cycle6"/>
    <dgm:cxn modelId="{8EE6505E-95A8-4111-A924-8A6148B2BCB1}" type="presParOf" srcId="{4AD72DB4-A116-4B7B-B787-FEC16DDB740F}" destId="{F9C9B583-E0F6-4E5B-9D26-B20800F57FAD}" srcOrd="17" destOrd="0" presId="urn:microsoft.com/office/officeart/2005/8/layout/cycle6"/>
    <dgm:cxn modelId="{21880242-575A-4537-9D24-F8595F98A16A}" type="presParOf" srcId="{4AD72DB4-A116-4B7B-B787-FEC16DDB740F}" destId="{6E2064BB-A914-4204-8ACA-7CF03F6FB43E}" srcOrd="18" destOrd="0" presId="urn:microsoft.com/office/officeart/2005/8/layout/cycle6"/>
    <dgm:cxn modelId="{8D712848-6362-4A7C-B431-B17F25F38C45}" type="presParOf" srcId="{4AD72DB4-A116-4B7B-B787-FEC16DDB740F}" destId="{82F7446F-5B5C-484C-9493-257C8D7F74A6}" srcOrd="19" destOrd="0" presId="urn:microsoft.com/office/officeart/2005/8/layout/cycle6"/>
    <dgm:cxn modelId="{E376E061-8BAE-46E3-9B22-72AE16A787C5}" type="presParOf" srcId="{4AD72DB4-A116-4B7B-B787-FEC16DDB740F}" destId="{F9908371-162F-4FC7-9423-B628648BE4D7}" srcOrd="20" destOrd="0" presId="urn:microsoft.com/office/officeart/2005/8/layout/cycle6"/>
    <dgm:cxn modelId="{BB0125CD-7F17-457E-981B-73FA95B02DF8}" type="presParOf" srcId="{4AD72DB4-A116-4B7B-B787-FEC16DDB740F}" destId="{2C427B61-867A-45DD-AC25-210CEF4D6A97}" srcOrd="21" destOrd="0" presId="urn:microsoft.com/office/officeart/2005/8/layout/cycle6"/>
    <dgm:cxn modelId="{606BA01B-BF18-40DD-A13C-B3B59893D32D}" type="presParOf" srcId="{4AD72DB4-A116-4B7B-B787-FEC16DDB740F}" destId="{C6D9426D-423E-4565-B00B-03182E31947B}" srcOrd="22" destOrd="0" presId="urn:microsoft.com/office/officeart/2005/8/layout/cycle6"/>
    <dgm:cxn modelId="{80563777-880A-4F07-A425-D0EADB9806AF}" type="presParOf" srcId="{4AD72DB4-A116-4B7B-B787-FEC16DDB740F}" destId="{18ED70A8-5B26-43E5-8D1B-94BCBE1F4606}" srcOrd="23" destOrd="0" presId="urn:microsoft.com/office/officeart/2005/8/layout/cycle6"/>
    <dgm:cxn modelId="{1E39AE46-7929-475B-8E4E-5A6193BB1625}" type="presParOf" srcId="{4AD72DB4-A116-4B7B-B787-FEC16DDB740F}" destId="{6BD74DFD-D876-4B47-BB28-29882F8E9503}" srcOrd="24" destOrd="0" presId="urn:microsoft.com/office/officeart/2005/8/layout/cycle6"/>
    <dgm:cxn modelId="{F0B50768-697B-490D-A0FB-4C5671A6014C}" type="presParOf" srcId="{4AD72DB4-A116-4B7B-B787-FEC16DDB740F}" destId="{53E49F49-68A4-4AA5-9142-4A73F6856578}" srcOrd="25" destOrd="0" presId="urn:microsoft.com/office/officeart/2005/8/layout/cycle6"/>
    <dgm:cxn modelId="{731049B4-3C67-43A0-8844-C997466A12A1}" type="presParOf" srcId="{4AD72DB4-A116-4B7B-B787-FEC16DDB740F}" destId="{507D153F-1301-4D16-8A5B-A0901A68C446}" srcOrd="26"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FB16C-0D7F-4151-88EE-287F86133272}">
      <dsp:nvSpPr>
        <dsp:cNvPr id="0" name=""/>
        <dsp:cNvSpPr/>
      </dsp:nvSpPr>
      <dsp:spPr>
        <a:xfrm>
          <a:off x="4739934" y="3965"/>
          <a:ext cx="1958866"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ΑΝΤΙΜΙΚΡΟΒΙΑΚΗ </a:t>
          </a:r>
        </a:p>
      </dsp:txBody>
      <dsp:txXfrm>
        <a:off x="4776791" y="40822"/>
        <a:ext cx="1885152" cy="681313"/>
      </dsp:txXfrm>
    </dsp:sp>
    <dsp:sp modelId="{F1E7A3FF-94EE-43A9-82DE-C2DAFA861C7E}">
      <dsp:nvSpPr>
        <dsp:cNvPr id="0" name=""/>
        <dsp:cNvSpPr/>
      </dsp:nvSpPr>
      <dsp:spPr>
        <a:xfrm>
          <a:off x="3093476" y="464491"/>
          <a:ext cx="5797187" cy="5797187"/>
        </a:xfrm>
        <a:custGeom>
          <a:avLst/>
          <a:gdLst/>
          <a:ahLst/>
          <a:cxnLst/>
          <a:rect l="0" t="0" r="0" b="0"/>
          <a:pathLst>
            <a:path>
              <a:moveTo>
                <a:pt x="3610669" y="88826"/>
              </a:moveTo>
              <a:arcTo wR="2898593" hR="2898593" stAng="17053260" swAng="641644"/>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62600EC-AC7A-46E5-8241-E9D70EE4AE28}">
      <dsp:nvSpPr>
        <dsp:cNvPr id="0" name=""/>
        <dsp:cNvSpPr/>
      </dsp:nvSpPr>
      <dsp:spPr>
        <a:xfrm>
          <a:off x="6688570" y="736580"/>
          <a:ext cx="2073723"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ΑΝΤΙΦΛΕΓΜΟΝΩΔΗΣ</a:t>
          </a:r>
        </a:p>
      </dsp:txBody>
      <dsp:txXfrm>
        <a:off x="6725427" y="773437"/>
        <a:ext cx="2000009" cy="681313"/>
      </dsp:txXfrm>
    </dsp:sp>
    <dsp:sp modelId="{1A6088F7-3D27-4913-AFD2-9F1B7D333F01}">
      <dsp:nvSpPr>
        <dsp:cNvPr id="0" name=""/>
        <dsp:cNvSpPr/>
      </dsp:nvSpPr>
      <dsp:spPr>
        <a:xfrm>
          <a:off x="2776602" y="228628"/>
          <a:ext cx="5797187" cy="5797187"/>
        </a:xfrm>
        <a:custGeom>
          <a:avLst/>
          <a:gdLst/>
          <a:ahLst/>
          <a:cxnLst/>
          <a:rect l="0" t="0" r="0" b="0"/>
          <a:pathLst>
            <a:path>
              <a:moveTo>
                <a:pt x="5297239" y="1271220"/>
              </a:moveTo>
              <a:arcTo wR="2898593" hR="2898593" stAng="19550692" swAng="1164728"/>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5F6BE-99AD-4C11-8D63-E1DDE8274E68}">
      <dsp:nvSpPr>
        <dsp:cNvPr id="0" name=""/>
        <dsp:cNvSpPr/>
      </dsp:nvSpPr>
      <dsp:spPr>
        <a:xfrm>
          <a:off x="7702855" y="2399224"/>
          <a:ext cx="1742138"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ΑΝΤΙΕΛΜΙΝΘΙΚΗ</a:t>
          </a:r>
        </a:p>
      </dsp:txBody>
      <dsp:txXfrm>
        <a:off x="7739712" y="2436081"/>
        <a:ext cx="1668424" cy="681313"/>
      </dsp:txXfrm>
    </dsp:sp>
    <dsp:sp modelId="{683705E3-2686-4F17-A6C4-B4295B36C9E5}">
      <dsp:nvSpPr>
        <dsp:cNvPr id="0" name=""/>
        <dsp:cNvSpPr/>
      </dsp:nvSpPr>
      <dsp:spPr>
        <a:xfrm>
          <a:off x="2820774" y="381479"/>
          <a:ext cx="5797187" cy="5797187"/>
        </a:xfrm>
        <a:custGeom>
          <a:avLst/>
          <a:gdLst/>
          <a:ahLst/>
          <a:cxnLst/>
          <a:rect l="0" t="0" r="0" b="0"/>
          <a:pathLst>
            <a:path>
              <a:moveTo>
                <a:pt x="5794956" y="2784907"/>
              </a:moveTo>
              <a:arcTo wR="2898593" hR="2898593" stAng="21465134" swAng="142250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AE4E64-16F8-4263-B268-AF0DD07D4450}">
      <dsp:nvSpPr>
        <dsp:cNvPr id="0" name=""/>
        <dsp:cNvSpPr/>
      </dsp:nvSpPr>
      <dsp:spPr>
        <a:xfrm>
          <a:off x="7288261" y="4351856"/>
          <a:ext cx="1882725"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ΑΝΤΙΣΠΑΣΜΩΔΙΚΗ</a:t>
          </a:r>
        </a:p>
      </dsp:txBody>
      <dsp:txXfrm>
        <a:off x="7325118" y="4388713"/>
        <a:ext cx="1809011" cy="681313"/>
      </dsp:txXfrm>
    </dsp:sp>
    <dsp:sp modelId="{1A113B16-B0A7-4326-AD40-D605FC40CCB9}">
      <dsp:nvSpPr>
        <dsp:cNvPr id="0" name=""/>
        <dsp:cNvSpPr/>
      </dsp:nvSpPr>
      <dsp:spPr>
        <a:xfrm>
          <a:off x="2502496" y="865388"/>
          <a:ext cx="5797187" cy="5797187"/>
        </a:xfrm>
        <a:custGeom>
          <a:avLst/>
          <a:gdLst/>
          <a:ahLst/>
          <a:cxnLst/>
          <a:rect l="0" t="0" r="0" b="0"/>
          <a:pathLst>
            <a:path>
              <a:moveTo>
                <a:pt x="5465083" y="4245802"/>
              </a:moveTo>
              <a:arcTo wR="2898593" hR="2898593" stAng="1661760" swAng="565794"/>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A18CCC-B04E-40F0-B37D-8D7C24ACBC3C}">
      <dsp:nvSpPr>
        <dsp:cNvPr id="0" name=""/>
        <dsp:cNvSpPr/>
      </dsp:nvSpPr>
      <dsp:spPr>
        <a:xfrm>
          <a:off x="6039223" y="5517355"/>
          <a:ext cx="2277709"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ΚΥΤΤΑΡΟΤΟΞΙΚΗ</a:t>
          </a:r>
        </a:p>
      </dsp:txBody>
      <dsp:txXfrm>
        <a:off x="6076080" y="5554212"/>
        <a:ext cx="2203995" cy="681313"/>
      </dsp:txXfrm>
    </dsp:sp>
    <dsp:sp modelId="{01789B8E-C87B-493B-B3D8-CDA89761C747}">
      <dsp:nvSpPr>
        <dsp:cNvPr id="0" name=""/>
        <dsp:cNvSpPr/>
      </dsp:nvSpPr>
      <dsp:spPr>
        <a:xfrm>
          <a:off x="2995373" y="463554"/>
          <a:ext cx="5797187" cy="5797187"/>
        </a:xfrm>
        <a:custGeom>
          <a:avLst/>
          <a:gdLst/>
          <a:ahLst/>
          <a:cxnLst/>
          <a:rect l="0" t="0" r="0" b="0"/>
          <a:pathLst>
            <a:path>
              <a:moveTo>
                <a:pt x="3037235" y="5793869"/>
              </a:moveTo>
              <a:arcTo wR="2898593" hR="2898593" stAng="5235507" swAng="77142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FD8A0-A082-4A28-882B-CC652B9D2DC4}">
      <dsp:nvSpPr>
        <dsp:cNvPr id="0" name=""/>
        <dsp:cNvSpPr/>
      </dsp:nvSpPr>
      <dsp:spPr>
        <a:xfrm>
          <a:off x="3587243" y="5585492"/>
          <a:ext cx="1791111"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ΑΝΤΙΙΚΗ</a:t>
          </a:r>
        </a:p>
      </dsp:txBody>
      <dsp:txXfrm>
        <a:off x="3624100" y="5622349"/>
        <a:ext cx="1717397" cy="681313"/>
      </dsp:txXfrm>
    </dsp:sp>
    <dsp:sp modelId="{F9C9B583-E0F6-4E5B-9D26-B20800F57FAD}">
      <dsp:nvSpPr>
        <dsp:cNvPr id="0" name=""/>
        <dsp:cNvSpPr/>
      </dsp:nvSpPr>
      <dsp:spPr>
        <a:xfrm>
          <a:off x="3043318" y="657646"/>
          <a:ext cx="5797187" cy="5797187"/>
        </a:xfrm>
        <a:custGeom>
          <a:avLst/>
          <a:gdLst/>
          <a:ahLst/>
          <a:cxnLst/>
          <a:rect l="0" t="0" r="0" b="0"/>
          <a:pathLst>
            <a:path>
              <a:moveTo>
                <a:pt x="824657" y="4923595"/>
              </a:moveTo>
              <a:arcTo wR="2898593" hR="2898593" stAng="8141039" swAng="692265"/>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E2064BB-A914-4204-8ACA-7CF03F6FB43E}">
      <dsp:nvSpPr>
        <dsp:cNvPr id="0" name=""/>
        <dsp:cNvSpPr/>
      </dsp:nvSpPr>
      <dsp:spPr>
        <a:xfrm flipH="1">
          <a:off x="2219086" y="4365478"/>
          <a:ext cx="2034532"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ΕΝΤΟΜΟΚΤΟΝΟΣ</a:t>
          </a:r>
        </a:p>
      </dsp:txBody>
      <dsp:txXfrm>
        <a:off x="2255943" y="4402335"/>
        <a:ext cx="1960818" cy="681313"/>
      </dsp:txXfrm>
    </dsp:sp>
    <dsp:sp modelId="{F9908371-162F-4FC7-9423-B628648BE4D7}">
      <dsp:nvSpPr>
        <dsp:cNvPr id="0" name=""/>
        <dsp:cNvSpPr/>
      </dsp:nvSpPr>
      <dsp:spPr>
        <a:xfrm>
          <a:off x="2822237" y="341435"/>
          <a:ext cx="5797187" cy="5797187"/>
        </a:xfrm>
        <a:custGeom>
          <a:avLst/>
          <a:gdLst/>
          <a:ahLst/>
          <a:cxnLst/>
          <a:rect l="0" t="0" r="0" b="0"/>
          <a:pathLst>
            <a:path>
              <a:moveTo>
                <a:pt x="222652" y="4012678"/>
              </a:moveTo>
              <a:arcTo wR="2898593" hR="2898593" stAng="9443783" swAng="1443351"/>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427B61-867A-45DD-AC25-210CEF4D6A97}">
      <dsp:nvSpPr>
        <dsp:cNvPr id="0" name=""/>
        <dsp:cNvSpPr/>
      </dsp:nvSpPr>
      <dsp:spPr>
        <a:xfrm>
          <a:off x="1978379" y="2399224"/>
          <a:ext cx="1772862"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ΑΝΤΙΟΞΕΙΔΩΤΙΚΗ</a:t>
          </a:r>
        </a:p>
      </dsp:txBody>
      <dsp:txXfrm>
        <a:off x="2015236" y="2436081"/>
        <a:ext cx="1699148" cy="681313"/>
      </dsp:txXfrm>
    </dsp:sp>
    <dsp:sp modelId="{18ED70A8-5B26-43E5-8D1B-94BCBE1F4606}">
      <dsp:nvSpPr>
        <dsp:cNvPr id="0" name=""/>
        <dsp:cNvSpPr/>
      </dsp:nvSpPr>
      <dsp:spPr>
        <a:xfrm>
          <a:off x="2838022" y="325454"/>
          <a:ext cx="5797187" cy="5797187"/>
        </a:xfrm>
        <a:custGeom>
          <a:avLst/>
          <a:gdLst/>
          <a:ahLst/>
          <a:cxnLst/>
          <a:rect l="0" t="0" r="0" b="0"/>
          <a:pathLst>
            <a:path>
              <a:moveTo>
                <a:pt x="122595" y="2064520"/>
              </a:moveTo>
              <a:arcTo wR="2898593" hR="2898593" stAng="11803402" swAng="1127314"/>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D74DFD-D876-4B47-BB28-29882F8E9503}">
      <dsp:nvSpPr>
        <dsp:cNvPr id="0" name=""/>
        <dsp:cNvSpPr/>
      </dsp:nvSpPr>
      <dsp:spPr>
        <a:xfrm>
          <a:off x="2818518" y="777459"/>
          <a:ext cx="1802912" cy="755027"/>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ΑΝΤΙΠΑΡΑΣΙΤΙΚΗ</a:t>
          </a:r>
        </a:p>
      </dsp:txBody>
      <dsp:txXfrm>
        <a:off x="2855375" y="814316"/>
        <a:ext cx="1729198" cy="681313"/>
      </dsp:txXfrm>
    </dsp:sp>
    <dsp:sp modelId="{507D153F-1301-4D16-8A5B-A0901A68C446}">
      <dsp:nvSpPr>
        <dsp:cNvPr id="0" name=""/>
        <dsp:cNvSpPr/>
      </dsp:nvSpPr>
      <dsp:spPr>
        <a:xfrm>
          <a:off x="2727219" y="413278"/>
          <a:ext cx="5797187" cy="5797187"/>
        </a:xfrm>
        <a:custGeom>
          <a:avLst/>
          <a:gdLst/>
          <a:ahLst/>
          <a:cxnLst/>
          <a:rect l="0" t="0" r="0" b="0"/>
          <a:pathLst>
            <a:path>
              <a:moveTo>
                <a:pt x="1496931" y="361432"/>
              </a:moveTo>
              <a:arcTo wR="2898593" hR="2898593" stAng="14464885" swAng="660644"/>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005A8-E3AD-4F96-A449-3B97F6CAAA90}" type="datetimeFigureOut">
              <a:rPr lang="el-GR" smtClean="0"/>
              <a:t>20/1/2024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1B5F4-F42E-43E5-9F8A-E517192638A2}" type="slidenum">
              <a:rPr lang="el-GR" smtClean="0"/>
              <a:t>‹#›</a:t>
            </a:fld>
            <a:endParaRPr lang="el-GR"/>
          </a:p>
        </p:txBody>
      </p:sp>
    </p:spTree>
    <p:extLst>
      <p:ext uri="{BB962C8B-B14F-4D97-AF65-F5344CB8AC3E}">
        <p14:creationId xmlns:p14="http://schemas.microsoft.com/office/powerpoint/2010/main" val="85862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1</a:t>
            </a:fld>
            <a:endParaRPr lang="el-GR"/>
          </a:p>
        </p:txBody>
      </p:sp>
    </p:spTree>
    <p:extLst>
      <p:ext uri="{BB962C8B-B14F-4D97-AF65-F5344CB8AC3E}">
        <p14:creationId xmlns:p14="http://schemas.microsoft.com/office/powerpoint/2010/main" val="3095868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14</a:t>
            </a:fld>
            <a:endParaRPr lang="el-GR"/>
          </a:p>
        </p:txBody>
      </p:sp>
    </p:spTree>
    <p:extLst>
      <p:ext uri="{BB962C8B-B14F-4D97-AF65-F5344CB8AC3E}">
        <p14:creationId xmlns:p14="http://schemas.microsoft.com/office/powerpoint/2010/main" val="81443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15</a:t>
            </a:fld>
            <a:endParaRPr lang="el-GR"/>
          </a:p>
        </p:txBody>
      </p:sp>
    </p:spTree>
    <p:extLst>
      <p:ext uri="{BB962C8B-B14F-4D97-AF65-F5344CB8AC3E}">
        <p14:creationId xmlns:p14="http://schemas.microsoft.com/office/powerpoint/2010/main" val="118194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3</a:t>
            </a:fld>
            <a:endParaRPr lang="el-GR"/>
          </a:p>
        </p:txBody>
      </p:sp>
    </p:spTree>
    <p:extLst>
      <p:ext uri="{BB962C8B-B14F-4D97-AF65-F5344CB8AC3E}">
        <p14:creationId xmlns:p14="http://schemas.microsoft.com/office/powerpoint/2010/main" val="231354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ΑΠΟΣΤΑΞΗ ΜΕ ΥΔΡΑΤΜΟΥΣ είναι η πιο σύγχρονη μέθοδος η οποία συνδυάζει το πλεονέκτημα ότι το φυτό το οποίο </a:t>
            </a:r>
            <a:r>
              <a:rPr lang="el-GR" dirty="0" err="1"/>
              <a:t>αποστάζεται</a:t>
            </a:r>
            <a:r>
              <a:rPr lang="el-GR" dirty="0"/>
              <a:t> δεν έρχεται σε επαφή με το νερό αλλά μόνο με τους υδρατμούς και με τον τρόπο αυτό περιορίζεται η αποσύνθεση διαφόρων ευαίσθητων συστατικών του αιθέριου ελαίου. </a:t>
            </a:r>
          </a:p>
          <a:p>
            <a:r>
              <a:rPr lang="el-GR" dirty="0"/>
              <a:t>ΕΠΙΣΗΣ είναι οικονομικότερη μέθοδος από τις υπόλοιπες αποστάξεις καθώς έχει τη μεγαλύτερη απόδοση σε έλαιο με τη μικρότερη δυνατή κατανάλωση καυσίμου. Για αυτό το λόγο, χρησιμοποιείται ευρέως σε βιομηχανίες για αποστάξεις μεγάλων ποσοτήτων αρωματικών φυτών.</a:t>
            </a:r>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5</a:t>
            </a:fld>
            <a:endParaRPr lang="el-GR"/>
          </a:p>
        </p:txBody>
      </p:sp>
    </p:spTree>
    <p:extLst>
      <p:ext uri="{BB962C8B-B14F-4D97-AF65-F5344CB8AC3E}">
        <p14:creationId xmlns:p14="http://schemas.microsoft.com/office/powerpoint/2010/main" val="412251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7</a:t>
            </a:fld>
            <a:endParaRPr lang="el-GR"/>
          </a:p>
        </p:txBody>
      </p:sp>
    </p:spTree>
    <p:extLst>
      <p:ext uri="{BB962C8B-B14F-4D97-AF65-F5344CB8AC3E}">
        <p14:creationId xmlns:p14="http://schemas.microsoft.com/office/powerpoint/2010/main" val="259802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8</a:t>
            </a:fld>
            <a:endParaRPr lang="el-GR"/>
          </a:p>
        </p:txBody>
      </p:sp>
    </p:spTree>
    <p:extLst>
      <p:ext uri="{BB962C8B-B14F-4D97-AF65-F5344CB8AC3E}">
        <p14:creationId xmlns:p14="http://schemas.microsoft.com/office/powerpoint/2010/main" val="46671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9</a:t>
            </a:fld>
            <a:endParaRPr lang="el-GR"/>
          </a:p>
        </p:txBody>
      </p:sp>
    </p:spTree>
    <p:extLst>
      <p:ext uri="{BB962C8B-B14F-4D97-AF65-F5344CB8AC3E}">
        <p14:creationId xmlns:p14="http://schemas.microsoft.com/office/powerpoint/2010/main" val="345667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10</a:t>
            </a:fld>
            <a:endParaRPr lang="el-GR"/>
          </a:p>
        </p:txBody>
      </p:sp>
    </p:spTree>
    <p:extLst>
      <p:ext uri="{BB962C8B-B14F-4D97-AF65-F5344CB8AC3E}">
        <p14:creationId xmlns:p14="http://schemas.microsoft.com/office/powerpoint/2010/main" val="78040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12</a:t>
            </a:fld>
            <a:endParaRPr lang="el-GR"/>
          </a:p>
        </p:txBody>
      </p:sp>
    </p:spTree>
    <p:extLst>
      <p:ext uri="{BB962C8B-B14F-4D97-AF65-F5344CB8AC3E}">
        <p14:creationId xmlns:p14="http://schemas.microsoft.com/office/powerpoint/2010/main" val="4278868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F11B5F4-F42E-43E5-9F8A-E517192638A2}" type="slidenum">
              <a:rPr lang="el-GR" smtClean="0"/>
              <a:t>13</a:t>
            </a:fld>
            <a:endParaRPr lang="el-GR"/>
          </a:p>
        </p:txBody>
      </p:sp>
    </p:spTree>
    <p:extLst>
      <p:ext uri="{BB962C8B-B14F-4D97-AF65-F5344CB8AC3E}">
        <p14:creationId xmlns:p14="http://schemas.microsoft.com/office/powerpoint/2010/main" val="127981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2A54C80-263E-416B-A8E0-580EDEADCBDC}"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1/20/2024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ubmed.ncbi.nlm.nih.gov/32152715/" TargetMode="External"/><Relationship Id="rId2" Type="http://schemas.openxmlformats.org/officeDocument/2006/relationships/hyperlink" Target="https://pubmed.ncbi.nlm.nih.gov/3636847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direct.com/science/article/pii/S1878535223003325" TargetMode="External"/><Relationship Id="rId2" Type="http://schemas.openxmlformats.org/officeDocument/2006/relationships/hyperlink" Target="https://pubmed.ncbi.nlm.nih.gov/38123590/" TargetMode="External"/><Relationship Id="rId1" Type="http://schemas.openxmlformats.org/officeDocument/2006/relationships/slideLayout" Target="../slideLayouts/slideLayout2.xml"/><Relationship Id="rId4" Type="http://schemas.openxmlformats.org/officeDocument/2006/relationships/hyperlink" Target="https://www.sciencedirect.com/science/article/abs/pii/S1382668911000469"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D1F35B-46A1-8093-416C-CFF8517E179B}"/>
              </a:ext>
            </a:extLst>
          </p:cNvPr>
          <p:cNvSpPr>
            <a:spLocks noGrp="1"/>
          </p:cNvSpPr>
          <p:nvPr>
            <p:ph type="ctrTitle"/>
          </p:nvPr>
        </p:nvSpPr>
        <p:spPr>
          <a:xfrm>
            <a:off x="1507067" y="1018142"/>
            <a:ext cx="7766936" cy="1646302"/>
          </a:xfrm>
        </p:spPr>
        <p:txBody>
          <a:bodyPr/>
          <a:lstStyle/>
          <a:p>
            <a:r>
              <a:rPr lang="el-GR" sz="4800" dirty="0">
                <a:ln w="0"/>
                <a:solidFill>
                  <a:schemeClr val="accent1">
                    <a:lumMod val="75000"/>
                  </a:schemeClr>
                </a:solidFill>
                <a:effectLst>
                  <a:outerShdw blurRad="38100" dist="25400" dir="5400000" algn="ctr" rotWithShape="0">
                    <a:srgbClr val="6E747A">
                      <a:alpha val="43000"/>
                    </a:srgbClr>
                  </a:outerShdw>
                </a:effectLst>
                <a:latin typeface="Arial Nova Cond" panose="020B0506020202020204" pitchFamily="34" charset="0"/>
              </a:rPr>
              <a:t>ΑΙΘΕΡΙΑ ΕΛΑΙΑ</a:t>
            </a:r>
            <a:br>
              <a:rPr lang="el-GR" sz="4800" dirty="0">
                <a:ln w="0"/>
                <a:solidFill>
                  <a:schemeClr val="accent1">
                    <a:lumMod val="75000"/>
                  </a:schemeClr>
                </a:solidFill>
                <a:effectLst>
                  <a:outerShdw blurRad="38100" dist="25400" dir="5400000" algn="ctr" rotWithShape="0">
                    <a:srgbClr val="6E747A">
                      <a:alpha val="43000"/>
                    </a:srgbClr>
                  </a:outerShdw>
                </a:effectLst>
                <a:latin typeface="Arial Nova Cond" panose="020B0506020202020204" pitchFamily="34" charset="0"/>
              </a:rPr>
            </a:br>
            <a:r>
              <a:rPr lang="el-GR" sz="4800" dirty="0">
                <a:ln w="0"/>
                <a:solidFill>
                  <a:schemeClr val="accent1">
                    <a:lumMod val="75000"/>
                  </a:schemeClr>
                </a:solidFill>
                <a:effectLst>
                  <a:outerShdw blurRad="38100" dist="25400" dir="5400000" algn="ctr" rotWithShape="0">
                    <a:srgbClr val="6E747A">
                      <a:alpha val="43000"/>
                    </a:srgbClr>
                  </a:outerShdw>
                </a:effectLst>
                <a:latin typeface="Arial Nova Cond" panose="020B0506020202020204" pitchFamily="34" charset="0"/>
              </a:rPr>
              <a:t>ΑΝΤΙΜΙΚΡΟΒΙΑΚΗ ΚΑΙ ΑΝΤΙΠΑΡΑΣΙΤΙΚΗ ΔΡΑΣΗ</a:t>
            </a:r>
          </a:p>
        </p:txBody>
      </p:sp>
      <p:sp>
        <p:nvSpPr>
          <p:cNvPr id="3" name="Υπότιτλος 2">
            <a:extLst>
              <a:ext uri="{FF2B5EF4-FFF2-40B4-BE49-F238E27FC236}">
                <a16:creationId xmlns:a16="http://schemas.microsoft.com/office/drawing/2014/main" id="{00D0F880-F394-B550-7971-98D72FD0E526}"/>
              </a:ext>
            </a:extLst>
          </p:cNvPr>
          <p:cNvSpPr>
            <a:spLocks noGrp="1"/>
          </p:cNvSpPr>
          <p:nvPr>
            <p:ph type="subTitle" idx="1"/>
          </p:nvPr>
        </p:nvSpPr>
        <p:spPr>
          <a:xfrm>
            <a:off x="1571756" y="4423583"/>
            <a:ext cx="7766936" cy="2051628"/>
          </a:xfrm>
        </p:spPr>
        <p:txBody>
          <a:bodyPr>
            <a:normAutofit fontScale="92500" lnSpcReduction="20000"/>
          </a:bodyPr>
          <a:lstStyle/>
          <a:p>
            <a:r>
              <a:rPr lang="el-GR" dirty="0">
                <a:solidFill>
                  <a:schemeClr val="accent2">
                    <a:lumMod val="75000"/>
                  </a:schemeClr>
                </a:solidFill>
              </a:rPr>
              <a:t> </a:t>
            </a:r>
            <a:r>
              <a:rPr lang="el-GR" i="1" dirty="0">
                <a:solidFill>
                  <a:schemeClr val="accent2">
                    <a:lumMod val="75000"/>
                  </a:schemeClr>
                </a:solidFill>
              </a:rPr>
              <a:t>ΕΚΠΟΝΗΣΗ</a:t>
            </a:r>
            <a:r>
              <a:rPr lang="el-GR" i="1" dirty="0"/>
              <a:t>:</a:t>
            </a:r>
          </a:p>
          <a:p>
            <a:r>
              <a:rPr lang="el-GR" dirty="0"/>
              <a:t> </a:t>
            </a:r>
            <a:r>
              <a:rPr lang="el-GR" dirty="0">
                <a:latin typeface="Cambria" panose="02040503050406030204" pitchFamily="18" charset="0"/>
                <a:ea typeface="Cambria" panose="02040503050406030204" pitchFamily="18" charset="0"/>
              </a:rPr>
              <a:t>ΠΑΛΟΥΣΗ ΑΘΑΝΑΣΙΑ</a:t>
            </a:r>
          </a:p>
          <a:p>
            <a:r>
              <a:rPr lang="el-GR" dirty="0">
                <a:latin typeface="Cambria" panose="02040503050406030204" pitchFamily="18" charset="0"/>
                <a:ea typeface="Cambria" panose="02040503050406030204" pitchFamily="18" charset="0"/>
              </a:rPr>
              <a:t>ΤΑΛΙΑΝΗ ΕΙΡΗΝΗ – ΙΩΑΝΝΑ</a:t>
            </a:r>
          </a:p>
          <a:p>
            <a:r>
              <a:rPr lang="el-GR" dirty="0">
                <a:latin typeface="Cambria" panose="02040503050406030204" pitchFamily="18" charset="0"/>
                <a:ea typeface="Cambria" panose="02040503050406030204" pitchFamily="18" charset="0"/>
              </a:rPr>
              <a:t>ΓΡΗΓΟΡΙΑΔΟΥ ΑΝΘΗ </a:t>
            </a:r>
          </a:p>
          <a:p>
            <a:endParaRPr lang="el-GR" dirty="0"/>
          </a:p>
          <a:p>
            <a:r>
              <a:rPr lang="el-GR" i="1" dirty="0">
                <a:solidFill>
                  <a:schemeClr val="accent2">
                    <a:lumMod val="75000"/>
                  </a:schemeClr>
                </a:solidFill>
              </a:rPr>
              <a:t>ΥΠΕΥΘΥΝΟΣ ΚΑΘΗΓΗΤΗΣ </a:t>
            </a:r>
            <a:r>
              <a:rPr lang="el-GR" dirty="0">
                <a:latin typeface="Cambria" panose="02040503050406030204" pitchFamily="18" charset="0"/>
                <a:ea typeface="Cambria" panose="02040503050406030204" pitchFamily="18" charset="0"/>
              </a:rPr>
              <a:t>: ΡΑΛΛΗΣ ΜΙΧΑΗΛ</a:t>
            </a:r>
          </a:p>
        </p:txBody>
      </p:sp>
      <p:pic>
        <p:nvPicPr>
          <p:cNvPr id="5" name="Εικόνα 4">
            <a:extLst>
              <a:ext uri="{FF2B5EF4-FFF2-40B4-BE49-F238E27FC236}">
                <a16:creationId xmlns:a16="http://schemas.microsoft.com/office/drawing/2014/main" id="{A9ECB6FF-4FFD-FDDD-499A-D7ABAF6214D4}"/>
              </a:ext>
            </a:extLst>
          </p:cNvPr>
          <p:cNvPicPr>
            <a:picLocks noChangeAspect="1"/>
          </p:cNvPicPr>
          <p:nvPr/>
        </p:nvPicPr>
        <p:blipFill>
          <a:blip r:embed="rId3"/>
          <a:stretch>
            <a:fillRect/>
          </a:stretch>
        </p:blipFill>
        <p:spPr>
          <a:xfrm>
            <a:off x="689317" y="3345386"/>
            <a:ext cx="2869809" cy="312982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B96DBD42-50E3-D73F-AFE0-D60EDB90EF5D}"/>
              </a:ext>
            </a:extLst>
          </p:cNvPr>
          <p:cNvSpPr txBox="1"/>
          <p:nvPr/>
        </p:nvSpPr>
        <p:spPr>
          <a:xfrm>
            <a:off x="3869870" y="3118757"/>
            <a:ext cx="5094515" cy="957450"/>
          </a:xfrm>
          <a:prstGeom prst="rect">
            <a:avLst/>
          </a:prstGeom>
          <a:noFill/>
        </p:spPr>
        <p:txBody>
          <a:bodyPr wrap="square" rtlCol="0">
            <a:spAutoFit/>
          </a:bodyPr>
          <a:lstStyle/>
          <a:p>
            <a:pPr algn="ctr"/>
            <a:r>
              <a:rPr lang="el-GR" i="1" dirty="0">
                <a:solidFill>
                  <a:schemeClr val="accent1">
                    <a:lumMod val="50000"/>
                  </a:schemeClr>
                </a:solidFill>
                <a:latin typeface="Cambria" panose="02040503050406030204" pitchFamily="18" charset="0"/>
                <a:ea typeface="Cambria" panose="02040503050406030204" pitchFamily="18" charset="0"/>
              </a:rPr>
              <a:t>Εργασία στα πλαίσια του μαθήματος ‘Έλεγχος και αξιολόγηση καλλυντικών και τοπικών ιατροτεχνολογικών προιόντων’ </a:t>
            </a:r>
          </a:p>
        </p:txBody>
      </p:sp>
    </p:spTree>
    <p:extLst>
      <p:ext uri="{BB962C8B-B14F-4D97-AF65-F5344CB8AC3E}">
        <p14:creationId xmlns:p14="http://schemas.microsoft.com/office/powerpoint/2010/main" val="3517111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1329B86-7DA2-F6CF-1D0E-1A05A1671562}"/>
              </a:ext>
            </a:extLst>
          </p:cNvPr>
          <p:cNvSpPr>
            <a:spLocks noGrp="1"/>
          </p:cNvSpPr>
          <p:nvPr>
            <p:ph idx="1"/>
          </p:nvPr>
        </p:nvSpPr>
        <p:spPr>
          <a:xfrm>
            <a:off x="196948" y="281355"/>
            <a:ext cx="10325685" cy="6428934"/>
          </a:xfrm>
        </p:spPr>
        <p:txBody>
          <a:bodyPr>
            <a:normAutofit/>
          </a:bodyPr>
          <a:lstStyle/>
          <a:p>
            <a:pPr>
              <a:buFont typeface="Wingdings" panose="05000000000000000000" pitchFamily="2" charset="2"/>
              <a:buChar char="q"/>
            </a:pPr>
            <a:r>
              <a:rPr lang="el-GR" sz="2400" dirty="0">
                <a:latin typeface="Aptos" panose="020B0004020202020204" pitchFamily="34" charset="0"/>
              </a:rPr>
              <a:t>ΛΕΒΑΝΤΑ </a:t>
            </a:r>
          </a:p>
          <a:p>
            <a:pPr marL="0" indent="0">
              <a:buNone/>
            </a:pPr>
            <a:r>
              <a:rPr lang="el-GR" dirty="0">
                <a:latin typeface="Aptos" panose="020B0004020202020204" pitchFamily="34" charset="0"/>
              </a:rPr>
              <a:t>Το αιθέριο έλαιο της λεβάντας έχει αντιπαρασιτική δράση εναντίον των: </a:t>
            </a:r>
          </a:p>
          <a:p>
            <a:r>
              <a:rPr lang="el-GR" dirty="0" err="1">
                <a:latin typeface="Aptos" panose="020B0004020202020204" pitchFamily="34" charset="0"/>
              </a:rPr>
              <a:t>Giardia</a:t>
            </a:r>
            <a:r>
              <a:rPr lang="el-GR" dirty="0">
                <a:latin typeface="Aptos" panose="020B0004020202020204" pitchFamily="34" charset="0"/>
              </a:rPr>
              <a:t> </a:t>
            </a:r>
            <a:r>
              <a:rPr lang="el-GR" dirty="0" err="1">
                <a:latin typeface="Aptos" panose="020B0004020202020204" pitchFamily="34" charset="0"/>
              </a:rPr>
              <a:t>duodenalis</a:t>
            </a:r>
            <a:r>
              <a:rPr lang="el-GR" dirty="0">
                <a:latin typeface="Aptos" panose="020B0004020202020204" pitchFamily="34" charset="0"/>
              </a:rPr>
              <a:t> </a:t>
            </a:r>
            <a:r>
              <a:rPr lang="en-US" dirty="0">
                <a:latin typeface="Aptos" panose="020B0004020202020204" pitchFamily="34" charset="0"/>
              </a:rPr>
              <a:t>(</a:t>
            </a:r>
            <a:r>
              <a:rPr lang="el-GR" dirty="0" err="1">
                <a:latin typeface="Aptos" panose="020B0004020202020204" pitchFamily="34" charset="0"/>
              </a:rPr>
              <a:t>Γιάρδια</a:t>
            </a:r>
            <a:r>
              <a:rPr lang="el-GR" dirty="0">
                <a:latin typeface="Aptos" panose="020B0004020202020204" pitchFamily="34" charset="0"/>
              </a:rPr>
              <a:t> </a:t>
            </a:r>
            <a:r>
              <a:rPr lang="el-GR" dirty="0" err="1">
                <a:latin typeface="Aptos" panose="020B0004020202020204" pitchFamily="34" charset="0"/>
              </a:rPr>
              <a:t>λάμβια</a:t>
            </a:r>
            <a:r>
              <a:rPr lang="el-GR" dirty="0">
                <a:latin typeface="Aptos" panose="020B0004020202020204" pitchFamily="34" charset="0"/>
              </a:rPr>
              <a:t>)</a:t>
            </a:r>
          </a:p>
          <a:p>
            <a:r>
              <a:rPr lang="el-GR" dirty="0">
                <a:latin typeface="Aptos" panose="020B0004020202020204" pitchFamily="34" charset="0"/>
              </a:rPr>
              <a:t> </a:t>
            </a:r>
            <a:r>
              <a:rPr lang="el-GR" dirty="0" err="1">
                <a:latin typeface="Aptos" panose="020B0004020202020204" pitchFamily="34" charset="0"/>
              </a:rPr>
              <a:t>Trichomonas</a:t>
            </a:r>
            <a:r>
              <a:rPr lang="el-GR" dirty="0">
                <a:latin typeface="Aptos" panose="020B0004020202020204" pitchFamily="34" charset="0"/>
              </a:rPr>
              <a:t> </a:t>
            </a:r>
            <a:r>
              <a:rPr lang="el-GR" dirty="0" err="1">
                <a:latin typeface="Aptos" panose="020B0004020202020204" pitchFamily="34" charset="0"/>
              </a:rPr>
              <a:t>vaginalis</a:t>
            </a:r>
            <a:r>
              <a:rPr lang="el-GR" dirty="0">
                <a:latin typeface="Aptos" panose="020B0004020202020204" pitchFamily="34" charset="0"/>
              </a:rPr>
              <a:t>(Τριχομονάδα του κόλπου) (Σεξουαλικά μεταδιδόμενη ασθένεια, γνωστή ως </a:t>
            </a:r>
            <a:r>
              <a:rPr lang="el-GR" dirty="0" err="1">
                <a:latin typeface="Aptos" panose="020B0004020202020204" pitchFamily="34" charset="0"/>
              </a:rPr>
              <a:t>τριχομονάση</a:t>
            </a:r>
            <a:r>
              <a:rPr lang="el-GR" dirty="0">
                <a:latin typeface="Aptos" panose="020B0004020202020204" pitchFamily="34" charset="0"/>
              </a:rPr>
              <a:t>)</a:t>
            </a:r>
          </a:p>
          <a:p>
            <a:r>
              <a:rPr lang="el-GR" dirty="0">
                <a:latin typeface="Aptos" panose="020B0004020202020204" pitchFamily="34" charset="0"/>
              </a:rPr>
              <a:t>Του παθογόνου </a:t>
            </a:r>
            <a:r>
              <a:rPr lang="el-GR" dirty="0" err="1">
                <a:latin typeface="Aptos" panose="020B0004020202020204" pitchFamily="34" charset="0"/>
              </a:rPr>
              <a:t>Hexamita</a:t>
            </a:r>
            <a:r>
              <a:rPr lang="el-GR" dirty="0">
                <a:latin typeface="Aptos" panose="020B0004020202020204" pitchFamily="34" charset="0"/>
              </a:rPr>
              <a:t> </a:t>
            </a:r>
            <a:r>
              <a:rPr lang="el-GR" dirty="0" err="1">
                <a:latin typeface="Aptos" panose="020B0004020202020204" pitchFamily="34" charset="0"/>
              </a:rPr>
              <a:t>inflata</a:t>
            </a:r>
            <a:r>
              <a:rPr lang="el-GR" dirty="0">
                <a:latin typeface="Aptos" panose="020B0004020202020204" pitchFamily="34" charset="0"/>
              </a:rPr>
              <a:t> των ψαριών</a:t>
            </a:r>
          </a:p>
          <a:p>
            <a:r>
              <a:rPr lang="el-GR" dirty="0">
                <a:latin typeface="Aptos" panose="020B0004020202020204" pitchFamily="34" charset="0"/>
              </a:rPr>
              <a:t>του </a:t>
            </a:r>
            <a:r>
              <a:rPr lang="en-US" dirty="0" err="1">
                <a:latin typeface="Aptos" panose="020B0004020202020204" pitchFamily="34" charset="0"/>
              </a:rPr>
              <a:t>Haemonchus</a:t>
            </a:r>
            <a:r>
              <a:rPr lang="en-US" dirty="0">
                <a:latin typeface="Aptos" panose="020B0004020202020204" pitchFamily="34" charset="0"/>
              </a:rPr>
              <a:t> </a:t>
            </a:r>
            <a:r>
              <a:rPr lang="en-US" dirty="0" err="1">
                <a:latin typeface="Aptos" panose="020B0004020202020204" pitchFamily="34" charset="0"/>
              </a:rPr>
              <a:t>contortus</a:t>
            </a:r>
            <a:r>
              <a:rPr lang="el-GR" dirty="0">
                <a:latin typeface="Aptos" panose="020B0004020202020204" pitchFamily="34" charset="0"/>
              </a:rPr>
              <a:t> </a:t>
            </a:r>
            <a:r>
              <a:rPr lang="en-US" dirty="0">
                <a:latin typeface="Aptos" panose="020B0004020202020204" pitchFamily="34" charset="0"/>
              </a:rPr>
              <a:t>(</a:t>
            </a:r>
            <a:r>
              <a:rPr lang="el-GR" dirty="0">
                <a:latin typeface="Aptos" panose="020B0004020202020204" pitchFamily="34" charset="0"/>
              </a:rPr>
              <a:t>Σκουλήκι του κουρέα) (Τα σκουλήκια αυτά τρέφονται με αίμα και είναι υπεύθυνα για αναιμία , οίδημα και θάνατο μολυσμένων αιγοπροβάτων)</a:t>
            </a:r>
          </a:p>
          <a:p>
            <a:r>
              <a:rPr lang="en-US" dirty="0" err="1">
                <a:latin typeface="Aptos" panose="020B0004020202020204" pitchFamily="34" charset="0"/>
              </a:rPr>
              <a:t>Ichthyophthirius</a:t>
            </a:r>
            <a:r>
              <a:rPr lang="en-US" dirty="0">
                <a:latin typeface="Aptos" panose="020B0004020202020204" pitchFamily="34" charset="0"/>
              </a:rPr>
              <a:t> </a:t>
            </a:r>
            <a:r>
              <a:rPr lang="en-US" dirty="0" err="1">
                <a:latin typeface="Aptos" panose="020B0004020202020204" pitchFamily="34" charset="0"/>
              </a:rPr>
              <a:t>multifiliis</a:t>
            </a:r>
            <a:r>
              <a:rPr lang="el-GR" dirty="0">
                <a:latin typeface="Aptos" panose="020B0004020202020204" pitchFamily="34" charset="0"/>
              </a:rPr>
              <a:t> (</a:t>
            </a:r>
            <a:r>
              <a:rPr lang="el-GR" dirty="0" err="1">
                <a:latin typeface="Aptos" panose="020B0004020202020204" pitchFamily="34" charset="0"/>
              </a:rPr>
              <a:t>ιχθυοφθειριαση</a:t>
            </a:r>
            <a:r>
              <a:rPr lang="en-US" dirty="0">
                <a:latin typeface="Aptos" panose="020B0004020202020204" pitchFamily="34" charset="0"/>
              </a:rPr>
              <a:t>) (</a:t>
            </a:r>
            <a:r>
              <a:rPr lang="el-GR" dirty="0">
                <a:latin typeface="Aptos" panose="020B0004020202020204" pitchFamily="34" charset="0"/>
              </a:rPr>
              <a:t>Μολύνει τα περισσότερα ψάρια του γλυκού νερού. Ορατό ως μια λευκή κηλίδα πάνω στην επιφάνεια του ψαριού)</a:t>
            </a:r>
            <a:endParaRPr lang="en-US" dirty="0">
              <a:latin typeface="Aptos" panose="020B0004020202020204" pitchFamily="34" charset="0"/>
            </a:endParaRPr>
          </a:p>
          <a:p>
            <a:pPr marL="0" indent="0">
              <a:buNone/>
            </a:pPr>
            <a:endParaRPr lang="en-US" sz="2400" dirty="0">
              <a:latin typeface="Aptos" panose="020B0004020202020204" pitchFamily="34" charset="0"/>
            </a:endParaRPr>
          </a:p>
          <a:p>
            <a:pPr>
              <a:buFont typeface="Wingdings" panose="05000000000000000000" pitchFamily="2" charset="2"/>
              <a:buChar char="q"/>
            </a:pPr>
            <a:r>
              <a:rPr lang="el-GR" sz="2400" dirty="0">
                <a:latin typeface="Aptos" panose="020B0004020202020204" pitchFamily="34" charset="0"/>
              </a:rPr>
              <a:t>ΤΖΙΝΤΖΕΡ </a:t>
            </a:r>
          </a:p>
          <a:p>
            <a:pPr marL="0" indent="0">
              <a:buNone/>
            </a:pPr>
            <a:r>
              <a:rPr lang="el-GR" dirty="0">
                <a:latin typeface="Aptos" panose="020B0004020202020204" pitchFamily="34" charset="0"/>
              </a:rPr>
              <a:t> Το αιθέριο έλαιο του </a:t>
            </a:r>
            <a:r>
              <a:rPr lang="el-GR" dirty="0" err="1">
                <a:latin typeface="Aptos" panose="020B0004020202020204" pitchFamily="34" charset="0"/>
              </a:rPr>
              <a:t>τζιντερ</a:t>
            </a:r>
            <a:r>
              <a:rPr lang="el-GR" dirty="0">
                <a:latin typeface="Aptos" panose="020B0004020202020204" pitchFamily="34" charset="0"/>
              </a:rPr>
              <a:t> έχει παρασιτική δράση εναντίον των: </a:t>
            </a:r>
          </a:p>
          <a:p>
            <a:r>
              <a:rPr lang="en-US" dirty="0">
                <a:latin typeface="Aptos" panose="020B0004020202020204" pitchFamily="34" charset="0"/>
              </a:rPr>
              <a:t>Toxoplasma gondii</a:t>
            </a:r>
            <a:r>
              <a:rPr lang="el-GR" dirty="0">
                <a:latin typeface="Aptos" panose="020B0004020202020204" pitchFamily="34" charset="0"/>
              </a:rPr>
              <a:t> (Τοξόπλασμα) (Μολύνει σχεδόν όλα τα θερμόαιμα ζώα)</a:t>
            </a:r>
          </a:p>
          <a:p>
            <a:r>
              <a:rPr lang="el-GR" dirty="0">
                <a:latin typeface="Aptos" panose="020B0004020202020204" pitchFamily="34" charset="0"/>
              </a:rPr>
              <a:t>Σε παράσιτα που βρίσκονται στα ψάρια της λιμνοθάλασσας  </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41976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arn(inVertical)">
                                      <p:cBhvr>
                                        <p:cTn id="42" dur="500"/>
                                        <p:tgtEl>
                                          <p:spTgt spid="3">
                                            <p:txEl>
                                              <p:pRg st="10" end="1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barn(inVertical)">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E4A931-E957-CD87-4411-8DFF6506B311}"/>
              </a:ext>
            </a:extLst>
          </p:cNvPr>
          <p:cNvSpPr>
            <a:spLocks noGrp="1"/>
          </p:cNvSpPr>
          <p:nvPr>
            <p:ph type="title"/>
          </p:nvPr>
        </p:nvSpPr>
        <p:spPr>
          <a:xfrm>
            <a:off x="319526" y="450575"/>
            <a:ext cx="8596668" cy="755374"/>
          </a:xfrm>
        </p:spPr>
        <p:txBody>
          <a:bodyPr>
            <a:normAutofit fontScale="90000"/>
          </a:bodyPr>
          <a:lstStyle/>
          <a:p>
            <a:r>
              <a:rPr lang="el-GR" dirty="0"/>
              <a:t>ΑΝΤΙΜΙΚΡΟΒΙΑΚΗ ΔΡΑΣΗ</a:t>
            </a:r>
            <a:br>
              <a:rPr lang="el-GR" dirty="0"/>
            </a:br>
            <a:br>
              <a:rPr lang="el-GR" dirty="0"/>
            </a:br>
            <a:endParaRPr lang="el-GR" dirty="0"/>
          </a:p>
        </p:txBody>
      </p:sp>
      <p:sp>
        <p:nvSpPr>
          <p:cNvPr id="3" name="Θέση περιεχομένου 2">
            <a:extLst>
              <a:ext uri="{FF2B5EF4-FFF2-40B4-BE49-F238E27FC236}">
                <a16:creationId xmlns:a16="http://schemas.microsoft.com/office/drawing/2014/main" id="{80201730-0BC0-9D04-B4E9-66A6CC08069C}"/>
              </a:ext>
            </a:extLst>
          </p:cNvPr>
          <p:cNvSpPr>
            <a:spLocks noGrp="1"/>
          </p:cNvSpPr>
          <p:nvPr>
            <p:ph idx="1"/>
          </p:nvPr>
        </p:nvSpPr>
        <p:spPr>
          <a:xfrm>
            <a:off x="212035" y="1497496"/>
            <a:ext cx="9488555" cy="5049077"/>
          </a:xfrm>
        </p:spPr>
        <p:txBody>
          <a:bodyPr>
            <a:normAutofit/>
          </a:bodyPr>
          <a:lstStyle/>
          <a:p>
            <a:r>
              <a:rPr lang="el-GR" dirty="0"/>
              <a:t>ΤΡΟΠΟΙ ΔΡΑΣΗΣ </a:t>
            </a:r>
          </a:p>
          <a:p>
            <a:pPr marL="0" indent="0">
              <a:buNone/>
            </a:pPr>
            <a:r>
              <a:rPr lang="el-GR" sz="2000" dirty="0">
                <a:latin typeface="Aptos" panose="020B0004020202020204" pitchFamily="34" charset="0"/>
              </a:rPr>
              <a:t>Κάθε αιθέριο έλαιο δεν έχει την ίδια δράση σε κάθε μικροοργανισμό, γεγονός που καταδεικνύει ότι δρα διαφορετικά σε κάθε περίπτωση. </a:t>
            </a:r>
          </a:p>
          <a:p>
            <a:pPr marL="0" indent="0">
              <a:buNone/>
            </a:pPr>
            <a:r>
              <a:rPr lang="el-GR" sz="2000" dirty="0">
                <a:latin typeface="Aptos" panose="020B0004020202020204" pitchFamily="34" charset="0"/>
              </a:rPr>
              <a:t>Έχει αποδειχθεί πως ο πρωταρχικός τρόπος με τον οποίο τα αιθέρια έλαια δρουν έναντι των μικροοργανισμών είναι η </a:t>
            </a:r>
            <a:r>
              <a:rPr lang="el-GR" sz="2000" u="sng" dirty="0">
                <a:latin typeface="Aptos" panose="020B0004020202020204" pitchFamily="34" charset="0"/>
              </a:rPr>
              <a:t>αποσταθεροποίηση της μεμβράνης τους</a:t>
            </a:r>
            <a:r>
              <a:rPr lang="el-GR" sz="2000" dirty="0">
                <a:latin typeface="Aptos" panose="020B0004020202020204" pitchFamily="34" charset="0"/>
              </a:rPr>
              <a:t>, καθώς αυτά είναι </a:t>
            </a:r>
            <a:r>
              <a:rPr lang="el-GR" sz="2000" dirty="0" err="1">
                <a:latin typeface="Aptos" panose="020B0004020202020204" pitchFamily="34" charset="0"/>
              </a:rPr>
              <a:t>λιπόφιλα</a:t>
            </a:r>
            <a:r>
              <a:rPr lang="el-GR" sz="2000" dirty="0">
                <a:latin typeface="Aptos" panose="020B0004020202020204" pitchFamily="34" charset="0"/>
              </a:rPr>
              <a:t> σε συνθήκες περιβάλλοντος και εύκολα διαπερνούν τα κυτταρικά τοιχώματα και τις κυτταρικές μεμβράνες, προκαλώντας διάρρηξη στους πολυσακχαρίτες, τα </a:t>
            </a:r>
            <a:r>
              <a:rPr lang="el-GR" sz="2000" dirty="0" err="1">
                <a:latin typeface="Aptos" panose="020B0004020202020204" pitchFamily="34" charset="0"/>
              </a:rPr>
              <a:t>φωσφολιπίδια</a:t>
            </a:r>
            <a:r>
              <a:rPr lang="el-GR" sz="2000" dirty="0">
                <a:latin typeface="Aptos" panose="020B0004020202020204" pitchFamily="34" charset="0"/>
              </a:rPr>
              <a:t> και τα υπόλοιπα συστατικά των μεμβρανών και στη συνέχεια το θάνατο των κυττάρων των μικροοργανισμών. </a:t>
            </a:r>
          </a:p>
          <a:p>
            <a:pPr marL="0" indent="0">
              <a:buNone/>
            </a:pPr>
            <a:r>
              <a:rPr lang="el-GR" sz="2000" dirty="0">
                <a:latin typeface="Aptos" panose="020B0004020202020204" pitchFamily="34" charset="0"/>
              </a:rPr>
              <a:t>Άλλοι μηχανισμοί οι οποίοι έχουν προταθεί είναι η </a:t>
            </a:r>
            <a:r>
              <a:rPr lang="el-GR" sz="2000" u="sng" dirty="0">
                <a:latin typeface="Aptos" panose="020B0004020202020204" pitchFamily="34" charset="0"/>
              </a:rPr>
              <a:t>μετουσίωση των </a:t>
            </a:r>
            <a:r>
              <a:rPr lang="el-GR" sz="2000" u="sng" dirty="0" err="1">
                <a:latin typeface="Aptos" panose="020B0004020202020204" pitchFamily="34" charset="0"/>
              </a:rPr>
              <a:t>κυτοπλασματικών</a:t>
            </a:r>
            <a:r>
              <a:rPr lang="el-GR" sz="2000" u="sng" dirty="0">
                <a:latin typeface="Aptos" panose="020B0004020202020204" pitchFamily="34" charset="0"/>
              </a:rPr>
              <a:t> πρωτεϊνών</a:t>
            </a:r>
            <a:r>
              <a:rPr lang="el-GR" sz="2000" dirty="0">
                <a:latin typeface="Aptos" panose="020B0004020202020204" pitchFamily="34" charset="0"/>
              </a:rPr>
              <a:t> και η </a:t>
            </a:r>
            <a:r>
              <a:rPr lang="el-GR" sz="2000" u="sng" dirty="0" err="1">
                <a:latin typeface="Aptos" panose="020B0004020202020204" pitchFamily="34" charset="0"/>
              </a:rPr>
              <a:t>αδρανοποίση</a:t>
            </a:r>
            <a:r>
              <a:rPr lang="el-GR" sz="2000" u="sng" dirty="0">
                <a:latin typeface="Aptos" panose="020B0004020202020204" pitchFamily="34" charset="0"/>
              </a:rPr>
              <a:t> των κυτταρικών ενζύμων </a:t>
            </a:r>
            <a:r>
              <a:rPr lang="el-GR" sz="2000" dirty="0">
                <a:latin typeface="Aptos" panose="020B0004020202020204" pitchFamily="34" charset="0"/>
              </a:rPr>
              <a:t>τα οποία προκαλούν το θάνατο των κυττάρων. </a:t>
            </a:r>
          </a:p>
          <a:p>
            <a:pPr marL="0" indent="0">
              <a:buNone/>
            </a:pPr>
            <a:endParaRPr lang="el-GR" dirty="0"/>
          </a:p>
        </p:txBody>
      </p:sp>
    </p:spTree>
    <p:extLst>
      <p:ext uri="{BB962C8B-B14F-4D97-AF65-F5344CB8AC3E}">
        <p14:creationId xmlns:p14="http://schemas.microsoft.com/office/powerpoint/2010/main" val="32476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2F1996-9452-FE16-480A-852D10A831FC}"/>
              </a:ext>
            </a:extLst>
          </p:cNvPr>
          <p:cNvSpPr>
            <a:spLocks noGrp="1"/>
          </p:cNvSpPr>
          <p:nvPr>
            <p:ph type="title"/>
          </p:nvPr>
        </p:nvSpPr>
        <p:spPr/>
        <p:txBody>
          <a:bodyPr/>
          <a:lstStyle/>
          <a:p>
            <a:r>
              <a:rPr lang="el-GR" dirty="0"/>
              <a:t>ΑΙΘΕΡΙΑ ΕΛΑΙΑ ΜΕ ΑΝΤΙΜΙΚΡΟΒΙΑΚΗ ΔΡΑΣΗ</a:t>
            </a:r>
          </a:p>
        </p:txBody>
      </p:sp>
      <p:sp>
        <p:nvSpPr>
          <p:cNvPr id="3" name="Θέση περιεχομένου 2">
            <a:extLst>
              <a:ext uri="{FF2B5EF4-FFF2-40B4-BE49-F238E27FC236}">
                <a16:creationId xmlns:a16="http://schemas.microsoft.com/office/drawing/2014/main" id="{D1876A16-F684-4423-9690-21C8D0680C4D}"/>
              </a:ext>
            </a:extLst>
          </p:cNvPr>
          <p:cNvSpPr>
            <a:spLocks noGrp="1"/>
          </p:cNvSpPr>
          <p:nvPr>
            <p:ph idx="1"/>
          </p:nvPr>
        </p:nvSpPr>
        <p:spPr/>
        <p:txBody>
          <a:bodyPr>
            <a:normAutofit fontScale="92500" lnSpcReduction="20000"/>
          </a:bodyPr>
          <a:lstStyle/>
          <a:p>
            <a:r>
              <a:rPr lang="el-GR" dirty="0"/>
              <a:t>ΒΑΣΙΛΙΚΟΣ </a:t>
            </a:r>
          </a:p>
          <a:p>
            <a:r>
              <a:rPr lang="el-GR" dirty="0"/>
              <a:t>ΡΙΓΑΝΗ </a:t>
            </a:r>
          </a:p>
          <a:p>
            <a:r>
              <a:rPr lang="el-GR" dirty="0"/>
              <a:t>ΘΥΜΑΡΙ</a:t>
            </a:r>
          </a:p>
          <a:p>
            <a:r>
              <a:rPr lang="el-GR" dirty="0"/>
              <a:t>ΔΕΝΤΡΟΛΙΒΑΝΟ</a:t>
            </a:r>
            <a:endParaRPr lang="en-US" dirty="0"/>
          </a:p>
          <a:p>
            <a:r>
              <a:rPr lang="el-GR" dirty="0"/>
              <a:t>ΜΕΝΤΑ</a:t>
            </a:r>
          </a:p>
          <a:p>
            <a:r>
              <a:rPr lang="el-GR" dirty="0"/>
              <a:t>ΚΑΝΕΛΑ </a:t>
            </a:r>
          </a:p>
          <a:p>
            <a:r>
              <a:rPr lang="el-GR" dirty="0"/>
              <a:t>ΓΑΡΥΦΑΛΛΟ </a:t>
            </a:r>
          </a:p>
          <a:p>
            <a:r>
              <a:rPr lang="el-GR" dirty="0"/>
              <a:t>ΔΑΦΝΗ </a:t>
            </a:r>
          </a:p>
          <a:p>
            <a:r>
              <a:rPr lang="el-GR" dirty="0"/>
              <a:t>ΔΕΝΤΡΟ ΤΣΑΓΙΟΥ</a:t>
            </a:r>
          </a:p>
          <a:p>
            <a:r>
              <a:rPr lang="el-GR" dirty="0"/>
              <a:t>ΕΥΚΑΛΥΠΤΟΣ </a:t>
            </a:r>
          </a:p>
          <a:p>
            <a:r>
              <a:rPr lang="el-GR" dirty="0"/>
              <a:t>ΜΠΛΕ ΧΑΜΟΜΗΛΙ</a:t>
            </a:r>
          </a:p>
          <a:p>
            <a:endParaRPr lang="el-GR" dirty="0"/>
          </a:p>
        </p:txBody>
      </p:sp>
      <p:pic>
        <p:nvPicPr>
          <p:cNvPr id="6" name="Εικόνα 5">
            <a:extLst>
              <a:ext uri="{FF2B5EF4-FFF2-40B4-BE49-F238E27FC236}">
                <a16:creationId xmlns:a16="http://schemas.microsoft.com/office/drawing/2014/main" id="{DA7A256B-FD26-6561-026A-0518D3F2EC07}"/>
              </a:ext>
            </a:extLst>
          </p:cNvPr>
          <p:cNvPicPr>
            <a:picLocks noChangeAspect="1"/>
          </p:cNvPicPr>
          <p:nvPr/>
        </p:nvPicPr>
        <p:blipFill>
          <a:blip r:embed="rId3"/>
          <a:stretch>
            <a:fillRect/>
          </a:stretch>
        </p:blipFill>
        <p:spPr>
          <a:xfrm>
            <a:off x="3569109" y="1541206"/>
            <a:ext cx="2359742" cy="1769807"/>
          </a:xfrm>
          <a:prstGeom prst="rect">
            <a:avLst/>
          </a:prstGeom>
        </p:spPr>
      </p:pic>
      <p:pic>
        <p:nvPicPr>
          <p:cNvPr id="12" name="Εικόνα 11">
            <a:extLst>
              <a:ext uri="{FF2B5EF4-FFF2-40B4-BE49-F238E27FC236}">
                <a16:creationId xmlns:a16="http://schemas.microsoft.com/office/drawing/2014/main" id="{0FD554DD-6372-2A45-D303-5995733B4662}"/>
              </a:ext>
            </a:extLst>
          </p:cNvPr>
          <p:cNvPicPr>
            <a:picLocks noChangeAspect="1"/>
          </p:cNvPicPr>
          <p:nvPr/>
        </p:nvPicPr>
        <p:blipFill>
          <a:blip r:embed="rId4"/>
          <a:stretch>
            <a:fillRect/>
          </a:stretch>
        </p:blipFill>
        <p:spPr>
          <a:xfrm>
            <a:off x="6518668" y="1633750"/>
            <a:ext cx="1894578" cy="1584717"/>
          </a:xfrm>
          <a:prstGeom prst="rect">
            <a:avLst/>
          </a:prstGeom>
          <a:ln>
            <a:noFill/>
          </a:ln>
          <a:effectLst>
            <a:softEdge rad="112500"/>
          </a:effectLst>
        </p:spPr>
      </p:pic>
      <p:pic>
        <p:nvPicPr>
          <p:cNvPr id="14" name="Εικόνα 13">
            <a:extLst>
              <a:ext uri="{FF2B5EF4-FFF2-40B4-BE49-F238E27FC236}">
                <a16:creationId xmlns:a16="http://schemas.microsoft.com/office/drawing/2014/main" id="{7174C00D-D0C5-F6AD-03B3-BA6709C8EA65}"/>
              </a:ext>
            </a:extLst>
          </p:cNvPr>
          <p:cNvPicPr>
            <a:picLocks noChangeAspect="1"/>
          </p:cNvPicPr>
          <p:nvPr/>
        </p:nvPicPr>
        <p:blipFill>
          <a:blip r:embed="rId5"/>
          <a:stretch>
            <a:fillRect/>
          </a:stretch>
        </p:blipFill>
        <p:spPr>
          <a:xfrm>
            <a:off x="8820626" y="1025998"/>
            <a:ext cx="2906252" cy="2613536"/>
          </a:xfrm>
          <a:prstGeom prst="rect">
            <a:avLst/>
          </a:prstGeom>
          <a:ln>
            <a:noFill/>
          </a:ln>
          <a:effectLst>
            <a:softEdge rad="112500"/>
          </a:effectLst>
        </p:spPr>
      </p:pic>
      <p:pic>
        <p:nvPicPr>
          <p:cNvPr id="16" name="Εικόνα 15">
            <a:extLst>
              <a:ext uri="{FF2B5EF4-FFF2-40B4-BE49-F238E27FC236}">
                <a16:creationId xmlns:a16="http://schemas.microsoft.com/office/drawing/2014/main" id="{F4237EF5-473C-83CD-E5BB-CD2F7156B9FE}"/>
              </a:ext>
            </a:extLst>
          </p:cNvPr>
          <p:cNvPicPr>
            <a:picLocks noChangeAspect="1"/>
          </p:cNvPicPr>
          <p:nvPr/>
        </p:nvPicPr>
        <p:blipFill>
          <a:blip r:embed="rId6"/>
          <a:stretch>
            <a:fillRect/>
          </a:stretch>
        </p:blipFill>
        <p:spPr>
          <a:xfrm>
            <a:off x="3371375" y="3394587"/>
            <a:ext cx="2327824" cy="1309156"/>
          </a:xfrm>
          <a:prstGeom prst="rect">
            <a:avLst/>
          </a:prstGeom>
          <a:ln>
            <a:noFill/>
          </a:ln>
          <a:effectLst>
            <a:softEdge rad="112500"/>
          </a:effectLst>
        </p:spPr>
      </p:pic>
      <p:pic>
        <p:nvPicPr>
          <p:cNvPr id="18" name="Εικόνα 17">
            <a:extLst>
              <a:ext uri="{FF2B5EF4-FFF2-40B4-BE49-F238E27FC236}">
                <a16:creationId xmlns:a16="http://schemas.microsoft.com/office/drawing/2014/main" id="{8D869347-8581-04DD-2596-6AB566186738}"/>
              </a:ext>
            </a:extLst>
          </p:cNvPr>
          <p:cNvPicPr>
            <a:picLocks noChangeAspect="1"/>
          </p:cNvPicPr>
          <p:nvPr/>
        </p:nvPicPr>
        <p:blipFill>
          <a:blip r:embed="rId7"/>
          <a:stretch>
            <a:fillRect/>
          </a:stretch>
        </p:blipFill>
        <p:spPr>
          <a:xfrm>
            <a:off x="6181729" y="3429000"/>
            <a:ext cx="2484395" cy="1706514"/>
          </a:xfrm>
          <a:prstGeom prst="rect">
            <a:avLst/>
          </a:prstGeom>
          <a:ln>
            <a:noFill/>
          </a:ln>
          <a:effectLst>
            <a:softEdge rad="112500"/>
          </a:effectLst>
        </p:spPr>
      </p:pic>
      <p:pic>
        <p:nvPicPr>
          <p:cNvPr id="20" name="Εικόνα 19">
            <a:extLst>
              <a:ext uri="{FF2B5EF4-FFF2-40B4-BE49-F238E27FC236}">
                <a16:creationId xmlns:a16="http://schemas.microsoft.com/office/drawing/2014/main" id="{E2DE99EF-D868-ED25-1870-F0232483DAED}"/>
              </a:ext>
            </a:extLst>
          </p:cNvPr>
          <p:cNvPicPr>
            <a:picLocks noChangeAspect="1"/>
          </p:cNvPicPr>
          <p:nvPr/>
        </p:nvPicPr>
        <p:blipFill>
          <a:blip r:embed="rId8"/>
          <a:stretch>
            <a:fillRect/>
          </a:stretch>
        </p:blipFill>
        <p:spPr>
          <a:xfrm>
            <a:off x="3030674" y="4787317"/>
            <a:ext cx="3335433" cy="1971151"/>
          </a:xfrm>
          <a:prstGeom prst="rect">
            <a:avLst/>
          </a:prstGeom>
          <a:ln>
            <a:noFill/>
          </a:ln>
          <a:effectLst>
            <a:softEdge rad="112500"/>
          </a:effectLst>
        </p:spPr>
      </p:pic>
      <p:pic>
        <p:nvPicPr>
          <p:cNvPr id="23" name="Εικόνα 22">
            <a:extLst>
              <a:ext uri="{FF2B5EF4-FFF2-40B4-BE49-F238E27FC236}">
                <a16:creationId xmlns:a16="http://schemas.microsoft.com/office/drawing/2014/main" id="{D257D92B-6F02-FF8D-CD14-07C34BD78D5D}"/>
              </a:ext>
            </a:extLst>
          </p:cNvPr>
          <p:cNvPicPr>
            <a:picLocks noChangeAspect="1"/>
          </p:cNvPicPr>
          <p:nvPr/>
        </p:nvPicPr>
        <p:blipFill>
          <a:blip r:embed="rId9"/>
          <a:stretch>
            <a:fillRect/>
          </a:stretch>
        </p:blipFill>
        <p:spPr>
          <a:xfrm>
            <a:off x="8853847" y="3760839"/>
            <a:ext cx="2719142" cy="2730938"/>
          </a:xfrm>
          <a:prstGeom prst="rect">
            <a:avLst/>
          </a:prstGeom>
          <a:ln>
            <a:noFill/>
          </a:ln>
          <a:effectLst>
            <a:softEdge rad="112500"/>
          </a:effectLst>
        </p:spPr>
      </p:pic>
    </p:spTree>
    <p:extLst>
      <p:ext uri="{BB962C8B-B14F-4D97-AF65-F5344CB8AC3E}">
        <p14:creationId xmlns:p14="http://schemas.microsoft.com/office/powerpoint/2010/main" val="32181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fade">
                                      <p:cBhvr>
                                        <p:cTn id="58" dur="1000"/>
                                        <p:tgtEl>
                                          <p:spTgt spid="3">
                                            <p:txEl>
                                              <p:pRg st="6" end="6"/>
                                            </p:txEl>
                                          </p:spTgt>
                                        </p:tgtEl>
                                      </p:cBhvr>
                                    </p:animEffect>
                                    <p:anim calcmode="lin" valueType="num">
                                      <p:cBhvr>
                                        <p:cTn id="5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down)">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
                                            <p:txEl>
                                              <p:pRg st="8" end="8"/>
                                            </p:txEl>
                                          </p:spTgt>
                                        </p:tgtEl>
                                        <p:attrNameLst>
                                          <p:attrName>style.visibility</p:attrName>
                                        </p:attrNameLst>
                                      </p:cBhvr>
                                      <p:to>
                                        <p:strVal val="visible"/>
                                      </p:to>
                                    </p:set>
                                    <p:animEffect transition="in" filter="fade">
                                      <p:cBhvr>
                                        <p:cTn id="80" dur="1000"/>
                                        <p:tgtEl>
                                          <p:spTgt spid="3">
                                            <p:txEl>
                                              <p:pRg st="8" end="8"/>
                                            </p:txEl>
                                          </p:spTgt>
                                        </p:tgtEl>
                                      </p:cBhvr>
                                    </p:animEffect>
                                    <p:anim calcmode="lin" valueType="num">
                                      <p:cBhvr>
                                        <p:cTn id="8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
                                            <p:txEl>
                                              <p:pRg st="9" end="9"/>
                                            </p:txEl>
                                          </p:spTgt>
                                        </p:tgtEl>
                                        <p:attrNameLst>
                                          <p:attrName>style.visibility</p:attrName>
                                        </p:attrNameLst>
                                      </p:cBhvr>
                                      <p:to>
                                        <p:strVal val="visible"/>
                                      </p:to>
                                    </p:set>
                                    <p:animEffect transition="in" filter="fade">
                                      <p:cBhvr>
                                        <p:cTn id="85" dur="1000"/>
                                        <p:tgtEl>
                                          <p:spTgt spid="3">
                                            <p:txEl>
                                              <p:pRg st="9" end="9"/>
                                            </p:txEl>
                                          </p:spTgt>
                                        </p:tgtEl>
                                      </p:cBhvr>
                                    </p:animEffect>
                                    <p:anim calcmode="lin" valueType="num">
                                      <p:cBhvr>
                                        <p:cTn id="8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xEl>
                                              <p:pRg st="10" end="10"/>
                                            </p:txEl>
                                          </p:spTgt>
                                        </p:tgtEl>
                                        <p:attrNameLst>
                                          <p:attrName>style.visibility</p:attrName>
                                        </p:attrNameLst>
                                      </p:cBhvr>
                                      <p:to>
                                        <p:strVal val="visible"/>
                                      </p:to>
                                    </p:set>
                                    <p:animEffect transition="in" filter="fade">
                                      <p:cBhvr>
                                        <p:cTn id="90" dur="1000"/>
                                        <p:tgtEl>
                                          <p:spTgt spid="3">
                                            <p:txEl>
                                              <p:pRg st="10" end="10"/>
                                            </p:txEl>
                                          </p:spTgt>
                                        </p:tgtEl>
                                      </p:cBhvr>
                                    </p:animEffect>
                                    <p:anim calcmode="lin" valueType="num">
                                      <p:cBhvr>
                                        <p:cTn id="9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p:cTn id="104" dur="500" fill="hold"/>
                                        <p:tgtEl>
                                          <p:spTgt spid="23"/>
                                        </p:tgtEl>
                                        <p:attrNameLst>
                                          <p:attrName>ppt_w</p:attrName>
                                        </p:attrNameLst>
                                      </p:cBhvr>
                                      <p:tavLst>
                                        <p:tav tm="0">
                                          <p:val>
                                            <p:fltVal val="0"/>
                                          </p:val>
                                        </p:tav>
                                        <p:tav tm="100000">
                                          <p:val>
                                            <p:strVal val="#ppt_w"/>
                                          </p:val>
                                        </p:tav>
                                      </p:tavLst>
                                    </p:anim>
                                    <p:anim calcmode="lin" valueType="num">
                                      <p:cBhvr>
                                        <p:cTn id="105" dur="500" fill="hold"/>
                                        <p:tgtEl>
                                          <p:spTgt spid="23"/>
                                        </p:tgtEl>
                                        <p:attrNameLst>
                                          <p:attrName>ppt_h</p:attrName>
                                        </p:attrNameLst>
                                      </p:cBhvr>
                                      <p:tavLst>
                                        <p:tav tm="0">
                                          <p:val>
                                            <p:fltVal val="0"/>
                                          </p:val>
                                        </p:tav>
                                        <p:tav tm="100000">
                                          <p:val>
                                            <p:strVal val="#ppt_h"/>
                                          </p:val>
                                        </p:tav>
                                      </p:tavLst>
                                    </p:anim>
                                    <p:animEffect transition="in" filter="fad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C0E3B4B-4572-330D-4B8A-836BE8716C33}"/>
              </a:ext>
            </a:extLst>
          </p:cNvPr>
          <p:cNvSpPr>
            <a:spLocks noGrp="1"/>
          </p:cNvSpPr>
          <p:nvPr>
            <p:ph idx="1"/>
          </p:nvPr>
        </p:nvSpPr>
        <p:spPr>
          <a:xfrm>
            <a:off x="391886" y="359229"/>
            <a:ext cx="8865788" cy="6652399"/>
          </a:xfrm>
        </p:spPr>
        <p:txBody>
          <a:bodyPr>
            <a:normAutofit/>
          </a:bodyPr>
          <a:lstStyle/>
          <a:p>
            <a:pPr>
              <a:buFont typeface="Wingdings" panose="05000000000000000000" pitchFamily="2" charset="2"/>
              <a:buChar char="q"/>
            </a:pPr>
            <a:r>
              <a:rPr lang="el-GR" sz="2000" b="1" u="sng" dirty="0">
                <a:solidFill>
                  <a:schemeClr val="accent2">
                    <a:lumMod val="50000"/>
                  </a:schemeClr>
                </a:solidFill>
              </a:rPr>
              <a:t>ΒΑΣΙΛΙΚΟΣ </a:t>
            </a:r>
            <a:endParaRPr lang="en-US" sz="2000" b="1" u="sng" dirty="0">
              <a:solidFill>
                <a:schemeClr val="accent2">
                  <a:lumMod val="50000"/>
                </a:schemeClr>
              </a:solidFill>
            </a:endParaRPr>
          </a:p>
          <a:p>
            <a:pPr marL="0" indent="0">
              <a:buNone/>
            </a:pPr>
            <a:r>
              <a:rPr lang="el-GR" dirty="0">
                <a:solidFill>
                  <a:schemeClr val="accent2">
                    <a:lumMod val="75000"/>
                  </a:schemeClr>
                </a:solidFill>
                <a:latin typeface="Aptos" panose="020B0004020202020204" pitchFamily="34" charset="0"/>
              </a:rPr>
              <a:t>Αιθέριο έλαιο σε περιεκτικότητα 0,2-1% </a:t>
            </a:r>
            <a:endParaRPr lang="en-US" dirty="0">
              <a:solidFill>
                <a:schemeClr val="accent2">
                  <a:lumMod val="75000"/>
                </a:schemeClr>
              </a:solidFill>
              <a:latin typeface="Aptos" panose="020B0004020202020204" pitchFamily="34" charset="0"/>
            </a:endParaRPr>
          </a:p>
          <a:p>
            <a:pPr marL="0" indent="0">
              <a:buNone/>
            </a:pPr>
            <a:r>
              <a:rPr lang="el-GR" dirty="0">
                <a:solidFill>
                  <a:schemeClr val="accent2">
                    <a:lumMod val="75000"/>
                  </a:schemeClr>
                </a:solidFill>
                <a:latin typeface="Aptos" panose="020B0004020202020204" pitchFamily="34" charset="0"/>
              </a:rPr>
              <a:t>Κύρια συστατικά του η </a:t>
            </a:r>
            <a:r>
              <a:rPr lang="el-GR" dirty="0" err="1">
                <a:solidFill>
                  <a:schemeClr val="accent2">
                    <a:lumMod val="75000"/>
                  </a:schemeClr>
                </a:solidFill>
                <a:latin typeface="Aptos" panose="020B0004020202020204" pitchFamily="34" charset="0"/>
              </a:rPr>
              <a:t>λιναλοόλη</a:t>
            </a:r>
            <a:r>
              <a:rPr lang="el-GR" dirty="0">
                <a:solidFill>
                  <a:schemeClr val="accent2">
                    <a:lumMod val="75000"/>
                  </a:schemeClr>
                </a:solidFill>
                <a:latin typeface="Aptos" panose="020B0004020202020204" pitchFamily="34" charset="0"/>
              </a:rPr>
              <a:t> , </a:t>
            </a:r>
            <a:r>
              <a:rPr lang="el-GR" dirty="0" err="1">
                <a:solidFill>
                  <a:schemeClr val="accent2">
                    <a:lumMod val="75000"/>
                  </a:schemeClr>
                </a:solidFill>
                <a:latin typeface="Aptos" panose="020B0004020202020204" pitchFamily="34" charset="0"/>
              </a:rPr>
              <a:t>ευγενόλη</a:t>
            </a:r>
            <a:r>
              <a:rPr lang="el-GR" dirty="0">
                <a:solidFill>
                  <a:schemeClr val="accent2">
                    <a:lumMod val="75000"/>
                  </a:schemeClr>
                </a:solidFill>
                <a:latin typeface="Aptos" panose="020B0004020202020204" pitchFamily="34" charset="0"/>
              </a:rPr>
              <a:t>, </a:t>
            </a:r>
            <a:r>
              <a:rPr lang="el-GR" dirty="0" err="1">
                <a:solidFill>
                  <a:schemeClr val="accent2">
                    <a:lumMod val="75000"/>
                  </a:schemeClr>
                </a:solidFill>
                <a:latin typeface="Aptos" panose="020B0004020202020204" pitchFamily="34" charset="0"/>
              </a:rPr>
              <a:t>μεθυλοχαβικόλη</a:t>
            </a:r>
            <a:r>
              <a:rPr lang="el-GR" dirty="0">
                <a:solidFill>
                  <a:schemeClr val="accent2">
                    <a:lumMod val="75000"/>
                  </a:schemeClr>
                </a:solidFill>
                <a:latin typeface="Aptos" panose="020B0004020202020204" pitchFamily="34" charset="0"/>
              </a:rPr>
              <a:t> .</a:t>
            </a:r>
          </a:p>
          <a:p>
            <a:pPr marL="0" indent="0">
              <a:buNone/>
            </a:pPr>
            <a:r>
              <a:rPr lang="el-GR" dirty="0">
                <a:solidFill>
                  <a:schemeClr val="accent2">
                    <a:lumMod val="75000"/>
                  </a:schemeClr>
                </a:solidFill>
                <a:latin typeface="Aptos" panose="020B0004020202020204" pitchFamily="34" charset="0"/>
              </a:rPr>
              <a:t>Βακτήρια</a:t>
            </a:r>
            <a:r>
              <a:rPr lang="en-US" dirty="0">
                <a:solidFill>
                  <a:schemeClr val="accent2">
                    <a:lumMod val="75000"/>
                  </a:schemeClr>
                </a:solidFill>
                <a:latin typeface="Aptos" panose="020B0004020202020204" pitchFamily="34" charset="0"/>
              </a:rPr>
              <a:t> </a:t>
            </a:r>
            <a:r>
              <a:rPr lang="el-GR" dirty="0">
                <a:solidFill>
                  <a:schemeClr val="accent2">
                    <a:lumMod val="75000"/>
                  </a:schemeClr>
                </a:solidFill>
                <a:latin typeface="Aptos" panose="020B0004020202020204" pitchFamily="34" charset="0"/>
              </a:rPr>
              <a:t>και μύκητες στα οποία παρατηρείται η δράση του είναι : </a:t>
            </a:r>
            <a:endParaRPr lang="en-US" dirty="0">
              <a:solidFill>
                <a:schemeClr val="accent2">
                  <a:lumMod val="75000"/>
                </a:schemeClr>
              </a:solidFill>
              <a:latin typeface="Aptos" panose="020B0004020202020204" pitchFamily="34" charset="0"/>
            </a:endParaRPr>
          </a:p>
          <a:p>
            <a:pPr marL="0" indent="0">
              <a:buNone/>
            </a:pPr>
            <a:r>
              <a:rPr lang="en-US" dirty="0">
                <a:solidFill>
                  <a:schemeClr val="accent2">
                    <a:lumMod val="75000"/>
                  </a:schemeClr>
                </a:solidFill>
                <a:latin typeface="Aptos" panose="020B0004020202020204" pitchFamily="34" charset="0"/>
              </a:rPr>
              <a:t>Staphylococcus aureus(</a:t>
            </a:r>
            <a:r>
              <a:rPr lang="el-GR" dirty="0">
                <a:solidFill>
                  <a:schemeClr val="accent2">
                    <a:lumMod val="75000"/>
                  </a:schemeClr>
                </a:solidFill>
                <a:latin typeface="Aptos" panose="020B0004020202020204" pitchFamily="34" charset="0"/>
              </a:rPr>
              <a:t>Χρυσίζων σταφυλόκοκκος)</a:t>
            </a:r>
          </a:p>
          <a:p>
            <a:pPr marL="0" indent="0">
              <a:buNone/>
            </a:pPr>
            <a:r>
              <a:rPr lang="en-US" dirty="0">
                <a:solidFill>
                  <a:schemeClr val="accent2">
                    <a:lumMod val="75000"/>
                  </a:schemeClr>
                </a:solidFill>
                <a:latin typeface="Aptos" panose="020B0004020202020204" pitchFamily="34" charset="0"/>
              </a:rPr>
              <a:t>Staphylococcus epidermidis(</a:t>
            </a:r>
            <a:r>
              <a:rPr lang="el-GR" dirty="0">
                <a:solidFill>
                  <a:schemeClr val="accent2">
                    <a:lumMod val="75000"/>
                  </a:schemeClr>
                </a:solidFill>
                <a:latin typeface="Aptos" panose="020B0004020202020204" pitchFamily="34" charset="0"/>
              </a:rPr>
              <a:t>Σταφυλόκοκκος επιδερμίδας</a:t>
            </a:r>
            <a:r>
              <a:rPr lang="en-US" dirty="0">
                <a:solidFill>
                  <a:schemeClr val="accent2">
                    <a:lumMod val="75000"/>
                  </a:schemeClr>
                </a:solidFill>
                <a:latin typeface="Aptos" panose="020B0004020202020204" pitchFamily="34" charset="0"/>
              </a:rPr>
              <a:t>) </a:t>
            </a:r>
          </a:p>
          <a:p>
            <a:pPr marL="0" indent="0">
              <a:buNone/>
            </a:pPr>
            <a:r>
              <a:rPr lang="en-US" dirty="0">
                <a:solidFill>
                  <a:schemeClr val="accent2">
                    <a:lumMod val="75000"/>
                  </a:schemeClr>
                </a:solidFill>
                <a:latin typeface="Aptos" panose="020B0004020202020204" pitchFamily="34" charset="0"/>
              </a:rPr>
              <a:t>Staphylococcal enteritis</a:t>
            </a:r>
            <a:r>
              <a:rPr lang="el-GR" dirty="0">
                <a:solidFill>
                  <a:schemeClr val="accent2">
                    <a:lumMod val="75000"/>
                  </a:schemeClr>
                </a:solidFill>
                <a:latin typeface="Aptos" panose="020B0004020202020204" pitchFamily="34" charset="0"/>
              </a:rPr>
              <a:t>(εντερίτιδα) </a:t>
            </a:r>
            <a:endParaRPr lang="en-US" dirty="0">
              <a:solidFill>
                <a:schemeClr val="accent2">
                  <a:lumMod val="75000"/>
                </a:schemeClr>
              </a:solidFill>
              <a:latin typeface="Aptos" panose="020B0004020202020204" pitchFamily="34" charset="0"/>
            </a:endParaRPr>
          </a:p>
          <a:p>
            <a:pPr marL="0" indent="0">
              <a:buNone/>
            </a:pPr>
            <a:r>
              <a:rPr lang="en-US" dirty="0">
                <a:solidFill>
                  <a:schemeClr val="accent2">
                    <a:lumMod val="75000"/>
                  </a:schemeClr>
                </a:solidFill>
                <a:latin typeface="Aptos" panose="020B0004020202020204" pitchFamily="34" charset="0"/>
              </a:rPr>
              <a:t>Escherichia coli (</a:t>
            </a:r>
            <a:r>
              <a:rPr lang="el-GR" dirty="0">
                <a:solidFill>
                  <a:schemeClr val="accent2">
                    <a:lumMod val="75000"/>
                  </a:schemeClr>
                </a:solidFill>
                <a:latin typeface="Aptos" panose="020B0004020202020204" pitchFamily="34" charset="0"/>
              </a:rPr>
              <a:t>Κολοβακτηρίδιο)</a:t>
            </a:r>
            <a:r>
              <a:rPr lang="en-US" dirty="0">
                <a:solidFill>
                  <a:schemeClr val="accent2">
                    <a:lumMod val="75000"/>
                  </a:schemeClr>
                </a:solidFill>
                <a:latin typeface="Aptos" panose="020B0004020202020204" pitchFamily="34" charset="0"/>
              </a:rPr>
              <a:t> </a:t>
            </a:r>
          </a:p>
          <a:p>
            <a:pPr marL="0" indent="0">
              <a:buNone/>
            </a:pPr>
            <a:r>
              <a:rPr lang="en-US" dirty="0">
                <a:solidFill>
                  <a:schemeClr val="accent2">
                    <a:lumMod val="75000"/>
                  </a:schemeClr>
                </a:solidFill>
                <a:latin typeface="Aptos" panose="020B0004020202020204" pitchFamily="34" charset="0"/>
              </a:rPr>
              <a:t>Pseudomonas aeruginosa(</a:t>
            </a:r>
            <a:r>
              <a:rPr lang="el-GR" dirty="0" err="1">
                <a:solidFill>
                  <a:schemeClr val="accent2">
                    <a:lumMod val="75000"/>
                  </a:schemeClr>
                </a:solidFill>
                <a:latin typeface="Aptos" panose="020B0004020202020204" pitchFamily="34" charset="0"/>
              </a:rPr>
              <a:t>Ψευδομονάδα</a:t>
            </a:r>
            <a:r>
              <a:rPr lang="el-GR" dirty="0">
                <a:solidFill>
                  <a:schemeClr val="accent2">
                    <a:lumMod val="75000"/>
                  </a:schemeClr>
                </a:solidFill>
                <a:latin typeface="Aptos" panose="020B0004020202020204" pitchFamily="34" charset="0"/>
              </a:rPr>
              <a:t> η </a:t>
            </a:r>
            <a:r>
              <a:rPr lang="el-GR" dirty="0" err="1">
                <a:solidFill>
                  <a:schemeClr val="accent2">
                    <a:lumMod val="75000"/>
                  </a:schemeClr>
                </a:solidFill>
                <a:latin typeface="Aptos" panose="020B0004020202020204" pitchFamily="34" charset="0"/>
              </a:rPr>
              <a:t>πυοκυανική</a:t>
            </a:r>
            <a:r>
              <a:rPr lang="en-US" dirty="0">
                <a:solidFill>
                  <a:schemeClr val="accent2">
                    <a:lumMod val="75000"/>
                  </a:schemeClr>
                </a:solidFill>
                <a:latin typeface="Aptos" panose="020B0004020202020204" pitchFamily="34" charset="0"/>
              </a:rPr>
              <a:t>) </a:t>
            </a:r>
          </a:p>
          <a:p>
            <a:pPr marL="0" indent="0">
              <a:buNone/>
            </a:pPr>
            <a:r>
              <a:rPr lang="en-US" dirty="0">
                <a:solidFill>
                  <a:schemeClr val="accent2">
                    <a:lumMod val="75000"/>
                  </a:schemeClr>
                </a:solidFill>
                <a:latin typeface="Aptos" panose="020B0004020202020204" pitchFamily="34" charset="0"/>
              </a:rPr>
              <a:t>Candida albicans</a:t>
            </a:r>
            <a:endParaRPr lang="el-GR" dirty="0">
              <a:solidFill>
                <a:schemeClr val="accent2">
                  <a:lumMod val="75000"/>
                </a:schemeClr>
              </a:solidFill>
              <a:latin typeface="Aptos" panose="020B0004020202020204" pitchFamily="34" charset="0"/>
            </a:endParaRPr>
          </a:p>
          <a:p>
            <a:pPr>
              <a:buFont typeface="Wingdings" panose="05000000000000000000" pitchFamily="2" charset="2"/>
              <a:buChar char="q"/>
            </a:pPr>
            <a:r>
              <a:rPr lang="el-GR" b="1" u="sng" dirty="0">
                <a:solidFill>
                  <a:schemeClr val="accent2">
                    <a:lumMod val="50000"/>
                  </a:schemeClr>
                </a:solidFill>
              </a:rPr>
              <a:t>ΘΥΜΑΡΙ </a:t>
            </a:r>
          </a:p>
          <a:p>
            <a:pPr marL="0" indent="0">
              <a:buNone/>
            </a:pPr>
            <a:r>
              <a:rPr lang="el-GR" dirty="0">
                <a:solidFill>
                  <a:schemeClr val="accent2">
                    <a:lumMod val="75000"/>
                  </a:schemeClr>
                </a:solidFill>
                <a:latin typeface="Aptos" panose="020B0004020202020204" pitchFamily="34" charset="0"/>
              </a:rPr>
              <a:t>Αιθέριο έλαιο σε περιεκτικότητα 1-2,5% </a:t>
            </a:r>
          </a:p>
          <a:p>
            <a:pPr marL="0" indent="0">
              <a:buNone/>
            </a:pPr>
            <a:r>
              <a:rPr lang="el-GR" dirty="0">
                <a:solidFill>
                  <a:schemeClr val="accent2">
                    <a:lumMod val="75000"/>
                  </a:schemeClr>
                </a:solidFill>
                <a:latin typeface="Aptos" panose="020B0004020202020204" pitchFamily="34" charset="0"/>
              </a:rPr>
              <a:t>Κύρια συστατικά η </a:t>
            </a:r>
            <a:r>
              <a:rPr lang="el-GR" dirty="0" err="1">
                <a:solidFill>
                  <a:schemeClr val="accent2">
                    <a:lumMod val="75000"/>
                  </a:schemeClr>
                </a:solidFill>
                <a:latin typeface="Aptos" panose="020B0004020202020204" pitchFamily="34" charset="0"/>
              </a:rPr>
              <a:t>θυμόλη</a:t>
            </a:r>
            <a:r>
              <a:rPr lang="el-GR" dirty="0">
                <a:solidFill>
                  <a:schemeClr val="accent2">
                    <a:lumMod val="75000"/>
                  </a:schemeClr>
                </a:solidFill>
                <a:latin typeface="Aptos" panose="020B0004020202020204" pitchFamily="34" charset="0"/>
              </a:rPr>
              <a:t> και </a:t>
            </a:r>
            <a:r>
              <a:rPr lang="el-GR" dirty="0" err="1">
                <a:solidFill>
                  <a:schemeClr val="accent2">
                    <a:lumMod val="75000"/>
                  </a:schemeClr>
                </a:solidFill>
                <a:latin typeface="Aptos" panose="020B0004020202020204" pitchFamily="34" charset="0"/>
              </a:rPr>
              <a:t>καρβακρόλη</a:t>
            </a:r>
            <a:r>
              <a:rPr lang="el-GR" dirty="0">
                <a:solidFill>
                  <a:schemeClr val="accent2">
                    <a:lumMod val="75000"/>
                  </a:schemeClr>
                </a:solidFill>
                <a:latin typeface="Aptos" panose="020B0004020202020204" pitchFamily="34" charset="0"/>
              </a:rPr>
              <a:t> σε ποσοστό πάνω από 50% με την δεύτερη να αποτελεί το κύριο συστατικό του </a:t>
            </a:r>
            <a:r>
              <a:rPr lang="el-GR" dirty="0" err="1">
                <a:solidFill>
                  <a:schemeClr val="accent2">
                    <a:lumMod val="75000"/>
                  </a:schemeClr>
                </a:solidFill>
                <a:latin typeface="Aptos" panose="020B0004020202020204" pitchFamily="34" charset="0"/>
              </a:rPr>
              <a:t>αιθερίου</a:t>
            </a:r>
            <a:r>
              <a:rPr lang="el-GR" dirty="0">
                <a:solidFill>
                  <a:schemeClr val="accent2">
                    <a:lumMod val="75000"/>
                  </a:schemeClr>
                </a:solidFill>
                <a:latin typeface="Aptos" panose="020B0004020202020204" pitchFamily="34" charset="0"/>
              </a:rPr>
              <a:t> ελαίου. </a:t>
            </a:r>
          </a:p>
          <a:p>
            <a:pPr marL="0" indent="0">
              <a:buNone/>
            </a:pPr>
            <a:r>
              <a:rPr lang="el-GR" dirty="0">
                <a:solidFill>
                  <a:schemeClr val="accent2">
                    <a:lumMod val="75000"/>
                  </a:schemeClr>
                </a:solidFill>
                <a:latin typeface="Aptos" panose="020B0004020202020204" pitchFamily="34" charset="0"/>
              </a:rPr>
              <a:t>Η δράση του παρατηρείται στα ίδια βακτήρια με του βασιλικού.</a:t>
            </a:r>
            <a:endParaRPr lang="en-US" dirty="0">
              <a:solidFill>
                <a:schemeClr val="accent2">
                  <a:lumMod val="75000"/>
                </a:schemeClr>
              </a:solidFill>
              <a:latin typeface="Aptos" panose="020B0004020202020204" pitchFamily="34" charset="0"/>
            </a:endParaRPr>
          </a:p>
          <a:p>
            <a:pPr marL="0" indent="0">
              <a:buNone/>
            </a:pPr>
            <a:endParaRPr lang="el-GR" dirty="0">
              <a:solidFill>
                <a:schemeClr val="accent1">
                  <a:lumMod val="75000"/>
                </a:schemeClr>
              </a:solidFill>
            </a:endParaRPr>
          </a:p>
          <a:p>
            <a:pPr marL="0" indent="0">
              <a:buNone/>
            </a:pPr>
            <a:endParaRPr lang="en-US" sz="2000" dirty="0">
              <a:solidFill>
                <a:schemeClr val="accent1">
                  <a:lumMod val="75000"/>
                </a:schemeClr>
              </a:solidFill>
            </a:endParaRPr>
          </a:p>
          <a:p>
            <a:pPr marL="0" indent="0">
              <a:buNone/>
            </a:pPr>
            <a:endParaRPr lang="el-GR" sz="2000" dirty="0">
              <a:solidFill>
                <a:schemeClr val="accent1">
                  <a:lumMod val="75000"/>
                </a:schemeClr>
              </a:solidFill>
            </a:endParaRPr>
          </a:p>
          <a:p>
            <a:pPr marL="0" indent="0">
              <a:buNone/>
            </a:pPr>
            <a:endParaRPr lang="el-GR" sz="2000" dirty="0">
              <a:solidFill>
                <a:schemeClr val="accent1">
                  <a:lumMod val="75000"/>
                </a:schemeClr>
              </a:solidFill>
            </a:endParaRPr>
          </a:p>
          <a:p>
            <a:pPr marL="0" indent="0">
              <a:buNone/>
            </a:pPr>
            <a:endParaRPr lang="el-GR" sz="2000" b="1" u="sng" dirty="0">
              <a:solidFill>
                <a:schemeClr val="accent2">
                  <a:lumMod val="50000"/>
                </a:schemeClr>
              </a:solidFill>
            </a:endParaRPr>
          </a:p>
        </p:txBody>
      </p:sp>
      <p:sp>
        <p:nvSpPr>
          <p:cNvPr id="6" name="Φυσαλίδα ομιλίας: Έλλειψη 5">
            <a:extLst>
              <a:ext uri="{FF2B5EF4-FFF2-40B4-BE49-F238E27FC236}">
                <a16:creationId xmlns:a16="http://schemas.microsoft.com/office/drawing/2014/main" id="{AC2ADAE0-5A29-573F-B9FE-A032652798C0}"/>
              </a:ext>
            </a:extLst>
          </p:cNvPr>
          <p:cNvSpPr/>
          <p:nvPr/>
        </p:nvSpPr>
        <p:spPr>
          <a:xfrm>
            <a:off x="6939644" y="0"/>
            <a:ext cx="4474027" cy="2498271"/>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dirty="0"/>
              <a:t>Το αιθέριο έλαιό του  </a:t>
            </a:r>
            <a:r>
              <a:rPr lang="el-GR" dirty="0" err="1"/>
              <a:t>χρησιμοποιείται</a:t>
            </a:r>
            <a:r>
              <a:rPr lang="el-GR" dirty="0"/>
              <a:t> για την </a:t>
            </a:r>
            <a:r>
              <a:rPr lang="el-GR" dirty="0" err="1"/>
              <a:t>αντιμετώπιση</a:t>
            </a:r>
            <a:r>
              <a:rPr lang="el-GR" dirty="0"/>
              <a:t> </a:t>
            </a:r>
            <a:r>
              <a:rPr lang="el-GR" dirty="0" err="1"/>
              <a:t>κρυολογημάτων</a:t>
            </a:r>
            <a:r>
              <a:rPr lang="el-GR" dirty="0"/>
              <a:t>, </a:t>
            </a:r>
            <a:r>
              <a:rPr lang="el-GR" dirty="0" err="1"/>
              <a:t>συμπτωμάτων</a:t>
            </a:r>
            <a:r>
              <a:rPr lang="el-GR" dirty="0"/>
              <a:t> γρίπης, </a:t>
            </a:r>
            <a:r>
              <a:rPr lang="el-GR" dirty="0" err="1"/>
              <a:t>βήχα</a:t>
            </a:r>
            <a:r>
              <a:rPr lang="el-GR" dirty="0"/>
              <a:t>, </a:t>
            </a:r>
            <a:r>
              <a:rPr lang="el-GR" dirty="0" err="1"/>
              <a:t>σωματικής</a:t>
            </a:r>
            <a:r>
              <a:rPr lang="el-GR" dirty="0"/>
              <a:t> κόπωσης και εξάντλησης. </a:t>
            </a:r>
          </a:p>
        </p:txBody>
      </p:sp>
      <p:sp>
        <p:nvSpPr>
          <p:cNvPr id="7" name="Φυσαλίδα ομιλίας: Έλλειψη 6">
            <a:extLst>
              <a:ext uri="{FF2B5EF4-FFF2-40B4-BE49-F238E27FC236}">
                <a16:creationId xmlns:a16="http://schemas.microsoft.com/office/drawing/2014/main" id="{C741133F-7CEE-6A6F-FE98-414B07B2A473}"/>
              </a:ext>
            </a:extLst>
          </p:cNvPr>
          <p:cNvSpPr/>
          <p:nvPr/>
        </p:nvSpPr>
        <p:spPr>
          <a:xfrm>
            <a:off x="4865914" y="2857500"/>
            <a:ext cx="7326086" cy="3298371"/>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dirty="0"/>
              <a:t>Η χρήση του φέρει αποτελέσματα σε μια πληθώρα μικροβιακών ασθενειών και λοιμώξεων όπως: </a:t>
            </a:r>
          </a:p>
          <a:p>
            <a:pPr algn="ctr"/>
            <a:r>
              <a:rPr lang="el-GR" dirty="0"/>
              <a:t>ξηρός βήχας, </a:t>
            </a:r>
            <a:r>
              <a:rPr lang="el-GR" dirty="0" err="1"/>
              <a:t>κοκκύτης</a:t>
            </a:r>
            <a:r>
              <a:rPr lang="el-GR" dirty="0"/>
              <a:t>,  </a:t>
            </a:r>
            <a:r>
              <a:rPr lang="el-GR" dirty="0" err="1"/>
              <a:t>βρογχίτιδα,βρογχική</a:t>
            </a:r>
            <a:r>
              <a:rPr lang="el-GR" dirty="0"/>
              <a:t> καταρροή ,</a:t>
            </a:r>
            <a:r>
              <a:rPr lang="el-GR" dirty="0" err="1"/>
              <a:t>άσθμα,λαρυγγίτιδα</a:t>
            </a:r>
            <a:r>
              <a:rPr lang="el-GR" dirty="0"/>
              <a:t>, δυσπεψία, γαστρίτιδα, διάρροια και ενούρηση στα παιδιά. </a:t>
            </a:r>
          </a:p>
          <a:p>
            <a:pPr algn="ctr"/>
            <a:r>
              <a:rPr lang="el-GR" dirty="0"/>
              <a:t>Χρησιμοποιείται επίσης ως γαργάρα για την αμυγδαλίτιδα, την ουλίτιδα και ως </a:t>
            </a:r>
            <a:r>
              <a:rPr lang="el-GR" dirty="0" err="1"/>
              <a:t>έκπλυση</a:t>
            </a:r>
            <a:r>
              <a:rPr lang="el-GR" dirty="0"/>
              <a:t> για πληγές και δερματικά προβλήματα όπως μυκητιάσεις.</a:t>
            </a:r>
          </a:p>
        </p:txBody>
      </p:sp>
    </p:spTree>
    <p:extLst>
      <p:ext uri="{BB962C8B-B14F-4D97-AF65-F5344CB8AC3E}">
        <p14:creationId xmlns:p14="http://schemas.microsoft.com/office/powerpoint/2010/main" val="109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barn(inVertical)">
                                      <p:cBhvr>
                                        <p:cTn id="71" dur="500"/>
                                        <p:tgtEl>
                                          <p:spTgt spid="3">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barn(inVertical)">
                                      <p:cBhvr>
                                        <p:cTn id="76" dur="500"/>
                                        <p:tgtEl>
                                          <p:spTgt spid="3">
                                            <p:txEl>
                                              <p:pRg st="12" end="1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barn(inVertical)">
                                      <p:cBhvr>
                                        <p:cTn id="81" dur="500"/>
                                        <p:tgtEl>
                                          <p:spTgt spid="3">
                                            <p:txEl>
                                              <p:pRg st="13" end="1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1000"/>
                                        <p:tgtEl>
                                          <p:spTgt spid="7"/>
                                        </p:tgtEl>
                                      </p:cBhvr>
                                    </p:animEffect>
                                    <p:anim calcmode="lin" valueType="num">
                                      <p:cBhvr>
                                        <p:cTn id="87" dur="1000" fill="hold"/>
                                        <p:tgtEl>
                                          <p:spTgt spid="7"/>
                                        </p:tgtEl>
                                        <p:attrNameLst>
                                          <p:attrName>ppt_x</p:attrName>
                                        </p:attrNameLst>
                                      </p:cBhvr>
                                      <p:tavLst>
                                        <p:tav tm="0">
                                          <p:val>
                                            <p:strVal val="#ppt_x"/>
                                          </p:val>
                                        </p:tav>
                                        <p:tav tm="100000">
                                          <p:val>
                                            <p:strVal val="#ppt_x"/>
                                          </p:val>
                                        </p:tav>
                                      </p:tavLst>
                                    </p:anim>
                                    <p:anim calcmode="lin" valueType="num">
                                      <p:cBhvr>
                                        <p:cTn id="8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E81297C-4696-FEED-580B-DC2D6CE4AF1C}"/>
              </a:ext>
            </a:extLst>
          </p:cNvPr>
          <p:cNvSpPr>
            <a:spLocks noGrp="1"/>
          </p:cNvSpPr>
          <p:nvPr>
            <p:ph idx="1"/>
          </p:nvPr>
        </p:nvSpPr>
        <p:spPr>
          <a:xfrm>
            <a:off x="327218" y="132106"/>
            <a:ext cx="10223551" cy="6639613"/>
          </a:xfrm>
        </p:spPr>
        <p:txBody>
          <a:bodyPr>
            <a:normAutofit fontScale="92500" lnSpcReduction="20000"/>
          </a:bodyPr>
          <a:lstStyle/>
          <a:p>
            <a:pPr>
              <a:buFont typeface="Wingdings" panose="05000000000000000000" pitchFamily="2" charset="2"/>
              <a:buChar char="q"/>
            </a:pPr>
            <a:r>
              <a:rPr lang="el-GR" sz="2000" b="1" u="sng" dirty="0"/>
              <a:t>ΡΙΓΑΝΗ </a:t>
            </a:r>
          </a:p>
          <a:p>
            <a:pPr marL="0" indent="0">
              <a:buNone/>
            </a:pPr>
            <a:r>
              <a:rPr lang="el-GR" sz="2000" dirty="0">
                <a:solidFill>
                  <a:schemeClr val="accent2">
                    <a:lumMod val="75000"/>
                  </a:schemeClr>
                </a:solidFill>
                <a:latin typeface="Aptos" panose="020B0004020202020204" pitchFamily="34" charset="0"/>
              </a:rPr>
              <a:t>Αιθέριο έλαιο σε περιεκτικότητα 0,5-2%</a:t>
            </a:r>
            <a:r>
              <a:rPr lang="en-US" sz="2000" dirty="0">
                <a:solidFill>
                  <a:schemeClr val="accent2">
                    <a:lumMod val="75000"/>
                  </a:schemeClr>
                </a:solidFill>
                <a:latin typeface="Aptos" panose="020B0004020202020204" pitchFamily="34" charset="0"/>
              </a:rPr>
              <a:t>.</a:t>
            </a:r>
          </a:p>
          <a:p>
            <a:pPr marL="0" indent="0">
              <a:buNone/>
            </a:pPr>
            <a:r>
              <a:rPr lang="el-GR" sz="2000" dirty="0">
                <a:solidFill>
                  <a:schemeClr val="accent2">
                    <a:lumMod val="75000"/>
                  </a:schemeClr>
                </a:solidFill>
                <a:latin typeface="Aptos" panose="020B0004020202020204" pitchFamily="34" charset="0"/>
              </a:rPr>
              <a:t>Κύρια συστατικά η </a:t>
            </a:r>
            <a:r>
              <a:rPr lang="el-GR" sz="2000" dirty="0" err="1">
                <a:solidFill>
                  <a:schemeClr val="accent2">
                    <a:lumMod val="75000"/>
                  </a:schemeClr>
                </a:solidFill>
                <a:latin typeface="Aptos" panose="020B0004020202020204" pitchFamily="34" charset="0"/>
              </a:rPr>
              <a:t>καρβακρόλη</a:t>
            </a:r>
            <a:r>
              <a:rPr lang="el-GR" sz="2000" dirty="0">
                <a:solidFill>
                  <a:schemeClr val="accent2">
                    <a:lumMod val="75000"/>
                  </a:schemeClr>
                </a:solidFill>
                <a:latin typeface="Aptos" panose="020B0004020202020204" pitchFamily="34" charset="0"/>
              </a:rPr>
              <a:t>, </a:t>
            </a:r>
            <a:r>
              <a:rPr lang="el-GR" sz="2000" dirty="0" err="1">
                <a:solidFill>
                  <a:schemeClr val="accent2">
                    <a:lumMod val="75000"/>
                  </a:schemeClr>
                </a:solidFill>
                <a:latin typeface="Aptos" panose="020B0004020202020204" pitchFamily="34" charset="0"/>
              </a:rPr>
              <a:t>θυμόλη</a:t>
            </a:r>
            <a:r>
              <a:rPr lang="el-GR" sz="2000" dirty="0">
                <a:solidFill>
                  <a:schemeClr val="accent2">
                    <a:lumMod val="75000"/>
                  </a:schemeClr>
                </a:solidFill>
                <a:latin typeface="Aptos" panose="020B0004020202020204" pitchFamily="34" charset="0"/>
              </a:rPr>
              <a:t> και τα </a:t>
            </a:r>
            <a:r>
              <a:rPr lang="el-GR" sz="2000" dirty="0" err="1">
                <a:solidFill>
                  <a:schemeClr val="accent2">
                    <a:lumMod val="75000"/>
                  </a:schemeClr>
                </a:solidFill>
                <a:latin typeface="Aptos" panose="020B0004020202020204" pitchFamily="34" charset="0"/>
              </a:rPr>
              <a:t>μονοτερπένια</a:t>
            </a:r>
            <a:r>
              <a:rPr lang="el-GR" sz="2000" dirty="0">
                <a:solidFill>
                  <a:schemeClr val="accent2">
                    <a:lumMod val="75000"/>
                  </a:schemeClr>
                </a:solidFill>
                <a:latin typeface="Aptos" panose="020B0004020202020204" pitchFamily="34" charset="0"/>
              </a:rPr>
              <a:t> π-</a:t>
            </a:r>
            <a:r>
              <a:rPr lang="el-GR" sz="2000" dirty="0" err="1">
                <a:solidFill>
                  <a:schemeClr val="accent2">
                    <a:lumMod val="75000"/>
                  </a:schemeClr>
                </a:solidFill>
                <a:latin typeface="Aptos" panose="020B0004020202020204" pitchFamily="34" charset="0"/>
              </a:rPr>
              <a:t>κυμένιο</a:t>
            </a:r>
            <a:r>
              <a:rPr lang="el-GR" sz="2000" dirty="0">
                <a:solidFill>
                  <a:schemeClr val="accent2">
                    <a:lumMod val="75000"/>
                  </a:schemeClr>
                </a:solidFill>
                <a:latin typeface="Aptos" panose="020B0004020202020204" pitchFamily="34" charset="0"/>
              </a:rPr>
              <a:t> , γ-</a:t>
            </a:r>
            <a:r>
              <a:rPr lang="el-GR" sz="2000" dirty="0" err="1">
                <a:solidFill>
                  <a:schemeClr val="accent2">
                    <a:lumMod val="75000"/>
                  </a:schemeClr>
                </a:solidFill>
                <a:latin typeface="Aptos" panose="020B0004020202020204" pitchFamily="34" charset="0"/>
              </a:rPr>
              <a:t>τερπινένιο</a:t>
            </a:r>
            <a:r>
              <a:rPr lang="el-GR" sz="2000" dirty="0">
                <a:solidFill>
                  <a:schemeClr val="accent2">
                    <a:lumMod val="75000"/>
                  </a:schemeClr>
                </a:solidFill>
                <a:latin typeface="Aptos" panose="020B0004020202020204" pitchFamily="34" charset="0"/>
              </a:rPr>
              <a:t> </a:t>
            </a:r>
            <a:r>
              <a:rPr lang="en-US" sz="2000" dirty="0">
                <a:solidFill>
                  <a:schemeClr val="accent2">
                    <a:lumMod val="75000"/>
                  </a:schemeClr>
                </a:solidFill>
                <a:latin typeface="Aptos" panose="020B0004020202020204" pitchFamily="34" charset="0"/>
              </a:rPr>
              <a:t>.</a:t>
            </a:r>
          </a:p>
          <a:p>
            <a:pPr marL="0" indent="0">
              <a:buNone/>
            </a:pPr>
            <a:r>
              <a:rPr lang="el-GR" sz="2000" dirty="0">
                <a:solidFill>
                  <a:schemeClr val="accent2">
                    <a:lumMod val="75000"/>
                  </a:schemeClr>
                </a:solidFill>
                <a:latin typeface="Aptos" panose="020B0004020202020204" pitchFamily="34" charset="0"/>
              </a:rPr>
              <a:t>Δράση σε βακτήρια και μύκητες:</a:t>
            </a:r>
          </a:p>
          <a:p>
            <a:r>
              <a:rPr lang="el-GR" sz="2000" dirty="0">
                <a:solidFill>
                  <a:schemeClr val="accent2">
                    <a:lumMod val="75000"/>
                  </a:schemeClr>
                </a:solidFill>
                <a:latin typeface="Aptos" panose="020B0004020202020204" pitchFamily="34" charset="0"/>
              </a:rPr>
              <a:t> </a:t>
            </a:r>
            <a:r>
              <a:rPr lang="en-US" sz="2000" dirty="0">
                <a:solidFill>
                  <a:schemeClr val="accent2">
                    <a:lumMod val="75000"/>
                  </a:schemeClr>
                </a:solidFill>
                <a:latin typeface="Aptos" panose="020B0004020202020204" pitchFamily="34" charset="0"/>
              </a:rPr>
              <a:t>Staphylococcus aureus(</a:t>
            </a:r>
            <a:r>
              <a:rPr lang="el-GR" sz="2000" dirty="0">
                <a:solidFill>
                  <a:schemeClr val="accent2">
                    <a:lumMod val="75000"/>
                  </a:schemeClr>
                </a:solidFill>
                <a:latin typeface="Aptos" panose="020B0004020202020204" pitchFamily="34" charset="0"/>
              </a:rPr>
              <a:t>Χρυσίζων σταφυλόκοκκος)</a:t>
            </a:r>
          </a:p>
          <a:p>
            <a:r>
              <a:rPr lang="en-US" sz="2000" dirty="0">
                <a:solidFill>
                  <a:schemeClr val="accent2">
                    <a:lumMod val="75000"/>
                  </a:schemeClr>
                </a:solidFill>
                <a:latin typeface="Aptos" panose="020B0004020202020204" pitchFamily="34" charset="0"/>
              </a:rPr>
              <a:t>Staphylococcus epidermidis(</a:t>
            </a:r>
            <a:r>
              <a:rPr lang="el-GR" sz="2000" dirty="0" err="1">
                <a:solidFill>
                  <a:schemeClr val="accent2">
                    <a:lumMod val="75000"/>
                  </a:schemeClr>
                </a:solidFill>
                <a:latin typeface="Aptos" panose="020B0004020202020204" pitchFamily="34" charset="0"/>
              </a:rPr>
              <a:t>Σταφυλόκκος</a:t>
            </a:r>
            <a:r>
              <a:rPr lang="el-GR" sz="2000" dirty="0">
                <a:solidFill>
                  <a:schemeClr val="accent2">
                    <a:lumMod val="75000"/>
                  </a:schemeClr>
                </a:solidFill>
                <a:latin typeface="Aptos" panose="020B0004020202020204" pitchFamily="34" charset="0"/>
              </a:rPr>
              <a:t> επιδερμίδας)</a:t>
            </a:r>
          </a:p>
          <a:p>
            <a:r>
              <a:rPr lang="en-US" sz="2000" dirty="0">
                <a:solidFill>
                  <a:schemeClr val="accent2">
                    <a:lumMod val="75000"/>
                  </a:schemeClr>
                </a:solidFill>
                <a:latin typeface="Aptos" panose="020B0004020202020204" pitchFamily="34" charset="0"/>
              </a:rPr>
              <a:t>E.coli </a:t>
            </a:r>
            <a:endParaRPr lang="el-GR" sz="2000" dirty="0">
              <a:solidFill>
                <a:schemeClr val="accent2">
                  <a:lumMod val="75000"/>
                </a:schemeClr>
              </a:solidFill>
              <a:latin typeface="Aptos" panose="020B0004020202020204" pitchFamily="34" charset="0"/>
            </a:endParaRPr>
          </a:p>
          <a:p>
            <a:r>
              <a:rPr lang="en-US" sz="2000" dirty="0" err="1">
                <a:solidFill>
                  <a:schemeClr val="accent2">
                    <a:lumMod val="75000"/>
                  </a:schemeClr>
                </a:solidFill>
                <a:latin typeface="Aptos" panose="020B0004020202020204" pitchFamily="34" charset="0"/>
              </a:rPr>
              <a:t>C.albicans</a:t>
            </a:r>
            <a:endParaRPr lang="el-GR" sz="2000" dirty="0">
              <a:solidFill>
                <a:schemeClr val="accent2">
                  <a:lumMod val="75000"/>
                </a:schemeClr>
              </a:solidFill>
              <a:latin typeface="Aptos" panose="020B0004020202020204" pitchFamily="34" charset="0"/>
            </a:endParaRPr>
          </a:p>
          <a:p>
            <a:r>
              <a:rPr lang="en-US" sz="2000" dirty="0">
                <a:solidFill>
                  <a:schemeClr val="accent2">
                    <a:lumMod val="75000"/>
                  </a:schemeClr>
                </a:solidFill>
                <a:latin typeface="Aptos" panose="020B0004020202020204" pitchFamily="34" charset="0"/>
              </a:rPr>
              <a:t>Pseudomonas aeruginosa</a:t>
            </a:r>
            <a:r>
              <a:rPr lang="el-GR" sz="2000" dirty="0">
                <a:solidFill>
                  <a:schemeClr val="accent2">
                    <a:lumMod val="75000"/>
                  </a:schemeClr>
                </a:solidFill>
                <a:latin typeface="Aptos" panose="020B0004020202020204" pitchFamily="34" charset="0"/>
              </a:rPr>
              <a:t>(</a:t>
            </a:r>
            <a:r>
              <a:rPr lang="el-GR" sz="2000" dirty="0" err="1">
                <a:solidFill>
                  <a:schemeClr val="accent2">
                    <a:lumMod val="75000"/>
                  </a:schemeClr>
                </a:solidFill>
                <a:latin typeface="Aptos" panose="020B0004020202020204" pitchFamily="34" charset="0"/>
              </a:rPr>
              <a:t>Ψευδομονάδα</a:t>
            </a:r>
            <a:r>
              <a:rPr lang="el-GR" sz="2000" dirty="0">
                <a:solidFill>
                  <a:schemeClr val="accent2">
                    <a:lumMod val="75000"/>
                  </a:schemeClr>
                </a:solidFill>
                <a:latin typeface="Aptos" panose="020B0004020202020204" pitchFamily="34" charset="0"/>
              </a:rPr>
              <a:t> η </a:t>
            </a:r>
            <a:r>
              <a:rPr lang="el-GR" sz="2000" dirty="0" err="1">
                <a:solidFill>
                  <a:schemeClr val="accent2">
                    <a:lumMod val="75000"/>
                  </a:schemeClr>
                </a:solidFill>
                <a:latin typeface="Aptos" panose="020B0004020202020204" pitchFamily="34" charset="0"/>
              </a:rPr>
              <a:t>πυοκυανική</a:t>
            </a:r>
            <a:r>
              <a:rPr lang="el-GR" sz="2000" dirty="0">
                <a:solidFill>
                  <a:schemeClr val="accent2">
                    <a:lumMod val="75000"/>
                  </a:schemeClr>
                </a:solidFill>
                <a:latin typeface="Aptos" panose="020B0004020202020204" pitchFamily="34" charset="0"/>
              </a:rPr>
              <a:t>) </a:t>
            </a:r>
          </a:p>
          <a:p>
            <a:r>
              <a:rPr lang="en-US" sz="2000" dirty="0">
                <a:solidFill>
                  <a:schemeClr val="accent2">
                    <a:lumMod val="75000"/>
                  </a:schemeClr>
                </a:solidFill>
                <a:latin typeface="Aptos" panose="020B0004020202020204" pitchFamily="34" charset="0"/>
              </a:rPr>
              <a:t>Listeria monocytogenes(</a:t>
            </a:r>
            <a:r>
              <a:rPr lang="el-GR" sz="2000" dirty="0" err="1">
                <a:solidFill>
                  <a:schemeClr val="accent2">
                    <a:lumMod val="75000"/>
                  </a:schemeClr>
                </a:solidFill>
                <a:latin typeface="Aptos" panose="020B0004020202020204" pitchFamily="34" charset="0"/>
              </a:rPr>
              <a:t>Λιστέρια</a:t>
            </a:r>
            <a:r>
              <a:rPr lang="el-GR" sz="2000" dirty="0">
                <a:solidFill>
                  <a:schemeClr val="accent2">
                    <a:lumMod val="75000"/>
                  </a:schemeClr>
                </a:solidFill>
                <a:latin typeface="Aptos" panose="020B0004020202020204" pitchFamily="34" charset="0"/>
              </a:rPr>
              <a:t> η </a:t>
            </a:r>
            <a:r>
              <a:rPr lang="el-GR" sz="2000" dirty="0" err="1">
                <a:solidFill>
                  <a:schemeClr val="accent2">
                    <a:lumMod val="75000"/>
                  </a:schemeClr>
                </a:solidFill>
                <a:latin typeface="Aptos" panose="020B0004020202020204" pitchFamily="34" charset="0"/>
              </a:rPr>
              <a:t>μονοκυτταρογόνος</a:t>
            </a:r>
            <a:r>
              <a:rPr lang="el-GR" sz="2000" dirty="0">
                <a:solidFill>
                  <a:schemeClr val="accent2">
                    <a:lumMod val="75000"/>
                  </a:schemeClr>
                </a:solidFill>
                <a:latin typeface="Aptos" panose="020B0004020202020204" pitchFamily="34" charset="0"/>
              </a:rPr>
              <a:t>) </a:t>
            </a:r>
          </a:p>
          <a:p>
            <a:pPr>
              <a:buFont typeface="Wingdings" panose="05000000000000000000" pitchFamily="2" charset="2"/>
              <a:buChar char="q"/>
            </a:pPr>
            <a:r>
              <a:rPr lang="el-GR" sz="2000" b="1" u="sng" dirty="0"/>
              <a:t>ΔΕΝΤΡΟΛΙΒΑΝΟ </a:t>
            </a:r>
          </a:p>
          <a:p>
            <a:pPr marL="0" indent="0">
              <a:buNone/>
            </a:pPr>
            <a:r>
              <a:rPr lang="el-GR" sz="2000" dirty="0">
                <a:solidFill>
                  <a:schemeClr val="accent2">
                    <a:lumMod val="75000"/>
                  </a:schemeClr>
                </a:solidFill>
                <a:latin typeface="Aptos" panose="020B0004020202020204" pitchFamily="34" charset="0"/>
              </a:rPr>
              <a:t>Κύρια συστατικά του το α-</a:t>
            </a:r>
            <a:r>
              <a:rPr lang="el-GR" sz="2000" dirty="0" err="1">
                <a:solidFill>
                  <a:schemeClr val="accent2">
                    <a:lumMod val="75000"/>
                  </a:schemeClr>
                </a:solidFill>
                <a:latin typeface="Aptos" panose="020B0004020202020204" pitchFamily="34" charset="0"/>
              </a:rPr>
              <a:t>πινένιο</a:t>
            </a:r>
            <a:r>
              <a:rPr lang="en-US" sz="2000" dirty="0">
                <a:solidFill>
                  <a:schemeClr val="accent2">
                    <a:lumMod val="75000"/>
                  </a:schemeClr>
                </a:solidFill>
                <a:latin typeface="Aptos" panose="020B0004020202020204" pitchFamily="34" charset="0"/>
              </a:rPr>
              <a:t> </a:t>
            </a:r>
            <a:r>
              <a:rPr lang="el-GR" sz="2000" dirty="0">
                <a:solidFill>
                  <a:schemeClr val="accent2">
                    <a:lumMod val="75000"/>
                  </a:schemeClr>
                </a:solidFill>
                <a:latin typeface="Aptos" panose="020B0004020202020204" pitchFamily="34" charset="0"/>
              </a:rPr>
              <a:t>και η 1,8 </a:t>
            </a:r>
            <a:r>
              <a:rPr lang="el-GR" sz="2000" dirty="0" err="1">
                <a:solidFill>
                  <a:schemeClr val="accent2">
                    <a:lumMod val="75000"/>
                  </a:schemeClr>
                </a:solidFill>
                <a:latin typeface="Aptos" panose="020B0004020202020204" pitchFamily="34" charset="0"/>
              </a:rPr>
              <a:t>κινεόλη</a:t>
            </a:r>
            <a:r>
              <a:rPr lang="el-GR" sz="2000" dirty="0">
                <a:solidFill>
                  <a:schemeClr val="accent2">
                    <a:lumMod val="75000"/>
                  </a:schemeClr>
                </a:solidFill>
                <a:latin typeface="Aptos" panose="020B0004020202020204" pitchFamily="34" charset="0"/>
              </a:rPr>
              <a:t>. Επιπλέον και </a:t>
            </a:r>
            <a:r>
              <a:rPr lang="el-GR" sz="2000" dirty="0" err="1">
                <a:solidFill>
                  <a:schemeClr val="accent2">
                    <a:lumMod val="75000"/>
                  </a:schemeClr>
                </a:solidFill>
                <a:latin typeface="Aptos" panose="020B0004020202020204" pitchFamily="34" charset="0"/>
              </a:rPr>
              <a:t>μονοτερπένια</a:t>
            </a:r>
            <a:r>
              <a:rPr lang="el-GR" sz="2000" dirty="0">
                <a:solidFill>
                  <a:schemeClr val="accent2">
                    <a:lumMod val="75000"/>
                  </a:schemeClr>
                </a:solidFill>
                <a:latin typeface="Aptos" panose="020B0004020202020204" pitchFamily="34" charset="0"/>
              </a:rPr>
              <a:t> και παράγωγά τους σε 95-98%. </a:t>
            </a:r>
          </a:p>
          <a:p>
            <a:pPr marL="0" indent="0">
              <a:buNone/>
            </a:pPr>
            <a:r>
              <a:rPr lang="el-GR" sz="2000" dirty="0">
                <a:solidFill>
                  <a:schemeClr val="accent2">
                    <a:lumMod val="75000"/>
                  </a:schemeClr>
                </a:solidFill>
                <a:latin typeface="Aptos" panose="020B0004020202020204" pitchFamily="34" charset="0"/>
              </a:rPr>
              <a:t>Δρα έναντι:  </a:t>
            </a:r>
          </a:p>
          <a:p>
            <a:pPr>
              <a:buFont typeface="Wingdings" panose="05000000000000000000" pitchFamily="2" charset="2"/>
              <a:buChar char="Ø"/>
            </a:pPr>
            <a:r>
              <a:rPr lang="el-GR" sz="2000" dirty="0">
                <a:solidFill>
                  <a:schemeClr val="accent2">
                    <a:lumMod val="75000"/>
                  </a:schemeClr>
                </a:solidFill>
                <a:latin typeface="Aptos" panose="020B0004020202020204" pitchFamily="34" charset="0"/>
              </a:rPr>
              <a:t>στο </a:t>
            </a:r>
            <a:r>
              <a:rPr lang="el-GR" sz="2000" dirty="0" err="1">
                <a:solidFill>
                  <a:schemeClr val="accent2">
                    <a:lumMod val="75000"/>
                  </a:schemeClr>
                </a:solidFill>
                <a:latin typeface="Aptos" panose="020B0004020202020204" pitchFamily="34" charset="0"/>
              </a:rPr>
              <a:t>ελικοβακτηρίδιο</a:t>
            </a:r>
            <a:r>
              <a:rPr lang="el-GR" sz="2000" dirty="0">
                <a:solidFill>
                  <a:schemeClr val="accent2">
                    <a:lumMod val="75000"/>
                  </a:schemeClr>
                </a:solidFill>
                <a:latin typeface="Aptos" panose="020B0004020202020204" pitchFamily="34" charset="0"/>
              </a:rPr>
              <a:t> πυλωρού </a:t>
            </a:r>
          </a:p>
          <a:p>
            <a:pPr>
              <a:buFont typeface="Wingdings" panose="05000000000000000000" pitchFamily="2" charset="2"/>
              <a:buChar char="Ø"/>
            </a:pPr>
            <a:r>
              <a:rPr lang="el-GR" sz="2000" dirty="0">
                <a:solidFill>
                  <a:schemeClr val="accent2">
                    <a:lumMod val="75000"/>
                  </a:schemeClr>
                </a:solidFill>
                <a:latin typeface="Aptos" panose="020B0004020202020204" pitchFamily="34" charset="0"/>
              </a:rPr>
              <a:t> </a:t>
            </a:r>
            <a:r>
              <a:rPr lang="en-US" sz="2000" dirty="0">
                <a:solidFill>
                  <a:schemeClr val="accent2">
                    <a:lumMod val="75000"/>
                  </a:schemeClr>
                </a:solidFill>
                <a:latin typeface="Aptos" panose="020B0004020202020204" pitchFamily="34" charset="0"/>
              </a:rPr>
              <a:t>Aspergillus </a:t>
            </a:r>
            <a:r>
              <a:rPr lang="en-US" sz="2000" dirty="0" err="1">
                <a:solidFill>
                  <a:schemeClr val="accent2">
                    <a:lumMod val="75000"/>
                  </a:schemeClr>
                </a:solidFill>
                <a:latin typeface="Aptos" panose="020B0004020202020204" pitchFamily="34" charset="0"/>
              </a:rPr>
              <a:t>niger</a:t>
            </a:r>
            <a:r>
              <a:rPr lang="el-GR" sz="2000" dirty="0">
                <a:solidFill>
                  <a:schemeClr val="accent2">
                    <a:lumMod val="75000"/>
                  </a:schemeClr>
                </a:solidFill>
                <a:latin typeface="Aptos" panose="020B0004020202020204" pitchFamily="34" charset="0"/>
              </a:rPr>
              <a:t>(</a:t>
            </a:r>
            <a:r>
              <a:rPr lang="el-GR" sz="2000" dirty="0" err="1">
                <a:solidFill>
                  <a:schemeClr val="accent2">
                    <a:lumMod val="75000"/>
                  </a:schemeClr>
                </a:solidFill>
                <a:latin typeface="Aptos" panose="020B0004020202020204" pitchFamily="34" charset="0"/>
              </a:rPr>
              <a:t>Ασπέργιλλος</a:t>
            </a:r>
            <a:r>
              <a:rPr lang="el-GR" sz="2000" dirty="0">
                <a:solidFill>
                  <a:schemeClr val="accent2">
                    <a:lumMod val="75000"/>
                  </a:schemeClr>
                </a:solidFill>
                <a:latin typeface="Aptos" panose="020B0004020202020204" pitchFamily="34" charset="0"/>
              </a:rPr>
              <a:t> ο μέλας)</a:t>
            </a:r>
          </a:p>
          <a:p>
            <a:pPr>
              <a:buFont typeface="Wingdings" panose="05000000000000000000" pitchFamily="2" charset="2"/>
              <a:buChar char="Ø"/>
            </a:pPr>
            <a:r>
              <a:rPr lang="en-US" sz="2000" dirty="0">
                <a:solidFill>
                  <a:schemeClr val="accent2">
                    <a:lumMod val="75000"/>
                  </a:schemeClr>
                </a:solidFill>
                <a:latin typeface="Aptos" panose="020B0004020202020204" pitchFamily="34" charset="0"/>
              </a:rPr>
              <a:t>Bacillus subtilis</a:t>
            </a:r>
            <a:r>
              <a:rPr lang="el-GR" sz="2000" dirty="0">
                <a:solidFill>
                  <a:schemeClr val="accent2">
                    <a:lumMod val="75000"/>
                  </a:schemeClr>
                </a:solidFill>
                <a:latin typeface="Aptos" panose="020B0004020202020204" pitchFamily="34" charset="0"/>
              </a:rPr>
              <a:t> (Βάκιλος ο λεπτοφυής) </a:t>
            </a:r>
          </a:p>
          <a:p>
            <a:pPr>
              <a:buFont typeface="Wingdings" panose="05000000000000000000" pitchFamily="2" charset="2"/>
              <a:buChar char="Ø"/>
            </a:pPr>
            <a:r>
              <a:rPr lang="en-US" sz="2000" dirty="0">
                <a:solidFill>
                  <a:schemeClr val="accent2">
                    <a:lumMod val="75000"/>
                  </a:schemeClr>
                </a:solidFill>
                <a:latin typeface="Aptos" panose="020B0004020202020204" pitchFamily="34" charset="0"/>
              </a:rPr>
              <a:t> </a:t>
            </a:r>
            <a:r>
              <a:rPr lang="el-GR" sz="2000" dirty="0">
                <a:solidFill>
                  <a:schemeClr val="accent2">
                    <a:lumMod val="75000"/>
                  </a:schemeClr>
                </a:solidFill>
                <a:latin typeface="Aptos" panose="020B0004020202020204" pitchFamily="34" charset="0"/>
              </a:rPr>
              <a:t>και στα </a:t>
            </a:r>
            <a:r>
              <a:rPr lang="en-US" sz="2000" dirty="0">
                <a:solidFill>
                  <a:schemeClr val="accent2">
                    <a:lumMod val="75000"/>
                  </a:schemeClr>
                </a:solidFill>
                <a:latin typeface="Aptos" panose="020B0004020202020204" pitchFamily="34" charset="0"/>
              </a:rPr>
              <a:t> Staphylococcus aureus , Pseudomonas aeruginosa , E.coli , </a:t>
            </a:r>
            <a:r>
              <a:rPr lang="en-US" sz="2000" dirty="0" err="1">
                <a:solidFill>
                  <a:schemeClr val="accent2">
                    <a:lumMod val="75000"/>
                  </a:schemeClr>
                </a:solidFill>
                <a:latin typeface="Aptos" panose="020B0004020202020204" pitchFamily="34" charset="0"/>
              </a:rPr>
              <a:t>C.albicans</a:t>
            </a:r>
            <a:r>
              <a:rPr lang="en-US" sz="2000" dirty="0">
                <a:solidFill>
                  <a:schemeClr val="accent2">
                    <a:lumMod val="75000"/>
                  </a:schemeClr>
                </a:solidFill>
                <a:latin typeface="Aptos" panose="020B0004020202020204" pitchFamily="34" charset="0"/>
              </a:rPr>
              <a:t> . </a:t>
            </a:r>
            <a:endParaRPr lang="el-GR" sz="2000" dirty="0">
              <a:solidFill>
                <a:schemeClr val="accent2">
                  <a:lumMod val="75000"/>
                </a:schemeClr>
              </a:solidFill>
              <a:latin typeface="Aptos" panose="020B0004020202020204" pitchFamily="34" charset="0"/>
            </a:endParaRPr>
          </a:p>
        </p:txBody>
      </p:sp>
      <p:pic>
        <p:nvPicPr>
          <p:cNvPr id="5" name="Εικόνα 4">
            <a:extLst>
              <a:ext uri="{FF2B5EF4-FFF2-40B4-BE49-F238E27FC236}">
                <a16:creationId xmlns:a16="http://schemas.microsoft.com/office/drawing/2014/main" id="{830D8099-7C2B-D398-A8B0-D7CCDE682849}"/>
              </a:ext>
            </a:extLst>
          </p:cNvPr>
          <p:cNvPicPr>
            <a:picLocks noChangeAspect="1"/>
          </p:cNvPicPr>
          <p:nvPr/>
        </p:nvPicPr>
        <p:blipFill>
          <a:blip r:embed="rId3"/>
          <a:stretch>
            <a:fillRect/>
          </a:stretch>
        </p:blipFill>
        <p:spPr>
          <a:xfrm>
            <a:off x="9340948" y="74944"/>
            <a:ext cx="2851052" cy="1872191"/>
          </a:xfrm>
          <a:prstGeom prst="ellipse">
            <a:avLst/>
          </a:prstGeom>
          <a:ln>
            <a:noFill/>
          </a:ln>
          <a:effectLst>
            <a:softEdge rad="112500"/>
          </a:effectLst>
        </p:spPr>
      </p:pic>
      <p:sp>
        <p:nvSpPr>
          <p:cNvPr id="6" name="Φυσαλίδα ομιλίας: Ορθογώνιο με στρογγυλεμένες γωνίες 5">
            <a:extLst>
              <a:ext uri="{FF2B5EF4-FFF2-40B4-BE49-F238E27FC236}">
                <a16:creationId xmlns:a16="http://schemas.microsoft.com/office/drawing/2014/main" id="{770C4648-FE85-D747-0BBF-210B5C058A83}"/>
              </a:ext>
            </a:extLst>
          </p:cNvPr>
          <p:cNvSpPr/>
          <p:nvPr/>
        </p:nvSpPr>
        <p:spPr>
          <a:xfrm>
            <a:off x="6716118" y="1429000"/>
            <a:ext cx="4050356" cy="1747158"/>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dirty="0"/>
              <a:t>Χρήση </a:t>
            </a:r>
            <a:r>
              <a:rPr lang="el-GR" dirty="0" err="1"/>
              <a:t>κυρίως</a:t>
            </a:r>
            <a:r>
              <a:rPr lang="el-GR" dirty="0"/>
              <a:t> για την καταπολέμηση αναπνευστικών́ </a:t>
            </a:r>
            <a:r>
              <a:rPr lang="el-GR" dirty="0" err="1"/>
              <a:t>προβλήμάτων</a:t>
            </a:r>
            <a:r>
              <a:rPr lang="el-GR" dirty="0"/>
              <a:t>, </a:t>
            </a:r>
            <a:r>
              <a:rPr lang="el-GR" dirty="0" err="1"/>
              <a:t>όπως</a:t>
            </a:r>
            <a:r>
              <a:rPr lang="el-GR" dirty="0"/>
              <a:t> </a:t>
            </a:r>
            <a:r>
              <a:rPr lang="el-GR" dirty="0" err="1"/>
              <a:t>άσθμα</a:t>
            </a:r>
            <a:r>
              <a:rPr lang="el-GR" dirty="0"/>
              <a:t>, </a:t>
            </a:r>
            <a:r>
              <a:rPr lang="el-GR" dirty="0" err="1"/>
              <a:t>βρογχίτιδα</a:t>
            </a:r>
            <a:r>
              <a:rPr lang="el-GR" dirty="0"/>
              <a:t> και </a:t>
            </a:r>
            <a:r>
              <a:rPr lang="el-GR" dirty="0" err="1"/>
              <a:t>βήχα</a:t>
            </a:r>
            <a:r>
              <a:rPr lang="el-GR" dirty="0"/>
              <a:t>.</a:t>
            </a:r>
          </a:p>
        </p:txBody>
      </p:sp>
      <p:sp>
        <p:nvSpPr>
          <p:cNvPr id="7" name="Φυσαλίδα ομιλίας: Ορθογώνιο με στρογγυλεμένες γωνίες 6">
            <a:extLst>
              <a:ext uri="{FF2B5EF4-FFF2-40B4-BE49-F238E27FC236}">
                <a16:creationId xmlns:a16="http://schemas.microsoft.com/office/drawing/2014/main" id="{AE5D4F61-F23C-AB55-E399-CBB1A897152A}"/>
              </a:ext>
            </a:extLst>
          </p:cNvPr>
          <p:cNvSpPr/>
          <p:nvPr/>
        </p:nvSpPr>
        <p:spPr>
          <a:xfrm>
            <a:off x="7004958" y="4555421"/>
            <a:ext cx="4859824" cy="1322614"/>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dirty="0"/>
              <a:t>Το αιθέριο έλαιο δεντρολίβανου μπορεί να χρησιμοποιηθεί με ασφάλεια και ως συντηρητικό σε ορισμένα είδη τροφίμων για να τα προστατεύσει από τοξικούς μύκητες.</a:t>
            </a:r>
          </a:p>
        </p:txBody>
      </p:sp>
    </p:spTree>
    <p:extLst>
      <p:ext uri="{BB962C8B-B14F-4D97-AF65-F5344CB8AC3E}">
        <p14:creationId xmlns:p14="http://schemas.microsoft.com/office/powerpoint/2010/main" val="2616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arn(inVertical)">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barn(inVertical)">
                                      <p:cBhvr>
                                        <p:cTn id="55" dur="500"/>
                                        <p:tgtEl>
                                          <p:spTgt spid="3">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Effect transition="in" filter="barn(inVertical)">
                                      <p:cBhvr>
                                        <p:cTn id="70" dur="500"/>
                                        <p:tgtEl>
                                          <p:spTgt spid="3">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
                                            <p:txEl>
                                              <p:pRg st="12" end="12"/>
                                            </p:txEl>
                                          </p:spTgt>
                                        </p:tgtEl>
                                        <p:attrNameLst>
                                          <p:attrName>style.visibility</p:attrName>
                                        </p:attrNameLst>
                                      </p:cBhvr>
                                      <p:to>
                                        <p:strVal val="visible"/>
                                      </p:to>
                                    </p:set>
                                    <p:animEffect transition="in" filter="barn(inVertical)">
                                      <p:cBhvr>
                                        <p:cTn id="75" dur="500"/>
                                        <p:tgtEl>
                                          <p:spTgt spid="3">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
                                            <p:txEl>
                                              <p:pRg st="13" end="13"/>
                                            </p:txEl>
                                          </p:spTgt>
                                        </p:tgtEl>
                                        <p:attrNameLst>
                                          <p:attrName>style.visibility</p:attrName>
                                        </p:attrNameLst>
                                      </p:cBhvr>
                                      <p:to>
                                        <p:strVal val="visible"/>
                                      </p:to>
                                    </p:set>
                                    <p:animEffect transition="in" filter="barn(inVertical)">
                                      <p:cBhvr>
                                        <p:cTn id="80" dur="500"/>
                                        <p:tgtEl>
                                          <p:spTgt spid="3">
                                            <p:txEl>
                                              <p:pRg st="13" end="1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
                                            <p:txEl>
                                              <p:pRg st="14" end="14"/>
                                            </p:txEl>
                                          </p:spTgt>
                                        </p:tgtEl>
                                        <p:attrNameLst>
                                          <p:attrName>style.visibility</p:attrName>
                                        </p:attrNameLst>
                                      </p:cBhvr>
                                      <p:to>
                                        <p:strVal val="visible"/>
                                      </p:to>
                                    </p:set>
                                    <p:animEffect transition="in" filter="barn(inVertical)">
                                      <p:cBhvr>
                                        <p:cTn id="85" dur="500"/>
                                        <p:tgtEl>
                                          <p:spTgt spid="3">
                                            <p:txEl>
                                              <p:pRg st="14" end="1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
                                            <p:txEl>
                                              <p:pRg st="15" end="15"/>
                                            </p:txEl>
                                          </p:spTgt>
                                        </p:tgtEl>
                                        <p:attrNameLst>
                                          <p:attrName>style.visibility</p:attrName>
                                        </p:attrNameLst>
                                      </p:cBhvr>
                                      <p:to>
                                        <p:strVal val="visible"/>
                                      </p:to>
                                    </p:set>
                                    <p:animEffect transition="in" filter="barn(inVertical)">
                                      <p:cBhvr>
                                        <p:cTn id="90" dur="500"/>
                                        <p:tgtEl>
                                          <p:spTgt spid="3">
                                            <p:txEl>
                                              <p:pRg st="15" end="1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3">
                                            <p:txEl>
                                              <p:pRg st="16" end="16"/>
                                            </p:txEl>
                                          </p:spTgt>
                                        </p:tgtEl>
                                        <p:attrNameLst>
                                          <p:attrName>style.visibility</p:attrName>
                                        </p:attrNameLst>
                                      </p:cBhvr>
                                      <p:to>
                                        <p:strVal val="visible"/>
                                      </p:to>
                                    </p:set>
                                    <p:animEffect transition="in" filter="barn(inVertical)">
                                      <p:cBhvr>
                                        <p:cTn id="95" dur="500"/>
                                        <p:tgtEl>
                                          <p:spTgt spid="3">
                                            <p:txEl>
                                              <p:pRg st="16" end="1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fade">
                                      <p:cBhvr>
                                        <p:cTn id="100" dur="1000"/>
                                        <p:tgtEl>
                                          <p:spTgt spid="7"/>
                                        </p:tgtEl>
                                      </p:cBhvr>
                                    </p:animEffect>
                                    <p:anim calcmode="lin" valueType="num">
                                      <p:cBhvr>
                                        <p:cTn id="101" dur="1000" fill="hold"/>
                                        <p:tgtEl>
                                          <p:spTgt spid="7"/>
                                        </p:tgtEl>
                                        <p:attrNameLst>
                                          <p:attrName>ppt_x</p:attrName>
                                        </p:attrNameLst>
                                      </p:cBhvr>
                                      <p:tavLst>
                                        <p:tav tm="0">
                                          <p:val>
                                            <p:strVal val="#ppt_x"/>
                                          </p:val>
                                        </p:tav>
                                        <p:tav tm="100000">
                                          <p:val>
                                            <p:strVal val="#ppt_x"/>
                                          </p:val>
                                        </p:tav>
                                      </p:tavLst>
                                    </p:anim>
                                    <p:anim calcmode="lin" valueType="num">
                                      <p:cBhvr>
                                        <p:cTn id="10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FDCC68C-54B1-CF72-3AF0-C115DA53B06A}"/>
              </a:ext>
            </a:extLst>
          </p:cNvPr>
          <p:cNvSpPr>
            <a:spLocks noGrp="1"/>
          </p:cNvSpPr>
          <p:nvPr>
            <p:ph idx="1"/>
          </p:nvPr>
        </p:nvSpPr>
        <p:spPr>
          <a:xfrm>
            <a:off x="253218" y="348175"/>
            <a:ext cx="9777047" cy="6509825"/>
          </a:xfrm>
        </p:spPr>
        <p:txBody>
          <a:bodyPr>
            <a:normAutofit fontScale="92500" lnSpcReduction="10000"/>
          </a:bodyPr>
          <a:lstStyle/>
          <a:p>
            <a:pPr>
              <a:buFont typeface="Wingdings" panose="05000000000000000000" pitchFamily="2" charset="2"/>
              <a:buChar char="q"/>
            </a:pPr>
            <a:r>
              <a:rPr lang="el-GR" sz="2400" b="1" u="sng" dirty="0">
                <a:solidFill>
                  <a:schemeClr val="accent2">
                    <a:lumMod val="50000"/>
                  </a:schemeClr>
                </a:solidFill>
              </a:rPr>
              <a:t>ΚΑΝΕΛΑ ΚΑΙ ΓΑΡΥΦΑΛΛΟ </a:t>
            </a:r>
          </a:p>
          <a:p>
            <a:pPr marL="0" indent="0">
              <a:buNone/>
            </a:pPr>
            <a:r>
              <a:rPr lang="el-GR" sz="2000" dirty="0">
                <a:solidFill>
                  <a:schemeClr val="accent2">
                    <a:lumMod val="75000"/>
                  </a:schemeClr>
                </a:solidFill>
                <a:latin typeface="Aptos" panose="020B0004020202020204" pitchFamily="34" charset="0"/>
              </a:rPr>
              <a:t>Κύριο συστατικό τους η </a:t>
            </a:r>
            <a:r>
              <a:rPr lang="el-GR" sz="2000" dirty="0" err="1">
                <a:solidFill>
                  <a:schemeClr val="accent2">
                    <a:lumMod val="75000"/>
                  </a:schemeClr>
                </a:solidFill>
                <a:latin typeface="Aptos" panose="020B0004020202020204" pitchFamily="34" charset="0"/>
              </a:rPr>
              <a:t>ευγενόλη</a:t>
            </a:r>
            <a:r>
              <a:rPr lang="el-GR" sz="2000" dirty="0">
                <a:solidFill>
                  <a:schemeClr val="accent2">
                    <a:lumMod val="75000"/>
                  </a:schemeClr>
                </a:solidFill>
                <a:latin typeface="Aptos" panose="020B0004020202020204" pitchFamily="34" charset="0"/>
              </a:rPr>
              <a:t> .</a:t>
            </a:r>
          </a:p>
          <a:p>
            <a:pPr marL="0" indent="0">
              <a:buNone/>
            </a:pPr>
            <a:r>
              <a:rPr lang="el-GR" sz="2000" dirty="0">
                <a:solidFill>
                  <a:schemeClr val="accent2">
                    <a:lumMod val="75000"/>
                  </a:schemeClr>
                </a:solidFill>
                <a:latin typeface="Aptos" panose="020B0004020202020204" pitchFamily="34" charset="0"/>
              </a:rPr>
              <a:t>Δράση έναντι :</a:t>
            </a:r>
          </a:p>
          <a:p>
            <a:r>
              <a:rPr lang="en-US" sz="2000" dirty="0">
                <a:solidFill>
                  <a:schemeClr val="accent2">
                    <a:lumMod val="75000"/>
                  </a:schemeClr>
                </a:solidFill>
                <a:latin typeface="Aptos" panose="020B0004020202020204" pitchFamily="34" charset="0"/>
              </a:rPr>
              <a:t>E.coli </a:t>
            </a:r>
            <a:endParaRPr lang="el-GR" sz="2000" dirty="0">
              <a:solidFill>
                <a:schemeClr val="accent2">
                  <a:lumMod val="75000"/>
                </a:schemeClr>
              </a:solidFill>
              <a:latin typeface="Aptos" panose="020B0004020202020204" pitchFamily="34" charset="0"/>
            </a:endParaRPr>
          </a:p>
          <a:p>
            <a:r>
              <a:rPr lang="en-US" sz="2000" dirty="0">
                <a:solidFill>
                  <a:schemeClr val="accent2">
                    <a:lumMod val="75000"/>
                  </a:schemeClr>
                </a:solidFill>
                <a:latin typeface="Aptos" panose="020B0004020202020204" pitchFamily="34" charset="0"/>
              </a:rPr>
              <a:t> Listeria monocytogenes </a:t>
            </a:r>
            <a:r>
              <a:rPr lang="el-GR" sz="2000" dirty="0">
                <a:solidFill>
                  <a:schemeClr val="accent2">
                    <a:lumMod val="75000"/>
                  </a:schemeClr>
                </a:solidFill>
                <a:latin typeface="Aptos" panose="020B0004020202020204" pitchFamily="34" charset="0"/>
              </a:rPr>
              <a:t>(</a:t>
            </a:r>
            <a:r>
              <a:rPr lang="el-GR" sz="2000" dirty="0" err="1">
                <a:solidFill>
                  <a:schemeClr val="accent2">
                    <a:lumMod val="75000"/>
                  </a:schemeClr>
                </a:solidFill>
                <a:latin typeface="Aptos" panose="020B0004020202020204" pitchFamily="34" charset="0"/>
              </a:rPr>
              <a:t>Λιστέρια</a:t>
            </a:r>
            <a:r>
              <a:rPr lang="el-GR" sz="2000" dirty="0">
                <a:solidFill>
                  <a:schemeClr val="accent2">
                    <a:lumMod val="75000"/>
                  </a:schemeClr>
                </a:solidFill>
                <a:latin typeface="Aptos" panose="020B0004020202020204" pitchFamily="34" charset="0"/>
              </a:rPr>
              <a:t> η </a:t>
            </a:r>
            <a:r>
              <a:rPr lang="el-GR" sz="2000" dirty="0" err="1">
                <a:solidFill>
                  <a:schemeClr val="accent2">
                    <a:lumMod val="75000"/>
                  </a:schemeClr>
                </a:solidFill>
                <a:latin typeface="Aptos" panose="020B0004020202020204" pitchFamily="34" charset="0"/>
              </a:rPr>
              <a:t>μονοκυτταρογόνος</a:t>
            </a:r>
            <a:r>
              <a:rPr lang="el-GR" sz="2000" dirty="0">
                <a:solidFill>
                  <a:schemeClr val="accent2">
                    <a:lumMod val="75000"/>
                  </a:schemeClr>
                </a:solidFill>
                <a:latin typeface="Aptos" panose="020B0004020202020204" pitchFamily="34" charset="0"/>
              </a:rPr>
              <a:t>)</a:t>
            </a:r>
          </a:p>
          <a:p>
            <a:r>
              <a:rPr lang="en-US" sz="2000" dirty="0">
                <a:solidFill>
                  <a:schemeClr val="accent2">
                    <a:lumMod val="75000"/>
                  </a:schemeClr>
                </a:solidFill>
                <a:latin typeface="Aptos" panose="020B0004020202020204" pitchFamily="34" charset="0"/>
              </a:rPr>
              <a:t> </a:t>
            </a:r>
            <a:r>
              <a:rPr lang="en-US" sz="2000" dirty="0" err="1">
                <a:solidFill>
                  <a:schemeClr val="accent2">
                    <a:lumMod val="75000"/>
                  </a:schemeClr>
                </a:solidFill>
                <a:latin typeface="Aptos" panose="020B0004020202020204" pitchFamily="34" charset="0"/>
              </a:rPr>
              <a:t>S.aureus</a:t>
            </a:r>
            <a:r>
              <a:rPr lang="en-US" sz="2000" dirty="0">
                <a:solidFill>
                  <a:schemeClr val="accent2">
                    <a:lumMod val="75000"/>
                  </a:schemeClr>
                </a:solidFill>
                <a:latin typeface="Aptos" panose="020B0004020202020204" pitchFamily="34" charset="0"/>
              </a:rPr>
              <a:t> </a:t>
            </a:r>
            <a:r>
              <a:rPr lang="el-GR" sz="2000" dirty="0">
                <a:solidFill>
                  <a:schemeClr val="accent2">
                    <a:lumMod val="75000"/>
                  </a:schemeClr>
                </a:solidFill>
                <a:latin typeface="Aptos" panose="020B0004020202020204" pitchFamily="34" charset="0"/>
              </a:rPr>
              <a:t>(Χρυσίζων σταφυλόκοκκος) </a:t>
            </a:r>
          </a:p>
          <a:p>
            <a:r>
              <a:rPr lang="en-US" sz="2000" dirty="0">
                <a:solidFill>
                  <a:schemeClr val="accent2">
                    <a:lumMod val="75000"/>
                  </a:schemeClr>
                </a:solidFill>
                <a:latin typeface="Aptos" panose="020B0004020202020204" pitchFamily="34" charset="0"/>
              </a:rPr>
              <a:t>Bacillus subtilis </a:t>
            </a:r>
            <a:r>
              <a:rPr lang="el-GR" sz="2000" dirty="0">
                <a:solidFill>
                  <a:schemeClr val="accent2">
                    <a:lumMod val="75000"/>
                  </a:schemeClr>
                </a:solidFill>
                <a:latin typeface="Aptos" panose="020B0004020202020204" pitchFamily="34" charset="0"/>
              </a:rPr>
              <a:t>(Βάκιλος ο λεπτοφυής)</a:t>
            </a:r>
          </a:p>
          <a:p>
            <a:pPr>
              <a:buFont typeface="Wingdings" panose="05000000000000000000" pitchFamily="2" charset="2"/>
              <a:buChar char="q"/>
            </a:pPr>
            <a:r>
              <a:rPr lang="el-GR" sz="2400" b="1" u="sng" dirty="0">
                <a:solidFill>
                  <a:schemeClr val="accent2">
                    <a:lumMod val="50000"/>
                  </a:schemeClr>
                </a:solidFill>
              </a:rPr>
              <a:t>ΤΕΙΟΔΕΝΤΡΟ </a:t>
            </a:r>
          </a:p>
          <a:p>
            <a:pPr marL="0" indent="0">
              <a:buNone/>
            </a:pPr>
            <a:r>
              <a:rPr lang="el-GR" sz="2000" dirty="0">
                <a:solidFill>
                  <a:schemeClr val="accent2">
                    <a:lumMod val="75000"/>
                  </a:schemeClr>
                </a:solidFill>
                <a:latin typeface="Aptos" panose="020B0004020202020204" pitchFamily="34" charset="0"/>
              </a:rPr>
              <a:t>Μείγμα συστατικών όπως </a:t>
            </a:r>
            <a:r>
              <a:rPr lang="el-GR" sz="2000" dirty="0" err="1">
                <a:solidFill>
                  <a:schemeClr val="accent2">
                    <a:lumMod val="75000"/>
                  </a:schemeClr>
                </a:solidFill>
                <a:latin typeface="Aptos" panose="020B0004020202020204" pitchFamily="34" charset="0"/>
              </a:rPr>
              <a:t>μονοτερπένια</a:t>
            </a:r>
            <a:r>
              <a:rPr lang="el-GR" sz="2000" dirty="0">
                <a:solidFill>
                  <a:schemeClr val="accent2">
                    <a:lumMod val="75000"/>
                  </a:schemeClr>
                </a:solidFill>
                <a:latin typeface="Aptos" panose="020B0004020202020204" pitchFamily="34" charset="0"/>
              </a:rPr>
              <a:t>, </a:t>
            </a:r>
            <a:r>
              <a:rPr lang="el-GR" sz="2000" dirty="0" err="1">
                <a:solidFill>
                  <a:schemeClr val="accent2">
                    <a:lumMod val="75000"/>
                  </a:schemeClr>
                </a:solidFill>
                <a:latin typeface="Aptos" panose="020B0004020202020204" pitchFamily="34" charset="0"/>
              </a:rPr>
              <a:t>σεσκιτερπένια</a:t>
            </a:r>
            <a:r>
              <a:rPr lang="el-GR" sz="2000" dirty="0">
                <a:solidFill>
                  <a:schemeClr val="accent2">
                    <a:lumMod val="75000"/>
                  </a:schemeClr>
                </a:solidFill>
                <a:latin typeface="Aptos" panose="020B0004020202020204" pitchFamily="34" charset="0"/>
              </a:rPr>
              <a:t>.</a:t>
            </a:r>
          </a:p>
          <a:p>
            <a:pPr marL="0" indent="0">
              <a:buNone/>
            </a:pPr>
            <a:r>
              <a:rPr lang="el-GR" sz="2000" dirty="0">
                <a:solidFill>
                  <a:schemeClr val="accent2">
                    <a:lumMod val="75000"/>
                  </a:schemeClr>
                </a:solidFill>
                <a:latin typeface="Aptos" panose="020B0004020202020204" pitchFamily="34" charset="0"/>
              </a:rPr>
              <a:t>Δρα έναντι:</a:t>
            </a:r>
          </a:p>
          <a:p>
            <a:r>
              <a:rPr lang="el-GR" sz="2000" dirty="0">
                <a:solidFill>
                  <a:schemeClr val="accent2">
                    <a:lumMod val="75000"/>
                  </a:schemeClr>
                </a:solidFill>
                <a:latin typeface="Aptos" panose="020B0004020202020204" pitchFamily="34" charset="0"/>
              </a:rPr>
              <a:t> </a:t>
            </a:r>
            <a:r>
              <a:rPr lang="en-US" sz="2000" dirty="0" err="1">
                <a:solidFill>
                  <a:schemeClr val="accent2">
                    <a:lumMod val="75000"/>
                  </a:schemeClr>
                </a:solidFill>
                <a:latin typeface="Aptos" panose="020B0004020202020204" pitchFamily="34" charset="0"/>
              </a:rPr>
              <a:t>S.aureus</a:t>
            </a:r>
            <a:r>
              <a:rPr lang="en-US" sz="2000" dirty="0">
                <a:solidFill>
                  <a:schemeClr val="accent2">
                    <a:lumMod val="75000"/>
                  </a:schemeClr>
                </a:solidFill>
                <a:latin typeface="Aptos" panose="020B0004020202020204" pitchFamily="34" charset="0"/>
              </a:rPr>
              <a:t> </a:t>
            </a:r>
            <a:r>
              <a:rPr lang="el-GR" sz="2000" dirty="0">
                <a:solidFill>
                  <a:schemeClr val="accent2">
                    <a:lumMod val="75000"/>
                  </a:schemeClr>
                </a:solidFill>
                <a:latin typeface="Aptos" panose="020B0004020202020204" pitchFamily="34" charset="0"/>
              </a:rPr>
              <a:t>(Χρυσίζων σταφυλόκοκκος)</a:t>
            </a:r>
          </a:p>
          <a:p>
            <a:r>
              <a:rPr lang="en-US" sz="2000" dirty="0">
                <a:solidFill>
                  <a:schemeClr val="accent2">
                    <a:lumMod val="75000"/>
                  </a:schemeClr>
                </a:solidFill>
                <a:latin typeface="Aptos" panose="020B0004020202020204" pitchFamily="34" charset="0"/>
              </a:rPr>
              <a:t> E.coli</a:t>
            </a:r>
            <a:endParaRPr lang="el-GR" sz="2000" dirty="0">
              <a:solidFill>
                <a:schemeClr val="accent2">
                  <a:lumMod val="75000"/>
                </a:schemeClr>
              </a:solidFill>
              <a:latin typeface="Aptos" panose="020B0004020202020204" pitchFamily="34" charset="0"/>
            </a:endParaRPr>
          </a:p>
          <a:p>
            <a:r>
              <a:rPr lang="en-US" sz="2000" dirty="0">
                <a:solidFill>
                  <a:schemeClr val="accent2">
                    <a:lumMod val="75000"/>
                  </a:schemeClr>
                </a:solidFill>
                <a:latin typeface="Aptos" panose="020B0004020202020204" pitchFamily="34" charset="0"/>
              </a:rPr>
              <a:t>Candida Albicans</a:t>
            </a:r>
            <a:endParaRPr lang="el-GR" sz="2000" dirty="0">
              <a:solidFill>
                <a:schemeClr val="accent2">
                  <a:lumMod val="75000"/>
                </a:schemeClr>
              </a:solidFill>
              <a:latin typeface="Aptos" panose="020B0004020202020204" pitchFamily="34" charset="0"/>
            </a:endParaRPr>
          </a:p>
          <a:p>
            <a:r>
              <a:rPr lang="en-US" sz="2000" dirty="0">
                <a:solidFill>
                  <a:schemeClr val="accent2">
                    <a:lumMod val="75000"/>
                  </a:schemeClr>
                </a:solidFill>
                <a:latin typeface="Aptos" panose="020B0004020202020204" pitchFamily="34" charset="0"/>
              </a:rPr>
              <a:t>Streptococcus pyogenes</a:t>
            </a:r>
            <a:r>
              <a:rPr lang="el-GR" sz="2000" dirty="0">
                <a:solidFill>
                  <a:schemeClr val="accent2">
                    <a:lumMod val="75000"/>
                  </a:schemeClr>
                </a:solidFill>
                <a:latin typeface="Aptos" panose="020B0004020202020204" pitchFamily="34" charset="0"/>
              </a:rPr>
              <a:t>(Πυογόνος στρεπτόκοκκος)</a:t>
            </a:r>
          </a:p>
          <a:p>
            <a:r>
              <a:rPr lang="en-US" sz="2000" dirty="0">
                <a:solidFill>
                  <a:schemeClr val="accent2">
                    <a:lumMod val="75000"/>
                  </a:schemeClr>
                </a:solidFill>
                <a:latin typeface="Aptos" panose="020B0004020202020204" pitchFamily="34" charset="0"/>
              </a:rPr>
              <a:t>Streptococcus pneumoniae</a:t>
            </a:r>
            <a:r>
              <a:rPr lang="el-GR" sz="2000" dirty="0">
                <a:solidFill>
                  <a:schemeClr val="accent2">
                    <a:lumMod val="75000"/>
                  </a:schemeClr>
                </a:solidFill>
                <a:latin typeface="Aptos" panose="020B0004020202020204" pitchFamily="34" charset="0"/>
              </a:rPr>
              <a:t>(Πνευμονικός στρεπτόκοκκος) </a:t>
            </a:r>
          </a:p>
          <a:p>
            <a:pPr marL="0" indent="0">
              <a:buNone/>
            </a:pPr>
            <a:r>
              <a:rPr lang="el-GR" sz="2000" u="sng" dirty="0">
                <a:solidFill>
                  <a:schemeClr val="accent2">
                    <a:lumMod val="75000"/>
                  </a:schemeClr>
                </a:solidFill>
                <a:latin typeface="Aptos" panose="020B0004020202020204" pitchFamily="34" charset="0"/>
              </a:rPr>
              <a:t>Προσοχή</a:t>
            </a:r>
            <a:r>
              <a:rPr lang="el-GR" sz="2000" dirty="0">
                <a:solidFill>
                  <a:schemeClr val="accent2">
                    <a:lumMod val="75000"/>
                  </a:schemeClr>
                </a:solidFill>
                <a:latin typeface="Aptos" panose="020B0004020202020204" pitchFamily="34" charset="0"/>
              </a:rPr>
              <a:t> : Σε υψηλές δόσεις είναι τοξικό .  </a:t>
            </a:r>
          </a:p>
        </p:txBody>
      </p:sp>
      <p:sp>
        <p:nvSpPr>
          <p:cNvPr id="8" name="Φυσαλίδα ομιλίας: Έλλειψη 7">
            <a:extLst>
              <a:ext uri="{FF2B5EF4-FFF2-40B4-BE49-F238E27FC236}">
                <a16:creationId xmlns:a16="http://schemas.microsoft.com/office/drawing/2014/main" id="{4F92498D-6847-F877-1C19-0C91FAA5BE84}"/>
              </a:ext>
            </a:extLst>
          </p:cNvPr>
          <p:cNvSpPr/>
          <p:nvPr/>
        </p:nvSpPr>
        <p:spPr>
          <a:xfrm>
            <a:off x="6594734" y="182629"/>
            <a:ext cx="5203371" cy="2139043"/>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dirty="0"/>
              <a:t>Η κανέλα και το γαρύφαλλο έχουν αποδειχτεί ως αποτελεσματικοί </a:t>
            </a:r>
            <a:r>
              <a:rPr lang="el-GR" dirty="0" err="1"/>
              <a:t>αντιμικροβιακοί</a:t>
            </a:r>
            <a:r>
              <a:rPr lang="el-GR" dirty="0"/>
              <a:t> παράγοντες στο κρέας και στα </a:t>
            </a:r>
            <a:r>
              <a:rPr lang="el-GR" dirty="0" err="1"/>
              <a:t>προιόντα</a:t>
            </a:r>
            <a:r>
              <a:rPr lang="el-GR" dirty="0"/>
              <a:t> του , αλλά και στο παστεριωμένο γάλα. </a:t>
            </a:r>
          </a:p>
        </p:txBody>
      </p:sp>
      <p:sp>
        <p:nvSpPr>
          <p:cNvPr id="9" name="Φυσαλίδα ομιλίας: Έλλειψη 8">
            <a:extLst>
              <a:ext uri="{FF2B5EF4-FFF2-40B4-BE49-F238E27FC236}">
                <a16:creationId xmlns:a16="http://schemas.microsoft.com/office/drawing/2014/main" id="{01E2B916-8A10-36CD-18F2-9B185F853F06}"/>
              </a:ext>
            </a:extLst>
          </p:cNvPr>
          <p:cNvSpPr/>
          <p:nvPr/>
        </p:nvSpPr>
        <p:spPr>
          <a:xfrm>
            <a:off x="4701580" y="3128429"/>
            <a:ext cx="7380515" cy="292281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dirty="0"/>
              <a:t>Ικανό να </a:t>
            </a:r>
            <a:r>
              <a:rPr lang="el-GR" dirty="0" err="1"/>
              <a:t>θεραπεύσει</a:t>
            </a:r>
            <a:r>
              <a:rPr lang="el-GR" dirty="0"/>
              <a:t> </a:t>
            </a:r>
            <a:r>
              <a:rPr lang="el-GR" dirty="0" err="1"/>
              <a:t>εξωτερικές</a:t>
            </a:r>
            <a:r>
              <a:rPr lang="el-GR" dirty="0"/>
              <a:t> </a:t>
            </a:r>
            <a:r>
              <a:rPr lang="el-GR" dirty="0" err="1"/>
              <a:t>λοιμώξεις</a:t>
            </a:r>
            <a:r>
              <a:rPr lang="el-GR" dirty="0"/>
              <a:t> που </a:t>
            </a:r>
            <a:r>
              <a:rPr lang="el-GR" dirty="0" err="1"/>
              <a:t>προέρχονται</a:t>
            </a:r>
            <a:r>
              <a:rPr lang="el-GR" dirty="0"/>
              <a:t> </a:t>
            </a:r>
            <a:r>
              <a:rPr lang="el-GR" dirty="0" err="1"/>
              <a:t>απο</a:t>
            </a:r>
            <a:r>
              <a:rPr lang="el-GR" dirty="0"/>
              <a:t>́ </a:t>
            </a:r>
            <a:r>
              <a:rPr lang="el-GR" dirty="0" err="1"/>
              <a:t>πληγές</a:t>
            </a:r>
            <a:r>
              <a:rPr lang="el-GR" dirty="0"/>
              <a:t> του </a:t>
            </a:r>
            <a:r>
              <a:rPr lang="el-GR" dirty="0" err="1"/>
              <a:t>δέρματος</a:t>
            </a:r>
            <a:r>
              <a:rPr lang="el-GR" dirty="0"/>
              <a:t>, </a:t>
            </a:r>
            <a:r>
              <a:rPr lang="el-GR" dirty="0" err="1"/>
              <a:t>αλλα</a:t>
            </a:r>
            <a:r>
              <a:rPr lang="el-GR" dirty="0"/>
              <a:t>́ και </a:t>
            </a:r>
            <a:r>
              <a:rPr lang="el-GR" dirty="0" err="1"/>
              <a:t>εσωτερικές</a:t>
            </a:r>
            <a:r>
              <a:rPr lang="el-GR" dirty="0"/>
              <a:t> </a:t>
            </a:r>
            <a:r>
              <a:rPr lang="el-GR" dirty="0" err="1"/>
              <a:t>βακτηριακές</a:t>
            </a:r>
            <a:r>
              <a:rPr lang="el-GR" dirty="0"/>
              <a:t> </a:t>
            </a:r>
            <a:r>
              <a:rPr lang="el-GR" dirty="0" err="1"/>
              <a:t>μολύνσεις</a:t>
            </a:r>
            <a:r>
              <a:rPr lang="el-GR" dirty="0"/>
              <a:t> </a:t>
            </a:r>
            <a:r>
              <a:rPr lang="el-GR" dirty="0" err="1"/>
              <a:t>όπως</a:t>
            </a:r>
            <a:r>
              <a:rPr lang="el-GR" dirty="0"/>
              <a:t> </a:t>
            </a:r>
            <a:r>
              <a:rPr lang="el-GR" dirty="0" err="1"/>
              <a:t>εκείνες</a:t>
            </a:r>
            <a:r>
              <a:rPr lang="el-GR" dirty="0"/>
              <a:t> του </a:t>
            </a:r>
            <a:r>
              <a:rPr lang="el-GR" dirty="0" err="1"/>
              <a:t>παχέος</a:t>
            </a:r>
            <a:r>
              <a:rPr lang="el-GR" dirty="0"/>
              <a:t> </a:t>
            </a:r>
            <a:r>
              <a:rPr lang="el-GR" dirty="0" err="1"/>
              <a:t>εντέρου</a:t>
            </a:r>
            <a:r>
              <a:rPr lang="el-GR" dirty="0"/>
              <a:t>, του </a:t>
            </a:r>
            <a:r>
              <a:rPr lang="el-GR" dirty="0" err="1"/>
              <a:t>στομάχου</a:t>
            </a:r>
            <a:r>
              <a:rPr lang="el-GR" dirty="0"/>
              <a:t> , του </a:t>
            </a:r>
            <a:r>
              <a:rPr lang="el-GR" dirty="0" err="1"/>
              <a:t>απεκκριτικου</a:t>
            </a:r>
            <a:r>
              <a:rPr lang="el-GR" dirty="0"/>
              <a:t>́ και του </a:t>
            </a:r>
            <a:r>
              <a:rPr lang="el-GR" dirty="0" err="1"/>
              <a:t>ουροποιητικου</a:t>
            </a:r>
            <a:r>
              <a:rPr lang="el-GR" dirty="0"/>
              <a:t>́ </a:t>
            </a:r>
            <a:r>
              <a:rPr lang="el-GR" dirty="0" err="1"/>
              <a:t>συστήματος</a:t>
            </a:r>
            <a:r>
              <a:rPr lang="el-GR" dirty="0"/>
              <a:t>. </a:t>
            </a:r>
            <a:r>
              <a:rPr lang="el-GR" dirty="0" err="1"/>
              <a:t>Επιπλέον</a:t>
            </a:r>
            <a:r>
              <a:rPr lang="el-GR" dirty="0"/>
              <a:t>, </a:t>
            </a:r>
            <a:r>
              <a:rPr lang="el-GR" dirty="0" err="1"/>
              <a:t>αποτελει</a:t>
            </a:r>
            <a:r>
              <a:rPr lang="el-GR" dirty="0"/>
              <a:t>́ </a:t>
            </a:r>
            <a:r>
              <a:rPr lang="el-GR" dirty="0" err="1"/>
              <a:t>ένα</a:t>
            </a:r>
            <a:r>
              <a:rPr lang="el-GR" dirty="0"/>
              <a:t> </a:t>
            </a:r>
            <a:r>
              <a:rPr lang="el-GR" dirty="0" err="1"/>
              <a:t>άριστο</a:t>
            </a:r>
            <a:r>
              <a:rPr lang="el-GR" dirty="0"/>
              <a:t> </a:t>
            </a:r>
            <a:r>
              <a:rPr lang="el-GR" dirty="0" err="1"/>
              <a:t>αντισηπτικο</a:t>
            </a:r>
            <a:r>
              <a:rPr lang="el-GR" dirty="0"/>
              <a:t>́ στην </a:t>
            </a:r>
            <a:r>
              <a:rPr lang="el-GR" dirty="0" err="1"/>
              <a:t>επούλωση</a:t>
            </a:r>
            <a:r>
              <a:rPr lang="el-GR" dirty="0"/>
              <a:t> των </a:t>
            </a:r>
            <a:r>
              <a:rPr lang="el-GR" dirty="0" err="1"/>
              <a:t>πληγών</a:t>
            </a:r>
            <a:r>
              <a:rPr lang="el-GR" dirty="0"/>
              <a:t>.</a:t>
            </a:r>
          </a:p>
        </p:txBody>
      </p:sp>
    </p:spTree>
    <p:extLst>
      <p:ext uri="{BB962C8B-B14F-4D97-AF65-F5344CB8AC3E}">
        <p14:creationId xmlns:p14="http://schemas.microsoft.com/office/powerpoint/2010/main" val="340138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arn(inVertical)">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barn(inVertical)">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barn(inVertical)">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barn(inVertical)">
                                      <p:cBhvr>
                                        <p:cTn id="55" dur="500"/>
                                        <p:tgtEl>
                                          <p:spTgt spid="3">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barn(inVertical)">
                                      <p:cBhvr>
                                        <p:cTn id="60" dur="500"/>
                                        <p:tgtEl>
                                          <p:spTgt spid="3">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barn(inVertical)">
                                      <p:cBhvr>
                                        <p:cTn id="65" dur="500"/>
                                        <p:tgtEl>
                                          <p:spTgt spid="3">
                                            <p:txEl>
                                              <p:pRg st="13" end="1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barn(inVertical)">
                                      <p:cBhvr>
                                        <p:cTn id="70" dur="500"/>
                                        <p:tgtEl>
                                          <p:spTgt spid="3">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Effect transition="in" filter="barn(inVertical)">
                                      <p:cBhvr>
                                        <p:cTn id="75" dur="500"/>
                                        <p:tgtEl>
                                          <p:spTgt spid="3">
                                            <p:txEl>
                                              <p:pRg st="15" end="1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CF9940-592A-10B3-790D-74D59670A76C}"/>
              </a:ext>
            </a:extLst>
          </p:cNvPr>
          <p:cNvSpPr>
            <a:spLocks noGrp="1"/>
          </p:cNvSpPr>
          <p:nvPr>
            <p:ph type="title"/>
          </p:nvPr>
        </p:nvSpPr>
        <p:spPr>
          <a:xfrm>
            <a:off x="522514" y="335643"/>
            <a:ext cx="8596668" cy="1320800"/>
          </a:xfrm>
        </p:spPr>
        <p:txBody>
          <a:bodyPr/>
          <a:lstStyle/>
          <a:p>
            <a:r>
              <a:rPr lang="el-GR" dirty="0"/>
              <a:t>ΒΙΒΛΙΟΓΡΑΦΙΑ </a:t>
            </a:r>
          </a:p>
        </p:txBody>
      </p:sp>
      <p:sp>
        <p:nvSpPr>
          <p:cNvPr id="3" name="Θέση περιεχομένου 2">
            <a:extLst>
              <a:ext uri="{FF2B5EF4-FFF2-40B4-BE49-F238E27FC236}">
                <a16:creationId xmlns:a16="http://schemas.microsoft.com/office/drawing/2014/main" id="{C9F0E492-B28F-35BD-D813-C4EE6B02C2D0}"/>
              </a:ext>
            </a:extLst>
          </p:cNvPr>
          <p:cNvSpPr>
            <a:spLocks noGrp="1"/>
          </p:cNvSpPr>
          <p:nvPr>
            <p:ph idx="1"/>
          </p:nvPr>
        </p:nvSpPr>
        <p:spPr>
          <a:xfrm>
            <a:off x="522513" y="996043"/>
            <a:ext cx="9957917" cy="5861957"/>
          </a:xfrm>
        </p:spPr>
        <p:txBody>
          <a:bodyPr>
            <a:normAutofit lnSpcReduction="10000"/>
          </a:bodyPr>
          <a:lstStyle/>
          <a:p>
            <a:r>
              <a:rPr lang="el-GR" dirty="0">
                <a:latin typeface="Aptos" panose="020B0004020202020204" pitchFamily="34" charset="0"/>
              </a:rPr>
              <a:t> </a:t>
            </a:r>
            <a:r>
              <a:rPr lang="en-US" dirty="0">
                <a:latin typeface="Aptos" panose="020B0004020202020204" pitchFamily="34" charset="0"/>
              </a:rPr>
              <a:t>Carson, C.F., Hammer K.A., Riley T.V., (2006). Melaleuca alternifolia (Tea tree) oil: a review of antimicrobial and other medicinal properties. Clin. </a:t>
            </a:r>
            <a:r>
              <a:rPr lang="en-US" dirty="0" err="1">
                <a:latin typeface="Aptos" panose="020B0004020202020204" pitchFamily="34" charset="0"/>
              </a:rPr>
              <a:t>Microb</a:t>
            </a:r>
            <a:r>
              <a:rPr lang="en-US" dirty="0">
                <a:latin typeface="Aptos" panose="020B0004020202020204" pitchFamily="34" charset="0"/>
              </a:rPr>
              <a:t>. Rev. 19,50-62.</a:t>
            </a:r>
            <a:endParaRPr lang="el-GR" dirty="0">
              <a:latin typeface="Aptos" panose="020B0004020202020204" pitchFamily="34" charset="0"/>
            </a:endParaRPr>
          </a:p>
          <a:p>
            <a:r>
              <a:rPr lang="en-US" dirty="0" err="1">
                <a:latin typeface="Aptos" panose="020B0004020202020204" pitchFamily="34" charset="0"/>
              </a:rPr>
              <a:t>Nakatsu</a:t>
            </a:r>
            <a:r>
              <a:rPr lang="en-US" dirty="0">
                <a:latin typeface="Aptos" panose="020B0004020202020204" pitchFamily="34" charset="0"/>
              </a:rPr>
              <a:t>, T., Andrew T.L.J., Chinn J.W., Kang, R. (2000). Biological activity of essential oils and their constituents. Stud. Nat. Prod. Chem. 21, 571-631</a:t>
            </a:r>
            <a:endParaRPr lang="el-GR" dirty="0">
              <a:latin typeface="Aptos" panose="020B0004020202020204" pitchFamily="34" charset="0"/>
            </a:endParaRPr>
          </a:p>
          <a:p>
            <a:r>
              <a:rPr lang="en-US" dirty="0">
                <a:latin typeface="Aptos" panose="020B0004020202020204" pitchFamily="34" charset="0"/>
              </a:rPr>
              <a:t> Guenther, E., (1948). The essential oils, vol. 1. D. Van Nostrand Company Inc., News York</a:t>
            </a:r>
          </a:p>
          <a:p>
            <a:r>
              <a:rPr lang="en-US" dirty="0">
                <a:latin typeface="Aptos" panose="020B0004020202020204" pitchFamily="34" charset="0"/>
              </a:rPr>
              <a:t>Babar Ali1 , Naser Ali Al-Wabel1 , </a:t>
            </a:r>
            <a:r>
              <a:rPr lang="en-US" dirty="0" err="1">
                <a:latin typeface="Aptos" panose="020B0004020202020204" pitchFamily="34" charset="0"/>
              </a:rPr>
              <a:t>Saiba</a:t>
            </a:r>
            <a:r>
              <a:rPr lang="en-US" dirty="0">
                <a:latin typeface="Aptos" panose="020B0004020202020204" pitchFamily="34" charset="0"/>
              </a:rPr>
              <a:t> Shams2 , Aftab Ahamad3*, Shah Alam Khan4 , Firoz Anwar (2015). Asian Pac J Trop Biomed; 5(8): 601–611</a:t>
            </a:r>
          </a:p>
          <a:p>
            <a:r>
              <a:rPr lang="en-US" dirty="0">
                <a:latin typeface="Aptos" panose="020B0004020202020204" pitchFamily="34" charset="0"/>
              </a:rPr>
              <a:t>Prajapati </a:t>
            </a:r>
            <a:r>
              <a:rPr lang="en-US" dirty="0" err="1">
                <a:latin typeface="Aptos" panose="020B0004020202020204" pitchFamily="34" charset="0"/>
              </a:rPr>
              <a:t>V.,Tripathi</a:t>
            </a:r>
            <a:r>
              <a:rPr lang="en-US" dirty="0">
                <a:latin typeface="Aptos" panose="020B0004020202020204" pitchFamily="34" charset="0"/>
              </a:rPr>
              <a:t> A .</a:t>
            </a:r>
            <a:r>
              <a:rPr lang="en-US" dirty="0" err="1">
                <a:latin typeface="Aptos" panose="020B0004020202020204" pitchFamily="34" charset="0"/>
              </a:rPr>
              <a:t>K.,Aggarwal</a:t>
            </a:r>
            <a:r>
              <a:rPr lang="en-US" dirty="0">
                <a:latin typeface="Aptos" panose="020B0004020202020204" pitchFamily="34" charset="0"/>
              </a:rPr>
              <a:t> K.K., </a:t>
            </a:r>
            <a:r>
              <a:rPr lang="en-US" dirty="0" err="1">
                <a:latin typeface="Aptos" panose="020B0004020202020204" pitchFamily="34" charset="0"/>
              </a:rPr>
              <a:t>Khanuja</a:t>
            </a:r>
            <a:r>
              <a:rPr lang="en-US" dirty="0">
                <a:latin typeface="Aptos" panose="020B0004020202020204" pitchFamily="34" charset="0"/>
              </a:rPr>
              <a:t> S.P.S.(2005)In </a:t>
            </a:r>
            <a:r>
              <a:rPr lang="en-US" dirty="0" err="1">
                <a:latin typeface="Aptos" panose="020B0004020202020204" pitchFamily="34" charset="0"/>
              </a:rPr>
              <a:t>secticidal</a:t>
            </a:r>
            <a:r>
              <a:rPr lang="en-US" dirty="0">
                <a:latin typeface="Aptos" panose="020B0004020202020204" pitchFamily="34" charset="0"/>
              </a:rPr>
              <a:t>, repellent and </a:t>
            </a:r>
            <a:r>
              <a:rPr lang="en-US" dirty="0" err="1">
                <a:latin typeface="Aptos" panose="020B0004020202020204" pitchFamily="34" charset="0"/>
              </a:rPr>
              <a:t>ovip</a:t>
            </a:r>
            <a:r>
              <a:rPr lang="en-US" dirty="0">
                <a:latin typeface="Aptos" panose="020B0004020202020204" pitchFamily="34" charset="0"/>
              </a:rPr>
              <a:t> </a:t>
            </a:r>
            <a:r>
              <a:rPr lang="en-US" dirty="0" err="1">
                <a:latin typeface="Aptos" panose="020B0004020202020204" pitchFamily="34" charset="0"/>
              </a:rPr>
              <a:t>osition</a:t>
            </a:r>
            <a:r>
              <a:rPr lang="en-US" dirty="0">
                <a:latin typeface="Aptos" panose="020B0004020202020204" pitchFamily="34" charset="0"/>
              </a:rPr>
              <a:t> -</a:t>
            </a:r>
            <a:r>
              <a:rPr lang="en-US" dirty="0" err="1">
                <a:latin typeface="Aptos" panose="020B0004020202020204" pitchFamily="34" charset="0"/>
              </a:rPr>
              <a:t>deteirent</a:t>
            </a:r>
            <a:r>
              <a:rPr lang="en-US" dirty="0">
                <a:latin typeface="Aptos" panose="020B0004020202020204" pitchFamily="34" charset="0"/>
              </a:rPr>
              <a:t> a </a:t>
            </a:r>
            <a:r>
              <a:rPr lang="en-US" dirty="0" err="1">
                <a:latin typeface="Aptos" panose="020B0004020202020204" pitchFamily="34" charset="0"/>
              </a:rPr>
              <a:t>ctivity</a:t>
            </a:r>
            <a:r>
              <a:rPr lang="en-US" dirty="0">
                <a:latin typeface="Aptos" panose="020B0004020202020204" pitchFamily="34" charset="0"/>
              </a:rPr>
              <a:t> of selected essential oils against Anopheles </a:t>
            </a:r>
            <a:r>
              <a:rPr lang="en-US" dirty="0" err="1">
                <a:latin typeface="Aptos" panose="020B0004020202020204" pitchFamily="34" charset="0"/>
              </a:rPr>
              <a:t>stephensi</a:t>
            </a:r>
            <a:r>
              <a:rPr lang="en-US" dirty="0">
                <a:latin typeface="Aptos" panose="020B0004020202020204" pitchFamily="34" charset="0"/>
              </a:rPr>
              <a:t>, Aedes aegypti, and Culex </a:t>
            </a:r>
            <a:r>
              <a:rPr lang="en-US" dirty="0" err="1">
                <a:latin typeface="Aptos" panose="020B0004020202020204" pitchFamily="34" charset="0"/>
              </a:rPr>
              <a:t>quinquefasciatus</a:t>
            </a:r>
            <a:r>
              <a:rPr lang="en-US" dirty="0">
                <a:latin typeface="Aptos" panose="020B0004020202020204" pitchFamily="34" charset="0"/>
              </a:rPr>
              <a:t>. Bioresource Technology 96:1749-1757.</a:t>
            </a:r>
          </a:p>
          <a:p>
            <a:r>
              <a:rPr lang="en-US" dirty="0">
                <a:latin typeface="Aptos" panose="020B0004020202020204" pitchFamily="34" charset="0"/>
              </a:rPr>
              <a:t>https://www.ingentaconnect.com/content/ben/cdm/2018/00000019/00000013/art00009</a:t>
            </a:r>
          </a:p>
          <a:p>
            <a:r>
              <a:rPr lang="en-US" dirty="0">
                <a:latin typeface="Aptos" panose="020B0004020202020204" pitchFamily="34" charset="0"/>
              </a:rPr>
              <a:t> </a:t>
            </a:r>
            <a:r>
              <a:rPr lang="en-US" dirty="0" err="1">
                <a:latin typeface="Aptos" panose="020B0004020202020204" pitchFamily="34" charset="0"/>
              </a:rPr>
              <a:t>Lamiri</a:t>
            </a:r>
            <a:r>
              <a:rPr lang="en-US" dirty="0">
                <a:latin typeface="Aptos" panose="020B0004020202020204" pitchFamily="34" charset="0"/>
              </a:rPr>
              <a:t> A .,</a:t>
            </a:r>
            <a:r>
              <a:rPr lang="en-US" dirty="0" err="1">
                <a:latin typeface="Aptos" panose="020B0004020202020204" pitchFamily="34" charset="0"/>
              </a:rPr>
              <a:t>Lhaloui</a:t>
            </a:r>
            <a:r>
              <a:rPr lang="en-US" dirty="0">
                <a:latin typeface="Aptos" panose="020B0004020202020204" pitchFamily="34" charset="0"/>
              </a:rPr>
              <a:t> S . </a:t>
            </a:r>
            <a:r>
              <a:rPr lang="en-US" dirty="0" err="1">
                <a:latin typeface="Aptos" panose="020B0004020202020204" pitchFamily="34" charset="0"/>
              </a:rPr>
              <a:t>Benjilali</a:t>
            </a:r>
            <a:r>
              <a:rPr lang="en-US" dirty="0">
                <a:latin typeface="Aptos" panose="020B0004020202020204" pitchFamily="34" charset="0"/>
              </a:rPr>
              <a:t> B .,</a:t>
            </a:r>
            <a:r>
              <a:rPr lang="en-US" dirty="0" err="1">
                <a:latin typeface="Aptos" panose="020B0004020202020204" pitchFamily="34" charset="0"/>
              </a:rPr>
              <a:t>Berrada</a:t>
            </a:r>
            <a:r>
              <a:rPr lang="en-US" dirty="0">
                <a:latin typeface="Aptos" panose="020B0004020202020204" pitchFamily="34" charset="0"/>
              </a:rPr>
              <a:t> M .(2001) In </a:t>
            </a:r>
            <a:r>
              <a:rPr lang="en-US" dirty="0" err="1">
                <a:latin typeface="Aptos" panose="020B0004020202020204" pitchFamily="34" charset="0"/>
              </a:rPr>
              <a:t>secticidal</a:t>
            </a:r>
            <a:r>
              <a:rPr lang="en-US" dirty="0">
                <a:latin typeface="Aptos" panose="020B0004020202020204" pitchFamily="34" charset="0"/>
              </a:rPr>
              <a:t> effects of essential oils against Hessian fly ,</a:t>
            </a:r>
            <a:r>
              <a:rPr lang="en-US" dirty="0" err="1">
                <a:latin typeface="Aptos" panose="020B0004020202020204" pitchFamily="34" charset="0"/>
              </a:rPr>
              <a:t>Mayetiola</a:t>
            </a:r>
            <a:r>
              <a:rPr lang="en-US" dirty="0">
                <a:latin typeface="Aptos" panose="020B0004020202020204" pitchFamily="34" charset="0"/>
              </a:rPr>
              <a:t> destructor (Say). Field Crops Research .71:9 -15 </a:t>
            </a:r>
          </a:p>
          <a:p>
            <a:r>
              <a:rPr lang="en-US" dirty="0">
                <a:latin typeface="Aptos" panose="020B0004020202020204" pitchFamily="34" charset="0"/>
              </a:rPr>
              <a:t> </a:t>
            </a:r>
            <a:r>
              <a:rPr lang="en-US" dirty="0" err="1">
                <a:latin typeface="Aptos" panose="020B0004020202020204" pitchFamily="34" charset="0"/>
              </a:rPr>
              <a:t>Papachristos</a:t>
            </a:r>
            <a:r>
              <a:rPr lang="en-US" dirty="0">
                <a:latin typeface="Aptos" panose="020B0004020202020204" pitchFamily="34" charset="0"/>
              </a:rPr>
              <a:t> D .,</a:t>
            </a:r>
            <a:r>
              <a:rPr lang="en-US" dirty="0" err="1">
                <a:latin typeface="Aptos" panose="020B0004020202020204" pitchFamily="34" charset="0"/>
              </a:rPr>
              <a:t>Karamanoli</a:t>
            </a:r>
            <a:r>
              <a:rPr lang="en-US" dirty="0">
                <a:latin typeface="Aptos" panose="020B0004020202020204" pitchFamily="34" charset="0"/>
              </a:rPr>
              <a:t> K .,</a:t>
            </a:r>
            <a:r>
              <a:rPr lang="en-US" dirty="0" err="1">
                <a:latin typeface="Aptos" panose="020B0004020202020204" pitchFamily="34" charset="0"/>
              </a:rPr>
              <a:t>Stamopoulos</a:t>
            </a:r>
            <a:r>
              <a:rPr lang="en-US" dirty="0">
                <a:latin typeface="Aptos" panose="020B0004020202020204" pitchFamily="34" charset="0"/>
              </a:rPr>
              <a:t> D .,</a:t>
            </a:r>
            <a:r>
              <a:rPr lang="en-US" dirty="0" err="1">
                <a:latin typeface="Aptos" panose="020B0004020202020204" pitchFamily="34" charset="0"/>
              </a:rPr>
              <a:t>Spiroudi-Menkissoglu</a:t>
            </a:r>
            <a:r>
              <a:rPr lang="en-US" dirty="0">
                <a:latin typeface="Aptos" panose="020B0004020202020204" pitchFamily="34" charset="0"/>
              </a:rPr>
              <a:t> U (2004) The relationship  between the chemical composition of three essential oils and their insecticidal activity against    </a:t>
            </a:r>
            <a:r>
              <a:rPr lang="en-US" dirty="0" err="1">
                <a:latin typeface="Aptos" panose="020B0004020202020204" pitchFamily="34" charset="0"/>
              </a:rPr>
              <a:t>Acanthoscelides</a:t>
            </a:r>
            <a:r>
              <a:rPr lang="en-US" dirty="0">
                <a:latin typeface="Aptos" panose="020B0004020202020204" pitchFamily="34" charset="0"/>
              </a:rPr>
              <a:t> </a:t>
            </a:r>
            <a:r>
              <a:rPr lang="en-US" dirty="0" err="1">
                <a:latin typeface="Aptos" panose="020B0004020202020204" pitchFamily="34" charset="0"/>
              </a:rPr>
              <a:t>obtectus</a:t>
            </a:r>
            <a:r>
              <a:rPr lang="en-US" dirty="0">
                <a:latin typeface="Aptos" panose="020B0004020202020204" pitchFamily="34" charset="0"/>
              </a:rPr>
              <a:t> (Say). Pest Management Science 60:514-520</a:t>
            </a:r>
          </a:p>
          <a:p>
            <a:r>
              <a:rPr lang="en-US" dirty="0">
                <a:latin typeface="Aptos" panose="020B0004020202020204" pitchFamily="34" charset="0"/>
              </a:rPr>
              <a:t>Anthony J-</a:t>
            </a:r>
            <a:r>
              <a:rPr lang="en-US" dirty="0" err="1">
                <a:latin typeface="Aptos" panose="020B0004020202020204" pitchFamily="34" charset="0"/>
              </a:rPr>
              <a:t>P.,Fyfe</a:t>
            </a:r>
            <a:r>
              <a:rPr lang="en-US" dirty="0">
                <a:latin typeface="Aptos" panose="020B0004020202020204" pitchFamily="34" charset="0"/>
              </a:rPr>
              <a:t> </a:t>
            </a:r>
            <a:r>
              <a:rPr lang="en-US" dirty="0" err="1">
                <a:latin typeface="Aptos" panose="020B0004020202020204" pitchFamily="34" charset="0"/>
              </a:rPr>
              <a:t>L.,Smith</a:t>
            </a:r>
            <a:r>
              <a:rPr lang="en-US" dirty="0">
                <a:latin typeface="Aptos" panose="020B0004020202020204" pitchFamily="34" charset="0"/>
              </a:rPr>
              <a:t> H .(2005) Plant active components -a resource for antiparasitic agents? Trends in Parasitology. 21(10):462-468.</a:t>
            </a:r>
          </a:p>
          <a:p>
            <a:endParaRPr lang="el-GR" dirty="0">
              <a:latin typeface="Aptos" panose="020B0004020202020204" pitchFamily="34" charset="0"/>
            </a:endParaRPr>
          </a:p>
          <a:p>
            <a:endParaRPr lang="el-GR" dirty="0"/>
          </a:p>
        </p:txBody>
      </p:sp>
    </p:spTree>
    <p:extLst>
      <p:ext uri="{BB962C8B-B14F-4D97-AF65-F5344CB8AC3E}">
        <p14:creationId xmlns:p14="http://schemas.microsoft.com/office/powerpoint/2010/main" val="2207750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0CBE10B-445F-5FAF-DE3F-449AEEB7E007}"/>
              </a:ext>
            </a:extLst>
          </p:cNvPr>
          <p:cNvSpPr>
            <a:spLocks noGrp="1"/>
          </p:cNvSpPr>
          <p:nvPr>
            <p:ph idx="1"/>
          </p:nvPr>
        </p:nvSpPr>
        <p:spPr>
          <a:xfrm>
            <a:off x="365759" y="281354"/>
            <a:ext cx="10367889" cy="6428935"/>
          </a:xfrm>
        </p:spPr>
        <p:txBody>
          <a:bodyPr>
            <a:normAutofit fontScale="92500" lnSpcReduction="10000"/>
          </a:bodyPr>
          <a:lstStyle/>
          <a:p>
            <a:r>
              <a:rPr lang="en-US" dirty="0" err="1">
                <a:latin typeface="Aptos" panose="020B0004020202020204" pitchFamily="34" charset="0"/>
              </a:rPr>
              <a:t>Ankri</a:t>
            </a:r>
            <a:r>
              <a:rPr lang="en-US" dirty="0">
                <a:latin typeface="Aptos" panose="020B0004020202020204" pitchFamily="34" charset="0"/>
              </a:rPr>
              <a:t> S.,</a:t>
            </a:r>
            <a:r>
              <a:rPr lang="en-US" dirty="0" err="1">
                <a:latin typeface="Aptos" panose="020B0004020202020204" pitchFamily="34" charset="0"/>
              </a:rPr>
              <a:t>Miron</a:t>
            </a:r>
            <a:r>
              <a:rPr lang="en-US" dirty="0">
                <a:latin typeface="Aptos" panose="020B0004020202020204" pitchFamily="34" charset="0"/>
              </a:rPr>
              <a:t> T .,</a:t>
            </a:r>
            <a:r>
              <a:rPr lang="en-US" dirty="0" err="1">
                <a:latin typeface="Aptos" panose="020B0004020202020204" pitchFamily="34" charset="0"/>
              </a:rPr>
              <a:t>Rabinkov</a:t>
            </a:r>
            <a:r>
              <a:rPr lang="en-US" dirty="0">
                <a:latin typeface="Aptos" panose="020B0004020202020204" pitchFamily="34" charset="0"/>
              </a:rPr>
              <a:t> A.,</a:t>
            </a:r>
            <a:r>
              <a:rPr lang="en-US" dirty="0" err="1">
                <a:latin typeface="Aptos" panose="020B0004020202020204" pitchFamily="34" charset="0"/>
              </a:rPr>
              <a:t>Wilchek</a:t>
            </a:r>
            <a:r>
              <a:rPr lang="en-US" dirty="0">
                <a:latin typeface="Aptos" panose="020B0004020202020204" pitchFamily="34" charset="0"/>
              </a:rPr>
              <a:t> M.,</a:t>
            </a:r>
            <a:r>
              <a:rPr lang="en-US" dirty="0" err="1">
                <a:latin typeface="Aptos" panose="020B0004020202020204" pitchFamily="34" charset="0"/>
              </a:rPr>
              <a:t>Mirelman</a:t>
            </a:r>
            <a:r>
              <a:rPr lang="en-US" dirty="0">
                <a:latin typeface="Aptos" panose="020B0004020202020204" pitchFamily="34" charset="0"/>
              </a:rPr>
              <a:t> D.(1997) Allicin from Garlic strongly in </a:t>
            </a:r>
            <a:r>
              <a:rPr lang="en-US" dirty="0" err="1">
                <a:latin typeface="Aptos" panose="020B0004020202020204" pitchFamily="34" charset="0"/>
              </a:rPr>
              <a:t>hibits</a:t>
            </a:r>
            <a:r>
              <a:rPr lang="en-US" dirty="0">
                <a:latin typeface="Aptos" panose="020B0004020202020204" pitchFamily="34" charset="0"/>
              </a:rPr>
              <a:t> Cysteine Proteinases and cytopathic effects of Entamoeba histolytica. An </a:t>
            </a:r>
            <a:r>
              <a:rPr lang="en-US" dirty="0" err="1">
                <a:latin typeface="Aptos" panose="020B0004020202020204" pitchFamily="34" charset="0"/>
              </a:rPr>
              <a:t>timicrobial</a:t>
            </a:r>
            <a:r>
              <a:rPr lang="en-US" dirty="0">
                <a:latin typeface="Aptos" panose="020B0004020202020204" pitchFamily="34" charset="0"/>
              </a:rPr>
              <a:t> Agents and Chemotherapy 41(10):2286-2288.</a:t>
            </a:r>
          </a:p>
          <a:p>
            <a:r>
              <a:rPr lang="en-US" dirty="0">
                <a:latin typeface="Aptos" panose="020B0004020202020204" pitchFamily="34" charset="0"/>
              </a:rPr>
              <a:t>Harris </a:t>
            </a:r>
            <a:r>
              <a:rPr lang="en-US" dirty="0" err="1">
                <a:latin typeface="Aptos" panose="020B0004020202020204" pitchFamily="34" charset="0"/>
              </a:rPr>
              <a:t>J.,Plummer</a:t>
            </a:r>
            <a:r>
              <a:rPr lang="en-US" dirty="0">
                <a:latin typeface="Aptos" panose="020B0004020202020204" pitchFamily="34" charset="0"/>
              </a:rPr>
              <a:t> </a:t>
            </a:r>
            <a:r>
              <a:rPr lang="en-US" dirty="0" err="1">
                <a:latin typeface="Aptos" panose="020B0004020202020204" pitchFamily="34" charset="0"/>
              </a:rPr>
              <a:t>S.,Turner</a:t>
            </a:r>
            <a:r>
              <a:rPr lang="en-US" dirty="0">
                <a:latin typeface="Aptos" panose="020B0004020202020204" pitchFamily="34" charset="0"/>
              </a:rPr>
              <a:t> </a:t>
            </a:r>
            <a:r>
              <a:rPr lang="en-US" dirty="0" err="1">
                <a:latin typeface="Aptos" panose="020B0004020202020204" pitchFamily="34" charset="0"/>
              </a:rPr>
              <a:t>M.,Lloyd</a:t>
            </a:r>
            <a:r>
              <a:rPr lang="en-US" dirty="0">
                <a:latin typeface="Aptos" panose="020B0004020202020204" pitchFamily="34" charset="0"/>
              </a:rPr>
              <a:t> D.(2000)The microaerophilic flagellate Giardia intestinalis: Allium sativum (garlic) is an effective </a:t>
            </a:r>
            <a:r>
              <a:rPr lang="en-US" dirty="0" err="1">
                <a:latin typeface="Aptos" panose="020B0004020202020204" pitchFamily="34" charset="0"/>
              </a:rPr>
              <a:t>antigiardial.Microbiology</a:t>
            </a:r>
            <a:r>
              <a:rPr lang="en-US" dirty="0">
                <a:latin typeface="Aptos" panose="020B0004020202020204" pitchFamily="34" charset="0"/>
              </a:rPr>
              <a:t> 146:3119-3127</a:t>
            </a:r>
            <a:endParaRPr lang="el-GR" dirty="0">
              <a:latin typeface="Aptos" panose="020B0004020202020204" pitchFamily="34" charset="0"/>
            </a:endParaRPr>
          </a:p>
          <a:p>
            <a:r>
              <a:rPr lang="en-US" dirty="0">
                <a:latin typeface="Aptos" panose="020B0004020202020204" pitchFamily="34" charset="0"/>
                <a:hlinkClick r:id="rId2"/>
              </a:rPr>
              <a:t>https://pubmed.ncbi.nlm.nih.gov/36368477/</a:t>
            </a:r>
            <a:endParaRPr lang="el-GR" dirty="0">
              <a:latin typeface="Aptos" panose="020B0004020202020204" pitchFamily="34" charset="0"/>
            </a:endParaRPr>
          </a:p>
          <a:p>
            <a:r>
              <a:rPr lang="en-US" dirty="0">
                <a:latin typeface="Aptos" panose="020B0004020202020204" pitchFamily="34" charset="0"/>
              </a:rPr>
              <a:t>https://www.cdc.gov/malaria/about/biology/#tabs-1-6 </a:t>
            </a:r>
            <a:endParaRPr lang="el-GR" dirty="0">
              <a:latin typeface="Aptos" panose="020B0004020202020204" pitchFamily="34" charset="0"/>
            </a:endParaRPr>
          </a:p>
          <a:p>
            <a:r>
              <a:rPr lang="en-US" dirty="0">
                <a:latin typeface="Aptos" panose="020B0004020202020204" pitchFamily="34" charset="0"/>
                <a:hlinkClick r:id="rId3"/>
              </a:rPr>
              <a:t>https://pubmed.ncbi.nlm.nih.gov/32152715/</a:t>
            </a:r>
            <a:endParaRPr lang="el-GR" dirty="0">
              <a:latin typeface="Aptos" panose="020B0004020202020204" pitchFamily="34" charset="0"/>
            </a:endParaRPr>
          </a:p>
          <a:p>
            <a:r>
              <a:rPr lang="en-US" dirty="0">
                <a:latin typeface="Aptos" panose="020B0004020202020204" pitchFamily="34" charset="0"/>
              </a:rPr>
              <a:t>https://www.ncbi.nlm.nih.gov/pmc/articles/PMC5228259/</a:t>
            </a:r>
          </a:p>
          <a:p>
            <a:r>
              <a:rPr lang="en-US" dirty="0">
                <a:latin typeface="Aptos" panose="020B0004020202020204" pitchFamily="34" charset="0"/>
              </a:rPr>
              <a:t>https://pubmed.ncbi.nlm.nih.gov/30285390/  </a:t>
            </a:r>
            <a:endParaRPr lang="el-GR" dirty="0">
              <a:latin typeface="Aptos" panose="020B0004020202020204" pitchFamily="34" charset="0"/>
            </a:endParaRPr>
          </a:p>
          <a:p>
            <a:r>
              <a:rPr lang="en-US" dirty="0">
                <a:latin typeface="Aptos" panose="020B0004020202020204" pitchFamily="34" charset="0"/>
              </a:rPr>
              <a:t>https://www.cdc.gov/parasites/giardia/index.html </a:t>
            </a:r>
          </a:p>
          <a:p>
            <a:r>
              <a:rPr lang="en-US" dirty="0">
                <a:latin typeface="Aptos" panose="020B0004020202020204" pitchFamily="34" charset="0"/>
              </a:rPr>
              <a:t>https://pubmed.ncbi.nlm.nih.gov/14749674/ </a:t>
            </a:r>
            <a:endParaRPr lang="el-GR" dirty="0">
              <a:latin typeface="Aptos" panose="020B0004020202020204" pitchFamily="34" charset="0"/>
            </a:endParaRPr>
          </a:p>
          <a:p>
            <a:r>
              <a:rPr lang="en-US" dirty="0">
                <a:latin typeface="Aptos" panose="020B0004020202020204" pitchFamily="34" charset="0"/>
              </a:rPr>
              <a:t>https://web.archive.org/web/20090305042910/http://attra.ncat.org/downloads/goat_barber_pole.pdf </a:t>
            </a:r>
            <a:endParaRPr lang="el-GR" dirty="0">
              <a:latin typeface="Aptos" panose="020B0004020202020204" pitchFamily="34" charset="0"/>
            </a:endParaRPr>
          </a:p>
          <a:p>
            <a:r>
              <a:rPr lang="en-US" dirty="0">
                <a:latin typeface="Aptos" panose="020B0004020202020204" pitchFamily="34" charset="0"/>
              </a:rPr>
              <a:t>https://www.britannica.com/science/ich </a:t>
            </a:r>
          </a:p>
          <a:p>
            <a:r>
              <a:rPr lang="en-US" dirty="0">
                <a:latin typeface="Aptos" panose="020B0004020202020204" pitchFamily="34" charset="0"/>
              </a:rPr>
              <a:t> https://link.springer.com/article/10.1007/s00436-006-0234-8  </a:t>
            </a:r>
          </a:p>
          <a:p>
            <a:r>
              <a:rPr lang="en-US" dirty="0">
                <a:latin typeface="Aptos" panose="020B0004020202020204" pitchFamily="34" charset="0"/>
              </a:rPr>
              <a:t>https://link.springer.com/article/10.1186/s13071-018-2849-x </a:t>
            </a:r>
          </a:p>
          <a:p>
            <a:r>
              <a:rPr lang="en-US" dirty="0">
                <a:latin typeface="Aptos" panose="020B0004020202020204" pitchFamily="34" charset="0"/>
              </a:rPr>
              <a:t>https://www.ncbi.nlm.nih.gov/pmc/articles/PMC7914417/ </a:t>
            </a:r>
          </a:p>
          <a:p>
            <a:r>
              <a:rPr lang="en-US" dirty="0">
                <a:latin typeface="Aptos" panose="020B0004020202020204" pitchFamily="34" charset="0"/>
              </a:rPr>
              <a:t> https://www.sciencedirect.com/science/article/abs/pii/S1214021X1460079X</a:t>
            </a:r>
          </a:p>
          <a:p>
            <a:endParaRPr lang="el-GR" dirty="0"/>
          </a:p>
        </p:txBody>
      </p:sp>
    </p:spTree>
    <p:extLst>
      <p:ext uri="{BB962C8B-B14F-4D97-AF65-F5344CB8AC3E}">
        <p14:creationId xmlns:p14="http://schemas.microsoft.com/office/powerpoint/2010/main" val="130244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ECBF1B4-DF2C-C25C-B60F-2D5EB9B2AE88}"/>
              </a:ext>
            </a:extLst>
          </p:cNvPr>
          <p:cNvSpPr>
            <a:spLocks noGrp="1"/>
          </p:cNvSpPr>
          <p:nvPr>
            <p:ph idx="1"/>
          </p:nvPr>
        </p:nvSpPr>
        <p:spPr>
          <a:xfrm>
            <a:off x="621063" y="430263"/>
            <a:ext cx="9395134" cy="6251891"/>
          </a:xfrm>
        </p:spPr>
        <p:txBody>
          <a:bodyPr>
            <a:normAutofit/>
          </a:bodyPr>
          <a:lstStyle/>
          <a:p>
            <a:r>
              <a:rPr lang="en-US" dirty="0">
                <a:latin typeface="Aptos" panose="020B0004020202020204" pitchFamily="34" charset="0"/>
                <a:hlinkClick r:id="rId2"/>
              </a:rPr>
              <a:t>https://pubmed.ncbi.nlm.nih.gov/38123590/</a:t>
            </a:r>
            <a:endParaRPr lang="el-GR" dirty="0">
              <a:latin typeface="Aptos" panose="020B0004020202020204" pitchFamily="34" charset="0"/>
            </a:endParaRPr>
          </a:p>
          <a:p>
            <a:r>
              <a:rPr lang="en-US" dirty="0">
                <a:latin typeface="Aptos" panose="020B0004020202020204" pitchFamily="34" charset="0"/>
              </a:rPr>
              <a:t>Gustafson J.E. Liew Y.C., Chew S., Marham J., Bell H.C., Wyllie S.G., </a:t>
            </a:r>
            <a:r>
              <a:rPr lang="en-US" dirty="0" err="1">
                <a:latin typeface="Aptos" panose="020B0004020202020204" pitchFamily="34" charset="0"/>
              </a:rPr>
              <a:t>Warmington</a:t>
            </a:r>
            <a:r>
              <a:rPr lang="en-US" dirty="0">
                <a:latin typeface="Aptos" panose="020B0004020202020204" pitchFamily="34" charset="0"/>
              </a:rPr>
              <a:t> J.R., (1998). Effects of tea-tree oil on Escherichia col . Lett Appl. </a:t>
            </a:r>
            <a:r>
              <a:rPr lang="en-US" dirty="0" err="1">
                <a:latin typeface="Aptos" panose="020B0004020202020204" pitchFamily="34" charset="0"/>
              </a:rPr>
              <a:t>Microbiol</a:t>
            </a:r>
            <a:r>
              <a:rPr lang="en-US" dirty="0">
                <a:latin typeface="Aptos" panose="020B0004020202020204" pitchFamily="34" charset="0"/>
              </a:rPr>
              <a:t>. 26, 194-198</a:t>
            </a:r>
            <a:endParaRPr lang="el-GR" dirty="0">
              <a:latin typeface="Aptos" panose="020B0004020202020204" pitchFamily="34" charset="0"/>
            </a:endParaRPr>
          </a:p>
          <a:p>
            <a:r>
              <a:rPr lang="en-US" dirty="0">
                <a:latin typeface="Aptos" panose="020B0004020202020204" pitchFamily="34" charset="0"/>
                <a:hlinkClick r:id="rId3"/>
              </a:rPr>
              <a:t>https://www.sciencedirect.com/science/article/pii/S1878535223003325</a:t>
            </a:r>
            <a:endParaRPr lang="el-GR" dirty="0">
              <a:latin typeface="Aptos" panose="020B0004020202020204" pitchFamily="34" charset="0"/>
            </a:endParaRPr>
          </a:p>
          <a:p>
            <a:r>
              <a:rPr lang="en-US" dirty="0">
                <a:latin typeface="Aptos" panose="020B0004020202020204" pitchFamily="34" charset="0"/>
              </a:rPr>
              <a:t>https://www.mdpi.com/1420-3049/25/18/4125 </a:t>
            </a:r>
            <a:endParaRPr lang="el-GR" dirty="0">
              <a:latin typeface="Aptos" panose="020B0004020202020204" pitchFamily="34" charset="0"/>
            </a:endParaRPr>
          </a:p>
          <a:p>
            <a:r>
              <a:rPr lang="en-US" dirty="0">
                <a:latin typeface="Aptos" panose="020B0004020202020204" pitchFamily="34" charset="0"/>
              </a:rPr>
              <a:t>https://www.researchgate.net/profile/MahmutGuer/publication/318717317_Essential_Oil_of_Oregano_and_Savory_Chemical_Composition_and_Antimicrobial_Activity/links/5cbe397b299bf1209778cc55/Essential-Oil-of-Oregano-and-Savory-Chemical-Composition-and-Antimicrobial-Activity.pdf</a:t>
            </a:r>
            <a:endParaRPr lang="el-GR" dirty="0">
              <a:latin typeface="Aptos" panose="020B0004020202020204" pitchFamily="34" charset="0"/>
            </a:endParaRPr>
          </a:p>
          <a:p>
            <a:r>
              <a:rPr lang="en-US" dirty="0">
                <a:latin typeface="Aptos" panose="020B0004020202020204" pitchFamily="34" charset="0"/>
                <a:hlinkClick r:id="rId4"/>
              </a:rPr>
              <a:t>https://www.sciencedirect.com/science/article/abs/pii/S1382668911000469</a:t>
            </a:r>
            <a:endParaRPr lang="el-GR" dirty="0">
              <a:latin typeface="Aptos" panose="020B0004020202020204" pitchFamily="34" charset="0"/>
            </a:endParaRPr>
          </a:p>
          <a:p>
            <a:r>
              <a:rPr lang="en-US" dirty="0">
                <a:latin typeface="Aptos" panose="020B0004020202020204" pitchFamily="34" charset="0"/>
              </a:rPr>
              <a:t>https://naturalingredient.org/wp/wp-content/uploads/Cinnamon-extraction.pdf </a:t>
            </a:r>
          </a:p>
          <a:p>
            <a:r>
              <a:rPr lang="en-US" dirty="0">
                <a:latin typeface="Aptos" panose="020B0004020202020204" pitchFamily="34" charset="0"/>
              </a:rPr>
              <a:t> https://www.sciencedirect.com/science/article/abs/pii/S0956713515300219 </a:t>
            </a:r>
          </a:p>
          <a:p>
            <a:r>
              <a:rPr lang="en-US" dirty="0">
                <a:latin typeface="Aptos" panose="020B0004020202020204" pitchFamily="34" charset="0"/>
              </a:rPr>
              <a:t>https://www.sciencedirect.com/science/article/pii/S0362028X22059890 </a:t>
            </a:r>
          </a:p>
          <a:p>
            <a:r>
              <a:rPr lang="en-US" dirty="0">
                <a:latin typeface="Aptos" panose="020B0004020202020204" pitchFamily="34" charset="0"/>
              </a:rPr>
              <a:t> https://www.tandfonline.com/doi/abs/10.1080/10412905.2016.1232665 </a:t>
            </a:r>
          </a:p>
          <a:p>
            <a:r>
              <a:rPr lang="en-US" dirty="0">
                <a:latin typeface="Aptos" panose="020B0004020202020204" pitchFamily="34" charset="0"/>
              </a:rPr>
              <a:t>https://academic.oup.com/jambio/article-abstract/88/1/170/6721378 </a:t>
            </a:r>
          </a:p>
          <a:p>
            <a:r>
              <a:rPr lang="en-US" dirty="0">
                <a:latin typeface="Aptos" panose="020B0004020202020204" pitchFamily="34" charset="0"/>
              </a:rPr>
              <a:t>https://journals.asm.org/doi/full/10.1128/cmr.19.1.50-62.2006 </a:t>
            </a:r>
          </a:p>
          <a:p>
            <a:endParaRPr lang="el-GR" dirty="0"/>
          </a:p>
        </p:txBody>
      </p:sp>
    </p:spTree>
    <p:extLst>
      <p:ext uri="{BB962C8B-B14F-4D97-AF65-F5344CB8AC3E}">
        <p14:creationId xmlns:p14="http://schemas.microsoft.com/office/powerpoint/2010/main" val="3828223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FDB456A-C6FE-77D1-52BC-127C041FF89F}"/>
              </a:ext>
            </a:extLst>
          </p:cNvPr>
          <p:cNvSpPr>
            <a:spLocks noGrp="1"/>
          </p:cNvSpPr>
          <p:nvPr>
            <p:ph idx="1"/>
          </p:nvPr>
        </p:nvSpPr>
        <p:spPr>
          <a:xfrm>
            <a:off x="677333" y="2743201"/>
            <a:ext cx="9587543" cy="4433788"/>
          </a:xfrm>
        </p:spPr>
        <p:txBody>
          <a:bodyPr>
            <a:normAutofit/>
          </a:bodyPr>
          <a:lstStyle/>
          <a:p>
            <a:pPr marL="0" indent="0" algn="ctr">
              <a:buNone/>
            </a:pPr>
            <a:r>
              <a:rPr lang="el-GR" sz="44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ptos" panose="020B0004020202020204" pitchFamily="34" charset="0"/>
              </a:rPr>
              <a:t>ΕΥΧΑΡΙΣΤΟΥΜΕ ΠΟΛΎ ΓΙΑ ΤΗΝ ΠΡΟΣΟΧΗ ΣΑΣ </a:t>
            </a:r>
          </a:p>
        </p:txBody>
      </p:sp>
    </p:spTree>
    <p:extLst>
      <p:ext uri="{BB962C8B-B14F-4D97-AF65-F5344CB8AC3E}">
        <p14:creationId xmlns:p14="http://schemas.microsoft.com/office/powerpoint/2010/main" val="294638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6EBC17-D64D-36CF-A98B-8F2A2877A0E6}"/>
              </a:ext>
            </a:extLst>
          </p:cNvPr>
          <p:cNvSpPr>
            <a:spLocks noGrp="1"/>
          </p:cNvSpPr>
          <p:nvPr>
            <p:ph type="title"/>
          </p:nvPr>
        </p:nvSpPr>
        <p:spPr>
          <a:xfrm>
            <a:off x="225083" y="621036"/>
            <a:ext cx="8596668" cy="1320800"/>
          </a:xfrm>
        </p:spPr>
        <p:txBody>
          <a:bodyPr/>
          <a:lstStyle/>
          <a:p>
            <a:r>
              <a:rPr lang="el-GR" dirty="0"/>
              <a:t>ΕΙΣΑΓΩΓΗ</a:t>
            </a:r>
          </a:p>
        </p:txBody>
      </p:sp>
      <p:sp>
        <p:nvSpPr>
          <p:cNvPr id="3" name="Θέση περιεχομένου 2">
            <a:extLst>
              <a:ext uri="{FF2B5EF4-FFF2-40B4-BE49-F238E27FC236}">
                <a16:creationId xmlns:a16="http://schemas.microsoft.com/office/drawing/2014/main" id="{4AE56C07-1CA6-8D0F-71D1-D1897D6FD2A2}"/>
              </a:ext>
            </a:extLst>
          </p:cNvPr>
          <p:cNvSpPr>
            <a:spLocks noGrp="1"/>
          </p:cNvSpPr>
          <p:nvPr>
            <p:ph idx="1"/>
          </p:nvPr>
        </p:nvSpPr>
        <p:spPr>
          <a:xfrm>
            <a:off x="225083" y="1477108"/>
            <a:ext cx="10199077" cy="5580577"/>
          </a:xfrm>
        </p:spPr>
        <p:txBody>
          <a:bodyPr/>
          <a:lstStyle/>
          <a:p>
            <a:pPr marL="0" indent="0">
              <a:buNone/>
            </a:pPr>
            <a:r>
              <a:rPr lang="el-GR" sz="2000" dirty="0">
                <a:latin typeface="Aptos" panose="020B0004020202020204" pitchFamily="34" charset="0"/>
              </a:rPr>
              <a:t>Τα αιθέρια έλαια έχουν τραβήξει την προσοχή του ανθρώπου από την αρχαιότητα , </a:t>
            </a:r>
            <a:endParaRPr lang="en-US" sz="2000" dirty="0">
              <a:latin typeface="Aptos" panose="020B0004020202020204" pitchFamily="34" charset="0"/>
            </a:endParaRPr>
          </a:p>
          <a:p>
            <a:pPr marL="0" indent="0">
              <a:buNone/>
            </a:pPr>
            <a:r>
              <a:rPr lang="el-GR" sz="2000" dirty="0">
                <a:latin typeface="Aptos" panose="020B0004020202020204" pitchFamily="34" charset="0"/>
              </a:rPr>
              <a:t>τόσο για το άρωμα τους όσο και για τα οφέλη που προσφέρουν στην υγεία του.</a:t>
            </a:r>
          </a:p>
          <a:p>
            <a:pPr marL="0" indent="0">
              <a:buNone/>
            </a:pPr>
            <a:r>
              <a:rPr lang="el-GR" sz="2000" dirty="0">
                <a:latin typeface="Aptos" panose="020B0004020202020204" pitchFamily="34" charset="0"/>
              </a:rPr>
              <a:t>Χρησιμοποιούνται κυρίως στην </a:t>
            </a:r>
            <a:r>
              <a:rPr lang="el-GR" sz="2000" dirty="0" err="1">
                <a:latin typeface="Aptos" panose="020B0004020202020204" pitchFamily="34" charset="0"/>
              </a:rPr>
              <a:t>αρωματοθεραπεία</a:t>
            </a:r>
            <a:r>
              <a:rPr lang="el-GR" sz="2000" dirty="0">
                <a:latin typeface="Aptos" panose="020B0004020202020204" pitchFamily="34" charset="0"/>
              </a:rPr>
              <a:t> καθώς το καθένα από αυτά έχει διαφορετικές ευεργετικές ιδιότητες .</a:t>
            </a:r>
          </a:p>
          <a:p>
            <a:pPr marL="0" indent="0">
              <a:buNone/>
            </a:pPr>
            <a:r>
              <a:rPr lang="el-GR" sz="2000" dirty="0">
                <a:latin typeface="Aptos" panose="020B0004020202020204" pitchFamily="34" charset="0"/>
              </a:rPr>
              <a:t>Στη σημερινή εποχή  υπάρχει μεγάλη διαθεσιμότητα σε φάρμακα κατά των μικροοργανισμών ,ωστόσο η αντίσταση αυτών στα υπάρχοντα φάρμακα δημιούργησαν την ανάγκη για εύρεση νέων </a:t>
            </a:r>
            <a:r>
              <a:rPr lang="el-GR" sz="2000" dirty="0" err="1">
                <a:latin typeface="Aptos" panose="020B0004020202020204" pitchFamily="34" charset="0"/>
              </a:rPr>
              <a:t>αντιμικροβιακών</a:t>
            </a:r>
            <a:r>
              <a:rPr lang="el-GR" sz="2000" dirty="0">
                <a:latin typeface="Aptos" panose="020B0004020202020204" pitchFamily="34" charset="0"/>
              </a:rPr>
              <a:t> ουσιών .</a:t>
            </a:r>
          </a:p>
          <a:p>
            <a:pPr marL="0" indent="0">
              <a:buNone/>
            </a:pPr>
            <a:r>
              <a:rPr lang="el-GR" sz="2000" dirty="0">
                <a:latin typeface="Aptos" panose="020B0004020202020204" pitchFamily="34" charset="0"/>
              </a:rPr>
              <a:t>Έτσι, η προσοχή στράφηκε στις </a:t>
            </a:r>
            <a:r>
              <a:rPr lang="el-GR" sz="2000" dirty="0" err="1">
                <a:latin typeface="Aptos" panose="020B0004020202020204" pitchFamily="34" charset="0"/>
              </a:rPr>
              <a:t>αντιμικροβιακές</a:t>
            </a:r>
            <a:r>
              <a:rPr lang="el-GR" sz="2000" dirty="0">
                <a:latin typeface="Aptos" panose="020B0004020202020204" pitchFamily="34" charset="0"/>
              </a:rPr>
              <a:t> ιδιότητες των αιθέριων ελαίων που είχαν παρατηρηθεί ανά τους αιώνες .Πλήθος ερευνών ανέδειξε τα αιθέρια έλαια ως </a:t>
            </a:r>
            <a:r>
              <a:rPr lang="el-GR" sz="2000" dirty="0" err="1">
                <a:latin typeface="Aptos" panose="020B0004020202020204" pitchFamily="34" charset="0"/>
              </a:rPr>
              <a:t>αντιμικροβιακούς</a:t>
            </a:r>
            <a:r>
              <a:rPr lang="el-GR" sz="2000" dirty="0">
                <a:latin typeface="Aptos" panose="020B0004020202020204" pitchFamily="34" charset="0"/>
              </a:rPr>
              <a:t> παράγοντες και μάλιστα με λιγότερες παρενέργειες</a:t>
            </a:r>
            <a:endParaRPr lang="en-US" sz="2000" dirty="0">
              <a:latin typeface="Aptos" panose="020B0004020202020204" pitchFamily="34" charset="0"/>
            </a:endParaRPr>
          </a:p>
          <a:p>
            <a:pPr marL="0" indent="0">
              <a:buNone/>
            </a:pPr>
            <a:r>
              <a:rPr lang="el-GR" sz="2000" dirty="0">
                <a:latin typeface="Aptos" panose="020B0004020202020204" pitchFamily="34" charset="0"/>
              </a:rPr>
              <a:t>από τα κοινά </a:t>
            </a:r>
            <a:r>
              <a:rPr lang="el-GR" sz="2000" dirty="0" err="1">
                <a:latin typeface="Aptos" panose="020B0004020202020204" pitchFamily="34" charset="0"/>
              </a:rPr>
              <a:t>αντιμικροβιακά</a:t>
            </a:r>
            <a:r>
              <a:rPr lang="el-GR" sz="2000" dirty="0">
                <a:latin typeface="Aptos" panose="020B0004020202020204" pitchFamily="34" charset="0"/>
              </a:rPr>
              <a:t> φάρμακα .</a:t>
            </a:r>
          </a:p>
          <a:p>
            <a:pPr marL="0" indent="0">
              <a:buNone/>
            </a:pPr>
            <a:endParaRPr lang="el-GR" dirty="0"/>
          </a:p>
        </p:txBody>
      </p:sp>
      <p:pic>
        <p:nvPicPr>
          <p:cNvPr id="5" name="Εικόνα 4">
            <a:extLst>
              <a:ext uri="{FF2B5EF4-FFF2-40B4-BE49-F238E27FC236}">
                <a16:creationId xmlns:a16="http://schemas.microsoft.com/office/drawing/2014/main" id="{865EC441-1A9E-F484-57E0-12B77AB64A00}"/>
              </a:ext>
            </a:extLst>
          </p:cNvPr>
          <p:cNvPicPr>
            <a:picLocks noChangeAspect="1"/>
          </p:cNvPicPr>
          <p:nvPr/>
        </p:nvPicPr>
        <p:blipFill>
          <a:blip r:embed="rId2"/>
          <a:stretch>
            <a:fillRect/>
          </a:stretch>
        </p:blipFill>
        <p:spPr>
          <a:xfrm>
            <a:off x="8342142" y="11331"/>
            <a:ext cx="3849858" cy="1833577"/>
          </a:xfrm>
          <a:prstGeom prst="ellipse">
            <a:avLst/>
          </a:prstGeom>
          <a:ln>
            <a:noFill/>
          </a:ln>
          <a:effectLst>
            <a:softEdge rad="112500"/>
          </a:effectLst>
        </p:spPr>
      </p:pic>
      <p:pic>
        <p:nvPicPr>
          <p:cNvPr id="6" name="Εικόνα 5">
            <a:extLst>
              <a:ext uri="{FF2B5EF4-FFF2-40B4-BE49-F238E27FC236}">
                <a16:creationId xmlns:a16="http://schemas.microsoft.com/office/drawing/2014/main" id="{01BEEFAD-20C0-10FF-6F7F-942CDADE5A84}"/>
              </a:ext>
            </a:extLst>
          </p:cNvPr>
          <p:cNvPicPr>
            <a:picLocks noChangeAspect="1"/>
          </p:cNvPicPr>
          <p:nvPr/>
        </p:nvPicPr>
        <p:blipFill>
          <a:blip r:embed="rId3"/>
          <a:stretch>
            <a:fillRect/>
          </a:stretch>
        </p:blipFill>
        <p:spPr>
          <a:xfrm>
            <a:off x="7765366" y="4916164"/>
            <a:ext cx="4201551" cy="1892773"/>
          </a:xfrm>
          <a:prstGeom prst="rect">
            <a:avLst/>
          </a:prstGeom>
          <a:ln>
            <a:noFill/>
          </a:ln>
          <a:effectLst>
            <a:softEdge rad="112500"/>
          </a:effectLst>
        </p:spPr>
      </p:pic>
    </p:spTree>
    <p:extLst>
      <p:ext uri="{BB962C8B-B14F-4D97-AF65-F5344CB8AC3E}">
        <p14:creationId xmlns:p14="http://schemas.microsoft.com/office/powerpoint/2010/main" val="465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C2A441-2CE4-89DF-657F-716976B133B6}"/>
              </a:ext>
            </a:extLst>
          </p:cNvPr>
          <p:cNvSpPr>
            <a:spLocks noGrp="1"/>
          </p:cNvSpPr>
          <p:nvPr>
            <p:ph type="title"/>
          </p:nvPr>
        </p:nvSpPr>
        <p:spPr>
          <a:xfrm>
            <a:off x="576774" y="294621"/>
            <a:ext cx="8697228" cy="647114"/>
          </a:xfrm>
        </p:spPr>
        <p:txBody>
          <a:bodyPr>
            <a:normAutofit fontScale="90000"/>
          </a:bodyPr>
          <a:lstStyle/>
          <a:p>
            <a:r>
              <a:rPr lang="el-GR" sz="4000" dirty="0"/>
              <a:t>ΑΙΘΕΡΙΑ ΕΛΑΙΑ </a:t>
            </a:r>
            <a:br>
              <a:rPr lang="el-GR" dirty="0"/>
            </a:br>
            <a:br>
              <a:rPr lang="el-GR" dirty="0"/>
            </a:br>
            <a:endParaRPr lang="el-GR" sz="3200" dirty="0">
              <a:solidFill>
                <a:schemeClr val="accent2">
                  <a:lumMod val="75000"/>
                </a:schemeClr>
              </a:solidFill>
            </a:endParaRPr>
          </a:p>
        </p:txBody>
      </p:sp>
      <p:sp>
        <p:nvSpPr>
          <p:cNvPr id="3" name="Θέση περιεχομένου 2">
            <a:extLst>
              <a:ext uri="{FF2B5EF4-FFF2-40B4-BE49-F238E27FC236}">
                <a16:creationId xmlns:a16="http://schemas.microsoft.com/office/drawing/2014/main" id="{2423CE47-F1B0-A5B8-03B7-F9D2D7552510}"/>
              </a:ext>
            </a:extLst>
          </p:cNvPr>
          <p:cNvSpPr>
            <a:spLocks noGrp="1"/>
          </p:cNvSpPr>
          <p:nvPr>
            <p:ph idx="1"/>
          </p:nvPr>
        </p:nvSpPr>
        <p:spPr>
          <a:xfrm>
            <a:off x="576774" y="1541719"/>
            <a:ext cx="8837904" cy="4698103"/>
          </a:xfrm>
        </p:spPr>
        <p:txBody>
          <a:bodyPr>
            <a:noAutofit/>
          </a:bodyPr>
          <a:lstStyle/>
          <a:p>
            <a:pPr marL="0" indent="0">
              <a:buNone/>
            </a:pPr>
            <a:r>
              <a:rPr lang="el-GR" sz="2400" dirty="0">
                <a:latin typeface="Aptos" panose="020B0004020202020204" pitchFamily="34" charset="0"/>
              </a:rPr>
              <a:t>Οι χημικές ουσίες (κυρίως </a:t>
            </a:r>
            <a:r>
              <a:rPr lang="el-GR" sz="2400" dirty="0" err="1">
                <a:latin typeface="Aptos" panose="020B0004020202020204" pitchFamily="34" charset="0"/>
              </a:rPr>
              <a:t>μονοτερπένια</a:t>
            </a:r>
            <a:r>
              <a:rPr lang="el-GR" sz="2400" dirty="0">
                <a:latin typeface="Aptos" panose="020B0004020202020204" pitchFamily="34" charset="0"/>
              </a:rPr>
              <a:t> και </a:t>
            </a:r>
            <a:r>
              <a:rPr lang="el-GR" sz="2400" dirty="0" err="1">
                <a:latin typeface="Aptos" panose="020B0004020202020204" pitchFamily="34" charset="0"/>
              </a:rPr>
              <a:t>σεσκιτερπένια</a:t>
            </a:r>
            <a:r>
              <a:rPr lang="el-GR" sz="2400" dirty="0">
                <a:latin typeface="Aptos" panose="020B0004020202020204" pitchFamily="34" charset="0"/>
              </a:rPr>
              <a:t>) , οι οποίες βρίσκονται στα διάφορα μέρη των αρωματικών φυτών ονομάζονται αιθέρια έλαια. </a:t>
            </a:r>
          </a:p>
          <a:p>
            <a:pPr marL="0" indent="0">
              <a:buNone/>
            </a:pPr>
            <a:r>
              <a:rPr lang="el-GR" sz="2400" dirty="0">
                <a:latin typeface="Aptos" panose="020B0004020202020204" pitchFamily="34" charset="0"/>
              </a:rPr>
              <a:t> Τα αιθέρια έλαια είναι υγρά, μίγματα αρωματικών ενώσεων, πτητικά και ελαιώδη και παράγονται από τα μέρη των φυτών , όπως τα κλαδιά, τα άνθη, τα φύλλα, ο φλοιός, οι σπόροι ή οι ρίζες.</a:t>
            </a:r>
          </a:p>
          <a:p>
            <a:pPr marL="0" indent="0">
              <a:buNone/>
            </a:pPr>
            <a:r>
              <a:rPr lang="el-GR" sz="2400" dirty="0">
                <a:latin typeface="Aptos" panose="020B0004020202020204" pitchFamily="34" charset="0"/>
              </a:rPr>
              <a:t>Το άρωμά τους είναι έντονο και περιέχουν σε υψηλή συγκέντρωση τα θρεπτικά συστατικά του φυτού. Τα κύρια μέρη του φυτού στα οποία συνήθως παράγονται , λειτουργούν για το φυτό και ως φυσικοί αποθηκευτικοί χώροι και ονομάζονται  </a:t>
            </a:r>
            <a:r>
              <a:rPr lang="el-GR" sz="2400" dirty="0" err="1">
                <a:latin typeface="Aptos" panose="020B0004020202020204" pitchFamily="34" charset="0"/>
              </a:rPr>
              <a:t>ελαιογόνοι</a:t>
            </a:r>
            <a:r>
              <a:rPr lang="el-GR" sz="2400" dirty="0">
                <a:latin typeface="Aptos" panose="020B0004020202020204" pitchFamily="34" charset="0"/>
              </a:rPr>
              <a:t> αδένες.</a:t>
            </a:r>
          </a:p>
        </p:txBody>
      </p:sp>
      <p:sp>
        <p:nvSpPr>
          <p:cNvPr id="4" name="TextBox 3">
            <a:extLst>
              <a:ext uri="{FF2B5EF4-FFF2-40B4-BE49-F238E27FC236}">
                <a16:creationId xmlns:a16="http://schemas.microsoft.com/office/drawing/2014/main" id="{38F0A48E-B519-99C3-17FD-26BFD48820FA}"/>
              </a:ext>
            </a:extLst>
          </p:cNvPr>
          <p:cNvSpPr txBox="1"/>
          <p:nvPr/>
        </p:nvSpPr>
        <p:spPr>
          <a:xfrm>
            <a:off x="576774" y="1018499"/>
            <a:ext cx="4783014" cy="523220"/>
          </a:xfrm>
          <a:prstGeom prst="rect">
            <a:avLst/>
          </a:prstGeom>
          <a:noFill/>
        </p:spPr>
        <p:txBody>
          <a:bodyPr wrap="square" rtlCol="0">
            <a:spAutoFit/>
          </a:bodyPr>
          <a:lstStyle/>
          <a:p>
            <a:pPr marL="457200" indent="-457200">
              <a:buFont typeface="Wingdings" panose="05000000000000000000" pitchFamily="2" charset="2"/>
              <a:buChar char="Ø"/>
            </a:pPr>
            <a:r>
              <a:rPr lang="el-GR" sz="2800" dirty="0">
                <a:solidFill>
                  <a:schemeClr val="accent2">
                    <a:lumMod val="75000"/>
                  </a:schemeClr>
                </a:solidFill>
              </a:rPr>
              <a:t>Τι είναι; </a:t>
            </a:r>
          </a:p>
        </p:txBody>
      </p:sp>
    </p:spTree>
    <p:extLst>
      <p:ext uri="{BB962C8B-B14F-4D97-AF65-F5344CB8AC3E}">
        <p14:creationId xmlns:p14="http://schemas.microsoft.com/office/powerpoint/2010/main" val="172708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23D9C-9029-F5BF-EEFE-842EF5AC98B1}"/>
              </a:ext>
            </a:extLst>
          </p:cNvPr>
          <p:cNvSpPr>
            <a:spLocks noGrp="1"/>
          </p:cNvSpPr>
          <p:nvPr>
            <p:ph type="title"/>
          </p:nvPr>
        </p:nvSpPr>
        <p:spPr>
          <a:xfrm>
            <a:off x="677334" y="498551"/>
            <a:ext cx="8596668" cy="636172"/>
          </a:xfrm>
        </p:spPr>
        <p:txBody>
          <a:bodyPr>
            <a:normAutofit/>
          </a:bodyPr>
          <a:lstStyle/>
          <a:p>
            <a:r>
              <a:rPr lang="el-GR" sz="3200" dirty="0">
                <a:solidFill>
                  <a:schemeClr val="accent2"/>
                </a:solidFill>
              </a:rPr>
              <a:t>ΙΣΤΟΡΙΚΗ ΑΝΑΔΡΟΜΗ </a:t>
            </a:r>
          </a:p>
        </p:txBody>
      </p:sp>
      <p:sp>
        <p:nvSpPr>
          <p:cNvPr id="3" name="Θέση περιεχομένου 2">
            <a:extLst>
              <a:ext uri="{FF2B5EF4-FFF2-40B4-BE49-F238E27FC236}">
                <a16:creationId xmlns:a16="http://schemas.microsoft.com/office/drawing/2014/main" id="{4EAA8AE1-DC14-CF19-498A-EDE45344579E}"/>
              </a:ext>
            </a:extLst>
          </p:cNvPr>
          <p:cNvSpPr>
            <a:spLocks noGrp="1"/>
          </p:cNvSpPr>
          <p:nvPr>
            <p:ph idx="1"/>
          </p:nvPr>
        </p:nvSpPr>
        <p:spPr>
          <a:xfrm>
            <a:off x="534572" y="1461283"/>
            <a:ext cx="8739430" cy="4465780"/>
          </a:xfrm>
        </p:spPr>
        <p:txBody>
          <a:bodyPr>
            <a:noAutofit/>
          </a:bodyPr>
          <a:lstStyle/>
          <a:p>
            <a:pPr marL="0" indent="0">
              <a:buNone/>
            </a:pPr>
            <a:r>
              <a:rPr lang="el-GR" dirty="0">
                <a:latin typeface="Aptos" panose="020B0004020202020204" pitchFamily="34" charset="0"/>
              </a:rPr>
              <a:t>Τα φυσικά προϊόντα και τα παράγωγά τους έχουν αποτελέσει ευρύ πεδίο δράσης για πολλές επιστήμες των ανθρώπων όπως είναι η ιατρική, η γεωπονία, η κοσμετολογία .</a:t>
            </a:r>
          </a:p>
          <a:p>
            <a:r>
              <a:rPr lang="el-GR" dirty="0">
                <a:latin typeface="Aptos" panose="020B0004020202020204" pitchFamily="34" charset="0"/>
              </a:rPr>
              <a:t> Υπάρχουν ιστορικές αναφορές για χρήση των αιθέριων ελαίων στην Ανατολή (Ινδία, Περσία και Αίγυπτο κυρίως) περίπου πριν 2000 χρόνια .</a:t>
            </a:r>
          </a:p>
          <a:p>
            <a:r>
              <a:rPr lang="el-GR" dirty="0">
                <a:latin typeface="Aptos" panose="020B0004020202020204" pitchFamily="34" charset="0"/>
              </a:rPr>
              <a:t>Στο πέρασμα των αιώνων ,οι μέθοδοι αυτές φαίνεται να βελτιώθηκαν από τους Άραβες περίπου στον 9ο Αιώνα.</a:t>
            </a:r>
          </a:p>
          <a:p>
            <a:r>
              <a:rPr lang="el-GR" dirty="0">
                <a:latin typeface="Aptos" panose="020B0004020202020204" pitchFamily="34" charset="0"/>
              </a:rPr>
              <a:t> Τελικά, εμφανίστηκαν στα φαρμακεία της Ευρώπης κατά τον 16ο Αιώνα.  Από εκείνη την εποχή έως και τα μέσα του 19ου Αιώνα η χρήση αποσταγμάτων αιθέριων ελαίων εμφανιζόταν συχνότατα σε όλη την Ευρώπη.</a:t>
            </a:r>
          </a:p>
          <a:p>
            <a:r>
              <a:rPr lang="el-GR" dirty="0">
                <a:latin typeface="Aptos" panose="020B0004020202020204" pitchFamily="34" charset="0"/>
              </a:rPr>
              <a:t>Όμως, στα μέσα του 19ου Αιώνα και κατά τη διάρκεια του 20ου, η χρήση τους για ιατρικούς σκοπούς αρχίζει να εγκαταλείπεται και αυτά αρχίζουν να χρησιμοποιούνται περισσότερο για αρωματική χρήση .</a:t>
            </a:r>
            <a:endParaRPr lang="el-GR" dirty="0"/>
          </a:p>
        </p:txBody>
      </p:sp>
    </p:spTree>
    <p:extLst>
      <p:ext uri="{BB962C8B-B14F-4D97-AF65-F5344CB8AC3E}">
        <p14:creationId xmlns:p14="http://schemas.microsoft.com/office/powerpoint/2010/main" val="34910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737B7F-A69D-9CBB-9020-76B28385F8FD}"/>
              </a:ext>
            </a:extLst>
          </p:cNvPr>
          <p:cNvSpPr>
            <a:spLocks noGrp="1"/>
          </p:cNvSpPr>
          <p:nvPr>
            <p:ph type="title"/>
          </p:nvPr>
        </p:nvSpPr>
        <p:spPr>
          <a:xfrm>
            <a:off x="505056" y="344557"/>
            <a:ext cx="8596668" cy="1320800"/>
          </a:xfrm>
        </p:spPr>
        <p:txBody>
          <a:bodyPr/>
          <a:lstStyle/>
          <a:p>
            <a:r>
              <a:rPr lang="el-GR" dirty="0"/>
              <a:t>ΤΡΟΠΟΙ ΣΥΛΛΟΓΗΣ</a:t>
            </a:r>
          </a:p>
        </p:txBody>
      </p:sp>
      <p:sp>
        <p:nvSpPr>
          <p:cNvPr id="3" name="Θέση περιεχομένου 2">
            <a:extLst>
              <a:ext uri="{FF2B5EF4-FFF2-40B4-BE49-F238E27FC236}">
                <a16:creationId xmlns:a16="http://schemas.microsoft.com/office/drawing/2014/main" id="{1D930D9F-3F0C-AA99-FE7D-8528EF4A4BD1}"/>
              </a:ext>
            </a:extLst>
          </p:cNvPr>
          <p:cNvSpPr>
            <a:spLocks noGrp="1"/>
          </p:cNvSpPr>
          <p:nvPr>
            <p:ph idx="1"/>
          </p:nvPr>
        </p:nvSpPr>
        <p:spPr>
          <a:xfrm>
            <a:off x="505056" y="1318475"/>
            <a:ext cx="8596668" cy="5227498"/>
          </a:xfrm>
        </p:spPr>
        <p:txBody>
          <a:bodyPr>
            <a:noAutofit/>
          </a:bodyPr>
          <a:lstStyle/>
          <a:p>
            <a:pPr marL="0" indent="0">
              <a:buNone/>
            </a:pPr>
            <a:r>
              <a:rPr lang="el-GR" sz="2000" dirty="0">
                <a:latin typeface="Aptos" panose="020B0004020202020204" pitchFamily="34" charset="0"/>
              </a:rPr>
              <a:t>Για την παραλαβή των αιθέριων ελαίων  έχουν αναπτυχθεί διάφορες μέθοδοι. Οι μέθοδοι αυτές είναι :</a:t>
            </a:r>
          </a:p>
          <a:p>
            <a:r>
              <a:rPr lang="el-GR" sz="2000" dirty="0">
                <a:latin typeface="Aptos" panose="020B0004020202020204" pitchFamily="34" charset="0"/>
              </a:rPr>
              <a:t>η εκχύλιση(με επιλογή πτητικού διαλύτη, θερμού λίπους ή ψυχρού λίπους)</a:t>
            </a:r>
          </a:p>
          <a:p>
            <a:r>
              <a:rPr lang="el-GR" sz="2000" dirty="0">
                <a:latin typeface="Aptos" panose="020B0004020202020204" pitchFamily="34" charset="0"/>
              </a:rPr>
              <a:t> η απόσταξη (είτε με υδρατμούς, είτε ως </a:t>
            </a:r>
            <a:r>
              <a:rPr lang="el-GR" sz="2000" dirty="0" err="1">
                <a:latin typeface="Aptos" panose="020B0004020202020204" pitchFamily="34" charset="0"/>
              </a:rPr>
              <a:t>υδρο</a:t>
            </a:r>
            <a:r>
              <a:rPr lang="el-GR" sz="2000" dirty="0">
                <a:latin typeface="Aptos" panose="020B0004020202020204" pitchFamily="34" charset="0"/>
              </a:rPr>
              <a:t>-απόσταξη, είτε ως </a:t>
            </a:r>
            <a:r>
              <a:rPr lang="el-GR" sz="2000" dirty="0" err="1">
                <a:latin typeface="Aptos" panose="020B0004020202020204" pitchFamily="34" charset="0"/>
              </a:rPr>
              <a:t>υδρο-ατμοαπόσταξη</a:t>
            </a:r>
            <a:r>
              <a:rPr lang="el-GR" sz="2000" dirty="0">
                <a:latin typeface="Aptos" panose="020B0004020202020204" pitchFamily="34" charset="0"/>
              </a:rPr>
              <a:t>)</a:t>
            </a:r>
          </a:p>
          <a:p>
            <a:r>
              <a:rPr lang="el-GR" sz="2000" dirty="0">
                <a:latin typeface="Aptos" panose="020B0004020202020204" pitchFamily="34" charset="0"/>
              </a:rPr>
              <a:t> οι μηχανικές μέθοδοι (σύνθλιψη και η απόξεση) </a:t>
            </a:r>
          </a:p>
          <a:p>
            <a:pPr marL="0" indent="0">
              <a:buNone/>
            </a:pPr>
            <a:r>
              <a:rPr lang="el-GR" sz="2000" dirty="0">
                <a:latin typeface="Aptos" panose="020B0004020202020204" pitchFamily="34" charset="0"/>
              </a:rPr>
              <a:t> Για την κάθε περίπτωση εξαγωγής ελαίου χρησιμοποιείται διαφορετική μέθοδος η οποία εξαρτάται από το είδος του φυτού, το τμήμα του φυτού στο οποίο απαντάται το έλαιο, την ποσότητα του ελαίου, τη χημική του σύνθεση αλλά και τους εξωγενείς οικονομικούς παράγοντες. </a:t>
            </a:r>
          </a:p>
          <a:p>
            <a:pPr marL="0" indent="0">
              <a:buNone/>
            </a:pPr>
            <a:r>
              <a:rPr lang="el-GR" sz="2000" dirty="0">
                <a:latin typeface="Aptos" panose="020B0004020202020204" pitchFamily="34" charset="0"/>
              </a:rPr>
              <a:t>Κάθε μια από τις μεθόδους αυτές έχει τα πλεονεκτήματα και τα μειονεκτήματα της, τα οποία συνυπολογίζονται για την επιλογή της. Ωστόσο, αξίζει να αναφερθεί ότι η πιο διαδεδομένη μέθοδος παραλαβής αιθέριων ελαίων σήμερα είναι </a:t>
            </a:r>
            <a:r>
              <a:rPr lang="el-GR" sz="2000" b="1" dirty="0">
                <a:latin typeface="Aptos" panose="020B0004020202020204" pitchFamily="34" charset="0"/>
              </a:rPr>
              <a:t>η απόσταξη με υδρατμούς.</a:t>
            </a:r>
          </a:p>
        </p:txBody>
      </p:sp>
      <p:pic>
        <p:nvPicPr>
          <p:cNvPr id="5" name="Εικόνα 4">
            <a:extLst>
              <a:ext uri="{FF2B5EF4-FFF2-40B4-BE49-F238E27FC236}">
                <a16:creationId xmlns:a16="http://schemas.microsoft.com/office/drawing/2014/main" id="{CCF23433-E758-FE29-042C-418ADCB5DC96}"/>
              </a:ext>
            </a:extLst>
          </p:cNvPr>
          <p:cNvPicPr>
            <a:picLocks noChangeAspect="1"/>
          </p:cNvPicPr>
          <p:nvPr/>
        </p:nvPicPr>
        <p:blipFill>
          <a:blip r:embed="rId3"/>
          <a:stretch>
            <a:fillRect/>
          </a:stretch>
        </p:blipFill>
        <p:spPr>
          <a:xfrm>
            <a:off x="8979356" y="5066147"/>
            <a:ext cx="3212644" cy="1606322"/>
          </a:xfrm>
          <a:prstGeom prst="ellipse">
            <a:avLst/>
          </a:prstGeom>
          <a:ln>
            <a:noFill/>
          </a:ln>
          <a:effectLst>
            <a:softEdge rad="112500"/>
          </a:effectLst>
        </p:spPr>
      </p:pic>
      <p:pic>
        <p:nvPicPr>
          <p:cNvPr id="7" name="Εικόνα 6">
            <a:extLst>
              <a:ext uri="{FF2B5EF4-FFF2-40B4-BE49-F238E27FC236}">
                <a16:creationId xmlns:a16="http://schemas.microsoft.com/office/drawing/2014/main" id="{E9612EDA-C175-0753-278A-C9DE57B3B172}"/>
              </a:ext>
            </a:extLst>
          </p:cNvPr>
          <p:cNvPicPr>
            <a:picLocks noChangeAspect="1"/>
          </p:cNvPicPr>
          <p:nvPr/>
        </p:nvPicPr>
        <p:blipFill>
          <a:blip r:embed="rId4"/>
          <a:stretch>
            <a:fillRect/>
          </a:stretch>
        </p:blipFill>
        <p:spPr>
          <a:xfrm>
            <a:off x="7887686" y="185531"/>
            <a:ext cx="4005630" cy="5385720"/>
          </a:xfrm>
          <a:prstGeom prst="rect">
            <a:avLst/>
          </a:prstGeom>
          <a:ln>
            <a:noFill/>
          </a:ln>
          <a:effectLst>
            <a:softEdge rad="112500"/>
          </a:effectLst>
        </p:spPr>
      </p:pic>
    </p:spTree>
    <p:extLst>
      <p:ext uri="{BB962C8B-B14F-4D97-AF65-F5344CB8AC3E}">
        <p14:creationId xmlns:p14="http://schemas.microsoft.com/office/powerpoint/2010/main" val="5355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a:extLst>
              <a:ext uri="{FF2B5EF4-FFF2-40B4-BE49-F238E27FC236}">
                <a16:creationId xmlns:a16="http://schemas.microsoft.com/office/drawing/2014/main" id="{6D4A170D-40F5-3B66-E85A-D75982438AAD}"/>
              </a:ext>
            </a:extLst>
          </p:cNvPr>
          <p:cNvGraphicFramePr>
            <a:graphicFrameLocks noGrp="1"/>
          </p:cNvGraphicFramePr>
          <p:nvPr>
            <p:ph idx="1"/>
            <p:extLst>
              <p:ext uri="{D42A27DB-BD31-4B8C-83A1-F6EECF244321}">
                <p14:modId xmlns:p14="http://schemas.microsoft.com/office/powerpoint/2010/main" val="105778863"/>
              </p:ext>
            </p:extLst>
          </p:nvPr>
        </p:nvGraphicFramePr>
        <p:xfrm>
          <a:off x="265043" y="119270"/>
          <a:ext cx="11423374" cy="638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0345F13-BD98-DE85-A219-11EC98078693}"/>
              </a:ext>
            </a:extLst>
          </p:cNvPr>
          <p:cNvSpPr txBox="1"/>
          <p:nvPr/>
        </p:nvSpPr>
        <p:spPr>
          <a:xfrm>
            <a:off x="5010056" y="2893921"/>
            <a:ext cx="1881809" cy="584775"/>
          </a:xfrm>
          <a:prstGeom prst="rect">
            <a:avLst/>
          </a:prstGeom>
          <a:noFill/>
        </p:spPr>
        <p:txBody>
          <a:bodyPr wrap="square" rtlCol="0">
            <a:spAutoFit/>
          </a:bodyPr>
          <a:lstStyle/>
          <a:p>
            <a:pPr algn="ctr"/>
            <a:r>
              <a:rPr lang="el-GR" sz="3200" dirty="0">
                <a:solidFill>
                  <a:srgbClr val="92D050"/>
                </a:solidFill>
              </a:rPr>
              <a:t>ΔΡΑΣΕΙΣ</a:t>
            </a:r>
            <a:r>
              <a:rPr lang="el-GR" dirty="0">
                <a:solidFill>
                  <a:srgbClr val="92D050"/>
                </a:solidFill>
              </a:rPr>
              <a:t> </a:t>
            </a:r>
          </a:p>
        </p:txBody>
      </p:sp>
    </p:spTree>
    <p:extLst>
      <p:ext uri="{BB962C8B-B14F-4D97-AF65-F5344CB8AC3E}">
        <p14:creationId xmlns:p14="http://schemas.microsoft.com/office/powerpoint/2010/main" val="190787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2CE1C7-D13F-F299-AC9F-2E7519DC7840}"/>
              </a:ext>
            </a:extLst>
          </p:cNvPr>
          <p:cNvSpPr>
            <a:spLocks noGrp="1"/>
          </p:cNvSpPr>
          <p:nvPr>
            <p:ph type="title"/>
          </p:nvPr>
        </p:nvSpPr>
        <p:spPr>
          <a:xfrm>
            <a:off x="236583" y="373427"/>
            <a:ext cx="8719367" cy="1351673"/>
          </a:xfrm>
        </p:spPr>
        <p:txBody>
          <a:bodyPr/>
          <a:lstStyle/>
          <a:p>
            <a:r>
              <a:rPr lang="el-GR" dirty="0">
                <a:latin typeface="Aptos" panose="020B0004020202020204" pitchFamily="34" charset="0"/>
              </a:rPr>
              <a:t>ΑΝΤΙΠΑΡΑΣΙΤΙΚΗ ΔΡΑΣΗ </a:t>
            </a:r>
            <a:br>
              <a:rPr lang="el-GR" dirty="0"/>
            </a:br>
            <a:endParaRPr lang="el-GR" dirty="0"/>
          </a:p>
        </p:txBody>
      </p:sp>
      <p:sp>
        <p:nvSpPr>
          <p:cNvPr id="3" name="Θέση περιεχομένου 2">
            <a:extLst>
              <a:ext uri="{FF2B5EF4-FFF2-40B4-BE49-F238E27FC236}">
                <a16:creationId xmlns:a16="http://schemas.microsoft.com/office/drawing/2014/main" id="{3D7FDD2D-D7E3-3D93-505A-078078F68827}"/>
              </a:ext>
            </a:extLst>
          </p:cNvPr>
          <p:cNvSpPr>
            <a:spLocks noGrp="1"/>
          </p:cNvSpPr>
          <p:nvPr>
            <p:ph idx="1"/>
          </p:nvPr>
        </p:nvSpPr>
        <p:spPr>
          <a:xfrm>
            <a:off x="132400" y="1284303"/>
            <a:ext cx="10840399" cy="5293035"/>
          </a:xfrm>
        </p:spPr>
        <p:txBody>
          <a:bodyPr>
            <a:normAutofit/>
          </a:bodyPr>
          <a:lstStyle/>
          <a:p>
            <a:r>
              <a:rPr lang="el-GR" sz="2400" dirty="0">
                <a:latin typeface="Aptos" panose="020B0004020202020204" pitchFamily="34" charset="0"/>
              </a:rPr>
              <a:t>ΤΡΟΠΟΣ ΔΡΑΣΗΣ </a:t>
            </a:r>
          </a:p>
          <a:p>
            <a:pPr marL="0" indent="0">
              <a:buNone/>
            </a:pPr>
            <a:r>
              <a:rPr lang="el-GR" sz="2400" dirty="0">
                <a:latin typeface="Aptos" panose="020B0004020202020204" pitchFamily="34" charset="0"/>
              </a:rPr>
              <a:t>Πολλά από τα αιθέρια έλαια έχουν αναγνωρισμένη εντομοαπωθητική δράση, όπως στην πρόληψη νόσων(ελονοσία) και στη γεωργία για μια προσπάθεια αντικατάστασης χημικών εντομοαπωθητικών .</a:t>
            </a:r>
          </a:p>
          <a:p>
            <a:pPr marL="0" indent="0">
              <a:buNone/>
            </a:pPr>
            <a:r>
              <a:rPr lang="el-GR" sz="2400" dirty="0">
                <a:latin typeface="Aptos" panose="020B0004020202020204" pitchFamily="34" charset="0"/>
              </a:rPr>
              <a:t>Θεωρούνται σημαντικοί φυσικοί πόροι προέλευσης εντομοκτόνων, αφού ο υδρόφοβος χαρακτήρας τους δίνει τη δυνατότητα να παρεμβαίνουν σε βασικές λειτουργίες μεταβολισμού , βιοχημείας , φυσιολογίας αλλά και συμπεριφοράς των εντόμων. </a:t>
            </a:r>
          </a:p>
          <a:p>
            <a:pPr marL="0" indent="0">
              <a:buNone/>
            </a:pPr>
            <a:r>
              <a:rPr lang="el-GR" sz="2400" dirty="0">
                <a:latin typeface="Aptos" panose="020B0004020202020204" pitchFamily="34" charset="0"/>
              </a:rPr>
              <a:t>Έχουν  την ικανότητα να παρεμβαίνουν στον κύκλο ζωής, στο ρυθμό ανάπτυξης και αναπαραγωγής των εντόμων.</a:t>
            </a:r>
          </a:p>
        </p:txBody>
      </p:sp>
    </p:spTree>
    <p:extLst>
      <p:ext uri="{BB962C8B-B14F-4D97-AF65-F5344CB8AC3E}">
        <p14:creationId xmlns:p14="http://schemas.microsoft.com/office/powerpoint/2010/main" val="9268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5B4A24-8092-FC70-05F7-526CFCB79820}"/>
              </a:ext>
            </a:extLst>
          </p:cNvPr>
          <p:cNvSpPr>
            <a:spLocks noGrp="1"/>
          </p:cNvSpPr>
          <p:nvPr>
            <p:ph type="title"/>
          </p:nvPr>
        </p:nvSpPr>
        <p:spPr>
          <a:xfrm>
            <a:off x="477925" y="352497"/>
            <a:ext cx="8596668" cy="1320800"/>
          </a:xfrm>
        </p:spPr>
        <p:txBody>
          <a:bodyPr/>
          <a:lstStyle/>
          <a:p>
            <a:r>
              <a:rPr lang="el-GR" dirty="0"/>
              <a:t>ΑΙΘΕΡΙΑ ΕΛΑΙΑ ΜΕ ΑΝΤΙΠΑΡΑΣΙΤΙΚΗ ΔΡΑΣΗ</a:t>
            </a:r>
          </a:p>
        </p:txBody>
      </p:sp>
      <p:sp>
        <p:nvSpPr>
          <p:cNvPr id="3" name="Θέση περιεχομένου 2">
            <a:extLst>
              <a:ext uri="{FF2B5EF4-FFF2-40B4-BE49-F238E27FC236}">
                <a16:creationId xmlns:a16="http://schemas.microsoft.com/office/drawing/2014/main" id="{9B7004A0-0DE4-90B3-5923-C135AA6ED31C}"/>
              </a:ext>
            </a:extLst>
          </p:cNvPr>
          <p:cNvSpPr>
            <a:spLocks noGrp="1"/>
          </p:cNvSpPr>
          <p:nvPr>
            <p:ph idx="1"/>
          </p:nvPr>
        </p:nvSpPr>
        <p:spPr>
          <a:xfrm>
            <a:off x="477925" y="2012832"/>
            <a:ext cx="8596668" cy="3880773"/>
          </a:xfrm>
        </p:spPr>
        <p:txBody>
          <a:bodyPr>
            <a:normAutofit lnSpcReduction="10000"/>
          </a:bodyPr>
          <a:lstStyle/>
          <a:p>
            <a:r>
              <a:rPr lang="el-GR" dirty="0"/>
              <a:t>ΣΚΟΡΔΟ </a:t>
            </a:r>
          </a:p>
          <a:p>
            <a:r>
              <a:rPr lang="el-GR" dirty="0"/>
              <a:t>ΤΖΙΝΤΖΕΡ </a:t>
            </a:r>
          </a:p>
          <a:p>
            <a:r>
              <a:rPr lang="el-GR" dirty="0"/>
              <a:t>ΛΕΜΟΝΙ </a:t>
            </a:r>
          </a:p>
          <a:p>
            <a:r>
              <a:rPr lang="el-GR" dirty="0"/>
              <a:t>ΜΕΝΤΑ </a:t>
            </a:r>
          </a:p>
          <a:p>
            <a:r>
              <a:rPr lang="el-GR" dirty="0"/>
              <a:t>ΚΑΝΕΛΑ </a:t>
            </a:r>
          </a:p>
          <a:p>
            <a:r>
              <a:rPr lang="el-GR" dirty="0"/>
              <a:t>ΤΕΙΟΔΕΝΤΡΟ </a:t>
            </a:r>
          </a:p>
          <a:p>
            <a:r>
              <a:rPr lang="el-GR" dirty="0"/>
              <a:t>ΡΙΓΑΝΗ </a:t>
            </a:r>
          </a:p>
          <a:p>
            <a:r>
              <a:rPr lang="el-GR" dirty="0"/>
              <a:t>ΘΥΜΑΡΙ </a:t>
            </a:r>
          </a:p>
          <a:p>
            <a:r>
              <a:rPr lang="el-GR" dirty="0"/>
              <a:t>ΒΑΣΙΛΙΚΟΣ </a:t>
            </a:r>
          </a:p>
          <a:p>
            <a:r>
              <a:rPr lang="el-GR" dirty="0"/>
              <a:t>ΛΕΒΑΝΤΑ </a:t>
            </a:r>
          </a:p>
        </p:txBody>
      </p:sp>
      <p:pic>
        <p:nvPicPr>
          <p:cNvPr id="4" name="Εικόνα 3">
            <a:extLst>
              <a:ext uri="{FF2B5EF4-FFF2-40B4-BE49-F238E27FC236}">
                <a16:creationId xmlns:a16="http://schemas.microsoft.com/office/drawing/2014/main" id="{1E18BD0D-D97C-7761-D76A-C94DDF1395F7}"/>
              </a:ext>
            </a:extLst>
          </p:cNvPr>
          <p:cNvPicPr>
            <a:picLocks noChangeAspect="1"/>
          </p:cNvPicPr>
          <p:nvPr/>
        </p:nvPicPr>
        <p:blipFill>
          <a:blip r:embed="rId3"/>
          <a:stretch>
            <a:fillRect/>
          </a:stretch>
        </p:blipFill>
        <p:spPr>
          <a:xfrm>
            <a:off x="2715065" y="1421006"/>
            <a:ext cx="3559126" cy="1966040"/>
          </a:xfrm>
          <a:prstGeom prst="rect">
            <a:avLst/>
          </a:prstGeom>
          <a:ln>
            <a:noFill/>
          </a:ln>
          <a:effectLst>
            <a:softEdge rad="112500"/>
          </a:effectLst>
        </p:spPr>
      </p:pic>
      <p:pic>
        <p:nvPicPr>
          <p:cNvPr id="5" name="Εικόνα 4">
            <a:extLst>
              <a:ext uri="{FF2B5EF4-FFF2-40B4-BE49-F238E27FC236}">
                <a16:creationId xmlns:a16="http://schemas.microsoft.com/office/drawing/2014/main" id="{6E0B59A5-11CA-8DE4-C18F-3E2986EA7304}"/>
              </a:ext>
            </a:extLst>
          </p:cNvPr>
          <p:cNvPicPr>
            <a:picLocks noChangeAspect="1"/>
          </p:cNvPicPr>
          <p:nvPr/>
        </p:nvPicPr>
        <p:blipFill>
          <a:blip r:embed="rId4"/>
          <a:stretch>
            <a:fillRect/>
          </a:stretch>
        </p:blipFill>
        <p:spPr>
          <a:xfrm>
            <a:off x="7206274" y="1673297"/>
            <a:ext cx="3337819" cy="2225212"/>
          </a:xfrm>
          <a:prstGeom prst="rect">
            <a:avLst/>
          </a:prstGeom>
          <a:ln>
            <a:noFill/>
          </a:ln>
          <a:effectLst>
            <a:softEdge rad="112500"/>
          </a:effectLst>
        </p:spPr>
      </p:pic>
      <p:pic>
        <p:nvPicPr>
          <p:cNvPr id="6" name="Εικόνα 5">
            <a:extLst>
              <a:ext uri="{FF2B5EF4-FFF2-40B4-BE49-F238E27FC236}">
                <a16:creationId xmlns:a16="http://schemas.microsoft.com/office/drawing/2014/main" id="{6A2E0168-9D5B-AB34-4753-9A85F6CD5B4E}"/>
              </a:ext>
            </a:extLst>
          </p:cNvPr>
          <p:cNvPicPr>
            <a:picLocks noChangeAspect="1"/>
          </p:cNvPicPr>
          <p:nvPr/>
        </p:nvPicPr>
        <p:blipFill>
          <a:blip r:embed="rId5"/>
          <a:stretch>
            <a:fillRect/>
          </a:stretch>
        </p:blipFill>
        <p:spPr>
          <a:xfrm>
            <a:off x="2938960" y="3729697"/>
            <a:ext cx="3674598" cy="2120243"/>
          </a:xfrm>
          <a:prstGeom prst="rect">
            <a:avLst/>
          </a:prstGeom>
          <a:ln>
            <a:noFill/>
          </a:ln>
          <a:effectLst>
            <a:softEdge rad="112500"/>
          </a:effectLst>
        </p:spPr>
      </p:pic>
      <p:pic>
        <p:nvPicPr>
          <p:cNvPr id="7" name="Εικόνα 6">
            <a:extLst>
              <a:ext uri="{FF2B5EF4-FFF2-40B4-BE49-F238E27FC236}">
                <a16:creationId xmlns:a16="http://schemas.microsoft.com/office/drawing/2014/main" id="{557C1AFC-48A3-D349-11D1-316AEE6C549D}"/>
              </a:ext>
            </a:extLst>
          </p:cNvPr>
          <p:cNvPicPr>
            <a:picLocks noChangeAspect="1"/>
          </p:cNvPicPr>
          <p:nvPr/>
        </p:nvPicPr>
        <p:blipFill>
          <a:blip r:embed="rId6"/>
          <a:stretch>
            <a:fillRect/>
          </a:stretch>
        </p:blipFill>
        <p:spPr>
          <a:xfrm>
            <a:off x="7861030" y="4464682"/>
            <a:ext cx="3674598" cy="2120243"/>
          </a:xfrm>
          <a:prstGeom prst="rect">
            <a:avLst/>
          </a:prstGeom>
          <a:ln>
            <a:noFill/>
          </a:ln>
          <a:effectLst>
            <a:softEdge rad="112500"/>
          </a:effectLst>
        </p:spPr>
      </p:pic>
    </p:spTree>
    <p:extLst>
      <p:ext uri="{BB962C8B-B14F-4D97-AF65-F5344CB8AC3E}">
        <p14:creationId xmlns:p14="http://schemas.microsoft.com/office/powerpoint/2010/main" val="379266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arn(inVertical)">
                                      <p:cBhvr>
                                        <p:cTn id="35" dur="500"/>
                                        <p:tgtEl>
                                          <p:spTgt spid="3">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E1A0C5-FE61-1F22-5C3A-3F632AE3CA0E}"/>
              </a:ext>
            </a:extLst>
          </p:cNvPr>
          <p:cNvSpPr>
            <a:spLocks noGrp="1"/>
          </p:cNvSpPr>
          <p:nvPr>
            <p:ph type="title"/>
          </p:nvPr>
        </p:nvSpPr>
        <p:spPr>
          <a:xfrm>
            <a:off x="426613" y="38251"/>
            <a:ext cx="8596668" cy="1320800"/>
          </a:xfrm>
        </p:spPr>
        <p:txBody>
          <a:bodyPr/>
          <a:lstStyle/>
          <a:p>
            <a:r>
              <a:rPr lang="el-GR" dirty="0"/>
              <a:t>ΣΚΟΡΔΟ </a:t>
            </a:r>
          </a:p>
        </p:txBody>
      </p:sp>
      <p:sp>
        <p:nvSpPr>
          <p:cNvPr id="3" name="Θέση περιεχομένου 2">
            <a:extLst>
              <a:ext uri="{FF2B5EF4-FFF2-40B4-BE49-F238E27FC236}">
                <a16:creationId xmlns:a16="http://schemas.microsoft.com/office/drawing/2014/main" id="{44EE55BC-09F3-5754-82DB-F3348C3E4445}"/>
              </a:ext>
            </a:extLst>
          </p:cNvPr>
          <p:cNvSpPr>
            <a:spLocks noGrp="1"/>
          </p:cNvSpPr>
          <p:nvPr>
            <p:ph idx="1"/>
          </p:nvPr>
        </p:nvSpPr>
        <p:spPr>
          <a:xfrm>
            <a:off x="237108" y="698651"/>
            <a:ext cx="11001163" cy="6121098"/>
          </a:xfrm>
        </p:spPr>
        <p:txBody>
          <a:bodyPr>
            <a:normAutofit fontScale="92500" lnSpcReduction="10000"/>
          </a:bodyPr>
          <a:lstStyle/>
          <a:p>
            <a:pPr marL="0" indent="0">
              <a:buNone/>
            </a:pPr>
            <a:r>
              <a:rPr lang="el-GR" dirty="0"/>
              <a:t>Το δραστικότερο ίσως αιθέριο έλαιο έναντι των πρωτόζωων είναι αυτό του σκόρδου. Αυτό οφείλεται κυρίως χάρη στην ύπαρξη της αλλισίνης ως δομικό συστατικό, η δράση του οποίου στην αντιμετώπιση ελμινθικών παρασιτώσεων και δυσεντεριών ήταν γνωστή από την αρχαιότητα.</a:t>
            </a:r>
          </a:p>
          <a:p>
            <a:pPr marL="0" indent="0">
              <a:buNone/>
            </a:pPr>
            <a:r>
              <a:rPr lang="el-GR" dirty="0"/>
              <a:t>Η </a:t>
            </a:r>
            <a:r>
              <a:rPr lang="el-GR" dirty="0" err="1"/>
              <a:t>αλλισίνη</a:t>
            </a:r>
            <a:r>
              <a:rPr lang="el-GR" dirty="0"/>
              <a:t> αναστέλλει την δράση </a:t>
            </a:r>
            <a:r>
              <a:rPr lang="el-GR" dirty="0" err="1"/>
              <a:t>εκκρινώμενων</a:t>
            </a:r>
            <a:r>
              <a:rPr lang="el-GR" dirty="0"/>
              <a:t> </a:t>
            </a:r>
            <a:r>
              <a:rPr lang="el-GR" dirty="0" err="1"/>
              <a:t>πρωτεϊνασών</a:t>
            </a:r>
            <a:r>
              <a:rPr lang="el-GR" dirty="0"/>
              <a:t> της </a:t>
            </a:r>
            <a:r>
              <a:rPr lang="el-GR" dirty="0" err="1"/>
              <a:t>κυστεϊνης</a:t>
            </a:r>
            <a:r>
              <a:rPr lang="el-GR" dirty="0"/>
              <a:t> που δρουν έναντι πρωτεϊνών της </a:t>
            </a:r>
            <a:r>
              <a:rPr lang="el-GR" dirty="0" err="1"/>
              <a:t>εξωκυττάριας</a:t>
            </a:r>
            <a:r>
              <a:rPr lang="el-GR" dirty="0"/>
              <a:t> ουσίας.</a:t>
            </a:r>
          </a:p>
          <a:p>
            <a:pPr marL="0" indent="0">
              <a:buNone/>
            </a:pPr>
            <a:r>
              <a:rPr lang="el-GR" dirty="0"/>
              <a:t>Όμως έχει μικρό χρόνο ημίσειας ζωής στους ιστούς, με αποτέλεσμα να αμφισβητείται κατά πόσο η </a:t>
            </a:r>
            <a:r>
              <a:rPr lang="el-GR" dirty="0" err="1"/>
              <a:t>ενεργότητα</a:t>
            </a:r>
            <a:r>
              <a:rPr lang="el-GR" dirty="0"/>
              <a:t> στα </a:t>
            </a:r>
            <a:r>
              <a:rPr lang="en-US" dirty="0"/>
              <a:t>in vitro </a:t>
            </a:r>
            <a:r>
              <a:rPr lang="el-GR" dirty="0"/>
              <a:t>πειράματα μπορεί να συγκριθεί με τα αντίστοιχα στα</a:t>
            </a:r>
            <a:r>
              <a:rPr lang="en-US" dirty="0"/>
              <a:t> in vivo</a:t>
            </a:r>
            <a:r>
              <a:rPr lang="el-GR" dirty="0"/>
              <a:t>.</a:t>
            </a:r>
          </a:p>
          <a:p>
            <a:pPr marL="0" indent="0">
              <a:buNone/>
            </a:pPr>
            <a:r>
              <a:rPr lang="el-GR" dirty="0"/>
              <a:t>Η δραστικότητα του ελαίου αφορά την αναστολή της ανάπτυξης 6 τουλάχιστον παρασίτων ,τα οποία είναι :</a:t>
            </a:r>
          </a:p>
          <a:p>
            <a:pPr>
              <a:buFont typeface="Wingdings" panose="05000000000000000000" pitchFamily="2" charset="2"/>
              <a:buChar char="v"/>
            </a:pPr>
            <a:r>
              <a:rPr lang="el-GR" u="sng" dirty="0" err="1"/>
              <a:t>Τρυπανόσωμα</a:t>
            </a:r>
            <a:r>
              <a:rPr lang="el-GR" dirty="0"/>
              <a:t> (Μεταδίδεται από ασπόνδυλα που τρέφονται με αίμα. Προκαλούν διάφορες θανατηφόρες ασθένειες, όπως η ασθένεια του ύπνου και νόσος </a:t>
            </a:r>
            <a:r>
              <a:rPr lang="en-US" dirty="0"/>
              <a:t>Chagas)</a:t>
            </a:r>
            <a:endParaRPr lang="el-GR" dirty="0"/>
          </a:p>
          <a:p>
            <a:pPr>
              <a:buFont typeface="Wingdings" panose="05000000000000000000" pitchFamily="2" charset="2"/>
              <a:buChar char="v"/>
            </a:pPr>
            <a:r>
              <a:rPr lang="el-GR" u="sng" dirty="0"/>
              <a:t>Πλασμώδιο</a:t>
            </a:r>
            <a:r>
              <a:rPr lang="en-US" u="sng" dirty="0"/>
              <a:t> </a:t>
            </a:r>
            <a:r>
              <a:rPr lang="en-US" dirty="0"/>
              <a:t>(</a:t>
            </a:r>
            <a:r>
              <a:rPr lang="el-GR" dirty="0"/>
              <a:t>Παράσιτα των σπονδυλωτών και των εντόμων. Μετάδοση μέσω αίματος από ξενιστές εντόμων είτε σπονδυλωτών και προκαλούν ελονοσία.</a:t>
            </a:r>
            <a:r>
              <a:rPr lang="en-US" dirty="0"/>
              <a:t>)</a:t>
            </a:r>
          </a:p>
          <a:p>
            <a:pPr>
              <a:buFont typeface="Wingdings" panose="05000000000000000000" pitchFamily="2" charset="2"/>
              <a:buChar char="v"/>
            </a:pPr>
            <a:r>
              <a:rPr lang="el-GR" u="sng" dirty="0"/>
              <a:t> </a:t>
            </a:r>
            <a:r>
              <a:rPr lang="el-GR" u="sng" dirty="0" err="1"/>
              <a:t>Λεισμάνια</a:t>
            </a:r>
            <a:r>
              <a:rPr lang="en-US" u="sng" dirty="0"/>
              <a:t> (</a:t>
            </a:r>
            <a:r>
              <a:rPr lang="el-GR" dirty="0"/>
              <a:t>Διάδοση μέσω </a:t>
            </a:r>
            <a:r>
              <a:rPr lang="el-GR" dirty="0" err="1"/>
              <a:t>αμμομυγών</a:t>
            </a:r>
            <a:r>
              <a:rPr lang="el-GR" dirty="0"/>
              <a:t>. Οι κύριοι ξενιστές τους είναι τα σπονδυλωτά, στους ανθρώπους προκαλεί τη σπλαχνική και δερματική </a:t>
            </a:r>
            <a:r>
              <a:rPr lang="el-GR" dirty="0" err="1"/>
              <a:t>λεισμανίαση</a:t>
            </a:r>
            <a:r>
              <a:rPr lang="el-GR" dirty="0"/>
              <a:t>) </a:t>
            </a:r>
          </a:p>
          <a:p>
            <a:pPr>
              <a:buFont typeface="Wingdings" panose="05000000000000000000" pitchFamily="2" charset="2"/>
              <a:buChar char="v"/>
            </a:pPr>
            <a:r>
              <a:rPr lang="el-GR" dirty="0"/>
              <a:t> </a:t>
            </a:r>
            <a:r>
              <a:rPr lang="el-GR" u="sng" dirty="0" err="1"/>
              <a:t>Γκιάρντια</a:t>
            </a:r>
            <a:r>
              <a:rPr lang="el-GR" u="sng" dirty="0"/>
              <a:t> </a:t>
            </a:r>
            <a:r>
              <a:rPr lang="el-GR" dirty="0"/>
              <a:t>(αποικίζει το λεπτό έντερο προκαλώντας </a:t>
            </a:r>
            <a:r>
              <a:rPr lang="el-GR" dirty="0" err="1"/>
              <a:t>διαρροική</a:t>
            </a:r>
            <a:r>
              <a:rPr lang="el-GR" dirty="0"/>
              <a:t> κατάσταση. Μετάδοση μέσω κατάποσης μη επεξεργασμένου πόσιμου νερού, τροφής και εδάφους μολυσμένο με ανθρώπινα κόπρανα και λύματα) </a:t>
            </a:r>
          </a:p>
          <a:p>
            <a:pPr>
              <a:buFont typeface="Wingdings" panose="05000000000000000000" pitchFamily="2" charset="2"/>
              <a:buChar char="v"/>
            </a:pPr>
            <a:r>
              <a:rPr lang="el-GR" u="sng" dirty="0" err="1"/>
              <a:t>Κρυπτοσπορίδιο</a:t>
            </a:r>
            <a:r>
              <a:rPr lang="el-GR" u="sng" dirty="0"/>
              <a:t> (</a:t>
            </a:r>
            <a:r>
              <a:rPr lang="el-GR" dirty="0"/>
              <a:t>προκαλεί αναπνευστική και γαστρεντερική ασθένεια που περιλαμβάνει κυρίως υδαρή διάρροια, μερικές φορές με επίμονο βήχα)</a:t>
            </a:r>
          </a:p>
          <a:p>
            <a:pPr>
              <a:buFont typeface="Wingdings" panose="05000000000000000000" pitchFamily="2" charset="2"/>
              <a:buChar char="v"/>
            </a:pPr>
            <a:r>
              <a:rPr lang="el-GR" u="sng" dirty="0"/>
              <a:t>Αμοιβάδα (</a:t>
            </a:r>
            <a:r>
              <a:rPr lang="el-GR" dirty="0" err="1"/>
              <a:t>Αμοιβάδωση.Αποκτάται</a:t>
            </a:r>
            <a:r>
              <a:rPr lang="el-GR" dirty="0"/>
              <a:t> με την κατάποση </a:t>
            </a:r>
            <a:r>
              <a:rPr lang="el-GR" dirty="0" err="1"/>
              <a:t>κύστεων</a:t>
            </a:r>
            <a:r>
              <a:rPr lang="el-GR" dirty="0"/>
              <a:t> αμοιβάδας από μολυσμένα τρόφιμα ή νερό)</a:t>
            </a:r>
          </a:p>
          <a:p>
            <a:pPr marL="0" indent="0">
              <a:buNone/>
            </a:pPr>
            <a:endParaRPr lang="el-GR" dirty="0"/>
          </a:p>
        </p:txBody>
      </p:sp>
    </p:spTree>
    <p:extLst>
      <p:ext uri="{BB962C8B-B14F-4D97-AF65-F5344CB8AC3E}">
        <p14:creationId xmlns:p14="http://schemas.microsoft.com/office/powerpoint/2010/main" val="42624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arn(inVertic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arn(inVertical)">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arn(inVertical)">
                                      <p:cBhvr>
                                        <p:cTn id="41" dur="500"/>
                                        <p:tgtEl>
                                          <p:spTgt spid="3">
                                            <p:txEl>
                                              <p:pRg st="6" end="6"/>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barn(inVertical)">
                                      <p:cBhvr>
                                        <p:cTn id="49" dur="500"/>
                                        <p:tgtEl>
                                          <p:spTgt spid="3">
                                            <p:txEl>
                                              <p:pRg st="8" end="8"/>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Όψη">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1111</TotalTime>
  <Words>2587</Words>
  <Application>Microsoft Office PowerPoint</Application>
  <PresentationFormat>Ευρεία οθόνη</PresentationFormat>
  <Paragraphs>208</Paragraphs>
  <Slides>19</Slides>
  <Notes>11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19</vt:i4>
      </vt:variant>
    </vt:vector>
  </HeadingPairs>
  <TitlesOfParts>
    <vt:vector size="28" baseType="lpstr">
      <vt:lpstr>Aptos</vt:lpstr>
      <vt:lpstr>Arial</vt:lpstr>
      <vt:lpstr>Arial Nova Cond</vt:lpstr>
      <vt:lpstr>Calibri</vt:lpstr>
      <vt:lpstr>Cambria</vt:lpstr>
      <vt:lpstr>Trebuchet MS</vt:lpstr>
      <vt:lpstr>Wingdings</vt:lpstr>
      <vt:lpstr>Wingdings 3</vt:lpstr>
      <vt:lpstr>Όψη</vt:lpstr>
      <vt:lpstr>ΑΙΘΕΡΙΑ ΕΛΑΙΑ ΑΝΤΙΜΙΚΡΟΒΙΑΚΗ ΚΑΙ ΑΝΤΙΠΑΡΑΣΙΤΙΚΗ ΔΡΑΣΗ</vt:lpstr>
      <vt:lpstr>ΕΙΣΑΓΩΓΗ</vt:lpstr>
      <vt:lpstr>ΑΙΘΕΡΙΑ ΕΛΑΙΑ   </vt:lpstr>
      <vt:lpstr>ΙΣΤΟΡΙΚΗ ΑΝΑΔΡΟΜΗ </vt:lpstr>
      <vt:lpstr>ΤΡΟΠΟΙ ΣΥΛΛΟΓΗΣ</vt:lpstr>
      <vt:lpstr>Παρουσίαση του PowerPoint</vt:lpstr>
      <vt:lpstr>ΑΝΤΙΠΑΡΑΣΙΤΙΚΗ ΔΡΑΣΗ  </vt:lpstr>
      <vt:lpstr>ΑΙΘΕΡΙΑ ΕΛΑΙΑ ΜΕ ΑΝΤΙΠΑΡΑΣΙΤΙΚΗ ΔΡΑΣΗ</vt:lpstr>
      <vt:lpstr>ΣΚΟΡΔΟ </vt:lpstr>
      <vt:lpstr>Παρουσίαση του PowerPoint</vt:lpstr>
      <vt:lpstr>ΑΝΤΙΜΙΚΡΟΒΙΑΚΗ ΔΡΑΣΗ  </vt:lpstr>
      <vt:lpstr>ΑΙΘΕΡΙΑ ΕΛΑΙΑ ΜΕ ΑΝΤΙΜΙΚΡΟΒΙΑΚΗ ΔΡΑΣΗ</vt:lpstr>
      <vt:lpstr>Παρουσίαση του PowerPoint</vt:lpstr>
      <vt:lpstr>Παρουσίαση του PowerPoint</vt:lpstr>
      <vt:lpstr>Παρουσίαση του PowerPoint</vt:lpstr>
      <vt:lpstr>ΒΙΒΛΙΟΓΡΑΦΙΑ </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ΑΙΘΕΡΙΑ ΕΛΑΙΑ ΑΝΤΙΜΙΚΡΟΒΙΑΚΗ ΚΑΙ ΑΝΤΙΠΑΡΑΣΙΤΙΚΗ ΔΡΑΣΗ</dc:title>
  <dc:creator>Ανθή Γρηγοριάδου</dc:creator>
  <cp:lastModifiedBy>Ανθή Γρηγοριάδου</cp:lastModifiedBy>
  <cp:revision>55</cp:revision>
  <dcterms:created xsi:type="dcterms:W3CDTF">2023-12-22T11:17:23Z</dcterms:created>
  <dcterms:modified xsi:type="dcterms:W3CDTF">2024-01-20T10:19:19Z</dcterms:modified>
</cp:coreProperties>
</file>