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ink/ink2.xml" ContentType="application/inkml+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ink/ink3.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ink/ink1.xml" ContentType="application/inkml+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slides/slide8.xml" ContentType="application/vnd.openxmlformats-officedocument.presentationml.slide+xml"/>
  <Override PartName="/ppt/slides/slide49.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ink/ink4.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70"/>
  </p:notesMasterIdLst>
  <p:sldIdLst>
    <p:sldId id="256" r:id="rId2"/>
    <p:sldId id="258" r:id="rId3"/>
    <p:sldId id="259" r:id="rId4"/>
    <p:sldId id="260" r:id="rId5"/>
    <p:sldId id="261" r:id="rId6"/>
    <p:sldId id="342" r:id="rId7"/>
    <p:sldId id="343" r:id="rId8"/>
    <p:sldId id="351" r:id="rId9"/>
    <p:sldId id="344" r:id="rId10"/>
    <p:sldId id="345" r:id="rId11"/>
    <p:sldId id="347" r:id="rId12"/>
    <p:sldId id="350" r:id="rId13"/>
    <p:sldId id="268" r:id="rId14"/>
    <p:sldId id="269" r:id="rId15"/>
    <p:sldId id="270" r:id="rId16"/>
    <p:sldId id="271" r:id="rId17"/>
    <p:sldId id="275" r:id="rId18"/>
    <p:sldId id="277" r:id="rId19"/>
    <p:sldId id="279" r:id="rId20"/>
    <p:sldId id="280" r:id="rId21"/>
    <p:sldId id="263" r:id="rId22"/>
    <p:sldId id="262" r:id="rId23"/>
    <p:sldId id="340" r:id="rId24"/>
    <p:sldId id="341" r:id="rId25"/>
    <p:sldId id="285" r:id="rId26"/>
    <p:sldId id="292" r:id="rId27"/>
    <p:sldId id="293" r:id="rId28"/>
    <p:sldId id="294" r:id="rId29"/>
    <p:sldId id="295" r:id="rId30"/>
    <p:sldId id="402" r:id="rId31"/>
    <p:sldId id="301" r:id="rId32"/>
    <p:sldId id="303" r:id="rId33"/>
    <p:sldId id="304" r:id="rId34"/>
    <p:sldId id="305" r:id="rId35"/>
    <p:sldId id="306" r:id="rId36"/>
    <p:sldId id="307" r:id="rId37"/>
    <p:sldId id="308" r:id="rId38"/>
    <p:sldId id="310" r:id="rId39"/>
    <p:sldId id="311" r:id="rId40"/>
    <p:sldId id="312" r:id="rId41"/>
    <p:sldId id="313" r:id="rId42"/>
    <p:sldId id="334" r:id="rId43"/>
    <p:sldId id="335" r:id="rId44"/>
    <p:sldId id="337" r:id="rId45"/>
    <p:sldId id="338" r:id="rId46"/>
    <p:sldId id="401" r:id="rId47"/>
    <p:sldId id="336" r:id="rId48"/>
    <p:sldId id="363" r:id="rId49"/>
    <p:sldId id="396" r:id="rId50"/>
    <p:sldId id="364" r:id="rId51"/>
    <p:sldId id="368" r:id="rId52"/>
    <p:sldId id="397" r:id="rId53"/>
    <p:sldId id="398" r:id="rId54"/>
    <p:sldId id="399" r:id="rId55"/>
    <p:sldId id="400" r:id="rId56"/>
    <p:sldId id="370" r:id="rId57"/>
    <p:sldId id="371" r:id="rId58"/>
    <p:sldId id="372" r:id="rId59"/>
    <p:sldId id="373" r:id="rId60"/>
    <p:sldId id="375" r:id="rId61"/>
    <p:sldId id="389" r:id="rId62"/>
    <p:sldId id="384" r:id="rId63"/>
    <p:sldId id="385" r:id="rId64"/>
    <p:sldId id="386" r:id="rId65"/>
    <p:sldId id="387" r:id="rId66"/>
    <p:sldId id="388" r:id="rId67"/>
    <p:sldId id="394" r:id="rId68"/>
    <p:sldId id="339"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81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37675-15C8-467C-9DA5-DE820864A630}"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n-GB"/>
        </a:p>
      </dgm:t>
    </dgm:pt>
    <dgm:pt modelId="{480EE44B-43D2-4C31-8C75-1BEC5B0A8F85}">
      <dgm:prSet phldrT="[Text]" custT="1"/>
      <dgm:spPr/>
      <dgm:t>
        <a:bodyPr/>
        <a:lstStyle/>
        <a:p>
          <a:r>
            <a:rPr lang="el-GR" sz="1800" dirty="0" smtClean="0"/>
            <a:t>Η </a:t>
          </a:r>
          <a:r>
            <a:rPr lang="en-US" sz="1800" dirty="0" smtClean="0"/>
            <a:t>FNAC</a:t>
          </a:r>
          <a:r>
            <a:rPr lang="el-GR" sz="1800" dirty="0" smtClean="0"/>
            <a:t> αποτελεί σημαντικό διαγνωστικό μέσο. </a:t>
          </a:r>
          <a:endParaRPr lang="en-GB" sz="1800" dirty="0"/>
        </a:p>
      </dgm:t>
    </dgm:pt>
    <dgm:pt modelId="{D9652297-B6B0-4CBF-AEEB-625BCB7E29EE}" type="parTrans" cxnId="{00035BC4-DBB5-47DB-BD12-E053CF0408AA}">
      <dgm:prSet/>
      <dgm:spPr/>
      <dgm:t>
        <a:bodyPr/>
        <a:lstStyle/>
        <a:p>
          <a:endParaRPr lang="en-GB"/>
        </a:p>
      </dgm:t>
    </dgm:pt>
    <dgm:pt modelId="{5F2F11EC-2940-4A01-993A-28B6820C8A5D}" type="sibTrans" cxnId="{00035BC4-DBB5-47DB-BD12-E053CF0408AA}">
      <dgm:prSet/>
      <dgm:spPr/>
      <dgm:t>
        <a:bodyPr/>
        <a:lstStyle/>
        <a:p>
          <a:endParaRPr lang="en-GB"/>
        </a:p>
      </dgm:t>
    </dgm:pt>
    <dgm:pt modelId="{5731E1D5-911D-4517-9631-F34A8743FCC6}">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l-GR" sz="1600" dirty="0" smtClean="0"/>
            <a:t>Δια μέσου της βελόνης</a:t>
          </a:r>
          <a:r>
            <a:rPr lang="en-GB" sz="1600" dirty="0" smtClean="0"/>
            <a:t>:</a:t>
          </a:r>
          <a:endParaRPr lang="el-GR" sz="1600" dirty="0" smtClean="0"/>
        </a:p>
        <a:p>
          <a:pPr marL="0" marR="0" indent="0" defTabSz="914400" eaLnBrk="1" fontAlgn="auto" latinLnBrk="0" hangingPunct="1">
            <a:lnSpc>
              <a:spcPct val="100000"/>
            </a:lnSpc>
            <a:spcBef>
              <a:spcPts val="0"/>
            </a:spcBef>
            <a:spcAft>
              <a:spcPts val="0"/>
            </a:spcAft>
            <a:buClrTx/>
            <a:buSzTx/>
            <a:buFontTx/>
            <a:buNone/>
            <a:tabLst/>
            <a:defRPr/>
          </a:pPr>
          <a:r>
            <a:rPr lang="el-GR" sz="1600" dirty="0" smtClean="0"/>
            <a:t>Ψηλαφητική έξεταση</a:t>
          </a:r>
          <a:endParaRPr lang="en-GB" sz="1600" dirty="0" smtClean="0"/>
        </a:p>
        <a:p>
          <a:pPr marL="0" marR="0" indent="0" defTabSz="914400" eaLnBrk="1" fontAlgn="auto" latinLnBrk="0" hangingPunct="1">
            <a:lnSpc>
              <a:spcPct val="100000"/>
            </a:lnSpc>
            <a:spcBef>
              <a:spcPts val="0"/>
            </a:spcBef>
            <a:spcAft>
              <a:spcPts val="0"/>
            </a:spcAft>
            <a:buClrTx/>
            <a:buSzTx/>
            <a:buFontTx/>
            <a:buNone/>
            <a:tabLst/>
            <a:defRPr/>
          </a:pPr>
          <a:r>
            <a:rPr lang="el-GR" sz="1600" dirty="0" smtClean="0"/>
            <a:t>Αναρρόφηση υλικού από μια βλάβη </a:t>
          </a:r>
          <a:endParaRPr lang="en-GB" sz="1600" dirty="0"/>
        </a:p>
      </dgm:t>
    </dgm:pt>
    <dgm:pt modelId="{6E3C2BF5-CA26-41BC-A299-90E7002B268A}" type="parTrans" cxnId="{653A97F3-1D95-435F-8D33-B028C11D7DA1}">
      <dgm:prSet/>
      <dgm:spPr/>
      <dgm:t>
        <a:bodyPr/>
        <a:lstStyle/>
        <a:p>
          <a:endParaRPr lang="en-GB"/>
        </a:p>
      </dgm:t>
    </dgm:pt>
    <dgm:pt modelId="{19DCD087-C1FE-483C-AC18-0813BBFE8C40}" type="sibTrans" cxnId="{653A97F3-1D95-435F-8D33-B028C11D7DA1}">
      <dgm:prSet/>
      <dgm:spPr/>
      <dgm:t>
        <a:bodyPr/>
        <a:lstStyle/>
        <a:p>
          <a:endParaRPr lang="en-GB"/>
        </a:p>
      </dgm:t>
    </dgm:pt>
    <dgm:pt modelId="{DB63FC42-BD2A-4FA8-9F08-B789FBE5999B}">
      <dgm:prSet phldrT="[Text]" custT="1"/>
      <dgm:spPr/>
      <dgm:t>
        <a:bodyPr/>
        <a:lstStyle/>
        <a:p>
          <a:pPr>
            <a:buFont typeface="Arial" panose="020B0604020202020204" pitchFamily="34" charset="0"/>
            <a:buChar char="•"/>
            <a:defRPr/>
          </a:pPr>
          <a:r>
            <a:rPr lang="el-GR" sz="1600" dirty="0" smtClean="0"/>
            <a:t> Αίσθηση οστού </a:t>
          </a:r>
        </a:p>
        <a:p>
          <a:pPr>
            <a:buFont typeface="Arial" panose="020B0604020202020204" pitchFamily="34" charset="0"/>
            <a:buChar char="•"/>
            <a:defRPr/>
          </a:pPr>
          <a:r>
            <a:rPr lang="el-GR" sz="1600" dirty="0" smtClean="0"/>
            <a:t> Πύον</a:t>
          </a:r>
        </a:p>
        <a:p>
          <a:pPr>
            <a:buFont typeface="Arial" panose="020B0604020202020204" pitchFamily="34" charset="0"/>
            <a:buChar char="•"/>
            <a:defRPr/>
          </a:pPr>
          <a:r>
            <a:rPr lang="el-GR" sz="1600" dirty="0" smtClean="0"/>
            <a:t> Κυστικό υγρό</a:t>
          </a:r>
        </a:p>
        <a:p>
          <a:pPr>
            <a:buFont typeface="Arial" panose="020B0604020202020204" pitchFamily="34" charset="0"/>
            <a:buChar char="•"/>
            <a:defRPr/>
          </a:pPr>
          <a:r>
            <a:rPr lang="el-GR" sz="1600" dirty="0" smtClean="0"/>
            <a:t> Υλικό</a:t>
          </a:r>
          <a:r>
            <a:rPr lang="en-GB" sz="1600" dirty="0" smtClean="0"/>
            <a:t> </a:t>
          </a:r>
          <a:r>
            <a:rPr lang="el-GR" sz="1600" dirty="0" smtClean="0"/>
            <a:t>για εξέταση σε συμπαγείς βλάβες</a:t>
          </a:r>
          <a:endParaRPr lang="en-GB" sz="1600" dirty="0"/>
        </a:p>
      </dgm:t>
    </dgm:pt>
    <dgm:pt modelId="{A6791B69-F20F-40ED-BB0C-77337C034642}" type="parTrans" cxnId="{1FCD0D97-D2D0-4E7D-9EA0-7574D4F6560A}">
      <dgm:prSet/>
      <dgm:spPr/>
      <dgm:t>
        <a:bodyPr/>
        <a:lstStyle/>
        <a:p>
          <a:endParaRPr lang="en-GB"/>
        </a:p>
      </dgm:t>
    </dgm:pt>
    <dgm:pt modelId="{B19D0D9A-AD4D-4B1F-AFE0-332C06537DE2}" type="sibTrans" cxnId="{1FCD0D97-D2D0-4E7D-9EA0-7574D4F6560A}">
      <dgm:prSet/>
      <dgm:spPr/>
      <dgm:t>
        <a:bodyPr/>
        <a:lstStyle/>
        <a:p>
          <a:endParaRPr lang="en-GB"/>
        </a:p>
      </dgm:t>
    </dgm:pt>
    <dgm:pt modelId="{A873D6F8-F785-4ED3-BEA1-6A4CB47C7842}" type="pres">
      <dgm:prSet presAssocID="{F1237675-15C8-467C-9DA5-DE820864A630}" presName="Name0" presStyleCnt="0">
        <dgm:presLayoutVars>
          <dgm:chMax val="7"/>
          <dgm:chPref val="7"/>
          <dgm:dir/>
        </dgm:presLayoutVars>
      </dgm:prSet>
      <dgm:spPr/>
      <dgm:t>
        <a:bodyPr/>
        <a:lstStyle/>
        <a:p>
          <a:endParaRPr lang="en-GB"/>
        </a:p>
      </dgm:t>
    </dgm:pt>
    <dgm:pt modelId="{61D5F7CC-2868-44ED-AE6A-73B62BB22D77}" type="pres">
      <dgm:prSet presAssocID="{F1237675-15C8-467C-9DA5-DE820864A630}" presName="Name1" presStyleCnt="0"/>
      <dgm:spPr/>
    </dgm:pt>
    <dgm:pt modelId="{260B0988-216A-489F-A9C8-8F397A3BF906}" type="pres">
      <dgm:prSet presAssocID="{F1237675-15C8-467C-9DA5-DE820864A630}" presName="cycle" presStyleCnt="0"/>
      <dgm:spPr/>
    </dgm:pt>
    <dgm:pt modelId="{64478788-1357-4C71-A9AC-289818EBB11B}" type="pres">
      <dgm:prSet presAssocID="{F1237675-15C8-467C-9DA5-DE820864A630}" presName="srcNode" presStyleLbl="node1" presStyleIdx="0" presStyleCnt="3"/>
      <dgm:spPr/>
    </dgm:pt>
    <dgm:pt modelId="{19B93BB3-1610-4834-B07B-93FD328CC5C2}" type="pres">
      <dgm:prSet presAssocID="{F1237675-15C8-467C-9DA5-DE820864A630}" presName="conn" presStyleLbl="parChTrans1D2" presStyleIdx="0" presStyleCnt="1"/>
      <dgm:spPr/>
      <dgm:t>
        <a:bodyPr/>
        <a:lstStyle/>
        <a:p>
          <a:endParaRPr lang="en-GB"/>
        </a:p>
      </dgm:t>
    </dgm:pt>
    <dgm:pt modelId="{5097316A-CABB-44C4-8C86-4786C21DE6A6}" type="pres">
      <dgm:prSet presAssocID="{F1237675-15C8-467C-9DA5-DE820864A630}" presName="extraNode" presStyleLbl="node1" presStyleIdx="0" presStyleCnt="3"/>
      <dgm:spPr/>
    </dgm:pt>
    <dgm:pt modelId="{A73AD896-5FB4-4F78-8E15-755E6C2DA969}" type="pres">
      <dgm:prSet presAssocID="{F1237675-15C8-467C-9DA5-DE820864A630}" presName="dstNode" presStyleLbl="node1" presStyleIdx="0" presStyleCnt="3"/>
      <dgm:spPr/>
    </dgm:pt>
    <dgm:pt modelId="{F31B46CA-8D24-4BCE-AD9A-F1F558B79467}" type="pres">
      <dgm:prSet presAssocID="{480EE44B-43D2-4C31-8C75-1BEC5B0A8F85}" presName="text_1" presStyleLbl="node1" presStyleIdx="0" presStyleCnt="3">
        <dgm:presLayoutVars>
          <dgm:bulletEnabled val="1"/>
        </dgm:presLayoutVars>
      </dgm:prSet>
      <dgm:spPr/>
      <dgm:t>
        <a:bodyPr/>
        <a:lstStyle/>
        <a:p>
          <a:endParaRPr lang="en-GB"/>
        </a:p>
      </dgm:t>
    </dgm:pt>
    <dgm:pt modelId="{1A9A012F-C0EF-4130-BE98-9F6502E6F99A}" type="pres">
      <dgm:prSet presAssocID="{480EE44B-43D2-4C31-8C75-1BEC5B0A8F85}" presName="accent_1" presStyleCnt="0"/>
      <dgm:spPr/>
    </dgm:pt>
    <dgm:pt modelId="{A422127D-0722-4207-BDB0-8E719F45E553}" type="pres">
      <dgm:prSet presAssocID="{480EE44B-43D2-4C31-8C75-1BEC5B0A8F85}" presName="accentRepeatNode" presStyleLbl="solidFgAcc1" presStyleIdx="0" presStyleCnt="3"/>
      <dgm:spPr/>
    </dgm:pt>
    <dgm:pt modelId="{8399CE8A-A877-49E8-8611-82C41FC7D748}" type="pres">
      <dgm:prSet presAssocID="{5731E1D5-911D-4517-9631-F34A8743FCC6}" presName="text_2" presStyleLbl="node1" presStyleIdx="1" presStyleCnt="3" custLinFactNeighborX="266" custLinFactNeighborY="-18006">
        <dgm:presLayoutVars>
          <dgm:bulletEnabled val="1"/>
        </dgm:presLayoutVars>
      </dgm:prSet>
      <dgm:spPr/>
      <dgm:t>
        <a:bodyPr/>
        <a:lstStyle/>
        <a:p>
          <a:endParaRPr lang="en-GB"/>
        </a:p>
      </dgm:t>
    </dgm:pt>
    <dgm:pt modelId="{7BF13372-3A73-487E-807F-096FC0614FDE}" type="pres">
      <dgm:prSet presAssocID="{5731E1D5-911D-4517-9631-F34A8743FCC6}" presName="accent_2" presStyleCnt="0"/>
      <dgm:spPr/>
    </dgm:pt>
    <dgm:pt modelId="{D065F174-2D00-46E0-9983-EB5CBCC48FBD}" type="pres">
      <dgm:prSet presAssocID="{5731E1D5-911D-4517-9631-F34A8743FCC6}" presName="accentRepeatNode" presStyleLbl="solidFgAcc1" presStyleIdx="1" presStyleCnt="3"/>
      <dgm:spPr/>
    </dgm:pt>
    <dgm:pt modelId="{AD2CAE7D-DC0B-4142-9828-1DBEA2864B95}" type="pres">
      <dgm:prSet presAssocID="{DB63FC42-BD2A-4FA8-9F08-B789FBE5999B}" presName="text_3" presStyleLbl="node1" presStyleIdx="2" presStyleCnt="3" custScaleY="181128" custLinFactNeighborX="548" custLinFactNeighborY="21140">
        <dgm:presLayoutVars>
          <dgm:bulletEnabled val="1"/>
        </dgm:presLayoutVars>
      </dgm:prSet>
      <dgm:spPr/>
      <dgm:t>
        <a:bodyPr/>
        <a:lstStyle/>
        <a:p>
          <a:endParaRPr lang="en-GB"/>
        </a:p>
      </dgm:t>
    </dgm:pt>
    <dgm:pt modelId="{D5E8E056-4C90-403D-A6E9-58C1926E28EA}" type="pres">
      <dgm:prSet presAssocID="{DB63FC42-BD2A-4FA8-9F08-B789FBE5999B}" presName="accent_3" presStyleCnt="0"/>
      <dgm:spPr/>
    </dgm:pt>
    <dgm:pt modelId="{A146A5F8-0260-42D6-9057-316C6A57221C}" type="pres">
      <dgm:prSet presAssocID="{DB63FC42-BD2A-4FA8-9F08-B789FBE5999B}" presName="accentRepeatNode" presStyleLbl="solidFgAcc1" presStyleIdx="2" presStyleCnt="3"/>
      <dgm:spPr/>
    </dgm:pt>
  </dgm:ptLst>
  <dgm:cxnLst>
    <dgm:cxn modelId="{1E79D0D8-97F1-4238-B835-18358D4D4416}" type="presOf" srcId="{5731E1D5-911D-4517-9631-F34A8743FCC6}" destId="{8399CE8A-A877-49E8-8611-82C41FC7D748}" srcOrd="0" destOrd="0" presId="urn:microsoft.com/office/officeart/2008/layout/VerticalCurvedList"/>
    <dgm:cxn modelId="{4A3E4924-4B74-4943-987F-E3EDDD7DCE91}" type="presOf" srcId="{F1237675-15C8-467C-9DA5-DE820864A630}" destId="{A873D6F8-F785-4ED3-BEA1-6A4CB47C7842}" srcOrd="0" destOrd="0" presId="urn:microsoft.com/office/officeart/2008/layout/VerticalCurvedList"/>
    <dgm:cxn modelId="{653A97F3-1D95-435F-8D33-B028C11D7DA1}" srcId="{F1237675-15C8-467C-9DA5-DE820864A630}" destId="{5731E1D5-911D-4517-9631-F34A8743FCC6}" srcOrd="1" destOrd="0" parTransId="{6E3C2BF5-CA26-41BC-A299-90E7002B268A}" sibTransId="{19DCD087-C1FE-483C-AC18-0813BBFE8C40}"/>
    <dgm:cxn modelId="{A55A54DE-DB51-4009-B7D4-ACCE97354B56}" type="presOf" srcId="{DB63FC42-BD2A-4FA8-9F08-B789FBE5999B}" destId="{AD2CAE7D-DC0B-4142-9828-1DBEA2864B95}" srcOrd="0" destOrd="0" presId="urn:microsoft.com/office/officeart/2008/layout/VerticalCurvedList"/>
    <dgm:cxn modelId="{00035BC4-DBB5-47DB-BD12-E053CF0408AA}" srcId="{F1237675-15C8-467C-9DA5-DE820864A630}" destId="{480EE44B-43D2-4C31-8C75-1BEC5B0A8F85}" srcOrd="0" destOrd="0" parTransId="{D9652297-B6B0-4CBF-AEEB-625BCB7E29EE}" sibTransId="{5F2F11EC-2940-4A01-993A-28B6820C8A5D}"/>
    <dgm:cxn modelId="{864782F3-697A-4CE0-81AB-73AB84DB4BF9}" type="presOf" srcId="{5F2F11EC-2940-4A01-993A-28B6820C8A5D}" destId="{19B93BB3-1610-4834-B07B-93FD328CC5C2}" srcOrd="0" destOrd="0" presId="urn:microsoft.com/office/officeart/2008/layout/VerticalCurvedList"/>
    <dgm:cxn modelId="{1FCD0D97-D2D0-4E7D-9EA0-7574D4F6560A}" srcId="{F1237675-15C8-467C-9DA5-DE820864A630}" destId="{DB63FC42-BD2A-4FA8-9F08-B789FBE5999B}" srcOrd="2" destOrd="0" parTransId="{A6791B69-F20F-40ED-BB0C-77337C034642}" sibTransId="{B19D0D9A-AD4D-4B1F-AFE0-332C06537DE2}"/>
    <dgm:cxn modelId="{3F7BB562-5E18-4302-994B-B45DB345507C}" type="presOf" srcId="{480EE44B-43D2-4C31-8C75-1BEC5B0A8F85}" destId="{F31B46CA-8D24-4BCE-AD9A-F1F558B79467}" srcOrd="0" destOrd="0" presId="urn:microsoft.com/office/officeart/2008/layout/VerticalCurvedList"/>
    <dgm:cxn modelId="{B87DBADC-883A-4ED1-8CE9-14A0E4F228AD}" type="presParOf" srcId="{A873D6F8-F785-4ED3-BEA1-6A4CB47C7842}" destId="{61D5F7CC-2868-44ED-AE6A-73B62BB22D77}" srcOrd="0" destOrd="0" presId="urn:microsoft.com/office/officeart/2008/layout/VerticalCurvedList"/>
    <dgm:cxn modelId="{2B4783CD-1D6C-4BBA-979A-36325100BABF}" type="presParOf" srcId="{61D5F7CC-2868-44ED-AE6A-73B62BB22D77}" destId="{260B0988-216A-489F-A9C8-8F397A3BF906}" srcOrd="0" destOrd="0" presId="urn:microsoft.com/office/officeart/2008/layout/VerticalCurvedList"/>
    <dgm:cxn modelId="{7B29D540-D7BB-4807-AC0D-DDCE3DD21347}" type="presParOf" srcId="{260B0988-216A-489F-A9C8-8F397A3BF906}" destId="{64478788-1357-4C71-A9AC-289818EBB11B}" srcOrd="0" destOrd="0" presId="urn:microsoft.com/office/officeart/2008/layout/VerticalCurvedList"/>
    <dgm:cxn modelId="{37110312-DCF2-484C-B73D-02DAB8ED9EF1}" type="presParOf" srcId="{260B0988-216A-489F-A9C8-8F397A3BF906}" destId="{19B93BB3-1610-4834-B07B-93FD328CC5C2}" srcOrd="1" destOrd="0" presId="urn:microsoft.com/office/officeart/2008/layout/VerticalCurvedList"/>
    <dgm:cxn modelId="{3845D7DE-805B-4ABA-AC79-2F44D2897BEA}" type="presParOf" srcId="{260B0988-216A-489F-A9C8-8F397A3BF906}" destId="{5097316A-CABB-44C4-8C86-4786C21DE6A6}" srcOrd="2" destOrd="0" presId="urn:microsoft.com/office/officeart/2008/layout/VerticalCurvedList"/>
    <dgm:cxn modelId="{02D9C768-651C-42E7-8118-78640B2E90C4}" type="presParOf" srcId="{260B0988-216A-489F-A9C8-8F397A3BF906}" destId="{A73AD896-5FB4-4F78-8E15-755E6C2DA969}" srcOrd="3" destOrd="0" presId="urn:microsoft.com/office/officeart/2008/layout/VerticalCurvedList"/>
    <dgm:cxn modelId="{F6192CB7-C1BC-4280-9B23-A6600A4774A9}" type="presParOf" srcId="{61D5F7CC-2868-44ED-AE6A-73B62BB22D77}" destId="{F31B46CA-8D24-4BCE-AD9A-F1F558B79467}" srcOrd="1" destOrd="0" presId="urn:microsoft.com/office/officeart/2008/layout/VerticalCurvedList"/>
    <dgm:cxn modelId="{0D046F17-846E-4AFD-9DCF-D78A9F459373}" type="presParOf" srcId="{61D5F7CC-2868-44ED-AE6A-73B62BB22D77}" destId="{1A9A012F-C0EF-4130-BE98-9F6502E6F99A}" srcOrd="2" destOrd="0" presId="urn:microsoft.com/office/officeart/2008/layout/VerticalCurvedList"/>
    <dgm:cxn modelId="{112ECB42-27DC-4DC0-B8D7-E1FCEB143E35}" type="presParOf" srcId="{1A9A012F-C0EF-4130-BE98-9F6502E6F99A}" destId="{A422127D-0722-4207-BDB0-8E719F45E553}" srcOrd="0" destOrd="0" presId="urn:microsoft.com/office/officeart/2008/layout/VerticalCurvedList"/>
    <dgm:cxn modelId="{1C0A0A5D-E1A8-4BEC-9657-98F219B4524B}" type="presParOf" srcId="{61D5F7CC-2868-44ED-AE6A-73B62BB22D77}" destId="{8399CE8A-A877-49E8-8611-82C41FC7D748}" srcOrd="3" destOrd="0" presId="urn:microsoft.com/office/officeart/2008/layout/VerticalCurvedList"/>
    <dgm:cxn modelId="{7D06E286-FD18-4535-9610-24816546D29D}" type="presParOf" srcId="{61D5F7CC-2868-44ED-AE6A-73B62BB22D77}" destId="{7BF13372-3A73-487E-807F-096FC0614FDE}" srcOrd="4" destOrd="0" presId="urn:microsoft.com/office/officeart/2008/layout/VerticalCurvedList"/>
    <dgm:cxn modelId="{791623DE-C4C7-4990-B766-6297DC40CAC7}" type="presParOf" srcId="{7BF13372-3A73-487E-807F-096FC0614FDE}" destId="{D065F174-2D00-46E0-9983-EB5CBCC48FBD}" srcOrd="0" destOrd="0" presId="urn:microsoft.com/office/officeart/2008/layout/VerticalCurvedList"/>
    <dgm:cxn modelId="{3B7199FF-68F7-487E-919F-EF0175B0CC35}" type="presParOf" srcId="{61D5F7CC-2868-44ED-AE6A-73B62BB22D77}" destId="{AD2CAE7D-DC0B-4142-9828-1DBEA2864B95}" srcOrd="5" destOrd="0" presId="urn:microsoft.com/office/officeart/2008/layout/VerticalCurvedList"/>
    <dgm:cxn modelId="{A131BD68-0080-46D3-AE33-2A0158FF2C1B}" type="presParOf" srcId="{61D5F7CC-2868-44ED-AE6A-73B62BB22D77}" destId="{D5E8E056-4C90-403D-A6E9-58C1926E28EA}" srcOrd="6" destOrd="0" presId="urn:microsoft.com/office/officeart/2008/layout/VerticalCurvedList"/>
    <dgm:cxn modelId="{E0D5DDE7-2E6F-4025-93D6-D51ABD12949C}" type="presParOf" srcId="{D5E8E056-4C90-403D-A6E9-58C1926E28EA}" destId="{A146A5F8-0260-42D6-9057-316C6A57221C}" srcOrd="0" destOrd="0" presId="urn:microsoft.com/office/officeart/2008/layout/VerticalCurvedList"/>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58DFAE-F260-46F9-A10F-E39985587822}" type="doc">
      <dgm:prSet loTypeId="urn:microsoft.com/office/officeart/2005/8/layout/arrow2" loCatId="process" qsTypeId="urn:microsoft.com/office/officeart/2005/8/quickstyle/3d1" qsCatId="3D" csTypeId="urn:microsoft.com/office/officeart/2005/8/colors/colorful2" csCatId="colorful" phldr="1"/>
      <dgm:spPr/>
      <dgm:t>
        <a:bodyPr/>
        <a:lstStyle/>
        <a:p>
          <a:endParaRPr lang="en-GB"/>
        </a:p>
      </dgm:t>
    </dgm:pt>
    <dgm:pt modelId="{A1A2E55B-ED6C-4E7F-8524-318940BFE705}">
      <dgm:prSet phldrT="[Text]" custT="1"/>
      <dgm:spPr/>
      <dgm:t>
        <a:bodyPr/>
        <a:lstStyle/>
        <a:p>
          <a:r>
            <a:rPr lang="el-GR" sz="2400" dirty="0" smtClean="0"/>
            <a:t>Παρωτίδα</a:t>
          </a:r>
          <a:endParaRPr lang="en-GB" sz="2400" dirty="0"/>
        </a:p>
      </dgm:t>
    </dgm:pt>
    <dgm:pt modelId="{0F86B9AE-ACD0-4739-B75F-E00FDD6D872D}" type="parTrans" cxnId="{F2074515-3E15-4301-A4A0-843E9A69AB6A}">
      <dgm:prSet/>
      <dgm:spPr/>
      <dgm:t>
        <a:bodyPr/>
        <a:lstStyle/>
        <a:p>
          <a:endParaRPr lang="en-GB"/>
        </a:p>
      </dgm:t>
    </dgm:pt>
    <dgm:pt modelId="{D2DA3C78-4A04-48A1-9702-DF24C61E40CB}" type="sibTrans" cxnId="{F2074515-3E15-4301-A4A0-843E9A69AB6A}">
      <dgm:prSet/>
      <dgm:spPr/>
      <dgm:t>
        <a:bodyPr/>
        <a:lstStyle/>
        <a:p>
          <a:endParaRPr lang="en-GB"/>
        </a:p>
      </dgm:t>
    </dgm:pt>
    <dgm:pt modelId="{7E3B6E35-AC1F-4FCB-8D61-9BE65607E714}">
      <dgm:prSet phldrT="[Text]" custT="1"/>
      <dgm:spPr/>
      <dgm:t>
        <a:bodyPr/>
        <a:lstStyle/>
        <a:p>
          <a:r>
            <a:rPr lang="el-GR" sz="2400" dirty="0" smtClean="0">
              <a:latin typeface="Arial Black" panose="020B0A04020102020204" pitchFamily="34" charset="0"/>
            </a:rPr>
            <a:t>~</a:t>
          </a:r>
          <a:r>
            <a:rPr lang="el-GR" sz="2400" dirty="0" smtClean="0"/>
            <a:t>12-22%</a:t>
          </a:r>
          <a:endParaRPr lang="en-GB" sz="2400" dirty="0"/>
        </a:p>
      </dgm:t>
    </dgm:pt>
    <dgm:pt modelId="{9A6BC1B2-C807-4A69-AB23-E46D5449528A}" type="parTrans" cxnId="{04B7BD3D-70DC-48D2-9297-60395CCEE7A2}">
      <dgm:prSet/>
      <dgm:spPr/>
      <dgm:t>
        <a:bodyPr/>
        <a:lstStyle/>
        <a:p>
          <a:endParaRPr lang="en-GB"/>
        </a:p>
      </dgm:t>
    </dgm:pt>
    <dgm:pt modelId="{1183E022-B59C-4E3C-AE99-DE0F555962DA}" type="sibTrans" cxnId="{04B7BD3D-70DC-48D2-9297-60395CCEE7A2}">
      <dgm:prSet/>
      <dgm:spPr/>
      <dgm:t>
        <a:bodyPr/>
        <a:lstStyle/>
        <a:p>
          <a:endParaRPr lang="en-GB"/>
        </a:p>
      </dgm:t>
    </dgm:pt>
    <dgm:pt modelId="{60AE1DBB-04F0-41DD-A0BA-72D13E8DF41C}">
      <dgm:prSet phldrT="[Text]" custT="1"/>
      <dgm:spPr/>
      <dgm:t>
        <a:bodyPr/>
        <a:lstStyle/>
        <a:p>
          <a:r>
            <a:rPr lang="el-GR" sz="2400" dirty="0" smtClean="0"/>
            <a:t>Υπογνάθιοι</a:t>
          </a:r>
          <a:endParaRPr lang="en-GB" sz="2400" dirty="0"/>
        </a:p>
      </dgm:t>
    </dgm:pt>
    <dgm:pt modelId="{1092055A-75F0-4F16-B599-ED5F2DEE2191}" type="parTrans" cxnId="{734CED17-1F13-450C-9B31-4CE6AFA1E423}">
      <dgm:prSet/>
      <dgm:spPr/>
      <dgm:t>
        <a:bodyPr/>
        <a:lstStyle/>
        <a:p>
          <a:endParaRPr lang="en-GB"/>
        </a:p>
      </dgm:t>
    </dgm:pt>
    <dgm:pt modelId="{E5CE4503-067C-418D-87F4-6B6DEAE51200}" type="sibTrans" cxnId="{734CED17-1F13-450C-9B31-4CE6AFA1E423}">
      <dgm:prSet/>
      <dgm:spPr/>
      <dgm:t>
        <a:bodyPr/>
        <a:lstStyle/>
        <a:p>
          <a:endParaRPr lang="en-GB"/>
        </a:p>
      </dgm:t>
    </dgm:pt>
    <dgm:pt modelId="{4AA5645C-C670-4548-AB6A-25E5678177C2}">
      <dgm:prSet phldrT="[Text]" custT="1"/>
      <dgm:spPr/>
      <dgm:t>
        <a:bodyPr/>
        <a:lstStyle/>
        <a:p>
          <a:r>
            <a:rPr lang="el-GR" sz="2400" dirty="0" smtClean="0">
              <a:latin typeface="Arial Black" panose="020B0A04020102020204" pitchFamily="34" charset="0"/>
            </a:rPr>
            <a:t>~</a:t>
          </a:r>
          <a:r>
            <a:rPr lang="el-GR" sz="2400" dirty="0" smtClean="0"/>
            <a:t>50%</a:t>
          </a:r>
          <a:endParaRPr lang="en-GB" sz="2400" dirty="0"/>
        </a:p>
      </dgm:t>
    </dgm:pt>
    <dgm:pt modelId="{92547FD4-3B31-4A85-B3B7-893CD110F823}" type="parTrans" cxnId="{6BC658A7-FFE0-4EF5-AD2F-965A10B628FE}">
      <dgm:prSet/>
      <dgm:spPr/>
      <dgm:t>
        <a:bodyPr/>
        <a:lstStyle/>
        <a:p>
          <a:endParaRPr lang="en-GB"/>
        </a:p>
      </dgm:t>
    </dgm:pt>
    <dgm:pt modelId="{F8B7D1E7-AD49-4B4E-8EBC-5E929A7C77FD}" type="sibTrans" cxnId="{6BC658A7-FFE0-4EF5-AD2F-965A10B628FE}">
      <dgm:prSet/>
      <dgm:spPr/>
      <dgm:t>
        <a:bodyPr/>
        <a:lstStyle/>
        <a:p>
          <a:endParaRPr lang="en-GB"/>
        </a:p>
      </dgm:t>
    </dgm:pt>
    <dgm:pt modelId="{A8FC74B9-AC2E-4018-856D-BF29FA110A4C}">
      <dgm:prSet phldrT="[Text]" custT="1"/>
      <dgm:spPr/>
      <dgm:t>
        <a:bodyPr/>
        <a:lstStyle/>
        <a:p>
          <a:r>
            <a:rPr lang="el-GR" sz="2400" dirty="0" smtClean="0"/>
            <a:t>Υπογλώσσιοι</a:t>
          </a:r>
          <a:endParaRPr lang="en-GB" sz="2400" dirty="0"/>
        </a:p>
      </dgm:t>
    </dgm:pt>
    <dgm:pt modelId="{8D28D4F7-D929-4AB3-8239-A273F96BBC85}" type="parTrans" cxnId="{7D9DE768-541E-41AF-9453-DB8D1C0F569F}">
      <dgm:prSet/>
      <dgm:spPr/>
      <dgm:t>
        <a:bodyPr/>
        <a:lstStyle/>
        <a:p>
          <a:endParaRPr lang="en-GB"/>
        </a:p>
      </dgm:t>
    </dgm:pt>
    <dgm:pt modelId="{EC816276-CC2B-48B7-A86B-50380D13623F}" type="sibTrans" cxnId="{7D9DE768-541E-41AF-9453-DB8D1C0F569F}">
      <dgm:prSet/>
      <dgm:spPr/>
      <dgm:t>
        <a:bodyPr/>
        <a:lstStyle/>
        <a:p>
          <a:endParaRPr lang="en-GB"/>
        </a:p>
      </dgm:t>
    </dgm:pt>
    <dgm:pt modelId="{5E4A50AF-94BE-474B-9D68-7142CA7FC6F9}">
      <dgm:prSet phldrT="[Text]" custT="1"/>
      <dgm:spPr/>
      <dgm:t>
        <a:bodyPr/>
        <a:lstStyle/>
        <a:p>
          <a:r>
            <a:rPr lang="el-GR" sz="2400" dirty="0" smtClean="0">
              <a:latin typeface="Arial Black" panose="020B0A04020102020204" pitchFamily="34" charset="0"/>
            </a:rPr>
            <a:t>~</a:t>
          </a:r>
          <a:r>
            <a:rPr lang="el-GR" sz="2400" dirty="0" smtClean="0"/>
            <a:t>100%</a:t>
          </a:r>
          <a:endParaRPr lang="en-GB" sz="2400" dirty="0"/>
        </a:p>
      </dgm:t>
    </dgm:pt>
    <dgm:pt modelId="{0B978C7A-60E1-4ACB-8801-8859F350CE5A}" type="parTrans" cxnId="{D634410C-8E38-4B9C-BC10-09EBED725D7E}">
      <dgm:prSet/>
      <dgm:spPr/>
      <dgm:t>
        <a:bodyPr/>
        <a:lstStyle/>
        <a:p>
          <a:endParaRPr lang="en-GB"/>
        </a:p>
      </dgm:t>
    </dgm:pt>
    <dgm:pt modelId="{63EFCA0E-C5F2-4C82-885E-85405E4F8FFF}" type="sibTrans" cxnId="{D634410C-8E38-4B9C-BC10-09EBED725D7E}">
      <dgm:prSet/>
      <dgm:spPr/>
      <dgm:t>
        <a:bodyPr/>
        <a:lstStyle/>
        <a:p>
          <a:endParaRPr lang="en-GB"/>
        </a:p>
      </dgm:t>
    </dgm:pt>
    <dgm:pt modelId="{98171EB0-FF7A-4931-8EFE-E8D84AA8D892}" type="pres">
      <dgm:prSet presAssocID="{AA58DFAE-F260-46F9-A10F-E39985587822}" presName="arrowDiagram" presStyleCnt="0">
        <dgm:presLayoutVars>
          <dgm:chMax val="5"/>
          <dgm:dir/>
          <dgm:resizeHandles val="exact"/>
        </dgm:presLayoutVars>
      </dgm:prSet>
      <dgm:spPr/>
      <dgm:t>
        <a:bodyPr/>
        <a:lstStyle/>
        <a:p>
          <a:endParaRPr lang="en-GB"/>
        </a:p>
      </dgm:t>
    </dgm:pt>
    <dgm:pt modelId="{371FBEC7-8B97-4DA2-BC49-C7B71D95BCEA}" type="pres">
      <dgm:prSet presAssocID="{AA58DFAE-F260-46F9-A10F-E39985587822}" presName="arrow" presStyleLbl="bgShp" presStyleIdx="0" presStyleCnt="1"/>
      <dgm:spPr/>
    </dgm:pt>
    <dgm:pt modelId="{C2D8EAD2-883D-4E85-866D-0422ED6A7080}" type="pres">
      <dgm:prSet presAssocID="{AA58DFAE-F260-46F9-A10F-E39985587822}" presName="arrowDiagram3" presStyleCnt="0"/>
      <dgm:spPr/>
    </dgm:pt>
    <dgm:pt modelId="{DA3F0E47-4FE8-483C-B796-8623C47C14AD}" type="pres">
      <dgm:prSet presAssocID="{A1A2E55B-ED6C-4E7F-8524-318940BFE705}" presName="bullet3a" presStyleLbl="node1" presStyleIdx="0" presStyleCnt="3"/>
      <dgm:spPr/>
    </dgm:pt>
    <dgm:pt modelId="{972DE4E3-3799-4BA4-BF25-BAC75507FBF4}" type="pres">
      <dgm:prSet presAssocID="{A1A2E55B-ED6C-4E7F-8524-318940BFE705}" presName="textBox3a" presStyleLbl="revTx" presStyleIdx="0" presStyleCnt="3">
        <dgm:presLayoutVars>
          <dgm:bulletEnabled val="1"/>
        </dgm:presLayoutVars>
      </dgm:prSet>
      <dgm:spPr/>
      <dgm:t>
        <a:bodyPr/>
        <a:lstStyle/>
        <a:p>
          <a:endParaRPr lang="en-GB"/>
        </a:p>
      </dgm:t>
    </dgm:pt>
    <dgm:pt modelId="{20508389-1433-4C5A-99BD-45DEBBB2B57C}" type="pres">
      <dgm:prSet presAssocID="{60AE1DBB-04F0-41DD-A0BA-72D13E8DF41C}" presName="bullet3b" presStyleLbl="node1" presStyleIdx="1" presStyleCnt="3"/>
      <dgm:spPr/>
    </dgm:pt>
    <dgm:pt modelId="{0C4DABA4-BA86-4E5B-89CF-676D156CDD03}" type="pres">
      <dgm:prSet presAssocID="{60AE1DBB-04F0-41DD-A0BA-72D13E8DF41C}" presName="textBox3b" presStyleLbl="revTx" presStyleIdx="1" presStyleCnt="3">
        <dgm:presLayoutVars>
          <dgm:bulletEnabled val="1"/>
        </dgm:presLayoutVars>
      </dgm:prSet>
      <dgm:spPr/>
      <dgm:t>
        <a:bodyPr/>
        <a:lstStyle/>
        <a:p>
          <a:endParaRPr lang="en-GB"/>
        </a:p>
      </dgm:t>
    </dgm:pt>
    <dgm:pt modelId="{64607B25-060B-4BDA-93F1-42A6318786C6}" type="pres">
      <dgm:prSet presAssocID="{A8FC74B9-AC2E-4018-856D-BF29FA110A4C}" presName="bullet3c" presStyleLbl="node1" presStyleIdx="2" presStyleCnt="3"/>
      <dgm:spPr/>
    </dgm:pt>
    <dgm:pt modelId="{50FDE7CB-709F-43F3-9CAD-3ED626A3FDEC}" type="pres">
      <dgm:prSet presAssocID="{A8FC74B9-AC2E-4018-856D-BF29FA110A4C}" presName="textBox3c" presStyleLbl="revTx" presStyleIdx="2" presStyleCnt="3" custScaleX="144463" custScaleY="38665" custLinFactNeighborX="23068" custLinFactNeighborY="-27853">
        <dgm:presLayoutVars>
          <dgm:bulletEnabled val="1"/>
        </dgm:presLayoutVars>
      </dgm:prSet>
      <dgm:spPr/>
      <dgm:t>
        <a:bodyPr/>
        <a:lstStyle/>
        <a:p>
          <a:endParaRPr lang="en-GB"/>
        </a:p>
      </dgm:t>
    </dgm:pt>
  </dgm:ptLst>
  <dgm:cxnLst>
    <dgm:cxn modelId="{CBCF00CD-AF74-4393-893F-424E06D2D788}" type="presOf" srcId="{7E3B6E35-AC1F-4FCB-8D61-9BE65607E714}" destId="{972DE4E3-3799-4BA4-BF25-BAC75507FBF4}" srcOrd="0" destOrd="1" presId="urn:microsoft.com/office/officeart/2005/8/layout/arrow2"/>
    <dgm:cxn modelId="{8BB7699B-7B9D-4BFA-A95C-8449ADAD47FE}" type="presOf" srcId="{5E4A50AF-94BE-474B-9D68-7142CA7FC6F9}" destId="{50FDE7CB-709F-43F3-9CAD-3ED626A3FDEC}" srcOrd="0" destOrd="1" presId="urn:microsoft.com/office/officeart/2005/8/layout/arrow2"/>
    <dgm:cxn modelId="{1FADF72C-62DC-49F1-AA66-3A81B4921396}" type="presOf" srcId="{4AA5645C-C670-4548-AB6A-25E5678177C2}" destId="{0C4DABA4-BA86-4E5B-89CF-676D156CDD03}" srcOrd="0" destOrd="1" presId="urn:microsoft.com/office/officeart/2005/8/layout/arrow2"/>
    <dgm:cxn modelId="{613589A2-7CA2-451E-9C3E-1AFDD626A693}" type="presOf" srcId="{AA58DFAE-F260-46F9-A10F-E39985587822}" destId="{98171EB0-FF7A-4931-8EFE-E8D84AA8D892}" srcOrd="0" destOrd="0" presId="urn:microsoft.com/office/officeart/2005/8/layout/arrow2"/>
    <dgm:cxn modelId="{D634410C-8E38-4B9C-BC10-09EBED725D7E}" srcId="{A8FC74B9-AC2E-4018-856D-BF29FA110A4C}" destId="{5E4A50AF-94BE-474B-9D68-7142CA7FC6F9}" srcOrd="0" destOrd="0" parTransId="{0B978C7A-60E1-4ACB-8801-8859F350CE5A}" sibTransId="{63EFCA0E-C5F2-4C82-885E-85405E4F8FFF}"/>
    <dgm:cxn modelId="{04B7BD3D-70DC-48D2-9297-60395CCEE7A2}" srcId="{A1A2E55B-ED6C-4E7F-8524-318940BFE705}" destId="{7E3B6E35-AC1F-4FCB-8D61-9BE65607E714}" srcOrd="0" destOrd="0" parTransId="{9A6BC1B2-C807-4A69-AB23-E46D5449528A}" sibTransId="{1183E022-B59C-4E3C-AE99-DE0F555962DA}"/>
    <dgm:cxn modelId="{2BF89932-BA7C-4049-88CE-5CF1BE9F1503}" type="presOf" srcId="{A1A2E55B-ED6C-4E7F-8524-318940BFE705}" destId="{972DE4E3-3799-4BA4-BF25-BAC75507FBF4}" srcOrd="0" destOrd="0" presId="urn:microsoft.com/office/officeart/2005/8/layout/arrow2"/>
    <dgm:cxn modelId="{734CED17-1F13-450C-9B31-4CE6AFA1E423}" srcId="{AA58DFAE-F260-46F9-A10F-E39985587822}" destId="{60AE1DBB-04F0-41DD-A0BA-72D13E8DF41C}" srcOrd="1" destOrd="0" parTransId="{1092055A-75F0-4F16-B599-ED5F2DEE2191}" sibTransId="{E5CE4503-067C-418D-87F4-6B6DEAE51200}"/>
    <dgm:cxn modelId="{33DDC9D3-1C18-47D6-941A-D2522AE327F8}" type="presOf" srcId="{60AE1DBB-04F0-41DD-A0BA-72D13E8DF41C}" destId="{0C4DABA4-BA86-4E5B-89CF-676D156CDD03}" srcOrd="0" destOrd="0" presId="urn:microsoft.com/office/officeart/2005/8/layout/arrow2"/>
    <dgm:cxn modelId="{F2074515-3E15-4301-A4A0-843E9A69AB6A}" srcId="{AA58DFAE-F260-46F9-A10F-E39985587822}" destId="{A1A2E55B-ED6C-4E7F-8524-318940BFE705}" srcOrd="0" destOrd="0" parTransId="{0F86B9AE-ACD0-4739-B75F-E00FDD6D872D}" sibTransId="{D2DA3C78-4A04-48A1-9702-DF24C61E40CB}"/>
    <dgm:cxn modelId="{CCEACDFD-38BA-46B7-9843-A7FB6BDAE277}" type="presOf" srcId="{A8FC74B9-AC2E-4018-856D-BF29FA110A4C}" destId="{50FDE7CB-709F-43F3-9CAD-3ED626A3FDEC}" srcOrd="0" destOrd="0" presId="urn:microsoft.com/office/officeart/2005/8/layout/arrow2"/>
    <dgm:cxn modelId="{7D9DE768-541E-41AF-9453-DB8D1C0F569F}" srcId="{AA58DFAE-F260-46F9-A10F-E39985587822}" destId="{A8FC74B9-AC2E-4018-856D-BF29FA110A4C}" srcOrd="2" destOrd="0" parTransId="{8D28D4F7-D929-4AB3-8239-A273F96BBC85}" sibTransId="{EC816276-CC2B-48B7-A86B-50380D13623F}"/>
    <dgm:cxn modelId="{6BC658A7-FFE0-4EF5-AD2F-965A10B628FE}" srcId="{60AE1DBB-04F0-41DD-A0BA-72D13E8DF41C}" destId="{4AA5645C-C670-4548-AB6A-25E5678177C2}" srcOrd="0" destOrd="0" parTransId="{92547FD4-3B31-4A85-B3B7-893CD110F823}" sibTransId="{F8B7D1E7-AD49-4B4E-8EBC-5E929A7C77FD}"/>
    <dgm:cxn modelId="{62D50D41-353A-4C87-8616-688E239B900A}" type="presParOf" srcId="{98171EB0-FF7A-4931-8EFE-E8D84AA8D892}" destId="{371FBEC7-8B97-4DA2-BC49-C7B71D95BCEA}" srcOrd="0" destOrd="0" presId="urn:microsoft.com/office/officeart/2005/8/layout/arrow2"/>
    <dgm:cxn modelId="{1E9752A3-87BA-4301-BDD1-DA9D552BB860}" type="presParOf" srcId="{98171EB0-FF7A-4931-8EFE-E8D84AA8D892}" destId="{C2D8EAD2-883D-4E85-866D-0422ED6A7080}" srcOrd="1" destOrd="0" presId="urn:microsoft.com/office/officeart/2005/8/layout/arrow2"/>
    <dgm:cxn modelId="{3F07E6FB-BA08-4AB9-B16A-6CCE0056D601}" type="presParOf" srcId="{C2D8EAD2-883D-4E85-866D-0422ED6A7080}" destId="{DA3F0E47-4FE8-483C-B796-8623C47C14AD}" srcOrd="0" destOrd="0" presId="urn:microsoft.com/office/officeart/2005/8/layout/arrow2"/>
    <dgm:cxn modelId="{26CE88F6-FB14-49F6-895E-935E34E006E1}" type="presParOf" srcId="{C2D8EAD2-883D-4E85-866D-0422ED6A7080}" destId="{972DE4E3-3799-4BA4-BF25-BAC75507FBF4}" srcOrd="1" destOrd="0" presId="urn:microsoft.com/office/officeart/2005/8/layout/arrow2"/>
    <dgm:cxn modelId="{9E9492FE-52CC-4CF9-B66D-24F38D000B18}" type="presParOf" srcId="{C2D8EAD2-883D-4E85-866D-0422ED6A7080}" destId="{20508389-1433-4C5A-99BD-45DEBBB2B57C}" srcOrd="2" destOrd="0" presId="urn:microsoft.com/office/officeart/2005/8/layout/arrow2"/>
    <dgm:cxn modelId="{1A4F10EC-43C6-4F11-B83A-541366E8F17D}" type="presParOf" srcId="{C2D8EAD2-883D-4E85-866D-0422ED6A7080}" destId="{0C4DABA4-BA86-4E5B-89CF-676D156CDD03}" srcOrd="3" destOrd="0" presId="urn:microsoft.com/office/officeart/2005/8/layout/arrow2"/>
    <dgm:cxn modelId="{C9658CAA-AC12-4763-86E8-403655D0C42C}" type="presParOf" srcId="{C2D8EAD2-883D-4E85-866D-0422ED6A7080}" destId="{64607B25-060B-4BDA-93F1-42A6318786C6}" srcOrd="4" destOrd="0" presId="urn:microsoft.com/office/officeart/2005/8/layout/arrow2"/>
    <dgm:cxn modelId="{D05E97E8-AB11-423B-AD5A-6AC42108E3EF}" type="presParOf" srcId="{C2D8EAD2-883D-4E85-866D-0422ED6A7080}" destId="{50FDE7CB-709F-43F3-9CAD-3ED626A3FDEC}" srcOrd="5" destOrd="0" presId="urn:microsoft.com/office/officeart/2005/8/layout/arrow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79CDDD-EB8E-4512-B6AC-9990913F32BD}" type="doc">
      <dgm:prSet loTypeId="urn:microsoft.com/office/officeart/2005/8/layout/process4" loCatId="process" qsTypeId="urn:microsoft.com/office/officeart/2005/8/quickstyle/3d3" qsCatId="3D" csTypeId="urn:microsoft.com/office/officeart/2005/8/colors/colorful2" csCatId="colorful" phldr="1"/>
      <dgm:spPr/>
      <dgm:t>
        <a:bodyPr/>
        <a:lstStyle/>
        <a:p>
          <a:endParaRPr lang="en-GB"/>
        </a:p>
      </dgm:t>
    </dgm:pt>
    <dgm:pt modelId="{A94EFDA5-07C2-438A-802C-76FBA4036061}">
      <dgm:prSet phldrT="[Text]"/>
      <dgm:spPr/>
      <dgm:t>
        <a:bodyPr/>
        <a:lstStyle/>
        <a:p>
          <a:r>
            <a:rPr lang="el-GR" dirty="0" smtClean="0"/>
            <a:t>Ελλάσονες Σιελογόνοι Αδένες</a:t>
          </a:r>
          <a:endParaRPr lang="en-GB" dirty="0"/>
        </a:p>
      </dgm:t>
    </dgm:pt>
    <dgm:pt modelId="{EEE19102-719A-44B7-92DF-36E390CAE2A2}" type="parTrans" cxnId="{8BC809E2-0C4D-4886-9FE2-47D43EF32F68}">
      <dgm:prSet/>
      <dgm:spPr/>
      <dgm:t>
        <a:bodyPr/>
        <a:lstStyle/>
        <a:p>
          <a:endParaRPr lang="en-GB"/>
        </a:p>
      </dgm:t>
    </dgm:pt>
    <dgm:pt modelId="{4CA2CC67-CEE4-4482-B9C2-36261CA5E190}" type="sibTrans" cxnId="{8BC809E2-0C4D-4886-9FE2-47D43EF32F68}">
      <dgm:prSet/>
      <dgm:spPr/>
      <dgm:t>
        <a:bodyPr/>
        <a:lstStyle/>
        <a:p>
          <a:endParaRPr lang="en-GB"/>
        </a:p>
      </dgm:t>
    </dgm:pt>
    <dgm:pt modelId="{65B2136B-201D-44FB-9DB0-99C20F90A0B0}">
      <dgm:prSet phldrT="[Text]" custT="1"/>
      <dgm:spPr/>
      <dgm:t>
        <a:bodyPr/>
        <a:lstStyle/>
        <a:p>
          <a:r>
            <a:rPr lang="el-GR" sz="2400" dirty="0" smtClean="0">
              <a:latin typeface="Arial Black" panose="020B0A04020102020204" pitchFamily="34" charset="0"/>
            </a:rPr>
            <a:t>~</a:t>
          </a:r>
          <a:r>
            <a:rPr lang="el-GR" sz="2400" dirty="0" smtClean="0"/>
            <a:t>50-60%</a:t>
          </a:r>
          <a:endParaRPr lang="en-GB" sz="2400" dirty="0"/>
        </a:p>
      </dgm:t>
    </dgm:pt>
    <dgm:pt modelId="{EC8C3FEA-B9E4-4015-B7D9-966F774DDA37}" type="parTrans" cxnId="{C20810BD-5A62-4324-9A2D-542DF3140CDE}">
      <dgm:prSet/>
      <dgm:spPr/>
      <dgm:t>
        <a:bodyPr/>
        <a:lstStyle/>
        <a:p>
          <a:endParaRPr lang="en-GB"/>
        </a:p>
      </dgm:t>
    </dgm:pt>
    <dgm:pt modelId="{AB2BDA55-202F-4729-8A56-E678E86CEE58}" type="sibTrans" cxnId="{C20810BD-5A62-4324-9A2D-542DF3140CDE}">
      <dgm:prSet/>
      <dgm:spPr/>
      <dgm:t>
        <a:bodyPr/>
        <a:lstStyle/>
        <a:p>
          <a:endParaRPr lang="en-GB"/>
        </a:p>
      </dgm:t>
    </dgm:pt>
    <dgm:pt modelId="{E0CCC601-C28E-4C29-9E22-6D5247B7A969}" type="pres">
      <dgm:prSet presAssocID="{9779CDDD-EB8E-4512-B6AC-9990913F32BD}" presName="Name0" presStyleCnt="0">
        <dgm:presLayoutVars>
          <dgm:dir/>
          <dgm:animLvl val="lvl"/>
          <dgm:resizeHandles val="exact"/>
        </dgm:presLayoutVars>
      </dgm:prSet>
      <dgm:spPr/>
      <dgm:t>
        <a:bodyPr/>
        <a:lstStyle/>
        <a:p>
          <a:endParaRPr lang="en-GB"/>
        </a:p>
      </dgm:t>
    </dgm:pt>
    <dgm:pt modelId="{F7304DCD-8BE9-4AE7-8431-ED91671AE115}" type="pres">
      <dgm:prSet presAssocID="{A94EFDA5-07C2-438A-802C-76FBA4036061}" presName="boxAndChildren" presStyleCnt="0"/>
      <dgm:spPr/>
    </dgm:pt>
    <dgm:pt modelId="{091BC4AC-5157-4556-8036-8C1F69056A73}" type="pres">
      <dgm:prSet presAssocID="{A94EFDA5-07C2-438A-802C-76FBA4036061}" presName="parentTextBox" presStyleLbl="node1" presStyleIdx="0" presStyleCnt="1"/>
      <dgm:spPr/>
      <dgm:t>
        <a:bodyPr/>
        <a:lstStyle/>
        <a:p>
          <a:endParaRPr lang="en-GB"/>
        </a:p>
      </dgm:t>
    </dgm:pt>
    <dgm:pt modelId="{D102001A-39C3-4082-A677-FA7B516C4EFC}" type="pres">
      <dgm:prSet presAssocID="{A94EFDA5-07C2-438A-802C-76FBA4036061}" presName="entireBox" presStyleLbl="node1" presStyleIdx="0" presStyleCnt="1" custLinFactX="24514" custLinFactNeighborX="100000" custLinFactNeighborY="-71452"/>
      <dgm:spPr/>
      <dgm:t>
        <a:bodyPr/>
        <a:lstStyle/>
        <a:p>
          <a:endParaRPr lang="en-GB"/>
        </a:p>
      </dgm:t>
    </dgm:pt>
    <dgm:pt modelId="{B4484EC1-E159-4C93-977C-BBC9BCAD201B}" type="pres">
      <dgm:prSet presAssocID="{A94EFDA5-07C2-438A-802C-76FBA4036061}" presName="descendantBox" presStyleCnt="0"/>
      <dgm:spPr/>
    </dgm:pt>
    <dgm:pt modelId="{3F001BE5-8B98-4C65-B45B-6187BABF4DDD}" type="pres">
      <dgm:prSet presAssocID="{65B2136B-201D-44FB-9DB0-99C20F90A0B0}" presName="childTextBox" presStyleLbl="fgAccFollowNode1" presStyleIdx="0" presStyleCnt="1">
        <dgm:presLayoutVars>
          <dgm:bulletEnabled val="1"/>
        </dgm:presLayoutVars>
      </dgm:prSet>
      <dgm:spPr/>
      <dgm:t>
        <a:bodyPr/>
        <a:lstStyle/>
        <a:p>
          <a:endParaRPr lang="en-GB"/>
        </a:p>
      </dgm:t>
    </dgm:pt>
  </dgm:ptLst>
  <dgm:cxnLst>
    <dgm:cxn modelId="{327E0AF7-43D2-4A61-9402-35AB0C4ADA7F}" type="presOf" srcId="{A94EFDA5-07C2-438A-802C-76FBA4036061}" destId="{D102001A-39C3-4082-A677-FA7B516C4EFC}" srcOrd="1" destOrd="0" presId="urn:microsoft.com/office/officeart/2005/8/layout/process4"/>
    <dgm:cxn modelId="{C20810BD-5A62-4324-9A2D-542DF3140CDE}" srcId="{A94EFDA5-07C2-438A-802C-76FBA4036061}" destId="{65B2136B-201D-44FB-9DB0-99C20F90A0B0}" srcOrd="0" destOrd="0" parTransId="{EC8C3FEA-B9E4-4015-B7D9-966F774DDA37}" sibTransId="{AB2BDA55-202F-4729-8A56-E678E86CEE58}"/>
    <dgm:cxn modelId="{A3151120-000E-4B44-8898-BCD532F1F762}" type="presOf" srcId="{A94EFDA5-07C2-438A-802C-76FBA4036061}" destId="{091BC4AC-5157-4556-8036-8C1F69056A73}" srcOrd="0" destOrd="0" presId="urn:microsoft.com/office/officeart/2005/8/layout/process4"/>
    <dgm:cxn modelId="{7494E3C6-392A-4DE9-85AF-4CB9F8CD3A1D}" type="presOf" srcId="{9779CDDD-EB8E-4512-B6AC-9990913F32BD}" destId="{E0CCC601-C28E-4C29-9E22-6D5247B7A969}" srcOrd="0" destOrd="0" presId="urn:microsoft.com/office/officeart/2005/8/layout/process4"/>
    <dgm:cxn modelId="{8BC809E2-0C4D-4886-9FE2-47D43EF32F68}" srcId="{9779CDDD-EB8E-4512-B6AC-9990913F32BD}" destId="{A94EFDA5-07C2-438A-802C-76FBA4036061}" srcOrd="0" destOrd="0" parTransId="{EEE19102-719A-44B7-92DF-36E390CAE2A2}" sibTransId="{4CA2CC67-CEE4-4482-B9C2-36261CA5E190}"/>
    <dgm:cxn modelId="{485698E5-0A1E-4C84-AFBA-480F3894D57A}" type="presOf" srcId="{65B2136B-201D-44FB-9DB0-99C20F90A0B0}" destId="{3F001BE5-8B98-4C65-B45B-6187BABF4DDD}" srcOrd="0" destOrd="0" presId="urn:microsoft.com/office/officeart/2005/8/layout/process4"/>
    <dgm:cxn modelId="{D4C23665-21D4-4DF1-AF91-EF0C6A8EA803}" type="presParOf" srcId="{E0CCC601-C28E-4C29-9E22-6D5247B7A969}" destId="{F7304DCD-8BE9-4AE7-8431-ED91671AE115}" srcOrd="0" destOrd="0" presId="urn:microsoft.com/office/officeart/2005/8/layout/process4"/>
    <dgm:cxn modelId="{3F1C29C4-864D-4ADD-8A83-0443D91A3963}" type="presParOf" srcId="{F7304DCD-8BE9-4AE7-8431-ED91671AE115}" destId="{091BC4AC-5157-4556-8036-8C1F69056A73}" srcOrd="0" destOrd="0" presId="urn:microsoft.com/office/officeart/2005/8/layout/process4"/>
    <dgm:cxn modelId="{06F728CC-E4E6-4827-A669-C126FE8ABAD9}" type="presParOf" srcId="{F7304DCD-8BE9-4AE7-8431-ED91671AE115}" destId="{D102001A-39C3-4082-A677-FA7B516C4EFC}" srcOrd="1" destOrd="0" presId="urn:microsoft.com/office/officeart/2005/8/layout/process4"/>
    <dgm:cxn modelId="{503983DB-A8DF-46B1-B3C7-D459F8A4D67D}" type="presParOf" srcId="{F7304DCD-8BE9-4AE7-8431-ED91671AE115}" destId="{B4484EC1-E159-4C93-977C-BBC9BCAD201B}" srcOrd="2" destOrd="0" presId="urn:microsoft.com/office/officeart/2005/8/layout/process4"/>
    <dgm:cxn modelId="{9D5EC5D5-6744-4EE8-A2ED-F887065CA565}" type="presParOf" srcId="{B4484EC1-E159-4C93-977C-BBC9BCAD201B}" destId="{3F001BE5-8B98-4C65-B45B-6187BABF4DDD}" srcOrd="0" destOrd="0" presId="urn:microsoft.com/office/officeart/2005/8/layout/process4"/>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9B93BB3-1610-4834-B07B-93FD328CC5C2}">
      <dsp:nvSpPr>
        <dsp:cNvPr id="0" name=""/>
        <dsp:cNvSpPr/>
      </dsp:nvSpPr>
      <dsp:spPr>
        <a:xfrm>
          <a:off x="-5203972" y="-801815"/>
          <a:ext cx="6197232" cy="6197232"/>
        </a:xfrm>
        <a:prstGeom prst="blockArc">
          <a:avLst>
            <a:gd name="adj1" fmla="val 18900000"/>
            <a:gd name="adj2" fmla="val 2700000"/>
            <a:gd name="adj3" fmla="val 349"/>
          </a:avLst>
        </a:prstGeom>
        <a:noFill/>
        <a:ln w="1397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1B46CA-8D24-4BCE-AD9A-F1F558B79467}">
      <dsp:nvSpPr>
        <dsp:cNvPr id="0" name=""/>
        <dsp:cNvSpPr/>
      </dsp:nvSpPr>
      <dsp:spPr>
        <a:xfrm>
          <a:off x="638896" y="455600"/>
          <a:ext cx="4991372" cy="920600"/>
        </a:xfrm>
        <a:prstGeom prst="rect">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0726" tIns="45720" rIns="45720" bIns="45720" numCol="1" spcCol="1270" anchor="ctr" anchorCtr="0">
          <a:noAutofit/>
        </a:bodyPr>
        <a:lstStyle/>
        <a:p>
          <a:pPr lvl="0" algn="l" defTabSz="800100">
            <a:lnSpc>
              <a:spcPct val="90000"/>
            </a:lnSpc>
            <a:spcBef>
              <a:spcPct val="0"/>
            </a:spcBef>
            <a:spcAft>
              <a:spcPct val="35000"/>
            </a:spcAft>
          </a:pPr>
          <a:r>
            <a:rPr lang="el-GR" sz="1800" kern="1200" dirty="0" smtClean="0"/>
            <a:t>Η </a:t>
          </a:r>
          <a:r>
            <a:rPr lang="en-US" sz="1800" kern="1200" dirty="0" smtClean="0"/>
            <a:t>FNAC</a:t>
          </a:r>
          <a:r>
            <a:rPr lang="el-GR" sz="1800" kern="1200" dirty="0" smtClean="0"/>
            <a:t> αποτελεί σημαντικό διαγνωστικό μέσο. </a:t>
          </a:r>
          <a:endParaRPr lang="en-GB" sz="1800" kern="1200" dirty="0"/>
        </a:p>
      </dsp:txBody>
      <dsp:txXfrm>
        <a:off x="638896" y="455600"/>
        <a:ext cx="4991372" cy="920600"/>
      </dsp:txXfrm>
    </dsp:sp>
    <dsp:sp modelId="{A422127D-0722-4207-BDB0-8E719F45E553}">
      <dsp:nvSpPr>
        <dsp:cNvPr id="0" name=""/>
        <dsp:cNvSpPr/>
      </dsp:nvSpPr>
      <dsp:spPr>
        <a:xfrm>
          <a:off x="63521" y="340525"/>
          <a:ext cx="1150750" cy="115075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8399CE8A-A877-49E8-8611-82C41FC7D748}">
      <dsp:nvSpPr>
        <dsp:cNvPr id="0" name=""/>
        <dsp:cNvSpPr/>
      </dsp:nvSpPr>
      <dsp:spPr>
        <a:xfrm>
          <a:off x="985921" y="1670737"/>
          <a:ext cx="4656734" cy="920600"/>
        </a:xfrm>
        <a:prstGeom prst="rect">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0726" tIns="40640" rIns="40640" bIns="4064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el-GR" sz="1600" kern="1200" dirty="0" smtClean="0"/>
            <a:t>Δια μέσου της βελόνης</a:t>
          </a:r>
          <a:r>
            <a:rPr lang="en-GB" sz="1600" kern="1200" dirty="0" smtClean="0"/>
            <a:t>:</a:t>
          </a:r>
          <a:endParaRPr lang="el-GR" sz="1600" kern="1200" dirty="0" smtClean="0"/>
        </a:p>
        <a:p>
          <a:pPr marL="0" marR="0" lvl="0" indent="0" algn="l" defTabSz="914400" eaLnBrk="1" fontAlgn="auto" latinLnBrk="0" hangingPunct="1">
            <a:lnSpc>
              <a:spcPct val="100000"/>
            </a:lnSpc>
            <a:spcBef>
              <a:spcPct val="0"/>
            </a:spcBef>
            <a:spcAft>
              <a:spcPts val="0"/>
            </a:spcAft>
            <a:buClrTx/>
            <a:buSzTx/>
            <a:buFontTx/>
            <a:buNone/>
            <a:tabLst/>
            <a:defRPr/>
          </a:pPr>
          <a:r>
            <a:rPr lang="el-GR" sz="1600" kern="1200" dirty="0" smtClean="0"/>
            <a:t>Ψηλαφητική έξεταση</a:t>
          </a:r>
          <a:endParaRPr lang="en-GB" sz="1600" kern="1200" dirty="0" smtClean="0"/>
        </a:p>
        <a:p>
          <a:pPr marL="0" marR="0" lvl="0" indent="0" algn="l" defTabSz="914400" eaLnBrk="1" fontAlgn="auto" latinLnBrk="0" hangingPunct="1">
            <a:lnSpc>
              <a:spcPct val="100000"/>
            </a:lnSpc>
            <a:spcBef>
              <a:spcPct val="0"/>
            </a:spcBef>
            <a:spcAft>
              <a:spcPts val="0"/>
            </a:spcAft>
            <a:buClrTx/>
            <a:buSzTx/>
            <a:buFontTx/>
            <a:buNone/>
            <a:tabLst/>
            <a:defRPr/>
          </a:pPr>
          <a:r>
            <a:rPr lang="el-GR" sz="1600" kern="1200" dirty="0" smtClean="0"/>
            <a:t>Αναρρόφηση υλικού από μια βλάβη </a:t>
          </a:r>
          <a:endParaRPr lang="en-GB" sz="1600" kern="1200" dirty="0"/>
        </a:p>
      </dsp:txBody>
      <dsp:txXfrm>
        <a:off x="985921" y="1670737"/>
        <a:ext cx="4656734" cy="920600"/>
      </dsp:txXfrm>
    </dsp:sp>
    <dsp:sp modelId="{D065F174-2D00-46E0-9983-EB5CBCC48FBD}">
      <dsp:nvSpPr>
        <dsp:cNvPr id="0" name=""/>
        <dsp:cNvSpPr/>
      </dsp:nvSpPr>
      <dsp:spPr>
        <a:xfrm>
          <a:off x="398159" y="1721425"/>
          <a:ext cx="1150750" cy="115075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 modelId="{AD2CAE7D-DC0B-4142-9828-1DBEA2864B95}">
      <dsp:nvSpPr>
        <dsp:cNvPr id="0" name=""/>
        <dsp:cNvSpPr/>
      </dsp:nvSpPr>
      <dsp:spPr>
        <a:xfrm>
          <a:off x="666249" y="2935535"/>
          <a:ext cx="4991372" cy="1667464"/>
        </a:xfrm>
        <a:prstGeom prst="rect">
          <a:avLst/>
        </a:prstGeom>
        <a:solidFill>
          <a:schemeClr val="accent1">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30726" tIns="40640" rIns="40640" bIns="40640" numCol="1" spcCol="1270" anchor="ctr" anchorCtr="0">
          <a:noAutofit/>
        </a:bodyPr>
        <a:lstStyle/>
        <a:p>
          <a:pPr lvl="0" algn="l" defTabSz="711200">
            <a:lnSpc>
              <a:spcPct val="90000"/>
            </a:lnSpc>
            <a:spcBef>
              <a:spcPct val="0"/>
            </a:spcBef>
            <a:spcAft>
              <a:spcPct val="35000"/>
            </a:spcAft>
            <a:buFont typeface="Arial" panose="020B0604020202020204" pitchFamily="34" charset="0"/>
            <a:buChar char="•"/>
            <a:defRPr/>
          </a:pPr>
          <a:r>
            <a:rPr lang="el-GR" sz="1600" kern="1200" dirty="0" smtClean="0"/>
            <a:t> Αίσθηση οστού </a:t>
          </a:r>
        </a:p>
        <a:p>
          <a:pPr lvl="0" algn="l" defTabSz="711200">
            <a:lnSpc>
              <a:spcPct val="90000"/>
            </a:lnSpc>
            <a:spcBef>
              <a:spcPct val="0"/>
            </a:spcBef>
            <a:spcAft>
              <a:spcPct val="35000"/>
            </a:spcAft>
            <a:buFont typeface="Arial" panose="020B0604020202020204" pitchFamily="34" charset="0"/>
            <a:buChar char="•"/>
            <a:defRPr/>
          </a:pPr>
          <a:r>
            <a:rPr lang="el-GR" sz="1600" kern="1200" dirty="0" smtClean="0"/>
            <a:t> Πύον</a:t>
          </a:r>
        </a:p>
        <a:p>
          <a:pPr lvl="0" algn="l" defTabSz="711200">
            <a:lnSpc>
              <a:spcPct val="90000"/>
            </a:lnSpc>
            <a:spcBef>
              <a:spcPct val="0"/>
            </a:spcBef>
            <a:spcAft>
              <a:spcPct val="35000"/>
            </a:spcAft>
            <a:buFont typeface="Arial" panose="020B0604020202020204" pitchFamily="34" charset="0"/>
            <a:buChar char="•"/>
            <a:defRPr/>
          </a:pPr>
          <a:r>
            <a:rPr lang="el-GR" sz="1600" kern="1200" dirty="0" smtClean="0"/>
            <a:t> Κυστικό υγρό</a:t>
          </a:r>
        </a:p>
        <a:p>
          <a:pPr lvl="0" algn="l" defTabSz="711200">
            <a:lnSpc>
              <a:spcPct val="90000"/>
            </a:lnSpc>
            <a:spcBef>
              <a:spcPct val="0"/>
            </a:spcBef>
            <a:spcAft>
              <a:spcPct val="35000"/>
            </a:spcAft>
            <a:buFont typeface="Arial" panose="020B0604020202020204" pitchFamily="34" charset="0"/>
            <a:buChar char="•"/>
            <a:defRPr/>
          </a:pPr>
          <a:r>
            <a:rPr lang="el-GR" sz="1600" kern="1200" dirty="0" smtClean="0"/>
            <a:t> Υλικό</a:t>
          </a:r>
          <a:r>
            <a:rPr lang="en-GB" sz="1600" kern="1200" dirty="0" smtClean="0"/>
            <a:t> </a:t>
          </a:r>
          <a:r>
            <a:rPr lang="el-GR" sz="1600" kern="1200" dirty="0" smtClean="0"/>
            <a:t>για εξέταση σε συμπαγείς βλάβες</a:t>
          </a:r>
          <a:endParaRPr lang="en-GB" sz="1600" kern="1200" dirty="0"/>
        </a:p>
      </dsp:txBody>
      <dsp:txXfrm>
        <a:off x="666249" y="2935535"/>
        <a:ext cx="4991372" cy="1667464"/>
      </dsp:txXfrm>
    </dsp:sp>
    <dsp:sp modelId="{A146A5F8-0260-42D6-9057-316C6A57221C}">
      <dsp:nvSpPr>
        <dsp:cNvPr id="0" name=""/>
        <dsp:cNvSpPr/>
      </dsp:nvSpPr>
      <dsp:spPr>
        <a:xfrm>
          <a:off x="63521" y="3102325"/>
          <a:ext cx="1150750" cy="1150750"/>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71FBEC7-8B97-4DA2-BC49-C7B71D95BCEA}">
      <dsp:nvSpPr>
        <dsp:cNvPr id="0" name=""/>
        <dsp:cNvSpPr/>
      </dsp:nvSpPr>
      <dsp:spPr>
        <a:xfrm>
          <a:off x="1051862" y="0"/>
          <a:ext cx="7167504" cy="4479690"/>
        </a:xfrm>
        <a:prstGeom prst="swooshArrow">
          <a:avLst>
            <a:gd name="adj1" fmla="val 25000"/>
            <a:gd name="adj2" fmla="val 25000"/>
          </a:avLst>
        </a:prstGeom>
        <a:solidFill>
          <a:schemeClr val="accent2">
            <a:tint val="40000"/>
            <a:hueOff val="0"/>
            <a:satOff val="0"/>
            <a:lumOff val="0"/>
            <a:alphaOff val="0"/>
          </a:schemeClr>
        </a:soli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DA3F0E47-4FE8-483C-B796-8623C47C14AD}">
      <dsp:nvSpPr>
        <dsp:cNvPr id="0" name=""/>
        <dsp:cNvSpPr/>
      </dsp:nvSpPr>
      <dsp:spPr>
        <a:xfrm>
          <a:off x="1962135" y="3091882"/>
          <a:ext cx="186355" cy="186355"/>
        </a:xfrm>
        <a:prstGeom prst="ellipse">
          <a:avLst/>
        </a:prstGeom>
        <a:solidFill>
          <a:schemeClr val="accent2">
            <a:hueOff val="0"/>
            <a:satOff val="0"/>
            <a:lumOff val="0"/>
            <a:alphaOff val="0"/>
          </a:schemeClr>
        </a:solidFill>
        <a:ln>
          <a:noFill/>
        </a:ln>
        <a:effectLst>
          <a:outerShdw blurRad="50800" dist="15240" dir="5400000" algn="tl"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972DE4E3-3799-4BA4-BF25-BAC75507FBF4}">
      <dsp:nvSpPr>
        <dsp:cNvPr id="0" name=""/>
        <dsp:cNvSpPr/>
      </dsp:nvSpPr>
      <dsp:spPr>
        <a:xfrm>
          <a:off x="2055313" y="3185059"/>
          <a:ext cx="1670028" cy="12946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746" tIns="0" rIns="0" bIns="0" numCol="1" spcCol="1270" anchor="t" anchorCtr="0">
          <a:noAutofit/>
        </a:bodyPr>
        <a:lstStyle/>
        <a:p>
          <a:pPr lvl="0" algn="l" defTabSz="1066800">
            <a:lnSpc>
              <a:spcPct val="90000"/>
            </a:lnSpc>
            <a:spcBef>
              <a:spcPct val="0"/>
            </a:spcBef>
            <a:spcAft>
              <a:spcPct val="35000"/>
            </a:spcAft>
          </a:pPr>
          <a:r>
            <a:rPr lang="el-GR" sz="2400" kern="1200" dirty="0" smtClean="0"/>
            <a:t>Παρωτίδα</a:t>
          </a:r>
          <a:endParaRPr lang="en-GB" sz="2400" kern="1200" dirty="0"/>
        </a:p>
        <a:p>
          <a:pPr marL="228600" lvl="1" indent="-228600" algn="l" defTabSz="1066800">
            <a:lnSpc>
              <a:spcPct val="90000"/>
            </a:lnSpc>
            <a:spcBef>
              <a:spcPct val="0"/>
            </a:spcBef>
            <a:spcAft>
              <a:spcPct val="15000"/>
            </a:spcAft>
            <a:buChar char="••"/>
          </a:pPr>
          <a:r>
            <a:rPr lang="el-GR" sz="2400" kern="1200" dirty="0" smtClean="0">
              <a:latin typeface="Arial Black" panose="020B0A04020102020204" pitchFamily="34" charset="0"/>
            </a:rPr>
            <a:t>~</a:t>
          </a:r>
          <a:r>
            <a:rPr lang="el-GR" sz="2400" kern="1200" dirty="0" smtClean="0"/>
            <a:t>12-22%</a:t>
          </a:r>
          <a:endParaRPr lang="en-GB" sz="2400" kern="1200" dirty="0"/>
        </a:p>
      </dsp:txBody>
      <dsp:txXfrm>
        <a:off x="2055313" y="3185059"/>
        <a:ext cx="1670028" cy="1294630"/>
      </dsp:txXfrm>
    </dsp:sp>
    <dsp:sp modelId="{20508389-1433-4C5A-99BD-45DEBBB2B57C}">
      <dsp:nvSpPr>
        <dsp:cNvPr id="0" name=""/>
        <dsp:cNvSpPr/>
      </dsp:nvSpPr>
      <dsp:spPr>
        <a:xfrm>
          <a:off x="3607077" y="1874302"/>
          <a:ext cx="336872" cy="336872"/>
        </a:xfrm>
        <a:prstGeom prst="ellipse">
          <a:avLst/>
        </a:prstGeom>
        <a:solidFill>
          <a:schemeClr val="accent2">
            <a:hueOff val="-3712334"/>
            <a:satOff val="1211"/>
            <a:lumOff val="-1079"/>
            <a:alphaOff val="0"/>
          </a:schemeClr>
        </a:solidFill>
        <a:ln>
          <a:noFill/>
        </a:ln>
        <a:effectLst>
          <a:outerShdw blurRad="50800" dist="15240" dir="5400000" algn="tl"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0C4DABA4-BA86-4E5B-89CF-676D156CDD03}">
      <dsp:nvSpPr>
        <dsp:cNvPr id="0" name=""/>
        <dsp:cNvSpPr/>
      </dsp:nvSpPr>
      <dsp:spPr>
        <a:xfrm>
          <a:off x="3775514" y="2042738"/>
          <a:ext cx="1720200" cy="24369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502" tIns="0" rIns="0" bIns="0" numCol="1" spcCol="1270" anchor="t" anchorCtr="0">
          <a:noAutofit/>
        </a:bodyPr>
        <a:lstStyle/>
        <a:p>
          <a:pPr lvl="0" algn="l" defTabSz="1066800">
            <a:lnSpc>
              <a:spcPct val="90000"/>
            </a:lnSpc>
            <a:spcBef>
              <a:spcPct val="0"/>
            </a:spcBef>
            <a:spcAft>
              <a:spcPct val="35000"/>
            </a:spcAft>
          </a:pPr>
          <a:r>
            <a:rPr lang="el-GR" sz="2400" kern="1200" dirty="0" smtClean="0"/>
            <a:t>Υπογνάθιοι</a:t>
          </a:r>
          <a:endParaRPr lang="en-GB" sz="2400" kern="1200" dirty="0"/>
        </a:p>
        <a:p>
          <a:pPr marL="228600" lvl="1" indent="-228600" algn="l" defTabSz="1066800">
            <a:lnSpc>
              <a:spcPct val="90000"/>
            </a:lnSpc>
            <a:spcBef>
              <a:spcPct val="0"/>
            </a:spcBef>
            <a:spcAft>
              <a:spcPct val="15000"/>
            </a:spcAft>
            <a:buChar char="••"/>
          </a:pPr>
          <a:r>
            <a:rPr lang="el-GR" sz="2400" kern="1200" dirty="0" smtClean="0">
              <a:latin typeface="Arial Black" panose="020B0A04020102020204" pitchFamily="34" charset="0"/>
            </a:rPr>
            <a:t>~</a:t>
          </a:r>
          <a:r>
            <a:rPr lang="el-GR" sz="2400" kern="1200" dirty="0" smtClean="0"/>
            <a:t>50%</a:t>
          </a:r>
          <a:endParaRPr lang="en-GB" sz="2400" kern="1200" dirty="0"/>
        </a:p>
      </dsp:txBody>
      <dsp:txXfrm>
        <a:off x="3775514" y="2042738"/>
        <a:ext cx="1720200" cy="2436951"/>
      </dsp:txXfrm>
    </dsp:sp>
    <dsp:sp modelId="{64607B25-060B-4BDA-93F1-42A6318786C6}">
      <dsp:nvSpPr>
        <dsp:cNvPr id="0" name=""/>
        <dsp:cNvSpPr/>
      </dsp:nvSpPr>
      <dsp:spPr>
        <a:xfrm>
          <a:off x="5585308" y="1133361"/>
          <a:ext cx="465887" cy="465887"/>
        </a:xfrm>
        <a:prstGeom prst="ellipse">
          <a:avLst/>
        </a:prstGeom>
        <a:solidFill>
          <a:schemeClr val="accent2">
            <a:hueOff val="-7424669"/>
            <a:satOff val="2422"/>
            <a:lumOff val="-2157"/>
            <a:alphaOff val="0"/>
          </a:schemeClr>
        </a:solidFill>
        <a:ln>
          <a:noFill/>
        </a:ln>
        <a:effectLst>
          <a:outerShdw blurRad="50800" dist="15240" dir="5400000" algn="tl" rotWithShape="0">
            <a:srgbClr val="000000">
              <a:alpha val="7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50FDE7CB-709F-43F3-9CAD-3ED626A3FDEC}">
      <dsp:nvSpPr>
        <dsp:cNvPr id="0" name=""/>
        <dsp:cNvSpPr/>
      </dsp:nvSpPr>
      <dsp:spPr>
        <a:xfrm>
          <a:off x="5832642" y="1453931"/>
          <a:ext cx="2485053" cy="12037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864" tIns="0" rIns="0" bIns="0" numCol="1" spcCol="1270" anchor="t" anchorCtr="0">
          <a:noAutofit/>
        </a:bodyPr>
        <a:lstStyle/>
        <a:p>
          <a:pPr lvl="0" algn="l" defTabSz="1066800">
            <a:lnSpc>
              <a:spcPct val="90000"/>
            </a:lnSpc>
            <a:spcBef>
              <a:spcPct val="0"/>
            </a:spcBef>
            <a:spcAft>
              <a:spcPct val="35000"/>
            </a:spcAft>
          </a:pPr>
          <a:r>
            <a:rPr lang="el-GR" sz="2400" kern="1200" dirty="0" smtClean="0"/>
            <a:t>Υπογλώσσιοι</a:t>
          </a:r>
          <a:endParaRPr lang="en-GB" sz="2400" kern="1200" dirty="0"/>
        </a:p>
        <a:p>
          <a:pPr marL="228600" lvl="1" indent="-228600" algn="l" defTabSz="1066800">
            <a:lnSpc>
              <a:spcPct val="90000"/>
            </a:lnSpc>
            <a:spcBef>
              <a:spcPct val="0"/>
            </a:spcBef>
            <a:spcAft>
              <a:spcPct val="15000"/>
            </a:spcAft>
            <a:buChar char="••"/>
          </a:pPr>
          <a:r>
            <a:rPr lang="el-GR" sz="2400" kern="1200" dirty="0" smtClean="0">
              <a:latin typeface="Arial Black" panose="020B0A04020102020204" pitchFamily="34" charset="0"/>
            </a:rPr>
            <a:t>~</a:t>
          </a:r>
          <a:r>
            <a:rPr lang="el-GR" sz="2400" kern="1200" dirty="0" smtClean="0"/>
            <a:t>100%</a:t>
          </a:r>
          <a:endParaRPr lang="en-GB" sz="2400" kern="1200" dirty="0"/>
        </a:p>
      </dsp:txBody>
      <dsp:txXfrm>
        <a:off x="5832642" y="1453931"/>
        <a:ext cx="2485053" cy="12037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102001A-39C3-4082-A677-FA7B516C4EFC}">
      <dsp:nvSpPr>
        <dsp:cNvPr id="0" name=""/>
        <dsp:cNvSpPr/>
      </dsp:nvSpPr>
      <dsp:spPr>
        <a:xfrm>
          <a:off x="0" y="0"/>
          <a:ext cx="2705832" cy="1816856"/>
        </a:xfrm>
        <a:prstGeom prst="rect">
          <a:avLst/>
        </a:prstGeom>
        <a:solidFill>
          <a:schemeClr val="accent2">
            <a:hueOff val="0"/>
            <a:satOff val="0"/>
            <a:lumOff val="0"/>
            <a:alphaOff val="0"/>
          </a:schemeClr>
        </a:solidFill>
        <a:ln>
          <a:noFill/>
        </a:ln>
        <a:effectLst>
          <a:outerShdw blurRad="50800" dist="15240" dir="5400000" algn="tl" rotWithShape="0">
            <a:srgbClr val="000000">
              <a:alpha val="7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l-GR" sz="2200" kern="1200" dirty="0" smtClean="0"/>
            <a:t>Ελλάσονες Σιελογόνοι Αδένες</a:t>
          </a:r>
          <a:endParaRPr lang="en-GB" sz="2200" kern="1200" dirty="0"/>
        </a:p>
      </dsp:txBody>
      <dsp:txXfrm>
        <a:off x="0" y="0"/>
        <a:ext cx="2705832" cy="981102"/>
      </dsp:txXfrm>
    </dsp:sp>
    <dsp:sp modelId="{3F001BE5-8B98-4C65-B45B-6187BABF4DDD}">
      <dsp:nvSpPr>
        <dsp:cNvPr id="0" name=""/>
        <dsp:cNvSpPr/>
      </dsp:nvSpPr>
      <dsp:spPr>
        <a:xfrm>
          <a:off x="0" y="944765"/>
          <a:ext cx="2705832" cy="835753"/>
        </a:xfrm>
        <a:prstGeom prst="rect">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170688" tIns="30480" rIns="170688" bIns="30480" numCol="1" spcCol="1270" anchor="ctr" anchorCtr="0">
          <a:noAutofit/>
        </a:bodyPr>
        <a:lstStyle/>
        <a:p>
          <a:pPr lvl="0" algn="ctr" defTabSz="1066800">
            <a:lnSpc>
              <a:spcPct val="90000"/>
            </a:lnSpc>
            <a:spcBef>
              <a:spcPct val="0"/>
            </a:spcBef>
            <a:spcAft>
              <a:spcPct val="35000"/>
            </a:spcAft>
          </a:pPr>
          <a:r>
            <a:rPr lang="el-GR" sz="2400" kern="1200" dirty="0" smtClean="0">
              <a:latin typeface="Arial Black" panose="020B0A04020102020204" pitchFamily="34" charset="0"/>
            </a:rPr>
            <a:t>~</a:t>
          </a:r>
          <a:r>
            <a:rPr lang="el-GR" sz="2400" kern="1200" dirty="0" smtClean="0"/>
            <a:t>50-60%</a:t>
          </a:r>
          <a:endParaRPr lang="en-GB" sz="2400" kern="1200" dirty="0"/>
        </a:p>
      </dsp:txBody>
      <dsp:txXfrm>
        <a:off x="0" y="944765"/>
        <a:ext cx="2705832" cy="83575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image" Target="../media/image103.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image" Target="../media/image105.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108.png"/></Relationships>
</file>

<file path=ppt/ink/ink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09T07:09:28.47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1310 124,'0'0,"0"-19,0 19,-20-20,0 20,20 0,0-20,-19 20,19 0,0-19,-20 19,20 0,-20 0,1-20,19 20,-20 0,20 0,-40 0,21 0,-21 0,21 0,-1 0,0 0,1 0,-1 0,0-20,1 20,-1 0,0 0,20 0,-19 0,-1 0,20 0,-20 0,20 0,-19 0,19 0,-20 0,0 0,20 0,-19 0,19 0,-20 0,0 0,20 0,-19 0,19 0,-20 0,0 0,1 20,19-20,-20 0,20 0,-20 0,1 20,19-20,-20 0,20 19,-20-19,1 0,19 0,-20 20,-19 0,39-20,-20 0,0 0,20 0,-19 19,19-19,-20 20,0-20,20 20,-19-20,19 19,0-19,-20 20,20-20,-20 20,1-1,19-19,-20 20,20-20,-20 20,20-20,-19 19,19 1,-20 0,20-20,-20 19,20 1,0-20,-19 20,-1-1,20 1,-20-20,20 20,-20-20,20 19,-19 1,19-20,0 20,0-20,-20 19,20 1,0-20,0 20,-20-1,1 1,19-20,0 20,0-1,0 1,-20 0,20-20,0 19,0 1,0 0,0-1,0 1,0-20,0 19,0 1,0 0,0 19,0 0,0-19,0 0,0-1,0 1,0 19,0-39,20 20,-20 19,19-19,-19 0,0-1,20 1,-20 0,0-20,39 39,-39-39,20 0,-20 20,0-20,20 19,0 1,-20-20,19 20,-19-20,0 39,40-39,-40 39,19-39,1 20,0 0,-20-20,19 19,-19-19,0 20,20-20,-20 0,20 0,-20 0,19 0,1 0,-20 0,0 20,20-20,-1 0,1 0,-20 19,0-19,20 0,-1 0,1 0,-20 0,20 0,-20 0,19 0,-19 0,20 0,0 0,-1 0,-19 20,20-20,0 0,-20 0,19 0,1 0,0 20,-1-20,1 0,-20 19,20-19,19 0,-39 0,39 0,-39 0,20 0,19 0,-19 0,0 20,-1-20,1 0,0 0,-1 0,1 0,-20 0,39 0,-19 0,0 0,-1 0,21 0,-40 0,39 0,-39 0,20 0,-20 0,20 0,-1 0,-19 0,20 0,-20 0,20 0,-20 0,19 0,1 0,-20 0,20 0,-20 0,39 0,-39-20,20 20,-20 0,19 0,1-19,-20 19,20-20,-20 20,19-20,-19 20,20-19,-20 19,20-20,-20 0,0 1,19 19,-19-20,20-19,-20 39,20-20,-20-19,0 39,19-40,1 21,-20-1,20 20,-20-20,0 20,0-19,0-1,0 20,0-20,0 20,19-39,-19 39,0-20,0 1,0-1,0 20,0-20,0 1,0-1,0 0,0 20,20-19,-20-1,20-19,-20 19,0 0,0 1,0 19,0-40,0 21,0-1,0 1,0-1,0 0,0 20,0-19,0 19,0-20,0 0,0 20,0-19,0 19,0-20,0 20,0-20,0 1,0 19,0-20,0 20,0-20,-20 1,20 19,0-20,0 20,0-20,0 20,0-19,-20 19,20-20,0 20,-19 0,19-20,0 20,0 0,-20-19,20-1,-20 20,20 0,0-20,-19 20,19 0,0 0,-20-19,20 19,-20 0,20-20,0 20,0-20,0 20,-19 0,19-19,0 19,0 0,0-20,-20 20,20-20,0 20,0-19,0 19,-20-40,1 40,19 0,-20-19,20 19,0-20,-20 20,20 0,-19 0,19-20,-20 20,20-19,0 19,-20 0,1 0,19-20,-20 20,20 0,0 0,-20 0,20-20,-19 20,-1 0,20 0,-20 0,20 0</inkml:trace>
</inkml:ink>
</file>

<file path=ppt/ink/ink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09T07:09:45.7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0,'0'40,"0"-40,0 20,0-1,0 1,0-20,0 20,0-20,0 20,0-20,0 20,0 0,20-20,-20 20,0-20,0 20,0-1,0-19,0 20,0 0,0 0,0 0,0-20,0 20,0 0,0-20,0 20,0-20,0 19,19-19,-19 20,0 0,0-20,20 20,-20-20,0 40,0-40,20 0,-20 20,0-20,0 0,0 19,20-19,-20 20,20-20,-20 20,0-20,20 40,-20-20,19 0,1 19,-20-39,20 20,-20 0,0-20,20 0,-20 20,0-20,0 20,0 0,0 0,20-20,-20 19,0-19,20 20,-20 0,0-20,0 20,0-20,20 20,-20 0,0 20,0-40,19 19,-19 1,0 0,0-20,0 20,0-20,0 20,0-20,0 20,20 0,-20 19,0-19,20 20,-20 0,0-1,20-39,-20 40,0 0,20-40,-20 40,20-21,-20 1,19 0,-19 0,20 20,0-40,-20 20,0 0,20-20,-20 19,0-19,0 20,20-20,-20 20,20 0,-20-20,0 20,20 20,-1-40,1 19,-20 1,20-20,0 20,-20 0,20 0,19 20,-19-20,0 19,0 1,20 0,-40-20,20-20,-20 19,0-19,19 0,-19 20,20-20,-20 20,0-20,0 0,0 20,20 0,0 0,0 20,-20-40,39 39,-39-39,20 20,-20 0,0 0,0-20,40 20,-40-20,0 39,20-19,19 20,-39 0,40-20,-20 19,-20-39,20 40,0-40,-20 20,20 0,-20-20,0 20,19-20,-19 0,0 39,20-39,-20 20,20 0,-20 0,20-20,-20 20,20-20,-20 20,0 0,20 0,-20-20,19 19,-19 1,20 0,-20-20,0 0,20 20,-20 0,20 39,0-59,0 20,-1 0,-19-20,0 20,20-20,-20 0,0 40,0-40,0 20,0-20,0 0,0 20,0-20,0 19,0 1,0-20,0 20,0-20,20 20,-20 0,0-20,20 20,-20-20,0 20,0-20,0 19,0 1,0-20,0 20,0-20,0 0,20 0,-20 20,0 0,0-20,0 20,0-20,0 0,0 20,0 19,20-19,-20 0,20-20,-20 0,19 0,-19 0,0-40,20 21</inkml:trace>
</inkml:ink>
</file>

<file path=ppt/ink/ink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09T07:09:34.32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1879 437,'0'0,"0"-20,-19 0,19 20,-20-20,20 20,0-20,-20 20,20 0,-19-39,19 39,-20 0,20-20,0 20,-19-20,19 20,0-20,0 20,-20 0,20 0,-20-19,1 19,19-20,-20 0,20 20,-19-20,-1 20,0 0,1 0,19-19,-40-1,40 20,-19-20,-1 0,1 20,-21 0,21 0,-1-20,0 20,1-19,-1 19,1-20,-21 20,1 0,-20 0,40 0,-1-20,-19 20,0 0,19 0,-19 0,19 0,0 0,1 0,-20 0,19 0,0 0,-19 0,39 0,-39 0,0 0,19 0,0 0,1 0,-1 0,0 0,1 0,-1 0,1 0,-1 0,0 0,1 0,-1 0,1 0,-1 0,0 0,1 20,19-20,-20 0,0 0,20 20,-19-20,-1 19,1 1,19-20,-40 0,21 20,-1 0,20-20,-20 20,1-20,19 19,0 1,-20-20,20 20,-19-20,19 39,0-39,-20 20,0 20,20-20,-19 19,19-39,-20 40,20-1,0-19,0 0,0 19,0-39,0 20,0 0,0 0,0 0,0-1,0 1,0 0,0 0,0 0,0 19,0-19,0 0,0 19,0-19,0 0,0 19,0-19,0 0,0 0,0-20,20 39,-20 1,0-20,0 19,0-19,0 0,0 0,0-20,0 19,19 1,-19 0,0-20,0 20,0 0,20-20,0 19,-20 1,0 0,19-20,-19 20,0-20,20 19,-1 1,-19 20,0-20,40-1,-40-19,19 20,-19-20,0 20,20 0,0-20,-20 0,19 0,-19 20,39-20,-39 19,40 1,-21-20,1 20,-20-20,20 20,-1-1,1-19,19 0,-39 20,20-20,-20 20,19-20,1 0,-20 0,39 20,0-20,1 0,-40 20,39-1,-20-19,1 0,19 0,-39 0,20 20,-20 0,0-20,20 0,-1 0,-19 20,20-20,-20 0,39 20,-19-1,-1-19,-19 0,20 0,0 40,-1-40,1 0,-1 20,21-20,-21 19,1-19,-20 0,19 0,-19 20,20-20,0 0,-20 0,19 20,21 0,-21-20,1 0,-1 0,1 0,0 0,-20 0,19 0,1 0,19 0,-39 0,39 0,-19 0,0 0,-1-20,1 20,0-20,-1 0,1 20,-20-19,19 19,-19 0,20 0,-20-20,20 20,-1-20,1 20,-20-20,39 20,-19-19,-1 19,-19-20,40 0,-40 0,19 0,-19 20,20-39,-20-1,19 40,-19-20,0 1,0 19,0-20,20 0,-20 0,0 1,0-1,0 0,0 20,0-20,0-19,0 39,0-40,0 20,0 0,0 20,0-19,0-1,0 20,0-20,0 0,0 1,0 19,0-20,0 0,0 0,0 20,0-20,0 1,0-1,0 20,0-40,0 40,0-20,0 1,0-1,0 20,0-20,0 20,0-20,0 1,0 19,0-20,0 0,0 0,0 20,0-20,0 1,0-1,0 20,0-20,0 0,0 0,0 20,0-19,0 19,0-20,0 0,0 0,0 1,0-1,0 20,20-20,-20 20,0-20,0 0,0 20,0-19,0 19,0-20,0 20,0-20,0 0,0 20,0-20,0 20,0-19,0 19,0-20,0 0,0 20,0 0,-20 0,20 0,0-20,-20 20,20 0,-19-19,-1-1,20 20,-19 0,19 0,0 0,-20 0,0 0</inkml:trace>
  <inkml:trace contextRef="#ctx0" brushRef="#br0" timeOffset="5507">1722 2791,'0'-20,"-19"20,19-39,0 19,-20 20,20-40,-19-19,19 0,-20 39,20-20,-20 1,20 19,0 0,0 20,-19-20,19 1,-20-1,20 20,-20-20,20 0,0 20,-19 0,19-20,0 20,0 0,-20-19,1 19,19-20,-20 0,20 0,-39 0,39 20,-40-19,40-21,-39 20,20-19,-1 39,20-20,-20 20,1-20,-1 20,20 0,-20 0,1 0,-1 0,1 0,-1-20,0 20,1 0,-1 0,1 0,-1 0,-39 0,39 0,-19 0,0 0,0 0,39 0,-20 0,0 0,1 0,-1 0,20 0,-39 0,19 0,1 0,-21 0,21 0,-1 0,-19 0,39 20,-20-20,20 0,-19 0,19 20,-20-20,1 0,-1 20,0 0,-19-20,0 19,19-19,1 20,19-20,-20 20,0-20,20 20,-19-1,19-19,0 0,0 20,-20-20,20 0,-20 20,20 0,0-20,0 20,-19-1,19 1,-20 20,20-20,-39 19,39-19,0 0,-20 39,1-39,-1 19,20-19,0 20,-20-20,20 19,-19-19,19 0,0-1,-20 1,1 20,19-40,0 39,-20-19,20 0,0 20,-20-21,20 1,0 20,0-40,0 19,0 21,0-20,0 0,0-1,0 1,0 0,0 20,0-40,0 39,0-19,0 0,0-1,0 21,0-20,0 0,0-1,0 1,0 0,0 0,0 0,0-1,0 1,0 20,0-40,0 19,0 21,0-20,0 0,0 39,0-39,0-20,0 39,0-19,0 0,0 19,0-19,0 0,0 20,0-21,0 1,0 20,0-20,0-1,0 21,0-20,0 19,0-19,0 20,0 19,20-39,-20 19,0 1,0 19,0-39,0 20,0-21,0 41,0-40,20-1,-20 1,0 0,0 0,0-1,0 1,0 0,0 0,19 0,-19-1,0 1,0 0,20 0,-20 19,0-19,19 0,-19 0,20-1,-20 1,0 0,20 0,-20 0,0-20,0 39,39-39,-19 40,-20-40,0 20,39 19,-39-39,0 0,0 20,19 0,-19-20,0 19,20-19,-20 20,20 0,-20-20,19 20,1 0,0 19,-1-19,1 0,-20 0,19-20,-19 0,0 19,0 1,20-20,-20 20,0-20,0 0,20 0,-20 20,0-20,19 19,-19 1,20-20,-20 20,20 0,-20 0,19-20,-19 0,0 19,0 1,20-20,-20 20,0 0,19-20,-19 20,0-20,0 19,0-19,0 20,20 0,0-20,-20 20,0-20,0 19,19-19,-19 0,0 0,20 0,-20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5-09T06:23:00.386"/>
    </inkml:context>
    <inkml:brush xml:id="br0">
      <inkml:brushProperty name="width" value="0.05292" units="cm"/>
      <inkml:brushProperty name="height" value="0.05292" units="cm"/>
      <inkml:brushProperty name="color" value="#00B050"/>
      <inkml:brushProperty name="fitToCurve" value="1"/>
    </inkml:brush>
  </inkml:definitions>
  <inkml:trace contextRef="#ctx0" brushRef="#br0">3433 1276,'0'0,"0"0,0 0,0-20,0 0,0 0,0 1,0-1,0-20,0 21,0 19,0-40,-19 1,19 19,0-20,0 20,0 1,0-1,-20 0,20 0,0 1,0-1,0 0,0 20,0-39,-20 39,20-20,0 20,0-40,0 40,0-19,-20-21,20 20,-20-19,20 19,0 0,0 20,-20-19,20-1,0 0,0 20,-19-20,19 20,0-19,0-1,0 0,0 0,-20 1,20-1,0 0,0 20,-20-20,0 20,20-19,0 19,0-20,-20 20,20-20,0 20,-20-20,20 20,0-39,-39 39,39-20,-20 0,-20-19,40 39,-20-20,20 20,-39-20,19 0,0 1,-20-1,20 0,0 20,20 0,-19 0,-1 0,20 0,-20 0,20 0,-20 0,20 0,-40 0,40 0,-39 0,39 0,-20 0,-20 0,1 0,19 0,-20 0,0 0,20 0,-19 0,19 0,0 0,0 20,0-20,1 0,-21 0,40 20,-20-20,0 0,0 0,20 0,-20 0,20 19,-19-19,19 0,0 0,0 20,-40-20,40 20,0 0,-20-20,0 19,20 1,0 0,-20 0,1 0,-1-1,20-19,-20 20,20 0,-20-20,0 0,20 20,-39-1,39 1,-20 0,20 0,-20-20,0 19,0 1,0 0,20-20,-20 0,20 20,-19-20,-1 19,20 1,-40 0,20 0,0-20,1 19,-1 1,-20 0,20 0,0-20,-19 19,-1 1,20 0,-20-20,40 0,-19 0,-1 20,0-20,0 0,0 19,-19 1,19-20,0 20,0 0,0-1,-20-19,40 20,-39 0,19 0,-20-1,1 1,19 0,-20 0,20-1,0 1,0 0,1 0,-1-20,0 0,20 20,-20-1,0 1,0-20,1 20,-1 0,0-20,0 39,-20-39,40 20,-39 0,39-20,-20 0,0 19,20-19,-20 20,0 0,0 0,1-1,-1 1,-20 0,20 0,-19 19,39-39,-20 20,20 0,-40 19,20-39,0 20,20 0,-20-1,1 1,-1 20,20-40,-20 39,0-19,0 0,20-20,-20 39,-19-19,39 0,-20-20,20 39,-40-39,40 20,-20 0,20 0,-19-1,19 1,-20 0,0-20,20 20,-20-1,20-19,0 40,-20-40,20 20,-20-1,20 1,0 0,0-20,-20 39,20-39,0 20,0 0,0 0,0-1,0 1,0 20,0-21,0 1,0 0,0 19,0 1,20-20,-20 19,0 1,20-1,0 20,0-19,-20 0,0-1,20 1,-20-1,0-19,0 0,20 19,-20-19,0 0,19-1,-19 1,0 0,0 0,0-20,20 19,-20 21,0-40,0 39,0-19,20 0,-20 19,20-19,-20 0,0 19,0-19,20 0,-20 0,20-1,-1 21,-19-40,0 20,0-20,20 39,-20-39,0 20,0-20,20 20,-20 0,20-20,0 19,0 21,-1-40,1 39,0-19,-20 0,40 0,-40-1,20-19,-20 20,20-20,-1 0,-19 20,0 0,20-20,-20 0,20 0,-20 0,20 0,0 19,-20-19,20 0,19 0,-39 20,0 0,20-20,0 0,-20 0,20 0,0 20,0-20,-20 0,19 0,1 0,0 0,-20 19,20-19,0 20,0-20,19 0,-19 0,0 0,20 0,-1 0,1 0,-20 0,39 0,-39 0,0 0,0 0,0 0,0 0,-1 0,-19 0,20 0,0-20,-20 1,20 19,-20 0,40 0,-40-20,20 20,-1-20,-19 0,20 20,-20-19,20-1,0 20,0-20,0 0,-20 1,19 19,1-20,0 20,0-20,-20 20,20-20,0 1,-1 19,1-20,0 20,0 0,0 0,20-20,-1 20,-19 0,20 0,19 0,-39 0,20 0,19 0,-19 0,0 0,-1 0,-19 0,20 0,0 0,-21-20,1 20,0 0,0 0,20 0,-1 0,1 0,0 0,-1 0,1 0,0 0,0 0,-21 0,1 0,-20 0,40-19,-40-1,40 0,-21-39,21-1,-20 1,0 0,0 19,-1-39,21 20,-20 39,20-59,-40 40,0 19,20-39,-20 19,19 21,-19-21,0 1,0-1,0 0,20 21,0-21,-20 20,0 1,0-21,0 40,0-39,0 19,0 20,0-20,0 0,0 1,20 19,-20-20,0 0,20 20,-20-39,0 39,0-20,0 0,20 0,-20 20,0-19,19-1,-19 0,20 20,-20-20,20 20,-20-19,0-1,0 0,20 20,-20-39,20-1,-20 40,20 0,0-20,-20 1,0 19,0 0,0-20,19-20,1 21,-20-1,0 0,0 0,20 20,-20-20,0 20,0-39,20 39,-20 0,0-20,0 20,0-20,0 1,0 19,0-20,0 20,0-20,0 20,0 0,20-20,-20 1,0 19,0-20,0 20,0-20,0 0,0 20,0-19,0 19,0-20,0 20,20 0,-20-20,0 0,0 20,0-19,0 19,0-20,19 20,-19 0,0-20,0 20,0 0,0-20,0 20,20 0,-20-19,0 19,0-20,0 0,20 20,-20-20,0 20,0-19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7A683D-A188-4C5A-AC0C-401207226DAF}" type="datetimeFigureOut">
              <a:rPr lang="en-GB" smtClean="0"/>
              <a:pPr/>
              <a:t>04/05/2018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106A6-6E0F-421A-9DDB-ED894A91565A}" type="slidenum">
              <a:rPr lang="en-GB" smtClean="0"/>
              <a:pPr/>
              <a:t>‹#›</a:t>
            </a:fld>
            <a:endParaRPr lang="en-GB"/>
          </a:p>
        </p:txBody>
      </p:sp>
    </p:spTree>
    <p:extLst>
      <p:ext uri="{BB962C8B-B14F-4D97-AF65-F5344CB8AC3E}">
        <p14:creationId xmlns:p14="http://schemas.microsoft.com/office/powerpoint/2010/main" xmlns="" val="1687881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smtClean="0"/>
              <a:t>90% διαγνωση συστηματικών από</a:t>
            </a:r>
            <a:r>
              <a:rPr lang="el-GR" baseline="0" dirty="0" smtClean="0"/>
              <a:t> ιστορικό</a:t>
            </a:r>
          </a:p>
          <a:p>
            <a:pPr marL="228600" indent="-228600">
              <a:buAutoNum type="arabicPeriod"/>
            </a:pPr>
            <a:r>
              <a:rPr lang="en-GB" baseline="0" dirty="0" err="1" smtClean="0"/>
              <a:t>Anagnorisi</a:t>
            </a:r>
            <a:r>
              <a:rPr lang="en-GB" baseline="0" dirty="0" smtClean="0"/>
              <a:t> special conditions </a:t>
            </a:r>
            <a:r>
              <a:rPr lang="en-GB" baseline="0" dirty="0" err="1" smtClean="0"/>
              <a:t>syggeneiws</a:t>
            </a:r>
            <a:r>
              <a:rPr lang="en-GB" baseline="0" dirty="0" smtClean="0"/>
              <a:t> </a:t>
            </a:r>
            <a:r>
              <a:rPr lang="en-GB" baseline="0" dirty="0" err="1" smtClean="0"/>
              <a:t>kardiopatheies</a:t>
            </a:r>
            <a:r>
              <a:rPr lang="en-GB" baseline="0" dirty="0" smtClean="0"/>
              <a:t>. </a:t>
            </a:r>
            <a:r>
              <a:rPr lang="en-GB" baseline="0" dirty="0" err="1" smtClean="0"/>
              <a:t>Diataraxes</a:t>
            </a:r>
            <a:r>
              <a:rPr lang="en-GB" baseline="0" dirty="0" smtClean="0"/>
              <a:t> </a:t>
            </a:r>
            <a:r>
              <a:rPr lang="en-GB" baseline="0" dirty="0" err="1" smtClean="0"/>
              <a:t>pixis</a:t>
            </a:r>
            <a:r>
              <a:rPr lang="en-GB" baseline="0" dirty="0" smtClean="0"/>
              <a:t> </a:t>
            </a:r>
            <a:r>
              <a:rPr lang="en-GB" baseline="0" dirty="0" err="1" smtClean="0"/>
              <a:t>piesi</a:t>
            </a:r>
            <a:r>
              <a:rPr lang="en-GB" baseline="0" dirty="0" smtClean="0"/>
              <a:t>, </a:t>
            </a:r>
            <a:r>
              <a:rPr lang="en-GB" baseline="0" dirty="0" err="1" smtClean="0"/>
              <a:t>diavitis</a:t>
            </a:r>
            <a:r>
              <a:rPr lang="en-GB" baseline="0" dirty="0" smtClean="0"/>
              <a:t>, </a:t>
            </a:r>
            <a:r>
              <a:rPr lang="en-GB" baseline="0" dirty="0" err="1" smtClean="0"/>
              <a:t>anosokatastoli</a:t>
            </a:r>
            <a:endParaRPr lang="en-GB" baseline="0" dirty="0" smtClean="0"/>
          </a:p>
          <a:p>
            <a:pPr marL="228600" indent="-228600">
              <a:buAutoNum type="arabicPeriod"/>
            </a:pPr>
            <a:r>
              <a:rPr lang="en-GB" baseline="0" dirty="0" err="1" smtClean="0"/>
              <a:t>Vlavi</a:t>
            </a:r>
            <a:r>
              <a:rPr lang="en-GB" baseline="0" dirty="0" smtClean="0"/>
              <a:t>: </a:t>
            </a:r>
            <a:r>
              <a:rPr lang="en-GB" baseline="0" dirty="0" err="1" smtClean="0"/>
              <a:t>Diarkeia</a:t>
            </a:r>
            <a:r>
              <a:rPr lang="en-GB" baseline="0" dirty="0" smtClean="0"/>
              <a:t>, </a:t>
            </a:r>
            <a:r>
              <a:rPr lang="en-GB" baseline="0" dirty="0" err="1" smtClean="0"/>
              <a:t>allages</a:t>
            </a:r>
            <a:r>
              <a:rPr lang="en-GB" baseline="0" dirty="0" smtClean="0"/>
              <a:t> se </a:t>
            </a:r>
            <a:r>
              <a:rPr lang="en-GB" baseline="0" dirty="0" err="1" smtClean="0"/>
              <a:t>megethos</a:t>
            </a:r>
            <a:r>
              <a:rPr lang="en-GB" baseline="0" dirty="0" smtClean="0"/>
              <a:t>, </a:t>
            </a:r>
            <a:r>
              <a:rPr lang="en-GB" baseline="0" dirty="0" err="1" smtClean="0"/>
              <a:t>yfi</a:t>
            </a:r>
            <a:r>
              <a:rPr lang="en-GB" baseline="0" dirty="0" smtClean="0"/>
              <a:t> </a:t>
            </a:r>
            <a:r>
              <a:rPr lang="en-GB" baseline="0" dirty="0" err="1" smtClean="0"/>
              <a:t>ogkos</a:t>
            </a:r>
            <a:r>
              <a:rPr lang="en-GB" baseline="0" dirty="0" smtClean="0"/>
              <a:t> se </a:t>
            </a:r>
            <a:r>
              <a:rPr lang="en-GB" baseline="0" dirty="0" err="1" smtClean="0"/>
              <a:t>elkos</a:t>
            </a:r>
            <a:r>
              <a:rPr lang="en-GB" baseline="0" dirty="0" smtClean="0"/>
              <a:t>, </a:t>
            </a:r>
            <a:r>
              <a:rPr lang="en-GB" baseline="0" dirty="0" err="1" smtClean="0"/>
              <a:t>systimatikes</a:t>
            </a:r>
            <a:r>
              <a:rPr lang="en-GB" baseline="0" dirty="0" smtClean="0"/>
              <a:t> </a:t>
            </a:r>
            <a:r>
              <a:rPr lang="en-GB" baseline="0" dirty="0" err="1" smtClean="0"/>
              <a:t>ekdiloseis</a:t>
            </a:r>
            <a:r>
              <a:rPr lang="en-GB" baseline="0" dirty="0" smtClean="0"/>
              <a:t> fever nausea anorexia</a:t>
            </a:r>
          </a:p>
          <a:p>
            <a:pPr marL="228600" indent="-228600">
              <a:buAutoNum type="arabicPeriod"/>
            </a:pPr>
            <a:r>
              <a:rPr lang="en-GB" baseline="0" dirty="0" err="1" smtClean="0"/>
              <a:t>Ponos</a:t>
            </a:r>
            <a:r>
              <a:rPr lang="en-GB" baseline="0" dirty="0" smtClean="0"/>
              <a:t> </a:t>
            </a:r>
            <a:r>
              <a:rPr lang="en-GB" baseline="0" dirty="0" err="1" smtClean="0"/>
              <a:t>dysaisthisia</a:t>
            </a:r>
            <a:r>
              <a:rPr lang="en-GB" baseline="0" dirty="0" smtClean="0"/>
              <a:t> </a:t>
            </a:r>
            <a:r>
              <a:rPr lang="en-GB" baseline="0" dirty="0" err="1" smtClean="0"/>
              <a:t>anaisthisia</a:t>
            </a:r>
            <a:r>
              <a:rPr lang="en-GB" baseline="0" dirty="0" smtClean="0"/>
              <a:t> kaki </a:t>
            </a:r>
            <a:r>
              <a:rPr lang="en-GB" baseline="0" dirty="0" err="1" smtClean="0"/>
              <a:t>geysi</a:t>
            </a:r>
            <a:r>
              <a:rPr lang="en-GB" baseline="0" dirty="0" smtClean="0"/>
              <a:t> </a:t>
            </a:r>
            <a:r>
              <a:rPr lang="en-GB" baseline="0" dirty="0" err="1" smtClean="0"/>
              <a:t>lemfadenes</a:t>
            </a:r>
            <a:endParaRPr lang="en-GB" baseline="0" dirty="0" smtClean="0"/>
          </a:p>
          <a:p>
            <a:pPr marL="228600" indent="-228600">
              <a:buAutoNum type="arabicPeriod"/>
            </a:pPr>
            <a:r>
              <a:rPr lang="en-GB" baseline="0" dirty="0" err="1" smtClean="0"/>
              <a:t>Systimatikes</a:t>
            </a:r>
            <a:r>
              <a:rPr lang="en-GB" baseline="0" dirty="0" smtClean="0"/>
              <a:t> </a:t>
            </a:r>
            <a:r>
              <a:rPr lang="en-GB" baseline="0" dirty="0" err="1" smtClean="0"/>
              <a:t>nosoi</a:t>
            </a:r>
            <a:r>
              <a:rPr lang="en-GB" baseline="0" dirty="0" smtClean="0"/>
              <a:t> </a:t>
            </a:r>
            <a:r>
              <a:rPr lang="en-GB" baseline="0" dirty="0" err="1" smtClean="0"/>
              <a:t>xrizontes</a:t>
            </a:r>
            <a:r>
              <a:rPr lang="en-GB" baseline="0" dirty="0" smtClean="0"/>
              <a:t> </a:t>
            </a:r>
            <a:r>
              <a:rPr lang="en-GB" baseline="0" dirty="0" err="1" smtClean="0"/>
              <a:t>ergastiriako</a:t>
            </a:r>
            <a:r>
              <a:rPr lang="en-GB" baseline="0" dirty="0" smtClean="0"/>
              <a:t> </a:t>
            </a:r>
            <a:r>
              <a:rPr lang="en-GB" baseline="0" dirty="0" err="1" smtClean="0"/>
              <a:t>elegxo</a:t>
            </a:r>
            <a:r>
              <a:rPr lang="en-GB" baseline="0" dirty="0" smtClean="0"/>
              <a:t>: </a:t>
            </a:r>
            <a:r>
              <a:rPr lang="en-GB" baseline="0" dirty="0" err="1" smtClean="0"/>
              <a:t>ogkos</a:t>
            </a:r>
            <a:r>
              <a:rPr lang="en-GB" baseline="0" dirty="0" smtClean="0"/>
              <a:t> </a:t>
            </a:r>
            <a:r>
              <a:rPr lang="en-GB" baseline="0" dirty="0" err="1" smtClean="0"/>
              <a:t>yperparathireoeidismou</a:t>
            </a:r>
            <a:r>
              <a:rPr lang="en-GB" baseline="0" dirty="0" smtClean="0"/>
              <a:t>, </a:t>
            </a:r>
            <a:r>
              <a:rPr lang="en-GB" baseline="0" dirty="0" err="1" smtClean="0"/>
              <a:t>nosos</a:t>
            </a:r>
            <a:r>
              <a:rPr lang="en-GB" baseline="0" dirty="0" smtClean="0"/>
              <a:t> </a:t>
            </a:r>
            <a:r>
              <a:rPr lang="en-GB" baseline="0" dirty="0" err="1" smtClean="0"/>
              <a:t>paget</a:t>
            </a:r>
            <a:r>
              <a:rPr lang="en-GB" baseline="0" dirty="0" smtClean="0"/>
              <a:t>, </a:t>
            </a:r>
            <a:r>
              <a:rPr lang="en-GB" baseline="0" dirty="0" err="1" smtClean="0"/>
              <a:t>pollaploun</a:t>
            </a:r>
            <a:r>
              <a:rPr lang="en-GB" baseline="0" dirty="0" smtClean="0"/>
              <a:t> myeloma (Ca, P, ALP, </a:t>
            </a:r>
            <a:r>
              <a:rPr lang="en-GB" baseline="0" dirty="0" err="1" smtClean="0"/>
              <a:t>Proteini</a:t>
            </a:r>
            <a:r>
              <a:rPr lang="en-GB" baseline="0" dirty="0" smtClean="0"/>
              <a:t> </a:t>
            </a:r>
            <a:r>
              <a:rPr lang="en-GB" baseline="0" dirty="0" err="1" smtClean="0"/>
              <a:t>orou</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DA9E4D17-5B98-4A58-AF64-E7A030869EAA}"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xmlns="" val="2941745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smtClean="0"/>
              <a:t>Κυτταρολογική</a:t>
            </a:r>
            <a:r>
              <a:rPr lang="en-GB" dirty="0" smtClean="0"/>
              <a:t> screening? FNAB: cyst or not? +</a:t>
            </a:r>
            <a:r>
              <a:rPr lang="en-GB" baseline="0" dirty="0" smtClean="0"/>
              <a:t> initial diagnosis </a:t>
            </a:r>
            <a:r>
              <a:rPr lang="en-GB" dirty="0" smtClean="0"/>
              <a:t>distinguish neoplastic from</a:t>
            </a:r>
            <a:r>
              <a:rPr lang="en-GB" baseline="0" dirty="0" smtClean="0"/>
              <a:t> inflammatory or reactive </a:t>
            </a:r>
            <a:r>
              <a:rPr lang="en-GB" baseline="0" dirty="0" err="1" smtClean="0"/>
              <a:t>lessions</a:t>
            </a:r>
            <a:r>
              <a:rPr lang="en-GB" baseline="0" dirty="0" smtClean="0"/>
              <a:t> , mostly </a:t>
            </a:r>
            <a:r>
              <a:rPr lang="en-GB" baseline="0" dirty="0" err="1" smtClean="0"/>
              <a:t>ln’s</a:t>
            </a:r>
            <a:r>
              <a:rPr lang="en-GB" baseline="0" dirty="0" smtClean="0"/>
              <a:t> salivary glands</a:t>
            </a:r>
            <a:r>
              <a:rPr lang="el-GR" baseline="0" dirty="0" smtClean="0"/>
              <a:t> </a:t>
            </a:r>
          </a:p>
          <a:p>
            <a:r>
              <a:rPr lang="en-GB" baseline="0" dirty="0" smtClean="0"/>
              <a:t>Punch indications. </a:t>
            </a:r>
            <a:r>
              <a:rPr lang="el-GR" baseline="0" dirty="0" smtClean="0"/>
              <a:t>Υπερωα – ευθρυπτοι ογκοι</a:t>
            </a:r>
          </a:p>
          <a:p>
            <a:r>
              <a:rPr lang="en-GB" baseline="0" dirty="0" smtClean="0"/>
              <a:t>True cut </a:t>
            </a:r>
            <a:r>
              <a:rPr lang="el-GR" baseline="0" dirty="0" smtClean="0"/>
              <a:t>Εν τω βαθει ιστοί</a:t>
            </a:r>
            <a:endParaRPr lang="en-GB" baseline="0" dirty="0" smtClean="0"/>
          </a:p>
          <a:p>
            <a:endParaRPr lang="en-GB" dirty="0"/>
          </a:p>
        </p:txBody>
      </p:sp>
      <p:sp>
        <p:nvSpPr>
          <p:cNvPr id="4" name="Slide Number Placeholder 3"/>
          <p:cNvSpPr>
            <a:spLocks noGrp="1"/>
          </p:cNvSpPr>
          <p:nvPr>
            <p:ph type="sldNum" sz="quarter" idx="10"/>
          </p:nvPr>
        </p:nvSpPr>
        <p:spPr/>
        <p:txBody>
          <a:bodyPr/>
          <a:lstStyle/>
          <a:p>
            <a:fld id="{DA9E4D17-5B98-4A58-AF64-E7A030869EAA}"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xmlns="" val="224350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GB" smtClean="0"/>
              <a:pPr/>
              <a:t>36</a:t>
            </a:fld>
            <a:endParaRPr lang="en-GB"/>
          </a:p>
        </p:txBody>
      </p:sp>
    </p:spTree>
    <p:extLst>
      <p:ext uri="{BB962C8B-B14F-4D97-AF65-F5344CB8AC3E}">
        <p14:creationId xmlns:p14="http://schemas.microsoft.com/office/powerpoint/2010/main" xmlns="" val="82923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93199CD-3E1B-4AE6-990F-76F925F5EA9F}" type="slidenum">
              <a:rPr lang="en-GB" smtClean="0"/>
              <a:pPr/>
              <a:t>47</a:t>
            </a:fld>
            <a:endParaRPr lang="en-GB"/>
          </a:p>
        </p:txBody>
      </p:sp>
    </p:spTree>
    <p:extLst>
      <p:ext uri="{BB962C8B-B14F-4D97-AF65-F5344CB8AC3E}">
        <p14:creationId xmlns:p14="http://schemas.microsoft.com/office/powerpoint/2010/main" xmlns="" val="634373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A45E6359-C11D-4A4E-83FA-1D4CF53D2C21}" type="datetimeFigureOut">
              <a:rPr lang="en-GB" smtClean="0"/>
              <a:pPr/>
              <a:t>04/05/2018</a:t>
            </a:fld>
            <a:endParaRPr lang="en-GB"/>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3CD07D3-55FB-4856-B8DB-D105C628026D}" type="slidenum">
              <a:rPr lang="en-GB" smtClean="0"/>
              <a:pPr/>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89959886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189756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650488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3"/>
            <a:ext cx="109728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09600" y="1600201"/>
            <a:ext cx="53848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6197600" y="1600201"/>
            <a:ext cx="53848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AB6A84B8-6358-4D63-B13A-A3D16DBEC088}" type="slidenum">
              <a:rPr lang="el-GR"/>
              <a:pPr>
                <a:defRPr/>
              </a:pPr>
              <a:t>‹#›</a:t>
            </a:fld>
            <a:endParaRPr lang="el-GR"/>
          </a:p>
        </p:txBody>
      </p:sp>
    </p:spTree>
    <p:extLst>
      <p:ext uri="{BB962C8B-B14F-4D97-AF65-F5344CB8AC3E}">
        <p14:creationId xmlns:p14="http://schemas.microsoft.com/office/powerpoint/2010/main" xmlns="" val="152182812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3"/>
            <a:ext cx="109728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609600" y="1600201"/>
            <a:ext cx="53848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6197600" y="1600201"/>
            <a:ext cx="53848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6197600" y="3941763"/>
            <a:ext cx="53848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D711DF48-8E84-4C5F-87AA-0B371490381C}" type="slidenum">
              <a:rPr lang="el-GR"/>
              <a:pPr>
                <a:defRPr/>
              </a:pPr>
              <a:t>‹#›</a:t>
            </a:fld>
            <a:endParaRPr lang="el-GR"/>
          </a:p>
        </p:txBody>
      </p:sp>
    </p:spTree>
    <p:extLst>
      <p:ext uri="{BB962C8B-B14F-4D97-AF65-F5344CB8AC3E}">
        <p14:creationId xmlns:p14="http://schemas.microsoft.com/office/powerpoint/2010/main" xmlns="" val="425663164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3"/>
            <a:ext cx="109728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609600" y="1600201"/>
            <a:ext cx="5384800" cy="453072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6197600" y="1600201"/>
            <a:ext cx="5384800" cy="21891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6197600" y="3941763"/>
            <a:ext cx="5384800" cy="2189162"/>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611D1D79-D692-4C2C-A7E2-869852994F28}" type="slidenum">
              <a:rPr lang="el-GR"/>
              <a:pPr>
                <a:defRPr/>
              </a:pPr>
              <a:t>‹#›</a:t>
            </a:fld>
            <a:endParaRPr lang="el-GR"/>
          </a:p>
        </p:txBody>
      </p:sp>
    </p:spTree>
    <p:extLst>
      <p:ext uri="{BB962C8B-B14F-4D97-AF65-F5344CB8AC3E}">
        <p14:creationId xmlns:p14="http://schemas.microsoft.com/office/powerpoint/2010/main" xmlns="" val="197083457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3 - Θέση ημερομηνίας"/>
          <p:cNvSpPr>
            <a:spLocks noGrp="1"/>
          </p:cNvSpPr>
          <p:nvPr>
            <p:ph type="dt" sz="half" idx="10"/>
          </p:nvPr>
        </p:nvSpPr>
        <p:spPr/>
        <p:txBody>
          <a:bodyPr/>
          <a:lstStyle>
            <a:lvl1pPr>
              <a:defRPr/>
            </a:lvl1pPr>
          </a:lstStyle>
          <a:p>
            <a:pPr>
              <a:defRPr/>
            </a:pPr>
            <a:fld id="{68E6B989-02FB-4262-8A1C-56AD628CDBA0}" type="datetimeFigureOut">
              <a:rPr lang="el-GR"/>
              <a:pPr>
                <a:defRPr/>
              </a:pPr>
              <a:t>4/5/2018</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D809971A-6728-4BFE-860C-83EA8EDF28D6}" type="slidenum">
              <a:rPr lang="el-GR"/>
              <a:pPr>
                <a:defRPr/>
              </a:pPr>
              <a:t>‹#›</a:t>
            </a:fld>
            <a:endParaRPr lang="el-GR"/>
          </a:p>
        </p:txBody>
      </p:sp>
    </p:spTree>
    <p:extLst>
      <p:ext uri="{BB962C8B-B14F-4D97-AF65-F5344CB8AC3E}">
        <p14:creationId xmlns:p14="http://schemas.microsoft.com/office/powerpoint/2010/main" xmlns="" val="17953647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3 - Θέση ημερομηνίας"/>
          <p:cNvSpPr>
            <a:spLocks noGrp="1"/>
          </p:cNvSpPr>
          <p:nvPr>
            <p:ph type="dt" sz="half" idx="10"/>
          </p:nvPr>
        </p:nvSpPr>
        <p:spPr/>
        <p:txBody>
          <a:bodyPr/>
          <a:lstStyle>
            <a:lvl1pPr>
              <a:defRPr/>
            </a:lvl1pPr>
          </a:lstStyle>
          <a:p>
            <a:pPr>
              <a:defRPr/>
            </a:pPr>
            <a:fld id="{C06EF1CD-36CB-43DD-A491-A2B09EEDA772}" type="datetimeFigureOut">
              <a:rPr lang="el-GR"/>
              <a:pPr>
                <a:defRPr/>
              </a:pPr>
              <a:t>4/5/2018</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C33EC84B-A3CC-4736-B815-6FDF39D7C050}" type="slidenum">
              <a:rPr lang="el-GR"/>
              <a:pPr>
                <a:defRPr/>
              </a:pPr>
              <a:t>‹#›</a:t>
            </a:fld>
            <a:endParaRPr lang="el-GR"/>
          </a:p>
        </p:txBody>
      </p:sp>
    </p:spTree>
    <p:extLst>
      <p:ext uri="{BB962C8B-B14F-4D97-AF65-F5344CB8AC3E}">
        <p14:creationId xmlns:p14="http://schemas.microsoft.com/office/powerpoint/2010/main" xmlns="" val="77154776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3657738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3CD07D3-55FB-4856-B8DB-D105C628026D}" type="slidenum">
              <a:rPr lang="en-GB" smtClean="0"/>
              <a:pPr/>
              <a:t>‹#›</a:t>
            </a:fld>
            <a:endParaRPr lang="en-GB"/>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421823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1296146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609396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580362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755217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1670545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E6359-C11D-4A4E-83FA-1D4CF53D2C21}" type="datetimeFigureOut">
              <a:rPr lang="en-GB" smtClean="0"/>
              <a:pPr/>
              <a:t>04/05/2018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2850523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A45E6359-C11D-4A4E-83FA-1D4CF53D2C21}" type="datetimeFigureOut">
              <a:rPr lang="en-GB" smtClean="0"/>
              <a:pPr/>
              <a:t>04/05/2018</a:t>
            </a:fld>
            <a:endParaRPr lang="en-GB"/>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GB"/>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3CD07D3-55FB-4856-B8DB-D105C628026D}" type="slidenum">
              <a:rPr lang="en-GB" smtClean="0"/>
              <a:pPr/>
              <a:t>‹#›</a:t>
            </a:fld>
            <a:endParaRPr lang="en-GB"/>
          </a:p>
        </p:txBody>
      </p:sp>
    </p:spTree>
    <p:extLst>
      <p:ext uri="{BB962C8B-B14F-4D97-AF65-F5344CB8AC3E}">
        <p14:creationId xmlns:p14="http://schemas.microsoft.com/office/powerpoint/2010/main" xmlns="" val="246968655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7" r:id="rId14"/>
    <p:sldLayoutId id="2147483678" r:id="rId15"/>
    <p:sldLayoutId id="2147483679" r:id="rId16"/>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reening.iarc.fr/atlasoral_detail.php?flag=1&amp;lang=1&amp;Id=B1000009&amp;cat=B1" TargetMode="External"/><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9.png"/><Relationship Id="rId7" Type="http://schemas.openxmlformats.org/officeDocument/2006/relationships/image" Target="../media/image31.em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30.emf"/><Relationship Id="rId4" Type="http://schemas.openxmlformats.org/officeDocument/2006/relationships/customXml" Target="../ink/ink1.xml"/><Relationship Id="rId9" Type="http://schemas.openxmlformats.org/officeDocument/2006/relationships/image" Target="../media/image32.emf"/></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39.emf"/><Relationship Id="rId4" Type="http://schemas.openxmlformats.org/officeDocument/2006/relationships/customXml" Target="../ink/ink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hyperlink" Target="http://www.surgicalpathologyatlas.com/glfusion/mediagallery/media.php?f=1&amp;s=2008080217002093&amp;i=0&amp;p=0" TargetMode="External"/><Relationship Id="rId5" Type="http://schemas.openxmlformats.org/officeDocument/2006/relationships/image" Target="../media/image46.jpeg"/><Relationship Id="rId4" Type="http://schemas.openxmlformats.org/officeDocument/2006/relationships/hyperlink" Target="http://www.surgicalpathologyatlas.com/glfusion/mediagallery/media.php?f=1&amp;s=20080802170148157&amp;i=0&amp;p=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jpeg"/><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2.png"/><Relationship Id="rId7" Type="http://schemas.openxmlformats.org/officeDocument/2006/relationships/diagramLayout" Target="../diagrams/layout1.xml"/><Relationship Id="rId2" Type="http://schemas.openxmlformats.org/officeDocument/2006/relationships/image" Target="../media/image71.png"/><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74.png"/><Relationship Id="rId10" Type="http://schemas.microsoft.com/office/2007/relationships/diagramDrawing" Target="../diagrams/drawing1.xml"/><Relationship Id="rId4" Type="http://schemas.openxmlformats.org/officeDocument/2006/relationships/image" Target="../media/image73.png"/><Relationship Id="rId9"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4.xml"/><Relationship Id="rId5" Type="http://schemas.openxmlformats.org/officeDocument/2006/relationships/image" Target="../media/image78.jpeg"/><Relationship Id="rId4" Type="http://schemas.openxmlformats.org/officeDocument/2006/relationships/image" Target="../media/image77.jpeg"/></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5.xml"/><Relationship Id="rId4" Type="http://schemas.openxmlformats.org/officeDocument/2006/relationships/image" Target="../media/image113.jpeg"/></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2.xml"/><Relationship Id="rId5" Type="http://schemas.openxmlformats.org/officeDocument/2006/relationships/image" Target="../media/image119.jpeg"/><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6.xml"/><Relationship Id="rId4" Type="http://schemas.openxmlformats.org/officeDocument/2006/relationships/image" Target="../media/image12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dirty="0" smtClean="0"/>
              <a:t>Συχνές Παθολογικές καταστάσεις Κεφαλής &amp; Τραχήλου </a:t>
            </a:r>
            <a:endParaRPr lang="en-GB" dirty="0"/>
          </a:p>
        </p:txBody>
      </p:sp>
      <p:sp>
        <p:nvSpPr>
          <p:cNvPr id="5" name="4 - Υπότιτλος"/>
          <p:cNvSpPr>
            <a:spLocks noGrp="1"/>
          </p:cNvSpPr>
          <p:nvPr>
            <p:ph type="subTitle" idx="1"/>
          </p:nvPr>
        </p:nvSpPr>
        <p:spPr/>
        <p:txBody>
          <a:bodyPr/>
          <a:lstStyle/>
          <a:p>
            <a:endParaRPr lang="el-GR"/>
          </a:p>
        </p:txBody>
      </p:sp>
    </p:spTree>
    <p:extLst>
      <p:ext uri="{BB962C8B-B14F-4D97-AF65-F5344CB8AC3E}">
        <p14:creationId xmlns:p14="http://schemas.microsoft.com/office/powerpoint/2010/main" xmlns="" val="26066956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2640" cy="641023"/>
          </a:xfrm>
        </p:spPr>
        <p:txBody>
          <a:bodyPr>
            <a:normAutofit/>
          </a:bodyPr>
          <a:lstStyle/>
          <a:p>
            <a:r>
              <a:rPr lang="el-GR" sz="3200" b="1" i="1" dirty="0" smtClean="0">
                <a:solidFill>
                  <a:srgbClr val="C00000"/>
                </a:solidFill>
              </a:rPr>
              <a:t>Άλλες Προκαρκινικές Βλάβες</a:t>
            </a:r>
            <a:endParaRPr lang="en-GB" sz="3200" b="1" i="1" dirty="0">
              <a:solidFill>
                <a:srgbClr val="C00000"/>
              </a:solidFill>
            </a:endParaRPr>
          </a:p>
        </p:txBody>
      </p:sp>
      <p:sp>
        <p:nvSpPr>
          <p:cNvPr id="3" name="Content Placeholder 2"/>
          <p:cNvSpPr>
            <a:spLocks noGrp="1"/>
          </p:cNvSpPr>
          <p:nvPr>
            <p:ph sz="half" idx="1"/>
          </p:nvPr>
        </p:nvSpPr>
        <p:spPr>
          <a:xfrm>
            <a:off x="630276" y="1583703"/>
            <a:ext cx="4480560" cy="4351337"/>
          </a:xfrm>
        </p:spPr>
        <p:txBody>
          <a:bodyPr>
            <a:normAutofit lnSpcReduction="10000"/>
          </a:bodyPr>
          <a:lstStyle/>
          <a:p>
            <a:r>
              <a:rPr lang="el-GR" sz="2800" dirty="0"/>
              <a:t>Ακτινική Χειλίτις</a:t>
            </a:r>
          </a:p>
          <a:p>
            <a:r>
              <a:rPr lang="el-GR" sz="2800" dirty="0"/>
              <a:t>Ομαλός Λειχήνας</a:t>
            </a:r>
          </a:p>
          <a:p>
            <a:r>
              <a:rPr lang="el-GR" sz="2800" dirty="0"/>
              <a:t>Υποβλεννογόνια Ίνωση </a:t>
            </a:r>
          </a:p>
          <a:p>
            <a:r>
              <a:rPr lang="el-GR" sz="2800" dirty="0" smtClean="0"/>
              <a:t>Σύνδρομο </a:t>
            </a:r>
            <a:r>
              <a:rPr lang="el-GR" sz="2800" dirty="0"/>
              <a:t>Ρlummer-Vinson</a:t>
            </a:r>
          </a:p>
          <a:p>
            <a:r>
              <a:rPr lang="el-GR" sz="2800" dirty="0" smtClean="0"/>
              <a:t>Συφιλιδική Γλωσσίτις</a:t>
            </a:r>
            <a:endParaRPr lang="en-GB" sz="2800" dirty="0" smtClean="0"/>
          </a:p>
          <a:p>
            <a:pPr>
              <a:defRPr/>
            </a:pPr>
            <a:r>
              <a:rPr lang="en-GB" sz="2800" dirty="0" smtClean="0"/>
              <a:t>K</a:t>
            </a:r>
            <a:r>
              <a:rPr lang="el-GR" sz="2800" dirty="0" smtClean="0"/>
              <a:t>ληρονομικές </a:t>
            </a:r>
            <a:r>
              <a:rPr lang="el-GR" sz="2800" dirty="0"/>
              <a:t>νόσοι</a:t>
            </a:r>
          </a:p>
          <a:p>
            <a:pPr lvl="2">
              <a:defRPr/>
            </a:pPr>
            <a:r>
              <a:rPr lang="el-GR" dirty="0"/>
              <a:t>Σ</a:t>
            </a:r>
            <a:r>
              <a:rPr lang="el-GR" dirty="0" smtClean="0"/>
              <a:t>υγγενής </a:t>
            </a:r>
            <a:r>
              <a:rPr lang="el-GR" dirty="0"/>
              <a:t>δυσκεράτωση</a:t>
            </a:r>
          </a:p>
          <a:p>
            <a:pPr lvl="2">
              <a:defRPr/>
            </a:pPr>
            <a:r>
              <a:rPr lang="el-GR" dirty="0" smtClean="0"/>
              <a:t>Πομφολυγώδης </a:t>
            </a:r>
            <a:r>
              <a:rPr lang="el-GR" dirty="0"/>
              <a:t>επιδερμόλυση</a:t>
            </a:r>
          </a:p>
          <a:p>
            <a:endParaRPr lang="el-GR" sz="2800" dirty="0"/>
          </a:p>
          <a:p>
            <a:endParaRPr lang="en-GB" sz="2800" dirty="0"/>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xmlns="" val="0"/>
              </a:ext>
            </a:extLst>
          </a:blip>
          <a:srcRect l="32020" t="16973" r="11741" b="14716"/>
          <a:stretch/>
        </p:blipFill>
        <p:spPr>
          <a:xfrm>
            <a:off x="5411432" y="3868706"/>
            <a:ext cx="2523286" cy="2298700"/>
          </a:xfrm>
        </p:spPr>
      </p:pic>
      <p:pic>
        <p:nvPicPr>
          <p:cNvPr id="6" name="Picture 5"/>
          <p:cNvPicPr>
            <a:picLocks noChangeAspect="1"/>
          </p:cNvPicPr>
          <p:nvPr/>
        </p:nvPicPr>
        <p:blipFill>
          <a:blip r:embed="rId3" cstate="print"/>
          <a:stretch>
            <a:fillRect/>
          </a:stretch>
        </p:blipFill>
        <p:spPr>
          <a:xfrm>
            <a:off x="8235314" y="4094131"/>
            <a:ext cx="2914650" cy="1847850"/>
          </a:xfrm>
          <a:prstGeom prst="rect">
            <a:avLst/>
          </a:prstGeom>
        </p:spPr>
      </p:pic>
      <p:pic>
        <p:nvPicPr>
          <p:cNvPr id="7" name="Picture 6"/>
          <p:cNvPicPr>
            <a:picLocks noChangeAspect="1"/>
          </p:cNvPicPr>
          <p:nvPr/>
        </p:nvPicPr>
        <p:blipFill>
          <a:blip r:embed="rId4" cstate="print"/>
          <a:stretch>
            <a:fillRect/>
          </a:stretch>
        </p:blipFill>
        <p:spPr>
          <a:xfrm>
            <a:off x="6856821" y="1148810"/>
            <a:ext cx="3440111" cy="2363757"/>
          </a:xfrm>
          <a:prstGeom prst="rect">
            <a:avLst/>
          </a:prstGeom>
        </p:spPr>
      </p:pic>
    </p:spTree>
    <p:extLst>
      <p:ext uri="{BB962C8B-B14F-4D97-AF65-F5344CB8AC3E}">
        <p14:creationId xmlns:p14="http://schemas.microsoft.com/office/powerpoint/2010/main" xmlns="" val="12253974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421" y="822574"/>
            <a:ext cx="10560496" cy="1539552"/>
          </a:xfrm>
        </p:spPr>
        <p:txBody>
          <a:bodyPr>
            <a:normAutofit fontScale="90000"/>
          </a:bodyPr>
          <a:lstStyle/>
          <a:p>
            <a:pPr>
              <a:spcBef>
                <a:spcPts val="0"/>
              </a:spcBef>
            </a:pPr>
            <a:r>
              <a:rPr lang="el-GR" dirty="0" smtClean="0"/>
              <a:t/>
            </a:r>
            <a:br>
              <a:rPr lang="el-GR" dirty="0" smtClean="0"/>
            </a:br>
            <a:r>
              <a:rPr lang="el-GR" dirty="0"/>
              <a:t/>
            </a:r>
            <a:br>
              <a:rPr lang="el-GR" dirty="0"/>
            </a:br>
            <a:r>
              <a:rPr lang="el-GR" sz="2700" i="1" dirty="0">
                <a:solidFill>
                  <a:schemeClr val="tx1"/>
                </a:solidFill>
                <a:latin typeface="Corbel"/>
                <a:ea typeface="+mn-ea"/>
                <a:cs typeface="+mn-cs"/>
              </a:rPr>
              <a:t>Είναι πολύ σημαντικό όταν αντιμετώπιζεται μια περίπτωση ασθενούς με νεόπλασμα της στοματογναθοπροσωπικής περιοχής αυτό να γίνεται με συστηματικό τρόπο.</a:t>
            </a:r>
            <a:r>
              <a:rPr lang="en-GB" sz="2700" dirty="0">
                <a:solidFill>
                  <a:schemeClr val="tx1"/>
                </a:solidFill>
                <a:latin typeface="Corbel"/>
                <a:ea typeface="+mn-ea"/>
                <a:cs typeface="+mn-cs"/>
              </a:rPr>
              <a:t/>
            </a:r>
            <a:br>
              <a:rPr lang="en-GB" sz="2700" dirty="0">
                <a:solidFill>
                  <a:schemeClr val="tx1"/>
                </a:solidFill>
                <a:latin typeface="Corbel"/>
                <a:ea typeface="+mn-ea"/>
                <a:cs typeface="+mn-cs"/>
              </a:rPr>
            </a:br>
            <a:endParaRPr lang="en-GB" sz="2700" dirty="0">
              <a:solidFill>
                <a:schemeClr val="tx1"/>
              </a:solidFill>
            </a:endParaRPr>
          </a:p>
        </p:txBody>
      </p:sp>
      <p:sp>
        <p:nvSpPr>
          <p:cNvPr id="4" name="Content Placeholder 3"/>
          <p:cNvSpPr>
            <a:spLocks noGrp="1"/>
          </p:cNvSpPr>
          <p:nvPr>
            <p:ph sz="half" idx="1"/>
          </p:nvPr>
        </p:nvSpPr>
        <p:spPr>
          <a:xfrm>
            <a:off x="2516527" y="2362126"/>
            <a:ext cx="6622284" cy="3105420"/>
          </a:xfrm>
        </p:spPr>
        <p:txBody>
          <a:bodyPr>
            <a:noAutofit/>
          </a:bodyPr>
          <a:lstStyle/>
          <a:p>
            <a:pPr algn="ctr">
              <a:lnSpc>
                <a:spcPct val="100000"/>
              </a:lnSpc>
            </a:pPr>
            <a:r>
              <a:rPr lang="el-GR" sz="2800" dirty="0"/>
              <a:t>Ιατρικό &amp; Οδοντιατρικό ιστορικό</a:t>
            </a:r>
          </a:p>
          <a:p>
            <a:pPr algn="ctr">
              <a:lnSpc>
                <a:spcPct val="100000"/>
              </a:lnSpc>
            </a:pPr>
            <a:r>
              <a:rPr lang="el-GR" sz="2800" dirty="0"/>
              <a:t>Ιστορικό της βλάβης</a:t>
            </a:r>
          </a:p>
          <a:p>
            <a:pPr algn="ctr">
              <a:lnSpc>
                <a:spcPct val="100000"/>
              </a:lnSpc>
            </a:pPr>
            <a:r>
              <a:rPr lang="el-GR" sz="2800" dirty="0"/>
              <a:t>Κλινική εξέταση</a:t>
            </a:r>
          </a:p>
          <a:p>
            <a:pPr algn="ctr">
              <a:lnSpc>
                <a:spcPct val="100000"/>
              </a:lnSpc>
            </a:pPr>
            <a:r>
              <a:rPr lang="el-GR" sz="2800" dirty="0"/>
              <a:t>Ακτινολογικός έλεγχος</a:t>
            </a:r>
          </a:p>
          <a:p>
            <a:pPr algn="ctr">
              <a:lnSpc>
                <a:spcPct val="100000"/>
              </a:lnSpc>
            </a:pPr>
            <a:r>
              <a:rPr lang="el-GR" sz="2800" dirty="0"/>
              <a:t>Εργαστηριακός έλεγχος</a:t>
            </a:r>
            <a:endParaRPr lang="el-GR" dirty="0"/>
          </a:p>
          <a:p>
            <a:pPr algn="ctr">
              <a:lnSpc>
                <a:spcPct val="170000"/>
              </a:lnSpc>
            </a:pPr>
            <a:r>
              <a:rPr lang="el-GR" sz="2800" b="1" i="1" dirty="0" smtClean="0"/>
              <a:t>Βιοψία &amp; Ιστοπαθολογική εξέταση</a:t>
            </a:r>
            <a:endParaRPr lang="en-GB" sz="2800" b="1" i="1" dirty="0"/>
          </a:p>
        </p:txBody>
      </p:sp>
      <p:sp>
        <p:nvSpPr>
          <p:cNvPr id="5" name="Title 1"/>
          <p:cNvSpPr txBox="1">
            <a:spLocks/>
          </p:cNvSpPr>
          <p:nvPr/>
        </p:nvSpPr>
        <p:spPr>
          <a:xfrm>
            <a:off x="0" y="57118"/>
            <a:ext cx="9692640" cy="7654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l-GR" sz="3200" b="1" i="1" u="sng" smtClean="0">
                <a:solidFill>
                  <a:srgbClr val="C00000"/>
                </a:solidFill>
              </a:rPr>
              <a:t>Διάγνωση</a:t>
            </a:r>
            <a:endParaRPr lang="en-US" sz="3200" b="1" i="1" u="sng" dirty="0">
              <a:solidFill>
                <a:srgbClr val="C00000"/>
              </a:solidFill>
            </a:endParaRPr>
          </a:p>
        </p:txBody>
      </p:sp>
    </p:spTree>
    <p:extLst>
      <p:ext uri="{BB962C8B-B14F-4D97-AF65-F5344CB8AC3E}">
        <p14:creationId xmlns:p14="http://schemas.microsoft.com/office/powerpoint/2010/main" xmlns="" val="26615094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82" y="669303"/>
            <a:ext cx="9777557" cy="475405"/>
          </a:xfrm>
        </p:spPr>
        <p:txBody>
          <a:bodyPr>
            <a:normAutofit fontScale="90000"/>
          </a:bodyPr>
          <a:lstStyle/>
          <a:p>
            <a:pPr>
              <a:spcBef>
                <a:spcPts val="1800"/>
              </a:spcBef>
              <a:buSzPct val="100000"/>
            </a:pPr>
            <a:r>
              <a:rPr lang="en-GB" b="1" i="1" dirty="0"/>
              <a:t/>
            </a:r>
            <a:br>
              <a:rPr lang="en-GB" b="1" i="1" dirty="0"/>
            </a:br>
            <a:r>
              <a:rPr lang="en-GB" b="1" i="1" dirty="0"/>
              <a:t/>
            </a:r>
            <a:br>
              <a:rPr lang="en-GB" b="1" i="1" dirty="0"/>
            </a:br>
            <a:r>
              <a:rPr lang="en-GB" b="1" i="1" dirty="0" smtClean="0"/>
              <a:t/>
            </a:r>
            <a:br>
              <a:rPr lang="en-GB" b="1" i="1" dirty="0" smtClean="0"/>
            </a:br>
            <a:r>
              <a:rPr lang="el-GR" sz="2200" i="1" dirty="0" smtClean="0">
                <a:solidFill>
                  <a:schemeClr val="tx1"/>
                </a:solidFill>
                <a:latin typeface="Corbel"/>
                <a:ea typeface="+mn-ea"/>
                <a:cs typeface="+mn-cs"/>
              </a:rPr>
              <a:t>Βιοψία</a:t>
            </a:r>
            <a:r>
              <a:rPr lang="en-GB" sz="2200" i="1" dirty="0">
                <a:solidFill>
                  <a:schemeClr val="tx1"/>
                </a:solidFill>
                <a:latin typeface="Corbel"/>
                <a:ea typeface="+mn-ea"/>
                <a:cs typeface="+mn-cs"/>
              </a:rPr>
              <a:t>:</a:t>
            </a:r>
            <a:r>
              <a:rPr lang="el-GR" sz="2200" i="1" dirty="0">
                <a:solidFill>
                  <a:schemeClr val="tx1"/>
                </a:solidFill>
                <a:latin typeface="Corbel"/>
                <a:ea typeface="+mn-ea"/>
                <a:cs typeface="+mn-cs"/>
              </a:rPr>
              <a:t> Η  χειρουργική αφαίρεση ιστου με σκοπό τη μικροσκοπική εξέταση και διάγνωση. </a:t>
            </a:r>
            <a:endParaRPr lang="en-GB" sz="3100" b="1" i="1" dirty="0">
              <a:solidFill>
                <a:schemeClr val="tx1"/>
              </a:solidFill>
            </a:endParaRPr>
          </a:p>
        </p:txBody>
      </p:sp>
      <p:sp>
        <p:nvSpPr>
          <p:cNvPr id="6" name="Content Placeholder 5"/>
          <p:cNvSpPr>
            <a:spLocks noGrp="1"/>
          </p:cNvSpPr>
          <p:nvPr>
            <p:ph sz="half" idx="1"/>
          </p:nvPr>
        </p:nvSpPr>
        <p:spPr>
          <a:xfrm>
            <a:off x="782405" y="2106823"/>
            <a:ext cx="4863787" cy="3888432"/>
          </a:xfrm>
        </p:spPr>
        <p:txBody>
          <a:bodyPr>
            <a:noAutofit/>
          </a:bodyPr>
          <a:lstStyle/>
          <a:p>
            <a:r>
              <a:rPr lang="el-GR" sz="3199" dirty="0"/>
              <a:t>Ολική Βιοψία</a:t>
            </a:r>
          </a:p>
          <a:p>
            <a:r>
              <a:rPr lang="el-GR" sz="3199" dirty="0"/>
              <a:t>Μερική Βιοψία</a:t>
            </a:r>
          </a:p>
          <a:p>
            <a:r>
              <a:rPr lang="el-GR" sz="3199" dirty="0"/>
              <a:t>Κυτταρολογική</a:t>
            </a:r>
          </a:p>
          <a:p>
            <a:pPr lvl="1"/>
            <a:r>
              <a:rPr lang="el-GR" dirty="0" smtClean="0"/>
              <a:t>Δια λεπτής βελόνης</a:t>
            </a:r>
            <a:endParaRPr lang="en-GB" dirty="0" smtClean="0"/>
          </a:p>
          <a:p>
            <a:pPr lvl="1"/>
            <a:r>
              <a:rPr lang="en-GB" dirty="0" smtClean="0"/>
              <a:t>Brush biopsy</a:t>
            </a:r>
            <a:endParaRPr lang="el-GR" dirty="0" smtClean="0"/>
          </a:p>
          <a:p>
            <a:r>
              <a:rPr lang="en-GB" sz="3199" dirty="0"/>
              <a:t>Punch Biopsy</a:t>
            </a:r>
          </a:p>
          <a:p>
            <a:r>
              <a:rPr lang="en-GB" sz="3199" dirty="0"/>
              <a:t>True-cut</a:t>
            </a:r>
            <a:endParaRPr lang="el-GR" sz="3199" dirty="0"/>
          </a:p>
        </p:txBody>
      </p:sp>
      <p:sp>
        <p:nvSpPr>
          <p:cNvPr id="3" name="Rectangle 2"/>
          <p:cNvSpPr/>
          <p:nvPr/>
        </p:nvSpPr>
        <p:spPr>
          <a:xfrm>
            <a:off x="0" y="0"/>
            <a:ext cx="3214299" cy="584623"/>
          </a:xfrm>
          <a:prstGeom prst="rect">
            <a:avLst/>
          </a:prstGeom>
        </p:spPr>
        <p:txBody>
          <a:bodyPr wrap="square">
            <a:spAutoFit/>
          </a:bodyPr>
          <a:lstStyle/>
          <a:p>
            <a:r>
              <a:rPr lang="el-GR" sz="3199" b="1" i="1" u="sng" dirty="0">
                <a:solidFill>
                  <a:srgbClr val="C00000"/>
                </a:solidFill>
              </a:rPr>
              <a:t>Είδη βιοψίας</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28004" y="1696825"/>
            <a:ext cx="4708429" cy="4708429"/>
          </a:xfrm>
          <a:prstGeom prst="rect">
            <a:avLst/>
          </a:prstGeom>
        </p:spPr>
      </p:pic>
    </p:spTree>
    <p:extLst>
      <p:ext uri="{BB962C8B-B14F-4D97-AF65-F5344CB8AC3E}">
        <p14:creationId xmlns:p14="http://schemas.microsoft.com/office/powerpoint/2010/main" xmlns="" val="426839872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0928" y="1679933"/>
            <a:ext cx="5037054" cy="3785652"/>
          </a:xfrm>
          <a:prstGeom prst="rect">
            <a:avLst/>
          </a:prstGeom>
        </p:spPr>
        <p:txBody>
          <a:bodyPr wrap="square">
            <a:spAutoFit/>
          </a:bodyPr>
          <a:lstStyle/>
          <a:p>
            <a:r>
              <a:rPr lang="el-GR" sz="2000" dirty="0"/>
              <a:t>Στη στοματική κοιλότητα οι πιο κοινές αλλοιώσεις με δυνητικά κακοήθη συμπεριφορά είναι η </a:t>
            </a:r>
            <a:r>
              <a:rPr lang="el-GR" sz="2000" b="1" dirty="0"/>
              <a:t>λευκοπλακία</a:t>
            </a:r>
            <a:r>
              <a:rPr lang="el-GR" sz="2000" dirty="0"/>
              <a:t> και η </a:t>
            </a:r>
            <a:r>
              <a:rPr lang="el-GR" sz="2000" b="1" dirty="0" err="1"/>
              <a:t>ερυθροπλακία</a:t>
            </a:r>
            <a:r>
              <a:rPr lang="el-GR" sz="2000" dirty="0"/>
              <a:t> . Ως γνωστό, πρόκειται για κλινικούς όρους που σε ιστολογικό επίπεδο αντιστοιχούν σε υπερπλασία </a:t>
            </a:r>
            <a:r>
              <a:rPr lang="el-GR" sz="2000" b="1" dirty="0"/>
              <a:t>ή</a:t>
            </a:r>
            <a:r>
              <a:rPr lang="el-GR" sz="2000" dirty="0"/>
              <a:t> επιθηλιακή δυσπλασία</a:t>
            </a:r>
            <a:r>
              <a:rPr lang="en-US" sz="2000" dirty="0"/>
              <a:t>,</a:t>
            </a:r>
            <a:r>
              <a:rPr lang="el-GR" sz="2000" dirty="0"/>
              <a:t> διαφόρου βαθμού. Η αξιολόγηση του βαθμού της δυσπλασίας πραγματοποιείται σε τομές Α&amp;Η, με βάση τις αρχιτεκτονικές και κυτταρολογικές διαταραχές,  </a:t>
            </a:r>
            <a:r>
              <a:rPr lang="el-GR" sz="2000" dirty="0">
                <a:effectLst>
                  <a:outerShdw blurRad="38100" dist="38100" dir="2700000" algn="tl">
                    <a:srgbClr val="000000">
                      <a:alpha val="43137"/>
                    </a:srgbClr>
                  </a:outerShdw>
                </a:effectLst>
              </a:rPr>
              <a:t>άσχετα από  το πάχος του επιθήλιου που αυτές καταλαμβάνουν.</a:t>
            </a:r>
          </a:p>
        </p:txBody>
      </p:sp>
      <p:pic>
        <p:nvPicPr>
          <p:cNvPr id="3" name="Picture 10" descr="2-1"/>
          <p:cNvPicPr>
            <a:picLocks noChangeAspect="1" noChangeArrowheads="1"/>
          </p:cNvPicPr>
          <p:nvPr/>
        </p:nvPicPr>
        <p:blipFill>
          <a:blip r:embed="rId2" cstate="print">
            <a:lum contrast="12000"/>
          </a:blip>
          <a:srcRect/>
          <a:stretch>
            <a:fillRect/>
          </a:stretch>
        </p:blipFill>
        <p:spPr bwMode="auto">
          <a:xfrm>
            <a:off x="8802110" y="1104511"/>
            <a:ext cx="2354980" cy="2128271"/>
          </a:xfrm>
          <a:prstGeom prst="rect">
            <a:avLst/>
          </a:prstGeom>
          <a:ln>
            <a:noFill/>
          </a:ln>
          <a:effectLst>
            <a:outerShdw blurRad="292100" dist="139700" dir="2700000" algn="tl" rotWithShape="0">
              <a:srgbClr val="333333">
                <a:alpha val="65000"/>
              </a:srgbClr>
            </a:outerShdw>
          </a:effectLst>
        </p:spPr>
      </p:pic>
      <p:pic>
        <p:nvPicPr>
          <p:cNvPr id="4" name="Picture 10" descr="leukoBuc"/>
          <p:cNvPicPr>
            <a:picLocks noChangeAspect="1" noChangeArrowheads="1"/>
          </p:cNvPicPr>
          <p:nvPr/>
        </p:nvPicPr>
        <p:blipFill>
          <a:blip r:embed="rId3" cstate="print"/>
          <a:srcRect/>
          <a:stretch>
            <a:fillRect/>
          </a:stretch>
        </p:blipFill>
        <p:spPr>
          <a:xfrm>
            <a:off x="5890941" y="1104510"/>
            <a:ext cx="2385251" cy="2128271"/>
          </a:xfrm>
          <a:prstGeom prst="rect">
            <a:avLst/>
          </a:prstGeom>
          <a:noFill/>
        </p:spPr>
      </p:pic>
      <p:pic>
        <p:nvPicPr>
          <p:cNvPr id="5" name="Picture 7" descr="ED"/>
          <p:cNvPicPr>
            <a:picLocks noChangeAspect="1" noChangeArrowheads="1"/>
          </p:cNvPicPr>
          <p:nvPr/>
        </p:nvPicPr>
        <p:blipFill>
          <a:blip r:embed="rId4" cstate="print">
            <a:lum contrast="6000"/>
          </a:blip>
          <a:srcRect/>
          <a:stretch>
            <a:fillRect/>
          </a:stretch>
        </p:blipFill>
        <p:spPr>
          <a:xfrm>
            <a:off x="6929897" y="3572759"/>
            <a:ext cx="3107565" cy="3146365"/>
          </a:xfrm>
          <a:prstGeom prst="rect">
            <a:avLst/>
          </a:prstGeom>
          <a:noFill/>
        </p:spPr>
      </p:pic>
      <p:sp>
        <p:nvSpPr>
          <p:cNvPr id="6" name="1 - Τίτλος"/>
          <p:cNvSpPr txBox="1">
            <a:spLocks/>
          </p:cNvSpPr>
          <p:nvPr/>
        </p:nvSpPr>
        <p:spPr>
          <a:xfrm>
            <a:off x="46592" y="0"/>
            <a:ext cx="8229600" cy="500042"/>
          </a:xfrm>
          <a:prstGeom prst="rect">
            <a:avLst/>
          </a:prstGeom>
        </p:spPr>
        <p:txBody>
          <a:bodyPr>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l-GR" sz="3200" b="1" i="1" u="sng" smtClean="0">
                <a:solidFill>
                  <a:srgbClr val="C00000"/>
                </a:solidFill>
                <a:effectLst>
                  <a:outerShdw blurRad="38100" dist="38100" dir="2700000" algn="tl">
                    <a:srgbClr val="000000">
                      <a:alpha val="43137"/>
                    </a:srgbClr>
                  </a:outerShdw>
                </a:effectLst>
              </a:rPr>
              <a:t>ΔΥΣΠΛΑΣΙΑ ΕΠΙΘΗΛΙΟΥ ΣΤΟΜΑΤΟΣ</a:t>
            </a:r>
            <a:endParaRPr lang="el-GR" sz="3200" b="1" i="1" u="sng"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01015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61826" y="197963"/>
            <a:ext cx="8229600" cy="500042"/>
          </a:xfrm>
        </p:spPr>
        <p:txBody>
          <a:bodyPr>
            <a:noAutofit/>
          </a:bodyPr>
          <a:lstStyle/>
          <a:p>
            <a:r>
              <a:rPr lang="el-GR" sz="3200" b="1" i="1" u="sng" dirty="0" smtClean="0">
                <a:solidFill>
                  <a:srgbClr val="C00000"/>
                </a:solidFill>
                <a:effectLst>
                  <a:outerShdw blurRad="38100" dist="38100" dir="2700000" algn="tl">
                    <a:srgbClr val="000000">
                      <a:alpha val="43137"/>
                    </a:srgbClr>
                  </a:outerShdw>
                </a:effectLst>
              </a:rPr>
              <a:t>ΔΥΣΠΛΑΣΙΑ ΕΠΙΘΗΛΙΟΥ ΣΤΟΜΑΤΟΣ</a:t>
            </a:r>
            <a:endParaRPr lang="el-GR" sz="3200" b="1" i="1" u="sng" dirty="0">
              <a:solidFill>
                <a:srgbClr val="C00000"/>
              </a:solidFill>
              <a:effectLst>
                <a:outerShdw blurRad="38100" dist="38100" dir="2700000" algn="tl">
                  <a:srgbClr val="000000">
                    <a:alpha val="43137"/>
                  </a:srgbClr>
                </a:outerShdw>
              </a:effectLst>
            </a:endParaRPr>
          </a:p>
        </p:txBody>
      </p:sp>
      <p:sp>
        <p:nvSpPr>
          <p:cNvPr id="3" name="2 - Θέση περιεχομένου"/>
          <p:cNvSpPr>
            <a:spLocks noGrp="1"/>
          </p:cNvSpPr>
          <p:nvPr>
            <p:ph idx="1"/>
          </p:nvPr>
        </p:nvSpPr>
        <p:spPr>
          <a:xfrm>
            <a:off x="1472153" y="2158737"/>
            <a:ext cx="8686800" cy="4103923"/>
          </a:xfrm>
        </p:spPr>
        <p:txBody>
          <a:bodyPr/>
          <a:lstStyle/>
          <a:p>
            <a:r>
              <a:rPr lang="el-GR" dirty="0" smtClean="0"/>
              <a:t>Εύρος αρχιτεκτονικών και κυτταρολογικών μεταβολών του στοματικού επιθηλίου λόγω συσσώρευσης γονιδιακών μεταβολών, σχετιζόμενες με αυξημένο κίνδυνο εξέλιξης σε </a:t>
            </a:r>
            <a:r>
              <a:rPr lang="el-GR" dirty="0" err="1" smtClean="0"/>
              <a:t>ακανθοκυτταρικό</a:t>
            </a:r>
            <a:r>
              <a:rPr lang="el-GR" dirty="0" smtClean="0"/>
              <a:t> καρκίνωμα.</a:t>
            </a:r>
          </a:p>
          <a:p>
            <a:r>
              <a:rPr lang="el-GR" dirty="0" smtClean="0"/>
              <a:t>Συμπεριλαμβάνει ανωμαλίες στον  πολλαπλασιασμό, στην ωρίμανση και στη διαφοροποίηση των επιθηλιακών κυττάρων.</a:t>
            </a:r>
          </a:p>
          <a:p>
            <a:r>
              <a:rPr lang="el-GR" dirty="0" smtClean="0"/>
              <a:t>Το </a:t>
            </a:r>
            <a:r>
              <a:rPr lang="el-GR" dirty="0" err="1" smtClean="0"/>
              <a:t>δυσπλαστικό</a:t>
            </a:r>
            <a:r>
              <a:rPr lang="el-GR" dirty="0" smtClean="0"/>
              <a:t> επιθήλιο μπορεί να είναι ατροφικό, </a:t>
            </a:r>
            <a:r>
              <a:rPr lang="el-GR" dirty="0" err="1" smtClean="0"/>
              <a:t>ακανθωσικό</a:t>
            </a:r>
            <a:r>
              <a:rPr lang="el-GR" dirty="0" smtClean="0"/>
              <a:t>, </a:t>
            </a:r>
            <a:r>
              <a:rPr lang="el-GR" dirty="0" err="1" smtClean="0"/>
              <a:t>κερατινοποιούμενο</a:t>
            </a:r>
            <a:r>
              <a:rPr lang="el-GR" dirty="0" smtClean="0"/>
              <a:t> ή μη.</a:t>
            </a:r>
            <a:endParaRPr lang="el-GR" dirty="0"/>
          </a:p>
        </p:txBody>
      </p:sp>
    </p:spTree>
    <p:extLst>
      <p:ext uri="{BB962C8B-B14F-4D97-AF65-F5344CB8AC3E}">
        <p14:creationId xmlns:p14="http://schemas.microsoft.com/office/powerpoint/2010/main" xmlns="" val="362335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xmlns="" val="2842215167"/>
              </p:ext>
            </p:extLst>
          </p:nvPr>
        </p:nvGraphicFramePr>
        <p:xfrm>
          <a:off x="452486" y="612741"/>
          <a:ext cx="7268066" cy="5965606"/>
        </p:xfrm>
        <a:graphic>
          <a:graphicData uri="http://schemas.openxmlformats.org/drawingml/2006/table">
            <a:tbl>
              <a:tblPr/>
              <a:tblGrid>
                <a:gridCol w="3476031"/>
                <a:gridCol w="3792035"/>
              </a:tblGrid>
              <a:tr h="446669">
                <a:tc>
                  <a:txBody>
                    <a:bodyPr/>
                    <a:lstStyle/>
                    <a:p>
                      <a:pPr algn="ctr">
                        <a:lnSpc>
                          <a:spcPct val="115000"/>
                        </a:lnSpc>
                        <a:spcAft>
                          <a:spcPts val="1000"/>
                        </a:spcAft>
                      </a:pPr>
                      <a:r>
                        <a:rPr lang="el-GR" sz="2000" b="1" dirty="0">
                          <a:latin typeface="Times New Roman"/>
                          <a:ea typeface="Calibri"/>
                          <a:cs typeface="Times New Roman"/>
                        </a:rPr>
                        <a:t>Αρχιτεκτονικά χαρακτηριστικά</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2000" b="1" dirty="0">
                          <a:latin typeface="Times New Roman"/>
                          <a:ea typeface="Calibri"/>
                          <a:cs typeface="Times New Roman"/>
                        </a:rPr>
                        <a:t>Κυτταρολογικά χαρακτηριστικά </a:t>
                      </a:r>
                      <a:endParaRPr lang="el-GR" sz="20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86252">
                <a:tc>
                  <a:txBody>
                    <a:bodyPr/>
                    <a:lstStyle/>
                    <a:p>
                      <a:pPr>
                        <a:lnSpc>
                          <a:spcPct val="115000"/>
                        </a:lnSpc>
                        <a:spcAft>
                          <a:spcPts val="1000"/>
                        </a:spcAft>
                      </a:pPr>
                      <a:r>
                        <a:rPr lang="el-GR" sz="1800" dirty="0">
                          <a:latin typeface="Times New Roman"/>
                          <a:ea typeface="Calibri"/>
                          <a:cs typeface="Times New Roman"/>
                        </a:rPr>
                        <a:t>Ανώμαλη </a:t>
                      </a:r>
                      <a:r>
                        <a:rPr lang="el-GR" sz="1800" dirty="0" smtClean="0">
                          <a:latin typeface="Times New Roman"/>
                          <a:ea typeface="Calibri"/>
                          <a:cs typeface="Times New Roman"/>
                        </a:rPr>
                        <a:t>στ</a:t>
                      </a:r>
                      <a:r>
                        <a:rPr lang="en-US" sz="1800" dirty="0" smtClean="0">
                          <a:latin typeface="Times New Roman"/>
                          <a:ea typeface="Calibri"/>
                          <a:cs typeface="Times New Roman"/>
                        </a:rPr>
                        <a:t>o</a:t>
                      </a:r>
                      <a:r>
                        <a:rPr lang="el-GR" sz="1800" dirty="0" err="1" smtClean="0">
                          <a:latin typeface="Times New Roman"/>
                          <a:ea typeface="Calibri"/>
                          <a:cs typeface="Times New Roman"/>
                        </a:rPr>
                        <a:t>ιβάδωση</a:t>
                      </a:r>
                      <a:r>
                        <a:rPr lang="el-GR" sz="1800" dirty="0" smtClean="0">
                          <a:latin typeface="Times New Roman"/>
                          <a:ea typeface="Calibri"/>
                          <a:cs typeface="Times New Roman"/>
                        </a:rPr>
                        <a:t> επιθηλίου</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l-GR" sz="1800" dirty="0">
                          <a:latin typeface="Times New Roman"/>
                          <a:ea typeface="Calibri"/>
                          <a:cs typeface="Times New Roman"/>
                        </a:rPr>
                        <a:t>Ποικιλία μεγέθους πυρήνων (</a:t>
                      </a:r>
                      <a:r>
                        <a:rPr lang="el-GR" sz="1800" dirty="0" err="1">
                          <a:latin typeface="Times New Roman"/>
                          <a:ea typeface="Calibri"/>
                          <a:cs typeface="Times New Roman"/>
                        </a:rPr>
                        <a:t>ανισοκαρύωση</a:t>
                      </a:r>
                      <a:r>
                        <a:rPr lang="el-GR" sz="1800" dirty="0">
                          <a:latin typeface="Times New Roman"/>
                          <a:ea typeface="Calibri"/>
                          <a:cs typeface="Times New Roman"/>
                        </a:rPr>
                        <a:t>)</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126">
                <a:tc>
                  <a:txBody>
                    <a:bodyPr/>
                    <a:lstStyle/>
                    <a:p>
                      <a:pPr>
                        <a:lnSpc>
                          <a:spcPct val="115000"/>
                        </a:lnSpc>
                        <a:spcAft>
                          <a:spcPts val="1000"/>
                        </a:spcAft>
                      </a:pPr>
                      <a:r>
                        <a:rPr lang="el-GR" sz="1800" dirty="0">
                          <a:latin typeface="Times New Roman"/>
                          <a:ea typeface="Calibri"/>
                          <a:cs typeface="Times New Roman"/>
                        </a:rPr>
                        <a:t>Απώλεια του προσανατολισμού των κυττάρων της βασικής στιβάδας</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l-GR" sz="1800" dirty="0">
                          <a:latin typeface="Times New Roman"/>
                          <a:ea typeface="Calibri"/>
                          <a:cs typeface="Times New Roman"/>
                        </a:rPr>
                        <a:t>Ποικιλία πυρηνικού σχήματος (πυρηνική </a:t>
                      </a:r>
                      <a:r>
                        <a:rPr lang="el-GR" sz="1800" dirty="0" err="1">
                          <a:latin typeface="Times New Roman"/>
                          <a:ea typeface="Calibri"/>
                          <a:cs typeface="Times New Roman"/>
                        </a:rPr>
                        <a:t>πλειομορφία</a:t>
                      </a:r>
                      <a:r>
                        <a:rPr lang="el-GR" sz="1800" dirty="0">
                          <a:latin typeface="Times New Roman"/>
                          <a:ea typeface="Calibri"/>
                          <a:cs typeface="Times New Roman"/>
                        </a:rPr>
                        <a:t>)</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73829">
                <a:tc>
                  <a:txBody>
                    <a:bodyPr/>
                    <a:lstStyle/>
                    <a:p>
                      <a:pPr>
                        <a:lnSpc>
                          <a:spcPct val="115000"/>
                        </a:lnSpc>
                        <a:spcAft>
                          <a:spcPts val="1000"/>
                        </a:spcAft>
                      </a:pPr>
                      <a:r>
                        <a:rPr lang="el-GR" sz="1800" dirty="0">
                          <a:latin typeface="Times New Roman"/>
                          <a:ea typeface="Calibri"/>
                          <a:cs typeface="Times New Roman"/>
                        </a:rPr>
                        <a:t>Σταγονοειδείς επιθηλιακές καταδύσεις</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l-GR" sz="1800" dirty="0">
                          <a:latin typeface="Times New Roman"/>
                          <a:ea typeface="Calibri"/>
                          <a:cs typeface="Times New Roman"/>
                        </a:rPr>
                        <a:t>Ποικιλία στο μέγεθος των κυττάρων (</a:t>
                      </a:r>
                      <a:r>
                        <a:rPr lang="el-GR" sz="1800" dirty="0" err="1">
                          <a:latin typeface="Times New Roman"/>
                          <a:ea typeface="Calibri"/>
                          <a:cs typeface="Times New Roman"/>
                        </a:rPr>
                        <a:t>ανισοκύτωση</a:t>
                      </a:r>
                      <a:r>
                        <a:rPr lang="el-GR" sz="1800" dirty="0">
                          <a:latin typeface="Times New Roman"/>
                          <a:ea typeface="Calibri"/>
                          <a:cs typeface="Times New Roman"/>
                        </a:rPr>
                        <a:t>)</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5399">
                <a:tc>
                  <a:txBody>
                    <a:bodyPr/>
                    <a:lstStyle/>
                    <a:p>
                      <a:pPr>
                        <a:lnSpc>
                          <a:spcPct val="115000"/>
                        </a:lnSpc>
                        <a:spcAft>
                          <a:spcPts val="1000"/>
                        </a:spcAft>
                      </a:pPr>
                      <a:r>
                        <a:rPr lang="el-GR" sz="1800" dirty="0">
                          <a:latin typeface="Times New Roman"/>
                          <a:ea typeface="Calibri"/>
                          <a:cs typeface="Times New Roman"/>
                        </a:rPr>
                        <a:t>Αυξημένος αριθμός </a:t>
                      </a:r>
                      <a:r>
                        <a:rPr lang="el-GR" sz="1800" dirty="0" err="1">
                          <a:latin typeface="Times New Roman"/>
                          <a:ea typeface="Calibri"/>
                          <a:cs typeface="Times New Roman"/>
                        </a:rPr>
                        <a:t>μιτωτικών</a:t>
                      </a:r>
                      <a:r>
                        <a:rPr lang="el-GR" sz="1800" dirty="0">
                          <a:latin typeface="Times New Roman"/>
                          <a:ea typeface="Calibri"/>
                          <a:cs typeface="Times New Roman"/>
                        </a:rPr>
                        <a:t> διαιρέσεων</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l-GR" sz="1800" dirty="0">
                          <a:latin typeface="Times New Roman"/>
                          <a:ea typeface="Calibri"/>
                          <a:cs typeface="Times New Roman"/>
                        </a:rPr>
                        <a:t>Ποικιλία στο σχήμα των κυττάρων (κυτταρική </a:t>
                      </a:r>
                      <a:r>
                        <a:rPr lang="el-GR" sz="1800" dirty="0" err="1">
                          <a:latin typeface="Times New Roman"/>
                          <a:ea typeface="Calibri"/>
                          <a:cs typeface="Times New Roman"/>
                        </a:rPr>
                        <a:t>πλειομορφία</a:t>
                      </a:r>
                      <a:r>
                        <a:rPr lang="el-GR" sz="1800" dirty="0">
                          <a:latin typeface="Times New Roman"/>
                          <a:ea typeface="Calibri"/>
                          <a:cs typeface="Times New Roman"/>
                        </a:rPr>
                        <a:t>)</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12126">
                <a:tc>
                  <a:txBody>
                    <a:bodyPr/>
                    <a:lstStyle/>
                    <a:p>
                      <a:pPr>
                        <a:lnSpc>
                          <a:spcPct val="115000"/>
                        </a:lnSpc>
                        <a:spcAft>
                          <a:spcPts val="1000"/>
                        </a:spcAft>
                      </a:pPr>
                      <a:r>
                        <a:rPr lang="el-GR" sz="1800" dirty="0" err="1">
                          <a:latin typeface="Times New Roman"/>
                          <a:ea typeface="Calibri"/>
                          <a:cs typeface="Times New Roman"/>
                        </a:rPr>
                        <a:t>Άωρη</a:t>
                      </a:r>
                      <a:r>
                        <a:rPr lang="el-GR" sz="1800" dirty="0">
                          <a:latin typeface="Times New Roman"/>
                          <a:ea typeface="Calibri"/>
                          <a:cs typeface="Times New Roman"/>
                        </a:rPr>
                        <a:t> </a:t>
                      </a:r>
                      <a:r>
                        <a:rPr lang="el-GR" sz="1800" dirty="0" err="1">
                          <a:latin typeface="Times New Roman"/>
                          <a:ea typeface="Calibri"/>
                          <a:cs typeface="Times New Roman"/>
                        </a:rPr>
                        <a:t>κερατινοποίηση</a:t>
                      </a:r>
                      <a:r>
                        <a:rPr lang="el-GR" sz="1800" dirty="0">
                          <a:latin typeface="Times New Roman"/>
                          <a:ea typeface="Calibri"/>
                          <a:cs typeface="Times New Roman"/>
                        </a:rPr>
                        <a:t> σε μεμονωμένα κύτταρα (</a:t>
                      </a:r>
                      <a:r>
                        <a:rPr lang="el-GR" sz="1800" dirty="0" err="1">
                          <a:latin typeface="Times New Roman"/>
                          <a:ea typeface="Calibri"/>
                          <a:cs typeface="Times New Roman"/>
                        </a:rPr>
                        <a:t>δυσκεράτωση</a:t>
                      </a:r>
                      <a:r>
                        <a:rPr lang="el-GR" sz="1800" dirty="0">
                          <a:latin typeface="Times New Roman"/>
                          <a:ea typeface="Calibri"/>
                          <a:cs typeface="Times New Roman"/>
                        </a:rPr>
                        <a:t>)</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l-GR" sz="1800" dirty="0">
                          <a:latin typeface="Times New Roman"/>
                          <a:ea typeface="Calibri"/>
                          <a:cs typeface="Times New Roman"/>
                        </a:rPr>
                        <a:t>Αυξημένη </a:t>
                      </a:r>
                      <a:r>
                        <a:rPr lang="el-GR" sz="1800" dirty="0" err="1">
                          <a:latin typeface="Times New Roman"/>
                          <a:ea typeface="Calibri"/>
                          <a:cs typeface="Times New Roman"/>
                        </a:rPr>
                        <a:t>πυρηνοκυτταροπλασματική</a:t>
                      </a:r>
                      <a:r>
                        <a:rPr lang="el-GR" sz="1800" dirty="0">
                          <a:latin typeface="Times New Roman"/>
                          <a:ea typeface="Calibri"/>
                          <a:cs typeface="Times New Roman"/>
                        </a:rPr>
                        <a:t> αναλογία</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0509">
                <a:tc>
                  <a:txBody>
                    <a:bodyPr/>
                    <a:lstStyle/>
                    <a:p>
                      <a:pPr>
                        <a:lnSpc>
                          <a:spcPct val="115000"/>
                        </a:lnSpc>
                        <a:spcAft>
                          <a:spcPts val="1000"/>
                        </a:spcAft>
                      </a:pPr>
                      <a:r>
                        <a:rPr lang="el-GR" sz="1800" dirty="0">
                          <a:latin typeface="Times New Roman"/>
                          <a:ea typeface="Calibri"/>
                          <a:cs typeface="Times New Roman"/>
                        </a:rPr>
                        <a:t>Σφαίρες κερατίνης εντός των επιθηλιακών </a:t>
                      </a:r>
                      <a:r>
                        <a:rPr lang="el-GR" sz="1800" dirty="0" smtClean="0">
                          <a:latin typeface="Times New Roman"/>
                          <a:ea typeface="Calibri"/>
                          <a:cs typeface="Times New Roman"/>
                        </a:rPr>
                        <a:t>καταδύσεων</a:t>
                      </a:r>
                    </a:p>
                    <a:p>
                      <a:pPr>
                        <a:lnSpc>
                          <a:spcPct val="115000"/>
                        </a:lnSpc>
                        <a:spcAft>
                          <a:spcPts val="1000"/>
                        </a:spcAft>
                      </a:pPr>
                      <a:r>
                        <a:rPr lang="el-GR" sz="1800" dirty="0" smtClean="0">
                          <a:latin typeface="Times New Roman"/>
                          <a:ea typeface="Calibri"/>
                          <a:cs typeface="Times New Roman"/>
                        </a:rPr>
                        <a:t>Απώλεια της συνοχής των επιθηλιακών κυττάρων </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l-GR" sz="1800" dirty="0">
                          <a:latin typeface="Times New Roman"/>
                          <a:ea typeface="Calibri"/>
                          <a:cs typeface="Times New Roman"/>
                        </a:rPr>
                        <a:t>Αυξημένος αριθμός και μέγεθος </a:t>
                      </a:r>
                      <a:r>
                        <a:rPr lang="el-GR" sz="1800" dirty="0" err="1" smtClean="0">
                          <a:latin typeface="Times New Roman"/>
                          <a:ea typeface="Calibri"/>
                          <a:cs typeface="Times New Roman"/>
                        </a:rPr>
                        <a:t>πυρηνίων</a:t>
                      </a:r>
                      <a:endParaRPr lang="el-GR" sz="1800" dirty="0" smtClean="0">
                        <a:latin typeface="Times New Roman"/>
                        <a:ea typeface="Calibri"/>
                        <a:cs typeface="Times New Roman"/>
                      </a:endParaRPr>
                    </a:p>
                    <a:p>
                      <a:pPr>
                        <a:lnSpc>
                          <a:spcPct val="115000"/>
                        </a:lnSpc>
                        <a:spcAft>
                          <a:spcPts val="1000"/>
                        </a:spcAft>
                      </a:pPr>
                      <a:r>
                        <a:rPr lang="el-GR" sz="1800" dirty="0" smtClean="0">
                          <a:latin typeface="Times New Roman"/>
                          <a:ea typeface="Calibri"/>
                          <a:cs typeface="Times New Roman"/>
                        </a:rPr>
                        <a:t>Άτυπες μιτώσεις</a:t>
                      </a:r>
                    </a:p>
                    <a:p>
                      <a:pPr>
                        <a:lnSpc>
                          <a:spcPct val="115000"/>
                        </a:lnSpc>
                        <a:spcAft>
                          <a:spcPts val="1000"/>
                        </a:spcAft>
                      </a:pPr>
                      <a:r>
                        <a:rPr lang="el-GR" sz="1800" dirty="0" smtClean="0">
                          <a:latin typeface="Times New Roman"/>
                          <a:ea typeface="Calibri"/>
                          <a:cs typeface="Times New Roman"/>
                        </a:rPr>
                        <a:t>Υπερχρωμία</a:t>
                      </a:r>
                      <a:endParaRPr lang="el-GR"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5" name="Rectangle 1"/>
          <p:cNvSpPr>
            <a:spLocks noChangeArrowheads="1"/>
          </p:cNvSpPr>
          <p:nvPr/>
        </p:nvSpPr>
        <p:spPr bwMode="auto">
          <a:xfrm>
            <a:off x="1524000" y="0"/>
            <a:ext cx="9144000"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l-GR" sz="2400" b="1" dirty="0">
                <a:latin typeface="Times New Roman" pitchFamily="18" charset="0"/>
                <a:ea typeface="Calibri" pitchFamily="34" charset="0"/>
                <a:cs typeface="Times New Roman" pitchFamily="18" charset="0"/>
              </a:rPr>
              <a:t>Κριτήρια διάγνωσης της δυσπλασίας του στοματικού βλεννογόνου</a:t>
            </a:r>
            <a:endParaRPr lang="el-GR" sz="2400" dirty="0">
              <a:latin typeface="Arial" pitchFamily="34" charset="0"/>
              <a:cs typeface="Arial" pitchFamily="34" charset="0"/>
            </a:endParaRPr>
          </a:p>
          <a:p>
            <a:pPr algn="ctr" eaLnBrk="0" fontAlgn="base" hangingPunct="0">
              <a:spcBef>
                <a:spcPct val="0"/>
              </a:spcBef>
              <a:spcAft>
                <a:spcPct val="0"/>
              </a:spcAft>
            </a:pPr>
            <a:endParaRPr lang="el-GR" dirty="0">
              <a:latin typeface="Arial" pitchFamily="34" charset="0"/>
              <a:cs typeface="Arial" pitchFamily="34" charset="0"/>
            </a:endParaRPr>
          </a:p>
        </p:txBody>
      </p:sp>
      <p:sp>
        <p:nvSpPr>
          <p:cNvPr id="4" name="1 - Τίτλος"/>
          <p:cNvSpPr txBox="1">
            <a:spLocks/>
          </p:cNvSpPr>
          <p:nvPr/>
        </p:nvSpPr>
        <p:spPr>
          <a:xfrm>
            <a:off x="7711125" y="2083322"/>
            <a:ext cx="3572759" cy="2498105"/>
          </a:xfrm>
          <a:prstGeom prst="rect">
            <a:avLst/>
          </a:prstGeom>
        </p:spPr>
        <p:txBody>
          <a:bodyPr>
            <a:noAutofit/>
          </a:bodyPr>
          <a:lstStyle/>
          <a:p>
            <a:pPr algn="ctr">
              <a:spcBef>
                <a:spcPct val="0"/>
              </a:spcBef>
              <a:defRPr/>
            </a:pPr>
            <a:r>
              <a:rPr lang="el-GR" sz="1400" b="1" spc="300" dirty="0">
                <a:effectLst>
                  <a:outerShdw blurRad="38100" dist="38100" dir="2700000" algn="tl">
                    <a:srgbClr val="000000">
                      <a:alpha val="43137"/>
                    </a:srgbClr>
                  </a:outerShdw>
                </a:effectLst>
                <a:latin typeface="+mj-lt"/>
                <a:ea typeface="+mj-ea"/>
                <a:cs typeface="+mj-cs"/>
              </a:rPr>
              <a:t>Το όριο των 4 αρχιτεκτονικών και των 4 ή 5 κυτταρολογικών χαρακτηριστικών </a:t>
            </a:r>
          </a:p>
          <a:p>
            <a:pPr algn="ctr">
              <a:spcBef>
                <a:spcPct val="0"/>
              </a:spcBef>
              <a:defRPr/>
            </a:pPr>
            <a:r>
              <a:rPr lang="el-GR" sz="1400" b="1" spc="300" dirty="0">
                <a:effectLst>
                  <a:outerShdw blurRad="38100" dist="38100" dir="2700000" algn="tl">
                    <a:srgbClr val="000000">
                      <a:alpha val="43137"/>
                    </a:srgbClr>
                  </a:outerShdw>
                </a:effectLst>
                <a:latin typeface="+mj-lt"/>
                <a:ea typeface="+mj-ea"/>
                <a:cs typeface="+mj-cs"/>
              </a:rPr>
              <a:t>διαχωρίζει τη χαμηλόβαθμη από την υψηλόβαθμη επιθηλιακή δυσπλασία.</a:t>
            </a:r>
          </a:p>
        </p:txBody>
      </p:sp>
    </p:spTree>
    <p:extLst>
      <p:ext uri="{BB962C8B-B14F-4D97-AF65-F5344CB8AC3E}">
        <p14:creationId xmlns:p14="http://schemas.microsoft.com/office/powerpoint/2010/main" xmlns="" val="31451683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1524000" y="1"/>
            <a:ext cx="9144000" cy="404813"/>
          </a:xfrm>
        </p:spPr>
        <p:txBody>
          <a:bodyPr>
            <a:normAutofit fontScale="90000"/>
          </a:bodyPr>
          <a:lstStyle/>
          <a:p>
            <a:pPr eaLnBrk="1" hangingPunct="1">
              <a:defRPr/>
            </a:pPr>
            <a:r>
              <a:rPr lang="el-GR" sz="1400" b="1" dirty="0">
                <a:effectLst>
                  <a:outerShdw blurRad="38100" dist="38100" dir="2700000" algn="tl">
                    <a:srgbClr val="000000">
                      <a:alpha val="43137"/>
                    </a:srgbClr>
                  </a:outerShdw>
                </a:effectLst>
              </a:rPr>
              <a:t>ΠΡΟΔΡΟΜΗ ΑΛΛΟΙΩΣΗ</a:t>
            </a:r>
            <a:r>
              <a:rPr lang="en-US" sz="1400" b="1" dirty="0">
                <a:effectLst>
                  <a:outerShdw blurRad="38100" dist="38100" dir="2700000" algn="tl">
                    <a:srgbClr val="000000">
                      <a:alpha val="43137"/>
                    </a:srgbClr>
                  </a:outerShdw>
                </a:effectLst>
              </a:rPr>
              <a:t> </a:t>
            </a:r>
            <a:r>
              <a:rPr lang="el-GR" sz="1400" b="1" dirty="0">
                <a:effectLst>
                  <a:outerShdw blurRad="38100" dist="38100" dir="2700000" algn="tl">
                    <a:srgbClr val="000000">
                      <a:alpha val="43137"/>
                    </a:srgbClr>
                  </a:outerShdw>
                </a:effectLst>
              </a:rPr>
              <a:t>ΑΚΚ</a:t>
            </a:r>
            <a:r>
              <a:rPr lang="en-US" sz="1400" b="1" dirty="0"/>
              <a:t>: </a:t>
            </a:r>
            <a:r>
              <a:rPr lang="el-GR" sz="1400" b="1" dirty="0"/>
              <a:t>Διαβαθμιζόμενη κυτταρική </a:t>
            </a:r>
            <a:r>
              <a:rPr lang="el-GR" sz="1400" b="1" spc="600" dirty="0"/>
              <a:t>δυσπλασία</a:t>
            </a:r>
            <a:r>
              <a:rPr lang="el-GR" sz="1400" b="1" dirty="0"/>
              <a:t> (από ελαφρά έως </a:t>
            </a:r>
            <a:r>
              <a:rPr lang="en-US" sz="1400" b="1" dirty="0"/>
              <a:t>CIS)</a:t>
            </a:r>
            <a:r>
              <a:rPr lang="el-GR" sz="1400" b="1" dirty="0"/>
              <a:t>, εδώ στο βλεννογονικό πλακώδες επιθήλιο του  </a:t>
            </a:r>
            <a:r>
              <a:rPr lang="el-GR" sz="1400" b="1" spc="600" dirty="0"/>
              <a:t>στόματος</a:t>
            </a:r>
          </a:p>
        </p:txBody>
      </p:sp>
      <p:pic>
        <p:nvPicPr>
          <p:cNvPr id="72707" name="Picture 4" descr="speight_Fig1_HTML"/>
          <p:cNvPicPr>
            <a:picLocks noChangeAspect="1" noChangeArrowheads="1"/>
          </p:cNvPicPr>
          <p:nvPr/>
        </p:nvPicPr>
        <p:blipFill>
          <a:blip r:embed="rId2" cstate="print"/>
          <a:srcRect/>
          <a:stretch>
            <a:fillRect/>
          </a:stretch>
        </p:blipFill>
        <p:spPr bwMode="auto">
          <a:xfrm>
            <a:off x="1703388" y="404813"/>
            <a:ext cx="4176712" cy="3340100"/>
          </a:xfrm>
          <a:prstGeom prst="rect">
            <a:avLst/>
          </a:prstGeom>
          <a:noFill/>
          <a:ln w="9525">
            <a:noFill/>
            <a:miter lim="800000"/>
            <a:headEnd/>
            <a:tailEnd/>
          </a:ln>
        </p:spPr>
      </p:pic>
      <p:pic>
        <p:nvPicPr>
          <p:cNvPr id="72708" name="Picture 5" descr="speight_Fig2_HTML"/>
          <p:cNvPicPr>
            <a:picLocks noChangeAspect="1" noChangeArrowheads="1"/>
          </p:cNvPicPr>
          <p:nvPr/>
        </p:nvPicPr>
        <p:blipFill>
          <a:blip r:embed="rId3" cstate="print"/>
          <a:srcRect/>
          <a:stretch>
            <a:fillRect/>
          </a:stretch>
        </p:blipFill>
        <p:spPr bwMode="auto">
          <a:xfrm>
            <a:off x="6383339" y="404814"/>
            <a:ext cx="4033837" cy="3227387"/>
          </a:xfrm>
          <a:prstGeom prst="rect">
            <a:avLst/>
          </a:prstGeom>
          <a:noFill/>
          <a:ln w="9525">
            <a:noFill/>
            <a:miter lim="800000"/>
            <a:headEnd/>
            <a:tailEnd/>
          </a:ln>
        </p:spPr>
      </p:pic>
      <p:pic>
        <p:nvPicPr>
          <p:cNvPr id="72709" name="Picture 6" descr="speight_Fig 3_HTML"/>
          <p:cNvPicPr>
            <a:picLocks noChangeAspect="1" noChangeArrowheads="1"/>
          </p:cNvPicPr>
          <p:nvPr/>
        </p:nvPicPr>
        <p:blipFill>
          <a:blip r:embed="rId4" cstate="print"/>
          <a:srcRect/>
          <a:stretch>
            <a:fillRect/>
          </a:stretch>
        </p:blipFill>
        <p:spPr bwMode="auto">
          <a:xfrm>
            <a:off x="1703388" y="3429000"/>
            <a:ext cx="4176712" cy="3340100"/>
          </a:xfrm>
          <a:prstGeom prst="rect">
            <a:avLst/>
          </a:prstGeom>
          <a:noFill/>
          <a:ln w="9525">
            <a:noFill/>
            <a:miter lim="800000"/>
            <a:headEnd/>
            <a:tailEnd/>
          </a:ln>
        </p:spPr>
      </p:pic>
      <p:pic>
        <p:nvPicPr>
          <p:cNvPr id="72710" name="Picture 7" descr="speight_Fig4_HTML"/>
          <p:cNvPicPr>
            <a:picLocks noChangeAspect="1" noChangeArrowheads="1"/>
          </p:cNvPicPr>
          <p:nvPr/>
        </p:nvPicPr>
        <p:blipFill>
          <a:blip r:embed="rId5" cstate="print"/>
          <a:srcRect/>
          <a:stretch>
            <a:fillRect/>
          </a:stretch>
        </p:blipFill>
        <p:spPr bwMode="auto">
          <a:xfrm>
            <a:off x="6383339" y="3573464"/>
            <a:ext cx="4033837" cy="3227387"/>
          </a:xfrm>
          <a:prstGeom prst="rect">
            <a:avLst/>
          </a:prstGeom>
          <a:noFill/>
          <a:ln w="9525">
            <a:noFill/>
            <a:miter lim="800000"/>
            <a:headEnd/>
            <a:tailEnd/>
          </a:ln>
        </p:spPr>
      </p:pic>
    </p:spTree>
    <p:extLst>
      <p:ext uri="{BB962C8B-B14F-4D97-AF65-F5344CB8AC3E}">
        <p14:creationId xmlns:p14="http://schemas.microsoft.com/office/powerpoint/2010/main" xmlns="" val="29793422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slide(fromBottom)">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285776"/>
            <a:ext cx="5214942" cy="3407096"/>
          </a:xfrm>
          <a:prstGeom prst="rect">
            <a:avLst/>
          </a:prstGeom>
          <a:noFill/>
          <a:ln w="9525">
            <a:noFill/>
            <a:miter lim="800000"/>
            <a:headEnd/>
            <a:tailEnd/>
          </a:ln>
          <a:effectLst/>
        </p:spPr>
      </p:pic>
      <p:sp>
        <p:nvSpPr>
          <p:cNvPr id="3" name="2 - Ορθογώνιο"/>
          <p:cNvSpPr/>
          <p:nvPr/>
        </p:nvSpPr>
        <p:spPr>
          <a:xfrm>
            <a:off x="1881158" y="357166"/>
            <a:ext cx="857256" cy="707886"/>
          </a:xfrm>
          <a:prstGeom prst="rect">
            <a:avLst/>
          </a:prstGeom>
        </p:spPr>
        <p:txBody>
          <a:bodyPr wrap="square">
            <a:spAutoFit/>
          </a:bodyPr>
          <a:lstStyle/>
          <a:p>
            <a:r>
              <a:rPr lang="en-US" sz="4000" b="1" dirty="0">
                <a:latin typeface="Calibri" pitchFamily="34" charset="0"/>
                <a:cs typeface="Times New Roman" pitchFamily="18" charset="0"/>
              </a:rPr>
              <a:t>CIS</a:t>
            </a:r>
            <a:endParaRPr lang="el-GR" sz="4000" dirty="0"/>
          </a:p>
        </p:txBody>
      </p:sp>
      <p:pic>
        <p:nvPicPr>
          <p:cNvPr id="4" name="Picture 4" descr="16-1"/>
          <p:cNvPicPr>
            <a:picLocks noChangeAspect="1" noChangeArrowheads="1"/>
          </p:cNvPicPr>
          <p:nvPr/>
        </p:nvPicPr>
        <p:blipFill>
          <a:blip r:embed="rId3" cstate="print">
            <a:lum bright="6000" contrast="30000"/>
          </a:blip>
          <a:srcRect/>
          <a:stretch>
            <a:fillRect/>
          </a:stretch>
        </p:blipFill>
        <p:spPr bwMode="auto">
          <a:xfrm>
            <a:off x="6810381" y="2897188"/>
            <a:ext cx="3857620" cy="3960812"/>
          </a:xfrm>
          <a:prstGeom prst="rect">
            <a:avLst/>
          </a:prstGeom>
          <a:noFill/>
          <a:ln w="76200" cmpd="tri">
            <a:solidFill>
              <a:schemeClr val="folHlink"/>
            </a:solidFill>
            <a:miter lim="800000"/>
            <a:headEnd/>
            <a:tailEnd/>
          </a:ln>
        </p:spPr>
      </p:pic>
      <p:sp>
        <p:nvSpPr>
          <p:cNvPr id="5" name="2 - Θέση περιεχομένου"/>
          <p:cNvSpPr txBox="1">
            <a:spLocks/>
          </p:cNvSpPr>
          <p:nvPr/>
        </p:nvSpPr>
        <p:spPr>
          <a:xfrm>
            <a:off x="1524000" y="3214687"/>
            <a:ext cx="5214942" cy="2911477"/>
          </a:xfrm>
          <a:prstGeom prst="rect">
            <a:avLst/>
          </a:prstGeom>
        </p:spPr>
        <p:txBody>
          <a:bodyPr/>
          <a:lstStyle/>
          <a:p>
            <a:pPr marL="342900" indent="-342900">
              <a:spcBef>
                <a:spcPct val="20000"/>
              </a:spcBef>
              <a:buFont typeface="Arial" pitchFamily="34" charset="0"/>
              <a:buChar char="•"/>
              <a:defRPr/>
            </a:pPr>
            <a:r>
              <a:rPr lang="el-GR" sz="2400" dirty="0"/>
              <a:t>Ασχέτως του τριτημορίου του επιθηλίου που εκτείνονται οι </a:t>
            </a:r>
            <a:r>
              <a:rPr lang="el-GR" sz="2400" dirty="0" err="1"/>
              <a:t>δυσπλαστικές</a:t>
            </a:r>
            <a:r>
              <a:rPr lang="el-GR" sz="2400" dirty="0"/>
              <a:t> μεταβολές, η βαρύτητα αυτής καθεαυτής της αρχιτεκτονικής και κυτταρικής </a:t>
            </a:r>
            <a:r>
              <a:rPr lang="el-GR" sz="2400" dirty="0" err="1"/>
              <a:t>ατυπίας</a:t>
            </a:r>
            <a:r>
              <a:rPr lang="el-GR" sz="2400" dirty="0"/>
              <a:t> και η διαμόρφωση του σημείου μετάβασης προς το συνδετικό ιστό, μπορεί να αυξήσουν το βαθμό της δυσπλασίας.</a:t>
            </a:r>
          </a:p>
        </p:txBody>
      </p:sp>
      <p:sp>
        <p:nvSpPr>
          <p:cNvPr id="6" name="2 - Θέση περιεχομένου"/>
          <p:cNvSpPr txBox="1">
            <a:spLocks/>
          </p:cNvSpPr>
          <p:nvPr/>
        </p:nvSpPr>
        <p:spPr>
          <a:xfrm>
            <a:off x="6738942" y="1"/>
            <a:ext cx="3929058" cy="2857496"/>
          </a:xfrm>
          <a:prstGeom prst="rect">
            <a:avLst/>
          </a:prstGeom>
        </p:spPr>
        <p:txBody>
          <a:bodyPr/>
          <a:lstStyle/>
          <a:p>
            <a:pPr marL="342900" indent="-342900">
              <a:spcBef>
                <a:spcPct val="20000"/>
              </a:spcBef>
              <a:buFont typeface="Arial" pitchFamily="34" charset="0"/>
              <a:buChar char="•"/>
              <a:defRPr/>
            </a:pPr>
            <a:r>
              <a:rPr lang="el-GR" dirty="0"/>
              <a:t>Η </a:t>
            </a:r>
            <a:r>
              <a:rPr lang="el-GR" b="1" dirty="0"/>
              <a:t>έντονη </a:t>
            </a:r>
            <a:r>
              <a:rPr lang="el-GR" b="1" dirty="0" err="1"/>
              <a:t>ατυπία</a:t>
            </a:r>
            <a:r>
              <a:rPr lang="el-GR" b="1" dirty="0"/>
              <a:t> </a:t>
            </a:r>
            <a:r>
              <a:rPr lang="el-GR" dirty="0"/>
              <a:t>στο </a:t>
            </a:r>
            <a:r>
              <a:rPr lang="el-GR" b="1" dirty="0"/>
              <a:t>βασικό τριτημόριο </a:t>
            </a:r>
            <a:r>
              <a:rPr lang="el-GR" dirty="0"/>
              <a:t>του επιθηλίου μπορεί να επαρκεί για τη διάγνωση </a:t>
            </a:r>
            <a:r>
              <a:rPr lang="el-GR" b="1" dirty="0"/>
              <a:t>υψηλόβαθμης επιθηλιακής δυσπλασίας.</a:t>
            </a:r>
          </a:p>
          <a:p>
            <a:pPr marL="342900" indent="-342900">
              <a:spcBef>
                <a:spcPct val="20000"/>
              </a:spcBef>
              <a:buFont typeface="Arial" pitchFamily="34" charset="0"/>
              <a:buChar char="•"/>
              <a:defRPr/>
            </a:pPr>
            <a:r>
              <a:rPr lang="el-GR" dirty="0"/>
              <a:t>Το </a:t>
            </a:r>
            <a:r>
              <a:rPr lang="el-GR" dirty="0" err="1">
                <a:effectLst>
                  <a:outerShdw blurRad="38100" dist="38100" dir="2700000" algn="tl">
                    <a:srgbClr val="000000">
                      <a:alpha val="43137"/>
                    </a:srgbClr>
                  </a:outerShdw>
                </a:effectLst>
              </a:rPr>
              <a:t>ενδοεπιθηλιακό</a:t>
            </a:r>
            <a:r>
              <a:rPr lang="el-GR" dirty="0">
                <a:effectLst>
                  <a:outerShdw blurRad="38100" dist="38100" dir="2700000" algn="tl">
                    <a:srgbClr val="000000">
                      <a:alpha val="43137"/>
                    </a:srgbClr>
                  </a:outerShdw>
                </a:effectLst>
              </a:rPr>
              <a:t> καρκίνωμα του στοματικού βλεννογόνου </a:t>
            </a:r>
            <a:r>
              <a:rPr lang="en-US" dirty="0"/>
              <a:t>(CIS) </a:t>
            </a:r>
            <a:r>
              <a:rPr lang="el-GR" dirty="0"/>
              <a:t>θεωρείται </a:t>
            </a:r>
            <a:r>
              <a:rPr lang="el-GR" b="1" dirty="0"/>
              <a:t>συνώνυμο </a:t>
            </a:r>
            <a:r>
              <a:rPr lang="el-GR" dirty="0"/>
              <a:t>της </a:t>
            </a:r>
            <a:r>
              <a:rPr lang="el-GR" dirty="0">
                <a:effectLst>
                  <a:outerShdw blurRad="38100" dist="38100" dir="2700000" algn="tl">
                    <a:srgbClr val="000000">
                      <a:alpha val="43137"/>
                    </a:srgbClr>
                  </a:outerShdw>
                </a:effectLst>
              </a:rPr>
              <a:t>υψηλόβαθμης επιθηλιακής δυσπλασίας.</a:t>
            </a:r>
          </a:p>
        </p:txBody>
      </p:sp>
    </p:spTree>
    <p:extLst>
      <p:ext uri="{BB962C8B-B14F-4D97-AF65-F5344CB8AC3E}">
        <p14:creationId xmlns:p14="http://schemas.microsoft.com/office/powerpoint/2010/main" xmlns="" val="1627793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p:cNvSpPr>
            <a:spLocks noGrp="1"/>
          </p:cNvSpPr>
          <p:nvPr>
            <p:ph type="title"/>
          </p:nvPr>
        </p:nvSpPr>
        <p:spPr>
          <a:xfrm>
            <a:off x="190038" y="75415"/>
            <a:ext cx="9144000" cy="1142984"/>
          </a:xfrm>
        </p:spPr>
        <p:txBody>
          <a:bodyPr>
            <a:normAutofit fontScale="90000"/>
          </a:bodyPr>
          <a:lstStyle/>
          <a:p>
            <a:pPr eaLnBrk="1" hangingPunct="1">
              <a:defRPr/>
            </a:pPr>
            <a:r>
              <a:rPr lang="el-GR" sz="2800" i="1" dirty="0" err="1">
                <a:effectLst>
                  <a:outerShdw blurRad="38100" dist="38100" dir="2700000" algn="tl">
                    <a:srgbClr val="000000">
                      <a:alpha val="43137"/>
                    </a:srgbClr>
                  </a:outerShdw>
                </a:effectLst>
              </a:rPr>
              <a:t>Μικρο</a:t>
            </a:r>
            <a:r>
              <a:rPr lang="el-GR" sz="2800" dirty="0" err="1"/>
              <a:t>διηθητικό</a:t>
            </a:r>
            <a:r>
              <a:rPr lang="el-GR" sz="2800" dirty="0"/>
              <a:t> καρκίνωμα βλεννογόνου στόματος.</a:t>
            </a:r>
            <a:br>
              <a:rPr lang="el-GR" sz="2800" dirty="0"/>
            </a:br>
            <a:r>
              <a:rPr lang="el-GR" sz="2800" dirty="0"/>
              <a:t>Σταγονοειδείς, διακλαδιζόμενες νησίδες στο </a:t>
            </a:r>
            <a:r>
              <a:rPr lang="el-GR" sz="2800" dirty="0" err="1"/>
              <a:t>επιπολής</a:t>
            </a:r>
            <a:r>
              <a:rPr lang="el-GR" sz="2800" dirty="0"/>
              <a:t> </a:t>
            </a:r>
            <a:r>
              <a:rPr lang="el-GR" sz="2800" dirty="0" err="1"/>
              <a:t>υποεπιθηλιακό</a:t>
            </a:r>
            <a:r>
              <a:rPr lang="el-GR" sz="2800" dirty="0"/>
              <a:t> συνδετικό υπόστρωμα (χόριο).</a:t>
            </a:r>
          </a:p>
        </p:txBody>
      </p:sp>
      <p:pic>
        <p:nvPicPr>
          <p:cNvPr id="76803" name="Picture 6" descr="speight_14_Fig6_HTML"/>
          <p:cNvPicPr>
            <a:picLocks noGrp="1" noChangeAspect="1" noChangeArrowheads="1"/>
          </p:cNvPicPr>
          <p:nvPr>
            <p:ph idx="1"/>
          </p:nvPr>
        </p:nvPicPr>
        <p:blipFill>
          <a:blip r:embed="rId2" cstate="print"/>
          <a:srcRect/>
          <a:stretch>
            <a:fillRect/>
          </a:stretch>
        </p:blipFill>
        <p:spPr>
          <a:xfrm>
            <a:off x="1881158" y="1857365"/>
            <a:ext cx="5541962" cy="4429125"/>
          </a:xfrm>
        </p:spPr>
      </p:pic>
      <p:sp>
        <p:nvSpPr>
          <p:cNvPr id="4" name="3 - Θέση περιεχομένου"/>
          <p:cNvSpPr txBox="1">
            <a:spLocks/>
          </p:cNvSpPr>
          <p:nvPr/>
        </p:nvSpPr>
        <p:spPr>
          <a:xfrm>
            <a:off x="7726699" y="1981970"/>
            <a:ext cx="3214678" cy="5474631"/>
          </a:xfrm>
          <a:prstGeom prst="rect">
            <a:avLst/>
          </a:prstGeom>
        </p:spPr>
        <p:txBody>
          <a:bodyPr/>
          <a:lstStyle/>
          <a:p>
            <a:pPr marL="342900" indent="-342900">
              <a:spcBef>
                <a:spcPct val="20000"/>
              </a:spcBef>
              <a:buFont typeface="Arial" pitchFamily="34" charset="0"/>
              <a:buChar char="•"/>
              <a:defRPr/>
            </a:pPr>
            <a:r>
              <a:rPr lang="el-GR" sz="2400" dirty="0"/>
              <a:t>Ως προγνωστικοί δείκτες κακοήθους εξαλλαγής έχουν προταθεί απώλειες </a:t>
            </a:r>
            <a:r>
              <a:rPr lang="el-GR" sz="2400" dirty="0" err="1"/>
              <a:t>ετεροζυγίας</a:t>
            </a:r>
            <a:r>
              <a:rPr lang="el-GR" sz="2400" dirty="0"/>
              <a:t> στα </a:t>
            </a:r>
            <a:r>
              <a:rPr lang="el-GR" sz="2400" dirty="0" err="1"/>
              <a:t>χρωμοσωμικά</a:t>
            </a:r>
            <a:r>
              <a:rPr lang="el-GR" sz="2400" dirty="0"/>
              <a:t> σκέλη </a:t>
            </a:r>
            <a:r>
              <a:rPr lang="en-US" sz="2400" dirty="0"/>
              <a:t>3p &amp; 9p</a:t>
            </a:r>
            <a:r>
              <a:rPr lang="el-GR" sz="2400" dirty="0"/>
              <a:t> συνδυαζόμενες με δύο επί πλέον δείκτες στο 4</a:t>
            </a:r>
            <a:r>
              <a:rPr lang="en-US" sz="2400" dirty="0"/>
              <a:t>q &amp; </a:t>
            </a:r>
            <a:r>
              <a:rPr lang="el-GR" sz="2400" dirty="0"/>
              <a:t>στο </a:t>
            </a:r>
            <a:r>
              <a:rPr lang="en-US" sz="2400" dirty="0"/>
              <a:t>17p.</a:t>
            </a:r>
            <a:endParaRPr lang="el-GR" sz="2400" dirty="0"/>
          </a:p>
        </p:txBody>
      </p:sp>
    </p:spTree>
    <p:extLst>
      <p:ext uri="{BB962C8B-B14F-4D97-AF65-F5344CB8AC3E}">
        <p14:creationId xmlns:p14="http://schemas.microsoft.com/office/powerpoint/2010/main" xmlns="" val="25060173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9697"/>
                                        </p:tgtEl>
                                        <p:attrNameLst>
                                          <p:attrName>style.visibility</p:attrName>
                                        </p:attrNameLst>
                                      </p:cBhvr>
                                      <p:to>
                                        <p:strVal val="visible"/>
                                      </p:to>
                                    </p:set>
                                    <p:animEffect transition="in" filter="strips(downLeft)">
                                      <p:cBhvr>
                                        <p:cTn id="7" dur="500"/>
                                        <p:tgtEl>
                                          <p:spTgt spid="29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5" descr="gas1160"/>
          <p:cNvPicPr>
            <a:picLocks noChangeAspect="1" noChangeArrowheads="1"/>
          </p:cNvPicPr>
          <p:nvPr/>
        </p:nvPicPr>
        <p:blipFill>
          <a:blip r:embed="rId2" cstate="print"/>
          <a:srcRect/>
          <a:stretch>
            <a:fillRect/>
          </a:stretch>
        </p:blipFill>
        <p:spPr bwMode="auto">
          <a:xfrm>
            <a:off x="5606856" y="4157900"/>
            <a:ext cx="2854121" cy="2092882"/>
          </a:xfrm>
          <a:prstGeom prst="rect">
            <a:avLst/>
          </a:prstGeom>
          <a:noFill/>
          <a:ln w="9525">
            <a:noFill/>
            <a:miter lim="800000"/>
            <a:headEnd/>
            <a:tailEnd/>
          </a:ln>
        </p:spPr>
      </p:pic>
      <p:pic>
        <p:nvPicPr>
          <p:cNvPr id="77827" name="Picture 10" descr="Zoom in">
            <a:hlinkClick r:id="rId3"/>
          </p:cNvPr>
          <p:cNvPicPr>
            <a:picLocks noChangeAspect="1" noChangeArrowheads="1"/>
          </p:cNvPicPr>
          <p:nvPr/>
        </p:nvPicPr>
        <p:blipFill>
          <a:blip r:embed="rId4" cstate="print"/>
          <a:srcRect/>
          <a:stretch>
            <a:fillRect/>
          </a:stretch>
        </p:blipFill>
        <p:spPr bwMode="auto">
          <a:xfrm>
            <a:off x="7033917" y="509048"/>
            <a:ext cx="3195909" cy="2785474"/>
          </a:xfrm>
          <a:prstGeom prst="rect">
            <a:avLst/>
          </a:prstGeom>
          <a:noFill/>
          <a:ln w="9525">
            <a:noFill/>
            <a:miter lim="800000"/>
            <a:headEnd/>
            <a:tailEnd/>
          </a:ln>
        </p:spPr>
      </p:pic>
      <p:sp>
        <p:nvSpPr>
          <p:cNvPr id="6" name="1 - Τίτλος"/>
          <p:cNvSpPr>
            <a:spLocks noGrp="1"/>
          </p:cNvSpPr>
          <p:nvPr>
            <p:ph type="title"/>
          </p:nvPr>
        </p:nvSpPr>
        <p:spPr>
          <a:xfrm>
            <a:off x="4609708" y="6250782"/>
            <a:ext cx="3497152" cy="685631"/>
          </a:xfrm>
        </p:spPr>
        <p:txBody>
          <a:bodyPr>
            <a:normAutofit/>
          </a:bodyPr>
          <a:lstStyle/>
          <a:p>
            <a:r>
              <a:rPr lang="en-US" sz="1400" dirty="0"/>
              <a:t>E</a:t>
            </a:r>
            <a:r>
              <a:rPr lang="el-GR" sz="1400" dirty="0"/>
              <a:t>λκωτικό ΑΚΚ κάτω χείλους.</a:t>
            </a:r>
            <a:br>
              <a:rPr lang="el-GR" sz="1400" dirty="0"/>
            </a:br>
            <a:r>
              <a:rPr lang="el-GR" sz="1400" dirty="0"/>
              <a:t>Ανώμαλο έλκος με αιμορραγικά, υπεγερμένα όρια.</a:t>
            </a:r>
          </a:p>
        </p:txBody>
      </p:sp>
      <p:pic>
        <p:nvPicPr>
          <p:cNvPr id="77828" name="Picture 3" descr="ΑΚ"/>
          <p:cNvPicPr>
            <a:picLocks noGrp="1" noChangeAspect="1" noChangeArrowheads="1"/>
          </p:cNvPicPr>
          <p:nvPr>
            <p:ph idx="1"/>
          </p:nvPr>
        </p:nvPicPr>
        <p:blipFill>
          <a:blip r:embed="rId5" cstate="print"/>
          <a:stretch>
            <a:fillRect/>
          </a:stretch>
        </p:blipFill>
        <p:spPr>
          <a:xfrm>
            <a:off x="8657716" y="4256462"/>
            <a:ext cx="2527677" cy="1895758"/>
          </a:xfrm>
        </p:spPr>
      </p:pic>
      <p:sp>
        <p:nvSpPr>
          <p:cNvPr id="5" name="4 - Ορθογώνιο"/>
          <p:cNvSpPr>
            <a:spLocks noChangeArrowheads="1"/>
          </p:cNvSpPr>
          <p:nvPr/>
        </p:nvSpPr>
        <p:spPr bwMode="auto">
          <a:xfrm>
            <a:off x="109980" y="59006"/>
            <a:ext cx="6074004" cy="4062651"/>
          </a:xfrm>
          <a:prstGeom prst="rect">
            <a:avLst/>
          </a:prstGeom>
          <a:noFill/>
          <a:ln w="9525">
            <a:noFill/>
            <a:miter lim="800000"/>
            <a:headEnd/>
            <a:tailEnd/>
          </a:ln>
        </p:spPr>
        <p:txBody>
          <a:bodyPr wrap="square">
            <a:spAutoFit/>
          </a:bodyPr>
          <a:lstStyle/>
          <a:p>
            <a:pPr>
              <a:defRPr/>
            </a:pPr>
            <a:r>
              <a:rPr lang="el-GR" sz="2000" b="1" i="1" u="sng" dirty="0">
                <a:solidFill>
                  <a:srgbClr val="C00000"/>
                </a:solidFill>
              </a:rPr>
              <a:t>ΑΚΚ </a:t>
            </a:r>
            <a:r>
              <a:rPr lang="el-GR" sz="2000" b="1" i="1" u="sng" dirty="0" smtClean="0">
                <a:solidFill>
                  <a:srgbClr val="C00000"/>
                </a:solidFill>
              </a:rPr>
              <a:t> ΣΤΟΜΑΤΙΚΗΣ </a:t>
            </a:r>
            <a:r>
              <a:rPr lang="el-GR" sz="2000" b="1" i="1" u="sng" dirty="0">
                <a:solidFill>
                  <a:srgbClr val="C00000"/>
                </a:solidFill>
              </a:rPr>
              <a:t>ΚΟΙΛΟΤΗΤΑΣ</a:t>
            </a:r>
          </a:p>
          <a:p>
            <a:pPr>
              <a:defRPr/>
            </a:pPr>
            <a:endParaRPr lang="el-GR" b="1" dirty="0" smtClean="0"/>
          </a:p>
          <a:p>
            <a:pPr>
              <a:defRPr/>
            </a:pPr>
            <a:r>
              <a:rPr lang="el-GR" b="1" dirty="0" smtClean="0"/>
              <a:t>Πρόδρομη </a:t>
            </a:r>
            <a:r>
              <a:rPr lang="el-GR" b="1" dirty="0"/>
              <a:t>αλλοίωση</a:t>
            </a:r>
            <a:r>
              <a:rPr lang="en-US" b="1" dirty="0"/>
              <a:t>: </a:t>
            </a:r>
            <a:r>
              <a:rPr lang="el-GR" b="1" dirty="0" err="1">
                <a:solidFill>
                  <a:srgbClr val="C00000"/>
                </a:solidFill>
              </a:rPr>
              <a:t>ερυθροπλακία</a:t>
            </a:r>
            <a:r>
              <a:rPr lang="el-GR" b="1" dirty="0"/>
              <a:t>, </a:t>
            </a:r>
            <a:r>
              <a:rPr lang="el-GR" b="1" dirty="0" err="1">
                <a:solidFill>
                  <a:srgbClr val="FFC000"/>
                </a:solidFill>
                <a:effectLst>
                  <a:outerShdw blurRad="38100" dist="38100" dir="2700000" algn="tl">
                    <a:srgbClr val="000000">
                      <a:alpha val="43137"/>
                    </a:srgbClr>
                  </a:outerShdw>
                </a:effectLst>
              </a:rPr>
              <a:t>λευκοπλακία</a:t>
            </a:r>
            <a:r>
              <a:rPr lang="el-GR" b="1" dirty="0">
                <a:solidFill>
                  <a:schemeClr val="bg1"/>
                </a:solidFill>
                <a:effectLst>
                  <a:outerShdw blurRad="38100" dist="38100" dir="2700000" algn="tl">
                    <a:srgbClr val="000000">
                      <a:alpha val="43137"/>
                    </a:srgbClr>
                  </a:outerShdw>
                </a:effectLst>
              </a:rPr>
              <a:t> </a:t>
            </a:r>
            <a:r>
              <a:rPr lang="el-GR" b="1" dirty="0"/>
              <a:t>(</a:t>
            </a:r>
            <a:r>
              <a:rPr lang="el-GR" sz="1600" b="1" dirty="0"/>
              <a:t>5-15% των αλλοιώσεων </a:t>
            </a:r>
            <a:r>
              <a:rPr lang="el-GR" sz="1600" b="1" dirty="0" err="1"/>
              <a:t>λευκοπλακίας</a:t>
            </a:r>
            <a:r>
              <a:rPr lang="el-GR" sz="1600" b="1" dirty="0"/>
              <a:t> εξελίσσονται σε διήθηση)</a:t>
            </a:r>
          </a:p>
          <a:p>
            <a:pPr>
              <a:defRPr/>
            </a:pPr>
            <a:r>
              <a:rPr lang="el-GR" b="1" dirty="0" err="1"/>
              <a:t>Παθογένεση</a:t>
            </a:r>
            <a:r>
              <a:rPr lang="en-US" b="1" dirty="0"/>
              <a:t>: </a:t>
            </a:r>
            <a:r>
              <a:rPr lang="el-GR" b="1" dirty="0"/>
              <a:t>είτε κάπνισμα/αλκοόλ</a:t>
            </a:r>
          </a:p>
          <a:p>
            <a:pPr>
              <a:defRPr/>
            </a:pPr>
            <a:r>
              <a:rPr lang="el-GR" b="1" dirty="0"/>
              <a:t>είτε </a:t>
            </a:r>
            <a:r>
              <a:rPr lang="en-US" b="1" dirty="0"/>
              <a:t>HPV</a:t>
            </a:r>
            <a:r>
              <a:rPr lang="el-GR" b="1" dirty="0"/>
              <a:t>  τύπος 16 </a:t>
            </a:r>
            <a:r>
              <a:rPr lang="en-US" b="1" dirty="0"/>
              <a:t>[</a:t>
            </a:r>
            <a:r>
              <a:rPr lang="el-GR" b="1" dirty="0" err="1"/>
              <a:t>ανοσοδείκτης</a:t>
            </a:r>
            <a:r>
              <a:rPr lang="el-GR" b="1" dirty="0"/>
              <a:t> </a:t>
            </a:r>
            <a:r>
              <a:rPr lang="en-US" b="1" dirty="0"/>
              <a:t>p16 (+)]</a:t>
            </a:r>
            <a:endParaRPr lang="el-GR" b="1" dirty="0"/>
          </a:p>
          <a:p>
            <a:pPr>
              <a:defRPr/>
            </a:pPr>
            <a:r>
              <a:rPr lang="el-GR" sz="1600" b="1" dirty="0"/>
              <a:t>Συνήθεις ανατομικές εντοπίσεις</a:t>
            </a:r>
            <a:r>
              <a:rPr lang="en-US" sz="1600" b="1" dirty="0"/>
              <a:t>: </a:t>
            </a:r>
            <a:r>
              <a:rPr lang="el-GR" sz="1600" b="1" dirty="0" err="1"/>
              <a:t>προσθιοπλάγια</a:t>
            </a:r>
            <a:r>
              <a:rPr lang="el-GR" sz="1600" b="1" dirty="0"/>
              <a:t> επιφάνεια γλώσσας, έδαφος του στόματος.</a:t>
            </a:r>
          </a:p>
          <a:p>
            <a:pPr>
              <a:defRPr/>
            </a:pPr>
            <a:r>
              <a:rPr lang="el-GR" sz="1600" b="1" dirty="0"/>
              <a:t>Η πρόγνωση εξαρτάται από την εντόπιση  (καλύτερη στο κάτω χείλος , χειρότερη στη μαλακή υπερώα, στο έδαφος του στόματος και στη βάση της γλώσσας), το στάδιο &amp; τον ιστολογικό βαθμό κακοήθειας.</a:t>
            </a:r>
          </a:p>
          <a:p>
            <a:pPr>
              <a:defRPr/>
            </a:pPr>
            <a:endParaRPr lang="el-GR" b="1" dirty="0"/>
          </a:p>
          <a:p>
            <a:pPr>
              <a:defRPr/>
            </a:pPr>
            <a:endParaRPr lang="el-GR" dirty="0"/>
          </a:p>
        </p:txBody>
      </p:sp>
    </p:spTree>
    <p:extLst>
      <p:ext uri="{BB962C8B-B14F-4D97-AF65-F5344CB8AC3E}">
        <p14:creationId xmlns:p14="http://schemas.microsoft.com/office/powerpoint/2010/main" xmlns="" val="1449517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slide(fromBottom)">
                                      <p:cBhvr>
                                        <p:cTn id="12" dur="500"/>
                                        <p:tgtEl>
                                          <p:spTgt spid="5">
                                            <p:txEl>
                                              <p:pRg st="2" end="2"/>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slide(fromBottom)">
                                      <p:cBhvr>
                                        <p:cTn id="15" dur="500"/>
                                        <p:tgtEl>
                                          <p:spTgt spid="5">
                                            <p:txEl>
                                              <p:pRg st="3" end="3"/>
                                            </p:txEl>
                                          </p:spTgt>
                                        </p:tgtEl>
                                      </p:cBhvr>
                                    </p:animEffect>
                                  </p:childTnLst>
                                </p:cTn>
                              </p:par>
                              <p:par>
                                <p:cTn id="16" presetID="12" presetClass="entr" presetSubtype="4" fill="hold" nodeType="with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animEffect transition="in" filter="slide(fromBottom)">
                                      <p:cBhvr>
                                        <p:cTn id="18" dur="500"/>
                                        <p:tgtEl>
                                          <p:spTgt spid="5">
                                            <p:txEl>
                                              <p:pRg st="4" end="4"/>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slide(fromBottom)">
                                      <p:cBhvr>
                                        <p:cTn id="21" dur="500"/>
                                        <p:tgtEl>
                                          <p:spTgt spid="5">
                                            <p:txEl>
                                              <p:pRg st="5" end="5"/>
                                            </p:txEl>
                                          </p:spTgt>
                                        </p:tgtEl>
                                      </p:cBhvr>
                                    </p:animEffect>
                                  </p:childTnLst>
                                </p:cTn>
                              </p:par>
                              <p:par>
                                <p:cTn id="22" presetID="12" presetClass="entr" presetSubtype="4"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slide(fromBottom)">
                                      <p:cBhvr>
                                        <p:cTn id="24" dur="500"/>
                                        <p:tgtEl>
                                          <p:spTgt spid="5">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4294967295"/>
          </p:nvPr>
        </p:nvSpPr>
        <p:spPr>
          <a:xfrm>
            <a:off x="131976" y="1102936"/>
            <a:ext cx="6561056" cy="5656082"/>
          </a:xfrm>
        </p:spPr>
        <p:txBody>
          <a:bodyPr/>
          <a:lstStyle/>
          <a:p>
            <a:pPr>
              <a:lnSpc>
                <a:spcPct val="80000"/>
              </a:lnSpc>
              <a:buFont typeface="Wingdings" panose="05000000000000000000" pitchFamily="2" charset="2"/>
              <a:buNone/>
            </a:pPr>
            <a:r>
              <a:rPr lang="el-GR" altLang="en-US" dirty="0">
                <a:latin typeface="Times New Roman" panose="02020603050405020304" pitchFamily="18" charset="0"/>
              </a:rPr>
              <a:t>                            </a:t>
            </a:r>
            <a:endParaRPr lang="el-GR" altLang="en-US" sz="1600" dirty="0">
              <a:latin typeface="Times New Roman" panose="02020603050405020304" pitchFamily="18" charset="0"/>
            </a:endParaRPr>
          </a:p>
          <a:p>
            <a:pPr>
              <a:lnSpc>
                <a:spcPct val="80000"/>
              </a:lnSpc>
            </a:pPr>
            <a:r>
              <a:rPr lang="el-GR" altLang="en-US" sz="2400" dirty="0">
                <a:latin typeface="Arial" panose="020B0604020202020204" pitchFamily="34" charset="0"/>
              </a:rPr>
              <a:t>Ο καρκίνος της στοματικής κοιλότητας αποτελεί περίπου το 5% του συνόλου των κακοήθων νεοπλασμάτων, προσβάλλοντας κυρίως άνδρες σε αναλογία 5:1 σε σχέση με τις γυναίκες</a:t>
            </a:r>
            <a:r>
              <a:rPr lang="en-US" altLang="en-US" sz="2400" dirty="0">
                <a:latin typeface="Arial" panose="020B0604020202020204" pitchFamily="34" charset="0"/>
              </a:rPr>
              <a:t>, </a:t>
            </a:r>
            <a:r>
              <a:rPr lang="el-GR" altLang="en-US" sz="2400" dirty="0">
                <a:latin typeface="Arial" panose="020B0604020202020204" pitchFamily="34" charset="0"/>
              </a:rPr>
              <a:t>με μέση ηλικία εμφάνισης τα 65 έτη. </a:t>
            </a:r>
            <a:endParaRPr lang="en-US" altLang="en-US" sz="2400" dirty="0">
              <a:latin typeface="Arial" panose="020B0604020202020204" pitchFamily="34" charset="0"/>
            </a:endParaRPr>
          </a:p>
          <a:p>
            <a:pPr>
              <a:lnSpc>
                <a:spcPct val="80000"/>
              </a:lnSpc>
            </a:pPr>
            <a:r>
              <a:rPr lang="el-GR" altLang="en-US" sz="2400" dirty="0">
                <a:latin typeface="Arial" panose="020B0604020202020204" pitchFamily="34" charset="0"/>
              </a:rPr>
              <a:t>Αποτελεί την 6</a:t>
            </a:r>
            <a:r>
              <a:rPr lang="el-GR" altLang="en-US" sz="2400" baseline="30000" dirty="0">
                <a:latin typeface="Arial" panose="020B0604020202020204" pitchFamily="34" charset="0"/>
              </a:rPr>
              <a:t>η</a:t>
            </a:r>
            <a:r>
              <a:rPr lang="el-GR" altLang="en-US" sz="2400" dirty="0">
                <a:latin typeface="Arial" panose="020B0604020202020204" pitchFamily="34" charset="0"/>
              </a:rPr>
              <a:t> σε συχνότητα κακοήθεια σε παγκόσμιο επίπεδο, αν και στον δυτικό κόσμο παρουσιάζεται λιγότερο συχνά φθάνοντας μόλις το 2% του συνόλου των εμφανιζόμενων κακοήθων νεοπλασμάτων.</a:t>
            </a:r>
          </a:p>
          <a:p>
            <a:pPr>
              <a:lnSpc>
                <a:spcPct val="80000"/>
              </a:lnSpc>
            </a:pPr>
            <a:r>
              <a:rPr lang="el-GR" altLang="en-US" sz="2400" dirty="0">
                <a:latin typeface="Arial" panose="020B0604020202020204" pitchFamily="34" charset="0"/>
              </a:rPr>
              <a:t>Η συχνότερη μορφή του καρκίνου του στόματος είναι το ακανθο-κυτταρικό καρκίνωμα που παρουσιάζεται σε ποσοστό 90-95% του συνόλου των περιπτώσεων.</a:t>
            </a:r>
          </a:p>
        </p:txBody>
      </p:sp>
      <p:sp>
        <p:nvSpPr>
          <p:cNvPr id="193539" name="Rectangle 6"/>
          <p:cNvSpPr>
            <a:spLocks noChangeArrowheads="1"/>
          </p:cNvSpPr>
          <p:nvPr/>
        </p:nvSpPr>
        <p:spPr bwMode="auto">
          <a:xfrm>
            <a:off x="342263" y="302036"/>
            <a:ext cx="3070241" cy="486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nSpc>
                <a:spcPct val="80000"/>
              </a:lnSpc>
              <a:buFont typeface="Wingdings" panose="05000000000000000000" pitchFamily="2" charset="2"/>
              <a:buNone/>
            </a:pPr>
            <a:r>
              <a:rPr lang="el-GR" altLang="en-US" sz="3200" b="1" i="1" u="sng" dirty="0" smtClean="0">
                <a:solidFill>
                  <a:srgbClr val="C00000"/>
                </a:solidFill>
                <a:latin typeface="Times New Roman" panose="02020603050405020304" pitchFamily="18" charset="0"/>
              </a:rPr>
              <a:t>ΕΙΣΑΓΩΓΗ</a:t>
            </a:r>
            <a:endParaRPr lang="el-GR" altLang="en-US" sz="3200" b="1" i="1" u="sng" dirty="0">
              <a:solidFill>
                <a:srgbClr val="C00000"/>
              </a:solidFill>
              <a:latin typeface="Times New Roman" panose="02020603050405020304" pitchFamily="18" charset="0"/>
            </a:endParaRPr>
          </a:p>
        </p:txBody>
      </p:sp>
      <p:pic>
        <p:nvPicPr>
          <p:cNvPr id="2" name="Picture 1"/>
          <p:cNvPicPr>
            <a:picLocks noChangeAspect="1"/>
          </p:cNvPicPr>
          <p:nvPr/>
        </p:nvPicPr>
        <p:blipFill rotWithShape="1">
          <a:blip r:embed="rId2" cstate="print"/>
          <a:srcRect l="2260" t="2370" r="11632" b="4012"/>
          <a:stretch/>
        </p:blipFill>
        <p:spPr>
          <a:xfrm>
            <a:off x="6806152" y="2237716"/>
            <a:ext cx="4204355" cy="3144990"/>
          </a:xfrm>
          <a:prstGeom prst="rect">
            <a:avLst/>
          </a:prstGeom>
        </p:spPr>
      </p:pic>
    </p:spTree>
    <p:extLst>
      <p:ext uri="{BB962C8B-B14F-4D97-AF65-F5344CB8AC3E}">
        <p14:creationId xmlns:p14="http://schemas.microsoft.com/office/powerpoint/2010/main" xmlns="" val="10212736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gas1170"/>
          <p:cNvPicPr>
            <a:picLocks noChangeAspect="1" noChangeArrowheads="1"/>
          </p:cNvPicPr>
          <p:nvPr/>
        </p:nvPicPr>
        <p:blipFill>
          <a:blip r:embed="rId2" cstate="print"/>
          <a:srcRect/>
          <a:stretch>
            <a:fillRect/>
          </a:stretch>
        </p:blipFill>
        <p:spPr bwMode="auto">
          <a:xfrm>
            <a:off x="1847851" y="1844676"/>
            <a:ext cx="3478213" cy="4727575"/>
          </a:xfrm>
          <a:prstGeom prst="rect">
            <a:avLst/>
          </a:prstGeom>
          <a:noFill/>
          <a:ln w="9525">
            <a:noFill/>
            <a:miter lim="800000"/>
            <a:headEnd/>
            <a:tailEnd/>
          </a:ln>
        </p:spPr>
      </p:pic>
      <p:pic>
        <p:nvPicPr>
          <p:cNvPr id="3078" name="Picture 2"/>
          <p:cNvPicPr>
            <a:picLocks noChangeAspect="1" noChangeArrowheads="1"/>
          </p:cNvPicPr>
          <p:nvPr/>
        </p:nvPicPr>
        <p:blipFill>
          <a:blip r:embed="rId3" cstate="print"/>
          <a:srcRect/>
          <a:stretch>
            <a:fillRect/>
          </a:stretch>
        </p:blipFill>
        <p:spPr bwMode="auto">
          <a:xfrm>
            <a:off x="5524501" y="0"/>
            <a:ext cx="5572125" cy="7437438"/>
          </a:xfrm>
          <a:prstGeom prst="rect">
            <a:avLst/>
          </a:prstGeom>
          <a:noFill/>
          <a:ln w="9525">
            <a:noFill/>
            <a:miter lim="800000"/>
            <a:headEnd/>
            <a:tailEnd/>
          </a:ln>
        </p:spPr>
      </p:pic>
      <p:sp>
        <p:nvSpPr>
          <p:cNvPr id="4" name="1 - Τίτλος"/>
          <p:cNvSpPr>
            <a:spLocks noGrp="1"/>
          </p:cNvSpPr>
          <p:nvPr>
            <p:ph type="title"/>
          </p:nvPr>
        </p:nvSpPr>
        <p:spPr>
          <a:xfrm>
            <a:off x="1524000" y="0"/>
            <a:ext cx="3924300" cy="1773238"/>
          </a:xfrm>
        </p:spPr>
        <p:txBody>
          <a:bodyPr/>
          <a:lstStyle/>
          <a:p>
            <a:pPr>
              <a:defRPr/>
            </a:pPr>
            <a:r>
              <a:rPr lang="el-GR" sz="2000" dirty="0">
                <a:effectLst>
                  <a:outerShdw blurRad="38100" dist="38100" dir="2700000" algn="tl">
                    <a:srgbClr val="000000">
                      <a:alpha val="43137"/>
                    </a:srgbClr>
                  </a:outerShdw>
                </a:effectLst>
              </a:rPr>
              <a:t>ΣΥΜΒΑΤΙΚΟ </a:t>
            </a:r>
            <a:r>
              <a:rPr lang="el-GR" sz="2000" b="1" dirty="0"/>
              <a:t>ΑΚΑΝΘΟΚΥΤΤΑΡΙΚΟ ΚΑΡΚΙΝΩΜΑ (ΑΚΚ)</a:t>
            </a:r>
            <a:br>
              <a:rPr lang="el-GR" sz="2000" b="1" dirty="0"/>
            </a:br>
            <a:r>
              <a:rPr lang="el-GR" sz="2000" dirty="0"/>
              <a:t>Ελαφρύτερα </a:t>
            </a:r>
            <a:r>
              <a:rPr lang="el-GR" sz="2000" dirty="0" err="1"/>
              <a:t>χρωσμένη</a:t>
            </a:r>
            <a:r>
              <a:rPr lang="el-GR" sz="2000" dirty="0"/>
              <a:t> κερατίνη κεντρικά· άρα, καλή διαφοροποίηση.</a:t>
            </a:r>
          </a:p>
        </p:txBody>
      </p:sp>
      <mc:AlternateContent xmlns:mc="http://schemas.openxmlformats.org/markup-compatibility/2006">
        <mc:Choice xmlns:p14="http://schemas.microsoft.com/office/powerpoint/2010/main" xmlns="" Requires="p14">
          <p:contentPart p14:bwMode="auto" r:id="rId4">
            <p14:nvContentPartPr>
              <p14:cNvPr id="3074" name="Ink 5"/>
              <p14:cNvContentPartPr>
                <a14:cpLocks xmlns:a14="http://schemas.microsoft.com/office/drawing/2010/main" noRot="1" noChangeAspect="1" noEditPoints="1" noChangeArrowheads="1" noChangeShapeType="1"/>
              </p14:cNvContentPartPr>
              <p14:nvPr/>
            </p14:nvContentPartPr>
            <p14:xfrm>
              <a:off x="3344863" y="5465764"/>
              <a:ext cx="622300" cy="579437"/>
            </p14:xfrm>
          </p:contentPart>
        </mc:Choice>
        <mc:Fallback>
          <p:pic>
            <p:nvPicPr>
              <p:cNvPr id="3074" name="Ink 5"/>
              <p:cNvPicPr>
                <a:picLocks noRot="1" noChangeAspect="1" noEditPoints="1" noChangeArrowheads="1" noChangeShapeType="1"/>
              </p:cNvPicPr>
              <p:nvPr/>
            </p:nvPicPr>
            <p:blipFill>
              <a:blip r:embed="rId5" cstate="print"/>
              <a:stretch>
                <a:fillRect/>
              </a:stretch>
            </p:blipFill>
            <p:spPr>
              <a:xfrm>
                <a:off x="3335500" y="5456407"/>
                <a:ext cx="641027" cy="598152"/>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3075" name="Ink 6"/>
              <p14:cNvContentPartPr>
                <a14:cpLocks xmlns:a14="http://schemas.microsoft.com/office/drawing/2010/main" noRot="1" noChangeAspect="1" noEditPoints="1" noChangeArrowheads="1" noChangeShapeType="1"/>
              </p14:cNvContentPartPr>
              <p14:nvPr/>
            </p14:nvContentPartPr>
            <p14:xfrm>
              <a:off x="7967663" y="5621338"/>
              <a:ext cx="571500" cy="1230312"/>
            </p14:xfrm>
          </p:contentPart>
        </mc:Choice>
        <mc:Fallback>
          <p:pic>
            <p:nvPicPr>
              <p:cNvPr id="3075" name="Ink 6"/>
              <p:cNvPicPr>
                <a:picLocks noRot="1" noChangeAspect="1" noEditPoints="1" noChangeArrowheads="1" noChangeShapeType="1"/>
              </p:cNvPicPr>
              <p:nvPr/>
            </p:nvPicPr>
            <p:blipFill>
              <a:blip r:embed="rId7" cstate="print"/>
              <a:stretch>
                <a:fillRect/>
              </a:stretch>
            </p:blipFill>
            <p:spPr>
              <a:xfrm>
                <a:off x="7958306" y="5611979"/>
                <a:ext cx="590214" cy="1249029"/>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3076" name="Ink 7"/>
              <p14:cNvContentPartPr>
                <a14:cpLocks xmlns:a14="http://schemas.microsoft.com/office/drawing/2010/main" noRot="1" noChangeAspect="1" noEditPoints="1" noChangeArrowheads="1" noChangeShapeType="1"/>
              </p14:cNvContentPartPr>
              <p14:nvPr/>
            </p14:nvContentPartPr>
            <p14:xfrm>
              <a:off x="7377113" y="4770438"/>
              <a:ext cx="728662" cy="2087562"/>
            </p14:xfrm>
          </p:contentPart>
        </mc:Choice>
        <mc:Fallback>
          <p:pic>
            <p:nvPicPr>
              <p:cNvPr id="3076" name="Ink 7"/>
              <p:cNvPicPr>
                <a:picLocks noRot="1" noChangeAspect="1" noEditPoints="1" noChangeArrowheads="1" noChangeShapeType="1"/>
              </p:cNvPicPr>
              <p:nvPr/>
            </p:nvPicPr>
            <p:blipFill>
              <a:blip r:embed="rId9" cstate="print"/>
              <a:stretch>
                <a:fillRect/>
              </a:stretch>
            </p:blipFill>
            <p:spPr>
              <a:xfrm>
                <a:off x="7367753" y="4761078"/>
                <a:ext cx="747383" cy="2106281"/>
              </a:xfrm>
              <a:prstGeom prst="rect">
                <a:avLst/>
              </a:prstGeom>
            </p:spPr>
          </p:pic>
        </mc:Fallback>
      </mc:AlternateContent>
    </p:spTree>
    <p:extLst>
      <p:ext uri="{BB962C8B-B14F-4D97-AF65-F5344CB8AC3E}">
        <p14:creationId xmlns:p14="http://schemas.microsoft.com/office/powerpoint/2010/main" xmlns="" val="35401806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par>
                                <p:cTn id="11" presetID="2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wipe(down)">
                                      <p:cBhvr>
                                        <p:cTn id="13"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026"/>
          <p:cNvSpPr>
            <a:spLocks noGrp="1" noRot="1" noChangeArrowheads="1"/>
          </p:cNvSpPr>
          <p:nvPr>
            <p:ph type="title"/>
          </p:nvPr>
        </p:nvSpPr>
        <p:spPr>
          <a:xfrm>
            <a:off x="461914" y="2809352"/>
            <a:ext cx="4270341" cy="1253765"/>
          </a:xfrm>
        </p:spPr>
        <p:txBody>
          <a:bodyPr>
            <a:normAutofit/>
          </a:bodyPr>
          <a:lstStyle/>
          <a:p>
            <a:r>
              <a:rPr lang="el-GR" altLang="en-US" sz="2400" b="1" i="1" dirty="0"/>
              <a:t>ΤΑΞΙΝΟΜΗΣΗ  ΤΟΥ ΚΑΡΚΙΝΟΥ ΤΟΥ ΣΤΟΜΑΤΟΣ </a:t>
            </a:r>
            <a:r>
              <a:rPr lang="el-GR" altLang="en-US" sz="2400" b="1" i="1" dirty="0" smtClean="0"/>
              <a:t>ΚΑΤΑ </a:t>
            </a:r>
            <a:r>
              <a:rPr lang="el-GR" altLang="en-US" sz="2400" b="1" i="1" dirty="0"/>
              <a:t>ΤΝΜ</a:t>
            </a:r>
          </a:p>
        </p:txBody>
      </p:sp>
      <p:pic>
        <p:nvPicPr>
          <p:cNvPr id="3" name="Content Placeholder 2"/>
          <p:cNvPicPr>
            <a:picLocks noGrp="1" noChangeAspect="1"/>
          </p:cNvPicPr>
          <p:nvPr>
            <p:ph idx="1"/>
          </p:nvPr>
        </p:nvPicPr>
        <p:blipFill rotWithShape="1">
          <a:blip r:embed="rId2" cstate="print"/>
          <a:srcRect r="48171" b="5978"/>
          <a:stretch/>
        </p:blipFill>
        <p:spPr>
          <a:xfrm>
            <a:off x="5273636" y="14470"/>
            <a:ext cx="5029861" cy="6843530"/>
          </a:xfrm>
          <a:prstGeom prst="rect">
            <a:avLst/>
          </a:prstGeom>
        </p:spPr>
      </p:pic>
      <p:sp>
        <p:nvSpPr>
          <p:cNvPr id="4" name="TextBox 3"/>
          <p:cNvSpPr txBox="1"/>
          <p:nvPr/>
        </p:nvSpPr>
        <p:spPr>
          <a:xfrm>
            <a:off x="245098" y="292231"/>
            <a:ext cx="4703975" cy="584775"/>
          </a:xfrm>
          <a:prstGeom prst="rect">
            <a:avLst/>
          </a:prstGeom>
          <a:noFill/>
        </p:spPr>
        <p:txBody>
          <a:bodyPr wrap="square" rtlCol="0">
            <a:spAutoFit/>
          </a:bodyPr>
          <a:lstStyle/>
          <a:p>
            <a:r>
              <a:rPr lang="el-GR" sz="3200" b="1" i="1" u="sng" dirty="0" smtClean="0">
                <a:solidFill>
                  <a:srgbClr val="C00000"/>
                </a:solidFill>
              </a:rPr>
              <a:t>Πρόγνωση - Θεραπεία</a:t>
            </a:r>
            <a:endParaRPr lang="en-GB" sz="3200" b="1" i="1" u="sng" dirty="0">
              <a:solidFill>
                <a:srgbClr val="C00000"/>
              </a:solidFill>
            </a:endParaRPr>
          </a:p>
        </p:txBody>
      </p:sp>
    </p:spTree>
    <p:extLst>
      <p:ext uri="{BB962C8B-B14F-4D97-AF65-F5344CB8AC3E}">
        <p14:creationId xmlns:p14="http://schemas.microsoft.com/office/powerpoint/2010/main" xmlns="" val="327735876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1027"/>
          <p:cNvSpPr>
            <a:spLocks noGrp="1" noChangeArrowheads="1"/>
          </p:cNvSpPr>
          <p:nvPr>
            <p:ph idx="1"/>
          </p:nvPr>
        </p:nvSpPr>
        <p:spPr/>
        <p:txBody>
          <a:bodyPr/>
          <a:lstStyle/>
          <a:p>
            <a:pPr>
              <a:buFont typeface="Wingdings" panose="05000000000000000000" pitchFamily="2" charset="2"/>
              <a:buNone/>
            </a:pPr>
            <a:r>
              <a:rPr lang="en-US" altLang="en-US"/>
              <a:t>  </a:t>
            </a:r>
            <a:endParaRPr lang="el-GR" altLang="en-US"/>
          </a:p>
        </p:txBody>
      </p:sp>
      <p:pic>
        <p:nvPicPr>
          <p:cNvPr id="2" name="Picture 1"/>
          <p:cNvPicPr>
            <a:picLocks noChangeAspect="1"/>
          </p:cNvPicPr>
          <p:nvPr/>
        </p:nvPicPr>
        <p:blipFill rotWithShape="1">
          <a:blip r:embed="rId2" cstate="print"/>
          <a:srcRect l="18670" t="4389" r="19945" b="48277"/>
          <a:stretch/>
        </p:blipFill>
        <p:spPr>
          <a:xfrm>
            <a:off x="6415128" y="2420764"/>
            <a:ext cx="4298623" cy="2488677"/>
          </a:xfrm>
          <a:prstGeom prst="rect">
            <a:avLst/>
          </a:prstGeom>
        </p:spPr>
      </p:pic>
      <p:sp>
        <p:nvSpPr>
          <p:cNvPr id="3" name="Title 2"/>
          <p:cNvSpPr>
            <a:spLocks noGrp="1"/>
          </p:cNvSpPr>
          <p:nvPr>
            <p:ph type="title"/>
          </p:nvPr>
        </p:nvSpPr>
        <p:spPr>
          <a:xfrm>
            <a:off x="0" y="0"/>
            <a:ext cx="10737696" cy="763571"/>
          </a:xfrm>
        </p:spPr>
        <p:txBody>
          <a:bodyPr/>
          <a:lstStyle/>
          <a:p>
            <a:r>
              <a:rPr lang="el-GR" dirty="0" smtClean="0"/>
              <a:t>Ιστολογικές Προγνωστικές Παράμετροι</a:t>
            </a:r>
            <a:endParaRPr lang="en-GB" dirty="0"/>
          </a:p>
        </p:txBody>
      </p:sp>
      <p:sp>
        <p:nvSpPr>
          <p:cNvPr id="4" name="TextBox 3"/>
          <p:cNvSpPr txBox="1"/>
          <p:nvPr/>
        </p:nvSpPr>
        <p:spPr>
          <a:xfrm>
            <a:off x="292231" y="2420764"/>
            <a:ext cx="5976594" cy="2308324"/>
          </a:xfrm>
          <a:prstGeom prst="rect">
            <a:avLst/>
          </a:prstGeom>
          <a:noFill/>
        </p:spPr>
        <p:txBody>
          <a:bodyPr wrap="square" rtlCol="0">
            <a:spAutoFit/>
          </a:bodyPr>
          <a:lstStyle/>
          <a:p>
            <a:pPr marL="285750" indent="-285750">
              <a:buFont typeface="Arial" panose="020B0604020202020204" pitchFamily="34" charset="0"/>
              <a:buChar char="•"/>
            </a:pPr>
            <a:r>
              <a:rPr lang="en-GB" dirty="0" err="1" smtClean="0"/>
              <a:t>pTNM</a:t>
            </a:r>
            <a:endParaRPr lang="en-GB" dirty="0" smtClean="0"/>
          </a:p>
          <a:p>
            <a:pPr marL="285750" indent="-285750">
              <a:buFont typeface="Arial" panose="020B0604020202020204" pitchFamily="34" charset="0"/>
              <a:buChar char="•"/>
            </a:pPr>
            <a:r>
              <a:rPr lang="el-GR" dirty="0" smtClean="0"/>
              <a:t>Βαθμός διαφοροποίησης</a:t>
            </a:r>
          </a:p>
          <a:p>
            <a:pPr marL="285750" indent="-285750">
              <a:buFont typeface="Arial" panose="020B0604020202020204" pitchFamily="34" charset="0"/>
              <a:buChar char="•"/>
            </a:pPr>
            <a:r>
              <a:rPr lang="en-GB" dirty="0" smtClean="0"/>
              <a:t>Grade</a:t>
            </a:r>
            <a:endParaRPr lang="el-GR" dirty="0" smtClean="0"/>
          </a:p>
          <a:p>
            <a:pPr marL="285750" indent="-285750">
              <a:buFont typeface="Arial" panose="020B0604020202020204" pitchFamily="34" charset="0"/>
              <a:buChar char="•"/>
            </a:pPr>
            <a:r>
              <a:rPr lang="el-GR" dirty="0" smtClean="0"/>
              <a:t>Βάθος Διήθησης</a:t>
            </a:r>
          </a:p>
          <a:p>
            <a:pPr marL="285750" indent="-285750">
              <a:buFont typeface="Arial" panose="020B0604020202020204" pitchFamily="34" charset="0"/>
              <a:buChar char="•"/>
            </a:pPr>
            <a:r>
              <a:rPr lang="el-GR" dirty="0" smtClean="0"/>
              <a:t>Περινευριδιακές / Περιαγγειακές διηθήσεις &amp; Έμβολα</a:t>
            </a:r>
          </a:p>
          <a:p>
            <a:pPr marL="285750" indent="-285750">
              <a:buFont typeface="Arial" panose="020B0604020202020204" pitchFamily="34" charset="0"/>
              <a:buChar char="•"/>
            </a:pPr>
            <a:r>
              <a:rPr lang="el-GR" dirty="0" smtClean="0"/>
              <a:t>Παρουσία </a:t>
            </a:r>
            <a:r>
              <a:rPr lang="en-GB" dirty="0" smtClean="0"/>
              <a:t>HPV</a:t>
            </a:r>
            <a:r>
              <a:rPr lang="el-GR" dirty="0" smtClean="0"/>
              <a:t> λοίμωξης</a:t>
            </a:r>
            <a:endParaRPr lang="en-GB" dirty="0" smtClean="0"/>
          </a:p>
          <a:p>
            <a:pPr marL="285750" indent="-285750">
              <a:buFont typeface="Arial" panose="020B0604020202020204" pitchFamily="34" charset="0"/>
              <a:buChar char="•"/>
            </a:pPr>
            <a:r>
              <a:rPr lang="el-GR" dirty="0" smtClean="0"/>
              <a:t>Λεμφαδενικές μεταστάσεις / Εξωκαψική επέκταση</a:t>
            </a:r>
            <a:endParaRPr lang="en-GB" dirty="0"/>
          </a:p>
        </p:txBody>
      </p:sp>
    </p:spTree>
    <p:extLst>
      <p:ext uri="{BB962C8B-B14F-4D97-AF65-F5344CB8AC3E}">
        <p14:creationId xmlns:p14="http://schemas.microsoft.com/office/powerpoint/2010/main" xmlns="" val="33217941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Καλοήθεις Οδοντογενείς Όγκοι</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xmlns="" val="27145250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smtClean="0"/>
              <a:t>Καλοήθεις Οδοντογενείς Όγκοι</a:t>
            </a:r>
            <a:r>
              <a:rPr lang="en-GB" dirty="0" smtClean="0"/>
              <a:t/>
            </a:r>
            <a:br>
              <a:rPr lang="en-GB" dirty="0" smtClean="0"/>
            </a:br>
            <a:r>
              <a:rPr lang="el-GR" sz="3200" i="1" dirty="0" smtClean="0"/>
              <a:t>Κατάταξη</a:t>
            </a:r>
            <a:endParaRPr lang="en-US" sz="3200" i="1" dirty="0"/>
          </a:p>
        </p:txBody>
      </p:sp>
      <p:sp>
        <p:nvSpPr>
          <p:cNvPr id="11" name="Text Placeholder 10"/>
          <p:cNvSpPr>
            <a:spLocks noGrp="1"/>
          </p:cNvSpPr>
          <p:nvPr>
            <p:ph type="body" idx="1"/>
          </p:nvPr>
        </p:nvSpPr>
        <p:spPr/>
        <p:txBody>
          <a:bodyPr/>
          <a:lstStyle/>
          <a:p>
            <a:r>
              <a:rPr lang="el-GR" sz="1800" b="1" i="1" dirty="0"/>
              <a:t>Επιθηλιακοί Καλοήθεις Οδοντογενείς Όγκοι</a:t>
            </a:r>
          </a:p>
        </p:txBody>
      </p:sp>
      <p:sp>
        <p:nvSpPr>
          <p:cNvPr id="10" name="Content Placeholder 9"/>
          <p:cNvSpPr>
            <a:spLocks noGrp="1"/>
          </p:cNvSpPr>
          <p:nvPr>
            <p:ph sz="half" idx="2"/>
          </p:nvPr>
        </p:nvSpPr>
        <p:spPr>
          <a:xfrm>
            <a:off x="1109204" y="2596099"/>
            <a:ext cx="4342893" cy="4121657"/>
          </a:xfrm>
        </p:spPr>
        <p:txBody>
          <a:bodyPr>
            <a:normAutofit/>
          </a:bodyPr>
          <a:lstStyle/>
          <a:p>
            <a:pPr marL="0" indent="0">
              <a:buNone/>
            </a:pPr>
            <a:r>
              <a:rPr lang="el-GR" dirty="0" smtClean="0"/>
              <a:t>Χωρίς Ενεργοποίηση του </a:t>
            </a:r>
            <a:r>
              <a:rPr lang="el-GR" dirty="0" err="1" smtClean="0"/>
              <a:t>μεσεγχύματος</a:t>
            </a:r>
            <a:endParaRPr lang="el-GR" dirty="0" smtClean="0"/>
          </a:p>
          <a:p>
            <a:pPr lvl="1">
              <a:buFont typeface="Arial" charset="0"/>
              <a:buChar char="•"/>
            </a:pPr>
            <a:r>
              <a:rPr lang="el-GR" dirty="0" smtClean="0"/>
              <a:t>Αδαμαντινοβλάστωμα</a:t>
            </a:r>
          </a:p>
          <a:p>
            <a:pPr lvl="1">
              <a:buFont typeface="Arial" charset="0"/>
              <a:buChar char="•"/>
            </a:pPr>
            <a:r>
              <a:rPr lang="el-GR" dirty="0" err="1" smtClean="0"/>
              <a:t>Ακανθοκυτταρικός</a:t>
            </a:r>
            <a:r>
              <a:rPr lang="el-GR" dirty="0" smtClean="0"/>
              <a:t> </a:t>
            </a:r>
            <a:r>
              <a:rPr lang="el-GR" dirty="0" err="1" smtClean="0"/>
              <a:t>Οδοντογενής</a:t>
            </a:r>
            <a:r>
              <a:rPr lang="el-GR" dirty="0" smtClean="0"/>
              <a:t> Όγκος</a:t>
            </a:r>
          </a:p>
          <a:p>
            <a:pPr lvl="1">
              <a:buFont typeface="Arial" charset="0"/>
              <a:buChar char="•"/>
            </a:pPr>
            <a:r>
              <a:rPr lang="el-GR" dirty="0" smtClean="0"/>
              <a:t>Όγκος του </a:t>
            </a:r>
            <a:r>
              <a:rPr lang="en-US" dirty="0" err="1" smtClean="0"/>
              <a:t>Pindborg</a:t>
            </a:r>
            <a:endParaRPr lang="el-GR" dirty="0" smtClean="0"/>
          </a:p>
          <a:p>
            <a:pPr lvl="1">
              <a:buFont typeface="Arial" charset="0"/>
              <a:buChar char="•"/>
            </a:pPr>
            <a:r>
              <a:rPr lang="el-GR" dirty="0" err="1" smtClean="0"/>
              <a:t>Αδενωματοειδής</a:t>
            </a:r>
            <a:r>
              <a:rPr lang="el-GR" dirty="0" smtClean="0"/>
              <a:t> </a:t>
            </a:r>
            <a:r>
              <a:rPr lang="el-GR" dirty="0" err="1" smtClean="0"/>
              <a:t>Οδοντογενής</a:t>
            </a:r>
            <a:r>
              <a:rPr lang="el-GR" dirty="0" smtClean="0"/>
              <a:t> Όγκος</a:t>
            </a:r>
          </a:p>
          <a:p>
            <a:pPr lvl="1">
              <a:buFont typeface="Arial" charset="0"/>
              <a:buChar char="•"/>
            </a:pPr>
            <a:r>
              <a:rPr lang="el-GR" dirty="0" err="1" smtClean="0"/>
              <a:t>Διαυγοκυτταρικός</a:t>
            </a:r>
            <a:r>
              <a:rPr lang="el-GR" dirty="0" smtClean="0"/>
              <a:t> </a:t>
            </a:r>
            <a:r>
              <a:rPr lang="el-GR" dirty="0" err="1" smtClean="0"/>
              <a:t>Οδοντογενής</a:t>
            </a:r>
            <a:r>
              <a:rPr lang="el-GR" dirty="0" smtClean="0"/>
              <a:t> Όγκος</a:t>
            </a:r>
          </a:p>
          <a:p>
            <a:pPr marL="0" indent="0">
              <a:buNone/>
            </a:pPr>
            <a:r>
              <a:rPr lang="el-GR" dirty="0" smtClean="0"/>
              <a:t>Με ενεργοποίηση του </a:t>
            </a:r>
            <a:r>
              <a:rPr lang="el-GR" dirty="0" err="1" smtClean="0"/>
              <a:t>μεσεγχύματος</a:t>
            </a:r>
            <a:endParaRPr lang="el-GR" dirty="0" smtClean="0"/>
          </a:p>
          <a:p>
            <a:pPr lvl="1">
              <a:buFont typeface="Arial" charset="0"/>
              <a:buChar char="•"/>
            </a:pPr>
            <a:r>
              <a:rPr lang="el-GR" dirty="0" smtClean="0"/>
              <a:t>Αδαμαντινοβλαστικό Ίνωμα / </a:t>
            </a:r>
            <a:r>
              <a:rPr lang="el-GR" dirty="0" err="1" smtClean="0"/>
              <a:t>Ίνοοδοντωμα</a:t>
            </a:r>
            <a:r>
              <a:rPr lang="el-GR" dirty="0" smtClean="0"/>
              <a:t> / </a:t>
            </a:r>
            <a:r>
              <a:rPr lang="el-GR" dirty="0" err="1" smtClean="0"/>
              <a:t>Ίνοοδοντίνωμα</a:t>
            </a:r>
            <a:endParaRPr lang="el-GR" dirty="0" smtClean="0"/>
          </a:p>
          <a:p>
            <a:pPr lvl="1">
              <a:buFont typeface="Arial" charset="0"/>
              <a:buChar char="•"/>
            </a:pPr>
            <a:r>
              <a:rPr lang="el-GR" dirty="0" err="1" smtClean="0"/>
              <a:t>Όδοντοαδαμαντινοβλάστωμα</a:t>
            </a:r>
            <a:endParaRPr lang="el-GR" dirty="0" smtClean="0"/>
          </a:p>
          <a:p>
            <a:pPr lvl="1">
              <a:buFont typeface="Arial" charset="0"/>
              <a:buChar char="•"/>
            </a:pPr>
            <a:r>
              <a:rPr lang="el-GR" dirty="0" smtClean="0"/>
              <a:t>Οδοντώματα</a:t>
            </a:r>
          </a:p>
          <a:p>
            <a:pPr lvl="1">
              <a:buFont typeface="Arial" charset="0"/>
              <a:buChar char="•"/>
            </a:pPr>
            <a:endParaRPr lang="el-GR" dirty="0" smtClean="0"/>
          </a:p>
          <a:p>
            <a:pPr marL="0" indent="0">
              <a:buNone/>
            </a:pPr>
            <a:endParaRPr lang="el-GR" dirty="0" smtClean="0"/>
          </a:p>
        </p:txBody>
      </p:sp>
      <p:sp>
        <p:nvSpPr>
          <p:cNvPr id="12" name="Text Placeholder 11"/>
          <p:cNvSpPr>
            <a:spLocks noGrp="1"/>
          </p:cNvSpPr>
          <p:nvPr>
            <p:ph type="body" sz="quarter" idx="3"/>
          </p:nvPr>
        </p:nvSpPr>
        <p:spPr/>
        <p:txBody>
          <a:bodyPr/>
          <a:lstStyle/>
          <a:p>
            <a:r>
              <a:rPr lang="el-GR" sz="1800" b="1" i="1" dirty="0"/>
              <a:t>Μεσεγχυματικοί Καλοήθεις Οδοντογενείς Όγκοι</a:t>
            </a:r>
            <a:endParaRPr lang="en-US" sz="1800" b="1" i="1" dirty="0"/>
          </a:p>
        </p:txBody>
      </p:sp>
      <p:sp>
        <p:nvSpPr>
          <p:cNvPr id="13" name="Content Placeholder 12"/>
          <p:cNvSpPr>
            <a:spLocks noGrp="1"/>
          </p:cNvSpPr>
          <p:nvPr>
            <p:ph sz="quarter" idx="4"/>
          </p:nvPr>
        </p:nvSpPr>
        <p:spPr/>
        <p:txBody>
          <a:bodyPr/>
          <a:lstStyle/>
          <a:p>
            <a:pPr>
              <a:buFont typeface="Arial" charset="0"/>
              <a:buChar char="•"/>
            </a:pPr>
            <a:r>
              <a:rPr lang="el-GR" dirty="0" smtClean="0"/>
              <a:t>Οδοντογενές Μύξωμα</a:t>
            </a:r>
          </a:p>
          <a:p>
            <a:pPr>
              <a:buFont typeface="Arial" charset="0"/>
              <a:buChar char="•"/>
            </a:pPr>
            <a:r>
              <a:rPr lang="el-GR" dirty="0" smtClean="0"/>
              <a:t>Οδοντογενές Ίνωμα</a:t>
            </a:r>
          </a:p>
          <a:p>
            <a:pPr>
              <a:buFont typeface="Arial" charset="0"/>
              <a:buChar char="•"/>
            </a:pPr>
            <a:r>
              <a:rPr lang="el-GR" dirty="0" err="1" smtClean="0"/>
              <a:t>Οστεινοβλάστωμα</a:t>
            </a:r>
            <a:endParaRPr lang="el-GR" dirty="0" smtClean="0"/>
          </a:p>
          <a:p>
            <a:pPr>
              <a:buFont typeface="Arial" charset="0"/>
              <a:buChar char="•"/>
            </a:pPr>
            <a:r>
              <a:rPr lang="el-GR" dirty="0" err="1" smtClean="0"/>
              <a:t>Οστείνωμα</a:t>
            </a:r>
            <a:r>
              <a:rPr lang="el-GR" dirty="0" smtClean="0"/>
              <a:t> ( </a:t>
            </a:r>
            <a:r>
              <a:rPr lang="el-GR" dirty="0" err="1" smtClean="0"/>
              <a:t>Περιακροριζική</a:t>
            </a:r>
            <a:r>
              <a:rPr lang="el-GR" dirty="0" smtClean="0"/>
              <a:t> </a:t>
            </a:r>
            <a:r>
              <a:rPr lang="el-GR" dirty="0" err="1" smtClean="0"/>
              <a:t>Οστεινική</a:t>
            </a:r>
            <a:r>
              <a:rPr lang="el-GR" dirty="0" smtClean="0"/>
              <a:t> Δυσπλασία)</a:t>
            </a:r>
            <a:endParaRPr lang="en-US" dirty="0"/>
          </a:p>
        </p:txBody>
      </p:sp>
      <p:sp>
        <p:nvSpPr>
          <p:cNvPr id="2" name="TextBox 1"/>
          <p:cNvSpPr txBox="1"/>
          <p:nvPr/>
        </p:nvSpPr>
        <p:spPr>
          <a:xfrm>
            <a:off x="6271411" y="6172200"/>
            <a:ext cx="4766229" cy="369332"/>
          </a:xfrm>
          <a:prstGeom prst="rect">
            <a:avLst/>
          </a:prstGeom>
          <a:noFill/>
        </p:spPr>
        <p:txBody>
          <a:bodyPr wrap="square" rtlCol="0">
            <a:spAutoFit/>
          </a:bodyPr>
          <a:lstStyle/>
          <a:p>
            <a:r>
              <a:rPr lang="el-GR" b="1" i="1" dirty="0" err="1" smtClean="0"/>
              <a:t>Κερατοκυστικός</a:t>
            </a:r>
            <a:r>
              <a:rPr lang="el-GR" b="1" i="1" dirty="0" smtClean="0"/>
              <a:t> </a:t>
            </a:r>
            <a:r>
              <a:rPr lang="el-GR" b="1" i="1" dirty="0" err="1" smtClean="0"/>
              <a:t>Οδοντογενής</a:t>
            </a:r>
            <a:r>
              <a:rPr lang="el-GR" b="1" i="1" dirty="0" smtClean="0"/>
              <a:t> Όγκος???</a:t>
            </a:r>
            <a:endParaRPr lang="en-US" b="1" i="1" dirty="0"/>
          </a:p>
        </p:txBody>
      </p:sp>
    </p:spTree>
    <p:extLst>
      <p:ext uri="{BB962C8B-B14F-4D97-AF65-F5344CB8AC3E}">
        <p14:creationId xmlns:p14="http://schemas.microsoft.com/office/powerpoint/2010/main" xmlns="" val="238937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2 - Θέση περιεχομένου"/>
          <p:cNvSpPr>
            <a:spLocks noGrp="1"/>
          </p:cNvSpPr>
          <p:nvPr>
            <p:ph idx="1"/>
          </p:nvPr>
        </p:nvSpPr>
        <p:spPr>
          <a:xfrm>
            <a:off x="303229" y="91878"/>
            <a:ext cx="6653753" cy="2425079"/>
          </a:xfrm>
        </p:spPr>
        <p:txBody>
          <a:bodyPr/>
          <a:lstStyle/>
          <a:p>
            <a:pPr algn="ctr">
              <a:buFontTx/>
              <a:buNone/>
            </a:pPr>
            <a:r>
              <a:rPr lang="el-GR" dirty="0" smtClean="0"/>
              <a:t>ΟΓΚΟΣ ΓΝΑΘΟΥ </a:t>
            </a:r>
            <a:endParaRPr lang="en-US" dirty="0" smtClean="0"/>
          </a:p>
          <a:p>
            <a:pPr algn="ctr">
              <a:buFontTx/>
              <a:buNone/>
            </a:pPr>
            <a:endParaRPr lang="el-GR" dirty="0" smtClean="0"/>
          </a:p>
          <a:p>
            <a:r>
              <a:rPr lang="el-GR" dirty="0" smtClean="0"/>
              <a:t>Ασθενής 33 ετών εμφανίζει βραδεία διόγκωση της</a:t>
            </a:r>
            <a:r>
              <a:rPr lang="en-US" dirty="0" smtClean="0"/>
              <a:t> o</a:t>
            </a:r>
            <a:r>
              <a:rPr lang="el-GR" dirty="0" smtClean="0"/>
              <a:t>πίσθιας κάτω γνάθου, αντίστοιχα προς τον τρίτο γομφίο, η οποία ακολουθείται από ταχεία φάση ανάπτυξης με ψηλάφηση όγκου, διάβρωση του οστού της γνάθου και πτώση των σύστοιχων οδόντων </a:t>
            </a:r>
          </a:p>
        </p:txBody>
      </p:sp>
      <p:pic>
        <p:nvPicPr>
          <p:cNvPr id="2" name="Picture 1"/>
          <p:cNvPicPr>
            <a:picLocks noChangeAspect="1"/>
          </p:cNvPicPr>
          <p:nvPr/>
        </p:nvPicPr>
        <p:blipFill>
          <a:blip r:embed="rId2" cstate="print"/>
          <a:stretch>
            <a:fillRect/>
          </a:stretch>
        </p:blipFill>
        <p:spPr>
          <a:xfrm>
            <a:off x="609171" y="2516957"/>
            <a:ext cx="5355021" cy="4071857"/>
          </a:xfrm>
          <a:prstGeom prst="rect">
            <a:avLst/>
          </a:prstGeom>
        </p:spPr>
      </p:pic>
      <p:pic>
        <p:nvPicPr>
          <p:cNvPr id="3" name="Picture 2"/>
          <p:cNvPicPr>
            <a:picLocks noChangeAspect="1"/>
          </p:cNvPicPr>
          <p:nvPr/>
        </p:nvPicPr>
        <p:blipFill>
          <a:blip r:embed="rId3" cstate="print"/>
          <a:stretch>
            <a:fillRect/>
          </a:stretch>
        </p:blipFill>
        <p:spPr>
          <a:xfrm>
            <a:off x="7049463" y="2691874"/>
            <a:ext cx="3172385" cy="3974273"/>
          </a:xfrm>
          <a:prstGeom prst="rect">
            <a:avLst/>
          </a:prstGeom>
        </p:spPr>
      </p:pic>
    </p:spTree>
    <p:extLst>
      <p:ext uri="{BB962C8B-B14F-4D97-AF65-F5344CB8AC3E}">
        <p14:creationId xmlns:p14="http://schemas.microsoft.com/office/powerpoint/2010/main" xmlns="" val="112453194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descr="DSCN3263"/>
          <p:cNvPicPr>
            <a:picLocks noChangeAspect="1" noChangeArrowheads="1"/>
          </p:cNvPicPr>
          <p:nvPr/>
        </p:nvPicPr>
        <p:blipFill>
          <a:blip r:embed="rId2" cstate="print"/>
          <a:srcRect/>
          <a:stretch>
            <a:fillRect/>
          </a:stretch>
        </p:blipFill>
        <p:spPr bwMode="auto">
          <a:xfrm>
            <a:off x="457200" y="0"/>
            <a:ext cx="6242050" cy="4681538"/>
          </a:xfrm>
          <a:prstGeom prst="rect">
            <a:avLst/>
          </a:prstGeom>
          <a:noFill/>
          <a:ln w="9525">
            <a:noFill/>
            <a:miter lim="800000"/>
            <a:headEnd/>
            <a:tailEnd/>
          </a:ln>
        </p:spPr>
      </p:pic>
      <p:pic>
        <p:nvPicPr>
          <p:cNvPr id="5124" name="Picture 5" descr="DSCN3280"/>
          <p:cNvPicPr>
            <a:picLocks noChangeAspect="1" noChangeArrowheads="1"/>
          </p:cNvPicPr>
          <p:nvPr/>
        </p:nvPicPr>
        <p:blipFill>
          <a:blip r:embed="rId3" cstate="print"/>
          <a:srcRect/>
          <a:stretch>
            <a:fillRect/>
          </a:stretch>
        </p:blipFill>
        <p:spPr bwMode="auto">
          <a:xfrm>
            <a:off x="6038850" y="0"/>
            <a:ext cx="5143500" cy="6858000"/>
          </a:xfrm>
          <a:prstGeom prst="rect">
            <a:avLst/>
          </a:prstGeom>
          <a:noFill/>
          <a:ln w="9525">
            <a:noFill/>
            <a:miter lim="800000"/>
            <a:headEnd/>
            <a:tailEnd/>
          </a:ln>
        </p:spPr>
      </p:pic>
      <mc:AlternateContent xmlns:mc="http://schemas.openxmlformats.org/markup-compatibility/2006">
        <mc:Choice xmlns:p14="http://schemas.microsoft.com/office/powerpoint/2010/main" xmlns="" Requires="p14">
          <p:contentPart p14:bwMode="auto" r:id="rId4">
            <p14:nvContentPartPr>
              <p14:cNvPr id="5122" name="Ink 4"/>
              <p14:cNvContentPartPr>
                <a14:cpLocks xmlns:a14="http://schemas.microsoft.com/office/drawing/2010/main" noRot="1" noChangeAspect="1" noEditPoints="1" noChangeArrowheads="1" noChangeShapeType="1"/>
              </p14:cNvContentPartPr>
              <p14:nvPr/>
            </p14:nvContentPartPr>
            <p14:xfrm>
              <a:off x="6759575" y="1771650"/>
              <a:ext cx="1250950" cy="1379538"/>
            </p14:xfrm>
          </p:contentPart>
        </mc:Choice>
        <mc:Fallback>
          <p:pic>
            <p:nvPicPr>
              <p:cNvPr id="5122" name="Ink 4"/>
              <p:cNvPicPr>
                <a:picLocks noRot="1" noChangeAspect="1" noEditPoints="1" noChangeArrowheads="1" noChangeShapeType="1"/>
              </p:cNvPicPr>
              <p:nvPr/>
            </p:nvPicPr>
            <p:blipFill>
              <a:blip r:embed="rId5" cstate="print"/>
              <a:stretch>
                <a:fillRect/>
              </a:stretch>
            </p:blipFill>
            <p:spPr>
              <a:xfrm>
                <a:off x="6750213" y="1762290"/>
                <a:ext cx="1269675" cy="1398258"/>
              </a:xfrm>
              <a:prstGeom prst="rect">
                <a:avLst/>
              </a:prstGeom>
            </p:spPr>
          </p:pic>
        </mc:Fallback>
      </mc:AlternateContent>
    </p:spTree>
    <p:extLst>
      <p:ext uri="{BB962C8B-B14F-4D97-AF65-F5344CB8AC3E}">
        <p14:creationId xmlns:p14="http://schemas.microsoft.com/office/powerpoint/2010/main" xmlns="" val="32936145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3"/>
          <p:cNvPicPr>
            <a:picLocks noChangeAspect="1" noChangeArrowheads="1"/>
          </p:cNvPicPr>
          <p:nvPr/>
        </p:nvPicPr>
        <p:blipFill>
          <a:blip r:embed="rId2" cstate="print"/>
          <a:srcRect/>
          <a:stretch>
            <a:fillRect/>
          </a:stretch>
        </p:blipFill>
        <p:spPr bwMode="auto">
          <a:xfrm>
            <a:off x="5486400" y="2428876"/>
            <a:ext cx="6324600" cy="4429125"/>
          </a:xfrm>
          <a:prstGeom prst="rect">
            <a:avLst/>
          </a:prstGeom>
          <a:noFill/>
          <a:ln w="9525">
            <a:noFill/>
            <a:miter lim="800000"/>
            <a:headEnd/>
            <a:tailEnd/>
          </a:ln>
        </p:spPr>
      </p:pic>
      <p:pic>
        <p:nvPicPr>
          <p:cNvPr id="105475" name="Picture 4"/>
          <p:cNvPicPr>
            <a:picLocks noChangeAspect="1" noChangeArrowheads="1"/>
          </p:cNvPicPr>
          <p:nvPr/>
        </p:nvPicPr>
        <p:blipFill>
          <a:blip r:embed="rId3" cstate="print"/>
          <a:srcRect/>
          <a:stretch>
            <a:fillRect/>
          </a:stretch>
        </p:blipFill>
        <p:spPr bwMode="auto">
          <a:xfrm>
            <a:off x="533400" y="0"/>
            <a:ext cx="6781800" cy="4749800"/>
          </a:xfrm>
          <a:prstGeom prst="rect">
            <a:avLst/>
          </a:prstGeom>
          <a:noFill/>
          <a:ln w="9525">
            <a:noFill/>
            <a:miter lim="800000"/>
            <a:headEnd/>
            <a:tailEnd/>
          </a:ln>
        </p:spPr>
      </p:pic>
    </p:spTree>
    <p:extLst>
      <p:ext uri="{BB962C8B-B14F-4D97-AF65-F5344CB8AC3E}">
        <p14:creationId xmlns:p14="http://schemas.microsoft.com/office/powerpoint/2010/main" xmlns="" val="1337333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F:\head-neck\ameloblastoma\Ameloblastoma.jpg"/>
          <p:cNvPicPr>
            <a:picLocks noChangeAspect="1" noChangeArrowheads="1"/>
          </p:cNvPicPr>
          <p:nvPr/>
        </p:nvPicPr>
        <p:blipFill>
          <a:blip r:embed="rId2" cstate="print"/>
          <a:srcRect/>
          <a:stretch>
            <a:fillRect/>
          </a:stretch>
        </p:blipFill>
        <p:spPr bwMode="auto">
          <a:xfrm>
            <a:off x="1524000" y="0"/>
            <a:ext cx="5143500" cy="6858000"/>
          </a:xfrm>
          <a:prstGeom prst="rect">
            <a:avLst/>
          </a:prstGeom>
          <a:noFill/>
          <a:ln w="9525">
            <a:noFill/>
            <a:miter lim="800000"/>
            <a:headEnd/>
            <a:tailEnd/>
          </a:ln>
        </p:spPr>
      </p:pic>
      <p:pic>
        <p:nvPicPr>
          <p:cNvPr id="106499" name="Picture 2" descr="F:\head-neck\ameloblastoma\49122.jpg"/>
          <p:cNvPicPr>
            <a:picLocks noChangeAspect="1" noChangeArrowheads="1"/>
          </p:cNvPicPr>
          <p:nvPr/>
        </p:nvPicPr>
        <p:blipFill>
          <a:blip r:embed="rId3" cstate="print"/>
          <a:srcRect/>
          <a:stretch>
            <a:fillRect/>
          </a:stretch>
        </p:blipFill>
        <p:spPr bwMode="auto">
          <a:xfrm>
            <a:off x="5591175" y="0"/>
            <a:ext cx="5151438" cy="6858000"/>
          </a:xfrm>
          <a:prstGeom prst="rect">
            <a:avLst/>
          </a:prstGeom>
          <a:noFill/>
          <a:ln w="9525">
            <a:noFill/>
            <a:miter lim="800000"/>
            <a:headEnd/>
            <a:tailEnd/>
          </a:ln>
        </p:spPr>
      </p:pic>
      <p:sp>
        <p:nvSpPr>
          <p:cNvPr id="4" name="Title 1"/>
          <p:cNvSpPr txBox="1">
            <a:spLocks/>
          </p:cNvSpPr>
          <p:nvPr/>
        </p:nvSpPr>
        <p:spPr>
          <a:xfrm>
            <a:off x="8739188" y="273050"/>
            <a:ext cx="1928812" cy="1162050"/>
          </a:xfrm>
          <a:prstGeom prst="rect">
            <a:avLst/>
          </a:prstGeom>
        </p:spPr>
        <p:txBody>
          <a:bodyPr/>
          <a:lstStyle/>
          <a:p>
            <a:pPr algn="ctr" eaLnBrk="0" hangingPunct="0">
              <a:defRPr/>
            </a:pPr>
            <a:r>
              <a:rPr lang="el-GR" sz="2800" kern="0" dirty="0">
                <a:solidFill>
                  <a:schemeClr val="bg1"/>
                </a:solidFill>
                <a:latin typeface="+mj-lt"/>
                <a:ea typeface="+mj-ea"/>
                <a:cs typeface="+mj-cs"/>
              </a:rPr>
              <a:t>Συμπαγείς και κυστικές περιοχές </a:t>
            </a:r>
          </a:p>
        </p:txBody>
      </p:sp>
      <p:sp>
        <p:nvSpPr>
          <p:cNvPr id="6" name="Title 1"/>
          <p:cNvSpPr txBox="1">
            <a:spLocks/>
          </p:cNvSpPr>
          <p:nvPr/>
        </p:nvSpPr>
        <p:spPr>
          <a:xfrm>
            <a:off x="1524001" y="0"/>
            <a:ext cx="1928813" cy="1435100"/>
          </a:xfrm>
          <a:prstGeom prst="rect">
            <a:avLst/>
          </a:prstGeom>
        </p:spPr>
        <p:txBody>
          <a:bodyPr/>
          <a:lstStyle/>
          <a:p>
            <a:pPr algn="ctr" eaLnBrk="0" hangingPunct="0">
              <a:defRPr/>
            </a:pPr>
            <a:r>
              <a:rPr lang="el-GR" sz="2000" kern="0" dirty="0">
                <a:solidFill>
                  <a:srgbClr val="002060"/>
                </a:solidFill>
                <a:latin typeface="+mj-lt"/>
                <a:ea typeface="+mj-ea"/>
                <a:cs typeface="+mj-cs"/>
              </a:rPr>
              <a:t>Πιθανότητα </a:t>
            </a:r>
            <a:r>
              <a:rPr lang="el-GR" sz="2000" b="1" kern="0" dirty="0">
                <a:solidFill>
                  <a:srgbClr val="002060"/>
                </a:solidFill>
                <a:latin typeface="+mj-lt"/>
                <a:ea typeface="+mj-ea"/>
                <a:cs typeface="+mj-cs"/>
              </a:rPr>
              <a:t>υποτροπής </a:t>
            </a:r>
            <a:r>
              <a:rPr lang="el-GR" sz="2000" u="sng" kern="0" spc="300" dirty="0">
                <a:solidFill>
                  <a:srgbClr val="002060"/>
                </a:solidFill>
                <a:effectLst>
                  <a:outerShdw blurRad="38100" dist="38100" dir="2700000" algn="tl">
                    <a:srgbClr val="000000">
                      <a:alpha val="43137"/>
                    </a:srgbClr>
                  </a:outerShdw>
                </a:effectLst>
                <a:latin typeface="+mj-lt"/>
                <a:ea typeface="+mj-ea"/>
                <a:cs typeface="+mj-cs"/>
              </a:rPr>
              <a:t>διηθητικού</a:t>
            </a:r>
            <a:r>
              <a:rPr lang="el-GR" sz="2000" u="sng" kern="0" dirty="0">
                <a:solidFill>
                  <a:srgbClr val="002060"/>
                </a:solidFill>
                <a:latin typeface="+mj-lt"/>
                <a:ea typeface="+mj-ea"/>
                <a:cs typeface="+mj-cs"/>
              </a:rPr>
              <a:t> </a:t>
            </a:r>
            <a:r>
              <a:rPr lang="el-GR" sz="2000" kern="0" dirty="0">
                <a:solidFill>
                  <a:srgbClr val="002060"/>
                </a:solidFill>
                <a:latin typeface="+mj-lt"/>
                <a:ea typeface="+mj-ea"/>
                <a:cs typeface="+mj-cs"/>
              </a:rPr>
              <a:t>τέτοιου όγκου μετά το χειρουργείο</a:t>
            </a:r>
            <a:r>
              <a:rPr lang="en-US" sz="2000" kern="0" dirty="0">
                <a:solidFill>
                  <a:srgbClr val="002060"/>
                </a:solidFill>
                <a:latin typeface="+mj-lt"/>
                <a:ea typeface="+mj-ea"/>
                <a:cs typeface="+mj-cs"/>
              </a:rPr>
              <a:t>:</a:t>
            </a:r>
            <a:endParaRPr lang="el-GR" sz="2000" kern="0" dirty="0">
              <a:solidFill>
                <a:srgbClr val="002060"/>
              </a:solidFill>
              <a:latin typeface="+mj-lt"/>
              <a:ea typeface="+mj-ea"/>
              <a:cs typeface="+mj-cs"/>
            </a:endParaRPr>
          </a:p>
          <a:p>
            <a:pPr algn="ctr" eaLnBrk="0" hangingPunct="0">
              <a:defRPr/>
            </a:pPr>
            <a:r>
              <a:rPr lang="en-US" sz="2000" kern="0" dirty="0">
                <a:solidFill>
                  <a:srgbClr val="002060"/>
                </a:solidFill>
                <a:latin typeface="+mj-lt"/>
                <a:ea typeface="+mj-ea"/>
                <a:cs typeface="+mj-cs"/>
              </a:rPr>
              <a:t> </a:t>
            </a:r>
            <a:r>
              <a:rPr lang="el-GR" sz="2000" kern="0" dirty="0">
                <a:solidFill>
                  <a:srgbClr val="002060"/>
                </a:solidFill>
                <a:latin typeface="+mj-lt"/>
                <a:ea typeface="+mj-ea"/>
                <a:cs typeface="+mj-cs"/>
              </a:rPr>
              <a:t>έως  90%,</a:t>
            </a:r>
          </a:p>
          <a:p>
            <a:pPr algn="ctr" eaLnBrk="0" hangingPunct="0">
              <a:defRPr/>
            </a:pPr>
            <a:r>
              <a:rPr lang="el-GR" sz="2000" kern="0" dirty="0">
                <a:solidFill>
                  <a:srgbClr val="002060"/>
                </a:solidFill>
                <a:latin typeface="+mj-lt"/>
                <a:ea typeface="+mj-ea"/>
                <a:cs typeface="+mj-cs"/>
              </a:rPr>
              <a:t>πιθανώς μετά από πολλά έτη.</a:t>
            </a:r>
            <a:br>
              <a:rPr lang="el-GR" sz="2000" kern="0" dirty="0">
                <a:solidFill>
                  <a:srgbClr val="002060"/>
                </a:solidFill>
                <a:latin typeface="+mj-lt"/>
                <a:ea typeface="+mj-ea"/>
                <a:cs typeface="+mj-cs"/>
              </a:rPr>
            </a:br>
            <a:r>
              <a:rPr lang="el-GR" sz="2000" kern="0" dirty="0">
                <a:solidFill>
                  <a:srgbClr val="002060"/>
                </a:solidFill>
                <a:latin typeface="+mj-lt"/>
                <a:ea typeface="+mj-ea"/>
                <a:cs typeface="+mj-cs"/>
              </a:rPr>
              <a:t>Χρειάζεται επαρκές όριο εκτομής οστού.</a:t>
            </a:r>
          </a:p>
        </p:txBody>
      </p:sp>
    </p:spTree>
    <p:extLst>
      <p:ext uri="{BB962C8B-B14F-4D97-AF65-F5344CB8AC3E}">
        <p14:creationId xmlns:p14="http://schemas.microsoft.com/office/powerpoint/2010/main" xmlns="" val="410118038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F:\head-neck\ameloblastoma\follicular ameloblastoma.jpg"/>
          <p:cNvPicPr>
            <a:picLocks noChangeAspect="1" noChangeArrowheads="1"/>
          </p:cNvPicPr>
          <p:nvPr/>
        </p:nvPicPr>
        <p:blipFill>
          <a:blip r:embed="rId2" cstate="print"/>
          <a:srcRect/>
          <a:stretch>
            <a:fillRect/>
          </a:stretch>
        </p:blipFill>
        <p:spPr bwMode="auto">
          <a:xfrm>
            <a:off x="2279650" y="3573464"/>
            <a:ext cx="3854450" cy="1584325"/>
          </a:xfrm>
          <a:prstGeom prst="rect">
            <a:avLst/>
          </a:prstGeom>
          <a:noFill/>
          <a:ln w="9525">
            <a:noFill/>
            <a:miter lim="800000"/>
            <a:headEnd/>
            <a:tailEnd/>
          </a:ln>
        </p:spPr>
      </p:pic>
      <p:pic>
        <p:nvPicPr>
          <p:cNvPr id="107523" name="Picture 3" descr="F:\head-neck\ameloblastoma\plexiform ameloblastoma.jpg"/>
          <p:cNvPicPr>
            <a:picLocks noChangeAspect="1" noChangeArrowheads="1"/>
          </p:cNvPicPr>
          <p:nvPr/>
        </p:nvPicPr>
        <p:blipFill>
          <a:blip r:embed="rId3" cstate="print"/>
          <a:srcRect/>
          <a:stretch>
            <a:fillRect/>
          </a:stretch>
        </p:blipFill>
        <p:spPr bwMode="auto">
          <a:xfrm>
            <a:off x="2279650" y="5278438"/>
            <a:ext cx="3816350" cy="1579562"/>
          </a:xfrm>
          <a:prstGeom prst="rect">
            <a:avLst/>
          </a:prstGeom>
          <a:noFill/>
          <a:ln w="9525">
            <a:noFill/>
            <a:miter lim="800000"/>
            <a:headEnd/>
            <a:tailEnd/>
          </a:ln>
        </p:spPr>
      </p:pic>
      <p:pic>
        <p:nvPicPr>
          <p:cNvPr id="107524" name="Picture 2" descr="Unicystic Ameloblastoma">
            <a:hlinkClick r:id="rId4"/>
          </p:cNvPr>
          <p:cNvPicPr>
            <a:picLocks noChangeAspect="1" noChangeArrowheads="1"/>
          </p:cNvPicPr>
          <p:nvPr/>
        </p:nvPicPr>
        <p:blipFill>
          <a:blip r:embed="rId5" cstate="print"/>
          <a:srcRect/>
          <a:stretch>
            <a:fillRect/>
          </a:stretch>
        </p:blipFill>
        <p:spPr bwMode="auto">
          <a:xfrm>
            <a:off x="7167563" y="0"/>
            <a:ext cx="3695700" cy="4929188"/>
          </a:xfrm>
          <a:prstGeom prst="rect">
            <a:avLst/>
          </a:prstGeom>
          <a:noFill/>
          <a:ln w="9525">
            <a:noFill/>
            <a:miter lim="800000"/>
            <a:headEnd/>
            <a:tailEnd/>
          </a:ln>
        </p:spPr>
      </p:pic>
      <p:pic>
        <p:nvPicPr>
          <p:cNvPr id="107525" name="Picture 2" descr="Ameloblastoma">
            <a:hlinkClick r:id="rId6"/>
          </p:cNvPr>
          <p:cNvPicPr>
            <a:picLocks noChangeAspect="1" noChangeArrowheads="1"/>
          </p:cNvPicPr>
          <p:nvPr/>
        </p:nvPicPr>
        <p:blipFill>
          <a:blip r:embed="rId7" cstate="print"/>
          <a:srcRect/>
          <a:stretch>
            <a:fillRect/>
          </a:stretch>
        </p:blipFill>
        <p:spPr bwMode="auto">
          <a:xfrm>
            <a:off x="2238375" y="-214313"/>
            <a:ext cx="4679950" cy="3509963"/>
          </a:xfrm>
          <a:prstGeom prst="rect">
            <a:avLst/>
          </a:prstGeom>
          <a:noFill/>
          <a:ln w="9525">
            <a:noFill/>
            <a:miter lim="800000"/>
            <a:headEnd/>
            <a:tailEnd/>
          </a:ln>
        </p:spPr>
      </p:pic>
      <p:sp>
        <p:nvSpPr>
          <p:cNvPr id="6" name="Rectangle 12"/>
          <p:cNvSpPr txBox="1">
            <a:spLocks noChangeArrowheads="1"/>
          </p:cNvSpPr>
          <p:nvPr/>
        </p:nvSpPr>
        <p:spPr>
          <a:xfrm>
            <a:off x="6238876" y="5072064"/>
            <a:ext cx="4429125" cy="1785937"/>
          </a:xfrm>
          <a:prstGeom prst="rect">
            <a:avLst/>
          </a:prstGeom>
        </p:spPr>
        <p:txBody>
          <a:bodyPr>
            <a:normAutofit fontScale="47500" lnSpcReduction="20000"/>
          </a:bodyPr>
          <a:lstStyle/>
          <a:p>
            <a:pPr marL="342900" indent="-342900" eaLnBrk="0" hangingPunct="0">
              <a:spcBef>
                <a:spcPct val="20000"/>
              </a:spcBef>
              <a:buFontTx/>
              <a:buChar char="•"/>
              <a:defRPr/>
            </a:pPr>
            <a:r>
              <a:rPr lang="el-GR" sz="2900" kern="0" dirty="0"/>
              <a:t>Άφθονες </a:t>
            </a:r>
            <a:r>
              <a:rPr lang="el-GR" sz="2900" kern="0" dirty="0">
                <a:effectLst>
                  <a:outerShdw blurRad="38100" dist="38100" dir="2700000" algn="tl">
                    <a:srgbClr val="000000">
                      <a:alpha val="43137"/>
                    </a:srgbClr>
                  </a:outerShdw>
                </a:effectLst>
              </a:rPr>
              <a:t>νησίδες επιθηλιακών κυττάρων </a:t>
            </a:r>
          </a:p>
          <a:p>
            <a:pPr marL="342900" indent="-342900" eaLnBrk="0" hangingPunct="0">
              <a:spcBef>
                <a:spcPct val="20000"/>
              </a:spcBef>
              <a:buFontTx/>
              <a:buChar char="•"/>
              <a:defRPr/>
            </a:pPr>
            <a:r>
              <a:rPr lang="el-GR" sz="2900" kern="0" dirty="0">
                <a:effectLst>
                  <a:outerShdw blurRad="38100" dist="38100" dir="2700000" algn="tl">
                    <a:srgbClr val="000000">
                      <a:alpha val="43137"/>
                    </a:srgbClr>
                  </a:outerShdw>
                </a:effectLst>
              </a:rPr>
              <a:t>Περιφερικός στίχος υψηλών κυλινδρικών κυττάρων με ανεστραμμένα πολωμένους πυρήνες και υποπυρηνικά κενοτόπια.</a:t>
            </a:r>
          </a:p>
          <a:p>
            <a:pPr marL="342900" indent="-342900" eaLnBrk="0" hangingPunct="0">
              <a:spcBef>
                <a:spcPct val="20000"/>
              </a:spcBef>
              <a:buFontTx/>
              <a:buChar char="•"/>
              <a:defRPr/>
            </a:pPr>
            <a:r>
              <a:rPr lang="el-GR" sz="2900" kern="0" dirty="0"/>
              <a:t>Κύτταρα παρόμοια με </a:t>
            </a:r>
            <a:r>
              <a:rPr lang="el-GR" sz="2900" kern="0" dirty="0">
                <a:effectLst>
                  <a:outerShdw blurRad="38100" dist="38100" dir="2700000" algn="tl">
                    <a:srgbClr val="000000">
                      <a:alpha val="43137"/>
                    </a:srgbClr>
                  </a:outerShdw>
                </a:effectLst>
              </a:rPr>
              <a:t>αστεροειδές δίκτυο </a:t>
            </a:r>
            <a:r>
              <a:rPr lang="el-GR" sz="2900" kern="0" dirty="0"/>
              <a:t>οργάνου αδαμαντίνης, κεντρικά</a:t>
            </a:r>
          </a:p>
          <a:p>
            <a:pPr marL="342900" indent="-342900" eaLnBrk="0" hangingPunct="0">
              <a:spcBef>
                <a:spcPct val="20000"/>
              </a:spcBef>
              <a:buFontTx/>
              <a:buChar char="•"/>
              <a:defRPr/>
            </a:pPr>
            <a:r>
              <a:rPr lang="el-GR" sz="2900" kern="0" dirty="0">
                <a:effectLst>
                  <a:outerShdw blurRad="38100" dist="38100" dir="2700000" algn="tl">
                    <a:srgbClr val="000000">
                      <a:alpha val="43137"/>
                    </a:srgbClr>
                  </a:outerShdw>
                </a:effectLst>
              </a:rPr>
              <a:t>Διάμεσο </a:t>
            </a:r>
            <a:r>
              <a:rPr lang="el-GR" sz="2900" kern="0" dirty="0"/>
              <a:t>υπόστρωμα: </a:t>
            </a:r>
            <a:r>
              <a:rPr lang="el-GR" sz="2900" b="1" kern="0" dirty="0"/>
              <a:t>πυκνός ινώδης  </a:t>
            </a:r>
            <a:r>
              <a:rPr lang="el-GR" sz="2900" kern="0" dirty="0"/>
              <a:t>συνδετικός  ιστός. Ακανθωματώδες πρότυπο</a:t>
            </a:r>
          </a:p>
          <a:p>
            <a:pPr marL="342900" indent="-342900" eaLnBrk="0" hangingPunct="0">
              <a:spcBef>
                <a:spcPct val="20000"/>
              </a:spcBef>
              <a:buFontTx/>
              <a:buChar char="•"/>
              <a:defRPr/>
            </a:pPr>
            <a:endParaRPr lang="el-GR" sz="2800" kern="0" dirty="0"/>
          </a:p>
          <a:p>
            <a:pPr marL="342900" indent="-342900" eaLnBrk="0" hangingPunct="0">
              <a:spcBef>
                <a:spcPct val="20000"/>
              </a:spcBef>
              <a:buFontTx/>
              <a:buChar char="•"/>
              <a:defRPr/>
            </a:pPr>
            <a:endParaRPr lang="el-GR" sz="2800" kern="0" dirty="0"/>
          </a:p>
        </p:txBody>
      </p:sp>
    </p:spTree>
    <p:extLst>
      <p:ext uri="{BB962C8B-B14F-4D97-AF65-F5344CB8AC3E}">
        <p14:creationId xmlns:p14="http://schemas.microsoft.com/office/powerpoint/2010/main" xmlns="" val="237466220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4294967295"/>
          </p:nvPr>
        </p:nvSpPr>
        <p:spPr>
          <a:xfrm>
            <a:off x="0" y="1420715"/>
            <a:ext cx="5486400" cy="4662831"/>
          </a:xfrm>
        </p:spPr>
        <p:txBody>
          <a:bodyPr/>
          <a:lstStyle/>
          <a:p>
            <a:pPr>
              <a:lnSpc>
                <a:spcPct val="80000"/>
              </a:lnSpc>
            </a:pPr>
            <a:r>
              <a:rPr lang="el-GR" altLang="en-US" sz="2000" dirty="0">
                <a:latin typeface="Arial" panose="020B0604020202020204" pitchFamily="34" charset="0"/>
              </a:rPr>
              <a:t>Το κάτω χείλος προσβάλλεται συχνότερα και κυρίως στα δύο εξωτερικά τριτημόριά του. Από τις ενδοστοματικές εντοπίσεις οι συχνότερες είναι αυτές στην γλώσσα, το έδαφος του στόματος, τον βλεννογόνο της φατνιακής ακρολοφίας της κάτω γνάθου, της παρειάς και του οπισθογόμφιου τριγώνου.</a:t>
            </a:r>
          </a:p>
          <a:p>
            <a:pPr>
              <a:lnSpc>
                <a:spcPct val="80000"/>
              </a:lnSpc>
            </a:pPr>
            <a:endParaRPr lang="el-GR" altLang="en-US" sz="2000" dirty="0">
              <a:latin typeface="Arial" panose="020B0604020202020204" pitchFamily="34" charset="0"/>
            </a:endParaRPr>
          </a:p>
          <a:p>
            <a:pPr>
              <a:lnSpc>
                <a:spcPct val="80000"/>
              </a:lnSpc>
            </a:pPr>
            <a:r>
              <a:rPr lang="el-GR" altLang="en-US" sz="2000" dirty="0">
                <a:latin typeface="Arial" panose="020B0604020202020204" pitchFamily="34" charset="0"/>
              </a:rPr>
              <a:t>Η ταξινόμηση σε σχέση με την </a:t>
            </a:r>
            <a:r>
              <a:rPr lang="el-GR" altLang="en-US" sz="2000" dirty="0">
                <a:solidFill>
                  <a:srgbClr val="FF0066"/>
                </a:solidFill>
                <a:latin typeface="Arial" panose="020B0604020202020204" pitchFamily="34" charset="0"/>
              </a:rPr>
              <a:t>εντόπιση</a:t>
            </a:r>
            <a:r>
              <a:rPr lang="el-GR" altLang="en-US" sz="2000" dirty="0">
                <a:latin typeface="Arial" panose="020B0604020202020204" pitchFamily="34" charset="0"/>
              </a:rPr>
              <a:t> έχει πολύ μεγάλη σημασία  λόγω του ότι υπάρχουν θέσεις που εμφανίζονται συχνότερα οι πρωτοπαθείς εστίες, αλλά και διότι οι εμφανιζόμενες νεοπλασίες σε συγκεκριμένες εντοπίσεις παρουσιάζουν επιθετικότερη συμπερι-φορά και συνεπώς δυσμενέστερη πρόγνωση. </a:t>
            </a:r>
          </a:p>
          <a:p>
            <a:pPr>
              <a:lnSpc>
                <a:spcPct val="80000"/>
              </a:lnSpc>
            </a:pPr>
            <a:endParaRPr lang="el-GR" altLang="en-US" sz="2000" dirty="0">
              <a:latin typeface="Arial" panose="020B0604020202020204" pitchFamily="34" charset="0"/>
            </a:endParaRPr>
          </a:p>
        </p:txBody>
      </p:sp>
      <p:pic>
        <p:nvPicPr>
          <p:cNvPr id="194564" name="Picture 4" descr="Εντοπίσεις (τελικό)"/>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750350" y="2176056"/>
            <a:ext cx="4714549" cy="3152150"/>
          </a:xfrm>
          <a:prstGeom prst="rect">
            <a:avLst/>
          </a:prstGeom>
          <a:noFill/>
          <a:ln w="12700">
            <a:solidFill>
              <a:srgbClr val="FF9900"/>
            </a:solidFill>
            <a:miter lim="800000"/>
            <a:headEnd/>
            <a:tailEnd/>
          </a:ln>
          <a:extLst>
            <a:ext uri="{909E8E84-426E-40DD-AFC4-6F175D3DCCD1}">
              <a14:hiddenFill xmlns:a14="http://schemas.microsoft.com/office/drawing/2010/main" xmlns="">
                <a:solidFill>
                  <a:srgbClr val="FFFFFF"/>
                </a:solidFill>
              </a14:hiddenFill>
            </a:ext>
          </a:extLst>
        </p:spPr>
      </p:pic>
      <p:sp>
        <p:nvSpPr>
          <p:cNvPr id="194565" name="Text Box 5"/>
          <p:cNvSpPr txBox="1">
            <a:spLocks noChangeArrowheads="1"/>
          </p:cNvSpPr>
          <p:nvPr/>
        </p:nvSpPr>
        <p:spPr bwMode="auto">
          <a:xfrm>
            <a:off x="214034" y="102206"/>
            <a:ext cx="271770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l-GR" altLang="en-US" sz="3200" b="1" i="1" u="sng" dirty="0">
                <a:solidFill>
                  <a:srgbClr val="C00000"/>
                </a:solidFill>
              </a:rPr>
              <a:t>ΕΝΤΟΠΙΣΗ</a:t>
            </a:r>
          </a:p>
        </p:txBody>
      </p:sp>
    </p:spTree>
    <p:extLst>
      <p:ext uri="{BB962C8B-B14F-4D97-AF65-F5344CB8AC3E}">
        <p14:creationId xmlns:p14="http://schemas.microsoft.com/office/powerpoint/2010/main" xmlns="" val="1705900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8352928" cy="540327"/>
          </a:xfrm>
        </p:spPr>
        <p:txBody>
          <a:bodyPr>
            <a:normAutofit/>
          </a:bodyPr>
          <a:lstStyle/>
          <a:p>
            <a:r>
              <a:rPr lang="el-GR" sz="3200" b="1" i="1" u="sng" dirty="0" err="1" smtClean="0">
                <a:solidFill>
                  <a:srgbClr val="C00000"/>
                </a:solidFill>
              </a:rPr>
              <a:t>Οδοντογενής</a:t>
            </a:r>
            <a:r>
              <a:rPr lang="el-GR" sz="3200" b="1" i="1" u="sng" dirty="0" smtClean="0">
                <a:solidFill>
                  <a:srgbClr val="C00000"/>
                </a:solidFill>
              </a:rPr>
              <a:t> </a:t>
            </a:r>
            <a:r>
              <a:rPr lang="el-GR" sz="3200" b="1" i="1" u="sng" dirty="0" err="1" smtClean="0">
                <a:solidFill>
                  <a:srgbClr val="C00000"/>
                </a:solidFill>
              </a:rPr>
              <a:t>Κερατινοκύστη</a:t>
            </a:r>
            <a:endParaRPr lang="el-GR" sz="3200" b="1" i="1" u="sng" dirty="0">
              <a:solidFill>
                <a:srgbClr val="C00000"/>
              </a:solidFill>
            </a:endParaRPr>
          </a:p>
        </p:txBody>
      </p:sp>
      <p:sp>
        <p:nvSpPr>
          <p:cNvPr id="6" name="5 - Θέση περιεχομένου"/>
          <p:cNvSpPr>
            <a:spLocks noGrp="1"/>
          </p:cNvSpPr>
          <p:nvPr>
            <p:ph sz="half" idx="1"/>
          </p:nvPr>
        </p:nvSpPr>
        <p:spPr>
          <a:xfrm>
            <a:off x="326691" y="2202874"/>
            <a:ext cx="4370000" cy="3117272"/>
          </a:xfrm>
        </p:spPr>
        <p:txBody>
          <a:bodyPr/>
          <a:lstStyle/>
          <a:p>
            <a:r>
              <a:rPr lang="el-GR" sz="2400" dirty="0" smtClean="0"/>
              <a:t>Ιστολογικά παρουσιάζουν </a:t>
            </a:r>
            <a:r>
              <a:rPr lang="el-GR" sz="2400" dirty="0" err="1" smtClean="0"/>
              <a:t>κερατινοποιημένο</a:t>
            </a:r>
            <a:r>
              <a:rPr lang="el-GR" sz="2400" dirty="0" smtClean="0"/>
              <a:t> επιθήλιο</a:t>
            </a:r>
          </a:p>
          <a:p>
            <a:r>
              <a:rPr lang="el-GR" sz="2400" dirty="0" smtClean="0"/>
              <a:t>Χαρακτηριστική αποκόλληση από τη βασική </a:t>
            </a:r>
            <a:r>
              <a:rPr lang="el-GR" sz="2400" dirty="0" smtClean="0"/>
              <a:t>μεμβράνη</a:t>
            </a:r>
            <a:r>
              <a:rPr lang="el-GR" dirty="0" smtClean="0"/>
              <a:t>.</a:t>
            </a:r>
            <a:endParaRPr lang="el-GR" dirty="0"/>
          </a:p>
        </p:txBody>
      </p:sp>
      <p:pic>
        <p:nvPicPr>
          <p:cNvPr id="8" name="7 - Θέση περιεχομένου" descr="400px-Classic_keratocystic_odontogenic_tumour.jpg"/>
          <p:cNvPicPr>
            <a:picLocks noGrp="1" noChangeAspect="1"/>
          </p:cNvPicPr>
          <p:nvPr>
            <p:ph sz="half" idx="2"/>
          </p:nvPr>
        </p:nvPicPr>
        <p:blipFill>
          <a:blip r:embed="rId2" cstate="print"/>
          <a:stretch>
            <a:fillRect/>
          </a:stretch>
        </p:blipFill>
        <p:spPr>
          <a:xfrm>
            <a:off x="6005945" y="768927"/>
            <a:ext cx="4322717" cy="1718574"/>
          </a:xfrm>
        </p:spPr>
      </p:pic>
      <p:pic>
        <p:nvPicPr>
          <p:cNvPr id="9" name="8 - Εικόνα" descr="300px-Keratocystic_odontogenic_tumour_-_2_-_very_high_mag.jpg"/>
          <p:cNvPicPr>
            <a:picLocks noChangeAspect="1"/>
          </p:cNvPicPr>
          <p:nvPr/>
        </p:nvPicPr>
        <p:blipFill>
          <a:blip r:embed="rId3" cstate="print"/>
          <a:stretch>
            <a:fillRect/>
          </a:stretch>
        </p:blipFill>
        <p:spPr>
          <a:xfrm>
            <a:off x="6342922" y="2743201"/>
            <a:ext cx="3542146" cy="1771073"/>
          </a:xfrm>
          <a:prstGeom prst="rect">
            <a:avLst/>
          </a:prstGeom>
        </p:spPr>
      </p:pic>
      <p:pic>
        <p:nvPicPr>
          <p:cNvPr id="10" name="9 - Εικόνα" descr="800px-Keratocystic_odontogenic_tumour_-_2_-_high_mag.jpg"/>
          <p:cNvPicPr>
            <a:picLocks noChangeAspect="1"/>
          </p:cNvPicPr>
          <p:nvPr/>
        </p:nvPicPr>
        <p:blipFill>
          <a:blip r:embed="rId4" cstate="print"/>
          <a:stretch>
            <a:fillRect/>
          </a:stretch>
        </p:blipFill>
        <p:spPr>
          <a:xfrm>
            <a:off x="6344927" y="4904510"/>
            <a:ext cx="3349570" cy="167373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l-GR" sz="5400" b="1" dirty="0"/>
              <a:t>Διαγνωστική</a:t>
            </a:r>
            <a:r>
              <a:rPr lang="en-GB" sz="5400" b="1" dirty="0"/>
              <a:t> </a:t>
            </a:r>
            <a:r>
              <a:rPr lang="el-GR" sz="5400" b="1" dirty="0"/>
              <a:t>προσέγγιση &amp; διαφορική διάγνωση διογκώσεων </a:t>
            </a:r>
            <a:br>
              <a:rPr lang="el-GR" sz="5400" b="1" dirty="0"/>
            </a:br>
            <a:r>
              <a:rPr lang="el-GR" sz="5400" b="1" dirty="0"/>
              <a:t>Σιελογόνων Αδένων</a:t>
            </a:r>
            <a:endParaRPr lang="en-US" sz="5400" b="1" dirty="0"/>
          </a:p>
        </p:txBody>
      </p:sp>
      <p:sp>
        <p:nvSpPr>
          <p:cNvPr id="4" name="Text Placeholder 3"/>
          <p:cNvSpPr>
            <a:spLocks noGrp="1"/>
          </p:cNvSpPr>
          <p:nvPr>
            <p:ph type="body" idx="1"/>
          </p:nvPr>
        </p:nvSpPr>
        <p:spPr/>
        <p:txBody>
          <a:bodyPr/>
          <a:lstStyle/>
          <a:p>
            <a:endParaRPr lang="en-GB"/>
          </a:p>
        </p:txBody>
      </p:sp>
    </p:spTree>
    <p:extLst>
      <p:ext uri="{BB962C8B-B14F-4D97-AF65-F5344CB8AC3E}">
        <p14:creationId xmlns:p14="http://schemas.microsoft.com/office/powerpoint/2010/main" xmlns="" val="21055975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 y="89776"/>
            <a:ext cx="4006180" cy="629777"/>
          </a:xfrm>
        </p:spPr>
        <p:txBody>
          <a:bodyPr/>
          <a:lstStyle/>
          <a:p>
            <a:r>
              <a:rPr lang="el-GR" b="1" i="1" u="sng" dirty="0" smtClean="0">
                <a:solidFill>
                  <a:srgbClr val="C00000"/>
                </a:solidFill>
              </a:rPr>
              <a:t>Ανατομία</a:t>
            </a:r>
            <a:endParaRPr lang="en-GB" b="1" i="1" u="sng" dirty="0">
              <a:solidFill>
                <a:srgbClr val="C00000"/>
              </a:solidFill>
            </a:endParaRPr>
          </a:p>
        </p:txBody>
      </p:sp>
      <p:pic>
        <p:nvPicPr>
          <p:cNvPr id="5" name="Content Placeholder 4"/>
          <p:cNvPicPr>
            <a:picLocks noGrp="1" noChangeAspect="1"/>
          </p:cNvPicPr>
          <p:nvPr>
            <p:ph idx="1"/>
          </p:nvPr>
        </p:nvPicPr>
        <p:blipFill rotWithShape="1">
          <a:blip r:embed="rId2" cstate="print"/>
          <a:srcRect t="2420" r="2095" b="12861"/>
          <a:stretch/>
        </p:blipFill>
        <p:spPr>
          <a:xfrm>
            <a:off x="5663952" y="404665"/>
            <a:ext cx="5314190" cy="59046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Placeholder 3"/>
          <p:cNvSpPr>
            <a:spLocks noGrp="1"/>
          </p:cNvSpPr>
          <p:nvPr>
            <p:ph type="body" sz="half" idx="2"/>
          </p:nvPr>
        </p:nvSpPr>
        <p:spPr>
          <a:xfrm>
            <a:off x="60462" y="1700807"/>
            <a:ext cx="3888433" cy="3312368"/>
          </a:xfrm>
        </p:spPr>
        <p:txBody>
          <a:bodyPr>
            <a:normAutofit fontScale="70000" lnSpcReduction="20000"/>
          </a:bodyPr>
          <a:lstStyle/>
          <a:p>
            <a:r>
              <a:rPr lang="el-GR" sz="2800" b="1" i="1" dirty="0"/>
              <a:t>Ελλάσονες Σιελογόνοι Αδένες</a:t>
            </a:r>
          </a:p>
          <a:p>
            <a:endParaRPr lang="el-GR" sz="2800" b="1" i="1" dirty="0"/>
          </a:p>
          <a:p>
            <a:r>
              <a:rPr lang="el-GR" sz="2800" dirty="0"/>
              <a:t> Υπάρχουν </a:t>
            </a:r>
            <a:r>
              <a:rPr lang="el-GR" sz="2800" dirty="0">
                <a:solidFill>
                  <a:schemeClr val="accent6"/>
                </a:solidFill>
              </a:rPr>
              <a:t>300-700</a:t>
            </a:r>
            <a:r>
              <a:rPr lang="el-GR" sz="2800" dirty="0"/>
              <a:t> ελάσσονες σιελογόνοι αδένες,</a:t>
            </a:r>
            <a:r>
              <a:rPr lang="en-GB" sz="2800" dirty="0"/>
              <a:t> </a:t>
            </a:r>
            <a:r>
              <a:rPr lang="el-GR" sz="2800" dirty="0"/>
              <a:t>διασκορπισμένοι κυρίως στη στοματική κοιλότητα αλλά και σε έκτοπες θέσεις ακόμα και ενδοστικά.</a:t>
            </a:r>
            <a:endParaRPr lang="en-US" sz="2800" dirty="0"/>
          </a:p>
          <a:p>
            <a:endParaRPr lang="en-GB" dirty="0"/>
          </a:p>
        </p:txBody>
      </p:sp>
    </p:spTree>
    <p:extLst>
      <p:ext uri="{BB962C8B-B14F-4D97-AF65-F5344CB8AC3E}">
        <p14:creationId xmlns:p14="http://schemas.microsoft.com/office/powerpoint/2010/main" xmlns="" val="12000192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Τίτλος 1"/>
          <p:cNvSpPr>
            <a:spLocks noGrp="1"/>
          </p:cNvSpPr>
          <p:nvPr>
            <p:ph type="title"/>
          </p:nvPr>
        </p:nvSpPr>
        <p:spPr>
          <a:xfrm>
            <a:off x="1206749" y="548680"/>
            <a:ext cx="8912225" cy="1143000"/>
          </a:xfrm>
        </p:spPr>
        <p:txBody>
          <a:bodyPr>
            <a:normAutofit fontScale="90000"/>
          </a:bodyPr>
          <a:lstStyle/>
          <a:p>
            <a:pPr eaLnBrk="1" hangingPunct="1"/>
            <a:r>
              <a:rPr lang="el-GR" altLang="en-US" smtClean="0">
                <a:ea typeface="Trebuchet MS" panose="020B0603020202020204" pitchFamily="34" charset="0"/>
                <a:cs typeface="Trebuchet MS" panose="020B0603020202020204" pitchFamily="34" charset="0"/>
              </a:rPr>
              <a:t>Εντόπιση Ελασσόνων Σιελογόνων Αδένων</a:t>
            </a:r>
          </a:p>
        </p:txBody>
      </p:sp>
      <p:sp>
        <p:nvSpPr>
          <p:cNvPr id="7171" name="Θέση περιεχομένου 2"/>
          <p:cNvSpPr>
            <a:spLocks noGrp="1"/>
          </p:cNvSpPr>
          <p:nvPr>
            <p:ph sz="half" idx="1"/>
          </p:nvPr>
        </p:nvSpPr>
        <p:spPr>
          <a:xfrm>
            <a:off x="1919536" y="2132856"/>
            <a:ext cx="3743325" cy="4032448"/>
          </a:xfrm>
        </p:spPr>
        <p:txBody>
          <a:bodyPr>
            <a:noAutofit/>
          </a:bodyPr>
          <a:lstStyle/>
          <a:p>
            <a:pPr eaLnBrk="1" hangingPunct="1">
              <a:defRPr/>
            </a:pPr>
            <a:r>
              <a:rPr lang="el-GR" sz="3200" i="1" dirty="0"/>
              <a:t>Στοματική κοιλότητα</a:t>
            </a:r>
          </a:p>
          <a:p>
            <a:pPr lvl="1" eaLnBrk="1" hangingPunct="1">
              <a:defRPr/>
            </a:pPr>
            <a:r>
              <a:rPr lang="el-GR" sz="2800" b="1" dirty="0">
                <a:solidFill>
                  <a:srgbClr val="FFC000"/>
                </a:solidFill>
              </a:rPr>
              <a:t>Σκληρή υπερώα</a:t>
            </a:r>
          </a:p>
          <a:p>
            <a:pPr lvl="1" eaLnBrk="1" hangingPunct="1">
              <a:defRPr/>
            </a:pPr>
            <a:r>
              <a:rPr lang="el-GR" sz="2800" dirty="0"/>
              <a:t>Χείλη</a:t>
            </a:r>
          </a:p>
          <a:p>
            <a:pPr lvl="1" eaLnBrk="1" hangingPunct="1">
              <a:defRPr/>
            </a:pPr>
            <a:r>
              <a:rPr lang="el-GR" sz="2800" dirty="0"/>
              <a:t>Γλώσσα</a:t>
            </a:r>
          </a:p>
          <a:p>
            <a:pPr lvl="1" eaLnBrk="1" hangingPunct="1">
              <a:defRPr/>
            </a:pPr>
            <a:r>
              <a:rPr lang="el-GR" sz="2800" dirty="0"/>
              <a:t>Παρειά</a:t>
            </a:r>
          </a:p>
          <a:p>
            <a:pPr lvl="1" eaLnBrk="1" hangingPunct="1">
              <a:defRPr/>
            </a:pPr>
            <a:r>
              <a:rPr lang="el-GR" sz="2800" dirty="0"/>
              <a:t>Έδαφος</a:t>
            </a:r>
          </a:p>
          <a:p>
            <a:pPr lvl="1" eaLnBrk="1" hangingPunct="1">
              <a:defRPr/>
            </a:pPr>
            <a:r>
              <a:rPr lang="el-GR" sz="2800" dirty="0"/>
              <a:t>Ούλα</a:t>
            </a:r>
          </a:p>
          <a:p>
            <a:pPr eaLnBrk="1" hangingPunct="1">
              <a:defRPr/>
            </a:pPr>
            <a:r>
              <a:rPr lang="el-GR" dirty="0"/>
              <a:t>Ρινική κοιλότητα</a:t>
            </a:r>
          </a:p>
        </p:txBody>
      </p:sp>
      <p:sp>
        <p:nvSpPr>
          <p:cNvPr id="7172" name="Θέση περιεχομένου 3"/>
          <p:cNvSpPr>
            <a:spLocks noGrp="1"/>
          </p:cNvSpPr>
          <p:nvPr>
            <p:ph sz="half" idx="2"/>
          </p:nvPr>
        </p:nvSpPr>
        <p:spPr>
          <a:xfrm>
            <a:off x="6528048" y="2132856"/>
            <a:ext cx="3944938" cy="3436442"/>
          </a:xfrm>
        </p:spPr>
        <p:txBody>
          <a:bodyPr>
            <a:noAutofit/>
          </a:bodyPr>
          <a:lstStyle/>
          <a:p>
            <a:pPr eaLnBrk="1" hangingPunct="1">
              <a:defRPr/>
            </a:pPr>
            <a:r>
              <a:rPr lang="el-GR" sz="3200" i="1" dirty="0"/>
              <a:t>Φάρυγγας</a:t>
            </a:r>
          </a:p>
          <a:p>
            <a:pPr lvl="1" eaLnBrk="1" hangingPunct="1">
              <a:defRPr/>
            </a:pPr>
            <a:r>
              <a:rPr lang="el-GR" sz="2800" b="1" dirty="0">
                <a:solidFill>
                  <a:srgbClr val="FFC000"/>
                </a:solidFill>
              </a:rPr>
              <a:t>Μαλθακή υπερώα</a:t>
            </a:r>
          </a:p>
          <a:p>
            <a:pPr lvl="1" eaLnBrk="1" hangingPunct="1">
              <a:defRPr/>
            </a:pPr>
            <a:r>
              <a:rPr lang="el-GR" sz="2800" dirty="0"/>
              <a:t>Βάση της γλώσσας</a:t>
            </a:r>
          </a:p>
          <a:p>
            <a:pPr lvl="1" eaLnBrk="1" hangingPunct="1">
              <a:defRPr/>
            </a:pPr>
            <a:r>
              <a:rPr lang="el-GR" sz="2800" dirty="0"/>
              <a:t>Αμυγδαλές</a:t>
            </a:r>
          </a:p>
          <a:p>
            <a:pPr lvl="1" eaLnBrk="1" hangingPunct="1">
              <a:defRPr/>
            </a:pPr>
            <a:r>
              <a:rPr lang="el-GR" sz="2800" dirty="0"/>
              <a:t>Άλλες εντοπίσεις</a:t>
            </a:r>
          </a:p>
          <a:p>
            <a:pPr eaLnBrk="1" hangingPunct="1">
              <a:defRPr/>
            </a:pPr>
            <a:r>
              <a:rPr lang="el-GR" dirty="0"/>
              <a:t>Πλάγιο φαρυγγικό διάστημα</a:t>
            </a:r>
          </a:p>
        </p:txBody>
      </p:sp>
    </p:spTree>
    <p:extLst>
      <p:ext uri="{BB962C8B-B14F-4D97-AF65-F5344CB8AC3E}">
        <p14:creationId xmlns:p14="http://schemas.microsoft.com/office/powerpoint/2010/main" xmlns="" val="26748696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9" y="0"/>
            <a:ext cx="3199567" cy="585192"/>
          </a:xfrm>
        </p:spPr>
        <p:txBody>
          <a:bodyPr/>
          <a:lstStyle/>
          <a:p>
            <a:r>
              <a:rPr lang="el-GR" b="1" i="1" dirty="0" smtClean="0">
                <a:solidFill>
                  <a:srgbClr val="C00000"/>
                </a:solidFill>
              </a:rPr>
              <a:t>Ανατομία</a:t>
            </a:r>
            <a:endParaRPr lang="en-GB" b="1" i="1" dirty="0">
              <a:solidFill>
                <a:srgbClr val="C00000"/>
              </a:solidFill>
            </a:endParaRP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424369" y="170413"/>
            <a:ext cx="4464496" cy="37505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 Placeholder 4"/>
          <p:cNvSpPr>
            <a:spLocks noGrp="1"/>
          </p:cNvSpPr>
          <p:nvPr>
            <p:ph type="body" sz="half" idx="2"/>
          </p:nvPr>
        </p:nvSpPr>
        <p:spPr>
          <a:xfrm>
            <a:off x="119336" y="2132856"/>
            <a:ext cx="3790156" cy="3379124"/>
          </a:xfrm>
        </p:spPr>
        <p:txBody>
          <a:bodyPr>
            <a:normAutofit/>
          </a:bodyPr>
          <a:lstStyle/>
          <a:p>
            <a:r>
              <a:rPr lang="el-GR" sz="2800" b="1" dirty="0"/>
              <a:t>Μείζονες Σιελογόνοι Αδένες</a:t>
            </a:r>
          </a:p>
          <a:p>
            <a:pPr marL="285750" indent="-285750">
              <a:buFont typeface="Arial" panose="020B0604020202020204" pitchFamily="34" charset="0"/>
              <a:buChar char="•"/>
            </a:pPr>
            <a:r>
              <a:rPr lang="el-GR" sz="2800" dirty="0"/>
              <a:t>Παρωτίδες</a:t>
            </a:r>
          </a:p>
          <a:p>
            <a:pPr marL="285750" indent="-285750">
              <a:buFont typeface="Arial" panose="020B0604020202020204" pitchFamily="34" charset="0"/>
              <a:buChar char="•"/>
            </a:pPr>
            <a:r>
              <a:rPr lang="el-GR" sz="2800" dirty="0"/>
              <a:t>Υπογνάθιοι</a:t>
            </a:r>
          </a:p>
          <a:p>
            <a:pPr marL="285750" indent="-285750">
              <a:buFont typeface="Arial" panose="020B0604020202020204" pitchFamily="34" charset="0"/>
              <a:buChar char="•"/>
            </a:pPr>
            <a:r>
              <a:rPr lang="el-GR" sz="2800" dirty="0"/>
              <a:t>Υπογλώσσιοι</a:t>
            </a:r>
            <a:endParaRPr lang="en-GB" sz="2800" dirty="0"/>
          </a:p>
        </p:txBody>
      </p:sp>
      <p:pic>
        <p:nvPicPr>
          <p:cNvPr id="3" name="Picture 2"/>
          <p:cNvPicPr>
            <a:picLocks noChangeAspect="1"/>
          </p:cNvPicPr>
          <p:nvPr/>
        </p:nvPicPr>
        <p:blipFill>
          <a:blip r:embed="rId3" cstate="print"/>
          <a:stretch>
            <a:fillRect/>
          </a:stretch>
        </p:blipFill>
        <p:spPr>
          <a:xfrm>
            <a:off x="8313038" y="3256980"/>
            <a:ext cx="2817241" cy="3474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9834562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l-GR" dirty="0" smtClean="0"/>
              <a:t>Διαγνωστική Προσπέλαση</a:t>
            </a:r>
            <a:endParaRPr lang="en-GB" dirty="0"/>
          </a:p>
        </p:txBody>
      </p:sp>
      <p:sp>
        <p:nvSpPr>
          <p:cNvPr id="5" name="Text Placeholder 4"/>
          <p:cNvSpPr>
            <a:spLocks noGrp="1"/>
          </p:cNvSpPr>
          <p:nvPr>
            <p:ph type="body" idx="1"/>
          </p:nvPr>
        </p:nvSpPr>
        <p:spPr/>
        <p:txBody>
          <a:bodyPr/>
          <a:lstStyle/>
          <a:p>
            <a:endParaRPr lang="en-GB"/>
          </a:p>
        </p:txBody>
      </p:sp>
    </p:spTree>
    <p:extLst>
      <p:ext uri="{BB962C8B-B14F-4D97-AF65-F5344CB8AC3E}">
        <p14:creationId xmlns:p14="http://schemas.microsoft.com/office/powerpoint/2010/main" xmlns="" val="156729955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692640" cy="1325562"/>
          </a:xfrm>
        </p:spPr>
        <p:txBody>
          <a:bodyPr/>
          <a:lstStyle/>
          <a:p>
            <a:r>
              <a:rPr lang="el-GR" b="1" i="1" dirty="0" smtClean="0">
                <a:solidFill>
                  <a:srgbClr val="C00000"/>
                </a:solidFill>
              </a:rPr>
              <a:t>Ιστορικό</a:t>
            </a:r>
            <a:endParaRPr lang="en-GB" b="1" i="1" dirty="0">
              <a:solidFill>
                <a:srgbClr val="C00000"/>
              </a:solidFill>
            </a:endParaRPr>
          </a:p>
        </p:txBody>
      </p:sp>
      <p:sp>
        <p:nvSpPr>
          <p:cNvPr id="5" name="Content Placeholder 4"/>
          <p:cNvSpPr>
            <a:spLocks noGrp="1"/>
          </p:cNvSpPr>
          <p:nvPr>
            <p:ph sz="half" idx="1"/>
          </p:nvPr>
        </p:nvSpPr>
        <p:spPr>
          <a:xfrm>
            <a:off x="442617" y="2097818"/>
            <a:ext cx="4936474" cy="4023360"/>
          </a:xfrm>
        </p:spPr>
        <p:txBody>
          <a:bodyPr>
            <a:normAutofit/>
          </a:bodyPr>
          <a:lstStyle/>
          <a:p>
            <a:pPr>
              <a:buFont typeface="Wingdings" panose="05000000000000000000" pitchFamily="2" charset="2"/>
              <a:buChar char="Ø"/>
            </a:pPr>
            <a:r>
              <a:rPr lang="el-GR" sz="3200" dirty="0"/>
              <a:t> Οδοντιατρικό</a:t>
            </a:r>
          </a:p>
          <a:p>
            <a:pPr>
              <a:buFont typeface="Wingdings" panose="05000000000000000000" pitchFamily="2" charset="2"/>
              <a:buChar char="Ø"/>
            </a:pPr>
            <a:endParaRPr lang="el-GR" sz="3200" dirty="0"/>
          </a:p>
          <a:p>
            <a:pPr>
              <a:buFont typeface="Wingdings" panose="05000000000000000000" pitchFamily="2" charset="2"/>
              <a:buChar char="Ø"/>
            </a:pPr>
            <a:r>
              <a:rPr lang="el-GR" sz="3200" dirty="0"/>
              <a:t> Ιατρικό</a:t>
            </a:r>
          </a:p>
          <a:p>
            <a:pPr>
              <a:buFont typeface="Wingdings" panose="05000000000000000000" pitchFamily="2" charset="2"/>
              <a:buChar char="Ø"/>
            </a:pPr>
            <a:endParaRPr lang="el-GR" sz="3200" dirty="0"/>
          </a:p>
          <a:p>
            <a:pPr>
              <a:buFont typeface="Wingdings" panose="05000000000000000000" pitchFamily="2" charset="2"/>
              <a:buChar char="Ø"/>
            </a:pPr>
            <a:r>
              <a:rPr lang="el-GR" sz="3200" dirty="0"/>
              <a:t> Της Βλάβης</a:t>
            </a:r>
            <a:endParaRPr lang="en-GB" sz="3200" dirty="0"/>
          </a:p>
        </p:txBody>
      </p:sp>
      <p:pic>
        <p:nvPicPr>
          <p:cNvPr id="2" name="Picture 1"/>
          <p:cNvPicPr>
            <a:picLocks noChangeAspect="1"/>
          </p:cNvPicPr>
          <p:nvPr/>
        </p:nvPicPr>
        <p:blipFill rotWithShape="1">
          <a:blip r:embed="rId3" cstate="print"/>
          <a:srcRect l="24359" t="1052" r="16344" b="11693"/>
          <a:stretch/>
        </p:blipFill>
        <p:spPr>
          <a:xfrm>
            <a:off x="6780194" y="2361734"/>
            <a:ext cx="2160240" cy="2393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7716180" y="3977087"/>
            <a:ext cx="1152128" cy="26482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3" name="Picture 2"/>
          <p:cNvPicPr>
            <a:picLocks noChangeAspect="1"/>
          </p:cNvPicPr>
          <p:nvPr/>
        </p:nvPicPr>
        <p:blipFill rotWithShape="1">
          <a:blip r:embed="rId4" cstate="print"/>
          <a:srcRect l="14281" t="12016" r="14281" b="53616"/>
          <a:stretch/>
        </p:blipFill>
        <p:spPr>
          <a:xfrm>
            <a:off x="4121168" y="770031"/>
            <a:ext cx="2973660" cy="18833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5" cstate="print"/>
          <a:srcRect l="11542" t="11053" r="11821" b="13556"/>
          <a:stretch/>
        </p:blipFill>
        <p:spPr>
          <a:xfrm flipH="1">
            <a:off x="8432500" y="4563121"/>
            <a:ext cx="2520280" cy="1897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3756416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l="17184" t="33890" r="31119"/>
          <a:stretch/>
        </p:blipFill>
        <p:spPr>
          <a:xfrm>
            <a:off x="8057721" y="4258210"/>
            <a:ext cx="2376264" cy="2025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0" y="-2253"/>
            <a:ext cx="9692640" cy="878946"/>
          </a:xfrm>
        </p:spPr>
        <p:txBody>
          <a:bodyPr>
            <a:normAutofit/>
          </a:bodyPr>
          <a:lstStyle/>
          <a:p>
            <a:r>
              <a:rPr lang="el-GR" sz="3200" b="1" i="1" dirty="0" smtClean="0">
                <a:solidFill>
                  <a:srgbClr val="C00000"/>
                </a:solidFill>
              </a:rPr>
              <a:t>Κλινική εξέταση</a:t>
            </a:r>
            <a:endParaRPr lang="en-GB" sz="3200" b="1" i="1" dirty="0">
              <a:solidFill>
                <a:srgbClr val="C00000"/>
              </a:solidFill>
            </a:endParaRPr>
          </a:p>
        </p:txBody>
      </p:sp>
      <p:sp>
        <p:nvSpPr>
          <p:cNvPr id="3" name="Content Placeholder 2"/>
          <p:cNvSpPr>
            <a:spLocks noGrp="1"/>
          </p:cNvSpPr>
          <p:nvPr>
            <p:ph sz="half" idx="1"/>
          </p:nvPr>
        </p:nvSpPr>
        <p:spPr>
          <a:xfrm>
            <a:off x="353865" y="2025195"/>
            <a:ext cx="4936474" cy="3574424"/>
          </a:xfrm>
        </p:spPr>
        <p:txBody>
          <a:bodyPr>
            <a:normAutofit lnSpcReduction="10000"/>
          </a:bodyPr>
          <a:lstStyle/>
          <a:p>
            <a:pPr>
              <a:buFont typeface="Wingdings" panose="05000000000000000000" pitchFamily="2" charset="2"/>
              <a:buChar char="Ø"/>
            </a:pPr>
            <a:r>
              <a:rPr lang="el-GR" sz="3200" dirty="0"/>
              <a:t> Ενδοστοματική</a:t>
            </a:r>
          </a:p>
          <a:p>
            <a:pPr>
              <a:buFont typeface="Wingdings" panose="05000000000000000000" pitchFamily="2" charset="2"/>
              <a:buChar char="Ø"/>
            </a:pPr>
            <a:endParaRPr lang="el-GR" sz="3200" dirty="0"/>
          </a:p>
          <a:p>
            <a:pPr>
              <a:buFont typeface="Wingdings" panose="05000000000000000000" pitchFamily="2" charset="2"/>
              <a:buChar char="Ø"/>
            </a:pPr>
            <a:r>
              <a:rPr lang="el-GR" sz="3200" dirty="0"/>
              <a:t> Εξωστοματική</a:t>
            </a:r>
          </a:p>
          <a:p>
            <a:pPr>
              <a:buFont typeface="Wingdings" panose="05000000000000000000" pitchFamily="2" charset="2"/>
              <a:buChar char="Ø"/>
            </a:pPr>
            <a:endParaRPr lang="el-GR" sz="3200" dirty="0"/>
          </a:p>
          <a:p>
            <a:pPr>
              <a:buFont typeface="Wingdings" panose="05000000000000000000" pitchFamily="2" charset="2"/>
              <a:buChar char="Ø"/>
            </a:pPr>
            <a:r>
              <a:rPr lang="el-GR" sz="3200" dirty="0"/>
              <a:t> Ψηλάφηση λεμφαδένων</a:t>
            </a:r>
            <a:endParaRPr lang="en-GB" sz="3200" dirty="0"/>
          </a:p>
        </p:txBody>
      </p:sp>
      <p:pic>
        <p:nvPicPr>
          <p:cNvPr id="5" name="Content Placeholder 4" descr="Εικόνα8"/>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xmlns="" val="0"/>
              </a:ext>
            </a:extLst>
          </a:blip>
          <a:srcRect l="6568" r="6448" b="16010"/>
          <a:stretch/>
        </p:blipFill>
        <p:spPr>
          <a:xfrm>
            <a:off x="4430996" y="876693"/>
            <a:ext cx="2448272" cy="1847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rotWithShape="1">
          <a:blip r:embed="rId4" cstate="print"/>
          <a:srcRect l="11184" t="22164" r="5639" b="11381"/>
          <a:stretch/>
        </p:blipFill>
        <p:spPr>
          <a:xfrm>
            <a:off x="6214586" y="2627301"/>
            <a:ext cx="2369474" cy="16309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1327787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2640" cy="641023"/>
          </a:xfrm>
        </p:spPr>
        <p:txBody>
          <a:bodyPr>
            <a:normAutofit/>
          </a:bodyPr>
          <a:lstStyle/>
          <a:p>
            <a:r>
              <a:rPr lang="el-GR" sz="3200" b="1" i="1" dirty="0" smtClean="0">
                <a:solidFill>
                  <a:srgbClr val="C00000"/>
                </a:solidFill>
              </a:rPr>
              <a:t>Απεικονιστικός έλεγχος</a:t>
            </a:r>
            <a:endParaRPr lang="en-GB" sz="3200" b="1" i="1" dirty="0">
              <a:solidFill>
                <a:srgbClr val="C00000"/>
              </a:solidFill>
            </a:endParaRPr>
          </a:p>
        </p:txBody>
      </p:sp>
      <p:sp>
        <p:nvSpPr>
          <p:cNvPr id="3" name="Content Placeholder 2"/>
          <p:cNvSpPr>
            <a:spLocks noGrp="1"/>
          </p:cNvSpPr>
          <p:nvPr>
            <p:ph sz="half" idx="1"/>
          </p:nvPr>
        </p:nvSpPr>
        <p:spPr>
          <a:xfrm>
            <a:off x="241435" y="1015355"/>
            <a:ext cx="4566466" cy="5771945"/>
          </a:xfrm>
        </p:spPr>
        <p:txBody>
          <a:bodyPr>
            <a:normAutofit fontScale="92500" lnSpcReduction="20000"/>
          </a:bodyPr>
          <a:lstStyle/>
          <a:p>
            <a:pPr>
              <a:lnSpc>
                <a:spcPct val="80000"/>
              </a:lnSpc>
              <a:buFont typeface="Arial" panose="020B0604020202020204" pitchFamily="34" charset="0"/>
              <a:buChar char="•"/>
              <a:defRPr/>
            </a:pPr>
            <a:r>
              <a:rPr lang="el-GR" sz="3000" dirty="0">
                <a:solidFill>
                  <a:schemeClr val="tx2"/>
                </a:solidFill>
                <a:sym typeface="Symbol" panose="05050102010706020507" pitchFamily="18" charset="2"/>
              </a:rPr>
              <a:t> Απλές Ακτινογραφίες</a:t>
            </a:r>
          </a:p>
          <a:p>
            <a:pPr lvl="1">
              <a:lnSpc>
                <a:spcPct val="80000"/>
              </a:lnSpc>
              <a:buFont typeface="Arial" panose="020B0604020202020204" pitchFamily="34" charset="0"/>
              <a:buChar char="•"/>
              <a:defRPr/>
            </a:pPr>
            <a:r>
              <a:rPr lang="el-GR" dirty="0">
                <a:solidFill>
                  <a:schemeClr val="tx2"/>
                </a:solidFill>
                <a:sym typeface="Symbol" panose="05050102010706020507" pitchFamily="18" charset="2"/>
              </a:rPr>
              <a:t>Θώρακος</a:t>
            </a:r>
          </a:p>
          <a:p>
            <a:pPr lvl="1">
              <a:lnSpc>
                <a:spcPct val="80000"/>
              </a:lnSpc>
              <a:buFont typeface="Arial" panose="020B0604020202020204" pitchFamily="34" charset="0"/>
              <a:buChar char="•"/>
              <a:defRPr/>
            </a:pPr>
            <a:r>
              <a:rPr lang="el-GR" dirty="0">
                <a:solidFill>
                  <a:schemeClr val="tx2"/>
                </a:solidFill>
                <a:sym typeface="Symbol" panose="05050102010706020507" pitchFamily="18" charset="2"/>
              </a:rPr>
              <a:t>Οπισθοφατνιακή </a:t>
            </a:r>
          </a:p>
          <a:p>
            <a:pPr lvl="1">
              <a:lnSpc>
                <a:spcPct val="80000"/>
              </a:lnSpc>
              <a:buFont typeface="Arial" panose="020B0604020202020204" pitchFamily="34" charset="0"/>
              <a:buChar char="•"/>
              <a:defRPr/>
            </a:pPr>
            <a:r>
              <a:rPr lang="el-GR" dirty="0">
                <a:solidFill>
                  <a:schemeClr val="tx2"/>
                </a:solidFill>
                <a:sym typeface="Symbol" panose="05050102010706020507" pitchFamily="18" charset="2"/>
              </a:rPr>
              <a:t>Πανοραμική </a:t>
            </a:r>
          </a:p>
          <a:p>
            <a:pPr lvl="1">
              <a:lnSpc>
                <a:spcPct val="80000"/>
              </a:lnSpc>
              <a:buFont typeface="Arial" panose="020B0604020202020204" pitchFamily="34" charset="0"/>
              <a:buChar char="•"/>
              <a:defRPr/>
            </a:pPr>
            <a:r>
              <a:rPr lang="el-GR" dirty="0">
                <a:solidFill>
                  <a:schemeClr val="tx2"/>
                </a:solidFill>
                <a:sym typeface="Symbol" panose="05050102010706020507" pitchFamily="18" charset="2"/>
              </a:rPr>
              <a:t>Δήξεως</a:t>
            </a:r>
          </a:p>
          <a:p>
            <a:pPr>
              <a:lnSpc>
                <a:spcPct val="80000"/>
              </a:lnSpc>
              <a:buFont typeface="Arial" panose="020B0604020202020204" pitchFamily="34" charset="0"/>
              <a:buChar char="•"/>
              <a:defRPr/>
            </a:pPr>
            <a:r>
              <a:rPr lang="el-GR" sz="3000" dirty="0">
                <a:solidFill>
                  <a:schemeClr val="tx2"/>
                </a:solidFill>
                <a:sym typeface="Symbol" panose="05050102010706020507" pitchFamily="18" charset="2"/>
              </a:rPr>
              <a:t>Υπερηχογράφημα</a:t>
            </a:r>
          </a:p>
          <a:p>
            <a:pPr>
              <a:lnSpc>
                <a:spcPct val="80000"/>
              </a:lnSpc>
              <a:buFont typeface="Arial" panose="020B0604020202020204" pitchFamily="34" charset="0"/>
              <a:buChar char="•"/>
              <a:defRPr/>
            </a:pPr>
            <a:r>
              <a:rPr lang="el-GR" sz="2600" dirty="0">
                <a:solidFill>
                  <a:schemeClr val="tx2"/>
                </a:solidFill>
                <a:sym typeface="Symbol" panose="05050102010706020507" pitchFamily="18" charset="2"/>
              </a:rPr>
              <a:t> </a:t>
            </a:r>
            <a:r>
              <a:rPr lang="el-GR" sz="3000" b="1" i="1" dirty="0">
                <a:solidFill>
                  <a:srgbClr val="FF0000"/>
                </a:solidFill>
                <a:sym typeface="Symbol" panose="05050102010706020507" pitchFamily="18" charset="2"/>
              </a:rPr>
              <a:t>Αξονική τομογραφία</a:t>
            </a:r>
          </a:p>
          <a:p>
            <a:pPr lvl="1">
              <a:lnSpc>
                <a:spcPct val="80000"/>
              </a:lnSpc>
              <a:buFont typeface="Arial" panose="020B0604020202020204" pitchFamily="34" charset="0"/>
              <a:buChar char="•"/>
              <a:defRPr/>
            </a:pPr>
            <a:r>
              <a:rPr lang="el-GR" sz="2800" dirty="0">
                <a:solidFill>
                  <a:schemeClr val="tx2"/>
                </a:solidFill>
              </a:rPr>
              <a:t> </a:t>
            </a:r>
            <a:r>
              <a:rPr lang="en-GB" sz="2800" dirty="0">
                <a:solidFill>
                  <a:schemeClr val="tx2"/>
                </a:solidFill>
                <a:sym typeface="Symbol" panose="05050102010706020507" pitchFamily="18" charset="2"/>
              </a:rPr>
              <a:t>3D </a:t>
            </a:r>
            <a:r>
              <a:rPr lang="el-GR" sz="2800" dirty="0">
                <a:solidFill>
                  <a:schemeClr val="tx2"/>
                </a:solidFill>
                <a:sym typeface="Symbol" panose="05050102010706020507" pitchFamily="18" charset="2"/>
              </a:rPr>
              <a:t>ανασυνθέσεις</a:t>
            </a:r>
          </a:p>
          <a:p>
            <a:pPr>
              <a:lnSpc>
                <a:spcPct val="80000"/>
              </a:lnSpc>
              <a:buFont typeface="Arial" panose="020B0604020202020204" pitchFamily="34" charset="0"/>
              <a:buChar char="•"/>
              <a:defRPr/>
            </a:pPr>
            <a:r>
              <a:rPr lang="en-GB" sz="3000" b="1" i="1" dirty="0">
                <a:solidFill>
                  <a:srgbClr val="FF0000"/>
                </a:solidFill>
              </a:rPr>
              <a:t>CBCT (Dental Scan)</a:t>
            </a:r>
          </a:p>
          <a:p>
            <a:pPr>
              <a:lnSpc>
                <a:spcPct val="80000"/>
              </a:lnSpc>
              <a:buFont typeface="Arial" panose="020B0604020202020204" pitchFamily="34" charset="0"/>
              <a:buChar char="•"/>
              <a:defRPr/>
            </a:pPr>
            <a:r>
              <a:rPr lang="el-GR" sz="3200" b="1" i="1" dirty="0">
                <a:solidFill>
                  <a:srgbClr val="FF0000"/>
                </a:solidFill>
                <a:sym typeface="Symbol" panose="05050102010706020507" pitchFamily="18" charset="2"/>
              </a:rPr>
              <a:t>Μαγνητική τομογραφία</a:t>
            </a:r>
          </a:p>
          <a:p>
            <a:pPr>
              <a:lnSpc>
                <a:spcPct val="80000"/>
              </a:lnSpc>
              <a:buFont typeface="Arial" panose="020B0604020202020204" pitchFamily="34" charset="0"/>
              <a:buChar char="•"/>
              <a:defRPr/>
            </a:pPr>
            <a:r>
              <a:rPr lang="el-GR" sz="3000" dirty="0">
                <a:solidFill>
                  <a:schemeClr val="tx2"/>
                </a:solidFill>
              </a:rPr>
              <a:t> </a:t>
            </a:r>
            <a:r>
              <a:rPr lang="el-GR" sz="3000" dirty="0">
                <a:solidFill>
                  <a:schemeClr val="tx2"/>
                </a:solidFill>
                <a:sym typeface="Symbol" panose="05050102010706020507" pitchFamily="18" charset="2"/>
              </a:rPr>
              <a:t>Μαγνητική αγγειογραφία</a:t>
            </a:r>
          </a:p>
          <a:p>
            <a:pPr>
              <a:lnSpc>
                <a:spcPct val="80000"/>
              </a:lnSpc>
              <a:buFont typeface="Arial" panose="020B0604020202020204" pitchFamily="34" charset="0"/>
              <a:buChar char="•"/>
              <a:defRPr/>
            </a:pPr>
            <a:r>
              <a:rPr lang="el-GR" sz="3000" dirty="0">
                <a:solidFill>
                  <a:schemeClr val="tx2"/>
                </a:solidFill>
              </a:rPr>
              <a:t> </a:t>
            </a:r>
            <a:r>
              <a:rPr lang="el-GR" sz="3000" dirty="0">
                <a:solidFill>
                  <a:schemeClr val="tx2"/>
                </a:solidFill>
                <a:sym typeface="Symbol" panose="05050102010706020507" pitchFamily="18" charset="2"/>
              </a:rPr>
              <a:t>Σπινθηρογράφημα οστών </a:t>
            </a:r>
          </a:p>
          <a:p>
            <a:pPr>
              <a:lnSpc>
                <a:spcPct val="80000"/>
              </a:lnSpc>
              <a:buFont typeface="Arial" panose="020B0604020202020204" pitchFamily="34" charset="0"/>
              <a:buChar char="•"/>
              <a:defRPr/>
            </a:pPr>
            <a:r>
              <a:rPr lang="en-GB" sz="3000" dirty="0">
                <a:solidFill>
                  <a:schemeClr val="tx2"/>
                </a:solidFill>
                <a:sym typeface="Symbol" panose="05050102010706020507" pitchFamily="18" charset="2"/>
              </a:rPr>
              <a:t>Pet - Scan</a:t>
            </a:r>
            <a:endParaRPr lang="el-GR" sz="3000" dirty="0">
              <a:solidFill>
                <a:schemeClr val="tx2"/>
              </a:solidFill>
              <a:sym typeface="Symbol" panose="05050102010706020507" pitchFamily="18" charset="2"/>
            </a:endParaRPr>
          </a:p>
          <a:p>
            <a:endParaRPr lang="en-GB" dirty="0"/>
          </a:p>
        </p:txBody>
      </p:sp>
      <p:pic>
        <p:nvPicPr>
          <p:cNvPr id="7" name="Picture 4" descr="1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6617191" y="3001059"/>
            <a:ext cx="1249733" cy="1507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3" cstate="print"/>
          <a:stretch>
            <a:fillRect/>
          </a:stretch>
        </p:blipFill>
        <p:spPr>
          <a:xfrm>
            <a:off x="4878863" y="2981973"/>
            <a:ext cx="1380115" cy="15112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4" cstate="print"/>
          <a:stretch>
            <a:fillRect/>
          </a:stretch>
        </p:blipFill>
        <p:spPr>
          <a:xfrm>
            <a:off x="8317469" y="3001060"/>
            <a:ext cx="2924687" cy="1520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5" cstate="print"/>
          <a:srcRect l="2694" t="21539" r="7271" b="3243"/>
          <a:stretch/>
        </p:blipFill>
        <p:spPr>
          <a:xfrm>
            <a:off x="8516078" y="4633066"/>
            <a:ext cx="1975355" cy="1238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6" cstate="print"/>
          <a:srcRect l="12936" t="23679"/>
          <a:stretch/>
        </p:blipFill>
        <p:spPr>
          <a:xfrm>
            <a:off x="4881944" y="4668148"/>
            <a:ext cx="1775038" cy="1168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a:picLocks noChangeAspect="1"/>
          </p:cNvPicPr>
          <p:nvPr/>
        </p:nvPicPr>
        <p:blipFill rotWithShape="1">
          <a:blip r:embed="rId7" cstate="print"/>
          <a:srcRect l="5522" t="7229" r="32703" b="3939"/>
          <a:stretch/>
        </p:blipFill>
        <p:spPr>
          <a:xfrm>
            <a:off x="6656982" y="4668148"/>
            <a:ext cx="1082054" cy="1168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rotWithShape="1">
          <a:blip r:embed="rId8" cstate="print"/>
          <a:srcRect l="30794" t="9471" r="13510" b="-786"/>
          <a:stretch/>
        </p:blipFill>
        <p:spPr>
          <a:xfrm>
            <a:off x="9890699" y="1472861"/>
            <a:ext cx="1329895" cy="1446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9" cstate="print"/>
          <a:srcRect l="5382" t="15233" b="7913"/>
          <a:stretch/>
        </p:blipFill>
        <p:spPr>
          <a:xfrm>
            <a:off x="7557868" y="1538394"/>
            <a:ext cx="2159321" cy="1315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a:picLocks noChangeAspect="1"/>
          </p:cNvPicPr>
          <p:nvPr/>
        </p:nvPicPr>
        <p:blipFill rotWithShape="1">
          <a:blip r:embed="rId10" cstate="print"/>
          <a:srcRect t="27396" r="6502" b="8612"/>
          <a:stretch/>
        </p:blipFill>
        <p:spPr>
          <a:xfrm flipH="1">
            <a:off x="4878862" y="1623240"/>
            <a:ext cx="2397410" cy="12306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a:picLocks noChangeAspect="1"/>
          </p:cNvPicPr>
          <p:nvPr/>
        </p:nvPicPr>
        <p:blipFill rotWithShape="1">
          <a:blip r:embed="rId11" cstate="print"/>
          <a:srcRect l="25878" t="14481" r="25289" b="13024"/>
          <a:stretch/>
        </p:blipFill>
        <p:spPr>
          <a:xfrm>
            <a:off x="4362831" y="1519309"/>
            <a:ext cx="1293573" cy="11498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12" cstate="print">
            <a:extLst>
              <a:ext uri="{28A0092B-C50C-407E-A947-70E740481C1C}">
                <a14:useLocalDpi xmlns:a14="http://schemas.microsoft.com/office/drawing/2010/main" xmlns="" val="0"/>
              </a:ext>
            </a:extLst>
          </a:blip>
          <a:srcRect l="628" t="3437" r="18261" b="12564"/>
          <a:stretch/>
        </p:blipFill>
        <p:spPr>
          <a:xfrm rot="5400000">
            <a:off x="8532964" y="1638037"/>
            <a:ext cx="1368619" cy="1063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36078400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srcRect t="35478" r="20410" b="25797"/>
          <a:stretch/>
        </p:blipFill>
        <p:spPr>
          <a:xfrm>
            <a:off x="5970642" y="4139655"/>
            <a:ext cx="2166196" cy="16106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a:xfrm>
            <a:off x="0" y="0"/>
            <a:ext cx="9692640" cy="1325562"/>
          </a:xfrm>
        </p:spPr>
        <p:txBody>
          <a:bodyPr>
            <a:normAutofit/>
          </a:bodyPr>
          <a:lstStyle/>
          <a:p>
            <a:r>
              <a:rPr lang="en-GB" sz="4000" b="1" i="1" dirty="0" smtClean="0">
                <a:solidFill>
                  <a:srgbClr val="C00000"/>
                </a:solidFill>
              </a:rPr>
              <a:t>FNAC (</a:t>
            </a:r>
            <a:r>
              <a:rPr lang="el-GR" sz="3200" b="1" i="1" dirty="0">
                <a:solidFill>
                  <a:srgbClr val="C00000"/>
                </a:solidFill>
              </a:rPr>
              <a:t>Κυτταρολογική εξέταση δια λεπτής βελόνης</a:t>
            </a:r>
            <a:r>
              <a:rPr lang="el-GR" sz="4000" b="1" i="1" dirty="0" smtClean="0">
                <a:solidFill>
                  <a:srgbClr val="C00000"/>
                </a:solidFill>
              </a:rPr>
              <a:t>)</a:t>
            </a:r>
            <a:endParaRPr lang="en-GB" sz="4000" b="1" i="1" dirty="0">
              <a:solidFill>
                <a:srgbClr val="C00000"/>
              </a:solidFill>
            </a:endParaRPr>
          </a:p>
        </p:txBody>
      </p:sp>
      <p:pic>
        <p:nvPicPr>
          <p:cNvPr id="5" name="Content Placeholder 4"/>
          <p:cNvPicPr>
            <a:picLocks noGrp="1" noChangeAspect="1"/>
          </p:cNvPicPr>
          <p:nvPr>
            <p:ph sz="half" idx="1"/>
          </p:nvPr>
        </p:nvPicPr>
        <p:blipFill rotWithShape="1">
          <a:blip r:embed="rId3" cstate="print"/>
          <a:stretch/>
        </p:blipFill>
        <p:spPr>
          <a:xfrm>
            <a:off x="8515706" y="4193819"/>
            <a:ext cx="2503453" cy="17109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4" cstate="print"/>
          <a:srcRect l="12885" t="20542" r="19434" b="7564"/>
          <a:stretch/>
        </p:blipFill>
        <p:spPr>
          <a:xfrm>
            <a:off x="8515706" y="1967482"/>
            <a:ext cx="2715945" cy="18398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5" cstate="print"/>
          <a:srcRect l="10730" t="21973" r="7709" b="29981"/>
          <a:stretch/>
        </p:blipFill>
        <p:spPr>
          <a:xfrm>
            <a:off x="6046170" y="1948945"/>
            <a:ext cx="2090668" cy="1858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8" name="Diagram 7"/>
          <p:cNvGraphicFramePr/>
          <p:nvPr>
            <p:extLst>
              <p:ext uri="{D42A27DB-BD31-4B8C-83A1-F6EECF244321}">
                <p14:modId xmlns:p14="http://schemas.microsoft.com/office/powerpoint/2010/main" xmlns="" val="3655010252"/>
              </p:ext>
            </p:extLst>
          </p:nvPr>
        </p:nvGraphicFramePr>
        <p:xfrm>
          <a:off x="0" y="1415974"/>
          <a:ext cx="5693790" cy="4603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xmlns="" val="3256088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body" idx="4294967295"/>
          </p:nvPr>
        </p:nvSpPr>
        <p:spPr>
          <a:xfrm>
            <a:off x="320511" y="1112363"/>
            <a:ext cx="5165889" cy="5175315"/>
          </a:xfrm>
        </p:spPr>
        <p:txBody>
          <a:bodyPr>
            <a:normAutofit fontScale="85000" lnSpcReduction="20000"/>
          </a:bodyPr>
          <a:lstStyle/>
          <a:p>
            <a:pPr>
              <a:lnSpc>
                <a:spcPct val="110000"/>
              </a:lnSpc>
            </a:pPr>
            <a:r>
              <a:rPr lang="el-GR" altLang="en-US" sz="2400" dirty="0">
                <a:latin typeface="Arial" panose="020B0604020202020204" pitchFamily="34" charset="0"/>
              </a:rPr>
              <a:t>Η πιο συχνή οδός μετάστασης του ακανθοκυτταρικού καρκινώματος της στοματικής κοιλότητας είναι η </a:t>
            </a:r>
            <a:r>
              <a:rPr lang="el-GR" altLang="en-US" sz="2400" dirty="0">
                <a:solidFill>
                  <a:srgbClr val="FF0066"/>
                </a:solidFill>
                <a:latin typeface="Arial" panose="020B0604020202020204" pitchFamily="34" charset="0"/>
              </a:rPr>
              <a:t>λεμφική</a:t>
            </a:r>
            <a:r>
              <a:rPr lang="el-GR" altLang="en-US" sz="2400" dirty="0">
                <a:solidFill>
                  <a:srgbClr val="FF6600"/>
                </a:solidFill>
                <a:latin typeface="Arial" panose="020B0604020202020204" pitchFamily="34" charset="0"/>
              </a:rPr>
              <a:t> </a:t>
            </a:r>
            <a:r>
              <a:rPr lang="el-GR" altLang="en-US" sz="2400" dirty="0">
                <a:latin typeface="Arial" panose="020B0604020202020204" pitchFamily="34" charset="0"/>
              </a:rPr>
              <a:t>και συνεπώς οι συχνότερα παρατηρούμενες μεταστάσεις του είναι στους επιχώριους τραχηλικούς λεμφαδένες επηρεάζοντας, όταν αυτές συμβαίνουν, καθοριστικά την πρόγνωση της νόσου. </a:t>
            </a:r>
          </a:p>
          <a:p>
            <a:pPr>
              <a:lnSpc>
                <a:spcPct val="110000"/>
              </a:lnSpc>
            </a:pPr>
            <a:endParaRPr lang="el-GR" altLang="en-US" sz="2400" dirty="0">
              <a:latin typeface="Arial" panose="020B0604020202020204" pitchFamily="34" charset="0"/>
            </a:endParaRPr>
          </a:p>
          <a:p>
            <a:pPr>
              <a:lnSpc>
                <a:spcPct val="110000"/>
              </a:lnSpc>
            </a:pPr>
            <a:r>
              <a:rPr lang="el-GR" altLang="en-US" sz="2400" dirty="0">
                <a:latin typeface="Arial" panose="020B0604020202020204" pitchFamily="34" charset="0"/>
              </a:rPr>
              <a:t>Έτσι στην θεραπευτική αντιμετώπιση του καρκίνου του στόματος όπως είναι φυσικό, εκτός της αφαίρεσης της πρωτοπαθούς εστίας δίνεται μεγάλη σημασία και στην ταυτόχρονη αντιμετώπιση των πιθανών </a:t>
            </a:r>
            <a:r>
              <a:rPr lang="el-GR" altLang="en-US" sz="2400" dirty="0">
                <a:solidFill>
                  <a:srgbClr val="FF0066"/>
                </a:solidFill>
                <a:latin typeface="Arial" panose="020B0604020202020204" pitchFamily="34" charset="0"/>
              </a:rPr>
              <a:t>μεταστάσεων η μικρομεταστάσεων</a:t>
            </a:r>
            <a:r>
              <a:rPr lang="el-GR" altLang="en-US" sz="2400" dirty="0">
                <a:latin typeface="Arial" panose="020B0604020202020204" pitchFamily="34" charset="0"/>
              </a:rPr>
              <a:t> στους τραχηλικούς λεμφαδένες. </a:t>
            </a:r>
          </a:p>
        </p:txBody>
      </p:sp>
      <p:sp>
        <p:nvSpPr>
          <p:cNvPr id="195588" name="Text Box 4"/>
          <p:cNvSpPr txBox="1">
            <a:spLocks noChangeArrowheads="1"/>
          </p:cNvSpPr>
          <p:nvPr/>
        </p:nvSpPr>
        <p:spPr bwMode="auto">
          <a:xfrm>
            <a:off x="0" y="137802"/>
            <a:ext cx="640271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r>
              <a:rPr kumimoji="1" lang="el-GR" altLang="en-US" sz="3200" b="1" i="1" u="sng" dirty="0">
                <a:solidFill>
                  <a:srgbClr val="C00000"/>
                </a:solidFill>
              </a:rPr>
              <a:t>ΤΡΑΧΗΛΙΚΟΙ ΛΕΜΦΑΔΕΝΕΣ</a:t>
            </a:r>
          </a:p>
        </p:txBody>
      </p:sp>
      <p:pic>
        <p:nvPicPr>
          <p:cNvPr id="2" name="Picture 1"/>
          <p:cNvPicPr>
            <a:picLocks noChangeAspect="1"/>
          </p:cNvPicPr>
          <p:nvPr/>
        </p:nvPicPr>
        <p:blipFill rotWithShape="1">
          <a:blip r:embed="rId2" cstate="print"/>
          <a:srcRect t="6743" b="16505"/>
          <a:stretch/>
        </p:blipFill>
        <p:spPr>
          <a:xfrm>
            <a:off x="5786830" y="1677971"/>
            <a:ext cx="4974306" cy="3817856"/>
          </a:xfrm>
          <a:prstGeom prst="rect">
            <a:avLst/>
          </a:prstGeom>
        </p:spPr>
      </p:pic>
    </p:spTree>
    <p:extLst>
      <p:ext uri="{BB962C8B-B14F-4D97-AF65-F5344CB8AC3E}">
        <p14:creationId xmlns:p14="http://schemas.microsoft.com/office/powerpoint/2010/main" xmlns="" val="285349877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2640" cy="626093"/>
          </a:xfrm>
        </p:spPr>
        <p:txBody>
          <a:bodyPr>
            <a:normAutofit/>
          </a:bodyPr>
          <a:lstStyle/>
          <a:p>
            <a:r>
              <a:rPr lang="en-US" sz="3200" b="1" i="1" dirty="0" smtClean="0">
                <a:solidFill>
                  <a:srgbClr val="C00000"/>
                </a:solidFill>
              </a:rPr>
              <a:t>True-cut</a:t>
            </a:r>
            <a:r>
              <a:rPr lang="el-GR" sz="3200" b="1" i="1" dirty="0" smtClean="0">
                <a:solidFill>
                  <a:srgbClr val="C00000"/>
                </a:solidFill>
              </a:rPr>
              <a:t> βιοψία</a:t>
            </a:r>
            <a:endParaRPr lang="en-GB" sz="3200" b="1" i="1" dirty="0">
              <a:solidFill>
                <a:srgbClr val="C00000"/>
              </a:solidFill>
            </a:endParaRPr>
          </a:p>
        </p:txBody>
      </p:sp>
      <p:sp>
        <p:nvSpPr>
          <p:cNvPr id="9" name="Content Placeholder 8"/>
          <p:cNvSpPr>
            <a:spLocks noGrp="1"/>
          </p:cNvSpPr>
          <p:nvPr>
            <p:ph sz="half" idx="1"/>
          </p:nvPr>
        </p:nvSpPr>
        <p:spPr>
          <a:xfrm>
            <a:off x="884800" y="1640264"/>
            <a:ext cx="4480560" cy="4351337"/>
          </a:xfrm>
        </p:spPr>
        <p:txBody>
          <a:bodyPr/>
          <a:lstStyle/>
          <a:p>
            <a:r>
              <a:rPr lang="el-GR" sz="2000" dirty="0" smtClean="0"/>
              <a:t>Τεχνική κλειστής βιοψίας για τη λήψη υλικού για ιστολογική εξέταση.</a:t>
            </a:r>
          </a:p>
          <a:p>
            <a:endParaRPr lang="el-GR" sz="2000" dirty="0" smtClean="0"/>
          </a:p>
          <a:p>
            <a:r>
              <a:rPr lang="el-GR" sz="2000" dirty="0" smtClean="0"/>
              <a:t>Η </a:t>
            </a:r>
            <a:r>
              <a:rPr lang="el-GR" sz="2000" dirty="0"/>
              <a:t>λ</a:t>
            </a:r>
            <a:r>
              <a:rPr lang="el-GR" sz="2000" dirty="0" smtClean="0"/>
              <a:t>ήψη του ιστοτεμαχίου μπορεί να γίνει και υπό καθοδήγηση</a:t>
            </a:r>
            <a:r>
              <a:rPr lang="en-GB" sz="2000" dirty="0" smtClean="0"/>
              <a:t>:</a:t>
            </a:r>
          </a:p>
          <a:p>
            <a:pPr>
              <a:buFont typeface="Arial" panose="020B0604020202020204" pitchFamily="34" charset="0"/>
              <a:buChar char="•"/>
            </a:pPr>
            <a:r>
              <a:rPr lang="en-GB" sz="2000" dirty="0" smtClean="0"/>
              <a:t> Y</a:t>
            </a:r>
            <a:r>
              <a:rPr lang="el-GR" sz="2000" dirty="0" smtClean="0"/>
              <a:t>πέρηχο</a:t>
            </a:r>
          </a:p>
          <a:p>
            <a:pPr>
              <a:buFont typeface="Arial" panose="020B0604020202020204" pitchFamily="34" charset="0"/>
              <a:buChar char="•"/>
            </a:pPr>
            <a:r>
              <a:rPr lang="en-GB" sz="2000" dirty="0" smtClean="0"/>
              <a:t> </a:t>
            </a:r>
            <a:r>
              <a:rPr lang="el-GR" sz="2000" dirty="0" smtClean="0"/>
              <a:t>Αξονική τομογραφία</a:t>
            </a:r>
          </a:p>
          <a:p>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5984535" y="754124"/>
            <a:ext cx="1717163" cy="27113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059948" y="3732212"/>
            <a:ext cx="1641750" cy="26168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xmlns="" val="0"/>
              </a:ext>
            </a:extLst>
          </a:blip>
          <a:srcRect r="17588"/>
          <a:stretch/>
        </p:blipFill>
        <p:spPr>
          <a:xfrm>
            <a:off x="8224810" y="4175004"/>
            <a:ext cx="2160240" cy="17312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Content Placeholder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8409592" y="727624"/>
            <a:ext cx="1790676" cy="2737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4822952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2640" cy="765456"/>
          </a:xfrm>
        </p:spPr>
        <p:txBody>
          <a:bodyPr>
            <a:normAutofit/>
          </a:bodyPr>
          <a:lstStyle/>
          <a:p>
            <a:r>
              <a:rPr lang="el-GR" sz="3200" b="1" i="1" dirty="0" smtClean="0">
                <a:solidFill>
                  <a:srgbClr val="C00000"/>
                </a:solidFill>
              </a:rPr>
              <a:t>Ανοιχτή βιοψία</a:t>
            </a:r>
            <a:endParaRPr lang="en-GB" sz="3200" b="1" i="1" dirty="0">
              <a:solidFill>
                <a:srgbClr val="C00000"/>
              </a:solidFill>
            </a:endParaRPr>
          </a:p>
        </p:txBody>
      </p:sp>
      <p:sp>
        <p:nvSpPr>
          <p:cNvPr id="3" name="Content Placeholder 2"/>
          <p:cNvSpPr>
            <a:spLocks noGrp="1"/>
          </p:cNvSpPr>
          <p:nvPr>
            <p:ph sz="half" idx="1"/>
          </p:nvPr>
        </p:nvSpPr>
        <p:spPr>
          <a:xfrm>
            <a:off x="1111494" y="1916832"/>
            <a:ext cx="5287056" cy="3952156"/>
          </a:xfrm>
        </p:spPr>
        <p:txBody>
          <a:bodyPr/>
          <a:lstStyle/>
          <a:p>
            <a:pPr>
              <a:buFont typeface="Wingdings" panose="05000000000000000000" pitchFamily="2" charset="2"/>
              <a:buChar char="Ø"/>
            </a:pPr>
            <a:r>
              <a:rPr lang="el-GR" sz="2400" dirty="0"/>
              <a:t> Μεγάλες καλοήθεις βλάβες ή κακοήθεις βλάβες με σκοπό τη διάγνωση και τ</a:t>
            </a:r>
            <a:r>
              <a:rPr lang="en-GB" sz="2400" dirty="0"/>
              <a:t>o</a:t>
            </a:r>
            <a:r>
              <a:rPr lang="el-GR" sz="2400" dirty="0"/>
              <a:t>ν περαιτέρω</a:t>
            </a:r>
            <a:r>
              <a:rPr lang="en-GB" sz="2400" dirty="0"/>
              <a:t> </a:t>
            </a:r>
            <a:r>
              <a:rPr lang="el-GR" sz="2400" dirty="0"/>
              <a:t>σχεδιασμό της θεραπευτικής αντιμετώπισης.</a:t>
            </a:r>
          </a:p>
          <a:p>
            <a:pPr marL="0" indent="0">
              <a:buNone/>
            </a:pPr>
            <a:endParaRPr lang="el-GR" sz="2400" dirty="0"/>
          </a:p>
          <a:p>
            <a:pPr>
              <a:buFont typeface="Wingdings" panose="05000000000000000000" pitchFamily="2" charset="2"/>
              <a:buChar char="Ø"/>
            </a:pPr>
            <a:r>
              <a:rPr lang="el-GR" altLang="en-US" dirty="0"/>
              <a:t> Εξωστοματικά ενδείκνυται μόνο  επί υψηλού βαθμού υπόνοιας κακοήθειας.</a:t>
            </a:r>
          </a:p>
          <a:p>
            <a:endParaRPr lang="en-GB" dirty="0"/>
          </a:p>
        </p:txBody>
      </p:sp>
      <p:pic>
        <p:nvPicPr>
          <p:cNvPr id="5" name="Content Placeholder 4"/>
          <p:cNvPicPr>
            <a:picLocks noGrp="1" noChangeAspect="1"/>
          </p:cNvPicPr>
          <p:nvPr>
            <p:ph sz="half" idx="2"/>
          </p:nvPr>
        </p:nvPicPr>
        <p:blipFill>
          <a:blip r:embed="rId2" cstate="print"/>
          <a:stretch>
            <a:fillRect/>
          </a:stretch>
        </p:blipFill>
        <p:spPr>
          <a:xfrm>
            <a:off x="6671863" y="1846264"/>
            <a:ext cx="4028289" cy="40227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26827896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ΟΓΚΟΙ ΣΙΕΛΟΓΟΝΩΝ ΑΔΕΝΩΝ</a:t>
            </a:r>
            <a:endParaRPr lang="en-GB" dirty="0"/>
          </a:p>
        </p:txBody>
      </p:sp>
      <p:sp>
        <p:nvSpPr>
          <p:cNvPr id="6" name="Text Placeholder 5"/>
          <p:cNvSpPr>
            <a:spLocks noGrp="1"/>
          </p:cNvSpPr>
          <p:nvPr>
            <p:ph type="body" idx="1"/>
          </p:nvPr>
        </p:nvSpPr>
        <p:spPr/>
        <p:txBody>
          <a:bodyPr/>
          <a:lstStyle/>
          <a:p>
            <a:endParaRPr lang="en-GB"/>
          </a:p>
        </p:txBody>
      </p:sp>
    </p:spTree>
    <p:extLst>
      <p:ext uri="{BB962C8B-B14F-4D97-AF65-F5344CB8AC3E}">
        <p14:creationId xmlns:p14="http://schemas.microsoft.com/office/powerpoint/2010/main" xmlns="" val="20839039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1919536" y="2204864"/>
            <a:ext cx="7570118"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l-GR" altLang="en-US" sz="2400" b="1" dirty="0">
                <a:solidFill>
                  <a:schemeClr val="tx2"/>
                </a:solidFill>
                <a:latin typeface="+mj-lt"/>
                <a:cs typeface="Arial" panose="020B0604020202020204" pitchFamily="34" charset="0"/>
              </a:rPr>
              <a:t>Περιπου 3-6% των όγκων της κεφαλής  και  του  τραχήλου  απαντούν στους μείζονες και ελάσσονες σιελογόνους αδένες.</a:t>
            </a:r>
          </a:p>
          <a:p>
            <a:pPr algn="just" eaLnBrk="1" hangingPunct="1"/>
            <a:r>
              <a:rPr lang="el-GR" altLang="en-US" sz="2400" b="1" dirty="0">
                <a:solidFill>
                  <a:schemeClr val="tx2"/>
                </a:solidFill>
                <a:latin typeface="+mj-lt"/>
                <a:cs typeface="Arial" panose="020B0604020202020204" pitchFamily="34" charset="0"/>
              </a:rPr>
              <a:t>Από αυτούς το 65% απαντά στην παρωτίδα και το 8% στον υπογνάθιο .</a:t>
            </a:r>
          </a:p>
          <a:p>
            <a:pPr algn="just" eaLnBrk="1" hangingPunct="1"/>
            <a:r>
              <a:rPr lang="el-GR" altLang="en-US" sz="2400" b="1" dirty="0">
                <a:solidFill>
                  <a:schemeClr val="tx2"/>
                </a:solidFill>
                <a:latin typeface="+mj-lt"/>
                <a:cs typeface="Arial" panose="020B0604020202020204" pitchFamily="34" charset="0"/>
              </a:rPr>
              <a:t>Το 72-80% των όγκων της παρωτίδας αφορά στο  καλόηθες πλειόμορφο αδένα ή μικτό όγκο.</a:t>
            </a:r>
          </a:p>
          <a:p>
            <a:pPr algn="just" eaLnBrk="1" hangingPunct="1"/>
            <a:r>
              <a:rPr lang="el-GR" altLang="en-US" sz="2400" b="1" dirty="0">
                <a:solidFill>
                  <a:schemeClr val="tx2"/>
                </a:solidFill>
                <a:latin typeface="+mj-lt"/>
                <a:cs typeface="Arial" panose="020B0604020202020204" pitchFamily="34" charset="0"/>
              </a:rPr>
              <a:t>Το 50% των όγκων του υπογναθίου αδένα είναι κακοήθεις όγκοι.</a:t>
            </a:r>
          </a:p>
          <a:p>
            <a:endParaRPr lang="el-GR" altLang="en-US" sz="2400" dirty="0">
              <a:solidFill>
                <a:schemeClr val="tx2"/>
              </a:solidFill>
              <a:latin typeface="Times New Roman" panose="02020603050405020304" pitchFamily="18" charset="0"/>
            </a:endParaRPr>
          </a:p>
        </p:txBody>
      </p:sp>
      <p:sp>
        <p:nvSpPr>
          <p:cNvPr id="2" name="Title 1"/>
          <p:cNvSpPr>
            <a:spLocks noGrp="1"/>
          </p:cNvSpPr>
          <p:nvPr>
            <p:ph type="title"/>
          </p:nvPr>
        </p:nvSpPr>
        <p:spPr/>
        <p:txBody>
          <a:bodyPr/>
          <a:lstStyle/>
          <a:p>
            <a:r>
              <a:rPr lang="el-GR" b="1" i="1" dirty="0" smtClean="0"/>
              <a:t>Γενικά</a:t>
            </a:r>
            <a:endParaRPr lang="en-GB" b="1" i="1" dirty="0"/>
          </a:p>
        </p:txBody>
      </p:sp>
    </p:spTree>
    <p:extLst>
      <p:ext uri="{BB962C8B-B14F-4D97-AF65-F5344CB8AC3E}">
        <p14:creationId xmlns:p14="http://schemas.microsoft.com/office/powerpoint/2010/main" xmlns="" val="42528245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2640" cy="669303"/>
          </a:xfrm>
        </p:spPr>
        <p:txBody>
          <a:bodyPr>
            <a:normAutofit/>
          </a:bodyPr>
          <a:lstStyle/>
          <a:p>
            <a:r>
              <a:rPr lang="el-GR" sz="3200" b="1" i="1" u="sng" dirty="0" smtClean="0">
                <a:solidFill>
                  <a:srgbClr val="FF0000"/>
                </a:solidFill>
              </a:rPr>
              <a:t>Κλινικά Σημεία Κακοήθειας</a:t>
            </a:r>
            <a:endParaRPr lang="en-GB" sz="3200" b="1" i="1" u="sng" dirty="0">
              <a:solidFill>
                <a:srgbClr val="FF0000"/>
              </a:solidFill>
            </a:endParaRPr>
          </a:p>
        </p:txBody>
      </p:sp>
      <p:sp>
        <p:nvSpPr>
          <p:cNvPr id="3" name="Content Placeholder 2"/>
          <p:cNvSpPr>
            <a:spLocks noGrp="1"/>
          </p:cNvSpPr>
          <p:nvPr>
            <p:ph sz="half" idx="1"/>
          </p:nvPr>
        </p:nvSpPr>
        <p:spPr>
          <a:xfrm>
            <a:off x="726325" y="1553503"/>
            <a:ext cx="4936474" cy="4270296"/>
          </a:xfrm>
        </p:spPr>
        <p:txBody>
          <a:bodyPr>
            <a:normAutofit fontScale="85000" lnSpcReduction="20000"/>
          </a:bodyPr>
          <a:lstStyle/>
          <a:p>
            <a:r>
              <a:rPr lang="el-GR" b="1" dirty="0"/>
              <a:t>Σημεία και συμπτώματα </a:t>
            </a:r>
            <a:r>
              <a:rPr lang="el-GR" b="1" dirty="0" smtClean="0"/>
              <a:t>των κακοήθων </a:t>
            </a:r>
            <a:r>
              <a:rPr lang="el-GR" b="1" dirty="0"/>
              <a:t> νεοπλασμάτων των σιελογόνων αδένων</a:t>
            </a:r>
            <a:endParaRPr lang="el-GR" dirty="0"/>
          </a:p>
          <a:p>
            <a:pPr>
              <a:buFont typeface="Arial" panose="020B0604020202020204" pitchFamily="34" charset="0"/>
              <a:buChar char="•"/>
            </a:pPr>
            <a:r>
              <a:rPr lang="el-GR" dirty="0" smtClean="0"/>
              <a:t> </a:t>
            </a:r>
            <a:r>
              <a:rPr lang="el-GR" sz="2200" dirty="0"/>
              <a:t>Γρήγορη εξέλιξη</a:t>
            </a:r>
          </a:p>
          <a:p>
            <a:pPr>
              <a:buFont typeface="Arial" panose="020B0604020202020204" pitchFamily="34" charset="0"/>
              <a:buChar char="•"/>
            </a:pPr>
            <a:r>
              <a:rPr lang="el-GR" sz="2200" dirty="0"/>
              <a:t> Πόνος ( Χωρίς σημεία φλεγμονής )</a:t>
            </a:r>
          </a:p>
          <a:p>
            <a:pPr>
              <a:buFont typeface="Arial" panose="020B0604020202020204" pitchFamily="34" charset="0"/>
              <a:buChar char="•"/>
            </a:pPr>
            <a:r>
              <a:rPr lang="el-GR" sz="2200" dirty="0"/>
              <a:t> Παραισθησίες στην περιοχή κατανομής του τριδύμου</a:t>
            </a:r>
          </a:p>
          <a:p>
            <a:pPr>
              <a:buFont typeface="Arial" panose="020B0604020202020204" pitchFamily="34" charset="0"/>
              <a:buChar char="•"/>
            </a:pPr>
            <a:r>
              <a:rPr lang="el-GR" sz="2200" dirty="0"/>
              <a:t> Παράλυση ή δυσλειτουργία προσωπικού νεύρου 8-26% </a:t>
            </a:r>
          </a:p>
          <a:p>
            <a:pPr>
              <a:buFont typeface="Arial" panose="020B0604020202020204" pitchFamily="34" charset="0"/>
              <a:buChar char="•"/>
            </a:pPr>
            <a:r>
              <a:rPr lang="el-GR" sz="2200" dirty="0"/>
              <a:t> Καθηλωμένη βλάβη</a:t>
            </a:r>
          </a:p>
          <a:p>
            <a:pPr>
              <a:buFont typeface="Arial" panose="020B0604020202020204" pitchFamily="34" charset="0"/>
              <a:buChar char="•"/>
            </a:pPr>
            <a:r>
              <a:rPr lang="el-GR" sz="2200" dirty="0"/>
              <a:t> Μεταστάσεις στους τραχηλικούς λεμφαδένες</a:t>
            </a:r>
          </a:p>
          <a:p>
            <a:pPr>
              <a:buFont typeface="Arial" panose="020B0604020202020204" pitchFamily="34" charset="0"/>
              <a:buChar char="•"/>
            </a:pPr>
            <a:r>
              <a:rPr lang="el-GR" sz="2200" dirty="0"/>
              <a:t> Εξέλκωση </a:t>
            </a:r>
          </a:p>
        </p:txBody>
      </p:sp>
      <p:pic>
        <p:nvPicPr>
          <p:cNvPr id="5" name="Content Placeholder 4"/>
          <p:cNvPicPr>
            <a:picLocks noGrp="1" noChangeAspect="1"/>
          </p:cNvPicPr>
          <p:nvPr>
            <p:ph sz="half" idx="2"/>
          </p:nvPr>
        </p:nvPicPr>
        <p:blipFill rotWithShape="1">
          <a:blip r:embed="rId2" cstate="print"/>
          <a:stretch/>
        </p:blipFill>
        <p:spPr>
          <a:xfrm>
            <a:off x="8511387" y="4034490"/>
            <a:ext cx="2444063" cy="18121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3" cstate="print"/>
          <a:srcRect l="20925" t="19534" r="26377"/>
          <a:stretch/>
        </p:blipFill>
        <p:spPr>
          <a:xfrm>
            <a:off x="5950485" y="1521231"/>
            <a:ext cx="1902043" cy="22519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4" cstate="print"/>
          <a:stretch>
            <a:fillRect/>
          </a:stretch>
        </p:blipFill>
        <p:spPr>
          <a:xfrm>
            <a:off x="5915689" y="4263527"/>
            <a:ext cx="2342808" cy="1560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6939318" y="2099584"/>
            <a:ext cx="849734" cy="1534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5" cstate="print"/>
          <a:srcRect l="22273" r="24479"/>
          <a:stretch/>
        </p:blipFill>
        <p:spPr>
          <a:xfrm>
            <a:off x="8798602" y="1485310"/>
            <a:ext cx="1761648" cy="2203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9"/>
          <p:cNvSpPr/>
          <p:nvPr/>
        </p:nvSpPr>
        <p:spPr>
          <a:xfrm>
            <a:off x="9320579" y="2109597"/>
            <a:ext cx="358847" cy="14340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xmlns="" val="22583720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98583" y="286605"/>
            <a:ext cx="9677938" cy="1450757"/>
          </a:xfrm>
        </p:spPr>
        <p:txBody>
          <a:bodyPr/>
          <a:lstStyle/>
          <a:p>
            <a:pPr eaLnBrk="1" hangingPunct="1">
              <a:defRPr/>
            </a:pPr>
            <a:r>
              <a:rPr lang="el-GR" b="1" i="1" dirty="0" smtClean="0">
                <a:cs typeface="Trebuchet MS" pitchFamily="34" charset="0"/>
              </a:rPr>
              <a:t>Πιθανότητα Κακοήθους Όγκου αναλόγως της εντόπισης.</a:t>
            </a:r>
            <a:endParaRPr lang="en-US" b="1" i="1" dirty="0" smtClean="0">
              <a:cs typeface="Trebuchet MS" pitchFamily="34" charset="0"/>
            </a:endParaRPr>
          </a:p>
        </p:txBody>
      </p:sp>
      <p:sp>
        <p:nvSpPr>
          <p:cNvPr id="20484" name="Text Box 4"/>
          <p:cNvSpPr txBox="1">
            <a:spLocks noChangeArrowheads="1"/>
          </p:cNvSpPr>
          <p:nvPr/>
        </p:nvSpPr>
        <p:spPr bwMode="auto">
          <a:xfrm>
            <a:off x="6600057" y="5617688"/>
            <a:ext cx="5400675" cy="56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spcBef>
                <a:spcPct val="20000"/>
              </a:spcBef>
            </a:pPr>
            <a:r>
              <a:rPr lang="en-US" altLang="en-US" sz="1400" i="1" dirty="0">
                <a:latin typeface="+mj-lt"/>
              </a:rPr>
              <a:t>Harish et al Surgical </a:t>
            </a:r>
            <a:r>
              <a:rPr lang="en-US" altLang="en-US" sz="1400" i="1" dirty="0" err="1">
                <a:latin typeface="+mj-lt"/>
              </a:rPr>
              <a:t>Oncolology</a:t>
            </a:r>
            <a:r>
              <a:rPr lang="en-US" altLang="en-US" sz="1400" i="1" dirty="0">
                <a:latin typeface="+mj-lt"/>
              </a:rPr>
              <a:t> 2004</a:t>
            </a:r>
          </a:p>
          <a:p>
            <a:pPr algn="r">
              <a:spcBef>
                <a:spcPct val="20000"/>
              </a:spcBef>
            </a:pPr>
            <a:r>
              <a:rPr lang="en-US" altLang="en-US" sz="1400" i="1" dirty="0" err="1">
                <a:latin typeface="+mj-lt"/>
              </a:rPr>
              <a:t>Terhaard</a:t>
            </a:r>
            <a:r>
              <a:rPr lang="en-US" altLang="en-US" sz="1400" i="1" dirty="0">
                <a:latin typeface="+mj-lt"/>
              </a:rPr>
              <a:t> et al EJC 2006</a:t>
            </a:r>
          </a:p>
        </p:txBody>
      </p:sp>
      <p:graphicFrame>
        <p:nvGraphicFramePr>
          <p:cNvPr id="3" name="Diagram 2"/>
          <p:cNvGraphicFramePr/>
          <p:nvPr>
            <p:extLst/>
          </p:nvPr>
        </p:nvGraphicFramePr>
        <p:xfrm>
          <a:off x="-312712" y="1697708"/>
          <a:ext cx="9271229" cy="4479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nvPr>
        </p:nvGraphicFramePr>
        <p:xfrm>
          <a:off x="8616280" y="2996952"/>
          <a:ext cx="2705832" cy="181685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xmlns="" val="157942026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73529"/>
            <a:ext cx="9692640" cy="558067"/>
          </a:xfrm>
        </p:spPr>
        <p:txBody>
          <a:bodyPr>
            <a:normAutofit/>
          </a:bodyPr>
          <a:lstStyle/>
          <a:p>
            <a:r>
              <a:rPr lang="el-GR" sz="3200" b="1" i="1" u="sng" dirty="0" smtClean="0">
                <a:solidFill>
                  <a:srgbClr val="C00000"/>
                </a:solidFill>
              </a:rPr>
              <a:t>Προγνωστικοί </a:t>
            </a:r>
            <a:r>
              <a:rPr lang="el-GR" sz="3200" b="1" i="1" u="sng" dirty="0">
                <a:solidFill>
                  <a:srgbClr val="C00000"/>
                </a:solidFill>
              </a:rPr>
              <a:t>Παράγοντες</a:t>
            </a:r>
            <a:endParaRPr lang="el-GR" sz="5400" b="1" i="1" u="sng" dirty="0">
              <a:solidFill>
                <a:srgbClr val="C00000"/>
              </a:solidFill>
            </a:endParaRPr>
          </a:p>
        </p:txBody>
      </p:sp>
      <p:sp>
        <p:nvSpPr>
          <p:cNvPr id="2" name="1 - Θέση περιεχομένου"/>
          <p:cNvSpPr>
            <a:spLocks noGrp="1"/>
          </p:cNvSpPr>
          <p:nvPr>
            <p:ph idx="1"/>
          </p:nvPr>
        </p:nvSpPr>
        <p:spPr>
          <a:xfrm>
            <a:off x="1234911" y="1376314"/>
            <a:ext cx="8622321" cy="4803824"/>
          </a:xfrm>
        </p:spPr>
        <p:txBody>
          <a:bodyPr>
            <a:normAutofit/>
          </a:bodyPr>
          <a:lstStyle/>
          <a:p>
            <a:pPr>
              <a:buFont typeface="Wingdings" pitchFamily="2" charset="2"/>
              <a:buChar char="Ø"/>
            </a:pPr>
            <a:r>
              <a:rPr lang="el-GR" sz="2400" dirty="0" smtClean="0"/>
              <a:t>Εκτός της </a:t>
            </a:r>
            <a:r>
              <a:rPr lang="el-GR" sz="2400" dirty="0" smtClean="0">
                <a:solidFill>
                  <a:srgbClr val="FF0000"/>
                </a:solidFill>
              </a:rPr>
              <a:t>σταδιοποίησης κατά ΤΝΜ </a:t>
            </a:r>
            <a:r>
              <a:rPr lang="el-GR" sz="2400" dirty="0" smtClean="0"/>
              <a:t>και </a:t>
            </a:r>
            <a:r>
              <a:rPr lang="el-GR" sz="2400" dirty="0" smtClean="0">
                <a:solidFill>
                  <a:srgbClr val="FF0000"/>
                </a:solidFill>
              </a:rPr>
              <a:t>το βαθμό διαφοροποίησης (</a:t>
            </a:r>
            <a:r>
              <a:rPr lang="en-US" sz="2400" dirty="0" smtClean="0">
                <a:solidFill>
                  <a:srgbClr val="FF0000"/>
                </a:solidFill>
              </a:rPr>
              <a:t>grade), </a:t>
            </a:r>
            <a:r>
              <a:rPr lang="el-GR" sz="2400" dirty="0" smtClean="0"/>
              <a:t>η </a:t>
            </a:r>
            <a:r>
              <a:rPr lang="el-GR" sz="2400" dirty="0" smtClean="0">
                <a:solidFill>
                  <a:srgbClr val="FF0000"/>
                </a:solidFill>
              </a:rPr>
              <a:t>εμπλοκή του προσωπικού νεύρου</a:t>
            </a:r>
            <a:r>
              <a:rPr lang="el-GR" sz="2400" dirty="0" smtClean="0"/>
              <a:t>, οι </a:t>
            </a:r>
            <a:r>
              <a:rPr lang="el-GR" sz="2400" dirty="0" smtClean="0">
                <a:solidFill>
                  <a:srgbClr val="FF0000"/>
                </a:solidFill>
              </a:rPr>
              <a:t>ενδοπαρωτιδικοί λεμφαδένες</a:t>
            </a:r>
            <a:r>
              <a:rPr lang="en-US" sz="2400" dirty="0" smtClean="0"/>
              <a:t>, </a:t>
            </a:r>
            <a:r>
              <a:rPr lang="el-GR" sz="2400" dirty="0" smtClean="0"/>
              <a:t>οι </a:t>
            </a:r>
            <a:r>
              <a:rPr lang="el-GR" sz="2400" dirty="0">
                <a:solidFill>
                  <a:srgbClr val="FF0000"/>
                </a:solidFill>
              </a:rPr>
              <a:t>τραχηλικές </a:t>
            </a:r>
            <a:r>
              <a:rPr lang="el-GR" sz="2400" dirty="0" smtClean="0">
                <a:solidFill>
                  <a:srgbClr val="FF0000"/>
                </a:solidFill>
              </a:rPr>
              <a:t>μεταστάσεις</a:t>
            </a:r>
            <a:r>
              <a:rPr lang="el-GR" sz="2400" dirty="0" smtClean="0"/>
              <a:t>,</a:t>
            </a:r>
            <a:r>
              <a:rPr lang="en-US" sz="2400" dirty="0" smtClean="0"/>
              <a:t> </a:t>
            </a:r>
            <a:r>
              <a:rPr lang="el-GR" sz="2400" dirty="0" smtClean="0"/>
              <a:t>καθώς επίσης και</a:t>
            </a:r>
            <a:r>
              <a:rPr lang="en-US" sz="2400" dirty="0" smtClean="0"/>
              <a:t> </a:t>
            </a:r>
            <a:r>
              <a:rPr lang="el-GR" sz="2400" dirty="0" smtClean="0"/>
              <a:t>οι </a:t>
            </a:r>
            <a:r>
              <a:rPr lang="el-GR" sz="2400" dirty="0" smtClean="0">
                <a:solidFill>
                  <a:srgbClr val="FF0000"/>
                </a:solidFill>
              </a:rPr>
              <a:t>απομακρυσμένες μεταστάσεις </a:t>
            </a:r>
            <a:r>
              <a:rPr lang="el-GR" sz="2400" dirty="0" smtClean="0"/>
              <a:t>παίζουν σημαντικό ρόλο στο αποτέλεσμα της θεραπείας</a:t>
            </a:r>
            <a:r>
              <a:rPr lang="en-US" sz="2400" dirty="0" smtClean="0"/>
              <a:t>.</a:t>
            </a:r>
            <a:endParaRPr lang="el-GR" sz="2400" dirty="0" smtClean="0"/>
          </a:p>
          <a:p>
            <a:pPr>
              <a:buFont typeface="Wingdings" pitchFamily="2" charset="2"/>
              <a:buChar char="Ø"/>
            </a:pPr>
            <a:r>
              <a:rPr lang="el-GR" sz="2400" dirty="0" smtClean="0"/>
              <a:t>Αυτό σημαίνει ότι συχνά η </a:t>
            </a:r>
            <a:r>
              <a:rPr lang="el-GR" sz="2400" dirty="0" smtClean="0">
                <a:solidFill>
                  <a:srgbClr val="FF0000"/>
                </a:solidFill>
              </a:rPr>
              <a:t>κλινική εικόνα του ασθενούς</a:t>
            </a:r>
            <a:r>
              <a:rPr lang="el-GR" sz="2400" dirty="0" smtClean="0"/>
              <a:t> είναι πιο σημαντική από το στάδιο του όγκου.</a:t>
            </a:r>
            <a:endParaRPr lang="en-US" sz="2400" dirty="0" smtClean="0"/>
          </a:p>
          <a:p>
            <a:pPr>
              <a:buFont typeface="Wingdings" pitchFamily="2" charset="2"/>
              <a:buChar char="Ø"/>
            </a:pPr>
            <a:r>
              <a:rPr lang="el-GR" sz="2400" dirty="0" smtClean="0"/>
              <a:t>Για το αδενοειδές κυστικό καρκίνωμα, η </a:t>
            </a:r>
            <a:r>
              <a:rPr lang="el-GR" sz="2400" dirty="0" smtClean="0">
                <a:solidFill>
                  <a:srgbClr val="FF0000"/>
                </a:solidFill>
              </a:rPr>
              <a:t>περινευρική διήθηση</a:t>
            </a:r>
            <a:r>
              <a:rPr lang="el-GR" sz="2400" dirty="0" smtClean="0"/>
              <a:t>, τα </a:t>
            </a:r>
            <a:r>
              <a:rPr lang="el-GR" sz="2400" dirty="0" smtClean="0">
                <a:solidFill>
                  <a:srgbClr val="FF0000"/>
                </a:solidFill>
              </a:rPr>
              <a:t>θετικά εγχειρητικά όρια</a:t>
            </a:r>
            <a:r>
              <a:rPr lang="el-GR" sz="2400" dirty="0" smtClean="0"/>
              <a:t>, </a:t>
            </a:r>
            <a:r>
              <a:rPr lang="el-GR" sz="2400" dirty="0"/>
              <a:t>και </a:t>
            </a:r>
            <a:r>
              <a:rPr lang="el-GR" sz="2400" dirty="0" smtClean="0">
                <a:solidFill>
                  <a:srgbClr val="FF0000"/>
                </a:solidFill>
              </a:rPr>
              <a:t>ο συμπαγής </a:t>
            </a:r>
            <a:r>
              <a:rPr lang="el-GR" sz="2400" dirty="0">
                <a:solidFill>
                  <a:srgbClr val="FF0000"/>
                </a:solidFill>
              </a:rPr>
              <a:t>(</a:t>
            </a:r>
            <a:r>
              <a:rPr lang="en-US" sz="2400" dirty="0">
                <a:solidFill>
                  <a:srgbClr val="FF0000"/>
                </a:solidFill>
              </a:rPr>
              <a:t>Solid) </a:t>
            </a:r>
            <a:r>
              <a:rPr lang="el-GR" sz="2400" dirty="0" smtClean="0">
                <a:solidFill>
                  <a:srgbClr val="FF0000"/>
                </a:solidFill>
              </a:rPr>
              <a:t>ιστολογικός υπότυπος</a:t>
            </a:r>
            <a:r>
              <a:rPr lang="el-GR" sz="2400" dirty="0" smtClean="0"/>
              <a:t>, είναι καθοριστικής σημασίας προγνωστικοί παράγοντες</a:t>
            </a:r>
            <a:r>
              <a:rPr lang="en-US" sz="2400" dirty="0" smtClean="0"/>
              <a:t>.</a:t>
            </a:r>
            <a:endParaRPr lang="el-GR" sz="2400" dirty="0" smtClean="0"/>
          </a:p>
          <a:p>
            <a:pPr>
              <a:buFont typeface="Wingdings" pitchFamily="2" charset="2"/>
              <a:buChar char="Ø"/>
            </a:pPr>
            <a:endParaRPr lang="el-GR" dirty="0"/>
          </a:p>
        </p:txBody>
      </p:sp>
    </p:spTree>
    <p:extLst>
      <p:ext uri="{BB962C8B-B14F-4D97-AF65-F5344CB8AC3E}">
        <p14:creationId xmlns:p14="http://schemas.microsoft.com/office/powerpoint/2010/main" xmlns="" val="24412940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763" y="1"/>
            <a:ext cx="10153128" cy="830997"/>
          </a:xfrm>
          <a:prstGeom prst="rect">
            <a:avLst/>
          </a:prstGeom>
          <a:noFill/>
        </p:spPr>
        <p:txBody>
          <a:bodyPr wrap="square" rtlCol="0">
            <a:spAutoFit/>
          </a:bodyPr>
          <a:lstStyle/>
          <a:p>
            <a:r>
              <a:rPr lang="el-GR" sz="4800" b="1" i="1" dirty="0"/>
              <a:t>Ταξινόμηση κατά </a:t>
            </a:r>
            <a:r>
              <a:rPr lang="en-GB" sz="4800" b="1" i="1" dirty="0"/>
              <a:t>WHO (2005)</a:t>
            </a:r>
          </a:p>
        </p:txBody>
      </p:sp>
      <p:grpSp>
        <p:nvGrpSpPr>
          <p:cNvPr id="12" name="Group 11"/>
          <p:cNvGrpSpPr/>
          <p:nvPr/>
        </p:nvGrpSpPr>
        <p:grpSpPr>
          <a:xfrm>
            <a:off x="6312024" y="980728"/>
            <a:ext cx="5106572" cy="5112568"/>
            <a:chOff x="477788" y="1052736"/>
            <a:chExt cx="3823922" cy="3740465"/>
          </a:xfrm>
        </p:grpSpPr>
        <p:pic>
          <p:nvPicPr>
            <p:cNvPr id="10" name="Picture 9"/>
            <p:cNvPicPr>
              <a:picLocks noChangeAspect="1"/>
            </p:cNvPicPr>
            <p:nvPr/>
          </p:nvPicPr>
          <p:blipFill>
            <a:blip r:embed="rId3" cstate="print"/>
            <a:stretch>
              <a:fillRect/>
            </a:stretch>
          </p:blipFill>
          <p:spPr>
            <a:xfrm>
              <a:off x="477788" y="1052736"/>
              <a:ext cx="3823922" cy="3102059"/>
            </a:xfrm>
            <a:prstGeom prst="rect">
              <a:avLst/>
            </a:prstGeom>
          </p:spPr>
        </p:pic>
        <p:pic>
          <p:nvPicPr>
            <p:cNvPr id="11" name="Picture 10"/>
            <p:cNvPicPr>
              <a:picLocks noChangeAspect="1"/>
            </p:cNvPicPr>
            <p:nvPr/>
          </p:nvPicPr>
          <p:blipFill>
            <a:blip r:embed="rId4" cstate="print"/>
            <a:stretch>
              <a:fillRect/>
            </a:stretch>
          </p:blipFill>
          <p:spPr>
            <a:xfrm>
              <a:off x="477788" y="4154795"/>
              <a:ext cx="3823922" cy="638406"/>
            </a:xfrm>
            <a:prstGeom prst="rect">
              <a:avLst/>
            </a:prstGeom>
          </p:spPr>
        </p:pic>
      </p:grpSp>
      <p:pic>
        <p:nvPicPr>
          <p:cNvPr id="13" name="Picture 12"/>
          <p:cNvPicPr>
            <a:picLocks noChangeAspect="1"/>
          </p:cNvPicPr>
          <p:nvPr/>
        </p:nvPicPr>
        <p:blipFill rotWithShape="1">
          <a:blip r:embed="rId5" cstate="print"/>
          <a:srcRect t="182"/>
          <a:stretch/>
        </p:blipFill>
        <p:spPr>
          <a:xfrm>
            <a:off x="767409" y="980728"/>
            <a:ext cx="4961563" cy="5112568"/>
          </a:xfrm>
          <a:prstGeom prst="rect">
            <a:avLst/>
          </a:prstGeom>
        </p:spPr>
      </p:pic>
      <p:sp>
        <p:nvSpPr>
          <p:cNvPr id="14" name="Rectangle 13"/>
          <p:cNvSpPr/>
          <p:nvPr/>
        </p:nvSpPr>
        <p:spPr>
          <a:xfrm>
            <a:off x="407369" y="6316217"/>
            <a:ext cx="11783045" cy="553998"/>
          </a:xfrm>
          <a:prstGeom prst="rect">
            <a:avLst/>
          </a:prstGeom>
        </p:spPr>
        <p:txBody>
          <a:bodyPr wrap="square">
            <a:spAutoFit/>
          </a:bodyPr>
          <a:lstStyle/>
          <a:p>
            <a:r>
              <a:rPr lang="en-GB" i="1" dirty="0">
                <a:latin typeface="+mj-lt"/>
              </a:rPr>
              <a:t>I</a:t>
            </a:r>
            <a:r>
              <a:rPr lang="el-GR" sz="1200" i="1" dirty="0">
                <a:latin typeface="+mj-lt"/>
              </a:rPr>
              <a:t>στολογική</a:t>
            </a:r>
            <a:r>
              <a:rPr lang="en-GB" sz="1200" i="1" dirty="0">
                <a:latin typeface="+mj-lt"/>
              </a:rPr>
              <a:t> </a:t>
            </a:r>
            <a:r>
              <a:rPr lang="el-GR" sz="1200" i="1" dirty="0">
                <a:latin typeface="+mj-lt"/>
              </a:rPr>
              <a:t>ταξινόμηση</a:t>
            </a:r>
            <a:r>
              <a:rPr lang="en-GB" sz="1200" i="1" dirty="0">
                <a:latin typeface="+mj-lt"/>
              </a:rPr>
              <a:t> </a:t>
            </a:r>
            <a:r>
              <a:rPr lang="el-GR" sz="1200" i="1" dirty="0">
                <a:latin typeface="+mj-lt"/>
              </a:rPr>
              <a:t>του</a:t>
            </a:r>
            <a:r>
              <a:rPr lang="en-GB" sz="1200" i="1" dirty="0">
                <a:latin typeface="+mj-lt"/>
              </a:rPr>
              <a:t> </a:t>
            </a:r>
            <a:r>
              <a:rPr lang="el-GR" sz="1200" i="1" dirty="0">
                <a:latin typeface="+mj-lt"/>
              </a:rPr>
              <a:t>WHO </a:t>
            </a:r>
            <a:r>
              <a:rPr lang="en-GB" sz="1200" i="1" dirty="0">
                <a:latin typeface="+mj-lt"/>
              </a:rPr>
              <a:t> </a:t>
            </a:r>
            <a:r>
              <a:rPr lang="el-GR" sz="1200" i="1" dirty="0">
                <a:latin typeface="+mj-lt"/>
              </a:rPr>
              <a:t>των</a:t>
            </a:r>
            <a:r>
              <a:rPr lang="en-GB" sz="1200" i="1" dirty="0">
                <a:latin typeface="+mj-lt"/>
              </a:rPr>
              <a:t> </a:t>
            </a:r>
            <a:r>
              <a:rPr lang="el-GR" sz="1200" i="1" dirty="0">
                <a:latin typeface="+mj-lt"/>
              </a:rPr>
              <a:t>όγκων</a:t>
            </a:r>
            <a:r>
              <a:rPr lang="en-GB" sz="1200" i="1" dirty="0">
                <a:latin typeface="+mj-lt"/>
              </a:rPr>
              <a:t> </a:t>
            </a:r>
            <a:r>
              <a:rPr lang="el-GR" sz="1200" i="1" dirty="0">
                <a:latin typeface="+mj-lt"/>
              </a:rPr>
              <a:t>των</a:t>
            </a:r>
            <a:r>
              <a:rPr lang="en-GB" sz="1200" i="1" dirty="0">
                <a:latin typeface="+mj-lt"/>
              </a:rPr>
              <a:t> </a:t>
            </a:r>
            <a:r>
              <a:rPr lang="el-GR" sz="1200" i="1" dirty="0">
                <a:latin typeface="+mj-lt"/>
              </a:rPr>
              <a:t>σιελογόνων</a:t>
            </a:r>
            <a:r>
              <a:rPr lang="en-GB" sz="1200" i="1" dirty="0">
                <a:latin typeface="+mj-lt"/>
              </a:rPr>
              <a:t> </a:t>
            </a:r>
            <a:r>
              <a:rPr lang="el-GR" sz="1200" i="1" dirty="0">
                <a:latin typeface="+mj-lt"/>
              </a:rPr>
              <a:t>αδένων</a:t>
            </a:r>
            <a:r>
              <a:rPr lang="en-GB" sz="1200" i="1" dirty="0">
                <a:latin typeface="+mj-lt"/>
              </a:rPr>
              <a:t> </a:t>
            </a:r>
            <a:r>
              <a:rPr lang="el-GR" sz="1200" i="1" dirty="0">
                <a:latin typeface="+mj-lt"/>
              </a:rPr>
              <a:t>(2005).</a:t>
            </a:r>
            <a:r>
              <a:rPr lang="en-GB" sz="1200" i="1" dirty="0">
                <a:latin typeface="+mj-lt"/>
              </a:rPr>
              <a:t> </a:t>
            </a:r>
            <a:r>
              <a:rPr lang="el-GR" sz="1200" i="1" dirty="0">
                <a:latin typeface="+mj-lt"/>
              </a:rPr>
              <a:t>Κωδικοίμορφολογίας</a:t>
            </a:r>
            <a:r>
              <a:rPr lang="en-GB" sz="1200" i="1" dirty="0">
                <a:latin typeface="+mj-lt"/>
              </a:rPr>
              <a:t> </a:t>
            </a:r>
            <a:r>
              <a:rPr lang="el-GR" sz="1200" i="1" dirty="0">
                <a:latin typeface="+mj-lt"/>
              </a:rPr>
              <a:t>της</a:t>
            </a:r>
            <a:r>
              <a:rPr lang="en-GB" sz="1200" i="1" dirty="0">
                <a:latin typeface="+mj-lt"/>
              </a:rPr>
              <a:t> </a:t>
            </a:r>
            <a:r>
              <a:rPr lang="el-GR" sz="1200" i="1" dirty="0">
                <a:latin typeface="+mj-lt"/>
              </a:rPr>
              <a:t>Διεθνούς</a:t>
            </a:r>
            <a:r>
              <a:rPr lang="en-GB" sz="1200" i="1" dirty="0">
                <a:latin typeface="+mj-lt"/>
              </a:rPr>
              <a:t> </a:t>
            </a:r>
            <a:r>
              <a:rPr lang="el-GR" sz="1200" i="1" dirty="0">
                <a:latin typeface="+mj-lt"/>
              </a:rPr>
              <a:t>Ταξινόμησης</a:t>
            </a:r>
            <a:r>
              <a:rPr lang="en-GB" sz="1200" i="1" dirty="0">
                <a:latin typeface="+mj-lt"/>
              </a:rPr>
              <a:t> </a:t>
            </a:r>
            <a:r>
              <a:rPr lang="el-GR" sz="1200" i="1" dirty="0">
                <a:latin typeface="+mj-lt"/>
              </a:rPr>
              <a:t>Ογκολογικών</a:t>
            </a:r>
            <a:r>
              <a:rPr lang="en-GB" sz="1200" i="1" dirty="0">
                <a:latin typeface="+mj-lt"/>
              </a:rPr>
              <a:t> </a:t>
            </a:r>
            <a:r>
              <a:rPr lang="el-GR" sz="1200" i="1" dirty="0">
                <a:latin typeface="+mj-lt"/>
              </a:rPr>
              <a:t>Νοσημάτων(ICD-O)</a:t>
            </a:r>
            <a:r>
              <a:rPr lang="en-GB" sz="1200" i="1" dirty="0">
                <a:latin typeface="+mj-lt"/>
              </a:rPr>
              <a:t> </a:t>
            </a:r>
            <a:r>
              <a:rPr lang="el-GR" sz="1200" i="1" dirty="0">
                <a:latin typeface="+mj-lt"/>
              </a:rPr>
              <a:t>και</a:t>
            </a:r>
            <a:r>
              <a:rPr lang="en-GB" sz="1200" i="1" dirty="0">
                <a:latin typeface="+mj-lt"/>
              </a:rPr>
              <a:t> </a:t>
            </a:r>
            <a:r>
              <a:rPr lang="el-GR" sz="1200" i="1" dirty="0">
                <a:latin typeface="+mj-lt"/>
              </a:rPr>
              <a:t>της</a:t>
            </a:r>
            <a:r>
              <a:rPr lang="en-GB" sz="1200" i="1" dirty="0">
                <a:latin typeface="+mj-lt"/>
              </a:rPr>
              <a:t> </a:t>
            </a:r>
            <a:r>
              <a:rPr lang="el-GR" sz="1200" i="1" dirty="0">
                <a:latin typeface="+mj-lt"/>
              </a:rPr>
              <a:t>Συστηματοποιημένης</a:t>
            </a:r>
            <a:r>
              <a:rPr lang="en-GB" sz="1200" i="1" dirty="0">
                <a:latin typeface="+mj-lt"/>
              </a:rPr>
              <a:t> </a:t>
            </a:r>
            <a:r>
              <a:rPr lang="el-GR" sz="1200" i="1" dirty="0">
                <a:latin typeface="+mj-lt"/>
              </a:rPr>
              <a:t>Ονοματολογίας</a:t>
            </a:r>
            <a:r>
              <a:rPr lang="en-GB" sz="1200" i="1" dirty="0">
                <a:latin typeface="+mj-lt"/>
              </a:rPr>
              <a:t> </a:t>
            </a:r>
            <a:r>
              <a:rPr lang="el-GR" sz="1200" i="1" dirty="0">
                <a:latin typeface="+mj-lt"/>
              </a:rPr>
              <a:t>της</a:t>
            </a:r>
            <a:r>
              <a:rPr lang="en-GB" sz="1200" i="1" dirty="0">
                <a:latin typeface="+mj-lt"/>
              </a:rPr>
              <a:t> </a:t>
            </a:r>
            <a:r>
              <a:rPr lang="el-GR" sz="1200" i="1" dirty="0">
                <a:latin typeface="+mj-lt"/>
              </a:rPr>
              <a:t>Ιατρικής</a:t>
            </a:r>
            <a:r>
              <a:rPr lang="en-GB" sz="1200" i="1" dirty="0">
                <a:latin typeface="+mj-lt"/>
              </a:rPr>
              <a:t> </a:t>
            </a:r>
            <a:r>
              <a:rPr lang="el-GR" sz="1200" i="1" dirty="0">
                <a:latin typeface="+mj-lt"/>
              </a:rPr>
              <a:t>(SNOMED). (</a:t>
            </a:r>
            <a:r>
              <a:rPr lang="en-GB" sz="1200" i="1" dirty="0">
                <a:latin typeface="+mj-lt"/>
              </a:rPr>
              <a:t> </a:t>
            </a:r>
            <a:r>
              <a:rPr lang="el-GR" sz="1200" i="1" dirty="0">
                <a:latin typeface="+mj-lt"/>
              </a:rPr>
              <a:t>/0:καλοήθειςόγκοι, /3:κακοήθειςόγκοι, /1:οριακής</a:t>
            </a:r>
            <a:r>
              <a:rPr lang="en-GB" sz="1200" i="1" dirty="0">
                <a:latin typeface="+mj-lt"/>
              </a:rPr>
              <a:t> </a:t>
            </a:r>
            <a:r>
              <a:rPr lang="el-GR" sz="1200" i="1" dirty="0">
                <a:latin typeface="+mj-lt"/>
              </a:rPr>
              <a:t>ή</a:t>
            </a:r>
            <a:r>
              <a:rPr lang="en-GB" sz="1200" i="1" dirty="0">
                <a:latin typeface="+mj-lt"/>
              </a:rPr>
              <a:t> </a:t>
            </a:r>
            <a:r>
              <a:rPr lang="el-GR" sz="1200" i="1" dirty="0">
                <a:latin typeface="+mj-lt"/>
              </a:rPr>
              <a:t>αβέβαιηςσυμπεριφοράςόγκοι) </a:t>
            </a:r>
          </a:p>
        </p:txBody>
      </p:sp>
      <p:sp>
        <p:nvSpPr>
          <p:cNvPr id="15" name="Oval 14"/>
          <p:cNvSpPr/>
          <p:nvPr/>
        </p:nvSpPr>
        <p:spPr>
          <a:xfrm>
            <a:off x="761495" y="1196752"/>
            <a:ext cx="1512168" cy="288032"/>
          </a:xfrm>
          <a:prstGeom prst="ellipse">
            <a:avLst/>
          </a:prstGeom>
          <a:noFill/>
          <a:ln w="19050">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6" name="Oval 15"/>
          <p:cNvSpPr/>
          <p:nvPr/>
        </p:nvSpPr>
        <p:spPr>
          <a:xfrm>
            <a:off x="761495" y="1756563"/>
            <a:ext cx="1512168" cy="288032"/>
          </a:xfrm>
          <a:prstGeom prst="ellipse">
            <a:avLst/>
          </a:prstGeom>
          <a:noFill/>
          <a:ln w="19050">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7" name="Oval 16"/>
          <p:cNvSpPr/>
          <p:nvPr/>
        </p:nvSpPr>
        <p:spPr>
          <a:xfrm>
            <a:off x="6265105" y="1365851"/>
            <a:ext cx="2135151" cy="334957"/>
          </a:xfrm>
          <a:prstGeom prst="ellipse">
            <a:avLst/>
          </a:prstGeom>
          <a:noFill/>
          <a:ln w="19050">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
        <p:nvSpPr>
          <p:cNvPr id="18" name="Oval 17"/>
          <p:cNvSpPr/>
          <p:nvPr/>
        </p:nvSpPr>
        <p:spPr>
          <a:xfrm>
            <a:off x="6298891" y="1641697"/>
            <a:ext cx="2135151" cy="258883"/>
          </a:xfrm>
          <a:prstGeom prst="ellipse">
            <a:avLst/>
          </a:prstGeom>
          <a:noFill/>
          <a:ln w="19050">
            <a:solidFill>
              <a:srgbClr val="FF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xmlns="" val="418680365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0" y="13734"/>
            <a:ext cx="9692640" cy="646142"/>
          </a:xfrm>
        </p:spPr>
        <p:txBody>
          <a:bodyPr>
            <a:normAutofit/>
          </a:bodyPr>
          <a:lstStyle/>
          <a:p>
            <a:pPr eaLnBrk="1" hangingPunct="1"/>
            <a:r>
              <a:rPr lang="el-GR" sz="3000" b="1" i="1" u="sng" dirty="0">
                <a:solidFill>
                  <a:srgbClr val="C00000"/>
                </a:solidFill>
              </a:rPr>
              <a:t>Μικτός όγκος (ΜΟ) - πλειόμορφο αδένωμα </a:t>
            </a:r>
          </a:p>
        </p:txBody>
      </p:sp>
      <p:sp>
        <p:nvSpPr>
          <p:cNvPr id="285699" name="Rectangle 3"/>
          <p:cNvSpPr>
            <a:spLocks noGrp="1" noChangeArrowheads="1"/>
          </p:cNvSpPr>
          <p:nvPr>
            <p:ph sz="half" idx="1"/>
          </p:nvPr>
        </p:nvSpPr>
        <p:spPr>
          <a:xfrm>
            <a:off x="118041" y="1028695"/>
            <a:ext cx="5616236" cy="5522934"/>
          </a:xfrm>
        </p:spPr>
        <p:txBody>
          <a:bodyPr>
            <a:noAutofit/>
          </a:bodyPr>
          <a:lstStyle/>
          <a:p>
            <a:pPr eaLnBrk="1" hangingPunct="1">
              <a:lnSpc>
                <a:spcPct val="120000"/>
              </a:lnSpc>
              <a:defRPr/>
            </a:pPr>
            <a:r>
              <a:rPr lang="el-GR" sz="1600" dirty="0"/>
              <a:t>το </a:t>
            </a:r>
            <a:r>
              <a:rPr lang="el-GR" sz="1600" b="1" dirty="0"/>
              <a:t>συχνότερο</a:t>
            </a:r>
            <a:r>
              <a:rPr lang="el-GR" sz="1600" dirty="0"/>
              <a:t> </a:t>
            </a:r>
            <a:r>
              <a:rPr lang="el-GR" sz="1600" b="1" dirty="0"/>
              <a:t>νεόπλασμα</a:t>
            </a:r>
            <a:r>
              <a:rPr lang="el-GR" sz="1600" dirty="0"/>
              <a:t> των σιελογόνων</a:t>
            </a:r>
          </a:p>
          <a:p>
            <a:pPr eaLnBrk="1" hangingPunct="1">
              <a:lnSpc>
                <a:spcPct val="120000"/>
              </a:lnSpc>
              <a:defRPr/>
            </a:pPr>
            <a:r>
              <a:rPr lang="el-GR" sz="1600" dirty="0"/>
              <a:t>κυρίως στην  παρωτίδα (το 60% των ΜΟ), συνήθως μονήρες, βραδεία ανάπτυξη</a:t>
            </a:r>
          </a:p>
          <a:p>
            <a:pPr eaLnBrk="1" hangingPunct="1">
              <a:lnSpc>
                <a:spcPct val="120000"/>
              </a:lnSpc>
              <a:defRPr/>
            </a:pPr>
            <a:r>
              <a:rPr lang="el-GR" sz="1600" dirty="0"/>
              <a:t>συχνότερη προσβολή γυναικών </a:t>
            </a:r>
          </a:p>
          <a:p>
            <a:pPr eaLnBrk="1" hangingPunct="1">
              <a:lnSpc>
                <a:spcPct val="120000"/>
              </a:lnSpc>
              <a:defRPr/>
            </a:pPr>
            <a:r>
              <a:rPr lang="el-GR" sz="1600" dirty="0" err="1"/>
              <a:t>ασυμπτωματική</a:t>
            </a:r>
            <a:r>
              <a:rPr lang="el-GR" sz="1600" dirty="0"/>
              <a:t>, συχνά </a:t>
            </a:r>
            <a:r>
              <a:rPr lang="el-GR" sz="1600" dirty="0" err="1"/>
              <a:t>περίγραπτη</a:t>
            </a:r>
            <a:r>
              <a:rPr lang="el-GR" sz="1600" dirty="0"/>
              <a:t>, λοβωτή, ευκίνητη μάζα, συνήθως συμπαγής με </a:t>
            </a:r>
            <a:r>
              <a:rPr lang="el-GR" sz="1600" i="1" dirty="0">
                <a:effectLst>
                  <a:outerShdw blurRad="38100" dist="38100" dir="2700000" algn="tl">
                    <a:srgbClr val="000000">
                      <a:alpha val="43137"/>
                    </a:srgbClr>
                  </a:outerShdw>
                </a:effectLst>
              </a:rPr>
              <a:t>ατελή</a:t>
            </a:r>
            <a:r>
              <a:rPr lang="el-GR" sz="1600" dirty="0"/>
              <a:t> ινώδη κάψα και </a:t>
            </a:r>
            <a:r>
              <a:rPr lang="el-GR" sz="1600" dirty="0" err="1"/>
              <a:t>μυξοχονδροειδή</a:t>
            </a:r>
            <a:r>
              <a:rPr lang="el-GR" sz="1600" dirty="0"/>
              <a:t> υφή</a:t>
            </a:r>
          </a:p>
          <a:p>
            <a:pPr lvl="1" eaLnBrk="1" hangingPunct="1">
              <a:lnSpc>
                <a:spcPct val="120000"/>
              </a:lnSpc>
              <a:buFontTx/>
              <a:buChar char="•"/>
              <a:defRPr/>
            </a:pPr>
            <a:r>
              <a:rPr lang="el-GR" b="1" dirty="0" smtClean="0"/>
              <a:t>ΕΠΙΠΟΛΗΣ </a:t>
            </a:r>
            <a:r>
              <a:rPr lang="el-GR" b="1" dirty="0"/>
              <a:t>ΠΑΡΩΤΙΔΕΚΤΟΜΗ ΑΠΑΡΑΙΤΗΤΗ (ποσοστό υποτροπής</a:t>
            </a:r>
            <a:r>
              <a:rPr lang="en-US" b="1" dirty="0"/>
              <a:t>:</a:t>
            </a:r>
            <a:r>
              <a:rPr lang="el-GR" b="1" dirty="0"/>
              <a:t> 4%) </a:t>
            </a:r>
          </a:p>
          <a:p>
            <a:pPr lvl="1" eaLnBrk="1" hangingPunct="1">
              <a:lnSpc>
                <a:spcPct val="120000"/>
              </a:lnSpc>
              <a:buFontTx/>
              <a:buNone/>
              <a:defRPr/>
            </a:pPr>
            <a:r>
              <a:rPr lang="el-GR" b="1" dirty="0"/>
              <a:t>( </a:t>
            </a:r>
            <a:r>
              <a:rPr lang="el-GR" b="1" u="sng" dirty="0"/>
              <a:t>όχι</a:t>
            </a:r>
            <a:r>
              <a:rPr lang="el-GR" b="1" dirty="0"/>
              <a:t> απλή </a:t>
            </a:r>
            <a:r>
              <a:rPr lang="el-GR" b="1" dirty="0" err="1"/>
              <a:t>εκπυρήνιση</a:t>
            </a:r>
            <a:r>
              <a:rPr lang="el-GR" b="1" dirty="0"/>
              <a:t>, γιατί τότε  πιθανότητα υποτροπής 25%, λόγω των μικροσκοπικών </a:t>
            </a:r>
            <a:r>
              <a:rPr lang="el-GR" b="1" dirty="0">
                <a:effectLst>
                  <a:outerShdw blurRad="38100" dist="38100" dir="2700000" algn="tl">
                    <a:srgbClr val="000000">
                      <a:alpha val="43137"/>
                    </a:srgbClr>
                  </a:outerShdw>
                </a:effectLst>
              </a:rPr>
              <a:t>προεξοχών</a:t>
            </a:r>
            <a:r>
              <a:rPr lang="el-GR" b="1" dirty="0"/>
              <a:t> στις παρυφές του όγκου)</a:t>
            </a:r>
          </a:p>
        </p:txBody>
      </p:sp>
      <p:pic>
        <p:nvPicPr>
          <p:cNvPr id="9" name="Εικόνα 3"/>
          <p:cNvPicPr>
            <a:picLocks noChangeAspect="1"/>
          </p:cNvPicPr>
          <p:nvPr/>
        </p:nvPicPr>
        <p:blipFill rotWithShape="1">
          <a:blip r:embed="rId2" cstate="print">
            <a:extLst>
              <a:ext uri="{28A0092B-C50C-407E-A947-70E740481C1C}">
                <a14:useLocalDpi xmlns:a14="http://schemas.microsoft.com/office/drawing/2010/main" xmlns="" val="0"/>
              </a:ext>
            </a:extLst>
          </a:blip>
          <a:srcRect l="16590" t="18988" r="27212" b="12558"/>
          <a:stretch/>
        </p:blipFill>
        <p:spPr>
          <a:xfrm>
            <a:off x="6004874" y="1028695"/>
            <a:ext cx="2479250" cy="2009807"/>
          </a:xfrm>
          <a:prstGeom prst="rect">
            <a:avLst/>
          </a:prstGeom>
          <a:ln>
            <a:noFill/>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p:spPr>
      </p:pic>
      <p:pic>
        <p:nvPicPr>
          <p:cNvPr id="6" name="Picture 5"/>
          <p:cNvPicPr>
            <a:picLocks noChangeAspect="1"/>
          </p:cNvPicPr>
          <p:nvPr/>
        </p:nvPicPr>
        <p:blipFill rotWithShape="1">
          <a:blip r:embed="rId3" cstate="print"/>
          <a:srcRect l="10504" t="1048" r="2130" b="50423"/>
          <a:stretch/>
        </p:blipFill>
        <p:spPr>
          <a:xfrm>
            <a:off x="8484124" y="799634"/>
            <a:ext cx="2705071" cy="261758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cstate="print"/>
          <a:srcRect l="16878" b="51674"/>
          <a:stretch/>
        </p:blipFill>
        <p:spPr>
          <a:xfrm>
            <a:off x="5892752" y="3343924"/>
            <a:ext cx="2591372" cy="1809946"/>
          </a:xfrm>
          <a:prstGeom prst="rect">
            <a:avLst/>
          </a:prstGeom>
        </p:spPr>
      </p:pic>
      <p:pic>
        <p:nvPicPr>
          <p:cNvPr id="8" name="Picture 7"/>
          <p:cNvPicPr>
            <a:picLocks noChangeAspect="1"/>
          </p:cNvPicPr>
          <p:nvPr/>
        </p:nvPicPr>
        <p:blipFill rotWithShape="1">
          <a:blip r:embed="rId5" cstate="print"/>
          <a:srcRect l="10091" b="49947"/>
          <a:stretch/>
        </p:blipFill>
        <p:spPr>
          <a:xfrm>
            <a:off x="8694666" y="3570352"/>
            <a:ext cx="2368407" cy="1583518"/>
          </a:xfrm>
          <a:prstGeom prst="rect">
            <a:avLst/>
          </a:prstGeom>
        </p:spPr>
      </p:pic>
      <p:pic>
        <p:nvPicPr>
          <p:cNvPr id="11" name="Picture 10"/>
          <p:cNvPicPr>
            <a:picLocks noChangeAspect="1"/>
          </p:cNvPicPr>
          <p:nvPr/>
        </p:nvPicPr>
        <p:blipFill rotWithShape="1">
          <a:blip r:embed="rId6" cstate="print"/>
          <a:srcRect l="11625" b="50380"/>
          <a:stretch/>
        </p:blipFill>
        <p:spPr>
          <a:xfrm>
            <a:off x="7542701" y="5307006"/>
            <a:ext cx="2149939" cy="1446541"/>
          </a:xfrm>
          <a:prstGeom prst="rect">
            <a:avLst/>
          </a:prstGeom>
        </p:spPr>
      </p:pic>
    </p:spTree>
    <p:extLst>
      <p:ext uri="{BB962C8B-B14F-4D97-AF65-F5344CB8AC3E}">
        <p14:creationId xmlns:p14="http://schemas.microsoft.com/office/powerpoint/2010/main" xmlns="" val="3585455819"/>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0" y="13734"/>
            <a:ext cx="9692640" cy="646142"/>
          </a:xfrm>
        </p:spPr>
        <p:txBody>
          <a:bodyPr>
            <a:normAutofit/>
          </a:bodyPr>
          <a:lstStyle/>
          <a:p>
            <a:pPr eaLnBrk="1" hangingPunct="1"/>
            <a:r>
              <a:rPr lang="el-GR" sz="3000" b="1" i="1" u="sng" dirty="0">
                <a:solidFill>
                  <a:srgbClr val="C00000"/>
                </a:solidFill>
              </a:rPr>
              <a:t>Μικτός όγκος (ΜΟ) - πλειόμορφο αδένωμα </a:t>
            </a:r>
          </a:p>
        </p:txBody>
      </p:sp>
      <p:sp>
        <p:nvSpPr>
          <p:cNvPr id="2" name="Content Placeholder 1"/>
          <p:cNvSpPr>
            <a:spLocks noGrp="1"/>
          </p:cNvSpPr>
          <p:nvPr>
            <p:ph sz="half" idx="2"/>
          </p:nvPr>
        </p:nvSpPr>
        <p:spPr>
          <a:xfrm>
            <a:off x="365759" y="1291472"/>
            <a:ext cx="5535419" cy="5312871"/>
          </a:xfrm>
        </p:spPr>
        <p:txBody>
          <a:bodyPr>
            <a:normAutofit fontScale="40000" lnSpcReduction="20000"/>
          </a:bodyPr>
          <a:lstStyle/>
          <a:p>
            <a:pPr>
              <a:lnSpc>
                <a:spcPct val="120000"/>
              </a:lnSpc>
              <a:defRPr/>
            </a:pPr>
            <a:r>
              <a:rPr lang="el-GR" sz="3400" dirty="0"/>
              <a:t>επιθηλιακά και μεσεγχυματοειδή στοιχεία με ποικιλία μορφολογίας</a:t>
            </a:r>
            <a:r>
              <a:rPr lang="el-GR" sz="3400" b="1" dirty="0"/>
              <a:t> </a:t>
            </a:r>
          </a:p>
          <a:p>
            <a:pPr>
              <a:lnSpc>
                <a:spcPct val="120000"/>
              </a:lnSpc>
              <a:defRPr/>
            </a:pPr>
            <a:endParaRPr lang="el-GR" sz="3400" b="1" dirty="0"/>
          </a:p>
          <a:p>
            <a:pPr>
              <a:lnSpc>
                <a:spcPct val="120000"/>
              </a:lnSpc>
              <a:buNone/>
              <a:defRPr/>
            </a:pPr>
            <a:r>
              <a:rPr lang="el-GR" sz="3400" b="1" dirty="0"/>
              <a:t>                                       πορογενούς τύπου διαφοροποίηση</a:t>
            </a:r>
          </a:p>
          <a:p>
            <a:pPr>
              <a:lnSpc>
                <a:spcPct val="120000"/>
              </a:lnSpc>
              <a:buNone/>
              <a:defRPr/>
            </a:pPr>
            <a:r>
              <a:rPr lang="el-GR" sz="3400" b="1" dirty="0"/>
              <a:t>                Επιθήλιο </a:t>
            </a:r>
          </a:p>
          <a:p>
            <a:pPr>
              <a:lnSpc>
                <a:spcPct val="120000"/>
              </a:lnSpc>
              <a:buNone/>
              <a:defRPr/>
            </a:pPr>
            <a:r>
              <a:rPr lang="el-GR" sz="3400" b="1" dirty="0"/>
              <a:t>                                         </a:t>
            </a:r>
            <a:r>
              <a:rPr lang="el-GR" sz="3400" b="1" dirty="0">
                <a:solidFill>
                  <a:schemeClr val="tx2">
                    <a:lumMod val="60000"/>
                    <a:lumOff val="40000"/>
                  </a:schemeClr>
                </a:solidFill>
              </a:rPr>
              <a:t>μυοεπιθηλιακή διαφοροποίηση</a:t>
            </a:r>
          </a:p>
          <a:p>
            <a:pPr>
              <a:lnSpc>
                <a:spcPct val="120000"/>
              </a:lnSpc>
              <a:buNone/>
              <a:defRPr/>
            </a:pPr>
            <a:endParaRPr lang="el-GR" sz="3400" b="1" dirty="0"/>
          </a:p>
          <a:p>
            <a:pPr>
              <a:lnSpc>
                <a:spcPct val="120000"/>
              </a:lnSpc>
              <a:buNone/>
              <a:defRPr/>
            </a:pPr>
            <a:r>
              <a:rPr lang="el-GR" sz="3400" b="1" dirty="0"/>
              <a:t>                Στρώμα           (</a:t>
            </a:r>
            <a:r>
              <a:rPr lang="el-GR" sz="3400" b="1" dirty="0">
                <a:cs typeface="Times New Roman" pitchFamily="18" charset="0"/>
              </a:rPr>
              <a:t>&gt;</a:t>
            </a:r>
            <a:r>
              <a:rPr lang="el-GR" sz="3400" b="1" dirty="0"/>
              <a:t>30%)  στρώμα με βλεννοπολυσακχαρίτες</a:t>
            </a:r>
          </a:p>
          <a:p>
            <a:pPr>
              <a:lnSpc>
                <a:spcPct val="120000"/>
              </a:lnSpc>
              <a:buNone/>
              <a:defRPr/>
            </a:pPr>
            <a:r>
              <a:rPr lang="el-GR" sz="3400" b="1" dirty="0"/>
              <a:t>                                               </a:t>
            </a:r>
            <a:r>
              <a:rPr lang="el-GR" sz="3400" dirty="0"/>
              <a:t>(μυξοειδές-υαλώδες, ινώδες)</a:t>
            </a:r>
          </a:p>
          <a:p>
            <a:pPr>
              <a:lnSpc>
                <a:spcPct val="120000"/>
              </a:lnSpc>
              <a:buNone/>
              <a:defRPr/>
            </a:pPr>
            <a:r>
              <a:rPr lang="el-GR" sz="3400" b="1" dirty="0"/>
              <a:t>                                               χόνδρινη – οστέινη μετάπλαση, κρυσταλλοειδή </a:t>
            </a:r>
          </a:p>
          <a:p>
            <a:pPr>
              <a:lnSpc>
                <a:spcPct val="120000"/>
              </a:lnSpc>
              <a:buNone/>
              <a:defRPr/>
            </a:pPr>
            <a:endParaRPr lang="el-GR" sz="3400" b="1" dirty="0"/>
          </a:p>
          <a:p>
            <a:pPr lvl="1">
              <a:lnSpc>
                <a:spcPct val="120000"/>
              </a:lnSpc>
              <a:buFontTx/>
              <a:buChar char="•"/>
              <a:defRPr/>
            </a:pPr>
            <a:r>
              <a:rPr lang="el-GR" sz="3400" b="1" dirty="0"/>
              <a:t>κυτταροβριθής τύπος </a:t>
            </a:r>
          </a:p>
          <a:p>
            <a:pPr lvl="1">
              <a:lnSpc>
                <a:spcPct val="120000"/>
              </a:lnSpc>
              <a:buFontTx/>
              <a:buChar char="•"/>
              <a:defRPr/>
            </a:pPr>
            <a:r>
              <a:rPr lang="el-GR" sz="3400" b="1" dirty="0"/>
              <a:t>μυξοειδής τύπος </a:t>
            </a:r>
          </a:p>
          <a:p>
            <a:endParaRPr lang="en-GB" dirty="0"/>
          </a:p>
        </p:txBody>
      </p:sp>
      <p:sp>
        <p:nvSpPr>
          <p:cNvPr id="35844" name="Line 4"/>
          <p:cNvSpPr>
            <a:spLocks noChangeShapeType="1"/>
          </p:cNvSpPr>
          <p:nvPr/>
        </p:nvSpPr>
        <p:spPr bwMode="auto">
          <a:xfrm flipV="1">
            <a:off x="2236736" y="2586622"/>
            <a:ext cx="215900" cy="233363"/>
          </a:xfrm>
          <a:prstGeom prst="line">
            <a:avLst/>
          </a:prstGeom>
          <a:noFill/>
          <a:ln w="19050">
            <a:solidFill>
              <a:schemeClr val="tx1"/>
            </a:solidFill>
            <a:round/>
            <a:headEnd/>
            <a:tailEnd type="triangle" w="med" len="med"/>
          </a:ln>
          <a:effectLst/>
        </p:spPr>
        <p:txBody>
          <a:bodyPr/>
          <a:lstStyle/>
          <a:p>
            <a:pPr>
              <a:defRPr/>
            </a:pPr>
            <a:endParaRPr lang="el-GR">
              <a:effectLst>
                <a:outerShdw blurRad="38100" dist="38100" dir="2700000" algn="tl">
                  <a:srgbClr val="000000">
                    <a:alpha val="43137"/>
                  </a:srgbClr>
                </a:outerShdw>
              </a:effectLst>
            </a:endParaRPr>
          </a:p>
        </p:txBody>
      </p:sp>
      <p:sp>
        <p:nvSpPr>
          <p:cNvPr id="35845" name="Line 5"/>
          <p:cNvSpPr>
            <a:spLocks noChangeShapeType="1"/>
          </p:cNvSpPr>
          <p:nvPr/>
        </p:nvSpPr>
        <p:spPr bwMode="auto">
          <a:xfrm>
            <a:off x="2201017" y="3129866"/>
            <a:ext cx="287338" cy="215900"/>
          </a:xfrm>
          <a:prstGeom prst="line">
            <a:avLst/>
          </a:prstGeom>
          <a:noFill/>
          <a:ln w="9525">
            <a:solidFill>
              <a:schemeClr val="tx2">
                <a:lumMod val="40000"/>
                <a:lumOff val="60000"/>
              </a:schemeClr>
            </a:solidFill>
            <a:round/>
            <a:headEnd/>
            <a:tailEnd type="triangle" w="med" len="med"/>
          </a:ln>
          <a:effectLst/>
        </p:spPr>
        <p:txBody>
          <a:bodyPr/>
          <a:lstStyle/>
          <a:p>
            <a:pPr>
              <a:defRPr/>
            </a:pPr>
            <a:endParaRPr lang="el-GR">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cstate="print"/>
          <a:stretch>
            <a:fillRect/>
          </a:stretch>
        </p:blipFill>
        <p:spPr>
          <a:xfrm>
            <a:off x="5901178" y="2253006"/>
            <a:ext cx="5125210" cy="3440734"/>
          </a:xfrm>
          <a:prstGeom prst="rect">
            <a:avLst/>
          </a:prstGeom>
        </p:spPr>
      </p:pic>
    </p:spTree>
    <p:extLst>
      <p:ext uri="{BB962C8B-B14F-4D97-AF65-F5344CB8AC3E}">
        <p14:creationId xmlns:p14="http://schemas.microsoft.com/office/powerpoint/2010/main" xmlns="" val="154704324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rrowheads="1"/>
          </p:cNvSpPr>
          <p:nvPr>
            <p:ph type="title"/>
          </p:nvPr>
        </p:nvSpPr>
        <p:spPr>
          <a:xfrm>
            <a:off x="0" y="0"/>
            <a:ext cx="9692640" cy="1027522"/>
          </a:xfrm>
        </p:spPr>
        <p:txBody>
          <a:bodyPr>
            <a:normAutofit/>
          </a:bodyPr>
          <a:lstStyle/>
          <a:p>
            <a:r>
              <a:rPr lang="el-GR" altLang="en-US" sz="3200" b="1" i="1" u="sng" dirty="0" smtClean="0">
                <a:solidFill>
                  <a:srgbClr val="C00000"/>
                </a:solidFill>
              </a:rPr>
              <a:t>Προδιαθεσικοί Παράγοντες Ακανθοκυταρικού Καρκινώματος</a:t>
            </a:r>
            <a:endParaRPr lang="en-GB" altLang="en-US" sz="3200" b="1" i="1" u="sng" dirty="0">
              <a:solidFill>
                <a:srgbClr val="C00000"/>
              </a:solidFill>
            </a:endParaRPr>
          </a:p>
        </p:txBody>
      </p:sp>
      <p:sp>
        <p:nvSpPr>
          <p:cNvPr id="16387" name="Rectangle 3"/>
          <p:cNvSpPr>
            <a:spLocks noGrp="1" noChangeArrowheads="1"/>
          </p:cNvSpPr>
          <p:nvPr>
            <p:ph idx="1"/>
          </p:nvPr>
        </p:nvSpPr>
        <p:spPr>
          <a:xfrm>
            <a:off x="460594" y="1131216"/>
            <a:ext cx="7514481" cy="5552388"/>
          </a:xfrm>
        </p:spPr>
        <p:txBody>
          <a:bodyPr>
            <a:noAutofit/>
          </a:bodyPr>
          <a:lstStyle/>
          <a:p>
            <a:r>
              <a:rPr lang="el-GR" dirty="0"/>
              <a:t>Κάπνισμα και άλλη χρήση σκευασμάτων καπνού σε επαφή με το βλεννογόνο του στόματος (ειδικότερα στην Ινδία)</a:t>
            </a:r>
          </a:p>
          <a:p>
            <a:r>
              <a:rPr lang="el-GR" dirty="0"/>
              <a:t>Κατανάλωση οινοπνεύματος ή συνδυασμός των πιο πάνω</a:t>
            </a:r>
          </a:p>
          <a:p>
            <a:r>
              <a:rPr lang="el-GR" dirty="0"/>
              <a:t>Κακή υγιεινή του στόματος και κακές προσθετικές εφαρμογές</a:t>
            </a:r>
          </a:p>
          <a:p>
            <a:r>
              <a:rPr lang="el-GR" dirty="0"/>
              <a:t>Παρατεταμένη έκθεση στην ηλιακή ακτινοβολία (</a:t>
            </a:r>
            <a:r>
              <a:rPr lang="en-GB" dirty="0"/>
              <a:t>Ca lip)</a:t>
            </a:r>
          </a:p>
          <a:p>
            <a:r>
              <a:rPr lang="el-GR" dirty="0" smtClean="0"/>
              <a:t>Μόλυνση </a:t>
            </a:r>
            <a:r>
              <a:rPr lang="el-GR" dirty="0"/>
              <a:t>με ιούς πχ (</a:t>
            </a:r>
            <a:r>
              <a:rPr lang="en-GB" dirty="0"/>
              <a:t>HPV-16/18, EBV, HSV,CMV).</a:t>
            </a:r>
          </a:p>
          <a:p>
            <a:r>
              <a:rPr lang="el-GR" dirty="0"/>
              <a:t>Δίαιτα χαμηλή σε καροτίνη και βιταμίνη </a:t>
            </a:r>
            <a:r>
              <a:rPr lang="en-GB" dirty="0"/>
              <a:t>C</a:t>
            </a:r>
          </a:p>
          <a:p>
            <a:r>
              <a:rPr lang="en-GB" dirty="0"/>
              <a:t> </a:t>
            </a:r>
            <a:r>
              <a:rPr lang="el-GR" dirty="0"/>
              <a:t>Έλλειψη </a:t>
            </a:r>
            <a:r>
              <a:rPr lang="en-GB" dirty="0" err="1"/>
              <a:t>Vit</a:t>
            </a:r>
            <a:r>
              <a:rPr lang="en-GB" dirty="0"/>
              <a:t> E, B12, A and Fe (Patterson-Kelly Syndrome)</a:t>
            </a:r>
          </a:p>
          <a:p>
            <a:r>
              <a:rPr lang="el-GR" dirty="0" smtClean="0"/>
              <a:t>Οικογενή </a:t>
            </a:r>
            <a:r>
              <a:rPr lang="el-GR" dirty="0"/>
              <a:t>σύνδρομα (</a:t>
            </a:r>
            <a:r>
              <a:rPr lang="en-GB" dirty="0"/>
              <a:t>congenital </a:t>
            </a:r>
            <a:r>
              <a:rPr lang="en-GB" dirty="0" err="1"/>
              <a:t>dyskeratosis</a:t>
            </a:r>
            <a:r>
              <a:rPr lang="en-GB" dirty="0"/>
              <a:t>, </a:t>
            </a:r>
            <a:r>
              <a:rPr lang="en-GB" dirty="0" err="1"/>
              <a:t>Fanconi</a:t>
            </a:r>
            <a:r>
              <a:rPr lang="en-GB" dirty="0"/>
              <a:t> </a:t>
            </a:r>
            <a:r>
              <a:rPr lang="en-GB" dirty="0" err="1"/>
              <a:t>anemia</a:t>
            </a:r>
            <a:r>
              <a:rPr lang="en-GB" dirty="0"/>
              <a:t>)</a:t>
            </a:r>
          </a:p>
          <a:p>
            <a:r>
              <a:rPr lang="el-GR" dirty="0" smtClean="0"/>
              <a:t>Χρόνια </a:t>
            </a:r>
            <a:r>
              <a:rPr lang="el-GR" dirty="0"/>
              <a:t>ανοσοκαταστολή</a:t>
            </a:r>
          </a:p>
          <a:p>
            <a:r>
              <a:rPr lang="el-GR" dirty="0"/>
              <a:t>Γενετικοί παράγοντες/ Μεταλλάξεις γονιδίων (</a:t>
            </a:r>
            <a:r>
              <a:rPr lang="en-GB" dirty="0"/>
              <a:t>mutation or loss of allele in tumour suppressor genes </a:t>
            </a:r>
            <a:r>
              <a:rPr lang="en-GB" dirty="0" err="1"/>
              <a:t>eg</a:t>
            </a:r>
            <a:r>
              <a:rPr lang="en-GB" dirty="0"/>
              <a:t> P53 on chromosome 17 and MTSG on chromosome 9 or mutation in proto-oncogenes to oncogenes </a:t>
            </a:r>
            <a:r>
              <a:rPr lang="en-GB" dirty="0" err="1"/>
              <a:t>eg</a:t>
            </a:r>
            <a:r>
              <a:rPr lang="en-GB" dirty="0"/>
              <a:t> c-</a:t>
            </a:r>
            <a:r>
              <a:rPr lang="en-GB" dirty="0" err="1"/>
              <a:t>ras</a:t>
            </a:r>
            <a:r>
              <a:rPr lang="en-GB" dirty="0"/>
              <a:t> in Indian </a:t>
            </a:r>
            <a:r>
              <a:rPr lang="en-GB" dirty="0" smtClean="0"/>
              <a:t>smokers</a:t>
            </a:r>
            <a:r>
              <a:rPr lang="el-GR" dirty="0" smtClean="0"/>
              <a:t>)</a:t>
            </a:r>
            <a:endParaRPr lang="en-GB" dirty="0"/>
          </a:p>
          <a:p>
            <a:endParaRPr lang="en-GB" altLang="en-US" sz="1600" dirty="0"/>
          </a:p>
        </p:txBody>
      </p:sp>
      <p:pic>
        <p:nvPicPr>
          <p:cNvPr id="2" name="Picture 1"/>
          <p:cNvPicPr>
            <a:picLocks noChangeAspect="1"/>
          </p:cNvPicPr>
          <p:nvPr/>
        </p:nvPicPr>
        <p:blipFill>
          <a:blip r:embed="rId2" cstate="print"/>
          <a:stretch>
            <a:fillRect/>
          </a:stretch>
        </p:blipFill>
        <p:spPr>
          <a:xfrm>
            <a:off x="8149590" y="3771900"/>
            <a:ext cx="3086100" cy="3086100"/>
          </a:xfrm>
          <a:prstGeom prst="rect">
            <a:avLst/>
          </a:prstGeom>
        </p:spPr>
      </p:pic>
    </p:spTree>
    <p:extLst>
      <p:ext uri="{BB962C8B-B14F-4D97-AF65-F5344CB8AC3E}">
        <p14:creationId xmlns:p14="http://schemas.microsoft.com/office/powerpoint/2010/main" xmlns="" val="20853794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0" y="0"/>
            <a:ext cx="9144000" cy="527901"/>
          </a:xfrm>
        </p:spPr>
        <p:txBody>
          <a:bodyPr>
            <a:normAutofit/>
          </a:bodyPr>
          <a:lstStyle/>
          <a:p>
            <a:pPr eaLnBrk="1" hangingPunct="1"/>
            <a:r>
              <a:rPr lang="el-GR" sz="2800" b="1" i="1" u="sng" dirty="0">
                <a:solidFill>
                  <a:srgbClr val="C00000"/>
                </a:solidFill>
              </a:rPr>
              <a:t>Διαφορική διάγνωση (ΔΔ) πλειόμορφου αδενώματος </a:t>
            </a:r>
          </a:p>
        </p:txBody>
      </p:sp>
      <p:sp>
        <p:nvSpPr>
          <p:cNvPr id="281603" name="Rectangle 3"/>
          <p:cNvSpPr>
            <a:spLocks noGrp="1" noChangeArrowheads="1"/>
          </p:cNvSpPr>
          <p:nvPr>
            <p:ph type="body" idx="1"/>
          </p:nvPr>
        </p:nvSpPr>
        <p:spPr>
          <a:xfrm>
            <a:off x="534186" y="831475"/>
            <a:ext cx="9144000" cy="3797086"/>
          </a:xfrm>
        </p:spPr>
        <p:txBody>
          <a:bodyPr>
            <a:normAutofit/>
          </a:bodyPr>
          <a:lstStyle/>
          <a:p>
            <a:pPr lvl="1" eaLnBrk="1" hangingPunct="1">
              <a:lnSpc>
                <a:spcPct val="80000"/>
              </a:lnSpc>
              <a:buFontTx/>
              <a:buChar char="•"/>
            </a:pPr>
            <a:r>
              <a:rPr lang="el-GR" sz="2000" b="1" dirty="0"/>
              <a:t>μονόμορφο αδένωμα</a:t>
            </a:r>
          </a:p>
          <a:p>
            <a:pPr lvl="1" eaLnBrk="1" hangingPunct="1">
              <a:lnSpc>
                <a:spcPct val="80000"/>
              </a:lnSpc>
              <a:buFontTx/>
              <a:buChar char="•"/>
            </a:pPr>
            <a:r>
              <a:rPr lang="el-GR" sz="2000" b="1" dirty="0"/>
              <a:t>καρκίνωμα σε έδαφος πλειόμορφου αδενώματος </a:t>
            </a:r>
          </a:p>
          <a:p>
            <a:pPr lvl="1" eaLnBrk="1" hangingPunct="1">
              <a:lnSpc>
                <a:spcPct val="80000"/>
              </a:lnSpc>
              <a:buFontTx/>
              <a:buNone/>
            </a:pPr>
            <a:r>
              <a:rPr lang="el-GR" sz="2000" b="1" dirty="0"/>
              <a:t>   </a:t>
            </a:r>
            <a:r>
              <a:rPr lang="el-GR" sz="1400" dirty="0"/>
              <a:t>[ σε &lt; 10% ( 2-3%) των πλειόμορφων αδενωμάτων παρατηρείται κακοήθης εξαλλαγή]</a:t>
            </a:r>
          </a:p>
          <a:p>
            <a:pPr lvl="1" eaLnBrk="1" hangingPunct="1">
              <a:lnSpc>
                <a:spcPct val="80000"/>
              </a:lnSpc>
              <a:buFontTx/>
              <a:buChar char="•"/>
            </a:pPr>
            <a:r>
              <a:rPr lang="el-GR" sz="2000" b="1" dirty="0"/>
              <a:t>πολύμορφο, χαμηλής κακοήθειας αδενοκαρκίνωμα (ΠΧΚΑ)</a:t>
            </a:r>
          </a:p>
          <a:p>
            <a:pPr lvl="1" eaLnBrk="1" hangingPunct="1">
              <a:lnSpc>
                <a:spcPct val="80000"/>
              </a:lnSpc>
              <a:buFontTx/>
              <a:buNone/>
            </a:pPr>
            <a:r>
              <a:rPr lang="el-GR" sz="1200" b="1" dirty="0"/>
              <a:t>     </a:t>
            </a:r>
            <a:r>
              <a:rPr lang="el-GR" sz="1200" dirty="0"/>
              <a:t>[ως επί το πλείστον σε ελλάσσονες σιελογόνους ( όπως όλες οι κακοήθεις σιελαδενικές νεοπλασίες, εξάλλου), στοιχεία διηθητικής ανάπτυξης, στην περιφέρειά</a:t>
            </a:r>
            <a:r>
              <a:rPr lang="en-US" sz="1200" dirty="0"/>
              <a:t>:</a:t>
            </a:r>
            <a:r>
              <a:rPr lang="el-GR" sz="1200" dirty="0"/>
              <a:t> μικροί σωλήνες και μεμονωμένες κυτταρικές χορδές] </a:t>
            </a:r>
            <a:endParaRPr lang="el-GR" sz="1200" b="1" dirty="0"/>
          </a:p>
          <a:p>
            <a:pPr lvl="1" eaLnBrk="1" hangingPunct="1">
              <a:lnSpc>
                <a:spcPct val="80000"/>
              </a:lnSpc>
              <a:buFontTx/>
              <a:buChar char="•"/>
            </a:pPr>
            <a:r>
              <a:rPr lang="el-GR" sz="2000" b="1" dirty="0"/>
              <a:t>αδενοειδές κυστικό καρκίνωμα (ΑΚ)</a:t>
            </a:r>
            <a:r>
              <a:rPr lang="en-US" sz="2000" b="1" dirty="0"/>
              <a:t> </a:t>
            </a:r>
            <a:endParaRPr lang="el-GR" sz="2000" b="1" dirty="0"/>
          </a:p>
          <a:p>
            <a:pPr lvl="1" eaLnBrk="1" hangingPunct="1">
              <a:lnSpc>
                <a:spcPct val="80000"/>
              </a:lnSpc>
              <a:buFontTx/>
              <a:buChar char="•"/>
            </a:pPr>
            <a:r>
              <a:rPr lang="el-GR" sz="2000" dirty="0"/>
              <a:t>[εν τω βάθει νεοπλάσματα εξαρτημάτων δέρματος</a:t>
            </a:r>
          </a:p>
          <a:p>
            <a:pPr lvl="1" eaLnBrk="1" hangingPunct="1">
              <a:lnSpc>
                <a:spcPct val="80000"/>
              </a:lnSpc>
              <a:buFontTx/>
              <a:buNone/>
            </a:pPr>
            <a:r>
              <a:rPr lang="el-GR" sz="2000" dirty="0"/>
              <a:t>                    (χονδρόμορφο συρίγγωμα)</a:t>
            </a:r>
          </a:p>
          <a:p>
            <a:pPr lvl="1" eaLnBrk="1" hangingPunct="1">
              <a:lnSpc>
                <a:spcPct val="80000"/>
              </a:lnSpc>
              <a:buFontTx/>
              <a:buChar char="•"/>
            </a:pPr>
            <a:r>
              <a:rPr lang="el-GR" sz="2000" dirty="0"/>
              <a:t>μεσεγχυματικά νεοπλάσματα </a:t>
            </a:r>
          </a:p>
          <a:p>
            <a:pPr lvl="1" eaLnBrk="1" hangingPunct="1">
              <a:lnSpc>
                <a:spcPct val="80000"/>
              </a:lnSpc>
              <a:buFontTx/>
              <a:buNone/>
            </a:pPr>
            <a:r>
              <a:rPr lang="el-GR" sz="2000" dirty="0"/>
              <a:t>   (μύξωμα, μυξοειδές λίπωμα, μυξοειδές νευροϊνωμα</a:t>
            </a:r>
            <a:r>
              <a:rPr lang="en-US" sz="2000" dirty="0"/>
              <a:t>)</a:t>
            </a:r>
            <a:r>
              <a:rPr lang="el-GR" sz="2000" dirty="0"/>
              <a:t>]</a:t>
            </a:r>
          </a:p>
          <a:p>
            <a:pPr lvl="1" algn="ctr" eaLnBrk="1" hangingPunct="1">
              <a:lnSpc>
                <a:spcPct val="80000"/>
              </a:lnSpc>
              <a:buFontTx/>
              <a:buNone/>
            </a:pPr>
            <a:endParaRPr lang="el-GR" sz="2600" dirty="0"/>
          </a:p>
          <a:p>
            <a:pPr eaLnBrk="1" hangingPunct="1">
              <a:lnSpc>
                <a:spcPct val="80000"/>
              </a:lnSpc>
            </a:pPr>
            <a:endParaRPr lang="el-GR" sz="2600" dirty="0"/>
          </a:p>
        </p:txBody>
      </p:sp>
      <p:sp>
        <p:nvSpPr>
          <p:cNvPr id="61444" name="Rectangle 4"/>
          <p:cNvSpPr>
            <a:spLocks noChangeArrowheads="1"/>
          </p:cNvSpPr>
          <p:nvPr/>
        </p:nvSpPr>
        <p:spPr bwMode="auto">
          <a:xfrm>
            <a:off x="1524000" y="5715001"/>
            <a:ext cx="9144000" cy="1108075"/>
          </a:xfrm>
          <a:prstGeom prst="rect">
            <a:avLst/>
          </a:prstGeom>
          <a:noFill/>
          <a:ln w="9525" algn="ctr">
            <a:noFill/>
            <a:miter lim="800000"/>
            <a:headEnd/>
            <a:tailEnd/>
          </a:ln>
          <a:effectLst/>
        </p:spPr>
        <p:txBody>
          <a:bodyPr>
            <a:spAutoFit/>
          </a:bodyPr>
          <a:lstStyle/>
          <a:p>
            <a:pPr marL="342900" indent="-342900">
              <a:buBlip>
                <a:blip r:embed="rId2"/>
              </a:buBlip>
              <a:defRPr/>
            </a:pPr>
            <a:r>
              <a:rPr lang="el-GR" u="sng" dirty="0">
                <a:effectLst>
                  <a:outerShdw blurRad="38100" dist="38100" dir="2700000" algn="tl">
                    <a:srgbClr val="000000"/>
                  </a:outerShdw>
                </a:effectLst>
              </a:rPr>
              <a:t>Επιθηλιακά </a:t>
            </a:r>
            <a:r>
              <a:rPr lang="el-GR" dirty="0">
                <a:effectLst>
                  <a:outerShdw blurRad="38100" dist="38100" dir="2700000" algn="tl">
                    <a:srgbClr val="000000"/>
                  </a:outerShdw>
                </a:effectLst>
              </a:rPr>
              <a:t>κύτταρα</a:t>
            </a:r>
            <a:r>
              <a:rPr lang="en-US" dirty="0">
                <a:effectLst>
                  <a:outerShdw blurRad="38100" dist="38100" dir="2700000" algn="tl">
                    <a:srgbClr val="000000"/>
                  </a:outerShdw>
                </a:effectLst>
              </a:rPr>
              <a:t>:</a:t>
            </a:r>
            <a:r>
              <a:rPr lang="el-GR" dirty="0">
                <a:solidFill>
                  <a:srgbClr val="CCECFF"/>
                </a:solidFill>
                <a:effectLst>
                  <a:outerShdw blurRad="38100" dist="38100" dir="2700000" algn="tl">
                    <a:srgbClr val="000000"/>
                  </a:outerShdw>
                </a:effectLst>
              </a:rPr>
              <a:t> </a:t>
            </a:r>
            <a:r>
              <a:rPr lang="en-US" sz="2200" dirty="0">
                <a:effectLst>
                  <a:outerShdw blurRad="38100" dist="38100" dir="2700000" algn="tl">
                    <a:srgbClr val="000000"/>
                  </a:outerShdw>
                </a:effectLst>
              </a:rPr>
              <a:t>EMA, CEA, keratin</a:t>
            </a:r>
            <a:r>
              <a:rPr lang="el-GR" sz="2200" dirty="0">
                <a:effectLst>
                  <a:outerShdw blurRad="38100" dist="38100" dir="2700000" algn="tl">
                    <a:srgbClr val="000000"/>
                  </a:outerShdw>
                </a:effectLst>
              </a:rPr>
              <a:t> (3,6,11,13,16)</a:t>
            </a:r>
            <a:endParaRPr lang="en-US" sz="2200" dirty="0">
              <a:effectLst>
                <a:outerShdw blurRad="38100" dist="38100" dir="2700000" algn="tl">
                  <a:srgbClr val="000000"/>
                </a:outerShdw>
              </a:effectLst>
            </a:endParaRPr>
          </a:p>
          <a:p>
            <a:pPr marL="342900" indent="-342900">
              <a:buBlip>
                <a:blip r:embed="rId2"/>
              </a:buBlip>
              <a:defRPr/>
            </a:pPr>
            <a:r>
              <a:rPr lang="el-GR" u="sng" dirty="0">
                <a:solidFill>
                  <a:srgbClr val="0070C0"/>
                </a:solidFill>
                <a:effectLst>
                  <a:outerShdw blurRad="38100" dist="38100" dir="2700000" algn="tl">
                    <a:srgbClr val="000000"/>
                  </a:outerShdw>
                </a:effectLst>
              </a:rPr>
              <a:t>Μυο</a:t>
            </a:r>
            <a:r>
              <a:rPr lang="el-GR" dirty="0">
                <a:solidFill>
                  <a:srgbClr val="0070C0"/>
                </a:solidFill>
                <a:effectLst>
                  <a:outerShdw blurRad="38100" dist="38100" dir="2700000" algn="tl">
                    <a:srgbClr val="000000"/>
                  </a:outerShdw>
                </a:effectLst>
              </a:rPr>
              <a:t>επιθηλιακά</a:t>
            </a:r>
            <a:r>
              <a:rPr lang="en-US" dirty="0">
                <a:solidFill>
                  <a:srgbClr val="0070C0"/>
                </a:solidFill>
                <a:effectLst>
                  <a:outerShdw blurRad="38100" dist="38100" dir="2700000" algn="tl">
                    <a:srgbClr val="000000"/>
                  </a:outerShdw>
                </a:effectLst>
              </a:rPr>
              <a:t>:</a:t>
            </a:r>
            <a:r>
              <a:rPr lang="en-US" dirty="0">
                <a:effectLst>
                  <a:outerShdw blurRad="38100" dist="38100" dir="2700000" algn="tl">
                    <a:srgbClr val="000000"/>
                  </a:outerShdw>
                </a:effectLst>
              </a:rPr>
              <a:t> </a:t>
            </a:r>
            <a:r>
              <a:rPr lang="en-US" sz="2200" dirty="0">
                <a:solidFill>
                  <a:schemeClr val="tx2">
                    <a:lumMod val="60000"/>
                    <a:lumOff val="40000"/>
                  </a:schemeClr>
                </a:solidFill>
                <a:effectLst>
                  <a:outerShdw blurRad="38100" dist="38100" dir="2700000" algn="tl">
                    <a:srgbClr val="000000"/>
                  </a:outerShdw>
                </a:effectLst>
              </a:rPr>
              <a:t>keratin</a:t>
            </a:r>
            <a:r>
              <a:rPr lang="el-GR" sz="2200" dirty="0">
                <a:solidFill>
                  <a:schemeClr val="tx2">
                    <a:lumMod val="60000"/>
                    <a:lumOff val="40000"/>
                  </a:schemeClr>
                </a:solidFill>
                <a:effectLst>
                  <a:outerShdw blurRad="38100" dist="38100" dir="2700000" algn="tl">
                    <a:srgbClr val="000000"/>
                  </a:outerShdw>
                </a:effectLst>
              </a:rPr>
              <a:t> (13,14,17)</a:t>
            </a:r>
            <a:r>
              <a:rPr lang="en-US" sz="2200" dirty="0">
                <a:solidFill>
                  <a:schemeClr val="tx2">
                    <a:lumMod val="60000"/>
                    <a:lumOff val="40000"/>
                  </a:schemeClr>
                </a:solidFill>
                <a:effectLst>
                  <a:outerShdw blurRad="38100" dist="38100" dir="2700000" algn="tl">
                    <a:srgbClr val="000000"/>
                  </a:outerShdw>
                </a:effectLst>
              </a:rPr>
              <a:t>, </a:t>
            </a:r>
            <a:r>
              <a:rPr lang="en-US" sz="2200" dirty="0" err="1">
                <a:solidFill>
                  <a:schemeClr val="tx2">
                    <a:lumMod val="60000"/>
                    <a:lumOff val="40000"/>
                  </a:schemeClr>
                </a:solidFill>
                <a:effectLst>
                  <a:outerShdw blurRad="38100" dist="38100" dir="2700000" algn="tl">
                    <a:srgbClr val="000000"/>
                  </a:outerShdw>
                </a:effectLst>
              </a:rPr>
              <a:t>Vimentin</a:t>
            </a:r>
            <a:r>
              <a:rPr lang="el-GR" sz="2200" dirty="0">
                <a:solidFill>
                  <a:schemeClr val="tx2">
                    <a:lumMod val="60000"/>
                    <a:lumOff val="40000"/>
                  </a:schemeClr>
                </a:solidFill>
                <a:effectLst>
                  <a:outerShdw blurRad="38100" dist="38100" dir="2700000" algn="tl">
                    <a:srgbClr val="000000"/>
                  </a:outerShdw>
                </a:effectLst>
              </a:rPr>
              <a:t>, </a:t>
            </a:r>
            <a:r>
              <a:rPr lang="en-US" sz="2200" dirty="0">
                <a:solidFill>
                  <a:schemeClr val="tx2">
                    <a:lumMod val="60000"/>
                    <a:lumOff val="40000"/>
                  </a:schemeClr>
                </a:solidFill>
                <a:effectLst>
                  <a:outerShdw blurRad="38100" dist="38100" dir="2700000" algn="tl">
                    <a:srgbClr val="000000"/>
                  </a:outerShdw>
                </a:effectLst>
              </a:rPr>
              <a:t>SMA,</a:t>
            </a:r>
            <a:r>
              <a:rPr lang="el-GR" sz="2200" dirty="0">
                <a:solidFill>
                  <a:schemeClr val="tx2">
                    <a:lumMod val="60000"/>
                    <a:lumOff val="40000"/>
                  </a:schemeClr>
                </a:solidFill>
                <a:effectLst>
                  <a:outerShdw blurRad="38100" dist="38100" dir="2700000" algn="tl">
                    <a:srgbClr val="000000"/>
                  </a:outerShdw>
                </a:effectLst>
              </a:rPr>
              <a:t> </a:t>
            </a:r>
            <a:r>
              <a:rPr lang="en-US" sz="2200" dirty="0">
                <a:solidFill>
                  <a:schemeClr val="tx2">
                    <a:lumMod val="60000"/>
                    <a:lumOff val="40000"/>
                  </a:schemeClr>
                </a:solidFill>
                <a:effectLst>
                  <a:outerShdw blurRad="38100" dist="38100" dir="2700000" algn="tl">
                    <a:srgbClr val="000000"/>
                  </a:outerShdw>
                </a:effectLst>
              </a:rPr>
              <a:t>HHF35,</a:t>
            </a:r>
            <a:endParaRPr lang="el-GR" sz="2200" dirty="0">
              <a:solidFill>
                <a:schemeClr val="tx2">
                  <a:lumMod val="60000"/>
                  <a:lumOff val="40000"/>
                </a:schemeClr>
              </a:solidFill>
              <a:effectLst>
                <a:outerShdw blurRad="38100" dist="38100" dir="2700000" algn="tl">
                  <a:srgbClr val="000000"/>
                </a:outerShdw>
              </a:effectLst>
            </a:endParaRPr>
          </a:p>
          <a:p>
            <a:pPr marL="342900" indent="-342900">
              <a:defRPr/>
            </a:pPr>
            <a:r>
              <a:rPr lang="el-GR" sz="2200" dirty="0">
                <a:solidFill>
                  <a:schemeClr val="tx2">
                    <a:lumMod val="60000"/>
                    <a:lumOff val="40000"/>
                  </a:schemeClr>
                </a:solidFill>
                <a:effectLst>
                  <a:outerShdw blurRad="38100" dist="38100" dir="2700000" algn="tl">
                    <a:srgbClr val="000000"/>
                  </a:outerShdw>
                </a:effectLst>
              </a:rPr>
              <a:t>                                  </a:t>
            </a:r>
            <a:r>
              <a:rPr lang="en-US" sz="2200" dirty="0">
                <a:solidFill>
                  <a:schemeClr val="tx2">
                    <a:lumMod val="60000"/>
                    <a:lumOff val="40000"/>
                  </a:schemeClr>
                </a:solidFill>
                <a:effectLst>
                  <a:outerShdw blurRad="38100" dist="38100" dir="2700000" algn="tl">
                    <a:srgbClr val="000000"/>
                  </a:outerShdw>
                </a:effectLst>
              </a:rPr>
              <a:t> S100, GFAP, CD10, p63</a:t>
            </a:r>
          </a:p>
        </p:txBody>
      </p:sp>
      <p:sp>
        <p:nvSpPr>
          <p:cNvPr id="2" name="Rectangle 1"/>
          <p:cNvSpPr/>
          <p:nvPr/>
        </p:nvSpPr>
        <p:spPr>
          <a:xfrm>
            <a:off x="3818936" y="4941159"/>
            <a:ext cx="4004622" cy="369332"/>
          </a:xfrm>
          <a:prstGeom prst="rect">
            <a:avLst/>
          </a:prstGeom>
        </p:spPr>
        <p:txBody>
          <a:bodyPr wrap="none">
            <a:spAutoFit/>
          </a:bodyPr>
          <a:lstStyle/>
          <a:p>
            <a:r>
              <a:rPr lang="el-GR" dirty="0" smtClean="0">
                <a:solidFill>
                  <a:srgbClr val="C00000"/>
                </a:solidFill>
              </a:rPr>
              <a:t>ΑΝΟΣΟΊ΄ΣΤΟΧΗΜΙΚΟΙ ΔΕΙΚΤΕΣ </a:t>
            </a:r>
            <a:endParaRPr lang="el-GR" dirty="0">
              <a:solidFill>
                <a:srgbClr val="C00000"/>
              </a:solidFill>
            </a:endParaRPr>
          </a:p>
        </p:txBody>
      </p:sp>
    </p:spTree>
    <p:extLst>
      <p:ext uri="{BB962C8B-B14F-4D97-AF65-F5344CB8AC3E}">
        <p14:creationId xmlns:p14="http://schemas.microsoft.com/office/powerpoint/2010/main" xmlns="" val="3234739298"/>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4"/>
          <p:cNvSpPr>
            <a:spLocks noGrp="1"/>
          </p:cNvSpPr>
          <p:nvPr>
            <p:ph type="title"/>
          </p:nvPr>
        </p:nvSpPr>
        <p:spPr>
          <a:xfrm>
            <a:off x="0" y="1"/>
            <a:ext cx="11180190" cy="1036947"/>
          </a:xfrm>
        </p:spPr>
        <p:txBody>
          <a:bodyPr>
            <a:normAutofit/>
          </a:bodyPr>
          <a:lstStyle/>
          <a:p>
            <a:r>
              <a:rPr lang="el-GR" sz="3200" b="1" i="1" u="sng" dirty="0" smtClean="0">
                <a:solidFill>
                  <a:srgbClr val="C00000"/>
                </a:solidFill>
              </a:rPr>
              <a:t>Ελάχιστα </a:t>
            </a:r>
            <a:r>
              <a:rPr lang="el-GR" sz="3200" b="1" i="1" u="sng" dirty="0">
                <a:solidFill>
                  <a:srgbClr val="C00000"/>
                </a:solidFill>
              </a:rPr>
              <a:t>διηθητικό καρκίνωμα σε έδαφος πλειόμορφου αδενώματος</a:t>
            </a:r>
          </a:p>
        </p:txBody>
      </p:sp>
      <p:sp>
        <p:nvSpPr>
          <p:cNvPr id="285699" name="Rectangle 5"/>
          <p:cNvSpPr>
            <a:spLocks noGrp="1"/>
          </p:cNvSpPr>
          <p:nvPr>
            <p:ph type="body" sz="half" idx="1"/>
          </p:nvPr>
        </p:nvSpPr>
        <p:spPr>
          <a:xfrm>
            <a:off x="1524000" y="1214438"/>
            <a:ext cx="4643438" cy="5643562"/>
          </a:xfrm>
        </p:spPr>
        <p:txBody>
          <a:bodyPr>
            <a:normAutofit fontScale="92500"/>
          </a:bodyPr>
          <a:lstStyle/>
          <a:p>
            <a:pPr>
              <a:lnSpc>
                <a:spcPct val="90000"/>
              </a:lnSpc>
            </a:pPr>
            <a:r>
              <a:rPr lang="el-GR" sz="2400"/>
              <a:t>Στα καρκινώματα σε έδαφος πολύμορφων αδενωμάτων (2-3% των πολύμορφων αδενωμάτων) πρέπει να αναφέρονται</a:t>
            </a:r>
            <a:r>
              <a:rPr lang="en-US" sz="2400"/>
              <a:t>:</a:t>
            </a:r>
          </a:p>
          <a:p>
            <a:pPr>
              <a:lnSpc>
                <a:spcPct val="90000"/>
              </a:lnSpc>
              <a:buFontTx/>
              <a:buChar char="-"/>
            </a:pPr>
            <a:r>
              <a:rPr lang="el-GR" sz="2400"/>
              <a:t>ο </a:t>
            </a:r>
            <a:r>
              <a:rPr lang="el-GR" sz="2400" b="1"/>
              <a:t>ιστολογικός τύπος</a:t>
            </a:r>
            <a:r>
              <a:rPr lang="el-GR" sz="2400"/>
              <a:t> (επιθηλιακός-μυοεπιθηλιακός) &amp; ο </a:t>
            </a:r>
            <a:r>
              <a:rPr lang="el-GR" sz="2400" b="1"/>
              <a:t>βαθμός κακοήθειας</a:t>
            </a:r>
            <a:r>
              <a:rPr lang="el-GR" sz="2400"/>
              <a:t> του καρκινώματος</a:t>
            </a:r>
          </a:p>
          <a:p>
            <a:pPr>
              <a:lnSpc>
                <a:spcPct val="90000"/>
              </a:lnSpc>
              <a:buFontTx/>
              <a:buChar char="-"/>
            </a:pPr>
            <a:r>
              <a:rPr lang="el-GR" sz="2400"/>
              <a:t>το </a:t>
            </a:r>
            <a:r>
              <a:rPr lang="el-GR" sz="2400" b="1"/>
              <a:t>ποσοστό</a:t>
            </a:r>
            <a:r>
              <a:rPr lang="el-GR" sz="2400"/>
              <a:t> που καταλαμβάνει το καρκίνωμα </a:t>
            </a:r>
          </a:p>
          <a:p>
            <a:pPr>
              <a:lnSpc>
                <a:spcPct val="90000"/>
              </a:lnSpc>
              <a:buFontTx/>
              <a:buChar char="-"/>
            </a:pPr>
            <a:r>
              <a:rPr lang="el-GR" sz="2400"/>
              <a:t>το </a:t>
            </a:r>
            <a:r>
              <a:rPr lang="el-GR" sz="2400" b="1"/>
              <a:t>εύρος διήθησης</a:t>
            </a:r>
            <a:r>
              <a:rPr lang="el-GR" sz="2400"/>
              <a:t> του καρκινωματώδους συστατικού</a:t>
            </a:r>
          </a:p>
          <a:p>
            <a:pPr>
              <a:lnSpc>
                <a:spcPct val="90000"/>
              </a:lnSpc>
              <a:buFontTx/>
              <a:buNone/>
            </a:pPr>
            <a:r>
              <a:rPr lang="el-GR" sz="2400"/>
              <a:t>     [ενδοκαψικό,ελάχιστα διηθητικό ( &lt; 1,5 χιλ.), διηθητικό (&gt;1,5 χιλ.)].</a:t>
            </a:r>
          </a:p>
        </p:txBody>
      </p:sp>
      <p:pic>
        <p:nvPicPr>
          <p:cNvPr id="285700" name="Picture 7" descr="seethala_Fig1_HTML"/>
          <p:cNvPicPr>
            <a:picLocks noGrp="1" noChangeAspect="1" noChangeArrowheads="1"/>
          </p:cNvPicPr>
          <p:nvPr>
            <p:ph sz="half" idx="2"/>
          </p:nvPr>
        </p:nvPicPr>
        <p:blipFill>
          <a:blip r:embed="rId2" cstate="print"/>
          <a:srcRect/>
          <a:stretch>
            <a:fillRect/>
          </a:stretch>
        </p:blipFill>
        <p:spPr>
          <a:xfrm>
            <a:off x="6667500" y="1357314"/>
            <a:ext cx="3786188" cy="5018087"/>
          </a:xfrm>
        </p:spPr>
      </p:pic>
    </p:spTree>
    <p:extLst>
      <p:ext uri="{BB962C8B-B14F-4D97-AF65-F5344CB8AC3E}">
        <p14:creationId xmlns:p14="http://schemas.microsoft.com/office/powerpoint/2010/main" xmlns="" val="174338430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0" y="0"/>
            <a:ext cx="9144000" cy="838199"/>
          </a:xfrm>
        </p:spPr>
        <p:txBody>
          <a:bodyPr>
            <a:normAutofit/>
          </a:bodyPr>
          <a:lstStyle/>
          <a:p>
            <a:pPr eaLnBrk="1" hangingPunct="1"/>
            <a:r>
              <a:rPr lang="el-GR" sz="3200" b="1" i="1" u="sng" dirty="0">
                <a:solidFill>
                  <a:srgbClr val="C00000"/>
                </a:solidFill>
              </a:rPr>
              <a:t>Όγκος  του </a:t>
            </a:r>
            <a:r>
              <a:rPr lang="en-US" sz="3200" b="1" i="1" u="sng" dirty="0" err="1">
                <a:solidFill>
                  <a:srgbClr val="C00000"/>
                </a:solidFill>
              </a:rPr>
              <a:t>Warthin</a:t>
            </a:r>
            <a:r>
              <a:rPr lang="el-GR" sz="3200" b="1" i="1" u="sng" dirty="0">
                <a:solidFill>
                  <a:srgbClr val="C00000"/>
                </a:solidFill>
              </a:rPr>
              <a:t> </a:t>
            </a:r>
          </a:p>
        </p:txBody>
      </p:sp>
      <p:sp>
        <p:nvSpPr>
          <p:cNvPr id="303107" name="Rectangle 3"/>
          <p:cNvSpPr>
            <a:spLocks noGrp="1" noChangeArrowheads="1"/>
          </p:cNvSpPr>
          <p:nvPr>
            <p:ph type="body" idx="1"/>
          </p:nvPr>
        </p:nvSpPr>
        <p:spPr>
          <a:xfrm>
            <a:off x="873550" y="1066113"/>
            <a:ext cx="5715000" cy="5705475"/>
          </a:xfrm>
        </p:spPr>
        <p:txBody>
          <a:bodyPr>
            <a:normAutofit fontScale="77500" lnSpcReduction="20000"/>
          </a:bodyPr>
          <a:lstStyle/>
          <a:p>
            <a:pPr eaLnBrk="1" hangingPunct="1">
              <a:lnSpc>
                <a:spcPct val="80000"/>
              </a:lnSpc>
              <a:buFont typeface="Wingdings" pitchFamily="2" charset="2"/>
              <a:buNone/>
              <a:defRPr/>
            </a:pPr>
            <a:r>
              <a:rPr lang="el-GR" dirty="0">
                <a:solidFill>
                  <a:srgbClr val="CCFFFF"/>
                </a:solidFill>
              </a:rPr>
              <a:t>     </a:t>
            </a:r>
            <a:r>
              <a:rPr lang="el-GR" b="1" spc="600" dirty="0" err="1"/>
              <a:t>Καλόηθες</a:t>
            </a:r>
            <a:r>
              <a:rPr lang="el-GR" b="1" dirty="0"/>
              <a:t> </a:t>
            </a:r>
            <a:r>
              <a:rPr lang="el-GR" sz="2000" b="1" dirty="0">
                <a:solidFill>
                  <a:srgbClr val="7030A0"/>
                </a:solidFill>
              </a:rPr>
              <a:t>επιθηλιακό νεόπλασμα με λεμφική αντίδραση</a:t>
            </a:r>
          </a:p>
          <a:p>
            <a:pPr eaLnBrk="1" hangingPunct="1">
              <a:lnSpc>
                <a:spcPct val="80000"/>
              </a:lnSpc>
              <a:defRPr/>
            </a:pPr>
            <a:endParaRPr lang="el-GR" sz="1400" b="1" dirty="0"/>
          </a:p>
          <a:p>
            <a:pPr eaLnBrk="1" hangingPunct="1">
              <a:lnSpc>
                <a:spcPct val="80000"/>
              </a:lnSpc>
              <a:defRPr/>
            </a:pPr>
            <a:r>
              <a:rPr lang="en-US" sz="1600" b="1" dirty="0"/>
              <a:t>4%</a:t>
            </a:r>
            <a:r>
              <a:rPr lang="el-GR" sz="1600" b="1" dirty="0"/>
              <a:t>-12% όλων των νεοπλασμάτων σιελογόνων</a:t>
            </a:r>
          </a:p>
          <a:p>
            <a:pPr eaLnBrk="1" hangingPunct="1">
              <a:lnSpc>
                <a:spcPct val="80000"/>
              </a:lnSpc>
              <a:defRPr/>
            </a:pPr>
            <a:r>
              <a:rPr lang="el-GR" sz="1600" b="1" dirty="0"/>
              <a:t>εντόπιση σχεδόν αποκλειστικά στην παρωτίδα </a:t>
            </a:r>
          </a:p>
          <a:p>
            <a:pPr eaLnBrk="1" hangingPunct="1">
              <a:lnSpc>
                <a:spcPct val="80000"/>
              </a:lnSpc>
              <a:buFont typeface="Wingdings" pitchFamily="2" charset="2"/>
              <a:buNone/>
              <a:defRPr/>
            </a:pPr>
            <a:r>
              <a:rPr lang="el-GR" sz="1600" b="1" dirty="0"/>
              <a:t>      </a:t>
            </a:r>
            <a:r>
              <a:rPr lang="el-GR" sz="1600" dirty="0"/>
              <a:t>(2ος σε συχνότητα καλοήθης </a:t>
            </a:r>
            <a:r>
              <a:rPr lang="el-GR" sz="1600" dirty="0" err="1"/>
              <a:t>σιελαδενικός</a:t>
            </a:r>
            <a:r>
              <a:rPr lang="el-GR" sz="1600" dirty="0"/>
              <a:t> όγκος , 8</a:t>
            </a:r>
            <a:r>
              <a:rPr lang="en-US" sz="1600" dirty="0"/>
              <a:t>%</a:t>
            </a:r>
            <a:r>
              <a:rPr lang="el-GR" sz="1600" dirty="0"/>
              <a:t> σε </a:t>
            </a:r>
            <a:r>
              <a:rPr lang="el-GR" sz="1600" dirty="0" err="1"/>
              <a:t>περιπαρωτιδικούς</a:t>
            </a:r>
            <a:r>
              <a:rPr lang="el-GR" sz="1600" dirty="0"/>
              <a:t> </a:t>
            </a:r>
            <a:r>
              <a:rPr lang="en-US" sz="1600" dirty="0"/>
              <a:t> </a:t>
            </a:r>
            <a:r>
              <a:rPr lang="el-GR" sz="1600" dirty="0"/>
              <a:t>λεμφαδένες</a:t>
            </a:r>
            <a:r>
              <a:rPr lang="en-US" sz="1600" dirty="0"/>
              <a:t>)</a:t>
            </a:r>
            <a:endParaRPr lang="el-GR" sz="1600" dirty="0"/>
          </a:p>
          <a:p>
            <a:pPr eaLnBrk="1" hangingPunct="1">
              <a:lnSpc>
                <a:spcPct val="80000"/>
              </a:lnSpc>
              <a:defRPr/>
            </a:pPr>
            <a:r>
              <a:rPr lang="el-GR" sz="1600" b="1" dirty="0"/>
              <a:t>συχνότερη προσβολή ανδρών,</a:t>
            </a:r>
            <a:r>
              <a:rPr lang="el-GR" sz="1600" dirty="0"/>
              <a:t> </a:t>
            </a:r>
            <a:r>
              <a:rPr lang="el-GR" sz="1600" b="1" dirty="0"/>
              <a:t>συσχέτιση με κάπνισμα</a:t>
            </a:r>
          </a:p>
          <a:p>
            <a:pPr eaLnBrk="1" hangingPunct="1">
              <a:lnSpc>
                <a:spcPct val="80000"/>
              </a:lnSpc>
              <a:defRPr/>
            </a:pPr>
            <a:r>
              <a:rPr lang="el-GR" sz="1600" dirty="0"/>
              <a:t>14% </a:t>
            </a:r>
            <a:r>
              <a:rPr lang="el-GR" sz="1600" dirty="0" err="1"/>
              <a:t>αμφοτερόπλευρο</a:t>
            </a:r>
            <a:r>
              <a:rPr lang="el-GR" sz="1600" dirty="0"/>
              <a:t>, ενίοτε πολυκεντρικό </a:t>
            </a:r>
          </a:p>
          <a:p>
            <a:pPr eaLnBrk="1" hangingPunct="1">
              <a:lnSpc>
                <a:spcPct val="80000"/>
              </a:lnSpc>
              <a:defRPr/>
            </a:pPr>
            <a:r>
              <a:rPr lang="el-GR" sz="1600" dirty="0"/>
              <a:t>συχνά ανώδυνη, </a:t>
            </a:r>
            <a:r>
              <a:rPr lang="el-GR" sz="1600" dirty="0" err="1">
                <a:effectLst>
                  <a:outerShdw blurRad="38100" dist="38100" dir="2700000" algn="tl">
                    <a:srgbClr val="000000">
                      <a:alpha val="43137"/>
                    </a:srgbClr>
                  </a:outerShdw>
                </a:effectLst>
              </a:rPr>
              <a:t>κλυδάζουσα</a:t>
            </a:r>
            <a:r>
              <a:rPr lang="el-GR" sz="1600" dirty="0"/>
              <a:t>, </a:t>
            </a:r>
            <a:r>
              <a:rPr lang="el-GR" sz="1600" dirty="0" err="1"/>
              <a:t>περίγραπτη</a:t>
            </a:r>
            <a:r>
              <a:rPr lang="el-GR" sz="1600" dirty="0"/>
              <a:t> με λεπτή κάψα διόγκωση</a:t>
            </a:r>
          </a:p>
          <a:p>
            <a:pPr eaLnBrk="1" hangingPunct="1">
              <a:lnSpc>
                <a:spcPct val="80000"/>
              </a:lnSpc>
              <a:defRPr/>
            </a:pPr>
            <a:r>
              <a:rPr lang="el-GR" sz="1600" dirty="0"/>
              <a:t>Στρογγυλές-ωοειδείς, </a:t>
            </a:r>
            <a:r>
              <a:rPr lang="el-GR" sz="1600" dirty="0" err="1"/>
              <a:t>εγκαψωμένες</a:t>
            </a:r>
            <a:r>
              <a:rPr lang="el-GR" sz="1600" dirty="0"/>
              <a:t> μάζες, </a:t>
            </a:r>
            <a:r>
              <a:rPr lang="el-GR" sz="1600" dirty="0" err="1"/>
              <a:t>μ.δ</a:t>
            </a:r>
            <a:r>
              <a:rPr lang="el-GR" sz="1600" dirty="0"/>
              <a:t>. 2-5 εκ.</a:t>
            </a:r>
          </a:p>
          <a:p>
            <a:pPr eaLnBrk="1" hangingPunct="1">
              <a:lnSpc>
                <a:spcPct val="80000"/>
              </a:lnSpc>
              <a:buFont typeface="Wingdings" pitchFamily="2" charset="2"/>
              <a:buNone/>
              <a:defRPr/>
            </a:pPr>
            <a:r>
              <a:rPr lang="el-GR" sz="1600" b="1" dirty="0"/>
              <a:t>     </a:t>
            </a:r>
          </a:p>
          <a:p>
            <a:pPr eaLnBrk="1" hangingPunct="1">
              <a:lnSpc>
                <a:spcPct val="80000"/>
              </a:lnSpc>
              <a:buFont typeface="Wingdings" pitchFamily="2" charset="2"/>
              <a:buNone/>
              <a:defRPr/>
            </a:pPr>
            <a:r>
              <a:rPr lang="el-GR" b="1" dirty="0"/>
              <a:t>Κυστικοί χώροι  με </a:t>
            </a:r>
            <a:r>
              <a:rPr lang="el-GR" b="1" dirty="0" err="1"/>
              <a:t>θηλώδεις</a:t>
            </a:r>
            <a:r>
              <a:rPr lang="el-GR" b="1" dirty="0"/>
              <a:t> </a:t>
            </a:r>
            <a:r>
              <a:rPr lang="el-GR" b="1" dirty="0" err="1"/>
              <a:t>προσεκβολές</a:t>
            </a:r>
            <a:endParaRPr lang="el-GR" b="1" dirty="0"/>
          </a:p>
          <a:p>
            <a:pPr eaLnBrk="1" hangingPunct="1">
              <a:lnSpc>
                <a:spcPct val="80000"/>
              </a:lnSpc>
              <a:defRPr/>
            </a:pPr>
            <a:r>
              <a:rPr lang="el-GR" b="1" dirty="0"/>
              <a:t>λεμφικό στοιχείο στο στρώμα των θηλών </a:t>
            </a:r>
          </a:p>
          <a:p>
            <a:pPr eaLnBrk="1" hangingPunct="1">
              <a:lnSpc>
                <a:spcPct val="80000"/>
              </a:lnSpc>
              <a:buFont typeface="Wingdings" pitchFamily="2" charset="2"/>
              <a:buNone/>
              <a:defRPr/>
            </a:pPr>
            <a:r>
              <a:rPr lang="el-GR" b="1" dirty="0"/>
              <a:t>  </a:t>
            </a:r>
            <a:r>
              <a:rPr lang="en-US" b="1" dirty="0"/>
              <a:t>    </a:t>
            </a:r>
            <a:r>
              <a:rPr lang="el-GR" dirty="0"/>
              <a:t>(50% οργάνωση σε </a:t>
            </a:r>
            <a:r>
              <a:rPr lang="el-GR" dirty="0" err="1"/>
              <a:t>λεμφοζίδια</a:t>
            </a:r>
            <a:r>
              <a:rPr lang="el-GR" dirty="0"/>
              <a:t>, διάσπαρτα πλασματοκύτταρα)</a:t>
            </a:r>
          </a:p>
          <a:p>
            <a:pPr eaLnBrk="1" hangingPunct="1">
              <a:lnSpc>
                <a:spcPct val="80000"/>
              </a:lnSpc>
              <a:defRPr/>
            </a:pPr>
            <a:r>
              <a:rPr lang="el-GR" b="1" dirty="0"/>
              <a:t>επιθήλιο</a:t>
            </a:r>
            <a:r>
              <a:rPr lang="en-US" b="1" dirty="0"/>
              <a:t>:</a:t>
            </a:r>
            <a:r>
              <a:rPr lang="el-GR" b="1" dirty="0"/>
              <a:t> διπλός στοίχος </a:t>
            </a:r>
          </a:p>
          <a:p>
            <a:pPr eaLnBrk="1" hangingPunct="1">
              <a:lnSpc>
                <a:spcPct val="80000"/>
              </a:lnSpc>
              <a:buFont typeface="Wingdings" pitchFamily="2" charset="2"/>
              <a:buNone/>
              <a:defRPr/>
            </a:pPr>
            <a:r>
              <a:rPr lang="en-US" b="1" dirty="0"/>
              <a:t>   </a:t>
            </a:r>
            <a:r>
              <a:rPr lang="en-US" dirty="0"/>
              <a:t>-</a:t>
            </a:r>
            <a:r>
              <a:rPr lang="el-GR" dirty="0"/>
              <a:t> </a:t>
            </a:r>
            <a:r>
              <a:rPr lang="el-GR" b="1" dirty="0"/>
              <a:t>κυλινδρικά,</a:t>
            </a:r>
            <a:r>
              <a:rPr lang="el-GR" dirty="0"/>
              <a:t> </a:t>
            </a:r>
            <a:r>
              <a:rPr lang="el-GR" b="1" dirty="0"/>
              <a:t>κοκκιώδη</a:t>
            </a:r>
            <a:r>
              <a:rPr lang="el-GR" dirty="0"/>
              <a:t>, </a:t>
            </a:r>
            <a:r>
              <a:rPr lang="el-GR" b="1" spc="600" dirty="0"/>
              <a:t>έντονα</a:t>
            </a:r>
            <a:r>
              <a:rPr lang="el-GR" dirty="0"/>
              <a:t> </a:t>
            </a:r>
            <a:r>
              <a:rPr lang="el-GR" b="1" dirty="0" err="1"/>
              <a:t>ηωσινόφιλα</a:t>
            </a:r>
            <a:r>
              <a:rPr lang="el-GR" b="1" dirty="0"/>
              <a:t> (</a:t>
            </a:r>
            <a:r>
              <a:rPr lang="el-GR" b="1" dirty="0" err="1"/>
              <a:t>ογκοκύτταρα</a:t>
            </a:r>
            <a:r>
              <a:rPr lang="el-GR" b="1" dirty="0"/>
              <a:t>), </a:t>
            </a:r>
            <a:r>
              <a:rPr lang="el-GR" dirty="0"/>
              <a:t>διάσπαρτα βλεννώδη</a:t>
            </a:r>
          </a:p>
          <a:p>
            <a:pPr eaLnBrk="1" hangingPunct="1">
              <a:lnSpc>
                <a:spcPct val="80000"/>
              </a:lnSpc>
              <a:buFont typeface="Wingdings" pitchFamily="2" charset="2"/>
              <a:buNone/>
              <a:defRPr/>
            </a:pPr>
            <a:r>
              <a:rPr lang="el-GR" b="1" dirty="0"/>
              <a:t>   - υποκείμενος στοίχος μικρών βασικών κυττάρων</a:t>
            </a:r>
            <a:endParaRPr lang="en-US" dirty="0"/>
          </a:p>
          <a:p>
            <a:pPr eaLnBrk="1" hangingPunct="1">
              <a:lnSpc>
                <a:spcPct val="80000"/>
              </a:lnSpc>
              <a:buFont typeface="Wingdings" pitchFamily="2" charset="2"/>
              <a:buNone/>
              <a:defRPr/>
            </a:pPr>
            <a:endParaRPr lang="el-GR" dirty="0">
              <a:solidFill>
                <a:srgbClr val="CCFFFF"/>
              </a:solidFill>
            </a:endParaRPr>
          </a:p>
        </p:txBody>
      </p:sp>
      <p:pic>
        <p:nvPicPr>
          <p:cNvPr id="297988" name="Picture 4" descr="SALI0060"/>
          <p:cNvPicPr>
            <a:picLocks noChangeAspect="1" noChangeArrowheads="1"/>
          </p:cNvPicPr>
          <p:nvPr/>
        </p:nvPicPr>
        <p:blipFill>
          <a:blip r:embed="rId2" cstate="print"/>
          <a:srcRect/>
          <a:stretch>
            <a:fillRect/>
          </a:stretch>
        </p:blipFill>
        <p:spPr bwMode="auto">
          <a:xfrm>
            <a:off x="7315200" y="1295400"/>
            <a:ext cx="3048000" cy="2514600"/>
          </a:xfrm>
          <a:prstGeom prst="rect">
            <a:avLst/>
          </a:prstGeom>
          <a:noFill/>
          <a:ln w="9525">
            <a:noFill/>
            <a:miter lim="800000"/>
            <a:headEnd/>
            <a:tailEnd/>
          </a:ln>
        </p:spPr>
      </p:pic>
      <p:pic>
        <p:nvPicPr>
          <p:cNvPr id="297989" name="Picture 5" descr="SALI0003"/>
          <p:cNvPicPr>
            <a:picLocks noChangeAspect="1" noChangeArrowheads="1"/>
          </p:cNvPicPr>
          <p:nvPr/>
        </p:nvPicPr>
        <p:blipFill>
          <a:blip r:embed="rId3" cstate="print"/>
          <a:srcRect/>
          <a:stretch>
            <a:fillRect/>
          </a:stretch>
        </p:blipFill>
        <p:spPr bwMode="auto">
          <a:xfrm>
            <a:off x="7315200" y="4267200"/>
            <a:ext cx="3048000" cy="2590800"/>
          </a:xfrm>
          <a:prstGeom prst="rect">
            <a:avLst/>
          </a:prstGeom>
          <a:noFill/>
          <a:ln w="9525">
            <a:noFill/>
            <a:miter lim="800000"/>
            <a:headEnd/>
            <a:tailEnd/>
          </a:ln>
        </p:spPr>
      </p:pic>
    </p:spTree>
    <p:extLst>
      <p:ext uri="{BB962C8B-B14F-4D97-AF65-F5344CB8AC3E}">
        <p14:creationId xmlns:p14="http://schemas.microsoft.com/office/powerpoint/2010/main" xmlns="" val="3168669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986"/>
                                        </p:tgtEl>
                                        <p:attrNameLst>
                                          <p:attrName>style.visibility</p:attrName>
                                        </p:attrNameLst>
                                      </p:cBhvr>
                                      <p:to>
                                        <p:strVal val="visible"/>
                                      </p:to>
                                    </p:set>
                                    <p:animEffect transition="in" filter="wipe(down)">
                                      <p:cBhvr>
                                        <p:cTn id="7" dur="500"/>
                                        <p:tgtEl>
                                          <p:spTgt spid="297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2 - Υπότιτλος"/>
          <p:cNvSpPr>
            <a:spLocks noGrp="1"/>
          </p:cNvSpPr>
          <p:nvPr>
            <p:ph idx="1"/>
          </p:nvPr>
        </p:nvSpPr>
        <p:spPr>
          <a:xfrm>
            <a:off x="1452562" y="571500"/>
            <a:ext cx="4357688" cy="6286500"/>
          </a:xfrm>
        </p:spPr>
        <p:txBody>
          <a:bodyPr/>
          <a:lstStyle/>
          <a:p>
            <a:r>
              <a:rPr lang="el-GR" smtClean="0"/>
              <a:t>Άνδρας ηλικίας 62 ετών</a:t>
            </a:r>
          </a:p>
          <a:p>
            <a:r>
              <a:rPr lang="el-GR" smtClean="0"/>
              <a:t>Καπνιστής</a:t>
            </a:r>
          </a:p>
          <a:p>
            <a:r>
              <a:rPr lang="el-GR" smtClean="0"/>
              <a:t>Όγκος  αριστερής παρωτίδας, διαμέτρου 3εκ</a:t>
            </a:r>
          </a:p>
          <a:p>
            <a:r>
              <a:rPr lang="el-GR" smtClean="0"/>
              <a:t>Ανώδυνος, βραδέως αναπτυσσόμενος, περίγραπτος, ελαστικός,κλυδάζων.</a:t>
            </a:r>
          </a:p>
        </p:txBody>
      </p:sp>
      <p:pic>
        <p:nvPicPr>
          <p:cNvPr id="292867" name="Picture 2" descr="F:\head-neck\Warthin\WarthinsTumFig1.jpg"/>
          <p:cNvPicPr>
            <a:picLocks noChangeAspect="1" noChangeArrowheads="1"/>
          </p:cNvPicPr>
          <p:nvPr/>
        </p:nvPicPr>
        <p:blipFill>
          <a:blip r:embed="rId2" cstate="print"/>
          <a:srcRect/>
          <a:stretch>
            <a:fillRect/>
          </a:stretch>
        </p:blipFill>
        <p:spPr bwMode="auto">
          <a:xfrm>
            <a:off x="5824538" y="0"/>
            <a:ext cx="4843462" cy="6858000"/>
          </a:xfrm>
          <a:prstGeom prst="rect">
            <a:avLst/>
          </a:prstGeom>
          <a:noFill/>
          <a:ln w="9525">
            <a:noFill/>
            <a:miter lim="800000"/>
            <a:headEnd/>
            <a:tailEnd/>
          </a:ln>
        </p:spPr>
      </p:pic>
    </p:spTree>
    <p:extLst>
      <p:ext uri="{BB962C8B-B14F-4D97-AF65-F5344CB8AC3E}">
        <p14:creationId xmlns:p14="http://schemas.microsoft.com/office/powerpoint/2010/main" xmlns="" val="3364102791"/>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p:cNvPicPr>
            <a:picLocks noGrp="1" noChangeAspect="1" noChangeArrowheads="1"/>
          </p:cNvPicPr>
          <p:nvPr>
            <p:ph idx="1"/>
          </p:nvPr>
        </p:nvPicPr>
        <p:blipFill>
          <a:blip r:embed="rId2" cstate="print"/>
          <a:srcRect/>
          <a:stretch>
            <a:fillRect/>
          </a:stretch>
        </p:blipFill>
        <p:spPr>
          <a:xfrm>
            <a:off x="1524000" y="214313"/>
            <a:ext cx="9144000" cy="6432550"/>
          </a:xfrm>
        </p:spPr>
      </p:pic>
    </p:spTree>
    <p:extLst>
      <p:ext uri="{BB962C8B-B14F-4D97-AF65-F5344CB8AC3E}">
        <p14:creationId xmlns:p14="http://schemas.microsoft.com/office/powerpoint/2010/main" xmlns="" val="2052473904"/>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lstStyle/>
          <a:p>
            <a:pPr eaLnBrk="1" hangingPunct="1"/>
            <a:endParaRPr lang="el-GR" smtClean="0"/>
          </a:p>
        </p:txBody>
      </p:sp>
      <p:sp>
        <p:nvSpPr>
          <p:cNvPr id="294915" name="Rectangle 3"/>
          <p:cNvSpPr>
            <a:spLocks noGrp="1" noChangeArrowheads="1"/>
          </p:cNvSpPr>
          <p:nvPr>
            <p:ph type="body" idx="1"/>
          </p:nvPr>
        </p:nvSpPr>
        <p:spPr/>
        <p:txBody>
          <a:bodyPr/>
          <a:lstStyle/>
          <a:p>
            <a:pPr eaLnBrk="1" hangingPunct="1"/>
            <a:endParaRPr lang="el-GR" smtClean="0"/>
          </a:p>
        </p:txBody>
      </p:sp>
      <p:pic>
        <p:nvPicPr>
          <p:cNvPr id="294916" name="Picture 5" descr="gas1210"/>
          <p:cNvPicPr>
            <a:picLocks noChangeAspect="1" noChangeArrowheads="1"/>
          </p:cNvPicPr>
          <p:nvPr/>
        </p:nvPicPr>
        <p:blipFill>
          <a:blip r:embed="rId2" cstate="print"/>
          <a:srcRect/>
          <a:stretch>
            <a:fillRect/>
          </a:stretch>
        </p:blipFill>
        <p:spPr bwMode="auto">
          <a:xfrm>
            <a:off x="1524001" y="-214313"/>
            <a:ext cx="4143375" cy="5783263"/>
          </a:xfrm>
          <a:prstGeom prst="rect">
            <a:avLst/>
          </a:prstGeom>
          <a:noFill/>
          <a:ln w="9525">
            <a:noFill/>
            <a:miter lim="800000"/>
            <a:headEnd/>
            <a:tailEnd/>
          </a:ln>
        </p:spPr>
      </p:pic>
      <p:pic>
        <p:nvPicPr>
          <p:cNvPr id="294917" name="Picture 4" descr="http://www.webpathology.com/slides/slides/WarthinsTumor4.jpg"/>
          <p:cNvPicPr>
            <a:picLocks noChangeAspect="1" noChangeArrowheads="1"/>
          </p:cNvPicPr>
          <p:nvPr/>
        </p:nvPicPr>
        <p:blipFill>
          <a:blip r:embed="rId3" cstate="print"/>
          <a:srcRect/>
          <a:stretch>
            <a:fillRect/>
          </a:stretch>
        </p:blipFill>
        <p:spPr bwMode="auto">
          <a:xfrm>
            <a:off x="5667376" y="-428625"/>
            <a:ext cx="5707063" cy="7602538"/>
          </a:xfrm>
          <a:prstGeom prst="rect">
            <a:avLst/>
          </a:prstGeom>
          <a:noFill/>
          <a:ln w="9525">
            <a:noFill/>
            <a:miter lim="800000"/>
            <a:headEnd/>
            <a:tailEnd/>
          </a:ln>
        </p:spPr>
      </p:pic>
      <p:pic>
        <p:nvPicPr>
          <p:cNvPr id="294918" name="Picture 5" descr="gas1220"/>
          <p:cNvPicPr>
            <a:picLocks noChangeAspect="1" noChangeArrowheads="1"/>
          </p:cNvPicPr>
          <p:nvPr/>
        </p:nvPicPr>
        <p:blipFill>
          <a:blip r:embed="rId4" cstate="print"/>
          <a:srcRect/>
          <a:stretch>
            <a:fillRect/>
          </a:stretch>
        </p:blipFill>
        <p:spPr bwMode="auto">
          <a:xfrm>
            <a:off x="1055687" y="3978276"/>
            <a:ext cx="2160588" cy="2879725"/>
          </a:xfrm>
          <a:prstGeom prst="rect">
            <a:avLst/>
          </a:prstGeom>
          <a:noFill/>
          <a:ln w="9525">
            <a:noFill/>
            <a:miter lim="800000"/>
            <a:headEnd/>
            <a:tailEnd/>
          </a:ln>
        </p:spPr>
      </p:pic>
      <p:pic>
        <p:nvPicPr>
          <p:cNvPr id="294919" name="Picture 2" descr="F:\head-neck\Warthin\37-1.jpg"/>
          <p:cNvPicPr>
            <a:picLocks noChangeAspect="1" noChangeArrowheads="1"/>
          </p:cNvPicPr>
          <p:nvPr/>
        </p:nvPicPr>
        <p:blipFill>
          <a:blip r:embed="rId5" cstate="print"/>
          <a:srcRect/>
          <a:stretch>
            <a:fillRect/>
          </a:stretch>
        </p:blipFill>
        <p:spPr bwMode="auto">
          <a:xfrm>
            <a:off x="3216275" y="4005264"/>
            <a:ext cx="3136900" cy="2351087"/>
          </a:xfrm>
          <a:prstGeom prst="rect">
            <a:avLst/>
          </a:prstGeom>
          <a:noFill/>
          <a:ln w="9525">
            <a:noFill/>
            <a:miter lim="800000"/>
            <a:headEnd/>
            <a:tailEnd/>
          </a:ln>
        </p:spPr>
      </p:pic>
    </p:spTree>
    <p:extLst>
      <p:ext uri="{BB962C8B-B14F-4D97-AF65-F5344CB8AC3E}">
        <p14:creationId xmlns:p14="http://schemas.microsoft.com/office/powerpoint/2010/main" xmlns="" val="218204655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0" y="438053"/>
            <a:ext cx="8229600" cy="989013"/>
          </a:xfrm>
        </p:spPr>
        <p:txBody>
          <a:bodyPr>
            <a:normAutofit fontScale="90000"/>
          </a:bodyPr>
          <a:lstStyle/>
          <a:p>
            <a:pPr eaLnBrk="1" hangingPunct="1"/>
            <a:r>
              <a:rPr lang="el-GR" sz="3000" b="1" dirty="0" smtClean="0">
                <a:solidFill>
                  <a:srgbClr val="C00000"/>
                </a:solidFill>
              </a:rPr>
              <a:t>Αδενοειδές </a:t>
            </a:r>
            <a:r>
              <a:rPr lang="el-GR" sz="3000" b="1" dirty="0">
                <a:solidFill>
                  <a:srgbClr val="C00000"/>
                </a:solidFill>
              </a:rPr>
              <a:t>κυστικό καρκίνωμα </a:t>
            </a:r>
            <a:r>
              <a:rPr lang="el-GR" sz="3000" b="1" dirty="0"/>
              <a:t/>
            </a:r>
            <a:br>
              <a:rPr lang="el-GR" sz="3000" b="1" dirty="0"/>
            </a:br>
            <a:r>
              <a:rPr lang="el-GR" sz="2200" b="1" i="1" dirty="0"/>
              <a:t> </a:t>
            </a:r>
            <a:r>
              <a:rPr lang="el-GR" sz="2200" i="1" dirty="0"/>
              <a:t>(κυλίνδρωμα, αδενοκυστικό καρκίνωμα)</a:t>
            </a:r>
            <a:r>
              <a:rPr lang="en-US" sz="3600" i="1" dirty="0"/>
              <a:t> </a:t>
            </a:r>
            <a:r>
              <a:rPr lang="el-GR" sz="3100" b="1" i="1" dirty="0"/>
              <a:t>(ΑΚ)</a:t>
            </a:r>
            <a:r>
              <a:rPr lang="el-GR" sz="4000" b="1" dirty="0"/>
              <a:t/>
            </a:r>
            <a:br>
              <a:rPr lang="el-GR" sz="4000" b="1" dirty="0"/>
            </a:br>
            <a:endParaRPr lang="el-GR" sz="4100" dirty="0"/>
          </a:p>
        </p:txBody>
      </p:sp>
      <p:sp>
        <p:nvSpPr>
          <p:cNvPr id="292867" name="Rectangle 3"/>
          <p:cNvSpPr>
            <a:spLocks noGrp="1" noChangeArrowheads="1"/>
          </p:cNvSpPr>
          <p:nvPr>
            <p:ph type="body" idx="1"/>
          </p:nvPr>
        </p:nvSpPr>
        <p:spPr>
          <a:xfrm>
            <a:off x="722722" y="1427066"/>
            <a:ext cx="9144000" cy="4987925"/>
          </a:xfrm>
        </p:spPr>
        <p:txBody>
          <a:bodyPr>
            <a:normAutofit fontScale="92500" lnSpcReduction="20000"/>
          </a:bodyPr>
          <a:lstStyle/>
          <a:p>
            <a:pPr eaLnBrk="1" hangingPunct="1">
              <a:buFont typeface="Wingdings" pitchFamily="2" charset="2"/>
              <a:buNone/>
              <a:defRPr/>
            </a:pPr>
            <a:r>
              <a:rPr lang="el-GR" sz="2400" b="1" dirty="0"/>
              <a:t>    Σιελαδενικό καρκίνωμα με επιθηλιακά, </a:t>
            </a:r>
            <a:r>
              <a:rPr lang="el-GR" sz="2400" b="1" dirty="0">
                <a:solidFill>
                  <a:schemeClr val="tx2">
                    <a:lumMod val="40000"/>
                    <a:lumOff val="60000"/>
                  </a:schemeClr>
                </a:solidFill>
              </a:rPr>
              <a:t>μυοεπιθηλιακά</a:t>
            </a:r>
            <a:r>
              <a:rPr lang="el-GR" sz="2400" b="1" dirty="0"/>
              <a:t> κύτταρα σε ποικίλη αρχιτεκτονική, βραδείας αλλά τελικά μοιραίας κλινικής πορείας, πολλαπλές υποτροπές, όψιμη </a:t>
            </a:r>
            <a:r>
              <a:rPr lang="el-GR" sz="2400" b="1" u="sng" dirty="0"/>
              <a:t>αιματογενής</a:t>
            </a:r>
            <a:r>
              <a:rPr lang="el-GR" sz="2400" b="1" dirty="0"/>
              <a:t>, πνευμονική μετάσταση, σταθερή για χρόνια. </a:t>
            </a:r>
            <a:r>
              <a:rPr lang="el-GR" sz="2900" b="1" dirty="0"/>
              <a:t>  </a:t>
            </a:r>
            <a:endParaRPr lang="el-GR" sz="1200" dirty="0"/>
          </a:p>
          <a:p>
            <a:pPr eaLnBrk="1" hangingPunct="1">
              <a:defRPr/>
            </a:pPr>
            <a:r>
              <a:rPr lang="el-GR" sz="2400" dirty="0"/>
              <a:t>4% του συνόλου των νεοπλασμάτων των σιελογόνων</a:t>
            </a:r>
          </a:p>
          <a:p>
            <a:pPr eaLnBrk="1" hangingPunct="1">
              <a:defRPr/>
            </a:pPr>
            <a:r>
              <a:rPr lang="el-GR" sz="2400" dirty="0"/>
              <a:t>εντόπιση</a:t>
            </a:r>
            <a:r>
              <a:rPr lang="en-US" sz="2400" dirty="0"/>
              <a:t>:</a:t>
            </a:r>
            <a:r>
              <a:rPr lang="el-GR" sz="2400" dirty="0"/>
              <a:t> παρωτίδα-υπογνάθιος (55%) (ο συχνότερος κακοήθης όγκος του </a:t>
            </a:r>
            <a:r>
              <a:rPr lang="el-GR" sz="2400" dirty="0">
                <a:effectLst>
                  <a:outerShdw blurRad="38100" dist="38100" dir="2700000" algn="tl">
                    <a:srgbClr val="000000">
                      <a:alpha val="43137"/>
                    </a:srgbClr>
                  </a:outerShdw>
                </a:effectLst>
              </a:rPr>
              <a:t>υπογνάθιου</a:t>
            </a:r>
            <a:r>
              <a:rPr lang="el-GR" sz="2400" dirty="0"/>
              <a:t> σιελογόνου αδένα)</a:t>
            </a:r>
          </a:p>
          <a:p>
            <a:pPr eaLnBrk="1" hangingPunct="1">
              <a:buFont typeface="Wingdings" pitchFamily="2" charset="2"/>
              <a:buNone/>
              <a:defRPr/>
            </a:pPr>
            <a:r>
              <a:rPr lang="el-GR" sz="2400" dirty="0"/>
              <a:t>    στοματική κοιλότητα</a:t>
            </a:r>
            <a:r>
              <a:rPr lang="en-US" sz="2400" dirty="0"/>
              <a:t>:</a:t>
            </a:r>
            <a:r>
              <a:rPr lang="el-GR" sz="2400" dirty="0"/>
              <a:t> υπερώα,</a:t>
            </a:r>
            <a:r>
              <a:rPr lang="en-US" sz="2400" dirty="0"/>
              <a:t> </a:t>
            </a:r>
            <a:r>
              <a:rPr lang="el-GR" sz="2400" dirty="0"/>
              <a:t>γλώσσα, χείλη, έδαφος στόματος </a:t>
            </a:r>
          </a:p>
          <a:p>
            <a:pPr eaLnBrk="1" hangingPunct="1">
              <a:defRPr/>
            </a:pPr>
            <a:r>
              <a:rPr lang="el-GR" sz="2400" dirty="0"/>
              <a:t>όγκος ενηλίκων (4</a:t>
            </a:r>
            <a:r>
              <a:rPr lang="el-GR" sz="2400" baseline="30000" dirty="0"/>
              <a:t>η</a:t>
            </a:r>
            <a:r>
              <a:rPr lang="el-GR" sz="2400" dirty="0"/>
              <a:t>-6</a:t>
            </a:r>
            <a:r>
              <a:rPr lang="el-GR" sz="2400" baseline="30000" dirty="0"/>
              <a:t>η</a:t>
            </a:r>
            <a:r>
              <a:rPr lang="el-GR" sz="2400" dirty="0"/>
              <a:t> δεκαετία), Γ/Α</a:t>
            </a:r>
            <a:r>
              <a:rPr lang="en-US" sz="2400" dirty="0"/>
              <a:t>:</a:t>
            </a:r>
            <a:r>
              <a:rPr lang="el-GR" sz="2600" dirty="0"/>
              <a:t> </a:t>
            </a:r>
            <a:r>
              <a:rPr lang="el-GR" sz="2400" dirty="0"/>
              <a:t>3</a:t>
            </a:r>
            <a:r>
              <a:rPr lang="en-US" sz="2400" dirty="0"/>
              <a:t>:</a:t>
            </a:r>
            <a:r>
              <a:rPr lang="el-GR" sz="2400" dirty="0"/>
              <a:t>2</a:t>
            </a:r>
          </a:p>
          <a:p>
            <a:pPr eaLnBrk="1" hangingPunct="1">
              <a:defRPr/>
            </a:pPr>
            <a:r>
              <a:rPr lang="el-GR" sz="2400" b="1" dirty="0"/>
              <a:t>βραδέως αναπτυσσόμενες διογκώσεις</a:t>
            </a:r>
          </a:p>
          <a:p>
            <a:pPr eaLnBrk="1" hangingPunct="1">
              <a:defRPr/>
            </a:pPr>
            <a:r>
              <a:rPr lang="el-GR" sz="2400" b="1" dirty="0"/>
              <a:t>συχνά ευαισθησία, πόνος (παράλυση προσωπικού νεύρου)</a:t>
            </a:r>
          </a:p>
          <a:p>
            <a:pPr eaLnBrk="1" hangingPunct="1">
              <a:defRPr/>
            </a:pPr>
            <a:r>
              <a:rPr lang="el-GR" sz="2400" b="1" dirty="0"/>
              <a:t>όγκοι φαινομενικά </a:t>
            </a:r>
            <a:r>
              <a:rPr lang="el-GR" sz="2400" b="1" dirty="0" err="1"/>
              <a:t>περίγραπτοι</a:t>
            </a:r>
            <a:r>
              <a:rPr lang="el-GR" sz="2400" b="1" dirty="0"/>
              <a:t>, συμπαγείς, </a:t>
            </a:r>
            <a:r>
              <a:rPr lang="el-GR" sz="2400" dirty="0"/>
              <a:t>ενίοτε με κάψα.</a:t>
            </a:r>
          </a:p>
        </p:txBody>
      </p:sp>
    </p:spTree>
    <p:extLst>
      <p:ext uri="{BB962C8B-B14F-4D97-AF65-F5344CB8AC3E}">
        <p14:creationId xmlns:p14="http://schemas.microsoft.com/office/powerpoint/2010/main" xmlns="" val="427114105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sz="half" idx="1"/>
          </p:nvPr>
        </p:nvSpPr>
        <p:spPr>
          <a:xfrm>
            <a:off x="1028307" y="990600"/>
            <a:ext cx="5029200" cy="5486400"/>
          </a:xfrm>
        </p:spPr>
        <p:txBody>
          <a:bodyPr>
            <a:normAutofit fontScale="92500" lnSpcReduction="20000"/>
          </a:bodyPr>
          <a:lstStyle/>
          <a:p>
            <a:pPr eaLnBrk="1" hangingPunct="1">
              <a:lnSpc>
                <a:spcPct val="80000"/>
              </a:lnSpc>
              <a:defRPr/>
            </a:pPr>
            <a:endParaRPr lang="el-GR" sz="500" dirty="0"/>
          </a:p>
          <a:p>
            <a:pPr eaLnBrk="1" hangingPunct="1">
              <a:lnSpc>
                <a:spcPct val="80000"/>
              </a:lnSpc>
              <a:buFont typeface="Wingdings" pitchFamily="2" charset="2"/>
              <a:buNone/>
              <a:defRPr/>
            </a:pPr>
            <a:r>
              <a:rPr lang="el-GR" sz="500" dirty="0"/>
              <a:t> </a:t>
            </a:r>
          </a:p>
          <a:p>
            <a:pPr eaLnBrk="1" hangingPunct="1">
              <a:lnSpc>
                <a:spcPct val="80000"/>
              </a:lnSpc>
              <a:buFont typeface="Wingdings" pitchFamily="2" charset="2"/>
              <a:buNone/>
              <a:defRPr/>
            </a:pPr>
            <a:r>
              <a:rPr lang="el-GR" sz="2000" b="1" dirty="0"/>
              <a:t>Ιστολογική έκφραση</a:t>
            </a:r>
          </a:p>
          <a:p>
            <a:pPr eaLnBrk="1" hangingPunct="1">
              <a:lnSpc>
                <a:spcPct val="80000"/>
              </a:lnSpc>
              <a:defRPr/>
            </a:pPr>
            <a:r>
              <a:rPr lang="el-GR" sz="2000" dirty="0"/>
              <a:t>Ψευδοκυστικές δομές  (εμφάνιση κυλινδρώματος)</a:t>
            </a:r>
          </a:p>
          <a:p>
            <a:pPr eaLnBrk="1" hangingPunct="1">
              <a:lnSpc>
                <a:spcPct val="80000"/>
              </a:lnSpc>
              <a:buFont typeface="Wingdings" pitchFamily="2" charset="2"/>
              <a:buNone/>
              <a:defRPr/>
            </a:pPr>
            <a:r>
              <a:rPr lang="el-GR" sz="1900" dirty="0"/>
              <a:t>     </a:t>
            </a:r>
            <a:r>
              <a:rPr lang="el-GR" dirty="0"/>
              <a:t>ανοικτές ή κλειστές ,πλήρεις από υλικό  βασικής μεμβράνης</a:t>
            </a:r>
            <a:endParaRPr lang="en-US" dirty="0"/>
          </a:p>
          <a:p>
            <a:pPr eaLnBrk="1" hangingPunct="1">
              <a:lnSpc>
                <a:spcPct val="80000"/>
              </a:lnSpc>
              <a:buFont typeface="Wingdings" pitchFamily="2" charset="2"/>
              <a:buNone/>
              <a:defRPr/>
            </a:pPr>
            <a:endParaRPr lang="el-GR" dirty="0"/>
          </a:p>
          <a:p>
            <a:pPr eaLnBrk="1" hangingPunct="1">
              <a:lnSpc>
                <a:spcPct val="80000"/>
              </a:lnSpc>
              <a:defRPr/>
            </a:pPr>
            <a:r>
              <a:rPr lang="el-GR" sz="2000" dirty="0"/>
              <a:t>Νεοπλασματικά κύτταρα </a:t>
            </a:r>
            <a:r>
              <a:rPr lang="el-GR" sz="2000" b="1" spc="600" dirty="0"/>
              <a:t>ήπιας</a:t>
            </a:r>
            <a:r>
              <a:rPr lang="el-GR" sz="2000" dirty="0"/>
              <a:t> μορφολογίας</a:t>
            </a:r>
          </a:p>
          <a:p>
            <a:pPr lvl="1" eaLnBrk="1" hangingPunct="1">
              <a:lnSpc>
                <a:spcPct val="80000"/>
              </a:lnSpc>
              <a:buFontTx/>
              <a:buChar char="•"/>
              <a:defRPr/>
            </a:pPr>
            <a:r>
              <a:rPr lang="el-GR" sz="2000" dirty="0"/>
              <a:t>Μυοεπιθηλιακά</a:t>
            </a:r>
          </a:p>
          <a:p>
            <a:pPr eaLnBrk="1" hangingPunct="1">
              <a:lnSpc>
                <a:spcPct val="80000"/>
              </a:lnSpc>
              <a:buFont typeface="Wingdings" pitchFamily="2" charset="2"/>
              <a:buNone/>
              <a:defRPr/>
            </a:pPr>
            <a:r>
              <a:rPr lang="el-GR" dirty="0"/>
              <a:t>    </a:t>
            </a:r>
            <a:r>
              <a:rPr lang="en-US" dirty="0"/>
              <a:t> </a:t>
            </a:r>
            <a:r>
              <a:rPr lang="el-GR" dirty="0"/>
              <a:t>     </a:t>
            </a:r>
            <a:r>
              <a:rPr lang="en-US" dirty="0"/>
              <a:t>  </a:t>
            </a:r>
            <a:r>
              <a:rPr lang="el-GR" dirty="0"/>
              <a:t>στρογγύλοι ή ελαφρά γωνιώδεις,</a:t>
            </a:r>
            <a:endParaRPr lang="en-US" dirty="0"/>
          </a:p>
          <a:p>
            <a:pPr eaLnBrk="1" hangingPunct="1">
              <a:lnSpc>
                <a:spcPct val="80000"/>
              </a:lnSpc>
              <a:buFont typeface="Wingdings" pitchFamily="2" charset="2"/>
              <a:buNone/>
              <a:defRPr/>
            </a:pPr>
            <a:r>
              <a:rPr lang="en-US" dirty="0"/>
              <a:t>           </a:t>
            </a:r>
            <a:r>
              <a:rPr lang="el-GR" dirty="0"/>
              <a:t> βασεόφιλοι πυρήνες</a:t>
            </a:r>
          </a:p>
          <a:p>
            <a:pPr eaLnBrk="1" hangingPunct="1">
              <a:lnSpc>
                <a:spcPct val="80000"/>
              </a:lnSpc>
              <a:buClr>
                <a:srgbClr val="FFFF66"/>
              </a:buClr>
              <a:buFont typeface="Wingdings" pitchFamily="2" charset="2"/>
              <a:buNone/>
              <a:defRPr/>
            </a:pPr>
            <a:r>
              <a:rPr lang="el-GR" dirty="0"/>
              <a:t>    </a:t>
            </a:r>
            <a:r>
              <a:rPr lang="en-US" dirty="0"/>
              <a:t> </a:t>
            </a:r>
            <a:r>
              <a:rPr lang="el-GR" dirty="0"/>
              <a:t>       κυτταρόπλασμα αμφοφιλικό ή</a:t>
            </a:r>
            <a:r>
              <a:rPr lang="en-US" dirty="0"/>
              <a:t> </a:t>
            </a:r>
            <a:r>
              <a:rPr lang="el-GR" dirty="0"/>
              <a:t>διαυγές</a:t>
            </a:r>
          </a:p>
          <a:p>
            <a:pPr lvl="1" eaLnBrk="1" hangingPunct="1">
              <a:lnSpc>
                <a:spcPct val="80000"/>
              </a:lnSpc>
              <a:buClr>
                <a:srgbClr val="CCFFFF"/>
              </a:buClr>
              <a:buFontTx/>
              <a:buChar char="•"/>
              <a:defRPr/>
            </a:pPr>
            <a:r>
              <a:rPr lang="el-GR" sz="2000" dirty="0"/>
              <a:t>Επιθηλιακά</a:t>
            </a:r>
          </a:p>
          <a:p>
            <a:pPr lvl="1" eaLnBrk="1" hangingPunct="1">
              <a:lnSpc>
                <a:spcPct val="80000"/>
              </a:lnSpc>
              <a:buFontTx/>
              <a:buNone/>
              <a:defRPr/>
            </a:pPr>
            <a:r>
              <a:rPr lang="el-GR" dirty="0"/>
              <a:t>    </a:t>
            </a:r>
            <a:r>
              <a:rPr lang="en-US" dirty="0"/>
              <a:t> </a:t>
            </a:r>
            <a:r>
              <a:rPr lang="el-GR" sz="1800" dirty="0"/>
              <a:t>προαύλια κύτταρα γύρω από μικρούς, αληθείς αυλούς</a:t>
            </a:r>
          </a:p>
          <a:p>
            <a:pPr lvl="1" eaLnBrk="1" hangingPunct="1">
              <a:lnSpc>
                <a:spcPct val="80000"/>
              </a:lnSpc>
              <a:buFontTx/>
              <a:buNone/>
              <a:defRPr/>
            </a:pPr>
            <a:r>
              <a:rPr lang="el-GR" sz="1800" dirty="0"/>
              <a:t>   *μετάπτωση σε υψηλό βαθμό κακοήθειας </a:t>
            </a:r>
            <a:r>
              <a:rPr lang="en-US" sz="1800" dirty="0"/>
              <a:t>=</a:t>
            </a:r>
            <a:r>
              <a:rPr lang="el-GR" sz="1800" dirty="0"/>
              <a:t>&gt; απώλεια μυοεπιθηλιακής συνιστώσας</a:t>
            </a:r>
            <a:endParaRPr lang="en-US" sz="1800" dirty="0"/>
          </a:p>
          <a:p>
            <a:pPr eaLnBrk="1" hangingPunct="1">
              <a:lnSpc>
                <a:spcPct val="80000"/>
              </a:lnSpc>
              <a:defRPr/>
            </a:pPr>
            <a:endParaRPr lang="el-GR" dirty="0"/>
          </a:p>
        </p:txBody>
      </p:sp>
      <p:graphicFrame>
        <p:nvGraphicFramePr>
          <p:cNvPr id="28674" name="Object 5"/>
          <p:cNvGraphicFramePr>
            <a:graphicFrameLocks noGrp="1" noChangeAspect="1"/>
          </p:cNvGraphicFramePr>
          <p:nvPr>
            <p:ph sz="quarter" idx="2"/>
            <p:extLst>
              <p:ext uri="{D42A27DB-BD31-4B8C-83A1-F6EECF244321}">
                <p14:modId xmlns:p14="http://schemas.microsoft.com/office/powerpoint/2010/main" xmlns="" val="1984880175"/>
              </p:ext>
            </p:extLst>
          </p:nvPr>
        </p:nvGraphicFramePr>
        <p:xfrm>
          <a:off x="6757447" y="990600"/>
          <a:ext cx="3175000" cy="2570163"/>
        </p:xfrm>
        <a:graphic>
          <a:graphicData uri="http://schemas.openxmlformats.org/presentationml/2006/ole">
            <p:oleObj spid="_x0000_s1048" name="Photo Editor Photo" r:id="rId3" imgW="12193702" imgH="9142857" progId="">
              <p:embed/>
            </p:oleObj>
          </a:graphicData>
        </a:graphic>
      </p:graphicFrame>
      <p:sp>
        <p:nvSpPr>
          <p:cNvPr id="103428" name="Rectangle 4"/>
          <p:cNvSpPr>
            <a:spLocks noChangeArrowheads="1"/>
          </p:cNvSpPr>
          <p:nvPr/>
        </p:nvSpPr>
        <p:spPr bwMode="auto">
          <a:xfrm>
            <a:off x="0" y="0"/>
            <a:ext cx="6757447" cy="584775"/>
          </a:xfrm>
          <a:prstGeom prst="rect">
            <a:avLst/>
          </a:prstGeom>
          <a:noFill/>
          <a:ln w="9525" algn="ctr">
            <a:noFill/>
            <a:miter lim="800000"/>
            <a:headEnd/>
            <a:tailEnd/>
          </a:ln>
          <a:effectLst/>
        </p:spPr>
        <p:txBody>
          <a:bodyPr wrap="square">
            <a:spAutoFit/>
          </a:bodyPr>
          <a:lstStyle/>
          <a:p>
            <a:pPr marL="342900" indent="-342900">
              <a:defRPr/>
            </a:pPr>
            <a:r>
              <a:rPr lang="el-GR" sz="3200" b="1" i="1" u="sng">
                <a:solidFill>
                  <a:srgbClr val="C00000"/>
                </a:solidFill>
              </a:rPr>
              <a:t>Αδενοειδές κυστικό καρκίνωμα</a:t>
            </a:r>
          </a:p>
        </p:txBody>
      </p:sp>
      <p:graphicFrame>
        <p:nvGraphicFramePr>
          <p:cNvPr id="28675" name="Object 12"/>
          <p:cNvGraphicFramePr>
            <a:graphicFrameLocks noChangeAspect="1"/>
          </p:cNvGraphicFramePr>
          <p:nvPr>
            <p:extLst>
              <p:ext uri="{D42A27DB-BD31-4B8C-83A1-F6EECF244321}">
                <p14:modId xmlns:p14="http://schemas.microsoft.com/office/powerpoint/2010/main" xmlns="" val="340745894"/>
              </p:ext>
            </p:extLst>
          </p:nvPr>
        </p:nvGraphicFramePr>
        <p:xfrm>
          <a:off x="6757447" y="3733800"/>
          <a:ext cx="3200400" cy="2743200"/>
        </p:xfrm>
        <a:graphic>
          <a:graphicData uri="http://schemas.openxmlformats.org/presentationml/2006/ole">
            <p:oleObj spid="_x0000_s1049" name="Photo Editor Photo" r:id="rId4" imgW="12193702" imgH="9142857" progId="">
              <p:embed/>
            </p:oleObj>
          </a:graphicData>
        </a:graphic>
      </p:graphicFrame>
    </p:spTree>
    <p:extLst>
      <p:ext uri="{BB962C8B-B14F-4D97-AF65-F5344CB8AC3E}">
        <p14:creationId xmlns:p14="http://schemas.microsoft.com/office/powerpoint/2010/main" xmlns="" val="316513139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ChangeArrowheads="1"/>
          </p:cNvSpPr>
          <p:nvPr/>
        </p:nvSpPr>
        <p:spPr bwMode="auto">
          <a:xfrm>
            <a:off x="677944" y="630026"/>
            <a:ext cx="4968711" cy="923330"/>
          </a:xfrm>
          <a:prstGeom prst="rect">
            <a:avLst/>
          </a:prstGeom>
          <a:noFill/>
          <a:ln w="9525" algn="ctr">
            <a:noFill/>
            <a:miter lim="800000"/>
            <a:headEnd/>
            <a:tailEnd/>
          </a:ln>
          <a:effectLst/>
        </p:spPr>
        <p:txBody>
          <a:bodyPr wrap="square">
            <a:spAutoFit/>
          </a:bodyPr>
          <a:lstStyle/>
          <a:p>
            <a:pPr marL="342900" indent="-342900">
              <a:buBlip>
                <a:blip r:embed="rId3"/>
              </a:buBlip>
              <a:defRPr/>
            </a:pPr>
            <a:r>
              <a:rPr lang="el-GR" b="1" i="1" dirty="0"/>
              <a:t>Στρώμα υαλοειδοποιημένο  (βλεννώδες ή μυξοειδές) </a:t>
            </a:r>
          </a:p>
          <a:p>
            <a:pPr marL="342900" indent="-342900">
              <a:buBlip>
                <a:blip r:embed="rId3"/>
              </a:buBlip>
              <a:defRPr/>
            </a:pPr>
            <a:r>
              <a:rPr lang="el-GR" b="1" i="1" dirty="0"/>
              <a:t>Διήθηση νεύρων- παρακείμενων δομών</a:t>
            </a:r>
          </a:p>
        </p:txBody>
      </p:sp>
      <p:graphicFrame>
        <p:nvGraphicFramePr>
          <p:cNvPr id="29698" name="Object 5"/>
          <p:cNvGraphicFramePr>
            <a:graphicFrameLocks noGrp="1" noChangeAspect="1"/>
          </p:cNvGraphicFramePr>
          <p:nvPr>
            <p:ph sz="half" idx="1"/>
            <p:extLst>
              <p:ext uri="{D42A27DB-BD31-4B8C-83A1-F6EECF244321}">
                <p14:modId xmlns:p14="http://schemas.microsoft.com/office/powerpoint/2010/main" xmlns="" val="2886936541"/>
              </p:ext>
            </p:extLst>
          </p:nvPr>
        </p:nvGraphicFramePr>
        <p:xfrm>
          <a:off x="6745623" y="183504"/>
          <a:ext cx="4351337" cy="3284538"/>
        </p:xfrm>
        <a:graphic>
          <a:graphicData uri="http://schemas.openxmlformats.org/presentationml/2006/ole">
            <p:oleObj spid="_x0000_s2083" name="Photo Editor Photo" r:id="rId4" imgW="12193702" imgH="9142857" progId="">
              <p:embed/>
            </p:oleObj>
          </a:graphicData>
        </a:graphic>
      </p:graphicFrame>
      <p:graphicFrame>
        <p:nvGraphicFramePr>
          <p:cNvPr id="29699" name="Object 8"/>
          <p:cNvGraphicFramePr>
            <a:graphicFrameLocks noGrp="1" noChangeAspect="1"/>
          </p:cNvGraphicFramePr>
          <p:nvPr>
            <p:ph sz="quarter" idx="2"/>
            <p:extLst>
              <p:ext uri="{D42A27DB-BD31-4B8C-83A1-F6EECF244321}">
                <p14:modId xmlns:p14="http://schemas.microsoft.com/office/powerpoint/2010/main" xmlns="" val="1606068729"/>
              </p:ext>
            </p:extLst>
          </p:nvPr>
        </p:nvGraphicFramePr>
        <p:xfrm>
          <a:off x="7054392" y="3892551"/>
          <a:ext cx="3733800" cy="2895600"/>
        </p:xfrm>
        <a:graphic>
          <a:graphicData uri="http://schemas.openxmlformats.org/presentationml/2006/ole">
            <p:oleObj spid="_x0000_s2084" name="Photo Editor Photo" r:id="rId5" imgW="12193702" imgH="9142857" progId="">
              <p:embed/>
            </p:oleObj>
          </a:graphicData>
        </a:graphic>
      </p:graphicFrame>
      <p:graphicFrame>
        <p:nvGraphicFramePr>
          <p:cNvPr id="29700" name="Object 11"/>
          <p:cNvGraphicFramePr>
            <a:graphicFrameLocks noGrp="1" noChangeAspect="1"/>
          </p:cNvGraphicFramePr>
          <p:nvPr>
            <p:ph sz="quarter" idx="3"/>
            <p:extLst>
              <p:ext uri="{D42A27DB-BD31-4B8C-83A1-F6EECF244321}">
                <p14:modId xmlns:p14="http://schemas.microsoft.com/office/powerpoint/2010/main" xmlns="" val="2242893107"/>
              </p:ext>
            </p:extLst>
          </p:nvPr>
        </p:nvGraphicFramePr>
        <p:xfrm>
          <a:off x="2011365" y="2937580"/>
          <a:ext cx="3395662" cy="2687637"/>
        </p:xfrm>
        <a:graphic>
          <a:graphicData uri="http://schemas.openxmlformats.org/presentationml/2006/ole">
            <p:oleObj spid="_x0000_s2085" name="Photo Editor Photo" r:id="rId6" imgW="12193702" imgH="9142857" progId="">
              <p:embed/>
            </p:oleObj>
          </a:graphicData>
        </a:graphic>
      </p:graphicFrame>
      <p:sp>
        <p:nvSpPr>
          <p:cNvPr id="128014" name="Rectangle 14"/>
          <p:cNvSpPr>
            <a:spLocks noChangeArrowheads="1"/>
          </p:cNvSpPr>
          <p:nvPr/>
        </p:nvSpPr>
        <p:spPr bwMode="auto">
          <a:xfrm>
            <a:off x="3276600" y="5791200"/>
            <a:ext cx="654050" cy="369888"/>
          </a:xfrm>
          <a:prstGeom prst="rect">
            <a:avLst/>
          </a:prstGeom>
          <a:noFill/>
          <a:ln w="9525" algn="ctr">
            <a:noFill/>
            <a:miter lim="800000"/>
            <a:headEnd/>
            <a:tailEnd/>
          </a:ln>
          <a:effectLst/>
        </p:spPr>
        <p:txBody>
          <a:bodyPr>
            <a:spAutoFit/>
          </a:bodyPr>
          <a:lstStyle/>
          <a:p>
            <a:pPr marL="342900" indent="-342900">
              <a:defRPr/>
            </a:pPr>
            <a:r>
              <a:rPr lang="en-US" dirty="0">
                <a:solidFill>
                  <a:srgbClr val="FF33CC"/>
                </a:solidFill>
                <a:effectLst>
                  <a:outerShdw blurRad="38100" dist="38100" dir="2700000" algn="tl">
                    <a:srgbClr val="000000"/>
                  </a:outerShdw>
                </a:effectLst>
              </a:rPr>
              <a:t>PAS</a:t>
            </a:r>
            <a:endParaRPr lang="el-GR" dirty="0">
              <a:solidFill>
                <a:srgbClr val="FF33CC"/>
              </a:solidFill>
              <a:effectLst>
                <a:outerShdw blurRad="38100" dist="38100" dir="2700000" algn="tl">
                  <a:srgbClr val="000000"/>
                </a:outerShdw>
              </a:effectLst>
            </a:endParaRPr>
          </a:p>
        </p:txBody>
      </p:sp>
      <p:sp>
        <p:nvSpPr>
          <p:cNvPr id="7" name="Up Arrow 6"/>
          <p:cNvSpPr/>
          <p:nvPr/>
        </p:nvSpPr>
        <p:spPr>
          <a:xfrm>
            <a:off x="8679198" y="3043533"/>
            <a:ext cx="484188" cy="9779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xmlns="" val="123761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2"/>
          <p:cNvGraphicFramePr>
            <a:graphicFrameLocks noChangeAspect="1"/>
          </p:cNvGraphicFramePr>
          <p:nvPr/>
        </p:nvGraphicFramePr>
        <p:xfrm>
          <a:off x="6705600" y="152400"/>
          <a:ext cx="3352800" cy="2819400"/>
        </p:xfrm>
        <a:graphic>
          <a:graphicData uri="http://schemas.openxmlformats.org/presentationml/2006/ole">
            <p:oleObj spid="_x0000_s3107" name="Photo Editor Photo" r:id="rId3" imgW="12193702" imgH="9142857" progId="">
              <p:embed/>
            </p:oleObj>
          </a:graphicData>
        </a:graphic>
      </p:graphicFrame>
      <p:sp>
        <p:nvSpPr>
          <p:cNvPr id="123907" name="Rectangle 3"/>
          <p:cNvSpPr>
            <a:spLocks noChangeArrowheads="1"/>
          </p:cNvSpPr>
          <p:nvPr/>
        </p:nvSpPr>
        <p:spPr bwMode="auto">
          <a:xfrm>
            <a:off x="1524000" y="304801"/>
            <a:ext cx="4572000" cy="2062163"/>
          </a:xfrm>
          <a:prstGeom prst="rect">
            <a:avLst/>
          </a:prstGeom>
          <a:noFill/>
          <a:ln w="9525" algn="ctr">
            <a:noFill/>
            <a:miter lim="800000"/>
            <a:headEnd/>
            <a:tailEnd/>
          </a:ln>
          <a:effectLst/>
        </p:spPr>
        <p:txBody>
          <a:bodyPr>
            <a:spAutoFit/>
          </a:bodyPr>
          <a:lstStyle/>
          <a:p>
            <a:pPr marL="342900" indent="-342900">
              <a:defRPr/>
            </a:pPr>
            <a:r>
              <a:rPr lang="el-GR" b="1" spc="600" dirty="0"/>
              <a:t>Αρχιτεκτονικοί τύποι </a:t>
            </a:r>
            <a:endParaRPr lang="el-GR" sz="1000" b="1" spc="600" dirty="0"/>
          </a:p>
          <a:p>
            <a:pPr marL="342900" indent="-342900">
              <a:defRPr/>
            </a:pPr>
            <a:endParaRPr lang="el-GR" sz="1000" dirty="0">
              <a:effectLst>
                <a:outerShdw blurRad="38100" dist="38100" dir="2700000" algn="tl">
                  <a:srgbClr val="000000"/>
                </a:outerShdw>
              </a:effectLst>
            </a:endParaRPr>
          </a:p>
          <a:p>
            <a:pPr marL="342900" indent="-342900">
              <a:buClr>
                <a:srgbClr val="FFFF00"/>
              </a:buClr>
              <a:buSzPct val="120000"/>
              <a:buFont typeface="Wingdings" pitchFamily="2" charset="2"/>
              <a:buChar char="§"/>
              <a:defRPr/>
            </a:pPr>
            <a:r>
              <a:rPr lang="el-GR" sz="2000" dirty="0"/>
              <a:t>ηθμοειδής (συχνότερος)</a:t>
            </a:r>
          </a:p>
          <a:p>
            <a:pPr marL="342900" indent="-342900">
              <a:buClr>
                <a:srgbClr val="FFFF00"/>
              </a:buClr>
              <a:buSzPct val="120000"/>
              <a:buFont typeface="Wingdings" pitchFamily="2" charset="2"/>
              <a:buChar char="§"/>
              <a:defRPr/>
            </a:pPr>
            <a:r>
              <a:rPr lang="el-GR" sz="2000" dirty="0"/>
              <a:t>σωληνώδης (καλά σχηματισμένοι σωλήνες)</a:t>
            </a:r>
          </a:p>
          <a:p>
            <a:pPr marL="342900" indent="-342900">
              <a:buClr>
                <a:srgbClr val="FFFF00"/>
              </a:buClr>
              <a:buSzPct val="120000"/>
              <a:buFont typeface="Wingdings" pitchFamily="2" charset="2"/>
              <a:buChar char="§"/>
              <a:defRPr/>
            </a:pPr>
            <a:r>
              <a:rPr lang="el-GR" sz="2000" dirty="0"/>
              <a:t>συμπαγής ή βασικού τύπου </a:t>
            </a:r>
            <a:endParaRPr lang="en-US" sz="2000" dirty="0"/>
          </a:p>
          <a:p>
            <a:pPr marL="342900" indent="-342900">
              <a:defRPr/>
            </a:pPr>
            <a:r>
              <a:rPr lang="en-US" sz="2000" dirty="0">
                <a:effectLst>
                  <a:outerShdw blurRad="38100" dist="38100" dir="2700000" algn="tl">
                    <a:srgbClr val="000000"/>
                  </a:outerShdw>
                </a:effectLst>
              </a:rPr>
              <a:t>      </a:t>
            </a:r>
            <a:endParaRPr lang="el-GR" sz="2000" dirty="0">
              <a:effectLst>
                <a:outerShdw blurRad="38100" dist="38100" dir="2700000" algn="tl">
                  <a:srgbClr val="000000"/>
                </a:outerShdw>
              </a:effectLst>
            </a:endParaRPr>
          </a:p>
        </p:txBody>
      </p:sp>
      <p:sp>
        <p:nvSpPr>
          <p:cNvPr id="123908" name="Rectangle 4"/>
          <p:cNvSpPr>
            <a:spLocks noChangeArrowheads="1"/>
          </p:cNvSpPr>
          <p:nvPr/>
        </p:nvSpPr>
        <p:spPr bwMode="auto">
          <a:xfrm>
            <a:off x="1524000" y="6096000"/>
            <a:ext cx="6858000" cy="769938"/>
          </a:xfrm>
          <a:prstGeom prst="rect">
            <a:avLst/>
          </a:prstGeom>
          <a:noFill/>
          <a:ln w="9525" algn="ctr">
            <a:noFill/>
            <a:miter lim="800000"/>
            <a:headEnd/>
            <a:tailEnd/>
          </a:ln>
          <a:effectLst/>
        </p:spPr>
        <p:txBody>
          <a:bodyPr>
            <a:spAutoFit/>
          </a:bodyPr>
          <a:lstStyle/>
          <a:p>
            <a:pPr marL="342900" indent="-342900">
              <a:defRPr/>
            </a:pPr>
            <a:r>
              <a:rPr lang="el-GR" sz="2200" b="1" i="1" u="sng" dirty="0"/>
              <a:t>συμπαγές </a:t>
            </a:r>
            <a:r>
              <a:rPr lang="el-GR" sz="2200" dirty="0"/>
              <a:t>στοιχείο</a:t>
            </a:r>
            <a:r>
              <a:rPr lang="en-US" sz="2200" dirty="0"/>
              <a:t>:</a:t>
            </a:r>
            <a:r>
              <a:rPr lang="el-GR" sz="2200" dirty="0"/>
              <a:t> &lt; 30%  15ετής  επιβίωση  26%</a:t>
            </a:r>
            <a:r>
              <a:rPr lang="en-US" sz="2200" dirty="0"/>
              <a:t> </a:t>
            </a:r>
          </a:p>
          <a:p>
            <a:pPr marL="342900" indent="-342900">
              <a:defRPr/>
            </a:pPr>
            <a:r>
              <a:rPr lang="en-US" sz="2200" dirty="0"/>
              <a:t> </a:t>
            </a:r>
            <a:r>
              <a:rPr lang="el-GR" sz="2200" dirty="0"/>
              <a:t>                               </a:t>
            </a:r>
            <a:r>
              <a:rPr lang="el-GR" sz="2200" b="1" dirty="0"/>
              <a:t>&gt;</a:t>
            </a:r>
            <a:r>
              <a:rPr lang="en-US" sz="2200" b="1" dirty="0"/>
              <a:t> </a:t>
            </a:r>
            <a:r>
              <a:rPr lang="el-GR" sz="2200" b="1" dirty="0"/>
              <a:t>30%      </a:t>
            </a:r>
            <a:r>
              <a:rPr lang="el-GR" sz="2200" dirty="0"/>
              <a:t>&gt;&gt;       &gt;&gt;          </a:t>
            </a:r>
            <a:r>
              <a:rPr lang="en-US" sz="2200" dirty="0"/>
              <a:t>  </a:t>
            </a:r>
            <a:r>
              <a:rPr lang="el-GR" sz="2200" dirty="0"/>
              <a:t>5%</a:t>
            </a:r>
            <a:r>
              <a:rPr lang="el-GR" dirty="0"/>
              <a:t> </a:t>
            </a:r>
          </a:p>
        </p:txBody>
      </p:sp>
      <p:graphicFrame>
        <p:nvGraphicFramePr>
          <p:cNvPr id="30723" name="Object 5"/>
          <p:cNvGraphicFramePr>
            <a:graphicFrameLocks noChangeAspect="1"/>
          </p:cNvGraphicFramePr>
          <p:nvPr/>
        </p:nvGraphicFramePr>
        <p:xfrm>
          <a:off x="6705600" y="3200400"/>
          <a:ext cx="3352800" cy="2895600"/>
        </p:xfrm>
        <a:graphic>
          <a:graphicData uri="http://schemas.openxmlformats.org/presentationml/2006/ole">
            <p:oleObj spid="_x0000_s3108" name="Photo Editor Photo" r:id="rId4" imgW="12193702" imgH="9142857" progId="">
              <p:embed/>
            </p:oleObj>
          </a:graphicData>
        </a:graphic>
      </p:graphicFrame>
      <p:graphicFrame>
        <p:nvGraphicFramePr>
          <p:cNvPr id="30724" name="Object 7"/>
          <p:cNvGraphicFramePr>
            <a:graphicFrameLocks noChangeAspect="1"/>
          </p:cNvGraphicFramePr>
          <p:nvPr/>
        </p:nvGraphicFramePr>
        <p:xfrm>
          <a:off x="1752600" y="2514600"/>
          <a:ext cx="3810000" cy="2971800"/>
        </p:xfrm>
        <a:graphic>
          <a:graphicData uri="http://schemas.openxmlformats.org/presentationml/2006/ole">
            <p:oleObj spid="_x0000_s3109" name="Photo Editor Photo" r:id="rId5" imgW="12193702" imgH="9142857" progId="">
              <p:embed/>
            </p:oleObj>
          </a:graphicData>
        </a:graphic>
      </p:graphicFrame>
    </p:spTree>
    <p:extLst>
      <p:ext uri="{BB962C8B-B14F-4D97-AF65-F5344CB8AC3E}">
        <p14:creationId xmlns:p14="http://schemas.microsoft.com/office/powerpoint/2010/main" xmlns="" val="374908022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l-GR" dirty="0" smtClean="0"/>
              <a:t>Προκαρκινικές Βλάβες</a:t>
            </a:r>
            <a:endParaRPr lang="en-GB" dirty="0"/>
          </a:p>
        </p:txBody>
      </p:sp>
      <p:sp>
        <p:nvSpPr>
          <p:cNvPr id="6" name="Text Placeholder 5"/>
          <p:cNvSpPr>
            <a:spLocks noGrp="1"/>
          </p:cNvSpPr>
          <p:nvPr>
            <p:ph type="body" idx="1"/>
          </p:nvPr>
        </p:nvSpPr>
        <p:spPr/>
        <p:txBody>
          <a:bodyPr/>
          <a:lstStyle/>
          <a:p>
            <a:endParaRPr lang="en-GB"/>
          </a:p>
        </p:txBody>
      </p:sp>
    </p:spTree>
    <p:extLst>
      <p:ext uri="{BB962C8B-B14F-4D97-AF65-F5344CB8AC3E}">
        <p14:creationId xmlns:p14="http://schemas.microsoft.com/office/powerpoint/2010/main" xmlns="" val="21759970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4"/>
          <p:cNvSpPr>
            <a:spLocks noGrp="1"/>
          </p:cNvSpPr>
          <p:nvPr>
            <p:ph type="title"/>
          </p:nvPr>
        </p:nvSpPr>
        <p:spPr>
          <a:xfrm>
            <a:off x="0" y="1"/>
            <a:ext cx="10972800" cy="631596"/>
          </a:xfrm>
        </p:spPr>
        <p:txBody>
          <a:bodyPr>
            <a:normAutofit fontScale="90000"/>
          </a:bodyPr>
          <a:lstStyle/>
          <a:p>
            <a:r>
              <a:rPr lang="el-GR" sz="2800" dirty="0">
                <a:solidFill>
                  <a:srgbClr val="C00000"/>
                </a:solidFill>
              </a:rPr>
              <a:t>Τα πρότυπα-βαθμοί κακοήθειας του αδενοειδούς κυστικού καρκινώματος</a:t>
            </a:r>
          </a:p>
        </p:txBody>
      </p:sp>
      <p:pic>
        <p:nvPicPr>
          <p:cNvPr id="289795" name="Picture 5"/>
          <p:cNvPicPr>
            <a:picLocks noGrp="1" noChangeAspect="1" noChangeArrowheads="1"/>
          </p:cNvPicPr>
          <p:nvPr>
            <p:ph sz="half" idx="1"/>
          </p:nvPr>
        </p:nvPicPr>
        <p:blipFill>
          <a:blip r:embed="rId2" cstate="print"/>
          <a:srcRect/>
          <a:stretch>
            <a:fillRect/>
          </a:stretch>
        </p:blipFill>
        <p:spPr>
          <a:xfrm>
            <a:off x="2822575" y="5177231"/>
            <a:ext cx="5327650" cy="1414462"/>
          </a:xfrm>
        </p:spPr>
      </p:pic>
      <p:pic>
        <p:nvPicPr>
          <p:cNvPr id="289796" name="Picture 2" descr="http://www.webpathology.com/slides/slides/AdenoidCysticCA1.jpg"/>
          <p:cNvPicPr>
            <a:picLocks noChangeAspect="1" noChangeArrowheads="1"/>
          </p:cNvPicPr>
          <p:nvPr/>
        </p:nvPicPr>
        <p:blipFill>
          <a:blip r:embed="rId3" cstate="print"/>
          <a:srcRect/>
          <a:stretch>
            <a:fillRect/>
          </a:stretch>
        </p:blipFill>
        <p:spPr bwMode="auto">
          <a:xfrm>
            <a:off x="225163" y="857839"/>
            <a:ext cx="5143500" cy="3854450"/>
          </a:xfrm>
          <a:prstGeom prst="rect">
            <a:avLst/>
          </a:prstGeom>
          <a:noFill/>
          <a:ln w="9525">
            <a:noFill/>
            <a:miter lim="800000"/>
            <a:headEnd/>
            <a:tailEnd/>
          </a:ln>
        </p:spPr>
      </p:pic>
      <p:pic>
        <p:nvPicPr>
          <p:cNvPr id="289797" name="Picture 4" descr="http://www.webpathology.com/slides/slides/AdenoidCysticCA2.jpg"/>
          <p:cNvPicPr>
            <a:picLocks noChangeAspect="1" noChangeArrowheads="1"/>
          </p:cNvPicPr>
          <p:nvPr/>
        </p:nvPicPr>
        <p:blipFill>
          <a:blip r:embed="rId4" cstate="print"/>
          <a:srcRect/>
          <a:stretch>
            <a:fillRect/>
          </a:stretch>
        </p:blipFill>
        <p:spPr bwMode="auto">
          <a:xfrm>
            <a:off x="5824537" y="856252"/>
            <a:ext cx="5148263" cy="3857625"/>
          </a:xfrm>
          <a:prstGeom prst="rect">
            <a:avLst/>
          </a:prstGeom>
          <a:noFill/>
          <a:ln w="9525">
            <a:noFill/>
            <a:miter lim="800000"/>
            <a:headEnd/>
            <a:tailEnd/>
          </a:ln>
        </p:spPr>
      </p:pic>
    </p:spTree>
    <p:extLst>
      <p:ext uri="{BB962C8B-B14F-4D97-AF65-F5344CB8AC3E}">
        <p14:creationId xmlns:p14="http://schemas.microsoft.com/office/powerpoint/2010/main" xmlns="" val="1533003762"/>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a:xfrm>
            <a:off x="0" y="0"/>
            <a:ext cx="9692640" cy="744718"/>
          </a:xfrm>
        </p:spPr>
        <p:txBody>
          <a:bodyPr/>
          <a:lstStyle/>
          <a:p>
            <a:pPr eaLnBrk="1" hangingPunct="1"/>
            <a:r>
              <a:rPr lang="el-GR" sz="3600" b="1" i="1" u="sng" dirty="0">
                <a:solidFill>
                  <a:srgbClr val="C00000"/>
                </a:solidFill>
              </a:rPr>
              <a:t>Βλεννοεπιδερμοειδές καρκίνωμα</a:t>
            </a:r>
          </a:p>
        </p:txBody>
      </p:sp>
      <p:sp>
        <p:nvSpPr>
          <p:cNvPr id="300035" name="Rectangle 3"/>
          <p:cNvSpPr>
            <a:spLocks noGrp="1" noChangeArrowheads="1"/>
          </p:cNvSpPr>
          <p:nvPr>
            <p:ph type="body" idx="1"/>
          </p:nvPr>
        </p:nvSpPr>
        <p:spPr>
          <a:xfrm>
            <a:off x="948965" y="1194848"/>
            <a:ext cx="9144000" cy="4525963"/>
          </a:xfrm>
        </p:spPr>
        <p:txBody>
          <a:bodyPr/>
          <a:lstStyle/>
          <a:p>
            <a:pPr eaLnBrk="1" hangingPunct="1">
              <a:buFont typeface="Wingdings" pitchFamily="2" charset="2"/>
              <a:buNone/>
              <a:defRPr/>
            </a:pPr>
            <a:r>
              <a:rPr lang="el-GR" sz="2400" dirty="0">
                <a:solidFill>
                  <a:srgbClr val="FF0000"/>
                </a:solidFill>
              </a:rPr>
              <a:t>    </a:t>
            </a:r>
            <a:r>
              <a:rPr lang="el-GR" sz="2400" dirty="0"/>
              <a:t>Κακόηθες επιθηλιακό αδενικό νεόπλασμα  </a:t>
            </a:r>
            <a:r>
              <a:rPr lang="el-GR" sz="2400" b="1" spc="300" dirty="0"/>
              <a:t>σιελογόνων</a:t>
            </a:r>
            <a:r>
              <a:rPr lang="el-GR" sz="2400" spc="300" dirty="0"/>
              <a:t> </a:t>
            </a:r>
            <a:r>
              <a:rPr lang="el-GR" sz="2400" dirty="0"/>
              <a:t>με  </a:t>
            </a:r>
            <a:r>
              <a:rPr lang="el-GR" sz="2400" b="1" dirty="0"/>
              <a:t>βλεννώδη</a:t>
            </a:r>
            <a:r>
              <a:rPr lang="el-GR" sz="2400" dirty="0"/>
              <a:t>, </a:t>
            </a:r>
            <a:r>
              <a:rPr lang="el-GR" sz="2400" b="1" dirty="0"/>
              <a:t>ενδιάμεσα</a:t>
            </a:r>
            <a:r>
              <a:rPr lang="el-GR" sz="2400" dirty="0"/>
              <a:t> και </a:t>
            </a:r>
            <a:r>
              <a:rPr lang="el-GR" sz="2400" b="1" dirty="0"/>
              <a:t>επιδερμοειδή</a:t>
            </a:r>
            <a:r>
              <a:rPr lang="en-US" sz="2400" b="1" dirty="0"/>
              <a:t> </a:t>
            </a:r>
            <a:endParaRPr lang="el-GR" sz="2400" b="1" dirty="0"/>
          </a:p>
          <a:p>
            <a:pPr eaLnBrk="1" hangingPunct="1">
              <a:buFont typeface="Wingdings" pitchFamily="2" charset="2"/>
              <a:buNone/>
              <a:defRPr/>
            </a:pPr>
            <a:r>
              <a:rPr lang="el-GR" sz="2400" b="1" dirty="0"/>
              <a:t>    </a:t>
            </a:r>
            <a:r>
              <a:rPr lang="en-US" sz="2400" b="1" dirty="0"/>
              <a:t>(</a:t>
            </a:r>
            <a:r>
              <a:rPr lang="el-GR" sz="2400" b="1" dirty="0"/>
              <a:t>ακανθώδους μορφής)</a:t>
            </a:r>
            <a:r>
              <a:rPr lang="el-GR" sz="2400" dirty="0"/>
              <a:t> κύτταρα</a:t>
            </a:r>
          </a:p>
        </p:txBody>
      </p:sp>
      <p:sp>
        <p:nvSpPr>
          <p:cNvPr id="98308" name="Rectangle 4"/>
          <p:cNvSpPr>
            <a:spLocks noChangeArrowheads="1"/>
          </p:cNvSpPr>
          <p:nvPr/>
        </p:nvSpPr>
        <p:spPr bwMode="auto">
          <a:xfrm>
            <a:off x="1634765" y="2493832"/>
            <a:ext cx="7772400" cy="2862322"/>
          </a:xfrm>
          <a:prstGeom prst="rect">
            <a:avLst/>
          </a:prstGeom>
          <a:noFill/>
          <a:ln w="9525" algn="ctr">
            <a:noFill/>
            <a:miter lim="800000"/>
            <a:headEnd/>
            <a:tailEnd/>
          </a:ln>
          <a:effectLst/>
        </p:spPr>
        <p:txBody>
          <a:bodyPr>
            <a:spAutoFit/>
          </a:bodyPr>
          <a:lstStyle/>
          <a:p>
            <a:pPr marL="342900" indent="-342900">
              <a:buBlip>
                <a:blip r:embed="rId2"/>
              </a:buBlip>
              <a:defRPr/>
            </a:pPr>
            <a:r>
              <a:rPr lang="el-GR" sz="2000" dirty="0"/>
              <a:t>τ</a:t>
            </a:r>
            <a:r>
              <a:rPr lang="en-US" sz="2000" dirty="0"/>
              <a:t>o</a:t>
            </a:r>
            <a:r>
              <a:rPr lang="el-GR" sz="2000" dirty="0"/>
              <a:t>  </a:t>
            </a:r>
            <a:r>
              <a:rPr lang="el-GR" sz="2000" u="sng" spc="300" dirty="0"/>
              <a:t>εν γένει</a:t>
            </a:r>
            <a:r>
              <a:rPr lang="el-GR" sz="2000" spc="300" dirty="0"/>
              <a:t> </a:t>
            </a:r>
            <a:r>
              <a:rPr lang="el-GR" sz="2000" b="1" spc="300" dirty="0"/>
              <a:t>συχνότερο</a:t>
            </a:r>
            <a:r>
              <a:rPr lang="el-GR" sz="2000" spc="300" dirty="0"/>
              <a:t> </a:t>
            </a:r>
            <a:r>
              <a:rPr lang="el-GR" sz="2000" dirty="0"/>
              <a:t>καρκίνωμα των σιελογόνων (29%)</a:t>
            </a:r>
          </a:p>
          <a:p>
            <a:pPr marL="342900" indent="-342900">
              <a:buBlip>
                <a:blip r:embed="rId2"/>
              </a:buBlip>
              <a:defRPr/>
            </a:pPr>
            <a:r>
              <a:rPr lang="el-GR" sz="2000" dirty="0"/>
              <a:t>εντόπιση κύρια στους μεγάλους σιελογόνους (53%)</a:t>
            </a:r>
          </a:p>
          <a:p>
            <a:pPr marL="342900" indent="-342900">
              <a:defRPr/>
            </a:pPr>
            <a:r>
              <a:rPr lang="el-GR" sz="2000" dirty="0"/>
              <a:t>     κατά </a:t>
            </a:r>
            <a:r>
              <a:rPr lang="el-GR" dirty="0"/>
              <a:t>45% στην παρωτίδα.</a:t>
            </a:r>
          </a:p>
          <a:p>
            <a:pPr marL="342900" indent="-342900">
              <a:buBlip>
                <a:blip r:embed="rId2"/>
              </a:buBlip>
              <a:defRPr/>
            </a:pPr>
            <a:r>
              <a:rPr lang="el-GR" sz="2000" dirty="0"/>
              <a:t>συχνότερα στις γυναίκες (3,</a:t>
            </a:r>
            <a:r>
              <a:rPr lang="en-US" sz="2000" dirty="0"/>
              <a:t> </a:t>
            </a:r>
            <a:r>
              <a:rPr lang="el-GR" sz="2000" dirty="0"/>
              <a:t>2</a:t>
            </a:r>
            <a:r>
              <a:rPr lang="en-US" sz="2000" dirty="0"/>
              <a:t>:</a:t>
            </a:r>
            <a:r>
              <a:rPr lang="el-GR" sz="2000" dirty="0"/>
              <a:t>1)</a:t>
            </a:r>
          </a:p>
          <a:p>
            <a:pPr marL="342900" indent="-342900">
              <a:buBlip>
                <a:blip r:embed="rId2"/>
              </a:buBlip>
              <a:defRPr/>
            </a:pPr>
            <a:r>
              <a:rPr lang="el-GR" sz="2000" dirty="0"/>
              <a:t>μονήρες ή </a:t>
            </a:r>
            <a:r>
              <a:rPr lang="el-GR" sz="2000" dirty="0" err="1"/>
              <a:t>πολύλοβο</a:t>
            </a:r>
            <a:r>
              <a:rPr lang="el-GR" sz="2000" dirty="0"/>
              <a:t> με ανώμαλη περιφέρεια, ενίοτε με κάψα</a:t>
            </a:r>
          </a:p>
          <a:p>
            <a:pPr marL="342900" indent="-342900">
              <a:buBlip>
                <a:blip r:embed="rId2"/>
              </a:buBlip>
              <a:defRPr/>
            </a:pPr>
            <a:r>
              <a:rPr lang="el-GR" sz="2000" dirty="0"/>
              <a:t>συχνά κυστικά  (τα </a:t>
            </a:r>
            <a:r>
              <a:rPr lang="en-US" sz="2000" dirty="0"/>
              <a:t> </a:t>
            </a:r>
            <a:r>
              <a:rPr lang="el-GR" sz="2000" spc="600" dirty="0"/>
              <a:t>χαμηλής</a:t>
            </a:r>
            <a:r>
              <a:rPr lang="el-GR" sz="2000" dirty="0"/>
              <a:t> κακοήθειας) με βλεννώδες/ αιμορραγικό περιεχόμενο</a:t>
            </a:r>
            <a:r>
              <a:rPr lang="en-US" sz="2000" dirty="0"/>
              <a:t>. T</a:t>
            </a:r>
            <a:r>
              <a:rPr lang="el-GR" sz="2000" dirty="0"/>
              <a:t>α χαμηλής κακοήθειας σπάνια μεθίστανται.</a:t>
            </a:r>
          </a:p>
        </p:txBody>
      </p:sp>
      <p:sp>
        <p:nvSpPr>
          <p:cNvPr id="98309" name="Rectangle 5"/>
          <p:cNvSpPr>
            <a:spLocks noChangeArrowheads="1"/>
          </p:cNvSpPr>
          <p:nvPr/>
        </p:nvSpPr>
        <p:spPr bwMode="auto">
          <a:xfrm>
            <a:off x="1710965" y="5362913"/>
            <a:ext cx="8382000" cy="1292225"/>
          </a:xfrm>
          <a:prstGeom prst="rect">
            <a:avLst/>
          </a:prstGeom>
          <a:noFill/>
          <a:ln w="9525" algn="ctr">
            <a:noFill/>
            <a:miter lim="800000"/>
            <a:headEnd/>
            <a:tailEnd/>
          </a:ln>
          <a:effectLst/>
        </p:spPr>
        <p:txBody>
          <a:bodyPr>
            <a:spAutoFit/>
          </a:bodyPr>
          <a:lstStyle/>
          <a:p>
            <a:pPr marL="342900" indent="-342900">
              <a:defRPr/>
            </a:pPr>
            <a:r>
              <a:rPr lang="el-GR" dirty="0"/>
              <a:t>Ιστολογική έκφραση</a:t>
            </a:r>
          </a:p>
          <a:p>
            <a:pPr marL="342900" indent="-342900">
              <a:buClr>
                <a:srgbClr val="FC9474"/>
              </a:buClr>
              <a:buFont typeface="Wingdings" pitchFamily="2" charset="2"/>
              <a:buChar char="§"/>
              <a:defRPr/>
            </a:pPr>
            <a:r>
              <a:rPr lang="el-GR" sz="2000" dirty="0" err="1"/>
              <a:t>θηλώδεις</a:t>
            </a:r>
            <a:r>
              <a:rPr lang="el-GR" sz="2000" dirty="0"/>
              <a:t>/αδενοειδείς δομές εντός κυστικών χώρων πλήρεις </a:t>
            </a:r>
            <a:r>
              <a:rPr lang="el-GR" sz="2000" dirty="0" err="1"/>
              <a:t>βλέννης</a:t>
            </a:r>
            <a:endParaRPr lang="el-GR" sz="2000" dirty="0"/>
          </a:p>
          <a:p>
            <a:pPr marL="342900" indent="-342900">
              <a:buClr>
                <a:srgbClr val="FC9474"/>
              </a:buClr>
              <a:buFont typeface="Wingdings" pitchFamily="2" charset="2"/>
              <a:buChar char="§"/>
              <a:defRPr/>
            </a:pPr>
            <a:r>
              <a:rPr lang="el-GR" sz="2000" dirty="0"/>
              <a:t>συμπαγείς </a:t>
            </a:r>
            <a:r>
              <a:rPr lang="el-GR" sz="2000" dirty="0" err="1"/>
              <a:t>φωλεές</a:t>
            </a:r>
            <a:r>
              <a:rPr lang="el-GR" sz="2000" dirty="0"/>
              <a:t>, νησίδες</a:t>
            </a:r>
          </a:p>
          <a:p>
            <a:pPr marL="342900" indent="-342900">
              <a:buClr>
                <a:srgbClr val="FC9474"/>
              </a:buClr>
              <a:buFont typeface="Wingdings" pitchFamily="2" charset="2"/>
              <a:buChar char="§"/>
              <a:defRPr/>
            </a:pPr>
            <a:r>
              <a:rPr lang="el-GR" sz="2000" dirty="0"/>
              <a:t>νευρική διήθηση, νέκρωση, έντονη </a:t>
            </a:r>
            <a:r>
              <a:rPr lang="el-GR" sz="2000" dirty="0" err="1"/>
              <a:t>ατυπία</a:t>
            </a:r>
            <a:r>
              <a:rPr lang="en-US" sz="2000" dirty="0"/>
              <a:t>:</a:t>
            </a:r>
            <a:r>
              <a:rPr lang="el-GR" sz="2000" dirty="0"/>
              <a:t> ασυνήθεις</a:t>
            </a:r>
          </a:p>
        </p:txBody>
      </p:sp>
    </p:spTree>
    <p:extLst>
      <p:ext uri="{BB962C8B-B14F-4D97-AF65-F5344CB8AC3E}">
        <p14:creationId xmlns:p14="http://schemas.microsoft.com/office/powerpoint/2010/main" xmlns="" val="234909879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Title 1"/>
          <p:cNvSpPr>
            <a:spLocks noGrp="1"/>
          </p:cNvSpPr>
          <p:nvPr>
            <p:ph type="title"/>
          </p:nvPr>
        </p:nvSpPr>
        <p:spPr>
          <a:xfrm>
            <a:off x="1981200" y="274638"/>
            <a:ext cx="8229600" cy="582612"/>
          </a:xfrm>
        </p:spPr>
        <p:txBody>
          <a:bodyPr>
            <a:normAutofit fontScale="90000"/>
          </a:bodyPr>
          <a:lstStyle/>
          <a:p>
            <a:r>
              <a:rPr lang="el-GR" sz="2800"/>
              <a:t>Σε γυναίκα 45 ετών με όγκο του </a:t>
            </a:r>
            <a:r>
              <a:rPr lang="en-US" sz="2800"/>
              <a:t>Warthin </a:t>
            </a:r>
            <a:r>
              <a:rPr lang="el-GR" sz="2800"/>
              <a:t> και ιστορικό έκθεσης σε ακτινοβολία</a:t>
            </a:r>
            <a:r>
              <a:rPr lang="en-US" sz="2800"/>
              <a:t>:</a:t>
            </a:r>
            <a:endParaRPr lang="el-GR" sz="2800"/>
          </a:p>
        </p:txBody>
      </p:sp>
      <p:sp>
        <p:nvSpPr>
          <p:cNvPr id="299011" name="Content Placeholder 2"/>
          <p:cNvSpPr>
            <a:spLocks noGrp="1"/>
          </p:cNvSpPr>
          <p:nvPr>
            <p:ph idx="1"/>
          </p:nvPr>
        </p:nvSpPr>
        <p:spPr>
          <a:xfrm>
            <a:off x="1981200" y="1000125"/>
            <a:ext cx="8229600" cy="5126038"/>
          </a:xfrm>
        </p:spPr>
        <p:txBody>
          <a:bodyPr/>
          <a:lstStyle/>
          <a:p>
            <a:r>
              <a:rPr lang="el-GR" sz="2800"/>
              <a:t>Όγκος παρωτίδας , μονήρης , ανώδυνος, μ.δ. 4 εκ. , μερικώς εγκαψωμένος, με λοβιώδη, στερεά, γκριζόφαιη επιφάνεια διατομής. </a:t>
            </a:r>
          </a:p>
        </p:txBody>
      </p:sp>
      <p:pic>
        <p:nvPicPr>
          <p:cNvPr id="299012" name="Picture 2" descr="C:\Documents and Settings\p0pathol_ad\Τα έγγραφά μου\Οι εικόνες μου\HEAD-NECK\003037A.jpg"/>
          <p:cNvPicPr>
            <a:picLocks noChangeAspect="1" noChangeArrowheads="1"/>
          </p:cNvPicPr>
          <p:nvPr/>
        </p:nvPicPr>
        <p:blipFill>
          <a:blip r:embed="rId2" cstate="print"/>
          <a:srcRect/>
          <a:stretch>
            <a:fillRect/>
          </a:stretch>
        </p:blipFill>
        <p:spPr bwMode="auto">
          <a:xfrm>
            <a:off x="3464089" y="2743200"/>
            <a:ext cx="4684598" cy="3630286"/>
          </a:xfrm>
          <a:prstGeom prst="rect">
            <a:avLst/>
          </a:prstGeom>
          <a:noFill/>
          <a:ln w="9525">
            <a:noFill/>
            <a:miter lim="800000"/>
            <a:headEnd/>
            <a:tailEnd/>
          </a:ln>
        </p:spPr>
      </p:pic>
    </p:spTree>
    <p:extLst>
      <p:ext uri="{BB962C8B-B14F-4D97-AF65-F5344CB8AC3E}">
        <p14:creationId xmlns:p14="http://schemas.microsoft.com/office/powerpoint/2010/main" xmlns="" val="355440706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3" descr="C:\Documents and Settings\p0pathol_ad\Τα έγγραφά μου\Οι εικόνες μου\HEAD-NECK\003037B.jpg"/>
          <p:cNvPicPr>
            <a:picLocks noChangeAspect="1" noChangeArrowheads="1"/>
          </p:cNvPicPr>
          <p:nvPr/>
        </p:nvPicPr>
        <p:blipFill>
          <a:blip r:embed="rId2" cstate="print"/>
          <a:srcRect/>
          <a:stretch>
            <a:fillRect/>
          </a:stretch>
        </p:blipFill>
        <p:spPr bwMode="auto">
          <a:xfrm>
            <a:off x="1791092" y="276500"/>
            <a:ext cx="8229159" cy="6377499"/>
          </a:xfrm>
          <a:prstGeom prst="rect">
            <a:avLst/>
          </a:prstGeom>
          <a:noFill/>
          <a:ln w="9525">
            <a:noFill/>
            <a:miter lim="800000"/>
            <a:headEnd/>
            <a:tailEnd/>
          </a:ln>
        </p:spPr>
      </p:pic>
    </p:spTree>
    <p:extLst>
      <p:ext uri="{BB962C8B-B14F-4D97-AF65-F5344CB8AC3E}">
        <p14:creationId xmlns:p14="http://schemas.microsoft.com/office/powerpoint/2010/main" xmlns="" val="2135623475"/>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5" descr="POLB0032"/>
          <p:cNvPicPr>
            <a:picLocks noChangeAspect="1" noChangeArrowheads="1"/>
          </p:cNvPicPr>
          <p:nvPr/>
        </p:nvPicPr>
        <p:blipFill>
          <a:blip r:embed="rId2" cstate="print"/>
          <a:srcRect/>
          <a:stretch>
            <a:fillRect/>
          </a:stretch>
        </p:blipFill>
        <p:spPr bwMode="auto">
          <a:xfrm>
            <a:off x="6456363" y="0"/>
            <a:ext cx="3581400" cy="3200400"/>
          </a:xfrm>
          <a:prstGeom prst="rect">
            <a:avLst/>
          </a:prstGeom>
          <a:noFill/>
          <a:ln w="9525">
            <a:noFill/>
            <a:miter lim="800000"/>
            <a:headEnd/>
            <a:tailEnd/>
          </a:ln>
        </p:spPr>
      </p:pic>
      <p:pic>
        <p:nvPicPr>
          <p:cNvPr id="301059" name="Picture 6" descr="POLB0033"/>
          <p:cNvPicPr>
            <a:picLocks noChangeAspect="1" noChangeArrowheads="1"/>
          </p:cNvPicPr>
          <p:nvPr/>
        </p:nvPicPr>
        <p:blipFill>
          <a:blip r:embed="rId3" cstate="print"/>
          <a:srcRect/>
          <a:stretch>
            <a:fillRect/>
          </a:stretch>
        </p:blipFill>
        <p:spPr bwMode="auto">
          <a:xfrm>
            <a:off x="1919288" y="0"/>
            <a:ext cx="3657600" cy="3200400"/>
          </a:xfrm>
          <a:prstGeom prst="rect">
            <a:avLst/>
          </a:prstGeom>
          <a:noFill/>
          <a:ln w="9525">
            <a:noFill/>
            <a:miter lim="800000"/>
            <a:headEnd/>
            <a:tailEnd/>
          </a:ln>
        </p:spPr>
      </p:pic>
      <p:pic>
        <p:nvPicPr>
          <p:cNvPr id="301060" name="Picture 7" descr="POLB0030"/>
          <p:cNvPicPr>
            <a:picLocks noChangeAspect="1" noChangeArrowheads="1"/>
          </p:cNvPicPr>
          <p:nvPr/>
        </p:nvPicPr>
        <p:blipFill>
          <a:blip r:embed="rId4" cstate="print"/>
          <a:srcRect/>
          <a:stretch>
            <a:fillRect/>
          </a:stretch>
        </p:blipFill>
        <p:spPr bwMode="auto">
          <a:xfrm>
            <a:off x="6477000" y="3733800"/>
            <a:ext cx="3581400" cy="3124200"/>
          </a:xfrm>
          <a:prstGeom prst="rect">
            <a:avLst/>
          </a:prstGeom>
          <a:noFill/>
          <a:ln w="9525">
            <a:noFill/>
            <a:miter lim="800000"/>
            <a:headEnd/>
            <a:tailEnd/>
          </a:ln>
        </p:spPr>
      </p:pic>
      <p:pic>
        <p:nvPicPr>
          <p:cNvPr id="301061" name="Picture 8" descr="POLB0035"/>
          <p:cNvPicPr>
            <a:picLocks noChangeAspect="1" noChangeArrowheads="1"/>
          </p:cNvPicPr>
          <p:nvPr/>
        </p:nvPicPr>
        <p:blipFill>
          <a:blip r:embed="rId5" cstate="print"/>
          <a:srcRect/>
          <a:stretch>
            <a:fillRect/>
          </a:stretch>
        </p:blipFill>
        <p:spPr bwMode="auto">
          <a:xfrm>
            <a:off x="1981200" y="3733800"/>
            <a:ext cx="3581400" cy="3124200"/>
          </a:xfrm>
          <a:prstGeom prst="rect">
            <a:avLst/>
          </a:prstGeom>
          <a:noFill/>
          <a:ln w="9525">
            <a:noFill/>
            <a:miter lim="800000"/>
            <a:headEnd/>
            <a:tailEnd/>
          </a:ln>
        </p:spPr>
      </p:pic>
      <p:sp>
        <p:nvSpPr>
          <p:cNvPr id="92166" name="5 - Ορθογώνιο"/>
          <p:cNvSpPr>
            <a:spLocks noChangeArrowheads="1"/>
          </p:cNvSpPr>
          <p:nvPr/>
        </p:nvSpPr>
        <p:spPr bwMode="auto">
          <a:xfrm>
            <a:off x="2711451" y="3244850"/>
            <a:ext cx="6697663" cy="522288"/>
          </a:xfrm>
          <a:prstGeom prst="rect">
            <a:avLst/>
          </a:prstGeom>
          <a:noFill/>
          <a:ln w="9525">
            <a:noFill/>
            <a:miter lim="800000"/>
            <a:headEnd/>
            <a:tailEnd/>
          </a:ln>
        </p:spPr>
        <p:txBody>
          <a:bodyPr>
            <a:spAutoFit/>
          </a:bodyPr>
          <a:lstStyle/>
          <a:p>
            <a:pPr algn="ctr"/>
            <a:r>
              <a:rPr lang="el-GR" sz="2800" b="1"/>
              <a:t>Βλεννοεπιδερμοειδές καρκίνωμα</a:t>
            </a:r>
            <a:endParaRPr lang="el-GR" sz="2800"/>
          </a:p>
        </p:txBody>
      </p:sp>
      <p:sp>
        <p:nvSpPr>
          <p:cNvPr id="296967" name="Title 1"/>
          <p:cNvSpPr>
            <a:spLocks noGrp="1"/>
          </p:cNvSpPr>
          <p:nvPr>
            <p:ph type="title"/>
          </p:nvPr>
        </p:nvSpPr>
        <p:spPr>
          <a:xfrm>
            <a:off x="2095501" y="3357564"/>
            <a:ext cx="3686175" cy="1785937"/>
          </a:xfrm>
        </p:spPr>
        <p:txBody>
          <a:bodyPr/>
          <a:lstStyle/>
          <a:p>
            <a:pPr>
              <a:defRPr/>
            </a:pPr>
            <a:r>
              <a:rPr lang="el-GR" sz="2400" dirty="0">
                <a:solidFill>
                  <a:srgbClr val="00B0F0"/>
                </a:solidFill>
                <a:effectLst>
                  <a:outerShdw blurRad="38100" dist="38100" dir="2700000" algn="tl">
                    <a:srgbClr val="000000">
                      <a:alpha val="43137"/>
                    </a:srgbClr>
                  </a:outerShdw>
                </a:effectLst>
              </a:rPr>
              <a:t>Χρώση βλέννης </a:t>
            </a:r>
            <a:r>
              <a:rPr lang="en-US" sz="2400" dirty="0">
                <a:solidFill>
                  <a:srgbClr val="00B0F0"/>
                </a:solidFill>
                <a:effectLst>
                  <a:outerShdw blurRad="38100" dist="38100" dir="2700000" algn="tl">
                    <a:srgbClr val="000000">
                      <a:alpha val="43137"/>
                    </a:srgbClr>
                  </a:outerShdw>
                </a:effectLst>
              </a:rPr>
              <a:t/>
            </a:r>
            <a:br>
              <a:rPr lang="en-US" sz="2400" dirty="0">
                <a:solidFill>
                  <a:srgbClr val="00B0F0"/>
                </a:solidFill>
                <a:effectLst>
                  <a:outerShdw blurRad="38100" dist="38100" dir="2700000" algn="tl">
                    <a:srgbClr val="000000">
                      <a:alpha val="43137"/>
                    </a:srgbClr>
                  </a:outerShdw>
                </a:effectLst>
              </a:rPr>
            </a:br>
            <a:r>
              <a:rPr lang="el-GR" sz="2400" dirty="0">
                <a:solidFill>
                  <a:srgbClr val="00B0F0"/>
                </a:solidFill>
                <a:effectLst>
                  <a:outerShdw blurRad="38100" dist="38100" dir="2700000" algn="tl">
                    <a:srgbClr val="000000">
                      <a:alpha val="43137"/>
                    </a:srgbClr>
                  </a:outerShdw>
                </a:effectLst>
              </a:rPr>
              <a:t>( </a:t>
            </a:r>
            <a:r>
              <a:rPr lang="en-US" sz="2400" dirty="0" err="1">
                <a:solidFill>
                  <a:srgbClr val="00B0F0"/>
                </a:solidFill>
                <a:effectLst>
                  <a:outerShdw blurRad="38100" dist="38100" dir="2700000" algn="tl">
                    <a:srgbClr val="000000">
                      <a:alpha val="43137"/>
                    </a:srgbClr>
                  </a:outerShdw>
                </a:effectLst>
              </a:rPr>
              <a:t>Alcian</a:t>
            </a:r>
            <a:r>
              <a:rPr lang="en-US" sz="2400" dirty="0">
                <a:solidFill>
                  <a:srgbClr val="00B0F0"/>
                </a:solidFill>
                <a:effectLst>
                  <a:outerShdw blurRad="38100" dist="38100" dir="2700000" algn="tl">
                    <a:srgbClr val="000000">
                      <a:alpha val="43137"/>
                    </a:srgbClr>
                  </a:outerShdw>
                </a:effectLst>
              </a:rPr>
              <a:t> blue)</a:t>
            </a:r>
            <a:r>
              <a:rPr lang="el-GR" sz="2400" dirty="0">
                <a:solidFill>
                  <a:srgbClr val="00B0F0"/>
                </a:solidFill>
                <a:effectLst>
                  <a:outerShdw blurRad="38100" dist="38100" dir="2700000" algn="tl">
                    <a:srgbClr val="000000">
                      <a:alpha val="43137"/>
                    </a:srgbClr>
                  </a:outerShdw>
                </a:effectLst>
              </a:rPr>
              <a:t>,</a:t>
            </a:r>
            <a:br>
              <a:rPr lang="el-GR" sz="2400" dirty="0">
                <a:solidFill>
                  <a:srgbClr val="00B0F0"/>
                </a:solidFill>
                <a:effectLst>
                  <a:outerShdw blurRad="38100" dist="38100" dir="2700000" algn="tl">
                    <a:srgbClr val="000000">
                      <a:alpha val="43137"/>
                    </a:srgbClr>
                  </a:outerShdw>
                </a:effectLst>
              </a:rPr>
            </a:br>
            <a:r>
              <a:rPr lang="el-GR" sz="2400" dirty="0">
                <a:solidFill>
                  <a:srgbClr val="00B0F0"/>
                </a:solidFill>
                <a:effectLst>
                  <a:outerShdw blurRad="38100" dist="38100" dir="2700000" algn="tl">
                    <a:srgbClr val="000000">
                      <a:alpha val="43137"/>
                    </a:srgbClr>
                  </a:outerShdw>
                </a:effectLst>
              </a:rPr>
              <a:t>εστιακώς +</a:t>
            </a:r>
          </a:p>
        </p:txBody>
      </p:sp>
    </p:spTree>
    <p:extLst>
      <p:ext uri="{BB962C8B-B14F-4D97-AF65-F5344CB8AC3E}">
        <p14:creationId xmlns:p14="http://schemas.microsoft.com/office/powerpoint/2010/main" xmlns="" val="2192017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166"/>
                                        </p:tgtEl>
                                        <p:attrNameLst>
                                          <p:attrName>style.visibility</p:attrName>
                                        </p:attrNameLst>
                                      </p:cBhvr>
                                      <p:to>
                                        <p:strVal val="visible"/>
                                      </p:to>
                                    </p:set>
                                    <p:animEffect transition="in" filter="fade">
                                      <p:cBhvr>
                                        <p:cTn id="7" dur="500"/>
                                        <p:tgtEl>
                                          <p:spTgt spid="92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0" y="533399"/>
            <a:ext cx="8229600" cy="793750"/>
          </a:xfrm>
        </p:spPr>
        <p:txBody>
          <a:bodyPr>
            <a:normAutofit fontScale="90000"/>
          </a:bodyPr>
          <a:lstStyle/>
          <a:p>
            <a:pPr eaLnBrk="1" hangingPunct="1"/>
            <a:r>
              <a:rPr lang="el-GR" sz="2800" b="1" i="1" u="sng" dirty="0">
                <a:solidFill>
                  <a:srgbClr val="C00000"/>
                </a:solidFill>
              </a:rPr>
              <a:t>Ιστολογικός βαθμός κακοήθειας </a:t>
            </a:r>
            <a:r>
              <a:rPr lang="el-GR" sz="2700" b="1" i="1" u="sng" dirty="0">
                <a:solidFill>
                  <a:srgbClr val="C00000"/>
                </a:solidFill>
              </a:rPr>
              <a:t>βλεννοεπιδερμοειδούς</a:t>
            </a:r>
            <a:r>
              <a:rPr lang="el-GR" sz="2800" b="1" i="1" u="sng" dirty="0">
                <a:solidFill>
                  <a:srgbClr val="C00000"/>
                </a:solidFill>
              </a:rPr>
              <a:t> καρκινώματος  </a:t>
            </a:r>
            <a:r>
              <a:rPr lang="en-US" sz="3200" b="1" i="1" u="sng" dirty="0">
                <a:solidFill>
                  <a:srgbClr val="C00000"/>
                </a:solidFill>
              </a:rPr>
              <a:t>(grade)</a:t>
            </a:r>
            <a:r>
              <a:rPr lang="el-GR" sz="3200" b="1" dirty="0"/>
              <a:t> </a:t>
            </a:r>
            <a:r>
              <a:rPr lang="el-GR" sz="4000" b="1" i="1" dirty="0">
                <a:solidFill>
                  <a:srgbClr val="FFFF66"/>
                </a:solidFill>
              </a:rPr>
              <a:t/>
            </a:r>
            <a:br>
              <a:rPr lang="el-GR" sz="4000" b="1" i="1" dirty="0">
                <a:solidFill>
                  <a:srgbClr val="FFFF66"/>
                </a:solidFill>
              </a:rPr>
            </a:br>
            <a:endParaRPr lang="el-GR" sz="4000" b="1" i="1" dirty="0">
              <a:solidFill>
                <a:srgbClr val="FFFF66"/>
              </a:solidFill>
            </a:endParaRPr>
          </a:p>
        </p:txBody>
      </p:sp>
      <p:sp>
        <p:nvSpPr>
          <p:cNvPr id="302083" name="Rectangle 3"/>
          <p:cNvSpPr>
            <a:spLocks noGrp="1" noChangeArrowheads="1"/>
          </p:cNvSpPr>
          <p:nvPr>
            <p:ph type="body" sz="half" idx="1"/>
          </p:nvPr>
        </p:nvSpPr>
        <p:spPr>
          <a:xfrm>
            <a:off x="765142" y="930274"/>
            <a:ext cx="4267200" cy="2743200"/>
          </a:xfrm>
        </p:spPr>
        <p:txBody>
          <a:bodyPr>
            <a:normAutofit fontScale="92500" lnSpcReduction="20000"/>
          </a:bodyPr>
          <a:lstStyle/>
          <a:p>
            <a:pPr eaLnBrk="1" hangingPunct="1">
              <a:buFont typeface="Wingdings" pitchFamily="2" charset="2"/>
              <a:buNone/>
            </a:pPr>
            <a:endParaRPr lang="en-US" sz="1000" b="1" dirty="0">
              <a:solidFill>
                <a:srgbClr val="FFFF00"/>
              </a:solidFill>
            </a:endParaRPr>
          </a:p>
          <a:p>
            <a:pPr eaLnBrk="1" hangingPunct="1">
              <a:buFont typeface="Wingdings" pitchFamily="2" charset="2"/>
              <a:buNone/>
            </a:pPr>
            <a:r>
              <a:rPr lang="el-GR" sz="2000" b="1" dirty="0"/>
              <a:t>Παράμετροι                       Τιμές</a:t>
            </a:r>
          </a:p>
          <a:p>
            <a:pPr eaLnBrk="1" hangingPunct="1"/>
            <a:r>
              <a:rPr lang="el-GR" dirty="0"/>
              <a:t>ενδοκυστικό στοιχείο             +2</a:t>
            </a:r>
          </a:p>
          <a:p>
            <a:pPr eaLnBrk="1" hangingPunct="1"/>
            <a:r>
              <a:rPr lang="el-GR" dirty="0"/>
              <a:t>διήθηση νεύρου                     +2</a:t>
            </a:r>
          </a:p>
          <a:p>
            <a:pPr eaLnBrk="1" hangingPunct="1"/>
            <a:r>
              <a:rPr lang="el-GR" dirty="0"/>
              <a:t>νέκρωση                                +3</a:t>
            </a:r>
          </a:p>
          <a:p>
            <a:pPr eaLnBrk="1" hangingPunct="1"/>
            <a:r>
              <a:rPr lang="el-GR" dirty="0"/>
              <a:t>μιτώσεις &gt; 4 σε 10 ΟΠΙΜ       +3</a:t>
            </a:r>
          </a:p>
          <a:p>
            <a:pPr eaLnBrk="1" hangingPunct="1"/>
            <a:r>
              <a:rPr lang="el-GR" dirty="0"/>
              <a:t>ατυπία                                   </a:t>
            </a:r>
            <a:r>
              <a:rPr lang="en-US" dirty="0"/>
              <a:t> +4</a:t>
            </a:r>
            <a:endParaRPr lang="el-GR" dirty="0"/>
          </a:p>
        </p:txBody>
      </p:sp>
      <p:graphicFrame>
        <p:nvGraphicFramePr>
          <p:cNvPr id="99391" name="Group 63"/>
          <p:cNvGraphicFramePr>
            <a:graphicFrameLocks noGrp="1"/>
          </p:cNvGraphicFramePr>
          <p:nvPr>
            <p:ph sz="half" idx="2"/>
          </p:nvPr>
        </p:nvGraphicFramePr>
        <p:xfrm>
          <a:off x="6629400" y="1143001"/>
          <a:ext cx="4038600" cy="2481707"/>
        </p:xfrm>
        <a:graphic>
          <a:graphicData uri="http://schemas.openxmlformats.org/drawingml/2006/table">
            <a:tbl>
              <a:tblPr/>
              <a:tblGrid>
                <a:gridCol w="1524000"/>
                <a:gridCol w="1168400"/>
                <a:gridCol w="1346200"/>
              </a:tblGrid>
              <a:tr h="3968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900" b="1" i="0" u="none" strike="noStrike" cap="none" normalizeH="0" baseline="0" smtClean="0">
                          <a:ln>
                            <a:noFill/>
                          </a:ln>
                          <a:solidFill>
                            <a:srgbClr val="FFFF00"/>
                          </a:solidFill>
                          <a:effectLst>
                            <a:outerShdw blurRad="38100" dist="38100" dir="2700000" algn="tl">
                              <a:srgbClr val="000000"/>
                            </a:outerShdw>
                          </a:effectLst>
                          <a:latin typeface="Arial" charset="0"/>
                        </a:rPr>
                        <a:t>grade</a:t>
                      </a:r>
                      <a:endParaRPr kumimoji="0" lang="el-GR" sz="1900" b="1" i="0" u="none" strike="noStrike" cap="none" normalizeH="0" baseline="0" smtClean="0">
                        <a:ln>
                          <a:noFill/>
                        </a:ln>
                        <a:solidFill>
                          <a:srgbClr val="FFFF00"/>
                        </a:solidFill>
                        <a:effectLst>
                          <a:outerShdw blurRad="38100" dist="38100" dir="2700000" algn="tl">
                            <a:srgbClr val="000000"/>
                          </a:outerShdw>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900" b="1" i="0" u="none" strike="noStrike" cap="none" normalizeH="0" baseline="0" smtClean="0">
                          <a:ln>
                            <a:noFill/>
                          </a:ln>
                          <a:solidFill>
                            <a:srgbClr val="FFFF00"/>
                          </a:solidFill>
                          <a:effectLst>
                            <a:outerShdw blurRad="38100" dist="38100" dir="2700000" algn="tl">
                              <a:srgbClr val="000000"/>
                            </a:outerShdw>
                          </a:effectLst>
                          <a:latin typeface="Arial" charset="0"/>
                        </a:rPr>
                        <a:t>score</a:t>
                      </a:r>
                      <a:endParaRPr kumimoji="0" lang="el-GR" sz="1900" b="1" i="0" u="none" strike="noStrike" cap="none" normalizeH="0" baseline="0" smtClean="0">
                        <a:ln>
                          <a:noFill/>
                        </a:ln>
                        <a:solidFill>
                          <a:srgbClr val="FFFF00"/>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900" b="1" i="0" u="none" strike="noStrike" cap="none" normalizeH="0" baseline="0" smtClean="0">
                          <a:ln>
                            <a:noFill/>
                          </a:ln>
                          <a:solidFill>
                            <a:srgbClr val="FFFF00"/>
                          </a:solidFill>
                          <a:effectLst>
                            <a:outerShdw blurRad="38100" dist="38100" dir="2700000" algn="tl">
                              <a:srgbClr val="000000"/>
                            </a:outerShdw>
                          </a:effectLst>
                          <a:latin typeface="Arial" charset="0"/>
                        </a:rPr>
                        <a:t>επιβίωση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Χαμηλό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 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96,7%</a:t>
                      </a: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9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 Ενδιάμεσο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 5-6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90,3%</a:t>
                      </a: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24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Υψηλό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&gt; 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rPr>
                        <a:t>3,7%</a:t>
                      </a: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endParaRPr kumimoji="0" lang="el-GR" sz="1800" b="0"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9381" name="Rectangle 53"/>
          <p:cNvSpPr>
            <a:spLocks noChangeArrowheads="1"/>
          </p:cNvSpPr>
          <p:nvPr/>
        </p:nvSpPr>
        <p:spPr bwMode="auto">
          <a:xfrm>
            <a:off x="894761" y="3944937"/>
            <a:ext cx="5029200" cy="2824163"/>
          </a:xfrm>
          <a:prstGeom prst="rect">
            <a:avLst/>
          </a:prstGeom>
          <a:noFill/>
          <a:ln w="9525" algn="ctr">
            <a:noFill/>
            <a:miter lim="800000"/>
            <a:headEnd/>
            <a:tailEnd/>
          </a:ln>
          <a:effectLst/>
        </p:spPr>
        <p:txBody>
          <a:bodyPr>
            <a:spAutoFit/>
          </a:bodyPr>
          <a:lstStyle/>
          <a:p>
            <a:pPr marL="342900" indent="-342900">
              <a:defRPr/>
            </a:pPr>
            <a:r>
              <a:rPr lang="en-US" dirty="0">
                <a:effectLst>
                  <a:outerShdw blurRad="38100" dist="38100" dir="2700000" algn="tl">
                    <a:srgbClr val="000000"/>
                  </a:outerShdw>
                </a:effectLst>
              </a:rPr>
              <a:t>     </a:t>
            </a:r>
            <a:r>
              <a:rPr lang="el-GR" dirty="0"/>
              <a:t>- </a:t>
            </a:r>
            <a:r>
              <a:rPr lang="en-US" dirty="0"/>
              <a:t>WHO</a:t>
            </a:r>
            <a:r>
              <a:rPr lang="el-GR" dirty="0"/>
              <a:t> (ΠΟΥ)</a:t>
            </a:r>
            <a:endParaRPr lang="en-US" dirty="0"/>
          </a:p>
          <a:p>
            <a:pPr marL="342900" indent="-342900">
              <a:defRPr/>
            </a:pPr>
            <a:r>
              <a:rPr lang="en-US" dirty="0"/>
              <a:t>    </a:t>
            </a:r>
            <a:r>
              <a:rPr lang="el-GR" sz="2000" spc="300" dirty="0"/>
              <a:t>Χαμηλός</a:t>
            </a:r>
            <a:r>
              <a:rPr lang="el-GR" sz="2000" dirty="0"/>
              <a:t> βαθμός κακοήθειας</a:t>
            </a:r>
            <a:r>
              <a:rPr lang="el-GR" dirty="0"/>
              <a:t> </a:t>
            </a:r>
            <a:endParaRPr lang="el-GR" sz="1000" dirty="0"/>
          </a:p>
          <a:p>
            <a:pPr marL="342900" indent="-342900">
              <a:defRPr/>
            </a:pPr>
            <a:endParaRPr lang="el-GR" sz="1000" dirty="0">
              <a:solidFill>
                <a:srgbClr val="CCFFFF"/>
              </a:solidFill>
            </a:endParaRPr>
          </a:p>
          <a:p>
            <a:pPr marL="342900" indent="-342900">
              <a:buClr>
                <a:srgbClr val="FFFF00"/>
              </a:buClr>
              <a:defRPr/>
            </a:pPr>
            <a:r>
              <a:rPr lang="el-GR" dirty="0" err="1"/>
              <a:t>περίγραπτα</a:t>
            </a:r>
            <a:r>
              <a:rPr lang="el-GR" dirty="0"/>
              <a:t>, απωθητικά όρια </a:t>
            </a:r>
          </a:p>
          <a:p>
            <a:pPr marL="342900" indent="-342900">
              <a:buClr>
                <a:srgbClr val="FFFF00"/>
              </a:buClr>
              <a:defRPr/>
            </a:pPr>
            <a:r>
              <a:rPr lang="el-GR" dirty="0"/>
              <a:t>απουσία αιμορραγίας – νέκρωσης</a:t>
            </a:r>
          </a:p>
          <a:p>
            <a:pPr marL="342900" indent="-342900">
              <a:buClr>
                <a:srgbClr val="FFFF00"/>
              </a:buClr>
              <a:defRPr/>
            </a:pPr>
            <a:r>
              <a:rPr lang="el-GR" dirty="0" err="1"/>
              <a:t>μεγ.διάμετρος</a:t>
            </a:r>
            <a:r>
              <a:rPr lang="el-GR" dirty="0"/>
              <a:t> &lt; 4 εκ.</a:t>
            </a:r>
          </a:p>
          <a:p>
            <a:pPr marL="342900" indent="-342900">
              <a:buClr>
                <a:srgbClr val="FFFF00"/>
              </a:buClr>
              <a:defRPr/>
            </a:pPr>
            <a:r>
              <a:rPr lang="el-GR" dirty="0"/>
              <a:t>κυστική ανάπτυξη</a:t>
            </a:r>
            <a:r>
              <a:rPr lang="en-US" dirty="0"/>
              <a:t> </a:t>
            </a:r>
            <a:endParaRPr lang="el-GR" dirty="0"/>
          </a:p>
          <a:p>
            <a:pPr marL="342900" indent="-342900">
              <a:buClr>
                <a:srgbClr val="FFFF00"/>
              </a:buClr>
              <a:defRPr/>
            </a:pPr>
            <a:r>
              <a:rPr lang="el-GR" dirty="0"/>
              <a:t>βλεννώδη και </a:t>
            </a:r>
            <a:r>
              <a:rPr lang="el-GR" dirty="0" err="1"/>
              <a:t>επιδερμοειδή</a:t>
            </a:r>
            <a:r>
              <a:rPr lang="el-GR" dirty="0"/>
              <a:t> κύτταρα &gt; 50%</a:t>
            </a:r>
          </a:p>
          <a:p>
            <a:pPr marL="342900" indent="-342900">
              <a:buClr>
                <a:srgbClr val="FFFF00"/>
              </a:buClr>
              <a:defRPr/>
            </a:pPr>
            <a:r>
              <a:rPr lang="el-GR" dirty="0"/>
              <a:t>μικρή </a:t>
            </a:r>
            <a:r>
              <a:rPr lang="el-GR" dirty="0" err="1"/>
              <a:t>μιτωτική</a:t>
            </a:r>
            <a:r>
              <a:rPr lang="el-GR" dirty="0"/>
              <a:t> δραστηριότητα</a:t>
            </a:r>
            <a:endParaRPr lang="en-US" dirty="0"/>
          </a:p>
          <a:p>
            <a:pPr marL="342900" indent="-342900">
              <a:buClr>
                <a:srgbClr val="FFFF00"/>
              </a:buClr>
              <a:defRPr/>
            </a:pPr>
            <a:r>
              <a:rPr lang="el-GR" dirty="0"/>
              <a:t>ήπια πολυμορφία</a:t>
            </a:r>
          </a:p>
        </p:txBody>
      </p:sp>
      <p:sp>
        <p:nvSpPr>
          <p:cNvPr id="99388" name="Rectangle 60"/>
          <p:cNvSpPr>
            <a:spLocks noChangeArrowheads="1"/>
          </p:cNvSpPr>
          <p:nvPr/>
        </p:nvSpPr>
        <p:spPr bwMode="auto">
          <a:xfrm>
            <a:off x="6172200" y="4106068"/>
            <a:ext cx="4114800" cy="2501900"/>
          </a:xfrm>
          <a:prstGeom prst="rect">
            <a:avLst/>
          </a:prstGeom>
          <a:noFill/>
          <a:ln w="9525" algn="ctr">
            <a:noFill/>
            <a:miter lim="800000"/>
            <a:headEnd/>
            <a:tailEnd/>
          </a:ln>
          <a:effectLst/>
        </p:spPr>
        <p:txBody>
          <a:bodyPr>
            <a:spAutoFit/>
          </a:bodyPr>
          <a:lstStyle/>
          <a:p>
            <a:pPr marL="342900" indent="-342900">
              <a:defRPr/>
            </a:pPr>
            <a:r>
              <a:rPr lang="el-GR" dirty="0">
                <a:solidFill>
                  <a:srgbClr val="CCFFFF"/>
                </a:solidFill>
                <a:effectLst>
                  <a:outerShdw blurRad="38100" dist="38100" dir="2700000" algn="tl">
                    <a:srgbClr val="000000"/>
                  </a:outerShdw>
                </a:effectLst>
              </a:rPr>
              <a:t>     </a:t>
            </a:r>
            <a:r>
              <a:rPr lang="el-GR" sz="2000" spc="300" dirty="0"/>
              <a:t>Υψηλός</a:t>
            </a:r>
            <a:r>
              <a:rPr lang="el-GR" sz="2000" dirty="0"/>
              <a:t> βαθμός κακοήθειας</a:t>
            </a:r>
            <a:endParaRPr lang="el-GR" sz="1000" dirty="0"/>
          </a:p>
          <a:p>
            <a:pPr marL="342900" indent="-342900">
              <a:defRPr/>
            </a:pPr>
            <a:r>
              <a:rPr lang="el-GR" sz="1000" dirty="0"/>
              <a:t> </a:t>
            </a:r>
            <a:endParaRPr lang="el-GR" sz="1000" dirty="0">
              <a:solidFill>
                <a:srgbClr val="CCFFFF"/>
              </a:solidFill>
            </a:endParaRPr>
          </a:p>
          <a:p>
            <a:pPr marL="342900" indent="-342900">
              <a:buClr>
                <a:srgbClr val="FFFF00"/>
              </a:buClr>
              <a:defRPr/>
            </a:pPr>
            <a:r>
              <a:rPr lang="el-GR" dirty="0"/>
              <a:t>ασαφή, διηθητικά όρια </a:t>
            </a:r>
          </a:p>
          <a:p>
            <a:pPr marL="342900" indent="-342900">
              <a:buClr>
                <a:srgbClr val="FFFF00"/>
              </a:buClr>
              <a:defRPr/>
            </a:pPr>
            <a:r>
              <a:rPr lang="el-GR" dirty="0"/>
              <a:t>αιμορραγία-νέκρωση</a:t>
            </a:r>
          </a:p>
          <a:p>
            <a:pPr marL="342900" indent="-342900">
              <a:buClr>
                <a:srgbClr val="FFFF00"/>
              </a:buClr>
              <a:defRPr/>
            </a:pPr>
            <a:r>
              <a:rPr lang="el-GR" dirty="0" err="1"/>
              <a:t>μεγ.διάμετρος</a:t>
            </a:r>
            <a:r>
              <a:rPr lang="el-GR" dirty="0"/>
              <a:t> &gt;</a:t>
            </a:r>
            <a:r>
              <a:rPr lang="en-US" dirty="0"/>
              <a:t> </a:t>
            </a:r>
            <a:r>
              <a:rPr lang="el-GR" dirty="0"/>
              <a:t>4 εκ.</a:t>
            </a:r>
          </a:p>
          <a:p>
            <a:pPr marL="342900" indent="-342900">
              <a:buClr>
                <a:srgbClr val="FFFF00"/>
              </a:buClr>
              <a:defRPr/>
            </a:pPr>
            <a:r>
              <a:rPr lang="el-GR" dirty="0"/>
              <a:t>συμπαγής ανάπτυξη</a:t>
            </a:r>
            <a:r>
              <a:rPr lang="en-US" dirty="0"/>
              <a:t> </a:t>
            </a:r>
            <a:r>
              <a:rPr lang="el-GR" dirty="0"/>
              <a:t> </a:t>
            </a:r>
            <a:r>
              <a:rPr lang="en-US" dirty="0"/>
              <a:t>&gt;80%</a:t>
            </a:r>
            <a:endParaRPr lang="el-GR" dirty="0"/>
          </a:p>
          <a:p>
            <a:pPr marL="342900" indent="-342900">
              <a:buClr>
                <a:srgbClr val="FFFF00"/>
              </a:buClr>
              <a:defRPr/>
            </a:pPr>
            <a:r>
              <a:rPr lang="el-GR" dirty="0"/>
              <a:t>βλεννώδη κύτταρα</a:t>
            </a:r>
            <a:r>
              <a:rPr lang="en-US" dirty="0"/>
              <a:t> </a:t>
            </a:r>
            <a:r>
              <a:rPr lang="el-GR" dirty="0"/>
              <a:t>&lt; 10%</a:t>
            </a:r>
          </a:p>
          <a:p>
            <a:pPr marL="342900" indent="-342900">
              <a:buClr>
                <a:srgbClr val="FFFF00"/>
              </a:buClr>
              <a:defRPr/>
            </a:pPr>
            <a:r>
              <a:rPr lang="el-GR" dirty="0"/>
              <a:t> έντονη </a:t>
            </a:r>
            <a:r>
              <a:rPr lang="el-GR" dirty="0" err="1"/>
              <a:t>μιτωτική</a:t>
            </a:r>
            <a:r>
              <a:rPr lang="el-GR" dirty="0"/>
              <a:t> δραστηριότητα </a:t>
            </a:r>
          </a:p>
          <a:p>
            <a:pPr marL="342900" indent="-342900">
              <a:buClr>
                <a:srgbClr val="FFFF00"/>
              </a:buClr>
              <a:defRPr/>
            </a:pPr>
            <a:r>
              <a:rPr lang="el-GR" dirty="0"/>
              <a:t>πολυμορφία</a:t>
            </a:r>
          </a:p>
        </p:txBody>
      </p:sp>
    </p:spTree>
    <p:extLst>
      <p:ext uri="{BB962C8B-B14F-4D97-AF65-F5344CB8AC3E}">
        <p14:creationId xmlns:p14="http://schemas.microsoft.com/office/powerpoint/2010/main" xmlns="" val="275661972"/>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5"/>
          <p:cNvSpPr>
            <a:spLocks noGrp="1"/>
          </p:cNvSpPr>
          <p:nvPr>
            <p:ph type="body" sz="half" idx="1"/>
          </p:nvPr>
        </p:nvSpPr>
        <p:spPr>
          <a:xfrm>
            <a:off x="0" y="1"/>
            <a:ext cx="8229600" cy="728090"/>
          </a:xfrm>
        </p:spPr>
        <p:txBody>
          <a:bodyPr>
            <a:normAutofit fontScale="77500" lnSpcReduction="20000"/>
          </a:bodyPr>
          <a:lstStyle/>
          <a:p>
            <a:r>
              <a:rPr lang="el-GR" sz="3300" b="1" i="1" u="sng" dirty="0">
                <a:solidFill>
                  <a:srgbClr val="C00000"/>
                </a:solidFill>
              </a:rPr>
              <a:t>Το βλεννοεπιδερμοειδές καρκίνωμα  και η διαβάθμιση της κακοήθειάς του.</a:t>
            </a:r>
          </a:p>
          <a:p>
            <a:pPr>
              <a:buFontTx/>
              <a:buNone/>
            </a:pPr>
            <a:endParaRPr lang="en-US" sz="2800" dirty="0"/>
          </a:p>
          <a:p>
            <a:pPr>
              <a:buFontTx/>
              <a:buNone/>
            </a:pPr>
            <a:endParaRPr lang="el-GR" sz="2800" dirty="0"/>
          </a:p>
          <a:p>
            <a:pPr>
              <a:buFontTx/>
              <a:buNone/>
            </a:pPr>
            <a:endParaRPr lang="el-GR" sz="2800" dirty="0"/>
          </a:p>
        </p:txBody>
      </p:sp>
      <p:pic>
        <p:nvPicPr>
          <p:cNvPr id="303107" name="Picture 7" descr="seethala_Fig4_HTML"/>
          <p:cNvPicPr>
            <a:picLocks noGrp="1" noChangeAspect="1" noChangeArrowheads="1"/>
          </p:cNvPicPr>
          <p:nvPr>
            <p:ph sz="half" idx="2"/>
          </p:nvPr>
        </p:nvPicPr>
        <p:blipFill>
          <a:blip r:embed="rId2" cstate="print"/>
          <a:srcRect/>
          <a:stretch>
            <a:fillRect/>
          </a:stretch>
        </p:blipFill>
        <p:spPr>
          <a:xfrm>
            <a:off x="9332045" y="1249395"/>
            <a:ext cx="1354138" cy="4643438"/>
          </a:xfrm>
        </p:spPr>
      </p:pic>
      <p:pic>
        <p:nvPicPr>
          <p:cNvPr id="303108" name="Picture 2" descr="http://www.webpathology.com/slides/slides/MucoepidermoidCA2_LowGrade.jpg"/>
          <p:cNvPicPr>
            <a:picLocks noChangeAspect="1" noChangeArrowheads="1"/>
          </p:cNvPicPr>
          <p:nvPr/>
        </p:nvPicPr>
        <p:blipFill>
          <a:blip r:embed="rId3" cstate="print"/>
          <a:srcRect/>
          <a:stretch>
            <a:fillRect/>
          </a:stretch>
        </p:blipFill>
        <p:spPr bwMode="auto">
          <a:xfrm>
            <a:off x="682067" y="859263"/>
            <a:ext cx="3945593" cy="5265754"/>
          </a:xfrm>
          <a:prstGeom prst="rect">
            <a:avLst/>
          </a:prstGeom>
          <a:noFill/>
          <a:ln w="9525">
            <a:noFill/>
            <a:miter lim="800000"/>
            <a:headEnd/>
            <a:tailEnd/>
          </a:ln>
        </p:spPr>
      </p:pic>
      <p:pic>
        <p:nvPicPr>
          <p:cNvPr id="303109" name="Picture 4" descr="http://www.webpathology.com/slides/slides/MucoepidermoidCA4_HiGrade.jpg"/>
          <p:cNvPicPr>
            <a:picLocks noChangeAspect="1" noChangeArrowheads="1"/>
          </p:cNvPicPr>
          <p:nvPr/>
        </p:nvPicPr>
        <p:blipFill>
          <a:blip r:embed="rId4" cstate="print"/>
          <a:srcRect/>
          <a:stretch>
            <a:fillRect/>
          </a:stretch>
        </p:blipFill>
        <p:spPr bwMode="auto">
          <a:xfrm>
            <a:off x="4890474" y="786254"/>
            <a:ext cx="4000500" cy="5338763"/>
          </a:xfrm>
          <a:prstGeom prst="rect">
            <a:avLst/>
          </a:prstGeom>
          <a:noFill/>
          <a:ln w="9525">
            <a:noFill/>
            <a:miter lim="800000"/>
            <a:headEnd/>
            <a:tailEnd/>
          </a:ln>
        </p:spPr>
      </p:pic>
      <p:sp>
        <p:nvSpPr>
          <p:cNvPr id="2" name="Rectangle 1"/>
          <p:cNvSpPr/>
          <p:nvPr/>
        </p:nvSpPr>
        <p:spPr>
          <a:xfrm>
            <a:off x="6225570" y="6256190"/>
            <a:ext cx="1569660" cy="369332"/>
          </a:xfrm>
          <a:prstGeom prst="rect">
            <a:avLst/>
          </a:prstGeom>
        </p:spPr>
        <p:txBody>
          <a:bodyPr wrap="none">
            <a:spAutoFit/>
          </a:bodyPr>
          <a:lstStyle/>
          <a:p>
            <a:pPr>
              <a:buFontTx/>
              <a:buNone/>
            </a:pPr>
            <a:r>
              <a:rPr lang="el-GR" dirty="0" smtClean="0"/>
              <a:t>Υψηλόβαθμη</a:t>
            </a:r>
            <a:endParaRPr lang="en-US" dirty="0"/>
          </a:p>
        </p:txBody>
      </p:sp>
      <p:sp>
        <p:nvSpPr>
          <p:cNvPr id="3" name="Rectangle 2"/>
          <p:cNvSpPr/>
          <p:nvPr/>
        </p:nvSpPr>
        <p:spPr>
          <a:xfrm>
            <a:off x="1805214" y="6193769"/>
            <a:ext cx="1653017" cy="369332"/>
          </a:xfrm>
          <a:prstGeom prst="rect">
            <a:avLst/>
          </a:prstGeom>
        </p:spPr>
        <p:txBody>
          <a:bodyPr wrap="none">
            <a:spAutoFit/>
          </a:bodyPr>
          <a:lstStyle/>
          <a:p>
            <a:pPr>
              <a:buFontTx/>
              <a:buNone/>
            </a:pPr>
            <a:r>
              <a:rPr lang="el-GR" dirty="0" smtClean="0"/>
              <a:t>Χαμηλόβαθμη</a:t>
            </a:r>
            <a:endParaRPr lang="en-US" dirty="0"/>
          </a:p>
        </p:txBody>
      </p:sp>
    </p:spTree>
    <p:extLst>
      <p:ext uri="{BB962C8B-B14F-4D97-AF65-F5344CB8AC3E}">
        <p14:creationId xmlns:p14="http://schemas.microsoft.com/office/powerpoint/2010/main" xmlns="" val="257439788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4"/>
          <p:cNvSpPr>
            <a:spLocks noGrp="1"/>
          </p:cNvSpPr>
          <p:nvPr>
            <p:ph type="title"/>
          </p:nvPr>
        </p:nvSpPr>
        <p:spPr>
          <a:xfrm>
            <a:off x="1524000" y="1"/>
            <a:ext cx="9144000" cy="1052513"/>
          </a:xfrm>
        </p:spPr>
        <p:txBody>
          <a:bodyPr/>
          <a:lstStyle/>
          <a:p>
            <a:r>
              <a:rPr lang="el-GR" sz="2800"/>
              <a:t>Ταξινόμηση σιελαδενικών </a:t>
            </a:r>
            <a:r>
              <a:rPr lang="el-GR" sz="2800" b="1"/>
              <a:t>κακοήθων</a:t>
            </a:r>
            <a:r>
              <a:rPr lang="el-GR" sz="2800"/>
              <a:t> νεοπλασμάτων βάσει της επικινδυνότητάς τους</a:t>
            </a:r>
          </a:p>
        </p:txBody>
      </p:sp>
      <p:sp>
        <p:nvSpPr>
          <p:cNvPr id="89091" name="Rectangle 5"/>
          <p:cNvSpPr>
            <a:spLocks noGrp="1"/>
          </p:cNvSpPr>
          <p:nvPr>
            <p:ph type="body" sz="half" idx="1"/>
          </p:nvPr>
        </p:nvSpPr>
        <p:spPr>
          <a:xfrm>
            <a:off x="1524000" y="1125539"/>
            <a:ext cx="4495800" cy="5616575"/>
          </a:xfrm>
        </p:spPr>
        <p:txBody>
          <a:bodyPr>
            <a:normAutofit fontScale="85000" lnSpcReduction="20000"/>
          </a:bodyPr>
          <a:lstStyle/>
          <a:p>
            <a:pPr>
              <a:lnSpc>
                <a:spcPct val="80000"/>
              </a:lnSpc>
              <a:buFontTx/>
              <a:buNone/>
              <a:defRPr/>
            </a:pPr>
            <a:r>
              <a:rPr lang="el-GR" dirty="0"/>
              <a:t>                 </a:t>
            </a:r>
            <a:r>
              <a:rPr lang="el-GR" b="1" dirty="0"/>
              <a:t>Χαμηλού κινδύνου</a:t>
            </a:r>
          </a:p>
          <a:p>
            <a:pPr>
              <a:lnSpc>
                <a:spcPct val="80000"/>
              </a:lnSpc>
              <a:defRPr/>
            </a:pPr>
            <a:r>
              <a:rPr lang="el-GR" dirty="0">
                <a:effectLst>
                  <a:outerShdw blurRad="38100" dist="38100" dir="2700000" algn="tl">
                    <a:srgbClr val="000000">
                      <a:alpha val="43137"/>
                    </a:srgbClr>
                  </a:outerShdw>
                </a:effectLst>
              </a:rPr>
              <a:t>Αδενοκυψελιδικό καρκίνωμα</a:t>
            </a:r>
          </a:p>
          <a:p>
            <a:pPr>
              <a:lnSpc>
                <a:spcPct val="80000"/>
              </a:lnSpc>
              <a:defRPr/>
            </a:pPr>
            <a:r>
              <a:rPr lang="el-GR" dirty="0">
                <a:effectLst>
                  <a:outerShdw blurRad="38100" dist="38100" dir="2700000" algn="tl">
                    <a:srgbClr val="000000">
                      <a:alpha val="43137"/>
                    </a:srgbClr>
                  </a:outerShdw>
                </a:effectLst>
              </a:rPr>
              <a:t>Χαμηλόβαθμης κακοήθειας βλεννοεπιδερμοειδές καρκίνωμα</a:t>
            </a:r>
          </a:p>
          <a:p>
            <a:pPr>
              <a:lnSpc>
                <a:spcPct val="80000"/>
              </a:lnSpc>
              <a:defRPr/>
            </a:pPr>
            <a:r>
              <a:rPr lang="el-GR" dirty="0"/>
              <a:t>Επιθηλιακό-μυοεπιθηλιακό καρκίνωμα</a:t>
            </a:r>
          </a:p>
          <a:p>
            <a:pPr>
              <a:lnSpc>
                <a:spcPct val="80000"/>
              </a:lnSpc>
              <a:defRPr/>
            </a:pPr>
            <a:r>
              <a:rPr lang="el-GR" dirty="0">
                <a:effectLst>
                  <a:outerShdw blurRad="38100" dist="38100" dir="2700000" algn="tl">
                    <a:srgbClr val="000000">
                      <a:alpha val="43137"/>
                    </a:srgbClr>
                  </a:outerShdw>
                </a:effectLst>
              </a:rPr>
              <a:t>Πολύμορφο αδενοκαρκίνωμα χαμηλόβαθμης κακοήθειας</a:t>
            </a:r>
          </a:p>
          <a:p>
            <a:pPr>
              <a:lnSpc>
                <a:spcPct val="80000"/>
              </a:lnSpc>
              <a:defRPr/>
            </a:pPr>
            <a:r>
              <a:rPr lang="el-GR" dirty="0"/>
              <a:t>Διαυγοκυταρικό καρκίνωμα</a:t>
            </a:r>
          </a:p>
          <a:p>
            <a:pPr>
              <a:lnSpc>
                <a:spcPct val="80000"/>
              </a:lnSpc>
              <a:defRPr/>
            </a:pPr>
            <a:r>
              <a:rPr lang="el-GR" dirty="0"/>
              <a:t>Αδενοκαρκίνωμα από  βασικόμορφα κύτταρα  (κύτταρα βασικού τύπου)</a:t>
            </a:r>
          </a:p>
          <a:p>
            <a:pPr>
              <a:lnSpc>
                <a:spcPct val="80000"/>
              </a:lnSpc>
              <a:defRPr/>
            </a:pPr>
            <a:r>
              <a:rPr lang="el-GR" dirty="0"/>
              <a:t>Χαμηλόβαθμης κακοήθειας καρκίνωμα σιελογόνων πόρων</a:t>
            </a:r>
          </a:p>
          <a:p>
            <a:pPr>
              <a:lnSpc>
                <a:spcPct val="80000"/>
              </a:lnSpc>
              <a:defRPr/>
            </a:pPr>
            <a:r>
              <a:rPr lang="el-GR" dirty="0"/>
              <a:t>Μυοεπιθηλιακό καρκίνωμα</a:t>
            </a:r>
          </a:p>
          <a:p>
            <a:pPr>
              <a:lnSpc>
                <a:spcPct val="80000"/>
              </a:lnSpc>
              <a:defRPr/>
            </a:pPr>
            <a:r>
              <a:rPr lang="el-GR" dirty="0"/>
              <a:t>Ογκοκυτταρικό καρκίνωμα</a:t>
            </a:r>
          </a:p>
          <a:p>
            <a:pPr>
              <a:lnSpc>
                <a:spcPct val="80000"/>
              </a:lnSpc>
              <a:defRPr/>
            </a:pPr>
            <a:r>
              <a:rPr lang="el-GR" dirty="0">
                <a:effectLst>
                  <a:outerShdw blurRad="38100" dist="38100" dir="2700000" algn="tl">
                    <a:srgbClr val="000000">
                      <a:alpha val="43137"/>
                    </a:srgbClr>
                  </a:outerShdw>
                </a:effectLst>
              </a:rPr>
              <a:t>Καρκίνωμα σε έδαφος πλειόμορφου αδενώματος (ενδοκαψικό,ελάχιστα διηθητικό ή με χαμηλόβαθμη κακοήθεια)</a:t>
            </a:r>
          </a:p>
          <a:p>
            <a:pPr>
              <a:lnSpc>
                <a:spcPct val="80000"/>
              </a:lnSpc>
              <a:defRPr/>
            </a:pPr>
            <a:r>
              <a:rPr lang="el-GR" dirty="0"/>
              <a:t>Σιελοβλάστωμα</a:t>
            </a:r>
          </a:p>
          <a:p>
            <a:pPr>
              <a:lnSpc>
                <a:spcPct val="80000"/>
              </a:lnSpc>
              <a:defRPr/>
            </a:pPr>
            <a:r>
              <a:rPr lang="el-GR" dirty="0"/>
              <a:t>Αδενοκαρκίνωμα μη περαιτέρω τυποποιούμενο και κυσταδενοκαρκίνωμα, χαμηλόβαθμης κακοήθειας.</a:t>
            </a:r>
          </a:p>
          <a:p>
            <a:pPr>
              <a:lnSpc>
                <a:spcPct val="80000"/>
              </a:lnSpc>
              <a:defRPr/>
            </a:pPr>
            <a:endParaRPr lang="el-GR" dirty="0"/>
          </a:p>
        </p:txBody>
      </p:sp>
      <p:sp>
        <p:nvSpPr>
          <p:cNvPr id="89092" name="Rectangle 6"/>
          <p:cNvSpPr>
            <a:spLocks noGrp="1"/>
          </p:cNvSpPr>
          <p:nvPr>
            <p:ph type="body" sz="half" idx="2"/>
          </p:nvPr>
        </p:nvSpPr>
        <p:spPr>
          <a:xfrm>
            <a:off x="6172200" y="1125539"/>
            <a:ext cx="4495800" cy="5616575"/>
          </a:xfrm>
        </p:spPr>
        <p:txBody>
          <a:bodyPr>
            <a:normAutofit fontScale="92500" lnSpcReduction="20000"/>
          </a:bodyPr>
          <a:lstStyle/>
          <a:p>
            <a:pPr>
              <a:lnSpc>
                <a:spcPct val="80000"/>
              </a:lnSpc>
              <a:buFontTx/>
              <a:buNone/>
              <a:defRPr/>
            </a:pPr>
            <a:r>
              <a:rPr lang="el-GR" dirty="0"/>
              <a:t>                   </a:t>
            </a:r>
            <a:r>
              <a:rPr lang="el-GR" b="1" u="sng" dirty="0"/>
              <a:t>Υψηλού</a:t>
            </a:r>
            <a:r>
              <a:rPr lang="el-GR" b="1" dirty="0"/>
              <a:t> κινδύνου</a:t>
            </a:r>
          </a:p>
          <a:p>
            <a:pPr>
              <a:lnSpc>
                <a:spcPct val="80000"/>
              </a:lnSpc>
              <a:buFontTx/>
              <a:buNone/>
              <a:defRPr/>
            </a:pPr>
            <a:endParaRPr lang="el-GR" b="1" dirty="0"/>
          </a:p>
          <a:p>
            <a:pPr>
              <a:lnSpc>
                <a:spcPct val="80000"/>
              </a:lnSpc>
              <a:defRPr/>
            </a:pPr>
            <a:r>
              <a:rPr lang="el-GR" dirty="0"/>
              <a:t>Σμηγματογόνο καρκίνωμα και λεμφαδενοκαρκίνωμα</a:t>
            </a:r>
          </a:p>
          <a:p>
            <a:pPr>
              <a:lnSpc>
                <a:spcPct val="80000"/>
              </a:lnSpc>
              <a:defRPr/>
            </a:pPr>
            <a:r>
              <a:rPr lang="el-GR" dirty="0">
                <a:effectLst>
                  <a:outerShdw blurRad="38100" dist="38100" dir="2700000" algn="tl">
                    <a:srgbClr val="000000">
                      <a:alpha val="43137"/>
                    </a:srgbClr>
                  </a:outerShdw>
                </a:effectLst>
              </a:rPr>
              <a:t>Αδενοειδές κυστικό καρκίνωμα</a:t>
            </a:r>
          </a:p>
          <a:p>
            <a:pPr>
              <a:lnSpc>
                <a:spcPct val="80000"/>
              </a:lnSpc>
              <a:defRPr/>
            </a:pPr>
            <a:r>
              <a:rPr lang="el-GR" dirty="0"/>
              <a:t>Βλεννώδες αδενοκαρκίνωμα</a:t>
            </a:r>
          </a:p>
          <a:p>
            <a:pPr>
              <a:lnSpc>
                <a:spcPct val="80000"/>
              </a:lnSpc>
              <a:defRPr/>
            </a:pPr>
            <a:r>
              <a:rPr lang="el-GR" dirty="0"/>
              <a:t>Ακανθοκυτταρικό καρκίνωμα</a:t>
            </a:r>
          </a:p>
          <a:p>
            <a:pPr>
              <a:lnSpc>
                <a:spcPct val="80000"/>
              </a:lnSpc>
              <a:defRPr/>
            </a:pPr>
            <a:r>
              <a:rPr lang="el-GR" dirty="0"/>
              <a:t>Μικροκυτταρικό καρκίνωμα</a:t>
            </a:r>
          </a:p>
          <a:p>
            <a:pPr>
              <a:lnSpc>
                <a:spcPct val="80000"/>
              </a:lnSpc>
              <a:defRPr/>
            </a:pPr>
            <a:r>
              <a:rPr lang="el-GR" dirty="0"/>
              <a:t>Μεγαλοκυτταρικό καρκίνωμα</a:t>
            </a:r>
          </a:p>
          <a:p>
            <a:pPr>
              <a:lnSpc>
                <a:spcPct val="80000"/>
              </a:lnSpc>
              <a:defRPr/>
            </a:pPr>
            <a:r>
              <a:rPr lang="el-GR" dirty="0"/>
              <a:t>Λεμφοεπιθηλιακό καρκίνωμα</a:t>
            </a:r>
          </a:p>
          <a:p>
            <a:pPr>
              <a:lnSpc>
                <a:spcPct val="80000"/>
              </a:lnSpc>
              <a:defRPr/>
            </a:pPr>
            <a:r>
              <a:rPr lang="el-GR" dirty="0"/>
              <a:t>Μεθιστάμενο πλειόμορφο αδένωμα</a:t>
            </a:r>
          </a:p>
          <a:p>
            <a:pPr>
              <a:lnSpc>
                <a:spcPct val="80000"/>
              </a:lnSpc>
              <a:defRPr/>
            </a:pPr>
            <a:r>
              <a:rPr lang="el-GR" dirty="0">
                <a:effectLst>
                  <a:outerShdw blurRad="38100" dist="38100" dir="2700000" algn="tl">
                    <a:srgbClr val="000000">
                      <a:alpha val="43137"/>
                    </a:srgbClr>
                  </a:outerShdw>
                </a:effectLst>
              </a:rPr>
              <a:t>Καρκίνωμα σε έδαφος πλειόμορφου αδενώματος</a:t>
            </a:r>
            <a:r>
              <a:rPr lang="en-US" dirty="0">
                <a:effectLst>
                  <a:outerShdw blurRad="38100" dist="38100" dir="2700000" algn="tl">
                    <a:srgbClr val="000000">
                      <a:alpha val="43137"/>
                    </a:srgbClr>
                  </a:outerShdw>
                </a:effectLst>
              </a:rPr>
              <a:t> </a:t>
            </a:r>
            <a:r>
              <a:rPr lang="el-GR" dirty="0">
                <a:effectLst>
                  <a:outerShdw blurRad="38100" dist="38100" dir="2700000" algn="tl">
                    <a:srgbClr val="000000">
                      <a:alpha val="43137"/>
                    </a:srgbClr>
                  </a:outerShdw>
                </a:effectLst>
              </a:rPr>
              <a:t>(ευρέως διηθητικό ή υψηλόβαθμης κακοήθειας)</a:t>
            </a:r>
          </a:p>
          <a:p>
            <a:pPr>
              <a:lnSpc>
                <a:spcPct val="80000"/>
              </a:lnSpc>
              <a:defRPr/>
            </a:pPr>
            <a:r>
              <a:rPr lang="el-GR" dirty="0"/>
              <a:t>Καρκινοσάρκωμα</a:t>
            </a:r>
          </a:p>
          <a:p>
            <a:pPr>
              <a:lnSpc>
                <a:spcPct val="80000"/>
              </a:lnSpc>
              <a:defRPr/>
            </a:pPr>
            <a:r>
              <a:rPr lang="el-GR" dirty="0"/>
              <a:t>Αδενοκαρκίνωμα μη περαιτέρω τυποποιούμενο και κυσταδενοκαρκίνωμα, υψηλόλόβαθμης κακοήθειας.</a:t>
            </a:r>
          </a:p>
          <a:p>
            <a:pPr>
              <a:lnSpc>
                <a:spcPct val="80000"/>
              </a:lnSpc>
              <a:defRPr/>
            </a:pPr>
            <a:endParaRPr lang="el-GR" dirty="0"/>
          </a:p>
        </p:txBody>
      </p:sp>
    </p:spTree>
    <p:extLst>
      <p:ext uri="{BB962C8B-B14F-4D97-AF65-F5344CB8AC3E}">
        <p14:creationId xmlns:p14="http://schemas.microsoft.com/office/powerpoint/2010/main" xmlns="" val="1645465256"/>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stretch>
            <a:fillRect/>
          </a:stretch>
        </p:blipFill>
        <p:spPr>
          <a:xfrm>
            <a:off x="4151784" y="1772816"/>
            <a:ext cx="7932868" cy="3600400"/>
          </a:xfrm>
          <a:prstGeom prst="rect">
            <a:avLst/>
          </a:prstGeom>
        </p:spPr>
      </p:pic>
      <p:sp>
        <p:nvSpPr>
          <p:cNvPr id="8" name="Rectangle 7"/>
          <p:cNvSpPr/>
          <p:nvPr/>
        </p:nvSpPr>
        <p:spPr>
          <a:xfrm rot="19120672">
            <a:off x="-252691" y="2962169"/>
            <a:ext cx="4386907" cy="923330"/>
          </a:xfrm>
          <a:prstGeom prst="rect">
            <a:avLst/>
          </a:prstGeom>
          <a:noFill/>
        </p:spPr>
        <p:txBody>
          <a:bodyPr wrap="none" lIns="91440" tIns="45720" rIns="91440" bIns="45720">
            <a:spAutoFit/>
          </a:bodyPr>
          <a:lstStyle/>
          <a:p>
            <a:pPr algn="ctr"/>
            <a:r>
              <a:rPr lang="el-GR" sz="5400" b="1" dirty="0">
                <a:ln w="0"/>
                <a:effectLst>
                  <a:outerShdw blurRad="38100" dist="19050" dir="2700000" algn="tl" rotWithShape="0">
                    <a:schemeClr val="dk1">
                      <a:alpha val="40000"/>
                    </a:schemeClr>
                  </a:outerShdw>
                </a:effectLst>
              </a:rPr>
              <a:t>Ευχαριστώ</a:t>
            </a:r>
            <a:r>
              <a:rPr lang="el-GR" sz="5400" dirty="0">
                <a:ln w="0"/>
                <a:effectLst>
                  <a:outerShdw blurRad="38100" dist="19050" dir="2700000" algn="tl" rotWithShape="0">
                    <a:schemeClr val="dk1">
                      <a:alpha val="40000"/>
                    </a:schemeClr>
                  </a:outerShdw>
                </a:effectLst>
              </a:rPr>
              <a:t> !!!!</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xmlns="" val="18811213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06" y="0"/>
            <a:ext cx="9692640" cy="810705"/>
          </a:xfrm>
        </p:spPr>
        <p:txBody>
          <a:bodyPr/>
          <a:lstStyle/>
          <a:p>
            <a:r>
              <a:rPr lang="el-GR" dirty="0" smtClean="0"/>
              <a:t>Λευκοπλακία</a:t>
            </a:r>
            <a:endParaRPr lang="en-GB" dirty="0"/>
          </a:p>
        </p:txBody>
      </p:sp>
      <p:sp>
        <p:nvSpPr>
          <p:cNvPr id="5" name="Content Placeholder 4"/>
          <p:cNvSpPr>
            <a:spLocks noGrp="1"/>
          </p:cNvSpPr>
          <p:nvPr>
            <p:ph sz="half" idx="1"/>
          </p:nvPr>
        </p:nvSpPr>
        <p:spPr>
          <a:xfrm>
            <a:off x="-1" y="1454869"/>
            <a:ext cx="5480771" cy="4955357"/>
          </a:xfrm>
        </p:spPr>
        <p:txBody>
          <a:bodyPr>
            <a:normAutofit fontScale="92500" lnSpcReduction="10000"/>
          </a:bodyPr>
          <a:lstStyle/>
          <a:p>
            <a:pPr marL="0" indent="0">
              <a:buNone/>
            </a:pPr>
            <a:r>
              <a:rPr lang="el-GR" dirty="0"/>
              <a:t>«Λευκή Πλάκα στον βλεννογόνο του στόματος που δεν </a:t>
            </a:r>
            <a:r>
              <a:rPr lang="el-GR" dirty="0" smtClean="0"/>
              <a:t>αποκολλάται </a:t>
            </a:r>
            <a:r>
              <a:rPr lang="el-GR" dirty="0"/>
              <a:t>και δεν ταξινομείται σε συγκεκριμένη νόσο με κλινικά και ιστοπαθολογικά κριτήρια</a:t>
            </a:r>
            <a:r>
              <a:rPr lang="el-GR" dirty="0" smtClean="0"/>
              <a:t>».</a:t>
            </a:r>
          </a:p>
          <a:p>
            <a:endParaRPr lang="el-GR" dirty="0" smtClean="0"/>
          </a:p>
          <a:p>
            <a:pPr>
              <a:buFont typeface="Wingdings" panose="05000000000000000000" pitchFamily="2" charset="2"/>
              <a:buChar char="§"/>
            </a:pPr>
            <a:r>
              <a:rPr lang="el-GR" dirty="0" smtClean="0"/>
              <a:t>Κλινικά </a:t>
            </a:r>
            <a:r>
              <a:rPr lang="el-GR" dirty="0"/>
              <a:t>η λευκοπλακία διακρίνεται με κριτήρια που όρισε ο WHO (2005) σε : </a:t>
            </a:r>
            <a:endParaRPr lang="el-GR" dirty="0" smtClean="0"/>
          </a:p>
          <a:p>
            <a:pPr lvl="1">
              <a:buFont typeface="Wingdings" panose="05000000000000000000" pitchFamily="2" charset="2"/>
              <a:buChar char="§"/>
            </a:pPr>
            <a:r>
              <a:rPr lang="el-GR" dirty="0" smtClean="0"/>
              <a:t>Ομοιογενή </a:t>
            </a:r>
            <a:r>
              <a:rPr lang="el-GR" dirty="0"/>
              <a:t>(συχνότητα 97,5%)</a:t>
            </a:r>
          </a:p>
          <a:p>
            <a:pPr lvl="1">
              <a:buFont typeface="Wingdings" panose="05000000000000000000" pitchFamily="2" charset="2"/>
              <a:buChar char="§"/>
            </a:pPr>
            <a:r>
              <a:rPr lang="el-GR" dirty="0"/>
              <a:t>Ανομοιογενή (συχνότητα 2,5%)</a:t>
            </a:r>
          </a:p>
          <a:p>
            <a:pPr lvl="2">
              <a:buFont typeface="Wingdings" panose="05000000000000000000" pitchFamily="2" charset="2"/>
              <a:buChar char="§"/>
            </a:pPr>
            <a:r>
              <a:rPr lang="el-GR" dirty="0"/>
              <a:t>Κοκκιώδη ή Οζώδη (συχνότητα 2,3%)</a:t>
            </a:r>
          </a:p>
          <a:p>
            <a:pPr lvl="2">
              <a:buFont typeface="Wingdings" panose="05000000000000000000" pitchFamily="2" charset="2"/>
              <a:buChar char="§"/>
            </a:pPr>
            <a:r>
              <a:rPr lang="el-GR" dirty="0"/>
              <a:t>Μυρμηκιώδη (συχνότητα 0,2</a:t>
            </a:r>
            <a:r>
              <a:rPr lang="el-GR" dirty="0" smtClean="0"/>
              <a:t>%)</a:t>
            </a:r>
          </a:p>
          <a:p>
            <a:r>
              <a:rPr lang="el-GR" dirty="0"/>
              <a:t>Οι  αντίστοιχες  με τη </a:t>
            </a:r>
            <a:r>
              <a:rPr lang="el-GR" dirty="0">
                <a:ln cmpd="dbl">
                  <a:solidFill>
                    <a:schemeClr val="tx1"/>
                  </a:solidFill>
                </a:ln>
                <a:solidFill>
                  <a:schemeClr val="bg1"/>
                </a:solidFill>
              </a:rPr>
              <a:t>λευκοπλακία</a:t>
            </a:r>
            <a:r>
              <a:rPr lang="el-GR" dirty="0"/>
              <a:t> ιστολογικές αλλοιώσεις </a:t>
            </a:r>
            <a:r>
              <a:rPr lang="el-GR" spc="600" dirty="0"/>
              <a:t>ποικίλλουν</a:t>
            </a:r>
            <a:r>
              <a:rPr lang="el-GR" dirty="0"/>
              <a:t> από απλή ακάνθωση και  υπερκεράτωση, έως δυσπλασία  και  καρκίνωμα in situ. Το καρκίνωμα in situ συσχετίζεται με ανεύρεση λεμφοκυττάρων και μακροφάγων.</a:t>
            </a:r>
          </a:p>
          <a:p>
            <a:endParaRPr lang="el-GR" dirty="0"/>
          </a:p>
          <a:p>
            <a:pPr marL="0" indent="0">
              <a:buNone/>
            </a:pPr>
            <a:endParaRPr lang="el-GR" dirty="0"/>
          </a:p>
          <a:p>
            <a:pPr marL="0" indent="0">
              <a:buNone/>
            </a:pPr>
            <a:endParaRPr lang="el-GR" dirty="0"/>
          </a:p>
          <a:p>
            <a:endParaRPr lang="en-GB" dirty="0"/>
          </a:p>
        </p:txBody>
      </p:sp>
      <p:pic>
        <p:nvPicPr>
          <p:cNvPr id="7" name="Content Placeholder 6"/>
          <p:cNvPicPr>
            <a:picLocks noGrp="1" noChangeAspect="1"/>
          </p:cNvPicPr>
          <p:nvPr>
            <p:ph sz="half" idx="2"/>
          </p:nvPr>
        </p:nvPicPr>
        <p:blipFill>
          <a:blip r:embed="rId2" cstate="print"/>
          <a:stretch>
            <a:fillRect/>
          </a:stretch>
        </p:blipFill>
        <p:spPr>
          <a:xfrm>
            <a:off x="5656083" y="1719592"/>
            <a:ext cx="2516765" cy="2001751"/>
          </a:xfrm>
          <a:prstGeom prst="rect">
            <a:avLst/>
          </a:prstGeom>
        </p:spPr>
      </p:pic>
      <p:pic>
        <p:nvPicPr>
          <p:cNvPr id="8" name="Picture 7"/>
          <p:cNvPicPr>
            <a:picLocks noChangeAspect="1"/>
          </p:cNvPicPr>
          <p:nvPr/>
        </p:nvPicPr>
        <p:blipFill>
          <a:blip r:embed="rId3" cstate="print"/>
          <a:stretch>
            <a:fillRect/>
          </a:stretch>
        </p:blipFill>
        <p:spPr>
          <a:xfrm>
            <a:off x="8346167" y="1719592"/>
            <a:ext cx="2685768" cy="2001752"/>
          </a:xfrm>
          <a:prstGeom prst="rect">
            <a:avLst/>
          </a:prstGeom>
        </p:spPr>
      </p:pic>
      <p:pic>
        <p:nvPicPr>
          <p:cNvPr id="9" name="Picture 8"/>
          <p:cNvPicPr>
            <a:picLocks noChangeAspect="1"/>
          </p:cNvPicPr>
          <p:nvPr/>
        </p:nvPicPr>
        <p:blipFill>
          <a:blip r:embed="rId4" cstate="print"/>
          <a:stretch>
            <a:fillRect/>
          </a:stretch>
        </p:blipFill>
        <p:spPr>
          <a:xfrm>
            <a:off x="5654089" y="3987538"/>
            <a:ext cx="2518759" cy="1807012"/>
          </a:xfrm>
          <a:prstGeom prst="rect">
            <a:avLst/>
          </a:prstGeom>
        </p:spPr>
      </p:pic>
      <p:pic>
        <p:nvPicPr>
          <p:cNvPr id="10" name="Picture 9"/>
          <p:cNvPicPr>
            <a:picLocks noChangeAspect="1"/>
          </p:cNvPicPr>
          <p:nvPr/>
        </p:nvPicPr>
        <p:blipFill>
          <a:blip r:embed="rId5" cstate="print"/>
          <a:stretch>
            <a:fillRect/>
          </a:stretch>
        </p:blipFill>
        <p:spPr>
          <a:xfrm>
            <a:off x="8365556" y="3987538"/>
            <a:ext cx="2666379" cy="1823166"/>
          </a:xfrm>
          <a:prstGeom prst="rect">
            <a:avLst/>
          </a:prstGeom>
        </p:spPr>
      </p:pic>
    </p:spTree>
    <p:extLst>
      <p:ext uri="{BB962C8B-B14F-4D97-AF65-F5344CB8AC3E}">
        <p14:creationId xmlns:p14="http://schemas.microsoft.com/office/powerpoint/2010/main" xmlns="" val="966338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8229600" cy="642938"/>
          </a:xfrm>
        </p:spPr>
        <p:txBody>
          <a:bodyPr>
            <a:normAutofit/>
          </a:bodyPr>
          <a:lstStyle/>
          <a:p>
            <a:pPr>
              <a:defRPr/>
            </a:pPr>
            <a:r>
              <a:rPr lang="el-GR" sz="3200" b="1" i="1" u="sng" dirty="0">
                <a:solidFill>
                  <a:srgbClr val="C00000"/>
                </a:solidFill>
              </a:rPr>
              <a:t>Κακοήθης εξαλλαγή </a:t>
            </a:r>
            <a:r>
              <a:rPr lang="el-GR" sz="3200" b="1" i="1" u="sng" dirty="0" err="1">
                <a:solidFill>
                  <a:srgbClr val="C00000"/>
                </a:solidFill>
              </a:rPr>
              <a:t>λευκοπλακίας</a:t>
            </a:r>
            <a:r>
              <a:rPr lang="el-GR" sz="3200" b="1" i="1" u="sng" dirty="0">
                <a:solidFill>
                  <a:srgbClr val="C00000"/>
                </a:solidFill>
              </a:rPr>
              <a:t> </a:t>
            </a:r>
          </a:p>
        </p:txBody>
      </p:sp>
      <p:sp>
        <p:nvSpPr>
          <p:cNvPr id="71683" name="Content Placeholder 2"/>
          <p:cNvSpPr>
            <a:spLocks noGrp="1"/>
          </p:cNvSpPr>
          <p:nvPr>
            <p:ph idx="1"/>
          </p:nvPr>
        </p:nvSpPr>
        <p:spPr>
          <a:xfrm>
            <a:off x="4993066" y="5309792"/>
            <a:ext cx="6262540" cy="1459296"/>
          </a:xfrm>
        </p:spPr>
        <p:txBody>
          <a:bodyPr>
            <a:normAutofit lnSpcReduction="10000"/>
          </a:bodyPr>
          <a:lstStyle/>
          <a:p>
            <a:pPr eaLnBrk="1" hangingPunct="1"/>
            <a:r>
              <a:rPr lang="el-GR" dirty="0" smtClean="0"/>
              <a:t>Σύνολο</a:t>
            </a:r>
            <a:r>
              <a:rPr lang="en-US" dirty="0" smtClean="0"/>
              <a:t>:</a:t>
            </a:r>
            <a:r>
              <a:rPr lang="el-GR" dirty="0" smtClean="0"/>
              <a:t> 1-18 %</a:t>
            </a:r>
          </a:p>
          <a:p>
            <a:pPr eaLnBrk="1" hangingPunct="1"/>
            <a:r>
              <a:rPr lang="el-GR" dirty="0" smtClean="0"/>
              <a:t>Μέσος όρος</a:t>
            </a:r>
            <a:r>
              <a:rPr lang="en-US" dirty="0" smtClean="0"/>
              <a:t>:</a:t>
            </a:r>
            <a:r>
              <a:rPr lang="el-GR" dirty="0" smtClean="0"/>
              <a:t> 4-6 %</a:t>
            </a:r>
            <a:r>
              <a:rPr lang="en-US" dirty="0" smtClean="0"/>
              <a:t> </a:t>
            </a:r>
            <a:r>
              <a:rPr lang="en-US" sz="1700" i="1" dirty="0" err="1"/>
              <a:t>Reibel</a:t>
            </a:r>
            <a:r>
              <a:rPr lang="el-GR" sz="1700" i="1" dirty="0"/>
              <a:t> </a:t>
            </a:r>
            <a:r>
              <a:rPr lang="en-US" sz="1700" i="1" dirty="0"/>
              <a:t>et al.</a:t>
            </a:r>
            <a:r>
              <a:rPr lang="el-GR" sz="1700" i="1" dirty="0"/>
              <a:t> </a:t>
            </a:r>
            <a:r>
              <a:rPr lang="en-US" sz="1700" i="1" dirty="0" err="1"/>
              <a:t>Crit</a:t>
            </a:r>
            <a:r>
              <a:rPr lang="en-US" sz="1700" i="1" dirty="0"/>
              <a:t> Rev Oral </a:t>
            </a:r>
            <a:r>
              <a:rPr lang="en-US" sz="1700" i="1" dirty="0" err="1"/>
              <a:t>Biol</a:t>
            </a:r>
            <a:r>
              <a:rPr lang="en-US" sz="1700" i="1" dirty="0"/>
              <a:t> Med </a:t>
            </a:r>
            <a:r>
              <a:rPr lang="el-GR" sz="1700" i="1" dirty="0"/>
              <a:t>2003</a:t>
            </a:r>
          </a:p>
          <a:p>
            <a:pPr eaLnBrk="1" hangingPunct="1"/>
            <a:r>
              <a:rPr lang="el-GR" dirty="0" smtClean="0"/>
              <a:t>Μέσος όρος ετησίως</a:t>
            </a:r>
            <a:r>
              <a:rPr lang="en-US" dirty="0" smtClean="0"/>
              <a:t>:</a:t>
            </a:r>
            <a:r>
              <a:rPr lang="el-GR" dirty="0" smtClean="0"/>
              <a:t> 1,36 %</a:t>
            </a:r>
            <a:r>
              <a:rPr lang="en-US" dirty="0" smtClean="0"/>
              <a:t> </a:t>
            </a:r>
            <a:r>
              <a:rPr lang="en-US" sz="1700" i="1" dirty="0"/>
              <a:t>Petti et al. Oral </a:t>
            </a:r>
            <a:r>
              <a:rPr lang="en-US" sz="1700" i="1" dirty="0" err="1"/>
              <a:t>Oncol</a:t>
            </a:r>
            <a:r>
              <a:rPr lang="en-US" sz="1700" i="1" dirty="0"/>
              <a:t> 2003</a:t>
            </a:r>
            <a:endParaRPr lang="el-GR" sz="1700" i="1" dirty="0"/>
          </a:p>
          <a:p>
            <a:pPr eaLnBrk="1" hangingPunct="1">
              <a:buFontTx/>
              <a:buNone/>
            </a:pPr>
            <a:endParaRPr lang="el-GR" dirty="0" smtClean="0"/>
          </a:p>
        </p:txBody>
      </p:sp>
      <p:sp>
        <p:nvSpPr>
          <p:cNvPr id="5" name="4 - Ορθογώνιο"/>
          <p:cNvSpPr/>
          <p:nvPr/>
        </p:nvSpPr>
        <p:spPr>
          <a:xfrm>
            <a:off x="105116" y="1114439"/>
            <a:ext cx="5143500" cy="523875"/>
          </a:xfrm>
          <a:prstGeom prst="rect">
            <a:avLst/>
          </a:prstGeom>
        </p:spPr>
        <p:txBody>
          <a:bodyPr>
            <a:spAutoFit/>
          </a:bodyPr>
          <a:lstStyle/>
          <a:p>
            <a:pPr>
              <a:defRPr/>
            </a:pPr>
            <a:r>
              <a:rPr lang="el-GR" sz="2800" b="1" dirty="0">
                <a:solidFill>
                  <a:schemeClr val="tx2">
                    <a:satMod val="130000"/>
                  </a:schemeClr>
                </a:solidFill>
              </a:rPr>
              <a:t>Προγνωστικές </a:t>
            </a:r>
            <a:r>
              <a:rPr lang="el-GR" sz="2800" dirty="0">
                <a:solidFill>
                  <a:schemeClr val="tx2">
                    <a:satMod val="130000"/>
                  </a:schemeClr>
                </a:solidFill>
              </a:rPr>
              <a:t>παράμετροι</a:t>
            </a:r>
            <a:endParaRPr lang="el-GR" sz="2800" dirty="0"/>
          </a:p>
        </p:txBody>
      </p:sp>
      <p:sp>
        <p:nvSpPr>
          <p:cNvPr id="71685" name="5 - Ορθογώνιο"/>
          <p:cNvSpPr>
            <a:spLocks noChangeArrowheads="1"/>
          </p:cNvSpPr>
          <p:nvPr/>
        </p:nvSpPr>
        <p:spPr bwMode="auto">
          <a:xfrm>
            <a:off x="645465" y="2007241"/>
            <a:ext cx="3786188" cy="3539430"/>
          </a:xfrm>
          <a:prstGeom prst="rect">
            <a:avLst/>
          </a:prstGeom>
          <a:noFill/>
          <a:ln w="9525">
            <a:noFill/>
            <a:miter lim="800000"/>
            <a:headEnd/>
            <a:tailEnd/>
          </a:ln>
        </p:spPr>
        <p:txBody>
          <a:bodyPr>
            <a:spAutoFit/>
          </a:bodyPr>
          <a:lstStyle/>
          <a:p>
            <a:pPr marL="514350" indent="-514350">
              <a:buFont typeface="Arial" panose="020B0604020202020204" pitchFamily="34" charset="0"/>
              <a:buChar char="•"/>
            </a:pPr>
            <a:r>
              <a:rPr lang="el-GR" sz="2800" dirty="0" smtClean="0"/>
              <a:t>Επιθηλιακή δυσπλασία</a:t>
            </a:r>
          </a:p>
          <a:p>
            <a:pPr marL="514350" indent="-514350">
              <a:buFont typeface="Arial" panose="020B0604020202020204" pitchFamily="34" charset="0"/>
              <a:buChar char="•"/>
            </a:pPr>
            <a:r>
              <a:rPr lang="el-GR" sz="2800" dirty="0" smtClean="0"/>
              <a:t>Φύλο</a:t>
            </a:r>
          </a:p>
          <a:p>
            <a:pPr marL="514350" indent="-514350">
              <a:buFont typeface="Arial" panose="020B0604020202020204" pitchFamily="34" charset="0"/>
              <a:buChar char="•"/>
            </a:pPr>
            <a:r>
              <a:rPr lang="el-GR" sz="2800" dirty="0" smtClean="0"/>
              <a:t>Κάπνισμα</a:t>
            </a:r>
          </a:p>
          <a:p>
            <a:pPr marL="514350" indent="-514350">
              <a:buFont typeface="Arial" panose="020B0604020202020204" pitchFamily="34" charset="0"/>
              <a:buChar char="•"/>
            </a:pPr>
            <a:r>
              <a:rPr lang="el-GR" sz="2800" dirty="0" smtClean="0"/>
              <a:t>Διάρκεια βλάβης</a:t>
            </a:r>
          </a:p>
          <a:p>
            <a:pPr marL="514350" indent="-514350">
              <a:buFont typeface="Arial" panose="020B0604020202020204" pitchFamily="34" charset="0"/>
              <a:buChar char="•"/>
            </a:pPr>
            <a:r>
              <a:rPr lang="el-GR" sz="2800" dirty="0" smtClean="0"/>
              <a:t>Εντόπιση</a:t>
            </a:r>
            <a:endParaRPr lang="el-GR" sz="2800" dirty="0"/>
          </a:p>
          <a:p>
            <a:pPr marL="514350" indent="-514350">
              <a:buFont typeface="Arial" panose="020B0604020202020204" pitchFamily="34" charset="0"/>
              <a:buChar char="•"/>
            </a:pPr>
            <a:r>
              <a:rPr lang="el-GR" sz="2800" dirty="0" smtClean="0"/>
              <a:t>Κλινική μορφή</a:t>
            </a:r>
          </a:p>
          <a:p>
            <a:pPr marL="514350" indent="-514350">
              <a:buFont typeface="Arial" panose="020B0604020202020204" pitchFamily="34" charset="0"/>
              <a:buChar char="•"/>
            </a:pPr>
            <a:r>
              <a:rPr lang="el-GR" sz="2800" dirty="0" smtClean="0"/>
              <a:t>Μέγεθος</a:t>
            </a:r>
            <a:endParaRPr lang="el-GR" sz="2800" dirty="0"/>
          </a:p>
        </p:txBody>
      </p:sp>
      <p:sp>
        <p:nvSpPr>
          <p:cNvPr id="7" name="6 - Ορθογώνιο"/>
          <p:cNvSpPr/>
          <p:nvPr/>
        </p:nvSpPr>
        <p:spPr>
          <a:xfrm>
            <a:off x="6965156" y="1585940"/>
            <a:ext cx="4357687" cy="523875"/>
          </a:xfrm>
          <a:prstGeom prst="rect">
            <a:avLst/>
          </a:prstGeom>
        </p:spPr>
        <p:txBody>
          <a:bodyPr>
            <a:spAutoFit/>
          </a:bodyPr>
          <a:lstStyle/>
          <a:p>
            <a:pPr>
              <a:defRPr/>
            </a:pPr>
            <a:r>
              <a:rPr lang="el-GR" sz="2800" i="1" dirty="0">
                <a:solidFill>
                  <a:schemeClr val="tx2">
                    <a:satMod val="130000"/>
                  </a:schemeClr>
                </a:solidFill>
              </a:rPr>
              <a:t>Ποσοστά εξαλλαγής</a:t>
            </a:r>
            <a:endParaRPr lang="el-GR" sz="2800" i="1" dirty="0"/>
          </a:p>
        </p:txBody>
      </p:sp>
      <p:sp>
        <p:nvSpPr>
          <p:cNvPr id="9" name="8 - Ορθογώνιο"/>
          <p:cNvSpPr/>
          <p:nvPr/>
        </p:nvSpPr>
        <p:spPr>
          <a:xfrm>
            <a:off x="7054441" y="2109147"/>
            <a:ext cx="3500437" cy="1200150"/>
          </a:xfrm>
          <a:prstGeom prst="rect">
            <a:avLst/>
          </a:prstGeom>
        </p:spPr>
        <p:txBody>
          <a:bodyPr>
            <a:spAutoFit/>
          </a:bodyPr>
          <a:lstStyle/>
          <a:p>
            <a:pPr>
              <a:defRPr/>
            </a:pPr>
            <a:r>
              <a:rPr lang="el-GR" dirty="0">
                <a:effectLst>
                  <a:outerShdw blurRad="38100" dist="38100" dir="2700000" algn="tl">
                    <a:srgbClr val="000000">
                      <a:alpha val="43137"/>
                    </a:srgbClr>
                  </a:outerShdw>
                </a:effectLst>
              </a:rPr>
              <a:t>Ελαφρά</a:t>
            </a:r>
            <a:r>
              <a:rPr lang="en-US" dirty="0">
                <a:effectLst>
                  <a:outerShdw blurRad="38100" dist="38100" dir="2700000" algn="tl">
                    <a:srgbClr val="000000">
                      <a:alpha val="43137"/>
                    </a:srgbClr>
                  </a:outerShdw>
                </a:effectLst>
              </a:rPr>
              <a:t>:</a:t>
            </a:r>
            <a:r>
              <a:rPr lang="el-GR" dirty="0">
                <a:effectLst>
                  <a:outerShdw blurRad="38100" dist="38100" dir="2700000" algn="tl">
                    <a:srgbClr val="000000">
                      <a:alpha val="43137"/>
                    </a:srgbClr>
                  </a:outerShdw>
                </a:effectLst>
              </a:rPr>
              <a:t>  2%</a:t>
            </a:r>
            <a:endParaRPr lang="en-US" dirty="0">
              <a:effectLst>
                <a:outerShdw blurRad="38100" dist="38100" dir="2700000" algn="tl">
                  <a:srgbClr val="000000">
                    <a:alpha val="43137"/>
                  </a:srgbClr>
                </a:outerShdw>
              </a:effectLst>
            </a:endParaRPr>
          </a:p>
          <a:p>
            <a:pPr>
              <a:defRPr/>
            </a:pPr>
            <a:r>
              <a:rPr lang="el-GR" dirty="0">
                <a:effectLst>
                  <a:outerShdw blurRad="38100" dist="38100" dir="2700000" algn="tl">
                    <a:srgbClr val="000000">
                      <a:alpha val="43137"/>
                    </a:srgbClr>
                  </a:outerShdw>
                </a:effectLst>
              </a:rPr>
              <a:t>Μέτρια</a:t>
            </a:r>
            <a:r>
              <a:rPr lang="en-US" dirty="0">
                <a:effectLst>
                  <a:outerShdw blurRad="38100" dist="38100" dir="2700000" algn="tl">
                    <a:srgbClr val="000000">
                      <a:alpha val="43137"/>
                    </a:srgbClr>
                  </a:outerShdw>
                </a:effectLst>
              </a:rPr>
              <a:t>:</a:t>
            </a:r>
            <a:r>
              <a:rPr lang="el-GR" dirty="0">
                <a:effectLst>
                  <a:outerShdw blurRad="38100" dist="38100" dir="2700000" algn="tl">
                    <a:srgbClr val="000000">
                      <a:alpha val="43137"/>
                    </a:srgbClr>
                  </a:outerShdw>
                </a:effectLst>
              </a:rPr>
              <a:t> 4-11%</a:t>
            </a:r>
            <a:endParaRPr lang="en-US" dirty="0">
              <a:effectLst>
                <a:outerShdw blurRad="38100" dist="38100" dir="2700000" algn="tl">
                  <a:srgbClr val="000000">
                    <a:alpha val="43137"/>
                  </a:srgbClr>
                </a:outerShdw>
              </a:effectLst>
            </a:endParaRPr>
          </a:p>
          <a:p>
            <a:pPr>
              <a:defRPr/>
            </a:pPr>
            <a:r>
              <a:rPr lang="el-GR" dirty="0">
                <a:effectLst>
                  <a:outerShdw blurRad="38100" dist="38100" dir="2700000" algn="tl">
                    <a:srgbClr val="000000">
                      <a:alpha val="43137"/>
                    </a:srgbClr>
                  </a:outerShdw>
                </a:effectLst>
              </a:rPr>
              <a:t>Έντονη</a:t>
            </a:r>
            <a:r>
              <a:rPr lang="en-US" dirty="0">
                <a:effectLst>
                  <a:outerShdw blurRad="38100" dist="38100" dir="2700000" algn="tl">
                    <a:srgbClr val="000000">
                      <a:alpha val="43137"/>
                    </a:srgbClr>
                  </a:outerShdw>
                </a:effectLst>
              </a:rPr>
              <a:t>:</a:t>
            </a:r>
            <a:r>
              <a:rPr lang="el-GR" dirty="0">
                <a:effectLst>
                  <a:outerShdw blurRad="38100" dist="38100" dir="2700000" algn="tl">
                    <a:srgbClr val="000000">
                      <a:alpha val="43137"/>
                    </a:srgbClr>
                  </a:outerShdw>
                </a:effectLst>
              </a:rPr>
              <a:t> 20-35%</a:t>
            </a:r>
            <a:endParaRPr lang="en-US" dirty="0">
              <a:effectLst>
                <a:outerShdw blurRad="38100" dist="38100" dir="2700000" algn="tl">
                  <a:srgbClr val="000000">
                    <a:alpha val="43137"/>
                  </a:srgbClr>
                </a:outerShdw>
              </a:effectLst>
            </a:endParaRPr>
          </a:p>
          <a:p>
            <a:pPr>
              <a:defRPr/>
            </a:pPr>
            <a:endParaRPr lang="el-GR" dirty="0">
              <a:effectLst>
                <a:outerShdw blurRad="38100" dist="38100" dir="2700000" algn="tl">
                  <a:srgbClr val="000000">
                    <a:alpha val="43137"/>
                  </a:srgbClr>
                </a:outerShdw>
              </a:effectLst>
            </a:endParaRPr>
          </a:p>
        </p:txBody>
      </p:sp>
      <p:cxnSp>
        <p:nvCxnSpPr>
          <p:cNvPr id="3" name="Straight Arrow Connector 2"/>
          <p:cNvCxnSpPr/>
          <p:nvPr/>
        </p:nvCxnSpPr>
        <p:spPr>
          <a:xfrm>
            <a:off x="3525625" y="2618697"/>
            <a:ext cx="2997723" cy="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xmlns="" val="338264130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92640" cy="933254"/>
          </a:xfrm>
        </p:spPr>
        <p:txBody>
          <a:bodyPr/>
          <a:lstStyle/>
          <a:p>
            <a:r>
              <a:rPr lang="el-GR" dirty="0"/>
              <a:t>Ε</a:t>
            </a:r>
            <a:r>
              <a:rPr lang="el-GR" dirty="0" smtClean="0"/>
              <a:t>ρυθροπλακία</a:t>
            </a:r>
            <a:endParaRPr lang="en-GB" dirty="0"/>
          </a:p>
        </p:txBody>
      </p:sp>
      <p:sp>
        <p:nvSpPr>
          <p:cNvPr id="3" name="Content Placeholder 2"/>
          <p:cNvSpPr>
            <a:spLocks noGrp="1"/>
          </p:cNvSpPr>
          <p:nvPr>
            <p:ph sz="half" idx="1"/>
          </p:nvPr>
        </p:nvSpPr>
        <p:spPr>
          <a:xfrm>
            <a:off x="856519" y="1809947"/>
            <a:ext cx="4480560" cy="4351337"/>
          </a:xfrm>
        </p:spPr>
        <p:txBody>
          <a:bodyPr>
            <a:normAutofit/>
          </a:bodyPr>
          <a:lstStyle/>
          <a:p>
            <a:r>
              <a:rPr lang="el-GR" dirty="0"/>
              <a:t>«μη ειδική ερυθρή πλάκα, στερεά προσφυόμενη στον </a:t>
            </a:r>
            <a:r>
              <a:rPr lang="el-GR" dirty="0" smtClean="0"/>
              <a:t>βλεννογόνο</a:t>
            </a:r>
            <a:r>
              <a:rPr lang="el-GR" dirty="0"/>
              <a:t>, που δεν ανήκει με κλινικά και ιστοπαθολογικά κριτήρια σε ορισμένη νοσολογική οντότητα</a:t>
            </a:r>
            <a:r>
              <a:rPr lang="el-GR" dirty="0" smtClean="0"/>
              <a:t>»</a:t>
            </a:r>
          </a:p>
          <a:p>
            <a:r>
              <a:rPr lang="el-GR" dirty="0"/>
              <a:t>κόκκινη, βελούδινη, διαβρωμένη περιοχή, επίπεδη ή  πεπιεσμένη ,  συνήθως συνδέεται με  μορφολογικά </a:t>
            </a:r>
            <a:r>
              <a:rPr lang="el-GR" dirty="0">
                <a:solidFill>
                  <a:srgbClr val="FF0000"/>
                </a:solidFill>
              </a:rPr>
              <a:t>έντονα   άτυπες </a:t>
            </a:r>
            <a:r>
              <a:rPr lang="el-GR" dirty="0"/>
              <a:t> μεταβολές λεπτού και ατροφικού επιθήλιο και  προβάλλουσα αγγείωση</a:t>
            </a:r>
            <a:r>
              <a:rPr lang="el-GR" dirty="0" smtClean="0"/>
              <a:t>.</a:t>
            </a:r>
          </a:p>
          <a:p>
            <a:r>
              <a:rPr lang="el-GR" dirty="0" smtClean="0"/>
              <a:t>91%</a:t>
            </a:r>
            <a:r>
              <a:rPr lang="en-GB" dirty="0" smtClean="0"/>
              <a:t> </a:t>
            </a:r>
            <a:r>
              <a:rPr lang="el-GR" dirty="0" smtClean="0"/>
              <a:t>Δυσπλασία, </a:t>
            </a:r>
            <a:r>
              <a:rPr lang="en-GB" dirty="0" smtClean="0"/>
              <a:t>Ca in Situ</a:t>
            </a:r>
            <a:endParaRPr lang="el-GR" dirty="0"/>
          </a:p>
          <a:p>
            <a:endParaRPr lang="en-GB" dirty="0"/>
          </a:p>
        </p:txBody>
      </p:sp>
      <p:pic>
        <p:nvPicPr>
          <p:cNvPr id="7" name="Content Placeholder 6"/>
          <p:cNvPicPr>
            <a:picLocks noGrp="1" noChangeAspect="1"/>
          </p:cNvPicPr>
          <p:nvPr>
            <p:ph sz="half" idx="2"/>
          </p:nvPr>
        </p:nvPicPr>
        <p:blipFill>
          <a:blip r:embed="rId2" cstate="print"/>
          <a:stretch>
            <a:fillRect/>
          </a:stretch>
        </p:blipFill>
        <p:spPr>
          <a:xfrm>
            <a:off x="6608067" y="633537"/>
            <a:ext cx="3791145" cy="2814638"/>
          </a:xfrm>
          <a:prstGeom prst="rect">
            <a:avLst/>
          </a:prstGeom>
        </p:spPr>
      </p:pic>
      <p:pic>
        <p:nvPicPr>
          <p:cNvPr id="8" name="Picture 7"/>
          <p:cNvPicPr>
            <a:picLocks noChangeAspect="1"/>
          </p:cNvPicPr>
          <p:nvPr/>
        </p:nvPicPr>
        <p:blipFill>
          <a:blip r:embed="rId3" cstate="print"/>
          <a:stretch>
            <a:fillRect/>
          </a:stretch>
        </p:blipFill>
        <p:spPr>
          <a:xfrm>
            <a:off x="6608066" y="3825395"/>
            <a:ext cx="3791145" cy="2721848"/>
          </a:xfrm>
          <a:prstGeom prst="rect">
            <a:avLst/>
          </a:prstGeom>
        </p:spPr>
      </p:pic>
    </p:spTree>
    <p:extLst>
      <p:ext uri="{BB962C8B-B14F-4D97-AF65-F5344CB8AC3E}">
        <p14:creationId xmlns:p14="http://schemas.microsoft.com/office/powerpoint/2010/main" xmlns="" val="4020918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218</TotalTime>
  <Words>2903</Words>
  <Application>Microsoft Office PowerPoint</Application>
  <PresentationFormat>Προσαρμογή</PresentationFormat>
  <Paragraphs>470</Paragraphs>
  <Slides>68</Slides>
  <Notes>4</Notes>
  <HiddenSlides>0</HiddenSlides>
  <MMClips>0</MMClips>
  <ScaleCrop>false</ScaleCrop>
  <HeadingPairs>
    <vt:vector size="6" baseType="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68</vt:i4>
      </vt:variant>
    </vt:vector>
  </HeadingPairs>
  <TitlesOfParts>
    <vt:vector size="70" baseType="lpstr">
      <vt:lpstr>View</vt:lpstr>
      <vt:lpstr>Photo Editor Photo</vt:lpstr>
      <vt:lpstr>Συχνές Παθολογικές καταστάσεις Κεφαλής &amp; Τραχήλου </vt:lpstr>
      <vt:lpstr>Διαφάνεια 2</vt:lpstr>
      <vt:lpstr>Διαφάνεια 3</vt:lpstr>
      <vt:lpstr>Διαφάνεια 4</vt:lpstr>
      <vt:lpstr>Προδιαθεσικοί Παράγοντες Ακανθοκυταρικού Καρκινώματος</vt:lpstr>
      <vt:lpstr>Προκαρκινικές Βλάβες</vt:lpstr>
      <vt:lpstr>Λευκοπλακία</vt:lpstr>
      <vt:lpstr>Κακοήθης εξαλλαγή λευκοπλακίας </vt:lpstr>
      <vt:lpstr>Ερυθροπλακία</vt:lpstr>
      <vt:lpstr>Άλλες Προκαρκινικές Βλάβες</vt:lpstr>
      <vt:lpstr>  Είναι πολύ σημαντικό όταν αντιμετώπιζεται μια περίπτωση ασθενούς με νεόπλασμα της στοματογναθοπροσωπικής περιοχής αυτό να γίνεται με συστηματικό τρόπο. </vt:lpstr>
      <vt:lpstr>   Βιοψία: Η  χειρουργική αφαίρεση ιστου με σκοπό τη μικροσκοπική εξέταση και διάγνωση. </vt:lpstr>
      <vt:lpstr>Διαφάνεια 13</vt:lpstr>
      <vt:lpstr>ΔΥΣΠΛΑΣΙΑ ΕΠΙΘΗΛΙΟΥ ΣΤΟΜΑΤΟΣ</vt:lpstr>
      <vt:lpstr>Διαφάνεια 15</vt:lpstr>
      <vt:lpstr>ΠΡΟΔΡΟΜΗ ΑΛΛΟΙΩΣΗ ΑΚΚ: Διαβαθμιζόμενη κυτταρική δυσπλασία (από ελαφρά έως CIS), εδώ στο βλεννογονικό πλακώδες επιθήλιο του  στόματος</vt:lpstr>
      <vt:lpstr>Διαφάνεια 17</vt:lpstr>
      <vt:lpstr>Μικροδιηθητικό καρκίνωμα βλεννογόνου στόματος. Σταγονοειδείς, διακλαδιζόμενες νησίδες στο επιπολής υποεπιθηλιακό συνδετικό υπόστρωμα (χόριο).</vt:lpstr>
      <vt:lpstr>Eλκωτικό ΑΚΚ κάτω χείλους. Ανώμαλο έλκος με αιμορραγικά, υπεγερμένα όρια.</vt:lpstr>
      <vt:lpstr>ΣΥΜΒΑΤΙΚΟ ΑΚΑΝΘΟΚΥΤΤΑΡΙΚΟ ΚΑΡΚΙΝΩΜΑ (ΑΚΚ) Ελαφρύτερα χρωσμένη κερατίνη κεντρικά· άρα, καλή διαφοροποίηση.</vt:lpstr>
      <vt:lpstr>ΤΑΞΙΝΟΜΗΣΗ  ΤΟΥ ΚΑΡΚΙΝΟΥ ΤΟΥ ΣΤΟΜΑΤΟΣ ΚΑΤΑ ΤΝΜ</vt:lpstr>
      <vt:lpstr>Ιστολογικές Προγνωστικές Παράμετροι</vt:lpstr>
      <vt:lpstr>Καλοήθεις Οδοντογενείς Όγκοι</vt:lpstr>
      <vt:lpstr>Καλοήθεις Οδοντογενείς Όγκοι Κατάταξη</vt:lpstr>
      <vt:lpstr>Διαφάνεια 25</vt:lpstr>
      <vt:lpstr>Διαφάνεια 26</vt:lpstr>
      <vt:lpstr>Διαφάνεια 27</vt:lpstr>
      <vt:lpstr>Διαφάνεια 28</vt:lpstr>
      <vt:lpstr>Διαφάνεια 29</vt:lpstr>
      <vt:lpstr>Οδοντογενής Κερατινοκύστη</vt:lpstr>
      <vt:lpstr>Διαγνωστική προσέγγιση &amp; διαφορική διάγνωση διογκώσεων  Σιελογόνων Αδένων</vt:lpstr>
      <vt:lpstr>Ανατομία</vt:lpstr>
      <vt:lpstr>Εντόπιση Ελασσόνων Σιελογόνων Αδένων</vt:lpstr>
      <vt:lpstr>Ανατομία</vt:lpstr>
      <vt:lpstr>Διαγνωστική Προσπέλαση</vt:lpstr>
      <vt:lpstr>Ιστορικό</vt:lpstr>
      <vt:lpstr>Κλινική εξέταση</vt:lpstr>
      <vt:lpstr>Απεικονιστικός έλεγχος</vt:lpstr>
      <vt:lpstr>FNAC (Κυτταρολογική εξέταση δια λεπτής βελόνης)</vt:lpstr>
      <vt:lpstr>True-cut βιοψία</vt:lpstr>
      <vt:lpstr>Ανοιχτή βιοψία</vt:lpstr>
      <vt:lpstr>ΟΓΚΟΙ ΣΙΕΛΟΓΟΝΩΝ ΑΔΕΝΩΝ</vt:lpstr>
      <vt:lpstr>Γενικά</vt:lpstr>
      <vt:lpstr>Κλινικά Σημεία Κακοήθειας</vt:lpstr>
      <vt:lpstr>Πιθανότητα Κακοήθους Όγκου αναλόγως της εντόπισης.</vt:lpstr>
      <vt:lpstr>Προγνωστικοί Παράγοντες</vt:lpstr>
      <vt:lpstr>Διαφάνεια 47</vt:lpstr>
      <vt:lpstr>Μικτός όγκος (ΜΟ) - πλειόμορφο αδένωμα </vt:lpstr>
      <vt:lpstr>Μικτός όγκος (ΜΟ) - πλειόμορφο αδένωμα </vt:lpstr>
      <vt:lpstr>Διαφορική διάγνωση (ΔΔ) πλειόμορφου αδενώματος </vt:lpstr>
      <vt:lpstr>Ελάχιστα διηθητικό καρκίνωμα σε έδαφος πλειόμορφου αδενώματος</vt:lpstr>
      <vt:lpstr>Όγκος  του Warthin </vt:lpstr>
      <vt:lpstr>Διαφάνεια 53</vt:lpstr>
      <vt:lpstr>Διαφάνεια 54</vt:lpstr>
      <vt:lpstr>Διαφάνεια 55</vt:lpstr>
      <vt:lpstr>Αδενοειδές κυστικό καρκίνωμα   (κυλίνδρωμα, αδενοκυστικό καρκίνωμα) (ΑΚ) </vt:lpstr>
      <vt:lpstr>Διαφάνεια 57</vt:lpstr>
      <vt:lpstr>Διαφάνεια 58</vt:lpstr>
      <vt:lpstr>Διαφάνεια 59</vt:lpstr>
      <vt:lpstr>Τα πρότυπα-βαθμοί κακοήθειας του αδενοειδούς κυστικού καρκινώματος</vt:lpstr>
      <vt:lpstr>Βλεννοεπιδερμοειδές καρκίνωμα</vt:lpstr>
      <vt:lpstr>Σε γυναίκα 45 ετών με όγκο του Warthin  και ιστορικό έκθεσης σε ακτινοβολία:</vt:lpstr>
      <vt:lpstr>Διαφάνεια 63</vt:lpstr>
      <vt:lpstr>Χρώση βλέννης  ( Alcian blue), εστιακώς +</vt:lpstr>
      <vt:lpstr>Ιστολογικός βαθμός κακοήθειας βλεννοεπιδερμοειδούς καρκινώματος  (grade)  </vt:lpstr>
      <vt:lpstr>Διαφάνεια 66</vt:lpstr>
      <vt:lpstr>Ταξινόμηση σιελαδενικών κακοήθων νεοπλασμάτων βάσει της επικινδυνότητάς τους</vt:lpstr>
      <vt:lpstr>Διαφάνεια 68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Reviewer</dc:creator>
  <cp:lastModifiedBy>Katerina Derila</cp:lastModifiedBy>
  <cp:revision>35</cp:revision>
  <dcterms:created xsi:type="dcterms:W3CDTF">2018-05-03T17:54:45Z</dcterms:created>
  <dcterms:modified xsi:type="dcterms:W3CDTF">2018-05-04T10:01:22Z</dcterms:modified>
</cp:coreProperties>
</file>