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79" r:id="rId5"/>
    <p:sldId id="259" r:id="rId6"/>
    <p:sldId id="260" r:id="rId7"/>
    <p:sldId id="280" r:id="rId8"/>
    <p:sldId id="261" r:id="rId9"/>
    <p:sldId id="263" r:id="rId10"/>
    <p:sldId id="262" r:id="rId11"/>
    <p:sldId id="264" r:id="rId12"/>
    <p:sldId id="281"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0"/>
  </p:normalViewPr>
  <p:slideViewPr>
    <p:cSldViewPr>
      <p:cViewPr varScale="1">
        <p:scale>
          <a:sx n="108" d="100"/>
          <a:sy n="108" d="100"/>
        </p:scale>
        <p:origin x="166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21BE0-E557-4B15-A76D-9C7CDE4CAAF9}" type="datetimeFigureOut">
              <a:rPr lang="el-GR" smtClean="0"/>
              <a:t>17/3/20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AB4C3-B5C5-4D24-B123-E30A177AE4CB}" type="slidenum">
              <a:rPr lang="el-GR" smtClean="0"/>
              <a:t>‹#›</a:t>
            </a:fld>
            <a:endParaRPr lang="el-GR"/>
          </a:p>
        </p:txBody>
      </p:sp>
    </p:spTree>
    <p:extLst>
      <p:ext uri="{BB962C8B-B14F-4D97-AF65-F5344CB8AC3E}">
        <p14:creationId xmlns:p14="http://schemas.microsoft.com/office/powerpoint/2010/main" val="328189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1DAB4C3-B5C5-4D24-B123-E30A177AE4CB}" type="slidenum">
              <a:rPr lang="el-GR" smtClean="0"/>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17/3/20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17/3/20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17/3/20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17/3/20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17/3/20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17/3/20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17/3/20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17/3/20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17/3/20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17/3/20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17/3/20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17/3/20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etmuseum.org/-/media/files/learn/family-map-and-guides/animals-all-around.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etmuseum.org/-/media/files/learn/family-map-and-guides/animals-all-around.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Εκπαιδευτικά Εργαλεία</a:t>
            </a:r>
          </a:p>
        </p:txBody>
      </p:sp>
      <p:sp>
        <p:nvSpPr>
          <p:cNvPr id="3" name="2 - Υπότιτλος"/>
          <p:cNvSpPr>
            <a:spLocks noGrp="1"/>
          </p:cNvSpPr>
          <p:nvPr>
            <p:ph type="subTitle" idx="1"/>
          </p:nvPr>
        </p:nvSpPr>
        <p:spPr/>
        <p:txBody>
          <a:bodyPr/>
          <a:lstStyle/>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577483"/>
          </a:xfrm>
        </p:spPr>
        <p:txBody>
          <a:bodyPr>
            <a:normAutofit fontScale="70000" lnSpcReduction="20000"/>
          </a:bodyPr>
          <a:lstStyle/>
          <a:p>
            <a:r>
              <a:rPr lang="el-GR" dirty="0"/>
              <a:t>Υποδεικνύουμε  στα  παιδιά  τις  αίθουσες  όπου  μπορούν  να  παίξουν,  περιηγούμαστε  στο  μουσείο  και  τους  δείχνουμε  την  αρίθμηση  κάθε  αίθουσας  όπου  επιτρέπεται  να  κινηθούν  καθώς  και  τους  συνοδούς  όπου  θα  οριοθετούν  το  χώρο.  Επιπλέον  ορίζεται  στα  παιδιά  η  χρονική  διάρκεια  του  παιχνιδιού,  καθώς  και  το  σημείο  εκκίνησης  αλλά και τελικής συνάντησης. Το παιχνίδι ξεκινά από την αίθουσα 8 της εισόδου και καταλήγει στην αίθουσα  17,  όπου  και  βρίσκεται  το  άγαλμα  της  Αύρας.  Επίσης  επεξηγούμε  στα  παιδιά  πως  λειτουργεί  κάθε  έκθεμα  και  πως  αντλούμε  πληροφορίες,  διαβάζοντας  την  ταμπέλα  του.Χωρίζουμε τα παιδιά σε υποομάδες και τους μοιράζουμε το έντυπο υλικό με το παραμύθι  της  Αύρας.  Περιηγούνται  λοιπόν  στο  χώρο  και  προσπαθούν  να  βρουν  τους  ήρωες  της  ιστορίας,  αποκρυπτογραφώντας  το  πληροφοριακό  υλικό  που  συνοδεύει  κάθε  έκθεμα.(τα  παιδιά  ψάχνουν  τους  ήρωες,  συμπληρώνουν  τα  κενά  με  λέξεις  ή  ζωγραφίζοντας  και  στο  τελικό  σημείο  συνάντησης  δίνουν  το  δικό  τους  τέλος  στην  ιστορία  σε  συνδυασμό  με  το  συγκεκριμένο έκθεμα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ΜΥΣΤΙΚΗ ΖΩΗ ΤΟΥ ΜΟΥΣΕΙΟΥ ΚΑΙ ΤΑ ΠΡΟΒΛΗΜΑΤΑ ΤΗΣ  ΑΥΡΑΣ </a:t>
            </a:r>
          </a:p>
        </p:txBody>
      </p:sp>
      <p:sp>
        <p:nvSpPr>
          <p:cNvPr id="3" name="2 - Θέση περιεχομένου"/>
          <p:cNvSpPr>
            <a:spLocks noGrp="1"/>
          </p:cNvSpPr>
          <p:nvPr>
            <p:ph idx="1"/>
          </p:nvPr>
        </p:nvSpPr>
        <p:spPr>
          <a:xfrm>
            <a:off x="457200" y="1600200"/>
            <a:ext cx="8229600" cy="5257800"/>
          </a:xfrm>
        </p:spPr>
        <p:txBody>
          <a:bodyPr>
            <a:normAutofit fontScale="55000" lnSpcReduction="20000"/>
          </a:bodyPr>
          <a:lstStyle/>
          <a:p>
            <a:r>
              <a:rPr lang="el-GR" dirty="0"/>
              <a:t>Τα μέρη που βρίσκονται κοντά στην θάλασσα  ξέρουν  καλά  την Αύρα. Η Αύρα είναι ένας  άνεμος που την ημέρα πνέει από την θάλασσα προς την στεριά και το βράδυ φεύγει πάλι  και  γυρίζει  προς  τη  θάλασσα,  δροσίζει  τους  ανθρώπους  μέσα  στη  μεγάλη  ζέστη  του  καλοκαιριού, γι αυτό οι αρχαίοι Αθηναίοι την αγαπούσαν πολύ. Της έδωσαν τη μορφή ενός  νέου κοριτσιού και την έκαναν άγαλμα. Μετά από χρόνια πολλά και περιπέτειες ακόμα πιο  πολλές,  το  άγαλμα  της  Αύρας  βρέθηκε  μέσα  στο  Μουσείο……………………………………………………………………………………………………. Χθες η Αύρα ήταν πολύ λυπημένη. Νοσταλγούσε  τη  θάλασσα και  την ελευθερία  της. Είχε  βαρεθεί πια κλεισμένη μέσα σ’ αυτό το Μουσείο. Και η ώρα περνούσε τόσο αργά !   Επιτέλους,  οι  φύλακες  έσβησαν  τα  φώτα,  κλείδωσαν  τις  πόρτες  κι  έφυγαν  για  τα  σπίτια  τους.  Είναι  η  ώρα  που  τα  αγάλματα  ζωντανεύουν,  κάνουν  βόλτες,  κουβεντιάζουν, ξεκουράζονται και γενικά κάνουν </a:t>
            </a:r>
            <a:r>
              <a:rPr lang="el-GR" dirty="0" err="1"/>
              <a:t>ό,τι</a:t>
            </a:r>
            <a:r>
              <a:rPr lang="el-GR" dirty="0"/>
              <a:t> κάνουν όλοι οι άνθρωποι μετά από μια μέρα σκληρής  δουλειάς. Έτσι η Αύρα βγήκε από το άγαλμα της τεντώθηκε για να ξεμουδιάσει και τράβηξε  γραμμή για το σημείο όπου κάθε βράδυ συναντούσε τη φίλη της. Την έλεγαν   _ _ _ _ _ _ _ _ _ _ , φορούσε κόκκινο φουστάνι στολισμένο με μαργαρίτες και μαιάνδρους. Πρέπει όμως  να  παραδεχτούμε  ότι  το  χρώμα  είχε  ξεθωριάσει  τόσα  χρόνια  που  το  άγαλμα  της  ήταν  θαμμένο κάτω από το χώμα, στη </a:t>
            </a:r>
            <a:r>
              <a:rPr lang="el-GR" dirty="0" err="1"/>
              <a:t>Μερέντα</a:t>
            </a:r>
            <a:r>
              <a:rPr lang="el-GR" dirty="0"/>
              <a:t> της Αττικής,  η    _ _ _ _ _ _ _ _ _ _  όμως ήταν  πάντα όμορφη. [ ΖΩΓΡΑΦΙΣΕ ΤΑ ΣΧΕΔΙΑ ΠΟΥ ΕΧΕΙ ΤΟ ΦΟΥΣΤΑΝΙ ΤΗΣ ΦΙΛΗΣ ΤΗΣ ΑΥΡΑΣ]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445C-4155-AB40-B84C-47AB05D002C2}"/>
              </a:ext>
            </a:extLst>
          </p:cNvPr>
          <p:cNvSpPr>
            <a:spLocks noGrp="1"/>
          </p:cNvSpPr>
          <p:nvPr>
            <p:ph type="title"/>
          </p:nvPr>
        </p:nvSpPr>
        <p:spPr/>
        <p:txBody>
          <a:bodyPr>
            <a:normAutofit/>
          </a:bodyPr>
          <a:lstStyle/>
          <a:p>
            <a:r>
              <a:rPr lang="el-GR" dirty="0"/>
              <a:t>Άσκηση</a:t>
            </a:r>
            <a:endParaRPr lang="en-US" dirty="0"/>
          </a:p>
        </p:txBody>
      </p:sp>
      <p:sp>
        <p:nvSpPr>
          <p:cNvPr id="3" name="Content Placeholder 2">
            <a:extLst>
              <a:ext uri="{FF2B5EF4-FFF2-40B4-BE49-F238E27FC236}">
                <a16:creationId xmlns:a16="http://schemas.microsoft.com/office/drawing/2014/main" id="{4DDCE7E1-25B0-B746-A6FC-FA01CBD23955}"/>
              </a:ext>
            </a:extLst>
          </p:cNvPr>
          <p:cNvSpPr>
            <a:spLocks noGrp="1"/>
          </p:cNvSpPr>
          <p:nvPr>
            <p:ph idx="1"/>
          </p:nvPr>
        </p:nvSpPr>
        <p:spPr/>
        <p:txBody>
          <a:bodyPr/>
          <a:lstStyle/>
          <a:p>
            <a:r>
              <a:rPr lang="el-GR" dirty="0"/>
              <a:t>Αφού διαβάσετε τις παρακάτω διαφάνειες σχεδιάστε ένα αντίστοιχο πρόγραμμα σε ένα μουσείο με παιδιά νηπιαγωγείου, αφού πρώτα </a:t>
            </a:r>
            <a:r>
              <a:rPr lang="el-GR"/>
              <a:t>ορίσετε τους στόχους</a:t>
            </a:r>
            <a:r>
              <a:rPr lang="el-GR" dirty="0"/>
              <a:t>. </a:t>
            </a:r>
            <a:endParaRPr lang="en-US" dirty="0"/>
          </a:p>
        </p:txBody>
      </p:sp>
    </p:spTree>
    <p:extLst>
      <p:ext uri="{BB962C8B-B14F-4D97-AF65-F5344CB8AC3E}">
        <p14:creationId xmlns:p14="http://schemas.microsoft.com/office/powerpoint/2010/main" val="1186948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Εκπαιδευτικά εργαλεία</a:t>
            </a:r>
          </a:p>
        </p:txBody>
      </p:sp>
      <p:sp>
        <p:nvSpPr>
          <p:cNvPr id="3" name="2 - Θέση περιεχομένου"/>
          <p:cNvSpPr>
            <a:spLocks noGrp="1"/>
          </p:cNvSpPr>
          <p:nvPr>
            <p:ph idx="1"/>
          </p:nvPr>
        </p:nvSpPr>
        <p:spPr/>
        <p:txBody>
          <a:bodyPr>
            <a:normAutofit lnSpcReduction="10000"/>
          </a:bodyPr>
          <a:lstStyle/>
          <a:p>
            <a:r>
              <a:rPr lang="el-GR" dirty="0"/>
              <a:t>Ο όρος «εκπαιδευτικά εργαλεία» χρησιμοποιείται για να προσδιορίζει ένα ευρύ φάσμα εκπαιδευτικού υλικού για χρήση μέσα και έξω από το μουσείο.</a:t>
            </a:r>
          </a:p>
          <a:p>
            <a:r>
              <a:rPr lang="el-GR" dirty="0"/>
              <a:t>θα πρέπει να επιδιώκεται ο εμπλουτισμός της μουσειακής/εκθεσιακής ερμηνείας με παράλληλες αφηγήσεις που να ανταποκρίνονται στις ιδιαιτερότητες των ομάδων κοινού στις οποίες απευθύνονται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Ομάδα στόχου</a:t>
            </a:r>
          </a:p>
        </p:txBody>
      </p:sp>
      <p:sp>
        <p:nvSpPr>
          <p:cNvPr id="3" name="2 - Θέση περιεχομένου"/>
          <p:cNvSpPr>
            <a:spLocks noGrp="1"/>
          </p:cNvSpPr>
          <p:nvPr>
            <p:ph idx="1"/>
          </p:nvPr>
        </p:nvSpPr>
        <p:spPr>
          <a:xfrm>
            <a:off x="457200" y="1600200"/>
            <a:ext cx="8229600" cy="4972072"/>
          </a:xfrm>
        </p:spPr>
        <p:txBody>
          <a:bodyPr>
            <a:normAutofit fontScale="85000" lnSpcReduction="10000"/>
          </a:bodyPr>
          <a:lstStyle/>
          <a:p>
            <a:pPr>
              <a:buNone/>
            </a:pPr>
            <a:r>
              <a:rPr lang="el-GR" dirty="0"/>
              <a:t>     Κάθε εκπαιδευτικό εργαλείο σχεδιάζεται για να απευθυνθεί σε μια συγκεκριμένη ομάδα στόχου (εκπαιδευτικούς και μαθητές, παιδιά και οικογένειες, έφηβους και ενήλικες επισκέπτες, μεμονωμένους επισκέπτες ή οργανωμένες ομάδες). Με βάση την ανάλυσή της προσδιορίζονται </a:t>
            </a:r>
          </a:p>
          <a:p>
            <a:r>
              <a:rPr lang="el-GR" dirty="0"/>
              <a:t>η μορφή (λεκτική και οπτική), </a:t>
            </a:r>
          </a:p>
          <a:p>
            <a:r>
              <a:rPr lang="el-GR" dirty="0"/>
              <a:t>τα περιεχόμενα (εύρος και είδος πληροφόρησης), </a:t>
            </a:r>
          </a:p>
          <a:p>
            <a:r>
              <a:rPr lang="el-GR" dirty="0"/>
              <a:t>οι νοητικές ή/και πρακτικές δραστηριότητες που επιδιώκονται αλλά και οι εκπαιδευτικοί στόχοι που υπηρετούνται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Σενάριο χρήσης</a:t>
            </a:r>
          </a:p>
        </p:txBody>
      </p:sp>
      <p:sp>
        <p:nvSpPr>
          <p:cNvPr id="3" name="2 - Θέση περιεχομένου"/>
          <p:cNvSpPr>
            <a:spLocks noGrp="1"/>
          </p:cNvSpPr>
          <p:nvPr>
            <p:ph idx="1"/>
          </p:nvPr>
        </p:nvSpPr>
        <p:spPr/>
        <p:txBody>
          <a:bodyPr>
            <a:normAutofit fontScale="92500" lnSpcReduction="20000"/>
          </a:bodyPr>
          <a:lstStyle/>
          <a:p>
            <a:pPr>
              <a:buNone/>
            </a:pPr>
            <a:r>
              <a:rPr lang="el-GR" dirty="0"/>
              <a:t>    Το σενάριο χρήσης προσδιορίζεται με βάση δύο παραμέτρους: </a:t>
            </a:r>
          </a:p>
          <a:p>
            <a:r>
              <a:rPr lang="el-GR" b="1" dirty="0"/>
              <a:t>τον χώρο</a:t>
            </a:r>
            <a:r>
              <a:rPr lang="el-GR" dirty="0"/>
              <a:t> όπου χρησιμοποιούνται τα εργαλεία (μέσα στο μουσείο – εκτός μουσείου…) </a:t>
            </a:r>
          </a:p>
          <a:p>
            <a:r>
              <a:rPr lang="el-GR" b="1" dirty="0"/>
              <a:t>τις εκπαιδευτικές διαδικασίες στις οποίες στοχεύουν</a:t>
            </a:r>
            <a:r>
              <a:rPr lang="el-GR" dirty="0"/>
              <a:t>  (ποικιλία ως προς τις δραστηριότητες που προωθούν ατομικά ή ομαδικά: από την απλή ενημέρωση και πληροφόρηση, μέχρι δραστηριότητες όπως έρευνα, έκφραση σκέψεων και ερμηνειών, δημιουργική έκφραση…)</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Παιδαγωγική </a:t>
            </a:r>
            <a:r>
              <a:rPr lang="el-GR" dirty="0" err="1"/>
              <a:t>στοχοθεσία</a:t>
            </a:r>
            <a:endParaRPr lang="el-GR" dirty="0"/>
          </a:p>
        </p:txBody>
      </p:sp>
      <p:sp>
        <p:nvSpPr>
          <p:cNvPr id="3" name="2 - Θέση περιεχομένου"/>
          <p:cNvSpPr>
            <a:spLocks noGrp="1"/>
          </p:cNvSpPr>
          <p:nvPr>
            <p:ph idx="1"/>
          </p:nvPr>
        </p:nvSpPr>
        <p:spPr/>
        <p:txBody>
          <a:bodyPr>
            <a:normAutofit/>
          </a:bodyPr>
          <a:lstStyle/>
          <a:p>
            <a:r>
              <a:rPr lang="el-GR" dirty="0"/>
              <a:t>Σημαντικές θεωρούνται οι δυνατότητες που εκπαιδευτικά εργαλεία προσφέρουν για προσέγγιση μουσειακών αντικειμένων/περιεχομένων μέσα από την προώθηση προσωπικών ερμηνειών και της </a:t>
            </a:r>
            <a:r>
              <a:rPr lang="el-GR" b="1" dirty="0"/>
              <a:t>προσωπικής δημιουργικής έκφρασης</a:t>
            </a:r>
            <a:r>
              <a:rPr lang="el-GR" dirty="0"/>
              <a:t> από τους επισκέπτες, καθώς και γενικότερα για </a:t>
            </a:r>
            <a:r>
              <a:rPr lang="el-GR" b="1" dirty="0"/>
              <a:t>ανάδειξη του μουσείου ως χώρου μη τυπικής μάθησης</a:t>
            </a:r>
            <a:r>
              <a:rPr lang="el-GR"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Παιδαγωγική </a:t>
            </a:r>
            <a:r>
              <a:rPr lang="el-GR" dirty="0" err="1"/>
              <a:t>στοχοθεσία</a:t>
            </a:r>
            <a:endParaRPr lang="el-GR" dirty="0"/>
          </a:p>
        </p:txBody>
      </p:sp>
      <p:sp>
        <p:nvSpPr>
          <p:cNvPr id="3" name="2 - Θέση περιεχομένου"/>
          <p:cNvSpPr>
            <a:spLocks noGrp="1"/>
          </p:cNvSpPr>
          <p:nvPr>
            <p:ph idx="1"/>
          </p:nvPr>
        </p:nvSpPr>
        <p:spPr>
          <a:xfrm>
            <a:off x="457200" y="1600200"/>
            <a:ext cx="8229600" cy="5257800"/>
          </a:xfrm>
        </p:spPr>
        <p:txBody>
          <a:bodyPr>
            <a:normAutofit/>
          </a:bodyPr>
          <a:lstStyle/>
          <a:p>
            <a:r>
              <a:rPr lang="el-GR" dirty="0"/>
              <a:t>προωθούν </a:t>
            </a:r>
            <a:r>
              <a:rPr lang="el-GR" b="1" dirty="0"/>
              <a:t>την κριτική σκέψη και τον διάλογο</a:t>
            </a:r>
            <a:r>
              <a:rPr lang="el-GR" dirty="0"/>
              <a:t>, </a:t>
            </a:r>
          </a:p>
          <a:p>
            <a:r>
              <a:rPr lang="el-GR" dirty="0"/>
              <a:t>βοηθούν στην </a:t>
            </a:r>
            <a:r>
              <a:rPr lang="el-GR" b="1" dirty="0"/>
              <a:t>ανάπτυξη δεξιοτήτων ανάλυσης και προσέγγισης του μουσειακού περιεχομένου</a:t>
            </a:r>
            <a:r>
              <a:rPr lang="el-GR" dirty="0"/>
              <a:t> </a:t>
            </a:r>
          </a:p>
          <a:p>
            <a:r>
              <a:rPr lang="el-GR" dirty="0"/>
              <a:t>επιτρέπουν τη </a:t>
            </a:r>
            <a:r>
              <a:rPr lang="el-GR" b="1" dirty="0"/>
              <a:t>δόμηση εναλλακτικών ερμηνειών</a:t>
            </a:r>
            <a:r>
              <a:rPr lang="el-GR" dirty="0"/>
              <a:t> ως αντίβαρο στην παθητική κατανάλωση της μιας μοναδικής αφήγησης, που συχνά χαρακτηρίζει τις επίσημες αφηγήσεις των μουσείων.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Παιδαγωγική </a:t>
            </a:r>
            <a:r>
              <a:rPr lang="el-GR" dirty="0" err="1"/>
              <a:t>στοχοθεσία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a:t>προσφέρουν δυνατότητες για </a:t>
            </a:r>
            <a:r>
              <a:rPr lang="el-GR" b="1" dirty="0"/>
              <a:t>ψυχαγωγικές, ενδιαφέρουσες διερευνητικές εκπαιδευτικές διαδικασίες</a:t>
            </a:r>
            <a:r>
              <a:rPr lang="el-GR" dirty="0"/>
              <a:t>, </a:t>
            </a:r>
          </a:p>
          <a:p>
            <a:r>
              <a:rPr lang="el-GR" dirty="0"/>
              <a:t>ανατροφοδοτούν τη </a:t>
            </a:r>
            <a:r>
              <a:rPr lang="el-GR" b="1" dirty="0"/>
              <a:t>φαντασία</a:t>
            </a:r>
            <a:r>
              <a:rPr lang="el-GR" dirty="0"/>
              <a:t> και τη </a:t>
            </a:r>
            <a:r>
              <a:rPr lang="el-GR" b="1" dirty="0"/>
              <a:t>δημιουργικότητα</a:t>
            </a:r>
            <a:r>
              <a:rPr lang="el-GR" dirty="0"/>
              <a:t>, </a:t>
            </a:r>
          </a:p>
          <a:p>
            <a:r>
              <a:rPr lang="el-GR" dirty="0"/>
              <a:t>προκαλούν </a:t>
            </a:r>
            <a:r>
              <a:rPr lang="el-GR" b="1" dirty="0"/>
              <a:t>ερωτήματα</a:t>
            </a:r>
            <a:r>
              <a:rPr lang="el-GR" dirty="0"/>
              <a:t>, να αφήνουν χώρο σε αβεβαιότητες και υποθέσεις, </a:t>
            </a:r>
          </a:p>
          <a:p>
            <a:r>
              <a:rPr lang="el-GR" dirty="0"/>
              <a:t>δημιουργούν </a:t>
            </a:r>
            <a:r>
              <a:rPr lang="el-GR" b="1" dirty="0"/>
              <a:t>διασυνδέσεις με την πραγματικότητα των επισκεπτών</a:t>
            </a:r>
            <a:r>
              <a:rPr lang="el-GR" dirty="0"/>
              <a:t>, </a:t>
            </a:r>
          </a:p>
          <a:p>
            <a:r>
              <a:rPr lang="el-GR" dirty="0"/>
              <a:t>εξασκούν σύνθετες ικανότητες για την προσέγγιση και κατανόηση του κόσμου</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Έντυπα ως εκπαιδευτικά εργαλεία</a:t>
            </a:r>
          </a:p>
        </p:txBody>
      </p:sp>
      <p:sp>
        <p:nvSpPr>
          <p:cNvPr id="3" name="2 - Θέση περιεχομένου"/>
          <p:cNvSpPr>
            <a:spLocks noGrp="1"/>
          </p:cNvSpPr>
          <p:nvPr>
            <p:ph idx="1"/>
          </p:nvPr>
        </p:nvSpPr>
        <p:spPr/>
        <p:txBody>
          <a:bodyPr>
            <a:normAutofit fontScale="70000" lnSpcReduction="20000"/>
          </a:bodyPr>
          <a:lstStyle/>
          <a:p>
            <a:r>
              <a:rPr lang="el-GR" dirty="0"/>
              <a:t>Τα φύλλα/υλικό δραστηριοτήτων συνδέονται άμεσα με την εφαρμογή της </a:t>
            </a:r>
            <a:r>
              <a:rPr lang="el-GR" dirty="0" err="1"/>
              <a:t>ανακαλυπτικής</a:t>
            </a:r>
            <a:r>
              <a:rPr lang="el-GR" dirty="0"/>
              <a:t> μεθόδου στα μουσεία Διακρίνονται επομένως δύο κατηγορίες ανάλογα με την ομάδα στόχου και τα σενάρια χρήσης:</a:t>
            </a:r>
          </a:p>
          <a:p>
            <a:r>
              <a:rPr lang="el-GR" dirty="0"/>
              <a:t>α. Αυτόνομα φύλλα/υλικό δραστηριοτήτων για μεμονωμένους επισκέπτες. Έχουν τον χαρακτήρα ενός «παιχνιδιού εξερεύνησης» μέσα στον μουσειακό χώρο ή πιο συγκεκριμένα σε μια έκθεση. Οι επισκέπτες, μόνοι ή σε μικρές ομάδες όπως οι οικογένειες, χρησιμοποιούν το υλικό για να πραγματοποιήσουν μια συγκεκριμένη διαδρομή μέσα στην έκθεση, να ανακαλύψουν συγκεκριμένα εκθέματα και πληροφορίες, να σκεφτούν, να φανταστούν, να συζητήσουν γραπτά ή προφορικά για αυτά και να δημιουργήσουν, όπως για παράδειγμα να ζωγραφίσουν, να σχεδιάσουν κλπ. Κύριο χαρακτηριστικό τους είναι η αυτόνομη εξερεύνηση του χώρου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42910" y="0"/>
            <a:ext cx="7858179" cy="6857999"/>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Έντυπα ως εκπαιδευτικά εργαλεία</a:t>
            </a:r>
          </a:p>
        </p:txBody>
      </p:sp>
      <p:sp>
        <p:nvSpPr>
          <p:cNvPr id="3" name="2 - Θέση περιεχομένου"/>
          <p:cNvSpPr>
            <a:spLocks noGrp="1"/>
          </p:cNvSpPr>
          <p:nvPr>
            <p:ph idx="1"/>
          </p:nvPr>
        </p:nvSpPr>
        <p:spPr>
          <a:xfrm>
            <a:off x="457200" y="1600200"/>
            <a:ext cx="8229600" cy="4972072"/>
          </a:xfrm>
        </p:spPr>
        <p:txBody>
          <a:bodyPr>
            <a:normAutofit fontScale="77500" lnSpcReduction="20000"/>
          </a:bodyPr>
          <a:lstStyle/>
          <a:p>
            <a:r>
              <a:rPr lang="el-GR" dirty="0"/>
              <a:t>Φύλλα/υλικό δραστηριοτήτων ενταγμένα σε ένα ευρύτερο εκπαιδευτικό πρόγραμμα για οργανωμένες ομάδες επισκεπτών. </a:t>
            </a:r>
          </a:p>
          <a:p>
            <a:r>
              <a:rPr lang="el-GR" dirty="0"/>
              <a:t>Ομάδα στόχου είναι συνήθως μαθητές όλων των βαθμίδων χωρίς να αποκλείεται και η εφαρμογή τους για άλλες ομάδες κοινού στο πλαίσιο εκπαιδευτικών προγραμμάτων. </a:t>
            </a:r>
          </a:p>
          <a:p>
            <a:r>
              <a:rPr lang="el-GR" dirty="0"/>
              <a:t>Πρόκειται για ένα επιμέρους μεθοδολογικό στάδιο ενός εκπαιδευτικού προγράμματος, κατά τη διάρκεια του οποίου τα μέλη της ομάδας ατομικά, αν και πιο συχνά χωρισμένοι σε ολιγομελείς υπό-ομάδες, με αφετηρία το φύλλο/υλικό δραστηριοτήτων εντοπίζουν συγκεκριμένα εκθέματα ή άλλο εκθεσιακό υλικό και το προσεγγίζουν, ενώ δεν αποκλείονται οι μορφές προσωπικής δημιουργικής έκφρασης με αφετηρία αυτό το εκθεσιακό υλικό</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a:blip r:embed="rId2"/>
          <a:srcRect/>
          <a:stretch>
            <a:fillRect/>
          </a:stretch>
        </p:blipFill>
        <p:spPr bwMode="auto">
          <a:xfrm>
            <a:off x="285720" y="214290"/>
            <a:ext cx="8501121" cy="664371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Παραδείγματα</a:t>
            </a:r>
          </a:p>
        </p:txBody>
      </p:sp>
      <p:sp>
        <p:nvSpPr>
          <p:cNvPr id="3" name="2 - Θέση περιεχομένου"/>
          <p:cNvSpPr>
            <a:spLocks noGrp="1"/>
          </p:cNvSpPr>
          <p:nvPr>
            <p:ph idx="1"/>
          </p:nvPr>
        </p:nvSpPr>
        <p:spPr/>
        <p:txBody>
          <a:bodyPr>
            <a:normAutofit fontScale="85000" lnSpcReduction="10000"/>
          </a:bodyPr>
          <a:lstStyle/>
          <a:p>
            <a:r>
              <a:rPr lang="el-GR" dirty="0"/>
              <a:t>Ζητήστε από τα παιδιά να γράψουν κείμενα - ασκήσεις αποκλίνουσας σκέψης (ασκήσεις φα- </a:t>
            </a:r>
            <a:r>
              <a:rPr lang="el-GR" dirty="0" err="1"/>
              <a:t>ντασίας</a:t>
            </a:r>
            <a:r>
              <a:rPr lang="el-GR" dirty="0"/>
              <a:t>) και στη συνέχεια να τις </a:t>
            </a:r>
            <a:r>
              <a:rPr lang="el-GR" dirty="0" err="1"/>
              <a:t>θεατρικοποιήσουν</a:t>
            </a:r>
            <a:r>
              <a:rPr lang="el-GR" dirty="0"/>
              <a:t>: </a:t>
            </a:r>
          </a:p>
          <a:p>
            <a:r>
              <a:rPr lang="el-GR" dirty="0"/>
              <a:t>Τα βράδια, όταν το μουσείο κλείνει, τα αντικείμενα ζωντανεύουν και περιπλανιούνται στην πόλη. Πού πάνε, ποιους συναντούν, τι παθαίνουν; </a:t>
            </a:r>
          </a:p>
          <a:p>
            <a:r>
              <a:rPr lang="el-GR" dirty="0"/>
              <a:t>Ένα ζώο (ποντικός, γάτα) μπήκε στο μουσείο... </a:t>
            </a:r>
          </a:p>
          <a:p>
            <a:r>
              <a:rPr lang="el-GR" dirty="0"/>
              <a:t>Τα αντικείμενα ζωντάνεψαν, απέκτησαν φτερά και ανέβηκαν στη στέγη... </a:t>
            </a:r>
          </a:p>
          <a:p>
            <a:r>
              <a:rPr lang="el-GR" dirty="0"/>
              <a:t>Δυο γειτονικά αντικείμενα (π.χ. λυχνάρια) συζητούν...</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Παραδείγματα</a:t>
            </a:r>
          </a:p>
        </p:txBody>
      </p:sp>
      <p:sp>
        <p:nvSpPr>
          <p:cNvPr id="3" name="2 - Θέση περιεχομένου"/>
          <p:cNvSpPr>
            <a:spLocks noGrp="1"/>
          </p:cNvSpPr>
          <p:nvPr>
            <p:ph idx="1"/>
          </p:nvPr>
        </p:nvSpPr>
        <p:spPr/>
        <p:txBody>
          <a:bodyPr>
            <a:normAutofit fontScale="85000" lnSpcReduction="10000"/>
          </a:bodyPr>
          <a:lstStyle/>
          <a:p>
            <a:r>
              <a:rPr lang="el-GR" dirty="0"/>
              <a:t>Χωρίστε τα παιδιά σε ομάδες και ζητήστε τους να σχηματίσουν με τα σώματά τους ή να παρουσιάσουν με παντομίμα αμφορείς ή άλλα αντικείμενα του μουσείου. Η υπόλοιπη τάξη προσπαθεί να μαντέψει ποια αντικείμενα παρουσιάζονται. </a:t>
            </a:r>
          </a:p>
          <a:p>
            <a:r>
              <a:rPr lang="el-GR" dirty="0"/>
              <a:t>Χωρίστε τα παιδιά σε ομάδες. Τα παιδιά της μιας ομάδας σκιτσάρουν στον πίνακα με κιμωλία ή σε χαρτί του μέτρου με μαρκαδόρο, γρήγορες και αυθόρμητες λεπτομέρειες από ένα αντικείμενο. Τα παιδιά των άλλων ομάδων προσπαθούν να μαντέψουν για ποιο αντικείμενο πρόκειται.</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Παραδείγματα</a:t>
            </a:r>
          </a:p>
        </p:txBody>
      </p:sp>
      <p:sp>
        <p:nvSpPr>
          <p:cNvPr id="3" name="2 - Θέση περιεχομένου"/>
          <p:cNvSpPr>
            <a:spLocks noGrp="1"/>
          </p:cNvSpPr>
          <p:nvPr>
            <p:ph idx="1"/>
          </p:nvPr>
        </p:nvSpPr>
        <p:spPr/>
        <p:txBody>
          <a:bodyPr>
            <a:normAutofit fontScale="85000" lnSpcReduction="10000"/>
          </a:bodyPr>
          <a:lstStyle/>
          <a:p>
            <a:r>
              <a:rPr lang="el-GR" dirty="0"/>
              <a:t>Ζητήστε από τα παιδιά να σχεδιάσουν ένα αγγείο, να κόψουν από μια φωτογραφία τους το πρόσωπό τους και να το κολλήσουν στο λαιμό του αγγείου. Στη συνέχεια να ζωγραφίσουν την εικόνα τους επάνω στο αγγείο. </a:t>
            </a:r>
          </a:p>
          <a:p>
            <a:r>
              <a:rPr lang="el-GR" dirty="0"/>
              <a:t>Τα παιδιά, έπειτα από «παραγγελία» των υπευθύνων του μουσείου, μπορούν να δημιουργήσουν έναν κατάλογο με σχέδια και κείμενα που θα προκύψουν από την επίσκεψή τους στο μουσείο, όπως επίσης και την αφίσα του μουσείου. Στη συνέχεια μπορούν να γράψουν και σχετικές διαφημίσεις.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dirty="0"/>
              <a:t>http://www.moma.org/momaorg/shared/pdfs/docs/learn/moma_places_and_spaces_passport_1.pdf</a:t>
            </a:r>
            <a:endParaRPr lang="el-GR" sz="2800" dirty="0"/>
          </a:p>
        </p:txBody>
      </p:sp>
      <p:pic>
        <p:nvPicPr>
          <p:cNvPr id="7170" name="Picture 2"/>
          <p:cNvPicPr>
            <a:picLocks noGrp="1" noChangeAspect="1" noChangeArrowheads="1"/>
          </p:cNvPicPr>
          <p:nvPr>
            <p:ph idx="1"/>
          </p:nvPr>
        </p:nvPicPr>
        <p:blipFill>
          <a:blip r:embed="rId2"/>
          <a:srcRect/>
          <a:stretch>
            <a:fillRect/>
          </a:stretch>
        </p:blipFill>
        <p:spPr bwMode="auto">
          <a:xfrm>
            <a:off x="457200" y="2594006"/>
            <a:ext cx="8229600" cy="253835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b="1" dirty="0" err="1"/>
              <a:t>Mergen</a:t>
            </a:r>
            <a:r>
              <a:rPr lang="en-US" sz="2800" b="1" dirty="0"/>
              <a:t> (2013): </a:t>
            </a:r>
            <a:r>
              <a:rPr lang="el-GR" sz="2800" b="1" dirty="0"/>
              <a:t>Σχεδιασμός</a:t>
            </a:r>
          </a:p>
        </p:txBody>
      </p:sp>
      <p:pic>
        <p:nvPicPr>
          <p:cNvPr id="8194" name="Picture 2"/>
          <p:cNvPicPr>
            <a:picLocks noGrp="1" noChangeAspect="1" noChangeArrowheads="1"/>
          </p:cNvPicPr>
          <p:nvPr>
            <p:ph idx="1"/>
          </p:nvPr>
        </p:nvPicPr>
        <p:blipFill>
          <a:blip r:embed="rId2"/>
          <a:srcRect/>
          <a:stretch>
            <a:fillRect/>
          </a:stretch>
        </p:blipFill>
        <p:spPr bwMode="auto">
          <a:xfrm>
            <a:off x="0" y="1071546"/>
            <a:ext cx="9144000" cy="550072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1645865" y="428625"/>
            <a:ext cx="5852270" cy="62150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3931-C7E0-2F42-AD5D-81FF4058EE8E}"/>
              </a:ext>
            </a:extLst>
          </p:cNvPr>
          <p:cNvSpPr>
            <a:spLocks noGrp="1"/>
          </p:cNvSpPr>
          <p:nvPr>
            <p:ph type="title"/>
          </p:nvPr>
        </p:nvSpPr>
        <p:spPr/>
        <p:txBody>
          <a:bodyPr>
            <a:normAutofit/>
          </a:bodyPr>
          <a:lstStyle/>
          <a:p>
            <a:r>
              <a:rPr lang="en-US" dirty="0" err="1"/>
              <a:t>Ά</a:t>
            </a:r>
            <a:r>
              <a:rPr lang="el-GR" dirty="0" err="1"/>
              <a:t>σκηση</a:t>
            </a:r>
            <a:r>
              <a:rPr lang="el-GR" dirty="0"/>
              <a:t>:</a:t>
            </a:r>
            <a:endParaRPr lang="en-US" dirty="0"/>
          </a:p>
        </p:txBody>
      </p:sp>
      <p:sp>
        <p:nvSpPr>
          <p:cNvPr id="3" name="Content Placeholder 2">
            <a:extLst>
              <a:ext uri="{FF2B5EF4-FFF2-40B4-BE49-F238E27FC236}">
                <a16:creationId xmlns:a16="http://schemas.microsoft.com/office/drawing/2014/main" id="{672F4877-A8CE-AF44-ACC2-7296BF7F8E45}"/>
              </a:ext>
            </a:extLst>
          </p:cNvPr>
          <p:cNvSpPr>
            <a:spLocks noGrp="1"/>
          </p:cNvSpPr>
          <p:nvPr>
            <p:ph idx="1"/>
          </p:nvPr>
        </p:nvSpPr>
        <p:spPr/>
        <p:txBody>
          <a:bodyPr/>
          <a:lstStyle/>
          <a:p>
            <a:pPr algn="just"/>
            <a:r>
              <a:rPr lang="el-GR" dirty="0"/>
              <a:t>Με βάση το προηγούμενο παράδειγμα προσπαθήστε να ζωγραφίσετε τον εαυτό σας ως ένα ήρωα από κάποιο βιβλίο ή έργο. Συζήτησε στη συνέχεια ποια στοιχεία επέλεξες και σε ποιο βαθμό ταιριάζουν με το δικό σου χαρακτήρα;</a:t>
            </a:r>
            <a:endParaRPr lang="en-US" dirty="0"/>
          </a:p>
        </p:txBody>
      </p:sp>
    </p:spTree>
    <p:extLst>
      <p:ext uri="{BB962C8B-B14F-4D97-AF65-F5344CB8AC3E}">
        <p14:creationId xmlns:p14="http://schemas.microsoft.com/office/powerpoint/2010/main" val="7313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n-US" sz="2700" dirty="0">
                <a:hlinkClick r:id="rId2"/>
              </a:rPr>
            </a:br>
            <a:r>
              <a:rPr lang="en-US" sz="2700" dirty="0">
                <a:hlinkClick r:id="rId2"/>
              </a:rPr>
              <a:t>https://www.metmuseum.org/-/media/files/learn/family-map-and-guides/animals-all-around.pdf</a:t>
            </a:r>
            <a:br>
              <a:rPr lang="en-US" dirty="0"/>
            </a:br>
            <a:endParaRPr lang="el-GR" dirty="0"/>
          </a:p>
        </p:txBody>
      </p:sp>
      <p:pic>
        <p:nvPicPr>
          <p:cNvPr id="3075" name="Picture 3"/>
          <p:cNvPicPr>
            <a:picLocks noGrp="1" noChangeAspect="1" noChangeArrowheads="1"/>
          </p:cNvPicPr>
          <p:nvPr>
            <p:ph idx="1"/>
          </p:nvPr>
        </p:nvPicPr>
        <p:blipFill>
          <a:blip r:embed="rId3"/>
          <a:srcRect/>
          <a:stretch>
            <a:fillRect/>
          </a:stretch>
        </p:blipFill>
        <p:spPr bwMode="auto">
          <a:xfrm>
            <a:off x="1720105" y="1214422"/>
            <a:ext cx="5703790" cy="542928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dirty="0">
                <a:hlinkClick r:id="rId2"/>
              </a:rPr>
              <a:t>https://www.metmuseum.org/-/media/files/learn/family-map-and-guides/animals-all-around.pdf</a:t>
            </a:r>
            <a:endParaRPr lang="el-GR" sz="2400" dirty="0"/>
          </a:p>
        </p:txBody>
      </p:sp>
      <p:pic>
        <p:nvPicPr>
          <p:cNvPr id="4098" name="Picture 2"/>
          <p:cNvPicPr>
            <a:picLocks noGrp="1" noChangeAspect="1" noChangeArrowheads="1"/>
          </p:cNvPicPr>
          <p:nvPr>
            <p:ph idx="1"/>
          </p:nvPr>
        </p:nvPicPr>
        <p:blipFill>
          <a:blip r:embed="rId3"/>
          <a:srcRect/>
          <a:stretch>
            <a:fillRect/>
          </a:stretch>
        </p:blipFill>
        <p:spPr bwMode="auto">
          <a:xfrm>
            <a:off x="2238375" y="1691481"/>
            <a:ext cx="4667250" cy="4343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5F33-AD2C-B14C-9483-381B307A3ACC}"/>
              </a:ext>
            </a:extLst>
          </p:cNvPr>
          <p:cNvSpPr>
            <a:spLocks noGrp="1"/>
          </p:cNvSpPr>
          <p:nvPr>
            <p:ph type="title"/>
          </p:nvPr>
        </p:nvSpPr>
        <p:spPr/>
        <p:txBody>
          <a:bodyPr/>
          <a:lstStyle/>
          <a:p>
            <a:r>
              <a:rPr lang="en-US" dirty="0" err="1"/>
              <a:t>Ά</a:t>
            </a:r>
            <a:r>
              <a:rPr lang="el-GR" dirty="0" err="1"/>
              <a:t>σκηση</a:t>
            </a:r>
            <a:endParaRPr lang="en-US" dirty="0"/>
          </a:p>
        </p:txBody>
      </p:sp>
      <p:sp>
        <p:nvSpPr>
          <p:cNvPr id="3" name="Content Placeholder 2">
            <a:extLst>
              <a:ext uri="{FF2B5EF4-FFF2-40B4-BE49-F238E27FC236}">
                <a16:creationId xmlns:a16="http://schemas.microsoft.com/office/drawing/2014/main" id="{B728045A-6CAC-0A45-B884-122D415C8BC2}"/>
              </a:ext>
            </a:extLst>
          </p:cNvPr>
          <p:cNvSpPr>
            <a:spLocks noGrp="1"/>
          </p:cNvSpPr>
          <p:nvPr>
            <p:ph idx="1"/>
          </p:nvPr>
        </p:nvSpPr>
        <p:spPr/>
        <p:txBody>
          <a:bodyPr/>
          <a:lstStyle/>
          <a:p>
            <a:r>
              <a:rPr lang="el-GR" dirty="0"/>
              <a:t>Μελετώντας το σενάριο επίσκεψης στο Μουσείο που περιγράφει η παραπάνω άσκηση σκεφτείτε και καταγράψτε:</a:t>
            </a:r>
          </a:p>
          <a:p>
            <a:r>
              <a:rPr lang="el-GR" dirty="0"/>
              <a:t>Τι προσφέρει η παραπάνω διαδικασία και σε ποιους τομείς;</a:t>
            </a:r>
          </a:p>
          <a:p>
            <a:r>
              <a:rPr lang="el-GR" dirty="0"/>
              <a:t>Την θεωρείτε εφικτή για παιδιά νηπιαγωγείου;</a:t>
            </a:r>
          </a:p>
          <a:p>
            <a:r>
              <a:rPr lang="el-GR" dirty="0"/>
              <a:t>Πώς θα την προετοιμάζατε;</a:t>
            </a:r>
            <a:endParaRPr lang="en-US" dirty="0"/>
          </a:p>
        </p:txBody>
      </p:sp>
    </p:spTree>
    <p:extLst>
      <p:ext uri="{BB962C8B-B14F-4D97-AF65-F5344CB8AC3E}">
        <p14:creationId xmlns:p14="http://schemas.microsoft.com/office/powerpoint/2010/main" val="342554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t>4. Το παραμύθι της Αύρας: εκπαιδευτικό παιχνίδι στο  Εθνικό Αρχαιολογικό  Μουσείο </a:t>
            </a:r>
          </a:p>
        </p:txBody>
      </p:sp>
      <p:pic>
        <p:nvPicPr>
          <p:cNvPr id="5122" name="Picture 2"/>
          <p:cNvPicPr>
            <a:picLocks noGrp="1" noChangeAspect="1" noChangeArrowheads="1"/>
          </p:cNvPicPr>
          <p:nvPr>
            <p:ph idx="1"/>
          </p:nvPr>
        </p:nvPicPr>
        <p:blipFill>
          <a:blip r:embed="rId2"/>
          <a:srcRect/>
          <a:stretch>
            <a:fillRect/>
          </a:stretch>
        </p:blipFill>
        <p:spPr bwMode="auto">
          <a:xfrm>
            <a:off x="1643042" y="1500174"/>
            <a:ext cx="5643601" cy="507209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505475"/>
          </a:xfrm>
        </p:spPr>
        <p:txBody>
          <a:bodyPr>
            <a:normAutofit/>
          </a:bodyPr>
          <a:lstStyle/>
          <a:p>
            <a:r>
              <a:rPr lang="el-GR" dirty="0"/>
              <a:t>Αρχικά  συγκεντρωνόμαστε  με  τα  παιδιά  στο  χώρο  του  Μουσείου  και τους  διαβάζουμε/διηγούμαστε την φανταστική ιστορία </a:t>
            </a:r>
          </a:p>
          <a:p>
            <a:r>
              <a:rPr lang="el-GR" dirty="0"/>
              <a:t>«</a:t>
            </a:r>
            <a:r>
              <a:rPr lang="el-GR" i="1" dirty="0"/>
              <a:t>Η μυστική ζωή του μουσείου και τα προβλήματα της  Αύρας</a:t>
            </a:r>
            <a:r>
              <a:rPr lang="el-GR" dirty="0"/>
              <a:t>»  με  ήρωες  τα  ίδια  τα  αγάλματα  που  βρίσκονται  εκεί.  </a:t>
            </a:r>
          </a:p>
          <a:p>
            <a:r>
              <a:rPr lang="el-GR" dirty="0"/>
              <a:t>Τα  παιδιά  καλούνται  να  ψάξουν  και  να  συμπληρώσουν  με  λέξεις  ή  σχέδια  τα  κενά  τμήματα  της  ιστορίας  που  λείπουν, ώστε να είναι πλήρης.</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1520</Words>
  <Application>Microsoft Macintosh PowerPoint</Application>
  <PresentationFormat>On-screen Show (4:3)</PresentationFormat>
  <Paragraphs>65</Paragraphs>
  <Slides>26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Θέμα του Office</vt:lpstr>
      <vt:lpstr>Εκπαιδευτικά Εργαλεία</vt:lpstr>
      <vt:lpstr>PowerPoint Presentation</vt:lpstr>
      <vt:lpstr>PowerPoint Presentation</vt:lpstr>
      <vt:lpstr>Άσκηση:</vt:lpstr>
      <vt:lpstr> https://www.metmuseum.org/-/media/files/learn/family-map-and-guides/animals-all-around.pdf </vt:lpstr>
      <vt:lpstr>https://www.metmuseum.org/-/media/files/learn/family-map-and-guides/animals-all-around.pdf</vt:lpstr>
      <vt:lpstr>Άσκηση</vt:lpstr>
      <vt:lpstr>4. Το παραμύθι της Αύρας: εκπαιδευτικό παιχνίδι στο  Εθνικό Αρχαιολογικό  Μουσείο </vt:lpstr>
      <vt:lpstr>PowerPoint Presentation</vt:lpstr>
      <vt:lpstr>PowerPoint Presentation</vt:lpstr>
      <vt:lpstr>Η ΜΥΣΤΙΚΗ ΖΩΗ ΤΟΥ ΜΟΥΣΕΙΟΥ ΚΑΙ ΤΑ ΠΡΟΒΛΗΜΑΤΑ ΤΗΣ  ΑΥΡΑΣ </vt:lpstr>
      <vt:lpstr>Άσκηση</vt:lpstr>
      <vt:lpstr>Εκπαιδευτικά εργαλεία</vt:lpstr>
      <vt:lpstr>Ομάδα στόχου</vt:lpstr>
      <vt:lpstr>Σενάριο χρήσης</vt:lpstr>
      <vt:lpstr>Παιδαγωγική στοχοθεσία</vt:lpstr>
      <vt:lpstr>Παιδαγωγική στοχοθεσία</vt:lpstr>
      <vt:lpstr>Παιδαγωγική στοχοθεσία</vt:lpstr>
      <vt:lpstr>Έντυπα ως εκπαιδευτικά εργαλεία</vt:lpstr>
      <vt:lpstr>Έντυπα ως εκπαιδευτικά εργαλεία</vt:lpstr>
      <vt:lpstr>PowerPoint Presentation</vt:lpstr>
      <vt:lpstr>Παραδείγματα</vt:lpstr>
      <vt:lpstr>Παραδείγματα</vt:lpstr>
      <vt:lpstr>Παραδείγματα</vt:lpstr>
      <vt:lpstr>http://www.moma.org/momaorg/shared/pdfs/docs/learn/moma_places_and_spaces_passport_1.pdf</vt:lpstr>
      <vt:lpstr>Mergen (2013): Σχεδιασμός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Εκπαιδευτικά Εργαλεία</dc:title>
  <dc:creator>Βασίλης Τσάφος</dc:creator>
  <cp:lastModifiedBy>Microsoft Office User</cp:lastModifiedBy>
  <cp:revision>4</cp:revision>
  <dcterms:created xsi:type="dcterms:W3CDTF">2018-04-15T07:14:35Z</dcterms:created>
  <dcterms:modified xsi:type="dcterms:W3CDTF">2020-03-17T13:20:03Z</dcterms:modified>
</cp:coreProperties>
</file>