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ink/ink2.xml" ContentType="application/inkml+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ink/ink1.xml" ContentType="application/inkml+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71" r:id="rId5"/>
    <p:sldId id="272" r:id="rId6"/>
    <p:sldId id="267" r:id="rId7"/>
    <p:sldId id="260" r:id="rId8"/>
    <p:sldId id="261" r:id="rId9"/>
    <p:sldId id="264" r:id="rId10"/>
    <p:sldId id="265" r:id="rId11"/>
    <p:sldId id="331" r:id="rId12"/>
    <p:sldId id="268" r:id="rId13"/>
    <p:sldId id="332" r:id="rId14"/>
    <p:sldId id="269" r:id="rId15"/>
    <p:sldId id="333" r:id="rId16"/>
    <p:sldId id="262" r:id="rId17"/>
    <p:sldId id="334" r:id="rId18"/>
    <p:sldId id="263" r:id="rId19"/>
    <p:sldId id="270" r:id="rId20"/>
    <p:sldId id="266" r:id="rId21"/>
    <p:sldId id="256" r:id="rId22"/>
    <p:sldId id="322" r:id="rId23"/>
    <p:sldId id="323" r:id="rId24"/>
    <p:sldId id="273" r:id="rId25"/>
    <p:sldId id="274" r:id="rId26"/>
    <p:sldId id="275" r:id="rId27"/>
    <p:sldId id="276" r:id="rId28"/>
    <p:sldId id="277" r:id="rId29"/>
    <p:sldId id="278" r:id="rId30"/>
    <p:sldId id="279" r:id="rId31"/>
    <p:sldId id="280" r:id="rId32"/>
    <p:sldId id="324" r:id="rId33"/>
    <p:sldId id="325" r:id="rId34"/>
    <p:sldId id="328" r:id="rId35"/>
    <p:sldId id="281" r:id="rId36"/>
    <p:sldId id="282" r:id="rId37"/>
    <p:sldId id="283" r:id="rId38"/>
    <p:sldId id="284" r:id="rId39"/>
    <p:sldId id="285" r:id="rId40"/>
    <p:sldId id="327" r:id="rId41"/>
    <p:sldId id="286" r:id="rId42"/>
    <p:sldId id="287" r:id="rId43"/>
    <p:sldId id="329" r:id="rId44"/>
    <p:sldId id="289" r:id="rId45"/>
    <p:sldId id="291" r:id="rId46"/>
    <p:sldId id="290" r:id="rId47"/>
    <p:sldId id="330" r:id="rId4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1404" y="-2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39.7093" units="1/cm"/>
          <inkml:channelProperty channel="Y" name="resolution" value="39.79275" units="1/cm"/>
        </inkml:channelProperties>
      </inkml:inkSource>
      <inkml:timestamp xml:id="ts0" timeString="2015-12-03T08:13:47.185"/>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2805 730,'-25'0,"1"0,-1 0,1 0,-1 25,0 0,-49-1,49-24,-25 0,50 25,-25-25,25 25,-25-25,1 25,-26 0,1-1,0 1,-26 25,51-25,-26-1,0 0,26-24,-1 25,0 0,25 0,-25 0,0 24,1-24,0 25,-1-50,0 49,-24 1,49-25,-50-1,50 1,0 25,-25-1,0-24,25 0,0 0,-24-25,24 25,0-1,-25 1,0-1,25 1,-25 0,25-1,0 1,-49 0,49 0,-25 24,25-24,-25 0,25 0,-24-25,24 50,-25-26,25 26,-24-25,-1 0,25-1,-50 26,50 0,-50-1,50-24,-49 24,24 0,25 1,-50-1,26-24,-1 0,25 25,-25-50,25 24,-25 26,25-25,0 0,-25-1,25 1,-23 25,-2-50,25 49,-50-24,50 0,-25 0,1 25,-1-50,0 48,0 2,0-25,25-1,-49 26,-1 0,50-26,0 1,-25 0,25 0,-24 24,24-24,0 0,-25 0,1 24,-1-24,25 0,-25 25,1-50,24 49,-25-24,0-1,0 1,0 24,1 1,-1-50,25 25,-25-1,0 1,25 25,-50-25,50-1,0 26,0 0,-24-50,24 25,0 24,-25-24,0 0,25 49,-24-24,24-25,-25 23,25-23,-24 0,24 0,0-1,0 1,0 0,0 0,0 0,0 24,0-24,-25 0,25 0,0 24,-25-24,25 25,0-26,0 1,0 0,0 0,0 0,0 24,0 0,0-24,-25 24,0 1,25 24,0-24,-24 24,24-49,0 25,0-25,0-1,-25 1,25 25,0-25,0 24,0-24,0 25,0-27,0 27,0-25,0 49,0 1,0-51,0 26,0-25,0 24,0-24,0 25,0-25,0 24,0 26,25-50,-25 23,0-23,24 25,1-26,-25 1,0 0,0 0,25-25,-25 25,0-1,0 1,25 25,-25-25,25 24,-1 1,-24-25,25-1,-1 26,-24-25,0 0,0-1,50 1,-50 0,24-25,-24 25,25-1,0 0,0 26,-25 0,25-50,-25 25,0-1,25 26,-25-25,24 0,-24-1,50 26,0 0,-26-1,26 26,-1-26,-25 1,26-1,-25-25,0 1,-1 0,-24 0,25-1,0 1,0 0,24 25,-24 24,0-49,0 24,0-24,-2 0,2 0,-25 0,25-25,0 25,-25-1,25-24,-25 25,24 0,-24 0,0 0,25-25,-25 24,0 1,25 24,-25-24,25-1,-25 1,25-25,-25 50,24-1,-24-24,25 25,-25-25,25-25,0 0,0 0,0 0,-1 0,1 0,-1-25,1 0,0 25,-1 0,1 0,0 0,0-25,0 25,-1 0,1-25,-25 1,25 24,0 0,0 0,-1 0,26 0,371 173,-100-74,322 149,-445-199,298 75,-373-99,273 99,-198-99,-173-25,-50-25,25 0,25 0,0 1,49 24,0 0,-25 0,25-25,26 0,-51 25,50-25,-49 25,23-25,-48 25,25 0,-25-24,-1 24,1-25,-25 0,25 25,0-25,49 25,26-25,-77 1,77 0,-26 24,25-50,-99 25,50 25,-25 0,-1-25,1 25,24 0,25 0,1 0,-1 0,50-24,74-1,-124 0,100 0,-150 25,0-49,1-1,25-49,-26 49,-24 25,100-99,-1 26,-74 24,73-25,-49 49,1-25,0 1,-26 24,-24 26,50-76,-50 76,50-99,-50 73,74-49,-74 74,50-49,-2-50,-23 99,50-74,-1 24,-74 50,50-24,-1-25,-49 49,75-49,-51 24,25 1,-49 24,50-25,-50 26,49-1,-49-25,25 50,0-49,-25-1,49 0,-24 1,-25-1,50-48,-25 48,-25 26,24-101,26 76,-50-1,0 1,0-51,0 76,25-76,-1 27,-24 23,24 1,-24 24,0-49,0 24,25 0,-25 1,0 24,0-25,0 26,0-51,0 50,0 1,0-26,0-48,0 48,0-24,0 49,25-124,-25 124,25-49,0-75,0 99,-25-23,0 23,24-74,-24 100,25-101,-25 101,0-51,0-24,0 49,0-48,0 73,0-49,0 49,0-24,0-1,0-24,0 24,0 25,-25-49,25 24,0-24,0 24,-24 2,24 23,-25-25,25 0,0 1,0-26,0 26,0 24,-25-25,25-24,0 49,-25-24,25 24,0-25,-25-24,25 50,-25-75,1 49,0-49,-26 74,25-74,1 49,-1-24,-50-50,75 75,-49-75,24 99,0-74,25 74,-49-24,49 24,-25-25,25 26,-25 24,25-25,-24 0,-1 25,25-25,0 0,-24 1,-51-1,50-25,-74 1,50 0,-51-1,52 1,-27-1,51 25,-51-24,75 24,-50 0,1-25,49 26,-50-26,25 25,25 0,-24 1,-1 24,-24-50,-100-24,75 24,-99 1,124 25,-174-51,50 1,123 49,-74-25,75 50,-26-24,75-1,-25 25,1 0,-25 0,-149 0,74 0,-99 25,149-1,-125-24,126 0,-51 0,74 0,1 0,24 0,-25 0,-24 0,25 0,0 25,-100-25,0 25,76-25,-27 25,51-25,-50 0,74 0,-50 0,51 0,-1 0,1 0,-1 25,0-25,1 24,-1-24,0 0,-49 50,24-25,0-25,-24 49,49-49,-23 0,48 25,-25-25,25 24,-50-24,0 25,1 0,-100 24,1-49,123 0,-99 25,75-25,-26 25,75 0,-24-25,-26 49,50-24,-49 25,0-1,49-24,-25-25,-25 25,50 0</inkml:trace>
</inkml:ink>
</file>

<file path=ppt/ink/ink2.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39.7093" units="1/cm"/>
          <inkml:channelProperty channel="Y" name="resolution" value="39.79275" units="1/cm"/>
        </inkml:channelProperties>
      </inkml:inkSource>
      <inkml:timestamp xml:id="ts0" timeString="2015-12-03T11:33:16.023"/>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1068 475,'0'-25,"0"0,0 1,-24 24,-1-25,25 0,0 0,-24 0,-1 1,25-1,-25 25,25-25,-24 25,24-25,-50-24,0-1,26 50,-1-25,0 25,0-25,-24 1,24 24,0 0,-24 0,25 0,-76-25,75 25,-24 0,-1 0,1 0,24 0,0 0,0 0,-23 49,-2-49,25 50,0-50,1 0,24 25,0 0,0 24,0-24,0 0,-25 0,25 24,0-24,0 0,0 0,0-1,0 1,0 0,0 0,0 0,0-1,0 1,0 0,25-25,-25 24,0 1,24-25,-24 24,25 1,-25 0,0 0,25 0,-25-1,0 1,0 0,25 0,-25 0,0-1,0 1,25 0,-25 0,0 0,24 24,-24-24,0 0,24 0,-24 0,25-25,-25 24,0 1,0 25,0-25,25-1,-25 1,0 0,0 0,0 0,0 24,0 1,0-1,0-24,0 0,0 0,0 24,-25 1,0 0,25-26,0 1,0-1,0 1,-24-25,24 25,0-1,0 1,0 50,0-51,0 51,0-50,0 0,0-1,0 26,24 0,-24-1,25-24,-25 0,0 0,0-1,0 26,25-50,-25 25,0 0,0 24,0-24,25 0,-25 0,0-1,0 1,0 0,0 0,0 0,0-1,0 1,0 25,0-25,24 24,-24-24,0 0,0 0,0-2,25-23,-25 25,0 0,0 0,25-25,-25 25,25 24,-25-24,25 25,-25-25,24-25,-24 24,0 1,0 0,25-25,-25 25,0 24,0-24,25 25,-25-25,0-1,25 26,0-50,-25 25,0 49,25-74,-25 25,0 0,24 0,-24-1,0 1,25 0,-25 0,0 0,24-1,-24 1,0 0,0 0,25 0,-25-1,0 26,0-25,0 0,0 24,25-49,-25 50,24-26,-24 1,0-1,25 1,-25 0,25-25,-25 25,0 0,0-1,25 1,-25 0,0 0,0 0,0-1,25-24,-25 25,0 25,0-25,0-1,0 1,24 0,1 0,0 24,25 1,-26 0,1-26,-25 1,49 0,-24-25,-25 25,24 0,1-1,0 1,0 25,0-50,-1 25,51 24,-26-24,1 25,-25-25,-1-25,25 0,-24 0,0-25,49 25,-49 0,0 0,0 0,49 0,-24 0,-2 0,-23 0,0 25,0-25,0 0,-1 0,26 24,-25 1,24-25,-24 25,25 0,-2-25,2 25,-25 24,49-49,1 24,-75 1,24-25,1 0,0 25,0-1,-25 1,25 0,23 25,2-26,24 26,26 24,-51 1,1-75,-50 25,25-25,-25 24,48-24,2 25,-25-25,49 50,-24-50,-1 25,1-1,-25-24,24 0,0 0,25 25,-24-25,0 0,-26 0,1 0,0 0,0 0,0 0,24 0,-24-25,24 1,-25-1,1 0,0 25,0-25,0 0,-1 1,-24-1,25 25,0-50,0 25,0 1,-25-1,0 0,49 0,-49-24,25 24,-25-25,25 1,-1 24,-24-24,24 24,1-49,0 0,0 24,-25-25,25 51,-1-51,-24 50,0-24,0 24,0 0,25-24,-25 24,0-50,0 26,0 24,0-25,0 26,0-1,0-25,0 25,0-24,0-1,-25 25,25 1,0-1,-24 0,-1 25,25-25,-25 0,0-24,0 25,1-1,0 25,-1-25,0 25,0-25,1 1,24-1,0 0,-25 25,25-50,-25 50,0-24,25-1,-25 25,25-25,-24 0,-1 25,25-49,0 24,0 0,-25 0,0-24,25 24,-25-25,25 25,0 1,0-1,0 0,0-25,0 26,0-1,0 0,0-25,0 26,0-1,0 0,0 0,-24 25,24-25,0-24,-25 24,25 0,0-24,0 24,0 0,0 0,0 0,0 0,-24 2,24-2,0 0,0 0,0 0,0 1,-25-1,25 0,-25-25,25 26,0-1,-24 25,24-25,0 0,-25-24,0 24,25 0,-25 25,25-25,0 0,-25 1,1-1,24 0,-25 25,0-50,0 26,25-1,-25 0,0 0,1 25,24-49,-25 49,25-25,-25 25,1 0,24-25,-25 25,25-25,-24 0,-26 25,50-24,-25 24,0-25,1 0,-1 25,25-25,-75 25,1-25,-74-49,74 49,-75 0,99 0,-23 25,48 0,-49-24,74-1,-50 25,-99-74,76 50,-51-26,49 0,-73 1,124 49,-51-25,26 0,49 0,-50 1,1-1,-51-74,51 74,0-25,24 50,25-25,-25 25,25-24,0-1,0 0,-49 0,24-24,0 24,25 0,-25 25,1-25,24 0,-25 25,25-24,0-1,-25 0,25 0,0 0,-25 25,25-25,0 1,0-1,0 0,-25 0,25 0,0 1,0-26,0 25,25-24,-25 24,0 1,25-1,-25 0,0 1,0-1</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30362F90-74A3-4AE0-8BC6-5EC419BBDA3A}" type="datetimeFigureOut">
              <a:rPr lang="el-GR" smtClean="0"/>
              <a:pPr/>
              <a:t>18/5/2020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FE05225-93F8-4D7D-8D76-00B9F3B7FACC}"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30362F90-74A3-4AE0-8BC6-5EC419BBDA3A}" type="datetimeFigureOut">
              <a:rPr lang="el-GR" smtClean="0"/>
              <a:pPr/>
              <a:t>18/5/2020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FE05225-93F8-4D7D-8D76-00B9F3B7FACC}"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30362F90-74A3-4AE0-8BC6-5EC419BBDA3A}" type="datetimeFigureOut">
              <a:rPr lang="el-GR" smtClean="0"/>
              <a:pPr/>
              <a:t>18/5/2020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FE05225-93F8-4D7D-8D76-00B9F3B7FACC}"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30362F90-74A3-4AE0-8BC6-5EC419BBDA3A}" type="datetimeFigureOut">
              <a:rPr lang="el-GR" smtClean="0"/>
              <a:pPr/>
              <a:t>18/5/2020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FE05225-93F8-4D7D-8D76-00B9F3B7FACC}"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362F90-74A3-4AE0-8BC6-5EC419BBDA3A}" type="datetimeFigureOut">
              <a:rPr lang="el-GR" smtClean="0"/>
              <a:pPr/>
              <a:t>18/5/2020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FE05225-93F8-4D7D-8D76-00B9F3B7FACC}"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30362F90-74A3-4AE0-8BC6-5EC419BBDA3A}" type="datetimeFigureOut">
              <a:rPr lang="el-GR" smtClean="0"/>
              <a:pPr/>
              <a:t>18/5/2020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5FE05225-93F8-4D7D-8D76-00B9F3B7FACC}"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30362F90-74A3-4AE0-8BC6-5EC419BBDA3A}" type="datetimeFigureOut">
              <a:rPr lang="el-GR" smtClean="0"/>
              <a:pPr/>
              <a:t>18/5/2020</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5FE05225-93F8-4D7D-8D76-00B9F3B7FACC}"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30362F90-74A3-4AE0-8BC6-5EC419BBDA3A}" type="datetimeFigureOut">
              <a:rPr lang="el-GR" smtClean="0"/>
              <a:pPr/>
              <a:t>18/5/2020</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5FE05225-93F8-4D7D-8D76-00B9F3B7FACC}"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362F90-74A3-4AE0-8BC6-5EC419BBDA3A}" type="datetimeFigureOut">
              <a:rPr lang="el-GR" smtClean="0"/>
              <a:pPr/>
              <a:t>18/5/2020</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5FE05225-93F8-4D7D-8D76-00B9F3B7FACC}"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362F90-74A3-4AE0-8BC6-5EC419BBDA3A}" type="datetimeFigureOut">
              <a:rPr lang="el-GR" smtClean="0"/>
              <a:pPr/>
              <a:t>18/5/2020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5FE05225-93F8-4D7D-8D76-00B9F3B7FACC}"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362F90-74A3-4AE0-8BC6-5EC419BBDA3A}" type="datetimeFigureOut">
              <a:rPr lang="el-GR" smtClean="0"/>
              <a:pPr/>
              <a:t>18/5/2020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5FE05225-93F8-4D7D-8D76-00B9F3B7FACC}"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362F90-74A3-4AE0-8BC6-5EC419BBDA3A}" type="datetimeFigureOut">
              <a:rPr lang="el-GR" smtClean="0"/>
              <a:pPr/>
              <a:t>18/5/2020</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E05225-93F8-4D7D-8D76-00B9F3B7FACC}"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8.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35.emf"/><Relationship Id="rId4" Type="http://schemas.openxmlformats.org/officeDocument/2006/relationships/customXml" Target="../ink/ink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1 - Τίτλος"/>
          <p:cNvSpPr>
            <a:spLocks noGrp="1"/>
          </p:cNvSpPr>
          <p:nvPr>
            <p:ph type="title"/>
          </p:nvPr>
        </p:nvSpPr>
        <p:spPr>
          <a:xfrm>
            <a:off x="457200" y="142853"/>
            <a:ext cx="8229600" cy="2214577"/>
          </a:xfrm>
        </p:spPr>
        <p:txBody>
          <a:bodyPr/>
          <a:lstStyle/>
          <a:p>
            <a:r>
              <a:rPr lang="el-GR" b="1" dirty="0" smtClean="0"/>
              <a:t>Πρότυπα</a:t>
            </a:r>
            <a:r>
              <a:rPr lang="el-GR" dirty="0" smtClean="0"/>
              <a:t> ιστολογικών αλλοιώσεων</a:t>
            </a:r>
            <a:r>
              <a:rPr lang="en-US" dirty="0" smtClean="0"/>
              <a:t/>
            </a:r>
            <a:br>
              <a:rPr lang="en-US" dirty="0" smtClean="0"/>
            </a:br>
            <a:r>
              <a:rPr lang="el-GR" dirty="0" smtClean="0"/>
              <a:t>αναπνευστικού συστήματος </a:t>
            </a:r>
          </a:p>
        </p:txBody>
      </p:sp>
      <p:pic>
        <p:nvPicPr>
          <p:cNvPr id="27650" name="Picture 2" descr="http://uploads6.wikiart.org/images/jean-messagier/les-grands-respirants.jpg"/>
          <p:cNvPicPr>
            <a:picLocks noChangeAspect="1" noChangeArrowheads="1"/>
          </p:cNvPicPr>
          <p:nvPr/>
        </p:nvPicPr>
        <p:blipFill>
          <a:blip r:embed="rId2" cstate="print"/>
          <a:srcRect/>
          <a:stretch>
            <a:fillRect/>
          </a:stretch>
        </p:blipFill>
        <p:spPr bwMode="auto">
          <a:xfrm>
            <a:off x="1428728" y="2071678"/>
            <a:ext cx="6466644" cy="4572032"/>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 Τίτλος"/>
          <p:cNvSpPr>
            <a:spLocks noGrp="1"/>
          </p:cNvSpPr>
          <p:nvPr>
            <p:ph type="title"/>
          </p:nvPr>
        </p:nvSpPr>
        <p:spPr/>
        <p:txBody>
          <a:bodyPr>
            <a:normAutofit fontScale="90000"/>
          </a:bodyPr>
          <a:lstStyle/>
          <a:p>
            <a:pPr>
              <a:defRPr/>
            </a:pPr>
            <a:r>
              <a:rPr lang="el-GR" dirty="0" smtClean="0"/>
              <a:t>Συμφόρηση μικροκυκλοφορίας-Πνευμονικό οίδημα</a:t>
            </a:r>
            <a:r>
              <a:rPr lang="en-US" dirty="0" smtClean="0"/>
              <a:t>.</a:t>
            </a:r>
            <a:endParaRPr lang="el-GR" dirty="0" smtClean="0"/>
          </a:p>
        </p:txBody>
      </p:sp>
      <p:pic>
        <p:nvPicPr>
          <p:cNvPr id="10243" name="Picture 2" descr="res390b"/>
          <p:cNvPicPr>
            <a:picLocks noChangeAspect="1" noChangeArrowheads="1"/>
          </p:cNvPicPr>
          <p:nvPr/>
        </p:nvPicPr>
        <p:blipFill>
          <a:blip r:embed="rId2" cstate="print"/>
          <a:srcRect/>
          <a:stretch>
            <a:fillRect/>
          </a:stretch>
        </p:blipFill>
        <p:spPr bwMode="auto">
          <a:xfrm>
            <a:off x="1835696" y="2132856"/>
            <a:ext cx="5446365" cy="368771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dissolve">
                                      <p:cBhvr>
                                        <p:cTn id="7" dur="500"/>
                                        <p:tgtEl>
                                          <p:spTgt spid="430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Λοβώδης </a:t>
            </a:r>
            <a:r>
              <a:rPr lang="en-US" dirty="0" smtClean="0"/>
              <a:t>(</a:t>
            </a:r>
            <a:r>
              <a:rPr lang="el-GR" dirty="0" smtClean="0"/>
              <a:t>κυψελιδική) πνευμονία </a:t>
            </a:r>
            <a:endParaRPr lang="el-GR" dirty="0"/>
          </a:p>
        </p:txBody>
      </p:sp>
      <p:pic>
        <p:nvPicPr>
          <p:cNvPr id="87042" name="Picture 2" descr="https://www.microscopyu.com/staticgallery/pathology/images/lobarpneumonia10x04.jpg"/>
          <p:cNvPicPr>
            <a:picLocks noChangeAspect="1" noChangeArrowheads="1"/>
          </p:cNvPicPr>
          <p:nvPr/>
        </p:nvPicPr>
        <p:blipFill>
          <a:blip r:embed="rId2" cstate="print"/>
          <a:srcRect/>
          <a:stretch>
            <a:fillRect/>
          </a:stretch>
        </p:blipFill>
        <p:spPr bwMode="auto">
          <a:xfrm>
            <a:off x="1071538" y="1643050"/>
            <a:ext cx="6929486" cy="498923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 Τίτλος"/>
          <p:cNvSpPr>
            <a:spLocks noGrp="1"/>
          </p:cNvSpPr>
          <p:nvPr>
            <p:ph type="title"/>
          </p:nvPr>
        </p:nvSpPr>
        <p:spPr/>
        <p:txBody>
          <a:bodyPr>
            <a:normAutofit fontScale="90000"/>
          </a:bodyPr>
          <a:lstStyle/>
          <a:p>
            <a:r>
              <a:rPr lang="en-US" dirty="0" smtClean="0"/>
              <a:t>[</a:t>
            </a:r>
            <a:r>
              <a:rPr lang="el-GR" dirty="0" smtClean="0"/>
              <a:t>(</a:t>
            </a:r>
            <a:r>
              <a:rPr lang="en-US" dirty="0" smtClean="0"/>
              <a:t>E</a:t>
            </a:r>
            <a:r>
              <a:rPr lang="el-GR" dirty="0" smtClean="0"/>
              <a:t>ξωγενής) </a:t>
            </a:r>
            <a:r>
              <a:rPr lang="el-GR" dirty="0" err="1" smtClean="0"/>
              <a:t>λιποειδική</a:t>
            </a:r>
            <a:r>
              <a:rPr lang="el-GR" dirty="0" smtClean="0"/>
              <a:t>,</a:t>
            </a:r>
            <a:r>
              <a:rPr lang="el-GR" dirty="0" smtClean="0"/>
              <a:t>(</a:t>
            </a:r>
            <a:r>
              <a:rPr lang="el-GR" dirty="0" smtClean="0"/>
              <a:t>κυψελιδική</a:t>
            </a:r>
            <a:r>
              <a:rPr lang="el-GR" dirty="0" smtClean="0"/>
              <a:t>)</a:t>
            </a:r>
            <a:r>
              <a:rPr lang="en-US" dirty="0" smtClean="0"/>
              <a:t>]</a:t>
            </a:r>
            <a:r>
              <a:rPr lang="el-GR" dirty="0" smtClean="0"/>
              <a:t> πνευμονία</a:t>
            </a:r>
          </a:p>
        </p:txBody>
      </p:sp>
      <p:pic>
        <p:nvPicPr>
          <p:cNvPr id="13315" name="Picture 2"/>
          <p:cNvPicPr>
            <a:picLocks noChangeAspect="1" noChangeArrowheads="1"/>
          </p:cNvPicPr>
          <p:nvPr/>
        </p:nvPicPr>
        <p:blipFill>
          <a:blip r:embed="rId2" cstate="print"/>
          <a:srcRect/>
          <a:stretch>
            <a:fillRect/>
          </a:stretch>
        </p:blipFill>
        <p:spPr bwMode="auto">
          <a:xfrm>
            <a:off x="1142976" y="1643050"/>
            <a:ext cx="7000875" cy="4633912"/>
          </a:xfrm>
          <a:prstGeom prst="rect">
            <a:avLst/>
          </a:prstGeom>
          <a:noFill/>
          <a:ln w="9525">
            <a:noFill/>
            <a:miter lim="800000"/>
            <a:headEnd/>
            <a:tailEnd/>
          </a:ln>
        </p:spPr>
      </p:pic>
      <p:sp>
        <p:nvSpPr>
          <p:cNvPr id="16386" name="AutoShape 2" descr="Αποτέλεσμα εικόνας για pneumonia histolog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dissolve">
                                      <p:cBhvr>
                                        <p:cTn id="7" dur="5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85860"/>
          </a:xfrm>
        </p:spPr>
        <p:txBody>
          <a:bodyPr>
            <a:normAutofit/>
          </a:bodyPr>
          <a:lstStyle/>
          <a:p>
            <a:r>
              <a:rPr lang="el-GR" dirty="0" smtClean="0"/>
              <a:t>Βρογχοπνευμονία</a:t>
            </a:r>
            <a:endParaRPr lang="el-GR" dirty="0"/>
          </a:p>
        </p:txBody>
      </p:sp>
      <p:pic>
        <p:nvPicPr>
          <p:cNvPr id="88066" name="Picture 2" descr="Bronchopneumonia (Lobular pneumonia)"/>
          <p:cNvPicPr>
            <a:picLocks noChangeAspect="1" noChangeArrowheads="1"/>
          </p:cNvPicPr>
          <p:nvPr/>
        </p:nvPicPr>
        <p:blipFill>
          <a:blip r:embed="rId2" cstate="print"/>
          <a:srcRect/>
          <a:stretch>
            <a:fillRect/>
          </a:stretch>
        </p:blipFill>
        <p:spPr bwMode="auto">
          <a:xfrm>
            <a:off x="0" y="2143116"/>
            <a:ext cx="4570742" cy="3426123"/>
          </a:xfrm>
          <a:prstGeom prst="rect">
            <a:avLst/>
          </a:prstGeom>
          <a:noFill/>
        </p:spPr>
      </p:pic>
      <p:pic>
        <p:nvPicPr>
          <p:cNvPr id="88068" name="Picture 4" descr="Bronchopneumonia (Lobular pneumonia) - detail"/>
          <p:cNvPicPr>
            <a:picLocks noChangeAspect="1" noChangeArrowheads="1"/>
          </p:cNvPicPr>
          <p:nvPr/>
        </p:nvPicPr>
        <p:blipFill>
          <a:blip r:embed="rId3" cstate="print"/>
          <a:srcRect/>
          <a:stretch>
            <a:fillRect/>
          </a:stretch>
        </p:blipFill>
        <p:spPr bwMode="auto">
          <a:xfrm>
            <a:off x="4569388" y="2143116"/>
            <a:ext cx="4574612" cy="342902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s://c2.staticflickr.com/4/3622/3679907786_6fa88fcc00.jpg"/>
          <p:cNvPicPr>
            <a:picLocks noChangeAspect="1" noChangeArrowheads="1"/>
          </p:cNvPicPr>
          <p:nvPr/>
        </p:nvPicPr>
        <p:blipFill>
          <a:blip r:embed="rId2" cstate="print"/>
          <a:srcRect/>
          <a:stretch>
            <a:fillRect/>
          </a:stretch>
        </p:blipFill>
        <p:spPr bwMode="auto">
          <a:xfrm>
            <a:off x="714375" y="1428750"/>
            <a:ext cx="7593013" cy="5072063"/>
          </a:xfrm>
          <a:prstGeom prst="rect">
            <a:avLst/>
          </a:prstGeom>
          <a:noFill/>
          <a:ln w="9525">
            <a:noFill/>
            <a:miter lim="800000"/>
            <a:headEnd/>
            <a:tailEnd/>
          </a:ln>
        </p:spPr>
      </p:pic>
      <p:sp>
        <p:nvSpPr>
          <p:cNvPr id="3" name="1 - Τίτλος"/>
          <p:cNvSpPr txBox="1">
            <a:spLocks/>
          </p:cNvSpPr>
          <p:nvPr/>
        </p:nvSpPr>
        <p:spPr>
          <a:xfrm>
            <a:off x="457200" y="274638"/>
            <a:ext cx="8229600" cy="1143000"/>
          </a:xfrm>
          <a:prstGeom prst="rect">
            <a:avLst/>
          </a:prstGeom>
        </p:spPr>
        <p:txBody>
          <a:bodyPr/>
          <a:lstStyle/>
          <a:p>
            <a:pPr algn="ctr" eaLnBrk="0" hangingPunct="0">
              <a:defRPr/>
            </a:pPr>
            <a:r>
              <a:rPr lang="en-US" sz="4400" dirty="0">
                <a:latin typeface="+mj-lt"/>
                <a:ea typeface="+mj-ea"/>
                <a:cs typeface="+mj-cs"/>
              </a:rPr>
              <a:t>O</a:t>
            </a:r>
            <a:r>
              <a:rPr lang="el-GR" sz="4400" dirty="0" err="1">
                <a:latin typeface="+mj-lt"/>
                <a:ea typeface="+mj-ea"/>
                <a:cs typeface="+mj-cs"/>
              </a:rPr>
              <a:t>ργανούμενη</a:t>
            </a:r>
            <a:r>
              <a:rPr lang="el-GR" sz="4400" dirty="0">
                <a:latin typeface="+mj-lt"/>
                <a:ea typeface="+mj-ea"/>
                <a:cs typeface="+mj-cs"/>
              </a:rPr>
              <a:t>  </a:t>
            </a:r>
            <a:r>
              <a:rPr lang="el-GR" sz="4400" dirty="0" err="1">
                <a:latin typeface="+mj-lt"/>
                <a:ea typeface="+mj-ea"/>
                <a:cs typeface="+mj-cs"/>
              </a:rPr>
              <a:t>βρογχο</a:t>
            </a:r>
            <a:r>
              <a:rPr lang="el-GR" sz="4400" dirty="0">
                <a:latin typeface="+mj-lt"/>
                <a:ea typeface="+mj-ea"/>
                <a:cs typeface="+mj-cs"/>
              </a:rPr>
              <a:t>-πνευμονία</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252520" cy="1143000"/>
          </a:xfrm>
        </p:spPr>
        <p:txBody>
          <a:bodyPr>
            <a:noAutofit/>
          </a:bodyPr>
          <a:lstStyle/>
          <a:p>
            <a:r>
              <a:rPr lang="el-GR" sz="3600" dirty="0" smtClean="0"/>
              <a:t>Χαρακτηριστικό  πρότυπο πνευμονικής βλάβης </a:t>
            </a:r>
            <a:br>
              <a:rPr lang="el-GR" sz="3600" dirty="0" smtClean="0"/>
            </a:br>
            <a:r>
              <a:rPr lang="el-GR" sz="3600" dirty="0" smtClean="0"/>
              <a:t>του τύπου της </a:t>
            </a:r>
            <a:r>
              <a:rPr lang="el-GR" sz="3600" dirty="0" smtClean="0">
                <a:solidFill>
                  <a:schemeClr val="tx2">
                    <a:lumMod val="50000"/>
                  </a:schemeClr>
                </a:solidFill>
              </a:rPr>
              <a:t>διάμεσης πνευμονίας </a:t>
            </a:r>
            <a:endParaRPr lang="el-GR" sz="3600" dirty="0">
              <a:solidFill>
                <a:schemeClr val="tx2">
                  <a:lumMod val="50000"/>
                </a:schemeClr>
              </a:solidFill>
            </a:endParaRPr>
          </a:p>
        </p:txBody>
      </p:sp>
      <p:pic>
        <p:nvPicPr>
          <p:cNvPr id="15362" name="Picture 2" descr="C:\Users\Lazaris\Pictures\FIBROGENESIS _ LAZARIS\lun9Usual_Interstitial_Pneumonia_pattern_of_Lung_Injury.gif"/>
          <p:cNvPicPr>
            <a:picLocks noChangeAspect="1" noChangeArrowheads="1"/>
          </p:cNvPicPr>
          <p:nvPr/>
        </p:nvPicPr>
        <p:blipFill>
          <a:blip r:embed="rId2" cstate="print"/>
          <a:srcRect/>
          <a:stretch>
            <a:fillRect/>
          </a:stretch>
        </p:blipFill>
        <p:spPr bwMode="auto">
          <a:xfrm>
            <a:off x="1619672" y="1988840"/>
            <a:ext cx="5760640" cy="3748189"/>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 Τίτλος"/>
          <p:cNvSpPr>
            <a:spLocks noGrp="1"/>
          </p:cNvSpPr>
          <p:nvPr>
            <p:ph type="title"/>
          </p:nvPr>
        </p:nvSpPr>
        <p:spPr/>
        <p:txBody>
          <a:bodyPr/>
          <a:lstStyle/>
          <a:p>
            <a:r>
              <a:rPr lang="el-GR" dirty="0" smtClean="0"/>
              <a:t>Πνευμονική </a:t>
            </a:r>
            <a:r>
              <a:rPr lang="el-GR" dirty="0" err="1" smtClean="0"/>
              <a:t>ίνωση</a:t>
            </a:r>
            <a:endParaRPr lang="el-GR" dirty="0" smtClean="0"/>
          </a:p>
        </p:txBody>
      </p:sp>
      <p:pic>
        <p:nvPicPr>
          <p:cNvPr id="7171" name="Picture 2" descr="res430"/>
          <p:cNvPicPr>
            <a:picLocks noChangeAspect="1" noChangeArrowheads="1"/>
          </p:cNvPicPr>
          <p:nvPr/>
        </p:nvPicPr>
        <p:blipFill>
          <a:blip r:embed="rId2" cstate="print"/>
          <a:srcRect/>
          <a:stretch>
            <a:fillRect/>
          </a:stretch>
        </p:blipFill>
        <p:spPr bwMode="auto">
          <a:xfrm>
            <a:off x="1500188" y="1785938"/>
            <a:ext cx="6372225" cy="45513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dissolve">
                                      <p:cBhvr>
                                        <p:cTn id="7"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850106"/>
          </a:xfrm>
        </p:spPr>
        <p:txBody>
          <a:bodyPr>
            <a:normAutofit fontScale="90000"/>
          </a:bodyPr>
          <a:lstStyle/>
          <a:p>
            <a:r>
              <a:rPr lang="el-GR" dirty="0" smtClean="0"/>
              <a:t>Πνευμονική ίνωση. Τρίχρωμη </a:t>
            </a:r>
            <a:r>
              <a:rPr lang="en-US" dirty="0" smtClean="0"/>
              <a:t>Masson.</a:t>
            </a:r>
            <a:endParaRPr lang="el-GR" dirty="0"/>
          </a:p>
        </p:txBody>
      </p:sp>
      <p:pic>
        <p:nvPicPr>
          <p:cNvPr id="9219" name="Picture 3"/>
          <p:cNvPicPr>
            <a:picLocks noChangeAspect="1" noChangeArrowheads="1"/>
          </p:cNvPicPr>
          <p:nvPr/>
        </p:nvPicPr>
        <p:blipFill>
          <a:blip r:embed="rId2" cstate="print"/>
          <a:srcRect/>
          <a:stretch>
            <a:fillRect/>
          </a:stretch>
        </p:blipFill>
        <p:spPr bwMode="auto">
          <a:xfrm>
            <a:off x="755576" y="1556792"/>
            <a:ext cx="7476111" cy="4896544"/>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 Τίτλος"/>
          <p:cNvSpPr>
            <a:spLocks noGrp="1"/>
          </p:cNvSpPr>
          <p:nvPr>
            <p:ph type="title"/>
          </p:nvPr>
        </p:nvSpPr>
        <p:spPr/>
        <p:txBody>
          <a:bodyPr/>
          <a:lstStyle/>
          <a:p>
            <a:r>
              <a:rPr lang="el-GR" dirty="0" smtClean="0"/>
              <a:t>Οζώδης εστία </a:t>
            </a:r>
            <a:r>
              <a:rPr lang="el-GR" dirty="0" err="1" smtClean="0"/>
              <a:t>ίνωσης</a:t>
            </a:r>
            <a:endParaRPr lang="el-GR" dirty="0" smtClean="0"/>
          </a:p>
        </p:txBody>
      </p:sp>
      <p:pic>
        <p:nvPicPr>
          <p:cNvPr id="8195" name="Picture 2" descr="res470"/>
          <p:cNvPicPr>
            <a:picLocks noChangeAspect="1" noChangeArrowheads="1"/>
          </p:cNvPicPr>
          <p:nvPr/>
        </p:nvPicPr>
        <p:blipFill>
          <a:blip r:embed="rId2" cstate="print"/>
          <a:srcRect/>
          <a:stretch>
            <a:fillRect/>
          </a:stretch>
        </p:blipFill>
        <p:spPr bwMode="auto">
          <a:xfrm>
            <a:off x="1357313" y="1857375"/>
            <a:ext cx="6581775" cy="46434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dissolve">
                                      <p:cBhvr>
                                        <p:cTn id="7"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 Τίτλος"/>
          <p:cNvSpPr>
            <a:spLocks noGrp="1"/>
          </p:cNvSpPr>
          <p:nvPr>
            <p:ph type="title"/>
          </p:nvPr>
        </p:nvSpPr>
        <p:spPr/>
        <p:txBody>
          <a:bodyPr/>
          <a:lstStyle/>
          <a:p>
            <a:r>
              <a:rPr lang="el-GR" dirty="0" err="1" smtClean="0"/>
              <a:t>Πνευμονίτιδα</a:t>
            </a:r>
            <a:endParaRPr lang="el-GR" dirty="0" smtClean="0"/>
          </a:p>
        </p:txBody>
      </p:sp>
      <p:pic>
        <p:nvPicPr>
          <p:cNvPr id="15363" name="Picture 2" descr="res180"/>
          <p:cNvPicPr>
            <a:picLocks noChangeAspect="1" noChangeArrowheads="1"/>
          </p:cNvPicPr>
          <p:nvPr/>
        </p:nvPicPr>
        <p:blipFill>
          <a:blip r:embed="rId2" cstate="print"/>
          <a:srcRect/>
          <a:stretch>
            <a:fillRect/>
          </a:stretch>
        </p:blipFill>
        <p:spPr bwMode="auto">
          <a:xfrm>
            <a:off x="1000125" y="1571625"/>
            <a:ext cx="7011988" cy="4927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dissolve">
                                      <p:cBhvr>
                                        <p:cTn id="7" dur="5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 Τίτλος"/>
          <p:cNvSpPr>
            <a:spLocks noGrp="1"/>
          </p:cNvSpPr>
          <p:nvPr>
            <p:ph type="title"/>
          </p:nvPr>
        </p:nvSpPr>
        <p:spPr/>
        <p:txBody>
          <a:bodyPr/>
          <a:lstStyle/>
          <a:p>
            <a:r>
              <a:rPr lang="el-GR" dirty="0" err="1" smtClean="0"/>
              <a:t>Βρογχόσπασμος</a:t>
            </a:r>
            <a:endParaRPr lang="el-GR" dirty="0" smtClean="0"/>
          </a:p>
        </p:txBody>
      </p:sp>
      <p:pic>
        <p:nvPicPr>
          <p:cNvPr id="3075" name="Picture 2" descr="res120"/>
          <p:cNvPicPr>
            <a:picLocks noChangeAspect="1" noChangeArrowheads="1"/>
          </p:cNvPicPr>
          <p:nvPr/>
        </p:nvPicPr>
        <p:blipFill>
          <a:blip r:embed="rId2" cstate="print"/>
          <a:srcRect/>
          <a:stretch>
            <a:fillRect/>
          </a:stretch>
        </p:blipFill>
        <p:spPr bwMode="auto">
          <a:xfrm>
            <a:off x="1691680" y="1844824"/>
            <a:ext cx="5806405" cy="414743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dissolv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 Τίτλος"/>
          <p:cNvSpPr>
            <a:spLocks noGrp="1"/>
          </p:cNvSpPr>
          <p:nvPr>
            <p:ph type="title"/>
          </p:nvPr>
        </p:nvSpPr>
        <p:spPr>
          <a:xfrm>
            <a:off x="457200" y="274638"/>
            <a:ext cx="8229600" cy="868362"/>
          </a:xfrm>
        </p:spPr>
        <p:txBody>
          <a:bodyPr/>
          <a:lstStyle/>
          <a:p>
            <a:r>
              <a:rPr lang="el-GR" dirty="0" smtClean="0"/>
              <a:t>Πνευμονική υπέρταση </a:t>
            </a:r>
          </a:p>
        </p:txBody>
      </p:sp>
      <p:pic>
        <p:nvPicPr>
          <p:cNvPr id="11267" name="Picture 2" descr="res290b"/>
          <p:cNvPicPr>
            <a:picLocks noChangeAspect="1" noChangeArrowheads="1"/>
          </p:cNvPicPr>
          <p:nvPr/>
        </p:nvPicPr>
        <p:blipFill>
          <a:blip r:embed="rId2" cstate="print"/>
          <a:srcRect/>
          <a:stretch>
            <a:fillRect/>
          </a:stretch>
        </p:blipFill>
        <p:spPr bwMode="auto">
          <a:xfrm>
            <a:off x="785813" y="1285875"/>
            <a:ext cx="7472362" cy="53371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dissolve">
                                      <p:cBhvr>
                                        <p:cTn id="7"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28670"/>
            <a:ext cx="7772400" cy="2857519"/>
          </a:xfrm>
        </p:spPr>
        <p:txBody>
          <a:bodyPr>
            <a:normAutofit/>
          </a:bodyPr>
          <a:lstStyle/>
          <a:p>
            <a:r>
              <a:rPr lang="el-GR" dirty="0" smtClean="0"/>
              <a:t>ΠΤΥΧΕΣ </a:t>
            </a:r>
            <a:r>
              <a:rPr lang="el-GR" dirty="0" smtClean="0">
                <a:effectLst>
                  <a:outerShdw blurRad="38100" dist="38100" dir="2700000" algn="tl">
                    <a:srgbClr val="000000">
                      <a:alpha val="43137"/>
                    </a:srgbClr>
                  </a:outerShdw>
                </a:effectLst>
              </a:rPr>
              <a:t>ΜΗ</a:t>
            </a:r>
            <a:r>
              <a:rPr lang="el-GR" dirty="0" smtClean="0"/>
              <a:t> ΝΕΟΠΛΑΣΜΑΤΙΚΗΣ ΠΑΘΟΛΟΓΟΑΝΑΤΟΜΙΑΣ ΠΝΕΥΜΟΝΑ</a:t>
            </a:r>
            <a:endParaRPr lang="el-GR" dirty="0"/>
          </a:p>
        </p:txBody>
      </p:sp>
      <p:sp>
        <p:nvSpPr>
          <p:cNvPr id="3" name="Subtitle 2"/>
          <p:cNvSpPr>
            <a:spLocks noGrp="1"/>
          </p:cNvSpPr>
          <p:nvPr>
            <p:ph type="subTitle" idx="1"/>
          </p:nvPr>
        </p:nvSpPr>
        <p:spPr>
          <a:xfrm>
            <a:off x="571472" y="3886200"/>
            <a:ext cx="8001056" cy="1752600"/>
          </a:xfrm>
        </p:spPr>
        <p:txBody>
          <a:bodyPr>
            <a:normAutofit/>
          </a:bodyPr>
          <a:lstStyle/>
          <a:p>
            <a:r>
              <a:rPr lang="el-GR" dirty="0" smtClean="0">
                <a:solidFill>
                  <a:schemeClr val="tx1">
                    <a:lumMod val="75000"/>
                    <a:lumOff val="25000"/>
                  </a:schemeClr>
                </a:solidFill>
              </a:rPr>
              <a:t>Χρόνια αποφρακτική πνευμονοπάθεια (ΧΑΠ) </a:t>
            </a:r>
          </a:p>
          <a:p>
            <a:r>
              <a:rPr lang="el-GR" dirty="0" smtClean="0">
                <a:solidFill>
                  <a:schemeClr val="tx1">
                    <a:lumMod val="65000"/>
                    <a:lumOff val="35000"/>
                  </a:schemeClr>
                </a:solidFill>
              </a:rPr>
              <a:t>Διαφοροδιάγνωση </a:t>
            </a:r>
          </a:p>
          <a:p>
            <a:r>
              <a:rPr lang="el-GR" dirty="0" smtClean="0">
                <a:solidFill>
                  <a:schemeClr val="tx1">
                    <a:lumMod val="65000"/>
                    <a:lumOff val="35000"/>
                  </a:schemeClr>
                </a:solidFill>
              </a:rPr>
              <a:t>Σχετιζόμενες οντότητες </a:t>
            </a:r>
            <a:endParaRPr lang="el-GR"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71480"/>
          </a:xfrm>
        </p:spPr>
        <p:txBody>
          <a:bodyPr>
            <a:noAutofit/>
          </a:bodyPr>
          <a:lstStyle/>
          <a:p>
            <a:r>
              <a:rPr lang="el-GR" sz="3200" dirty="0" smtClean="0"/>
              <a:t>1</a:t>
            </a:r>
            <a:r>
              <a:rPr lang="el-GR" sz="3200" baseline="30000" dirty="0" smtClean="0"/>
              <a:t>ο</a:t>
            </a:r>
            <a:r>
              <a:rPr lang="el-GR" sz="3200" dirty="0" smtClean="0"/>
              <a:t> περιστατικό </a:t>
            </a:r>
            <a:endParaRPr lang="el-GR" sz="3200" dirty="0"/>
          </a:p>
        </p:txBody>
      </p:sp>
      <p:sp>
        <p:nvSpPr>
          <p:cNvPr id="3" name="Content Placeholder 2"/>
          <p:cNvSpPr>
            <a:spLocks noGrp="1"/>
          </p:cNvSpPr>
          <p:nvPr>
            <p:ph idx="1"/>
          </p:nvPr>
        </p:nvSpPr>
        <p:spPr>
          <a:xfrm>
            <a:off x="0" y="642918"/>
            <a:ext cx="9144000" cy="6215082"/>
          </a:xfrm>
        </p:spPr>
        <p:txBody>
          <a:bodyPr>
            <a:normAutofit fontScale="92500" lnSpcReduction="10000"/>
          </a:bodyPr>
          <a:lstStyle/>
          <a:p>
            <a:pPr algn="just"/>
            <a:r>
              <a:rPr lang="el-GR" sz="2000" dirty="0" smtClean="0"/>
              <a:t>Άρρην 18 ετών είχε προσέλθει στο νοσοκομείο με περιοδικά επεισόδια </a:t>
            </a:r>
            <a:r>
              <a:rPr lang="el-GR" sz="2000" b="1" dirty="0" smtClean="0"/>
              <a:t>συρίττουσας και δυσχερούς  αναπνοής</a:t>
            </a:r>
            <a:r>
              <a:rPr lang="el-GR" sz="2000" dirty="0" smtClean="0"/>
              <a:t>, μη σχετιζόμενα με κάποια συγκεκριμένη περίσταση. Η ακτινογραφία θώρακα ήταν μη διαγνωστική αλλά κατά τη σπειρομέτρηση ενώ υπήρχαν τα ως άνω συμπτώματα, είχε διαπιστωθεί  </a:t>
            </a:r>
            <a:r>
              <a:rPr lang="el-GR" sz="2000" b="1" dirty="0" smtClean="0"/>
              <a:t>σημαντική μείωση του βιαίως εκπνεόμενου όγκου αέρα  στο πρώτο δευτερόλεπτο μετά από τη βαθύτερη δυνατή εισπνοή (</a:t>
            </a:r>
            <a:r>
              <a:rPr lang="en-US" sz="2000" b="1" dirty="0" smtClean="0"/>
              <a:t>FEV1),</a:t>
            </a:r>
            <a:r>
              <a:rPr lang="el-GR" sz="2000" dirty="0" smtClean="0"/>
              <a:t> η οποία  αποκαθίστατο αισθητά μετά από λίγες εισπνοές ενός β-αδρενεργικού αγωνιστή. Προϊόντως του χρόνου, τα επεισόδια δύσπνοιας χρειάστηκαν εισπνοές στεροειδούς  για να αντιμετωπισθούν.</a:t>
            </a:r>
          </a:p>
          <a:p>
            <a:pPr algn="just"/>
            <a:r>
              <a:rPr lang="el-GR" sz="2000" dirty="0" smtClean="0"/>
              <a:t>Ο ασθενής  δεν έκανε χρήση φαρμακευτικών σκευασμάτων για ορισμένες εβδομάδες και τώρα προσέρχεται στα </a:t>
            </a:r>
            <a:r>
              <a:rPr lang="el-GR" sz="2000" dirty="0" smtClean="0"/>
              <a:t>επείγοντα, </a:t>
            </a:r>
            <a:r>
              <a:rPr lang="fr-FR" sz="2000" dirty="0" smtClean="0"/>
              <a:t> </a:t>
            </a:r>
            <a:r>
              <a:rPr lang="el-GR" sz="2000" dirty="0" smtClean="0"/>
              <a:t>έντονα καταπονημένος, σχεδόν </a:t>
            </a:r>
            <a:r>
              <a:rPr lang="el-GR" sz="2000" dirty="0" smtClean="0"/>
              <a:t>μην </a:t>
            </a:r>
            <a:r>
              <a:rPr lang="el-GR" sz="2000" dirty="0" smtClean="0"/>
              <a:t>μπορώντας να μιλήσει και παραπονούμενος ότι «δεν του φτάνει η ανάσα του» από 8ώρου. Μετρώνται </a:t>
            </a:r>
            <a:r>
              <a:rPr lang="el-GR" sz="2000" b="1" dirty="0" smtClean="0"/>
              <a:t>30 αναπνοές το λεπτό</a:t>
            </a:r>
            <a:r>
              <a:rPr lang="el-GR" sz="2000" dirty="0" smtClean="0"/>
              <a:t>. Κατά την ακρόαση διαπιστώνονται  έντονα μειωμένοι αναπνευστικοί ήχοι και, πλέον, </a:t>
            </a:r>
            <a:r>
              <a:rPr lang="el-GR" sz="2000" i="1" dirty="0" smtClean="0"/>
              <a:t>σπάνιος συριγμός</a:t>
            </a:r>
            <a:r>
              <a:rPr lang="el-GR" sz="2000" dirty="0" smtClean="0"/>
              <a:t>. Τα ευρήματα στο </a:t>
            </a:r>
            <a:r>
              <a:rPr lang="el-GR" sz="2000" dirty="0" smtClean="0">
                <a:effectLst>
                  <a:outerShdw blurRad="38100" dist="38100" dir="2700000" algn="tl">
                    <a:srgbClr val="000000">
                      <a:alpha val="43137"/>
                    </a:srgbClr>
                  </a:outerShdw>
                </a:effectLst>
              </a:rPr>
              <a:t>αρτηριακό</a:t>
            </a:r>
            <a:r>
              <a:rPr lang="el-GR" sz="2000" dirty="0" smtClean="0"/>
              <a:t> αίμα έχουν ως εξής</a:t>
            </a:r>
            <a:r>
              <a:rPr lang="en-US" sz="2000" dirty="0" smtClean="0"/>
              <a:t>:</a:t>
            </a:r>
            <a:r>
              <a:rPr lang="el-GR" sz="2000" dirty="0" smtClean="0"/>
              <a:t> </a:t>
            </a:r>
            <a:r>
              <a:rPr lang="en-US" sz="2000" b="1" dirty="0" smtClean="0"/>
              <a:t>pH: 6,9</a:t>
            </a:r>
            <a:r>
              <a:rPr lang="en-US" sz="2000" dirty="0" smtClean="0"/>
              <a:t> (</a:t>
            </a:r>
            <a:r>
              <a:rPr lang="el-GR" sz="2000" dirty="0" smtClean="0"/>
              <a:t>φ.τ.</a:t>
            </a:r>
            <a:r>
              <a:rPr lang="en-US" sz="2000" dirty="0" smtClean="0"/>
              <a:t>: 7,34-7,44) , </a:t>
            </a:r>
            <a:r>
              <a:rPr lang="en-US" sz="2000" b="1" dirty="0" smtClean="0"/>
              <a:t>pCO</a:t>
            </a:r>
            <a:r>
              <a:rPr lang="en-US" sz="1500" b="1" dirty="0" smtClean="0"/>
              <a:t>2</a:t>
            </a:r>
            <a:r>
              <a:rPr lang="en-US" sz="2000" b="1" dirty="0" smtClean="0"/>
              <a:t>=88</a:t>
            </a:r>
            <a:r>
              <a:rPr lang="en-US" sz="2000" dirty="0" smtClean="0"/>
              <a:t> (</a:t>
            </a:r>
            <a:r>
              <a:rPr lang="el-GR" sz="2000" dirty="0" smtClean="0"/>
              <a:t>φ.τ.</a:t>
            </a:r>
            <a:r>
              <a:rPr lang="en-US" sz="2000" dirty="0" smtClean="0"/>
              <a:t>: 35-45 </a:t>
            </a:r>
            <a:r>
              <a:rPr lang="el-GR" sz="2000" dirty="0" smtClean="0"/>
              <a:t>χιλ. </a:t>
            </a:r>
            <a:r>
              <a:rPr lang="en-US" sz="2000" dirty="0" smtClean="0"/>
              <a:t>Hg) , </a:t>
            </a:r>
            <a:r>
              <a:rPr lang="en-US" sz="2000" b="1" u="sng" dirty="0" smtClean="0"/>
              <a:t>p</a:t>
            </a:r>
            <a:r>
              <a:rPr lang="el-GR" sz="2000" b="1" u="sng" dirty="0" smtClean="0"/>
              <a:t>Ο</a:t>
            </a:r>
            <a:r>
              <a:rPr lang="en-US" sz="1700" b="1" u="sng" dirty="0" smtClean="0"/>
              <a:t>2</a:t>
            </a:r>
            <a:r>
              <a:rPr lang="en-US" sz="2000" b="1" u="sng" spc="600" dirty="0" smtClean="0"/>
              <a:t>=</a:t>
            </a:r>
            <a:r>
              <a:rPr lang="en-US" sz="2000" b="1" u="sng" spc="300" dirty="0" smtClean="0"/>
              <a:t>35</a:t>
            </a:r>
            <a:r>
              <a:rPr lang="en-US" sz="2000" dirty="0" smtClean="0"/>
              <a:t> (</a:t>
            </a:r>
            <a:r>
              <a:rPr lang="el-GR" sz="2000" dirty="0" smtClean="0"/>
              <a:t>φ.τ.</a:t>
            </a:r>
            <a:r>
              <a:rPr lang="en-US" sz="2000" dirty="0" smtClean="0"/>
              <a:t>: 75-100 </a:t>
            </a:r>
            <a:r>
              <a:rPr lang="el-GR" sz="2000" dirty="0" smtClean="0"/>
              <a:t>χιλ. </a:t>
            </a:r>
            <a:r>
              <a:rPr lang="en-US" sz="2000" dirty="0" smtClean="0"/>
              <a:t>Hg). </a:t>
            </a:r>
          </a:p>
          <a:p>
            <a:pPr algn="just"/>
            <a:r>
              <a:rPr lang="fr-FR" sz="2000" dirty="0" smtClean="0"/>
              <a:t>E</a:t>
            </a:r>
            <a:r>
              <a:rPr lang="el-GR" sz="2000" dirty="0" smtClean="0"/>
              <a:t>νώ αναμένει θεραπεία, ο ασθενής υφίσταται θανατηφόρο </a:t>
            </a:r>
            <a:r>
              <a:rPr lang="el-GR" sz="2000" b="1" dirty="0" smtClean="0"/>
              <a:t>καρδιακή ανακοπή</a:t>
            </a:r>
            <a:r>
              <a:rPr lang="el-GR" sz="2000" dirty="0" smtClean="0"/>
              <a:t>.</a:t>
            </a:r>
          </a:p>
          <a:p>
            <a:pPr algn="just">
              <a:buNone/>
            </a:pPr>
            <a:r>
              <a:rPr lang="el-GR" sz="2000" dirty="0" smtClean="0"/>
              <a:t>      (είτε λόγω σοβαρότατου βρογχόσπασμου που προκαλεί </a:t>
            </a:r>
            <a:r>
              <a:rPr lang="el-GR" sz="2000" dirty="0" smtClean="0">
                <a:effectLst>
                  <a:outerShdw blurRad="38100" dist="38100" dir="2700000" algn="tl">
                    <a:srgbClr val="000000">
                      <a:alpha val="43137"/>
                    </a:srgbClr>
                  </a:outerShdw>
                </a:effectLst>
              </a:rPr>
              <a:t>ασφυξία</a:t>
            </a:r>
            <a:r>
              <a:rPr lang="el-GR" sz="2000" dirty="0" smtClean="0"/>
              <a:t> είτε λόγω </a:t>
            </a:r>
            <a:r>
              <a:rPr lang="el-GR" sz="2000" dirty="0" smtClean="0">
                <a:effectLst>
                  <a:outerShdw blurRad="38100" dist="38100" dir="2700000" algn="tl">
                    <a:srgbClr val="000000">
                      <a:alpha val="43137"/>
                    </a:srgbClr>
                  </a:outerShdw>
                </a:effectLst>
              </a:rPr>
              <a:t>καρδιακής αρρυθμίας </a:t>
            </a:r>
            <a:r>
              <a:rPr lang="el-GR" sz="2000" dirty="0" smtClean="0"/>
              <a:t>προκαλούμενης από την υποξυγοναιμία).</a:t>
            </a:r>
          </a:p>
          <a:p>
            <a:pPr algn="just">
              <a:buNone/>
            </a:pPr>
            <a:r>
              <a:rPr lang="el-GR" sz="2000" dirty="0" smtClean="0"/>
              <a:t>      Κατά τη νεκροτομή, τα ευρήματα περιορίζονται στο αναπνευστικό σύστημα και συνίστανται σε διόγκωση των πνευμόνων, εστίες ατελεκτασίας και απόφραξη πολλών βρόγχων από παχειά, στερρώς προσκολλημένα βύσματα βλέννης.</a:t>
            </a:r>
          </a:p>
          <a:p>
            <a:pPr algn="just"/>
            <a:endParaRPr lang="el-G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85794"/>
          </a:xfrm>
        </p:spPr>
        <p:txBody>
          <a:bodyPr>
            <a:normAutofit/>
          </a:bodyPr>
          <a:lstStyle/>
          <a:p>
            <a:r>
              <a:rPr lang="el-GR" b="1" dirty="0" smtClean="0"/>
              <a:t>ΑΣΘΜΑ</a:t>
            </a:r>
            <a:endParaRPr lang="el-GR" b="1" dirty="0"/>
          </a:p>
        </p:txBody>
      </p:sp>
      <p:sp>
        <p:nvSpPr>
          <p:cNvPr id="3" name="Content Placeholder 2"/>
          <p:cNvSpPr>
            <a:spLocks noGrp="1"/>
          </p:cNvSpPr>
          <p:nvPr>
            <p:ph idx="1"/>
          </p:nvPr>
        </p:nvSpPr>
        <p:spPr>
          <a:xfrm>
            <a:off x="457200" y="714356"/>
            <a:ext cx="8229600" cy="6143644"/>
          </a:xfrm>
        </p:spPr>
        <p:txBody>
          <a:bodyPr>
            <a:normAutofit lnSpcReduction="10000"/>
          </a:bodyPr>
          <a:lstStyle/>
          <a:p>
            <a:r>
              <a:rPr lang="el-GR" dirty="0" smtClean="0"/>
              <a:t>Εξωγενές (αλλεργικό) πυροδοτούμενο από αλλεργιογόνα στο περιβάλλον του ασθενούς </a:t>
            </a:r>
          </a:p>
          <a:p>
            <a:pPr>
              <a:buNone/>
            </a:pPr>
            <a:r>
              <a:rPr lang="el-GR" dirty="0" smtClean="0"/>
              <a:t>   ( π.χ. κόνες, γύρεις λουλουδιών, λέπια δέρματος ζώων, συστατικά τροφίμων).</a:t>
            </a:r>
          </a:p>
          <a:p>
            <a:r>
              <a:rPr lang="el-GR" dirty="0" smtClean="0"/>
              <a:t>Ενδογενές ( </a:t>
            </a:r>
            <a:r>
              <a:rPr lang="el-GR" dirty="0" smtClean="0">
                <a:effectLst>
                  <a:outerShdw blurRad="38100" dist="38100" dir="2700000" algn="tl">
                    <a:srgbClr val="000000">
                      <a:alpha val="43137"/>
                    </a:srgbClr>
                  </a:outerShdw>
                </a:effectLst>
              </a:rPr>
              <a:t>μη</a:t>
            </a:r>
            <a:r>
              <a:rPr lang="el-GR" dirty="0" smtClean="0"/>
              <a:t> ανοσιακό ή ιδιοσυγκρασιακό, </a:t>
            </a:r>
            <a:r>
              <a:rPr lang="el-GR" dirty="0" smtClean="0">
                <a:effectLst>
                  <a:outerShdw blurRad="38100" dist="38100" dir="2700000" algn="tl">
                    <a:srgbClr val="000000">
                      <a:alpha val="43137"/>
                    </a:srgbClr>
                  </a:outerShdw>
                </a:effectLst>
              </a:rPr>
              <a:t>μη</a:t>
            </a:r>
            <a:r>
              <a:rPr lang="el-GR" dirty="0" smtClean="0"/>
              <a:t> σχετιζόμενο με αντίδραση υπερευαισθησίας τύπου Ι ) πυροδοτούμενο από λοιμώξεις του αναπνευστικού (κυρίως </a:t>
            </a:r>
            <a:r>
              <a:rPr lang="el-GR" i="1" dirty="0" smtClean="0"/>
              <a:t>ιογενείς</a:t>
            </a:r>
            <a:r>
              <a:rPr lang="el-GR" dirty="0" smtClean="0"/>
              <a:t>), </a:t>
            </a:r>
            <a:r>
              <a:rPr lang="el-GR" dirty="0" smtClean="0"/>
              <a:t>φάρμακα (κυρίως ασπιρίνη), επαγγελματική έκθεση (σε καπνούς, οργανικές χημικές ουσίες, χημικά) από άσκηση, ψύχος, συναισθηματική καταπόνηση.</a:t>
            </a:r>
            <a:endParaRPr lang="el-G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res110"/>
          <p:cNvPicPr>
            <a:picLocks noChangeAspect="1" noChangeArrowheads="1"/>
          </p:cNvPicPr>
          <p:nvPr/>
        </p:nvPicPr>
        <p:blipFill>
          <a:blip r:embed="rId2" cstate="print"/>
          <a:srcRect/>
          <a:stretch>
            <a:fillRect/>
          </a:stretch>
        </p:blipFill>
        <p:spPr bwMode="auto">
          <a:xfrm>
            <a:off x="1571604" y="2373346"/>
            <a:ext cx="6371554" cy="4484654"/>
          </a:xfrm>
          <a:prstGeom prst="rect">
            <a:avLst/>
          </a:prstGeom>
          <a:noFill/>
          <a:ln w="9525">
            <a:noFill/>
            <a:miter lim="800000"/>
            <a:headEnd/>
            <a:tailEnd/>
          </a:ln>
        </p:spPr>
      </p:pic>
      <p:sp>
        <p:nvSpPr>
          <p:cNvPr id="3" name="Rectangle 2"/>
          <p:cNvSpPr/>
          <p:nvPr/>
        </p:nvSpPr>
        <p:spPr>
          <a:xfrm>
            <a:off x="0" y="1"/>
            <a:ext cx="8929718" cy="2369880"/>
          </a:xfrm>
          <a:prstGeom prst="rect">
            <a:avLst/>
          </a:prstGeom>
        </p:spPr>
        <p:txBody>
          <a:bodyPr wrap="square">
            <a:spAutoFit/>
          </a:bodyPr>
          <a:lstStyle/>
          <a:p>
            <a:pPr algn="ctr"/>
            <a:r>
              <a:rPr lang="el-GR" sz="2000" b="1" dirty="0" smtClean="0"/>
              <a:t>Βύσματα βλέννης σε αεραγωγούς ατόμου </a:t>
            </a:r>
          </a:p>
          <a:p>
            <a:pPr algn="ctr"/>
            <a:r>
              <a:rPr lang="el-GR" sz="2000" b="1" dirty="0" smtClean="0"/>
              <a:t>που κατέληξε λόγω ανεξέλεγκτης  κρίσης άσθματος.</a:t>
            </a:r>
          </a:p>
          <a:p>
            <a:pPr algn="ctr"/>
            <a:r>
              <a:rPr lang="el-GR" sz="2000" dirty="0" smtClean="0"/>
              <a:t>Ορισμένα άτομα (όχι το συγκεκριμένο που μας απασχολεί) με</a:t>
            </a:r>
            <a:r>
              <a:rPr lang="el-GR" sz="2800" b="1" dirty="0" smtClean="0"/>
              <a:t> </a:t>
            </a:r>
            <a:r>
              <a:rPr lang="el-GR" sz="2000" dirty="0" smtClean="0"/>
              <a:t>κλινικώς έκδηλη βρογχίτιδα (ήτοι επιμένοντα παραγωγικό βήχα για τουλάχιστον τρεις συνεχόμενους μήνες για τουλάχιστον δύο έτη) </a:t>
            </a:r>
          </a:p>
          <a:p>
            <a:pPr algn="ctr"/>
            <a:r>
              <a:rPr lang="el-GR" sz="2000" dirty="0" smtClean="0"/>
              <a:t>έχουν υπεραντιδραστικούς αεραγωγούς και παρεμβαλλόμενα επεισόδια βρογχόσπασμου, οπότε ομιλούμε περί «ασθματικής βρογχίτιδας» .</a:t>
            </a:r>
            <a:endParaRPr lang="el-GR" sz="20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res120"/>
          <p:cNvPicPr>
            <a:picLocks noChangeAspect="1" noChangeArrowheads="1"/>
          </p:cNvPicPr>
          <p:nvPr/>
        </p:nvPicPr>
        <p:blipFill>
          <a:blip r:embed="rId2" cstate="print"/>
          <a:srcRect/>
          <a:stretch>
            <a:fillRect/>
          </a:stretch>
        </p:blipFill>
        <p:spPr bwMode="auto">
          <a:xfrm>
            <a:off x="1643042" y="2285992"/>
            <a:ext cx="6101061" cy="4357718"/>
          </a:xfrm>
          <a:prstGeom prst="rect">
            <a:avLst/>
          </a:prstGeom>
          <a:noFill/>
          <a:ln w="9525">
            <a:noFill/>
            <a:miter lim="800000"/>
            <a:headEnd/>
            <a:tailEnd/>
          </a:ln>
        </p:spPr>
      </p:pic>
      <p:sp>
        <p:nvSpPr>
          <p:cNvPr id="3" name="Title 1"/>
          <p:cNvSpPr txBox="1">
            <a:spLocks/>
          </p:cNvSpPr>
          <p:nvPr/>
        </p:nvSpPr>
        <p:spPr>
          <a:xfrm>
            <a:off x="0" y="116632"/>
            <a:ext cx="9144000" cy="1955046"/>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2000" b="0" i="0" u="none" strike="noStrike" kern="1200" cap="none" spc="0" normalizeH="0" baseline="0" noProof="0" dirty="0" smtClean="0">
                <a:ln>
                  <a:noFill/>
                </a:ln>
                <a:solidFill>
                  <a:schemeClr val="tx1"/>
                </a:solidFill>
                <a:effectLst/>
                <a:uLnTx/>
                <a:uFillTx/>
                <a:latin typeface="+mj-lt"/>
                <a:ea typeface="+mj-ea"/>
                <a:cs typeface="+mj-cs"/>
              </a:rPr>
              <a:t>Πρόκειται  για </a:t>
            </a:r>
            <a:r>
              <a:rPr kumimoji="0" lang="el-GR" sz="2000" b="1" i="0" u="none" strike="noStrike" kern="1200" cap="none" spc="0" normalizeH="0" baseline="0" noProof="0" dirty="0" smtClean="0">
                <a:ln>
                  <a:noFill/>
                </a:ln>
                <a:solidFill>
                  <a:schemeClr val="tx1"/>
                </a:solidFill>
                <a:effectLst/>
                <a:uLnTx/>
                <a:uFillTx/>
                <a:latin typeface="+mj-lt"/>
                <a:ea typeface="+mj-ea"/>
                <a:cs typeface="+mj-cs"/>
              </a:rPr>
              <a:t>βρόγχο</a:t>
            </a:r>
            <a:r>
              <a:rPr kumimoji="0" lang="el-GR" sz="2000" b="0" i="0" u="none" strike="noStrike" kern="1200" cap="none" spc="0" normalizeH="0" baseline="0" noProof="0" dirty="0" smtClean="0">
                <a:ln>
                  <a:noFill/>
                </a:ln>
                <a:solidFill>
                  <a:schemeClr val="tx1"/>
                </a:solidFill>
                <a:effectLst/>
                <a:uLnTx/>
                <a:uFillTx/>
                <a:latin typeface="+mj-lt"/>
                <a:ea typeface="+mj-ea"/>
                <a:cs typeface="+mj-cs"/>
              </a:rPr>
              <a:t>  κι όχι για βρογχιόλιο .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2000" b="0" i="0" u="none" strike="noStrike" kern="1200" cap="none" spc="0" normalizeH="0" baseline="0" noProof="0" dirty="0" smtClean="0">
                <a:ln>
                  <a:noFill/>
                </a:ln>
                <a:solidFill>
                  <a:schemeClr val="tx1"/>
                </a:solidFill>
                <a:effectLst/>
                <a:uLnTx/>
                <a:uFillTx/>
                <a:latin typeface="+mj-lt"/>
                <a:ea typeface="+mj-ea"/>
                <a:cs typeface="+mj-cs"/>
              </a:rPr>
              <a:t>Οι βρόγχοι έχουν ευρύτερους αυλούς, συνεχή μυϊκή στοιβάδα, βλεννογόνιους αδένες και χονδρικό ιστό στο τοίχωμά τους.</a:t>
            </a:r>
            <a:r>
              <a:rPr kumimoji="0" lang="el-GR" sz="2000" b="0" i="0" u="none" strike="noStrike" kern="1200" cap="none" spc="0" normalizeH="0" noProof="0" dirty="0" smtClean="0">
                <a:ln>
                  <a:noFill/>
                </a:ln>
                <a:solidFill>
                  <a:schemeClr val="tx1"/>
                </a:solidFill>
                <a:effectLst/>
                <a:uLnTx/>
                <a:uFillTx/>
                <a:latin typeface="+mj-lt"/>
                <a:ea typeface="+mj-ea"/>
                <a:cs typeface="+mj-cs"/>
              </a:rPr>
              <a:t>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2000" b="0" i="0" u="none" strike="noStrike" kern="1200" cap="none" spc="0" normalizeH="0" baseline="0" noProof="0" dirty="0" smtClean="0">
                <a:ln>
                  <a:noFill/>
                </a:ln>
                <a:solidFill>
                  <a:schemeClr val="tx1"/>
                </a:solidFill>
                <a:effectLst/>
                <a:uLnTx/>
                <a:uFillTx/>
                <a:latin typeface="+mj-lt"/>
                <a:ea typeface="+mj-ea"/>
                <a:cs typeface="+mj-cs"/>
              </a:rPr>
              <a:t>Στο συγκεκριμένο βρόγχο του ασθματικού ατόμου αναγνωρίζουμε </a:t>
            </a:r>
            <a:r>
              <a:rPr kumimoji="0" lang="el-GR" sz="2000" b="1" i="0" u="none" strike="noStrike" kern="1200" cap="none" spc="0" normalizeH="0" baseline="0" noProof="0" dirty="0" smtClean="0">
                <a:ln>
                  <a:noFill/>
                </a:ln>
                <a:solidFill>
                  <a:schemeClr val="tx1"/>
                </a:solidFill>
                <a:effectLst/>
                <a:uLnTx/>
                <a:uFillTx/>
                <a:latin typeface="+mj-lt"/>
                <a:ea typeface="+mj-ea"/>
                <a:cs typeface="+mj-cs"/>
              </a:rPr>
              <a:t>πτυχώσεις του βλεννογονικού επιθηλίου </a:t>
            </a:r>
            <a:r>
              <a:rPr kumimoji="0" lang="el-GR" sz="2000" b="0" i="0" u="none" strike="noStrike" kern="1200" cap="none" spc="0" normalizeH="0" baseline="0" noProof="0" dirty="0" smtClean="0">
                <a:ln>
                  <a:noFill/>
                </a:ln>
                <a:solidFill>
                  <a:schemeClr val="tx1"/>
                </a:solidFill>
                <a:effectLst/>
                <a:uLnTx/>
                <a:uFillTx/>
                <a:latin typeface="+mj-lt"/>
                <a:ea typeface="+mj-ea"/>
                <a:cs typeface="+mj-cs"/>
              </a:rPr>
              <a:t>λόγω </a:t>
            </a:r>
            <a:r>
              <a:rPr kumimoji="0" lang="el-GR"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t>μυϊκής συστολής.  </a:t>
            </a:r>
            <a:r>
              <a:rPr kumimoji="0" lang="el-GR" sz="2000" b="0" i="0" u="none" strike="noStrike" kern="1200" cap="none" spc="0" normalizeH="0" baseline="0" noProof="0" dirty="0" smtClean="0">
                <a:ln>
                  <a:noFill/>
                </a:ln>
                <a:solidFill>
                  <a:schemeClr val="tx1"/>
                </a:solidFill>
                <a:effectLst/>
                <a:uLnTx/>
                <a:uFillTx/>
                <a:latin typeface="+mj-lt"/>
                <a:ea typeface="+mj-ea"/>
                <a:cs typeface="+mj-cs"/>
              </a:rPr>
              <a:t>Συνυπάρχει υπερπλασία των βλεννογόνιων αδένων και (ενεργός) φλεγμονώδης διήθηση, υποβλεννογονίως. </a:t>
            </a:r>
          </a:p>
        </p:txBody>
      </p:sp>
      <p:sp>
        <p:nvSpPr>
          <p:cNvPr id="4" name="Up Arrow 3"/>
          <p:cNvSpPr/>
          <p:nvPr/>
        </p:nvSpPr>
        <p:spPr>
          <a:xfrm rot="3554472">
            <a:off x="3201981" y="3046291"/>
            <a:ext cx="306468" cy="64348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Up Arrow 4"/>
          <p:cNvSpPr/>
          <p:nvPr/>
        </p:nvSpPr>
        <p:spPr>
          <a:xfrm rot="8468426">
            <a:off x="5557270" y="5128295"/>
            <a:ext cx="369083" cy="53825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res130"/>
          <p:cNvPicPr>
            <a:picLocks noChangeAspect="1" noChangeArrowheads="1"/>
          </p:cNvPicPr>
          <p:nvPr/>
        </p:nvPicPr>
        <p:blipFill>
          <a:blip r:embed="rId2" cstate="print"/>
          <a:srcRect/>
          <a:stretch>
            <a:fillRect/>
          </a:stretch>
        </p:blipFill>
        <p:spPr bwMode="auto">
          <a:xfrm>
            <a:off x="1571604" y="2357406"/>
            <a:ext cx="6301114" cy="4500594"/>
          </a:xfrm>
          <a:prstGeom prst="rect">
            <a:avLst/>
          </a:prstGeom>
          <a:noFill/>
          <a:ln w="9525">
            <a:noFill/>
            <a:miter lim="800000"/>
            <a:headEnd/>
            <a:tailEnd/>
          </a:ln>
        </p:spPr>
      </p:pic>
      <p:sp>
        <p:nvSpPr>
          <p:cNvPr id="3" name="Title 1"/>
          <p:cNvSpPr txBox="1">
            <a:spLocks/>
          </p:cNvSpPr>
          <p:nvPr/>
        </p:nvSpPr>
        <p:spPr>
          <a:xfrm>
            <a:off x="0" y="0"/>
            <a:ext cx="9144000" cy="2714620"/>
          </a:xfrm>
          <a:prstGeom prst="rect">
            <a:avLst/>
          </a:prstGeom>
        </p:spPr>
        <p:txBody>
          <a:bodyP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2400" b="1" i="0" u="none" strike="noStrike" kern="1200" cap="none" spc="0" normalizeH="0" baseline="0" noProof="0" dirty="0" smtClean="0">
                <a:ln>
                  <a:noFill/>
                </a:ln>
                <a:solidFill>
                  <a:schemeClr val="tx1"/>
                </a:solidFill>
                <a:effectLst/>
                <a:uLnTx/>
                <a:uFillTx/>
                <a:latin typeface="+mj-lt"/>
                <a:ea typeface="+mj-ea"/>
                <a:cs typeface="+mj-cs"/>
              </a:rPr>
              <a:t>Έντονα παχυσμένη βασική μεμβράνη </a:t>
            </a:r>
            <a:r>
              <a:rPr kumimoji="0" lang="el-GR" sz="2400" b="0" i="0" u="none" strike="noStrike" kern="1200" cap="none" spc="0" normalizeH="0" baseline="0" noProof="0" dirty="0" smtClean="0">
                <a:ln>
                  <a:noFill/>
                </a:ln>
                <a:solidFill>
                  <a:schemeClr val="tx1"/>
                </a:solidFill>
                <a:effectLst/>
                <a:uLnTx/>
                <a:uFillTx/>
                <a:latin typeface="+mj-lt"/>
                <a:ea typeface="+mj-ea"/>
                <a:cs typeface="+mj-cs"/>
              </a:rPr>
              <a:t>και φλεγμονώδη κύτταρα στο βρογχικό τοίχωμα, συμπεριλαμβανομένων πολυάριθμων </a:t>
            </a:r>
            <a:r>
              <a:rPr kumimoji="0" lang="el-GR" sz="2400" b="1" i="0" u="none" strike="noStrike" kern="1200" cap="none" spc="0" normalizeH="0" baseline="0" noProof="0" dirty="0" err="1" smtClean="0">
                <a:ln>
                  <a:noFill/>
                </a:ln>
                <a:solidFill>
                  <a:srgbClr val="FF0000"/>
                </a:solidFill>
                <a:effectLst/>
                <a:uLnTx/>
                <a:uFillTx/>
                <a:latin typeface="+mj-lt"/>
                <a:ea typeface="+mj-ea"/>
                <a:cs typeface="+mj-cs"/>
              </a:rPr>
              <a:t>ηωσινόφιλων</a:t>
            </a:r>
            <a:r>
              <a:rPr kumimoji="0" lang="el-GR" sz="2400" i="0" u="none" strike="noStrike" kern="1200" cap="none" spc="0" normalizeH="0" baseline="0" noProof="0" dirty="0" smtClean="0">
                <a:ln>
                  <a:noFill/>
                </a:ln>
                <a:effectLst/>
                <a:uLnTx/>
                <a:uFillTx/>
                <a:latin typeface="+mj-lt"/>
                <a:ea typeface="+mj-ea"/>
                <a:cs typeface="+mj-cs"/>
              </a:rPr>
              <a:t>,</a:t>
            </a:r>
            <a:r>
              <a:rPr kumimoji="0" lang="el-GR" sz="2400" b="0" i="0" u="none" strike="noStrike" kern="1200" cap="none" spc="0" normalizeH="0" baseline="0" noProof="0" dirty="0" smtClean="0">
                <a:ln>
                  <a:noFill/>
                </a:ln>
                <a:effectLst/>
                <a:uLnTx/>
                <a:uFillTx/>
                <a:latin typeface="+mj-lt"/>
                <a:ea typeface="+mj-ea"/>
                <a:cs typeface="+mj-cs"/>
              </a:rPr>
              <a:t> </a:t>
            </a:r>
            <a:r>
              <a:rPr kumimoji="0" lang="el-GR" sz="2400" b="0" i="0" u="none" strike="noStrike" kern="1200" cap="none" spc="0" normalizeH="0" baseline="0" noProof="0" dirty="0" smtClean="0">
                <a:ln>
                  <a:noFill/>
                </a:ln>
                <a:solidFill>
                  <a:schemeClr val="tx1"/>
                </a:solidFill>
                <a:effectLst/>
                <a:uLnTx/>
                <a:uFillTx/>
                <a:latin typeface="+mj-lt"/>
                <a:ea typeface="+mj-ea"/>
                <a:cs typeface="+mj-cs"/>
              </a:rPr>
              <a:t>η μείζων βασική πρωτείνη των οποίων βλάπτει το βρογχικό επιθήλιο και το αποκολλά. Τα  </a:t>
            </a:r>
            <a:r>
              <a:rPr kumimoji="0" lang="el-GR" sz="2400" b="0" i="0" u="none" strike="noStrike" kern="1200" cap="none" spc="0" normalizeH="0" baseline="0" noProof="0" dirty="0" smtClean="0">
                <a:ln>
                  <a:noFill/>
                </a:ln>
                <a:solidFill>
                  <a:srgbClr val="FF0000"/>
                </a:solidFill>
                <a:effectLst/>
                <a:uLnTx/>
                <a:uFillTx/>
                <a:latin typeface="+mj-lt"/>
                <a:ea typeface="+mj-ea"/>
                <a:cs typeface="+mj-cs"/>
              </a:rPr>
              <a:t>ηωσινόφιλα  </a:t>
            </a:r>
            <a:r>
              <a:rPr kumimoji="0" lang="el-GR" sz="2400" b="0" i="0" u="none" strike="noStrike" kern="1200" cap="none" spc="0" normalizeH="0" baseline="0" noProof="0" dirty="0" smtClean="0">
                <a:ln>
                  <a:noFill/>
                </a:ln>
                <a:solidFill>
                  <a:schemeClr val="tx1"/>
                </a:solidFill>
                <a:effectLst/>
                <a:uLnTx/>
                <a:uFillTx/>
                <a:latin typeface="+mj-lt"/>
                <a:ea typeface="+mj-ea"/>
                <a:cs typeface="+mj-cs"/>
              </a:rPr>
              <a:t>προσελκύονται από χημειοτακτικούς παράγοντες απελευθερούμενους από </a:t>
            </a:r>
            <a:r>
              <a:rPr kumimoji="0" lang="el-GR" sz="2400" b="0" i="0" u="none" strike="noStrike" kern="1200" cap="none" spc="0" normalizeH="0" baseline="0" noProof="0" dirty="0" err="1" smtClean="0">
                <a:ln>
                  <a:noFill/>
                </a:ln>
                <a:solidFill>
                  <a:schemeClr val="tx1"/>
                </a:solidFill>
                <a:effectLst/>
                <a:uLnTx/>
                <a:uFillTx/>
                <a:latin typeface="+mj-lt"/>
                <a:ea typeface="+mj-ea"/>
                <a:cs typeface="+mj-cs"/>
              </a:rPr>
              <a:t>μαστοκύτταρα</a:t>
            </a:r>
            <a:r>
              <a:rPr kumimoji="0" lang="el-GR" sz="2400" b="0" i="0" u="none" strike="noStrike" kern="1200" cap="none" spc="0" normalizeH="0" baseline="0" noProof="0" dirty="0" smtClean="0">
                <a:ln>
                  <a:noFill/>
                </a:ln>
                <a:solidFill>
                  <a:schemeClr val="tx1"/>
                </a:solidFill>
                <a:effectLst/>
                <a:uLnTx/>
                <a:uFillTx/>
                <a:latin typeface="+mj-lt"/>
                <a:ea typeface="+mj-ea"/>
                <a:cs typeface="+mj-cs"/>
              </a:rPr>
              <a:t>, </a:t>
            </a:r>
            <a:r>
              <a:rPr kumimoji="0" lang="el-GR" sz="2400" b="0" i="0" u="none" strike="noStrike" kern="1200" cap="none" spc="0" normalizeH="0" baseline="0" noProof="0" dirty="0" smtClean="0">
                <a:ln>
                  <a:noFill/>
                </a:ln>
                <a:solidFill>
                  <a:schemeClr val="tx1"/>
                </a:solidFill>
                <a:effectLst/>
                <a:uLnTx/>
                <a:uFillTx/>
                <a:latin typeface="+mj-lt"/>
                <a:ea typeface="+mj-ea"/>
                <a:cs typeface="+mj-cs"/>
              </a:rPr>
              <a:t>από τη χημειοκίνη ηωταξίνη  που παράγεται από τα βρογχικά επιθήλια κι από την </a:t>
            </a:r>
            <a:r>
              <a:rPr kumimoji="0" lang="en-US" sz="2400" b="0" i="0" u="none" strike="noStrike" kern="1200" cap="none" spc="0" normalizeH="0" baseline="0" noProof="0" dirty="0" smtClean="0">
                <a:ln>
                  <a:noFill/>
                </a:ln>
                <a:solidFill>
                  <a:schemeClr val="tx1"/>
                </a:solidFill>
                <a:effectLst/>
                <a:uLnTx/>
                <a:uFillTx/>
                <a:latin typeface="+mj-lt"/>
                <a:ea typeface="+mj-ea"/>
                <a:cs typeface="+mj-cs"/>
              </a:rPr>
              <a:t>IL-5</a:t>
            </a:r>
            <a:r>
              <a:rPr kumimoji="0" lang="fr-FR" sz="2400" b="0" i="0" u="none" strike="noStrike" kern="1200" cap="none" spc="0" normalizeH="0" baseline="0" noProof="0" dirty="0" smtClean="0">
                <a:ln>
                  <a:noFill/>
                </a:ln>
                <a:solidFill>
                  <a:schemeClr val="tx1"/>
                </a:solidFill>
                <a:effectLst/>
                <a:uLnTx/>
                <a:uFillTx/>
                <a:latin typeface="+mj-lt"/>
                <a:ea typeface="+mj-ea"/>
                <a:cs typeface="+mj-cs"/>
              </a:rPr>
              <a:t> </a:t>
            </a:r>
            <a:r>
              <a:rPr kumimoji="0" lang="el-GR" sz="2400" b="0" i="0" u="none" strike="noStrike" kern="1200" cap="none" spc="0" normalizeH="0" baseline="0" noProof="0" dirty="0" smtClean="0">
                <a:ln>
                  <a:noFill/>
                </a:ln>
                <a:solidFill>
                  <a:schemeClr val="tx1"/>
                </a:solidFill>
                <a:effectLst/>
                <a:uLnTx/>
                <a:uFillTx/>
                <a:latin typeface="+mj-lt"/>
                <a:ea typeface="+mj-ea"/>
                <a:cs typeface="+mj-cs"/>
              </a:rPr>
              <a:t> από τα Τ- λεμφοκύτταρα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res140"/>
          <p:cNvPicPr>
            <a:picLocks noChangeAspect="1" noChangeArrowheads="1"/>
          </p:cNvPicPr>
          <p:nvPr/>
        </p:nvPicPr>
        <p:blipFill>
          <a:blip r:embed="rId2" cstate="print"/>
          <a:srcRect/>
          <a:stretch>
            <a:fillRect/>
          </a:stretch>
        </p:blipFill>
        <p:spPr bwMode="auto">
          <a:xfrm>
            <a:off x="1428728" y="2214554"/>
            <a:ext cx="6352070" cy="4429137"/>
          </a:xfrm>
          <a:prstGeom prst="rect">
            <a:avLst/>
          </a:prstGeom>
          <a:noFill/>
          <a:ln w="9525">
            <a:noFill/>
            <a:miter lim="800000"/>
            <a:headEnd/>
            <a:tailEnd/>
          </a:ln>
        </p:spPr>
      </p:pic>
      <p:sp>
        <p:nvSpPr>
          <p:cNvPr id="3" name="Title 1"/>
          <p:cNvSpPr txBox="1">
            <a:spLocks/>
          </p:cNvSpPr>
          <p:nvPr/>
        </p:nvSpPr>
        <p:spPr>
          <a:xfrm>
            <a:off x="0" y="274638"/>
            <a:ext cx="9144000" cy="2439982"/>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2400" b="0" i="0" u="none" strike="noStrike" kern="1200" cap="none" spc="0" normalizeH="0" baseline="0" noProof="0" dirty="0" smtClean="0">
                <a:ln>
                  <a:noFill/>
                </a:ln>
                <a:solidFill>
                  <a:schemeClr val="tx1"/>
                </a:solidFill>
                <a:effectLst/>
                <a:uLnTx/>
                <a:uFillTx/>
                <a:latin typeface="+mj-lt"/>
                <a:ea typeface="+mj-ea"/>
                <a:cs typeface="+mj-cs"/>
              </a:rPr>
              <a:t>Βύσμα βλέννης  ( μη παθογνωμονικό εύρημα βρογχικού άσθματος)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2400" b="0" i="0" u="none" strike="noStrike" kern="1200" cap="none" spc="0" normalizeH="0" baseline="0" noProof="0" dirty="0" smtClean="0">
                <a:ln>
                  <a:noFill/>
                </a:ln>
                <a:solidFill>
                  <a:schemeClr val="tx1"/>
                </a:solidFill>
                <a:effectLst/>
                <a:uLnTx/>
                <a:uFillTx/>
                <a:latin typeface="+mj-lt"/>
                <a:ea typeface="+mj-ea"/>
                <a:cs typeface="+mj-cs"/>
              </a:rPr>
              <a:t>και κυτταρική σκόνη σε βρογχιόλιο.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2400" b="0" i="0" u="none" strike="noStrike" kern="1200" cap="none" spc="0" normalizeH="0" baseline="0" noProof="0" dirty="0" smtClean="0">
                <a:ln>
                  <a:noFill/>
                </a:ln>
                <a:solidFill>
                  <a:schemeClr val="tx1"/>
                </a:solidFill>
                <a:effectLst/>
                <a:uLnTx/>
                <a:uFillTx/>
                <a:latin typeface="+mj-lt"/>
                <a:ea typeface="+mj-ea"/>
                <a:cs typeface="+mj-cs"/>
              </a:rPr>
              <a:t>Παρότι εδώ το βρογχικό επιθήλιο είναι ανέπαφο, υπάρχει έντονη φλεγμονώδης διήθηση στο τοίχωμα του βρογχιολίου.</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res150"/>
          <p:cNvPicPr>
            <a:picLocks noChangeAspect="1" noChangeArrowheads="1"/>
          </p:cNvPicPr>
          <p:nvPr/>
        </p:nvPicPr>
        <p:blipFill>
          <a:blip r:embed="rId2" cstate="print"/>
          <a:srcRect/>
          <a:stretch>
            <a:fillRect/>
          </a:stretch>
        </p:blipFill>
        <p:spPr bwMode="auto">
          <a:xfrm>
            <a:off x="3857620" y="2203440"/>
            <a:ext cx="6597014" cy="4654560"/>
          </a:xfrm>
          <a:prstGeom prst="rect">
            <a:avLst/>
          </a:prstGeom>
          <a:noFill/>
          <a:ln w="9525">
            <a:noFill/>
            <a:miter lim="800000"/>
            <a:headEnd/>
            <a:tailEnd/>
          </a:ln>
        </p:spPr>
      </p:pic>
      <p:sp>
        <p:nvSpPr>
          <p:cNvPr id="3" name="Title 1"/>
          <p:cNvSpPr txBox="1">
            <a:spLocks/>
          </p:cNvSpPr>
          <p:nvPr/>
        </p:nvSpPr>
        <p:spPr>
          <a:xfrm>
            <a:off x="-285784" y="-142900"/>
            <a:ext cx="9715568" cy="2357454"/>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2800" b="1" i="0" u="none" strike="noStrike" kern="1200" cap="none" spc="600" normalizeH="0" baseline="0" noProof="0" dirty="0" smtClean="0">
                <a:ln>
                  <a:noFill/>
                </a:ln>
                <a:solidFill>
                  <a:schemeClr val="tx1"/>
                </a:solidFill>
                <a:effectLst/>
                <a:uLnTx/>
                <a:uFillTx/>
                <a:latin typeface="+mj-lt"/>
                <a:ea typeface="+mj-ea"/>
                <a:cs typeface="+mj-cs"/>
              </a:rPr>
              <a:t>ΒΡΟΓΧΕΚΤΑΣΙΑ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2000" b="0" i="0" u="none" strike="noStrike" kern="1200" cap="none" spc="0" normalizeH="0" baseline="0" noProof="0" dirty="0" smtClean="0">
                <a:ln>
                  <a:noFill/>
                </a:ln>
                <a:solidFill>
                  <a:schemeClr val="tx1"/>
                </a:solidFill>
                <a:effectLst/>
                <a:uLnTx/>
                <a:uFillTx/>
                <a:latin typeface="+mj-lt"/>
                <a:ea typeface="+mj-ea"/>
                <a:cs typeface="+mj-cs"/>
              </a:rPr>
              <a:t>Μόνιμη, εδώ σοβαρότατη  διάταση βρόγχων και βρογχιολίων μετά από επανειλημμένες αποφράξεις και λοιμώξεις. Ο φλεγμαίνων αριστερός κύριος  στελεχιαίος βρόγχος  μεταχωρεί σε κλάδους στον αριστερό κάτω λοβό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2000" b="0" i="0" u="none" strike="noStrike" kern="1200" cap="none" spc="0" normalizeH="0" baseline="0" noProof="0" dirty="0" smtClean="0">
                <a:ln>
                  <a:noFill/>
                </a:ln>
                <a:solidFill>
                  <a:schemeClr val="tx1"/>
                </a:solidFill>
                <a:effectLst/>
                <a:uLnTx/>
                <a:uFillTx/>
                <a:latin typeface="+mj-lt"/>
                <a:ea typeface="+mj-ea"/>
                <a:cs typeface="+mj-cs"/>
              </a:rPr>
              <a:t>με διαμέτρους  συγκριτικά μεγαλύτερες από εκείνη του κυρίου βρόγχου∙</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2000" b="0" i="0" u="none" strike="noStrike" kern="1200" cap="none" spc="0" normalizeH="0" baseline="0" noProof="0" dirty="0" smtClean="0">
                <a:ln>
                  <a:noFill/>
                </a:ln>
                <a:solidFill>
                  <a:schemeClr val="tx1"/>
                </a:solidFill>
                <a:effectLst/>
                <a:uLnTx/>
                <a:uFillTx/>
                <a:latin typeface="+mj-lt"/>
                <a:ea typeface="+mj-ea"/>
                <a:cs typeface="+mj-cs"/>
              </a:rPr>
              <a:t>οι  εν λόγω  κλάδοι έχουν διανοιχθεί , ώστε να φανεί η επέκτασή τους σχεδόν έως τον περισπλάγχνιο υπεζωκότα. </a:t>
            </a:r>
          </a:p>
        </p:txBody>
      </p:sp>
      <p:sp>
        <p:nvSpPr>
          <p:cNvPr id="4" name="Title 1"/>
          <p:cNvSpPr txBox="1">
            <a:spLocks/>
          </p:cNvSpPr>
          <p:nvPr/>
        </p:nvSpPr>
        <p:spPr>
          <a:xfrm>
            <a:off x="0" y="2428868"/>
            <a:ext cx="5715008" cy="4429132"/>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2000" b="0" i="0" u="none" strike="noStrike" kern="1200" cap="none" spc="0" normalizeH="0" baseline="0" noProof="0" dirty="0" smtClean="0">
                <a:ln>
                  <a:noFill/>
                </a:ln>
                <a:solidFill>
                  <a:schemeClr val="tx1"/>
                </a:solidFill>
                <a:effectLst/>
                <a:uLnTx/>
                <a:uFillTx/>
                <a:latin typeface="+mj-lt"/>
                <a:ea typeface="+mj-ea"/>
                <a:cs typeface="+mj-cs"/>
              </a:rPr>
              <a:t>Οι βρογχεκτασίες προκαλούνται από καταστάσεις που προδιαθέτουν σε χρόνιες νεκρωποιητικές λοιμώξεις με συνεπαγόμενη καταστροφή του μυϊκού και ελαστικού-υποστηρικτικού συστατικού των  βρόγχων .</a:t>
            </a:r>
            <a:r>
              <a:rPr kumimoji="0" lang="el-GR" sz="2000" b="1" i="0" u="none" strike="noStrike" kern="1200" cap="none" spc="0" normalizeH="0" baseline="0" noProof="0" dirty="0" smtClean="0">
                <a:ln>
                  <a:noFill/>
                </a:ln>
                <a:solidFill>
                  <a:schemeClr val="tx1"/>
                </a:solidFill>
                <a:effectLst/>
                <a:uLnTx/>
                <a:uFillTx/>
                <a:latin typeface="+mj-lt"/>
                <a:ea typeface="+mj-ea"/>
                <a:cs typeface="+mj-cs"/>
              </a:rPr>
              <a:t/>
            </a:r>
            <a:br>
              <a:rPr kumimoji="0" lang="el-GR" sz="2000" b="1" i="0" u="none" strike="noStrike" kern="1200" cap="none" spc="0" normalizeH="0" baseline="0" noProof="0" dirty="0" smtClean="0">
                <a:ln>
                  <a:noFill/>
                </a:ln>
                <a:solidFill>
                  <a:schemeClr val="tx1"/>
                </a:solidFill>
                <a:effectLst/>
                <a:uLnTx/>
                <a:uFillTx/>
                <a:latin typeface="+mj-lt"/>
                <a:ea typeface="+mj-ea"/>
                <a:cs typeface="+mj-cs"/>
              </a:rPr>
            </a:br>
            <a:r>
              <a:rPr kumimoji="0" lang="el-GR" sz="2000" b="1" i="0" u="none" strike="noStrike" kern="1200" cap="none" spc="0" normalizeH="0" baseline="0" noProof="0" dirty="0" smtClean="0">
                <a:ln>
                  <a:noFill/>
                </a:ln>
                <a:solidFill>
                  <a:schemeClr val="tx1"/>
                </a:solidFill>
                <a:effectLst/>
                <a:uLnTx/>
                <a:uFillTx/>
                <a:latin typeface="+mj-lt"/>
                <a:ea typeface="+mj-ea"/>
                <a:cs typeface="+mj-cs"/>
              </a:rPr>
              <a:t>Συχνότερα αίτια </a:t>
            </a:r>
            <a:r>
              <a:rPr kumimoji="0" lang="en-US" sz="2000" b="1" i="0" u="none" strike="noStrike" kern="1200" cap="none" spc="0" normalizeH="0" baseline="0" noProof="0" dirty="0" smtClean="0">
                <a:ln>
                  <a:noFill/>
                </a:ln>
                <a:solidFill>
                  <a:schemeClr val="tx1"/>
                </a:solidFill>
                <a:effectLst/>
                <a:uLnTx/>
                <a:uFillTx/>
                <a:latin typeface="+mj-lt"/>
                <a:ea typeface="+mj-ea"/>
                <a:cs typeface="+mj-cs"/>
              </a:rPr>
              <a:t>:</a:t>
            </a:r>
            <a:r>
              <a:rPr kumimoji="0" lang="fr-FR" sz="2000" b="1" i="0" u="none" strike="noStrike" kern="1200" cap="none" spc="0" normalizeH="0" baseline="0" noProof="0" dirty="0" smtClean="0">
                <a:ln>
                  <a:noFill/>
                </a:ln>
                <a:solidFill>
                  <a:schemeClr val="tx1"/>
                </a:solidFill>
                <a:effectLst/>
                <a:uLnTx/>
                <a:uFillTx/>
                <a:latin typeface="+mj-lt"/>
                <a:ea typeface="+mj-ea"/>
                <a:cs typeface="+mj-cs"/>
              </a:rPr>
              <a:t> </a:t>
            </a:r>
            <a:r>
              <a:rPr kumimoji="0" lang="el-GR" sz="2000" b="1" i="0" u="none" strike="noStrike" kern="1200" cap="none" spc="0" normalizeH="0" baseline="0" noProof="0" dirty="0" smtClean="0">
                <a:ln>
                  <a:noFill/>
                </a:ln>
                <a:solidFill>
                  <a:schemeClr val="tx1"/>
                </a:solidFill>
                <a:effectLst/>
                <a:uLnTx/>
                <a:uFillTx/>
                <a:latin typeface="+mj-lt"/>
                <a:ea typeface="+mj-ea"/>
                <a:cs typeface="+mj-cs"/>
              </a:rPr>
              <a:t> </a:t>
            </a:r>
            <a:r>
              <a:rPr kumimoji="0" lang="el-GR" sz="2000" b="0" i="0" u="none" strike="noStrike" kern="1200" cap="none" spc="0" normalizeH="0" baseline="0" noProof="0" dirty="0" smtClean="0">
                <a:ln>
                  <a:noFill/>
                </a:ln>
                <a:solidFill>
                  <a:schemeClr val="tx1"/>
                </a:solidFill>
                <a:effectLst/>
                <a:uLnTx/>
                <a:uFillTx/>
                <a:latin typeface="+mj-lt"/>
                <a:ea typeface="+mj-ea"/>
                <a:cs typeface="+mj-cs"/>
              </a:rPr>
              <a:t>απόφραξη βρόγχων (όγκοι, ξένα σώματα) , διάχυτες αποφρακτικές νόσοι ( ατοπικό άσθμα, χρόνια βρογχίτιδα) , συγγενείς ή κληρονομούμενες οντότητες ( συγγενής βρογχεκτασία, κυστική ίνωση) , νεκροποιητικές ή </a:t>
            </a:r>
            <a:r>
              <a:rPr kumimoji="0" lang="el-GR"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t>διαπυητικές</a:t>
            </a:r>
            <a:r>
              <a:rPr kumimoji="0" lang="el-GR" sz="2000" b="0" i="0" u="none" strike="noStrike" kern="1200" cap="none" spc="0" normalizeH="0" baseline="0" noProof="0" dirty="0" smtClean="0">
                <a:ln>
                  <a:noFill/>
                </a:ln>
                <a:solidFill>
                  <a:schemeClr val="tx1"/>
                </a:solidFill>
                <a:effectLst/>
                <a:uLnTx/>
                <a:uFillTx/>
                <a:latin typeface="+mj-lt"/>
                <a:ea typeface="+mj-ea"/>
                <a:cs typeface="+mj-cs"/>
              </a:rPr>
              <a:t> πνευμονίες.</a:t>
            </a:r>
          </a:p>
          <a:p>
            <a:pPr marL="0" marR="0" lvl="0" indent="0" algn="ctr" defTabSz="914400" rtl="0" eaLnBrk="1" fontAlgn="auto" latinLnBrk="0" hangingPunct="1">
              <a:lnSpc>
                <a:spcPct val="100000"/>
              </a:lnSpc>
              <a:spcBef>
                <a:spcPct val="0"/>
              </a:spcBef>
              <a:spcAft>
                <a:spcPts val="0"/>
              </a:spcAft>
              <a:buClrTx/>
              <a:buSzTx/>
              <a:buFontTx/>
              <a:buNone/>
              <a:tabLst/>
              <a:defRPr/>
            </a:pPr>
            <a:r>
              <a:rPr lang="el-GR" sz="2000" dirty="0" smtClean="0">
                <a:latin typeface="+mj-lt"/>
                <a:ea typeface="+mj-ea"/>
                <a:cs typeface="+mj-cs"/>
              </a:rPr>
              <a:t>Πάσχουν κυρίως οι κάτω λοβοί,  καθώς, λόγω βαρύτητας, τα εισπνεόμενα υλικά και οι εκκρίσεις κατεβαίνουν. </a:t>
            </a:r>
            <a:endParaRPr kumimoji="0" lang="el-GR" sz="20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res160"/>
          <p:cNvPicPr>
            <a:picLocks noChangeAspect="1" noChangeArrowheads="1"/>
          </p:cNvPicPr>
          <p:nvPr/>
        </p:nvPicPr>
        <p:blipFill>
          <a:blip r:embed="rId2" cstate="print"/>
          <a:srcRect/>
          <a:stretch>
            <a:fillRect/>
          </a:stretch>
        </p:blipFill>
        <p:spPr bwMode="auto">
          <a:xfrm>
            <a:off x="1357290" y="2367923"/>
            <a:ext cx="6286544" cy="4490077"/>
          </a:xfrm>
          <a:prstGeom prst="rect">
            <a:avLst/>
          </a:prstGeom>
          <a:noFill/>
          <a:ln w="9525">
            <a:noFill/>
            <a:miter lim="800000"/>
            <a:headEnd/>
            <a:tailEnd/>
          </a:ln>
        </p:spPr>
      </p:pic>
      <p:sp>
        <p:nvSpPr>
          <p:cNvPr id="3" name="Title 1"/>
          <p:cNvSpPr txBox="1">
            <a:spLocks/>
          </p:cNvSpPr>
          <p:nvPr/>
        </p:nvSpPr>
        <p:spPr>
          <a:xfrm>
            <a:off x="0" y="0"/>
            <a:ext cx="9144000" cy="2714620"/>
          </a:xfrm>
          <a:prstGeom prst="rect">
            <a:avLst/>
          </a:prstGeom>
        </p:spPr>
        <p:txBody>
          <a:bodyP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2400" b="1" i="0" u="none" strike="noStrike" kern="1200" cap="none" spc="0" normalizeH="0" baseline="0" noProof="0" dirty="0" smtClean="0">
                <a:ln>
                  <a:noFill/>
                </a:ln>
                <a:solidFill>
                  <a:schemeClr val="tx1"/>
                </a:solidFill>
                <a:effectLst/>
                <a:uLnTx/>
                <a:uFillTx/>
                <a:latin typeface="+mj-lt"/>
                <a:ea typeface="+mj-ea"/>
                <a:cs typeface="+mj-cs"/>
              </a:rPr>
              <a:t>Μακρο</a:t>
            </a:r>
            <a:r>
              <a:rPr kumimoji="0" lang="el-GR" sz="2400" b="0" i="0" u="none" strike="noStrike" kern="1200" cap="none" spc="0" normalizeH="0" baseline="0" noProof="0" dirty="0" smtClean="0">
                <a:ln>
                  <a:noFill/>
                </a:ln>
                <a:solidFill>
                  <a:schemeClr val="tx1"/>
                </a:solidFill>
                <a:effectLst/>
                <a:uLnTx/>
                <a:uFillTx/>
                <a:latin typeface="+mj-lt"/>
                <a:ea typeface="+mj-ea"/>
                <a:cs typeface="+mj-cs"/>
              </a:rPr>
              <a:t>σκοπική εκτίμηση επιφάνειας διατομής πνεύμονα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2400" b="0" i="0" u="none" strike="noStrike" kern="1200" cap="none" spc="0" normalizeH="0" baseline="0" noProof="0" dirty="0" smtClean="0">
                <a:ln>
                  <a:noFill/>
                </a:ln>
                <a:solidFill>
                  <a:schemeClr val="tx1"/>
                </a:solidFill>
                <a:effectLst/>
                <a:uLnTx/>
                <a:uFillTx/>
                <a:latin typeface="+mj-lt"/>
                <a:ea typeface="+mj-ea"/>
                <a:cs typeface="+mj-cs"/>
              </a:rPr>
              <a:t>με  </a:t>
            </a:r>
            <a:r>
              <a:rPr kumimoji="0" lang="el-GR" sz="2400" b="1" i="0" u="none" strike="noStrike" kern="1200" cap="none" spc="600" normalizeH="0" baseline="0" noProof="0" dirty="0" smtClean="0">
                <a:ln>
                  <a:noFill/>
                </a:ln>
                <a:solidFill>
                  <a:schemeClr val="tx1"/>
                </a:solidFill>
                <a:effectLst/>
                <a:uLnTx/>
                <a:uFillTx/>
                <a:latin typeface="+mj-lt"/>
                <a:ea typeface="+mj-ea"/>
                <a:cs typeface="+mj-cs"/>
              </a:rPr>
              <a:t>βρογχεκτασία</a:t>
            </a:r>
            <a:r>
              <a:rPr kumimoji="0" lang="el-GR" sz="2400" b="0" i="0" u="none" strike="noStrike" kern="1200" cap="none" spc="0" normalizeH="0" baseline="0" noProof="0" dirty="0" smtClean="0">
                <a:ln>
                  <a:noFill/>
                </a:ln>
                <a:solidFill>
                  <a:schemeClr val="tx1"/>
                </a:solidFill>
                <a:effectLst/>
                <a:uLnTx/>
                <a:uFillTx/>
                <a:latin typeface="+mj-lt"/>
                <a:ea typeface="+mj-ea"/>
                <a:cs typeface="+mj-cs"/>
              </a:rPr>
              <a:t>.</a:t>
            </a:r>
            <a:br>
              <a:rPr kumimoji="0" lang="el-GR" sz="2400" b="0" i="0" u="none" strike="noStrike" kern="1200" cap="none" spc="0" normalizeH="0" baseline="0" noProof="0" dirty="0" smtClean="0">
                <a:ln>
                  <a:noFill/>
                </a:ln>
                <a:solidFill>
                  <a:schemeClr val="tx1"/>
                </a:solidFill>
                <a:effectLst/>
                <a:uLnTx/>
                <a:uFillTx/>
                <a:latin typeface="+mj-lt"/>
                <a:ea typeface="+mj-ea"/>
                <a:cs typeface="+mj-cs"/>
              </a:rPr>
            </a:br>
            <a:r>
              <a:rPr kumimoji="0" lang="el-GR" sz="2400" b="0" i="0" u="none" strike="noStrike" kern="1200" cap="none" spc="0" normalizeH="0" baseline="0" noProof="0" dirty="0" smtClean="0">
                <a:ln>
                  <a:noFill/>
                </a:ln>
                <a:solidFill>
                  <a:schemeClr val="tx1"/>
                </a:solidFill>
                <a:effectLst/>
                <a:uLnTx/>
                <a:uFillTx/>
                <a:latin typeface="+mj-lt"/>
                <a:ea typeface="+mj-ea"/>
                <a:cs typeface="+mj-cs"/>
              </a:rPr>
              <a:t>Έντονη διάταση μεγάλων και μικρότερων </a:t>
            </a:r>
            <a:r>
              <a:rPr kumimoji="0" lang="el-GR" sz="2400" b="1" i="0" u="none" strike="noStrike" kern="1200" cap="none" spc="0" normalizeH="0" baseline="0" noProof="0" dirty="0" smtClean="0">
                <a:ln>
                  <a:noFill/>
                </a:ln>
                <a:solidFill>
                  <a:schemeClr val="tx1"/>
                </a:solidFill>
                <a:effectLst/>
                <a:uLnTx/>
                <a:uFillTx/>
                <a:latin typeface="+mj-lt"/>
                <a:ea typeface="+mj-ea"/>
                <a:cs typeface="+mj-cs"/>
              </a:rPr>
              <a:t>βρόγχων</a:t>
            </a:r>
            <a:r>
              <a:rPr kumimoji="0" lang="el-GR" sz="2400" b="0" i="0" u="none" strike="noStrike" kern="1200" cap="none" spc="0" normalizeH="0" baseline="0" noProof="0" dirty="0" smtClean="0">
                <a:ln>
                  <a:noFill/>
                </a:ln>
                <a:solidFill>
                  <a:schemeClr val="tx1"/>
                </a:solidFill>
                <a:effectLst/>
                <a:uLnTx/>
                <a:uFillTx/>
                <a:latin typeface="+mj-lt"/>
                <a:ea typeface="+mj-ea"/>
                <a:cs typeface="+mj-cs"/>
              </a:rPr>
              <a:t> ,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2400" b="0" i="0" u="none" strike="noStrike" kern="1200" cap="none" spc="0" normalizeH="0" baseline="0" noProof="0" dirty="0" smtClean="0">
                <a:ln>
                  <a:noFill/>
                </a:ln>
                <a:solidFill>
                  <a:schemeClr val="tx1"/>
                </a:solidFill>
                <a:effectLst/>
                <a:uLnTx/>
                <a:uFillTx/>
                <a:latin typeface="+mj-lt"/>
                <a:ea typeface="+mj-ea"/>
                <a:cs typeface="+mj-cs"/>
              </a:rPr>
              <a:t>αντιληπτή σχεδόν έως τον υπεζωκότα .</a:t>
            </a:r>
            <a:br>
              <a:rPr kumimoji="0" lang="el-GR" sz="2400" b="0" i="0" u="none" strike="noStrike" kern="1200" cap="none" spc="0" normalizeH="0" baseline="0" noProof="0" dirty="0" smtClean="0">
                <a:ln>
                  <a:noFill/>
                </a:ln>
                <a:solidFill>
                  <a:schemeClr val="tx1"/>
                </a:solidFill>
                <a:effectLst/>
                <a:uLnTx/>
                <a:uFillTx/>
                <a:latin typeface="+mj-lt"/>
                <a:ea typeface="+mj-ea"/>
                <a:cs typeface="+mj-cs"/>
              </a:rPr>
            </a:br>
            <a:r>
              <a:rPr kumimoji="0" lang="el-GR" sz="2100" b="0" i="0" u="none" strike="noStrike" kern="1200" cap="none" spc="0" normalizeH="0" baseline="0" noProof="0" dirty="0" smtClean="0">
                <a:ln>
                  <a:noFill/>
                </a:ln>
                <a:solidFill>
                  <a:schemeClr val="tx1"/>
                </a:solidFill>
                <a:effectLst/>
                <a:uLnTx/>
                <a:uFillTx/>
                <a:latin typeface="+mj-lt"/>
                <a:ea typeface="+mj-ea"/>
                <a:cs typeface="+mj-cs"/>
              </a:rPr>
              <a:t>ΔΔ από πνεύμονα δίκην μελισσοκηρύθρας</a:t>
            </a:r>
            <a:r>
              <a:rPr kumimoji="0" lang="en-US" sz="2100" b="0" i="0" u="none" strike="noStrike" kern="1200" cap="none" spc="0" normalizeH="0" baseline="0" noProof="0" dirty="0" smtClean="0">
                <a:ln>
                  <a:noFill/>
                </a:ln>
                <a:solidFill>
                  <a:schemeClr val="tx1"/>
                </a:solidFill>
                <a:effectLst/>
                <a:uLnTx/>
                <a:uFillTx/>
                <a:latin typeface="+mj-lt"/>
                <a:ea typeface="+mj-ea"/>
                <a:cs typeface="+mj-cs"/>
              </a:rPr>
              <a:t>:</a:t>
            </a:r>
            <a:r>
              <a:rPr kumimoji="0" lang="el-GR" sz="2100" b="0" i="0" u="none" strike="noStrike" kern="1200" cap="none" spc="0" normalizeH="0" baseline="0" noProof="0" dirty="0" smtClean="0">
                <a:ln>
                  <a:noFill/>
                </a:ln>
                <a:solidFill>
                  <a:schemeClr val="tx1"/>
                </a:solidFill>
                <a:effectLst/>
                <a:uLnTx/>
                <a:uFillTx/>
                <a:latin typeface="+mj-lt"/>
                <a:ea typeface="+mj-ea"/>
                <a:cs typeface="+mj-cs"/>
              </a:rPr>
              <a:t> Στη </a:t>
            </a:r>
            <a:r>
              <a:rPr kumimoji="0" lang="el-GR" sz="2100" b="1" i="0" u="none" strike="noStrike" kern="1200" cap="none" spc="0" normalizeH="0" baseline="0" noProof="0" dirty="0" smtClean="0">
                <a:ln>
                  <a:noFill/>
                </a:ln>
                <a:solidFill>
                  <a:schemeClr val="tx1"/>
                </a:solidFill>
                <a:effectLst/>
                <a:uLnTx/>
                <a:uFillTx/>
                <a:latin typeface="+mj-lt"/>
                <a:ea typeface="+mj-ea"/>
                <a:cs typeface="+mj-cs"/>
              </a:rPr>
              <a:t>βρογχεκτασία</a:t>
            </a:r>
            <a:r>
              <a:rPr kumimoji="0" lang="el-GR" sz="2100" b="0" i="0" u="none" strike="noStrike" kern="1200" cap="none" spc="0" normalizeH="0" baseline="0" noProof="0" dirty="0" smtClean="0">
                <a:ln>
                  <a:noFill/>
                </a:ln>
                <a:solidFill>
                  <a:schemeClr val="tx1"/>
                </a:solidFill>
                <a:effectLst/>
                <a:uLnTx/>
                <a:uFillTx/>
                <a:latin typeface="+mj-lt"/>
                <a:ea typeface="+mj-ea"/>
                <a:cs typeface="+mj-cs"/>
              </a:rPr>
              <a:t> διατείνονται οι </a:t>
            </a:r>
            <a:r>
              <a:rPr kumimoji="0" lang="el-GR" sz="2100" b="1" i="0" u="none" strike="noStrike" kern="1200" cap="none" spc="0" normalizeH="0" baseline="0" noProof="0" dirty="0" smtClean="0">
                <a:ln>
                  <a:noFill/>
                </a:ln>
                <a:solidFill>
                  <a:schemeClr val="tx1"/>
                </a:solidFill>
                <a:effectLst/>
                <a:uLnTx/>
                <a:uFillTx/>
                <a:latin typeface="+mj-lt"/>
                <a:ea typeface="+mj-ea"/>
                <a:cs typeface="+mj-cs"/>
              </a:rPr>
              <a:t>βρόγχοι</a:t>
            </a:r>
            <a:r>
              <a:rPr kumimoji="0" lang="el-GR" sz="2100" b="0" i="0" u="none" strike="noStrike" kern="1200" cap="none" spc="0" normalizeH="0" baseline="0" noProof="0" dirty="0" smtClean="0">
                <a:ln>
                  <a:noFill/>
                </a:ln>
                <a:solidFill>
                  <a:schemeClr val="tx1"/>
                </a:solidFill>
                <a:effectLst/>
                <a:uLnTx/>
                <a:uFillTx/>
                <a:latin typeface="+mj-lt"/>
                <a:ea typeface="+mj-ea"/>
                <a:cs typeface="+mj-cs"/>
              </a:rPr>
              <a:t>, ενώ στον πνεύμονα δίκην μελισσοκηρύθρας προσβάλλονται οι περιφερικοί αεραγωγοί ( βρογχιόλια και κυψελίδες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 Τίτλος"/>
          <p:cNvSpPr>
            <a:spLocks noGrp="1"/>
          </p:cNvSpPr>
          <p:nvPr>
            <p:ph type="title"/>
          </p:nvPr>
        </p:nvSpPr>
        <p:spPr/>
        <p:txBody>
          <a:bodyPr/>
          <a:lstStyle/>
          <a:p>
            <a:r>
              <a:rPr lang="el-GR" dirty="0" smtClean="0"/>
              <a:t>Βρογχίτιδα</a:t>
            </a:r>
          </a:p>
        </p:txBody>
      </p:sp>
      <p:pic>
        <p:nvPicPr>
          <p:cNvPr id="4099" name="Picture 2" descr="res220"/>
          <p:cNvPicPr>
            <a:picLocks noChangeAspect="1" noChangeArrowheads="1"/>
          </p:cNvPicPr>
          <p:nvPr/>
        </p:nvPicPr>
        <p:blipFill>
          <a:blip r:embed="rId2" cstate="print"/>
          <a:srcRect/>
          <a:stretch>
            <a:fillRect/>
          </a:stretch>
        </p:blipFill>
        <p:spPr bwMode="auto">
          <a:xfrm>
            <a:off x="1357313" y="2143125"/>
            <a:ext cx="6218237" cy="431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res170"/>
          <p:cNvPicPr>
            <a:picLocks noChangeAspect="1" noChangeArrowheads="1"/>
          </p:cNvPicPr>
          <p:nvPr/>
        </p:nvPicPr>
        <p:blipFill>
          <a:blip r:embed="rId2" cstate="print"/>
          <a:srcRect/>
          <a:stretch>
            <a:fillRect/>
          </a:stretch>
        </p:blipFill>
        <p:spPr bwMode="auto">
          <a:xfrm>
            <a:off x="1714480" y="2549514"/>
            <a:ext cx="6154084" cy="4308486"/>
          </a:xfrm>
          <a:prstGeom prst="rect">
            <a:avLst/>
          </a:prstGeom>
          <a:noFill/>
          <a:ln w="9525">
            <a:noFill/>
            <a:miter lim="800000"/>
            <a:headEnd/>
            <a:tailEnd/>
          </a:ln>
        </p:spPr>
      </p:pic>
      <p:sp>
        <p:nvSpPr>
          <p:cNvPr id="3" name="Title 1"/>
          <p:cNvSpPr txBox="1">
            <a:spLocks/>
          </p:cNvSpPr>
          <p:nvPr/>
        </p:nvSpPr>
        <p:spPr>
          <a:xfrm>
            <a:off x="0" y="0"/>
            <a:ext cx="9144000" cy="2714620"/>
          </a:xfrm>
          <a:prstGeom prst="rect">
            <a:avLst/>
          </a:prstGeom>
        </p:spPr>
        <p:txBody>
          <a:bodyP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2400" b="0" i="0" u="none" strike="noStrike" kern="1200" cap="none" spc="0" normalizeH="0" baseline="0" noProof="0" dirty="0" smtClean="0">
                <a:ln>
                  <a:noFill/>
                </a:ln>
                <a:solidFill>
                  <a:schemeClr val="tx1"/>
                </a:solidFill>
                <a:effectLst/>
                <a:uLnTx/>
                <a:uFillTx/>
                <a:latin typeface="+mj-lt"/>
                <a:ea typeface="+mj-ea"/>
                <a:cs typeface="+mj-cs"/>
              </a:rPr>
              <a:t>Δεδομένης της αιτιοπαθογένεσης της </a:t>
            </a:r>
            <a:r>
              <a:rPr lang="el-GR" sz="2400" dirty="0" smtClean="0">
                <a:latin typeface="+mj-lt"/>
                <a:ea typeface="+mj-ea"/>
                <a:cs typeface="+mj-cs"/>
              </a:rPr>
              <a:t>βρογχεκτασίας</a:t>
            </a:r>
            <a:r>
              <a:rPr kumimoji="0" lang="el-GR" sz="2400" b="0" i="0" u="none" strike="noStrike" kern="1200" cap="none" spc="0" normalizeH="0" baseline="0" noProof="0" dirty="0" smtClean="0">
                <a:ln>
                  <a:noFill/>
                </a:ln>
                <a:solidFill>
                  <a:schemeClr val="tx1"/>
                </a:solidFill>
                <a:effectLst/>
                <a:uLnTx/>
                <a:uFillTx/>
                <a:latin typeface="+mj-lt"/>
                <a:ea typeface="+mj-ea"/>
                <a:cs typeface="+mj-cs"/>
              </a:rPr>
              <a:t>, ιστολογικώς διαπιστώνεται έντονη φλεγμονώδης διήθηση βρόγχων , εδώ με εστιακή διάβρωση του βλεννογονικού επιθηλίου και σχηματισμό εξιδρώματος μέσα στον αυλό. Στη </a:t>
            </a:r>
            <a:r>
              <a:rPr kumimoji="0" lang="el-GR" sz="2400" b="1" i="0" u="none" strike="noStrike" kern="1200" cap="none" spc="0" normalizeH="0" baseline="0" noProof="0" dirty="0" smtClean="0">
                <a:ln>
                  <a:noFill/>
                </a:ln>
                <a:solidFill>
                  <a:schemeClr val="tx1"/>
                </a:solidFill>
                <a:effectLst/>
                <a:uLnTx/>
                <a:uFillTx/>
                <a:latin typeface="+mj-lt"/>
                <a:ea typeface="+mj-ea"/>
                <a:cs typeface="+mj-cs"/>
              </a:rPr>
              <a:t>βρογχεκτασία</a:t>
            </a:r>
            <a:r>
              <a:rPr kumimoji="0" lang="el-GR" sz="2400" b="0" i="0" u="none" strike="noStrike" kern="1200" cap="none" spc="0" normalizeH="0" baseline="0" noProof="0" dirty="0" smtClean="0">
                <a:ln>
                  <a:noFill/>
                </a:ln>
                <a:solidFill>
                  <a:schemeClr val="tx1"/>
                </a:solidFill>
                <a:effectLst/>
                <a:uLnTx/>
                <a:uFillTx/>
                <a:latin typeface="+mj-lt"/>
                <a:ea typeface="+mj-ea"/>
                <a:cs typeface="+mj-cs"/>
              </a:rPr>
              <a:t>  αναμένεται η ανίχνευση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2400" b="0" i="0" u="none" strike="noStrike" kern="1200" cap="none" spc="0" normalizeH="0" baseline="0" noProof="0" dirty="0" smtClean="0">
                <a:ln>
                  <a:noFill/>
                </a:ln>
                <a:solidFill>
                  <a:schemeClr val="tx1"/>
                </a:solidFill>
                <a:effectLst/>
                <a:uLnTx/>
                <a:uFillTx/>
                <a:latin typeface="+mj-lt"/>
                <a:ea typeface="+mj-ea"/>
                <a:cs typeface="+mj-cs"/>
              </a:rPr>
              <a:t>αρκετών  </a:t>
            </a:r>
            <a:r>
              <a:rPr kumimoji="0" lang="el-GR" sz="2400" b="1" i="0" u="none" strike="noStrike" kern="1200" cap="none" spc="0" normalizeH="0" baseline="0" noProof="0" dirty="0" smtClean="0">
                <a:ln>
                  <a:noFill/>
                </a:ln>
                <a:solidFill>
                  <a:schemeClr val="tx1"/>
                </a:solidFill>
                <a:effectLst/>
                <a:uLnTx/>
                <a:uFillTx/>
                <a:latin typeface="+mj-lt"/>
                <a:ea typeface="+mj-ea"/>
                <a:cs typeface="+mj-cs"/>
              </a:rPr>
              <a:t>ουδετερόφιλων</a:t>
            </a:r>
            <a:r>
              <a:rPr kumimoji="0" lang="el-GR" sz="2400" b="0" i="0" u="none" strike="noStrike" kern="1200" cap="none" spc="0" normalizeH="0" baseline="0" noProof="0" dirty="0" smtClean="0">
                <a:ln>
                  <a:noFill/>
                </a:ln>
                <a:solidFill>
                  <a:schemeClr val="tx1"/>
                </a:solidFill>
                <a:effectLst/>
                <a:uLnTx/>
                <a:uFillTx/>
                <a:latin typeface="+mj-lt"/>
                <a:ea typeface="+mj-ea"/>
                <a:cs typeface="+mj-cs"/>
              </a:rPr>
              <a:t> πολυμορφοπύρηνων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2400" b="0" i="0" u="none" strike="noStrike" kern="1200" cap="none" spc="0" normalizeH="0" baseline="0" noProof="0" dirty="0" smtClean="0">
                <a:ln>
                  <a:noFill/>
                </a:ln>
                <a:solidFill>
                  <a:schemeClr val="tx1"/>
                </a:solidFill>
                <a:effectLst/>
                <a:uLnTx/>
                <a:uFillTx/>
                <a:latin typeface="+mj-lt"/>
                <a:ea typeface="+mj-ea"/>
                <a:cs typeface="+mj-cs"/>
              </a:rPr>
              <a:t>αλλά και κυττάρων χρόνιας φλεγμονής . </a:t>
            </a:r>
            <a:br>
              <a:rPr kumimoji="0" lang="el-GR" sz="2400" b="0" i="0" u="none" strike="noStrike" kern="1200" cap="none" spc="0" normalizeH="0" baseline="0" noProof="0" dirty="0" smtClean="0">
                <a:ln>
                  <a:noFill/>
                </a:ln>
                <a:solidFill>
                  <a:schemeClr val="tx1"/>
                </a:solidFill>
                <a:effectLst/>
                <a:uLnTx/>
                <a:uFillTx/>
                <a:latin typeface="+mj-lt"/>
                <a:ea typeface="+mj-ea"/>
                <a:cs typeface="+mj-cs"/>
              </a:rPr>
            </a:br>
            <a:r>
              <a:rPr kumimoji="0" lang="el-GR" sz="2100" b="0" i="0" u="none" strike="noStrike" kern="1200" cap="none" spc="0" normalizeH="0" baseline="0" noProof="0" dirty="0" smtClean="0">
                <a:ln>
                  <a:noFill/>
                </a:ln>
                <a:solidFill>
                  <a:schemeClr val="tx1"/>
                </a:solidFill>
                <a:effectLst/>
                <a:uLnTx/>
                <a:uFillTx/>
                <a:latin typeface="+mj-lt"/>
                <a:ea typeface="+mj-ea"/>
                <a:cs typeface="+mj-cs"/>
              </a:rPr>
              <a:t>Στο </a:t>
            </a:r>
            <a:r>
              <a:rPr kumimoji="0" lang="el-GR" sz="21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t>άσθμα </a:t>
            </a:r>
            <a:r>
              <a:rPr kumimoji="0" lang="el-GR" sz="2100" b="0" i="0" u="none" strike="noStrike" kern="1200" cap="none" spc="0" normalizeH="0" baseline="0" noProof="0" dirty="0" smtClean="0">
                <a:ln>
                  <a:noFill/>
                </a:ln>
                <a:solidFill>
                  <a:schemeClr val="tx1"/>
                </a:solidFill>
                <a:effectLst/>
                <a:uLnTx/>
                <a:uFillTx/>
                <a:latin typeface="+mj-lt"/>
                <a:ea typeface="+mj-ea"/>
                <a:cs typeface="+mj-cs"/>
              </a:rPr>
              <a:t>το φλεγμονώδες διήθημα  αποτελείται από Τ4 λεμφοκύτταρα, </a:t>
            </a:r>
            <a:r>
              <a:rPr kumimoji="0" lang="el-GR" sz="2100" b="0" i="0" u="none" strike="noStrike" kern="1200" cap="none" spc="0" normalizeH="0" baseline="0" noProof="0" dirty="0" smtClean="0">
                <a:ln>
                  <a:noFill/>
                </a:ln>
                <a:solidFill>
                  <a:srgbClr val="FF0000"/>
                </a:solidFill>
                <a:effectLst/>
                <a:uLnTx/>
                <a:uFillTx/>
                <a:latin typeface="+mj-lt"/>
                <a:ea typeface="+mj-ea"/>
                <a:cs typeface="+mj-cs"/>
              </a:rPr>
              <a:t>ηωσινόφιλα</a:t>
            </a:r>
            <a:r>
              <a:rPr kumimoji="0" lang="el-GR" sz="2100" b="0" i="0" u="none" strike="noStrike" kern="1200" cap="none" spc="0" normalizeH="0" baseline="0" noProof="0" dirty="0" smtClean="0">
                <a:ln>
                  <a:noFill/>
                </a:ln>
                <a:solidFill>
                  <a:schemeClr val="tx1"/>
                </a:solidFill>
                <a:effectLst/>
                <a:uLnTx/>
                <a:uFillTx/>
                <a:latin typeface="+mj-lt"/>
                <a:ea typeface="+mj-ea"/>
                <a:cs typeface="+mj-cs"/>
              </a:rPr>
              <a:t>, μαστοκύτταρα και λίγα ουδετερόφιλα.</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res180"/>
          <p:cNvPicPr>
            <a:picLocks noChangeAspect="1" noChangeArrowheads="1"/>
          </p:cNvPicPr>
          <p:nvPr/>
        </p:nvPicPr>
        <p:blipFill>
          <a:blip r:embed="rId2" cstate="print"/>
          <a:srcRect/>
          <a:stretch>
            <a:fillRect/>
          </a:stretch>
        </p:blipFill>
        <p:spPr bwMode="auto">
          <a:xfrm>
            <a:off x="500034" y="1073132"/>
            <a:ext cx="8231433" cy="5784868"/>
          </a:xfrm>
          <a:prstGeom prst="rect">
            <a:avLst/>
          </a:prstGeom>
          <a:noFill/>
          <a:ln w="9525">
            <a:noFill/>
            <a:miter lim="800000"/>
            <a:headEnd/>
            <a:tailEnd/>
          </a:ln>
        </p:spPr>
      </p:pic>
      <p:sp>
        <p:nvSpPr>
          <p:cNvPr id="3" name="Title 2"/>
          <p:cNvSpPr txBox="1">
            <a:spLocks/>
          </p:cNvSpPr>
          <p:nvPr/>
        </p:nvSpPr>
        <p:spPr>
          <a:xfrm>
            <a:off x="0" y="-142900"/>
            <a:ext cx="9144000" cy="1560538"/>
          </a:xfrm>
          <a:prstGeom prst="rect">
            <a:avLst/>
          </a:prstGeom>
        </p:spPr>
        <p:txBody>
          <a:bodyP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3100" b="0" i="0" u="none" strike="noStrike" kern="1200" cap="none" spc="0" normalizeH="0" baseline="0" noProof="0" dirty="0" smtClean="0">
                <a:ln>
                  <a:noFill/>
                </a:ln>
                <a:solidFill>
                  <a:schemeClr val="tx1"/>
                </a:solidFill>
                <a:effectLst/>
                <a:uLnTx/>
                <a:uFillTx/>
                <a:latin typeface="+mj-lt"/>
                <a:ea typeface="+mj-ea"/>
                <a:cs typeface="+mj-cs"/>
              </a:rPr>
              <a:t>Πνευμονίτιδα από υπερευαισθησία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1600" b="0" i="0" u="none" strike="noStrike" kern="1200" cap="none" spc="0" normalizeH="0" baseline="0" noProof="0" dirty="0" smtClean="0">
                <a:ln>
                  <a:noFill/>
                </a:ln>
                <a:solidFill>
                  <a:schemeClr val="tx1"/>
                </a:solidFill>
                <a:effectLst/>
                <a:uLnTx/>
                <a:uFillTx/>
                <a:latin typeface="+mj-lt"/>
                <a:ea typeface="+mj-ea"/>
                <a:cs typeface="+mj-cs"/>
              </a:rPr>
              <a:t>λόγω έκθεσης σε εισπνεόμενες</a:t>
            </a:r>
            <a:r>
              <a:rPr kumimoji="0" lang="el-GR" sz="1600" b="0" i="0" u="none" strike="noStrike" kern="1200" cap="none" spc="0" normalizeH="0" noProof="0" dirty="0" smtClean="0">
                <a:ln>
                  <a:noFill/>
                </a:ln>
                <a:solidFill>
                  <a:schemeClr val="tx1"/>
                </a:solidFill>
                <a:effectLst/>
                <a:uLnTx/>
                <a:uFillTx/>
                <a:latin typeface="+mj-lt"/>
                <a:ea typeface="+mj-ea"/>
                <a:cs typeface="+mj-cs"/>
              </a:rPr>
              <a:t> σκόνες ή άλλα αντιγόνα. </a:t>
            </a:r>
            <a:r>
              <a:rPr lang="el-GR" sz="1600" dirty="0">
                <a:effectLst>
                  <a:outerShdw blurRad="38100" dist="38100" dir="2700000" algn="tl">
                    <a:srgbClr val="000000">
                      <a:alpha val="43137"/>
                    </a:srgbClr>
                  </a:outerShdw>
                </a:effectLst>
                <a:latin typeface="+mj-lt"/>
                <a:ea typeface="+mj-ea"/>
                <a:cs typeface="+mj-cs"/>
              </a:rPr>
              <a:t>Λ</a:t>
            </a:r>
            <a:r>
              <a:rPr kumimoji="0" lang="el-GR" sz="1600" b="0" i="0" u="none" strike="noStrike" kern="1200" cap="none" spc="0" normalizeH="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t>εμφοπλασματοκυτταρικές </a:t>
            </a:r>
            <a:r>
              <a:rPr kumimoji="0" lang="el-GR" sz="1600" b="0" i="0" u="none" strike="noStrike" kern="1200" cap="none" spc="0" normalizeH="0" noProof="0" dirty="0" smtClean="0">
                <a:ln>
                  <a:noFill/>
                </a:ln>
                <a:solidFill>
                  <a:schemeClr val="tx1"/>
                </a:solidFill>
                <a:effectLst/>
                <a:uLnTx/>
                <a:uFillTx/>
                <a:latin typeface="+mj-lt"/>
                <a:ea typeface="+mj-ea"/>
                <a:cs typeface="+mj-cs"/>
              </a:rPr>
              <a:t>διηθήσεις </a:t>
            </a:r>
            <a:r>
              <a:rPr kumimoji="0" lang="el-GR" sz="1600" b="1" i="0" u="none" strike="noStrike" kern="1200" cap="none" spc="300" normalizeH="0" noProof="0" dirty="0" smtClean="0">
                <a:ln>
                  <a:noFill/>
                </a:ln>
                <a:solidFill>
                  <a:schemeClr val="tx1"/>
                </a:solidFill>
                <a:effectLst/>
                <a:uLnTx/>
                <a:uFillTx/>
                <a:latin typeface="+mj-lt"/>
                <a:ea typeface="+mj-ea"/>
                <a:cs typeface="+mj-cs"/>
              </a:rPr>
              <a:t>πρωτίστως στο </a:t>
            </a:r>
            <a:r>
              <a:rPr kumimoji="0" lang="el-GR" sz="1600" b="1" i="0" u="sng" strike="noStrike" kern="1200" cap="none" spc="300" normalizeH="0" noProof="0" dirty="0" smtClean="0">
                <a:ln>
                  <a:noFill/>
                </a:ln>
                <a:solidFill>
                  <a:schemeClr val="tx1"/>
                </a:solidFill>
                <a:effectLst/>
                <a:uLnTx/>
                <a:uFillTx/>
                <a:latin typeface="+mj-lt"/>
                <a:ea typeface="+mj-ea"/>
                <a:cs typeface="+mj-cs"/>
              </a:rPr>
              <a:t>διάμεσο υπόστρωμα</a:t>
            </a:r>
            <a:r>
              <a:rPr kumimoji="0" lang="el-GR" sz="1600" b="1" i="0" u="none" strike="noStrike" kern="1200" cap="none" spc="300" normalizeH="0" noProof="0" dirty="0" smtClean="0">
                <a:ln>
                  <a:noFill/>
                </a:ln>
                <a:solidFill>
                  <a:schemeClr val="tx1"/>
                </a:solidFill>
                <a:effectLst/>
                <a:uLnTx/>
                <a:uFillTx/>
                <a:latin typeface="+mj-lt"/>
                <a:ea typeface="+mj-ea"/>
                <a:cs typeface="+mj-cs"/>
              </a:rPr>
              <a:t> </a:t>
            </a:r>
            <a:r>
              <a:rPr lang="el-GR" sz="1600" dirty="0" smtClean="0">
                <a:latin typeface="+mj-lt"/>
                <a:ea typeface="+mj-ea"/>
                <a:cs typeface="+mj-cs"/>
              </a:rPr>
              <a:t> Εδώ </a:t>
            </a:r>
            <a:r>
              <a:rPr lang="el-GR" sz="1600" dirty="0">
                <a:effectLst>
                  <a:outerShdw blurRad="38100" dist="38100" dir="2700000" algn="tl">
                    <a:srgbClr val="000000">
                      <a:alpha val="43137"/>
                    </a:srgbClr>
                  </a:outerShdw>
                </a:effectLst>
                <a:latin typeface="+mj-lt"/>
                <a:ea typeface="+mj-ea"/>
                <a:cs typeface="+mj-cs"/>
              </a:rPr>
              <a:t>κ</a:t>
            </a:r>
            <a:r>
              <a:rPr kumimoji="0" lang="el-GR" sz="16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t>οκκίωμα</a:t>
            </a:r>
            <a:r>
              <a:rPr kumimoji="0" lang="el-GR" sz="1600" b="0" i="0" u="none" strike="noStrike" kern="1200" cap="none" spc="0" normalizeH="0" baseline="0" noProof="0" dirty="0" smtClean="0">
                <a:ln>
                  <a:noFill/>
                </a:ln>
                <a:solidFill>
                  <a:schemeClr val="tx1"/>
                </a:solidFill>
                <a:effectLst/>
                <a:uLnTx/>
                <a:uFillTx/>
                <a:latin typeface="+mj-lt"/>
                <a:ea typeface="+mj-ea"/>
                <a:cs typeface="+mj-cs"/>
              </a:rPr>
              <a:t> με πολυπύρηνο γιγαντοκύτταρο. </a:t>
            </a:r>
          </a:p>
          <a:p>
            <a:pPr marL="0" marR="0" lvl="0" indent="0" algn="ctr" defTabSz="914400" rtl="0" eaLnBrk="1" fontAlgn="auto" latinLnBrk="0" hangingPunct="1">
              <a:lnSpc>
                <a:spcPct val="100000"/>
              </a:lnSpc>
              <a:spcBef>
                <a:spcPct val="0"/>
              </a:spcBef>
              <a:spcAft>
                <a:spcPts val="0"/>
              </a:spcAft>
              <a:buClrTx/>
              <a:buSzTx/>
              <a:buFontTx/>
              <a:buNone/>
              <a:tabLst/>
              <a:defRPr/>
            </a:pPr>
            <a:r>
              <a:rPr lang="el-GR" sz="1600" i="1" dirty="0" smtClean="0">
                <a:latin typeface="+mj-lt"/>
                <a:ea typeface="+mj-ea"/>
                <a:cs typeface="+mj-cs"/>
              </a:rPr>
              <a:t>Ί</a:t>
            </a:r>
            <a:r>
              <a:rPr kumimoji="0" lang="el-GR" sz="1600" b="0" i="1" u="none" strike="noStrike" kern="1200" cap="none" spc="0" normalizeH="0" baseline="0" noProof="0" dirty="0" smtClean="0">
                <a:ln>
                  <a:noFill/>
                </a:ln>
                <a:solidFill>
                  <a:schemeClr val="tx1"/>
                </a:solidFill>
                <a:effectLst/>
                <a:uLnTx/>
                <a:uFillTx/>
                <a:latin typeface="+mj-lt"/>
                <a:ea typeface="+mj-ea"/>
                <a:cs typeface="+mj-cs"/>
              </a:rPr>
              <a:t>σως</a:t>
            </a:r>
            <a:r>
              <a:rPr kumimoji="0" lang="el-GR" sz="1600" b="0" i="0" u="none" strike="noStrike" kern="1200" cap="none" spc="0" normalizeH="0" baseline="0" noProof="0" dirty="0" smtClean="0">
                <a:ln>
                  <a:noFill/>
                </a:ln>
                <a:solidFill>
                  <a:schemeClr val="tx1"/>
                </a:solidFill>
                <a:effectLst/>
                <a:uLnTx/>
                <a:uFillTx/>
                <a:latin typeface="+mj-lt"/>
                <a:ea typeface="+mj-ea"/>
                <a:cs typeface="+mj-cs"/>
              </a:rPr>
              <a:t> συνυπάρχον, </a:t>
            </a:r>
            <a:r>
              <a:rPr kumimoji="0" lang="el-GR" sz="1600" b="0" i="1"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t>μη</a:t>
            </a:r>
            <a:r>
              <a:rPr kumimoji="0" lang="el-GR" sz="1600" b="0" i="0" u="none" strike="noStrike" kern="1200" cap="none" spc="0" normalizeH="0" baseline="0" noProof="0" dirty="0" smtClean="0">
                <a:ln>
                  <a:noFill/>
                </a:ln>
                <a:solidFill>
                  <a:schemeClr val="tx1"/>
                </a:solidFill>
                <a:effectLst/>
                <a:uLnTx/>
                <a:uFillTx/>
                <a:latin typeface="+mj-lt"/>
                <a:ea typeface="+mj-ea"/>
                <a:cs typeface="+mj-cs"/>
              </a:rPr>
              <a:t> προβάλλον  (ενδο)κυψελιδικό εξίδρωμα.</a:t>
            </a:r>
          </a:p>
        </p:txBody>
      </p:sp>
      <p:sp>
        <p:nvSpPr>
          <p:cNvPr id="4" name="Left Arrow 3"/>
          <p:cNvSpPr/>
          <p:nvPr/>
        </p:nvSpPr>
        <p:spPr>
          <a:xfrm rot="2748268">
            <a:off x="2382979" y="4206413"/>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mc:AlternateContent xmlns:mc="http://schemas.openxmlformats.org/markup-compatibility/2006">
        <mc:Choice xmlns:p14="http://schemas.microsoft.com/office/powerpoint/2010/main" xmlns="" Requires="p14">
          <p:contentPart p14:bwMode="auto" r:id="rId3">
            <p14:nvContentPartPr>
              <p14:cNvPr id="1026" name="Ink 2"/>
              <p14:cNvContentPartPr>
                <a14:cpLocks xmlns:a14="http://schemas.microsoft.com/office/drawing/2010/main" noRot="1" noChangeAspect="1" noEditPoints="1" noChangeArrowheads="1" noChangeShapeType="1"/>
              </p14:cNvContentPartPr>
              <p14:nvPr/>
            </p14:nvContentPartPr>
            <p14:xfrm>
              <a:off x="1196975" y="1751013"/>
              <a:ext cx="3232150" cy="3473450"/>
            </p14:xfrm>
          </p:contentPart>
        </mc:Choice>
        <mc:Fallback>
          <p:pic>
            <p:nvPicPr>
              <p:cNvPr id="1026" name="Ink 2"/>
              <p:cNvPicPr>
                <a:picLocks noRot="1" noChangeAspect="1" noEditPoints="1" noChangeArrowheads="1" noChangeShapeType="1"/>
              </p:cNvPicPr>
              <p:nvPr/>
            </p:nvPicPr>
            <p:blipFill>
              <a:blip r:embed="rId4" cstate="print"/>
              <a:stretch>
                <a:fillRect/>
              </a:stretch>
            </p:blipFill>
            <p:spPr>
              <a:xfrm>
                <a:off x="1190510" y="1744542"/>
                <a:ext cx="3245080" cy="3486392"/>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71546"/>
          </a:xfrm>
        </p:spPr>
        <p:txBody>
          <a:bodyPr>
            <a:normAutofit/>
          </a:bodyPr>
          <a:lstStyle/>
          <a:p>
            <a:r>
              <a:rPr lang="el-GR" sz="3100" b="1" dirty="0" smtClean="0"/>
              <a:t>Ανοσιακές</a:t>
            </a:r>
            <a:r>
              <a:rPr lang="el-GR" sz="3100" dirty="0" smtClean="0"/>
              <a:t> φλεγμονές του πνευμονικού παρεγχύματος.</a:t>
            </a:r>
            <a:r>
              <a:rPr lang="el-GR" dirty="0" smtClean="0"/>
              <a:t/>
            </a:r>
            <a:br>
              <a:rPr lang="el-GR" dirty="0" smtClean="0"/>
            </a:br>
            <a:r>
              <a:rPr lang="el-GR" sz="3100" dirty="0" smtClean="0"/>
              <a:t>Εντόπιση, αιτιολογία, ευρήματα.</a:t>
            </a:r>
            <a:endParaRPr lang="el-GR" sz="3100" dirty="0"/>
          </a:p>
        </p:txBody>
      </p:sp>
      <p:sp>
        <p:nvSpPr>
          <p:cNvPr id="3" name="Content Placeholder 2"/>
          <p:cNvSpPr>
            <a:spLocks noGrp="1"/>
          </p:cNvSpPr>
          <p:nvPr>
            <p:ph sz="half" idx="1"/>
          </p:nvPr>
        </p:nvSpPr>
        <p:spPr>
          <a:xfrm>
            <a:off x="457200" y="1071546"/>
            <a:ext cx="4038600" cy="5786454"/>
          </a:xfrm>
        </p:spPr>
        <p:txBody>
          <a:bodyPr>
            <a:normAutofit fontScale="85000" lnSpcReduction="20000"/>
          </a:bodyPr>
          <a:lstStyle/>
          <a:p>
            <a:r>
              <a:rPr lang="el-GR" b="1" spc="300" dirty="0" smtClean="0"/>
              <a:t>Πνευμονίτιδα από υπερευαισθησία</a:t>
            </a:r>
          </a:p>
          <a:p>
            <a:endParaRPr lang="el-GR" b="1" spc="300" dirty="0" smtClean="0"/>
          </a:p>
          <a:p>
            <a:r>
              <a:rPr lang="el-GR" dirty="0" smtClean="0"/>
              <a:t>Κυψελίδες</a:t>
            </a:r>
          </a:p>
          <a:p>
            <a:r>
              <a:rPr lang="el-GR" dirty="0" smtClean="0"/>
              <a:t>Ανοσοσυμπλεγματική αιτιοπαθογένεση-  αντίδραση υπερευαισθησίας τύπου ΙΙΙ</a:t>
            </a:r>
          </a:p>
          <a:p>
            <a:r>
              <a:rPr lang="el-GR" spc="300" dirty="0" smtClean="0">
                <a:effectLst>
                  <a:outerShdw blurRad="38100" dist="38100" dir="2700000" algn="tl">
                    <a:srgbClr val="000000">
                      <a:alpha val="43137"/>
                    </a:srgbClr>
                  </a:outerShdw>
                </a:effectLst>
              </a:rPr>
              <a:t>Διάμεση</a:t>
            </a:r>
            <a:r>
              <a:rPr lang="el-GR" dirty="0" smtClean="0"/>
              <a:t> μονοπυρηνική φλεγμονή, ίνωση, εξαλειπτική βρογχίτιδα, κοκκιώματα.</a:t>
            </a:r>
          </a:p>
          <a:p>
            <a:endParaRPr lang="el-GR" dirty="0" smtClean="0"/>
          </a:p>
          <a:p>
            <a:endParaRPr lang="el-GR" dirty="0"/>
          </a:p>
        </p:txBody>
      </p:sp>
      <p:sp>
        <p:nvSpPr>
          <p:cNvPr id="4" name="Content Placeholder 3"/>
          <p:cNvSpPr>
            <a:spLocks noGrp="1"/>
          </p:cNvSpPr>
          <p:nvPr>
            <p:ph sz="half" idx="2"/>
          </p:nvPr>
        </p:nvSpPr>
        <p:spPr>
          <a:xfrm>
            <a:off x="4648200" y="1052736"/>
            <a:ext cx="4495800" cy="5805264"/>
          </a:xfrm>
        </p:spPr>
        <p:txBody>
          <a:bodyPr>
            <a:normAutofit fontScale="85000" lnSpcReduction="20000"/>
          </a:bodyPr>
          <a:lstStyle/>
          <a:p>
            <a:r>
              <a:rPr lang="el-GR" b="1" spc="300" dirty="0" smtClean="0"/>
              <a:t>Άσθμα</a:t>
            </a:r>
          </a:p>
          <a:p>
            <a:r>
              <a:rPr lang="el-GR" dirty="0" smtClean="0"/>
              <a:t>Βρόγχοι</a:t>
            </a:r>
          </a:p>
          <a:p>
            <a:r>
              <a:rPr lang="el-GR" dirty="0" smtClean="0"/>
              <a:t>Υπεραντιδραστικοί αεραγωγοί. Αντίδραση υπερευαισθησίας τύπου Ι, ρυθμιζόμενη από την </a:t>
            </a:r>
            <a:r>
              <a:rPr lang="en-US" dirty="0" err="1" smtClean="0"/>
              <a:t>IgE</a:t>
            </a:r>
            <a:r>
              <a:rPr lang="en-US" dirty="0" smtClean="0"/>
              <a:t>.</a:t>
            </a:r>
          </a:p>
          <a:p>
            <a:r>
              <a:rPr lang="el-GR" dirty="0" err="1" smtClean="0"/>
              <a:t>Υπερδιεσταλμένοι</a:t>
            </a:r>
            <a:r>
              <a:rPr lang="el-GR" dirty="0" smtClean="0"/>
              <a:t>-</a:t>
            </a:r>
            <a:r>
              <a:rPr lang="el-GR" dirty="0" err="1" smtClean="0"/>
              <a:t>υπερδιατεταμένοι</a:t>
            </a:r>
            <a:r>
              <a:rPr lang="el-GR" dirty="0" smtClean="0"/>
              <a:t> πνεύμονες λόγω δυσχέρειας της εξόδου του αέρα μέσω των </a:t>
            </a:r>
            <a:r>
              <a:rPr lang="el-GR" dirty="0" err="1" smtClean="0"/>
              <a:t>στενωμένων</a:t>
            </a:r>
            <a:r>
              <a:rPr lang="el-GR" dirty="0" smtClean="0"/>
              <a:t> αεραγωγών, μικρές ατελεκτασικές περιοχές, βύσματα βλέννης σε βρόγχους-μεγάλα βρογχιόλια, ηωσινόφιλα, κρύσταλλοι </a:t>
            </a:r>
            <a:r>
              <a:rPr lang="en-US" dirty="0" smtClean="0"/>
              <a:t>Charcot-Leyden, </a:t>
            </a:r>
            <a:r>
              <a:rPr lang="el-GR" dirty="0" smtClean="0"/>
              <a:t>πάχυνση βασικής μεμβράνης βρογχικού επιθηλίου.</a:t>
            </a:r>
          </a:p>
          <a:p>
            <a:endParaRPr lang="el-GR" dirty="0" smtClean="0"/>
          </a:p>
          <a:p>
            <a:pPr>
              <a:buNone/>
            </a:pPr>
            <a:endParaRPr lang="el-GR" dirty="0" smtClean="0"/>
          </a:p>
          <a:p>
            <a:endParaRPr lang="el-GR" dirty="0" smtClean="0"/>
          </a:p>
          <a:p>
            <a:endParaRPr lang="el-GR"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28604"/>
          </a:xfrm>
        </p:spPr>
        <p:txBody>
          <a:bodyPr>
            <a:noAutofit/>
          </a:bodyPr>
          <a:lstStyle/>
          <a:p>
            <a:r>
              <a:rPr lang="el-GR" sz="3200" dirty="0" smtClean="0"/>
              <a:t>2</a:t>
            </a:r>
            <a:r>
              <a:rPr lang="el-GR" sz="3200" baseline="30000" dirty="0" smtClean="0"/>
              <a:t>ο</a:t>
            </a:r>
            <a:r>
              <a:rPr lang="el-GR" sz="3200" dirty="0" smtClean="0"/>
              <a:t> περιστατικό </a:t>
            </a:r>
            <a:endParaRPr lang="el-GR" sz="3200" dirty="0"/>
          </a:p>
        </p:txBody>
      </p:sp>
      <p:sp>
        <p:nvSpPr>
          <p:cNvPr id="3" name="Content Placeholder 2"/>
          <p:cNvSpPr>
            <a:spLocks noGrp="1"/>
          </p:cNvSpPr>
          <p:nvPr>
            <p:ph idx="1"/>
          </p:nvPr>
        </p:nvSpPr>
        <p:spPr>
          <a:xfrm>
            <a:off x="0" y="642918"/>
            <a:ext cx="9144000" cy="6215082"/>
          </a:xfrm>
        </p:spPr>
        <p:txBody>
          <a:bodyPr>
            <a:normAutofit fontScale="85000" lnSpcReduction="10000"/>
          </a:bodyPr>
          <a:lstStyle/>
          <a:p>
            <a:pPr algn="just"/>
            <a:r>
              <a:rPr lang="el-GR" sz="2000" dirty="0" smtClean="0"/>
              <a:t>Υπέρβαρος άνδρας 45 ετών, καπνιστής δύο πακέτων τσιγάρων ημερησίως επί 20ετία, είχε αναζητήσει Παθολόγο για </a:t>
            </a:r>
            <a:r>
              <a:rPr lang="el-GR" sz="2000" b="1" dirty="0" smtClean="0"/>
              <a:t>επιτεινόμενο βήχα με σχετικά παχύρρευστη βλεννώδη απόχρεμψη</a:t>
            </a:r>
            <a:r>
              <a:rPr lang="el-GR" sz="2000" dirty="0" smtClean="0"/>
              <a:t>, τον οποίο θυμόταν να υπάρχει από ορισμένων ετών με ιδιαίτερη βαρύτητα κατά το πρωινό ξύπνημα, προκαλώντας ενόχληση της συζύγου του η οποία και τον είχε παροτρύνει να επισκεφθεί Παθολόγο, ώστε να διακόψει το κάπνισμα. Μετά από τη σχετική σύσταση, ο ασθενής δεν είχε παρακολουθηθεί.</a:t>
            </a:r>
          </a:p>
          <a:p>
            <a:pPr algn="just"/>
            <a:r>
              <a:rPr lang="el-GR" sz="2000" dirty="0" smtClean="0"/>
              <a:t>Δέκα χρόνια μετά, αυτός προσήλθε με εμφανή καταπόνηση, βήχα με συριγμό, παραπονούμενος για </a:t>
            </a:r>
            <a:r>
              <a:rPr lang="el-GR" sz="2000" b="1" dirty="0" smtClean="0"/>
              <a:t>«σφύξιμο» στο θώρακα</a:t>
            </a:r>
            <a:r>
              <a:rPr lang="el-GR" sz="2000" dirty="0" smtClean="0"/>
              <a:t>∙ όλα αυτά κατέστησαν ιδιαίτερα έντονα κατόπιν μιας πρόσφατης λοίμωξης του ανώτερου </a:t>
            </a:r>
            <a:r>
              <a:rPr lang="el-GR" sz="2000" dirty="0" smtClean="0"/>
              <a:t>αναπνευστικού</a:t>
            </a:r>
            <a:r>
              <a:rPr lang="en-US" sz="2000" dirty="0" smtClean="0"/>
              <a:t>,</a:t>
            </a:r>
            <a:r>
              <a:rPr lang="el-GR" sz="2000" dirty="0" smtClean="0"/>
              <a:t> </a:t>
            </a:r>
            <a:r>
              <a:rPr lang="el-GR" sz="2000" dirty="0" smtClean="0"/>
              <a:t>αλλά παρόμοια, ελαφρύτερα  επεισόδια αναφέρονταν στο ατομικό αναμνηστικό του ασθενή εδώ και λίγα χρόνια. Ο ασθενής ανταποκρίθηκε ικανοποιητικά σε αγωγή με βρογχοδιασταλτικά και αντιβιοτικά, σε μετέπειτα δε σπειρομέτρηση  ανευρέθηκε </a:t>
            </a:r>
            <a:r>
              <a:rPr lang="el-GR" sz="2000" b="1" dirty="0" smtClean="0"/>
              <a:t>κάποια ελάττωση του </a:t>
            </a:r>
            <a:r>
              <a:rPr lang="en-US" sz="2000" b="1" dirty="0" smtClean="0"/>
              <a:t>FEV1.</a:t>
            </a:r>
            <a:endParaRPr lang="el-GR" sz="2000" b="1" dirty="0" smtClean="0"/>
          </a:p>
          <a:p>
            <a:pPr algn="just"/>
            <a:r>
              <a:rPr lang="el-GR" sz="2000" dirty="0" smtClean="0"/>
              <a:t>Κατά την τελευταία τριετία, η σύζυγος του ασθενή τον συνοδεύει στις επισκέψεις του στον Πνευμονολόγο και αναφέρει  ότι ο σύζυγός της εμφανίζει </a:t>
            </a:r>
            <a:r>
              <a:rPr lang="el-GR" sz="2000" b="1" dirty="0" smtClean="0"/>
              <a:t>αυξημένη υπνηλία  </a:t>
            </a:r>
            <a:r>
              <a:rPr lang="el-GR" sz="2000" dirty="0" smtClean="0"/>
              <a:t>(λόγω νάρκωσης από το </a:t>
            </a:r>
            <a:r>
              <a:rPr lang="en-US" sz="2000" dirty="0" smtClean="0"/>
              <a:t>CO2) , </a:t>
            </a:r>
            <a:r>
              <a:rPr lang="el-GR" sz="2000" dirty="0" smtClean="0"/>
              <a:t> αλλαγές στη συμπεριφορά του και πρωινούς πονοκεφάλους. Ο παρακλινικός έλεγχος αναδεικνύει </a:t>
            </a:r>
            <a:r>
              <a:rPr lang="el-GR" sz="2000" b="1" dirty="0" smtClean="0"/>
              <a:t>υψηλό αιματοκρίτη </a:t>
            </a:r>
            <a:r>
              <a:rPr lang="el-GR" sz="2000" dirty="0" smtClean="0"/>
              <a:t>(αυξημένα τα ερυθρά αιμοσφαίρια λόγω χρόνιας υποξαιμίας). Ο αριθμός των λευκοκυττάρων είναι εν γένει φυσιολογικός.  Από τα αέρια αρτηριακού αίματος</a:t>
            </a:r>
            <a:r>
              <a:rPr lang="en-US" sz="2000" dirty="0" smtClean="0"/>
              <a:t>:</a:t>
            </a:r>
            <a:r>
              <a:rPr lang="fr-FR" sz="2000" dirty="0" smtClean="0"/>
              <a:t> </a:t>
            </a:r>
            <a:r>
              <a:rPr lang="el-GR" sz="2000" dirty="0" smtClean="0"/>
              <a:t>χαμηλό οξυγόνο, κατακράτηση </a:t>
            </a:r>
            <a:r>
              <a:rPr lang="en-US" sz="2000" dirty="0" smtClean="0"/>
              <a:t>CO</a:t>
            </a:r>
            <a:r>
              <a:rPr lang="en-US" sz="1400" dirty="0" smtClean="0"/>
              <a:t>2</a:t>
            </a:r>
            <a:r>
              <a:rPr lang="en-US" sz="2000" dirty="0" smtClean="0"/>
              <a:t>.</a:t>
            </a:r>
            <a:r>
              <a:rPr lang="fr-FR" sz="2000" dirty="0" smtClean="0"/>
              <a:t> </a:t>
            </a:r>
            <a:r>
              <a:rPr lang="el-GR" sz="2000" dirty="0" smtClean="0"/>
              <a:t>Κατά τον έλεγχο της λειτουργικότητας των πνευμόνων διαπιστώνεται </a:t>
            </a:r>
            <a:r>
              <a:rPr lang="el-GR" sz="2000" b="1" u="sng" spc="300" dirty="0" smtClean="0">
                <a:effectLst>
                  <a:outerShdw blurRad="38100" dist="38100" dir="2700000" algn="tl">
                    <a:srgbClr val="000000">
                      <a:alpha val="43137"/>
                    </a:srgbClr>
                  </a:outerShdw>
                </a:effectLst>
              </a:rPr>
              <a:t>αύξηση της ολικής χωρητικότητας </a:t>
            </a:r>
            <a:r>
              <a:rPr lang="el-GR" sz="2000" b="1" u="sng" dirty="0" smtClean="0"/>
              <a:t>συνδυαζόμενη με</a:t>
            </a:r>
            <a:r>
              <a:rPr lang="el-GR" sz="2000" u="sng" dirty="0" smtClean="0"/>
              <a:t> </a:t>
            </a:r>
            <a:r>
              <a:rPr lang="el-GR" sz="2000" b="1" u="sng" dirty="0" smtClean="0"/>
              <a:t>έντονη μείωση του </a:t>
            </a:r>
            <a:r>
              <a:rPr lang="en-US" sz="2000" b="1" u="sng" dirty="0" smtClean="0"/>
              <a:t>FEV1</a:t>
            </a:r>
            <a:r>
              <a:rPr lang="el-GR" sz="2000" b="1" dirty="0" smtClean="0"/>
              <a:t> συγκριτικά με παλαιότερα,</a:t>
            </a:r>
            <a:r>
              <a:rPr lang="el-GR" sz="2000" dirty="0" smtClean="0"/>
              <a:t> και </a:t>
            </a:r>
            <a:r>
              <a:rPr lang="el-GR" sz="2000" b="1" dirty="0" smtClean="0"/>
              <a:t>μειωμένη διαχυτική  ικανότητα</a:t>
            </a:r>
            <a:r>
              <a:rPr lang="el-GR" sz="2000" dirty="0" smtClean="0"/>
              <a:t>.  Εγκαθίσταται σοβαρή </a:t>
            </a:r>
            <a:r>
              <a:rPr lang="el-GR" sz="2000" b="1" dirty="0" smtClean="0">
                <a:effectLst>
                  <a:outerShdw blurRad="38100" dist="38100" dir="2700000" algn="tl">
                    <a:srgbClr val="000000">
                      <a:alpha val="43137"/>
                    </a:srgbClr>
                  </a:outerShdw>
                </a:effectLst>
              </a:rPr>
              <a:t>κυάνωση</a:t>
            </a:r>
            <a:r>
              <a:rPr lang="el-GR" sz="2000" b="1" dirty="0" smtClean="0"/>
              <a:t> </a:t>
            </a:r>
            <a:r>
              <a:rPr lang="el-GR" sz="2000" dirty="0" smtClean="0"/>
              <a:t>(λόγω χαμηλής οξυγόνωσης του αίματος) και, κατά την είσοδό του στο νοσοκομείο, ο ασθενής εμφανίζει </a:t>
            </a:r>
            <a:r>
              <a:rPr lang="el-GR" sz="2000" b="1" dirty="0" smtClean="0"/>
              <a:t>διατεταμένες σφαγίτιδες φλέβες </a:t>
            </a:r>
            <a:r>
              <a:rPr lang="el-GR" sz="2000" dirty="0" smtClean="0"/>
              <a:t>και </a:t>
            </a:r>
            <a:r>
              <a:rPr lang="el-GR" sz="2000" b="1" dirty="0" smtClean="0"/>
              <a:t>διογκωμένο, μαλακό ήπαρ </a:t>
            </a:r>
            <a:r>
              <a:rPr lang="el-GR" sz="2000" dirty="0" smtClean="0"/>
              <a:t>(ως επί δεξιάς καρδιακής </a:t>
            </a:r>
            <a:r>
              <a:rPr lang="el-GR" sz="2000" dirty="0" smtClean="0"/>
              <a:t>ανεπάρκειας).</a:t>
            </a:r>
            <a:endParaRPr lang="el-GR" sz="2000" dirty="0" smtClean="0"/>
          </a:p>
          <a:p>
            <a:pPr algn="just"/>
            <a:r>
              <a:rPr lang="el-GR" sz="2000" dirty="0" smtClean="0"/>
              <a:t>Μετά από προϊούσα πορεία επιδείνωσης, ο ασθενής καταλήγει εντός του νοσοκομείου και ζητείται νεκροτομή από παθολογοανατόμο, εξού τα ακόλουθα ευρήματα. </a:t>
            </a:r>
          </a:p>
          <a:p>
            <a:pPr algn="just"/>
            <a:endParaRPr lang="el-GR"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71480"/>
            <a:ext cx="9144000" cy="846158"/>
          </a:xfrm>
        </p:spPr>
        <p:txBody>
          <a:bodyPr>
            <a:noAutofit/>
          </a:bodyPr>
          <a:lstStyle/>
          <a:p>
            <a:r>
              <a:rPr lang="el-GR" sz="2800" dirty="0" smtClean="0"/>
              <a:t>Ευρήματα λειτουργικών εξετάσεων των πνευμόνων για </a:t>
            </a:r>
            <a:r>
              <a:rPr lang="el-GR" sz="2800" dirty="0" smtClean="0">
                <a:effectLst>
                  <a:outerShdw blurRad="38100" dist="38100" dir="2700000" algn="tl">
                    <a:srgbClr val="000000">
                      <a:alpha val="43137"/>
                    </a:srgbClr>
                  </a:outerShdw>
                </a:effectLst>
              </a:rPr>
              <a:t>διάκριση</a:t>
            </a:r>
            <a:r>
              <a:rPr lang="el-GR" sz="2800" dirty="0" smtClean="0"/>
              <a:t> αποφρακτικών και περιοριστικών νοσημάτων. </a:t>
            </a:r>
            <a:r>
              <a:rPr lang="en-US" sz="2800" dirty="0" smtClean="0"/>
              <a:t/>
            </a:r>
            <a:br>
              <a:rPr lang="en-US" sz="2800" dirty="0" smtClean="0"/>
            </a:br>
            <a:r>
              <a:rPr lang="el-GR" sz="2400" dirty="0" smtClean="0"/>
              <a:t>Η σημασία της </a:t>
            </a:r>
            <a:r>
              <a:rPr lang="el-GR" sz="2400" u="sng" dirty="0" smtClean="0">
                <a:effectLst>
                  <a:outerShdw blurRad="38100" dist="38100" dir="2700000" algn="tl">
                    <a:srgbClr val="000000">
                      <a:alpha val="43137"/>
                    </a:srgbClr>
                  </a:outerShdw>
                </a:effectLst>
              </a:rPr>
              <a:t>βίαιας ζωτικής χωρητικότητας </a:t>
            </a:r>
            <a:r>
              <a:rPr lang="el-GR" sz="2400" dirty="0" smtClean="0"/>
              <a:t>( δηλ. της ποσότητας του βιαίως εκπνεόμενου αέρα μετά τη βαθύτερη δυνατή εισπνοή-</a:t>
            </a:r>
            <a:r>
              <a:rPr lang="en-US" sz="2400" dirty="0" smtClean="0"/>
              <a:t>FVC)</a:t>
            </a:r>
            <a:r>
              <a:rPr lang="el-GR" sz="2400" dirty="0" smtClean="0"/>
              <a:t> </a:t>
            </a:r>
            <a:endParaRPr lang="el-GR" sz="2400" dirty="0"/>
          </a:p>
        </p:txBody>
      </p:sp>
      <p:sp>
        <p:nvSpPr>
          <p:cNvPr id="3" name="Text Placeholder 2"/>
          <p:cNvSpPr>
            <a:spLocks noGrp="1"/>
          </p:cNvSpPr>
          <p:nvPr>
            <p:ph type="body" idx="1"/>
          </p:nvPr>
        </p:nvSpPr>
        <p:spPr>
          <a:xfrm>
            <a:off x="457200" y="1535112"/>
            <a:ext cx="4040188" cy="965193"/>
          </a:xfrm>
        </p:spPr>
        <p:txBody>
          <a:bodyPr>
            <a:normAutofit/>
          </a:bodyPr>
          <a:lstStyle/>
          <a:p>
            <a:r>
              <a:rPr lang="el-GR" sz="2800" dirty="0" smtClean="0"/>
              <a:t>Αποφρακτικά νοσήματα </a:t>
            </a:r>
            <a:endParaRPr lang="el-GR" sz="2800" dirty="0"/>
          </a:p>
        </p:txBody>
      </p:sp>
      <p:sp>
        <p:nvSpPr>
          <p:cNvPr id="4" name="Content Placeholder 3"/>
          <p:cNvSpPr>
            <a:spLocks noGrp="1"/>
          </p:cNvSpPr>
          <p:nvPr>
            <p:ph sz="half" idx="2"/>
          </p:nvPr>
        </p:nvSpPr>
        <p:spPr>
          <a:xfrm>
            <a:off x="0" y="2357430"/>
            <a:ext cx="4825974" cy="1357322"/>
          </a:xfrm>
        </p:spPr>
        <p:txBody>
          <a:bodyPr>
            <a:noAutofit/>
          </a:bodyPr>
          <a:lstStyle/>
          <a:p>
            <a:r>
              <a:rPr lang="el-GR" sz="2000" dirty="0" smtClean="0"/>
              <a:t>Αυξημένη αντίσταση κατά την εκπνοή. </a:t>
            </a:r>
          </a:p>
          <a:p>
            <a:r>
              <a:rPr lang="el-GR" sz="2000" b="1" dirty="0" smtClean="0"/>
              <a:t>Μείωση του </a:t>
            </a:r>
            <a:r>
              <a:rPr lang="en-US" sz="2000" b="1" dirty="0" smtClean="0"/>
              <a:t>FEV1.</a:t>
            </a:r>
          </a:p>
          <a:p>
            <a:r>
              <a:rPr lang="el-GR" sz="2000" dirty="0" smtClean="0"/>
              <a:t>Αν </a:t>
            </a:r>
            <a:r>
              <a:rPr lang="en-US" sz="2000" dirty="0" smtClean="0"/>
              <a:t> </a:t>
            </a:r>
            <a:r>
              <a:rPr lang="el-GR" sz="2000" dirty="0" smtClean="0"/>
              <a:t>η  </a:t>
            </a:r>
            <a:r>
              <a:rPr lang="el-GR" sz="2000" b="1" dirty="0" smtClean="0"/>
              <a:t>βίαια ζωτική χωρητικότητα FVC  μειώνεται,  πρέπει </a:t>
            </a:r>
            <a:r>
              <a:rPr lang="el-GR" sz="2000" dirty="0" smtClean="0"/>
              <a:t>και ο λόγος  </a:t>
            </a:r>
            <a:r>
              <a:rPr lang="el-GR" sz="2000" b="1" dirty="0" smtClean="0"/>
              <a:t>FEV1 / FVC  </a:t>
            </a:r>
            <a:r>
              <a:rPr lang="el-GR" sz="2000" b="1" i="1" spc="300" dirty="0" smtClean="0"/>
              <a:t>επίσης </a:t>
            </a:r>
            <a:r>
              <a:rPr lang="el-GR" sz="2000" b="1" dirty="0" smtClean="0"/>
              <a:t>να μειώνεται</a:t>
            </a:r>
            <a:r>
              <a:rPr lang="el-GR" sz="2000" dirty="0" smtClean="0"/>
              <a:t> ( λόγω </a:t>
            </a:r>
            <a:r>
              <a:rPr lang="el-GR" sz="2000" dirty="0" smtClean="0">
                <a:effectLst>
                  <a:outerShdw blurRad="38100" dist="38100" dir="2700000" algn="tl">
                    <a:srgbClr val="000000">
                      <a:alpha val="43137"/>
                    </a:srgbClr>
                  </a:outerShdw>
                </a:effectLst>
              </a:rPr>
              <a:t>μεγαλύτερης μείωσης του αριθμητή </a:t>
            </a:r>
            <a:r>
              <a:rPr lang="el-GR" sz="2000" dirty="0" smtClean="0"/>
              <a:t>συγκριτικά με εκείνη του παρονομαστή) , ώστε αυτό </a:t>
            </a:r>
            <a:r>
              <a:rPr lang="el-GR" sz="2000" dirty="0" smtClean="0"/>
              <a:t>να </a:t>
            </a:r>
            <a:r>
              <a:rPr lang="el-GR" sz="2000" dirty="0" smtClean="0"/>
              <a:t>είναι </a:t>
            </a:r>
            <a:r>
              <a:rPr lang="el-GR" sz="2000" dirty="0" smtClean="0"/>
              <a:t>συμβατό με μια </a:t>
            </a:r>
            <a:r>
              <a:rPr lang="el-GR" sz="2000" dirty="0" smtClean="0">
                <a:effectLst>
                  <a:outerShdw blurRad="38100" dist="38100" dir="2700000" algn="tl">
                    <a:srgbClr val="000000">
                      <a:alpha val="43137"/>
                    </a:srgbClr>
                  </a:outerShdw>
                </a:effectLst>
              </a:rPr>
              <a:t>αποφρακτική</a:t>
            </a:r>
            <a:r>
              <a:rPr lang="el-GR" sz="2000" dirty="0" smtClean="0"/>
              <a:t> μορφή  πνευμονοπάθειας. Συνήθως, το κριτήριο για αποφρακτικό νόσημα είναι ότι ο λόγος  FEV1 / FVC πρέπει να είναι μικρότερος ή το πολύ ίσος με το 70 έως 80% σε ενήλικες και με το 85% στα παιδιά.</a:t>
            </a:r>
            <a:endParaRPr lang="el-GR" sz="2000" dirty="0"/>
          </a:p>
        </p:txBody>
      </p:sp>
      <p:sp>
        <p:nvSpPr>
          <p:cNvPr id="5" name="Text Placeholder 4"/>
          <p:cNvSpPr>
            <a:spLocks noGrp="1"/>
          </p:cNvSpPr>
          <p:nvPr>
            <p:ph type="body" sz="quarter" idx="3"/>
          </p:nvPr>
        </p:nvSpPr>
        <p:spPr>
          <a:xfrm>
            <a:off x="4932040" y="1535112"/>
            <a:ext cx="3754760" cy="965193"/>
          </a:xfrm>
        </p:spPr>
        <p:txBody>
          <a:bodyPr>
            <a:normAutofit/>
          </a:bodyPr>
          <a:lstStyle/>
          <a:p>
            <a:r>
              <a:rPr lang="el-GR" sz="2800" dirty="0" smtClean="0"/>
              <a:t>Περιοριστικά νοσήματα</a:t>
            </a:r>
            <a:endParaRPr lang="el-GR" sz="2800" dirty="0"/>
          </a:p>
        </p:txBody>
      </p:sp>
      <p:sp>
        <p:nvSpPr>
          <p:cNvPr id="6" name="Content Placeholder 5"/>
          <p:cNvSpPr>
            <a:spLocks noGrp="1"/>
          </p:cNvSpPr>
          <p:nvPr>
            <p:ph sz="quarter" idx="4"/>
          </p:nvPr>
        </p:nvSpPr>
        <p:spPr>
          <a:xfrm>
            <a:off x="4645025" y="2357430"/>
            <a:ext cx="4041775" cy="1000132"/>
          </a:xfrm>
        </p:spPr>
        <p:txBody>
          <a:bodyPr>
            <a:noAutofit/>
          </a:bodyPr>
          <a:lstStyle/>
          <a:p>
            <a:r>
              <a:rPr lang="en-US" sz="2000" b="1" dirty="0" smtClean="0"/>
              <a:t>M</a:t>
            </a:r>
            <a:r>
              <a:rPr lang="el-GR" sz="2000" b="1" dirty="0" smtClean="0"/>
              <a:t>είωση </a:t>
            </a:r>
            <a:r>
              <a:rPr lang="en-US" sz="2000" b="1" dirty="0" smtClean="0"/>
              <a:t> </a:t>
            </a:r>
            <a:r>
              <a:rPr lang="el-GR" sz="2000" b="1" dirty="0" smtClean="0"/>
              <a:t>της βίαιης ζωτικής χωρητικότητας  (</a:t>
            </a:r>
            <a:r>
              <a:rPr lang="en-US" sz="2000" b="1" dirty="0" smtClean="0"/>
              <a:t>FVC) </a:t>
            </a:r>
            <a:r>
              <a:rPr lang="el-GR" sz="2000" b="1" dirty="0" smtClean="0"/>
              <a:t> αλλά ο </a:t>
            </a:r>
            <a:r>
              <a:rPr lang="el-GR" sz="2000" b="1" u="sng" dirty="0" smtClean="0"/>
              <a:t>λόγος  FEV1 / FVC είναι φυσιολογικός</a:t>
            </a:r>
            <a:r>
              <a:rPr lang="en-US" sz="2000" b="1" dirty="0" smtClean="0"/>
              <a:t>  </a:t>
            </a:r>
            <a:r>
              <a:rPr lang="el-GR" sz="2000" b="1" dirty="0" smtClean="0"/>
              <a:t>γιατί τόσο ο </a:t>
            </a:r>
            <a:r>
              <a:rPr lang="en-US" sz="2000" b="1" dirty="0" smtClean="0"/>
              <a:t>FEV1</a:t>
            </a:r>
            <a:r>
              <a:rPr lang="el-GR" sz="2000" b="1" dirty="0" smtClean="0"/>
              <a:t> όσο </a:t>
            </a:r>
            <a:r>
              <a:rPr lang="el-GR" sz="2000" b="1" i="1" u="sng" dirty="0" smtClean="0"/>
              <a:t>και</a:t>
            </a:r>
            <a:r>
              <a:rPr lang="el-GR" sz="2000" b="1" dirty="0" smtClean="0"/>
              <a:t> η </a:t>
            </a:r>
            <a:r>
              <a:rPr lang="en-US" sz="2000" b="1" dirty="0" smtClean="0"/>
              <a:t>FVC </a:t>
            </a:r>
            <a:r>
              <a:rPr lang="el-GR" sz="2000" b="1" u="sng" dirty="0" smtClean="0"/>
              <a:t>μειώνονται ανάλογα</a:t>
            </a:r>
            <a:r>
              <a:rPr lang="el-GR" sz="2000" b="1" dirty="0" smtClean="0"/>
              <a:t>.</a:t>
            </a:r>
            <a:r>
              <a:rPr lang="el-GR" sz="2000" dirty="0" smtClean="0"/>
              <a:t> Αυτό δείχνει μια </a:t>
            </a:r>
            <a:r>
              <a:rPr lang="el-GR" sz="2000" dirty="0" smtClean="0">
                <a:effectLst>
                  <a:outerShdw blurRad="38100" dist="38100" dir="2700000" algn="tl">
                    <a:srgbClr val="000000">
                      <a:alpha val="43137"/>
                    </a:srgbClr>
                  </a:outerShdw>
                </a:effectLst>
              </a:rPr>
              <a:t>περιοριστική</a:t>
            </a:r>
            <a:r>
              <a:rPr lang="el-GR" sz="2000" dirty="0" smtClean="0"/>
              <a:t> πνευμονοπάθεια. Περιοριστικές πνευμονοπάθειες είναι εκείνες στις οποίες το ίδιο το  </a:t>
            </a:r>
            <a:r>
              <a:rPr lang="el-GR" sz="2000" dirty="0" smtClean="0">
                <a:effectLst>
                  <a:outerShdw blurRad="38100" dist="38100" dir="2700000" algn="tl">
                    <a:srgbClr val="000000">
                      <a:alpha val="43137"/>
                    </a:srgbClr>
                  </a:outerShdw>
                </a:effectLst>
              </a:rPr>
              <a:t>κυψελιδικό συστατικό </a:t>
            </a:r>
            <a:r>
              <a:rPr lang="el-GR" sz="2000" dirty="0" smtClean="0"/>
              <a:t>του αναπνευστικού παρεγχύματος νοσεί και </a:t>
            </a:r>
            <a:r>
              <a:rPr lang="el-GR" sz="2000" i="1" dirty="0" smtClean="0"/>
              <a:t>δεν</a:t>
            </a:r>
            <a:r>
              <a:rPr lang="el-GR" sz="2000" dirty="0" smtClean="0"/>
              <a:t> πρόκειται για συστολή των αεραγωγών.</a:t>
            </a:r>
            <a:endParaRPr lang="el-GR" sz="2000" dirty="0"/>
          </a:p>
        </p:txBody>
      </p:sp>
      <p:sp>
        <p:nvSpPr>
          <p:cNvPr id="7" name="Title 1"/>
          <p:cNvSpPr txBox="1">
            <a:spLocks/>
          </p:cNvSpPr>
          <p:nvPr/>
        </p:nvSpPr>
        <p:spPr>
          <a:xfrm>
            <a:off x="1714480" y="6429396"/>
            <a:ext cx="7124720" cy="428604"/>
          </a:xfrm>
          <a:prstGeom prst="rect">
            <a:avLst/>
          </a:prstGeom>
        </p:spPr>
        <p:txBody>
          <a:bodyPr vert="horz" lIns="91440" tIns="45720" rIns="91440" bIns="45720" rtlCol="0" anchor="ctr">
            <a:normAutofit fontScale="5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4400" b="0" i="0" u="none" strike="noStrike" kern="1200" cap="none" spc="0" normalizeH="0" baseline="0" noProof="0" dirty="0" smtClean="0">
                <a:ln>
                  <a:noFill/>
                </a:ln>
                <a:solidFill>
                  <a:schemeClr val="tx1"/>
                </a:solidFill>
                <a:effectLst/>
                <a:uLnTx/>
                <a:uFillTx/>
                <a:latin typeface="+mj-lt"/>
                <a:ea typeface="+mj-ea"/>
                <a:cs typeface="+mj-cs"/>
              </a:rPr>
              <a:t>Πολλές καταστάσεις είναι μικτές.</a:t>
            </a:r>
            <a:endParaRPr kumimoji="0" lang="el-GR"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res210"/>
          <p:cNvPicPr>
            <a:picLocks noChangeAspect="1" noChangeArrowheads="1"/>
          </p:cNvPicPr>
          <p:nvPr/>
        </p:nvPicPr>
        <p:blipFill>
          <a:blip r:embed="rId2" cstate="print"/>
          <a:srcRect/>
          <a:stretch>
            <a:fillRect/>
          </a:stretch>
        </p:blipFill>
        <p:spPr bwMode="auto">
          <a:xfrm>
            <a:off x="1428727" y="1500174"/>
            <a:ext cx="7593769" cy="5357826"/>
          </a:xfrm>
          <a:prstGeom prst="rect">
            <a:avLst/>
          </a:prstGeom>
          <a:noFill/>
          <a:ln w="9525">
            <a:noFill/>
            <a:miter lim="800000"/>
            <a:headEnd/>
            <a:tailEnd/>
          </a:ln>
        </p:spPr>
      </p:pic>
      <p:sp>
        <p:nvSpPr>
          <p:cNvPr id="3" name="Rectangle 2"/>
          <p:cNvSpPr/>
          <p:nvPr/>
        </p:nvSpPr>
        <p:spPr>
          <a:xfrm>
            <a:off x="0" y="0"/>
            <a:ext cx="9144000" cy="1754326"/>
          </a:xfrm>
          <a:prstGeom prst="rect">
            <a:avLst/>
          </a:prstGeom>
        </p:spPr>
        <p:txBody>
          <a:bodyPr wrap="square">
            <a:spAutoFit/>
          </a:bodyPr>
          <a:lstStyle/>
          <a:p>
            <a:pPr algn="just"/>
            <a:r>
              <a:rPr lang="el-GR" dirty="0" smtClean="0">
                <a:effectLst>
                  <a:outerShdw blurRad="38100" dist="38100" dir="2700000" algn="tl">
                    <a:srgbClr val="000000">
                      <a:alpha val="43137"/>
                    </a:srgbClr>
                  </a:outerShdw>
                </a:effectLst>
              </a:rPr>
              <a:t>Υπεραιμία</a:t>
            </a:r>
            <a:r>
              <a:rPr lang="el-GR" dirty="0" smtClean="0"/>
              <a:t> της τραχείας, </a:t>
            </a:r>
            <a:r>
              <a:rPr lang="el-GR" dirty="0" smtClean="0">
                <a:effectLst>
                  <a:outerShdw blurRad="38100" dist="38100" dir="2700000" algn="tl">
                    <a:srgbClr val="000000">
                      <a:alpha val="43137"/>
                    </a:srgbClr>
                  </a:outerShdw>
                </a:effectLst>
              </a:rPr>
              <a:t>βλεννοπυώδες εξίδρωμα </a:t>
            </a:r>
            <a:r>
              <a:rPr lang="el-GR" dirty="0" smtClean="0"/>
              <a:t>στο διχασμό αυτής και σε κύριους στελεχιαίους βρόγχους. Ευρήματα  οξείας φλεγμονής του βλεννογόνου.</a:t>
            </a:r>
            <a:br>
              <a:rPr lang="el-GR" dirty="0" smtClean="0"/>
            </a:br>
            <a:r>
              <a:rPr lang="el-GR" dirty="0" smtClean="0"/>
              <a:t>Η εν λόγω εικόνα θα μπορούσε να παρατηρηθεί σε άτομο που κατέληξε από οξεία πνευμονία αλλά επίσης παρατηρείται σε άτομα με χρόνια βρογχίτιδα  (κλινική η διάγνωση αυτή) με επιγενή λοίμωξη. Στην περίπτωση του ατόμου που μελετάμε, υπήρχε βρογχίτιδα (όχι ασθματική) .</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res220"/>
          <p:cNvPicPr>
            <a:picLocks noChangeAspect="1" noChangeArrowheads="1"/>
          </p:cNvPicPr>
          <p:nvPr/>
        </p:nvPicPr>
        <p:blipFill>
          <a:blip r:embed="rId2" cstate="print"/>
          <a:srcRect/>
          <a:stretch>
            <a:fillRect/>
          </a:stretch>
        </p:blipFill>
        <p:spPr bwMode="auto">
          <a:xfrm>
            <a:off x="1785918" y="2214554"/>
            <a:ext cx="6686562" cy="4643446"/>
          </a:xfrm>
          <a:prstGeom prst="rect">
            <a:avLst/>
          </a:prstGeom>
          <a:noFill/>
          <a:ln w="9525">
            <a:noFill/>
            <a:miter lim="800000"/>
            <a:headEnd/>
            <a:tailEnd/>
          </a:ln>
        </p:spPr>
      </p:pic>
      <p:sp>
        <p:nvSpPr>
          <p:cNvPr id="3" name="Title 1"/>
          <p:cNvSpPr txBox="1">
            <a:spLocks/>
          </p:cNvSpPr>
          <p:nvPr/>
        </p:nvSpPr>
        <p:spPr>
          <a:xfrm>
            <a:off x="0" y="0"/>
            <a:ext cx="8929718" cy="2000240"/>
          </a:xfrm>
          <a:prstGeom prst="rect">
            <a:avLst/>
          </a:prstGeom>
        </p:spPr>
        <p:txBody>
          <a:bodyPr>
            <a:no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el-GR" sz="2000" b="1" i="0" u="none" strike="noStrike" kern="1200" cap="none" spc="0" normalizeH="0" baseline="0" noProof="0" dirty="0" smtClean="0">
                <a:ln>
                  <a:noFill/>
                </a:ln>
                <a:solidFill>
                  <a:schemeClr val="tx1"/>
                </a:solidFill>
                <a:effectLst/>
                <a:uLnTx/>
                <a:uFillTx/>
                <a:latin typeface="+mj-lt"/>
                <a:ea typeface="+mj-ea"/>
                <a:cs typeface="+mj-cs"/>
              </a:rPr>
              <a:t>Χρόνια βρογχίτιδα. Χαρακτηριστική η </a:t>
            </a:r>
            <a:r>
              <a:rPr kumimoji="0" lang="el-GR" sz="2000" b="1" i="0" u="sng" strike="noStrike" kern="1200" cap="none" spc="0" normalizeH="0" baseline="0" noProof="0" dirty="0" smtClean="0">
                <a:ln>
                  <a:noFill/>
                </a:ln>
                <a:solidFill>
                  <a:schemeClr val="tx1"/>
                </a:solidFill>
                <a:effectLst/>
                <a:uLnTx/>
                <a:uFillTx/>
                <a:latin typeface="+mj-lt"/>
                <a:ea typeface="+mj-ea"/>
                <a:cs typeface="+mj-cs"/>
              </a:rPr>
              <a:t>υπερπλασία</a:t>
            </a:r>
            <a:r>
              <a:rPr kumimoji="0" lang="el-GR" sz="2000" b="1" i="0" u="none" strike="noStrike" kern="1200" cap="none" spc="0" normalizeH="0" baseline="0" noProof="0" dirty="0" smtClean="0">
                <a:ln>
                  <a:noFill/>
                </a:ln>
                <a:solidFill>
                  <a:schemeClr val="tx1"/>
                </a:solidFill>
                <a:effectLst/>
                <a:uLnTx/>
                <a:uFillTx/>
                <a:latin typeface="+mj-lt"/>
                <a:ea typeface="+mj-ea"/>
                <a:cs typeface="+mj-cs"/>
              </a:rPr>
              <a:t> των βλεννωδών αδένων.</a:t>
            </a:r>
            <a:br>
              <a:rPr kumimoji="0" lang="el-GR" sz="2000" b="1" i="0" u="none" strike="noStrike" kern="1200" cap="none" spc="0" normalizeH="0" baseline="0" noProof="0" dirty="0" smtClean="0">
                <a:ln>
                  <a:noFill/>
                </a:ln>
                <a:solidFill>
                  <a:schemeClr val="tx1"/>
                </a:solidFill>
                <a:effectLst/>
                <a:uLnTx/>
                <a:uFillTx/>
                <a:latin typeface="+mj-lt"/>
                <a:ea typeface="+mj-ea"/>
                <a:cs typeface="+mj-cs"/>
              </a:rPr>
            </a:br>
            <a:r>
              <a:rPr kumimoji="0" lang="el-GR" sz="2000" b="0" i="0" u="none" strike="noStrike" kern="1200" cap="none" spc="0" normalizeH="0" baseline="0" noProof="0" dirty="0" smtClean="0">
                <a:ln>
                  <a:noFill/>
                </a:ln>
                <a:solidFill>
                  <a:schemeClr val="tx1"/>
                </a:solidFill>
                <a:effectLst/>
                <a:uLnTx/>
                <a:uFillTx/>
                <a:latin typeface="+mj-lt"/>
                <a:ea typeface="+mj-ea"/>
                <a:cs typeface="+mj-cs"/>
              </a:rPr>
              <a:t>ΔΔ. </a:t>
            </a:r>
            <a:br>
              <a:rPr kumimoji="0" lang="el-GR" sz="2000" b="0" i="0" u="none" strike="noStrike" kern="1200" cap="none" spc="0" normalizeH="0" baseline="0" noProof="0" dirty="0" smtClean="0">
                <a:ln>
                  <a:noFill/>
                </a:ln>
                <a:solidFill>
                  <a:schemeClr val="tx1"/>
                </a:solidFill>
                <a:effectLst/>
                <a:uLnTx/>
                <a:uFillTx/>
                <a:latin typeface="+mj-lt"/>
                <a:ea typeface="+mj-ea"/>
                <a:cs typeface="+mj-cs"/>
              </a:rPr>
            </a:br>
            <a:r>
              <a:rPr kumimoji="0" lang="el-GR" sz="2000" b="0" i="0" u="none" strike="noStrike" kern="1200" cap="none" spc="0" normalizeH="0" baseline="0" noProof="0" dirty="0" smtClean="0">
                <a:ln>
                  <a:noFill/>
                </a:ln>
                <a:solidFill>
                  <a:schemeClr val="tx1"/>
                </a:solidFill>
                <a:effectLst/>
                <a:uLnTx/>
                <a:uFillTx/>
                <a:latin typeface="+mj-lt"/>
                <a:ea typeface="+mj-ea"/>
                <a:cs typeface="+mj-cs"/>
              </a:rPr>
              <a:t>1. Στο τυπικό αλλεργικό </a:t>
            </a:r>
            <a:r>
              <a:rPr kumimoji="0" lang="el-GR"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t>άσθμα</a:t>
            </a:r>
            <a:r>
              <a:rPr kumimoji="0" lang="el-GR" sz="2000" b="0" i="0" u="none" strike="noStrike" kern="1200" cap="none" spc="0" normalizeH="0" baseline="0" noProof="0" dirty="0" smtClean="0">
                <a:ln>
                  <a:noFill/>
                </a:ln>
                <a:solidFill>
                  <a:schemeClr val="tx1"/>
                </a:solidFill>
                <a:effectLst/>
                <a:uLnTx/>
                <a:uFillTx/>
                <a:latin typeface="+mj-lt"/>
                <a:ea typeface="+mj-ea"/>
                <a:cs typeface="+mj-cs"/>
              </a:rPr>
              <a:t> , όπου επίσης απαντάται κάποιου βαθμού υπερπλασία των βλεννωδών αδένων, το βρογχικό τοίχωμα εμφανίζει φλεγμονώδες διήθημα με προεξάρχοντα τα ηωσινόφιλα∙ συνυπάρχει δε υπερτροφία και υπερπλασία των λείων μυϊκών κυττάρων.</a:t>
            </a:r>
            <a:br>
              <a:rPr kumimoji="0" lang="el-GR" sz="2000" b="0" i="0" u="none" strike="noStrike" kern="1200" cap="none" spc="0" normalizeH="0" baseline="0" noProof="0" dirty="0" smtClean="0">
                <a:ln>
                  <a:noFill/>
                </a:ln>
                <a:solidFill>
                  <a:schemeClr val="tx1"/>
                </a:solidFill>
                <a:effectLst/>
                <a:uLnTx/>
                <a:uFillTx/>
                <a:latin typeface="+mj-lt"/>
                <a:ea typeface="+mj-ea"/>
                <a:cs typeface="+mj-cs"/>
              </a:rPr>
            </a:br>
            <a:r>
              <a:rPr kumimoji="0" lang="el-GR" sz="2000" b="0" i="0" u="none" strike="noStrike" kern="1200" cap="none" spc="0" normalizeH="0" baseline="0" noProof="0" dirty="0" smtClean="0">
                <a:ln>
                  <a:noFill/>
                </a:ln>
                <a:solidFill>
                  <a:schemeClr val="tx1"/>
                </a:solidFill>
                <a:effectLst/>
                <a:uLnTx/>
                <a:uFillTx/>
                <a:latin typeface="+mj-lt"/>
                <a:ea typeface="+mj-ea"/>
                <a:cs typeface="+mj-cs"/>
              </a:rPr>
              <a:t>2. Στη </a:t>
            </a:r>
            <a:r>
              <a:rPr kumimoji="0" lang="el-GR"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t>βρογχεκτασία</a:t>
            </a:r>
            <a:r>
              <a:rPr kumimoji="0" lang="el-GR" sz="2000" b="0" i="0" u="none" strike="noStrike" kern="1200" cap="none" spc="0" normalizeH="0" baseline="0" noProof="0" dirty="0" smtClean="0">
                <a:ln>
                  <a:noFill/>
                </a:ln>
                <a:solidFill>
                  <a:schemeClr val="tx1"/>
                </a:solidFill>
                <a:effectLst/>
                <a:uLnTx/>
                <a:uFillTx/>
                <a:latin typeface="+mj-lt"/>
                <a:ea typeface="+mj-ea"/>
                <a:cs typeface="+mj-cs"/>
              </a:rPr>
              <a:t> εμπλέκεται λοίμωξη στην καταστροφή του βρογχικού τοιχώματος. </a:t>
            </a:r>
            <a:endParaRPr kumimoji="0" lang="el-GR" sz="20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res230"/>
          <p:cNvPicPr>
            <a:picLocks noChangeAspect="1" noChangeArrowheads="1"/>
          </p:cNvPicPr>
          <p:nvPr/>
        </p:nvPicPr>
        <p:blipFill>
          <a:blip r:embed="rId2" cstate="print"/>
          <a:srcRect/>
          <a:stretch>
            <a:fillRect/>
          </a:stretch>
        </p:blipFill>
        <p:spPr bwMode="auto">
          <a:xfrm>
            <a:off x="1142976" y="1755640"/>
            <a:ext cx="7143800" cy="5102360"/>
          </a:xfrm>
          <a:prstGeom prst="rect">
            <a:avLst/>
          </a:prstGeom>
          <a:noFill/>
          <a:ln w="9525">
            <a:noFill/>
            <a:miter lim="800000"/>
            <a:headEnd/>
            <a:tailEnd/>
          </a:ln>
        </p:spPr>
      </p:pic>
      <p:sp>
        <p:nvSpPr>
          <p:cNvPr id="3" name="Rectangle 2"/>
          <p:cNvSpPr/>
          <p:nvPr/>
        </p:nvSpPr>
        <p:spPr>
          <a:xfrm>
            <a:off x="0" y="0"/>
            <a:ext cx="9144000" cy="2031325"/>
          </a:xfrm>
          <a:prstGeom prst="rect">
            <a:avLst/>
          </a:prstGeom>
        </p:spPr>
        <p:txBody>
          <a:bodyPr wrap="square">
            <a:spAutoFit/>
          </a:bodyPr>
          <a:lstStyle/>
          <a:p>
            <a:pPr algn="ctr"/>
            <a:r>
              <a:rPr lang="el-GR" b="1" dirty="0" smtClean="0"/>
              <a:t>Προσθιοπίσθια  α/α  θώρακα του υπό μελέτη ασθενή.</a:t>
            </a:r>
          </a:p>
          <a:p>
            <a:pPr algn="ctr"/>
            <a:r>
              <a:rPr lang="el-GR" dirty="0" smtClean="0"/>
              <a:t/>
            </a:r>
            <a:br>
              <a:rPr lang="el-GR" dirty="0" smtClean="0"/>
            </a:br>
            <a:r>
              <a:rPr lang="el-GR" dirty="0" smtClean="0"/>
              <a:t> </a:t>
            </a:r>
            <a:r>
              <a:rPr lang="el-GR" dirty="0" smtClean="0">
                <a:effectLst>
                  <a:outerShdw blurRad="38100" dist="38100" dir="2700000" algn="tl">
                    <a:srgbClr val="000000">
                      <a:alpha val="43137"/>
                    </a:srgbClr>
                  </a:outerShdw>
                </a:effectLst>
              </a:rPr>
              <a:t>Εμφύσημα</a:t>
            </a:r>
            <a:r>
              <a:rPr lang="el-GR" dirty="0" smtClean="0"/>
              <a:t>. Υπερδιαυγάζοντα πνευμονικά πεδία, πίεση στο διάφραγμα. </a:t>
            </a:r>
            <a:br>
              <a:rPr lang="el-GR" dirty="0" smtClean="0"/>
            </a:br>
            <a:r>
              <a:rPr lang="el-GR" dirty="0" smtClean="0"/>
              <a:t>Διάταση πνευμονικών αρτηριών ως επί </a:t>
            </a:r>
            <a:r>
              <a:rPr lang="el-GR" dirty="0" smtClean="0">
                <a:effectLst>
                  <a:outerShdw blurRad="38100" dist="38100" dir="2700000" algn="tl">
                    <a:srgbClr val="000000">
                      <a:alpha val="43137"/>
                    </a:srgbClr>
                  </a:outerShdw>
                </a:effectLst>
              </a:rPr>
              <a:t>πνευμονικής υπέρτασης </a:t>
            </a:r>
            <a:r>
              <a:rPr lang="el-GR" dirty="0" smtClean="0"/>
              <a:t>και χρόνιας πνευμονικής καρδιάς. Στην τελευταία</a:t>
            </a:r>
            <a:r>
              <a:rPr lang="en-US" dirty="0" smtClean="0"/>
              <a:t>:</a:t>
            </a:r>
            <a:r>
              <a:rPr lang="el-GR" dirty="0" smtClean="0"/>
              <a:t> διάταση και υπερτροφία της δεξιάς κοιλίας της καρδιάς, αυξημένα αγγειακά σημάδια στην πύλη.</a:t>
            </a:r>
          </a:p>
          <a:p>
            <a:pPr algn="ct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res240"/>
          <p:cNvPicPr>
            <a:picLocks noChangeAspect="1" noChangeArrowheads="1"/>
          </p:cNvPicPr>
          <p:nvPr/>
        </p:nvPicPr>
        <p:blipFill>
          <a:blip r:embed="rId2" cstate="print"/>
          <a:srcRect/>
          <a:stretch>
            <a:fillRect/>
          </a:stretch>
        </p:blipFill>
        <p:spPr bwMode="auto">
          <a:xfrm>
            <a:off x="1428728" y="2214554"/>
            <a:ext cx="6581262" cy="4643446"/>
          </a:xfrm>
          <a:prstGeom prst="rect">
            <a:avLst/>
          </a:prstGeom>
          <a:noFill/>
          <a:ln w="9525">
            <a:noFill/>
            <a:miter lim="800000"/>
            <a:headEnd/>
            <a:tailEnd/>
          </a:ln>
        </p:spPr>
      </p:pic>
      <p:sp>
        <p:nvSpPr>
          <p:cNvPr id="3" name="Title 1"/>
          <p:cNvSpPr txBox="1">
            <a:spLocks/>
          </p:cNvSpPr>
          <p:nvPr/>
        </p:nvSpPr>
        <p:spPr>
          <a:xfrm>
            <a:off x="0" y="0"/>
            <a:ext cx="8929718" cy="5643578"/>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2000" b="1" i="0" u="none" strike="noStrike" kern="1200" cap="none" spc="60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t>ΕΜΦΥΣΗΜΑ</a:t>
            </a:r>
            <a:r>
              <a:rPr kumimoji="0" lang="el-GR" sz="2000" b="0" i="0" u="none" strike="noStrike" kern="1200" cap="none" spc="0" normalizeH="0" baseline="0" noProof="0" dirty="0" smtClean="0">
                <a:ln>
                  <a:noFill/>
                </a:ln>
                <a:solidFill>
                  <a:schemeClr val="tx1"/>
                </a:solidFill>
                <a:effectLst/>
                <a:uLnTx/>
                <a:uFillTx/>
                <a:latin typeface="+mj-lt"/>
                <a:ea typeface="+mj-ea"/>
                <a:cs typeface="+mj-cs"/>
              </a:rPr>
              <a:t/>
            </a:r>
            <a:br>
              <a:rPr kumimoji="0" lang="el-GR" sz="2000" b="0" i="0" u="none" strike="noStrike" kern="1200" cap="none" spc="0" normalizeH="0" baseline="0" noProof="0" dirty="0" smtClean="0">
                <a:ln>
                  <a:noFill/>
                </a:ln>
                <a:solidFill>
                  <a:schemeClr val="tx1"/>
                </a:solidFill>
                <a:effectLst/>
                <a:uLnTx/>
                <a:uFillTx/>
                <a:latin typeface="+mj-lt"/>
                <a:ea typeface="+mj-ea"/>
                <a:cs typeface="+mj-cs"/>
              </a:rPr>
            </a:br>
            <a:r>
              <a:rPr kumimoji="0" lang="el-GR"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t>Ανατομικός</a:t>
            </a:r>
            <a:r>
              <a:rPr kumimoji="0" lang="el-GR" sz="2000" b="0" i="0" u="none" strike="noStrike" kern="1200" cap="none" spc="0" normalizeH="0" baseline="0" noProof="0" dirty="0" smtClean="0">
                <a:ln>
                  <a:noFill/>
                </a:ln>
                <a:solidFill>
                  <a:schemeClr val="tx1"/>
                </a:solidFill>
                <a:effectLst/>
                <a:uLnTx/>
                <a:uFillTx/>
                <a:latin typeface="+mj-lt"/>
                <a:ea typeface="+mj-ea"/>
                <a:cs typeface="+mj-cs"/>
              </a:rPr>
              <a:t> όρος περιγράφων μια κατάσταση στους πνεύμονες με </a:t>
            </a:r>
            <a:r>
              <a:rPr kumimoji="0" lang="el-GR" sz="2000" b="1" i="0" u="none" strike="noStrike" kern="1200" cap="none" spc="0" normalizeH="0" baseline="0" noProof="0" dirty="0" smtClean="0">
                <a:ln>
                  <a:noFill/>
                </a:ln>
                <a:solidFill>
                  <a:schemeClr val="tx1"/>
                </a:solidFill>
                <a:effectLst/>
                <a:uLnTx/>
                <a:uFillTx/>
                <a:latin typeface="+mj-lt"/>
                <a:ea typeface="+mj-ea"/>
                <a:cs typeface="+mj-cs"/>
              </a:rPr>
              <a:t>παθολογική διάταση αεροφόρων</a:t>
            </a:r>
            <a:r>
              <a:rPr kumimoji="0" lang="el-GR" sz="2000" b="1" i="0" u="none" strike="noStrike" kern="1200" cap="none" spc="0" normalizeH="0" noProof="0" dirty="0" smtClean="0">
                <a:ln>
                  <a:noFill/>
                </a:ln>
                <a:solidFill>
                  <a:schemeClr val="tx1"/>
                </a:solidFill>
                <a:effectLst/>
                <a:uLnTx/>
                <a:uFillTx/>
                <a:latin typeface="+mj-lt"/>
                <a:ea typeface="+mj-ea"/>
                <a:cs typeface="+mj-cs"/>
              </a:rPr>
              <a:t> </a:t>
            </a:r>
            <a:r>
              <a:rPr lang="el-GR" sz="2000" b="1" baseline="0" dirty="0" smtClean="0">
                <a:latin typeface="+mj-lt"/>
                <a:ea typeface="+mj-ea"/>
                <a:cs typeface="+mj-cs"/>
              </a:rPr>
              <a:t>δομών</a:t>
            </a:r>
            <a:r>
              <a:rPr kumimoji="0" lang="el-GR" sz="2000" b="1" i="0" u="none" strike="noStrike" kern="1200" cap="none" spc="0" normalizeH="0" baseline="0" noProof="0" dirty="0" smtClean="0">
                <a:ln>
                  <a:noFill/>
                </a:ln>
                <a:solidFill>
                  <a:schemeClr val="tx1"/>
                </a:solidFill>
                <a:effectLst/>
                <a:uLnTx/>
                <a:uFillTx/>
                <a:latin typeface="+mj-lt"/>
                <a:ea typeface="+mj-ea"/>
                <a:cs typeface="+mj-cs"/>
              </a:rPr>
              <a:t> περιφερικότερα των τελικών βρογχιολίων </a:t>
            </a:r>
            <a:r>
              <a:rPr kumimoji="0" lang="el-GR" sz="2000" b="0" i="0" u="none" strike="noStrike" kern="1200" cap="none" spc="0" normalizeH="0" baseline="0" noProof="0" dirty="0" smtClean="0">
                <a:ln>
                  <a:noFill/>
                </a:ln>
                <a:solidFill>
                  <a:schemeClr val="tx1"/>
                </a:solidFill>
                <a:effectLst/>
                <a:uLnTx/>
                <a:uFillTx/>
                <a:latin typeface="+mj-lt"/>
                <a:ea typeface="+mj-ea"/>
                <a:cs typeface="+mj-cs"/>
              </a:rPr>
              <a:t>( ήτοι των αναπνευστικών βρογχιολίων, των κυψελίδων συμπεριλαμβανομένων των τελικών τυφλών  τοιούτων) με </a:t>
            </a:r>
            <a:r>
              <a:rPr kumimoji="0" lang="el-GR" sz="2000" b="1" i="0" u="none" strike="noStrike" kern="1200" cap="none" spc="0" normalizeH="0" baseline="0" noProof="0" dirty="0" smtClean="0">
                <a:ln>
                  <a:noFill/>
                </a:ln>
                <a:solidFill>
                  <a:schemeClr val="tx1"/>
                </a:solidFill>
                <a:effectLst/>
                <a:uLnTx/>
                <a:uFillTx/>
                <a:latin typeface="+mj-lt"/>
                <a:ea typeface="+mj-ea"/>
                <a:cs typeface="+mj-cs"/>
              </a:rPr>
              <a:t>συνοδό καταστροφή των τοιχωμάτων τους </a:t>
            </a:r>
            <a:r>
              <a:rPr kumimoji="0" lang="el-GR" sz="2000" b="0" i="0" u="none" strike="noStrike" kern="1200" cap="none" spc="0" normalizeH="0" baseline="0" noProof="0" dirty="0" smtClean="0">
                <a:ln>
                  <a:noFill/>
                </a:ln>
                <a:solidFill>
                  <a:schemeClr val="tx1"/>
                </a:solidFill>
                <a:effectLst/>
                <a:uLnTx/>
                <a:uFillTx/>
                <a:latin typeface="+mj-lt"/>
                <a:ea typeface="+mj-ea"/>
                <a:cs typeface="+mj-cs"/>
              </a:rPr>
              <a:t>, </a:t>
            </a:r>
            <a:r>
              <a:rPr kumimoji="0" lang="el-GR" sz="2000" b="0" i="1"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t>χωρίς</a:t>
            </a:r>
            <a:r>
              <a:rPr kumimoji="0" lang="el-GR" sz="2000" b="0" i="0" u="none" strike="noStrike" kern="1200" cap="none" spc="0" normalizeH="0" baseline="0" noProof="0" dirty="0" smtClean="0">
                <a:ln>
                  <a:noFill/>
                </a:ln>
                <a:solidFill>
                  <a:schemeClr val="tx1"/>
                </a:solidFill>
                <a:effectLst/>
                <a:uLnTx/>
                <a:uFillTx/>
                <a:latin typeface="+mj-lt"/>
                <a:ea typeface="+mj-ea"/>
                <a:cs typeface="+mj-cs"/>
              </a:rPr>
              <a:t> ίνωση. </a:t>
            </a:r>
            <a:br>
              <a:rPr kumimoji="0" lang="el-GR" sz="2000" b="0" i="0" u="none" strike="noStrike" kern="1200" cap="none" spc="0" normalizeH="0" baseline="0" noProof="0" dirty="0" smtClean="0">
                <a:ln>
                  <a:noFill/>
                </a:ln>
                <a:solidFill>
                  <a:schemeClr val="tx1"/>
                </a:solidFill>
                <a:effectLst/>
                <a:uLnTx/>
                <a:uFillTx/>
                <a:latin typeface="+mj-lt"/>
                <a:ea typeface="+mj-ea"/>
                <a:cs typeface="+mj-cs"/>
              </a:rPr>
            </a:br>
            <a:r>
              <a:rPr kumimoji="0" lang="el-GR" sz="2000" b="0" i="0" u="none" strike="noStrike" kern="1200" cap="none" spc="0" normalizeH="0" baseline="0" noProof="0" dirty="0" smtClean="0">
                <a:ln>
                  <a:noFill/>
                </a:ln>
                <a:solidFill>
                  <a:schemeClr val="tx1"/>
                </a:solidFill>
                <a:effectLst/>
                <a:uLnTx/>
                <a:uFillTx/>
                <a:latin typeface="+mj-lt"/>
                <a:ea typeface="+mj-ea"/>
                <a:cs typeface="+mj-cs"/>
              </a:rPr>
              <a:t>Μεγάλες υποϋπεζωκοτικές φυσαλλίδες στις εξωτερικές επιφάνειες αμφότερων των άνω λοβών. Εδώ υποκρύπτεται σοβαρό κεντρολοβιακό εμφύσημα.</a:t>
            </a:r>
            <a:br>
              <a:rPr kumimoji="0" lang="el-GR" sz="2000" b="0" i="0" u="none" strike="noStrike" kern="1200" cap="none" spc="0" normalizeH="0" baseline="0" noProof="0" dirty="0" smtClean="0">
                <a:ln>
                  <a:noFill/>
                </a:ln>
                <a:solidFill>
                  <a:schemeClr val="tx1"/>
                </a:solidFill>
                <a:effectLst/>
                <a:uLnTx/>
                <a:uFillTx/>
                <a:latin typeface="+mj-lt"/>
                <a:ea typeface="+mj-ea"/>
                <a:cs typeface="+mj-cs"/>
              </a:rPr>
            </a:br>
            <a:r>
              <a:rPr kumimoji="0" lang="el-GR" sz="2000" b="0" i="0" u="none" strike="noStrike" kern="1200" cap="none" spc="0" normalizeH="0" baseline="0" noProof="0" dirty="0" smtClean="0">
                <a:ln>
                  <a:noFill/>
                </a:ln>
                <a:solidFill>
                  <a:schemeClr val="tx1"/>
                </a:solidFill>
                <a:effectLst/>
                <a:uLnTx/>
                <a:uFillTx/>
                <a:latin typeface="+mj-lt"/>
                <a:ea typeface="+mj-ea"/>
                <a:cs typeface="+mj-cs"/>
              </a:rPr>
              <a:t/>
            </a:r>
            <a:br>
              <a:rPr kumimoji="0" lang="el-GR" sz="2000" b="0" i="0" u="none" strike="noStrike" kern="1200" cap="none" spc="0" normalizeH="0" baseline="0" noProof="0" dirty="0" smtClean="0">
                <a:ln>
                  <a:noFill/>
                </a:ln>
                <a:solidFill>
                  <a:schemeClr val="tx1"/>
                </a:solidFill>
                <a:effectLst/>
                <a:uLnTx/>
                <a:uFillTx/>
                <a:latin typeface="+mj-lt"/>
                <a:ea typeface="+mj-ea"/>
                <a:cs typeface="+mj-cs"/>
              </a:rPr>
            </a:br>
            <a:endParaRPr kumimoji="0" lang="el-GR" sz="20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3" descr="res250"/>
          <p:cNvPicPr>
            <a:picLocks noChangeAspect="1" noChangeArrowheads="1"/>
          </p:cNvPicPr>
          <p:nvPr/>
        </p:nvPicPr>
        <p:blipFill>
          <a:blip r:embed="rId2" cstate="print"/>
          <a:srcRect/>
          <a:stretch>
            <a:fillRect/>
          </a:stretch>
        </p:blipFill>
        <p:spPr bwMode="auto">
          <a:xfrm>
            <a:off x="928662" y="1904094"/>
            <a:ext cx="7286644" cy="4953906"/>
          </a:xfrm>
          <a:prstGeom prst="rect">
            <a:avLst/>
          </a:prstGeom>
          <a:noFill/>
          <a:ln w="9525">
            <a:noFill/>
            <a:miter lim="800000"/>
            <a:headEnd/>
            <a:tailEnd/>
          </a:ln>
        </p:spPr>
      </p:pic>
      <p:sp>
        <p:nvSpPr>
          <p:cNvPr id="3" name="Rectangle 2"/>
          <p:cNvSpPr/>
          <p:nvPr/>
        </p:nvSpPr>
        <p:spPr>
          <a:xfrm>
            <a:off x="0" y="0"/>
            <a:ext cx="9144000" cy="2185214"/>
          </a:xfrm>
          <a:prstGeom prst="rect">
            <a:avLst/>
          </a:prstGeom>
        </p:spPr>
        <p:txBody>
          <a:bodyPr wrap="square">
            <a:spAutoFit/>
          </a:bodyPr>
          <a:lstStyle/>
          <a:p>
            <a:pPr algn="ctr"/>
            <a:r>
              <a:rPr lang="el-GR" sz="2400" b="1" dirty="0" smtClean="0"/>
              <a:t> </a:t>
            </a:r>
            <a:r>
              <a:rPr lang="el-GR" sz="2400" b="1" spc="600" dirty="0" smtClean="0"/>
              <a:t>ΚΕΝΤΡΟΛΟΒΙΑΚΟ ΕΜΦΥΣΗΜΑ</a:t>
            </a:r>
            <a:r>
              <a:rPr lang="el-GR" dirty="0" smtClean="0"/>
              <a:t/>
            </a:r>
            <a:br>
              <a:rPr lang="el-GR" dirty="0" smtClean="0"/>
            </a:br>
            <a:r>
              <a:rPr lang="el-GR" sz="2000" dirty="0" smtClean="0"/>
              <a:t>Διάταση </a:t>
            </a:r>
            <a:r>
              <a:rPr lang="el-GR" sz="2000" dirty="0" smtClean="0">
                <a:effectLst>
                  <a:outerShdw blurRad="38100" dist="38100" dir="2700000" algn="tl">
                    <a:srgbClr val="000000">
                      <a:alpha val="43137"/>
                    </a:srgbClr>
                  </a:outerShdw>
                </a:effectLst>
              </a:rPr>
              <a:t>αναπνευστικών βρογχιολίων </a:t>
            </a:r>
            <a:r>
              <a:rPr lang="el-GR" sz="2000" dirty="0" smtClean="0"/>
              <a:t>(όχι περιφερικότερων αυτών, αεραγωγών, </a:t>
            </a:r>
            <a:endParaRPr lang="en-US" sz="2000" dirty="0" smtClean="0"/>
          </a:p>
          <a:p>
            <a:pPr algn="ctr"/>
            <a:r>
              <a:rPr lang="el-GR" sz="2000" dirty="0" smtClean="0"/>
              <a:t>όχι τυφλών κυψελίδων) .</a:t>
            </a:r>
            <a:r>
              <a:rPr lang="el-GR" dirty="0" smtClean="0"/>
              <a:t/>
            </a:r>
            <a:br>
              <a:rPr lang="el-GR" dirty="0" smtClean="0"/>
            </a:br>
            <a:r>
              <a:rPr lang="el-GR" dirty="0" smtClean="0">
                <a:effectLst>
                  <a:outerShdw blurRad="38100" dist="38100" dir="2700000" algn="tl">
                    <a:srgbClr val="000000">
                      <a:alpha val="43137"/>
                    </a:srgbClr>
                  </a:outerShdw>
                </a:effectLst>
              </a:rPr>
              <a:t>ΔΔ</a:t>
            </a:r>
            <a:r>
              <a:rPr lang="en-US" dirty="0" smtClean="0">
                <a:effectLst>
                  <a:outerShdw blurRad="38100" dist="38100" dir="2700000" algn="tl">
                    <a:srgbClr val="000000">
                      <a:alpha val="43137"/>
                    </a:srgbClr>
                  </a:outerShdw>
                </a:effectLst>
              </a:rPr>
              <a:t>: </a:t>
            </a:r>
            <a:r>
              <a:rPr lang="el-GR" dirty="0" smtClean="0"/>
              <a:t>Ο </a:t>
            </a:r>
            <a:r>
              <a:rPr lang="el-GR" u="sng" dirty="0" smtClean="0"/>
              <a:t>πνεύμονας δίκην </a:t>
            </a:r>
            <a:r>
              <a:rPr lang="el-GR" dirty="0" smtClean="0"/>
              <a:t>μελισσοκηρύθρας</a:t>
            </a:r>
            <a:r>
              <a:rPr lang="en-US" dirty="0" smtClean="0"/>
              <a:t>, o </a:t>
            </a:r>
            <a:r>
              <a:rPr lang="el-GR" dirty="0" smtClean="0"/>
              <a:t>οποίος χαρακτηρίζεται αφενός από διάταση των περιφερικών αεραγωγών αφετέρου από </a:t>
            </a:r>
            <a:r>
              <a:rPr lang="el-GR" u="sng" dirty="0" smtClean="0"/>
              <a:t>ίνωση</a:t>
            </a:r>
            <a:r>
              <a:rPr lang="el-GR" dirty="0" smtClean="0"/>
              <a:t>∙ οπότε, αντίθετα με το εμφύσημα,  ο πνεύμονας καθίσταται </a:t>
            </a:r>
            <a:r>
              <a:rPr lang="el-GR" u="sng" dirty="0" smtClean="0"/>
              <a:t>άκαμπτος.</a:t>
            </a:r>
            <a:r>
              <a:rPr lang="el-GR" dirty="0" smtClean="0"/>
              <a:t/>
            </a:r>
            <a:br>
              <a:rPr lang="el-GR" dirty="0" smtClean="0"/>
            </a:br>
            <a:endParaRPr lang="el-G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 Τίτλος"/>
          <p:cNvSpPr>
            <a:spLocks noGrp="1"/>
          </p:cNvSpPr>
          <p:nvPr>
            <p:ph type="title"/>
          </p:nvPr>
        </p:nvSpPr>
        <p:spPr>
          <a:xfrm>
            <a:off x="685800" y="214313"/>
            <a:ext cx="7772400" cy="1538287"/>
          </a:xfrm>
        </p:spPr>
        <p:txBody>
          <a:bodyPr/>
          <a:lstStyle/>
          <a:p>
            <a:r>
              <a:rPr lang="en-US" sz="3600" dirty="0" smtClean="0"/>
              <a:t>A</a:t>
            </a:r>
            <a:r>
              <a:rPr lang="el-GR" sz="3600" dirty="0" err="1" smtClean="0"/>
              <a:t>κανθώδης</a:t>
            </a:r>
            <a:r>
              <a:rPr lang="el-GR" sz="3600" dirty="0" smtClean="0"/>
              <a:t> μετάπλαση </a:t>
            </a:r>
            <a:r>
              <a:rPr lang="el-GR" sz="3600" dirty="0" smtClean="0"/>
              <a:t>&amp; δυσπλασία βρογχικού </a:t>
            </a:r>
            <a:r>
              <a:rPr lang="el-GR" sz="3600" dirty="0" err="1" smtClean="0"/>
              <a:t>βλεννογονικού</a:t>
            </a:r>
            <a:r>
              <a:rPr lang="el-GR" sz="3600" dirty="0" smtClean="0"/>
              <a:t> επιθηλίου</a:t>
            </a:r>
          </a:p>
        </p:txBody>
      </p:sp>
      <p:pic>
        <p:nvPicPr>
          <p:cNvPr id="16387" name="Picture 2" descr="res580"/>
          <p:cNvPicPr>
            <a:picLocks noChangeAspect="1" noChangeArrowheads="1"/>
          </p:cNvPicPr>
          <p:nvPr/>
        </p:nvPicPr>
        <p:blipFill>
          <a:blip r:embed="rId2" cstate="print"/>
          <a:srcRect/>
          <a:stretch>
            <a:fillRect/>
          </a:stretch>
        </p:blipFill>
        <p:spPr bwMode="auto">
          <a:xfrm>
            <a:off x="1475656" y="1700808"/>
            <a:ext cx="6235030" cy="434720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dissolve">
                                      <p:cBhvr>
                                        <p:cTn id="7" dur="5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28670"/>
          </a:xfrm>
        </p:spPr>
        <p:txBody>
          <a:bodyPr/>
          <a:lstStyle/>
          <a:p>
            <a:r>
              <a:rPr lang="el-GR" dirty="0" smtClean="0"/>
              <a:t>ΜΟΡΦΕΣ ΕΜΦΥΣΗΜΑΤΟΣ </a:t>
            </a:r>
            <a:endParaRPr lang="el-GR" dirty="0"/>
          </a:p>
        </p:txBody>
      </p:sp>
      <p:sp>
        <p:nvSpPr>
          <p:cNvPr id="3" name="Content Placeholder 2"/>
          <p:cNvSpPr>
            <a:spLocks noGrp="1"/>
          </p:cNvSpPr>
          <p:nvPr>
            <p:ph idx="1"/>
          </p:nvPr>
        </p:nvSpPr>
        <p:spPr>
          <a:xfrm>
            <a:off x="214282" y="785794"/>
            <a:ext cx="8715436" cy="5857916"/>
          </a:xfrm>
        </p:spPr>
        <p:txBody>
          <a:bodyPr>
            <a:normAutofit fontScale="92500"/>
          </a:bodyPr>
          <a:lstStyle/>
          <a:p>
            <a:pPr>
              <a:buNone/>
            </a:pPr>
            <a:r>
              <a:rPr lang="el-GR" dirty="0" smtClean="0"/>
              <a:t>              Βάσει  </a:t>
            </a:r>
            <a:r>
              <a:rPr lang="el-GR" spc="600" dirty="0" smtClean="0"/>
              <a:t>ανατομικής</a:t>
            </a:r>
            <a:r>
              <a:rPr lang="el-GR" dirty="0" smtClean="0"/>
              <a:t>  φύσης διακρίνουμε</a:t>
            </a:r>
            <a:r>
              <a:rPr lang="en-US" dirty="0" smtClean="0"/>
              <a:t>:</a:t>
            </a:r>
          </a:p>
          <a:p>
            <a:r>
              <a:rPr lang="en-US" dirty="0" smtClean="0"/>
              <a:t>K</a:t>
            </a:r>
            <a:r>
              <a:rPr lang="el-GR" dirty="0" smtClean="0"/>
              <a:t>εντρολοβιακό εμφύσημα με προσβολή των κεντρικών ή εγγύς τμημάτων των κυψελών, αποτελουμένων από τα αναπνευστικά βρογχιόλια (που προσβάλλονται), ενώ οι άπω κυψελίδες διασώζονται. Πρόκειται για τη συνήθως σχετιζόμενη με ΧΑΠ μορφή  και συνήθως είναι βαρύτερη στους άνω λοβούς.</a:t>
            </a:r>
          </a:p>
          <a:p>
            <a:r>
              <a:rPr lang="el-GR" i="1" dirty="0" smtClean="0"/>
              <a:t>Παν</a:t>
            </a:r>
            <a:r>
              <a:rPr lang="el-GR" dirty="0" smtClean="0"/>
              <a:t>λοβιακό εμφύσημα με ομοιόμορφη διάταση των κυψελών από το επίπεδο των αναπνευστικών βρογχιολίων έως </a:t>
            </a:r>
            <a:r>
              <a:rPr lang="el-GR" i="1" u="sng" dirty="0" smtClean="0">
                <a:effectLst>
                  <a:outerShdw blurRad="38100" dist="38100" dir="2700000" algn="tl">
                    <a:srgbClr val="000000">
                      <a:alpha val="43137"/>
                    </a:srgbClr>
                  </a:outerShdw>
                </a:effectLst>
              </a:rPr>
              <a:t>και</a:t>
            </a:r>
            <a:r>
              <a:rPr lang="el-GR" dirty="0" smtClean="0"/>
              <a:t> τις τελικές τυφλές κυψελίδες. Προσβάλλονται εντονότερα οι κάτω λοβοί.</a:t>
            </a:r>
            <a:endParaRPr lang="el-GR"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res260"/>
          <p:cNvPicPr>
            <a:picLocks noChangeAspect="1" noChangeArrowheads="1"/>
          </p:cNvPicPr>
          <p:nvPr/>
        </p:nvPicPr>
        <p:blipFill>
          <a:blip r:embed="rId2" cstate="print"/>
          <a:srcRect/>
          <a:stretch>
            <a:fillRect/>
          </a:stretch>
        </p:blipFill>
        <p:spPr bwMode="auto">
          <a:xfrm>
            <a:off x="785786" y="1357298"/>
            <a:ext cx="7858148" cy="5186923"/>
          </a:xfrm>
          <a:prstGeom prst="rect">
            <a:avLst/>
          </a:prstGeom>
          <a:noFill/>
          <a:ln w="9525">
            <a:noFill/>
            <a:miter lim="800000"/>
            <a:headEnd/>
            <a:tailEnd/>
          </a:ln>
        </p:spPr>
      </p:pic>
      <p:sp>
        <p:nvSpPr>
          <p:cNvPr id="3" name="Title 1"/>
          <p:cNvSpPr txBox="1">
            <a:spLocks/>
          </p:cNvSpPr>
          <p:nvPr/>
        </p:nvSpPr>
        <p:spPr>
          <a:xfrm>
            <a:off x="457200" y="274638"/>
            <a:ext cx="8229600" cy="1143000"/>
          </a:xfrm>
          <a:prstGeom prst="rect">
            <a:avLst/>
          </a:prstGeom>
        </p:spPr>
        <p:txBody>
          <a:bodyP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4400" b="0" i="0" u="none" strike="noStrike" kern="1200" cap="none" spc="0" normalizeH="0" baseline="0" noProof="0" dirty="0" smtClean="0">
                <a:ln>
                  <a:noFill/>
                </a:ln>
                <a:solidFill>
                  <a:schemeClr val="tx1"/>
                </a:solidFill>
                <a:effectLst/>
                <a:uLnTx/>
                <a:uFillTx/>
                <a:latin typeface="+mj-lt"/>
                <a:ea typeface="+mj-ea"/>
                <a:cs typeface="+mj-cs"/>
              </a:rPr>
              <a:t>Διατεταμένοι αεροφόροι χώροι σε πνεύμονα βαρέως καπνιστή</a:t>
            </a:r>
            <a:r>
              <a:rPr kumimoji="0" lang="en-US" sz="4400" b="0" i="0" u="none" strike="noStrike" kern="1200" cap="none" spc="0" normalizeH="0" baseline="0" noProof="0" dirty="0" smtClean="0">
                <a:ln>
                  <a:noFill/>
                </a:ln>
                <a:solidFill>
                  <a:schemeClr val="tx1"/>
                </a:solidFill>
                <a:effectLst/>
                <a:uLnTx/>
                <a:uFillTx/>
                <a:latin typeface="+mj-lt"/>
                <a:ea typeface="+mj-ea"/>
                <a:cs typeface="+mj-cs"/>
              </a:rPr>
              <a:t>,</a:t>
            </a:r>
            <a:r>
              <a:rPr kumimoji="0" lang="el-GR" sz="4400" b="0" i="0" u="none" strike="noStrike" kern="1200" cap="none" spc="0" normalizeH="0" baseline="0" noProof="0" dirty="0" smtClean="0">
                <a:ln>
                  <a:noFill/>
                </a:ln>
                <a:solidFill>
                  <a:schemeClr val="tx1"/>
                </a:solidFill>
                <a:effectLst/>
                <a:uLnTx/>
                <a:uFillTx/>
                <a:latin typeface="+mj-lt"/>
                <a:ea typeface="+mj-ea"/>
                <a:cs typeface="+mj-cs"/>
              </a:rPr>
              <a:t> με ΧΑΠ</a:t>
            </a:r>
            <a:r>
              <a:rPr kumimoji="0" lang="en-US" sz="4400" b="0" i="0" u="none" strike="noStrike" kern="1200" cap="none" spc="0" normalizeH="0" baseline="0" noProof="0" dirty="0" smtClean="0">
                <a:ln>
                  <a:noFill/>
                </a:ln>
                <a:solidFill>
                  <a:schemeClr val="tx1"/>
                </a:solidFill>
                <a:effectLst/>
                <a:uLnTx/>
                <a:uFillTx/>
                <a:latin typeface="+mj-lt"/>
                <a:ea typeface="+mj-ea"/>
                <a:cs typeface="+mj-cs"/>
              </a:rPr>
              <a:t>.</a:t>
            </a:r>
            <a:endParaRPr kumimoji="0" lang="el-GR"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3" descr="res270"/>
          <p:cNvPicPr>
            <a:picLocks noChangeAspect="1" noChangeArrowheads="1"/>
          </p:cNvPicPr>
          <p:nvPr/>
        </p:nvPicPr>
        <p:blipFill>
          <a:blip r:embed="rId2" cstate="print"/>
          <a:srcRect/>
          <a:stretch>
            <a:fillRect/>
          </a:stretch>
        </p:blipFill>
        <p:spPr bwMode="auto">
          <a:xfrm rot="16200000">
            <a:off x="-485998" y="2057578"/>
            <a:ext cx="5401087" cy="3857651"/>
          </a:xfrm>
          <a:prstGeom prst="rect">
            <a:avLst/>
          </a:prstGeom>
          <a:noFill/>
          <a:ln w="9525">
            <a:noFill/>
            <a:miter lim="800000"/>
            <a:headEnd/>
            <a:tailEnd/>
          </a:ln>
        </p:spPr>
      </p:pic>
      <p:sp>
        <p:nvSpPr>
          <p:cNvPr id="3" name="Title 1"/>
          <p:cNvSpPr txBox="1">
            <a:spLocks/>
          </p:cNvSpPr>
          <p:nvPr/>
        </p:nvSpPr>
        <p:spPr>
          <a:xfrm>
            <a:off x="0" y="0"/>
            <a:ext cx="9144000" cy="2786058"/>
          </a:xfrm>
          <a:prstGeom prst="rect">
            <a:avLst/>
          </a:prstGeom>
        </p:spPr>
        <p:txBody>
          <a:bodyP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2800" b="0" i="0" u="none" strike="noStrike" kern="1200" cap="none" spc="0" normalizeH="0" baseline="0" noProof="0" dirty="0" smtClean="0">
                <a:ln>
                  <a:noFill/>
                </a:ln>
                <a:solidFill>
                  <a:schemeClr val="tx1"/>
                </a:solidFill>
                <a:effectLst/>
                <a:uLnTx/>
                <a:uFillTx/>
                <a:latin typeface="+mj-lt"/>
                <a:ea typeface="+mj-ea"/>
                <a:cs typeface="+mj-cs"/>
              </a:rPr>
              <a:t>ΕΜΦΥΣΗΜΑ </a:t>
            </a:r>
            <a:br>
              <a:rPr kumimoji="0" lang="el-GR" sz="2800" b="0" i="0" u="none" strike="noStrike" kern="1200" cap="none" spc="0" normalizeH="0" baseline="0" noProof="0" dirty="0" smtClean="0">
                <a:ln>
                  <a:noFill/>
                </a:ln>
                <a:solidFill>
                  <a:schemeClr val="tx1"/>
                </a:solidFill>
                <a:effectLst/>
                <a:uLnTx/>
                <a:uFillTx/>
                <a:latin typeface="+mj-lt"/>
                <a:ea typeface="+mj-ea"/>
                <a:cs typeface="+mj-cs"/>
              </a:rPr>
            </a:br>
            <a:r>
              <a:rPr kumimoji="0" lang="el-GR" b="0" i="0" u="none" strike="noStrike" kern="1200" cap="none" spc="0" normalizeH="0" baseline="0" noProof="0" dirty="0" smtClean="0">
                <a:ln>
                  <a:noFill/>
                </a:ln>
                <a:solidFill>
                  <a:schemeClr val="tx1"/>
                </a:solidFill>
                <a:effectLst/>
                <a:uLnTx/>
                <a:uFillTx/>
                <a:latin typeface="+mj-lt"/>
                <a:ea typeface="+mj-ea"/>
                <a:cs typeface="+mj-cs"/>
              </a:rPr>
              <a:t>Απώλεια κυψελιδικών διαφραγματίων, κομμάτια των οποίων, φαίνονται να επιπλέουν  εντός των </a:t>
            </a:r>
            <a:r>
              <a:rPr kumimoji="0" lang="el-GR" b="0" i="0" u="none" strike="noStrike" kern="1200" cap="none" spc="0" normalizeH="0" baseline="0" noProof="0" dirty="0" smtClean="0">
                <a:ln>
                  <a:noFill/>
                </a:ln>
                <a:solidFill>
                  <a:schemeClr val="tx1"/>
                </a:solidFill>
                <a:effectLst/>
                <a:uLnTx/>
                <a:uFillTx/>
                <a:latin typeface="+mj-lt"/>
                <a:ea typeface="+mj-ea"/>
                <a:cs typeface="+mj-cs"/>
              </a:rPr>
              <a:t> </a:t>
            </a:r>
            <a:r>
              <a:rPr kumimoji="0" lang="el-GR" b="1" i="0" u="none" strike="noStrike" kern="1200" cap="none" spc="300" normalizeH="0" baseline="0" noProof="0" dirty="0" smtClean="0">
                <a:ln>
                  <a:noFill/>
                </a:ln>
                <a:solidFill>
                  <a:schemeClr val="tx1"/>
                </a:solidFill>
                <a:effectLst/>
                <a:uLnTx/>
                <a:uFillTx/>
                <a:latin typeface="+mj-lt"/>
                <a:ea typeface="+mj-ea"/>
                <a:cs typeface="+mj-cs"/>
              </a:rPr>
              <a:t>μονίμως </a:t>
            </a:r>
            <a:r>
              <a:rPr kumimoji="0" lang="el-GR" b="1" i="0" u="none" strike="noStrike" kern="1200" cap="none" spc="300" normalizeH="0" baseline="0" noProof="0" dirty="0" smtClean="0">
                <a:ln>
                  <a:noFill/>
                </a:ln>
                <a:solidFill>
                  <a:schemeClr val="tx1"/>
                </a:solidFill>
                <a:effectLst/>
                <a:uLnTx/>
                <a:uFillTx/>
                <a:latin typeface="+mj-lt"/>
                <a:ea typeface="+mj-ea"/>
                <a:cs typeface="+mj-cs"/>
              </a:rPr>
              <a:t>διατεταμένων </a:t>
            </a:r>
            <a:r>
              <a:rPr kumimoji="0" lang="el-GR" b="0" i="0" u="none" strike="noStrike" kern="1200" cap="none" spc="0" normalizeH="0" baseline="0" noProof="0" dirty="0" smtClean="0">
                <a:ln>
                  <a:noFill/>
                </a:ln>
                <a:solidFill>
                  <a:schemeClr val="tx1"/>
                </a:solidFill>
                <a:effectLst/>
                <a:uLnTx/>
                <a:uFillTx/>
                <a:latin typeface="+mj-lt"/>
                <a:ea typeface="+mj-ea"/>
                <a:cs typeface="+mj-cs"/>
              </a:rPr>
              <a:t>αεροφόρων χώρων  λόγω της μεγάλης καταστροφής πνευμονικού ιστού. Τα εναπομείναντα διαφραγμάτια  είναι λεπτυσμένα και στερούνται αγγείων. </a:t>
            </a:r>
            <a:endParaRPr kumimoji="0" lang="el-GR" b="0" i="0" u="none" strike="noStrike" kern="1200" cap="none" spc="0" normalizeH="0" baseline="0" noProof="0" dirty="0">
              <a:ln>
                <a:noFill/>
              </a:ln>
              <a:solidFill>
                <a:schemeClr val="tx1"/>
              </a:solidFill>
              <a:effectLst/>
              <a:uLnTx/>
              <a:uFillTx/>
              <a:latin typeface="+mj-lt"/>
              <a:ea typeface="+mj-ea"/>
              <a:cs typeface="+mj-cs"/>
            </a:endParaRPr>
          </a:p>
        </p:txBody>
      </p:sp>
      <p:pic>
        <p:nvPicPr>
          <p:cNvPr id="4" name="Picture 2" descr="res280"/>
          <p:cNvPicPr>
            <a:picLocks noChangeAspect="1" noChangeArrowheads="1"/>
          </p:cNvPicPr>
          <p:nvPr/>
        </p:nvPicPr>
        <p:blipFill>
          <a:blip r:embed="rId3" cstate="print"/>
          <a:srcRect/>
          <a:stretch>
            <a:fillRect/>
          </a:stretch>
        </p:blipFill>
        <p:spPr bwMode="auto">
          <a:xfrm rot="5400000">
            <a:off x="4120749" y="2165739"/>
            <a:ext cx="5403096" cy="3643338"/>
          </a:xfrm>
          <a:prstGeom prst="rect">
            <a:avLst/>
          </a:prstGeom>
          <a:noFill/>
          <a:ln w="9525">
            <a:noFill/>
            <a:miter lim="800000"/>
            <a:headEnd/>
            <a:tailEnd/>
          </a:ln>
        </p:spPr>
      </p:pic>
      <mc:AlternateContent xmlns:mc="http://schemas.openxmlformats.org/markup-compatibility/2006">
        <mc:Choice xmlns:p14="http://schemas.microsoft.com/office/powerpoint/2010/main" xmlns="" Requires="p14">
          <p:contentPart p14:bwMode="auto" r:id="rId4">
            <p14:nvContentPartPr>
              <p14:cNvPr id="40962" name="Ink 2"/>
              <p14:cNvContentPartPr>
                <a14:cpLocks xmlns:a14="http://schemas.microsoft.com/office/drawing/2010/main" noRot="1" noChangeAspect="1" noEditPoints="1" noChangeArrowheads="1" noChangeShapeType="1"/>
              </p14:cNvContentPartPr>
              <p14:nvPr/>
            </p14:nvContentPartPr>
            <p14:xfrm>
              <a:off x="5003800" y="3644900"/>
              <a:ext cx="1581150" cy="2214563"/>
            </p14:xfrm>
          </p:contentPart>
        </mc:Choice>
        <mc:Fallback>
          <p:pic>
            <p:nvPicPr>
              <p:cNvPr id="40962" name="Ink 2"/>
              <p:cNvPicPr>
                <a:picLocks noRot="1" noChangeAspect="1" noEditPoints="1" noChangeArrowheads="1" noChangeShapeType="1"/>
              </p:cNvPicPr>
              <p:nvPr/>
            </p:nvPicPr>
            <p:blipFill>
              <a:blip r:embed="rId5" cstate="print"/>
              <a:stretch>
                <a:fillRect/>
              </a:stretch>
            </p:blipFill>
            <p:spPr>
              <a:xfrm>
                <a:off x="4994463" y="3635548"/>
                <a:ext cx="1599824" cy="2233266"/>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62"/>
                                        </p:tgtEl>
                                        <p:attrNameLst>
                                          <p:attrName>style.visibility</p:attrName>
                                        </p:attrNameLst>
                                      </p:cBhvr>
                                      <p:to>
                                        <p:strVal val="visible"/>
                                      </p:to>
                                    </p:set>
                                    <p:animEffect transition="in" filter="fade">
                                      <p:cBhvr>
                                        <p:cTn id="7" dur="2000"/>
                                        <p:tgtEl>
                                          <p:spTgt spid="409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00240"/>
            <a:ext cx="9144000" cy="3500462"/>
          </a:xfrm>
        </p:spPr>
        <p:txBody>
          <a:bodyPr>
            <a:normAutofit fontScale="90000"/>
          </a:bodyPr>
          <a:lstStyle/>
          <a:p>
            <a:r>
              <a:rPr lang="el-GR" sz="3100" b="1" dirty="0" smtClean="0"/>
              <a:t>ΕΜΦΥΣΗΜΑ </a:t>
            </a:r>
            <a:r>
              <a:rPr lang="el-GR" sz="2800" dirty="0" smtClean="0"/>
              <a:t/>
            </a:r>
            <a:br>
              <a:rPr lang="el-GR" sz="2800" dirty="0" smtClean="0"/>
            </a:br>
            <a:r>
              <a:rPr lang="el-GR" sz="2800" dirty="0" smtClean="0"/>
              <a:t>Θεωρείται αποφρακτική νόσος των αεραγωγών παρότι , καθώς προσβάλλει τους περιφερικούς αεραγωγούς, ανατομικώς </a:t>
            </a:r>
            <a:r>
              <a:rPr lang="el-GR" sz="2800" i="1" dirty="0" smtClean="0"/>
              <a:t>δεν </a:t>
            </a:r>
            <a:r>
              <a:rPr lang="el-GR" sz="2800" dirty="0" smtClean="0"/>
              <a:t>προκαλεί μηχανική απόφραξη.</a:t>
            </a:r>
            <a:br>
              <a:rPr lang="el-GR" sz="2800" dirty="0" smtClean="0"/>
            </a:br>
            <a:r>
              <a:rPr lang="el-GR" sz="2800" b="1" dirty="0" smtClean="0"/>
              <a:t>Λειτουργικώς</a:t>
            </a:r>
            <a:r>
              <a:rPr lang="el-GR" sz="2800" dirty="0" smtClean="0"/>
              <a:t> όμως πρόκειται για </a:t>
            </a:r>
            <a:r>
              <a:rPr lang="el-GR" sz="2800" b="1" dirty="0" smtClean="0"/>
              <a:t>αποφρακτική </a:t>
            </a:r>
            <a:r>
              <a:rPr lang="el-GR" sz="2800" dirty="0" smtClean="0"/>
              <a:t>νόσο, </a:t>
            </a:r>
            <a:r>
              <a:rPr lang="el-GR" sz="2800" dirty="0" smtClean="0"/>
              <a:t>καθώς η καταστροφή των τοιχωμάτων των διαφραγματίων </a:t>
            </a:r>
            <a:br>
              <a:rPr lang="el-GR" sz="2800" dirty="0" smtClean="0"/>
            </a:br>
            <a:r>
              <a:rPr lang="el-GR" sz="2800" dirty="0" smtClean="0"/>
              <a:t>{ λόγω ανισορροπίας πρωτεασών (ελαστάσης) – αντιπρωτεασών [α1-αντιθρυψίνης, εξου και η αντίστοιχη, κληρονομούμενη εμφυσηματική νόσος  ( ανεπάρκεια α1 αντιθρυψίνης )] } </a:t>
            </a:r>
            <a:br>
              <a:rPr lang="el-GR" sz="2800" dirty="0" smtClean="0"/>
            </a:br>
            <a:r>
              <a:rPr lang="el-GR" sz="2800" dirty="0" smtClean="0"/>
              <a:t>αποτρέπει </a:t>
            </a:r>
            <a:r>
              <a:rPr lang="en-US" sz="2800" dirty="0" smtClean="0"/>
              <a:t> </a:t>
            </a:r>
            <a:r>
              <a:rPr lang="fr-FR" sz="2800" dirty="0" smtClean="0"/>
              <a:t> </a:t>
            </a:r>
            <a:r>
              <a:rPr lang="el-GR" sz="2800" dirty="0" smtClean="0"/>
              <a:t>την ελαστική αναπήδηση των διαφραγματίων  που απαιτείται για να ωθηθεί ο αέρας έξω από τους πνεύμονες ∙ </a:t>
            </a:r>
            <a:br>
              <a:rPr lang="el-GR" sz="2800" dirty="0" smtClean="0"/>
            </a:br>
            <a:r>
              <a:rPr lang="el-GR" sz="2800" dirty="0" smtClean="0"/>
              <a:t>οπότε </a:t>
            </a:r>
            <a:r>
              <a:rPr lang="el-GR" sz="2800" u="sng" dirty="0" smtClean="0"/>
              <a:t>περιορίζεται η κυκλοφορία του αέρα</a:t>
            </a:r>
            <a:r>
              <a:rPr lang="el-GR" sz="2800" dirty="0" smtClean="0"/>
              <a:t>,</a:t>
            </a:r>
            <a:br>
              <a:rPr lang="el-GR" sz="2800" dirty="0" smtClean="0"/>
            </a:br>
            <a:r>
              <a:rPr lang="el-GR" sz="2800" dirty="0" smtClean="0"/>
              <a:t> σα να επρόκειτο για μηχανική απόφραξη.</a:t>
            </a:r>
            <a:br>
              <a:rPr lang="el-GR" sz="2800" dirty="0" smtClean="0"/>
            </a:br>
            <a:r>
              <a:rPr lang="el-GR" sz="2700" dirty="0" smtClean="0"/>
              <a:t>Διάκριση  </a:t>
            </a:r>
            <a:r>
              <a:rPr lang="el-GR" sz="2700" i="1" spc="300" dirty="0" err="1" smtClean="0">
                <a:effectLst>
                  <a:outerShdw blurRad="38100" dist="38100" dir="2700000" algn="tl">
                    <a:srgbClr val="000000">
                      <a:alpha val="43137"/>
                    </a:srgbClr>
                  </a:outerShdw>
                </a:effectLst>
              </a:rPr>
              <a:t>υπερδιάτασης</a:t>
            </a:r>
            <a:r>
              <a:rPr lang="el-GR" sz="2700" i="1" dirty="0" smtClean="0">
                <a:effectLst>
                  <a:outerShdw blurRad="38100" dist="38100" dir="2700000" algn="tl">
                    <a:srgbClr val="000000">
                      <a:alpha val="43137"/>
                    </a:srgbClr>
                  </a:outerShdw>
                </a:effectLst>
              </a:rPr>
              <a:t> </a:t>
            </a:r>
            <a:r>
              <a:rPr lang="el-GR" sz="2700" i="1" dirty="0" smtClean="0">
                <a:effectLst>
                  <a:outerShdw blurRad="38100" dist="38100" dir="2700000" algn="tl">
                    <a:srgbClr val="000000">
                      <a:alpha val="43137"/>
                    </a:srgbClr>
                  </a:outerShdw>
                </a:effectLst>
              </a:rPr>
              <a:t> πνεύμονα</a:t>
            </a:r>
            <a:r>
              <a:rPr lang="el-GR" sz="2700" dirty="0" smtClean="0">
                <a:effectLst>
                  <a:outerShdw blurRad="38100" dist="38100" dir="2700000" algn="tl">
                    <a:srgbClr val="000000">
                      <a:alpha val="43137"/>
                    </a:srgbClr>
                  </a:outerShdw>
                </a:effectLst>
              </a:rPr>
              <a:t> </a:t>
            </a:r>
            <a:r>
              <a:rPr lang="el-GR" sz="2700" dirty="0" smtClean="0"/>
              <a:t/>
            </a:r>
            <a:br>
              <a:rPr lang="el-GR" sz="2700" dirty="0" smtClean="0"/>
            </a:br>
            <a:r>
              <a:rPr lang="el-GR" sz="2700" dirty="0" smtClean="0"/>
              <a:t> </a:t>
            </a:r>
            <a:r>
              <a:rPr lang="el-GR" sz="2700" dirty="0" smtClean="0"/>
              <a:t>[λόγω </a:t>
            </a:r>
            <a:r>
              <a:rPr lang="el-GR" sz="2700" i="1" dirty="0" smtClean="0"/>
              <a:t>μηχανικής απόφραξης  </a:t>
            </a:r>
            <a:r>
              <a:rPr lang="el-GR" sz="2700" dirty="0" smtClean="0"/>
              <a:t>π.χ. από όγκο, ξένο σώμα, βρογχόσπασμο</a:t>
            </a:r>
            <a:r>
              <a:rPr lang="en-US" sz="2700" dirty="0" smtClean="0"/>
              <a:t> </a:t>
            </a:r>
            <a:r>
              <a:rPr lang="el-GR" sz="2700" dirty="0" smtClean="0"/>
              <a:t>(άσθμα) , βλέννη (βρογχίτιδα) και </a:t>
            </a:r>
            <a:r>
              <a:rPr lang="el-GR" sz="2700" i="1" dirty="0" smtClean="0"/>
              <a:t>παγίδευση του αέρα </a:t>
            </a:r>
            <a:r>
              <a:rPr lang="el-GR" sz="2700" dirty="0" smtClean="0"/>
              <a:t>εντός του πνεύμονα] </a:t>
            </a:r>
            <a:br>
              <a:rPr lang="el-GR" sz="2700" dirty="0" smtClean="0"/>
            </a:br>
            <a:r>
              <a:rPr lang="el-GR" sz="2700" dirty="0" smtClean="0"/>
              <a:t> και </a:t>
            </a:r>
            <a:r>
              <a:rPr lang="el-GR" sz="2700" dirty="0" smtClean="0">
                <a:effectLst>
                  <a:outerShdw blurRad="38100" dist="38100" dir="2700000" algn="tl">
                    <a:srgbClr val="000000">
                      <a:alpha val="43137"/>
                    </a:srgbClr>
                  </a:outerShdw>
                </a:effectLst>
              </a:rPr>
              <a:t>εμφυσήματος</a:t>
            </a:r>
            <a:r>
              <a:rPr lang="el-GR" sz="2700" dirty="0" smtClean="0"/>
              <a:t> (λειτουργική απόφραξη της κυκλοφορίας του αέρα).</a:t>
            </a:r>
            <a:br>
              <a:rPr lang="el-GR" sz="2700" dirty="0" smtClean="0"/>
            </a:br>
            <a:r>
              <a:rPr lang="el-GR" sz="2700" dirty="0" smtClean="0"/>
              <a:t/>
            </a:r>
            <a:br>
              <a:rPr lang="el-GR" sz="2700" dirty="0" smtClean="0"/>
            </a:br>
            <a:endParaRPr lang="el-GR" sz="27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res290"/>
          <p:cNvPicPr>
            <a:picLocks noChangeAspect="1" noChangeArrowheads="1"/>
          </p:cNvPicPr>
          <p:nvPr/>
        </p:nvPicPr>
        <p:blipFill>
          <a:blip r:embed="rId2" cstate="print"/>
          <a:srcRect/>
          <a:stretch>
            <a:fillRect/>
          </a:stretch>
        </p:blipFill>
        <p:spPr bwMode="auto">
          <a:xfrm>
            <a:off x="642910" y="1500174"/>
            <a:ext cx="7858148" cy="5544360"/>
          </a:xfrm>
          <a:prstGeom prst="rect">
            <a:avLst/>
          </a:prstGeom>
          <a:noFill/>
          <a:ln w="9525">
            <a:noFill/>
            <a:miter lim="800000"/>
            <a:headEnd/>
            <a:tailEnd/>
          </a:ln>
        </p:spPr>
      </p:pic>
      <p:sp>
        <p:nvSpPr>
          <p:cNvPr id="3" name="Title 1"/>
          <p:cNvSpPr txBox="1">
            <a:spLocks/>
          </p:cNvSpPr>
          <p:nvPr/>
        </p:nvSpPr>
        <p:spPr>
          <a:xfrm>
            <a:off x="0" y="-214338"/>
            <a:ext cx="9144000" cy="1643074"/>
          </a:xfrm>
          <a:prstGeom prst="rect">
            <a:avLst/>
          </a:prstGeom>
        </p:spPr>
        <p:txBody>
          <a:bodyPr>
            <a:noAutofit/>
          </a:bodyPr>
          <a:lstStyle/>
          <a:p>
            <a:pPr lvl="0" algn="ctr">
              <a:spcBef>
                <a:spcPct val="0"/>
              </a:spcBef>
              <a:defRPr/>
            </a:pPr>
            <a:r>
              <a:rPr kumimoji="0" lang="el-GR" sz="2000" b="0" i="0" u="none" strike="noStrike" kern="1200" cap="none" spc="0" normalizeH="0" baseline="0" noProof="0" dirty="0" smtClean="0">
                <a:ln>
                  <a:noFill/>
                </a:ln>
                <a:solidFill>
                  <a:schemeClr val="tx1"/>
                </a:solidFill>
                <a:effectLst/>
                <a:uLnTx/>
                <a:uFillTx/>
                <a:latin typeface="+mj-lt"/>
                <a:ea typeface="+mj-ea"/>
                <a:cs typeface="+mj-cs"/>
              </a:rPr>
              <a:t> (Φυσιολογικά, το πάχος του τοιχώματος της δεξιάς κοιλίας μετράται σε λίγα χιλ.)</a:t>
            </a:r>
            <a:r>
              <a:rPr lang="el-GR" sz="2800" dirty="0" smtClean="0"/>
              <a:t> Εδώ, υπερτροφία αλλά </a:t>
            </a:r>
            <a:r>
              <a:rPr kumimoji="0" lang="el-GR" sz="2800" b="0" i="0" u="none" strike="noStrike" kern="1200" cap="none" spc="0" normalizeH="0" baseline="0" noProof="0" dirty="0" smtClean="0">
                <a:ln>
                  <a:noFill/>
                </a:ln>
                <a:solidFill>
                  <a:schemeClr val="tx1"/>
                </a:solidFill>
                <a:effectLst/>
                <a:uLnTx/>
                <a:uFillTx/>
                <a:latin typeface="+mj-lt"/>
                <a:ea typeface="+mj-ea"/>
                <a:cs typeface="+mj-cs"/>
              </a:rPr>
              <a:t>και διάταση δεξιάς κοιλίας της καρδιάς – Πνευμονική καρδιά λόγω πνευμονικής </a:t>
            </a:r>
            <a:r>
              <a:rPr kumimoji="0" lang="el-GR" sz="2800" b="0" i="0" u="none" strike="noStrike" kern="1200" cap="none" spc="0" normalizeH="0" baseline="0" noProof="0" dirty="0" smtClean="0">
                <a:ln>
                  <a:noFill/>
                </a:ln>
                <a:solidFill>
                  <a:schemeClr val="tx1"/>
                </a:solidFill>
                <a:effectLst/>
                <a:uLnTx/>
                <a:uFillTx/>
                <a:latin typeface="+mj-lt"/>
                <a:ea typeface="+mj-ea"/>
                <a:cs typeface="+mj-cs"/>
              </a:rPr>
              <a:t>υπέρτασης, </a:t>
            </a:r>
            <a:r>
              <a:rPr kumimoji="0" lang="el-GR" sz="2400" b="0" i="0" u="none" strike="noStrike" kern="1200" cap="none" spc="0" normalizeH="0" baseline="0" noProof="0" dirty="0" smtClean="0">
                <a:ln>
                  <a:noFill/>
                </a:ln>
                <a:solidFill>
                  <a:schemeClr val="tx1"/>
                </a:solidFill>
                <a:effectLst/>
                <a:uLnTx/>
                <a:uFillTx/>
                <a:latin typeface="+mj-lt"/>
                <a:ea typeface="+mj-ea"/>
                <a:cs typeface="+mj-cs"/>
              </a:rPr>
              <a:t>προκαλουμένης από νόσους του πνεύμονα ή της αγγείωσης αυτού.</a:t>
            </a:r>
            <a:r>
              <a:rPr kumimoji="0" lang="el-GR" sz="2800" b="0" i="0" u="none" strike="noStrike" kern="1200" cap="none" spc="0" normalizeH="0" baseline="0" noProof="0" dirty="0" smtClean="0">
                <a:ln>
                  <a:noFill/>
                </a:ln>
                <a:solidFill>
                  <a:schemeClr val="tx1"/>
                </a:solidFill>
                <a:effectLst/>
                <a:uLnTx/>
                <a:uFillTx/>
                <a:latin typeface="+mj-lt"/>
                <a:ea typeface="+mj-ea"/>
                <a:cs typeface="+mj-cs"/>
              </a:rPr>
              <a:t/>
            </a:r>
            <a:br>
              <a:rPr kumimoji="0" lang="el-GR" sz="2800" b="0" i="0" u="none" strike="noStrike" kern="1200" cap="none" spc="0" normalizeH="0" baseline="0" noProof="0" dirty="0" smtClean="0">
                <a:ln>
                  <a:noFill/>
                </a:ln>
                <a:solidFill>
                  <a:schemeClr val="tx1"/>
                </a:solidFill>
                <a:effectLst/>
                <a:uLnTx/>
                <a:uFillTx/>
                <a:latin typeface="+mj-lt"/>
                <a:ea typeface="+mj-ea"/>
                <a:cs typeface="+mj-cs"/>
              </a:rPr>
            </a:br>
            <a:endParaRPr kumimoji="0" lang="el-GR" sz="28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res290b"/>
          <p:cNvPicPr>
            <a:picLocks noChangeAspect="1" noChangeArrowheads="1"/>
          </p:cNvPicPr>
          <p:nvPr/>
        </p:nvPicPr>
        <p:blipFill>
          <a:blip r:embed="rId2" cstate="print"/>
          <a:srcRect/>
          <a:stretch>
            <a:fillRect/>
          </a:stretch>
        </p:blipFill>
        <p:spPr bwMode="auto">
          <a:xfrm rot="16200000">
            <a:off x="4228995" y="2057493"/>
            <a:ext cx="5400918" cy="3857652"/>
          </a:xfrm>
          <a:prstGeom prst="rect">
            <a:avLst/>
          </a:prstGeom>
          <a:noFill/>
          <a:ln w="9525">
            <a:noFill/>
            <a:miter lim="800000"/>
            <a:headEnd/>
            <a:tailEnd/>
          </a:ln>
        </p:spPr>
      </p:pic>
      <p:pic>
        <p:nvPicPr>
          <p:cNvPr id="3" name="Picture 3" descr="res290c"/>
          <p:cNvPicPr>
            <a:picLocks noChangeAspect="1" noChangeArrowheads="1"/>
          </p:cNvPicPr>
          <p:nvPr/>
        </p:nvPicPr>
        <p:blipFill>
          <a:blip r:embed="rId3" cstate="print"/>
          <a:srcRect/>
          <a:stretch>
            <a:fillRect/>
          </a:stretch>
        </p:blipFill>
        <p:spPr bwMode="auto">
          <a:xfrm rot="16200000">
            <a:off x="-383522" y="2240856"/>
            <a:ext cx="5214942" cy="3590705"/>
          </a:xfrm>
          <a:prstGeom prst="rect">
            <a:avLst/>
          </a:prstGeom>
          <a:noFill/>
          <a:ln w="9525">
            <a:noFill/>
            <a:miter lim="800000"/>
            <a:headEnd/>
            <a:tailEnd/>
          </a:ln>
        </p:spPr>
      </p:pic>
      <p:sp>
        <p:nvSpPr>
          <p:cNvPr id="4" name="Title 1"/>
          <p:cNvSpPr txBox="1">
            <a:spLocks/>
          </p:cNvSpPr>
          <p:nvPr/>
        </p:nvSpPr>
        <p:spPr>
          <a:xfrm>
            <a:off x="0" y="0"/>
            <a:ext cx="9144000" cy="1142984"/>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2000" b="0" i="0" u="none" strike="noStrike" kern="1200" cap="none" spc="0" normalizeH="0" baseline="0" noProof="0" dirty="0" smtClean="0">
                <a:ln>
                  <a:noFill/>
                </a:ln>
                <a:solidFill>
                  <a:schemeClr val="tx1"/>
                </a:solidFill>
                <a:effectLst/>
                <a:uLnTx/>
                <a:uFillTx/>
                <a:latin typeface="+mj-lt"/>
                <a:ea typeface="+mj-ea"/>
                <a:cs typeface="+mj-cs"/>
              </a:rPr>
              <a:t>Αντιπαραβολή μικρού κλάδου της πνευμονικής αρτηρίας</a:t>
            </a:r>
            <a:r>
              <a:rPr lang="en-US" sz="2000" dirty="0" smtClean="0">
                <a:latin typeface="+mj-lt"/>
                <a:ea typeface="+mj-ea"/>
                <a:cs typeface="+mj-cs"/>
              </a:rPr>
              <a:t> (</a:t>
            </a:r>
            <a:r>
              <a:rPr lang="el-GR" sz="2000" dirty="0" smtClean="0">
                <a:latin typeface="+mj-lt"/>
                <a:ea typeface="+mj-ea"/>
                <a:cs typeface="+mj-cs"/>
              </a:rPr>
              <a:t>αρ. εικ.)</a:t>
            </a:r>
            <a:r>
              <a:rPr kumimoji="0" lang="el-GR" sz="2000" b="0" i="0" u="none" strike="noStrike" kern="1200" cap="none" spc="0" normalizeH="0" baseline="0" noProof="0" dirty="0" smtClean="0">
                <a:ln>
                  <a:noFill/>
                </a:ln>
                <a:solidFill>
                  <a:schemeClr val="tx1"/>
                </a:solidFill>
                <a:effectLst/>
                <a:uLnTx/>
                <a:uFillTx/>
                <a:latin typeface="+mj-lt"/>
                <a:ea typeface="+mj-ea"/>
                <a:cs typeface="+mj-cs"/>
              </a:rPr>
              <a:t>  με την </a:t>
            </a:r>
            <a:r>
              <a:rPr kumimoji="0" lang="el-GR" sz="2000" b="1" i="0" u="none" strike="noStrike" kern="1200" cap="none" spc="0" normalizeH="0" baseline="0" noProof="0" dirty="0" smtClean="0">
                <a:ln>
                  <a:noFill/>
                </a:ln>
                <a:solidFill>
                  <a:schemeClr val="tx1"/>
                </a:solidFill>
                <a:effectLst/>
                <a:uLnTx/>
                <a:uFillTx/>
                <a:latin typeface="+mj-lt"/>
                <a:ea typeface="+mj-ea"/>
                <a:cs typeface="+mj-cs"/>
              </a:rPr>
              <a:t>έντονη υπερτροφία του μέσου χιτώνα</a:t>
            </a:r>
            <a:r>
              <a:rPr kumimoji="0" lang="el-GR" sz="2000" b="0" i="0" u="none" strike="noStrike" kern="1200" cap="none" spc="0" normalizeH="0" baseline="0" noProof="0" dirty="0" smtClean="0">
                <a:ln>
                  <a:noFill/>
                </a:ln>
                <a:solidFill>
                  <a:schemeClr val="tx1"/>
                </a:solidFill>
                <a:effectLst/>
                <a:uLnTx/>
                <a:uFillTx/>
                <a:latin typeface="+mj-lt"/>
                <a:ea typeface="+mj-ea"/>
                <a:cs typeface="+mj-cs"/>
              </a:rPr>
              <a:t> </a:t>
            </a:r>
            <a:r>
              <a:rPr kumimoji="0" lang="el-GR" sz="2000" b="0" i="0" u="sng" strike="noStrike" kern="1200" cap="none" spc="0" normalizeH="0" baseline="0" noProof="0" dirty="0" smtClean="0">
                <a:ln>
                  <a:noFill/>
                </a:ln>
                <a:solidFill>
                  <a:schemeClr val="tx1"/>
                </a:solidFill>
                <a:effectLst/>
                <a:uLnTx/>
                <a:uFillTx/>
                <a:latin typeface="+mj-lt"/>
                <a:ea typeface="+mj-ea"/>
                <a:cs typeface="+mj-cs"/>
              </a:rPr>
              <a:t>αντιστοίχου μεγέθους </a:t>
            </a:r>
            <a:r>
              <a:rPr kumimoji="0" lang="el-GR" sz="2000" b="0" i="0" u="none" strike="noStrike" kern="1200" cap="none" spc="0" normalizeH="0" baseline="0" noProof="0" dirty="0" smtClean="0">
                <a:ln>
                  <a:noFill/>
                </a:ln>
                <a:solidFill>
                  <a:schemeClr val="tx1"/>
                </a:solidFill>
                <a:effectLst/>
                <a:uLnTx/>
                <a:uFillTx/>
                <a:latin typeface="+mj-lt"/>
                <a:ea typeface="+mj-ea"/>
                <a:cs typeface="+mj-cs"/>
              </a:rPr>
              <a:t>αρτηρίας,  </a:t>
            </a:r>
            <a:r>
              <a:rPr kumimoji="0" lang="el-GR" sz="2000" b="1" i="0" u="none" strike="noStrike" kern="1200" cap="none" spc="0" normalizeH="0" baseline="0" noProof="0" dirty="0" smtClean="0">
                <a:ln>
                  <a:noFill/>
                </a:ln>
                <a:solidFill>
                  <a:schemeClr val="tx1"/>
                </a:solidFill>
                <a:effectLst/>
                <a:uLnTx/>
                <a:uFillTx/>
                <a:latin typeface="+mj-lt"/>
                <a:ea typeface="+mj-ea"/>
                <a:cs typeface="+mj-cs"/>
              </a:rPr>
              <a:t>χαρακτηριστική αλλοίωση της πνευμονικής υπέρτασης, αφορώσα μικρές αρτηρίες-αρτηρίδια</a:t>
            </a:r>
            <a:r>
              <a:rPr kumimoji="0" lang="el-GR" sz="2000" b="0" i="0" u="none" strike="noStrike" kern="1200" cap="none" spc="0" normalizeH="0" baseline="0" noProof="0" dirty="0" smtClean="0">
                <a:ln>
                  <a:noFill/>
                </a:ln>
                <a:solidFill>
                  <a:schemeClr val="tx1"/>
                </a:solidFill>
                <a:effectLst/>
                <a:uLnTx/>
                <a:uFillTx/>
                <a:latin typeface="+mj-lt"/>
                <a:ea typeface="+mj-ea"/>
                <a:cs typeface="+mj-cs"/>
              </a:rPr>
              <a:t>.</a:t>
            </a:r>
            <a:br>
              <a:rPr kumimoji="0" lang="el-GR" sz="2000" b="0" i="0" u="none" strike="noStrike" kern="1200" cap="none" spc="0" normalizeH="0" baseline="0" noProof="0" dirty="0" smtClean="0">
                <a:ln>
                  <a:noFill/>
                </a:ln>
                <a:solidFill>
                  <a:schemeClr val="tx1"/>
                </a:solidFill>
                <a:effectLst/>
                <a:uLnTx/>
                <a:uFillTx/>
                <a:latin typeface="+mj-lt"/>
                <a:ea typeface="+mj-ea"/>
                <a:cs typeface="+mj-cs"/>
              </a:rPr>
            </a:br>
            <a:r>
              <a:rPr kumimoji="0" lang="el-GR" sz="2000" b="0" i="0" u="none" strike="noStrike" kern="1200" cap="none" spc="0" normalizeH="0" baseline="0" noProof="0" dirty="0" smtClean="0">
                <a:ln>
                  <a:noFill/>
                </a:ln>
                <a:solidFill>
                  <a:schemeClr val="tx1"/>
                </a:solidFill>
                <a:effectLst/>
                <a:uLnTx/>
                <a:uFillTx/>
                <a:latin typeface="+mj-lt"/>
                <a:ea typeface="+mj-ea"/>
                <a:cs typeface="+mj-cs"/>
              </a:rPr>
              <a:t>Επίσης, </a:t>
            </a:r>
            <a:r>
              <a:rPr kumimoji="0" lang="el-GR" sz="2000" b="0" i="1" u="none" strike="noStrike" kern="1200" cap="none" spc="0" normalizeH="0" baseline="0" noProof="0" dirty="0" smtClean="0">
                <a:ln>
                  <a:noFill/>
                </a:ln>
                <a:solidFill>
                  <a:schemeClr val="tx1"/>
                </a:solidFill>
                <a:effectLst/>
                <a:uLnTx/>
                <a:uFillTx/>
                <a:latin typeface="+mj-lt"/>
                <a:ea typeface="+mj-ea"/>
                <a:cs typeface="+mj-cs"/>
              </a:rPr>
              <a:t>πλεξοειδής</a:t>
            </a:r>
            <a:r>
              <a:rPr kumimoji="0" lang="el-GR" sz="2000" b="0" i="0" u="none" strike="noStrike" kern="1200" cap="none" spc="0" normalizeH="0" baseline="0" noProof="0" dirty="0" smtClean="0">
                <a:ln>
                  <a:noFill/>
                </a:ln>
                <a:solidFill>
                  <a:schemeClr val="tx1"/>
                </a:solidFill>
                <a:effectLst/>
                <a:uLnTx/>
                <a:uFillTx/>
                <a:latin typeface="+mj-lt"/>
                <a:ea typeface="+mj-ea"/>
                <a:cs typeface="+mj-cs"/>
              </a:rPr>
              <a:t> όψη αρτηριακού τοιχώματος, ίνωση έσω χιτώνα .</a:t>
            </a:r>
            <a:endParaRPr kumimoji="0" lang="el-GR" sz="20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Bent Arrow 4"/>
          <p:cNvSpPr/>
          <p:nvPr/>
        </p:nvSpPr>
        <p:spPr>
          <a:xfrm rot="11265026">
            <a:off x="7395428" y="3314880"/>
            <a:ext cx="466125" cy="585429"/>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6" name="Bent Arrow 5"/>
          <p:cNvSpPr/>
          <p:nvPr/>
        </p:nvSpPr>
        <p:spPr>
          <a:xfrm rot="1277369">
            <a:off x="6805515" y="2564951"/>
            <a:ext cx="466125" cy="585429"/>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res290a"/>
          <p:cNvPicPr>
            <a:picLocks noChangeAspect="1" noChangeArrowheads="1"/>
          </p:cNvPicPr>
          <p:nvPr/>
        </p:nvPicPr>
        <p:blipFill>
          <a:blip r:embed="rId2" cstate="print"/>
          <a:srcRect/>
          <a:stretch>
            <a:fillRect/>
          </a:stretch>
        </p:blipFill>
        <p:spPr bwMode="auto">
          <a:xfrm>
            <a:off x="1071538" y="1988406"/>
            <a:ext cx="7072330" cy="4869594"/>
          </a:xfrm>
          <a:prstGeom prst="rect">
            <a:avLst/>
          </a:prstGeom>
          <a:noFill/>
          <a:ln w="9525">
            <a:noFill/>
            <a:miter lim="800000"/>
            <a:headEnd/>
            <a:tailEnd/>
          </a:ln>
        </p:spPr>
      </p:pic>
      <p:sp>
        <p:nvSpPr>
          <p:cNvPr id="3" name="Title 1"/>
          <p:cNvSpPr txBox="1">
            <a:spLocks/>
          </p:cNvSpPr>
          <p:nvPr/>
        </p:nvSpPr>
        <p:spPr>
          <a:xfrm>
            <a:off x="0" y="0"/>
            <a:ext cx="9144000" cy="3500438"/>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2800" b="0" i="0" u="none" strike="noStrike" kern="1200" cap="none" spc="0" normalizeH="0" baseline="0" noProof="0" dirty="0" smtClean="0">
                <a:ln>
                  <a:noFill/>
                </a:ln>
                <a:solidFill>
                  <a:schemeClr val="tx1"/>
                </a:solidFill>
                <a:effectLst/>
                <a:uLnTx/>
                <a:uFillTx/>
                <a:latin typeface="+mj-lt"/>
                <a:ea typeface="+mj-ea"/>
                <a:cs typeface="+mj-cs"/>
              </a:rPr>
              <a:t>Επί μακρόχρονης , βαρύτατης πνευμονικής υπέρτασης, επιταχυνόμενη αθηροσκλήρυνση πνευμονικής αρτηρίας με πάχυνση του έσω χιτώνα και συγκέντρωση μακροφάγων εντός αυτού.</a:t>
            </a:r>
            <a:r>
              <a:rPr kumimoji="0" lang="el-GR" sz="2800" b="0" i="0" u="none" strike="noStrike" kern="1200" cap="none" spc="0" normalizeH="0" noProof="0" dirty="0" smtClean="0">
                <a:ln>
                  <a:noFill/>
                </a:ln>
                <a:solidFill>
                  <a:schemeClr val="tx1"/>
                </a:solidFill>
                <a:effectLst/>
                <a:uLnTx/>
                <a:uFillTx/>
                <a:latin typeface="+mj-lt"/>
                <a:ea typeface="+mj-ea"/>
                <a:cs typeface="+mj-cs"/>
              </a:rPr>
              <a:t> </a:t>
            </a:r>
            <a:r>
              <a:rPr kumimoji="0" lang="el-GR" sz="2000" b="0" i="0" u="none" strike="noStrike" kern="1200" cap="none" spc="0" normalizeH="0" noProof="0" dirty="0" smtClean="0">
                <a:ln>
                  <a:noFill/>
                </a:ln>
                <a:solidFill>
                  <a:schemeClr val="tx1"/>
                </a:solidFill>
                <a:effectLst/>
                <a:uLnTx/>
                <a:uFillTx/>
                <a:latin typeface="+mj-lt"/>
                <a:ea typeface="+mj-ea"/>
                <a:cs typeface="+mj-cs"/>
              </a:rPr>
              <a:t>Εν προκειμένω, </a:t>
            </a:r>
            <a:r>
              <a:rPr lang="el-GR" sz="2000" i="1" dirty="0">
                <a:latin typeface="+mj-lt"/>
                <a:ea typeface="+mj-ea"/>
                <a:cs typeface="+mj-cs"/>
              </a:rPr>
              <a:t>δ</a:t>
            </a:r>
            <a:r>
              <a:rPr kumimoji="0" lang="el-GR" sz="2000" b="0" i="1" u="none" strike="noStrike" kern="1200" cap="none" spc="0" normalizeH="0" baseline="0" noProof="0" dirty="0" smtClean="0">
                <a:ln>
                  <a:noFill/>
                </a:ln>
                <a:solidFill>
                  <a:schemeClr val="tx1"/>
                </a:solidFill>
                <a:effectLst/>
                <a:uLnTx/>
                <a:uFillTx/>
                <a:latin typeface="+mj-lt"/>
                <a:ea typeface="+mj-ea"/>
                <a:cs typeface="+mj-cs"/>
              </a:rPr>
              <a:t>εν</a:t>
            </a:r>
            <a:r>
              <a:rPr kumimoji="0" lang="el-GR" sz="2000" b="0" i="0" u="none" strike="noStrike" kern="1200" cap="none" spc="0" normalizeH="0" baseline="0" noProof="0" dirty="0" smtClean="0">
                <a:ln>
                  <a:noFill/>
                </a:ln>
                <a:solidFill>
                  <a:schemeClr val="tx1"/>
                </a:solidFill>
                <a:effectLst/>
                <a:uLnTx/>
                <a:uFillTx/>
                <a:latin typeface="+mj-lt"/>
                <a:ea typeface="+mj-ea"/>
                <a:cs typeface="+mj-cs"/>
              </a:rPr>
              <a:t> πρόκειται για μεταβολές λόγω ηλικίας.</a:t>
            </a:r>
            <a:endParaRPr kumimoji="0" lang="el-GR" sz="20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785926"/>
          </a:xfrm>
        </p:spPr>
        <p:txBody>
          <a:bodyPr>
            <a:normAutofit/>
          </a:bodyPr>
          <a:lstStyle/>
          <a:p>
            <a:r>
              <a:rPr lang="el-GR" sz="3100" dirty="0" smtClean="0"/>
              <a:t>Η πνευμονική κυκλοφορία </a:t>
            </a:r>
            <a:r>
              <a:rPr lang="el-GR" sz="3100" dirty="0" smtClean="0"/>
              <a:t>(μετά τη γέννηση) είναι </a:t>
            </a:r>
            <a:r>
              <a:rPr lang="el-GR" sz="3100" dirty="0" smtClean="0"/>
              <a:t>φυσιολογικά ένα σύστημα </a:t>
            </a:r>
            <a:r>
              <a:rPr lang="el-GR" sz="3100" i="1" dirty="0" smtClean="0"/>
              <a:t>χαμηλών</a:t>
            </a:r>
            <a:r>
              <a:rPr lang="el-GR" sz="3100" dirty="0" smtClean="0"/>
              <a:t> πιέσεων.</a:t>
            </a:r>
            <a:br>
              <a:rPr lang="el-GR" sz="3100" dirty="0" smtClean="0"/>
            </a:br>
            <a:r>
              <a:rPr lang="el-GR" sz="4000" dirty="0" smtClean="0">
                <a:effectLst>
                  <a:outerShdw blurRad="38100" dist="38100" dir="2700000" algn="tl">
                    <a:srgbClr val="000000">
                      <a:alpha val="43137"/>
                    </a:srgbClr>
                  </a:outerShdw>
                </a:effectLst>
              </a:rPr>
              <a:t>ΜΕΡΙΚΑ </a:t>
            </a:r>
            <a:r>
              <a:rPr lang="el-GR" sz="4000" dirty="0" smtClean="0"/>
              <a:t>ΑΙΤΙΑ ΠΝΕΥΜΟΝΙΚΗΣ ΥΠΕΡΤΑΣΗΣ </a:t>
            </a:r>
            <a:endParaRPr lang="el-GR" sz="4000" dirty="0"/>
          </a:p>
        </p:txBody>
      </p:sp>
      <p:sp>
        <p:nvSpPr>
          <p:cNvPr id="3" name="Content Placeholder 2"/>
          <p:cNvSpPr>
            <a:spLocks noGrp="1"/>
          </p:cNvSpPr>
          <p:nvPr>
            <p:ph idx="1"/>
          </p:nvPr>
        </p:nvSpPr>
        <p:spPr>
          <a:xfrm>
            <a:off x="457200" y="2000240"/>
            <a:ext cx="8229600" cy="4643470"/>
          </a:xfrm>
        </p:spPr>
        <p:txBody>
          <a:bodyPr>
            <a:normAutofit fontScale="92500"/>
          </a:bodyPr>
          <a:lstStyle/>
          <a:p>
            <a:r>
              <a:rPr lang="el-GR" sz="3600" dirty="0" smtClean="0"/>
              <a:t>Συνήθως </a:t>
            </a:r>
            <a:r>
              <a:rPr lang="el-GR" sz="3600" dirty="0" smtClean="0">
                <a:effectLst>
                  <a:outerShdw blurRad="38100" dist="38100" dir="2700000" algn="tl">
                    <a:srgbClr val="000000">
                      <a:alpha val="43137"/>
                    </a:srgbClr>
                  </a:outerShdw>
                </a:effectLst>
              </a:rPr>
              <a:t>δευτερογενές</a:t>
            </a:r>
            <a:r>
              <a:rPr lang="el-GR" sz="3600" dirty="0" smtClean="0"/>
              <a:t> φαινόμενο </a:t>
            </a:r>
          </a:p>
          <a:p>
            <a:pPr>
              <a:buNone/>
            </a:pPr>
            <a:r>
              <a:rPr lang="el-GR" sz="3600" dirty="0" smtClean="0"/>
              <a:t>   είτε λόγω αυξημένης ροής αίματος στους πνεύμονες  (διαφυγή από αριστερά προς δεξιά)  </a:t>
            </a:r>
          </a:p>
          <a:p>
            <a:pPr>
              <a:buNone/>
            </a:pPr>
            <a:r>
              <a:rPr lang="el-GR" sz="3600" dirty="0" smtClean="0"/>
              <a:t>   είτε λόγω παρακώλυσης  της αιματικής ροής  (στένωση μιτροειδούς βαλβίδας, ΧΑΠ-εμφύσημα, υποτροπιάζουσες εμβολές) </a:t>
            </a:r>
          </a:p>
          <a:p>
            <a:r>
              <a:rPr lang="el-GR" sz="3600" dirty="0" smtClean="0"/>
              <a:t>Ιδιοπαθής μορφή.</a:t>
            </a:r>
            <a:endParaRPr lang="el-GR" sz="36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 Τίτλος"/>
          <p:cNvSpPr>
            <a:spLocks noGrp="1"/>
          </p:cNvSpPr>
          <p:nvPr>
            <p:ph type="title"/>
          </p:nvPr>
        </p:nvSpPr>
        <p:spPr/>
        <p:txBody>
          <a:bodyPr/>
          <a:lstStyle/>
          <a:p>
            <a:r>
              <a:rPr lang="el-GR" dirty="0" smtClean="0"/>
              <a:t>Καρκίνος</a:t>
            </a:r>
          </a:p>
        </p:txBody>
      </p:sp>
      <p:pic>
        <p:nvPicPr>
          <p:cNvPr id="17411" name="Picture 2" descr="res640"/>
          <p:cNvPicPr>
            <a:picLocks noChangeAspect="1" noChangeArrowheads="1"/>
          </p:cNvPicPr>
          <p:nvPr/>
        </p:nvPicPr>
        <p:blipFill>
          <a:blip r:embed="rId2" cstate="print"/>
          <a:srcRect/>
          <a:stretch>
            <a:fillRect/>
          </a:stretch>
        </p:blipFill>
        <p:spPr bwMode="auto">
          <a:xfrm>
            <a:off x="1547664" y="1628800"/>
            <a:ext cx="6092155" cy="435134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dissolve">
                                      <p:cBhvr>
                                        <p:cTn id="7" dur="5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 Τίτλος"/>
          <p:cNvSpPr>
            <a:spLocks noGrp="1"/>
          </p:cNvSpPr>
          <p:nvPr>
            <p:ph type="title"/>
          </p:nvPr>
        </p:nvSpPr>
        <p:spPr/>
        <p:txBody>
          <a:bodyPr/>
          <a:lstStyle/>
          <a:p>
            <a:r>
              <a:rPr lang="el-GR" dirty="0" smtClean="0"/>
              <a:t>Πνευμονική εμβολή – </a:t>
            </a:r>
            <a:r>
              <a:rPr lang="el-GR" dirty="0" err="1" smtClean="0"/>
              <a:t>έμφρακτο</a:t>
            </a:r>
            <a:r>
              <a:rPr lang="el-GR" dirty="0" smtClean="0"/>
              <a:t> </a:t>
            </a:r>
          </a:p>
        </p:txBody>
      </p:sp>
      <p:pic>
        <p:nvPicPr>
          <p:cNvPr id="12291" name="Picture 4" descr="res380"/>
          <p:cNvPicPr>
            <a:picLocks noChangeAspect="1" noChangeArrowheads="1"/>
          </p:cNvPicPr>
          <p:nvPr/>
        </p:nvPicPr>
        <p:blipFill>
          <a:blip r:embed="rId2" cstate="print"/>
          <a:srcRect/>
          <a:stretch>
            <a:fillRect/>
          </a:stretch>
        </p:blipFill>
        <p:spPr bwMode="auto">
          <a:xfrm>
            <a:off x="1763688" y="1916832"/>
            <a:ext cx="5661817" cy="401238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dissolve">
                                      <p:cBhvr>
                                        <p:cTn id="7" dur="5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 Τίτλος"/>
          <p:cNvSpPr>
            <a:spLocks noGrp="1"/>
          </p:cNvSpPr>
          <p:nvPr>
            <p:ph type="title"/>
          </p:nvPr>
        </p:nvSpPr>
        <p:spPr/>
        <p:txBody>
          <a:bodyPr/>
          <a:lstStyle/>
          <a:p>
            <a:r>
              <a:rPr lang="el-GR" dirty="0" smtClean="0"/>
              <a:t>Εμφύσημα </a:t>
            </a:r>
          </a:p>
        </p:txBody>
      </p:sp>
      <p:pic>
        <p:nvPicPr>
          <p:cNvPr id="5123" name="Picture 3" descr="res270"/>
          <p:cNvPicPr>
            <a:picLocks noChangeAspect="1" noChangeArrowheads="1"/>
          </p:cNvPicPr>
          <p:nvPr/>
        </p:nvPicPr>
        <p:blipFill>
          <a:blip r:embed="rId2" cstate="print"/>
          <a:srcRect/>
          <a:stretch>
            <a:fillRect/>
          </a:stretch>
        </p:blipFill>
        <p:spPr bwMode="auto">
          <a:xfrm>
            <a:off x="1357313" y="1714500"/>
            <a:ext cx="6572250" cy="46942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dissolve">
                                      <p:cBhvr>
                                        <p:cTn id="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 Τίτλος"/>
          <p:cNvSpPr>
            <a:spLocks noGrp="1"/>
          </p:cNvSpPr>
          <p:nvPr>
            <p:ph type="title"/>
          </p:nvPr>
        </p:nvSpPr>
        <p:spPr>
          <a:xfrm>
            <a:off x="685800" y="0"/>
            <a:ext cx="7772400" cy="1752600"/>
          </a:xfrm>
        </p:spPr>
        <p:txBody>
          <a:bodyPr/>
          <a:lstStyle/>
          <a:p>
            <a:r>
              <a:rPr lang="el-GR" dirty="0" err="1" smtClean="0"/>
              <a:t>Ατελεκτασία</a:t>
            </a:r>
            <a:r>
              <a:rPr lang="el-GR" dirty="0" smtClean="0"/>
              <a:t> (κάτω δεξιά) </a:t>
            </a:r>
            <a:endParaRPr lang="el-GR" dirty="0" smtClean="0"/>
          </a:p>
        </p:txBody>
      </p:sp>
      <p:pic>
        <p:nvPicPr>
          <p:cNvPr id="6147" name="Picture 2" descr="http://flylib.com/books/2/953/1/html/2/18%20-%20lungs_files/da6c18ff20.png"/>
          <p:cNvPicPr>
            <a:picLocks noChangeAspect="1" noChangeArrowheads="1"/>
          </p:cNvPicPr>
          <p:nvPr/>
        </p:nvPicPr>
        <p:blipFill>
          <a:blip r:embed="rId2" cstate="print"/>
          <a:srcRect/>
          <a:stretch>
            <a:fillRect/>
          </a:stretch>
        </p:blipFill>
        <p:spPr bwMode="auto">
          <a:xfrm>
            <a:off x="1285875" y="1428750"/>
            <a:ext cx="6429375" cy="51292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dissolve">
                                      <p:cBhvr>
                                        <p:cTn id="7"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 Τίτλος"/>
          <p:cNvSpPr>
            <a:spLocks noGrp="1"/>
          </p:cNvSpPr>
          <p:nvPr>
            <p:ph type="title"/>
          </p:nvPr>
        </p:nvSpPr>
        <p:spPr/>
        <p:txBody>
          <a:bodyPr/>
          <a:lstStyle/>
          <a:p>
            <a:r>
              <a:rPr lang="el-GR" dirty="0" smtClean="0"/>
              <a:t>Διάχυτη κυψελιδική βλάβη </a:t>
            </a:r>
          </a:p>
        </p:txBody>
      </p:sp>
      <p:pic>
        <p:nvPicPr>
          <p:cNvPr id="9219" name="Picture 2" descr="res330"/>
          <p:cNvPicPr>
            <a:picLocks noChangeAspect="1" noChangeArrowheads="1"/>
          </p:cNvPicPr>
          <p:nvPr/>
        </p:nvPicPr>
        <p:blipFill>
          <a:blip r:embed="rId2" cstate="print"/>
          <a:srcRect/>
          <a:stretch>
            <a:fillRect/>
          </a:stretch>
        </p:blipFill>
        <p:spPr bwMode="auto">
          <a:xfrm>
            <a:off x="1403648" y="1844824"/>
            <a:ext cx="6249987" cy="43576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dissolve">
                                      <p:cBhvr>
                                        <p:cTn id="7"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Lst>
  </p:timing>
</p:sld>
</file>

<file path=ppt/theme/theme1.xml><?xml version="1.0" encoding="utf-8"?>
<a:theme xmlns:a="http://schemas.openxmlformats.org/drawingml/2006/main" name="Office Theme">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716</TotalTime>
  <Words>1626</Words>
  <Application>Microsoft Office PowerPoint</Application>
  <PresentationFormat>Προβολή στην οθόνη (4:3)</PresentationFormat>
  <Paragraphs>107</Paragraphs>
  <Slides>47</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47</vt:i4>
      </vt:variant>
    </vt:vector>
  </HeadingPairs>
  <TitlesOfParts>
    <vt:vector size="48" baseType="lpstr">
      <vt:lpstr>Office Theme</vt:lpstr>
      <vt:lpstr>Πρότυπα ιστολογικών αλλοιώσεων αναπνευστικού συστήματος </vt:lpstr>
      <vt:lpstr>Βρογχόσπασμος</vt:lpstr>
      <vt:lpstr>Βρογχίτιδα</vt:lpstr>
      <vt:lpstr>Aκανθώδης μετάπλαση &amp; δυσπλασία βρογχικού βλεννογονικού επιθηλίου</vt:lpstr>
      <vt:lpstr>Καρκίνος</vt:lpstr>
      <vt:lpstr>Πνευμονική εμβολή – έμφρακτο </vt:lpstr>
      <vt:lpstr>Εμφύσημα </vt:lpstr>
      <vt:lpstr>Ατελεκτασία (κάτω δεξιά) </vt:lpstr>
      <vt:lpstr>Διάχυτη κυψελιδική βλάβη </vt:lpstr>
      <vt:lpstr>Συμφόρηση μικροκυκλοφορίας-Πνευμονικό οίδημα.</vt:lpstr>
      <vt:lpstr>Λοβώδης (κυψελιδική) πνευμονία </vt:lpstr>
      <vt:lpstr>[(Eξωγενής) λιποειδική,(κυψελιδική)] πνευμονία</vt:lpstr>
      <vt:lpstr>Βρογχοπνευμονία</vt:lpstr>
      <vt:lpstr>Διαφάνεια 14</vt:lpstr>
      <vt:lpstr>Χαρακτηριστικό  πρότυπο πνευμονικής βλάβης  του τύπου της διάμεσης πνευμονίας </vt:lpstr>
      <vt:lpstr>Πνευμονική ίνωση</vt:lpstr>
      <vt:lpstr>Πνευμονική ίνωση. Τρίχρωμη Masson.</vt:lpstr>
      <vt:lpstr>Οζώδης εστία ίνωσης</vt:lpstr>
      <vt:lpstr>Πνευμονίτιδα</vt:lpstr>
      <vt:lpstr>Πνευμονική υπέρταση </vt:lpstr>
      <vt:lpstr>ΠΤΥΧΕΣ ΜΗ ΝΕΟΠΛΑΣΜΑΤΙΚΗΣ ΠΑΘΟΛΟΓΟΑΝΑΤΟΜΙΑΣ ΠΝΕΥΜΟΝΑ</vt:lpstr>
      <vt:lpstr>1ο περιστατικό </vt:lpstr>
      <vt:lpstr>ΑΣΘΜΑ</vt:lpstr>
      <vt:lpstr>Διαφάνεια 24</vt:lpstr>
      <vt:lpstr>Διαφάνεια 25</vt:lpstr>
      <vt:lpstr>Διαφάνεια 26</vt:lpstr>
      <vt:lpstr>Διαφάνεια 27</vt:lpstr>
      <vt:lpstr>Διαφάνεια 28</vt:lpstr>
      <vt:lpstr>Διαφάνεια 29</vt:lpstr>
      <vt:lpstr>Διαφάνεια 30</vt:lpstr>
      <vt:lpstr>Διαφάνεια 31</vt:lpstr>
      <vt:lpstr>Ανοσιακές φλεγμονές του πνευμονικού παρεγχύματος. Εντόπιση, αιτιολογία, ευρήματα.</vt:lpstr>
      <vt:lpstr>2ο περιστατικό </vt:lpstr>
      <vt:lpstr>Ευρήματα λειτουργικών εξετάσεων των πνευμόνων για διάκριση αποφρακτικών και περιοριστικών νοσημάτων.  Η σημασία της βίαιας ζωτικής χωρητικότητας ( δηλ. της ποσότητας του βιαίως εκπνεόμενου αέρα μετά τη βαθύτερη δυνατή εισπνοή-FVC) </vt:lpstr>
      <vt:lpstr>Διαφάνεια 35</vt:lpstr>
      <vt:lpstr>Διαφάνεια 36</vt:lpstr>
      <vt:lpstr>Διαφάνεια 37</vt:lpstr>
      <vt:lpstr>Διαφάνεια 38</vt:lpstr>
      <vt:lpstr>Διαφάνεια 39</vt:lpstr>
      <vt:lpstr>ΜΟΡΦΕΣ ΕΜΦΥΣΗΜΑΤΟΣ </vt:lpstr>
      <vt:lpstr>Διαφάνεια 41</vt:lpstr>
      <vt:lpstr>Διαφάνεια 42</vt:lpstr>
      <vt:lpstr>ΕΜΦΥΣΗΜΑ  Θεωρείται αποφρακτική νόσος των αεραγωγών παρότι , καθώς προσβάλλει τους περιφερικούς αεραγωγούς, ανατομικώς δεν προκαλεί μηχανική απόφραξη. Λειτουργικώς όμως πρόκειται για αποφρακτική νόσο, καθώς η καταστροφή των τοιχωμάτων των διαφραγματίων  { λόγω ανισορροπίας πρωτεασών (ελαστάσης) – αντιπρωτεασών [α1-αντιθρυψίνης, εξου και η αντίστοιχη, κληρονομούμενη εμφυσηματική νόσος  ( ανεπάρκεια α1 αντιθρυψίνης )] }  αποτρέπει   την ελαστική αναπήδηση των διαφραγματίων  που απαιτείται για να ωθηθεί ο αέρας έξω από τους πνεύμονες ∙  οπότε περιορίζεται η κυκλοφορία του αέρα,  σα να επρόκειτο για μηχανική απόφραξη. Διάκριση  υπερδιάτασης  πνεύμονα   [λόγω μηχανικής απόφραξης  π.χ. από όγκο, ξένο σώμα, βρογχόσπασμο (άσθμα) , βλέννη (βρογχίτιδα) και παγίδευση του αέρα εντός του πνεύμονα]   και εμφυσήματος (λειτουργική απόφραξη της κυκλοφορίας του αέρα).  </vt:lpstr>
      <vt:lpstr>Διαφάνεια 44</vt:lpstr>
      <vt:lpstr>Διαφάνεια 45</vt:lpstr>
      <vt:lpstr>Διαφάνεια 46</vt:lpstr>
      <vt:lpstr>Η πνευμονική κυκλοφορία (μετά τη γέννηση) είναι φυσιολογικά ένα σύστημα χαμηλών πιέσεων. ΜΕΡΙΚΑ ΑΙΤΙΑ ΠΝΕΥΜΟΝΙΚΗΣ ΥΠΕΡΤΑΣΗΣ </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αγαπουλακι</dc:creator>
  <cp:lastModifiedBy>User</cp:lastModifiedBy>
  <cp:revision>96</cp:revision>
  <dcterms:created xsi:type="dcterms:W3CDTF">2015-12-03T06:07:52Z</dcterms:created>
  <dcterms:modified xsi:type="dcterms:W3CDTF">2020-05-18T09:11:25Z</dcterms:modified>
</cp:coreProperties>
</file>