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handoutMasterIdLst>
    <p:handoutMasterId r:id="rId37"/>
  </p:handoutMasterIdLst>
  <p:sldIdLst>
    <p:sldId id="298" r:id="rId2"/>
    <p:sldId id="481" r:id="rId3"/>
    <p:sldId id="463" r:id="rId4"/>
    <p:sldId id="464" r:id="rId5"/>
    <p:sldId id="465" r:id="rId6"/>
    <p:sldId id="466" r:id="rId7"/>
    <p:sldId id="482" r:id="rId8"/>
    <p:sldId id="492" r:id="rId9"/>
    <p:sldId id="472" r:id="rId10"/>
    <p:sldId id="488" r:id="rId11"/>
    <p:sldId id="487" r:id="rId12"/>
    <p:sldId id="473" r:id="rId13"/>
    <p:sldId id="475" r:id="rId14"/>
    <p:sldId id="476" r:id="rId15"/>
    <p:sldId id="479" r:id="rId16"/>
    <p:sldId id="469" r:id="rId17"/>
    <p:sldId id="470" r:id="rId18"/>
    <p:sldId id="480" r:id="rId19"/>
    <p:sldId id="434" r:id="rId20"/>
    <p:sldId id="495" r:id="rId21"/>
    <p:sldId id="494" r:id="rId22"/>
    <p:sldId id="436" r:id="rId23"/>
    <p:sldId id="437" r:id="rId24"/>
    <p:sldId id="435" r:id="rId25"/>
    <p:sldId id="438" r:id="rId26"/>
    <p:sldId id="439" r:id="rId27"/>
    <p:sldId id="441" r:id="rId28"/>
    <p:sldId id="496" r:id="rId29"/>
    <p:sldId id="442" r:id="rId30"/>
    <p:sldId id="489" r:id="rId31"/>
    <p:sldId id="483" r:id="rId32"/>
    <p:sldId id="429" r:id="rId33"/>
    <p:sldId id="443" r:id="rId34"/>
    <p:sldId id="430" r:id="rId35"/>
    <p:sldId id="445" r:id="rId3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08" autoAdjust="0"/>
    <p:restoredTop sz="94643" autoAdjust="0"/>
  </p:normalViewPr>
  <p:slideViewPr>
    <p:cSldViewPr>
      <p:cViewPr varScale="1">
        <p:scale>
          <a:sx n="130" d="100"/>
          <a:sy n="130" d="100"/>
        </p:scale>
        <p:origin x="632"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lnSpcReduction="10000"/>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a:t>ΑΝΑΠΤΥΞΗ ΤΟΥ ΠΑΙΔΙΟΥ ΙΙ</a:t>
            </a:r>
            <a:endParaRPr lang="en-US" dirty="0"/>
          </a:p>
          <a:p>
            <a:pPr algn="ctr" eaLnBrk="1" hangingPunct="1">
              <a:buFontTx/>
              <a:buNone/>
            </a:pPr>
            <a:endParaRPr lang="en-US" dirty="0"/>
          </a:p>
          <a:p>
            <a:pPr algn="ctr" eaLnBrk="1" hangingPunct="1">
              <a:buFontTx/>
              <a:buNone/>
            </a:pPr>
            <a:r>
              <a:rPr lang="el-GR" dirty="0"/>
              <a:t>ΒΡΕΦΙΚΗ ΗΛΙΚΙΑ</a:t>
            </a:r>
            <a:endParaRPr lang="en-US" dirty="0"/>
          </a:p>
          <a:p>
            <a:pPr algn="ctr" eaLnBrk="1" hangingPunct="1">
              <a:buFontTx/>
              <a:buNone/>
            </a:pPr>
            <a:r>
              <a:rPr lang="el-GR" dirty="0"/>
              <a:t>Κοινωνική και συναισθηματική ανάπτυξη</a:t>
            </a:r>
          </a:p>
          <a:p>
            <a:pPr algn="ctr" eaLnBrk="1" hangingPunct="1">
              <a:buFontTx/>
              <a:buNone/>
            </a:pPr>
            <a:endParaRPr lang="el-GR" dirty="0"/>
          </a:p>
          <a:p>
            <a:pPr algn="ctr" eaLnBrk="1" hangingPunct="1">
              <a:buFontTx/>
              <a:buNone/>
            </a:pPr>
            <a:r>
              <a:rPr lang="el-GR" sz="2000" dirty="0"/>
              <a:t>Λήδα Αναγνωστάκη</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22</a:t>
            </a:r>
            <a:r>
              <a:rPr lang="en-US" sz="2000" dirty="0"/>
              <a:t>-</a:t>
            </a:r>
            <a:r>
              <a:rPr lang="el-GR" sz="2000" dirty="0"/>
              <a:t>23</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4400" dirty="0"/>
              <a:t>Βρεφική συναισθηματική ανάπτυξη</a:t>
            </a:r>
          </a:p>
        </p:txBody>
      </p:sp>
      <p:sp>
        <p:nvSpPr>
          <p:cNvPr id="3" name="Θέση περιεχομένου 2"/>
          <p:cNvSpPr>
            <a:spLocks noGrp="1"/>
          </p:cNvSpPr>
          <p:nvPr>
            <p:ph idx="1"/>
          </p:nvPr>
        </p:nvSpPr>
        <p:spPr/>
        <p:txBody>
          <a:bodyPr>
            <a:normAutofit/>
          </a:bodyPr>
          <a:lstStyle/>
          <a:p>
            <a:pPr algn="just"/>
            <a:r>
              <a:rPr lang="el-GR" dirty="0"/>
              <a:t>Σταδιακά, εμφανίζονται κοινωνικά προσανατολισμένα συναισθήματα, όπως ντροπή, υπερηφάνεια, ενσυναίσθηση, καθώς το νήπιο κατανοεί καλύτερα τον εαυτό του καθώς και τον εαυτό του σε σχέση με τους άλλους.</a:t>
            </a:r>
          </a:p>
          <a:p>
            <a:pPr algn="just"/>
            <a:r>
              <a:rPr lang="el-GR" dirty="0"/>
              <a:t>Έτσι, στην ηλικία περίπου των 2 ετών, ξέρουν ότι όταν χτυπάς κάποιον τότε αυτός νοιώθει άσχημα ή ότι όταν προσφέρεις κάτι τότε θα νιώσει καλά.</a:t>
            </a:r>
          </a:p>
          <a:p>
            <a:pPr marL="0" indent="0" algn="just">
              <a:buNone/>
            </a:pPr>
            <a:endParaRPr lang="el-GR" dirty="0"/>
          </a:p>
          <a:p>
            <a:pPr algn="just"/>
            <a:endParaRPr lang="el-GR" dirty="0"/>
          </a:p>
          <a:p>
            <a:endParaRPr lang="el-GR" dirty="0"/>
          </a:p>
          <a:p>
            <a:endParaRPr lang="el-GR" dirty="0"/>
          </a:p>
          <a:p>
            <a:pPr marL="0" indent="0">
              <a:buNone/>
            </a:pPr>
            <a:endParaRPr lang="el-GR" dirty="0"/>
          </a:p>
        </p:txBody>
      </p:sp>
    </p:spTree>
    <p:extLst>
      <p:ext uri="{BB962C8B-B14F-4D97-AF65-F5344CB8AC3E}">
        <p14:creationId xmlns:p14="http://schemas.microsoft.com/office/powerpoint/2010/main" val="3488671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4400" dirty="0"/>
              <a:t>Βρεφική συναισθηματική ανάπτυξη</a:t>
            </a:r>
          </a:p>
        </p:txBody>
      </p:sp>
      <p:sp>
        <p:nvSpPr>
          <p:cNvPr id="3" name="Θέση περιεχομένου 2"/>
          <p:cNvSpPr>
            <a:spLocks noGrp="1"/>
          </p:cNvSpPr>
          <p:nvPr>
            <p:ph idx="1"/>
          </p:nvPr>
        </p:nvSpPr>
        <p:spPr>
          <a:xfrm>
            <a:off x="518864" y="1992208"/>
            <a:ext cx="8229600" cy="4389120"/>
          </a:xfrm>
        </p:spPr>
        <p:txBody>
          <a:bodyPr/>
          <a:lstStyle/>
          <a:p>
            <a:pPr marL="0" indent="0">
              <a:buNone/>
            </a:pPr>
            <a:r>
              <a:rPr lang="el-GR" dirty="0"/>
              <a:t>Ορόσημα στη συναισθηματική ανάπτυξη (βλ. και «οργανωτές»)</a:t>
            </a:r>
          </a:p>
          <a:p>
            <a:pPr marL="0" indent="0">
              <a:buNone/>
            </a:pPr>
            <a:endParaRPr lang="el-GR" dirty="0"/>
          </a:p>
          <a:p>
            <a:pPr lvl="1"/>
            <a:r>
              <a:rPr lang="el-GR" dirty="0"/>
              <a:t>Κοινωνικό χαμόγελο (από 3 μ.)</a:t>
            </a:r>
          </a:p>
          <a:p>
            <a:pPr lvl="1"/>
            <a:r>
              <a:rPr lang="el-GR" dirty="0"/>
              <a:t>Άγχος/φόβος του ξένου (μετά τους  7 μ)</a:t>
            </a:r>
          </a:p>
          <a:p>
            <a:pPr lvl="1"/>
            <a:r>
              <a:rPr lang="el-GR" dirty="0"/>
              <a:t>Άγχος αποχωρισμού (από 8μ, κορυφώνεται στον 14</a:t>
            </a:r>
            <a:r>
              <a:rPr lang="el-GR" baseline="30000" dirty="0"/>
              <a:t>ο</a:t>
            </a:r>
            <a:r>
              <a:rPr lang="el-GR" dirty="0"/>
              <a:t> μ)</a:t>
            </a:r>
          </a:p>
          <a:p>
            <a:pPr lvl="1"/>
            <a:r>
              <a:rPr lang="el-GR" dirty="0"/>
              <a:t>Κοινωνική αναφορά (από 8-9 μ)</a:t>
            </a:r>
          </a:p>
          <a:p>
            <a:pPr marL="0" indent="0">
              <a:buNone/>
            </a:pPr>
            <a:endParaRPr lang="el-GR" dirty="0"/>
          </a:p>
        </p:txBody>
      </p:sp>
    </p:spTree>
    <p:extLst>
      <p:ext uri="{BB962C8B-B14F-4D97-AF65-F5344CB8AC3E}">
        <p14:creationId xmlns:p14="http://schemas.microsoft.com/office/powerpoint/2010/main" val="3143772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4400" dirty="0"/>
              <a:t>Βρεφική συναισθηματική ανάπτυξη</a:t>
            </a:r>
          </a:p>
        </p:txBody>
      </p:sp>
      <p:sp>
        <p:nvSpPr>
          <p:cNvPr id="3" name="Θέση περιεχομένου 2"/>
          <p:cNvSpPr>
            <a:spLocks noGrp="1"/>
          </p:cNvSpPr>
          <p:nvPr>
            <p:ph idx="1"/>
          </p:nvPr>
        </p:nvSpPr>
        <p:spPr/>
        <p:txBody>
          <a:bodyPr>
            <a:normAutofit lnSpcReduction="10000"/>
          </a:bodyPr>
          <a:lstStyle/>
          <a:p>
            <a:pPr marL="0" indent="0">
              <a:buNone/>
            </a:pPr>
            <a:r>
              <a:rPr lang="el-GR" b="1" dirty="0"/>
              <a:t>Το κοινωνικό χαμόγελο</a:t>
            </a:r>
          </a:p>
          <a:p>
            <a:pPr lvl="1" algn="just"/>
            <a:r>
              <a:rPr lang="el-GR" dirty="0"/>
              <a:t>Όταν το βρέφος χαμογελά σε απάντηση του χαμόγελου κάποιου άλλου προς αυτό, ή/και όταν κάποιος του απευθύνεται με ευχάριστο και πρόσχαρο τρόπο. </a:t>
            </a:r>
            <a:r>
              <a:rPr lang="en-US" dirty="0" err="1"/>
              <a:t>Τ</a:t>
            </a:r>
            <a:r>
              <a:rPr lang="el-GR" dirty="0"/>
              <a:t>ο κοινωνικό χαμόγελο εμφανίζεται γύρω στους 3 μήνες, πιο πριν αυτόματα χαμόγελα που σχετίζονται με βιολογικές λειτουργίες του βρέφους (βλ. </a:t>
            </a:r>
            <a:r>
              <a:rPr lang="en-US" dirty="0"/>
              <a:t>Video)</a:t>
            </a:r>
            <a:endParaRPr lang="el-GR" dirty="0"/>
          </a:p>
          <a:p>
            <a:pPr lvl="1" algn="just"/>
            <a:r>
              <a:rPr lang="el-GR" dirty="0"/>
              <a:t>Σημαντικό για τις πρώιμες αλληλεπιδράσεις και σχέσεις</a:t>
            </a:r>
            <a:endParaRPr lang="en-US" dirty="0"/>
          </a:p>
          <a:p>
            <a:pPr lvl="1" algn="just"/>
            <a:r>
              <a:rPr lang="en-US" dirty="0" err="1"/>
              <a:t>Trevarthern</a:t>
            </a:r>
            <a:r>
              <a:rPr lang="en-US" dirty="0"/>
              <a:t> –</a:t>
            </a:r>
            <a:r>
              <a:rPr lang="el-GR" dirty="0"/>
              <a:t>πρωτογενής διυποκειμενικότητα: αμοιβαία κοινωνική, πρόσωπο με πρόσωπο, αλληλεπίδραση. Εμφανές όταν κάτι δεν πάει καλά... (βλ. </a:t>
            </a:r>
            <a:r>
              <a:rPr lang="en-US" dirty="0"/>
              <a:t>Video</a:t>
            </a:r>
            <a:r>
              <a:rPr lang="el-GR" dirty="0"/>
              <a:t>, ή μητρική κατάθλιψη...)</a:t>
            </a:r>
          </a:p>
          <a:p>
            <a:pPr lvl="1" algn="just"/>
            <a:endParaRPr lang="el-GR" dirty="0"/>
          </a:p>
          <a:p>
            <a:pPr lvl="1" algn="just"/>
            <a:endParaRPr lang="el-GR" dirty="0"/>
          </a:p>
        </p:txBody>
      </p:sp>
    </p:spTree>
    <p:extLst>
      <p:ext uri="{BB962C8B-B14F-4D97-AF65-F5344CB8AC3E}">
        <p14:creationId xmlns:p14="http://schemas.microsoft.com/office/powerpoint/2010/main" val="325765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4400" dirty="0"/>
              <a:t>Βρεφική συναισθηματική ανάπτυξη</a:t>
            </a:r>
          </a:p>
        </p:txBody>
      </p:sp>
      <p:sp>
        <p:nvSpPr>
          <p:cNvPr id="3" name="Θέση περιεχομένου 2"/>
          <p:cNvSpPr>
            <a:spLocks noGrp="1"/>
          </p:cNvSpPr>
          <p:nvPr>
            <p:ph idx="1"/>
          </p:nvPr>
        </p:nvSpPr>
        <p:spPr/>
        <p:txBody>
          <a:bodyPr>
            <a:normAutofit/>
          </a:bodyPr>
          <a:lstStyle/>
          <a:p>
            <a:pPr marL="0" indent="0">
              <a:buNone/>
            </a:pPr>
            <a:r>
              <a:rPr lang="el-GR" b="1" dirty="0"/>
              <a:t>Ο φόβος του ξένου</a:t>
            </a:r>
            <a:endParaRPr lang="el-GR" dirty="0"/>
          </a:p>
          <a:p>
            <a:pPr lvl="1" algn="just"/>
            <a:r>
              <a:rPr lang="el-GR" dirty="0"/>
              <a:t>Εμφανίζεται (ξαφνικά) μετά τους 7 μήνες και αναφέρεται στην αρνητική αντίδραση (φόβος, επιφυλακτικότητα, αμηχανία) του βρέφους προς πρόσωπα άλλα από αυτά που συνήθως παρέχουν φροντίδα. </a:t>
            </a:r>
          </a:p>
          <a:p>
            <a:pPr lvl="1" algn="just"/>
            <a:r>
              <a:rPr lang="el-GR" dirty="0"/>
              <a:t>Συνδέεται με τη διαδικασία διαμόρφωσης δεσμού.</a:t>
            </a:r>
          </a:p>
          <a:p>
            <a:pPr lvl="1" algn="just"/>
            <a:r>
              <a:rPr lang="el-GR" dirty="0"/>
              <a:t>Αντανακλά τη γνωστική ικανότητα που σταδιακά κατακτά το βρέφος να αναπτύσσει σχήματα για οικεία πρόσωπα και αντικείμενα και να τα διακρίνουν από κάτι καινούργιο και άγνωστο.</a:t>
            </a:r>
          </a:p>
        </p:txBody>
      </p:sp>
    </p:spTree>
    <p:extLst>
      <p:ext uri="{BB962C8B-B14F-4D97-AF65-F5344CB8AC3E}">
        <p14:creationId xmlns:p14="http://schemas.microsoft.com/office/powerpoint/2010/main" val="1161923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4400" dirty="0"/>
              <a:t>Βρεφική συναισθηματική ανάπτυξη</a:t>
            </a:r>
          </a:p>
        </p:txBody>
      </p:sp>
      <p:sp>
        <p:nvSpPr>
          <p:cNvPr id="3" name="Θέση περιεχομένου 2"/>
          <p:cNvSpPr>
            <a:spLocks noGrp="1"/>
          </p:cNvSpPr>
          <p:nvPr>
            <p:ph idx="1"/>
          </p:nvPr>
        </p:nvSpPr>
        <p:spPr/>
        <p:txBody>
          <a:bodyPr/>
          <a:lstStyle/>
          <a:p>
            <a:pPr marL="0" indent="0">
              <a:buNone/>
            </a:pPr>
            <a:r>
              <a:rPr lang="el-GR" b="1" dirty="0"/>
              <a:t>Το άγχος αποχωρισμού</a:t>
            </a:r>
            <a:endParaRPr lang="el-GR" dirty="0"/>
          </a:p>
          <a:p>
            <a:pPr lvl="1" algn="just"/>
            <a:r>
              <a:rPr lang="el-GR" dirty="0"/>
              <a:t>Αναφέρεται στην αντίδραση αναστάτωσης που εκδηλώνει το βρέφος όταν αποχωρίζεται πρόσωπα που παρέχουν σταθερή φροντίδα και όταν βρίσκονται χωρίς αυτά τα πρόσωπα σε ένα άγνωστο περιβάλλον, έστω και για λίγο. (από 8 μ, κορυφώνεται γύρω στον 14</a:t>
            </a:r>
            <a:r>
              <a:rPr lang="el-GR" baseline="30000" dirty="0"/>
              <a:t>ο</a:t>
            </a:r>
            <a:r>
              <a:rPr lang="el-GR" dirty="0"/>
              <a:t> μ) (βλ. </a:t>
            </a:r>
            <a:r>
              <a:rPr lang="en-US" dirty="0"/>
              <a:t>Video)</a:t>
            </a:r>
            <a:endParaRPr lang="el-GR" dirty="0"/>
          </a:p>
          <a:p>
            <a:pPr lvl="1" algn="just"/>
            <a:r>
              <a:rPr lang="el-GR" dirty="0"/>
              <a:t>Όπως και ο φόβος του ξένου, συνδέεται με γνωστικές κατακτήσεις και τη διαδικασία διαμόρφωσης δεσμού.</a:t>
            </a:r>
          </a:p>
        </p:txBody>
      </p:sp>
    </p:spTree>
    <p:extLst>
      <p:ext uri="{BB962C8B-B14F-4D97-AF65-F5344CB8AC3E}">
        <p14:creationId xmlns:p14="http://schemas.microsoft.com/office/powerpoint/2010/main" val="3678314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4400" dirty="0"/>
              <a:t>Βρεφική συναισθηματική ανάπτυξη</a:t>
            </a:r>
          </a:p>
        </p:txBody>
      </p:sp>
      <p:sp>
        <p:nvSpPr>
          <p:cNvPr id="3" name="Θέση περιεχομένου 2"/>
          <p:cNvSpPr>
            <a:spLocks noGrp="1"/>
          </p:cNvSpPr>
          <p:nvPr>
            <p:ph idx="1"/>
          </p:nvPr>
        </p:nvSpPr>
        <p:spPr/>
        <p:txBody>
          <a:bodyPr/>
          <a:lstStyle/>
          <a:p>
            <a:endParaRPr lang="el-GR" b="1" dirty="0"/>
          </a:p>
          <a:p>
            <a:pPr marL="0" indent="0">
              <a:buNone/>
            </a:pPr>
            <a:r>
              <a:rPr lang="el-GR" b="1" dirty="0"/>
              <a:t>Η κοινωνική αναφορά</a:t>
            </a:r>
            <a:endParaRPr lang="el-GR" dirty="0"/>
          </a:p>
          <a:p>
            <a:pPr marL="0" indent="0" algn="just">
              <a:buNone/>
            </a:pPr>
            <a:r>
              <a:rPr lang="el-GR" dirty="0"/>
              <a:t>Από νωρίς (μετά τους 7 μήνες) τα βρέφη μπορούν να διαβάσουν το πρόσωπο της μητέρας τους και το χρησιμοποιούν για να καθοδηγήσουν τον εαυτό τους σε μια καινούργια ή αμφίσημη κατάσταση (</a:t>
            </a:r>
            <a:r>
              <a:rPr lang="el-GR" b="1" dirty="0"/>
              <a:t>κοινωνική αναφορά</a:t>
            </a:r>
            <a:r>
              <a:rPr lang="el-GR" dirty="0"/>
              <a:t>)</a:t>
            </a:r>
          </a:p>
          <a:p>
            <a:pPr marL="0" indent="0" algn="just">
              <a:buNone/>
            </a:pPr>
            <a:r>
              <a:rPr lang="el-GR" dirty="0"/>
              <a:t>(Σε ποια πειραματική διαδικασία συναντήσαμε την κοινωνική αναφορά; )</a:t>
            </a:r>
          </a:p>
          <a:p>
            <a:pPr marL="0" indent="0">
              <a:buNone/>
            </a:pPr>
            <a:endParaRPr lang="el-GR" dirty="0"/>
          </a:p>
        </p:txBody>
      </p:sp>
    </p:spTree>
    <p:extLst>
      <p:ext uri="{BB962C8B-B14F-4D97-AF65-F5344CB8AC3E}">
        <p14:creationId xmlns:p14="http://schemas.microsoft.com/office/powerpoint/2010/main" val="713047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Θέση περιεχομένου 2"/>
          <p:cNvSpPr>
            <a:spLocks noGrp="1"/>
          </p:cNvSpPr>
          <p:nvPr>
            <p:ph idx="1"/>
          </p:nvPr>
        </p:nvSpPr>
        <p:spPr/>
        <p:txBody>
          <a:bodyPr/>
          <a:lstStyle/>
          <a:p>
            <a:pPr algn="just"/>
            <a:r>
              <a:rPr lang="el-GR" dirty="0"/>
              <a:t>Ως ένα βαθμό, ακόμα και τα πολύ μικρά βρέφη μπορούν να ρυθμίζουν τα συναισθήματά τους (π.χ., ηρεμούν πιπιλίζοντας το δάχτυλό τους, λικνίζονται ρυθμικά κλπ.). </a:t>
            </a:r>
          </a:p>
          <a:p>
            <a:pPr algn="just"/>
            <a:r>
              <a:rPr lang="el-GR" dirty="0"/>
              <a:t>Σταδιακά, χρησιμοποιούν σήματα και κατευθύνουν τη συμπεριφορά τους προς τους άλλους (κλάμα, </a:t>
            </a:r>
            <a:r>
              <a:rPr lang="el-GR" dirty="0" err="1"/>
              <a:t>φωνοποιήσεις</a:t>
            </a:r>
            <a:r>
              <a:rPr lang="el-GR" dirty="0"/>
              <a:t>, οπτική παρακολούθηση) και χρησιμοποιούν σήματα από τους άλλους για να ρυθμίσουν τη συμπεριφορά και το συναίσθημά τους.</a:t>
            </a:r>
          </a:p>
        </p:txBody>
      </p:sp>
      <p:sp>
        <p:nvSpPr>
          <p:cNvPr id="4" name="Title 3"/>
          <p:cNvSpPr>
            <a:spLocks noGrp="1"/>
          </p:cNvSpPr>
          <p:nvPr>
            <p:ph type="title"/>
          </p:nvPr>
        </p:nvSpPr>
        <p:spPr/>
        <p:txBody>
          <a:bodyPr>
            <a:normAutofit/>
          </a:bodyPr>
          <a:lstStyle/>
          <a:p>
            <a:r>
              <a:rPr lang="el-GR" sz="3600" dirty="0"/>
              <a:t>Συναισθηματική ρύθμιση και αυτο-ρύθμιση</a:t>
            </a:r>
            <a:endParaRPr lang="en-US" sz="3600" dirty="0"/>
          </a:p>
        </p:txBody>
      </p:sp>
    </p:spTree>
    <p:extLst>
      <p:ext uri="{BB962C8B-B14F-4D97-AF65-F5344CB8AC3E}">
        <p14:creationId xmlns:p14="http://schemas.microsoft.com/office/powerpoint/2010/main" val="2664058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Τίτλος 1"/>
          <p:cNvSpPr>
            <a:spLocks noGrp="1"/>
          </p:cNvSpPr>
          <p:nvPr>
            <p:ph type="title"/>
          </p:nvPr>
        </p:nvSpPr>
        <p:spPr>
          <a:xfrm>
            <a:off x="457200" y="762000"/>
            <a:ext cx="8229600" cy="1143000"/>
          </a:xfrm>
        </p:spPr>
        <p:txBody>
          <a:bodyPr>
            <a:normAutofit/>
          </a:bodyPr>
          <a:lstStyle/>
          <a:p>
            <a:r>
              <a:rPr lang="el-GR" sz="3600" dirty="0"/>
              <a:t>Συναισθηματική ρύθμιση και αυτο-ρύθμιση</a:t>
            </a:r>
          </a:p>
        </p:txBody>
      </p:sp>
      <p:sp>
        <p:nvSpPr>
          <p:cNvPr id="65539" name="Θέση περιεχομένου 2"/>
          <p:cNvSpPr>
            <a:spLocks noGrp="1"/>
          </p:cNvSpPr>
          <p:nvPr>
            <p:ph idx="1"/>
          </p:nvPr>
        </p:nvSpPr>
        <p:spPr/>
        <p:txBody>
          <a:bodyPr>
            <a:normAutofit/>
          </a:bodyPr>
          <a:lstStyle/>
          <a:p>
            <a:pPr algn="just"/>
            <a:r>
              <a:rPr lang="el-GR" dirty="0"/>
              <a:t>Από 2 ετών τα παιδιά μπορούν να μιλήσουν για ορισμένα τουλάχιστον συναισθήματα (π.χ. χαρά, λύπη, λίγο αργότερα θυμό) και αρχίζουν να χρησιμοποιούν στρατηγικές για να τα ρυθμίσουν. </a:t>
            </a:r>
          </a:p>
          <a:p>
            <a:pPr algn="just"/>
            <a:r>
              <a:rPr lang="el-GR" dirty="0"/>
              <a:t>Καθώς μεγαλώνουν, η ρύθμιση γίνεται πιο αποτελεσματική και τα παιδιά αντιμετωπίζουν καλύτερα τα αρνητικά συναισθήματα</a:t>
            </a:r>
          </a:p>
        </p:txBody>
      </p:sp>
    </p:spTree>
    <p:extLst>
      <p:ext uri="{BB962C8B-B14F-4D97-AF65-F5344CB8AC3E}">
        <p14:creationId xmlns:p14="http://schemas.microsoft.com/office/powerpoint/2010/main" val="100395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πρώτη-πρώτη σχέση</a:t>
            </a:r>
            <a:br>
              <a:rPr lang="el-GR" dirty="0"/>
            </a:br>
            <a:r>
              <a:rPr lang="el-GR" sz="2000" b="0" dirty="0"/>
              <a:t>(τίτλος βιβλίου των </a:t>
            </a:r>
            <a:r>
              <a:rPr lang="en-US" sz="2400" b="0" dirty="0" err="1"/>
              <a:t>Brazelton</a:t>
            </a:r>
            <a:r>
              <a:rPr lang="el-GR" sz="2400" b="0" dirty="0"/>
              <a:t> &amp; </a:t>
            </a:r>
            <a:r>
              <a:rPr lang="en-US" sz="2400" b="0" dirty="0"/>
              <a:t>Cramer, </a:t>
            </a:r>
            <a:r>
              <a:rPr lang="el-GR" sz="2400" b="0" dirty="0"/>
              <a:t>επιμέλεια Γ. </a:t>
            </a:r>
            <a:r>
              <a:rPr lang="el-GR" sz="2400" b="0" dirty="0" err="1"/>
              <a:t>Αμπατζόγλου</a:t>
            </a:r>
            <a:r>
              <a:rPr lang="el-GR" sz="2400" b="0" dirty="0"/>
              <a:t>, Ζ. </a:t>
            </a:r>
            <a:r>
              <a:rPr lang="el-GR" sz="2400" b="0" dirty="0" err="1"/>
              <a:t>Παπαληγούρα</a:t>
            </a:r>
            <a:r>
              <a:rPr lang="el-GR" sz="2400" b="0" dirty="0"/>
              <a:t>, εκδόσεις </a:t>
            </a:r>
            <a:r>
              <a:rPr lang="el-GR" sz="2400" b="0" dirty="0" err="1"/>
              <a:t>Παπαζήση</a:t>
            </a:r>
            <a:r>
              <a:rPr lang="el-GR" sz="2400" b="0" dirty="0"/>
              <a:t>, 2009)</a:t>
            </a:r>
            <a:endParaRPr lang="el-GR" sz="2400" dirty="0"/>
          </a:p>
        </p:txBody>
      </p:sp>
      <p:sp>
        <p:nvSpPr>
          <p:cNvPr id="3" name="Θέση κειμένου 2"/>
          <p:cNvSpPr>
            <a:spLocks noGrp="1"/>
          </p:cNvSpPr>
          <p:nvPr>
            <p:ph type="body" idx="1"/>
          </p:nvPr>
        </p:nvSpPr>
        <p:spPr>
          <a:xfrm>
            <a:off x="539552" y="4077072"/>
            <a:ext cx="7772400" cy="1296144"/>
          </a:xfrm>
        </p:spPr>
        <p:txBody>
          <a:bodyPr>
            <a:normAutofit/>
          </a:bodyPr>
          <a:lstStyle/>
          <a:p>
            <a:r>
              <a:rPr lang="el-GR" sz="3200" dirty="0"/>
              <a:t>Δεσμός</a:t>
            </a:r>
          </a:p>
          <a:p>
            <a:r>
              <a:rPr lang="el-GR" sz="3200" dirty="0"/>
              <a:t>Εμπιστοσύνη</a:t>
            </a:r>
          </a:p>
        </p:txBody>
      </p:sp>
    </p:spTree>
    <p:extLst>
      <p:ext uri="{BB962C8B-B14F-4D97-AF65-F5344CB8AC3E}">
        <p14:creationId xmlns:p14="http://schemas.microsoft.com/office/powerpoint/2010/main" val="3296890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08688"/>
          </a:xfrm>
        </p:spPr>
        <p:txBody>
          <a:bodyPr>
            <a:normAutofit fontScale="90000"/>
          </a:bodyPr>
          <a:lstStyle/>
          <a:p>
            <a:pPr algn="ctr"/>
            <a:r>
              <a:rPr lang="el-GR" dirty="0"/>
              <a:t>Πρώτη-πρώτη σχέση</a:t>
            </a:r>
          </a:p>
        </p:txBody>
      </p:sp>
      <p:sp>
        <p:nvSpPr>
          <p:cNvPr id="3" name="Θέση περιεχομένου 2"/>
          <p:cNvSpPr>
            <a:spLocks noGrp="1"/>
          </p:cNvSpPr>
          <p:nvPr>
            <p:ph idx="1"/>
          </p:nvPr>
        </p:nvSpPr>
        <p:spPr/>
        <p:txBody>
          <a:bodyPr/>
          <a:lstStyle/>
          <a:p>
            <a:r>
              <a:rPr lang="en-US" dirty="0"/>
              <a:t>Freud</a:t>
            </a:r>
            <a:r>
              <a:rPr lang="el-GR" dirty="0"/>
              <a:t>: μείωση </a:t>
            </a:r>
            <a:r>
              <a:rPr lang="el-GR" dirty="0" err="1"/>
              <a:t>ενορμήσεων</a:t>
            </a:r>
            <a:endParaRPr lang="el-GR" dirty="0"/>
          </a:p>
          <a:p>
            <a:r>
              <a:rPr lang="el-GR" dirty="0"/>
              <a:t>Κλασσική εξαρτημένη μάθηση: το πρόσωπο δεσμού συνδέεται με την ικανοποίηση των αναγκών</a:t>
            </a:r>
          </a:p>
          <a:p>
            <a:r>
              <a:rPr lang="en-US" dirty="0"/>
              <a:t>Erikson</a:t>
            </a:r>
            <a:r>
              <a:rPr lang="el-GR" dirty="0"/>
              <a:t>: 1</a:t>
            </a:r>
            <a:r>
              <a:rPr lang="el-GR" baseline="30000" dirty="0"/>
              <a:t>ο</a:t>
            </a:r>
            <a:r>
              <a:rPr lang="el-GR" dirty="0"/>
              <a:t> έτος: «βασική εμπιστοσύνη ή δυσπιστία»</a:t>
            </a:r>
          </a:p>
          <a:p>
            <a:pPr marL="0" indent="0">
              <a:buNone/>
            </a:pPr>
            <a:r>
              <a:rPr lang="el-GR" i="1" dirty="0"/>
              <a:t>Θα έρθει η μητέρα μου όταν τη φωνάξω; Μπορώ να της έχω εμπιστοσύνη ότι θα με φροντίσει;</a:t>
            </a:r>
          </a:p>
          <a:p>
            <a:pPr marL="0" indent="0">
              <a:buNone/>
            </a:pPr>
            <a:r>
              <a:rPr lang="el-GR" dirty="0"/>
              <a:t>Τα παιδιά συνδέονται με τα άτομα που φροντίζουν αξιόπιστα τις ανάγκες τους και προάγουν την αίσθηση της εμπιστοσύνης.</a:t>
            </a:r>
          </a:p>
        </p:txBody>
      </p:sp>
    </p:spTree>
    <p:extLst>
      <p:ext uri="{BB962C8B-B14F-4D97-AF65-F5344CB8AC3E}">
        <p14:creationId xmlns:p14="http://schemas.microsoft.com/office/powerpoint/2010/main" val="154180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Ιδιοσυγκρασία</a:t>
            </a:r>
          </a:p>
        </p:txBody>
      </p:sp>
      <p:sp>
        <p:nvSpPr>
          <p:cNvPr id="3" name="Θέση κειμένου 2"/>
          <p:cNvSpPr>
            <a:spLocks noGrp="1"/>
          </p:cNvSpPr>
          <p:nvPr>
            <p:ph type="body" idx="1"/>
          </p:nvPr>
        </p:nvSpPr>
        <p:spPr/>
        <p:txBody>
          <a:bodyPr/>
          <a:lstStyle/>
          <a:p>
            <a:endParaRPr lang="el-GR"/>
          </a:p>
        </p:txBody>
      </p:sp>
    </p:spTree>
    <p:extLst>
      <p:ext uri="{BB962C8B-B14F-4D97-AF65-F5344CB8AC3E}">
        <p14:creationId xmlns:p14="http://schemas.microsoft.com/office/powerpoint/2010/main" val="923867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Τα δίπολα του </a:t>
            </a:r>
            <a:r>
              <a:rPr lang="en-US" sz="3600" dirty="0"/>
              <a:t>Erikson</a:t>
            </a:r>
          </a:p>
        </p:txBody>
      </p:sp>
      <p:sp>
        <p:nvSpPr>
          <p:cNvPr id="3" name="Content Placeholder 2"/>
          <p:cNvSpPr>
            <a:spLocks noGrp="1"/>
          </p:cNvSpPr>
          <p:nvPr>
            <p:ph idx="1"/>
          </p:nvPr>
        </p:nvSpPr>
        <p:spPr/>
        <p:txBody>
          <a:bodyPr>
            <a:normAutofit/>
          </a:bodyPr>
          <a:lstStyle/>
          <a:p>
            <a:r>
              <a:rPr lang="el-GR" dirty="0">
                <a:solidFill>
                  <a:srgbClr val="FF0000"/>
                </a:solidFill>
              </a:rPr>
              <a:t>Γέννηση έως 1 έτους: θεμελιώδης εμπιστοσύνη ή δυσπιστία</a:t>
            </a:r>
          </a:p>
          <a:p>
            <a:r>
              <a:rPr lang="el-GR" dirty="0"/>
              <a:t>1-3 ετών: Αυτονομία ή ντροπής και αμφιβολίας</a:t>
            </a:r>
          </a:p>
          <a:p>
            <a:r>
              <a:rPr lang="el-GR" dirty="0"/>
              <a:t>3-6 ετών: Πρωτοβουλία ή ενοχή</a:t>
            </a:r>
          </a:p>
          <a:p>
            <a:r>
              <a:rPr lang="el-GR" dirty="0"/>
              <a:t>6-12 ετών: Εργατικότητα ή αίσθημα κατωτερότητας</a:t>
            </a:r>
          </a:p>
          <a:p>
            <a:r>
              <a:rPr lang="el-GR" dirty="0"/>
              <a:t>12-20 ετών: Ταυτότητα ή σύγχυση ρόλων</a:t>
            </a:r>
          </a:p>
          <a:p>
            <a:r>
              <a:rPr lang="en-US" dirty="0"/>
              <a:t>20</a:t>
            </a:r>
            <a:r>
              <a:rPr lang="el-GR" dirty="0"/>
              <a:t>-</a:t>
            </a:r>
            <a:r>
              <a:rPr lang="en-US" dirty="0"/>
              <a:t>40 </a:t>
            </a:r>
            <a:r>
              <a:rPr lang="en-US" dirty="0" err="1"/>
              <a:t>ετών</a:t>
            </a:r>
            <a:r>
              <a:rPr lang="el-GR" dirty="0"/>
              <a:t>: Οικειότητα ή απομόνωση</a:t>
            </a:r>
            <a:r>
              <a:rPr lang="en-US" dirty="0"/>
              <a:t> </a:t>
            </a:r>
          </a:p>
          <a:p>
            <a:r>
              <a:rPr lang="en-US" dirty="0"/>
              <a:t>40</a:t>
            </a:r>
            <a:r>
              <a:rPr lang="el-GR" dirty="0"/>
              <a:t>-</a:t>
            </a:r>
            <a:r>
              <a:rPr lang="en-US" dirty="0"/>
              <a:t>65 </a:t>
            </a:r>
            <a:r>
              <a:rPr lang="en-US" dirty="0" err="1"/>
              <a:t>ετών</a:t>
            </a:r>
            <a:r>
              <a:rPr lang="el-GR" dirty="0"/>
              <a:t>: Παραγωγικότητα ή απραξία</a:t>
            </a:r>
            <a:r>
              <a:rPr lang="en-US" dirty="0"/>
              <a:t> </a:t>
            </a:r>
          </a:p>
          <a:p>
            <a:r>
              <a:rPr lang="en-US" dirty="0" err="1"/>
              <a:t>Τρ</a:t>
            </a:r>
            <a:r>
              <a:rPr lang="el-GR" dirty="0"/>
              <a:t>ίτη ηλικία: Πληρότητα του </a:t>
            </a:r>
            <a:r>
              <a:rPr lang="el-GR"/>
              <a:t>εγώ ή απελπισία</a:t>
            </a:r>
            <a:r>
              <a:rPr lang="en-US"/>
              <a:t> </a:t>
            </a:r>
            <a:endParaRPr lang="en-US" dirty="0"/>
          </a:p>
          <a:p>
            <a:pPr>
              <a:buNone/>
            </a:pPr>
            <a:endParaRPr lang="en-US" dirty="0"/>
          </a:p>
          <a:p>
            <a:endParaRPr lang="el-GR" dirty="0"/>
          </a:p>
          <a:p>
            <a:endParaRPr lang="el-GR"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852704"/>
          </a:xfrm>
        </p:spPr>
        <p:txBody>
          <a:bodyPr/>
          <a:lstStyle/>
          <a:p>
            <a:pPr algn="ctr"/>
            <a:r>
              <a:rPr lang="el-GR" dirty="0"/>
              <a:t>Ο Δεσμός</a:t>
            </a:r>
          </a:p>
        </p:txBody>
      </p:sp>
      <p:sp>
        <p:nvSpPr>
          <p:cNvPr id="3" name="Θέση περιεχομένου 2"/>
          <p:cNvSpPr>
            <a:spLocks noGrp="1"/>
          </p:cNvSpPr>
          <p:nvPr>
            <p:ph idx="1"/>
          </p:nvPr>
        </p:nvSpPr>
        <p:spPr/>
        <p:txBody>
          <a:bodyPr/>
          <a:lstStyle/>
          <a:p>
            <a:r>
              <a:rPr lang="el-GR" dirty="0"/>
              <a:t>Δεσμός</a:t>
            </a:r>
            <a:r>
              <a:rPr lang="en-US" dirty="0"/>
              <a:t> </a:t>
            </a:r>
            <a:r>
              <a:rPr lang="el-GR" dirty="0"/>
              <a:t>=</a:t>
            </a:r>
            <a:r>
              <a:rPr lang="en-US" dirty="0"/>
              <a:t> </a:t>
            </a:r>
            <a:r>
              <a:rPr lang="el-GR" dirty="0"/>
              <a:t>μια διαρκής συναισθηματική σχέση μεταξύ του βρέφους και συγκεκριμένων ανθρώπων που παρέχουν σταθερή φροντίδα.</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356992"/>
            <a:ext cx="2628900"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5299" y="2870051"/>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5092" y="4901902"/>
            <a:ext cx="2705100" cy="169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7249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636680"/>
          </a:xfrm>
        </p:spPr>
        <p:txBody>
          <a:bodyPr>
            <a:normAutofit fontScale="90000"/>
          </a:bodyPr>
          <a:lstStyle/>
          <a:p>
            <a:pPr algn="ctr"/>
            <a:r>
              <a:rPr lang="el-GR" dirty="0"/>
              <a:t>Θεωρία του Δεσμού</a:t>
            </a:r>
          </a:p>
        </p:txBody>
      </p:sp>
      <p:sp>
        <p:nvSpPr>
          <p:cNvPr id="3" name="Θέση περιεχομένου 2"/>
          <p:cNvSpPr>
            <a:spLocks noGrp="1"/>
          </p:cNvSpPr>
          <p:nvPr>
            <p:ph idx="1"/>
          </p:nvPr>
        </p:nvSpPr>
        <p:spPr/>
        <p:txBody>
          <a:bodyPr/>
          <a:lstStyle/>
          <a:p>
            <a:r>
              <a:rPr lang="en-US" dirty="0"/>
              <a:t>John </a:t>
            </a:r>
            <a:r>
              <a:rPr lang="en-US" dirty="0" err="1"/>
              <a:t>Bowlby</a:t>
            </a:r>
            <a:r>
              <a:rPr lang="el-GR" dirty="0"/>
              <a:t> (1907-1990):</a:t>
            </a:r>
          </a:p>
          <a:p>
            <a:pPr marL="0" indent="0">
              <a:buNone/>
            </a:pPr>
            <a:endParaRPr lang="el-GR" dirty="0"/>
          </a:p>
          <a:p>
            <a:pPr marL="0" indent="0">
              <a:buNone/>
            </a:pPr>
            <a:endParaRPr lang="el-GR" dirty="0"/>
          </a:p>
          <a:p>
            <a:pPr marL="0" indent="0">
              <a:buNone/>
            </a:pPr>
            <a:r>
              <a:rPr lang="el-GR" dirty="0"/>
              <a:t>Τα βρέφη και αυτοί που τα φροντίζουν</a:t>
            </a:r>
          </a:p>
          <a:p>
            <a:pPr marL="0" indent="0">
              <a:buNone/>
            </a:pPr>
            <a:r>
              <a:rPr lang="el-GR" dirty="0"/>
              <a:t> έχουν κάποιες προδιαθέσεις οι οποίες</a:t>
            </a:r>
          </a:p>
          <a:p>
            <a:pPr marL="0" indent="0">
              <a:buNone/>
            </a:pPr>
            <a:r>
              <a:rPr lang="el-GR" dirty="0"/>
              <a:t>εξελίχθηκαν με την πάροδο του χρόνου και αυξάνουν την πιθανότητα επιβίωσης του βρέφους, οδηγώντας τους γονείς να ανταποκριθούν στο βρέφος (προγραμματισμένες συμπεριφορές πχ. κλάμμα)  </a:t>
            </a:r>
            <a:r>
              <a:rPr lang="en-US" dirty="0"/>
              <a:t> </a:t>
            </a:r>
            <a:endParaRPr lang="el-G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7257" y="1484784"/>
            <a:ext cx="25431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260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564672"/>
          </a:xfrm>
        </p:spPr>
        <p:txBody>
          <a:bodyPr>
            <a:normAutofit fontScale="90000"/>
          </a:bodyPr>
          <a:lstStyle/>
          <a:p>
            <a:pPr algn="ctr"/>
            <a:r>
              <a:rPr lang="el-GR" dirty="0"/>
              <a:t>Θεωρία του Δεσμού</a:t>
            </a:r>
          </a:p>
        </p:txBody>
      </p:sp>
      <p:sp>
        <p:nvSpPr>
          <p:cNvPr id="3" name="Θέση περιεχομένου 2"/>
          <p:cNvSpPr>
            <a:spLocks noGrp="1"/>
          </p:cNvSpPr>
          <p:nvPr>
            <p:ph idx="1"/>
          </p:nvPr>
        </p:nvSpPr>
        <p:spPr/>
        <p:txBody>
          <a:bodyPr/>
          <a:lstStyle/>
          <a:p>
            <a:r>
              <a:rPr lang="el-GR" dirty="0"/>
              <a:t>Ο δεσμός αρχίζει από τέτοιες προγραμματισμένες συμπεριφορές αλλά στη συνέχεια διατηρείται από ευχάριστες εμπειρίες όπως η σωματική εγγύτητα και η συναισθηματική ζεστασιά, πέρα από τη μείωση των </a:t>
            </a:r>
            <a:r>
              <a:rPr lang="el-GR" dirty="0" err="1"/>
              <a:t>ενορμήσεων</a:t>
            </a:r>
            <a:r>
              <a:rPr lang="el-GR" dirty="0"/>
              <a:t> και την ικανοποίηση των αναγκών.</a:t>
            </a:r>
          </a:p>
          <a:p>
            <a:r>
              <a:rPr lang="el-GR" dirty="0"/>
              <a:t>Ο </a:t>
            </a:r>
            <a:r>
              <a:rPr lang="en-US" dirty="0"/>
              <a:t>Harlow </a:t>
            </a:r>
            <a:r>
              <a:rPr lang="el-GR" dirty="0"/>
              <a:t>προσέφερε τέτοιες ενδείξεις από τα πειράματα με ζώα (ο </a:t>
            </a:r>
            <a:r>
              <a:rPr lang="en-US" dirty="0" err="1"/>
              <a:t>Bowlby</a:t>
            </a:r>
            <a:r>
              <a:rPr lang="en-US" dirty="0"/>
              <a:t> </a:t>
            </a:r>
            <a:r>
              <a:rPr lang="el-GR" dirty="0"/>
              <a:t>στηρίχθηκε σε πειράματα με ζώα καθώς και στις ηθολογικές μελέτες του </a:t>
            </a:r>
            <a:r>
              <a:rPr lang="en-US" dirty="0"/>
              <a:t>Lorenz</a:t>
            </a:r>
            <a:r>
              <a:rPr lang="el-GR" dirty="0"/>
              <a:t>)</a:t>
            </a:r>
          </a:p>
        </p:txBody>
      </p:sp>
    </p:spTree>
    <p:extLst>
      <p:ext uri="{BB962C8B-B14F-4D97-AF65-F5344CB8AC3E}">
        <p14:creationId xmlns:p14="http://schemas.microsoft.com/office/powerpoint/2010/main" val="965486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636680"/>
          </a:xfrm>
        </p:spPr>
        <p:txBody>
          <a:bodyPr>
            <a:normAutofit fontScale="90000"/>
          </a:bodyPr>
          <a:lstStyle/>
          <a:p>
            <a:pPr algn="ctr"/>
            <a:r>
              <a:rPr lang="el-GR" dirty="0"/>
              <a:t>Θεωρία του Δεσμού</a:t>
            </a:r>
          </a:p>
        </p:txBody>
      </p:sp>
      <p:sp>
        <p:nvSpPr>
          <p:cNvPr id="3" name="Θέση περιεχομένου 2"/>
          <p:cNvSpPr>
            <a:spLocks noGrp="1"/>
          </p:cNvSpPr>
          <p:nvPr>
            <p:ph idx="1"/>
          </p:nvPr>
        </p:nvSpPr>
        <p:spPr>
          <a:xfrm>
            <a:off x="457200" y="1484784"/>
            <a:ext cx="8229600" cy="5112568"/>
          </a:xfrm>
        </p:spPr>
        <p:txBody>
          <a:bodyPr/>
          <a:lstStyle/>
          <a:p>
            <a:r>
              <a:rPr lang="el-GR" dirty="0"/>
              <a:t>Πειράματα </a:t>
            </a:r>
            <a:r>
              <a:rPr lang="en-US" dirty="0"/>
              <a:t>Harlow</a:t>
            </a:r>
            <a:r>
              <a:rPr lang="el-GR" dirty="0"/>
              <a:t> (1958)</a:t>
            </a:r>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r>
              <a:rPr lang="el-GR" dirty="0"/>
              <a:t>Τα ευρήματα θέτουν ερωτήματα για τις θεωρίες ικανοποίησης αναγκών και αναδεικνύουν την τεράστια σημασία της σωματικής επαφής.</a:t>
            </a:r>
          </a:p>
          <a:p>
            <a:endParaRPr lang="el-G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2204864"/>
            <a:ext cx="3024336" cy="2555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0866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80696"/>
          </a:xfrm>
        </p:spPr>
        <p:txBody>
          <a:bodyPr>
            <a:normAutofit fontScale="90000"/>
          </a:bodyPr>
          <a:lstStyle/>
          <a:p>
            <a:pPr algn="ctr"/>
            <a:r>
              <a:rPr lang="el-GR" dirty="0"/>
              <a:t>Θεωρία του Δεσμού</a:t>
            </a:r>
          </a:p>
        </p:txBody>
      </p:sp>
      <p:sp>
        <p:nvSpPr>
          <p:cNvPr id="3" name="Θέση περιεχομένου 2"/>
          <p:cNvSpPr>
            <a:spLocks noGrp="1"/>
          </p:cNvSpPr>
          <p:nvPr>
            <p:ph idx="1"/>
          </p:nvPr>
        </p:nvSpPr>
        <p:spPr/>
        <p:txBody>
          <a:bodyPr/>
          <a:lstStyle/>
          <a:p>
            <a:r>
              <a:rPr lang="el-GR" dirty="0"/>
              <a:t>Ο </a:t>
            </a:r>
            <a:r>
              <a:rPr lang="en-US" dirty="0" err="1"/>
              <a:t>Bowlby</a:t>
            </a:r>
            <a:r>
              <a:rPr lang="en-US" dirty="0"/>
              <a:t> </a:t>
            </a:r>
            <a:r>
              <a:rPr lang="el-GR" dirty="0"/>
              <a:t>θεώρησε ότι ο δεσμός παρέχει ισορροπία μεταξύ της ανάγκης του βρέφους για ασφάλεια και της ανάγκης για εξερεύνηση</a:t>
            </a:r>
            <a:r>
              <a:rPr lang="en-US" dirty="0"/>
              <a:t>. </a:t>
            </a:r>
            <a:endParaRPr lang="el-GR" dirty="0"/>
          </a:p>
          <a:p>
            <a:r>
              <a:rPr lang="el-GR" dirty="0"/>
              <a:t>Κατ’ αρχάς υπάρχει ανάγκη για  «χωροταξική» εγγύτητα.  </a:t>
            </a:r>
          </a:p>
          <a:p>
            <a:r>
              <a:rPr lang="el-GR" dirty="0"/>
              <a:t>Η έννοια της «ασφαλούς βάσης» (η μητέρα από την οποία τα παιδιά ξεκινούν τις εξερευνήσεις και επανέρχονται σε αυτή για να φύγουν και πάλι)</a:t>
            </a:r>
          </a:p>
        </p:txBody>
      </p:sp>
    </p:spTree>
    <p:extLst>
      <p:ext uri="{BB962C8B-B14F-4D97-AF65-F5344CB8AC3E}">
        <p14:creationId xmlns:p14="http://schemas.microsoft.com/office/powerpoint/2010/main" val="19098388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08688"/>
          </a:xfrm>
        </p:spPr>
        <p:txBody>
          <a:bodyPr>
            <a:normAutofit fontScale="90000"/>
          </a:bodyPr>
          <a:lstStyle/>
          <a:p>
            <a:pPr algn="ctr"/>
            <a:r>
              <a:rPr lang="el-GR" dirty="0"/>
              <a:t>Θεωρία του Δεσμού</a:t>
            </a:r>
          </a:p>
        </p:txBody>
      </p:sp>
      <p:sp>
        <p:nvSpPr>
          <p:cNvPr id="3" name="Θέση περιεχομένου 2"/>
          <p:cNvSpPr>
            <a:spLocks noGrp="1"/>
          </p:cNvSpPr>
          <p:nvPr>
            <p:ph idx="1"/>
          </p:nvPr>
        </p:nvSpPr>
        <p:spPr/>
        <p:txBody>
          <a:bodyPr>
            <a:normAutofit/>
          </a:bodyPr>
          <a:lstStyle/>
          <a:p>
            <a:r>
              <a:rPr lang="el-GR" dirty="0"/>
              <a:t>Ο δεσμός εσωτερικεύεται ως πρότυπο (μοντέλο) εργασίας, ένα νοητικό μοντέλο που χρησιμεύει ως οδηγός της συμπεριφοράς σε άλλες σχέσεις – γίνεται η βάση για όλες τις μελλοντικές σχέσεις.</a:t>
            </a:r>
          </a:p>
          <a:p>
            <a:r>
              <a:rPr lang="el-GR" dirty="0"/>
              <a:t>Ο δεσμός προάγεται από:</a:t>
            </a:r>
          </a:p>
          <a:p>
            <a:pPr>
              <a:buFont typeface="Wingdings" pitchFamily="2" charset="2"/>
              <a:buChar char="ü"/>
            </a:pPr>
            <a:r>
              <a:rPr lang="el-GR" dirty="0"/>
              <a:t>Ευαίσθητη παροχή φροντίδας (ανταπόκριση στις ανάγκες</a:t>
            </a:r>
            <a:r>
              <a:rPr lang="el-GR"/>
              <a:t>, διευκόλυνση)</a:t>
            </a:r>
            <a:endParaRPr lang="el-GR" dirty="0"/>
          </a:p>
          <a:p>
            <a:pPr>
              <a:buFont typeface="Wingdings" pitchFamily="2" charset="2"/>
              <a:buChar char="ü"/>
            </a:pPr>
            <a:r>
              <a:rPr lang="el-GR" dirty="0"/>
              <a:t>Αμοιβαιότητα ή συγχρονισμός της αλληλεπίδρασης</a:t>
            </a:r>
          </a:p>
          <a:p>
            <a:pPr>
              <a:buFont typeface="Wingdings" pitchFamily="2" charset="2"/>
              <a:buChar char="ü"/>
            </a:pPr>
            <a:r>
              <a:rPr lang="el-GR" dirty="0"/>
              <a:t>Συναισθηματική διαθεσιμότητα και επικοινωνία </a:t>
            </a:r>
          </a:p>
        </p:txBody>
      </p:sp>
    </p:spTree>
    <p:extLst>
      <p:ext uri="{BB962C8B-B14F-4D97-AF65-F5344CB8AC3E}">
        <p14:creationId xmlns:p14="http://schemas.microsoft.com/office/powerpoint/2010/main" val="3849743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564672"/>
          </a:xfrm>
        </p:spPr>
        <p:txBody>
          <a:bodyPr>
            <a:normAutofit fontScale="90000"/>
          </a:bodyPr>
          <a:lstStyle/>
          <a:p>
            <a:pPr algn="ctr"/>
            <a:r>
              <a:rPr lang="el-GR" dirty="0"/>
              <a:t>Θεωρία του Δεσμού</a:t>
            </a:r>
          </a:p>
        </p:txBody>
      </p:sp>
      <p:sp>
        <p:nvSpPr>
          <p:cNvPr id="3" name="Θέση περιεχομένου 2"/>
          <p:cNvSpPr>
            <a:spLocks noGrp="1"/>
          </p:cNvSpPr>
          <p:nvPr>
            <p:ph idx="1"/>
          </p:nvPr>
        </p:nvSpPr>
        <p:spPr>
          <a:xfrm>
            <a:off x="457200" y="1412776"/>
            <a:ext cx="8229600" cy="4911824"/>
          </a:xfrm>
        </p:spPr>
        <p:txBody>
          <a:bodyPr>
            <a:normAutofit fontScale="92500" lnSpcReduction="10000"/>
          </a:bodyPr>
          <a:lstStyle/>
          <a:p>
            <a:r>
              <a:rPr lang="el-GR" dirty="0"/>
              <a:t>Η ποιότητα του δεσμού μελετήθηκε από τη </a:t>
            </a:r>
            <a:r>
              <a:rPr lang="en-US" dirty="0"/>
              <a:t>Mary Ainsworth </a:t>
            </a:r>
            <a:r>
              <a:rPr lang="el-GR" dirty="0"/>
              <a:t>(1978) μέσω μιας πειραματικής συνθήκης γνωστής ως «η συνθήκη με τον ξένο». </a:t>
            </a:r>
          </a:p>
          <a:p>
            <a:r>
              <a:rPr lang="el-GR" dirty="0"/>
              <a:t>Τύποι δεσμού:</a:t>
            </a:r>
          </a:p>
          <a:p>
            <a:pPr>
              <a:buNone/>
            </a:pPr>
            <a:r>
              <a:rPr lang="el-GR" dirty="0"/>
              <a:t>Ασφαλής</a:t>
            </a:r>
          </a:p>
          <a:p>
            <a:pPr>
              <a:buNone/>
            </a:pPr>
            <a:r>
              <a:rPr lang="el-GR" dirty="0"/>
              <a:t>Ανασφαλής </a:t>
            </a:r>
          </a:p>
          <a:p>
            <a:pPr lvl="1">
              <a:buFont typeface="Wingdings" pitchFamily="2" charset="2"/>
              <a:buChar char="ü"/>
            </a:pPr>
            <a:r>
              <a:rPr lang="el-GR" dirty="0"/>
              <a:t>Αποφευκτικός</a:t>
            </a:r>
          </a:p>
          <a:p>
            <a:pPr lvl="1">
              <a:buFont typeface="Wingdings" pitchFamily="2" charset="2"/>
              <a:buChar char="ü"/>
            </a:pPr>
            <a:r>
              <a:rPr lang="el-GR" dirty="0"/>
              <a:t>Αμφιθυμικός</a:t>
            </a:r>
          </a:p>
          <a:p>
            <a:pPr>
              <a:buNone/>
            </a:pPr>
            <a:r>
              <a:rPr lang="en-US" dirty="0"/>
              <a:t>(</a:t>
            </a:r>
            <a:r>
              <a:rPr lang="el-GR" dirty="0"/>
              <a:t>βλ. </a:t>
            </a:r>
            <a:r>
              <a:rPr lang="en-US" dirty="0"/>
              <a:t>Video</a:t>
            </a:r>
            <a:r>
              <a:rPr lang="el-GR" dirty="0"/>
              <a:t>)</a:t>
            </a:r>
          </a:p>
          <a:p>
            <a:pPr>
              <a:buNone/>
            </a:pPr>
            <a:endParaRPr lang="el-GR" dirty="0"/>
          </a:p>
          <a:p>
            <a:pPr>
              <a:buNone/>
            </a:pPr>
            <a:r>
              <a:rPr lang="el-GR" dirty="0"/>
              <a:t>Αποδιοργάνωμένος (δεν υπάρχει στρατηγική αντιμετώπισης τους άγχους) (</a:t>
            </a:r>
            <a:r>
              <a:rPr lang="en-US" dirty="0"/>
              <a:t>Mary Main, 1992)</a:t>
            </a:r>
          </a:p>
          <a:p>
            <a:pPr>
              <a:buNone/>
            </a:pPr>
            <a:endParaRPr lang="el-G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2438400"/>
            <a:ext cx="4060575" cy="2428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69706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l-GR" dirty="0"/>
            </a:br>
            <a:r>
              <a:rPr lang="el-GR" dirty="0"/>
              <a:t>Θεωρία του Δεσμού</a:t>
            </a:r>
            <a:endParaRPr lang="en-US" dirty="0"/>
          </a:p>
        </p:txBody>
      </p:sp>
      <p:sp>
        <p:nvSpPr>
          <p:cNvPr id="3" name="Content Placeholder 2"/>
          <p:cNvSpPr>
            <a:spLocks noGrp="1"/>
          </p:cNvSpPr>
          <p:nvPr>
            <p:ph idx="1"/>
          </p:nvPr>
        </p:nvSpPr>
        <p:spPr/>
        <p:txBody>
          <a:bodyPr/>
          <a:lstStyle/>
          <a:p>
            <a:r>
              <a:rPr lang="el-GR" dirty="0"/>
              <a:t>Πλήθος ερευνών έχουν δείξει ότι η ποιότητα του δεσμού σχετίζεται με σχεδόν όλα τα πεδία της ανάπτυξης: προσαρμογή στη σχολείο, ικανότητα έκφρασης συναισθημάτων, σχέσεις με άλλους, </a:t>
            </a:r>
            <a:r>
              <a:rPr lang="en-US" dirty="0"/>
              <a:t>bullying, </a:t>
            </a:r>
            <a:r>
              <a:rPr lang="el-GR" dirty="0"/>
              <a:t>σχέσεις με απογόνους κλπ. (έρευνες του </a:t>
            </a:r>
            <a:r>
              <a:rPr lang="en-US" dirty="0" err="1"/>
              <a:t>Sroufe</a:t>
            </a:r>
            <a:r>
              <a:rPr lang="en-US" dirty="0"/>
              <a:t>)</a:t>
            </a:r>
            <a:endParaRPr lang="el-GR" dirty="0"/>
          </a:p>
          <a:p>
            <a:r>
              <a:rPr lang="el-GR" dirty="0"/>
              <a:t>Ένα παιδί δημιουργεί δεσμούς με διαφορετική ποιότητα με δύο γονείς του ή τα άλλα βασικά πρόσωπα φροντίδας</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80696"/>
          </a:xfrm>
        </p:spPr>
        <p:txBody>
          <a:bodyPr>
            <a:normAutofit fontScale="90000"/>
          </a:bodyPr>
          <a:lstStyle/>
          <a:p>
            <a:pPr algn="ctr"/>
            <a:r>
              <a:rPr lang="el-GR" dirty="0"/>
              <a:t>Θεωρία του Δεσμού</a:t>
            </a:r>
          </a:p>
        </p:txBody>
      </p:sp>
      <p:sp>
        <p:nvSpPr>
          <p:cNvPr id="3" name="Θέση περιεχομένου 2"/>
          <p:cNvSpPr>
            <a:spLocks noGrp="1"/>
          </p:cNvSpPr>
          <p:nvPr>
            <p:ph idx="1"/>
          </p:nvPr>
        </p:nvSpPr>
        <p:spPr>
          <a:xfrm>
            <a:off x="457200" y="1628800"/>
            <a:ext cx="8229600" cy="4695800"/>
          </a:xfrm>
        </p:spPr>
        <p:txBody>
          <a:bodyPr>
            <a:normAutofit/>
          </a:bodyPr>
          <a:lstStyle/>
          <a:p>
            <a:r>
              <a:rPr lang="el-GR" dirty="0"/>
              <a:t>Παράγοντες που επιδρούν στο είδος δεσμού</a:t>
            </a:r>
          </a:p>
          <a:p>
            <a:pPr lvl="1">
              <a:buFont typeface="Wingdings" pitchFamily="2" charset="2"/>
              <a:buChar char="ü"/>
            </a:pPr>
            <a:r>
              <a:rPr lang="el-GR" dirty="0"/>
              <a:t>Προσωπικότητα γονέων (και δική του ιστορία δεσμού)</a:t>
            </a:r>
          </a:p>
          <a:p>
            <a:pPr lvl="1">
              <a:buFont typeface="Wingdings" pitchFamily="2" charset="2"/>
              <a:buChar char="ü"/>
            </a:pPr>
            <a:r>
              <a:rPr lang="el-GR" dirty="0"/>
              <a:t>Ιδιοσυγκρασία βρεφών</a:t>
            </a:r>
          </a:p>
          <a:p>
            <a:pPr lvl="1">
              <a:buFont typeface="Wingdings" pitchFamily="2" charset="2"/>
              <a:buChar char="ü"/>
            </a:pPr>
            <a:r>
              <a:rPr lang="el-GR" dirty="0"/>
              <a:t>Πολιτισμικές διαφορές, αξίες και πρακτικές ανατροφής</a:t>
            </a:r>
          </a:p>
          <a:p>
            <a:pPr marL="393192" lvl="1" indent="0">
              <a:buNone/>
            </a:pPr>
            <a:endParaRPr lang="el-GR" dirty="0"/>
          </a:p>
          <a:p>
            <a:pPr lvl="1">
              <a:buFont typeface="Wingdings" pitchFamily="2" charset="2"/>
              <a:buChar char="Ø"/>
            </a:pPr>
            <a:r>
              <a:rPr lang="el-GR" dirty="0"/>
              <a:t>Σε όλους τους πολιτισμούς θεμελιώνονται σχέσεις δεσμού ανάμεσα στα βρέφη και τα άτομα πρωταρχικής φροντίδας, αλλά υπάρχουν διαπολιτισμικές και ενδο-πολιτισμικές διαφορές (έρευνα στα κιμπούτς του Ισραήλ).</a:t>
            </a:r>
            <a:r>
              <a:rPr lang="en-US" dirty="0"/>
              <a:t> </a:t>
            </a:r>
            <a:r>
              <a:rPr lang="el-GR" dirty="0"/>
              <a:t>Ιδιαίτερο θέμα τα παιδιά που μεγαλώνουν σε ιδρύματα</a:t>
            </a:r>
            <a:r>
              <a:rPr lang="en-US" dirty="0"/>
              <a:t>.</a:t>
            </a:r>
            <a:r>
              <a:rPr lang="el-GR" dirty="0"/>
              <a:t> </a:t>
            </a:r>
          </a:p>
        </p:txBody>
      </p:sp>
    </p:spTree>
    <p:extLst>
      <p:ext uri="{BB962C8B-B14F-4D97-AF65-F5344CB8AC3E}">
        <p14:creationId xmlns:p14="http://schemas.microsoft.com/office/powerpoint/2010/main" val="1113527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Ιδιοσυγκρασία</a:t>
            </a:r>
          </a:p>
        </p:txBody>
      </p:sp>
      <p:sp>
        <p:nvSpPr>
          <p:cNvPr id="3" name="Θέση περιεχομένου 2"/>
          <p:cNvSpPr>
            <a:spLocks noGrp="1"/>
          </p:cNvSpPr>
          <p:nvPr>
            <p:ph idx="1"/>
          </p:nvPr>
        </p:nvSpPr>
        <p:spPr/>
        <p:txBody>
          <a:bodyPr>
            <a:normAutofit/>
          </a:bodyPr>
          <a:lstStyle/>
          <a:p>
            <a:pPr>
              <a:buNone/>
            </a:pPr>
            <a:r>
              <a:rPr lang="el-GR" dirty="0"/>
              <a:t>Τα  βρέφη γεννιούνται με ατομικές διαφορές ως προς τον τρόπο αντίδρασης στο περιβάλλον τους.</a:t>
            </a:r>
          </a:p>
          <a:p>
            <a:pPr>
              <a:buNone/>
            </a:pPr>
            <a:r>
              <a:rPr lang="el-GR" dirty="0"/>
              <a:t>Με τον όρο ιδιοσυγκρασία εννοούμε το βασικό τρόπο με τον οποίο το άτομο αντιδρά στο περιβάλλον του καθώς και την κυρίαρχη διάθεση του.</a:t>
            </a:r>
            <a:r>
              <a:rPr lang="en-US" dirty="0"/>
              <a:t> </a:t>
            </a:r>
            <a:endParaRPr lang="el-GR" dirty="0"/>
          </a:p>
          <a:p>
            <a:pPr>
              <a:buNone/>
            </a:pPr>
            <a:r>
              <a:rPr lang="el-GR" dirty="0"/>
              <a:t>Αναφέρεται σε εγγενείς τρόπους συμπεριφοράς.</a:t>
            </a:r>
          </a:p>
          <a:p>
            <a:pPr>
              <a:buNone/>
            </a:pPr>
            <a:r>
              <a:rPr lang="el-GR" dirty="0"/>
              <a:t>(</a:t>
            </a:r>
            <a:r>
              <a:rPr lang="en-US" dirty="0"/>
              <a:t>Thomas </a:t>
            </a:r>
            <a:r>
              <a:rPr lang="el-GR" dirty="0"/>
              <a:t>κ.ά., 1963· </a:t>
            </a:r>
            <a:r>
              <a:rPr lang="en-US" dirty="0"/>
              <a:t>Thomas </a:t>
            </a:r>
            <a:r>
              <a:rPr lang="el-GR" dirty="0"/>
              <a:t>&amp; </a:t>
            </a:r>
            <a:r>
              <a:rPr lang="en-US" dirty="0"/>
              <a:t>Chess</a:t>
            </a:r>
            <a:r>
              <a:rPr lang="el-GR" dirty="0"/>
              <a:t>, 1977, 1984)</a:t>
            </a:r>
          </a:p>
        </p:txBody>
      </p:sp>
    </p:spTree>
    <p:extLst>
      <p:ext uri="{BB962C8B-B14F-4D97-AF65-F5344CB8AC3E}">
        <p14:creationId xmlns:p14="http://schemas.microsoft.com/office/powerpoint/2010/main" val="2376764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80696"/>
          </a:xfrm>
        </p:spPr>
        <p:txBody>
          <a:bodyPr>
            <a:normAutofit fontScale="90000"/>
          </a:bodyPr>
          <a:lstStyle/>
          <a:p>
            <a:pPr algn="ctr"/>
            <a:r>
              <a:rPr lang="el-GR" dirty="0"/>
              <a:t>Θεωρία του Δεσμού</a:t>
            </a:r>
          </a:p>
        </p:txBody>
      </p:sp>
      <p:sp>
        <p:nvSpPr>
          <p:cNvPr id="3" name="Θέση περιεχομένου 2"/>
          <p:cNvSpPr>
            <a:spLocks noGrp="1"/>
          </p:cNvSpPr>
          <p:nvPr>
            <p:ph idx="1"/>
          </p:nvPr>
        </p:nvSpPr>
        <p:spPr>
          <a:xfrm>
            <a:off x="457200" y="1628800"/>
            <a:ext cx="8229600" cy="4695800"/>
          </a:xfrm>
        </p:spPr>
        <p:txBody>
          <a:bodyPr>
            <a:normAutofit/>
          </a:bodyPr>
          <a:lstStyle/>
          <a:p>
            <a:r>
              <a:rPr lang="el-GR" dirty="0"/>
              <a:t>Υπάρχει «κρίσιμη περίοδος» για τη δημιουργία δεσμού;</a:t>
            </a:r>
          </a:p>
          <a:p>
            <a:pPr lvl="1"/>
            <a:r>
              <a:rPr lang="el-GR" dirty="0"/>
              <a:t>Ο </a:t>
            </a:r>
            <a:r>
              <a:rPr lang="en-US" dirty="0" err="1"/>
              <a:t>Bowlby</a:t>
            </a:r>
            <a:r>
              <a:rPr lang="en-US" dirty="0"/>
              <a:t> </a:t>
            </a:r>
            <a:r>
              <a:rPr lang="el-GR" dirty="0"/>
              <a:t>πίστευε ότι η κρίσιμη περίοδος για τη δημιουργία δεσμού είναι τα 2 πρώτα χρόνια. </a:t>
            </a:r>
          </a:p>
          <a:p>
            <a:pPr lvl="1"/>
            <a:r>
              <a:rPr lang="el-GR" dirty="0"/>
              <a:t>Σήμερα γνωρίζουμε ότι υπάρχει μεν «ευαίσθητη περίοδος», όμως η χρονική διάρκεια αυτής της περιόδου δεν είναι τόσο περιορισμένη (υιοθετημένα παιδιά).</a:t>
            </a:r>
          </a:p>
          <a:p>
            <a:pPr lvl="1"/>
            <a:r>
              <a:rPr lang="el-GR" dirty="0"/>
              <a:t>Επίσης, οι αρνητικές συνέπειες από τη μη δημιουργία δεσμού στη συγκεκριμένη περίοδο δεν είναι τόσο μόνιμες και αμετάκλητες όσο πίστευε ο </a:t>
            </a:r>
            <a:r>
              <a:rPr lang="en-US" dirty="0" err="1"/>
              <a:t>Bowlby</a:t>
            </a:r>
            <a:r>
              <a:rPr lang="en-US" dirty="0"/>
              <a:t>.</a:t>
            </a:r>
            <a:endParaRPr lang="el-GR" dirty="0"/>
          </a:p>
        </p:txBody>
      </p:sp>
    </p:spTree>
    <p:extLst>
      <p:ext uri="{BB962C8B-B14F-4D97-AF65-F5344CB8AC3E}">
        <p14:creationId xmlns:p14="http://schemas.microsoft.com/office/powerpoint/2010/main" val="18155850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0352" y="1316736"/>
            <a:ext cx="7772400" cy="2040256"/>
          </a:xfrm>
        </p:spPr>
        <p:txBody>
          <a:bodyPr/>
          <a:lstStyle/>
          <a:p>
            <a:r>
              <a:rPr lang="el-GR" dirty="0"/>
              <a:t>Η έννοια του εαυτού</a:t>
            </a:r>
          </a:p>
        </p:txBody>
      </p:sp>
      <p:sp>
        <p:nvSpPr>
          <p:cNvPr id="3" name="Θέση κειμένου 2"/>
          <p:cNvSpPr>
            <a:spLocks noGrp="1"/>
          </p:cNvSpPr>
          <p:nvPr>
            <p:ph type="body" idx="1"/>
          </p:nvPr>
        </p:nvSpPr>
        <p:spPr>
          <a:xfrm>
            <a:off x="530352" y="3861048"/>
            <a:ext cx="7772400" cy="353328"/>
          </a:xfrm>
        </p:spPr>
        <p:txBody>
          <a:bodyPr>
            <a:normAutofit fontScale="92500" lnSpcReduction="20000"/>
          </a:bodyPr>
          <a:lstStyle/>
          <a:p>
            <a:endParaRPr lang="el-GR" dirty="0"/>
          </a:p>
        </p:txBody>
      </p:sp>
    </p:spTree>
    <p:extLst>
      <p:ext uri="{BB962C8B-B14F-4D97-AF65-F5344CB8AC3E}">
        <p14:creationId xmlns:p14="http://schemas.microsoft.com/office/powerpoint/2010/main" val="4697521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990600"/>
            <a:ext cx="7772400" cy="2259360"/>
          </a:xfrm>
        </p:spPr>
        <p:txBody>
          <a:bodyPr/>
          <a:lstStyle/>
          <a:p>
            <a:pPr algn="ctr" eaLnBrk="1" hangingPunct="1"/>
            <a:r>
              <a:rPr lang="el-GR" sz="3200" dirty="0">
                <a:solidFill>
                  <a:schemeClr val="tx1"/>
                </a:solidFill>
              </a:rPr>
              <a:t>Η έννοια του εαυτού</a:t>
            </a:r>
            <a:endParaRPr lang="en-GB" sz="3200" dirty="0">
              <a:solidFill>
                <a:schemeClr val="tx1"/>
              </a:solidFill>
            </a:endParaRPr>
          </a:p>
        </p:txBody>
      </p:sp>
      <p:sp>
        <p:nvSpPr>
          <p:cNvPr id="22531" name="Rectangle 3"/>
          <p:cNvSpPr>
            <a:spLocks noGrp="1" noChangeArrowheads="1"/>
          </p:cNvSpPr>
          <p:nvPr>
            <p:ph idx="1"/>
          </p:nvPr>
        </p:nvSpPr>
        <p:spPr>
          <a:xfrm>
            <a:off x="685800" y="1556792"/>
            <a:ext cx="7772400" cy="4767808"/>
          </a:xfrm>
        </p:spPr>
        <p:txBody>
          <a:bodyPr>
            <a:normAutofit/>
          </a:bodyPr>
          <a:lstStyle/>
          <a:p>
            <a:pPr algn="just" eaLnBrk="1" hangingPunct="1"/>
            <a:r>
              <a:rPr lang="el-GR" sz="2400" dirty="0"/>
              <a:t>Εαυτός: η αντίληψη της προσωπικής μας ταυτότητας. Η έννοια του εαυτού γίνεται κατανοητή ως διαδικασία απαρτίωσης, ως φίλτρο και ως διαμεσολαβητής της ανθρώπινης συμπεριφοράς. </a:t>
            </a:r>
          </a:p>
          <a:p>
            <a:pPr algn="just" eaLnBrk="1" hangingPunct="1"/>
            <a:r>
              <a:rPr lang="el-GR" sz="2400" dirty="0"/>
              <a:t>Οι άνθρωποι τείνουν να συμπεριφέρονται με τρόπους συνεπείς προς την αυτό-εικόνα τους και την έννοια του εαυτού τους.</a:t>
            </a:r>
          </a:p>
          <a:p>
            <a:pPr marL="0" indent="0" algn="just" eaLnBrk="1" hangingPunct="1">
              <a:buNone/>
            </a:pPr>
            <a:endParaRPr lang="el-GR"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9463" y="4130005"/>
            <a:ext cx="2505075"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636680"/>
          </a:xfrm>
        </p:spPr>
        <p:txBody>
          <a:bodyPr>
            <a:normAutofit fontScale="90000"/>
          </a:bodyPr>
          <a:lstStyle/>
          <a:p>
            <a:pPr algn="ctr"/>
            <a:r>
              <a:rPr lang="el-GR" dirty="0"/>
              <a:t>Η έννοια του εαυτού</a:t>
            </a:r>
          </a:p>
        </p:txBody>
      </p:sp>
      <p:sp>
        <p:nvSpPr>
          <p:cNvPr id="3" name="Θέση περιεχομένου 2"/>
          <p:cNvSpPr>
            <a:spLocks noGrp="1"/>
          </p:cNvSpPr>
          <p:nvPr>
            <p:ph idx="1"/>
          </p:nvPr>
        </p:nvSpPr>
        <p:spPr>
          <a:xfrm>
            <a:off x="457200" y="1484784"/>
            <a:ext cx="8229600" cy="4839816"/>
          </a:xfrm>
        </p:spPr>
        <p:txBody>
          <a:bodyPr/>
          <a:lstStyle/>
          <a:p>
            <a:pPr algn="just"/>
            <a:r>
              <a:rPr lang="el-GR" sz="2800" dirty="0"/>
              <a:t>Το βρέφος δε γεννιέται κατέχοντας την έννοια του εαυτού</a:t>
            </a:r>
            <a:r>
              <a:rPr lang="en-US" sz="2800" dirty="0"/>
              <a:t>. </a:t>
            </a:r>
            <a:r>
              <a:rPr lang="el-GR" sz="2800" dirty="0"/>
              <a:t>Αυτή οικοδομείται σταδιακά.  </a:t>
            </a:r>
          </a:p>
          <a:p>
            <a:pPr algn="just"/>
            <a:r>
              <a:rPr lang="el-GR" sz="2800" dirty="0"/>
              <a:t>Η ανάπτυξη της έννοιας του εαυτού είναι μια λειτουργία εξερεύνησης του εαυτού, γνωστικής ωρίμανσης και ενσωμάτωσης πολιτισμικών και κοινωνικών προσδοκιών. </a:t>
            </a:r>
          </a:p>
          <a:p>
            <a:pPr marL="0" indent="0">
              <a:buNone/>
            </a:pPr>
            <a:endParaRPr lang="el-GR" dirty="0"/>
          </a:p>
        </p:txBody>
      </p:sp>
    </p:spTree>
    <p:extLst>
      <p:ext uri="{BB962C8B-B14F-4D97-AF65-F5344CB8AC3E}">
        <p14:creationId xmlns:p14="http://schemas.microsoft.com/office/powerpoint/2010/main" val="15509557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990600"/>
            <a:ext cx="7772400" cy="2259360"/>
          </a:xfrm>
        </p:spPr>
        <p:txBody>
          <a:bodyPr/>
          <a:lstStyle/>
          <a:p>
            <a:pPr algn="ctr" eaLnBrk="1" hangingPunct="1"/>
            <a:r>
              <a:rPr lang="el-GR" sz="3200" dirty="0">
                <a:solidFill>
                  <a:schemeClr val="tx1"/>
                </a:solidFill>
              </a:rPr>
              <a:t>Η ανάπτυξη της έννοιας του εαυτού</a:t>
            </a:r>
            <a:endParaRPr lang="en-GB" sz="3200" dirty="0">
              <a:solidFill>
                <a:schemeClr val="tx1"/>
              </a:solidFill>
            </a:endParaRPr>
          </a:p>
        </p:txBody>
      </p:sp>
      <p:sp>
        <p:nvSpPr>
          <p:cNvPr id="23555" name="Rectangle 3"/>
          <p:cNvSpPr>
            <a:spLocks noGrp="1" noChangeArrowheads="1"/>
          </p:cNvSpPr>
          <p:nvPr>
            <p:ph idx="1"/>
          </p:nvPr>
        </p:nvSpPr>
        <p:spPr>
          <a:xfrm>
            <a:off x="685800" y="1340768"/>
            <a:ext cx="7772400" cy="4983832"/>
          </a:xfrm>
        </p:spPr>
        <p:txBody>
          <a:bodyPr>
            <a:normAutofit fontScale="92500"/>
          </a:bodyPr>
          <a:lstStyle/>
          <a:p>
            <a:pPr algn="just" eaLnBrk="1" hangingPunct="1"/>
            <a:r>
              <a:rPr lang="el-GR" sz="2400" dirty="0"/>
              <a:t>Τα βρέφη αρχικά δεν διαφοροποιούν τον εαυτό τους από τον κόσμο γύρω τους. </a:t>
            </a:r>
          </a:p>
          <a:p>
            <a:pPr algn="just" eaLnBrk="1" hangingPunct="1"/>
            <a:r>
              <a:rPr lang="el-GR" sz="2400" dirty="0"/>
              <a:t>Αναγνώριση του εαυτού στον καθρέφτη </a:t>
            </a:r>
            <a:r>
              <a:rPr lang="en-US" sz="2400" dirty="0"/>
              <a:t>–</a:t>
            </a:r>
            <a:r>
              <a:rPr lang="el-GR" sz="2400" dirty="0"/>
              <a:t> Πείραμα </a:t>
            </a:r>
            <a:r>
              <a:rPr lang="en-US" sz="2400" dirty="0"/>
              <a:t>Gallup</a:t>
            </a:r>
            <a:r>
              <a:rPr lang="el-GR" sz="2400" dirty="0"/>
              <a:t>: Δοκιμασία της «κόκκινης βούλας» (βλ. </a:t>
            </a:r>
            <a:r>
              <a:rPr lang="en-US" sz="2400" dirty="0"/>
              <a:t>Video</a:t>
            </a:r>
            <a:r>
              <a:rPr lang="el-GR" sz="2400" dirty="0"/>
              <a:t>):</a:t>
            </a:r>
          </a:p>
          <a:p>
            <a:pPr algn="just" eaLnBrk="1" hangingPunct="1">
              <a:buNone/>
            </a:pPr>
            <a:r>
              <a:rPr lang="el-GR" sz="2400" dirty="0"/>
              <a:t>0-3 μ. </a:t>
            </a:r>
            <a:r>
              <a:rPr lang="en-US" sz="2400" dirty="0" err="1"/>
              <a:t>Μ</a:t>
            </a:r>
            <a:r>
              <a:rPr lang="el-GR" sz="2400" dirty="0"/>
              <a:t>ικρό ενδιαφέρον για το είδωλό τους</a:t>
            </a:r>
          </a:p>
          <a:p>
            <a:pPr algn="just" eaLnBrk="1" hangingPunct="1">
              <a:buNone/>
            </a:pPr>
            <a:r>
              <a:rPr lang="el-GR" sz="2400" dirty="0"/>
              <a:t>4 μ. </a:t>
            </a:r>
            <a:r>
              <a:rPr lang="en-US" sz="2400" dirty="0" err="1"/>
              <a:t>Π</a:t>
            </a:r>
            <a:r>
              <a:rPr lang="el-GR" sz="2400" dirty="0"/>
              <a:t>ροσπαθούν να πιάσουν το είδωλο στον καθρέφτη (δεν αντιλαμβάνονται το καθρέφτισμα)</a:t>
            </a:r>
          </a:p>
          <a:p>
            <a:pPr algn="just" eaLnBrk="1" hangingPunct="1">
              <a:buNone/>
            </a:pPr>
            <a:r>
              <a:rPr lang="el-GR" sz="2400" dirty="0"/>
              <a:t>10 μ. </a:t>
            </a:r>
            <a:r>
              <a:rPr lang="en-US" sz="2400" dirty="0" err="1"/>
              <a:t>Α</a:t>
            </a:r>
            <a:r>
              <a:rPr lang="el-GR" sz="2400" dirty="0"/>
              <a:t>ντιλαμβάνονται καθρέφτισμα (πχ. θα γυρίσουν προς τα πίσω αν δουν από πίσω τους στον καθρέφτη μία μπάλα), αλλά όχι το είδωλό τους.</a:t>
            </a:r>
          </a:p>
          <a:p>
            <a:pPr algn="just" eaLnBrk="1" hangingPunct="1">
              <a:buNone/>
            </a:pPr>
            <a:r>
              <a:rPr lang="el-GR" sz="2400" dirty="0"/>
              <a:t>18 μ. Αν δουν μία κόκκινη βούλα στη μύτη τους θα ρωτήσουν</a:t>
            </a:r>
          </a:p>
          <a:p>
            <a:pPr algn="just" eaLnBrk="1" hangingPunct="1">
              <a:buNone/>
            </a:pPr>
            <a:r>
              <a:rPr lang="el-GR" sz="2400" dirty="0"/>
              <a:t>Μετά από μερικούς μήνες, απαντούν όταν ρωτήσουν ποιός είναι αυτός στον καθρέφτη (εγώ!) </a:t>
            </a:r>
          </a:p>
          <a:p>
            <a:pPr algn="just" eaLnBrk="1" hangingPunct="1">
              <a:buFontTx/>
              <a:buNone/>
            </a:pPr>
            <a:endParaRPr lang="el-GR"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76672"/>
            <a:ext cx="8229600" cy="720080"/>
          </a:xfrm>
        </p:spPr>
        <p:txBody>
          <a:bodyPr>
            <a:normAutofit/>
          </a:bodyPr>
          <a:lstStyle/>
          <a:p>
            <a:pPr algn="ctr"/>
            <a:r>
              <a:rPr lang="el-GR" sz="4000" dirty="0"/>
              <a:t>Η ανάπτυξη της έννοιας του εαυτού</a:t>
            </a:r>
          </a:p>
        </p:txBody>
      </p:sp>
      <p:sp>
        <p:nvSpPr>
          <p:cNvPr id="3" name="Θέση περιεχομένου 2"/>
          <p:cNvSpPr>
            <a:spLocks noGrp="1"/>
          </p:cNvSpPr>
          <p:nvPr>
            <p:ph idx="1"/>
          </p:nvPr>
        </p:nvSpPr>
        <p:spPr>
          <a:xfrm>
            <a:off x="457200" y="1268760"/>
            <a:ext cx="8229600" cy="5472608"/>
          </a:xfrm>
        </p:spPr>
        <p:txBody>
          <a:bodyPr>
            <a:normAutofit fontScale="92500" lnSpcReduction="10000"/>
          </a:bodyPr>
          <a:lstStyle/>
          <a:p>
            <a:pPr algn="just"/>
            <a:r>
              <a:rPr lang="el-GR" sz="2800" dirty="0"/>
              <a:t>Παράλληλα, μεταξύ 12 και 18 μηνών, όταν τα βρέφη αρχίζουν να εξερευνούν πιο ενεργητικά τον κόσμο, ανακαλύπτουν και τις κοινωνικές προσδοκίες, για το πότε είναι «καλά παιδιά» και πότε όχι, για το τι μπορούν να κάνουν και τι όχι...</a:t>
            </a:r>
          </a:p>
          <a:p>
            <a:pPr algn="just"/>
            <a:r>
              <a:rPr lang="el-GR" sz="2800" dirty="0"/>
              <a:t>Εμφανίζονται πιο πολύπλοκα συναισθήματα που εχουν σχέση με τις προσδοκίες των αλλων (πχ. ντροπή, υπερηφάνεια) και απαιτούν κάποια αίσθηση του εαυτού (μαθαίνουν να συγκρίνουν τη συμπεριφορά τους με εξωτερικά πρότυπα)</a:t>
            </a:r>
          </a:p>
          <a:p>
            <a:pPr algn="just"/>
            <a:r>
              <a:rPr lang="el-GR" sz="2800" dirty="0"/>
              <a:t>Μεταξύ 18 και 24 μηνών αρχίζουν να περιγράφουν τις πράξεις τους («το έκανα!»)-εαυτός ως δρων υποκείμενο</a:t>
            </a:r>
          </a:p>
          <a:p>
            <a:pPr algn="just"/>
            <a:r>
              <a:rPr lang="el-GR" sz="2800" dirty="0"/>
              <a:t>Μέχρι τους 30 μήνες, μαθαίνουν και για το φύλο τους και τα χαρακτηριστικά του. </a:t>
            </a:r>
          </a:p>
          <a:p>
            <a:pPr marL="0" indent="0">
              <a:buNone/>
            </a:pPr>
            <a:endParaRPr lang="el-GR" dirty="0"/>
          </a:p>
        </p:txBody>
      </p:sp>
    </p:spTree>
    <p:extLst>
      <p:ext uri="{BB962C8B-B14F-4D97-AF65-F5344CB8AC3E}">
        <p14:creationId xmlns:p14="http://schemas.microsoft.com/office/powerpoint/2010/main" val="348496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Ιδιοσυγκρασία-τύποι</a:t>
            </a:r>
          </a:p>
        </p:txBody>
      </p:sp>
      <p:sp>
        <p:nvSpPr>
          <p:cNvPr id="3" name="Θέση περιεχομένου 2"/>
          <p:cNvSpPr>
            <a:spLocks noGrp="1"/>
          </p:cNvSpPr>
          <p:nvPr>
            <p:ph idx="1"/>
          </p:nvPr>
        </p:nvSpPr>
        <p:spPr>
          <a:xfrm>
            <a:off x="457200" y="1992208"/>
            <a:ext cx="8229600" cy="4389120"/>
          </a:xfrm>
        </p:spPr>
        <p:txBody>
          <a:bodyPr>
            <a:normAutofit fontScale="85000" lnSpcReduction="10000"/>
          </a:bodyPr>
          <a:lstStyle/>
          <a:p>
            <a:pPr marL="0" indent="0">
              <a:buNone/>
            </a:pPr>
            <a:r>
              <a:rPr lang="el-GR" dirty="0"/>
              <a:t>Τρεις ευρείες κατηγορίες ιδιοσυγκρασίας:</a:t>
            </a:r>
          </a:p>
          <a:p>
            <a:r>
              <a:rPr lang="el-GR" dirty="0"/>
              <a:t> Τα </a:t>
            </a:r>
            <a:r>
              <a:rPr lang="el-GR" b="1" dirty="0"/>
              <a:t>εύκολα βρέφη </a:t>
            </a:r>
            <a:r>
              <a:rPr lang="el-GR" dirty="0"/>
              <a:t>είναι παιχνιδιάρικα, τακτικά στις βιολογικές τους λειτουργίες και προσαρμόζονται αμέσως σε νέες συνθήκες.</a:t>
            </a:r>
          </a:p>
          <a:p>
            <a:r>
              <a:rPr lang="el-GR" dirty="0"/>
              <a:t>Τα </a:t>
            </a:r>
            <a:r>
              <a:rPr lang="el-GR" b="1" dirty="0"/>
              <a:t>δύσκολα βρέφη </a:t>
            </a:r>
            <a:r>
              <a:rPr lang="el-GR" dirty="0"/>
              <a:t>δεν είναι τακτικά στις βιολογικές τους λειτουργίες, είναι ευερέθιστα και συχνά αντιδρούν έντονα και αρνητικά στις νέες καταστάσεις ή προσπαθούν να τις αποφύγουν. </a:t>
            </a:r>
          </a:p>
          <a:p>
            <a:r>
              <a:rPr lang="el-GR" b="1" dirty="0"/>
              <a:t>Τα βρέφη που «αργούν να πάρουν μπροστά» </a:t>
            </a:r>
            <a:r>
              <a:rPr lang="el-GR" dirty="0"/>
              <a:t>έχουν χαμηλό επίπεδο ενεργητικότητας και οι αντιδράσεις τους είναι συνήθως ήπιες. Έχουν την τάση να αποσύρονται από νέες καταστάσεις, αλλά με ήπιο τρόπο και χρειάζονται περισσότερο χρόνο απ' όσο τα «εύκολα» βρέφη για να προσαρμοστούν στις αλλαγές.</a:t>
            </a:r>
          </a:p>
          <a:p>
            <a:pPr>
              <a:buNone/>
            </a:pPr>
            <a:endParaRPr lang="el-GR" dirty="0"/>
          </a:p>
        </p:txBody>
      </p:sp>
    </p:spTree>
    <p:extLst>
      <p:ext uri="{BB962C8B-B14F-4D97-AF65-F5344CB8AC3E}">
        <p14:creationId xmlns:p14="http://schemas.microsoft.com/office/powerpoint/2010/main" val="4099206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Ιδιοσυγκρασία-τύποι</a:t>
            </a:r>
          </a:p>
        </p:txBody>
      </p:sp>
      <p:sp>
        <p:nvSpPr>
          <p:cNvPr id="3" name="Θέση περιεχομένου 2"/>
          <p:cNvSpPr>
            <a:spLocks noGrp="1"/>
          </p:cNvSpPr>
          <p:nvPr>
            <p:ph idx="1"/>
          </p:nvPr>
        </p:nvSpPr>
        <p:spPr>
          <a:xfrm>
            <a:off x="457200" y="2276872"/>
            <a:ext cx="8229600" cy="4047728"/>
          </a:xfrm>
        </p:spPr>
        <p:txBody>
          <a:bodyPr>
            <a:normAutofit/>
          </a:bodyPr>
          <a:lstStyle/>
          <a:p>
            <a:r>
              <a:rPr lang="el-GR" dirty="0"/>
              <a:t>Είναι οι τύποι αυτοί επαρκείς</a:t>
            </a:r>
            <a:r>
              <a:rPr lang="en-US" dirty="0"/>
              <a:t>;</a:t>
            </a:r>
          </a:p>
          <a:p>
            <a:r>
              <a:rPr lang="el-GR" dirty="0"/>
              <a:t>Παραμένουν σταθεροί κατά την ανάπτυξη</a:t>
            </a:r>
            <a:r>
              <a:rPr lang="en-US" dirty="0"/>
              <a:t>;</a:t>
            </a:r>
            <a:endParaRPr lang="el-GR" dirty="0"/>
          </a:p>
          <a:p>
            <a:r>
              <a:rPr lang="el-GR" dirty="0"/>
              <a:t>Πώς το περιβάλλον επηρεάζει τη σταθερότητα</a:t>
            </a:r>
            <a:r>
              <a:rPr lang="en-US" dirty="0"/>
              <a:t>;</a:t>
            </a:r>
            <a:endParaRPr lang="el-GR" dirty="0"/>
          </a:p>
          <a:p>
            <a:pPr marL="0" indent="0">
              <a:buNone/>
            </a:pPr>
            <a:endParaRPr lang="el-GR" dirty="0"/>
          </a:p>
        </p:txBody>
      </p:sp>
    </p:spTree>
    <p:extLst>
      <p:ext uri="{BB962C8B-B14F-4D97-AF65-F5344CB8AC3E}">
        <p14:creationId xmlns:p14="http://schemas.microsoft.com/office/powerpoint/2010/main" val="3151218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Ιδιοσυγκρασία-τύποι</a:t>
            </a:r>
          </a:p>
        </p:txBody>
      </p:sp>
      <p:sp>
        <p:nvSpPr>
          <p:cNvPr id="3" name="Θέση περιεχομένου 2"/>
          <p:cNvSpPr>
            <a:spLocks noGrp="1"/>
          </p:cNvSpPr>
          <p:nvPr>
            <p:ph idx="1"/>
          </p:nvPr>
        </p:nvSpPr>
        <p:spPr>
          <a:xfrm>
            <a:off x="457200" y="2492896"/>
            <a:ext cx="8229600" cy="3831704"/>
          </a:xfrm>
        </p:spPr>
        <p:txBody>
          <a:bodyPr>
            <a:normAutofit fontScale="92500"/>
          </a:bodyPr>
          <a:lstStyle/>
          <a:p>
            <a:pPr algn="just"/>
            <a:r>
              <a:rPr lang="el-GR" dirty="0"/>
              <a:t>Οι ερευνητές συμφωνούν ότι γενετικοί παράγοντες συμβάλλουν στην ιδιοσυγκρασία.</a:t>
            </a:r>
            <a:endParaRPr lang="en-US" dirty="0"/>
          </a:p>
          <a:p>
            <a:pPr algn="just"/>
            <a:r>
              <a:rPr lang="el-GR" dirty="0"/>
              <a:t>Η σταθερότητα όμως του τύπου της ιδιοσυγκρασίας είναι συνάρτηση του περιβάλλοντος</a:t>
            </a:r>
          </a:p>
          <a:p>
            <a:pPr algn="just"/>
            <a:r>
              <a:rPr lang="el-GR" dirty="0"/>
              <a:t>Αμοιβαία αλληλεπίδραση ιδιοσυγκρασίας-περιβάλλοντος</a:t>
            </a:r>
          </a:p>
          <a:p>
            <a:pPr algn="just"/>
            <a:r>
              <a:rPr lang="el-GR" dirty="0"/>
              <a:t>Η πρώιμη ιδιοσυγκρασία του βρέφους επηρεάζει την ποιότητα των πρώτων αλληλεπιδράσεων γονέα-παιδιού.</a:t>
            </a:r>
          </a:p>
          <a:p>
            <a:pPr algn="just"/>
            <a:r>
              <a:rPr lang="el-GR" dirty="0"/>
              <a:t>Καλό ή κακό «ταίριασμα»</a:t>
            </a:r>
          </a:p>
        </p:txBody>
      </p:sp>
    </p:spTree>
    <p:extLst>
      <p:ext uri="{BB962C8B-B14F-4D97-AF65-F5344CB8AC3E}">
        <p14:creationId xmlns:p14="http://schemas.microsoft.com/office/powerpoint/2010/main" val="1497818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0352" y="1316736"/>
            <a:ext cx="7772400" cy="2760336"/>
          </a:xfrm>
        </p:spPr>
        <p:txBody>
          <a:bodyPr/>
          <a:lstStyle/>
          <a:p>
            <a:r>
              <a:rPr lang="el-GR" dirty="0"/>
              <a:t>Συναισθηματική ανάπτυξη</a:t>
            </a:r>
          </a:p>
        </p:txBody>
      </p:sp>
      <p:sp>
        <p:nvSpPr>
          <p:cNvPr id="3" name="Θέση κειμένου 2"/>
          <p:cNvSpPr>
            <a:spLocks noGrp="1"/>
          </p:cNvSpPr>
          <p:nvPr>
            <p:ph type="body" idx="1"/>
          </p:nvPr>
        </p:nvSpPr>
        <p:spPr>
          <a:xfrm>
            <a:off x="530352" y="5445224"/>
            <a:ext cx="7772400" cy="864096"/>
          </a:xfrm>
        </p:spPr>
        <p:txBody>
          <a:bodyPr>
            <a:normAutofit/>
          </a:bodyPr>
          <a:lstStyle/>
          <a:p>
            <a:endParaRPr lang="el-GR" dirty="0"/>
          </a:p>
        </p:txBody>
      </p:sp>
    </p:spTree>
    <p:extLst>
      <p:ext uri="{BB962C8B-B14F-4D97-AF65-F5344CB8AC3E}">
        <p14:creationId xmlns:p14="http://schemas.microsoft.com/office/powerpoint/2010/main" val="811753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normAutofit/>
          </a:bodyPr>
          <a:lstStyle/>
          <a:p>
            <a:r>
              <a:rPr lang="el-GR" sz="4400" dirty="0"/>
              <a:t>Γνωρίσματα των συναισθημάτων</a:t>
            </a:r>
            <a:endParaRPr lang="en-US" sz="4400" dirty="0"/>
          </a:p>
        </p:txBody>
      </p:sp>
      <p:sp>
        <p:nvSpPr>
          <p:cNvPr id="3" name="Content Placeholder 2"/>
          <p:cNvSpPr>
            <a:spLocks noGrp="1"/>
          </p:cNvSpPr>
          <p:nvPr>
            <p:ph idx="1"/>
          </p:nvPr>
        </p:nvSpPr>
        <p:spPr/>
        <p:txBody>
          <a:bodyPr/>
          <a:lstStyle/>
          <a:p>
            <a:r>
              <a:rPr lang="el-GR" dirty="0"/>
              <a:t>Σωματική πλευρά (πχ. καρδιακοί ρυθμοί)</a:t>
            </a:r>
          </a:p>
          <a:p>
            <a:r>
              <a:rPr lang="el-GR" dirty="0"/>
              <a:t>Επικοινωνιακή λειτουργία (οικουμενικότητα των συναισθηματικών αντιδράσεων)</a:t>
            </a:r>
          </a:p>
          <a:p>
            <a:r>
              <a:rPr lang="el-GR" dirty="0"/>
              <a:t>Γνωστική πλευρά (αισθανόμαστε με βάση τις ικανότητες αξιολόγησης που έχουμε)</a:t>
            </a:r>
          </a:p>
          <a:p>
            <a:r>
              <a:rPr lang="el-GR" dirty="0"/>
              <a:t>Πλευρά δράσης (γέλιο, κλάμα, απόσυρση)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4400" dirty="0"/>
              <a:t>Βρεφική συναισθηματική ανάπτυξη</a:t>
            </a:r>
          </a:p>
        </p:txBody>
      </p:sp>
      <p:sp>
        <p:nvSpPr>
          <p:cNvPr id="3" name="Θέση περιεχομένου 2"/>
          <p:cNvSpPr>
            <a:spLocks noGrp="1"/>
          </p:cNvSpPr>
          <p:nvPr>
            <p:ph idx="1"/>
          </p:nvPr>
        </p:nvSpPr>
        <p:spPr/>
        <p:txBody>
          <a:bodyPr>
            <a:normAutofit fontScale="92500" lnSpcReduction="10000"/>
          </a:bodyPr>
          <a:lstStyle/>
          <a:p>
            <a:pPr algn="just"/>
            <a:r>
              <a:rPr lang="el-GR" dirty="0"/>
              <a:t>Τα βρέφη βιώνουν και εκφράζουν θετικά και αρνητικά συναισθήματα.</a:t>
            </a:r>
          </a:p>
          <a:p>
            <a:pPr lvl="1" algn="just"/>
            <a:r>
              <a:rPr lang="el-GR" dirty="0"/>
              <a:t>Αρχικά, οι συναισθηματικές καταστάσεις των νεογέννητων χαρακτηρίζονται από δυσαρέσκεια και ενδιαφέρον.</a:t>
            </a:r>
          </a:p>
          <a:p>
            <a:pPr lvl="1" algn="just"/>
            <a:r>
              <a:rPr lang="el-GR" dirty="0"/>
              <a:t>Γρήγορα, αναπτύσσουν ένα εύρος συναισθημάτων, θετικών και αρνητικών, όπως λύπη, θυμός, φόβος, ευχαρίστηση, απέχθεια (θεωρία της σταδιακής διαφοροποίησης </a:t>
            </a:r>
            <a:r>
              <a:rPr lang="en-US" dirty="0" err="1"/>
              <a:t>vs</a:t>
            </a:r>
            <a:r>
              <a:rPr lang="en-US" dirty="0"/>
              <a:t> </a:t>
            </a:r>
            <a:r>
              <a:rPr lang="el-GR" dirty="0"/>
              <a:t>θεωρία των διαφοροποιημένων συναισθημάτων)</a:t>
            </a:r>
          </a:p>
          <a:p>
            <a:pPr algn="just"/>
            <a:r>
              <a:rPr lang="el-GR" dirty="0"/>
              <a:t>Τα συναισθήματα αυτά, αναπτύσσονται και αποκτούν νόημα στο πλαίσιο των σχέσεων και των αλληλεπιδράσεων των βρεφών με αυτούς που τα φροντίζουν. </a:t>
            </a:r>
          </a:p>
          <a:p>
            <a:pPr marL="0" indent="0" algn="just">
              <a:buNone/>
            </a:pPr>
            <a:endParaRPr lang="el-GR" dirty="0"/>
          </a:p>
          <a:p>
            <a:endParaRPr lang="el-GR" dirty="0"/>
          </a:p>
          <a:p>
            <a:endParaRPr lang="el-GR" dirty="0"/>
          </a:p>
          <a:p>
            <a:pPr marL="0" indent="0">
              <a:buNone/>
            </a:pPr>
            <a:endParaRPr lang="el-GR" dirty="0"/>
          </a:p>
        </p:txBody>
      </p:sp>
    </p:spTree>
    <p:extLst>
      <p:ext uri="{BB962C8B-B14F-4D97-AF65-F5344CB8AC3E}">
        <p14:creationId xmlns:p14="http://schemas.microsoft.com/office/powerpoint/2010/main" val="2679300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3280</TotalTime>
  <Words>1957</Words>
  <Application>Microsoft Macintosh PowerPoint</Application>
  <PresentationFormat>On-screen Show (4:3)</PresentationFormat>
  <Paragraphs>178</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Calibri</vt:lpstr>
      <vt:lpstr>Constantia</vt:lpstr>
      <vt:lpstr>Times New Roman</vt:lpstr>
      <vt:lpstr>Wingdings</vt:lpstr>
      <vt:lpstr>Wingdings 2</vt:lpstr>
      <vt:lpstr>Ροή</vt:lpstr>
      <vt:lpstr>PowerPoint Presentation</vt:lpstr>
      <vt:lpstr>Ιδιοσυγκρασία</vt:lpstr>
      <vt:lpstr>Ιδιοσυγκρασία</vt:lpstr>
      <vt:lpstr>Ιδιοσυγκρασία-τύποι</vt:lpstr>
      <vt:lpstr>Ιδιοσυγκρασία-τύποι</vt:lpstr>
      <vt:lpstr>Ιδιοσυγκρασία-τύποι</vt:lpstr>
      <vt:lpstr>Συναισθηματική ανάπτυξη</vt:lpstr>
      <vt:lpstr>Γνωρίσματα των συναισθημάτων</vt:lpstr>
      <vt:lpstr>Βρεφική συναισθηματική ανάπτυξη</vt:lpstr>
      <vt:lpstr>Βρεφική συναισθηματική ανάπτυξη</vt:lpstr>
      <vt:lpstr>Βρεφική συναισθηματική ανάπτυξη</vt:lpstr>
      <vt:lpstr>Βρεφική συναισθηματική ανάπτυξη</vt:lpstr>
      <vt:lpstr>Βρεφική συναισθηματική ανάπτυξη</vt:lpstr>
      <vt:lpstr>Βρεφική συναισθηματική ανάπτυξη</vt:lpstr>
      <vt:lpstr>Βρεφική συναισθηματική ανάπτυξη</vt:lpstr>
      <vt:lpstr>Συναισθηματική ρύθμιση και αυτο-ρύθμιση</vt:lpstr>
      <vt:lpstr>Συναισθηματική ρύθμιση και αυτο-ρύθμιση</vt:lpstr>
      <vt:lpstr>Η πρώτη-πρώτη σχέση (τίτλος βιβλίου των Brazelton &amp; Cramer, επιμέλεια Γ. Αμπατζόγλου, Ζ. Παπαληγούρα, εκδόσεις Παπαζήση, 2009)</vt:lpstr>
      <vt:lpstr>Πρώτη-πρώτη σχέση</vt:lpstr>
      <vt:lpstr>Τα δίπολα του Erikson</vt:lpstr>
      <vt:lpstr>Ο Δεσμός</vt:lpstr>
      <vt:lpstr>Θεωρία του Δεσμού</vt:lpstr>
      <vt:lpstr>Θεωρία του Δεσμού</vt:lpstr>
      <vt:lpstr>Θεωρία του Δεσμού</vt:lpstr>
      <vt:lpstr>Θεωρία του Δεσμού</vt:lpstr>
      <vt:lpstr>Θεωρία του Δεσμού</vt:lpstr>
      <vt:lpstr>Θεωρία του Δεσμού</vt:lpstr>
      <vt:lpstr> Θεωρία του Δεσμού</vt:lpstr>
      <vt:lpstr>Θεωρία του Δεσμού</vt:lpstr>
      <vt:lpstr>Θεωρία του Δεσμού</vt:lpstr>
      <vt:lpstr>Η έννοια του εαυτού</vt:lpstr>
      <vt:lpstr>Η έννοια του εαυτού</vt:lpstr>
      <vt:lpstr>Η έννοια του εαυτού</vt:lpstr>
      <vt:lpstr>Η ανάπτυξη της έννοιας του εαυτού</vt:lpstr>
      <vt:lpstr>Η ανάπτυξη της έννοιας του εαυτού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327</cp:revision>
  <dcterms:created xsi:type="dcterms:W3CDTF">2018-04-28T13:18:43Z</dcterms:created>
  <dcterms:modified xsi:type="dcterms:W3CDTF">2023-02-26T09:13:01Z</dcterms:modified>
</cp:coreProperties>
</file>