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0"/>
  </p:notesMasterIdLst>
  <p:sldIdLst>
    <p:sldId id="256" r:id="rId2"/>
    <p:sldId id="301" r:id="rId3"/>
    <p:sldId id="302" r:id="rId4"/>
    <p:sldId id="300" r:id="rId5"/>
    <p:sldId id="295" r:id="rId6"/>
    <p:sldId id="298" r:id="rId7"/>
    <p:sldId id="296" r:id="rId8"/>
    <p:sldId id="297" r:id="rId9"/>
    <p:sldId id="257" r:id="rId10"/>
    <p:sldId id="258" r:id="rId11"/>
    <p:sldId id="260" r:id="rId12"/>
    <p:sldId id="262" r:id="rId13"/>
    <p:sldId id="263" r:id="rId14"/>
    <p:sldId id="264" r:id="rId15"/>
    <p:sldId id="265" r:id="rId16"/>
    <p:sldId id="266" r:id="rId17"/>
    <p:sldId id="267" r:id="rId18"/>
    <p:sldId id="268" r:id="rId19"/>
    <p:sldId id="269" r:id="rId20"/>
    <p:sldId id="275" r:id="rId21"/>
    <p:sldId id="270" r:id="rId22"/>
    <p:sldId id="276" r:id="rId23"/>
    <p:sldId id="278" r:id="rId24"/>
    <p:sldId id="279" r:id="rId25"/>
    <p:sldId id="280" r:id="rId26"/>
    <p:sldId id="281" r:id="rId27"/>
    <p:sldId id="282" r:id="rId28"/>
    <p:sldId id="289" r:id="rId29"/>
    <p:sldId id="290" r:id="rId30"/>
    <p:sldId id="286" r:id="rId31"/>
    <p:sldId id="287" r:id="rId32"/>
    <p:sldId id="283" r:id="rId33"/>
    <p:sldId id="284" r:id="rId34"/>
    <p:sldId id="291" r:id="rId35"/>
    <p:sldId id="292" r:id="rId36"/>
    <p:sldId id="293" r:id="rId37"/>
    <p:sldId id="294" r:id="rId38"/>
    <p:sldId id="299"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38" autoAdjust="0"/>
    <p:restoredTop sz="94673" autoAdjust="0"/>
  </p:normalViewPr>
  <p:slideViewPr>
    <p:cSldViewPr>
      <p:cViewPr>
        <p:scale>
          <a:sx n="75" d="100"/>
          <a:sy n="75" d="100"/>
        </p:scale>
        <p:origin x="-1627" y="-182"/>
      </p:cViewPr>
      <p:guideLst>
        <p:guide orient="horz" pos="2160"/>
        <p:guide pos="2880"/>
      </p:guideLst>
    </p:cSldViewPr>
  </p:slideViewPr>
  <p:outlineViewPr>
    <p:cViewPr>
      <p:scale>
        <a:sx n="33" d="100"/>
        <a:sy n="33" d="100"/>
      </p:scale>
      <p:origin x="43" y="1395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A6171-DAE2-4346-B330-36292A0E2D8D}" type="datetimeFigureOut">
              <a:rPr lang="el-GR" smtClean="0"/>
              <a:pPr/>
              <a:t>19/10/2020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2650AC-2268-4CF5-B34C-751926E30F9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571545-B890-4A74-BF37-F43608E61FD8}" type="datetimeFigureOut">
              <a:rPr lang="el-GR" smtClean="0"/>
              <a:pPr/>
              <a:t>19/10/2020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1EE62C-339B-49F6-9B7C-F3C35078FB1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71545-B890-4A74-BF37-F43608E61FD8}" type="datetimeFigureOut">
              <a:rPr lang="el-GR" smtClean="0"/>
              <a:pPr/>
              <a:t>19/10/2020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EE62C-339B-49F6-9B7C-F3C35078FB1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latin typeface="Times New Roman" pitchFamily="18" charset="0"/>
                <a:cs typeface="Times New Roman" pitchFamily="18" charset="0"/>
              </a:rPr>
              <a:t>Ιστορία της Φιλοσοφίας της Επιστήμης</a:t>
            </a:r>
            <a:endParaRPr lang="el-GR" b="1" dirty="0">
              <a:latin typeface="Times New Roman" pitchFamily="18" charset="0"/>
              <a:cs typeface="Times New Roman" pitchFamily="18" charset="0"/>
            </a:endParaRPr>
          </a:p>
        </p:txBody>
      </p:sp>
      <p:sp>
        <p:nvSpPr>
          <p:cNvPr id="3" name="2 - Υπότιτλος"/>
          <p:cNvSpPr>
            <a:spLocks noGrp="1"/>
          </p:cNvSpPr>
          <p:nvPr>
            <p:ph type="subTitle" idx="1"/>
          </p:nvPr>
        </p:nvSpPr>
        <p:spPr/>
        <p:txBody>
          <a:bodyPr/>
          <a:lstStyle/>
          <a:p>
            <a:endParaRPr lang="el-GR" dirty="0" smtClean="0">
              <a:solidFill>
                <a:schemeClr val="tx1"/>
              </a:solidFill>
            </a:endParaRPr>
          </a:p>
          <a:p>
            <a:r>
              <a:rPr lang="el-GR" b="1" dirty="0" smtClean="0">
                <a:solidFill>
                  <a:schemeClr val="tx1"/>
                </a:solidFill>
                <a:latin typeface="Times New Roman" pitchFamily="18" charset="0"/>
                <a:cs typeface="Times New Roman" pitchFamily="18" charset="0"/>
              </a:rPr>
              <a:t>Γνώση και Μέθοδος στην αρχαία ελληνική Ιατρική</a:t>
            </a:r>
            <a:endParaRPr lang="el-GR"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285860"/>
            <a:ext cx="8229600" cy="4525963"/>
          </a:xfrm>
        </p:spPr>
        <p:txBody>
          <a:bodyPr>
            <a:normAutofit fontScale="92500" lnSpcReduction="20000"/>
          </a:bodyPr>
          <a:lstStyle/>
          <a:p>
            <a:pPr algn="just"/>
            <a:r>
              <a:rPr lang="el-GR" dirty="0">
                <a:latin typeface="Times New Roman" pitchFamily="18" charset="0"/>
                <a:cs typeface="Times New Roman" pitchFamily="18" charset="0"/>
              </a:rPr>
              <a:t>Η άποψη που επικράτησε επ’ αυτού ήταν  ότι υπάρχει ένα είδος σχήματος που επιτρέπει την καινοτομία, </a:t>
            </a:r>
            <a:r>
              <a:rPr lang="el-GR" b="1" dirty="0" smtClean="0">
                <a:solidFill>
                  <a:srgbClr val="FF0000"/>
                </a:solidFill>
                <a:latin typeface="Times New Roman" pitchFamily="18" charset="0"/>
                <a:cs typeface="Times New Roman" pitchFamily="18" charset="0"/>
              </a:rPr>
              <a:t>ἡ </a:t>
            </a:r>
            <a:r>
              <a:rPr lang="el-GR" b="1" dirty="0" err="1">
                <a:solidFill>
                  <a:srgbClr val="FF0000"/>
                </a:solidFill>
                <a:latin typeface="Times New Roman" pitchFamily="18" charset="0"/>
                <a:cs typeface="Times New Roman" pitchFamily="18" charset="0"/>
              </a:rPr>
              <a:t>τοῦ</a:t>
            </a:r>
            <a:r>
              <a:rPr lang="el-GR" b="1" dirty="0">
                <a:solidFill>
                  <a:srgbClr val="FF0000"/>
                </a:solidFill>
                <a:latin typeface="Times New Roman" pitchFamily="18" charset="0"/>
                <a:cs typeface="Times New Roman" pitchFamily="18" charset="0"/>
              </a:rPr>
              <a:t> </a:t>
            </a:r>
            <a:r>
              <a:rPr lang="el-GR" b="1" dirty="0" err="1">
                <a:solidFill>
                  <a:srgbClr val="FF0000"/>
                </a:solidFill>
                <a:latin typeface="Times New Roman" pitchFamily="18" charset="0"/>
                <a:cs typeface="Times New Roman" pitchFamily="18" charset="0"/>
              </a:rPr>
              <a:t>ὁμοίου</a:t>
            </a:r>
            <a:r>
              <a:rPr lang="el-GR" b="1" dirty="0">
                <a:solidFill>
                  <a:srgbClr val="FF0000"/>
                </a:solidFill>
                <a:latin typeface="Times New Roman" pitchFamily="18" charset="0"/>
                <a:cs typeface="Times New Roman" pitchFamily="18" charset="0"/>
              </a:rPr>
              <a:t> </a:t>
            </a:r>
            <a:r>
              <a:rPr lang="el-GR" b="1" dirty="0" err="1">
                <a:solidFill>
                  <a:srgbClr val="FF0000"/>
                </a:solidFill>
                <a:latin typeface="Times New Roman" pitchFamily="18" charset="0"/>
                <a:cs typeface="Times New Roman" pitchFamily="18" charset="0"/>
              </a:rPr>
              <a:t>μετάβασις</a:t>
            </a:r>
            <a:r>
              <a:rPr lang="el-GR" dirty="0">
                <a:latin typeface="Times New Roman" pitchFamily="18" charset="0"/>
                <a:cs typeface="Times New Roman" pitchFamily="18" charset="0"/>
              </a:rPr>
              <a:t>. </a:t>
            </a:r>
            <a:endParaRPr lang="el-GR" dirty="0" smtClean="0">
              <a:latin typeface="Times New Roman" pitchFamily="18" charset="0"/>
              <a:cs typeface="Times New Roman" pitchFamily="18" charset="0"/>
            </a:endParaRPr>
          </a:p>
          <a:p>
            <a:pPr algn="just"/>
            <a:endParaRPr lang="el-GR" dirty="0" smtClean="0">
              <a:latin typeface="Times New Roman" pitchFamily="18" charset="0"/>
              <a:cs typeface="Times New Roman" pitchFamily="18" charset="0"/>
            </a:endParaRPr>
          </a:p>
          <a:p>
            <a:r>
              <a:rPr lang="el-GR" dirty="0" err="1" smtClean="0">
                <a:latin typeface="Times New Roman" pitchFamily="18" charset="0"/>
                <a:cs typeface="Times New Roman" pitchFamily="18" charset="0"/>
              </a:rPr>
              <a:t>Ευρετική</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ή μια οδός </a:t>
            </a:r>
            <a:r>
              <a:rPr lang="el-GR" dirty="0" err="1">
                <a:latin typeface="Times New Roman" pitchFamily="18" charset="0"/>
                <a:cs typeface="Times New Roman" pitchFamily="18" charset="0"/>
              </a:rPr>
              <a:t>ευρεύσεως</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SB</a:t>
            </a:r>
            <a:r>
              <a:rPr lang="el-GR" dirty="0">
                <a:latin typeface="Times New Roman" pitchFamily="18" charset="0"/>
                <a:cs typeface="Times New Roman" pitchFamily="18" charset="0"/>
              </a:rPr>
              <a:t>, 2:4). </a:t>
            </a:r>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Βασιζόταν </a:t>
            </a:r>
            <a:r>
              <a:rPr lang="el-GR" dirty="0">
                <a:latin typeface="Times New Roman" pitchFamily="18" charset="0"/>
                <a:cs typeface="Times New Roman" pitchFamily="18" charset="0"/>
              </a:rPr>
              <a:t>στην ιδέα ότι εάν ένα φάρμακο υπήρξε αποτελεσματικό σε μια περίπτωση τύπου Α κατά το παρελθόν, αυτό θα είναι αποτελεσματικό και σε ένα νέο τύπο περίπτωσης Β, που είναι όμοιος με τον 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latin typeface="Times New Roman" pitchFamily="18" charset="0"/>
                <a:cs typeface="Times New Roman" pitchFamily="18" charset="0"/>
              </a:rPr>
              <a:t>ΤΟ </a:t>
            </a:r>
            <a:r>
              <a:rPr lang="en-US" sz="2800" b="1" dirty="0" smtClean="0">
                <a:latin typeface="Times New Roman" pitchFamily="18" charset="0"/>
                <a:cs typeface="Times New Roman" pitchFamily="18" charset="0"/>
              </a:rPr>
              <a:t>STATUS </a:t>
            </a:r>
            <a:r>
              <a:rPr lang="el-GR" sz="2800" b="1" dirty="0" smtClean="0">
                <a:latin typeface="Times New Roman" pitchFamily="18" charset="0"/>
                <a:cs typeface="Times New Roman" pitchFamily="18" charset="0"/>
              </a:rPr>
              <a:t>ΤΗΣ ΤΟΥ ΟΜΟΙΟΥ ΜΕΤΑΒΑΣΕΩΣ</a:t>
            </a: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500034" y="1428736"/>
            <a:ext cx="8229600" cy="4525963"/>
          </a:xfrm>
        </p:spPr>
        <p:txBody>
          <a:bodyPr>
            <a:normAutofit fontScale="77500" lnSpcReduction="20000"/>
          </a:bodyPr>
          <a:lstStyle/>
          <a:p>
            <a:pPr algn="just">
              <a:buNone/>
            </a:pPr>
            <a:r>
              <a:rPr lang="el-GR" dirty="0" smtClean="0"/>
              <a:t>     </a:t>
            </a:r>
            <a:r>
              <a:rPr lang="el-GR" sz="2900" b="1" dirty="0" smtClean="0">
                <a:latin typeface="Times New Roman" pitchFamily="18" charset="0"/>
                <a:cs typeface="Times New Roman" pitchFamily="18" charset="0"/>
              </a:rPr>
              <a:t>ΔΟΓΜΑΤΙΚΟΙ </a:t>
            </a:r>
            <a:r>
              <a:rPr lang="el-GR" dirty="0" smtClean="0">
                <a:latin typeface="Times New Roman" pitchFamily="18" charset="0"/>
                <a:cs typeface="Times New Roman" pitchFamily="18" charset="0"/>
              </a:rPr>
              <a:t>: η </a:t>
            </a:r>
            <a:r>
              <a:rPr lang="el-GR" dirty="0">
                <a:latin typeface="Times New Roman" pitchFamily="18" charset="0"/>
                <a:cs typeface="Times New Roman" pitchFamily="18" charset="0"/>
              </a:rPr>
              <a:t>μετάβαση θα μπορούσε να δικαιολογηθεί στη </a:t>
            </a:r>
            <a:r>
              <a:rPr lang="el-GR" dirty="0" smtClean="0">
                <a:latin typeface="Times New Roman" pitchFamily="18" charset="0"/>
                <a:cs typeface="Times New Roman" pitchFamily="18" charset="0"/>
              </a:rPr>
              <a:t>βάση </a:t>
            </a:r>
            <a:r>
              <a:rPr lang="el-GR" dirty="0">
                <a:latin typeface="Times New Roman" pitchFamily="18" charset="0"/>
                <a:cs typeface="Times New Roman" pitchFamily="18" charset="0"/>
              </a:rPr>
              <a:t>της </a:t>
            </a:r>
            <a:r>
              <a:rPr lang="el-GR" u="sng" dirty="0">
                <a:latin typeface="Times New Roman" pitchFamily="18" charset="0"/>
                <a:cs typeface="Times New Roman" pitchFamily="18" charset="0"/>
              </a:rPr>
              <a:t>παραδοχής</a:t>
            </a:r>
            <a:r>
              <a:rPr lang="el-GR" dirty="0">
                <a:latin typeface="Times New Roman" pitchFamily="18" charset="0"/>
                <a:cs typeface="Times New Roman" pitchFamily="18" charset="0"/>
              </a:rPr>
              <a:t> ότι </a:t>
            </a:r>
            <a:r>
              <a:rPr lang="el-GR" b="1" dirty="0">
                <a:latin typeface="Times New Roman" pitchFamily="18" charset="0"/>
                <a:cs typeface="Times New Roman" pitchFamily="18" charset="0"/>
              </a:rPr>
              <a:t>η φύση των πραγμάτων είναι τέτοια ώστε να μοιάζουν το ένα με το άλλο</a:t>
            </a:r>
            <a:r>
              <a:rPr lang="el-GR" dirty="0">
                <a:latin typeface="Times New Roman" pitchFamily="18" charset="0"/>
                <a:cs typeface="Times New Roman" pitchFamily="18" charset="0"/>
              </a:rPr>
              <a:t>. </a:t>
            </a:r>
            <a:endParaRPr lang="el-GR" dirty="0" smtClean="0">
              <a:latin typeface="Times New Roman" pitchFamily="18" charset="0"/>
              <a:cs typeface="Times New Roman" pitchFamily="18" charset="0"/>
            </a:endParaRPr>
          </a:p>
          <a:p>
            <a:pPr algn="just">
              <a:buNone/>
            </a:pPr>
            <a:endParaRPr lang="el-GR" dirty="0" smtClean="0">
              <a:latin typeface="Times New Roman" pitchFamily="18" charset="0"/>
              <a:cs typeface="Times New Roman" pitchFamily="18" charset="0"/>
            </a:endParaRPr>
          </a:p>
          <a:p>
            <a:pPr algn="just">
              <a:buNone/>
            </a:pPr>
            <a:endParaRPr lang="el-GR" dirty="0" smtClean="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Θεώρησαν έτσι ότι ἡ </a:t>
            </a:r>
            <a:r>
              <a:rPr lang="el-GR" dirty="0" err="1">
                <a:latin typeface="Times New Roman" pitchFamily="18" charset="0"/>
                <a:cs typeface="Times New Roman" pitchFamily="18" charset="0"/>
              </a:rPr>
              <a:t>τοῦ</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ὁμοίου</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μετάβασις</a:t>
            </a:r>
            <a:r>
              <a:rPr lang="el-GR" dirty="0">
                <a:latin typeface="Times New Roman" pitchFamily="18" charset="0"/>
                <a:cs typeface="Times New Roman" pitchFamily="18" charset="0"/>
              </a:rPr>
              <a:t> μπορεί να έχει μια </a:t>
            </a:r>
            <a:r>
              <a:rPr lang="el-GR" b="1" dirty="0">
                <a:latin typeface="Times New Roman" pitchFamily="18" charset="0"/>
                <a:cs typeface="Times New Roman" pitchFamily="18" charset="0"/>
              </a:rPr>
              <a:t>λογική βάση</a:t>
            </a:r>
            <a:r>
              <a:rPr lang="el-GR" dirty="0">
                <a:latin typeface="Times New Roman" pitchFamily="18" charset="0"/>
                <a:cs typeface="Times New Roman" pitchFamily="18" charset="0"/>
              </a:rPr>
              <a:t>, όπως, </a:t>
            </a:r>
            <a:r>
              <a:rPr lang="el-GR" dirty="0" err="1">
                <a:latin typeface="Times New Roman" pitchFamily="18" charset="0"/>
                <a:cs typeface="Times New Roman" pitchFamily="18" charset="0"/>
              </a:rPr>
              <a:t>φερ</a:t>
            </a:r>
            <a:r>
              <a:rPr lang="el-GR" dirty="0">
                <a:latin typeface="Times New Roman" pitchFamily="18" charset="0"/>
                <a:cs typeface="Times New Roman" pitchFamily="18" charset="0"/>
              </a:rPr>
              <a:t>’ ειπείν, η ένδειξη (ΟΕ 9:70</a:t>
            </a:r>
            <a:r>
              <a:rPr lang="el-GR" dirty="0" smtClean="0">
                <a:latin typeface="Times New Roman" pitchFamily="18" charset="0"/>
                <a:cs typeface="Times New Roman" pitchFamily="18" charset="0"/>
              </a:rPr>
              <a:t>).</a:t>
            </a:r>
          </a:p>
          <a:p>
            <a:pPr algn="just">
              <a:buNone/>
            </a:pPr>
            <a:endParaRPr lang="el-GR" dirty="0">
              <a:latin typeface="Times New Roman" pitchFamily="18" charset="0"/>
              <a:cs typeface="Times New Roman" pitchFamily="18" charset="0"/>
            </a:endParaRPr>
          </a:p>
          <a:p>
            <a:pPr algn="just">
              <a:buNone/>
            </a:pPr>
            <a:endParaRPr lang="el-GR" dirty="0" smtClean="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Επεσήμαναν ακόμη ότι είναι δύσκολο να διαμορφώνουμε κρίσεις περί της ομοιότητας στη βάση της εμπειρίας και μόνο, καθώς οι κρίσεις αυτές απαιτούν </a:t>
            </a:r>
            <a:r>
              <a:rPr lang="el-GR" b="1" dirty="0">
                <a:latin typeface="Times New Roman" pitchFamily="18" charset="0"/>
                <a:cs typeface="Times New Roman" pitchFamily="18" charset="0"/>
              </a:rPr>
              <a:t>μια εκ των προτέρων θεώρηση της σχετικής συνάφειας</a:t>
            </a:r>
            <a:r>
              <a:rPr lang="el-GR" dirty="0">
                <a:latin typeface="Times New Roman" pitchFamily="18" charset="0"/>
                <a:cs typeface="Times New Roman" pitchFamily="18" charset="0"/>
              </a:rPr>
              <a:t> (ΜΕ, 4:89).</a:t>
            </a:r>
          </a:p>
          <a:p>
            <a:pPr algn="just">
              <a:buNone/>
            </a:pPr>
            <a:endParaRPr lang="el-G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latin typeface="Times New Roman" pitchFamily="18" charset="0"/>
                <a:cs typeface="Times New Roman" pitchFamily="18" charset="0"/>
              </a:rPr>
              <a:t>ΤΟ </a:t>
            </a:r>
            <a:r>
              <a:rPr lang="en-US" sz="2800" b="1" dirty="0" smtClean="0">
                <a:latin typeface="Times New Roman" pitchFamily="18" charset="0"/>
                <a:cs typeface="Times New Roman" pitchFamily="18" charset="0"/>
              </a:rPr>
              <a:t>STATUS </a:t>
            </a:r>
            <a:r>
              <a:rPr lang="el-GR" sz="2800" b="1" dirty="0" smtClean="0">
                <a:latin typeface="Times New Roman" pitchFamily="18" charset="0"/>
                <a:cs typeface="Times New Roman" pitchFamily="18" charset="0"/>
              </a:rPr>
              <a:t>ΤΗΣ ΤΟΥ ΟΜΟΙΟΥ ΜΕΤΑΒΑΣΕΩΣ</a:t>
            </a:r>
            <a:endParaRPr lang="el-GR" sz="2800" dirty="0"/>
          </a:p>
        </p:txBody>
      </p:sp>
      <p:sp>
        <p:nvSpPr>
          <p:cNvPr id="3" name="2 - Θέση περιεχομένου"/>
          <p:cNvSpPr>
            <a:spLocks noGrp="1"/>
          </p:cNvSpPr>
          <p:nvPr>
            <p:ph idx="1"/>
          </p:nvPr>
        </p:nvSpPr>
        <p:spPr/>
        <p:txBody>
          <a:bodyPr>
            <a:normAutofit/>
          </a:bodyPr>
          <a:lstStyle/>
          <a:p>
            <a:pPr algn="just">
              <a:buNone/>
            </a:pPr>
            <a:r>
              <a:rPr lang="el-GR" sz="2400" b="1" dirty="0" smtClean="0">
                <a:latin typeface="Times New Roman" pitchFamily="18" charset="0"/>
                <a:cs typeface="Times New Roman" pitchFamily="18" charset="0"/>
              </a:rPr>
              <a:t>     ΕΜΠΕΙΡΙΚΟΙ </a:t>
            </a:r>
            <a:r>
              <a:rPr lang="el-GR" sz="24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κάθε </a:t>
            </a:r>
            <a:r>
              <a:rPr lang="el-GR" sz="2800" dirty="0">
                <a:latin typeface="Times New Roman" pitchFamily="18" charset="0"/>
                <a:cs typeface="Times New Roman" pitchFamily="18" charset="0"/>
              </a:rPr>
              <a:t>δικαιολόγηση αυτής της αρχής, δηλαδή, της αρχής </a:t>
            </a:r>
            <a:r>
              <a:rPr lang="el-GR" sz="2800" u="sng" dirty="0">
                <a:latin typeface="Times New Roman" pitchFamily="18" charset="0"/>
                <a:cs typeface="Times New Roman" pitchFamily="18" charset="0"/>
              </a:rPr>
              <a:t>«όμοιες παθήσεις, όμοιες θεραπείες»</a:t>
            </a:r>
            <a:r>
              <a:rPr lang="el-GR" sz="2800" dirty="0">
                <a:latin typeface="Times New Roman" pitchFamily="18" charset="0"/>
                <a:cs typeface="Times New Roman" pitchFamily="18" charset="0"/>
              </a:rPr>
              <a:t>, που δεν είναι παρά μια εκδοχή της ρήσης «</a:t>
            </a:r>
            <a:r>
              <a:rPr lang="el-GR" sz="2800" u="sng" dirty="0">
                <a:latin typeface="Times New Roman" pitchFamily="18" charset="0"/>
                <a:cs typeface="Times New Roman" pitchFamily="18" charset="0"/>
              </a:rPr>
              <a:t>όμοιες αιτίες, όμοια αποτελέσματα</a:t>
            </a:r>
            <a:r>
              <a:rPr lang="el-GR" sz="2800" dirty="0">
                <a:latin typeface="Times New Roman" pitchFamily="18" charset="0"/>
                <a:cs typeface="Times New Roman" pitchFamily="18" charset="0"/>
              </a:rPr>
              <a:t>», </a:t>
            </a:r>
            <a:r>
              <a:rPr lang="el-GR" sz="2800" b="1" dirty="0">
                <a:latin typeface="Times New Roman" pitchFamily="18" charset="0"/>
                <a:cs typeface="Times New Roman" pitchFamily="18" charset="0"/>
              </a:rPr>
              <a:t>θα πρέπει </a:t>
            </a:r>
            <a:r>
              <a:rPr lang="el-GR" sz="2800" b="1" dirty="0" smtClean="0">
                <a:latin typeface="Times New Roman" pitchFamily="18" charset="0"/>
                <a:cs typeface="Times New Roman" pitchFamily="18" charset="0"/>
              </a:rPr>
              <a:t>να </a:t>
            </a:r>
            <a:r>
              <a:rPr lang="el-GR" sz="2800" b="1" dirty="0">
                <a:latin typeface="Times New Roman" pitchFamily="18" charset="0"/>
                <a:cs typeface="Times New Roman" pitchFamily="18" charset="0"/>
              </a:rPr>
              <a:t>βασίζεται στην εμπειρία</a:t>
            </a:r>
            <a:r>
              <a:rPr lang="el-GR" sz="2800" dirty="0">
                <a:latin typeface="Times New Roman" pitchFamily="18" charset="0"/>
                <a:cs typeface="Times New Roman" pitchFamily="18" charset="0"/>
              </a:rPr>
              <a:t>: </a:t>
            </a:r>
            <a:endParaRPr lang="el-GR" sz="2800" dirty="0" smtClean="0">
              <a:latin typeface="Times New Roman" pitchFamily="18" charset="0"/>
              <a:cs typeface="Times New Roman" pitchFamily="18" charset="0"/>
            </a:endParaRPr>
          </a:p>
          <a:p>
            <a:pPr algn="just">
              <a:buNone/>
            </a:pPr>
            <a:endParaRPr lang="el-GR" sz="2800" dirty="0" smtClean="0">
              <a:latin typeface="Times New Roman" pitchFamily="18" charset="0"/>
              <a:cs typeface="Times New Roman" pitchFamily="18" charset="0"/>
            </a:endParaRPr>
          </a:p>
          <a:p>
            <a:pPr algn="just">
              <a:buNone/>
            </a:pPr>
            <a:r>
              <a:rPr lang="el-GR" sz="2800" dirty="0">
                <a:latin typeface="Times New Roman" pitchFamily="18" charset="0"/>
                <a:cs typeface="Times New Roman" pitchFamily="18" charset="0"/>
              </a:rPr>
              <a:t> </a:t>
            </a:r>
            <a:r>
              <a:rPr lang="el-GR" sz="2800" dirty="0" smtClean="0">
                <a:latin typeface="Times New Roman" pitchFamily="18" charset="0"/>
                <a:cs typeface="Times New Roman" pitchFamily="18" charset="0"/>
              </a:rPr>
              <a:t>   «</a:t>
            </a:r>
            <a:r>
              <a:rPr lang="el-GR" sz="2800" dirty="0">
                <a:latin typeface="Times New Roman" pitchFamily="18" charset="0"/>
                <a:cs typeface="Times New Roman" pitchFamily="18" charset="0"/>
              </a:rPr>
              <a:t>Γνωρίζουμε από την εμπειρία ότι τα όμοια πράγματα είναι έτσι» (ΟΕ, 9:70</a:t>
            </a:r>
            <a:r>
              <a:rPr lang="el-GR" sz="2800" dirty="0" smtClean="0">
                <a:latin typeface="Times New Roman" pitchFamily="18" charset="0"/>
                <a:cs typeface="Times New Roman" pitchFamily="18" charset="0"/>
              </a:rPr>
              <a:t>).</a:t>
            </a:r>
            <a:endParaRPr lang="el-GR"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latin typeface="Times New Roman" pitchFamily="18" charset="0"/>
                <a:cs typeface="Times New Roman" pitchFamily="18" charset="0"/>
              </a:rPr>
              <a:t>ΤΟ </a:t>
            </a:r>
            <a:r>
              <a:rPr lang="en-US" sz="2800" b="1" dirty="0" smtClean="0">
                <a:latin typeface="Times New Roman" pitchFamily="18" charset="0"/>
                <a:cs typeface="Times New Roman" pitchFamily="18" charset="0"/>
              </a:rPr>
              <a:t>STATUS </a:t>
            </a:r>
            <a:r>
              <a:rPr lang="el-GR" sz="2800" b="1" dirty="0" smtClean="0">
                <a:latin typeface="Times New Roman" pitchFamily="18" charset="0"/>
                <a:cs typeface="Times New Roman" pitchFamily="18" charset="0"/>
              </a:rPr>
              <a:t>ΤΗΣ ΤΟΥ ΟΜΟΙΟΥ ΜΕΤΑΒΑΣΕΩΣ</a:t>
            </a:r>
            <a:endParaRPr lang="el-GR" sz="2800" dirty="0"/>
          </a:p>
        </p:txBody>
      </p:sp>
      <p:sp>
        <p:nvSpPr>
          <p:cNvPr id="3" name="2 - Θέση περιεχομένου"/>
          <p:cNvSpPr>
            <a:spLocks noGrp="1"/>
          </p:cNvSpPr>
          <p:nvPr>
            <p:ph idx="1"/>
          </p:nvPr>
        </p:nvSpPr>
        <p:spPr>
          <a:xfrm>
            <a:off x="428596" y="1142984"/>
            <a:ext cx="8229600" cy="5572140"/>
          </a:xfrm>
        </p:spPr>
        <p:txBody>
          <a:bodyPr>
            <a:noAutofit/>
          </a:bodyPr>
          <a:lstStyle/>
          <a:p>
            <a:pPr algn="just">
              <a:buNone/>
            </a:pPr>
            <a:r>
              <a:rPr lang="el-GR" sz="16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   Αλλά </a:t>
            </a:r>
            <a:r>
              <a:rPr lang="el-GR" sz="1800" dirty="0">
                <a:latin typeface="Times New Roman" pitchFamily="18" charset="0"/>
                <a:cs typeface="Times New Roman" pitchFamily="18" charset="0"/>
              </a:rPr>
              <a:t>ο ακριβής χαρακτήρας της εν λόγω μετάβασης δίχασε τους εμπειρικούς, εν μέρει και διότι αναγνωρίστηκε ότι υπάρχει μια ένταση στην εφαρμογή της. </a:t>
            </a:r>
            <a:r>
              <a:rPr lang="el-GR" sz="1800" dirty="0" smtClean="0">
                <a:latin typeface="Times New Roman" pitchFamily="18" charset="0"/>
                <a:cs typeface="Times New Roman" pitchFamily="18" charset="0"/>
              </a:rPr>
              <a:t>Όπως αναφέρει ο Γαληνός (ΟΕ, 4:50):</a:t>
            </a:r>
          </a:p>
          <a:p>
            <a:pPr algn="just">
              <a:buNone/>
            </a:pPr>
            <a:endParaRPr lang="el-GR" sz="1800" dirty="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Ο </a:t>
            </a:r>
            <a:r>
              <a:rPr lang="el-GR" sz="1800" b="1" dirty="0" err="1" smtClean="0">
                <a:solidFill>
                  <a:srgbClr val="FF0000"/>
                </a:solidFill>
                <a:latin typeface="Times New Roman" pitchFamily="18" charset="0"/>
                <a:cs typeface="Times New Roman" pitchFamily="18" charset="0"/>
              </a:rPr>
              <a:t>Σεπαρίων</a:t>
            </a:r>
            <a:r>
              <a:rPr lang="el-GR" sz="1800" b="1" dirty="0" smtClean="0">
                <a:solidFill>
                  <a:srgbClr val="FF0000"/>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θεώρησε </a:t>
            </a:r>
            <a:r>
              <a:rPr lang="el-GR" sz="1800" dirty="0">
                <a:latin typeface="Times New Roman" pitchFamily="18" charset="0"/>
                <a:cs typeface="Times New Roman" pitchFamily="18" charset="0"/>
              </a:rPr>
              <a:t>ότι ἡ </a:t>
            </a:r>
            <a:r>
              <a:rPr lang="el-GR" sz="1800" dirty="0" err="1">
                <a:latin typeface="Times New Roman" pitchFamily="18" charset="0"/>
                <a:cs typeface="Times New Roman" pitchFamily="18" charset="0"/>
              </a:rPr>
              <a:t>τοῦ</a:t>
            </a:r>
            <a:r>
              <a:rPr lang="el-GR" sz="1800" dirty="0">
                <a:latin typeface="Times New Roman" pitchFamily="18" charset="0"/>
                <a:cs typeface="Times New Roman" pitchFamily="18" charset="0"/>
              </a:rPr>
              <a:t> </a:t>
            </a:r>
            <a:r>
              <a:rPr lang="el-GR" sz="1800" dirty="0" err="1">
                <a:latin typeface="Times New Roman" pitchFamily="18" charset="0"/>
                <a:cs typeface="Times New Roman" pitchFamily="18" charset="0"/>
              </a:rPr>
              <a:t>ὁμοίου</a:t>
            </a:r>
            <a:r>
              <a:rPr lang="el-GR" sz="1800" dirty="0">
                <a:latin typeface="Times New Roman" pitchFamily="18" charset="0"/>
                <a:cs typeface="Times New Roman" pitchFamily="18" charset="0"/>
              </a:rPr>
              <a:t> </a:t>
            </a:r>
            <a:r>
              <a:rPr lang="el-GR" sz="1800" dirty="0" err="1">
                <a:latin typeface="Times New Roman" pitchFamily="18" charset="0"/>
                <a:cs typeface="Times New Roman" pitchFamily="18" charset="0"/>
              </a:rPr>
              <a:t>μετάβασις</a:t>
            </a:r>
            <a:r>
              <a:rPr lang="el-GR" sz="1800" dirty="0">
                <a:latin typeface="Times New Roman" pitchFamily="18" charset="0"/>
                <a:cs typeface="Times New Roman" pitchFamily="18" charset="0"/>
              </a:rPr>
              <a:t> </a:t>
            </a:r>
            <a:r>
              <a:rPr lang="el-GR" sz="1800" b="1" dirty="0">
                <a:latin typeface="Times New Roman" pitchFamily="18" charset="0"/>
                <a:cs typeface="Times New Roman" pitchFamily="18" charset="0"/>
              </a:rPr>
              <a:t>ανήκει στην εμπειρία </a:t>
            </a:r>
            <a:r>
              <a:rPr lang="el-GR" sz="1800" dirty="0">
                <a:latin typeface="Times New Roman" pitchFamily="18" charset="0"/>
                <a:cs typeface="Times New Roman" pitchFamily="18" charset="0"/>
              </a:rPr>
              <a:t>μαζί με την </a:t>
            </a:r>
            <a:r>
              <a:rPr lang="el-GR" sz="1800" b="1" dirty="0">
                <a:latin typeface="Times New Roman" pitchFamily="18" charset="0"/>
                <a:cs typeface="Times New Roman" pitchFamily="18" charset="0"/>
              </a:rPr>
              <a:t>αυτοψία</a:t>
            </a:r>
            <a:r>
              <a:rPr lang="el-GR" sz="1800" dirty="0">
                <a:latin typeface="Times New Roman" pitchFamily="18" charset="0"/>
                <a:cs typeface="Times New Roman" pitchFamily="18" charset="0"/>
              </a:rPr>
              <a:t> και την </a:t>
            </a:r>
            <a:r>
              <a:rPr lang="el-GR" sz="1800" b="1" dirty="0">
                <a:latin typeface="Times New Roman" pitchFamily="18" charset="0"/>
                <a:cs typeface="Times New Roman" pitchFamily="18" charset="0"/>
              </a:rPr>
              <a:t>ιστορία</a:t>
            </a:r>
            <a:r>
              <a:rPr lang="el-GR" sz="1800" dirty="0">
                <a:latin typeface="Times New Roman" pitchFamily="18" charset="0"/>
                <a:cs typeface="Times New Roman" pitchFamily="18" charset="0"/>
              </a:rPr>
              <a:t>. </a:t>
            </a:r>
            <a:endParaRPr lang="el-GR" sz="1800" dirty="0" smtClean="0">
              <a:latin typeface="Times New Roman" pitchFamily="18" charset="0"/>
              <a:cs typeface="Times New Roman" pitchFamily="18" charset="0"/>
            </a:endParaRPr>
          </a:p>
          <a:p>
            <a:pPr algn="just">
              <a:buFont typeface="Wingdings" pitchFamily="2" charset="2"/>
              <a:buChar char="q"/>
            </a:pPr>
            <a:endParaRPr lang="el-GR" sz="1800" dirty="0" smtClean="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Ο </a:t>
            </a:r>
            <a:r>
              <a:rPr lang="el-GR" sz="1800" b="1" dirty="0" err="1" smtClean="0">
                <a:solidFill>
                  <a:srgbClr val="FF0000"/>
                </a:solidFill>
                <a:latin typeface="Times New Roman" pitchFamily="18" charset="0"/>
                <a:cs typeface="Times New Roman" pitchFamily="18" charset="0"/>
              </a:rPr>
              <a:t>Μηνόδοτος</a:t>
            </a:r>
            <a:r>
              <a:rPr lang="el-GR" sz="1800" dirty="0" smtClean="0">
                <a:latin typeface="Times New Roman" pitchFamily="18" charset="0"/>
                <a:cs typeface="Times New Roman" pitchFamily="18" charset="0"/>
              </a:rPr>
              <a:t> </a:t>
            </a:r>
            <a:r>
              <a:rPr lang="el-GR" sz="1800" dirty="0">
                <a:latin typeface="Times New Roman" pitchFamily="18" charset="0"/>
                <a:cs typeface="Times New Roman" pitchFamily="18" charset="0"/>
              </a:rPr>
              <a:t>θεώρησε ότι </a:t>
            </a:r>
            <a:r>
              <a:rPr lang="el-GR" sz="1800" b="1" dirty="0" smtClean="0">
                <a:latin typeface="Times New Roman" pitchFamily="18" charset="0"/>
                <a:cs typeface="Times New Roman" pitchFamily="18" charset="0"/>
              </a:rPr>
              <a:t>δεν </a:t>
            </a:r>
            <a:r>
              <a:rPr lang="el-GR" sz="1800" b="1" dirty="0">
                <a:latin typeface="Times New Roman" pitchFamily="18" charset="0"/>
                <a:cs typeface="Times New Roman" pitchFamily="18" charset="0"/>
              </a:rPr>
              <a:t>ανήκει στην εμπειρία </a:t>
            </a:r>
            <a:r>
              <a:rPr lang="el-GR" sz="1800" dirty="0">
                <a:latin typeface="Times New Roman" pitchFamily="18" charset="0"/>
                <a:cs typeface="Times New Roman" pitchFamily="18" charset="0"/>
              </a:rPr>
              <a:t>(και ως εκ τούτου στην ιατρική επιστήμη), αλλά ότι οι γιατροί θα μπορούσαν, παρ’ όλα αυτά να τη </a:t>
            </a:r>
            <a:r>
              <a:rPr lang="el-GR" sz="1800" b="1" dirty="0">
                <a:latin typeface="Times New Roman" pitchFamily="18" charset="0"/>
                <a:cs typeface="Times New Roman" pitchFamily="18" charset="0"/>
              </a:rPr>
              <a:t>χρησιμοποιούν</a:t>
            </a:r>
            <a:r>
              <a:rPr lang="el-GR" sz="1800" dirty="0">
                <a:latin typeface="Times New Roman" pitchFamily="18" charset="0"/>
                <a:cs typeface="Times New Roman" pitchFamily="18" charset="0"/>
              </a:rPr>
              <a:t>. </a:t>
            </a:r>
            <a:endParaRPr lang="el-GR" sz="1800" dirty="0" smtClean="0">
              <a:latin typeface="Times New Roman" pitchFamily="18" charset="0"/>
              <a:cs typeface="Times New Roman" pitchFamily="18" charset="0"/>
            </a:endParaRPr>
          </a:p>
          <a:p>
            <a:pPr algn="just">
              <a:buFont typeface="Wingdings" pitchFamily="2" charset="2"/>
              <a:buChar char="q"/>
            </a:pPr>
            <a:endParaRPr lang="el-GR" sz="1800" dirty="0" smtClean="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Ο </a:t>
            </a:r>
            <a:r>
              <a:rPr lang="el-GR" sz="1800" b="1" dirty="0" err="1">
                <a:solidFill>
                  <a:srgbClr val="FF0000"/>
                </a:solidFill>
                <a:latin typeface="Times New Roman" pitchFamily="18" charset="0"/>
                <a:cs typeface="Times New Roman" pitchFamily="18" charset="0"/>
              </a:rPr>
              <a:t>Θεόδας</a:t>
            </a:r>
            <a:r>
              <a:rPr lang="el-GR" sz="1800" dirty="0">
                <a:latin typeface="Times New Roman" pitchFamily="18" charset="0"/>
                <a:cs typeface="Times New Roman" pitchFamily="18" charset="0"/>
              </a:rPr>
              <a:t>, που εν γένει θεωρούσε ότι η ιατρική θα πρέπει να βασίζεται στην εμπειρία μαζί με μια θεώρηση (δηλαδή εξήγηση) της εμπειρίας αυτής, υποστήριξε ότι ἡ </a:t>
            </a:r>
            <a:r>
              <a:rPr lang="el-GR" sz="1800" dirty="0" err="1">
                <a:latin typeface="Times New Roman" pitchFamily="18" charset="0"/>
                <a:cs typeface="Times New Roman" pitchFamily="18" charset="0"/>
              </a:rPr>
              <a:t>τοῦ</a:t>
            </a:r>
            <a:r>
              <a:rPr lang="el-GR" sz="1800" dirty="0">
                <a:latin typeface="Times New Roman" pitchFamily="18" charset="0"/>
                <a:cs typeface="Times New Roman" pitchFamily="18" charset="0"/>
              </a:rPr>
              <a:t> </a:t>
            </a:r>
            <a:r>
              <a:rPr lang="el-GR" sz="1800" dirty="0" err="1">
                <a:latin typeface="Times New Roman" pitchFamily="18" charset="0"/>
                <a:cs typeface="Times New Roman" pitchFamily="18" charset="0"/>
              </a:rPr>
              <a:t>ὁμοίου</a:t>
            </a:r>
            <a:r>
              <a:rPr lang="el-GR" sz="1800" dirty="0">
                <a:latin typeface="Times New Roman" pitchFamily="18" charset="0"/>
                <a:cs typeface="Times New Roman" pitchFamily="18" charset="0"/>
              </a:rPr>
              <a:t> </a:t>
            </a:r>
            <a:r>
              <a:rPr lang="el-GR" sz="1800" dirty="0" err="1">
                <a:latin typeface="Times New Roman" pitchFamily="18" charset="0"/>
                <a:cs typeface="Times New Roman" pitchFamily="18" charset="0"/>
              </a:rPr>
              <a:t>μετάβασις</a:t>
            </a:r>
            <a:r>
              <a:rPr lang="el-GR" sz="1800" dirty="0">
                <a:latin typeface="Times New Roman" pitchFamily="18" charset="0"/>
                <a:cs typeface="Times New Roman" pitchFamily="18" charset="0"/>
              </a:rPr>
              <a:t> συνιστά μια </a:t>
            </a:r>
            <a:r>
              <a:rPr lang="el-GR" sz="1800" b="1" dirty="0">
                <a:latin typeface="Times New Roman" pitchFamily="18" charset="0"/>
                <a:cs typeface="Times New Roman" pitchFamily="18" charset="0"/>
              </a:rPr>
              <a:t>έλλογη </a:t>
            </a:r>
            <a:r>
              <a:rPr lang="el-GR" sz="1800" b="1" dirty="0" smtClean="0">
                <a:latin typeface="Times New Roman" pitchFamily="18" charset="0"/>
                <a:cs typeface="Times New Roman" pitchFamily="18" charset="0"/>
              </a:rPr>
              <a:t>εμπειρία </a:t>
            </a:r>
            <a:r>
              <a:rPr lang="el-GR" sz="1800" dirty="0">
                <a:latin typeface="Times New Roman" pitchFamily="18" charset="0"/>
                <a:cs typeface="Times New Roman" pitchFamily="18" charset="0"/>
              </a:rPr>
              <a:t>(</a:t>
            </a:r>
            <a:r>
              <a:rPr lang="en-US" sz="1800" i="1" dirty="0" err="1">
                <a:latin typeface="Times New Roman" pitchFamily="18" charset="0"/>
                <a:cs typeface="Times New Roman" pitchFamily="18" charset="0"/>
              </a:rPr>
              <a:t>rationabilem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experientiam</a:t>
            </a:r>
            <a:r>
              <a:rPr lang="el-GR" sz="1800" dirty="0" smtClean="0">
                <a:latin typeface="Times New Roman" pitchFamily="18" charset="0"/>
                <a:cs typeface="Times New Roman" pitchFamily="18" charset="0"/>
              </a:rPr>
              <a:t>). </a:t>
            </a:r>
          </a:p>
          <a:p>
            <a:pPr algn="just">
              <a:buFont typeface="Wingdings" pitchFamily="2" charset="2"/>
              <a:buChar char="q"/>
            </a:pPr>
            <a:endParaRPr lang="el-GR" sz="1800" dirty="0" smtClean="0">
              <a:latin typeface="Times New Roman" pitchFamily="18" charset="0"/>
              <a:cs typeface="Times New Roman" pitchFamily="18" charset="0"/>
            </a:endParaRPr>
          </a:p>
          <a:p>
            <a:pPr algn="just">
              <a:buFont typeface="Wingdings" pitchFamily="2" charset="2"/>
              <a:buChar char="q"/>
            </a:pPr>
            <a:r>
              <a:rPr lang="el-GR" sz="1800" dirty="0">
                <a:latin typeface="Times New Roman" pitchFamily="18" charset="0"/>
                <a:cs typeface="Times New Roman" pitchFamily="18" charset="0"/>
              </a:rPr>
              <a:t> </a:t>
            </a:r>
            <a:r>
              <a:rPr lang="el-GR" sz="1800" dirty="0" smtClean="0">
                <a:latin typeface="Times New Roman" pitchFamily="18" charset="0"/>
                <a:cs typeface="Times New Roman" pitchFamily="18" charset="0"/>
              </a:rPr>
              <a:t>Άλλοι θεώρησαν </a:t>
            </a:r>
            <a:r>
              <a:rPr lang="el-GR" sz="1800" dirty="0">
                <a:latin typeface="Times New Roman" pitchFamily="18" charset="0"/>
                <a:cs typeface="Times New Roman" pitchFamily="18" charset="0"/>
              </a:rPr>
              <a:t>ότι η μετάβαση μοιάζει περισσότερο με ένα </a:t>
            </a:r>
            <a:r>
              <a:rPr lang="el-GR" sz="1800" b="1" dirty="0">
                <a:latin typeface="Times New Roman" pitchFamily="18" charset="0"/>
                <a:cs typeface="Times New Roman" pitchFamily="18" charset="0"/>
              </a:rPr>
              <a:t>όργανο</a:t>
            </a:r>
            <a:r>
              <a:rPr lang="el-GR" sz="1800" dirty="0">
                <a:latin typeface="Times New Roman" pitchFamily="18" charset="0"/>
                <a:cs typeface="Times New Roman" pitchFamily="18" charset="0"/>
              </a:rPr>
              <a:t> (</a:t>
            </a:r>
            <a:r>
              <a:rPr lang="en-US" sz="1800" i="1" dirty="0" err="1">
                <a:latin typeface="Times New Roman" pitchFamily="18" charset="0"/>
                <a:cs typeface="Times New Roman" pitchFamily="18" charset="0"/>
              </a:rPr>
              <a:t>organum</a:t>
            </a:r>
            <a:r>
              <a:rPr lang="el-GR" sz="1800" dirty="0">
                <a:latin typeface="Times New Roman" pitchFamily="18" charset="0"/>
                <a:cs typeface="Times New Roman" pitchFamily="18" charset="0"/>
              </a:rPr>
              <a:t>) παρά με μια λογική διαδικασία.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796908"/>
          </a:xfrm>
        </p:spPr>
        <p:txBody>
          <a:bodyPr>
            <a:normAutofit fontScale="90000"/>
          </a:bodyPr>
          <a:lstStyle/>
          <a:p>
            <a:r>
              <a:rPr lang="el-GR" sz="2700" b="1" dirty="0" smtClean="0">
                <a:latin typeface="Times New Roman" pitchFamily="18" charset="0"/>
                <a:cs typeface="Times New Roman" pitchFamily="18" charset="0"/>
              </a:rPr>
              <a:t/>
            </a:r>
            <a:br>
              <a:rPr lang="el-GR" sz="2700" b="1" dirty="0" smtClean="0">
                <a:latin typeface="Times New Roman" pitchFamily="18" charset="0"/>
                <a:cs typeface="Times New Roman" pitchFamily="18" charset="0"/>
              </a:rPr>
            </a:br>
            <a:r>
              <a:rPr lang="el-GR" sz="2700" b="1" dirty="0">
                <a:latin typeface="Times New Roman" pitchFamily="18" charset="0"/>
                <a:cs typeface="Times New Roman" pitchFamily="18" charset="0"/>
              </a:rPr>
              <a:t/>
            </a:r>
            <a:br>
              <a:rPr lang="el-GR" sz="2700" b="1" dirty="0">
                <a:latin typeface="Times New Roman" pitchFamily="18" charset="0"/>
                <a:cs typeface="Times New Roman" pitchFamily="18" charset="0"/>
              </a:rPr>
            </a:br>
            <a:r>
              <a:rPr lang="el-GR" sz="2700" b="1" dirty="0" smtClean="0">
                <a:latin typeface="Times New Roman" pitchFamily="18" charset="0"/>
                <a:cs typeface="Times New Roman" pitchFamily="18" charset="0"/>
              </a:rPr>
              <a:t>Η ΔΙΚΑΙΟΛΟΓΗΣΗ ΤΟΥ ΕΝΔΕΙΚΤΙΚΟΥ ΣΥΛΛΟΓΙΣΜΟΥ</a:t>
            </a:r>
            <a:r>
              <a:rPr lang="el-GR" dirty="0"/>
              <a:t/>
            </a:r>
            <a:br>
              <a:rPr lang="el-GR" dirty="0"/>
            </a:br>
            <a:endParaRPr lang="el-GR" dirty="0"/>
          </a:p>
        </p:txBody>
      </p:sp>
      <p:sp>
        <p:nvSpPr>
          <p:cNvPr id="3" name="2 - Θέση περιεχομένου"/>
          <p:cNvSpPr>
            <a:spLocks noGrp="1"/>
          </p:cNvSpPr>
          <p:nvPr>
            <p:ph idx="1"/>
          </p:nvPr>
        </p:nvSpPr>
        <p:spPr>
          <a:xfrm>
            <a:off x="428596" y="1357298"/>
            <a:ext cx="8229600" cy="4525963"/>
          </a:xfrm>
        </p:spPr>
        <p:txBody>
          <a:bodyPr>
            <a:normAutofit fontScale="85000" lnSpcReduction="10000"/>
          </a:bodyPr>
          <a:lstStyle/>
          <a:p>
            <a:pPr algn="just">
              <a:buFont typeface="Wingdings" pitchFamily="2" charset="2"/>
              <a:buChar char="q"/>
            </a:pPr>
            <a:r>
              <a:rPr lang="el-GR" dirty="0"/>
              <a:t>Το ζήτημα ήταν σαφώς αυτό του χαρακτήρα (</a:t>
            </a:r>
            <a:r>
              <a:rPr lang="en-US" dirty="0"/>
              <a:t>status</a:t>
            </a:r>
            <a:r>
              <a:rPr lang="el-GR" dirty="0"/>
              <a:t>) και της δικαιολόγησης </a:t>
            </a:r>
            <a:r>
              <a:rPr lang="el-GR" u="sng" dirty="0"/>
              <a:t>των μεθόδων και των αρχών που φαίνεται να οδηγούν πέρα από την εμπειρία</a:t>
            </a:r>
            <a:r>
              <a:rPr lang="el-GR" dirty="0"/>
              <a:t>, και που  ενδεχομένως είναι αναγκαίες για να κάνουμε επιστήμη, όπως αυτό εκδηλώθηκε στην αντιπαράθεση για το </a:t>
            </a:r>
            <a:r>
              <a:rPr lang="en-US" dirty="0"/>
              <a:t>status </a:t>
            </a:r>
            <a:r>
              <a:rPr lang="el-GR" dirty="0"/>
              <a:t>του </a:t>
            </a:r>
            <a:r>
              <a:rPr lang="el-GR" b="1" dirty="0">
                <a:solidFill>
                  <a:srgbClr val="FF0000"/>
                </a:solidFill>
              </a:rPr>
              <a:t>ενδεικτικού συλλογισμού</a:t>
            </a:r>
            <a:r>
              <a:rPr lang="el-GR" dirty="0"/>
              <a:t>. </a:t>
            </a:r>
            <a:endParaRPr lang="el-GR" dirty="0" smtClean="0"/>
          </a:p>
          <a:p>
            <a:pPr algn="just">
              <a:buFont typeface="Wingdings" pitchFamily="2" charset="2"/>
              <a:buChar char="q"/>
            </a:pPr>
            <a:endParaRPr lang="el-GR" dirty="0" smtClean="0"/>
          </a:p>
          <a:p>
            <a:pPr algn="just">
              <a:buFont typeface="Wingdings" pitchFamily="2" charset="2"/>
              <a:buChar char="q"/>
            </a:pPr>
            <a:r>
              <a:rPr lang="el-GR" dirty="0"/>
              <a:t>Το βασικό πρόβλημα ήταν η </a:t>
            </a:r>
            <a:r>
              <a:rPr lang="el-GR" b="1" dirty="0">
                <a:solidFill>
                  <a:srgbClr val="FF0000"/>
                </a:solidFill>
              </a:rPr>
              <a:t>γνώση των </a:t>
            </a:r>
            <a:r>
              <a:rPr lang="el-GR" b="1" i="1" dirty="0">
                <a:solidFill>
                  <a:srgbClr val="FF0000"/>
                </a:solidFill>
              </a:rPr>
              <a:t>άδηλων</a:t>
            </a:r>
            <a:r>
              <a:rPr lang="el-GR" b="1" dirty="0">
                <a:solidFill>
                  <a:srgbClr val="FF0000"/>
                </a:solidFill>
              </a:rPr>
              <a:t> πραγμάτων</a:t>
            </a:r>
            <a:r>
              <a:rPr lang="el-GR" dirty="0"/>
              <a:t>, </a:t>
            </a:r>
            <a:r>
              <a:rPr lang="el-GR" dirty="0" smtClean="0"/>
              <a:t>που οι </a:t>
            </a:r>
            <a:r>
              <a:rPr lang="el-GR" dirty="0"/>
              <a:t>δογματικοί θεωρούσαν </a:t>
            </a:r>
            <a:r>
              <a:rPr lang="el-GR" dirty="0" smtClean="0"/>
              <a:t>ότι είναι αναγκαία </a:t>
            </a:r>
            <a:r>
              <a:rPr lang="el-GR" dirty="0"/>
              <a:t>για την ιατρική επιστήμη, αλλά πήγαινε πέρα από την εμπειρία.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Η ΔΙΚΑΙΟΛΟΓΗΣΗ ΤΟΥ ΕΝΔΕΙΚΤΙΚΟΥ ΣΥΛΛΟΓΙΣΜΟΥ</a:t>
            </a:r>
            <a:endParaRPr lang="el-GR" sz="2400" dirty="0"/>
          </a:p>
        </p:txBody>
      </p:sp>
      <p:sp>
        <p:nvSpPr>
          <p:cNvPr id="3" name="2 - Θέση περιεχομένου"/>
          <p:cNvSpPr>
            <a:spLocks noGrp="1"/>
          </p:cNvSpPr>
          <p:nvPr>
            <p:ph idx="1"/>
          </p:nvPr>
        </p:nvSpPr>
        <p:spPr/>
        <p:txBody>
          <a:bodyPr>
            <a:normAutofit/>
          </a:bodyPr>
          <a:lstStyle/>
          <a:p>
            <a:pPr algn="just">
              <a:buNone/>
            </a:pPr>
            <a:r>
              <a:rPr lang="el-GR" sz="2000" dirty="0" smtClean="0">
                <a:latin typeface="Times New Roman" pitchFamily="18" charset="0"/>
                <a:cs typeface="Times New Roman" pitchFamily="18" charset="0"/>
              </a:rPr>
              <a:t>     Κατά </a:t>
            </a:r>
            <a:r>
              <a:rPr lang="el-GR" sz="2000" dirty="0">
                <a:latin typeface="Times New Roman" pitchFamily="18" charset="0"/>
                <a:cs typeface="Times New Roman" pitchFamily="18" charset="0"/>
              </a:rPr>
              <a:t>τον </a:t>
            </a:r>
            <a:r>
              <a:rPr lang="el-GR" sz="2000" dirty="0" err="1">
                <a:latin typeface="Times New Roman" pitchFamily="18" charset="0"/>
                <a:cs typeface="Times New Roman" pitchFamily="18" charset="0"/>
              </a:rPr>
              <a:t>Σέξτο</a:t>
            </a:r>
            <a:r>
              <a:rPr lang="el-GR" sz="2000" dirty="0">
                <a:latin typeface="Times New Roman" pitchFamily="18" charset="0"/>
                <a:cs typeface="Times New Roman" pitchFamily="18" charset="0"/>
              </a:rPr>
              <a:t> (</a:t>
            </a:r>
            <a:r>
              <a:rPr lang="en-US" sz="2000" dirty="0">
                <a:latin typeface="Times New Roman" pitchFamily="18" charset="0"/>
                <a:cs typeface="Times New Roman" pitchFamily="18" charset="0"/>
              </a:rPr>
              <a:t>PH</a:t>
            </a:r>
            <a:r>
              <a:rPr lang="el-GR" sz="2000" dirty="0">
                <a:latin typeface="Times New Roman" pitchFamily="18" charset="0"/>
                <a:cs typeface="Times New Roman" pitchFamily="18" charset="0"/>
              </a:rPr>
              <a:t>, 11, 97-98), οι Δογματικοί (οι Στωικοί φιλόσοφοι) διακρίνουν τα όντα σε δύο επιστημολογικές κατηγορίες: </a:t>
            </a:r>
            <a:endParaRPr lang="el-GR"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marL="457200" indent="-457200" algn="just">
              <a:buFont typeface="+mj-lt"/>
              <a:buAutoNum type="alphaUcPeriod"/>
            </a:pPr>
            <a:r>
              <a:rPr lang="el-GR" sz="2000" b="1" dirty="0">
                <a:solidFill>
                  <a:srgbClr val="FF0000"/>
                </a:solidFill>
                <a:latin typeface="Times New Roman" pitchFamily="18" charset="0"/>
                <a:cs typeface="Times New Roman" pitchFamily="18" charset="0"/>
              </a:rPr>
              <a:t>Π</a:t>
            </a:r>
            <a:r>
              <a:rPr lang="el-GR" sz="2000" b="1" dirty="0" smtClean="0">
                <a:solidFill>
                  <a:srgbClr val="FF0000"/>
                </a:solidFill>
                <a:latin typeface="Times New Roman" pitchFamily="18" charset="0"/>
                <a:cs typeface="Times New Roman" pitchFamily="18" charset="0"/>
              </a:rPr>
              <a:t>ρόδηλα </a:t>
            </a:r>
            <a:r>
              <a:rPr lang="el-GR" sz="2000" b="1" dirty="0">
                <a:solidFill>
                  <a:srgbClr val="FF0000"/>
                </a:solidFill>
                <a:latin typeface="Times New Roman" pitchFamily="18" charset="0"/>
                <a:cs typeface="Times New Roman" pitchFamily="18" charset="0"/>
              </a:rPr>
              <a:t>πράγματα </a:t>
            </a:r>
            <a:r>
              <a:rPr lang="el-GR" sz="2000" dirty="0" smtClean="0">
                <a:latin typeface="Times New Roman" pitchFamily="18" charset="0"/>
                <a:cs typeface="Times New Roman" pitchFamily="18" charset="0"/>
              </a:rPr>
              <a:t>: είναι εμφανή ή άμεσα φανερά μέσω της εμπειρίας. Δεν χρειάζεται να προσφύγουμε σε συλλογισμούς γι’ αυτά ή να τα συναγάγουμε από άλλα. Ή έρχονται «εξ εαυτών» στη γνώση μας, σύμφωνα τον </a:t>
            </a:r>
            <a:r>
              <a:rPr lang="el-GR" sz="2000" dirty="0" err="1" smtClean="0">
                <a:latin typeface="Times New Roman" pitchFamily="18" charset="0"/>
                <a:cs typeface="Times New Roman" pitchFamily="18" charset="0"/>
              </a:rPr>
              <a:t>Σέξτο</a:t>
            </a:r>
            <a:r>
              <a:rPr lang="el-GR" sz="2000" dirty="0" smtClean="0">
                <a:latin typeface="Times New Roman" pitchFamily="18" charset="0"/>
                <a:cs typeface="Times New Roman" pitchFamily="18" charset="0"/>
              </a:rPr>
              <a:t> Εμπειρικό, όπως, για παράδειγμα, το ότι είναι μέρα.</a:t>
            </a:r>
          </a:p>
          <a:p>
            <a:pPr marL="457200" indent="-457200" algn="just">
              <a:buFont typeface="+mj-lt"/>
              <a:buAutoNum type="alphaUcPeriod"/>
            </a:pPr>
            <a:endParaRPr lang="el-GR" sz="2000" dirty="0" smtClean="0">
              <a:latin typeface="Times New Roman" pitchFamily="18" charset="0"/>
              <a:cs typeface="Times New Roman" pitchFamily="18" charset="0"/>
            </a:endParaRPr>
          </a:p>
          <a:p>
            <a:pPr marL="457200" indent="-457200" algn="just">
              <a:buFont typeface="+mj-lt"/>
              <a:buAutoNum type="alphaUcPeriod"/>
            </a:pPr>
            <a:r>
              <a:rPr lang="el-GR" sz="2000" b="1" dirty="0" smtClean="0">
                <a:solidFill>
                  <a:srgbClr val="FF0000"/>
                </a:solidFill>
                <a:latin typeface="Times New Roman" pitchFamily="18" charset="0"/>
                <a:cs typeface="Times New Roman" pitchFamily="18" charset="0"/>
              </a:rPr>
              <a:t>Άδηλα πράγματα </a:t>
            </a:r>
            <a:r>
              <a:rPr lang="el-GR" sz="2000" dirty="0" smtClean="0">
                <a:latin typeface="Times New Roman" pitchFamily="18" charset="0"/>
                <a:cs typeface="Times New Roman" pitchFamily="18" charset="0"/>
              </a:rPr>
              <a:t>: χωρίζονται σε τρεις υποκατηγορίες: </a:t>
            </a:r>
          </a:p>
          <a:p>
            <a:pPr marL="457200" indent="-457200" algn="just">
              <a:buNone/>
            </a:pPr>
            <a:r>
              <a:rPr lang="el-GR" sz="2000" dirty="0">
                <a:latin typeface="Times New Roman" pitchFamily="18" charset="0"/>
                <a:cs typeface="Times New Roman" pitchFamily="18" charset="0"/>
              </a:rPr>
              <a:t> </a:t>
            </a:r>
            <a:r>
              <a:rPr lang="el-GR" sz="2000" dirty="0" smtClean="0">
                <a:latin typeface="Times New Roman" pitchFamily="18" charset="0"/>
                <a:cs typeface="Times New Roman" pitchFamily="18" charset="0"/>
              </a:rPr>
              <a:t>       </a:t>
            </a:r>
            <a:r>
              <a:rPr lang="el-GR" sz="2000" b="1" dirty="0" smtClean="0">
                <a:solidFill>
                  <a:srgbClr val="FF0000"/>
                </a:solidFill>
                <a:latin typeface="Times New Roman" pitchFamily="18" charset="0"/>
                <a:cs typeface="Times New Roman" pitchFamily="18" charset="0"/>
              </a:rPr>
              <a:t>(</a:t>
            </a:r>
            <a:r>
              <a:rPr lang="el-GR" sz="2000" b="1" dirty="0" err="1" smtClean="0">
                <a:solidFill>
                  <a:srgbClr val="FF0000"/>
                </a:solidFill>
                <a:latin typeface="Times New Roman" pitchFamily="18" charset="0"/>
                <a:cs typeface="Times New Roman" pitchFamily="18" charset="0"/>
              </a:rPr>
              <a:t>β1</a:t>
            </a:r>
            <a:r>
              <a:rPr lang="el-GR" sz="2000" b="1" dirty="0" smtClean="0">
                <a:solidFill>
                  <a:srgbClr val="FF0000"/>
                </a:solidFill>
                <a:latin typeface="Times New Roman" pitchFamily="18" charset="0"/>
                <a:cs typeface="Times New Roman" pitchFamily="18" charset="0"/>
              </a:rPr>
              <a:t>)τα καθ’ άπαξ άδηλα</a:t>
            </a:r>
            <a:r>
              <a:rPr lang="el-GR" sz="2000" dirty="0" smtClean="0">
                <a:latin typeface="Times New Roman" pitchFamily="18" charset="0"/>
                <a:cs typeface="Times New Roman" pitchFamily="18" charset="0"/>
              </a:rPr>
              <a:t>, όσα δηλαδή παραμένουν άδηλα για πάντα, όπως είναι, π.χ., ο αριθμός των αστεριών </a:t>
            </a:r>
          </a:p>
          <a:p>
            <a:pPr marL="457200" indent="-457200" algn="just">
              <a:buNone/>
            </a:pPr>
            <a:r>
              <a:rPr lang="el-GR" sz="2000" dirty="0">
                <a:latin typeface="Times New Roman" pitchFamily="18" charset="0"/>
                <a:cs typeface="Times New Roman" pitchFamily="18" charset="0"/>
              </a:rPr>
              <a:t> </a:t>
            </a:r>
            <a:r>
              <a:rPr lang="el-GR" sz="2000" dirty="0" smtClean="0">
                <a:latin typeface="Times New Roman" pitchFamily="18" charset="0"/>
                <a:cs typeface="Times New Roman" pitchFamily="18" charset="0"/>
              </a:rPr>
              <a:t>       </a:t>
            </a:r>
            <a:r>
              <a:rPr lang="el-GR" sz="2000" b="1" dirty="0" smtClean="0">
                <a:solidFill>
                  <a:srgbClr val="FF0000"/>
                </a:solidFill>
                <a:latin typeface="Times New Roman" pitchFamily="18" charset="0"/>
                <a:cs typeface="Times New Roman" pitchFamily="18" charset="0"/>
              </a:rPr>
              <a:t>(</a:t>
            </a:r>
            <a:r>
              <a:rPr lang="el-GR" sz="2000" b="1" dirty="0" err="1" smtClean="0">
                <a:solidFill>
                  <a:srgbClr val="FF0000"/>
                </a:solidFill>
                <a:latin typeface="Times New Roman" pitchFamily="18" charset="0"/>
                <a:cs typeface="Times New Roman" pitchFamily="18" charset="0"/>
              </a:rPr>
              <a:t>β2</a:t>
            </a:r>
            <a:r>
              <a:rPr lang="el-GR" sz="2000" b="1" dirty="0" smtClean="0">
                <a:solidFill>
                  <a:srgbClr val="FF0000"/>
                </a:solidFill>
                <a:latin typeface="Times New Roman" pitchFamily="18" charset="0"/>
                <a:cs typeface="Times New Roman" pitchFamily="18" charset="0"/>
              </a:rPr>
              <a:t>) τα προς καιρόν άδηλα </a:t>
            </a:r>
            <a:endParaRPr lang="el-GR" sz="2000" dirty="0" smtClean="0">
              <a:latin typeface="Times New Roman" pitchFamily="18" charset="0"/>
              <a:cs typeface="Times New Roman" pitchFamily="18" charset="0"/>
            </a:endParaRPr>
          </a:p>
          <a:p>
            <a:pPr marL="457200" indent="-457200" algn="just">
              <a:buNone/>
            </a:pPr>
            <a:r>
              <a:rPr lang="el-GR" sz="2000" b="1" dirty="0">
                <a:solidFill>
                  <a:srgbClr val="FF0000"/>
                </a:solidFill>
                <a:latin typeface="Times New Roman" pitchFamily="18" charset="0"/>
                <a:cs typeface="Times New Roman" pitchFamily="18" charset="0"/>
              </a:rPr>
              <a:t> </a:t>
            </a:r>
            <a:r>
              <a:rPr lang="el-GR" sz="2000" b="1" dirty="0" smtClean="0">
                <a:solidFill>
                  <a:srgbClr val="FF0000"/>
                </a:solidFill>
                <a:latin typeface="Times New Roman" pitchFamily="18" charset="0"/>
                <a:cs typeface="Times New Roman" pitchFamily="18" charset="0"/>
              </a:rPr>
              <a:t>       (</a:t>
            </a:r>
            <a:r>
              <a:rPr lang="el-GR" sz="2000" b="1" dirty="0" err="1" smtClean="0">
                <a:solidFill>
                  <a:srgbClr val="FF0000"/>
                </a:solidFill>
                <a:latin typeface="Times New Roman" pitchFamily="18" charset="0"/>
                <a:cs typeface="Times New Roman" pitchFamily="18" charset="0"/>
              </a:rPr>
              <a:t>β3</a:t>
            </a:r>
            <a:r>
              <a:rPr lang="el-GR" sz="2000" b="1" dirty="0" smtClean="0">
                <a:solidFill>
                  <a:srgbClr val="FF0000"/>
                </a:solidFill>
                <a:latin typeface="Times New Roman" pitchFamily="18" charset="0"/>
                <a:cs typeface="Times New Roman" pitchFamily="18" charset="0"/>
              </a:rPr>
              <a:t>) τα φύσει άδηλα</a:t>
            </a:r>
            <a:r>
              <a:rPr lang="el-GR" sz="2000" dirty="0" smtClean="0">
                <a:latin typeface="Times New Roman" pitchFamily="18" charset="0"/>
                <a:cs typeface="Times New Roman" pitchFamily="18" charset="0"/>
              </a:rPr>
              <a:t>. </a:t>
            </a:r>
          </a:p>
          <a:p>
            <a:pPr marL="457200" indent="-457200" algn="just">
              <a:buFont typeface="+mj-lt"/>
              <a:buAutoNum type="alphaUcPeriod"/>
            </a:pPr>
            <a:endParaRPr lang="el-GR" sz="2000" dirty="0" smtClean="0">
              <a:latin typeface="Times New Roman" pitchFamily="18" charset="0"/>
              <a:cs typeface="Times New Roman" pitchFamily="18" charset="0"/>
            </a:endParaRPr>
          </a:p>
          <a:p>
            <a:pPr marL="457200" indent="-457200" algn="just">
              <a:buFont typeface="+mj-lt"/>
              <a:buAutoNum type="alphaUcPeriod"/>
            </a:pPr>
            <a:endParaRPr lang="el-GR" sz="2000" dirty="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r>
              <a:rPr lang="el-GR" sz="2400" b="1" dirty="0" smtClean="0">
                <a:latin typeface="Times New Roman" pitchFamily="18" charset="0"/>
                <a:cs typeface="Times New Roman" pitchFamily="18" charset="0"/>
              </a:rPr>
              <a:t>Η ΔΙΚΑΙΟΛΟΓΗΣΗ ΤΟΥ ΕΝΔΕΙΚΤΙΚΟΥ ΣΥΛΛΟΓΙΣΜΟΥ</a:t>
            </a:r>
            <a:endParaRPr lang="el-GR" sz="2400" dirty="0"/>
          </a:p>
        </p:txBody>
      </p:sp>
      <p:sp>
        <p:nvSpPr>
          <p:cNvPr id="3" name="2 - Θέση περιεχομένου"/>
          <p:cNvSpPr>
            <a:spLocks noGrp="1"/>
          </p:cNvSpPr>
          <p:nvPr>
            <p:ph idx="1"/>
          </p:nvPr>
        </p:nvSpPr>
        <p:spPr>
          <a:xfrm>
            <a:off x="428596" y="1071546"/>
            <a:ext cx="8229600" cy="5143536"/>
          </a:xfrm>
        </p:spPr>
        <p:txBody>
          <a:bodyPr>
            <a:normAutofit fontScale="25000" lnSpcReduction="20000"/>
          </a:bodyPr>
          <a:lstStyle/>
          <a:p>
            <a:pPr algn="just"/>
            <a:r>
              <a:rPr lang="el-GR" sz="8000" dirty="0">
                <a:latin typeface="Times New Roman" pitchFamily="18" charset="0"/>
                <a:cs typeface="Times New Roman" pitchFamily="18" charset="0"/>
              </a:rPr>
              <a:t>Ωστόσο το πραγματικό πρόβλημα έγκειται στη </a:t>
            </a:r>
            <a:r>
              <a:rPr lang="el-GR" sz="8000" b="1" dirty="0">
                <a:latin typeface="Times New Roman" pitchFamily="18" charset="0"/>
                <a:cs typeface="Times New Roman" pitchFamily="18" charset="0"/>
              </a:rPr>
              <a:t>διάκριση μεταξύ των β2 και β3</a:t>
            </a:r>
            <a:r>
              <a:rPr lang="el-GR" sz="8000" dirty="0">
                <a:latin typeface="Times New Roman" pitchFamily="18" charset="0"/>
                <a:cs typeface="Times New Roman" pitchFamily="18" charset="0"/>
              </a:rPr>
              <a:t>, κατά τον </a:t>
            </a:r>
            <a:r>
              <a:rPr lang="el-GR" sz="8000" dirty="0" err="1">
                <a:latin typeface="Times New Roman" pitchFamily="18" charset="0"/>
                <a:cs typeface="Times New Roman" pitchFamily="18" charset="0"/>
              </a:rPr>
              <a:t>Σέξτο</a:t>
            </a:r>
            <a:r>
              <a:rPr lang="el-GR" sz="8000" dirty="0">
                <a:latin typeface="Times New Roman" pitchFamily="18" charset="0"/>
                <a:cs typeface="Times New Roman" pitchFamily="18" charset="0"/>
              </a:rPr>
              <a:t>. </a:t>
            </a:r>
            <a:endParaRPr lang="el-GR" sz="8000" dirty="0" smtClean="0">
              <a:latin typeface="Times New Roman" pitchFamily="18" charset="0"/>
              <a:cs typeface="Times New Roman" pitchFamily="18" charset="0"/>
            </a:endParaRPr>
          </a:p>
          <a:p>
            <a:pPr algn="just"/>
            <a:endParaRPr lang="el-GR" sz="8000" dirty="0">
              <a:latin typeface="Times New Roman" pitchFamily="18" charset="0"/>
              <a:cs typeface="Times New Roman" pitchFamily="18" charset="0"/>
            </a:endParaRPr>
          </a:p>
          <a:p>
            <a:pPr algn="just"/>
            <a:r>
              <a:rPr lang="el-GR" sz="8000" dirty="0" smtClean="0">
                <a:latin typeface="Times New Roman" pitchFamily="18" charset="0"/>
                <a:cs typeface="Times New Roman" pitchFamily="18" charset="0"/>
              </a:rPr>
              <a:t>Τα </a:t>
            </a:r>
            <a:r>
              <a:rPr lang="el-GR" sz="8000" b="1" dirty="0">
                <a:solidFill>
                  <a:srgbClr val="FF0000"/>
                </a:solidFill>
                <a:latin typeface="Times New Roman" pitchFamily="18" charset="0"/>
                <a:cs typeface="Times New Roman" pitchFamily="18" charset="0"/>
              </a:rPr>
              <a:t>προς καιρόν άδηλα </a:t>
            </a:r>
            <a:r>
              <a:rPr lang="el-GR" sz="8000" dirty="0">
                <a:latin typeface="Times New Roman" pitchFamily="18" charset="0"/>
                <a:cs typeface="Times New Roman" pitchFamily="18" charset="0"/>
              </a:rPr>
              <a:t>πράγματα έχουν μια προφανή φύση αλλά ορισμένες εξωτερικές συνθήκες τα καθιστούν </a:t>
            </a:r>
            <a:r>
              <a:rPr lang="el-GR" sz="8000" dirty="0" smtClean="0">
                <a:latin typeface="Times New Roman" pitchFamily="18" charset="0"/>
                <a:cs typeface="Times New Roman" pitchFamily="18" charset="0"/>
              </a:rPr>
              <a:t>άδηλα (π.χ. η πόλη των Αθηνών). </a:t>
            </a:r>
          </a:p>
          <a:p>
            <a:pPr algn="just"/>
            <a:endParaRPr lang="el-GR" sz="8000" dirty="0">
              <a:latin typeface="Times New Roman" pitchFamily="18" charset="0"/>
              <a:cs typeface="Times New Roman" pitchFamily="18" charset="0"/>
            </a:endParaRPr>
          </a:p>
          <a:p>
            <a:pPr algn="just"/>
            <a:r>
              <a:rPr lang="el-GR" sz="8000" dirty="0" smtClean="0">
                <a:latin typeface="Times New Roman" pitchFamily="18" charset="0"/>
                <a:cs typeface="Times New Roman" pitchFamily="18" charset="0"/>
              </a:rPr>
              <a:t>Τα </a:t>
            </a:r>
            <a:r>
              <a:rPr lang="el-GR" sz="8000" b="1" dirty="0">
                <a:solidFill>
                  <a:srgbClr val="FF0000"/>
                </a:solidFill>
                <a:latin typeface="Times New Roman" pitchFamily="18" charset="0"/>
                <a:cs typeface="Times New Roman" pitchFamily="18" charset="0"/>
              </a:rPr>
              <a:t>φύσει άδηλα πράγματα </a:t>
            </a:r>
            <a:r>
              <a:rPr lang="el-GR" sz="8000" dirty="0">
                <a:latin typeface="Times New Roman" pitchFamily="18" charset="0"/>
                <a:cs typeface="Times New Roman" pitchFamily="18" charset="0"/>
              </a:rPr>
              <a:t>είναι εκείνα των οποίων τη φύση δεν μπορούμε να συλλάβουμε μέσω της εμπειρίας – όπως είναι π.χ. οι μη αντιληπτοί πόροι του δέρματός μας, λέει πάλι ο </a:t>
            </a:r>
            <a:r>
              <a:rPr lang="el-GR" sz="8000" dirty="0" err="1">
                <a:latin typeface="Times New Roman" pitchFamily="18" charset="0"/>
                <a:cs typeface="Times New Roman" pitchFamily="18" charset="0"/>
              </a:rPr>
              <a:t>Σέξτος</a:t>
            </a:r>
            <a:r>
              <a:rPr lang="el-GR" sz="8000" dirty="0">
                <a:latin typeface="Times New Roman" pitchFamily="18" charset="0"/>
                <a:cs typeface="Times New Roman" pitchFamily="18" charset="0"/>
              </a:rPr>
              <a:t> – διότι τα πράγματα αυτά  δεν είναι ποτέ φανερά από μόνα τους, αλλά μπορούν, αν ίσως μπορούν, να γίνουν αντιληπτά  μέσα από κάτι άλλο, όπως με την  εφίδρωση ή κάτι παρόμοιο (</a:t>
            </a:r>
            <a:r>
              <a:rPr lang="en-US" sz="8000" dirty="0">
                <a:latin typeface="Times New Roman" pitchFamily="18" charset="0"/>
                <a:cs typeface="Times New Roman" pitchFamily="18" charset="0"/>
              </a:rPr>
              <a:t>PH II</a:t>
            </a:r>
            <a:r>
              <a:rPr lang="el-GR" sz="8000" dirty="0">
                <a:latin typeface="Times New Roman" pitchFamily="18" charset="0"/>
                <a:cs typeface="Times New Roman" pitchFamily="18" charset="0"/>
              </a:rPr>
              <a:t>, 97-98). </a:t>
            </a:r>
            <a:endParaRPr lang="el-GR" sz="8000" dirty="0" smtClean="0">
              <a:latin typeface="Times New Roman" pitchFamily="18" charset="0"/>
              <a:cs typeface="Times New Roman" pitchFamily="18" charset="0"/>
            </a:endParaRPr>
          </a:p>
          <a:p>
            <a:pPr algn="just"/>
            <a:endParaRPr lang="el-GR" sz="8000" dirty="0">
              <a:latin typeface="Times New Roman" pitchFamily="18" charset="0"/>
              <a:cs typeface="Times New Roman" pitchFamily="18" charset="0"/>
            </a:endParaRPr>
          </a:p>
          <a:p>
            <a:pPr algn="just"/>
            <a:r>
              <a:rPr lang="el-GR" sz="8000" dirty="0">
                <a:latin typeface="Times New Roman" pitchFamily="18" charset="0"/>
                <a:cs typeface="Times New Roman" pitchFamily="18" charset="0"/>
              </a:rPr>
              <a:t>Η περίπτωση των πόρων του δέρματος χρησιμοποιήθηκε ευρέως ως ένα παράδειγμα </a:t>
            </a:r>
            <a:r>
              <a:rPr lang="el-GR" sz="8000" b="1" dirty="0">
                <a:latin typeface="Times New Roman" pitchFamily="18" charset="0"/>
                <a:cs typeface="Times New Roman" pitchFamily="18" charset="0"/>
              </a:rPr>
              <a:t>έλλογης μετάβασης </a:t>
            </a:r>
            <a:r>
              <a:rPr lang="el-GR" sz="8000" dirty="0">
                <a:latin typeface="Times New Roman" pitchFamily="18" charset="0"/>
                <a:cs typeface="Times New Roman" pitchFamily="18" charset="0"/>
              </a:rPr>
              <a:t>από ένα αποτέλεσμα (εφίδρωση) στην μη φανερή αιτία του (πόροι του δέρματος). Και πρόκειται για ένα παράδειγμα </a:t>
            </a:r>
            <a:r>
              <a:rPr lang="el-GR" sz="8000" b="1" dirty="0">
                <a:solidFill>
                  <a:srgbClr val="FF0000"/>
                </a:solidFill>
                <a:latin typeface="Times New Roman" pitchFamily="18" charset="0"/>
                <a:cs typeface="Times New Roman" pitchFamily="18" charset="0"/>
              </a:rPr>
              <a:t>ενδεικτικού συλλογισμού</a:t>
            </a:r>
            <a:r>
              <a:rPr lang="el-GR" sz="8000" dirty="0">
                <a:latin typeface="Times New Roman" pitchFamily="18" charset="0"/>
                <a:cs typeface="Times New Roman" pitchFamily="18" charset="0"/>
              </a:rPr>
              <a:t>, που υποτίθεται ότι βασιζόταν στην στωική </a:t>
            </a:r>
            <a:r>
              <a:rPr lang="el-GR" sz="8000" b="1" dirty="0">
                <a:solidFill>
                  <a:srgbClr val="FF0000"/>
                </a:solidFill>
                <a:latin typeface="Times New Roman" pitchFamily="18" charset="0"/>
                <a:cs typeface="Times New Roman" pitchFamily="18" charset="0"/>
              </a:rPr>
              <a:t>θεωρία των σημείων</a:t>
            </a:r>
            <a:r>
              <a:rPr lang="el-GR" sz="8000" dirty="0">
                <a:latin typeface="Times New Roman" pitchFamily="18" charset="0"/>
                <a:cs typeface="Times New Roman" pitchFamily="18" charset="0"/>
              </a:rPr>
              <a:t>.</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928694"/>
          </a:xfrm>
        </p:spPr>
        <p:txBody>
          <a:bodyPr>
            <a:normAutofit fontScale="90000"/>
          </a:bodyPr>
          <a:lstStyle/>
          <a:p>
            <a:r>
              <a:rPr lang="el-GR" sz="3600" b="1" dirty="0" smtClean="0">
                <a:latin typeface="Times New Roman" pitchFamily="18" charset="0"/>
                <a:cs typeface="Times New Roman" pitchFamily="18" charset="0"/>
              </a:rPr>
              <a:t>Η ΘΕΩΡΙΑ ΤΩΝ ΣΗΜΕΙΩΝ</a:t>
            </a:r>
            <a:r>
              <a:rPr lang="el-GR" dirty="0"/>
              <a:t/>
            </a:r>
            <a:br>
              <a:rPr lang="el-GR" dirty="0"/>
            </a:br>
            <a:endParaRPr lang="el-GR" dirty="0"/>
          </a:p>
        </p:txBody>
      </p:sp>
      <p:sp>
        <p:nvSpPr>
          <p:cNvPr id="3" name="2 - Θέση περιεχομένου"/>
          <p:cNvSpPr>
            <a:spLocks noGrp="1"/>
          </p:cNvSpPr>
          <p:nvPr>
            <p:ph idx="1"/>
          </p:nvPr>
        </p:nvSpPr>
        <p:spPr>
          <a:xfrm>
            <a:off x="428596" y="714356"/>
            <a:ext cx="8229600" cy="5554683"/>
          </a:xfrm>
        </p:spPr>
        <p:txBody>
          <a:bodyPr>
            <a:normAutofit/>
          </a:bodyPr>
          <a:lstStyle/>
          <a:p>
            <a:pPr algn="just">
              <a:buNone/>
            </a:pPr>
            <a:r>
              <a:rPr lang="el-GR" dirty="0" smtClean="0"/>
              <a:t>    </a:t>
            </a:r>
            <a:r>
              <a:rPr lang="el-GR" dirty="0" smtClean="0">
                <a:latin typeface="Times New Roman" pitchFamily="18" charset="0"/>
                <a:cs typeface="Times New Roman" pitchFamily="18" charset="0"/>
              </a:rPr>
              <a:t>Τα </a:t>
            </a:r>
            <a:r>
              <a:rPr lang="el-GR" b="1" dirty="0" smtClean="0">
                <a:solidFill>
                  <a:srgbClr val="FF0000"/>
                </a:solidFill>
                <a:latin typeface="Times New Roman" pitchFamily="18" charset="0"/>
                <a:cs typeface="Times New Roman" pitchFamily="18" charset="0"/>
              </a:rPr>
              <a:t>πρόδηλα </a:t>
            </a:r>
            <a:r>
              <a:rPr lang="el-GR" b="1" dirty="0">
                <a:solidFill>
                  <a:srgbClr val="FF0000"/>
                </a:solidFill>
                <a:latin typeface="Times New Roman" pitchFamily="18" charset="0"/>
                <a:cs typeface="Times New Roman" pitchFamily="18" charset="0"/>
              </a:rPr>
              <a:t>πράγματα </a:t>
            </a:r>
            <a:r>
              <a:rPr lang="el-GR" dirty="0">
                <a:latin typeface="Times New Roman" pitchFamily="18" charset="0"/>
                <a:cs typeface="Times New Roman" pitchFamily="18" charset="0"/>
              </a:rPr>
              <a:t>γίνονται γνωστά από μόνα τους, δηλαδή, με έναν </a:t>
            </a:r>
            <a:r>
              <a:rPr lang="el-GR" b="1" dirty="0">
                <a:latin typeface="Times New Roman" pitchFamily="18" charset="0"/>
                <a:cs typeface="Times New Roman" pitchFamily="18" charset="0"/>
              </a:rPr>
              <a:t>άμεσο</a:t>
            </a:r>
            <a:r>
              <a:rPr lang="el-GR" dirty="0">
                <a:latin typeface="Times New Roman" pitchFamily="18" charset="0"/>
                <a:cs typeface="Times New Roman" pitchFamily="18" charset="0"/>
              </a:rPr>
              <a:t> ή </a:t>
            </a:r>
            <a:r>
              <a:rPr lang="el-GR" b="1" dirty="0">
                <a:latin typeface="Times New Roman" pitchFamily="18" charset="0"/>
                <a:cs typeface="Times New Roman" pitchFamily="18" charset="0"/>
              </a:rPr>
              <a:t>μη </a:t>
            </a:r>
            <a:r>
              <a:rPr lang="el-GR" b="1" dirty="0" err="1">
                <a:latin typeface="Times New Roman" pitchFamily="18" charset="0"/>
                <a:cs typeface="Times New Roman" pitchFamily="18" charset="0"/>
              </a:rPr>
              <a:t>συναγωγικό</a:t>
            </a: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τρόπο</a:t>
            </a:r>
            <a:endParaRPr lang="el-GR" dirty="0">
              <a:latin typeface="Times New Roman" pitchFamily="18" charset="0"/>
              <a:cs typeface="Times New Roman" pitchFamily="18" charset="0"/>
            </a:endParaRPr>
          </a:p>
          <a:p>
            <a:pPr algn="just">
              <a:buNone/>
            </a:pPr>
            <a:r>
              <a:rPr lang="el-GR" dirty="0" smtClean="0">
                <a:latin typeface="Times New Roman" pitchFamily="18" charset="0"/>
                <a:cs typeface="Times New Roman" pitchFamily="18" charset="0"/>
              </a:rPr>
              <a:t>    Όλα </a:t>
            </a:r>
            <a:r>
              <a:rPr lang="el-GR" b="1" dirty="0" smtClean="0">
                <a:solidFill>
                  <a:srgbClr val="FF0000"/>
                </a:solidFill>
                <a:latin typeface="Times New Roman" pitchFamily="18" charset="0"/>
                <a:cs typeface="Times New Roman" pitchFamily="18" charset="0"/>
              </a:rPr>
              <a:t>τα άδηλα </a:t>
            </a:r>
            <a:r>
              <a:rPr lang="el-GR" b="1" dirty="0">
                <a:solidFill>
                  <a:srgbClr val="FF0000"/>
                </a:solidFill>
                <a:latin typeface="Times New Roman" pitchFamily="18" charset="0"/>
                <a:cs typeface="Times New Roman" pitchFamily="18" charset="0"/>
              </a:rPr>
              <a:t>πράγματα </a:t>
            </a:r>
            <a:r>
              <a:rPr lang="el-GR" dirty="0">
                <a:latin typeface="Times New Roman" pitchFamily="18" charset="0"/>
                <a:cs typeface="Times New Roman" pitchFamily="18" charset="0"/>
              </a:rPr>
              <a:t>τα γνωρίζουμε </a:t>
            </a:r>
            <a:r>
              <a:rPr lang="el-GR" b="1" dirty="0">
                <a:latin typeface="Times New Roman" pitchFamily="18" charset="0"/>
                <a:cs typeface="Times New Roman" pitchFamily="18" charset="0"/>
              </a:rPr>
              <a:t>μέσω των σημείων</a:t>
            </a:r>
            <a:r>
              <a:rPr lang="el-GR" dirty="0">
                <a:latin typeface="Times New Roman" pitchFamily="18" charset="0"/>
                <a:cs typeface="Times New Roman" pitchFamily="18" charset="0"/>
              </a:rPr>
              <a:t>, εκτός από εκείνα που είναι </a:t>
            </a:r>
            <a:r>
              <a:rPr lang="el-GR" b="1" dirty="0">
                <a:solidFill>
                  <a:srgbClr val="0070C0"/>
                </a:solidFill>
                <a:latin typeface="Times New Roman" pitchFamily="18" charset="0"/>
                <a:cs typeface="Times New Roman" pitchFamily="18" charset="0"/>
              </a:rPr>
              <a:t>καθ’ άπαξ άδηλα </a:t>
            </a:r>
            <a:r>
              <a:rPr lang="el-GR" dirty="0">
                <a:latin typeface="Times New Roman" pitchFamily="18" charset="0"/>
                <a:cs typeface="Times New Roman" pitchFamily="18" charset="0"/>
              </a:rPr>
              <a:t>και που δεν γνωρίζουμε </a:t>
            </a:r>
            <a:r>
              <a:rPr lang="el-GR" b="1" dirty="0">
                <a:solidFill>
                  <a:srgbClr val="0070C0"/>
                </a:solidFill>
                <a:latin typeface="Times New Roman" pitchFamily="18" charset="0"/>
                <a:cs typeface="Times New Roman" pitchFamily="18" charset="0"/>
              </a:rPr>
              <a:t>ποτέ</a:t>
            </a:r>
            <a:r>
              <a:rPr lang="el-GR" dirty="0">
                <a:latin typeface="Times New Roman" pitchFamily="18" charset="0"/>
                <a:cs typeface="Times New Roman" pitchFamily="18" charset="0"/>
              </a:rPr>
              <a:t>. </a:t>
            </a:r>
            <a:endParaRPr lang="el-GR" dirty="0" smtClean="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Όσα</a:t>
            </a:r>
            <a:r>
              <a:rPr lang="el-GR" dirty="0">
                <a:latin typeface="Times New Roman" pitchFamily="18" charset="0"/>
                <a:cs typeface="Times New Roman" pitchFamily="18" charset="0"/>
              </a:rPr>
              <a:t>, λοιπόν, πράγματα είναι </a:t>
            </a:r>
            <a:r>
              <a:rPr lang="el-GR" b="1" dirty="0">
                <a:solidFill>
                  <a:srgbClr val="FF0000"/>
                </a:solidFill>
                <a:latin typeface="Times New Roman" pitchFamily="18" charset="0"/>
                <a:cs typeface="Times New Roman" pitchFamily="18" charset="0"/>
              </a:rPr>
              <a:t>προς καιρόν </a:t>
            </a:r>
            <a:r>
              <a:rPr lang="el-GR" dirty="0">
                <a:latin typeface="Times New Roman" pitchFamily="18" charset="0"/>
                <a:cs typeface="Times New Roman" pitchFamily="18" charset="0"/>
              </a:rPr>
              <a:t>άδηλα και όσα είναι </a:t>
            </a:r>
            <a:r>
              <a:rPr lang="el-GR" b="1" dirty="0">
                <a:solidFill>
                  <a:srgbClr val="FF0000"/>
                </a:solidFill>
                <a:latin typeface="Times New Roman" pitchFamily="18" charset="0"/>
                <a:cs typeface="Times New Roman" pitchFamily="18" charset="0"/>
              </a:rPr>
              <a:t>φύσει</a:t>
            </a:r>
            <a:r>
              <a:rPr lang="el-GR" dirty="0">
                <a:latin typeface="Times New Roman" pitchFamily="18" charset="0"/>
                <a:cs typeface="Times New Roman" pitchFamily="18" charset="0"/>
              </a:rPr>
              <a:t> άδηλα γίνονται αντιληπτά </a:t>
            </a:r>
            <a:r>
              <a:rPr lang="el-GR" b="1" dirty="0">
                <a:latin typeface="Times New Roman" pitchFamily="18" charset="0"/>
                <a:cs typeface="Times New Roman" pitchFamily="18" charset="0"/>
              </a:rPr>
              <a:t>μέσων των σημείων</a:t>
            </a:r>
            <a:r>
              <a:rPr lang="el-GR" dirty="0">
                <a:latin typeface="Times New Roman" pitchFamily="18" charset="0"/>
                <a:cs typeface="Times New Roman"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725470"/>
          </a:xfrm>
        </p:spPr>
        <p:txBody>
          <a:bodyPr>
            <a:normAutofit/>
          </a:bodyPr>
          <a:lstStyle/>
          <a:p>
            <a:r>
              <a:rPr lang="el-GR" sz="3200" b="1" dirty="0" smtClean="0">
                <a:latin typeface="Times New Roman" pitchFamily="18" charset="0"/>
                <a:cs typeface="Times New Roman" pitchFamily="18" charset="0"/>
              </a:rPr>
              <a:t>Η ΘΕΩΡΙΑ ΤΩΝ ΣΗΜΕΙΩΝ</a:t>
            </a:r>
            <a:endParaRPr lang="el-GR" sz="3200" dirty="0"/>
          </a:p>
        </p:txBody>
      </p:sp>
      <p:sp>
        <p:nvSpPr>
          <p:cNvPr id="3" name="2 - Θέση περιεχομένου"/>
          <p:cNvSpPr>
            <a:spLocks noGrp="1"/>
          </p:cNvSpPr>
          <p:nvPr>
            <p:ph idx="1"/>
          </p:nvPr>
        </p:nvSpPr>
        <p:spPr>
          <a:xfrm>
            <a:off x="214282" y="1714488"/>
            <a:ext cx="2000264" cy="4429156"/>
          </a:xfrm>
        </p:spPr>
        <p:txBody>
          <a:bodyPr>
            <a:normAutofit fontScale="32500" lnSpcReduction="20000"/>
          </a:bodyPr>
          <a:lstStyle/>
          <a:p>
            <a:pPr>
              <a:buNone/>
            </a:pPr>
            <a:r>
              <a:rPr lang="el-GR" sz="9600" b="1" dirty="0" smtClean="0">
                <a:solidFill>
                  <a:srgbClr val="FF0000"/>
                </a:solidFill>
                <a:latin typeface="Times New Roman" pitchFamily="18" charset="0"/>
                <a:cs typeface="Times New Roman" pitchFamily="18" charset="0"/>
              </a:rPr>
              <a:t>Σημεία</a:t>
            </a:r>
            <a:r>
              <a:rPr lang="el-GR" sz="6600" u="sng" dirty="0" smtClean="0">
                <a:latin typeface="Times New Roman" pitchFamily="18" charset="0"/>
                <a:cs typeface="Times New Roman" pitchFamily="18" charset="0"/>
              </a:rPr>
              <a:t> </a:t>
            </a:r>
          </a:p>
          <a:p>
            <a:pPr>
              <a:buNone/>
            </a:pPr>
            <a:endParaRPr lang="el-GR" sz="6600" dirty="0" smtClean="0">
              <a:latin typeface="Times New Roman" pitchFamily="18" charset="0"/>
              <a:cs typeface="Times New Roman" pitchFamily="18" charset="0"/>
            </a:endParaRPr>
          </a:p>
          <a:p>
            <a:pPr>
              <a:buNone/>
            </a:pPr>
            <a:endParaRPr lang="el-GR" sz="6600" dirty="0" smtClean="0">
              <a:latin typeface="Times New Roman" pitchFamily="18" charset="0"/>
              <a:cs typeface="Times New Roman" pitchFamily="18" charset="0"/>
            </a:endParaRPr>
          </a:p>
          <a:p>
            <a:pPr>
              <a:buNone/>
            </a:pPr>
            <a:endParaRPr lang="el-GR" sz="6600" dirty="0" smtClean="0">
              <a:latin typeface="Times New Roman" pitchFamily="18" charset="0"/>
              <a:cs typeface="Times New Roman" pitchFamily="18" charset="0"/>
            </a:endParaRPr>
          </a:p>
          <a:p>
            <a:pPr>
              <a:buNone/>
            </a:pPr>
            <a:endParaRPr lang="el-GR" sz="4800" b="1" dirty="0" smtClean="0">
              <a:latin typeface="Times New Roman" pitchFamily="18" charset="0"/>
              <a:cs typeface="Times New Roman" pitchFamily="18" charset="0"/>
            </a:endParaRPr>
          </a:p>
          <a:p>
            <a:pPr>
              <a:buNone/>
            </a:pPr>
            <a:r>
              <a:rPr lang="el-GR" sz="6600" b="1" dirty="0" smtClean="0">
                <a:latin typeface="Times New Roman" pitchFamily="18" charset="0"/>
                <a:cs typeface="Times New Roman" pitchFamily="18" charset="0"/>
              </a:rPr>
              <a:t>Υπομνηστικά</a:t>
            </a:r>
          </a:p>
          <a:p>
            <a:pPr>
              <a:buNone/>
            </a:pPr>
            <a:endParaRPr lang="el-GR" sz="6600" dirty="0" smtClean="0">
              <a:latin typeface="Times New Roman" pitchFamily="18" charset="0"/>
              <a:cs typeface="Times New Roman" pitchFamily="18" charset="0"/>
            </a:endParaRPr>
          </a:p>
          <a:p>
            <a:pPr>
              <a:buNone/>
            </a:pPr>
            <a:endParaRPr lang="el-GR" sz="6600" dirty="0" smtClean="0">
              <a:latin typeface="Times New Roman" pitchFamily="18" charset="0"/>
              <a:cs typeface="Times New Roman" pitchFamily="18" charset="0"/>
            </a:endParaRPr>
          </a:p>
          <a:p>
            <a:pPr>
              <a:buNone/>
            </a:pPr>
            <a:endParaRPr lang="el-GR" sz="6600" dirty="0" smtClean="0">
              <a:latin typeface="Times New Roman" pitchFamily="18" charset="0"/>
              <a:cs typeface="Times New Roman" pitchFamily="18" charset="0"/>
            </a:endParaRPr>
          </a:p>
          <a:p>
            <a:pPr>
              <a:buNone/>
            </a:pPr>
            <a:endParaRPr lang="el-GR" sz="6600" b="1" dirty="0" smtClean="0">
              <a:latin typeface="Times New Roman" pitchFamily="18" charset="0"/>
              <a:cs typeface="Times New Roman" pitchFamily="18" charset="0"/>
            </a:endParaRPr>
          </a:p>
          <a:p>
            <a:pPr>
              <a:buNone/>
            </a:pPr>
            <a:endParaRPr lang="el-GR" sz="6600" b="1" dirty="0" smtClean="0">
              <a:latin typeface="Times New Roman" pitchFamily="18" charset="0"/>
              <a:cs typeface="Times New Roman" pitchFamily="18" charset="0"/>
            </a:endParaRPr>
          </a:p>
          <a:p>
            <a:pPr>
              <a:buNone/>
            </a:pPr>
            <a:r>
              <a:rPr lang="el-GR" sz="6600" b="1" dirty="0" smtClean="0">
                <a:latin typeface="Times New Roman" pitchFamily="18" charset="0"/>
                <a:cs typeface="Times New Roman" pitchFamily="18" charset="0"/>
              </a:rPr>
              <a:t>Ενδεικτικά</a:t>
            </a:r>
          </a:p>
          <a:p>
            <a:pPr>
              <a:buNone/>
            </a:pPr>
            <a:r>
              <a:rPr lang="el-GR" sz="4400" dirty="0" smtClean="0"/>
              <a:t> </a:t>
            </a:r>
          </a:p>
          <a:p>
            <a:pPr>
              <a:buNone/>
            </a:pPr>
            <a:endParaRPr lang="el-GR" sz="6400" dirty="0" smtClean="0"/>
          </a:p>
        </p:txBody>
      </p:sp>
      <p:sp>
        <p:nvSpPr>
          <p:cNvPr id="4" name="3 - Ορθογώνιο"/>
          <p:cNvSpPr/>
          <p:nvPr/>
        </p:nvSpPr>
        <p:spPr>
          <a:xfrm>
            <a:off x="2428860" y="714356"/>
            <a:ext cx="3929090" cy="6001643"/>
          </a:xfrm>
          <a:prstGeom prst="rect">
            <a:avLst/>
          </a:prstGeom>
        </p:spPr>
        <p:txBody>
          <a:bodyPr wrap="square">
            <a:spAutoFit/>
          </a:bodyPr>
          <a:lstStyle/>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Η διαφορά μεταξύ των δύο έχει να κάνει με τον </a:t>
            </a:r>
            <a:r>
              <a:rPr lang="el-GR" sz="2400" b="1" dirty="0" smtClean="0">
                <a:latin typeface="Times New Roman" pitchFamily="18" charset="0"/>
                <a:cs typeface="Times New Roman" pitchFamily="18" charset="0"/>
              </a:rPr>
              <a:t>τύπο των πραγμάτων </a:t>
            </a:r>
            <a:r>
              <a:rPr lang="el-GR" sz="2400" dirty="0" smtClean="0">
                <a:latin typeface="Times New Roman" pitchFamily="18" charset="0"/>
                <a:cs typeface="Times New Roman" pitchFamily="18" charset="0"/>
              </a:rPr>
              <a:t>που εμπλέκονται σε κάθε συλλογιστική διαδικασία. </a:t>
            </a:r>
          </a:p>
          <a:p>
            <a:pPr algn="just"/>
            <a:endParaRPr lang="el-GR" sz="2400" dirty="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Τα </a:t>
            </a:r>
            <a:r>
              <a:rPr lang="el-GR" sz="2400" b="1" dirty="0" smtClean="0">
                <a:latin typeface="Times New Roman" pitchFamily="18" charset="0"/>
                <a:cs typeface="Times New Roman" pitchFamily="18" charset="0"/>
              </a:rPr>
              <a:t>προς καιρόν άδηλα πράγματα </a:t>
            </a:r>
            <a:r>
              <a:rPr lang="el-GR" sz="2400" dirty="0" smtClean="0">
                <a:latin typeface="Times New Roman" pitchFamily="18" charset="0"/>
                <a:cs typeface="Times New Roman" pitchFamily="18" charset="0"/>
              </a:rPr>
              <a:t>τα γνωρίζουμε μέσω των υπομνηστικών σημείων. </a:t>
            </a:r>
          </a:p>
          <a:p>
            <a:pPr algn="just"/>
            <a:endParaRPr lang="el-GR" sz="2400" dirty="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Τα </a:t>
            </a:r>
            <a:r>
              <a:rPr lang="el-GR" sz="2400" b="1" dirty="0" smtClean="0">
                <a:latin typeface="Times New Roman" pitchFamily="18" charset="0"/>
                <a:cs typeface="Times New Roman" pitchFamily="18" charset="0"/>
              </a:rPr>
              <a:t>φύσει άδηλα πράγματα </a:t>
            </a:r>
            <a:r>
              <a:rPr lang="el-GR" sz="2400" dirty="0" smtClean="0">
                <a:latin typeface="Times New Roman" pitchFamily="18" charset="0"/>
                <a:cs typeface="Times New Roman" pitchFamily="18" charset="0"/>
              </a:rPr>
              <a:t>τα συλλαμβάνουμε μέσω των ενδεικτικών σημείων (</a:t>
            </a:r>
            <a:r>
              <a:rPr lang="en-US" sz="2400" dirty="0" smtClean="0">
                <a:latin typeface="Times New Roman" pitchFamily="18" charset="0"/>
                <a:cs typeface="Times New Roman" pitchFamily="18" charset="0"/>
              </a:rPr>
              <a:t>PH</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II</a:t>
            </a:r>
            <a:r>
              <a:rPr lang="el-GR" sz="2400" dirty="0" smtClean="0">
                <a:latin typeface="Times New Roman" pitchFamily="18" charset="0"/>
                <a:cs typeface="Times New Roman" pitchFamily="18" charset="0"/>
              </a:rPr>
              <a:t>:100).</a:t>
            </a:r>
            <a:endParaRPr lang="el-GR" sz="2400" dirty="0">
              <a:latin typeface="Times New Roman" pitchFamily="18" charset="0"/>
              <a:cs typeface="Times New Roman" pitchFamily="18" charset="0"/>
            </a:endParaRPr>
          </a:p>
        </p:txBody>
      </p:sp>
      <p:sp>
        <p:nvSpPr>
          <p:cNvPr id="5" name="4 - Ορθογώνιο"/>
          <p:cNvSpPr/>
          <p:nvPr/>
        </p:nvSpPr>
        <p:spPr>
          <a:xfrm>
            <a:off x="6643670" y="1214422"/>
            <a:ext cx="2500330" cy="5201424"/>
          </a:xfrm>
          <a:prstGeom prst="rect">
            <a:avLst/>
          </a:prstGeom>
        </p:spPr>
        <p:txBody>
          <a:bodyPr wrap="square">
            <a:spAutoFit/>
          </a:bodyPr>
          <a:lstStyle/>
          <a:p>
            <a:pPr>
              <a:buNone/>
            </a:pPr>
            <a:endParaRPr lang="el-GR" sz="3200" b="1" dirty="0" smtClean="0">
              <a:latin typeface="Times New Roman" pitchFamily="18" charset="0"/>
              <a:cs typeface="Times New Roman" pitchFamily="18" charset="0"/>
            </a:endParaRPr>
          </a:p>
          <a:p>
            <a:pPr>
              <a:buNone/>
            </a:pPr>
            <a:r>
              <a:rPr lang="el-GR" sz="3200" b="1" dirty="0" smtClean="0">
                <a:solidFill>
                  <a:srgbClr val="FF0000"/>
                </a:solidFill>
                <a:latin typeface="Times New Roman" pitchFamily="18" charset="0"/>
                <a:cs typeface="Times New Roman" pitchFamily="18" charset="0"/>
              </a:rPr>
              <a:t>Συλλογισμοί</a:t>
            </a:r>
            <a:endParaRPr lang="el-GR" sz="3200" dirty="0">
              <a:solidFill>
                <a:srgbClr val="FF0000"/>
              </a:solidFill>
              <a:latin typeface="Times New Roman" pitchFamily="18" charset="0"/>
              <a:cs typeface="Times New Roman" pitchFamily="18" charset="0"/>
            </a:endParaRPr>
          </a:p>
          <a:p>
            <a:pPr>
              <a:buNone/>
            </a:pPr>
            <a:endParaRPr lang="el-GR" sz="3200" dirty="0" smtClean="0">
              <a:latin typeface="Times New Roman" pitchFamily="18" charset="0"/>
              <a:cs typeface="Times New Roman" pitchFamily="18" charset="0"/>
            </a:endParaRPr>
          </a:p>
          <a:p>
            <a:pPr>
              <a:buNone/>
            </a:pPr>
            <a:endParaRPr lang="el-GR" sz="3200" dirty="0" smtClean="0">
              <a:latin typeface="Times New Roman" pitchFamily="18" charset="0"/>
              <a:cs typeface="Times New Roman" pitchFamily="18" charset="0"/>
            </a:endParaRPr>
          </a:p>
          <a:p>
            <a:endParaRPr lang="el-GR" b="1" dirty="0" smtClean="0">
              <a:latin typeface="Times New Roman" pitchFamily="18" charset="0"/>
              <a:cs typeface="Times New Roman" pitchFamily="18" charset="0"/>
            </a:endParaRPr>
          </a:p>
          <a:p>
            <a:r>
              <a:rPr lang="el-GR" sz="2400" b="1" dirty="0" smtClean="0">
                <a:latin typeface="Times New Roman" pitchFamily="18" charset="0"/>
                <a:cs typeface="Times New Roman" pitchFamily="18" charset="0"/>
              </a:rPr>
              <a:t>Υπομνηστικοί</a:t>
            </a:r>
          </a:p>
          <a:p>
            <a:pPr>
              <a:buNone/>
            </a:pPr>
            <a:endParaRPr lang="el-GR" sz="2400" dirty="0" smtClean="0">
              <a:latin typeface="Times New Roman" pitchFamily="18" charset="0"/>
              <a:cs typeface="Times New Roman" pitchFamily="18" charset="0"/>
            </a:endParaRPr>
          </a:p>
          <a:p>
            <a:pPr>
              <a:buNone/>
            </a:pPr>
            <a:endParaRPr lang="el-GR" sz="2400" dirty="0" smtClean="0">
              <a:latin typeface="Times New Roman" pitchFamily="18" charset="0"/>
              <a:cs typeface="Times New Roman" pitchFamily="18" charset="0"/>
            </a:endParaRPr>
          </a:p>
          <a:p>
            <a:pPr>
              <a:buNone/>
            </a:pPr>
            <a:endParaRPr lang="el-GR" sz="2400" dirty="0">
              <a:latin typeface="Times New Roman" pitchFamily="18" charset="0"/>
              <a:cs typeface="Times New Roman" pitchFamily="18" charset="0"/>
            </a:endParaRPr>
          </a:p>
          <a:p>
            <a:pPr>
              <a:buNone/>
            </a:pPr>
            <a:endParaRPr lang="el-GR" sz="2400" dirty="0" smtClean="0">
              <a:latin typeface="Times New Roman" pitchFamily="18" charset="0"/>
              <a:cs typeface="Times New Roman" pitchFamily="18" charset="0"/>
            </a:endParaRPr>
          </a:p>
          <a:p>
            <a:pPr>
              <a:buNone/>
            </a:pPr>
            <a:endParaRPr lang="el-GR" sz="2400" dirty="0" smtClean="0">
              <a:latin typeface="Times New Roman" pitchFamily="18" charset="0"/>
              <a:cs typeface="Times New Roman" pitchFamily="18" charset="0"/>
            </a:endParaRPr>
          </a:p>
          <a:p>
            <a:r>
              <a:rPr lang="el-GR" sz="2400" b="1" dirty="0" smtClean="0">
                <a:latin typeface="Times New Roman" pitchFamily="18" charset="0"/>
                <a:cs typeface="Times New Roman" pitchFamily="18" charset="0"/>
              </a:rPr>
              <a:t>Ενδεικτικοί</a:t>
            </a:r>
          </a:p>
          <a:p>
            <a:pPr>
              <a:buNone/>
            </a:pPr>
            <a:r>
              <a:rPr lang="el-GR" dirty="0" smtClean="0"/>
              <a:t> </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868346"/>
          </a:xfrm>
        </p:spPr>
        <p:txBody>
          <a:bodyPr>
            <a:normAutofit/>
          </a:bodyPr>
          <a:lstStyle/>
          <a:p>
            <a:r>
              <a:rPr lang="el-GR" sz="3200" b="1" dirty="0" smtClean="0">
                <a:latin typeface="Times New Roman" pitchFamily="18" charset="0"/>
                <a:cs typeface="Times New Roman" pitchFamily="18" charset="0"/>
              </a:rPr>
              <a:t>Η ΘΕΩΡΙΑ ΤΩΝ ΣΗΜΕΙΩΝ</a:t>
            </a:r>
            <a:endParaRPr lang="el-GR" sz="3200" dirty="0"/>
          </a:p>
        </p:txBody>
      </p:sp>
      <p:sp>
        <p:nvSpPr>
          <p:cNvPr id="3" name="2 - Θέση περιεχομένου"/>
          <p:cNvSpPr>
            <a:spLocks noGrp="1"/>
          </p:cNvSpPr>
          <p:nvPr>
            <p:ph idx="1"/>
          </p:nvPr>
        </p:nvSpPr>
        <p:spPr>
          <a:xfrm>
            <a:off x="428596" y="1142984"/>
            <a:ext cx="8229600" cy="5572164"/>
          </a:xfrm>
        </p:spPr>
        <p:txBody>
          <a:bodyPr>
            <a:noAutofit/>
          </a:bodyPr>
          <a:lstStyle/>
          <a:p>
            <a:pPr algn="just"/>
            <a:r>
              <a:rPr lang="el-GR" sz="2000" dirty="0" smtClean="0">
                <a:latin typeface="Times New Roman" pitchFamily="18" charset="0"/>
                <a:cs typeface="Times New Roman" pitchFamily="18" charset="0"/>
              </a:rPr>
              <a:t>Χαρακτηριστικό παράδειγμα υπομνηστικού παραδείγματος είναι ο </a:t>
            </a:r>
            <a:r>
              <a:rPr lang="el-GR" sz="2000" b="1" dirty="0" smtClean="0">
                <a:latin typeface="Times New Roman" pitchFamily="18" charset="0"/>
                <a:cs typeface="Times New Roman" pitchFamily="18" charset="0"/>
              </a:rPr>
              <a:t>καπνός</a:t>
            </a:r>
            <a:r>
              <a:rPr lang="el-GR" sz="2000" dirty="0" smtClean="0">
                <a:latin typeface="Times New Roman" pitchFamily="18" charset="0"/>
                <a:cs typeface="Times New Roman" pitchFamily="18" charset="0"/>
              </a:rPr>
              <a:t>, όπως, στην περίπτωση, π.χ., που λέμε ότι «όπου υπάρχει καπνός, υπάρχει και φωτιά». </a:t>
            </a:r>
          </a:p>
          <a:p>
            <a:pPr algn="just"/>
            <a:r>
              <a:rPr lang="el-GR" sz="2000" dirty="0" smtClean="0">
                <a:latin typeface="Times New Roman" pitchFamily="18" charset="0"/>
                <a:cs typeface="Times New Roman" pitchFamily="18" charset="0"/>
              </a:rPr>
              <a:t>Η φωτιά είναι προσωρινώς άδηλη, αλλά καθώς γνωρίζουμε ότι δεν μπορεί να υπάρξει φωτιά χωρίς καπνό, μπορούμε – από τον καπνό – να συμπεράνουμε ότι υπάρχει και φωτιά.</a:t>
            </a:r>
          </a:p>
          <a:p>
            <a:pPr algn="just"/>
            <a:endParaRPr lang="el-GR"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Τα </a:t>
            </a:r>
            <a:r>
              <a:rPr lang="el-GR" sz="2000" b="1" dirty="0" smtClean="0">
                <a:solidFill>
                  <a:srgbClr val="FF0000"/>
                </a:solidFill>
                <a:latin typeface="Times New Roman" pitchFamily="18" charset="0"/>
                <a:cs typeface="Times New Roman" pitchFamily="18" charset="0"/>
              </a:rPr>
              <a:t>υπομνηστικά</a:t>
            </a:r>
            <a:r>
              <a:rPr lang="el-GR" sz="2000" dirty="0" smtClean="0">
                <a:latin typeface="Times New Roman" pitchFamily="18" charset="0"/>
                <a:cs typeface="Times New Roman" pitchFamily="18" charset="0"/>
              </a:rPr>
              <a:t>, λοιπόν, σημεία μας οδηγούν από μια πρόδηλη οντότητα σε μια άλλη οντότητα, η οποία είναι </a:t>
            </a:r>
            <a:r>
              <a:rPr lang="el-GR" sz="2000" b="1" dirty="0" smtClean="0">
                <a:latin typeface="Times New Roman" pitchFamily="18" charset="0"/>
                <a:cs typeface="Times New Roman" pitchFamily="18" charset="0"/>
              </a:rPr>
              <a:t>προσωρινώς άδηλη</a:t>
            </a:r>
            <a:r>
              <a:rPr lang="el-GR" sz="2000" dirty="0" smtClean="0">
                <a:latin typeface="Times New Roman" pitchFamily="18" charset="0"/>
                <a:cs typeface="Times New Roman" pitchFamily="18" charset="0"/>
              </a:rPr>
              <a:t>, αλλά μπορεί να γίνει πρόδηλη. </a:t>
            </a:r>
          </a:p>
          <a:p>
            <a:pPr algn="just"/>
            <a:endParaRPr lang="el-GR"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Τα </a:t>
            </a:r>
            <a:r>
              <a:rPr lang="el-GR" sz="2000" b="1" dirty="0" smtClean="0">
                <a:solidFill>
                  <a:srgbClr val="FF0000"/>
                </a:solidFill>
                <a:latin typeface="Times New Roman" pitchFamily="18" charset="0"/>
                <a:cs typeface="Times New Roman" pitchFamily="18" charset="0"/>
              </a:rPr>
              <a:t>ενδεικτικά </a:t>
            </a:r>
            <a:r>
              <a:rPr lang="el-GR" sz="2000" dirty="0" smtClean="0">
                <a:latin typeface="Times New Roman" pitchFamily="18" charset="0"/>
                <a:cs typeface="Times New Roman" pitchFamily="18" charset="0"/>
              </a:rPr>
              <a:t>σημεία, από την άλλη μεριά, μας οδηγούν από μια πρόδηλη σε μια άλλη οντότητα, που είναι </a:t>
            </a:r>
            <a:r>
              <a:rPr lang="el-GR" sz="2000" b="1" dirty="0" smtClean="0">
                <a:latin typeface="Times New Roman" pitchFamily="18" charset="0"/>
                <a:cs typeface="Times New Roman" pitchFamily="18" charset="0"/>
              </a:rPr>
              <a:t>φύσει άδηλη</a:t>
            </a:r>
            <a:r>
              <a:rPr lang="el-GR" sz="2000" dirty="0" smtClean="0">
                <a:latin typeface="Times New Roman" pitchFamily="18" charset="0"/>
                <a:cs typeface="Times New Roman" pitchFamily="18" charset="0"/>
              </a:rPr>
              <a:t>. </a:t>
            </a:r>
          </a:p>
          <a:p>
            <a:pPr algn="just"/>
            <a:endParaRPr lang="el-GR" sz="2000" dirty="0" smtClean="0">
              <a:latin typeface="Times New Roman" pitchFamily="18" charset="0"/>
              <a:cs typeface="Times New Roman" pitchFamily="18" charset="0"/>
            </a:endParaRPr>
          </a:p>
          <a:p>
            <a:pPr algn="just"/>
            <a:endParaRPr lang="el-GR"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latin typeface="Times New Roman" pitchFamily="18" charset="0"/>
                <a:cs typeface="Times New Roman" pitchFamily="18" charset="0"/>
              </a:rPr>
              <a:t>ΤΟ ΠΡΟΒΛΗΜΑ ΤΗΣ ΜΕΘΟΔΟΥ</a:t>
            </a:r>
            <a:endParaRPr lang="el-GR" sz="36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latin typeface="Times New Roman" pitchFamily="18" charset="0"/>
                <a:cs typeface="Times New Roman" pitchFamily="18" charset="0"/>
              </a:rPr>
              <a:t>    </a:t>
            </a:r>
            <a:r>
              <a:rPr lang="el-GR" b="1" dirty="0" smtClean="0">
                <a:latin typeface="Times New Roman" pitchFamily="18" charset="0"/>
                <a:cs typeface="Times New Roman" pitchFamily="18" charset="0"/>
              </a:rPr>
              <a:t>3</a:t>
            </a:r>
            <a:r>
              <a:rPr lang="el-GR" b="1" baseline="30000" dirty="0" smtClean="0">
                <a:latin typeface="Times New Roman" pitchFamily="18" charset="0"/>
                <a:cs typeface="Times New Roman" pitchFamily="18" charset="0"/>
              </a:rPr>
              <a:t>ο</a:t>
            </a:r>
            <a:r>
              <a:rPr lang="el-GR" b="1" dirty="0" smtClean="0">
                <a:latin typeface="Times New Roman" pitchFamily="18" charset="0"/>
                <a:cs typeface="Times New Roman" pitchFamily="18" charset="0"/>
              </a:rPr>
              <a:t> με 1</a:t>
            </a:r>
            <a:r>
              <a:rPr lang="el-GR" b="1" baseline="30000" dirty="0" smtClean="0">
                <a:latin typeface="Times New Roman" pitchFamily="18" charset="0"/>
                <a:cs typeface="Times New Roman" pitchFamily="18" charset="0"/>
              </a:rPr>
              <a:t>ο</a:t>
            </a:r>
            <a:r>
              <a:rPr lang="el-GR" b="1" dirty="0" smtClean="0">
                <a:latin typeface="Times New Roman" pitchFamily="18" charset="0"/>
                <a:cs typeface="Times New Roman" pitchFamily="18" charset="0"/>
              </a:rPr>
              <a:t> αι. </a:t>
            </a:r>
            <a:r>
              <a:rPr lang="el-GR" b="1" dirty="0" err="1" smtClean="0">
                <a:latin typeface="Times New Roman" pitchFamily="18" charset="0"/>
                <a:cs typeface="Times New Roman" pitchFamily="18" charset="0"/>
              </a:rPr>
              <a:t>π.Χ.</a:t>
            </a:r>
            <a:r>
              <a:rPr lang="el-GR" b="1" dirty="0" smtClean="0">
                <a:latin typeface="Times New Roman" pitchFamily="18" charset="0"/>
                <a:cs typeface="Times New Roman" pitchFamily="18" charset="0"/>
              </a:rPr>
              <a:t> </a:t>
            </a:r>
          </a:p>
          <a:p>
            <a:pPr>
              <a:buNone/>
            </a:pPr>
            <a:r>
              <a:rPr lang="el-GR" dirty="0" smtClean="0">
                <a:latin typeface="Times New Roman" pitchFamily="18" charset="0"/>
                <a:cs typeface="Times New Roman" pitchFamily="18" charset="0"/>
              </a:rPr>
              <a:t>    </a:t>
            </a:r>
          </a:p>
          <a:p>
            <a:pPr>
              <a:buNone/>
            </a:pPr>
            <a:r>
              <a:rPr lang="el-GR" b="1" dirty="0" smtClean="0">
                <a:latin typeface="Times New Roman" pitchFamily="18" charset="0"/>
                <a:cs typeface="Times New Roman" pitchFamily="18" charset="0"/>
              </a:rPr>
              <a:t>    Ποια είναι η κατάλληλη μέθοδος για την Ιατρική;</a:t>
            </a:r>
          </a:p>
          <a:p>
            <a:pPr>
              <a:buNone/>
            </a:pPr>
            <a:endParaRPr lang="el-GR" dirty="0" smtClean="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Πρωταγωνιστές:</a:t>
            </a:r>
          </a:p>
          <a:p>
            <a:pPr>
              <a:buNone/>
            </a:pPr>
            <a:r>
              <a:rPr lang="el-GR" dirty="0" smtClean="0">
                <a:latin typeface="Times New Roman" pitchFamily="18" charset="0"/>
                <a:cs typeface="Times New Roman" pitchFamily="18" charset="0"/>
              </a:rPr>
              <a:t>    Εμπειρικοί – Λογικοί ή Δογματικοί</a:t>
            </a:r>
          </a:p>
          <a:p>
            <a:pPr>
              <a:buNone/>
            </a:pPr>
            <a:endParaRPr lang="el-GR" dirty="0" smtClean="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Πηγές: Γαληνός, </a:t>
            </a:r>
            <a:r>
              <a:rPr lang="el-GR" dirty="0" err="1" smtClean="0">
                <a:latin typeface="Times New Roman" pitchFamily="18" charset="0"/>
                <a:cs typeface="Times New Roman" pitchFamily="18" charset="0"/>
              </a:rPr>
              <a:t>Σέξτος</a:t>
            </a:r>
            <a:r>
              <a:rPr lang="el-GR" dirty="0" smtClean="0">
                <a:latin typeface="Times New Roman" pitchFamily="18" charset="0"/>
                <a:cs typeface="Times New Roman" pitchFamily="18" charset="0"/>
              </a:rPr>
              <a:t> Εμπειρικός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725470"/>
          </a:xfrm>
        </p:spPr>
        <p:txBody>
          <a:bodyPr>
            <a:normAutofit fontScale="90000"/>
          </a:bodyPr>
          <a:lstStyle/>
          <a:p>
            <a:r>
              <a:rPr lang="el-GR" sz="3600" b="1" dirty="0" smtClean="0">
                <a:latin typeface="Times New Roman" pitchFamily="18" charset="0"/>
                <a:cs typeface="Times New Roman" pitchFamily="18" charset="0"/>
              </a:rPr>
              <a:t/>
            </a:r>
            <a:br>
              <a:rPr lang="el-GR" sz="3600" b="1" dirty="0" smtClean="0">
                <a:latin typeface="Times New Roman" pitchFamily="18" charset="0"/>
                <a:cs typeface="Times New Roman" pitchFamily="18" charset="0"/>
              </a:rPr>
            </a:br>
            <a:r>
              <a:rPr lang="el-GR" sz="3600" b="1" dirty="0" smtClean="0">
                <a:latin typeface="Times New Roman" pitchFamily="18" charset="0"/>
                <a:cs typeface="Times New Roman" pitchFamily="18" charset="0"/>
              </a:rPr>
              <a:t>ΔΥΟ ΕΙΔΗ ΣΥΛΛΟΓΙΣΜΟΥ</a:t>
            </a:r>
            <a:r>
              <a:rPr lang="el-GR" dirty="0"/>
              <a:t/>
            </a:r>
            <a:br>
              <a:rPr lang="el-GR" dirty="0"/>
            </a:br>
            <a:endParaRPr lang="el-GR" dirty="0"/>
          </a:p>
        </p:txBody>
      </p:sp>
      <p:sp>
        <p:nvSpPr>
          <p:cNvPr id="3" name="2 - Θέση περιεχομένου"/>
          <p:cNvSpPr>
            <a:spLocks noGrp="1"/>
          </p:cNvSpPr>
          <p:nvPr>
            <p:ph idx="1"/>
          </p:nvPr>
        </p:nvSpPr>
        <p:spPr>
          <a:xfrm>
            <a:off x="428596" y="785794"/>
            <a:ext cx="8229600" cy="5929330"/>
          </a:xfrm>
        </p:spPr>
        <p:txBody>
          <a:bodyPr>
            <a:noAutofit/>
          </a:bodyPr>
          <a:lstStyle/>
          <a:p>
            <a:pPr algn="just"/>
            <a:r>
              <a:rPr lang="el-GR" sz="2400" dirty="0">
                <a:latin typeface="Times New Roman" pitchFamily="18" charset="0"/>
                <a:cs typeface="Times New Roman" pitchFamily="18" charset="0"/>
              </a:rPr>
              <a:t>Ωστόσο η διαφορά μεταξύ των δύο συλλογιστικών τρόπων δεν ήταν μόνο τα είδη των άδηλων οντοτήτων που </a:t>
            </a:r>
            <a:r>
              <a:rPr lang="el-GR" sz="2400" dirty="0" smtClean="0">
                <a:latin typeface="Times New Roman" pitchFamily="18" charset="0"/>
                <a:cs typeface="Times New Roman" pitchFamily="18" charset="0"/>
              </a:rPr>
              <a:t>εμπλέκουν.</a:t>
            </a:r>
          </a:p>
          <a:p>
            <a:pPr algn="just"/>
            <a:endParaRPr lang="el-GR" sz="2400" dirty="0" smtClean="0">
              <a:latin typeface="Times New Roman" pitchFamily="18" charset="0"/>
              <a:cs typeface="Times New Roman" pitchFamily="18" charset="0"/>
            </a:endParaRPr>
          </a:p>
          <a:p>
            <a:pPr algn="just"/>
            <a:r>
              <a:rPr lang="el-GR" sz="2400" b="1" dirty="0" smtClean="0">
                <a:solidFill>
                  <a:srgbClr val="FF0000"/>
                </a:solidFill>
                <a:latin typeface="Times New Roman" pitchFamily="18" charset="0"/>
                <a:cs typeface="Times New Roman" pitchFamily="18" charset="0"/>
              </a:rPr>
              <a:t>Υπομνηστικός Συλλογισμός</a:t>
            </a:r>
            <a:r>
              <a:rPr lang="el-GR" sz="2400" dirty="0" smtClean="0">
                <a:solidFill>
                  <a:srgbClr val="FF0000"/>
                </a:solidFill>
                <a:latin typeface="Times New Roman" pitchFamily="18" charset="0"/>
                <a:cs typeface="Times New Roman" pitchFamily="18" charset="0"/>
              </a:rPr>
              <a:t>: </a:t>
            </a:r>
            <a:r>
              <a:rPr lang="el-GR" sz="2400" dirty="0" smtClean="0">
                <a:latin typeface="Times New Roman" pitchFamily="18" charset="0"/>
                <a:cs typeface="Times New Roman" pitchFamily="18" charset="0"/>
              </a:rPr>
              <a:t>βασίζεται στην </a:t>
            </a:r>
            <a:r>
              <a:rPr lang="el-GR" sz="2400" b="1" dirty="0" smtClean="0">
                <a:latin typeface="Times New Roman" pitchFamily="18" charset="0"/>
                <a:cs typeface="Times New Roman" pitchFamily="18" charset="0"/>
              </a:rPr>
              <a:t>ανάμνηση της παρελθούσας </a:t>
            </a:r>
            <a:r>
              <a:rPr lang="el-GR" sz="2400" b="1" dirty="0" err="1" smtClean="0">
                <a:latin typeface="Times New Roman" pitchFamily="18" charset="0"/>
                <a:cs typeface="Times New Roman" pitchFamily="18" charset="0"/>
              </a:rPr>
              <a:t>συνεκδήλωσης</a:t>
            </a:r>
            <a:r>
              <a:rPr lang="el-GR" sz="2400" dirty="0" smtClean="0">
                <a:latin typeface="Times New Roman" pitchFamily="18" charset="0"/>
                <a:cs typeface="Times New Roman" pitchFamily="18" charset="0"/>
              </a:rPr>
              <a:t> του πρόδηλου αποτελέσματος με την προσωρινά άδηλη αιτία.</a:t>
            </a:r>
          </a:p>
          <a:p>
            <a:pPr algn="just"/>
            <a:r>
              <a:rPr lang="el-GR" sz="2400" dirty="0" smtClean="0">
                <a:latin typeface="Times New Roman" pitchFamily="18" charset="0"/>
                <a:cs typeface="Times New Roman" pitchFamily="18" charset="0"/>
              </a:rPr>
              <a:t>Από την </a:t>
            </a:r>
            <a:r>
              <a:rPr lang="el-GR" sz="2400" b="1" dirty="0" smtClean="0">
                <a:latin typeface="Times New Roman" pitchFamily="18" charset="0"/>
                <a:cs typeface="Times New Roman" pitchFamily="18" charset="0"/>
              </a:rPr>
              <a:t>παρατήρηση</a:t>
            </a:r>
            <a:r>
              <a:rPr lang="el-GR" sz="2400" dirty="0" smtClean="0">
                <a:latin typeface="Times New Roman" pitchFamily="18" charset="0"/>
                <a:cs typeface="Times New Roman" pitchFamily="18" charset="0"/>
              </a:rPr>
              <a:t> του πρόδηλου αποτελέσματος, οδηγούμαστε στην </a:t>
            </a:r>
            <a:r>
              <a:rPr lang="el-GR" sz="2400" b="1" dirty="0" smtClean="0">
                <a:latin typeface="Times New Roman" pitchFamily="18" charset="0"/>
                <a:cs typeface="Times New Roman" pitchFamily="18" charset="0"/>
              </a:rPr>
              <a:t>ανάμνηση</a:t>
            </a:r>
            <a:r>
              <a:rPr lang="el-GR" sz="2400" dirty="0" smtClean="0">
                <a:latin typeface="Times New Roman" pitchFamily="18" charset="0"/>
                <a:cs typeface="Times New Roman" pitchFamily="18" charset="0"/>
              </a:rPr>
              <a:t> «του πράγματος που έχει παρατηρηθεί μαζί με αυτό και που τώρα δεν προκαλεί καμία εμφανή εντύπωση σε εμάς (όπως στην περίπτωση της φωτιάς και του καπνού)».</a:t>
            </a:r>
          </a:p>
          <a:p>
            <a:pPr algn="just"/>
            <a:r>
              <a:rPr lang="el-GR" sz="2400" dirty="0" smtClean="0">
                <a:latin typeface="Times New Roman" pitchFamily="18" charset="0"/>
                <a:cs typeface="Times New Roman" pitchFamily="18" charset="0"/>
              </a:rPr>
              <a:t> Έτσι εννοούμενη η υπομνηστική συνεπαγωγή υποτίθεται ότι θεμελιώνεται στη βάση της παρελθούσας εμπειρίας και εμπλέκει τη μνήμη. </a:t>
            </a:r>
          </a:p>
          <a:p>
            <a:pPr algn="just"/>
            <a:endParaRPr lang="el-GR" sz="2400" dirty="0" smtClean="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725470"/>
          </a:xfrm>
        </p:spPr>
        <p:txBody>
          <a:bodyPr>
            <a:normAutofit fontScale="90000"/>
          </a:bodyPr>
          <a:lstStyle/>
          <a:p>
            <a:r>
              <a:rPr lang="el-GR" sz="3600" b="1" dirty="0" smtClean="0">
                <a:latin typeface="Times New Roman" pitchFamily="18" charset="0"/>
                <a:cs typeface="Times New Roman" pitchFamily="18" charset="0"/>
              </a:rPr>
              <a:t/>
            </a:r>
            <a:br>
              <a:rPr lang="el-GR" sz="3600" b="1" dirty="0" smtClean="0">
                <a:latin typeface="Times New Roman" pitchFamily="18" charset="0"/>
                <a:cs typeface="Times New Roman" pitchFamily="18" charset="0"/>
              </a:rPr>
            </a:br>
            <a:r>
              <a:rPr lang="el-GR" sz="3600" b="1" dirty="0" smtClean="0">
                <a:latin typeface="Times New Roman" pitchFamily="18" charset="0"/>
                <a:cs typeface="Times New Roman" pitchFamily="18" charset="0"/>
              </a:rPr>
              <a:t>ΔΥΟ ΕΙΔΗ ΣΥΛΛΟΓΙΣΜΟΥ</a:t>
            </a:r>
            <a:r>
              <a:rPr lang="el-GR" dirty="0"/>
              <a:t/>
            </a:r>
            <a:br>
              <a:rPr lang="el-GR" dirty="0"/>
            </a:br>
            <a:endParaRPr lang="el-GR" dirty="0"/>
          </a:p>
        </p:txBody>
      </p:sp>
      <p:sp>
        <p:nvSpPr>
          <p:cNvPr id="3" name="2 - Θέση περιεχομένου"/>
          <p:cNvSpPr>
            <a:spLocks noGrp="1"/>
          </p:cNvSpPr>
          <p:nvPr>
            <p:ph idx="1"/>
          </p:nvPr>
        </p:nvSpPr>
        <p:spPr>
          <a:xfrm>
            <a:off x="428596" y="928670"/>
            <a:ext cx="8229600" cy="5786454"/>
          </a:xfrm>
        </p:spPr>
        <p:txBody>
          <a:bodyPr>
            <a:noAutofit/>
          </a:bodyPr>
          <a:lstStyle/>
          <a:p>
            <a:pPr algn="just"/>
            <a:r>
              <a:rPr lang="el-GR" sz="2400" dirty="0">
                <a:latin typeface="Times New Roman" pitchFamily="18" charset="0"/>
                <a:cs typeface="Times New Roman" pitchFamily="18" charset="0"/>
              </a:rPr>
              <a:t>Τ</a:t>
            </a:r>
            <a:r>
              <a:rPr lang="el-GR" sz="2400" dirty="0" smtClean="0">
                <a:latin typeface="Times New Roman" pitchFamily="18" charset="0"/>
                <a:cs typeface="Times New Roman" pitchFamily="18" charset="0"/>
              </a:rPr>
              <a:t>ο συμπέρασμα </a:t>
            </a:r>
            <a:r>
              <a:rPr lang="el-GR" sz="2400" dirty="0">
                <a:latin typeface="Times New Roman" pitchFamily="18" charset="0"/>
                <a:cs typeface="Times New Roman" pitchFamily="18" charset="0"/>
              </a:rPr>
              <a:t>ενός </a:t>
            </a:r>
            <a:r>
              <a:rPr lang="el-GR" sz="2400" b="1" dirty="0">
                <a:solidFill>
                  <a:srgbClr val="FF0000"/>
                </a:solidFill>
                <a:latin typeface="Times New Roman" pitchFamily="18" charset="0"/>
                <a:cs typeface="Times New Roman" pitchFamily="18" charset="0"/>
              </a:rPr>
              <a:t>ενδεικτικού συλλογισμού</a:t>
            </a:r>
            <a:r>
              <a:rPr lang="el-GR" sz="2400" dirty="0">
                <a:latin typeface="Times New Roman" pitchFamily="18" charset="0"/>
                <a:cs typeface="Times New Roman" pitchFamily="18" charset="0"/>
              </a:rPr>
              <a:t> </a:t>
            </a:r>
            <a:r>
              <a:rPr lang="el-GR" sz="2400" dirty="0" smtClean="0">
                <a:latin typeface="Times New Roman" pitchFamily="18" charset="0"/>
                <a:cs typeface="Times New Roman" pitchFamily="18" charset="0"/>
              </a:rPr>
              <a:t>νομιμοποιείται  </a:t>
            </a:r>
            <a:r>
              <a:rPr lang="el-GR" sz="2400" dirty="0">
                <a:latin typeface="Times New Roman" pitchFamily="18" charset="0"/>
                <a:cs typeface="Times New Roman" pitchFamily="18" charset="0"/>
              </a:rPr>
              <a:t>από το γεγονός ότι το αποτέλεσμα (σημείο) </a:t>
            </a:r>
            <a:r>
              <a:rPr lang="el-GR" sz="2400" b="1" dirty="0" smtClean="0">
                <a:latin typeface="Times New Roman" pitchFamily="18" charset="0"/>
                <a:cs typeface="Times New Roman" pitchFamily="18" charset="0"/>
              </a:rPr>
              <a:t>συνδέεται </a:t>
            </a:r>
            <a:r>
              <a:rPr lang="el-GR" sz="2400" b="1" dirty="0">
                <a:latin typeface="Times New Roman" pitchFamily="18" charset="0"/>
                <a:cs typeface="Times New Roman" pitchFamily="18" charset="0"/>
              </a:rPr>
              <a:t>κατά  τρόπο αναγκαίο </a:t>
            </a:r>
            <a:r>
              <a:rPr lang="el-GR" sz="2400" dirty="0">
                <a:latin typeface="Times New Roman" pitchFamily="18" charset="0"/>
                <a:cs typeface="Times New Roman" pitchFamily="18" charset="0"/>
              </a:rPr>
              <a:t>με την αιτία (το σημαινόμενο</a:t>
            </a:r>
            <a:r>
              <a:rPr lang="el-GR" sz="2400" dirty="0" smtClean="0">
                <a:latin typeface="Times New Roman" pitchFamily="18" charset="0"/>
                <a:cs typeface="Times New Roman" pitchFamily="18" charset="0"/>
              </a:rPr>
              <a:t>). </a:t>
            </a:r>
          </a:p>
          <a:p>
            <a:pPr algn="just"/>
            <a:r>
              <a:rPr lang="el-GR" sz="2400" dirty="0" err="1" smtClean="0">
                <a:latin typeface="Times New Roman" pitchFamily="18" charset="0"/>
                <a:cs typeface="Times New Roman" pitchFamily="18" charset="0"/>
              </a:rPr>
              <a:t>Σέξτος</a:t>
            </a:r>
            <a:r>
              <a:rPr lang="el-GR" sz="2400" dirty="0" smtClean="0">
                <a:latin typeface="Times New Roman" pitchFamily="18" charset="0"/>
                <a:cs typeface="Times New Roman" pitchFamily="18" charset="0"/>
              </a:rPr>
              <a:t>: η </a:t>
            </a:r>
            <a:r>
              <a:rPr lang="el-GR" sz="2400" dirty="0">
                <a:latin typeface="Times New Roman" pitchFamily="18" charset="0"/>
                <a:cs typeface="Times New Roman" pitchFamily="18" charset="0"/>
              </a:rPr>
              <a:t>υποτιθέμενη βεβαιότητα του ενδεικτικού συλλογισμού δεν έχει να κάνει με το γεγονός ότι η αιτία και το αποτέλεσμα έχουν παρατηρηθεί κατ’ επανάληψη μαζί στο παρελθόν (καθώς </a:t>
            </a:r>
            <a:r>
              <a:rPr lang="el-GR" sz="2400" b="1" dirty="0">
                <a:latin typeface="Times New Roman" pitchFamily="18" charset="0"/>
                <a:cs typeface="Times New Roman" pitchFamily="18" charset="0"/>
              </a:rPr>
              <a:t>η αιτία δεν είναι ούτως ή άλλως πρόδηλη</a:t>
            </a:r>
            <a:r>
              <a:rPr lang="el-GR" sz="2400" dirty="0">
                <a:latin typeface="Times New Roman" pitchFamily="18" charset="0"/>
                <a:cs typeface="Times New Roman" pitchFamily="18" charset="0"/>
              </a:rPr>
              <a:t>). </a:t>
            </a:r>
          </a:p>
          <a:p>
            <a:pPr algn="just"/>
            <a:r>
              <a:rPr lang="el-GR" sz="2400" dirty="0" smtClean="0">
                <a:latin typeface="Times New Roman" pitchFamily="18" charset="0"/>
                <a:cs typeface="Times New Roman" pitchFamily="18" charset="0"/>
              </a:rPr>
              <a:t>Επομένως η </a:t>
            </a:r>
            <a:r>
              <a:rPr lang="el-GR" sz="2400" dirty="0">
                <a:latin typeface="Times New Roman" pitchFamily="18" charset="0"/>
                <a:cs typeface="Times New Roman" pitchFamily="18" charset="0"/>
              </a:rPr>
              <a:t>βεβαιότητα μπορεί να προέρχεται μόνο από τον μη συνεπικουρούμενο από την εμπειρία λόγο. </a:t>
            </a:r>
          </a:p>
          <a:p>
            <a:pPr algn="just"/>
            <a:r>
              <a:rPr lang="el-GR" sz="2400" dirty="0">
                <a:latin typeface="Times New Roman" pitchFamily="18" charset="0"/>
                <a:cs typeface="Times New Roman" pitchFamily="18" charset="0"/>
              </a:rPr>
              <a:t>Ο λόγος υποτίθεται ότι επιτρέπει την κατανόηση της φύσης και της σύστασης των άδηλων πραγμάτων.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fontScale="90000"/>
          </a:bodyPr>
          <a:lstStyle/>
          <a:p>
            <a:r>
              <a:rPr lang="el-GR" b="1" dirty="0" smtClean="0">
                <a:latin typeface="Times New Roman" pitchFamily="18" charset="0"/>
                <a:cs typeface="Times New Roman" pitchFamily="18" charset="0"/>
              </a:rPr>
              <a:t>ΑΝΑΛΟΓΙΣΜΟΣ-ΕΠΙΛΟΓΙΣΜΟΣ</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1214422"/>
            <a:ext cx="9144000" cy="4525963"/>
          </a:xfrm>
        </p:spPr>
        <p:txBody>
          <a:bodyPr>
            <a:normAutofit fontScale="92500" lnSpcReduction="20000"/>
          </a:bodyPr>
          <a:lstStyle/>
          <a:p>
            <a:pPr algn="just">
              <a:buNone/>
            </a:pPr>
            <a:r>
              <a:rPr lang="el-GR" dirty="0" smtClean="0"/>
              <a:t>   </a:t>
            </a:r>
            <a:r>
              <a:rPr lang="el-GR" dirty="0" smtClean="0">
                <a:latin typeface="Times New Roman" pitchFamily="18" charset="0"/>
                <a:cs typeface="Times New Roman" pitchFamily="18" charset="0"/>
              </a:rPr>
              <a:t>Οι </a:t>
            </a:r>
            <a:r>
              <a:rPr lang="el-GR" dirty="0">
                <a:latin typeface="Times New Roman" pitchFamily="18" charset="0"/>
                <a:cs typeface="Times New Roman" pitchFamily="18" charset="0"/>
              </a:rPr>
              <a:t>εμπειρικοί χρησιμοποίησαν μια εξειδικευμένη τεχνική ορολογία για να χαρτογραφήσουν αυτήν τη διάκριση. </a:t>
            </a:r>
            <a:endParaRPr lang="el-GR" dirty="0" smtClean="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a:t>
            </a:r>
          </a:p>
          <a:p>
            <a:pPr algn="just">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Ονόμασαν </a:t>
            </a:r>
            <a:r>
              <a:rPr lang="el-GR" dirty="0">
                <a:latin typeface="Times New Roman" pitchFamily="18" charset="0"/>
                <a:cs typeface="Times New Roman" pitchFamily="18" charset="0"/>
              </a:rPr>
              <a:t>τον συλλογισμό των ενδεικτικών σημείων </a:t>
            </a:r>
            <a:r>
              <a:rPr lang="el-GR" b="1" dirty="0">
                <a:solidFill>
                  <a:srgbClr val="FF0000"/>
                </a:solidFill>
                <a:latin typeface="Times New Roman" pitchFamily="18" charset="0"/>
                <a:cs typeface="Times New Roman" pitchFamily="18" charset="0"/>
              </a:rPr>
              <a:t>αναλογισμό</a:t>
            </a:r>
            <a:r>
              <a:rPr lang="el-GR" dirty="0">
                <a:latin typeface="Times New Roman" pitchFamily="18" charset="0"/>
                <a:cs typeface="Times New Roman" pitchFamily="18" charset="0"/>
              </a:rPr>
              <a:t> και τον συλλογισμό των αναμνηστικών σημείων </a:t>
            </a:r>
            <a:r>
              <a:rPr lang="el-GR" b="1" dirty="0" err="1">
                <a:solidFill>
                  <a:srgbClr val="FF0000"/>
                </a:solidFill>
                <a:latin typeface="Times New Roman" pitchFamily="18" charset="0"/>
                <a:cs typeface="Times New Roman" pitchFamily="18" charset="0"/>
              </a:rPr>
              <a:t>επιλογισμό</a:t>
            </a:r>
            <a:r>
              <a:rPr lang="el-GR" dirty="0" smtClean="0">
                <a:latin typeface="Times New Roman" pitchFamily="18" charset="0"/>
                <a:cs typeface="Times New Roman" pitchFamily="18" charset="0"/>
              </a:rPr>
              <a:t>.</a:t>
            </a:r>
          </a:p>
          <a:p>
            <a:pPr algn="just">
              <a:buNone/>
            </a:pPr>
            <a:r>
              <a:rPr lang="el-GR" dirty="0" smtClean="0">
                <a:latin typeface="Times New Roman" pitchFamily="18" charset="0"/>
                <a:cs typeface="Times New Roman" pitchFamily="18" charset="0"/>
              </a:rPr>
              <a:t>    </a:t>
            </a:r>
          </a:p>
          <a:p>
            <a:pPr algn="just">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Και </a:t>
            </a:r>
            <a:r>
              <a:rPr lang="el-GR" dirty="0">
                <a:latin typeface="Times New Roman" pitchFamily="18" charset="0"/>
                <a:cs typeface="Times New Roman" pitchFamily="18" charset="0"/>
              </a:rPr>
              <a:t>αμφισβήτησαν </a:t>
            </a:r>
            <a:r>
              <a:rPr lang="el-GR" dirty="0" smtClean="0">
                <a:latin typeface="Times New Roman" pitchFamily="18" charset="0"/>
                <a:cs typeface="Times New Roman" pitchFamily="18" charset="0"/>
              </a:rPr>
              <a:t>τον </a:t>
            </a:r>
            <a:r>
              <a:rPr lang="el-GR" dirty="0">
                <a:latin typeface="Times New Roman" pitchFamily="18" charset="0"/>
                <a:cs typeface="Times New Roman" pitchFamily="18" charset="0"/>
              </a:rPr>
              <a:t>ισχυρισμό των Δογματικών ότι ο αναλογισμός οδηγεί στην αποδοχή άδηλων </a:t>
            </a:r>
            <a:r>
              <a:rPr lang="el-GR" dirty="0" smtClean="0">
                <a:latin typeface="Times New Roman" pitchFamily="18" charset="0"/>
                <a:cs typeface="Times New Roman" pitchFamily="18" charset="0"/>
              </a:rPr>
              <a:t>πραγμάτων.</a:t>
            </a:r>
            <a:endParaRPr lang="el-GR"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796908"/>
          </a:xfrm>
        </p:spPr>
        <p:txBody>
          <a:bodyPr>
            <a:normAutofit/>
          </a:bodyPr>
          <a:lstStyle/>
          <a:p>
            <a:r>
              <a:rPr lang="el-GR" sz="3600" b="1" dirty="0" smtClean="0">
                <a:latin typeface="Times New Roman" pitchFamily="18" charset="0"/>
                <a:cs typeface="Times New Roman" pitchFamily="18" charset="0"/>
              </a:rPr>
              <a:t>ΕΝΑΝΤΙΟΝ ΤΟΥ ΑΝΑΛΟΓΙΣΜΟΥ</a:t>
            </a:r>
            <a:endParaRPr lang="el-GR" sz="36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28596" y="1000108"/>
            <a:ext cx="8229600" cy="5857892"/>
          </a:xfrm>
        </p:spPr>
        <p:txBody>
          <a:bodyPr>
            <a:normAutofit fontScale="25000" lnSpcReduction="20000"/>
          </a:bodyPr>
          <a:lstStyle/>
          <a:p>
            <a:pPr marL="514350" indent="-514350">
              <a:buAutoNum type="arabicPeriod"/>
            </a:pPr>
            <a:r>
              <a:rPr lang="el-GR" sz="11200" b="1" dirty="0" smtClean="0">
                <a:solidFill>
                  <a:srgbClr val="FF0000"/>
                </a:solidFill>
                <a:latin typeface="Times New Roman" pitchFamily="18" charset="0"/>
                <a:cs typeface="Times New Roman" pitchFamily="18" charset="0"/>
              </a:rPr>
              <a:t>Η Θεωρητική Διαφωνία</a:t>
            </a:r>
            <a:endParaRPr lang="el-GR" sz="11200" dirty="0" smtClean="0">
              <a:solidFill>
                <a:srgbClr val="FF0000"/>
              </a:solidFill>
              <a:latin typeface="Times New Roman" pitchFamily="18" charset="0"/>
              <a:cs typeface="Times New Roman" pitchFamily="18" charset="0"/>
            </a:endParaRPr>
          </a:p>
          <a:p>
            <a:pPr marL="514350" indent="-514350" algn="just">
              <a:buNone/>
            </a:pPr>
            <a:r>
              <a:rPr lang="el-GR" sz="11200" dirty="0" smtClean="0">
                <a:latin typeface="Times New Roman" pitchFamily="18" charset="0"/>
                <a:cs typeface="Times New Roman" pitchFamily="18" charset="0"/>
              </a:rPr>
              <a:t>      Εάν η συνεπαγωγή από το ορατό στο αόρατο (αναλογισμός, ένδειξη) ήταν λογικά επιτακτική, δεν θα </a:t>
            </a:r>
            <a:r>
              <a:rPr lang="el-GR" sz="11200" dirty="0" smtClean="0">
                <a:latin typeface="Times New Roman" pitchFamily="18" charset="0"/>
                <a:cs typeface="Times New Roman" pitchFamily="18" charset="0"/>
              </a:rPr>
              <a:t>υπήρχε ο  </a:t>
            </a:r>
            <a:r>
              <a:rPr lang="el-GR" sz="11200" b="1" dirty="0" smtClean="0">
                <a:latin typeface="Times New Roman" pitchFamily="18" charset="0"/>
                <a:cs typeface="Times New Roman" pitchFamily="18" charset="0"/>
              </a:rPr>
              <a:t>πολλαπλασιασμός</a:t>
            </a:r>
            <a:r>
              <a:rPr lang="el-GR" sz="11200" dirty="0" smtClean="0">
                <a:latin typeface="Times New Roman" pitchFamily="18" charset="0"/>
                <a:cs typeface="Times New Roman" pitchFamily="18" charset="0"/>
              </a:rPr>
              <a:t> ή </a:t>
            </a:r>
            <a:r>
              <a:rPr lang="el-GR" sz="11200" b="1" dirty="0" smtClean="0">
                <a:latin typeface="Times New Roman" pitchFamily="18" charset="0"/>
                <a:cs typeface="Times New Roman" pitchFamily="18" charset="0"/>
              </a:rPr>
              <a:t>πλουραλισμός</a:t>
            </a:r>
            <a:r>
              <a:rPr lang="el-GR" sz="11200" dirty="0" smtClean="0">
                <a:latin typeface="Times New Roman" pitchFamily="18" charset="0"/>
                <a:cs typeface="Times New Roman" pitchFamily="18" charset="0"/>
              </a:rPr>
              <a:t> </a:t>
            </a:r>
            <a:r>
              <a:rPr lang="el-GR" sz="11200" dirty="0" smtClean="0">
                <a:latin typeface="Times New Roman" pitchFamily="18" charset="0"/>
                <a:cs typeface="Times New Roman" pitchFamily="18" charset="0"/>
              </a:rPr>
              <a:t>των θεωριών ούτε </a:t>
            </a:r>
            <a:r>
              <a:rPr lang="el-GR" sz="11200" b="1" dirty="0" smtClean="0">
                <a:latin typeface="Times New Roman" pitchFamily="18" charset="0"/>
                <a:cs typeface="Times New Roman" pitchFamily="18" charset="0"/>
              </a:rPr>
              <a:t>διαφωνία</a:t>
            </a:r>
            <a:r>
              <a:rPr lang="el-GR" sz="11200" dirty="0" smtClean="0">
                <a:latin typeface="Times New Roman" pitchFamily="18" charset="0"/>
                <a:cs typeface="Times New Roman" pitchFamily="18" charset="0"/>
              </a:rPr>
              <a:t> μεταξύ των γιατρών σχετικά με τα αίτια μιας ασθένειας.</a:t>
            </a:r>
            <a:r>
              <a:rPr lang="el-GR" sz="11200" b="1" dirty="0">
                <a:latin typeface="Times New Roman" pitchFamily="18" charset="0"/>
                <a:cs typeface="Times New Roman" pitchFamily="18" charset="0"/>
              </a:rPr>
              <a:t> </a:t>
            </a:r>
            <a:endParaRPr lang="el-GR" sz="11200" b="1" dirty="0" smtClean="0">
              <a:latin typeface="Times New Roman" pitchFamily="18" charset="0"/>
              <a:cs typeface="Times New Roman" pitchFamily="18" charset="0"/>
            </a:endParaRPr>
          </a:p>
          <a:p>
            <a:pPr marL="514350" indent="-514350" algn="just">
              <a:buNone/>
            </a:pPr>
            <a:endParaRPr lang="el-GR" sz="11200" b="1" dirty="0">
              <a:latin typeface="Times New Roman" pitchFamily="18" charset="0"/>
              <a:cs typeface="Times New Roman" pitchFamily="18" charset="0"/>
            </a:endParaRPr>
          </a:p>
          <a:p>
            <a:pPr marL="514350" indent="-514350" algn="just">
              <a:buNone/>
            </a:pPr>
            <a:endParaRPr lang="el-GR" sz="11200" b="1" dirty="0" smtClean="0">
              <a:latin typeface="Times New Roman" pitchFamily="18" charset="0"/>
              <a:cs typeface="Times New Roman" pitchFamily="18" charset="0"/>
            </a:endParaRPr>
          </a:p>
          <a:p>
            <a:pPr marL="514350" indent="-514350" algn="just">
              <a:buNone/>
            </a:pPr>
            <a:r>
              <a:rPr lang="el-GR" sz="11200" b="1" dirty="0" smtClean="0">
                <a:solidFill>
                  <a:srgbClr val="FF0000"/>
                </a:solidFill>
                <a:latin typeface="Times New Roman" pitchFamily="18" charset="0"/>
                <a:cs typeface="Times New Roman" pitchFamily="18" charset="0"/>
              </a:rPr>
              <a:t>2</a:t>
            </a:r>
            <a:r>
              <a:rPr lang="el-GR" sz="11200" b="1" dirty="0">
                <a:solidFill>
                  <a:srgbClr val="FF0000"/>
                </a:solidFill>
                <a:latin typeface="Times New Roman" pitchFamily="18" charset="0"/>
                <a:cs typeface="Times New Roman" pitchFamily="18" charset="0"/>
              </a:rPr>
              <a:t>. Εναντίον της </a:t>
            </a:r>
            <a:r>
              <a:rPr lang="en-US" sz="11200" b="1" dirty="0">
                <a:solidFill>
                  <a:srgbClr val="FF0000"/>
                </a:solidFill>
                <a:latin typeface="Times New Roman" pitchFamily="18" charset="0"/>
                <a:cs typeface="Times New Roman" pitchFamily="18" charset="0"/>
              </a:rPr>
              <a:t>a priori</a:t>
            </a:r>
            <a:r>
              <a:rPr lang="el-GR" sz="11200" b="1" dirty="0">
                <a:solidFill>
                  <a:srgbClr val="FF0000"/>
                </a:solidFill>
                <a:latin typeface="Times New Roman" pitchFamily="18" charset="0"/>
                <a:cs typeface="Times New Roman" pitchFamily="18" charset="0"/>
              </a:rPr>
              <a:t> λειτουργίας του </a:t>
            </a:r>
            <a:r>
              <a:rPr lang="el-GR" sz="11200" b="1" dirty="0" smtClean="0">
                <a:solidFill>
                  <a:srgbClr val="FF0000"/>
                </a:solidFill>
                <a:latin typeface="Times New Roman" pitchFamily="18" charset="0"/>
                <a:cs typeface="Times New Roman" pitchFamily="18" charset="0"/>
              </a:rPr>
              <a:t>λόγου</a:t>
            </a:r>
          </a:p>
          <a:p>
            <a:pPr marL="514350" indent="-514350" algn="just">
              <a:buNone/>
            </a:pPr>
            <a:r>
              <a:rPr lang="el-GR" sz="11200" b="1" dirty="0">
                <a:latin typeface="Times New Roman" pitchFamily="18" charset="0"/>
                <a:cs typeface="Times New Roman" pitchFamily="18" charset="0"/>
              </a:rPr>
              <a:t> </a:t>
            </a:r>
            <a:r>
              <a:rPr lang="el-GR" sz="11200" b="1" dirty="0" smtClean="0">
                <a:latin typeface="Times New Roman" pitchFamily="18" charset="0"/>
                <a:cs typeface="Times New Roman" pitchFamily="18" charset="0"/>
              </a:rPr>
              <a:t>     </a:t>
            </a:r>
            <a:r>
              <a:rPr lang="el-GR" sz="11200" dirty="0" smtClean="0">
                <a:latin typeface="Times New Roman" pitchFamily="18" charset="0"/>
                <a:cs typeface="Times New Roman" pitchFamily="18" charset="0"/>
              </a:rPr>
              <a:t>Ο λόγος δεν μπορεί να έχει μιαν ορθολογική θέαση της φύσης των πραγμάτων, ανεξάρτητα από την εμπειρία. </a:t>
            </a:r>
            <a:r>
              <a:rPr lang="el-GR" sz="11200" dirty="0">
                <a:latin typeface="Times New Roman" pitchFamily="18" charset="0"/>
                <a:cs typeface="Times New Roman" pitchFamily="18" charset="0"/>
              </a:rPr>
              <a:t>Δ</a:t>
            </a:r>
            <a:r>
              <a:rPr lang="el-GR" sz="11200" dirty="0" smtClean="0">
                <a:latin typeface="Times New Roman" pitchFamily="18" charset="0"/>
                <a:cs typeface="Times New Roman" pitchFamily="18" charset="0"/>
              </a:rPr>
              <a:t>εν θα πρέπει ποτέ «να προβάλλουμε ισχυρισμούς επί τη βάσει της λογικής συνέπειας, παρά μόνο ισχυρισμούς που να στηρίζονται στην πρόδηλη παρατήρηση και τη μνήμη».</a:t>
            </a:r>
          </a:p>
          <a:p>
            <a:pPr marL="514350" indent="-514350" algn="just">
              <a:buNone/>
            </a:pPr>
            <a:endParaRPr lang="el-GR" dirty="0"/>
          </a:p>
          <a:p>
            <a:pPr marL="514350" indent="-514350" algn="just">
              <a:buNone/>
            </a:pPr>
            <a:endParaRPr lang="el-GR" dirty="0" smtClean="0">
              <a:latin typeface="Times New Roman" pitchFamily="18" charset="0"/>
              <a:cs typeface="Times New Roman" pitchFamily="18" charset="0"/>
            </a:endParaRPr>
          </a:p>
          <a:p>
            <a:pPr marL="514350" indent="-514350" algn="just">
              <a:buNone/>
            </a:pPr>
            <a:endParaRPr lang="el-GR" dirty="0" smtClean="0">
              <a:latin typeface="Times New Roman" pitchFamily="18" charset="0"/>
              <a:cs typeface="Times New Roman" pitchFamily="18" charset="0"/>
            </a:endParaRPr>
          </a:p>
          <a:p>
            <a:pPr marL="514350" indent="-514350" algn="just">
              <a:buNone/>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868346"/>
          </a:xfrm>
        </p:spPr>
        <p:txBody>
          <a:bodyPr>
            <a:normAutofit/>
          </a:bodyPr>
          <a:lstStyle/>
          <a:p>
            <a:r>
              <a:rPr lang="en-US" sz="3600" b="1" dirty="0" smtClean="0">
                <a:latin typeface="Times New Roman" pitchFamily="18" charset="0"/>
                <a:cs typeface="Times New Roman" pitchFamily="18" charset="0"/>
              </a:rPr>
              <a:t>ENANTION TOY </a:t>
            </a:r>
            <a:r>
              <a:rPr lang="el-GR" sz="3600" b="1" dirty="0" smtClean="0">
                <a:latin typeface="Times New Roman" pitchFamily="18" charset="0"/>
                <a:cs typeface="Times New Roman" pitchFamily="18" charset="0"/>
              </a:rPr>
              <a:t>ΑΝΑΛΟΓΙΣΜΟΥ</a:t>
            </a:r>
            <a:endParaRPr lang="el-GR" sz="36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1"/>
            <a:ext cx="8229600" cy="4900633"/>
          </a:xfrm>
        </p:spPr>
        <p:txBody>
          <a:bodyPr>
            <a:normAutofit fontScale="92500" lnSpcReduction="20000"/>
          </a:bodyPr>
          <a:lstStyle/>
          <a:p>
            <a:pPr>
              <a:buNone/>
            </a:pPr>
            <a:r>
              <a:rPr lang="el-GR" sz="3500" b="1" dirty="0" smtClean="0">
                <a:solidFill>
                  <a:srgbClr val="FF0000"/>
                </a:solidFill>
                <a:latin typeface="Times New Roman" pitchFamily="18" charset="0"/>
                <a:cs typeface="Times New Roman" pitchFamily="18" charset="0"/>
              </a:rPr>
              <a:t>3. Ενισχυτικοί Συλλογισμοί</a:t>
            </a:r>
          </a:p>
          <a:p>
            <a:pPr algn="just">
              <a:buNone/>
            </a:pPr>
            <a:r>
              <a:rPr lang="el-GR" dirty="0" smtClean="0"/>
              <a:t>    </a:t>
            </a:r>
            <a:r>
              <a:rPr lang="el-GR" sz="2800" dirty="0" smtClean="0">
                <a:latin typeface="Times New Roman" pitchFamily="18" charset="0"/>
                <a:cs typeface="Times New Roman" pitchFamily="18" charset="0"/>
              </a:rPr>
              <a:t>Ο </a:t>
            </a:r>
            <a:r>
              <a:rPr lang="el-GR" sz="2800" dirty="0">
                <a:latin typeface="Times New Roman" pitchFamily="18" charset="0"/>
                <a:cs typeface="Times New Roman" pitchFamily="18" charset="0"/>
              </a:rPr>
              <a:t>ενδεικτικός συλλογισμός δεν μπορεί να είναι ταυτόχρονα παραγωγικός και </a:t>
            </a:r>
            <a:r>
              <a:rPr lang="el-GR" sz="2800" dirty="0" smtClean="0">
                <a:latin typeface="Times New Roman" pitchFamily="18" charset="0"/>
                <a:cs typeface="Times New Roman" pitchFamily="18" charset="0"/>
              </a:rPr>
              <a:t>ενισχυτικός.</a:t>
            </a:r>
            <a:r>
              <a:rPr lang="el-GR" sz="2800" dirty="0">
                <a:latin typeface="Times New Roman" pitchFamily="18" charset="0"/>
                <a:cs typeface="Times New Roman" pitchFamily="18" charset="0"/>
              </a:rPr>
              <a:t> </a:t>
            </a:r>
            <a:endParaRPr lang="el-GR" sz="2800" dirty="0" smtClean="0">
              <a:latin typeface="Times New Roman" pitchFamily="18" charset="0"/>
              <a:cs typeface="Times New Roman" pitchFamily="18" charset="0"/>
            </a:endParaRPr>
          </a:p>
          <a:p>
            <a:pPr algn="just">
              <a:buNone/>
            </a:pPr>
            <a:endParaRPr lang="el-GR" sz="2800" dirty="0">
              <a:latin typeface="Times New Roman" pitchFamily="18" charset="0"/>
              <a:cs typeface="Times New Roman" pitchFamily="18" charset="0"/>
            </a:endParaRPr>
          </a:p>
          <a:p>
            <a:pPr algn="just">
              <a:buNone/>
            </a:pPr>
            <a:r>
              <a:rPr lang="el-GR" sz="3500" b="1" dirty="0" smtClean="0">
                <a:solidFill>
                  <a:srgbClr val="FF0000"/>
                </a:solidFill>
                <a:latin typeface="Times New Roman" pitchFamily="18" charset="0"/>
                <a:cs typeface="Times New Roman" pitchFamily="18" charset="0"/>
              </a:rPr>
              <a:t>4</a:t>
            </a:r>
            <a:r>
              <a:rPr lang="el-GR" sz="3500" b="1" dirty="0">
                <a:solidFill>
                  <a:srgbClr val="FF0000"/>
                </a:solidFill>
                <a:latin typeface="Times New Roman" pitchFamily="18" charset="0"/>
                <a:cs typeface="Times New Roman" pitchFamily="18" charset="0"/>
              </a:rPr>
              <a:t>. Η γνώση της φύσεως των </a:t>
            </a:r>
            <a:r>
              <a:rPr lang="el-GR" sz="3500" b="1" dirty="0" smtClean="0">
                <a:solidFill>
                  <a:srgbClr val="FF0000"/>
                </a:solidFill>
                <a:latin typeface="Times New Roman" pitchFamily="18" charset="0"/>
                <a:cs typeface="Times New Roman" pitchFamily="18" charset="0"/>
              </a:rPr>
              <a:t>πραγμάτων</a:t>
            </a:r>
          </a:p>
          <a:p>
            <a:pPr algn="just">
              <a:buNone/>
            </a:pPr>
            <a:r>
              <a:rPr lang="el-GR" sz="2800" dirty="0">
                <a:latin typeface="Times New Roman" pitchFamily="18" charset="0"/>
                <a:cs typeface="Times New Roman" pitchFamily="18" charset="0"/>
              </a:rPr>
              <a:t> </a:t>
            </a:r>
            <a:r>
              <a:rPr lang="el-GR" sz="2800" dirty="0" smtClean="0">
                <a:latin typeface="Times New Roman" pitchFamily="18" charset="0"/>
                <a:cs typeface="Times New Roman" pitchFamily="18" charset="0"/>
              </a:rPr>
              <a:t>   </a:t>
            </a:r>
            <a:r>
              <a:rPr lang="el-GR" sz="2600" dirty="0" smtClean="0">
                <a:latin typeface="Times New Roman" pitchFamily="18" charset="0"/>
                <a:cs typeface="Times New Roman" pitchFamily="18" charset="0"/>
              </a:rPr>
              <a:t>α</a:t>
            </a:r>
            <a:r>
              <a:rPr lang="el-GR" sz="2600" dirty="0">
                <a:latin typeface="Times New Roman" pitchFamily="18" charset="0"/>
                <a:cs typeface="Times New Roman" pitchFamily="18" charset="0"/>
              </a:rPr>
              <a:t>) </a:t>
            </a:r>
            <a:r>
              <a:rPr lang="el-GR" sz="2600" dirty="0" smtClean="0">
                <a:latin typeface="Times New Roman" pitchFamily="18" charset="0"/>
                <a:cs typeface="Times New Roman" pitchFamily="18" charset="0"/>
              </a:rPr>
              <a:t>δεν </a:t>
            </a:r>
            <a:r>
              <a:rPr lang="el-GR" sz="2600" dirty="0">
                <a:latin typeface="Times New Roman" pitchFamily="18" charset="0"/>
                <a:cs typeface="Times New Roman" pitchFamily="18" charset="0"/>
              </a:rPr>
              <a:t>είναι απαραίτητη για τη γνώση της κανονικής </a:t>
            </a:r>
            <a:r>
              <a:rPr lang="el-GR" sz="2600" dirty="0" smtClean="0">
                <a:latin typeface="Times New Roman" pitchFamily="18" charset="0"/>
                <a:cs typeface="Times New Roman" pitchFamily="18" charset="0"/>
              </a:rPr>
              <a:t>συμπεριφοράς </a:t>
            </a:r>
            <a:r>
              <a:rPr lang="el-GR" sz="2600" dirty="0">
                <a:latin typeface="Times New Roman" pitchFamily="18" charset="0"/>
                <a:cs typeface="Times New Roman" pitchFamily="18" charset="0"/>
              </a:rPr>
              <a:t>των πραγμάτων, </a:t>
            </a:r>
            <a:r>
              <a:rPr lang="el-GR" sz="2600" dirty="0" smtClean="0">
                <a:latin typeface="Times New Roman" pitchFamily="18" charset="0"/>
                <a:cs typeface="Times New Roman" pitchFamily="18" charset="0"/>
              </a:rPr>
              <a:t>ενώ </a:t>
            </a:r>
          </a:p>
          <a:p>
            <a:pPr algn="just">
              <a:buNone/>
            </a:pPr>
            <a:r>
              <a:rPr lang="el-GR" sz="2600" dirty="0">
                <a:latin typeface="Times New Roman" pitchFamily="18" charset="0"/>
                <a:cs typeface="Times New Roman" pitchFamily="18" charset="0"/>
              </a:rPr>
              <a:t> </a:t>
            </a:r>
            <a:r>
              <a:rPr lang="el-GR" sz="2600" dirty="0" smtClean="0">
                <a:latin typeface="Times New Roman" pitchFamily="18" charset="0"/>
                <a:cs typeface="Times New Roman" pitchFamily="18" charset="0"/>
              </a:rPr>
              <a:t>   β</a:t>
            </a:r>
            <a:r>
              <a:rPr lang="el-GR" sz="2600" dirty="0">
                <a:latin typeface="Times New Roman" pitchFamily="18" charset="0"/>
                <a:cs typeface="Times New Roman" pitchFamily="18" charset="0"/>
              </a:rPr>
              <a:t>) ακόμη και αν η γνώση αυτή της φύσης ήταν </a:t>
            </a:r>
            <a:r>
              <a:rPr lang="el-GR" sz="2600" dirty="0" smtClean="0">
                <a:latin typeface="Times New Roman" pitchFamily="18" charset="0"/>
                <a:cs typeface="Times New Roman" pitchFamily="18" charset="0"/>
              </a:rPr>
              <a:t>δυνατή, </a:t>
            </a:r>
            <a:r>
              <a:rPr lang="el-GR" sz="2600" dirty="0">
                <a:latin typeface="Times New Roman" pitchFamily="18" charset="0"/>
                <a:cs typeface="Times New Roman" pitchFamily="18" charset="0"/>
              </a:rPr>
              <a:t>δεν θα ήταν δυνατόν να συμπεράνουμε τι θα κάνουν τα πράγματα (ή τι είδους συμπεριφορά εκδηλώνουν) στη βάση αυτή </a:t>
            </a:r>
            <a:endParaRPr lang="el-GR" sz="2600" dirty="0" smtClean="0">
              <a:latin typeface="Times New Roman" pitchFamily="18" charset="0"/>
              <a:cs typeface="Times New Roman" pitchFamily="18" charset="0"/>
            </a:endParaRPr>
          </a:p>
          <a:p>
            <a:pPr algn="just">
              <a:buNone/>
            </a:pPr>
            <a:r>
              <a:rPr lang="el-GR" sz="2600" dirty="0">
                <a:latin typeface="Times New Roman" pitchFamily="18" charset="0"/>
                <a:cs typeface="Times New Roman" pitchFamily="18" charset="0"/>
              </a:rPr>
              <a:t> </a:t>
            </a:r>
            <a:r>
              <a:rPr lang="el-GR" sz="2600" dirty="0" smtClean="0">
                <a:latin typeface="Times New Roman" pitchFamily="18" charset="0"/>
                <a:cs typeface="Times New Roman" pitchFamily="18" charset="0"/>
              </a:rPr>
              <a:t>    (</a:t>
            </a:r>
            <a:r>
              <a:rPr lang="el-GR" sz="2600" dirty="0">
                <a:latin typeface="Times New Roman" pitchFamily="18" charset="0"/>
                <a:cs typeface="Times New Roman" pitchFamily="18" charset="0"/>
              </a:rPr>
              <a:t>π.χ. εκ του ότι γνωρίζουμε πως τα μανιτάρια είναι δηλητηριώδη, δεν μπορούμε να συμπεράνουμε ποια από αυτά είναι πράγματι τα δηλητηριώδη). </a:t>
            </a:r>
            <a:endParaRPr lang="el-GR" sz="2600" dirty="0" smtClean="0">
              <a:latin typeface="Times New Roman" pitchFamily="18" charset="0"/>
              <a:cs typeface="Times New Roman" pitchFamily="18" charset="0"/>
            </a:endParaRPr>
          </a:p>
          <a:p>
            <a:pPr algn="just">
              <a:buNone/>
            </a:pPr>
            <a:endParaRPr lang="el-GR" sz="2800" dirty="0" smtClean="0">
              <a:latin typeface="Times New Roman" pitchFamily="18" charset="0"/>
              <a:cs typeface="Times New Roman" pitchFamily="18" charset="0"/>
            </a:endParaRPr>
          </a:p>
          <a:p>
            <a:pPr algn="just">
              <a:buNone/>
            </a:pPr>
            <a:endParaRPr lang="el-GR" sz="2800" b="1" dirty="0" smtClean="0">
              <a:solidFill>
                <a:srgbClr val="FF0000"/>
              </a:solidFill>
              <a:latin typeface="Times New Roman" pitchFamily="18" charset="0"/>
              <a:cs typeface="Times New Roman" pitchFamily="18" charset="0"/>
            </a:endParaRPr>
          </a:p>
          <a:p>
            <a:pPr>
              <a:buNone/>
            </a:pPr>
            <a:endParaRPr lang="el-GR" b="1" dirty="0" smtClean="0">
              <a:solidFill>
                <a:srgbClr val="FF0000"/>
              </a:solidFill>
              <a:latin typeface="Times New Roman" pitchFamily="18" charset="0"/>
              <a:cs typeface="Times New Roman" pitchFamily="18" charset="0"/>
            </a:endParaRPr>
          </a:p>
          <a:p>
            <a:pPr>
              <a:buNone/>
            </a:pP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428604"/>
            <a:ext cx="8643998" cy="600164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l-GR" sz="2400" dirty="0">
                <a:latin typeface="Times New Roman" pitchFamily="18" charset="0"/>
                <a:cs typeface="Times New Roman" pitchFamily="18" charset="0"/>
              </a:rPr>
              <a:t>Οι εμπειρικοί υποστήριζαν ότι η θεωρητική γνώση των άδηλων πραγμάτων είναι είτε </a:t>
            </a:r>
            <a:r>
              <a:rPr lang="el-GR" sz="2400" b="1" dirty="0">
                <a:latin typeface="Times New Roman" pitchFamily="18" charset="0"/>
                <a:cs typeface="Times New Roman" pitchFamily="18" charset="0"/>
              </a:rPr>
              <a:t>άχρηστη</a:t>
            </a:r>
            <a:r>
              <a:rPr lang="el-GR" sz="2400" dirty="0">
                <a:latin typeface="Times New Roman" pitchFamily="18" charset="0"/>
                <a:cs typeface="Times New Roman" pitchFamily="18" charset="0"/>
              </a:rPr>
              <a:t> είτε </a:t>
            </a:r>
            <a:r>
              <a:rPr lang="el-GR" sz="2400" b="1" dirty="0" smtClean="0">
                <a:latin typeface="Times New Roman" pitchFamily="18" charset="0"/>
                <a:cs typeface="Times New Roman" pitchFamily="18" charset="0"/>
              </a:rPr>
              <a:t>περιττή</a:t>
            </a:r>
            <a:r>
              <a:rPr lang="el-GR" sz="2400" dirty="0" smtClean="0">
                <a:latin typeface="Times New Roman" pitchFamily="18" charset="0"/>
                <a:cs typeface="Times New Roman" pitchFamily="18" charset="0"/>
              </a:rPr>
              <a:t>. </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Δεν απέρριπταν, όμως, </a:t>
            </a:r>
            <a:r>
              <a:rPr lang="el-GR" sz="2400" dirty="0">
                <a:latin typeface="Times New Roman" pitchFamily="18" charset="0"/>
                <a:cs typeface="Times New Roman" pitchFamily="18" charset="0"/>
              </a:rPr>
              <a:t>την ανατομία και τη γνώση των εσωτερικών λειτουργιών των σωμάτων. </a:t>
            </a:r>
            <a:endParaRPr lang="el-GR" sz="2400" dirty="0" smtClean="0">
              <a:latin typeface="Times New Roman" pitchFamily="18" charset="0"/>
              <a:cs typeface="Times New Roman" pitchFamily="18" charset="0"/>
            </a:endParaRPr>
          </a:p>
          <a:p>
            <a:pPr algn="just"/>
            <a:endParaRPr lang="el-GR" sz="2400" dirty="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Η </a:t>
            </a:r>
            <a:r>
              <a:rPr lang="el-GR" sz="2400" dirty="0">
                <a:latin typeface="Times New Roman" pitchFamily="18" charset="0"/>
                <a:cs typeface="Times New Roman" pitchFamily="18" charset="0"/>
              </a:rPr>
              <a:t>φύση μιας οντότητας μπορεί να θεωρηθεί κατά έναν διττό τρόπο. </a:t>
            </a:r>
            <a:endParaRPr lang="el-GR" sz="2400" dirty="0" smtClean="0">
              <a:latin typeface="Times New Roman" pitchFamily="18" charset="0"/>
              <a:cs typeface="Times New Roman" pitchFamily="18" charset="0"/>
            </a:endParaRPr>
          </a:p>
          <a:p>
            <a:pPr algn="just"/>
            <a:endParaRPr lang="el-GR" sz="2400" dirty="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Από </a:t>
            </a:r>
            <a:r>
              <a:rPr lang="el-GR" sz="2400" dirty="0">
                <a:latin typeface="Times New Roman" pitchFamily="18" charset="0"/>
                <a:cs typeface="Times New Roman" pitchFamily="18" charset="0"/>
              </a:rPr>
              <a:t>τη μια πλευρά, ο λόγος περί της φύσεως ενός πράγματος είναι λόγος περί των μη ορατών μερών του πράγματος και των ιδιοτήτων χάρη στις οποίες αυτό συμπεριφέρεται όπως συμπεριφέρεται. </a:t>
            </a:r>
            <a:endParaRPr lang="el-GR" sz="2400" dirty="0" smtClean="0">
              <a:latin typeface="Times New Roman" pitchFamily="18" charset="0"/>
              <a:cs typeface="Times New Roman" pitchFamily="18" charset="0"/>
            </a:endParaRP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Από </a:t>
            </a:r>
            <a:r>
              <a:rPr lang="el-GR" sz="2400" dirty="0">
                <a:latin typeface="Times New Roman" pitchFamily="18" charset="0"/>
                <a:cs typeface="Times New Roman" pitchFamily="18" charset="0"/>
              </a:rPr>
              <a:t>την άλλη μεριά, ο λόγος περί της φύσεως ενός πράγματος υποδηλώνει μια ορισμένη θεώρηση </a:t>
            </a:r>
            <a:r>
              <a:rPr lang="el-GR" sz="2400" dirty="0" smtClean="0">
                <a:latin typeface="Times New Roman" pitchFamily="18" charset="0"/>
                <a:cs typeface="Times New Roman" pitchFamily="18" charset="0"/>
              </a:rPr>
              <a:t>των </a:t>
            </a:r>
            <a:r>
              <a:rPr lang="el-GR" sz="2400" dirty="0">
                <a:latin typeface="Times New Roman" pitchFamily="18" charset="0"/>
                <a:cs typeface="Times New Roman" pitchFamily="18" charset="0"/>
              </a:rPr>
              <a:t>ιδιοτήτων ως </a:t>
            </a:r>
            <a:r>
              <a:rPr lang="el-GR" sz="2400" b="1" i="1" dirty="0">
                <a:latin typeface="Times New Roman" pitchFamily="18" charset="0"/>
                <a:cs typeface="Times New Roman" pitchFamily="18" charset="0"/>
              </a:rPr>
              <a:t>δυνάμεων</a:t>
            </a:r>
            <a:r>
              <a:rPr lang="el-GR" sz="2400" dirty="0">
                <a:latin typeface="Times New Roman" pitchFamily="18" charset="0"/>
                <a:cs typeface="Times New Roman" pitchFamily="18" charset="0"/>
              </a:rPr>
              <a:t> ή  </a:t>
            </a:r>
            <a:r>
              <a:rPr lang="el-GR" sz="2400" b="1" i="1" dirty="0">
                <a:latin typeface="Times New Roman" pitchFamily="18" charset="0"/>
                <a:cs typeface="Times New Roman" pitchFamily="18" charset="0"/>
              </a:rPr>
              <a:t>δυνατοτήτων</a:t>
            </a:r>
            <a:r>
              <a:rPr lang="el-GR" sz="2400" dirty="0">
                <a:latin typeface="Times New Roman" pitchFamily="18" charset="0"/>
                <a:cs typeface="Times New Roman" pitchFamily="18" charset="0"/>
              </a:rPr>
              <a:t> τέτοιων ώστε τα πράγματα να προδιατίθενται να συμπεριφερθούν κατά ορισμένους τρόπους χάρη στις φύσεις τους.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725470"/>
          </a:xfrm>
        </p:spPr>
        <p:txBody>
          <a:bodyPr>
            <a:normAutofit fontScale="90000"/>
          </a:bodyPr>
          <a:lstStyle/>
          <a:p>
            <a:r>
              <a:rPr lang="el-GR" sz="3600" b="1" dirty="0" smtClean="0">
                <a:latin typeface="Times New Roman" pitchFamily="18" charset="0"/>
                <a:cs typeface="Times New Roman" pitchFamily="18" charset="0"/>
              </a:rPr>
              <a:t/>
            </a:r>
            <a:br>
              <a:rPr lang="el-GR" sz="3600" b="1" dirty="0" smtClean="0">
                <a:latin typeface="Times New Roman" pitchFamily="18" charset="0"/>
                <a:cs typeface="Times New Roman" pitchFamily="18" charset="0"/>
              </a:rPr>
            </a:br>
            <a:r>
              <a:rPr lang="el-GR" sz="3600" b="1" dirty="0" smtClean="0">
                <a:latin typeface="Times New Roman" pitchFamily="18" charset="0"/>
                <a:cs typeface="Times New Roman" pitchFamily="18" charset="0"/>
              </a:rPr>
              <a:t>Η ΑΠΑΝΤΗΣΗ ΤΩΝ ΔΟΓΜΑΤΙΚΩΝ</a:t>
            </a:r>
            <a:r>
              <a:rPr lang="el-GR" dirty="0"/>
              <a:t/>
            </a:r>
            <a:br>
              <a:rPr lang="el-GR" dirty="0"/>
            </a:br>
            <a:endParaRPr lang="el-GR" dirty="0"/>
          </a:p>
        </p:txBody>
      </p:sp>
      <p:sp>
        <p:nvSpPr>
          <p:cNvPr id="31745" name="Rectangle 1"/>
          <p:cNvSpPr>
            <a:spLocks noChangeArrowheads="1"/>
          </p:cNvSpPr>
          <p:nvPr/>
        </p:nvSpPr>
        <p:spPr bwMode="auto">
          <a:xfrm>
            <a:off x="428596" y="928670"/>
            <a:ext cx="792961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Α. Η εμπειρία είναι μακρά, άπειρη και αμεθόδευτη και</a:t>
            </a:r>
            <a:r>
              <a:rPr kumimoji="0" lang="el-GR" sz="24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el-G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επομένως απαιτείται ο λόγος για να εισαγάγει συστηματικότητα στα ευρήματα της εμπειρίας και να καταστήσει την ιατρική μια τέχνη.</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4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lvl="0" algn="just" fontAlgn="base">
              <a:spcBef>
                <a:spcPct val="0"/>
              </a:spcBef>
              <a:spcAft>
                <a:spcPct val="0"/>
              </a:spcAft>
            </a:pPr>
            <a:r>
              <a:rPr kumimoji="0" lang="el-G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Β. Το πρόβλημα της σύνδεσης του εμπειρισμού με την επανάληψη. Οι εμπειρικοί στηρίζονταν στην επαγωγή  από τη βάση των παρατηρήσεων για να οδηγηθούν στα θεωρήματα. Αλλά η </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στήριξη αυτή</a:t>
            </a:r>
            <a:r>
              <a:rPr kumimoji="0" lang="el-G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που θεωρήθηκε ότι είναι απαραίτητη για τον εμπειρικό </a:t>
            </a:r>
            <a:r>
              <a:rPr kumimoji="0" lang="el-GR"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επιλογισμό</a:t>
            </a:r>
            <a:r>
              <a:rPr lang="el-GR" sz="2400" dirty="0">
                <a:solidFill>
                  <a:srgbClr val="000000"/>
                </a:solidFill>
                <a:latin typeface="Times New Roman" pitchFamily="18" charset="0"/>
                <a:ea typeface="Calibri" pitchFamily="34" charset="0"/>
                <a:cs typeface="Times New Roman" pitchFamily="18" charset="0"/>
              </a:rPr>
              <a:t> </a:t>
            </a:r>
            <a:r>
              <a:rPr lang="el-GR" sz="2400" dirty="0" smtClean="0">
                <a:solidFill>
                  <a:srgbClr val="000000"/>
                </a:solidFill>
                <a:latin typeface="Times New Roman" pitchFamily="18" charset="0"/>
                <a:ea typeface="Calibri" pitchFamily="34" charset="0"/>
                <a:cs typeface="Times New Roman" pitchFamily="18" charset="0"/>
              </a:rPr>
              <a:t>εγείρει ένα ερώτημα</a:t>
            </a:r>
            <a:r>
              <a:rPr kumimoji="0" lang="el-G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lang="el-GR" sz="2400" dirty="0" smtClean="0">
                <a:latin typeface="Times New Roman" pitchFamily="18" charset="0"/>
                <a:cs typeface="Times New Roman" pitchFamily="18" charset="0"/>
              </a:rPr>
              <a:t> </a:t>
            </a:r>
            <a:r>
              <a:rPr kumimoji="0" lang="el-G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πόσες φορές είναι αρκετές για να γίνει δεκτή μία γενίκευση;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r>
            <a:br>
              <a:rPr kumimoji="0" lang="el-GR" sz="1800" b="0" i="0" u="none" strike="noStrike" cap="none" normalizeH="0" baseline="0" dirty="0" smtClean="0">
                <a:ln>
                  <a:noFill/>
                </a:ln>
                <a:solidFill>
                  <a:schemeClr val="tx1"/>
                </a:solidFill>
                <a:effectLst/>
                <a:latin typeface="Arial" pitchFamily="34" charset="0"/>
                <a:cs typeface="Arial" pitchFamily="34" charset="0"/>
              </a:rPr>
            </a:b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42852"/>
            <a:ext cx="8229600" cy="1143000"/>
          </a:xfrm>
        </p:spPr>
        <p:txBody>
          <a:bodyPr>
            <a:normAutofit fontScale="90000"/>
          </a:bodyPr>
          <a:lstStyle/>
          <a:p>
            <a:r>
              <a:rPr lang="el-GR" sz="3600" b="1" dirty="0" smtClean="0">
                <a:latin typeface="Times New Roman" pitchFamily="18" charset="0"/>
                <a:cs typeface="Times New Roman" pitchFamily="18" charset="0"/>
              </a:rPr>
              <a:t>ΕΜΠΕΙΡΙΣΜΟΣ ΚΑΙ ΣΚΕΠΤΙΚΙΣΜΟΣ</a:t>
            </a:r>
            <a:r>
              <a:rPr lang="el-GR" dirty="0"/>
              <a:t/>
            </a:r>
            <a:br>
              <a:rPr lang="el-GR" dirty="0"/>
            </a:br>
            <a:endParaRPr lang="el-GR" dirty="0"/>
          </a:p>
        </p:txBody>
      </p:sp>
      <p:sp>
        <p:nvSpPr>
          <p:cNvPr id="3" name="2 - Ορθογώνιο"/>
          <p:cNvSpPr/>
          <p:nvPr/>
        </p:nvSpPr>
        <p:spPr>
          <a:xfrm>
            <a:off x="500034" y="857232"/>
            <a:ext cx="8286808" cy="6463308"/>
          </a:xfrm>
          <a:prstGeom prst="rect">
            <a:avLst/>
          </a:prstGeom>
        </p:spPr>
        <p:txBody>
          <a:bodyPr wrap="square">
            <a:spAutoFit/>
          </a:bodyPr>
          <a:lstStyle/>
          <a:p>
            <a:pPr algn="just"/>
            <a:r>
              <a:rPr lang="el-GR" sz="2000" dirty="0" smtClean="0">
                <a:latin typeface="Times New Roman" pitchFamily="18" charset="0"/>
                <a:cs typeface="Times New Roman" pitchFamily="18" charset="0"/>
              </a:rPr>
              <a:t>Οι Εμπειρικοί  ενώνουν τις δυνάμεις τους με τους Σκεπτικούς  στην πολεμική τους εναντίον των δογματικών.</a:t>
            </a: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 Οι Σκεπτικοί συμφωνούν με τους Εμπειρικούς στο ότι η ιατρική γνώση είναι θέμα εμπειρίας ή στο ότι τουλάχιστον η χρήση του Λόγου δεν προσφέρει από </a:t>
            </a:r>
            <a:br>
              <a:rPr lang="el-GR" sz="2000" dirty="0" smtClean="0">
                <a:latin typeface="Times New Roman" pitchFamily="18" charset="0"/>
                <a:cs typeface="Times New Roman" pitchFamily="18" charset="0"/>
              </a:rPr>
            </a:br>
            <a:r>
              <a:rPr lang="el-GR" sz="2000" dirty="0" smtClean="0">
                <a:latin typeface="Times New Roman" pitchFamily="18" charset="0"/>
                <a:cs typeface="Times New Roman" pitchFamily="18" charset="0"/>
              </a:rPr>
              <a:t>μόνη της ιατρικές γνώσεις.</a:t>
            </a:r>
          </a:p>
          <a:p>
            <a:pPr algn="just"/>
            <a:r>
              <a:rPr lang="el-GR" sz="2000" dirty="0" smtClean="0">
                <a:latin typeface="Times New Roman" pitchFamily="18" charset="0"/>
                <a:cs typeface="Times New Roman" pitchFamily="18" charset="0"/>
              </a:rPr>
              <a:t/>
            </a:r>
            <a:br>
              <a:rPr lang="el-GR" sz="2000" dirty="0" smtClean="0">
                <a:latin typeface="Times New Roman" pitchFamily="18" charset="0"/>
                <a:cs typeface="Times New Roman" pitchFamily="18" charset="0"/>
              </a:rPr>
            </a:br>
            <a:r>
              <a:rPr lang="el-GR" sz="2000" dirty="0" smtClean="0">
                <a:latin typeface="Times New Roman" pitchFamily="18" charset="0"/>
                <a:cs typeface="Times New Roman" pitchFamily="18" charset="0"/>
              </a:rPr>
              <a:t> Θεωρούν ότι εάν ο λόγος δεν μπορεί να προσφέρει αδιάσειστα επιχειρήματα για την αποδοχή διαφόρων πεποιθήσεων περί των πρόδηλων πραγμάτων, τότε σίγουρα δεν μπορεί να το κάνει αυτό ούτε για τα άδηλα πράγματα.</a:t>
            </a: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Και κυρίως απορρίπτουν  το δόγμα της </a:t>
            </a:r>
            <a:r>
              <a:rPr lang="el-GR" sz="2000" b="1" dirty="0" smtClean="0">
                <a:latin typeface="Times New Roman" pitchFamily="18" charset="0"/>
                <a:cs typeface="Times New Roman" pitchFamily="18" charset="0"/>
              </a:rPr>
              <a:t>«καταληπτικής φαντασίας» </a:t>
            </a:r>
            <a:r>
              <a:rPr lang="el-GR" sz="2000" dirty="0" smtClean="0">
                <a:latin typeface="Times New Roman" pitchFamily="18" charset="0"/>
                <a:cs typeface="Times New Roman" pitchFamily="18" charset="0"/>
              </a:rPr>
              <a:t>των Στωικών,  όταν αυτή υποτίθεται ότι δια της βίας και πρόωρα αποσπά  τη συγκατάθεσή μας για πράγματα φύσει άδηλα.</a:t>
            </a:r>
          </a:p>
          <a:p>
            <a:pPr algn="just"/>
            <a:r>
              <a:rPr lang="el-GR" sz="2000" dirty="0" smtClean="0">
                <a:latin typeface="Times New Roman" pitchFamily="18" charset="0"/>
                <a:cs typeface="Times New Roman" pitchFamily="18" charset="0"/>
              </a:rPr>
              <a:t>Καταληπτική φαντασία = εκείνο που «μας έρχεται κατακόρυφα, σχεδόν μας πιάνει από τα μαλλιά και μας αποσπά τη συμφωνία»</a:t>
            </a:r>
          </a:p>
          <a:p>
            <a:pPr algn="just"/>
            <a:r>
              <a:rPr lang="el-GR" sz="2000" b="1" dirty="0" err="1" smtClean="0">
                <a:latin typeface="Times New Roman" pitchFamily="18" charset="0"/>
                <a:cs typeface="Times New Roman" pitchFamily="18" charset="0"/>
              </a:rPr>
              <a:t>ἐναργὴς</a:t>
            </a:r>
            <a:r>
              <a:rPr lang="el-GR" sz="2000" b="1" dirty="0" smtClean="0">
                <a:latin typeface="Times New Roman" pitchFamily="18" charset="0"/>
                <a:cs typeface="Times New Roman" pitchFamily="18" charset="0"/>
              </a:rPr>
              <a:t> </a:t>
            </a:r>
            <a:r>
              <a:rPr lang="el-GR" sz="2000" b="1" dirty="0" err="1" smtClean="0">
                <a:latin typeface="Times New Roman" pitchFamily="18" charset="0"/>
                <a:cs typeface="Times New Roman" pitchFamily="18" charset="0"/>
              </a:rPr>
              <a:t>οὖσα</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καὶ</a:t>
            </a:r>
            <a:r>
              <a:rPr lang="el-GR" sz="2000" dirty="0" smtClean="0">
                <a:latin typeface="Times New Roman" pitchFamily="18" charset="0"/>
                <a:cs typeface="Times New Roman" pitchFamily="18" charset="0"/>
              </a:rPr>
              <a:t> </a:t>
            </a:r>
            <a:r>
              <a:rPr lang="el-GR" sz="2000" b="1" dirty="0" err="1" smtClean="0">
                <a:latin typeface="Times New Roman" pitchFamily="18" charset="0"/>
                <a:cs typeface="Times New Roman" pitchFamily="18" charset="0"/>
              </a:rPr>
              <a:t>πληκτικὴ</a:t>
            </a:r>
            <a:r>
              <a:rPr lang="el-GR" sz="2000" b="1" dirty="0" smtClean="0">
                <a:latin typeface="Times New Roman" pitchFamily="18" charset="0"/>
                <a:cs typeface="Times New Roman" pitchFamily="18" charset="0"/>
              </a:rPr>
              <a:t> μόνον </a:t>
            </a:r>
            <a:r>
              <a:rPr lang="el-GR" sz="2000" b="1" dirty="0" err="1" smtClean="0">
                <a:latin typeface="Times New Roman" pitchFamily="18" charset="0"/>
                <a:cs typeface="Times New Roman" pitchFamily="18" charset="0"/>
              </a:rPr>
              <a:t>οὐχὶ</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τῶν</a:t>
            </a:r>
            <a:r>
              <a:rPr lang="el-GR" sz="2000" dirty="0" smtClean="0">
                <a:latin typeface="Times New Roman" pitchFamily="18" charset="0"/>
                <a:cs typeface="Times New Roman" pitchFamily="18" charset="0"/>
              </a:rPr>
              <a:t> </a:t>
            </a:r>
            <a:r>
              <a:rPr lang="el-GR" sz="2000" b="1" dirty="0" err="1" smtClean="0">
                <a:latin typeface="Times New Roman" pitchFamily="18" charset="0"/>
                <a:cs typeface="Times New Roman" pitchFamily="18" charset="0"/>
              </a:rPr>
              <a:t>τριχῶν</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φασί</a:t>
            </a:r>
            <a:r>
              <a:rPr lang="el-GR" sz="2000" dirty="0" smtClean="0">
                <a:latin typeface="Times New Roman" pitchFamily="18" charset="0"/>
                <a:cs typeface="Times New Roman" pitchFamily="18" charset="0"/>
              </a:rPr>
              <a:t>, λαμβάνεται, </a:t>
            </a:r>
            <a:r>
              <a:rPr lang="el-GR" sz="2000" dirty="0" err="1" smtClean="0">
                <a:latin typeface="Times New Roman" pitchFamily="18" charset="0"/>
                <a:cs typeface="Times New Roman" pitchFamily="18" charset="0"/>
              </a:rPr>
              <a:t>κατασπῶσα</a:t>
            </a:r>
            <a:endParaRPr lang="el-GR" sz="2000" dirty="0" smtClean="0">
              <a:latin typeface="Times New Roman" pitchFamily="18" charset="0"/>
              <a:cs typeface="Times New Roman" pitchFamily="18" charset="0"/>
            </a:endParaRPr>
          </a:p>
          <a:p>
            <a:r>
              <a:rPr lang="el-GR" dirty="0" smtClean="0"/>
              <a:t/>
            </a:r>
            <a:br>
              <a:rPr lang="el-GR" dirty="0" smtClean="0"/>
            </a:br>
            <a:endParaRPr lang="el-GR" dirty="0" smtClean="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1143000"/>
          </a:xfrm>
        </p:spPr>
        <p:txBody>
          <a:bodyPr>
            <a:normAutofit fontScale="90000"/>
          </a:bodyPr>
          <a:lstStyle/>
          <a:p>
            <a:r>
              <a:rPr lang="el-GR" sz="3600" b="1" dirty="0" smtClean="0">
                <a:latin typeface="Times New Roman" pitchFamily="18" charset="0"/>
                <a:cs typeface="Times New Roman" pitchFamily="18" charset="0"/>
              </a:rPr>
              <a:t>ΕΜΠΕΙΡΙΣΜΟΣ ΚΑΙ ΣΚΕΠΤΙΚΙΣΜΟΣ</a:t>
            </a:r>
            <a:endParaRPr lang="el-GR" sz="3600" b="1" dirty="0">
              <a:latin typeface="Times New Roman" pitchFamily="18" charset="0"/>
              <a:cs typeface="Times New Roman" pitchFamily="18" charset="0"/>
            </a:endParaRPr>
          </a:p>
        </p:txBody>
      </p:sp>
      <p:sp>
        <p:nvSpPr>
          <p:cNvPr id="3" name="2 - Ορθογώνιο"/>
          <p:cNvSpPr/>
          <p:nvPr/>
        </p:nvSpPr>
        <p:spPr>
          <a:xfrm>
            <a:off x="714348" y="1571612"/>
            <a:ext cx="7929618" cy="4185761"/>
          </a:xfrm>
          <a:prstGeom prst="rect">
            <a:avLst/>
          </a:prstGeom>
        </p:spPr>
        <p:txBody>
          <a:bodyPr wrap="square">
            <a:spAutoFit/>
          </a:bodyPr>
          <a:lstStyle/>
          <a:p>
            <a:r>
              <a:rPr lang="el-GR" sz="3200" b="1" dirty="0" smtClean="0">
                <a:solidFill>
                  <a:srgbClr val="FF0000"/>
                </a:solidFill>
                <a:latin typeface="Times New Roman" pitchFamily="18" charset="0"/>
                <a:cs typeface="Times New Roman" pitchFamily="18" charset="0"/>
              </a:rPr>
              <a:t>Εποχή</a:t>
            </a:r>
          </a:p>
          <a:p>
            <a:endParaRPr lang="el-GR" dirty="0" smtClean="0"/>
          </a:p>
          <a:p>
            <a:pPr algn="just"/>
            <a:r>
              <a:rPr lang="el-GR" sz="2400" dirty="0" smtClean="0">
                <a:latin typeface="Times New Roman" pitchFamily="18" charset="0"/>
                <a:cs typeface="Times New Roman" pitchFamily="18" charset="0"/>
              </a:rPr>
              <a:t>Οι </a:t>
            </a:r>
            <a:r>
              <a:rPr lang="el-GR" sz="2400" dirty="0" err="1" smtClean="0">
                <a:latin typeface="Times New Roman" pitchFamily="18" charset="0"/>
                <a:cs typeface="Times New Roman" pitchFamily="18" charset="0"/>
              </a:rPr>
              <a:t>Πυρρώνιοι</a:t>
            </a:r>
            <a:r>
              <a:rPr lang="el-GR" sz="2400" dirty="0" smtClean="0">
                <a:latin typeface="Times New Roman" pitchFamily="18" charset="0"/>
                <a:cs typeface="Times New Roman" pitchFamily="18" charset="0"/>
              </a:rPr>
              <a:t> εφαρμόζουν και συνιστούν την εποχή ως στάση ζωής. </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Αναστέλλουν την κρίση τους για όλα τα ζητήματα («εποχή» περί των πάντων), είτε είναι πρόδηλα είτε άδηλα.</a:t>
            </a:r>
          </a:p>
          <a:p>
            <a:pPr algn="just"/>
            <a:endParaRPr lang="el-GR" sz="2400" dirty="0" smtClean="0">
              <a:latin typeface="Times New Roman" pitchFamily="18" charset="0"/>
              <a:cs typeface="Times New Roman" pitchFamily="18" charset="0"/>
            </a:endParaRPr>
          </a:p>
          <a:p>
            <a:pPr algn="just"/>
            <a:r>
              <a:rPr lang="el-GR" sz="2400" dirty="0" smtClean="0"/>
              <a:t> </a:t>
            </a:r>
            <a:endParaRPr lang="el-GR" sz="2400" dirty="0" smtClean="0">
              <a:latin typeface="Times New Roman" pitchFamily="18" charset="0"/>
              <a:cs typeface="Times New Roman" pitchFamily="18" charset="0"/>
            </a:endParaRPr>
          </a:p>
          <a:p>
            <a:pPr algn="just"/>
            <a:r>
              <a:rPr lang="el-GR" sz="2400" b="1" dirty="0" smtClean="0">
                <a:solidFill>
                  <a:srgbClr val="FF0000"/>
                </a:solidFill>
                <a:latin typeface="Times New Roman" pitchFamily="18" charset="0"/>
                <a:cs typeface="Times New Roman" pitchFamily="18" charset="0"/>
              </a:rPr>
              <a:t>Αταραξία</a:t>
            </a:r>
            <a:r>
              <a:rPr lang="el-GR" sz="2400" dirty="0" smtClean="0">
                <a:latin typeface="Times New Roman" pitchFamily="18" charset="0"/>
                <a:cs typeface="Times New Roman" pitchFamily="18" charset="0"/>
              </a:rPr>
              <a:t> – ηρεμία της ψυχής: ηθικό ιδεώδες που βρίσκεται στην απουσία κάθε </a:t>
            </a:r>
            <a:r>
              <a:rPr lang="el-GR" sz="2400" b="1" dirty="0" smtClean="0">
                <a:latin typeface="Times New Roman" pitchFamily="18" charset="0"/>
                <a:cs typeface="Times New Roman" pitchFamily="18" charset="0"/>
              </a:rPr>
              <a:t>εντατικής</a:t>
            </a:r>
            <a:r>
              <a:rPr lang="el-GR" sz="2400" dirty="0" smtClean="0">
                <a:latin typeface="Times New Roman" pitchFamily="18" charset="0"/>
                <a:cs typeface="Times New Roman" pitchFamily="18" charset="0"/>
              </a:rPr>
              <a:t> ζητήσεως.</a:t>
            </a:r>
            <a:endParaRPr lang="el-GR"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1143000"/>
          </a:xfrm>
        </p:spPr>
        <p:txBody>
          <a:bodyPr>
            <a:normAutofit/>
          </a:bodyPr>
          <a:lstStyle/>
          <a:p>
            <a:r>
              <a:rPr lang="el-GR" sz="3200" b="1" dirty="0" smtClean="0">
                <a:latin typeface="Times New Roman" pitchFamily="18" charset="0"/>
                <a:cs typeface="Times New Roman" pitchFamily="18" charset="0"/>
              </a:rPr>
              <a:t>ΕΜΠΕΙΡΙΣΜΟΣ ΚΑΙ ΣΚΕΠΤΙΚΙΣΜΟΣ</a:t>
            </a:r>
            <a:endParaRPr lang="el-GR" sz="3200" b="1" dirty="0">
              <a:latin typeface="Times New Roman" pitchFamily="18" charset="0"/>
              <a:cs typeface="Times New Roman" pitchFamily="18" charset="0"/>
            </a:endParaRPr>
          </a:p>
        </p:txBody>
      </p:sp>
      <p:sp>
        <p:nvSpPr>
          <p:cNvPr id="3" name="2 - Ορθογώνιο"/>
          <p:cNvSpPr/>
          <p:nvPr/>
        </p:nvSpPr>
        <p:spPr>
          <a:xfrm>
            <a:off x="785786" y="1357298"/>
            <a:ext cx="7572428" cy="4862870"/>
          </a:xfrm>
          <a:prstGeom prst="rect">
            <a:avLst/>
          </a:prstGeom>
        </p:spPr>
        <p:txBody>
          <a:bodyPr wrap="square">
            <a:spAutoFit/>
          </a:bodyPr>
          <a:lstStyle/>
          <a:p>
            <a:pPr algn="just"/>
            <a:r>
              <a:rPr lang="el-GR" sz="2800" b="1" dirty="0" err="1" smtClean="0">
                <a:solidFill>
                  <a:srgbClr val="FF0000"/>
                </a:solidFill>
                <a:latin typeface="Times New Roman" pitchFamily="18" charset="0"/>
                <a:cs typeface="Times New Roman" pitchFamily="18" charset="0"/>
              </a:rPr>
              <a:t>Ισοσθένεια</a:t>
            </a:r>
            <a:r>
              <a:rPr lang="el-GR" sz="2800" b="1" dirty="0" smtClean="0">
                <a:solidFill>
                  <a:srgbClr val="FF0000"/>
                </a:solidFill>
                <a:latin typeface="Times New Roman" pitchFamily="18" charset="0"/>
                <a:cs typeface="Times New Roman" pitchFamily="18" charset="0"/>
              </a:rPr>
              <a:t> των Λόγων</a:t>
            </a:r>
            <a:r>
              <a:rPr lang="el-GR" sz="2800" dirty="0" smtClean="0">
                <a:latin typeface="Times New Roman" pitchFamily="18" charset="0"/>
                <a:cs typeface="Times New Roman" pitchFamily="18" charset="0"/>
              </a:rPr>
              <a:t> </a:t>
            </a:r>
          </a:p>
          <a:p>
            <a:pPr algn="just"/>
            <a:endParaRPr lang="el-GR" dirty="0" smtClean="0"/>
          </a:p>
          <a:p>
            <a:pPr algn="just"/>
            <a:r>
              <a:rPr lang="el-GR" sz="2400" dirty="0" smtClean="0">
                <a:latin typeface="Times New Roman" pitchFamily="18" charset="0"/>
                <a:cs typeface="Times New Roman" pitchFamily="18" charset="0"/>
              </a:rPr>
              <a:t>Για οποιοδήποτε ζήτημα υπάρχουν τουλάχιστον δύο αντικρουόμενες θέσεις.</a:t>
            </a:r>
          </a:p>
          <a:p>
            <a:pPr algn="just"/>
            <a:r>
              <a:rPr lang="el-GR" sz="2400" dirty="0" smtClean="0">
                <a:latin typeface="Times New Roman" pitchFamily="18" charset="0"/>
                <a:cs typeface="Times New Roman" pitchFamily="18" charset="0"/>
              </a:rPr>
              <a:t> </a:t>
            </a:r>
          </a:p>
          <a:p>
            <a:pPr algn="just"/>
            <a:r>
              <a:rPr lang="el-GR" sz="2400" dirty="0" smtClean="0">
                <a:latin typeface="Times New Roman" pitchFamily="18" charset="0"/>
                <a:cs typeface="Times New Roman" pitchFamily="18" charset="0"/>
              </a:rPr>
              <a:t>Ακόμη κι αν γίνει κάποτε αποδεκτή μια άποψη για ένα ζήτημα, αυτή ανατρέπεται πάντα από μια άλλη άποψη λίγο αργότερα, και αυτή από μια άλλη κ.λπ.</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Για κάθε ζήτημα μπορούν να διατυπωθούν δύο ή περισσότερες απόψεις με ισοδύναμα επιχειρήματα.</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Λόγος και αντίλογος έχουν την ίδια δύναμη.</a:t>
            </a:r>
            <a:endParaRPr lang="el-GR"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l-GR" b="1" dirty="0" smtClean="0">
                <a:latin typeface="Times New Roman" pitchFamily="18" charset="0"/>
                <a:cs typeface="Times New Roman" pitchFamily="18" charset="0"/>
              </a:rPr>
              <a:t>ΥΠΟΒΑΘΡΟ</a:t>
            </a:r>
            <a:endParaRPr lang="el-GR" dirty="0"/>
          </a:p>
        </p:txBody>
      </p:sp>
      <p:sp>
        <p:nvSpPr>
          <p:cNvPr id="3" name="2 - Θέση περιεχομένου"/>
          <p:cNvSpPr>
            <a:spLocks noGrp="1"/>
          </p:cNvSpPr>
          <p:nvPr>
            <p:ph idx="1"/>
          </p:nvPr>
        </p:nvSpPr>
        <p:spPr>
          <a:xfrm>
            <a:off x="357158" y="1000108"/>
            <a:ext cx="8229600" cy="5715016"/>
          </a:xfrm>
        </p:spPr>
        <p:txBody>
          <a:bodyPr>
            <a:normAutofit fontScale="25000" lnSpcReduction="20000"/>
          </a:bodyPr>
          <a:lstStyle/>
          <a:p>
            <a:pPr marL="0" indent="0" algn="just">
              <a:buNone/>
            </a:pPr>
            <a:r>
              <a:rPr lang="el-GR" sz="8000" b="1" dirty="0" smtClean="0">
                <a:solidFill>
                  <a:srgbClr val="FF0000"/>
                </a:solidFill>
                <a:latin typeface="Times New Roman" pitchFamily="18" charset="0"/>
                <a:cs typeface="Times New Roman" pitchFamily="18" charset="0"/>
              </a:rPr>
              <a:t>Ιπποκράτης (460 -377 </a:t>
            </a:r>
            <a:r>
              <a:rPr lang="el-GR" sz="8000" b="1" dirty="0" err="1" smtClean="0">
                <a:solidFill>
                  <a:srgbClr val="FF0000"/>
                </a:solidFill>
                <a:latin typeface="Times New Roman" pitchFamily="18" charset="0"/>
                <a:cs typeface="Times New Roman" pitchFamily="18" charset="0"/>
              </a:rPr>
              <a:t>π.Χ.</a:t>
            </a:r>
            <a:r>
              <a:rPr lang="el-GR" sz="8000" b="1" dirty="0" smtClean="0">
                <a:solidFill>
                  <a:srgbClr val="FF0000"/>
                </a:solidFill>
                <a:latin typeface="Times New Roman" pitchFamily="18" charset="0"/>
                <a:cs typeface="Times New Roman" pitchFamily="18" charset="0"/>
              </a:rPr>
              <a:t>)</a:t>
            </a:r>
          </a:p>
          <a:p>
            <a:pPr marL="0" indent="0" algn="just">
              <a:buNone/>
            </a:pPr>
            <a:endParaRPr lang="el-GR" sz="8000" dirty="0" smtClean="0">
              <a:latin typeface="Times New Roman" pitchFamily="18" charset="0"/>
              <a:cs typeface="Times New Roman" pitchFamily="18" charset="0"/>
            </a:endParaRPr>
          </a:p>
          <a:p>
            <a:pPr marL="0" indent="0" algn="just">
              <a:buNone/>
            </a:pPr>
            <a:r>
              <a:rPr lang="el-GR" sz="8000" dirty="0" smtClean="0">
                <a:latin typeface="Times New Roman" pitchFamily="18" charset="0"/>
                <a:cs typeface="Times New Roman" pitchFamily="18" charset="0"/>
              </a:rPr>
              <a:t>Θεωρία των τεσσάρων χυμών που βασιζόταν στη θεωρία του Εμπεδοκλή για τα τέσσερα βασικά στοιχεία: αέρα, φωτιά, γη και νερό. </a:t>
            </a:r>
          </a:p>
          <a:p>
            <a:pPr marL="0" indent="0" algn="just">
              <a:buNone/>
            </a:pPr>
            <a:endParaRPr lang="el-GR" sz="8000" dirty="0" smtClean="0">
              <a:latin typeface="Times New Roman" pitchFamily="18" charset="0"/>
              <a:cs typeface="Times New Roman" pitchFamily="18" charset="0"/>
            </a:endParaRPr>
          </a:p>
          <a:p>
            <a:pPr marL="0" indent="0" algn="just">
              <a:buNone/>
            </a:pPr>
            <a:r>
              <a:rPr lang="el-GR" sz="8000" dirty="0" smtClean="0">
                <a:latin typeface="Times New Roman" pitchFamily="18" charset="0"/>
                <a:cs typeface="Times New Roman" pitchFamily="18" charset="0"/>
              </a:rPr>
              <a:t>Αυτά υπάρχουν ως υγρά μέσα στο σώμα: αίμα, φλέγμα, μαύρη χολή και κίτρινη χολή. </a:t>
            </a:r>
          </a:p>
          <a:p>
            <a:pPr marL="0" indent="0" algn="just">
              <a:buNone/>
            </a:pPr>
            <a:endParaRPr lang="el-GR" sz="8000" dirty="0" smtClean="0">
              <a:latin typeface="Times New Roman" pitchFamily="18" charset="0"/>
              <a:cs typeface="Times New Roman" pitchFamily="18" charset="0"/>
            </a:endParaRPr>
          </a:p>
          <a:p>
            <a:pPr marL="0" indent="0" algn="just">
              <a:buNone/>
            </a:pPr>
            <a:r>
              <a:rPr lang="el-GR" sz="8000" dirty="0" smtClean="0">
                <a:latin typeface="Times New Roman" pitchFamily="18" charset="0"/>
                <a:cs typeface="Times New Roman" pitchFamily="18" charset="0"/>
              </a:rPr>
              <a:t>Κάθε ένας από τους χυμούς αυτούς υποτίθεται ότι συνδέεται με μιαν ορισμένη εποχή του έτους, κατά την οποία και αυξάνεται ή υπερισχύει μέσα στο σώμα.</a:t>
            </a:r>
          </a:p>
          <a:p>
            <a:pPr marL="0" indent="0" algn="just">
              <a:buNone/>
            </a:pPr>
            <a:endParaRPr lang="el-GR" sz="8000" dirty="0" smtClean="0">
              <a:latin typeface="Times New Roman" pitchFamily="18" charset="0"/>
              <a:cs typeface="Times New Roman" pitchFamily="18" charset="0"/>
            </a:endParaRPr>
          </a:p>
          <a:p>
            <a:pPr marL="0" indent="0" algn="just">
              <a:buNone/>
            </a:pPr>
            <a:r>
              <a:rPr lang="el-GR" sz="8000" dirty="0" smtClean="0">
                <a:latin typeface="Times New Roman" pitchFamily="18" charset="0"/>
                <a:cs typeface="Times New Roman" pitchFamily="18" charset="0"/>
              </a:rPr>
              <a:t>Η υγεία είναι υποτίθεται μια καλή ισορροπία μεταξύ των τεσσάρων χυμών.</a:t>
            </a:r>
          </a:p>
          <a:p>
            <a:pPr marL="0" indent="0" algn="just">
              <a:buNone/>
            </a:pPr>
            <a:r>
              <a:rPr lang="el-GR" sz="8000" dirty="0" smtClean="0">
                <a:latin typeface="Times New Roman" pitchFamily="18" charset="0"/>
                <a:cs typeface="Times New Roman" pitchFamily="18" charset="0"/>
              </a:rPr>
              <a:t>Η ασθένεια αποδίδεται στη διατάραξη της ισορροπίας αυτής, ενώ οι θεραπείες για μια ασθένεια στο πλαίσιο της θεωρίας των χυμών έχουν να κάνουν πάντα με τη αποκατάσταση της ισορροπίας.</a:t>
            </a:r>
          </a:p>
          <a:p>
            <a:pPr marL="0" indent="0" algn="just">
              <a:buNone/>
            </a:pPr>
            <a:endParaRPr lang="el-GR" sz="8000" dirty="0" smtClean="0">
              <a:latin typeface="Times New Roman" pitchFamily="18" charset="0"/>
              <a:cs typeface="Times New Roman" pitchFamily="18" charset="0"/>
            </a:endParaRPr>
          </a:p>
          <a:p>
            <a:pPr marL="0" indent="0" algn="just">
              <a:buNone/>
            </a:pPr>
            <a:r>
              <a:rPr lang="el-GR" sz="8000" b="1" dirty="0" smtClean="0">
                <a:solidFill>
                  <a:srgbClr val="FF0000"/>
                </a:solidFill>
                <a:latin typeface="Times New Roman" pitchFamily="18" charset="0"/>
                <a:cs typeface="Times New Roman" pitchFamily="18" charset="0"/>
              </a:rPr>
              <a:t>Αριστοτέλης (384-322 </a:t>
            </a:r>
            <a:r>
              <a:rPr lang="el-GR" sz="8000" b="1" dirty="0" err="1" smtClean="0">
                <a:solidFill>
                  <a:srgbClr val="FF0000"/>
                </a:solidFill>
                <a:latin typeface="Times New Roman" pitchFamily="18" charset="0"/>
                <a:cs typeface="Times New Roman" pitchFamily="18" charset="0"/>
              </a:rPr>
              <a:t>π.Χ.</a:t>
            </a:r>
            <a:r>
              <a:rPr lang="el-GR" sz="8000" b="1" dirty="0" smtClean="0">
                <a:solidFill>
                  <a:srgbClr val="FF0000"/>
                </a:solidFill>
                <a:latin typeface="Times New Roman" pitchFamily="18" charset="0"/>
                <a:cs typeface="Times New Roman" pitchFamily="18" charset="0"/>
              </a:rPr>
              <a:t>)</a:t>
            </a:r>
          </a:p>
          <a:p>
            <a:pPr marL="0" indent="0" algn="just">
              <a:buNone/>
            </a:pPr>
            <a:endParaRPr lang="el-GR" sz="8000" dirty="0" smtClean="0">
              <a:latin typeface="Times New Roman" pitchFamily="18" charset="0"/>
              <a:cs typeface="Times New Roman" pitchFamily="18" charset="0"/>
            </a:endParaRPr>
          </a:p>
          <a:p>
            <a:pPr marL="0" indent="0" algn="just">
              <a:buNone/>
            </a:pPr>
            <a:r>
              <a:rPr lang="el-GR" sz="8000" dirty="0" smtClean="0">
                <a:latin typeface="Times New Roman" pitchFamily="18" charset="0"/>
                <a:cs typeface="Times New Roman" pitchFamily="18" charset="0"/>
              </a:rPr>
              <a:t>Η άποψη ότι η επιστημονική γνώση είναι βέβαιη και αποδεικτική και εκκινεί από την αναζήτηση των πρώτων αρχών - αιτίων.</a:t>
            </a:r>
          </a:p>
          <a:p>
            <a:pPr marL="0" indent="0">
              <a:buNone/>
            </a:pPr>
            <a:endParaRPr lang="el-GR" sz="4200" dirty="0" smtClean="0">
              <a:latin typeface="Times New Roman" pitchFamily="18" charset="0"/>
              <a:cs typeface="Times New Roman" pitchFamily="18" charset="0"/>
            </a:endParaRPr>
          </a:p>
          <a:p>
            <a:pPr marL="0" indent="0">
              <a:buNone/>
            </a:pPr>
            <a:r>
              <a:rPr lang="el-GR" dirty="0" smtClean="0"/>
              <a:t/>
            </a:r>
            <a:br>
              <a:rPr lang="el-GR" dirty="0" smtClean="0"/>
            </a:br>
            <a:endParaRPr lang="el-GR" dirty="0" smtClean="0"/>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l-GR" sz="3200" b="1" dirty="0" smtClean="0">
                <a:latin typeface="Times New Roman" pitchFamily="18" charset="0"/>
                <a:cs typeface="Times New Roman" pitchFamily="18" charset="0"/>
              </a:rPr>
              <a:t>ΕΜΠΕΙΡΙΣΜΟΣ ΚΑΙ ΣΚΕΠΤΙΚΙΣΜΟΣ</a:t>
            </a:r>
            <a:endParaRPr lang="el-GR" sz="3200" b="1" dirty="0">
              <a:latin typeface="Times New Roman" pitchFamily="18" charset="0"/>
              <a:cs typeface="Times New Roman" pitchFamily="18" charset="0"/>
            </a:endParaRPr>
          </a:p>
        </p:txBody>
      </p:sp>
      <p:sp>
        <p:nvSpPr>
          <p:cNvPr id="3" name="2 - Ορθογώνιο"/>
          <p:cNvSpPr/>
          <p:nvPr/>
        </p:nvSpPr>
        <p:spPr>
          <a:xfrm>
            <a:off x="428596" y="1748909"/>
            <a:ext cx="8501122" cy="5109091"/>
          </a:xfrm>
          <a:prstGeom prst="rect">
            <a:avLst/>
          </a:prstGeom>
        </p:spPr>
        <p:txBody>
          <a:bodyPr wrap="square">
            <a:spAutoFit/>
          </a:bodyPr>
          <a:lstStyle/>
          <a:p>
            <a:pPr marL="342900" indent="-342900" algn="just"/>
            <a:r>
              <a:rPr lang="el-GR" sz="2400" dirty="0" smtClean="0">
                <a:latin typeface="Times New Roman" pitchFamily="18" charset="0"/>
                <a:cs typeface="Times New Roman" pitchFamily="18" charset="0"/>
              </a:rPr>
              <a:t>    </a:t>
            </a:r>
            <a:r>
              <a:rPr lang="el-GR" sz="2800" b="1" dirty="0" smtClean="0">
                <a:solidFill>
                  <a:srgbClr val="FF0000"/>
                </a:solidFill>
                <a:latin typeface="Times New Roman" pitchFamily="18" charset="0"/>
                <a:cs typeface="Times New Roman" pitchFamily="18" charset="0"/>
              </a:rPr>
              <a:t>Περί της ακαταληψίας των άδηλων πραγμάτων</a:t>
            </a:r>
          </a:p>
          <a:p>
            <a:pPr marL="342900" indent="-342900" algn="just"/>
            <a:r>
              <a:rPr lang="el-GR" sz="2800" dirty="0" smtClean="0">
                <a:latin typeface="Times New Roman" pitchFamily="18" charset="0"/>
                <a:cs typeface="Times New Roman" pitchFamily="18" charset="0"/>
              </a:rPr>
              <a:t>    </a:t>
            </a:r>
          </a:p>
          <a:p>
            <a:pPr marL="342900" indent="-342900" algn="just"/>
            <a:r>
              <a:rPr lang="el-GR" sz="2800" dirty="0" smtClean="0">
                <a:latin typeface="Times New Roman" pitchFamily="18" charset="0"/>
                <a:cs typeface="Times New Roman" pitchFamily="18" charset="0"/>
              </a:rPr>
              <a:t>    Ο Σκεπτικιστής δεν ισχυρίζεται, όπως ο Εμπειρικός,  ότι τα άδηλα πράγματα είναι ακατάληπτα.</a:t>
            </a:r>
          </a:p>
          <a:p>
            <a:pPr marL="342900" indent="-342900" algn="just"/>
            <a:endParaRPr lang="el-GR" sz="2800" dirty="0" smtClean="0">
              <a:latin typeface="Times New Roman" pitchFamily="18" charset="0"/>
              <a:cs typeface="Times New Roman" pitchFamily="18" charset="0"/>
            </a:endParaRPr>
          </a:p>
          <a:p>
            <a:pPr marL="342900" indent="-342900" algn="just"/>
            <a:r>
              <a:rPr lang="el-GR" sz="2800" dirty="0" smtClean="0">
                <a:latin typeface="Times New Roman" pitchFamily="18" charset="0"/>
                <a:cs typeface="Times New Roman" pitchFamily="18" charset="0"/>
              </a:rPr>
              <a:t>    Ο </a:t>
            </a:r>
            <a:r>
              <a:rPr lang="el-GR" sz="2800" dirty="0" err="1" smtClean="0">
                <a:latin typeface="Times New Roman" pitchFamily="18" charset="0"/>
                <a:cs typeface="Times New Roman" pitchFamily="18" charset="0"/>
              </a:rPr>
              <a:t>Σέξτος</a:t>
            </a:r>
            <a:r>
              <a:rPr lang="el-G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PH,236</a:t>
            </a:r>
            <a:r>
              <a:rPr lang="el-GR" sz="2800" dirty="0" smtClean="0">
                <a:latin typeface="Times New Roman" pitchFamily="18" charset="0"/>
                <a:cs typeface="Times New Roman" pitchFamily="18" charset="0"/>
              </a:rPr>
              <a:t>) υπογραμμίζει ότι στο βαθμό που οι εμπειρικοί επιβεβαιώνουν την ακαταληψία των άδηλων πραγμάτων, δεσμεύονται σε έναν αρνητικό δογματισμό και δεν ευθυγραμμίζεται πλέον με τον σκεπτικισμό, ο οποίος εφαρμόζει την αναστολή της κρίσης για τα άδηλα πράγματα.</a:t>
            </a:r>
          </a:p>
          <a:p>
            <a:pPr marL="342900" indent="-342900">
              <a:buAutoNum type="arabicPeriod"/>
            </a:pP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l-GR" sz="3200" b="1" dirty="0" smtClean="0">
                <a:latin typeface="Times New Roman" pitchFamily="18" charset="0"/>
                <a:cs typeface="Times New Roman" pitchFamily="18" charset="0"/>
              </a:rPr>
              <a:t>ΕΜΠΕΙΡΙΣΜΟΣ ΚΑΙ ΣΚΕΠΤΙΚΙΣΜΟΣ</a:t>
            </a:r>
            <a:endParaRPr lang="el-GR" sz="3200" b="1" dirty="0">
              <a:latin typeface="Times New Roman" pitchFamily="18" charset="0"/>
              <a:cs typeface="Times New Roman" pitchFamily="18" charset="0"/>
            </a:endParaRPr>
          </a:p>
        </p:txBody>
      </p:sp>
      <p:sp>
        <p:nvSpPr>
          <p:cNvPr id="3" name="2 - Ορθογώνιο"/>
          <p:cNvSpPr/>
          <p:nvPr/>
        </p:nvSpPr>
        <p:spPr>
          <a:xfrm>
            <a:off x="857224" y="1428736"/>
            <a:ext cx="7429552" cy="4893647"/>
          </a:xfrm>
          <a:prstGeom prst="rect">
            <a:avLst/>
          </a:prstGeom>
        </p:spPr>
        <p:txBody>
          <a:bodyPr wrap="square">
            <a:spAutoFit/>
          </a:bodyPr>
          <a:lstStyle/>
          <a:p>
            <a:pPr algn="just"/>
            <a:r>
              <a:rPr lang="el-GR" sz="2400" dirty="0" smtClean="0">
                <a:latin typeface="Times New Roman" pitchFamily="18" charset="0"/>
                <a:cs typeface="Times New Roman" pitchFamily="18" charset="0"/>
              </a:rPr>
              <a:t>Από την εποχή του </a:t>
            </a:r>
            <a:r>
              <a:rPr lang="el-GR" sz="2400" dirty="0" err="1" smtClean="0">
                <a:latin typeface="Times New Roman" pitchFamily="18" charset="0"/>
                <a:cs typeface="Times New Roman" pitchFamily="18" charset="0"/>
              </a:rPr>
              <a:t>Σέξτου</a:t>
            </a:r>
            <a:r>
              <a:rPr lang="el-GR" sz="2400" dirty="0" smtClean="0">
                <a:latin typeface="Times New Roman" pitchFamily="18" charset="0"/>
                <a:cs typeface="Times New Roman" pitchFamily="18" charset="0"/>
              </a:rPr>
              <a:t>, ωστόσο, ο εμπειρισμός είχε </a:t>
            </a:r>
            <a:r>
              <a:rPr lang="el-GR" sz="2400" dirty="0" err="1" smtClean="0">
                <a:latin typeface="Times New Roman" pitchFamily="18" charset="0"/>
                <a:cs typeface="Times New Roman" pitchFamily="18" charset="0"/>
              </a:rPr>
              <a:t>φιλευθεροποιηθεί</a:t>
            </a:r>
            <a:r>
              <a:rPr lang="el-GR" sz="2400" dirty="0" smtClean="0">
                <a:latin typeface="Times New Roman" pitchFamily="18" charset="0"/>
                <a:cs typeface="Times New Roman" pitchFamily="18" charset="0"/>
              </a:rPr>
              <a:t> ήδη αρκετά. </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Και σταδιακά αναπτύχθηκε μια εκλεπτυσμένη εκδοχή του εμπειρισμού η οποία δεχόταν και τον ενδεικτικό και τον </a:t>
            </a:r>
            <a:r>
              <a:rPr lang="el-GR" sz="2400" dirty="0" err="1" smtClean="0">
                <a:latin typeface="Times New Roman" pitchFamily="18" charset="0"/>
                <a:cs typeface="Times New Roman" pitchFamily="18" charset="0"/>
              </a:rPr>
              <a:t>υπομνηματιστικό</a:t>
            </a:r>
            <a:r>
              <a:rPr lang="el-GR" sz="2400" dirty="0" smtClean="0">
                <a:latin typeface="Times New Roman" pitchFamily="18" charset="0"/>
                <a:cs typeface="Times New Roman" pitchFamily="18" charset="0"/>
              </a:rPr>
              <a:t> συλλογισμό.</a:t>
            </a:r>
          </a:p>
          <a:p>
            <a:pPr algn="just"/>
            <a:endParaRPr lang="el-GR" sz="2400" dirty="0" smtClean="0">
              <a:latin typeface="Times New Roman" pitchFamily="18" charset="0"/>
              <a:cs typeface="Times New Roman" pitchFamily="18" charset="0"/>
            </a:endParaRP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Υπήρξαν αρκετές φωνές μεταξύ των εμπειρικών, και κυρίως ο </a:t>
            </a:r>
            <a:r>
              <a:rPr lang="el-GR" sz="2400" dirty="0" err="1" smtClean="0">
                <a:latin typeface="Times New Roman" pitchFamily="18" charset="0"/>
                <a:cs typeface="Times New Roman" pitchFamily="18" charset="0"/>
              </a:rPr>
              <a:t>Θεόδας</a:t>
            </a:r>
            <a:r>
              <a:rPr lang="el-GR" sz="2400" dirty="0" smtClean="0">
                <a:latin typeface="Times New Roman" pitchFamily="18" charset="0"/>
                <a:cs typeface="Times New Roman" pitchFamily="18" charset="0"/>
              </a:rPr>
              <a:t>, που θεωρούσαν ότι ο εμπειρισμός εδράζεται στην εμπειρία και μια θεώρησή της – αυτό που ο Γαληνός ονόμασε (αναφερόμενος στον </a:t>
            </a:r>
            <a:r>
              <a:rPr lang="el-GR" sz="2400" dirty="0" err="1" smtClean="0">
                <a:latin typeface="Times New Roman" pitchFamily="18" charset="0"/>
                <a:cs typeface="Times New Roman" pitchFamily="18" charset="0"/>
              </a:rPr>
              <a:t>Θεόδα</a:t>
            </a:r>
            <a:r>
              <a:rPr lang="el-GR" sz="2400" dirty="0" smtClean="0">
                <a:latin typeface="Times New Roman" pitchFamily="18" charset="0"/>
                <a:cs typeface="Times New Roman" pitchFamily="18" charset="0"/>
              </a:rPr>
              <a:t>) «έλλογη εμπειρία» (</a:t>
            </a:r>
            <a:r>
              <a:rPr lang="en-US" sz="2400" dirty="0" err="1" smtClean="0">
                <a:latin typeface="Times New Roman" pitchFamily="18" charset="0"/>
                <a:cs typeface="Times New Roman" pitchFamily="18" charset="0"/>
              </a:rPr>
              <a:t>rationi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empiria</a:t>
            </a:r>
            <a:r>
              <a:rPr lang="el-GR" sz="2400" dirty="0" smtClean="0">
                <a:latin typeface="Times New Roman" pitchFamily="18" charset="0"/>
                <a:cs typeface="Times New Roman" pitchFamily="18" charset="0"/>
              </a:rPr>
              <a:t>).   </a:t>
            </a:r>
            <a:endParaRPr lang="el-GR"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1143000"/>
          </a:xfrm>
        </p:spPr>
        <p:txBody>
          <a:bodyPr>
            <a:normAutofit/>
          </a:bodyPr>
          <a:lstStyle/>
          <a:p>
            <a:r>
              <a:rPr lang="el-GR" sz="3200" b="1" dirty="0" smtClean="0">
                <a:latin typeface="Times New Roman" pitchFamily="18" charset="0"/>
                <a:cs typeface="Times New Roman" pitchFamily="18" charset="0"/>
              </a:rPr>
              <a:t>ΕΜΠΕΙΡΙΣΜΟΣ ΚΑΙ ΣΚΕΠΤΙΚΙΣΜΟΣ</a:t>
            </a:r>
            <a:endParaRPr lang="el-GR" sz="3200" b="1" dirty="0">
              <a:latin typeface="Times New Roman" pitchFamily="18" charset="0"/>
              <a:cs typeface="Times New Roman" pitchFamily="18" charset="0"/>
            </a:endParaRPr>
          </a:p>
        </p:txBody>
      </p:sp>
      <p:sp>
        <p:nvSpPr>
          <p:cNvPr id="3" name="2 - Ορθογώνιο"/>
          <p:cNvSpPr/>
          <p:nvPr/>
        </p:nvSpPr>
        <p:spPr>
          <a:xfrm>
            <a:off x="714348" y="1225689"/>
            <a:ext cx="7786742" cy="5632311"/>
          </a:xfrm>
          <a:prstGeom prst="rect">
            <a:avLst/>
          </a:prstGeom>
        </p:spPr>
        <p:txBody>
          <a:bodyPr wrap="square">
            <a:spAutoFit/>
          </a:bodyPr>
          <a:lstStyle/>
          <a:p>
            <a:pPr algn="just"/>
            <a:r>
              <a:rPr lang="el-GR" sz="2000" b="1" dirty="0" smtClean="0">
                <a:latin typeface="Times New Roman" pitchFamily="18" charset="0"/>
                <a:cs typeface="Times New Roman" pitchFamily="18" charset="0"/>
              </a:rPr>
              <a:t>Ο ΗΡΑΚΛΕΙΔΗΣ </a:t>
            </a:r>
            <a:r>
              <a:rPr lang="el-GR" sz="2000" dirty="0" smtClean="0">
                <a:latin typeface="Times New Roman" pitchFamily="18" charset="0"/>
                <a:cs typeface="Times New Roman" pitchFamily="18" charset="0"/>
              </a:rPr>
              <a:t>ο εμπειρικός προχώρησε ακόμη περισσότερο και υποστήριξε ότι υπάρχει χώρος για </a:t>
            </a:r>
            <a:r>
              <a:rPr lang="el-GR" sz="2000" b="1" dirty="0" smtClean="0">
                <a:solidFill>
                  <a:srgbClr val="FF0000"/>
                </a:solidFill>
                <a:latin typeface="Times New Roman" pitchFamily="18" charset="0"/>
                <a:cs typeface="Times New Roman" pitchFamily="18" charset="0"/>
              </a:rPr>
              <a:t>υποθέσεις περί άδηλων πραγμάτων</a:t>
            </a:r>
            <a:r>
              <a:rPr lang="el-GR" sz="2000" dirty="0" smtClean="0">
                <a:latin typeface="Times New Roman" pitchFamily="18" charset="0"/>
                <a:cs typeface="Times New Roman" pitchFamily="18" charset="0"/>
              </a:rPr>
              <a:t>. </a:t>
            </a: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Η περίπτωση την οποία συζήτησε είχε να κάνει με την εξάρθρωση των οστών του ισχίου και την άποψη των δογματικών ότι αυτά δεν μπορούν μετά να αποκατασταθούν, διότι ο τένοντας που τα συγκρατεί στη θέση τους διαρρηγνύεται με την εξάρθρωση. </a:t>
            </a: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Ο Ηρακλείδης επισήμανε ότι </a:t>
            </a:r>
            <a:r>
              <a:rPr lang="el-GR" sz="2000" b="1" dirty="0" smtClean="0">
                <a:latin typeface="Times New Roman" pitchFamily="18" charset="0"/>
                <a:cs typeface="Times New Roman" pitchFamily="18" charset="0"/>
              </a:rPr>
              <a:t>η παρελθούσα εμπειρία </a:t>
            </a:r>
            <a:r>
              <a:rPr lang="el-GR" sz="2000" dirty="0" smtClean="0">
                <a:latin typeface="Times New Roman" pitchFamily="18" charset="0"/>
                <a:cs typeface="Times New Roman" pitchFamily="18" charset="0"/>
              </a:rPr>
              <a:t>δείχνει ότι τα εξαρθρωμένα οστά αποκαθίστανται. Αλλά δεν στάθηκε σε αυτό. Πρόσθεσε:  </a:t>
            </a: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 «Από τη στιγμή που και τα οστά του ισχίου μερικές φορές συγκρατούνται στη θέση τους, θα πρέπει κάποιος να </a:t>
            </a:r>
            <a:r>
              <a:rPr lang="el-GR" sz="2000" b="1" dirty="0" smtClean="0">
                <a:latin typeface="Times New Roman" pitchFamily="18" charset="0"/>
                <a:cs typeface="Times New Roman" pitchFamily="18" charset="0"/>
              </a:rPr>
              <a:t>υποθέσει</a:t>
            </a:r>
            <a:r>
              <a:rPr lang="el-GR" sz="2000" dirty="0" smtClean="0">
                <a:latin typeface="Times New Roman" pitchFamily="18" charset="0"/>
                <a:cs typeface="Times New Roman" pitchFamily="18" charset="0"/>
              </a:rPr>
              <a:t> ότι ο τένοντας δεν διαρρηγνύεται πάντοτε, αλλά ότι κάποιες φορές απλώς διαστέλλεται (ή χαλαρώνει) και έπειτα συστέλλεται (ή σφίγγει) πάλι. Διότι το να ερευνά κανείς τέτοια ζητήματα είναι χρήσιμο, αν και όχι πάντα απολύτως αναγκαίο».</a:t>
            </a:r>
            <a:endParaRPr lang="el-GR"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l-GR" sz="3200" b="1" dirty="0" smtClean="0">
                <a:latin typeface="Times New Roman" pitchFamily="18" charset="0"/>
                <a:cs typeface="Times New Roman" pitchFamily="18" charset="0"/>
              </a:rPr>
              <a:t>ΕΜΠΕΙΡΙΣΜΟΣ ΚΑΙ ΣΚΕΠΤΙΚΙΣΜΟΣ</a:t>
            </a:r>
            <a:endParaRPr lang="el-GR" sz="3200" b="1" dirty="0">
              <a:latin typeface="Times New Roman" pitchFamily="18" charset="0"/>
              <a:cs typeface="Times New Roman" pitchFamily="18" charset="0"/>
            </a:endParaRPr>
          </a:p>
        </p:txBody>
      </p:sp>
      <p:sp>
        <p:nvSpPr>
          <p:cNvPr id="3" name="2 - Ορθογώνιο"/>
          <p:cNvSpPr/>
          <p:nvPr/>
        </p:nvSpPr>
        <p:spPr>
          <a:xfrm>
            <a:off x="285720" y="1582341"/>
            <a:ext cx="8429684" cy="4524315"/>
          </a:xfrm>
          <a:prstGeom prst="rect">
            <a:avLst/>
          </a:prstGeom>
        </p:spPr>
        <p:txBody>
          <a:bodyPr wrap="square">
            <a:spAutoFit/>
          </a:bodyPr>
          <a:lstStyle/>
          <a:p>
            <a:pPr algn="just"/>
            <a:r>
              <a:rPr lang="el-GR" sz="2400" dirty="0" smtClean="0">
                <a:latin typeface="Times New Roman" pitchFamily="18" charset="0"/>
                <a:cs typeface="Times New Roman" pitchFamily="18" charset="0"/>
              </a:rPr>
              <a:t>Αυτό είναι ξεκάθαρα ένα δείγμα ενδεικτικού συλλογισμού – η διατύπωση και η υιοθέτηση μιας εξηγητικής υπόθεσης. </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Ο Ηρακλείδης, σε αντίθεση με τον Ηγήτορα, επιμένει ότι ένα ιατρικό ζήτημα (σχετικά με την αποκατάσταση ενός εξαρθρωμένου ισχιακού οστού) δεν μπορεί ποτέ να κριθεί στη βάση του ενδεικτικού συλλογισμού και μόνο. Απαιτείται πάντοτε και η εμπειρία. </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Όμως είναι συνεπές προς τον εκλεπτυσμένο εμπειρισμό τον οποίο υποστήριζε το ότι μπορούν να διατυπώνονται και να υιοθετούνται εξηγητικές υποθέσεις.</a:t>
            </a:r>
            <a:endParaRPr lang="el-GR"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1143000"/>
          </a:xfrm>
        </p:spPr>
        <p:txBody>
          <a:bodyPr>
            <a:normAutofit/>
          </a:bodyPr>
          <a:lstStyle/>
          <a:p>
            <a:r>
              <a:rPr lang="el-GR" sz="3200" b="1" dirty="0" smtClean="0">
                <a:latin typeface="Times New Roman" pitchFamily="18" charset="0"/>
                <a:cs typeface="Times New Roman" pitchFamily="18" charset="0"/>
              </a:rPr>
              <a:t>ΕΜΠΕΙΡΙΣΜΟΣ ΚΑΙ ΣΚΕΠΤΙΚΙΣΜΟΣ</a:t>
            </a:r>
            <a:endParaRPr lang="el-GR" sz="3200" dirty="0"/>
          </a:p>
        </p:txBody>
      </p:sp>
      <p:sp>
        <p:nvSpPr>
          <p:cNvPr id="3" name="2 - Ορθογώνιο"/>
          <p:cNvSpPr/>
          <p:nvPr/>
        </p:nvSpPr>
        <p:spPr>
          <a:xfrm>
            <a:off x="214282" y="1357298"/>
            <a:ext cx="8786874" cy="5262979"/>
          </a:xfrm>
          <a:prstGeom prst="rect">
            <a:avLst/>
          </a:prstGeom>
        </p:spPr>
        <p:txBody>
          <a:bodyPr wrap="square">
            <a:spAutoFit/>
          </a:bodyPr>
          <a:lstStyle/>
          <a:p>
            <a:pPr algn="just"/>
            <a:r>
              <a:rPr lang="el-GR" sz="2400" dirty="0" smtClean="0">
                <a:latin typeface="Times New Roman" pitchFamily="18" charset="0"/>
                <a:cs typeface="Times New Roman" pitchFamily="18" charset="0"/>
              </a:rPr>
              <a:t>Μια τέτοια στάση απέναντι στο θεωρητικό συλλογισμό είναι όμως συμβατή και με τον </a:t>
            </a:r>
            <a:r>
              <a:rPr lang="el-GR" sz="2400" dirty="0" err="1" smtClean="0">
                <a:latin typeface="Times New Roman" pitchFamily="18" charset="0"/>
                <a:cs typeface="Times New Roman" pitchFamily="18" charset="0"/>
              </a:rPr>
              <a:t>Πυρρώνεια</a:t>
            </a:r>
            <a:r>
              <a:rPr lang="el-GR" sz="2400" dirty="0" smtClean="0">
                <a:latin typeface="Times New Roman" pitchFamily="18" charset="0"/>
                <a:cs typeface="Times New Roman" pitchFamily="18" charset="0"/>
              </a:rPr>
              <a:t> κριτική του λόγου. </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Όπως περιγράφει ο </a:t>
            </a:r>
            <a:r>
              <a:rPr lang="el-GR" sz="2400" dirty="0" err="1" smtClean="0">
                <a:latin typeface="Times New Roman" pitchFamily="18" charset="0"/>
                <a:cs typeface="Times New Roman" pitchFamily="18" charset="0"/>
              </a:rPr>
              <a:t>Σέξτος</a:t>
            </a:r>
            <a:r>
              <a:rPr lang="el-GR" sz="2400" dirty="0" smtClean="0">
                <a:latin typeface="Times New Roman" pitchFamily="18" charset="0"/>
                <a:cs typeface="Times New Roman" pitchFamily="18" charset="0"/>
              </a:rPr>
              <a:t> τον σκεπτικισμό, «δεν ισχύει το ότι οι σκεπτικιστές δεν διατηρούν καθόλου πεποιθήσεις, αλλά ότι δεν διατηρούν πεποιθήσεις ‘υπό την έννοια υπό την οποία μερικοί λένε ότι η πεποίθηση σημαίνει την </a:t>
            </a:r>
            <a:r>
              <a:rPr lang="el-GR" sz="2400" b="1" dirty="0" smtClean="0">
                <a:solidFill>
                  <a:srgbClr val="FF0000"/>
                </a:solidFill>
                <a:latin typeface="Times New Roman" pitchFamily="18" charset="0"/>
                <a:cs typeface="Times New Roman" pitchFamily="18" charset="0"/>
              </a:rPr>
              <a:t>συγκατάθεση</a:t>
            </a:r>
            <a:r>
              <a:rPr lang="el-GR" sz="2400" dirty="0" smtClean="0">
                <a:latin typeface="Times New Roman" pitchFamily="18" charset="0"/>
                <a:cs typeface="Times New Roman" pitchFamily="18" charset="0"/>
              </a:rPr>
              <a:t> σε κάποιο άδηλο αντικείμενο διερεύνησης στις επιστήμες. Διότι οι </a:t>
            </a:r>
            <a:r>
              <a:rPr lang="el-GR" sz="2400" dirty="0" err="1" smtClean="0">
                <a:latin typeface="Times New Roman" pitchFamily="18" charset="0"/>
                <a:cs typeface="Times New Roman" pitchFamily="18" charset="0"/>
              </a:rPr>
              <a:t>Πυρρώνειοι</a:t>
            </a:r>
            <a:r>
              <a:rPr lang="el-GR" sz="2400" dirty="0" smtClean="0">
                <a:latin typeface="Times New Roman" pitchFamily="18" charset="0"/>
                <a:cs typeface="Times New Roman" pitchFamily="18" charset="0"/>
              </a:rPr>
              <a:t> σκεπτικιστές </a:t>
            </a:r>
            <a:r>
              <a:rPr lang="el-GR" sz="2400" b="1" dirty="0" smtClean="0">
                <a:solidFill>
                  <a:srgbClr val="FF0000"/>
                </a:solidFill>
                <a:latin typeface="Times New Roman" pitchFamily="18" charset="0"/>
                <a:cs typeface="Times New Roman" pitchFamily="18" charset="0"/>
              </a:rPr>
              <a:t>δεν συγκατατίθενται  σε τίποτε το άδηλο</a:t>
            </a:r>
            <a:r>
              <a:rPr lang="el-GR" sz="2400" dirty="0" smtClean="0">
                <a:latin typeface="Times New Roman" pitchFamily="18" charset="0"/>
                <a:cs typeface="Times New Roman" pitchFamily="18" charset="0"/>
              </a:rPr>
              <a:t>». </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Οι </a:t>
            </a:r>
            <a:r>
              <a:rPr lang="el-GR" sz="2400" dirty="0" err="1" smtClean="0">
                <a:latin typeface="Times New Roman" pitchFamily="18" charset="0"/>
                <a:cs typeface="Times New Roman" pitchFamily="18" charset="0"/>
              </a:rPr>
              <a:t>Πυρρώνειοι</a:t>
            </a:r>
            <a:r>
              <a:rPr lang="el-GR" sz="2400" dirty="0" smtClean="0">
                <a:latin typeface="Times New Roman" pitchFamily="18" charset="0"/>
                <a:cs typeface="Times New Roman" pitchFamily="18" charset="0"/>
              </a:rPr>
              <a:t> σκεπτικιστές, λοιπόν, διατηρούν κάποιες πεποιθήσεις (κατά έναν μη δογματικό τρόπο) για την καθημερινή ζωή και πρακτική. Και την ίδια ακριβώς στιγμή οι πεποιθήσεις αυτές υποβάλλονται σε μια ριζική σκεπτικιστική κριτική. </a:t>
            </a:r>
            <a:endParaRPr lang="el-GR" sz="24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1143000"/>
          </a:xfrm>
        </p:spPr>
        <p:txBody>
          <a:bodyPr>
            <a:normAutofit/>
          </a:bodyPr>
          <a:lstStyle/>
          <a:p>
            <a:r>
              <a:rPr lang="el-GR" sz="3200" b="1" dirty="0" smtClean="0">
                <a:latin typeface="Times New Roman" pitchFamily="18" charset="0"/>
                <a:cs typeface="Times New Roman" pitchFamily="18" charset="0"/>
              </a:rPr>
              <a:t>ΕΜΠΕΙΡΙΣΜΟΣ ΚΑΙ ΣΚΕΠΤΙΚΙΣΜΟΣ</a:t>
            </a:r>
            <a:endParaRPr lang="el-GR" sz="3200" dirty="0"/>
          </a:p>
        </p:txBody>
      </p:sp>
      <p:sp>
        <p:nvSpPr>
          <p:cNvPr id="3" name="2 - Ορθογώνιο"/>
          <p:cNvSpPr/>
          <p:nvPr/>
        </p:nvSpPr>
        <p:spPr>
          <a:xfrm>
            <a:off x="642910" y="1857364"/>
            <a:ext cx="7643866" cy="4031873"/>
          </a:xfrm>
          <a:prstGeom prst="rect">
            <a:avLst/>
          </a:prstGeom>
        </p:spPr>
        <p:txBody>
          <a:bodyPr wrap="square">
            <a:spAutoFit/>
          </a:bodyPr>
          <a:lstStyle/>
          <a:p>
            <a:pPr algn="just"/>
            <a:r>
              <a:rPr lang="el-GR" sz="3200" dirty="0" smtClean="0">
                <a:latin typeface="Times New Roman" pitchFamily="18" charset="0"/>
                <a:cs typeface="Times New Roman" pitchFamily="18" charset="0"/>
              </a:rPr>
              <a:t>Η σκεπτικιστική εποχή της κρίσης (αναστολή, άρνηση εκφοράς οποιασδήποτε κρίσης) είναι μια εποχή της κρίσης για οτιδήποτε (εποχή περί πάντων), εάν όλες οι πεποιθήσεις θεωρήσουμε ότι στοχεύουν σε ένα είδος αλήθειας και ασφάλειας το οποίο πιθανόν δεν μπορεί να τίθεται σε αμφισβήτηση. </a:t>
            </a:r>
            <a:endParaRPr lang="el-GR" sz="32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l-GR" sz="3200" b="1" dirty="0" smtClean="0">
                <a:latin typeface="Times New Roman" pitchFamily="18" charset="0"/>
                <a:cs typeface="Times New Roman" pitchFamily="18" charset="0"/>
              </a:rPr>
              <a:t>ΘΕΩΡΙΑ </a:t>
            </a:r>
            <a:r>
              <a:rPr lang="en-US" sz="3200" b="1" dirty="0" smtClean="0">
                <a:latin typeface="Times New Roman" pitchFamily="18" charset="0"/>
                <a:cs typeface="Times New Roman" pitchFamily="18" charset="0"/>
              </a:rPr>
              <a:t>VS </a:t>
            </a:r>
            <a:r>
              <a:rPr lang="el-GR" sz="3200" b="1" dirty="0" smtClean="0">
                <a:latin typeface="Times New Roman" pitchFamily="18" charset="0"/>
                <a:cs typeface="Times New Roman" pitchFamily="18" charset="0"/>
              </a:rPr>
              <a:t>ΛΟΓΟ</a:t>
            </a:r>
            <a:r>
              <a:rPr lang="en-US" sz="3200" b="1" dirty="0" smtClean="0">
                <a:latin typeface="Times New Roman" pitchFamily="18" charset="0"/>
                <a:cs typeface="Times New Roman" pitchFamily="18" charset="0"/>
              </a:rPr>
              <a:t>Y</a:t>
            </a:r>
            <a:endParaRPr lang="el-GR" sz="3200" dirty="0"/>
          </a:p>
        </p:txBody>
      </p:sp>
      <p:sp>
        <p:nvSpPr>
          <p:cNvPr id="3" name="2 - Ορθογώνιο"/>
          <p:cNvSpPr/>
          <p:nvPr/>
        </p:nvSpPr>
        <p:spPr>
          <a:xfrm>
            <a:off x="428596" y="1028343"/>
            <a:ext cx="8286808" cy="5262979"/>
          </a:xfrm>
          <a:prstGeom prst="rect">
            <a:avLst/>
          </a:prstGeom>
        </p:spPr>
        <p:txBody>
          <a:bodyPr wrap="square">
            <a:spAutoFit/>
          </a:bodyPr>
          <a:lstStyle/>
          <a:p>
            <a:pPr algn="just"/>
            <a:r>
              <a:rPr lang="el-GR" sz="2800" dirty="0" smtClean="0">
                <a:latin typeface="Times New Roman" pitchFamily="18" charset="0"/>
                <a:cs typeface="Times New Roman" pitchFamily="18" charset="0"/>
              </a:rPr>
              <a:t>Οι εμπειρικοί κατέληξαν να διακρίνουν ανάμεσα στον ρόλο της θεωρίας και τον ρόλο του λόγου. </a:t>
            </a: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Απέρριψαν τον λόγο στην </a:t>
            </a:r>
            <a:r>
              <a:rPr lang="en-US" sz="2800" dirty="0" smtClean="0">
                <a:latin typeface="Times New Roman" pitchFamily="18" charset="0"/>
                <a:cs typeface="Times New Roman" pitchFamily="18" charset="0"/>
              </a:rPr>
              <a:t>a priori</a:t>
            </a:r>
            <a:r>
              <a:rPr lang="el-GR" sz="2800" dirty="0" smtClean="0">
                <a:latin typeface="Times New Roman" pitchFamily="18" charset="0"/>
                <a:cs typeface="Times New Roman" pitchFamily="18" charset="0"/>
              </a:rPr>
              <a:t> του λειτουργία, αλλά δέχθηκαν τη σημασία </a:t>
            </a:r>
            <a:r>
              <a:rPr lang="el-GR" sz="2800" b="1" dirty="0" smtClean="0">
                <a:solidFill>
                  <a:srgbClr val="FF0000"/>
                </a:solidFill>
                <a:latin typeface="Times New Roman" pitchFamily="18" charset="0"/>
                <a:cs typeface="Times New Roman" pitchFamily="18" charset="0"/>
              </a:rPr>
              <a:t>θεωρίας</a:t>
            </a:r>
            <a:r>
              <a:rPr lang="el-GR" sz="2800" dirty="0" smtClean="0">
                <a:latin typeface="Times New Roman" pitchFamily="18" charset="0"/>
                <a:cs typeface="Times New Roman" pitchFamily="18" charset="0"/>
              </a:rPr>
              <a:t>.</a:t>
            </a:r>
          </a:p>
          <a:p>
            <a:pPr algn="just"/>
            <a:endParaRPr lang="el-GR"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Ο Γαληνός αναφέρει ότι οι εμπειρικοί χαίρονταν να αναπτύσσουν θεωρίες περί μη ορατών οντοτήτων (όπως πέτρες στην ουροδόχο κύστη), </a:t>
            </a:r>
            <a:r>
              <a:rPr lang="el-GR" sz="2800" b="1" dirty="0" smtClean="0">
                <a:latin typeface="Times New Roman" pitchFamily="18" charset="0"/>
                <a:cs typeface="Times New Roman" pitchFamily="18" charset="0"/>
              </a:rPr>
              <a:t>υπό τον όρο ότι οι θεωρίες αυτές «ελέγχονταν εμπειρικά</a:t>
            </a:r>
            <a:r>
              <a:rPr lang="el-GR" sz="2800" dirty="0" smtClean="0">
                <a:latin typeface="Times New Roman" pitchFamily="18" charset="0"/>
                <a:cs typeface="Times New Roman" pitchFamily="18" charset="0"/>
              </a:rPr>
              <a:t>» (μέσω ανατομικών διεργασιών, για παράδειγμα) (ΜΕ, 24:134). </a:t>
            </a:r>
            <a:endParaRPr lang="el-GR" sz="28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l-GR" sz="3200" b="1" dirty="0" smtClean="0">
                <a:latin typeface="Times New Roman" pitchFamily="18" charset="0"/>
                <a:cs typeface="Times New Roman" pitchFamily="18" charset="0"/>
              </a:rPr>
              <a:t>ΘΕΩΡΙΑ </a:t>
            </a:r>
            <a:r>
              <a:rPr lang="en-US" sz="3200" b="1" dirty="0" smtClean="0">
                <a:latin typeface="Times New Roman" pitchFamily="18" charset="0"/>
                <a:cs typeface="Times New Roman" pitchFamily="18" charset="0"/>
              </a:rPr>
              <a:t>VS </a:t>
            </a:r>
            <a:r>
              <a:rPr lang="el-GR" sz="3200" b="1" dirty="0" smtClean="0">
                <a:latin typeface="Times New Roman" pitchFamily="18" charset="0"/>
                <a:cs typeface="Times New Roman" pitchFamily="18" charset="0"/>
              </a:rPr>
              <a:t>ΛΟΓΟΥ</a:t>
            </a:r>
            <a:endParaRPr lang="el-GR" sz="3200" dirty="0"/>
          </a:p>
        </p:txBody>
      </p:sp>
      <p:sp>
        <p:nvSpPr>
          <p:cNvPr id="3" name="2 - Ορθογώνιο"/>
          <p:cNvSpPr/>
          <p:nvPr/>
        </p:nvSpPr>
        <p:spPr>
          <a:xfrm>
            <a:off x="214282" y="928670"/>
            <a:ext cx="8643998" cy="6370975"/>
          </a:xfrm>
          <a:prstGeom prst="rect">
            <a:avLst/>
          </a:prstGeom>
        </p:spPr>
        <p:txBody>
          <a:bodyPr wrap="square">
            <a:spAutoFit/>
          </a:bodyPr>
          <a:lstStyle/>
          <a:p>
            <a:pPr algn="just"/>
            <a:r>
              <a:rPr lang="el-GR" sz="2400" dirty="0" smtClean="0">
                <a:latin typeface="Times New Roman" pitchFamily="18" charset="0"/>
                <a:cs typeface="Times New Roman" pitchFamily="18" charset="0"/>
              </a:rPr>
              <a:t>Στην πραγματικότητα, ο </a:t>
            </a:r>
            <a:r>
              <a:rPr lang="el-GR" sz="2400" dirty="0" err="1" smtClean="0">
                <a:latin typeface="Times New Roman" pitchFamily="18" charset="0"/>
                <a:cs typeface="Times New Roman" pitchFamily="18" charset="0"/>
              </a:rPr>
              <a:t>Πυρρώνειος</a:t>
            </a:r>
            <a:r>
              <a:rPr lang="el-GR" sz="2400" dirty="0" smtClean="0">
                <a:latin typeface="Times New Roman" pitchFamily="18" charset="0"/>
                <a:cs typeface="Times New Roman" pitchFamily="18" charset="0"/>
              </a:rPr>
              <a:t> εμπειρισμός άρχισε να κινείται προς έναν </a:t>
            </a:r>
            <a:r>
              <a:rPr lang="el-GR" sz="2400" b="1" dirty="0" smtClean="0">
                <a:latin typeface="Times New Roman" pitchFamily="18" charset="0"/>
                <a:cs typeface="Times New Roman" pitchFamily="18" charset="0"/>
              </a:rPr>
              <a:t>νέο τρόπο χρήσης του λόγου</a:t>
            </a:r>
            <a:r>
              <a:rPr lang="el-GR" sz="2400" dirty="0" smtClean="0">
                <a:latin typeface="Times New Roman" pitchFamily="18" charset="0"/>
                <a:cs typeface="Times New Roman" pitchFamily="18" charset="0"/>
              </a:rPr>
              <a:t>, ο οποίος είναι συμβατός με το αίτημά του για «μετριοπάθεια». </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Ο ίδιος ο Γαληνός μπορεί άνετα να θεωρηθεί ότι επιχειρεί μια σύνθεση των απόψεων των δύο αιρέσεων – μια </a:t>
            </a:r>
            <a:r>
              <a:rPr lang="en-US" sz="2400" b="1" i="1" dirty="0" smtClean="0">
                <a:latin typeface="Times New Roman" pitchFamily="18" charset="0"/>
                <a:cs typeface="Times New Roman" pitchFamily="18" charset="0"/>
              </a:rPr>
              <a:t>via media</a:t>
            </a:r>
            <a:r>
              <a:rPr lang="en-US" sz="2400" b="1"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 ισχυριζόμενος ότι ο εμπειρισμός θα πρέπει να είναι ανοιχτός στη θεωρία, αλλά και η θεωρία θα πρέπει, με τη σειρά της, να είναι ανοιχτή στον εμπειρικό έλεγχο. </a:t>
            </a:r>
          </a:p>
          <a:p>
            <a:pPr algn="just"/>
            <a:endParaRPr lang="el-GR" sz="2400" dirty="0" smtClean="0">
              <a:latin typeface="Times New Roman" pitchFamily="18" charset="0"/>
              <a:cs typeface="Times New Roman" pitchFamily="18" charset="0"/>
            </a:endParaRPr>
          </a:p>
          <a:p>
            <a:pPr algn="just"/>
            <a:r>
              <a:rPr lang="el-GR" sz="2400" dirty="0" err="1" smtClean="0">
                <a:latin typeface="Times New Roman" pitchFamily="18" charset="0"/>
                <a:cs typeface="Times New Roman" pitchFamily="18" charset="0"/>
              </a:rPr>
              <a:t>Ανφερόμενος</a:t>
            </a:r>
            <a:r>
              <a:rPr lang="el-GR" sz="2400" dirty="0" smtClean="0">
                <a:latin typeface="Times New Roman" pitchFamily="18" charset="0"/>
                <a:cs typeface="Times New Roman" pitchFamily="18" charset="0"/>
              </a:rPr>
              <a:t> σε απόψεις που είχε εκφράσει  ίδιος, ο Γαληνός υποστήριξε την ανάγκη να προστεθεί μια </a:t>
            </a:r>
            <a:r>
              <a:rPr lang="el-GR" sz="2400" b="1" dirty="0" smtClean="0">
                <a:solidFill>
                  <a:srgbClr val="FF0000"/>
                </a:solidFill>
                <a:latin typeface="Times New Roman" pitchFamily="18" charset="0"/>
                <a:cs typeface="Times New Roman" pitchFamily="18" charset="0"/>
              </a:rPr>
              <a:t>έλλογη θεώρηση</a:t>
            </a:r>
            <a:r>
              <a:rPr lang="el-GR" sz="2400" dirty="0" smtClean="0">
                <a:latin typeface="Times New Roman" pitchFamily="18" charset="0"/>
                <a:cs typeface="Times New Roman" pitchFamily="18" charset="0"/>
              </a:rPr>
              <a:t> σε </a:t>
            </a:r>
            <a:r>
              <a:rPr lang="el-GR" sz="2400" dirty="0" err="1" smtClean="0">
                <a:latin typeface="Times New Roman" pitchFamily="18" charset="0"/>
                <a:cs typeface="Times New Roman" pitchFamily="18" charset="0"/>
              </a:rPr>
              <a:t>ό,τι</a:t>
            </a:r>
            <a:r>
              <a:rPr lang="el-GR" sz="2400" dirty="0" smtClean="0">
                <a:latin typeface="Times New Roman" pitchFamily="18" charset="0"/>
                <a:cs typeface="Times New Roman" pitchFamily="18" charset="0"/>
              </a:rPr>
              <a:t> είναι γνωστό από την εμπειρία. Η έλλογη αυτή θεώρηση (μια θεωρία) θα πρέπει να ελέγχεται εμπειρικά, είτε με την ανεύρεση επικυρωτικών   παραδειγμάτων, είτε με την αντίκρουσή της, «μέσα από </a:t>
            </a:r>
            <a:r>
              <a:rPr lang="el-GR" sz="2400" dirty="0" err="1" smtClean="0">
                <a:latin typeface="Times New Roman" pitchFamily="18" charset="0"/>
                <a:cs typeface="Times New Roman" pitchFamily="18" charset="0"/>
              </a:rPr>
              <a:t>ό,τι</a:t>
            </a:r>
            <a:r>
              <a:rPr lang="el-GR" sz="2400" dirty="0" smtClean="0">
                <a:latin typeface="Times New Roman" pitchFamily="18" charset="0"/>
                <a:cs typeface="Times New Roman" pitchFamily="18" charset="0"/>
              </a:rPr>
              <a:t> είναι γνωστό στην αντίληψη».</a:t>
            </a:r>
          </a:p>
          <a:p>
            <a:pPr algn="just"/>
            <a:endParaRPr lang="el-GR"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ΘΕΩΡΙΑ </a:t>
            </a:r>
            <a:r>
              <a:rPr lang="en-US" b="1" dirty="0" smtClean="0">
                <a:latin typeface="Times New Roman" pitchFamily="18" charset="0"/>
                <a:cs typeface="Times New Roman" pitchFamily="18" charset="0"/>
              </a:rPr>
              <a:t>VS </a:t>
            </a:r>
            <a:r>
              <a:rPr lang="el-GR" b="1" dirty="0" smtClean="0">
                <a:latin typeface="Times New Roman" pitchFamily="18" charset="0"/>
                <a:cs typeface="Times New Roman" pitchFamily="18" charset="0"/>
              </a:rPr>
              <a:t>ΛΟΓΟΥ</a:t>
            </a:r>
            <a:endParaRPr lang="el-GR" dirty="0"/>
          </a:p>
        </p:txBody>
      </p:sp>
      <p:sp>
        <p:nvSpPr>
          <p:cNvPr id="3" name="2 - Ορθογώνιο"/>
          <p:cNvSpPr/>
          <p:nvPr/>
        </p:nvSpPr>
        <p:spPr>
          <a:xfrm>
            <a:off x="357158" y="1582341"/>
            <a:ext cx="8501122" cy="3970318"/>
          </a:xfrm>
          <a:prstGeom prst="rect">
            <a:avLst/>
          </a:prstGeom>
        </p:spPr>
        <p:txBody>
          <a:bodyPr wrap="square">
            <a:spAutoFit/>
          </a:bodyPr>
          <a:lstStyle/>
          <a:p>
            <a:pPr algn="just"/>
            <a:r>
              <a:rPr lang="el-GR" sz="2800" dirty="0" smtClean="0">
                <a:latin typeface="Times New Roman" pitchFamily="18" charset="0"/>
                <a:cs typeface="Times New Roman" pitchFamily="18" charset="0"/>
              </a:rPr>
              <a:t>Όντας επίσης της άποψης ότι η συμφωνία «που είναι πέραν πάσης αμφιβολίας» είναι μια ένδειξη αλήθειας, υποστήριξε ότι στη βάση των έλλογων θεωρήσεων της εμπειρίας (δηλαδή τις θεωρίες) </a:t>
            </a:r>
            <a:r>
              <a:rPr lang="el-GR" sz="2800" b="1" dirty="0" smtClean="0">
                <a:solidFill>
                  <a:srgbClr val="FF0000"/>
                </a:solidFill>
                <a:latin typeface="Times New Roman" pitchFamily="18" charset="0"/>
                <a:cs typeface="Times New Roman" pitchFamily="18" charset="0"/>
              </a:rPr>
              <a:t>η συμφωνία μπορεί να επέλθει σε πολύ περισσότερες περιπτώσεις από </a:t>
            </a:r>
            <a:r>
              <a:rPr lang="el-GR" sz="2800" b="1" dirty="0" err="1" smtClean="0">
                <a:solidFill>
                  <a:srgbClr val="FF0000"/>
                </a:solidFill>
                <a:latin typeface="Times New Roman" pitchFamily="18" charset="0"/>
                <a:cs typeface="Times New Roman" pitchFamily="18" charset="0"/>
              </a:rPr>
              <a:t>ό,τι</a:t>
            </a:r>
            <a:r>
              <a:rPr lang="el-GR" sz="2800" b="1" dirty="0" smtClean="0">
                <a:solidFill>
                  <a:srgbClr val="FF0000"/>
                </a:solidFill>
                <a:latin typeface="Times New Roman" pitchFamily="18" charset="0"/>
                <a:cs typeface="Times New Roman" pitchFamily="18" charset="0"/>
              </a:rPr>
              <a:t> ίσως θα επέτρεπαν κάποιοι αυστηροί εμπειρικοί</a:t>
            </a:r>
            <a:r>
              <a:rPr lang="el-GR" sz="2800" dirty="0" smtClean="0">
                <a:latin typeface="Times New Roman" pitchFamily="18" charset="0"/>
                <a:cs typeface="Times New Roman" pitchFamily="18" charset="0"/>
              </a:rPr>
              <a:t>, ώστε να φθάνουμε από εκεί  «στα ίδια συμπεράσματα πάνω σε ορισμένα ζητήματα, όπως κάνουν οι γεωμέτρες, οι λογιστές και οι αριθμητικοί» </a:t>
            </a:r>
            <a:endParaRPr lang="el-GR"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ΛΟΓΙΚΟΙ</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7972452" cy="4829195"/>
          </a:xfrm>
        </p:spPr>
        <p:txBody>
          <a:bodyPr>
            <a:normAutofit fontScale="25000" lnSpcReduction="20000"/>
          </a:bodyPr>
          <a:lstStyle/>
          <a:p>
            <a:pPr indent="12700" algn="just">
              <a:buNone/>
            </a:pPr>
            <a:r>
              <a:rPr lang="el-GR" sz="9600" dirty="0" smtClean="0">
                <a:latin typeface="Times New Roman" pitchFamily="18" charset="0"/>
                <a:cs typeface="Times New Roman" pitchFamily="18" charset="0"/>
              </a:rPr>
              <a:t>Οι γιατροί που υποστήριζαν ή ακολουθούσαν υποτίθεται πιστά τις διδασκαλίες του Ιπποκράτη ονομάστηκαν Δογματικοί. </a:t>
            </a:r>
          </a:p>
          <a:p>
            <a:pPr indent="12700" algn="just">
              <a:buNone/>
            </a:pPr>
            <a:endParaRPr lang="el-GR" sz="9600" dirty="0" smtClean="0">
              <a:latin typeface="Times New Roman" pitchFamily="18" charset="0"/>
              <a:cs typeface="Times New Roman" pitchFamily="18" charset="0"/>
            </a:endParaRPr>
          </a:p>
          <a:p>
            <a:pPr indent="12700" algn="just">
              <a:buNone/>
            </a:pPr>
            <a:r>
              <a:rPr lang="el-GR" sz="9600" dirty="0" smtClean="0">
                <a:latin typeface="Times New Roman" pitchFamily="18" charset="0"/>
                <a:cs typeface="Times New Roman" pitchFamily="18" charset="0"/>
              </a:rPr>
              <a:t>Πίστευαν ότι η ιατρική πρέπει να βασίζεται στην κατανόηση και την </a:t>
            </a:r>
            <a:r>
              <a:rPr lang="el-GR" sz="9600" b="1" dirty="0" smtClean="0">
                <a:solidFill>
                  <a:srgbClr val="FF0000"/>
                </a:solidFill>
                <a:latin typeface="Times New Roman" pitchFamily="18" charset="0"/>
                <a:cs typeface="Times New Roman" pitchFamily="18" charset="0"/>
              </a:rPr>
              <a:t>ανεύρεση των αιτίων </a:t>
            </a:r>
            <a:r>
              <a:rPr lang="el-GR" sz="9600" dirty="0" smtClean="0">
                <a:latin typeface="Times New Roman" pitchFamily="18" charset="0"/>
                <a:cs typeface="Times New Roman" pitchFamily="18" charset="0"/>
              </a:rPr>
              <a:t>μιας νόσου,</a:t>
            </a:r>
          </a:p>
          <a:p>
            <a:pPr indent="12700" algn="just">
              <a:buNone/>
            </a:pPr>
            <a:endParaRPr lang="el-GR" sz="9600" dirty="0" smtClean="0">
              <a:latin typeface="Times New Roman" pitchFamily="18" charset="0"/>
              <a:cs typeface="Times New Roman" pitchFamily="18" charset="0"/>
            </a:endParaRPr>
          </a:p>
          <a:p>
            <a:pPr indent="12700" algn="just">
              <a:buNone/>
            </a:pPr>
            <a:r>
              <a:rPr lang="el-GR" sz="9600" dirty="0" smtClean="0">
                <a:latin typeface="Times New Roman" pitchFamily="18" charset="0"/>
                <a:cs typeface="Times New Roman" pitchFamily="18" charset="0"/>
              </a:rPr>
              <a:t>Θεωρούσαν ότι η γνώση των αιτιών θα επέτρεπε στο γιατρό να αποφασίσει ποια θεραπεία θα έπρεπε να εφαρμόσει σε κάθε περίπτωση. Η ίαση, δηλαδή, συνδέεται με την αντιμετώπιση της κάθε νόσου.</a:t>
            </a:r>
          </a:p>
          <a:p>
            <a:pPr indent="12700" algn="just">
              <a:buNone/>
            </a:pPr>
            <a:r>
              <a:rPr lang="el-GR" sz="9600" dirty="0" smtClean="0">
                <a:latin typeface="Times New Roman" pitchFamily="18" charset="0"/>
                <a:cs typeface="Times New Roman" pitchFamily="18" charset="0"/>
              </a:rPr>
              <a:t>  </a:t>
            </a:r>
          </a:p>
          <a:p>
            <a:pPr indent="12700" algn="just">
              <a:buNone/>
            </a:pPr>
            <a:r>
              <a:rPr lang="el-GR" sz="9600" dirty="0" smtClean="0">
                <a:latin typeface="Times New Roman" pitchFamily="18" charset="0"/>
                <a:cs typeface="Times New Roman" pitchFamily="18" charset="0"/>
              </a:rPr>
              <a:t>Και αυτό απαιτούσε την ανάπτυξη </a:t>
            </a:r>
            <a:r>
              <a:rPr lang="el-GR" sz="9600" b="1" dirty="0" smtClean="0">
                <a:solidFill>
                  <a:srgbClr val="FF0000"/>
                </a:solidFill>
                <a:latin typeface="Times New Roman" pitchFamily="18" charset="0"/>
                <a:cs typeface="Times New Roman" pitchFamily="18" charset="0"/>
              </a:rPr>
              <a:t>θεωριών</a:t>
            </a:r>
            <a:r>
              <a:rPr lang="el-GR" sz="9600" dirty="0" smtClean="0">
                <a:latin typeface="Times New Roman" pitchFamily="18" charset="0"/>
                <a:cs typeface="Times New Roman" pitchFamily="18" charset="0"/>
              </a:rPr>
              <a:t> σχετικά με τη             </a:t>
            </a:r>
            <a:r>
              <a:rPr lang="el-GR" sz="9600" b="1" dirty="0" smtClean="0">
                <a:solidFill>
                  <a:srgbClr val="FF0000"/>
                </a:solidFill>
                <a:latin typeface="Times New Roman" pitchFamily="18" charset="0"/>
                <a:cs typeface="Times New Roman" pitchFamily="18" charset="0"/>
              </a:rPr>
              <a:t>σύσταση</a:t>
            </a:r>
            <a:r>
              <a:rPr lang="el-GR" sz="9600" dirty="0" smtClean="0">
                <a:latin typeface="Times New Roman" pitchFamily="18" charset="0"/>
                <a:cs typeface="Times New Roman" pitchFamily="18" charset="0"/>
              </a:rPr>
              <a:t> και την </a:t>
            </a:r>
            <a:r>
              <a:rPr lang="el-GR" sz="9600" b="1" dirty="0" smtClean="0">
                <a:solidFill>
                  <a:srgbClr val="FF0000"/>
                </a:solidFill>
                <a:latin typeface="Times New Roman" pitchFamily="18" charset="0"/>
                <a:cs typeface="Times New Roman" pitchFamily="18" charset="0"/>
              </a:rPr>
              <a:t>πραγματική φύση </a:t>
            </a:r>
            <a:r>
              <a:rPr lang="el-GR" sz="9600" dirty="0" smtClean="0">
                <a:latin typeface="Times New Roman" pitchFamily="18" charset="0"/>
                <a:cs typeface="Times New Roman" pitchFamily="18" charset="0"/>
              </a:rPr>
              <a:t>του σώματος.</a:t>
            </a:r>
          </a:p>
          <a:p>
            <a:pPr algn="just">
              <a:buNone/>
            </a:pPr>
            <a:endParaRPr lang="el-GR" sz="8000" dirty="0" smtClean="0">
              <a:latin typeface="Times New Roman" pitchFamily="18" charset="0"/>
              <a:cs typeface="Times New Roman" pitchFamily="18" charset="0"/>
            </a:endParaRPr>
          </a:p>
          <a:p>
            <a:pPr algn="just">
              <a:buNone/>
            </a:pPr>
            <a:endParaRPr lang="el-GR" sz="8000" dirty="0" smtClean="0">
              <a:latin typeface="Times New Roman" pitchFamily="18" charset="0"/>
              <a:cs typeface="Times New Roman" pitchFamily="18" charset="0"/>
            </a:endParaRPr>
          </a:p>
          <a:p>
            <a:pPr algn="just">
              <a:buNone/>
            </a:pPr>
            <a:r>
              <a:rPr lang="el-GR" sz="8000" dirty="0" smtClean="0">
                <a:latin typeface="Times New Roman" pitchFamily="18" charset="0"/>
                <a:cs typeface="Times New Roman" pitchFamily="18" charset="0"/>
              </a:rPr>
              <a:t> </a:t>
            </a:r>
            <a:endParaRPr lang="el-GR" sz="8000" dirty="0" smtClean="0"/>
          </a:p>
          <a:p>
            <a:pPr>
              <a:buNone/>
            </a:pPr>
            <a:r>
              <a:rPr lang="el-GR" dirty="0" smtClean="0"/>
              <a:t/>
            </a:r>
            <a:br>
              <a:rPr lang="el-GR" dirty="0" smtClean="0"/>
            </a:br>
            <a:r>
              <a:rPr lang="el-GR" dirty="0" smtClean="0"/>
              <a:t/>
            </a:r>
            <a:br>
              <a:rPr lang="el-GR" dirty="0" smtClean="0"/>
            </a:br>
            <a:r>
              <a:rPr lang="el-GR" dirty="0" smtClean="0"/>
              <a:t/>
            </a:r>
            <a:br>
              <a:rPr lang="el-GR" dirty="0" smtClean="0"/>
            </a:b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ΕΜΠΕΙΡΙΚΟΙ</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20000"/>
          </a:bodyPr>
          <a:lstStyle/>
          <a:p>
            <a:pPr algn="just">
              <a:buNone/>
            </a:pPr>
            <a:r>
              <a:rPr lang="el-GR" dirty="0" smtClean="0"/>
              <a:t>    </a:t>
            </a:r>
            <a:r>
              <a:rPr lang="el-GR" dirty="0" smtClean="0">
                <a:latin typeface="Times New Roman" pitchFamily="18" charset="0"/>
                <a:cs typeface="Times New Roman" pitchFamily="18" charset="0"/>
              </a:rPr>
              <a:t>Οι αρχαίοι εμπειρικοί ήταν μια ομάδα γιατρών που έζησαν και δραστηριοποιήθηκαν από τα τέλη του 3</a:t>
            </a:r>
            <a:r>
              <a:rPr lang="el-GR" baseline="30000" dirty="0" smtClean="0">
                <a:latin typeface="Times New Roman" pitchFamily="18" charset="0"/>
                <a:cs typeface="Times New Roman" pitchFamily="18" charset="0"/>
              </a:rPr>
              <a:t>ου</a:t>
            </a:r>
            <a:r>
              <a:rPr lang="el-GR" dirty="0" smtClean="0">
                <a:latin typeface="Times New Roman" pitchFamily="18" charset="0"/>
                <a:cs typeface="Times New Roman" pitchFamily="18" charset="0"/>
              </a:rPr>
              <a:t> αιώνα </a:t>
            </a:r>
            <a:r>
              <a:rPr lang="el-GR" dirty="0" err="1" smtClean="0">
                <a:latin typeface="Times New Roman" pitchFamily="18" charset="0"/>
                <a:cs typeface="Times New Roman" pitchFamily="18" charset="0"/>
              </a:rPr>
              <a:t>π.Χ.</a:t>
            </a:r>
            <a:r>
              <a:rPr lang="el-GR" dirty="0" smtClean="0">
                <a:latin typeface="Times New Roman" pitchFamily="18" charset="0"/>
                <a:cs typeface="Times New Roman" pitchFamily="18" charset="0"/>
              </a:rPr>
              <a:t>  κε</a:t>
            </a:r>
          </a:p>
          <a:p>
            <a:pPr algn="just">
              <a:buNone/>
            </a:pPr>
            <a:r>
              <a:rPr lang="el-GR" dirty="0" smtClean="0">
                <a:latin typeface="Times New Roman" pitchFamily="18" charset="0"/>
                <a:cs typeface="Times New Roman" pitchFamily="18" charset="0"/>
              </a:rPr>
              <a:t>    Θεωρούσαν ότι κατά την ιατρική πρακτική οι γιατροί θα πρέπει να βασίζονται μόνο στην εμπειρία. </a:t>
            </a:r>
          </a:p>
          <a:p>
            <a:pPr algn="just">
              <a:buNone/>
            </a:pPr>
            <a:endParaRPr lang="el-GR" dirty="0" smtClean="0">
              <a:latin typeface="Times New Roman" pitchFamily="18" charset="0"/>
              <a:cs typeface="Times New Roman" pitchFamily="18" charset="0"/>
            </a:endParaRPr>
          </a:p>
          <a:p>
            <a:pPr marL="800100">
              <a:buFont typeface="Wingdings" pitchFamily="2" charset="2"/>
              <a:buChar char="q"/>
            </a:pPr>
            <a:r>
              <a:rPr lang="el-GR" dirty="0" smtClean="0">
                <a:latin typeface="Times New Roman" pitchFamily="18" charset="0"/>
                <a:cs typeface="Times New Roman" pitchFamily="18" charset="0"/>
              </a:rPr>
              <a:t>Φιλίνος ο </a:t>
            </a:r>
            <a:r>
              <a:rPr lang="el-GR" dirty="0" err="1" smtClean="0">
                <a:latin typeface="Times New Roman" pitchFamily="18" charset="0"/>
                <a:cs typeface="Times New Roman" pitchFamily="18" charset="0"/>
              </a:rPr>
              <a:t>Κώος</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περ</a:t>
            </a:r>
            <a:r>
              <a:rPr lang="el-GR" dirty="0" smtClean="0">
                <a:latin typeface="Times New Roman" pitchFamily="18" charset="0"/>
                <a:cs typeface="Times New Roman" pitchFamily="18" charset="0"/>
              </a:rPr>
              <a:t>. 260 </a:t>
            </a:r>
            <a:r>
              <a:rPr lang="el-GR" dirty="0" err="1" smtClean="0">
                <a:latin typeface="Times New Roman" pitchFamily="18" charset="0"/>
                <a:cs typeface="Times New Roman" pitchFamily="18" charset="0"/>
              </a:rPr>
              <a:t>π.Χ.</a:t>
            </a:r>
            <a:r>
              <a:rPr lang="el-GR" dirty="0" smtClean="0">
                <a:latin typeface="Times New Roman" pitchFamily="18" charset="0"/>
                <a:cs typeface="Times New Roman" pitchFamily="18" charset="0"/>
              </a:rPr>
              <a:t>). </a:t>
            </a:r>
          </a:p>
          <a:p>
            <a:pPr marL="800100">
              <a:buFont typeface="Wingdings" pitchFamily="2" charset="2"/>
              <a:buChar char="q"/>
            </a:pPr>
            <a:r>
              <a:rPr lang="el-GR" dirty="0" err="1" smtClean="0">
                <a:latin typeface="Times New Roman" pitchFamily="18" charset="0"/>
                <a:cs typeface="Times New Roman" pitchFamily="18" charset="0"/>
              </a:rPr>
              <a:t>Σεπαρίων</a:t>
            </a:r>
            <a:r>
              <a:rPr lang="el-GR" dirty="0" smtClean="0">
                <a:latin typeface="Times New Roman" pitchFamily="18" charset="0"/>
                <a:cs typeface="Times New Roman" pitchFamily="18" charset="0"/>
              </a:rPr>
              <a:t> ο </a:t>
            </a:r>
            <a:r>
              <a:rPr lang="el-GR" dirty="0" err="1" smtClean="0">
                <a:latin typeface="Times New Roman" pitchFamily="18" charset="0"/>
                <a:cs typeface="Times New Roman" pitchFamily="18" charset="0"/>
              </a:rPr>
              <a:t>Αλεξανδρευς</a:t>
            </a:r>
            <a:r>
              <a:rPr lang="el-GR" dirty="0" smtClean="0">
                <a:latin typeface="Times New Roman" pitchFamily="18" charset="0"/>
                <a:cs typeface="Times New Roman" pitchFamily="18" charset="0"/>
              </a:rPr>
              <a:t> (225 </a:t>
            </a:r>
            <a:r>
              <a:rPr lang="el-GR" dirty="0" err="1" smtClean="0">
                <a:latin typeface="Times New Roman" pitchFamily="18" charset="0"/>
                <a:cs typeface="Times New Roman" pitchFamily="18" charset="0"/>
              </a:rPr>
              <a:t>π.Χ.</a:t>
            </a:r>
            <a:r>
              <a:rPr lang="el-GR" dirty="0" smtClean="0">
                <a:latin typeface="Times New Roman" pitchFamily="18" charset="0"/>
                <a:cs typeface="Times New Roman" pitchFamily="18" charset="0"/>
              </a:rPr>
              <a:t>), </a:t>
            </a:r>
          </a:p>
          <a:p>
            <a:pPr marL="800100">
              <a:buFont typeface="Wingdings" pitchFamily="2" charset="2"/>
              <a:buChar char="q"/>
            </a:pPr>
            <a:r>
              <a:rPr lang="el-GR" dirty="0" smtClean="0">
                <a:latin typeface="Times New Roman" pitchFamily="18" charset="0"/>
                <a:cs typeface="Times New Roman" pitchFamily="18" charset="0"/>
              </a:rPr>
              <a:t>Ηρακλείδης ο </a:t>
            </a:r>
            <a:r>
              <a:rPr lang="el-GR" dirty="0" err="1" smtClean="0">
                <a:latin typeface="Times New Roman" pitchFamily="18" charset="0"/>
                <a:cs typeface="Times New Roman" pitchFamily="18" charset="0"/>
              </a:rPr>
              <a:t>Ταραντίνος</a:t>
            </a:r>
            <a:r>
              <a:rPr lang="el-GR" dirty="0" smtClean="0">
                <a:latin typeface="Times New Roman" pitchFamily="18" charset="0"/>
                <a:cs typeface="Times New Roman" pitchFamily="18" charset="0"/>
              </a:rPr>
              <a:t> (3</a:t>
            </a:r>
            <a:r>
              <a:rPr lang="el-GR" baseline="30000" dirty="0" smtClean="0">
                <a:latin typeface="Times New Roman" pitchFamily="18" charset="0"/>
                <a:cs typeface="Times New Roman" pitchFamily="18" charset="0"/>
              </a:rPr>
              <a:t>ο</a:t>
            </a:r>
            <a:r>
              <a:rPr lang="el-GR" dirty="0" smtClean="0">
                <a:latin typeface="Times New Roman" pitchFamily="18" charset="0"/>
                <a:cs typeface="Times New Roman" pitchFamily="18" charset="0"/>
              </a:rPr>
              <a:t>-2</a:t>
            </a:r>
            <a:r>
              <a:rPr lang="el-GR" baseline="30000" dirty="0" smtClean="0">
                <a:latin typeface="Times New Roman" pitchFamily="18" charset="0"/>
                <a:cs typeface="Times New Roman" pitchFamily="18" charset="0"/>
              </a:rPr>
              <a:t>ο</a:t>
            </a:r>
            <a:r>
              <a:rPr lang="el-GR" dirty="0" smtClean="0">
                <a:latin typeface="Times New Roman" pitchFamily="18" charset="0"/>
                <a:cs typeface="Times New Roman" pitchFamily="18" charset="0"/>
              </a:rPr>
              <a:t> αι. </a:t>
            </a:r>
            <a:r>
              <a:rPr lang="el-GR" dirty="0" err="1" smtClean="0">
                <a:latin typeface="Times New Roman" pitchFamily="18" charset="0"/>
                <a:cs typeface="Times New Roman" pitchFamily="18" charset="0"/>
              </a:rPr>
              <a:t>π.Χ.</a:t>
            </a:r>
            <a:r>
              <a:rPr lang="el-GR" dirty="0" smtClean="0">
                <a:latin typeface="Times New Roman" pitchFamily="18" charset="0"/>
                <a:cs typeface="Times New Roman" pitchFamily="18" charset="0"/>
              </a:rPr>
              <a:t>), </a:t>
            </a:r>
          </a:p>
          <a:p>
            <a:pPr marL="800100">
              <a:buFont typeface="Wingdings" pitchFamily="2" charset="2"/>
              <a:buChar char="q"/>
            </a:pPr>
            <a:r>
              <a:rPr lang="el-GR" dirty="0" err="1" smtClean="0">
                <a:latin typeface="Times New Roman" pitchFamily="18" charset="0"/>
                <a:cs typeface="Times New Roman" pitchFamily="18" charset="0"/>
              </a:rPr>
              <a:t>Θεόδας</a:t>
            </a:r>
            <a:r>
              <a:rPr lang="el-GR" dirty="0" smtClean="0">
                <a:latin typeface="Times New Roman" pitchFamily="18" charset="0"/>
                <a:cs typeface="Times New Roman" pitchFamily="18" charset="0"/>
              </a:rPr>
              <a:t> εκ Λαοδικείας (2</a:t>
            </a:r>
            <a:r>
              <a:rPr lang="el-GR" baseline="30000" dirty="0" smtClean="0">
                <a:latin typeface="Times New Roman" pitchFamily="18" charset="0"/>
                <a:cs typeface="Times New Roman" pitchFamily="18" charset="0"/>
              </a:rPr>
              <a:t>ο</a:t>
            </a:r>
            <a:r>
              <a:rPr lang="el-GR" dirty="0" smtClean="0">
                <a:latin typeface="Times New Roman" pitchFamily="18" charset="0"/>
                <a:cs typeface="Times New Roman" pitchFamily="18" charset="0"/>
              </a:rPr>
              <a:t> αι. </a:t>
            </a:r>
            <a:r>
              <a:rPr lang="el-GR" dirty="0" err="1" smtClean="0">
                <a:latin typeface="Times New Roman" pitchFamily="18" charset="0"/>
                <a:cs typeface="Times New Roman" pitchFamily="18" charset="0"/>
              </a:rPr>
              <a:t>π.Χ.</a:t>
            </a:r>
            <a:r>
              <a:rPr lang="el-GR" dirty="0" smtClean="0">
                <a:latin typeface="Times New Roman" pitchFamily="18" charset="0"/>
                <a:cs typeface="Times New Roman" pitchFamily="18" charset="0"/>
              </a:rPr>
              <a:t>), </a:t>
            </a:r>
          </a:p>
          <a:p>
            <a:pPr marL="800100">
              <a:buFont typeface="Wingdings" pitchFamily="2" charset="2"/>
              <a:buChar char="q"/>
            </a:pPr>
            <a:r>
              <a:rPr lang="el-GR" dirty="0" err="1" smtClean="0">
                <a:latin typeface="Times New Roman" pitchFamily="18" charset="0"/>
                <a:cs typeface="Times New Roman" pitchFamily="18" charset="0"/>
              </a:rPr>
              <a:t>Μηνόδοτος</a:t>
            </a:r>
            <a:r>
              <a:rPr lang="el-GR" dirty="0" smtClean="0">
                <a:latin typeface="Times New Roman" pitchFamily="18" charset="0"/>
                <a:cs typeface="Times New Roman" pitchFamily="18" charset="0"/>
              </a:rPr>
              <a:t> ο </a:t>
            </a:r>
            <a:r>
              <a:rPr lang="el-GR" dirty="0" err="1" smtClean="0">
                <a:latin typeface="Times New Roman" pitchFamily="18" charset="0"/>
                <a:cs typeface="Times New Roman" pitchFamily="18" charset="0"/>
              </a:rPr>
              <a:t>Νικομηδεύς</a:t>
            </a:r>
            <a:endParaRPr lang="el-GR"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ΕΜΠΕΙΡΙΚΟΙ</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latin typeface="Times New Roman" pitchFamily="18" charset="0"/>
                <a:cs typeface="Times New Roman" pitchFamily="18" charset="0"/>
              </a:rPr>
              <a:t>Οι εμπειρικοί είχαν μια μάλλον σύνθετη έννοια της εμπειρίας, που μας παραπέμπει στην αριστοτελική σύλληψη. </a:t>
            </a:r>
          </a:p>
          <a:p>
            <a:pPr algn="just"/>
            <a:r>
              <a:rPr lang="el-GR" dirty="0" smtClean="0">
                <a:latin typeface="Times New Roman" pitchFamily="18" charset="0"/>
                <a:cs typeface="Times New Roman" pitchFamily="18" charset="0"/>
              </a:rPr>
              <a:t>Η εμπειρία στον Αριστοτέλη συνδέεται με την αίσθηση. Αλλά για την εμπειρία απαιτείται και η μνήμη, δηλαδή η ικανότητα να διατηρούμε μια αίσθηση. Απαιτούνται, για την ακρίβεια, πολλές μνήμες του ιδίου πράγματος και πέρα από αυτό εμπλέκεται ένα καθόλου που «ηρεμεί στην ψυχή».</a:t>
            </a:r>
          </a:p>
          <a:p>
            <a:pPr algn="just"/>
            <a:r>
              <a:rPr lang="el-GR" dirty="0" smtClean="0">
                <a:latin typeface="Times New Roman" pitchFamily="18" charset="0"/>
                <a:cs typeface="Times New Roman" pitchFamily="18" charset="0"/>
              </a:rPr>
              <a:t>Στους Εμπειρικούς η έννοια της εμπειρίας είναι το ίδιο σύνθετη, καθώς μπλέκει την παρατήρηση, τη μνήμη και την επανάληψη.</a:t>
            </a:r>
            <a:endParaRPr lang="el-G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ΕΜΠΕΙΡΙΚΟΙ</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buNone/>
            </a:pPr>
            <a:r>
              <a:rPr lang="el-GR" dirty="0" smtClean="0">
                <a:latin typeface="Times New Roman" pitchFamily="18" charset="0"/>
                <a:cs typeface="Times New Roman" pitchFamily="18" charset="0"/>
              </a:rPr>
              <a:t>Υπάρχουν τρεις τύποι παρατηρήσεων: </a:t>
            </a:r>
          </a:p>
          <a:p>
            <a:pPr algn="just">
              <a:buNone/>
            </a:pPr>
            <a:endParaRPr lang="el-GR" dirty="0" smtClean="0">
              <a:latin typeface="Times New Roman" pitchFamily="18" charset="0"/>
              <a:cs typeface="Times New Roman" pitchFamily="18" charset="0"/>
            </a:endParaRPr>
          </a:p>
          <a:p>
            <a:pPr algn="just">
              <a:buFont typeface="Wingdings" pitchFamily="2" charset="2"/>
              <a:buChar char="q"/>
            </a:pPr>
            <a:r>
              <a:rPr lang="el-GR" b="1" dirty="0" err="1" smtClean="0">
                <a:solidFill>
                  <a:srgbClr val="FF0000"/>
                </a:solidFill>
                <a:latin typeface="Times New Roman" pitchFamily="18" charset="0"/>
                <a:cs typeface="Times New Roman" pitchFamily="18" charset="0"/>
              </a:rPr>
              <a:t>Περιπτωτικές</a:t>
            </a:r>
            <a:r>
              <a:rPr lang="el-GR" b="1" dirty="0" smtClean="0">
                <a:solidFill>
                  <a:srgbClr val="FF0000"/>
                </a:solidFill>
                <a:latin typeface="Times New Roman" pitchFamily="18" charset="0"/>
                <a:cs typeface="Times New Roman" pitchFamily="18" charset="0"/>
              </a:rPr>
              <a:t>: </a:t>
            </a:r>
            <a:r>
              <a:rPr lang="el-GR" dirty="0" smtClean="0">
                <a:latin typeface="Times New Roman" pitchFamily="18" charset="0"/>
                <a:cs typeface="Times New Roman" pitchFamily="18" charset="0"/>
              </a:rPr>
              <a:t>συμπτωματικές ή αυθόρμητες</a:t>
            </a:r>
          </a:p>
          <a:p>
            <a:pPr algn="just">
              <a:buFont typeface="Wingdings" pitchFamily="2" charset="2"/>
              <a:buChar char="q"/>
            </a:pPr>
            <a:endParaRPr lang="el-GR" dirty="0" smtClean="0">
              <a:latin typeface="Times New Roman" pitchFamily="18" charset="0"/>
              <a:cs typeface="Times New Roman" pitchFamily="18" charset="0"/>
            </a:endParaRPr>
          </a:p>
          <a:p>
            <a:pPr algn="just">
              <a:buFont typeface="Wingdings" pitchFamily="2" charset="2"/>
              <a:buChar char="q"/>
            </a:pPr>
            <a:r>
              <a:rPr lang="el-GR" b="1" dirty="0" smtClean="0">
                <a:solidFill>
                  <a:srgbClr val="FF0000"/>
                </a:solidFill>
                <a:latin typeface="Times New Roman" pitchFamily="18" charset="0"/>
                <a:cs typeface="Times New Roman" pitchFamily="18" charset="0"/>
              </a:rPr>
              <a:t>Αυτοσχέδιες: </a:t>
            </a:r>
            <a:r>
              <a:rPr lang="el-GR" dirty="0" smtClean="0">
                <a:latin typeface="Times New Roman" pitchFamily="18" charset="0"/>
                <a:cs typeface="Times New Roman" pitchFamily="18" charset="0"/>
              </a:rPr>
              <a:t>εμπλέκεται η </a:t>
            </a:r>
            <a:r>
              <a:rPr lang="el-GR" dirty="0" err="1" smtClean="0">
                <a:latin typeface="Times New Roman" pitchFamily="18" charset="0"/>
                <a:cs typeface="Times New Roman" pitchFamily="18" charset="0"/>
              </a:rPr>
              <a:t>στοχευμένη</a:t>
            </a:r>
            <a:r>
              <a:rPr lang="el-GR" dirty="0" smtClean="0">
                <a:latin typeface="Times New Roman" pitchFamily="18" charset="0"/>
                <a:cs typeface="Times New Roman" pitchFamily="18" charset="0"/>
              </a:rPr>
              <a:t> παρέμβαση</a:t>
            </a:r>
          </a:p>
          <a:p>
            <a:pPr algn="just">
              <a:buFont typeface="Wingdings" pitchFamily="2" charset="2"/>
              <a:buChar char="q"/>
            </a:pPr>
            <a:endParaRPr lang="el-GR" dirty="0" smtClean="0">
              <a:latin typeface="Times New Roman" pitchFamily="18" charset="0"/>
              <a:cs typeface="Times New Roman" pitchFamily="18" charset="0"/>
            </a:endParaRPr>
          </a:p>
          <a:p>
            <a:pPr algn="just">
              <a:buFont typeface="Wingdings" pitchFamily="2" charset="2"/>
              <a:buChar char="q"/>
            </a:pPr>
            <a:r>
              <a:rPr lang="el-GR" b="1" dirty="0" smtClean="0">
                <a:solidFill>
                  <a:srgbClr val="FF0000"/>
                </a:solidFill>
                <a:latin typeface="Times New Roman" pitchFamily="18" charset="0"/>
                <a:cs typeface="Times New Roman" pitchFamily="18" charset="0"/>
              </a:rPr>
              <a:t>Μιμητικές: </a:t>
            </a:r>
            <a:r>
              <a:rPr lang="el-GR" dirty="0" smtClean="0">
                <a:latin typeface="Times New Roman" pitchFamily="18" charset="0"/>
                <a:cs typeface="Times New Roman" pitchFamily="18" charset="0"/>
              </a:rPr>
              <a:t>δοκιμάζεται εκ νέου κάτι το οποίο υπήρξε αποτελεσματικό στο παρελθόν, ενώ τα αποτελέσματα των επαναλαμβανόμενων παρατηρήσεων υποτίθεται ότι εντυπώνονται στη μνήμη και οδηγούν σε γενικές αρχές, τα λεγόμενα θεωρήματα </a:t>
            </a:r>
          </a:p>
          <a:p>
            <a:pPr algn="just">
              <a:buNone/>
            </a:pPr>
            <a:r>
              <a:rPr lang="el-GR" dirty="0" smtClean="0">
                <a:latin typeface="Times New Roman" pitchFamily="18" charset="0"/>
                <a:cs typeface="Times New Roman" pitchFamily="18" charset="0"/>
              </a:rPr>
              <a:t>    (του τύπου: ίδια ασθένεια, ίδια συμπτώματα).</a:t>
            </a:r>
            <a:endParaRPr lang="el-G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ΕΜΠΕΙΡΙΚΟΙ</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buNone/>
            </a:pPr>
            <a:r>
              <a:rPr lang="el-GR" dirty="0" smtClean="0"/>
              <a:t>    </a:t>
            </a:r>
            <a:r>
              <a:rPr lang="el-GR" dirty="0" smtClean="0">
                <a:latin typeface="Times New Roman" pitchFamily="18" charset="0"/>
                <a:cs typeface="Times New Roman" pitchFamily="18" charset="0"/>
              </a:rPr>
              <a:t>Η ιατρική, ως τέχνη, λένε οι εμπειρικοί, είναι η συσσώρευση θεωρημάτων. </a:t>
            </a:r>
          </a:p>
          <a:p>
            <a:pPr algn="just">
              <a:buNone/>
            </a:pPr>
            <a:endParaRPr lang="el-GR" dirty="0" smtClean="0">
              <a:latin typeface="Times New Roman" pitchFamily="18" charset="0"/>
              <a:cs typeface="Times New Roman" pitchFamily="18" charset="0"/>
            </a:endParaRPr>
          </a:p>
          <a:p>
            <a:pPr algn="just">
              <a:buNone/>
            </a:pPr>
            <a:r>
              <a:rPr lang="el-GR" dirty="0" smtClean="0">
                <a:latin typeface="Times New Roman" pitchFamily="18" charset="0"/>
                <a:cs typeface="Times New Roman" pitchFamily="18" charset="0"/>
              </a:rPr>
              <a:t>    Η συσσώρευση αυτή βασίζεται στην εμπειρία και πιο συγκεκριμένα στην </a:t>
            </a:r>
            <a:r>
              <a:rPr lang="el-GR" b="1" i="1" dirty="0" smtClean="0">
                <a:solidFill>
                  <a:srgbClr val="FF0000"/>
                </a:solidFill>
                <a:latin typeface="Times New Roman" pitchFamily="18" charset="0"/>
                <a:cs typeface="Times New Roman" pitchFamily="18" charset="0"/>
              </a:rPr>
              <a:t>αυτοψία</a:t>
            </a:r>
            <a:r>
              <a:rPr lang="el-GR" dirty="0" smtClean="0">
                <a:latin typeface="Times New Roman" pitchFamily="18" charset="0"/>
                <a:cs typeface="Times New Roman" pitchFamily="18" charset="0"/>
              </a:rPr>
              <a:t> (σε </a:t>
            </a:r>
            <a:r>
              <a:rPr lang="el-GR" dirty="0" err="1" smtClean="0">
                <a:latin typeface="Times New Roman" pitchFamily="18" charset="0"/>
                <a:cs typeface="Times New Roman" pitchFamily="18" charset="0"/>
              </a:rPr>
              <a:t>ό,τι</a:t>
            </a:r>
            <a:r>
              <a:rPr lang="el-GR" dirty="0" smtClean="0">
                <a:latin typeface="Times New Roman" pitchFamily="18" charset="0"/>
                <a:cs typeface="Times New Roman" pitchFamily="18" charset="0"/>
              </a:rPr>
              <a:t> δηλαδή μπορεί κανείς να παρατηρήσει ο ίδιος) και την </a:t>
            </a:r>
            <a:r>
              <a:rPr lang="el-GR" b="1" i="1" dirty="0" smtClean="0">
                <a:solidFill>
                  <a:srgbClr val="FF0000"/>
                </a:solidFill>
                <a:latin typeface="Times New Roman" pitchFamily="18" charset="0"/>
                <a:cs typeface="Times New Roman" pitchFamily="18" charset="0"/>
              </a:rPr>
              <a:t>ιστορία</a:t>
            </a:r>
            <a:r>
              <a:rPr lang="el-GR" dirty="0" smtClean="0">
                <a:latin typeface="Times New Roman" pitchFamily="18" charset="0"/>
                <a:cs typeface="Times New Roman" pitchFamily="18" charset="0"/>
              </a:rPr>
              <a:t> (τις αναφορές, δηλαδή, στις παρατηρήσεις  των άλλων γιατρών). </a:t>
            </a:r>
          </a:p>
          <a:p>
            <a:pPr algn="just">
              <a:buNone/>
            </a:pPr>
            <a:endParaRPr lang="el-GR" dirty="0" smtClean="0">
              <a:latin typeface="Times New Roman" pitchFamily="18" charset="0"/>
              <a:cs typeface="Times New Roman" pitchFamily="18" charset="0"/>
            </a:endParaRPr>
          </a:p>
          <a:p>
            <a:pPr algn="just">
              <a:buNone/>
            </a:pPr>
            <a:r>
              <a:rPr lang="el-GR" dirty="0" smtClean="0">
                <a:latin typeface="Times New Roman" pitchFamily="18" charset="0"/>
                <a:cs typeface="Times New Roman" pitchFamily="18" charset="0"/>
              </a:rPr>
              <a:t>    Επομένως, η ιατρική θεωρείται ότι βασίζεται αποκλειστικά και μόνο στην εμπειρία, όπου η εμπειρία εμπλέκει την   </a:t>
            </a:r>
            <a:r>
              <a:rPr lang="el-GR" b="1" dirty="0" smtClean="0">
                <a:latin typeface="Times New Roman" pitchFamily="18" charset="0"/>
                <a:cs typeface="Times New Roman" pitchFamily="18" charset="0"/>
              </a:rPr>
              <a:t>παρατήρηση</a:t>
            </a:r>
            <a:r>
              <a:rPr lang="el-GR" dirty="0" smtClean="0">
                <a:latin typeface="Times New Roman" pitchFamily="18" charset="0"/>
                <a:cs typeface="Times New Roman" pitchFamily="18" charset="0"/>
              </a:rPr>
              <a:t>, τη </a:t>
            </a:r>
            <a:r>
              <a:rPr lang="el-GR" b="1" dirty="0" smtClean="0">
                <a:latin typeface="Times New Roman" pitchFamily="18" charset="0"/>
                <a:cs typeface="Times New Roman" pitchFamily="18" charset="0"/>
              </a:rPr>
              <a:t>μνήμη</a:t>
            </a:r>
            <a:r>
              <a:rPr lang="el-GR" dirty="0" smtClean="0">
                <a:latin typeface="Times New Roman" pitchFamily="18" charset="0"/>
                <a:cs typeface="Times New Roman" pitchFamily="18" charset="0"/>
              </a:rPr>
              <a:t> και την </a:t>
            </a:r>
            <a:r>
              <a:rPr lang="el-GR" b="1" dirty="0" smtClean="0">
                <a:latin typeface="Times New Roman" pitchFamily="18" charset="0"/>
                <a:cs typeface="Times New Roman" pitchFamily="18" charset="0"/>
              </a:rPr>
              <a:t>επανάληψη</a:t>
            </a:r>
            <a:r>
              <a:rPr lang="el-GR" dirty="0" smtClean="0">
                <a:latin typeface="Times New Roman" pitchFamily="18" charset="0"/>
                <a:cs typeface="Times New Roman" pitchFamily="18" charset="0"/>
              </a:rPr>
              <a:t> που οδηγεί σε γενικεύσεις.</a:t>
            </a:r>
            <a:endParaRPr lang="el-G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rmAutofit fontScale="90000"/>
          </a:bodyPr>
          <a:lstStyle/>
          <a:p>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r>
              <a:rPr lang="el-GR" dirty="0">
                <a:latin typeface="Times New Roman" pitchFamily="18" charset="0"/>
                <a:cs typeface="Times New Roman" pitchFamily="18" charset="0"/>
              </a:rPr>
              <a:t/>
            </a:r>
            <a:br>
              <a:rPr lang="el-GR" dirty="0">
                <a:latin typeface="Times New Roman" pitchFamily="18" charset="0"/>
                <a:cs typeface="Times New Roman" pitchFamily="18" charset="0"/>
              </a:rPr>
            </a:br>
            <a:r>
              <a:rPr lang="el-GR" b="1" dirty="0" smtClean="0">
                <a:latin typeface="Times New Roman" pitchFamily="18" charset="0"/>
                <a:cs typeface="Times New Roman" pitchFamily="18" charset="0"/>
              </a:rPr>
              <a:t>Η</a:t>
            </a:r>
            <a:r>
              <a:rPr lang="el-GR" b="1" dirty="0">
                <a:latin typeface="Times New Roman" pitchFamily="18" charset="0"/>
                <a:cs typeface="Times New Roman" pitchFamily="18" charset="0"/>
              </a:rPr>
              <a:t> ΤΟΥ ΟΜΟΙΟΥ </a:t>
            </a:r>
            <a:r>
              <a:rPr lang="el-GR" b="1" dirty="0" smtClean="0">
                <a:latin typeface="Times New Roman" pitchFamily="18" charset="0"/>
                <a:cs typeface="Times New Roman" pitchFamily="18" charset="0"/>
              </a:rPr>
              <a:t>ΜΕΤΑΒΑΣΙΣ</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r>
              <a:rPr lang="el-GR" dirty="0">
                <a:latin typeface="Times New Roman" pitchFamily="18" charset="0"/>
                <a:cs typeface="Times New Roman" pitchFamily="18" charset="0"/>
              </a:rPr>
              <a:t/>
            </a:r>
            <a:br>
              <a:rPr lang="el-GR" dirty="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28596" y="1785926"/>
            <a:ext cx="8229600" cy="4214841"/>
          </a:xfrm>
        </p:spPr>
        <p:txBody>
          <a:bodyPr>
            <a:normAutofit/>
          </a:bodyPr>
          <a:lstStyle/>
          <a:p>
            <a:pPr algn="just"/>
            <a:r>
              <a:rPr lang="el-GR" dirty="0" smtClean="0"/>
              <a:t>Πώς μια τέτοια θεώρηση της γνώσης θα μπορούσε να οδηγήσει στον </a:t>
            </a:r>
            <a:r>
              <a:rPr lang="el-GR" b="1" dirty="0" smtClean="0"/>
              <a:t>νεωτερισμό</a:t>
            </a:r>
            <a:r>
              <a:rPr lang="el-GR" dirty="0" smtClean="0"/>
              <a:t> και την </a:t>
            </a:r>
            <a:r>
              <a:rPr lang="el-GR" b="1" dirty="0" smtClean="0"/>
              <a:t>καινοτομία</a:t>
            </a:r>
            <a:r>
              <a:rPr lang="el-GR" dirty="0" smtClean="0"/>
              <a:t>; </a:t>
            </a:r>
          </a:p>
          <a:p>
            <a:pPr algn="just">
              <a:buNone/>
            </a:pPr>
            <a:endParaRPr lang="el-GR" dirty="0"/>
          </a:p>
          <a:p>
            <a:pPr algn="just"/>
            <a:r>
              <a:rPr lang="el-GR" dirty="0" smtClean="0"/>
              <a:t>Πώς θα μπορούσαν να αναπτυχθούν νέα φάρμακα ή να θεραπευθούν νέες ασθένειες; </a:t>
            </a:r>
          </a:p>
          <a:p>
            <a:pPr>
              <a:buNone/>
            </a:pPr>
            <a:r>
              <a:rPr lang="el-GR" dirty="0" smtClean="0"/>
              <a:t> </a:t>
            </a:r>
          </a:p>
          <a:p>
            <a:pPr algn="just">
              <a:buNone/>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1543</TotalTime>
  <Words>3086</Words>
  <Application>Microsoft Office PowerPoint</Application>
  <PresentationFormat>Προβολή στην οθόνη (4:3)</PresentationFormat>
  <Paragraphs>300</Paragraphs>
  <Slides>38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Θέμα του Office</vt:lpstr>
      <vt:lpstr>Ιστορία της Φιλοσοφίας της Επιστήμης</vt:lpstr>
      <vt:lpstr>ΤΟ ΠΡΟΒΛΗΜΑ ΤΗΣ ΜΕΘΟΔΟΥ</vt:lpstr>
      <vt:lpstr>ΥΠΟΒΑΘΡΟ</vt:lpstr>
      <vt:lpstr>ΛΟΓΙΚΟΙ</vt:lpstr>
      <vt:lpstr>ΕΜΠΕΙΡΙΚΟΙ</vt:lpstr>
      <vt:lpstr>ΕΜΠΕΙΡΙΚΟΙ</vt:lpstr>
      <vt:lpstr>ΕΜΠΕΙΡΙΚΟΙ</vt:lpstr>
      <vt:lpstr>ΕΜΠΕΙΡΙΚΟΙ</vt:lpstr>
      <vt:lpstr>  Η ΤΟΥ ΟΜΟΙΟΥ ΜΕΤΑΒΑΣΙΣ  </vt:lpstr>
      <vt:lpstr>Διαφάνεια 10</vt:lpstr>
      <vt:lpstr>ΤΟ STATUS ΤΗΣ ΤΟΥ ΟΜΟΙΟΥ ΜΕΤΑΒΑΣΕΩΣ</vt:lpstr>
      <vt:lpstr>ΤΟ STATUS ΤΗΣ ΤΟΥ ΟΜΟΙΟΥ ΜΕΤΑΒΑΣΕΩΣ</vt:lpstr>
      <vt:lpstr>ΤΟ STATUS ΤΗΣ ΤΟΥ ΟΜΟΙΟΥ ΜΕΤΑΒΑΣΕΩΣ</vt:lpstr>
      <vt:lpstr>  Η ΔΙΚΑΙΟΛΟΓΗΣΗ ΤΟΥ ΕΝΔΕΙΚΤΙΚΟΥ ΣΥΛΛΟΓΙΣΜΟΥ </vt:lpstr>
      <vt:lpstr>Η ΔΙΚΑΙΟΛΟΓΗΣΗ ΤΟΥ ΕΝΔΕΙΚΤΙΚΟΥ ΣΥΛΛΟΓΙΣΜΟΥ</vt:lpstr>
      <vt:lpstr>Η ΔΙΚΑΙΟΛΟΓΗΣΗ ΤΟΥ ΕΝΔΕΙΚΤΙΚΟΥ ΣΥΛΛΟΓΙΣΜΟΥ</vt:lpstr>
      <vt:lpstr>Η ΘΕΩΡΙΑ ΤΩΝ ΣΗΜΕΙΩΝ </vt:lpstr>
      <vt:lpstr>Η ΘΕΩΡΙΑ ΤΩΝ ΣΗΜΕΙΩΝ</vt:lpstr>
      <vt:lpstr>Η ΘΕΩΡΙΑ ΤΩΝ ΣΗΜΕΙΩΝ</vt:lpstr>
      <vt:lpstr> ΔΥΟ ΕΙΔΗ ΣΥΛΛΟΓΙΣΜΟΥ </vt:lpstr>
      <vt:lpstr> ΔΥΟ ΕΙΔΗ ΣΥΛΛΟΓΙΣΜΟΥ </vt:lpstr>
      <vt:lpstr>ΑΝΑΛΟΓΙΣΜΟΣ-ΕΠΙΛΟΓΙΣΜΟΣ</vt:lpstr>
      <vt:lpstr>ΕΝΑΝΤΙΟΝ ΤΟΥ ΑΝΑΛΟΓΙΣΜΟΥ</vt:lpstr>
      <vt:lpstr>ENANTION TOY ΑΝΑΛΟΓΙΣΜΟΥ</vt:lpstr>
      <vt:lpstr>Διαφάνεια 25</vt:lpstr>
      <vt:lpstr> Η ΑΠΑΝΤΗΣΗ ΤΩΝ ΔΟΓΜΑΤΙΚΩΝ </vt:lpstr>
      <vt:lpstr>ΕΜΠΕΙΡΙΣΜΟΣ ΚΑΙ ΣΚΕΠΤΙΚΙΣΜΟΣ </vt:lpstr>
      <vt:lpstr>ΕΜΠΕΙΡΙΣΜΟΣ ΚΑΙ ΣΚΕΠΤΙΚΙΣΜΟΣ</vt:lpstr>
      <vt:lpstr>ΕΜΠΕΙΡΙΣΜΟΣ ΚΑΙ ΣΚΕΠΤΙΚΙΣΜΟΣ</vt:lpstr>
      <vt:lpstr>ΕΜΠΕΙΡΙΣΜΟΣ ΚΑΙ ΣΚΕΠΤΙΚΙΣΜΟΣ</vt:lpstr>
      <vt:lpstr>ΕΜΠΕΙΡΙΣΜΟΣ ΚΑΙ ΣΚΕΠΤΙΚΙΣΜΟΣ</vt:lpstr>
      <vt:lpstr>ΕΜΠΕΙΡΙΣΜΟΣ ΚΑΙ ΣΚΕΠΤΙΚΙΣΜΟΣ</vt:lpstr>
      <vt:lpstr>ΕΜΠΕΙΡΙΣΜΟΣ ΚΑΙ ΣΚΕΠΤΙΚΙΣΜΟΣ</vt:lpstr>
      <vt:lpstr>ΕΜΠΕΙΡΙΣΜΟΣ ΚΑΙ ΣΚΕΠΤΙΚΙΣΜΟΣ</vt:lpstr>
      <vt:lpstr>ΕΜΠΕΙΡΙΣΜΟΣ ΚΑΙ ΣΚΕΠΤΙΚΙΣΜΟΣ</vt:lpstr>
      <vt:lpstr>ΘΕΩΡΙΑ VS ΛΟΓΟY</vt:lpstr>
      <vt:lpstr>ΘΕΩΡΙΑ VS ΛΟΓΟΥ</vt:lpstr>
      <vt:lpstr>ΘΕΩΡΙΑ VS ΛΟΓΟΥ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Ιστορία της Φιλοσοφίας της Επιστήμης</dc:title>
  <dc:creator>USER</dc:creator>
  <cp:lastModifiedBy>USER</cp:lastModifiedBy>
  <cp:revision>172</cp:revision>
  <dcterms:created xsi:type="dcterms:W3CDTF">2020-10-17T15:08:52Z</dcterms:created>
  <dcterms:modified xsi:type="dcterms:W3CDTF">2020-10-19T08:58:52Z</dcterms:modified>
</cp:coreProperties>
</file>