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56" r:id="rId2"/>
    <p:sldId id="350" r:id="rId3"/>
    <p:sldId id="394" r:id="rId4"/>
    <p:sldId id="392" r:id="rId5"/>
    <p:sldId id="259" r:id="rId6"/>
    <p:sldId id="260" r:id="rId7"/>
    <p:sldId id="262" r:id="rId8"/>
    <p:sldId id="263" r:id="rId9"/>
    <p:sldId id="270" r:id="rId10"/>
    <p:sldId id="274" r:id="rId11"/>
    <p:sldId id="279" r:id="rId12"/>
    <p:sldId id="283" r:id="rId13"/>
    <p:sldId id="284" r:id="rId14"/>
    <p:sldId id="298" r:id="rId15"/>
    <p:sldId id="301" r:id="rId16"/>
    <p:sldId id="306" r:id="rId17"/>
    <p:sldId id="307" r:id="rId18"/>
    <p:sldId id="309" r:id="rId19"/>
    <p:sldId id="395" r:id="rId20"/>
    <p:sldId id="311" r:id="rId21"/>
    <p:sldId id="318" r:id="rId22"/>
    <p:sldId id="319" r:id="rId23"/>
    <p:sldId id="321" r:id="rId24"/>
    <p:sldId id="327" r:id="rId25"/>
    <p:sldId id="328" r:id="rId26"/>
    <p:sldId id="329" r:id="rId27"/>
    <p:sldId id="385" r:id="rId28"/>
    <p:sldId id="351" r:id="rId29"/>
    <p:sldId id="353" r:id="rId30"/>
    <p:sldId id="354" r:id="rId31"/>
    <p:sldId id="355" r:id="rId32"/>
    <p:sldId id="357" r:id="rId33"/>
    <p:sldId id="397" r:id="rId34"/>
    <p:sldId id="358" r:id="rId35"/>
    <p:sldId id="361" r:id="rId36"/>
    <p:sldId id="362" r:id="rId37"/>
    <p:sldId id="389" r:id="rId38"/>
    <p:sldId id="379" r:id="rId39"/>
    <p:sldId id="380" r:id="rId40"/>
    <p:sldId id="366" r:id="rId41"/>
    <p:sldId id="367" r:id="rId42"/>
    <p:sldId id="378" r:id="rId43"/>
    <p:sldId id="396" r:id="rId44"/>
    <p:sldId id="388" r:id="rId45"/>
    <p:sldId id="387" r:id="rId46"/>
    <p:sldId id="381" r:id="rId47"/>
    <p:sldId id="398" r:id="rId48"/>
    <p:sldId id="399" r:id="rId49"/>
    <p:sldId id="376" r:id="rId50"/>
    <p:sldId id="375" r:id="rId51"/>
    <p:sldId id="368" r:id="rId52"/>
    <p:sldId id="369" r:id="rId53"/>
    <p:sldId id="370" r:id="rId54"/>
    <p:sldId id="372" r:id="rId55"/>
    <p:sldId id="374" r:id="rId56"/>
    <p:sldId id="377" r:id="rId57"/>
    <p:sldId id="390" r:id="rId58"/>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E6EA"/>
    <a:srgbClr val="66FF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60" d="100"/>
          <a:sy n="60" d="100"/>
        </p:scale>
        <p:origin x="-1644" y="-258"/>
      </p:cViewPr>
      <p:guideLst>
        <p:guide orient="horz" pos="2160"/>
        <p:guide pos="2880"/>
      </p:guideLst>
    </p:cSldViewPr>
  </p:slideViewPr>
  <p:notesTextViewPr>
    <p:cViewPr>
      <p:scale>
        <a:sx n="100" d="100"/>
        <a:sy n="100" d="100"/>
      </p:scale>
      <p:origin x="0" y="0"/>
    </p:cViewPr>
  </p:notesTextViewPr>
  <p:sorterViewPr>
    <p:cViewPr>
      <p:scale>
        <a:sx n="80" d="100"/>
        <a:sy n="80" d="100"/>
      </p:scale>
      <p:origin x="0" y="7518"/>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E5A6C6-3DBC-4C08-A940-CCEB8FD3E9EC}" type="datetimeFigureOut">
              <a:rPr lang="el-GR" smtClean="0"/>
              <a:pPr/>
              <a:t>9/11/2015</a:t>
            </a:fld>
            <a:endParaRPr 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4BBB22-6792-41DA-A871-96772C467B0F}"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B338A985-EC9C-4D31-97D2-6F8F661A3A48}" type="slidenum">
              <a:rPr lang="el-GR" smtClean="0"/>
              <a:pPr/>
              <a:t>27</a:t>
            </a:fld>
            <a:endParaRPr lang="el-GR" smtClean="0"/>
          </a:p>
        </p:txBody>
      </p:sp>
      <p:sp>
        <p:nvSpPr>
          <p:cNvPr id="64515" name="Text Box 2"/>
          <p:cNvSpPr txBox="1">
            <a:spLocks noChangeArrowheads="1"/>
          </p:cNvSpPr>
          <p:nvPr/>
        </p:nvSpPr>
        <p:spPr bwMode="auto">
          <a:xfrm>
            <a:off x="0" y="0"/>
            <a:ext cx="3600450" cy="3600450"/>
          </a:xfrm>
          <a:prstGeom prst="rect">
            <a:avLst/>
          </a:prstGeom>
          <a:solidFill>
            <a:srgbClr val="FFFFFF"/>
          </a:solidFill>
          <a:ln w="9525">
            <a:solidFill>
              <a:srgbClr val="000000"/>
            </a:solidFill>
            <a:miter lim="800000"/>
            <a:headEnd/>
            <a:tailEnd/>
          </a:ln>
        </p:spPr>
        <p:txBody>
          <a:bodyPr wrap="none" anchor="ctr"/>
          <a:lstStyle/>
          <a:p>
            <a:endParaRPr lang="el-GR"/>
          </a:p>
        </p:txBody>
      </p:sp>
      <p:sp>
        <p:nvSpPr>
          <p:cNvPr id="64516" name="Rectangle 3"/>
          <p:cNvSpPr>
            <a:spLocks noGrp="1" noChangeArrowheads="1"/>
          </p:cNvSpPr>
          <p:nvPr>
            <p:ph type="body"/>
          </p:nvPr>
        </p:nvSpPr>
        <p:spPr>
          <a:xfrm>
            <a:off x="685800" y="4343400"/>
            <a:ext cx="5484813" cy="4114800"/>
          </a:xfrm>
          <a:noFill/>
          <a:ln/>
        </p:spPr>
        <p:txBody>
          <a:bodyPr wrap="none" anchor="ctr"/>
          <a:lstStyle/>
          <a:p>
            <a:pPr eaLnBrk="1" hangingPunct="1"/>
            <a:endParaRPr lang="el-G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1 - Θέση εικόνας διαφάνειας"/>
          <p:cNvSpPr>
            <a:spLocks noGrp="1" noRot="1" noChangeAspect="1" noTextEdit="1"/>
          </p:cNvSpPr>
          <p:nvPr>
            <p:ph type="sldImg"/>
          </p:nvPr>
        </p:nvSpPr>
        <p:spPr>
          <a:ln/>
        </p:spPr>
      </p:sp>
      <p:sp>
        <p:nvSpPr>
          <p:cNvPr id="96259" name="2 - Θέση σημειώσεων"/>
          <p:cNvSpPr>
            <a:spLocks noGrp="1"/>
          </p:cNvSpPr>
          <p:nvPr>
            <p:ph type="body" idx="1"/>
          </p:nvPr>
        </p:nvSpPr>
        <p:spPr>
          <a:noFill/>
          <a:ln/>
        </p:spPr>
        <p:txBody>
          <a:bodyPr/>
          <a:lstStyle/>
          <a:p>
            <a:pPr eaLnBrk="1" hangingPunct="1"/>
            <a:r>
              <a:rPr lang="en-US" smtClean="0"/>
              <a:t>pT1 urothelial carcinoma with different invasive patterns. (</a:t>
            </a:r>
            <a:r>
              <a:rPr lang="en-US" b="1" smtClean="0"/>
              <a:t>a</a:t>
            </a:r>
            <a:r>
              <a:rPr lang="en-US" smtClean="0"/>
              <a:t>) The smooth contour of basement membrane is disrupted in infiltrating tumor cells. (</a:t>
            </a:r>
            <a:r>
              <a:rPr lang="en-US" b="1" smtClean="0"/>
              <a:t>b</a:t>
            </a:r>
            <a:r>
              <a:rPr lang="en-US" smtClean="0"/>
              <a:t> and </a:t>
            </a:r>
            <a:r>
              <a:rPr lang="en-US" b="1" smtClean="0"/>
              <a:t>c</a:t>
            </a:r>
            <a:r>
              <a:rPr lang="en-US" smtClean="0"/>
              <a:t>) Irregular small clusters of tumor cells invading the stroma. (</a:t>
            </a:r>
            <a:r>
              <a:rPr lang="en-US" b="1" smtClean="0"/>
              <a:t>d</a:t>
            </a:r>
            <a:r>
              <a:rPr lang="en-US" smtClean="0"/>
              <a:t>) Variably sized nests with single cells and irregular clusters of invading cells.</a:t>
            </a:r>
            <a:endParaRPr lang="el-GR" smtClean="0"/>
          </a:p>
          <a:p>
            <a:pPr eaLnBrk="1" hangingPunct="1"/>
            <a:endParaRPr lang="el-GR" smtClean="0"/>
          </a:p>
        </p:txBody>
      </p:sp>
      <p:sp>
        <p:nvSpPr>
          <p:cNvPr id="96260" name="3 - Θέση αριθμού διαφάνειας"/>
          <p:cNvSpPr>
            <a:spLocks noGrp="1"/>
          </p:cNvSpPr>
          <p:nvPr>
            <p:ph type="sldNum" sz="quarter" idx="5"/>
          </p:nvPr>
        </p:nvSpPr>
        <p:spPr>
          <a:noFill/>
        </p:spPr>
        <p:txBody>
          <a:bodyPr/>
          <a:lstStyle/>
          <a:p>
            <a:fld id="{9F6B64A2-AFEF-4636-9C30-C839A389781E}" type="slidenum">
              <a:rPr lang="el-GR" smtClean="0"/>
              <a:pPr/>
              <a:t>30</a:t>
            </a:fld>
            <a:endParaRPr lang="el-G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TextEdit="1"/>
          </p:cNvSpPr>
          <p:nvPr>
            <p:ph type="sldImg"/>
          </p:nvPr>
        </p:nvSpPr>
        <p:spPr>
          <a:ln/>
        </p:spPr>
      </p:sp>
      <p:sp>
        <p:nvSpPr>
          <p:cNvPr id="97283" name="Rectangle 3"/>
          <p:cNvSpPr>
            <a:spLocks noGrp="1"/>
          </p:cNvSpPr>
          <p:nvPr>
            <p:ph type="body" idx="1"/>
          </p:nvPr>
        </p:nvSpPr>
        <p:spPr>
          <a:noFill/>
          <a:ln/>
        </p:spPr>
        <p:txBody>
          <a:bodyPr/>
          <a:lstStyle/>
          <a:p>
            <a:pPr eaLnBrk="1" hangingPunct="1">
              <a:spcBef>
                <a:spcPct val="0"/>
              </a:spcBef>
            </a:pPr>
            <a:r>
              <a:rPr lang="en-US" smtClean="0"/>
              <a:t>Infiltrating tumor cells permeate the thick muscularis propria wall. (</a:t>
            </a:r>
            <a:r>
              <a:rPr lang="en-US" b="1" smtClean="0"/>
              <a:t>b</a:t>
            </a:r>
            <a:r>
              <a:rPr lang="en-US" smtClean="0"/>
              <a:t>) Sometimes it is difficult to ascertain the presence of muscularis propria invasion when columns and nests of tumor cells widely separate bundles of detrusor muscle. (</a:t>
            </a:r>
            <a:r>
              <a:rPr lang="en-US" b="1" smtClean="0"/>
              <a:t>c</a:t>
            </a:r>
            <a:r>
              <a:rPr lang="en-US" smtClean="0"/>
              <a:t> and </a:t>
            </a:r>
            <a:r>
              <a:rPr lang="en-US" b="1" smtClean="0"/>
              <a:t>d</a:t>
            </a:r>
            <a:r>
              <a:rPr lang="en-US" smtClean="0"/>
              <a:t>) Extensive destruction of muscularis propria may result in fragmentations of detrusor muscle, mimicking muscularis mucosae invasion. (</a:t>
            </a:r>
            <a:r>
              <a:rPr lang="en-US" b="1" smtClean="0"/>
              <a:t>e</a:t>
            </a:r>
            <a:r>
              <a:rPr lang="en-US" smtClean="0"/>
              <a:t>) It is not uncommon for tumor cells to abut, but not penetrate bundles of mucularis propria. The muscle–tumor interface may even have a smooth contour. (</a:t>
            </a:r>
            <a:r>
              <a:rPr lang="en-US" b="1" smtClean="0"/>
              <a:t>f</a:t>
            </a:r>
            <a:r>
              <a:rPr lang="en-US" smtClean="0"/>
              <a:t>) Even without direct invading into muscularis propria wall, tumor cells immediately adjacent to broad smooth muscle fibers should be categorized as pT2 carcinoma.</a:t>
            </a:r>
            <a:endParaRPr lang="el-GR" smtClean="0"/>
          </a:p>
          <a:p>
            <a:pPr eaLnBrk="1" hangingPunct="1">
              <a:spcBef>
                <a:spcPct val="0"/>
              </a:spcBef>
            </a:pPr>
            <a:r>
              <a:rPr lang="en-US" smtClean="0"/>
              <a:t>Infiltrating tumor cells permeate the thick muscularis propria wall. (</a:t>
            </a:r>
            <a:r>
              <a:rPr lang="en-US" b="1" smtClean="0"/>
              <a:t>b</a:t>
            </a:r>
            <a:r>
              <a:rPr lang="en-US" smtClean="0"/>
              <a:t>) Sometimes it is difficult to ascertain the presence of muscularis propria invasion when columns and nests of tumor cells widely separate bundles of detrusor muscle. (</a:t>
            </a:r>
            <a:r>
              <a:rPr lang="en-US" b="1" smtClean="0"/>
              <a:t>c</a:t>
            </a:r>
            <a:r>
              <a:rPr lang="en-US" smtClean="0"/>
              <a:t> and </a:t>
            </a:r>
            <a:r>
              <a:rPr lang="en-US" b="1" smtClean="0"/>
              <a:t>d</a:t>
            </a:r>
            <a:r>
              <a:rPr lang="en-US" smtClean="0"/>
              <a:t>) Extensive destruction of muscularis propria may result in fragmentations of detrusor muscle, mimicking muscularis mucosae invasion. (</a:t>
            </a:r>
            <a:r>
              <a:rPr lang="en-US" b="1" smtClean="0"/>
              <a:t>e</a:t>
            </a:r>
            <a:r>
              <a:rPr lang="en-US" smtClean="0"/>
              <a:t>) It is not uncommon for tumor cells to abut, but not penetrate bundles of mucularis propria. The muscle–tumor interface may even have a smooth contour. (</a:t>
            </a:r>
            <a:r>
              <a:rPr lang="en-US" b="1" smtClean="0"/>
              <a:t>f</a:t>
            </a:r>
            <a:r>
              <a:rPr lang="en-US" smtClean="0"/>
              <a:t>) Even without direct invading into muscularis propria wall, tumor cells immediately adjacent to broad smooth muscle fibers should be categorized as pT2 carcinoma.</a:t>
            </a:r>
            <a:endParaRPr lang="el-GR" smtClean="0"/>
          </a:p>
          <a:p>
            <a:r>
              <a:rPr lang="en-US" smtClean="0"/>
              <a:t>difficult to ascertain the presence of muscularis propria invasion when columns and nests of tumor cells widely separate bundles of detrusor muscle.</a:t>
            </a:r>
            <a:endParaRPr lang="el-G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TextEdit="1"/>
          </p:cNvSpPr>
          <p:nvPr>
            <p:ph type="sldImg"/>
          </p:nvPr>
        </p:nvSpPr>
        <p:spPr>
          <a:ln/>
        </p:spPr>
      </p:sp>
      <p:sp>
        <p:nvSpPr>
          <p:cNvPr id="98307" name="Rectangle 3"/>
          <p:cNvSpPr>
            <a:spLocks noGrp="1"/>
          </p:cNvSpPr>
          <p:nvPr>
            <p:ph type="body" idx="1"/>
          </p:nvPr>
        </p:nvSpPr>
        <p:spPr>
          <a:noFill/>
          <a:ln/>
        </p:spPr>
        <p:txBody>
          <a:bodyPr/>
          <a:lstStyle/>
          <a:p>
            <a:r>
              <a:rPr lang="en-US" smtClean="0"/>
              <a:t>Adipose tissue may be present in both the lamina propria and muscularis propria. Thus, the presence of fat in a biopsy or TUR specimen does not necessarily indicate extravesical extension (pT3</a:t>
            </a:r>
            <a:endParaRPr lang="el-G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ED9A281C-C5F2-4216-94B7-A045F7C67A21}" type="slidenum">
              <a:rPr lang="el-GR" smtClean="0"/>
              <a:pPr/>
              <a:t>42</a:t>
            </a:fld>
            <a:endParaRPr lang="el-GR"/>
          </a:p>
        </p:txBody>
      </p:sp>
    </p:spTree>
    <p:extLst>
      <p:ext uri="{BB962C8B-B14F-4D97-AF65-F5344CB8AC3E}">
        <p14:creationId xmlns="" xmlns:p14="http://schemas.microsoft.com/office/powerpoint/2010/main" val="408103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ED9A281C-C5F2-4216-94B7-A045F7C67A21}" type="slidenum">
              <a:rPr lang="el-GR" smtClean="0"/>
              <a:pPr/>
              <a:t>45</a:t>
            </a:fld>
            <a:endParaRPr lang="el-GR"/>
          </a:p>
        </p:txBody>
      </p:sp>
    </p:spTree>
    <p:extLst>
      <p:ext uri="{BB962C8B-B14F-4D97-AF65-F5344CB8AC3E}">
        <p14:creationId xmlns="" xmlns:p14="http://schemas.microsoft.com/office/powerpoint/2010/main" val="1164803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80899"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44035"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6A760CD-F77B-421F-A5FD-249B426FC05D}" type="slidenum">
              <a:rPr lang="el-GR" smtClean="0">
                <a:cs typeface="Arial" charset="0"/>
              </a:rPr>
              <a:pPr fontAlgn="base">
                <a:spcBef>
                  <a:spcPct val="0"/>
                </a:spcBef>
                <a:spcAft>
                  <a:spcPct val="0"/>
                </a:spcAft>
                <a:defRPr/>
              </a:pPr>
              <a:t>46</a:t>
            </a:fld>
            <a:endParaRPr lang="el-GR" smtClean="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27DBB78E-1F99-41C3-95E5-7792B84A5A88}" type="datetimeFigureOut">
              <a:rPr lang="el-GR" smtClean="0"/>
              <a:pPr/>
              <a:t>9/11/2015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B8A8930D-D638-46F3-812F-54371C303167}"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27DBB78E-1F99-41C3-95E5-7792B84A5A88}" type="datetimeFigureOut">
              <a:rPr lang="el-GR" smtClean="0"/>
              <a:pPr/>
              <a:t>9/11/2015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B8A8930D-D638-46F3-812F-54371C303167}"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27DBB78E-1F99-41C3-95E5-7792B84A5A88}" type="datetimeFigureOut">
              <a:rPr lang="el-GR" smtClean="0"/>
              <a:pPr/>
              <a:t>9/11/2015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B8A8930D-D638-46F3-812F-54371C303167}"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27DBB78E-1F99-41C3-95E5-7792B84A5A88}" type="datetimeFigureOut">
              <a:rPr lang="el-GR" smtClean="0"/>
              <a:pPr/>
              <a:t>9/11/2015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B8A8930D-D638-46F3-812F-54371C303167}"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DBB78E-1F99-41C3-95E5-7792B84A5A88}" type="datetimeFigureOut">
              <a:rPr lang="el-GR" smtClean="0"/>
              <a:pPr/>
              <a:t>9/11/2015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B8A8930D-D638-46F3-812F-54371C303167}"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27DBB78E-1F99-41C3-95E5-7792B84A5A88}" type="datetimeFigureOut">
              <a:rPr lang="el-GR" smtClean="0"/>
              <a:pPr/>
              <a:t>9/11/2015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B8A8930D-D638-46F3-812F-54371C303167}"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27DBB78E-1F99-41C3-95E5-7792B84A5A88}" type="datetimeFigureOut">
              <a:rPr lang="el-GR" smtClean="0"/>
              <a:pPr/>
              <a:t>9/11/2015</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B8A8930D-D638-46F3-812F-54371C303167}"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27DBB78E-1F99-41C3-95E5-7792B84A5A88}" type="datetimeFigureOut">
              <a:rPr lang="el-GR" smtClean="0"/>
              <a:pPr/>
              <a:t>9/11/2015</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B8A8930D-D638-46F3-812F-54371C303167}"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DBB78E-1F99-41C3-95E5-7792B84A5A88}" type="datetimeFigureOut">
              <a:rPr lang="el-GR" smtClean="0"/>
              <a:pPr/>
              <a:t>9/11/2015</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B8A8930D-D638-46F3-812F-54371C303167}"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DBB78E-1F99-41C3-95E5-7792B84A5A88}" type="datetimeFigureOut">
              <a:rPr lang="el-GR" smtClean="0"/>
              <a:pPr/>
              <a:t>9/11/2015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B8A8930D-D638-46F3-812F-54371C303167}"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DBB78E-1F99-41C3-95E5-7792B84A5A88}" type="datetimeFigureOut">
              <a:rPr lang="el-GR" smtClean="0"/>
              <a:pPr/>
              <a:t>9/11/2015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B8A8930D-D638-46F3-812F-54371C303167}"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EFD1"/>
            </a:gs>
            <a:gs pos="64999">
              <a:srgbClr val="F0EBD5"/>
            </a:gs>
            <a:gs pos="100000">
              <a:srgbClr val="D1C39F"/>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DBB78E-1F99-41C3-95E5-7792B84A5A88}" type="datetimeFigureOut">
              <a:rPr lang="el-GR" smtClean="0"/>
              <a:pPr/>
              <a:t>9/11/2015</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8930D-D638-46F3-812F-54371C303167}"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vmlDrawing" Target="../drawings/vmlDrawing3.v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6.xml"/><Relationship Id="rId1" Type="http://schemas.openxmlformats.org/officeDocument/2006/relationships/vmlDrawing" Target="../drawings/vmlDrawing6.vml"/><Relationship Id="rId4" Type="http://schemas.openxmlformats.org/officeDocument/2006/relationships/image" Target="../media/image29.jpeg"/></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38.jpeg"/></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41.jpeg"/><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5.xml"/><Relationship Id="rId5" Type="http://schemas.openxmlformats.org/officeDocument/2006/relationships/image" Target="../media/image45.jpeg"/><Relationship Id="rId4" Type="http://schemas.openxmlformats.org/officeDocument/2006/relationships/image" Target="../media/image44.jpeg"/></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gif"/><Relationship Id="rId1" Type="http://schemas.openxmlformats.org/officeDocument/2006/relationships/slideLayout" Target="../slideLayouts/slideLayout6.xml"/><Relationship Id="rId4" Type="http://schemas.openxmlformats.org/officeDocument/2006/relationships/image" Target="../media/image48.jpeg"/></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2071677"/>
          </a:xfrm>
        </p:spPr>
        <p:txBody>
          <a:bodyPr>
            <a:normAutofit/>
          </a:bodyPr>
          <a:lstStyle/>
          <a:p>
            <a:endParaRPr lang="el-GR" dirty="0"/>
          </a:p>
        </p:txBody>
      </p:sp>
      <p:sp>
        <p:nvSpPr>
          <p:cNvPr id="3" name="Subtitle 2"/>
          <p:cNvSpPr>
            <a:spLocks noGrp="1"/>
          </p:cNvSpPr>
          <p:nvPr>
            <p:ph type="subTitle" idx="1"/>
          </p:nvPr>
        </p:nvSpPr>
        <p:spPr>
          <a:xfrm>
            <a:off x="1371600" y="2000240"/>
            <a:ext cx="6400800" cy="4643470"/>
          </a:xfrm>
        </p:spPr>
        <p:txBody>
          <a:bodyPr/>
          <a:lstStyle/>
          <a:p>
            <a:r>
              <a:rPr lang="el-GR" dirty="0" smtClean="0"/>
              <a:t>12.11.2015</a:t>
            </a:r>
          </a:p>
          <a:p>
            <a:r>
              <a:rPr lang="el-GR" dirty="0" smtClean="0">
                <a:solidFill>
                  <a:srgbClr val="FF0000"/>
                </a:solidFill>
                <a:effectLst>
                  <a:outerShdw blurRad="38100" dist="38100" dir="2700000" algn="tl">
                    <a:srgbClr val="000000">
                      <a:alpha val="43137"/>
                    </a:srgbClr>
                  </a:outerShdw>
                </a:effectLst>
              </a:rPr>
              <a:t>Κλινικώς σηµαντικά </a:t>
            </a:r>
            <a:r>
              <a:rPr lang="el-GR" dirty="0" smtClean="0">
                <a:solidFill>
                  <a:schemeClr val="tx1"/>
                </a:solidFill>
                <a:effectLst>
                  <a:outerShdw blurRad="38100" dist="38100" dir="2700000" algn="tl">
                    <a:srgbClr val="000000">
                      <a:alpha val="43137"/>
                    </a:srgbClr>
                  </a:outerShdw>
                </a:effectLst>
              </a:rPr>
              <a:t>ευρήµατα </a:t>
            </a:r>
            <a:r>
              <a:rPr lang="el-GR" dirty="0" smtClean="0">
                <a:ln cmpd="dbl">
                  <a:solidFill>
                    <a:schemeClr val="tx1"/>
                  </a:solidFill>
                </a:ln>
                <a:solidFill>
                  <a:srgbClr val="66FFFF"/>
                </a:solidFill>
                <a:effectLst>
                  <a:outerShdw blurRad="38100" dist="38100" dir="2700000" algn="tl">
                    <a:srgbClr val="000000">
                      <a:alpha val="43137"/>
                    </a:srgbClr>
                  </a:outerShdw>
                </a:effectLst>
              </a:rPr>
              <a:t>ουρογεννητικής νεοπλασµατικής ιστοπαθολογίας </a:t>
            </a:r>
          </a:p>
          <a:p>
            <a:endParaRPr lang="el-GR" dirty="0">
              <a:ln cmpd="dbl">
                <a:solidFill>
                  <a:schemeClr val="tx1"/>
                </a:solidFill>
              </a:ln>
              <a:solidFill>
                <a:srgbClr val="66FFFF"/>
              </a:solidFill>
              <a:effectLst>
                <a:outerShdw blurRad="38100" dist="38100" dir="2700000" algn="tl">
                  <a:srgbClr val="000000">
                    <a:alpha val="43137"/>
                  </a:srgbClr>
                </a:outerShdw>
              </a:effectLst>
            </a:endParaRPr>
          </a:p>
          <a:p>
            <a:endParaRPr lang="el-GR" dirty="0" smtClean="0">
              <a:ln cmpd="dbl">
                <a:solidFill>
                  <a:schemeClr val="tx1"/>
                </a:solidFill>
              </a:ln>
              <a:solidFill>
                <a:srgbClr val="66FFFF"/>
              </a:solidFill>
              <a:effectLst>
                <a:outerShdw blurRad="38100" dist="38100" dir="2700000" algn="tl">
                  <a:srgbClr val="000000">
                    <a:alpha val="43137"/>
                  </a:srgbClr>
                </a:outerShdw>
              </a:effectLst>
            </a:endParaRPr>
          </a:p>
          <a:p>
            <a:r>
              <a:rPr lang="el-GR" dirty="0" smtClean="0">
                <a:ln cmpd="dbl">
                  <a:solidFill>
                    <a:schemeClr val="tx1"/>
                  </a:solidFill>
                </a:ln>
                <a:solidFill>
                  <a:srgbClr val="66FFFF"/>
                </a:solidFill>
                <a:effectLst>
                  <a:outerShdw blurRad="38100" dist="38100" dir="2700000" algn="tl">
                    <a:srgbClr val="000000">
                      <a:alpha val="43137"/>
                    </a:srgbClr>
                  </a:outerShdw>
                </a:effectLst>
              </a:rPr>
              <a:t>Ανδρέας Χ. Λάζαρης </a:t>
            </a:r>
          </a:p>
          <a:p>
            <a:r>
              <a:rPr lang="el-GR" dirty="0" smtClean="0">
                <a:ln cmpd="dbl">
                  <a:solidFill>
                    <a:schemeClr val="tx1"/>
                  </a:solidFill>
                </a:ln>
                <a:solidFill>
                  <a:srgbClr val="66FFFF"/>
                </a:solidFill>
                <a:effectLst>
                  <a:outerShdw blurRad="38100" dist="38100" dir="2700000" algn="tl">
                    <a:srgbClr val="000000">
                      <a:alpha val="43137"/>
                    </a:srgbClr>
                  </a:outerShdw>
                </a:effectLst>
              </a:rPr>
              <a:t>Ιατρός - Ιστοπαθολόγος</a:t>
            </a:r>
          </a:p>
          <a:p>
            <a:endParaRPr lang="el-GR" dirty="0" smtClean="0"/>
          </a:p>
          <a:p>
            <a:endParaRPr lang="el-GR" dirty="0"/>
          </a:p>
          <a:p>
            <a:endParaRPr lang="el-GR" dirty="0"/>
          </a:p>
        </p:txBody>
      </p:sp>
      <p:pic>
        <p:nvPicPr>
          <p:cNvPr id="1026" name="Picture 2" descr="C:\Users\αγαπουλακι\Desktop\asset-1443875755332.png"/>
          <p:cNvPicPr>
            <a:picLocks noChangeAspect="1" noChangeArrowheads="1"/>
          </p:cNvPicPr>
          <p:nvPr/>
        </p:nvPicPr>
        <p:blipFill>
          <a:blip r:embed="rId2" cstate="print"/>
          <a:srcRect/>
          <a:stretch>
            <a:fillRect/>
          </a:stretch>
        </p:blipFill>
        <p:spPr bwMode="auto">
          <a:xfrm>
            <a:off x="1928794" y="0"/>
            <a:ext cx="5319371" cy="1571612"/>
          </a:xfrm>
          <a:prstGeom prst="rect">
            <a:avLst/>
          </a:prstGeom>
          <a:noFill/>
        </p:spPr>
      </p:pic>
      <p:pic>
        <p:nvPicPr>
          <p:cNvPr id="1029" name="Picture 5" descr="C:\Users\αγαπουλακι\Desktop\crete-1897.jpg"/>
          <p:cNvPicPr>
            <a:picLocks noChangeAspect="1" noChangeArrowheads="1"/>
          </p:cNvPicPr>
          <p:nvPr/>
        </p:nvPicPr>
        <p:blipFill>
          <a:blip r:embed="rId3" cstate="print"/>
          <a:srcRect/>
          <a:stretch>
            <a:fillRect/>
          </a:stretch>
        </p:blipFill>
        <p:spPr bwMode="auto">
          <a:xfrm>
            <a:off x="785786" y="1571612"/>
            <a:ext cx="7608740" cy="5044595"/>
          </a:xfrm>
          <a:prstGeom prst="rect">
            <a:avLst/>
          </a:prstGeom>
          <a:noFill/>
        </p:spPr>
      </p:pic>
      <p:sp>
        <p:nvSpPr>
          <p:cNvPr id="6" name="Rectangle 5"/>
          <p:cNvSpPr/>
          <p:nvPr/>
        </p:nvSpPr>
        <p:spPr>
          <a:xfrm>
            <a:off x="1857356" y="1500174"/>
            <a:ext cx="6929486" cy="2923877"/>
          </a:xfrm>
          <a:prstGeom prst="rect">
            <a:avLst/>
          </a:prstGeom>
        </p:spPr>
        <p:txBody>
          <a:bodyPr wrap="square">
            <a:spAutoFit/>
          </a:bodyPr>
          <a:lstStyle/>
          <a:p>
            <a:pPr algn="ctr"/>
            <a:r>
              <a:rPr lang="el-GR" sz="2000" dirty="0" smtClean="0"/>
              <a:t>12.11.2015</a:t>
            </a:r>
          </a:p>
          <a:p>
            <a:pPr algn="ctr"/>
            <a:r>
              <a:rPr lang="el-GR" sz="3200" dirty="0" smtClean="0">
                <a:solidFill>
                  <a:srgbClr val="FF0000"/>
                </a:solidFill>
                <a:effectLst>
                  <a:outerShdw blurRad="38100" dist="38100" dir="2700000" algn="tl">
                    <a:srgbClr val="000000">
                      <a:alpha val="43137"/>
                    </a:srgbClr>
                  </a:outerShdw>
                </a:effectLst>
              </a:rPr>
              <a:t>Κλινικώς σηµαντικά </a:t>
            </a:r>
            <a:r>
              <a:rPr lang="el-GR" sz="3200" dirty="0" smtClean="0">
                <a:effectLst>
                  <a:outerShdw blurRad="38100" dist="38100" dir="2700000" algn="tl">
                    <a:srgbClr val="000000">
                      <a:alpha val="43137"/>
                    </a:srgbClr>
                  </a:outerShdw>
                </a:effectLst>
              </a:rPr>
              <a:t>ευρήµατα </a:t>
            </a:r>
            <a:r>
              <a:rPr lang="el-GR" sz="3200" spc="300" dirty="0" smtClean="0">
                <a:ln cmpd="dbl">
                  <a:solidFill>
                    <a:schemeClr val="tx1"/>
                  </a:solidFill>
                </a:ln>
                <a:solidFill>
                  <a:srgbClr val="66FFFF"/>
                </a:solidFill>
                <a:effectLst>
                  <a:outerShdw blurRad="38100" dist="38100" dir="2700000" algn="tl">
                    <a:srgbClr val="000000">
                      <a:alpha val="43137"/>
                    </a:srgbClr>
                  </a:outerShdw>
                </a:effectLst>
              </a:rPr>
              <a:t>ουρογεννητικής</a:t>
            </a:r>
            <a:r>
              <a:rPr lang="el-GR" sz="3200" dirty="0" smtClean="0">
                <a:ln cmpd="dbl">
                  <a:solidFill>
                    <a:schemeClr val="tx1"/>
                  </a:solidFill>
                </a:ln>
                <a:solidFill>
                  <a:srgbClr val="66FFFF"/>
                </a:solidFill>
                <a:effectLst>
                  <a:outerShdw blurRad="38100" dist="38100" dir="2700000" algn="tl">
                    <a:srgbClr val="000000">
                      <a:alpha val="43137"/>
                    </a:srgbClr>
                  </a:outerShdw>
                </a:effectLst>
              </a:rPr>
              <a:t> νεοπλασµατικής παθολογοανατομίας </a:t>
            </a:r>
          </a:p>
          <a:p>
            <a:pPr algn="ctr"/>
            <a:endParaRPr lang="en-US" sz="2800" dirty="0" smtClean="0">
              <a:ln cmpd="dbl">
                <a:solidFill>
                  <a:schemeClr val="tx1"/>
                </a:solidFill>
              </a:ln>
              <a:solidFill>
                <a:srgbClr val="66FFFF"/>
              </a:solidFill>
              <a:effectLst>
                <a:outerShdw blurRad="38100" dist="38100" dir="2700000" algn="tl">
                  <a:srgbClr val="000000">
                    <a:alpha val="43137"/>
                  </a:srgbClr>
                </a:outerShdw>
              </a:effectLst>
            </a:endParaRPr>
          </a:p>
          <a:p>
            <a:pPr algn="ctr"/>
            <a:r>
              <a:rPr lang="el-GR" sz="2000" dirty="0" smtClean="0">
                <a:ln cmpd="dbl">
                  <a:solidFill>
                    <a:schemeClr val="tx1"/>
                  </a:solidFill>
                </a:ln>
                <a:solidFill>
                  <a:srgbClr val="66FFFF"/>
                </a:solidFill>
                <a:effectLst>
                  <a:outerShdw blurRad="38100" dist="38100" dir="2700000" algn="tl">
                    <a:srgbClr val="000000">
                      <a:alpha val="43137"/>
                    </a:srgbClr>
                  </a:outerShdw>
                </a:effectLst>
              </a:rPr>
              <a:t>Ανδρέας Χ. Λάζαρης </a:t>
            </a:r>
          </a:p>
          <a:p>
            <a:pPr algn="ctr"/>
            <a:r>
              <a:rPr lang="el-GR" sz="2000" dirty="0" smtClean="0">
                <a:ln cmpd="dbl">
                  <a:solidFill>
                    <a:schemeClr val="tx1"/>
                  </a:solidFill>
                </a:ln>
                <a:solidFill>
                  <a:srgbClr val="66FFFF"/>
                </a:solidFill>
                <a:effectLst>
                  <a:outerShdw blurRad="38100" dist="38100" dir="2700000" algn="tl">
                    <a:srgbClr val="000000">
                      <a:alpha val="43137"/>
                    </a:srgbClr>
                  </a:outerShdw>
                </a:effectLst>
              </a:rPr>
              <a:t>Ιατρός - Ιστοπαθολόγος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1 - Τίτλος"/>
          <p:cNvSpPr>
            <a:spLocks noGrp="1"/>
          </p:cNvSpPr>
          <p:nvPr>
            <p:ph type="title"/>
          </p:nvPr>
        </p:nvSpPr>
        <p:spPr>
          <a:xfrm>
            <a:off x="0" y="1"/>
            <a:ext cx="9144000" cy="928669"/>
          </a:xfrm>
        </p:spPr>
        <p:txBody>
          <a:bodyPr rtlCol="0">
            <a:noAutofit/>
          </a:bodyPr>
          <a:lstStyle/>
          <a:p>
            <a:pPr fontAlgn="auto">
              <a:spcAft>
                <a:spcPts val="0"/>
              </a:spcAft>
              <a:defRPr/>
            </a:pPr>
            <a:r>
              <a:rPr lang="el-GR" sz="3200" b="1" dirty="0" smtClean="0">
                <a:solidFill>
                  <a:schemeClr val="tx2"/>
                </a:solidFill>
                <a:effectLst>
                  <a:outerShdw blurRad="38100" dist="38100" dir="2700000" algn="tl">
                    <a:srgbClr val="000000">
                      <a:alpha val="43137"/>
                    </a:srgbClr>
                  </a:outerShdw>
                </a:effectLst>
              </a:rPr>
              <a:t>Μικρο</a:t>
            </a:r>
            <a:r>
              <a:rPr lang="el-GR" sz="3200" b="1" dirty="0" smtClean="0">
                <a:solidFill>
                  <a:schemeClr val="tx2"/>
                </a:solidFill>
              </a:rPr>
              <a:t>σκοπική τεκμηρίωση  διήθησης </a:t>
            </a:r>
            <a:br>
              <a:rPr lang="el-GR" sz="3200" b="1" dirty="0" smtClean="0">
                <a:solidFill>
                  <a:schemeClr val="tx2"/>
                </a:solidFill>
              </a:rPr>
            </a:br>
            <a:r>
              <a:rPr lang="el-GR" sz="3200" b="1" dirty="0" smtClean="0">
                <a:solidFill>
                  <a:schemeClr val="tx2"/>
                </a:solidFill>
              </a:rPr>
              <a:t>του νεφρικού κόλπου</a:t>
            </a:r>
            <a:r>
              <a:rPr lang="el-GR" sz="3200" b="1" dirty="0" smtClean="0">
                <a:solidFill>
                  <a:schemeClr val="accent3"/>
                </a:solidFill>
              </a:rPr>
              <a:t> </a:t>
            </a:r>
            <a:r>
              <a:rPr lang="el-GR" sz="3200" b="1" dirty="0" smtClean="0">
                <a:solidFill>
                  <a:schemeClr val="bg2">
                    <a:lumMod val="50000"/>
                  </a:schemeClr>
                </a:solidFill>
              </a:rPr>
              <a:t>(</a:t>
            </a:r>
            <a:r>
              <a:rPr lang="en-US" sz="3200" b="1" dirty="0" smtClean="0">
                <a:solidFill>
                  <a:schemeClr val="bg2">
                    <a:lumMod val="50000"/>
                  </a:schemeClr>
                </a:solidFill>
              </a:rPr>
              <a:t>pT3a)</a:t>
            </a:r>
            <a:endParaRPr lang="el-GR" sz="3200" b="1" dirty="0" smtClean="0">
              <a:solidFill>
                <a:schemeClr val="bg2">
                  <a:lumMod val="50000"/>
                </a:schemeClr>
              </a:solidFill>
            </a:endParaRPr>
          </a:p>
        </p:txBody>
      </p:sp>
      <p:sp>
        <p:nvSpPr>
          <p:cNvPr id="34819" name="2 - Θέση περιεχομένου"/>
          <p:cNvSpPr>
            <a:spLocks noGrp="1"/>
          </p:cNvSpPr>
          <p:nvPr>
            <p:ph idx="1"/>
          </p:nvPr>
        </p:nvSpPr>
        <p:spPr>
          <a:xfrm>
            <a:off x="0" y="928670"/>
            <a:ext cx="9144000" cy="5929330"/>
          </a:xfrm>
        </p:spPr>
        <p:txBody>
          <a:bodyPr>
            <a:normAutofit/>
          </a:bodyPr>
          <a:lstStyle/>
          <a:p>
            <a:pPr marL="0" indent="0">
              <a:lnSpc>
                <a:spcPct val="80000"/>
              </a:lnSpc>
              <a:buFont typeface="Wingdings 3" pitchFamily="18" charset="2"/>
              <a:buNone/>
            </a:pPr>
            <a:r>
              <a:rPr lang="el-GR" sz="2000" dirty="0" smtClean="0"/>
              <a:t>Διήθηση του νεφρικού κόλπου κατά τη μικροσκοπική εξέταση τεκμηριώνεται όταν:</a:t>
            </a:r>
          </a:p>
          <a:p>
            <a:pPr marL="0" indent="0">
              <a:lnSpc>
                <a:spcPct val="80000"/>
              </a:lnSpc>
              <a:buFont typeface="Wingdings 3" pitchFamily="18" charset="2"/>
              <a:buNone/>
            </a:pPr>
            <a:endParaRPr lang="el-GR" sz="2000" dirty="0" smtClean="0"/>
          </a:p>
          <a:p>
            <a:pPr marL="0" indent="0">
              <a:lnSpc>
                <a:spcPct val="80000"/>
              </a:lnSpc>
            </a:pPr>
            <a:r>
              <a:rPr lang="el-GR" sz="2000" dirty="0" smtClean="0"/>
              <a:t>Α. </a:t>
            </a:r>
            <a:r>
              <a:rPr lang="el-GR" sz="2000" b="1" dirty="0" smtClean="0"/>
              <a:t>ο όγκος βρίσκεται σε άμεση επαφή με το λίπος του νεφρικού κόλπου</a:t>
            </a:r>
            <a:r>
              <a:rPr lang="en-US" sz="2000" b="1" dirty="0" smtClean="0"/>
              <a:t> (</a:t>
            </a:r>
            <a:r>
              <a:rPr lang="el-GR" sz="2000" b="1" dirty="0" smtClean="0"/>
              <a:t>ποσοστό συμφωνίας μεταξύ εξειδεικευμένων ιστοπαθολόγων : </a:t>
            </a:r>
            <a:r>
              <a:rPr lang="en-US" sz="2000" b="1" dirty="0" smtClean="0"/>
              <a:t>100%) </a:t>
            </a:r>
            <a:r>
              <a:rPr lang="el-GR" sz="2000" dirty="0" smtClean="0"/>
              <a:t>ή</a:t>
            </a:r>
            <a:endParaRPr lang="en-US" sz="2000" dirty="0" smtClean="0"/>
          </a:p>
          <a:p>
            <a:pPr marL="0" indent="0">
              <a:lnSpc>
                <a:spcPct val="80000"/>
              </a:lnSpc>
              <a:buFont typeface="Wingdings 3" pitchFamily="18" charset="2"/>
              <a:buNone/>
            </a:pPr>
            <a:endParaRPr lang="en-US" sz="2000" dirty="0" smtClean="0"/>
          </a:p>
          <a:p>
            <a:pPr marL="0" indent="0">
              <a:lnSpc>
                <a:spcPct val="80000"/>
              </a:lnSpc>
            </a:pPr>
            <a:r>
              <a:rPr lang="el-GR" sz="2000" dirty="0" smtClean="0"/>
              <a:t>Β. όταν βρίσκεται στο χαλαρό συνδετικό ιστό, σαφώς πέραν των ορίων του νεφρικού παρεγχύματος</a:t>
            </a:r>
            <a:r>
              <a:rPr lang="en-US" sz="2000" dirty="0" smtClean="0"/>
              <a:t> (</a:t>
            </a:r>
            <a:r>
              <a:rPr lang="el-GR" sz="2000" dirty="0" smtClean="0"/>
              <a:t>ποσοστό συμφωνίας </a:t>
            </a:r>
            <a:r>
              <a:rPr lang="en-US" sz="2000" dirty="0" smtClean="0"/>
              <a:t>75%)</a:t>
            </a:r>
            <a:r>
              <a:rPr lang="el-GR" sz="2000" dirty="0" smtClean="0"/>
              <a:t> ή</a:t>
            </a:r>
          </a:p>
          <a:p>
            <a:pPr marL="0" indent="0">
              <a:lnSpc>
                <a:spcPct val="80000"/>
              </a:lnSpc>
            </a:pPr>
            <a:endParaRPr lang="el-GR" sz="2000" dirty="0" smtClean="0"/>
          </a:p>
          <a:p>
            <a:pPr marL="0" indent="0">
              <a:lnSpc>
                <a:spcPct val="80000"/>
              </a:lnSpc>
            </a:pPr>
            <a:r>
              <a:rPr lang="en-US" sz="2000" b="1" dirty="0" smtClean="0"/>
              <a:t>C</a:t>
            </a:r>
            <a:r>
              <a:rPr lang="el-GR" sz="2000" b="1" dirty="0" smtClean="0"/>
              <a:t>. όταν εμπλέκει οποιονδήποτε χώρο του νεφρικού κόλπου ο οποίος επενδύεται από ενδοθήλιο</a:t>
            </a:r>
            <a:r>
              <a:rPr lang="en-US" sz="2000" b="1" dirty="0" smtClean="0"/>
              <a:t>, </a:t>
            </a:r>
            <a:r>
              <a:rPr lang="el-GR" sz="2000" b="1" dirty="0" smtClean="0"/>
              <a:t>ανεξαρτήτως μεγέθους </a:t>
            </a:r>
            <a:r>
              <a:rPr lang="en-US" sz="2000" b="1" dirty="0" smtClean="0"/>
              <a:t>.</a:t>
            </a:r>
            <a:endParaRPr lang="el-GR" sz="2000" b="1" dirty="0" smtClean="0"/>
          </a:p>
          <a:p>
            <a:pPr marL="0" indent="0">
              <a:lnSpc>
                <a:spcPct val="80000"/>
              </a:lnSpc>
              <a:buFont typeface="Arial" charset="0"/>
              <a:buNone/>
            </a:pPr>
            <a:r>
              <a:rPr lang="el-GR" sz="1700" i="1" dirty="0" smtClean="0"/>
              <a:t>      </a:t>
            </a:r>
            <a:endParaRPr lang="en-US" sz="1700" dirty="0" smtClean="0"/>
          </a:p>
        </p:txBody>
      </p:sp>
      <p:pic>
        <p:nvPicPr>
          <p:cNvPr id="5" name="Picture 2"/>
          <p:cNvPicPr>
            <a:picLocks noChangeAspect="1" noChangeArrowheads="1"/>
          </p:cNvPicPr>
          <p:nvPr/>
        </p:nvPicPr>
        <p:blipFill>
          <a:blip r:embed="rId2" cstate="print"/>
          <a:srcRect l="50827" b="50928"/>
          <a:stretch>
            <a:fillRect/>
          </a:stretch>
        </p:blipFill>
        <p:spPr bwMode="auto">
          <a:xfrm>
            <a:off x="3286116" y="4214818"/>
            <a:ext cx="2741032" cy="2071702"/>
          </a:xfrm>
          <a:prstGeom prst="rect">
            <a:avLst/>
          </a:prstGeom>
          <a:noFill/>
          <a:ln w="9525">
            <a:noFill/>
            <a:miter lim="800000"/>
            <a:headEnd/>
            <a:tailEnd/>
          </a:ln>
        </p:spPr>
      </p:pic>
      <p:pic>
        <p:nvPicPr>
          <p:cNvPr id="6" name="Εικόνα 1"/>
          <p:cNvPicPr>
            <a:picLocks noChangeAspect="1"/>
          </p:cNvPicPr>
          <p:nvPr/>
        </p:nvPicPr>
        <p:blipFill>
          <a:blip r:embed="rId3" cstate="print"/>
          <a:srcRect l="38931" t="40157" r="38377" b="28345"/>
          <a:stretch>
            <a:fillRect/>
          </a:stretch>
        </p:blipFill>
        <p:spPr bwMode="auto">
          <a:xfrm>
            <a:off x="6286512" y="4214818"/>
            <a:ext cx="2643206" cy="2063142"/>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a:stretch>
            <a:fillRect/>
          </a:stretch>
        </p:blipFill>
        <p:spPr bwMode="auto">
          <a:xfrm>
            <a:off x="0" y="4214818"/>
            <a:ext cx="3071802" cy="2012466"/>
          </a:xfrm>
          <a:prstGeom prst="rect">
            <a:avLst/>
          </a:prstGeom>
          <a:noFill/>
          <a:ln w="9525">
            <a:noFill/>
            <a:miter lim="800000"/>
            <a:headEnd/>
            <a:tailEnd/>
          </a:ln>
        </p:spPr>
      </p:pic>
      <p:sp>
        <p:nvSpPr>
          <p:cNvPr id="7" name="Left Arrow 6"/>
          <p:cNvSpPr/>
          <p:nvPr/>
        </p:nvSpPr>
        <p:spPr>
          <a:xfrm rot="2033747">
            <a:off x="4168419" y="5870014"/>
            <a:ext cx="642942" cy="2857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cstate="print"/>
          <a:srcRect/>
          <a:stretch>
            <a:fillRect/>
          </a:stretch>
        </p:blipFill>
        <p:spPr bwMode="auto">
          <a:xfrm>
            <a:off x="1214414" y="285728"/>
            <a:ext cx="6812067" cy="4857785"/>
          </a:xfrm>
          <a:prstGeom prst="rect">
            <a:avLst/>
          </a:prstGeom>
          <a:noFill/>
          <a:ln w="9525">
            <a:noFill/>
            <a:miter lim="800000"/>
            <a:headEnd/>
            <a:tailEnd/>
          </a:ln>
        </p:spPr>
      </p:pic>
      <p:sp>
        <p:nvSpPr>
          <p:cNvPr id="43011" name="2 - Ορθογώνιο"/>
          <p:cNvSpPr>
            <a:spLocks noChangeArrowheads="1"/>
          </p:cNvSpPr>
          <p:nvPr/>
        </p:nvSpPr>
        <p:spPr bwMode="auto">
          <a:xfrm>
            <a:off x="0" y="5357826"/>
            <a:ext cx="9144000" cy="1200329"/>
          </a:xfrm>
          <a:prstGeom prst="rect">
            <a:avLst/>
          </a:prstGeom>
          <a:noFill/>
          <a:ln w="9525">
            <a:noFill/>
            <a:miter lim="800000"/>
            <a:headEnd/>
            <a:tailEnd/>
          </a:ln>
        </p:spPr>
        <p:txBody>
          <a:bodyPr wrap="square">
            <a:spAutoFit/>
          </a:bodyPr>
          <a:lstStyle/>
          <a:p>
            <a:pPr algn="ctr" eaLnBrk="1" hangingPunct="1"/>
            <a:r>
              <a:rPr lang="el-GR" sz="2400" dirty="0"/>
              <a:t>Άμεση διήθηση της νεφρικής πυέλου μπορεί να παρατηρηθεί </a:t>
            </a:r>
            <a:endParaRPr lang="en-US" sz="2400" dirty="0" smtClean="0"/>
          </a:p>
          <a:p>
            <a:pPr algn="ctr" eaLnBrk="1" hangingPunct="1"/>
            <a:r>
              <a:rPr lang="el-GR" sz="2400" b="1" dirty="0" smtClean="0"/>
              <a:t>με </a:t>
            </a:r>
            <a:r>
              <a:rPr lang="el-GR" sz="2400" b="1" dirty="0"/>
              <a:t>ή χωρίς </a:t>
            </a:r>
            <a:r>
              <a:rPr lang="el-GR" sz="2400" dirty="0"/>
              <a:t>διήθηση του νεφρικού κόλπου.</a:t>
            </a:r>
          </a:p>
          <a:p>
            <a:pPr algn="ctr" eaLnBrk="1" hangingPunct="1"/>
            <a:r>
              <a:rPr lang="el-GR" sz="2400" dirty="0"/>
              <a:t>Το ζήτημα αυτό απαιτεί περαιτέρω </a:t>
            </a:r>
            <a:r>
              <a:rPr lang="el-GR" sz="2400" dirty="0" smtClean="0"/>
              <a:t>μελέτη.</a:t>
            </a:r>
            <a:endParaRPr lang="el-GR" sz="2400" dirty="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1 - Τίτλος"/>
          <p:cNvSpPr>
            <a:spLocks noGrp="1"/>
          </p:cNvSpPr>
          <p:nvPr>
            <p:ph type="title"/>
          </p:nvPr>
        </p:nvSpPr>
        <p:spPr/>
        <p:txBody>
          <a:bodyPr/>
          <a:lstStyle/>
          <a:p>
            <a:r>
              <a:rPr lang="el-GR" sz="3200" b="1" dirty="0" smtClean="0">
                <a:solidFill>
                  <a:schemeClr val="tx2"/>
                </a:solidFill>
                <a:effectLst>
                  <a:outerShdw blurRad="38100" dist="38100" dir="2700000" algn="tl">
                    <a:srgbClr val="000000">
                      <a:alpha val="43137"/>
                    </a:srgbClr>
                  </a:outerShdw>
                </a:effectLst>
              </a:rPr>
              <a:t>Μακρο</a:t>
            </a:r>
            <a:r>
              <a:rPr lang="el-GR" sz="3200" b="1" dirty="0" smtClean="0">
                <a:solidFill>
                  <a:schemeClr val="tx2"/>
                </a:solidFill>
              </a:rPr>
              <a:t>σκοπική διήθηση νεφρικής φλέβας</a:t>
            </a:r>
            <a:r>
              <a:rPr lang="en-US" sz="3200" b="1" dirty="0" smtClean="0">
                <a:solidFill>
                  <a:schemeClr val="tx2"/>
                </a:solidFill>
              </a:rPr>
              <a:t> </a:t>
            </a:r>
            <a:r>
              <a:rPr lang="el-GR" sz="3200" b="1" dirty="0" smtClean="0">
                <a:solidFill>
                  <a:schemeClr val="tx2"/>
                </a:solidFill>
              </a:rPr>
              <a:t>(Τ3α), δειγματοληψία, όρια</a:t>
            </a:r>
            <a:endParaRPr lang="el-GR" sz="3200" dirty="0" smtClean="0">
              <a:solidFill>
                <a:schemeClr val="tx2"/>
              </a:solidFill>
            </a:endParaRPr>
          </a:p>
        </p:txBody>
      </p:sp>
      <p:sp>
        <p:nvSpPr>
          <p:cNvPr id="41987" name="2 - Θέση περιεχομένου"/>
          <p:cNvSpPr>
            <a:spLocks noGrp="1"/>
          </p:cNvSpPr>
          <p:nvPr>
            <p:ph idx="1"/>
          </p:nvPr>
        </p:nvSpPr>
        <p:spPr>
          <a:xfrm>
            <a:off x="827088" y="2052638"/>
            <a:ext cx="7848600" cy="4195762"/>
          </a:xfrm>
        </p:spPr>
        <p:txBody>
          <a:bodyPr rtlCol="0">
            <a:normAutofit lnSpcReduction="10000"/>
          </a:bodyPr>
          <a:lstStyle/>
          <a:p>
            <a:pPr marL="0" indent="0" fontAlgn="auto">
              <a:spcAft>
                <a:spcPts val="0"/>
              </a:spcAft>
              <a:buFont typeface="Wingdings 3" charset="2"/>
              <a:buNone/>
              <a:defRPr/>
            </a:pPr>
            <a:r>
              <a:rPr lang="el-GR" sz="2400" dirty="0" smtClean="0"/>
              <a:t> </a:t>
            </a:r>
            <a:r>
              <a:rPr lang="el-GR" sz="2400" dirty="0" smtClean="0">
                <a:effectLst>
                  <a:outerShdw blurRad="38100" dist="38100" dir="2700000" algn="tl">
                    <a:srgbClr val="000000">
                      <a:alpha val="43137"/>
                    </a:srgbClr>
                  </a:outerShdw>
                </a:effectLst>
              </a:rPr>
              <a:t>Διήθηση φλεβικών κλάδων </a:t>
            </a:r>
            <a:r>
              <a:rPr lang="el-GR" sz="2400" dirty="0" smtClean="0"/>
              <a:t>της πύλης του νεφρού από τον όγκο μπορεί να τεκμηριωθεί όταν: </a:t>
            </a:r>
            <a:endParaRPr lang="en-US" sz="2400" dirty="0" smtClean="0"/>
          </a:p>
          <a:p>
            <a:pPr fontAlgn="auto">
              <a:spcAft>
                <a:spcPts val="0"/>
              </a:spcAft>
              <a:buFont typeface="Wingdings 3" charset="2"/>
              <a:buChar char=""/>
              <a:defRPr/>
            </a:pPr>
            <a:r>
              <a:rPr lang="en-US" sz="2400" dirty="0"/>
              <a:t>O</a:t>
            </a:r>
            <a:r>
              <a:rPr lang="el-GR" sz="2400" dirty="0" smtClean="0"/>
              <a:t> όγκος βρίσκεται </a:t>
            </a:r>
            <a:r>
              <a:rPr lang="el-GR" sz="2400" dirty="0" smtClean="0">
                <a:effectLst>
                  <a:outerShdw blurRad="38100" dist="38100" dir="2700000" algn="tl">
                    <a:srgbClr val="000000">
                      <a:alpha val="43137"/>
                    </a:srgbClr>
                  </a:outerShdw>
                </a:effectLst>
              </a:rPr>
              <a:t>προσκολλημένος στο αγγειακό τοίχωμα </a:t>
            </a:r>
            <a:r>
              <a:rPr lang="el-GR" sz="2400" dirty="0" smtClean="0"/>
              <a:t>ή </a:t>
            </a:r>
          </a:p>
          <a:p>
            <a:pPr fontAlgn="auto">
              <a:spcAft>
                <a:spcPts val="0"/>
              </a:spcAft>
              <a:buFont typeface="Wingdings 3" charset="2"/>
              <a:buChar char=""/>
              <a:defRPr/>
            </a:pPr>
            <a:r>
              <a:rPr lang="el-GR" sz="2400" dirty="0" smtClean="0"/>
              <a:t>όταν ο όγκος </a:t>
            </a:r>
            <a:r>
              <a:rPr lang="el-GR" sz="2400" dirty="0" smtClean="0">
                <a:effectLst>
                  <a:outerShdw blurRad="38100" dist="38100" dir="2700000" algn="tl">
                    <a:srgbClr val="000000">
                      <a:alpha val="43137"/>
                    </a:srgbClr>
                  </a:outerShdw>
                </a:effectLst>
              </a:rPr>
              <a:t>γεμίζει και </a:t>
            </a:r>
            <a:r>
              <a:rPr lang="el-GR" sz="2400" dirty="0" err="1" smtClean="0">
                <a:effectLst>
                  <a:outerShdw blurRad="38100" dist="38100" dir="2700000" algn="tl">
                    <a:srgbClr val="000000">
                      <a:alpha val="43137"/>
                    </a:srgbClr>
                  </a:outerShdw>
                </a:effectLst>
              </a:rPr>
              <a:t>διατείνει</a:t>
            </a:r>
            <a:r>
              <a:rPr lang="el-GR" sz="2400" dirty="0" smtClean="0">
                <a:effectLst>
                  <a:outerShdw blurRad="38100" dist="38100" dir="2700000" algn="tl">
                    <a:srgbClr val="000000">
                      <a:alpha val="43137"/>
                    </a:srgbClr>
                  </a:outerShdw>
                </a:effectLst>
              </a:rPr>
              <a:t> τον αγγειακό αυλό</a:t>
            </a:r>
            <a:r>
              <a:rPr lang="el-GR" sz="2400" dirty="0" smtClean="0"/>
              <a:t>.</a:t>
            </a:r>
          </a:p>
          <a:p>
            <a:pPr fontAlgn="auto">
              <a:spcAft>
                <a:spcPts val="0"/>
              </a:spcAft>
              <a:buFont typeface="Wingdings 3" charset="2"/>
              <a:buChar char=""/>
              <a:defRPr/>
            </a:pPr>
            <a:r>
              <a:rPr lang="el-GR" sz="2400" dirty="0" smtClean="0"/>
              <a:t>Τα ανωτέρω μπορεί να παρατηρηθούν είτε στην κύρια νεφρική φλέβα είτε στους μείζονες κλάδους της.</a:t>
            </a:r>
          </a:p>
          <a:p>
            <a:pPr fontAlgn="auto">
              <a:spcAft>
                <a:spcPts val="0"/>
              </a:spcAft>
              <a:buFont typeface="Wingdings 3" charset="2"/>
              <a:buChar char=""/>
              <a:defRPr/>
            </a:pPr>
            <a:r>
              <a:rPr lang="el-GR" sz="2400" dirty="0" smtClean="0"/>
              <a:t>Στις περισσότερες ωστόσο περιπτώσεις απαιτείται εκτεταμένη δειγματοληψία, καθώς η διήθηση ή μη των φλεβικών κλάδων δεν δύναται να τεκμηριωθεί με από</a:t>
            </a:r>
            <a:r>
              <a:rPr lang="el-GR" sz="2400" dirty="0"/>
              <a:t>λ</a:t>
            </a:r>
            <a:r>
              <a:rPr lang="el-GR" sz="2400" dirty="0" smtClean="0"/>
              <a:t>υτη βεβαιότητα</a:t>
            </a:r>
            <a:r>
              <a:rPr lang="en-US" sz="2400" dirty="0" smtClean="0"/>
              <a:t>.</a:t>
            </a:r>
            <a:endParaRPr lang="el-GR" sz="2400" dirty="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srcRect/>
          <a:stretch>
            <a:fillRect/>
          </a:stretch>
        </p:blipFill>
        <p:spPr bwMode="auto">
          <a:xfrm>
            <a:off x="323850" y="836613"/>
            <a:ext cx="8510588" cy="3600450"/>
          </a:xfrm>
          <a:prstGeom prst="rect">
            <a:avLst/>
          </a:prstGeom>
          <a:noFill/>
          <a:ln w="9525">
            <a:noFill/>
            <a:miter lim="800000"/>
            <a:headEnd/>
            <a:tailEnd/>
          </a:ln>
        </p:spPr>
      </p:pic>
      <p:sp>
        <p:nvSpPr>
          <p:cNvPr id="48131" name="2 - Ορθογώνιο"/>
          <p:cNvSpPr>
            <a:spLocks noChangeArrowheads="1"/>
          </p:cNvSpPr>
          <p:nvPr/>
        </p:nvSpPr>
        <p:spPr bwMode="auto">
          <a:xfrm>
            <a:off x="0" y="4724400"/>
            <a:ext cx="9144000" cy="1938992"/>
          </a:xfrm>
          <a:prstGeom prst="rect">
            <a:avLst/>
          </a:prstGeom>
          <a:noFill/>
          <a:ln w="9525">
            <a:noFill/>
            <a:miter lim="800000"/>
            <a:headEnd/>
            <a:tailEnd/>
          </a:ln>
        </p:spPr>
        <p:txBody>
          <a:bodyPr wrap="square">
            <a:spAutoFit/>
          </a:bodyPr>
          <a:lstStyle/>
          <a:p>
            <a:pPr algn="ctr" eaLnBrk="1" hangingPunct="1"/>
            <a:r>
              <a:rPr lang="el-GR" sz="2400" b="1" dirty="0"/>
              <a:t>Διήθηση νεφρικής φλέβας</a:t>
            </a:r>
            <a:r>
              <a:rPr lang="en-US" sz="2400" b="1" dirty="0"/>
              <a:t> (pT3a)</a:t>
            </a:r>
          </a:p>
          <a:p>
            <a:pPr algn="ctr" eaLnBrk="1" hangingPunct="1"/>
            <a:r>
              <a:rPr lang="el-GR" sz="2400" b="1" dirty="0"/>
              <a:t>Α. </a:t>
            </a:r>
            <a:r>
              <a:rPr lang="el-GR" sz="2400" b="1" dirty="0" smtClean="0"/>
              <a:t>Μακροσκοπικά</a:t>
            </a:r>
            <a:endParaRPr lang="el-GR" sz="2400" b="1" dirty="0"/>
          </a:p>
          <a:p>
            <a:pPr algn="ctr" eaLnBrk="1" hangingPunct="1"/>
            <a:r>
              <a:rPr lang="en-US" sz="2400" b="1" dirty="0"/>
              <a:t>B</a:t>
            </a:r>
            <a:r>
              <a:rPr lang="el-GR" sz="2400" b="1" dirty="0"/>
              <a:t>. </a:t>
            </a:r>
            <a:r>
              <a:rPr lang="el-GR" sz="2400" b="1" dirty="0" smtClean="0"/>
              <a:t>Σε </a:t>
            </a:r>
            <a:r>
              <a:rPr lang="el-GR" sz="2400" b="1" dirty="0"/>
              <a:t>τομές από το νεφρικό κόλπο αναγνωρίζεται </a:t>
            </a:r>
            <a:r>
              <a:rPr lang="el-GR" sz="2400" b="1" dirty="0" smtClean="0"/>
              <a:t>μικροσκοπικά συχνά</a:t>
            </a:r>
            <a:r>
              <a:rPr lang="en-US" sz="2400" b="1" dirty="0" smtClean="0"/>
              <a:t> </a:t>
            </a:r>
            <a:r>
              <a:rPr lang="el-GR" sz="2400" b="1" dirty="0"/>
              <a:t>όγκος εντός φλεβικών κλάδων που φέρουν μυικό τοίχωμα, </a:t>
            </a:r>
            <a:r>
              <a:rPr lang="el-GR" sz="2400" b="1" dirty="0" smtClean="0"/>
              <a:t>ο οποίος </a:t>
            </a:r>
            <a:r>
              <a:rPr lang="el-GR" sz="2400" b="1" dirty="0"/>
              <a:t>δεν είχε αναγνωριστεί </a:t>
            </a:r>
            <a:r>
              <a:rPr lang="el-GR" sz="2400" b="1" dirty="0" smtClean="0"/>
              <a:t>μακροσκοπικά.</a:t>
            </a:r>
            <a:endParaRPr lang="el-GR" sz="2400" b="1"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cstate="print"/>
          <a:srcRect/>
          <a:stretch>
            <a:fillRect/>
          </a:stretch>
        </p:blipFill>
        <p:spPr bwMode="auto">
          <a:xfrm>
            <a:off x="250825" y="127000"/>
            <a:ext cx="4392613" cy="6516688"/>
          </a:xfrm>
          <a:prstGeom prst="rect">
            <a:avLst/>
          </a:prstGeom>
          <a:noFill/>
          <a:ln w="9525">
            <a:noFill/>
            <a:miter lim="800000"/>
            <a:headEnd/>
            <a:tailEnd/>
          </a:ln>
        </p:spPr>
      </p:pic>
      <p:sp>
        <p:nvSpPr>
          <p:cNvPr id="62467" name="2 - Ορθογώνιο"/>
          <p:cNvSpPr>
            <a:spLocks noChangeArrowheads="1"/>
          </p:cNvSpPr>
          <p:nvPr/>
        </p:nvSpPr>
        <p:spPr bwMode="auto">
          <a:xfrm>
            <a:off x="4659313" y="571480"/>
            <a:ext cx="4356100" cy="5632311"/>
          </a:xfrm>
          <a:prstGeom prst="rect">
            <a:avLst/>
          </a:prstGeom>
          <a:noFill/>
          <a:ln w="9525">
            <a:noFill/>
            <a:miter lim="800000"/>
            <a:headEnd/>
            <a:tailEnd/>
          </a:ln>
        </p:spPr>
        <p:txBody>
          <a:bodyPr wrap="square">
            <a:spAutoFit/>
          </a:bodyPr>
          <a:lstStyle/>
          <a:p>
            <a:pPr algn="ctr" eaLnBrk="1" hangingPunct="1"/>
            <a:r>
              <a:rPr lang="el-GR" sz="3600" dirty="0"/>
              <a:t>Το όριο της νεφρικής φλέβας θεωρείται θετικό  (ποσοστό συμφωνίας 74</a:t>
            </a:r>
            <a:r>
              <a:rPr lang="el-GR" sz="3600" dirty="0" smtClean="0"/>
              <a:t>%), </a:t>
            </a:r>
            <a:r>
              <a:rPr lang="el-GR" sz="3600" dirty="0"/>
              <a:t>μόνον όταν </a:t>
            </a:r>
            <a:r>
              <a:rPr lang="el-GR" sz="3600" dirty="0">
                <a:effectLst>
                  <a:outerShdw blurRad="38100" dist="38100" dir="2700000" algn="tl">
                    <a:srgbClr val="000000">
                      <a:alpha val="43137"/>
                    </a:srgbClr>
                  </a:outerShdw>
                </a:effectLst>
              </a:rPr>
              <a:t>μακρο</a:t>
            </a:r>
            <a:r>
              <a:rPr lang="el-GR" sz="3600" dirty="0"/>
              <a:t>σκοπικά ο όγκος προσφύεται σε αυτό και υπάρχει μικροσκοπική </a:t>
            </a:r>
            <a:r>
              <a:rPr lang="el-GR" sz="3600" dirty="0" smtClean="0"/>
              <a:t>επιβεβαίωση.</a:t>
            </a:r>
            <a:endParaRPr lang="el-GR" sz="36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1 - Τίτλος"/>
          <p:cNvSpPr>
            <a:spLocks noGrp="1"/>
          </p:cNvSpPr>
          <p:nvPr>
            <p:ph type="title"/>
          </p:nvPr>
        </p:nvSpPr>
        <p:spPr/>
        <p:txBody>
          <a:bodyPr rtlCol="0">
            <a:noAutofit/>
          </a:bodyPr>
          <a:lstStyle/>
          <a:p>
            <a:pPr fontAlgn="auto">
              <a:spcAft>
                <a:spcPts val="0"/>
              </a:spcAft>
              <a:defRPr/>
            </a:pPr>
            <a:r>
              <a:rPr lang="el-GR" sz="3600" b="1" dirty="0" smtClean="0">
                <a:solidFill>
                  <a:schemeClr val="tx2"/>
                </a:solidFill>
              </a:rPr>
              <a:t>Διήθηση  κάτω κοίλης φλέβας</a:t>
            </a:r>
          </a:p>
        </p:txBody>
      </p:sp>
      <p:sp>
        <p:nvSpPr>
          <p:cNvPr id="58371" name="2 - Θέση περιεχομένου"/>
          <p:cNvSpPr>
            <a:spLocks noGrp="1"/>
          </p:cNvSpPr>
          <p:nvPr>
            <p:ph idx="1"/>
          </p:nvPr>
        </p:nvSpPr>
        <p:spPr/>
        <p:txBody>
          <a:bodyPr>
            <a:normAutofit fontScale="85000" lnSpcReduction="10000"/>
          </a:bodyPr>
          <a:lstStyle/>
          <a:p>
            <a:pPr>
              <a:lnSpc>
                <a:spcPct val="90000"/>
              </a:lnSpc>
            </a:pPr>
            <a:r>
              <a:rPr lang="el-GR" dirty="0" smtClean="0"/>
              <a:t>Εφόσον </a:t>
            </a:r>
            <a:r>
              <a:rPr lang="el-GR" b="1" dirty="0" smtClean="0">
                <a:solidFill>
                  <a:schemeClr val="bg2">
                    <a:lumMod val="50000"/>
                  </a:schemeClr>
                </a:solidFill>
              </a:rPr>
              <a:t>διηθείται το </a:t>
            </a:r>
            <a:r>
              <a:rPr lang="el-GR" b="1" u="sng" dirty="0" smtClean="0">
                <a:solidFill>
                  <a:schemeClr val="bg2">
                    <a:lumMod val="50000"/>
                  </a:schemeClr>
                </a:solidFill>
              </a:rPr>
              <a:t>τοίχωμα</a:t>
            </a:r>
            <a:r>
              <a:rPr lang="el-GR" b="1" dirty="0" smtClean="0">
                <a:solidFill>
                  <a:schemeClr val="bg2">
                    <a:lumMod val="50000"/>
                  </a:schemeClr>
                </a:solidFill>
              </a:rPr>
              <a:t> </a:t>
            </a:r>
            <a:r>
              <a:rPr lang="el-GR" dirty="0" smtClean="0"/>
              <a:t>της </a:t>
            </a:r>
            <a:r>
              <a:rPr lang="el-GR" dirty="0" smtClean="0">
                <a:solidFill>
                  <a:schemeClr val="bg2">
                    <a:lumMod val="50000"/>
                  </a:schemeClr>
                </a:solidFill>
              </a:rPr>
              <a:t>κάτω κοίλης φλέβας</a:t>
            </a:r>
            <a:r>
              <a:rPr lang="el-GR" dirty="0" smtClean="0"/>
              <a:t>, το στάδιο γίνεται</a:t>
            </a:r>
            <a:r>
              <a:rPr lang="en-US" dirty="0" smtClean="0"/>
              <a:t> pT3</a:t>
            </a:r>
            <a:r>
              <a:rPr lang="en-US" b="1" dirty="0" smtClean="0">
                <a:solidFill>
                  <a:schemeClr val="bg2">
                    <a:lumMod val="50000"/>
                  </a:schemeClr>
                </a:solidFill>
              </a:rPr>
              <a:t>c</a:t>
            </a:r>
            <a:r>
              <a:rPr lang="el-GR" b="1" dirty="0" smtClean="0">
                <a:solidFill>
                  <a:schemeClr val="bg2">
                    <a:lumMod val="50000"/>
                  </a:schemeClr>
                </a:solidFill>
              </a:rPr>
              <a:t>, </a:t>
            </a:r>
            <a:r>
              <a:rPr lang="el-GR" dirty="0" smtClean="0"/>
              <a:t>ενώ εφόσον ο όγκος μακροσκοπικώς </a:t>
            </a:r>
            <a:r>
              <a:rPr lang="el-GR" b="1" dirty="0" smtClean="0"/>
              <a:t> </a:t>
            </a:r>
            <a:r>
              <a:rPr lang="el-GR" dirty="0" smtClean="0"/>
              <a:t>επεκτείνεται </a:t>
            </a:r>
            <a:r>
              <a:rPr lang="el-GR" i="1" dirty="0" smtClean="0"/>
              <a:t>εντός της κάτω κοίλης κάτωθεν του διαφράγματος</a:t>
            </a:r>
            <a:r>
              <a:rPr lang="el-GR" dirty="0" smtClean="0"/>
              <a:t>, το στάδιο είναι </a:t>
            </a:r>
            <a:r>
              <a:rPr lang="en-US" dirty="0" smtClean="0"/>
              <a:t>pT3b.</a:t>
            </a:r>
            <a:r>
              <a:rPr lang="el-GR" dirty="0" smtClean="0"/>
              <a:t> </a:t>
            </a:r>
            <a:r>
              <a:rPr lang="en-US" dirty="0" smtClean="0"/>
              <a:t>A</a:t>
            </a:r>
            <a:r>
              <a:rPr lang="el-GR" dirty="0" smtClean="0"/>
              <a:t>ν ένας θρόμβος βρίσκεται κάτω από το επίπεδο του διαφράγματος αλλά </a:t>
            </a:r>
            <a:r>
              <a:rPr lang="el-GR" b="1" dirty="0" smtClean="0">
                <a:solidFill>
                  <a:schemeClr val="bg2">
                    <a:lumMod val="50000"/>
                  </a:schemeClr>
                </a:solidFill>
              </a:rPr>
              <a:t>διηθεί το </a:t>
            </a:r>
            <a:r>
              <a:rPr lang="el-GR" b="1" u="sng" dirty="0" smtClean="0">
                <a:solidFill>
                  <a:schemeClr val="bg2">
                    <a:lumMod val="50000"/>
                  </a:schemeClr>
                </a:solidFill>
              </a:rPr>
              <a:t>τοίχωμα</a:t>
            </a:r>
            <a:r>
              <a:rPr lang="el-GR" dirty="0" smtClean="0"/>
              <a:t>, ο όγκος δεν είναι </a:t>
            </a:r>
            <a:r>
              <a:rPr lang="en-US" dirty="0" smtClean="0"/>
              <a:t>pT3b </a:t>
            </a:r>
            <a:r>
              <a:rPr lang="el-GR" dirty="0" smtClean="0"/>
              <a:t>αλλά </a:t>
            </a:r>
            <a:r>
              <a:rPr lang="en-US" dirty="0" smtClean="0"/>
              <a:t>pT3</a:t>
            </a:r>
            <a:r>
              <a:rPr lang="en-US" b="1" dirty="0" smtClean="0">
                <a:solidFill>
                  <a:schemeClr val="bg2">
                    <a:lumMod val="50000"/>
                  </a:schemeClr>
                </a:solidFill>
              </a:rPr>
              <a:t>c</a:t>
            </a:r>
            <a:r>
              <a:rPr lang="el-GR" dirty="0" smtClean="0"/>
              <a:t>.</a:t>
            </a:r>
            <a:endParaRPr lang="en-US" dirty="0" smtClean="0"/>
          </a:p>
          <a:p>
            <a:pPr>
              <a:lnSpc>
                <a:spcPct val="90000"/>
              </a:lnSpc>
            </a:pPr>
            <a:r>
              <a:rPr lang="el-GR" dirty="0" smtClean="0"/>
              <a:t>Όταν ένας θρόμβος αποστέλλεται χωριστά ως θρόμβος κάτω κοίλης, ο παθολογοανατόμος πρέπει:</a:t>
            </a:r>
          </a:p>
          <a:p>
            <a:pPr lvl="1">
              <a:lnSpc>
                <a:spcPct val="90000"/>
              </a:lnSpc>
            </a:pPr>
            <a:r>
              <a:rPr lang="el-GR" dirty="0" smtClean="0"/>
              <a:t>Να επιβεβαιώσει ότι ο θρόμβος αποτελείται από </a:t>
            </a:r>
            <a:r>
              <a:rPr lang="el-GR" dirty="0" err="1" smtClean="0"/>
              <a:t>νεοπλασματικό</a:t>
            </a:r>
            <a:r>
              <a:rPr lang="el-GR" dirty="0" smtClean="0"/>
              <a:t> ιστό</a:t>
            </a:r>
            <a:r>
              <a:rPr lang="en-US" dirty="0" smtClean="0"/>
              <a:t>.</a:t>
            </a:r>
            <a:endParaRPr lang="el-GR" dirty="0" smtClean="0"/>
          </a:p>
          <a:p>
            <a:pPr lvl="1">
              <a:lnSpc>
                <a:spcPct val="90000"/>
              </a:lnSpc>
            </a:pPr>
            <a:r>
              <a:rPr lang="el-GR" dirty="0" smtClean="0"/>
              <a:t>Να ελέγξει αν υπάρχει όγκος </a:t>
            </a:r>
            <a:r>
              <a:rPr lang="el-GR" dirty="0" smtClean="0">
                <a:effectLst>
                  <a:outerShdw blurRad="38100" dist="38100" dir="2700000" algn="tl">
                    <a:srgbClr val="000000">
                      <a:alpha val="43137"/>
                    </a:srgbClr>
                  </a:outerShdw>
                </a:effectLst>
              </a:rPr>
              <a:t>προσκολλημένος στο τοίχωμα  κι αν το διηθεί.</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Τίτλος 1"/>
          <p:cNvSpPr>
            <a:spLocks noGrp="1"/>
          </p:cNvSpPr>
          <p:nvPr>
            <p:ph type="title"/>
          </p:nvPr>
        </p:nvSpPr>
        <p:spPr/>
        <p:txBody>
          <a:bodyPr>
            <a:normAutofit fontScale="90000"/>
          </a:bodyPr>
          <a:lstStyle/>
          <a:p>
            <a:r>
              <a:rPr lang="el-GR" sz="3600" b="1" dirty="0" smtClean="0">
                <a:solidFill>
                  <a:schemeClr val="tx2"/>
                </a:solidFill>
              </a:rPr>
              <a:t>«Εμπλοκή» του επινεφριδίου</a:t>
            </a:r>
            <a:r>
              <a:rPr lang="en-US" sz="3600" b="1" dirty="0" smtClean="0">
                <a:solidFill>
                  <a:schemeClr val="tx2"/>
                </a:solidFill>
              </a:rPr>
              <a:t/>
            </a:r>
            <a:br>
              <a:rPr lang="en-US" sz="3600" b="1" dirty="0" smtClean="0">
                <a:solidFill>
                  <a:schemeClr val="tx2"/>
                </a:solidFill>
              </a:rPr>
            </a:br>
            <a:r>
              <a:rPr lang="el-GR" sz="3600" b="1" dirty="0" smtClean="0">
                <a:solidFill>
                  <a:schemeClr val="tx2"/>
                </a:solidFill>
              </a:rPr>
              <a:t>κατά συνέχεια ιστού (</a:t>
            </a:r>
            <a:r>
              <a:rPr lang="en-US" sz="3600" b="1" dirty="0" smtClean="0">
                <a:solidFill>
                  <a:schemeClr val="tx2"/>
                </a:solidFill>
              </a:rPr>
              <a:t>pT4)</a:t>
            </a:r>
            <a:endParaRPr lang="el-GR" dirty="0" smtClean="0">
              <a:solidFill>
                <a:schemeClr val="tx2"/>
              </a:solidFill>
            </a:endParaRPr>
          </a:p>
        </p:txBody>
      </p:sp>
      <p:sp>
        <p:nvSpPr>
          <p:cNvPr id="70659" name="Θέση περιεχομένου 2"/>
          <p:cNvSpPr>
            <a:spLocks noGrp="1"/>
          </p:cNvSpPr>
          <p:nvPr>
            <p:ph idx="1"/>
          </p:nvPr>
        </p:nvSpPr>
        <p:spPr/>
        <p:txBody>
          <a:bodyPr>
            <a:noAutofit/>
          </a:bodyPr>
          <a:lstStyle/>
          <a:p>
            <a:r>
              <a:rPr lang="el-GR" sz="2800" dirty="0" smtClean="0"/>
              <a:t>Η διήθηση του επινεφριδίου κατά συνέχεια ιστού συνδέεται με</a:t>
            </a:r>
            <a:r>
              <a:rPr lang="en-US" sz="2800" dirty="0" smtClean="0"/>
              <a:t> </a:t>
            </a:r>
            <a:r>
              <a:rPr lang="el-GR" sz="2800" dirty="0" smtClean="0"/>
              <a:t>σημαντικά  </a:t>
            </a:r>
            <a:r>
              <a:rPr lang="el-GR" sz="2800" dirty="0" smtClean="0">
                <a:effectLst>
                  <a:outerShdw blurRad="38100" dist="38100" dir="2700000" algn="tl">
                    <a:srgbClr val="000000">
                      <a:alpha val="43137"/>
                    </a:srgbClr>
                  </a:outerShdw>
                </a:effectLst>
              </a:rPr>
              <a:t>χειρότερη </a:t>
            </a:r>
            <a:r>
              <a:rPr lang="el-GR" sz="2800" dirty="0" smtClean="0"/>
              <a:t>πρόγνωση από τη διήθηση του περινεφρικού λίπους.</a:t>
            </a:r>
          </a:p>
          <a:p>
            <a:r>
              <a:rPr lang="el-GR" sz="2800" dirty="0" smtClean="0"/>
              <a:t>Για το λόγο αυτό στην 7</a:t>
            </a:r>
            <a:r>
              <a:rPr lang="el-GR" sz="2800" baseline="30000" dirty="0" smtClean="0"/>
              <a:t>η</a:t>
            </a:r>
            <a:r>
              <a:rPr lang="el-GR" sz="2800" dirty="0" smtClean="0"/>
              <a:t> έκδοση του </a:t>
            </a:r>
            <a:r>
              <a:rPr lang="en-US" sz="2800" dirty="0" smtClean="0"/>
              <a:t>TNM</a:t>
            </a:r>
            <a:r>
              <a:rPr lang="el-GR" sz="2800" dirty="0" smtClean="0"/>
              <a:t> «ανέβηκε» κατηγορία (</a:t>
            </a:r>
            <a:r>
              <a:rPr lang="en-US" sz="2800" dirty="0" smtClean="0"/>
              <a:t>pT</a:t>
            </a:r>
            <a:r>
              <a:rPr lang="en-US" sz="2800" b="1" dirty="0" smtClean="0"/>
              <a:t>4</a:t>
            </a:r>
            <a:r>
              <a:rPr lang="en-US" sz="2800" dirty="0" smtClean="0"/>
              <a:t>)</a:t>
            </a:r>
            <a:r>
              <a:rPr lang="el-GR" sz="2800" dirty="0" smtClean="0"/>
              <a:t> συγκριτικά με την 6</a:t>
            </a:r>
            <a:r>
              <a:rPr lang="el-GR" sz="2800" baseline="30000" dirty="0" smtClean="0"/>
              <a:t>η</a:t>
            </a:r>
            <a:r>
              <a:rPr lang="el-GR" sz="2800" dirty="0" smtClean="0"/>
              <a:t> έκδοση</a:t>
            </a:r>
            <a:r>
              <a:rPr lang="en-US" sz="2800" dirty="0" smtClean="0"/>
              <a:t> (pT3a)</a:t>
            </a:r>
            <a:r>
              <a:rPr lang="el-GR" sz="2800" dirty="0" smtClean="0"/>
              <a:t>.</a:t>
            </a:r>
          </a:p>
          <a:p>
            <a:r>
              <a:rPr lang="el-GR" sz="2800" dirty="0" smtClean="0"/>
              <a:t>Η κατά συνέχεια ιστού διήθηση του επινεφριδίου θα πρέπει να διαπιστωθεί </a:t>
            </a:r>
            <a:r>
              <a:rPr lang="el-GR" sz="2800" b="1" dirty="0" smtClean="0">
                <a:effectLst>
                  <a:outerShdw blurRad="38100" dist="38100" dir="2700000" algn="tl">
                    <a:srgbClr val="000000">
                      <a:alpha val="43137"/>
                    </a:srgbClr>
                  </a:outerShdw>
                </a:effectLst>
              </a:rPr>
              <a:t>μακρο</a:t>
            </a:r>
            <a:r>
              <a:rPr lang="el-GR" sz="2800" dirty="0" smtClean="0"/>
              <a:t>σκοπικά και να επιβεβαιωθεί μικροσκοπικά.</a:t>
            </a:r>
          </a:p>
          <a:p>
            <a:r>
              <a:rPr lang="el-GR" sz="2800" dirty="0" smtClean="0"/>
              <a:t>Διαφορετικά, η εμπλοκή του επινεφριδίου θεωρείται </a:t>
            </a:r>
            <a:r>
              <a:rPr lang="el-GR" sz="2800" i="1" dirty="0" smtClean="0"/>
              <a:t>μετάσταση</a:t>
            </a:r>
            <a:r>
              <a:rPr lang="el-GR" sz="2800" dirty="0" smtClean="0"/>
              <a:t> (</a:t>
            </a:r>
            <a:r>
              <a:rPr lang="en-US" sz="2800" i="1" dirty="0" smtClean="0"/>
              <a:t>pM1</a:t>
            </a:r>
            <a:r>
              <a:rPr lang="en-US" sz="2800" dirty="0" smtClean="0"/>
              <a:t>)</a:t>
            </a:r>
            <a:r>
              <a:rPr lang="el-GR" sz="2800" dirty="0" smtClean="0"/>
              <a:t>.</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cstate="print"/>
          <a:srcRect/>
          <a:stretch>
            <a:fillRect/>
          </a:stretch>
        </p:blipFill>
        <p:spPr bwMode="auto">
          <a:xfrm>
            <a:off x="250825" y="765175"/>
            <a:ext cx="8537575" cy="3689350"/>
          </a:xfrm>
          <a:prstGeom prst="rect">
            <a:avLst/>
          </a:prstGeom>
          <a:noFill/>
          <a:ln w="9525">
            <a:noFill/>
            <a:miter lim="800000"/>
            <a:headEnd/>
            <a:tailEnd/>
          </a:ln>
        </p:spPr>
      </p:pic>
      <p:sp>
        <p:nvSpPr>
          <p:cNvPr id="71683" name="2 - Ορθογώνιο"/>
          <p:cNvSpPr>
            <a:spLocks noChangeArrowheads="1"/>
          </p:cNvSpPr>
          <p:nvPr/>
        </p:nvSpPr>
        <p:spPr bwMode="auto">
          <a:xfrm>
            <a:off x="0" y="4643446"/>
            <a:ext cx="9144000" cy="1569660"/>
          </a:xfrm>
          <a:prstGeom prst="rect">
            <a:avLst/>
          </a:prstGeom>
          <a:noFill/>
          <a:ln w="9525">
            <a:noFill/>
            <a:miter lim="800000"/>
            <a:headEnd/>
            <a:tailEnd/>
          </a:ln>
        </p:spPr>
        <p:txBody>
          <a:bodyPr wrap="square">
            <a:spAutoFit/>
          </a:bodyPr>
          <a:lstStyle/>
          <a:p>
            <a:pPr algn="ctr" eaLnBrk="1" hangingPunct="1"/>
            <a:r>
              <a:rPr lang="el-GR" sz="3200" dirty="0"/>
              <a:t>Η </a:t>
            </a:r>
            <a:r>
              <a:rPr lang="el-GR" sz="3200" b="1" dirty="0"/>
              <a:t>μακρο</a:t>
            </a:r>
            <a:r>
              <a:rPr lang="el-GR" sz="3200" dirty="0"/>
              <a:t>σκοπική εξέταση είναι κριτικής σημασίας για την ανάδειξη κατά συνέχειας ιστού διήθησης του επινεφριδίου </a:t>
            </a:r>
            <a:r>
              <a:rPr lang="el-GR" sz="3200" dirty="0" smtClean="0"/>
              <a:t>(</a:t>
            </a:r>
            <a:r>
              <a:rPr lang="en-US" sz="3200" dirty="0" smtClean="0"/>
              <a:t> </a:t>
            </a:r>
            <a:r>
              <a:rPr lang="el-GR" sz="3200" dirty="0" smtClean="0"/>
              <a:t>νόσος </a:t>
            </a:r>
            <a:r>
              <a:rPr lang="en-US" sz="3200" dirty="0" smtClean="0"/>
              <a:t>pT</a:t>
            </a:r>
            <a:r>
              <a:rPr lang="en-US" sz="3200" b="1" dirty="0" smtClean="0"/>
              <a:t>4</a:t>
            </a:r>
            <a:r>
              <a:rPr lang="en-US" sz="3200" dirty="0" smtClean="0"/>
              <a:t> </a:t>
            </a:r>
            <a:r>
              <a:rPr lang="el-GR" sz="3200" dirty="0" smtClean="0"/>
              <a:t>) </a:t>
            </a:r>
            <a:r>
              <a:rPr lang="el-GR" sz="3200" dirty="0"/>
              <a:t>ή </a:t>
            </a:r>
            <a:r>
              <a:rPr lang="el-GR" sz="3200" i="1" dirty="0"/>
              <a:t>όχι</a:t>
            </a:r>
            <a:r>
              <a:rPr lang="el-GR" sz="3200" dirty="0"/>
              <a:t> </a:t>
            </a:r>
            <a:r>
              <a:rPr lang="el-GR" sz="3200" dirty="0" smtClean="0"/>
              <a:t>( </a:t>
            </a:r>
            <a:r>
              <a:rPr lang="el-GR" sz="3200" i="1" dirty="0" smtClean="0"/>
              <a:t>νόσος </a:t>
            </a:r>
            <a:r>
              <a:rPr lang="en-US" sz="3200" i="1" dirty="0" smtClean="0"/>
              <a:t>p</a:t>
            </a:r>
            <a:r>
              <a:rPr lang="el-GR" sz="3200" i="1" dirty="0"/>
              <a:t>Μ1</a:t>
            </a:r>
            <a:r>
              <a:rPr lang="en-US" sz="3200" i="1" dirty="0"/>
              <a:t> </a:t>
            </a:r>
            <a:r>
              <a:rPr lang="en-US" sz="3200" dirty="0" smtClean="0"/>
              <a:t>)</a:t>
            </a:r>
            <a:r>
              <a:rPr lang="el-GR" sz="3200" dirty="0" smtClean="0"/>
              <a:t>.</a:t>
            </a:r>
            <a:endParaRPr lang="el-GR" sz="32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noAutofit/>
          </a:bodyPr>
          <a:lstStyle/>
          <a:p>
            <a:pPr fontAlgn="auto">
              <a:spcAft>
                <a:spcPts val="0"/>
              </a:spcAft>
              <a:defRPr/>
            </a:pPr>
            <a:r>
              <a:rPr lang="el-GR" b="1" dirty="0">
                <a:solidFill>
                  <a:schemeClr val="tx2"/>
                </a:solidFill>
              </a:rPr>
              <a:t>Έλεγχος λεμφαδένων</a:t>
            </a:r>
            <a:endParaRPr lang="el-GR" dirty="0">
              <a:solidFill>
                <a:schemeClr val="tx2"/>
              </a:solidFill>
            </a:endParaRPr>
          </a:p>
        </p:txBody>
      </p:sp>
      <p:sp>
        <p:nvSpPr>
          <p:cNvPr id="73731" name="Θέση περιεχομένου 2"/>
          <p:cNvSpPr>
            <a:spLocks noGrp="1"/>
          </p:cNvSpPr>
          <p:nvPr>
            <p:ph idx="1"/>
          </p:nvPr>
        </p:nvSpPr>
        <p:spPr/>
        <p:txBody>
          <a:bodyPr/>
          <a:lstStyle/>
          <a:p>
            <a:r>
              <a:rPr lang="el-GR" dirty="0" smtClean="0"/>
              <a:t> Ευθύνη του παθολογοανατόμου είναι η αναζήτηση </a:t>
            </a:r>
            <a:r>
              <a:rPr lang="el-GR" dirty="0" smtClean="0">
                <a:solidFill>
                  <a:schemeClr val="tx2"/>
                </a:solidFill>
              </a:rPr>
              <a:t>όλων</a:t>
            </a:r>
            <a:r>
              <a:rPr lang="el-GR" dirty="0" smtClean="0"/>
              <a:t> των λεμφαδένων του παρασκευάσματος.</a:t>
            </a:r>
          </a:p>
          <a:p>
            <a:endParaRPr lang="el-GR" dirty="0" smtClean="0"/>
          </a:p>
          <a:p>
            <a:r>
              <a:rPr lang="el-GR" dirty="0" smtClean="0"/>
              <a:t>Αν και δεν έχει οριστεί ακόμη επισήμως ελάχιστος αριθμός λεμφαδένων, </a:t>
            </a:r>
            <a:r>
              <a:rPr lang="el-GR" b="1" dirty="0" smtClean="0">
                <a:solidFill>
                  <a:schemeClr val="tx2"/>
                </a:solidFill>
              </a:rPr>
              <a:t>12-13</a:t>
            </a:r>
            <a:r>
              <a:rPr lang="el-GR" dirty="0" smtClean="0"/>
              <a:t> λεμφαδένες απαιτούνται για τη</a:t>
            </a:r>
            <a:r>
              <a:rPr lang="en-US" dirty="0" smtClean="0"/>
              <a:t> </a:t>
            </a:r>
            <a:r>
              <a:rPr lang="el-GR" dirty="0" smtClean="0"/>
              <a:t>σταδιοποίηση </a:t>
            </a:r>
            <a:r>
              <a:rPr lang="en-US" dirty="0" err="1" smtClean="0"/>
              <a:t>pN</a:t>
            </a:r>
            <a:r>
              <a:rPr lang="el-GR" dirty="0" smtClean="0"/>
              <a:t>.</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p:cNvSpPr>
          <p:nvPr>
            <p:ph type="title"/>
          </p:nvPr>
        </p:nvSpPr>
        <p:spPr/>
        <p:txBody>
          <a:bodyPr>
            <a:normAutofit fontScale="90000"/>
          </a:bodyPr>
          <a:lstStyle/>
          <a:p>
            <a:r>
              <a:rPr lang="el-GR" sz="3200" b="1" dirty="0" smtClean="0">
                <a:solidFill>
                  <a:schemeClr val="accent1"/>
                </a:solidFill>
                <a:latin typeface="Goudy Stout" pitchFamily="18" charset="0"/>
              </a:rPr>
              <a:t>Επί </a:t>
            </a:r>
            <a:r>
              <a:rPr lang="el-GR" sz="3200" b="1" u="sng" dirty="0" smtClean="0">
                <a:solidFill>
                  <a:schemeClr val="accent1"/>
                </a:solidFill>
                <a:latin typeface="Goudy Stout" pitchFamily="18" charset="0"/>
              </a:rPr>
              <a:t>μεταστατικής</a:t>
            </a:r>
            <a:r>
              <a:rPr lang="el-GR" sz="3200" b="1" dirty="0" smtClean="0">
                <a:solidFill>
                  <a:schemeClr val="accent1"/>
                </a:solidFill>
                <a:latin typeface="Goudy Stout" pitchFamily="18" charset="0"/>
              </a:rPr>
              <a:t> νόσου, δείκτες που επιβεβαιώνουν τη διάγνωση νεφρικού νεοπλάσματος (νεφρική προέλευση)</a:t>
            </a:r>
            <a:r>
              <a:rPr lang="el-GR" sz="3200" dirty="0" smtClean="0">
                <a:solidFill>
                  <a:schemeClr val="accent1"/>
                </a:solidFill>
                <a:latin typeface="Goudy Stout" pitchFamily="18" charset="0"/>
              </a:rPr>
              <a:t/>
            </a:r>
            <a:br>
              <a:rPr lang="el-GR" sz="3200" dirty="0" smtClean="0">
                <a:solidFill>
                  <a:schemeClr val="accent1"/>
                </a:solidFill>
                <a:latin typeface="Goudy Stout" pitchFamily="18" charset="0"/>
              </a:rPr>
            </a:br>
            <a:endParaRPr lang="el-GR" sz="3200" dirty="0" smtClean="0">
              <a:solidFill>
                <a:schemeClr val="accent1"/>
              </a:solidFill>
              <a:latin typeface="Goudy Stout" pitchFamily="18" charset="0"/>
            </a:endParaRPr>
          </a:p>
        </p:txBody>
      </p:sp>
      <p:sp>
        <p:nvSpPr>
          <p:cNvPr id="138243" name="Rectangle 3"/>
          <p:cNvSpPr>
            <a:spLocks noGrp="1"/>
          </p:cNvSpPr>
          <p:nvPr>
            <p:ph type="body" idx="1"/>
          </p:nvPr>
        </p:nvSpPr>
        <p:spPr>
          <a:xfrm>
            <a:off x="395288" y="1285860"/>
            <a:ext cx="8353425" cy="5572140"/>
          </a:xfrm>
        </p:spPr>
        <p:txBody>
          <a:bodyPr>
            <a:noAutofit/>
          </a:bodyPr>
          <a:lstStyle/>
          <a:p>
            <a:r>
              <a:rPr lang="en-GB" sz="2800" b="1" spc="600" dirty="0" smtClean="0">
                <a:solidFill>
                  <a:schemeClr val="accent1"/>
                </a:solidFill>
                <a:effectLst>
                  <a:outerShdw blurRad="38100" dist="38100" dir="2700000" algn="tl">
                    <a:srgbClr val="000000">
                      <a:alpha val="43137"/>
                    </a:srgbClr>
                  </a:outerShdw>
                </a:effectLst>
              </a:rPr>
              <a:t>PAX</a:t>
            </a:r>
            <a:r>
              <a:rPr lang="el-GR" sz="2800" b="1" spc="600" dirty="0" smtClean="0">
                <a:solidFill>
                  <a:schemeClr val="accent1"/>
                </a:solidFill>
                <a:effectLst>
                  <a:outerShdw blurRad="38100" dist="38100" dir="2700000" algn="tl">
                    <a:srgbClr val="000000">
                      <a:alpha val="43137"/>
                    </a:srgbClr>
                  </a:outerShdw>
                </a:effectLst>
              </a:rPr>
              <a:t>8</a:t>
            </a:r>
            <a:r>
              <a:rPr lang="el-GR" sz="2800" b="1" dirty="0" smtClean="0">
                <a:solidFill>
                  <a:schemeClr val="accent1"/>
                </a:solidFill>
              </a:rPr>
              <a:t>:</a:t>
            </a:r>
            <a:r>
              <a:rPr lang="el-GR" sz="2800" dirty="0" smtClean="0"/>
              <a:t>  ο χρησιμότερος δείκτης στην επιβεβαίωση της διάγνωσης μεταστατικού νεφροκυτταρικού καρκινώματος. </a:t>
            </a:r>
          </a:p>
          <a:p>
            <a:r>
              <a:rPr lang="el-GR" sz="2800" dirty="0" smtClean="0"/>
              <a:t>Η χρήση και άλλων δεικτών όπως Ε</a:t>
            </a:r>
            <a:r>
              <a:rPr lang="en-GB" sz="2800" dirty="0" smtClean="0"/>
              <a:t>R</a:t>
            </a:r>
            <a:r>
              <a:rPr lang="el-GR" sz="2800" dirty="0" smtClean="0"/>
              <a:t>, </a:t>
            </a:r>
            <a:r>
              <a:rPr lang="en-GB" sz="2800" dirty="0" smtClean="0"/>
              <a:t>CDX</a:t>
            </a:r>
            <a:r>
              <a:rPr lang="el-GR" sz="2800" dirty="0" smtClean="0"/>
              <a:t>2, </a:t>
            </a:r>
            <a:r>
              <a:rPr lang="en-GB" sz="2800" dirty="0" smtClean="0"/>
              <a:t>PSA</a:t>
            </a:r>
            <a:r>
              <a:rPr lang="el-GR" sz="2800" dirty="0" smtClean="0"/>
              <a:t>, </a:t>
            </a:r>
            <a:r>
              <a:rPr lang="en-GB" sz="2800" dirty="0" smtClean="0"/>
              <a:t>TTF</a:t>
            </a:r>
            <a:r>
              <a:rPr lang="el-GR" sz="2800" dirty="0" smtClean="0"/>
              <a:t>1, </a:t>
            </a:r>
            <a:r>
              <a:rPr lang="en-GB" sz="2800" dirty="0" smtClean="0"/>
              <a:t>GATA</a:t>
            </a:r>
            <a:r>
              <a:rPr lang="el-GR" sz="2800" dirty="0" smtClean="0"/>
              <a:t>3 &amp; </a:t>
            </a:r>
            <a:r>
              <a:rPr lang="en-GB" sz="2800" dirty="0" smtClean="0"/>
              <a:t>p</a:t>
            </a:r>
            <a:r>
              <a:rPr lang="el-GR" sz="2800" dirty="0" smtClean="0"/>
              <a:t>63, βοηθά στον αποκλεισμό άλλων καρκινωμάτων, συμπεριλαμβανομένων εκείνων που μπορεί επίσης να εκφράζουν  </a:t>
            </a:r>
            <a:r>
              <a:rPr lang="en-GB" sz="2800" dirty="0" smtClean="0"/>
              <a:t>PAX</a:t>
            </a:r>
            <a:r>
              <a:rPr lang="el-GR" sz="2800" dirty="0" smtClean="0"/>
              <a:t>8. </a:t>
            </a:r>
          </a:p>
          <a:p>
            <a:r>
              <a:rPr lang="el-GR" sz="2800" dirty="0" smtClean="0"/>
              <a:t>Οι άλλοι δείκτες που είθισται να χρησιμοποιούνται (</a:t>
            </a:r>
            <a:r>
              <a:rPr lang="en-GB" sz="2800" dirty="0" smtClean="0"/>
              <a:t>CD</a:t>
            </a:r>
            <a:r>
              <a:rPr lang="el-GR" sz="2800" dirty="0" smtClean="0"/>
              <a:t>10, </a:t>
            </a:r>
            <a:r>
              <a:rPr lang="en-GB" sz="2800" dirty="0" smtClean="0"/>
              <a:t>RCC</a:t>
            </a:r>
            <a:r>
              <a:rPr lang="el-GR" sz="2800" dirty="0" smtClean="0"/>
              <a:t> </a:t>
            </a:r>
            <a:r>
              <a:rPr lang="en-GB" sz="2800" dirty="0" smtClean="0"/>
              <a:t>antigen</a:t>
            </a:r>
            <a:r>
              <a:rPr lang="el-GR" sz="2800" dirty="0" smtClean="0"/>
              <a:t>, </a:t>
            </a:r>
            <a:r>
              <a:rPr lang="en-GB" sz="2800" dirty="0" err="1" smtClean="0"/>
              <a:t>Ksp</a:t>
            </a:r>
            <a:r>
              <a:rPr lang="el-GR" sz="2800" dirty="0" smtClean="0"/>
              <a:t>-</a:t>
            </a:r>
            <a:r>
              <a:rPr lang="en-GB" sz="2800" dirty="0" err="1" smtClean="0"/>
              <a:t>cadherin</a:t>
            </a:r>
            <a:r>
              <a:rPr lang="el-GR" sz="2800" dirty="0" smtClean="0"/>
              <a:t>) είναι απλώς ενισχυτικοί της διάγνωσης μεταστατικού </a:t>
            </a:r>
            <a:r>
              <a:rPr lang="el-GR" sz="2800" dirty="0" err="1" smtClean="0"/>
              <a:t>νεφροκυτταρικού</a:t>
            </a:r>
            <a:r>
              <a:rPr lang="el-GR" sz="2800" dirty="0" smtClean="0"/>
              <a:t> καρκινώματος.</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642918"/>
            <a:ext cx="9144000" cy="857256"/>
          </a:xfrm>
        </p:spPr>
        <p:txBody>
          <a:bodyPr>
            <a:noAutofit/>
          </a:bodyPr>
          <a:lstStyle/>
          <a:p>
            <a:r>
              <a:rPr lang="el-GR" sz="3200" b="1" spc="600" dirty="0" smtClean="0">
                <a:solidFill>
                  <a:schemeClr val="tx2"/>
                </a:solidFill>
                <a:effectLst>
                  <a:outerShdw blurRad="38100" dist="38100" dir="2700000" algn="tl">
                    <a:srgbClr val="000000">
                      <a:alpha val="43137"/>
                    </a:srgbClr>
                  </a:outerShdw>
                </a:effectLst>
              </a:rPr>
              <a:t>ΝΕΦΡΟΙ</a:t>
            </a:r>
            <a:r>
              <a:rPr lang="el-GR" sz="3200" b="1" spc="300" dirty="0" smtClean="0">
                <a:solidFill>
                  <a:schemeClr val="tx2"/>
                </a:solidFill>
              </a:rPr>
              <a:t/>
            </a:r>
            <a:br>
              <a:rPr lang="el-GR" sz="3200" b="1" spc="300" dirty="0" smtClean="0">
                <a:solidFill>
                  <a:schemeClr val="tx2"/>
                </a:solidFill>
              </a:rPr>
            </a:br>
            <a:r>
              <a:rPr lang="el-GR" sz="2800" b="1" spc="300" dirty="0" smtClean="0">
                <a:solidFill>
                  <a:schemeClr val="tx2"/>
                </a:solidFill>
              </a:rPr>
              <a:t>Παθολογοανατομικές</a:t>
            </a:r>
            <a:r>
              <a:rPr lang="el-GR" sz="2800" b="1" dirty="0" smtClean="0">
                <a:solidFill>
                  <a:schemeClr val="tx2"/>
                </a:solidFill>
              </a:rPr>
              <a:t> παράμετροι </a:t>
            </a:r>
            <a:r>
              <a:rPr lang="el-GR" sz="2800" b="1" dirty="0" smtClean="0"/>
              <a:t/>
            </a:r>
            <a:br>
              <a:rPr lang="el-GR" sz="2800" b="1" dirty="0" smtClean="0"/>
            </a:br>
            <a:r>
              <a:rPr lang="el-GR" sz="2800" b="1" dirty="0" smtClean="0"/>
              <a:t>επηρεάζουσες </a:t>
            </a:r>
            <a:r>
              <a:rPr lang="el-GR" sz="2800" b="1" dirty="0" smtClean="0">
                <a:solidFill>
                  <a:schemeClr val="tx2"/>
                </a:solidFill>
                <a:effectLst>
                  <a:outerShdw blurRad="38100" dist="38100" dir="2700000" algn="tl">
                    <a:srgbClr val="000000">
                      <a:alpha val="43137"/>
                    </a:srgbClr>
                  </a:outerShdw>
                </a:effectLst>
              </a:rPr>
              <a:t>σημαντικά</a:t>
            </a:r>
            <a:r>
              <a:rPr lang="el-GR" sz="2800" b="1" dirty="0" smtClean="0">
                <a:solidFill>
                  <a:schemeClr val="tx2"/>
                </a:solidFill>
              </a:rPr>
              <a:t> </a:t>
            </a:r>
            <a:r>
              <a:rPr lang="el-GR" sz="2800" b="1" dirty="0" smtClean="0"/>
              <a:t/>
            </a:r>
            <a:br>
              <a:rPr lang="el-GR" sz="2800" b="1" dirty="0" smtClean="0"/>
            </a:br>
            <a:r>
              <a:rPr lang="el-GR" sz="2800" b="1" dirty="0" smtClean="0"/>
              <a:t>τη σχετιζόμενη με το νεφροκυτταρικό καρκίνωμα (ΝΚΚ) </a:t>
            </a:r>
            <a:br>
              <a:rPr lang="el-GR" sz="2800" b="1" dirty="0" smtClean="0"/>
            </a:br>
            <a:r>
              <a:rPr lang="el-GR" sz="2800" b="1" spc="600" dirty="0" smtClean="0"/>
              <a:t>επιβίωση</a:t>
            </a:r>
            <a:r>
              <a:rPr lang="el-GR" sz="2800" b="1" dirty="0" smtClean="0"/>
              <a:t> των ασθενών</a:t>
            </a:r>
            <a:endParaRPr lang="el-GR" sz="2800" b="1" dirty="0"/>
          </a:p>
        </p:txBody>
      </p:sp>
      <p:sp>
        <p:nvSpPr>
          <p:cNvPr id="3" name="2 - Θέση περιεχομένου"/>
          <p:cNvSpPr>
            <a:spLocks noGrp="1"/>
          </p:cNvSpPr>
          <p:nvPr>
            <p:ph idx="1"/>
          </p:nvPr>
        </p:nvSpPr>
        <p:spPr>
          <a:xfrm>
            <a:off x="0" y="2420888"/>
            <a:ext cx="9144000" cy="4437112"/>
          </a:xfrm>
        </p:spPr>
        <p:txBody>
          <a:bodyPr>
            <a:normAutofit fontScale="92500" lnSpcReduction="10000"/>
          </a:bodyPr>
          <a:lstStyle/>
          <a:p>
            <a:r>
              <a:rPr lang="el-GR" sz="2800" b="1" dirty="0" smtClean="0"/>
              <a:t>Η </a:t>
            </a:r>
            <a:r>
              <a:rPr lang="el-GR" sz="2800" b="1" dirty="0" smtClean="0">
                <a:effectLst>
                  <a:outerShdw blurRad="38100" dist="38100" dir="2700000" algn="tl">
                    <a:srgbClr val="000000">
                      <a:alpha val="43137"/>
                    </a:srgbClr>
                  </a:outerShdw>
                </a:effectLst>
              </a:rPr>
              <a:t>ιστολογική</a:t>
            </a:r>
            <a:r>
              <a:rPr lang="el-GR" sz="2800" b="1" dirty="0" smtClean="0"/>
              <a:t> </a:t>
            </a:r>
            <a:r>
              <a:rPr lang="el-GR" sz="2800" b="1" dirty="0" smtClean="0">
                <a:effectLst>
                  <a:outerShdw blurRad="38100" dist="38100" dir="2700000" algn="tl">
                    <a:srgbClr val="000000">
                      <a:alpha val="43137"/>
                    </a:srgbClr>
                  </a:outerShdw>
                </a:effectLst>
              </a:rPr>
              <a:t> μορφή/ποικιλία</a:t>
            </a:r>
            <a:r>
              <a:rPr lang="el-GR" sz="2800" b="1" dirty="0" smtClean="0"/>
              <a:t> του όγκου</a:t>
            </a:r>
          </a:p>
          <a:p>
            <a:pPr>
              <a:buNone/>
            </a:pPr>
            <a:endParaRPr lang="el-GR" sz="2800" b="1" dirty="0" smtClean="0"/>
          </a:p>
          <a:p>
            <a:r>
              <a:rPr lang="el-GR" sz="2800" b="1" dirty="0" smtClean="0"/>
              <a:t>Η παρουσία </a:t>
            </a:r>
            <a:r>
              <a:rPr lang="el-GR" sz="2800" b="1" dirty="0" smtClean="0">
                <a:effectLst>
                  <a:outerShdw blurRad="38100" dist="38100" dir="2700000" algn="tl">
                    <a:srgbClr val="000000">
                      <a:alpha val="43137"/>
                    </a:srgbClr>
                  </a:outerShdw>
                </a:effectLst>
              </a:rPr>
              <a:t>σαρκωματοειδούς (απο)διαφοροποίησης, έστω και περιορισμένη</a:t>
            </a:r>
          </a:p>
          <a:p>
            <a:endParaRPr lang="el-GR" sz="2800" b="1" dirty="0" smtClean="0">
              <a:effectLst>
                <a:outerShdw blurRad="38100" dist="38100" dir="2700000" algn="tl">
                  <a:srgbClr val="000000">
                    <a:alpha val="43137"/>
                  </a:srgbClr>
                </a:outerShdw>
              </a:effectLst>
            </a:endParaRPr>
          </a:p>
          <a:p>
            <a:r>
              <a:rPr lang="el-GR" sz="2800" b="1" dirty="0" smtClean="0"/>
              <a:t>Το παθολογοανατομικό </a:t>
            </a:r>
            <a:r>
              <a:rPr lang="el-GR" sz="2800" b="1" dirty="0" smtClean="0">
                <a:effectLst>
                  <a:outerShdw blurRad="38100" dist="38100" dir="2700000" algn="tl">
                    <a:srgbClr val="000000">
                      <a:alpha val="43137"/>
                    </a:srgbClr>
                  </a:outerShdw>
                </a:effectLst>
              </a:rPr>
              <a:t>στάδιο</a:t>
            </a:r>
          </a:p>
          <a:p>
            <a:pPr>
              <a:buNone/>
            </a:pPr>
            <a:r>
              <a:rPr lang="el-GR" sz="2800" b="1" dirty="0" smtClean="0"/>
              <a:t> </a:t>
            </a:r>
          </a:p>
          <a:p>
            <a:r>
              <a:rPr lang="el-GR" sz="2800" b="1" dirty="0" smtClean="0"/>
              <a:t>Ο βαθμός </a:t>
            </a:r>
            <a:r>
              <a:rPr lang="el-GR" sz="2800" b="1" dirty="0" smtClean="0">
                <a:effectLst>
                  <a:outerShdw blurRad="38100" dist="38100" dir="2700000" algn="tl">
                    <a:srgbClr val="000000">
                      <a:alpha val="43137"/>
                    </a:srgbClr>
                  </a:outerShdw>
                </a:effectLst>
              </a:rPr>
              <a:t>πυρηνικής κακοήθειας</a:t>
            </a:r>
          </a:p>
          <a:p>
            <a:pPr>
              <a:buNone/>
            </a:pPr>
            <a:endParaRPr lang="el-GR" sz="2800" b="1" dirty="0" smtClean="0"/>
          </a:p>
          <a:p>
            <a:r>
              <a:rPr lang="el-GR" sz="2800" b="1" dirty="0" smtClean="0"/>
              <a:t>Η παρουσία </a:t>
            </a:r>
            <a:r>
              <a:rPr lang="el-GR" sz="2800" b="1" dirty="0" smtClean="0">
                <a:effectLst>
                  <a:outerShdw blurRad="38100" dist="38100" dir="2700000" algn="tl">
                    <a:srgbClr val="000000">
                      <a:alpha val="43137"/>
                    </a:srgbClr>
                  </a:outerShdw>
                </a:effectLst>
              </a:rPr>
              <a:t>νέκρωσης</a:t>
            </a:r>
            <a:r>
              <a:rPr lang="el-GR" sz="2800" b="1" dirty="0" smtClean="0"/>
              <a:t> στον όγκο</a:t>
            </a:r>
          </a:p>
          <a:p>
            <a:pPr>
              <a:buNone/>
            </a:pPr>
            <a:endParaRPr lang="el-GR" sz="2800" b="1" dirty="0" smtClean="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lt;div style=&quot;background:navy;padding:5px; font-family:Verdana, Arial, Helvetica, sans-serif; font-size:12px;&quot;&gt;Image A&lt;/div&gt;"/>
          <p:cNvPicPr>
            <a:picLocks noChangeAspect="1" noChangeArrowheads="1"/>
          </p:cNvPicPr>
          <p:nvPr/>
        </p:nvPicPr>
        <p:blipFill>
          <a:blip r:embed="rId2" cstate="print"/>
          <a:srcRect/>
          <a:stretch>
            <a:fillRect/>
          </a:stretch>
        </p:blipFill>
        <p:spPr bwMode="auto">
          <a:xfrm>
            <a:off x="285720" y="214290"/>
            <a:ext cx="4128229" cy="3098798"/>
          </a:xfrm>
          <a:prstGeom prst="rect">
            <a:avLst/>
          </a:prstGeom>
          <a:noFill/>
          <a:ln w="9525">
            <a:noFill/>
            <a:miter lim="800000"/>
            <a:headEnd/>
            <a:tailEnd/>
          </a:ln>
        </p:spPr>
      </p:pic>
      <p:sp>
        <p:nvSpPr>
          <p:cNvPr id="80899" name="2 - Ορθογώνιο"/>
          <p:cNvSpPr>
            <a:spLocks noChangeArrowheads="1"/>
          </p:cNvSpPr>
          <p:nvPr/>
        </p:nvSpPr>
        <p:spPr bwMode="auto">
          <a:xfrm>
            <a:off x="0" y="6500834"/>
            <a:ext cx="9144000" cy="369332"/>
          </a:xfrm>
          <a:prstGeom prst="rect">
            <a:avLst/>
          </a:prstGeom>
          <a:noFill/>
          <a:ln w="9525">
            <a:noFill/>
            <a:miter lim="800000"/>
            <a:headEnd/>
            <a:tailEnd/>
          </a:ln>
        </p:spPr>
        <p:txBody>
          <a:bodyPr wrap="square">
            <a:spAutoFit/>
          </a:bodyPr>
          <a:lstStyle/>
          <a:p>
            <a:pPr eaLnBrk="1" hangingPunct="1"/>
            <a:r>
              <a:rPr lang="el-GR" b="1" dirty="0" smtClean="0">
                <a:effectLst>
                  <a:outerShdw blurRad="38100" dist="38100" dir="2700000" algn="tl">
                    <a:srgbClr val="000000">
                      <a:alpha val="43137"/>
                    </a:srgbClr>
                  </a:outerShdw>
                </a:effectLst>
                <a:latin typeface="Calibri" pitchFamily="34" charset="0"/>
              </a:rPr>
              <a:t>Το  κατά </a:t>
            </a:r>
            <a:r>
              <a:rPr lang="en-US" b="1" dirty="0" smtClean="0">
                <a:effectLst>
                  <a:outerShdw blurRad="38100" dist="38100" dir="2700000" algn="tl">
                    <a:srgbClr val="000000">
                      <a:alpha val="43137"/>
                    </a:srgbClr>
                  </a:outerShdw>
                </a:effectLst>
                <a:latin typeface="Calibri" pitchFamily="34" charset="0"/>
              </a:rPr>
              <a:t>Fuhrman </a:t>
            </a:r>
            <a:r>
              <a:rPr lang="el-GR" b="1" dirty="0" smtClean="0">
                <a:effectLst>
                  <a:outerShdw blurRad="38100" dist="38100" dir="2700000" algn="tl">
                    <a:srgbClr val="000000">
                      <a:alpha val="43137"/>
                    </a:srgbClr>
                  </a:outerShdw>
                </a:effectLst>
                <a:latin typeface="Calibri" pitchFamily="34" charset="0"/>
              </a:rPr>
              <a:t>τετραβάθμιο σύστημα </a:t>
            </a:r>
            <a:r>
              <a:rPr lang="en-US" b="1" dirty="0" smtClean="0">
                <a:effectLst>
                  <a:outerShdw blurRad="38100" dist="38100" dir="2700000" algn="tl">
                    <a:srgbClr val="000000">
                      <a:alpha val="43137"/>
                    </a:srgbClr>
                  </a:outerShdw>
                </a:effectLst>
                <a:latin typeface="Calibri" pitchFamily="34" charset="0"/>
              </a:rPr>
              <a:t> </a:t>
            </a:r>
            <a:r>
              <a:rPr lang="el-GR" b="1" dirty="0" smtClean="0">
                <a:effectLst>
                  <a:outerShdw blurRad="38100" dist="38100" dir="2700000" algn="tl">
                    <a:srgbClr val="000000">
                      <a:alpha val="43137"/>
                    </a:srgbClr>
                  </a:outerShdw>
                </a:effectLst>
                <a:latin typeface="Calibri" pitchFamily="34" charset="0"/>
              </a:rPr>
              <a:t>μορφολογικής </a:t>
            </a:r>
            <a:r>
              <a:rPr lang="el-GR" b="1" dirty="0" smtClean="0">
                <a:solidFill>
                  <a:schemeClr val="tx2"/>
                </a:solidFill>
                <a:effectLst>
                  <a:outerShdw blurRad="38100" dist="38100" dir="2700000" algn="tl">
                    <a:srgbClr val="000000">
                      <a:alpha val="43137"/>
                    </a:srgbClr>
                  </a:outerShdw>
                </a:effectLst>
                <a:latin typeface="Calibri" pitchFamily="34" charset="0"/>
              </a:rPr>
              <a:t>διαβάθμισης πυρηνικής κακοήθειας</a:t>
            </a:r>
            <a:r>
              <a:rPr lang="en-US" b="1" dirty="0" smtClean="0">
                <a:effectLst>
                  <a:outerShdw blurRad="38100" dist="38100" dir="2700000" algn="tl">
                    <a:srgbClr val="000000">
                      <a:alpha val="43137"/>
                    </a:srgbClr>
                  </a:outerShdw>
                </a:effectLst>
                <a:latin typeface="Calibri" pitchFamily="34" charset="0"/>
              </a:rPr>
              <a:t>.</a:t>
            </a:r>
            <a:endParaRPr lang="el-GR" b="1" dirty="0">
              <a:effectLst>
                <a:outerShdw blurRad="38100" dist="38100" dir="2700000" algn="tl">
                  <a:srgbClr val="000000">
                    <a:alpha val="43137"/>
                  </a:srgbClr>
                </a:outerShdw>
              </a:effectLst>
              <a:latin typeface="Calibri" pitchFamily="34" charset="0"/>
            </a:endParaRPr>
          </a:p>
        </p:txBody>
      </p:sp>
      <p:pic>
        <p:nvPicPr>
          <p:cNvPr id="4" name="Picture 2" descr="&lt;div style=&quot;background:navy;padding:5px; font-family:Verdana, Arial, Helvetica, sans-serif; font-size:12px;&quot;&gt;Image B&lt;/div&gt;"/>
          <p:cNvPicPr>
            <a:picLocks noChangeAspect="1" noChangeArrowheads="1"/>
          </p:cNvPicPr>
          <p:nvPr/>
        </p:nvPicPr>
        <p:blipFill>
          <a:blip r:embed="rId3" cstate="print"/>
          <a:srcRect/>
          <a:stretch>
            <a:fillRect/>
          </a:stretch>
        </p:blipFill>
        <p:spPr bwMode="auto">
          <a:xfrm>
            <a:off x="4786314" y="214290"/>
            <a:ext cx="4092307" cy="3071834"/>
          </a:xfrm>
          <a:prstGeom prst="rect">
            <a:avLst/>
          </a:prstGeom>
          <a:noFill/>
          <a:ln w="9525">
            <a:noFill/>
            <a:miter lim="800000"/>
            <a:headEnd/>
            <a:tailEnd/>
          </a:ln>
        </p:spPr>
      </p:pic>
      <p:pic>
        <p:nvPicPr>
          <p:cNvPr id="5" name="Picture 2" descr="&lt;div style=&quot;background:navy;padding:5px; font-family:Verdana, Arial, Helvetica, sans-serif; font-size:12px;&quot;&gt;Image C&lt;/div&gt;"/>
          <p:cNvPicPr>
            <a:picLocks noChangeAspect="1" noChangeArrowheads="1"/>
          </p:cNvPicPr>
          <p:nvPr/>
        </p:nvPicPr>
        <p:blipFill>
          <a:blip r:embed="rId4" cstate="print"/>
          <a:srcRect/>
          <a:stretch>
            <a:fillRect/>
          </a:stretch>
        </p:blipFill>
        <p:spPr bwMode="auto">
          <a:xfrm>
            <a:off x="285720" y="3357561"/>
            <a:ext cx="4143404" cy="3110189"/>
          </a:xfrm>
          <a:prstGeom prst="rect">
            <a:avLst/>
          </a:prstGeom>
          <a:noFill/>
          <a:ln w="9525">
            <a:noFill/>
            <a:miter lim="800000"/>
            <a:headEnd/>
            <a:tailEnd/>
          </a:ln>
        </p:spPr>
      </p:pic>
      <p:pic>
        <p:nvPicPr>
          <p:cNvPr id="6" name="Picture 2" descr="&lt;div style=&quot;background:navy;padding:5px; font-family:Verdana, Arial, Helvetica, sans-serif; font-size:12px;&quot;&gt;Image D&lt;/div&gt;"/>
          <p:cNvPicPr>
            <a:picLocks noChangeAspect="1" noChangeArrowheads="1"/>
          </p:cNvPicPr>
          <p:nvPr/>
        </p:nvPicPr>
        <p:blipFill>
          <a:blip r:embed="rId5" cstate="print"/>
          <a:srcRect/>
          <a:stretch>
            <a:fillRect/>
          </a:stretch>
        </p:blipFill>
        <p:spPr bwMode="auto">
          <a:xfrm>
            <a:off x="4786314" y="3357562"/>
            <a:ext cx="4092307" cy="307183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95288" y="0"/>
            <a:ext cx="7632700" cy="1214422"/>
          </a:xfrm>
        </p:spPr>
        <p:txBody>
          <a:bodyPr rtlCol="0">
            <a:noAutofit/>
          </a:bodyPr>
          <a:lstStyle/>
          <a:p>
            <a:pPr fontAlgn="auto">
              <a:spcAft>
                <a:spcPts val="0"/>
              </a:spcAft>
              <a:defRPr/>
            </a:pPr>
            <a:r>
              <a:rPr lang="el-GR" sz="3200" b="1" dirty="0" smtClean="0">
                <a:solidFill>
                  <a:schemeClr val="tx2"/>
                </a:solidFill>
              </a:rPr>
              <a:t>Αξιολογώντας τα έως τώρα δεδομένα</a:t>
            </a:r>
            <a:endParaRPr lang="el-GR" sz="3200" b="1" dirty="0">
              <a:solidFill>
                <a:schemeClr val="tx2"/>
              </a:solidFill>
            </a:endParaRPr>
          </a:p>
        </p:txBody>
      </p:sp>
      <p:sp>
        <p:nvSpPr>
          <p:cNvPr id="88067" name="Θέση περιεχομένου 2"/>
          <p:cNvSpPr>
            <a:spLocks noGrp="1"/>
          </p:cNvSpPr>
          <p:nvPr>
            <p:ph idx="1"/>
          </p:nvPr>
        </p:nvSpPr>
        <p:spPr>
          <a:xfrm>
            <a:off x="484188" y="1000108"/>
            <a:ext cx="8120062" cy="5643602"/>
          </a:xfrm>
        </p:spPr>
        <p:txBody>
          <a:bodyPr>
            <a:normAutofit lnSpcReduction="10000"/>
          </a:bodyPr>
          <a:lstStyle/>
          <a:p>
            <a:r>
              <a:rPr lang="el-GR" dirty="0" smtClean="0"/>
              <a:t>Η διαβάθμιση της πυρηνικής κακοήθειας κατά </a:t>
            </a:r>
            <a:r>
              <a:rPr lang="en-US" dirty="0" smtClean="0"/>
              <a:t>Fuhrman</a:t>
            </a:r>
            <a:r>
              <a:rPr lang="el-GR" dirty="0" smtClean="0"/>
              <a:t> έχει ευρεία χρήση ιδίως για το </a:t>
            </a:r>
            <a:r>
              <a:rPr lang="el-GR" b="1" dirty="0" smtClean="0">
                <a:solidFill>
                  <a:schemeClr val="tx2"/>
                </a:solidFill>
              </a:rPr>
              <a:t>διαυγοκυτταρικό, το πολύχωρο κυστικό, το θηλώδες και το αταξινόμητο ΝΚΚ</a:t>
            </a:r>
            <a:r>
              <a:rPr lang="en-US" b="1" dirty="0" smtClean="0">
                <a:solidFill>
                  <a:schemeClr val="tx2"/>
                </a:solidFill>
              </a:rPr>
              <a:t>.</a:t>
            </a:r>
          </a:p>
          <a:p>
            <a:r>
              <a:rPr lang="el-GR" dirty="0" smtClean="0"/>
              <a:t>Ο</a:t>
            </a:r>
            <a:r>
              <a:rPr lang="en-US" dirty="0" smtClean="0"/>
              <a:t> </a:t>
            </a:r>
            <a:r>
              <a:rPr lang="el-GR" b="1" dirty="0" smtClean="0">
                <a:solidFill>
                  <a:schemeClr val="tx2"/>
                </a:solidFill>
              </a:rPr>
              <a:t>υψηλότερος</a:t>
            </a:r>
            <a:r>
              <a:rPr lang="el-GR" dirty="0" smtClean="0"/>
              <a:t>  βαθμός κακοήθειας</a:t>
            </a:r>
            <a:r>
              <a:rPr lang="en-US" dirty="0" smtClean="0"/>
              <a:t> </a:t>
            </a:r>
            <a:r>
              <a:rPr lang="el-GR" dirty="0" smtClean="0"/>
              <a:t>πρέπει να αναφέρεται</a:t>
            </a:r>
            <a:r>
              <a:rPr lang="en-US" dirty="0" smtClean="0"/>
              <a:t> (</a:t>
            </a:r>
            <a:r>
              <a:rPr lang="el-GR" dirty="0" smtClean="0"/>
              <a:t>ποσοστό συμφωνίας μεταξύ ειδικών: </a:t>
            </a:r>
            <a:r>
              <a:rPr lang="en-US" dirty="0" smtClean="0"/>
              <a:t>83%)</a:t>
            </a:r>
            <a:endParaRPr lang="el-GR" dirty="0" smtClean="0"/>
          </a:p>
          <a:p>
            <a:r>
              <a:rPr lang="el-GR" dirty="0" smtClean="0"/>
              <a:t>Η πλειονότητα δίνει έμφαση στην </a:t>
            </a:r>
            <a:r>
              <a:rPr lang="el-GR" b="1" dirty="0" smtClean="0">
                <a:solidFill>
                  <a:schemeClr val="tx2"/>
                </a:solidFill>
              </a:rPr>
              <a:t>διακρισιμότητα</a:t>
            </a:r>
            <a:r>
              <a:rPr lang="el-GR" dirty="0" smtClean="0"/>
              <a:t> του </a:t>
            </a:r>
            <a:r>
              <a:rPr lang="el-GR" dirty="0" smtClean="0">
                <a:solidFill>
                  <a:schemeClr val="tx2"/>
                </a:solidFill>
              </a:rPr>
              <a:t>πυρηνίου</a:t>
            </a:r>
            <a:r>
              <a:rPr lang="en-US" dirty="0" smtClean="0"/>
              <a:t> </a:t>
            </a:r>
            <a:r>
              <a:rPr lang="el-GR" dirty="0" smtClean="0"/>
              <a:t>για το μορφολογικό  καθορισμό του βαθμού κακοήθειας στο μικροσκόπιο</a:t>
            </a:r>
            <a:r>
              <a:rPr lang="en-US" dirty="0" smtClean="0"/>
              <a:t>. </a:t>
            </a:r>
            <a:endParaRPr lang="el-GR" dirty="0" smtClean="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noAutofit/>
          </a:bodyPr>
          <a:lstStyle/>
          <a:p>
            <a:pPr fontAlgn="auto">
              <a:spcAft>
                <a:spcPts val="0"/>
              </a:spcAft>
              <a:defRPr/>
            </a:pPr>
            <a:r>
              <a:rPr lang="el-GR" sz="2800" b="1" dirty="0" smtClean="0">
                <a:solidFill>
                  <a:schemeClr val="accent3"/>
                </a:solidFill>
              </a:rPr>
              <a:t/>
            </a:r>
            <a:br>
              <a:rPr lang="el-GR" sz="2800" b="1" dirty="0" smtClean="0">
                <a:solidFill>
                  <a:schemeClr val="accent3"/>
                </a:solidFill>
              </a:rPr>
            </a:br>
            <a:r>
              <a:rPr lang="el-GR" sz="2800" b="1" dirty="0" smtClean="0">
                <a:solidFill>
                  <a:schemeClr val="tx2"/>
                </a:solidFill>
              </a:rPr>
              <a:t>Από τον πυρηνικό προς τον «πυρηνιακό» βαθμό κακοήθειας </a:t>
            </a:r>
            <a:r>
              <a:rPr lang="en-US" sz="2800" b="1" dirty="0" smtClean="0">
                <a:solidFill>
                  <a:schemeClr val="tx2"/>
                </a:solidFill>
              </a:rPr>
              <a:t>…</a:t>
            </a:r>
            <a:endParaRPr lang="el-GR" sz="2800" dirty="0">
              <a:solidFill>
                <a:schemeClr val="tx2"/>
              </a:solidFill>
            </a:endParaRPr>
          </a:p>
        </p:txBody>
      </p:sp>
      <p:sp>
        <p:nvSpPr>
          <p:cNvPr id="3" name="Θέση περιεχομένου 2"/>
          <p:cNvSpPr>
            <a:spLocks noGrp="1"/>
          </p:cNvSpPr>
          <p:nvPr>
            <p:ph idx="1"/>
          </p:nvPr>
        </p:nvSpPr>
        <p:spPr>
          <a:xfrm>
            <a:off x="457200" y="1600200"/>
            <a:ext cx="8229600" cy="5257800"/>
          </a:xfrm>
        </p:spPr>
        <p:txBody>
          <a:bodyPr rtlCol="0">
            <a:normAutofit fontScale="85000" lnSpcReduction="10000"/>
          </a:bodyPr>
          <a:lstStyle/>
          <a:p>
            <a:pPr marL="0" indent="0" fontAlgn="auto">
              <a:spcAft>
                <a:spcPts val="0"/>
              </a:spcAft>
              <a:buFont typeface="Wingdings 3" charset="2"/>
              <a:buNone/>
              <a:defRPr/>
            </a:pPr>
            <a:r>
              <a:rPr lang="el-GR" dirty="0" smtClean="0"/>
              <a:t> Πρόταση καινούριου συστήματος ιστολογικής βαθμοποίησης</a:t>
            </a:r>
            <a:r>
              <a:rPr lang="en-US" dirty="0" smtClean="0"/>
              <a:t> </a:t>
            </a:r>
            <a:r>
              <a:rPr lang="el-GR" dirty="0" smtClean="0"/>
              <a:t>κακοήθειας ΝΚΚ </a:t>
            </a:r>
            <a:r>
              <a:rPr lang="en-US" dirty="0" smtClean="0"/>
              <a:t>(the </a:t>
            </a:r>
            <a:r>
              <a:rPr lang="en-US" dirty="0"/>
              <a:t>ISUP grading system) </a:t>
            </a:r>
            <a:endParaRPr lang="el-GR" dirty="0" smtClean="0"/>
          </a:p>
          <a:p>
            <a:pPr fontAlgn="auto">
              <a:spcAft>
                <a:spcPts val="0"/>
              </a:spcAft>
              <a:buFont typeface="Wingdings 3" charset="2"/>
              <a:buChar char=""/>
              <a:defRPr/>
            </a:pPr>
            <a:r>
              <a:rPr lang="en-US" b="1" dirty="0" smtClean="0">
                <a:solidFill>
                  <a:schemeClr val="accent1"/>
                </a:solidFill>
              </a:rPr>
              <a:t>ISUP </a:t>
            </a:r>
            <a:r>
              <a:rPr lang="en-US" b="1" dirty="0">
                <a:solidFill>
                  <a:schemeClr val="accent1"/>
                </a:solidFill>
              </a:rPr>
              <a:t>grade 1 </a:t>
            </a:r>
            <a:r>
              <a:rPr lang="el-GR" dirty="0" smtClean="0"/>
              <a:t>: δυσδιάκριτα πυρήνια ή απόντα σε μεγέθυνση</a:t>
            </a:r>
            <a:r>
              <a:rPr lang="en-US" dirty="0" smtClean="0"/>
              <a:t> </a:t>
            </a:r>
            <a:r>
              <a:rPr lang="el-GR" dirty="0" smtClean="0"/>
              <a:t>Χ</a:t>
            </a:r>
            <a:r>
              <a:rPr lang="en-US" dirty="0" smtClean="0"/>
              <a:t>400 </a:t>
            </a:r>
            <a:endParaRPr lang="el-GR" dirty="0" smtClean="0"/>
          </a:p>
          <a:p>
            <a:pPr fontAlgn="auto">
              <a:spcAft>
                <a:spcPts val="0"/>
              </a:spcAft>
              <a:buFont typeface="Wingdings 3" charset="2"/>
              <a:buChar char=""/>
              <a:defRPr/>
            </a:pPr>
            <a:r>
              <a:rPr lang="en-US" b="1" dirty="0" smtClean="0">
                <a:solidFill>
                  <a:schemeClr val="accent1"/>
                </a:solidFill>
              </a:rPr>
              <a:t>ISUP </a:t>
            </a:r>
            <a:r>
              <a:rPr lang="en-US" b="1" dirty="0">
                <a:solidFill>
                  <a:schemeClr val="accent1"/>
                </a:solidFill>
              </a:rPr>
              <a:t>grade 2</a:t>
            </a:r>
            <a:r>
              <a:rPr lang="en-US" dirty="0"/>
              <a:t> </a:t>
            </a:r>
            <a:r>
              <a:rPr lang="el-GR" dirty="0" smtClean="0"/>
              <a:t>: </a:t>
            </a:r>
            <a:r>
              <a:rPr lang="en-US" dirty="0" smtClean="0"/>
              <a:t> </a:t>
            </a:r>
            <a:r>
              <a:rPr lang="el-GR" dirty="0" smtClean="0"/>
              <a:t>σαφώς διακριτά πυρήνια σε μεγέθυνση </a:t>
            </a:r>
            <a:r>
              <a:rPr lang="en-US" dirty="0" smtClean="0"/>
              <a:t>X</a:t>
            </a:r>
            <a:r>
              <a:rPr lang="el-GR" dirty="0" smtClean="0"/>
              <a:t> 400 αλλά δυσδιάκριτα ή αόρατα σε Χ100</a:t>
            </a:r>
          </a:p>
          <a:p>
            <a:pPr fontAlgn="auto">
              <a:spcAft>
                <a:spcPts val="0"/>
              </a:spcAft>
              <a:buFont typeface="Wingdings 3" charset="2"/>
              <a:buChar char=""/>
              <a:defRPr/>
            </a:pPr>
            <a:r>
              <a:rPr lang="en-US" b="1" dirty="0" smtClean="0">
                <a:solidFill>
                  <a:schemeClr val="accent1"/>
                </a:solidFill>
              </a:rPr>
              <a:t>ISUP </a:t>
            </a:r>
            <a:r>
              <a:rPr lang="en-US" b="1" dirty="0">
                <a:solidFill>
                  <a:schemeClr val="accent1"/>
                </a:solidFill>
              </a:rPr>
              <a:t>grade </a:t>
            </a:r>
            <a:r>
              <a:rPr lang="en-US" b="1" dirty="0" smtClean="0">
                <a:solidFill>
                  <a:schemeClr val="accent1"/>
                </a:solidFill>
              </a:rPr>
              <a:t>3</a:t>
            </a:r>
            <a:r>
              <a:rPr lang="el-GR" dirty="0" smtClean="0"/>
              <a:t>: ευκρινή πυρήνια σε μεγέθυνση Χ100</a:t>
            </a:r>
          </a:p>
          <a:p>
            <a:pPr fontAlgn="auto">
              <a:spcAft>
                <a:spcPts val="0"/>
              </a:spcAft>
              <a:buFont typeface="Wingdings 3" charset="2"/>
              <a:buChar char=""/>
              <a:defRPr/>
            </a:pPr>
            <a:r>
              <a:rPr lang="en-US" b="1" dirty="0" smtClean="0">
                <a:solidFill>
                  <a:schemeClr val="accent1"/>
                </a:solidFill>
              </a:rPr>
              <a:t>ISUP </a:t>
            </a:r>
            <a:r>
              <a:rPr lang="en-US" b="1" dirty="0">
                <a:solidFill>
                  <a:schemeClr val="accent1"/>
                </a:solidFill>
              </a:rPr>
              <a:t>grade </a:t>
            </a:r>
            <a:r>
              <a:rPr lang="en-US" b="1" dirty="0" smtClean="0">
                <a:solidFill>
                  <a:schemeClr val="accent1"/>
                </a:solidFill>
              </a:rPr>
              <a:t>4</a:t>
            </a:r>
            <a:r>
              <a:rPr lang="el-GR" dirty="0" smtClean="0"/>
              <a:t>:</a:t>
            </a:r>
            <a:r>
              <a:rPr lang="en-US" dirty="0" smtClean="0"/>
              <a:t> </a:t>
            </a:r>
            <a:r>
              <a:rPr lang="el-GR" dirty="0" smtClean="0"/>
              <a:t>όγκοι με ραβδοειδή ή σαρκωματοειδή διαφοροποίηση ή όγκοι με γιγάντια κύτταρα ή όγκοι με εντονότατο  πυρηνικό πλειομορφισμό με αδρή χρωματίνη.</a:t>
            </a:r>
            <a:endParaRPr lang="el-GR"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noAutofit/>
          </a:bodyPr>
          <a:lstStyle/>
          <a:p>
            <a:pPr fontAlgn="auto">
              <a:spcAft>
                <a:spcPts val="0"/>
              </a:spcAft>
              <a:defRPr/>
            </a:pPr>
            <a:r>
              <a:rPr lang="el-GR" sz="3600" dirty="0" smtClean="0">
                <a:solidFill>
                  <a:schemeClr val="tx2"/>
                </a:solidFill>
              </a:rPr>
              <a:t>Συστάσεις</a:t>
            </a:r>
            <a:r>
              <a:rPr lang="el-GR" sz="3600" dirty="0" smtClean="0"/>
              <a:t> εξειδικευμένων ιστοπαθολόγων ( αντίστοιχα ποσοστά συμφωνίας % )</a:t>
            </a:r>
            <a:endParaRPr lang="el-GR" sz="3600" dirty="0"/>
          </a:p>
        </p:txBody>
      </p:sp>
      <p:sp>
        <p:nvSpPr>
          <p:cNvPr id="3" name="Θέση περιεχομένου 2"/>
          <p:cNvSpPr>
            <a:spLocks noGrp="1"/>
          </p:cNvSpPr>
          <p:nvPr>
            <p:ph idx="1"/>
          </p:nvPr>
        </p:nvSpPr>
        <p:spPr>
          <a:xfrm>
            <a:off x="250825" y="1785926"/>
            <a:ext cx="8569325" cy="5072074"/>
          </a:xfrm>
        </p:spPr>
        <p:txBody>
          <a:bodyPr rtlCol="0">
            <a:normAutofit fontScale="85000" lnSpcReduction="20000"/>
          </a:bodyPr>
          <a:lstStyle/>
          <a:p>
            <a:pPr fontAlgn="auto">
              <a:spcAft>
                <a:spcPts val="0"/>
              </a:spcAft>
              <a:buFont typeface="Wingdings 3" charset="2"/>
              <a:buChar char=""/>
              <a:defRPr/>
            </a:pPr>
            <a:r>
              <a:rPr lang="el-GR" dirty="0" smtClean="0"/>
              <a:t>Η ιστολογική βαθμοποίηση κακοήθειας πρέπει να εφαρμόζεται στα </a:t>
            </a:r>
            <a:r>
              <a:rPr lang="el-GR" b="1" dirty="0" smtClean="0"/>
              <a:t>διαυγοκυτταρικά</a:t>
            </a:r>
            <a:r>
              <a:rPr lang="el-GR" dirty="0" smtClean="0"/>
              <a:t> ΝΚΚ</a:t>
            </a:r>
            <a:r>
              <a:rPr lang="en-US" dirty="0" smtClean="0"/>
              <a:t> (</a:t>
            </a:r>
            <a:r>
              <a:rPr lang="el-GR" dirty="0" smtClean="0"/>
              <a:t> </a:t>
            </a:r>
            <a:r>
              <a:rPr lang="en-US" dirty="0" smtClean="0"/>
              <a:t>78</a:t>
            </a:r>
            <a:r>
              <a:rPr lang="en-US" dirty="0"/>
              <a:t>%) </a:t>
            </a:r>
            <a:r>
              <a:rPr lang="el-GR" dirty="0" smtClean="0"/>
              <a:t>και στα </a:t>
            </a:r>
            <a:r>
              <a:rPr lang="el-GR" b="1" dirty="0" smtClean="0"/>
              <a:t>θηλώδη </a:t>
            </a:r>
            <a:r>
              <a:rPr lang="el-GR" dirty="0" smtClean="0"/>
              <a:t>ΝΚΚ</a:t>
            </a:r>
            <a:r>
              <a:rPr lang="en-US" dirty="0" smtClean="0"/>
              <a:t> </a:t>
            </a:r>
            <a:r>
              <a:rPr lang="en-US" dirty="0"/>
              <a:t>(84%). </a:t>
            </a:r>
            <a:endParaRPr lang="el-GR" dirty="0" smtClean="0"/>
          </a:p>
          <a:p>
            <a:pPr fontAlgn="auto">
              <a:spcAft>
                <a:spcPts val="0"/>
              </a:spcAft>
              <a:buFont typeface="Wingdings 3" charset="2"/>
              <a:buChar char=""/>
              <a:defRPr/>
            </a:pPr>
            <a:endParaRPr lang="el-GR" dirty="0" smtClean="0"/>
          </a:p>
          <a:p>
            <a:pPr fontAlgn="auto">
              <a:spcAft>
                <a:spcPts val="0"/>
              </a:spcAft>
              <a:buFont typeface="Wingdings 3" charset="2"/>
              <a:buChar char=""/>
              <a:defRPr/>
            </a:pPr>
            <a:r>
              <a:rPr lang="el-GR" dirty="0" smtClean="0"/>
              <a:t>Μέχρι να συλλεχθούν περισσότερα  δεδομένα για τα </a:t>
            </a:r>
            <a:r>
              <a:rPr lang="el-GR" dirty="0" smtClean="0">
                <a:effectLst>
                  <a:outerShdw blurRad="38100" dist="38100" dir="2700000" algn="tl">
                    <a:srgbClr val="000000">
                      <a:alpha val="43137"/>
                    </a:srgbClr>
                  </a:outerShdw>
                </a:effectLst>
              </a:rPr>
              <a:t>χρωμόφοβα ΝΚΚ</a:t>
            </a:r>
            <a:r>
              <a:rPr lang="el-GR" dirty="0" smtClean="0"/>
              <a:t>, αυτά  </a:t>
            </a:r>
            <a:r>
              <a:rPr lang="el-GR" dirty="0" smtClean="0">
                <a:effectLst>
                  <a:outerShdw blurRad="38100" dist="38100" dir="2700000" algn="tl">
                    <a:srgbClr val="000000">
                      <a:alpha val="43137"/>
                    </a:srgbClr>
                  </a:outerShdw>
                </a:effectLst>
              </a:rPr>
              <a:t>δεν</a:t>
            </a:r>
            <a:r>
              <a:rPr lang="el-GR" dirty="0" smtClean="0"/>
              <a:t> πρέπει να διαβαθμίζονται</a:t>
            </a:r>
            <a:r>
              <a:rPr lang="en-US" dirty="0" smtClean="0"/>
              <a:t> </a:t>
            </a:r>
            <a:r>
              <a:rPr lang="en-US" dirty="0"/>
              <a:t>(78%) </a:t>
            </a:r>
            <a:r>
              <a:rPr lang="el-GR" dirty="0" smtClean="0"/>
              <a:t>.</a:t>
            </a:r>
          </a:p>
          <a:p>
            <a:pPr fontAlgn="auto">
              <a:spcAft>
                <a:spcPts val="0"/>
              </a:spcAft>
              <a:buFont typeface="Wingdings 3" charset="2"/>
              <a:buChar char=""/>
              <a:defRPr/>
            </a:pPr>
            <a:endParaRPr lang="el-GR" dirty="0" smtClean="0"/>
          </a:p>
          <a:p>
            <a:pPr fontAlgn="auto">
              <a:spcAft>
                <a:spcPts val="0"/>
              </a:spcAft>
              <a:buFont typeface="Wingdings 3" charset="2"/>
              <a:buChar char=""/>
              <a:defRPr/>
            </a:pPr>
            <a:r>
              <a:rPr lang="el-GR" dirty="0" smtClean="0"/>
              <a:t>Προτάθηκε η αναφορά της παρουσίας </a:t>
            </a:r>
            <a:r>
              <a:rPr lang="el-GR" b="1" dirty="0" smtClean="0">
                <a:solidFill>
                  <a:schemeClr val="accent3"/>
                </a:solidFill>
              </a:rPr>
              <a:t>νέκρωσης</a:t>
            </a:r>
            <a:r>
              <a:rPr lang="el-GR" dirty="0" smtClean="0"/>
              <a:t> ως παραμέτρου του συστήματος διαβάθμισης</a:t>
            </a:r>
            <a:r>
              <a:rPr lang="en-US" dirty="0" smtClean="0"/>
              <a:t>: </a:t>
            </a:r>
            <a:r>
              <a:rPr lang="el-GR" dirty="0" smtClean="0"/>
              <a:t>σε μελέτη 3017 περιπτώσεων, η νέκρωση φάνηκε να έχει μεγαλύτερη προγνωστική σημασία  από το προτεινόμενο</a:t>
            </a:r>
            <a:r>
              <a:rPr lang="en-US" dirty="0" smtClean="0"/>
              <a:t> </a:t>
            </a:r>
            <a:r>
              <a:rPr lang="el-GR" dirty="0" smtClean="0"/>
              <a:t>«πυρηνιακό» σύστημα διαβάθμισης για το διαυγοκυτταρικό νεφροκυτταρικό καρκίνωμα.</a:t>
            </a:r>
          </a:p>
          <a:p>
            <a:pPr fontAlgn="auto">
              <a:spcAft>
                <a:spcPts val="0"/>
              </a:spcAft>
              <a:buFont typeface="Wingdings 3" charset="2"/>
              <a:buChar char=""/>
              <a:defRPr/>
            </a:pPr>
            <a:endParaRPr lang="el-GR" dirty="0" smtClean="0"/>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noAutofit/>
          </a:bodyPr>
          <a:lstStyle/>
          <a:p>
            <a:pPr fontAlgn="auto">
              <a:spcAft>
                <a:spcPts val="0"/>
              </a:spcAft>
              <a:defRPr/>
            </a:pPr>
            <a:r>
              <a:rPr lang="el-GR" b="1" dirty="0" smtClean="0">
                <a:solidFill>
                  <a:schemeClr val="tx2"/>
                </a:solidFill>
              </a:rPr>
              <a:t>Η σημασία της νέκρωσης</a:t>
            </a:r>
            <a:endParaRPr lang="el-GR" b="1" dirty="0">
              <a:solidFill>
                <a:schemeClr val="tx2"/>
              </a:solidFill>
            </a:endParaRPr>
          </a:p>
        </p:txBody>
      </p:sp>
      <p:sp>
        <p:nvSpPr>
          <p:cNvPr id="3" name="Θέση περιεχομένου 2"/>
          <p:cNvSpPr>
            <a:spLocks noGrp="1"/>
          </p:cNvSpPr>
          <p:nvPr>
            <p:ph idx="1"/>
          </p:nvPr>
        </p:nvSpPr>
        <p:spPr>
          <a:xfrm>
            <a:off x="457200" y="1357298"/>
            <a:ext cx="8229600" cy="5357850"/>
          </a:xfrm>
        </p:spPr>
        <p:txBody>
          <a:bodyPr rtlCol="0">
            <a:normAutofit fontScale="85000" lnSpcReduction="10000"/>
          </a:bodyPr>
          <a:lstStyle/>
          <a:p>
            <a:pPr fontAlgn="auto">
              <a:spcAft>
                <a:spcPts val="0"/>
              </a:spcAft>
              <a:buFont typeface="Wingdings 3" charset="2"/>
              <a:buChar char=""/>
              <a:defRPr/>
            </a:pPr>
            <a:r>
              <a:rPr lang="el-GR" dirty="0" smtClean="0"/>
              <a:t>Η νέκρωση που ενδιαφέρει είναι η </a:t>
            </a:r>
            <a:r>
              <a:rPr lang="el-GR" b="1" dirty="0" smtClean="0">
                <a:solidFill>
                  <a:schemeClr val="tx2"/>
                </a:solidFill>
              </a:rPr>
              <a:t>μικρο</a:t>
            </a:r>
            <a:r>
              <a:rPr lang="el-GR" dirty="0" smtClean="0">
                <a:solidFill>
                  <a:schemeClr val="tx2"/>
                </a:solidFill>
              </a:rPr>
              <a:t>σκοπική πηκτική </a:t>
            </a:r>
            <a:r>
              <a:rPr lang="el-GR" dirty="0" smtClean="0"/>
              <a:t>νέκρωση.</a:t>
            </a:r>
          </a:p>
          <a:p>
            <a:pPr fontAlgn="auto">
              <a:spcAft>
                <a:spcPts val="0"/>
              </a:spcAft>
              <a:buFont typeface="Wingdings 3" charset="2"/>
              <a:buChar char=""/>
              <a:defRPr/>
            </a:pPr>
            <a:r>
              <a:rPr lang="el-GR" dirty="0" smtClean="0"/>
              <a:t>Οι εστίες ίνωσης, υαλινοποίησης και αιμορραγίας εξαιρούνται από την αξιολόγηση .</a:t>
            </a:r>
          </a:p>
          <a:p>
            <a:pPr fontAlgn="auto">
              <a:spcAft>
                <a:spcPts val="0"/>
              </a:spcAft>
              <a:buFont typeface="Wingdings 3" charset="2"/>
              <a:buChar char=""/>
              <a:defRPr/>
            </a:pPr>
            <a:r>
              <a:rPr lang="el-GR" dirty="0" smtClean="0"/>
              <a:t>Η νέκρωση φαίνεται να έχει προγνωστική σημασία για το </a:t>
            </a:r>
            <a:r>
              <a:rPr lang="el-GR" b="1" dirty="0" smtClean="0"/>
              <a:t>διαυγοκυτταρικό</a:t>
            </a:r>
            <a:r>
              <a:rPr lang="el-GR" dirty="0" smtClean="0"/>
              <a:t> ΝΚΚ.</a:t>
            </a:r>
          </a:p>
          <a:p>
            <a:pPr fontAlgn="auto">
              <a:spcAft>
                <a:spcPts val="0"/>
              </a:spcAft>
              <a:buFont typeface="Wingdings 3" charset="2"/>
              <a:buChar char=""/>
              <a:defRPr/>
            </a:pPr>
            <a:r>
              <a:rPr lang="el-GR" dirty="0" smtClean="0"/>
              <a:t>Αμφισβητείται η σημασία της για τους άλλους τύπους.</a:t>
            </a:r>
          </a:p>
          <a:p>
            <a:pPr fontAlgn="auto">
              <a:spcAft>
                <a:spcPts val="0"/>
              </a:spcAft>
              <a:buFont typeface="Wingdings 3" charset="2"/>
              <a:buChar char=""/>
              <a:defRPr/>
            </a:pPr>
            <a:r>
              <a:rPr lang="el-GR" dirty="0" smtClean="0"/>
              <a:t>Στο θηλώδες  ΝΚΚ δεν σχετίζεται με την επιβίωση, αντανακλώντας την προδιάθεση αυτών των όγκων να υφίστανται αυτόματη νέκρωση.</a:t>
            </a:r>
          </a:p>
          <a:p>
            <a:pPr fontAlgn="auto">
              <a:spcAft>
                <a:spcPts val="0"/>
              </a:spcAft>
              <a:buFont typeface="Wingdings 3" charset="2"/>
              <a:buChar char=""/>
              <a:defRPr/>
            </a:pPr>
            <a:r>
              <a:rPr lang="el-GR" dirty="0" smtClean="0"/>
              <a:t>Στο χρωμόφοβο ΝΚΚ, φαίνεται  να έχει προγνωστική σημασία στη μονοπαραγοντική ανάλυση , ωστόσο οι σειρές είναι μικρές. </a:t>
            </a:r>
            <a:endParaRPr lang="el-GR" dirty="0"/>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Τίτλος 1"/>
          <p:cNvSpPr>
            <a:spLocks noGrp="1"/>
          </p:cNvSpPr>
          <p:nvPr>
            <p:ph type="title"/>
          </p:nvPr>
        </p:nvSpPr>
        <p:spPr>
          <a:xfrm>
            <a:off x="457200" y="274638"/>
            <a:ext cx="8229600" cy="511156"/>
          </a:xfrm>
        </p:spPr>
        <p:txBody>
          <a:bodyPr>
            <a:noAutofit/>
          </a:bodyPr>
          <a:lstStyle/>
          <a:p>
            <a:r>
              <a:rPr lang="el-GR" sz="2800" b="1" dirty="0" smtClean="0"/>
              <a:t>Η νέκρωση που ενδιαφέρει είναι η </a:t>
            </a:r>
            <a:r>
              <a:rPr lang="el-GR" sz="2800" b="1" dirty="0" smtClean="0">
                <a:effectLst>
                  <a:outerShdw blurRad="38100" dist="38100" dir="2700000" algn="tl">
                    <a:srgbClr val="000000">
                      <a:alpha val="43137"/>
                    </a:srgbClr>
                  </a:outerShdw>
                </a:effectLst>
              </a:rPr>
              <a:t>μικρο</a:t>
            </a:r>
            <a:r>
              <a:rPr lang="el-GR" sz="2800" b="1" dirty="0" smtClean="0"/>
              <a:t>σκοπικά ανιχνευόμενη ,  πηκτική νέκρωση</a:t>
            </a:r>
          </a:p>
        </p:txBody>
      </p:sp>
      <p:pic>
        <p:nvPicPr>
          <p:cNvPr id="96260" name="Εικόνα 3"/>
          <p:cNvPicPr>
            <a:picLocks noChangeAspect="1"/>
          </p:cNvPicPr>
          <p:nvPr/>
        </p:nvPicPr>
        <p:blipFill>
          <a:blip r:embed="rId3" cstate="print"/>
          <a:srcRect l="28777" t="11812" r="11453" b="10425"/>
          <a:stretch>
            <a:fillRect/>
          </a:stretch>
        </p:blipFill>
        <p:spPr bwMode="auto">
          <a:xfrm>
            <a:off x="857224" y="1000108"/>
            <a:ext cx="7058025" cy="5164138"/>
          </a:xfrm>
          <a:prstGeom prst="rect">
            <a:avLst/>
          </a:prstGeom>
          <a:noFill/>
          <a:ln w="9525">
            <a:noFill/>
            <a:miter lim="800000"/>
            <a:headEnd/>
            <a:tailEnd/>
          </a:ln>
        </p:spPr>
      </p:pic>
      <p:sp>
        <p:nvSpPr>
          <p:cNvPr id="5" name="Ορθογώνιο 4"/>
          <p:cNvSpPr/>
          <p:nvPr/>
        </p:nvSpPr>
        <p:spPr>
          <a:xfrm>
            <a:off x="684213" y="6410325"/>
            <a:ext cx="7245373" cy="447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b="1" dirty="0">
                <a:solidFill>
                  <a:srgbClr val="002060"/>
                </a:solidFill>
              </a:rPr>
              <a:t>Μικροσκοπική πηκτική νέκρωση σε διαυγοκυτταρικό </a:t>
            </a:r>
            <a:r>
              <a:rPr lang="el-GR" b="1" dirty="0" smtClean="0">
                <a:solidFill>
                  <a:srgbClr val="002060"/>
                </a:solidFill>
              </a:rPr>
              <a:t>ΝΚΚ</a:t>
            </a:r>
            <a:endParaRPr lang="el-GR" b="1" dirty="0">
              <a:solidFill>
                <a:srgbClr val="00206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274638"/>
            <a:ext cx="8929718" cy="562074"/>
          </a:xfrm>
        </p:spPr>
        <p:txBody>
          <a:bodyPr rtlCol="0">
            <a:noAutofit/>
          </a:bodyPr>
          <a:lstStyle/>
          <a:p>
            <a:pPr fontAlgn="auto">
              <a:spcAft>
                <a:spcPts val="0"/>
              </a:spcAft>
              <a:defRPr/>
            </a:pPr>
            <a:r>
              <a:rPr lang="el-GR" dirty="0" smtClean="0">
                <a:solidFill>
                  <a:schemeClr val="tx2"/>
                </a:solidFill>
              </a:rPr>
              <a:t> Συστάσεις αναφορικά με τη νέκρωση στο ΝΚΚ </a:t>
            </a:r>
            <a:endParaRPr lang="el-GR" dirty="0">
              <a:solidFill>
                <a:schemeClr val="tx2"/>
              </a:solidFill>
            </a:endParaRPr>
          </a:p>
        </p:txBody>
      </p:sp>
      <p:sp>
        <p:nvSpPr>
          <p:cNvPr id="3" name="Θέση περιεχομένου 2"/>
          <p:cNvSpPr>
            <a:spLocks noGrp="1"/>
          </p:cNvSpPr>
          <p:nvPr>
            <p:ph idx="1"/>
          </p:nvPr>
        </p:nvSpPr>
        <p:spPr>
          <a:xfrm>
            <a:off x="0" y="1124744"/>
            <a:ext cx="9144000" cy="5518966"/>
          </a:xfrm>
        </p:spPr>
        <p:txBody>
          <a:bodyPr>
            <a:noAutofit/>
          </a:bodyPr>
          <a:lstStyle/>
          <a:p>
            <a:pPr>
              <a:lnSpc>
                <a:spcPct val="90000"/>
              </a:lnSpc>
            </a:pPr>
            <a:r>
              <a:rPr lang="el-GR" sz="2800" dirty="0" smtClean="0"/>
              <a:t>Οι μισοί ερωτηθέντες εξειδικευμένοι ιστοπαθολόγοι αναφέρουν την </a:t>
            </a:r>
            <a:r>
              <a:rPr lang="el-GR" sz="2800" dirty="0" smtClean="0">
                <a:solidFill>
                  <a:schemeClr val="tx2"/>
                </a:solidFill>
              </a:rPr>
              <a:t>έκταση</a:t>
            </a:r>
            <a:r>
              <a:rPr lang="el-GR" sz="2800" dirty="0" smtClean="0"/>
              <a:t> της νέκρωσης </a:t>
            </a:r>
          </a:p>
          <a:p>
            <a:pPr lvl="1">
              <a:lnSpc>
                <a:spcPct val="90000"/>
              </a:lnSpc>
            </a:pPr>
            <a:r>
              <a:rPr lang="el-GR" dirty="0" smtClean="0"/>
              <a:t>Οι μισοί από αυτούς υπολογίζουν το επί της % ποσοστό της νέκρωσης.</a:t>
            </a:r>
          </a:p>
          <a:p>
            <a:pPr lvl="1">
              <a:lnSpc>
                <a:spcPct val="90000"/>
              </a:lnSpc>
            </a:pPr>
            <a:r>
              <a:rPr lang="el-GR" dirty="0" smtClean="0"/>
              <a:t>Οι υπόλοιποι τη χαρακτηρίζουν ως εστιακή ή εκτεταμένη.</a:t>
            </a:r>
          </a:p>
          <a:p>
            <a:pPr>
              <a:lnSpc>
                <a:spcPct val="90000"/>
              </a:lnSpc>
            </a:pPr>
            <a:r>
              <a:rPr lang="el-GR" sz="2800" dirty="0" smtClean="0"/>
              <a:t>Συμφωνία σε ποσοστό  86% των ερωτηθέντων ειδικών ως προς την ανφορά της νέκρωσης (παρουσία /απουσία) στο </a:t>
            </a:r>
            <a:r>
              <a:rPr lang="el-GR" sz="2800" dirty="0" smtClean="0">
                <a:solidFill>
                  <a:schemeClr val="tx2"/>
                </a:solidFill>
              </a:rPr>
              <a:t>διαυγοκυτταρικό ΝΚΚ  </a:t>
            </a:r>
            <a:r>
              <a:rPr lang="el-GR" sz="2800" dirty="0" smtClean="0"/>
              <a:t>και (69%) τον υπολογισμό του ποσοστού της (στη μικροσκοπική εξέταση).</a:t>
            </a:r>
          </a:p>
          <a:p>
            <a:pPr>
              <a:lnSpc>
                <a:spcPct val="90000"/>
              </a:lnSpc>
            </a:pPr>
            <a:r>
              <a:rPr lang="el-GR" sz="2800" dirty="0" smtClean="0"/>
              <a:t>Η μελέτη της προγνωστικής σημασίας της νέκρωσης  βρίσκεται σε εξέλιξη γι’ αυτό η αξιολόγησή της πρέπει να γίνεται τόσο σε μακρο- όσο και κυρίως σε </a:t>
            </a:r>
            <a:r>
              <a:rPr lang="el-GR" sz="2800" dirty="0" smtClean="0">
                <a:effectLst>
                  <a:outerShdw blurRad="38100" dist="38100" dir="2700000" algn="tl">
                    <a:srgbClr val="000000">
                      <a:alpha val="43137"/>
                    </a:srgbClr>
                  </a:outerShdw>
                </a:effectLst>
              </a:rPr>
              <a:t>μικρο</a:t>
            </a:r>
            <a:r>
              <a:rPr lang="el-GR" sz="2800" dirty="0" smtClean="0"/>
              <a:t>σκοπικό επίπεδο.</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cstate="print"/>
          <a:srcRect/>
          <a:stretch>
            <a:fillRect/>
          </a:stretch>
        </p:blipFill>
        <p:spPr bwMode="auto">
          <a:xfrm>
            <a:off x="0" y="0"/>
            <a:ext cx="9144000" cy="5114925"/>
          </a:xfrm>
          <a:prstGeom prst="rect">
            <a:avLst/>
          </a:prstGeom>
          <a:noFill/>
          <a:ln w="9525">
            <a:noFill/>
            <a:round/>
            <a:headEnd/>
            <a:tailEnd/>
          </a:ln>
        </p:spPr>
      </p:pic>
      <p:sp>
        <p:nvSpPr>
          <p:cNvPr id="52227" name="Text Box 3"/>
          <p:cNvSpPr txBox="1">
            <a:spLocks noChangeArrowheads="1"/>
          </p:cNvSpPr>
          <p:nvPr/>
        </p:nvSpPr>
        <p:spPr bwMode="auto">
          <a:xfrm>
            <a:off x="0" y="5000636"/>
            <a:ext cx="9144000" cy="1714512"/>
          </a:xfrm>
          <a:prstGeom prst="rect">
            <a:avLst/>
          </a:prstGeom>
          <a:noFill/>
          <a:ln w="9525">
            <a:noFill/>
            <a:round/>
            <a:headEnd/>
            <a:tailEnd/>
          </a:ln>
        </p:spPr>
        <p:txBody>
          <a:bodyPr wrap="none" lIns="90000" tIns="45000" rIns="90000" bIns="45000"/>
          <a:lstStyle/>
          <a:p>
            <a:pPr algn="ctr" defTabSz="449263">
              <a:lnSpc>
                <a:spcPct val="117000"/>
              </a:lnSpc>
              <a:buClr>
                <a:srgbClr val="FFFFFF"/>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sz="2000" b="1" spc="600" dirty="0" smtClean="0">
                <a:solidFill>
                  <a:srgbClr val="FF0000"/>
                </a:solidFill>
              </a:rPr>
              <a:t>Επίπεδη</a:t>
            </a:r>
            <a:r>
              <a:rPr lang="el-GR" sz="2000" b="1" dirty="0" smtClean="0">
                <a:solidFill>
                  <a:srgbClr val="FF0000"/>
                </a:solidFill>
              </a:rPr>
              <a:t> ενδοουροθηλιακή νεοπλασία.</a:t>
            </a:r>
          </a:p>
          <a:p>
            <a:pPr algn="ctr" defTabSz="449263">
              <a:lnSpc>
                <a:spcPct val="117000"/>
              </a:lnSpc>
              <a:buClr>
                <a:srgbClr val="FFFFFF"/>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b="1" dirty="0" err="1" smtClean="0">
                <a:solidFill>
                  <a:schemeClr val="bg2">
                    <a:lumMod val="50000"/>
                  </a:schemeClr>
                </a:solidFill>
              </a:rPr>
              <a:t>Ουροθηλιακή</a:t>
            </a:r>
            <a:r>
              <a:rPr lang="en-GB" sz="2000" b="1" dirty="0" smtClean="0">
                <a:solidFill>
                  <a:schemeClr val="bg2">
                    <a:lumMod val="50000"/>
                  </a:schemeClr>
                </a:solidFill>
              </a:rPr>
              <a:t> </a:t>
            </a:r>
            <a:r>
              <a:rPr lang="en-GB" sz="2000" b="1" dirty="0" err="1" smtClean="0">
                <a:solidFill>
                  <a:srgbClr val="0070C0"/>
                </a:solidFill>
              </a:rPr>
              <a:t>δυσπλασία</a:t>
            </a:r>
            <a:r>
              <a:rPr lang="el-GR" sz="2000" b="1" dirty="0" smtClean="0">
                <a:solidFill>
                  <a:schemeClr val="bg2">
                    <a:lumMod val="50000"/>
                  </a:schemeClr>
                </a:solidFill>
              </a:rPr>
              <a:t>.  Μη  περαιτέρω διαβαθμιζόμενη αλλοίωση , </a:t>
            </a:r>
          </a:p>
          <a:p>
            <a:pPr algn="ctr" defTabSz="449263">
              <a:lnSpc>
                <a:spcPct val="117000"/>
              </a:lnSpc>
              <a:buClr>
                <a:srgbClr val="FFFFFF"/>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sz="2000" b="1" dirty="0" smtClean="0">
                <a:solidFill>
                  <a:schemeClr val="bg2">
                    <a:lumMod val="50000"/>
                  </a:schemeClr>
                </a:solidFill>
              </a:rPr>
              <a:t>ταυτόσημη της </a:t>
            </a:r>
            <a:r>
              <a:rPr lang="el-GR" sz="2000" b="1" dirty="0" smtClean="0">
                <a:solidFill>
                  <a:srgbClr val="0070C0"/>
                </a:solidFill>
              </a:rPr>
              <a:t>χαμηλόβαθμης</a:t>
            </a:r>
            <a:r>
              <a:rPr lang="el-GR" sz="2000" b="1" dirty="0" smtClean="0">
                <a:solidFill>
                  <a:schemeClr val="bg2">
                    <a:lumMod val="50000"/>
                  </a:schemeClr>
                </a:solidFill>
              </a:rPr>
              <a:t> ενδοουροθηλιακής νεοπλασίας, </a:t>
            </a:r>
          </a:p>
          <a:p>
            <a:pPr algn="ctr" defTabSz="449263">
              <a:lnSpc>
                <a:spcPct val="117000"/>
              </a:lnSpc>
              <a:buClr>
                <a:srgbClr val="FFFFFF"/>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sz="2000" b="1" dirty="0" smtClean="0">
                <a:solidFill>
                  <a:schemeClr val="bg2">
                    <a:lumMod val="50000"/>
                  </a:schemeClr>
                </a:solidFill>
              </a:rPr>
              <a:t>σε αντιδιαστολή με το </a:t>
            </a:r>
            <a:r>
              <a:rPr lang="en-US" sz="2000" b="1" dirty="0" smtClean="0">
                <a:solidFill>
                  <a:schemeClr val="tx1">
                    <a:lumMod val="85000"/>
                    <a:lumOff val="15000"/>
                  </a:schemeClr>
                </a:solidFill>
              </a:rPr>
              <a:t>in situ </a:t>
            </a:r>
            <a:r>
              <a:rPr lang="el-GR" sz="2000" b="1" dirty="0" smtClean="0">
                <a:solidFill>
                  <a:schemeClr val="bg2">
                    <a:lumMod val="50000"/>
                  </a:schemeClr>
                </a:solidFill>
              </a:rPr>
              <a:t>καρκίνωμα∙ το τελευταίο,</a:t>
            </a:r>
          </a:p>
          <a:p>
            <a:pPr algn="ctr" defTabSz="449263">
              <a:lnSpc>
                <a:spcPct val="117000"/>
              </a:lnSpc>
              <a:buClr>
                <a:srgbClr val="FFFFFF"/>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sz="2000" b="1" dirty="0" smtClean="0">
                <a:solidFill>
                  <a:schemeClr val="bg2">
                    <a:lumMod val="50000"/>
                  </a:schemeClr>
                </a:solidFill>
              </a:rPr>
              <a:t> εξορισμού, αντιστοιχεί στην   </a:t>
            </a:r>
            <a:r>
              <a:rPr lang="el-GR" sz="2000" b="1" dirty="0" smtClean="0">
                <a:solidFill>
                  <a:schemeClr val="tx1">
                    <a:lumMod val="85000"/>
                    <a:lumOff val="15000"/>
                  </a:schemeClr>
                </a:solidFill>
              </a:rPr>
              <a:t>υψηλόβαθμη</a:t>
            </a:r>
            <a:r>
              <a:rPr lang="el-GR" sz="2000" b="1" dirty="0" smtClean="0">
                <a:solidFill>
                  <a:schemeClr val="bg2">
                    <a:lumMod val="50000"/>
                  </a:schemeClr>
                </a:solidFill>
              </a:rPr>
              <a:t> ενδοουροθηλιακή νεοπλασία.  </a:t>
            </a:r>
            <a:endParaRPr lang="en-GB" sz="2000" b="1" dirty="0">
              <a:solidFill>
                <a:schemeClr val="bg2">
                  <a:lumMod val="50000"/>
                </a:schemeClr>
              </a:solidFill>
            </a:endParaRPr>
          </a:p>
        </p:txBody>
      </p:sp>
      <p:sp>
        <p:nvSpPr>
          <p:cNvPr id="4" name="Title 1"/>
          <p:cNvSpPr txBox="1">
            <a:spLocks/>
          </p:cNvSpPr>
          <p:nvPr/>
        </p:nvSpPr>
        <p:spPr>
          <a:xfrm>
            <a:off x="0" y="0"/>
            <a:ext cx="9144000" cy="714356"/>
          </a:xfrm>
          <a:prstGeom prst="rect">
            <a:avLst/>
          </a:prstGeom>
        </p:spPr>
        <p:txBody>
          <a:bodyPr>
            <a:normAutofit fontScale="92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800" b="1" i="0" u="sng"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ΑΠΟΧΕΤΕΥΤΙΚΗ ΜΟΙΡΑ </a:t>
            </a:r>
            <a:r>
              <a:rPr kumimoji="0" lang="el-GR" sz="2800" b="0" i="0" u="sng"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ΟΥΡΟΠΟΙΗΤΙΚΟΥ - </a:t>
            </a:r>
            <a:r>
              <a:rPr kumimoji="0" lang="el-GR" sz="2800" b="1" i="0" u="sng"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ΟΥΡΟΔΟΧΟΣ ΚΥΣΤΗ </a:t>
            </a:r>
            <a:endParaRPr kumimoji="0" lang="el-GR" sz="2800" b="1" i="0" u="sng"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p:cNvSpPr>
          <p:nvPr>
            <p:ph type="title"/>
          </p:nvPr>
        </p:nvSpPr>
        <p:spPr/>
        <p:txBody>
          <a:bodyPr/>
          <a:lstStyle/>
          <a:p>
            <a:r>
              <a:rPr lang="el-GR" sz="3600" b="1" smtClean="0">
                <a:solidFill>
                  <a:srgbClr val="800000"/>
                </a:solidFill>
              </a:rPr>
              <a:t>ΔΙΗΘΗΤΙΚΟ ΟΥΡΟΘΗΛΙΑΚΟ ΚΑΡΚΙΝΩΜΑ</a:t>
            </a:r>
          </a:p>
        </p:txBody>
      </p:sp>
      <p:sp>
        <p:nvSpPr>
          <p:cNvPr id="66563" name="Rectangle 3"/>
          <p:cNvSpPr>
            <a:spLocks noGrp="1"/>
          </p:cNvSpPr>
          <p:nvPr>
            <p:ph type="body" idx="1"/>
          </p:nvPr>
        </p:nvSpPr>
        <p:spPr/>
        <p:txBody>
          <a:bodyPr/>
          <a:lstStyle/>
          <a:p>
            <a:r>
              <a:rPr lang="el-GR" altLang="ko-KR" b="1" i="1" dirty="0" smtClean="0">
                <a:solidFill>
                  <a:srgbClr val="800000"/>
                </a:solidFill>
              </a:rPr>
              <a:t>Ορισμός:</a:t>
            </a:r>
            <a:r>
              <a:rPr lang="el-GR" altLang="ko-KR" dirty="0" smtClean="0"/>
              <a:t> </a:t>
            </a:r>
            <a:r>
              <a:rPr lang="el-GR" altLang="ko-KR" sz="2800" dirty="0" smtClean="0">
                <a:solidFill>
                  <a:schemeClr val="tx2"/>
                </a:solidFill>
              </a:rPr>
              <a:t>Σύμφωνα με την </a:t>
            </a:r>
            <a:r>
              <a:rPr lang="en-US" altLang="ko-KR" sz="2800" dirty="0" smtClean="0">
                <a:solidFill>
                  <a:schemeClr val="tx2"/>
                </a:solidFill>
                <a:ea typeface="굴림" charset="-127"/>
              </a:rPr>
              <a:t>TNM</a:t>
            </a:r>
            <a:r>
              <a:rPr lang="el-GR" altLang="ko-KR" sz="2800" dirty="0" smtClean="0">
                <a:solidFill>
                  <a:schemeClr val="tx2"/>
                </a:solidFill>
              </a:rPr>
              <a:t>/</a:t>
            </a:r>
            <a:r>
              <a:rPr lang="en-US" altLang="ko-KR" sz="2800" dirty="0" smtClean="0">
                <a:solidFill>
                  <a:schemeClr val="tx2"/>
                </a:solidFill>
                <a:ea typeface="굴림" charset="-127"/>
              </a:rPr>
              <a:t>UICC </a:t>
            </a:r>
            <a:r>
              <a:rPr lang="el-GR" altLang="ko-KR" sz="2800" dirty="0" smtClean="0">
                <a:solidFill>
                  <a:schemeClr val="tx2"/>
                </a:solidFill>
              </a:rPr>
              <a:t>σταδιοποίηση (2009) και την Παγκόσμια Οργάνωση Υγείας (ΠΟΥ 2004), ένα ουροθηλιακό καρκίνωμα αρχίζει να χαρακτηρίζεται ως διηθητικό </a:t>
            </a:r>
            <a:r>
              <a:rPr lang="en-US" altLang="ko-KR" sz="2800" dirty="0" smtClean="0">
                <a:solidFill>
                  <a:schemeClr val="tx2"/>
                </a:solidFill>
              </a:rPr>
              <a:t>( </a:t>
            </a:r>
            <a:r>
              <a:rPr lang="en-US" altLang="ko-KR" sz="2800" b="1" dirty="0" smtClean="0">
                <a:solidFill>
                  <a:schemeClr val="tx2"/>
                </a:solidFill>
                <a:effectLst>
                  <a:outerShdw blurRad="38100" dist="38100" dir="2700000" algn="tl">
                    <a:srgbClr val="000000">
                      <a:alpha val="43137"/>
                    </a:srgbClr>
                  </a:outerShdw>
                </a:effectLst>
              </a:rPr>
              <a:t>pT1</a:t>
            </a:r>
            <a:r>
              <a:rPr lang="en-US" altLang="ko-KR" sz="2800" dirty="0" smtClean="0">
                <a:solidFill>
                  <a:schemeClr val="tx2"/>
                </a:solidFill>
              </a:rPr>
              <a:t> ) </a:t>
            </a:r>
            <a:r>
              <a:rPr lang="el-GR" altLang="ko-KR" sz="2800" dirty="0" smtClean="0">
                <a:solidFill>
                  <a:schemeClr val="tx2"/>
                </a:solidFill>
              </a:rPr>
              <a:t>από τη στιγμή που διηθεί :</a:t>
            </a:r>
          </a:p>
          <a:p>
            <a:r>
              <a:rPr lang="el-GR" altLang="ko-KR" sz="2800" dirty="0" smtClean="0">
                <a:solidFill>
                  <a:schemeClr val="tx2"/>
                </a:solidFill>
              </a:rPr>
              <a:t>είτε τον </a:t>
            </a:r>
            <a:r>
              <a:rPr lang="el-GR" altLang="ko-KR" sz="2800" b="1" dirty="0" smtClean="0">
                <a:solidFill>
                  <a:schemeClr val="tx2"/>
                </a:solidFill>
              </a:rPr>
              <a:t>υποεπιθηλιακό συνδετικό ιστό (χαλαρό υπόστρωμα </a:t>
            </a:r>
            <a:r>
              <a:rPr lang="en-US" altLang="ko-KR" sz="2800" b="1" dirty="0" smtClean="0">
                <a:solidFill>
                  <a:schemeClr val="tx2"/>
                </a:solidFill>
              </a:rPr>
              <a:t>/ </a:t>
            </a:r>
            <a:r>
              <a:rPr lang="el-GR" altLang="ko-KR" sz="2800" b="1" dirty="0" smtClean="0">
                <a:solidFill>
                  <a:schemeClr val="tx2"/>
                </a:solidFill>
              </a:rPr>
              <a:t>χόριο / </a:t>
            </a:r>
            <a:r>
              <a:rPr lang="en-US" altLang="ko-KR" sz="2800" b="1" dirty="0" smtClean="0">
                <a:solidFill>
                  <a:schemeClr val="tx2"/>
                </a:solidFill>
                <a:ea typeface="굴림" charset="-127"/>
              </a:rPr>
              <a:t>lamina </a:t>
            </a:r>
            <a:r>
              <a:rPr lang="en-US" altLang="ko-KR" sz="2800" b="1" dirty="0" err="1" smtClean="0">
                <a:solidFill>
                  <a:schemeClr val="tx2"/>
                </a:solidFill>
                <a:ea typeface="굴림" charset="-127"/>
              </a:rPr>
              <a:t>propria</a:t>
            </a:r>
            <a:r>
              <a:rPr lang="el-GR" altLang="ko-KR" sz="2800" b="1" dirty="0" smtClean="0">
                <a:solidFill>
                  <a:schemeClr val="tx2"/>
                </a:solidFill>
              </a:rPr>
              <a:t>)</a:t>
            </a:r>
          </a:p>
          <a:p>
            <a:r>
              <a:rPr lang="el-GR" altLang="ko-KR" sz="2800" dirty="0" smtClean="0">
                <a:solidFill>
                  <a:schemeClr val="tx2"/>
                </a:solidFill>
              </a:rPr>
              <a:t> είτε τον </a:t>
            </a:r>
            <a:r>
              <a:rPr lang="el-GR" altLang="ko-KR" sz="2800" b="1" dirty="0" smtClean="0">
                <a:solidFill>
                  <a:schemeClr val="tx2"/>
                </a:solidFill>
              </a:rPr>
              <a:t>αγγειοσυνδετικό άξονα </a:t>
            </a:r>
            <a:r>
              <a:rPr lang="el-GR" altLang="ko-KR" sz="2800" b="1" dirty="0" err="1" smtClean="0">
                <a:solidFill>
                  <a:schemeClr val="tx2"/>
                </a:solidFill>
              </a:rPr>
              <a:t>θηλώδους</a:t>
            </a:r>
            <a:r>
              <a:rPr lang="el-GR" altLang="ko-KR" sz="2800" b="1" dirty="0" smtClean="0">
                <a:solidFill>
                  <a:schemeClr val="tx2"/>
                </a:solidFill>
              </a:rPr>
              <a:t> σχηματισμού. </a:t>
            </a:r>
            <a:endParaRPr lang="el-GR" sz="2800" b="1" dirty="0" smtClean="0">
              <a:solidFill>
                <a:schemeClr val="tx2"/>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p:cNvSpPr>
          <p:nvPr>
            <p:ph type="title"/>
          </p:nvPr>
        </p:nvSpPr>
        <p:spPr>
          <a:xfrm>
            <a:off x="0" y="0"/>
            <a:ext cx="9144000" cy="1071546"/>
          </a:xfrm>
        </p:spPr>
        <p:txBody>
          <a:bodyPr>
            <a:normAutofit fontScale="90000"/>
          </a:bodyPr>
          <a:lstStyle/>
          <a:p>
            <a:r>
              <a:rPr lang="el-GR" altLang="ko-KR" sz="2800" b="1" i="1" dirty="0" smtClean="0">
                <a:solidFill>
                  <a:schemeClr val="bg2">
                    <a:lumMod val="25000"/>
                  </a:schemeClr>
                </a:solidFill>
              </a:rPr>
              <a:t>Ιστολογικά γνωρίσματα χρήσιμα  στη διάγνωση της  </a:t>
            </a:r>
            <a:r>
              <a:rPr lang="el-GR" altLang="ko-KR" sz="2800" b="1" i="1" spc="600" dirty="0" smtClean="0">
                <a:solidFill>
                  <a:schemeClr val="bg2">
                    <a:lumMod val="25000"/>
                  </a:schemeClr>
                </a:solidFill>
                <a:effectLst>
                  <a:outerShdw blurRad="38100" dist="38100" dir="2700000" algn="tl">
                    <a:srgbClr val="000000">
                      <a:alpha val="43137"/>
                    </a:srgbClr>
                  </a:outerShdw>
                </a:effectLst>
              </a:rPr>
              <a:t>διήθησης</a:t>
            </a:r>
            <a:r>
              <a:rPr lang="el-GR" altLang="ko-KR" sz="4000" spc="600" dirty="0" smtClean="0">
                <a:solidFill>
                  <a:schemeClr val="bg2">
                    <a:lumMod val="25000"/>
                  </a:schemeClr>
                </a:solidFill>
              </a:rPr>
              <a:t> </a:t>
            </a:r>
            <a:r>
              <a:rPr lang="el-GR" altLang="ko-KR" sz="2800" b="1" i="1" spc="600" dirty="0" smtClean="0">
                <a:solidFill>
                  <a:schemeClr val="bg2">
                    <a:lumMod val="25000"/>
                  </a:schemeClr>
                </a:solidFill>
              </a:rPr>
              <a:t>του χορίου </a:t>
            </a:r>
            <a:r>
              <a:rPr lang="el-GR" altLang="ko-KR" sz="2800" b="1" i="1" dirty="0" smtClean="0">
                <a:solidFill>
                  <a:schemeClr val="bg2">
                    <a:lumMod val="25000"/>
                  </a:schemeClr>
                </a:solidFill>
              </a:rPr>
              <a:t>του βλεννογόνου/ </a:t>
            </a:r>
            <a:br>
              <a:rPr lang="el-GR" altLang="ko-KR" sz="2800" b="1" i="1" dirty="0" smtClean="0">
                <a:solidFill>
                  <a:schemeClr val="bg2">
                    <a:lumMod val="25000"/>
                  </a:schemeClr>
                </a:solidFill>
              </a:rPr>
            </a:br>
            <a:r>
              <a:rPr lang="el-GR" altLang="ko-KR" sz="2800" b="1" i="1" dirty="0" smtClean="0">
                <a:solidFill>
                  <a:schemeClr val="bg2">
                    <a:lumMod val="25000"/>
                  </a:schemeClr>
                </a:solidFill>
              </a:rPr>
              <a:t>του συνδετικού υποστρώματος</a:t>
            </a:r>
            <a:endParaRPr lang="el-GR" sz="4000" b="1" i="1" dirty="0" smtClean="0">
              <a:solidFill>
                <a:schemeClr val="bg2">
                  <a:lumMod val="25000"/>
                </a:schemeClr>
              </a:solidFill>
            </a:endParaRPr>
          </a:p>
        </p:txBody>
      </p:sp>
      <p:sp>
        <p:nvSpPr>
          <p:cNvPr id="68611" name="Rectangle 3"/>
          <p:cNvSpPr>
            <a:spLocks noGrp="1"/>
          </p:cNvSpPr>
          <p:nvPr>
            <p:ph type="body" idx="1"/>
          </p:nvPr>
        </p:nvSpPr>
        <p:spPr>
          <a:xfrm>
            <a:off x="0" y="1214422"/>
            <a:ext cx="9144000" cy="5643578"/>
          </a:xfrm>
        </p:spPr>
        <p:txBody>
          <a:bodyPr>
            <a:normAutofit/>
          </a:bodyPr>
          <a:lstStyle/>
          <a:p>
            <a:pPr algn="ctr">
              <a:lnSpc>
                <a:spcPct val="80000"/>
              </a:lnSpc>
            </a:pPr>
            <a:r>
              <a:rPr lang="el-GR" sz="2000" b="1" i="1" dirty="0" smtClean="0">
                <a:solidFill>
                  <a:schemeClr val="tx2"/>
                </a:solidFill>
              </a:rPr>
              <a:t>Α. Ιστολογικός βαθμός κακοήθειας</a:t>
            </a:r>
            <a:endParaRPr lang="el-GR" sz="2000" dirty="0" smtClean="0">
              <a:solidFill>
                <a:schemeClr val="tx2"/>
              </a:solidFill>
            </a:endParaRPr>
          </a:p>
          <a:p>
            <a:pPr algn="ctr">
              <a:lnSpc>
                <a:spcPct val="80000"/>
              </a:lnSpc>
              <a:buNone/>
            </a:pPr>
            <a:r>
              <a:rPr lang="el-GR" sz="2000" dirty="0" smtClean="0">
                <a:solidFill>
                  <a:schemeClr val="tx2"/>
                </a:solidFill>
              </a:rPr>
              <a:t>           Τα διηθητικά κύτταρα είναι </a:t>
            </a:r>
            <a:r>
              <a:rPr lang="el-GR" sz="2000" u="sng" dirty="0" smtClean="0">
                <a:solidFill>
                  <a:schemeClr val="tx2"/>
                </a:solidFill>
              </a:rPr>
              <a:t>συνήθως</a:t>
            </a:r>
            <a:r>
              <a:rPr lang="el-GR" sz="2000" dirty="0" smtClean="0">
                <a:solidFill>
                  <a:schemeClr val="tx2"/>
                </a:solidFill>
              </a:rPr>
              <a:t> υψηλότερου βαθμού κακοήθειας.</a:t>
            </a:r>
          </a:p>
          <a:p>
            <a:pPr algn="ctr">
              <a:lnSpc>
                <a:spcPct val="80000"/>
              </a:lnSpc>
              <a:buNone/>
            </a:pPr>
            <a:endParaRPr lang="el-GR" sz="2000" b="1" i="1" dirty="0" smtClean="0">
              <a:solidFill>
                <a:schemeClr val="tx2"/>
              </a:solidFill>
            </a:endParaRPr>
          </a:p>
          <a:p>
            <a:pPr algn="ctr">
              <a:lnSpc>
                <a:spcPct val="80000"/>
              </a:lnSpc>
            </a:pPr>
            <a:r>
              <a:rPr lang="el-GR" sz="2000" b="1" i="1" dirty="0" smtClean="0">
                <a:solidFill>
                  <a:schemeClr val="tx2"/>
                </a:solidFill>
              </a:rPr>
              <a:t>Β. </a:t>
            </a:r>
            <a:r>
              <a:rPr lang="en-US" sz="2000" b="1" i="1" dirty="0" smtClean="0">
                <a:solidFill>
                  <a:schemeClr val="tx2"/>
                </a:solidFill>
              </a:rPr>
              <a:t>A</a:t>
            </a:r>
            <a:r>
              <a:rPr lang="el-GR" sz="2000" b="1" i="1" dirty="0" smtClean="0">
                <a:solidFill>
                  <a:schemeClr val="tx2"/>
                </a:solidFill>
              </a:rPr>
              <a:t>ρχιτεκτονικά πρότυπα του διηθητικού επιθηλίου</a:t>
            </a:r>
          </a:p>
          <a:p>
            <a:pPr algn="ctr">
              <a:lnSpc>
                <a:spcPct val="80000"/>
              </a:lnSpc>
              <a:buNone/>
            </a:pPr>
            <a:r>
              <a:rPr lang="el-GR" sz="2000" dirty="0" smtClean="0">
                <a:solidFill>
                  <a:schemeClr val="tx2"/>
                </a:solidFill>
              </a:rPr>
              <a:t>1. Φωλεές ανώμαλου σχήματος</a:t>
            </a:r>
          </a:p>
          <a:p>
            <a:pPr algn="ctr">
              <a:lnSpc>
                <a:spcPct val="80000"/>
              </a:lnSpc>
              <a:buNone/>
            </a:pPr>
            <a:r>
              <a:rPr lang="el-GR" sz="2000" dirty="0" smtClean="0">
                <a:solidFill>
                  <a:schemeClr val="tx2"/>
                </a:solidFill>
              </a:rPr>
              <a:t>            2. Διήθηση από μεμονωμένα κύτταρα</a:t>
            </a:r>
          </a:p>
          <a:p>
            <a:pPr>
              <a:lnSpc>
                <a:spcPct val="80000"/>
              </a:lnSpc>
              <a:buNone/>
            </a:pPr>
            <a:r>
              <a:rPr lang="el-GR" sz="2000" dirty="0" smtClean="0">
                <a:solidFill>
                  <a:schemeClr val="tx2"/>
                </a:solidFill>
              </a:rPr>
              <a:t>                                                  3. Ανώμαλη ή απούσα βασική μεμβράνη</a:t>
            </a:r>
          </a:p>
          <a:p>
            <a:pPr>
              <a:lnSpc>
                <a:spcPct val="80000"/>
              </a:lnSpc>
              <a:buNone/>
            </a:pPr>
            <a:r>
              <a:rPr lang="el-GR" sz="2000" dirty="0" smtClean="0">
                <a:solidFill>
                  <a:schemeClr val="tx2"/>
                </a:solidFill>
              </a:rPr>
              <a:t>                                                  4. Δακτυλοειδείς προσεκβολές</a:t>
            </a:r>
          </a:p>
          <a:p>
            <a:pPr>
              <a:lnSpc>
                <a:spcPct val="80000"/>
              </a:lnSpc>
              <a:buNone/>
            </a:pPr>
            <a:r>
              <a:rPr lang="el-GR" sz="2000" dirty="0" smtClean="0">
                <a:solidFill>
                  <a:schemeClr val="tx2"/>
                </a:solidFill>
              </a:rPr>
              <a:t>                                                  5. Παράδοξη διαφοροποίηση</a:t>
            </a:r>
          </a:p>
          <a:p>
            <a:pPr>
              <a:lnSpc>
                <a:spcPct val="80000"/>
              </a:lnSpc>
              <a:buNone/>
            </a:pPr>
            <a:endParaRPr lang="el-GR" sz="2000" b="1" i="1" dirty="0" smtClean="0">
              <a:solidFill>
                <a:schemeClr val="tx2"/>
              </a:solidFill>
            </a:endParaRPr>
          </a:p>
          <a:p>
            <a:pPr algn="ctr">
              <a:lnSpc>
                <a:spcPct val="80000"/>
              </a:lnSpc>
            </a:pPr>
            <a:r>
              <a:rPr lang="el-GR" sz="2000" b="1" i="1" dirty="0" smtClean="0">
                <a:solidFill>
                  <a:schemeClr val="tx2"/>
                </a:solidFill>
              </a:rPr>
              <a:t>Γ. Διήθηση Αγγείων/λεμφαγγείων</a:t>
            </a:r>
          </a:p>
          <a:p>
            <a:pPr algn="ctr">
              <a:lnSpc>
                <a:spcPct val="80000"/>
              </a:lnSpc>
            </a:pPr>
            <a:endParaRPr lang="el-GR" sz="2000" b="1" i="1" dirty="0" smtClean="0">
              <a:solidFill>
                <a:schemeClr val="tx2"/>
              </a:solidFill>
            </a:endParaRPr>
          </a:p>
          <a:p>
            <a:pPr algn="ctr">
              <a:lnSpc>
                <a:spcPct val="80000"/>
              </a:lnSpc>
            </a:pPr>
            <a:r>
              <a:rPr lang="el-GR" sz="2000" b="1" i="1" dirty="0" smtClean="0">
                <a:solidFill>
                  <a:schemeClr val="tx2"/>
                </a:solidFill>
              </a:rPr>
              <a:t>Δ. Στρωματική αντίδραση</a:t>
            </a:r>
            <a:endParaRPr lang="el-GR" sz="2000" dirty="0" smtClean="0">
              <a:solidFill>
                <a:schemeClr val="tx2"/>
              </a:solidFill>
            </a:endParaRPr>
          </a:p>
          <a:p>
            <a:pPr algn="ctr">
              <a:lnSpc>
                <a:spcPct val="80000"/>
              </a:lnSpc>
              <a:buNone/>
            </a:pPr>
            <a:r>
              <a:rPr lang="el-GR" sz="2000" dirty="0" smtClean="0">
                <a:solidFill>
                  <a:schemeClr val="tx2"/>
                </a:solidFill>
              </a:rPr>
              <a:t>1.  Δεσμοπλασία</a:t>
            </a:r>
          </a:p>
          <a:p>
            <a:pPr algn="ctr">
              <a:lnSpc>
                <a:spcPct val="80000"/>
              </a:lnSpc>
              <a:buNone/>
            </a:pPr>
            <a:r>
              <a:rPr lang="el-GR" sz="2000" dirty="0" smtClean="0">
                <a:solidFill>
                  <a:schemeClr val="tx2"/>
                </a:solidFill>
              </a:rPr>
              <a:t>2.  Τεχνητή συρρίκνωση </a:t>
            </a:r>
          </a:p>
          <a:p>
            <a:pPr algn="ctr">
              <a:lnSpc>
                <a:spcPct val="80000"/>
              </a:lnSpc>
              <a:buNone/>
            </a:pPr>
            <a:r>
              <a:rPr lang="el-GR" sz="2000" dirty="0" smtClean="0">
                <a:solidFill>
                  <a:schemeClr val="tx2"/>
                </a:solidFill>
              </a:rPr>
              <a:t>3.  Φλεγμονή</a:t>
            </a:r>
          </a:p>
          <a:p>
            <a:pPr algn="ctr">
              <a:lnSpc>
                <a:spcPct val="80000"/>
              </a:lnSpc>
              <a:buNone/>
            </a:pPr>
            <a:r>
              <a:rPr lang="el-GR" sz="2000" dirty="0" smtClean="0">
                <a:solidFill>
                  <a:schemeClr val="tx2"/>
                </a:solidFill>
              </a:rPr>
              <a:t>4.  Μυξοειδές στρώμα</a:t>
            </a:r>
          </a:p>
          <a:p>
            <a:pPr algn="ctr">
              <a:lnSpc>
                <a:spcPct val="80000"/>
              </a:lnSpc>
              <a:buNone/>
            </a:pPr>
            <a:r>
              <a:rPr lang="el-GR" sz="2000" dirty="0" smtClean="0">
                <a:solidFill>
                  <a:schemeClr val="tx2"/>
                </a:solidFill>
              </a:rPr>
              <a:t>5.   Ψευδοσαρκωματώδες  στρώμα</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32656"/>
            <a:ext cx="9144000" cy="1584176"/>
          </a:xfrm>
        </p:spPr>
        <p:txBody>
          <a:bodyPr>
            <a:noAutofit/>
          </a:bodyPr>
          <a:lstStyle/>
          <a:p>
            <a:r>
              <a:rPr lang="el-GR" sz="3600" b="1" dirty="0" smtClean="0"/>
              <a:t>ΒΑΣΙΚΗ   ΠΑΘΟΛΟΓΟΑΝΑΤΟΜΙΚΗ ΚΑΤΗΓΟΡΙΟΠΟΙΗΣΗ  </a:t>
            </a:r>
            <a:r>
              <a:rPr lang="en-US" sz="3600" b="1" dirty="0" smtClean="0"/>
              <a:t/>
            </a:r>
            <a:br>
              <a:rPr lang="en-US" sz="3600" b="1" dirty="0" smtClean="0"/>
            </a:br>
            <a:r>
              <a:rPr lang="el-GR" sz="3600" b="1" dirty="0" smtClean="0">
                <a:solidFill>
                  <a:schemeClr val="tx2"/>
                </a:solidFill>
              </a:rPr>
              <a:t>ΟΓΚΩΝ ΝΕΦΡΟΥ </a:t>
            </a:r>
            <a:r>
              <a:rPr lang="en-US" sz="3600" b="1" dirty="0" smtClean="0">
                <a:solidFill>
                  <a:schemeClr val="tx2"/>
                </a:solidFill>
              </a:rPr>
              <a:t> </a:t>
            </a:r>
            <a:r>
              <a:rPr lang="el-GR" sz="2800" dirty="0" smtClean="0"/>
              <a:t/>
            </a:r>
            <a:br>
              <a:rPr lang="el-GR" sz="2800" dirty="0" smtClean="0"/>
            </a:br>
            <a:endParaRPr lang="el-GR" sz="2800" dirty="0"/>
          </a:p>
        </p:txBody>
      </p:sp>
      <p:sp>
        <p:nvSpPr>
          <p:cNvPr id="3" name="2 - Θέση περιεχομένου"/>
          <p:cNvSpPr>
            <a:spLocks noGrp="1"/>
          </p:cNvSpPr>
          <p:nvPr>
            <p:ph idx="1"/>
          </p:nvPr>
        </p:nvSpPr>
        <p:spPr>
          <a:xfrm>
            <a:off x="0" y="1988840"/>
            <a:ext cx="9144000" cy="4869160"/>
          </a:xfrm>
        </p:spPr>
        <p:txBody>
          <a:bodyPr>
            <a:normAutofit lnSpcReduction="10000"/>
          </a:bodyPr>
          <a:lstStyle/>
          <a:p>
            <a:pPr>
              <a:buNone/>
            </a:pPr>
            <a:r>
              <a:rPr lang="en-US" dirty="0" smtClean="0">
                <a:effectLst>
                  <a:outerShdw blurRad="38100" dist="38100" dir="2700000" algn="tl">
                    <a:srgbClr val="000000">
                      <a:alpha val="43137"/>
                    </a:srgbClr>
                  </a:outerShdw>
                </a:effectLst>
              </a:rPr>
              <a:t>   </a:t>
            </a:r>
            <a:r>
              <a:rPr lang="el-GR" dirty="0" smtClean="0">
                <a:effectLst>
                  <a:outerShdw blurRad="38100" dist="38100" dir="2700000" algn="tl">
                    <a:srgbClr val="000000">
                      <a:alpha val="43137"/>
                    </a:srgbClr>
                  </a:outerShdw>
                </a:effectLst>
              </a:rPr>
              <a:t>Τέσσερεις</a:t>
            </a:r>
            <a:r>
              <a:rPr lang="el-GR" dirty="0" smtClean="0"/>
              <a:t> κύριες μορφές συχνών </a:t>
            </a:r>
            <a:r>
              <a:rPr lang="el-GR" dirty="0" err="1" smtClean="0"/>
              <a:t>νεφροκυτταρικών</a:t>
            </a:r>
            <a:r>
              <a:rPr lang="el-GR" dirty="0" smtClean="0"/>
              <a:t> όγκων έχουν ξεχωρίσει βάσει των </a:t>
            </a:r>
            <a:r>
              <a:rPr lang="el-GR" dirty="0" smtClean="0">
                <a:effectLst>
                  <a:outerShdw blurRad="38100" dist="38100" dir="2700000" algn="tl">
                    <a:srgbClr val="000000">
                      <a:alpha val="43137"/>
                    </a:srgbClr>
                  </a:outerShdw>
                </a:effectLst>
              </a:rPr>
              <a:t>μορφολογικών και γονιδιακών χαρακτηριστικών </a:t>
            </a:r>
            <a:r>
              <a:rPr lang="el-GR" dirty="0" smtClean="0"/>
              <a:t>τους ∙ ήτοι </a:t>
            </a:r>
            <a:endParaRPr lang="en-US" dirty="0" smtClean="0"/>
          </a:p>
          <a:p>
            <a:r>
              <a:rPr lang="el-GR" dirty="0" smtClean="0"/>
              <a:t>το </a:t>
            </a:r>
            <a:r>
              <a:rPr lang="el-GR" b="1" dirty="0" err="1" smtClean="0"/>
              <a:t>διαυγοκυτταρικό</a:t>
            </a:r>
            <a:r>
              <a:rPr lang="el-GR" dirty="0" smtClean="0"/>
              <a:t>  </a:t>
            </a:r>
            <a:r>
              <a:rPr lang="el-GR" dirty="0" err="1" smtClean="0"/>
              <a:t>νεφροκυτταρικό</a:t>
            </a:r>
            <a:r>
              <a:rPr lang="el-GR" dirty="0" smtClean="0"/>
              <a:t> καρκίνωμα</a:t>
            </a:r>
          </a:p>
          <a:p>
            <a:pPr>
              <a:buNone/>
            </a:pPr>
            <a:r>
              <a:rPr lang="el-GR" dirty="0" smtClean="0"/>
              <a:t>    </a:t>
            </a:r>
            <a:r>
              <a:rPr lang="en-US" dirty="0" smtClean="0"/>
              <a:t>( </a:t>
            </a:r>
            <a:r>
              <a:rPr lang="el-GR" dirty="0" smtClean="0"/>
              <a:t>Δ</a:t>
            </a:r>
            <a:r>
              <a:rPr lang="en-US" dirty="0" smtClean="0"/>
              <a:t> NKK) </a:t>
            </a:r>
            <a:r>
              <a:rPr lang="el-GR" dirty="0" smtClean="0"/>
              <a:t> ,</a:t>
            </a:r>
            <a:endParaRPr lang="en-US" dirty="0" smtClean="0"/>
          </a:p>
          <a:p>
            <a:r>
              <a:rPr lang="el-GR" dirty="0" smtClean="0"/>
              <a:t> το </a:t>
            </a:r>
            <a:r>
              <a:rPr lang="el-GR" b="1" dirty="0" err="1" smtClean="0"/>
              <a:t>θηλώδες</a:t>
            </a:r>
            <a:r>
              <a:rPr lang="el-GR" dirty="0" smtClean="0"/>
              <a:t> </a:t>
            </a:r>
            <a:r>
              <a:rPr lang="el-GR" dirty="0" err="1" smtClean="0"/>
              <a:t>νεφροκυτταρικό</a:t>
            </a:r>
            <a:r>
              <a:rPr lang="el-GR" dirty="0" smtClean="0"/>
              <a:t> καρκίνωμα ( Θ ΝΚΚ) ,</a:t>
            </a:r>
            <a:endParaRPr lang="en-US" dirty="0" smtClean="0"/>
          </a:p>
          <a:p>
            <a:r>
              <a:rPr lang="el-GR" dirty="0" smtClean="0"/>
              <a:t>το </a:t>
            </a:r>
            <a:r>
              <a:rPr lang="el-GR" b="1" dirty="0" err="1" smtClean="0"/>
              <a:t>χρωμόφοβο</a:t>
            </a:r>
            <a:r>
              <a:rPr lang="el-GR" dirty="0" smtClean="0"/>
              <a:t> </a:t>
            </a:r>
            <a:r>
              <a:rPr lang="el-GR" dirty="0" err="1" smtClean="0"/>
              <a:t>νεφροκυτταρικό</a:t>
            </a:r>
            <a:r>
              <a:rPr lang="el-GR" dirty="0" smtClean="0"/>
              <a:t> καρκίνωμα (Χ ΝΚΚ) και </a:t>
            </a:r>
            <a:endParaRPr lang="en-US" dirty="0" smtClean="0"/>
          </a:p>
          <a:p>
            <a:r>
              <a:rPr lang="el-GR" dirty="0" smtClean="0"/>
              <a:t>το ογκοκύτωμα (καλόηθες νεόπλασμα).</a:t>
            </a:r>
          </a:p>
          <a:p>
            <a:endParaRPr lang="el-GR"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Grp="1" noChangeAspect="1" noChangeArrowheads="1"/>
          </p:cNvPicPr>
          <p:nvPr>
            <p:ph idx="1"/>
          </p:nvPr>
        </p:nvPicPr>
        <p:blipFill>
          <a:blip r:embed="rId4" cstate="print"/>
          <a:srcRect/>
          <a:stretch>
            <a:fillRect/>
          </a:stretch>
        </p:blipFill>
        <p:spPr>
          <a:xfrm>
            <a:off x="827584" y="116632"/>
            <a:ext cx="7448474" cy="5623761"/>
          </a:xfrm>
          <a:noFill/>
        </p:spPr>
      </p:pic>
      <p:sp>
        <p:nvSpPr>
          <p:cNvPr id="69635" name="4 - Ορθογώνιο"/>
          <p:cNvSpPr>
            <a:spLocks noChangeArrowheads="1"/>
          </p:cNvSpPr>
          <p:nvPr/>
        </p:nvSpPr>
        <p:spPr bwMode="auto">
          <a:xfrm>
            <a:off x="0" y="5786453"/>
            <a:ext cx="9144000" cy="1077218"/>
          </a:xfrm>
          <a:prstGeom prst="rect">
            <a:avLst/>
          </a:prstGeom>
          <a:solidFill>
            <a:srgbClr val="FFCC99"/>
          </a:solidFill>
          <a:ln w="9525">
            <a:noFill/>
            <a:miter lim="800000"/>
            <a:headEnd/>
            <a:tailEnd/>
          </a:ln>
        </p:spPr>
        <p:txBody>
          <a:bodyPr wrap="square">
            <a:spAutoFit/>
          </a:bodyPr>
          <a:lstStyle/>
          <a:p>
            <a:pPr algn="ctr"/>
            <a:r>
              <a:rPr lang="en-US" sz="1600" b="1" dirty="0">
                <a:solidFill>
                  <a:schemeClr val="bg2">
                    <a:lumMod val="25000"/>
                  </a:schemeClr>
                </a:solidFill>
                <a:effectLst>
                  <a:outerShdw blurRad="38100" dist="38100" dir="2700000" algn="tl">
                    <a:srgbClr val="000000">
                      <a:alpha val="43137"/>
                    </a:srgbClr>
                  </a:outerShdw>
                </a:effectLst>
                <a:latin typeface="Calibri" pitchFamily="34" charset="0"/>
              </a:rPr>
              <a:t>pT1 </a:t>
            </a:r>
            <a:r>
              <a:rPr lang="el-GR" sz="1600" b="1" dirty="0">
                <a:solidFill>
                  <a:schemeClr val="tx2"/>
                </a:solidFill>
                <a:latin typeface="Calibri" pitchFamily="34" charset="0"/>
              </a:rPr>
              <a:t>ουροθηλιακό καρκίνωμα:  </a:t>
            </a:r>
            <a:r>
              <a:rPr lang="el-GR" sz="1600" b="1" spc="600" dirty="0">
                <a:solidFill>
                  <a:schemeClr val="tx2"/>
                </a:solidFill>
                <a:latin typeface="Calibri" pitchFamily="34" charset="0"/>
              </a:rPr>
              <a:t>διηθητικά </a:t>
            </a:r>
            <a:r>
              <a:rPr lang="el-GR" sz="1600" b="1" dirty="0">
                <a:solidFill>
                  <a:schemeClr val="tx2"/>
                </a:solidFill>
                <a:latin typeface="Calibri" pitchFamily="34" charset="0"/>
              </a:rPr>
              <a:t>πρότυπα </a:t>
            </a:r>
            <a:r>
              <a:rPr lang="en-US" sz="1600" b="1" dirty="0" smtClean="0">
                <a:solidFill>
                  <a:schemeClr val="tx2"/>
                </a:solidFill>
                <a:latin typeface="Calibri" pitchFamily="34" charset="0"/>
              </a:rPr>
              <a:t> </a:t>
            </a:r>
            <a:r>
              <a:rPr lang="el-GR" sz="1600" b="1" dirty="0" smtClean="0">
                <a:solidFill>
                  <a:schemeClr val="tx2"/>
                </a:solidFill>
                <a:latin typeface="Calibri" pitchFamily="34" charset="0"/>
              </a:rPr>
              <a:t>εντός του χορίου.</a:t>
            </a:r>
          </a:p>
          <a:p>
            <a:pPr algn="ctr"/>
            <a:r>
              <a:rPr lang="el-GR" sz="1600" b="1" dirty="0" smtClean="0">
                <a:solidFill>
                  <a:schemeClr val="tx2"/>
                </a:solidFill>
                <a:latin typeface="Calibri" pitchFamily="34" charset="0"/>
              </a:rPr>
              <a:t> </a:t>
            </a:r>
            <a:r>
              <a:rPr lang="en-US" sz="1600" b="1" dirty="0">
                <a:solidFill>
                  <a:schemeClr val="bg2">
                    <a:lumMod val="25000"/>
                  </a:schemeClr>
                </a:solidFill>
                <a:latin typeface="Calibri" pitchFamily="34" charset="0"/>
              </a:rPr>
              <a:t>(a)</a:t>
            </a:r>
            <a:r>
              <a:rPr lang="en-US" sz="1600" b="1" dirty="0">
                <a:solidFill>
                  <a:schemeClr val="tx2"/>
                </a:solidFill>
                <a:latin typeface="Calibri" pitchFamily="34" charset="0"/>
              </a:rPr>
              <a:t> </a:t>
            </a:r>
            <a:r>
              <a:rPr lang="el-GR" sz="1600" b="1" dirty="0">
                <a:solidFill>
                  <a:schemeClr val="tx2"/>
                </a:solidFill>
                <a:latin typeface="Calibri" pitchFamily="34" charset="0"/>
              </a:rPr>
              <a:t>Το ομαλό περίγραμμα της βασικής μεμβράνης διαταράσσεται </a:t>
            </a:r>
            <a:r>
              <a:rPr lang="el-GR" sz="1600" b="1" dirty="0" smtClean="0">
                <a:solidFill>
                  <a:schemeClr val="tx2"/>
                </a:solidFill>
                <a:latin typeface="Calibri" pitchFamily="34" charset="0"/>
              </a:rPr>
              <a:t>από τα </a:t>
            </a:r>
            <a:r>
              <a:rPr lang="el-GR" sz="1600" b="1" dirty="0">
                <a:solidFill>
                  <a:schemeClr val="tx2"/>
                </a:solidFill>
                <a:latin typeface="Calibri" pitchFamily="34" charset="0"/>
              </a:rPr>
              <a:t>διηθητικά </a:t>
            </a:r>
            <a:r>
              <a:rPr lang="el-GR" sz="1600" b="1" dirty="0" smtClean="0">
                <a:solidFill>
                  <a:schemeClr val="tx2"/>
                </a:solidFill>
                <a:latin typeface="Calibri" pitchFamily="34" charset="0"/>
              </a:rPr>
              <a:t>κύτταρα.</a:t>
            </a:r>
            <a:r>
              <a:rPr lang="en-US" sz="1600" b="1" dirty="0" smtClean="0">
                <a:solidFill>
                  <a:schemeClr val="tx2"/>
                </a:solidFill>
                <a:latin typeface="Calibri" pitchFamily="34" charset="0"/>
              </a:rPr>
              <a:t> </a:t>
            </a:r>
            <a:endParaRPr lang="el-GR" sz="1600" b="1" dirty="0" smtClean="0">
              <a:solidFill>
                <a:schemeClr val="tx2"/>
              </a:solidFill>
              <a:latin typeface="Calibri" pitchFamily="34" charset="0"/>
            </a:endParaRPr>
          </a:p>
          <a:p>
            <a:pPr algn="ctr"/>
            <a:r>
              <a:rPr lang="en-US" sz="1600" b="1" dirty="0" smtClean="0">
                <a:solidFill>
                  <a:schemeClr val="bg2">
                    <a:lumMod val="25000"/>
                  </a:schemeClr>
                </a:solidFill>
                <a:latin typeface="Calibri" pitchFamily="34" charset="0"/>
              </a:rPr>
              <a:t>(</a:t>
            </a:r>
            <a:r>
              <a:rPr lang="en-US" sz="1600" b="1" dirty="0">
                <a:solidFill>
                  <a:schemeClr val="bg2">
                    <a:lumMod val="25000"/>
                  </a:schemeClr>
                </a:solidFill>
                <a:latin typeface="Calibri" pitchFamily="34" charset="0"/>
              </a:rPr>
              <a:t>b </a:t>
            </a:r>
            <a:r>
              <a:rPr lang="el-GR" sz="1600" b="1" dirty="0">
                <a:solidFill>
                  <a:schemeClr val="bg2">
                    <a:lumMod val="25000"/>
                  </a:schemeClr>
                </a:solidFill>
                <a:latin typeface="Calibri" pitchFamily="34" charset="0"/>
              </a:rPr>
              <a:t>και </a:t>
            </a:r>
            <a:r>
              <a:rPr lang="en-US" sz="1600" b="1" dirty="0">
                <a:solidFill>
                  <a:schemeClr val="bg2">
                    <a:lumMod val="25000"/>
                  </a:schemeClr>
                </a:solidFill>
                <a:latin typeface="Calibri" pitchFamily="34" charset="0"/>
              </a:rPr>
              <a:t>c) </a:t>
            </a:r>
            <a:r>
              <a:rPr lang="el-GR" sz="1600" b="1" dirty="0">
                <a:solidFill>
                  <a:schemeClr val="tx2"/>
                </a:solidFill>
                <a:latin typeface="Calibri" pitchFamily="34" charset="0"/>
              </a:rPr>
              <a:t>Ακανόνιστες μικρές αθροίσεις νεοπλασματικών κυττάρων που διηθούν το </a:t>
            </a:r>
            <a:r>
              <a:rPr lang="el-GR" sz="1600" b="1" dirty="0" smtClean="0">
                <a:solidFill>
                  <a:schemeClr val="tx2"/>
                </a:solidFill>
                <a:latin typeface="Calibri" pitchFamily="34" charset="0"/>
              </a:rPr>
              <a:t>στρώμα.</a:t>
            </a:r>
            <a:r>
              <a:rPr lang="en-US" sz="1600" b="1" dirty="0" smtClean="0">
                <a:solidFill>
                  <a:schemeClr val="tx2"/>
                </a:solidFill>
                <a:latin typeface="Calibri" pitchFamily="34" charset="0"/>
              </a:rPr>
              <a:t> </a:t>
            </a:r>
            <a:r>
              <a:rPr lang="en-US" sz="1600" b="1" dirty="0">
                <a:solidFill>
                  <a:schemeClr val="bg2">
                    <a:lumMod val="25000"/>
                  </a:schemeClr>
                </a:solidFill>
                <a:latin typeface="Calibri" pitchFamily="34" charset="0"/>
              </a:rPr>
              <a:t>(d)</a:t>
            </a:r>
            <a:r>
              <a:rPr lang="en-US" sz="1600" b="1" dirty="0">
                <a:solidFill>
                  <a:schemeClr val="tx2"/>
                </a:solidFill>
                <a:latin typeface="Calibri" pitchFamily="34" charset="0"/>
              </a:rPr>
              <a:t> </a:t>
            </a:r>
            <a:r>
              <a:rPr lang="el-GR" sz="1600" b="1" dirty="0">
                <a:solidFill>
                  <a:schemeClr val="tx2"/>
                </a:solidFill>
                <a:latin typeface="Calibri" pitchFamily="34" charset="0"/>
              </a:rPr>
              <a:t>Ποικίλου μεγέθους φωλεές με μεμονωμένα κύτταρα και ακανόνιστες μικρές αθροίσεις διηθητικών </a:t>
            </a:r>
            <a:r>
              <a:rPr lang="el-GR" sz="1600" b="1" dirty="0" smtClean="0">
                <a:solidFill>
                  <a:schemeClr val="tx2"/>
                </a:solidFill>
                <a:latin typeface="Calibri" pitchFamily="34" charset="0"/>
              </a:rPr>
              <a:t>κυττάρων.</a:t>
            </a:r>
            <a:endParaRPr lang="el-GR" sz="1600" b="1" dirty="0">
              <a:solidFill>
                <a:schemeClr val="tx2"/>
              </a:solidFill>
              <a:latin typeface="Calibri"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0" y="274638"/>
            <a:ext cx="9144000" cy="1143000"/>
          </a:xfrm>
        </p:spPr>
        <p:txBody>
          <a:bodyPr>
            <a:normAutofit fontScale="90000"/>
          </a:bodyPr>
          <a:lstStyle/>
          <a:p>
            <a:pPr eaLnBrk="1" hangingPunct="1"/>
            <a:r>
              <a:rPr lang="el-GR" sz="3200" dirty="0" smtClean="0">
                <a:solidFill>
                  <a:schemeClr val="bg2">
                    <a:lumMod val="25000"/>
                  </a:schemeClr>
                </a:solidFill>
              </a:rPr>
              <a:t>Θηλώδες ουροθηλιακό καρκίνωμα </a:t>
            </a:r>
            <a:r>
              <a:rPr lang="el-GR" sz="3200" dirty="0" smtClean="0">
                <a:solidFill>
                  <a:schemeClr val="bg2">
                    <a:lumMod val="25000"/>
                  </a:schemeClr>
                </a:solidFill>
                <a:effectLst>
                  <a:outerShdw blurRad="38100" dist="38100" dir="2700000" algn="tl">
                    <a:srgbClr val="000000">
                      <a:alpha val="43137"/>
                    </a:srgbClr>
                  </a:outerShdw>
                </a:effectLst>
              </a:rPr>
              <a:t>χαμηλό</a:t>
            </a:r>
            <a:r>
              <a:rPr lang="el-GR" sz="3200" dirty="0" smtClean="0">
                <a:solidFill>
                  <a:schemeClr val="bg2">
                    <a:lumMod val="25000"/>
                  </a:schemeClr>
                </a:solidFill>
              </a:rPr>
              <a:t>βαθμης μεν  κακοήθειας βάσει της Π.Ο.Υ. 2004-βαθμού κακοηθείας 2 βάσει της Π.Ο.Υ. 1973 αλλά με εστιακή </a:t>
            </a:r>
            <a:r>
              <a:rPr lang="el-GR" sz="3200" b="1" dirty="0" smtClean="0">
                <a:solidFill>
                  <a:schemeClr val="bg2">
                    <a:lumMod val="25000"/>
                  </a:schemeClr>
                </a:solidFill>
              </a:rPr>
              <a:t>διήθηση του χορίου/συνδετικού υποστρώματος</a:t>
            </a:r>
            <a:r>
              <a:rPr lang="el-GR" sz="3200" dirty="0" smtClean="0">
                <a:solidFill>
                  <a:schemeClr val="bg2">
                    <a:lumMod val="25000"/>
                  </a:schemeClr>
                </a:solidFill>
              </a:rPr>
              <a:t>.</a:t>
            </a:r>
          </a:p>
        </p:txBody>
      </p:sp>
      <p:pic>
        <p:nvPicPr>
          <p:cNvPr id="70659" name="Picture 3" descr="8,15 Papillary Urothelial Carcinoma, Grade 2, with focal lamina propria invasion"/>
          <p:cNvPicPr>
            <a:picLocks noChangeAspect="1" noChangeArrowheads="1"/>
          </p:cNvPicPr>
          <p:nvPr/>
        </p:nvPicPr>
        <p:blipFill>
          <a:blip r:embed="rId2" cstate="print"/>
          <a:srcRect t="3749"/>
          <a:stretch>
            <a:fillRect/>
          </a:stretch>
        </p:blipFill>
        <p:spPr bwMode="auto">
          <a:xfrm>
            <a:off x="468313" y="1700213"/>
            <a:ext cx="8280400" cy="4824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68313" y="0"/>
            <a:ext cx="8229600" cy="1143000"/>
          </a:xfrm>
        </p:spPr>
        <p:txBody>
          <a:bodyPr>
            <a:normAutofit fontScale="90000"/>
          </a:bodyPr>
          <a:lstStyle/>
          <a:p>
            <a:pPr eaLnBrk="1" hangingPunct="1"/>
            <a:r>
              <a:rPr lang="el-GR" dirty="0" smtClean="0">
                <a:solidFill>
                  <a:schemeClr val="bg2">
                    <a:lumMod val="25000"/>
                  </a:schemeClr>
                </a:solidFill>
                <a:effectLst>
                  <a:outerShdw blurRad="38100" dist="38100" dir="2700000" algn="tl">
                    <a:srgbClr val="000000">
                      <a:alpha val="43137"/>
                    </a:srgbClr>
                  </a:outerShdw>
                </a:effectLst>
              </a:rPr>
              <a:t>Αληθής</a:t>
            </a:r>
            <a:r>
              <a:rPr lang="el-GR" dirty="0" smtClean="0">
                <a:solidFill>
                  <a:schemeClr val="bg2">
                    <a:lumMod val="25000"/>
                  </a:schemeClr>
                </a:solidFill>
              </a:rPr>
              <a:t> διήθηση αγγείων του χορίου.</a:t>
            </a:r>
          </a:p>
        </p:txBody>
      </p:sp>
      <p:pic>
        <p:nvPicPr>
          <p:cNvPr id="72707" name="Picture 3" descr="8,20 Urothelial Carcinoma - Vascular invasion"/>
          <p:cNvPicPr>
            <a:picLocks noChangeAspect="1" noChangeArrowheads="1"/>
          </p:cNvPicPr>
          <p:nvPr/>
        </p:nvPicPr>
        <p:blipFill>
          <a:blip r:embed="rId2" cstate="print"/>
          <a:srcRect t="3749"/>
          <a:stretch>
            <a:fillRect/>
          </a:stretch>
        </p:blipFill>
        <p:spPr bwMode="auto">
          <a:xfrm>
            <a:off x="684213" y="1201738"/>
            <a:ext cx="7920037" cy="5251450"/>
          </a:xfrm>
          <a:prstGeom prst="rect">
            <a:avLst/>
          </a:prstGeom>
          <a:noFill/>
          <a:ln w="9525">
            <a:noFill/>
            <a:miter lim="800000"/>
            <a:headEnd/>
            <a:tailEnd/>
          </a:ln>
        </p:spPr>
      </p:pic>
      <p:sp>
        <p:nvSpPr>
          <p:cNvPr id="4" name="3 - Βέλος προς τα κάτω"/>
          <p:cNvSpPr/>
          <p:nvPr/>
        </p:nvSpPr>
        <p:spPr>
          <a:xfrm>
            <a:off x="2339752" y="1844824"/>
            <a:ext cx="216024"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4 - Βέλος προς τα κάτω"/>
          <p:cNvSpPr/>
          <p:nvPr/>
        </p:nvSpPr>
        <p:spPr>
          <a:xfrm>
            <a:off x="6588224" y="5589240"/>
            <a:ext cx="216024"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9512" y="116632"/>
            <a:ext cx="8712968" cy="1440160"/>
          </a:xfrm>
        </p:spPr>
        <p:txBody>
          <a:bodyPr>
            <a:normAutofit fontScale="90000"/>
          </a:bodyPr>
          <a:lstStyle/>
          <a:p>
            <a:r>
              <a:rPr lang="el-GR" dirty="0" smtClean="0"/>
              <a:t>Διήθηση </a:t>
            </a:r>
            <a:r>
              <a:rPr lang="el-GR" dirty="0" err="1" smtClean="0"/>
              <a:t>βλεννογόνιας</a:t>
            </a:r>
            <a:r>
              <a:rPr lang="el-GR" dirty="0" smtClean="0"/>
              <a:t> μυϊκής στοιβάδας τοιχώματος ουροδόχου κύστης ( στάδιο </a:t>
            </a:r>
            <a:r>
              <a:rPr lang="en-US" dirty="0" smtClean="0"/>
              <a:t>pT</a:t>
            </a:r>
            <a:r>
              <a:rPr lang="en-US" dirty="0" smtClean="0">
                <a:effectLst>
                  <a:outerShdw blurRad="38100" dist="38100" dir="2700000" algn="tl">
                    <a:srgbClr val="000000">
                      <a:alpha val="43137"/>
                    </a:srgbClr>
                  </a:outerShdw>
                </a:effectLst>
              </a:rPr>
              <a:t>1</a:t>
            </a:r>
            <a:r>
              <a:rPr lang="en-US" dirty="0" smtClean="0"/>
              <a:t>) </a:t>
            </a:r>
            <a:endParaRPr lang="el-GR" dirty="0"/>
          </a:p>
        </p:txBody>
      </p:sp>
      <p:pic>
        <p:nvPicPr>
          <p:cNvPr id="7170" name="Picture 2" descr="https://www.auanet.org/education/modules/pathology/normal-histology/images/muscularis_propria-figureA.jpg"/>
          <p:cNvPicPr>
            <a:picLocks noChangeAspect="1" noChangeArrowheads="1"/>
          </p:cNvPicPr>
          <p:nvPr/>
        </p:nvPicPr>
        <p:blipFill>
          <a:blip r:embed="rId3" cstate="print"/>
          <a:srcRect/>
          <a:stretch>
            <a:fillRect/>
          </a:stretch>
        </p:blipFill>
        <p:spPr bwMode="auto">
          <a:xfrm>
            <a:off x="0" y="1772816"/>
            <a:ext cx="3059832" cy="2294874"/>
          </a:xfrm>
          <a:prstGeom prst="rect">
            <a:avLst/>
          </a:prstGeom>
          <a:noFill/>
        </p:spPr>
      </p:pic>
      <p:pic>
        <p:nvPicPr>
          <p:cNvPr id="7172" name="Picture 4" descr="Unfortunately we are unable to provide accessible alternative text for this. If you require assistance to access this image, please contact help@nature.com or the author"/>
          <p:cNvPicPr>
            <a:picLocks noChangeAspect="1" noChangeArrowheads="1"/>
          </p:cNvPicPr>
          <p:nvPr/>
        </p:nvPicPr>
        <p:blipFill>
          <a:blip r:embed="rId4" cstate="print"/>
          <a:srcRect/>
          <a:stretch>
            <a:fillRect/>
          </a:stretch>
        </p:blipFill>
        <p:spPr bwMode="auto">
          <a:xfrm>
            <a:off x="2915816" y="1772816"/>
            <a:ext cx="6228184" cy="4689808"/>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07504" y="116632"/>
            <a:ext cx="8784976" cy="1800200"/>
          </a:xfrm>
          <a:solidFill>
            <a:srgbClr val="FFCCFF"/>
          </a:solidFill>
        </p:spPr>
        <p:txBody>
          <a:bodyPr>
            <a:noAutofit/>
          </a:bodyPr>
          <a:lstStyle/>
          <a:p>
            <a:pPr>
              <a:defRPr/>
            </a:pPr>
            <a:r>
              <a:rPr lang="el-GR" sz="2400" dirty="0" smtClean="0"/>
              <a:t>Διήθηση διάσπαρτων, απ’ άκρη σ’ άκρη του ιστοτεμαχίου, λεπτών μεν  λείων μυϊκών στοιχείων του τοιχώματος της ουροδόχου κύστης, αλλά με έντονη </a:t>
            </a:r>
            <a:r>
              <a:rPr lang="el-GR" sz="2400" dirty="0" smtClean="0">
                <a:solidFill>
                  <a:schemeClr val="accent6">
                    <a:lumMod val="50000"/>
                  </a:schemeClr>
                </a:solidFill>
              </a:rPr>
              <a:t>ανοσοδραστικότητα αυτών έναντι της «</a:t>
            </a:r>
            <a:r>
              <a:rPr lang="en-US" sz="2400" dirty="0" err="1" smtClean="0">
                <a:solidFill>
                  <a:schemeClr val="accent6">
                    <a:lumMod val="50000"/>
                  </a:schemeClr>
                </a:solidFill>
              </a:rPr>
              <a:t>smoothelin</a:t>
            </a:r>
            <a:r>
              <a:rPr lang="el-GR" sz="2400" dirty="0" smtClean="0">
                <a:solidFill>
                  <a:schemeClr val="accent6">
                    <a:lumMod val="50000"/>
                  </a:schemeClr>
                </a:solidFill>
              </a:rPr>
              <a:t>»</a:t>
            </a:r>
            <a:r>
              <a:rPr lang="el-GR" sz="2400" b="1" dirty="0" smtClean="0"/>
              <a:t>· </a:t>
            </a:r>
            <a:r>
              <a:rPr lang="el-GR" sz="2400" dirty="0" smtClean="0"/>
              <a:t>άρα</a:t>
            </a:r>
            <a:r>
              <a:rPr lang="el-GR" sz="2400" dirty="0" smtClean="0">
                <a:solidFill>
                  <a:schemeClr val="accent6">
                    <a:lumMod val="50000"/>
                  </a:schemeClr>
                </a:solidFill>
              </a:rPr>
              <a:t> </a:t>
            </a:r>
            <a:r>
              <a:rPr lang="el-GR" sz="2400" dirty="0" smtClean="0"/>
              <a:t> διήθηση του μυϊκού χιτώνα και όχι της </a:t>
            </a:r>
            <a:r>
              <a:rPr lang="el-GR" sz="2400" dirty="0" err="1" smtClean="0"/>
              <a:t>βλεννογόνιας</a:t>
            </a:r>
            <a:r>
              <a:rPr lang="el-GR" sz="2400" dirty="0" smtClean="0"/>
              <a:t> μυϊκής στοιβάδας ( στάδιο </a:t>
            </a:r>
            <a:r>
              <a:rPr lang="en-US" sz="2400" dirty="0" err="1" smtClean="0"/>
              <a:t>pT</a:t>
            </a:r>
            <a:r>
              <a:rPr lang="el-GR" sz="2400" dirty="0" smtClean="0">
                <a:effectLst>
                  <a:outerShdw blurRad="38100" dist="38100" dir="2700000" algn="tl">
                    <a:srgbClr val="000000">
                      <a:alpha val="43137"/>
                    </a:srgbClr>
                  </a:outerShdw>
                </a:effectLst>
              </a:rPr>
              <a:t>2 </a:t>
            </a:r>
            <a:r>
              <a:rPr lang="el-GR" sz="2400" dirty="0" smtClean="0"/>
              <a:t>κι όχι </a:t>
            </a:r>
            <a:r>
              <a:rPr lang="en-US" sz="2400" dirty="0" smtClean="0"/>
              <a:t>pT1</a:t>
            </a:r>
            <a:r>
              <a:rPr lang="el-GR" sz="2400" dirty="0" smtClean="0"/>
              <a:t> </a:t>
            </a:r>
            <a:r>
              <a:rPr lang="en-US" sz="2400" dirty="0" smtClean="0"/>
              <a:t>)</a:t>
            </a:r>
            <a:r>
              <a:rPr lang="el-GR" sz="2400" dirty="0" smtClean="0"/>
              <a:t>.</a:t>
            </a:r>
            <a:endParaRPr lang="el-GR" sz="2400" dirty="0"/>
          </a:p>
        </p:txBody>
      </p:sp>
      <p:pic>
        <p:nvPicPr>
          <p:cNvPr id="73731" name="Picture 2" descr="D:\SCANS\2011-06-07 9e\9e 001.jpg"/>
          <p:cNvPicPr>
            <a:picLocks noGrp="1" noChangeAspect="1" noChangeArrowheads="1"/>
          </p:cNvPicPr>
          <p:nvPr>
            <p:ph idx="1"/>
          </p:nvPr>
        </p:nvPicPr>
        <p:blipFill>
          <a:blip r:embed="rId2" cstate="print"/>
          <a:srcRect/>
          <a:stretch>
            <a:fillRect/>
          </a:stretch>
        </p:blipFill>
        <p:spPr>
          <a:xfrm>
            <a:off x="-146050" y="2204864"/>
            <a:ext cx="9290050" cy="4537075"/>
          </a:xfrm>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1 - Τίτλος"/>
          <p:cNvSpPr>
            <a:spLocks noGrp="1"/>
          </p:cNvSpPr>
          <p:nvPr>
            <p:ph type="title"/>
          </p:nvPr>
        </p:nvSpPr>
        <p:spPr>
          <a:xfrm>
            <a:off x="428596" y="142852"/>
            <a:ext cx="8229600" cy="704851"/>
          </a:xfrm>
          <a:solidFill>
            <a:srgbClr val="FFCCFF"/>
          </a:solidFill>
        </p:spPr>
        <p:txBody>
          <a:bodyPr>
            <a:normAutofit fontScale="90000"/>
          </a:bodyPr>
          <a:lstStyle/>
          <a:p>
            <a:pPr eaLnBrk="1" hangingPunct="1"/>
            <a:r>
              <a:rPr lang="el-GR" sz="2800" b="1" dirty="0" smtClean="0">
                <a:solidFill>
                  <a:srgbClr val="800000"/>
                </a:solidFill>
              </a:rPr>
              <a:t>Πρότυπα διήθησης  μυϊκού χιτώνα/εξωστήρα μυ. </a:t>
            </a:r>
            <a:br>
              <a:rPr lang="el-GR" sz="2800" b="1" dirty="0" smtClean="0">
                <a:solidFill>
                  <a:srgbClr val="800000"/>
                </a:solidFill>
              </a:rPr>
            </a:br>
            <a:r>
              <a:rPr lang="en-US" sz="2800" b="1" dirty="0" smtClean="0">
                <a:solidFill>
                  <a:srgbClr val="800000"/>
                </a:solidFill>
              </a:rPr>
              <a:t>pT2 </a:t>
            </a:r>
            <a:r>
              <a:rPr lang="el-GR" sz="2800" b="1" dirty="0" smtClean="0">
                <a:solidFill>
                  <a:srgbClr val="800000"/>
                </a:solidFill>
              </a:rPr>
              <a:t>ουροθηλιακό καρκίνωμα. Ένδειξη κυστεκτομής.</a:t>
            </a:r>
          </a:p>
        </p:txBody>
      </p:sp>
      <p:pic>
        <p:nvPicPr>
          <p:cNvPr id="76803" name="Picture 2"/>
          <p:cNvPicPr>
            <a:picLocks noGrp="1" noChangeAspect="1" noChangeArrowheads="1"/>
          </p:cNvPicPr>
          <p:nvPr>
            <p:ph idx="1"/>
          </p:nvPr>
        </p:nvPicPr>
        <p:blipFill>
          <a:blip r:embed="rId3" cstate="print">
            <a:lum bright="-18000" contrast="48000"/>
          </a:blip>
          <a:srcRect/>
          <a:stretch>
            <a:fillRect/>
          </a:stretch>
        </p:blipFill>
        <p:spPr>
          <a:xfrm>
            <a:off x="1835150" y="981075"/>
            <a:ext cx="4906963" cy="5649913"/>
          </a:xfrm>
          <a:noFill/>
        </p:spPr>
      </p:pic>
      <p:sp>
        <p:nvSpPr>
          <p:cNvPr id="76804" name="Rectangle 6"/>
          <p:cNvSpPr>
            <a:spLocks noChangeArrowheads="1"/>
          </p:cNvSpPr>
          <p:nvPr/>
        </p:nvSpPr>
        <p:spPr bwMode="auto">
          <a:xfrm>
            <a:off x="0" y="1484313"/>
            <a:ext cx="1662122" cy="615553"/>
          </a:xfrm>
          <a:prstGeom prst="rect">
            <a:avLst/>
          </a:prstGeom>
          <a:solidFill>
            <a:srgbClr val="FFCC99"/>
          </a:solidFill>
          <a:ln w="9525">
            <a:noFill/>
            <a:miter lim="800000"/>
            <a:headEnd/>
            <a:tailEnd/>
          </a:ln>
        </p:spPr>
        <p:txBody>
          <a:bodyPr wrap="none">
            <a:spAutoFit/>
          </a:bodyPr>
          <a:lstStyle/>
          <a:p>
            <a:r>
              <a:rPr lang="en-US" dirty="0"/>
              <a:t> </a:t>
            </a:r>
            <a:r>
              <a:rPr lang="el-GR" sz="1600" b="1" dirty="0">
                <a:solidFill>
                  <a:schemeClr val="tx2"/>
                </a:solidFill>
              </a:rPr>
              <a:t>διήθηση </a:t>
            </a:r>
            <a:r>
              <a:rPr lang="el-GR" sz="1600" b="1" dirty="0" smtClean="0">
                <a:solidFill>
                  <a:schemeClr val="tx2"/>
                </a:solidFill>
              </a:rPr>
              <a:t>μυϊκού </a:t>
            </a:r>
            <a:endParaRPr lang="el-GR" sz="1600" b="1" dirty="0">
              <a:solidFill>
                <a:schemeClr val="tx2"/>
              </a:solidFill>
            </a:endParaRPr>
          </a:p>
          <a:p>
            <a:r>
              <a:rPr lang="el-GR" sz="1600" b="1" dirty="0">
                <a:solidFill>
                  <a:schemeClr val="tx2"/>
                </a:solidFill>
              </a:rPr>
              <a:t>τοιχώματος</a:t>
            </a:r>
          </a:p>
        </p:txBody>
      </p:sp>
      <p:sp>
        <p:nvSpPr>
          <p:cNvPr id="76805" name="Rectangle 8"/>
          <p:cNvSpPr>
            <a:spLocks noChangeArrowheads="1"/>
          </p:cNvSpPr>
          <p:nvPr/>
        </p:nvSpPr>
        <p:spPr bwMode="auto">
          <a:xfrm>
            <a:off x="0" y="2997200"/>
            <a:ext cx="1763713" cy="1600438"/>
          </a:xfrm>
          <a:prstGeom prst="rect">
            <a:avLst/>
          </a:prstGeom>
          <a:solidFill>
            <a:srgbClr val="FFCC99"/>
          </a:solidFill>
          <a:ln w="9525">
            <a:noFill/>
            <a:miter lim="800000"/>
            <a:headEnd/>
            <a:tailEnd/>
          </a:ln>
        </p:spPr>
        <p:txBody>
          <a:bodyPr>
            <a:spAutoFit/>
          </a:bodyPr>
          <a:lstStyle/>
          <a:p>
            <a:r>
              <a:rPr lang="el-GR" sz="1400" b="1" dirty="0">
                <a:solidFill>
                  <a:schemeClr val="tx2"/>
                </a:solidFill>
              </a:rPr>
              <a:t>Καταστροφή </a:t>
            </a:r>
            <a:r>
              <a:rPr lang="el-GR" sz="1400" b="1" dirty="0" smtClean="0">
                <a:solidFill>
                  <a:schemeClr val="tx2"/>
                </a:solidFill>
              </a:rPr>
              <a:t>μυϊκού </a:t>
            </a:r>
            <a:endParaRPr lang="el-GR" sz="1400" b="1" dirty="0">
              <a:solidFill>
                <a:schemeClr val="tx2"/>
              </a:solidFill>
            </a:endParaRPr>
          </a:p>
          <a:p>
            <a:r>
              <a:rPr lang="el-GR" sz="1400" b="1" dirty="0">
                <a:solidFill>
                  <a:schemeClr val="tx2"/>
                </a:solidFill>
              </a:rPr>
              <a:t>τοιχώματος</a:t>
            </a:r>
          </a:p>
          <a:p>
            <a:r>
              <a:rPr lang="el-GR" sz="1400" b="1" dirty="0">
                <a:solidFill>
                  <a:schemeClr val="tx2"/>
                </a:solidFill>
              </a:rPr>
              <a:t>και διάσπαση </a:t>
            </a:r>
          </a:p>
          <a:p>
            <a:r>
              <a:rPr lang="el-GR" sz="1400" b="1" dirty="0" smtClean="0">
                <a:solidFill>
                  <a:schemeClr val="tx2"/>
                </a:solidFill>
              </a:rPr>
              <a:t>μυϊκών </a:t>
            </a:r>
            <a:r>
              <a:rPr lang="el-GR" sz="1400" b="1" dirty="0">
                <a:solidFill>
                  <a:schemeClr val="tx2"/>
                </a:solidFill>
              </a:rPr>
              <a:t>δεσμίδων</a:t>
            </a:r>
          </a:p>
          <a:p>
            <a:r>
              <a:rPr lang="el-GR" sz="1400" b="1" dirty="0">
                <a:solidFill>
                  <a:schemeClr val="tx2"/>
                </a:solidFill>
              </a:rPr>
              <a:t> μιμούμενη διήθηση</a:t>
            </a:r>
          </a:p>
          <a:p>
            <a:r>
              <a:rPr lang="el-GR" sz="1400" b="1" dirty="0">
                <a:solidFill>
                  <a:schemeClr val="tx2"/>
                </a:solidFill>
              </a:rPr>
              <a:t> βλεννογόνιας</a:t>
            </a:r>
          </a:p>
          <a:p>
            <a:r>
              <a:rPr lang="el-GR" sz="1400" b="1" dirty="0">
                <a:solidFill>
                  <a:schemeClr val="tx2"/>
                </a:solidFill>
              </a:rPr>
              <a:t> μυικής στιβάδας</a:t>
            </a:r>
          </a:p>
        </p:txBody>
      </p:sp>
      <p:sp>
        <p:nvSpPr>
          <p:cNvPr id="76806" name="Rectangle 9"/>
          <p:cNvSpPr>
            <a:spLocks noChangeArrowheads="1"/>
          </p:cNvSpPr>
          <p:nvPr/>
        </p:nvSpPr>
        <p:spPr bwMode="auto">
          <a:xfrm>
            <a:off x="0" y="4851400"/>
            <a:ext cx="1763713" cy="1754326"/>
          </a:xfrm>
          <a:prstGeom prst="rect">
            <a:avLst/>
          </a:prstGeom>
          <a:solidFill>
            <a:srgbClr val="FFCC99"/>
          </a:solidFill>
          <a:ln w="9525">
            <a:noFill/>
            <a:miter lim="800000"/>
            <a:headEnd/>
            <a:tailEnd/>
          </a:ln>
        </p:spPr>
        <p:txBody>
          <a:bodyPr>
            <a:spAutoFit/>
          </a:bodyPr>
          <a:lstStyle/>
          <a:p>
            <a:r>
              <a:rPr lang="el-GR" sz="1200" b="1" dirty="0">
                <a:solidFill>
                  <a:schemeClr val="tx2"/>
                </a:solidFill>
                <a:effectLst>
                  <a:outerShdw blurRad="38100" dist="38100" dir="2700000" algn="tl">
                    <a:srgbClr val="000000">
                      <a:alpha val="43137"/>
                    </a:srgbClr>
                  </a:outerShdw>
                </a:effectLst>
              </a:rPr>
              <a:t>συχνά τα καρκινικά κύτταρα</a:t>
            </a:r>
          </a:p>
          <a:p>
            <a:r>
              <a:rPr lang="en-US" sz="1200" b="1" dirty="0">
                <a:solidFill>
                  <a:schemeClr val="tx2"/>
                </a:solidFill>
                <a:effectLst>
                  <a:outerShdw blurRad="38100" dist="38100" dir="2700000" algn="tl">
                    <a:srgbClr val="000000">
                      <a:alpha val="43137"/>
                    </a:srgbClr>
                  </a:outerShdw>
                </a:effectLst>
              </a:rPr>
              <a:t> </a:t>
            </a:r>
            <a:r>
              <a:rPr lang="el-GR" sz="1200" b="1" dirty="0">
                <a:solidFill>
                  <a:schemeClr val="tx2"/>
                </a:solidFill>
                <a:effectLst>
                  <a:outerShdw blurRad="38100" dist="38100" dir="2700000" algn="tl">
                    <a:srgbClr val="000000">
                      <a:alpha val="43137"/>
                    </a:srgbClr>
                  </a:outerShdw>
                </a:effectLst>
              </a:rPr>
              <a:t>επαλείφουν χωρίς</a:t>
            </a:r>
          </a:p>
          <a:p>
            <a:r>
              <a:rPr lang="el-GR" sz="1200" b="1" dirty="0">
                <a:solidFill>
                  <a:schemeClr val="tx2"/>
                </a:solidFill>
                <a:effectLst>
                  <a:outerShdw blurRad="38100" dist="38100" dir="2700000" algn="tl">
                    <a:srgbClr val="000000">
                      <a:alpha val="43137"/>
                    </a:srgbClr>
                  </a:outerShdw>
                </a:effectLst>
              </a:rPr>
              <a:t> να διεισδύουν </a:t>
            </a:r>
          </a:p>
          <a:p>
            <a:r>
              <a:rPr lang="el-GR" sz="1200" b="1" dirty="0">
                <a:solidFill>
                  <a:schemeClr val="tx2"/>
                </a:solidFill>
                <a:effectLst>
                  <a:outerShdw blurRad="38100" dist="38100" dir="2700000" algn="tl">
                    <a:srgbClr val="000000">
                      <a:alpha val="43137"/>
                    </a:srgbClr>
                  </a:outerShdw>
                </a:effectLst>
              </a:rPr>
              <a:t>στις </a:t>
            </a:r>
            <a:r>
              <a:rPr lang="el-GR" sz="1200" b="1" dirty="0" smtClean="0">
                <a:solidFill>
                  <a:schemeClr val="tx2"/>
                </a:solidFill>
                <a:effectLst>
                  <a:outerShdw blurRad="38100" dist="38100" dir="2700000" algn="tl">
                    <a:srgbClr val="000000">
                      <a:alpha val="43137"/>
                    </a:srgbClr>
                  </a:outerShdw>
                </a:effectLst>
              </a:rPr>
              <a:t>μυϊκές </a:t>
            </a:r>
            <a:r>
              <a:rPr lang="el-GR" sz="1200" b="1" dirty="0">
                <a:solidFill>
                  <a:schemeClr val="tx2"/>
                </a:solidFill>
                <a:effectLst>
                  <a:outerShdw blurRad="38100" dist="38100" dir="2700000" algn="tl">
                    <a:srgbClr val="000000">
                      <a:alpha val="43137"/>
                    </a:srgbClr>
                  </a:outerShdw>
                </a:effectLst>
              </a:rPr>
              <a:t>δεσμίδες</a:t>
            </a:r>
            <a:r>
              <a:rPr lang="en-US" sz="1200" b="1" dirty="0">
                <a:solidFill>
                  <a:schemeClr val="tx2"/>
                </a:solidFill>
                <a:effectLst>
                  <a:outerShdw blurRad="38100" dist="38100" dir="2700000" algn="tl">
                    <a:srgbClr val="000000">
                      <a:alpha val="43137"/>
                    </a:srgbClr>
                  </a:outerShdw>
                </a:effectLst>
              </a:rPr>
              <a:t>. </a:t>
            </a:r>
            <a:endParaRPr lang="el-GR" sz="1200" b="1" dirty="0">
              <a:solidFill>
                <a:schemeClr val="tx2"/>
              </a:solidFill>
              <a:effectLst>
                <a:outerShdw blurRad="38100" dist="38100" dir="2700000" algn="tl">
                  <a:srgbClr val="000000">
                    <a:alpha val="43137"/>
                  </a:srgbClr>
                </a:outerShdw>
              </a:effectLst>
            </a:endParaRPr>
          </a:p>
          <a:p>
            <a:r>
              <a:rPr lang="el-GR" sz="1200" b="1" dirty="0">
                <a:solidFill>
                  <a:schemeClr val="tx2"/>
                </a:solidFill>
                <a:effectLst>
                  <a:outerShdw blurRad="38100" dist="38100" dir="2700000" algn="tl">
                    <a:srgbClr val="000000">
                      <a:alpha val="43137"/>
                    </a:srgbClr>
                  </a:outerShdw>
                </a:effectLst>
              </a:rPr>
              <a:t>Το όριο μυ-όγκου μπορεί </a:t>
            </a:r>
          </a:p>
          <a:p>
            <a:r>
              <a:rPr lang="el-GR" sz="1200" b="1" dirty="0">
                <a:solidFill>
                  <a:schemeClr val="tx2"/>
                </a:solidFill>
                <a:effectLst>
                  <a:outerShdw blurRad="38100" dist="38100" dir="2700000" algn="tl">
                    <a:srgbClr val="000000">
                      <a:alpha val="43137"/>
                    </a:srgbClr>
                  </a:outerShdw>
                </a:effectLst>
              </a:rPr>
              <a:t>να έχει ομαλό </a:t>
            </a:r>
            <a:r>
              <a:rPr lang="el-GR" sz="1200" b="1" dirty="0" smtClean="0">
                <a:solidFill>
                  <a:schemeClr val="tx2"/>
                </a:solidFill>
                <a:effectLst>
                  <a:outerShdw blurRad="38100" dist="38100" dir="2700000" algn="tl">
                    <a:srgbClr val="000000">
                      <a:alpha val="43137"/>
                    </a:srgbClr>
                  </a:outerShdw>
                </a:effectLst>
              </a:rPr>
              <a:t>περίγραμμα</a:t>
            </a:r>
            <a:r>
              <a:rPr lang="en-US" sz="1200" b="1" dirty="0" smtClean="0">
                <a:solidFill>
                  <a:schemeClr val="tx2"/>
                </a:solidFill>
                <a:effectLst>
                  <a:outerShdw blurRad="38100" dist="38100" dir="2700000" algn="tl">
                    <a:srgbClr val="000000">
                      <a:alpha val="43137"/>
                    </a:srgbClr>
                  </a:outerShdw>
                </a:effectLst>
              </a:rPr>
              <a:t>.</a:t>
            </a:r>
            <a:endParaRPr lang="el-GR" sz="1200" b="1" dirty="0">
              <a:solidFill>
                <a:schemeClr val="tx2"/>
              </a:solidFill>
              <a:effectLst>
                <a:outerShdw blurRad="38100" dist="38100" dir="2700000" algn="tl">
                  <a:srgbClr val="000000">
                    <a:alpha val="43137"/>
                  </a:srgbClr>
                </a:outerShdw>
              </a:effectLst>
            </a:endParaRPr>
          </a:p>
        </p:txBody>
      </p:sp>
      <p:sp>
        <p:nvSpPr>
          <p:cNvPr id="76807" name="Rectangle 10"/>
          <p:cNvSpPr>
            <a:spLocks noChangeArrowheads="1"/>
          </p:cNvSpPr>
          <p:nvPr/>
        </p:nvSpPr>
        <p:spPr bwMode="auto">
          <a:xfrm>
            <a:off x="6786578" y="4851400"/>
            <a:ext cx="2357422" cy="2031325"/>
          </a:xfrm>
          <a:prstGeom prst="rect">
            <a:avLst/>
          </a:prstGeom>
          <a:solidFill>
            <a:srgbClr val="FFCC99"/>
          </a:solidFill>
          <a:ln w="9525">
            <a:noFill/>
            <a:miter lim="800000"/>
            <a:headEnd/>
            <a:tailEnd/>
          </a:ln>
        </p:spPr>
        <p:txBody>
          <a:bodyPr wrap="square">
            <a:spAutoFit/>
          </a:bodyPr>
          <a:lstStyle/>
          <a:p>
            <a:pPr algn="ctr"/>
            <a:r>
              <a:rPr lang="el-GR" sz="1400" b="1" dirty="0">
                <a:solidFill>
                  <a:schemeClr val="tx2"/>
                </a:solidFill>
              </a:rPr>
              <a:t>Ακόμη και χωρίς άμεση</a:t>
            </a:r>
          </a:p>
          <a:p>
            <a:pPr algn="ctr"/>
            <a:r>
              <a:rPr lang="el-GR" sz="1400" b="1" dirty="0">
                <a:solidFill>
                  <a:schemeClr val="tx2"/>
                </a:solidFill>
              </a:rPr>
              <a:t> διήθηση εντός του </a:t>
            </a:r>
            <a:r>
              <a:rPr lang="el-GR" sz="1400" b="1" dirty="0" smtClean="0">
                <a:solidFill>
                  <a:schemeClr val="tx2"/>
                </a:solidFill>
              </a:rPr>
              <a:t>μυϊκού </a:t>
            </a:r>
            <a:endParaRPr lang="el-GR" sz="1400" b="1" dirty="0">
              <a:solidFill>
                <a:schemeClr val="tx2"/>
              </a:solidFill>
            </a:endParaRPr>
          </a:p>
          <a:p>
            <a:pPr algn="ctr"/>
            <a:r>
              <a:rPr lang="el-GR" sz="1400" b="1" dirty="0">
                <a:solidFill>
                  <a:schemeClr val="tx2"/>
                </a:solidFill>
              </a:rPr>
              <a:t>χιτώνα</a:t>
            </a:r>
            <a:r>
              <a:rPr lang="en-US" sz="1400" b="1" dirty="0">
                <a:solidFill>
                  <a:schemeClr val="tx2"/>
                </a:solidFill>
              </a:rPr>
              <a:t>,</a:t>
            </a:r>
            <a:r>
              <a:rPr lang="el-GR" sz="1400" b="1" dirty="0">
                <a:solidFill>
                  <a:schemeClr val="tx2"/>
                </a:solidFill>
              </a:rPr>
              <a:t> η παρουσία</a:t>
            </a:r>
          </a:p>
          <a:p>
            <a:pPr algn="ctr"/>
            <a:r>
              <a:rPr lang="el-GR" sz="1400" b="1" dirty="0">
                <a:solidFill>
                  <a:schemeClr val="tx2"/>
                </a:solidFill>
              </a:rPr>
              <a:t> καρκινικών κυττάρων</a:t>
            </a:r>
          </a:p>
          <a:p>
            <a:pPr algn="ctr"/>
            <a:r>
              <a:rPr lang="el-GR" sz="1400" b="1" dirty="0">
                <a:solidFill>
                  <a:schemeClr val="tx2"/>
                </a:solidFill>
              </a:rPr>
              <a:t> παρακείμενα σε ευρείες</a:t>
            </a:r>
          </a:p>
          <a:p>
            <a:pPr algn="ctr"/>
            <a:r>
              <a:rPr lang="el-GR" sz="1400" b="1" dirty="0">
                <a:solidFill>
                  <a:schemeClr val="tx2"/>
                </a:solidFill>
              </a:rPr>
              <a:t> δεσμίδες</a:t>
            </a:r>
          </a:p>
          <a:p>
            <a:pPr algn="ctr"/>
            <a:r>
              <a:rPr lang="el-GR" sz="1400" b="1" dirty="0">
                <a:solidFill>
                  <a:schemeClr val="tx2"/>
                </a:solidFill>
              </a:rPr>
              <a:t> λείων </a:t>
            </a:r>
            <a:r>
              <a:rPr lang="el-GR" sz="1400" b="1" dirty="0" smtClean="0">
                <a:solidFill>
                  <a:schemeClr val="tx2"/>
                </a:solidFill>
              </a:rPr>
              <a:t>μυϊκών </a:t>
            </a:r>
            <a:r>
              <a:rPr lang="el-GR" sz="1400" b="1" dirty="0">
                <a:solidFill>
                  <a:schemeClr val="tx2"/>
                </a:solidFill>
              </a:rPr>
              <a:t>κυττάρων</a:t>
            </a:r>
          </a:p>
          <a:p>
            <a:pPr algn="ctr"/>
            <a:r>
              <a:rPr lang="el-GR" sz="1400" b="1" dirty="0">
                <a:solidFill>
                  <a:schemeClr val="tx2"/>
                </a:solidFill>
              </a:rPr>
              <a:t> κατηγοριοποιείται ως </a:t>
            </a:r>
            <a:r>
              <a:rPr lang="en-US" sz="1400" b="1" dirty="0">
                <a:solidFill>
                  <a:schemeClr val="tx2"/>
                </a:solidFill>
              </a:rPr>
              <a:t> </a:t>
            </a:r>
            <a:endParaRPr lang="el-GR" sz="1400" b="1" dirty="0">
              <a:solidFill>
                <a:schemeClr val="tx2"/>
              </a:solidFill>
            </a:endParaRPr>
          </a:p>
          <a:p>
            <a:pPr algn="ctr"/>
            <a:r>
              <a:rPr lang="en-US" sz="1400" b="1" dirty="0">
                <a:solidFill>
                  <a:schemeClr val="bg2">
                    <a:lumMod val="25000"/>
                  </a:schemeClr>
                </a:solidFill>
              </a:rPr>
              <a:t>pT2</a:t>
            </a:r>
            <a:r>
              <a:rPr lang="el-GR" sz="1400" b="1" dirty="0">
                <a:solidFill>
                  <a:schemeClr val="tx2"/>
                </a:solidFill>
              </a:rPr>
              <a:t> καρκίνωμα</a:t>
            </a:r>
            <a:r>
              <a:rPr lang="en-US" sz="1400" b="1" dirty="0">
                <a:solidFill>
                  <a:schemeClr val="tx2"/>
                </a:solidFill>
              </a:rPr>
              <a:t>.</a:t>
            </a:r>
            <a:endParaRPr lang="el-GR" sz="1400" b="1" dirty="0">
              <a:solidFill>
                <a:schemeClr val="tx2"/>
              </a:solidFill>
            </a:endParaRPr>
          </a:p>
        </p:txBody>
      </p:sp>
      <p:sp>
        <p:nvSpPr>
          <p:cNvPr id="76808" name="7 - Ορθογώνιο"/>
          <p:cNvSpPr>
            <a:spLocks noChangeArrowheads="1"/>
          </p:cNvSpPr>
          <p:nvPr/>
        </p:nvSpPr>
        <p:spPr bwMode="auto">
          <a:xfrm>
            <a:off x="7019925" y="1052513"/>
            <a:ext cx="1908175" cy="1223962"/>
          </a:xfrm>
          <a:prstGeom prst="rect">
            <a:avLst/>
          </a:prstGeom>
          <a:solidFill>
            <a:srgbClr val="FFCC99"/>
          </a:solidFill>
          <a:ln w="25400" algn="ctr">
            <a:solidFill>
              <a:srgbClr val="385D8A"/>
            </a:solidFill>
            <a:miter lim="800000"/>
            <a:headEnd/>
            <a:tailEnd/>
          </a:ln>
        </p:spPr>
        <p:txBody>
          <a:bodyPr anchor="ctr"/>
          <a:lstStyle/>
          <a:p>
            <a:r>
              <a:rPr lang="el-GR" sz="1400" b="1" dirty="0">
                <a:solidFill>
                  <a:schemeClr val="tx2"/>
                </a:solidFill>
              </a:rPr>
              <a:t>νησίδες ή φωλεές καρκινικών κυττάρων </a:t>
            </a:r>
            <a:r>
              <a:rPr lang="el-GR" sz="1400" b="1" u="sng" dirty="0">
                <a:solidFill>
                  <a:schemeClr val="tx2"/>
                </a:solidFill>
              </a:rPr>
              <a:t>διαχωρίζουν</a:t>
            </a:r>
            <a:r>
              <a:rPr lang="el-GR" sz="1400" b="1" dirty="0">
                <a:solidFill>
                  <a:schemeClr val="tx2"/>
                </a:solidFill>
              </a:rPr>
              <a:t> </a:t>
            </a:r>
            <a:r>
              <a:rPr lang="el-GR" sz="1400" b="1" dirty="0" smtClean="0">
                <a:solidFill>
                  <a:schemeClr val="tx2"/>
                </a:solidFill>
              </a:rPr>
              <a:t>μυϊκές </a:t>
            </a:r>
            <a:r>
              <a:rPr lang="el-GR" sz="1400" b="1" dirty="0">
                <a:solidFill>
                  <a:schemeClr val="tx2"/>
                </a:solidFill>
              </a:rPr>
              <a:t>δεσμίδες</a:t>
            </a:r>
          </a:p>
          <a:p>
            <a:pPr algn="ctr"/>
            <a:endParaRPr lang="el-GR" sz="1400" b="1" dirty="0">
              <a:solidFill>
                <a:schemeClr val="tx2"/>
              </a:solidFill>
              <a:latin typeface="Calibri"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7" name="Picture 2"/>
          <p:cNvPicPr>
            <a:picLocks noGrp="1" noChangeAspect="1" noChangeArrowheads="1"/>
          </p:cNvPicPr>
          <p:nvPr>
            <p:ph idx="1"/>
          </p:nvPr>
        </p:nvPicPr>
        <p:blipFill>
          <a:blip r:embed="rId4" cstate="print">
            <a:lum bright="-12000" contrast="36000"/>
          </a:blip>
          <a:srcRect/>
          <a:stretch>
            <a:fillRect/>
          </a:stretch>
        </p:blipFill>
        <p:spPr>
          <a:xfrm>
            <a:off x="1142976" y="214290"/>
            <a:ext cx="6481762" cy="4849813"/>
          </a:xfrm>
          <a:noFill/>
        </p:spPr>
      </p:pic>
      <p:sp>
        <p:nvSpPr>
          <p:cNvPr id="77828" name="4 - Ορθογώνιο"/>
          <p:cNvSpPr>
            <a:spLocks noChangeArrowheads="1"/>
          </p:cNvSpPr>
          <p:nvPr/>
        </p:nvSpPr>
        <p:spPr bwMode="auto">
          <a:xfrm>
            <a:off x="0" y="5445125"/>
            <a:ext cx="9143999" cy="1200329"/>
          </a:xfrm>
          <a:prstGeom prst="rect">
            <a:avLst/>
          </a:prstGeom>
          <a:solidFill>
            <a:srgbClr val="FFCC99"/>
          </a:solidFill>
          <a:ln w="9525">
            <a:noFill/>
            <a:miter lim="800000"/>
            <a:headEnd/>
            <a:tailEnd/>
          </a:ln>
        </p:spPr>
        <p:txBody>
          <a:bodyPr wrap="square">
            <a:spAutoFit/>
          </a:bodyPr>
          <a:lstStyle/>
          <a:p>
            <a:pPr algn="ctr"/>
            <a:r>
              <a:rPr lang="en-US" b="1" dirty="0" err="1" smtClean="0">
                <a:solidFill>
                  <a:schemeClr val="tx2"/>
                </a:solidFill>
                <a:latin typeface="Calibri" pitchFamily="34" charset="0"/>
              </a:rPr>
              <a:t>pT</a:t>
            </a:r>
            <a:r>
              <a:rPr lang="el-GR" b="1" dirty="0" smtClean="0">
                <a:solidFill>
                  <a:schemeClr val="tx2"/>
                </a:solidFill>
                <a:latin typeface="Calibri" pitchFamily="34" charset="0"/>
              </a:rPr>
              <a:t>2 καρκίνωμα</a:t>
            </a:r>
            <a:r>
              <a:rPr lang="el-GR" dirty="0" smtClean="0">
                <a:solidFill>
                  <a:schemeClr val="tx2"/>
                </a:solidFill>
                <a:latin typeface="Calibri" pitchFamily="34" charset="0"/>
              </a:rPr>
              <a:t>. Διήθηση εξωστήρα μυός. </a:t>
            </a:r>
          </a:p>
          <a:p>
            <a:pPr algn="ctr"/>
            <a:r>
              <a:rPr lang="el-GR" dirty="0" smtClean="0">
                <a:solidFill>
                  <a:schemeClr val="tx2"/>
                </a:solidFill>
                <a:latin typeface="Calibri" pitchFamily="34" charset="0"/>
              </a:rPr>
              <a:t>Λιπώδης </a:t>
            </a:r>
            <a:r>
              <a:rPr lang="el-GR" dirty="0">
                <a:solidFill>
                  <a:schemeClr val="tx2"/>
                </a:solidFill>
                <a:latin typeface="Calibri" pitchFamily="34" charset="0"/>
              </a:rPr>
              <a:t>ιστός μπορεί να υπάρχει τόσο στον υποεπιθηλιακό συνδετικό ιστό όσο </a:t>
            </a:r>
            <a:r>
              <a:rPr lang="el-GR" dirty="0">
                <a:solidFill>
                  <a:schemeClr val="tx2"/>
                </a:solidFill>
                <a:effectLst>
                  <a:outerShdw blurRad="38100" dist="38100" dir="2700000" algn="tl">
                    <a:srgbClr val="000000">
                      <a:alpha val="43137"/>
                    </a:srgbClr>
                  </a:outerShdw>
                </a:effectLst>
                <a:latin typeface="Calibri" pitchFamily="34" charset="0"/>
              </a:rPr>
              <a:t>και</a:t>
            </a:r>
            <a:r>
              <a:rPr lang="el-GR" dirty="0">
                <a:solidFill>
                  <a:schemeClr val="tx2"/>
                </a:solidFill>
                <a:latin typeface="Calibri" pitchFamily="34" charset="0"/>
              </a:rPr>
              <a:t> στο </a:t>
            </a:r>
            <a:r>
              <a:rPr lang="el-GR" dirty="0" smtClean="0">
                <a:solidFill>
                  <a:schemeClr val="tx2"/>
                </a:solidFill>
                <a:latin typeface="Calibri" pitchFamily="34" charset="0"/>
              </a:rPr>
              <a:t>μυϊκό </a:t>
            </a:r>
            <a:r>
              <a:rPr lang="el-GR" dirty="0">
                <a:solidFill>
                  <a:schemeClr val="tx2"/>
                </a:solidFill>
                <a:latin typeface="Calibri" pitchFamily="34" charset="0"/>
              </a:rPr>
              <a:t>χιτώνα. </a:t>
            </a:r>
            <a:r>
              <a:rPr lang="el-GR" dirty="0" smtClean="0">
                <a:solidFill>
                  <a:schemeClr val="tx2"/>
                </a:solidFill>
                <a:latin typeface="Calibri" pitchFamily="34" charset="0"/>
              </a:rPr>
              <a:t>Συνεπώς, </a:t>
            </a:r>
            <a:r>
              <a:rPr lang="el-GR" dirty="0">
                <a:solidFill>
                  <a:schemeClr val="tx2"/>
                </a:solidFill>
                <a:latin typeface="Calibri" pitchFamily="34" charset="0"/>
              </a:rPr>
              <a:t>η διήθηση λίπους σε βιοπτικό υλικό </a:t>
            </a:r>
            <a:r>
              <a:rPr lang="en-US" dirty="0">
                <a:solidFill>
                  <a:schemeClr val="tx2"/>
                </a:solidFill>
                <a:latin typeface="Calibri" pitchFamily="34" charset="0"/>
              </a:rPr>
              <a:t> </a:t>
            </a:r>
            <a:r>
              <a:rPr lang="el-GR" dirty="0">
                <a:solidFill>
                  <a:schemeClr val="tx2"/>
                </a:solidFill>
                <a:latin typeface="Calibri" pitchFamily="34" charset="0"/>
              </a:rPr>
              <a:t>ή </a:t>
            </a:r>
            <a:r>
              <a:rPr lang="el-GR" dirty="0" smtClean="0">
                <a:solidFill>
                  <a:schemeClr val="tx2"/>
                </a:solidFill>
                <a:latin typeface="Calibri" pitchFamily="34" charset="0"/>
              </a:rPr>
              <a:t>υλικό </a:t>
            </a:r>
            <a:r>
              <a:rPr lang="en-US" dirty="0" smtClean="0">
                <a:solidFill>
                  <a:schemeClr val="tx2"/>
                </a:solidFill>
                <a:latin typeface="Calibri" pitchFamily="34" charset="0"/>
              </a:rPr>
              <a:t>TUR </a:t>
            </a:r>
            <a:r>
              <a:rPr lang="el-GR" b="1" dirty="0">
                <a:solidFill>
                  <a:schemeClr val="tx2"/>
                </a:solidFill>
                <a:latin typeface="Calibri" pitchFamily="34" charset="0"/>
              </a:rPr>
              <a:t>δεν </a:t>
            </a:r>
            <a:r>
              <a:rPr lang="el-GR" dirty="0">
                <a:solidFill>
                  <a:schemeClr val="tx2"/>
                </a:solidFill>
                <a:latin typeface="Calibri" pitchFamily="34" charset="0"/>
              </a:rPr>
              <a:t>εξυπακούεται ότι σημαίνει εξωκυστική επέκταση</a:t>
            </a:r>
            <a:r>
              <a:rPr lang="en-US" dirty="0">
                <a:solidFill>
                  <a:schemeClr val="tx2"/>
                </a:solidFill>
                <a:latin typeface="Calibri" pitchFamily="34" charset="0"/>
              </a:rPr>
              <a:t> (pT3</a:t>
            </a:r>
            <a:r>
              <a:rPr lang="el-GR" dirty="0">
                <a:solidFill>
                  <a:schemeClr val="tx2"/>
                </a:solidFill>
                <a:latin typeface="Calibri" pitchFamily="34" charset="0"/>
              </a:rPr>
              <a:t> καρκίνωμα</a:t>
            </a:r>
            <a:r>
              <a:rPr lang="en-US" dirty="0">
                <a:solidFill>
                  <a:schemeClr val="tx2"/>
                </a:solidFill>
                <a:latin typeface="Calibri" pitchFamily="34" charset="0"/>
              </a:rPr>
              <a:t>).</a:t>
            </a:r>
            <a:endParaRPr lang="el-GR" dirty="0">
              <a:solidFill>
                <a:schemeClr val="tx2"/>
              </a:solidFill>
              <a:latin typeface="Calibri"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7166"/>
            <a:ext cx="9144000" cy="357190"/>
          </a:xfrm>
        </p:spPr>
        <p:txBody>
          <a:bodyPr>
            <a:normAutofit fontScale="90000"/>
          </a:bodyPr>
          <a:lstStyle/>
          <a:p>
            <a:r>
              <a:rPr lang="el-GR" sz="4000" dirty="0" smtClean="0"/>
              <a:t>ΓΕΝΝΗΤΙΚΟ ΣΥΣΤΗΜΑ ΤΟΥ ΑΡΡΕΝΟΣ</a:t>
            </a:r>
            <a:br>
              <a:rPr lang="el-GR" sz="4000" dirty="0" smtClean="0"/>
            </a:br>
            <a:r>
              <a:rPr lang="el-GR" sz="2800" dirty="0" smtClean="0"/>
              <a:t>ΠΡΟΣΤΑΤΗΣ ΑΔΕΝΑΣ-ΟΡΧΕΙΣ </a:t>
            </a:r>
            <a:r>
              <a:rPr lang="el-GR" sz="4000" dirty="0" smtClean="0"/>
              <a:t> </a:t>
            </a:r>
            <a:endParaRPr lang="el-GR" sz="4000" dirty="0"/>
          </a:p>
        </p:txBody>
      </p:sp>
      <p:pic>
        <p:nvPicPr>
          <p:cNvPr id="1026" name="Picture 2" descr="C:\Users\αγαπουλακι\Desktop\EIKONEΣ ΓΙΑ ΚΡΗΤΗ\gunboat-off-crete-1897.jpg"/>
          <p:cNvPicPr>
            <a:picLocks noChangeAspect="1" noChangeArrowheads="1"/>
          </p:cNvPicPr>
          <p:nvPr/>
        </p:nvPicPr>
        <p:blipFill>
          <a:blip r:embed="rId2" cstate="print"/>
          <a:srcRect/>
          <a:stretch>
            <a:fillRect/>
          </a:stretch>
        </p:blipFill>
        <p:spPr bwMode="auto">
          <a:xfrm>
            <a:off x="214282" y="1142960"/>
            <a:ext cx="8725596" cy="571504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643050"/>
          </a:xfrm>
        </p:spPr>
        <p:txBody>
          <a:bodyPr>
            <a:noAutofit/>
          </a:bodyPr>
          <a:lstStyle/>
          <a:p>
            <a:r>
              <a:rPr lang="el-GR" sz="3600" b="1" spc="600" dirty="0" smtClean="0">
                <a:effectLst>
                  <a:outerShdw blurRad="38100" dist="38100" dir="2700000" algn="tl">
                    <a:srgbClr val="000000">
                      <a:alpha val="43137"/>
                    </a:srgbClr>
                  </a:outerShdw>
                </a:effectLst>
              </a:rPr>
              <a:t>ΠΡΟΣΤΑΤΗΣ ΑΔΕΝΑΣ </a:t>
            </a:r>
            <a:r>
              <a:rPr lang="el-GR" sz="3600" b="1" u="sng" spc="600" dirty="0" smtClean="0">
                <a:effectLst>
                  <a:outerShdw blurRad="38100" dist="38100" dir="2700000" algn="tl">
                    <a:srgbClr val="000000">
                      <a:alpha val="43137"/>
                    </a:srgbClr>
                  </a:outerShdw>
                </a:effectLst>
              </a:rPr>
              <a:t/>
            </a:r>
            <a:br>
              <a:rPr lang="el-GR" sz="3600" b="1" u="sng" spc="600" dirty="0" smtClean="0">
                <a:effectLst>
                  <a:outerShdw blurRad="38100" dist="38100" dir="2700000" algn="tl">
                    <a:srgbClr val="000000">
                      <a:alpha val="43137"/>
                    </a:srgbClr>
                  </a:outerShdw>
                </a:effectLst>
              </a:rPr>
            </a:br>
            <a:r>
              <a:rPr lang="el-GR" sz="2800" b="1" u="sng" spc="600" dirty="0" smtClean="0">
                <a:effectLst>
                  <a:outerShdw blurRad="38100" dist="38100" dir="2700000" algn="tl">
                    <a:srgbClr val="000000">
                      <a:alpha val="43137"/>
                    </a:srgbClr>
                  </a:outerShdw>
                </a:effectLst>
              </a:rPr>
              <a:t>Συνδυαζόμενα</a:t>
            </a:r>
            <a:r>
              <a:rPr lang="el-GR" sz="2800" b="1" dirty="0" smtClean="0"/>
              <a:t> κριτήρια διάγνωσης</a:t>
            </a:r>
            <a:r>
              <a:rPr lang="el-GR" sz="2800" dirty="0" smtClean="0"/>
              <a:t>  </a:t>
            </a:r>
            <a:r>
              <a:rPr lang="el-GR" sz="2800" spc="600" dirty="0" smtClean="0">
                <a:effectLst>
                  <a:outerShdw blurRad="38100" dist="38100" dir="2700000" algn="tl">
                    <a:srgbClr val="000000">
                      <a:alpha val="43137"/>
                    </a:srgbClr>
                  </a:outerShdw>
                </a:effectLst>
              </a:rPr>
              <a:t>περιορισμένου</a:t>
            </a:r>
            <a:r>
              <a:rPr lang="el-GR" sz="2800" dirty="0" smtClean="0"/>
              <a:t> προστατικού αδενοκαρκινώματος</a:t>
            </a:r>
            <a:endParaRPr lang="el-GR" sz="2800" dirty="0"/>
          </a:p>
        </p:txBody>
      </p:sp>
      <p:sp>
        <p:nvSpPr>
          <p:cNvPr id="3" name="2 - Θέση κειμένου"/>
          <p:cNvSpPr>
            <a:spLocks noGrp="1"/>
          </p:cNvSpPr>
          <p:nvPr>
            <p:ph type="body" idx="1"/>
          </p:nvPr>
        </p:nvSpPr>
        <p:spPr/>
        <p:txBody>
          <a:bodyPr>
            <a:noAutofit/>
          </a:bodyPr>
          <a:lstStyle/>
          <a:p>
            <a:r>
              <a:rPr lang="en-US" sz="3600" spc="600" dirty="0" smtClean="0">
                <a:effectLst>
                  <a:outerShdw blurRad="38100" dist="38100" dir="2700000" algn="tl">
                    <a:srgbClr val="000000">
                      <a:alpha val="43137"/>
                    </a:srgbClr>
                  </a:outerShdw>
                </a:effectLst>
              </a:rPr>
              <a:t>   </a:t>
            </a:r>
            <a:r>
              <a:rPr lang="el-GR" sz="3600" spc="600" dirty="0" smtClean="0">
                <a:effectLst>
                  <a:outerShdw blurRad="38100" dist="38100" dir="2700000" algn="tl">
                    <a:srgbClr val="000000">
                      <a:alpha val="43137"/>
                    </a:srgbClr>
                  </a:outerShdw>
                </a:effectLst>
              </a:rPr>
              <a:t>ΜΕΙΖΟΝΑ </a:t>
            </a:r>
            <a:endParaRPr lang="el-GR" sz="3600" spc="600" dirty="0">
              <a:effectLst>
                <a:outerShdw blurRad="38100" dist="38100" dir="2700000" algn="tl">
                  <a:srgbClr val="000000">
                    <a:alpha val="43137"/>
                  </a:srgbClr>
                </a:outerShdw>
              </a:effectLst>
            </a:endParaRPr>
          </a:p>
        </p:txBody>
      </p:sp>
      <p:sp>
        <p:nvSpPr>
          <p:cNvPr id="4" name="3 - Θέση περιεχομένου"/>
          <p:cNvSpPr>
            <a:spLocks noGrp="1"/>
          </p:cNvSpPr>
          <p:nvPr>
            <p:ph sz="half" idx="2"/>
          </p:nvPr>
        </p:nvSpPr>
        <p:spPr>
          <a:xfrm>
            <a:off x="0" y="2174874"/>
            <a:ext cx="4644008" cy="4683125"/>
          </a:xfrm>
        </p:spPr>
        <p:txBody>
          <a:bodyPr>
            <a:normAutofit fontScale="92500" lnSpcReduction="20000"/>
          </a:bodyPr>
          <a:lstStyle/>
          <a:p>
            <a:r>
              <a:rPr lang="el-GR" b="1" dirty="0" smtClean="0"/>
              <a:t>Αρχιτεκτονικά</a:t>
            </a:r>
            <a:r>
              <a:rPr lang="en-US" dirty="0" smtClean="0"/>
              <a:t>:</a:t>
            </a:r>
            <a:r>
              <a:rPr lang="el-GR" dirty="0" smtClean="0"/>
              <a:t>  </a:t>
            </a:r>
            <a:r>
              <a:rPr lang="el-GR" dirty="0" smtClean="0">
                <a:effectLst>
                  <a:outerShdw blurRad="38100" dist="38100" dir="2700000" algn="tl">
                    <a:srgbClr val="000000">
                      <a:alpha val="43137"/>
                    </a:srgbClr>
                  </a:outerShdw>
                </a:effectLst>
              </a:rPr>
              <a:t>μικροί</a:t>
            </a:r>
            <a:r>
              <a:rPr lang="el-GR" dirty="0" smtClean="0"/>
              <a:t> αδένες με </a:t>
            </a:r>
            <a:r>
              <a:rPr lang="el-GR" b="1" dirty="0" smtClean="0"/>
              <a:t>διηθητική ανάπτυξη </a:t>
            </a:r>
            <a:r>
              <a:rPr lang="el-GR" dirty="0" smtClean="0"/>
              <a:t>ή ηθμοειδείς αδένες πολύ μεγάλοι ή ανώμαλοι για να ενταχθούν  στα </a:t>
            </a:r>
            <a:r>
              <a:rPr lang="en-US" dirty="0" smtClean="0"/>
              <a:t> </a:t>
            </a:r>
            <a:r>
              <a:rPr lang="el-GR" dirty="0" smtClean="0"/>
              <a:t>πλαίσια υψηλόβαθμης </a:t>
            </a:r>
            <a:r>
              <a:rPr lang="en-US" dirty="0" smtClean="0"/>
              <a:t>PIN.</a:t>
            </a:r>
            <a:r>
              <a:rPr lang="el-GR" dirty="0" smtClean="0"/>
              <a:t> </a:t>
            </a:r>
          </a:p>
          <a:p>
            <a:endParaRPr lang="en-US" dirty="0" smtClean="0"/>
          </a:p>
          <a:p>
            <a:r>
              <a:rPr lang="el-GR" b="1" spc="600" dirty="0" smtClean="0"/>
              <a:t>Μονός</a:t>
            </a:r>
            <a:r>
              <a:rPr lang="el-GR" b="1" dirty="0" smtClean="0"/>
              <a:t> κυτταρικός στοίχος </a:t>
            </a:r>
            <a:r>
              <a:rPr lang="en-US" dirty="0" smtClean="0"/>
              <a:t>[</a:t>
            </a:r>
            <a:r>
              <a:rPr lang="el-GR" b="1" dirty="0" smtClean="0"/>
              <a:t>παντελής </a:t>
            </a:r>
            <a:r>
              <a:rPr lang="el-GR" dirty="0" smtClean="0"/>
              <a:t>απουσία βασικών κυττάρων και σε </a:t>
            </a:r>
            <a:r>
              <a:rPr lang="el-GR" b="1" dirty="0" smtClean="0"/>
              <a:t>ικανό αριθμό </a:t>
            </a:r>
            <a:r>
              <a:rPr lang="el-GR" dirty="0" smtClean="0"/>
              <a:t>αδένων, επιβεβαιωτικές </a:t>
            </a:r>
            <a:r>
              <a:rPr lang="el-GR" dirty="0" err="1" smtClean="0"/>
              <a:t>ανοσοχρώσεις</a:t>
            </a:r>
            <a:r>
              <a:rPr lang="el-GR" dirty="0" smtClean="0"/>
              <a:t> έναντι κερατίνης υψηλού Μ.Β. ( 34βΕ12 ή 5/6) και </a:t>
            </a:r>
            <a:r>
              <a:rPr lang="en-US" dirty="0" smtClean="0"/>
              <a:t>p63 (-)]</a:t>
            </a:r>
            <a:endParaRPr lang="el-GR" dirty="0" smtClean="0"/>
          </a:p>
          <a:p>
            <a:endParaRPr lang="el-GR" dirty="0" smtClean="0"/>
          </a:p>
          <a:p>
            <a:r>
              <a:rPr lang="el-GR" b="1" dirty="0" smtClean="0"/>
              <a:t>Πυρηνική </a:t>
            </a:r>
            <a:r>
              <a:rPr lang="el-GR" b="1" dirty="0" err="1" smtClean="0"/>
              <a:t>ατυπία</a:t>
            </a:r>
            <a:r>
              <a:rPr lang="en-US" dirty="0" smtClean="0"/>
              <a:t>:</a:t>
            </a:r>
            <a:r>
              <a:rPr lang="el-GR" dirty="0" smtClean="0"/>
              <a:t> </a:t>
            </a:r>
            <a:r>
              <a:rPr lang="el-GR" dirty="0" smtClean="0">
                <a:effectLst>
                  <a:outerShdw blurRad="38100" dist="38100" dir="2700000" algn="tl">
                    <a:srgbClr val="000000">
                      <a:alpha val="43137"/>
                    </a:srgbClr>
                  </a:outerShdw>
                </a:effectLst>
              </a:rPr>
              <a:t>διόγκωση πυρήνων  &amp; </a:t>
            </a:r>
            <a:r>
              <a:rPr lang="el-GR" dirty="0" err="1" smtClean="0">
                <a:effectLst>
                  <a:outerShdw blurRad="38100" dist="38100" dir="2700000" algn="tl">
                    <a:srgbClr val="000000">
                      <a:alpha val="43137"/>
                    </a:srgbClr>
                  </a:outerShdw>
                </a:effectLst>
              </a:rPr>
              <a:t>πυρηνίων</a:t>
            </a:r>
            <a:endParaRPr lang="el-GR" dirty="0">
              <a:effectLst>
                <a:outerShdw blurRad="38100" dist="38100" dir="2700000" algn="tl">
                  <a:srgbClr val="000000">
                    <a:alpha val="43137"/>
                  </a:srgbClr>
                </a:outerShdw>
              </a:effectLst>
            </a:endParaRPr>
          </a:p>
        </p:txBody>
      </p:sp>
      <p:sp>
        <p:nvSpPr>
          <p:cNvPr id="5" name="4 - Θέση κειμένου"/>
          <p:cNvSpPr>
            <a:spLocks noGrp="1"/>
          </p:cNvSpPr>
          <p:nvPr>
            <p:ph type="body" sz="quarter" idx="3"/>
          </p:nvPr>
        </p:nvSpPr>
        <p:spPr/>
        <p:txBody>
          <a:bodyPr>
            <a:normAutofit/>
          </a:bodyPr>
          <a:lstStyle/>
          <a:p>
            <a:r>
              <a:rPr lang="en-US" sz="3200" dirty="0" smtClean="0"/>
              <a:t>            </a:t>
            </a:r>
            <a:r>
              <a:rPr lang="el-GR" sz="3200" dirty="0" smtClean="0"/>
              <a:t>ΕΛΑΣΣΟΝΑ</a:t>
            </a:r>
            <a:endParaRPr lang="el-GR" sz="3200" dirty="0"/>
          </a:p>
        </p:txBody>
      </p:sp>
      <p:sp>
        <p:nvSpPr>
          <p:cNvPr id="6" name="5 - Θέση περιεχομένου"/>
          <p:cNvSpPr>
            <a:spLocks noGrp="1"/>
          </p:cNvSpPr>
          <p:nvPr>
            <p:ph sz="quarter" idx="4"/>
          </p:nvPr>
        </p:nvSpPr>
        <p:spPr>
          <a:xfrm>
            <a:off x="4645025" y="2643182"/>
            <a:ext cx="4498975" cy="4214817"/>
          </a:xfrm>
        </p:spPr>
        <p:txBody>
          <a:bodyPr/>
          <a:lstStyle/>
          <a:p>
            <a:r>
              <a:rPr lang="el-GR" dirty="0" err="1" smtClean="0"/>
              <a:t>Ενδοαυλική</a:t>
            </a:r>
            <a:r>
              <a:rPr lang="el-GR" dirty="0" smtClean="0"/>
              <a:t>  λεπτή κυανή βλέννα</a:t>
            </a:r>
          </a:p>
          <a:p>
            <a:r>
              <a:rPr lang="el-GR" dirty="0" smtClean="0"/>
              <a:t>Ροζ άμορφες εκκρίσεις</a:t>
            </a:r>
          </a:p>
          <a:p>
            <a:r>
              <a:rPr lang="el-GR" dirty="0" err="1" smtClean="0"/>
              <a:t>Μιτωτική</a:t>
            </a:r>
            <a:r>
              <a:rPr lang="el-GR" dirty="0" smtClean="0"/>
              <a:t> δραστηριότητα</a:t>
            </a:r>
          </a:p>
          <a:p>
            <a:r>
              <a:rPr lang="el-GR" dirty="0" err="1" smtClean="0"/>
              <a:t>Ενδοαυλικά</a:t>
            </a:r>
            <a:r>
              <a:rPr lang="el-GR" dirty="0" smtClean="0"/>
              <a:t> κρυσταλλοειδή</a:t>
            </a:r>
          </a:p>
          <a:p>
            <a:r>
              <a:rPr lang="el-GR" dirty="0" smtClean="0"/>
              <a:t>Παρακείμενη</a:t>
            </a:r>
            <a:r>
              <a:rPr lang="en-US" dirty="0" smtClean="0"/>
              <a:t>,</a:t>
            </a:r>
            <a:r>
              <a:rPr lang="el-GR" dirty="0" smtClean="0"/>
              <a:t> </a:t>
            </a:r>
            <a:r>
              <a:rPr lang="el-GR" u="sng" dirty="0" smtClean="0"/>
              <a:t>σε ικανή απόσταση</a:t>
            </a:r>
            <a:r>
              <a:rPr lang="el-GR" dirty="0" smtClean="0"/>
              <a:t>, υψηλόβαθμη </a:t>
            </a:r>
            <a:r>
              <a:rPr lang="en-US" dirty="0" smtClean="0"/>
              <a:t>PIN</a:t>
            </a:r>
          </a:p>
          <a:p>
            <a:r>
              <a:rPr lang="el-GR" dirty="0" err="1" smtClean="0"/>
              <a:t>Αμφίφιλο</a:t>
            </a:r>
            <a:r>
              <a:rPr lang="el-GR" dirty="0" smtClean="0"/>
              <a:t> κυτταρόπλασμα</a:t>
            </a:r>
          </a:p>
          <a:p>
            <a:r>
              <a:rPr lang="el-GR" dirty="0" smtClean="0"/>
              <a:t>Υπερχρωμία πυρήνων</a:t>
            </a:r>
            <a:endParaRPr lang="el-GR"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fmla="#ppt_w*sin(2.5*pi*$)">
                                          <p:val>
                                            <p:fltVal val="0"/>
                                          </p:val>
                                        </p:tav>
                                        <p:tav tm="100000">
                                          <p:val>
                                            <p:fltVal val="1"/>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Documents and Settings\Administrator\Επιφάνεια εργασίας\ΕΙΚΟΝΕΣ ΠΡΟΣΤΑΤΗ για παρουσίαση 13.6\efig_06-407.jpg"/>
          <p:cNvPicPr>
            <a:picLocks noChangeAspect="1" noChangeArrowheads="1"/>
          </p:cNvPicPr>
          <p:nvPr/>
        </p:nvPicPr>
        <p:blipFill>
          <a:blip r:embed="rId2" cstate="print"/>
          <a:srcRect/>
          <a:stretch>
            <a:fillRect/>
          </a:stretch>
        </p:blipFill>
        <p:spPr bwMode="auto">
          <a:xfrm>
            <a:off x="-357188" y="-71438"/>
            <a:ext cx="9796463" cy="6929438"/>
          </a:xfrm>
          <a:prstGeom prst="rect">
            <a:avLst/>
          </a:prstGeom>
          <a:noFill/>
          <a:ln w="9525">
            <a:noFill/>
            <a:miter lim="800000"/>
            <a:headEnd/>
            <a:tailEnd/>
          </a:ln>
        </p:spPr>
      </p:pic>
      <p:sp>
        <p:nvSpPr>
          <p:cNvPr id="25603" name="2 - Ορθογώνιο"/>
          <p:cNvSpPr>
            <a:spLocks noChangeArrowheads="1"/>
          </p:cNvSpPr>
          <p:nvPr/>
        </p:nvSpPr>
        <p:spPr bwMode="auto">
          <a:xfrm>
            <a:off x="4572000" y="1556792"/>
            <a:ext cx="1368151" cy="1255728"/>
          </a:xfrm>
          <a:prstGeom prst="rect">
            <a:avLst/>
          </a:prstGeom>
          <a:noFill/>
          <a:ln w="9525">
            <a:noFill/>
            <a:miter lim="800000"/>
            <a:headEnd/>
            <a:tailEnd/>
          </a:ln>
        </p:spPr>
        <p:txBody>
          <a:bodyPr wrap="square">
            <a:spAutoFit/>
          </a:bodyPr>
          <a:lstStyle/>
          <a:p>
            <a:pPr marL="342900" indent="-342900">
              <a:spcBef>
                <a:spcPct val="20000"/>
              </a:spcBef>
            </a:pPr>
            <a:r>
              <a:rPr lang="el-GR" b="1" dirty="0" smtClean="0">
                <a:latin typeface="Calibri" pitchFamily="34" charset="0"/>
              </a:rPr>
              <a:t>Κερατίνη υψηλού Μ.Β.-</a:t>
            </a:r>
          </a:p>
          <a:p>
            <a:pPr marL="342900" indent="-342900">
              <a:spcBef>
                <a:spcPct val="20000"/>
              </a:spcBef>
            </a:pPr>
            <a:r>
              <a:rPr lang="en-US" b="1" dirty="0" smtClean="0">
                <a:latin typeface="Calibri" pitchFamily="34" charset="0"/>
              </a:rPr>
              <a:t>Ker</a:t>
            </a:r>
            <a:r>
              <a:rPr lang="el-GR" b="1" dirty="0" smtClean="0">
                <a:latin typeface="Calibri" pitchFamily="34" charset="0"/>
              </a:rPr>
              <a:t> </a:t>
            </a:r>
            <a:r>
              <a:rPr lang="el-GR" b="1" dirty="0">
                <a:latin typeface="Calibri" pitchFamily="34" charset="0"/>
              </a:rPr>
              <a:t>903</a:t>
            </a:r>
          </a:p>
        </p:txBody>
      </p:sp>
      <p:sp>
        <p:nvSpPr>
          <p:cNvPr id="4" name="3 - Ορθογώνιο"/>
          <p:cNvSpPr/>
          <p:nvPr/>
        </p:nvSpPr>
        <p:spPr>
          <a:xfrm>
            <a:off x="4572000" y="3286124"/>
            <a:ext cx="4786313" cy="3539430"/>
          </a:xfrm>
          <a:prstGeom prst="rect">
            <a:avLst/>
          </a:prstGeom>
        </p:spPr>
        <p:txBody>
          <a:bodyPr wrap="square">
            <a:spAutoFit/>
          </a:bodyPr>
          <a:lstStyle/>
          <a:p>
            <a:pPr algn="ctr" fontAlgn="auto">
              <a:spcBef>
                <a:spcPts val="0"/>
              </a:spcBef>
              <a:spcAft>
                <a:spcPts val="0"/>
              </a:spcAft>
              <a:defRPr/>
            </a:pPr>
            <a:r>
              <a:rPr lang="el-GR" sz="1600" b="1" dirty="0">
                <a:solidFill>
                  <a:schemeClr val="bg2">
                    <a:lumMod val="50000"/>
                  </a:schemeClr>
                </a:solidFill>
                <a:latin typeface="+mn-lt"/>
                <a:cs typeface="+mn-cs"/>
              </a:rPr>
              <a:t> </a:t>
            </a:r>
            <a:r>
              <a:rPr lang="en-US" sz="1600" b="1" dirty="0" smtClean="0">
                <a:solidFill>
                  <a:schemeClr val="bg2">
                    <a:lumMod val="50000"/>
                  </a:schemeClr>
                </a:solidFill>
                <a:latin typeface="+mn-lt"/>
                <a:cs typeface="+mn-cs"/>
              </a:rPr>
              <a:t>O</a:t>
            </a:r>
            <a:r>
              <a:rPr lang="el-GR" sz="1600" b="1" dirty="0" smtClean="0">
                <a:solidFill>
                  <a:schemeClr val="bg2">
                    <a:lumMod val="50000"/>
                  </a:schemeClr>
                </a:solidFill>
                <a:latin typeface="+mn-lt"/>
                <a:cs typeface="+mn-cs"/>
              </a:rPr>
              <a:t>λιγάριθμοι καρκινικοί αδένες στο υλικό της διά βελόνης βιοψίας.</a:t>
            </a:r>
          </a:p>
          <a:p>
            <a:pPr algn="ctr" fontAlgn="auto">
              <a:spcBef>
                <a:spcPts val="0"/>
              </a:spcBef>
              <a:spcAft>
                <a:spcPts val="0"/>
              </a:spcAft>
              <a:defRPr/>
            </a:pPr>
            <a:r>
              <a:rPr lang="el-GR" sz="1600" b="1" dirty="0" err="1" smtClean="0">
                <a:solidFill>
                  <a:schemeClr val="bg2">
                    <a:lumMod val="50000"/>
                  </a:schemeClr>
                </a:solidFill>
                <a:latin typeface="+mn-lt"/>
                <a:cs typeface="+mn-cs"/>
              </a:rPr>
              <a:t>Ανοσοϊστοχημική</a:t>
            </a:r>
            <a:r>
              <a:rPr lang="el-GR" sz="1600" b="1" dirty="0" smtClean="0">
                <a:solidFill>
                  <a:schemeClr val="bg2">
                    <a:lumMod val="50000"/>
                  </a:schemeClr>
                </a:solidFill>
                <a:latin typeface="+mn-lt"/>
                <a:cs typeface="+mn-cs"/>
              </a:rPr>
              <a:t>  </a:t>
            </a:r>
            <a:r>
              <a:rPr lang="el-GR" sz="1600" b="1" spc="600" dirty="0">
                <a:solidFill>
                  <a:schemeClr val="bg2">
                    <a:lumMod val="50000"/>
                  </a:schemeClr>
                </a:solidFill>
                <a:latin typeface="+mn-lt"/>
                <a:cs typeface="+mn-cs"/>
              </a:rPr>
              <a:t>επιβεβαίωση</a:t>
            </a:r>
            <a:r>
              <a:rPr lang="el-GR" sz="1600" b="1" dirty="0">
                <a:solidFill>
                  <a:schemeClr val="bg2">
                    <a:lumMod val="50000"/>
                  </a:schemeClr>
                </a:solidFill>
                <a:latin typeface="+mn-lt"/>
                <a:cs typeface="+mn-cs"/>
              </a:rPr>
              <a:t> </a:t>
            </a:r>
          </a:p>
          <a:p>
            <a:pPr algn="ctr" fontAlgn="auto">
              <a:spcBef>
                <a:spcPts val="0"/>
              </a:spcBef>
              <a:spcAft>
                <a:spcPts val="0"/>
              </a:spcAft>
              <a:defRPr/>
            </a:pPr>
            <a:r>
              <a:rPr lang="el-GR" sz="1600" b="1" dirty="0">
                <a:solidFill>
                  <a:schemeClr val="bg2">
                    <a:lumMod val="50000"/>
                  </a:schemeClr>
                </a:solidFill>
                <a:effectLst>
                  <a:outerShdw blurRad="38100" dist="38100" dir="2700000" algn="tl">
                    <a:srgbClr val="000000">
                      <a:alpha val="43137"/>
                    </a:srgbClr>
                  </a:outerShdw>
                </a:effectLst>
                <a:latin typeface="+mn-lt"/>
                <a:cs typeface="+mn-cs"/>
              </a:rPr>
              <a:t>διάγνωσης   </a:t>
            </a:r>
            <a:r>
              <a:rPr lang="el-GR" sz="1600" b="1" spc="600" dirty="0">
                <a:solidFill>
                  <a:schemeClr val="bg2">
                    <a:lumMod val="50000"/>
                  </a:schemeClr>
                </a:solidFill>
                <a:effectLst>
                  <a:outerShdw blurRad="38100" dist="38100" dir="2700000" algn="tl">
                    <a:srgbClr val="000000">
                      <a:alpha val="43137"/>
                    </a:srgbClr>
                  </a:outerShdw>
                </a:effectLst>
                <a:latin typeface="+mn-lt"/>
                <a:cs typeface="+mn-cs"/>
              </a:rPr>
              <a:t>περιορισμένου</a:t>
            </a:r>
            <a:r>
              <a:rPr lang="el-GR" sz="1600" b="1" dirty="0">
                <a:solidFill>
                  <a:schemeClr val="bg2">
                    <a:lumMod val="50000"/>
                  </a:schemeClr>
                </a:solidFill>
                <a:effectLst>
                  <a:outerShdw blurRad="38100" dist="38100" dir="2700000" algn="tl">
                    <a:srgbClr val="000000">
                      <a:alpha val="43137"/>
                    </a:srgbClr>
                  </a:outerShdw>
                </a:effectLst>
                <a:latin typeface="+mn-lt"/>
                <a:cs typeface="+mn-cs"/>
              </a:rPr>
              <a:t> </a:t>
            </a:r>
          </a:p>
          <a:p>
            <a:pPr algn="ctr" fontAlgn="auto">
              <a:spcBef>
                <a:spcPts val="0"/>
              </a:spcBef>
              <a:spcAft>
                <a:spcPts val="0"/>
              </a:spcAft>
              <a:defRPr/>
            </a:pPr>
            <a:r>
              <a:rPr lang="el-GR" sz="1600" b="1" dirty="0">
                <a:solidFill>
                  <a:schemeClr val="bg2">
                    <a:lumMod val="50000"/>
                  </a:schemeClr>
                </a:solidFill>
                <a:latin typeface="+mn-lt"/>
                <a:cs typeface="+mn-cs"/>
              </a:rPr>
              <a:t>(στο συγκεκριμένο </a:t>
            </a:r>
            <a:r>
              <a:rPr lang="el-GR" sz="1600" b="1" dirty="0" err="1">
                <a:solidFill>
                  <a:schemeClr val="bg2">
                    <a:lumMod val="50000"/>
                  </a:schemeClr>
                </a:solidFill>
                <a:latin typeface="+mn-lt"/>
                <a:cs typeface="+mn-cs"/>
              </a:rPr>
              <a:t>ιστοτεμάχιο</a:t>
            </a:r>
            <a:r>
              <a:rPr lang="el-GR" sz="1600" b="1" dirty="0">
                <a:solidFill>
                  <a:schemeClr val="bg2">
                    <a:lumMod val="50000"/>
                  </a:schemeClr>
                </a:solidFill>
                <a:latin typeface="+mn-lt"/>
                <a:cs typeface="+mn-cs"/>
              </a:rPr>
              <a:t> από υλικό βιοψίας διά βελόνης) </a:t>
            </a:r>
          </a:p>
          <a:p>
            <a:pPr algn="ctr" fontAlgn="auto">
              <a:spcBef>
                <a:spcPts val="0"/>
              </a:spcBef>
              <a:spcAft>
                <a:spcPts val="0"/>
              </a:spcAft>
              <a:defRPr/>
            </a:pPr>
            <a:r>
              <a:rPr lang="el-GR" sz="1600" b="1" dirty="0" err="1">
                <a:solidFill>
                  <a:schemeClr val="bg2">
                    <a:lumMod val="50000"/>
                  </a:schemeClr>
                </a:solidFill>
                <a:latin typeface="+mn-lt"/>
                <a:cs typeface="+mn-cs"/>
              </a:rPr>
              <a:t>αδενοκαρκινώματος</a:t>
            </a:r>
            <a:r>
              <a:rPr lang="el-GR" sz="1600" b="1" dirty="0">
                <a:solidFill>
                  <a:schemeClr val="bg2">
                    <a:lumMod val="50000"/>
                  </a:schemeClr>
                </a:solidFill>
                <a:latin typeface="+mn-lt"/>
                <a:cs typeface="+mn-cs"/>
              </a:rPr>
              <a:t> προστάτη αδένα, </a:t>
            </a:r>
          </a:p>
          <a:p>
            <a:pPr algn="ctr" fontAlgn="auto">
              <a:spcBef>
                <a:spcPts val="0"/>
              </a:spcBef>
              <a:spcAft>
                <a:spcPts val="0"/>
              </a:spcAft>
              <a:defRPr/>
            </a:pPr>
            <a:r>
              <a:rPr lang="el-GR" sz="1600" b="1" dirty="0">
                <a:solidFill>
                  <a:schemeClr val="bg2">
                    <a:lumMod val="50000"/>
                  </a:schemeClr>
                </a:solidFill>
                <a:effectLst>
                  <a:outerShdw blurRad="38100" dist="38100" dir="2700000" algn="tl">
                    <a:srgbClr val="000000">
                      <a:alpha val="43137"/>
                    </a:srgbClr>
                  </a:outerShdw>
                </a:effectLst>
                <a:latin typeface="+mn-lt"/>
                <a:cs typeface="+mn-cs"/>
              </a:rPr>
              <a:t>μέτριας</a:t>
            </a:r>
            <a:r>
              <a:rPr lang="el-GR" sz="1600" b="1" dirty="0">
                <a:solidFill>
                  <a:schemeClr val="bg2">
                    <a:lumMod val="50000"/>
                  </a:schemeClr>
                </a:solidFill>
                <a:latin typeface="+mn-lt"/>
                <a:cs typeface="+mn-cs"/>
              </a:rPr>
              <a:t> </a:t>
            </a:r>
            <a:r>
              <a:rPr lang="el-GR" sz="1600" b="1" dirty="0" smtClean="0">
                <a:solidFill>
                  <a:schemeClr val="bg2">
                    <a:lumMod val="50000"/>
                  </a:schemeClr>
                </a:solidFill>
                <a:latin typeface="+mn-lt"/>
                <a:cs typeface="+mn-cs"/>
              </a:rPr>
              <a:t>διαφοροποίησης (</a:t>
            </a:r>
            <a:r>
              <a:rPr lang="el-GR" sz="1600" b="1" dirty="0" smtClean="0">
                <a:solidFill>
                  <a:schemeClr val="bg2">
                    <a:lumMod val="50000"/>
                  </a:schemeClr>
                </a:solidFill>
              </a:rPr>
              <a:t>αθροιστικού βαθμού κακοήθειας κατά </a:t>
            </a:r>
            <a:r>
              <a:rPr lang="en-US" sz="1600" b="1" dirty="0" smtClean="0">
                <a:solidFill>
                  <a:schemeClr val="bg2">
                    <a:lumMod val="50000"/>
                  </a:schemeClr>
                </a:solidFill>
              </a:rPr>
              <a:t>Gleason </a:t>
            </a:r>
            <a:r>
              <a:rPr lang="el-GR" sz="1600" b="1" dirty="0" smtClean="0">
                <a:solidFill>
                  <a:schemeClr val="bg2">
                    <a:lumMod val="50000"/>
                  </a:schemeClr>
                </a:solidFill>
              </a:rPr>
              <a:t>6, για τη συγκεκριμένη περίπτωση)</a:t>
            </a:r>
            <a:r>
              <a:rPr lang="el-GR" sz="1600" b="1" dirty="0" smtClean="0">
                <a:solidFill>
                  <a:schemeClr val="bg2">
                    <a:lumMod val="50000"/>
                  </a:schemeClr>
                </a:solidFill>
                <a:latin typeface="+mn-lt"/>
                <a:cs typeface="+mn-cs"/>
              </a:rPr>
              <a:t>.</a:t>
            </a:r>
          </a:p>
          <a:p>
            <a:pPr algn="ctr" fontAlgn="auto">
              <a:spcBef>
                <a:spcPts val="0"/>
              </a:spcBef>
              <a:spcAft>
                <a:spcPts val="0"/>
              </a:spcAft>
              <a:defRPr/>
            </a:pPr>
            <a:r>
              <a:rPr lang="el-GR" sz="1600" b="1" dirty="0" smtClean="0">
                <a:solidFill>
                  <a:schemeClr val="bg2">
                    <a:lumMod val="50000"/>
                  </a:schemeClr>
                </a:solidFill>
                <a:effectLst>
                  <a:outerShdw blurRad="38100" dist="38100" dir="2700000" algn="tl">
                    <a:srgbClr val="000000">
                      <a:alpha val="43137"/>
                    </a:srgbClr>
                  </a:outerShdw>
                </a:effectLst>
              </a:rPr>
              <a:t>Συνεκτίμηση</a:t>
            </a:r>
            <a:r>
              <a:rPr lang="el-GR" sz="1600" b="1" dirty="0" smtClean="0">
                <a:solidFill>
                  <a:schemeClr val="bg2">
                    <a:lumMod val="50000"/>
                  </a:schemeClr>
                </a:solidFill>
              </a:rPr>
              <a:t>  αθροιστικού βαθμού κακοήθειας κατά </a:t>
            </a:r>
            <a:r>
              <a:rPr lang="en-US" sz="1600" b="1" dirty="0" smtClean="0">
                <a:solidFill>
                  <a:schemeClr val="bg2">
                    <a:lumMod val="50000"/>
                  </a:schemeClr>
                </a:solidFill>
              </a:rPr>
              <a:t>Gleason </a:t>
            </a:r>
            <a:r>
              <a:rPr lang="el-GR" sz="1600" b="1" dirty="0" smtClean="0">
                <a:solidFill>
                  <a:schemeClr val="bg2">
                    <a:lumMod val="50000"/>
                  </a:schemeClr>
                </a:solidFill>
              </a:rPr>
              <a:t>( έως και 6 ή &gt;6)  και </a:t>
            </a:r>
            <a:r>
              <a:rPr lang="el-GR" sz="1600" b="1" dirty="0" smtClean="0">
                <a:solidFill>
                  <a:schemeClr val="bg2">
                    <a:lumMod val="50000"/>
                  </a:schemeClr>
                </a:solidFill>
                <a:effectLst>
                  <a:outerShdw blurRad="38100" dist="38100" dir="2700000" algn="tl">
                    <a:srgbClr val="000000">
                      <a:alpha val="43137"/>
                    </a:srgbClr>
                  </a:outerShdw>
                </a:effectLst>
              </a:rPr>
              <a:t>επιπέδων </a:t>
            </a:r>
            <a:r>
              <a:rPr lang="en-US" sz="1600" b="1" dirty="0" smtClean="0">
                <a:solidFill>
                  <a:schemeClr val="bg2">
                    <a:lumMod val="50000"/>
                  </a:schemeClr>
                </a:solidFill>
                <a:effectLst>
                  <a:outerShdw blurRad="38100" dist="38100" dir="2700000" algn="tl">
                    <a:srgbClr val="000000">
                      <a:alpha val="43137"/>
                    </a:srgbClr>
                  </a:outerShdw>
                </a:effectLst>
              </a:rPr>
              <a:t>PSA </a:t>
            </a:r>
            <a:r>
              <a:rPr lang="en-US" sz="1600" b="1" dirty="0" smtClean="0">
                <a:solidFill>
                  <a:schemeClr val="bg2">
                    <a:lumMod val="50000"/>
                  </a:schemeClr>
                </a:solidFill>
              </a:rPr>
              <a:t>( &gt; </a:t>
            </a:r>
            <a:r>
              <a:rPr lang="el-GR" sz="1600" b="1" dirty="0" smtClean="0">
                <a:solidFill>
                  <a:schemeClr val="bg2">
                    <a:lumMod val="50000"/>
                  </a:schemeClr>
                </a:solidFill>
              </a:rPr>
              <a:t>ή &lt; από 10 </a:t>
            </a:r>
            <a:r>
              <a:rPr lang="en-US" sz="1600" b="1" dirty="0" err="1" smtClean="0">
                <a:solidFill>
                  <a:schemeClr val="bg2">
                    <a:lumMod val="50000"/>
                  </a:schemeClr>
                </a:solidFill>
              </a:rPr>
              <a:t>ng</a:t>
            </a:r>
            <a:r>
              <a:rPr lang="en-US" sz="1600" b="1" dirty="0" smtClean="0">
                <a:solidFill>
                  <a:schemeClr val="bg2">
                    <a:lumMod val="50000"/>
                  </a:schemeClr>
                </a:solidFill>
              </a:rPr>
              <a:t>/dl, </a:t>
            </a:r>
            <a:r>
              <a:rPr lang="el-GR" sz="1600" b="1" dirty="0" smtClean="0">
                <a:solidFill>
                  <a:schemeClr val="bg2">
                    <a:lumMod val="50000"/>
                  </a:schemeClr>
                </a:solidFill>
              </a:rPr>
              <a:t>προκειμένου να αποφασισθεί χειρουργική αντιμετώπιση. </a:t>
            </a:r>
            <a:endParaRPr lang="el-GR" sz="1600" b="1" dirty="0">
              <a:solidFill>
                <a:schemeClr val="bg2">
                  <a:lumMod val="50000"/>
                </a:schemeClr>
              </a:solidFill>
              <a:latin typeface="+mn-lt"/>
              <a:cs typeface="+mn-cs"/>
            </a:endParaRPr>
          </a:p>
        </p:txBody>
      </p:sp>
      <p:sp>
        <p:nvSpPr>
          <p:cNvPr id="6" name="5 - Ορθογώνιο"/>
          <p:cNvSpPr/>
          <p:nvPr/>
        </p:nvSpPr>
        <p:spPr>
          <a:xfrm>
            <a:off x="2771800" y="3501008"/>
            <a:ext cx="1584176" cy="369332"/>
          </a:xfrm>
          <a:prstGeom prst="rect">
            <a:avLst/>
          </a:prstGeom>
        </p:spPr>
        <p:txBody>
          <a:bodyPr wrap="square">
            <a:spAutoFit/>
          </a:bodyPr>
          <a:lstStyle/>
          <a:p>
            <a:pPr fontAlgn="auto">
              <a:spcBef>
                <a:spcPts val="0"/>
              </a:spcBef>
              <a:spcAft>
                <a:spcPts val="0"/>
              </a:spcAft>
              <a:defRPr/>
            </a:pPr>
            <a:r>
              <a:rPr lang="el-GR" b="1" dirty="0" err="1" smtClean="0">
                <a:solidFill>
                  <a:schemeClr val="tx2">
                    <a:lumMod val="10000"/>
                  </a:schemeClr>
                </a:solidFill>
              </a:rPr>
              <a:t>Ρακεμάση</a:t>
            </a:r>
            <a:r>
              <a:rPr lang="el-GR" b="1" dirty="0" smtClean="0">
                <a:solidFill>
                  <a:schemeClr val="tx2">
                    <a:lumMod val="10000"/>
                  </a:schemeClr>
                </a:solidFill>
              </a:rPr>
              <a:t> </a:t>
            </a:r>
            <a:endParaRPr lang="el-GR" dirty="0">
              <a:solidFill>
                <a:schemeClr val="tx2">
                  <a:lumMod val="10000"/>
                </a:schemeClr>
              </a:solidFill>
              <a:latin typeface="+mn-lt"/>
              <a:cs typeface="+mn-cs"/>
            </a:endParaRPr>
          </a:p>
        </p:txBody>
      </p:sp>
      <p:sp>
        <p:nvSpPr>
          <p:cNvPr id="7" name="6 - Ορθογώνιο"/>
          <p:cNvSpPr/>
          <p:nvPr/>
        </p:nvSpPr>
        <p:spPr>
          <a:xfrm>
            <a:off x="2786063" y="3571875"/>
            <a:ext cx="2370137" cy="369888"/>
          </a:xfrm>
          <a:prstGeom prst="rect">
            <a:avLst/>
          </a:prstGeom>
        </p:spPr>
        <p:txBody>
          <a:bodyPr>
            <a:spAutoFit/>
          </a:bodyPr>
          <a:lstStyle/>
          <a:p>
            <a:pPr fontAlgn="auto">
              <a:spcBef>
                <a:spcPts val="0"/>
              </a:spcBef>
              <a:spcAft>
                <a:spcPts val="0"/>
              </a:spcAft>
              <a:defRPr/>
            </a:pPr>
            <a:endParaRPr lang="el-GR" dirty="0">
              <a:solidFill>
                <a:schemeClr val="bg1">
                  <a:lumMod val="95000"/>
                  <a:lumOff val="5000"/>
                </a:schemeClr>
              </a:solidFill>
              <a:latin typeface="+mn-lt"/>
              <a:cs typeface="+mn-cs"/>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p:cNvSpPr>
          <p:nvPr>
            <p:ph type="title"/>
          </p:nvPr>
        </p:nvSpPr>
        <p:spPr>
          <a:xfrm>
            <a:off x="0" y="1"/>
            <a:ext cx="9144000" cy="1000107"/>
          </a:xfrm>
        </p:spPr>
        <p:txBody>
          <a:bodyPr>
            <a:normAutofit fontScale="90000"/>
          </a:bodyPr>
          <a:lstStyle/>
          <a:p>
            <a:r>
              <a:rPr lang="el-GR" sz="3200" b="1" dirty="0" smtClean="0"/>
              <a:t>Σαρκωματοειδής &amp; Ραβδοειδής (</a:t>
            </a:r>
            <a:r>
              <a:rPr lang="el-GR" sz="3200" b="1" dirty="0" err="1" smtClean="0"/>
              <a:t>απο</a:t>
            </a:r>
            <a:r>
              <a:rPr lang="el-GR" sz="3200" b="1" dirty="0" smtClean="0"/>
              <a:t>)διαφοροποίηση ΝΚΚ</a:t>
            </a:r>
          </a:p>
        </p:txBody>
      </p:sp>
      <p:sp>
        <p:nvSpPr>
          <p:cNvPr id="103427" name="Rectangle 3"/>
          <p:cNvSpPr>
            <a:spLocks noGrp="1"/>
          </p:cNvSpPr>
          <p:nvPr>
            <p:ph type="body" idx="1"/>
          </p:nvPr>
        </p:nvSpPr>
        <p:spPr>
          <a:xfrm>
            <a:off x="457200" y="928670"/>
            <a:ext cx="8229600" cy="5197493"/>
          </a:xfrm>
        </p:spPr>
        <p:txBody>
          <a:bodyPr/>
          <a:lstStyle/>
          <a:p>
            <a:r>
              <a:rPr lang="el-GR" dirty="0" smtClean="0"/>
              <a:t>Δεν απαιτείται ελάχιστο ποσοστό για να τεθεί η διάγνωση.</a:t>
            </a:r>
          </a:p>
          <a:p>
            <a:r>
              <a:rPr lang="el-GR" dirty="0" smtClean="0"/>
              <a:t>↑ υποτροπές &amp; μεταστάσεις.</a:t>
            </a:r>
          </a:p>
          <a:p>
            <a:r>
              <a:rPr lang="el-GR" dirty="0" smtClean="0"/>
              <a:t>Προσπάθεια καταβάλλεται να αναγνωριστεί η </a:t>
            </a:r>
            <a:r>
              <a:rPr lang="el-GR" dirty="0" smtClean="0">
                <a:effectLst>
                  <a:outerShdw blurRad="38100" dist="38100" dir="2700000" algn="tl">
                    <a:srgbClr val="000000">
                      <a:alpha val="43137"/>
                    </a:srgbClr>
                  </a:outerShdw>
                </a:effectLst>
              </a:rPr>
              <a:t>υποκείμενη</a:t>
            </a:r>
            <a:r>
              <a:rPr lang="el-GR" dirty="0" smtClean="0"/>
              <a:t> ιστολογική  ποικιλία  ΝΚΚ.</a:t>
            </a:r>
          </a:p>
        </p:txBody>
      </p:sp>
      <p:pic>
        <p:nvPicPr>
          <p:cNvPr id="103429" name="Picture 5" descr="17259775511_085de58c85_b"/>
          <p:cNvPicPr>
            <a:picLocks noChangeAspect="1" noChangeArrowheads="1"/>
          </p:cNvPicPr>
          <p:nvPr/>
        </p:nvPicPr>
        <p:blipFill>
          <a:blip r:embed="rId2" cstate="print"/>
          <a:srcRect/>
          <a:stretch>
            <a:fillRect/>
          </a:stretch>
        </p:blipFill>
        <p:spPr bwMode="auto">
          <a:xfrm>
            <a:off x="4786314" y="3643314"/>
            <a:ext cx="3816350" cy="2874962"/>
          </a:xfrm>
          <a:prstGeom prst="rect">
            <a:avLst/>
          </a:prstGeom>
          <a:noFill/>
        </p:spPr>
      </p:pic>
      <p:pic>
        <p:nvPicPr>
          <p:cNvPr id="103431" name="Picture 7" descr="An external file that holds a picture, illustration, etc.&#10;Object name is onc9991109590001.jpg"/>
          <p:cNvPicPr>
            <a:picLocks noChangeAspect="1" noChangeArrowheads="1"/>
          </p:cNvPicPr>
          <p:nvPr/>
        </p:nvPicPr>
        <p:blipFill>
          <a:blip r:embed="rId3" cstate="print"/>
          <a:srcRect/>
          <a:stretch>
            <a:fillRect/>
          </a:stretch>
        </p:blipFill>
        <p:spPr bwMode="auto">
          <a:xfrm>
            <a:off x="500034" y="3643314"/>
            <a:ext cx="3671887" cy="2914650"/>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85720" y="0"/>
            <a:ext cx="8229600" cy="1500174"/>
          </a:xfrm>
        </p:spPr>
        <p:txBody>
          <a:bodyPr>
            <a:noAutofit/>
          </a:bodyPr>
          <a:lstStyle/>
          <a:p>
            <a:r>
              <a:rPr lang="el-GR" sz="3200" dirty="0" smtClean="0">
                <a:effectLst>
                  <a:outerShdw blurRad="38100" dist="38100" dir="2700000" algn="tl">
                    <a:srgbClr val="000000">
                      <a:alpha val="43137"/>
                    </a:srgbClr>
                  </a:outerShdw>
                </a:effectLst>
              </a:rPr>
              <a:t>Επίμαχα σημεία </a:t>
            </a:r>
            <a:r>
              <a:rPr lang="el-GR" sz="3200" dirty="0" smtClean="0"/>
              <a:t>στη </a:t>
            </a:r>
            <a:r>
              <a:rPr lang="el-GR" sz="3200" spc="600" dirty="0" smtClean="0">
                <a:effectLst>
                  <a:outerShdw blurRad="38100" dist="38100" dir="2700000" algn="tl">
                    <a:srgbClr val="000000">
                      <a:alpha val="43137"/>
                    </a:srgbClr>
                  </a:outerShdw>
                </a:effectLst>
              </a:rPr>
              <a:t>διάγνωση</a:t>
            </a:r>
            <a:r>
              <a:rPr lang="el-GR" sz="3200" dirty="0" smtClean="0"/>
              <a:t> </a:t>
            </a:r>
            <a:r>
              <a:rPr lang="el-GR" sz="3200" dirty="0" smtClean="0">
                <a:effectLst>
                  <a:outerShdw blurRad="38100" dist="38100" dir="2700000" algn="tl">
                    <a:srgbClr val="000000">
                      <a:alpha val="43137"/>
                    </a:srgbClr>
                  </a:outerShdw>
                </a:effectLst>
              </a:rPr>
              <a:t>περιορισμένου</a:t>
            </a:r>
            <a:r>
              <a:rPr lang="el-GR" sz="3200" dirty="0" smtClean="0"/>
              <a:t> </a:t>
            </a:r>
            <a:r>
              <a:rPr lang="el-GR" sz="3200" b="1" dirty="0" smtClean="0"/>
              <a:t>καρκινώματος </a:t>
            </a:r>
            <a:r>
              <a:rPr lang="el-GR" sz="3200" dirty="0" smtClean="0"/>
              <a:t>προστάτη αδένα </a:t>
            </a:r>
            <a:br>
              <a:rPr lang="el-GR" sz="3200" dirty="0" smtClean="0"/>
            </a:br>
            <a:r>
              <a:rPr lang="el-GR" sz="3200" dirty="0" smtClean="0"/>
              <a:t>σε υλικό βιοψίας διά </a:t>
            </a:r>
            <a:r>
              <a:rPr lang="el-GR" sz="3200" dirty="0" smtClean="0">
                <a:effectLst>
                  <a:outerShdw blurRad="38100" dist="38100" dir="2700000" algn="tl">
                    <a:srgbClr val="000000">
                      <a:alpha val="43137"/>
                    </a:srgbClr>
                  </a:outerShdw>
                </a:effectLst>
              </a:rPr>
              <a:t>βελόνης</a:t>
            </a:r>
            <a:endParaRPr lang="el-GR" sz="3200" dirty="0">
              <a:effectLst>
                <a:outerShdw blurRad="38100" dist="38100" dir="2700000" algn="tl">
                  <a:srgbClr val="000000">
                    <a:alpha val="43137"/>
                  </a:srgbClr>
                </a:outerShdw>
              </a:effectLst>
            </a:endParaRPr>
          </a:p>
        </p:txBody>
      </p:sp>
      <p:sp>
        <p:nvSpPr>
          <p:cNvPr id="3" name="2 - Θέση περιεχομένου"/>
          <p:cNvSpPr>
            <a:spLocks noGrp="1"/>
          </p:cNvSpPr>
          <p:nvPr>
            <p:ph idx="1"/>
          </p:nvPr>
        </p:nvSpPr>
        <p:spPr>
          <a:xfrm>
            <a:off x="0" y="1643050"/>
            <a:ext cx="9144000" cy="5214950"/>
          </a:xfrm>
        </p:spPr>
        <p:txBody>
          <a:bodyPr>
            <a:normAutofit fontScale="85000" lnSpcReduction="20000"/>
          </a:bodyPr>
          <a:lstStyle/>
          <a:p>
            <a:r>
              <a:rPr lang="el-GR" b="1" spc="600" dirty="0" smtClean="0">
                <a:effectLst>
                  <a:outerShdw blurRad="38100" dist="38100" dir="2700000" algn="tl">
                    <a:srgbClr val="000000">
                      <a:alpha val="43137"/>
                    </a:srgbClr>
                  </a:outerShdw>
                </a:effectLst>
              </a:rPr>
              <a:t>Δεν</a:t>
            </a:r>
            <a:r>
              <a:rPr lang="el-GR" dirty="0" smtClean="0"/>
              <a:t> προτείνεται δεσμευτικά </a:t>
            </a:r>
            <a:r>
              <a:rPr lang="el-GR" spc="300" dirty="0" smtClean="0"/>
              <a:t>ελάχιστος</a:t>
            </a:r>
            <a:r>
              <a:rPr lang="el-GR" dirty="0" smtClean="0"/>
              <a:t> αριθμός αδένων που να απαιτείται  για τη διάγνωση καρκίνου του προστάτη αδένα.</a:t>
            </a:r>
            <a:r>
              <a:rPr lang="el-GR" b="1" dirty="0" smtClean="0"/>
              <a:t> </a:t>
            </a:r>
            <a:r>
              <a:rPr lang="en-US" dirty="0" smtClean="0"/>
              <a:t>( </a:t>
            </a:r>
            <a:r>
              <a:rPr lang="el-GR" dirty="0" smtClean="0"/>
              <a:t>Με  ιδιαίτερη  </a:t>
            </a:r>
            <a:r>
              <a:rPr lang="el-GR" spc="600" dirty="0" smtClean="0"/>
              <a:t>περίσκεψη </a:t>
            </a:r>
            <a:r>
              <a:rPr lang="el-GR" dirty="0" smtClean="0"/>
              <a:t>η απόφαση </a:t>
            </a:r>
            <a:r>
              <a:rPr lang="el-GR" dirty="0" smtClean="0">
                <a:effectLst>
                  <a:outerShdw blurRad="38100" dist="38100" dir="2700000" algn="tl">
                    <a:srgbClr val="000000">
                      <a:alpha val="43137"/>
                    </a:srgbClr>
                  </a:outerShdw>
                </a:effectLst>
              </a:rPr>
              <a:t>διάγνωσης</a:t>
            </a:r>
            <a:r>
              <a:rPr lang="el-GR" dirty="0" smtClean="0"/>
              <a:t>  καρκίνου  σε  αδένες </a:t>
            </a:r>
            <a:r>
              <a:rPr lang="el-GR" b="1" dirty="0" smtClean="0"/>
              <a:t>&lt; </a:t>
            </a:r>
            <a:r>
              <a:rPr lang="el-GR" dirty="0" smtClean="0"/>
              <a:t>3)</a:t>
            </a:r>
            <a:r>
              <a:rPr lang="en-US" dirty="0" smtClean="0"/>
              <a:t>.</a:t>
            </a:r>
            <a:endParaRPr lang="el-GR" dirty="0" smtClean="0"/>
          </a:p>
          <a:p>
            <a:endParaRPr lang="el-GR" dirty="0" smtClean="0"/>
          </a:p>
          <a:p>
            <a:r>
              <a:rPr lang="el-GR" dirty="0" smtClean="0"/>
              <a:t>Η πιθανώς </a:t>
            </a:r>
            <a:r>
              <a:rPr lang="el-GR" dirty="0" smtClean="0">
                <a:effectLst>
                  <a:outerShdw blurRad="38100" dist="38100" dir="2700000" algn="tl">
                    <a:srgbClr val="000000">
                      <a:alpha val="43137"/>
                    </a:srgbClr>
                  </a:outerShdw>
                </a:effectLst>
              </a:rPr>
              <a:t>ελάχιστη έκταση</a:t>
            </a:r>
            <a:r>
              <a:rPr lang="el-GR" dirty="0" smtClean="0"/>
              <a:t> που καταλαμβάνει το καρκίνωμα </a:t>
            </a:r>
            <a:r>
              <a:rPr lang="en-US" dirty="0" smtClean="0"/>
              <a:t> </a:t>
            </a:r>
            <a:r>
              <a:rPr lang="el-GR" b="1" spc="600" dirty="0" smtClean="0">
                <a:effectLst>
                  <a:outerShdw blurRad="38100" dist="38100" dir="2700000" algn="tl">
                    <a:srgbClr val="000000">
                      <a:alpha val="43137"/>
                    </a:srgbClr>
                  </a:outerShdw>
                </a:effectLst>
              </a:rPr>
              <a:t>δεν</a:t>
            </a:r>
            <a:r>
              <a:rPr lang="el-GR" dirty="0" smtClean="0"/>
              <a:t> </a:t>
            </a:r>
            <a:r>
              <a:rPr lang="en-US" dirty="0" smtClean="0"/>
              <a:t> </a:t>
            </a:r>
            <a:r>
              <a:rPr lang="el-GR" dirty="0" smtClean="0"/>
              <a:t>πρέπει να επηρεάζει τη </a:t>
            </a:r>
            <a:r>
              <a:rPr lang="el-GR" dirty="0" smtClean="0">
                <a:effectLst>
                  <a:outerShdw blurRad="38100" dist="38100" dir="2700000" algn="tl">
                    <a:srgbClr val="000000">
                      <a:alpha val="43137"/>
                    </a:srgbClr>
                  </a:outerShdw>
                </a:effectLst>
              </a:rPr>
              <a:t>διαβάθμιση της κακοήθειάς </a:t>
            </a:r>
            <a:r>
              <a:rPr lang="el-GR" dirty="0" smtClean="0"/>
              <a:t>του.</a:t>
            </a:r>
          </a:p>
          <a:p>
            <a:endParaRPr lang="el-GR" dirty="0" smtClean="0"/>
          </a:p>
          <a:p>
            <a:r>
              <a:rPr lang="el-GR" dirty="0" smtClean="0"/>
              <a:t>Ο  </a:t>
            </a:r>
            <a:r>
              <a:rPr lang="el-GR" dirty="0" smtClean="0">
                <a:effectLst>
                  <a:outerShdw blurRad="38100" dist="38100" dir="2700000" algn="tl">
                    <a:srgbClr val="000000">
                      <a:alpha val="43137"/>
                    </a:srgbClr>
                  </a:outerShdw>
                </a:effectLst>
              </a:rPr>
              <a:t>άτυπος </a:t>
            </a:r>
            <a:r>
              <a:rPr lang="el-GR" dirty="0" err="1" smtClean="0">
                <a:effectLst>
                  <a:outerShdw blurRad="38100" dist="38100" dir="2700000" algn="tl">
                    <a:srgbClr val="000000">
                      <a:alpha val="43137"/>
                    </a:srgbClr>
                  </a:outerShdw>
                </a:effectLst>
              </a:rPr>
              <a:t>μικροκυψελιδώδης</a:t>
            </a:r>
            <a:r>
              <a:rPr lang="el-GR" dirty="0" smtClean="0">
                <a:effectLst>
                  <a:outerShdw blurRad="38100" dist="38100" dir="2700000" algn="tl">
                    <a:srgbClr val="000000">
                      <a:alpha val="43137"/>
                    </a:srgbClr>
                  </a:outerShdw>
                </a:effectLst>
              </a:rPr>
              <a:t> πολλαπλασιασμός (</a:t>
            </a:r>
            <a:r>
              <a:rPr lang="en-US" dirty="0" smtClean="0">
                <a:effectLst>
                  <a:outerShdw blurRad="38100" dist="38100" dir="2700000" algn="tl">
                    <a:srgbClr val="000000">
                      <a:alpha val="43137"/>
                    </a:srgbClr>
                  </a:outerShdw>
                </a:effectLst>
              </a:rPr>
              <a:t>ASAP) </a:t>
            </a:r>
            <a:r>
              <a:rPr lang="en-US" dirty="0" smtClean="0"/>
              <a:t>  </a:t>
            </a:r>
            <a:r>
              <a:rPr lang="el-GR" dirty="0" smtClean="0">
                <a:effectLst>
                  <a:outerShdw blurRad="38100" dist="38100" dir="2700000" algn="tl">
                    <a:srgbClr val="000000">
                      <a:alpha val="43137"/>
                    </a:srgbClr>
                  </a:outerShdw>
                </a:effectLst>
              </a:rPr>
              <a:t>δεν</a:t>
            </a:r>
            <a:r>
              <a:rPr lang="el-GR" dirty="0" smtClean="0"/>
              <a:t> </a:t>
            </a:r>
            <a:r>
              <a:rPr lang="en-US" dirty="0" smtClean="0"/>
              <a:t> </a:t>
            </a:r>
            <a:r>
              <a:rPr lang="el-GR" dirty="0" smtClean="0"/>
              <a:t>αντιστοιχεί σε νοσολογική οντότητα, </a:t>
            </a:r>
            <a:r>
              <a:rPr lang="el-GR" b="1" dirty="0" smtClean="0">
                <a:effectLst>
                  <a:outerShdw blurRad="38100" dist="38100" dir="2700000" algn="tl">
                    <a:srgbClr val="000000">
                      <a:alpha val="43137"/>
                    </a:srgbClr>
                  </a:outerShdw>
                </a:effectLst>
              </a:rPr>
              <a:t>έχει</a:t>
            </a:r>
            <a:r>
              <a:rPr lang="el-GR" dirty="0" smtClean="0"/>
              <a:t> όμως </a:t>
            </a:r>
            <a:r>
              <a:rPr lang="el-GR" spc="600" dirty="0" smtClean="0">
                <a:effectLst>
                  <a:outerShdw blurRad="38100" dist="38100" dir="2700000" algn="tl">
                    <a:srgbClr val="000000">
                      <a:alpha val="43137"/>
                    </a:srgbClr>
                  </a:outerShdw>
                </a:effectLst>
              </a:rPr>
              <a:t>κλινική </a:t>
            </a:r>
            <a:r>
              <a:rPr lang="el-GR" dirty="0" smtClean="0">
                <a:effectLst>
                  <a:outerShdw blurRad="38100" dist="38100" dir="2700000" algn="tl">
                    <a:srgbClr val="000000">
                      <a:alpha val="43137"/>
                    </a:srgbClr>
                  </a:outerShdw>
                </a:effectLst>
              </a:rPr>
              <a:t>σημασία </a:t>
            </a:r>
            <a:r>
              <a:rPr lang="el-GR" dirty="0" smtClean="0"/>
              <a:t>, καθώς θέτει υπόνοια παρουσίας καρκίνου στις </a:t>
            </a:r>
            <a:r>
              <a:rPr lang="el-GR" dirty="0" err="1" smtClean="0"/>
              <a:t>εξετασθείσες</a:t>
            </a:r>
            <a:r>
              <a:rPr lang="el-GR" dirty="0" smtClean="0"/>
              <a:t> τομές του </a:t>
            </a:r>
            <a:r>
              <a:rPr lang="el-GR" dirty="0" err="1" smtClean="0"/>
              <a:t>αποσταλέντος</a:t>
            </a:r>
            <a:r>
              <a:rPr lang="el-GR" dirty="0" smtClean="0"/>
              <a:t> υλικού .</a:t>
            </a:r>
            <a:endParaRPr lang="el-GR"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lide(fromBottom)">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slide(fromBottom)">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slide(fromBottom)">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600" dirty="0" smtClean="0"/>
              <a:t>Για τη διάγνωση περιορισμένης ανάπτυξης </a:t>
            </a:r>
            <a:br>
              <a:rPr lang="el-GR" sz="3600" dirty="0" smtClean="0"/>
            </a:br>
            <a:r>
              <a:rPr lang="el-GR" sz="3600" dirty="0" smtClean="0"/>
              <a:t> προστατικού καρκίνου</a:t>
            </a:r>
            <a:r>
              <a:rPr lang="en-US" sz="3600" dirty="0" smtClean="0"/>
              <a:t>:</a:t>
            </a:r>
            <a:endParaRPr lang="el-GR" sz="3600" dirty="0"/>
          </a:p>
        </p:txBody>
      </p:sp>
      <p:sp>
        <p:nvSpPr>
          <p:cNvPr id="3" name="2 - Θέση περιεχομένου"/>
          <p:cNvSpPr>
            <a:spLocks noGrp="1"/>
          </p:cNvSpPr>
          <p:nvPr>
            <p:ph idx="1"/>
          </p:nvPr>
        </p:nvSpPr>
        <p:spPr>
          <a:xfrm>
            <a:off x="142844" y="2000240"/>
            <a:ext cx="9001156" cy="4643470"/>
          </a:xfrm>
        </p:spPr>
        <p:txBody>
          <a:bodyPr>
            <a:normAutofit fontScale="85000" lnSpcReduction="10000"/>
          </a:bodyPr>
          <a:lstStyle/>
          <a:p>
            <a:r>
              <a:rPr lang="el-GR" dirty="0" smtClean="0"/>
              <a:t>Συνεκτίμηση μορφολογικών ευρημάτων </a:t>
            </a:r>
            <a:r>
              <a:rPr lang="el-GR" dirty="0" smtClean="0">
                <a:effectLst>
                  <a:outerShdw blurRad="38100" dist="38100" dir="2700000" algn="tl">
                    <a:srgbClr val="000000">
                      <a:alpha val="43137"/>
                    </a:srgbClr>
                  </a:outerShdw>
                </a:effectLst>
              </a:rPr>
              <a:t>υπέρ ή κατά </a:t>
            </a:r>
            <a:r>
              <a:rPr lang="el-GR" dirty="0" smtClean="0"/>
              <a:t>της διάγνωσης κακοήθειας</a:t>
            </a:r>
            <a:r>
              <a:rPr lang="en-US" dirty="0" smtClean="0"/>
              <a:t>.</a:t>
            </a:r>
            <a:endParaRPr lang="el-GR" dirty="0" smtClean="0"/>
          </a:p>
          <a:p>
            <a:r>
              <a:rPr lang="el-GR" dirty="0" smtClean="0"/>
              <a:t>Αναζήτηση </a:t>
            </a:r>
            <a:r>
              <a:rPr lang="el-GR" dirty="0" err="1" smtClean="0">
                <a:effectLst>
                  <a:outerShdw blurRad="38100" dist="38100" dir="2700000" algn="tl">
                    <a:srgbClr val="000000">
                      <a:alpha val="43137"/>
                    </a:srgbClr>
                  </a:outerShdw>
                </a:effectLst>
              </a:rPr>
              <a:t>παθογνωμονικών</a:t>
            </a:r>
            <a:r>
              <a:rPr lang="el-GR" dirty="0" smtClean="0">
                <a:effectLst>
                  <a:outerShdw blurRad="38100" dist="38100" dir="2700000" algn="tl">
                    <a:srgbClr val="000000">
                      <a:alpha val="43137"/>
                    </a:srgbClr>
                  </a:outerShdw>
                </a:effectLst>
              </a:rPr>
              <a:t> </a:t>
            </a:r>
            <a:r>
              <a:rPr lang="el-GR" dirty="0" smtClean="0"/>
              <a:t>χαρακτηριστικών κακοήθειας</a:t>
            </a:r>
            <a:r>
              <a:rPr lang="en-US" dirty="0" smtClean="0"/>
              <a:t>.</a:t>
            </a:r>
            <a:endParaRPr lang="el-GR" dirty="0" smtClean="0"/>
          </a:p>
          <a:p>
            <a:r>
              <a:rPr lang="el-GR" dirty="0" err="1" smtClean="0"/>
              <a:t>Διαφοροδιάγνωση</a:t>
            </a:r>
            <a:r>
              <a:rPr lang="el-GR" dirty="0" smtClean="0"/>
              <a:t> των </a:t>
            </a:r>
            <a:r>
              <a:rPr lang="el-GR" dirty="0" smtClean="0">
                <a:effectLst>
                  <a:outerShdw blurRad="38100" dist="38100" dir="2700000" algn="tl">
                    <a:srgbClr val="000000">
                      <a:alpha val="43137"/>
                    </a:srgbClr>
                  </a:outerShdw>
                </a:effectLst>
              </a:rPr>
              <a:t>μιμητών</a:t>
            </a:r>
            <a:r>
              <a:rPr lang="el-GR" dirty="0" smtClean="0"/>
              <a:t> του προστατικού καρκινώματος</a:t>
            </a:r>
            <a:r>
              <a:rPr lang="en-US" dirty="0" smtClean="0"/>
              <a:t>.</a:t>
            </a:r>
            <a:endParaRPr lang="el-GR" dirty="0" smtClean="0"/>
          </a:p>
          <a:p>
            <a:r>
              <a:rPr lang="el-GR" dirty="0" smtClean="0">
                <a:effectLst>
                  <a:outerShdw blurRad="38100" dist="38100" dir="2700000" algn="tl">
                    <a:srgbClr val="000000">
                      <a:alpha val="43137"/>
                    </a:srgbClr>
                  </a:outerShdw>
                </a:effectLst>
              </a:rPr>
              <a:t>Φειδωλή</a:t>
            </a:r>
            <a:r>
              <a:rPr lang="el-GR" dirty="0" smtClean="0"/>
              <a:t> χρήση του όρου « άτυπος </a:t>
            </a:r>
            <a:r>
              <a:rPr lang="el-GR" dirty="0" err="1" smtClean="0"/>
              <a:t>μικροκυψελιδώδης</a:t>
            </a:r>
            <a:r>
              <a:rPr lang="el-GR" dirty="0" smtClean="0"/>
              <a:t> πολλαπλασιασμός </a:t>
            </a:r>
            <a:r>
              <a:rPr lang="en-US" dirty="0" smtClean="0"/>
              <a:t>-</a:t>
            </a:r>
            <a:r>
              <a:rPr lang="el-GR" dirty="0" smtClean="0"/>
              <a:t> </a:t>
            </a:r>
            <a:r>
              <a:rPr lang="en-US" dirty="0" smtClean="0"/>
              <a:t>ASAP</a:t>
            </a:r>
            <a:r>
              <a:rPr lang="el-GR" dirty="0" smtClean="0"/>
              <a:t> </a:t>
            </a:r>
            <a:r>
              <a:rPr lang="en-US" dirty="0" smtClean="0"/>
              <a:t>- </a:t>
            </a:r>
            <a:r>
              <a:rPr lang="el-GR" dirty="0" smtClean="0"/>
              <a:t>(Ελαφρά ή σοβαρή ) </a:t>
            </a:r>
            <a:r>
              <a:rPr lang="el-GR" dirty="0" smtClean="0">
                <a:effectLst>
                  <a:outerShdw blurRad="38100" dist="38100" dir="2700000" algn="tl">
                    <a:srgbClr val="000000">
                      <a:alpha val="43137"/>
                    </a:srgbClr>
                  </a:outerShdw>
                </a:effectLst>
              </a:rPr>
              <a:t>υπόνοια</a:t>
            </a:r>
            <a:r>
              <a:rPr lang="el-GR" dirty="0" smtClean="0"/>
              <a:t> παρουσίας καρκίνου στις </a:t>
            </a:r>
            <a:r>
              <a:rPr lang="el-GR" dirty="0" err="1" smtClean="0"/>
              <a:t>εξετασθείσες</a:t>
            </a:r>
            <a:r>
              <a:rPr lang="el-GR" dirty="0" smtClean="0"/>
              <a:t> τομές του </a:t>
            </a:r>
            <a:r>
              <a:rPr lang="el-GR" dirty="0" err="1" smtClean="0"/>
              <a:t>αποσταλέντος</a:t>
            </a:r>
            <a:r>
              <a:rPr lang="el-GR" dirty="0" smtClean="0"/>
              <a:t> υλικού».</a:t>
            </a:r>
          </a:p>
          <a:p>
            <a:r>
              <a:rPr lang="el-GR" dirty="0" smtClean="0"/>
              <a:t>Ορθή χρήση και ερμηνεία των </a:t>
            </a:r>
            <a:r>
              <a:rPr lang="el-GR" i="1" dirty="0" err="1" smtClean="0"/>
              <a:t>ανοσοϊστοχημικών</a:t>
            </a:r>
            <a:r>
              <a:rPr lang="el-GR" dirty="0" smtClean="0"/>
              <a:t> χρώσεων, </a:t>
            </a:r>
            <a:r>
              <a:rPr lang="el-GR" b="1" dirty="0" smtClean="0">
                <a:effectLst>
                  <a:outerShdw blurRad="38100" dist="38100" dir="2700000" algn="tl">
                    <a:srgbClr val="000000">
                      <a:alpha val="43137"/>
                    </a:srgbClr>
                  </a:outerShdw>
                </a:effectLst>
              </a:rPr>
              <a:t>πάντα</a:t>
            </a:r>
            <a:r>
              <a:rPr lang="el-GR" dirty="0" smtClean="0">
                <a:effectLst>
                  <a:outerShdw blurRad="38100" dist="38100" dir="2700000" algn="tl">
                    <a:srgbClr val="000000">
                      <a:alpha val="43137"/>
                    </a:srgbClr>
                  </a:outerShdw>
                </a:effectLst>
              </a:rPr>
              <a:t> σε συνδυασμό </a:t>
            </a:r>
            <a:r>
              <a:rPr lang="el-GR" dirty="0" smtClean="0"/>
              <a:t>με τα </a:t>
            </a:r>
            <a:r>
              <a:rPr lang="en-US" dirty="0" smtClean="0"/>
              <a:t>  </a:t>
            </a:r>
            <a:r>
              <a:rPr lang="el-GR" b="1" i="1" spc="300" dirty="0" smtClean="0"/>
              <a:t>μορφολογικά</a:t>
            </a:r>
            <a:r>
              <a:rPr lang="el-GR" spc="300" dirty="0" smtClean="0"/>
              <a:t> </a:t>
            </a:r>
            <a:r>
              <a:rPr lang="en-US" spc="300" dirty="0" smtClean="0"/>
              <a:t> </a:t>
            </a:r>
            <a:r>
              <a:rPr lang="el-GR" dirty="0" smtClean="0"/>
              <a:t>δεδομένα</a:t>
            </a:r>
            <a:r>
              <a:rPr lang="en-US" dirty="0" smtClean="0"/>
              <a:t>.</a:t>
            </a:r>
            <a:r>
              <a:rPr lang="el-GR" dirty="0" smtClean="0"/>
              <a:t> </a:t>
            </a:r>
            <a:endParaRPr lang="el-GR"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1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15416"/>
            <a:ext cx="3851920" cy="6696744"/>
          </a:xfrm>
        </p:spPr>
        <p:txBody>
          <a:bodyPr>
            <a:normAutofit/>
          </a:bodyPr>
          <a:lstStyle/>
          <a:p>
            <a:r>
              <a:rPr lang="el-GR" sz="3200" dirty="0" smtClean="0"/>
              <a:t>ΙΣΤΟΛΟΓΙΚΗ ΔΙΑΒΑΘΜΙΣΗ ΚΑΚΟΗΘΕΙΑΣ</a:t>
            </a:r>
            <a:br>
              <a:rPr lang="el-GR" sz="3200" dirty="0" smtClean="0"/>
            </a:br>
            <a:r>
              <a:rPr lang="el-GR" sz="3200" dirty="0" smtClean="0"/>
              <a:t>ΑΔΕΝΟΚΑΡΚΙΝΩΜΑ-ΤΟΣ ΠΡΟΣΤΑΤΗ ΑΔΕΝΑ </a:t>
            </a:r>
            <a:br>
              <a:rPr lang="el-GR" sz="3200" dirty="0" smtClean="0"/>
            </a:br>
            <a:r>
              <a:rPr lang="el-GR" sz="3200" dirty="0" smtClean="0"/>
              <a:t/>
            </a:r>
            <a:br>
              <a:rPr lang="el-GR" sz="3200" dirty="0" smtClean="0"/>
            </a:br>
            <a:r>
              <a:rPr lang="el-GR" sz="3200" dirty="0" smtClean="0"/>
              <a:t> Πρότυπο 3 και πρότυπο 4 της </a:t>
            </a:r>
            <a:r>
              <a:rPr lang="el-GR" sz="3200" dirty="0" err="1" smtClean="0"/>
              <a:t>πενταβάθμιας</a:t>
            </a:r>
            <a:r>
              <a:rPr lang="el-GR" sz="3200" dirty="0" smtClean="0"/>
              <a:t> κλίμακας</a:t>
            </a:r>
            <a:r>
              <a:rPr lang="en-US" sz="3200" dirty="0" smtClean="0"/>
              <a:t/>
            </a:r>
            <a:br>
              <a:rPr lang="en-US" sz="3200" dirty="0" smtClean="0"/>
            </a:br>
            <a:r>
              <a:rPr lang="el-GR" sz="3200" dirty="0" smtClean="0"/>
              <a:t>κατά </a:t>
            </a:r>
            <a:r>
              <a:rPr lang="en-US" sz="3200" dirty="0" smtClean="0"/>
              <a:t>Gleason</a:t>
            </a:r>
            <a:endParaRPr lang="el-GR" sz="3200" dirty="0"/>
          </a:p>
        </p:txBody>
      </p:sp>
      <p:pic>
        <p:nvPicPr>
          <p:cNvPr id="5" name="Picture 2" descr="C:\Users\θυμιος\Desktop\HIPON PROSTATE IMAGES - Αντίγραφο\NIKON 5o αρχείο\F172\54802 BA.JPG"/>
          <p:cNvPicPr>
            <a:picLocks noGrp="1" noChangeAspect="1" noChangeArrowheads="1"/>
          </p:cNvPicPr>
          <p:nvPr>
            <p:ph idx="1"/>
          </p:nvPr>
        </p:nvPicPr>
        <p:blipFill>
          <a:blip r:embed="rId3" cstate="print"/>
          <a:srcRect/>
          <a:stretch>
            <a:fillRect/>
          </a:stretch>
        </p:blipFill>
        <p:spPr bwMode="auto">
          <a:xfrm rot="16200000">
            <a:off x="2914589" y="865323"/>
            <a:ext cx="6915220" cy="5184574"/>
          </a:xfrm>
          <a:prstGeom prst="rect">
            <a:avLst/>
          </a:prstGeom>
          <a:noFill/>
        </p:spPr>
      </p:pic>
      <p:sp>
        <p:nvSpPr>
          <p:cNvPr id="6" name="5 - Αστέρι 4 ακτινών"/>
          <p:cNvSpPr/>
          <p:nvPr/>
        </p:nvSpPr>
        <p:spPr>
          <a:xfrm>
            <a:off x="7164288" y="980728"/>
            <a:ext cx="576064" cy="576064"/>
          </a:xfrm>
          <a:prstGeom prst="star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Αστέρι 4 ακτινών"/>
          <p:cNvSpPr/>
          <p:nvPr/>
        </p:nvSpPr>
        <p:spPr>
          <a:xfrm>
            <a:off x="4139952" y="3284984"/>
            <a:ext cx="576064" cy="576064"/>
          </a:xfrm>
          <a:prstGeom prst="star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Αστέρι 4 ακτινών"/>
          <p:cNvSpPr/>
          <p:nvPr/>
        </p:nvSpPr>
        <p:spPr>
          <a:xfrm>
            <a:off x="6516216" y="5085184"/>
            <a:ext cx="576064" cy="576064"/>
          </a:xfrm>
          <a:prstGeom prst="star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Title 1"/>
          <p:cNvSpPr txBox="1">
            <a:spLocks/>
          </p:cNvSpPr>
          <p:nvPr/>
        </p:nvSpPr>
        <p:spPr>
          <a:xfrm>
            <a:off x="6500826" y="273050"/>
            <a:ext cx="2000264" cy="1162050"/>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4000" b="1" i="0" u="none" strike="noStrike" kern="1200" cap="none" spc="0" normalizeH="0" baseline="0" noProof="0" dirty="0" smtClean="0">
                <a:ln>
                  <a:noFill/>
                </a:ln>
                <a:solidFill>
                  <a:schemeClr val="tx1"/>
                </a:solidFill>
                <a:effectLst/>
                <a:uLnTx/>
                <a:uFillTx/>
                <a:latin typeface="+mj-lt"/>
                <a:ea typeface="+mj-ea"/>
                <a:cs typeface="+mj-cs"/>
              </a:rPr>
              <a:t>3</a:t>
            </a:r>
            <a:endParaRPr kumimoji="0" lang="el-GR" sz="4000" b="1" i="0" u="none" strike="noStrike" kern="1200" cap="none" spc="0" normalizeH="0" baseline="0" noProof="0" dirty="0">
              <a:ln>
                <a:noFill/>
              </a:ln>
              <a:solidFill>
                <a:schemeClr val="tx1"/>
              </a:solidFill>
              <a:effectLst/>
              <a:uLnTx/>
              <a:uFillTx/>
              <a:latin typeface="+mj-lt"/>
              <a:ea typeface="+mj-ea"/>
              <a:cs typeface="+mj-cs"/>
            </a:endParaRPr>
          </a:p>
        </p:txBody>
      </p:sp>
      <p:sp>
        <p:nvSpPr>
          <p:cNvPr id="10" name="Title 1"/>
          <p:cNvSpPr txBox="1">
            <a:spLocks/>
          </p:cNvSpPr>
          <p:nvPr/>
        </p:nvSpPr>
        <p:spPr>
          <a:xfrm>
            <a:off x="4929190" y="3857628"/>
            <a:ext cx="3724300" cy="2357454"/>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l-GR" sz="4000" b="1" dirty="0" smtClean="0">
                <a:latin typeface="+mj-lt"/>
                <a:ea typeface="+mj-ea"/>
                <a:cs typeface="+mj-cs"/>
              </a:rPr>
              <a:t>4</a:t>
            </a:r>
            <a:endParaRPr kumimoji="0" lang="el-GR" sz="4000" b="1"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noAutofit/>
          </a:bodyPr>
          <a:lstStyle/>
          <a:p>
            <a:r>
              <a:rPr lang="el-GR" sz="2400" dirty="0" smtClean="0"/>
              <a:t>Αναθεώρηση μορφολογικών κριτηρίων υψηλόβαθμης κακοήθειας. </a:t>
            </a:r>
            <a:r>
              <a:rPr lang="en-US" sz="2000" dirty="0" smtClean="0"/>
              <a:t>E</a:t>
            </a:r>
            <a:r>
              <a:rPr lang="el-GR" sz="2000" dirty="0" err="1" smtClean="0"/>
              <a:t>ικόνες</a:t>
            </a:r>
            <a:r>
              <a:rPr lang="el-GR" sz="2000" dirty="0" smtClean="0"/>
              <a:t> κυψελιδικών </a:t>
            </a:r>
            <a:r>
              <a:rPr lang="el-GR" sz="2000" dirty="0" err="1" smtClean="0"/>
              <a:t>αδενοκαρκινωμάτων</a:t>
            </a:r>
            <a:r>
              <a:rPr lang="el-GR" sz="2000" dirty="0" smtClean="0"/>
              <a:t> προστάτη αδένα</a:t>
            </a:r>
            <a:r>
              <a:rPr lang="en-US" sz="2000" dirty="0" smtClean="0"/>
              <a:t> </a:t>
            </a:r>
            <a:r>
              <a:rPr lang="el-GR" sz="2000" dirty="0" smtClean="0"/>
              <a:t> με </a:t>
            </a:r>
            <a:r>
              <a:rPr lang="el-GR" sz="2000" dirty="0" smtClean="0">
                <a:effectLst>
                  <a:outerShdw blurRad="38100" dist="38100" dir="2700000" algn="tl">
                    <a:srgbClr val="000000">
                      <a:alpha val="43137"/>
                    </a:srgbClr>
                  </a:outerShdw>
                </a:effectLst>
              </a:rPr>
              <a:t>χαμηλά</a:t>
            </a:r>
            <a:r>
              <a:rPr lang="el-GR" sz="2000" dirty="0" smtClean="0"/>
              <a:t> διαφοροποιημένη μορφολογία, </a:t>
            </a:r>
            <a:r>
              <a:rPr lang="el-GR" sz="2000" b="1" spc="300" dirty="0" smtClean="0"/>
              <a:t>παλαιότερα</a:t>
            </a:r>
            <a:r>
              <a:rPr lang="el-GR" sz="2000" dirty="0" smtClean="0"/>
              <a:t> χαρακτηρισθέντων ως μέτρια διαφοροποιημένα, αθροιστικού βαθμού κακοήθειας 6 κατά </a:t>
            </a:r>
            <a:r>
              <a:rPr lang="en-US" sz="2000" dirty="0" smtClean="0"/>
              <a:t>Gleason</a:t>
            </a:r>
            <a:r>
              <a:rPr lang="el-GR" sz="2000" dirty="0" smtClean="0"/>
              <a:t>.</a:t>
            </a:r>
            <a:endParaRPr lang="el-GR" sz="2000" dirty="0"/>
          </a:p>
        </p:txBody>
      </p:sp>
      <p:pic>
        <p:nvPicPr>
          <p:cNvPr id="3" name="Picture 1"/>
          <p:cNvPicPr>
            <a:picLocks noChangeAspect="1"/>
          </p:cNvPicPr>
          <p:nvPr/>
        </p:nvPicPr>
        <p:blipFill>
          <a:blip r:embed="rId2" cstate="print"/>
          <a:stretch>
            <a:fillRect/>
          </a:stretch>
        </p:blipFill>
        <p:spPr>
          <a:xfrm>
            <a:off x="1259632" y="1556792"/>
            <a:ext cx="6768752" cy="5145834"/>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4704"/>
            <a:ext cx="8229600" cy="1152128"/>
          </a:xfrm>
        </p:spPr>
        <p:txBody>
          <a:bodyPr>
            <a:noAutofit/>
          </a:bodyPr>
          <a:lstStyle/>
          <a:p>
            <a:r>
              <a:rPr lang="el-GR" sz="3200" dirty="0" smtClean="0"/>
              <a:t>ΠΡΟΤΕΙΝΟΜΕΝΗ </a:t>
            </a:r>
            <a:r>
              <a:rPr lang="el-GR" sz="3200" dirty="0" smtClean="0">
                <a:solidFill>
                  <a:schemeClr val="tx2"/>
                </a:solidFill>
              </a:rPr>
              <a:t>ΑΝΑΘΕΩΡΗΣΗ</a:t>
            </a:r>
            <a:r>
              <a:rPr lang="el-GR" sz="3200" dirty="0" smtClean="0"/>
              <a:t> ΣΥΣΤΗΜΑΤΟΣ ΙΣΤΟΛΟΓΙΚΗΣ ΔΙΑΒΑΘΜΙΣΗΣ ΚΑΚΟΗΘΕΙΑΣ ΠΡΟΣΤΑΤΙΚΟΥ ΑΔΕΝΟΚΑΡΚΙΝΩΜΑΤΟΣ</a:t>
            </a:r>
            <a:r>
              <a:rPr lang="en-US" sz="3200" dirty="0" smtClean="0"/>
              <a:t/>
            </a:r>
            <a:br>
              <a:rPr lang="en-US" sz="3200" dirty="0" smtClean="0"/>
            </a:br>
            <a:r>
              <a:rPr lang="el-GR" sz="2800" dirty="0" smtClean="0"/>
              <a:t>Ακριβέστερη διαστρωμάτωση ιστολογικών βαθμών κακοήθειας, απλοποιημένο σύστημα </a:t>
            </a:r>
            <a:r>
              <a:rPr lang="el-GR" sz="2800" b="1" dirty="0" smtClean="0"/>
              <a:t>5</a:t>
            </a:r>
            <a:r>
              <a:rPr lang="el-GR" sz="2800" dirty="0" smtClean="0"/>
              <a:t> βαθμών, μείωση </a:t>
            </a:r>
            <a:r>
              <a:rPr lang="el-GR" sz="2800" dirty="0" err="1" smtClean="0"/>
              <a:t>υπερθεραπευτικών</a:t>
            </a:r>
            <a:r>
              <a:rPr lang="el-GR" sz="2800" dirty="0" smtClean="0"/>
              <a:t> χειρισμών.</a:t>
            </a:r>
            <a:endParaRPr lang="el-GR" sz="2800" dirty="0"/>
          </a:p>
        </p:txBody>
      </p:sp>
      <p:sp>
        <p:nvSpPr>
          <p:cNvPr id="3" name="Content Placeholder 2"/>
          <p:cNvSpPr>
            <a:spLocks noGrp="1"/>
          </p:cNvSpPr>
          <p:nvPr>
            <p:ph idx="1"/>
          </p:nvPr>
        </p:nvSpPr>
        <p:spPr>
          <a:xfrm>
            <a:off x="457200" y="2924944"/>
            <a:ext cx="8229600" cy="3718766"/>
          </a:xfrm>
        </p:spPr>
        <p:txBody>
          <a:bodyPr>
            <a:normAutofit lnSpcReduction="10000"/>
          </a:bodyPr>
          <a:lstStyle/>
          <a:p>
            <a:r>
              <a:rPr lang="el-GR" sz="2400" dirty="0" smtClean="0"/>
              <a:t>Ομάδα βαθμού κακοήθειας 1 ( αθροιστικός βαθμός κατά </a:t>
            </a:r>
            <a:r>
              <a:rPr lang="en-US" sz="2400" dirty="0" smtClean="0"/>
              <a:t>Gleason </a:t>
            </a:r>
            <a:r>
              <a:rPr lang="el-GR" sz="2400" dirty="0" smtClean="0"/>
              <a:t>&lt; ή = 6 )</a:t>
            </a:r>
          </a:p>
          <a:p>
            <a:r>
              <a:rPr lang="el-GR" sz="2400" dirty="0" smtClean="0"/>
              <a:t>Ομάδα βαθμού κακοήθειας 2 ( αθροιστικός βαθμός κατά </a:t>
            </a:r>
            <a:r>
              <a:rPr lang="en-US" sz="2400" dirty="0" smtClean="0"/>
              <a:t>Gleason </a:t>
            </a:r>
            <a:r>
              <a:rPr lang="el-GR" sz="2400" dirty="0" smtClean="0">
                <a:effectLst>
                  <a:outerShdw blurRad="38100" dist="38100" dir="2700000" algn="tl">
                    <a:srgbClr val="000000">
                      <a:alpha val="43137"/>
                    </a:srgbClr>
                  </a:outerShdw>
                </a:effectLst>
              </a:rPr>
              <a:t>3+4</a:t>
            </a:r>
            <a:r>
              <a:rPr lang="el-GR" sz="2400" dirty="0" smtClean="0"/>
              <a:t> = 7 )</a:t>
            </a:r>
          </a:p>
          <a:p>
            <a:r>
              <a:rPr lang="el-GR" sz="2400" dirty="0" smtClean="0"/>
              <a:t>Ομάδα βαθμού κακοήθειας 3 ( αθροιστικός βαθμός κατά </a:t>
            </a:r>
            <a:r>
              <a:rPr lang="en-US" sz="2400" dirty="0" smtClean="0"/>
              <a:t>Gleason </a:t>
            </a:r>
            <a:r>
              <a:rPr lang="el-GR" sz="2400" dirty="0" smtClean="0">
                <a:effectLst>
                  <a:outerShdw blurRad="38100" dist="38100" dir="2700000" algn="tl">
                    <a:srgbClr val="000000">
                      <a:alpha val="43137"/>
                    </a:srgbClr>
                  </a:outerShdw>
                </a:effectLst>
              </a:rPr>
              <a:t>4</a:t>
            </a:r>
            <a:r>
              <a:rPr lang="el-GR" sz="2400" dirty="0" smtClean="0"/>
              <a:t>+3 = 7 )</a:t>
            </a:r>
          </a:p>
          <a:p>
            <a:r>
              <a:rPr lang="el-GR" sz="2400" dirty="0" smtClean="0"/>
              <a:t>Ομάδα βαθμού κακοήθειας 4 ( αθροιστικός βαθμός κατά </a:t>
            </a:r>
            <a:r>
              <a:rPr lang="en-US" sz="2400" dirty="0" smtClean="0"/>
              <a:t>Gleason </a:t>
            </a:r>
            <a:r>
              <a:rPr lang="el-GR" sz="2400" dirty="0" smtClean="0"/>
              <a:t> 8 )</a:t>
            </a:r>
          </a:p>
          <a:p>
            <a:r>
              <a:rPr lang="el-GR" sz="2400" dirty="0" smtClean="0"/>
              <a:t>Ομάδα βαθμού κακοήθειας 5 ( αθροιστικός βαθμός κατά </a:t>
            </a:r>
            <a:r>
              <a:rPr lang="en-US" sz="2400" dirty="0" smtClean="0"/>
              <a:t>Gleason </a:t>
            </a:r>
            <a:r>
              <a:rPr lang="el-GR" sz="2400" dirty="0" smtClean="0"/>
              <a:t> 9-10 )</a:t>
            </a:r>
          </a:p>
          <a:p>
            <a:endParaRPr lang="el-GR" dirty="0" smtClean="0"/>
          </a:p>
          <a:p>
            <a:endParaRPr lang="el-GR" dirty="0" smtClean="0"/>
          </a:p>
          <a:p>
            <a:endParaRPr lang="el-GR" dirty="0" smtClean="0"/>
          </a:p>
          <a:p>
            <a:endParaRPr lang="el-GR"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43408"/>
            <a:ext cx="4211960" cy="7101408"/>
          </a:xfrm>
        </p:spPr>
        <p:txBody>
          <a:bodyPr>
            <a:noAutofit/>
          </a:bodyPr>
          <a:lstStyle/>
          <a:p>
            <a:pPr algn="ctr"/>
            <a:r>
              <a:rPr lang="el-GR" dirty="0" smtClean="0"/>
              <a:t/>
            </a:r>
            <a:br>
              <a:rPr lang="el-GR" dirty="0" smtClean="0"/>
            </a:br>
            <a:r>
              <a:rPr lang="el-GR" sz="3600" dirty="0" smtClean="0"/>
              <a:t>ΘΕΜΑΤΑ ΣΤΑΔΙΟΠΟΙΗΣΗΣ </a:t>
            </a:r>
            <a:br>
              <a:rPr lang="el-GR" sz="3600" dirty="0" smtClean="0"/>
            </a:br>
            <a:r>
              <a:rPr lang="el-GR" dirty="0" smtClean="0"/>
              <a:t/>
            </a:r>
            <a:br>
              <a:rPr lang="el-GR" dirty="0" smtClean="0"/>
            </a:br>
            <a:r>
              <a:rPr lang="el-GR" sz="3200" dirty="0" smtClean="0"/>
              <a:t>Διήθηση σημασμένου με σινική μελάνη  εγχειρητικού ορίου , εν προκειμένω συμπίπτοντος με την προστατική  «κάψα».</a:t>
            </a:r>
            <a:r>
              <a:rPr lang="en-US" sz="3200" dirty="0" smtClean="0"/>
              <a:t> </a:t>
            </a:r>
            <a:r>
              <a:rPr lang="el-GR" sz="3200" dirty="0" smtClean="0"/>
              <a:t/>
            </a:r>
            <a:br>
              <a:rPr lang="el-GR" sz="3200" dirty="0" smtClean="0"/>
            </a:br>
            <a:r>
              <a:rPr lang="en-US" sz="3200" dirty="0" smtClean="0"/>
              <a:t>A</a:t>
            </a:r>
            <a:r>
              <a:rPr lang="el-GR" sz="3200" dirty="0" smtClean="0"/>
              <a:t>πουσία εξωπροστατικής διήθησης. </a:t>
            </a:r>
            <a:br>
              <a:rPr lang="el-GR" sz="3200" dirty="0" smtClean="0"/>
            </a:br>
            <a:r>
              <a:rPr lang="el-GR" sz="3200" dirty="0" smtClean="0"/>
              <a:t>Στάδιο </a:t>
            </a:r>
            <a:r>
              <a:rPr lang="en-US" sz="3200" dirty="0" smtClean="0"/>
              <a:t>pT2 R+.</a:t>
            </a:r>
            <a:endParaRPr lang="el-GR" sz="3200" dirty="0"/>
          </a:p>
        </p:txBody>
      </p:sp>
      <p:pic>
        <p:nvPicPr>
          <p:cNvPr id="5" name="Picture 2" descr="C:\Users\θυμιος\Desktop\HIPON PROSTATE IMAGES - Αντίγραφο\NIKON 6ο αρχείο\F190\68539 A.JPG"/>
          <p:cNvPicPr>
            <a:picLocks noGrp="1" noChangeAspect="1" noChangeArrowheads="1"/>
          </p:cNvPicPr>
          <p:nvPr>
            <p:ph idx="1"/>
          </p:nvPr>
        </p:nvPicPr>
        <p:blipFill>
          <a:blip r:embed="rId3" cstate="print"/>
          <a:srcRect/>
          <a:stretch>
            <a:fillRect/>
          </a:stretch>
        </p:blipFill>
        <p:spPr bwMode="auto">
          <a:xfrm>
            <a:off x="4286247" y="3500438"/>
            <a:ext cx="4478339" cy="3357562"/>
          </a:xfrm>
          <a:prstGeom prst="rect">
            <a:avLst/>
          </a:prstGeom>
          <a:noFill/>
        </p:spPr>
      </p:pic>
      <p:pic>
        <p:nvPicPr>
          <p:cNvPr id="1026" name="Picture 2" descr="F:\HIPON PROSTATE IMAGES\13ο NIKON\F405\IMAGE000.JPG"/>
          <p:cNvPicPr>
            <a:picLocks noChangeAspect="1" noChangeArrowheads="1"/>
          </p:cNvPicPr>
          <p:nvPr/>
        </p:nvPicPr>
        <p:blipFill>
          <a:blip r:embed="rId4" cstate="print"/>
          <a:srcRect/>
          <a:stretch>
            <a:fillRect/>
          </a:stretch>
        </p:blipFill>
        <p:spPr bwMode="auto">
          <a:xfrm>
            <a:off x="4286248" y="0"/>
            <a:ext cx="4668516" cy="3500438"/>
          </a:xfrm>
          <a:prstGeom prst="rect">
            <a:avLst/>
          </a:prstGeom>
          <a:noFill/>
        </p:spPr>
      </p:pic>
      <p:sp>
        <p:nvSpPr>
          <p:cNvPr id="7" name="6 - Βέλος προς τα κάτω"/>
          <p:cNvSpPr/>
          <p:nvPr/>
        </p:nvSpPr>
        <p:spPr>
          <a:xfrm rot="3636379">
            <a:off x="8575009" y="3515851"/>
            <a:ext cx="246394" cy="64165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Βέλος προς τα κάτω"/>
          <p:cNvSpPr/>
          <p:nvPr/>
        </p:nvSpPr>
        <p:spPr>
          <a:xfrm rot="3636379">
            <a:off x="8680812" y="5230364"/>
            <a:ext cx="246394" cy="64165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Βέλος προς τα κάτω"/>
          <p:cNvSpPr/>
          <p:nvPr/>
        </p:nvSpPr>
        <p:spPr>
          <a:xfrm rot="3636379">
            <a:off x="7902270" y="1894712"/>
            <a:ext cx="116599" cy="333412"/>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FFFF00"/>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993775"/>
          </a:xfrm>
        </p:spPr>
        <p:txBody>
          <a:bodyPr rtlCol="0">
            <a:normAutofit fontScale="90000"/>
          </a:bodyPr>
          <a:lstStyle/>
          <a:p>
            <a:pPr eaLnBrk="1" fontAlgn="auto" hangingPunct="1">
              <a:spcAft>
                <a:spcPts val="0"/>
              </a:spcAft>
              <a:defRPr/>
            </a:pPr>
            <a:r>
              <a:rPr lang="el-GR" dirty="0" err="1" smtClean="0"/>
              <a:t>Εξωπροστατική</a:t>
            </a:r>
            <a:r>
              <a:rPr lang="el-GR" dirty="0" smtClean="0"/>
              <a:t> επέκταση του καρκινώματος (στάδιο </a:t>
            </a:r>
            <a:r>
              <a:rPr lang="en-US" dirty="0" smtClean="0"/>
              <a:t>pT3a)</a:t>
            </a:r>
            <a:endParaRPr lang="el-GR" dirty="0"/>
          </a:p>
        </p:txBody>
      </p:sp>
      <p:pic>
        <p:nvPicPr>
          <p:cNvPr id="32771" name="Picture 2"/>
          <p:cNvPicPr>
            <a:picLocks noChangeAspect="1" noChangeArrowheads="1"/>
          </p:cNvPicPr>
          <p:nvPr/>
        </p:nvPicPr>
        <p:blipFill>
          <a:blip r:embed="rId3" cstate="print"/>
          <a:srcRect/>
          <a:stretch>
            <a:fillRect/>
          </a:stretch>
        </p:blipFill>
        <p:spPr bwMode="auto">
          <a:xfrm>
            <a:off x="-214346" y="2214554"/>
            <a:ext cx="3429024" cy="4167638"/>
          </a:xfrm>
          <a:prstGeom prst="rect">
            <a:avLst/>
          </a:prstGeom>
          <a:noFill/>
          <a:ln w="9525">
            <a:noFill/>
            <a:miter lim="800000"/>
            <a:headEnd/>
            <a:tailEnd/>
          </a:ln>
        </p:spPr>
      </p:pic>
      <p:pic>
        <p:nvPicPr>
          <p:cNvPr id="32772" name="Picture 2"/>
          <p:cNvPicPr>
            <a:picLocks noChangeAspect="1" noChangeArrowheads="1"/>
          </p:cNvPicPr>
          <p:nvPr/>
        </p:nvPicPr>
        <p:blipFill>
          <a:blip r:embed="rId4" cstate="print"/>
          <a:srcRect/>
          <a:stretch>
            <a:fillRect/>
          </a:stretch>
        </p:blipFill>
        <p:spPr bwMode="auto">
          <a:xfrm>
            <a:off x="6000760" y="2214554"/>
            <a:ext cx="3449497" cy="4143404"/>
          </a:xfrm>
          <a:prstGeom prst="rect">
            <a:avLst/>
          </a:prstGeom>
          <a:noFill/>
          <a:ln w="9525">
            <a:noFill/>
            <a:miter lim="800000"/>
            <a:headEnd/>
            <a:tailEnd/>
          </a:ln>
        </p:spPr>
      </p:pic>
      <p:pic>
        <p:nvPicPr>
          <p:cNvPr id="5" name="Picture 2" descr="D:\HIPON PROSTATE IMAGES\NIKON 6ο αρχείο\F191\IMAGE000.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rot="16200000">
            <a:off x="2553877" y="2732479"/>
            <a:ext cx="4143404" cy="3107554"/>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476672"/>
          </a:xfrm>
        </p:spPr>
        <p:txBody>
          <a:bodyPr>
            <a:normAutofit fontScale="90000"/>
          </a:bodyPr>
          <a:lstStyle/>
          <a:p>
            <a:r>
              <a:rPr lang="el-GR" dirty="0" smtClean="0"/>
              <a:t>Αντιπαραβολή ιστολογικής υφής </a:t>
            </a:r>
            <a:endParaRPr lang="el-GR" dirty="0"/>
          </a:p>
        </p:txBody>
      </p:sp>
      <p:sp>
        <p:nvSpPr>
          <p:cNvPr id="3" name="2 - Θέση κειμένου"/>
          <p:cNvSpPr>
            <a:spLocks noGrp="1"/>
          </p:cNvSpPr>
          <p:nvPr>
            <p:ph type="body" idx="1"/>
          </p:nvPr>
        </p:nvSpPr>
        <p:spPr>
          <a:xfrm>
            <a:off x="611560" y="620689"/>
            <a:ext cx="3885828" cy="360040"/>
          </a:xfrm>
        </p:spPr>
        <p:txBody>
          <a:bodyPr>
            <a:noAutofit/>
          </a:bodyPr>
          <a:lstStyle/>
          <a:p>
            <a:r>
              <a:rPr lang="el-GR" dirty="0" smtClean="0">
                <a:effectLst>
                  <a:outerShdw blurRad="38100" dist="38100" dir="2700000" algn="tl">
                    <a:srgbClr val="000000">
                      <a:alpha val="43137"/>
                    </a:srgbClr>
                  </a:outerShdw>
                </a:effectLst>
              </a:rPr>
              <a:t>σπερματοδόχου ληκύθου</a:t>
            </a:r>
            <a:endParaRPr lang="el-GR" dirty="0">
              <a:effectLst>
                <a:outerShdw blurRad="38100" dist="38100" dir="2700000" algn="tl">
                  <a:srgbClr val="000000">
                    <a:alpha val="43137"/>
                  </a:srgbClr>
                </a:outerShdw>
              </a:effectLst>
            </a:endParaRPr>
          </a:p>
        </p:txBody>
      </p:sp>
      <p:sp>
        <p:nvSpPr>
          <p:cNvPr id="5" name="4 - Θέση κειμένου"/>
          <p:cNvSpPr>
            <a:spLocks noGrp="1"/>
          </p:cNvSpPr>
          <p:nvPr>
            <p:ph type="body" sz="quarter" idx="3"/>
          </p:nvPr>
        </p:nvSpPr>
        <p:spPr>
          <a:xfrm>
            <a:off x="4860032" y="692696"/>
            <a:ext cx="3826768" cy="288032"/>
          </a:xfrm>
        </p:spPr>
        <p:txBody>
          <a:bodyPr>
            <a:noAutofit/>
          </a:bodyPr>
          <a:lstStyle/>
          <a:p>
            <a:r>
              <a:rPr lang="el-GR" dirty="0" err="1" smtClean="0">
                <a:solidFill>
                  <a:schemeClr val="accent1">
                    <a:lumMod val="75000"/>
                  </a:schemeClr>
                </a:solidFill>
              </a:rPr>
              <a:t>εκσπερματιστικού</a:t>
            </a:r>
            <a:r>
              <a:rPr lang="el-GR" dirty="0" smtClean="0">
                <a:solidFill>
                  <a:schemeClr val="accent1">
                    <a:lumMod val="75000"/>
                  </a:schemeClr>
                </a:solidFill>
              </a:rPr>
              <a:t> πόρου</a:t>
            </a:r>
            <a:endParaRPr lang="el-GR" dirty="0">
              <a:solidFill>
                <a:schemeClr val="accent1">
                  <a:lumMod val="75000"/>
                </a:schemeClr>
              </a:solidFill>
            </a:endParaRPr>
          </a:p>
        </p:txBody>
      </p:sp>
      <p:pic>
        <p:nvPicPr>
          <p:cNvPr id="1028" name="Picture 4" descr="C:\Users\ΤΑΝΙΑ\Desktop\seminal_vesicles-figureA_Big.jpg"/>
          <p:cNvPicPr>
            <a:picLocks noGrp="1" noChangeAspect="1" noChangeArrowheads="1"/>
          </p:cNvPicPr>
          <p:nvPr>
            <p:ph sz="half" idx="2"/>
          </p:nvPr>
        </p:nvPicPr>
        <p:blipFill>
          <a:blip r:embed="rId2" cstate="print"/>
          <a:srcRect/>
          <a:stretch>
            <a:fillRect/>
          </a:stretch>
        </p:blipFill>
        <p:spPr bwMode="auto">
          <a:xfrm>
            <a:off x="179512" y="980728"/>
            <a:ext cx="2688299" cy="2016224"/>
          </a:xfrm>
          <a:prstGeom prst="rect">
            <a:avLst/>
          </a:prstGeom>
          <a:noFill/>
        </p:spPr>
      </p:pic>
      <p:pic>
        <p:nvPicPr>
          <p:cNvPr id="1029" name="Picture 5" descr="C:\Users\ΤΑΝΙΑ\Desktop\seminal_vesicles-figureB_Big.jpg"/>
          <p:cNvPicPr>
            <a:picLocks noChangeAspect="1" noChangeArrowheads="1"/>
          </p:cNvPicPr>
          <p:nvPr/>
        </p:nvPicPr>
        <p:blipFill>
          <a:blip r:embed="rId3" cstate="print"/>
          <a:srcRect/>
          <a:stretch>
            <a:fillRect/>
          </a:stretch>
        </p:blipFill>
        <p:spPr bwMode="auto">
          <a:xfrm>
            <a:off x="0" y="3068960"/>
            <a:ext cx="4512502" cy="3384376"/>
          </a:xfrm>
          <a:prstGeom prst="rect">
            <a:avLst/>
          </a:prstGeom>
          <a:noFill/>
        </p:spPr>
      </p:pic>
      <p:pic>
        <p:nvPicPr>
          <p:cNvPr id="1030" name="Picture 6" descr="C:\Users\ΤΑΝΙΑ\Desktop\seminal_vesicles-figureC_Big.jpg"/>
          <p:cNvPicPr>
            <a:picLocks noGrp="1" noChangeAspect="1" noChangeArrowheads="1"/>
          </p:cNvPicPr>
          <p:nvPr>
            <p:ph sz="quarter" idx="4"/>
          </p:nvPr>
        </p:nvPicPr>
        <p:blipFill>
          <a:blip r:embed="rId4" cstate="print"/>
          <a:srcRect/>
          <a:stretch>
            <a:fillRect/>
          </a:stretch>
        </p:blipFill>
        <p:spPr bwMode="auto">
          <a:xfrm>
            <a:off x="6228184" y="980728"/>
            <a:ext cx="2688299" cy="2016224"/>
          </a:xfrm>
          <a:prstGeom prst="rect">
            <a:avLst/>
          </a:prstGeom>
          <a:noFill/>
        </p:spPr>
      </p:pic>
      <p:pic>
        <p:nvPicPr>
          <p:cNvPr id="1031" name="Picture 7" descr="C:\Users\ΤΑΝΙΑ\Desktop\seminal_vesicles-figureD_Big.jpg"/>
          <p:cNvPicPr>
            <a:picLocks noChangeAspect="1" noChangeArrowheads="1"/>
          </p:cNvPicPr>
          <p:nvPr/>
        </p:nvPicPr>
        <p:blipFill>
          <a:blip r:embed="rId5" cstate="print"/>
          <a:srcRect/>
          <a:stretch>
            <a:fillRect/>
          </a:stretch>
        </p:blipFill>
        <p:spPr bwMode="auto">
          <a:xfrm>
            <a:off x="4499992" y="3068960"/>
            <a:ext cx="4512501" cy="3384376"/>
          </a:xfrm>
          <a:prstGeom prst="rect">
            <a:avLst/>
          </a:prstGeom>
          <a:noFill/>
        </p:spPr>
      </p:pic>
      <p:sp>
        <p:nvSpPr>
          <p:cNvPr id="9" name="8 - Ορθογώνιο"/>
          <p:cNvSpPr/>
          <p:nvPr/>
        </p:nvSpPr>
        <p:spPr>
          <a:xfrm>
            <a:off x="3131840" y="980728"/>
            <a:ext cx="2808312" cy="1754326"/>
          </a:xfrm>
          <a:prstGeom prst="rect">
            <a:avLst/>
          </a:prstGeom>
        </p:spPr>
        <p:txBody>
          <a:bodyPr wrap="square">
            <a:spAutoFit/>
          </a:bodyPr>
          <a:lstStyle/>
          <a:p>
            <a:r>
              <a:rPr lang="el-GR" sz="1200" dirty="0" smtClean="0">
                <a:effectLst>
                  <a:outerShdw blurRad="38100" dist="38100" dir="2700000" algn="tl">
                    <a:srgbClr val="000000">
                      <a:alpha val="43137"/>
                    </a:srgbClr>
                  </a:outerShdw>
                </a:effectLst>
              </a:rPr>
              <a:t>Διάκριση</a:t>
            </a:r>
            <a:r>
              <a:rPr lang="el-GR" sz="1200" dirty="0" smtClean="0"/>
              <a:t> των </a:t>
            </a:r>
            <a:r>
              <a:rPr lang="el-GR" sz="1200" dirty="0" smtClean="0">
                <a:effectLst>
                  <a:outerShdw blurRad="38100" dist="38100" dir="2700000" algn="tl">
                    <a:srgbClr val="000000">
                      <a:alpha val="43137"/>
                    </a:srgbClr>
                  </a:outerShdw>
                </a:effectLst>
              </a:rPr>
              <a:t>σπερματοδόχων ληκύθων </a:t>
            </a:r>
            <a:r>
              <a:rPr lang="el-GR" sz="1200" dirty="0" smtClean="0"/>
              <a:t>από τους </a:t>
            </a:r>
            <a:r>
              <a:rPr lang="el-GR" sz="1200" dirty="0" err="1" smtClean="0">
                <a:solidFill>
                  <a:schemeClr val="accent1">
                    <a:lumMod val="75000"/>
                  </a:schemeClr>
                </a:solidFill>
                <a:effectLst>
                  <a:outerShdw blurRad="38100" dist="38100" dir="2700000" algn="tl">
                    <a:srgbClr val="000000">
                      <a:alpha val="43137"/>
                    </a:srgbClr>
                  </a:outerShdw>
                </a:effectLst>
              </a:rPr>
              <a:t>εκσπερματιστικούς</a:t>
            </a:r>
            <a:r>
              <a:rPr lang="el-GR" sz="1200" dirty="0" smtClean="0">
                <a:solidFill>
                  <a:schemeClr val="accent1">
                    <a:lumMod val="75000"/>
                  </a:schemeClr>
                </a:solidFill>
                <a:effectLst>
                  <a:outerShdw blurRad="38100" dist="38100" dir="2700000" algn="tl">
                    <a:srgbClr val="000000">
                      <a:alpha val="43137"/>
                    </a:srgbClr>
                  </a:outerShdw>
                </a:effectLst>
              </a:rPr>
              <a:t> πόρους </a:t>
            </a:r>
            <a:r>
              <a:rPr lang="el-GR" sz="1200" dirty="0" smtClean="0"/>
              <a:t>της κεντρικής ζώνης του προστάτη αδένα, σημαντική για την </a:t>
            </a:r>
            <a:r>
              <a:rPr lang="el-GR" sz="1200" dirty="0" err="1" smtClean="0"/>
              <a:t>εγχειρησιμότητα</a:t>
            </a:r>
            <a:r>
              <a:rPr lang="el-GR" sz="1200" dirty="0" smtClean="0"/>
              <a:t> του προστατικού καρκίνου</a:t>
            </a:r>
            <a:r>
              <a:rPr lang="en-US" sz="1200" dirty="0" smtClean="0"/>
              <a:t>:</a:t>
            </a:r>
            <a:r>
              <a:rPr lang="el-GR" sz="1200" dirty="0" smtClean="0"/>
              <a:t> </a:t>
            </a:r>
            <a:r>
              <a:rPr lang="el-GR" sz="1200" dirty="0" smtClean="0">
                <a:solidFill>
                  <a:schemeClr val="accent1">
                    <a:lumMod val="75000"/>
                  </a:schemeClr>
                </a:solidFill>
              </a:rPr>
              <a:t>Οι </a:t>
            </a:r>
            <a:r>
              <a:rPr lang="el-GR" sz="1200" dirty="0" err="1" smtClean="0">
                <a:solidFill>
                  <a:schemeClr val="accent1">
                    <a:lumMod val="75000"/>
                  </a:schemeClr>
                </a:solidFill>
              </a:rPr>
              <a:t>εκσπερματιστικοί</a:t>
            </a:r>
            <a:r>
              <a:rPr lang="el-GR" sz="1200" dirty="0" smtClean="0">
                <a:solidFill>
                  <a:schemeClr val="accent1">
                    <a:lumMod val="75000"/>
                  </a:schemeClr>
                </a:solidFill>
              </a:rPr>
              <a:t> πόροι στερούνται </a:t>
            </a:r>
            <a:r>
              <a:rPr lang="el-GR" sz="1200" dirty="0" err="1" smtClean="0">
                <a:solidFill>
                  <a:schemeClr val="accent1">
                    <a:lumMod val="75000"/>
                  </a:schemeClr>
                </a:solidFill>
              </a:rPr>
              <a:t>παχέος</a:t>
            </a:r>
            <a:r>
              <a:rPr lang="el-GR" sz="1200" dirty="0" smtClean="0">
                <a:solidFill>
                  <a:schemeClr val="accent1">
                    <a:lumMod val="75000"/>
                  </a:schemeClr>
                </a:solidFill>
              </a:rPr>
              <a:t> μυϊκού τοιχώματος και περιχαρακώνονται από </a:t>
            </a:r>
            <a:r>
              <a:rPr lang="el-GR" sz="1200" dirty="0" err="1" smtClean="0">
                <a:solidFill>
                  <a:schemeClr val="accent1">
                    <a:lumMod val="75000"/>
                  </a:schemeClr>
                </a:solidFill>
              </a:rPr>
              <a:t>κολλαγονώδες</a:t>
            </a:r>
            <a:r>
              <a:rPr lang="el-GR" sz="1200" dirty="0" smtClean="0">
                <a:solidFill>
                  <a:schemeClr val="accent1">
                    <a:lumMod val="75000"/>
                  </a:schemeClr>
                </a:solidFill>
              </a:rPr>
              <a:t> υπόστρωμα.</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368412"/>
          </a:xfrm>
        </p:spPr>
        <p:txBody>
          <a:bodyPr>
            <a:noAutofit/>
          </a:bodyPr>
          <a:lstStyle/>
          <a:p>
            <a:r>
              <a:rPr lang="el-GR" sz="3200" dirty="0" smtClean="0">
                <a:solidFill>
                  <a:srgbClr val="FF0000"/>
                </a:solidFill>
              </a:rPr>
              <a:t>Διήθηση σπερματοδόχου ληκύθου </a:t>
            </a:r>
            <a:r>
              <a:rPr lang="el-GR" sz="3200" dirty="0" smtClean="0"/>
              <a:t>από προστατικό αδενοκαρκίνωμα σε υλικό βιοψίας προστάτη αδένα.</a:t>
            </a:r>
            <a:br>
              <a:rPr lang="el-GR" sz="3200" dirty="0" smtClean="0"/>
            </a:br>
            <a:r>
              <a:rPr lang="el-GR" sz="3200" dirty="0" smtClean="0"/>
              <a:t>Ήδη από τη βιοψία, στάδιο </a:t>
            </a:r>
            <a:r>
              <a:rPr lang="en-US" sz="3200" dirty="0" smtClean="0">
                <a:solidFill>
                  <a:srgbClr val="FF0000"/>
                </a:solidFill>
              </a:rPr>
              <a:t>pT3b</a:t>
            </a:r>
            <a:r>
              <a:rPr lang="en-US" sz="3200" dirty="0" smtClean="0"/>
              <a:t>. </a:t>
            </a:r>
            <a:r>
              <a:rPr lang="el-GR" sz="3200" dirty="0" smtClean="0"/>
              <a:t/>
            </a:r>
            <a:br>
              <a:rPr lang="el-GR" sz="3200" dirty="0" smtClean="0"/>
            </a:br>
            <a:r>
              <a:rPr lang="en-US" sz="3200" dirty="0" smtClean="0"/>
              <a:t>M</a:t>
            </a:r>
            <a:r>
              <a:rPr lang="el-GR" sz="3200" dirty="0" smtClean="0"/>
              <a:t>η ιάσιμος χειρουργικώς καρκίνος.</a:t>
            </a:r>
            <a:endParaRPr lang="el-GR" sz="3200" dirty="0"/>
          </a:p>
        </p:txBody>
      </p:sp>
      <p:pic>
        <p:nvPicPr>
          <p:cNvPr id="1029" name="Picture 5" descr="http://www.webpathology.com/images/noimage.gif"/>
          <p:cNvPicPr>
            <a:picLocks noChangeAspect="1" noChangeArrowheads="1"/>
          </p:cNvPicPr>
          <p:nvPr/>
        </p:nvPicPr>
        <p:blipFill>
          <a:blip r:embed="rId2"/>
          <a:srcRect/>
          <a:stretch>
            <a:fillRect/>
          </a:stretch>
        </p:blipFill>
        <p:spPr bwMode="auto">
          <a:xfrm>
            <a:off x="155575" y="-136525"/>
            <a:ext cx="9525" cy="76200"/>
          </a:xfrm>
          <a:prstGeom prst="rect">
            <a:avLst/>
          </a:prstGeom>
          <a:noFill/>
        </p:spPr>
      </p:pic>
      <p:pic>
        <p:nvPicPr>
          <p:cNvPr id="66562" name="Picture 2" descr="http://www.webpathology.com/slides-13/slides/Prostate_CaP_SeminalVesicle3C_Resized.jpg"/>
          <p:cNvPicPr>
            <a:picLocks noChangeAspect="1" noChangeArrowheads="1"/>
          </p:cNvPicPr>
          <p:nvPr/>
        </p:nvPicPr>
        <p:blipFill>
          <a:blip r:embed="rId3"/>
          <a:srcRect/>
          <a:stretch>
            <a:fillRect/>
          </a:stretch>
        </p:blipFill>
        <p:spPr bwMode="auto">
          <a:xfrm rot="5400000">
            <a:off x="-616585" y="2526669"/>
            <a:ext cx="4947916" cy="3714745"/>
          </a:xfrm>
          <a:prstGeom prst="rect">
            <a:avLst/>
          </a:prstGeom>
          <a:noFill/>
        </p:spPr>
      </p:pic>
      <p:pic>
        <p:nvPicPr>
          <p:cNvPr id="66564" name="Picture 4" descr="https://farm9.staticflickr.com/8471/8106707918_6562b953df_b.jpg"/>
          <p:cNvPicPr>
            <a:picLocks noChangeAspect="1" noChangeArrowheads="1"/>
          </p:cNvPicPr>
          <p:nvPr/>
        </p:nvPicPr>
        <p:blipFill>
          <a:blip r:embed="rId4"/>
          <a:srcRect/>
          <a:stretch>
            <a:fillRect/>
          </a:stretch>
        </p:blipFill>
        <p:spPr bwMode="auto">
          <a:xfrm>
            <a:off x="3714713" y="2357430"/>
            <a:ext cx="5429287" cy="4071966"/>
          </a:xfrm>
          <a:prstGeom prst="rect">
            <a:avLst/>
          </a:prstGeom>
          <a:noFill/>
        </p:spPr>
      </p:pic>
      <p:sp>
        <p:nvSpPr>
          <p:cNvPr id="6" name="Down Arrow 5"/>
          <p:cNvSpPr/>
          <p:nvPr/>
        </p:nvSpPr>
        <p:spPr>
          <a:xfrm>
            <a:off x="2714612" y="3286124"/>
            <a:ext cx="285752" cy="6429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Down Arrow 6"/>
          <p:cNvSpPr/>
          <p:nvPr/>
        </p:nvSpPr>
        <p:spPr>
          <a:xfrm>
            <a:off x="0" y="2786058"/>
            <a:ext cx="285752" cy="6429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new\MALE130.jpg"/>
          <p:cNvPicPr>
            <a:picLocks noChangeAspect="1" noChangeArrowheads="1"/>
          </p:cNvPicPr>
          <p:nvPr/>
        </p:nvPicPr>
        <p:blipFill>
          <a:blip r:embed="rId2" cstate="print"/>
          <a:srcRect/>
          <a:stretch>
            <a:fillRect/>
          </a:stretch>
        </p:blipFill>
        <p:spPr bwMode="auto">
          <a:xfrm>
            <a:off x="323850" y="1052513"/>
            <a:ext cx="3594100" cy="5472112"/>
          </a:xfrm>
          <a:prstGeom prst="rect">
            <a:avLst/>
          </a:prstGeom>
          <a:noFill/>
          <a:ln w="9525">
            <a:noFill/>
            <a:miter lim="800000"/>
            <a:headEnd/>
            <a:tailEnd/>
          </a:ln>
        </p:spPr>
      </p:pic>
      <p:pic>
        <p:nvPicPr>
          <p:cNvPr id="3075" name="Picture 4" descr="http://www.ceessentials.net/images/ultrasoundTestes/image008.jpg"/>
          <p:cNvPicPr>
            <a:picLocks noChangeAspect="1" noChangeArrowheads="1"/>
          </p:cNvPicPr>
          <p:nvPr/>
        </p:nvPicPr>
        <p:blipFill>
          <a:blip r:embed="rId3" cstate="print"/>
          <a:srcRect/>
          <a:stretch>
            <a:fillRect/>
          </a:stretch>
        </p:blipFill>
        <p:spPr bwMode="auto">
          <a:xfrm>
            <a:off x="3995738" y="765175"/>
            <a:ext cx="5148262" cy="3114675"/>
          </a:xfrm>
          <a:prstGeom prst="rect">
            <a:avLst/>
          </a:prstGeom>
          <a:noFill/>
          <a:ln w="9525">
            <a:noFill/>
            <a:miter lim="800000"/>
            <a:headEnd/>
            <a:tailEnd/>
          </a:ln>
        </p:spPr>
      </p:pic>
      <p:sp>
        <p:nvSpPr>
          <p:cNvPr id="4" name="2 - Υπότιτλος"/>
          <p:cNvSpPr txBox="1">
            <a:spLocks/>
          </p:cNvSpPr>
          <p:nvPr/>
        </p:nvSpPr>
        <p:spPr>
          <a:xfrm>
            <a:off x="4427538" y="3933825"/>
            <a:ext cx="4716462" cy="1704975"/>
          </a:xfrm>
          <a:prstGeom prst="rect">
            <a:avLst/>
          </a:prstGeom>
        </p:spPr>
        <p:txBody>
          <a:bodyPr/>
          <a:lstStyle/>
          <a:p>
            <a:pPr marL="342900" indent="-342900" algn="just" eaLnBrk="0" hangingPunct="0">
              <a:spcBef>
                <a:spcPct val="20000"/>
              </a:spcBef>
              <a:buClr>
                <a:schemeClr val="hlink"/>
              </a:buClr>
              <a:buSzPct val="65000"/>
              <a:buFont typeface="Wingdings" pitchFamily="2" charset="2"/>
              <a:buChar char="n"/>
              <a:defRPr/>
            </a:pPr>
            <a:r>
              <a:rPr lang="en-US" sz="2800" kern="0" dirty="0">
                <a:effectLst>
                  <a:outerShdw blurRad="38100" dist="38100" dir="2700000" algn="tl">
                    <a:srgbClr val="000000"/>
                  </a:outerShdw>
                </a:effectLst>
                <a:latin typeface="+mn-lt"/>
                <a:cs typeface="+mn-cs"/>
              </a:rPr>
              <a:t>Tunica </a:t>
            </a:r>
            <a:r>
              <a:rPr lang="en-US" sz="2800" kern="0" dirty="0" err="1">
                <a:effectLst>
                  <a:outerShdw blurRad="38100" dist="38100" dir="2700000" algn="tl">
                    <a:srgbClr val="000000"/>
                  </a:outerShdw>
                </a:effectLst>
                <a:latin typeface="+mn-lt"/>
                <a:cs typeface="+mn-cs"/>
              </a:rPr>
              <a:t>vaginalis</a:t>
            </a:r>
            <a:r>
              <a:rPr lang="en-US" sz="2800" kern="0" dirty="0">
                <a:effectLst>
                  <a:outerShdw blurRad="38100" dist="38100" dir="2700000" algn="tl">
                    <a:srgbClr val="000000"/>
                  </a:outerShdw>
                </a:effectLst>
                <a:latin typeface="+mn-lt"/>
                <a:cs typeface="+mn-cs"/>
              </a:rPr>
              <a:t>: </a:t>
            </a:r>
            <a:r>
              <a:rPr lang="el-GR" sz="2800" kern="0" dirty="0">
                <a:effectLst>
                  <a:outerShdw blurRad="38100" dist="38100" dir="2700000" algn="tl">
                    <a:srgbClr val="000000"/>
                  </a:outerShdw>
                </a:effectLst>
                <a:latin typeface="+mn-lt"/>
                <a:cs typeface="+mn-cs"/>
              </a:rPr>
              <a:t>ο ίδιος ελυτροειδής (ορογόνος) χιτώνας του όρχεως</a:t>
            </a:r>
          </a:p>
          <a:p>
            <a:pPr marL="342900" indent="-342900" algn="just" eaLnBrk="0" hangingPunct="0">
              <a:spcBef>
                <a:spcPct val="20000"/>
              </a:spcBef>
              <a:buClr>
                <a:schemeClr val="hlink"/>
              </a:buClr>
              <a:buSzPct val="65000"/>
              <a:buFont typeface="Wingdings" pitchFamily="2" charset="2"/>
              <a:buChar char="n"/>
              <a:defRPr/>
            </a:pPr>
            <a:r>
              <a:rPr lang="en-US" sz="2800" kern="0" dirty="0">
                <a:effectLst>
                  <a:outerShdw blurRad="38100" dist="38100" dir="2700000" algn="tl">
                    <a:srgbClr val="000000"/>
                  </a:outerShdw>
                </a:effectLst>
                <a:latin typeface="+mn-lt"/>
                <a:cs typeface="+mn-cs"/>
              </a:rPr>
              <a:t>Tunica </a:t>
            </a:r>
            <a:r>
              <a:rPr lang="en-US" sz="2800" kern="0" dirty="0" err="1">
                <a:effectLst>
                  <a:outerShdw blurRad="38100" dist="38100" dir="2700000" algn="tl">
                    <a:srgbClr val="000000"/>
                  </a:outerShdw>
                </a:effectLst>
                <a:latin typeface="+mn-lt"/>
                <a:cs typeface="+mn-cs"/>
              </a:rPr>
              <a:t>albuginea</a:t>
            </a:r>
            <a:r>
              <a:rPr lang="en-US" sz="2800" kern="0" dirty="0" smtClean="0">
                <a:effectLst>
                  <a:outerShdw blurRad="38100" dist="38100" dir="2700000" algn="tl">
                    <a:srgbClr val="000000"/>
                  </a:outerShdw>
                </a:effectLst>
                <a:latin typeface="+mn-lt"/>
                <a:cs typeface="+mn-cs"/>
              </a:rPr>
              <a:t>: </a:t>
            </a:r>
            <a:r>
              <a:rPr lang="el-GR" sz="2800" kern="0" dirty="0" smtClean="0">
                <a:effectLst>
                  <a:outerShdw blurRad="38100" dist="38100" dir="2700000" algn="tl">
                    <a:srgbClr val="000000"/>
                  </a:outerShdw>
                </a:effectLst>
                <a:latin typeface="+mn-lt"/>
                <a:cs typeface="+mn-cs"/>
              </a:rPr>
              <a:t>ο</a:t>
            </a:r>
            <a:r>
              <a:rPr lang="en-US" sz="2800" kern="0" dirty="0" smtClean="0">
                <a:effectLst>
                  <a:outerShdw blurRad="38100" dist="38100" dir="2700000" algn="tl">
                    <a:srgbClr val="000000"/>
                  </a:outerShdw>
                </a:effectLst>
                <a:latin typeface="+mn-lt"/>
                <a:cs typeface="+mn-cs"/>
              </a:rPr>
              <a:t> </a:t>
            </a:r>
            <a:r>
              <a:rPr lang="el-GR" sz="2800" kern="0" dirty="0">
                <a:effectLst>
                  <a:outerShdw blurRad="38100" dist="38100" dir="2700000" algn="tl">
                    <a:srgbClr val="000000"/>
                  </a:outerShdw>
                </a:effectLst>
                <a:latin typeface="+mn-lt"/>
                <a:cs typeface="+mn-cs"/>
              </a:rPr>
              <a:t>ινώδης χιτώνας του όρχεως</a:t>
            </a:r>
          </a:p>
        </p:txBody>
      </p:sp>
      <p:sp>
        <p:nvSpPr>
          <p:cNvPr id="5" name="1 - Τίτλος"/>
          <p:cNvSpPr txBox="1">
            <a:spLocks/>
          </p:cNvSpPr>
          <p:nvPr/>
        </p:nvSpPr>
        <p:spPr>
          <a:xfrm>
            <a:off x="0" y="0"/>
            <a:ext cx="9144000" cy="3505200"/>
          </a:xfrm>
          <a:prstGeom prst="rect">
            <a:avLst/>
          </a:prstGeom>
        </p:spPr>
        <p:txBody>
          <a:bodyPr/>
          <a:lstStyle/>
          <a:p>
            <a:pPr algn="ctr" eaLnBrk="0" hangingPunct="0">
              <a:defRPr/>
            </a:pPr>
            <a:r>
              <a:rPr lang="el-GR" sz="4400" kern="0" dirty="0">
                <a:solidFill>
                  <a:schemeClr val="tx2"/>
                </a:solidFill>
                <a:effectLst>
                  <a:outerShdw blurRad="38100" dist="38100" dir="2700000" algn="tl">
                    <a:srgbClr val="000000"/>
                  </a:outerShdw>
                </a:effectLst>
                <a:latin typeface="+mj-lt"/>
                <a:ea typeface="+mj-ea"/>
                <a:cs typeface="+mj-cs"/>
              </a:rPr>
              <a:t>ΑΝΑΤΟΜΙΑ ΟΡΧΕΩΣ</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1 - Τίτλος"/>
          <p:cNvSpPr>
            <a:spLocks noGrp="1"/>
          </p:cNvSpPr>
          <p:nvPr>
            <p:ph type="title"/>
          </p:nvPr>
        </p:nvSpPr>
        <p:spPr>
          <a:xfrm>
            <a:off x="179388" y="1"/>
            <a:ext cx="8821768" cy="785793"/>
          </a:xfrm>
        </p:spPr>
        <p:txBody>
          <a:bodyPr rtlCol="0">
            <a:noAutofit/>
          </a:bodyPr>
          <a:lstStyle/>
          <a:p>
            <a:pPr fontAlgn="auto">
              <a:spcAft>
                <a:spcPts val="0"/>
              </a:spcAft>
              <a:defRPr/>
            </a:pPr>
            <a:r>
              <a:rPr lang="el-GR" sz="3200" b="1" dirty="0" smtClean="0">
                <a:solidFill>
                  <a:schemeClr val="tx2"/>
                </a:solidFill>
              </a:rPr>
              <a:t>ΘΕΜΑΤΑ ΣΤΑΔΙΟΠΟΙΗΣΗΣ. </a:t>
            </a:r>
            <a:br>
              <a:rPr lang="el-GR" sz="3200" b="1" dirty="0" smtClean="0">
                <a:solidFill>
                  <a:schemeClr val="tx2"/>
                </a:solidFill>
              </a:rPr>
            </a:br>
            <a:r>
              <a:rPr lang="el-GR" sz="3200" b="1" dirty="0" smtClean="0">
                <a:solidFill>
                  <a:schemeClr val="tx2"/>
                </a:solidFill>
              </a:rPr>
              <a:t>ΔΙΗΘΗΣΗ ΠΕΡΙΝΕΦΡΙΚΩΝ ΙΣΤΩΝ</a:t>
            </a:r>
          </a:p>
        </p:txBody>
      </p:sp>
      <p:sp>
        <p:nvSpPr>
          <p:cNvPr id="12291" name="2 - Θέση περιεχομένου"/>
          <p:cNvSpPr>
            <a:spLocks noGrp="1"/>
          </p:cNvSpPr>
          <p:nvPr>
            <p:ph idx="1"/>
          </p:nvPr>
        </p:nvSpPr>
        <p:spPr>
          <a:xfrm>
            <a:off x="457200" y="857232"/>
            <a:ext cx="8229600" cy="5268931"/>
          </a:xfrm>
        </p:spPr>
        <p:txBody>
          <a:bodyPr rtlCol="0">
            <a:normAutofit/>
          </a:bodyPr>
          <a:lstStyle/>
          <a:p>
            <a:pPr fontAlgn="auto">
              <a:spcAft>
                <a:spcPts val="0"/>
              </a:spcAft>
              <a:buFont typeface="Wingdings 3" charset="2"/>
              <a:buChar char=""/>
              <a:defRPr/>
            </a:pPr>
            <a:r>
              <a:rPr lang="el-GR" sz="2400" dirty="0" smtClean="0"/>
              <a:t>Περινεφρικό λίπος: Ο ινολιπώδης ιστός ο οποίος βρίσκεται ανάμεσα στην </a:t>
            </a:r>
            <a:r>
              <a:rPr lang="el-GR" sz="2400" b="1" dirty="0" smtClean="0">
                <a:solidFill>
                  <a:schemeClr val="accent1"/>
                </a:solidFill>
              </a:rPr>
              <a:t>νεφρική κάψα </a:t>
            </a:r>
            <a:r>
              <a:rPr lang="el-GR" sz="2400" dirty="0" smtClean="0"/>
              <a:t>και στην </a:t>
            </a:r>
            <a:r>
              <a:rPr lang="el-GR" sz="2400" b="1" dirty="0" err="1" smtClean="0">
                <a:solidFill>
                  <a:srgbClr val="FF0000"/>
                </a:solidFill>
              </a:rPr>
              <a:t>περιτονία</a:t>
            </a:r>
            <a:r>
              <a:rPr lang="el-GR" sz="2400" b="1" dirty="0" smtClean="0">
                <a:solidFill>
                  <a:srgbClr val="FF0000"/>
                </a:solidFill>
              </a:rPr>
              <a:t> του </a:t>
            </a:r>
            <a:r>
              <a:rPr lang="en-US" sz="2400" b="1" dirty="0" err="1" smtClean="0">
                <a:solidFill>
                  <a:srgbClr val="FF0000"/>
                </a:solidFill>
              </a:rPr>
              <a:t>Gerota</a:t>
            </a:r>
            <a:r>
              <a:rPr lang="el-GR" sz="2400" b="1" dirty="0" smtClean="0">
                <a:solidFill>
                  <a:srgbClr val="FF0000"/>
                </a:solidFill>
              </a:rPr>
              <a:t>.</a:t>
            </a:r>
            <a:endParaRPr lang="en-US" sz="2400" b="1" dirty="0" smtClean="0">
              <a:solidFill>
                <a:srgbClr val="FF0000"/>
              </a:solidFill>
            </a:endParaRPr>
          </a:p>
          <a:p>
            <a:pPr fontAlgn="auto">
              <a:spcAft>
                <a:spcPts val="0"/>
              </a:spcAft>
              <a:buFont typeface="Wingdings 3" charset="2"/>
              <a:buChar char=""/>
              <a:defRPr/>
            </a:pPr>
            <a:r>
              <a:rPr lang="en-US" sz="2400" dirty="0" smtClean="0"/>
              <a:t>H</a:t>
            </a:r>
            <a:r>
              <a:rPr lang="el-GR" sz="2400" dirty="0" smtClean="0"/>
              <a:t> </a:t>
            </a:r>
            <a:r>
              <a:rPr lang="el-GR" sz="2400" u="sng" dirty="0" smtClean="0">
                <a:solidFill>
                  <a:schemeClr val="bg2">
                    <a:lumMod val="50000"/>
                  </a:schemeClr>
                </a:solidFill>
              </a:rPr>
              <a:t>νεφρική κάψα </a:t>
            </a:r>
            <a:r>
              <a:rPr lang="el-GR" sz="2400" dirty="0" smtClean="0"/>
              <a:t>και η </a:t>
            </a:r>
            <a:r>
              <a:rPr lang="el-GR" sz="2400" u="sng" dirty="0" smtClean="0">
                <a:solidFill>
                  <a:srgbClr val="FF0000"/>
                </a:solidFill>
              </a:rPr>
              <a:t>περιτονία του </a:t>
            </a:r>
            <a:r>
              <a:rPr lang="en-US" sz="2400" u="sng" dirty="0" err="1" smtClean="0">
                <a:solidFill>
                  <a:srgbClr val="FF0000"/>
                </a:solidFill>
              </a:rPr>
              <a:t>Gerota</a:t>
            </a:r>
            <a:r>
              <a:rPr lang="en-US" sz="2400" u="sng" dirty="0" smtClean="0">
                <a:solidFill>
                  <a:srgbClr val="FF0000"/>
                </a:solidFill>
              </a:rPr>
              <a:t> </a:t>
            </a:r>
            <a:r>
              <a:rPr lang="el-GR" sz="2400" dirty="0" smtClean="0"/>
              <a:t>αποτελούν σημαντικά ανατομικά στοιχεία για τον προσδιορισμό του </a:t>
            </a:r>
            <a:r>
              <a:rPr lang="el-GR" sz="2400" b="1" dirty="0" smtClean="0">
                <a:effectLst>
                  <a:outerShdw blurRad="38100" dist="38100" dir="2700000" algn="tl">
                    <a:srgbClr val="000000">
                      <a:alpha val="43137"/>
                    </a:srgbClr>
                  </a:outerShdw>
                </a:effectLst>
              </a:rPr>
              <a:t>σταδίου</a:t>
            </a:r>
            <a:r>
              <a:rPr lang="el-GR" sz="2400" dirty="0" smtClean="0"/>
              <a:t> και τον καθορισμό της </a:t>
            </a:r>
            <a:r>
              <a:rPr lang="el-GR" sz="2400" b="1" dirty="0" smtClean="0"/>
              <a:t>εξω</a:t>
            </a:r>
            <a:r>
              <a:rPr lang="el-GR" sz="2400" dirty="0" smtClean="0"/>
              <a:t>νεφρικής </a:t>
            </a:r>
            <a:r>
              <a:rPr lang="el-GR" sz="2400" b="1" dirty="0" smtClean="0"/>
              <a:t>επέκτασης</a:t>
            </a:r>
            <a:r>
              <a:rPr lang="el-GR" sz="2400" dirty="0" smtClean="0"/>
              <a:t> ενός νεφρικού καρκινώματος ( στάδια </a:t>
            </a:r>
            <a:r>
              <a:rPr lang="en-US" sz="2400" u="sng" dirty="0" smtClean="0">
                <a:solidFill>
                  <a:schemeClr val="bg2">
                    <a:lumMod val="50000"/>
                  </a:schemeClr>
                </a:solidFill>
              </a:rPr>
              <a:t>pT</a:t>
            </a:r>
            <a:r>
              <a:rPr lang="en-US" sz="2400" b="1" u="sng" dirty="0" smtClean="0">
                <a:solidFill>
                  <a:schemeClr val="bg2">
                    <a:lumMod val="50000"/>
                  </a:schemeClr>
                </a:solidFill>
              </a:rPr>
              <a:t>3</a:t>
            </a:r>
            <a:r>
              <a:rPr lang="en-US" sz="2400" u="sng" dirty="0" smtClean="0"/>
              <a:t> </a:t>
            </a:r>
            <a:r>
              <a:rPr lang="en-US" sz="2400" dirty="0" smtClean="0"/>
              <a:t>&amp; </a:t>
            </a:r>
            <a:r>
              <a:rPr lang="en-US" sz="2400" u="sng" dirty="0" smtClean="0">
                <a:solidFill>
                  <a:srgbClr val="FF0000"/>
                </a:solidFill>
              </a:rPr>
              <a:t>pT</a:t>
            </a:r>
            <a:r>
              <a:rPr lang="en-US" sz="2400" b="1" u="sng" dirty="0" smtClean="0">
                <a:solidFill>
                  <a:srgbClr val="FF0000"/>
                </a:solidFill>
              </a:rPr>
              <a:t>4</a:t>
            </a:r>
            <a:r>
              <a:rPr lang="el-GR" sz="2400" b="1" dirty="0" smtClean="0"/>
              <a:t>,</a:t>
            </a:r>
            <a:r>
              <a:rPr lang="el-GR" sz="2400" b="1" dirty="0" smtClean="0">
                <a:solidFill>
                  <a:schemeClr val="bg2">
                    <a:lumMod val="50000"/>
                  </a:schemeClr>
                </a:solidFill>
              </a:rPr>
              <a:t> </a:t>
            </a:r>
            <a:r>
              <a:rPr lang="el-GR" sz="2400" dirty="0" smtClean="0"/>
              <a:t>αντίστοιχα</a:t>
            </a:r>
            <a:r>
              <a:rPr lang="en-US" sz="2400" dirty="0" smtClean="0"/>
              <a:t>)</a:t>
            </a:r>
            <a:endParaRPr lang="el-GR" sz="2400" dirty="0" smtClean="0"/>
          </a:p>
          <a:p>
            <a:pPr marL="0" indent="0" fontAlgn="auto">
              <a:spcAft>
                <a:spcPts val="0"/>
              </a:spcAft>
              <a:buFont typeface="Wingdings 3" charset="2"/>
              <a:buNone/>
              <a:defRPr/>
            </a:pPr>
            <a:endParaRPr lang="el-GR" sz="2400" dirty="0" smtClean="0"/>
          </a:p>
        </p:txBody>
      </p:sp>
      <p:pic>
        <p:nvPicPr>
          <p:cNvPr id="17413" name="Picture 2" descr="&lt;div style=&quot;background:navy;padding:5px; font-family:Verdana, Arial, Helvetica, sans-serif; font-size:12px;&quot;&gt;Image B&lt;/div&gt;"/>
          <p:cNvPicPr>
            <a:picLocks noChangeAspect="1" noChangeArrowheads="1"/>
          </p:cNvPicPr>
          <p:nvPr/>
        </p:nvPicPr>
        <p:blipFill>
          <a:blip r:embed="rId2" cstate="print"/>
          <a:srcRect/>
          <a:stretch>
            <a:fillRect/>
          </a:stretch>
        </p:blipFill>
        <p:spPr bwMode="auto">
          <a:xfrm>
            <a:off x="142843" y="3286124"/>
            <a:ext cx="4511553" cy="3383236"/>
          </a:xfrm>
          <a:prstGeom prst="rect">
            <a:avLst/>
          </a:prstGeom>
          <a:noFill/>
          <a:ln w="9525">
            <a:noFill/>
            <a:miter lim="800000"/>
            <a:headEnd/>
            <a:tailEnd/>
          </a:ln>
        </p:spPr>
      </p:pic>
      <p:pic>
        <p:nvPicPr>
          <p:cNvPr id="17414" name="Picture 2" descr="&lt;div style=&quot;background:navy;padding:5px; font-family:Verdana, Arial, Helvetica, sans-serif; font-size:12px;&quot;&gt;Image A&lt;/div&gt;"/>
          <p:cNvPicPr>
            <a:picLocks noChangeAspect="1" noChangeArrowheads="1"/>
          </p:cNvPicPr>
          <p:nvPr/>
        </p:nvPicPr>
        <p:blipFill>
          <a:blip r:embed="rId3" cstate="print"/>
          <a:srcRect/>
          <a:stretch>
            <a:fillRect/>
          </a:stretch>
        </p:blipFill>
        <p:spPr bwMode="auto">
          <a:xfrm>
            <a:off x="4427984" y="3284984"/>
            <a:ext cx="4524982" cy="339417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2060575"/>
          </a:xfrm>
        </p:spPr>
        <p:txBody>
          <a:bodyPr/>
          <a:lstStyle/>
          <a:p>
            <a:pPr>
              <a:defRPr/>
            </a:pPr>
            <a:r>
              <a:rPr lang="el-GR" sz="2800" dirty="0" smtClean="0"/>
              <a:t>Ο ίδιος ελυτροειδής (ορογόνος) χιτώνας του όρχεως με τα δύο πέταλά του ( τοιχωματικό και περισπλάχνιο ) και ο ινώδης χιτώνας του όρχεως </a:t>
            </a:r>
            <a:endParaRPr lang="el-GR" sz="2800" dirty="0"/>
          </a:p>
        </p:txBody>
      </p:sp>
      <p:pic>
        <p:nvPicPr>
          <p:cNvPr id="4099" name="Picture 4" descr="http://higheredbcs.wiley.com/legacy/college/tortora/0470565101/hearthis_ill/pap13e_ch28_illustr_audio_mp3_am/simulations/figures/testis1.jpg"/>
          <p:cNvPicPr>
            <a:picLocks noChangeAspect="1" noChangeArrowheads="1"/>
          </p:cNvPicPr>
          <p:nvPr/>
        </p:nvPicPr>
        <p:blipFill>
          <a:blip r:embed="rId2" cstate="print"/>
          <a:srcRect/>
          <a:stretch>
            <a:fillRect/>
          </a:stretch>
        </p:blipFill>
        <p:spPr bwMode="auto">
          <a:xfrm>
            <a:off x="0" y="2178050"/>
            <a:ext cx="5407025" cy="4679950"/>
          </a:xfrm>
          <a:prstGeom prst="rect">
            <a:avLst/>
          </a:prstGeom>
          <a:noFill/>
          <a:ln w="9525">
            <a:noFill/>
            <a:miter lim="800000"/>
            <a:headEnd/>
            <a:tailEnd/>
          </a:ln>
        </p:spPr>
      </p:pic>
      <p:pic>
        <p:nvPicPr>
          <p:cNvPr id="4100" name="Picture 6" descr="http://www.ansci.wisc.edu/jjp1/ansci_repro/lab/lab2/images2002/ta.jpg"/>
          <p:cNvPicPr>
            <a:picLocks noChangeAspect="1" noChangeArrowheads="1"/>
          </p:cNvPicPr>
          <p:nvPr/>
        </p:nvPicPr>
        <p:blipFill>
          <a:blip r:embed="rId3" cstate="print"/>
          <a:srcRect/>
          <a:stretch>
            <a:fillRect/>
          </a:stretch>
        </p:blipFill>
        <p:spPr bwMode="auto">
          <a:xfrm>
            <a:off x="5435600" y="2564904"/>
            <a:ext cx="3708400" cy="39052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0" y="0"/>
            <a:ext cx="9144000" cy="6986528"/>
          </a:xfrm>
          <a:prstGeom prst="rect">
            <a:avLst/>
          </a:prstGeom>
        </p:spPr>
        <p:txBody>
          <a:bodyPr>
            <a:spAutoFit/>
          </a:bodyPr>
          <a:lstStyle/>
          <a:p>
            <a:pPr algn="ctr">
              <a:defRPr/>
            </a:pPr>
            <a:r>
              <a:rPr lang="el-GR" sz="4000" b="1" dirty="0" smtClean="0"/>
              <a:t>ΟΡΧΕΙΣ </a:t>
            </a:r>
          </a:p>
          <a:p>
            <a:pPr algn="ctr">
              <a:defRPr/>
            </a:pPr>
            <a:r>
              <a:rPr lang="el-GR" sz="2400" dirty="0" smtClean="0"/>
              <a:t>Η </a:t>
            </a:r>
            <a:r>
              <a:rPr lang="el-GR" sz="2400" dirty="0"/>
              <a:t>παθολογοανατομική </a:t>
            </a:r>
            <a:r>
              <a:rPr lang="el-GR" sz="2400" b="1" dirty="0"/>
              <a:t>έκθεση</a:t>
            </a:r>
            <a:r>
              <a:rPr lang="el-GR" sz="2400" dirty="0"/>
              <a:t> της </a:t>
            </a:r>
            <a:r>
              <a:rPr lang="el-GR" sz="2400" b="1" dirty="0"/>
              <a:t>ριζικής ορχεκτομής </a:t>
            </a:r>
            <a:endParaRPr lang="en-US" sz="2400" b="1" dirty="0"/>
          </a:p>
          <a:p>
            <a:pPr algn="ctr">
              <a:defRPr/>
            </a:pPr>
            <a:r>
              <a:rPr lang="el-GR" sz="2400" dirty="0"/>
              <a:t>με νεόπλασμα οφείλει να περιλαμβάνει τα ακόλουθα </a:t>
            </a:r>
            <a:r>
              <a:rPr lang="el-GR" sz="2400" spc="300" dirty="0">
                <a:effectLst>
                  <a:outerShdw blurRad="38100" dist="38100" dir="2700000" algn="tl">
                    <a:srgbClr val="000000">
                      <a:alpha val="43137"/>
                    </a:srgbClr>
                  </a:outerShdw>
                </a:effectLst>
              </a:rPr>
              <a:t>στοιχεία</a:t>
            </a:r>
            <a:r>
              <a:rPr lang="el-GR" sz="2400" dirty="0"/>
              <a:t> : </a:t>
            </a:r>
            <a:endParaRPr lang="en-US" sz="2400" dirty="0"/>
          </a:p>
          <a:p>
            <a:pPr algn="just">
              <a:defRPr/>
            </a:pPr>
            <a:endParaRPr lang="el-GR" sz="2000" dirty="0" smtClean="0"/>
          </a:p>
          <a:p>
            <a:pPr algn="just">
              <a:defRPr/>
            </a:pPr>
            <a:r>
              <a:rPr lang="en-US" sz="2000" dirty="0" smtClean="0"/>
              <a:t>-</a:t>
            </a:r>
            <a:r>
              <a:rPr lang="el-GR" sz="2000" b="1" dirty="0"/>
              <a:t>επίπεδα των ορολογικών καρκινικών δεικτών </a:t>
            </a:r>
            <a:r>
              <a:rPr lang="en-US" sz="2000" dirty="0"/>
              <a:t>AFP</a:t>
            </a:r>
            <a:r>
              <a:rPr lang="el-GR" sz="2000" dirty="0"/>
              <a:t>, β-</a:t>
            </a:r>
            <a:r>
              <a:rPr lang="en-US" sz="2000" dirty="0" err="1"/>
              <a:t>hCG</a:t>
            </a:r>
            <a:r>
              <a:rPr lang="en-US" sz="2000" dirty="0"/>
              <a:t> </a:t>
            </a:r>
            <a:r>
              <a:rPr lang="el-GR" sz="2000" dirty="0"/>
              <a:t>και </a:t>
            </a:r>
            <a:r>
              <a:rPr lang="en-US" sz="2000" dirty="0"/>
              <a:t>LDH</a:t>
            </a:r>
            <a:r>
              <a:rPr lang="el-GR" sz="2000" dirty="0"/>
              <a:t>, </a:t>
            </a:r>
          </a:p>
          <a:p>
            <a:pPr algn="just">
              <a:defRPr/>
            </a:pPr>
            <a:r>
              <a:rPr lang="en-US" sz="2000" dirty="0"/>
              <a:t>-</a:t>
            </a:r>
            <a:r>
              <a:rPr lang="el-GR" sz="2000" dirty="0"/>
              <a:t>ένδειξη ανατομικής εντόπισης του εξαιρεθέντος όρχεως (αριστερά ή δεξιά-άνω πόλος/μεσότητα/κάτω πόλος), όψη (συμπαγής ή κυστική), χροιά</a:t>
            </a:r>
            <a:endParaRPr lang="en-US" sz="2000" dirty="0"/>
          </a:p>
          <a:p>
            <a:pPr algn="just">
              <a:defRPr/>
            </a:pPr>
            <a:r>
              <a:rPr lang="en-US" sz="2000" dirty="0"/>
              <a:t>-</a:t>
            </a:r>
            <a:r>
              <a:rPr lang="el-GR" sz="2000" b="1" dirty="0" err="1"/>
              <a:t>μονο</a:t>
            </a:r>
            <a:r>
              <a:rPr lang="el-GR" sz="2000" dirty="0" err="1"/>
              <a:t>εστιακή</a:t>
            </a:r>
            <a:r>
              <a:rPr lang="el-GR" sz="2000" dirty="0"/>
              <a:t> ανάπτυξη του όγκου ή </a:t>
            </a:r>
            <a:r>
              <a:rPr lang="el-GR" sz="2000" b="1" dirty="0" err="1"/>
              <a:t>πολυ</a:t>
            </a:r>
            <a:r>
              <a:rPr lang="el-GR" sz="2000" dirty="0" err="1"/>
              <a:t>εστιακή</a:t>
            </a:r>
            <a:r>
              <a:rPr lang="el-GR" sz="2000" dirty="0"/>
              <a:t>, </a:t>
            </a:r>
            <a:endParaRPr lang="en-US" sz="2000" dirty="0"/>
          </a:p>
          <a:p>
            <a:pPr algn="just">
              <a:defRPr/>
            </a:pPr>
            <a:r>
              <a:rPr lang="en-US" sz="2000" dirty="0"/>
              <a:t>-</a:t>
            </a:r>
            <a:r>
              <a:rPr lang="el-GR" sz="2000" b="1" dirty="0"/>
              <a:t>μέγεθος</a:t>
            </a:r>
            <a:r>
              <a:rPr lang="el-GR" sz="2000" dirty="0"/>
              <a:t> του όγκου</a:t>
            </a:r>
            <a:r>
              <a:rPr lang="en-US" sz="2000" dirty="0"/>
              <a:t>  </a:t>
            </a:r>
            <a:r>
              <a:rPr lang="el-GR" sz="2000" dirty="0"/>
              <a:t>(μεγίστη διάμετρος), </a:t>
            </a:r>
            <a:endParaRPr lang="en-US" sz="2000" dirty="0"/>
          </a:p>
          <a:p>
            <a:pPr algn="just">
              <a:defRPr/>
            </a:pPr>
            <a:r>
              <a:rPr lang="en-US" sz="2000" dirty="0"/>
              <a:t>-</a:t>
            </a:r>
            <a:r>
              <a:rPr lang="el-GR" sz="2000" b="1" dirty="0"/>
              <a:t>μακρο</a:t>
            </a:r>
            <a:r>
              <a:rPr lang="el-GR" sz="2000" dirty="0"/>
              <a:t>σκοπική εκτίμηση της  επέκτασης του όγκου, </a:t>
            </a:r>
            <a:endParaRPr lang="en-US" sz="2000" dirty="0"/>
          </a:p>
          <a:p>
            <a:pPr algn="just">
              <a:defRPr/>
            </a:pPr>
            <a:r>
              <a:rPr lang="en-US" sz="2000" dirty="0"/>
              <a:t>-</a:t>
            </a:r>
            <a:r>
              <a:rPr lang="el-GR" sz="2000" b="1" dirty="0"/>
              <a:t>ιστολογική μορφή </a:t>
            </a:r>
            <a:r>
              <a:rPr lang="el-GR" sz="2000" dirty="0"/>
              <a:t>του όγκου, </a:t>
            </a:r>
            <a:endParaRPr lang="en-US" sz="2000" dirty="0"/>
          </a:p>
          <a:p>
            <a:pPr algn="just">
              <a:defRPr/>
            </a:pPr>
            <a:r>
              <a:rPr lang="en-US" sz="2000" dirty="0"/>
              <a:t>-</a:t>
            </a:r>
            <a:r>
              <a:rPr lang="el-GR" sz="2000" dirty="0"/>
              <a:t>κατάσταση των </a:t>
            </a:r>
            <a:r>
              <a:rPr lang="el-GR" sz="2000" b="1" dirty="0"/>
              <a:t>ορίων </a:t>
            </a:r>
            <a:r>
              <a:rPr lang="el-GR" sz="2000" b="1" dirty="0" err="1"/>
              <a:t>εκτομής</a:t>
            </a:r>
            <a:r>
              <a:rPr lang="el-GR" sz="2000" dirty="0"/>
              <a:t>, σχέση του όγκου με τους χιτώνες, το </a:t>
            </a:r>
            <a:r>
              <a:rPr lang="el-GR" sz="2000" dirty="0" err="1"/>
              <a:t>αλλήρειο</a:t>
            </a:r>
            <a:r>
              <a:rPr lang="el-GR" sz="2000" dirty="0"/>
              <a:t> δίκτυο, την πύλη του όρχεως, την επιδιδυμίδα, το σπερματικό τόνο και  ιδιαιτέρως το όριο </a:t>
            </a:r>
            <a:r>
              <a:rPr lang="el-GR" sz="2000" dirty="0" err="1"/>
              <a:t>εκτομής</a:t>
            </a:r>
            <a:r>
              <a:rPr lang="el-GR" sz="2000" dirty="0"/>
              <a:t> του,</a:t>
            </a:r>
            <a:endParaRPr lang="en-US" sz="2000" dirty="0"/>
          </a:p>
          <a:p>
            <a:pPr algn="just">
              <a:defRPr/>
            </a:pPr>
            <a:r>
              <a:rPr lang="en-US" sz="2000" dirty="0"/>
              <a:t>-</a:t>
            </a:r>
            <a:r>
              <a:rPr lang="el-GR" sz="2000" dirty="0"/>
              <a:t>μικροσκοπική εκτίμηση της </a:t>
            </a:r>
            <a:r>
              <a:rPr lang="el-GR" sz="2000" b="1" dirty="0"/>
              <a:t>διηθητικής ανάπτυξης </a:t>
            </a:r>
            <a:r>
              <a:rPr lang="el-GR" sz="2000" dirty="0"/>
              <a:t>του όγκου</a:t>
            </a:r>
            <a:endParaRPr lang="en-US" sz="2000" dirty="0"/>
          </a:p>
          <a:p>
            <a:pPr algn="just">
              <a:defRPr/>
            </a:pPr>
            <a:r>
              <a:rPr lang="en-US" sz="2000" dirty="0"/>
              <a:t>-</a:t>
            </a:r>
            <a:r>
              <a:rPr lang="el-GR" sz="2000" dirty="0"/>
              <a:t>παρουσία ή απουσία  </a:t>
            </a:r>
            <a:r>
              <a:rPr lang="el-GR" sz="2000" b="1" spc="600" dirty="0"/>
              <a:t>σαφούς</a:t>
            </a:r>
            <a:r>
              <a:rPr lang="el-GR" sz="2000" dirty="0"/>
              <a:t> </a:t>
            </a:r>
            <a:r>
              <a:rPr lang="el-GR" sz="2000" b="1" dirty="0"/>
              <a:t>διήθησης</a:t>
            </a:r>
            <a:r>
              <a:rPr lang="el-GR" sz="2000" dirty="0"/>
              <a:t> λεμφικών ή φλεβικών </a:t>
            </a:r>
            <a:r>
              <a:rPr lang="el-GR" sz="2000" b="1" dirty="0"/>
              <a:t>αγγείων</a:t>
            </a:r>
            <a:endParaRPr lang="en-US" sz="2000" b="1" dirty="0"/>
          </a:p>
          <a:p>
            <a:pPr algn="just">
              <a:defRPr/>
            </a:pPr>
            <a:r>
              <a:rPr lang="en-US" sz="2000" dirty="0"/>
              <a:t>-</a:t>
            </a:r>
            <a:r>
              <a:rPr lang="el-GR" sz="2000" dirty="0" err="1"/>
              <a:t>παθολογοανατομική</a:t>
            </a:r>
            <a:r>
              <a:rPr lang="el-GR" sz="2000" dirty="0"/>
              <a:t> </a:t>
            </a:r>
            <a:r>
              <a:rPr lang="el-GR" sz="2000" dirty="0" err="1"/>
              <a:t>σταδιοποίηση</a:t>
            </a:r>
            <a:r>
              <a:rPr lang="el-GR" sz="2000" dirty="0"/>
              <a:t> κατά </a:t>
            </a:r>
            <a:r>
              <a:rPr lang="el-GR" sz="2000" b="1" dirty="0"/>
              <a:t>ΤΝΜ</a:t>
            </a:r>
            <a:r>
              <a:rPr lang="el-GR" sz="2000" dirty="0"/>
              <a:t> περιλαμβάνουσα και τη συνιστώσα </a:t>
            </a:r>
            <a:r>
              <a:rPr lang="en-US" sz="2000" dirty="0"/>
              <a:t>S</a:t>
            </a:r>
            <a:r>
              <a:rPr lang="el-GR" sz="2000" dirty="0"/>
              <a:t> των ορολογικών καρκινικών δεικτών </a:t>
            </a:r>
            <a:r>
              <a:rPr lang="en-US" sz="2000" dirty="0"/>
              <a:t> </a:t>
            </a:r>
            <a:r>
              <a:rPr lang="el-GR" sz="2000" dirty="0"/>
              <a:t> </a:t>
            </a:r>
            <a:endParaRPr lang="en-US" sz="2000" dirty="0"/>
          </a:p>
          <a:p>
            <a:pPr algn="just">
              <a:defRPr/>
            </a:pPr>
            <a:r>
              <a:rPr lang="en-US" sz="2000" dirty="0"/>
              <a:t>-</a:t>
            </a:r>
            <a:r>
              <a:rPr lang="el-GR" sz="2000" dirty="0"/>
              <a:t>επιπρόσθετα μικροσκοπικά ευρήματα στο παρακείμενο του όγκου ορχικό παρέγχυμα όπως η ανεύρεση </a:t>
            </a:r>
            <a:r>
              <a:rPr lang="el-GR" sz="2000" b="1" dirty="0"/>
              <a:t>εστιών </a:t>
            </a:r>
            <a:r>
              <a:rPr lang="el-GR" sz="2000" b="1" dirty="0" err="1"/>
              <a:t>ενδοσωληναριακής</a:t>
            </a:r>
            <a:r>
              <a:rPr lang="el-GR" sz="2000" b="1" dirty="0"/>
              <a:t> νεοπλασίας γεννητικών κυττάρων αταξινόμητου τύπου </a:t>
            </a:r>
            <a:r>
              <a:rPr lang="el-GR" sz="2000" dirty="0"/>
              <a:t>και η ατροφία των ορχικών σωληναρίων.</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0" y="1"/>
            <a:ext cx="9144000" cy="6924973"/>
          </a:xfrm>
          <a:prstGeom prst="rect">
            <a:avLst/>
          </a:prstGeom>
        </p:spPr>
        <p:txBody>
          <a:bodyPr wrap="square">
            <a:spAutoFit/>
          </a:bodyPr>
          <a:lstStyle/>
          <a:p>
            <a:pPr algn="ctr">
              <a:defRPr/>
            </a:pPr>
            <a:r>
              <a:rPr lang="el-GR" sz="2800" dirty="0"/>
              <a:t> Η </a:t>
            </a:r>
            <a:r>
              <a:rPr lang="el-GR" sz="2800" dirty="0" err="1"/>
              <a:t>παθολογοανατομική</a:t>
            </a:r>
            <a:r>
              <a:rPr lang="el-GR" sz="2800" dirty="0"/>
              <a:t> </a:t>
            </a:r>
            <a:r>
              <a:rPr lang="el-GR" sz="2800" b="1" dirty="0"/>
              <a:t>έκθεση</a:t>
            </a:r>
            <a:r>
              <a:rPr lang="el-GR" sz="2800" dirty="0"/>
              <a:t> των παρασκευασμάτων </a:t>
            </a:r>
            <a:r>
              <a:rPr lang="el-GR" sz="2800" b="1" dirty="0" err="1"/>
              <a:t>οπισθοπεριτοναϊκής</a:t>
            </a:r>
            <a:r>
              <a:rPr lang="el-GR" sz="2800" b="1" dirty="0"/>
              <a:t> </a:t>
            </a:r>
            <a:r>
              <a:rPr lang="el-GR" sz="2800" b="1" dirty="0" err="1"/>
              <a:t>λεμφαδενεκτομής</a:t>
            </a:r>
            <a:r>
              <a:rPr lang="el-GR" sz="2800" b="1" dirty="0"/>
              <a:t> ή </a:t>
            </a:r>
            <a:r>
              <a:rPr lang="el-GR" sz="2800" b="1" dirty="0" err="1"/>
              <a:t>υπολλειμματικών</a:t>
            </a:r>
            <a:r>
              <a:rPr lang="el-GR" sz="2800" b="1" dirty="0"/>
              <a:t> μαζών </a:t>
            </a:r>
            <a:r>
              <a:rPr lang="el-GR" sz="2800" dirty="0"/>
              <a:t>οφείλει να περιλαμβάνει τα ακόλουθα </a:t>
            </a:r>
            <a:r>
              <a:rPr lang="el-GR" sz="2800" spc="600" dirty="0"/>
              <a:t>στοιχεία</a:t>
            </a:r>
            <a:r>
              <a:rPr lang="el-GR" sz="2800" dirty="0"/>
              <a:t> :</a:t>
            </a:r>
            <a:endParaRPr lang="en-US" sz="2800" dirty="0"/>
          </a:p>
          <a:p>
            <a:pPr>
              <a:defRPr/>
            </a:pPr>
            <a:r>
              <a:rPr lang="en-US" sz="2400" dirty="0" smtClean="0"/>
              <a:t>-</a:t>
            </a:r>
            <a:r>
              <a:rPr lang="el-GR" sz="2400" dirty="0"/>
              <a:t>είδος προηγηθείσης αγωγής,  </a:t>
            </a:r>
            <a:endParaRPr lang="en-US" sz="2400" dirty="0"/>
          </a:p>
          <a:p>
            <a:pPr>
              <a:defRPr/>
            </a:pPr>
            <a:r>
              <a:rPr lang="en-US" sz="2400" dirty="0"/>
              <a:t>-</a:t>
            </a:r>
            <a:r>
              <a:rPr lang="el-GR" sz="2400" dirty="0"/>
              <a:t>κατάσταση ορολογικών καρκινικών δεικτών, </a:t>
            </a:r>
            <a:endParaRPr lang="en-US" sz="2400" dirty="0"/>
          </a:p>
          <a:p>
            <a:pPr>
              <a:defRPr/>
            </a:pPr>
            <a:r>
              <a:rPr lang="en-US" sz="2400" dirty="0"/>
              <a:t>-</a:t>
            </a:r>
            <a:r>
              <a:rPr lang="el-GR" sz="2400" dirty="0"/>
              <a:t>ανατομική προέλευση παρασκευάσματος, </a:t>
            </a:r>
            <a:endParaRPr lang="en-US" sz="2400" dirty="0"/>
          </a:p>
          <a:p>
            <a:pPr>
              <a:defRPr/>
            </a:pPr>
            <a:r>
              <a:rPr lang="en-US" sz="2400" dirty="0"/>
              <a:t>-</a:t>
            </a:r>
            <a:r>
              <a:rPr lang="el-GR" sz="2400" b="1" dirty="0"/>
              <a:t>αριθμός</a:t>
            </a:r>
            <a:r>
              <a:rPr lang="el-GR" sz="2400" dirty="0"/>
              <a:t> </a:t>
            </a:r>
            <a:r>
              <a:rPr lang="el-GR" sz="2400" dirty="0" err="1"/>
              <a:t>λεμφαδενικών</a:t>
            </a:r>
            <a:r>
              <a:rPr lang="el-GR" sz="2400" dirty="0"/>
              <a:t> ομάδων και παρασκευασθέντων λεμφαδένων, </a:t>
            </a:r>
            <a:endParaRPr lang="en-US" sz="2400" dirty="0"/>
          </a:p>
          <a:p>
            <a:pPr>
              <a:defRPr/>
            </a:pPr>
            <a:r>
              <a:rPr lang="en-US" sz="2400" dirty="0"/>
              <a:t>-</a:t>
            </a:r>
            <a:r>
              <a:rPr lang="el-GR" sz="2400" b="1" dirty="0"/>
              <a:t>μέγεθος της μεγαλύτερης μεταστατικής εστίας </a:t>
            </a:r>
            <a:r>
              <a:rPr lang="el-GR" sz="2400" dirty="0"/>
              <a:t>σε λεμφαδένα, </a:t>
            </a:r>
          </a:p>
          <a:p>
            <a:pPr>
              <a:defRPr/>
            </a:pPr>
            <a:r>
              <a:rPr lang="el-GR" sz="2400" dirty="0"/>
              <a:t>-παρουσία </a:t>
            </a:r>
            <a:r>
              <a:rPr lang="el-GR" sz="2400" dirty="0" err="1"/>
              <a:t>εξωλεμφαδενικής</a:t>
            </a:r>
            <a:r>
              <a:rPr lang="el-GR" sz="2400" dirty="0"/>
              <a:t> διασποράς,</a:t>
            </a:r>
          </a:p>
          <a:p>
            <a:pPr>
              <a:defRPr/>
            </a:pPr>
            <a:r>
              <a:rPr lang="el-GR" sz="2400" dirty="0"/>
              <a:t>-κατάσταση ορίων </a:t>
            </a:r>
            <a:r>
              <a:rPr lang="el-GR" sz="2400" dirty="0" err="1"/>
              <a:t>εκτομής</a:t>
            </a:r>
            <a:r>
              <a:rPr lang="el-GR" sz="2400" dirty="0"/>
              <a:t> </a:t>
            </a:r>
            <a:endParaRPr lang="en-US" sz="2400" dirty="0"/>
          </a:p>
          <a:p>
            <a:pPr>
              <a:defRPr/>
            </a:pPr>
            <a:r>
              <a:rPr lang="en-US" sz="2400" dirty="0"/>
              <a:t>-</a:t>
            </a:r>
            <a:r>
              <a:rPr lang="el-GR" sz="2400" dirty="0"/>
              <a:t>παρουσία </a:t>
            </a:r>
            <a:r>
              <a:rPr lang="el-GR" sz="2400" dirty="0" err="1"/>
              <a:t>ιστολογικώς</a:t>
            </a:r>
            <a:r>
              <a:rPr lang="el-GR" sz="2400" dirty="0"/>
              <a:t> </a:t>
            </a:r>
            <a:r>
              <a:rPr lang="el-GR" sz="2400" b="1" dirty="0">
                <a:effectLst>
                  <a:outerShdw blurRad="38100" dist="38100" dir="2700000" algn="tl">
                    <a:srgbClr val="000000">
                      <a:alpha val="43137"/>
                    </a:srgbClr>
                  </a:outerShdw>
                </a:effectLst>
              </a:rPr>
              <a:t>βιώσιμου</a:t>
            </a:r>
            <a:r>
              <a:rPr lang="el-GR" sz="2400" dirty="0"/>
              <a:t> </a:t>
            </a:r>
            <a:r>
              <a:rPr lang="el-GR" sz="2400" dirty="0" err="1"/>
              <a:t>νεοπλασματικού</a:t>
            </a:r>
            <a:r>
              <a:rPr lang="el-GR" sz="2400" dirty="0"/>
              <a:t> ιστού σε παρασκευάσματα μετά από χημειοθεραπεία, </a:t>
            </a:r>
          </a:p>
          <a:p>
            <a:pPr>
              <a:defRPr/>
            </a:pPr>
            <a:r>
              <a:rPr lang="en-US" sz="2400" dirty="0"/>
              <a:t>-</a:t>
            </a:r>
            <a:r>
              <a:rPr lang="el-GR" sz="2400" b="1" dirty="0"/>
              <a:t>ιστολογικός τύπος/τύποι  </a:t>
            </a:r>
            <a:r>
              <a:rPr lang="el-GR" sz="2400" dirty="0"/>
              <a:t>μεταστατικού όγκου  με τα αντίστοιχα ποσοστά τους  (κίνδυνος </a:t>
            </a:r>
            <a:r>
              <a:rPr lang="el-GR" sz="2400" b="1" dirty="0"/>
              <a:t>εξέλιξης της νόσου </a:t>
            </a:r>
            <a:r>
              <a:rPr lang="el-GR" sz="2400" dirty="0"/>
              <a:t>επί παρουσίας </a:t>
            </a:r>
            <a:r>
              <a:rPr lang="el-GR" sz="2400" b="1" dirty="0"/>
              <a:t>εμβρυϊκού καρκινώματος</a:t>
            </a:r>
            <a:r>
              <a:rPr lang="el-GR" sz="2400" dirty="0"/>
              <a:t>), </a:t>
            </a:r>
            <a:endParaRPr lang="en-US" sz="2400" dirty="0"/>
          </a:p>
          <a:p>
            <a:pPr>
              <a:defRPr/>
            </a:pPr>
            <a:r>
              <a:rPr lang="en-US" sz="2400" dirty="0"/>
              <a:t>-</a:t>
            </a:r>
            <a:r>
              <a:rPr lang="el-GR" sz="2400" dirty="0"/>
              <a:t>συνιστώσα </a:t>
            </a:r>
            <a:r>
              <a:rPr lang="el-GR" sz="2400" dirty="0" err="1"/>
              <a:t>σταδιοποίησης</a:t>
            </a:r>
            <a:r>
              <a:rPr lang="el-GR" sz="2400" dirty="0"/>
              <a:t> </a:t>
            </a:r>
            <a:r>
              <a:rPr lang="en-US" sz="2400" b="1" dirty="0"/>
              <a:t>p</a:t>
            </a:r>
            <a:r>
              <a:rPr lang="el-GR" sz="2400" b="1" dirty="0"/>
              <a:t>Ν </a:t>
            </a:r>
            <a:r>
              <a:rPr lang="el-GR" sz="2400" dirty="0"/>
              <a:t>, </a:t>
            </a:r>
            <a:endParaRPr lang="en-US" sz="2400" dirty="0"/>
          </a:p>
          <a:p>
            <a:pPr>
              <a:defRPr/>
            </a:pPr>
            <a:r>
              <a:rPr lang="en-US" sz="2400" dirty="0"/>
              <a:t>-</a:t>
            </a:r>
            <a:r>
              <a:rPr lang="el-GR" sz="2400" dirty="0"/>
              <a:t>παρουσία μετάστασης σε μη επιχώριο λεμφαδένα  </a:t>
            </a:r>
            <a:endParaRPr lang="en-US" sz="2400" dirty="0"/>
          </a:p>
          <a:p>
            <a:pPr>
              <a:defRPr/>
            </a:pPr>
            <a:r>
              <a:rPr lang="en-US" sz="2400" dirty="0"/>
              <a:t> </a:t>
            </a:r>
            <a:r>
              <a:rPr lang="el-GR" sz="2400" dirty="0"/>
              <a:t>( στάδιο Μ1α).</a:t>
            </a: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42875" y="-603250"/>
            <a:ext cx="9429750" cy="1960563"/>
          </a:xfrm>
        </p:spPr>
        <p:txBody>
          <a:bodyPr/>
          <a:lstStyle/>
          <a:p>
            <a:pPr>
              <a:defRPr/>
            </a:pPr>
            <a:r>
              <a:rPr lang="el-GR" sz="2800" b="1" spc="300" dirty="0" smtClean="0"/>
              <a:t>Κομβικά</a:t>
            </a:r>
            <a:r>
              <a:rPr lang="el-GR" sz="2800" dirty="0" smtClean="0"/>
              <a:t> σημεία στην </a:t>
            </a:r>
            <a:r>
              <a:rPr lang="el-GR" sz="2800" dirty="0" err="1" smtClean="0"/>
              <a:t>παθολογοανατομική</a:t>
            </a:r>
            <a:r>
              <a:rPr lang="el-GR" sz="2800" dirty="0" smtClean="0"/>
              <a:t> εξέταση </a:t>
            </a:r>
            <a:br>
              <a:rPr lang="el-GR" sz="2800" dirty="0" smtClean="0"/>
            </a:br>
            <a:r>
              <a:rPr lang="el-GR" sz="2800" dirty="0" smtClean="0"/>
              <a:t>των όγκων από γεννητικά κύτταρα του όρχεως</a:t>
            </a:r>
            <a:endParaRPr lang="el-GR" sz="2800" dirty="0"/>
          </a:p>
        </p:txBody>
      </p:sp>
      <p:sp>
        <p:nvSpPr>
          <p:cNvPr id="3" name="2 - Θέση περιεχομένου"/>
          <p:cNvSpPr>
            <a:spLocks noGrp="1"/>
          </p:cNvSpPr>
          <p:nvPr>
            <p:ph idx="1"/>
          </p:nvPr>
        </p:nvSpPr>
        <p:spPr>
          <a:xfrm>
            <a:off x="0" y="836613"/>
            <a:ext cx="9144000" cy="5878512"/>
          </a:xfrm>
        </p:spPr>
        <p:txBody>
          <a:bodyPr/>
          <a:lstStyle/>
          <a:p>
            <a:pPr>
              <a:defRPr/>
            </a:pPr>
            <a:r>
              <a:rPr lang="el-GR" sz="1800" dirty="0" smtClean="0"/>
              <a:t>Τιμές</a:t>
            </a:r>
            <a:r>
              <a:rPr lang="el-GR" sz="1800" b="1" dirty="0" smtClean="0"/>
              <a:t>  </a:t>
            </a:r>
            <a:r>
              <a:rPr lang="en-US" sz="1800" b="1" dirty="0" smtClean="0"/>
              <a:t>LDH, AFP &amp; </a:t>
            </a:r>
            <a:r>
              <a:rPr lang="el-GR" sz="1800" b="1" dirty="0" smtClean="0"/>
              <a:t>β</a:t>
            </a:r>
            <a:r>
              <a:rPr lang="en-US" sz="1800" b="1" dirty="0" err="1" smtClean="0"/>
              <a:t>hCG</a:t>
            </a:r>
            <a:r>
              <a:rPr lang="en-US" sz="1800" b="1" dirty="0" smtClean="0"/>
              <a:t> </a:t>
            </a:r>
            <a:r>
              <a:rPr lang="el-GR" sz="1800" b="1" dirty="0" smtClean="0"/>
              <a:t>γνωστές </a:t>
            </a:r>
            <a:r>
              <a:rPr lang="el-GR" sz="1800" dirty="0" smtClean="0"/>
              <a:t>κατά το χειρουργείο</a:t>
            </a:r>
          </a:p>
          <a:p>
            <a:pPr>
              <a:defRPr/>
            </a:pPr>
            <a:r>
              <a:rPr lang="el-GR" sz="1800" b="1" dirty="0" smtClean="0"/>
              <a:t>Μία τομή </a:t>
            </a:r>
            <a:r>
              <a:rPr lang="el-GR" sz="1800" dirty="0" smtClean="0"/>
              <a:t>1 τ.εκ. για </a:t>
            </a:r>
            <a:r>
              <a:rPr lang="el-GR" sz="1800" b="1" dirty="0" smtClean="0"/>
              <a:t>κάθε εκ. </a:t>
            </a:r>
            <a:r>
              <a:rPr lang="el-GR" sz="1800" dirty="0" smtClean="0"/>
              <a:t>μεγίστης διαμέτρου του όγκου</a:t>
            </a:r>
          </a:p>
          <a:p>
            <a:pPr>
              <a:defRPr/>
            </a:pPr>
            <a:r>
              <a:rPr lang="el-GR" sz="1800" dirty="0" smtClean="0"/>
              <a:t>Σε </a:t>
            </a:r>
            <a:r>
              <a:rPr lang="el-GR" sz="1800" b="1" spc="300" dirty="0" smtClean="0"/>
              <a:t>μικτούς</a:t>
            </a:r>
            <a:r>
              <a:rPr lang="el-GR" sz="1800" dirty="0" smtClean="0"/>
              <a:t> όγκους </a:t>
            </a:r>
            <a:r>
              <a:rPr lang="el-GR" sz="1800" dirty="0" err="1" smtClean="0"/>
              <a:t>ταυτοποιούμε</a:t>
            </a:r>
            <a:r>
              <a:rPr lang="el-GR" sz="1800" dirty="0" smtClean="0"/>
              <a:t> τα </a:t>
            </a:r>
            <a:r>
              <a:rPr lang="el-GR" sz="1800" b="1" dirty="0" smtClean="0"/>
              <a:t>επιμέρους</a:t>
            </a:r>
            <a:r>
              <a:rPr lang="el-GR" sz="1800" dirty="0" smtClean="0"/>
              <a:t> συστατικά και εκτιμούμε το </a:t>
            </a:r>
            <a:r>
              <a:rPr lang="el-GR" sz="1800" b="1" dirty="0" smtClean="0"/>
              <a:t>ποσοστό</a:t>
            </a:r>
            <a:r>
              <a:rPr lang="el-GR" sz="1800" dirty="0" smtClean="0"/>
              <a:t> του καθενός από αυτά επί της συνολικής έκτασης του όγκου. Ιδιαίτερης σημασίας το </a:t>
            </a:r>
            <a:r>
              <a:rPr lang="el-GR" sz="1800" b="1" spc="300" dirty="0" smtClean="0"/>
              <a:t>ποσοστό εμβρυϊκού καρκινώματος (&lt;ή&gt; από 50%) </a:t>
            </a:r>
          </a:p>
          <a:p>
            <a:pPr>
              <a:defRPr/>
            </a:pPr>
            <a:r>
              <a:rPr lang="el-GR" sz="1800" dirty="0" smtClean="0"/>
              <a:t>Αναζήτηση  </a:t>
            </a:r>
            <a:r>
              <a:rPr lang="el-GR" sz="1800" b="1" spc="300" dirty="0" smtClean="0"/>
              <a:t>σαφούς</a:t>
            </a:r>
            <a:r>
              <a:rPr lang="el-GR" sz="1800" dirty="0" smtClean="0"/>
              <a:t> </a:t>
            </a:r>
            <a:r>
              <a:rPr lang="el-GR" sz="1800" b="1" dirty="0" smtClean="0"/>
              <a:t>διήθησης</a:t>
            </a:r>
            <a:r>
              <a:rPr lang="el-GR" sz="1800" dirty="0" smtClean="0"/>
              <a:t> </a:t>
            </a:r>
            <a:r>
              <a:rPr lang="el-GR" sz="1800" b="1" dirty="0" smtClean="0"/>
              <a:t>φλεβικών/</a:t>
            </a:r>
            <a:r>
              <a:rPr lang="el-GR" sz="1800" b="1" dirty="0" err="1" smtClean="0"/>
              <a:t>λεμφαγγειακών </a:t>
            </a:r>
            <a:r>
              <a:rPr lang="el-GR" sz="1800" b="1" dirty="0" smtClean="0"/>
              <a:t>κλάδων </a:t>
            </a:r>
            <a:r>
              <a:rPr lang="el-GR" sz="1800" dirty="0" smtClean="0"/>
              <a:t>είτε</a:t>
            </a:r>
            <a:r>
              <a:rPr lang="el-GR" sz="1800" b="1" dirty="0" smtClean="0"/>
              <a:t> </a:t>
            </a:r>
            <a:r>
              <a:rPr lang="el-GR" sz="1800" dirty="0" smtClean="0"/>
              <a:t>πέριξ του όγκου  είτε στον ινώδη χιτώνα είτε σε αγγεία του σπερματικού τόνου (</a:t>
            </a:r>
            <a:r>
              <a:rPr lang="el-GR" sz="1800" b="1" dirty="0" smtClean="0"/>
              <a:t>όλα</a:t>
            </a:r>
            <a:r>
              <a:rPr lang="el-GR" sz="1800" dirty="0" smtClean="0"/>
              <a:t> </a:t>
            </a:r>
            <a:r>
              <a:rPr lang="en-US" sz="1800" dirty="0" smtClean="0"/>
              <a:t>pT</a:t>
            </a:r>
            <a:r>
              <a:rPr lang="en-US" sz="1800" b="1" dirty="0" smtClean="0"/>
              <a:t>2</a:t>
            </a:r>
            <a:r>
              <a:rPr lang="en-US" sz="1800" dirty="0" smtClean="0"/>
              <a:t>)</a:t>
            </a:r>
            <a:r>
              <a:rPr lang="el-GR" sz="1800" dirty="0" smtClean="0"/>
              <a:t>. Σε περίπτωση μικτού νεοπλάσματος,  καθορισμός  ποιου συστατικού  χορηγεί τα αγγειακά έμβολα.</a:t>
            </a:r>
            <a:r>
              <a:rPr lang="en-US" sz="1800" dirty="0" smtClean="0"/>
              <a:t> </a:t>
            </a:r>
            <a:r>
              <a:rPr lang="el-GR" sz="1800" dirty="0" smtClean="0"/>
              <a:t>Η κατά συνέχεια διήθηση του λίπους της </a:t>
            </a:r>
            <a:r>
              <a:rPr lang="el-GR" sz="1800" b="1" dirty="0" smtClean="0"/>
              <a:t>πύλης</a:t>
            </a:r>
            <a:r>
              <a:rPr lang="el-GR" sz="1800" dirty="0" smtClean="0"/>
              <a:t> του όρχεως</a:t>
            </a:r>
            <a:r>
              <a:rPr lang="en-US" sz="1800" dirty="0" smtClean="0"/>
              <a:t>:pT</a:t>
            </a:r>
            <a:r>
              <a:rPr lang="en-US" sz="1800" b="1" dirty="0" smtClean="0"/>
              <a:t>3</a:t>
            </a:r>
            <a:r>
              <a:rPr lang="el-GR" sz="1800" b="1" dirty="0" smtClean="0"/>
              <a:t> </a:t>
            </a:r>
          </a:p>
          <a:p>
            <a:pPr>
              <a:defRPr/>
            </a:pPr>
            <a:r>
              <a:rPr lang="el-GR" sz="1800" b="1" dirty="0" smtClean="0">
                <a:effectLst>
                  <a:outerShdw blurRad="38100" dist="38100" dir="2700000" algn="tl">
                    <a:srgbClr val="000000">
                      <a:alpha val="43137"/>
                    </a:srgbClr>
                  </a:outerShdw>
                </a:effectLst>
              </a:rPr>
              <a:t>Τεκμηριωμένη</a:t>
            </a:r>
            <a:r>
              <a:rPr lang="el-GR" sz="1800" dirty="0" smtClean="0">
                <a:effectLst>
                  <a:outerShdw blurRad="38100" dist="38100" dir="2700000" algn="tl">
                    <a:srgbClr val="000000">
                      <a:alpha val="43137"/>
                    </a:srgbClr>
                  </a:outerShdw>
                </a:effectLst>
              </a:rPr>
              <a:t> προγνωστική</a:t>
            </a:r>
            <a:r>
              <a:rPr lang="el-GR" sz="1800" dirty="0" smtClean="0"/>
              <a:t> αξία στα </a:t>
            </a:r>
            <a:r>
              <a:rPr lang="el-GR" sz="1800" b="1" u="sng" dirty="0" smtClean="0">
                <a:solidFill>
                  <a:srgbClr val="FF0000"/>
                </a:solidFill>
              </a:rPr>
              <a:t>σεμινώματα</a:t>
            </a:r>
            <a:r>
              <a:rPr lang="en-US" sz="1800" dirty="0" smtClean="0"/>
              <a:t>: </a:t>
            </a:r>
            <a:r>
              <a:rPr lang="el-GR" sz="1800" dirty="0" smtClean="0"/>
              <a:t>διήθηση του  </a:t>
            </a:r>
            <a:r>
              <a:rPr lang="el-GR" sz="1800" b="1" spc="300" dirty="0" smtClean="0"/>
              <a:t>υπο</a:t>
            </a:r>
            <a:r>
              <a:rPr lang="el-GR" sz="1800" b="1" spc="600" dirty="0" smtClean="0"/>
              <a:t>στρώματος</a:t>
            </a:r>
            <a:r>
              <a:rPr lang="el-GR" sz="1800" b="1" dirty="0" smtClean="0"/>
              <a:t> </a:t>
            </a:r>
            <a:r>
              <a:rPr lang="el-GR" sz="1800" dirty="0" smtClean="0"/>
              <a:t>του </a:t>
            </a:r>
            <a:r>
              <a:rPr lang="el-GR" sz="1800" b="1" dirty="0" smtClean="0"/>
              <a:t>αλλήρειου δικτύου και η μείζων διάμετρος τους (&lt;3,3-6,&gt;6 εκ. ή κατ’ άλλους τα 4 εκ.)</a:t>
            </a:r>
            <a:endParaRPr lang="el-GR" sz="1800" b="1" spc="600" dirty="0" smtClean="0"/>
          </a:p>
          <a:p>
            <a:pPr>
              <a:defRPr/>
            </a:pPr>
            <a:r>
              <a:rPr lang="el-GR" sz="1800" b="1" spc="600" dirty="0" err="1" smtClean="0">
                <a:solidFill>
                  <a:srgbClr val="FF0000"/>
                </a:solidFill>
              </a:rPr>
              <a:t>Σεμίνωμα</a:t>
            </a:r>
            <a:r>
              <a:rPr lang="el-GR" sz="1800" b="1" spc="600" dirty="0" smtClean="0">
                <a:solidFill>
                  <a:srgbClr val="FF0000"/>
                </a:solidFill>
              </a:rPr>
              <a:t> με </a:t>
            </a:r>
            <a:r>
              <a:rPr lang="el-GR" sz="1800" b="1" spc="600" dirty="0" err="1" smtClean="0">
                <a:solidFill>
                  <a:srgbClr val="FF0000"/>
                </a:solidFill>
              </a:rPr>
              <a:t>ατυπία</a:t>
            </a:r>
            <a:r>
              <a:rPr lang="el-GR" sz="1800" b="1" spc="600" dirty="0" smtClean="0"/>
              <a:t> </a:t>
            </a:r>
            <a:r>
              <a:rPr lang="en-US" sz="1800" spc="600" dirty="0" smtClean="0">
                <a:effectLst/>
              </a:rPr>
              <a:t>( </a:t>
            </a:r>
            <a:r>
              <a:rPr lang="el-GR" sz="1800" spc="600" dirty="0" smtClean="0">
                <a:effectLst/>
              </a:rPr>
              <a:t>τάση </a:t>
            </a:r>
            <a:r>
              <a:rPr lang="el-GR" sz="1800" dirty="0" smtClean="0">
                <a:effectLst/>
              </a:rPr>
              <a:t>πρώιμης  μετάπτωσης  σε εμβρυϊκό καρκίνωμα)</a:t>
            </a:r>
            <a:r>
              <a:rPr lang="el-GR" sz="1800" b="1" dirty="0" smtClean="0"/>
              <a:t> </a:t>
            </a:r>
            <a:endParaRPr lang="en-US" sz="1800" b="1" dirty="0" smtClean="0"/>
          </a:p>
          <a:p>
            <a:pPr>
              <a:defRPr/>
            </a:pPr>
            <a:r>
              <a:rPr lang="el-GR" sz="1800" b="1" dirty="0" smtClean="0"/>
              <a:t>Σε </a:t>
            </a:r>
            <a:r>
              <a:rPr lang="el-GR" sz="1800" b="1" u="sng" dirty="0" smtClean="0">
                <a:solidFill>
                  <a:srgbClr val="0070C0"/>
                </a:solidFill>
              </a:rPr>
              <a:t>μη </a:t>
            </a:r>
            <a:r>
              <a:rPr lang="el-GR" sz="1800" b="1" u="sng" dirty="0" err="1" smtClean="0">
                <a:solidFill>
                  <a:srgbClr val="0070C0"/>
                </a:solidFill>
              </a:rPr>
              <a:t>σεμινωματώδεις</a:t>
            </a:r>
            <a:r>
              <a:rPr lang="el-GR" sz="1800" b="1" u="sng" dirty="0" smtClean="0">
                <a:solidFill>
                  <a:srgbClr val="0070C0"/>
                </a:solidFill>
              </a:rPr>
              <a:t> </a:t>
            </a:r>
            <a:r>
              <a:rPr lang="el-GR" sz="1800" b="1" dirty="0" smtClean="0"/>
              <a:t>όγκους,</a:t>
            </a:r>
            <a:r>
              <a:rPr lang="en-US" sz="1800" b="1" dirty="0" smtClean="0"/>
              <a:t>  </a:t>
            </a:r>
            <a:r>
              <a:rPr lang="el-GR" sz="1800" b="1" spc="600" dirty="0" smtClean="0"/>
              <a:t>δυσμενής</a:t>
            </a:r>
            <a:r>
              <a:rPr lang="el-GR" sz="1800" b="1" dirty="0" smtClean="0"/>
              <a:t> </a:t>
            </a:r>
            <a:r>
              <a:rPr lang="el-GR" sz="1800" dirty="0" smtClean="0"/>
              <a:t>πρόγνωση</a:t>
            </a:r>
            <a:r>
              <a:rPr lang="en-US" sz="1800" dirty="0" smtClean="0"/>
              <a:t>:</a:t>
            </a:r>
            <a:r>
              <a:rPr lang="en-US" sz="1800" b="1" dirty="0" smtClean="0"/>
              <a:t> </a:t>
            </a:r>
            <a:r>
              <a:rPr lang="el-GR" sz="1800" b="1" dirty="0" smtClean="0"/>
              <a:t>αγγειακά έμβολα, στάδια </a:t>
            </a:r>
            <a:r>
              <a:rPr lang="en-US" sz="1800" b="1" dirty="0" smtClean="0"/>
              <a:t>pT2-3 </a:t>
            </a:r>
            <a:endParaRPr lang="el-GR" sz="1800" b="1" dirty="0" smtClean="0"/>
          </a:p>
          <a:p>
            <a:pPr>
              <a:defRPr/>
            </a:pPr>
            <a:r>
              <a:rPr lang="el-GR" sz="1800" dirty="0" smtClean="0"/>
              <a:t>Εκτίμηση του </a:t>
            </a:r>
            <a:r>
              <a:rPr lang="el-GR" sz="1800" b="1" dirty="0" smtClean="0"/>
              <a:t>ρυθμού πολλαπλασιασμού </a:t>
            </a:r>
            <a:r>
              <a:rPr lang="el-GR" sz="1800" dirty="0" smtClean="0"/>
              <a:t>των κακοήθων κυττάρων σε </a:t>
            </a:r>
            <a:r>
              <a:rPr lang="el-GR" sz="1800" b="1" u="sng" dirty="0" smtClean="0">
                <a:solidFill>
                  <a:srgbClr val="0070C0"/>
                </a:solidFill>
              </a:rPr>
              <a:t>μη </a:t>
            </a:r>
            <a:r>
              <a:rPr lang="el-GR" sz="1800" b="1" u="sng" dirty="0" err="1" smtClean="0">
                <a:solidFill>
                  <a:srgbClr val="0070C0"/>
                </a:solidFill>
              </a:rPr>
              <a:t>σεμινωματώδεις</a:t>
            </a:r>
            <a:r>
              <a:rPr lang="el-GR" sz="1800" b="1" u="sng" dirty="0" smtClean="0">
                <a:solidFill>
                  <a:srgbClr val="0070C0"/>
                </a:solidFill>
              </a:rPr>
              <a:t> </a:t>
            </a:r>
            <a:r>
              <a:rPr lang="el-GR" sz="1800" dirty="0" smtClean="0"/>
              <a:t>όγκους ( ποσοστιαία έκφραση του ΜΙΒ-1 </a:t>
            </a:r>
            <a:r>
              <a:rPr lang="el-GR" sz="1800" b="1" dirty="0" smtClean="0"/>
              <a:t>&gt; ή &lt; από 70% </a:t>
            </a:r>
            <a:r>
              <a:rPr lang="el-GR" sz="1800" dirty="0" smtClean="0"/>
              <a:t>)</a:t>
            </a:r>
          </a:p>
          <a:p>
            <a:pPr>
              <a:defRPr/>
            </a:pPr>
            <a:r>
              <a:rPr lang="el-GR" sz="1800" dirty="0" smtClean="0"/>
              <a:t>Παρουσία ή απουσία </a:t>
            </a:r>
            <a:r>
              <a:rPr lang="el-GR" sz="1800" b="1" dirty="0" smtClean="0"/>
              <a:t>ΕΝΓΚΑ</a:t>
            </a:r>
            <a:r>
              <a:rPr lang="el-GR" sz="1800" dirty="0" smtClean="0"/>
              <a:t> στο </a:t>
            </a:r>
            <a:r>
              <a:rPr lang="el-GR" sz="1800" spc="300" dirty="0" smtClean="0"/>
              <a:t>παρακείμενο</a:t>
            </a:r>
            <a:r>
              <a:rPr lang="el-GR" sz="1800" dirty="0" smtClean="0"/>
              <a:t> του όγκου ορχικό παρέγχυμα</a:t>
            </a:r>
          </a:p>
          <a:p>
            <a:pPr>
              <a:defRPr/>
            </a:pPr>
            <a:r>
              <a:rPr lang="el-GR" sz="1800" dirty="0" smtClean="0"/>
              <a:t>Κατηγορία </a:t>
            </a:r>
            <a:r>
              <a:rPr lang="en-US" sz="1800" b="1" dirty="0" err="1" smtClean="0"/>
              <a:t>pT</a:t>
            </a:r>
            <a:r>
              <a:rPr lang="en-US" sz="1800" dirty="0" smtClean="0"/>
              <a:t> </a:t>
            </a:r>
            <a:r>
              <a:rPr lang="el-GR" sz="1800" dirty="0" smtClean="0"/>
              <a:t>βάσει του συστήματος ΤΝΜ 2009</a:t>
            </a:r>
          </a:p>
          <a:p>
            <a:pPr>
              <a:defRPr/>
            </a:pPr>
            <a:endParaRPr lang="el-GR" sz="1800" dirty="0"/>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new\Testes_Histology_Retetestis2.jpg"/>
          <p:cNvPicPr>
            <a:picLocks noChangeAspect="1" noChangeArrowheads="1"/>
          </p:cNvPicPr>
          <p:nvPr/>
        </p:nvPicPr>
        <p:blipFill>
          <a:blip r:embed="rId2" cstate="print"/>
          <a:srcRect/>
          <a:stretch>
            <a:fillRect/>
          </a:stretch>
        </p:blipFill>
        <p:spPr bwMode="auto">
          <a:xfrm rot="16200000">
            <a:off x="-928160" y="864264"/>
            <a:ext cx="5976665" cy="4481401"/>
          </a:xfrm>
          <a:prstGeom prst="rect">
            <a:avLst/>
          </a:prstGeom>
          <a:noFill/>
          <a:ln w="9525">
            <a:noFill/>
            <a:miter lim="800000"/>
            <a:headEnd/>
            <a:tailEnd/>
          </a:ln>
        </p:spPr>
      </p:pic>
      <p:sp>
        <p:nvSpPr>
          <p:cNvPr id="6147" name="TextBox 2"/>
          <p:cNvSpPr txBox="1">
            <a:spLocks noChangeArrowheads="1"/>
          </p:cNvSpPr>
          <p:nvPr/>
        </p:nvSpPr>
        <p:spPr bwMode="auto">
          <a:xfrm>
            <a:off x="0" y="6021288"/>
            <a:ext cx="9144000" cy="830997"/>
          </a:xfrm>
          <a:prstGeom prst="rect">
            <a:avLst/>
          </a:prstGeom>
          <a:noFill/>
          <a:ln w="9525">
            <a:noFill/>
            <a:miter lim="800000"/>
            <a:headEnd/>
            <a:tailEnd/>
          </a:ln>
        </p:spPr>
        <p:txBody>
          <a:bodyPr wrap="square">
            <a:spAutoFit/>
          </a:bodyPr>
          <a:lstStyle/>
          <a:p>
            <a:pPr algn="ctr"/>
            <a:r>
              <a:rPr lang="el-GR" sz="2400" b="1" dirty="0" err="1"/>
              <a:t>Αλλήρειο</a:t>
            </a:r>
            <a:r>
              <a:rPr lang="el-GR" sz="2400" b="1" dirty="0"/>
              <a:t> δίκτυο-</a:t>
            </a:r>
            <a:r>
              <a:rPr lang="en-US" sz="2400" b="1" dirty="0"/>
              <a:t>RETE </a:t>
            </a:r>
            <a:r>
              <a:rPr lang="en-US" sz="2400" b="1" dirty="0" smtClean="0"/>
              <a:t>TESTIS. </a:t>
            </a:r>
            <a:r>
              <a:rPr lang="el-GR" sz="2400" b="1" dirty="0" smtClean="0"/>
              <a:t>Επέκταση </a:t>
            </a:r>
            <a:r>
              <a:rPr lang="el-GR" sz="2400" b="1" dirty="0" smtClean="0">
                <a:solidFill>
                  <a:srgbClr val="FF0000"/>
                </a:solidFill>
              </a:rPr>
              <a:t>σεμινώματος</a:t>
            </a:r>
            <a:r>
              <a:rPr lang="el-GR" sz="2400" b="1" dirty="0" smtClean="0"/>
              <a:t> </a:t>
            </a:r>
          </a:p>
          <a:p>
            <a:pPr algn="ctr"/>
            <a:r>
              <a:rPr lang="el-GR" sz="2400" b="1" dirty="0" smtClean="0"/>
              <a:t>στο </a:t>
            </a:r>
            <a:r>
              <a:rPr lang="el-GR" sz="2400" b="1" spc="300" dirty="0" smtClean="0">
                <a:solidFill>
                  <a:schemeClr val="tx2"/>
                </a:solidFill>
              </a:rPr>
              <a:t>υπόστρωμα </a:t>
            </a:r>
            <a:r>
              <a:rPr lang="el-GR" sz="2400" b="1" dirty="0" smtClean="0"/>
              <a:t>του εν λόγω δικτύου.</a:t>
            </a:r>
            <a:endParaRPr lang="en-US" sz="2400" b="1" dirty="0"/>
          </a:p>
        </p:txBody>
      </p:sp>
      <p:pic>
        <p:nvPicPr>
          <p:cNvPr id="4" name="Picture 2" descr="E:\HIPON\ΕΚΠΑΙΔΕΥΤΙΚΟ YΛΙΚΟ ANAΡΤΗΘΕΝ ΣΤΗΝ ΠΛΑΤΦΟΡΜΑ ΤΟΥ HIPON\TESTIS HIPON\MODB_Ui_CHAPTER2 IMGS for the chapter overview (content and test )\MODB_Ui_CHAPTER2_IMG10.JPG"/>
          <p:cNvPicPr>
            <a:picLocks noChangeAspect="1" noChangeArrowheads="1"/>
          </p:cNvPicPr>
          <p:nvPr/>
        </p:nvPicPr>
        <p:blipFill>
          <a:blip r:embed="rId3" cstate="print"/>
          <a:srcRect/>
          <a:stretch>
            <a:fillRect/>
          </a:stretch>
        </p:blipFill>
        <p:spPr bwMode="auto">
          <a:xfrm>
            <a:off x="4662728" y="116632"/>
            <a:ext cx="4481272" cy="5976664"/>
          </a:xfrm>
          <a:prstGeom prst="rect">
            <a:avLst/>
          </a:prstGeom>
          <a:noFill/>
          <a:ln w="9525">
            <a:noFill/>
            <a:miter lim="800000"/>
            <a:headEnd/>
            <a:tailEnd/>
          </a:ln>
        </p:spPr>
      </p:pic>
      <p:sp>
        <p:nvSpPr>
          <p:cNvPr id="5" name="Left Arrow 4"/>
          <p:cNvSpPr/>
          <p:nvPr/>
        </p:nvSpPr>
        <p:spPr>
          <a:xfrm rot="18715691">
            <a:off x="7530037" y="1649943"/>
            <a:ext cx="785818" cy="42862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Grp="1"/>
          </p:cNvSpPr>
          <p:nvPr>
            <p:ph type="title" idx="4294967295"/>
          </p:nvPr>
        </p:nvSpPr>
        <p:spPr>
          <a:xfrm>
            <a:off x="0" y="-387350"/>
            <a:ext cx="9144000" cy="1800225"/>
          </a:xfrm>
        </p:spPr>
        <p:txBody>
          <a:bodyPr>
            <a:normAutofit/>
          </a:bodyPr>
          <a:lstStyle/>
          <a:p>
            <a:pPr eaLnBrk="1" hangingPunct="1">
              <a:defRPr/>
            </a:pPr>
            <a:r>
              <a:rPr lang="el-GR" sz="2800" dirty="0" smtClean="0">
                <a:solidFill>
                  <a:srgbClr val="FF0000"/>
                </a:solidFill>
                <a:latin typeface="Arial" charset="0"/>
              </a:rPr>
              <a:t>Σεμίνωμα </a:t>
            </a:r>
            <a:r>
              <a:rPr lang="el-GR" sz="2800" dirty="0" smtClean="0">
                <a:latin typeface="Arial" charset="0"/>
              </a:rPr>
              <a:t>με έντονη νεκρωτική δραστηριότητα.</a:t>
            </a:r>
            <a:br>
              <a:rPr lang="el-GR" sz="2800" dirty="0" smtClean="0">
                <a:latin typeface="Arial" charset="0"/>
              </a:rPr>
            </a:br>
            <a:r>
              <a:rPr lang="el-GR" sz="2800" dirty="0" smtClean="0">
                <a:latin typeface="Arial" charset="0"/>
              </a:rPr>
              <a:t>Στοιχεία ατυπίας.  </a:t>
            </a:r>
          </a:p>
        </p:txBody>
      </p:sp>
      <p:pic>
        <p:nvPicPr>
          <p:cNvPr id="30723" name="Picture 6" descr="Testes_GCT_Seminoma8"/>
          <p:cNvPicPr>
            <a:picLocks noGrp="1" noChangeAspect="1" noChangeArrowheads="1"/>
          </p:cNvPicPr>
          <p:nvPr>
            <p:ph idx="4294967295"/>
          </p:nvPr>
        </p:nvPicPr>
        <p:blipFill>
          <a:blip r:embed="rId2" cstate="print"/>
          <a:srcRect/>
          <a:stretch>
            <a:fillRect/>
          </a:stretch>
        </p:blipFill>
        <p:spPr>
          <a:xfrm>
            <a:off x="0" y="1071546"/>
            <a:ext cx="9320213" cy="6357938"/>
          </a:xfrm>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71450"/>
            <a:ext cx="8229600" cy="1439863"/>
          </a:xfrm>
        </p:spPr>
        <p:txBody>
          <a:bodyPr/>
          <a:lstStyle/>
          <a:p>
            <a:pPr>
              <a:defRPr/>
            </a:pPr>
            <a:r>
              <a:rPr lang="el-GR" sz="3200" dirty="0" smtClean="0">
                <a:solidFill>
                  <a:schemeClr val="bg2">
                    <a:lumMod val="50000"/>
                  </a:schemeClr>
                </a:solidFill>
              </a:rPr>
              <a:t>Ταξινόμηση των όγκων </a:t>
            </a:r>
            <a:r>
              <a:rPr lang="el-GR" sz="3200" u="sng" dirty="0" smtClean="0">
                <a:solidFill>
                  <a:schemeClr val="bg2">
                    <a:lumMod val="50000"/>
                  </a:schemeClr>
                </a:solidFill>
              </a:rPr>
              <a:t>από γεννητικά κύτταρα</a:t>
            </a:r>
            <a:r>
              <a:rPr lang="el-GR" sz="3200" dirty="0" smtClean="0">
                <a:solidFill>
                  <a:schemeClr val="bg2">
                    <a:lumMod val="50000"/>
                  </a:schemeClr>
                </a:solidFill>
              </a:rPr>
              <a:t> </a:t>
            </a:r>
            <a:r>
              <a:rPr lang="en-US" sz="3200" dirty="0" smtClean="0">
                <a:solidFill>
                  <a:schemeClr val="bg2">
                    <a:lumMod val="50000"/>
                  </a:schemeClr>
                </a:solidFill>
              </a:rPr>
              <a:t> (O</a:t>
            </a:r>
            <a:r>
              <a:rPr lang="el-GR" sz="3200" dirty="0" smtClean="0">
                <a:solidFill>
                  <a:schemeClr val="bg2">
                    <a:lumMod val="50000"/>
                  </a:schemeClr>
                </a:solidFill>
              </a:rPr>
              <a:t>Γ</a:t>
            </a:r>
            <a:r>
              <a:rPr lang="en-US" sz="3200" dirty="0" smtClean="0">
                <a:solidFill>
                  <a:schemeClr val="bg2">
                    <a:lumMod val="50000"/>
                  </a:schemeClr>
                </a:solidFill>
              </a:rPr>
              <a:t>K) </a:t>
            </a:r>
            <a:r>
              <a:rPr lang="el-GR" sz="3200" dirty="0" smtClean="0">
                <a:solidFill>
                  <a:schemeClr val="bg2">
                    <a:lumMod val="50000"/>
                  </a:schemeClr>
                </a:solidFill>
              </a:rPr>
              <a:t>του όρχεως κατά Π.Ο.Υ.</a:t>
            </a:r>
          </a:p>
        </p:txBody>
      </p:sp>
      <p:sp>
        <p:nvSpPr>
          <p:cNvPr id="3" name="2 - Θέση περιεχομένου"/>
          <p:cNvSpPr>
            <a:spLocks noGrp="1"/>
          </p:cNvSpPr>
          <p:nvPr>
            <p:ph sz="half" idx="1"/>
          </p:nvPr>
        </p:nvSpPr>
        <p:spPr>
          <a:xfrm>
            <a:off x="107950" y="1125538"/>
            <a:ext cx="4387850" cy="5616575"/>
          </a:xfrm>
        </p:spPr>
        <p:txBody>
          <a:bodyPr/>
          <a:lstStyle/>
          <a:p>
            <a:pPr>
              <a:defRPr/>
            </a:pPr>
            <a:r>
              <a:rPr lang="el-GR" sz="2000" b="1" dirty="0" smtClean="0"/>
              <a:t>Όγκοι ενός ιστολογικού τύπου</a:t>
            </a:r>
          </a:p>
          <a:p>
            <a:pPr>
              <a:defRPr/>
            </a:pPr>
            <a:endParaRPr lang="el-GR" sz="2000" b="1" dirty="0" smtClean="0"/>
          </a:p>
          <a:p>
            <a:pPr>
              <a:buFont typeface="Wingdings" pitchFamily="2" charset="2"/>
              <a:buNone/>
              <a:defRPr/>
            </a:pPr>
            <a:r>
              <a:rPr lang="el-GR" sz="1600" b="1" u="sng" dirty="0" smtClean="0">
                <a:solidFill>
                  <a:schemeClr val="tx1">
                    <a:lumMod val="40000"/>
                    <a:lumOff val="60000"/>
                  </a:schemeClr>
                </a:solidFill>
              </a:rPr>
              <a:t> </a:t>
            </a:r>
            <a:r>
              <a:rPr lang="el-GR" sz="1600" b="1" u="sng" dirty="0" smtClean="0"/>
              <a:t>(Κλασικό) </a:t>
            </a:r>
            <a:r>
              <a:rPr lang="el-GR" sz="1600" b="1" u="sng" dirty="0" err="1" smtClean="0"/>
              <a:t>Σεμίνωμα</a:t>
            </a:r>
            <a:endParaRPr lang="el-GR" sz="1600" b="1" u="sng" dirty="0" smtClean="0"/>
          </a:p>
          <a:p>
            <a:pPr>
              <a:buFont typeface="Wingdings" pitchFamily="2" charset="2"/>
              <a:buNone/>
              <a:defRPr/>
            </a:pPr>
            <a:r>
              <a:rPr lang="el-GR" sz="1600" b="1" dirty="0" err="1" smtClean="0"/>
              <a:t>Σεμίνωμα</a:t>
            </a:r>
            <a:r>
              <a:rPr lang="el-GR" sz="1600" b="1" dirty="0" smtClean="0"/>
              <a:t> με </a:t>
            </a:r>
            <a:r>
              <a:rPr lang="el-GR" sz="1600" b="1" dirty="0" err="1" smtClean="0"/>
              <a:t>συγκυτιοτροφοβλαστικά</a:t>
            </a:r>
            <a:r>
              <a:rPr lang="el-GR" sz="1600" b="1" dirty="0" smtClean="0"/>
              <a:t> κύτταρα</a:t>
            </a:r>
          </a:p>
          <a:p>
            <a:pPr>
              <a:buFont typeface="Wingdings" pitchFamily="2" charset="2"/>
              <a:buNone/>
              <a:defRPr/>
            </a:pPr>
            <a:r>
              <a:rPr lang="el-GR" sz="1600" b="1" u="sng" dirty="0" err="1" smtClean="0"/>
              <a:t>Σπερματοκυτταρικό</a:t>
            </a:r>
            <a:r>
              <a:rPr lang="el-GR" sz="1600" b="1" u="sng" dirty="0" smtClean="0"/>
              <a:t> </a:t>
            </a:r>
            <a:r>
              <a:rPr lang="el-GR" sz="1600" b="1" u="sng" dirty="0" err="1" smtClean="0"/>
              <a:t>σεμίνωμα</a:t>
            </a:r>
            <a:endParaRPr lang="el-GR" sz="1600" b="1" u="sng" dirty="0" smtClean="0"/>
          </a:p>
          <a:p>
            <a:pPr>
              <a:buFont typeface="Wingdings" pitchFamily="2" charset="2"/>
              <a:buNone/>
              <a:defRPr/>
            </a:pPr>
            <a:r>
              <a:rPr lang="el-GR" sz="1600" b="1" dirty="0" err="1" smtClean="0"/>
              <a:t>Σπερματοκυτταρικό</a:t>
            </a:r>
            <a:r>
              <a:rPr lang="el-GR" sz="1600" b="1" dirty="0" smtClean="0"/>
              <a:t> </a:t>
            </a:r>
            <a:r>
              <a:rPr lang="el-GR" sz="1600" b="1" dirty="0" err="1" smtClean="0"/>
              <a:t>σεμίνωμα</a:t>
            </a:r>
            <a:r>
              <a:rPr lang="el-GR" sz="1600" b="1" dirty="0" smtClean="0"/>
              <a:t> με σάρκωμα</a:t>
            </a:r>
          </a:p>
          <a:p>
            <a:pPr>
              <a:buFont typeface="Wingdings" pitchFamily="2" charset="2"/>
              <a:buNone/>
              <a:defRPr/>
            </a:pPr>
            <a:r>
              <a:rPr lang="el-GR" sz="1600" b="1" u="sng" dirty="0" smtClean="0"/>
              <a:t>Εμβρυϊκό καρκίνωμα</a:t>
            </a:r>
          </a:p>
          <a:p>
            <a:pPr>
              <a:buFont typeface="Wingdings" pitchFamily="2" charset="2"/>
              <a:buNone/>
              <a:defRPr/>
            </a:pPr>
            <a:r>
              <a:rPr lang="el-GR" sz="1600" b="1" u="sng" dirty="0" smtClean="0"/>
              <a:t>Όγκος λεκιθικού ασκού</a:t>
            </a:r>
          </a:p>
          <a:p>
            <a:pPr>
              <a:buFont typeface="Wingdings" pitchFamily="2" charset="2"/>
              <a:buNone/>
              <a:defRPr/>
            </a:pPr>
            <a:r>
              <a:rPr lang="el-GR" sz="1600" b="1" u="sng" dirty="0" err="1" smtClean="0"/>
              <a:t>Τροφοβλαστικοί</a:t>
            </a:r>
            <a:r>
              <a:rPr lang="el-GR" sz="1600" b="1" u="sng" dirty="0" smtClean="0"/>
              <a:t> όγκοι</a:t>
            </a:r>
          </a:p>
          <a:p>
            <a:pPr>
              <a:buFont typeface="Wingdings" pitchFamily="2" charset="2"/>
              <a:buNone/>
              <a:defRPr/>
            </a:pPr>
            <a:r>
              <a:rPr lang="el-GR" sz="1600" b="1" dirty="0" err="1" smtClean="0"/>
              <a:t>Χοριοκαρκίνωμα</a:t>
            </a:r>
            <a:endParaRPr lang="el-GR" sz="1600" b="1" dirty="0" smtClean="0"/>
          </a:p>
          <a:p>
            <a:pPr>
              <a:buFont typeface="Wingdings" pitchFamily="2" charset="2"/>
              <a:buNone/>
              <a:defRPr/>
            </a:pPr>
            <a:r>
              <a:rPr lang="el-GR" sz="1600" b="1" dirty="0" err="1" smtClean="0"/>
              <a:t>Τροφοβλαστικά</a:t>
            </a:r>
            <a:r>
              <a:rPr lang="el-GR" sz="1600" b="1" dirty="0" smtClean="0"/>
              <a:t> νεοπλάσματα πλην </a:t>
            </a:r>
            <a:r>
              <a:rPr lang="el-GR" sz="1600" b="1" dirty="0" err="1" smtClean="0"/>
              <a:t>χοριοκαρκινώματος</a:t>
            </a:r>
            <a:r>
              <a:rPr lang="en-US" sz="1600" b="1" dirty="0" smtClean="0"/>
              <a:t>:</a:t>
            </a:r>
            <a:endParaRPr lang="el-GR" sz="1600" b="1" dirty="0" smtClean="0"/>
          </a:p>
          <a:p>
            <a:pPr>
              <a:buFont typeface="Wingdings" pitchFamily="2" charset="2"/>
              <a:buNone/>
              <a:defRPr/>
            </a:pPr>
            <a:r>
              <a:rPr lang="en-US" sz="1600" b="1" dirty="0" smtClean="0"/>
              <a:t>- </a:t>
            </a:r>
            <a:r>
              <a:rPr lang="el-GR" sz="1600" b="1" dirty="0" smtClean="0"/>
              <a:t>Μονοφασικό </a:t>
            </a:r>
            <a:r>
              <a:rPr lang="el-GR" sz="1600" b="1" dirty="0" err="1" smtClean="0"/>
              <a:t>χοριοκαρκίνωμα</a:t>
            </a:r>
            <a:endParaRPr lang="el-GR" sz="1600" b="1" dirty="0" smtClean="0"/>
          </a:p>
          <a:p>
            <a:pPr>
              <a:buFont typeface="Wingdings" pitchFamily="2" charset="2"/>
              <a:buNone/>
              <a:defRPr/>
            </a:pPr>
            <a:r>
              <a:rPr lang="en-US" sz="1600" b="1" dirty="0" smtClean="0"/>
              <a:t>- </a:t>
            </a:r>
            <a:r>
              <a:rPr lang="el-GR" sz="1600" b="1" dirty="0" err="1" smtClean="0"/>
              <a:t>Τροφοβλαστικός</a:t>
            </a:r>
            <a:r>
              <a:rPr lang="el-GR" sz="1600" b="1" dirty="0" smtClean="0"/>
              <a:t> όγκος της θέσης εμφύτευσης</a:t>
            </a:r>
          </a:p>
          <a:p>
            <a:pPr>
              <a:buFont typeface="Wingdings" pitchFamily="2" charset="2"/>
              <a:buNone/>
              <a:defRPr/>
            </a:pPr>
            <a:r>
              <a:rPr lang="el-GR" sz="1600" b="1" u="sng" dirty="0" err="1" smtClean="0"/>
              <a:t>Τεράτωμα</a:t>
            </a:r>
            <a:endParaRPr lang="el-GR" sz="1600" b="1" u="sng" dirty="0" smtClean="0"/>
          </a:p>
          <a:p>
            <a:pPr>
              <a:buFont typeface="Wingdings" pitchFamily="2" charset="2"/>
              <a:buNone/>
              <a:defRPr/>
            </a:pPr>
            <a:r>
              <a:rPr lang="el-GR" sz="1600" b="1" dirty="0" err="1" smtClean="0"/>
              <a:t>Δερμοειδής</a:t>
            </a:r>
            <a:r>
              <a:rPr lang="el-GR" sz="1600" b="1" dirty="0" smtClean="0"/>
              <a:t> κύστη</a:t>
            </a:r>
          </a:p>
          <a:p>
            <a:pPr>
              <a:buFont typeface="Wingdings" pitchFamily="2" charset="2"/>
              <a:buNone/>
              <a:defRPr/>
            </a:pPr>
            <a:r>
              <a:rPr lang="el-GR" sz="1600" b="1" dirty="0" err="1" smtClean="0"/>
              <a:t>Μονοδερμικό</a:t>
            </a:r>
            <a:r>
              <a:rPr lang="el-GR" sz="1600" b="1" dirty="0" smtClean="0"/>
              <a:t> </a:t>
            </a:r>
            <a:r>
              <a:rPr lang="el-GR" sz="1600" b="1" dirty="0" err="1" smtClean="0"/>
              <a:t>τεράτωμα</a:t>
            </a:r>
            <a:endParaRPr lang="el-GR" sz="1600" b="1" dirty="0" smtClean="0"/>
          </a:p>
          <a:p>
            <a:pPr>
              <a:buFont typeface="Wingdings" pitchFamily="2" charset="2"/>
              <a:buNone/>
              <a:defRPr/>
            </a:pPr>
            <a:r>
              <a:rPr lang="el-GR" sz="1600" b="1" dirty="0" err="1" smtClean="0"/>
              <a:t>Τεράτωμα</a:t>
            </a:r>
            <a:r>
              <a:rPr lang="el-GR" sz="1600" b="1" dirty="0" smtClean="0"/>
              <a:t> με σωματικού τύπου κακοήθειες</a:t>
            </a:r>
          </a:p>
          <a:p>
            <a:pPr>
              <a:buFont typeface="Wingdings" pitchFamily="2" charset="2"/>
              <a:buNone/>
              <a:defRPr/>
            </a:pPr>
            <a:endParaRPr lang="el-GR" sz="1800" b="1" dirty="0" smtClean="0">
              <a:solidFill>
                <a:schemeClr val="tx1">
                  <a:lumMod val="40000"/>
                  <a:lumOff val="60000"/>
                </a:schemeClr>
              </a:solidFill>
            </a:endParaRPr>
          </a:p>
          <a:p>
            <a:pPr>
              <a:buFont typeface="Wingdings" pitchFamily="2" charset="2"/>
              <a:buNone/>
              <a:defRPr/>
            </a:pPr>
            <a:endParaRPr lang="el-GR" sz="2000" b="1" dirty="0" smtClean="0"/>
          </a:p>
        </p:txBody>
      </p:sp>
      <p:sp>
        <p:nvSpPr>
          <p:cNvPr id="4" name="3 - Θέση περιεχομένου"/>
          <p:cNvSpPr>
            <a:spLocks noGrp="1"/>
          </p:cNvSpPr>
          <p:nvPr>
            <p:ph sz="half" idx="2"/>
          </p:nvPr>
        </p:nvSpPr>
        <p:spPr>
          <a:xfrm>
            <a:off x="4648200" y="1125538"/>
            <a:ext cx="4038600" cy="5616575"/>
          </a:xfrm>
        </p:spPr>
        <p:txBody>
          <a:bodyPr/>
          <a:lstStyle/>
          <a:p>
            <a:pPr>
              <a:defRPr/>
            </a:pPr>
            <a:r>
              <a:rPr lang="el-GR" sz="2000" b="1" dirty="0" smtClean="0"/>
              <a:t>Όγκοι περισσοτέρων του ενός ιστολογικών τύπων</a:t>
            </a:r>
          </a:p>
          <a:p>
            <a:pPr>
              <a:defRPr/>
            </a:pPr>
            <a:endParaRPr lang="el-GR" sz="2000" b="1" dirty="0" smtClean="0"/>
          </a:p>
          <a:p>
            <a:pPr>
              <a:buFont typeface="Wingdings" pitchFamily="2" charset="2"/>
              <a:buNone/>
              <a:defRPr/>
            </a:pPr>
            <a:r>
              <a:rPr lang="el-GR" sz="1800" b="1" dirty="0" smtClean="0"/>
              <a:t>Μικτό εμβρυϊκό καρκίνωμα και τεράτωμα</a:t>
            </a:r>
          </a:p>
          <a:p>
            <a:pPr>
              <a:buFont typeface="Wingdings" pitchFamily="2" charset="2"/>
              <a:buNone/>
              <a:defRPr/>
            </a:pPr>
            <a:endParaRPr lang="el-GR" sz="1800" b="1" dirty="0" smtClean="0"/>
          </a:p>
          <a:p>
            <a:pPr>
              <a:buFont typeface="Wingdings" pitchFamily="2" charset="2"/>
              <a:buNone/>
              <a:defRPr/>
            </a:pPr>
            <a:r>
              <a:rPr lang="el-GR" sz="1800" b="1" dirty="0" smtClean="0"/>
              <a:t>Μικτό </a:t>
            </a:r>
            <a:r>
              <a:rPr lang="el-GR" sz="1800" b="1" dirty="0" err="1" smtClean="0"/>
              <a:t>τεράτωμα</a:t>
            </a:r>
            <a:r>
              <a:rPr lang="el-GR" sz="1800" b="1" dirty="0" smtClean="0"/>
              <a:t> και </a:t>
            </a:r>
            <a:r>
              <a:rPr lang="el-GR" sz="1800" b="1" dirty="0" err="1" smtClean="0"/>
              <a:t>σεμίνωμα</a:t>
            </a:r>
            <a:r>
              <a:rPr lang="el-GR" sz="1800" b="1" dirty="0" smtClean="0"/>
              <a:t> </a:t>
            </a:r>
          </a:p>
          <a:p>
            <a:pPr>
              <a:buFont typeface="Wingdings" pitchFamily="2" charset="2"/>
              <a:buNone/>
              <a:defRPr/>
            </a:pPr>
            <a:endParaRPr lang="el-GR" sz="1800" b="1" dirty="0" smtClean="0"/>
          </a:p>
          <a:p>
            <a:pPr>
              <a:buFont typeface="Wingdings" pitchFamily="2" charset="2"/>
              <a:buNone/>
              <a:defRPr/>
            </a:pPr>
            <a:r>
              <a:rPr lang="el-GR" sz="1800" b="1" dirty="0" smtClean="0"/>
              <a:t>Χοριοκαρκίνωμα και τεράτωμα / εμβρυϊκό καρκίνωμα </a:t>
            </a:r>
          </a:p>
          <a:p>
            <a:pPr>
              <a:buFont typeface="Wingdings" pitchFamily="2" charset="2"/>
              <a:buNone/>
              <a:defRPr/>
            </a:pPr>
            <a:endParaRPr lang="el-GR" sz="1800" b="1" dirty="0" smtClean="0"/>
          </a:p>
          <a:p>
            <a:pPr>
              <a:buFont typeface="Wingdings" pitchFamily="2" charset="2"/>
              <a:buNone/>
              <a:defRPr/>
            </a:pPr>
            <a:r>
              <a:rPr lang="el-GR" sz="1800" b="1" dirty="0" smtClean="0"/>
              <a:t>Λοιπά </a:t>
            </a:r>
            <a:endParaRPr lang="el-GR" sz="1800" b="1" dirty="0"/>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αγαπουλακι\Desktop\EIKONEΣ ΓΙΑ ΚΡΗΤΗ\on-the-island-of-crete-1867.jpg"/>
          <p:cNvPicPr>
            <a:picLocks noChangeAspect="1" noChangeArrowheads="1"/>
          </p:cNvPicPr>
          <p:nvPr/>
        </p:nvPicPr>
        <p:blipFill>
          <a:blip r:embed="rId2" cstate="print"/>
          <a:srcRect/>
          <a:stretch>
            <a:fillRect/>
          </a:stretch>
        </p:blipFill>
        <p:spPr bwMode="auto">
          <a:xfrm>
            <a:off x="500034" y="285728"/>
            <a:ext cx="8072494" cy="631269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srcRect/>
          <a:stretch>
            <a:fillRect/>
          </a:stretch>
        </p:blipFill>
        <p:spPr bwMode="auto">
          <a:xfrm>
            <a:off x="179388" y="0"/>
            <a:ext cx="4638675" cy="6896100"/>
          </a:xfrm>
          <a:prstGeom prst="rect">
            <a:avLst/>
          </a:prstGeom>
          <a:noFill/>
          <a:ln w="9525">
            <a:noFill/>
            <a:miter lim="800000"/>
            <a:headEnd/>
            <a:tailEnd/>
          </a:ln>
        </p:spPr>
      </p:pic>
      <p:sp>
        <p:nvSpPr>
          <p:cNvPr id="21507" name="2 - Ορθογώνιο"/>
          <p:cNvSpPr>
            <a:spLocks noChangeArrowheads="1"/>
          </p:cNvSpPr>
          <p:nvPr/>
        </p:nvSpPr>
        <p:spPr bwMode="auto">
          <a:xfrm>
            <a:off x="4857752" y="0"/>
            <a:ext cx="4286248" cy="6765955"/>
          </a:xfrm>
          <a:prstGeom prst="rect">
            <a:avLst/>
          </a:prstGeom>
          <a:noFill/>
          <a:ln w="9525">
            <a:noFill/>
            <a:miter lim="800000"/>
            <a:headEnd/>
            <a:tailEnd/>
          </a:ln>
        </p:spPr>
        <p:txBody>
          <a:bodyPr wrap="square">
            <a:spAutoFit/>
          </a:bodyPr>
          <a:lstStyle/>
          <a:p>
            <a:pPr eaLnBrk="1" hangingPunct="1"/>
            <a:endParaRPr lang="el-GR" sz="1700" b="1" dirty="0">
              <a:solidFill>
                <a:srgbClr val="EF7A24"/>
              </a:solidFill>
              <a:latin typeface="Century Gothic" pitchFamily="34" charset="0"/>
            </a:endParaRPr>
          </a:p>
          <a:p>
            <a:pPr algn="ctr" eaLnBrk="1" hangingPunct="1"/>
            <a:r>
              <a:rPr lang="el-GR" sz="2000" b="1" dirty="0" smtClean="0">
                <a:solidFill>
                  <a:schemeClr val="tx2"/>
                </a:solidFill>
              </a:rPr>
              <a:t>ΔΙΗΘΗΣΗ </a:t>
            </a:r>
            <a:r>
              <a:rPr lang="el-GR" sz="2000" b="1" dirty="0">
                <a:solidFill>
                  <a:schemeClr val="tx2"/>
                </a:solidFill>
              </a:rPr>
              <a:t>ΠΕΡΙΝΕΦΡΙΚΟΥ ΛΙΠΟΥΣ</a:t>
            </a:r>
            <a:br>
              <a:rPr lang="el-GR" sz="2000" b="1" dirty="0">
                <a:solidFill>
                  <a:schemeClr val="tx2"/>
                </a:solidFill>
              </a:rPr>
            </a:br>
            <a:r>
              <a:rPr lang="el-GR" sz="2000" b="1" spc="300" dirty="0">
                <a:solidFill>
                  <a:schemeClr val="tx2"/>
                </a:solidFill>
              </a:rPr>
              <a:t>ΜΑΚΡΟΣΚΟΠΙΚΗ ΠΡΟΣΕΓΓΙΣΗ</a:t>
            </a:r>
            <a:endParaRPr lang="el-GR" sz="2000" spc="300" dirty="0">
              <a:solidFill>
                <a:schemeClr val="tx2"/>
              </a:solidFill>
            </a:endParaRPr>
          </a:p>
          <a:p>
            <a:pPr eaLnBrk="1" hangingPunct="1"/>
            <a:endParaRPr lang="el-GR" sz="2000" dirty="0"/>
          </a:p>
          <a:p>
            <a:pPr marL="457200" indent="-457200" eaLnBrk="1" hangingPunct="1">
              <a:buAutoNum type="alphaUcPeriod"/>
            </a:pPr>
            <a:r>
              <a:rPr lang="el-GR" sz="2000" dirty="0" err="1" smtClean="0"/>
              <a:t>Περίγραπτο</a:t>
            </a:r>
            <a:r>
              <a:rPr lang="el-GR" sz="2000" dirty="0" smtClean="0"/>
              <a:t> </a:t>
            </a:r>
            <a:r>
              <a:rPr lang="el-GR" sz="2000" dirty="0"/>
              <a:t>απωθητικό όριο πέραν των φυσιολογικών ορίων του </a:t>
            </a:r>
            <a:r>
              <a:rPr lang="el-GR" sz="2000" dirty="0" smtClean="0"/>
              <a:t>νεφρού </a:t>
            </a:r>
            <a:r>
              <a:rPr lang="el-GR" sz="2000" b="1" u="sng" dirty="0" smtClean="0"/>
              <a:t>δεν</a:t>
            </a:r>
            <a:r>
              <a:rPr lang="el-GR" sz="2000" b="1" dirty="0" smtClean="0"/>
              <a:t> </a:t>
            </a:r>
            <a:r>
              <a:rPr lang="el-GR" sz="2000" dirty="0"/>
              <a:t>τεκμηριώνει περινεφρική διήθηση</a:t>
            </a:r>
          </a:p>
          <a:p>
            <a:pPr eaLnBrk="1" hangingPunct="1"/>
            <a:endParaRPr lang="el-GR" sz="2000" dirty="0"/>
          </a:p>
          <a:p>
            <a:pPr eaLnBrk="1" hangingPunct="1"/>
            <a:endParaRPr lang="el-GR" sz="2000" dirty="0"/>
          </a:p>
          <a:p>
            <a:pPr eaLnBrk="1" hangingPunct="1"/>
            <a:endParaRPr lang="en-US" sz="2000" dirty="0"/>
          </a:p>
          <a:p>
            <a:pPr eaLnBrk="1" hangingPunct="1"/>
            <a:r>
              <a:rPr lang="en-US" sz="2000" dirty="0" smtClean="0"/>
              <a:t>B</a:t>
            </a:r>
            <a:r>
              <a:rPr lang="el-GR" sz="2000" dirty="0" smtClean="0"/>
              <a:t>. </a:t>
            </a:r>
            <a:r>
              <a:rPr lang="el-GR" sz="2000" dirty="0"/>
              <a:t>Διάσπαση </a:t>
            </a:r>
            <a:r>
              <a:rPr lang="el-GR" sz="2000" b="1" dirty="0">
                <a:solidFill>
                  <a:schemeClr val="bg2">
                    <a:lumMod val="50000"/>
                  </a:schemeClr>
                </a:solidFill>
              </a:rPr>
              <a:t>νεφρικής κάψας </a:t>
            </a:r>
            <a:r>
              <a:rPr lang="el-GR" sz="2000" dirty="0"/>
              <a:t>και διήθηση περινεφρικού λίπους</a:t>
            </a:r>
          </a:p>
          <a:p>
            <a:pPr marL="742950" lvl="1" indent="-285750" eaLnBrk="1" hangingPunct="1">
              <a:spcBef>
                <a:spcPts val="1000"/>
              </a:spcBef>
              <a:buClr>
                <a:schemeClr val="accent1"/>
              </a:buClr>
              <a:buSzPct val="80000"/>
              <a:buFont typeface="Wingdings 3" pitchFamily="18" charset="2"/>
              <a:buChar char=""/>
            </a:pPr>
            <a:r>
              <a:rPr lang="el-GR" sz="2000" dirty="0"/>
              <a:t>όταν  ο όγκος  </a:t>
            </a:r>
            <a:r>
              <a:rPr lang="el-GR" sz="2000" dirty="0">
                <a:effectLst>
                  <a:outerShdw blurRad="38100" dist="38100" dir="2700000" algn="tl">
                    <a:srgbClr val="000000">
                      <a:alpha val="43137"/>
                    </a:srgbClr>
                  </a:outerShdw>
                </a:effectLst>
              </a:rPr>
              <a:t>χάνει το στρογγυλό ομαλό του </a:t>
            </a:r>
            <a:r>
              <a:rPr lang="en-US" sz="2000" dirty="0">
                <a:effectLst>
                  <a:outerShdw blurRad="38100" dist="38100" dir="2700000" algn="tl">
                    <a:srgbClr val="000000">
                      <a:alpha val="43137"/>
                    </a:srgbClr>
                  </a:outerShdw>
                </a:effectLst>
              </a:rPr>
              <a:t> </a:t>
            </a:r>
            <a:r>
              <a:rPr lang="el-GR" sz="2000" dirty="0">
                <a:effectLst>
                  <a:outerShdw blurRad="38100" dist="38100" dir="2700000" algn="tl">
                    <a:srgbClr val="000000">
                      <a:alpha val="43137"/>
                    </a:srgbClr>
                  </a:outerShdw>
                </a:effectLst>
              </a:rPr>
              <a:t>όριο </a:t>
            </a:r>
            <a:r>
              <a:rPr lang="el-GR" sz="2000" dirty="0"/>
              <a:t>σε σχέση με την κάψα και το περινεφρικό λίπος ή </a:t>
            </a:r>
          </a:p>
          <a:p>
            <a:pPr marL="742950" lvl="1" indent="-285750" eaLnBrk="1" hangingPunct="1">
              <a:spcBef>
                <a:spcPts val="1000"/>
              </a:spcBef>
              <a:buClr>
                <a:schemeClr val="accent1"/>
              </a:buClr>
              <a:buSzPct val="80000"/>
              <a:buFont typeface="Wingdings 3" pitchFamily="18" charset="2"/>
              <a:buChar char=""/>
            </a:pPr>
            <a:r>
              <a:rPr lang="el-GR" sz="2000" dirty="0"/>
              <a:t>όταν είναι </a:t>
            </a:r>
            <a:r>
              <a:rPr lang="el-GR" sz="2000" dirty="0">
                <a:effectLst>
                  <a:outerShdw blurRad="38100" dist="38100" dir="2700000" algn="tl">
                    <a:srgbClr val="000000">
                      <a:alpha val="43137"/>
                    </a:srgbClr>
                  </a:outerShdw>
                </a:effectLst>
              </a:rPr>
              <a:t>ορατά οζία ή ανώμαλες μάζες </a:t>
            </a:r>
            <a:r>
              <a:rPr lang="el-GR" sz="2000" dirty="0"/>
              <a:t>όγκου προβάλλουσες εντός του περινεφρικού λίπους.</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a:off x="285720" y="0"/>
            <a:ext cx="4485232" cy="6858000"/>
          </a:xfrm>
          <a:prstGeom prst="rect">
            <a:avLst/>
          </a:prstGeom>
          <a:noFill/>
          <a:ln w="9525">
            <a:noFill/>
            <a:miter lim="800000"/>
            <a:headEnd/>
            <a:tailEnd/>
          </a:ln>
        </p:spPr>
      </p:pic>
      <p:sp>
        <p:nvSpPr>
          <p:cNvPr id="24579" name="2 - Ορθογώνιο"/>
          <p:cNvSpPr>
            <a:spLocks noChangeArrowheads="1"/>
          </p:cNvSpPr>
          <p:nvPr/>
        </p:nvSpPr>
        <p:spPr bwMode="auto">
          <a:xfrm>
            <a:off x="4786315" y="1"/>
            <a:ext cx="4357686" cy="6924973"/>
          </a:xfrm>
          <a:prstGeom prst="rect">
            <a:avLst/>
          </a:prstGeom>
          <a:noFill/>
          <a:ln w="9525">
            <a:noFill/>
            <a:miter lim="800000"/>
            <a:headEnd/>
            <a:tailEnd/>
          </a:ln>
        </p:spPr>
        <p:txBody>
          <a:bodyPr wrap="square">
            <a:spAutoFit/>
          </a:bodyPr>
          <a:lstStyle/>
          <a:p>
            <a:pPr algn="ctr"/>
            <a:r>
              <a:rPr lang="el-GR" sz="2000" dirty="0" smtClean="0"/>
              <a:t>Η διήθηση ή μη </a:t>
            </a:r>
          </a:p>
          <a:p>
            <a:pPr algn="ctr"/>
            <a:r>
              <a:rPr lang="el-GR" sz="2000" dirty="0" smtClean="0"/>
              <a:t>του </a:t>
            </a:r>
            <a:r>
              <a:rPr lang="el-GR" sz="2000" dirty="0" smtClean="0">
                <a:effectLst>
                  <a:outerShdw blurRad="38100" dist="38100" dir="2700000" algn="tl">
                    <a:srgbClr val="000000">
                      <a:alpha val="43137"/>
                    </a:srgbClr>
                  </a:outerShdw>
                </a:effectLst>
              </a:rPr>
              <a:t>περινεφρικού λίπους </a:t>
            </a:r>
            <a:r>
              <a:rPr lang="el-GR" sz="2000" dirty="0" smtClean="0"/>
              <a:t>εκτιμάται καλύτερα</a:t>
            </a:r>
          </a:p>
          <a:p>
            <a:pPr algn="ctr"/>
            <a:r>
              <a:rPr lang="el-GR" sz="2000" dirty="0" smtClean="0"/>
              <a:t> με πολλαπλές </a:t>
            </a:r>
            <a:r>
              <a:rPr lang="el-GR" sz="2000" dirty="0" smtClean="0">
                <a:solidFill>
                  <a:schemeClr val="tx2"/>
                </a:solidFill>
              </a:rPr>
              <a:t>κάθετες</a:t>
            </a:r>
            <a:r>
              <a:rPr lang="el-GR" sz="2000" dirty="0" smtClean="0"/>
              <a:t> τομές κατά το όριο όγκου /περινεφρικού λίπους</a:t>
            </a:r>
            <a:r>
              <a:rPr lang="en-US" sz="2000" dirty="0" smtClean="0"/>
              <a:t>.</a:t>
            </a:r>
            <a:endParaRPr lang="el-GR" sz="2000" dirty="0" smtClean="0"/>
          </a:p>
          <a:p>
            <a:pPr algn="ctr"/>
            <a:endParaRPr lang="en-US" sz="2000" dirty="0" smtClean="0"/>
          </a:p>
          <a:p>
            <a:pPr algn="ctr"/>
            <a:r>
              <a:rPr lang="el-GR" sz="2400" dirty="0" smtClean="0"/>
              <a:t>Συμφωνείται ότι </a:t>
            </a:r>
            <a:r>
              <a:rPr lang="fr-FR" sz="2400" dirty="0" smtClean="0"/>
              <a:t> </a:t>
            </a:r>
            <a:r>
              <a:rPr lang="el-GR" sz="2400" b="1" dirty="0" smtClean="0">
                <a:solidFill>
                  <a:schemeClr val="tx2"/>
                </a:solidFill>
              </a:rPr>
              <a:t>μικρο</a:t>
            </a:r>
            <a:r>
              <a:rPr lang="el-GR" sz="2400" dirty="0" smtClean="0"/>
              <a:t>σκοπική </a:t>
            </a:r>
            <a:r>
              <a:rPr lang="el-GR" sz="2400" dirty="0" smtClean="0">
                <a:solidFill>
                  <a:schemeClr val="bg2">
                    <a:lumMod val="50000"/>
                  </a:schemeClr>
                </a:solidFill>
              </a:rPr>
              <a:t>διήθηση του λίπους </a:t>
            </a:r>
            <a:r>
              <a:rPr lang="el-GR" sz="2400" dirty="0" smtClean="0"/>
              <a:t>τεκμηριώνεται όταν:</a:t>
            </a:r>
          </a:p>
          <a:p>
            <a:r>
              <a:rPr lang="el-GR" sz="2400" b="1" dirty="0" smtClean="0">
                <a:solidFill>
                  <a:schemeClr val="bg2">
                    <a:lumMod val="50000"/>
                  </a:schemeClr>
                </a:solidFill>
              </a:rPr>
              <a:t>Α. </a:t>
            </a:r>
            <a:r>
              <a:rPr lang="el-GR" sz="2400" b="1" dirty="0">
                <a:solidFill>
                  <a:schemeClr val="bg2">
                    <a:lumMod val="50000"/>
                  </a:schemeClr>
                </a:solidFill>
              </a:rPr>
              <a:t>ο όγκος αγγίζει το </a:t>
            </a:r>
            <a:r>
              <a:rPr lang="el-GR" sz="2400" b="1" dirty="0" smtClean="0">
                <a:solidFill>
                  <a:schemeClr val="bg2">
                    <a:lumMod val="50000"/>
                  </a:schemeClr>
                </a:solidFill>
              </a:rPr>
              <a:t>λίπος</a:t>
            </a:r>
            <a:endParaRPr lang="el-GR" sz="2400" dirty="0"/>
          </a:p>
          <a:p>
            <a:pPr eaLnBrk="1" hangingPunct="1"/>
            <a:endParaRPr lang="el-GR" sz="2400" dirty="0" smtClean="0"/>
          </a:p>
          <a:p>
            <a:pPr eaLnBrk="1" hangingPunct="1"/>
            <a:r>
              <a:rPr lang="el-GR" sz="2400" b="1" dirty="0" smtClean="0">
                <a:solidFill>
                  <a:schemeClr val="bg2">
                    <a:lumMod val="50000"/>
                  </a:schemeClr>
                </a:solidFill>
              </a:rPr>
              <a:t>ή</a:t>
            </a:r>
          </a:p>
          <a:p>
            <a:pPr eaLnBrk="1" hangingPunct="1"/>
            <a:endParaRPr lang="el-GR" sz="2400" b="1" dirty="0">
              <a:solidFill>
                <a:schemeClr val="bg2">
                  <a:lumMod val="50000"/>
                </a:schemeClr>
              </a:solidFill>
            </a:endParaRPr>
          </a:p>
          <a:p>
            <a:pPr eaLnBrk="1" hangingPunct="1"/>
            <a:r>
              <a:rPr lang="el-GR" sz="2400" b="1" dirty="0" smtClean="0">
                <a:solidFill>
                  <a:schemeClr val="bg2">
                    <a:lumMod val="50000"/>
                  </a:schemeClr>
                </a:solidFill>
              </a:rPr>
              <a:t>Β. </a:t>
            </a:r>
            <a:r>
              <a:rPr lang="el-GR" sz="2400" b="1" dirty="0">
                <a:solidFill>
                  <a:schemeClr val="bg2">
                    <a:lumMod val="50000"/>
                  </a:schemeClr>
                </a:solidFill>
              </a:rPr>
              <a:t>εκτείνεται υπό μορφή ανώμαλων </a:t>
            </a:r>
            <a:r>
              <a:rPr lang="el-GR" sz="2400" b="1" dirty="0" smtClean="0">
                <a:solidFill>
                  <a:schemeClr val="bg2">
                    <a:lumMod val="50000"/>
                  </a:schemeClr>
                </a:solidFill>
              </a:rPr>
              <a:t>γλωσσοειδών προβολών στο </a:t>
            </a:r>
            <a:r>
              <a:rPr lang="el-GR" sz="2400" b="1" dirty="0">
                <a:solidFill>
                  <a:schemeClr val="bg2">
                    <a:lumMod val="50000"/>
                  </a:schemeClr>
                </a:solidFill>
              </a:rPr>
              <a:t>περινεφρικό </a:t>
            </a:r>
            <a:r>
              <a:rPr lang="el-GR" sz="2400" b="1" dirty="0" smtClean="0">
                <a:solidFill>
                  <a:schemeClr val="bg2">
                    <a:lumMod val="50000"/>
                  </a:schemeClr>
                </a:solidFill>
              </a:rPr>
              <a:t>λίπος, </a:t>
            </a:r>
            <a:r>
              <a:rPr lang="el-GR" sz="2400" b="1" dirty="0">
                <a:solidFill>
                  <a:schemeClr val="bg2">
                    <a:lumMod val="50000"/>
                  </a:schemeClr>
                </a:solidFill>
              </a:rPr>
              <a:t>με ή χωρίς δεσμοπλασία.</a:t>
            </a:r>
          </a:p>
          <a:p>
            <a:pPr eaLnBrk="1" hangingPunct="1"/>
            <a:endParaRPr lang="el-GR" sz="2400" dirty="0"/>
          </a:p>
          <a:p>
            <a:pPr eaLnBrk="1" hangingPunct="1"/>
            <a:endParaRPr lang="el-GR" dirty="0"/>
          </a:p>
          <a:p>
            <a:pPr eaLnBrk="1" hangingPunct="1"/>
            <a:endParaRPr lang="el-GR"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7 - Τίτλος"/>
          <p:cNvSpPr>
            <a:spLocks noGrp="1"/>
          </p:cNvSpPr>
          <p:nvPr>
            <p:ph type="title"/>
          </p:nvPr>
        </p:nvSpPr>
        <p:spPr>
          <a:xfrm>
            <a:off x="0" y="0"/>
            <a:ext cx="9144000" cy="571480"/>
          </a:xfrm>
        </p:spPr>
        <p:txBody>
          <a:bodyPr rtlCol="0">
            <a:noAutofit/>
          </a:bodyPr>
          <a:lstStyle/>
          <a:p>
            <a:pPr fontAlgn="auto">
              <a:spcAft>
                <a:spcPts val="0"/>
              </a:spcAft>
              <a:defRPr/>
            </a:pPr>
            <a:r>
              <a:rPr lang="el-GR" sz="3200" b="1" dirty="0" smtClean="0">
                <a:solidFill>
                  <a:schemeClr val="tx2"/>
                </a:solidFill>
              </a:rPr>
              <a:t>ΕΚΤΙΜΗΣΗ ΔΙΗΘΗΣΗΣ ΝΕΦΡΙΚΟΥ ΚΟΛΠΟΥ </a:t>
            </a:r>
            <a:r>
              <a:rPr lang="en-US" sz="3200" b="1" dirty="0" smtClean="0">
                <a:solidFill>
                  <a:schemeClr val="bg2">
                    <a:lumMod val="50000"/>
                  </a:schemeClr>
                </a:solidFill>
              </a:rPr>
              <a:t>(pT3a)</a:t>
            </a:r>
            <a:endParaRPr lang="el-GR" sz="3200" b="1" dirty="0" smtClean="0">
              <a:solidFill>
                <a:schemeClr val="bg2">
                  <a:lumMod val="50000"/>
                </a:schemeClr>
              </a:solidFill>
            </a:endParaRPr>
          </a:p>
        </p:txBody>
      </p:sp>
      <p:sp>
        <p:nvSpPr>
          <p:cNvPr id="24579" name="8 - Θέση περιεχομένου"/>
          <p:cNvSpPr>
            <a:spLocks noGrp="1"/>
          </p:cNvSpPr>
          <p:nvPr>
            <p:ph idx="1"/>
          </p:nvPr>
        </p:nvSpPr>
        <p:spPr>
          <a:xfrm>
            <a:off x="0" y="714356"/>
            <a:ext cx="9144000" cy="5411807"/>
          </a:xfrm>
        </p:spPr>
        <p:txBody>
          <a:bodyPr>
            <a:normAutofit/>
          </a:bodyPr>
          <a:lstStyle/>
          <a:p>
            <a:pPr algn="just"/>
            <a:r>
              <a:rPr lang="el-GR" sz="2000" b="1" dirty="0" smtClean="0">
                <a:solidFill>
                  <a:schemeClr val="bg2">
                    <a:lumMod val="50000"/>
                  </a:schemeClr>
                </a:solidFill>
              </a:rPr>
              <a:t>Νεφρικός κόλπος </a:t>
            </a:r>
            <a:r>
              <a:rPr lang="el-GR" sz="2000" dirty="0" smtClean="0"/>
              <a:t>: το </a:t>
            </a:r>
            <a:r>
              <a:rPr lang="el-GR" sz="2000" dirty="0" smtClean="0">
                <a:effectLst>
                  <a:outerShdw blurRad="38100" dist="38100" dir="2700000" algn="tl">
                    <a:srgbClr val="000000">
                      <a:alpha val="43137"/>
                    </a:srgbClr>
                  </a:outerShdw>
                </a:effectLst>
              </a:rPr>
              <a:t>κεντρικό</a:t>
            </a:r>
            <a:r>
              <a:rPr lang="el-GR" sz="2000" dirty="0" smtClean="0"/>
              <a:t> τμήμα του </a:t>
            </a:r>
            <a:r>
              <a:rPr lang="el-GR" sz="2000" dirty="0" smtClean="0">
                <a:effectLst>
                  <a:outerShdw blurRad="38100" dist="38100" dir="2700000" algn="tl">
                    <a:srgbClr val="000000">
                      <a:alpha val="43137"/>
                    </a:srgbClr>
                  </a:outerShdw>
                </a:effectLst>
              </a:rPr>
              <a:t>περινεφρικού λίπους </a:t>
            </a:r>
            <a:r>
              <a:rPr lang="el-GR" sz="2000" dirty="0" smtClean="0"/>
              <a:t>που εντοπίζεται </a:t>
            </a:r>
            <a:r>
              <a:rPr lang="el-GR" sz="2000" dirty="0" smtClean="0">
                <a:effectLst>
                  <a:outerShdw blurRad="38100" dist="38100" dir="2700000" algn="tl">
                    <a:srgbClr val="000000">
                      <a:alpha val="43137"/>
                    </a:srgbClr>
                  </a:outerShdw>
                </a:effectLst>
              </a:rPr>
              <a:t>ανάμεσα</a:t>
            </a:r>
            <a:r>
              <a:rPr lang="el-GR" sz="2000" dirty="0" smtClean="0"/>
              <a:t> στο πυελοκαλυκικό σύστημα και στο νεφρικό παρέγχυμα και περικλείει την κύρια λεμφαγγειακή τροφοδοσία του νεφρού. Ο νεφρικός κόλπος επίσης</a:t>
            </a:r>
            <a:r>
              <a:rPr lang="en-US" sz="2000" dirty="0" smtClean="0"/>
              <a:t> </a:t>
            </a:r>
            <a:r>
              <a:rPr lang="el-GR" sz="2000" dirty="0" smtClean="0"/>
              <a:t>περιέχει πολυάριθμες μεγάλες λεπτοτοιχωματικές φλέβες</a:t>
            </a:r>
            <a:r>
              <a:rPr lang="en-US" sz="2000" dirty="0" smtClean="0"/>
              <a:t>.</a:t>
            </a:r>
            <a:r>
              <a:rPr lang="el-GR" sz="2000" dirty="0" smtClean="0"/>
              <a:t> </a:t>
            </a:r>
            <a:r>
              <a:rPr lang="el-GR" sz="2000" dirty="0" smtClean="0">
                <a:effectLst>
                  <a:outerShdw blurRad="38100" dist="38100" dir="2700000" algn="tl">
                    <a:srgbClr val="000000">
                      <a:alpha val="43137"/>
                    </a:srgbClr>
                  </a:outerShdw>
                </a:effectLst>
              </a:rPr>
              <a:t>Δεν</a:t>
            </a:r>
            <a:r>
              <a:rPr lang="el-GR" sz="2000" dirty="0" smtClean="0"/>
              <a:t> υπάρχει ινώδης κάψα  μεταξύ του φλοιικού ιστού και του νεφρικού κόλπου.</a:t>
            </a:r>
            <a:r>
              <a:rPr lang="el-GR" sz="2000" b="1" i="1" dirty="0" smtClean="0">
                <a:solidFill>
                  <a:schemeClr val="accent1"/>
                </a:solidFill>
              </a:rPr>
              <a:t> </a:t>
            </a:r>
            <a:r>
              <a:rPr lang="el-GR" sz="2000" b="1" i="1" dirty="0" smtClean="0">
                <a:solidFill>
                  <a:schemeClr val="bg2">
                    <a:lumMod val="50000"/>
                  </a:schemeClr>
                </a:solidFill>
              </a:rPr>
              <a:t>Η διήθηση του νεφρικού κόλπου </a:t>
            </a:r>
            <a:r>
              <a:rPr lang="el-GR" sz="2000" dirty="0" smtClean="0"/>
              <a:t>αποτελεί την </a:t>
            </a:r>
            <a:r>
              <a:rPr lang="el-GR" sz="2000" b="1" dirty="0" smtClean="0">
                <a:solidFill>
                  <a:schemeClr val="tx2"/>
                </a:solidFill>
              </a:rPr>
              <a:t>κύρια οδό </a:t>
            </a:r>
            <a:r>
              <a:rPr lang="el-GR" sz="2000" dirty="0" smtClean="0">
                <a:solidFill>
                  <a:schemeClr val="tx2"/>
                </a:solidFill>
              </a:rPr>
              <a:t>εξω</a:t>
            </a:r>
            <a:r>
              <a:rPr lang="el-GR" sz="2000" dirty="0" smtClean="0"/>
              <a:t>νεφρικής επέκτασης του όγκου και  </a:t>
            </a:r>
            <a:r>
              <a:rPr lang="el-GR" sz="2000" b="1" i="1" dirty="0" smtClean="0">
                <a:solidFill>
                  <a:schemeClr val="accent1"/>
                </a:solidFill>
              </a:rPr>
              <a:t>φαίνεται να συνδέεται με </a:t>
            </a:r>
            <a:r>
              <a:rPr lang="el-GR" sz="2000" b="1" i="1" dirty="0" smtClean="0">
                <a:solidFill>
                  <a:schemeClr val="accent1"/>
                </a:solidFill>
                <a:effectLst>
                  <a:outerShdw blurRad="38100" dist="38100" dir="2700000" algn="tl">
                    <a:srgbClr val="000000">
                      <a:alpha val="43137"/>
                    </a:srgbClr>
                  </a:outerShdw>
                </a:effectLst>
              </a:rPr>
              <a:t>χειρότερη</a:t>
            </a:r>
            <a:r>
              <a:rPr lang="el-GR" sz="2000" b="1" i="1" dirty="0" smtClean="0">
                <a:solidFill>
                  <a:schemeClr val="accent1"/>
                </a:solidFill>
              </a:rPr>
              <a:t> πρόγνωση απότι η διήθηση του  περινεφρικού λίπους.</a:t>
            </a:r>
            <a:r>
              <a:rPr lang="en-US" sz="2000" b="1" i="1" dirty="0" smtClean="0">
                <a:solidFill>
                  <a:schemeClr val="accent1"/>
                </a:solidFill>
              </a:rPr>
              <a:t> </a:t>
            </a:r>
            <a:endParaRPr lang="el-GR" sz="2000" b="1" i="1" dirty="0" smtClean="0">
              <a:solidFill>
                <a:schemeClr val="accent1"/>
              </a:solidFill>
            </a:endParaRPr>
          </a:p>
          <a:p>
            <a:pPr algn="just"/>
            <a:endParaRPr lang="el-GR" sz="2000" dirty="0" smtClean="0"/>
          </a:p>
          <a:p>
            <a:endParaRPr lang="el-GR" sz="2800" dirty="0" smtClean="0"/>
          </a:p>
          <a:p>
            <a:pPr>
              <a:buFont typeface="Wingdings 3" pitchFamily="18" charset="2"/>
              <a:buNone/>
            </a:pPr>
            <a:endParaRPr lang="el-GR" sz="1800" dirty="0" smtClean="0"/>
          </a:p>
        </p:txBody>
      </p:sp>
      <p:pic>
        <p:nvPicPr>
          <p:cNvPr id="25605" name="Picture 2" descr="http://www.auanet.org/education/modules/pathology/normal-histology/images/renal_sinus-figureA.jpg"/>
          <p:cNvPicPr>
            <a:picLocks noChangeAspect="1" noChangeArrowheads="1"/>
          </p:cNvPicPr>
          <p:nvPr/>
        </p:nvPicPr>
        <p:blipFill>
          <a:blip r:embed="rId2" cstate="print"/>
          <a:srcRect/>
          <a:stretch>
            <a:fillRect/>
          </a:stretch>
        </p:blipFill>
        <p:spPr bwMode="auto">
          <a:xfrm>
            <a:off x="214282" y="3429000"/>
            <a:ext cx="4327525" cy="3201987"/>
          </a:xfrm>
          <a:prstGeom prst="rect">
            <a:avLst/>
          </a:prstGeom>
          <a:noFill/>
          <a:ln w="9525">
            <a:noFill/>
            <a:miter lim="800000"/>
            <a:headEnd/>
            <a:tailEnd/>
          </a:ln>
        </p:spPr>
      </p:pic>
      <p:pic>
        <p:nvPicPr>
          <p:cNvPr id="25606" name="Picture 3" descr="http://www.auanet.org/education/modules/pathology/normal-histology/images/renal_sinus-figureB.jpg"/>
          <p:cNvPicPr>
            <a:picLocks noChangeAspect="1" noChangeArrowheads="1"/>
          </p:cNvPicPr>
          <p:nvPr/>
        </p:nvPicPr>
        <p:blipFill>
          <a:blip r:embed="rId3" cstate="print"/>
          <a:srcRect/>
          <a:stretch>
            <a:fillRect/>
          </a:stretch>
        </p:blipFill>
        <p:spPr bwMode="auto">
          <a:xfrm>
            <a:off x="4643438" y="3429000"/>
            <a:ext cx="4327525" cy="3201987"/>
          </a:xfrm>
          <a:prstGeom prst="rect">
            <a:avLst/>
          </a:prstGeom>
          <a:noFill/>
          <a:ln w="9525">
            <a:noFill/>
            <a:miter lim="800000"/>
            <a:headEnd/>
            <a:tailEnd/>
          </a:ln>
        </p:spPr>
      </p:pic>
      <p:sp>
        <p:nvSpPr>
          <p:cNvPr id="6" name="Down Arrow 5"/>
          <p:cNvSpPr/>
          <p:nvPr/>
        </p:nvSpPr>
        <p:spPr>
          <a:xfrm rot="1524258">
            <a:off x="7149231" y="5037295"/>
            <a:ext cx="344270" cy="7691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928662" y="285728"/>
            <a:ext cx="7215238" cy="5343819"/>
          </a:xfrm>
          <a:prstGeom prst="rect">
            <a:avLst/>
          </a:prstGeom>
          <a:noFill/>
          <a:ln w="9525">
            <a:noFill/>
            <a:miter lim="800000"/>
            <a:headEnd/>
            <a:tailEnd/>
          </a:ln>
        </p:spPr>
      </p:pic>
      <p:sp>
        <p:nvSpPr>
          <p:cNvPr id="33795" name="2 - Ορθογώνιο"/>
          <p:cNvSpPr>
            <a:spLocks noChangeArrowheads="1"/>
          </p:cNvSpPr>
          <p:nvPr/>
        </p:nvSpPr>
        <p:spPr bwMode="auto">
          <a:xfrm>
            <a:off x="0" y="5857891"/>
            <a:ext cx="9144000" cy="523220"/>
          </a:xfrm>
          <a:prstGeom prst="rect">
            <a:avLst/>
          </a:prstGeom>
          <a:noFill/>
          <a:ln w="9525">
            <a:noFill/>
            <a:miter lim="800000"/>
            <a:headEnd/>
            <a:tailEnd/>
          </a:ln>
        </p:spPr>
        <p:txBody>
          <a:bodyPr wrap="square">
            <a:spAutoFit/>
          </a:bodyPr>
          <a:lstStyle/>
          <a:p>
            <a:pPr algn="ctr" eaLnBrk="1" hangingPunct="1"/>
            <a:r>
              <a:rPr lang="el-GR" sz="2800" dirty="0"/>
              <a:t>Διαυγοκυτταρικό </a:t>
            </a:r>
            <a:r>
              <a:rPr lang="el-GR" sz="2800" dirty="0" smtClean="0"/>
              <a:t>ΝΚΚ</a:t>
            </a:r>
            <a:r>
              <a:rPr lang="en-US" sz="2800" dirty="0" smtClean="0"/>
              <a:t> </a:t>
            </a:r>
            <a:r>
              <a:rPr lang="el-GR" sz="2800" dirty="0"/>
              <a:t>διηθεί το νεφρικό κόλπο</a:t>
            </a:r>
            <a:r>
              <a:rPr lang="en-US" sz="2800" dirty="0"/>
              <a:t> (</a:t>
            </a:r>
            <a:r>
              <a:rPr lang="el-GR" sz="2800" dirty="0"/>
              <a:t>βέλη</a:t>
            </a:r>
            <a:r>
              <a:rPr lang="en-US" sz="2800" dirty="0"/>
              <a:t>).</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515</TotalTime>
  <Words>3364</Words>
  <Application>Microsoft Office PowerPoint</Application>
  <PresentationFormat>On-screen Show (4:3)</PresentationFormat>
  <Paragraphs>338</Paragraphs>
  <Slides>57</Slides>
  <Notes>7</Notes>
  <HiddenSlides>5</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Office Theme</vt:lpstr>
      <vt:lpstr>Slide 1</vt:lpstr>
      <vt:lpstr>ΝΕΦΡΟΙ Παθολογοανατομικές παράμετροι  επηρεάζουσες σημαντικά  τη σχετιζόμενη με το νεφροκυτταρικό καρκίνωμα (ΝΚΚ)  επιβίωση των ασθενών</vt:lpstr>
      <vt:lpstr>ΒΑΣΙΚΗ   ΠΑΘΟΛΟΓΟΑΝΑΤΟΜΙΚΗ ΚΑΤΗΓΟΡΙΟΠΟΙΗΣΗ   ΟΓΚΩΝ ΝΕΦΡΟΥ   </vt:lpstr>
      <vt:lpstr>Σαρκωματοειδής &amp; Ραβδοειδής (απο)διαφοροποίηση ΝΚΚ</vt:lpstr>
      <vt:lpstr>ΘΕΜΑΤΑ ΣΤΑΔΙΟΠΟΙΗΣΗΣ.  ΔΙΗΘΗΣΗ ΠΕΡΙΝΕΦΡΙΚΩΝ ΙΣΤΩΝ</vt:lpstr>
      <vt:lpstr>Slide 6</vt:lpstr>
      <vt:lpstr>Slide 7</vt:lpstr>
      <vt:lpstr>ΕΚΤΙΜΗΣΗ ΔΙΗΘΗΣΗΣ ΝΕΦΡΙΚΟΥ ΚΟΛΠΟΥ (pT3a)</vt:lpstr>
      <vt:lpstr>Slide 9</vt:lpstr>
      <vt:lpstr>Μικροσκοπική τεκμηρίωση  διήθησης  του νεφρικού κόλπου (pT3a)</vt:lpstr>
      <vt:lpstr>Slide 11</vt:lpstr>
      <vt:lpstr>Μακροσκοπική διήθηση νεφρικής φλέβας (Τ3α), δειγματοληψία, όρια</vt:lpstr>
      <vt:lpstr>Slide 13</vt:lpstr>
      <vt:lpstr>Slide 14</vt:lpstr>
      <vt:lpstr>Διήθηση  κάτω κοίλης φλέβας</vt:lpstr>
      <vt:lpstr>«Εμπλοκή» του επινεφριδίου κατά συνέχεια ιστού (pT4)</vt:lpstr>
      <vt:lpstr>Slide 17</vt:lpstr>
      <vt:lpstr>Έλεγχος λεμφαδένων</vt:lpstr>
      <vt:lpstr>Επί μεταστατικής νόσου, δείκτες που επιβεβαιώνουν τη διάγνωση νεφρικού νεοπλάσματος (νεφρική προέλευση) </vt:lpstr>
      <vt:lpstr>Slide 20</vt:lpstr>
      <vt:lpstr>Αξιολογώντας τα έως τώρα δεδομένα</vt:lpstr>
      <vt:lpstr> Από τον πυρηνικό προς τον «πυρηνιακό» βαθμό κακοήθειας …</vt:lpstr>
      <vt:lpstr>Συστάσεις εξειδικευμένων ιστοπαθολόγων ( αντίστοιχα ποσοστά συμφωνίας % )</vt:lpstr>
      <vt:lpstr>Η σημασία της νέκρωσης</vt:lpstr>
      <vt:lpstr>Η νέκρωση που ενδιαφέρει είναι η μικροσκοπικά ανιχνευόμενη ,  πηκτική νέκρωση</vt:lpstr>
      <vt:lpstr> Συστάσεις αναφορικά με τη νέκρωση στο ΝΚΚ </vt:lpstr>
      <vt:lpstr>Slide 27</vt:lpstr>
      <vt:lpstr>ΔΙΗΘΗΤΙΚΟ ΟΥΡΟΘΗΛΙΑΚΟ ΚΑΡΚΙΝΩΜΑ</vt:lpstr>
      <vt:lpstr>Ιστολογικά γνωρίσματα χρήσιμα  στη διάγνωση της  διήθησης του χορίου του βλεννογόνου/  του συνδετικού υποστρώματος</vt:lpstr>
      <vt:lpstr>Slide 30</vt:lpstr>
      <vt:lpstr>Θηλώδες ουροθηλιακό καρκίνωμα χαμηλόβαθμης μεν  κακοήθειας βάσει της Π.Ο.Υ. 2004-βαθμού κακοηθείας 2 βάσει της Π.Ο.Υ. 1973 αλλά με εστιακή διήθηση του χορίου/συνδετικού υποστρώματος.</vt:lpstr>
      <vt:lpstr>Αληθής διήθηση αγγείων του χορίου.</vt:lpstr>
      <vt:lpstr>Διήθηση βλεννογόνιας μυϊκής στοιβάδας τοιχώματος ουροδόχου κύστης ( στάδιο pT1) </vt:lpstr>
      <vt:lpstr>Διήθηση διάσπαρτων, απ’ άκρη σ’ άκρη του ιστοτεμαχίου, λεπτών μεν  λείων μυϊκών στοιχείων του τοιχώματος της ουροδόχου κύστης, αλλά με έντονη ανοσοδραστικότητα αυτών έναντι της «smoothelin»· άρα  διήθηση του μυϊκού χιτώνα και όχι της βλεννογόνιας μυϊκής στοιβάδας ( στάδιο pT2 κι όχι pT1 ).</vt:lpstr>
      <vt:lpstr>Πρότυπα διήθησης  μυϊκού χιτώνα/εξωστήρα μυ.  pT2 ουροθηλιακό καρκίνωμα. Ένδειξη κυστεκτομής.</vt:lpstr>
      <vt:lpstr>Slide 36</vt:lpstr>
      <vt:lpstr>ΓΕΝΝΗΤΙΚΟ ΣΥΣΤΗΜΑ ΤΟΥ ΑΡΡΕΝΟΣ ΠΡΟΣΤΑΤΗΣ ΑΔΕΝΑΣ-ΟΡΧΕΙΣ  </vt:lpstr>
      <vt:lpstr>ΠΡΟΣΤΑΤΗΣ ΑΔΕΝΑΣ  Συνδυαζόμενα κριτήρια διάγνωσης  περιορισμένου προστατικού αδενοκαρκινώματος</vt:lpstr>
      <vt:lpstr>Slide 39</vt:lpstr>
      <vt:lpstr>Επίμαχα σημεία στη διάγνωση περιορισμένου καρκινώματος προστάτη αδένα  σε υλικό βιοψίας διά βελόνης</vt:lpstr>
      <vt:lpstr>Για τη διάγνωση περιορισμένης ανάπτυξης   προστατικού καρκίνου:</vt:lpstr>
      <vt:lpstr>ΙΣΤΟΛΟΓΙΚΗ ΔΙΑΒΑΘΜΙΣΗ ΚΑΚΟΗΘΕΙΑΣ ΑΔΕΝΟΚΑΡΚΙΝΩΜΑ-ΤΟΣ ΠΡΟΣΤΑΤΗ ΑΔΕΝΑ    Πρότυπο 3 και πρότυπο 4 της πενταβάθμιας κλίμακας κατά Gleason</vt:lpstr>
      <vt:lpstr>Αναθεώρηση μορφολογικών κριτηρίων υψηλόβαθμης κακοήθειας. Eικόνες κυψελιδικών αδενοκαρκινωμάτων προστάτη αδένα  με χαμηλά διαφοροποιημένη μορφολογία, παλαιότερα χαρακτηρισθέντων ως μέτρια διαφοροποιημένα, αθροιστικού βαθμού κακοήθειας 6 κατά Gleason.</vt:lpstr>
      <vt:lpstr>ΠΡΟΤΕΙΝΟΜΕΝΗ ΑΝΑΘΕΩΡΗΣΗ ΣΥΣΤΗΜΑΤΟΣ ΙΣΤΟΛΟΓΙΚΗΣ ΔΙΑΒΑΘΜΙΣΗΣ ΚΑΚΟΗΘΕΙΑΣ ΠΡΟΣΤΑΤΙΚΟΥ ΑΔΕΝΟΚΑΡΚΙΝΩΜΑΤΟΣ Ακριβέστερη διαστρωμάτωση ιστολογικών βαθμών κακοήθειας, απλοποιημένο σύστημα 5 βαθμών, μείωση υπερθεραπευτικών χειρισμών.</vt:lpstr>
      <vt:lpstr> ΘΕΜΑΤΑ ΣΤΑΔΙΟΠΟΙΗΣΗΣ   Διήθηση σημασμένου με σινική μελάνη  εγχειρητικού ορίου , εν προκειμένω συμπίπτοντος με την προστατική  «κάψα».  Aπουσία εξωπροστατικής διήθησης.  Στάδιο pT2 R+.</vt:lpstr>
      <vt:lpstr>Εξωπροστατική επέκταση του καρκινώματος (στάδιο pT3a)</vt:lpstr>
      <vt:lpstr>Αντιπαραβολή ιστολογικής υφής </vt:lpstr>
      <vt:lpstr>Διήθηση σπερματοδόχου ληκύθου από προστατικό αδενοκαρκίνωμα σε υλικό βιοψίας προστάτη αδένα. Ήδη από τη βιοψία, στάδιο pT3b.  Mη ιάσιμος χειρουργικώς καρκίνος.</vt:lpstr>
      <vt:lpstr>Slide 49</vt:lpstr>
      <vt:lpstr>Ο ίδιος ελυτροειδής (ορογόνος) χιτώνας του όρχεως με τα δύο πέταλά του ( τοιχωματικό και περισπλάχνιο ) και ο ινώδης χιτώνας του όρχεως </vt:lpstr>
      <vt:lpstr>Slide 51</vt:lpstr>
      <vt:lpstr>Slide 52</vt:lpstr>
      <vt:lpstr>Κομβικά σημεία στην παθολογοανατομική εξέταση  των όγκων από γεννητικά κύτταρα του όρχεως</vt:lpstr>
      <vt:lpstr>Slide 54</vt:lpstr>
      <vt:lpstr>Σεμίνωμα με έντονη νεκρωτική δραστηριότητα. Στοιχεία ατυπίας.  </vt:lpstr>
      <vt:lpstr>Ταξινόμηση των όγκων από γεννητικά κύτταρα  (OΓK) του όρχεως κατά Π.Ο.Υ.</vt:lpstr>
      <vt:lpstr>Slide 57</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αγαπουλακι</dc:creator>
  <cp:lastModifiedBy>αγαπουλακι</cp:lastModifiedBy>
  <cp:revision>74</cp:revision>
  <dcterms:created xsi:type="dcterms:W3CDTF">2015-10-25T08:50:57Z</dcterms:created>
  <dcterms:modified xsi:type="dcterms:W3CDTF">2015-11-09T18:04:04Z</dcterms:modified>
</cp:coreProperties>
</file>