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44"/>
  </p:notesMasterIdLst>
  <p:handoutMasterIdLst>
    <p:handoutMasterId r:id="rId45"/>
  </p:handoutMasterIdLst>
  <p:sldIdLst>
    <p:sldId id="368" r:id="rId5"/>
    <p:sldId id="256" r:id="rId6"/>
    <p:sldId id="1560" r:id="rId7"/>
    <p:sldId id="1542" r:id="rId8"/>
    <p:sldId id="574" r:id="rId9"/>
    <p:sldId id="1543" r:id="rId10"/>
    <p:sldId id="1537" r:id="rId11"/>
    <p:sldId id="1544" r:id="rId12"/>
    <p:sldId id="1545" r:id="rId13"/>
    <p:sldId id="1546" r:id="rId14"/>
    <p:sldId id="1547" r:id="rId15"/>
    <p:sldId id="1548" r:id="rId16"/>
    <p:sldId id="1535" r:id="rId17"/>
    <p:sldId id="1549" r:id="rId18"/>
    <p:sldId id="1550" r:id="rId19"/>
    <p:sldId id="294" r:id="rId20"/>
    <p:sldId id="1551" r:id="rId21"/>
    <p:sldId id="577" r:id="rId22"/>
    <p:sldId id="1552" r:id="rId23"/>
    <p:sldId id="1553" r:id="rId24"/>
    <p:sldId id="1554" r:id="rId25"/>
    <p:sldId id="1536" r:id="rId26"/>
    <p:sldId id="1528" r:id="rId27"/>
    <p:sldId id="1516" r:id="rId28"/>
    <p:sldId id="1518" r:id="rId29"/>
    <p:sldId id="1494" r:id="rId30"/>
    <p:sldId id="1495" r:id="rId31"/>
    <p:sldId id="1496" r:id="rId32"/>
    <p:sldId id="1497" r:id="rId33"/>
    <p:sldId id="1498" r:id="rId34"/>
    <p:sldId id="1474" r:id="rId35"/>
    <p:sldId id="1475" r:id="rId36"/>
    <p:sldId id="1529" r:id="rId37"/>
    <p:sldId id="1531" r:id="rId38"/>
    <p:sldId id="1524" r:id="rId39"/>
    <p:sldId id="1525" r:id="rId40"/>
    <p:sldId id="1532" r:id="rId41"/>
    <p:sldId id="1533" r:id="rId42"/>
    <p:sldId id="1559"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E75E278A-FF0E-49A4-B170-79828D63BBAD}">
          <p14:sldIdLst>
            <p14:sldId id="368"/>
            <p14:sldId id="256"/>
            <p14:sldId id="1560"/>
            <p14:sldId id="1542"/>
            <p14:sldId id="574"/>
            <p14:sldId id="1543"/>
            <p14:sldId id="1537"/>
            <p14:sldId id="1544"/>
            <p14:sldId id="1545"/>
            <p14:sldId id="1546"/>
            <p14:sldId id="1547"/>
            <p14:sldId id="1548"/>
            <p14:sldId id="1535"/>
            <p14:sldId id="1549"/>
            <p14:sldId id="1550"/>
            <p14:sldId id="294"/>
            <p14:sldId id="1551"/>
            <p14:sldId id="577"/>
            <p14:sldId id="1552"/>
            <p14:sldId id="1553"/>
            <p14:sldId id="1554"/>
            <p14:sldId id="1536"/>
            <p14:sldId id="1528"/>
            <p14:sldId id="1516"/>
            <p14:sldId id="1518"/>
            <p14:sldId id="1494"/>
            <p14:sldId id="1495"/>
            <p14:sldId id="1496"/>
            <p14:sldId id="1497"/>
            <p14:sldId id="1498"/>
            <p14:sldId id="1474"/>
            <p14:sldId id="1475"/>
            <p14:sldId id="1529"/>
            <p14:sldId id="1531"/>
            <p14:sldId id="1524"/>
            <p14:sldId id="1525"/>
            <p14:sldId id="1532"/>
            <p14:sldId id="1533"/>
            <p14:sldId id="1559"/>
          </p14:sldIdLst>
        </p14:section>
        <p14:section name="Learn More" id="{2CC34DB2-6590-42C0-AD4B-A04C6060184E}">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4726"/>
    <a:srgbClr val="404040"/>
    <a:srgbClr val="FF9B45"/>
    <a:srgbClr val="DD462F"/>
    <a:srgbClr val="F8CFB6"/>
    <a:srgbClr val="F8CAB6"/>
    <a:srgbClr val="923922"/>
    <a:srgbClr val="F5F5F5"/>
    <a:srgbClr val="F2F2F2"/>
    <a:srgbClr val="D2B4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6" autoAdjust="0"/>
    <p:restoredTop sz="94241" autoAdjust="0"/>
  </p:normalViewPr>
  <p:slideViewPr>
    <p:cSldViewPr snapToGrid="0">
      <p:cViewPr varScale="1">
        <p:scale>
          <a:sx n="97" d="100"/>
          <a:sy n="97" d="100"/>
        </p:scale>
        <p:origin x="55" y="9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0680FBE-A8DF-4758-9AC4-3A9E1039168F}" type="datetimeFigureOut">
              <a:rPr lang="en-US" smtClean="0"/>
              <a:t>10/30/2023</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679768-A2FC-4D08-91F6-8DCE6C566B36}" type="slidenum">
              <a:rPr lang="en-US" smtClean="0"/>
              <a:t>‹#›</a:t>
            </a:fld>
            <a:endParaRPr lang="en-US" dirty="0"/>
          </a:p>
        </p:txBody>
      </p:sp>
    </p:spTree>
    <p:extLst>
      <p:ext uri="{BB962C8B-B14F-4D97-AF65-F5344CB8AC3E}">
        <p14:creationId xmlns:p14="http://schemas.microsoft.com/office/powerpoint/2010/main" val="18302551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13577B-6902-467D-A26C-08A0DD5E4E03}" type="datetimeFigureOut">
              <a:rPr lang="en-US" smtClean="0"/>
              <a:t>10/30/2023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61EA0F-A667-4B49-8422-0062BC55E249}" type="slidenum">
              <a:rPr lang="en-US" smtClean="0"/>
              <a:t>‹#›</a:t>
            </a:fld>
            <a:endParaRPr lang="en-US" dirty="0"/>
          </a:p>
        </p:txBody>
      </p:sp>
    </p:spTree>
    <p:extLst>
      <p:ext uri="{BB962C8B-B14F-4D97-AF65-F5344CB8AC3E}">
        <p14:creationId xmlns:p14="http://schemas.microsoft.com/office/powerpoint/2010/main" val="3381910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94" name="Google Shape;1094;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831429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1EA0F-A667-4B49-8422-0062BC55E249}" type="slidenum">
              <a:rPr lang="en-US" smtClean="0"/>
              <a:t>2</a:t>
            </a:fld>
            <a:endParaRPr lang="en-US" dirty="0"/>
          </a:p>
        </p:txBody>
      </p:sp>
    </p:spTree>
    <p:extLst>
      <p:ext uri="{BB962C8B-B14F-4D97-AF65-F5344CB8AC3E}">
        <p14:creationId xmlns:p14="http://schemas.microsoft.com/office/powerpoint/2010/main" val="1011769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1EA0F-A667-4B49-8422-0062BC55E249}" type="slidenum">
              <a:rPr lang="en-US" smtClean="0"/>
              <a:t>5</a:t>
            </a:fld>
            <a:endParaRPr lang="en-US" dirty="0"/>
          </a:p>
        </p:txBody>
      </p:sp>
    </p:spTree>
    <p:extLst>
      <p:ext uri="{BB962C8B-B14F-4D97-AF65-F5344CB8AC3E}">
        <p14:creationId xmlns:p14="http://schemas.microsoft.com/office/powerpoint/2010/main" val="2769398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61EA0F-A667-4B49-8422-0062BC55E249}" type="slidenum">
              <a:rPr lang="en-US" smtClean="0"/>
              <a:t>22</a:t>
            </a:fld>
            <a:endParaRPr lang="en-US" dirty="0"/>
          </a:p>
        </p:txBody>
      </p:sp>
    </p:spTree>
    <p:extLst>
      <p:ext uri="{BB962C8B-B14F-4D97-AF65-F5344CB8AC3E}">
        <p14:creationId xmlns:p14="http://schemas.microsoft.com/office/powerpoint/2010/main" val="14101099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86C538D0-44DE-4D1F-B53D-38D4E04B7C48}" type="slidenum">
              <a:rPr lang="el-GR" smtClean="0"/>
              <a:t>23</a:t>
            </a:fld>
            <a:endParaRPr lang="el-GR"/>
          </a:p>
        </p:txBody>
      </p:sp>
    </p:spTree>
    <p:extLst>
      <p:ext uri="{BB962C8B-B14F-4D97-AF65-F5344CB8AC3E}">
        <p14:creationId xmlns:p14="http://schemas.microsoft.com/office/powerpoint/2010/main" val="19811929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86C538D0-44DE-4D1F-B53D-38D4E04B7C48}" type="slidenum">
              <a:rPr lang="el-GR" smtClean="0"/>
              <a:t>34</a:t>
            </a:fld>
            <a:endParaRPr lang="el-GR"/>
          </a:p>
        </p:txBody>
      </p:sp>
    </p:spTree>
    <p:extLst>
      <p:ext uri="{BB962C8B-B14F-4D97-AF65-F5344CB8AC3E}">
        <p14:creationId xmlns:p14="http://schemas.microsoft.com/office/powerpoint/2010/main" val="4142496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bwMode="blackWhite">
          <a:xfrm>
            <a:off x="254950" y="262784"/>
            <a:ext cx="11682101" cy="6332433"/>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185494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D51719-A35E-9BF1-D6E3-76EB00DB422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Date Placeholder 9">
            <a:extLst>
              <a:ext uri="{FF2B5EF4-FFF2-40B4-BE49-F238E27FC236}">
                <a16:creationId xmlns:a16="http://schemas.microsoft.com/office/drawing/2014/main" id="{94F395F9-3E4F-FE21-2C67-B37DACA72C88}"/>
              </a:ext>
            </a:extLst>
          </p:cNvPr>
          <p:cNvSpPr>
            <a:spLocks noGrp="1"/>
          </p:cNvSpPr>
          <p:nvPr>
            <p:ph type="dt" sz="half" idx="10"/>
          </p:nvPr>
        </p:nvSpPr>
        <p:spPr/>
        <p:txBody>
          <a:bodyPr/>
          <a:lstStyle/>
          <a:p>
            <a:fld id="{0A3EE3EA-4A25-4E89-9DB5-641949574DE6}" type="datetime1">
              <a:rPr lang="en-US" smtClean="0"/>
              <a:t>10/30/2023</a:t>
            </a:fld>
            <a:endParaRPr lang="en-GB"/>
          </a:p>
        </p:txBody>
      </p:sp>
      <p:sp>
        <p:nvSpPr>
          <p:cNvPr id="11" name="Footer Placeholder 10">
            <a:extLst>
              <a:ext uri="{FF2B5EF4-FFF2-40B4-BE49-F238E27FC236}">
                <a16:creationId xmlns:a16="http://schemas.microsoft.com/office/drawing/2014/main" id="{8BFBB2E8-9AB6-FB95-2DB8-0A48B78C7892}"/>
              </a:ext>
            </a:extLst>
          </p:cNvPr>
          <p:cNvSpPr>
            <a:spLocks noGrp="1"/>
          </p:cNvSpPr>
          <p:nvPr>
            <p:ph type="ftr" sz="quarter" idx="11"/>
          </p:nvPr>
        </p:nvSpPr>
        <p:spPr/>
        <p:txBody>
          <a:bodyPr/>
          <a:lstStyle/>
          <a:p>
            <a:endParaRPr lang="en-GB"/>
          </a:p>
        </p:txBody>
      </p:sp>
      <p:sp>
        <p:nvSpPr>
          <p:cNvPr id="12" name="Slide Number Placeholder 11">
            <a:extLst>
              <a:ext uri="{FF2B5EF4-FFF2-40B4-BE49-F238E27FC236}">
                <a16:creationId xmlns:a16="http://schemas.microsoft.com/office/drawing/2014/main" id="{269A98B1-7730-F240-F06D-3465A92EE9EB}"/>
              </a:ext>
            </a:extLst>
          </p:cNvPr>
          <p:cNvSpPr>
            <a:spLocks noGrp="1"/>
          </p:cNvSpPr>
          <p:nvPr>
            <p:ph type="sldNum" sz="quarter" idx="12"/>
          </p:nvPr>
        </p:nvSpPr>
        <p:spPr/>
        <p:txBody>
          <a:bodyPr/>
          <a:lstStyle/>
          <a:p>
            <a:fld id="{B459ED47-9C89-43F3-9D88-0AF5C90247EF}" type="slidenum">
              <a:rPr lang="en-GB" smtClean="0"/>
              <a:t>‹#›</a:t>
            </a:fld>
            <a:endParaRPr lang="en-GB"/>
          </a:p>
        </p:txBody>
      </p:sp>
      <p:sp>
        <p:nvSpPr>
          <p:cNvPr id="13" name="Title 12">
            <a:extLst>
              <a:ext uri="{FF2B5EF4-FFF2-40B4-BE49-F238E27FC236}">
                <a16:creationId xmlns:a16="http://schemas.microsoft.com/office/drawing/2014/main" id="{AD62AF98-2186-A947-05F3-A2BDF34C7CA5}"/>
              </a:ext>
            </a:extLst>
          </p:cNvPr>
          <p:cNvSpPr>
            <a:spLocks noGrp="1"/>
          </p:cNvSpPr>
          <p:nvPr>
            <p:ph type="title"/>
          </p:nvPr>
        </p:nvSpPr>
        <p:spPr/>
        <p:txBody>
          <a:bodyPr/>
          <a:lstStyle/>
          <a:p>
            <a:r>
              <a:rPr lang="en-GB"/>
              <a:t>Click to edit Master title style</a:t>
            </a:r>
            <a:endParaRPr lang="en-GR"/>
          </a:p>
        </p:txBody>
      </p:sp>
    </p:spTree>
    <p:extLst>
      <p:ext uri="{BB962C8B-B14F-4D97-AF65-F5344CB8AC3E}">
        <p14:creationId xmlns:p14="http://schemas.microsoft.com/office/powerpoint/2010/main" val="1474393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D51719-A35E-9BF1-D6E3-76EB00DB422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Date Placeholder 9">
            <a:extLst>
              <a:ext uri="{FF2B5EF4-FFF2-40B4-BE49-F238E27FC236}">
                <a16:creationId xmlns:a16="http://schemas.microsoft.com/office/drawing/2014/main" id="{94F395F9-3E4F-FE21-2C67-B37DACA72C88}"/>
              </a:ext>
            </a:extLst>
          </p:cNvPr>
          <p:cNvSpPr>
            <a:spLocks noGrp="1"/>
          </p:cNvSpPr>
          <p:nvPr>
            <p:ph type="dt" sz="half" idx="10"/>
          </p:nvPr>
        </p:nvSpPr>
        <p:spPr/>
        <p:txBody>
          <a:bodyPr/>
          <a:lstStyle/>
          <a:p>
            <a:fld id="{24D65159-6665-4C92-853C-51C7DC1FB24D}" type="datetime1">
              <a:rPr lang="en-US" smtClean="0"/>
              <a:t>10/30/2023</a:t>
            </a:fld>
            <a:endParaRPr lang="en-GB"/>
          </a:p>
        </p:txBody>
      </p:sp>
      <p:sp>
        <p:nvSpPr>
          <p:cNvPr id="11" name="Footer Placeholder 10">
            <a:extLst>
              <a:ext uri="{FF2B5EF4-FFF2-40B4-BE49-F238E27FC236}">
                <a16:creationId xmlns:a16="http://schemas.microsoft.com/office/drawing/2014/main" id="{8BFBB2E8-9AB6-FB95-2DB8-0A48B78C7892}"/>
              </a:ext>
            </a:extLst>
          </p:cNvPr>
          <p:cNvSpPr>
            <a:spLocks noGrp="1"/>
          </p:cNvSpPr>
          <p:nvPr>
            <p:ph type="ftr" sz="quarter" idx="11"/>
          </p:nvPr>
        </p:nvSpPr>
        <p:spPr/>
        <p:txBody>
          <a:bodyPr/>
          <a:lstStyle/>
          <a:p>
            <a:endParaRPr lang="en-GB"/>
          </a:p>
        </p:txBody>
      </p:sp>
      <p:sp>
        <p:nvSpPr>
          <p:cNvPr id="12" name="Slide Number Placeholder 11">
            <a:extLst>
              <a:ext uri="{FF2B5EF4-FFF2-40B4-BE49-F238E27FC236}">
                <a16:creationId xmlns:a16="http://schemas.microsoft.com/office/drawing/2014/main" id="{269A98B1-7730-F240-F06D-3465A92EE9EB}"/>
              </a:ext>
            </a:extLst>
          </p:cNvPr>
          <p:cNvSpPr>
            <a:spLocks noGrp="1"/>
          </p:cNvSpPr>
          <p:nvPr>
            <p:ph type="sldNum" sz="quarter" idx="12"/>
          </p:nvPr>
        </p:nvSpPr>
        <p:spPr/>
        <p:txBody>
          <a:bodyPr/>
          <a:lstStyle/>
          <a:p>
            <a:fld id="{B459ED47-9C89-43F3-9D88-0AF5C90247EF}" type="slidenum">
              <a:rPr lang="en-GB" smtClean="0"/>
              <a:t>‹#›</a:t>
            </a:fld>
            <a:endParaRPr lang="en-GB"/>
          </a:p>
        </p:txBody>
      </p:sp>
      <p:sp>
        <p:nvSpPr>
          <p:cNvPr id="13" name="Title 12">
            <a:extLst>
              <a:ext uri="{FF2B5EF4-FFF2-40B4-BE49-F238E27FC236}">
                <a16:creationId xmlns:a16="http://schemas.microsoft.com/office/drawing/2014/main" id="{AD62AF98-2186-A947-05F3-A2BDF34C7CA5}"/>
              </a:ext>
            </a:extLst>
          </p:cNvPr>
          <p:cNvSpPr>
            <a:spLocks noGrp="1"/>
          </p:cNvSpPr>
          <p:nvPr>
            <p:ph type="title"/>
          </p:nvPr>
        </p:nvSpPr>
        <p:spPr/>
        <p:txBody>
          <a:bodyPr/>
          <a:lstStyle/>
          <a:p>
            <a:r>
              <a:rPr lang="en-GB"/>
              <a:t>Click to edit Master title style</a:t>
            </a:r>
            <a:endParaRPr lang="en-GR"/>
          </a:p>
        </p:txBody>
      </p:sp>
    </p:spTree>
    <p:extLst>
      <p:ext uri="{BB962C8B-B14F-4D97-AF65-F5344CB8AC3E}">
        <p14:creationId xmlns:p14="http://schemas.microsoft.com/office/powerpoint/2010/main" val="14970183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D51719-A35E-9BF1-D6E3-76EB00DB422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Date Placeholder 9">
            <a:extLst>
              <a:ext uri="{FF2B5EF4-FFF2-40B4-BE49-F238E27FC236}">
                <a16:creationId xmlns:a16="http://schemas.microsoft.com/office/drawing/2014/main" id="{94F395F9-3E4F-FE21-2C67-B37DACA72C88}"/>
              </a:ext>
            </a:extLst>
          </p:cNvPr>
          <p:cNvSpPr>
            <a:spLocks noGrp="1"/>
          </p:cNvSpPr>
          <p:nvPr>
            <p:ph type="dt" sz="half" idx="10"/>
          </p:nvPr>
        </p:nvSpPr>
        <p:spPr/>
        <p:txBody>
          <a:bodyPr/>
          <a:lstStyle/>
          <a:p>
            <a:fld id="{BC500EE0-7D84-46FD-9419-2AEC452F10CF}" type="datetime1">
              <a:rPr lang="en-US" smtClean="0"/>
              <a:t>10/30/2023</a:t>
            </a:fld>
            <a:endParaRPr lang="en-GB"/>
          </a:p>
        </p:txBody>
      </p:sp>
      <p:sp>
        <p:nvSpPr>
          <p:cNvPr id="11" name="Footer Placeholder 10">
            <a:extLst>
              <a:ext uri="{FF2B5EF4-FFF2-40B4-BE49-F238E27FC236}">
                <a16:creationId xmlns:a16="http://schemas.microsoft.com/office/drawing/2014/main" id="{8BFBB2E8-9AB6-FB95-2DB8-0A48B78C7892}"/>
              </a:ext>
            </a:extLst>
          </p:cNvPr>
          <p:cNvSpPr>
            <a:spLocks noGrp="1"/>
          </p:cNvSpPr>
          <p:nvPr>
            <p:ph type="ftr" sz="quarter" idx="11"/>
          </p:nvPr>
        </p:nvSpPr>
        <p:spPr/>
        <p:txBody>
          <a:bodyPr/>
          <a:lstStyle/>
          <a:p>
            <a:endParaRPr lang="en-GB"/>
          </a:p>
        </p:txBody>
      </p:sp>
      <p:sp>
        <p:nvSpPr>
          <p:cNvPr id="12" name="Slide Number Placeholder 11">
            <a:extLst>
              <a:ext uri="{FF2B5EF4-FFF2-40B4-BE49-F238E27FC236}">
                <a16:creationId xmlns:a16="http://schemas.microsoft.com/office/drawing/2014/main" id="{269A98B1-7730-F240-F06D-3465A92EE9EB}"/>
              </a:ext>
            </a:extLst>
          </p:cNvPr>
          <p:cNvSpPr>
            <a:spLocks noGrp="1"/>
          </p:cNvSpPr>
          <p:nvPr>
            <p:ph type="sldNum" sz="quarter" idx="12"/>
          </p:nvPr>
        </p:nvSpPr>
        <p:spPr/>
        <p:txBody>
          <a:bodyPr/>
          <a:lstStyle/>
          <a:p>
            <a:fld id="{B459ED47-9C89-43F3-9D88-0AF5C90247EF}" type="slidenum">
              <a:rPr lang="en-GB" smtClean="0"/>
              <a:t>‹#›</a:t>
            </a:fld>
            <a:endParaRPr lang="en-GB"/>
          </a:p>
        </p:txBody>
      </p:sp>
      <p:sp>
        <p:nvSpPr>
          <p:cNvPr id="13" name="Title 12">
            <a:extLst>
              <a:ext uri="{FF2B5EF4-FFF2-40B4-BE49-F238E27FC236}">
                <a16:creationId xmlns:a16="http://schemas.microsoft.com/office/drawing/2014/main" id="{AD62AF98-2186-A947-05F3-A2BDF34C7CA5}"/>
              </a:ext>
            </a:extLst>
          </p:cNvPr>
          <p:cNvSpPr>
            <a:spLocks noGrp="1"/>
          </p:cNvSpPr>
          <p:nvPr>
            <p:ph type="title"/>
          </p:nvPr>
        </p:nvSpPr>
        <p:spPr/>
        <p:txBody>
          <a:bodyPr/>
          <a:lstStyle/>
          <a:p>
            <a:r>
              <a:rPr lang="en-GB"/>
              <a:t>Click to edit Master title style</a:t>
            </a:r>
            <a:endParaRPr lang="en-GR"/>
          </a:p>
        </p:txBody>
      </p:sp>
    </p:spTree>
    <p:extLst>
      <p:ext uri="{BB962C8B-B14F-4D97-AF65-F5344CB8AC3E}">
        <p14:creationId xmlns:p14="http://schemas.microsoft.com/office/powerpoint/2010/main" val="2772723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D51719-A35E-9BF1-D6E3-76EB00DB422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Date Placeholder 9">
            <a:extLst>
              <a:ext uri="{FF2B5EF4-FFF2-40B4-BE49-F238E27FC236}">
                <a16:creationId xmlns:a16="http://schemas.microsoft.com/office/drawing/2014/main" id="{94F395F9-3E4F-FE21-2C67-B37DACA72C88}"/>
              </a:ext>
            </a:extLst>
          </p:cNvPr>
          <p:cNvSpPr>
            <a:spLocks noGrp="1"/>
          </p:cNvSpPr>
          <p:nvPr>
            <p:ph type="dt" sz="half" idx="10"/>
          </p:nvPr>
        </p:nvSpPr>
        <p:spPr/>
        <p:txBody>
          <a:bodyPr/>
          <a:lstStyle/>
          <a:p>
            <a:fld id="{5EF7BD79-1D9B-40B4-833F-20C3F0F66D26}" type="datetime1">
              <a:rPr lang="en-US" smtClean="0"/>
              <a:t>10/30/2023</a:t>
            </a:fld>
            <a:endParaRPr lang="en-GB"/>
          </a:p>
        </p:txBody>
      </p:sp>
      <p:sp>
        <p:nvSpPr>
          <p:cNvPr id="11" name="Footer Placeholder 10">
            <a:extLst>
              <a:ext uri="{FF2B5EF4-FFF2-40B4-BE49-F238E27FC236}">
                <a16:creationId xmlns:a16="http://schemas.microsoft.com/office/drawing/2014/main" id="{8BFBB2E8-9AB6-FB95-2DB8-0A48B78C7892}"/>
              </a:ext>
            </a:extLst>
          </p:cNvPr>
          <p:cNvSpPr>
            <a:spLocks noGrp="1"/>
          </p:cNvSpPr>
          <p:nvPr>
            <p:ph type="ftr" sz="quarter" idx="11"/>
          </p:nvPr>
        </p:nvSpPr>
        <p:spPr/>
        <p:txBody>
          <a:bodyPr/>
          <a:lstStyle/>
          <a:p>
            <a:endParaRPr lang="en-GB"/>
          </a:p>
        </p:txBody>
      </p:sp>
      <p:sp>
        <p:nvSpPr>
          <p:cNvPr id="12" name="Slide Number Placeholder 11">
            <a:extLst>
              <a:ext uri="{FF2B5EF4-FFF2-40B4-BE49-F238E27FC236}">
                <a16:creationId xmlns:a16="http://schemas.microsoft.com/office/drawing/2014/main" id="{269A98B1-7730-F240-F06D-3465A92EE9EB}"/>
              </a:ext>
            </a:extLst>
          </p:cNvPr>
          <p:cNvSpPr>
            <a:spLocks noGrp="1"/>
          </p:cNvSpPr>
          <p:nvPr>
            <p:ph type="sldNum" sz="quarter" idx="12"/>
          </p:nvPr>
        </p:nvSpPr>
        <p:spPr/>
        <p:txBody>
          <a:bodyPr/>
          <a:lstStyle/>
          <a:p>
            <a:fld id="{B459ED47-9C89-43F3-9D88-0AF5C90247EF}" type="slidenum">
              <a:rPr lang="en-GB" smtClean="0"/>
              <a:t>‹#›</a:t>
            </a:fld>
            <a:endParaRPr lang="en-GB"/>
          </a:p>
        </p:txBody>
      </p:sp>
      <p:sp>
        <p:nvSpPr>
          <p:cNvPr id="13" name="Title 12">
            <a:extLst>
              <a:ext uri="{FF2B5EF4-FFF2-40B4-BE49-F238E27FC236}">
                <a16:creationId xmlns:a16="http://schemas.microsoft.com/office/drawing/2014/main" id="{AD62AF98-2186-A947-05F3-A2BDF34C7CA5}"/>
              </a:ext>
            </a:extLst>
          </p:cNvPr>
          <p:cNvSpPr>
            <a:spLocks noGrp="1"/>
          </p:cNvSpPr>
          <p:nvPr>
            <p:ph type="title"/>
          </p:nvPr>
        </p:nvSpPr>
        <p:spPr/>
        <p:txBody>
          <a:bodyPr/>
          <a:lstStyle/>
          <a:p>
            <a:r>
              <a:rPr lang="en-GB"/>
              <a:t>Click to edit Master title style</a:t>
            </a:r>
            <a:endParaRPr lang="en-GR"/>
          </a:p>
        </p:txBody>
      </p:sp>
    </p:spTree>
    <p:extLst>
      <p:ext uri="{BB962C8B-B14F-4D97-AF65-F5344CB8AC3E}">
        <p14:creationId xmlns:p14="http://schemas.microsoft.com/office/powerpoint/2010/main" val="41632006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D51719-A35E-9BF1-D6E3-76EB00DB422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Date Placeholder 9">
            <a:extLst>
              <a:ext uri="{FF2B5EF4-FFF2-40B4-BE49-F238E27FC236}">
                <a16:creationId xmlns:a16="http://schemas.microsoft.com/office/drawing/2014/main" id="{94F395F9-3E4F-FE21-2C67-B37DACA72C88}"/>
              </a:ext>
            </a:extLst>
          </p:cNvPr>
          <p:cNvSpPr>
            <a:spLocks noGrp="1"/>
          </p:cNvSpPr>
          <p:nvPr>
            <p:ph type="dt" sz="half" idx="10"/>
          </p:nvPr>
        </p:nvSpPr>
        <p:spPr/>
        <p:txBody>
          <a:bodyPr/>
          <a:lstStyle/>
          <a:p>
            <a:fld id="{D7B22A11-EC1D-4EDE-9E71-5E98B61BE655}" type="datetime1">
              <a:rPr lang="en-US" smtClean="0"/>
              <a:t>10/30/2023</a:t>
            </a:fld>
            <a:endParaRPr lang="en-GB"/>
          </a:p>
        </p:txBody>
      </p:sp>
      <p:sp>
        <p:nvSpPr>
          <p:cNvPr id="11" name="Footer Placeholder 10">
            <a:extLst>
              <a:ext uri="{FF2B5EF4-FFF2-40B4-BE49-F238E27FC236}">
                <a16:creationId xmlns:a16="http://schemas.microsoft.com/office/drawing/2014/main" id="{8BFBB2E8-9AB6-FB95-2DB8-0A48B78C7892}"/>
              </a:ext>
            </a:extLst>
          </p:cNvPr>
          <p:cNvSpPr>
            <a:spLocks noGrp="1"/>
          </p:cNvSpPr>
          <p:nvPr>
            <p:ph type="ftr" sz="quarter" idx="11"/>
          </p:nvPr>
        </p:nvSpPr>
        <p:spPr/>
        <p:txBody>
          <a:bodyPr/>
          <a:lstStyle/>
          <a:p>
            <a:endParaRPr lang="en-GB"/>
          </a:p>
        </p:txBody>
      </p:sp>
      <p:sp>
        <p:nvSpPr>
          <p:cNvPr id="12" name="Slide Number Placeholder 11">
            <a:extLst>
              <a:ext uri="{FF2B5EF4-FFF2-40B4-BE49-F238E27FC236}">
                <a16:creationId xmlns:a16="http://schemas.microsoft.com/office/drawing/2014/main" id="{269A98B1-7730-F240-F06D-3465A92EE9EB}"/>
              </a:ext>
            </a:extLst>
          </p:cNvPr>
          <p:cNvSpPr>
            <a:spLocks noGrp="1"/>
          </p:cNvSpPr>
          <p:nvPr>
            <p:ph type="sldNum" sz="quarter" idx="12"/>
          </p:nvPr>
        </p:nvSpPr>
        <p:spPr/>
        <p:txBody>
          <a:bodyPr/>
          <a:lstStyle/>
          <a:p>
            <a:fld id="{B459ED47-9C89-43F3-9D88-0AF5C90247EF}" type="slidenum">
              <a:rPr lang="en-GB" smtClean="0"/>
              <a:t>‹#›</a:t>
            </a:fld>
            <a:endParaRPr lang="en-GB"/>
          </a:p>
        </p:txBody>
      </p:sp>
      <p:sp>
        <p:nvSpPr>
          <p:cNvPr id="13" name="Title 12">
            <a:extLst>
              <a:ext uri="{FF2B5EF4-FFF2-40B4-BE49-F238E27FC236}">
                <a16:creationId xmlns:a16="http://schemas.microsoft.com/office/drawing/2014/main" id="{AD62AF98-2186-A947-05F3-A2BDF34C7CA5}"/>
              </a:ext>
            </a:extLst>
          </p:cNvPr>
          <p:cNvSpPr>
            <a:spLocks noGrp="1"/>
          </p:cNvSpPr>
          <p:nvPr>
            <p:ph type="title"/>
          </p:nvPr>
        </p:nvSpPr>
        <p:spPr/>
        <p:txBody>
          <a:bodyPr/>
          <a:lstStyle/>
          <a:p>
            <a:r>
              <a:rPr lang="en-GB"/>
              <a:t>Click to edit Master title style</a:t>
            </a:r>
            <a:endParaRPr lang="en-GR"/>
          </a:p>
        </p:txBody>
      </p:sp>
    </p:spTree>
    <p:extLst>
      <p:ext uri="{BB962C8B-B14F-4D97-AF65-F5344CB8AC3E}">
        <p14:creationId xmlns:p14="http://schemas.microsoft.com/office/powerpoint/2010/main" val="17975259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DC63A-37E8-D9A4-3F47-2A4989B7ECF9}"/>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5C7C1DD1-699E-50C3-F1EE-CB224BCBC257}"/>
              </a:ext>
            </a:extLst>
          </p:cNvPr>
          <p:cNvSpPr>
            <a:spLocks noGrp="1"/>
          </p:cNvSpPr>
          <p:nvPr>
            <p:ph type="dt" sz="half" idx="10"/>
          </p:nvPr>
        </p:nvSpPr>
        <p:spPr/>
        <p:txBody>
          <a:bodyPr/>
          <a:lstStyle/>
          <a:p>
            <a:fld id="{F79BBFD9-69F4-DF44-9282-250D7AE99D9F}" type="datetime1">
              <a:rPr lang="en-US" smtClean="0"/>
              <a:t>10/30/2023</a:t>
            </a:fld>
            <a:endParaRPr lang="en-GB"/>
          </a:p>
        </p:txBody>
      </p:sp>
      <p:sp>
        <p:nvSpPr>
          <p:cNvPr id="4" name="Footer Placeholder 3">
            <a:extLst>
              <a:ext uri="{FF2B5EF4-FFF2-40B4-BE49-F238E27FC236}">
                <a16:creationId xmlns:a16="http://schemas.microsoft.com/office/drawing/2014/main" id="{44F03CED-8E36-BB42-177B-04E35AD2596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3252CE2-9934-146D-8BBF-0F1DC1BAD8F4}"/>
              </a:ext>
            </a:extLst>
          </p:cNvPr>
          <p:cNvSpPr>
            <a:spLocks noGrp="1"/>
          </p:cNvSpPr>
          <p:nvPr>
            <p:ph type="sldNum" sz="quarter" idx="12"/>
          </p:nvPr>
        </p:nvSpPr>
        <p:spPr/>
        <p:txBody>
          <a:bodyPr/>
          <a:lstStyle/>
          <a:p>
            <a:fld id="{B459ED47-9C89-43F3-9D88-0AF5C90247EF}" type="slidenum">
              <a:rPr lang="en-GB" smtClean="0"/>
              <a:t>‹#›</a:t>
            </a:fld>
            <a:endParaRPr lang="en-GB"/>
          </a:p>
        </p:txBody>
      </p:sp>
    </p:spTree>
    <p:extLst>
      <p:ext uri="{BB962C8B-B14F-4D97-AF65-F5344CB8AC3E}">
        <p14:creationId xmlns:p14="http://schemas.microsoft.com/office/powerpoint/2010/main" val="2547602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D51719-A35E-9BF1-D6E3-76EB00DB422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Date Placeholder 9">
            <a:extLst>
              <a:ext uri="{FF2B5EF4-FFF2-40B4-BE49-F238E27FC236}">
                <a16:creationId xmlns:a16="http://schemas.microsoft.com/office/drawing/2014/main" id="{94F395F9-3E4F-FE21-2C67-B37DACA72C88}"/>
              </a:ext>
            </a:extLst>
          </p:cNvPr>
          <p:cNvSpPr>
            <a:spLocks noGrp="1"/>
          </p:cNvSpPr>
          <p:nvPr>
            <p:ph type="dt" sz="half" idx="10"/>
          </p:nvPr>
        </p:nvSpPr>
        <p:spPr/>
        <p:txBody>
          <a:bodyPr/>
          <a:lstStyle/>
          <a:p>
            <a:fld id="{2F91AB31-83C5-534E-A440-73351EDAEC1B}" type="datetime1">
              <a:rPr lang="en-US" smtClean="0"/>
              <a:t>10/30/2023</a:t>
            </a:fld>
            <a:endParaRPr lang="en-GB"/>
          </a:p>
        </p:txBody>
      </p:sp>
      <p:sp>
        <p:nvSpPr>
          <p:cNvPr id="11" name="Footer Placeholder 10">
            <a:extLst>
              <a:ext uri="{FF2B5EF4-FFF2-40B4-BE49-F238E27FC236}">
                <a16:creationId xmlns:a16="http://schemas.microsoft.com/office/drawing/2014/main" id="{8BFBB2E8-9AB6-FB95-2DB8-0A48B78C7892}"/>
              </a:ext>
            </a:extLst>
          </p:cNvPr>
          <p:cNvSpPr>
            <a:spLocks noGrp="1"/>
          </p:cNvSpPr>
          <p:nvPr>
            <p:ph type="ftr" sz="quarter" idx="11"/>
          </p:nvPr>
        </p:nvSpPr>
        <p:spPr/>
        <p:txBody>
          <a:bodyPr/>
          <a:lstStyle/>
          <a:p>
            <a:endParaRPr lang="en-GB"/>
          </a:p>
        </p:txBody>
      </p:sp>
      <p:sp>
        <p:nvSpPr>
          <p:cNvPr id="12" name="Slide Number Placeholder 11">
            <a:extLst>
              <a:ext uri="{FF2B5EF4-FFF2-40B4-BE49-F238E27FC236}">
                <a16:creationId xmlns:a16="http://schemas.microsoft.com/office/drawing/2014/main" id="{269A98B1-7730-F240-F06D-3465A92EE9EB}"/>
              </a:ext>
            </a:extLst>
          </p:cNvPr>
          <p:cNvSpPr>
            <a:spLocks noGrp="1"/>
          </p:cNvSpPr>
          <p:nvPr>
            <p:ph type="sldNum" sz="quarter" idx="12"/>
          </p:nvPr>
        </p:nvSpPr>
        <p:spPr/>
        <p:txBody>
          <a:bodyPr/>
          <a:lstStyle/>
          <a:p>
            <a:fld id="{B459ED47-9C89-43F3-9D88-0AF5C90247EF}" type="slidenum">
              <a:rPr lang="en-GB" smtClean="0"/>
              <a:t>‹#›</a:t>
            </a:fld>
            <a:endParaRPr lang="en-GB"/>
          </a:p>
        </p:txBody>
      </p:sp>
      <p:sp>
        <p:nvSpPr>
          <p:cNvPr id="13" name="Title 12">
            <a:extLst>
              <a:ext uri="{FF2B5EF4-FFF2-40B4-BE49-F238E27FC236}">
                <a16:creationId xmlns:a16="http://schemas.microsoft.com/office/drawing/2014/main" id="{AD62AF98-2186-A947-05F3-A2BDF34C7CA5}"/>
              </a:ext>
            </a:extLst>
          </p:cNvPr>
          <p:cNvSpPr>
            <a:spLocks noGrp="1"/>
          </p:cNvSpPr>
          <p:nvPr>
            <p:ph type="title"/>
          </p:nvPr>
        </p:nvSpPr>
        <p:spPr/>
        <p:txBody>
          <a:bodyPr/>
          <a:lstStyle/>
          <a:p>
            <a:r>
              <a:rPr lang="en-GB"/>
              <a:t>Click to edit Master title style</a:t>
            </a:r>
            <a:endParaRPr lang="en-GR"/>
          </a:p>
        </p:txBody>
      </p:sp>
    </p:spTree>
    <p:extLst>
      <p:ext uri="{BB962C8B-B14F-4D97-AF65-F5344CB8AC3E}">
        <p14:creationId xmlns:p14="http://schemas.microsoft.com/office/powerpoint/2010/main" val="4095640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Rectangle 8"/>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12" name="Straight Connector 11"/>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521207" y="448056"/>
            <a:ext cx="6877119" cy="640080"/>
          </a:xfrm>
        </p:spPr>
        <p:txBody>
          <a:bodyPr anchor="b" anchorCtr="0">
            <a:normAutofit/>
          </a:bodyPr>
          <a:lstStyle>
            <a:lvl1pPr>
              <a:defRPr sz="2800">
                <a:solidFill>
                  <a:schemeClr val="bg2">
                    <a:lumMod val="25000"/>
                  </a:schemeClr>
                </a:solidFill>
              </a:defRPr>
            </a:lvl1pPr>
          </a:lstStyle>
          <a:p>
            <a:r>
              <a:rPr lang="en-US"/>
              <a:t>Click to edit Master title style</a:t>
            </a:r>
            <a:endParaRPr lang="en-US" dirty="0"/>
          </a:p>
        </p:txBody>
      </p:sp>
      <p:sp>
        <p:nvSpPr>
          <p:cNvPr id="3" name="Content Placeholder 2"/>
          <p:cNvSpPr>
            <a:spLocks noGrp="1"/>
          </p:cNvSpPr>
          <p:nvPr>
            <p:ph sz="quarter" idx="10"/>
          </p:nvPr>
        </p:nvSpPr>
        <p:spPr>
          <a:xfrm>
            <a:off x="539496" y="1435608"/>
            <a:ext cx="4416552" cy="3977640"/>
          </a:xfrm>
        </p:spPr>
        <p:txBody>
          <a:bodyPr vert="horz" lIns="91440" tIns="45720" rIns="91440" bIns="45720" rtlCol="0">
            <a:normAutofit/>
          </a:bodyPr>
          <a:lstStyle>
            <a:lvl1pPr>
              <a:defRPr lang="en-US" sz="1200" smtClean="0">
                <a:solidFill>
                  <a:schemeClr val="tx1">
                    <a:lumMod val="75000"/>
                    <a:lumOff val="25000"/>
                  </a:schemeClr>
                </a:solidFill>
              </a:defRPr>
            </a:lvl1pPr>
            <a:lvl2pPr>
              <a:defRPr lang="en-US" sz="1200" smtClean="0">
                <a:solidFill>
                  <a:schemeClr val="tx1">
                    <a:lumMod val="75000"/>
                    <a:lumOff val="25000"/>
                  </a:schemeClr>
                </a:solidFill>
              </a:defRPr>
            </a:lvl2pPr>
            <a:lvl3pPr>
              <a:defRPr lang="en-US" sz="1200" smtClean="0">
                <a:solidFill>
                  <a:schemeClr val="tx1">
                    <a:lumMod val="75000"/>
                    <a:lumOff val="25000"/>
                  </a:schemeClr>
                </a:solidFill>
              </a:defRPr>
            </a:lvl3pPr>
            <a:lvl4pPr>
              <a:defRPr lang="en-US" sz="1200" smtClean="0">
                <a:solidFill>
                  <a:schemeClr val="tx1">
                    <a:lumMod val="75000"/>
                    <a:lumOff val="25000"/>
                  </a:schemeClr>
                </a:solidFill>
              </a:defRPr>
            </a:lvl4pPr>
            <a:lvl5pPr>
              <a:defRPr lang="en-US" sz="1200">
                <a:solidFill>
                  <a:schemeClr val="tx1">
                    <a:lumMod val="75000"/>
                    <a:lumOff val="25000"/>
                  </a:schemeClr>
                </a:solidFill>
              </a:defRPr>
            </a:lvl5pPr>
          </a:lstStyle>
          <a:p>
            <a:pPr marL="0" lvl="0" indent="0">
              <a:lnSpc>
                <a:spcPct val="150000"/>
              </a:lnSpc>
              <a:spcBef>
                <a:spcPts val="1000"/>
              </a:spcBef>
              <a:spcAft>
                <a:spcPts val="1200"/>
              </a:spcAft>
              <a:buNone/>
            </a:pPr>
            <a:r>
              <a:rPr lang="en-US"/>
              <a:t>Click to edit Master text styles</a:t>
            </a:r>
          </a:p>
          <a:p>
            <a:pPr marL="0" lvl="1" indent="0">
              <a:lnSpc>
                <a:spcPct val="150000"/>
              </a:lnSpc>
              <a:spcBef>
                <a:spcPts val="1000"/>
              </a:spcBef>
              <a:spcAft>
                <a:spcPts val="1200"/>
              </a:spcAft>
              <a:buNone/>
            </a:pPr>
            <a:r>
              <a:rPr lang="en-US"/>
              <a:t>Second level</a:t>
            </a:r>
          </a:p>
          <a:p>
            <a:pPr marL="0" lvl="2" indent="0">
              <a:lnSpc>
                <a:spcPct val="150000"/>
              </a:lnSpc>
              <a:spcBef>
                <a:spcPts val="1000"/>
              </a:spcBef>
              <a:spcAft>
                <a:spcPts val="1200"/>
              </a:spcAft>
              <a:buNone/>
            </a:pPr>
            <a:r>
              <a:rPr lang="en-US"/>
              <a:t>Third level</a:t>
            </a:r>
          </a:p>
          <a:p>
            <a:pPr marL="0" lvl="3" indent="0">
              <a:lnSpc>
                <a:spcPct val="150000"/>
              </a:lnSpc>
              <a:spcBef>
                <a:spcPts val="1000"/>
              </a:spcBef>
              <a:spcAft>
                <a:spcPts val="1200"/>
              </a:spcAft>
              <a:buNone/>
            </a:pPr>
            <a:r>
              <a:rPr lang="en-US"/>
              <a:t>Fourth level</a:t>
            </a:r>
          </a:p>
          <a:p>
            <a:pPr marL="0" lvl="4" indent="0">
              <a:lnSpc>
                <a:spcPct val="150000"/>
              </a:lnSpc>
              <a:spcBef>
                <a:spcPts val="1000"/>
              </a:spcBef>
              <a:spcAft>
                <a:spcPts val="1200"/>
              </a:spcAft>
              <a:buNone/>
            </a:pPr>
            <a:r>
              <a:rPr lang="en-US"/>
              <a:t>Fifth level</a:t>
            </a:r>
            <a:endParaRPr lang="en-US" dirty="0"/>
          </a:p>
        </p:txBody>
      </p:sp>
      <p:sp>
        <p:nvSpPr>
          <p:cNvPr id="6" name="Date Placeholder 3"/>
          <p:cNvSpPr>
            <a:spLocks noGrp="1"/>
          </p:cNvSpPr>
          <p:nvPr>
            <p:ph type="dt" sz="half" idx="2"/>
          </p:nvPr>
        </p:nvSpPr>
        <p:spPr>
          <a:xfrm>
            <a:off x="539496" y="6203952"/>
            <a:ext cx="3276600" cy="365125"/>
          </a:xfrm>
          <a:prstGeom prst="rect">
            <a:avLst/>
          </a:prstGeom>
        </p:spPr>
        <p:txBody>
          <a:bodyPr vert="horz" lIns="91440" tIns="45720" rIns="91440" bIns="45720" rtlCol="0" anchor="ctr"/>
          <a:lstStyle>
            <a:lvl1pPr algn="l">
              <a:defRPr sz="1200" baseline="0">
                <a:solidFill>
                  <a:schemeClr val="tx1">
                    <a:lumMod val="65000"/>
                    <a:lumOff val="35000"/>
                  </a:schemeClr>
                </a:solidFill>
              </a:defRPr>
            </a:lvl1pPr>
          </a:lstStyle>
          <a:p>
            <a:fld id="{57B23DD8-DE46-41EB-869B-08D4028E0B1E}" type="datetime1">
              <a:rPr lang="en-US" smtClean="0"/>
              <a:t>10/30/2023</a:t>
            </a:fld>
            <a:endParaRPr lang="en-US" dirty="0"/>
          </a:p>
        </p:txBody>
      </p:sp>
      <p:sp>
        <p:nvSpPr>
          <p:cNvPr id="7" name="Footer Placeholder 4"/>
          <p:cNvSpPr>
            <a:spLocks noGrp="1"/>
          </p:cNvSpPr>
          <p:nvPr>
            <p:ph type="ftr" sz="quarter" idx="3"/>
          </p:nvPr>
        </p:nvSpPr>
        <p:spPr>
          <a:xfrm>
            <a:off x="4648200" y="6203952"/>
            <a:ext cx="2895600" cy="365125"/>
          </a:xfrm>
          <a:prstGeom prst="rect">
            <a:avLst/>
          </a:prstGeom>
        </p:spPr>
        <p:txBody>
          <a:bodyPr vert="horz" lIns="91440" tIns="45720" rIns="91440" bIns="45720" rtlCol="0" anchor="ctr"/>
          <a:lstStyle>
            <a:lvl1pPr algn="ctr">
              <a:defRPr sz="1200" baseline="0">
                <a:solidFill>
                  <a:schemeClr val="tx1">
                    <a:lumMod val="65000"/>
                    <a:lumOff val="35000"/>
                  </a:schemeClr>
                </a:solidFill>
              </a:defRPr>
            </a:lvl1pPr>
          </a:lstStyle>
          <a:p>
            <a:endParaRPr lang="en-US" dirty="0"/>
          </a:p>
        </p:txBody>
      </p:sp>
      <p:sp>
        <p:nvSpPr>
          <p:cNvPr id="8" name="Slide Number Placeholder 5"/>
          <p:cNvSpPr>
            <a:spLocks noGrp="1"/>
          </p:cNvSpPr>
          <p:nvPr>
            <p:ph type="sldNum" sz="quarter" idx="4"/>
          </p:nvPr>
        </p:nvSpPr>
        <p:spPr>
          <a:xfrm>
            <a:off x="8371926" y="6203952"/>
            <a:ext cx="3276600" cy="365125"/>
          </a:xfrm>
          <a:prstGeom prst="rect">
            <a:avLst/>
          </a:prstGeom>
        </p:spPr>
        <p:txBody>
          <a:bodyPr vert="horz" lIns="91440" tIns="45720" rIns="91440" bIns="45720" rtlCol="0" anchor="ctr"/>
          <a:lstStyle>
            <a:lvl1pPr algn="r">
              <a:defRPr sz="1200" baseline="0">
                <a:solidFill>
                  <a:schemeClr val="tx1">
                    <a:lumMod val="65000"/>
                    <a:lumOff val="35000"/>
                  </a:schemeClr>
                </a:solidFill>
              </a:defRPr>
            </a:lvl1pPr>
          </a:lstStyle>
          <a:p>
            <a:fld id="{9860EDB8-5305-433F-BE41-D7A86D811DB3}" type="slidenum">
              <a:rPr lang="en-US" smtClean="0"/>
              <a:pPr/>
              <a:t>‹#›</a:t>
            </a:fld>
            <a:endParaRPr lang="en-US" dirty="0"/>
          </a:p>
        </p:txBody>
      </p:sp>
    </p:spTree>
    <p:extLst>
      <p:ext uri="{BB962C8B-B14F-4D97-AF65-F5344CB8AC3E}">
        <p14:creationId xmlns:p14="http://schemas.microsoft.com/office/powerpoint/2010/main" val="2185836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Rectangle 8"/>
          <p:cNvSpPr/>
          <p:nvPr userDrawn="1"/>
        </p:nvSpPr>
        <p:spPr>
          <a:xfrm>
            <a:off x="254951" y="262784"/>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p:cNvSpPr/>
          <p:nvPr userDrawn="1"/>
        </p:nvSpPr>
        <p:spPr bwMode="blackWhite">
          <a:xfrm>
            <a:off x="254950" y="262784"/>
            <a:ext cx="11682101" cy="2072643"/>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521208" y="1536192"/>
            <a:ext cx="6876288" cy="640080"/>
          </a:xfrm>
        </p:spPr>
        <p:txBody>
          <a:bodyPr>
            <a:normAutofit/>
          </a:bodyPr>
          <a:lstStyle>
            <a:lvl1pPr>
              <a:defRPr sz="3600">
                <a:solidFill>
                  <a:schemeClr val="bg1"/>
                </a:solidFill>
              </a:defRPr>
            </a:lvl1pPr>
          </a:lstStyle>
          <a:p>
            <a:r>
              <a:rPr lang="en-US"/>
              <a:t>Click to edit Master title style</a:t>
            </a:r>
            <a:endParaRPr lang="en-US" dirty="0"/>
          </a:p>
        </p:txBody>
      </p:sp>
      <p:sp>
        <p:nvSpPr>
          <p:cNvPr id="7" name="Content Placeholder 6"/>
          <p:cNvSpPr>
            <a:spLocks noGrp="1"/>
          </p:cNvSpPr>
          <p:nvPr>
            <p:ph sz="quarter" idx="13"/>
          </p:nvPr>
        </p:nvSpPr>
        <p:spPr>
          <a:xfrm>
            <a:off x="539496" y="2560320"/>
            <a:ext cx="9445752" cy="3977640"/>
          </a:xfrm>
        </p:spPr>
        <p:txBody>
          <a:bodyPr vert="horz" lIns="91440" tIns="45720" rIns="91440" bIns="45720" rtlCol="0">
            <a:normAutofit/>
          </a:bodyPr>
          <a:lstStyle>
            <a:lvl1pPr>
              <a:defRPr lang="en-US" sz="2400" smtClean="0">
                <a:solidFill>
                  <a:schemeClr val="tx1">
                    <a:lumMod val="75000"/>
                    <a:lumOff val="25000"/>
                  </a:schemeClr>
                </a:solidFill>
                <a:latin typeface="+mj-lt"/>
              </a:defRPr>
            </a:lvl1pPr>
            <a:lvl2pPr>
              <a:defRPr lang="en-US" sz="1200" dirty="0" smtClean="0">
                <a:solidFill>
                  <a:schemeClr val="tx1">
                    <a:lumMod val="75000"/>
                    <a:lumOff val="25000"/>
                  </a:schemeClr>
                </a:solidFill>
              </a:defRPr>
            </a:lvl2pPr>
            <a:lvl3pPr>
              <a:defRPr lang="en-US" sz="1200" dirty="0" smtClean="0">
                <a:solidFill>
                  <a:schemeClr val="tx1">
                    <a:lumMod val="75000"/>
                    <a:lumOff val="25000"/>
                  </a:schemeClr>
                </a:solidFill>
              </a:defRPr>
            </a:lvl3pPr>
            <a:lvl4pPr>
              <a:defRPr lang="en-US" sz="1200" dirty="0" smtClean="0">
                <a:solidFill>
                  <a:schemeClr val="tx1">
                    <a:lumMod val="75000"/>
                    <a:lumOff val="25000"/>
                  </a:schemeClr>
                </a:solidFill>
              </a:defRPr>
            </a:lvl4pPr>
            <a:lvl5pPr>
              <a:defRPr lang="en-US" sz="1200" dirty="0">
                <a:solidFill>
                  <a:schemeClr val="tx1">
                    <a:lumMod val="75000"/>
                    <a:lumOff val="25000"/>
                  </a:schemeClr>
                </a:solidFill>
              </a:defRPr>
            </a:lvl5pPr>
          </a:lstStyle>
          <a:p>
            <a:pPr marL="0" lvl="0" indent="0">
              <a:lnSpc>
                <a:spcPct val="150000"/>
              </a:lnSpc>
              <a:spcBef>
                <a:spcPts val="1000"/>
              </a:spcBef>
              <a:spcAft>
                <a:spcPts val="1200"/>
              </a:spcAft>
              <a:buNone/>
            </a:pPr>
            <a:r>
              <a:rPr lang="en-US"/>
              <a:t>Click to edit Master text styles</a:t>
            </a:r>
          </a:p>
          <a:p>
            <a:pPr marL="0" lvl="1" indent="0">
              <a:lnSpc>
                <a:spcPct val="150000"/>
              </a:lnSpc>
              <a:spcBef>
                <a:spcPts val="1000"/>
              </a:spcBef>
              <a:spcAft>
                <a:spcPts val="1200"/>
              </a:spcAft>
              <a:buNone/>
            </a:pPr>
            <a:r>
              <a:rPr lang="en-US"/>
              <a:t>Second level</a:t>
            </a:r>
          </a:p>
          <a:p>
            <a:pPr marL="0" lvl="2" indent="0">
              <a:lnSpc>
                <a:spcPct val="150000"/>
              </a:lnSpc>
              <a:spcBef>
                <a:spcPts val="1000"/>
              </a:spcBef>
              <a:spcAft>
                <a:spcPts val="1200"/>
              </a:spcAft>
              <a:buNone/>
            </a:pPr>
            <a:r>
              <a:rPr lang="en-US"/>
              <a:t>Third level</a:t>
            </a:r>
          </a:p>
          <a:p>
            <a:pPr marL="0" lvl="3" indent="0">
              <a:lnSpc>
                <a:spcPct val="150000"/>
              </a:lnSpc>
              <a:spcBef>
                <a:spcPts val="1000"/>
              </a:spcBef>
              <a:spcAft>
                <a:spcPts val="1200"/>
              </a:spcAft>
              <a:buNone/>
            </a:pPr>
            <a:r>
              <a:rPr lang="en-US"/>
              <a:t>Fourth level</a:t>
            </a:r>
          </a:p>
          <a:p>
            <a:pPr marL="0" lvl="4" indent="0">
              <a:lnSpc>
                <a:spcPct val="150000"/>
              </a:lnSpc>
              <a:spcBef>
                <a:spcPts val="1000"/>
              </a:spcBef>
              <a:spcAft>
                <a:spcPts val="1200"/>
              </a:spcAft>
              <a:buNone/>
            </a:pPr>
            <a:r>
              <a:rPr lang="en-US"/>
              <a:t>Fifth level</a:t>
            </a:r>
            <a:endParaRPr lang="en-US" dirty="0"/>
          </a:p>
        </p:txBody>
      </p:sp>
    </p:spTree>
    <p:extLst>
      <p:ext uri="{BB962C8B-B14F-4D97-AF65-F5344CB8AC3E}">
        <p14:creationId xmlns:p14="http://schemas.microsoft.com/office/powerpoint/2010/main" val="13356555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58EC5ED-2E0C-48B3-B08E-17DD957CF054}" type="datetime1">
              <a:rPr lang="en-US" smtClean="0"/>
              <a:t>10/30/2023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E1D3AD8-A253-4C5E-B9D9-1430C7A037C6}"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1512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7898C-8601-46A2-A058-49B59A2F4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2BA259-103D-46AD-8DD8-DA0CF22FD6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E9201E-D1CC-4357-9F15-5B50AC112054}"/>
              </a:ext>
            </a:extLst>
          </p:cNvPr>
          <p:cNvSpPr>
            <a:spLocks noGrp="1"/>
          </p:cNvSpPr>
          <p:nvPr>
            <p:ph type="dt" sz="half" idx="10"/>
          </p:nvPr>
        </p:nvSpPr>
        <p:spPr/>
        <p:txBody>
          <a:bodyPr/>
          <a:lstStyle/>
          <a:p>
            <a:fld id="{7865BD18-7F51-4613-9D7C-83047340E696}" type="datetime1">
              <a:rPr lang="en-US" smtClean="0"/>
              <a:t>10/30/2023</a:t>
            </a:fld>
            <a:endParaRPr lang="en-US"/>
          </a:p>
        </p:txBody>
      </p:sp>
      <p:sp>
        <p:nvSpPr>
          <p:cNvPr id="5" name="Footer Placeholder 4">
            <a:extLst>
              <a:ext uri="{FF2B5EF4-FFF2-40B4-BE49-F238E27FC236}">
                <a16:creationId xmlns:a16="http://schemas.microsoft.com/office/drawing/2014/main" id="{8DF1F1E5-5A64-452B-9CF4-C0853A5916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1B46A4-C222-4380-9086-99FEC0206FE8}"/>
              </a:ext>
            </a:extLst>
          </p:cNvPr>
          <p:cNvSpPr>
            <a:spLocks noGrp="1"/>
          </p:cNvSpPr>
          <p:nvPr>
            <p:ph type="sldNum" sz="quarter" idx="12"/>
          </p:nvPr>
        </p:nvSpPr>
        <p:spPr/>
        <p:txBody>
          <a:bodyPr/>
          <a:lstStyle/>
          <a:p>
            <a:fld id="{78893D43-35F6-40CC-A6E7-D12B7EAAD229}" type="slidenum">
              <a:rPr lang="en-US" smtClean="0"/>
              <a:t>‹#›</a:t>
            </a:fld>
            <a:endParaRPr lang="en-US"/>
          </a:p>
        </p:txBody>
      </p:sp>
    </p:spTree>
    <p:extLst>
      <p:ext uri="{BB962C8B-B14F-4D97-AF65-F5344CB8AC3E}">
        <p14:creationId xmlns:p14="http://schemas.microsoft.com/office/powerpoint/2010/main" val="967899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B79EA-39DB-485C-A9AD-7A9D113387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933E48-A586-44C8-96B4-D3D97F27B43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E3307C-C7F1-4061-B38B-F690D6A206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13ABBF-AB82-444B-B6E7-C748F8FE3324}"/>
              </a:ext>
            </a:extLst>
          </p:cNvPr>
          <p:cNvSpPr>
            <a:spLocks noGrp="1"/>
          </p:cNvSpPr>
          <p:nvPr>
            <p:ph type="dt" sz="half" idx="10"/>
          </p:nvPr>
        </p:nvSpPr>
        <p:spPr/>
        <p:txBody>
          <a:bodyPr/>
          <a:lstStyle/>
          <a:p>
            <a:fld id="{580F40E3-2831-488B-AB79-C3B05DDE29BC}" type="datetime1">
              <a:rPr lang="en-US" smtClean="0"/>
              <a:t>10/30/2023</a:t>
            </a:fld>
            <a:endParaRPr lang="en-US"/>
          </a:p>
        </p:txBody>
      </p:sp>
      <p:sp>
        <p:nvSpPr>
          <p:cNvPr id="6" name="Footer Placeholder 5">
            <a:extLst>
              <a:ext uri="{FF2B5EF4-FFF2-40B4-BE49-F238E27FC236}">
                <a16:creationId xmlns:a16="http://schemas.microsoft.com/office/drawing/2014/main" id="{BA082D16-900D-487A-B53F-639C7B6EF4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2731F7-E242-4762-B8D6-D9F75DF0CA85}"/>
              </a:ext>
            </a:extLst>
          </p:cNvPr>
          <p:cNvSpPr>
            <a:spLocks noGrp="1"/>
          </p:cNvSpPr>
          <p:nvPr>
            <p:ph type="sldNum" sz="quarter" idx="12"/>
          </p:nvPr>
        </p:nvSpPr>
        <p:spPr/>
        <p:txBody>
          <a:bodyPr/>
          <a:lstStyle/>
          <a:p>
            <a:fld id="{78893D43-35F6-40CC-A6E7-D12B7EAAD229}" type="slidenum">
              <a:rPr lang="en-US" smtClean="0"/>
              <a:t>‹#›</a:t>
            </a:fld>
            <a:endParaRPr lang="en-US"/>
          </a:p>
        </p:txBody>
      </p:sp>
    </p:spTree>
    <p:extLst>
      <p:ext uri="{BB962C8B-B14F-4D97-AF65-F5344CB8AC3E}">
        <p14:creationId xmlns:p14="http://schemas.microsoft.com/office/powerpoint/2010/main" val="19563979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F763A50-F55A-4298-90CF-F31ACC2F8328}" type="datetime1">
              <a:rPr lang="en-US" smtClean="0"/>
              <a:t>10/30/2023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E1D3AD8-A253-4C5E-B9D9-1430C7A037C6}" type="slidenum">
              <a:rPr lang="en-GB" smtClean="0"/>
              <a:t>‹#›</a:t>
            </a:fld>
            <a:endParaRPr lang="en-GB"/>
          </a:p>
        </p:txBody>
      </p:sp>
    </p:spTree>
    <p:extLst>
      <p:ext uri="{BB962C8B-B14F-4D97-AF65-F5344CB8AC3E}">
        <p14:creationId xmlns:p14="http://schemas.microsoft.com/office/powerpoint/2010/main" val="4252129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ABC16677-5C38-4838-A769-26E7206F4F54}" type="datetime1">
              <a:rPr lang="en-US" smtClean="0"/>
              <a:t>10/30/2023</a:t>
            </a:fld>
            <a:endParaRPr lang="en-GB"/>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GB"/>
          </a:p>
        </p:txBody>
      </p:sp>
      <p:sp>
        <p:nvSpPr>
          <p:cNvPr id="9" name="Slide Number Placeholder 8"/>
          <p:cNvSpPr>
            <a:spLocks noGrp="1"/>
          </p:cNvSpPr>
          <p:nvPr>
            <p:ph type="sldNum" sz="quarter" idx="12"/>
          </p:nvPr>
        </p:nvSpPr>
        <p:spPr/>
        <p:txBody>
          <a:bodyPr/>
          <a:lstStyle/>
          <a:p>
            <a:fld id="{3E1D3AD8-A253-4C5E-B9D9-1430C7A037C6}" type="slidenum">
              <a:rPr lang="en-GB" smtClean="0"/>
              <a:t>‹#›</a:t>
            </a:fld>
            <a:endParaRPr lang="en-GB"/>
          </a:p>
        </p:txBody>
      </p:sp>
    </p:spTree>
    <p:extLst>
      <p:ext uri="{BB962C8B-B14F-4D97-AF65-F5344CB8AC3E}">
        <p14:creationId xmlns:p14="http://schemas.microsoft.com/office/powerpoint/2010/main" val="3109209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D51719-A35E-9BF1-D6E3-76EB00DB422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Date Placeholder 9">
            <a:extLst>
              <a:ext uri="{FF2B5EF4-FFF2-40B4-BE49-F238E27FC236}">
                <a16:creationId xmlns:a16="http://schemas.microsoft.com/office/drawing/2014/main" id="{94F395F9-3E4F-FE21-2C67-B37DACA72C88}"/>
              </a:ext>
            </a:extLst>
          </p:cNvPr>
          <p:cNvSpPr>
            <a:spLocks noGrp="1"/>
          </p:cNvSpPr>
          <p:nvPr>
            <p:ph type="dt" sz="half" idx="10"/>
          </p:nvPr>
        </p:nvSpPr>
        <p:spPr/>
        <p:txBody>
          <a:bodyPr/>
          <a:lstStyle/>
          <a:p>
            <a:fld id="{DCC6B103-A28D-4CD2-8B6C-4A06383025D1}" type="datetime1">
              <a:rPr lang="en-US" smtClean="0"/>
              <a:t>10/30/2023</a:t>
            </a:fld>
            <a:endParaRPr lang="en-GB"/>
          </a:p>
        </p:txBody>
      </p:sp>
      <p:sp>
        <p:nvSpPr>
          <p:cNvPr id="11" name="Footer Placeholder 10">
            <a:extLst>
              <a:ext uri="{FF2B5EF4-FFF2-40B4-BE49-F238E27FC236}">
                <a16:creationId xmlns:a16="http://schemas.microsoft.com/office/drawing/2014/main" id="{8BFBB2E8-9AB6-FB95-2DB8-0A48B78C7892}"/>
              </a:ext>
            </a:extLst>
          </p:cNvPr>
          <p:cNvSpPr>
            <a:spLocks noGrp="1"/>
          </p:cNvSpPr>
          <p:nvPr>
            <p:ph type="ftr" sz="quarter" idx="11"/>
          </p:nvPr>
        </p:nvSpPr>
        <p:spPr/>
        <p:txBody>
          <a:bodyPr/>
          <a:lstStyle/>
          <a:p>
            <a:endParaRPr lang="en-GB"/>
          </a:p>
        </p:txBody>
      </p:sp>
      <p:sp>
        <p:nvSpPr>
          <p:cNvPr id="12" name="Slide Number Placeholder 11">
            <a:extLst>
              <a:ext uri="{FF2B5EF4-FFF2-40B4-BE49-F238E27FC236}">
                <a16:creationId xmlns:a16="http://schemas.microsoft.com/office/drawing/2014/main" id="{269A98B1-7730-F240-F06D-3465A92EE9EB}"/>
              </a:ext>
            </a:extLst>
          </p:cNvPr>
          <p:cNvSpPr>
            <a:spLocks noGrp="1"/>
          </p:cNvSpPr>
          <p:nvPr>
            <p:ph type="sldNum" sz="quarter" idx="12"/>
          </p:nvPr>
        </p:nvSpPr>
        <p:spPr/>
        <p:txBody>
          <a:bodyPr/>
          <a:lstStyle/>
          <a:p>
            <a:fld id="{B459ED47-9C89-43F3-9D88-0AF5C90247EF}" type="slidenum">
              <a:rPr lang="en-GB" smtClean="0"/>
              <a:t>‹#›</a:t>
            </a:fld>
            <a:endParaRPr lang="en-GB"/>
          </a:p>
        </p:txBody>
      </p:sp>
      <p:sp>
        <p:nvSpPr>
          <p:cNvPr id="13" name="Title 12">
            <a:extLst>
              <a:ext uri="{FF2B5EF4-FFF2-40B4-BE49-F238E27FC236}">
                <a16:creationId xmlns:a16="http://schemas.microsoft.com/office/drawing/2014/main" id="{AD62AF98-2186-A947-05F3-A2BDF34C7CA5}"/>
              </a:ext>
            </a:extLst>
          </p:cNvPr>
          <p:cNvSpPr>
            <a:spLocks noGrp="1"/>
          </p:cNvSpPr>
          <p:nvPr>
            <p:ph type="title"/>
          </p:nvPr>
        </p:nvSpPr>
        <p:spPr/>
        <p:txBody>
          <a:bodyPr/>
          <a:lstStyle/>
          <a:p>
            <a:r>
              <a:rPr lang="en-GB"/>
              <a:t>Click to edit Master title style</a:t>
            </a:r>
            <a:endParaRPr lang="en-GR"/>
          </a:p>
        </p:txBody>
      </p:sp>
    </p:spTree>
    <p:extLst>
      <p:ext uri="{BB962C8B-B14F-4D97-AF65-F5344CB8AC3E}">
        <p14:creationId xmlns:p14="http://schemas.microsoft.com/office/powerpoint/2010/main" val="615110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sp>
        <p:nvSpPr>
          <p:cNvPr id="2" name="Title Placeholder 1"/>
          <p:cNvSpPr>
            <a:spLocks noGrp="1"/>
          </p:cNvSpPr>
          <p:nvPr>
            <p:ph type="title"/>
          </p:nvPr>
        </p:nvSpPr>
        <p:spPr>
          <a:xfrm>
            <a:off x="521208" y="448056"/>
            <a:ext cx="6876288" cy="640080"/>
          </a:xfrm>
          <a:prstGeom prst="rect">
            <a:avLst/>
          </a:prstGeom>
        </p:spPr>
        <p:txBody>
          <a:bodyPr vert="horz" lIns="91440" tIns="45720" rIns="91440" bIns="4572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539496" y="1435608"/>
            <a:ext cx="4416552" cy="397764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9496" y="6203952"/>
            <a:ext cx="3276600" cy="365125"/>
          </a:xfrm>
          <a:prstGeom prst="rect">
            <a:avLst/>
          </a:prstGeom>
        </p:spPr>
        <p:txBody>
          <a:bodyPr vert="horz" lIns="91440" tIns="45720" rIns="91440" bIns="45720" rtlCol="0" anchor="ctr"/>
          <a:lstStyle>
            <a:lvl1pPr algn="l">
              <a:defRPr sz="1200" baseline="0">
                <a:solidFill>
                  <a:schemeClr val="tx1">
                    <a:lumMod val="65000"/>
                    <a:lumOff val="35000"/>
                  </a:schemeClr>
                </a:solidFill>
              </a:defRPr>
            </a:lvl1pPr>
          </a:lstStyle>
          <a:p>
            <a:fld id="{C8299F5D-1EF3-4BA0-A237-5209407DA376}" type="datetime1">
              <a:rPr lang="en-US" smtClean="0"/>
              <a:t>10/30/2023</a:t>
            </a:fld>
            <a:endParaRPr lang="en-US" dirty="0"/>
          </a:p>
        </p:txBody>
      </p:sp>
      <p:sp>
        <p:nvSpPr>
          <p:cNvPr id="5" name="Footer Placeholder 4"/>
          <p:cNvSpPr>
            <a:spLocks noGrp="1"/>
          </p:cNvSpPr>
          <p:nvPr>
            <p:ph type="ftr" sz="quarter" idx="3"/>
          </p:nvPr>
        </p:nvSpPr>
        <p:spPr>
          <a:xfrm>
            <a:off x="4648200" y="6203952"/>
            <a:ext cx="2895600" cy="365125"/>
          </a:xfrm>
          <a:prstGeom prst="rect">
            <a:avLst/>
          </a:prstGeom>
        </p:spPr>
        <p:txBody>
          <a:bodyPr vert="horz" lIns="91440" tIns="45720" rIns="91440" bIns="45720" rtlCol="0" anchor="ctr"/>
          <a:lstStyle>
            <a:lvl1pPr algn="ctr">
              <a:defRPr sz="1200" baseline="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375904" y="6203952"/>
            <a:ext cx="3276600" cy="365125"/>
          </a:xfrm>
          <a:prstGeom prst="rect">
            <a:avLst/>
          </a:prstGeom>
        </p:spPr>
        <p:txBody>
          <a:bodyPr vert="horz" lIns="91440" tIns="45720" rIns="91440" bIns="45720" rtlCol="0" anchor="ctr"/>
          <a:lstStyle>
            <a:lvl1pPr algn="r">
              <a:defRPr sz="1200" baseline="0">
                <a:solidFill>
                  <a:schemeClr val="tx1">
                    <a:lumMod val="65000"/>
                    <a:lumOff val="35000"/>
                  </a:schemeClr>
                </a:solidFill>
              </a:defRPr>
            </a:lvl1pPr>
          </a:lstStyle>
          <a:p>
            <a:fld id="{9860EDB8-5305-433F-BE41-D7A86D811DB3}" type="slidenum">
              <a:rPr lang="en-US" smtClean="0"/>
              <a:pPr/>
              <a:t>‹#›</a:t>
            </a:fld>
            <a:endParaRPr lang="en-US" dirty="0"/>
          </a:p>
        </p:txBody>
      </p:sp>
      <p:cxnSp>
        <p:nvCxnSpPr>
          <p:cNvPr id="8" name="Straight Connector 7"/>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6754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8" r:id="rId15"/>
    <p:sldLayoutId id="2147483679" r:id="rId16"/>
  </p:sldLayoutIdLst>
  <p:hf hdr="0" ftr="0" dt="0"/>
  <p:txStyles>
    <p:titleStyle>
      <a:lvl1pPr algn="l" defTabSz="914400" rtl="0" eaLnBrk="1" latinLnBrk="0" hangingPunct="1">
        <a:spcBef>
          <a:spcPct val="0"/>
        </a:spcBef>
        <a:buNone/>
        <a:defRPr sz="2800" kern="1200">
          <a:solidFill>
            <a:schemeClr val="tx1"/>
          </a:solidFill>
          <a:latin typeface="+mj-lt"/>
          <a:ea typeface="+mj-ea"/>
          <a:cs typeface="+mj-cs"/>
        </a:defRPr>
      </a:lvl1pPr>
    </p:titleStyle>
    <p:bodyStyle>
      <a:lvl1pPr marL="0" indent="0" algn="l" defTabSz="914400" rtl="0" eaLnBrk="1" latinLnBrk="0" hangingPunct="1">
        <a:lnSpc>
          <a:spcPct val="150000"/>
        </a:lnSpc>
        <a:spcBef>
          <a:spcPts val="1000"/>
        </a:spcBef>
        <a:spcAft>
          <a:spcPts val="1200"/>
        </a:spcAft>
        <a:buFontTx/>
        <a:buNone/>
        <a:defRPr lang="en-US" sz="1200" kern="1200" dirty="0">
          <a:solidFill>
            <a:schemeClr val="tx1"/>
          </a:solidFill>
          <a:latin typeface="+mn-lt"/>
          <a:ea typeface="+mn-ea"/>
          <a:cs typeface="+mn-cs"/>
        </a:defRPr>
      </a:lvl1pPr>
      <a:lvl2pPr marL="228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a:solidFill>
            <a:schemeClr val="tx1"/>
          </a:solidFill>
          <a:latin typeface="+mn-lt"/>
          <a:ea typeface="+mn-ea"/>
          <a:cs typeface="+mn-cs"/>
        </a:defRPr>
      </a:lvl2pPr>
      <a:lvl3pPr marL="685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a:solidFill>
            <a:schemeClr val="tx1"/>
          </a:solidFill>
          <a:latin typeface="+mn-lt"/>
          <a:ea typeface="+mn-ea"/>
          <a:cs typeface="+mn-cs"/>
        </a:defRPr>
      </a:lvl3pPr>
      <a:lvl4pPr marL="11430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4pPr>
      <a:lvl5pPr marL="16002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5pPr>
      <a:lvl6pPr marL="20574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6pPr>
      <a:lvl7pPr marL="25146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7pPr>
      <a:lvl8pPr marL="2971800" indent="-228600" algn="l" defTabSz="914400" rtl="0" eaLnBrk="1" latinLnBrk="0" hangingPunct="1">
        <a:lnSpc>
          <a:spcPct val="150000"/>
        </a:lnSpc>
        <a:spcBef>
          <a:spcPts val="1000"/>
        </a:spcBef>
        <a:spcAft>
          <a:spcPts val="1200"/>
        </a:spcAft>
        <a:buFont typeface="Arial" panose="020B0604020202020204" pitchFamily="34" charset="0"/>
        <a:buChar char="•"/>
        <a:defRPr lang="en-US" sz="1200" kern="1200" dirty="0" smtClean="0">
          <a:solidFill>
            <a:schemeClr val="tx1"/>
          </a:solidFill>
          <a:latin typeface="+mn-lt"/>
          <a:ea typeface="+mn-ea"/>
          <a:cs typeface="+mn-cs"/>
        </a:defRPr>
      </a:lvl8pPr>
      <a:lvl9pPr marL="3429000" indent="-228600" algn="l" defTabSz="914400" rtl="0" eaLnBrk="1" latinLnBrk="0" hangingPunct="1">
        <a:lnSpc>
          <a:spcPct val="90000"/>
        </a:lnSpc>
        <a:spcBef>
          <a:spcPct val="30000"/>
        </a:spcBef>
        <a:buFont typeface="Arial" panose="020B0604020202020204" pitchFamily="34" charset="0"/>
        <a:buNone/>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png"/><Relationship Id="rId5" Type="http://schemas.openxmlformats.org/officeDocument/2006/relationships/hyperlink" Target="mailto:zsmyrnaiou@cti.gr" TargetMode="External"/><Relationship Id="rId4" Type="http://schemas.openxmlformats.org/officeDocument/2006/relationships/hyperlink" Target="mailto:zsmyrnaiou@eds.uoa.gr"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xml"/><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microsoft.com/office/2007/relationships/hdphoto" Target="../media/hdphoto1.wdp"/><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hyperlink" Target="https://eduact.org/en/home/" TargetMode="External"/><Relationship Id="rId2" Type="http://schemas.openxmlformats.org/officeDocument/2006/relationships/hyperlink" Target="https://fcl.eun.org/fcl-network-members" TargetMode="External"/><Relationship Id="rId1" Type="http://schemas.openxmlformats.org/officeDocument/2006/relationships/slideLayout" Target="../slideLayouts/slideLayout10.xml"/><Relationship Id="rId5" Type="http://schemas.openxmlformats.org/officeDocument/2006/relationships/image" Target="../media/image46.png"/><Relationship Id="rId4" Type="http://schemas.openxmlformats.org/officeDocument/2006/relationships/hyperlink" Target="https://newtonroom.com/newton-international"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hyperlink" Target="http://events.di.ionio.gr/cie/index.php/en/" TargetMode="External"/><Relationship Id="rId2" Type="http://schemas.openxmlformats.org/officeDocument/2006/relationships/hyperlink" Target="https://www.ocean.upatras.gr/7c/" TargetMode="Externa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eesc.europa.eu/en/documents/rocard-report-science-education-now-new-pedagogy-future-europe" TargetMode="Externa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pic>
        <p:nvPicPr>
          <p:cNvPr id="8" name="Google Shape;1262;p10"/>
          <p:cNvPicPr preferRelativeResize="0"/>
          <p:nvPr/>
        </p:nvPicPr>
        <p:blipFill>
          <a:blip r:embed="rId3"/>
          <a:srcRect/>
          <a:stretch/>
        </p:blipFill>
        <p:spPr>
          <a:xfrm>
            <a:off x="453147" y="256726"/>
            <a:ext cx="2882844" cy="864333"/>
          </a:xfrm>
          <a:prstGeom prst="rect">
            <a:avLst/>
          </a:prstGeom>
          <a:noFill/>
          <a:ln>
            <a:noFill/>
          </a:ln>
        </p:spPr>
      </p:pic>
      <p:sp>
        <p:nvSpPr>
          <p:cNvPr id="1096" name="Google Shape;1096;p1"/>
          <p:cNvSpPr txBox="1">
            <a:spLocks noGrp="1"/>
          </p:cNvSpPr>
          <p:nvPr>
            <p:ph type="ctrTitle"/>
          </p:nvPr>
        </p:nvSpPr>
        <p:spPr>
          <a:xfrm>
            <a:off x="3980942" y="984596"/>
            <a:ext cx="5973269" cy="899961"/>
          </a:xfrm>
          <a:prstGeom prst="rect">
            <a:avLst/>
          </a:prstGeom>
          <a:noFill/>
          <a:ln>
            <a:noFill/>
          </a:ln>
        </p:spPr>
        <p:txBody>
          <a:bodyPr spcFirstLastPara="1" vert="horz" wrap="square" lIns="121900" tIns="121900" rIns="121900" bIns="121900" rtlCol="0" anchor="ctr" anchorCtr="0">
            <a:noAutofit/>
          </a:bodyPr>
          <a:lstStyle/>
          <a:p>
            <a:pPr lvl="0" algn="ctr"/>
            <a:r>
              <a:rPr lang="el-GR" sz="2400" spc="-200" dirty="0">
                <a:latin typeface="Arial" panose="020B0604020202020204" pitchFamily="34" charset="0"/>
                <a:cs typeface="Arial" panose="020B0604020202020204" pitchFamily="34" charset="0"/>
              </a:rPr>
              <a:t>9ο Πανελλήνιο Συνέδριο </a:t>
            </a:r>
            <a:r>
              <a:rPr lang="el-GR" sz="2400" spc="-200" dirty="0" err="1">
                <a:latin typeface="Arial" panose="020B0604020202020204" pitchFamily="34" charset="0"/>
                <a:cs typeface="Arial" panose="020B0604020202020204" pitchFamily="34" charset="0"/>
              </a:rPr>
              <a:t>eTwinning</a:t>
            </a:r>
            <a:r>
              <a:rPr lang="el-GR" sz="2400" spc="-200" dirty="0">
                <a:latin typeface="Arial" panose="020B0604020202020204" pitchFamily="34" charset="0"/>
                <a:cs typeface="Arial" panose="020B0604020202020204" pitchFamily="34" charset="0"/>
              </a:rPr>
              <a:t> – 11ο Πανελλήνιο Συνέδριο Εκπαιδευτικών για τις ΤΠΕ</a:t>
            </a:r>
            <a:endParaRPr sz="2400" spc="-200" dirty="0">
              <a:latin typeface="Arial" panose="020B0604020202020204" pitchFamily="34" charset="0"/>
              <a:cs typeface="Arial" panose="020B0604020202020204" pitchFamily="34" charset="0"/>
            </a:endParaRPr>
          </a:p>
        </p:txBody>
      </p:sp>
      <p:sp>
        <p:nvSpPr>
          <p:cNvPr id="1097" name="Google Shape;1097;p1"/>
          <p:cNvSpPr txBox="1">
            <a:spLocks noGrp="1"/>
          </p:cNvSpPr>
          <p:nvPr>
            <p:ph type="subTitle" idx="1"/>
          </p:nvPr>
        </p:nvSpPr>
        <p:spPr>
          <a:xfrm>
            <a:off x="173381" y="1028734"/>
            <a:ext cx="3527795" cy="1282339"/>
          </a:xfrm>
          <a:prstGeom prst="rect">
            <a:avLst/>
          </a:prstGeom>
          <a:noFill/>
          <a:ln>
            <a:noFill/>
          </a:ln>
        </p:spPr>
        <p:txBody>
          <a:bodyPr spcFirstLastPara="1" vert="horz" wrap="square" lIns="121900" tIns="121900" rIns="121900" bIns="121900" rtlCol="0" anchor="t" anchorCtr="0">
            <a:noAutofit/>
          </a:bodyPr>
          <a:lstStyle/>
          <a:p>
            <a:pPr marL="609585" indent="-423323" algn="ctr">
              <a:lnSpc>
                <a:spcPct val="100000"/>
              </a:lnSpc>
              <a:spcBef>
                <a:spcPts val="0"/>
              </a:spcBef>
              <a:spcAft>
                <a:spcPts val="0"/>
              </a:spcAft>
              <a:buSzPts val="2800"/>
            </a:pPr>
            <a:r>
              <a:rPr lang="en-US" sz="1200" dirty="0" err="1">
                <a:solidFill>
                  <a:schemeClr val="tx1"/>
                </a:solidFill>
                <a:latin typeface="Arial" panose="020B0604020202020204" pitchFamily="34" charset="0"/>
                <a:cs typeface="Arial" panose="020B0604020202020204" pitchFamily="34" charset="0"/>
              </a:rPr>
              <a:t>Ελληνικ</a:t>
            </a:r>
            <a:r>
              <a:rPr lang="el-GR" sz="1200" dirty="0" err="1">
                <a:solidFill>
                  <a:schemeClr val="tx1"/>
                </a:solidFill>
                <a:latin typeface="Arial" panose="020B0604020202020204" pitchFamily="34" charset="0"/>
                <a:cs typeface="Arial" panose="020B0604020202020204" pitchFamily="34" charset="0"/>
              </a:rPr>
              <a:t>ός</a:t>
            </a:r>
            <a:r>
              <a:rPr lang="el-GR" sz="1200" dirty="0">
                <a:solidFill>
                  <a:schemeClr val="tx1"/>
                </a:solidFill>
                <a:latin typeface="Arial" panose="020B0604020202020204" pitchFamily="34" charset="0"/>
                <a:cs typeface="Arial" panose="020B0604020202020204" pitchFamily="34" charset="0"/>
              </a:rPr>
              <a:t> </a:t>
            </a:r>
            <a:r>
              <a:rPr lang="en-US" sz="1200" dirty="0" err="1">
                <a:solidFill>
                  <a:schemeClr val="tx1"/>
                </a:solidFill>
                <a:latin typeface="Arial" panose="020B0604020202020204" pitchFamily="34" charset="0"/>
                <a:cs typeface="Arial" panose="020B0604020202020204" pitchFamily="34" charset="0"/>
              </a:rPr>
              <a:t>Εθνικ</a:t>
            </a:r>
            <a:r>
              <a:rPr lang="el-GR" sz="1200" dirty="0" err="1">
                <a:solidFill>
                  <a:schemeClr val="tx1"/>
                </a:solidFill>
                <a:latin typeface="Arial" panose="020B0604020202020204" pitchFamily="34" charset="0"/>
                <a:cs typeface="Arial" panose="020B0604020202020204" pitchFamily="34" charset="0"/>
              </a:rPr>
              <a:t>ός</a:t>
            </a:r>
            <a:r>
              <a:rPr lang="en-US" sz="1200" dirty="0">
                <a:solidFill>
                  <a:schemeClr val="tx1"/>
                </a:solidFill>
                <a:latin typeface="Arial" panose="020B0604020202020204" pitchFamily="34" charset="0"/>
                <a:cs typeface="Arial" panose="020B0604020202020204" pitchFamily="34" charset="0"/>
              </a:rPr>
              <a:t> </a:t>
            </a:r>
            <a:r>
              <a:rPr lang="el-GR" sz="1200" dirty="0">
                <a:solidFill>
                  <a:schemeClr val="tx1"/>
                </a:solidFill>
                <a:latin typeface="Arial" panose="020B0604020202020204" pitchFamily="34" charset="0"/>
                <a:cs typeface="Arial" panose="020B0604020202020204" pitchFamily="34" charset="0"/>
              </a:rPr>
              <a:t>Οργανισμός </a:t>
            </a:r>
            <a:r>
              <a:rPr lang="en-US" sz="1200" dirty="0">
                <a:solidFill>
                  <a:schemeClr val="tx1"/>
                </a:solidFill>
                <a:latin typeface="Arial" panose="020B0604020202020204" pitchFamily="34" charset="0"/>
                <a:cs typeface="Arial" panose="020B0604020202020204" pitchFamily="34" charset="0"/>
              </a:rPr>
              <a:t>Υπ</a:t>
            </a:r>
            <a:r>
              <a:rPr lang="en-US" sz="1200" dirty="0" err="1">
                <a:solidFill>
                  <a:schemeClr val="tx1"/>
                </a:solidFill>
                <a:latin typeface="Arial" panose="020B0604020202020204" pitchFamily="34" charset="0"/>
                <a:cs typeface="Arial" panose="020B0604020202020204" pitchFamily="34" charset="0"/>
              </a:rPr>
              <a:t>οστήριξης</a:t>
            </a:r>
            <a:endParaRPr sz="1200" dirty="0">
              <a:solidFill>
                <a:schemeClr val="tx1"/>
              </a:solidFill>
              <a:latin typeface="Arial" panose="020B0604020202020204" pitchFamily="34" charset="0"/>
              <a:cs typeface="Arial" panose="020B0604020202020204" pitchFamily="34" charset="0"/>
            </a:endParaRPr>
          </a:p>
        </p:txBody>
      </p:sp>
      <p:sp>
        <p:nvSpPr>
          <p:cNvPr id="2" name="TextBox 1"/>
          <p:cNvSpPr txBox="1"/>
          <p:nvPr/>
        </p:nvSpPr>
        <p:spPr>
          <a:xfrm>
            <a:off x="256269" y="2812178"/>
            <a:ext cx="3276600" cy="2021002"/>
          </a:xfrm>
          <a:prstGeom prst="rect">
            <a:avLst/>
          </a:prstGeom>
          <a:noFill/>
        </p:spPr>
        <p:txBody>
          <a:bodyPr wrap="square" rtlCol="0">
            <a:spAutoFit/>
          </a:bodyPr>
          <a:lstStyle/>
          <a:p>
            <a:r>
              <a:rPr lang="el-GR" sz="1600" dirty="0" err="1">
                <a:solidFill>
                  <a:schemeClr val="bg2">
                    <a:lumMod val="75000"/>
                  </a:schemeClr>
                </a:solidFill>
                <a:latin typeface="Arial" panose="020B0604020202020204" pitchFamily="34" charset="0"/>
                <a:cs typeface="Arial" panose="020B0604020202020204" pitchFamily="34" charset="0"/>
              </a:rPr>
              <a:t>Ζαχαρούλα</a:t>
            </a:r>
            <a:r>
              <a:rPr lang="el-GR" sz="1600" dirty="0">
                <a:solidFill>
                  <a:schemeClr val="bg2">
                    <a:lumMod val="75000"/>
                  </a:schemeClr>
                </a:solidFill>
                <a:latin typeface="Arial" panose="020B0604020202020204" pitchFamily="34" charset="0"/>
                <a:cs typeface="Arial" panose="020B0604020202020204" pitchFamily="34" charset="0"/>
              </a:rPr>
              <a:t> Σμυρναίου,</a:t>
            </a:r>
          </a:p>
          <a:p>
            <a:r>
              <a:rPr lang="el-GR" sz="1600" dirty="0">
                <a:solidFill>
                  <a:schemeClr val="bg2">
                    <a:lumMod val="75000"/>
                  </a:schemeClr>
                </a:solidFill>
                <a:latin typeface="Arial" panose="020B0604020202020204" pitchFamily="34" charset="0"/>
                <a:cs typeface="Arial" panose="020B0604020202020204" pitchFamily="34" charset="0"/>
              </a:rPr>
              <a:t>Αντιπρόεδρος ΙΤΥΕ-Διόφαντος,</a:t>
            </a:r>
          </a:p>
          <a:p>
            <a:r>
              <a:rPr lang="el-GR" sz="1600" dirty="0" err="1">
                <a:solidFill>
                  <a:schemeClr val="bg2">
                    <a:lumMod val="75000"/>
                  </a:schemeClr>
                </a:solidFill>
                <a:latin typeface="Arial" panose="020B0604020202020204" pitchFamily="34" charset="0"/>
                <a:cs typeface="Arial" panose="020B0604020202020204" pitchFamily="34" charset="0"/>
              </a:rPr>
              <a:t>Αναπλ</a:t>
            </a:r>
            <a:r>
              <a:rPr lang="el-GR" sz="1600" dirty="0">
                <a:solidFill>
                  <a:schemeClr val="bg2">
                    <a:lumMod val="75000"/>
                  </a:schemeClr>
                </a:solidFill>
                <a:latin typeface="Arial" panose="020B0604020202020204" pitchFamily="34" charset="0"/>
                <a:cs typeface="Arial" panose="020B0604020202020204" pitchFamily="34" charset="0"/>
              </a:rPr>
              <a:t>. </a:t>
            </a:r>
            <a:r>
              <a:rPr lang="el-GR" sz="1600" dirty="0" err="1">
                <a:solidFill>
                  <a:schemeClr val="bg2">
                    <a:lumMod val="75000"/>
                  </a:schemeClr>
                </a:solidFill>
                <a:latin typeface="Arial" panose="020B0604020202020204" pitchFamily="34" charset="0"/>
                <a:cs typeface="Arial" panose="020B0604020202020204" pitchFamily="34" charset="0"/>
              </a:rPr>
              <a:t>Καθηγ</a:t>
            </a:r>
            <a:r>
              <a:rPr lang="el-GR" sz="1600" dirty="0">
                <a:solidFill>
                  <a:schemeClr val="bg2">
                    <a:lumMod val="75000"/>
                  </a:schemeClr>
                </a:solidFill>
                <a:latin typeface="Arial" panose="020B0604020202020204" pitchFamily="34" charset="0"/>
                <a:cs typeface="Arial" panose="020B0604020202020204" pitchFamily="34" charset="0"/>
              </a:rPr>
              <a:t>. ΠΑΙΤΔΕ ΕΚΠΑ</a:t>
            </a:r>
          </a:p>
          <a:p>
            <a:r>
              <a:rPr lang="en-US" sz="1600" dirty="0">
                <a:solidFill>
                  <a:schemeClr val="bg2">
                    <a:lumMod val="75000"/>
                  </a:schemeClr>
                </a:solidFill>
                <a:latin typeface="Arial" panose="020B0604020202020204" pitchFamily="34" charset="0"/>
                <a:cs typeface="Arial" panose="020B0604020202020204" pitchFamily="34" charset="0"/>
                <a:hlinkClick r:id="rId4"/>
              </a:rPr>
              <a:t>zsmyrnaiou@eds.uoa.gr</a:t>
            </a:r>
            <a:r>
              <a:rPr lang="el-GR" sz="1600" dirty="0">
                <a:solidFill>
                  <a:schemeClr val="bg2">
                    <a:lumMod val="75000"/>
                  </a:schemeClr>
                </a:solidFill>
                <a:latin typeface="Arial" panose="020B0604020202020204" pitchFamily="34" charset="0"/>
                <a:cs typeface="Arial" panose="020B0604020202020204" pitchFamily="34" charset="0"/>
              </a:rPr>
              <a:t> </a:t>
            </a:r>
            <a:endParaRPr lang="en-US" sz="1600" dirty="0">
              <a:solidFill>
                <a:schemeClr val="bg2">
                  <a:lumMod val="75000"/>
                </a:schemeClr>
              </a:solidFill>
              <a:latin typeface="Arial" panose="020B0604020202020204" pitchFamily="34" charset="0"/>
              <a:cs typeface="Arial" panose="020B0604020202020204" pitchFamily="34" charset="0"/>
            </a:endParaRPr>
          </a:p>
          <a:p>
            <a:r>
              <a:rPr lang="en-US" sz="1600" dirty="0">
                <a:solidFill>
                  <a:schemeClr val="bg2">
                    <a:lumMod val="75000"/>
                  </a:schemeClr>
                </a:solidFill>
                <a:latin typeface="Arial" panose="020B0604020202020204" pitchFamily="34" charset="0"/>
                <a:cs typeface="Arial" panose="020B0604020202020204" pitchFamily="34" charset="0"/>
                <a:hlinkClick r:id="rId5"/>
              </a:rPr>
              <a:t>zsmyrnaiou@cti.gr</a:t>
            </a:r>
            <a:r>
              <a:rPr lang="el-GR" sz="1600" dirty="0">
                <a:solidFill>
                  <a:schemeClr val="bg2">
                    <a:lumMod val="75000"/>
                  </a:schemeClr>
                </a:solidFill>
                <a:latin typeface="Arial" panose="020B0604020202020204" pitchFamily="34" charset="0"/>
                <a:cs typeface="Arial" panose="020B0604020202020204" pitchFamily="34" charset="0"/>
              </a:rPr>
              <a:t> </a:t>
            </a:r>
            <a:r>
              <a:rPr lang="en-US" sz="1600" dirty="0">
                <a:solidFill>
                  <a:schemeClr val="bg2">
                    <a:lumMod val="75000"/>
                  </a:schemeClr>
                </a:solidFill>
                <a:latin typeface="Arial" panose="020B0604020202020204" pitchFamily="34" charset="0"/>
                <a:cs typeface="Arial" panose="020B0604020202020204" pitchFamily="34" charset="0"/>
              </a:rPr>
              <a:t> </a:t>
            </a:r>
            <a:r>
              <a:rPr lang="el-GR" sz="1600" dirty="0">
                <a:solidFill>
                  <a:schemeClr val="bg2">
                    <a:lumMod val="75000"/>
                  </a:schemeClr>
                </a:solidFill>
                <a:latin typeface="Arial" panose="020B0604020202020204" pitchFamily="34" charset="0"/>
                <a:cs typeface="Arial" panose="020B0604020202020204" pitchFamily="34" charset="0"/>
              </a:rPr>
              <a:t> </a:t>
            </a:r>
            <a:endParaRPr lang="en-US" sz="1600" dirty="0">
              <a:solidFill>
                <a:schemeClr val="bg2">
                  <a:lumMod val="75000"/>
                </a:schemeClr>
              </a:solidFill>
              <a:latin typeface="Arial" panose="020B0604020202020204" pitchFamily="34" charset="0"/>
              <a:cs typeface="Arial" panose="020B0604020202020204" pitchFamily="34" charset="0"/>
            </a:endParaRPr>
          </a:p>
          <a:p>
            <a:endParaRPr lang="el-GR" sz="1600" dirty="0">
              <a:solidFill>
                <a:schemeClr val="bg2">
                  <a:lumMod val="75000"/>
                </a:schemeClr>
              </a:solidFill>
              <a:latin typeface="Arial" panose="020B0604020202020204" pitchFamily="34" charset="0"/>
              <a:cs typeface="Arial" panose="020B0604020202020204" pitchFamily="34" charset="0"/>
            </a:endParaRPr>
          </a:p>
          <a:p>
            <a:r>
              <a:rPr lang="el-GR" sz="1600" dirty="0">
                <a:latin typeface="Arial" panose="020B0604020202020204" pitchFamily="34" charset="0"/>
                <a:cs typeface="Arial" panose="020B0604020202020204" pitchFamily="34" charset="0"/>
              </a:rPr>
              <a:t> </a:t>
            </a:r>
          </a:p>
          <a:p>
            <a:r>
              <a:rPr lang="el-GR" sz="1333" dirty="0">
                <a:solidFill>
                  <a:schemeClr val="tx1">
                    <a:lumMod val="10000"/>
                    <a:lumOff val="90000"/>
                  </a:schemeClr>
                </a:solidFill>
                <a:latin typeface="Arial" panose="020B0604020202020204" pitchFamily="34" charset="0"/>
                <a:cs typeface="Arial" panose="020B0604020202020204" pitchFamily="34" charset="0"/>
              </a:rPr>
              <a:t> </a:t>
            </a:r>
            <a:r>
              <a:rPr lang="en-US" sz="1333" dirty="0">
                <a:solidFill>
                  <a:schemeClr val="bg1">
                    <a:lumMod val="60000"/>
                    <a:lumOff val="40000"/>
                  </a:schemeClr>
                </a:solidFill>
                <a:latin typeface="Arial" panose="020B0604020202020204" pitchFamily="34" charset="0"/>
                <a:cs typeface="Arial" panose="020B0604020202020204" pitchFamily="34" charset="0"/>
              </a:rPr>
              <a:t>[</a:t>
            </a:r>
            <a:r>
              <a:rPr lang="el-GR" sz="1333" dirty="0">
                <a:solidFill>
                  <a:schemeClr val="bg1">
                    <a:lumMod val="60000"/>
                    <a:lumOff val="40000"/>
                  </a:schemeClr>
                </a:solidFill>
                <a:latin typeface="Arial" panose="020B0604020202020204" pitchFamily="34" charset="0"/>
                <a:cs typeface="Arial" panose="020B0604020202020204" pitchFamily="34" charset="0"/>
              </a:rPr>
              <a:t>Περιφέρεια</a:t>
            </a:r>
            <a:r>
              <a:rPr lang="en-US" sz="1333" dirty="0">
                <a:solidFill>
                  <a:schemeClr val="bg1">
                    <a:lumMod val="60000"/>
                    <a:lumOff val="40000"/>
                  </a:schemeClr>
                </a:solidFill>
                <a:latin typeface="Arial" panose="020B0604020202020204" pitchFamily="34" charset="0"/>
                <a:cs typeface="Arial" panose="020B0604020202020204" pitchFamily="34" charset="0"/>
              </a:rPr>
              <a:t>]</a:t>
            </a:r>
            <a:endParaRPr lang="el-GR" sz="1333" dirty="0">
              <a:solidFill>
                <a:schemeClr val="bg1">
                  <a:lumMod val="60000"/>
                  <a:lumOff val="40000"/>
                </a:schemeClr>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CC69744E-1C8B-4DF1-B1F6-25FE8E5F049D}"/>
              </a:ext>
            </a:extLst>
          </p:cNvPr>
          <p:cNvPicPr>
            <a:picLocks noChangeAspect="1"/>
          </p:cNvPicPr>
          <p:nvPr/>
        </p:nvPicPr>
        <p:blipFill>
          <a:blip r:embed="rId6"/>
          <a:stretch>
            <a:fillRect/>
          </a:stretch>
        </p:blipFill>
        <p:spPr>
          <a:xfrm>
            <a:off x="0" y="5103565"/>
            <a:ext cx="4388427" cy="1754435"/>
          </a:xfrm>
          <a:prstGeom prst="rect">
            <a:avLst/>
          </a:prstGeom>
        </p:spPr>
      </p:pic>
      <p:sp>
        <p:nvSpPr>
          <p:cNvPr id="5" name="Slide Number Placeholder 4">
            <a:extLst>
              <a:ext uri="{FF2B5EF4-FFF2-40B4-BE49-F238E27FC236}">
                <a16:creationId xmlns:a16="http://schemas.microsoft.com/office/drawing/2014/main" id="{DCC55AA9-06AA-80C1-744E-B080046A47FE}"/>
              </a:ext>
            </a:extLst>
          </p:cNvPr>
          <p:cNvSpPr>
            <a:spLocks noGrp="1"/>
          </p:cNvSpPr>
          <p:nvPr>
            <p:ph type="sldNum" sz="quarter" idx="12"/>
          </p:nvPr>
        </p:nvSpPr>
        <p:spPr/>
        <p:txBody>
          <a:bodyPr/>
          <a:lstStyle/>
          <a:p>
            <a:fld id="{3E1D3AD8-A253-4C5E-B9D9-1430C7A037C6}" type="slidenum">
              <a:rPr lang="en-GB" smtClean="0"/>
              <a:t>1</a:t>
            </a:fld>
            <a:endParaRPr lang="en-GB" dirty="0"/>
          </a:p>
        </p:txBody>
      </p:sp>
      <p:sp>
        <p:nvSpPr>
          <p:cNvPr id="10" name="TextBox 9">
            <a:extLst>
              <a:ext uri="{FF2B5EF4-FFF2-40B4-BE49-F238E27FC236}">
                <a16:creationId xmlns:a16="http://schemas.microsoft.com/office/drawing/2014/main" id="{7C6054BF-1AE7-4165-B9B1-8024DA471A93}"/>
              </a:ext>
            </a:extLst>
          </p:cNvPr>
          <p:cNvSpPr txBox="1"/>
          <p:nvPr/>
        </p:nvSpPr>
        <p:spPr>
          <a:xfrm>
            <a:off x="3980942" y="2304347"/>
            <a:ext cx="6991858" cy="1015663"/>
          </a:xfrm>
          <a:prstGeom prst="rect">
            <a:avLst/>
          </a:prstGeom>
          <a:noFill/>
        </p:spPr>
        <p:txBody>
          <a:bodyPr wrap="square">
            <a:spAutoFit/>
          </a:bodyPr>
          <a:lstStyle/>
          <a:p>
            <a:pPr algn="ctr"/>
            <a:r>
              <a:rPr lang="el-GR" sz="2000" b="1" dirty="0">
                <a:solidFill>
                  <a:srgbClr val="4472C4"/>
                </a:solidFill>
                <a:latin typeface="Calibri" panose="020F0502020204030204"/>
              </a:rPr>
              <a:t>Κέντρα Καινοτομίας </a:t>
            </a:r>
            <a:r>
              <a:rPr lang="en-US" sz="2000" b="1" dirty="0">
                <a:solidFill>
                  <a:srgbClr val="4472C4"/>
                </a:solidFill>
                <a:latin typeface="Calibri" panose="020F0502020204030204"/>
              </a:rPr>
              <a:t>:</a:t>
            </a:r>
            <a:r>
              <a:rPr lang="el-GR" sz="2000" b="1" dirty="0">
                <a:solidFill>
                  <a:srgbClr val="4472C4"/>
                </a:solidFill>
                <a:latin typeface="Calibri" panose="020F0502020204030204"/>
              </a:rPr>
              <a:t> Από το παραδοσιακό μοντέλο διδασκαλίας στη νέα πραγματικότητα που διαμορφώνεται από την Τεχνητή Νοημοσύνη</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07336-FE57-4926-91FF-78A8AF9E327F}"/>
              </a:ext>
            </a:extLst>
          </p:cNvPr>
          <p:cNvSpPr>
            <a:spLocks noGrp="1"/>
          </p:cNvSpPr>
          <p:nvPr>
            <p:ph type="title"/>
          </p:nvPr>
        </p:nvSpPr>
        <p:spPr>
          <a:xfrm>
            <a:off x="521207" y="448056"/>
            <a:ext cx="8165593" cy="640080"/>
          </a:xfrm>
        </p:spPr>
        <p:txBody>
          <a:bodyPr>
            <a:normAutofit fontScale="90000"/>
          </a:bodyPr>
          <a:lstStyle/>
          <a:p>
            <a:r>
              <a:rPr lang="en-US" dirty="0">
                <a:solidFill>
                  <a:schemeClr val="hlink"/>
                </a:solidFill>
                <a:latin typeface="Bookman Old Style" pitchFamily="18" charset="0"/>
                <a:cs typeface="Times New Roman" charset="0"/>
              </a:rPr>
              <a:t>O</a:t>
            </a:r>
            <a:r>
              <a:rPr lang="el-GR" dirty="0">
                <a:solidFill>
                  <a:schemeClr val="hlink"/>
                </a:solidFill>
                <a:latin typeface="Bookman Old Style" pitchFamily="18" charset="0"/>
                <a:cs typeface="Times New Roman" charset="0"/>
              </a:rPr>
              <a:t> επιστημονικός αλφαβητισμός έχει αλλάξει ριζικά</a:t>
            </a:r>
            <a:endParaRPr lang="en-GB" dirty="0">
              <a:solidFill>
                <a:schemeClr val="hlink"/>
              </a:solidFill>
              <a:latin typeface="Bookman Old Style" pitchFamily="18" charset="0"/>
              <a:cs typeface="Times New Roman" charset="0"/>
            </a:endParaRPr>
          </a:p>
        </p:txBody>
      </p:sp>
      <p:sp>
        <p:nvSpPr>
          <p:cNvPr id="3" name="Content Placeholder 2">
            <a:extLst>
              <a:ext uri="{FF2B5EF4-FFF2-40B4-BE49-F238E27FC236}">
                <a16:creationId xmlns:a16="http://schemas.microsoft.com/office/drawing/2014/main" id="{3D24402A-B34A-4559-98BE-269C5208F3BA}"/>
              </a:ext>
            </a:extLst>
          </p:cNvPr>
          <p:cNvSpPr>
            <a:spLocks noGrp="1"/>
          </p:cNvSpPr>
          <p:nvPr>
            <p:ph idx="1"/>
          </p:nvPr>
        </p:nvSpPr>
        <p:spPr>
          <a:xfrm>
            <a:off x="539495" y="1435607"/>
            <a:ext cx="5778535" cy="4641999"/>
          </a:xfrm>
        </p:spPr>
        <p:txBody>
          <a:bodyPr>
            <a:normAutofit/>
          </a:bodyPr>
          <a:lstStyle/>
          <a:p>
            <a:pPr algn="just"/>
            <a:r>
              <a:rPr lang="el-GR" dirty="0"/>
              <a:t>Στον </a:t>
            </a:r>
            <a:r>
              <a:rPr lang="el-GR" dirty="0">
                <a:solidFill>
                  <a:srgbClr val="FF0000"/>
                </a:solidFill>
              </a:rPr>
              <a:t>20</a:t>
            </a:r>
            <a:r>
              <a:rPr lang="el-GR" baseline="30000" dirty="0">
                <a:solidFill>
                  <a:srgbClr val="FF0000"/>
                </a:solidFill>
              </a:rPr>
              <a:t>ο </a:t>
            </a:r>
            <a:r>
              <a:rPr lang="el-GR" dirty="0">
                <a:solidFill>
                  <a:srgbClr val="FF0000"/>
                </a:solidFill>
              </a:rPr>
              <a:t>αιώνα, ο γραμματισμός </a:t>
            </a:r>
            <a:r>
              <a:rPr lang="el-GR" dirty="0"/>
              <a:t>αφορούσε στην εξαγωγή και στην επεξεργασία </a:t>
            </a:r>
            <a:r>
              <a:rPr lang="el-GR" dirty="0">
                <a:solidFill>
                  <a:srgbClr val="FF0000"/>
                </a:solidFill>
              </a:rPr>
              <a:t>προ-κωδικοποιημένων γνώσεων- </a:t>
            </a:r>
          </a:p>
          <a:p>
            <a:pPr algn="just"/>
            <a:r>
              <a:rPr lang="el-GR" dirty="0"/>
              <a:t>στον </a:t>
            </a:r>
            <a:r>
              <a:rPr lang="el-GR" dirty="0">
                <a:solidFill>
                  <a:srgbClr val="FF0000"/>
                </a:solidFill>
              </a:rPr>
              <a:t>21</a:t>
            </a:r>
            <a:r>
              <a:rPr lang="el-GR" baseline="30000" dirty="0">
                <a:solidFill>
                  <a:srgbClr val="FF0000"/>
                </a:solidFill>
              </a:rPr>
              <a:t>ο</a:t>
            </a:r>
            <a:r>
              <a:rPr lang="el-GR" dirty="0">
                <a:solidFill>
                  <a:srgbClr val="FF0000"/>
                </a:solidFill>
              </a:rPr>
              <a:t>  αιώνα</a:t>
            </a:r>
            <a:r>
              <a:rPr lang="el-GR" dirty="0"/>
              <a:t>, αφορά την </a:t>
            </a:r>
            <a:r>
              <a:rPr lang="el-GR" dirty="0">
                <a:solidFill>
                  <a:srgbClr val="FF0000"/>
                </a:solidFill>
              </a:rPr>
              <a:t>κατασκευή και την επικύρωση της γνώσης</a:t>
            </a:r>
            <a:r>
              <a:rPr lang="el-GR" dirty="0"/>
              <a:t>. </a:t>
            </a:r>
          </a:p>
          <a:p>
            <a:pPr algn="just"/>
            <a:r>
              <a:rPr lang="el-GR" dirty="0"/>
              <a:t>Στο παρελθόν, οι δάσκαλοι μπορούσαν να πουν στους μαθητές να αναζητήσουν πληροφορίες σε μια </a:t>
            </a:r>
            <a:r>
              <a:rPr lang="el-GR" dirty="0">
                <a:solidFill>
                  <a:srgbClr val="FF0000"/>
                </a:solidFill>
              </a:rPr>
              <a:t>εγκυκλοπαίδεια </a:t>
            </a:r>
            <a:r>
              <a:rPr lang="el-GR" dirty="0"/>
              <a:t>και να βασιστούν σε αυτές τις πληροφορίες ως ακριβείς και αληθινές. </a:t>
            </a:r>
          </a:p>
          <a:p>
            <a:pPr algn="just"/>
            <a:r>
              <a:rPr lang="el-GR" dirty="0"/>
              <a:t>Σήμερα, </a:t>
            </a:r>
            <a:r>
              <a:rPr lang="el-GR" dirty="0">
                <a:solidFill>
                  <a:srgbClr val="FF0000"/>
                </a:solidFill>
              </a:rPr>
              <a:t>η μηχανή αναζήτησης (</a:t>
            </a:r>
            <a:r>
              <a:rPr lang="el-GR" dirty="0" err="1">
                <a:solidFill>
                  <a:srgbClr val="FF0000"/>
                </a:solidFill>
              </a:rPr>
              <a:t>Google</a:t>
            </a:r>
            <a:r>
              <a:rPr lang="el-GR" dirty="0">
                <a:solidFill>
                  <a:srgbClr val="FF0000"/>
                </a:solidFill>
              </a:rPr>
              <a:t>) </a:t>
            </a:r>
            <a:r>
              <a:rPr lang="el-GR" dirty="0"/>
              <a:t>τους παρουσιάζει εκατομμύρια απαντήσεις και κανείς δεν τους λέει τι είναι σωστό ή λάθος, ούτε αληθινό ή αναληθές. </a:t>
            </a:r>
          </a:p>
          <a:p>
            <a:pPr algn="just"/>
            <a:r>
              <a:rPr lang="el-GR" dirty="0"/>
              <a:t>Καθώς η τεχνολογία μας επιτρέπει να αναζητούμε και να έχουμε πρόσβαση σε περισσότερη γνώση, είναι σημαντικό να έχουμε </a:t>
            </a:r>
            <a:r>
              <a:rPr lang="el-GR" dirty="0">
                <a:solidFill>
                  <a:srgbClr val="FF0000"/>
                </a:solidFill>
              </a:rPr>
              <a:t>βαθιά κατανόηση και ικανότητα να περιηγούμαστε στην ασάφεια</a:t>
            </a:r>
            <a:r>
              <a:rPr lang="el-GR" dirty="0"/>
              <a:t> και να βγάζουμε νόημα από το περιεχόμενο.</a:t>
            </a:r>
          </a:p>
        </p:txBody>
      </p:sp>
      <p:pic>
        <p:nvPicPr>
          <p:cNvPr id="4" name="Picture 3">
            <a:extLst>
              <a:ext uri="{FF2B5EF4-FFF2-40B4-BE49-F238E27FC236}">
                <a16:creationId xmlns:a16="http://schemas.microsoft.com/office/drawing/2014/main" id="{299C57DF-55C8-4264-9D45-24636C4071DF}"/>
              </a:ext>
            </a:extLst>
          </p:cNvPr>
          <p:cNvPicPr>
            <a:picLocks noChangeAspect="1"/>
          </p:cNvPicPr>
          <p:nvPr/>
        </p:nvPicPr>
        <p:blipFill>
          <a:blip r:embed="rId2"/>
          <a:stretch>
            <a:fillRect/>
          </a:stretch>
        </p:blipFill>
        <p:spPr>
          <a:xfrm>
            <a:off x="7453312" y="1661620"/>
            <a:ext cx="2466975" cy="1847850"/>
          </a:xfrm>
          <a:prstGeom prst="rect">
            <a:avLst/>
          </a:prstGeom>
        </p:spPr>
      </p:pic>
      <p:pic>
        <p:nvPicPr>
          <p:cNvPr id="5" name="Picture 4">
            <a:extLst>
              <a:ext uri="{FF2B5EF4-FFF2-40B4-BE49-F238E27FC236}">
                <a16:creationId xmlns:a16="http://schemas.microsoft.com/office/drawing/2014/main" id="{B92EFFF3-40F4-4F00-A273-FFD84CDD7663}"/>
              </a:ext>
            </a:extLst>
          </p:cNvPr>
          <p:cNvPicPr>
            <a:picLocks noChangeAspect="1"/>
          </p:cNvPicPr>
          <p:nvPr/>
        </p:nvPicPr>
        <p:blipFill>
          <a:blip r:embed="rId3"/>
          <a:stretch>
            <a:fillRect/>
          </a:stretch>
        </p:blipFill>
        <p:spPr>
          <a:xfrm>
            <a:off x="7514075" y="4082954"/>
            <a:ext cx="2752725" cy="1657350"/>
          </a:xfrm>
          <a:prstGeom prst="rect">
            <a:avLst/>
          </a:prstGeom>
        </p:spPr>
      </p:pic>
      <p:sp>
        <p:nvSpPr>
          <p:cNvPr id="6" name="Slide Number Placeholder 4">
            <a:extLst>
              <a:ext uri="{FF2B5EF4-FFF2-40B4-BE49-F238E27FC236}">
                <a16:creationId xmlns:a16="http://schemas.microsoft.com/office/drawing/2014/main" id="{3BF13A29-A3BC-41BD-AC7E-1F3B2F2EA30B}"/>
              </a:ext>
            </a:extLst>
          </p:cNvPr>
          <p:cNvSpPr txBox="1">
            <a:spLocks/>
          </p:cNvSpPr>
          <p:nvPr/>
        </p:nvSpPr>
        <p:spPr>
          <a:xfrm>
            <a:off x="8375904" y="6203952"/>
            <a:ext cx="3276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E1D3AD8-A253-4C5E-B9D9-1430C7A037C6}" type="slidenum">
              <a:rPr lang="en-GB" sz="1200" smtClean="0"/>
              <a:pPr algn="r"/>
              <a:t>10</a:t>
            </a:fld>
            <a:endParaRPr lang="en-GB" sz="1200" dirty="0"/>
          </a:p>
        </p:txBody>
      </p:sp>
    </p:spTree>
    <p:extLst>
      <p:ext uri="{BB962C8B-B14F-4D97-AF65-F5344CB8AC3E}">
        <p14:creationId xmlns:p14="http://schemas.microsoft.com/office/powerpoint/2010/main" val="4269549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7C73C-6F81-4324-9156-2A21B60A8B1C}"/>
              </a:ext>
            </a:extLst>
          </p:cNvPr>
          <p:cNvSpPr>
            <a:spLocks noGrp="1"/>
          </p:cNvSpPr>
          <p:nvPr>
            <p:ph type="title"/>
          </p:nvPr>
        </p:nvSpPr>
        <p:spPr>
          <a:xfrm>
            <a:off x="521208" y="448056"/>
            <a:ext cx="10018040" cy="640080"/>
          </a:xfrm>
        </p:spPr>
        <p:txBody>
          <a:bodyPr>
            <a:normAutofit fontScale="90000"/>
          </a:bodyPr>
          <a:lstStyle/>
          <a:p>
            <a:r>
              <a:rPr lang="el-GR" sz="2500" dirty="0">
                <a:solidFill>
                  <a:schemeClr val="hlink"/>
                </a:solidFill>
                <a:latin typeface="Bookman Old Style" pitchFamily="18" charset="0"/>
                <a:cs typeface="Times New Roman" charset="0"/>
              </a:rPr>
              <a:t>Στο κλίμα της μετα-αλήθειας και του εικονικού / ψηφιακού χάους</a:t>
            </a:r>
            <a:endParaRPr lang="en-GB" sz="2500" dirty="0">
              <a:solidFill>
                <a:schemeClr val="hlink"/>
              </a:solidFill>
              <a:latin typeface="Bookman Old Style" pitchFamily="18" charset="0"/>
              <a:cs typeface="Times New Roman" charset="0"/>
            </a:endParaRPr>
          </a:p>
        </p:txBody>
      </p:sp>
      <p:sp>
        <p:nvSpPr>
          <p:cNvPr id="3" name="Content Placeholder 2">
            <a:extLst>
              <a:ext uri="{FF2B5EF4-FFF2-40B4-BE49-F238E27FC236}">
                <a16:creationId xmlns:a16="http://schemas.microsoft.com/office/drawing/2014/main" id="{E00CC196-1F15-4674-8F47-7335BA2697F5}"/>
              </a:ext>
            </a:extLst>
          </p:cNvPr>
          <p:cNvSpPr>
            <a:spLocks noGrp="1"/>
          </p:cNvSpPr>
          <p:nvPr>
            <p:ph idx="1"/>
          </p:nvPr>
        </p:nvSpPr>
        <p:spPr>
          <a:xfrm>
            <a:off x="521208" y="1447431"/>
            <a:ext cx="6212087" cy="4898189"/>
          </a:xfrm>
        </p:spPr>
        <p:txBody>
          <a:bodyPr>
            <a:normAutofit/>
          </a:bodyPr>
          <a:lstStyle/>
          <a:p>
            <a:pPr marL="171450" indent="-171450" algn="just">
              <a:buFont typeface="Arial" panose="020B0604020202020204" pitchFamily="34" charset="0"/>
              <a:buChar char="•"/>
            </a:pPr>
            <a:r>
              <a:rPr lang="el-GR" dirty="0"/>
              <a:t>Στο κλίμα της </a:t>
            </a:r>
            <a:r>
              <a:rPr lang="el-GR" dirty="0">
                <a:solidFill>
                  <a:srgbClr val="FF0000"/>
                </a:solidFill>
              </a:rPr>
              <a:t>"</a:t>
            </a:r>
            <a:r>
              <a:rPr lang="el-GR" dirty="0" err="1">
                <a:solidFill>
                  <a:srgbClr val="FF0000"/>
                </a:solidFill>
              </a:rPr>
              <a:t>μετα</a:t>
            </a:r>
            <a:r>
              <a:rPr lang="el-GR" dirty="0">
                <a:solidFill>
                  <a:srgbClr val="FF0000"/>
                </a:solidFill>
              </a:rPr>
              <a:t>-αλήθειας" </a:t>
            </a:r>
            <a:r>
              <a:rPr lang="el-GR" dirty="0"/>
              <a:t>στο οποίο βρισκόμαστε τώρα, οι ισχυρισμοί που </a:t>
            </a:r>
            <a:r>
              <a:rPr lang="el-GR" dirty="0">
                <a:solidFill>
                  <a:srgbClr val="FF0000"/>
                </a:solidFill>
              </a:rPr>
              <a:t>"φαίνονται σωστοί" </a:t>
            </a:r>
            <a:r>
              <a:rPr lang="el-GR" dirty="0"/>
              <a:t>αλλά δεν έχουν καμία βάση στην πραγματικότητα, γίνονται αποδεκτοί ως τέτοιοι. </a:t>
            </a:r>
            <a:endParaRPr lang="en-US" dirty="0"/>
          </a:p>
          <a:p>
            <a:pPr marL="171450" indent="-171450" algn="just">
              <a:buFont typeface="Arial" panose="020B0604020202020204" pitchFamily="34" charset="0"/>
              <a:buChar char="•"/>
            </a:pPr>
            <a:r>
              <a:rPr lang="el-GR" dirty="0"/>
              <a:t>Οι </a:t>
            </a:r>
            <a:r>
              <a:rPr lang="el-GR" dirty="0">
                <a:solidFill>
                  <a:srgbClr val="FF0000"/>
                </a:solidFill>
              </a:rPr>
              <a:t>αλγόριθμοι μας ταξινομούν σε ομάδες </a:t>
            </a:r>
            <a:r>
              <a:rPr lang="el-GR" dirty="0"/>
              <a:t>στα μέσα κοινωνικής δικτύωσης που ενισχύουν τις απόψεις μας προς συγκεκριμένες κατευθύνσεις και μας αφήνουν απομονωμένους από αντίθετα επιχειρήματα που μπορεί να αλλάξουν τις πεποιθήσεις μας. </a:t>
            </a:r>
          </a:p>
          <a:p>
            <a:pPr marL="171450" indent="-171450" algn="just">
              <a:buFont typeface="Arial" panose="020B0604020202020204" pitchFamily="34" charset="0"/>
              <a:buChar char="•"/>
            </a:pPr>
            <a:r>
              <a:rPr lang="el-GR" dirty="0"/>
              <a:t>Αυτοί οι αλγόριθμοι δεν αποτελούν σχεδιαστικό ελάττωμα- έτσι λειτουργούν τα μέσα κοινωνικής δικτύωσης. </a:t>
            </a:r>
          </a:p>
          <a:p>
            <a:pPr marL="171450" indent="-171450" algn="just">
              <a:buFont typeface="Arial" panose="020B0604020202020204" pitchFamily="34" charset="0"/>
              <a:buChar char="•"/>
            </a:pPr>
            <a:r>
              <a:rPr lang="el-GR" dirty="0"/>
              <a:t>Υπάρχει </a:t>
            </a:r>
            <a:r>
              <a:rPr lang="el-GR" dirty="0">
                <a:solidFill>
                  <a:srgbClr val="FF0000"/>
                </a:solidFill>
              </a:rPr>
              <a:t>έλλειψη προσοχής, αλλά αφθονία πληροφοριών</a:t>
            </a:r>
            <a:r>
              <a:rPr lang="el-GR" dirty="0"/>
              <a:t>. Ζούμε σε αυτό το </a:t>
            </a:r>
            <a:r>
              <a:rPr lang="el-GR" dirty="0">
                <a:solidFill>
                  <a:srgbClr val="FF0000"/>
                </a:solidFill>
              </a:rPr>
              <a:t>ψηφιακό νέφος / χάος</a:t>
            </a:r>
            <a:r>
              <a:rPr lang="el-GR" dirty="0"/>
              <a:t> όπου </a:t>
            </a:r>
            <a:r>
              <a:rPr lang="el-GR" dirty="0" err="1"/>
              <a:t>ο,τιδήποτε</a:t>
            </a:r>
            <a:r>
              <a:rPr lang="el-GR" dirty="0"/>
              <a:t> δεν είναι κατασκευασμένο για την εποχή των δικτύων καταρρέει υπό την πίεση.</a:t>
            </a:r>
          </a:p>
          <a:p>
            <a:endParaRPr lang="en-GB" dirty="0"/>
          </a:p>
        </p:txBody>
      </p:sp>
      <p:pic>
        <p:nvPicPr>
          <p:cNvPr id="4" name="Picture 3">
            <a:extLst>
              <a:ext uri="{FF2B5EF4-FFF2-40B4-BE49-F238E27FC236}">
                <a16:creationId xmlns:a16="http://schemas.microsoft.com/office/drawing/2014/main" id="{10CEAED2-6497-4F01-8D78-D4446AA5536F}"/>
              </a:ext>
            </a:extLst>
          </p:cNvPr>
          <p:cNvPicPr>
            <a:picLocks noChangeAspect="1"/>
          </p:cNvPicPr>
          <p:nvPr/>
        </p:nvPicPr>
        <p:blipFill>
          <a:blip r:embed="rId2"/>
          <a:stretch>
            <a:fillRect/>
          </a:stretch>
        </p:blipFill>
        <p:spPr>
          <a:xfrm>
            <a:off x="7871920" y="3462174"/>
            <a:ext cx="2533650" cy="1809750"/>
          </a:xfrm>
          <a:prstGeom prst="rect">
            <a:avLst/>
          </a:prstGeom>
        </p:spPr>
      </p:pic>
      <p:pic>
        <p:nvPicPr>
          <p:cNvPr id="5" name="Picture 4">
            <a:extLst>
              <a:ext uri="{FF2B5EF4-FFF2-40B4-BE49-F238E27FC236}">
                <a16:creationId xmlns:a16="http://schemas.microsoft.com/office/drawing/2014/main" id="{8F3926DF-5B4E-473D-B185-47E774C9107D}"/>
              </a:ext>
            </a:extLst>
          </p:cNvPr>
          <p:cNvPicPr>
            <a:picLocks noChangeAspect="1"/>
          </p:cNvPicPr>
          <p:nvPr/>
        </p:nvPicPr>
        <p:blipFill>
          <a:blip r:embed="rId3"/>
          <a:stretch>
            <a:fillRect/>
          </a:stretch>
        </p:blipFill>
        <p:spPr>
          <a:xfrm>
            <a:off x="7615402" y="1395249"/>
            <a:ext cx="2857500" cy="1600200"/>
          </a:xfrm>
          <a:prstGeom prst="rect">
            <a:avLst/>
          </a:prstGeom>
        </p:spPr>
      </p:pic>
      <p:sp>
        <p:nvSpPr>
          <p:cNvPr id="6" name="Slide Number Placeholder 4">
            <a:extLst>
              <a:ext uri="{FF2B5EF4-FFF2-40B4-BE49-F238E27FC236}">
                <a16:creationId xmlns:a16="http://schemas.microsoft.com/office/drawing/2014/main" id="{A5D4B805-F90C-49C3-A8F2-5F86FAB79A4D}"/>
              </a:ext>
            </a:extLst>
          </p:cNvPr>
          <p:cNvSpPr txBox="1">
            <a:spLocks/>
          </p:cNvSpPr>
          <p:nvPr/>
        </p:nvSpPr>
        <p:spPr>
          <a:xfrm>
            <a:off x="8375904" y="6203952"/>
            <a:ext cx="3276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E1D3AD8-A253-4C5E-B9D9-1430C7A037C6}" type="slidenum">
              <a:rPr lang="en-GB" sz="1200" smtClean="0"/>
              <a:pPr algn="r"/>
              <a:t>11</a:t>
            </a:fld>
            <a:endParaRPr lang="en-GB" sz="1200" dirty="0"/>
          </a:p>
        </p:txBody>
      </p:sp>
    </p:spTree>
    <p:extLst>
      <p:ext uri="{BB962C8B-B14F-4D97-AF65-F5344CB8AC3E}">
        <p14:creationId xmlns:p14="http://schemas.microsoft.com/office/powerpoint/2010/main" val="19030984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6791" y="381196"/>
            <a:ext cx="10058400" cy="891869"/>
          </a:xfrm>
        </p:spPr>
        <p:txBody>
          <a:bodyPr/>
          <a:lstStyle/>
          <a:p>
            <a:r>
              <a:rPr lang="el-GR" sz="2500" dirty="0" err="1">
                <a:solidFill>
                  <a:schemeClr val="hlink"/>
                </a:solidFill>
                <a:latin typeface="Bookman Old Style" pitchFamily="18" charset="0"/>
                <a:cs typeface="Times New Roman" charset="0"/>
              </a:rPr>
              <a:t>ChatGPT</a:t>
            </a:r>
            <a:endParaRPr lang="el-GR" sz="2500" dirty="0">
              <a:solidFill>
                <a:schemeClr val="hlink"/>
              </a:solidFill>
              <a:latin typeface="Bookman Old Style" pitchFamily="18" charset="0"/>
              <a:cs typeface="Times New Roman" charset="0"/>
            </a:endParaRPr>
          </a:p>
        </p:txBody>
      </p:sp>
      <p:sp>
        <p:nvSpPr>
          <p:cNvPr id="3" name="Content Placeholder 2"/>
          <p:cNvSpPr>
            <a:spLocks noGrp="1"/>
          </p:cNvSpPr>
          <p:nvPr>
            <p:ph type="body" idx="1"/>
          </p:nvPr>
        </p:nvSpPr>
        <p:spPr>
          <a:xfrm>
            <a:off x="847397" y="1418897"/>
            <a:ext cx="5734707" cy="4623238"/>
          </a:xfrm>
        </p:spPr>
        <p:txBody>
          <a:bodyPr>
            <a:normAutofit fontScale="70000" lnSpcReduction="20000"/>
          </a:bodyPr>
          <a:lstStyle/>
          <a:p>
            <a:pPr algn="just"/>
            <a:r>
              <a:rPr lang="el-GR" cap="none" dirty="0"/>
              <a:t>Το </a:t>
            </a:r>
            <a:r>
              <a:rPr lang="el-GR" cap="none" dirty="0" err="1">
                <a:solidFill>
                  <a:srgbClr val="FF0000"/>
                </a:solidFill>
              </a:rPr>
              <a:t>ChatGPT</a:t>
            </a:r>
            <a:r>
              <a:rPr lang="el-GR" cap="none" dirty="0"/>
              <a:t> και τα συναφή μας υπενθυμίζουν ότι πολλά από τα πράγματα που είναι πιο εύκολο να διδαχθούν είναι τώρα επίσης εύκολο </a:t>
            </a:r>
            <a:r>
              <a:rPr lang="el-GR" cap="none" dirty="0">
                <a:solidFill>
                  <a:srgbClr val="FF0000"/>
                </a:solidFill>
              </a:rPr>
              <a:t>να ψηφιοποιηθούν και να αυτοματοποιηθούν</a:t>
            </a:r>
            <a:r>
              <a:rPr lang="el-GR" cap="none" dirty="0"/>
              <a:t>, και ότι πολύ συχνά εκπαιδεύουμε τους μαθητές για το παρελθόν μας, αντί για το μέλλον τους. </a:t>
            </a:r>
          </a:p>
          <a:p>
            <a:pPr algn="just"/>
            <a:r>
              <a:rPr lang="el-GR" cap="none" dirty="0"/>
              <a:t>Στον </a:t>
            </a:r>
            <a:r>
              <a:rPr lang="el-GR" cap="none" dirty="0">
                <a:solidFill>
                  <a:srgbClr val="FF0000"/>
                </a:solidFill>
              </a:rPr>
              <a:t>ΟΟΣΑ</a:t>
            </a:r>
            <a:r>
              <a:rPr lang="el-GR" cap="none" dirty="0"/>
              <a:t>, παρακολουθούν το πόσο καλά τα συστήματα, όπως το </a:t>
            </a:r>
            <a:r>
              <a:rPr lang="el-GR" cap="none" dirty="0" err="1"/>
              <a:t>ChatGPT</a:t>
            </a:r>
            <a:r>
              <a:rPr lang="el-GR" cap="none" dirty="0"/>
              <a:t>, τα καταφέρνουν στις εργασίες του Προγράμματος για τη Διεθνή Αξιολόγηση των Μαθητών (PISA). </a:t>
            </a:r>
          </a:p>
          <a:p>
            <a:pPr algn="just"/>
            <a:r>
              <a:rPr lang="el-GR" cap="none" dirty="0"/>
              <a:t>Η σύγκριση αυτή δείχνει ραγδαία πρόοδο στις δυνατότητες της τεχνητής νοημοσύνης σε σύγκριση με τους ανθρώπους. Τον Μάρτιο του 2022, το </a:t>
            </a:r>
            <a:r>
              <a:rPr lang="el-GR" cap="none" dirty="0" err="1"/>
              <a:t>ChatGPT</a:t>
            </a:r>
            <a:r>
              <a:rPr lang="el-GR" cap="none" dirty="0"/>
              <a:t> μπορούσε να απαντήσει στο 28% ενός συνόλου μαθηματικών ασκήσεων του PISA, ενώ τον Μάρτιο του 2023 το GPT απάντησε επιτυχώς στο 46% των ασκήσεων. Στις θετικές επιστήμες, τα αντίστοιχα ποσοστά ήταν 65% και 85%.</a:t>
            </a:r>
            <a:r>
              <a:rPr lang="en-US" cap="none" dirty="0"/>
              <a:t> </a:t>
            </a:r>
            <a:endParaRPr lang="el-GR" dirty="0"/>
          </a:p>
        </p:txBody>
      </p:sp>
      <p:pic>
        <p:nvPicPr>
          <p:cNvPr id="6" name="Picture 5">
            <a:extLst>
              <a:ext uri="{FF2B5EF4-FFF2-40B4-BE49-F238E27FC236}">
                <a16:creationId xmlns:a16="http://schemas.microsoft.com/office/drawing/2014/main" id="{D91D9876-997B-4106-9278-01478EE6EBA3}"/>
              </a:ext>
            </a:extLst>
          </p:cNvPr>
          <p:cNvPicPr>
            <a:picLocks noChangeAspect="1"/>
          </p:cNvPicPr>
          <p:nvPr/>
        </p:nvPicPr>
        <p:blipFill>
          <a:blip r:embed="rId2"/>
          <a:stretch>
            <a:fillRect/>
          </a:stretch>
        </p:blipFill>
        <p:spPr>
          <a:xfrm>
            <a:off x="6942543" y="1586442"/>
            <a:ext cx="4451902" cy="2502958"/>
          </a:xfrm>
          <a:prstGeom prst="rect">
            <a:avLst/>
          </a:prstGeom>
        </p:spPr>
      </p:pic>
      <p:pic>
        <p:nvPicPr>
          <p:cNvPr id="8" name="Picture 7">
            <a:extLst>
              <a:ext uri="{FF2B5EF4-FFF2-40B4-BE49-F238E27FC236}">
                <a16:creationId xmlns:a16="http://schemas.microsoft.com/office/drawing/2014/main" id="{256AA8BD-E828-4507-8725-E1855FC3734F}"/>
              </a:ext>
            </a:extLst>
          </p:cNvPr>
          <p:cNvPicPr>
            <a:picLocks noChangeAspect="1"/>
          </p:cNvPicPr>
          <p:nvPr/>
        </p:nvPicPr>
        <p:blipFill>
          <a:blip r:embed="rId3"/>
          <a:stretch>
            <a:fillRect/>
          </a:stretch>
        </p:blipFill>
        <p:spPr>
          <a:xfrm>
            <a:off x="9414203" y="4295310"/>
            <a:ext cx="1930400" cy="567538"/>
          </a:xfrm>
          <a:prstGeom prst="rect">
            <a:avLst/>
          </a:prstGeom>
        </p:spPr>
      </p:pic>
      <p:sp>
        <p:nvSpPr>
          <p:cNvPr id="7" name="Slide Number Placeholder 4">
            <a:extLst>
              <a:ext uri="{FF2B5EF4-FFF2-40B4-BE49-F238E27FC236}">
                <a16:creationId xmlns:a16="http://schemas.microsoft.com/office/drawing/2014/main" id="{E2FD80FB-E65F-4B88-AE49-F444F75CAED5}"/>
              </a:ext>
            </a:extLst>
          </p:cNvPr>
          <p:cNvSpPr txBox="1">
            <a:spLocks/>
          </p:cNvSpPr>
          <p:nvPr/>
        </p:nvSpPr>
        <p:spPr>
          <a:xfrm>
            <a:off x="8375904" y="6203952"/>
            <a:ext cx="3276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E1D3AD8-A253-4C5E-B9D9-1430C7A037C6}" type="slidenum">
              <a:rPr lang="en-GB" sz="1200" smtClean="0"/>
              <a:pPr algn="r"/>
              <a:t>12</a:t>
            </a:fld>
            <a:endParaRPr lang="en-GB" sz="1200" dirty="0"/>
          </a:p>
        </p:txBody>
      </p:sp>
    </p:spTree>
    <p:extLst>
      <p:ext uri="{BB962C8B-B14F-4D97-AF65-F5344CB8AC3E}">
        <p14:creationId xmlns:p14="http://schemas.microsoft.com/office/powerpoint/2010/main" val="2445683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E1D3AD8-A253-4C5E-B9D9-1430C7A037C6}" type="slidenum">
              <a:rPr lang="en-GB" smtClean="0"/>
              <a:t>13</a:t>
            </a:fld>
            <a:endParaRPr lang="en-GB"/>
          </a:p>
        </p:txBody>
      </p:sp>
      <p:pic>
        <p:nvPicPr>
          <p:cNvPr id="3" name="Picture 2"/>
          <p:cNvPicPr>
            <a:picLocks noChangeAspect="1"/>
          </p:cNvPicPr>
          <p:nvPr/>
        </p:nvPicPr>
        <p:blipFill>
          <a:blip r:embed="rId2"/>
          <a:stretch>
            <a:fillRect/>
          </a:stretch>
        </p:blipFill>
        <p:spPr>
          <a:xfrm>
            <a:off x="265067" y="238397"/>
            <a:ext cx="2857500" cy="1600200"/>
          </a:xfrm>
          <a:prstGeom prst="rect">
            <a:avLst/>
          </a:prstGeom>
        </p:spPr>
      </p:pic>
      <p:pic>
        <p:nvPicPr>
          <p:cNvPr id="4" name="Picture 3"/>
          <p:cNvPicPr>
            <a:picLocks noChangeAspect="1"/>
          </p:cNvPicPr>
          <p:nvPr/>
        </p:nvPicPr>
        <p:blipFill>
          <a:blip r:embed="rId3"/>
          <a:stretch>
            <a:fillRect/>
          </a:stretch>
        </p:blipFill>
        <p:spPr>
          <a:xfrm>
            <a:off x="423250" y="2697071"/>
            <a:ext cx="2541134" cy="2541134"/>
          </a:xfrm>
          <a:prstGeom prst="rect">
            <a:avLst/>
          </a:prstGeom>
        </p:spPr>
      </p:pic>
      <p:sp>
        <p:nvSpPr>
          <p:cNvPr id="5" name="Rectangle 4"/>
          <p:cNvSpPr/>
          <p:nvPr/>
        </p:nvSpPr>
        <p:spPr>
          <a:xfrm>
            <a:off x="423250" y="5740183"/>
            <a:ext cx="6096000" cy="646331"/>
          </a:xfrm>
          <a:prstGeom prst="rect">
            <a:avLst/>
          </a:prstGeom>
        </p:spPr>
        <p:txBody>
          <a:bodyPr>
            <a:spAutoFit/>
          </a:bodyPr>
          <a:lstStyle/>
          <a:p>
            <a:r>
              <a:rPr lang="en-US" b="1" dirty="0">
                <a:solidFill>
                  <a:srgbClr val="0F0F0F"/>
                </a:solidFill>
                <a:latin typeface="YouTube Sans"/>
              </a:rPr>
              <a:t>eTwinning Weeks 2023: AI in Education The Era of Hybrid Cognition Environments</a:t>
            </a:r>
            <a:endParaRPr lang="en-US" b="1" i="0" dirty="0">
              <a:solidFill>
                <a:srgbClr val="0F0F0F"/>
              </a:solidFill>
              <a:effectLst/>
              <a:latin typeface="YouTube Sans"/>
            </a:endParaRPr>
          </a:p>
        </p:txBody>
      </p:sp>
      <p:pic>
        <p:nvPicPr>
          <p:cNvPr id="6" name="Picture 5"/>
          <p:cNvPicPr>
            <a:picLocks noChangeAspect="1"/>
          </p:cNvPicPr>
          <p:nvPr/>
        </p:nvPicPr>
        <p:blipFill>
          <a:blip r:embed="rId4"/>
          <a:stretch>
            <a:fillRect/>
          </a:stretch>
        </p:blipFill>
        <p:spPr>
          <a:xfrm>
            <a:off x="3272246" y="2658291"/>
            <a:ext cx="2579914" cy="2579914"/>
          </a:xfrm>
          <a:prstGeom prst="rect">
            <a:avLst/>
          </a:prstGeom>
        </p:spPr>
      </p:pic>
      <p:pic>
        <p:nvPicPr>
          <p:cNvPr id="7" name="Picture 6"/>
          <p:cNvPicPr>
            <a:picLocks noChangeAspect="1"/>
          </p:cNvPicPr>
          <p:nvPr/>
        </p:nvPicPr>
        <p:blipFill>
          <a:blip r:embed="rId5"/>
          <a:stretch>
            <a:fillRect/>
          </a:stretch>
        </p:blipFill>
        <p:spPr>
          <a:xfrm>
            <a:off x="9334500" y="0"/>
            <a:ext cx="2857500" cy="1600200"/>
          </a:xfrm>
          <a:prstGeom prst="rect">
            <a:avLst/>
          </a:prstGeom>
        </p:spPr>
      </p:pic>
      <p:pic>
        <p:nvPicPr>
          <p:cNvPr id="8" name="Picture 7"/>
          <p:cNvPicPr>
            <a:picLocks noChangeAspect="1"/>
          </p:cNvPicPr>
          <p:nvPr/>
        </p:nvPicPr>
        <p:blipFill>
          <a:blip r:embed="rId6"/>
          <a:stretch>
            <a:fillRect/>
          </a:stretch>
        </p:blipFill>
        <p:spPr>
          <a:xfrm>
            <a:off x="5841192" y="117157"/>
            <a:ext cx="4173012" cy="2579914"/>
          </a:xfrm>
          <a:prstGeom prst="rect">
            <a:avLst/>
          </a:prstGeom>
        </p:spPr>
      </p:pic>
      <p:pic>
        <p:nvPicPr>
          <p:cNvPr id="9" name="Picture 8"/>
          <p:cNvPicPr>
            <a:picLocks noChangeAspect="1"/>
          </p:cNvPicPr>
          <p:nvPr/>
        </p:nvPicPr>
        <p:blipFill>
          <a:blip r:embed="rId7"/>
          <a:stretch>
            <a:fillRect/>
          </a:stretch>
        </p:blipFill>
        <p:spPr>
          <a:xfrm>
            <a:off x="6529567" y="2977037"/>
            <a:ext cx="3072177" cy="2130043"/>
          </a:xfrm>
          <a:prstGeom prst="rect">
            <a:avLst/>
          </a:prstGeom>
        </p:spPr>
      </p:pic>
    </p:spTree>
    <p:extLst>
      <p:ext uri="{BB962C8B-B14F-4D97-AF65-F5344CB8AC3E}">
        <p14:creationId xmlns:p14="http://schemas.microsoft.com/office/powerpoint/2010/main" val="16517084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4"/>
            <a:ext cx="10058400" cy="958872"/>
          </a:xfrm>
        </p:spPr>
        <p:txBody>
          <a:bodyPr>
            <a:normAutofit/>
          </a:bodyPr>
          <a:lstStyle/>
          <a:p>
            <a:r>
              <a:rPr lang="el-GR" sz="2500" dirty="0">
                <a:solidFill>
                  <a:schemeClr val="hlink"/>
                </a:solidFill>
                <a:latin typeface="Bookman Old Style" pitchFamily="18" charset="0"/>
                <a:cs typeface="Times New Roman" charset="0"/>
              </a:rPr>
              <a:t>Χάνει η εκπαίδευση την κούρσα με την τεχνολογία;</a:t>
            </a:r>
          </a:p>
        </p:txBody>
      </p:sp>
      <p:pic>
        <p:nvPicPr>
          <p:cNvPr id="9" name="Content Placeholder 8"/>
          <p:cNvPicPr>
            <a:picLocks noGrp="1" noChangeAspect="1"/>
          </p:cNvPicPr>
          <p:nvPr>
            <p:ph sz="half" idx="2"/>
          </p:nvPr>
        </p:nvPicPr>
        <p:blipFill>
          <a:blip r:embed="rId2"/>
          <a:stretch>
            <a:fillRect/>
          </a:stretch>
        </p:blipFill>
        <p:spPr>
          <a:xfrm>
            <a:off x="1660784" y="1693823"/>
            <a:ext cx="3078440" cy="4104586"/>
          </a:xfrm>
          <a:prstGeom prst="rect">
            <a:avLst/>
          </a:prstGeom>
        </p:spPr>
      </p:pic>
      <p:sp>
        <p:nvSpPr>
          <p:cNvPr id="6" name="Content Placeholder 5"/>
          <p:cNvSpPr>
            <a:spLocks noGrp="1"/>
          </p:cNvSpPr>
          <p:nvPr>
            <p:ph sz="quarter" idx="4"/>
          </p:nvPr>
        </p:nvSpPr>
        <p:spPr>
          <a:xfrm>
            <a:off x="5621759" y="1737360"/>
            <a:ext cx="5695404" cy="4308567"/>
          </a:xfrm>
        </p:spPr>
        <p:txBody>
          <a:bodyPr>
            <a:normAutofit fontScale="92500"/>
          </a:bodyPr>
          <a:lstStyle/>
          <a:p>
            <a:pPr algn="just"/>
            <a:r>
              <a:rPr lang="el-GR" dirty="0">
                <a:solidFill>
                  <a:srgbClr val="FF0000"/>
                </a:solidFill>
              </a:rPr>
              <a:t>Οι εξελίξεις στην τεχνητή νοημοσύνη (</a:t>
            </a:r>
            <a:r>
              <a:rPr lang="en-US" dirty="0">
                <a:solidFill>
                  <a:srgbClr val="FF0000"/>
                </a:solidFill>
              </a:rPr>
              <a:t>AI</a:t>
            </a:r>
            <a:r>
              <a:rPr lang="el-GR" dirty="0">
                <a:solidFill>
                  <a:srgbClr val="FF0000"/>
                </a:solidFill>
              </a:rPr>
              <a:t>) </a:t>
            </a:r>
            <a:r>
              <a:rPr lang="el-GR" dirty="0"/>
              <a:t>δρομολογούν έναν μεγάλο και ταχύ τεχνολογικό μετασχηματισμό. </a:t>
            </a:r>
          </a:p>
          <a:p>
            <a:pPr algn="just"/>
            <a:r>
              <a:rPr lang="el-GR" dirty="0">
                <a:solidFill>
                  <a:srgbClr val="FF0000"/>
                </a:solidFill>
              </a:rPr>
              <a:t>Η κατανόηση του τρόπου με τον οποίο οι ικανότητες της ΤΝ σχετίζονται με τις ανθρώπινες δεξιότητες </a:t>
            </a:r>
            <a:r>
              <a:rPr lang="el-GR" dirty="0"/>
              <a:t>και του τρόπου με τον οποίο εξελίσσονται με την πάροδο του χρόνου είναι ζωτικής σημασίας για την κατανόηση αυτής της διαδικασίας. Το 2016, και το 2021 ο ΟΟΣΑ αξιολόγησε τις ικανότητες της ΤΝ με την έρευνα του ΟΟΣΑ για τις δεξιότητες των ενηλίκων (</a:t>
            </a:r>
            <a:r>
              <a:rPr lang="en-US" dirty="0"/>
              <a:t>PIAAC</a:t>
            </a:r>
            <a:r>
              <a:rPr lang="el-GR" dirty="0"/>
              <a:t>) - σχετικά με το κατά πόσον οι υπολογιστές μπορούν να λύσουν τα τεστ γραμματισμού και αριθμητικής </a:t>
            </a:r>
            <a:r>
              <a:rPr lang="en-US" dirty="0"/>
              <a:t>PIAAC</a:t>
            </a:r>
            <a:r>
              <a:rPr lang="el-GR" dirty="0"/>
              <a:t>. </a:t>
            </a:r>
          </a:p>
          <a:p>
            <a:pPr algn="just"/>
            <a:r>
              <a:rPr lang="el-GR" dirty="0"/>
              <a:t>Σύμφωνα με τους εμπειρογνώμονες, η ΤΝ θα λύσει το σύνολο των τεστ αλφαβητισμού και αριθμητικής </a:t>
            </a:r>
            <a:r>
              <a:rPr lang="el-GR" dirty="0">
                <a:solidFill>
                  <a:srgbClr val="FF0000"/>
                </a:solidFill>
              </a:rPr>
              <a:t>μέχρι το 2026</a:t>
            </a:r>
            <a:r>
              <a:rPr lang="el-GR" dirty="0"/>
              <a:t>. Τα ευρήματα αυτά έχουν σημαντικές συνέπειες για την απασχόληση και την εκπαίδευση. Μεγάλο μέρος του εργατικού δυναμικού χρησιμοποιεί καθημερινά στην εργασία του δεξιότητες γραμματισμού και αριθμητικής με επάρκεια συγκρίσιμη ή κατώτερη από εκείνη των υπολογιστών. </a:t>
            </a:r>
          </a:p>
        </p:txBody>
      </p:sp>
      <p:sp>
        <p:nvSpPr>
          <p:cNvPr id="5" name="Slide Number Placeholder 4">
            <a:extLst>
              <a:ext uri="{FF2B5EF4-FFF2-40B4-BE49-F238E27FC236}">
                <a16:creationId xmlns:a16="http://schemas.microsoft.com/office/drawing/2014/main" id="{54B976A6-595A-4B09-A6C7-2CFA5D7EE7AA}"/>
              </a:ext>
            </a:extLst>
          </p:cNvPr>
          <p:cNvSpPr txBox="1">
            <a:spLocks/>
          </p:cNvSpPr>
          <p:nvPr/>
        </p:nvSpPr>
        <p:spPr>
          <a:xfrm>
            <a:off x="8375904" y="6203952"/>
            <a:ext cx="3276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E1D3AD8-A253-4C5E-B9D9-1430C7A037C6}" type="slidenum">
              <a:rPr lang="en-GB" sz="1200" smtClean="0"/>
              <a:pPr algn="r"/>
              <a:t>14</a:t>
            </a:fld>
            <a:endParaRPr lang="en-GB" sz="1200" dirty="0"/>
          </a:p>
        </p:txBody>
      </p:sp>
    </p:spTree>
    <p:extLst>
      <p:ext uri="{BB962C8B-B14F-4D97-AF65-F5344CB8AC3E}">
        <p14:creationId xmlns:p14="http://schemas.microsoft.com/office/powerpoint/2010/main" val="33240341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793" y="274780"/>
            <a:ext cx="10836233" cy="927342"/>
          </a:xfrm>
        </p:spPr>
        <p:txBody>
          <a:bodyPr>
            <a:normAutofit/>
          </a:bodyPr>
          <a:lstStyle/>
          <a:p>
            <a:r>
              <a:rPr lang="el-GR" sz="2500" dirty="0">
                <a:solidFill>
                  <a:schemeClr val="hlink"/>
                </a:solidFill>
                <a:latin typeface="Bookman Old Style" pitchFamily="18" charset="0"/>
                <a:cs typeface="Times New Roman" charset="0"/>
              </a:rPr>
              <a:t>Αξιόπιστη τεχνητή νοημοσύνη (AI) στην εκπαίδευση - Υποσχέσεις και προκλήσεις</a:t>
            </a:r>
            <a:endParaRPr lang="el-GR" dirty="0"/>
          </a:p>
        </p:txBody>
      </p:sp>
      <p:sp>
        <p:nvSpPr>
          <p:cNvPr id="4" name="Content Placeholder 3"/>
          <p:cNvSpPr>
            <a:spLocks noGrp="1"/>
          </p:cNvSpPr>
          <p:nvPr>
            <p:ph sz="half" idx="2"/>
          </p:nvPr>
        </p:nvSpPr>
        <p:spPr>
          <a:xfrm>
            <a:off x="600891" y="1458310"/>
            <a:ext cx="5379221" cy="4561492"/>
          </a:xfrm>
        </p:spPr>
        <p:txBody>
          <a:bodyPr>
            <a:normAutofit lnSpcReduction="10000"/>
          </a:bodyPr>
          <a:lstStyle/>
          <a:p>
            <a:r>
              <a:rPr lang="el-GR" dirty="0"/>
              <a:t>Το παρόν έγγραφο συντάχθηκε για την υποστήριξη του διαλόγου της G20 για την τεχνητή νοημοσύνη (AI). </a:t>
            </a:r>
          </a:p>
          <a:p>
            <a:r>
              <a:rPr lang="el-GR" dirty="0"/>
              <a:t>Με την </a:t>
            </a:r>
            <a:r>
              <a:rPr lang="el-GR" dirty="0">
                <a:solidFill>
                  <a:srgbClr val="FF0000"/>
                </a:solidFill>
              </a:rPr>
              <a:t>άνοδο της τεχνητής νοημοσύνης (AI), </a:t>
            </a:r>
            <a:r>
              <a:rPr lang="el-GR" dirty="0"/>
              <a:t>η εκπαίδευση αντιμετωπίζει δύο προκλήσεις: </a:t>
            </a:r>
          </a:p>
          <a:p>
            <a:pPr marL="171450" indent="-171450">
              <a:buFont typeface="Arial" panose="020B0604020202020204" pitchFamily="34" charset="0"/>
              <a:buChar char="•"/>
            </a:pPr>
            <a:r>
              <a:rPr lang="el-GR" dirty="0"/>
              <a:t>την </a:t>
            </a:r>
            <a:r>
              <a:rPr lang="el-GR" dirty="0">
                <a:solidFill>
                  <a:srgbClr val="FF0000"/>
                </a:solidFill>
              </a:rPr>
              <a:t>αξιοποίηση των πλεονεκτημάτων της AI </a:t>
            </a:r>
            <a:r>
              <a:rPr lang="el-GR" dirty="0"/>
              <a:t>για τη βελτίωση των εκπαιδευτικών διαδικασιών, τόσο στην τάξη όσο και σε επίπεδο συστήματος, </a:t>
            </a:r>
          </a:p>
          <a:p>
            <a:pPr marL="171450" indent="-171450">
              <a:buFont typeface="Arial" panose="020B0604020202020204" pitchFamily="34" charset="0"/>
              <a:buChar char="•"/>
            </a:pPr>
            <a:r>
              <a:rPr lang="el-GR" dirty="0"/>
              <a:t>και την </a:t>
            </a:r>
            <a:r>
              <a:rPr lang="el-GR" dirty="0">
                <a:solidFill>
                  <a:srgbClr val="FF0000"/>
                </a:solidFill>
              </a:rPr>
              <a:t>προετοιμασία των μαθητών για νέα σύνολα δεξιοτήτων </a:t>
            </a:r>
            <a:r>
              <a:rPr lang="el-GR" dirty="0"/>
              <a:t>για ολοένα και περισσότερο αυτοματοποιημένες οικονομίες και κοινωνίες. </a:t>
            </a:r>
          </a:p>
          <a:p>
            <a:r>
              <a:rPr lang="el-GR" dirty="0"/>
              <a:t>Οι εφαρμογές της τεχνητής νοημοσύνης είναι συχνά ακόμη σε αρχικό στάδιο, αλλά υπάρχουν πολλά παραδείγματα υποσχόμενων χρήσεων που προϊδεάζουν για το πώς η τεχνητή νοημοσύνη μπορεί να μεταμορφώσει την εκπαίδευση.</a:t>
            </a:r>
          </a:p>
        </p:txBody>
      </p:sp>
      <p:pic>
        <p:nvPicPr>
          <p:cNvPr id="7" name="Content Placeholder 6"/>
          <p:cNvPicPr>
            <a:picLocks noGrp="1" noChangeAspect="1"/>
          </p:cNvPicPr>
          <p:nvPr>
            <p:ph sz="quarter" idx="4"/>
          </p:nvPr>
        </p:nvPicPr>
        <p:blipFill>
          <a:blip r:embed="rId2"/>
          <a:stretch>
            <a:fillRect/>
          </a:stretch>
        </p:blipFill>
        <p:spPr>
          <a:xfrm>
            <a:off x="6350670" y="2004924"/>
            <a:ext cx="5240439" cy="3289663"/>
          </a:xfrm>
          <a:prstGeom prst="rect">
            <a:avLst/>
          </a:prstGeom>
        </p:spPr>
      </p:pic>
      <p:sp>
        <p:nvSpPr>
          <p:cNvPr id="5" name="Slide Number Placeholder 4">
            <a:extLst>
              <a:ext uri="{FF2B5EF4-FFF2-40B4-BE49-F238E27FC236}">
                <a16:creationId xmlns:a16="http://schemas.microsoft.com/office/drawing/2014/main" id="{381E3171-D559-4C33-AB85-04EA005B0178}"/>
              </a:ext>
            </a:extLst>
          </p:cNvPr>
          <p:cNvSpPr txBox="1">
            <a:spLocks/>
          </p:cNvSpPr>
          <p:nvPr/>
        </p:nvSpPr>
        <p:spPr>
          <a:xfrm>
            <a:off x="8375904" y="6203952"/>
            <a:ext cx="3276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E1D3AD8-A253-4C5E-B9D9-1430C7A037C6}" type="slidenum">
              <a:rPr lang="en-GB" sz="1200" smtClean="0"/>
              <a:pPr algn="r"/>
              <a:t>15</a:t>
            </a:fld>
            <a:endParaRPr lang="en-GB" sz="1200" dirty="0"/>
          </a:p>
        </p:txBody>
      </p:sp>
    </p:spTree>
    <p:extLst>
      <p:ext uri="{BB962C8B-B14F-4D97-AF65-F5344CB8AC3E}">
        <p14:creationId xmlns:p14="http://schemas.microsoft.com/office/powerpoint/2010/main" val="15159703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EF20056-341F-4655-92EE-30D02B888D8C}"/>
              </a:ext>
            </a:extLst>
          </p:cNvPr>
          <p:cNvPicPr>
            <a:picLocks noGrp="1" noChangeAspect="1"/>
          </p:cNvPicPr>
          <p:nvPr>
            <p:ph idx="4294967295"/>
          </p:nvPr>
        </p:nvPicPr>
        <p:blipFill>
          <a:blip r:embed="rId2"/>
          <a:stretch>
            <a:fillRect/>
          </a:stretch>
        </p:blipFill>
        <p:spPr>
          <a:xfrm>
            <a:off x="-15766" y="-33065"/>
            <a:ext cx="10263352" cy="5857603"/>
          </a:xfrm>
          <a:prstGeom prst="rect">
            <a:avLst/>
          </a:prstGeom>
        </p:spPr>
      </p:pic>
      <p:sp>
        <p:nvSpPr>
          <p:cNvPr id="3" name="Slide Number Placeholder 2">
            <a:extLst>
              <a:ext uri="{FF2B5EF4-FFF2-40B4-BE49-F238E27FC236}">
                <a16:creationId xmlns:a16="http://schemas.microsoft.com/office/drawing/2014/main" id="{579A9B72-D097-569A-C3E3-3A31B97B5662}"/>
              </a:ext>
            </a:extLst>
          </p:cNvPr>
          <p:cNvSpPr>
            <a:spLocks noGrp="1"/>
          </p:cNvSpPr>
          <p:nvPr>
            <p:ph type="sldNum" sz="quarter" idx="12"/>
          </p:nvPr>
        </p:nvSpPr>
        <p:spPr/>
        <p:txBody>
          <a:bodyPr/>
          <a:lstStyle/>
          <a:p>
            <a:fld id="{3E1D3AD8-A253-4C5E-B9D9-1430C7A037C6}" type="slidenum">
              <a:rPr lang="en-GB" smtClean="0"/>
              <a:t>16</a:t>
            </a:fld>
            <a:endParaRPr lang="en-GB"/>
          </a:p>
        </p:txBody>
      </p:sp>
    </p:spTree>
    <p:extLst>
      <p:ext uri="{BB962C8B-B14F-4D97-AF65-F5344CB8AC3E}">
        <p14:creationId xmlns:p14="http://schemas.microsoft.com/office/powerpoint/2010/main" val="15044506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496" y="400759"/>
            <a:ext cx="6876288" cy="640080"/>
          </a:xfrm>
        </p:spPr>
        <p:txBody>
          <a:bodyPr/>
          <a:lstStyle/>
          <a:p>
            <a:r>
              <a:rPr lang="el-GR" sz="2500" dirty="0">
                <a:solidFill>
                  <a:schemeClr val="hlink"/>
                </a:solidFill>
                <a:latin typeface="Bookman Old Style" pitchFamily="18" charset="0"/>
                <a:cs typeface="Times New Roman" charset="0"/>
              </a:rPr>
              <a:t>Ορισμός τεχνητής νοημοσύνης</a:t>
            </a:r>
          </a:p>
        </p:txBody>
      </p:sp>
      <p:sp>
        <p:nvSpPr>
          <p:cNvPr id="3" name="Content Placeholder 2"/>
          <p:cNvSpPr>
            <a:spLocks noGrp="1"/>
          </p:cNvSpPr>
          <p:nvPr>
            <p:ph idx="1"/>
          </p:nvPr>
        </p:nvSpPr>
        <p:spPr/>
        <p:txBody>
          <a:bodyPr>
            <a:normAutofit fontScale="92500" lnSpcReduction="10000"/>
          </a:bodyPr>
          <a:lstStyle/>
          <a:p>
            <a:pPr algn="just"/>
            <a:r>
              <a:rPr lang="el-GR" dirty="0"/>
              <a:t>Τεχνητή νοημοσύνη (ΤΝ) είναι η </a:t>
            </a:r>
            <a:r>
              <a:rPr lang="el-GR" dirty="0">
                <a:solidFill>
                  <a:srgbClr val="FF0000"/>
                </a:solidFill>
              </a:rPr>
              <a:t>νοημοσύνη που επιδεικνύουν οι μηχανές ή τα συστήματα υπολογιστών</a:t>
            </a:r>
            <a:r>
              <a:rPr lang="el-GR" dirty="0"/>
              <a:t>, επιτρέποντάς τους να </a:t>
            </a:r>
            <a:r>
              <a:rPr lang="el-GR" dirty="0">
                <a:solidFill>
                  <a:srgbClr val="FF0000"/>
                </a:solidFill>
              </a:rPr>
              <a:t>εκτελούν εργασίες </a:t>
            </a:r>
            <a:r>
              <a:rPr lang="el-GR" dirty="0"/>
              <a:t>και να </a:t>
            </a:r>
            <a:r>
              <a:rPr lang="el-GR" dirty="0">
                <a:solidFill>
                  <a:srgbClr val="FF0000"/>
                </a:solidFill>
              </a:rPr>
              <a:t>λαμβάνουν αποφάσεις </a:t>
            </a:r>
            <a:r>
              <a:rPr lang="el-GR" dirty="0"/>
              <a:t>που </a:t>
            </a:r>
            <a:r>
              <a:rPr lang="el-GR" dirty="0">
                <a:solidFill>
                  <a:srgbClr val="FF0000"/>
                </a:solidFill>
              </a:rPr>
              <a:t>συνήθως απαιτούν ανθρώπινη νοημοσύνη</a:t>
            </a:r>
            <a:r>
              <a:rPr lang="el-GR" dirty="0"/>
              <a:t>. Περιλαμβάνει την προσομοίωση των ανθρώπινων γνωστικών διαδικασιών, όπως η μάθηση, η συλλογιστική, η επίλυση προβλημάτων και η κατανόηση της φυσικής γλώσσας. </a:t>
            </a:r>
          </a:p>
          <a:p>
            <a:pPr algn="just"/>
            <a:r>
              <a:rPr lang="el-GR" dirty="0"/>
              <a:t>Η τεχνητή νοημοσύνη αποσκοπεί στην </a:t>
            </a:r>
            <a:r>
              <a:rPr lang="el-GR" dirty="0">
                <a:solidFill>
                  <a:srgbClr val="FF0000"/>
                </a:solidFill>
              </a:rPr>
              <a:t>ανάπτυξη συστημάτων </a:t>
            </a:r>
            <a:r>
              <a:rPr lang="el-GR" dirty="0"/>
              <a:t>που μπορούν να </a:t>
            </a:r>
            <a:r>
              <a:rPr lang="el-GR" dirty="0">
                <a:solidFill>
                  <a:srgbClr val="FF0000"/>
                </a:solidFill>
              </a:rPr>
              <a:t>προσαρμόζονται</a:t>
            </a:r>
            <a:r>
              <a:rPr lang="el-GR" dirty="0"/>
              <a:t>, να </a:t>
            </a:r>
            <a:r>
              <a:rPr lang="el-GR" dirty="0">
                <a:solidFill>
                  <a:srgbClr val="FF0000"/>
                </a:solidFill>
              </a:rPr>
              <a:t>βελτιώνονται </a:t>
            </a:r>
            <a:r>
              <a:rPr lang="el-GR" dirty="0"/>
              <a:t>και να </a:t>
            </a:r>
            <a:r>
              <a:rPr lang="el-GR" dirty="0">
                <a:solidFill>
                  <a:srgbClr val="FF0000"/>
                </a:solidFill>
              </a:rPr>
              <a:t>μαθαίνουν από την εμπειρία</a:t>
            </a:r>
            <a:r>
              <a:rPr lang="el-GR" dirty="0"/>
              <a:t>, βελτιώνοντας τελικά την απόδοσή τους με την πάροδο του χρόνου. Ο τομέας αυτός συνδυάζει την επιστήμη των υπολογιστών με την ανάλυση δεδομένων, τους αλγορίθμους και τις προηγμένες τεχνολογίες για τη δημιουργία ευφυών μηχανών ικανών για διάφορες εφαρμογές και αυτοματισμούς.</a:t>
            </a:r>
            <a:endParaRPr lang="en-US" dirty="0"/>
          </a:p>
        </p:txBody>
      </p:sp>
      <p:pic>
        <p:nvPicPr>
          <p:cNvPr id="4" name="Picture 3">
            <a:extLst>
              <a:ext uri="{FF2B5EF4-FFF2-40B4-BE49-F238E27FC236}">
                <a16:creationId xmlns:a16="http://schemas.microsoft.com/office/drawing/2014/main" id="{6D1E0D56-9AFA-4077-9E17-AFF8D67B04C9}"/>
              </a:ext>
            </a:extLst>
          </p:cNvPr>
          <p:cNvPicPr>
            <a:picLocks noChangeAspect="1"/>
          </p:cNvPicPr>
          <p:nvPr/>
        </p:nvPicPr>
        <p:blipFill>
          <a:blip r:embed="rId2"/>
          <a:stretch>
            <a:fillRect/>
          </a:stretch>
        </p:blipFill>
        <p:spPr>
          <a:xfrm>
            <a:off x="5393226" y="1804741"/>
            <a:ext cx="6072142" cy="3414056"/>
          </a:xfrm>
          <a:prstGeom prst="rect">
            <a:avLst/>
          </a:prstGeom>
        </p:spPr>
      </p:pic>
      <p:sp>
        <p:nvSpPr>
          <p:cNvPr id="5" name="Slide Number Placeholder 4">
            <a:extLst>
              <a:ext uri="{FF2B5EF4-FFF2-40B4-BE49-F238E27FC236}">
                <a16:creationId xmlns:a16="http://schemas.microsoft.com/office/drawing/2014/main" id="{A327C071-6200-4ADF-9320-8515506DB7E0}"/>
              </a:ext>
            </a:extLst>
          </p:cNvPr>
          <p:cNvSpPr txBox="1">
            <a:spLocks/>
          </p:cNvSpPr>
          <p:nvPr/>
        </p:nvSpPr>
        <p:spPr>
          <a:xfrm>
            <a:off x="8375904" y="6203952"/>
            <a:ext cx="3276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E1D3AD8-A253-4C5E-B9D9-1430C7A037C6}" type="slidenum">
              <a:rPr lang="en-GB" sz="1200" smtClean="0"/>
              <a:pPr algn="r"/>
              <a:t>17</a:t>
            </a:fld>
            <a:endParaRPr lang="en-GB" sz="1200" dirty="0"/>
          </a:p>
        </p:txBody>
      </p:sp>
    </p:spTree>
    <p:extLst>
      <p:ext uri="{BB962C8B-B14F-4D97-AF65-F5344CB8AC3E}">
        <p14:creationId xmlns:p14="http://schemas.microsoft.com/office/powerpoint/2010/main" val="1268553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442825-4DAE-4989-AA74-B8E3D30D5252}"/>
              </a:ext>
            </a:extLst>
          </p:cNvPr>
          <p:cNvPicPr>
            <a:picLocks noChangeAspect="1"/>
          </p:cNvPicPr>
          <p:nvPr/>
        </p:nvPicPr>
        <p:blipFill>
          <a:blip r:embed="rId2"/>
          <a:stretch>
            <a:fillRect/>
          </a:stretch>
        </p:blipFill>
        <p:spPr>
          <a:xfrm>
            <a:off x="1074367" y="2159875"/>
            <a:ext cx="3277275" cy="1844083"/>
          </a:xfrm>
          <a:prstGeom prst="rect">
            <a:avLst/>
          </a:prstGeom>
        </p:spPr>
      </p:pic>
      <p:pic>
        <p:nvPicPr>
          <p:cNvPr id="5" name="Picture 4">
            <a:extLst>
              <a:ext uri="{FF2B5EF4-FFF2-40B4-BE49-F238E27FC236}">
                <a16:creationId xmlns:a16="http://schemas.microsoft.com/office/drawing/2014/main" id="{1014C507-0633-49D9-B4CE-2210D0E63DBC}"/>
              </a:ext>
            </a:extLst>
          </p:cNvPr>
          <p:cNvPicPr>
            <a:picLocks noChangeAspect="1"/>
          </p:cNvPicPr>
          <p:nvPr/>
        </p:nvPicPr>
        <p:blipFill>
          <a:blip r:embed="rId3"/>
          <a:stretch>
            <a:fillRect/>
          </a:stretch>
        </p:blipFill>
        <p:spPr>
          <a:xfrm>
            <a:off x="328133" y="188224"/>
            <a:ext cx="3205304" cy="1803586"/>
          </a:xfrm>
          <a:prstGeom prst="rect">
            <a:avLst/>
          </a:prstGeom>
        </p:spPr>
      </p:pic>
      <p:pic>
        <p:nvPicPr>
          <p:cNvPr id="6" name="Picture 5">
            <a:extLst>
              <a:ext uri="{FF2B5EF4-FFF2-40B4-BE49-F238E27FC236}">
                <a16:creationId xmlns:a16="http://schemas.microsoft.com/office/drawing/2014/main" id="{5A3754EA-DEDA-4246-AEB5-1B377EF44CA8}"/>
              </a:ext>
            </a:extLst>
          </p:cNvPr>
          <p:cNvPicPr>
            <a:picLocks noChangeAspect="1"/>
          </p:cNvPicPr>
          <p:nvPr/>
        </p:nvPicPr>
        <p:blipFill>
          <a:blip r:embed="rId4"/>
          <a:stretch>
            <a:fillRect/>
          </a:stretch>
        </p:blipFill>
        <p:spPr>
          <a:xfrm>
            <a:off x="4073756" y="3189302"/>
            <a:ext cx="3277276" cy="1844084"/>
          </a:xfrm>
          <a:prstGeom prst="rect">
            <a:avLst/>
          </a:prstGeom>
        </p:spPr>
      </p:pic>
      <p:pic>
        <p:nvPicPr>
          <p:cNvPr id="7" name="Picture 6">
            <a:extLst>
              <a:ext uri="{FF2B5EF4-FFF2-40B4-BE49-F238E27FC236}">
                <a16:creationId xmlns:a16="http://schemas.microsoft.com/office/drawing/2014/main" id="{FA342390-57EB-407B-83BA-F1CC43ECC44B}"/>
              </a:ext>
            </a:extLst>
          </p:cNvPr>
          <p:cNvPicPr>
            <a:picLocks noChangeAspect="1"/>
          </p:cNvPicPr>
          <p:nvPr/>
        </p:nvPicPr>
        <p:blipFill>
          <a:blip r:embed="rId5"/>
          <a:stretch>
            <a:fillRect/>
          </a:stretch>
        </p:blipFill>
        <p:spPr>
          <a:xfrm>
            <a:off x="4073756" y="582824"/>
            <a:ext cx="3040434" cy="1710816"/>
          </a:xfrm>
          <a:prstGeom prst="rect">
            <a:avLst/>
          </a:prstGeom>
        </p:spPr>
      </p:pic>
      <p:sp>
        <p:nvSpPr>
          <p:cNvPr id="3" name="Slide Number Placeholder 2">
            <a:extLst>
              <a:ext uri="{FF2B5EF4-FFF2-40B4-BE49-F238E27FC236}">
                <a16:creationId xmlns:a16="http://schemas.microsoft.com/office/drawing/2014/main" id="{50D22E6C-AC22-81F1-B25D-D7EBA44A9DC5}"/>
              </a:ext>
            </a:extLst>
          </p:cNvPr>
          <p:cNvSpPr>
            <a:spLocks noGrp="1"/>
          </p:cNvSpPr>
          <p:nvPr>
            <p:ph type="sldNum" sz="quarter" idx="12"/>
          </p:nvPr>
        </p:nvSpPr>
        <p:spPr/>
        <p:txBody>
          <a:bodyPr/>
          <a:lstStyle/>
          <a:p>
            <a:fld id="{3E1D3AD8-A253-4C5E-B9D9-1430C7A037C6}" type="slidenum">
              <a:rPr lang="en-GB" smtClean="0"/>
              <a:t>18</a:t>
            </a:fld>
            <a:endParaRPr lang="en-GB"/>
          </a:p>
        </p:txBody>
      </p:sp>
    </p:spTree>
    <p:extLst>
      <p:ext uri="{BB962C8B-B14F-4D97-AF65-F5344CB8AC3E}">
        <p14:creationId xmlns:p14="http://schemas.microsoft.com/office/powerpoint/2010/main" val="24987804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500" dirty="0">
                <a:solidFill>
                  <a:schemeClr val="hlink"/>
                </a:solidFill>
                <a:latin typeface="Bookman Old Style" pitchFamily="18" charset="0"/>
                <a:cs typeface="Times New Roman" charset="0"/>
              </a:rPr>
              <a:t>Τεχνητή νοημοσύνη και θεωρίες μάθησης 1</a:t>
            </a:r>
          </a:p>
        </p:txBody>
      </p:sp>
      <p:sp>
        <p:nvSpPr>
          <p:cNvPr id="3" name="Content Placeholder 2"/>
          <p:cNvSpPr>
            <a:spLocks noGrp="1"/>
          </p:cNvSpPr>
          <p:nvPr>
            <p:ph idx="1"/>
          </p:nvPr>
        </p:nvSpPr>
        <p:spPr>
          <a:xfrm>
            <a:off x="539495" y="1435608"/>
            <a:ext cx="5703649" cy="4974336"/>
          </a:xfrm>
        </p:spPr>
        <p:txBody>
          <a:bodyPr>
            <a:normAutofit fontScale="85000" lnSpcReduction="10000"/>
          </a:bodyPr>
          <a:lstStyle/>
          <a:p>
            <a:pPr algn="just"/>
            <a:r>
              <a:rPr lang="el-GR" dirty="0"/>
              <a:t>Η τεχνητή νοημοσύνη (ΤΝ) διασταυρώνεται με διάφορες θεωρίες μάθησης, ενισχύοντας την κατανόηση της ανθρώπινης νόησης και βελτιώνοντας τις εκπαιδευτικές διαδικασίες. Ακολουθεί ο τρόπος με τον οποίο η Τεχνητή Νοημοσύνη σχετίζεται με τις θεωρίες μάθησης:</a:t>
            </a:r>
          </a:p>
          <a:p>
            <a:pPr algn="just"/>
            <a:r>
              <a:rPr lang="el-GR" b="1" dirty="0"/>
              <a:t>Γνωστικές θεωρίες μάθησης</a:t>
            </a:r>
            <a:r>
              <a:rPr lang="el-GR" dirty="0"/>
              <a:t>: Τα συστήματα ΤΝ έχουν σχεδιαστεί για να μιμούνται τις ανθρώπινες γνωστικές διαδικασίες, όπως η αντίληψη, η συλλογιστική και η επίλυση προβλημάτων. Αυτή η ευθυγράμμιση με τις γνωστικές θεωρίες μάθησης βοηθά στη δημιουργία ευφυών συστημάτων διδασκαλίας που προσαρμόζονται στις ατομικές ανάγκες των μαθητών, παρέχοντας εξατομικευμένες μαθησιακές εμπειρίες [1].</a:t>
            </a:r>
          </a:p>
          <a:p>
            <a:pPr algn="just"/>
            <a:r>
              <a:rPr lang="el-GR" b="1" dirty="0"/>
              <a:t>Θεωρία αναπαράστασης</a:t>
            </a:r>
            <a:r>
              <a:rPr lang="el-GR" dirty="0"/>
              <a:t>: Οι γνωστικοί θεωρητικοί προτείνουν ότι ο νους περιέχει νοητικές αναπαραστάσεις, συμπεριλαμβανομένων των εννοιών και των εικόνων. Η τεχνητή νοημοσύνη χρησιμοποιεί αναπαραστάσεις δεδομένων, συχνά με τη μορφή </a:t>
            </a:r>
            <a:r>
              <a:rPr lang="el-GR" dirty="0" err="1"/>
              <a:t>νευρωνικών</a:t>
            </a:r>
            <a:r>
              <a:rPr lang="el-GR" dirty="0"/>
              <a:t> δικτύων, για να επεξεργάζεται και να κατανοεί πληροφορίες. Αυτές οι αναπαραστάσεις είναι εμπνευσμένες από τις ανθρώπινες γνωστικές διαδικασίες, συμβάλλοντας στην ικανότητα της ΤΝ να μαθαίνει και να λαμβάνει αποφάσεις [2].</a:t>
            </a:r>
          </a:p>
          <a:p>
            <a:pPr algn="just"/>
            <a:r>
              <a:rPr lang="el-GR" b="1" dirty="0"/>
              <a:t>Μηχανική μάθηση</a:t>
            </a:r>
            <a:r>
              <a:rPr lang="el-GR" dirty="0"/>
              <a:t>: Η τεχνητή νοημοσύνη, ιδίως στο πεδίο της μηχανικής μάθησης, ενσωματώνει αρχές από διάφορους κλάδους, όπως η στατιστική, η θεωρία πληροφοριών και η τεχνητή νοημοσύνη. Αυτές οι διεπιστημονικές προσεγγίσεις ευθυγραμμίζονται με τις θεωρίες μάθησης που δίνουν έμφαση στην απόκτηση και την εφαρμογή της γνώσης μέσω της ανάλυσης δεδομένων και της </a:t>
            </a:r>
            <a:r>
              <a:rPr lang="el-GR" dirty="0" err="1"/>
              <a:t>μοντελοποίησης</a:t>
            </a:r>
            <a:r>
              <a:rPr lang="el-GR" dirty="0"/>
              <a:t> [3].</a:t>
            </a:r>
          </a:p>
        </p:txBody>
      </p:sp>
      <p:pic>
        <p:nvPicPr>
          <p:cNvPr id="4" name="Picture 3">
            <a:extLst>
              <a:ext uri="{FF2B5EF4-FFF2-40B4-BE49-F238E27FC236}">
                <a16:creationId xmlns:a16="http://schemas.microsoft.com/office/drawing/2014/main" id="{EBC8F139-11CA-42D7-B9C1-1ABA2ABA3387}"/>
              </a:ext>
            </a:extLst>
          </p:cNvPr>
          <p:cNvPicPr>
            <a:picLocks noChangeAspect="1"/>
          </p:cNvPicPr>
          <p:nvPr/>
        </p:nvPicPr>
        <p:blipFill>
          <a:blip r:embed="rId2"/>
          <a:stretch>
            <a:fillRect/>
          </a:stretch>
        </p:blipFill>
        <p:spPr>
          <a:xfrm>
            <a:off x="7080194" y="2140170"/>
            <a:ext cx="4318489" cy="2873758"/>
          </a:xfrm>
          <a:prstGeom prst="rect">
            <a:avLst/>
          </a:prstGeom>
        </p:spPr>
      </p:pic>
      <p:sp>
        <p:nvSpPr>
          <p:cNvPr id="5" name="Slide Number Placeholder 4">
            <a:extLst>
              <a:ext uri="{FF2B5EF4-FFF2-40B4-BE49-F238E27FC236}">
                <a16:creationId xmlns:a16="http://schemas.microsoft.com/office/drawing/2014/main" id="{D7259290-BDDF-4E49-B440-00A4573558E3}"/>
              </a:ext>
            </a:extLst>
          </p:cNvPr>
          <p:cNvSpPr txBox="1">
            <a:spLocks/>
          </p:cNvSpPr>
          <p:nvPr/>
        </p:nvSpPr>
        <p:spPr>
          <a:xfrm>
            <a:off x="8375904" y="6203952"/>
            <a:ext cx="3276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E1D3AD8-A253-4C5E-B9D9-1430C7A037C6}" type="slidenum">
              <a:rPr lang="en-GB" sz="1200" smtClean="0"/>
              <a:pPr algn="r"/>
              <a:t>19</a:t>
            </a:fld>
            <a:endParaRPr lang="en-GB" sz="1200" dirty="0"/>
          </a:p>
        </p:txBody>
      </p:sp>
    </p:spTree>
    <p:extLst>
      <p:ext uri="{BB962C8B-B14F-4D97-AF65-F5344CB8AC3E}">
        <p14:creationId xmlns:p14="http://schemas.microsoft.com/office/powerpoint/2010/main" val="1075200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64324"/>
            <a:ext cx="10515600" cy="2387600"/>
          </a:xfrm>
        </p:spPr>
        <p:txBody>
          <a:bodyPr anchor="ctr" anchorCtr="0">
            <a:normAutofit/>
          </a:bodyPr>
          <a:lstStyle/>
          <a:p>
            <a:r>
              <a:rPr lang="el-GR" sz="4800" b="1" dirty="0"/>
              <a:t>Νέες εξελίξεις στις Θεωρίες Μάθησης :</a:t>
            </a:r>
            <a:endParaRPr lang="en-US" sz="4800" dirty="0">
              <a:solidFill>
                <a:schemeClr val="bg1"/>
              </a:solidFill>
            </a:endParaRPr>
          </a:p>
        </p:txBody>
      </p:sp>
      <p:sp>
        <p:nvSpPr>
          <p:cNvPr id="3" name="Subtitle 2"/>
          <p:cNvSpPr>
            <a:spLocks noGrp="1"/>
          </p:cNvSpPr>
          <p:nvPr>
            <p:ph type="subTitle" idx="4294967295"/>
          </p:nvPr>
        </p:nvSpPr>
        <p:spPr>
          <a:xfrm>
            <a:off x="855620" y="2933105"/>
            <a:ext cx="9582736" cy="1137793"/>
          </a:xfrm>
        </p:spPr>
        <p:txBody>
          <a:bodyPr>
            <a:normAutofit/>
          </a:bodyPr>
          <a:lstStyle/>
          <a:p>
            <a:pPr marL="0" indent="0">
              <a:buNone/>
            </a:pPr>
            <a:r>
              <a:rPr lang="el-GR" sz="2400" b="1" dirty="0"/>
              <a:t>Από τη διερεύνηση στη μάθηση με /για την Τεχνητή Νοημοσύνη</a:t>
            </a:r>
            <a:endParaRPr lang="en-US" sz="2400" dirty="0">
              <a:solidFill>
                <a:schemeClr val="bg1"/>
              </a:solidFill>
              <a:latin typeface="+mj-lt"/>
            </a:endParaRPr>
          </a:p>
        </p:txBody>
      </p:sp>
      <p:pic>
        <p:nvPicPr>
          <p:cNvPr id="5" name="Picture 4">
            <a:extLst>
              <a:ext uri="{FF2B5EF4-FFF2-40B4-BE49-F238E27FC236}">
                <a16:creationId xmlns:a16="http://schemas.microsoft.com/office/drawing/2014/main" id="{CA6F2824-C89A-4AA6-9225-74085670A1C0}"/>
              </a:ext>
            </a:extLst>
          </p:cNvPr>
          <p:cNvPicPr>
            <a:picLocks noChangeAspect="1"/>
          </p:cNvPicPr>
          <p:nvPr/>
        </p:nvPicPr>
        <p:blipFill>
          <a:blip r:embed="rId3"/>
          <a:stretch>
            <a:fillRect/>
          </a:stretch>
        </p:blipFill>
        <p:spPr>
          <a:xfrm>
            <a:off x="8079489" y="4410403"/>
            <a:ext cx="3835266" cy="2167759"/>
          </a:xfrm>
          <a:prstGeom prst="rect">
            <a:avLst/>
          </a:prstGeom>
        </p:spPr>
      </p:pic>
    </p:spTree>
    <p:extLst>
      <p:ext uri="{BB962C8B-B14F-4D97-AF65-F5344CB8AC3E}">
        <p14:creationId xmlns:p14="http://schemas.microsoft.com/office/powerpoint/2010/main" val="24718077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sz="2500" dirty="0">
                <a:solidFill>
                  <a:schemeClr val="hlink"/>
                </a:solidFill>
                <a:latin typeface="Bookman Old Style" pitchFamily="18" charset="0"/>
                <a:cs typeface="Times New Roman" charset="0"/>
              </a:rPr>
              <a:t>Τεχνητή νοημοσύνη και θεωρίες μάθησης 2</a:t>
            </a:r>
          </a:p>
        </p:txBody>
      </p:sp>
      <p:sp>
        <p:nvSpPr>
          <p:cNvPr id="3" name="Content Placeholder 2"/>
          <p:cNvSpPr>
            <a:spLocks noGrp="1"/>
          </p:cNvSpPr>
          <p:nvPr>
            <p:ph idx="1"/>
          </p:nvPr>
        </p:nvSpPr>
        <p:spPr>
          <a:xfrm>
            <a:off x="626206" y="1396193"/>
            <a:ext cx="6385508" cy="4945486"/>
          </a:xfrm>
        </p:spPr>
        <p:txBody>
          <a:bodyPr>
            <a:normAutofit fontScale="85000" lnSpcReduction="10000"/>
          </a:bodyPr>
          <a:lstStyle/>
          <a:p>
            <a:pPr algn="just"/>
            <a:r>
              <a:rPr lang="el-GR" b="1" dirty="0"/>
              <a:t>Θεωρία του νου</a:t>
            </a:r>
            <a:r>
              <a:rPr lang="el-GR" dirty="0"/>
              <a:t>: Στο πλαίσιο της τεχνητής νοημοσύνης, η θεωρία του νου αναφέρεται στην ικανότητα των συστημάτων τεχνητής νοημοσύνης να κατανοούν και να προβλέπουν τις ανθρώπινες νοητικές καταστάσεις. Η έννοια αυτή είναι απαραίτητη για τη δημιουργία πρακτόρων ΤΝ που μπορούν να </a:t>
            </a:r>
            <a:r>
              <a:rPr lang="el-GR" dirty="0" err="1"/>
              <a:t>αλληλεπιδρούν</a:t>
            </a:r>
            <a:r>
              <a:rPr lang="el-GR" dirty="0"/>
              <a:t> αποτελεσματικά με τους ανθρώπους, ιδίως σε εκπαιδευτικά περιβάλλοντα όπου η κατανόηση των γνωστικών καταστάσεων των μαθητών είναι ζωτικής σημασίας [4].</a:t>
            </a:r>
          </a:p>
          <a:p>
            <a:pPr algn="just"/>
            <a:r>
              <a:rPr lang="el-GR" b="1" dirty="0"/>
              <a:t>Γνωστικός σχεδιασμός: </a:t>
            </a:r>
            <a:r>
              <a:rPr lang="el-GR" dirty="0"/>
              <a:t>Η συνέργεια μεταξύ Τεχνητής Νοημοσύνης και Γνωστικής Επιστήμης αποσκοπεί στη γεφύρωση του χάσματος μεταξύ των δύο κλάδων. Η συνεργασία αυτή αποσκοπεί στην ανάπτυξη συστημάτων τεχνητής νοημοσύνης που παρουσιάζουν γνωστικές ικανότητες και συμβάλλουν στην κατανόηση της τεχνητής και της ανθρώπινης νοημοσύνης [5].</a:t>
            </a:r>
          </a:p>
          <a:p>
            <a:pPr algn="just"/>
            <a:r>
              <a:rPr lang="el-GR" b="1" dirty="0"/>
              <a:t>Διευκόλυνση της μάθησης: </a:t>
            </a:r>
            <a:r>
              <a:rPr lang="el-GR" dirty="0"/>
              <a:t>Η γνωστική επιστήμη και η τεχνητή νοημοσύνη μοιράζονται τον στόχο της κατανόησης των αρχών της νοημοσύνης. Οι εφαρμογές ΤΝ στην εκπαίδευση αξιοποιούν τις γνώσεις της γνωστικής επιστήμης για να βελτιώσουν τις μαθησιακές εμπειρίες προσφέροντας προσαρμοστικές πλατφόρμες μάθησης, ευφυή συστήματα διδασκαλίας και εκπαιδευτικές γνώσεις βάσει δεδομένων [6].</a:t>
            </a:r>
          </a:p>
          <a:p>
            <a:pPr algn="just"/>
            <a:r>
              <a:rPr lang="el-GR" b="1" dirty="0"/>
              <a:t>Συνοψίζοντας, η ΤΝ διαδραματίζει σημαντικό </a:t>
            </a:r>
            <a:r>
              <a:rPr lang="el-GR" dirty="0"/>
              <a:t>ρόλο στην προώθηση της κατανόησης των θεωριών μάθησης εφαρμόζοντας γνωστικές διαδικασίες, ανάλυση δεδομένων και εξατομικευμένες μαθησιακές εμπειρίες, συμβάλλοντας τελικά σε πιο αποτελεσματικές εκπαιδευτικές πρακτικές.</a:t>
            </a:r>
          </a:p>
        </p:txBody>
      </p:sp>
      <p:pic>
        <p:nvPicPr>
          <p:cNvPr id="5" name="Picture 4">
            <a:extLst>
              <a:ext uri="{FF2B5EF4-FFF2-40B4-BE49-F238E27FC236}">
                <a16:creationId xmlns:a16="http://schemas.microsoft.com/office/drawing/2014/main" id="{0F6CEF15-0F45-4D5F-BC46-0698C0A08EF5}"/>
              </a:ext>
            </a:extLst>
          </p:cNvPr>
          <p:cNvPicPr>
            <a:picLocks noChangeAspect="1"/>
          </p:cNvPicPr>
          <p:nvPr/>
        </p:nvPicPr>
        <p:blipFill>
          <a:blip r:embed="rId2"/>
          <a:stretch>
            <a:fillRect/>
          </a:stretch>
        </p:blipFill>
        <p:spPr>
          <a:xfrm>
            <a:off x="7457747" y="2254469"/>
            <a:ext cx="3856921" cy="2159876"/>
          </a:xfrm>
          <a:prstGeom prst="rect">
            <a:avLst/>
          </a:prstGeom>
        </p:spPr>
      </p:pic>
      <p:sp>
        <p:nvSpPr>
          <p:cNvPr id="6" name="Slide Number Placeholder 4">
            <a:extLst>
              <a:ext uri="{FF2B5EF4-FFF2-40B4-BE49-F238E27FC236}">
                <a16:creationId xmlns:a16="http://schemas.microsoft.com/office/drawing/2014/main" id="{00213109-8EFB-4579-A6BB-00D1FF08EF54}"/>
              </a:ext>
            </a:extLst>
          </p:cNvPr>
          <p:cNvSpPr txBox="1">
            <a:spLocks/>
          </p:cNvSpPr>
          <p:nvPr/>
        </p:nvSpPr>
        <p:spPr>
          <a:xfrm>
            <a:off x="8375904" y="6203952"/>
            <a:ext cx="3276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E1D3AD8-A253-4C5E-B9D9-1430C7A037C6}" type="slidenum">
              <a:rPr lang="en-GB" sz="1200" smtClean="0"/>
              <a:pPr algn="r"/>
              <a:t>20</a:t>
            </a:fld>
            <a:endParaRPr lang="en-GB" sz="1200" dirty="0"/>
          </a:p>
        </p:txBody>
      </p:sp>
    </p:spTree>
    <p:extLst>
      <p:ext uri="{BB962C8B-B14F-4D97-AF65-F5344CB8AC3E}">
        <p14:creationId xmlns:p14="http://schemas.microsoft.com/office/powerpoint/2010/main" val="41624274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1207" y="448056"/>
            <a:ext cx="8362661" cy="640080"/>
          </a:xfrm>
        </p:spPr>
        <p:txBody>
          <a:bodyPr>
            <a:normAutofit/>
          </a:bodyPr>
          <a:lstStyle/>
          <a:p>
            <a:r>
              <a:rPr lang="el-GR" sz="2500" dirty="0">
                <a:solidFill>
                  <a:schemeClr val="hlink"/>
                </a:solidFill>
                <a:latin typeface="Bookman Old Style" pitchFamily="18" charset="0"/>
                <a:cs typeface="Times New Roman" charset="0"/>
              </a:rPr>
              <a:t>Η Τεχνητή Νοημοσύνη (ΤΝ) και η Γνωστική Επιστήμη </a:t>
            </a:r>
          </a:p>
        </p:txBody>
      </p:sp>
      <p:sp>
        <p:nvSpPr>
          <p:cNvPr id="3" name="Content Placeholder 2"/>
          <p:cNvSpPr>
            <a:spLocks noGrp="1"/>
          </p:cNvSpPr>
          <p:nvPr>
            <p:ph idx="1"/>
          </p:nvPr>
        </p:nvSpPr>
        <p:spPr>
          <a:xfrm>
            <a:off x="539496" y="1435608"/>
            <a:ext cx="5556504" cy="3977640"/>
          </a:xfrm>
        </p:spPr>
        <p:txBody>
          <a:bodyPr>
            <a:normAutofit lnSpcReduction="10000"/>
          </a:bodyPr>
          <a:lstStyle/>
          <a:p>
            <a:pPr algn="just"/>
            <a:r>
              <a:rPr lang="el-GR" dirty="0"/>
              <a:t>είναι στενά συνυφασμένες. </a:t>
            </a:r>
          </a:p>
          <a:p>
            <a:pPr marL="171450" indent="-171450" algn="just">
              <a:buFont typeface="Arial" panose="020B0604020202020204" pitchFamily="34" charset="0"/>
              <a:buChar char="•"/>
            </a:pPr>
            <a:r>
              <a:rPr lang="el-GR" dirty="0"/>
              <a:t>Η </a:t>
            </a:r>
            <a:r>
              <a:rPr lang="el-GR" dirty="0">
                <a:solidFill>
                  <a:srgbClr val="FF0000"/>
                </a:solidFill>
              </a:rPr>
              <a:t>τεχνητή νοημοσύνη αντλεί </a:t>
            </a:r>
            <a:r>
              <a:rPr lang="el-GR" dirty="0"/>
              <a:t>από τη γνωστική επιστήμη για να </a:t>
            </a:r>
            <a:r>
              <a:rPr lang="el-GR" dirty="0" err="1">
                <a:solidFill>
                  <a:srgbClr val="FF0000"/>
                </a:solidFill>
              </a:rPr>
              <a:t>μοντελοποιήσει</a:t>
            </a:r>
            <a:r>
              <a:rPr lang="el-GR" dirty="0"/>
              <a:t> την ανθρώπινη νοημοσύνη και συμπεριφορά. </a:t>
            </a:r>
            <a:endParaRPr lang="en-US" dirty="0"/>
          </a:p>
          <a:p>
            <a:pPr marL="171450" indent="-171450" algn="just">
              <a:buFont typeface="Arial" panose="020B0604020202020204" pitchFamily="34" charset="0"/>
              <a:buChar char="•"/>
            </a:pPr>
            <a:r>
              <a:rPr lang="el-GR" dirty="0"/>
              <a:t>Η </a:t>
            </a:r>
            <a:r>
              <a:rPr lang="el-GR" dirty="0">
                <a:solidFill>
                  <a:srgbClr val="FF0000"/>
                </a:solidFill>
              </a:rPr>
              <a:t>γνωστική επιστήμη διερευνά την ανθρώπινη νόηση</a:t>
            </a:r>
            <a:r>
              <a:rPr lang="el-GR" dirty="0"/>
              <a:t>, συμπεριλαμβανομένης της αντίληψης, του συλλογισμού, της μάθησης και της επίλυσης προβλημάτων, </a:t>
            </a:r>
            <a:r>
              <a:rPr lang="el-GR" dirty="0">
                <a:solidFill>
                  <a:srgbClr val="FF0000"/>
                </a:solidFill>
              </a:rPr>
              <a:t>παρέχοντας πολύτιμες γνώσεις </a:t>
            </a:r>
            <a:r>
              <a:rPr lang="el-GR" dirty="0"/>
              <a:t>για την ανάπτυξη της ΤΝ. </a:t>
            </a:r>
          </a:p>
          <a:p>
            <a:pPr algn="just"/>
            <a:r>
              <a:rPr lang="el-GR" dirty="0">
                <a:solidFill>
                  <a:srgbClr val="FF0000"/>
                </a:solidFill>
              </a:rPr>
              <a:t>Η κατανόηση των γνωστικών διεργασιών βοηθά τους αλγορίθμους ΤΝ</a:t>
            </a:r>
            <a:r>
              <a:rPr lang="el-GR" dirty="0"/>
              <a:t> να μιμούνται τη σκέψη και τη λήψη αποφάσεων που μοιάζουν με αυτές του ανθρώπου. Αντίστροφα, </a:t>
            </a:r>
            <a:r>
              <a:rPr lang="el-GR" dirty="0">
                <a:solidFill>
                  <a:srgbClr val="FF0000"/>
                </a:solidFill>
              </a:rPr>
              <a:t>οι εξελίξεις της ΤΝ ενημερώνουν και συμβάλλουν στη γνωστική επιστήμη</a:t>
            </a:r>
            <a:r>
              <a:rPr lang="el-GR" dirty="0"/>
              <a:t>, βοηθώντας τους ερευνητές στη </a:t>
            </a:r>
            <a:r>
              <a:rPr lang="el-GR" dirty="0" err="1"/>
              <a:t>μοντελοποίηση</a:t>
            </a:r>
            <a:r>
              <a:rPr lang="el-GR" dirty="0"/>
              <a:t> και κατανόηση σύνθετων γνωστικών διαδικασιών.</a:t>
            </a:r>
            <a:endParaRPr lang="en-US" dirty="0"/>
          </a:p>
        </p:txBody>
      </p:sp>
      <p:pic>
        <p:nvPicPr>
          <p:cNvPr id="4" name="Picture 3">
            <a:extLst>
              <a:ext uri="{FF2B5EF4-FFF2-40B4-BE49-F238E27FC236}">
                <a16:creationId xmlns:a16="http://schemas.microsoft.com/office/drawing/2014/main" id="{F05C8D9E-7D96-462D-88DF-305B6F1EBA35}"/>
              </a:ext>
            </a:extLst>
          </p:cNvPr>
          <p:cNvPicPr>
            <a:picLocks noChangeAspect="1"/>
          </p:cNvPicPr>
          <p:nvPr/>
        </p:nvPicPr>
        <p:blipFill>
          <a:blip r:embed="rId2"/>
          <a:stretch>
            <a:fillRect/>
          </a:stretch>
        </p:blipFill>
        <p:spPr>
          <a:xfrm>
            <a:off x="6426638" y="1966749"/>
            <a:ext cx="4159907" cy="2674226"/>
          </a:xfrm>
          <a:prstGeom prst="rect">
            <a:avLst/>
          </a:prstGeom>
        </p:spPr>
      </p:pic>
      <p:sp>
        <p:nvSpPr>
          <p:cNvPr id="5" name="Slide Number Placeholder 4">
            <a:extLst>
              <a:ext uri="{FF2B5EF4-FFF2-40B4-BE49-F238E27FC236}">
                <a16:creationId xmlns:a16="http://schemas.microsoft.com/office/drawing/2014/main" id="{5BA09DDA-8858-430C-A292-F4CCA4AEDEA0}"/>
              </a:ext>
            </a:extLst>
          </p:cNvPr>
          <p:cNvSpPr txBox="1">
            <a:spLocks/>
          </p:cNvSpPr>
          <p:nvPr/>
        </p:nvSpPr>
        <p:spPr>
          <a:xfrm>
            <a:off x="8375904" y="6203952"/>
            <a:ext cx="3276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E1D3AD8-A253-4C5E-B9D9-1430C7A037C6}" type="slidenum">
              <a:rPr lang="en-GB" sz="1200" smtClean="0"/>
              <a:pPr algn="r"/>
              <a:t>21</a:t>
            </a:fld>
            <a:endParaRPr lang="en-GB" sz="1200" dirty="0"/>
          </a:p>
        </p:txBody>
      </p:sp>
    </p:spTree>
    <p:extLst>
      <p:ext uri="{BB962C8B-B14F-4D97-AF65-F5344CB8AC3E}">
        <p14:creationId xmlns:p14="http://schemas.microsoft.com/office/powerpoint/2010/main" val="7892687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64324"/>
            <a:ext cx="10515600" cy="2387600"/>
          </a:xfrm>
        </p:spPr>
        <p:txBody>
          <a:bodyPr anchor="ctr" anchorCtr="0">
            <a:normAutofit/>
          </a:bodyPr>
          <a:lstStyle/>
          <a:p>
            <a:r>
              <a:rPr lang="el-GR" sz="4800" b="1" dirty="0"/>
              <a:t>Κέντρα Καινοτομίας </a:t>
            </a:r>
            <a:endParaRPr lang="en-US" sz="4800" dirty="0">
              <a:solidFill>
                <a:schemeClr val="bg1"/>
              </a:solidFill>
            </a:endParaRPr>
          </a:p>
        </p:txBody>
      </p:sp>
      <p:pic>
        <p:nvPicPr>
          <p:cNvPr id="7" name="Picture 6"/>
          <p:cNvPicPr>
            <a:picLocks noChangeAspect="1"/>
          </p:cNvPicPr>
          <p:nvPr/>
        </p:nvPicPr>
        <p:blipFill>
          <a:blip r:embed="rId3"/>
          <a:stretch>
            <a:fillRect/>
          </a:stretch>
        </p:blipFill>
        <p:spPr>
          <a:xfrm>
            <a:off x="9295944" y="4586289"/>
            <a:ext cx="2676981" cy="2016478"/>
          </a:xfrm>
          <a:prstGeom prst="rect">
            <a:avLst/>
          </a:prstGeom>
        </p:spPr>
      </p:pic>
    </p:spTree>
    <p:extLst>
      <p:ext uri="{BB962C8B-B14F-4D97-AF65-F5344CB8AC3E}">
        <p14:creationId xmlns:p14="http://schemas.microsoft.com/office/powerpoint/2010/main" val="32017170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292670" y="624254"/>
            <a:ext cx="10993549" cy="2118946"/>
          </a:xfrm>
        </p:spPr>
        <p:txBody>
          <a:bodyPr>
            <a:normAutofit fontScale="90000"/>
          </a:bodyPr>
          <a:lstStyle/>
          <a:p>
            <a:br>
              <a:rPr lang="en-US" dirty="0"/>
            </a:br>
            <a:br>
              <a:rPr lang="en-US" dirty="0"/>
            </a:br>
            <a:br>
              <a:rPr lang="en-US" dirty="0"/>
            </a:br>
            <a:br>
              <a:rPr lang="en-US" dirty="0"/>
            </a:br>
            <a:br>
              <a:rPr lang="en-US" dirty="0"/>
            </a:br>
            <a:br>
              <a:rPr lang="en-US" dirty="0"/>
            </a:br>
            <a:r>
              <a:rPr lang="el-GR" sz="4000" b="1" dirty="0"/>
              <a:t>Δημιουργία Κέντρων Καινοτομίας για την </a:t>
            </a:r>
            <a:r>
              <a:rPr lang="el-GR" sz="4000" b="1" dirty="0" err="1"/>
              <a:t>Α’βαθμια</a:t>
            </a:r>
            <a:r>
              <a:rPr lang="el-GR" sz="4000" b="1" dirty="0"/>
              <a:t> και τη </a:t>
            </a:r>
            <a:r>
              <a:rPr lang="el-GR" sz="4000" b="1" dirty="0" err="1"/>
              <a:t>Β’βαθμια</a:t>
            </a:r>
            <a:r>
              <a:rPr lang="el-GR" sz="4000" b="1" dirty="0"/>
              <a:t> εκπαίδευση</a:t>
            </a:r>
            <a:br>
              <a:rPr lang="el-GR" dirty="0"/>
            </a:br>
            <a:endParaRPr lang="el-GR" dirty="0"/>
          </a:p>
        </p:txBody>
      </p:sp>
      <p:pic>
        <p:nvPicPr>
          <p:cNvPr id="1026" name="Picture 2" descr="10 things teachers are looking for in their digital classro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06803"/>
            <a:ext cx="6964765" cy="33511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8118" y="5197197"/>
            <a:ext cx="2227296" cy="1191915"/>
          </a:xfrm>
          <a:prstGeom prst="rect">
            <a:avLst/>
          </a:prstGeom>
        </p:spPr>
      </p:pic>
      <p:pic>
        <p:nvPicPr>
          <p:cNvPr id="10" name="Picture 9"/>
          <p:cNvPicPr>
            <a:picLocks noChangeAspect="1"/>
          </p:cNvPicPr>
          <p:nvPr/>
        </p:nvPicPr>
        <p:blipFill>
          <a:blip r:embed="rId5">
            <a:extLst>
              <a:ext uri="{BEBA8EAE-BF5A-486C-A8C5-ECC9F3942E4B}">
                <a14:imgProps xmlns:a14="http://schemas.microsoft.com/office/drawing/2010/main">
                  <a14:imgLayer r:embed="rId6">
                    <a14:imgEffect>
                      <a14:backgroundRemoval t="7834" b="95853" l="9827" r="89827">
                        <a14:foregroundMark x1="16301" y1="59293" x2="47168" y2="88326"/>
                        <a14:foregroundMark x1="68439" y1="57296" x2="80809" y2="38249"/>
                        <a14:foregroundMark x1="16994" y1="55914" x2="40462" y2="25653"/>
                        <a14:foregroundMark x1="40462" y1="24424" x2="50751" y2="11060"/>
                        <a14:foregroundMark x1="51561" y1="10445" x2="81503" y2="33948"/>
                      </a14:backgroundRemoval>
                    </a14:imgEffect>
                  </a14:imgLayer>
                </a14:imgProps>
              </a:ext>
            </a:extLst>
          </a:blip>
          <a:stretch>
            <a:fillRect/>
          </a:stretch>
        </p:blipFill>
        <p:spPr>
          <a:xfrm rot="548456">
            <a:off x="5120978" y="800183"/>
            <a:ext cx="7696916" cy="5792709"/>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53180" y="6379222"/>
            <a:ext cx="2227296" cy="379222"/>
          </a:xfrm>
          <a:prstGeom prst="rect">
            <a:avLst/>
          </a:prstGeom>
        </p:spPr>
      </p:pic>
    </p:spTree>
    <p:extLst>
      <p:ext uri="{BB962C8B-B14F-4D97-AF65-F5344CB8AC3E}">
        <p14:creationId xmlns:p14="http://schemas.microsoft.com/office/powerpoint/2010/main" val="21108235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74DC4D-06D2-C6B3-4BFB-748429BF4649}"/>
              </a:ext>
            </a:extLst>
          </p:cNvPr>
          <p:cNvSpPr txBox="1"/>
          <p:nvPr/>
        </p:nvSpPr>
        <p:spPr>
          <a:xfrm>
            <a:off x="581192" y="1385306"/>
            <a:ext cx="11234290" cy="4893647"/>
          </a:xfrm>
          <a:prstGeom prst="rect">
            <a:avLst/>
          </a:prstGeom>
          <a:noFill/>
        </p:spPr>
        <p:txBody>
          <a:bodyPr wrap="square">
            <a:spAutoFit/>
          </a:bodyPr>
          <a:lstStyle/>
          <a:p>
            <a:pPr>
              <a:spcAft>
                <a:spcPts val="600"/>
              </a:spcAft>
            </a:pPr>
            <a:r>
              <a:rPr lang="el-GR" u="sng" dirty="0">
                <a:effectLst>
                  <a:outerShdw blurRad="38100" dist="38100" dir="2700000" algn="tl">
                    <a:srgbClr val="000000">
                      <a:alpha val="43137"/>
                    </a:srgbClr>
                  </a:outerShdw>
                </a:effectLst>
              </a:rPr>
              <a:t>Φορέας Υλοποίησης</a:t>
            </a:r>
            <a:r>
              <a:rPr lang="el-GR" dirty="0"/>
              <a:t>: ΙΤΥΕ «Διόφαντος»</a:t>
            </a:r>
          </a:p>
          <a:p>
            <a:pPr>
              <a:spcAft>
                <a:spcPts val="600"/>
              </a:spcAft>
            </a:pPr>
            <a:r>
              <a:rPr lang="el-GR" dirty="0"/>
              <a:t>Σχεδίαση και Επίβλεψη της υλοποίησης</a:t>
            </a:r>
            <a:r>
              <a:rPr lang="en-US" dirty="0"/>
              <a:t> </a:t>
            </a:r>
            <a:r>
              <a:rPr lang="el-GR" dirty="0"/>
              <a:t>των Κέντρων Καινοτομίας (τόσο της κεντρικής υποδομής, όσο και των εγκατεστημένων ΚΚ σε φυσικούς χώρους). </a:t>
            </a:r>
          </a:p>
          <a:p>
            <a:pPr>
              <a:spcAft>
                <a:spcPts val="600"/>
              </a:spcAft>
            </a:pPr>
            <a:r>
              <a:rPr lang="el-GR" dirty="0"/>
              <a:t>Συντήρηση/υποστήριξη</a:t>
            </a:r>
            <a:r>
              <a:rPr lang="en-US" dirty="0"/>
              <a:t>/</a:t>
            </a:r>
            <a:r>
              <a:rPr lang="el-GR" dirty="0"/>
              <a:t>λειτουργία της Κεντρικής υποδομής υποστήριξης</a:t>
            </a:r>
            <a:r>
              <a:rPr lang="el-GR" dirty="0">
                <a:effectLst>
                  <a:outerShdw blurRad="38100" dist="38100" dir="2700000" algn="tl">
                    <a:srgbClr val="000000">
                      <a:alpha val="43137"/>
                    </a:srgbClr>
                  </a:outerShdw>
                </a:effectLst>
              </a:rPr>
              <a:t>. </a:t>
            </a:r>
          </a:p>
          <a:p>
            <a:pPr algn="just">
              <a:spcAft>
                <a:spcPts val="600"/>
              </a:spcAft>
            </a:pPr>
            <a:r>
              <a:rPr lang="el-GR" u="sng" dirty="0">
                <a:effectLst>
                  <a:outerShdw blurRad="38100" dist="38100" dir="2700000" algn="tl">
                    <a:srgbClr val="000000">
                      <a:alpha val="43137"/>
                    </a:srgbClr>
                  </a:outerShdw>
                </a:effectLst>
              </a:rPr>
              <a:t>Επιστημονική Υπεύθυνη Έργου</a:t>
            </a:r>
            <a:r>
              <a:rPr lang="el-GR" dirty="0"/>
              <a:t>: </a:t>
            </a:r>
            <a:r>
              <a:rPr lang="el-GR" b="1" dirty="0"/>
              <a:t>Σμυρναίου Ζαχαρούλα, Αναπληρώτρια Καθηγήτρια, Παιδαγωγικό Τμήμα Δευτεροβάθμιας Εκπαίδευσης, Φιλοσοφική Σχολή (http://www.eds.uoa.gr/), Εθνικό και Καποδιστριακό Πανεπιστήμιο Αθηνών,  Αντιπρόεδρος του ΙΤΥΕ ΔΙΟΦΑΝΤΟΣ</a:t>
            </a:r>
          </a:p>
          <a:p>
            <a:pPr algn="just">
              <a:spcAft>
                <a:spcPts val="600"/>
              </a:spcAft>
            </a:pPr>
            <a:endParaRPr lang="el-GR" i="1" dirty="0"/>
          </a:p>
          <a:p>
            <a:pPr>
              <a:spcAft>
                <a:spcPts val="600"/>
              </a:spcAft>
            </a:pPr>
            <a:r>
              <a:rPr lang="el-GR" b="1" i="1" dirty="0"/>
              <a:t>Ανθρώπινοι Πόροι που θα απαιτηθούν για την </a:t>
            </a:r>
            <a:r>
              <a:rPr lang="el-GR" b="1" i="1" u="sng" dirty="0"/>
              <a:t>υλοποίηση</a:t>
            </a:r>
            <a:r>
              <a:rPr lang="el-GR" b="1" dirty="0"/>
              <a:t>:</a:t>
            </a:r>
          </a:p>
          <a:p>
            <a:pPr>
              <a:spcAft>
                <a:spcPts val="600"/>
              </a:spcAft>
            </a:pPr>
            <a:r>
              <a:rPr lang="el-GR" dirty="0"/>
              <a:t>Εμπειρογνώμονες σε </a:t>
            </a:r>
            <a:r>
              <a:rPr lang="en-US" dirty="0"/>
              <a:t>STEM</a:t>
            </a:r>
            <a:r>
              <a:rPr lang="el-GR" dirty="0"/>
              <a:t>,  ΙΤ και σε συνδυασμό </a:t>
            </a:r>
            <a:r>
              <a:rPr lang="en-US" dirty="0"/>
              <a:t>STEM </a:t>
            </a:r>
            <a:r>
              <a:rPr lang="el-GR" dirty="0"/>
              <a:t>με άλλες Επιστήμες </a:t>
            </a:r>
          </a:p>
          <a:p>
            <a:pPr>
              <a:spcAft>
                <a:spcPts val="600"/>
              </a:spcAft>
            </a:pPr>
            <a:r>
              <a:rPr lang="el-GR" dirty="0"/>
              <a:t>Έμπειροι επιστήμονες για την διενέργεια διαγωνισμών και την παρακολούθηση του έργου, Μηχανικοί (R&amp;D), Προγραμματιστές, Εκπαιδευτικοί, </a:t>
            </a:r>
            <a:r>
              <a:rPr lang="en-US" dirty="0"/>
              <a:t>…</a:t>
            </a:r>
            <a:endParaRPr lang="el-GR" i="1" dirty="0"/>
          </a:p>
          <a:p>
            <a:pPr>
              <a:spcBef>
                <a:spcPts val="1200"/>
              </a:spcBef>
            </a:pPr>
            <a:r>
              <a:rPr lang="el-GR" b="1" i="1" dirty="0"/>
              <a:t>Διάρκεια</a:t>
            </a:r>
            <a:r>
              <a:rPr lang="el-GR" b="1" dirty="0"/>
              <a:t>: 3 έτη</a:t>
            </a:r>
          </a:p>
          <a:p>
            <a:pPr>
              <a:spcBef>
                <a:spcPts val="1200"/>
              </a:spcBef>
            </a:pPr>
            <a:r>
              <a:rPr lang="el-GR" b="1" i="1" dirty="0"/>
              <a:t>Προϋπολογισμός έργου:</a:t>
            </a:r>
            <a:r>
              <a:rPr lang="en-US" b="1" dirty="0"/>
              <a:t> </a:t>
            </a:r>
            <a:r>
              <a:rPr lang="el-GR" sz="1800" b="1" dirty="0">
                <a:effectLst/>
                <a:latin typeface="Calibri" panose="020F0502020204030204" pitchFamily="34" charset="0"/>
                <a:ea typeface="Calibri" panose="020F0502020204030204" pitchFamily="34" charset="0"/>
                <a:cs typeface="Times New Roman" panose="02020603050405020304" pitchFamily="18" charset="0"/>
              </a:rPr>
              <a:t>4,7 εκατ. Ευρώ</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l-GR" sz="1800" b="1" dirty="0">
                <a:effectLst/>
                <a:latin typeface="Calibri" panose="020F0502020204030204" pitchFamily="34" charset="0"/>
                <a:ea typeface="Calibri" panose="020F0502020204030204" pitchFamily="34" charset="0"/>
                <a:cs typeface="Times New Roman" panose="02020603050405020304" pitchFamily="18" charset="0"/>
              </a:rPr>
              <a:t>πλέον ΦΠΑ)</a:t>
            </a:r>
            <a:endParaRPr lang="el-GR" b="1" dirty="0"/>
          </a:p>
        </p:txBody>
      </p:sp>
      <p:sp>
        <p:nvSpPr>
          <p:cNvPr id="5" name="TextBox 4">
            <a:extLst>
              <a:ext uri="{FF2B5EF4-FFF2-40B4-BE49-F238E27FC236}">
                <a16:creationId xmlns:a16="http://schemas.microsoft.com/office/drawing/2014/main" id="{DA938F62-3409-8EA7-1D9C-1CE69C955B21}"/>
              </a:ext>
            </a:extLst>
          </p:cNvPr>
          <p:cNvSpPr txBox="1"/>
          <p:nvPr/>
        </p:nvSpPr>
        <p:spPr>
          <a:xfrm>
            <a:off x="2101176" y="700239"/>
            <a:ext cx="7417086" cy="400110"/>
          </a:xfrm>
          <a:prstGeom prst="rect">
            <a:avLst/>
          </a:prstGeom>
          <a:noFill/>
        </p:spPr>
        <p:txBody>
          <a:bodyPr wrap="square" rtlCol="0">
            <a:spAutoFit/>
          </a:bodyPr>
          <a:lstStyle/>
          <a:p>
            <a:pPr algn="ctr"/>
            <a:r>
              <a:rPr lang="el-GR" sz="2000" b="1" dirty="0"/>
              <a:t>Κέντρα Καινοτομίας στις 13 Περιφερειακές Διευθύνσεις</a:t>
            </a:r>
          </a:p>
        </p:txBody>
      </p:sp>
      <p:sp>
        <p:nvSpPr>
          <p:cNvPr id="6" name="Slide Number Placeholder 5">
            <a:extLst>
              <a:ext uri="{FF2B5EF4-FFF2-40B4-BE49-F238E27FC236}">
                <a16:creationId xmlns:a16="http://schemas.microsoft.com/office/drawing/2014/main" id="{D6AA013B-0DD8-F8E3-6800-488F10EACE22}"/>
              </a:ext>
            </a:extLst>
          </p:cNvPr>
          <p:cNvSpPr>
            <a:spLocks noGrp="1"/>
          </p:cNvSpPr>
          <p:nvPr>
            <p:ph type="sldNum" sz="quarter" idx="12"/>
          </p:nvPr>
        </p:nvSpPr>
        <p:spPr/>
        <p:txBody>
          <a:bodyPr/>
          <a:lstStyle/>
          <a:p>
            <a:fld id="{B459ED47-9C89-43F3-9D88-0AF5C90247EF}" type="slidenum">
              <a:rPr lang="en-GB" smtClean="0"/>
              <a:t>24</a:t>
            </a:fld>
            <a:endParaRPr lang="en-GB"/>
          </a:p>
        </p:txBody>
      </p:sp>
    </p:spTree>
    <p:extLst>
      <p:ext uri="{BB962C8B-B14F-4D97-AF65-F5344CB8AC3E}">
        <p14:creationId xmlns:p14="http://schemas.microsoft.com/office/powerpoint/2010/main" val="756974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F2B7C-811B-4A99-9774-B525C0AD044E}"/>
              </a:ext>
            </a:extLst>
          </p:cNvPr>
          <p:cNvSpPr>
            <a:spLocks noGrp="1"/>
          </p:cNvSpPr>
          <p:nvPr>
            <p:ph type="title"/>
          </p:nvPr>
        </p:nvSpPr>
        <p:spPr>
          <a:xfrm>
            <a:off x="705184" y="304800"/>
            <a:ext cx="11029616" cy="669444"/>
          </a:xfrm>
        </p:spPr>
        <p:txBody>
          <a:bodyPr>
            <a:normAutofit/>
          </a:bodyPr>
          <a:lstStyle/>
          <a:p>
            <a:r>
              <a:rPr lang="el-GR" u="sng" cap="none" dirty="0"/>
              <a:t>Στόχος του υποέργου </a:t>
            </a:r>
          </a:p>
        </p:txBody>
      </p:sp>
      <p:sp>
        <p:nvSpPr>
          <p:cNvPr id="3" name="Content Placeholder 2">
            <a:extLst>
              <a:ext uri="{FF2B5EF4-FFF2-40B4-BE49-F238E27FC236}">
                <a16:creationId xmlns:a16="http://schemas.microsoft.com/office/drawing/2014/main" id="{DA6511BB-C31D-41A4-94A4-70F3A51DFB9E}"/>
              </a:ext>
            </a:extLst>
          </p:cNvPr>
          <p:cNvSpPr>
            <a:spLocks noGrp="1"/>
          </p:cNvSpPr>
          <p:nvPr>
            <p:ph idx="1"/>
          </p:nvPr>
        </p:nvSpPr>
        <p:spPr>
          <a:xfrm>
            <a:off x="581193" y="1637414"/>
            <a:ext cx="7024758" cy="4915786"/>
          </a:xfrm>
        </p:spPr>
        <p:txBody>
          <a:bodyPr>
            <a:normAutofit fontScale="77500" lnSpcReduction="20000"/>
          </a:bodyPr>
          <a:lstStyle/>
          <a:p>
            <a:pPr marL="0" indent="0" algn="just">
              <a:buNone/>
            </a:pPr>
            <a:r>
              <a:rPr lang="el-GR" sz="2000" dirty="0"/>
              <a:t>Η δημιουργία ενός </a:t>
            </a:r>
            <a:r>
              <a:rPr lang="el-GR" sz="2000" b="1" dirty="0"/>
              <a:t>οικοσυστήματος </a:t>
            </a:r>
            <a:r>
              <a:rPr lang="el-GR" sz="2000" dirty="0"/>
              <a:t>γνώσης (</a:t>
            </a:r>
            <a:r>
              <a:rPr lang="el-GR" sz="2000" i="1" dirty="0">
                <a:effectLst>
                  <a:outerShdw blurRad="38100" dist="38100" dir="2700000" algn="tl">
                    <a:srgbClr val="000000">
                      <a:alpha val="43137"/>
                    </a:srgbClr>
                  </a:outerShdw>
                </a:effectLst>
              </a:rPr>
              <a:t>Κέντρα Καινοτομίας</a:t>
            </a:r>
            <a:r>
              <a:rPr lang="el-GR" sz="2000" dirty="0"/>
              <a:t>) που θα ενσωματώνει και θα διασυνδέει: τη </a:t>
            </a:r>
            <a:r>
              <a:rPr lang="el-GR" sz="2000" b="1" dirty="0"/>
              <a:t>σχολική κοινότητα</a:t>
            </a:r>
            <a:r>
              <a:rPr lang="el-GR" sz="2000" dirty="0"/>
              <a:t>, την </a:t>
            </a:r>
            <a:r>
              <a:rPr lang="el-GR" sz="2000" b="1" dirty="0"/>
              <a:t>τοπική κοινωνία</a:t>
            </a:r>
            <a:r>
              <a:rPr lang="el-GR" sz="2000" dirty="0"/>
              <a:t>, τα </a:t>
            </a:r>
            <a:r>
              <a:rPr lang="el-GR" sz="2000" b="1" dirty="0"/>
              <a:t>ερευνητικά ιδρύματα</a:t>
            </a:r>
            <a:r>
              <a:rPr lang="el-GR" sz="2000" dirty="0"/>
              <a:t>, τα </a:t>
            </a:r>
            <a:r>
              <a:rPr lang="el-GR" sz="2000" b="1" dirty="0"/>
              <a:t>πανεπιστήμια</a:t>
            </a:r>
            <a:r>
              <a:rPr lang="el-GR" sz="2000" dirty="0"/>
              <a:t> και τις </a:t>
            </a:r>
            <a:r>
              <a:rPr lang="el-GR" sz="2000" b="1" dirty="0"/>
              <a:t>τοπικές επιχειρήσεις</a:t>
            </a:r>
            <a:r>
              <a:rPr lang="el-GR" sz="2000" dirty="0"/>
              <a:t>, ενώ παράλληλα θα διασυνδέεται με παρόμοια εκπαιδευτικά οικοσυστήματα στην Ευρώπη</a:t>
            </a:r>
            <a:r>
              <a:rPr lang="en-US" sz="2000" dirty="0"/>
              <a:t>, </a:t>
            </a:r>
            <a:r>
              <a:rPr lang="el-GR" sz="2000" dirty="0"/>
              <a:t>αλλά και αλλού στον κόσμο. </a:t>
            </a:r>
          </a:p>
          <a:p>
            <a:pPr marL="0" indent="0" algn="just">
              <a:buNone/>
            </a:pPr>
            <a:r>
              <a:rPr lang="el-GR" sz="2000" dirty="0"/>
              <a:t>Τα Κέντρα Καινοτομίας, θα είναι ειδικά κατασκευασμένα, υψηλής ποιότητας </a:t>
            </a:r>
            <a:r>
              <a:rPr lang="el-GR" sz="2000" b="1" dirty="0"/>
              <a:t>περιβάλλοντα μάθησης STEM, </a:t>
            </a:r>
            <a:r>
              <a:rPr lang="el-GR" sz="2000" dirty="0"/>
              <a:t>της πράσινης ανάπτυξης</a:t>
            </a:r>
            <a:r>
              <a:rPr lang="el-GR" sz="2000" b="1" dirty="0"/>
              <a:t> </a:t>
            </a:r>
            <a:r>
              <a:rPr lang="el-GR" sz="2000" dirty="0"/>
              <a:t>και γενικότερα προώθησης της καινοτομίας. Κάθε εργαστήριο μπορεί να σχεδιαστεί για να υποστηρίζει πολλά θέματα και ενότητες του προγράμματος σπουδών, ώστε να ανταποκρίνεται στις μοναδικές εκπαιδευτικές ανάγκες κάθε κοινότητας </a:t>
            </a:r>
            <a:r>
              <a:rPr lang="en-US" sz="2000" dirty="0"/>
              <a:t>(Future Classroom Labs </a:t>
            </a:r>
            <a:r>
              <a:rPr lang="en-US" sz="2000" dirty="0">
                <a:hlinkClick r:id="rId2"/>
              </a:rPr>
              <a:t>https://fcl.eun.org/fcl-network-members</a:t>
            </a:r>
            <a:r>
              <a:rPr lang="en-US" sz="2000" dirty="0"/>
              <a:t>, </a:t>
            </a:r>
            <a:r>
              <a:rPr lang="en-US" sz="2000" dirty="0">
                <a:hlinkClick r:id="rId3"/>
              </a:rPr>
              <a:t> https://eduact.org/en/home/</a:t>
            </a:r>
            <a:r>
              <a:rPr lang="en-US" sz="2000" dirty="0"/>
              <a:t>, </a:t>
            </a:r>
            <a:r>
              <a:rPr lang="en-US" sz="2000" dirty="0">
                <a:hlinkClick r:id="rId4"/>
              </a:rPr>
              <a:t>https://newtonroom.com/newton-international</a:t>
            </a:r>
            <a:r>
              <a:rPr lang="en-US" sz="2000" dirty="0"/>
              <a:t>  </a:t>
            </a:r>
            <a:endParaRPr lang="el-GR" sz="2000" dirty="0"/>
          </a:p>
          <a:p>
            <a:endParaRPr lang="el-GR" dirty="0"/>
          </a:p>
        </p:txBody>
      </p:sp>
      <p:pic>
        <p:nvPicPr>
          <p:cNvPr id="4" name="Picture 3">
            <a:extLst>
              <a:ext uri="{FF2B5EF4-FFF2-40B4-BE49-F238E27FC236}">
                <a16:creationId xmlns:a16="http://schemas.microsoft.com/office/drawing/2014/main" id="{C395A5CC-992D-4C46-9F45-2D4C4131269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2"/>
          <a:stretch/>
        </p:blipFill>
        <p:spPr>
          <a:xfrm>
            <a:off x="8051799" y="2340864"/>
            <a:ext cx="3683001" cy="3634486"/>
          </a:xfrm>
          <a:prstGeom prst="rect">
            <a:avLst/>
          </a:prstGeom>
        </p:spPr>
      </p:pic>
      <p:sp>
        <p:nvSpPr>
          <p:cNvPr id="6" name="Slide Number Placeholder 5">
            <a:extLst>
              <a:ext uri="{FF2B5EF4-FFF2-40B4-BE49-F238E27FC236}">
                <a16:creationId xmlns:a16="http://schemas.microsoft.com/office/drawing/2014/main" id="{1A924B5C-373F-77A4-70D1-7057D13A393B}"/>
              </a:ext>
            </a:extLst>
          </p:cNvPr>
          <p:cNvSpPr>
            <a:spLocks noGrp="1"/>
          </p:cNvSpPr>
          <p:nvPr>
            <p:ph type="sldNum" sz="quarter" idx="12"/>
          </p:nvPr>
        </p:nvSpPr>
        <p:spPr/>
        <p:txBody>
          <a:bodyPr/>
          <a:lstStyle/>
          <a:p>
            <a:fld id="{B459ED47-9C89-43F3-9D88-0AF5C90247EF}" type="slidenum">
              <a:rPr lang="en-GB" smtClean="0"/>
              <a:t>25</a:t>
            </a:fld>
            <a:endParaRPr lang="en-GB"/>
          </a:p>
        </p:txBody>
      </p:sp>
    </p:spTree>
    <p:extLst>
      <p:ext uri="{BB962C8B-B14F-4D97-AF65-F5344CB8AC3E}">
        <p14:creationId xmlns:p14="http://schemas.microsoft.com/office/powerpoint/2010/main" val="9101421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6A1065-E9BF-9F47-1285-A9344F87B40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2316" y="1229036"/>
            <a:ext cx="5800274" cy="5301547"/>
          </a:xfrm>
          <a:prstGeom prst="rect">
            <a:avLst/>
          </a:prstGeom>
        </p:spPr>
      </p:pic>
      <p:sp>
        <p:nvSpPr>
          <p:cNvPr id="6" name="TextBox 5">
            <a:extLst>
              <a:ext uri="{FF2B5EF4-FFF2-40B4-BE49-F238E27FC236}">
                <a16:creationId xmlns:a16="http://schemas.microsoft.com/office/drawing/2014/main" id="{C3FC33E6-3054-FD21-AC68-C936A6EE2BDB}"/>
              </a:ext>
            </a:extLst>
          </p:cNvPr>
          <p:cNvSpPr txBox="1"/>
          <p:nvPr/>
        </p:nvSpPr>
        <p:spPr>
          <a:xfrm>
            <a:off x="2072182" y="700239"/>
            <a:ext cx="9163264" cy="400110"/>
          </a:xfrm>
          <a:prstGeom prst="rect">
            <a:avLst/>
          </a:prstGeom>
          <a:noFill/>
        </p:spPr>
        <p:txBody>
          <a:bodyPr wrap="square" rtlCol="0">
            <a:spAutoFit/>
          </a:bodyPr>
          <a:lstStyle/>
          <a:p>
            <a:pPr algn="ctr"/>
            <a:r>
              <a:rPr lang="el-GR" sz="2000" b="1" dirty="0"/>
              <a:t>Κέντρα Καινοτομίας στις 13 Περιφερειακές Διευθύνσεις</a:t>
            </a:r>
          </a:p>
        </p:txBody>
      </p:sp>
      <p:sp>
        <p:nvSpPr>
          <p:cNvPr id="9" name="TextBox 8">
            <a:extLst>
              <a:ext uri="{FF2B5EF4-FFF2-40B4-BE49-F238E27FC236}">
                <a16:creationId xmlns:a16="http://schemas.microsoft.com/office/drawing/2014/main" id="{94609D77-130F-A9D1-2114-F157EC816784}"/>
              </a:ext>
            </a:extLst>
          </p:cNvPr>
          <p:cNvSpPr txBox="1"/>
          <p:nvPr/>
        </p:nvSpPr>
        <p:spPr>
          <a:xfrm>
            <a:off x="6071236" y="2677567"/>
            <a:ext cx="5920467" cy="3139321"/>
          </a:xfrm>
          <a:prstGeom prst="rect">
            <a:avLst/>
          </a:prstGeom>
          <a:noFill/>
        </p:spPr>
        <p:txBody>
          <a:bodyPr wrap="square">
            <a:spAutoFit/>
          </a:bodyPr>
          <a:lstStyle/>
          <a:p>
            <a:pPr marL="342900" indent="-342900" algn="just">
              <a:buFont typeface="Wingdings" panose="05000000000000000000" pitchFamily="2" charset="2"/>
              <a:buChar char="§"/>
            </a:pPr>
            <a:r>
              <a:rPr lang="el-GR" b="1" dirty="0">
                <a:solidFill>
                  <a:schemeClr val="accent2">
                    <a:lumMod val="50000"/>
                  </a:schemeClr>
                </a:solidFill>
                <a:effectLst>
                  <a:outerShdw blurRad="38100" dist="38100" dir="2700000" algn="tl">
                    <a:srgbClr val="000000">
                      <a:alpha val="43137"/>
                    </a:srgbClr>
                  </a:outerShdw>
                </a:effectLst>
              </a:rPr>
              <a:t>Μία</a:t>
            </a:r>
            <a:r>
              <a:rPr lang="en-US" b="1" dirty="0"/>
              <a:t> </a:t>
            </a:r>
            <a:r>
              <a:rPr lang="el-GR" b="1" dirty="0"/>
              <a:t>Κεντρική υποδομή υποστήριξης</a:t>
            </a:r>
            <a:r>
              <a:rPr lang="el-GR" dirty="0"/>
              <a:t>:</a:t>
            </a:r>
            <a:r>
              <a:rPr lang="el-GR" b="1" dirty="0"/>
              <a:t> </a:t>
            </a:r>
            <a:r>
              <a:rPr lang="el-GR" dirty="0"/>
              <a:t>θα δημιουργηθεί από το ΙΤΥΕ, και θα υποστηρίζει απομακρυσμένες περιοχές και εκπαιδευτικούς φορείς, αλλά και τα ίδια τα κέντρα καινοτομίας  </a:t>
            </a:r>
            <a:endParaRPr lang="en-US" dirty="0"/>
          </a:p>
          <a:p>
            <a:pPr marL="342900" indent="-342900" algn="just">
              <a:buFont typeface="Wingdings" panose="05000000000000000000" pitchFamily="2" charset="2"/>
              <a:buChar char="§"/>
            </a:pPr>
            <a:r>
              <a:rPr lang="el-GR" b="1" dirty="0"/>
              <a:t>Εργαστήρια Καινοτομίας στο ΙΤΥΕ </a:t>
            </a:r>
            <a:r>
              <a:rPr lang="el-GR" dirty="0"/>
              <a:t>για τις προκαταρκτικές μελέτες και ενέργειες αλλά και για την υποστήριξη της εκπαιδευτικής κοινότητας με </a:t>
            </a:r>
            <a:r>
              <a:rPr lang="en-US" dirty="0"/>
              <a:t>hands on </a:t>
            </a:r>
            <a:r>
              <a:rPr lang="el-GR" dirty="0"/>
              <a:t>εφαρμογές, </a:t>
            </a:r>
            <a:r>
              <a:rPr lang="en-US" dirty="0"/>
              <a:t>webinars </a:t>
            </a:r>
            <a:r>
              <a:rPr lang="el-GR" dirty="0"/>
              <a:t>και </a:t>
            </a:r>
            <a:r>
              <a:rPr lang="en-US" dirty="0"/>
              <a:t>help desk.</a:t>
            </a:r>
          </a:p>
          <a:p>
            <a:pPr marL="342900" indent="-342900" algn="just">
              <a:buFont typeface="Wingdings" panose="05000000000000000000" pitchFamily="2" charset="2"/>
              <a:buChar char="§"/>
            </a:pPr>
            <a:r>
              <a:rPr lang="el-GR" b="1" dirty="0">
                <a:solidFill>
                  <a:schemeClr val="accent2">
                    <a:lumMod val="50000"/>
                  </a:schemeClr>
                </a:solidFill>
                <a:effectLst>
                  <a:outerShdw blurRad="38100" dist="38100" dir="2700000" algn="tl">
                    <a:srgbClr val="000000">
                      <a:alpha val="43137"/>
                    </a:srgbClr>
                  </a:outerShdw>
                </a:effectLst>
              </a:rPr>
              <a:t>Δεκατρία</a:t>
            </a:r>
            <a:r>
              <a:rPr lang="el-GR" b="1" dirty="0"/>
              <a:t> Κέντρα Καινοτομίας με </a:t>
            </a:r>
            <a:r>
              <a:rPr lang="el-GR" b="1" u="sng" dirty="0">
                <a:effectLst>
                  <a:outerShdw blurRad="38100" dist="38100" dir="2700000" algn="tl">
                    <a:srgbClr val="000000">
                      <a:alpha val="43137"/>
                    </a:srgbClr>
                  </a:outerShdw>
                </a:effectLst>
              </a:rPr>
              <a:t>φυσική υπόσταση</a:t>
            </a:r>
            <a:r>
              <a:rPr lang="el-GR" dirty="0"/>
              <a:t>: εγκατεστημένα σε φυσικούς χώρους </a:t>
            </a:r>
            <a:r>
              <a:rPr lang="en-US" dirty="0"/>
              <a:t>(</a:t>
            </a:r>
            <a:r>
              <a:rPr lang="el-GR" dirty="0"/>
              <a:t>ένα ανά περιφέρεια)</a:t>
            </a:r>
            <a:endParaRPr lang="en-GB" dirty="0"/>
          </a:p>
        </p:txBody>
      </p:sp>
      <p:sp>
        <p:nvSpPr>
          <p:cNvPr id="3" name="Slide Number Placeholder 2">
            <a:extLst>
              <a:ext uri="{FF2B5EF4-FFF2-40B4-BE49-F238E27FC236}">
                <a16:creationId xmlns:a16="http://schemas.microsoft.com/office/drawing/2014/main" id="{A15ADE31-975E-6E8B-6E0D-190FDE87A5A7}"/>
              </a:ext>
            </a:extLst>
          </p:cNvPr>
          <p:cNvSpPr>
            <a:spLocks noGrp="1"/>
          </p:cNvSpPr>
          <p:nvPr>
            <p:ph type="sldNum" sz="quarter" idx="12"/>
          </p:nvPr>
        </p:nvSpPr>
        <p:spPr/>
        <p:txBody>
          <a:bodyPr/>
          <a:lstStyle/>
          <a:p>
            <a:fld id="{B459ED47-9C89-43F3-9D88-0AF5C90247EF}" type="slidenum">
              <a:rPr lang="en-GB" smtClean="0"/>
              <a:t>26</a:t>
            </a:fld>
            <a:endParaRPr lang="en-GB"/>
          </a:p>
        </p:txBody>
      </p:sp>
    </p:spTree>
    <p:extLst>
      <p:ext uri="{BB962C8B-B14F-4D97-AF65-F5344CB8AC3E}">
        <p14:creationId xmlns:p14="http://schemas.microsoft.com/office/powerpoint/2010/main" val="16805843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E917AA22-1A10-B2A5-6585-AC36FFFCD74B}"/>
              </a:ext>
            </a:extLst>
          </p:cNvPr>
          <p:cNvSpPr txBox="1">
            <a:spLocks/>
          </p:cNvSpPr>
          <p:nvPr/>
        </p:nvSpPr>
        <p:spPr>
          <a:xfrm>
            <a:off x="777240" y="1575352"/>
            <a:ext cx="11121390" cy="2539448"/>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l-GR" sz="2000" dirty="0"/>
              <a:t>Θα αναζητηθούν/αξιοποιηθούν στο μέγιστο δυνατό βαθμό:</a:t>
            </a:r>
          </a:p>
          <a:p>
            <a:pPr marL="342900" indent="-342900" algn="just">
              <a:buFont typeface="Wingdings" panose="05000000000000000000" pitchFamily="2" charset="2"/>
              <a:buChar char="§"/>
            </a:pPr>
            <a:r>
              <a:rPr lang="el-GR" sz="2000" dirty="0"/>
              <a:t>Συνέργειες με άλλα προγράμματα/δομές/πρωτοβουλίες του Υπ. Παιδείας (λ.χ. ΕΣΠΑ </a:t>
            </a:r>
            <a:r>
              <a:rPr lang="en-US" sz="2000" dirty="0"/>
              <a:t>: </a:t>
            </a:r>
            <a:r>
              <a:rPr lang="el-GR" sz="2000" dirty="0"/>
              <a:t>δομές καινοτομίας, πόλοι, κόμβοι. κλπ.)</a:t>
            </a:r>
          </a:p>
          <a:p>
            <a:pPr marL="342900" indent="-342900" algn="just">
              <a:buFont typeface="Wingdings" panose="05000000000000000000" pitchFamily="2" charset="2"/>
              <a:buChar char="§"/>
            </a:pPr>
            <a:r>
              <a:rPr lang="el-GR" sz="2000" dirty="0"/>
              <a:t>Συνέργειες με άλλα προγράμματα  των Περιφερειακών Διευθύνσεων Εκπ/</a:t>
            </a:r>
            <a:r>
              <a:rPr lang="el-GR" sz="2000" dirty="0" err="1"/>
              <a:t>σης</a:t>
            </a:r>
            <a:r>
              <a:rPr lang="el-GR" sz="2000" dirty="0"/>
              <a:t> </a:t>
            </a:r>
          </a:p>
          <a:p>
            <a:pPr marL="342900" indent="-342900" algn="just">
              <a:buFont typeface="Wingdings" panose="05000000000000000000" pitchFamily="2" charset="2"/>
              <a:buChar char="§"/>
            </a:pPr>
            <a:r>
              <a:rPr lang="el-GR" sz="2000" dirty="0"/>
              <a:t>Συνέργειες με άλλα προγράμματα/έργα/δράσεις του ΙΤΥΕ</a:t>
            </a:r>
          </a:p>
          <a:p>
            <a:pPr marL="342900" indent="-342900" algn="just">
              <a:buFont typeface="Wingdings" panose="05000000000000000000" pitchFamily="2" charset="2"/>
              <a:buChar char="§"/>
            </a:pPr>
            <a:r>
              <a:rPr lang="el-GR" sz="2000" dirty="0"/>
              <a:t>Συνέργειες με άλλα προγράμματα/έργα/δράσεις των Δήμων ή των Περιφερειών</a:t>
            </a:r>
            <a:endParaRPr lang="en-US" sz="2000" dirty="0"/>
          </a:p>
          <a:p>
            <a:pPr marL="342900" indent="-342900" algn="just">
              <a:buFont typeface="Wingdings" panose="05000000000000000000" pitchFamily="2" charset="2"/>
              <a:buChar char="§"/>
            </a:pPr>
            <a:r>
              <a:rPr lang="el-GR" sz="2000" dirty="0"/>
              <a:t>Συνέργειες με άλλες Ευρωπαϊκές δράσεις/επιλογές/κατευθύνσεις</a:t>
            </a:r>
            <a:endParaRPr lang="en-US" sz="2000" dirty="0"/>
          </a:p>
          <a:p>
            <a:pPr marL="342900" indent="-342900" algn="just">
              <a:buFont typeface="Wingdings" panose="05000000000000000000" pitchFamily="2" charset="2"/>
              <a:buChar char="§"/>
            </a:pPr>
            <a:r>
              <a:rPr lang="el-GR" sz="2000" dirty="0"/>
              <a:t>Συνέργειες με ερευνητικούς φορείς και πανεπιστήμια</a:t>
            </a:r>
            <a:endParaRPr lang="en-US" sz="2000" dirty="0"/>
          </a:p>
          <a:p>
            <a:pPr marL="342900" indent="-342900" algn="just">
              <a:buFont typeface="Wingdings" panose="05000000000000000000" pitchFamily="2" charset="2"/>
              <a:buChar char="§"/>
            </a:pPr>
            <a:endParaRPr lang="el-GR" sz="2000" dirty="0"/>
          </a:p>
        </p:txBody>
      </p:sp>
      <p:sp>
        <p:nvSpPr>
          <p:cNvPr id="3" name="TextBox 2">
            <a:extLst>
              <a:ext uri="{FF2B5EF4-FFF2-40B4-BE49-F238E27FC236}">
                <a16:creationId xmlns:a16="http://schemas.microsoft.com/office/drawing/2014/main" id="{1AB26D82-8CA0-52E2-23C2-D016285AEDFC}"/>
              </a:ext>
            </a:extLst>
          </p:cNvPr>
          <p:cNvSpPr txBox="1"/>
          <p:nvPr/>
        </p:nvSpPr>
        <p:spPr>
          <a:xfrm>
            <a:off x="2699425" y="953130"/>
            <a:ext cx="7456251" cy="400110"/>
          </a:xfrm>
          <a:prstGeom prst="rect">
            <a:avLst/>
          </a:prstGeom>
          <a:noFill/>
        </p:spPr>
        <p:txBody>
          <a:bodyPr wrap="square">
            <a:spAutoFit/>
          </a:bodyPr>
          <a:lstStyle/>
          <a:p>
            <a:pPr algn="ctr"/>
            <a:r>
              <a:rPr lang="el-GR" sz="2000" b="1" dirty="0"/>
              <a:t>Κέντρα Καινοτομίας στις 13 Περιφερειακές Διευθύνσεις</a:t>
            </a:r>
          </a:p>
        </p:txBody>
      </p:sp>
      <p:sp>
        <p:nvSpPr>
          <p:cNvPr id="4" name="Slide Number Placeholder 3">
            <a:extLst>
              <a:ext uri="{FF2B5EF4-FFF2-40B4-BE49-F238E27FC236}">
                <a16:creationId xmlns:a16="http://schemas.microsoft.com/office/drawing/2014/main" id="{1D676333-2957-162F-AB7A-CA4203C2735A}"/>
              </a:ext>
            </a:extLst>
          </p:cNvPr>
          <p:cNvSpPr>
            <a:spLocks noGrp="1"/>
          </p:cNvSpPr>
          <p:nvPr>
            <p:ph type="sldNum" sz="quarter" idx="12"/>
          </p:nvPr>
        </p:nvSpPr>
        <p:spPr/>
        <p:txBody>
          <a:bodyPr/>
          <a:lstStyle/>
          <a:p>
            <a:fld id="{3E1D3AD8-A253-4C5E-B9D9-1430C7A037C6}" type="slidenum">
              <a:rPr lang="en-GB" smtClean="0"/>
              <a:t>27</a:t>
            </a:fld>
            <a:endParaRPr lang="en-GB"/>
          </a:p>
        </p:txBody>
      </p:sp>
    </p:spTree>
    <p:extLst>
      <p:ext uri="{BB962C8B-B14F-4D97-AF65-F5344CB8AC3E}">
        <p14:creationId xmlns:p14="http://schemas.microsoft.com/office/powerpoint/2010/main" val="26132467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6A04F3B-25EE-443D-A093-D51A3D311265}"/>
              </a:ext>
            </a:extLst>
          </p:cNvPr>
          <p:cNvSpPr>
            <a:spLocks noGrp="1"/>
          </p:cNvSpPr>
          <p:nvPr>
            <p:ph idx="1"/>
          </p:nvPr>
        </p:nvSpPr>
        <p:spPr>
          <a:xfrm>
            <a:off x="240632" y="1308100"/>
            <a:ext cx="11630525" cy="4241800"/>
          </a:xfrm>
        </p:spPr>
        <p:txBody>
          <a:bodyPr>
            <a:noAutofit/>
          </a:bodyPr>
          <a:lstStyle/>
          <a:p>
            <a:pPr marL="342900" indent="-342900" algn="just">
              <a:lnSpc>
                <a:spcPct val="90000"/>
              </a:lnSpc>
              <a:buFont typeface="Wingdings" panose="05000000000000000000" pitchFamily="2" charset="2"/>
              <a:buChar char="§"/>
            </a:pPr>
            <a:r>
              <a:rPr lang="el-GR" sz="2000" dirty="0"/>
              <a:t>Οι υποδομές (πλατφόρμες και τυχόν εφαρμογές) που θα αναπτυχθούν στο πλαίσιο του έργου, θα βασίζονται ως επί το πλείστο σε ανοικτά πρότυπα και ελεύθερο/ανοικτό λογισμικό. Με τον τρόπο αυτό, εξασφαλίζεται η δυνατότητα συνέργειας με όλους τους εμπλεκομένους φορείς που θα κληθούν να συνεργαστούν – αλληλεπιδράσουν με τα Κέντρα Καινοτομίας. Θα προβλεφτούν δράσεις για:</a:t>
            </a:r>
          </a:p>
          <a:p>
            <a:pPr marL="0" indent="0" algn="just">
              <a:buNone/>
            </a:pPr>
            <a:r>
              <a:rPr lang="el-GR" sz="2000" dirty="0"/>
              <a:t>Α) </a:t>
            </a:r>
            <a:r>
              <a:rPr lang="el-GR" sz="2000" b="1" dirty="0"/>
              <a:t>Μεταφορά τεχνογνωσίας </a:t>
            </a:r>
            <a:r>
              <a:rPr lang="el-GR" sz="2000" dirty="0"/>
              <a:t>από ΕΚ – ΑΕΙ που εξειδικεύονται στους συγκεκριμένους θεματικούς τομείς</a:t>
            </a:r>
            <a:endParaRPr lang="en-US" sz="2000" dirty="0"/>
          </a:p>
          <a:p>
            <a:pPr marL="0" indent="0" algn="just">
              <a:buNone/>
            </a:pPr>
            <a:r>
              <a:rPr lang="el-GR" sz="2000" dirty="0"/>
              <a:t>Β) </a:t>
            </a:r>
            <a:r>
              <a:rPr lang="el-GR" sz="2000" b="1" dirty="0"/>
              <a:t>Δημιουργία – οργάνωση θερινών σχολείων, διαγωνισμών </a:t>
            </a:r>
            <a:r>
              <a:rPr lang="el-GR" sz="2000" dirty="0"/>
              <a:t>και άλλων σχετικών δράσεων σε συνεργασία με σχετικούς φορείς</a:t>
            </a:r>
          </a:p>
          <a:p>
            <a:pPr marL="0" indent="0" algn="just">
              <a:buNone/>
            </a:pPr>
            <a:r>
              <a:rPr lang="el-GR" sz="2400" dirty="0"/>
              <a:t>Γ) </a:t>
            </a:r>
            <a:r>
              <a:rPr lang="el-GR" sz="2000" b="1" dirty="0"/>
              <a:t>Οργάνωση θεματικών εργαστηρίων </a:t>
            </a:r>
            <a:r>
              <a:rPr lang="el-GR" sz="2000" dirty="0"/>
              <a:t>σε συνεργασία με Πανεπιστημιακά τμήματα, όπου θα μπορούν να πάρουν μέρος σχολεία με επισκέψεις επί τόπου ή εκ του μακρόθεν.</a:t>
            </a:r>
            <a:endParaRPr lang="el-GR" sz="2400" dirty="0"/>
          </a:p>
        </p:txBody>
      </p:sp>
      <p:sp>
        <p:nvSpPr>
          <p:cNvPr id="6" name="TextBox 5">
            <a:extLst>
              <a:ext uri="{FF2B5EF4-FFF2-40B4-BE49-F238E27FC236}">
                <a16:creationId xmlns:a16="http://schemas.microsoft.com/office/drawing/2014/main" id="{BCF7FCAD-B987-AD01-7C22-32EF93FB67D6}"/>
              </a:ext>
            </a:extLst>
          </p:cNvPr>
          <p:cNvSpPr txBox="1"/>
          <p:nvPr/>
        </p:nvSpPr>
        <p:spPr>
          <a:xfrm>
            <a:off x="2454034" y="453993"/>
            <a:ext cx="7283932" cy="400110"/>
          </a:xfrm>
          <a:prstGeom prst="rect">
            <a:avLst/>
          </a:prstGeom>
          <a:noFill/>
        </p:spPr>
        <p:txBody>
          <a:bodyPr wrap="square">
            <a:spAutoFit/>
          </a:bodyPr>
          <a:lstStyle/>
          <a:p>
            <a:pPr algn="ctr"/>
            <a:r>
              <a:rPr lang="el-GR" sz="2000" b="1" dirty="0"/>
              <a:t>Κέντρα Καινοτομίας στις 13 Περιφερειακές Διευθύνσεις</a:t>
            </a:r>
          </a:p>
        </p:txBody>
      </p:sp>
      <p:sp>
        <p:nvSpPr>
          <p:cNvPr id="3" name="Slide Number Placeholder 2">
            <a:extLst>
              <a:ext uri="{FF2B5EF4-FFF2-40B4-BE49-F238E27FC236}">
                <a16:creationId xmlns:a16="http://schemas.microsoft.com/office/drawing/2014/main" id="{4AE69D6A-7B77-0A7D-F935-D909A04C5571}"/>
              </a:ext>
            </a:extLst>
          </p:cNvPr>
          <p:cNvSpPr>
            <a:spLocks noGrp="1"/>
          </p:cNvSpPr>
          <p:nvPr>
            <p:ph type="sldNum" sz="quarter" idx="12"/>
          </p:nvPr>
        </p:nvSpPr>
        <p:spPr/>
        <p:txBody>
          <a:bodyPr/>
          <a:lstStyle/>
          <a:p>
            <a:fld id="{B459ED47-9C89-43F3-9D88-0AF5C90247EF}" type="slidenum">
              <a:rPr lang="en-GB" smtClean="0"/>
              <a:t>28</a:t>
            </a:fld>
            <a:endParaRPr lang="en-GB"/>
          </a:p>
        </p:txBody>
      </p:sp>
    </p:spTree>
    <p:extLst>
      <p:ext uri="{BB962C8B-B14F-4D97-AF65-F5344CB8AC3E}">
        <p14:creationId xmlns:p14="http://schemas.microsoft.com/office/powerpoint/2010/main" val="42162796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24CCCF-A3F5-7E3D-506A-835258D768C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363500"/>
            <a:ext cx="6944139" cy="4635212"/>
          </a:xfrm>
          <a:prstGeom prst="rect">
            <a:avLst/>
          </a:prstGeom>
        </p:spPr>
      </p:pic>
      <p:sp>
        <p:nvSpPr>
          <p:cNvPr id="3" name="TextBox 2">
            <a:extLst>
              <a:ext uri="{FF2B5EF4-FFF2-40B4-BE49-F238E27FC236}">
                <a16:creationId xmlns:a16="http://schemas.microsoft.com/office/drawing/2014/main" id="{1DF3DBDE-EC4A-75A9-6D4F-A33A9522D8AE}"/>
              </a:ext>
            </a:extLst>
          </p:cNvPr>
          <p:cNvSpPr txBox="1"/>
          <p:nvPr/>
        </p:nvSpPr>
        <p:spPr>
          <a:xfrm>
            <a:off x="2605847" y="360322"/>
            <a:ext cx="6118696" cy="400110"/>
          </a:xfrm>
          <a:prstGeom prst="rect">
            <a:avLst/>
          </a:prstGeom>
          <a:noFill/>
        </p:spPr>
        <p:txBody>
          <a:bodyPr wrap="square">
            <a:spAutoFit/>
          </a:bodyPr>
          <a:lstStyle/>
          <a:p>
            <a:pPr algn="ctr"/>
            <a:r>
              <a:rPr lang="el-GR" sz="2000" b="1" dirty="0"/>
              <a:t>Κέντρα Καινοτομίας στις 13 Περιφερειακές Διευθύνσεις</a:t>
            </a:r>
          </a:p>
        </p:txBody>
      </p:sp>
      <p:sp>
        <p:nvSpPr>
          <p:cNvPr id="5" name="Slide Number Placeholder 4">
            <a:extLst>
              <a:ext uri="{FF2B5EF4-FFF2-40B4-BE49-F238E27FC236}">
                <a16:creationId xmlns:a16="http://schemas.microsoft.com/office/drawing/2014/main" id="{383D8ADA-DD0B-4438-4E68-9F9CBEAC7077}"/>
              </a:ext>
            </a:extLst>
          </p:cNvPr>
          <p:cNvSpPr>
            <a:spLocks noGrp="1"/>
          </p:cNvSpPr>
          <p:nvPr>
            <p:ph type="sldNum" sz="quarter" idx="12"/>
          </p:nvPr>
        </p:nvSpPr>
        <p:spPr/>
        <p:txBody>
          <a:bodyPr/>
          <a:lstStyle/>
          <a:p>
            <a:fld id="{3E1D3AD8-A253-4C5E-B9D9-1430C7A037C6}" type="slidenum">
              <a:rPr lang="en-GB" smtClean="0"/>
              <a:t>29</a:t>
            </a:fld>
            <a:endParaRPr lang="en-GB"/>
          </a:p>
        </p:txBody>
      </p:sp>
      <p:pic>
        <p:nvPicPr>
          <p:cNvPr id="2" name="Picture 1">
            <a:extLst>
              <a:ext uri="{FF2B5EF4-FFF2-40B4-BE49-F238E27FC236}">
                <a16:creationId xmlns:a16="http://schemas.microsoft.com/office/drawing/2014/main" id="{6A8432FC-A77F-441A-AE29-A67B75782A96}"/>
              </a:ext>
            </a:extLst>
          </p:cNvPr>
          <p:cNvPicPr>
            <a:picLocks noChangeAspect="1"/>
          </p:cNvPicPr>
          <p:nvPr/>
        </p:nvPicPr>
        <p:blipFill>
          <a:blip r:embed="rId3"/>
          <a:stretch>
            <a:fillRect/>
          </a:stretch>
        </p:blipFill>
        <p:spPr>
          <a:xfrm>
            <a:off x="7166696" y="1363500"/>
            <a:ext cx="4745903" cy="4272815"/>
          </a:xfrm>
          <a:prstGeom prst="rect">
            <a:avLst/>
          </a:prstGeom>
        </p:spPr>
      </p:pic>
    </p:spTree>
    <p:extLst>
      <p:ext uri="{BB962C8B-B14F-4D97-AF65-F5344CB8AC3E}">
        <p14:creationId xmlns:p14="http://schemas.microsoft.com/office/powerpoint/2010/main" val="2768197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l-GR" dirty="0">
                <a:solidFill>
                  <a:schemeClr val="hlink"/>
                </a:solidFill>
                <a:latin typeface="Bookman Old Style" pitchFamily="18" charset="0"/>
                <a:cs typeface="Times New Roman" charset="0"/>
              </a:rPr>
              <a:t>Η εξέλιξη των Θεωριών Μάθησης</a:t>
            </a:r>
            <a:endParaRPr lang="en-US" dirty="0">
              <a:solidFill>
                <a:schemeClr val="hlink"/>
              </a:solidFill>
              <a:latin typeface="Bookman Old Style" pitchFamily="18" charset="0"/>
              <a:cs typeface="Times New Roman" charset="0"/>
            </a:endParaRPr>
          </a:p>
        </p:txBody>
      </p:sp>
      <p:sp>
        <p:nvSpPr>
          <p:cNvPr id="25" name="Content Placeholder 17"/>
          <p:cNvSpPr txBox="1">
            <a:spLocks/>
          </p:cNvSpPr>
          <p:nvPr/>
        </p:nvSpPr>
        <p:spPr>
          <a:xfrm>
            <a:off x="541609" y="1455491"/>
            <a:ext cx="5110161" cy="471149"/>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2000"/>
              </a:spcAft>
              <a:buNone/>
            </a:pPr>
            <a:r>
              <a:rPr lang="el-GR" dirty="0">
                <a:latin typeface="Segoe UI" panose="020B0502040204020203" pitchFamily="34" charset="0"/>
                <a:cs typeface="Segoe UI" panose="020B0502040204020203" pitchFamily="34" charset="0"/>
              </a:rPr>
              <a:t>Κεντρικές έννοιες και συλλογιστική:</a:t>
            </a:r>
            <a:endParaRPr lang="en-US" dirty="0">
              <a:latin typeface="Segoe UI" panose="020B0502040204020203" pitchFamily="34" charset="0"/>
              <a:cs typeface="Segoe UI" panose="020B0502040204020203" pitchFamily="34" charset="0"/>
            </a:endParaRPr>
          </a:p>
        </p:txBody>
      </p:sp>
      <p:grpSp>
        <p:nvGrpSpPr>
          <p:cNvPr id="18" name="Group 17" descr="Small circle with number 1 inside  indicating step 1"/>
          <p:cNvGrpSpPr/>
          <p:nvPr/>
        </p:nvGrpSpPr>
        <p:grpSpPr bwMode="blackWhite">
          <a:xfrm>
            <a:off x="531551" y="1972569"/>
            <a:ext cx="558179" cy="409838"/>
            <a:chOff x="6986644" y="581484"/>
            <a:chExt cx="558179" cy="409838"/>
          </a:xfrm>
        </p:grpSpPr>
        <p:sp>
          <p:nvSpPr>
            <p:cNvPr id="19" name="Oval 18" descr="Small circle"/>
            <p:cNvSpPr/>
            <p:nvPr/>
          </p:nvSpPr>
          <p:spPr bwMode="blackWhite">
            <a:xfrm>
              <a:off x="7078284" y="58148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descr="Number 1"/>
            <p:cNvSpPr txBox="1">
              <a:spLocks noChangeAspect="1"/>
            </p:cNvSpPr>
            <p:nvPr/>
          </p:nvSpPr>
          <p:spPr bwMode="blackWhite">
            <a:xfrm>
              <a:off x="6986644" y="586770"/>
              <a:ext cx="558179" cy="369332"/>
            </a:xfrm>
            <a:prstGeom prst="rect">
              <a:avLst/>
            </a:prstGeom>
            <a:noFill/>
          </p:spPr>
          <p:txBody>
            <a:bodyPr wrap="square" rtlCol="0">
              <a:spAutoFit/>
            </a:bodyPr>
            <a:lstStyle/>
            <a:p>
              <a:pPr algn="ctr"/>
              <a:r>
                <a:rPr lang="en-US" dirty="0">
                  <a:solidFill>
                    <a:schemeClr val="bg1"/>
                  </a:solidFill>
                  <a:latin typeface="Segoe UI Semibold" panose="020B0702040204020203" pitchFamily="34" charset="0"/>
                  <a:cs typeface="Segoe UI Semibold" panose="020B0702040204020203" pitchFamily="34" charset="0"/>
                </a:rPr>
                <a:t>1</a:t>
              </a:r>
            </a:p>
          </p:txBody>
        </p:sp>
      </p:grpSp>
      <p:sp>
        <p:nvSpPr>
          <p:cNvPr id="21" name="Content Placeholder 17"/>
          <p:cNvSpPr txBox="1">
            <a:spLocks/>
          </p:cNvSpPr>
          <p:nvPr/>
        </p:nvSpPr>
        <p:spPr>
          <a:xfrm>
            <a:off x="1056512" y="1926640"/>
            <a:ext cx="5143277" cy="862663"/>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lvl="0" indent="0">
              <a:spcAft>
                <a:spcPts val="600"/>
              </a:spcAft>
              <a:buNone/>
              <a:defRPr/>
            </a:pPr>
            <a:r>
              <a:rPr lang="el-GR" dirty="0">
                <a:solidFill>
                  <a:schemeClr val="hlink"/>
                </a:solidFill>
                <a:latin typeface="Bookman Old Style" pitchFamily="18" charset="0"/>
                <a:cs typeface="Times New Roman" charset="0"/>
              </a:rPr>
              <a:t>Παραδοσιακό μοντέλο </a:t>
            </a:r>
            <a:r>
              <a:rPr lang="en-US" dirty="0">
                <a:solidFill>
                  <a:schemeClr val="hlink"/>
                </a:solidFill>
                <a:latin typeface="Bookman Old Style" panose="02050604050505020204" pitchFamily="18" charset="0"/>
                <a:cs typeface="Times New Roman" charset="0"/>
              </a:rPr>
              <a:t>(</a:t>
            </a:r>
            <a:r>
              <a:rPr lang="el-GR" dirty="0">
                <a:latin typeface="Bookman Old Style" panose="02050604050505020204" pitchFamily="18" charset="0"/>
              </a:rPr>
              <a:t>1900-1950</a:t>
            </a:r>
            <a:r>
              <a:rPr lang="en-US" dirty="0">
                <a:latin typeface="Bookman Old Style" panose="02050604050505020204" pitchFamily="18" charset="0"/>
              </a:rPr>
              <a:t>): </a:t>
            </a:r>
            <a:r>
              <a:rPr lang="el-GR" dirty="0">
                <a:solidFill>
                  <a:schemeClr val="tx1"/>
                </a:solidFill>
                <a:latin typeface="Bookman Old Style" panose="02050604050505020204" pitchFamily="18" charset="0"/>
              </a:rPr>
              <a:t>συμπεριφορισμός, tabula </a:t>
            </a:r>
            <a:r>
              <a:rPr lang="el-GR" dirty="0" err="1">
                <a:solidFill>
                  <a:schemeClr val="tx1"/>
                </a:solidFill>
                <a:latin typeface="Bookman Old Style" panose="02050604050505020204" pitchFamily="18" charset="0"/>
              </a:rPr>
              <a:t>rasa</a:t>
            </a:r>
            <a:r>
              <a:rPr lang="el-GR" dirty="0">
                <a:solidFill>
                  <a:schemeClr val="tx1"/>
                </a:solidFill>
                <a:latin typeface="Bookman Old Style" panose="02050604050505020204" pitchFamily="18" charset="0"/>
              </a:rPr>
              <a:t>, μοντέλο μεταφοράς της γνώσης, μοντέλο θετικής ή αρνητικής ενίσχυσης </a:t>
            </a:r>
            <a:endParaRPr lang="en-US" dirty="0">
              <a:solidFill>
                <a:schemeClr val="tx1"/>
              </a:solidFill>
              <a:cs typeface="Segoe UI"/>
            </a:endParaRPr>
          </a:p>
        </p:txBody>
      </p:sp>
      <p:grpSp>
        <p:nvGrpSpPr>
          <p:cNvPr id="33" name="Group 32" descr="Small circle with number 2 inside  indicating step 2"/>
          <p:cNvGrpSpPr/>
          <p:nvPr/>
        </p:nvGrpSpPr>
        <p:grpSpPr bwMode="blackWhite">
          <a:xfrm>
            <a:off x="535913" y="2835232"/>
            <a:ext cx="558179" cy="409838"/>
            <a:chOff x="6900804" y="788933"/>
            <a:chExt cx="558179" cy="409838"/>
          </a:xfrm>
        </p:grpSpPr>
        <p:sp>
          <p:nvSpPr>
            <p:cNvPr id="34" name="Oval 33" descr="Small circle"/>
            <p:cNvSpPr/>
            <p:nvPr/>
          </p:nvSpPr>
          <p:spPr bwMode="blackWhite">
            <a:xfrm>
              <a:off x="6972398" y="788933"/>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descr="Number 2"/>
            <p:cNvSpPr txBox="1">
              <a:spLocks noChangeAspect="1"/>
            </p:cNvSpPr>
            <p:nvPr/>
          </p:nvSpPr>
          <p:spPr bwMode="blackWhite">
            <a:xfrm>
              <a:off x="6900804" y="796230"/>
              <a:ext cx="558179" cy="369332"/>
            </a:xfrm>
            <a:prstGeom prst="rect">
              <a:avLst/>
            </a:prstGeom>
            <a:noFill/>
          </p:spPr>
          <p:txBody>
            <a:bodyPr wrap="square" rtlCol="0">
              <a:spAutoFit/>
            </a:bodyPr>
            <a:lstStyle/>
            <a:p>
              <a:pPr algn="ctr"/>
              <a:r>
                <a:rPr lang="en-US" dirty="0">
                  <a:solidFill>
                    <a:schemeClr val="bg1"/>
                  </a:solidFill>
                  <a:latin typeface="Segoe UI Semibold" panose="020B0702040204020203" pitchFamily="34" charset="0"/>
                  <a:cs typeface="Segoe UI Semibold" panose="020B0702040204020203" pitchFamily="34" charset="0"/>
                </a:rPr>
                <a:t>2</a:t>
              </a:r>
            </a:p>
          </p:txBody>
        </p:sp>
      </p:grpSp>
      <p:sp>
        <p:nvSpPr>
          <p:cNvPr id="36" name="Content Placeholder 17"/>
          <p:cNvSpPr txBox="1">
            <a:spLocks/>
          </p:cNvSpPr>
          <p:nvPr/>
        </p:nvSpPr>
        <p:spPr>
          <a:xfrm>
            <a:off x="1033029" y="2789303"/>
            <a:ext cx="5419009" cy="1135750"/>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lvl="0" indent="0">
              <a:spcAft>
                <a:spcPts val="2000"/>
              </a:spcAft>
              <a:buNone/>
              <a:defRPr/>
            </a:pPr>
            <a:r>
              <a:rPr lang="el-GR" sz="1400" dirty="0">
                <a:solidFill>
                  <a:schemeClr val="hlink"/>
                </a:solidFill>
                <a:latin typeface="Bookman Old Style" pitchFamily="18" charset="0"/>
                <a:cs typeface="Times New Roman" charset="0"/>
              </a:rPr>
              <a:t>Το </a:t>
            </a:r>
            <a:r>
              <a:rPr lang="el-GR" sz="1400" dirty="0" err="1">
                <a:solidFill>
                  <a:schemeClr val="hlink"/>
                </a:solidFill>
                <a:latin typeface="Bookman Old Style" pitchFamily="18" charset="0"/>
                <a:cs typeface="Times New Roman" charset="0"/>
              </a:rPr>
              <a:t>ανακαλυπτικό</a:t>
            </a:r>
            <a:r>
              <a:rPr lang="el-GR" sz="1400" dirty="0">
                <a:solidFill>
                  <a:schemeClr val="hlink"/>
                </a:solidFill>
                <a:latin typeface="Bookman Old Style" pitchFamily="18" charset="0"/>
                <a:cs typeface="Times New Roman" charset="0"/>
              </a:rPr>
              <a:t> ρεύμα </a:t>
            </a:r>
            <a:r>
              <a:rPr lang="el-GR" sz="1300" dirty="0">
                <a:latin typeface="Bookman Old Style" panose="02050604050505020204" pitchFamily="18" charset="0"/>
              </a:rPr>
              <a:t>(γεγονότα</a:t>
            </a:r>
            <a:r>
              <a:rPr lang="en-US" sz="1300" dirty="0">
                <a:latin typeface="Bookman Old Style" panose="02050604050505020204" pitchFamily="18" charset="0"/>
              </a:rPr>
              <a:t>: 1/ </a:t>
            </a:r>
            <a:r>
              <a:rPr lang="el-GR" sz="1300" dirty="0">
                <a:latin typeface="Bookman Old Style" panose="02050604050505020204" pitchFamily="18" charset="0"/>
              </a:rPr>
              <a:t>σε τροχιά γύρω από τη Γη το δορυφόρο </a:t>
            </a:r>
            <a:r>
              <a:rPr lang="el-GR" sz="1300" dirty="0">
                <a:solidFill>
                  <a:srgbClr val="FF0000"/>
                </a:solidFill>
                <a:latin typeface="Bookman Old Style" panose="02050604050505020204" pitchFamily="18" charset="0"/>
              </a:rPr>
              <a:t>Sputnik Ι</a:t>
            </a:r>
            <a:r>
              <a:rPr lang="el-GR" sz="1300" dirty="0">
                <a:latin typeface="Bookman Old Style" panose="02050604050505020204" pitchFamily="18" charset="0"/>
              </a:rPr>
              <a:t> το 1957</a:t>
            </a:r>
            <a:r>
              <a:rPr lang="en-US" sz="1300" dirty="0">
                <a:latin typeface="Bookman Old Style" panose="02050604050505020204" pitchFamily="18" charset="0"/>
              </a:rPr>
              <a:t> =&gt; </a:t>
            </a:r>
            <a:r>
              <a:rPr lang="el-GR" sz="1300" dirty="0">
                <a:latin typeface="Bookman Old Style" panose="02050604050505020204" pitchFamily="18" charset="0"/>
              </a:rPr>
              <a:t>‘παραγωγή’ </a:t>
            </a:r>
            <a:r>
              <a:rPr lang="el-GR" sz="1300" dirty="0">
                <a:solidFill>
                  <a:srgbClr val="FF0000"/>
                </a:solidFill>
                <a:latin typeface="Bookman Old Style" panose="02050604050505020204" pitchFamily="18" charset="0"/>
              </a:rPr>
              <a:t>νέων και ικανών επαγγελματιών επιστημόνων</a:t>
            </a:r>
            <a:r>
              <a:rPr lang="el-GR" sz="1300" dirty="0">
                <a:latin typeface="Bookman Old Style" panose="02050604050505020204" pitchFamily="18" charset="0"/>
              </a:rPr>
              <a:t>, </a:t>
            </a:r>
            <a:r>
              <a:rPr lang="el-GR" sz="1300" dirty="0">
                <a:solidFill>
                  <a:srgbClr val="FF0000"/>
                </a:solidFill>
                <a:latin typeface="Bookman Old Style" panose="02050604050505020204" pitchFamily="18" charset="0"/>
              </a:rPr>
              <a:t>μαθηματικοί φορμαλισμοί, επίλυση προβλημάτων</a:t>
            </a:r>
            <a:r>
              <a:rPr lang="el-GR" sz="1300" dirty="0">
                <a:latin typeface="Bookman Old Style" panose="02050604050505020204" pitchFamily="18" charset="0"/>
              </a:rPr>
              <a:t>, </a:t>
            </a:r>
            <a:r>
              <a:rPr lang="en-US" sz="1300" dirty="0">
                <a:latin typeface="Bookman Old Style" panose="02050604050505020204" pitchFamily="18" charset="0"/>
              </a:rPr>
              <a:t>2/ </a:t>
            </a:r>
            <a:r>
              <a:rPr lang="el-GR" sz="1300" dirty="0">
                <a:solidFill>
                  <a:srgbClr val="FF0000"/>
                </a:solidFill>
                <a:latin typeface="Bookman Old Style" panose="02050604050505020204" pitchFamily="18" charset="0"/>
              </a:rPr>
              <a:t>ενεργητική μάθηση</a:t>
            </a:r>
            <a:endParaRPr lang="en-US" sz="1300" dirty="0">
              <a:latin typeface="Bookman Old Style" panose="02050604050505020204" pitchFamily="18" charset="0"/>
            </a:endParaRPr>
          </a:p>
        </p:txBody>
      </p:sp>
      <p:grpSp>
        <p:nvGrpSpPr>
          <p:cNvPr id="22" name="Group 21" descr="Small circle with number 3 inside  indicating step 3"/>
          <p:cNvGrpSpPr/>
          <p:nvPr/>
        </p:nvGrpSpPr>
        <p:grpSpPr bwMode="blackWhite">
          <a:xfrm>
            <a:off x="531551" y="3958675"/>
            <a:ext cx="558179" cy="417739"/>
            <a:chOff x="7034374" y="250861"/>
            <a:chExt cx="558179" cy="417739"/>
          </a:xfrm>
        </p:grpSpPr>
        <p:sp>
          <p:nvSpPr>
            <p:cNvPr id="24" name="Oval 23" descr="Small circle"/>
            <p:cNvSpPr/>
            <p:nvPr/>
          </p:nvSpPr>
          <p:spPr bwMode="blackWhite">
            <a:xfrm>
              <a:off x="7110330" y="258762"/>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descr="Number 3"/>
            <p:cNvSpPr txBox="1">
              <a:spLocks noChangeAspect="1"/>
            </p:cNvSpPr>
            <p:nvPr/>
          </p:nvSpPr>
          <p:spPr bwMode="blackWhite">
            <a:xfrm>
              <a:off x="7034374" y="250861"/>
              <a:ext cx="558179" cy="369332"/>
            </a:xfrm>
            <a:prstGeom prst="rect">
              <a:avLst/>
            </a:prstGeom>
            <a:noFill/>
          </p:spPr>
          <p:txBody>
            <a:bodyPr wrap="square" rtlCol="0">
              <a:spAutoFit/>
            </a:bodyPr>
            <a:lstStyle/>
            <a:p>
              <a:pPr algn="ctr"/>
              <a:r>
                <a:rPr lang="el-GR" dirty="0">
                  <a:solidFill>
                    <a:schemeClr val="bg1"/>
                  </a:solidFill>
                  <a:latin typeface="Segoe UI Semibold" panose="020B0702040204020203" pitchFamily="34" charset="0"/>
                  <a:cs typeface="Segoe UI Semibold" panose="020B0702040204020203" pitchFamily="34" charset="0"/>
                </a:rPr>
                <a:t>3</a:t>
              </a:r>
              <a:endParaRPr lang="en-US" dirty="0">
                <a:solidFill>
                  <a:schemeClr val="bg1"/>
                </a:solidFill>
                <a:latin typeface="Segoe UI Semibold" panose="020B0702040204020203" pitchFamily="34" charset="0"/>
                <a:cs typeface="Segoe UI Semibold" panose="020B0702040204020203" pitchFamily="34" charset="0"/>
              </a:endParaRPr>
            </a:p>
          </p:txBody>
        </p:sp>
      </p:grpSp>
      <p:sp>
        <p:nvSpPr>
          <p:cNvPr id="32" name="Content Placeholder 17"/>
          <p:cNvSpPr txBox="1">
            <a:spLocks/>
          </p:cNvSpPr>
          <p:nvPr/>
        </p:nvSpPr>
        <p:spPr>
          <a:xfrm>
            <a:off x="1089730" y="3947435"/>
            <a:ext cx="4504252" cy="761144"/>
          </a:xfrm>
          <a:prstGeom prst="rect">
            <a:avLst/>
          </a:prstGeom>
        </p:spPr>
        <p:txBody>
          <a:bodyPr vert="horz" lIns="91440" tIns="45720" rIns="91440" bIns="45720" rtlCol="0">
            <a:normAutofit fontScale="92500"/>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lvl="0" indent="0">
              <a:spcAft>
                <a:spcPts val="600"/>
              </a:spcAft>
              <a:buNone/>
              <a:defRPr/>
            </a:pPr>
            <a:r>
              <a:rPr lang="el-GR" sz="1400" dirty="0">
                <a:solidFill>
                  <a:schemeClr val="hlink"/>
                </a:solidFill>
                <a:latin typeface="Bookman Old Style" pitchFamily="18" charset="0"/>
                <a:cs typeface="Times New Roman" charset="0"/>
              </a:rPr>
              <a:t>Το</a:t>
            </a:r>
            <a:r>
              <a:rPr lang="el-GR" dirty="0">
                <a:solidFill>
                  <a:schemeClr val="accent1"/>
                </a:solidFill>
                <a:latin typeface="Segoe UI" panose="020B0502040204020203" pitchFamily="34" charset="0"/>
                <a:cs typeface="Segoe UI" panose="020B0502040204020203" pitchFamily="34" charset="0"/>
              </a:rPr>
              <a:t> </a:t>
            </a:r>
            <a:r>
              <a:rPr lang="el-GR" sz="1400" dirty="0">
                <a:solidFill>
                  <a:schemeClr val="hlink"/>
                </a:solidFill>
                <a:latin typeface="Bookman Old Style" pitchFamily="18" charset="0"/>
                <a:cs typeface="Times New Roman" charset="0"/>
              </a:rPr>
              <a:t>εποικοδομητικό ρεύμα (</a:t>
            </a:r>
            <a:r>
              <a:rPr lang="el-GR" sz="1400" dirty="0">
                <a:latin typeface="Bookman Old Style" panose="02050604050505020204" pitchFamily="18" charset="0"/>
              </a:rPr>
              <a:t>Στα τέλη της δεκαετίας του ΄70</a:t>
            </a:r>
            <a:r>
              <a:rPr lang="en-US" sz="1400" dirty="0">
                <a:latin typeface="Bookman Old Style" panose="02050604050505020204" pitchFamily="18" charset="0"/>
              </a:rPr>
              <a:t>) :</a:t>
            </a:r>
            <a:r>
              <a:rPr lang="el-GR" sz="1400" dirty="0">
                <a:latin typeface="Bookman Old Style" panose="02050604050505020204" pitchFamily="18" charset="0"/>
              </a:rPr>
              <a:t> πλήθος ερευνών που τονίζουν την ύπαρξη </a:t>
            </a:r>
            <a:r>
              <a:rPr lang="el-GR" sz="1400" dirty="0" err="1">
                <a:solidFill>
                  <a:srgbClr val="FF0000"/>
                </a:solidFill>
                <a:latin typeface="Bookman Old Style" panose="02050604050505020204" pitchFamily="18" charset="0"/>
              </a:rPr>
              <a:t>προϋπαρχουσών</a:t>
            </a:r>
            <a:r>
              <a:rPr lang="el-GR" sz="1400" dirty="0">
                <a:solidFill>
                  <a:srgbClr val="FF0000"/>
                </a:solidFill>
                <a:latin typeface="Bookman Old Style" panose="02050604050505020204" pitchFamily="18" charset="0"/>
              </a:rPr>
              <a:t> ιδεών</a:t>
            </a:r>
            <a:r>
              <a:rPr lang="el-GR" sz="1400" dirty="0">
                <a:latin typeface="Bookman Old Style" panose="02050604050505020204" pitchFamily="18" charset="0"/>
              </a:rPr>
              <a:t>) </a:t>
            </a:r>
            <a:endParaRPr lang="en-US" sz="1400" dirty="0">
              <a:latin typeface="Bookman Old Style" panose="02050604050505020204" pitchFamily="18" charset="0"/>
            </a:endParaRPr>
          </a:p>
        </p:txBody>
      </p:sp>
      <p:grpSp>
        <p:nvGrpSpPr>
          <p:cNvPr id="37" name="Group 36" descr="Small circle with number 4 inside  indicating step 4"/>
          <p:cNvGrpSpPr/>
          <p:nvPr/>
        </p:nvGrpSpPr>
        <p:grpSpPr bwMode="blackWhite">
          <a:xfrm>
            <a:off x="531552" y="4792088"/>
            <a:ext cx="558179" cy="409838"/>
            <a:chOff x="6953426" y="365983"/>
            <a:chExt cx="558179" cy="409838"/>
          </a:xfrm>
        </p:grpSpPr>
        <p:sp>
          <p:nvSpPr>
            <p:cNvPr id="38" name="Oval 37" descr="Small circle"/>
            <p:cNvSpPr/>
            <p:nvPr/>
          </p:nvSpPr>
          <p:spPr bwMode="blackWhite">
            <a:xfrm>
              <a:off x="7068548" y="365983"/>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descr="Number 4"/>
            <p:cNvSpPr txBox="1">
              <a:spLocks noChangeAspect="1"/>
            </p:cNvSpPr>
            <p:nvPr/>
          </p:nvSpPr>
          <p:spPr bwMode="blackWhite">
            <a:xfrm>
              <a:off x="6953426" y="372867"/>
              <a:ext cx="558179" cy="369332"/>
            </a:xfrm>
            <a:prstGeom prst="rect">
              <a:avLst/>
            </a:prstGeom>
            <a:noFill/>
          </p:spPr>
          <p:txBody>
            <a:bodyPr wrap="square" rtlCol="0">
              <a:spAutoFit/>
            </a:bodyPr>
            <a:lstStyle/>
            <a:p>
              <a:pPr algn="ctr"/>
              <a:r>
                <a:rPr lang="el-GR" dirty="0">
                  <a:solidFill>
                    <a:schemeClr val="bg1"/>
                  </a:solidFill>
                  <a:latin typeface="Segoe UI Semibold" panose="020B0702040204020203" pitchFamily="34" charset="0"/>
                  <a:cs typeface="Segoe UI Semibold" panose="020B0702040204020203" pitchFamily="34" charset="0"/>
                </a:rPr>
                <a:t>4</a:t>
              </a:r>
              <a:endParaRPr lang="en-US" dirty="0">
                <a:solidFill>
                  <a:schemeClr val="bg1"/>
                </a:solidFill>
                <a:latin typeface="Segoe UI Semibold" panose="020B0702040204020203" pitchFamily="34" charset="0"/>
                <a:cs typeface="Segoe UI Semibold" panose="020B0702040204020203" pitchFamily="34" charset="0"/>
              </a:endParaRPr>
            </a:p>
          </p:txBody>
        </p:sp>
      </p:grpSp>
      <p:sp>
        <p:nvSpPr>
          <p:cNvPr id="40" name="Content Placeholder 17"/>
          <p:cNvSpPr txBox="1">
            <a:spLocks/>
          </p:cNvSpPr>
          <p:nvPr/>
        </p:nvSpPr>
        <p:spPr>
          <a:xfrm>
            <a:off x="1147518" y="4798972"/>
            <a:ext cx="4504252" cy="1487528"/>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lvl="0" indent="0">
              <a:spcAft>
                <a:spcPts val="2000"/>
              </a:spcAft>
              <a:buNone/>
              <a:defRPr/>
            </a:pPr>
            <a:r>
              <a:rPr lang="el-GR" dirty="0">
                <a:solidFill>
                  <a:schemeClr val="hlink"/>
                </a:solidFill>
                <a:latin typeface="Bookman Old Style" pitchFamily="18" charset="0"/>
                <a:cs typeface="Times New Roman" charset="0"/>
              </a:rPr>
              <a:t>Το ρεύμα του επιστημονικού αλφαβητισμού (</a:t>
            </a:r>
            <a:r>
              <a:rPr lang="el-GR" dirty="0">
                <a:solidFill>
                  <a:schemeClr val="tx1"/>
                </a:solidFill>
              </a:rPr>
              <a:t>τέλος του 20ου αιώνα</a:t>
            </a:r>
            <a:r>
              <a:rPr lang="en-US" dirty="0">
                <a:solidFill>
                  <a:schemeClr val="tx1"/>
                </a:solidFill>
              </a:rPr>
              <a:t>) :</a:t>
            </a:r>
            <a:r>
              <a:rPr lang="el-GR" dirty="0">
                <a:solidFill>
                  <a:schemeClr val="tx1"/>
                </a:solidFill>
              </a:rPr>
              <a:t> </a:t>
            </a:r>
            <a:r>
              <a:rPr lang="el-GR" dirty="0">
                <a:solidFill>
                  <a:schemeClr val="hlink"/>
                </a:solidFill>
                <a:latin typeface="Bookman Old Style" pitchFamily="18" charset="0"/>
                <a:cs typeface="Times New Roman" charset="0"/>
              </a:rPr>
              <a:t> </a:t>
            </a:r>
            <a:r>
              <a:rPr lang="en-US" dirty="0"/>
              <a:t>1/</a:t>
            </a:r>
            <a:r>
              <a:rPr lang="en-US" dirty="0">
                <a:solidFill>
                  <a:schemeClr val="hlink"/>
                </a:solidFill>
                <a:latin typeface="Bookman Old Style" pitchFamily="18" charset="0"/>
                <a:cs typeface="Times New Roman" charset="0"/>
              </a:rPr>
              <a:t> </a:t>
            </a:r>
            <a:r>
              <a:rPr lang="el-GR" dirty="0">
                <a:solidFill>
                  <a:srgbClr val="FF0000"/>
                </a:solidFill>
              </a:rPr>
              <a:t>παγκοσμιοποίηση, </a:t>
            </a:r>
            <a:r>
              <a:rPr lang="el-GR" dirty="0"/>
              <a:t>σχέση των επιστημών τόσο με την εκάστοτε τοπική κοινωνία (μειονοτικοί πληθυσμοί, κλπ.) όσο και με τις υπόλοιπες μορφές γνώσης, </a:t>
            </a:r>
            <a:r>
              <a:rPr lang="el-GR" dirty="0">
                <a:solidFill>
                  <a:srgbClr val="FF0000"/>
                </a:solidFill>
              </a:rPr>
              <a:t>όπως είναι η τέχνη, </a:t>
            </a:r>
            <a:r>
              <a:rPr lang="el-GR" dirty="0" err="1">
                <a:solidFill>
                  <a:srgbClr val="FF0000"/>
                </a:solidFill>
              </a:rPr>
              <a:t>κλπ</a:t>
            </a:r>
            <a:r>
              <a:rPr lang="el-GR" dirty="0">
                <a:solidFill>
                  <a:srgbClr val="FF0000"/>
                </a:solidFill>
              </a:rPr>
              <a:t> </a:t>
            </a:r>
            <a:r>
              <a:rPr lang="el-GR" dirty="0"/>
              <a:t>.</a:t>
            </a:r>
            <a:r>
              <a:rPr lang="en-US" dirty="0"/>
              <a:t> 2/ </a:t>
            </a:r>
            <a:r>
              <a:rPr lang="el-GR" dirty="0">
                <a:solidFill>
                  <a:srgbClr val="FF0000"/>
                </a:solidFill>
              </a:rPr>
              <a:t>οι μελλοντικοί πολίτες εξοικειωμένοι με τη χρήση της τεχνολογίας</a:t>
            </a:r>
            <a:r>
              <a:rPr lang="el-GR" dirty="0"/>
              <a:t> </a:t>
            </a:r>
            <a:endParaRPr lang="en-US" dirty="0">
              <a:solidFill>
                <a:prstClr val="black">
                  <a:lumMod val="75000"/>
                  <a:lumOff val="25000"/>
                </a:prstClr>
              </a:solidFill>
              <a:latin typeface="Segoe UI" panose="020B0502040204020203" pitchFamily="34" charset="0"/>
              <a:cs typeface="Segoe UI" panose="020B0502040204020203" pitchFamily="34" charset="0"/>
            </a:endParaRPr>
          </a:p>
        </p:txBody>
      </p:sp>
      <p:pic>
        <p:nvPicPr>
          <p:cNvPr id="3" name="Picture 2">
            <a:extLst>
              <a:ext uri="{FF2B5EF4-FFF2-40B4-BE49-F238E27FC236}">
                <a16:creationId xmlns:a16="http://schemas.microsoft.com/office/drawing/2014/main" id="{3791E6B4-61EA-4FD1-8FA3-13E658B84A11}"/>
              </a:ext>
            </a:extLst>
          </p:cNvPr>
          <p:cNvPicPr>
            <a:picLocks noChangeAspect="1"/>
          </p:cNvPicPr>
          <p:nvPr/>
        </p:nvPicPr>
        <p:blipFill>
          <a:blip r:embed="rId2"/>
          <a:stretch>
            <a:fillRect/>
          </a:stretch>
        </p:blipFill>
        <p:spPr>
          <a:xfrm>
            <a:off x="5742776" y="4997007"/>
            <a:ext cx="5799110" cy="1050507"/>
          </a:xfrm>
          <a:prstGeom prst="rect">
            <a:avLst/>
          </a:prstGeom>
        </p:spPr>
      </p:pic>
      <p:pic>
        <p:nvPicPr>
          <p:cNvPr id="6" name="Picture 5">
            <a:extLst>
              <a:ext uri="{FF2B5EF4-FFF2-40B4-BE49-F238E27FC236}">
                <a16:creationId xmlns:a16="http://schemas.microsoft.com/office/drawing/2014/main" id="{A402901B-49D0-4F2C-9E06-B32C81DBFF00}"/>
              </a:ext>
            </a:extLst>
          </p:cNvPr>
          <p:cNvPicPr>
            <a:picLocks noChangeAspect="1"/>
          </p:cNvPicPr>
          <p:nvPr/>
        </p:nvPicPr>
        <p:blipFill>
          <a:blip r:embed="rId3"/>
          <a:stretch>
            <a:fillRect/>
          </a:stretch>
        </p:blipFill>
        <p:spPr>
          <a:xfrm>
            <a:off x="8253248" y="2145338"/>
            <a:ext cx="1568668" cy="1719749"/>
          </a:xfrm>
          <a:prstGeom prst="rect">
            <a:avLst/>
          </a:prstGeom>
        </p:spPr>
      </p:pic>
      <p:sp>
        <p:nvSpPr>
          <p:cNvPr id="41" name="Slide Number Placeholder 4">
            <a:extLst>
              <a:ext uri="{FF2B5EF4-FFF2-40B4-BE49-F238E27FC236}">
                <a16:creationId xmlns:a16="http://schemas.microsoft.com/office/drawing/2014/main" id="{B8ED7175-7850-44CF-9FC9-A30330E5A75A}"/>
              </a:ext>
            </a:extLst>
          </p:cNvPr>
          <p:cNvSpPr txBox="1">
            <a:spLocks/>
          </p:cNvSpPr>
          <p:nvPr/>
        </p:nvSpPr>
        <p:spPr>
          <a:xfrm>
            <a:off x="8375904" y="6203952"/>
            <a:ext cx="3276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E1D3AD8-A253-4C5E-B9D9-1430C7A037C6}" type="slidenum">
              <a:rPr lang="en-GB" sz="1200" smtClean="0"/>
              <a:pPr algn="r"/>
              <a:t>3</a:t>
            </a:fld>
            <a:endParaRPr lang="en-GB" sz="1200" dirty="0"/>
          </a:p>
        </p:txBody>
      </p:sp>
    </p:spTree>
    <p:extLst>
      <p:ext uri="{BB962C8B-B14F-4D97-AF65-F5344CB8AC3E}">
        <p14:creationId xmlns:p14="http://schemas.microsoft.com/office/powerpoint/2010/main" val="8576208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5353D8E-8961-FBFC-CAE2-51A2B3023700}"/>
              </a:ext>
            </a:extLst>
          </p:cNvPr>
          <p:cNvSpPr/>
          <p:nvPr/>
        </p:nvSpPr>
        <p:spPr>
          <a:xfrm>
            <a:off x="0" y="2108380"/>
            <a:ext cx="12192000" cy="3417777"/>
          </a:xfrm>
          <a:prstGeom prst="rect">
            <a:avLst/>
          </a:prstGeom>
          <a:solidFill>
            <a:srgbClr val="E6E9E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76ACEF6E-BF8C-B641-A1EA-5835A2ED35B3}"/>
              </a:ext>
            </a:extLst>
          </p:cNvPr>
          <p:cNvSpPr txBox="1"/>
          <p:nvPr/>
        </p:nvSpPr>
        <p:spPr>
          <a:xfrm>
            <a:off x="627529" y="916344"/>
            <a:ext cx="10936941" cy="707886"/>
          </a:xfrm>
          <a:prstGeom prst="rect">
            <a:avLst/>
          </a:prstGeom>
          <a:noFill/>
        </p:spPr>
        <p:txBody>
          <a:bodyPr wrap="square" rtlCol="0">
            <a:spAutoFit/>
          </a:bodyPr>
          <a:lstStyle/>
          <a:p>
            <a:pPr algn="ctr"/>
            <a:r>
              <a:rPr lang="el-GR" sz="2000" b="1" dirty="0"/>
              <a:t>Κέντρα Καινοτομίας στις 13 Περιφερειακές Διευθύνσεις</a:t>
            </a:r>
            <a:r>
              <a:rPr lang="en-GB" sz="2000" b="1" dirty="0"/>
              <a:t>: </a:t>
            </a:r>
            <a:endParaRPr lang="el-GR" sz="2000" b="1" dirty="0"/>
          </a:p>
          <a:p>
            <a:pPr algn="ctr"/>
            <a:r>
              <a:rPr lang="el-GR" sz="2000" b="1" dirty="0"/>
              <a:t>Χώροι που απαιτούνται και χρήση τους</a:t>
            </a:r>
            <a:endParaRPr lang="en-GB" sz="2000" b="1" dirty="0"/>
          </a:p>
        </p:txBody>
      </p:sp>
      <p:sp>
        <p:nvSpPr>
          <p:cNvPr id="3" name="Θέση περιεχομένου 2">
            <a:extLst>
              <a:ext uri="{FF2B5EF4-FFF2-40B4-BE49-F238E27FC236}">
                <a16:creationId xmlns:a16="http://schemas.microsoft.com/office/drawing/2014/main" id="{C35506BB-9779-16C9-B1AE-9423C24C7E87}"/>
              </a:ext>
            </a:extLst>
          </p:cNvPr>
          <p:cNvSpPr txBox="1">
            <a:spLocks/>
          </p:cNvSpPr>
          <p:nvPr/>
        </p:nvSpPr>
        <p:spPr>
          <a:xfrm>
            <a:off x="1255059" y="2566151"/>
            <a:ext cx="6152906" cy="201910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just">
              <a:buFont typeface="Wingdings" panose="05000000000000000000" pitchFamily="2" charset="2"/>
              <a:buChar char="§"/>
            </a:pPr>
            <a:r>
              <a:rPr lang="el-GR" sz="2000" i="1" dirty="0"/>
              <a:t>Εργαστήριο </a:t>
            </a:r>
            <a:r>
              <a:rPr lang="en-US" sz="2000" i="1" dirty="0"/>
              <a:t>VR</a:t>
            </a:r>
            <a:r>
              <a:rPr lang="el-GR" sz="2000" i="1" dirty="0"/>
              <a:t>/</a:t>
            </a:r>
            <a:r>
              <a:rPr lang="en-US" sz="2000" i="1" dirty="0"/>
              <a:t>MR</a:t>
            </a:r>
            <a:endParaRPr lang="el-GR" sz="2000" i="1" dirty="0"/>
          </a:p>
          <a:p>
            <a:pPr marL="342900" indent="-342900" algn="just">
              <a:buFont typeface="Wingdings" panose="05000000000000000000" pitchFamily="2" charset="2"/>
              <a:buChar char="§"/>
            </a:pPr>
            <a:r>
              <a:rPr lang="el-GR" sz="2000" i="1" dirty="0"/>
              <a:t>Εργαστήριο υπολογιστών</a:t>
            </a:r>
          </a:p>
          <a:p>
            <a:pPr marL="342900" indent="-342900" algn="just">
              <a:buFont typeface="Wingdings" panose="05000000000000000000" pitchFamily="2" charset="2"/>
              <a:buChar char="§"/>
            </a:pPr>
            <a:r>
              <a:rPr lang="el-GR" sz="2000" i="1" dirty="0"/>
              <a:t>Εργαστήριο Ρομποτικής</a:t>
            </a:r>
          </a:p>
          <a:p>
            <a:pPr marL="342900" indent="-342900" algn="just">
              <a:buFont typeface="Wingdings" panose="05000000000000000000" pitchFamily="2" charset="2"/>
              <a:buChar char="§"/>
            </a:pPr>
            <a:r>
              <a:rPr lang="el-GR" sz="2000" i="1" dirty="0"/>
              <a:t>Εργαστήριο/χώρος κατασκευών (</a:t>
            </a:r>
            <a:r>
              <a:rPr lang="en-GB" sz="2000" i="1" dirty="0"/>
              <a:t>FabLab</a:t>
            </a:r>
            <a:r>
              <a:rPr lang="el-GR" sz="2000" i="1" dirty="0"/>
              <a:t>)</a:t>
            </a:r>
          </a:p>
          <a:p>
            <a:pPr marL="342900" indent="-342900" algn="just">
              <a:buFont typeface="Wingdings" panose="05000000000000000000" pitchFamily="2" charset="2"/>
              <a:buChar char="§"/>
            </a:pPr>
            <a:r>
              <a:rPr lang="el-GR" sz="2000" i="1" dirty="0"/>
              <a:t>Χώρος συναντήσεων και παρουσιάσεων</a:t>
            </a:r>
            <a:endParaRPr lang="el-GR" sz="2000" dirty="0"/>
          </a:p>
        </p:txBody>
      </p:sp>
      <p:pic>
        <p:nvPicPr>
          <p:cNvPr id="7" name="Θέση περιεχομένου 3">
            <a:extLst>
              <a:ext uri="{FF2B5EF4-FFF2-40B4-BE49-F238E27FC236}">
                <a16:creationId xmlns:a16="http://schemas.microsoft.com/office/drawing/2014/main" id="{8421CFF3-44F7-D5EB-2E04-D4E9D0C8FB98}"/>
              </a:ext>
            </a:extLst>
          </p:cNvPr>
          <p:cNvPicPr>
            <a:picLocks noChangeAspect="1"/>
          </p:cNvPicPr>
          <p:nvPr/>
        </p:nvPicPr>
        <p:blipFill>
          <a:blip r:embed="rId2"/>
          <a:stretch>
            <a:fillRect/>
          </a:stretch>
        </p:blipFill>
        <p:spPr>
          <a:xfrm>
            <a:off x="7010400" y="2235735"/>
            <a:ext cx="4202842" cy="3163065"/>
          </a:xfrm>
          <a:prstGeom prst="rect">
            <a:avLst/>
          </a:prstGeom>
        </p:spPr>
      </p:pic>
      <p:sp>
        <p:nvSpPr>
          <p:cNvPr id="4" name="Slide Number Placeholder 3">
            <a:extLst>
              <a:ext uri="{FF2B5EF4-FFF2-40B4-BE49-F238E27FC236}">
                <a16:creationId xmlns:a16="http://schemas.microsoft.com/office/drawing/2014/main" id="{C2D74309-9EF8-F5C2-E348-D16B73AE1452}"/>
              </a:ext>
            </a:extLst>
          </p:cNvPr>
          <p:cNvSpPr>
            <a:spLocks noGrp="1"/>
          </p:cNvSpPr>
          <p:nvPr>
            <p:ph type="sldNum" sz="quarter" idx="12"/>
          </p:nvPr>
        </p:nvSpPr>
        <p:spPr/>
        <p:txBody>
          <a:bodyPr/>
          <a:lstStyle/>
          <a:p>
            <a:fld id="{3E1D3AD8-A253-4C5E-B9D9-1430C7A037C6}" type="slidenum">
              <a:rPr lang="en-GB" smtClean="0"/>
              <a:t>30</a:t>
            </a:fld>
            <a:endParaRPr lang="en-GB"/>
          </a:p>
        </p:txBody>
      </p:sp>
    </p:spTree>
    <p:extLst>
      <p:ext uri="{BB962C8B-B14F-4D97-AF65-F5344CB8AC3E}">
        <p14:creationId xmlns:p14="http://schemas.microsoft.com/office/powerpoint/2010/main" val="1454394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0722796" y="5221869"/>
            <a:ext cx="1228654" cy="1631904"/>
          </a:xfrm>
          <a:prstGeom prst="rect">
            <a:avLst/>
          </a:prstGeom>
        </p:spPr>
      </p:pic>
      <p:sp>
        <p:nvSpPr>
          <p:cNvPr id="2" name="Title 1">
            <a:extLst>
              <a:ext uri="{FF2B5EF4-FFF2-40B4-BE49-F238E27FC236}">
                <a16:creationId xmlns:a16="http://schemas.microsoft.com/office/drawing/2014/main" id="{39A749CB-ECDC-4377-B84B-B264539D3F15}"/>
              </a:ext>
            </a:extLst>
          </p:cNvPr>
          <p:cNvSpPr>
            <a:spLocks noGrp="1"/>
          </p:cNvSpPr>
          <p:nvPr>
            <p:ph type="title"/>
          </p:nvPr>
        </p:nvSpPr>
        <p:spPr>
          <a:xfrm>
            <a:off x="1683422" y="541163"/>
            <a:ext cx="8249193" cy="690862"/>
          </a:xfrm>
        </p:spPr>
        <p:txBody>
          <a:bodyPr>
            <a:normAutofit fontScale="90000"/>
          </a:bodyPr>
          <a:lstStyle/>
          <a:p>
            <a:pPr algn="ctr"/>
            <a:br>
              <a:rPr lang="en-US" sz="2400" b="1" dirty="0">
                <a:latin typeface="+mn-lt"/>
                <a:ea typeface="+mn-ea"/>
                <a:cs typeface="+mn-cs"/>
              </a:rPr>
            </a:br>
            <a:r>
              <a:rPr lang="el-GR" sz="2400" b="1" dirty="0">
                <a:latin typeface="+mn-lt"/>
                <a:ea typeface="+mn-ea"/>
                <a:cs typeface="+mn-cs"/>
              </a:rPr>
              <a:t>Καινοτόμες παιδαγωγικές/</a:t>
            </a:r>
            <a:r>
              <a:rPr lang="en-US" sz="2400" b="1" dirty="0">
                <a:latin typeface="+mn-lt"/>
                <a:ea typeface="+mn-ea"/>
                <a:cs typeface="+mn-cs"/>
              </a:rPr>
              <a:t> </a:t>
            </a:r>
            <a:r>
              <a:rPr lang="el-GR" sz="2400" b="1" dirty="0">
                <a:latin typeface="+mn-lt"/>
                <a:ea typeface="+mn-ea"/>
                <a:cs typeface="+mn-cs"/>
              </a:rPr>
              <a:t>διδακτικές προσεγγίσεις </a:t>
            </a:r>
          </a:p>
        </p:txBody>
      </p:sp>
      <p:sp>
        <p:nvSpPr>
          <p:cNvPr id="3" name="Content Placeholder 2">
            <a:extLst>
              <a:ext uri="{FF2B5EF4-FFF2-40B4-BE49-F238E27FC236}">
                <a16:creationId xmlns:a16="http://schemas.microsoft.com/office/drawing/2014/main" id="{6B0EAD59-1165-4519-B907-8829A5058F38}"/>
              </a:ext>
            </a:extLst>
          </p:cNvPr>
          <p:cNvSpPr>
            <a:spLocks noGrp="1"/>
          </p:cNvSpPr>
          <p:nvPr>
            <p:ph idx="1"/>
          </p:nvPr>
        </p:nvSpPr>
        <p:spPr>
          <a:xfrm>
            <a:off x="240550" y="1226458"/>
            <a:ext cx="11951450" cy="4983061"/>
          </a:xfrm>
        </p:spPr>
        <p:txBody>
          <a:bodyPr>
            <a:noAutofit/>
          </a:bodyPr>
          <a:lstStyle/>
          <a:p>
            <a:pPr marL="0" indent="0" algn="just">
              <a:lnSpc>
                <a:spcPct val="100000"/>
              </a:lnSpc>
              <a:buNone/>
            </a:pPr>
            <a:r>
              <a:rPr lang="el-GR" sz="1600" b="1" dirty="0"/>
              <a:t>Οι εκθέσεις του </a:t>
            </a:r>
            <a:r>
              <a:rPr lang="en-US" sz="1600" b="1" dirty="0"/>
              <a:t>OECD (2018, 2020 </a:t>
            </a:r>
            <a:r>
              <a:rPr lang="el-GR" sz="1600" dirty="0"/>
              <a:t>διερευνούν νέες μορφές διδασκαλίας, μάθησης και αξιολόγησης (</a:t>
            </a:r>
            <a:r>
              <a:rPr lang="el-GR" sz="1800" b="1" dirty="0">
                <a:effectLst/>
                <a:latin typeface="Calibri" panose="020F0502020204030204" pitchFamily="34" charset="0"/>
                <a:ea typeface="Calibri" panose="020F0502020204030204" pitchFamily="34" charset="0"/>
                <a:cs typeface="Times New Roman" panose="02020603050405020304" pitchFamily="18" charset="0"/>
              </a:rPr>
              <a:t>“</a:t>
            </a:r>
            <a:r>
              <a:rPr lang="en-US" sz="1800" b="1" dirty="0">
                <a:effectLst/>
                <a:latin typeface="Calibri" panose="020F0502020204030204" pitchFamily="34" charset="0"/>
                <a:ea typeface="Calibri" panose="020F0502020204030204" pitchFamily="34" charset="0"/>
                <a:cs typeface="Times New Roman" panose="02020603050405020304" pitchFamily="18" charset="0"/>
              </a:rPr>
              <a:t>Innovative Pedagogies for Powerful Learning</a:t>
            </a:r>
            <a:r>
              <a:rPr lang="el-GR"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IPPL</a:t>
            </a:r>
            <a:r>
              <a:rPr lang="el-GR" sz="1800" b="1" dirty="0">
                <a:effectLst/>
                <a:latin typeface="Calibri" panose="020F0502020204030204" pitchFamily="34" charset="0"/>
                <a:ea typeface="Calibri" panose="020F0502020204030204" pitchFamily="34" charset="0"/>
                <a:cs typeface="Times New Roman" panose="02020603050405020304" pitchFamily="18" charset="0"/>
              </a:rPr>
              <a:t>)</a:t>
            </a:r>
            <a:r>
              <a:rPr lang="el-GR" sz="1600" dirty="0"/>
              <a:t>) για έναν διαδραστικό κόσμο, προκειμένου να καθοδηγήσει τους εκπαιδευτικούς και τους υπεύθυνους χάραξης πολιτικής στην παραγωγή καινοτόμων πρακτικών </a:t>
            </a:r>
            <a:r>
              <a:rPr lang="el-GR" sz="1600" b="1" dirty="0"/>
              <a:t>που έχουν τη δυνατότητα να προκαλέσουν σημαντικές αλλαγές στην εκπαιδευτική πρακτική</a:t>
            </a:r>
            <a:r>
              <a:rPr lang="el-GR" sz="1600" dirty="0"/>
              <a:t> (</a:t>
            </a:r>
            <a:r>
              <a:rPr lang="el-GR" sz="1600" dirty="0" err="1"/>
              <a:t>Kukulska-Hulme</a:t>
            </a:r>
            <a:r>
              <a:rPr lang="el-GR" sz="1600" dirty="0"/>
              <a:t> </a:t>
            </a:r>
            <a:r>
              <a:rPr lang="el-GR" sz="1600" dirty="0" err="1"/>
              <a:t>et</a:t>
            </a:r>
            <a:r>
              <a:rPr lang="el-GR" sz="1600" dirty="0"/>
              <a:t> </a:t>
            </a:r>
            <a:r>
              <a:rPr lang="el-GR" sz="1600" dirty="0" err="1"/>
              <a:t>al</a:t>
            </a:r>
            <a:r>
              <a:rPr lang="el-GR" sz="1600" dirty="0"/>
              <a:t>, 2020):</a:t>
            </a:r>
            <a:endParaRPr lang="en-US" sz="1600" b="0" i="0" u="none" strike="noStrike" baseline="0" dirty="0">
              <a:solidFill>
                <a:srgbClr val="000000"/>
              </a:solidFill>
            </a:endParaRPr>
          </a:p>
          <a:p>
            <a:pPr algn="just">
              <a:lnSpc>
                <a:spcPct val="100000"/>
              </a:lnSpc>
              <a:spcBef>
                <a:spcPts val="600"/>
              </a:spcBef>
              <a:spcAft>
                <a:spcPts val="600"/>
              </a:spcAft>
            </a:pPr>
            <a:r>
              <a:rPr lang="en-US" sz="1600" b="0" i="0" u="none" strike="noStrike" baseline="0" dirty="0">
                <a:solidFill>
                  <a:srgbClr val="000000"/>
                </a:solidFill>
              </a:rPr>
              <a:t>1. </a:t>
            </a:r>
            <a:r>
              <a:rPr lang="el-GR" sz="1600" b="1" i="0" u="none" strike="noStrike" baseline="0" dirty="0">
                <a:solidFill>
                  <a:srgbClr val="000000"/>
                </a:solidFill>
              </a:rPr>
              <a:t>Τεχνητή Νοημοσύνη στην Εκπαίδευση</a:t>
            </a:r>
            <a:r>
              <a:rPr lang="en-US" sz="1600" b="0" i="0" u="none" strike="noStrike" baseline="0" dirty="0">
                <a:solidFill>
                  <a:srgbClr val="000000"/>
                </a:solidFill>
              </a:rPr>
              <a:t> </a:t>
            </a:r>
            <a:r>
              <a:rPr lang="el-GR" sz="1600" dirty="0">
                <a:solidFill>
                  <a:srgbClr val="000000"/>
                </a:solidFill>
              </a:rPr>
              <a:t>-</a:t>
            </a:r>
            <a:r>
              <a:rPr lang="en-US" sz="1600" b="0" i="0" u="none" strike="noStrike" baseline="0" dirty="0">
                <a:solidFill>
                  <a:srgbClr val="000000"/>
                </a:solidFill>
              </a:rPr>
              <a:t> </a:t>
            </a:r>
            <a:r>
              <a:rPr lang="el-GR" sz="1600" dirty="0"/>
              <a:t>Προετοιμασία για ζωή και μάθηση στην εποχή της Τεχνητής Νοημοσύνης</a:t>
            </a:r>
          </a:p>
          <a:p>
            <a:pPr algn="just">
              <a:lnSpc>
                <a:spcPct val="100000"/>
              </a:lnSpc>
              <a:spcBef>
                <a:spcPts val="600"/>
              </a:spcBef>
              <a:spcAft>
                <a:spcPts val="600"/>
              </a:spcAft>
            </a:pPr>
            <a:r>
              <a:rPr lang="en-US" sz="1600" b="0" i="0" u="none" strike="noStrike" baseline="0" dirty="0">
                <a:solidFill>
                  <a:srgbClr val="000000"/>
                </a:solidFill>
              </a:rPr>
              <a:t>2. </a:t>
            </a:r>
            <a:r>
              <a:rPr lang="el-GR" sz="1600" b="1" i="0" u="none" strike="noStrike" baseline="0" dirty="0" err="1">
                <a:solidFill>
                  <a:srgbClr val="000000"/>
                </a:solidFill>
              </a:rPr>
              <a:t>Μετα</a:t>
            </a:r>
            <a:r>
              <a:rPr lang="el-GR" sz="1600" b="1" i="0" u="none" strike="noStrike" baseline="0" dirty="0">
                <a:solidFill>
                  <a:srgbClr val="000000"/>
                </a:solidFill>
              </a:rPr>
              <a:t>-ανθρωπιστικές προοπτικές</a:t>
            </a:r>
            <a:r>
              <a:rPr lang="el-GR" sz="1600" b="0" i="0" u="none" strike="noStrike" baseline="0" dirty="0">
                <a:solidFill>
                  <a:srgbClr val="000000"/>
                </a:solidFill>
              </a:rPr>
              <a:t> </a:t>
            </a:r>
            <a:r>
              <a:rPr lang="el-GR" sz="1600" dirty="0">
                <a:solidFill>
                  <a:srgbClr val="000000"/>
                </a:solidFill>
              </a:rPr>
              <a:t>-</a:t>
            </a:r>
            <a:r>
              <a:rPr lang="en-US" sz="1600" b="0" i="0" u="none" strike="noStrike" baseline="0" dirty="0">
                <a:solidFill>
                  <a:srgbClr val="000000"/>
                </a:solidFill>
              </a:rPr>
              <a:t> </a:t>
            </a:r>
            <a:r>
              <a:rPr lang="el-GR" sz="1600" dirty="0"/>
              <a:t>Αντιμετωπίζοντας τη σχέση μεταξύ ανθρώπων και τεχνολογίας</a:t>
            </a:r>
            <a:endParaRPr lang="en-US" sz="1600" b="0" i="0" u="none" strike="noStrike" baseline="0" dirty="0">
              <a:solidFill>
                <a:srgbClr val="000000"/>
              </a:solidFill>
            </a:endParaRPr>
          </a:p>
          <a:p>
            <a:pPr algn="just">
              <a:lnSpc>
                <a:spcPct val="100000"/>
              </a:lnSpc>
              <a:spcBef>
                <a:spcPts val="600"/>
              </a:spcBef>
              <a:spcAft>
                <a:spcPts val="600"/>
              </a:spcAft>
            </a:pPr>
            <a:r>
              <a:rPr lang="en-US" sz="1600" b="0" i="0" u="none" strike="noStrike" baseline="0" dirty="0">
                <a:solidFill>
                  <a:srgbClr val="000000"/>
                </a:solidFill>
              </a:rPr>
              <a:t>3. </a:t>
            </a:r>
            <a:r>
              <a:rPr lang="el-GR" sz="1600" b="1" i="0" u="none" strike="noStrike" baseline="0" dirty="0">
                <a:solidFill>
                  <a:srgbClr val="000000"/>
                </a:solidFill>
              </a:rPr>
              <a:t>Μάθηση μέσα από πηγές ανοιχτής πληροφόρησης</a:t>
            </a:r>
            <a:r>
              <a:rPr lang="el-GR" sz="1600" dirty="0">
                <a:solidFill>
                  <a:srgbClr val="000000"/>
                </a:solidFill>
              </a:rPr>
              <a:t> -</a:t>
            </a:r>
            <a:r>
              <a:rPr lang="en-US" sz="1600" b="0" i="0" u="none" strike="noStrike" baseline="0" dirty="0">
                <a:solidFill>
                  <a:srgbClr val="000000"/>
                </a:solidFill>
              </a:rPr>
              <a:t> </a:t>
            </a:r>
            <a:r>
              <a:rPr lang="el-GR" sz="1600" dirty="0"/>
              <a:t>Χρήση δεδομένων πραγματικού κόσμου για προσωπική μάθηση</a:t>
            </a:r>
          </a:p>
          <a:p>
            <a:pPr algn="just">
              <a:lnSpc>
                <a:spcPct val="100000"/>
              </a:lnSpc>
              <a:spcBef>
                <a:spcPts val="600"/>
              </a:spcBef>
              <a:spcAft>
                <a:spcPts val="600"/>
              </a:spcAft>
            </a:pPr>
            <a:r>
              <a:rPr lang="en-US" sz="1600" b="0" i="0" u="none" strike="noStrike" baseline="0" dirty="0">
                <a:solidFill>
                  <a:srgbClr val="000000"/>
                </a:solidFill>
              </a:rPr>
              <a:t>4. </a:t>
            </a:r>
            <a:r>
              <a:rPr lang="el-GR" sz="1600" b="1" dirty="0"/>
              <a:t>Συμπερίληψη της ηθικής των δεδομένων</a:t>
            </a:r>
            <a:r>
              <a:rPr lang="en-US" sz="1600" b="1" dirty="0"/>
              <a:t> </a:t>
            </a:r>
            <a:r>
              <a:rPr lang="el-GR" sz="1600" dirty="0">
                <a:solidFill>
                  <a:srgbClr val="000000"/>
                </a:solidFill>
              </a:rPr>
              <a:t>-</a:t>
            </a:r>
            <a:r>
              <a:rPr lang="en-US" sz="1600" dirty="0">
                <a:solidFill>
                  <a:srgbClr val="000000"/>
                </a:solidFill>
              </a:rPr>
              <a:t> </a:t>
            </a:r>
            <a:r>
              <a:rPr lang="el-GR" sz="1600" dirty="0"/>
              <a:t>Ηθική χρήση δεδομένων στην ψηφιακή ζωή και μάθηση</a:t>
            </a:r>
          </a:p>
          <a:p>
            <a:pPr algn="just">
              <a:lnSpc>
                <a:spcPct val="100000"/>
              </a:lnSpc>
              <a:spcBef>
                <a:spcPts val="600"/>
              </a:spcBef>
              <a:spcAft>
                <a:spcPts val="600"/>
              </a:spcAft>
            </a:pPr>
            <a:r>
              <a:rPr lang="en-US" sz="1600" b="0" i="0" u="none" strike="noStrike" baseline="0" dirty="0">
                <a:solidFill>
                  <a:srgbClr val="000000"/>
                </a:solidFill>
              </a:rPr>
              <a:t>5. </a:t>
            </a:r>
            <a:r>
              <a:rPr lang="el-GR" sz="1600" b="1" dirty="0"/>
              <a:t>Παιδαγωγική κοινωνικής δικαιοσύνης</a:t>
            </a:r>
            <a:r>
              <a:rPr lang="en-US" sz="1600" dirty="0"/>
              <a:t> </a:t>
            </a:r>
            <a:r>
              <a:rPr lang="en-US" sz="1600" b="0" i="0" u="none" strike="noStrike" baseline="0" dirty="0">
                <a:solidFill>
                  <a:srgbClr val="000000"/>
                </a:solidFill>
              </a:rPr>
              <a:t>– </a:t>
            </a:r>
            <a:r>
              <a:rPr lang="el-GR" sz="1600" dirty="0"/>
              <a:t>Αντιμετώπιση αδικιών στη ζωή και την κοινωνία</a:t>
            </a:r>
            <a:endParaRPr lang="en-US" sz="1600" b="0" i="0" u="none" strike="noStrike" baseline="0" dirty="0">
              <a:solidFill>
                <a:srgbClr val="000000"/>
              </a:solidFill>
            </a:endParaRPr>
          </a:p>
          <a:p>
            <a:pPr algn="just">
              <a:lnSpc>
                <a:spcPct val="100000"/>
              </a:lnSpc>
              <a:spcBef>
                <a:spcPts val="600"/>
              </a:spcBef>
              <a:spcAft>
                <a:spcPts val="600"/>
              </a:spcAft>
            </a:pPr>
            <a:r>
              <a:rPr lang="en-US" sz="1600" b="0" i="0" u="none" strike="noStrike" baseline="0" dirty="0">
                <a:solidFill>
                  <a:srgbClr val="000000"/>
                </a:solidFill>
              </a:rPr>
              <a:t>6. </a:t>
            </a:r>
            <a:r>
              <a:rPr lang="en-US" sz="1600" b="1" i="0" u="none" strike="noStrike" baseline="0" dirty="0">
                <a:solidFill>
                  <a:srgbClr val="000000"/>
                </a:solidFill>
              </a:rPr>
              <a:t>Esports</a:t>
            </a:r>
            <a:r>
              <a:rPr lang="en-US" sz="1600" b="0" i="0" u="none" strike="noStrike" baseline="0" dirty="0">
                <a:solidFill>
                  <a:srgbClr val="000000"/>
                </a:solidFill>
              </a:rPr>
              <a:t> </a:t>
            </a:r>
            <a:r>
              <a:rPr lang="el-GR" sz="1600" b="0" i="0" u="none" strike="noStrike" baseline="0" dirty="0">
                <a:solidFill>
                  <a:srgbClr val="000000"/>
                </a:solidFill>
              </a:rPr>
              <a:t>-</a:t>
            </a:r>
            <a:r>
              <a:rPr lang="en-US" sz="1600" b="0" i="0" u="none" strike="noStrike" baseline="0" dirty="0">
                <a:solidFill>
                  <a:srgbClr val="000000"/>
                </a:solidFill>
              </a:rPr>
              <a:t> </a:t>
            </a:r>
            <a:r>
              <a:rPr lang="el-GR" sz="1600" dirty="0"/>
              <a:t>Μάθηση και διδασκαλία μέσω ανταγωνιστικού εικονικού παιχνιδιού</a:t>
            </a:r>
          </a:p>
          <a:p>
            <a:pPr algn="just">
              <a:lnSpc>
                <a:spcPct val="100000"/>
              </a:lnSpc>
              <a:spcBef>
                <a:spcPts val="600"/>
              </a:spcBef>
              <a:spcAft>
                <a:spcPts val="600"/>
              </a:spcAft>
            </a:pPr>
            <a:r>
              <a:rPr lang="en-US" sz="1600" b="0" i="0" u="none" strike="noStrike" baseline="0" dirty="0">
                <a:solidFill>
                  <a:srgbClr val="000000"/>
                </a:solidFill>
              </a:rPr>
              <a:t>7. </a:t>
            </a:r>
            <a:r>
              <a:rPr lang="el-GR" sz="1600" b="1" dirty="0">
                <a:solidFill>
                  <a:srgbClr val="000000"/>
                </a:solidFill>
              </a:rPr>
              <a:t>Μ</a:t>
            </a:r>
            <a:r>
              <a:rPr lang="en-US" sz="1600" b="1" dirty="0" err="1">
                <a:solidFill>
                  <a:srgbClr val="000000"/>
                </a:solidFill>
              </a:rPr>
              <a:t>ά</a:t>
            </a:r>
            <a:r>
              <a:rPr lang="el-GR" sz="1600" b="1" dirty="0" err="1">
                <a:solidFill>
                  <a:srgbClr val="000000"/>
                </a:solidFill>
              </a:rPr>
              <a:t>θηση</a:t>
            </a:r>
            <a:r>
              <a:rPr lang="el-GR" sz="1600" b="1" dirty="0">
                <a:solidFill>
                  <a:srgbClr val="000000"/>
                </a:solidFill>
              </a:rPr>
              <a:t> μέσω κινουμένων σχεδίων</a:t>
            </a:r>
            <a:r>
              <a:rPr lang="en-US" sz="1600" b="1" dirty="0">
                <a:solidFill>
                  <a:srgbClr val="000000"/>
                </a:solidFill>
              </a:rPr>
              <a:t> - </a:t>
            </a:r>
            <a:r>
              <a:rPr lang="el-GR" sz="1600" dirty="0"/>
              <a:t>Παρακολούθηση και αλληλεπίδραση με σύντομα κινούμενα σχέδια</a:t>
            </a:r>
            <a:endParaRPr lang="en-US" sz="1600" b="1" dirty="0">
              <a:solidFill>
                <a:srgbClr val="000000"/>
              </a:solidFill>
            </a:endParaRPr>
          </a:p>
          <a:p>
            <a:pPr algn="just">
              <a:lnSpc>
                <a:spcPct val="100000"/>
              </a:lnSpc>
              <a:spcBef>
                <a:spcPts val="600"/>
              </a:spcBef>
              <a:spcAft>
                <a:spcPts val="600"/>
              </a:spcAft>
            </a:pPr>
            <a:r>
              <a:rPr lang="en-US" sz="1600" dirty="0">
                <a:solidFill>
                  <a:srgbClr val="000000"/>
                </a:solidFill>
              </a:rPr>
              <a:t>8. </a:t>
            </a:r>
            <a:r>
              <a:rPr lang="el-GR" sz="1600" b="1" dirty="0" err="1">
                <a:solidFill>
                  <a:srgbClr val="000000"/>
                </a:solidFill>
              </a:rPr>
              <a:t>Πολυαισθητηριακή</a:t>
            </a:r>
            <a:r>
              <a:rPr lang="el-GR" sz="1600" b="1" dirty="0">
                <a:solidFill>
                  <a:srgbClr val="000000"/>
                </a:solidFill>
              </a:rPr>
              <a:t> Μάθηση </a:t>
            </a:r>
            <a:r>
              <a:rPr lang="el-GR" sz="1600" dirty="0">
                <a:solidFill>
                  <a:srgbClr val="000000"/>
                </a:solidFill>
              </a:rPr>
              <a:t>-</a:t>
            </a:r>
            <a:r>
              <a:rPr lang="en-US" sz="1600" dirty="0">
                <a:solidFill>
                  <a:srgbClr val="000000"/>
                </a:solidFill>
              </a:rPr>
              <a:t> </a:t>
            </a:r>
            <a:r>
              <a:rPr lang="el-GR" sz="1600" dirty="0"/>
              <a:t>Χρήση πολλών αισθήσεων για την ενίσχυση της μάθησης</a:t>
            </a:r>
            <a:endParaRPr lang="en-US" sz="1600" dirty="0">
              <a:solidFill>
                <a:srgbClr val="000000"/>
              </a:solidFill>
            </a:endParaRPr>
          </a:p>
          <a:p>
            <a:pPr algn="just">
              <a:lnSpc>
                <a:spcPct val="100000"/>
              </a:lnSpc>
              <a:spcBef>
                <a:spcPts val="600"/>
              </a:spcBef>
              <a:spcAft>
                <a:spcPts val="600"/>
              </a:spcAft>
            </a:pPr>
            <a:r>
              <a:rPr lang="en-US" sz="1600" dirty="0">
                <a:solidFill>
                  <a:srgbClr val="000000"/>
                </a:solidFill>
              </a:rPr>
              <a:t>9. </a:t>
            </a:r>
            <a:r>
              <a:rPr lang="el-GR" sz="1600" b="1" dirty="0"/>
              <a:t>Εκμάθηση μέσω δικτύου χωρίς σύνδεση </a:t>
            </a:r>
            <a:r>
              <a:rPr lang="el-GR" sz="1600" dirty="0">
                <a:solidFill>
                  <a:srgbClr val="000000"/>
                </a:solidFill>
              </a:rPr>
              <a:t>-</a:t>
            </a:r>
            <a:r>
              <a:rPr lang="en-US" sz="1600" dirty="0">
                <a:solidFill>
                  <a:srgbClr val="000000"/>
                </a:solidFill>
              </a:rPr>
              <a:t> </a:t>
            </a:r>
            <a:r>
              <a:rPr lang="el-GR" sz="1600" dirty="0"/>
              <a:t>Δικτυακή μάθηση πέρα ​​από το Διαδίκτυο</a:t>
            </a:r>
          </a:p>
          <a:p>
            <a:pPr algn="just">
              <a:lnSpc>
                <a:spcPct val="100000"/>
              </a:lnSpc>
              <a:spcBef>
                <a:spcPts val="600"/>
              </a:spcBef>
              <a:spcAft>
                <a:spcPts val="600"/>
              </a:spcAft>
            </a:pPr>
            <a:r>
              <a:rPr lang="en-US" sz="1600" dirty="0">
                <a:solidFill>
                  <a:srgbClr val="000000"/>
                </a:solidFill>
              </a:rPr>
              <a:t>10. </a:t>
            </a:r>
            <a:r>
              <a:rPr lang="el-GR" sz="1600" b="1" dirty="0">
                <a:solidFill>
                  <a:srgbClr val="000000"/>
                </a:solidFill>
              </a:rPr>
              <a:t>Διαδικτυακά εργαστήρια</a:t>
            </a:r>
            <a:r>
              <a:rPr lang="en-US" sz="1600" b="1" dirty="0">
                <a:solidFill>
                  <a:srgbClr val="000000"/>
                </a:solidFill>
              </a:rPr>
              <a:t> </a:t>
            </a:r>
            <a:r>
              <a:rPr lang="el-GR" sz="1600" dirty="0">
                <a:solidFill>
                  <a:srgbClr val="000000"/>
                </a:solidFill>
              </a:rPr>
              <a:t>-</a:t>
            </a:r>
            <a:r>
              <a:rPr lang="en-US" sz="1600" dirty="0">
                <a:solidFill>
                  <a:srgbClr val="000000"/>
                </a:solidFill>
              </a:rPr>
              <a:t> </a:t>
            </a:r>
            <a:r>
              <a:rPr lang="el-GR" sz="1600" dirty="0">
                <a:solidFill>
                  <a:srgbClr val="000000"/>
                </a:solidFill>
              </a:rPr>
              <a:t>Εργαστήρια για όλους</a:t>
            </a:r>
            <a:endParaRPr lang="el-GR" sz="1600" dirty="0"/>
          </a:p>
        </p:txBody>
      </p:sp>
      <p:pic>
        <p:nvPicPr>
          <p:cNvPr id="5" name="Picture 4"/>
          <p:cNvPicPr>
            <a:picLocks noChangeAspect="1"/>
          </p:cNvPicPr>
          <p:nvPr/>
        </p:nvPicPr>
        <p:blipFill>
          <a:blip r:embed="rId3"/>
          <a:stretch>
            <a:fillRect/>
          </a:stretch>
        </p:blipFill>
        <p:spPr>
          <a:xfrm>
            <a:off x="9932615" y="3840480"/>
            <a:ext cx="2018835" cy="1074964"/>
          </a:xfrm>
          <a:prstGeom prst="rect">
            <a:avLst/>
          </a:prstGeom>
        </p:spPr>
      </p:pic>
      <p:sp>
        <p:nvSpPr>
          <p:cNvPr id="6" name="Slide Number Placeholder 5">
            <a:extLst>
              <a:ext uri="{FF2B5EF4-FFF2-40B4-BE49-F238E27FC236}">
                <a16:creationId xmlns:a16="http://schemas.microsoft.com/office/drawing/2014/main" id="{3A72695C-70D6-82FA-C414-7E3335EEED51}"/>
              </a:ext>
            </a:extLst>
          </p:cNvPr>
          <p:cNvSpPr>
            <a:spLocks noGrp="1"/>
          </p:cNvSpPr>
          <p:nvPr>
            <p:ph type="sldNum" sz="quarter" idx="12"/>
          </p:nvPr>
        </p:nvSpPr>
        <p:spPr/>
        <p:txBody>
          <a:bodyPr/>
          <a:lstStyle/>
          <a:p>
            <a:fld id="{B459ED47-9C89-43F3-9D88-0AF5C90247EF}" type="slidenum">
              <a:rPr lang="en-GB" smtClean="0"/>
              <a:t>31</a:t>
            </a:fld>
            <a:endParaRPr lang="en-GB"/>
          </a:p>
        </p:txBody>
      </p:sp>
    </p:spTree>
    <p:extLst>
      <p:ext uri="{BB962C8B-B14F-4D97-AF65-F5344CB8AC3E}">
        <p14:creationId xmlns:p14="http://schemas.microsoft.com/office/powerpoint/2010/main" val="7076056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820" y="252085"/>
            <a:ext cx="11029616" cy="900141"/>
          </a:xfrm>
        </p:spPr>
        <p:txBody>
          <a:bodyPr>
            <a:normAutofit/>
          </a:bodyPr>
          <a:lstStyle/>
          <a:p>
            <a:r>
              <a:rPr lang="el-GR" sz="2400" b="1" dirty="0">
                <a:latin typeface="+mn-lt"/>
                <a:ea typeface="+mn-ea"/>
                <a:cs typeface="+mn-cs"/>
              </a:rPr>
              <a:t>Τα κέντρα καινοτομίας θα ασχοληθούν με Θέματα Αιχμής</a:t>
            </a:r>
          </a:p>
        </p:txBody>
      </p:sp>
      <p:pic>
        <p:nvPicPr>
          <p:cNvPr id="5" name="Picture 4"/>
          <p:cNvPicPr>
            <a:picLocks noChangeAspect="1"/>
          </p:cNvPicPr>
          <p:nvPr/>
        </p:nvPicPr>
        <p:blipFill>
          <a:blip r:embed="rId2"/>
          <a:stretch>
            <a:fillRect/>
          </a:stretch>
        </p:blipFill>
        <p:spPr>
          <a:xfrm>
            <a:off x="9334500" y="0"/>
            <a:ext cx="2857500" cy="1600200"/>
          </a:xfrm>
          <a:prstGeom prst="rect">
            <a:avLst/>
          </a:prstGeom>
        </p:spPr>
      </p:pic>
      <p:sp>
        <p:nvSpPr>
          <p:cNvPr id="6" name="Slide Number Placeholder 5">
            <a:extLst>
              <a:ext uri="{FF2B5EF4-FFF2-40B4-BE49-F238E27FC236}">
                <a16:creationId xmlns:a16="http://schemas.microsoft.com/office/drawing/2014/main" id="{C472D32C-057A-20B4-F4C6-39F885063FCB}"/>
              </a:ext>
            </a:extLst>
          </p:cNvPr>
          <p:cNvSpPr>
            <a:spLocks noGrp="1"/>
          </p:cNvSpPr>
          <p:nvPr>
            <p:ph type="sldNum" sz="quarter" idx="12"/>
          </p:nvPr>
        </p:nvSpPr>
        <p:spPr/>
        <p:txBody>
          <a:bodyPr/>
          <a:lstStyle/>
          <a:p>
            <a:fld id="{B459ED47-9C89-43F3-9D88-0AF5C90247EF}" type="slidenum">
              <a:rPr lang="en-GB" smtClean="0"/>
              <a:t>32</a:t>
            </a:fld>
            <a:endParaRPr lang="en-GB"/>
          </a:p>
        </p:txBody>
      </p:sp>
      <p:sp>
        <p:nvSpPr>
          <p:cNvPr id="7" name="TextBox 6">
            <a:extLst>
              <a:ext uri="{FF2B5EF4-FFF2-40B4-BE49-F238E27FC236}">
                <a16:creationId xmlns:a16="http://schemas.microsoft.com/office/drawing/2014/main" id="{6A0B8298-AC15-C3E0-D314-8BB7C1F3BDE3}"/>
              </a:ext>
            </a:extLst>
          </p:cNvPr>
          <p:cNvSpPr txBox="1"/>
          <p:nvPr/>
        </p:nvSpPr>
        <p:spPr>
          <a:xfrm>
            <a:off x="450563" y="1331780"/>
            <a:ext cx="11201941" cy="5016758"/>
          </a:xfrm>
          <a:prstGeom prst="rect">
            <a:avLst/>
          </a:prstGeom>
          <a:noFill/>
        </p:spPr>
        <p:txBody>
          <a:bodyPr wrap="square">
            <a:spAutoFit/>
          </a:bodyPr>
          <a:lstStyle/>
          <a:p>
            <a:pPr algn="just"/>
            <a:r>
              <a:rPr lang="el-GR" sz="2000" dirty="0"/>
              <a:t>Ενδεικτικά αναφέρονται :</a:t>
            </a:r>
          </a:p>
          <a:p>
            <a:pPr marL="285750" indent="-285750" algn="just">
              <a:buFont typeface="Arial" panose="020B0604020202020204" pitchFamily="34" charset="0"/>
              <a:buChar char="•"/>
            </a:pPr>
            <a:r>
              <a:rPr lang="el-GR" sz="2000" b="1" dirty="0" err="1"/>
              <a:t>Metaverse</a:t>
            </a:r>
            <a:r>
              <a:rPr lang="el-GR" sz="2000" b="1" dirty="0"/>
              <a:t> </a:t>
            </a:r>
            <a:r>
              <a:rPr lang="el-GR" sz="2000" dirty="0"/>
              <a:t>(Το </a:t>
            </a:r>
            <a:r>
              <a:rPr lang="el-GR" sz="2000" dirty="0" err="1"/>
              <a:t>μετασύμπαν</a:t>
            </a:r>
            <a:r>
              <a:rPr lang="el-GR" sz="2000" dirty="0"/>
              <a:t> είναι μια έννοια ενός διαδικτυακού, </a:t>
            </a:r>
            <a:r>
              <a:rPr lang="en-US" sz="2000" dirty="0"/>
              <a:t> </a:t>
            </a:r>
            <a:r>
              <a:rPr lang="el-GR" sz="2000" dirty="0"/>
              <a:t>τρισδιάστατου σύμπαντος που συνδυάζει πολλούς διαφορετικούς εικονικούς χώρους)</a:t>
            </a:r>
          </a:p>
          <a:p>
            <a:pPr lvl="1" algn="just"/>
            <a:r>
              <a:rPr lang="el-GR" sz="2000" dirty="0"/>
              <a:t>(Μετά-ανθρωπιστικές προοπτικές) </a:t>
            </a:r>
          </a:p>
          <a:p>
            <a:pPr marL="285750" indent="-285750" algn="just">
              <a:buFont typeface="Arial" panose="020B0604020202020204" pitchFamily="34" charset="0"/>
              <a:buChar char="•"/>
            </a:pPr>
            <a:r>
              <a:rPr lang="el-GR" sz="2000" b="1" dirty="0"/>
              <a:t>Εργαστήρια επαυξημένης πραγματικότητας </a:t>
            </a:r>
            <a:r>
              <a:rPr lang="el-GR" sz="2000" dirty="0"/>
              <a:t>(</a:t>
            </a:r>
            <a:r>
              <a:rPr lang="el-GR" sz="2000" dirty="0" err="1"/>
              <a:t>Augmented</a:t>
            </a:r>
            <a:r>
              <a:rPr lang="el-GR" sz="2000" dirty="0"/>
              <a:t>/</a:t>
            </a:r>
            <a:r>
              <a:rPr lang="el-GR" sz="2000" dirty="0" err="1"/>
              <a:t>Mixed</a:t>
            </a:r>
            <a:r>
              <a:rPr lang="el-GR" sz="2000" dirty="0"/>
              <a:t> </a:t>
            </a:r>
            <a:r>
              <a:rPr lang="el-GR" sz="2000" dirty="0" err="1"/>
              <a:t>Reality</a:t>
            </a:r>
            <a:r>
              <a:rPr lang="el-GR" sz="2000" dirty="0"/>
              <a:t> </a:t>
            </a:r>
            <a:r>
              <a:rPr lang="el-GR" sz="2000" dirty="0" err="1"/>
              <a:t>School</a:t>
            </a:r>
            <a:r>
              <a:rPr lang="el-GR" sz="2000" dirty="0"/>
              <a:t> </a:t>
            </a:r>
            <a:r>
              <a:rPr lang="el-GR" sz="2000" dirty="0" err="1"/>
              <a:t>Labs</a:t>
            </a:r>
            <a:r>
              <a:rPr lang="el-GR" sz="2000" dirty="0"/>
              <a:t>)</a:t>
            </a:r>
          </a:p>
          <a:p>
            <a:pPr marL="285750" indent="-285750" algn="just">
              <a:buFont typeface="Arial" panose="020B0604020202020204" pitchFamily="34" charset="0"/>
              <a:buChar char="•"/>
            </a:pPr>
            <a:r>
              <a:rPr lang="el-GR" sz="2000" b="1" dirty="0"/>
              <a:t>Εικονική Πραγματικότητα και Ρομποτική για τη διδασκαλία STEM</a:t>
            </a:r>
          </a:p>
          <a:p>
            <a:pPr marL="285750" indent="-285750" algn="just">
              <a:buFont typeface="Arial" panose="020B0604020202020204" pitchFamily="34" charset="0"/>
              <a:buChar char="•"/>
            </a:pPr>
            <a:r>
              <a:rPr lang="el-GR" sz="2000" b="1" dirty="0"/>
              <a:t>Ψηφιακός Γραμματισμός </a:t>
            </a:r>
            <a:r>
              <a:rPr lang="el-GR" sz="2000" dirty="0"/>
              <a:t>(με έμφαση στην κριτική προσέγγιση/αξιολόγηση της πληροφορίας, διαχείριση της </a:t>
            </a:r>
            <a:r>
              <a:rPr lang="el-GR" sz="2000" dirty="0" err="1"/>
              <a:t>υπερπληροφόρησης</a:t>
            </a:r>
            <a:r>
              <a:rPr lang="el-GR" sz="2000" dirty="0"/>
              <a:t>, ηθική και δεοντολογία στον κυβερνοχώρο, κα)</a:t>
            </a:r>
          </a:p>
          <a:p>
            <a:pPr marL="285750" indent="-285750" algn="just">
              <a:buFont typeface="Arial" panose="020B0604020202020204" pitchFamily="34" charset="0"/>
              <a:buChar char="•"/>
            </a:pPr>
            <a:r>
              <a:rPr lang="el-GR" sz="2000" b="1" dirty="0"/>
              <a:t>Εφαρμοσμένη επιστήμη </a:t>
            </a:r>
            <a:r>
              <a:rPr lang="el-GR" sz="2000" dirty="0"/>
              <a:t>(Παράδειγμα: Γνωρίζατε ότι οι πιλότοι πρέπει να χρησιμοποιούν μαθηματικά κάθε μέρα; Χρήση </a:t>
            </a:r>
            <a:r>
              <a:rPr lang="el-GR" sz="2000" dirty="0" err="1"/>
              <a:t>scratch</a:t>
            </a:r>
            <a:r>
              <a:rPr lang="el-GR" sz="2000" dirty="0"/>
              <a:t>, </a:t>
            </a:r>
            <a:r>
              <a:rPr lang="el-GR" sz="2000" dirty="0" err="1"/>
              <a:t>Lego</a:t>
            </a:r>
            <a:r>
              <a:rPr lang="el-GR" sz="2000" dirty="0"/>
              <a:t>  και εννοιών STEM  για προσομοίωση της πτήσης) </a:t>
            </a:r>
          </a:p>
          <a:p>
            <a:pPr marL="285750" indent="-285750" algn="just">
              <a:buFont typeface="Arial" panose="020B0604020202020204" pitchFamily="34" charset="0"/>
              <a:buChar char="•"/>
            </a:pPr>
            <a:r>
              <a:rPr lang="el-GR" sz="2000" b="1" dirty="0"/>
              <a:t>SΤΕΜ &amp; κοινωνικές προκλήσεις </a:t>
            </a:r>
            <a:r>
              <a:rPr lang="el-GR" sz="2000" dirty="0"/>
              <a:t>Αντιμετώπιση σημαντικών κοινωνικών προκλήσεων, όπως εξάντληση ενεργειακών πόρων, αντιμετώπιση κλιματικής αλλαγής (Χρήση Ρομποτικής, ψηφιακοί βοηθοί, </a:t>
            </a:r>
            <a:r>
              <a:rPr lang="el-GR" sz="2000" dirty="0" err="1"/>
              <a:t>Scratch</a:t>
            </a:r>
            <a:r>
              <a:rPr lang="el-GR" sz="2000" dirty="0"/>
              <a:t>, </a:t>
            </a:r>
            <a:r>
              <a:rPr lang="el-GR" sz="2000" dirty="0" err="1"/>
              <a:t>Python</a:t>
            </a:r>
            <a:r>
              <a:rPr lang="el-GR" sz="2000" dirty="0"/>
              <a:t>)</a:t>
            </a:r>
          </a:p>
          <a:p>
            <a:pPr marL="285750" indent="-285750" algn="just">
              <a:buFont typeface="Arial" panose="020B0604020202020204" pitchFamily="34" charset="0"/>
              <a:buChar char="•"/>
            </a:pPr>
            <a:r>
              <a:rPr lang="el-GR" sz="2000" b="1" dirty="0"/>
              <a:t>Ψηφιακά Εκπαιδευτικά Παιχνίδια – Μεγάλα δεδομένα – Μηχανική Μάθηση </a:t>
            </a:r>
          </a:p>
        </p:txBody>
      </p:sp>
    </p:spTree>
    <p:extLst>
      <p:ext uri="{BB962C8B-B14F-4D97-AF65-F5344CB8AC3E}">
        <p14:creationId xmlns:p14="http://schemas.microsoft.com/office/powerpoint/2010/main" val="4638943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3537" y="1154076"/>
            <a:ext cx="11029615" cy="4241800"/>
          </a:xfrm>
        </p:spPr>
        <p:txBody>
          <a:bodyPr>
            <a:noAutofit/>
          </a:bodyPr>
          <a:lstStyle/>
          <a:p>
            <a:pPr>
              <a:lnSpc>
                <a:spcPct val="100000"/>
              </a:lnSpc>
            </a:pPr>
            <a:r>
              <a:rPr lang="el-GR" sz="1800" dirty="0"/>
              <a:t>Οριστικοποίηση/Ανάλυση Σχεδιασμού (6 μήνες)</a:t>
            </a:r>
          </a:p>
          <a:p>
            <a:pPr>
              <a:lnSpc>
                <a:spcPct val="100000"/>
              </a:lnSpc>
            </a:pPr>
            <a:r>
              <a:rPr lang="el-GR" sz="1800" dirty="0"/>
              <a:t>Εκπόνηση τευχών δημοπράτησης διαγωνισμών (4 μήνες)</a:t>
            </a:r>
          </a:p>
          <a:p>
            <a:pPr>
              <a:lnSpc>
                <a:spcPct val="100000"/>
              </a:lnSpc>
            </a:pPr>
            <a:r>
              <a:rPr lang="el-GR" sz="1800" dirty="0"/>
              <a:t>Υλοποίηση λογισμικών (16 μήνες)</a:t>
            </a:r>
          </a:p>
          <a:p>
            <a:pPr>
              <a:lnSpc>
                <a:spcPct val="100000"/>
              </a:lnSpc>
            </a:pPr>
            <a:r>
              <a:rPr lang="el-GR" sz="1800" dirty="0"/>
              <a:t>Εγκατάσταση Περιφερειακών ΚΚ (12 μήνες)</a:t>
            </a:r>
          </a:p>
          <a:p>
            <a:pPr>
              <a:lnSpc>
                <a:spcPct val="100000"/>
              </a:lnSpc>
            </a:pPr>
            <a:r>
              <a:rPr lang="el-GR" sz="1800" dirty="0"/>
              <a:t>Υλοποίηση υποδομών Εικονικού ΚΚ (14 μήνες)</a:t>
            </a:r>
          </a:p>
          <a:p>
            <a:pPr>
              <a:lnSpc>
                <a:spcPct val="100000"/>
              </a:lnSpc>
            </a:pPr>
            <a:r>
              <a:rPr lang="el-GR" sz="1800" dirty="0"/>
              <a:t>Παρακολούθηση έργου και διάχυση Αποτελεσμάτων (36 μήνες) </a:t>
            </a:r>
          </a:p>
          <a:p>
            <a:pPr>
              <a:lnSpc>
                <a:spcPct val="100000"/>
              </a:lnSpc>
            </a:pPr>
            <a:r>
              <a:rPr lang="el-GR" sz="1800" dirty="0"/>
              <a:t>Εσωτερική Αξιολόγηση - Εκπόνηση πλάνου Βιωσιμότητας (6 μήνες)</a:t>
            </a:r>
          </a:p>
          <a:p>
            <a:pPr>
              <a:lnSpc>
                <a:spcPct val="100000"/>
              </a:lnSpc>
            </a:pPr>
            <a:r>
              <a:rPr lang="el-GR" sz="1800" dirty="0"/>
              <a:t>Πιλοτική Λειτουργία - Υποστήριξη Λειτουργίας (6 μήνες)</a:t>
            </a:r>
          </a:p>
          <a:p>
            <a:pPr marL="1076325" indent="-342900">
              <a:lnSpc>
                <a:spcPct val="100000"/>
              </a:lnSpc>
              <a:buFont typeface="+mj-lt"/>
              <a:buAutoNum type="arabicPeriod"/>
            </a:pPr>
            <a:r>
              <a:rPr lang="el-GR" sz="1800" dirty="0">
                <a:solidFill>
                  <a:schemeClr val="accent2">
                    <a:lumMod val="50000"/>
                  </a:schemeClr>
                </a:solidFill>
              </a:rPr>
              <a:t>2023: Προκαταρκτικές ενέργειες</a:t>
            </a:r>
          </a:p>
          <a:p>
            <a:pPr marL="1076325" indent="-342900">
              <a:lnSpc>
                <a:spcPct val="100000"/>
              </a:lnSpc>
              <a:buFont typeface="+mj-lt"/>
              <a:buAutoNum type="arabicPeriod"/>
            </a:pPr>
            <a:r>
              <a:rPr lang="el-GR" sz="1800" dirty="0">
                <a:solidFill>
                  <a:schemeClr val="accent2">
                    <a:lumMod val="50000"/>
                  </a:schemeClr>
                </a:solidFill>
              </a:rPr>
              <a:t>2024: Υλοποίηση διαγωνισμού</a:t>
            </a:r>
            <a:r>
              <a:rPr lang="en-US" sz="1800" dirty="0">
                <a:solidFill>
                  <a:schemeClr val="accent2">
                    <a:lumMod val="50000"/>
                  </a:schemeClr>
                </a:solidFill>
              </a:rPr>
              <a:t>  </a:t>
            </a:r>
            <a:r>
              <a:rPr lang="el-GR" sz="1800" dirty="0">
                <a:solidFill>
                  <a:schemeClr val="accent2">
                    <a:lumMod val="50000"/>
                  </a:schemeClr>
                </a:solidFill>
              </a:rPr>
              <a:t>και 2025: Πιλοτική Λειτουργία</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94147" y="488480"/>
            <a:ext cx="1961530" cy="440458"/>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00557" y="501796"/>
            <a:ext cx="798187" cy="427142"/>
          </a:xfrm>
          <a:prstGeom prst="rect">
            <a:avLst/>
          </a:prstGeom>
        </p:spPr>
      </p:pic>
      <p:sp>
        <p:nvSpPr>
          <p:cNvPr id="9" name="Text Placeholder 8">
            <a:extLst>
              <a:ext uri="{FF2B5EF4-FFF2-40B4-BE49-F238E27FC236}">
                <a16:creationId xmlns:a16="http://schemas.microsoft.com/office/drawing/2014/main" id="{E309BC4B-5C49-7F8C-B678-8099B154F045}"/>
              </a:ext>
            </a:extLst>
          </p:cNvPr>
          <p:cNvSpPr txBox="1">
            <a:spLocks/>
          </p:cNvSpPr>
          <p:nvPr/>
        </p:nvSpPr>
        <p:spPr>
          <a:xfrm>
            <a:off x="471268" y="375565"/>
            <a:ext cx="11254154" cy="553373"/>
          </a:xfrm>
          <a:prstGeom prst="rect">
            <a:avLst/>
          </a:prstGeom>
        </p:spPr>
        <p:txBody>
          <a:bodyPr/>
          <a:lstStyle>
            <a:lvl1pPr marL="306070" indent="-30607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29920" indent="-30607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899795" indent="-26987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60" indent="-23431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105" indent="-234315"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89992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27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49999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799715"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l-GR" sz="2400" u="sng" dirty="0"/>
              <a:t>Ενδεικτικό Χρονοδιάγραμμα</a:t>
            </a:r>
          </a:p>
        </p:txBody>
      </p:sp>
      <p:sp>
        <p:nvSpPr>
          <p:cNvPr id="8" name="Slide Number Placeholder 4">
            <a:extLst>
              <a:ext uri="{FF2B5EF4-FFF2-40B4-BE49-F238E27FC236}">
                <a16:creationId xmlns:a16="http://schemas.microsoft.com/office/drawing/2014/main" id="{24B02B39-35CE-FA02-2DC9-B37171DC51A5}"/>
              </a:ext>
            </a:extLst>
          </p:cNvPr>
          <p:cNvSpPr txBox="1">
            <a:spLocks/>
          </p:cNvSpPr>
          <p:nvPr/>
        </p:nvSpPr>
        <p:spPr>
          <a:xfrm>
            <a:off x="8375904" y="6203952"/>
            <a:ext cx="3276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baseline="0">
                <a:solidFill>
                  <a:schemeClr val="tx1">
                    <a:lumMod val="65000"/>
                    <a:lumOff val="3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459ED47-9C89-43F3-9D88-0AF5C90247EF}" type="slidenum">
              <a:rPr lang="en-GB" smtClean="0"/>
              <a:pPr/>
              <a:t>33</a:t>
            </a:fld>
            <a:endParaRPr lang="en-GB" dirty="0"/>
          </a:p>
        </p:txBody>
      </p:sp>
    </p:spTree>
    <p:extLst>
      <p:ext uri="{BB962C8B-B14F-4D97-AF65-F5344CB8AC3E}">
        <p14:creationId xmlns:p14="http://schemas.microsoft.com/office/powerpoint/2010/main" val="22790539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57" y="1483102"/>
            <a:ext cx="11908331" cy="4083742"/>
          </a:xfrm>
          <a:prstGeom prst="rect">
            <a:avLst/>
          </a:prstGeom>
        </p:spPr>
      </p:pic>
      <p:sp>
        <p:nvSpPr>
          <p:cNvPr id="4" name="Slide Number Placeholder 4">
            <a:extLst>
              <a:ext uri="{FF2B5EF4-FFF2-40B4-BE49-F238E27FC236}">
                <a16:creationId xmlns:a16="http://schemas.microsoft.com/office/drawing/2014/main" id="{24B02B39-35CE-FA02-2DC9-B37171DC51A5}"/>
              </a:ext>
            </a:extLst>
          </p:cNvPr>
          <p:cNvSpPr>
            <a:spLocks noGrp="1"/>
          </p:cNvSpPr>
          <p:nvPr>
            <p:ph type="sldNum" sz="quarter" idx="12"/>
          </p:nvPr>
        </p:nvSpPr>
        <p:spPr>
          <a:xfrm>
            <a:off x="8375904" y="6203952"/>
            <a:ext cx="3276600" cy="365125"/>
          </a:xfrm>
        </p:spPr>
        <p:txBody>
          <a:bodyPr/>
          <a:lstStyle/>
          <a:p>
            <a:fld id="{B459ED47-9C89-43F3-9D88-0AF5C90247EF}" type="slidenum">
              <a:rPr lang="en-GB" smtClean="0"/>
              <a:t>34</a:t>
            </a:fld>
            <a:endParaRPr lang="en-GB" dirty="0"/>
          </a:p>
        </p:txBody>
      </p:sp>
    </p:spTree>
    <p:extLst>
      <p:ext uri="{BB962C8B-B14F-4D97-AF65-F5344CB8AC3E}">
        <p14:creationId xmlns:p14="http://schemas.microsoft.com/office/powerpoint/2010/main" val="35980556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FDE796E-6FFF-FBC0-311B-B22D1732F67A}"/>
              </a:ext>
            </a:extLst>
          </p:cNvPr>
          <p:cNvSpPr txBox="1"/>
          <p:nvPr/>
        </p:nvSpPr>
        <p:spPr>
          <a:xfrm>
            <a:off x="761604" y="1687850"/>
            <a:ext cx="9153105" cy="3139321"/>
          </a:xfrm>
          <a:prstGeom prst="rect">
            <a:avLst/>
          </a:prstGeom>
          <a:noFill/>
        </p:spPr>
        <p:txBody>
          <a:bodyPr wrap="square">
            <a:spAutoFit/>
          </a:bodyPr>
          <a:lstStyle/>
          <a:p>
            <a:pPr algn="ctr"/>
            <a:r>
              <a:rPr lang="el-GR" dirty="0"/>
              <a:t>με κατευθυντήριες οδηγίες για την περίοδο 2021-2027. </a:t>
            </a:r>
          </a:p>
          <a:p>
            <a:pPr algn="just"/>
            <a:endParaRPr lang="en-US" dirty="0"/>
          </a:p>
          <a:p>
            <a:pPr algn="just"/>
            <a:r>
              <a:rPr lang="el-GR" dirty="0"/>
              <a:t>Οι βασικές αλλαγές αφορούν στην </a:t>
            </a:r>
            <a:r>
              <a:rPr lang="el-GR" b="1" dirty="0"/>
              <a:t>ενσωμάτωση των νέων εξελίξεων στο χώρο της ψηφιακής εκπαίδευσης </a:t>
            </a:r>
            <a:r>
              <a:rPr lang="el-GR" dirty="0"/>
              <a:t>και την </a:t>
            </a:r>
            <a:r>
              <a:rPr lang="el-GR" b="1" dirty="0"/>
              <a:t>ενεργό συμμετοχή και ερευνητικών και πανεπιστημιακών φορέων</a:t>
            </a:r>
            <a:r>
              <a:rPr lang="el-GR" dirty="0"/>
              <a:t>, εκτός των σχολικών μονάδων. </a:t>
            </a:r>
          </a:p>
          <a:p>
            <a:pPr algn="just"/>
            <a:endParaRPr lang="en-US" dirty="0"/>
          </a:p>
          <a:p>
            <a:pPr algn="just"/>
            <a:r>
              <a:rPr lang="en-US" dirty="0"/>
              <a:t>B</a:t>
            </a:r>
            <a:r>
              <a:rPr lang="el-GR" dirty="0" err="1"/>
              <a:t>ασική</a:t>
            </a:r>
            <a:r>
              <a:rPr lang="el-GR" dirty="0"/>
              <a:t> παράμετρο του νέου </a:t>
            </a:r>
            <a:r>
              <a:rPr lang="el-GR" dirty="0" err="1"/>
              <a:t>επικαιροποιημένου</a:t>
            </a:r>
            <a:r>
              <a:rPr lang="el-GR" dirty="0"/>
              <a:t> Σχεδίου Δράσης αποτελεί η ανάγκη </a:t>
            </a:r>
            <a:r>
              <a:rPr lang="el-GR" b="1" dirty="0"/>
              <a:t>νέων δικτύων Internet υψηλής συνδεσιμότητας </a:t>
            </a:r>
            <a:r>
              <a:rPr lang="el-GR" dirty="0"/>
              <a:t>με τη δημιουργία </a:t>
            </a:r>
            <a:r>
              <a:rPr lang="el-GR" b="1" dirty="0"/>
              <a:t>ταχύτατου ευρυζωνικού δικτύου </a:t>
            </a:r>
            <a:r>
              <a:rPr lang="el-GR" dirty="0"/>
              <a:t>και </a:t>
            </a:r>
            <a:r>
              <a:rPr lang="el-GR" b="1" dirty="0"/>
              <a:t>άμεση, ελεύθερη πρόσβαση των σχολικών μονάδων</a:t>
            </a:r>
            <a:r>
              <a:rPr lang="el-GR" dirty="0"/>
              <a:t> σε αυτά. </a:t>
            </a:r>
          </a:p>
          <a:p>
            <a:pPr algn="just"/>
            <a:endParaRPr lang="el-GR" dirty="0"/>
          </a:p>
        </p:txBody>
      </p:sp>
      <p:sp>
        <p:nvSpPr>
          <p:cNvPr id="7" name="TextBox 6">
            <a:extLst>
              <a:ext uri="{FF2B5EF4-FFF2-40B4-BE49-F238E27FC236}">
                <a16:creationId xmlns:a16="http://schemas.microsoft.com/office/drawing/2014/main" id="{806116B3-FBB3-5294-70C3-71DCC44EEB79}"/>
              </a:ext>
            </a:extLst>
          </p:cNvPr>
          <p:cNvSpPr txBox="1"/>
          <p:nvPr/>
        </p:nvSpPr>
        <p:spPr>
          <a:xfrm>
            <a:off x="1873398" y="279853"/>
            <a:ext cx="8497454" cy="646331"/>
          </a:xfrm>
          <a:prstGeom prst="rect">
            <a:avLst/>
          </a:prstGeom>
          <a:noFill/>
        </p:spPr>
        <p:txBody>
          <a:bodyPr wrap="square">
            <a:spAutoFit/>
          </a:bodyPr>
          <a:lstStyle/>
          <a:p>
            <a:pPr algn="ctr"/>
            <a:r>
              <a:rPr lang="el-GR" b="1" dirty="0"/>
              <a:t>Το Σχέδιο Δράσης της Ευρωπαϊκής Ένωσης για την Ψηφιακή Εκπαίδευση και την Ψηφιοποίηση των σχολείων (</a:t>
            </a:r>
            <a:r>
              <a:rPr lang="el-GR" b="1" dirty="0" err="1"/>
              <a:t>Digital</a:t>
            </a:r>
            <a:r>
              <a:rPr lang="el-GR" b="1" dirty="0"/>
              <a:t> </a:t>
            </a:r>
            <a:r>
              <a:rPr lang="el-GR" b="1" dirty="0" err="1"/>
              <a:t>Education</a:t>
            </a:r>
            <a:r>
              <a:rPr lang="el-GR" b="1" dirty="0"/>
              <a:t> Action </a:t>
            </a:r>
            <a:r>
              <a:rPr lang="el-GR" b="1" dirty="0" err="1"/>
              <a:t>Plan</a:t>
            </a:r>
            <a:r>
              <a:rPr lang="el-GR" b="1" dirty="0"/>
              <a:t>) </a:t>
            </a:r>
            <a:r>
              <a:rPr lang="el-GR" b="1" dirty="0" err="1"/>
              <a:t>επικαιροποιήθηκε</a:t>
            </a:r>
            <a:r>
              <a:rPr lang="el-GR" b="1" dirty="0"/>
              <a:t> το 2020</a:t>
            </a:r>
            <a:endParaRPr lang="el-GR" b="1" i="1" dirty="0"/>
          </a:p>
        </p:txBody>
      </p:sp>
      <p:pic>
        <p:nvPicPr>
          <p:cNvPr id="3" name="Picture 2"/>
          <p:cNvPicPr>
            <a:picLocks noChangeAspect="1"/>
          </p:cNvPicPr>
          <p:nvPr/>
        </p:nvPicPr>
        <p:blipFill>
          <a:blip r:embed="rId2"/>
          <a:stretch>
            <a:fillRect/>
          </a:stretch>
        </p:blipFill>
        <p:spPr>
          <a:xfrm>
            <a:off x="761604" y="4699501"/>
            <a:ext cx="2848433" cy="1778671"/>
          </a:xfrm>
          <a:prstGeom prst="rect">
            <a:avLst/>
          </a:prstGeom>
        </p:spPr>
      </p:pic>
      <p:sp>
        <p:nvSpPr>
          <p:cNvPr id="6" name="Rectangle 5"/>
          <p:cNvSpPr/>
          <p:nvPr/>
        </p:nvSpPr>
        <p:spPr>
          <a:xfrm>
            <a:off x="3818709" y="5414674"/>
            <a:ext cx="6096000" cy="646331"/>
          </a:xfrm>
          <a:prstGeom prst="rect">
            <a:avLst/>
          </a:prstGeom>
        </p:spPr>
        <p:txBody>
          <a:bodyPr>
            <a:spAutoFit/>
          </a:bodyPr>
          <a:lstStyle/>
          <a:p>
            <a:pPr algn="just"/>
            <a:r>
              <a:rPr lang="en-GB" b="1" dirty="0">
                <a:solidFill>
                  <a:schemeClr val="accent1">
                    <a:lumMod val="50000"/>
                  </a:schemeClr>
                </a:solidFill>
              </a:rPr>
              <a:t>https://education.ec.europa.eu/focus-topics/digital-education/action-plan</a:t>
            </a:r>
          </a:p>
        </p:txBody>
      </p:sp>
      <p:sp>
        <p:nvSpPr>
          <p:cNvPr id="8" name="Slide Number Placeholder 4">
            <a:extLst>
              <a:ext uri="{FF2B5EF4-FFF2-40B4-BE49-F238E27FC236}">
                <a16:creationId xmlns:a16="http://schemas.microsoft.com/office/drawing/2014/main" id="{24B02B39-35CE-FA02-2DC9-B37171DC51A5}"/>
              </a:ext>
            </a:extLst>
          </p:cNvPr>
          <p:cNvSpPr>
            <a:spLocks noGrp="1"/>
          </p:cNvSpPr>
          <p:nvPr>
            <p:ph type="sldNum" sz="quarter" idx="12"/>
          </p:nvPr>
        </p:nvSpPr>
        <p:spPr>
          <a:xfrm>
            <a:off x="8375904" y="6203952"/>
            <a:ext cx="3276600" cy="365125"/>
          </a:xfrm>
        </p:spPr>
        <p:txBody>
          <a:bodyPr/>
          <a:lstStyle/>
          <a:p>
            <a:fld id="{B459ED47-9C89-43F3-9D88-0AF5C90247EF}" type="slidenum">
              <a:rPr lang="en-GB" smtClean="0"/>
              <a:t>35</a:t>
            </a:fld>
            <a:endParaRPr lang="en-GB"/>
          </a:p>
        </p:txBody>
      </p:sp>
    </p:spTree>
    <p:extLst>
      <p:ext uri="{BB962C8B-B14F-4D97-AF65-F5344CB8AC3E}">
        <p14:creationId xmlns:p14="http://schemas.microsoft.com/office/powerpoint/2010/main" val="27943421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9334B76-943E-EE5F-0E06-BEBA7D6F9395}"/>
              </a:ext>
            </a:extLst>
          </p:cNvPr>
          <p:cNvSpPr txBox="1"/>
          <p:nvPr/>
        </p:nvSpPr>
        <p:spPr>
          <a:xfrm>
            <a:off x="1122830" y="229745"/>
            <a:ext cx="9946341" cy="830997"/>
          </a:xfrm>
          <a:prstGeom prst="rect">
            <a:avLst/>
          </a:prstGeom>
          <a:noFill/>
        </p:spPr>
        <p:txBody>
          <a:bodyPr wrap="square" rtlCol="0">
            <a:spAutoFit/>
          </a:bodyPr>
          <a:lstStyle/>
          <a:p>
            <a:pPr algn="ctr"/>
            <a:r>
              <a:rPr lang="el-GR" sz="2400" b="1" dirty="0"/>
              <a:t>Οι προτεραιότητες του </a:t>
            </a:r>
            <a:r>
              <a:rPr lang="el-GR" sz="2400" b="1" dirty="0" err="1"/>
              <a:t>επικαιροποιημένου</a:t>
            </a:r>
            <a:r>
              <a:rPr lang="el-GR" sz="2400" b="1" dirty="0"/>
              <a:t> σχεδίου δράσης για την ψηφιακή εκπαίδευση (2021-2027)</a:t>
            </a:r>
            <a:endParaRPr lang="en-GB" sz="2400" b="1" dirty="0"/>
          </a:p>
        </p:txBody>
      </p:sp>
      <p:sp>
        <p:nvSpPr>
          <p:cNvPr id="7" name="TextBox 6">
            <a:extLst>
              <a:ext uri="{FF2B5EF4-FFF2-40B4-BE49-F238E27FC236}">
                <a16:creationId xmlns:a16="http://schemas.microsoft.com/office/drawing/2014/main" id="{37516B03-5B94-55D1-ABAA-12D87CA53028}"/>
              </a:ext>
            </a:extLst>
          </p:cNvPr>
          <p:cNvSpPr txBox="1"/>
          <p:nvPr/>
        </p:nvSpPr>
        <p:spPr>
          <a:xfrm>
            <a:off x="7577909" y="5465288"/>
            <a:ext cx="3344091" cy="738664"/>
          </a:xfrm>
          <a:prstGeom prst="rect">
            <a:avLst/>
          </a:prstGeom>
          <a:noFill/>
          <a:ln>
            <a:solidFill>
              <a:schemeClr val="accent1"/>
            </a:solidFill>
          </a:ln>
        </p:spPr>
        <p:txBody>
          <a:bodyPr wrap="square">
            <a:spAutoFit/>
          </a:bodyPr>
          <a:lstStyle/>
          <a:p>
            <a:r>
              <a:rPr lang="en-GB" sz="1400" b="1" i="1">
                <a:solidFill>
                  <a:schemeClr val="accent2"/>
                </a:solidFill>
              </a:rPr>
              <a:t>https://op.europa.eu/webpub/eca/special-reports/digitalisation-schools-11-2023/el/index.html</a:t>
            </a:r>
            <a:endParaRPr lang="en-GB" sz="1400" b="1" i="1" dirty="0">
              <a:solidFill>
                <a:schemeClr val="accent2"/>
              </a:solidFill>
            </a:endParaRPr>
          </a:p>
        </p:txBody>
      </p:sp>
      <p:sp>
        <p:nvSpPr>
          <p:cNvPr id="11" name="Slide Number Placeholder 4">
            <a:extLst>
              <a:ext uri="{FF2B5EF4-FFF2-40B4-BE49-F238E27FC236}">
                <a16:creationId xmlns:a16="http://schemas.microsoft.com/office/drawing/2014/main" id="{24B02B39-35CE-FA02-2DC9-B37171DC51A5}"/>
              </a:ext>
            </a:extLst>
          </p:cNvPr>
          <p:cNvSpPr>
            <a:spLocks noGrp="1"/>
          </p:cNvSpPr>
          <p:nvPr>
            <p:ph type="sldNum" sz="quarter" idx="12"/>
          </p:nvPr>
        </p:nvSpPr>
        <p:spPr>
          <a:xfrm>
            <a:off x="8375904" y="6203952"/>
            <a:ext cx="3276600" cy="365125"/>
          </a:xfrm>
        </p:spPr>
        <p:txBody>
          <a:bodyPr/>
          <a:lstStyle/>
          <a:p>
            <a:fld id="{B459ED47-9C89-43F3-9D88-0AF5C90247EF}" type="slidenum">
              <a:rPr lang="en-GB" smtClean="0"/>
              <a:t>36</a:t>
            </a:fld>
            <a:endParaRPr lang="en-GB"/>
          </a:p>
        </p:txBody>
      </p:sp>
      <p:pic>
        <p:nvPicPr>
          <p:cNvPr id="10" name="Picture 9">
            <a:extLst>
              <a:ext uri="{FF2B5EF4-FFF2-40B4-BE49-F238E27FC236}">
                <a16:creationId xmlns:a16="http://schemas.microsoft.com/office/drawing/2014/main" id="{B094BAE2-F58D-4835-8455-367F7B3A2215}"/>
              </a:ext>
            </a:extLst>
          </p:cNvPr>
          <p:cNvPicPr>
            <a:picLocks noChangeAspect="1"/>
          </p:cNvPicPr>
          <p:nvPr/>
        </p:nvPicPr>
        <p:blipFill>
          <a:blip r:embed="rId2"/>
          <a:stretch>
            <a:fillRect/>
          </a:stretch>
        </p:blipFill>
        <p:spPr>
          <a:xfrm>
            <a:off x="584878" y="1227667"/>
            <a:ext cx="6462437" cy="5400588"/>
          </a:xfrm>
          <a:prstGeom prst="rect">
            <a:avLst/>
          </a:prstGeom>
        </p:spPr>
      </p:pic>
      <p:pic>
        <p:nvPicPr>
          <p:cNvPr id="16" name="Picture 15">
            <a:extLst>
              <a:ext uri="{FF2B5EF4-FFF2-40B4-BE49-F238E27FC236}">
                <a16:creationId xmlns:a16="http://schemas.microsoft.com/office/drawing/2014/main" id="{61A69E83-98D7-441E-BC4F-40EFC955BDD6}"/>
              </a:ext>
            </a:extLst>
          </p:cNvPr>
          <p:cNvPicPr>
            <a:picLocks noChangeAspect="1"/>
          </p:cNvPicPr>
          <p:nvPr/>
        </p:nvPicPr>
        <p:blipFill>
          <a:blip r:embed="rId3"/>
          <a:stretch>
            <a:fillRect/>
          </a:stretch>
        </p:blipFill>
        <p:spPr>
          <a:xfrm>
            <a:off x="7577909" y="1227667"/>
            <a:ext cx="3344091" cy="4115126"/>
          </a:xfrm>
          <a:prstGeom prst="rect">
            <a:avLst/>
          </a:prstGeom>
        </p:spPr>
      </p:pic>
      <p:sp>
        <p:nvSpPr>
          <p:cNvPr id="18" name="TextBox 17">
            <a:extLst>
              <a:ext uri="{FF2B5EF4-FFF2-40B4-BE49-F238E27FC236}">
                <a16:creationId xmlns:a16="http://schemas.microsoft.com/office/drawing/2014/main" id="{3ABB1A71-CA32-4DF9-9B29-392D06CFB47F}"/>
              </a:ext>
            </a:extLst>
          </p:cNvPr>
          <p:cNvSpPr txBox="1"/>
          <p:nvPr/>
        </p:nvSpPr>
        <p:spPr>
          <a:xfrm>
            <a:off x="8162109" y="1275570"/>
            <a:ext cx="2759891" cy="646331"/>
          </a:xfrm>
          <a:prstGeom prst="rect">
            <a:avLst/>
          </a:prstGeom>
          <a:noFill/>
        </p:spPr>
        <p:txBody>
          <a:bodyPr wrap="square">
            <a:spAutoFit/>
          </a:bodyPr>
          <a:lstStyle/>
          <a:p>
            <a:pPr algn="r"/>
            <a:r>
              <a:rPr lang="el-GR" sz="1200" b="1" i="0" dirty="0">
                <a:solidFill>
                  <a:srgbClr val="000000"/>
                </a:solidFill>
                <a:effectLst/>
                <a:latin typeface="calibri" panose="020F0502020204030204" pitchFamily="34" charset="0"/>
              </a:rPr>
              <a:t>Κράτη μέλη στα οποία απευθύνθηκαν ΣΑΧ σε σχέση με την </a:t>
            </a:r>
            <a:r>
              <a:rPr lang="el-GR" sz="1200" b="1" i="0" dirty="0" err="1">
                <a:solidFill>
                  <a:srgbClr val="000000"/>
                </a:solidFill>
                <a:effectLst/>
                <a:latin typeface="calibri" panose="020F0502020204030204" pitchFamily="34" charset="0"/>
              </a:rPr>
              <a:t>ψηφιοποίηση</a:t>
            </a:r>
            <a:r>
              <a:rPr lang="el-GR" sz="1200" b="1" i="0" dirty="0">
                <a:solidFill>
                  <a:srgbClr val="000000"/>
                </a:solidFill>
                <a:effectLst/>
                <a:latin typeface="calibri" panose="020F0502020204030204" pitchFamily="34" charset="0"/>
              </a:rPr>
              <a:t> των σχολείων</a:t>
            </a:r>
            <a:endParaRPr lang="en-US" sz="1200" dirty="0"/>
          </a:p>
        </p:txBody>
      </p:sp>
    </p:spTree>
    <p:extLst>
      <p:ext uri="{BB962C8B-B14F-4D97-AF65-F5344CB8AC3E}">
        <p14:creationId xmlns:p14="http://schemas.microsoft.com/office/powerpoint/2010/main" val="6291339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AF5349-107D-47DB-0953-E69598D9BF0A}"/>
              </a:ext>
            </a:extLst>
          </p:cNvPr>
          <p:cNvSpPr>
            <a:spLocks noGrp="1"/>
          </p:cNvSpPr>
          <p:nvPr>
            <p:ph idx="1"/>
          </p:nvPr>
        </p:nvSpPr>
        <p:spPr>
          <a:xfrm>
            <a:off x="825753" y="1401289"/>
            <a:ext cx="5482263" cy="4872446"/>
          </a:xfrm>
        </p:spPr>
        <p:txBody>
          <a:bodyPr anchor="ctr">
            <a:normAutofit/>
          </a:bodyPr>
          <a:lstStyle/>
          <a:p>
            <a:pPr algn="just">
              <a:lnSpc>
                <a:spcPct val="90000"/>
              </a:lnSpc>
            </a:pPr>
            <a:r>
              <a:rPr lang="el-GR" sz="1800" b="1" dirty="0">
                <a:latin typeface="Calibri" panose="020F0502020204030204" pitchFamily="34" charset="0"/>
                <a:ea typeface="Calibri" panose="020F0502020204030204" pitchFamily="34" charset="0"/>
                <a:cs typeface="Times New Roman" panose="02020603050405020304" pitchFamily="18" charset="0"/>
              </a:rPr>
              <a:t>Παρόλες, όμως, τις αναπτυγμένες δεξιότητες που έχουν, αρκετοί θεωρούν ότι η χρήση ψηφιακών μέσων στην εκπαιδευτική πρακτική, δεν βοηθά αυτή τη γενιά σε ανώτερες γνωστικές διεργασίες, όπως η εστίαση και η προσοχή</a:t>
            </a:r>
            <a:r>
              <a:rPr lang="en-US" sz="1800" b="1" dirty="0">
                <a:latin typeface="Calibri" panose="020F0502020204030204" pitchFamily="34" charset="0"/>
                <a:ea typeface="Calibri" panose="020F0502020204030204" pitchFamily="34" charset="0"/>
                <a:cs typeface="Times New Roman" panose="02020603050405020304" pitchFamily="18" charset="0"/>
              </a:rPr>
              <a:t> </a:t>
            </a:r>
            <a:r>
              <a:rPr lang="el-GR" sz="1800" dirty="0">
                <a:latin typeface="Calibri" panose="020F0502020204030204" pitchFamily="34" charset="0"/>
                <a:ea typeface="Calibri" panose="020F0502020204030204" pitchFamily="34" charset="0"/>
              </a:rPr>
              <a:t>(</a:t>
            </a:r>
            <a:r>
              <a:rPr lang="el-GR" sz="1800" dirty="0" err="1">
                <a:latin typeface="Calibri" panose="020F0502020204030204" pitchFamily="34" charset="0"/>
                <a:ea typeface="Calibri" panose="020F0502020204030204" pitchFamily="34" charset="0"/>
              </a:rPr>
              <a:t>Crandall</a:t>
            </a:r>
            <a:r>
              <a:rPr lang="el-GR" sz="1800" dirty="0">
                <a:latin typeface="Calibri" panose="020F0502020204030204" pitchFamily="34" charset="0"/>
                <a:ea typeface="Calibri" panose="020F0502020204030204" pitchFamily="34" charset="0"/>
              </a:rPr>
              <a:t> </a:t>
            </a:r>
            <a:r>
              <a:rPr lang="el-GR" sz="1800" dirty="0" err="1">
                <a:latin typeface="Calibri" panose="020F0502020204030204" pitchFamily="34" charset="0"/>
                <a:ea typeface="Calibri" panose="020F0502020204030204" pitchFamily="34" charset="0"/>
              </a:rPr>
              <a:t>et</a:t>
            </a:r>
            <a:r>
              <a:rPr lang="el-GR" sz="1800" dirty="0">
                <a:latin typeface="Calibri" panose="020F0502020204030204" pitchFamily="34" charset="0"/>
                <a:ea typeface="Calibri" panose="020F0502020204030204" pitchFamily="34" charset="0"/>
              </a:rPr>
              <a:t> </a:t>
            </a:r>
            <a:r>
              <a:rPr lang="el-GR" sz="1800" dirty="0" err="1">
                <a:latin typeface="Calibri" panose="020F0502020204030204" pitchFamily="34" charset="0"/>
                <a:ea typeface="Calibri" panose="020F0502020204030204" pitchFamily="34" charset="0"/>
              </a:rPr>
              <a:t>al</a:t>
            </a:r>
            <a:r>
              <a:rPr lang="el-GR" sz="1800" dirty="0">
                <a:latin typeface="Calibri" panose="020F0502020204030204" pitchFamily="34" charset="0"/>
                <a:ea typeface="Calibri" panose="020F0502020204030204" pitchFamily="34" charset="0"/>
              </a:rPr>
              <a:t>., 2015)</a:t>
            </a:r>
            <a:r>
              <a:rPr lang="el-GR" sz="1800" b="1" dirty="0">
                <a:latin typeface="Calibri" panose="020F0502020204030204" pitchFamily="34" charset="0"/>
                <a:ea typeface="Calibri" panose="020F0502020204030204" pitchFamily="34" charset="0"/>
                <a:cs typeface="Times New Roman" panose="02020603050405020304" pitchFamily="18" charset="0"/>
              </a:rPr>
              <a:t>.</a:t>
            </a:r>
            <a:r>
              <a:rPr lang="el-GR" sz="1800" dirty="0">
                <a:latin typeface="Calibri" panose="020F0502020204030204" pitchFamily="34" charset="0"/>
                <a:ea typeface="Calibri" panose="020F0502020204030204" pitchFamily="34" charset="0"/>
                <a:cs typeface="Times New Roman" panose="02020603050405020304" pitchFamily="18" charset="0"/>
              </a:rPr>
              <a:t>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90000"/>
              </a:lnSpc>
            </a:pPr>
            <a:r>
              <a:rPr lang="el-GR" sz="1800" dirty="0">
                <a:latin typeface="Calibri" panose="020F0502020204030204" pitchFamily="34" charset="0"/>
                <a:ea typeface="Calibri" panose="020F0502020204030204" pitchFamily="34" charset="0"/>
              </a:rPr>
              <a:t>Από τις βασικές γνωστικές δεξιότητες είναι </a:t>
            </a:r>
            <a:r>
              <a:rPr lang="el-GR" sz="1800" b="1" dirty="0">
                <a:latin typeface="Calibri" panose="020F0502020204030204" pitchFamily="34" charset="0"/>
                <a:ea typeface="Calibri" panose="020F0502020204030204" pitchFamily="34" charset="0"/>
              </a:rPr>
              <a:t>η προσοχή</a:t>
            </a:r>
            <a:r>
              <a:rPr lang="el-GR" sz="1800" dirty="0">
                <a:latin typeface="Calibri" panose="020F0502020204030204" pitchFamily="34" charset="0"/>
                <a:ea typeface="Calibri" panose="020F0502020204030204" pitchFamily="34" charset="0"/>
              </a:rPr>
              <a:t>, δεξιότητα που καλούνται και οι μαθητές να καλλιεργήσουν. Η προσοχή είναι ύψιστης  σημασίας καθώς μας </a:t>
            </a:r>
            <a:r>
              <a:rPr lang="el-GR" sz="1800" b="1" dirty="0">
                <a:latin typeface="Calibri" panose="020F0502020204030204" pitchFamily="34" charset="0"/>
                <a:ea typeface="Calibri" panose="020F0502020204030204" pitchFamily="34" charset="0"/>
              </a:rPr>
              <a:t>εξασφαλίζει τη δυνατότητα να εστιάζουμε κάθε φορά σε συγκεκριμένο ερέθισμα </a:t>
            </a:r>
            <a:r>
              <a:rPr lang="el-GR" sz="1800" dirty="0">
                <a:latin typeface="Calibri" panose="020F0502020204030204" pitchFamily="34" charset="0"/>
                <a:ea typeface="Calibri" panose="020F0502020204030204" pitchFamily="34" charset="0"/>
              </a:rPr>
              <a:t>και αυτό γιατί ο ανθρώπινος εγκέφαλος λόγω των περιορισμένων πόρων που διαθέτει πρέπει να </a:t>
            </a:r>
            <a:r>
              <a:rPr lang="el-GR" sz="1800" b="1" dirty="0">
                <a:latin typeface="Calibri" panose="020F0502020204030204" pitchFamily="34" charset="0"/>
                <a:ea typeface="Calibri" panose="020F0502020204030204" pitchFamily="34" charset="0"/>
              </a:rPr>
              <a:t>επεξεργάζεται τις πληροφορίες επιλεκτικά</a:t>
            </a:r>
            <a:r>
              <a:rPr lang="el-GR" sz="1800" dirty="0">
                <a:latin typeface="Calibri" panose="020F0502020204030204" pitchFamily="34" charset="0"/>
                <a:ea typeface="Calibri" panose="020F0502020204030204" pitchFamily="34" charset="0"/>
              </a:rPr>
              <a:t>. Επιπρόσθετα, βοηθά το άτομο να ανακαλεί από τη μνήμη του ανενεργές πληροφορίες οι οποίες απαιτούνται για τη διαχείριση και επίλυση διαφόρων καταστάσεων στην καθημερινότητά του. </a:t>
            </a:r>
            <a:endParaRPr lang="el-GR" sz="1800" dirty="0"/>
          </a:p>
        </p:txBody>
      </p:sp>
      <p:sp>
        <p:nvSpPr>
          <p:cNvPr id="4" name="Rectangle 3"/>
          <p:cNvSpPr/>
          <p:nvPr/>
        </p:nvSpPr>
        <p:spPr>
          <a:xfrm>
            <a:off x="1012458" y="770709"/>
            <a:ext cx="2666307" cy="461665"/>
          </a:xfrm>
          <a:prstGeom prst="rect">
            <a:avLst/>
          </a:prstGeom>
        </p:spPr>
        <p:txBody>
          <a:bodyPr wrap="none">
            <a:spAutoFit/>
          </a:bodyPr>
          <a:lstStyle/>
          <a:p>
            <a:r>
              <a:rPr lang="en-US" sz="2400" b="1" dirty="0"/>
              <a:t>Digital Natives 2 </a:t>
            </a:r>
            <a:endParaRPr lang="el-GR" sz="2400" b="1" dirty="0"/>
          </a:p>
        </p:txBody>
      </p:sp>
      <p:pic>
        <p:nvPicPr>
          <p:cNvPr id="5" name="Picture 4"/>
          <p:cNvPicPr>
            <a:picLocks noChangeAspect="1"/>
          </p:cNvPicPr>
          <p:nvPr/>
        </p:nvPicPr>
        <p:blipFill>
          <a:blip r:embed="rId2"/>
          <a:stretch>
            <a:fillRect/>
          </a:stretch>
        </p:blipFill>
        <p:spPr>
          <a:xfrm>
            <a:off x="7667282" y="4357692"/>
            <a:ext cx="2859272" cy="1774090"/>
          </a:xfrm>
          <a:prstGeom prst="rect">
            <a:avLst/>
          </a:prstGeom>
        </p:spPr>
      </p:pic>
      <p:pic>
        <p:nvPicPr>
          <p:cNvPr id="6" name="Picture 5"/>
          <p:cNvPicPr>
            <a:picLocks noChangeAspect="1"/>
          </p:cNvPicPr>
          <p:nvPr/>
        </p:nvPicPr>
        <p:blipFill>
          <a:blip r:embed="rId3"/>
          <a:stretch>
            <a:fillRect/>
          </a:stretch>
        </p:blipFill>
        <p:spPr>
          <a:xfrm>
            <a:off x="7553255" y="1835075"/>
            <a:ext cx="3087326" cy="2168691"/>
          </a:xfrm>
          <a:prstGeom prst="rect">
            <a:avLst/>
          </a:prstGeom>
        </p:spPr>
      </p:pic>
      <p:sp>
        <p:nvSpPr>
          <p:cNvPr id="10" name="Slide Number Placeholder 4">
            <a:extLst>
              <a:ext uri="{FF2B5EF4-FFF2-40B4-BE49-F238E27FC236}">
                <a16:creationId xmlns:a16="http://schemas.microsoft.com/office/drawing/2014/main" id="{24B02B39-35CE-FA02-2DC9-B37171DC51A5}"/>
              </a:ext>
            </a:extLst>
          </p:cNvPr>
          <p:cNvSpPr>
            <a:spLocks noGrp="1"/>
          </p:cNvSpPr>
          <p:nvPr>
            <p:ph type="sldNum" sz="quarter" idx="12"/>
          </p:nvPr>
        </p:nvSpPr>
        <p:spPr>
          <a:xfrm>
            <a:off x="8375904" y="6203952"/>
            <a:ext cx="3276600" cy="365125"/>
          </a:xfrm>
        </p:spPr>
        <p:txBody>
          <a:bodyPr/>
          <a:lstStyle/>
          <a:p>
            <a:fld id="{B459ED47-9C89-43F3-9D88-0AF5C90247EF}" type="slidenum">
              <a:rPr lang="en-GB" smtClean="0"/>
              <a:t>37</a:t>
            </a:fld>
            <a:endParaRPr lang="en-GB" dirty="0"/>
          </a:p>
        </p:txBody>
      </p:sp>
    </p:spTree>
    <p:extLst>
      <p:ext uri="{BB962C8B-B14F-4D97-AF65-F5344CB8AC3E}">
        <p14:creationId xmlns:p14="http://schemas.microsoft.com/office/powerpoint/2010/main" val="31602928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7714E56-4A5C-6652-3743-8E4B05ED6716}"/>
              </a:ext>
            </a:extLst>
          </p:cNvPr>
          <p:cNvSpPr>
            <a:spLocks noGrp="1"/>
          </p:cNvSpPr>
          <p:nvPr>
            <p:ph idx="1"/>
          </p:nvPr>
        </p:nvSpPr>
        <p:spPr>
          <a:xfrm>
            <a:off x="857795" y="1421770"/>
            <a:ext cx="4955176" cy="4782181"/>
          </a:xfrm>
        </p:spPr>
        <p:txBody>
          <a:bodyPr anchor="t">
            <a:normAutofit fontScale="92500" lnSpcReduction="10000"/>
          </a:bodyPr>
          <a:lstStyle/>
          <a:p>
            <a:pPr algn="just">
              <a:lnSpc>
                <a:spcPct val="90000"/>
              </a:lnSpc>
            </a:pPr>
            <a:r>
              <a:rPr lang="el-GR" sz="1800" b="1" dirty="0">
                <a:latin typeface="Calibri" panose="020F0502020204030204" pitchFamily="34" charset="0"/>
                <a:ea typeface="Calibri" panose="020F0502020204030204" pitchFamily="34" charset="0"/>
                <a:cs typeface="Calibri" panose="020F0502020204030204" pitchFamily="34" charset="0"/>
              </a:rPr>
              <a:t>Η χρήση των πολλαπλών σημειωτικών συστημάτων έρχεται να συνδεθεί με τα  Μεικτά Μαθησιακά Περιβάλλοντα (</a:t>
            </a:r>
            <a:r>
              <a:rPr lang="en-US" sz="1800" b="1" dirty="0">
                <a:latin typeface="Calibri" panose="020F0502020204030204" pitchFamily="34" charset="0"/>
                <a:ea typeface="Calibri" panose="020F0502020204030204" pitchFamily="34" charset="0"/>
                <a:cs typeface="Calibri" panose="020F0502020204030204" pitchFamily="34" charset="0"/>
              </a:rPr>
              <a:t>Blended Learning Environments</a:t>
            </a:r>
            <a:r>
              <a:rPr lang="el-GR" sz="1800" b="1" dirty="0">
                <a:latin typeface="Calibri" panose="020F0502020204030204" pitchFamily="34" charset="0"/>
                <a:ea typeface="Calibri" panose="020F0502020204030204" pitchFamily="34" charset="0"/>
                <a:cs typeface="Calibri" panose="020F0502020204030204" pitchFamily="34" charset="0"/>
              </a:rPr>
              <a:t>)</a:t>
            </a:r>
            <a:r>
              <a:rPr lang="el-GR" sz="1800"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Calibri" panose="020F0502020204030204" pitchFamily="34" charset="0"/>
              </a:rPr>
              <a:t>Edwards et al</a:t>
            </a:r>
            <a:r>
              <a:rPr lang="el-GR" sz="1800" dirty="0">
                <a:latin typeface="Calibri" panose="020F0502020204030204" pitchFamily="34" charset="0"/>
                <a:ea typeface="Calibri" panose="020F0502020204030204" pitchFamily="34" charset="0"/>
                <a:cs typeface="Calibri" panose="020F0502020204030204" pitchFamily="34" charset="0"/>
              </a:rPr>
              <a:t>., 2019; </a:t>
            </a:r>
            <a:r>
              <a:rPr lang="en-US" sz="1800" dirty="0">
                <a:latin typeface="Calibri" panose="020F0502020204030204" pitchFamily="34" charset="0"/>
                <a:ea typeface="Calibri" panose="020F0502020204030204" pitchFamily="34" charset="0"/>
                <a:cs typeface="Calibri" panose="020F0502020204030204" pitchFamily="34" charset="0"/>
              </a:rPr>
              <a:t>Koper</a:t>
            </a:r>
            <a:r>
              <a:rPr lang="el-GR" sz="1800" dirty="0">
                <a:latin typeface="Calibri" panose="020F0502020204030204" pitchFamily="34" charset="0"/>
                <a:ea typeface="Calibri" panose="020F0502020204030204" pitchFamily="34" charset="0"/>
                <a:cs typeface="Calibri" panose="020F0502020204030204" pitchFamily="34" charset="0"/>
              </a:rPr>
              <a:t>, 2014), ώστε μέσω της εμπλοκής των μαθητών σε πραγματικά και συμβολικά συστήματα να ενεργοποιούνται διαφορετικές γνωστικές διεργασίες. </a:t>
            </a:r>
          </a:p>
          <a:p>
            <a:pPr algn="just">
              <a:lnSpc>
                <a:spcPct val="90000"/>
              </a:lnSpc>
            </a:pPr>
            <a:r>
              <a:rPr lang="el-GR" sz="1800" dirty="0">
                <a:latin typeface="Calibri" panose="020F0502020204030204" pitchFamily="34" charset="0"/>
                <a:ea typeface="Calibri" panose="020F0502020204030204" pitchFamily="34" charset="0"/>
                <a:cs typeface="Calibri" panose="020F0502020204030204" pitchFamily="34" charset="0"/>
              </a:rPr>
              <a:t>Η σημειωτική σχετίζεται με τρεις βασικές έννοιες, κατά τους </a:t>
            </a:r>
            <a:r>
              <a:rPr lang="el-GR" sz="1800" dirty="0" err="1">
                <a:latin typeface="Calibri" panose="020F0502020204030204" pitchFamily="34" charset="0"/>
                <a:ea typeface="Calibri" panose="020F0502020204030204" pitchFamily="34" charset="0"/>
                <a:cs typeface="Calibri" panose="020F0502020204030204" pitchFamily="34" charset="0"/>
              </a:rPr>
              <a:t>Mingers</a:t>
            </a:r>
            <a:r>
              <a:rPr lang="el-GR" sz="1800" dirty="0">
                <a:latin typeface="Calibri" panose="020F0502020204030204" pitchFamily="34" charset="0"/>
                <a:ea typeface="Calibri" panose="020F0502020204030204" pitchFamily="34" charset="0"/>
                <a:cs typeface="Calibri" panose="020F0502020204030204" pitchFamily="34" charset="0"/>
              </a:rPr>
              <a:t>, </a:t>
            </a:r>
            <a:r>
              <a:rPr lang="el-GR" sz="1800" dirty="0" err="1">
                <a:latin typeface="Calibri" panose="020F0502020204030204" pitchFamily="34" charset="0"/>
                <a:ea typeface="Calibri" panose="020F0502020204030204" pitchFamily="34" charset="0"/>
                <a:cs typeface="Calibri" panose="020F0502020204030204" pitchFamily="34" charset="0"/>
              </a:rPr>
              <a:t>Willcocks</a:t>
            </a:r>
            <a:r>
              <a:rPr lang="el-GR" sz="1800" dirty="0">
                <a:latin typeface="Calibri" panose="020F0502020204030204" pitchFamily="34" charset="0"/>
                <a:ea typeface="Calibri" panose="020F0502020204030204" pitchFamily="34" charset="0"/>
                <a:cs typeface="Calibri" panose="020F0502020204030204" pitchFamily="34" charset="0"/>
              </a:rPr>
              <a:t> (2014): με  την προσωπική </a:t>
            </a:r>
            <a:r>
              <a:rPr lang="el-GR" sz="1800" dirty="0" err="1">
                <a:latin typeface="Calibri" panose="020F0502020204030204" pitchFamily="34" charset="0"/>
                <a:ea typeface="Calibri" panose="020F0502020204030204" pitchFamily="34" charset="0"/>
                <a:cs typeface="Calibri" panose="020F0502020204030204" pitchFamily="34" charset="0"/>
              </a:rPr>
              <a:t>νοηματοδότηση</a:t>
            </a:r>
            <a:r>
              <a:rPr lang="el-GR" sz="1800" dirty="0">
                <a:latin typeface="Calibri" panose="020F0502020204030204" pitchFamily="34" charset="0"/>
                <a:ea typeface="Calibri" panose="020F0502020204030204" pitchFamily="34" charset="0"/>
                <a:cs typeface="Calibri" panose="020F0502020204030204" pitchFamily="34" charset="0"/>
              </a:rPr>
              <a:t> του μαθητή με την παραγωγή και ερμηνεία των σημάτων και των συμβόλων (</a:t>
            </a:r>
            <a:r>
              <a:rPr lang="el-GR" sz="1800" dirty="0" err="1">
                <a:latin typeface="Calibri" panose="020F0502020204030204" pitchFamily="34" charset="0"/>
                <a:ea typeface="Calibri" panose="020F0502020204030204" pitchFamily="34" charset="0"/>
                <a:cs typeface="Calibri" panose="020F0502020204030204" pitchFamily="34" charset="0"/>
              </a:rPr>
              <a:t>personal</a:t>
            </a:r>
            <a:r>
              <a:rPr lang="el-GR" sz="1800" dirty="0">
                <a:latin typeface="Calibri" panose="020F0502020204030204" pitchFamily="34" charset="0"/>
                <a:ea typeface="Calibri" panose="020F0502020204030204" pitchFamily="34" charset="0"/>
                <a:cs typeface="Calibri" panose="020F0502020204030204" pitchFamily="34" charset="0"/>
              </a:rPr>
              <a:t> </a:t>
            </a:r>
            <a:r>
              <a:rPr lang="el-GR" sz="1800" dirty="0" err="1">
                <a:latin typeface="Calibri" panose="020F0502020204030204" pitchFamily="34" charset="0"/>
                <a:ea typeface="Calibri" panose="020F0502020204030204" pitchFamily="34" charset="0"/>
                <a:cs typeface="Calibri" panose="020F0502020204030204" pitchFamily="34" charset="0"/>
              </a:rPr>
              <a:t>world</a:t>
            </a:r>
            <a:r>
              <a:rPr lang="el-GR" sz="1800" dirty="0">
                <a:latin typeface="Calibri" panose="020F0502020204030204" pitchFamily="34" charset="0"/>
                <a:ea typeface="Calibri" panose="020F0502020204030204" pitchFamily="34" charset="0"/>
                <a:cs typeface="Calibri" panose="020F0502020204030204" pitchFamily="34" charset="0"/>
              </a:rPr>
              <a:t>), με τον υλικό κόσμο (</a:t>
            </a:r>
            <a:r>
              <a:rPr lang="el-GR" sz="1800" dirty="0" err="1">
                <a:latin typeface="Calibri" panose="020F0502020204030204" pitchFamily="34" charset="0"/>
                <a:ea typeface="Calibri" panose="020F0502020204030204" pitchFamily="34" charset="0"/>
                <a:cs typeface="Calibri" panose="020F0502020204030204" pitchFamily="34" charset="0"/>
              </a:rPr>
              <a:t>material</a:t>
            </a:r>
            <a:r>
              <a:rPr lang="el-GR" sz="1800" dirty="0">
                <a:latin typeface="Calibri" panose="020F0502020204030204" pitchFamily="34" charset="0"/>
                <a:ea typeface="Calibri" panose="020F0502020204030204" pitchFamily="34" charset="0"/>
                <a:cs typeface="Calibri" panose="020F0502020204030204" pitchFamily="34" charset="0"/>
              </a:rPr>
              <a:t> </a:t>
            </a:r>
            <a:r>
              <a:rPr lang="el-GR" sz="1800" dirty="0" err="1">
                <a:latin typeface="Calibri" panose="020F0502020204030204" pitchFamily="34" charset="0"/>
                <a:ea typeface="Calibri" panose="020F0502020204030204" pitchFamily="34" charset="0"/>
                <a:cs typeface="Calibri" panose="020F0502020204030204" pitchFamily="34" charset="0"/>
              </a:rPr>
              <a:t>world</a:t>
            </a:r>
            <a:r>
              <a:rPr lang="el-GR" sz="1800" dirty="0">
                <a:latin typeface="Calibri" panose="020F0502020204030204" pitchFamily="34" charset="0"/>
                <a:ea typeface="Calibri" panose="020F0502020204030204" pitchFamily="34" charset="0"/>
                <a:cs typeface="Calibri" panose="020F0502020204030204" pitchFamily="34" charset="0"/>
              </a:rPr>
              <a:t>, σημειωτική σύστημα της οπτικής αναπαράστασης/ Ενσώματη Μάθηση), καθώς τα σημεία μπορούν να μεταδίδονται μέσω «φυσικών πόρων», δηλαδή της χρήσης του σώματος, των χειρονομιών κτλ. και με τον κοινωνικό κόσμο, διότι τα σημειωτικά συστήματα είναι και κοινωνικά </a:t>
            </a:r>
            <a:r>
              <a:rPr lang="el-GR" sz="1800" dirty="0" err="1">
                <a:latin typeface="Calibri" panose="020F0502020204030204" pitchFamily="34" charset="0"/>
                <a:ea typeface="Calibri" panose="020F0502020204030204" pitchFamily="34" charset="0"/>
                <a:cs typeface="Calibri" panose="020F0502020204030204" pitchFamily="34" charset="0"/>
              </a:rPr>
              <a:t>νοηματοδοτούμενα</a:t>
            </a:r>
            <a:r>
              <a:rPr lang="el-GR" sz="1800" dirty="0">
                <a:latin typeface="Calibri" panose="020F0502020204030204" pitchFamily="34" charset="0"/>
                <a:ea typeface="Calibri" panose="020F0502020204030204" pitchFamily="34" charset="0"/>
                <a:cs typeface="Calibri" panose="020F0502020204030204" pitchFamily="34" charset="0"/>
              </a:rPr>
              <a:t>.</a:t>
            </a:r>
            <a:endParaRPr lang="el-GR" sz="1800" dirty="0">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endParaRPr lang="el-GR" sz="1500" dirty="0"/>
          </a:p>
        </p:txBody>
      </p:sp>
      <p:sp>
        <p:nvSpPr>
          <p:cNvPr id="4" name="Rectangle 3"/>
          <p:cNvSpPr/>
          <p:nvPr/>
        </p:nvSpPr>
        <p:spPr>
          <a:xfrm>
            <a:off x="857795" y="589236"/>
            <a:ext cx="5348131" cy="461665"/>
          </a:xfrm>
          <a:prstGeom prst="rect">
            <a:avLst/>
          </a:prstGeom>
        </p:spPr>
        <p:txBody>
          <a:bodyPr wrap="none">
            <a:spAutoFit/>
          </a:bodyPr>
          <a:lstStyle/>
          <a:p>
            <a:r>
              <a:rPr lang="el-GR" sz="2400" b="1" dirty="0"/>
              <a:t>Μεικτά Μαθησιακά Περιβάλλοντα </a:t>
            </a:r>
          </a:p>
        </p:txBody>
      </p:sp>
      <p:pic>
        <p:nvPicPr>
          <p:cNvPr id="5" name="Picture 4"/>
          <p:cNvPicPr>
            <a:picLocks noChangeAspect="1"/>
          </p:cNvPicPr>
          <p:nvPr/>
        </p:nvPicPr>
        <p:blipFill>
          <a:blip r:embed="rId2"/>
          <a:stretch>
            <a:fillRect/>
          </a:stretch>
        </p:blipFill>
        <p:spPr>
          <a:xfrm>
            <a:off x="6578417" y="1802675"/>
            <a:ext cx="4778444" cy="3579221"/>
          </a:xfrm>
          <a:prstGeom prst="rect">
            <a:avLst/>
          </a:prstGeom>
        </p:spPr>
      </p:pic>
      <p:sp>
        <p:nvSpPr>
          <p:cNvPr id="14" name="Slide Number Placeholder 4">
            <a:extLst>
              <a:ext uri="{FF2B5EF4-FFF2-40B4-BE49-F238E27FC236}">
                <a16:creationId xmlns:a16="http://schemas.microsoft.com/office/drawing/2014/main" id="{24B02B39-35CE-FA02-2DC9-B37171DC51A5}"/>
              </a:ext>
            </a:extLst>
          </p:cNvPr>
          <p:cNvSpPr>
            <a:spLocks noGrp="1"/>
          </p:cNvSpPr>
          <p:nvPr>
            <p:ph type="sldNum" sz="quarter" idx="12"/>
          </p:nvPr>
        </p:nvSpPr>
        <p:spPr>
          <a:xfrm>
            <a:off x="8375904" y="6203952"/>
            <a:ext cx="3276600" cy="365125"/>
          </a:xfrm>
        </p:spPr>
        <p:txBody>
          <a:bodyPr/>
          <a:lstStyle/>
          <a:p>
            <a:fld id="{B459ED47-9C89-43F3-9D88-0AF5C90247EF}" type="slidenum">
              <a:rPr lang="en-GB" smtClean="0"/>
              <a:t>38</a:t>
            </a:fld>
            <a:endParaRPr lang="en-GB" dirty="0"/>
          </a:p>
        </p:txBody>
      </p:sp>
    </p:spTree>
    <p:extLst>
      <p:ext uri="{BB962C8B-B14F-4D97-AF65-F5344CB8AC3E}">
        <p14:creationId xmlns:p14="http://schemas.microsoft.com/office/powerpoint/2010/main" val="20310998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4">
            <a:extLst>
              <a:ext uri="{FF2B5EF4-FFF2-40B4-BE49-F238E27FC236}">
                <a16:creationId xmlns:a16="http://schemas.microsoft.com/office/drawing/2014/main" id="{24B02B39-35CE-FA02-2DC9-B37171DC51A5}"/>
              </a:ext>
            </a:extLst>
          </p:cNvPr>
          <p:cNvSpPr>
            <a:spLocks noGrp="1"/>
          </p:cNvSpPr>
          <p:nvPr>
            <p:ph type="sldNum" sz="quarter" idx="12"/>
          </p:nvPr>
        </p:nvSpPr>
        <p:spPr/>
        <p:txBody>
          <a:bodyPr/>
          <a:lstStyle/>
          <a:p>
            <a:fld id="{B459ED47-9C89-43F3-9D88-0AF5C90247EF}" type="slidenum">
              <a:rPr lang="en-GB" smtClean="0"/>
              <a:t>39</a:t>
            </a:fld>
            <a:endParaRPr lang="en-GB" dirty="0"/>
          </a:p>
        </p:txBody>
      </p:sp>
      <p:sp>
        <p:nvSpPr>
          <p:cNvPr id="3" name="Content Placeholder 2">
            <a:extLst>
              <a:ext uri="{FF2B5EF4-FFF2-40B4-BE49-F238E27FC236}">
                <a16:creationId xmlns:a16="http://schemas.microsoft.com/office/drawing/2014/main" id="{87714E56-4A5C-6652-3743-8E4B05ED6716}"/>
              </a:ext>
            </a:extLst>
          </p:cNvPr>
          <p:cNvSpPr>
            <a:spLocks noGrp="1"/>
          </p:cNvSpPr>
          <p:nvPr>
            <p:ph idx="4294967295"/>
          </p:nvPr>
        </p:nvSpPr>
        <p:spPr>
          <a:xfrm>
            <a:off x="933981" y="1134533"/>
            <a:ext cx="10572220" cy="3911600"/>
          </a:xfrm>
        </p:spPr>
        <p:txBody>
          <a:bodyPr anchor="t">
            <a:noAutofit/>
          </a:bodyPr>
          <a:lstStyle/>
          <a:p>
            <a:pPr marL="285750" indent="-91440" algn="just" rtl="0">
              <a:lnSpc>
                <a:spcPct val="100000"/>
              </a:lnSpc>
              <a:spcBef>
                <a:spcPts val="600"/>
              </a:spcBef>
              <a:spcAft>
                <a:spcPts val="600"/>
              </a:spcAft>
              <a:buFont typeface="Arial" panose="020B0604020202020204" pitchFamily="34" charset="0"/>
              <a:buChar char="•"/>
            </a:pPr>
            <a:r>
              <a:rPr lang="el-GR" b="0" i="0" u="none" strike="noStrike" dirty="0">
                <a:solidFill>
                  <a:srgbClr val="000000"/>
                </a:solidFill>
                <a:effectLst/>
                <a:ea typeface="Calibri" panose="020F0502020204030204" pitchFamily="34" charset="0"/>
                <a:cs typeface="Calibri" panose="020F0502020204030204" pitchFamily="34" charset="0"/>
              </a:rPr>
              <a:t> </a:t>
            </a:r>
            <a:r>
              <a:rPr lang="el-GR" b="0" i="0" u="sng" dirty="0">
                <a:solidFill>
                  <a:srgbClr val="000000"/>
                </a:solidFill>
                <a:effectLst/>
                <a:ea typeface="Calibri" panose="020F0502020204030204" pitchFamily="34" charset="0"/>
                <a:cs typeface="Calibri" panose="020F0502020204030204" pitchFamily="34" charset="0"/>
              </a:rPr>
              <a:t>1</a:t>
            </a:r>
            <a:r>
              <a:rPr lang="el-GR" b="0" i="0" u="sng" baseline="30000" dirty="0">
                <a:solidFill>
                  <a:srgbClr val="000000"/>
                </a:solidFill>
                <a:effectLst/>
                <a:ea typeface="Calibri" panose="020F0502020204030204" pitchFamily="34" charset="0"/>
                <a:cs typeface="Calibri" panose="020F0502020204030204" pitchFamily="34" charset="0"/>
              </a:rPr>
              <a:t>η</a:t>
            </a:r>
            <a:r>
              <a:rPr lang="el-GR" b="0" i="0" u="sng" dirty="0">
                <a:solidFill>
                  <a:srgbClr val="000000"/>
                </a:solidFill>
                <a:effectLst/>
                <a:ea typeface="Calibri" panose="020F0502020204030204" pitchFamily="34" charset="0"/>
                <a:cs typeface="Calibri" panose="020F0502020204030204" pitchFamily="34" charset="0"/>
              </a:rPr>
              <a:t> Παρουσίαση του σχεδιασμού του έργου και </a:t>
            </a:r>
            <a:r>
              <a:rPr lang="en-US" b="0" i="0" u="sng" dirty="0">
                <a:solidFill>
                  <a:srgbClr val="000000"/>
                </a:solidFill>
                <a:effectLst/>
                <a:ea typeface="Calibri" panose="020F0502020204030204" pitchFamily="34" charset="0"/>
                <a:cs typeface="Calibri" panose="020F0502020204030204" pitchFamily="34" charset="0"/>
              </a:rPr>
              <a:t>feedback </a:t>
            </a:r>
            <a:r>
              <a:rPr lang="el-GR" b="0" i="0" u="sng" dirty="0">
                <a:solidFill>
                  <a:srgbClr val="000000"/>
                </a:solidFill>
                <a:effectLst/>
                <a:ea typeface="Calibri" panose="020F0502020204030204" pitchFamily="34" charset="0"/>
                <a:cs typeface="Calibri" panose="020F0502020204030204" pitchFamily="34" charset="0"/>
              </a:rPr>
              <a:t>από εκπαιδευτικούς</a:t>
            </a:r>
            <a:r>
              <a:rPr lang="el-GR" b="0" i="0" u="none" strike="noStrike" dirty="0">
                <a:solidFill>
                  <a:srgbClr val="000000"/>
                </a:solidFill>
                <a:effectLst/>
                <a:ea typeface="Calibri" panose="020F0502020204030204" pitchFamily="34" charset="0"/>
                <a:cs typeface="Calibri" panose="020F0502020204030204" pitchFamily="34" charset="0"/>
              </a:rPr>
              <a:t>:</a:t>
            </a:r>
            <a:r>
              <a:rPr lang="el-GR" b="0" i="0" u="none" strike="noStrike" dirty="0">
                <a:solidFill>
                  <a:srgbClr val="000000"/>
                </a:solidFill>
                <a:effectLst/>
                <a:ea typeface="Calibri" panose="020F0502020204030204" pitchFamily="34" charset="0"/>
                <a:cs typeface="Calibri" panose="020F0502020204030204" pitchFamily="34" charset="0"/>
                <a:hlinkClick r:id="rId2"/>
              </a:rPr>
              <a:t> </a:t>
            </a:r>
            <a:r>
              <a:rPr lang="el-GR" b="0" i="0" u="sng" strike="noStrike" dirty="0">
                <a:solidFill>
                  <a:srgbClr val="1155CC"/>
                </a:solidFill>
                <a:effectLst/>
                <a:ea typeface="Calibri" panose="020F0502020204030204" pitchFamily="34" charset="0"/>
                <a:cs typeface="Calibri" panose="020F0502020204030204" pitchFamily="34" charset="0"/>
                <a:hlinkClick r:id="rId2"/>
              </a:rPr>
              <a:t>6ο Πανελλήνιο Επιστημονικό Συνέδριο "Ένταξη και Χρήση των ΤΠΕ στην Εκπαιδευτική Διαδικασία</a:t>
            </a:r>
            <a:r>
              <a:rPr lang="el-GR" b="0" i="0" u="none" strike="noStrike" dirty="0">
                <a:solidFill>
                  <a:srgbClr val="000000"/>
                </a:solidFill>
                <a:effectLst/>
                <a:ea typeface="Calibri" panose="020F0502020204030204" pitchFamily="34" charset="0"/>
                <a:cs typeface="Calibri" panose="020F0502020204030204" pitchFamily="34" charset="0"/>
              </a:rPr>
              <a:t>", Πάτρα, 16-18 Σεπτεμβρίου 2022: </a:t>
            </a:r>
            <a:r>
              <a:rPr lang="el-GR" b="0" i="1" u="none" strike="noStrike" dirty="0">
                <a:solidFill>
                  <a:srgbClr val="000000"/>
                </a:solidFill>
                <a:effectLst/>
                <a:ea typeface="Calibri" panose="020F0502020204030204" pitchFamily="34" charset="0"/>
                <a:cs typeface="Calibri" panose="020F0502020204030204" pitchFamily="34" charset="0"/>
              </a:rPr>
              <a:t>Ανάπτυξη Κέντρων Καινοτομίας σε 13 Περιφερειακές Διευθύνσεις (Στρογγυλό τραπέζι: </a:t>
            </a:r>
            <a:r>
              <a:rPr lang="el-GR" b="0" i="0" u="none" strike="noStrike" dirty="0">
                <a:solidFill>
                  <a:srgbClr val="000000"/>
                </a:solidFill>
                <a:effectLst/>
                <a:ea typeface="Calibri" panose="020F0502020204030204" pitchFamily="34" charset="0"/>
                <a:cs typeface="Calibri" panose="020F0502020204030204" pitchFamily="34" charset="0"/>
              </a:rPr>
              <a:t>Κ</a:t>
            </a:r>
            <a:r>
              <a:rPr lang="el-GR" b="0" i="1" u="none" strike="noStrike" dirty="0">
                <a:solidFill>
                  <a:srgbClr val="000000"/>
                </a:solidFill>
                <a:effectLst/>
                <a:ea typeface="Calibri" panose="020F0502020204030204" pitchFamily="34" charset="0"/>
                <a:cs typeface="Calibri" panose="020F0502020204030204" pitchFamily="34" charset="0"/>
              </a:rPr>
              <a:t>αινοτόμες Τεχνολογικές Παρεμβάσεις που μπορούν να στηρίξουν περαιτέρω την Εκπαιδευτική Διαδικασία</a:t>
            </a:r>
            <a:r>
              <a:rPr lang="el-GR" b="0" i="0" u="none" strike="noStrike" dirty="0">
                <a:solidFill>
                  <a:srgbClr val="000000"/>
                </a:solidFill>
                <a:effectLst/>
                <a:ea typeface="Calibri" panose="020F0502020204030204" pitchFamily="34" charset="0"/>
                <a:cs typeface="Calibri" panose="020F0502020204030204" pitchFamily="34" charset="0"/>
              </a:rPr>
              <a:t>)</a:t>
            </a:r>
            <a:r>
              <a:rPr lang="el-GR" b="0" i="1" u="none" strike="noStrike" dirty="0">
                <a:solidFill>
                  <a:srgbClr val="000000"/>
                </a:solidFill>
                <a:effectLst/>
                <a:ea typeface="Calibri" panose="020F0502020204030204" pitchFamily="34" charset="0"/>
                <a:cs typeface="Calibri" panose="020F0502020204030204" pitchFamily="34" charset="0"/>
              </a:rPr>
              <a:t>, </a:t>
            </a:r>
            <a:r>
              <a:rPr lang="el-GR" b="0" i="0" u="none" strike="noStrike" dirty="0">
                <a:solidFill>
                  <a:srgbClr val="000000"/>
                </a:solidFill>
                <a:effectLst/>
                <a:ea typeface="Calibri" panose="020F0502020204030204" pitchFamily="34" charset="0"/>
                <a:cs typeface="Calibri" panose="020F0502020204030204" pitchFamily="34" charset="0"/>
              </a:rPr>
              <a:t>Ζ. Σμυρναίου &amp; Α. </a:t>
            </a:r>
            <a:r>
              <a:rPr lang="el-GR" b="0" i="0" u="none" strike="noStrike" dirty="0" err="1">
                <a:solidFill>
                  <a:srgbClr val="000000"/>
                </a:solidFill>
                <a:effectLst/>
                <a:ea typeface="Calibri" panose="020F0502020204030204" pitchFamily="34" charset="0"/>
                <a:cs typeface="Calibri" panose="020F0502020204030204" pitchFamily="34" charset="0"/>
              </a:rPr>
              <a:t>Βαγγελάτος</a:t>
            </a:r>
            <a:endParaRPr lang="el-GR" b="0" i="0" u="none" strike="noStrike" dirty="0">
              <a:solidFill>
                <a:srgbClr val="000000"/>
              </a:solidFill>
              <a:effectLst/>
              <a:ea typeface="Calibri" panose="020F0502020204030204" pitchFamily="34" charset="0"/>
              <a:cs typeface="Calibri" panose="020F0502020204030204" pitchFamily="34" charset="0"/>
            </a:endParaRPr>
          </a:p>
          <a:p>
            <a:pPr marL="285750" indent="-91440" algn="just">
              <a:lnSpc>
                <a:spcPct val="100000"/>
              </a:lnSpc>
              <a:spcBef>
                <a:spcPts val="600"/>
              </a:spcBef>
              <a:spcAft>
                <a:spcPts val="600"/>
              </a:spcAft>
              <a:buFont typeface="Arial" panose="020B0604020202020204" pitchFamily="34" charset="0"/>
              <a:buChar char="•"/>
            </a:pPr>
            <a:r>
              <a:rPr lang="el-GR" dirty="0">
                <a:ea typeface="Calibri" panose="020F0502020204030204" pitchFamily="34" charset="0"/>
                <a:cs typeface="Calibri" panose="020F0502020204030204" pitchFamily="34" charset="0"/>
              </a:rPr>
              <a:t>Σμυρναίου, Ζ. (2023). Εκπαίδευση &amp; Καινοτομία: Ίδρυση Κέντρων Καινοτομίας στις 13 Περιφερειακές διευθύνσεις. 2ο συνέδριο IMPACT 2023 </a:t>
            </a:r>
            <a:r>
              <a:rPr lang="el-GR" dirty="0" err="1">
                <a:ea typeface="Calibri" panose="020F0502020204030204" pitchFamily="34" charset="0"/>
                <a:cs typeface="Calibri" panose="020F0502020204030204" pitchFamily="34" charset="0"/>
              </a:rPr>
              <a:t>Innovation</a:t>
            </a:r>
            <a:r>
              <a:rPr lang="el-GR" dirty="0">
                <a:ea typeface="Calibri" panose="020F0502020204030204" pitchFamily="34" charset="0"/>
                <a:cs typeface="Calibri" panose="020F0502020204030204" pitchFamily="34" charset="0"/>
              </a:rPr>
              <a:t> </a:t>
            </a:r>
            <a:r>
              <a:rPr lang="el-GR" dirty="0" err="1">
                <a:ea typeface="Calibri" panose="020F0502020204030204" pitchFamily="34" charset="0"/>
                <a:cs typeface="Calibri" panose="020F0502020204030204" pitchFamily="34" charset="0"/>
              </a:rPr>
              <a:t>to</a:t>
            </a:r>
            <a:r>
              <a:rPr lang="el-GR" dirty="0">
                <a:ea typeface="Calibri" panose="020F0502020204030204" pitchFamily="34" charset="0"/>
                <a:cs typeface="Calibri" panose="020F0502020204030204" pitchFamily="34" charset="0"/>
              </a:rPr>
              <a:t> the Market </a:t>
            </a:r>
            <a:r>
              <a:rPr lang="el-GR" dirty="0" err="1">
                <a:ea typeface="Calibri" panose="020F0502020204030204" pitchFamily="34" charset="0"/>
                <a:cs typeface="Calibri" panose="020F0502020204030204" pitchFamily="34" charset="0"/>
              </a:rPr>
              <a:t>PAtras</a:t>
            </a:r>
            <a:r>
              <a:rPr lang="el-GR" dirty="0">
                <a:ea typeface="Calibri" panose="020F0502020204030204" pitchFamily="34" charset="0"/>
                <a:cs typeface="Calibri" panose="020F0502020204030204" pitchFamily="34" charset="0"/>
              </a:rPr>
              <a:t> </a:t>
            </a:r>
            <a:r>
              <a:rPr lang="el-GR" dirty="0" err="1">
                <a:ea typeface="Calibri" panose="020F0502020204030204" pitchFamily="34" charset="0"/>
                <a:cs typeface="Calibri" panose="020F0502020204030204" pitchFamily="34" charset="0"/>
              </a:rPr>
              <a:t>Conference</a:t>
            </a:r>
            <a:r>
              <a:rPr lang="el-GR" dirty="0">
                <a:ea typeface="Calibri" panose="020F0502020204030204" pitchFamily="34" charset="0"/>
                <a:cs typeface="Calibri" panose="020F0502020204030204" pitchFamily="34" charset="0"/>
              </a:rPr>
              <a:t> on </a:t>
            </a:r>
            <a:r>
              <a:rPr lang="el-GR" dirty="0" err="1">
                <a:ea typeface="Calibri" panose="020F0502020204030204" pitchFamily="34" charset="0"/>
                <a:cs typeface="Calibri" panose="020F0502020204030204" pitchFamily="34" charset="0"/>
              </a:rPr>
              <a:t>Technology</a:t>
            </a:r>
            <a:r>
              <a:rPr lang="el-GR" dirty="0">
                <a:ea typeface="Calibri" panose="020F0502020204030204" pitchFamily="34" charset="0"/>
                <a:cs typeface="Calibri" panose="020F0502020204030204" pitchFamily="34" charset="0"/>
              </a:rPr>
              <a:t> </a:t>
            </a:r>
            <a:r>
              <a:rPr lang="el-GR" dirty="0" err="1">
                <a:ea typeface="Calibri" panose="020F0502020204030204" pitchFamily="34" charset="0"/>
                <a:cs typeface="Calibri" panose="020F0502020204030204" pitchFamily="34" charset="0"/>
              </a:rPr>
              <a:t>transfer</a:t>
            </a:r>
            <a:r>
              <a:rPr lang="el-GR" dirty="0">
                <a:ea typeface="Calibri" panose="020F0502020204030204" pitchFamily="34" charset="0"/>
                <a:cs typeface="Calibri" panose="020F0502020204030204" pitchFamily="34" charset="0"/>
              </a:rPr>
              <a:t> 18-19/07/2023.</a:t>
            </a:r>
          </a:p>
          <a:p>
            <a:pPr marL="285750" indent="-91440" algn="just">
              <a:lnSpc>
                <a:spcPct val="100000"/>
              </a:lnSpc>
              <a:spcBef>
                <a:spcPts val="600"/>
              </a:spcBef>
              <a:spcAft>
                <a:spcPts val="600"/>
              </a:spcAft>
              <a:buFont typeface="Arial" panose="020B0604020202020204" pitchFamily="34" charset="0"/>
              <a:buChar char="•"/>
            </a:pPr>
            <a:r>
              <a:rPr lang="el-GR" dirty="0">
                <a:ea typeface="Calibri" panose="020F0502020204030204" pitchFamily="34" charset="0"/>
                <a:cs typeface="Calibri" panose="020F0502020204030204" pitchFamily="34" charset="0"/>
              </a:rPr>
              <a:t>Σμυρναίου, Ζ. (2023). Ψηφιακός Μετασχηματισμός στην Εκπαίδευση: Στρατηγικές και Εφαρμογές. Στην Ημερίδα: Ψηφιακή Μάθηση: Καινοτομία &amp; Επιχειρηματικότητα Καινοτόμες λύσεις στην ψηφιακή εκπαίδευση με έδρα την Ελλάδα: διατήρηση ταλέντου και εξαγωγή τεχνολογίας στην παγκόσμια αγορά Θεματική «Ψηφιακός Μετασχηματισμός των Σχολείων» ΕΙΕ, 23/06/2023.</a:t>
            </a:r>
          </a:p>
          <a:p>
            <a:pPr marL="285750" indent="-91440" algn="just" rtl="0">
              <a:lnSpc>
                <a:spcPct val="100000"/>
              </a:lnSpc>
              <a:spcBef>
                <a:spcPts val="600"/>
              </a:spcBef>
              <a:spcAft>
                <a:spcPts val="600"/>
              </a:spcAft>
              <a:buFont typeface="Arial" panose="020B0604020202020204" pitchFamily="34" charset="0"/>
              <a:buChar char="•"/>
            </a:pPr>
            <a:r>
              <a:rPr lang="el-GR" b="0" i="0" u="none" strike="noStrike" dirty="0">
                <a:solidFill>
                  <a:srgbClr val="000000"/>
                </a:solidFill>
                <a:effectLst/>
                <a:ea typeface="Calibri" panose="020F0502020204030204" pitchFamily="34" charset="0"/>
                <a:cs typeface="Calibri" panose="020F0502020204030204" pitchFamily="34" charset="0"/>
              </a:rPr>
              <a:t>Σμυρναίου</a:t>
            </a:r>
            <a:r>
              <a:rPr lang="en-US" b="0" i="0" u="none" strike="noStrike" dirty="0">
                <a:solidFill>
                  <a:srgbClr val="000000"/>
                </a:solidFill>
                <a:effectLst/>
                <a:ea typeface="Calibri" panose="020F0502020204030204" pitchFamily="34" charset="0"/>
                <a:cs typeface="Calibri" panose="020F0502020204030204" pitchFamily="34" charset="0"/>
              </a:rPr>
              <a:t> Z.</a:t>
            </a:r>
            <a:r>
              <a:rPr lang="el-GR" b="0" i="0" u="none" strike="noStrike" dirty="0">
                <a:solidFill>
                  <a:srgbClr val="000000"/>
                </a:solidFill>
                <a:effectLst/>
                <a:ea typeface="Calibri" panose="020F0502020204030204" pitchFamily="34" charset="0"/>
                <a:cs typeface="Calibri" panose="020F0502020204030204" pitchFamily="34" charset="0"/>
              </a:rPr>
              <a:t>, </a:t>
            </a:r>
            <a:r>
              <a:rPr lang="el-GR" b="0" i="0" u="none" strike="noStrike" dirty="0" err="1">
                <a:solidFill>
                  <a:srgbClr val="000000"/>
                </a:solidFill>
                <a:effectLst/>
                <a:ea typeface="Calibri" panose="020F0502020204030204" pitchFamily="34" charset="0"/>
                <a:cs typeface="Calibri" panose="020F0502020204030204" pitchFamily="34" charset="0"/>
              </a:rPr>
              <a:t>Βαγγελάτος</a:t>
            </a:r>
            <a:r>
              <a:rPr lang="en-US" b="0" i="0" u="none" strike="noStrike" dirty="0">
                <a:solidFill>
                  <a:srgbClr val="000000"/>
                </a:solidFill>
                <a:effectLst/>
                <a:ea typeface="Calibri" panose="020F0502020204030204" pitchFamily="34" charset="0"/>
                <a:cs typeface="Calibri" panose="020F0502020204030204" pitchFamily="34" charset="0"/>
              </a:rPr>
              <a:t> A.</a:t>
            </a:r>
            <a:r>
              <a:rPr lang="el-GR" b="0" i="0" u="none" strike="noStrike" dirty="0">
                <a:solidFill>
                  <a:srgbClr val="000000"/>
                </a:solidFill>
                <a:effectLst/>
                <a:ea typeface="Calibri" panose="020F0502020204030204" pitchFamily="34" charset="0"/>
                <a:cs typeface="Calibri" panose="020F0502020204030204" pitchFamily="34" charset="0"/>
              </a:rPr>
              <a:t>, Κωστίκας </a:t>
            </a:r>
            <a:r>
              <a:rPr lang="en-US" b="0" i="0" u="none" strike="noStrike" dirty="0">
                <a:solidFill>
                  <a:srgbClr val="000000"/>
                </a:solidFill>
                <a:effectLst/>
                <a:ea typeface="Calibri" panose="020F0502020204030204" pitchFamily="34" charset="0"/>
                <a:cs typeface="Calibri" panose="020F0502020204030204" pitchFamily="34" charset="0"/>
              </a:rPr>
              <a:t>I. </a:t>
            </a:r>
            <a:r>
              <a:rPr lang="el-GR" b="0" i="0" u="none" strike="noStrike" dirty="0">
                <a:solidFill>
                  <a:srgbClr val="000000"/>
                </a:solidFill>
                <a:effectLst/>
                <a:ea typeface="Calibri" panose="020F0502020204030204" pitchFamily="34" charset="0"/>
                <a:cs typeface="Calibri" panose="020F0502020204030204" pitchFamily="34" charset="0"/>
              </a:rPr>
              <a:t>(2023), Κέντρα Καινοτομίας: Αξιοποίηση του Ευρωπαϊκού Πλαισίου για τον Ψηφιακό Μετασχηματισμό στην Εκπαίδευση, 15</a:t>
            </a:r>
            <a:r>
              <a:rPr lang="en-US" b="0" i="0" u="none" strike="noStrike" dirty="0">
                <a:solidFill>
                  <a:srgbClr val="000000"/>
                </a:solidFill>
                <a:effectLst/>
                <a:ea typeface="Calibri" panose="020F0502020204030204" pitchFamily="34" charset="0"/>
                <a:cs typeface="Calibri" panose="020F0502020204030204" pitchFamily="34" charset="0"/>
              </a:rPr>
              <a:t>o </a:t>
            </a:r>
            <a:r>
              <a:rPr lang="el-GR" b="0" i="0" u="none" strike="noStrike" dirty="0">
                <a:solidFill>
                  <a:srgbClr val="000000"/>
                </a:solidFill>
                <a:effectLst/>
                <a:ea typeface="Calibri" panose="020F0502020204030204" pitchFamily="34" charset="0"/>
                <a:cs typeface="Calibri" panose="020F0502020204030204" pitchFamily="34" charset="0"/>
              </a:rPr>
              <a:t>Διεθνές Συνέδριο Η Πληροφορική στην Εκπαίδευση (</a:t>
            </a:r>
            <a:r>
              <a:rPr lang="el-GR" b="0" i="0" u="sng" strike="noStrike" dirty="0">
                <a:solidFill>
                  <a:srgbClr val="1155CC"/>
                </a:solidFill>
                <a:effectLst/>
                <a:ea typeface="Calibri" panose="020F0502020204030204" pitchFamily="34" charset="0"/>
                <a:cs typeface="Calibri" panose="020F0502020204030204" pitchFamily="34" charset="0"/>
                <a:hlinkClick r:id="rId3"/>
              </a:rPr>
              <a:t>15</a:t>
            </a:r>
            <a:r>
              <a:rPr lang="en-US" b="0" i="0" u="sng" strike="noStrike" dirty="0" err="1">
                <a:solidFill>
                  <a:srgbClr val="1155CC"/>
                </a:solidFill>
                <a:effectLst/>
                <a:ea typeface="Calibri" panose="020F0502020204030204" pitchFamily="34" charset="0"/>
                <a:cs typeface="Calibri" panose="020F0502020204030204" pitchFamily="34" charset="0"/>
                <a:hlinkClick r:id="rId3"/>
              </a:rPr>
              <a:t>th</a:t>
            </a:r>
            <a:r>
              <a:rPr lang="en-US" b="0" i="0" u="sng" strike="noStrike" dirty="0">
                <a:solidFill>
                  <a:srgbClr val="1155CC"/>
                </a:solidFill>
                <a:effectLst/>
                <a:ea typeface="Calibri" panose="020F0502020204030204" pitchFamily="34" charset="0"/>
                <a:cs typeface="Calibri" panose="020F0502020204030204" pitchFamily="34" charset="0"/>
                <a:hlinkClick r:id="rId3"/>
              </a:rPr>
              <a:t> CIE 2023</a:t>
            </a:r>
            <a:r>
              <a:rPr lang="en-US" b="0" i="0" u="none" strike="noStrike" dirty="0">
                <a:solidFill>
                  <a:srgbClr val="000000"/>
                </a:solidFill>
                <a:effectLst/>
                <a:ea typeface="Calibri" panose="020F0502020204030204" pitchFamily="34" charset="0"/>
                <a:cs typeface="Calibri" panose="020F0502020204030204" pitchFamily="34" charset="0"/>
              </a:rPr>
              <a:t>), 3 – 5 </a:t>
            </a:r>
            <a:r>
              <a:rPr lang="el-GR" b="0" i="0" u="none" strike="noStrike" dirty="0">
                <a:solidFill>
                  <a:srgbClr val="000000"/>
                </a:solidFill>
                <a:effectLst/>
                <a:ea typeface="Calibri" panose="020F0502020204030204" pitchFamily="34" charset="0"/>
                <a:cs typeface="Calibri" panose="020F0502020204030204" pitchFamily="34" charset="0"/>
              </a:rPr>
              <a:t>Νοεμβρίου 2023 </a:t>
            </a:r>
            <a:endParaRPr lang="en-US" b="0" i="0" u="none" strike="noStrike" dirty="0">
              <a:solidFill>
                <a:srgbClr val="000000"/>
              </a:solidFill>
              <a:effectLst/>
              <a:ea typeface="Calibri" panose="020F0502020204030204" pitchFamily="34" charset="0"/>
              <a:cs typeface="Calibri" panose="020F0502020204030204" pitchFamily="34" charset="0"/>
            </a:endParaRPr>
          </a:p>
          <a:p>
            <a:pPr marL="285750" indent="-91440" algn="just" rtl="0">
              <a:lnSpc>
                <a:spcPct val="100000"/>
              </a:lnSpc>
              <a:spcBef>
                <a:spcPts val="600"/>
              </a:spcBef>
              <a:spcAft>
                <a:spcPts val="600"/>
              </a:spcAft>
              <a:buFont typeface="Arial" panose="020B0604020202020204" pitchFamily="34" charset="0"/>
              <a:buChar char="•"/>
            </a:pPr>
            <a:r>
              <a:rPr lang="en-US" b="0" i="0" u="none" strike="noStrike" dirty="0" err="1">
                <a:solidFill>
                  <a:srgbClr val="000000"/>
                </a:solidFill>
                <a:effectLst/>
                <a:ea typeface="Calibri" panose="020F0502020204030204" pitchFamily="34" charset="0"/>
                <a:cs typeface="Calibri" panose="020F0502020204030204" pitchFamily="34" charset="0"/>
              </a:rPr>
              <a:t>Komninos</a:t>
            </a:r>
            <a:r>
              <a:rPr lang="en-US" b="0" i="0" u="none" strike="noStrike" dirty="0">
                <a:solidFill>
                  <a:srgbClr val="000000"/>
                </a:solidFill>
                <a:effectLst/>
                <a:ea typeface="Calibri" panose="020F0502020204030204" pitchFamily="34" charset="0"/>
                <a:cs typeface="Calibri" panose="020F0502020204030204" pitchFamily="34" charset="0"/>
              </a:rPr>
              <a:t>, T., </a:t>
            </a:r>
            <a:r>
              <a:rPr lang="en-US" b="0" i="0" u="none" strike="noStrike" dirty="0" err="1">
                <a:solidFill>
                  <a:srgbClr val="000000"/>
                </a:solidFill>
                <a:effectLst/>
                <a:ea typeface="Calibri" panose="020F0502020204030204" pitchFamily="34" charset="0"/>
                <a:cs typeface="Calibri" panose="020F0502020204030204" pitchFamily="34" charset="0"/>
              </a:rPr>
              <a:t>Paraskevas</a:t>
            </a:r>
            <a:r>
              <a:rPr lang="en-US" b="0" i="0" u="none" strike="noStrike" dirty="0">
                <a:solidFill>
                  <a:srgbClr val="000000"/>
                </a:solidFill>
                <a:effectLst/>
                <a:ea typeface="Calibri" panose="020F0502020204030204" pitchFamily="34" charset="0"/>
                <a:cs typeface="Calibri" panose="020F0502020204030204" pitchFamily="34" charset="0"/>
              </a:rPr>
              <a:t>, M., </a:t>
            </a:r>
            <a:r>
              <a:rPr lang="en-US" b="0" i="0" u="none" strike="noStrike" dirty="0" err="1">
                <a:solidFill>
                  <a:srgbClr val="000000"/>
                </a:solidFill>
                <a:effectLst/>
                <a:ea typeface="Calibri" panose="020F0502020204030204" pitchFamily="34" charset="0"/>
                <a:cs typeface="Calibri" panose="020F0502020204030204" pitchFamily="34" charset="0"/>
              </a:rPr>
              <a:t>Smyrnaiou</a:t>
            </a:r>
            <a:r>
              <a:rPr lang="en-US" b="0" i="0" u="none" strike="noStrike" dirty="0">
                <a:solidFill>
                  <a:srgbClr val="000000"/>
                </a:solidFill>
                <a:effectLst/>
                <a:ea typeface="Calibri" panose="020F0502020204030204" pitchFamily="34" charset="0"/>
                <a:cs typeface="Calibri" panose="020F0502020204030204" pitchFamily="34" charset="0"/>
              </a:rPr>
              <a:t>, Z. and </a:t>
            </a:r>
            <a:r>
              <a:rPr lang="en-US" b="0" i="0" u="none" strike="noStrike" dirty="0" err="1">
                <a:solidFill>
                  <a:srgbClr val="000000"/>
                </a:solidFill>
                <a:effectLst/>
                <a:ea typeface="Calibri" panose="020F0502020204030204" pitchFamily="34" charset="0"/>
                <a:cs typeface="Calibri" panose="020F0502020204030204" pitchFamily="34" charset="0"/>
              </a:rPr>
              <a:t>Serpanos</a:t>
            </a:r>
            <a:r>
              <a:rPr lang="en-US" b="0" i="0" u="none" strike="noStrike" dirty="0">
                <a:solidFill>
                  <a:srgbClr val="000000"/>
                </a:solidFill>
                <a:effectLst/>
                <a:ea typeface="Calibri" panose="020F0502020204030204" pitchFamily="34" charset="0"/>
                <a:cs typeface="Calibri" panose="020F0502020204030204" pitchFamily="34" charset="0"/>
              </a:rPr>
              <a:t>, D. (2022). "</a:t>
            </a:r>
            <a:r>
              <a:rPr lang="en-US" b="0" i="0" u="none" strike="noStrike" dirty="0" err="1">
                <a:solidFill>
                  <a:srgbClr val="000000"/>
                </a:solidFill>
                <a:effectLst/>
                <a:ea typeface="Calibri" panose="020F0502020204030204" pitchFamily="34" charset="0"/>
                <a:cs typeface="Calibri" panose="020F0502020204030204" pitchFamily="34" charset="0"/>
              </a:rPr>
              <a:t>Cyberphysical</a:t>
            </a:r>
            <a:r>
              <a:rPr lang="en-US" b="0" i="0" u="none" strike="noStrike" dirty="0">
                <a:solidFill>
                  <a:srgbClr val="000000"/>
                </a:solidFill>
                <a:effectLst/>
                <a:ea typeface="Calibri" panose="020F0502020204030204" pitchFamily="34" charset="0"/>
                <a:cs typeface="Calibri" panose="020F0502020204030204" pitchFamily="34" charset="0"/>
              </a:rPr>
              <a:t> Systems in K–12 Education," in Computer, vol. 55, no. 5, pp. 81-84, May 2022, </a:t>
            </a:r>
            <a:r>
              <a:rPr lang="en-US" b="0" i="0" u="none" strike="noStrike" dirty="0" err="1">
                <a:solidFill>
                  <a:srgbClr val="000000"/>
                </a:solidFill>
                <a:effectLst/>
                <a:ea typeface="Calibri" panose="020F0502020204030204" pitchFamily="34" charset="0"/>
                <a:cs typeface="Calibri" panose="020F0502020204030204" pitchFamily="34" charset="0"/>
              </a:rPr>
              <a:t>doi</a:t>
            </a:r>
            <a:r>
              <a:rPr lang="en-US" b="0" i="0" u="none" strike="noStrike" dirty="0">
                <a:solidFill>
                  <a:srgbClr val="000000"/>
                </a:solidFill>
                <a:effectLst/>
                <a:ea typeface="Calibri" panose="020F0502020204030204" pitchFamily="34" charset="0"/>
                <a:cs typeface="Calibri" panose="020F0502020204030204" pitchFamily="34" charset="0"/>
              </a:rPr>
              <a:t>: 10.1109/MC.2022.3158165 </a:t>
            </a:r>
          </a:p>
          <a:p>
            <a:pPr marL="285750" indent="-91440" algn="just" rtl="0">
              <a:lnSpc>
                <a:spcPct val="100000"/>
              </a:lnSpc>
              <a:spcBef>
                <a:spcPts val="600"/>
              </a:spcBef>
              <a:spcAft>
                <a:spcPts val="600"/>
              </a:spcAft>
              <a:buFont typeface="Arial" panose="020B0604020202020204" pitchFamily="34" charset="0"/>
              <a:buChar char="•"/>
            </a:pPr>
            <a:r>
              <a:rPr lang="en-US" dirty="0">
                <a:ea typeface="Calibri" panose="020F0502020204030204" pitchFamily="34" charset="0"/>
                <a:cs typeface="Calibri" panose="020F0502020204030204" pitchFamily="34" charset="0"/>
              </a:rPr>
              <a:t>Smyrnaiou, Z., Liapakis, A., &amp; Bougia, A. Ethical Use of Artificial Intelligence and New Technologies in Education 5.0. J </a:t>
            </a:r>
            <a:r>
              <a:rPr lang="en-US" dirty="0" err="1">
                <a:ea typeface="Calibri" panose="020F0502020204030204" pitchFamily="34" charset="0"/>
                <a:cs typeface="Calibri" panose="020F0502020204030204" pitchFamily="34" charset="0"/>
              </a:rPr>
              <a:t>Artif</a:t>
            </a:r>
            <a:r>
              <a:rPr lang="en-US" dirty="0">
                <a:ea typeface="Calibri" panose="020F0502020204030204" pitchFamily="34" charset="0"/>
                <a:cs typeface="Calibri" panose="020F0502020204030204" pitchFamily="34" charset="0"/>
              </a:rPr>
              <a:t> </a:t>
            </a:r>
            <a:r>
              <a:rPr lang="en-US" dirty="0" err="1">
                <a:ea typeface="Calibri" panose="020F0502020204030204" pitchFamily="34" charset="0"/>
                <a:cs typeface="Calibri" panose="020F0502020204030204" pitchFamily="34" charset="0"/>
              </a:rPr>
              <a:t>Intell</a:t>
            </a:r>
            <a:r>
              <a:rPr lang="en-US" dirty="0">
                <a:ea typeface="Calibri" panose="020F0502020204030204" pitchFamily="34" charset="0"/>
                <a:cs typeface="Calibri" panose="020F0502020204030204" pitchFamily="34" charset="0"/>
              </a:rPr>
              <a:t> Mach Learn &amp; Data Sci, 1(4), 119-124. </a:t>
            </a:r>
            <a:endParaRPr lang="el-GR" dirty="0">
              <a:ea typeface="Calibri" panose="020F0502020204030204" pitchFamily="34" charset="0"/>
              <a:cs typeface="Calibri" panose="020F0502020204030204" pitchFamily="34" charset="0"/>
            </a:endParaRPr>
          </a:p>
          <a:p>
            <a:pPr marL="285750" indent="-91440" algn="just">
              <a:lnSpc>
                <a:spcPct val="100000"/>
              </a:lnSpc>
              <a:spcBef>
                <a:spcPts val="600"/>
              </a:spcBef>
              <a:spcAft>
                <a:spcPts val="600"/>
              </a:spcAft>
              <a:buFont typeface="Arial" panose="020B0604020202020204" pitchFamily="34" charset="0"/>
              <a:buChar char="•"/>
            </a:pPr>
            <a:r>
              <a:rPr lang="el-GR" dirty="0">
                <a:ea typeface="Calibri" panose="020F0502020204030204" pitchFamily="34" charset="0"/>
                <a:cs typeface="Calibri" panose="020F0502020204030204" pitchFamily="34" charset="0"/>
              </a:rPr>
              <a:t>Μαρία Παπαδοπούλου - Ζαχαρούλα Γ. Σμυρναίου (2023). Δεξιότητες του 21ου αιώνα και ψηφιακές ανθρωπιστικές επιστήμες, Εκδόσεις Ηρόδοτος </a:t>
            </a:r>
          </a:p>
          <a:p>
            <a:pPr marL="285750" indent="-285750" algn="just" rtl="0">
              <a:lnSpc>
                <a:spcPct val="100000"/>
              </a:lnSpc>
              <a:spcBef>
                <a:spcPts val="1200"/>
              </a:spcBef>
              <a:spcAft>
                <a:spcPts val="1200"/>
              </a:spcAft>
              <a:buFont typeface="Arial" panose="020B0604020202020204" pitchFamily="34" charset="0"/>
              <a:buChar char="•"/>
            </a:pPr>
            <a:endParaRPr lang="en-US" sz="1300" dirty="0">
              <a:ea typeface="Calibri" panose="020F0502020204030204" pitchFamily="34" charset="0"/>
              <a:cs typeface="Calibri" panose="020F0502020204030204" pitchFamily="34" charset="0"/>
            </a:endParaRPr>
          </a:p>
        </p:txBody>
      </p:sp>
      <p:sp>
        <p:nvSpPr>
          <p:cNvPr id="4" name="Rectangle 3"/>
          <p:cNvSpPr/>
          <p:nvPr/>
        </p:nvSpPr>
        <p:spPr>
          <a:xfrm>
            <a:off x="857795" y="589236"/>
            <a:ext cx="4029693" cy="461665"/>
          </a:xfrm>
          <a:prstGeom prst="rect">
            <a:avLst/>
          </a:prstGeom>
        </p:spPr>
        <p:txBody>
          <a:bodyPr wrap="none">
            <a:spAutoFit/>
          </a:bodyPr>
          <a:lstStyle/>
          <a:p>
            <a:r>
              <a:rPr lang="el-GR" sz="2400" b="1" dirty="0"/>
              <a:t>Αναφορές / Παρουσιάσεις</a:t>
            </a:r>
          </a:p>
        </p:txBody>
      </p:sp>
      <p:sp>
        <p:nvSpPr>
          <p:cNvPr id="9" name="TextBox 8">
            <a:extLst>
              <a:ext uri="{FF2B5EF4-FFF2-40B4-BE49-F238E27FC236}">
                <a16:creationId xmlns:a16="http://schemas.microsoft.com/office/drawing/2014/main" id="{F6275F6D-D18D-4D29-93D2-53C875669751}"/>
              </a:ext>
            </a:extLst>
          </p:cNvPr>
          <p:cNvSpPr txBox="1"/>
          <p:nvPr/>
        </p:nvSpPr>
        <p:spPr>
          <a:xfrm>
            <a:off x="4464034" y="5129765"/>
            <a:ext cx="3263933" cy="1077218"/>
          </a:xfrm>
          <a:prstGeom prst="rect">
            <a:avLst/>
          </a:prstGeom>
          <a:noFill/>
        </p:spPr>
        <p:txBody>
          <a:bodyPr wrap="square" rtlCol="0">
            <a:spAutoFit/>
          </a:bodyPr>
          <a:lstStyle/>
          <a:p>
            <a:pPr algn="ctr"/>
            <a:r>
              <a:rPr lang="el-GR" sz="3200" b="1" dirty="0"/>
              <a:t>Σας </a:t>
            </a:r>
          </a:p>
          <a:p>
            <a:pPr algn="ctr"/>
            <a:r>
              <a:rPr lang="el-GR" sz="3200" b="1" dirty="0"/>
              <a:t>ευχαριστώ!</a:t>
            </a:r>
            <a:endParaRPr lang="en-GB" sz="3200" b="1" dirty="0"/>
          </a:p>
        </p:txBody>
      </p:sp>
    </p:spTree>
    <p:extLst>
      <p:ext uri="{BB962C8B-B14F-4D97-AF65-F5344CB8AC3E}">
        <p14:creationId xmlns:p14="http://schemas.microsoft.com/office/powerpoint/2010/main" val="33620211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797257" y="214999"/>
            <a:ext cx="10515600" cy="998946"/>
          </a:xfrm>
        </p:spPr>
        <p:txBody>
          <a:bodyPr/>
          <a:lstStyle/>
          <a:p>
            <a:r>
              <a:rPr lang="el-GR" dirty="0">
                <a:solidFill>
                  <a:schemeClr val="hlink"/>
                </a:solidFill>
                <a:latin typeface="Bookman Old Style" pitchFamily="18" charset="0"/>
                <a:cs typeface="Times New Roman" charset="0"/>
              </a:rPr>
              <a:t>Διερευνητική μάθηση </a:t>
            </a:r>
          </a:p>
        </p:txBody>
      </p:sp>
      <p:sp>
        <p:nvSpPr>
          <p:cNvPr id="3" name="Θέση περιεχομένου 2"/>
          <p:cNvSpPr>
            <a:spLocks noGrp="1"/>
          </p:cNvSpPr>
          <p:nvPr>
            <p:ph sz="half" idx="1"/>
          </p:nvPr>
        </p:nvSpPr>
        <p:spPr>
          <a:xfrm>
            <a:off x="472966" y="1323833"/>
            <a:ext cx="5957488" cy="5336274"/>
          </a:xfrm>
        </p:spPr>
        <p:txBody>
          <a:bodyPr>
            <a:normAutofit/>
          </a:bodyPr>
          <a:lstStyle/>
          <a:p>
            <a:pPr algn="just"/>
            <a:r>
              <a:rPr lang="el-GR" dirty="0"/>
              <a:t>Η </a:t>
            </a:r>
            <a:r>
              <a:rPr lang="el-GR" dirty="0">
                <a:solidFill>
                  <a:srgbClr val="FF0000"/>
                </a:solidFill>
              </a:rPr>
              <a:t>διερευνητική μάθηση </a:t>
            </a:r>
            <a:r>
              <a:rPr lang="el-GR" dirty="0"/>
              <a:t>αναπτύχθηκε κατά τη διάρκεια του κινήματος </a:t>
            </a:r>
            <a:r>
              <a:rPr lang="el-GR" dirty="0" err="1"/>
              <a:t>ανακαλυπτικής</a:t>
            </a:r>
            <a:r>
              <a:rPr lang="el-GR" dirty="0"/>
              <a:t> μάθησης κατά τη δεκαετία του 1960 ως απάντηση στις παραδοσιακές μορφές διδασκαλίας, σύμφωνα με τις οποίες οι άνθρωποι όφειλαν να απομνημονεύουν πληροφορίες. </a:t>
            </a:r>
          </a:p>
          <a:p>
            <a:pPr algn="just"/>
            <a:r>
              <a:rPr lang="el-GR" dirty="0"/>
              <a:t>Η </a:t>
            </a:r>
            <a:r>
              <a:rPr lang="el-GR" dirty="0">
                <a:solidFill>
                  <a:srgbClr val="FF0000"/>
                </a:solidFill>
              </a:rPr>
              <a:t>φιλοσοφία </a:t>
            </a:r>
            <a:r>
              <a:rPr lang="el-GR" dirty="0"/>
              <a:t>της διερευνητικής μάθησης έχει τις ρίζες της στην εποικοδομητική θεωρία μάθησης, στο έργο δηλαδή των </a:t>
            </a:r>
            <a:r>
              <a:rPr lang="el-GR" dirty="0" err="1"/>
              <a:t>Πιαζέ</a:t>
            </a:r>
            <a:r>
              <a:rPr lang="el-GR" dirty="0"/>
              <a:t>, Ντιούι, </a:t>
            </a:r>
            <a:r>
              <a:rPr lang="el-GR" dirty="0" err="1"/>
              <a:t>Βιγκότσκι</a:t>
            </a:r>
            <a:r>
              <a:rPr lang="el-GR" dirty="0"/>
              <a:t>, και Φρέιρε .</a:t>
            </a:r>
            <a:endParaRPr lang="en-US" dirty="0"/>
          </a:p>
          <a:p>
            <a:pPr algn="just"/>
            <a:r>
              <a:rPr lang="el-GR" dirty="0"/>
              <a:t>Ακόμα και σήμερα αποτελεί μια </a:t>
            </a:r>
            <a:r>
              <a:rPr lang="el-GR" dirty="0">
                <a:solidFill>
                  <a:srgbClr val="FF0000"/>
                </a:solidFill>
              </a:rPr>
              <a:t>καινοτόμο προσέγγιση </a:t>
            </a:r>
            <a:r>
              <a:rPr lang="el-GR" dirty="0"/>
              <a:t>στην επιστημονική εκπαίδευση που τοποθετεί τη μάθηση σε δραστηριότητες επίλυσης προβλημάτων και διερεύνηση φαινομένων που βασίζονται σε αυθεντικές επιστημονικές πρακτικές (</a:t>
            </a:r>
            <a:r>
              <a:rPr lang="el-GR" dirty="0" err="1"/>
              <a:t>Moore</a:t>
            </a:r>
            <a:r>
              <a:rPr lang="el-GR" dirty="0"/>
              <a:t> </a:t>
            </a:r>
            <a:r>
              <a:rPr lang="el-GR" dirty="0" err="1"/>
              <a:t>et</a:t>
            </a:r>
            <a:r>
              <a:rPr lang="el-GR" dirty="0"/>
              <a:t> </a:t>
            </a:r>
            <a:r>
              <a:rPr lang="el-GR" dirty="0" err="1"/>
              <a:t>al</a:t>
            </a:r>
            <a:r>
              <a:rPr lang="el-GR" dirty="0"/>
              <a:t>. 2016).</a:t>
            </a:r>
          </a:p>
          <a:p>
            <a:pPr algn="just"/>
            <a:r>
              <a:rPr lang="en-US" dirty="0"/>
              <a:t>H </a:t>
            </a:r>
            <a:r>
              <a:rPr lang="el-GR" dirty="0"/>
              <a:t>γνώση κατασκευάζεται ενεργά από τον μαθητή και δεν μεταδίδεται απευθείας από τον εκπαιδευτικό στον μαθητή (</a:t>
            </a:r>
            <a:r>
              <a:rPr lang="el-GR" dirty="0" err="1"/>
              <a:t>Akuma</a:t>
            </a:r>
            <a:r>
              <a:rPr lang="el-GR" dirty="0"/>
              <a:t> </a:t>
            </a:r>
            <a:r>
              <a:rPr lang="el-GR" dirty="0" err="1"/>
              <a:t>et</a:t>
            </a:r>
            <a:r>
              <a:rPr lang="el-GR" dirty="0"/>
              <a:t> </a:t>
            </a:r>
            <a:r>
              <a:rPr lang="el-GR" dirty="0" err="1"/>
              <a:t>al</a:t>
            </a:r>
            <a:r>
              <a:rPr lang="el-GR" dirty="0"/>
              <a:t>. 2019).</a:t>
            </a:r>
          </a:p>
          <a:p>
            <a:pPr algn="just"/>
            <a:r>
              <a:rPr lang="el-GR" dirty="0"/>
              <a:t>Διαφορετικά </a:t>
            </a:r>
            <a:r>
              <a:rPr lang="el-GR" dirty="0" err="1"/>
              <a:t>αναπαραστασιακά</a:t>
            </a:r>
            <a:r>
              <a:rPr lang="el-GR" dirty="0"/>
              <a:t> συστήματα μάθησης (</a:t>
            </a:r>
            <a:r>
              <a:rPr lang="el-GR" dirty="0" err="1"/>
              <a:t>Smyrnaiou</a:t>
            </a:r>
            <a:r>
              <a:rPr lang="el-GR" dirty="0"/>
              <a:t> </a:t>
            </a:r>
            <a:r>
              <a:rPr lang="el-GR" dirty="0" err="1"/>
              <a:t>et</a:t>
            </a:r>
            <a:r>
              <a:rPr lang="el-GR" dirty="0"/>
              <a:t> </a:t>
            </a:r>
            <a:r>
              <a:rPr lang="el-GR" dirty="0" err="1"/>
              <a:t>al</a:t>
            </a:r>
            <a:r>
              <a:rPr lang="el-GR" dirty="0"/>
              <a:t>., 2017 · 2018) ενσωματώνουν ευκαιρίες για επιστημονική έρευνα.</a:t>
            </a:r>
          </a:p>
          <a:p>
            <a:pPr marL="0" indent="0">
              <a:buNone/>
            </a:pPr>
            <a:endParaRPr lang="el-GR" dirty="0"/>
          </a:p>
        </p:txBody>
      </p:sp>
      <p:sp>
        <p:nvSpPr>
          <p:cNvPr id="6" name="Ορθογώνιο 5"/>
          <p:cNvSpPr/>
          <p:nvPr/>
        </p:nvSpPr>
        <p:spPr>
          <a:xfrm>
            <a:off x="6974162" y="5191121"/>
            <a:ext cx="4744872" cy="461665"/>
          </a:xfrm>
          <a:prstGeom prst="rect">
            <a:avLst/>
          </a:prstGeom>
        </p:spPr>
        <p:txBody>
          <a:bodyPr wrap="square">
            <a:spAutoFit/>
          </a:bodyPr>
          <a:lstStyle/>
          <a:p>
            <a:r>
              <a:rPr lang="en-US" sz="1200" dirty="0">
                <a:hlinkClick r:id="rId2"/>
              </a:rPr>
              <a:t>https://www.eesc.europa.eu/en/documents/rocard-report-science-education-now-new-pedagogy-future-europe</a:t>
            </a:r>
            <a:endParaRPr lang="el-GR" sz="1200" dirty="0"/>
          </a:p>
        </p:txBody>
      </p:sp>
      <p:pic>
        <p:nvPicPr>
          <p:cNvPr id="4" name="Picture 3">
            <a:extLst>
              <a:ext uri="{FF2B5EF4-FFF2-40B4-BE49-F238E27FC236}">
                <a16:creationId xmlns:a16="http://schemas.microsoft.com/office/drawing/2014/main" id="{59B374C0-72C5-4A96-A6C3-AD0E1EDCCE0A}"/>
              </a:ext>
            </a:extLst>
          </p:cNvPr>
          <p:cNvPicPr>
            <a:picLocks noChangeAspect="1"/>
          </p:cNvPicPr>
          <p:nvPr/>
        </p:nvPicPr>
        <p:blipFill>
          <a:blip r:embed="rId3"/>
          <a:stretch>
            <a:fillRect/>
          </a:stretch>
        </p:blipFill>
        <p:spPr>
          <a:xfrm>
            <a:off x="7035362" y="1832742"/>
            <a:ext cx="4331576" cy="3248682"/>
          </a:xfrm>
          <a:prstGeom prst="rect">
            <a:avLst/>
          </a:prstGeom>
        </p:spPr>
      </p:pic>
      <p:pic>
        <p:nvPicPr>
          <p:cNvPr id="5" name="Picture 4">
            <a:extLst>
              <a:ext uri="{FF2B5EF4-FFF2-40B4-BE49-F238E27FC236}">
                <a16:creationId xmlns:a16="http://schemas.microsoft.com/office/drawing/2014/main" id="{D6695DE1-8BE4-420C-A4F5-0F0A86D6DC8A}"/>
              </a:ext>
            </a:extLst>
          </p:cNvPr>
          <p:cNvPicPr>
            <a:picLocks noChangeAspect="1"/>
          </p:cNvPicPr>
          <p:nvPr/>
        </p:nvPicPr>
        <p:blipFill>
          <a:blip r:embed="rId4"/>
          <a:stretch>
            <a:fillRect/>
          </a:stretch>
        </p:blipFill>
        <p:spPr>
          <a:xfrm>
            <a:off x="4456034" y="3240007"/>
            <a:ext cx="3279932" cy="377985"/>
          </a:xfrm>
          <a:prstGeom prst="rect">
            <a:avLst/>
          </a:prstGeom>
        </p:spPr>
      </p:pic>
      <p:sp>
        <p:nvSpPr>
          <p:cNvPr id="7" name="Slide Number Placeholder 4">
            <a:extLst>
              <a:ext uri="{FF2B5EF4-FFF2-40B4-BE49-F238E27FC236}">
                <a16:creationId xmlns:a16="http://schemas.microsoft.com/office/drawing/2014/main" id="{0C55868C-4CF9-4926-B20A-594C3FB88266}"/>
              </a:ext>
            </a:extLst>
          </p:cNvPr>
          <p:cNvSpPr txBox="1">
            <a:spLocks/>
          </p:cNvSpPr>
          <p:nvPr/>
        </p:nvSpPr>
        <p:spPr>
          <a:xfrm>
            <a:off x="8375904" y="6203952"/>
            <a:ext cx="3276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E1D3AD8-A253-4C5E-B9D9-1430C7A037C6}" type="slidenum">
              <a:rPr lang="en-GB" sz="1200" smtClean="0"/>
              <a:pPr algn="r"/>
              <a:t>4</a:t>
            </a:fld>
            <a:endParaRPr lang="en-GB" sz="1200" dirty="0"/>
          </a:p>
        </p:txBody>
      </p:sp>
    </p:spTree>
    <p:extLst>
      <p:ext uri="{BB962C8B-B14F-4D97-AF65-F5344CB8AC3E}">
        <p14:creationId xmlns:p14="http://schemas.microsoft.com/office/powerpoint/2010/main" val="17831863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1164324"/>
            <a:ext cx="10515600" cy="2387600"/>
          </a:xfrm>
        </p:spPr>
        <p:txBody>
          <a:bodyPr anchor="ctr" anchorCtr="0">
            <a:normAutofit/>
          </a:bodyPr>
          <a:lstStyle/>
          <a:p>
            <a:r>
              <a:rPr lang="el-GR" sz="4800" b="1" dirty="0"/>
              <a:t>Νέες εξελίξεις στη διδασκαλία:</a:t>
            </a:r>
            <a:endParaRPr lang="en-US" sz="4800" dirty="0">
              <a:solidFill>
                <a:schemeClr val="bg1"/>
              </a:solidFill>
            </a:endParaRPr>
          </a:p>
        </p:txBody>
      </p:sp>
      <p:sp>
        <p:nvSpPr>
          <p:cNvPr id="3" name="Subtitle 2"/>
          <p:cNvSpPr>
            <a:spLocks noGrp="1"/>
          </p:cNvSpPr>
          <p:nvPr>
            <p:ph type="subTitle" idx="4294967295"/>
          </p:nvPr>
        </p:nvSpPr>
        <p:spPr>
          <a:xfrm>
            <a:off x="855620" y="2933105"/>
            <a:ext cx="9582736" cy="1137793"/>
          </a:xfrm>
        </p:spPr>
        <p:txBody>
          <a:bodyPr>
            <a:normAutofit/>
          </a:bodyPr>
          <a:lstStyle/>
          <a:p>
            <a:pPr marL="0" indent="0">
              <a:buNone/>
            </a:pPr>
            <a:r>
              <a:rPr lang="el-GR" sz="2400" b="1" dirty="0"/>
              <a:t>Από τον παραδοσιακό τρόπο διδασκαλίας στα αυθεντικά προβλήματα, στις προκλήσεις και στα προβλήματα με/για ΑΙ</a:t>
            </a:r>
            <a:endParaRPr lang="en-US" sz="2400" b="1" dirty="0"/>
          </a:p>
        </p:txBody>
      </p:sp>
      <p:pic>
        <p:nvPicPr>
          <p:cNvPr id="6" name="Picture 5">
            <a:extLst>
              <a:ext uri="{FF2B5EF4-FFF2-40B4-BE49-F238E27FC236}">
                <a16:creationId xmlns:a16="http://schemas.microsoft.com/office/drawing/2014/main" id="{9D64650D-38DF-46D8-B57D-C11CE207E0A8}"/>
              </a:ext>
            </a:extLst>
          </p:cNvPr>
          <p:cNvPicPr>
            <a:picLocks noChangeAspect="1"/>
          </p:cNvPicPr>
          <p:nvPr/>
        </p:nvPicPr>
        <p:blipFill>
          <a:blip r:embed="rId3"/>
          <a:stretch>
            <a:fillRect/>
          </a:stretch>
        </p:blipFill>
        <p:spPr>
          <a:xfrm>
            <a:off x="9208677" y="4939789"/>
            <a:ext cx="2737341" cy="1676545"/>
          </a:xfrm>
          <a:prstGeom prst="rect">
            <a:avLst/>
          </a:prstGeom>
        </p:spPr>
      </p:pic>
    </p:spTree>
    <p:extLst>
      <p:ext uri="{BB962C8B-B14F-4D97-AF65-F5344CB8AC3E}">
        <p14:creationId xmlns:p14="http://schemas.microsoft.com/office/powerpoint/2010/main" val="2771496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l-GR" dirty="0">
                <a:solidFill>
                  <a:schemeClr val="hlink"/>
                </a:solidFill>
                <a:latin typeface="Bookman Old Style" pitchFamily="18" charset="0"/>
                <a:cs typeface="Times New Roman" charset="0"/>
              </a:rPr>
              <a:t>Η εξέλιξη της Επιστημονικής Εκπαίδευσης</a:t>
            </a:r>
            <a:endParaRPr lang="en-US" dirty="0">
              <a:solidFill>
                <a:schemeClr val="hlink"/>
              </a:solidFill>
              <a:latin typeface="Bookman Old Style" pitchFamily="18" charset="0"/>
              <a:cs typeface="Times New Roman" charset="0"/>
            </a:endParaRPr>
          </a:p>
        </p:txBody>
      </p:sp>
      <p:sp>
        <p:nvSpPr>
          <p:cNvPr id="25" name="Content Placeholder 17"/>
          <p:cNvSpPr txBox="1">
            <a:spLocks/>
          </p:cNvSpPr>
          <p:nvPr/>
        </p:nvSpPr>
        <p:spPr>
          <a:xfrm>
            <a:off x="541609" y="1455491"/>
            <a:ext cx="5110161" cy="471149"/>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2000"/>
              </a:spcAft>
              <a:buNone/>
            </a:pPr>
            <a:r>
              <a:rPr lang="el-GR" dirty="0">
                <a:latin typeface="Segoe UI" panose="020B0502040204020203" pitchFamily="34" charset="0"/>
                <a:cs typeface="Segoe UI" panose="020B0502040204020203" pitchFamily="34" charset="0"/>
              </a:rPr>
              <a:t>Κεντρικές έννοιες και συλλογιστική:</a:t>
            </a:r>
            <a:endParaRPr lang="en-US" dirty="0">
              <a:latin typeface="Segoe UI" panose="020B0502040204020203" pitchFamily="34" charset="0"/>
              <a:cs typeface="Segoe UI" panose="020B0502040204020203" pitchFamily="34" charset="0"/>
            </a:endParaRPr>
          </a:p>
        </p:txBody>
      </p:sp>
      <p:grpSp>
        <p:nvGrpSpPr>
          <p:cNvPr id="18" name="Group 17" descr="Small circle with number 1 inside  indicating step 1"/>
          <p:cNvGrpSpPr/>
          <p:nvPr/>
        </p:nvGrpSpPr>
        <p:grpSpPr bwMode="blackWhite">
          <a:xfrm>
            <a:off x="531552" y="1917997"/>
            <a:ext cx="558179" cy="409838"/>
            <a:chOff x="6953426" y="711274"/>
            <a:chExt cx="558179" cy="409838"/>
          </a:xfrm>
        </p:grpSpPr>
        <p:sp>
          <p:nvSpPr>
            <p:cNvPr id="19" name="Oval 18" descr="Small circle"/>
            <p:cNvSpPr/>
            <p:nvPr/>
          </p:nvSpPr>
          <p:spPr bwMode="blackWhite">
            <a:xfrm>
              <a:off x="7025069" y="71127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descr="Number 1"/>
            <p:cNvSpPr txBox="1">
              <a:spLocks noChangeAspect="1"/>
            </p:cNvSpPr>
            <p:nvPr/>
          </p:nvSpPr>
          <p:spPr bwMode="blackWhite">
            <a:xfrm>
              <a:off x="6953426" y="727564"/>
              <a:ext cx="558179" cy="369332"/>
            </a:xfrm>
            <a:prstGeom prst="rect">
              <a:avLst/>
            </a:prstGeom>
            <a:noFill/>
          </p:spPr>
          <p:txBody>
            <a:bodyPr wrap="square" rtlCol="0">
              <a:spAutoFit/>
            </a:bodyPr>
            <a:lstStyle/>
            <a:p>
              <a:pPr algn="ctr"/>
              <a:r>
                <a:rPr lang="en-US" dirty="0">
                  <a:solidFill>
                    <a:schemeClr val="bg1"/>
                  </a:solidFill>
                  <a:latin typeface="Segoe UI Semibold" panose="020B0702040204020203" pitchFamily="34" charset="0"/>
                  <a:cs typeface="Segoe UI Semibold" panose="020B0702040204020203" pitchFamily="34" charset="0"/>
                </a:rPr>
                <a:t>1</a:t>
              </a:r>
            </a:p>
          </p:txBody>
        </p:sp>
      </p:grpSp>
      <p:sp>
        <p:nvSpPr>
          <p:cNvPr id="21" name="Content Placeholder 17"/>
          <p:cNvSpPr txBox="1">
            <a:spLocks/>
          </p:cNvSpPr>
          <p:nvPr/>
        </p:nvSpPr>
        <p:spPr>
          <a:xfrm>
            <a:off x="1056513" y="1958189"/>
            <a:ext cx="4585731" cy="596551"/>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lvl="0" indent="0">
              <a:spcAft>
                <a:spcPts val="600"/>
              </a:spcAft>
              <a:buNone/>
              <a:defRPr/>
            </a:pPr>
            <a:r>
              <a:rPr lang="el-GR" dirty="0">
                <a:solidFill>
                  <a:srgbClr val="FF0000"/>
                </a:solidFill>
                <a:latin typeface="Segoe UI" panose="020B0502040204020203" pitchFamily="34" charset="0"/>
                <a:cs typeface="Segoe UI" panose="020B0502040204020203" pitchFamily="34" charset="0"/>
              </a:rPr>
              <a:t>Πρώιμες πρωτοβουλίες </a:t>
            </a:r>
            <a:r>
              <a:rPr lang="el-GR" dirty="0">
                <a:solidFill>
                  <a:prstClr val="black">
                    <a:lumMod val="75000"/>
                    <a:lumOff val="25000"/>
                  </a:prstClr>
                </a:solidFill>
                <a:latin typeface="Segoe UI" panose="020B0502040204020203" pitchFamily="34" charset="0"/>
                <a:cs typeface="Segoe UI" panose="020B0502040204020203" pitchFamily="34" charset="0"/>
              </a:rPr>
              <a:t>και διαμόρφωση του προγράμματος σπουδών (τέλη του 19ου αιώνα)</a:t>
            </a:r>
            <a:endParaRPr lang="en-US" dirty="0">
              <a:solidFill>
                <a:prstClr val="black">
                  <a:lumMod val="75000"/>
                  <a:lumOff val="25000"/>
                </a:prstClr>
              </a:solidFill>
              <a:cs typeface="Segoe UI"/>
            </a:endParaRPr>
          </a:p>
        </p:txBody>
      </p:sp>
      <p:grpSp>
        <p:nvGrpSpPr>
          <p:cNvPr id="33" name="Group 32" descr="Small circle with number 2 inside  indicating step 2"/>
          <p:cNvGrpSpPr/>
          <p:nvPr/>
        </p:nvGrpSpPr>
        <p:grpSpPr bwMode="blackWhite">
          <a:xfrm>
            <a:off x="531552" y="2804257"/>
            <a:ext cx="558179" cy="409838"/>
            <a:chOff x="6953426" y="711274"/>
            <a:chExt cx="558179" cy="409838"/>
          </a:xfrm>
        </p:grpSpPr>
        <p:sp>
          <p:nvSpPr>
            <p:cNvPr id="34" name="Oval 33" descr="Small circle"/>
            <p:cNvSpPr/>
            <p:nvPr/>
          </p:nvSpPr>
          <p:spPr bwMode="blackWhite">
            <a:xfrm>
              <a:off x="7025069" y="71127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descr="Number 2"/>
            <p:cNvSpPr txBox="1">
              <a:spLocks noChangeAspect="1"/>
            </p:cNvSpPr>
            <p:nvPr/>
          </p:nvSpPr>
          <p:spPr bwMode="blackWhite">
            <a:xfrm>
              <a:off x="6953426" y="727564"/>
              <a:ext cx="558179" cy="369332"/>
            </a:xfrm>
            <a:prstGeom prst="rect">
              <a:avLst/>
            </a:prstGeom>
            <a:noFill/>
          </p:spPr>
          <p:txBody>
            <a:bodyPr wrap="square" rtlCol="0">
              <a:spAutoFit/>
            </a:bodyPr>
            <a:lstStyle/>
            <a:p>
              <a:pPr algn="ctr"/>
              <a:r>
                <a:rPr lang="en-US" dirty="0">
                  <a:solidFill>
                    <a:schemeClr val="bg1"/>
                  </a:solidFill>
                  <a:latin typeface="Segoe UI Semibold" panose="020B0702040204020203" pitchFamily="34" charset="0"/>
                  <a:cs typeface="Segoe UI Semibold" panose="020B0702040204020203" pitchFamily="34" charset="0"/>
                </a:rPr>
                <a:t>2</a:t>
              </a:r>
            </a:p>
          </p:txBody>
        </p:sp>
      </p:grpSp>
      <p:sp>
        <p:nvSpPr>
          <p:cNvPr id="36" name="Content Placeholder 17"/>
          <p:cNvSpPr txBox="1">
            <a:spLocks/>
          </p:cNvSpPr>
          <p:nvPr/>
        </p:nvSpPr>
        <p:spPr>
          <a:xfrm>
            <a:off x="1056513" y="2844450"/>
            <a:ext cx="4504252" cy="1065817"/>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lvl="0" indent="0">
              <a:spcAft>
                <a:spcPts val="2000"/>
              </a:spcAft>
              <a:buNone/>
              <a:defRPr/>
            </a:pPr>
            <a:r>
              <a:rPr lang="el-GR" dirty="0">
                <a:solidFill>
                  <a:srgbClr val="FF0000"/>
                </a:solidFill>
                <a:latin typeface="Segoe UI" panose="020B0502040204020203" pitchFamily="34" charset="0"/>
                <a:cs typeface="Segoe UI" panose="020B0502040204020203" pitchFamily="34" charset="0"/>
              </a:rPr>
              <a:t>Μηχανισμοί εποικοδομητικής μάθησης </a:t>
            </a:r>
            <a:r>
              <a:rPr lang="el-GR" dirty="0">
                <a:solidFill>
                  <a:prstClr val="black">
                    <a:lumMod val="75000"/>
                    <a:lumOff val="25000"/>
                  </a:prstClr>
                </a:solidFill>
                <a:latin typeface="Segoe UI" panose="020B0502040204020203" pitchFamily="34" charset="0"/>
                <a:cs typeface="Segoe UI" panose="020B0502040204020203" pitchFamily="34" charset="0"/>
              </a:rPr>
              <a:t>(τέλη του 20ου αιώνα)</a:t>
            </a:r>
            <a:endParaRPr lang="en-US" dirty="0">
              <a:solidFill>
                <a:prstClr val="black">
                  <a:lumMod val="75000"/>
                  <a:lumOff val="25000"/>
                </a:prstClr>
              </a:solidFill>
              <a:latin typeface="Segoe UI" panose="020B0502040204020203" pitchFamily="34" charset="0"/>
              <a:cs typeface="Segoe UI" panose="020B0502040204020203" pitchFamily="34" charset="0"/>
            </a:endParaRPr>
          </a:p>
        </p:txBody>
      </p:sp>
      <p:grpSp>
        <p:nvGrpSpPr>
          <p:cNvPr id="22" name="Group 21" descr="Small circle with number 3 inside  indicating step 3"/>
          <p:cNvGrpSpPr/>
          <p:nvPr/>
        </p:nvGrpSpPr>
        <p:grpSpPr bwMode="blackWhite">
          <a:xfrm>
            <a:off x="531552" y="4325917"/>
            <a:ext cx="558179" cy="409838"/>
            <a:chOff x="6953426" y="711274"/>
            <a:chExt cx="558179" cy="409838"/>
          </a:xfrm>
        </p:grpSpPr>
        <p:sp>
          <p:nvSpPr>
            <p:cNvPr id="24" name="Oval 23" descr="Small circle"/>
            <p:cNvSpPr/>
            <p:nvPr/>
          </p:nvSpPr>
          <p:spPr bwMode="blackWhite">
            <a:xfrm>
              <a:off x="7025069" y="71127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descr="Number 3"/>
            <p:cNvSpPr txBox="1">
              <a:spLocks noChangeAspect="1"/>
            </p:cNvSpPr>
            <p:nvPr/>
          </p:nvSpPr>
          <p:spPr bwMode="blackWhite">
            <a:xfrm>
              <a:off x="6953426" y="727564"/>
              <a:ext cx="558179" cy="369332"/>
            </a:xfrm>
            <a:prstGeom prst="rect">
              <a:avLst/>
            </a:prstGeom>
            <a:noFill/>
          </p:spPr>
          <p:txBody>
            <a:bodyPr wrap="square" rtlCol="0">
              <a:spAutoFit/>
            </a:bodyPr>
            <a:lstStyle/>
            <a:p>
              <a:pPr algn="ctr"/>
              <a:r>
                <a:rPr lang="en-US" dirty="0">
                  <a:solidFill>
                    <a:schemeClr val="bg1"/>
                  </a:solidFill>
                  <a:latin typeface="Segoe UI Semibold" panose="020B0702040204020203" pitchFamily="34" charset="0"/>
                  <a:cs typeface="Segoe UI Semibold" panose="020B0702040204020203" pitchFamily="34" charset="0"/>
                </a:rPr>
                <a:t>4</a:t>
              </a:r>
            </a:p>
          </p:txBody>
        </p:sp>
      </p:grpSp>
      <p:sp>
        <p:nvSpPr>
          <p:cNvPr id="32" name="Content Placeholder 17"/>
          <p:cNvSpPr txBox="1">
            <a:spLocks/>
          </p:cNvSpPr>
          <p:nvPr/>
        </p:nvSpPr>
        <p:spPr>
          <a:xfrm>
            <a:off x="1056513" y="4354078"/>
            <a:ext cx="4504252" cy="761144"/>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lvl="0" indent="0">
              <a:spcAft>
                <a:spcPts val="600"/>
              </a:spcAft>
              <a:buNone/>
              <a:defRPr/>
            </a:pPr>
            <a:r>
              <a:rPr lang="el-GR" dirty="0">
                <a:solidFill>
                  <a:schemeClr val="tx1"/>
                </a:solidFill>
                <a:latin typeface="Segoe UI" panose="020B0502040204020203" pitchFamily="34" charset="0"/>
                <a:cs typeface="Segoe UI" panose="020B0502040204020203" pitchFamily="34" charset="0"/>
              </a:rPr>
              <a:t>Μάθηση βασισμένη στη </a:t>
            </a:r>
            <a:r>
              <a:rPr lang="el-GR" dirty="0">
                <a:solidFill>
                  <a:srgbClr val="FF0000"/>
                </a:solidFill>
                <a:latin typeface="Segoe UI" panose="020B0502040204020203" pitchFamily="34" charset="0"/>
                <a:cs typeface="Segoe UI" panose="020B0502040204020203" pitchFamily="34" charset="0"/>
              </a:rPr>
              <a:t>διερεύνηση και ανάπτυξη δεξιοτήτων </a:t>
            </a:r>
            <a:r>
              <a:rPr lang="el-GR" dirty="0">
                <a:solidFill>
                  <a:schemeClr val="tx1"/>
                </a:solidFill>
                <a:latin typeface="Segoe UI" panose="020B0502040204020203" pitchFamily="34" charset="0"/>
                <a:cs typeface="Segoe UI" panose="020B0502040204020203" pitchFamily="34" charset="0"/>
              </a:rPr>
              <a:t>(παρόν)</a:t>
            </a:r>
            <a:endParaRPr lang="en-US" dirty="0">
              <a:solidFill>
                <a:schemeClr val="tx1"/>
              </a:solidFill>
              <a:cs typeface="Segoe UI"/>
            </a:endParaRPr>
          </a:p>
        </p:txBody>
      </p:sp>
      <p:grpSp>
        <p:nvGrpSpPr>
          <p:cNvPr id="37" name="Group 36" descr="Small circle with number 4 inside  indicating step 4"/>
          <p:cNvGrpSpPr/>
          <p:nvPr/>
        </p:nvGrpSpPr>
        <p:grpSpPr bwMode="blackWhite">
          <a:xfrm>
            <a:off x="531552" y="5137379"/>
            <a:ext cx="558179" cy="409838"/>
            <a:chOff x="6953426" y="711274"/>
            <a:chExt cx="558179" cy="409838"/>
          </a:xfrm>
        </p:grpSpPr>
        <p:sp>
          <p:nvSpPr>
            <p:cNvPr id="38" name="Oval 37" descr="Small circle"/>
            <p:cNvSpPr/>
            <p:nvPr/>
          </p:nvSpPr>
          <p:spPr bwMode="blackWhite">
            <a:xfrm>
              <a:off x="7025069" y="71127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descr="Number 4"/>
            <p:cNvSpPr txBox="1">
              <a:spLocks noChangeAspect="1"/>
            </p:cNvSpPr>
            <p:nvPr/>
          </p:nvSpPr>
          <p:spPr bwMode="blackWhite">
            <a:xfrm>
              <a:off x="6953426" y="727564"/>
              <a:ext cx="558179" cy="369332"/>
            </a:xfrm>
            <a:prstGeom prst="rect">
              <a:avLst/>
            </a:prstGeom>
            <a:noFill/>
          </p:spPr>
          <p:txBody>
            <a:bodyPr wrap="square" rtlCol="0">
              <a:spAutoFit/>
            </a:bodyPr>
            <a:lstStyle/>
            <a:p>
              <a:pPr algn="ctr"/>
              <a:r>
                <a:rPr lang="en-US" dirty="0">
                  <a:solidFill>
                    <a:schemeClr val="bg1"/>
                  </a:solidFill>
                  <a:latin typeface="Segoe UI Semibold" panose="020B0702040204020203" pitchFamily="34" charset="0"/>
                  <a:cs typeface="Segoe UI Semibold" panose="020B0702040204020203" pitchFamily="34" charset="0"/>
                </a:rPr>
                <a:t>5</a:t>
              </a:r>
            </a:p>
          </p:txBody>
        </p:sp>
      </p:grpSp>
      <p:sp>
        <p:nvSpPr>
          <p:cNvPr id="40" name="Content Placeholder 17"/>
          <p:cNvSpPr txBox="1">
            <a:spLocks/>
          </p:cNvSpPr>
          <p:nvPr/>
        </p:nvSpPr>
        <p:spPr>
          <a:xfrm>
            <a:off x="1056513" y="5177572"/>
            <a:ext cx="4504252" cy="563538"/>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lvl="0" indent="0">
              <a:spcAft>
                <a:spcPts val="2000"/>
              </a:spcAft>
              <a:buNone/>
              <a:defRPr/>
            </a:pPr>
            <a:r>
              <a:rPr lang="el-GR" dirty="0">
                <a:solidFill>
                  <a:srgbClr val="FF0000"/>
                </a:solidFill>
                <a:latin typeface="Segoe UI" panose="020B0502040204020203" pitchFamily="34" charset="0"/>
                <a:cs typeface="Segoe UI" panose="020B0502040204020203" pitchFamily="34" charset="0"/>
              </a:rPr>
              <a:t>Παγκόσμια προοπτική </a:t>
            </a:r>
            <a:r>
              <a:rPr lang="el-GR" dirty="0">
                <a:solidFill>
                  <a:prstClr val="black">
                    <a:lumMod val="75000"/>
                    <a:lumOff val="25000"/>
                  </a:prstClr>
                </a:solidFill>
                <a:latin typeface="Segoe UI" panose="020B0502040204020203" pitchFamily="34" charset="0"/>
                <a:cs typeface="Segoe UI" panose="020B0502040204020203" pitchFamily="34" charset="0"/>
              </a:rPr>
              <a:t>και </a:t>
            </a:r>
            <a:r>
              <a:rPr lang="el-GR" dirty="0">
                <a:solidFill>
                  <a:srgbClr val="FF0000"/>
                </a:solidFill>
                <a:latin typeface="Segoe UI" panose="020B0502040204020203" pitchFamily="34" charset="0"/>
                <a:cs typeface="Segoe UI" panose="020B0502040204020203" pitchFamily="34" charset="0"/>
              </a:rPr>
              <a:t>μελλοντικές δεξιότητες </a:t>
            </a:r>
            <a:r>
              <a:rPr lang="el-GR" dirty="0">
                <a:solidFill>
                  <a:prstClr val="black">
                    <a:lumMod val="75000"/>
                    <a:lumOff val="25000"/>
                  </a:prstClr>
                </a:solidFill>
                <a:latin typeface="Segoe UI" panose="020B0502040204020203" pitchFamily="34" charset="0"/>
                <a:cs typeface="Segoe UI" panose="020B0502040204020203" pitchFamily="34" charset="0"/>
              </a:rPr>
              <a:t>(παρόν)</a:t>
            </a:r>
            <a:endParaRPr lang="en-US" dirty="0">
              <a:solidFill>
                <a:prstClr val="black">
                  <a:lumMod val="75000"/>
                  <a:lumOff val="25000"/>
                </a:prstClr>
              </a:solidFill>
              <a:latin typeface="Segoe UI" panose="020B0502040204020203" pitchFamily="34" charset="0"/>
              <a:cs typeface="Segoe UI" panose="020B0502040204020203" pitchFamily="34" charset="0"/>
            </a:endParaRPr>
          </a:p>
        </p:txBody>
      </p:sp>
      <p:grpSp>
        <p:nvGrpSpPr>
          <p:cNvPr id="26" name="Group 25" descr="Small circle with number 3 inside  indicating step 3">
            <a:extLst>
              <a:ext uri="{FF2B5EF4-FFF2-40B4-BE49-F238E27FC236}">
                <a16:creationId xmlns:a16="http://schemas.microsoft.com/office/drawing/2014/main" id="{3D934C72-6FA2-4CCD-9E1E-8DBD086B06EE}"/>
              </a:ext>
            </a:extLst>
          </p:cNvPr>
          <p:cNvGrpSpPr/>
          <p:nvPr/>
        </p:nvGrpSpPr>
        <p:grpSpPr bwMode="blackWhite">
          <a:xfrm>
            <a:off x="521207" y="3487911"/>
            <a:ext cx="558179" cy="409838"/>
            <a:chOff x="6953426" y="711274"/>
            <a:chExt cx="558179" cy="409838"/>
          </a:xfrm>
        </p:grpSpPr>
        <p:sp>
          <p:nvSpPr>
            <p:cNvPr id="27" name="Oval 26" descr="Small circle">
              <a:extLst>
                <a:ext uri="{FF2B5EF4-FFF2-40B4-BE49-F238E27FC236}">
                  <a16:creationId xmlns:a16="http://schemas.microsoft.com/office/drawing/2014/main" id="{FEC33682-16EE-4308-8A76-3C6BCD188D60}"/>
                </a:ext>
              </a:extLst>
            </p:cNvPr>
            <p:cNvSpPr/>
            <p:nvPr/>
          </p:nvSpPr>
          <p:spPr bwMode="blackWhite">
            <a:xfrm>
              <a:off x="7025069" y="711274"/>
              <a:ext cx="409838" cy="409838"/>
            </a:xfrm>
            <a:prstGeom prst="ellipse">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descr="Number 3">
              <a:extLst>
                <a:ext uri="{FF2B5EF4-FFF2-40B4-BE49-F238E27FC236}">
                  <a16:creationId xmlns:a16="http://schemas.microsoft.com/office/drawing/2014/main" id="{37764851-02B3-4552-ACA4-9875A1AC29B0}"/>
                </a:ext>
              </a:extLst>
            </p:cNvPr>
            <p:cNvSpPr txBox="1">
              <a:spLocks noChangeAspect="1"/>
            </p:cNvSpPr>
            <p:nvPr/>
          </p:nvSpPr>
          <p:spPr bwMode="blackWhite">
            <a:xfrm>
              <a:off x="6953426" y="727564"/>
              <a:ext cx="558179" cy="369332"/>
            </a:xfrm>
            <a:prstGeom prst="rect">
              <a:avLst/>
            </a:prstGeom>
            <a:noFill/>
          </p:spPr>
          <p:txBody>
            <a:bodyPr wrap="square" rtlCol="0">
              <a:spAutoFit/>
            </a:bodyPr>
            <a:lstStyle/>
            <a:p>
              <a:pPr algn="ctr"/>
              <a:r>
                <a:rPr lang="en-US" dirty="0">
                  <a:solidFill>
                    <a:schemeClr val="bg1"/>
                  </a:solidFill>
                  <a:latin typeface="Segoe UI Semibold" panose="020B0702040204020203" pitchFamily="34" charset="0"/>
                  <a:cs typeface="Segoe UI Semibold" panose="020B0702040204020203" pitchFamily="34" charset="0"/>
                </a:rPr>
                <a:t>3</a:t>
              </a:r>
            </a:p>
          </p:txBody>
        </p:sp>
      </p:grpSp>
      <p:sp>
        <p:nvSpPr>
          <p:cNvPr id="31" name="Content Placeholder 17">
            <a:extLst>
              <a:ext uri="{FF2B5EF4-FFF2-40B4-BE49-F238E27FC236}">
                <a16:creationId xmlns:a16="http://schemas.microsoft.com/office/drawing/2014/main" id="{8F43EE47-E039-4C7B-AB96-C8F41B05AF8D}"/>
              </a:ext>
            </a:extLst>
          </p:cNvPr>
          <p:cNvSpPr txBox="1">
            <a:spLocks/>
          </p:cNvSpPr>
          <p:nvPr/>
        </p:nvSpPr>
        <p:spPr>
          <a:xfrm>
            <a:off x="1046168" y="3516072"/>
            <a:ext cx="4504252" cy="761144"/>
          </a:xfrm>
          <a:prstGeom prst="rect">
            <a:avLst/>
          </a:prstGeom>
        </p:spPr>
        <p:txBody>
          <a:bodyPr vert="horz" lIns="91440" tIns="45720" rIns="91440" bIns="45720" rtlCol="0">
            <a:normAutofit/>
          </a:bodyPr>
          <a:lstStyle>
            <a:lvl1pPr marL="2286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1pPr>
            <a:lvl2pPr marL="6858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2pPr>
            <a:lvl3pPr marL="11430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3pPr>
            <a:lvl4pPr marL="16002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smtClean="0">
                <a:solidFill>
                  <a:schemeClr val="tx1">
                    <a:lumMod val="75000"/>
                    <a:lumOff val="25000"/>
                  </a:schemeClr>
                </a:solidFill>
                <a:latin typeface="+mn-lt"/>
                <a:ea typeface="+mn-ea"/>
                <a:cs typeface="+mn-cs"/>
              </a:defRPr>
            </a:lvl4pPr>
            <a:lvl5pPr marL="2057400" indent="-228600" algn="l" defTabSz="914400" rtl="0" eaLnBrk="1" latinLnBrk="0" hangingPunct="1">
              <a:lnSpc>
                <a:spcPts val="1800"/>
              </a:lnSpc>
              <a:spcBef>
                <a:spcPts val="1000"/>
              </a:spcBef>
              <a:spcAft>
                <a:spcPts val="1000"/>
              </a:spcAft>
              <a:buFont typeface="Arial" panose="020B0604020202020204" pitchFamily="34" charset="0"/>
              <a:buChar char="•"/>
              <a:defRPr lang="en-US" sz="1200" kern="1200">
                <a:solidFill>
                  <a:schemeClr val="tx1">
                    <a:lumMod val="75000"/>
                    <a:lumOff val="25000"/>
                  </a:schemeClr>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lvl="0" indent="0">
              <a:spcAft>
                <a:spcPts val="600"/>
              </a:spcAft>
              <a:buNone/>
              <a:defRPr/>
            </a:pPr>
            <a:r>
              <a:rPr lang="el-GR" dirty="0">
                <a:solidFill>
                  <a:srgbClr val="FF0000"/>
                </a:solidFill>
                <a:latin typeface="Segoe UI" panose="020B0502040204020203" pitchFamily="34" charset="0"/>
                <a:cs typeface="Segoe UI" panose="020B0502040204020203" pitchFamily="34" charset="0"/>
              </a:rPr>
              <a:t>Στρατηγικές με επίκεντρο τον μαθητή </a:t>
            </a:r>
            <a:r>
              <a:rPr lang="el-GR" dirty="0">
                <a:solidFill>
                  <a:prstClr val="black">
                    <a:lumMod val="75000"/>
                    <a:lumOff val="25000"/>
                  </a:prstClr>
                </a:solidFill>
                <a:latin typeface="Segoe UI" panose="020B0502040204020203" pitchFamily="34" charset="0"/>
                <a:cs typeface="Segoe UI" panose="020B0502040204020203" pitchFamily="34" charset="0"/>
              </a:rPr>
              <a:t>(τέλη του 20ου αιώνα έως σήμερα)</a:t>
            </a:r>
            <a:endParaRPr lang="en-US" dirty="0">
              <a:solidFill>
                <a:prstClr val="black">
                  <a:lumMod val="75000"/>
                  <a:lumOff val="25000"/>
                </a:prstClr>
              </a:solidFill>
              <a:cs typeface="Segoe UI"/>
            </a:endParaRPr>
          </a:p>
        </p:txBody>
      </p:sp>
      <p:pic>
        <p:nvPicPr>
          <p:cNvPr id="2" name="Picture 1">
            <a:extLst>
              <a:ext uri="{FF2B5EF4-FFF2-40B4-BE49-F238E27FC236}">
                <a16:creationId xmlns:a16="http://schemas.microsoft.com/office/drawing/2014/main" id="{8EFE2C2E-2C03-15E6-CBB3-5830DA07FA45}"/>
              </a:ext>
            </a:extLst>
          </p:cNvPr>
          <p:cNvPicPr>
            <a:picLocks noChangeAspect="1"/>
          </p:cNvPicPr>
          <p:nvPr/>
        </p:nvPicPr>
        <p:blipFill>
          <a:blip r:embed="rId2"/>
          <a:stretch>
            <a:fillRect/>
          </a:stretch>
        </p:blipFill>
        <p:spPr>
          <a:xfrm>
            <a:off x="6335040" y="1678015"/>
            <a:ext cx="2819401" cy="4252211"/>
          </a:xfrm>
          <a:prstGeom prst="rect">
            <a:avLst/>
          </a:prstGeom>
        </p:spPr>
      </p:pic>
      <p:pic>
        <p:nvPicPr>
          <p:cNvPr id="5" name="Picture 4">
            <a:extLst>
              <a:ext uri="{FF2B5EF4-FFF2-40B4-BE49-F238E27FC236}">
                <a16:creationId xmlns:a16="http://schemas.microsoft.com/office/drawing/2014/main" id="{E7EE131C-6833-0317-5F5F-FCA2E917A648}"/>
              </a:ext>
            </a:extLst>
          </p:cNvPr>
          <p:cNvPicPr>
            <a:picLocks noChangeAspect="1"/>
          </p:cNvPicPr>
          <p:nvPr/>
        </p:nvPicPr>
        <p:blipFill>
          <a:blip r:embed="rId3"/>
          <a:stretch>
            <a:fillRect/>
          </a:stretch>
        </p:blipFill>
        <p:spPr>
          <a:xfrm>
            <a:off x="9286875" y="2897576"/>
            <a:ext cx="2533101" cy="3546341"/>
          </a:xfrm>
          <a:prstGeom prst="rect">
            <a:avLst/>
          </a:prstGeom>
        </p:spPr>
      </p:pic>
      <p:sp>
        <p:nvSpPr>
          <p:cNvPr id="29" name="Slide Number Placeholder 4">
            <a:extLst>
              <a:ext uri="{FF2B5EF4-FFF2-40B4-BE49-F238E27FC236}">
                <a16:creationId xmlns:a16="http://schemas.microsoft.com/office/drawing/2014/main" id="{B1AE0395-A104-491D-BEB1-7D01C3C87FD7}"/>
              </a:ext>
            </a:extLst>
          </p:cNvPr>
          <p:cNvSpPr txBox="1">
            <a:spLocks/>
          </p:cNvSpPr>
          <p:nvPr/>
        </p:nvSpPr>
        <p:spPr>
          <a:xfrm>
            <a:off x="8375904" y="6203952"/>
            <a:ext cx="3276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E1D3AD8-A253-4C5E-B9D9-1430C7A037C6}" type="slidenum">
              <a:rPr lang="en-GB" sz="1200" smtClean="0"/>
              <a:pPr algn="r"/>
              <a:t>6</a:t>
            </a:fld>
            <a:endParaRPr lang="en-GB" sz="1200" dirty="0"/>
          </a:p>
        </p:txBody>
      </p:sp>
    </p:spTree>
    <p:extLst>
      <p:ext uri="{BB962C8B-B14F-4D97-AF65-F5344CB8AC3E}">
        <p14:creationId xmlns:p14="http://schemas.microsoft.com/office/powerpoint/2010/main" val="4078961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l-GR" sz="2500" dirty="0">
                <a:solidFill>
                  <a:schemeClr val="hlink"/>
                </a:solidFill>
                <a:latin typeface="Bookman Old Style" pitchFamily="18" charset="0"/>
                <a:cs typeface="Times New Roman" charset="0"/>
              </a:rPr>
              <a:t>Ανάπτυξη</a:t>
            </a:r>
            <a:r>
              <a:rPr lang="en-US" sz="2500" dirty="0">
                <a:solidFill>
                  <a:schemeClr val="hlink"/>
                </a:solidFill>
                <a:latin typeface="Bookman Old Style" pitchFamily="18" charset="0"/>
                <a:cs typeface="Times New Roman" charset="0"/>
              </a:rPr>
              <a:t> </a:t>
            </a:r>
            <a:r>
              <a:rPr lang="el-GR" sz="2500" dirty="0">
                <a:solidFill>
                  <a:schemeClr val="hlink"/>
                </a:solidFill>
                <a:latin typeface="Bookman Old Style" pitchFamily="18" charset="0"/>
                <a:cs typeface="Times New Roman" charset="0"/>
              </a:rPr>
              <a:t>των ΤΠΕ στην εκπαίδευση</a:t>
            </a:r>
          </a:p>
        </p:txBody>
      </p:sp>
      <p:sp>
        <p:nvSpPr>
          <p:cNvPr id="3" name="Content Placeholder 2"/>
          <p:cNvSpPr>
            <a:spLocks noGrp="1"/>
          </p:cNvSpPr>
          <p:nvPr>
            <p:ph sz="quarter" idx="10"/>
          </p:nvPr>
        </p:nvSpPr>
        <p:spPr>
          <a:xfrm>
            <a:off x="521207" y="1195897"/>
            <a:ext cx="7018592" cy="5008055"/>
          </a:xfrm>
        </p:spPr>
        <p:txBody>
          <a:bodyPr>
            <a:noAutofit/>
          </a:bodyPr>
          <a:lstStyle/>
          <a:p>
            <a:pPr algn="just">
              <a:lnSpc>
                <a:spcPct val="100000"/>
              </a:lnSpc>
            </a:pPr>
            <a:r>
              <a:rPr lang="el-GR" sz="1800" dirty="0"/>
              <a:t>Οι </a:t>
            </a:r>
            <a:r>
              <a:rPr lang="el-GR" sz="1800" dirty="0">
                <a:solidFill>
                  <a:srgbClr val="FF0000"/>
                </a:solidFill>
              </a:rPr>
              <a:t>ΤΠΕ έχουν σημειώσει σημαντική ανάπτυξη </a:t>
            </a:r>
            <a:r>
              <a:rPr lang="el-GR" sz="1800" dirty="0"/>
              <a:t>στην εκπαίδευση με την πάροδο των ετών. Έχουν μεταμορφώσει το τοπίο της μάθησης, </a:t>
            </a:r>
            <a:r>
              <a:rPr lang="el-GR" sz="1800" dirty="0">
                <a:solidFill>
                  <a:srgbClr val="FF0000"/>
                </a:solidFill>
              </a:rPr>
              <a:t>ενισχύοντας τις μεθοδολογίες διδασκαλίας </a:t>
            </a:r>
            <a:r>
              <a:rPr lang="el-GR" sz="1800" dirty="0"/>
              <a:t>και την </a:t>
            </a:r>
            <a:r>
              <a:rPr lang="el-GR" sz="1800" dirty="0">
                <a:solidFill>
                  <a:srgbClr val="FF0000"/>
                </a:solidFill>
              </a:rPr>
              <a:t>εμπλοκή</a:t>
            </a:r>
            <a:r>
              <a:rPr lang="el-GR" sz="1800" dirty="0"/>
              <a:t> των μαθητών. </a:t>
            </a:r>
            <a:endParaRPr lang="en-US" sz="1800" dirty="0"/>
          </a:p>
          <a:p>
            <a:pPr algn="just">
              <a:lnSpc>
                <a:spcPct val="100000"/>
              </a:lnSpc>
            </a:pPr>
            <a:r>
              <a:rPr lang="el-GR" sz="1800" dirty="0"/>
              <a:t>Τα </a:t>
            </a:r>
            <a:r>
              <a:rPr lang="el-GR" sz="1800" dirty="0">
                <a:solidFill>
                  <a:srgbClr val="FF0000"/>
                </a:solidFill>
              </a:rPr>
              <a:t>σχολεία χρησιμοποιούν πλέον ένα ποικίλο σύνολο εργαλείων ΤΠΕ</a:t>
            </a:r>
            <a:r>
              <a:rPr lang="el-GR" sz="1800" dirty="0"/>
              <a:t> για την </a:t>
            </a:r>
            <a:r>
              <a:rPr lang="el-GR" sz="1800" dirty="0">
                <a:solidFill>
                  <a:schemeClr val="tx1"/>
                </a:solidFill>
              </a:rPr>
              <a:t>επικοινωνία, τη δημιουργία, </a:t>
            </a:r>
            <a:r>
              <a:rPr lang="el-GR" sz="1800" dirty="0"/>
              <a:t>τη διάδοση, την αποθήκευση και τη </a:t>
            </a:r>
            <a:r>
              <a:rPr lang="el-GR" sz="1800" dirty="0">
                <a:solidFill>
                  <a:srgbClr val="FF0000"/>
                </a:solidFill>
              </a:rPr>
              <a:t>διαχείριση πληροφοριών</a:t>
            </a:r>
            <a:r>
              <a:rPr lang="el-GR" sz="1800" dirty="0"/>
              <a:t>. Αυτή η ενσωμάτωση έχει καθοριστική σημασία για την επίτευξη των στόχων της εκπαίδευσης και της ανάπτυξης, την ενίσχυση των γνώσεων και των δεξιοτήτων των μαθητών και τη δυνατότητα λήψης αποφάσεων βάσει δεδομένων. </a:t>
            </a:r>
          </a:p>
          <a:p>
            <a:pPr algn="just">
              <a:lnSpc>
                <a:spcPct val="100000"/>
              </a:lnSpc>
            </a:pPr>
            <a:r>
              <a:rPr lang="el-GR" sz="1800" dirty="0"/>
              <a:t>Επιπλέον, οι ΤΠΕ στην εκπαίδευση έχουν αναγνωριστεί ως ένα </a:t>
            </a:r>
            <a:r>
              <a:rPr lang="el-GR" sz="1800" dirty="0">
                <a:solidFill>
                  <a:srgbClr val="FF0000"/>
                </a:solidFill>
              </a:rPr>
              <a:t>ισχυρό εργαλείο </a:t>
            </a:r>
            <a:r>
              <a:rPr lang="el-GR" sz="1800" dirty="0"/>
              <a:t>για την προώθηση της </a:t>
            </a:r>
            <a:r>
              <a:rPr lang="el-GR" sz="1800" dirty="0">
                <a:solidFill>
                  <a:srgbClr val="FF0000"/>
                </a:solidFill>
              </a:rPr>
              <a:t>κοινωνικής και οικονομικής ανάπτυξης</a:t>
            </a:r>
            <a:r>
              <a:rPr lang="el-GR" sz="1800" dirty="0"/>
              <a:t>, με πρωταρχικό στόχο τη βελτίωση των εκπαιδευτικών αποτελεσμάτων.</a:t>
            </a:r>
          </a:p>
          <a:p>
            <a:pPr>
              <a:lnSpc>
                <a:spcPct val="100000"/>
              </a:lnSpc>
            </a:pPr>
            <a:r>
              <a:rPr lang="el-GR" sz="1800" dirty="0">
                <a:solidFill>
                  <a:srgbClr val="0070C0"/>
                </a:solidFill>
              </a:rPr>
              <a:t>Πλούσια η βιβλιογραφία της ΔΠ : Κλειστά / Ανοιχτά ψηφιακά περιβάλλοντα / </a:t>
            </a:r>
            <a:r>
              <a:rPr lang="el-GR" sz="1800" dirty="0" err="1">
                <a:solidFill>
                  <a:srgbClr val="0070C0"/>
                </a:solidFill>
              </a:rPr>
              <a:t>μοντελοποίησης</a:t>
            </a:r>
            <a:r>
              <a:rPr lang="el-GR" sz="1800" dirty="0">
                <a:solidFill>
                  <a:srgbClr val="0070C0"/>
                </a:solidFill>
              </a:rPr>
              <a:t> / προσομοίωσης </a:t>
            </a:r>
          </a:p>
          <a:p>
            <a:pPr>
              <a:lnSpc>
                <a:spcPct val="100000"/>
              </a:lnSpc>
            </a:pPr>
            <a:endParaRPr lang="el-GR" sz="1800" dirty="0"/>
          </a:p>
          <a:p>
            <a:pPr>
              <a:lnSpc>
                <a:spcPct val="100000"/>
              </a:lnSpc>
            </a:pPr>
            <a:endParaRPr lang="el-GR" sz="1800" dirty="0"/>
          </a:p>
        </p:txBody>
      </p:sp>
      <p:sp>
        <p:nvSpPr>
          <p:cNvPr id="4" name="Slide Number Placeholder 3"/>
          <p:cNvSpPr>
            <a:spLocks noGrp="1"/>
          </p:cNvSpPr>
          <p:nvPr>
            <p:ph type="sldNum" sz="quarter" idx="4"/>
          </p:nvPr>
        </p:nvSpPr>
        <p:spPr/>
        <p:txBody>
          <a:bodyPr/>
          <a:lstStyle/>
          <a:p>
            <a:fld id="{9860EDB8-5305-433F-BE41-D7A86D811DB3}" type="slidenum">
              <a:rPr lang="en-US" smtClean="0"/>
              <a:pPr/>
              <a:t>7</a:t>
            </a:fld>
            <a:endParaRPr lang="en-US" dirty="0"/>
          </a:p>
        </p:txBody>
      </p:sp>
      <p:pic>
        <p:nvPicPr>
          <p:cNvPr id="6" name="Picture 5"/>
          <p:cNvPicPr>
            <a:picLocks noChangeAspect="1"/>
          </p:cNvPicPr>
          <p:nvPr/>
        </p:nvPicPr>
        <p:blipFill>
          <a:blip r:embed="rId2"/>
          <a:stretch>
            <a:fillRect/>
          </a:stretch>
        </p:blipFill>
        <p:spPr>
          <a:xfrm>
            <a:off x="8619292" y="1420686"/>
            <a:ext cx="1639966" cy="1444877"/>
          </a:xfrm>
          <a:prstGeom prst="rect">
            <a:avLst/>
          </a:prstGeom>
        </p:spPr>
      </p:pic>
      <p:pic>
        <p:nvPicPr>
          <p:cNvPr id="7" name="Picture 6"/>
          <p:cNvPicPr>
            <a:picLocks noChangeAspect="1"/>
          </p:cNvPicPr>
          <p:nvPr/>
        </p:nvPicPr>
        <p:blipFill>
          <a:blip r:embed="rId3"/>
          <a:stretch>
            <a:fillRect/>
          </a:stretch>
        </p:blipFill>
        <p:spPr>
          <a:xfrm>
            <a:off x="8663606" y="3394269"/>
            <a:ext cx="1678399" cy="1249169"/>
          </a:xfrm>
          <a:prstGeom prst="rect">
            <a:avLst/>
          </a:prstGeom>
        </p:spPr>
      </p:pic>
      <p:pic>
        <p:nvPicPr>
          <p:cNvPr id="8" name="Picture 7"/>
          <p:cNvPicPr>
            <a:picLocks noChangeAspect="1"/>
          </p:cNvPicPr>
          <p:nvPr/>
        </p:nvPicPr>
        <p:blipFill>
          <a:blip r:embed="rId4"/>
          <a:stretch>
            <a:fillRect/>
          </a:stretch>
        </p:blipFill>
        <p:spPr>
          <a:xfrm>
            <a:off x="8619292" y="5113067"/>
            <a:ext cx="1853446" cy="1241699"/>
          </a:xfrm>
          <a:prstGeom prst="rect">
            <a:avLst/>
          </a:prstGeom>
        </p:spPr>
      </p:pic>
    </p:spTree>
    <p:extLst>
      <p:ext uri="{BB962C8B-B14F-4D97-AF65-F5344CB8AC3E}">
        <p14:creationId xmlns:p14="http://schemas.microsoft.com/office/powerpoint/2010/main" val="1941807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30166" y="378773"/>
            <a:ext cx="9196473" cy="815465"/>
          </a:xfrm>
        </p:spPr>
        <p:txBody>
          <a:bodyPr>
            <a:normAutofit/>
          </a:bodyPr>
          <a:lstStyle/>
          <a:p>
            <a:r>
              <a:rPr lang="el-GR" dirty="0">
                <a:solidFill>
                  <a:schemeClr val="hlink"/>
                </a:solidFill>
                <a:latin typeface="Bookman Old Style" pitchFamily="18" charset="0"/>
                <a:cs typeface="Times New Roman" charset="0"/>
              </a:rPr>
              <a:t>Στο παρελθόν…</a:t>
            </a:r>
            <a:endParaRPr lang="el-GR" dirty="0"/>
          </a:p>
        </p:txBody>
      </p:sp>
      <p:sp>
        <p:nvSpPr>
          <p:cNvPr id="3" name="Θέση περιεχομένου 2"/>
          <p:cNvSpPr>
            <a:spLocks noGrp="1"/>
          </p:cNvSpPr>
          <p:nvPr>
            <p:ph idx="1"/>
          </p:nvPr>
        </p:nvSpPr>
        <p:spPr>
          <a:xfrm>
            <a:off x="520262" y="1510492"/>
            <a:ext cx="6258910" cy="4764184"/>
          </a:xfrm>
        </p:spPr>
        <p:txBody>
          <a:bodyPr>
            <a:normAutofit/>
          </a:bodyPr>
          <a:lstStyle/>
          <a:p>
            <a:pPr marL="171450" indent="-171450" algn="just">
              <a:buFont typeface="Arial" panose="020B0604020202020204" pitchFamily="34" charset="0"/>
              <a:buChar char="•"/>
            </a:pPr>
            <a:r>
              <a:rPr lang="el-GR" dirty="0"/>
              <a:t>Κάναμε τους μαθητές να πιστέψουν σε κάποια </a:t>
            </a:r>
            <a:r>
              <a:rPr lang="el-GR" dirty="0">
                <a:solidFill>
                  <a:srgbClr val="FF0000"/>
                </a:solidFill>
              </a:rPr>
              <a:t>επιστημονική θεωρία</a:t>
            </a:r>
            <a:r>
              <a:rPr lang="el-GR" dirty="0"/>
              <a:t>, στη συνέχεια τους δίναμε </a:t>
            </a:r>
            <a:r>
              <a:rPr lang="el-GR" dirty="0">
                <a:solidFill>
                  <a:srgbClr val="FF0000"/>
                </a:solidFill>
              </a:rPr>
              <a:t>πολλές ασκήσεις </a:t>
            </a:r>
            <a:r>
              <a:rPr lang="el-GR" dirty="0"/>
              <a:t>και  στο τέλος εξετάζαμε αν έχουν μάθει τις </a:t>
            </a:r>
            <a:r>
              <a:rPr lang="el-GR" dirty="0">
                <a:solidFill>
                  <a:srgbClr val="FF0000"/>
                </a:solidFill>
              </a:rPr>
              <a:t>σωστές απαντήσεις</a:t>
            </a:r>
            <a:r>
              <a:rPr lang="el-GR" dirty="0"/>
              <a:t>. </a:t>
            </a:r>
          </a:p>
          <a:p>
            <a:pPr marL="171450" indent="-171450" algn="just">
              <a:buFont typeface="Arial" panose="020B0604020202020204" pitchFamily="34" charset="0"/>
              <a:buChar char="•"/>
            </a:pPr>
            <a:r>
              <a:rPr lang="el-GR" dirty="0"/>
              <a:t>Αυτό έχει τόσο </a:t>
            </a:r>
            <a:r>
              <a:rPr lang="el-GR" dirty="0">
                <a:solidFill>
                  <a:srgbClr val="FF0000"/>
                </a:solidFill>
              </a:rPr>
              <a:t>λίγη σχέση με την επιστήμη</a:t>
            </a:r>
            <a:r>
              <a:rPr lang="el-GR" dirty="0"/>
              <a:t>, η οποία έχει να κάνει με την </a:t>
            </a:r>
            <a:r>
              <a:rPr lang="el-GR" dirty="0">
                <a:solidFill>
                  <a:srgbClr val="FF0000"/>
                </a:solidFill>
              </a:rPr>
              <a:t>κατανόηση του τρόπου σκέψης και γνώσης των επιστημόνων</a:t>
            </a:r>
            <a:r>
              <a:rPr lang="el-GR" dirty="0"/>
              <a:t> και με την εύρεση των </a:t>
            </a:r>
            <a:r>
              <a:rPr lang="el-GR" dirty="0">
                <a:solidFill>
                  <a:srgbClr val="FF0000"/>
                </a:solidFill>
              </a:rPr>
              <a:t>σωστών ερωτήσεων</a:t>
            </a:r>
            <a:r>
              <a:rPr lang="el-GR" dirty="0"/>
              <a:t> παρά με τη γνώση των απαντήσεων. </a:t>
            </a:r>
          </a:p>
          <a:p>
            <a:pPr marL="171450" indent="-171450" algn="just">
              <a:buFont typeface="Arial" panose="020B0604020202020204" pitchFamily="34" charset="0"/>
              <a:buChar char="•"/>
            </a:pPr>
            <a:r>
              <a:rPr lang="el-GR" dirty="0"/>
              <a:t>Όταν πρόκειται για την επιστημονική εκπαίδευση, πρέπει να δώσουμε πολύ μεγαλύτερη βαρύτητα στις </a:t>
            </a:r>
            <a:r>
              <a:rPr lang="el-GR" dirty="0">
                <a:solidFill>
                  <a:srgbClr val="FF0000"/>
                </a:solidFill>
              </a:rPr>
              <a:t>νοητικές διεργασίες </a:t>
            </a:r>
            <a:r>
              <a:rPr lang="el-GR" dirty="0"/>
              <a:t>που μας επέτρεψαν να προοδεύσουμε ως άνθρωποι, αντί να διδάσκουμε απλώς επιφανειακά το επιστημονικό περιεχόμενο.</a:t>
            </a:r>
          </a:p>
          <a:p>
            <a:pPr marL="171450" indent="-171450" algn="just">
              <a:buFont typeface="Arial" panose="020B0604020202020204" pitchFamily="34" charset="0"/>
              <a:buChar char="•"/>
            </a:pPr>
            <a:r>
              <a:rPr lang="el-GR" dirty="0">
                <a:solidFill>
                  <a:srgbClr val="0070C0"/>
                </a:solidFill>
              </a:rPr>
              <a:t>Πλούσια η βιβλιογραφία της ΔΦΕ : Νόμοι </a:t>
            </a:r>
            <a:r>
              <a:rPr lang="el-GR" dirty="0" err="1">
                <a:solidFill>
                  <a:srgbClr val="0070C0"/>
                </a:solidFill>
              </a:rPr>
              <a:t>vrs</a:t>
            </a:r>
            <a:r>
              <a:rPr lang="el-GR" dirty="0">
                <a:solidFill>
                  <a:srgbClr val="0070C0"/>
                </a:solidFill>
              </a:rPr>
              <a:t> Μοντέλα / διερευνητική μάθηση / </a:t>
            </a:r>
            <a:r>
              <a:rPr lang="el-GR" dirty="0" err="1">
                <a:solidFill>
                  <a:srgbClr val="0070C0"/>
                </a:solidFill>
              </a:rPr>
              <a:t>ρουτίνες</a:t>
            </a:r>
            <a:r>
              <a:rPr lang="el-GR" dirty="0">
                <a:solidFill>
                  <a:srgbClr val="0070C0"/>
                </a:solidFill>
              </a:rPr>
              <a:t> / </a:t>
            </a:r>
            <a:r>
              <a:rPr lang="el-GR" dirty="0" err="1">
                <a:solidFill>
                  <a:srgbClr val="0070C0"/>
                </a:solidFill>
              </a:rPr>
              <a:t>πάτερν</a:t>
            </a:r>
            <a:r>
              <a:rPr lang="el-GR" dirty="0">
                <a:solidFill>
                  <a:srgbClr val="0070C0"/>
                </a:solidFill>
              </a:rPr>
              <a:t> </a:t>
            </a:r>
          </a:p>
          <a:p>
            <a:endParaRPr lang="el-GR" dirty="0"/>
          </a:p>
        </p:txBody>
      </p:sp>
      <p:pic>
        <p:nvPicPr>
          <p:cNvPr id="5" name="Picture 4">
            <a:extLst>
              <a:ext uri="{FF2B5EF4-FFF2-40B4-BE49-F238E27FC236}">
                <a16:creationId xmlns:a16="http://schemas.microsoft.com/office/drawing/2014/main" id="{E33E2FEA-69A0-48C7-BB4F-55D01C6303D5}"/>
              </a:ext>
            </a:extLst>
          </p:cNvPr>
          <p:cNvPicPr>
            <a:picLocks noChangeAspect="1"/>
          </p:cNvPicPr>
          <p:nvPr/>
        </p:nvPicPr>
        <p:blipFill>
          <a:blip r:embed="rId2"/>
          <a:stretch>
            <a:fillRect/>
          </a:stretch>
        </p:blipFill>
        <p:spPr>
          <a:xfrm>
            <a:off x="7649889" y="1445336"/>
            <a:ext cx="2686050" cy="1704975"/>
          </a:xfrm>
          <a:prstGeom prst="rect">
            <a:avLst/>
          </a:prstGeom>
        </p:spPr>
      </p:pic>
      <p:pic>
        <p:nvPicPr>
          <p:cNvPr id="6" name="Picture 5">
            <a:extLst>
              <a:ext uri="{FF2B5EF4-FFF2-40B4-BE49-F238E27FC236}">
                <a16:creationId xmlns:a16="http://schemas.microsoft.com/office/drawing/2014/main" id="{04F99BBA-4AC6-40D8-BEA0-DB6580DAE122}"/>
              </a:ext>
            </a:extLst>
          </p:cNvPr>
          <p:cNvPicPr>
            <a:picLocks noChangeAspect="1"/>
          </p:cNvPicPr>
          <p:nvPr/>
        </p:nvPicPr>
        <p:blipFill>
          <a:blip r:embed="rId3"/>
          <a:stretch>
            <a:fillRect/>
          </a:stretch>
        </p:blipFill>
        <p:spPr>
          <a:xfrm>
            <a:off x="7246555" y="4029403"/>
            <a:ext cx="3752850" cy="1219200"/>
          </a:xfrm>
          <a:prstGeom prst="rect">
            <a:avLst/>
          </a:prstGeom>
        </p:spPr>
      </p:pic>
      <p:sp>
        <p:nvSpPr>
          <p:cNvPr id="7" name="Slide Number Placeholder 4">
            <a:extLst>
              <a:ext uri="{FF2B5EF4-FFF2-40B4-BE49-F238E27FC236}">
                <a16:creationId xmlns:a16="http://schemas.microsoft.com/office/drawing/2014/main" id="{65F34F09-5FD4-4D40-A640-DB4D8D23DCAD}"/>
              </a:ext>
            </a:extLst>
          </p:cNvPr>
          <p:cNvSpPr txBox="1">
            <a:spLocks/>
          </p:cNvSpPr>
          <p:nvPr/>
        </p:nvSpPr>
        <p:spPr>
          <a:xfrm>
            <a:off x="8375904" y="6203952"/>
            <a:ext cx="3276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E1D3AD8-A253-4C5E-B9D9-1430C7A037C6}" type="slidenum">
              <a:rPr lang="en-GB" sz="1200" smtClean="0"/>
              <a:pPr algn="r"/>
              <a:t>8</a:t>
            </a:fld>
            <a:endParaRPr lang="en-GB" sz="1200" dirty="0"/>
          </a:p>
        </p:txBody>
      </p:sp>
    </p:spTree>
    <p:extLst>
      <p:ext uri="{BB962C8B-B14F-4D97-AF65-F5344CB8AC3E}">
        <p14:creationId xmlns:p14="http://schemas.microsoft.com/office/powerpoint/2010/main" val="16147224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930166" y="378773"/>
            <a:ext cx="9196473" cy="815465"/>
          </a:xfrm>
        </p:spPr>
        <p:txBody>
          <a:bodyPr>
            <a:normAutofit/>
          </a:bodyPr>
          <a:lstStyle/>
          <a:p>
            <a:r>
              <a:rPr lang="el-GR" dirty="0">
                <a:solidFill>
                  <a:schemeClr val="hlink"/>
                </a:solidFill>
                <a:latin typeface="Bookman Old Style" pitchFamily="18" charset="0"/>
                <a:cs typeface="Times New Roman" charset="0"/>
              </a:rPr>
              <a:t>Στο παρόν…</a:t>
            </a:r>
            <a:endParaRPr lang="el-GR" dirty="0"/>
          </a:p>
        </p:txBody>
      </p:sp>
      <p:sp>
        <p:nvSpPr>
          <p:cNvPr id="3" name="Θέση περιεχομένου 2"/>
          <p:cNvSpPr>
            <a:spLocks noGrp="1"/>
          </p:cNvSpPr>
          <p:nvPr>
            <p:ph idx="1"/>
          </p:nvPr>
        </p:nvSpPr>
        <p:spPr>
          <a:xfrm>
            <a:off x="520262" y="1510492"/>
            <a:ext cx="6258910" cy="4764184"/>
          </a:xfrm>
        </p:spPr>
        <p:txBody>
          <a:bodyPr>
            <a:normAutofit fontScale="70000" lnSpcReduction="20000"/>
          </a:bodyPr>
          <a:lstStyle/>
          <a:p>
            <a:pPr marL="171450" indent="-171450" algn="just">
              <a:buFont typeface="Arial" panose="020B0604020202020204" pitchFamily="34" charset="0"/>
              <a:buChar char="•"/>
            </a:pPr>
            <a:r>
              <a:rPr lang="el-GR" sz="2100" dirty="0">
                <a:solidFill>
                  <a:srgbClr val="FF0000"/>
                </a:solidFill>
              </a:rPr>
              <a:t>Εναλλακτικές μελλοντικές καταστάσεις</a:t>
            </a:r>
            <a:r>
              <a:rPr lang="el-GR" sz="2100" dirty="0"/>
              <a:t>, </a:t>
            </a:r>
            <a:r>
              <a:rPr lang="el-GR" sz="2100" dirty="0">
                <a:solidFill>
                  <a:srgbClr val="FF0000"/>
                </a:solidFill>
              </a:rPr>
              <a:t>αυθεντικά προβλήματα</a:t>
            </a:r>
            <a:r>
              <a:rPr lang="el-GR" sz="2100" dirty="0"/>
              <a:t>, </a:t>
            </a:r>
            <a:r>
              <a:rPr lang="el-GR" sz="2100" dirty="0">
                <a:solidFill>
                  <a:srgbClr val="FF0000"/>
                </a:solidFill>
              </a:rPr>
              <a:t>περισσότερες λύσεις</a:t>
            </a:r>
            <a:r>
              <a:rPr lang="en-US" sz="2100" dirty="0"/>
              <a:t>:  </a:t>
            </a:r>
            <a:r>
              <a:rPr lang="el-GR" sz="2100" dirty="0"/>
              <a:t>να βάλουμε τους μαθητές να ασχοληθούν με την </a:t>
            </a:r>
            <a:r>
              <a:rPr lang="el-GR" sz="2100" dirty="0">
                <a:solidFill>
                  <a:srgbClr val="FF0000"/>
                </a:solidFill>
              </a:rPr>
              <a:t>πιθανολογική σκέψη</a:t>
            </a:r>
            <a:r>
              <a:rPr lang="el-GR" sz="2100" dirty="0"/>
              <a:t>, η οποία πλαισιώνει τόσες πολλές από τις </a:t>
            </a:r>
            <a:r>
              <a:rPr lang="el-GR" sz="2100" dirty="0">
                <a:solidFill>
                  <a:srgbClr val="FF0000"/>
                </a:solidFill>
              </a:rPr>
              <a:t>προκλήσεις</a:t>
            </a:r>
            <a:r>
              <a:rPr lang="el-GR" sz="2100" dirty="0"/>
              <a:t> που αντιμετωπίζει ο άνθρωπος, είτε πρόκειται για την κλιματική αλλαγή είτε για την εξέλιξη μιας πανδημίας. </a:t>
            </a:r>
          </a:p>
          <a:p>
            <a:pPr marL="171450" indent="-171450" algn="just">
              <a:buFont typeface="Arial" panose="020B0604020202020204" pitchFamily="34" charset="0"/>
              <a:buChar char="•"/>
            </a:pPr>
            <a:r>
              <a:rPr lang="en-US" sz="2100" dirty="0"/>
              <a:t>O</a:t>
            </a:r>
            <a:r>
              <a:rPr lang="el-GR" sz="2100" dirty="0"/>
              <a:t>ι σύγχρονες κοινωνίες δημιουργούν αξία </a:t>
            </a:r>
            <a:r>
              <a:rPr lang="el-GR" sz="2100" dirty="0">
                <a:solidFill>
                  <a:srgbClr val="FF0000"/>
                </a:solidFill>
              </a:rPr>
              <a:t>συνθέτοντας διαφορετικά πεδία γνώσης</a:t>
            </a:r>
            <a:r>
              <a:rPr lang="el-GR" sz="2100" dirty="0"/>
              <a:t>, </a:t>
            </a:r>
            <a:r>
              <a:rPr lang="el-GR" sz="2100" dirty="0">
                <a:solidFill>
                  <a:srgbClr val="FF0000"/>
                </a:solidFill>
              </a:rPr>
              <a:t>κάνοντας συνδέσεις μεταξύ ιδεών </a:t>
            </a:r>
            <a:r>
              <a:rPr lang="el-GR" sz="2100" dirty="0"/>
              <a:t>που προηγουμένως φαίνονταν άσχετες </a:t>
            </a:r>
            <a:r>
              <a:rPr lang="en-US" sz="2100" dirty="0"/>
              <a:t>…(</a:t>
            </a:r>
            <a:r>
              <a:rPr lang="el-GR" sz="2100" dirty="0"/>
              <a:t>από τις οποίες θα προέλθει </a:t>
            </a:r>
            <a:r>
              <a:rPr lang="el-GR" sz="2100" dirty="0">
                <a:solidFill>
                  <a:srgbClr val="FF0000"/>
                </a:solidFill>
              </a:rPr>
              <a:t>η επόμενη καινοτομία</a:t>
            </a:r>
            <a:r>
              <a:rPr lang="en-US" sz="2100" dirty="0"/>
              <a:t>)</a:t>
            </a:r>
            <a:r>
              <a:rPr lang="el-GR" sz="2100" dirty="0"/>
              <a:t>.</a:t>
            </a:r>
          </a:p>
          <a:p>
            <a:pPr marL="171450" indent="-171450" algn="just">
              <a:buFont typeface="Arial" panose="020B0604020202020204" pitchFamily="34" charset="0"/>
              <a:buChar char="•"/>
            </a:pPr>
            <a:r>
              <a:rPr lang="el-GR" sz="2100" dirty="0">
                <a:solidFill>
                  <a:srgbClr val="0070C0"/>
                </a:solidFill>
              </a:rPr>
              <a:t>Πλούσια η βιβλιογραφία της ΔΦΕ : Δημιουργικότητα – Διερευνητική μάθηση / Project-</a:t>
            </a:r>
            <a:r>
              <a:rPr lang="el-GR" sz="2100" dirty="0" err="1">
                <a:solidFill>
                  <a:srgbClr val="0070C0"/>
                </a:solidFill>
              </a:rPr>
              <a:t>based</a:t>
            </a:r>
            <a:r>
              <a:rPr lang="el-GR" sz="2100" dirty="0">
                <a:solidFill>
                  <a:srgbClr val="0070C0"/>
                </a:solidFill>
              </a:rPr>
              <a:t> </a:t>
            </a:r>
            <a:r>
              <a:rPr lang="el-GR" sz="2100" dirty="0" err="1">
                <a:solidFill>
                  <a:srgbClr val="0070C0"/>
                </a:solidFill>
              </a:rPr>
              <a:t>learning</a:t>
            </a:r>
            <a:r>
              <a:rPr lang="el-GR" sz="2100" dirty="0">
                <a:solidFill>
                  <a:srgbClr val="0070C0"/>
                </a:solidFill>
              </a:rPr>
              <a:t> / </a:t>
            </a:r>
            <a:r>
              <a:rPr lang="el-GR" sz="2100" dirty="0" err="1">
                <a:solidFill>
                  <a:srgbClr val="0070C0"/>
                </a:solidFill>
              </a:rPr>
              <a:t>Problem-based</a:t>
            </a:r>
            <a:r>
              <a:rPr lang="el-GR" sz="2100" dirty="0">
                <a:solidFill>
                  <a:srgbClr val="0070C0"/>
                </a:solidFill>
              </a:rPr>
              <a:t> </a:t>
            </a:r>
            <a:r>
              <a:rPr lang="el-GR" sz="2100" dirty="0" err="1">
                <a:solidFill>
                  <a:srgbClr val="0070C0"/>
                </a:solidFill>
              </a:rPr>
              <a:t>learning</a:t>
            </a:r>
            <a:r>
              <a:rPr lang="el-GR" sz="2100" dirty="0">
                <a:solidFill>
                  <a:srgbClr val="0070C0"/>
                </a:solidFill>
              </a:rPr>
              <a:t> /</a:t>
            </a:r>
            <a:r>
              <a:rPr lang="el-GR" sz="2100" dirty="0" err="1">
                <a:solidFill>
                  <a:srgbClr val="0070C0"/>
                </a:solidFill>
              </a:rPr>
              <a:t>challenge-based</a:t>
            </a:r>
            <a:r>
              <a:rPr lang="el-GR" sz="2100" dirty="0">
                <a:solidFill>
                  <a:srgbClr val="0070C0"/>
                </a:solidFill>
              </a:rPr>
              <a:t> </a:t>
            </a:r>
            <a:r>
              <a:rPr lang="el-GR" sz="2100" dirty="0" err="1">
                <a:solidFill>
                  <a:srgbClr val="0070C0"/>
                </a:solidFill>
              </a:rPr>
              <a:t>learning</a:t>
            </a:r>
            <a:endParaRPr lang="el-GR" sz="2100" dirty="0">
              <a:solidFill>
                <a:srgbClr val="0070C0"/>
              </a:solidFill>
            </a:endParaRPr>
          </a:p>
          <a:p>
            <a:endParaRPr lang="el-GR" dirty="0"/>
          </a:p>
        </p:txBody>
      </p:sp>
      <p:pic>
        <p:nvPicPr>
          <p:cNvPr id="4" name="Picture 3">
            <a:extLst>
              <a:ext uri="{FF2B5EF4-FFF2-40B4-BE49-F238E27FC236}">
                <a16:creationId xmlns:a16="http://schemas.microsoft.com/office/drawing/2014/main" id="{6C751E52-1041-4BCC-A698-FE752ABC8354}"/>
              </a:ext>
            </a:extLst>
          </p:cNvPr>
          <p:cNvPicPr>
            <a:picLocks noChangeAspect="1"/>
          </p:cNvPicPr>
          <p:nvPr/>
        </p:nvPicPr>
        <p:blipFill>
          <a:blip r:embed="rId2"/>
          <a:stretch>
            <a:fillRect/>
          </a:stretch>
        </p:blipFill>
        <p:spPr>
          <a:xfrm>
            <a:off x="7741526" y="1710559"/>
            <a:ext cx="2857500" cy="1600200"/>
          </a:xfrm>
          <a:prstGeom prst="rect">
            <a:avLst/>
          </a:prstGeom>
        </p:spPr>
      </p:pic>
      <p:pic>
        <p:nvPicPr>
          <p:cNvPr id="7" name="Picture 6">
            <a:extLst>
              <a:ext uri="{FF2B5EF4-FFF2-40B4-BE49-F238E27FC236}">
                <a16:creationId xmlns:a16="http://schemas.microsoft.com/office/drawing/2014/main" id="{BF852180-1F90-4E6A-93C7-7077E446AADF}"/>
              </a:ext>
            </a:extLst>
          </p:cNvPr>
          <p:cNvPicPr>
            <a:picLocks noChangeAspect="1"/>
          </p:cNvPicPr>
          <p:nvPr/>
        </p:nvPicPr>
        <p:blipFill>
          <a:blip r:embed="rId3"/>
          <a:stretch>
            <a:fillRect/>
          </a:stretch>
        </p:blipFill>
        <p:spPr>
          <a:xfrm>
            <a:off x="7741526" y="3925614"/>
            <a:ext cx="2857500" cy="1600200"/>
          </a:xfrm>
          <a:prstGeom prst="rect">
            <a:avLst/>
          </a:prstGeom>
        </p:spPr>
      </p:pic>
      <p:sp>
        <p:nvSpPr>
          <p:cNvPr id="6" name="Slide Number Placeholder 4">
            <a:extLst>
              <a:ext uri="{FF2B5EF4-FFF2-40B4-BE49-F238E27FC236}">
                <a16:creationId xmlns:a16="http://schemas.microsoft.com/office/drawing/2014/main" id="{96774268-3A47-4A0C-8B93-76281E5EF71A}"/>
              </a:ext>
            </a:extLst>
          </p:cNvPr>
          <p:cNvSpPr txBox="1">
            <a:spLocks/>
          </p:cNvSpPr>
          <p:nvPr/>
        </p:nvSpPr>
        <p:spPr>
          <a:xfrm>
            <a:off x="8375904" y="6203952"/>
            <a:ext cx="3276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E1D3AD8-A253-4C5E-B9D9-1430C7A037C6}" type="slidenum">
              <a:rPr lang="en-GB" sz="1200" smtClean="0"/>
              <a:pPr algn="r"/>
              <a:t>9</a:t>
            </a:fld>
            <a:endParaRPr lang="en-GB" sz="1200" dirty="0"/>
          </a:p>
        </p:txBody>
      </p:sp>
    </p:spTree>
    <p:extLst>
      <p:ext uri="{BB962C8B-B14F-4D97-AF65-F5344CB8AC3E}">
        <p14:creationId xmlns:p14="http://schemas.microsoft.com/office/powerpoint/2010/main" val="4000497565"/>
      </p:ext>
    </p:extLst>
  </p:cSld>
  <p:clrMapOvr>
    <a:masterClrMapping/>
  </p:clrMapOvr>
</p:sld>
</file>

<file path=ppt/theme/theme1.xml><?xml version="1.0" encoding="utf-8"?>
<a:theme xmlns:a="http://schemas.openxmlformats.org/drawingml/2006/main" name="Cust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Segoe UI">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10001108_Win32 v2" id="{08D89365-2E4C-432D-9349-8DF9B80AEEA1}" vid="{010FF314-90DF-4A21-BD0D-ADCBA34234A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7" ma:contentTypeDescription="Create a new document." ma:contentTypeScope="" ma:versionID="c6f9a84f66a9c8b9a21755b9ffafb945">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27df39e3e7036dff54f89ddd5805ce72"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2FC9C26-AD58-4393-99DE-F67958CF6A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A3EE4EA-81C0-48D0-BEBD-A2EFD6B38B42}">
  <ds:schemaRefs>
    <ds:schemaRef ds:uri="http://purl.org/dc/terms/"/>
    <ds:schemaRef ds:uri="16c05727-aa75-4e4a-9b5f-8a80a1165891"/>
    <ds:schemaRef ds:uri="http://purl.org/dc/dcmitype/"/>
    <ds:schemaRef ds:uri="http://www.w3.org/XML/1998/namespace"/>
    <ds:schemaRef ds:uri="http://schemas.microsoft.com/office/2006/documentManagement/types"/>
    <ds:schemaRef ds:uri="http://schemas.microsoft.com/office/infopath/2007/PartnerControls"/>
    <ds:schemaRef ds:uri="71af3243-3dd4-4a8d-8c0d-dd76da1f02a5"/>
    <ds:schemaRef ds:uri="http://purl.org/dc/elements/1.1/"/>
    <ds:schemaRef ds:uri="230e9df3-be65-4c73-a93b-d1236ebd677e"/>
    <ds:schemaRef ds:uri="http://schemas.openxmlformats.org/package/2006/metadata/core-properties"/>
    <ds:schemaRef ds:uri="http://schemas.microsoft.com/sharepoint/v3"/>
    <ds:schemaRef ds:uri="http://schemas.microsoft.com/office/2006/metadata/properties"/>
  </ds:schemaRefs>
</ds:datastoreItem>
</file>

<file path=customXml/itemProps3.xml><?xml version="1.0" encoding="utf-8"?>
<ds:datastoreItem xmlns:ds="http://schemas.openxmlformats.org/officeDocument/2006/customXml" ds:itemID="{5563EE24-83AF-4B4D-B45B-11D1ECD4364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{7A47F1D4-D564-4B70-8D29-D43F62AD2B5C}tf10001108_win32</Template>
  <TotalTime>933</TotalTime>
  <Words>4026</Words>
  <Application>Microsoft Office PowerPoint</Application>
  <PresentationFormat>Widescreen</PresentationFormat>
  <Paragraphs>242</Paragraphs>
  <Slides>39</Slides>
  <Notes>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39</vt:i4>
      </vt:variant>
    </vt:vector>
  </HeadingPairs>
  <TitlesOfParts>
    <vt:vector size="50" baseType="lpstr">
      <vt:lpstr>Arial</vt:lpstr>
      <vt:lpstr>Bookman Old Style</vt:lpstr>
      <vt:lpstr>Calibri</vt:lpstr>
      <vt:lpstr>Calibri</vt:lpstr>
      <vt:lpstr>Segoe UI</vt:lpstr>
      <vt:lpstr>Segoe UI Light</vt:lpstr>
      <vt:lpstr>Segoe UI Semibold</vt:lpstr>
      <vt:lpstr>Wingdings</vt:lpstr>
      <vt:lpstr>Wingdings 2</vt:lpstr>
      <vt:lpstr>YouTube Sans</vt:lpstr>
      <vt:lpstr>Custom</vt:lpstr>
      <vt:lpstr>9ο Πανελλήνιο Συνέδριο eTwinning – 11ο Πανελλήνιο Συνέδριο Εκπαιδευτικών για τις ΤΠΕ</vt:lpstr>
      <vt:lpstr>Νέες εξελίξεις στις Θεωρίες Μάθησης :</vt:lpstr>
      <vt:lpstr>Η εξέλιξη των Θεωριών Μάθησης</vt:lpstr>
      <vt:lpstr>Διερευνητική μάθηση </vt:lpstr>
      <vt:lpstr>Νέες εξελίξεις στη διδασκαλία:</vt:lpstr>
      <vt:lpstr>Η εξέλιξη της Επιστημονικής Εκπαίδευσης</vt:lpstr>
      <vt:lpstr>Ανάπτυξη των ΤΠΕ στην εκπαίδευση</vt:lpstr>
      <vt:lpstr>Στο παρελθόν…</vt:lpstr>
      <vt:lpstr>Στο παρόν…</vt:lpstr>
      <vt:lpstr>O επιστημονικός αλφαβητισμός έχει αλλάξει ριζικά</vt:lpstr>
      <vt:lpstr>Στο κλίμα της μετα-αλήθειας και του εικονικού / ψηφιακού χάους</vt:lpstr>
      <vt:lpstr>ChatGPT</vt:lpstr>
      <vt:lpstr>PowerPoint Presentation</vt:lpstr>
      <vt:lpstr>Χάνει η εκπαίδευση την κούρσα με την τεχνολογία;</vt:lpstr>
      <vt:lpstr>Αξιόπιστη τεχνητή νοημοσύνη (AI) στην εκπαίδευση - Υποσχέσεις και προκλήσεις</vt:lpstr>
      <vt:lpstr>PowerPoint Presentation</vt:lpstr>
      <vt:lpstr>Ορισμός τεχνητής νοημοσύνης</vt:lpstr>
      <vt:lpstr>PowerPoint Presentation</vt:lpstr>
      <vt:lpstr>Τεχνητή νοημοσύνη και θεωρίες μάθησης 1</vt:lpstr>
      <vt:lpstr>Τεχνητή νοημοσύνη και θεωρίες μάθησης 2</vt:lpstr>
      <vt:lpstr>Η Τεχνητή Νοημοσύνη (ΤΝ) και η Γνωστική Επιστήμη </vt:lpstr>
      <vt:lpstr>Κέντρα Καινοτομίας </vt:lpstr>
      <vt:lpstr>      Δημιουργία Κέντρων Καινοτομίας για την Α’βαθμια και τη Β’βαθμια εκπαίδευση </vt:lpstr>
      <vt:lpstr>PowerPoint Presentation</vt:lpstr>
      <vt:lpstr>Στόχος του υποέργου </vt:lpstr>
      <vt:lpstr>PowerPoint Presentation</vt:lpstr>
      <vt:lpstr>PowerPoint Presentation</vt:lpstr>
      <vt:lpstr>PowerPoint Presentation</vt:lpstr>
      <vt:lpstr>PowerPoint Presentation</vt:lpstr>
      <vt:lpstr>PowerPoint Presentation</vt:lpstr>
      <vt:lpstr> Καινοτόμες παιδαγωγικές/ διδακτικές προσεγγίσεις </vt:lpstr>
      <vt:lpstr>Τα κέντρα καινοτομίας θα ασχοληθούν με Θέματα Αιχμής</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PowerPoint</dc:title>
  <dc:creator>zsmyrnaiou</dc:creator>
  <cp:keywords/>
  <cp:lastModifiedBy>zsmyrnaiou</cp:lastModifiedBy>
  <cp:revision>180</cp:revision>
  <dcterms:created xsi:type="dcterms:W3CDTF">2023-10-13T02:51:12Z</dcterms:created>
  <dcterms:modified xsi:type="dcterms:W3CDTF">2023-10-30T19:09:48Z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