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9E0C1-1251-458D-A9B4-FC4ECA3674CE}" type="datetimeFigureOut">
              <a:rPr lang="el-GR" smtClean="0"/>
              <a:pPr/>
              <a:t>31/5/2024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5A87D-B170-4B10-A1EC-9C7C0CAC1D11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mc/articles/PMC5812438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42844" y="500042"/>
            <a:ext cx="8643998" cy="1000131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Color Constancy</a:t>
            </a:r>
            <a:endParaRPr lang="el-GR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5143504" y="285728"/>
            <a:ext cx="364333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>
                <a:solidFill>
                  <a:schemeClr val="accent1">
                    <a:lumMod val="75000"/>
                  </a:schemeClr>
                </a:solidFill>
              </a:rPr>
              <a:t>Ονοματεπώνυμο: Έλενα Μαραγκού</a:t>
            </a:r>
            <a:endParaRPr lang="el-GR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285720" y="1643050"/>
            <a:ext cx="80010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Color constancy</a:t>
            </a:r>
            <a:r>
              <a:rPr lang="en-US" dirty="0" smtClean="0"/>
              <a:t>: the effect whereby the perceived or apparent color of surface remains constant despite changes in the intensity and spectral composition of the illumination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643182"/>
            <a:ext cx="69246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142844" y="5143512"/>
            <a:ext cx="87868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The grapes look green and the orange looks orange in both photographs, despite different illuminants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The chromaticity of grapes under reddish illuminant and the orange under the greenish illuminant is the same in both photographs</a:t>
            </a:r>
          </a:p>
          <a:p>
            <a:pPr>
              <a:buFont typeface="Arial" pitchFamily="34" charset="0"/>
              <a:buChar char="•"/>
            </a:pPr>
            <a:r>
              <a:rPr lang="en-US" sz="1600" dirty="0" smtClean="0"/>
              <a:t>The visual system compensates for changes in lighting, allowing us to perceive the true colors of objects consistently</a:t>
            </a:r>
            <a:endParaRPr lang="el-G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TextBox"/>
          <p:cNvSpPr txBox="1"/>
          <p:nvPr/>
        </p:nvSpPr>
        <p:spPr>
          <a:xfrm>
            <a:off x="357158" y="1142984"/>
            <a:ext cx="442915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Metamerism</a:t>
            </a:r>
            <a:r>
              <a:rPr lang="en-US" dirty="0" smtClean="0"/>
              <a:t>: is a phenomenon where the color of two objects/surfaces appear the same under a particular light source, but actually have different spectral energy distributions. When a different kind of light is used, the color difference between them is revealed.</a:t>
            </a:r>
            <a:endParaRPr lang="el-GR" dirty="0"/>
          </a:p>
        </p:txBody>
      </p:sp>
      <p:sp>
        <p:nvSpPr>
          <p:cNvPr id="6" name="5 - TextBox"/>
          <p:cNvSpPr txBox="1"/>
          <p:nvPr/>
        </p:nvSpPr>
        <p:spPr>
          <a:xfrm>
            <a:off x="357158" y="285728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Color constancy has limits and requires certain spectral properties of surfaces and illuminants to work effectively.</a:t>
            </a:r>
            <a:endParaRPr lang="el-GR" dirty="0"/>
          </a:p>
        </p:txBody>
      </p:sp>
      <p:sp>
        <p:nvSpPr>
          <p:cNvPr id="7" name="6 - TextBox"/>
          <p:cNvSpPr txBox="1"/>
          <p:nvPr/>
        </p:nvSpPr>
        <p:spPr>
          <a:xfrm>
            <a:off x="428596" y="3357562"/>
            <a:ext cx="82153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e.g.: an item of clothing -&gt;one color in artificial lighting and different color under natural daylight -&gt; lighting conditions affect the wavelengths of lights reflected by the item-&gt; changes in cone excitations -&gt; maybe surfaces lead to the same cone excitations under one illuminant (</a:t>
            </a:r>
            <a:r>
              <a:rPr lang="en-US" sz="1600" dirty="0" err="1" smtClean="0"/>
              <a:t>metamerism</a:t>
            </a:r>
            <a:r>
              <a:rPr lang="en-US" sz="1600" dirty="0" smtClean="0"/>
              <a:t>) but to distinctly different cone excitations under another illuminant (</a:t>
            </a:r>
            <a:r>
              <a:rPr lang="en-US" sz="1600" dirty="0" err="1" smtClean="0"/>
              <a:t>metamer</a:t>
            </a:r>
            <a:r>
              <a:rPr lang="en-US" sz="1600" dirty="0" smtClean="0"/>
              <a:t> mismatching)</a:t>
            </a:r>
            <a:endParaRPr lang="el-GR" sz="1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71546"/>
            <a:ext cx="368617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8 - TextBox"/>
          <p:cNvSpPr txBox="1"/>
          <p:nvPr/>
        </p:nvSpPr>
        <p:spPr>
          <a:xfrm>
            <a:off x="285720" y="4929198"/>
            <a:ext cx="84296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Chromatic adaptation</a:t>
            </a:r>
            <a:r>
              <a:rPr lang="en-US" dirty="0" smtClean="0"/>
              <a:t>: a mechanism that allows for constant color appearance across illuminants</a:t>
            </a:r>
          </a:p>
          <a:p>
            <a:r>
              <a:rPr lang="en-US" dirty="0" smtClean="0"/>
              <a:t>Methods </a:t>
            </a:r>
            <a:r>
              <a:rPr lang="en-US" dirty="0" smtClean="0"/>
              <a:t>involving </a:t>
            </a:r>
            <a:r>
              <a:rPr lang="en-US" dirty="0" smtClean="0"/>
              <a:t>simultaneous </a:t>
            </a:r>
            <a:r>
              <a:rPr lang="en-US" dirty="0" smtClean="0"/>
              <a:t>displays </a:t>
            </a:r>
            <a:r>
              <a:rPr lang="en-US" dirty="0" smtClean="0"/>
              <a:t>reduce the impact of </a:t>
            </a:r>
            <a:r>
              <a:rPr lang="en-US" dirty="0" smtClean="0"/>
              <a:t>adaptation to color constancy. The observer cannot fully adapt to both scenes </a:t>
            </a:r>
            <a:r>
              <a:rPr lang="en-US" dirty="0" smtClean="0"/>
              <a:t>simultaneously.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Crucial role of inferential constancy and instructions.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428596" y="428604"/>
            <a:ext cx="55721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#The Dress:	</a:t>
            </a:r>
            <a:r>
              <a:rPr lang="en-US" u="sng" dirty="0" smtClean="0"/>
              <a:t>Blue and Black or White and Gold?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Individual differences in color constancy.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Observers infer different incident illuminations to overcome the ambiguity of the image:</a:t>
            </a:r>
          </a:p>
          <a:p>
            <a:r>
              <a:rPr lang="en-US" dirty="0" smtClean="0"/>
              <a:t>	Blue dress under yellow light</a:t>
            </a:r>
          </a:p>
          <a:p>
            <a:r>
              <a:rPr lang="en-US" dirty="0" smtClean="0"/>
              <a:t>		or</a:t>
            </a:r>
          </a:p>
          <a:p>
            <a:r>
              <a:rPr lang="en-US" dirty="0" smtClean="0"/>
              <a:t>	White dress under blue light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perceptual mechanisms </a:t>
            </a:r>
            <a:r>
              <a:rPr lang="en-US" dirty="0" smtClean="0"/>
              <a:t>behind color </a:t>
            </a:r>
            <a:r>
              <a:rPr lang="en-US" dirty="0" smtClean="0"/>
              <a:t>constancy are </a:t>
            </a:r>
            <a:r>
              <a:rPr lang="en-US" dirty="0" smtClean="0"/>
              <a:t>believed to </a:t>
            </a:r>
            <a:r>
              <a:rPr lang="en-US" dirty="0" smtClean="0"/>
              <a:t>involve an </a:t>
            </a:r>
            <a:r>
              <a:rPr lang="en-US" i="1" dirty="0" smtClean="0"/>
              <a:t>unconscious</a:t>
            </a:r>
            <a:r>
              <a:rPr lang="en-US" dirty="0" smtClean="0"/>
              <a:t> inference about the </a:t>
            </a:r>
            <a:r>
              <a:rPr lang="en-US" dirty="0" smtClean="0"/>
              <a:t>illumination</a:t>
            </a:r>
            <a:r>
              <a:rPr lang="en-US" dirty="0" smtClean="0"/>
              <a:t>, which is then </a:t>
            </a:r>
            <a:r>
              <a:rPr lang="en-US" dirty="0" smtClean="0"/>
              <a:t>adjusted to recover the constant </a:t>
            </a:r>
            <a:r>
              <a:rPr lang="en-US" dirty="0" smtClean="0"/>
              <a:t>surface properties.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785794"/>
            <a:ext cx="240982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428596" y="4357694"/>
            <a:ext cx="84296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Individual differences in </a:t>
            </a:r>
            <a:r>
              <a:rPr lang="en-US" dirty="0" smtClean="0"/>
              <a:t>how the </a:t>
            </a:r>
            <a:r>
              <a:rPr lang="en-US" dirty="0" smtClean="0"/>
              <a:t>photograph </a:t>
            </a:r>
            <a:r>
              <a:rPr lang="en-US" dirty="0" smtClean="0"/>
              <a:t>is perceived stem from observers making </a:t>
            </a:r>
            <a:r>
              <a:rPr lang="en-US" dirty="0" smtClean="0"/>
              <a:t>different </a:t>
            </a:r>
            <a:r>
              <a:rPr lang="en-US" dirty="0" smtClean="0"/>
              <a:t>assumptions about the scene’s illumination spectrum. </a:t>
            </a:r>
            <a:r>
              <a:rPr lang="en-US" dirty="0" smtClean="0"/>
              <a:t>The colors in the photograph could </a:t>
            </a:r>
            <a:r>
              <a:rPr lang="en-US" dirty="0" smtClean="0"/>
              <a:t>either be due to a </a:t>
            </a:r>
            <a:r>
              <a:rPr lang="en-US" dirty="0" smtClean="0"/>
              <a:t>blue dress </a:t>
            </a:r>
            <a:r>
              <a:rPr lang="en-US" dirty="0" smtClean="0"/>
              <a:t>illuminated by </a:t>
            </a:r>
            <a:r>
              <a:rPr lang="en-US" dirty="0" smtClean="0"/>
              <a:t>yellow </a:t>
            </a:r>
            <a:r>
              <a:rPr lang="en-US" dirty="0" smtClean="0"/>
              <a:t>light or a white dress </a:t>
            </a:r>
            <a:r>
              <a:rPr lang="en-US" dirty="0" smtClean="0"/>
              <a:t>by blue </a:t>
            </a:r>
            <a:r>
              <a:rPr lang="en-US" dirty="0" smtClean="0"/>
              <a:t>light.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Observers might </a:t>
            </a:r>
            <a:r>
              <a:rPr lang="en-US" dirty="0" smtClean="0"/>
              <a:t>unconsciously</a:t>
            </a:r>
            <a:r>
              <a:rPr lang="en-US" dirty="0" smtClean="0"/>
              <a:t> draw on past experience</a:t>
            </a:r>
            <a:r>
              <a:rPr lang="en-US" dirty="0" smtClean="0"/>
              <a:t> </a:t>
            </a:r>
            <a:r>
              <a:rPr lang="en-US" dirty="0" smtClean="0"/>
              <a:t>to </a:t>
            </a:r>
            <a:r>
              <a:rPr lang="en-US" dirty="0" smtClean="0"/>
              <a:t>infer the </a:t>
            </a:r>
            <a:r>
              <a:rPr lang="en-US" dirty="0" smtClean="0"/>
              <a:t>most likely illumination and </a:t>
            </a:r>
            <a:r>
              <a:rPr lang="en-US" dirty="0" smtClean="0"/>
              <a:t>resolve the </a:t>
            </a:r>
            <a:r>
              <a:rPr lang="en-US" dirty="0" smtClean="0"/>
              <a:t>uncertainty in visual </a:t>
            </a:r>
            <a:r>
              <a:rPr lang="en-US" dirty="0" smtClean="0"/>
              <a:t>information.</a:t>
            </a:r>
            <a:endParaRPr lang="el-GR" dirty="0"/>
          </a:p>
        </p:txBody>
      </p:sp>
      <p:sp>
        <p:nvSpPr>
          <p:cNvPr id="5" name="4 - TextBox"/>
          <p:cNvSpPr txBox="1"/>
          <p:nvPr/>
        </p:nvSpPr>
        <p:spPr>
          <a:xfrm>
            <a:off x="500034" y="6143644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hlinkClick r:id="rId3"/>
              </a:rPr>
              <a:t>https://www.annualreviews.org/content/journals/10.1146/annurev-vision-091517-034231 </a:t>
            </a:r>
          </a:p>
          <a:p>
            <a:r>
              <a:rPr lang="en-US" sz="1600" dirty="0" smtClean="0">
                <a:hlinkClick r:id="rId3"/>
              </a:rPr>
              <a:t>https://www.ncbi.nlm.nih.gov/pmc/articles/PMC5812438/</a:t>
            </a:r>
            <a:r>
              <a:rPr lang="en-US" sz="1600" dirty="0" smtClean="0"/>
              <a:t> </a:t>
            </a:r>
            <a:endParaRPr lang="el-GR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334</Words>
  <Application>Microsoft Office PowerPoint</Application>
  <PresentationFormat>Προβολή στην οθόνη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Θέμα του Office</vt:lpstr>
      <vt:lpstr>Color Constancy</vt:lpstr>
      <vt:lpstr>Διαφάνεια 2</vt:lpstr>
      <vt:lpstr>Διαφάνεια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perception: Constancy and Categories</dc:title>
  <dc:creator>elena</dc:creator>
  <cp:lastModifiedBy>elena</cp:lastModifiedBy>
  <cp:revision>22</cp:revision>
  <dcterms:created xsi:type="dcterms:W3CDTF">2024-05-30T05:15:02Z</dcterms:created>
  <dcterms:modified xsi:type="dcterms:W3CDTF">2024-05-31T05:19:32Z</dcterms:modified>
</cp:coreProperties>
</file>