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xlsm" ContentType="application/vnd.ms-excel.sheet.macroEnabled.12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8"/>
  </p:notesMasterIdLst>
  <p:sldIdLst>
    <p:sldId id="256" r:id="rId2"/>
    <p:sldId id="257" r:id="rId3"/>
    <p:sldId id="260" r:id="rId4"/>
    <p:sldId id="261" r:id="rId5"/>
    <p:sldId id="262" r:id="rId6"/>
    <p:sldId id="263" r:id="rId7"/>
    <p:sldId id="291" r:id="rId8"/>
    <p:sldId id="304" r:id="rId9"/>
    <p:sldId id="293" r:id="rId10"/>
    <p:sldId id="305" r:id="rId11"/>
    <p:sldId id="306" r:id="rId12"/>
    <p:sldId id="272" r:id="rId13"/>
    <p:sldId id="271" r:id="rId14"/>
    <p:sldId id="273" r:id="rId15"/>
    <p:sldId id="274" r:id="rId16"/>
    <p:sldId id="275" r:id="rId17"/>
    <p:sldId id="265" r:id="rId18"/>
    <p:sldId id="266" r:id="rId19"/>
    <p:sldId id="267" r:id="rId20"/>
    <p:sldId id="268" r:id="rId21"/>
    <p:sldId id="259" r:id="rId22"/>
    <p:sldId id="269" r:id="rId23"/>
    <p:sldId id="270" r:id="rId24"/>
    <p:sldId id="258" r:id="rId25"/>
    <p:sldId id="289" r:id="rId26"/>
    <p:sldId id="285" r:id="rId27"/>
    <p:sldId id="290" r:id="rId28"/>
    <p:sldId id="286" r:id="rId29"/>
    <p:sldId id="301" r:id="rId30"/>
    <p:sldId id="287" r:id="rId31"/>
    <p:sldId id="300" r:id="rId32"/>
    <p:sldId id="288" r:id="rId33"/>
    <p:sldId id="303" r:id="rId34"/>
    <p:sldId id="309" r:id="rId35"/>
    <p:sldId id="299" r:id="rId36"/>
    <p:sldId id="294" r:id="rId37"/>
    <p:sldId id="308" r:id="rId38"/>
    <p:sldId id="298" r:id="rId39"/>
    <p:sldId id="297" r:id="rId40"/>
    <p:sldId id="295" r:id="rId41"/>
    <p:sldId id="296" r:id="rId42"/>
    <p:sldId id="302" r:id="rId43"/>
    <p:sldId id="307" r:id="rId44"/>
    <p:sldId id="281" r:id="rId45"/>
    <p:sldId id="282" r:id="rId46"/>
    <p:sldId id="283" r:id="rId47"/>
    <p:sldId id="284" r:id="rId48"/>
    <p:sldId id="311" r:id="rId49"/>
    <p:sldId id="264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292" r:id="rId63"/>
    <p:sldId id="324" r:id="rId64"/>
    <p:sldId id="325" r:id="rId65"/>
    <p:sldId id="326" r:id="rId66"/>
    <p:sldId id="337" r:id="rId67"/>
    <p:sldId id="338" r:id="rId68"/>
    <p:sldId id="339" r:id="rId69"/>
    <p:sldId id="340" r:id="rId70"/>
    <p:sldId id="341" r:id="rId71"/>
    <p:sldId id="342" r:id="rId72"/>
    <p:sldId id="343" r:id="rId73"/>
    <p:sldId id="344" r:id="rId74"/>
    <p:sldId id="345" r:id="rId75"/>
    <p:sldId id="346" r:id="rId76"/>
    <p:sldId id="347" r:id="rId77"/>
    <p:sldId id="348" r:id="rId78"/>
    <p:sldId id="349" r:id="rId79"/>
    <p:sldId id="350" r:id="rId80"/>
    <p:sldId id="351" r:id="rId81"/>
    <p:sldId id="352" r:id="rId82"/>
    <p:sldId id="353" r:id="rId83"/>
    <p:sldId id="354" r:id="rId84"/>
    <p:sldId id="355" r:id="rId85"/>
    <p:sldId id="356" r:id="rId86"/>
    <p:sldId id="357" r:id="rId8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Χρήστης του Microsoft Office" initials="Office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2F27"/>
    <a:srgbClr val="4355FF"/>
    <a:srgbClr val="3A4B88"/>
    <a:srgbClr val="E2FF68"/>
    <a:srgbClr val="F8FF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73"/>
    <p:restoredTop sz="94674"/>
  </p:normalViewPr>
  <p:slideViewPr>
    <p:cSldViewPr snapToGrid="0" snapToObjects="1">
      <p:cViewPr varScale="1">
        <p:scale>
          <a:sx n="103" d="100"/>
          <a:sy n="103" d="100"/>
        </p:scale>
        <p:origin x="17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___________________________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740740740740701"/>
          <c:y val="0.41237113402061898"/>
          <c:w val="0.24814814814814801"/>
          <c:h val="0.18213058419243999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rgbClr val="63AAFE"/>
            </a:solidFill>
            <a:ln w="1589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1FB714"/>
              </a:solidFill>
              <a:ln w="1589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2D46-F048-AC10-537B1733DB10}"/>
              </c:ext>
            </c:extLst>
          </c:dPt>
          <c:dPt>
            <c:idx val="1"/>
            <c:bubble3D val="0"/>
            <c:spPr>
              <a:solidFill>
                <a:srgbClr val="FFFFFF"/>
              </a:solidFill>
              <a:ln w="1589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2D46-F048-AC10-537B1733DB10}"/>
              </c:ext>
            </c:extLst>
          </c:dPt>
          <c:dPt>
            <c:idx val="2"/>
            <c:bubble3D val="0"/>
            <c:spPr>
              <a:solidFill>
                <a:srgbClr val="FF9900"/>
              </a:solidFill>
              <a:ln w="1589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2D46-F048-AC10-537B1733DB10}"/>
              </c:ext>
            </c:extLst>
          </c:dPt>
          <c:dPt>
            <c:idx val="3"/>
            <c:bubble3D val="0"/>
            <c:spPr>
              <a:solidFill>
                <a:srgbClr val="FCF305"/>
              </a:solidFill>
              <a:ln w="1589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2D46-F048-AC10-537B1733DB10}"/>
              </c:ext>
            </c:extLst>
          </c:dPt>
          <c:dLbls>
            <c:dLbl>
              <c:idx val="0"/>
              <c:layout>
                <c:manualLayout>
                  <c:x val="5.2653367436250542E-2"/>
                  <c:y val="-0.20362085297004584"/>
                </c:manualLayout>
              </c:layout>
              <c:numFmt formatCode="0%" sourceLinked="0"/>
              <c:spPr>
                <a:noFill/>
                <a:ln w="31779">
                  <a:noFill/>
                </a:ln>
              </c:spPr>
              <c:txPr>
                <a:bodyPr/>
                <a:lstStyle/>
                <a:p>
                  <a:pPr>
                    <a:defRPr sz="2002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el-G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080634569746201"/>
                      <c:h val="0.230378335684216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D46-F048-AC10-537B1733DB10}"/>
                </c:ext>
              </c:extLst>
            </c:dLbl>
            <c:dLbl>
              <c:idx val="1"/>
              <c:layout>
                <c:manualLayout>
                  <c:x val="0.19994798653008489"/>
                  <c:y val="0.18380894110986287"/>
                </c:manualLayout>
              </c:layout>
              <c:numFmt formatCode="0%" sourceLinked="0"/>
              <c:spPr>
                <a:noFill/>
                <a:ln w="31779">
                  <a:noFill/>
                </a:ln>
              </c:spPr>
              <c:txPr>
                <a:bodyPr/>
                <a:lstStyle/>
                <a:p>
                  <a:pPr>
                    <a:defRPr sz="2002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el-G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891269949781801"/>
                      <c:h val="0.16299821148164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D46-F048-AC10-537B1733DB10}"/>
                </c:ext>
              </c:extLst>
            </c:dLbl>
            <c:dLbl>
              <c:idx val="2"/>
              <c:layout>
                <c:manualLayout>
                  <c:x val="-6.3051050878143305E-3"/>
                  <c:y val="2.0278966059533943E-2"/>
                </c:manualLayout>
              </c:layout>
              <c:numFmt formatCode="0%" sourceLinked="0"/>
              <c:spPr>
                <a:noFill/>
                <a:ln w="31779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2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el-G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688795286380295"/>
                      <c:h val="0.258241346256464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D46-F048-AC10-537B1733DB10}"/>
                </c:ext>
              </c:extLst>
            </c:dLbl>
            <c:dLbl>
              <c:idx val="3"/>
              <c:layout>
                <c:manualLayout>
                  <c:x val="1.84361487504386E-2"/>
                  <c:y val="-7.5432305084937104E-2"/>
                </c:manualLayout>
              </c:layout>
              <c:numFmt formatCode="0%" sourceLinked="0"/>
              <c:spPr>
                <a:noFill/>
                <a:ln w="31779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2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el-G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976191147795505E-2"/>
                      <c:h val="0.1152108893521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2D46-F048-AC10-537B1733DB10}"/>
                </c:ext>
              </c:extLst>
            </c:dLbl>
            <c:numFmt formatCode="0%" sourceLinked="0"/>
            <c:spPr>
              <a:noFill/>
              <a:ln w="31779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2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l-G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15890">
                  <a:solidFill>
                    <a:srgbClr val="000000"/>
                  </a:solidFill>
                  <a:prstDash val="solid"/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Σακχαρώδης Διαβήτης</c:v>
                </c:pt>
                <c:pt idx="1">
                  <c:v>Υπέρταση</c:v>
                </c:pt>
                <c:pt idx="2">
                  <c:v>Σπειραματονεφρίτιδες</c:v>
                </c:pt>
                <c:pt idx="3">
                  <c:v>Άλλα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42</c:v>
                </c:pt>
                <c:pt idx="1">
                  <c:v>25.4</c:v>
                </c:pt>
                <c:pt idx="2">
                  <c:v>12.3</c:v>
                </c:pt>
                <c:pt idx="3">
                  <c:v>20.399999999999999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D46-F048-AC10-537B1733DB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31779">
          <a:noFill/>
        </a:ln>
      </c:spPr>
    </c:plotArea>
    <c:legend>
      <c:legendPos val="r"/>
      <c:layout>
        <c:manualLayout>
          <c:xMode val="edge"/>
          <c:yMode val="edge"/>
          <c:x val="0.69236107355612597"/>
          <c:y val="0.36876676041123102"/>
          <c:w val="0.27286709296390399"/>
          <c:h val="0.31575361923971601"/>
        </c:manualLayout>
      </c:layout>
      <c:overlay val="0"/>
      <c:spPr>
        <a:noFill/>
        <a:ln w="3972">
          <a:solidFill>
            <a:srgbClr val="000000"/>
          </a:solidFill>
          <a:prstDash val="solid"/>
        </a:ln>
      </c:spPr>
      <c:txPr>
        <a:bodyPr/>
        <a:lstStyle/>
        <a:p>
          <a:pPr>
            <a:defRPr sz="1839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el-GR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002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l-G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21EAB-2516-534A-B9E4-8CC8BE2C18E5}" type="datetimeFigureOut">
              <a:rPr lang="el-GR" smtClean="0"/>
              <a:t>11/11/18</a:t>
            </a:fld>
            <a:endParaRPr lang="el-GR"/>
          </a:p>
        </p:txBody>
      </p:sp>
      <p:sp>
        <p:nvSpPr>
          <p:cNvPr id="4" name="Σύμβολο κράτησης θέσης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Σύμβολο κράτησης θέσης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B78E9-B837-CA42-AA20-667AA151518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32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l-GR">
                <a:latin typeface="Arial" charset="0"/>
                <a:ea typeface="msgothic" charset="-128"/>
                <a:cs typeface="msgothic" charset="-128"/>
              </a:rPr>
              <a:t>Schematic drawing of the glomerular barrier. Podo, podocytes; GBM, glomerular basement membrane; Endo, fenestrated endothelial cells; ESL, endothelial cell surface layer (often referred to as the glycocalyx). Arrows indicate the filtration of plasma fluid across the glomerular barrier, forming primary urine at a glomerular filtration rate (GFR) of 125 ml/min in humans. The plasma flow rate (Q</a:t>
            </a:r>
            <a:r>
              <a:rPr lang="en-GB" altLang="el-GR" baseline="-33000">
                <a:latin typeface="Arial" charset="0"/>
                <a:ea typeface="msgothic" charset="-128"/>
                <a:cs typeface="msgothic" charset="-128"/>
              </a:rPr>
              <a:t>p</a:t>
            </a:r>
            <a:r>
              <a:rPr lang="en-GB" altLang="el-GR">
                <a:latin typeface="Arial" charset="0"/>
                <a:ea typeface="msgothic" charset="-128"/>
                <a:cs typeface="msgothic" charset="-128"/>
              </a:rPr>
              <a:t>) is close to 700 ml/min, giving a filtration fraction of 20%. Also shown are the concentrations of albumin in serum (40 g/l) and estimated concentration in primary urine 4 mg/l (i.e., 0.1% of that in plasma). The sieving coefficient of albumin across the glomerular barrier in humans is estimated to be 10% of that in rodents.</a:t>
            </a:r>
          </a:p>
        </p:txBody>
      </p:sp>
    </p:spTree>
    <p:extLst>
      <p:ext uri="{BB962C8B-B14F-4D97-AF65-F5344CB8AC3E}">
        <p14:creationId xmlns:p14="http://schemas.microsoft.com/office/powerpoint/2010/main" val="1654424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EC9E-5370-1B46-BF04-300E14D82CD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4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0A9B8-B533-7A46-A953-946ADAF452B0}" type="slidenum">
              <a:rPr lang="el-GR" smtClean="0"/>
              <a:t>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6289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ς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τίτλου υποδείγματος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υπότιτλου υποδείγματος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2BFF-45F6-D04D-BCC3-1BA5AE08FC87}" type="datetimeFigureOut">
              <a:rPr lang="el-GR" smtClean="0"/>
              <a:t>11/11/18</a:t>
            </a:fld>
            <a:endParaRPr lang="el-GR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B20A-1B6F-904C-8AA5-966C271852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5538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τίτλου υποδείγματος</a:t>
            </a:r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2BFF-45F6-D04D-BCC3-1BA5AE08FC87}" type="datetimeFigureOut">
              <a:rPr lang="el-GR" smtClean="0"/>
              <a:t>11/11/18</a:t>
            </a:fld>
            <a:endParaRPr lang="el-GR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B20A-1B6F-904C-8AA5-966C271852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2648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τίτλου υποδείγματος</a:t>
            </a:r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2BFF-45F6-D04D-BCC3-1BA5AE08FC87}" type="datetimeFigureOut">
              <a:rPr lang="el-GR" smtClean="0"/>
              <a:t>11/11/18</a:t>
            </a:fld>
            <a:endParaRPr lang="el-GR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B20A-1B6F-904C-8AA5-966C271852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497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τίτλου υποδείγματος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2BFF-45F6-D04D-BCC3-1BA5AE08FC87}" type="datetimeFigureOut">
              <a:rPr lang="el-GR" smtClean="0"/>
              <a:t>11/11/18</a:t>
            </a:fld>
            <a:endParaRPr lang="el-GR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B20A-1B6F-904C-8AA5-966C271852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081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τίτλου υποδείγματος</a:t>
            </a:r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2BFF-45F6-D04D-BCC3-1BA5AE08FC87}" type="datetimeFigureOut">
              <a:rPr lang="el-GR" smtClean="0"/>
              <a:t>11/11/18</a:t>
            </a:fld>
            <a:endParaRPr lang="el-GR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B20A-1B6F-904C-8AA5-966C271852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3460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τίτλου υποδείγματος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2BFF-45F6-D04D-BCC3-1BA5AE08FC87}" type="datetimeFigureOut">
              <a:rPr lang="el-GR" smtClean="0"/>
              <a:t>11/11/18</a:t>
            </a:fld>
            <a:endParaRPr lang="el-GR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B20A-1B6F-904C-8AA5-966C271852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281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τίτλου υποδείγματος</a:t>
            </a:r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Σύμβολο κράτησης θέσης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Σύμβολο κράτησης θέσης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Σύμβολ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2BFF-45F6-D04D-BCC3-1BA5AE08FC87}" type="datetimeFigureOut">
              <a:rPr lang="el-GR" smtClean="0"/>
              <a:t>11/11/18</a:t>
            </a:fld>
            <a:endParaRPr lang="el-GR"/>
          </a:p>
        </p:txBody>
      </p:sp>
      <p:sp>
        <p:nvSpPr>
          <p:cNvPr id="8" name="Σύμβολο κράτησης θέσης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Σύμβολο κράτησης θέσης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B20A-1B6F-904C-8AA5-966C271852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5367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τίτλου υποδείγματος</a:t>
            </a:r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2BFF-45F6-D04D-BCC3-1BA5AE08FC87}" type="datetimeFigureOut">
              <a:rPr lang="el-GR" smtClean="0"/>
              <a:t>11/11/18</a:t>
            </a:fld>
            <a:endParaRPr lang="el-GR"/>
          </a:p>
        </p:txBody>
      </p:sp>
      <p:sp>
        <p:nvSpPr>
          <p:cNvPr id="4" name="Σύμβολ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Σύμβολο κράτησης θέσης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B20A-1B6F-904C-8AA5-966C271852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484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2BFF-45F6-D04D-BCC3-1BA5AE08FC87}" type="datetimeFigureOut">
              <a:rPr lang="el-GR" smtClean="0"/>
              <a:t>11/11/18</a:t>
            </a:fld>
            <a:endParaRPr lang="el-GR"/>
          </a:p>
        </p:txBody>
      </p:sp>
      <p:sp>
        <p:nvSpPr>
          <p:cNvPr id="3" name="Σύμβολ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B20A-1B6F-904C-8AA5-966C271852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9001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τίτλου υποδείγματος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2BFF-45F6-D04D-BCC3-1BA5AE08FC87}" type="datetimeFigureOut">
              <a:rPr lang="el-GR" smtClean="0"/>
              <a:t>11/11/18</a:t>
            </a:fld>
            <a:endParaRPr lang="el-GR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B20A-1B6F-904C-8AA5-966C271852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2362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τίτλου υποδείγματος</a:t>
            </a:r>
          </a:p>
        </p:txBody>
      </p:sp>
      <p:sp>
        <p:nvSpPr>
          <p:cNvPr id="3" name="Σύμβολο κράτησης θέσης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2BFF-45F6-D04D-BCC3-1BA5AE08FC87}" type="datetimeFigureOut">
              <a:rPr lang="el-GR" smtClean="0"/>
              <a:t>11/11/18</a:t>
            </a:fld>
            <a:endParaRPr lang="el-GR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B20A-1B6F-904C-8AA5-966C271852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1804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τίτλου υποδείγματος</a:t>
            </a:r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12BFF-45F6-D04D-BCC3-1BA5AE08FC87}" type="datetimeFigureOut">
              <a:rPr lang="el-GR" smtClean="0"/>
              <a:t>11/11/18</a:t>
            </a:fld>
            <a:endParaRPr lang="el-GR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6B20A-1B6F-904C-8AA5-966C271852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3730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7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Χρόνια νεφρική νόσος</a:t>
            </a:r>
            <a:br>
              <a:rPr lang="el-GR" dirty="0"/>
            </a:br>
            <a:r>
              <a:rPr lang="el-GR" sz="2800" dirty="0"/>
              <a:t>5</a:t>
            </a:r>
            <a:r>
              <a:rPr lang="el-GR" sz="2800" baseline="30000" dirty="0"/>
              <a:t>ο</a:t>
            </a:r>
            <a:r>
              <a:rPr lang="el-GR" sz="2800" dirty="0"/>
              <a:t> εξάμηνο, Ιατρική Σχολή, ΕΚΠΑ</a:t>
            </a:r>
            <a:br>
              <a:rPr lang="el-GR" sz="2800" dirty="0"/>
            </a:br>
            <a:r>
              <a:rPr lang="el-GR" sz="2800" dirty="0"/>
              <a:t>12.11.2018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477079" y="4173538"/>
            <a:ext cx="11237842" cy="1884362"/>
          </a:xfrm>
        </p:spPr>
        <p:txBody>
          <a:bodyPr/>
          <a:lstStyle/>
          <a:p>
            <a:r>
              <a:rPr lang="el-GR" sz="3200" dirty="0"/>
              <a:t>Σοφία Λιονάκη </a:t>
            </a:r>
          </a:p>
          <a:p>
            <a:r>
              <a:rPr lang="el-GR" sz="2800" dirty="0"/>
              <a:t>Νεφρολογική κλινική &amp; Μονάδα Μεταμόσχευσης Νεφρού, </a:t>
            </a:r>
          </a:p>
          <a:p>
            <a:r>
              <a:rPr lang="el-GR" sz="2800" dirty="0"/>
              <a:t>Γ.Ν.Α «Λαϊκό», Ιατρική Σχολή ΕΚΠΑ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8CF06D6-8869-1B4E-B617-7F718AEEB5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4930784"/>
              </p:ext>
            </p:extLst>
          </p:nvPr>
        </p:nvGraphicFramePr>
        <p:xfrm>
          <a:off x="267109" y="156493"/>
          <a:ext cx="2164283" cy="2390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2" name="Image" r:id="rId3" imgW="12859866" imgH="13114013" progId="Photoshop.Image.7">
                  <p:embed/>
                </p:oleObj>
              </mc:Choice>
              <mc:Fallback>
                <p:oleObj name="Image" r:id="rId3" imgW="12859866" imgH="13114013" progId="Photoshop.Image.7">
                  <p:embed/>
                  <p:pic>
                    <p:nvPicPr>
                      <p:cNvPr id="9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912" r="12106" b="11238"/>
                      <a:stretch>
                        <a:fillRect/>
                      </a:stretch>
                    </p:blipFill>
                    <p:spPr bwMode="auto">
                      <a:xfrm>
                        <a:off x="267109" y="156493"/>
                        <a:ext cx="2164283" cy="23907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6864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1075368"/>
          </a:xfrm>
        </p:spPr>
        <p:txBody>
          <a:bodyPr>
            <a:normAutofit/>
          </a:bodyPr>
          <a:lstStyle/>
          <a:p>
            <a:r>
              <a:rPr lang="el-GR" altLang="el-GR" dirty="0">
                <a:latin typeface="Calibri" charset="0"/>
              </a:rPr>
              <a:t>Εκτίμηση</a:t>
            </a:r>
            <a:r>
              <a:rPr lang="en-US" altLang="el-GR" b="0" dirty="0">
                <a:effectLst/>
                <a:latin typeface="Calibri" charset="0"/>
              </a:rPr>
              <a:t> </a:t>
            </a:r>
            <a:r>
              <a:rPr lang="el-GR" altLang="el-GR" b="0" dirty="0">
                <a:effectLst/>
                <a:latin typeface="Calibri" charset="0"/>
              </a:rPr>
              <a:t>ΡΣΔ</a:t>
            </a:r>
            <a:endParaRPr lang="en-US" altLang="el-GR" b="0" dirty="0">
              <a:effectLst/>
              <a:latin typeface="Calibri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578279"/>
            <a:ext cx="10515600" cy="4598684"/>
          </a:xfrm>
        </p:spPr>
        <p:txBody>
          <a:bodyPr>
            <a:normAutofit/>
          </a:bodyPr>
          <a:lstStyle/>
          <a:p>
            <a:r>
              <a:rPr lang="el-GR" altLang="el-GR" dirty="0"/>
              <a:t>Ο ΡΣΔ μπορεί να εκτιμηθεί μέσω της νεφρικής κάθαρσης μιας ουσίας </a:t>
            </a:r>
            <a:r>
              <a:rPr lang="en-US" altLang="el-GR" dirty="0"/>
              <a:t>	</a:t>
            </a:r>
            <a:r>
              <a:rPr lang="en-US" altLang="el-GR" b="1" dirty="0"/>
              <a:t>Clearance of substance X (</a:t>
            </a:r>
            <a:r>
              <a:rPr lang="en-US" altLang="el-GR" b="1" dirty="0" err="1"/>
              <a:t>C</a:t>
            </a:r>
            <a:r>
              <a:rPr lang="en-US" altLang="el-GR" b="1" baseline="-25000" dirty="0" err="1"/>
              <a:t>x</a:t>
            </a:r>
            <a:r>
              <a:rPr lang="en-US" altLang="el-GR" b="1" dirty="0"/>
              <a:t>) = </a:t>
            </a:r>
            <a:r>
              <a:rPr lang="en-US" altLang="el-GR" b="1" dirty="0" err="1"/>
              <a:t>U</a:t>
            </a:r>
            <a:r>
              <a:rPr lang="en-US" altLang="el-GR" b="1" baseline="-25000" dirty="0" err="1"/>
              <a:t>x</a:t>
            </a:r>
            <a:r>
              <a:rPr lang="en-US" altLang="el-GR" b="1" dirty="0" err="1"/>
              <a:t>V</a:t>
            </a:r>
            <a:r>
              <a:rPr lang="en-US" altLang="el-GR" b="1" baseline="-25000" dirty="0" err="1"/>
              <a:t>x</a:t>
            </a:r>
            <a:r>
              <a:rPr lang="en-US" altLang="el-GR" b="1" dirty="0"/>
              <a:t>/</a:t>
            </a:r>
            <a:r>
              <a:rPr lang="en-US" altLang="el-GR" b="1" dirty="0" err="1"/>
              <a:t>S</a:t>
            </a:r>
            <a:r>
              <a:rPr lang="en-US" altLang="el-GR" b="1" baseline="-25000" dirty="0" err="1"/>
              <a:t>x</a:t>
            </a:r>
            <a:endParaRPr lang="el-GR" altLang="el-GR" b="1" dirty="0"/>
          </a:p>
          <a:p>
            <a:endParaRPr lang="el-GR" altLang="el-GR" b="1" dirty="0"/>
          </a:p>
          <a:p>
            <a:r>
              <a:rPr lang="el-GR" altLang="el-GR" dirty="0"/>
              <a:t>2 σημαντικές </a:t>
            </a:r>
            <a:r>
              <a:rPr lang="el-GR" altLang="el-GR" dirty="0" err="1"/>
              <a:t>προυποθέσεις</a:t>
            </a:r>
            <a:r>
              <a:rPr lang="en-US" altLang="el-GR" dirty="0"/>
              <a:t>:</a:t>
            </a:r>
          </a:p>
          <a:p>
            <a:pPr lvl="1"/>
            <a:r>
              <a:rPr lang="el-GR" altLang="el-GR" dirty="0"/>
              <a:t>Η ουσία αυτή δεν εκκρίνεται ούτε </a:t>
            </a:r>
            <a:r>
              <a:rPr lang="el-GR" altLang="el-GR" dirty="0" err="1"/>
              <a:t>απορροφάται</a:t>
            </a:r>
            <a:endParaRPr lang="en-US" altLang="el-GR" dirty="0"/>
          </a:p>
          <a:p>
            <a:pPr lvl="1"/>
            <a:r>
              <a:rPr lang="el-GR" altLang="el-GR" dirty="0"/>
              <a:t>Σταθερή κατάσταση ασθενούς</a:t>
            </a:r>
            <a:endParaRPr lang="en-US" altLang="el-GR" dirty="0"/>
          </a:p>
          <a:p>
            <a:endParaRPr lang="el-GR" altLang="el-GR" dirty="0"/>
          </a:p>
          <a:p>
            <a:r>
              <a:rPr lang="el-GR" altLang="el-GR" dirty="0"/>
              <a:t>Παραδείγματα</a:t>
            </a:r>
            <a:r>
              <a:rPr lang="en-US" altLang="el-GR" dirty="0"/>
              <a:t>: inulin, </a:t>
            </a:r>
            <a:r>
              <a:rPr lang="en-US" altLang="el-GR" dirty="0" err="1"/>
              <a:t>iothalamate</a:t>
            </a:r>
            <a:r>
              <a:rPr lang="en-US" altLang="el-GR" dirty="0"/>
              <a:t>, </a:t>
            </a:r>
            <a:r>
              <a:rPr lang="en-US" altLang="el-GR" dirty="0" err="1"/>
              <a:t>iohexol</a:t>
            </a:r>
            <a:r>
              <a:rPr lang="en-US" altLang="el-GR" dirty="0"/>
              <a:t>, serum creatinine, cystatin-C</a:t>
            </a:r>
          </a:p>
        </p:txBody>
      </p:sp>
      <p:sp>
        <p:nvSpPr>
          <p:cNvPr id="2" name="Ορθογώνιο 1"/>
          <p:cNvSpPr/>
          <p:nvPr/>
        </p:nvSpPr>
        <p:spPr>
          <a:xfrm>
            <a:off x="1590806" y="1966586"/>
            <a:ext cx="6438378" cy="6137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7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My Documents\A_Kshirsagar\Pictures\CrProduction.bmp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6400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3352800" y="533400"/>
            <a:ext cx="5486400" cy="609600"/>
          </a:xfrm>
        </p:spPr>
        <p:txBody>
          <a:bodyPr>
            <a:normAutofit fontScale="90000"/>
          </a:bodyPr>
          <a:lstStyle/>
          <a:p>
            <a:r>
              <a:rPr lang="el-GR" altLang="el-GR" dirty="0" err="1">
                <a:latin typeface="Calibri" charset="0"/>
              </a:rPr>
              <a:t>Κρεατινίνη</a:t>
            </a:r>
            <a:r>
              <a:rPr lang="el-GR" altLang="el-GR" dirty="0">
                <a:latin typeface="Calibri" charset="0"/>
              </a:rPr>
              <a:t> </a:t>
            </a:r>
            <a:endParaRPr lang="en-US" altLang="el-GR" b="0" dirty="0">
              <a:effectLst/>
              <a:latin typeface="Calibri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7924799" y="638827"/>
            <a:ext cx="3849667" cy="5909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l-GR" altLang="el-GR" dirty="0">
                <a:latin typeface="Calibri" charset="0"/>
              </a:rPr>
              <a:t>Η </a:t>
            </a:r>
            <a:r>
              <a:rPr lang="el-GR" altLang="el-GR" dirty="0" err="1">
                <a:latin typeface="Calibri" charset="0"/>
              </a:rPr>
              <a:t>κρεατινίνη</a:t>
            </a:r>
            <a:r>
              <a:rPr lang="el-GR" altLang="el-GR" dirty="0">
                <a:latin typeface="Calibri" charset="0"/>
              </a:rPr>
              <a:t> παράγεται από την αποδόμηση της κρεατίνης μιας </a:t>
            </a:r>
            <a:r>
              <a:rPr lang="el-GR" altLang="el-GR" dirty="0" err="1">
                <a:latin typeface="Calibri" charset="0"/>
              </a:rPr>
              <a:t>μυικής</a:t>
            </a:r>
            <a:r>
              <a:rPr lang="el-GR" altLang="el-GR" dirty="0">
                <a:latin typeface="Calibri" charset="0"/>
              </a:rPr>
              <a:t> </a:t>
            </a:r>
            <a:r>
              <a:rPr lang="el-GR" altLang="el-GR" dirty="0" err="1">
                <a:latin typeface="Calibri" charset="0"/>
              </a:rPr>
              <a:t>πρωτείνης</a:t>
            </a:r>
            <a:r>
              <a:rPr lang="el-GR" altLang="el-GR" dirty="0">
                <a:latin typeface="Calibri" charset="0"/>
              </a:rPr>
              <a:t>.</a:t>
            </a:r>
            <a:endParaRPr lang="en-US" altLang="el-GR" dirty="0">
              <a:latin typeface="Calibri" charset="0"/>
            </a:endParaRPr>
          </a:p>
          <a:p>
            <a:pPr eaLnBrk="1" hangingPunct="1">
              <a:buFontTx/>
              <a:buChar char="•"/>
            </a:pPr>
            <a:endParaRPr lang="el-GR" altLang="el-GR" dirty="0">
              <a:latin typeface="Calibri" charset="0"/>
            </a:endParaRPr>
          </a:p>
          <a:p>
            <a:pPr eaLnBrk="1" hangingPunct="1">
              <a:buFontTx/>
              <a:buChar char="•"/>
            </a:pPr>
            <a:r>
              <a:rPr lang="el-GR" altLang="el-GR" dirty="0">
                <a:latin typeface="Calibri" charset="0"/>
              </a:rPr>
              <a:t>Η κρεατίνη </a:t>
            </a:r>
            <a:r>
              <a:rPr lang="el-GR" altLang="el-GR" dirty="0" err="1">
                <a:latin typeface="Calibri" charset="0"/>
              </a:rPr>
              <a:t>μεταβολίζεται</a:t>
            </a:r>
            <a:r>
              <a:rPr lang="el-GR" altLang="el-GR" dirty="0">
                <a:latin typeface="Calibri" charset="0"/>
              </a:rPr>
              <a:t> σε </a:t>
            </a:r>
            <a:r>
              <a:rPr lang="el-GR" altLang="el-GR" dirty="0" err="1">
                <a:latin typeface="Calibri" charset="0"/>
              </a:rPr>
              <a:t>κρεατινίνη</a:t>
            </a:r>
            <a:r>
              <a:rPr lang="el-GR" altLang="el-GR" dirty="0">
                <a:latin typeface="Calibri" charset="0"/>
              </a:rPr>
              <a:t>. </a:t>
            </a:r>
          </a:p>
          <a:p>
            <a:pPr eaLnBrk="1" hangingPunct="1">
              <a:buFontTx/>
              <a:buChar char="•"/>
            </a:pPr>
            <a:endParaRPr lang="el-GR" altLang="el-GR" dirty="0">
              <a:latin typeface="Calibri" charset="0"/>
            </a:endParaRPr>
          </a:p>
          <a:p>
            <a:pPr eaLnBrk="1" hangingPunct="1">
              <a:buFontTx/>
              <a:buChar char="•"/>
            </a:pPr>
            <a:r>
              <a:rPr lang="el-GR" altLang="el-GR" dirty="0">
                <a:latin typeface="Calibri" charset="0"/>
              </a:rPr>
              <a:t>Η ημερήσια παραγωγή της </a:t>
            </a:r>
            <a:r>
              <a:rPr lang="el-GR" altLang="el-GR" dirty="0" err="1">
                <a:latin typeface="Calibri" charset="0"/>
              </a:rPr>
              <a:t>κρεατινίνης</a:t>
            </a:r>
            <a:r>
              <a:rPr lang="el-GR" altLang="el-GR" dirty="0">
                <a:latin typeface="Calibri" charset="0"/>
              </a:rPr>
              <a:t> είναι σταθερή </a:t>
            </a:r>
            <a:endParaRPr lang="en-US" altLang="el-GR" dirty="0">
              <a:latin typeface="Calibri" charset="0"/>
            </a:endParaRPr>
          </a:p>
          <a:p>
            <a:pPr lvl="1" eaLnBrk="1" hangingPunct="1">
              <a:buFontTx/>
              <a:buChar char="•"/>
            </a:pPr>
            <a:r>
              <a:rPr lang="en-US" altLang="el-GR" i="1" dirty="0">
                <a:latin typeface="Calibri" charset="0"/>
              </a:rPr>
              <a:t>10-15 mg/kg </a:t>
            </a:r>
            <a:r>
              <a:rPr lang="el-GR" altLang="el-GR" i="1" dirty="0">
                <a:latin typeface="Calibri" charset="0"/>
              </a:rPr>
              <a:t>για τις γυναίκες</a:t>
            </a:r>
            <a:r>
              <a:rPr lang="en-US" altLang="el-GR" i="1" dirty="0">
                <a:latin typeface="Calibri" charset="0"/>
              </a:rPr>
              <a:t> </a:t>
            </a:r>
          </a:p>
          <a:p>
            <a:pPr lvl="1" eaLnBrk="1" hangingPunct="1">
              <a:buFontTx/>
              <a:buChar char="•"/>
            </a:pPr>
            <a:r>
              <a:rPr lang="en-US" altLang="el-GR" i="1" dirty="0">
                <a:latin typeface="Calibri" charset="0"/>
              </a:rPr>
              <a:t>15-20 mg/kg</a:t>
            </a:r>
            <a:r>
              <a:rPr lang="el-GR" altLang="el-GR" i="1" dirty="0">
                <a:latin typeface="Calibri" charset="0"/>
              </a:rPr>
              <a:t> για τους άνδρες</a:t>
            </a:r>
            <a:endParaRPr lang="en-US" altLang="el-GR" dirty="0">
              <a:latin typeface="Calibri" charset="0"/>
            </a:endParaRPr>
          </a:p>
          <a:p>
            <a:pPr eaLnBrk="1" hangingPunct="1">
              <a:buFontTx/>
              <a:buChar char="•"/>
            </a:pPr>
            <a:endParaRPr lang="el-GR" altLang="el-GR" dirty="0">
              <a:latin typeface="Calibri" charset="0"/>
            </a:endParaRPr>
          </a:p>
          <a:p>
            <a:pPr eaLnBrk="1" hangingPunct="1">
              <a:buFontTx/>
              <a:buChar char="•"/>
            </a:pPr>
            <a:r>
              <a:rPr lang="el-GR" altLang="el-GR" dirty="0">
                <a:latin typeface="Calibri" charset="0"/>
              </a:rPr>
              <a:t>Η </a:t>
            </a:r>
            <a:r>
              <a:rPr lang="el-GR" altLang="el-GR" dirty="0" err="1">
                <a:latin typeface="Calibri" charset="0"/>
              </a:rPr>
              <a:t>κρεατινίνη</a:t>
            </a:r>
            <a:r>
              <a:rPr lang="el-GR" altLang="el-GR" dirty="0">
                <a:latin typeface="Calibri" charset="0"/>
              </a:rPr>
              <a:t> εκκρίνεται ελαφρώς από τους </a:t>
            </a:r>
            <a:r>
              <a:rPr lang="el-GR" altLang="el-GR" dirty="0" err="1">
                <a:latin typeface="Calibri" charset="0"/>
              </a:rPr>
              <a:t>νεφρούς</a:t>
            </a:r>
            <a:r>
              <a:rPr lang="el-GR" altLang="el-GR" dirty="0">
                <a:latin typeface="Calibri" charset="0"/>
              </a:rPr>
              <a:t>.</a:t>
            </a:r>
            <a:endParaRPr lang="en-US" altLang="el-GR" dirty="0">
              <a:latin typeface="Calibri" charset="0"/>
            </a:endParaRPr>
          </a:p>
          <a:p>
            <a:pPr eaLnBrk="1" hangingPunct="1">
              <a:buFontTx/>
              <a:buChar char="•"/>
            </a:pPr>
            <a:endParaRPr lang="el-GR" altLang="el-GR" dirty="0">
              <a:latin typeface="Calibri" charset="0"/>
            </a:endParaRPr>
          </a:p>
          <a:p>
            <a:pPr eaLnBrk="1" hangingPunct="1">
              <a:buFontTx/>
              <a:buChar char="•"/>
            </a:pPr>
            <a:r>
              <a:rPr lang="el-GR" altLang="el-GR" dirty="0">
                <a:latin typeface="Calibri" charset="0"/>
              </a:rPr>
              <a:t>Η φυσιολογική διακύμανση είναι </a:t>
            </a:r>
            <a:r>
              <a:rPr lang="en-US" altLang="el-GR" dirty="0">
                <a:latin typeface="Calibri" charset="0"/>
              </a:rPr>
              <a:t>0.2 mg/dl</a:t>
            </a:r>
            <a:r>
              <a:rPr lang="el-GR" altLang="el-GR" dirty="0">
                <a:latin typeface="Calibri" charset="0"/>
              </a:rPr>
              <a:t>.</a:t>
            </a:r>
          </a:p>
          <a:p>
            <a:pPr eaLnBrk="1" hangingPunct="1">
              <a:buFontTx/>
              <a:buChar char="•"/>
            </a:pPr>
            <a:endParaRPr lang="el-GR" altLang="el-GR" dirty="0">
              <a:latin typeface="Calibri" charset="0"/>
            </a:endParaRPr>
          </a:p>
          <a:p>
            <a:pPr eaLnBrk="1" hangingPunct="1">
              <a:buFontTx/>
              <a:buChar char="•"/>
            </a:pPr>
            <a:r>
              <a:rPr lang="el-GR" altLang="el-GR" dirty="0">
                <a:latin typeface="Calibri" charset="0"/>
              </a:rPr>
              <a:t>Κάποια φάρμακα επηρεάζουν τον βαθμό έκκρισης.</a:t>
            </a:r>
            <a:endParaRPr lang="en-US" altLang="el-GR" dirty="0">
              <a:latin typeface="Calibri" charset="0"/>
            </a:endParaRPr>
          </a:p>
          <a:p>
            <a:pPr eaLnBrk="1" hangingPunct="1">
              <a:buFontTx/>
              <a:buChar char="•"/>
            </a:pPr>
            <a:endParaRPr lang="en-US" altLang="el-GR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144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0" name="Rectangle 2"/>
          <p:cNvSpPr>
            <a:spLocks noChangeArrowheads="1"/>
          </p:cNvSpPr>
          <p:nvPr/>
        </p:nvSpPr>
        <p:spPr bwMode="auto">
          <a:xfrm>
            <a:off x="861391" y="274638"/>
            <a:ext cx="10482470" cy="10207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eaLnBrk="1" hangingPunct="1"/>
            <a:r>
              <a:rPr lang="el-GR" altLang="el-GR" dirty="0">
                <a:solidFill>
                  <a:srgbClr val="FF0000"/>
                </a:solidFill>
                <a:latin typeface="+mj-lt"/>
              </a:rPr>
              <a:t>Εξίσωση </a:t>
            </a:r>
            <a:r>
              <a:rPr lang="en-US" altLang="el-GR" dirty="0">
                <a:solidFill>
                  <a:srgbClr val="FF0000"/>
                </a:solidFill>
                <a:latin typeface="+mj-lt"/>
              </a:rPr>
              <a:t>MDRD </a:t>
            </a:r>
            <a:r>
              <a:rPr lang="el-GR" altLang="el-GR" sz="2800" dirty="0">
                <a:solidFill>
                  <a:srgbClr val="FF0000"/>
                </a:solidFill>
                <a:latin typeface="+mj-lt"/>
              </a:rPr>
              <a:t>(ηλικία, φύλο, φυλή, </a:t>
            </a:r>
            <a:r>
              <a:rPr lang="el-GR" altLang="el-GR" sz="2800" dirty="0" err="1">
                <a:solidFill>
                  <a:srgbClr val="FF0000"/>
                </a:solidFill>
                <a:latin typeface="+mj-lt"/>
              </a:rPr>
              <a:t>κρεατινίνη</a:t>
            </a:r>
            <a:r>
              <a:rPr lang="el-GR" altLang="el-GR" sz="2800" dirty="0">
                <a:solidFill>
                  <a:srgbClr val="FF0000"/>
                </a:solidFill>
                <a:latin typeface="+mj-lt"/>
              </a:rPr>
              <a:t> ορού)</a:t>
            </a:r>
            <a:endParaRPr lang="en-US" altLang="el-GR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11011" name="Rectangle 3"/>
          <p:cNvSpPr>
            <a:spLocks noChangeArrowheads="1"/>
          </p:cNvSpPr>
          <p:nvPr/>
        </p:nvSpPr>
        <p:spPr bwMode="auto">
          <a:xfrm>
            <a:off x="755374" y="1295400"/>
            <a:ext cx="11131826" cy="106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eaLnBrk="1" hangingPunct="1">
              <a:buFont typeface="Wingdings" charset="2"/>
              <a:buNone/>
            </a:pPr>
            <a:r>
              <a:rPr lang="en-US" altLang="el-GR" sz="2400" dirty="0"/>
              <a:t>GFR in mL/min per 1.73 m</a:t>
            </a:r>
            <a:r>
              <a:rPr lang="en-US" altLang="el-GR" sz="2400" baseline="30000" dirty="0"/>
              <a:t>2 </a:t>
            </a:r>
            <a:r>
              <a:rPr lang="en-US" altLang="el-GR" sz="2400" dirty="0"/>
              <a:t>= 175 x Cr(</a:t>
            </a:r>
            <a:r>
              <a:rPr lang="en-US" altLang="el-GR" sz="2400" dirty="0" err="1"/>
              <a:t>exp</a:t>
            </a:r>
            <a:r>
              <a:rPr lang="en-US" altLang="el-GR" sz="2400" baseline="30000" dirty="0"/>
              <a:t>[-1.154]</a:t>
            </a:r>
            <a:r>
              <a:rPr lang="en-US" altLang="el-GR" sz="2400" dirty="0"/>
              <a:t>) X Age(</a:t>
            </a:r>
            <a:r>
              <a:rPr lang="en-US" altLang="el-GR" sz="2400" dirty="0" err="1"/>
              <a:t>exp</a:t>
            </a:r>
            <a:r>
              <a:rPr lang="en-US" altLang="el-GR" sz="2400" baseline="30000" dirty="0"/>
              <a:t>[-0.203]</a:t>
            </a:r>
            <a:r>
              <a:rPr lang="en-US" altLang="el-GR" sz="2400" dirty="0"/>
              <a:t>) X (0.742 if       </a:t>
            </a:r>
          </a:p>
          <a:p>
            <a:pPr eaLnBrk="1" hangingPunct="1">
              <a:buFont typeface="Wingdings" charset="2"/>
              <a:buNone/>
            </a:pPr>
            <a:r>
              <a:rPr lang="en-US" altLang="el-GR" sz="2400" dirty="0"/>
              <a:t>                                                 female) x (1.21 if black) </a:t>
            </a:r>
          </a:p>
          <a:p>
            <a:pPr eaLnBrk="1" hangingPunct="1">
              <a:buFont typeface="Wingdings" charset="2"/>
              <a:buNone/>
            </a:pPr>
            <a:endParaRPr lang="en-US" altLang="el-GR" sz="2400" dirty="0">
              <a:sym typeface="Symbol" charset="2"/>
            </a:endParaRPr>
          </a:p>
        </p:txBody>
      </p:sp>
      <p:pic>
        <p:nvPicPr>
          <p:cNvPr id="811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t="19753" r="49225" b="25003"/>
          <a:stretch>
            <a:fillRect/>
          </a:stretch>
        </p:blipFill>
        <p:spPr bwMode="auto">
          <a:xfrm>
            <a:off x="6494463" y="2315437"/>
            <a:ext cx="4403034" cy="417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11013" name="Text Box 5"/>
          <p:cNvSpPr txBox="1">
            <a:spLocks noChangeArrowheads="1"/>
          </p:cNvSpPr>
          <p:nvPr/>
        </p:nvSpPr>
        <p:spPr bwMode="auto">
          <a:xfrm>
            <a:off x="1524000" y="4064345"/>
            <a:ext cx="49704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l-GR" sz="1600">
                <a:latin typeface="Arial" charset="0"/>
                <a:ea typeface="Arial" charset="0"/>
                <a:cs typeface="Arial" charset="0"/>
              </a:rPr>
              <a:t>www.kidney.org</a:t>
            </a:r>
            <a:r>
              <a:rPr lang="en-US" altLang="el-GR" sz="1600" dirty="0">
                <a:latin typeface="Arial" charset="0"/>
                <a:ea typeface="Arial" charset="0"/>
                <a:cs typeface="Arial" charset="0"/>
              </a:rPr>
              <a:t>/professionals/KLS/</a:t>
            </a:r>
            <a:r>
              <a:rPr lang="en-US" altLang="el-GR" sz="1600" dirty="0" err="1">
                <a:latin typeface="Arial" charset="0"/>
                <a:ea typeface="Arial" charset="0"/>
                <a:cs typeface="Arial" charset="0"/>
              </a:rPr>
              <a:t>gfr_calculator.cfm</a:t>
            </a:r>
            <a:endParaRPr lang="en-US" altLang="el-GR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11014" name="Text Box 6"/>
          <p:cNvSpPr txBox="1">
            <a:spLocks noChangeArrowheads="1"/>
          </p:cNvSpPr>
          <p:nvPr/>
        </p:nvSpPr>
        <p:spPr bwMode="auto">
          <a:xfrm>
            <a:off x="2284413" y="4502426"/>
            <a:ext cx="3449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l-GR" sz="1600">
                <a:latin typeface="Arial" charset="0"/>
                <a:ea typeface="Arial" charset="0"/>
                <a:cs typeface="Arial" charset="0"/>
              </a:rPr>
              <a:t>www.nephron.com</a:t>
            </a:r>
            <a:r>
              <a:rPr lang="en-US" altLang="el-GR" sz="1600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altLang="el-GR" sz="1600" dirty="0" err="1">
                <a:latin typeface="Arial" charset="0"/>
                <a:ea typeface="Arial" charset="0"/>
                <a:cs typeface="Arial" charset="0"/>
              </a:rPr>
              <a:t>mdrd</a:t>
            </a:r>
            <a:r>
              <a:rPr lang="en-US" altLang="el-GR" sz="1600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altLang="el-GR" sz="1600" dirty="0" err="1">
                <a:latin typeface="Arial" charset="0"/>
                <a:ea typeface="Arial" charset="0"/>
                <a:cs typeface="Arial" charset="0"/>
              </a:rPr>
              <a:t>default.htm</a:t>
            </a:r>
            <a:endParaRPr lang="en-US" altLang="el-GR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371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 b="1" dirty="0"/>
              <a:t>Η εξίσωση </a:t>
            </a:r>
            <a:r>
              <a:rPr lang="en-US" altLang="el-GR" sz="4000" b="1" dirty="0"/>
              <a:t>MDRD</a:t>
            </a:r>
          </a:p>
        </p:txBody>
      </p:sp>
      <p:sp>
        <p:nvSpPr>
          <p:cNvPr id="80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l-GR" altLang="el-GR" dirty="0"/>
              <a:t>Εφαρμόζεται σε ασθενείς που βρίσκονται σε σταθερή κατάσταση σε σχέση με την </a:t>
            </a:r>
            <a:r>
              <a:rPr lang="el-GR" altLang="el-GR" dirty="0" err="1"/>
              <a:t>κρεατινίνη</a:t>
            </a:r>
            <a:r>
              <a:rPr lang="el-GR" altLang="el-GR" dirty="0"/>
              <a:t> του ορού.</a:t>
            </a:r>
          </a:p>
          <a:p>
            <a:pPr>
              <a:lnSpc>
                <a:spcPct val="90000"/>
              </a:lnSpc>
            </a:pPr>
            <a:r>
              <a:rPr lang="el-GR" altLang="el-GR" dirty="0"/>
              <a:t>Είναι λιγότερο ακριβής σε πληθυσμούς με φυσιολογικό ή σχεδόν φυσιολογικό ΡΣΔ, σε ακραίες ηλικίες και σωματικά βάρη, σε περίπτωση ακρωτηριασμού, κίρρωσης ήπατος, κύησης κλπ.</a:t>
            </a:r>
          </a:p>
        </p:txBody>
      </p:sp>
    </p:spTree>
    <p:extLst>
      <p:ext uri="{BB962C8B-B14F-4D97-AF65-F5344CB8AC3E}">
        <p14:creationId xmlns:p14="http://schemas.microsoft.com/office/powerpoint/2010/main" val="961739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Rectangle 2"/>
          <p:cNvSpPr>
            <a:spLocks noChangeArrowheads="1"/>
          </p:cNvSpPr>
          <p:nvPr/>
        </p:nvSpPr>
        <p:spPr bwMode="auto">
          <a:xfrm>
            <a:off x="781879" y="184150"/>
            <a:ext cx="10522226" cy="122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eaLnBrk="1" hangingPunct="1"/>
            <a:r>
              <a:rPr lang="el-GR" altLang="en-US" sz="3200" dirty="0">
                <a:solidFill>
                  <a:schemeClr val="tx1"/>
                </a:solidFill>
                <a:latin typeface="+mj-lt"/>
              </a:rPr>
              <a:t>Η </a:t>
            </a:r>
            <a:r>
              <a:rPr lang="el-GR" altLang="en-US" sz="3200" dirty="0" err="1">
                <a:solidFill>
                  <a:schemeClr val="tx1"/>
                </a:solidFill>
                <a:latin typeface="+mj-lt"/>
              </a:rPr>
              <a:t>κρεατινίνη</a:t>
            </a:r>
            <a:r>
              <a:rPr lang="el-GR" altLang="en-US" sz="3200" dirty="0">
                <a:solidFill>
                  <a:schemeClr val="tx1"/>
                </a:solidFill>
                <a:latin typeface="+mj-lt"/>
              </a:rPr>
              <a:t> του ορού μόνη της αποτελεί φτωχό δείκτη της νεφρικής λειτουργίας</a:t>
            </a:r>
            <a:endParaRPr lang="en-US" alt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12035" name="Text Box 3"/>
          <p:cNvSpPr txBox="1">
            <a:spLocks noChangeArrowheads="1"/>
          </p:cNvSpPr>
          <p:nvPr/>
        </p:nvSpPr>
        <p:spPr bwMode="auto">
          <a:xfrm>
            <a:off x="2342323" y="6093897"/>
            <a:ext cx="69453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1143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7315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74295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75438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800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845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8915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9372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>
              <a:spcBef>
                <a:spcPct val="40000"/>
              </a:spcBef>
            </a:pPr>
            <a:r>
              <a:rPr lang="en-US" altLang="en-US" sz="1800" dirty="0">
                <a:latin typeface="Arial" charset="0"/>
                <a:ea typeface="Arial" charset="0"/>
                <a:cs typeface="Arial" charset="0"/>
              </a:rPr>
              <a:t>*Calculated with the MDRD equation.</a:t>
            </a:r>
          </a:p>
        </p:txBody>
      </p:sp>
      <p:sp>
        <p:nvSpPr>
          <p:cNvPr id="812036" name="AutoShape 4"/>
          <p:cNvSpPr>
            <a:spLocks noChangeArrowheads="1"/>
          </p:cNvSpPr>
          <p:nvPr/>
        </p:nvSpPr>
        <p:spPr bwMode="auto">
          <a:xfrm>
            <a:off x="2769704" y="1661319"/>
            <a:ext cx="6705600" cy="106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</a:t>
            </a:r>
            <a:r>
              <a:rPr lang="el-GR" alt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ασθενείς με </a:t>
            </a:r>
            <a:r>
              <a:rPr lang="el-GR" alt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κρεατινίνη</a:t>
            </a:r>
            <a:r>
              <a:rPr lang="el-GR" alt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ορού 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1.5 mg/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dL</a:t>
            </a:r>
            <a:endParaRPr lang="en-US" altLang="el-GR" sz="2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12037" name="AutoShape 5"/>
          <p:cNvSpPr>
            <a:spLocks noChangeArrowheads="1"/>
          </p:cNvSpPr>
          <p:nvPr/>
        </p:nvSpPr>
        <p:spPr bwMode="auto">
          <a:xfrm>
            <a:off x="6705600" y="2984708"/>
            <a:ext cx="2209800" cy="914400"/>
          </a:xfrm>
          <a:prstGeom prst="roundRect">
            <a:avLst>
              <a:gd name="adj" fmla="val 16667"/>
            </a:avLst>
          </a:prstGeom>
          <a:solidFill>
            <a:srgbClr val="33CC33"/>
          </a:solidFill>
          <a:ln w="381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l-GR" altLang="en-US" sz="2400" b="1" dirty="0">
                <a:latin typeface="Arial" charset="0"/>
                <a:ea typeface="Arial" charset="0"/>
                <a:cs typeface="Arial" charset="0"/>
              </a:rPr>
              <a:t>Γυναίκα </a:t>
            </a:r>
            <a:br>
              <a:rPr lang="en-US" altLang="en-US" sz="2400" dirty="0">
                <a:latin typeface="Arial" charset="0"/>
                <a:ea typeface="Arial" charset="0"/>
                <a:cs typeface="Arial" charset="0"/>
              </a:rPr>
            </a:br>
            <a:r>
              <a:rPr lang="en-US" altLang="en-US" sz="2400" b="1" dirty="0">
                <a:latin typeface="Arial" charset="0"/>
                <a:ea typeface="Arial" charset="0"/>
                <a:cs typeface="Arial" charset="0"/>
              </a:rPr>
              <a:t>65 </a:t>
            </a:r>
            <a:r>
              <a:rPr lang="el-GR" altLang="en-US" sz="2400" b="1" dirty="0">
                <a:latin typeface="Arial" charset="0"/>
                <a:ea typeface="Arial" charset="0"/>
                <a:cs typeface="Arial" charset="0"/>
              </a:rPr>
              <a:t>ετών </a:t>
            </a:r>
            <a:endParaRPr lang="en-US" altLang="el-GR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12038" name="AutoShape 6"/>
          <p:cNvSpPr>
            <a:spLocks noChangeArrowheads="1"/>
          </p:cNvSpPr>
          <p:nvPr/>
        </p:nvSpPr>
        <p:spPr bwMode="auto">
          <a:xfrm>
            <a:off x="3086100" y="2984708"/>
            <a:ext cx="2057400" cy="914400"/>
          </a:xfrm>
          <a:prstGeom prst="roundRect">
            <a:avLst>
              <a:gd name="adj" fmla="val 16667"/>
            </a:avLst>
          </a:prstGeom>
          <a:solidFill>
            <a:srgbClr val="33CC33"/>
          </a:solidFill>
          <a:ln w="381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l-GR" altLang="en-US" sz="2400" b="1" dirty="0">
                <a:latin typeface="Arial" charset="0"/>
                <a:ea typeface="Arial" charset="0"/>
                <a:cs typeface="Arial" charset="0"/>
              </a:rPr>
              <a:t>Άνδρας </a:t>
            </a:r>
            <a:endParaRPr lang="en-US" altLang="en-US" sz="2400" b="1" dirty="0">
              <a:latin typeface="Arial" charset="0"/>
              <a:ea typeface="Arial" charset="0"/>
              <a:cs typeface="Arial" charset="0"/>
            </a:endParaRPr>
          </a:p>
          <a:p>
            <a:pPr algn="ctr" eaLnBrk="1" hangingPunct="1"/>
            <a:r>
              <a:rPr lang="en-US" altLang="en-US" sz="2400" b="1" dirty="0">
                <a:latin typeface="Arial" charset="0"/>
                <a:ea typeface="Arial" charset="0"/>
                <a:cs typeface="Arial" charset="0"/>
              </a:rPr>
              <a:t>25 </a:t>
            </a:r>
            <a:r>
              <a:rPr lang="el-GR" altLang="en-US" sz="2400" b="1" dirty="0">
                <a:latin typeface="Arial" charset="0"/>
                <a:ea typeface="Arial" charset="0"/>
                <a:cs typeface="Arial" charset="0"/>
              </a:rPr>
              <a:t>ετών</a:t>
            </a:r>
            <a:endParaRPr lang="en-US" altLang="el-GR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12039" name="AutoShape 7"/>
          <p:cNvSpPr>
            <a:spLocks noChangeArrowheads="1"/>
          </p:cNvSpPr>
          <p:nvPr/>
        </p:nvSpPr>
        <p:spPr bwMode="auto">
          <a:xfrm>
            <a:off x="2195515" y="4419600"/>
            <a:ext cx="3367086" cy="914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25000"/>
              </a:spcBef>
            </a:pPr>
            <a:r>
              <a:rPr lang="el-GR" alt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Υπολογιζόμενος ΡΣΔ*</a:t>
            </a:r>
            <a:r>
              <a:rPr lang="en-US" alt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en-US" alt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alt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73 mL/min</a:t>
            </a:r>
            <a:endParaRPr lang="en-US" altLang="el-GR" sz="2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12040" name="AutoShape 8"/>
          <p:cNvSpPr>
            <a:spLocks noChangeArrowheads="1"/>
          </p:cNvSpPr>
          <p:nvPr/>
        </p:nvSpPr>
        <p:spPr bwMode="auto">
          <a:xfrm>
            <a:off x="6781800" y="4419600"/>
            <a:ext cx="3568148" cy="914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5000"/>
              </a:spcBef>
            </a:pPr>
            <a:r>
              <a:rPr lang="el-GR" alt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Υπολογιζόμενος ΡΣΔ*</a:t>
            </a:r>
            <a:r>
              <a:rPr lang="en-US" alt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en-US" alt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alt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37 mL/min</a:t>
            </a:r>
            <a:endParaRPr lang="en-US" altLang="el-GR" sz="2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469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B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dirty="0" err="1">
                <a:solidFill>
                  <a:schemeClr val="bg1"/>
                </a:solidFill>
              </a:rPr>
              <a:t>Κρεατινίνη</a:t>
            </a:r>
            <a:r>
              <a:rPr lang="el-GR" altLang="el-GR" dirty="0">
                <a:solidFill>
                  <a:schemeClr val="bg1"/>
                </a:solidFill>
              </a:rPr>
              <a:t> του ορού &amp; ΡΣΔ</a:t>
            </a:r>
            <a:endParaRPr lang="en-US" altLang="el-GR" dirty="0">
              <a:solidFill>
                <a:schemeClr val="bg1"/>
              </a:solidFill>
            </a:endParaRPr>
          </a:p>
        </p:txBody>
      </p:sp>
      <p:graphicFrame>
        <p:nvGraphicFramePr>
          <p:cNvPr id="8130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981201" y="1752601"/>
          <a:ext cx="8215313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2" name="Chart" r:id="rId3" imgW="8229600" imgH="4533900" progId="MSGraph.Chart.8">
                  <p:embed followColorScheme="full"/>
                </p:oleObj>
              </mc:Choice>
              <mc:Fallback>
                <p:oleObj name="Chart" r:id="rId3" imgW="8229600" imgH="45339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1" y="1752601"/>
                        <a:ext cx="8215313" cy="452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3060" name="Freeform 4"/>
          <p:cNvSpPr>
            <a:spLocks/>
          </p:cNvSpPr>
          <p:nvPr/>
        </p:nvSpPr>
        <p:spPr bwMode="auto">
          <a:xfrm>
            <a:off x="3865563" y="2438400"/>
            <a:ext cx="5448300" cy="2687638"/>
          </a:xfrm>
          <a:custGeom>
            <a:avLst/>
            <a:gdLst>
              <a:gd name="T0" fmla="*/ 13 w 3432"/>
              <a:gd name="T1" fmla="*/ 0 h 1693"/>
              <a:gd name="T2" fmla="*/ 451 w 3432"/>
              <a:gd name="T3" fmla="*/ 1134 h 1693"/>
              <a:gd name="T4" fmla="*/ 2719 w 3432"/>
              <a:gd name="T5" fmla="*/ 1506 h 1693"/>
              <a:gd name="T6" fmla="*/ 3234 w 3432"/>
              <a:gd name="T7" fmla="*/ 1682 h 1693"/>
              <a:gd name="T8" fmla="*/ 1533 w 3432"/>
              <a:gd name="T9" fmla="*/ 1573 h 1693"/>
              <a:gd name="T10" fmla="*/ 363 w 3432"/>
              <a:gd name="T11" fmla="*/ 1216 h 1693"/>
              <a:gd name="T12" fmla="*/ 70 w 3432"/>
              <a:gd name="T13" fmla="*/ 658 h 1693"/>
              <a:gd name="T14" fmla="*/ 13 w 3432"/>
              <a:gd name="T15" fmla="*/ 0 h 1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432" h="1693">
                <a:moveTo>
                  <a:pt x="13" y="0"/>
                </a:moveTo>
                <a:cubicBezTo>
                  <a:pt x="76" y="79"/>
                  <a:pt x="0" y="883"/>
                  <a:pt x="451" y="1134"/>
                </a:cubicBezTo>
                <a:cubicBezTo>
                  <a:pt x="902" y="1385"/>
                  <a:pt x="2255" y="1415"/>
                  <a:pt x="2719" y="1506"/>
                </a:cubicBezTo>
                <a:cubicBezTo>
                  <a:pt x="3183" y="1597"/>
                  <a:pt x="3432" y="1671"/>
                  <a:pt x="3234" y="1682"/>
                </a:cubicBezTo>
                <a:cubicBezTo>
                  <a:pt x="3036" y="1693"/>
                  <a:pt x="2011" y="1651"/>
                  <a:pt x="1533" y="1573"/>
                </a:cubicBezTo>
                <a:cubicBezTo>
                  <a:pt x="1055" y="1495"/>
                  <a:pt x="607" y="1368"/>
                  <a:pt x="363" y="1216"/>
                </a:cubicBezTo>
                <a:cubicBezTo>
                  <a:pt x="119" y="1064"/>
                  <a:pt x="128" y="861"/>
                  <a:pt x="70" y="658"/>
                </a:cubicBezTo>
                <a:cubicBezTo>
                  <a:pt x="12" y="455"/>
                  <a:pt x="25" y="137"/>
                  <a:pt x="13" y="0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813061" name="Freeform 5"/>
          <p:cNvSpPr>
            <a:spLocks/>
          </p:cNvSpPr>
          <p:nvPr/>
        </p:nvSpPr>
        <p:spPr bwMode="auto">
          <a:xfrm>
            <a:off x="6153151" y="4918076"/>
            <a:ext cx="2009775" cy="176213"/>
          </a:xfrm>
          <a:custGeom>
            <a:avLst/>
            <a:gdLst>
              <a:gd name="T0" fmla="*/ 1266 w 1266"/>
              <a:gd name="T1" fmla="*/ 111 h 111"/>
              <a:gd name="T2" fmla="*/ 1266 w 1266"/>
              <a:gd name="T3" fmla="*/ 0 h 111"/>
              <a:gd name="T4" fmla="*/ 0 w 1266"/>
              <a:gd name="T5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66" h="111">
                <a:moveTo>
                  <a:pt x="1266" y="111"/>
                </a:moveTo>
                <a:lnTo>
                  <a:pt x="1266" y="0"/>
                </a:lnTo>
                <a:lnTo>
                  <a:pt x="0" y="0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813062" name="Text Box 6"/>
          <p:cNvSpPr txBox="1">
            <a:spLocks noChangeArrowheads="1"/>
          </p:cNvSpPr>
          <p:nvPr/>
        </p:nvSpPr>
        <p:spPr bwMode="auto">
          <a:xfrm>
            <a:off x="4253948" y="2471738"/>
            <a:ext cx="47972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l-GR" sz="2400" dirty="0">
                <a:latin typeface="Arial" charset="0"/>
                <a:ea typeface="Arial" charset="0"/>
                <a:cs typeface="Arial" charset="0"/>
                <a:sym typeface="Symbol" charset="2"/>
              </a:rPr>
              <a:t></a:t>
            </a:r>
            <a:r>
              <a:rPr lang="en-US" altLang="el-GR" sz="2400" dirty="0">
                <a:latin typeface="Arial" charset="0"/>
                <a:ea typeface="Arial" charset="0"/>
                <a:cs typeface="Arial" charset="0"/>
              </a:rPr>
              <a:t>Creatinine 	0.5 to 0.8 mg/</a:t>
            </a:r>
            <a:r>
              <a:rPr lang="en-US" altLang="el-GR" sz="2400" dirty="0" err="1">
                <a:latin typeface="Arial" charset="0"/>
                <a:ea typeface="Arial" charset="0"/>
                <a:cs typeface="Arial" charset="0"/>
              </a:rPr>
              <a:t>dL</a:t>
            </a:r>
            <a:endParaRPr lang="en-US" altLang="el-GR" sz="2400" dirty="0"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altLang="el-GR" sz="2400" dirty="0">
                <a:latin typeface="Arial" charset="0"/>
                <a:ea typeface="Arial" charset="0"/>
                <a:cs typeface="Arial" charset="0"/>
                <a:sym typeface="Symbol" charset="2"/>
              </a:rPr>
              <a:t></a:t>
            </a:r>
            <a:r>
              <a:rPr lang="en-US" altLang="el-GR" sz="2400" dirty="0">
                <a:latin typeface="Arial" charset="0"/>
                <a:ea typeface="Arial" charset="0"/>
                <a:cs typeface="Arial" charset="0"/>
              </a:rPr>
              <a:t>GFR		100 to 60 mL/min</a:t>
            </a:r>
          </a:p>
        </p:txBody>
      </p:sp>
    </p:spTree>
    <p:extLst>
      <p:ext uri="{BB962C8B-B14F-4D97-AF65-F5344CB8AC3E}">
        <p14:creationId xmlns:p14="http://schemas.microsoft.com/office/powerpoint/2010/main" val="1687094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b="1" dirty="0"/>
              <a:t>CKD-EPI</a:t>
            </a: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03" y="1191832"/>
            <a:ext cx="9223513" cy="522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42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 βάση το ΡΣΔ η ΧΝΝ ταξινομείται 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dirty="0"/>
              <a:t>Στάδιο-1</a:t>
            </a:r>
            <a:r>
              <a:rPr lang="en-GB" dirty="0"/>
              <a:t> 	ΡΣΔ &gt;90 mL/min/1.73 m</a:t>
            </a:r>
            <a:r>
              <a:rPr lang="en-GB" baseline="30000" dirty="0"/>
              <a:t>2</a:t>
            </a:r>
            <a:endParaRPr lang="el-GR" dirty="0"/>
          </a:p>
          <a:p>
            <a:r>
              <a:rPr lang="el-GR" dirty="0"/>
              <a:t>Στάδιο-2 	</a:t>
            </a:r>
            <a:r>
              <a:rPr lang="en-GB" dirty="0"/>
              <a:t>ΡΣΔ 60-89 mL/min/1.73 m</a:t>
            </a:r>
            <a:r>
              <a:rPr lang="en-GB" baseline="30000" dirty="0"/>
              <a:t>2</a:t>
            </a:r>
            <a:endParaRPr lang="el-GR" dirty="0"/>
          </a:p>
          <a:p>
            <a:pPr lvl="0"/>
            <a:r>
              <a:rPr lang="el-GR" dirty="0"/>
              <a:t>Στάδιο-3α 	ΡΣΔ 45-59 </a:t>
            </a:r>
            <a:r>
              <a:rPr lang="en-GB" dirty="0"/>
              <a:t>mL</a:t>
            </a:r>
            <a:r>
              <a:rPr lang="el-GR" dirty="0"/>
              <a:t>/</a:t>
            </a:r>
            <a:r>
              <a:rPr lang="en-GB" dirty="0"/>
              <a:t>min</a:t>
            </a:r>
            <a:r>
              <a:rPr lang="el-GR" dirty="0"/>
              <a:t>/1.73 </a:t>
            </a:r>
            <a:r>
              <a:rPr lang="en-GB" dirty="0"/>
              <a:t>m</a:t>
            </a:r>
            <a:r>
              <a:rPr lang="el-GR" baseline="30000" dirty="0"/>
              <a:t>2</a:t>
            </a:r>
            <a:endParaRPr lang="el-GR" dirty="0"/>
          </a:p>
          <a:p>
            <a:pPr lvl="0"/>
            <a:r>
              <a:rPr lang="el-GR" dirty="0"/>
              <a:t>Στάδιο-3β 	ΡΣΔ 30-44 </a:t>
            </a:r>
            <a:r>
              <a:rPr lang="en-GB" dirty="0"/>
              <a:t>mL</a:t>
            </a:r>
            <a:r>
              <a:rPr lang="el-GR" dirty="0"/>
              <a:t>/</a:t>
            </a:r>
            <a:r>
              <a:rPr lang="en-GB" dirty="0"/>
              <a:t>min</a:t>
            </a:r>
            <a:r>
              <a:rPr lang="el-GR" dirty="0"/>
              <a:t>/1.73 </a:t>
            </a:r>
            <a:r>
              <a:rPr lang="en-GB" dirty="0"/>
              <a:t>m</a:t>
            </a:r>
            <a:r>
              <a:rPr lang="el-GR" baseline="30000" dirty="0"/>
              <a:t>2</a:t>
            </a:r>
            <a:endParaRPr lang="el-GR" dirty="0"/>
          </a:p>
          <a:p>
            <a:pPr lvl="0"/>
            <a:r>
              <a:rPr lang="el-GR" dirty="0"/>
              <a:t>Στάδιο-4 </a:t>
            </a:r>
            <a:r>
              <a:rPr lang="en-GB" dirty="0"/>
              <a:t>	ΡΣΔ 15-29 mL/min/1.73 m</a:t>
            </a:r>
            <a:r>
              <a:rPr lang="en-GB" baseline="30000" dirty="0"/>
              <a:t>2</a:t>
            </a:r>
            <a:endParaRPr lang="el-GR" dirty="0"/>
          </a:p>
          <a:p>
            <a:r>
              <a:rPr lang="el-GR" dirty="0"/>
              <a:t>Στάδιο-5 	ΡΣΔ &lt;15 </a:t>
            </a:r>
            <a:r>
              <a:rPr lang="en-GB" dirty="0"/>
              <a:t>mL</a:t>
            </a:r>
            <a:r>
              <a:rPr lang="el-GR" dirty="0"/>
              <a:t>/</a:t>
            </a:r>
            <a:r>
              <a:rPr lang="en-GB" dirty="0"/>
              <a:t>min</a:t>
            </a:r>
            <a:r>
              <a:rPr lang="el-GR" dirty="0"/>
              <a:t>/1.73</a:t>
            </a:r>
            <a:r>
              <a:rPr lang="en-GB" dirty="0"/>
              <a:t>m</a:t>
            </a:r>
            <a:r>
              <a:rPr lang="el-GR" baseline="30000" dirty="0"/>
              <a:t>2</a:t>
            </a:r>
            <a:r>
              <a:rPr lang="el-GR" dirty="0"/>
              <a:t> ή </a:t>
            </a:r>
            <a:r>
              <a:rPr lang="el-GR" dirty="0" err="1"/>
              <a:t>εξωνεφρική</a:t>
            </a:r>
            <a:r>
              <a:rPr lang="el-GR" dirty="0"/>
              <a:t> κάθαρση </a:t>
            </a:r>
          </a:p>
        </p:txBody>
      </p:sp>
    </p:spTree>
    <p:extLst>
      <p:ext uri="{BB962C8B-B14F-4D97-AF65-F5344CB8AC3E}">
        <p14:creationId xmlns:p14="http://schemas.microsoft.com/office/powerpoint/2010/main" val="1306763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2522359" y="96872"/>
            <a:ext cx="72993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l-GR" altLang="en-US" sz="4800" b="1" dirty="0">
                <a:latin typeface="+mn-lt"/>
              </a:rPr>
              <a:t>Σ</a:t>
            </a:r>
            <a:r>
              <a:rPr lang="en-US" altLang="en-US" sz="4800" b="1" dirty="0" err="1">
                <a:latin typeface="+mn-lt"/>
              </a:rPr>
              <a:t>τ</a:t>
            </a:r>
            <a:r>
              <a:rPr lang="el-GR" altLang="en-US" sz="4800" b="1" dirty="0" err="1">
                <a:latin typeface="+mn-lt"/>
              </a:rPr>
              <a:t>άδια</a:t>
            </a:r>
            <a:r>
              <a:rPr lang="el-GR" altLang="en-US" sz="4800" b="1" dirty="0">
                <a:latin typeface="+mn-lt"/>
              </a:rPr>
              <a:t> ΧΝΝ</a:t>
            </a:r>
            <a:endParaRPr lang="en-US" altLang="en-US" sz="4800" b="1" dirty="0">
              <a:latin typeface="+mn-lt"/>
            </a:endParaRPr>
          </a:p>
        </p:txBody>
      </p:sp>
      <p:grpSp>
        <p:nvGrpSpPr>
          <p:cNvPr id="14339" name="Group 6"/>
          <p:cNvGrpSpPr>
            <a:grpSpLocks/>
          </p:cNvGrpSpPr>
          <p:nvPr/>
        </p:nvGrpSpPr>
        <p:grpSpPr bwMode="auto">
          <a:xfrm>
            <a:off x="688932" y="773249"/>
            <a:ext cx="11336054" cy="6084751"/>
            <a:chOff x="768" y="1166"/>
            <a:chExt cx="4553" cy="2730"/>
          </a:xfrm>
        </p:grpSpPr>
        <p:sp>
          <p:nvSpPr>
            <p:cNvPr id="14340" name="Rectangle 7"/>
            <p:cNvSpPr>
              <a:spLocks noChangeArrowheads="1"/>
            </p:cNvSpPr>
            <p:nvPr/>
          </p:nvSpPr>
          <p:spPr bwMode="ltGray">
            <a:xfrm>
              <a:off x="2827" y="3455"/>
              <a:ext cx="131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600" b="1"/>
                <a:t>50</a:t>
              </a:r>
            </a:p>
          </p:txBody>
        </p:sp>
        <p:sp>
          <p:nvSpPr>
            <p:cNvPr id="14341" name="Rectangle 8"/>
            <p:cNvSpPr>
              <a:spLocks noChangeArrowheads="1"/>
            </p:cNvSpPr>
            <p:nvPr/>
          </p:nvSpPr>
          <p:spPr bwMode="ltGray">
            <a:xfrm>
              <a:off x="3187" y="3455"/>
              <a:ext cx="131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600" b="1"/>
                <a:t>40</a:t>
              </a:r>
            </a:p>
          </p:txBody>
        </p:sp>
        <p:sp>
          <p:nvSpPr>
            <p:cNvPr id="14342" name="Rectangle 9"/>
            <p:cNvSpPr>
              <a:spLocks noChangeArrowheads="1"/>
            </p:cNvSpPr>
            <p:nvPr/>
          </p:nvSpPr>
          <p:spPr bwMode="ltGray">
            <a:xfrm>
              <a:off x="3546" y="3455"/>
              <a:ext cx="13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600" b="1"/>
                <a:t>30</a:t>
              </a:r>
            </a:p>
          </p:txBody>
        </p:sp>
        <p:sp>
          <p:nvSpPr>
            <p:cNvPr id="14343" name="Rectangle 10"/>
            <p:cNvSpPr>
              <a:spLocks noChangeArrowheads="1"/>
            </p:cNvSpPr>
            <p:nvPr/>
          </p:nvSpPr>
          <p:spPr bwMode="ltGray">
            <a:xfrm>
              <a:off x="3906" y="3455"/>
              <a:ext cx="131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600" b="1"/>
                <a:t>20</a:t>
              </a:r>
            </a:p>
          </p:txBody>
        </p:sp>
        <p:sp>
          <p:nvSpPr>
            <p:cNvPr id="14344" name="Rectangle 11"/>
            <p:cNvSpPr>
              <a:spLocks noChangeArrowheads="1"/>
            </p:cNvSpPr>
            <p:nvPr/>
          </p:nvSpPr>
          <p:spPr bwMode="ltGray">
            <a:xfrm>
              <a:off x="4196" y="3455"/>
              <a:ext cx="351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600" b="1"/>
                <a:t>&lt;15 or</a:t>
              </a:r>
            </a:p>
          </p:txBody>
        </p:sp>
        <p:sp>
          <p:nvSpPr>
            <p:cNvPr id="97292" name="Text Box 12"/>
            <p:cNvSpPr txBox="1">
              <a:spLocks noChangeArrowheads="1"/>
            </p:cNvSpPr>
            <p:nvPr/>
          </p:nvSpPr>
          <p:spPr bwMode="ltGray">
            <a:xfrm>
              <a:off x="941" y="3705"/>
              <a:ext cx="3587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b="1"/>
                <a:t>GFR (mL/min/1.73 m</a:t>
              </a:r>
              <a:r>
                <a:rPr lang="en-US" altLang="en-US" b="1" baseline="30000"/>
                <a:t>2</a:t>
              </a:r>
              <a:r>
                <a:rPr lang="en-US" altLang="en-US" b="1"/>
                <a:t>)</a:t>
              </a:r>
            </a:p>
          </p:txBody>
        </p:sp>
        <p:sp>
          <p:nvSpPr>
            <p:cNvPr id="97293" name="Rectangle 13"/>
            <p:cNvSpPr>
              <a:spLocks noChangeArrowheads="1"/>
            </p:cNvSpPr>
            <p:nvPr/>
          </p:nvSpPr>
          <p:spPr bwMode="ltGray">
            <a:xfrm>
              <a:off x="838" y="1449"/>
              <a:ext cx="4123" cy="1973"/>
            </a:xfrm>
            <a:prstGeom prst="rect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l-GR" altLang="el-GR"/>
            </a:p>
          </p:txBody>
        </p:sp>
        <p:sp>
          <p:nvSpPr>
            <p:cNvPr id="97294" name="Text Box 14"/>
            <p:cNvSpPr txBox="1">
              <a:spLocks noChangeArrowheads="1"/>
            </p:cNvSpPr>
            <p:nvPr/>
          </p:nvSpPr>
          <p:spPr bwMode="ltGray">
            <a:xfrm>
              <a:off x="787" y="2030"/>
              <a:ext cx="727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40000"/>
                </a:spcBef>
              </a:pPr>
              <a:r>
                <a:rPr lang="en-US" altLang="en-US" sz="1600" b="1"/>
                <a:t> </a:t>
              </a:r>
              <a:r>
                <a:rPr lang="en-US" altLang="en-US" sz="1600" b="1">
                  <a:solidFill>
                    <a:schemeClr val="bg1"/>
                  </a:solidFill>
                </a:rPr>
                <a:t>1</a:t>
              </a:r>
            </a:p>
            <a:p>
              <a:pPr algn="ctr" eaLnBrk="1" hangingPunct="1">
                <a:spcBef>
                  <a:spcPct val="40000"/>
                </a:spcBef>
              </a:pPr>
              <a:r>
                <a:rPr lang="el-GR" altLang="en-US" sz="1600" b="1">
                  <a:solidFill>
                    <a:schemeClr val="bg1"/>
                  </a:solidFill>
                </a:rPr>
                <a:t>Ν</a:t>
              </a:r>
              <a:r>
                <a:rPr lang="en-US" altLang="en-US" sz="1600" b="1">
                  <a:solidFill>
                    <a:schemeClr val="bg1"/>
                  </a:solidFill>
                </a:rPr>
                <a:t>ε</a:t>
              </a:r>
              <a:r>
                <a:rPr lang="el-GR" altLang="en-US" sz="1600" b="1">
                  <a:solidFill>
                    <a:schemeClr val="bg1"/>
                  </a:solidFill>
                </a:rPr>
                <a:t>φρική </a:t>
              </a:r>
              <a:r>
                <a:rPr lang="en-US" altLang="en-US" sz="1600" b="1">
                  <a:solidFill>
                    <a:schemeClr val="bg1"/>
                  </a:solidFill>
                </a:rPr>
                <a:t>β</a:t>
              </a:r>
              <a:r>
                <a:rPr lang="el-GR" altLang="en-US" sz="1600" b="1">
                  <a:solidFill>
                    <a:schemeClr val="bg1"/>
                  </a:solidFill>
                </a:rPr>
                <a:t>λάβη</a:t>
              </a:r>
              <a:endParaRPr lang="en-US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97295" name="Line 15"/>
            <p:cNvSpPr>
              <a:spLocks noChangeShapeType="1"/>
            </p:cNvSpPr>
            <p:nvPr/>
          </p:nvSpPr>
          <p:spPr bwMode="ltGray">
            <a:xfrm>
              <a:off x="1434" y="1441"/>
              <a:ext cx="0" cy="194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97296" name="Text Box 16"/>
            <p:cNvSpPr txBox="1">
              <a:spLocks noChangeArrowheads="1"/>
            </p:cNvSpPr>
            <p:nvPr/>
          </p:nvSpPr>
          <p:spPr bwMode="ltGray">
            <a:xfrm>
              <a:off x="1705" y="2030"/>
              <a:ext cx="512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40000"/>
                </a:spcBef>
              </a:pPr>
              <a:r>
                <a:rPr lang="en-US" altLang="en-US" sz="1600" b="1"/>
                <a:t> </a:t>
              </a:r>
              <a:r>
                <a:rPr lang="en-US" altLang="en-US" sz="1600" b="1">
                  <a:solidFill>
                    <a:schemeClr val="bg1"/>
                  </a:solidFill>
                </a:rPr>
                <a:t>2</a:t>
              </a:r>
            </a:p>
            <a:p>
              <a:pPr algn="ctr" eaLnBrk="1" hangingPunct="1">
                <a:spcBef>
                  <a:spcPct val="40000"/>
                </a:spcBef>
              </a:pPr>
              <a:r>
                <a:rPr lang="el-GR" altLang="en-US" sz="1600" b="1">
                  <a:solidFill>
                    <a:schemeClr val="bg1"/>
                  </a:solidFill>
                </a:rPr>
                <a:t>Ήπια </a:t>
              </a:r>
              <a:r>
                <a:rPr lang="en-US" altLang="en-US" sz="1600" b="1">
                  <a:solidFill>
                    <a:schemeClr val="bg1"/>
                  </a:solidFill>
                </a:rPr>
                <a:t> GFR </a:t>
              </a:r>
              <a:r>
                <a:rPr lang="en-US" altLang="en-US" sz="1600" b="1">
                  <a:solidFill>
                    <a:schemeClr val="bg1"/>
                  </a:solidFill>
                  <a:sym typeface="Symbol" charset="2"/>
                </a:rPr>
                <a:t></a:t>
              </a:r>
              <a:endParaRPr lang="en-US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97297" name="Text Box 17"/>
            <p:cNvSpPr txBox="1">
              <a:spLocks noChangeArrowheads="1"/>
            </p:cNvSpPr>
            <p:nvPr/>
          </p:nvSpPr>
          <p:spPr bwMode="ltGray">
            <a:xfrm>
              <a:off x="2768" y="2039"/>
              <a:ext cx="752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40000"/>
                </a:spcBef>
              </a:pPr>
              <a:r>
                <a:rPr lang="en-US" altLang="en-US" sz="1600" b="1"/>
                <a:t> 3</a:t>
              </a:r>
            </a:p>
            <a:p>
              <a:pPr algn="ctr" eaLnBrk="1" hangingPunct="1">
                <a:spcBef>
                  <a:spcPct val="40000"/>
                </a:spcBef>
              </a:pPr>
              <a:r>
                <a:rPr lang="el-GR" altLang="en-US" sz="1600" b="1"/>
                <a:t>Μέτρια </a:t>
              </a:r>
              <a:r>
                <a:rPr lang="en-US" altLang="en-US" sz="1600" b="1"/>
                <a:t> GFR </a:t>
              </a:r>
              <a:r>
                <a:rPr lang="en-US" altLang="en-US" sz="1600" b="1">
                  <a:sym typeface="Symbol" charset="2"/>
                </a:rPr>
                <a:t></a:t>
              </a:r>
            </a:p>
          </p:txBody>
        </p:sp>
        <p:sp>
          <p:nvSpPr>
            <p:cNvPr id="97298" name="Text Box 18"/>
            <p:cNvSpPr txBox="1">
              <a:spLocks noChangeArrowheads="1"/>
            </p:cNvSpPr>
            <p:nvPr/>
          </p:nvSpPr>
          <p:spPr bwMode="ltGray">
            <a:xfrm>
              <a:off x="3679" y="2039"/>
              <a:ext cx="56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40000"/>
                </a:spcBef>
              </a:pPr>
              <a:r>
                <a:rPr lang="en-US" altLang="en-US" sz="1600" b="1"/>
                <a:t> 4</a:t>
              </a:r>
            </a:p>
            <a:p>
              <a:pPr algn="ctr" eaLnBrk="1" hangingPunct="1">
                <a:spcBef>
                  <a:spcPct val="40000"/>
                </a:spcBef>
              </a:pPr>
              <a:r>
                <a:rPr lang="el-GR" altLang="en-US" sz="1600" b="1"/>
                <a:t>Σοβαρή</a:t>
              </a:r>
              <a:r>
                <a:rPr lang="en-US" altLang="en-US" sz="1600" b="1"/>
                <a:t> GFR </a:t>
              </a:r>
              <a:r>
                <a:rPr lang="en-US" altLang="en-US" sz="1600" b="1">
                  <a:sym typeface="Symbol" charset="2"/>
                </a:rPr>
                <a:t></a:t>
              </a:r>
            </a:p>
          </p:txBody>
        </p:sp>
        <p:sp>
          <p:nvSpPr>
            <p:cNvPr id="97299" name="Line 19"/>
            <p:cNvSpPr>
              <a:spLocks noChangeShapeType="1"/>
            </p:cNvSpPr>
            <p:nvPr/>
          </p:nvSpPr>
          <p:spPr bwMode="ltGray">
            <a:xfrm>
              <a:off x="3594" y="1446"/>
              <a:ext cx="0" cy="194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97300" name="Line 20"/>
            <p:cNvSpPr>
              <a:spLocks noChangeShapeType="1"/>
            </p:cNvSpPr>
            <p:nvPr/>
          </p:nvSpPr>
          <p:spPr bwMode="ltGray">
            <a:xfrm>
              <a:off x="2526" y="1446"/>
              <a:ext cx="0" cy="194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4354" name="Rectangle 21"/>
            <p:cNvSpPr>
              <a:spLocks noChangeArrowheads="1"/>
            </p:cNvSpPr>
            <p:nvPr/>
          </p:nvSpPr>
          <p:spPr bwMode="ltGray">
            <a:xfrm>
              <a:off x="2467" y="3455"/>
              <a:ext cx="13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600" b="1"/>
                <a:t>60</a:t>
              </a:r>
            </a:p>
          </p:txBody>
        </p:sp>
        <p:sp>
          <p:nvSpPr>
            <p:cNvPr id="14355" name="Rectangle 22"/>
            <p:cNvSpPr>
              <a:spLocks noChangeArrowheads="1"/>
            </p:cNvSpPr>
            <p:nvPr/>
          </p:nvSpPr>
          <p:spPr bwMode="ltGray">
            <a:xfrm>
              <a:off x="2108" y="3455"/>
              <a:ext cx="131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600" b="1"/>
                <a:t>70</a:t>
              </a:r>
            </a:p>
          </p:txBody>
        </p:sp>
        <p:sp>
          <p:nvSpPr>
            <p:cNvPr id="14356" name="Rectangle 23"/>
            <p:cNvSpPr>
              <a:spLocks noChangeArrowheads="1"/>
            </p:cNvSpPr>
            <p:nvPr/>
          </p:nvSpPr>
          <p:spPr bwMode="ltGray">
            <a:xfrm>
              <a:off x="1764" y="3455"/>
              <a:ext cx="131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600" b="1"/>
                <a:t>80</a:t>
              </a:r>
            </a:p>
          </p:txBody>
        </p:sp>
        <p:sp>
          <p:nvSpPr>
            <p:cNvPr id="14357" name="Rectangle 24"/>
            <p:cNvSpPr>
              <a:spLocks noChangeArrowheads="1"/>
            </p:cNvSpPr>
            <p:nvPr/>
          </p:nvSpPr>
          <p:spPr bwMode="ltGray">
            <a:xfrm>
              <a:off x="1332" y="3455"/>
              <a:ext cx="13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600" b="1"/>
                <a:t>90</a:t>
              </a:r>
            </a:p>
          </p:txBody>
        </p:sp>
        <p:sp>
          <p:nvSpPr>
            <p:cNvPr id="97305" name="AutoShape 25"/>
            <p:cNvSpPr>
              <a:spLocks/>
            </p:cNvSpPr>
            <p:nvPr/>
          </p:nvSpPr>
          <p:spPr bwMode="ltGray">
            <a:xfrm>
              <a:off x="880" y="2649"/>
              <a:ext cx="301" cy="202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l-GR" altLang="el-GR"/>
            </a:p>
          </p:txBody>
        </p:sp>
        <p:sp>
          <p:nvSpPr>
            <p:cNvPr id="97306" name="Line 26"/>
            <p:cNvSpPr>
              <a:spLocks noChangeShapeType="1"/>
            </p:cNvSpPr>
            <p:nvPr/>
          </p:nvSpPr>
          <p:spPr bwMode="ltGray">
            <a:xfrm>
              <a:off x="4336" y="1454"/>
              <a:ext cx="0" cy="194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97307" name="Text Box 27"/>
            <p:cNvSpPr txBox="1">
              <a:spLocks noChangeArrowheads="1"/>
            </p:cNvSpPr>
            <p:nvPr/>
          </p:nvSpPr>
          <p:spPr bwMode="ltGray">
            <a:xfrm>
              <a:off x="4384" y="2030"/>
              <a:ext cx="548" cy="6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40000"/>
                </a:spcBef>
              </a:pPr>
              <a:r>
                <a:rPr lang="en-US" altLang="en-US" sz="1600" b="1" dirty="0"/>
                <a:t> 5</a:t>
              </a:r>
            </a:p>
            <a:p>
              <a:pPr algn="ctr" eaLnBrk="1" hangingPunct="1">
                <a:spcBef>
                  <a:spcPct val="40000"/>
                </a:spcBef>
              </a:pPr>
              <a:r>
                <a:rPr lang="el-GR" altLang="en-US" sz="1400" b="1" dirty="0">
                  <a:solidFill>
                    <a:schemeClr val="bg1"/>
                  </a:solidFill>
                </a:rPr>
                <a:t>Νεφρική αν</a:t>
              </a:r>
              <a:r>
                <a:rPr lang="en-US" altLang="en-US" sz="1400" b="1" dirty="0" err="1">
                  <a:solidFill>
                    <a:schemeClr val="bg1"/>
                  </a:solidFill>
                </a:rPr>
                <a:t>ε</a:t>
              </a:r>
              <a:r>
                <a:rPr lang="el-GR" altLang="en-US" sz="1400" b="1" dirty="0" err="1">
                  <a:solidFill>
                    <a:schemeClr val="bg1"/>
                  </a:solidFill>
                </a:rPr>
                <a:t>πά</a:t>
              </a:r>
              <a:endParaRPr lang="el-GR" altLang="en-US" sz="1400" b="1" dirty="0">
                <a:solidFill>
                  <a:schemeClr val="bg1"/>
                </a:solidFill>
              </a:endParaRPr>
            </a:p>
            <a:p>
              <a:pPr algn="ctr" eaLnBrk="1" hangingPunct="1">
                <a:spcBef>
                  <a:spcPct val="40000"/>
                </a:spcBef>
              </a:pPr>
              <a:r>
                <a:rPr lang="en-US" altLang="en-US" sz="1400" b="1" dirty="0" err="1">
                  <a:solidFill>
                    <a:schemeClr val="bg1"/>
                  </a:solidFill>
                </a:rPr>
                <a:t>ρ</a:t>
              </a:r>
              <a:r>
                <a:rPr lang="el-GR" altLang="en-US" sz="1400" b="1" dirty="0" err="1">
                  <a:solidFill>
                    <a:schemeClr val="bg1"/>
                  </a:solidFill>
                </a:rPr>
                <a:t>κεια</a:t>
              </a:r>
              <a:endParaRPr lang="en-US" altLang="en-US" sz="1400" b="1" dirty="0">
                <a:solidFill>
                  <a:schemeClr val="bg1"/>
                </a:solidFill>
                <a:sym typeface="Symbol" charset="2"/>
              </a:endParaRPr>
            </a:p>
          </p:txBody>
        </p:sp>
        <p:sp>
          <p:nvSpPr>
            <p:cNvPr id="97309" name="Rectangle 29"/>
            <p:cNvSpPr>
              <a:spLocks noChangeArrowheads="1"/>
            </p:cNvSpPr>
            <p:nvPr/>
          </p:nvSpPr>
          <p:spPr bwMode="auto">
            <a:xfrm>
              <a:off x="1258" y="1238"/>
              <a:ext cx="3061" cy="100"/>
            </a:xfrm>
            <a:prstGeom prst="rect">
              <a:avLst/>
            </a:prstGeom>
            <a:gradFill rotWithShape="0">
              <a:gsLst>
                <a:gs pos="0">
                  <a:srgbClr val="CC0099">
                    <a:gamma/>
                    <a:shade val="46275"/>
                    <a:invGamma/>
                  </a:srgbClr>
                </a:gs>
                <a:gs pos="50000">
                  <a:srgbClr val="CC0099"/>
                </a:gs>
                <a:gs pos="100000">
                  <a:srgbClr val="CC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endParaRPr lang="el-GR" altLang="el-GR"/>
            </a:p>
          </p:txBody>
        </p:sp>
        <p:sp>
          <p:nvSpPr>
            <p:cNvPr id="97310" name="Freeform 30"/>
            <p:cNvSpPr>
              <a:spLocks/>
            </p:cNvSpPr>
            <p:nvPr/>
          </p:nvSpPr>
          <p:spPr bwMode="auto">
            <a:xfrm flipH="1">
              <a:off x="4305" y="1166"/>
              <a:ext cx="117" cy="240"/>
            </a:xfrm>
            <a:custGeom>
              <a:avLst/>
              <a:gdLst>
                <a:gd name="T0" fmla="*/ 117 w 117"/>
                <a:gd name="T1" fmla="*/ 0 h 134"/>
                <a:gd name="T2" fmla="*/ 117 w 117"/>
                <a:gd name="T3" fmla="*/ 134 h 134"/>
                <a:gd name="T4" fmla="*/ 0 w 117"/>
                <a:gd name="T5" fmla="*/ 67 h 134"/>
                <a:gd name="T6" fmla="*/ 117 w 117"/>
                <a:gd name="T7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134">
                  <a:moveTo>
                    <a:pt x="117" y="0"/>
                  </a:moveTo>
                  <a:lnTo>
                    <a:pt x="117" y="134"/>
                  </a:lnTo>
                  <a:lnTo>
                    <a:pt x="0" y="67"/>
                  </a:lnTo>
                  <a:lnTo>
                    <a:pt x="117" y="0"/>
                  </a:lnTo>
                  <a:close/>
                </a:path>
              </a:pathLst>
            </a:custGeom>
            <a:gradFill rotWithShape="0">
              <a:gsLst>
                <a:gs pos="0">
                  <a:srgbClr val="CC0099">
                    <a:gamma/>
                    <a:shade val="46275"/>
                    <a:invGamma/>
                  </a:srgbClr>
                </a:gs>
                <a:gs pos="50000">
                  <a:srgbClr val="CC0099"/>
                </a:gs>
                <a:gs pos="100000">
                  <a:srgbClr val="CC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97311" name="Freeform 31"/>
            <p:cNvSpPr>
              <a:spLocks/>
            </p:cNvSpPr>
            <p:nvPr/>
          </p:nvSpPr>
          <p:spPr bwMode="auto">
            <a:xfrm>
              <a:off x="1168" y="1166"/>
              <a:ext cx="116" cy="240"/>
            </a:xfrm>
            <a:custGeom>
              <a:avLst/>
              <a:gdLst>
                <a:gd name="T0" fmla="*/ 117 w 117"/>
                <a:gd name="T1" fmla="*/ 0 h 134"/>
                <a:gd name="T2" fmla="*/ 117 w 117"/>
                <a:gd name="T3" fmla="*/ 134 h 134"/>
                <a:gd name="T4" fmla="*/ 0 w 117"/>
                <a:gd name="T5" fmla="*/ 67 h 134"/>
                <a:gd name="T6" fmla="*/ 117 w 117"/>
                <a:gd name="T7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134">
                  <a:moveTo>
                    <a:pt x="117" y="0"/>
                  </a:moveTo>
                  <a:lnTo>
                    <a:pt x="117" y="134"/>
                  </a:lnTo>
                  <a:lnTo>
                    <a:pt x="0" y="67"/>
                  </a:lnTo>
                  <a:lnTo>
                    <a:pt x="117" y="0"/>
                  </a:lnTo>
                  <a:close/>
                </a:path>
              </a:pathLst>
            </a:custGeom>
            <a:gradFill rotWithShape="0">
              <a:gsLst>
                <a:gs pos="0">
                  <a:srgbClr val="CC0099">
                    <a:gamma/>
                    <a:shade val="46275"/>
                    <a:invGamma/>
                  </a:srgbClr>
                </a:gs>
                <a:gs pos="50000">
                  <a:srgbClr val="CC0099"/>
                </a:gs>
                <a:gs pos="100000">
                  <a:srgbClr val="CC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grpSp>
          <p:nvGrpSpPr>
            <p:cNvPr id="14365" name="Group 32"/>
            <p:cNvGrpSpPr>
              <a:grpSpLocks/>
            </p:cNvGrpSpPr>
            <p:nvPr/>
          </p:nvGrpSpPr>
          <p:grpSpPr bwMode="auto">
            <a:xfrm>
              <a:off x="928" y="1502"/>
              <a:ext cx="3354" cy="240"/>
              <a:chOff x="864" y="1584"/>
              <a:chExt cx="3354" cy="240"/>
            </a:xfrm>
          </p:grpSpPr>
          <p:grpSp>
            <p:nvGrpSpPr>
              <p:cNvPr id="14375" name="Group 33"/>
              <p:cNvGrpSpPr>
                <a:grpSpLocks/>
              </p:cNvGrpSpPr>
              <p:nvPr/>
            </p:nvGrpSpPr>
            <p:grpSpPr bwMode="auto">
              <a:xfrm>
                <a:off x="864" y="1584"/>
                <a:ext cx="3354" cy="240"/>
                <a:chOff x="864" y="1536"/>
                <a:chExt cx="3354" cy="288"/>
              </a:xfrm>
            </p:grpSpPr>
            <p:sp>
              <p:nvSpPr>
                <p:cNvPr id="97314" name="Rectangle 34"/>
                <p:cNvSpPr>
                  <a:spLocks noChangeArrowheads="1"/>
                </p:cNvSpPr>
                <p:nvPr/>
              </p:nvSpPr>
              <p:spPr bwMode="ltGray">
                <a:xfrm>
                  <a:off x="994" y="1584"/>
                  <a:ext cx="3096" cy="190"/>
                </a:xfrm>
                <a:prstGeom prst="rect">
                  <a:avLst/>
                </a:prstGeom>
                <a:gradFill rotWithShape="0">
                  <a:gsLst>
                    <a:gs pos="0">
                      <a:srgbClr val="CCCCFF">
                        <a:gamma/>
                        <a:shade val="61569"/>
                        <a:invGamma/>
                      </a:srgbClr>
                    </a:gs>
                    <a:gs pos="50000">
                      <a:srgbClr val="CCCCFF"/>
                    </a:gs>
                    <a:gs pos="100000">
                      <a:srgbClr val="CCCCFF">
                        <a:gamma/>
                        <a:shade val="61569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endParaRPr lang="el-GR" altLang="el-GR"/>
                </a:p>
              </p:txBody>
            </p:sp>
            <p:sp>
              <p:nvSpPr>
                <p:cNvPr id="97315" name="Freeform 35"/>
                <p:cNvSpPr>
                  <a:spLocks/>
                </p:cNvSpPr>
                <p:nvPr/>
              </p:nvSpPr>
              <p:spPr bwMode="ltGray">
                <a:xfrm>
                  <a:off x="864" y="1536"/>
                  <a:ext cx="142" cy="289"/>
                </a:xfrm>
                <a:custGeom>
                  <a:avLst/>
                  <a:gdLst>
                    <a:gd name="T0" fmla="*/ 117 w 117"/>
                    <a:gd name="T1" fmla="*/ 0 h 134"/>
                    <a:gd name="T2" fmla="*/ 117 w 117"/>
                    <a:gd name="T3" fmla="*/ 134 h 134"/>
                    <a:gd name="T4" fmla="*/ 0 w 117"/>
                    <a:gd name="T5" fmla="*/ 67 h 134"/>
                    <a:gd name="T6" fmla="*/ 117 w 117"/>
                    <a:gd name="T7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7" h="134">
                      <a:moveTo>
                        <a:pt x="117" y="0"/>
                      </a:moveTo>
                      <a:lnTo>
                        <a:pt x="117" y="134"/>
                      </a:lnTo>
                      <a:lnTo>
                        <a:pt x="0" y="67"/>
                      </a:lnTo>
                      <a:lnTo>
                        <a:pt x="11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CCCCFF">
                        <a:gamma/>
                        <a:shade val="61569"/>
                        <a:invGamma/>
                      </a:srgbClr>
                    </a:gs>
                    <a:gs pos="50000">
                      <a:srgbClr val="CCCCFF"/>
                    </a:gs>
                    <a:gs pos="100000">
                      <a:srgbClr val="CCCCFF">
                        <a:gamma/>
                        <a:shade val="61569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l-GR"/>
                </a:p>
              </p:txBody>
            </p:sp>
            <p:sp>
              <p:nvSpPr>
                <p:cNvPr id="97316" name="Freeform 36"/>
                <p:cNvSpPr>
                  <a:spLocks/>
                </p:cNvSpPr>
                <p:nvPr/>
              </p:nvSpPr>
              <p:spPr bwMode="ltGray">
                <a:xfrm flipH="1">
                  <a:off x="4076" y="1536"/>
                  <a:ext cx="142" cy="289"/>
                </a:xfrm>
                <a:custGeom>
                  <a:avLst/>
                  <a:gdLst>
                    <a:gd name="T0" fmla="*/ 117 w 117"/>
                    <a:gd name="T1" fmla="*/ 0 h 134"/>
                    <a:gd name="T2" fmla="*/ 117 w 117"/>
                    <a:gd name="T3" fmla="*/ 134 h 134"/>
                    <a:gd name="T4" fmla="*/ 0 w 117"/>
                    <a:gd name="T5" fmla="*/ 67 h 134"/>
                    <a:gd name="T6" fmla="*/ 117 w 117"/>
                    <a:gd name="T7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7" h="134">
                      <a:moveTo>
                        <a:pt x="117" y="0"/>
                      </a:moveTo>
                      <a:lnTo>
                        <a:pt x="117" y="134"/>
                      </a:lnTo>
                      <a:lnTo>
                        <a:pt x="0" y="67"/>
                      </a:lnTo>
                      <a:lnTo>
                        <a:pt x="11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CCCCFF">
                        <a:gamma/>
                        <a:shade val="61569"/>
                        <a:invGamma/>
                      </a:srgbClr>
                    </a:gs>
                    <a:gs pos="50000">
                      <a:srgbClr val="CCCCFF"/>
                    </a:gs>
                    <a:gs pos="100000">
                      <a:srgbClr val="CCCCFF">
                        <a:gamma/>
                        <a:shade val="61569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l-GR"/>
                </a:p>
              </p:txBody>
            </p:sp>
          </p:grpSp>
          <p:sp>
            <p:nvSpPr>
              <p:cNvPr id="97317" name="Text Box 37"/>
              <p:cNvSpPr txBox="1">
                <a:spLocks noChangeArrowheads="1"/>
              </p:cNvSpPr>
              <p:nvPr/>
            </p:nvSpPr>
            <p:spPr bwMode="ltGray">
              <a:xfrm>
                <a:off x="1500" y="1612"/>
                <a:ext cx="2076" cy="1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99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l-GR" altLang="en-US" sz="1600" b="1" dirty="0"/>
                  <a:t>‘’</a:t>
                </a:r>
                <a:r>
                  <a:rPr lang="en-US" altLang="en-US" sz="1600" b="1" dirty="0" err="1"/>
                  <a:t>Χ</a:t>
                </a:r>
                <a:r>
                  <a:rPr lang="el-GR" altLang="en-US" sz="1600" b="1" dirty="0"/>
                  <a:t>ΝΝ’’</a:t>
                </a:r>
                <a:endParaRPr lang="en-US" altLang="en-US" sz="1600" b="1" dirty="0"/>
              </a:p>
            </p:txBody>
          </p:sp>
        </p:grpSp>
        <p:grpSp>
          <p:nvGrpSpPr>
            <p:cNvPr id="14366" name="Group 38"/>
            <p:cNvGrpSpPr>
              <a:grpSpLocks/>
            </p:cNvGrpSpPr>
            <p:nvPr/>
          </p:nvGrpSpPr>
          <p:grpSpPr bwMode="auto">
            <a:xfrm>
              <a:off x="4384" y="1470"/>
              <a:ext cx="576" cy="320"/>
              <a:chOff x="4320" y="1552"/>
              <a:chExt cx="576" cy="320"/>
            </a:xfrm>
          </p:grpSpPr>
          <p:grpSp>
            <p:nvGrpSpPr>
              <p:cNvPr id="14370" name="Group 39"/>
              <p:cNvGrpSpPr>
                <a:grpSpLocks/>
              </p:cNvGrpSpPr>
              <p:nvPr/>
            </p:nvGrpSpPr>
            <p:grpSpPr bwMode="auto">
              <a:xfrm>
                <a:off x="4320" y="1552"/>
                <a:ext cx="576" cy="320"/>
                <a:chOff x="4320" y="1552"/>
                <a:chExt cx="576" cy="320"/>
              </a:xfrm>
            </p:grpSpPr>
            <p:sp>
              <p:nvSpPr>
                <p:cNvPr id="97320" name="Freeform 40"/>
                <p:cNvSpPr>
                  <a:spLocks/>
                </p:cNvSpPr>
                <p:nvPr/>
              </p:nvSpPr>
              <p:spPr bwMode="ltGray">
                <a:xfrm flipH="1">
                  <a:off x="4761" y="1552"/>
                  <a:ext cx="135" cy="320"/>
                </a:xfrm>
                <a:custGeom>
                  <a:avLst/>
                  <a:gdLst>
                    <a:gd name="T0" fmla="*/ 117 w 117"/>
                    <a:gd name="T1" fmla="*/ 0 h 134"/>
                    <a:gd name="T2" fmla="*/ 117 w 117"/>
                    <a:gd name="T3" fmla="*/ 134 h 134"/>
                    <a:gd name="T4" fmla="*/ 0 w 117"/>
                    <a:gd name="T5" fmla="*/ 67 h 134"/>
                    <a:gd name="T6" fmla="*/ 117 w 117"/>
                    <a:gd name="T7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7" h="134">
                      <a:moveTo>
                        <a:pt x="117" y="0"/>
                      </a:moveTo>
                      <a:lnTo>
                        <a:pt x="117" y="134"/>
                      </a:lnTo>
                      <a:lnTo>
                        <a:pt x="0" y="67"/>
                      </a:lnTo>
                      <a:lnTo>
                        <a:pt x="11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FF">
                        <a:gamma/>
                        <a:shade val="53725"/>
                        <a:invGamma/>
                      </a:srgbClr>
                    </a:gs>
                    <a:gs pos="100000">
                      <a:srgbClr val="99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l-GR"/>
                </a:p>
              </p:txBody>
            </p:sp>
            <p:sp>
              <p:nvSpPr>
                <p:cNvPr id="97321" name="Freeform 41"/>
                <p:cNvSpPr>
                  <a:spLocks/>
                </p:cNvSpPr>
                <p:nvPr/>
              </p:nvSpPr>
              <p:spPr bwMode="ltGray">
                <a:xfrm>
                  <a:off x="4320" y="1552"/>
                  <a:ext cx="135" cy="320"/>
                </a:xfrm>
                <a:custGeom>
                  <a:avLst/>
                  <a:gdLst>
                    <a:gd name="T0" fmla="*/ 117 w 117"/>
                    <a:gd name="T1" fmla="*/ 0 h 134"/>
                    <a:gd name="T2" fmla="*/ 117 w 117"/>
                    <a:gd name="T3" fmla="*/ 134 h 134"/>
                    <a:gd name="T4" fmla="*/ 0 w 117"/>
                    <a:gd name="T5" fmla="*/ 67 h 134"/>
                    <a:gd name="T6" fmla="*/ 117 w 117"/>
                    <a:gd name="T7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7" h="134">
                      <a:moveTo>
                        <a:pt x="117" y="0"/>
                      </a:moveTo>
                      <a:lnTo>
                        <a:pt x="117" y="134"/>
                      </a:lnTo>
                      <a:lnTo>
                        <a:pt x="0" y="67"/>
                      </a:lnTo>
                      <a:lnTo>
                        <a:pt x="11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FF"/>
                    </a:gs>
                    <a:gs pos="100000">
                      <a:srgbClr val="9900FF">
                        <a:gamma/>
                        <a:shade val="5372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l-GR"/>
                </a:p>
              </p:txBody>
            </p:sp>
            <p:sp>
              <p:nvSpPr>
                <p:cNvPr id="97322" name="Rectangle 42"/>
                <p:cNvSpPr>
                  <a:spLocks noChangeArrowheads="1"/>
                </p:cNvSpPr>
                <p:nvPr/>
              </p:nvSpPr>
              <p:spPr bwMode="ltGray">
                <a:xfrm>
                  <a:off x="4430" y="1606"/>
                  <a:ext cx="341" cy="213"/>
                </a:xfrm>
                <a:prstGeom prst="rect">
                  <a:avLst/>
                </a:prstGeom>
                <a:gradFill rotWithShape="0">
                  <a:gsLst>
                    <a:gs pos="0">
                      <a:srgbClr val="9900FF">
                        <a:gamma/>
                        <a:shade val="53725"/>
                        <a:invGamma/>
                      </a:srgbClr>
                    </a:gs>
                    <a:gs pos="50000">
                      <a:srgbClr val="9900FF"/>
                    </a:gs>
                    <a:gs pos="100000">
                      <a:srgbClr val="9900FF">
                        <a:gamma/>
                        <a:shade val="53725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endParaRPr lang="el-GR" altLang="el-GR"/>
                </a:p>
              </p:txBody>
            </p:sp>
          </p:grpSp>
          <p:sp>
            <p:nvSpPr>
              <p:cNvPr id="97323" name="Text Box 43"/>
              <p:cNvSpPr txBox="1">
                <a:spLocks noChangeArrowheads="1"/>
              </p:cNvSpPr>
              <p:nvPr/>
            </p:nvSpPr>
            <p:spPr bwMode="auto">
              <a:xfrm>
                <a:off x="4378" y="1613"/>
                <a:ext cx="443" cy="1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l-GR" altLang="el-GR" sz="1600" b="1" dirty="0">
                    <a:solidFill>
                      <a:schemeClr val="bg1"/>
                    </a:solidFill>
                  </a:rPr>
                  <a:t>ΧΝΝΤΣ</a:t>
                </a:r>
                <a:endParaRPr lang="en-US" altLang="el-GR" sz="16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7324" name="Text Box 44"/>
            <p:cNvSpPr txBox="1">
              <a:spLocks noChangeArrowheads="1"/>
            </p:cNvSpPr>
            <p:nvPr/>
          </p:nvSpPr>
          <p:spPr bwMode="auto">
            <a:xfrm>
              <a:off x="4127" y="3590"/>
              <a:ext cx="1194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400" b="1"/>
                <a:t>Ε</a:t>
              </a:r>
              <a:r>
                <a:rPr lang="el-GR" altLang="en-US" sz="1400" b="1"/>
                <a:t>ξωνεφρική κάθαρση</a:t>
              </a:r>
              <a:r>
                <a:rPr lang="en-US" altLang="en-US" sz="1400" b="1"/>
                <a:t>/</a:t>
              </a:r>
            </a:p>
            <a:p>
              <a:pPr eaLnBrk="1" hangingPunct="1"/>
              <a:r>
                <a:rPr lang="el-GR" altLang="el-GR" sz="1400" b="1"/>
                <a:t>Μεταμόσχευση </a:t>
              </a:r>
              <a:endParaRPr lang="en-US" altLang="el-GR" sz="1600" b="1"/>
            </a:p>
          </p:txBody>
        </p:sp>
        <p:sp>
          <p:nvSpPr>
            <p:cNvPr id="97325" name="Freeform 45"/>
            <p:cNvSpPr>
              <a:spLocks/>
            </p:cNvSpPr>
            <p:nvPr/>
          </p:nvSpPr>
          <p:spPr bwMode="auto">
            <a:xfrm flipH="1">
              <a:off x="768" y="1440"/>
              <a:ext cx="47" cy="1968"/>
            </a:xfrm>
            <a:custGeom>
              <a:avLst/>
              <a:gdLst>
                <a:gd name="T0" fmla="*/ 0 w 1"/>
                <a:gd name="T1" fmla="*/ 2064 h 2064"/>
                <a:gd name="T2" fmla="*/ 0 w 1"/>
                <a:gd name="T3" fmla="*/ 0 h 2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2064">
                  <a:moveTo>
                    <a:pt x="0" y="2064"/>
                  </a:moveTo>
                  <a:lnTo>
                    <a:pt x="0" y="0"/>
                  </a:lnTo>
                </a:path>
              </a:pathLst>
            </a:custGeom>
            <a:noFill/>
            <a:ln w="76200" cmpd="sng">
              <a:solidFill>
                <a:srgbClr val="FFFF00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97326" name="Freeform 46"/>
            <p:cNvSpPr>
              <a:spLocks/>
            </p:cNvSpPr>
            <p:nvPr/>
          </p:nvSpPr>
          <p:spPr bwMode="auto">
            <a:xfrm>
              <a:off x="816" y="3409"/>
              <a:ext cx="4280" cy="7"/>
            </a:xfrm>
            <a:custGeom>
              <a:avLst/>
              <a:gdLst>
                <a:gd name="T0" fmla="*/ 0 w 4280"/>
                <a:gd name="T1" fmla="*/ 7 h 7"/>
                <a:gd name="T2" fmla="*/ 4280 w 4280"/>
                <a:gd name="T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280" h="7">
                  <a:moveTo>
                    <a:pt x="0" y="7"/>
                  </a:moveTo>
                  <a:lnTo>
                    <a:pt x="4280" y="0"/>
                  </a:lnTo>
                </a:path>
              </a:pathLst>
            </a:custGeom>
            <a:noFill/>
            <a:ln w="76200" cap="sq" cmpd="sng">
              <a:solidFill>
                <a:srgbClr val="FFFF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2042789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800" b="1" dirty="0"/>
              <a:t>ΧΝΝ-Παγκόσμιο πρόβλημα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3200" dirty="0"/>
              <a:t>Ο αριθμός των ασθενών σε πρόγραμμα </a:t>
            </a:r>
            <a:r>
              <a:rPr lang="el-GR" sz="3200" dirty="0" err="1"/>
              <a:t>εξωνεφρικής</a:t>
            </a:r>
            <a:r>
              <a:rPr lang="el-GR" sz="3200" dirty="0"/>
              <a:t> κάθαρσης</a:t>
            </a:r>
            <a:r>
              <a:rPr lang="en-US" sz="3200" dirty="0"/>
              <a:t>:</a:t>
            </a:r>
            <a:endParaRPr lang="el-GR" sz="3200" dirty="0"/>
          </a:p>
          <a:p>
            <a:r>
              <a:rPr lang="el-GR" sz="3200" b="1" dirty="0">
                <a:solidFill>
                  <a:srgbClr val="FF0000"/>
                </a:solidFill>
              </a:rPr>
              <a:t>Ελλάδα</a:t>
            </a:r>
            <a:r>
              <a:rPr lang="el-GR" sz="3200" dirty="0">
                <a:solidFill>
                  <a:srgbClr val="FF0000"/>
                </a:solidFill>
              </a:rPr>
              <a:t>  </a:t>
            </a:r>
            <a:r>
              <a:rPr lang="el-GR" sz="3200" dirty="0"/>
              <a:t>8.550 (το έτος 2000) - 12.475 (το έτος 2011)</a:t>
            </a:r>
          </a:p>
          <a:p>
            <a:r>
              <a:rPr lang="el-GR" sz="3200" dirty="0"/>
              <a:t>Αύξηση από 783,1 </a:t>
            </a:r>
            <a:r>
              <a:rPr lang="el-GR" sz="3200" dirty="0" err="1"/>
              <a:t>ασθενείς</a:t>
            </a:r>
            <a:r>
              <a:rPr lang="el-GR" sz="3200" dirty="0"/>
              <a:t>/10</a:t>
            </a:r>
            <a:r>
              <a:rPr lang="el-GR" sz="3200" baseline="30000" dirty="0"/>
              <a:t>6 </a:t>
            </a:r>
            <a:r>
              <a:rPr lang="el-GR" sz="3200" dirty="0"/>
              <a:t>πληθυσμού σε 1.104 </a:t>
            </a:r>
            <a:r>
              <a:rPr lang="el-GR" sz="3200" dirty="0" err="1"/>
              <a:t>ασθενείς</a:t>
            </a:r>
            <a:r>
              <a:rPr lang="el-GR" sz="3200" dirty="0"/>
              <a:t>/10</a:t>
            </a:r>
            <a:r>
              <a:rPr lang="el-GR" sz="3200" baseline="30000" dirty="0"/>
              <a:t>6</a:t>
            </a:r>
            <a:r>
              <a:rPr lang="el-GR" sz="3200" dirty="0"/>
              <a:t> </a:t>
            </a:r>
            <a:r>
              <a:rPr lang="el-GR" sz="3200" dirty="0" err="1"/>
              <a:t>πληθυσμου</a:t>
            </a:r>
            <a:r>
              <a:rPr lang="el-GR" sz="3200" dirty="0"/>
              <a:t>́</a:t>
            </a:r>
          </a:p>
          <a:p>
            <a:r>
              <a:rPr lang="el-GR" sz="3200" b="1" dirty="0">
                <a:solidFill>
                  <a:srgbClr val="0070C0"/>
                </a:solidFill>
              </a:rPr>
              <a:t>ΗΠΑ</a:t>
            </a:r>
            <a:r>
              <a:rPr lang="el-GR" sz="3200" dirty="0"/>
              <a:t> 10.000 (το 1973) - 661.648 (το 2013)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13824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Χρόνια Νεφρική Νόσος (ΧΝΝ)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l-GR" altLang="el-GR" sz="3600" dirty="0"/>
              <a:t>Ορισμός</a:t>
            </a:r>
          </a:p>
          <a:p>
            <a:pPr>
              <a:buFont typeface="Arial" charset="0"/>
              <a:buChar char="•"/>
            </a:pPr>
            <a:r>
              <a:rPr lang="el-GR" altLang="el-GR" sz="3600" dirty="0" err="1"/>
              <a:t>Σταδιοποίηση</a:t>
            </a:r>
            <a:endParaRPr lang="el-GR" altLang="el-GR" sz="3600" dirty="0"/>
          </a:p>
          <a:p>
            <a:pPr>
              <a:buFont typeface="Arial" charset="0"/>
              <a:buChar char="•"/>
            </a:pPr>
            <a:r>
              <a:rPr lang="el-GR" altLang="el-GR" sz="3600" dirty="0"/>
              <a:t>Επιδημιολογία </a:t>
            </a:r>
          </a:p>
          <a:p>
            <a:pPr>
              <a:buFont typeface="Arial" charset="0"/>
              <a:buChar char="•"/>
            </a:pPr>
            <a:r>
              <a:rPr lang="el-GR" altLang="el-GR" sz="3600" dirty="0" err="1"/>
              <a:t>Παθοφυσιολογία</a:t>
            </a:r>
            <a:endParaRPr lang="el-GR" altLang="el-GR" sz="3600" dirty="0"/>
          </a:p>
          <a:p>
            <a:pPr>
              <a:buFont typeface="Arial" charset="0"/>
              <a:buChar char="•"/>
            </a:pPr>
            <a:r>
              <a:rPr lang="el-GR" altLang="el-GR" sz="3600" dirty="0" err="1"/>
              <a:t>Κλινικο</a:t>
            </a:r>
            <a:r>
              <a:rPr lang="el-GR" altLang="el-GR" sz="3600" dirty="0"/>
              <a:t>-εργαστηριακή εικόνα</a:t>
            </a:r>
          </a:p>
          <a:p>
            <a:pPr>
              <a:buFont typeface="Arial" charset="0"/>
              <a:buChar char="•"/>
            </a:pPr>
            <a:r>
              <a:rPr lang="el-GR" altLang="el-GR" sz="3600" dirty="0"/>
              <a:t>Ουραιμία</a:t>
            </a:r>
            <a:endParaRPr lang="en-US" altLang="el-GR" sz="3600" dirty="0"/>
          </a:p>
          <a:p>
            <a:pPr>
              <a:buFont typeface="Arial" charset="0"/>
              <a:buChar char="•"/>
            </a:pPr>
            <a:r>
              <a:rPr lang="el-GR" altLang="el-GR" sz="3600" dirty="0"/>
              <a:t>Επιπλοκές</a:t>
            </a:r>
          </a:p>
        </p:txBody>
      </p:sp>
    </p:spTree>
    <p:extLst>
      <p:ext uri="{BB962C8B-B14F-4D97-AF65-F5344CB8AC3E}">
        <p14:creationId xmlns:p14="http://schemas.microsoft.com/office/powerpoint/2010/main" val="37215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800" b="1" dirty="0">
                <a:solidFill>
                  <a:schemeClr val="bg1"/>
                </a:solidFill>
              </a:rPr>
              <a:t>Επίπτωση της ΧΝΝ</a:t>
            </a:r>
            <a:endParaRPr lang="en-US" altLang="el-GR" sz="4800" b="1" dirty="0">
              <a:solidFill>
                <a:schemeClr val="bg1"/>
              </a:solidFill>
            </a:endParaRPr>
          </a:p>
        </p:txBody>
      </p:sp>
      <p:graphicFrame>
        <p:nvGraphicFramePr>
          <p:cNvPr id="940035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0297283"/>
              </p:ext>
            </p:extLst>
          </p:nvPr>
        </p:nvGraphicFramePr>
        <p:xfrm>
          <a:off x="1728592" y="1559868"/>
          <a:ext cx="9169051" cy="5010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" name="Chart" r:id="rId3" imgW="8229600" imgH="4533900" progId="MSGraph.Chart.8">
                  <p:embed followColorScheme="full"/>
                </p:oleObj>
              </mc:Choice>
              <mc:Fallback>
                <p:oleObj name="Chart" r:id="rId3" imgW="8229600" imgH="45339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8592" y="1559868"/>
                        <a:ext cx="9169051" cy="5010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0036" name="Text Box 4"/>
          <p:cNvSpPr txBox="1">
            <a:spLocks noChangeArrowheads="1"/>
          </p:cNvSpPr>
          <p:nvPr/>
        </p:nvSpPr>
        <p:spPr bwMode="auto">
          <a:xfrm>
            <a:off x="5295378" y="6257796"/>
            <a:ext cx="596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l-GR" b="1">
                <a:latin typeface="Arial" charset="0"/>
                <a:ea typeface="Arial" charset="0"/>
                <a:cs typeface="Arial" charset="0"/>
              </a:rPr>
              <a:t>MMWR 2007; 56:161 and USRDS Annual Data Report </a:t>
            </a:r>
          </a:p>
        </p:txBody>
      </p:sp>
    </p:spTree>
    <p:extLst>
      <p:ext uri="{BB962C8B-B14F-4D97-AF65-F5344CB8AC3E}">
        <p14:creationId xmlns:p14="http://schemas.microsoft.com/office/powerpoint/2010/main" val="69078764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1550505" y="419099"/>
            <a:ext cx="9797852" cy="1048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n-US" sz="4800" dirty="0" err="1">
                <a:latin typeface="+mj-lt"/>
              </a:rPr>
              <a:t>Επίπτωσ</a:t>
            </a:r>
            <a:r>
              <a:rPr lang="en-US" altLang="en-US" sz="4800" dirty="0" err="1">
                <a:latin typeface="+mj-lt"/>
              </a:rPr>
              <a:t>η</a:t>
            </a:r>
            <a:r>
              <a:rPr lang="el-GR" altLang="en-US" sz="4800" dirty="0">
                <a:latin typeface="+mj-lt"/>
              </a:rPr>
              <a:t> ΧΝΝ</a:t>
            </a:r>
            <a:endParaRPr lang="en-US" altLang="en-US" sz="4800" dirty="0">
              <a:latin typeface="+mj-lt"/>
            </a:endParaRP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1905000" y="2828924"/>
            <a:ext cx="9624391" cy="304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indent="3175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tabLst>
                <a:tab pos="800100" algn="l"/>
                <a:tab pos="3319463" algn="l"/>
                <a:tab pos="3657600" algn="l"/>
                <a:tab pos="5772150" algn="ctr"/>
                <a:tab pos="7035800" algn="ctr"/>
              </a:tabLst>
              <a:defRPr sz="3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tabLst>
                <a:tab pos="800100" algn="l"/>
                <a:tab pos="3319463" algn="l"/>
                <a:tab pos="3657600" algn="l"/>
                <a:tab pos="5772150" algn="ctr"/>
                <a:tab pos="7035800" algn="ctr"/>
              </a:tabLst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tabLst>
                <a:tab pos="800100" algn="l"/>
                <a:tab pos="3319463" algn="l"/>
                <a:tab pos="3657600" algn="l"/>
                <a:tab pos="5772150" algn="ctr"/>
                <a:tab pos="7035800" algn="ctr"/>
              </a:tabLst>
              <a:defRPr sz="2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tabLst>
                <a:tab pos="800100" algn="l"/>
                <a:tab pos="3319463" algn="l"/>
                <a:tab pos="3657600" algn="l"/>
                <a:tab pos="5772150" algn="ctr"/>
                <a:tab pos="7035800" algn="ctr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tabLst>
                <a:tab pos="800100" algn="l"/>
                <a:tab pos="3319463" algn="l"/>
                <a:tab pos="3657600" algn="l"/>
                <a:tab pos="5772150" algn="ctr"/>
                <a:tab pos="7035800" algn="ctr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tabLst>
                <a:tab pos="800100" algn="l"/>
                <a:tab pos="3319463" algn="l"/>
                <a:tab pos="3657600" algn="l"/>
                <a:tab pos="5772150" algn="ctr"/>
                <a:tab pos="7035800" algn="ctr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tabLst>
                <a:tab pos="800100" algn="l"/>
                <a:tab pos="3319463" algn="l"/>
                <a:tab pos="3657600" algn="l"/>
                <a:tab pos="5772150" algn="ctr"/>
                <a:tab pos="7035800" algn="ctr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tabLst>
                <a:tab pos="800100" algn="l"/>
                <a:tab pos="3319463" algn="l"/>
                <a:tab pos="3657600" algn="l"/>
                <a:tab pos="5772150" algn="ctr"/>
                <a:tab pos="7035800" algn="ctr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tabLst>
                <a:tab pos="800100" algn="l"/>
                <a:tab pos="3319463" algn="l"/>
                <a:tab pos="3657600" algn="l"/>
                <a:tab pos="5772150" algn="ctr"/>
                <a:tab pos="7035800" algn="ctr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n-US" altLang="en-US" sz="1500" b="1" dirty="0"/>
              <a:t>1	</a:t>
            </a:r>
            <a:r>
              <a:rPr lang="el-GR" altLang="en-US" sz="2400" dirty="0"/>
              <a:t>Ν</a:t>
            </a:r>
            <a:r>
              <a:rPr lang="en-US" altLang="en-US" sz="2400" dirty="0" err="1"/>
              <a:t>ε</a:t>
            </a:r>
            <a:r>
              <a:rPr lang="el-GR" altLang="en-US" sz="2400" dirty="0" err="1"/>
              <a:t>φρική</a:t>
            </a:r>
            <a:r>
              <a:rPr lang="el-GR" altLang="en-US" sz="2400" dirty="0"/>
              <a:t> </a:t>
            </a:r>
            <a:r>
              <a:rPr lang="el-GR" altLang="en-US" sz="2400" dirty="0" err="1"/>
              <a:t>βλά</a:t>
            </a:r>
            <a:r>
              <a:rPr lang="en-US" altLang="en-US" sz="2400" dirty="0"/>
              <a:t>β</a:t>
            </a:r>
            <a:r>
              <a:rPr lang="el-GR" altLang="en-US" sz="2400" dirty="0"/>
              <a:t>η</a:t>
            </a:r>
            <a:r>
              <a:rPr lang="en-US" altLang="en-US" sz="2400" dirty="0"/>
              <a:t>	&gt; 90	</a:t>
            </a:r>
            <a:r>
              <a:rPr lang="el-GR" altLang="en-US" sz="2400" dirty="0"/>
              <a:t>	</a:t>
            </a:r>
            <a:r>
              <a:rPr lang="en-US" altLang="en-US" sz="2400" dirty="0"/>
              <a:t>10,259	 5.8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US" altLang="en-US" sz="2400" dirty="0"/>
              <a:t>2	</a:t>
            </a:r>
            <a:r>
              <a:rPr lang="el-GR" altLang="en-US" sz="2400" dirty="0"/>
              <a:t>Ήπια </a:t>
            </a:r>
            <a:r>
              <a:rPr lang="en-US" altLang="en-US" sz="2400" dirty="0">
                <a:sym typeface="Wingdings" charset="2"/>
              </a:rPr>
              <a:t>GFR  	60 – 89	</a:t>
            </a:r>
            <a:r>
              <a:rPr lang="el-GR" altLang="en-US" sz="2400" dirty="0">
                <a:sym typeface="Wingdings" charset="2"/>
              </a:rPr>
              <a:t>	</a:t>
            </a:r>
            <a:r>
              <a:rPr lang="en-US" altLang="en-US" sz="2400" dirty="0">
                <a:sym typeface="Wingdings" charset="2"/>
              </a:rPr>
              <a:t>5,300 – 7,100 	3 – 4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US" altLang="en-US" sz="2400" dirty="0">
                <a:sym typeface="Wingdings" charset="2"/>
              </a:rPr>
              <a:t>3	</a:t>
            </a:r>
            <a:r>
              <a:rPr lang="el-GR" altLang="en-US" sz="2400" dirty="0">
                <a:sym typeface="Wingdings" charset="2"/>
              </a:rPr>
              <a:t>Μέτρια</a:t>
            </a:r>
            <a:r>
              <a:rPr lang="en-US" altLang="en-US" sz="2400" dirty="0">
                <a:sym typeface="Wingdings" charset="2"/>
              </a:rPr>
              <a:t> GFR  	30 – 59	</a:t>
            </a:r>
            <a:r>
              <a:rPr lang="el-GR" altLang="en-US" sz="2400" dirty="0">
                <a:sym typeface="Wingdings" charset="2"/>
              </a:rPr>
              <a:t>		</a:t>
            </a:r>
            <a:r>
              <a:rPr lang="en-US" altLang="en-US" sz="2400" dirty="0">
                <a:sym typeface="Wingdings" charset="2"/>
              </a:rPr>
              <a:t>7,553	 3.3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US" altLang="en-US" sz="2400" dirty="0">
                <a:sym typeface="Wingdings" charset="2"/>
              </a:rPr>
              <a:t>4	</a:t>
            </a:r>
            <a:r>
              <a:rPr lang="el-GR" altLang="en-US" sz="2400" dirty="0">
                <a:sym typeface="Wingdings" charset="2"/>
              </a:rPr>
              <a:t>Σοβαρή</a:t>
            </a:r>
            <a:r>
              <a:rPr lang="en-US" altLang="en-US" sz="2400" dirty="0">
                <a:sym typeface="Wingdings" charset="2"/>
              </a:rPr>
              <a:t> GFR  	15 – 29	</a:t>
            </a:r>
            <a:r>
              <a:rPr lang="el-GR" altLang="en-US" sz="2400" dirty="0">
                <a:sym typeface="Wingdings" charset="2"/>
              </a:rPr>
              <a:t>		</a:t>
            </a:r>
            <a:r>
              <a:rPr lang="en-US" altLang="en-US" sz="2400" dirty="0">
                <a:sym typeface="Wingdings" charset="2"/>
              </a:rPr>
              <a:t>363	 0.2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charset="2"/>
              <a:buNone/>
            </a:pPr>
            <a:r>
              <a:rPr lang="en-US" altLang="en-US" sz="2400" dirty="0">
                <a:sym typeface="Wingdings" charset="2"/>
              </a:rPr>
              <a:t>5	</a:t>
            </a:r>
            <a:r>
              <a:rPr lang="el-GR" altLang="en-US" sz="2400" dirty="0">
                <a:sym typeface="Wingdings" charset="2"/>
              </a:rPr>
              <a:t>Νεφρική ανεπάρκεια </a:t>
            </a:r>
            <a:r>
              <a:rPr lang="en-US" altLang="en-US" sz="2400" dirty="0">
                <a:sym typeface="Wingdings" charset="2"/>
              </a:rPr>
              <a:t>	&lt; 15 </a:t>
            </a:r>
            <a:r>
              <a:rPr lang="en-US" altLang="en-US" sz="2400" dirty="0" err="1">
                <a:sym typeface="Wingdings" charset="2"/>
              </a:rPr>
              <a:t>ή</a:t>
            </a:r>
            <a:r>
              <a:rPr lang="en-US" altLang="en-US" sz="2400" dirty="0">
                <a:sym typeface="Wingdings" charset="2"/>
              </a:rPr>
              <a:t> </a:t>
            </a:r>
            <a:r>
              <a:rPr lang="el-GR" altLang="en-US" sz="2400" dirty="0">
                <a:sym typeface="Wingdings" charset="2"/>
              </a:rPr>
              <a:t>Αιμοκάθαρση</a:t>
            </a:r>
            <a:r>
              <a:rPr lang="en-US" altLang="en-US" sz="2400" dirty="0">
                <a:sym typeface="Wingdings" charset="2"/>
              </a:rPr>
              <a:t>	</a:t>
            </a:r>
            <a:r>
              <a:rPr lang="el-GR" altLang="en-US" sz="2400" dirty="0">
                <a:sym typeface="Wingdings" charset="2"/>
              </a:rPr>
              <a:t>	</a:t>
            </a:r>
            <a:r>
              <a:rPr lang="en-US" altLang="en-US" sz="2400" dirty="0">
                <a:sym typeface="Wingdings" charset="2"/>
              </a:rPr>
              <a:t>300	 0.1</a:t>
            </a:r>
            <a:br>
              <a:rPr lang="en-US" altLang="en-US" sz="2400" dirty="0">
                <a:sym typeface="Wingdings" charset="2"/>
              </a:rPr>
            </a:br>
            <a:endParaRPr lang="en-US" altLang="en-US" sz="2400" dirty="0">
              <a:sym typeface="Wingdings" charset="2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charset="2"/>
              <a:buNone/>
            </a:pPr>
            <a:r>
              <a:rPr lang="en-US" altLang="en-US" sz="2400" dirty="0">
                <a:sym typeface="Wingdings" charset="2"/>
              </a:rPr>
              <a:t>					</a:t>
            </a:r>
            <a:r>
              <a:rPr lang="el-GR" altLang="en-US" sz="2400" dirty="0">
                <a:sym typeface="Wingdings" charset="2"/>
              </a:rPr>
              <a:t>	</a:t>
            </a:r>
            <a:r>
              <a:rPr lang="en-US" altLang="en-US" sz="2400" dirty="0">
                <a:sym typeface="Wingdings" charset="2"/>
              </a:rPr>
              <a:t>12.4 – 13.4</a:t>
            </a:r>
            <a:r>
              <a:rPr lang="en-US" altLang="en-US" sz="1500" b="1" dirty="0">
                <a:sym typeface="Wingdings" charset="2"/>
              </a:rPr>
              <a:t>	 	</a:t>
            </a:r>
          </a:p>
        </p:txBody>
      </p:sp>
      <p:sp>
        <p:nvSpPr>
          <p:cNvPr id="246788" name="Text Box 4"/>
          <p:cNvSpPr txBox="1">
            <a:spLocks noChangeArrowheads="1"/>
          </p:cNvSpPr>
          <p:nvPr/>
        </p:nvSpPr>
        <p:spPr bwMode="auto">
          <a:xfrm>
            <a:off x="1550505" y="1531093"/>
            <a:ext cx="1036935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tabLst>
                <a:tab pos="966788" algn="l"/>
                <a:tab pos="2973388" algn="l"/>
                <a:tab pos="5257800" algn="ctr"/>
                <a:tab pos="5372100" algn="l"/>
                <a:tab pos="7086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966788" algn="l"/>
                <a:tab pos="2973388" algn="l"/>
                <a:tab pos="5257800" algn="ctr"/>
                <a:tab pos="5372100" algn="l"/>
                <a:tab pos="7086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tabLst>
                <a:tab pos="966788" algn="l"/>
                <a:tab pos="2973388" algn="l"/>
                <a:tab pos="5257800" algn="ctr"/>
                <a:tab pos="5372100" algn="l"/>
                <a:tab pos="7086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tabLst>
                <a:tab pos="966788" algn="l"/>
                <a:tab pos="2973388" algn="l"/>
                <a:tab pos="5257800" algn="ctr"/>
                <a:tab pos="5372100" algn="l"/>
                <a:tab pos="7086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tabLst>
                <a:tab pos="966788" algn="l"/>
                <a:tab pos="2973388" algn="l"/>
                <a:tab pos="5257800" algn="ctr"/>
                <a:tab pos="5372100" algn="l"/>
                <a:tab pos="7086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66788" algn="l"/>
                <a:tab pos="2973388" algn="l"/>
                <a:tab pos="5257800" algn="ctr"/>
                <a:tab pos="5372100" algn="l"/>
                <a:tab pos="7086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66788" algn="l"/>
                <a:tab pos="2973388" algn="l"/>
                <a:tab pos="5257800" algn="ctr"/>
                <a:tab pos="5372100" algn="l"/>
                <a:tab pos="7086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66788" algn="l"/>
                <a:tab pos="2973388" algn="l"/>
                <a:tab pos="5257800" algn="ctr"/>
                <a:tab pos="5372100" algn="l"/>
                <a:tab pos="7086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66788" algn="l"/>
                <a:tab pos="2973388" algn="l"/>
                <a:tab pos="5257800" algn="ctr"/>
                <a:tab pos="5372100" algn="l"/>
                <a:tab pos="7086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/>
              <a:t>		         GFR		</a:t>
            </a:r>
            <a:r>
              <a:rPr lang="el-GR" altLang="en-US" sz="2000" b="1" dirty="0"/>
              <a:t>        	Ε</a:t>
            </a:r>
            <a:r>
              <a:rPr lang="en-US" altLang="en-US" sz="2000" b="1" dirty="0"/>
              <a:t>π</a:t>
            </a:r>
            <a:r>
              <a:rPr lang="el-GR" altLang="en-US" sz="2000" b="1" dirty="0" err="1"/>
              <a:t>ίπτωση</a:t>
            </a:r>
            <a:r>
              <a:rPr lang="en-US" altLang="en-US" sz="2000" b="1" dirty="0"/>
              <a:t>*</a:t>
            </a:r>
            <a:br>
              <a:rPr lang="en-US" altLang="en-US" sz="2000" b="1" dirty="0"/>
            </a:br>
            <a:r>
              <a:rPr lang="en-US" altLang="en-US" sz="2000" b="1" dirty="0"/>
              <a:t> </a:t>
            </a:r>
            <a:r>
              <a:rPr lang="en-US" altLang="en-US" sz="2000" b="1" dirty="0" err="1"/>
              <a:t>Σ</a:t>
            </a:r>
            <a:r>
              <a:rPr lang="el-GR" altLang="en-US" sz="2000" b="1" dirty="0" err="1"/>
              <a:t>τάδιο</a:t>
            </a:r>
            <a:r>
              <a:rPr lang="el-GR" altLang="en-US" sz="2000" b="1" dirty="0"/>
              <a:t> </a:t>
            </a:r>
            <a:r>
              <a:rPr lang="en-US" altLang="en-US" sz="2000" b="1" dirty="0"/>
              <a:t>		(mL/min/1.73 m</a:t>
            </a:r>
            <a:r>
              <a:rPr lang="en-US" altLang="en-US" sz="2000" b="1" baseline="30000" dirty="0"/>
              <a:t>2</a:t>
            </a:r>
            <a:r>
              <a:rPr lang="en-US" altLang="en-US" sz="2000" b="1" dirty="0"/>
              <a:t>)		    </a:t>
            </a:r>
            <a:r>
              <a:rPr lang="el-GR" altLang="en-US" sz="2000" b="1" dirty="0"/>
              <a:t>	</a:t>
            </a:r>
            <a:r>
              <a:rPr lang="en-US" altLang="en-US" sz="2000" b="1" dirty="0"/>
              <a:t>N (1,000s)	</a:t>
            </a:r>
            <a:r>
              <a:rPr lang="el-GR" altLang="en-US" sz="2000" b="1" dirty="0"/>
              <a:t>	</a:t>
            </a:r>
            <a:r>
              <a:rPr lang="en-US" altLang="en-US" sz="2000" b="1" dirty="0"/>
              <a:t>%</a:t>
            </a:r>
          </a:p>
        </p:txBody>
      </p:sp>
      <p:sp>
        <p:nvSpPr>
          <p:cNvPr id="246789" name="Line 5"/>
          <p:cNvSpPr>
            <a:spLocks noChangeShapeType="1"/>
          </p:cNvSpPr>
          <p:nvPr/>
        </p:nvSpPr>
        <p:spPr bwMode="auto">
          <a:xfrm>
            <a:off x="1904999" y="2508250"/>
            <a:ext cx="8759041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l-GR"/>
          </a:p>
        </p:txBody>
      </p:sp>
      <p:sp>
        <p:nvSpPr>
          <p:cNvPr id="246791" name="Line 7"/>
          <p:cNvSpPr>
            <a:spLocks noChangeShapeType="1"/>
          </p:cNvSpPr>
          <p:nvPr/>
        </p:nvSpPr>
        <p:spPr bwMode="auto">
          <a:xfrm>
            <a:off x="9067800" y="4565650"/>
            <a:ext cx="457200" cy="76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l-GR"/>
          </a:p>
        </p:txBody>
      </p:sp>
      <p:sp>
        <p:nvSpPr>
          <p:cNvPr id="246792" name="Line 8"/>
          <p:cNvSpPr>
            <a:spLocks noChangeShapeType="1"/>
          </p:cNvSpPr>
          <p:nvPr/>
        </p:nvSpPr>
        <p:spPr bwMode="auto">
          <a:xfrm>
            <a:off x="9067800" y="4705350"/>
            <a:ext cx="4572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l-GR"/>
          </a:p>
        </p:txBody>
      </p:sp>
      <p:sp>
        <p:nvSpPr>
          <p:cNvPr id="246795" name="Text Box 11"/>
          <p:cNvSpPr txBox="1">
            <a:spLocks noChangeArrowheads="1"/>
          </p:cNvSpPr>
          <p:nvPr/>
        </p:nvSpPr>
        <p:spPr bwMode="auto">
          <a:xfrm>
            <a:off x="1550505" y="5742027"/>
            <a:ext cx="49067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400" dirty="0"/>
              <a:t>*</a:t>
            </a:r>
            <a:r>
              <a:rPr lang="el-GR" altLang="el-GR" sz="2000" dirty="0"/>
              <a:t>Πληθυσμός </a:t>
            </a:r>
            <a:r>
              <a:rPr lang="en-US" altLang="el-GR" sz="2000" dirty="0"/>
              <a:t>177 </a:t>
            </a:r>
            <a:r>
              <a:rPr lang="el-GR" altLang="el-GR" sz="2000" dirty="0" err="1"/>
              <a:t>εκατ</a:t>
            </a:r>
            <a:r>
              <a:rPr lang="el-GR" altLang="el-GR" sz="2000" dirty="0"/>
              <a:t> ενηλίκων &gt;</a:t>
            </a:r>
            <a:r>
              <a:rPr lang="en-US" altLang="el-GR" sz="2000" dirty="0"/>
              <a:t> 20 </a:t>
            </a:r>
            <a:r>
              <a:rPr lang="el-GR" altLang="el-GR" sz="2000" dirty="0"/>
              <a:t>ετών</a:t>
            </a:r>
            <a:endParaRPr lang="en-US" altLang="el-GR" sz="2000" dirty="0"/>
          </a:p>
        </p:txBody>
      </p:sp>
      <p:sp>
        <p:nvSpPr>
          <p:cNvPr id="246796" name="Oval 12"/>
          <p:cNvSpPr>
            <a:spLocks noChangeArrowheads="1"/>
          </p:cNvSpPr>
          <p:nvPr/>
        </p:nvSpPr>
        <p:spPr bwMode="auto">
          <a:xfrm>
            <a:off x="9067800" y="5170527"/>
            <a:ext cx="2149929" cy="807042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603911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174" name="Rectangle 6"/>
          <p:cNvSpPr>
            <a:spLocks noGrp="1" noChangeArrowheads="1"/>
          </p:cNvSpPr>
          <p:nvPr>
            <p:ph type="title"/>
          </p:nvPr>
        </p:nvSpPr>
        <p:spPr>
          <a:xfrm>
            <a:off x="880644" y="285612"/>
            <a:ext cx="10515600" cy="1325563"/>
          </a:xfrm>
        </p:spPr>
        <p:txBody>
          <a:bodyPr/>
          <a:lstStyle/>
          <a:p>
            <a:r>
              <a:rPr lang="el-GR" altLang="el-GR" dirty="0"/>
              <a:t>Επίπτωση της ΧΝΝ τελικού σταδίου</a:t>
            </a:r>
            <a:endParaRPr lang="en-US" altLang="el-GR" dirty="0"/>
          </a:p>
        </p:txBody>
      </p:sp>
      <p:pic>
        <p:nvPicPr>
          <p:cNvPr id="90317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6" t="30128" r="19783" b="28754"/>
          <a:stretch>
            <a:fillRect/>
          </a:stretch>
        </p:blipFill>
        <p:spPr>
          <a:xfrm>
            <a:off x="880644" y="1306287"/>
            <a:ext cx="10066192" cy="4938281"/>
          </a:xfrm>
          <a:noFill/>
          <a:ln/>
          <a:extLs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3176" name="Text Box 8"/>
          <p:cNvSpPr txBox="1">
            <a:spLocks noChangeArrowheads="1"/>
          </p:cNvSpPr>
          <p:nvPr/>
        </p:nvSpPr>
        <p:spPr bwMode="auto">
          <a:xfrm>
            <a:off x="9315312" y="6276836"/>
            <a:ext cx="12795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l-GR" dirty="0"/>
              <a:t>USRDS</a:t>
            </a:r>
            <a:r>
              <a:rPr lang="el-GR" altLang="el-GR" dirty="0"/>
              <a:t> </a:t>
            </a:r>
            <a:r>
              <a:rPr lang="en-US" altLang="el-GR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771387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l-GR" altLang="el-GR" sz="4800" b="1" dirty="0"/>
              <a:t>Αίτια Χρόνιας νεφρικής νόσου</a:t>
            </a:r>
            <a:endParaRPr lang="en-US" altLang="el-GR" sz="4800" b="1" dirty="0"/>
          </a:p>
        </p:txBody>
      </p:sp>
      <p:graphicFrame>
        <p:nvGraphicFramePr>
          <p:cNvPr id="2" name="Object 1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398973"/>
              </p:ext>
            </p:extLst>
          </p:nvPr>
        </p:nvGraphicFramePr>
        <p:xfrm>
          <a:off x="130630" y="458994"/>
          <a:ext cx="11756570" cy="6174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8458201" y="6172200"/>
            <a:ext cx="11785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l-GR" sz="2400" dirty="0">
                <a:latin typeface="Times New Roman" charset="0"/>
              </a:rPr>
              <a:t>USRDS</a:t>
            </a:r>
          </a:p>
        </p:txBody>
      </p:sp>
    </p:spTree>
    <p:extLst>
      <p:ext uri="{BB962C8B-B14F-4D97-AF65-F5344CB8AC3E}">
        <p14:creationId xmlns:p14="http://schemas.microsoft.com/office/powerpoint/2010/main" val="921897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Φυσική πορεία</a:t>
            </a:r>
            <a:r>
              <a:rPr lang="en-US" sz="4000" b="1" dirty="0"/>
              <a:t> </a:t>
            </a:r>
            <a:r>
              <a:rPr lang="el-GR" sz="4000" b="1" dirty="0"/>
              <a:t>χρόνιας νεφρικής βλάβης-</a:t>
            </a:r>
            <a:r>
              <a:rPr lang="el-GR" sz="4000" b="1" dirty="0" err="1"/>
              <a:t>Αντιρροπιστική</a:t>
            </a:r>
            <a:r>
              <a:rPr lang="el-GR" sz="4000" b="1" dirty="0"/>
              <a:t> </a:t>
            </a:r>
            <a:r>
              <a:rPr lang="el-GR" sz="4000" b="1" dirty="0" err="1"/>
              <a:t>υπερδιήθηση</a:t>
            </a:r>
            <a:r>
              <a:rPr lang="el-GR" sz="4000" b="1" dirty="0"/>
              <a:t> 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7103997" y="1690688"/>
            <a:ext cx="4986403" cy="4537597"/>
          </a:xfrm>
        </p:spPr>
        <p:txBody>
          <a:bodyPr/>
          <a:lstStyle/>
          <a:p>
            <a:r>
              <a:rPr lang="el-GR" dirty="0"/>
              <a:t>Αύξηση της λειτουργίας σε κάθε εναπομείναντα φυσιολογικό </a:t>
            </a:r>
            <a:r>
              <a:rPr lang="el-GR" dirty="0" err="1"/>
              <a:t>νεφρώνα</a:t>
            </a:r>
            <a:r>
              <a:rPr lang="el-GR" dirty="0"/>
              <a:t>. </a:t>
            </a:r>
          </a:p>
          <a:p>
            <a:r>
              <a:rPr lang="el-GR" dirty="0"/>
              <a:t>Αρχικά είναι χρήσιμη, μακροπρόθεσμα</a:t>
            </a:r>
            <a:r>
              <a:rPr lang="en-US" dirty="0"/>
              <a:t> </a:t>
            </a:r>
            <a:r>
              <a:rPr lang="el-GR" dirty="0"/>
              <a:t>όμως προκαλεί βλάβη και στα λειτουργικά σπειράματα. 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37" y="1841000"/>
            <a:ext cx="635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81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>
            <a:noAutofit/>
          </a:bodyPr>
          <a:lstStyle/>
          <a:p>
            <a:pPr eaLnBrk="1" hangingPunct="1"/>
            <a:r>
              <a:rPr lang="el-GR" altLang="el-GR" sz="4000" b="1" dirty="0" err="1"/>
              <a:t>Παθο</a:t>
            </a:r>
            <a:r>
              <a:rPr lang="el-GR" altLang="el-GR" sz="4000" b="1" dirty="0"/>
              <a:t>-φυσιολογικές μεταβολές στη ΧΝΝ</a:t>
            </a:r>
            <a:endParaRPr lang="en-US" altLang="el-GR" sz="4000" b="1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charset="2"/>
              <a:buNone/>
            </a:pPr>
            <a:endParaRPr lang="el-GR" altLang="el-GR" sz="3400" dirty="0"/>
          </a:p>
          <a:p>
            <a:pPr eaLnBrk="1" hangingPunct="1"/>
            <a:r>
              <a:rPr lang="el-GR" altLang="el-GR" sz="3500" dirty="0"/>
              <a:t>Αύξηση του</a:t>
            </a:r>
            <a:r>
              <a:rPr lang="en-US" altLang="el-GR" sz="3500" dirty="0"/>
              <a:t> </a:t>
            </a:r>
            <a:r>
              <a:rPr lang="el-GR" altLang="el-GR" sz="3500" dirty="0"/>
              <a:t>ΡΣΔ κάθε μεμονωμένου </a:t>
            </a:r>
            <a:r>
              <a:rPr lang="el-GR" altLang="el-GR" sz="3500" dirty="0" err="1"/>
              <a:t>νεφρώνα</a:t>
            </a:r>
            <a:endParaRPr lang="en-US" altLang="el-GR" sz="3500" dirty="0"/>
          </a:p>
          <a:p>
            <a:pPr eaLnBrk="1" hangingPunct="1"/>
            <a:r>
              <a:rPr lang="el-GR" altLang="el-GR" sz="3500" dirty="0"/>
              <a:t>Αγγειοδιαστολή προσαγωγού </a:t>
            </a:r>
            <a:r>
              <a:rPr lang="el-GR" altLang="el-GR" sz="3500" dirty="0" err="1"/>
              <a:t>αρτηριολίου</a:t>
            </a:r>
            <a:r>
              <a:rPr lang="el-GR" altLang="el-GR" sz="3500" dirty="0"/>
              <a:t> </a:t>
            </a:r>
            <a:endParaRPr lang="en-US" altLang="el-GR" sz="3500" dirty="0"/>
          </a:p>
          <a:p>
            <a:pPr eaLnBrk="1" hangingPunct="1"/>
            <a:r>
              <a:rPr lang="el-GR" altLang="el-GR" sz="3500" dirty="0" err="1"/>
              <a:t>Ενδοσπειραματική</a:t>
            </a:r>
            <a:r>
              <a:rPr lang="el-GR" altLang="el-GR" sz="3500" dirty="0"/>
              <a:t> υπέρταση</a:t>
            </a:r>
            <a:endParaRPr lang="en-US" altLang="el-GR" sz="3500" dirty="0"/>
          </a:p>
          <a:p>
            <a:pPr eaLnBrk="1" hangingPunct="1"/>
            <a:r>
              <a:rPr lang="el-GR" altLang="el-GR" sz="3500" dirty="0"/>
              <a:t>Απώλεια της εκλεκτικής διαπερατότητας της </a:t>
            </a:r>
            <a:r>
              <a:rPr lang="el-GR" altLang="el-GR" sz="3500" dirty="0" err="1"/>
              <a:t>σπειραματικής</a:t>
            </a:r>
            <a:r>
              <a:rPr lang="el-GR" altLang="el-GR" sz="3500" dirty="0"/>
              <a:t> μεμβράνης</a:t>
            </a:r>
            <a:endParaRPr lang="en-US" altLang="el-GR" sz="3500" dirty="0"/>
          </a:p>
        </p:txBody>
      </p:sp>
    </p:spTree>
    <p:extLst>
      <p:ext uri="{BB962C8B-B14F-4D97-AF65-F5344CB8AC3E}">
        <p14:creationId xmlns:p14="http://schemas.microsoft.com/office/powerpoint/2010/main" val="2064119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7" y="444843"/>
            <a:ext cx="12023123" cy="641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87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365126"/>
            <a:ext cx="11527970" cy="1202418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l-GR" altLang="el-GR" sz="3600" b="1" dirty="0"/>
              <a:t>Ιστολογικές μεταβολές οφειλόμενες στη </a:t>
            </a:r>
            <a:r>
              <a:rPr lang="el-GR" altLang="el-GR" sz="3600" b="1" dirty="0" err="1"/>
              <a:t>ενδοσπειραματική</a:t>
            </a:r>
            <a:r>
              <a:rPr lang="el-GR" altLang="el-GR" sz="3600" b="1" dirty="0"/>
              <a:t> υπέρταση </a:t>
            </a:r>
            <a:endParaRPr lang="en-US" altLang="el-GR" sz="3600" b="1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779814"/>
            <a:ext cx="10896599" cy="4397149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>
            <a:normAutofit/>
          </a:bodyPr>
          <a:lstStyle/>
          <a:p>
            <a:pPr eaLnBrk="1" hangingPunct="1"/>
            <a:r>
              <a:rPr lang="el-GR" altLang="el-GR" sz="3200" dirty="0" err="1"/>
              <a:t>Σπειραματική</a:t>
            </a:r>
            <a:r>
              <a:rPr lang="el-GR" altLang="el-GR" sz="3200" dirty="0"/>
              <a:t> υπερτροφία</a:t>
            </a:r>
            <a:endParaRPr lang="en-US" altLang="el-GR" sz="3200" dirty="0"/>
          </a:p>
          <a:p>
            <a:pPr eaLnBrk="1" hangingPunct="1"/>
            <a:r>
              <a:rPr lang="el-GR" altLang="el-GR" sz="3200" dirty="0"/>
              <a:t>Εστιακή τμηματική </a:t>
            </a:r>
            <a:r>
              <a:rPr lang="el-GR" altLang="el-GR" sz="3200" dirty="0" err="1"/>
              <a:t>σπειραματοσκλήρυνση</a:t>
            </a:r>
            <a:r>
              <a:rPr lang="el-GR" altLang="el-GR" sz="3200" dirty="0"/>
              <a:t> με </a:t>
            </a:r>
            <a:r>
              <a:rPr lang="el-GR" altLang="el-GR" sz="3200" dirty="0" err="1"/>
              <a:t>υαλίνωση</a:t>
            </a:r>
            <a:endParaRPr lang="en-US" altLang="el-GR" sz="3200" dirty="0"/>
          </a:p>
          <a:p>
            <a:pPr eaLnBrk="1" hangingPunct="1"/>
            <a:r>
              <a:rPr lang="el-GR" altLang="el-GR" sz="3200" dirty="0"/>
              <a:t>Διάμεση </a:t>
            </a:r>
            <a:r>
              <a:rPr lang="el-GR" altLang="el-GR" sz="3200" dirty="0" err="1"/>
              <a:t>ίνωση</a:t>
            </a:r>
            <a:r>
              <a:rPr lang="el-GR" altLang="el-GR" sz="3200" dirty="0"/>
              <a:t> </a:t>
            </a:r>
            <a:endParaRPr lang="en-US" altLang="el-GR" sz="3200" dirty="0"/>
          </a:p>
          <a:p>
            <a:pPr eaLnBrk="1" hangingPunct="1"/>
            <a:r>
              <a:rPr lang="el-GR" altLang="el-GR" sz="3200" dirty="0"/>
              <a:t>Αγγειακή σκλήρυνση </a:t>
            </a:r>
            <a:endParaRPr lang="en-US" altLang="el-GR" sz="3200" dirty="0"/>
          </a:p>
          <a:p>
            <a:pPr eaLnBrk="1" hangingPunct="1"/>
            <a:r>
              <a:rPr lang="el-GR" altLang="el-GR" sz="3200" dirty="0"/>
              <a:t>Σύντηξη </a:t>
            </a:r>
            <a:r>
              <a:rPr lang="el-GR" altLang="el-GR" sz="3200" dirty="0" err="1"/>
              <a:t>ποδοειδών</a:t>
            </a:r>
            <a:r>
              <a:rPr lang="el-GR" altLang="el-GR" sz="3200" dirty="0"/>
              <a:t> </a:t>
            </a:r>
            <a:r>
              <a:rPr lang="el-GR" altLang="el-GR" sz="3200" dirty="0" err="1"/>
              <a:t>προσεκβολών</a:t>
            </a:r>
            <a:r>
              <a:rPr lang="el-GR" altLang="el-GR" sz="3200" dirty="0"/>
              <a:t> των επιθηλιακών κυττάρων</a:t>
            </a:r>
          </a:p>
          <a:p>
            <a:pPr eaLnBrk="1" hangingPunct="1">
              <a:buFont typeface="Wingdings" charset="2"/>
              <a:buNone/>
            </a:pPr>
            <a:endParaRPr lang="en-US" altLang="el-GR" sz="3200" dirty="0"/>
          </a:p>
        </p:txBody>
      </p:sp>
    </p:spTree>
    <p:extLst>
      <p:ext uri="{BB962C8B-B14F-4D97-AF65-F5344CB8AC3E}">
        <p14:creationId xmlns:p14="http://schemas.microsoft.com/office/powerpoint/2010/main" val="1203989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65"/>
          <a:stretch/>
        </p:blipFill>
        <p:spPr bwMode="auto">
          <a:xfrm>
            <a:off x="117905" y="1482812"/>
            <a:ext cx="12085851" cy="474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4819135"/>
            <a:ext cx="1543560" cy="59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 err="1">
                <a:solidFill>
                  <a:schemeClr val="tx1"/>
                </a:solidFill>
              </a:rPr>
              <a:t>Ποδοκύτταρο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92378" y="1878227"/>
            <a:ext cx="1729947" cy="803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 err="1">
                <a:solidFill>
                  <a:schemeClr val="tx1"/>
                </a:solidFill>
              </a:rPr>
              <a:t>Σπειραματική</a:t>
            </a:r>
            <a:r>
              <a:rPr lang="el-GR" sz="1600" dirty="0">
                <a:solidFill>
                  <a:schemeClr val="tx1"/>
                </a:solidFill>
              </a:rPr>
              <a:t> βασική μεμβράνη (ΣΒΜ)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45692" y="2817340"/>
            <a:ext cx="1692875" cy="667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solidFill>
                  <a:schemeClr val="tx1"/>
                </a:solidFill>
              </a:rPr>
              <a:t>Ενδοθηλιακό</a:t>
            </a:r>
          </a:p>
          <a:p>
            <a:pPr algn="ctr"/>
            <a:r>
              <a:rPr lang="el-GR" sz="1600" dirty="0">
                <a:solidFill>
                  <a:schemeClr val="tx1"/>
                </a:solidFill>
              </a:rPr>
              <a:t>κύτταρο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8433" y="3645242"/>
            <a:ext cx="1087394" cy="654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solidFill>
                  <a:schemeClr val="tx1"/>
                </a:solidFill>
              </a:rPr>
              <a:t>Κάψα </a:t>
            </a:r>
            <a:r>
              <a:rPr lang="en-US" sz="1600" dirty="0">
                <a:solidFill>
                  <a:schemeClr val="tx1"/>
                </a:solidFill>
              </a:rPr>
              <a:t>Bowman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07676" y="1183766"/>
            <a:ext cx="3966519" cy="669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49827" y="4473146"/>
            <a:ext cx="1791730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 err="1">
                <a:solidFill>
                  <a:schemeClr val="tx1"/>
                </a:solidFill>
              </a:rPr>
              <a:t>Μεσαγγειακό</a:t>
            </a:r>
            <a:r>
              <a:rPr lang="el-GR" sz="1600" dirty="0">
                <a:solidFill>
                  <a:schemeClr val="tx1"/>
                </a:solidFill>
              </a:rPr>
              <a:t> κύτταρο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7905" y="1262540"/>
            <a:ext cx="3873326" cy="512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tx1"/>
                </a:solidFill>
              </a:rPr>
              <a:t>Φυσιολογικό σπείραμα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35827" y="1341314"/>
            <a:ext cx="5226908" cy="51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err="1">
                <a:solidFill>
                  <a:schemeClr val="tx1"/>
                </a:solidFill>
              </a:rPr>
              <a:t>Σπειραματική</a:t>
            </a:r>
            <a:r>
              <a:rPr lang="el-GR" sz="2800" b="1" dirty="0">
                <a:solidFill>
                  <a:schemeClr val="tx1"/>
                </a:solidFill>
              </a:rPr>
              <a:t> υπερτροφία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76423" y="2011062"/>
            <a:ext cx="2427333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Αύξηση της </a:t>
            </a:r>
            <a:r>
              <a:rPr lang="el-GR" sz="1600" b="1" dirty="0" err="1">
                <a:solidFill>
                  <a:schemeClr val="tx1"/>
                </a:solidFill>
              </a:rPr>
              <a:t>μεσαγγειακής</a:t>
            </a:r>
            <a:r>
              <a:rPr lang="el-GR" sz="1600" b="1" dirty="0">
                <a:solidFill>
                  <a:schemeClr val="tx1"/>
                </a:solidFill>
              </a:rPr>
              <a:t> </a:t>
            </a:r>
            <a:r>
              <a:rPr lang="el-GR" sz="1600" b="1" dirty="0" err="1">
                <a:solidFill>
                  <a:schemeClr val="tx1"/>
                </a:solidFill>
              </a:rPr>
              <a:t>εξωκυττάριας</a:t>
            </a:r>
            <a:r>
              <a:rPr lang="el-GR" sz="1600" b="1" dirty="0">
                <a:solidFill>
                  <a:schemeClr val="tx1"/>
                </a:solidFill>
              </a:rPr>
              <a:t> ουσίας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869871" y="2934729"/>
            <a:ext cx="2322129" cy="786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 err="1">
                <a:solidFill>
                  <a:schemeClr val="tx1"/>
                </a:solidFill>
              </a:rPr>
              <a:t>Μεσαγγειακή</a:t>
            </a:r>
            <a:r>
              <a:rPr lang="el-GR" sz="1600" dirty="0">
                <a:solidFill>
                  <a:schemeClr val="tx1"/>
                </a:solidFill>
              </a:rPr>
              <a:t> </a:t>
            </a:r>
            <a:r>
              <a:rPr lang="el-GR" sz="1600" b="1" dirty="0">
                <a:solidFill>
                  <a:schemeClr val="tx1"/>
                </a:solidFill>
              </a:rPr>
              <a:t>κυτταρική υπερτροφία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790935" y="5375188"/>
            <a:ext cx="2333885" cy="710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Πάχυνση της ΣΒΜ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92130" y="4942703"/>
            <a:ext cx="2113005" cy="815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Μείωση των </a:t>
            </a:r>
            <a:r>
              <a:rPr lang="el-GR" sz="1600" b="1" dirty="0" err="1">
                <a:solidFill>
                  <a:schemeClr val="tx1"/>
                </a:solidFill>
              </a:rPr>
              <a:t>ποδοκυττάρων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42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 </a:t>
            </a:r>
            <a:r>
              <a:rPr lang="el-GR" dirty="0" err="1"/>
              <a:t>ενδοσπειραματική</a:t>
            </a:r>
            <a:r>
              <a:rPr lang="el-GR" dirty="0"/>
              <a:t> υπέρταση και υπερτροφία προάγουν τη </a:t>
            </a:r>
            <a:r>
              <a:rPr lang="el-GR" dirty="0" err="1"/>
              <a:t>σπειραματική</a:t>
            </a:r>
            <a:r>
              <a:rPr lang="el-GR" dirty="0"/>
              <a:t> βλάβη</a:t>
            </a:r>
            <a:r>
              <a:rPr lang="en-US" dirty="0"/>
              <a:t>: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l-GR" dirty="0"/>
              <a:t>Άμεση </a:t>
            </a:r>
            <a:r>
              <a:rPr lang="el-GR" u="sng" dirty="0"/>
              <a:t>ενδοθηλιακή βλάβη</a:t>
            </a:r>
            <a:r>
              <a:rPr lang="el-GR" dirty="0"/>
              <a:t>.</a:t>
            </a:r>
          </a:p>
          <a:p>
            <a:pPr lvl="0"/>
            <a:r>
              <a:rPr lang="en-US" u="sng" dirty="0"/>
              <a:t>A</a:t>
            </a:r>
            <a:r>
              <a:rPr lang="el-GR" u="sng" dirty="0" err="1"/>
              <a:t>ποκόλληση</a:t>
            </a:r>
            <a:r>
              <a:rPr lang="el-GR" u="sng" dirty="0"/>
              <a:t> των </a:t>
            </a:r>
            <a:r>
              <a:rPr lang="el-GR" u="sng" dirty="0" err="1"/>
              <a:t>ποδοειδών</a:t>
            </a:r>
            <a:r>
              <a:rPr lang="el-GR" u="sng" dirty="0"/>
              <a:t> </a:t>
            </a:r>
            <a:r>
              <a:rPr lang="el-GR" u="sng" dirty="0" err="1"/>
              <a:t>προσεκβολών</a:t>
            </a:r>
            <a:r>
              <a:rPr lang="el-GR" u="sng" dirty="0"/>
              <a:t> </a:t>
            </a:r>
            <a:r>
              <a:rPr lang="el-GR" dirty="0"/>
              <a:t>των επιθηλιακών κυττάρων από το </a:t>
            </a:r>
            <a:r>
              <a:rPr lang="el-GR" dirty="0" err="1"/>
              <a:t>σπειραματικό</a:t>
            </a:r>
            <a:r>
              <a:rPr lang="el-GR" dirty="0"/>
              <a:t> τοίχωμα, με αποτέλεσμα εστιακές περιοχές απογύμνωσης από </a:t>
            </a:r>
            <a:r>
              <a:rPr lang="el-GR" dirty="0" err="1"/>
              <a:t>ποδοκύτταρα</a:t>
            </a:r>
            <a:r>
              <a:rPr lang="el-GR" dirty="0"/>
              <a:t>, που επιτρέπουν τη διαφυγή νερού και διαλυτών ουσιών. </a:t>
            </a:r>
          </a:p>
          <a:p>
            <a:pPr lvl="0"/>
            <a:r>
              <a:rPr lang="el-GR" dirty="0"/>
              <a:t>Επάγει παραγωγή </a:t>
            </a:r>
            <a:r>
              <a:rPr lang="el-GR" dirty="0" err="1"/>
              <a:t>κυτοκινών</a:t>
            </a:r>
            <a:r>
              <a:rPr lang="el-GR" dirty="0"/>
              <a:t> και </a:t>
            </a:r>
            <a:r>
              <a:rPr lang="el-GR" u="sng" dirty="0"/>
              <a:t>αυξημένη παραγωγή </a:t>
            </a:r>
            <a:r>
              <a:rPr lang="el-GR" u="sng" dirty="0" err="1"/>
              <a:t>εξωκυττάριας</a:t>
            </a:r>
            <a:r>
              <a:rPr lang="el-GR" u="sng" dirty="0"/>
              <a:t> ουσίας. </a:t>
            </a:r>
          </a:p>
          <a:p>
            <a:pPr lvl="0"/>
            <a:r>
              <a:rPr lang="el-GR" dirty="0"/>
              <a:t>Η αύξηση της </a:t>
            </a:r>
            <a:r>
              <a:rPr lang="el-GR" dirty="0" err="1"/>
              <a:t>μεσαγγειακής</a:t>
            </a:r>
            <a:r>
              <a:rPr lang="el-GR" dirty="0"/>
              <a:t> ουσίας και η απελευθέρωση </a:t>
            </a:r>
            <a:r>
              <a:rPr lang="el-GR" dirty="0" err="1"/>
              <a:t>κυτοκινών</a:t>
            </a:r>
            <a:r>
              <a:rPr lang="el-GR" dirty="0"/>
              <a:t>, όπως ο </a:t>
            </a:r>
            <a:r>
              <a:rPr lang="el-GR" dirty="0" err="1"/>
              <a:t>μετατρεπτικός</a:t>
            </a:r>
            <a:r>
              <a:rPr lang="el-GR" dirty="0"/>
              <a:t> αυξητικός παράγοντας β (</a:t>
            </a:r>
            <a:r>
              <a:rPr lang="en-US" dirty="0"/>
              <a:t>TGF-</a:t>
            </a:r>
            <a:r>
              <a:rPr lang="el-GR" dirty="0"/>
              <a:t>β) συνεισφέρει στη </a:t>
            </a:r>
            <a:r>
              <a:rPr lang="el-GR" u="sng" dirty="0" err="1"/>
              <a:t>σπειραματική</a:t>
            </a:r>
            <a:r>
              <a:rPr lang="el-GR" u="sng" dirty="0"/>
              <a:t> βλάβη </a:t>
            </a:r>
            <a:r>
              <a:rPr lang="el-GR" dirty="0"/>
              <a:t>μέσω της αύξησης της </a:t>
            </a:r>
            <a:r>
              <a:rPr lang="el-GR" dirty="0" err="1"/>
              <a:t>εξωκυττάριας</a:t>
            </a:r>
            <a:r>
              <a:rPr lang="el-GR" dirty="0"/>
              <a:t> ουσίας.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91105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l-GR" b="1" dirty="0"/>
              <a:t>Χρόνια νεφρική νόσος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838200" y="1430858"/>
            <a:ext cx="10515600" cy="4351338"/>
          </a:xfrm>
        </p:spPr>
        <p:txBody>
          <a:bodyPr>
            <a:normAutofit/>
          </a:bodyPr>
          <a:lstStyle/>
          <a:p>
            <a:endParaRPr lang="el-GR" sz="3200" dirty="0"/>
          </a:p>
          <a:p>
            <a:r>
              <a:rPr lang="el-GR" dirty="0"/>
              <a:t>Η παρουσία νεφρικής βλάβης ή έκπτωσης της νεφρικής λειτουργίας, που παραμένει για 3 ή περισσότερους μήνες, ανεξάρτητα από την υποκείμενη αιτία. </a:t>
            </a:r>
          </a:p>
        </p:txBody>
      </p:sp>
      <p:sp>
        <p:nvSpPr>
          <p:cNvPr id="4" name="Επεξήγηση με παραλληλόγραμμο 3"/>
          <p:cNvSpPr/>
          <p:nvPr/>
        </p:nvSpPr>
        <p:spPr>
          <a:xfrm>
            <a:off x="8810514" y="191713"/>
            <a:ext cx="2317118" cy="1694498"/>
          </a:xfrm>
          <a:prstGeom prst="wedgeRectCallout">
            <a:avLst>
              <a:gd name="adj1" fmla="val -26403"/>
              <a:gd name="adj2" fmla="val 58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Ο υπολογιζόμενος ρυθμός </a:t>
            </a:r>
            <a:r>
              <a:rPr lang="el-GR" dirty="0" err="1"/>
              <a:t>σπειραματικής</a:t>
            </a:r>
            <a:r>
              <a:rPr lang="el-GR" dirty="0"/>
              <a:t> διήθησης &lt;60 </a:t>
            </a:r>
            <a:r>
              <a:rPr lang="en-GB" dirty="0"/>
              <a:t>mL</a:t>
            </a:r>
            <a:r>
              <a:rPr lang="el-GR" dirty="0"/>
              <a:t>/</a:t>
            </a:r>
            <a:r>
              <a:rPr lang="en-GB" dirty="0"/>
              <a:t>min</a:t>
            </a:r>
            <a:r>
              <a:rPr lang="el-GR" dirty="0"/>
              <a:t>/1.73</a:t>
            </a:r>
            <a:r>
              <a:rPr lang="en-GB" dirty="0"/>
              <a:t>m</a:t>
            </a:r>
            <a:r>
              <a:rPr lang="el-GR" baseline="30000" dirty="0"/>
              <a:t>2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498" y="3210653"/>
            <a:ext cx="7637476" cy="352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7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656" y="268687"/>
            <a:ext cx="6729572" cy="62981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68196" y="484539"/>
            <a:ext cx="1546698" cy="680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Σύμφυση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1" y="4686301"/>
            <a:ext cx="3755570" cy="1289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Περιοχή απογύμνωσης από </a:t>
            </a:r>
            <a:r>
              <a:rPr lang="el-GR" sz="2800" dirty="0" err="1">
                <a:solidFill>
                  <a:schemeClr val="tx1"/>
                </a:solidFill>
              </a:rPr>
              <a:t>ποδοειδείς</a:t>
            </a:r>
            <a:r>
              <a:rPr lang="el-GR" sz="2800" dirty="0">
                <a:solidFill>
                  <a:schemeClr val="tx1"/>
                </a:solidFill>
              </a:rPr>
              <a:t> </a:t>
            </a:r>
            <a:r>
              <a:rPr lang="el-GR" sz="2800" dirty="0" err="1">
                <a:solidFill>
                  <a:schemeClr val="tx1"/>
                </a:solidFill>
              </a:rPr>
              <a:t>προσεκβολές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0708" y="268687"/>
            <a:ext cx="2412458" cy="1336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 err="1">
                <a:solidFill>
                  <a:schemeClr val="tx1"/>
                </a:solidFill>
              </a:rPr>
              <a:t>Σπειραματική</a:t>
            </a:r>
            <a:r>
              <a:rPr lang="el-GR" dirty="0">
                <a:solidFill>
                  <a:schemeClr val="tx1"/>
                </a:solidFill>
              </a:rPr>
              <a:t> </a:t>
            </a:r>
            <a:r>
              <a:rPr lang="el-GR" sz="2400" dirty="0">
                <a:solidFill>
                  <a:schemeClr val="tx1"/>
                </a:solidFill>
              </a:rPr>
              <a:t>τριχοειδική πίεση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64604" y="268687"/>
            <a:ext cx="408562" cy="431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62656" y="1605063"/>
            <a:ext cx="894944" cy="155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62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Απογύμνωση από τις </a:t>
            </a:r>
            <a:r>
              <a:rPr lang="el-GR" sz="3600" dirty="0" err="1"/>
              <a:t>ποδοειδείς</a:t>
            </a:r>
            <a:r>
              <a:rPr lang="el-GR" sz="3600" dirty="0"/>
              <a:t> </a:t>
            </a:r>
            <a:r>
              <a:rPr lang="el-GR" sz="3600" dirty="0" err="1"/>
              <a:t>προσεκβολές</a:t>
            </a:r>
            <a:endParaRPr lang="el-GR" sz="3600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7642088" y="1690688"/>
            <a:ext cx="3976756" cy="4137853"/>
          </a:xfrm>
        </p:spPr>
        <p:txBody>
          <a:bodyPr>
            <a:normAutofit lnSpcReduction="10000"/>
          </a:bodyPr>
          <a:lstStyle/>
          <a:p>
            <a:r>
              <a:rPr lang="el-GR" sz="3200" dirty="0"/>
              <a:t>Διαταραχή του φυσιολογικού φραγμού</a:t>
            </a:r>
          </a:p>
          <a:p>
            <a:r>
              <a:rPr lang="el-GR" sz="3200" dirty="0"/>
              <a:t>Αυξημένη διαφυγή μέσω των θέσεων αυτών νερού, μικρών μορίων και προοδευτικά </a:t>
            </a:r>
            <a:r>
              <a:rPr lang="el-GR" sz="3200" dirty="0" err="1"/>
              <a:t>αλβουμίνης</a:t>
            </a:r>
            <a:r>
              <a:rPr lang="el-GR" sz="3200" dirty="0"/>
              <a:t>. 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4" y="1535201"/>
            <a:ext cx="7377044" cy="40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30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8218" y="252919"/>
            <a:ext cx="8584037" cy="57471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86026" y="841442"/>
            <a:ext cx="1984442" cy="418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err="1">
                <a:solidFill>
                  <a:schemeClr val="tx1"/>
                </a:solidFill>
              </a:rPr>
              <a:t>Υαλίνωση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70236" y="0"/>
            <a:ext cx="2308011" cy="797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Περιοχή</a:t>
            </a:r>
            <a:r>
              <a:rPr lang="el-GR" dirty="0">
                <a:solidFill>
                  <a:schemeClr val="tx1"/>
                </a:solidFill>
              </a:rPr>
              <a:t> </a:t>
            </a:r>
            <a:r>
              <a:rPr lang="el-GR" sz="2800" dirty="0">
                <a:solidFill>
                  <a:schemeClr val="tx1"/>
                </a:solidFill>
              </a:rPr>
              <a:t>σκλήρυνσης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Επεξήγηση με παραλληλόγραμμο 2"/>
          <p:cNvSpPr/>
          <p:nvPr/>
        </p:nvSpPr>
        <p:spPr>
          <a:xfrm>
            <a:off x="9118949" y="964505"/>
            <a:ext cx="2768251" cy="3883068"/>
          </a:xfrm>
          <a:prstGeom prst="wedgeRectCallout">
            <a:avLst>
              <a:gd name="adj1" fmla="val -93246"/>
              <a:gd name="adj2" fmla="val -2106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solidFill>
                  <a:schemeClr val="tx1"/>
                </a:solidFill>
              </a:rPr>
              <a:t>Μεγαλύτερα </a:t>
            </a:r>
            <a:r>
              <a:rPr lang="el-GR" sz="2000" dirty="0" err="1">
                <a:solidFill>
                  <a:schemeClr val="tx1"/>
                </a:solidFill>
              </a:rPr>
              <a:t>μακρομόρια</a:t>
            </a:r>
            <a:r>
              <a:rPr lang="el-GR" sz="2000" dirty="0">
                <a:solidFill>
                  <a:schemeClr val="tx1"/>
                </a:solidFill>
              </a:rPr>
              <a:t>, όπως η </a:t>
            </a:r>
            <a:r>
              <a:rPr lang="el-GR" sz="2000" dirty="0" err="1">
                <a:solidFill>
                  <a:schemeClr val="tx1"/>
                </a:solidFill>
              </a:rPr>
              <a:t>ανοσοσφαιρίνη</a:t>
            </a:r>
            <a:r>
              <a:rPr lang="el-GR" sz="2000" dirty="0">
                <a:solidFill>
                  <a:schemeClr val="tx1"/>
                </a:solidFill>
              </a:rPr>
              <a:t> Μ, το </a:t>
            </a:r>
            <a:r>
              <a:rPr lang="el-GR" sz="2000" dirty="0" err="1">
                <a:solidFill>
                  <a:schemeClr val="tx1"/>
                </a:solidFill>
              </a:rPr>
              <a:t>ινωδογόνο</a:t>
            </a:r>
            <a:r>
              <a:rPr lang="el-GR" sz="2000" dirty="0">
                <a:solidFill>
                  <a:schemeClr val="tx1"/>
                </a:solidFill>
              </a:rPr>
              <a:t> και τα προϊόντα μεταβολισμού του συμπληρώματος, δε μπορούν να διαπεράσουν το </a:t>
            </a:r>
            <a:r>
              <a:rPr lang="el-GR" sz="2000" dirty="0" err="1">
                <a:solidFill>
                  <a:schemeClr val="tx1"/>
                </a:solidFill>
              </a:rPr>
              <a:t>σπειραματικό</a:t>
            </a:r>
            <a:r>
              <a:rPr lang="el-GR" sz="2000" dirty="0">
                <a:solidFill>
                  <a:schemeClr val="tx1"/>
                </a:solidFill>
              </a:rPr>
              <a:t> φραγμό αλλά σχηματίζουν </a:t>
            </a:r>
            <a:r>
              <a:rPr lang="el-GR" sz="2000" dirty="0" err="1">
                <a:solidFill>
                  <a:schemeClr val="tx1"/>
                </a:solidFill>
              </a:rPr>
              <a:t>υπενδοθηλιακές</a:t>
            </a:r>
            <a:r>
              <a:rPr lang="el-GR" sz="2000" dirty="0">
                <a:solidFill>
                  <a:schemeClr val="tx1"/>
                </a:solidFill>
              </a:rPr>
              <a:t> εναποθέσεις υαλίνης. </a:t>
            </a:r>
          </a:p>
        </p:txBody>
      </p:sp>
    </p:spTree>
    <p:extLst>
      <p:ext uri="{BB962C8B-B14F-4D97-AF65-F5344CB8AC3E}">
        <p14:creationId xmlns:p14="http://schemas.microsoft.com/office/powerpoint/2010/main" val="744937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Σπειραματοσκλήρυνση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u="sng" dirty="0"/>
              <a:t>Προσαρμοστική απάντηση </a:t>
            </a:r>
            <a:r>
              <a:rPr lang="el-GR" dirty="0"/>
              <a:t>στη </a:t>
            </a:r>
            <a:r>
              <a:rPr lang="el-GR" dirty="0" err="1"/>
              <a:t>σπειραματική</a:t>
            </a:r>
            <a:r>
              <a:rPr lang="el-GR" dirty="0"/>
              <a:t> υπερτροφία και την </a:t>
            </a:r>
            <a:r>
              <a:rPr lang="el-GR" dirty="0" err="1"/>
              <a:t>υπερδιήθηση</a:t>
            </a:r>
            <a:r>
              <a:rPr lang="el-GR" dirty="0"/>
              <a:t>.</a:t>
            </a:r>
          </a:p>
          <a:p>
            <a:r>
              <a:rPr lang="el-GR" dirty="0"/>
              <a:t>Κατά την επούλωση βλαβών από </a:t>
            </a:r>
            <a:r>
              <a:rPr lang="el-GR" dirty="0" err="1"/>
              <a:t>προηγηθείσα</a:t>
            </a:r>
            <a:r>
              <a:rPr lang="el-GR" dirty="0"/>
              <a:t> φλεγμονώδη νόσο του νεφρού, </a:t>
            </a:r>
            <a:r>
              <a:rPr lang="el-GR" u="sng" dirty="0"/>
              <a:t>απελευθερώνεται ο παράγοντας </a:t>
            </a:r>
            <a:r>
              <a:rPr lang="en-GB" u="sng" dirty="0"/>
              <a:t>TGF</a:t>
            </a:r>
            <a:r>
              <a:rPr lang="el-GR" u="sng" dirty="0"/>
              <a:t>-β </a:t>
            </a:r>
            <a:r>
              <a:rPr lang="el-GR" dirty="0"/>
              <a:t>από τα αιμοπετάλια και τα </a:t>
            </a:r>
            <a:r>
              <a:rPr lang="el-GR" dirty="0" err="1"/>
              <a:t>σπειραματικά</a:t>
            </a:r>
            <a:r>
              <a:rPr lang="el-GR" dirty="0"/>
              <a:t> κύτταρα.</a:t>
            </a:r>
          </a:p>
          <a:p>
            <a:r>
              <a:rPr lang="el-GR" dirty="0"/>
              <a:t>Ο </a:t>
            </a:r>
            <a:r>
              <a:rPr lang="en-GB" dirty="0"/>
              <a:t>TGF</a:t>
            </a:r>
            <a:r>
              <a:rPr lang="el-GR" dirty="0"/>
              <a:t>-β ρυθμίζει την παραγωγή </a:t>
            </a:r>
            <a:r>
              <a:rPr lang="el-GR" dirty="0" err="1"/>
              <a:t>εξωκυττάριας</a:t>
            </a:r>
            <a:r>
              <a:rPr lang="el-GR" dirty="0"/>
              <a:t> ουσίας, αναστέλλει την αποδόμησή της και διευκολύνει την προσκόλληση κυττάρων, που εμπλέκονται στη φλεγμονή. </a:t>
            </a:r>
          </a:p>
          <a:p>
            <a:r>
              <a:rPr lang="el-GR" dirty="0"/>
              <a:t>Ο κίνδυνος ανάπτυξης </a:t>
            </a:r>
            <a:r>
              <a:rPr lang="el-GR" dirty="0" err="1"/>
              <a:t>σπειραματοσκλήρυνσης</a:t>
            </a:r>
            <a:r>
              <a:rPr lang="el-GR" dirty="0"/>
              <a:t>, ως αποτέλεσμα απώλειας λειτουργικής νεφρικής μάζας, </a:t>
            </a:r>
            <a:r>
              <a:rPr lang="el-GR" u="sng" dirty="0"/>
              <a:t>εξαρτάται επίσης από την σχετική αναλογία μη λειτουργικών (με μη αναστρέψιμη βλάβη) και λειτουργικών </a:t>
            </a:r>
            <a:r>
              <a:rPr lang="el-GR" u="sng" dirty="0" err="1"/>
              <a:t>νεφρώνων</a:t>
            </a:r>
            <a:r>
              <a:rPr lang="el-GR" u="sng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040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9355695" y="2029183"/>
            <a:ext cx="2552702" cy="1997075"/>
          </a:xfrm>
        </p:spPr>
        <p:txBody>
          <a:bodyPr>
            <a:normAutofit/>
          </a:bodyPr>
          <a:lstStyle/>
          <a:p>
            <a:r>
              <a:rPr lang="el-GR" sz="3600" dirty="0" err="1"/>
              <a:t>Σπειραματο</a:t>
            </a:r>
            <a:r>
              <a:rPr lang="en-US" sz="3600" dirty="0"/>
              <a:t>-</a:t>
            </a:r>
            <a:r>
              <a:rPr lang="el-GR" sz="3600" dirty="0"/>
              <a:t>σκλήρυνση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19" y="618186"/>
            <a:ext cx="8969329" cy="587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247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b="1" dirty="0"/>
              <a:t>Η </a:t>
            </a:r>
            <a:r>
              <a:rPr lang="el-GR" sz="3200" b="1" dirty="0" err="1"/>
              <a:t>πρωτεϊνουρία</a:t>
            </a:r>
            <a:r>
              <a:rPr lang="el-GR" sz="3200" b="1" dirty="0"/>
              <a:t>, αποτελεί εκδήλωση της εξελικτικής διαδικασίας της ΧΝΝ αλλά συνεισφέρει και στην εξέλιξη της</a:t>
            </a:r>
            <a:r>
              <a:rPr lang="en-US" sz="3200" b="1" dirty="0"/>
              <a:t>:</a:t>
            </a:r>
            <a:endParaRPr lang="el-GR" sz="3200" b="1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Τοξική επίδραση στο </a:t>
            </a:r>
            <a:r>
              <a:rPr lang="el-GR" dirty="0" err="1"/>
              <a:t>μεσαγγειακό</a:t>
            </a:r>
            <a:r>
              <a:rPr lang="el-GR" dirty="0"/>
              <a:t> χώρο.</a:t>
            </a:r>
          </a:p>
          <a:p>
            <a:r>
              <a:rPr lang="el-GR" dirty="0" err="1"/>
              <a:t>Σωληναριακή</a:t>
            </a:r>
            <a:r>
              <a:rPr lang="el-GR" dirty="0"/>
              <a:t> υπερφόρτωση και υπερπλασία.</a:t>
            </a:r>
          </a:p>
          <a:p>
            <a:r>
              <a:rPr lang="el-GR" dirty="0"/>
              <a:t>Τοξική επίδραση ειδικών διηθούμενων στοιχείων.</a:t>
            </a:r>
          </a:p>
          <a:p>
            <a:r>
              <a:rPr lang="el-GR" dirty="0"/>
              <a:t>Απελευθέρωση </a:t>
            </a:r>
            <a:r>
              <a:rPr lang="el-GR" dirty="0" err="1"/>
              <a:t>προφλεγμονωδών</a:t>
            </a:r>
            <a:r>
              <a:rPr lang="el-GR" dirty="0"/>
              <a:t> παραγόντων και φλεγμονωδών </a:t>
            </a:r>
            <a:r>
              <a:rPr lang="el-GR" dirty="0" err="1"/>
              <a:t>κυτοκινών</a:t>
            </a:r>
            <a:r>
              <a:rPr lang="el-GR" dirty="0"/>
              <a:t>. </a:t>
            </a:r>
          </a:p>
          <a:p>
            <a:r>
              <a:rPr lang="el-GR" dirty="0"/>
              <a:t>Η αυξημένη διήθηση και επακόλουθη </a:t>
            </a:r>
            <a:r>
              <a:rPr lang="el-GR" dirty="0" err="1"/>
              <a:t>επαναρρόφηση</a:t>
            </a:r>
            <a:r>
              <a:rPr lang="el-GR" dirty="0"/>
              <a:t> προκαλεί βλάβη στα </a:t>
            </a:r>
            <a:r>
              <a:rPr lang="el-GR" dirty="0" err="1"/>
              <a:t>σωληναριακά</a:t>
            </a:r>
            <a:r>
              <a:rPr lang="el-GR" dirty="0"/>
              <a:t> επιθηλιακά κύτταρα και απελευθέρωση </a:t>
            </a:r>
            <a:r>
              <a:rPr lang="el-GR" dirty="0" err="1"/>
              <a:t>λυσοζύμης</a:t>
            </a:r>
            <a:r>
              <a:rPr lang="el-GR" dirty="0"/>
              <a:t> στο διάμεσο χώρο. </a:t>
            </a:r>
          </a:p>
          <a:p>
            <a:endParaRPr lang="el-G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5945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Όλες οι μορφές ΧΝΝ χαρακτηρίζονται από </a:t>
            </a:r>
            <a:r>
              <a:rPr lang="el-GR" sz="3600" dirty="0" err="1"/>
              <a:t>εκσεσημασμένη</a:t>
            </a:r>
            <a:r>
              <a:rPr lang="el-GR" sz="3600" dirty="0"/>
              <a:t> </a:t>
            </a:r>
            <a:r>
              <a:rPr lang="el-GR" sz="3600" dirty="0" err="1"/>
              <a:t>σωληναριακή</a:t>
            </a:r>
            <a:r>
              <a:rPr lang="el-GR" sz="3600" dirty="0"/>
              <a:t> βλάβη </a:t>
            </a:r>
            <a:endParaRPr lang="en-US" sz="36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Φυσιολογικός νεφρικός ιστός</a:t>
            </a:r>
            <a:endParaRPr lang="en-US" sz="28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l-GR" sz="2800" dirty="0" err="1"/>
              <a:t>Σωληναριακή</a:t>
            </a:r>
            <a:r>
              <a:rPr lang="el-GR" sz="2800" dirty="0"/>
              <a:t> ατροφία </a:t>
            </a:r>
            <a:endParaRPr lang="en-US" sz="2800" dirty="0"/>
          </a:p>
        </p:txBody>
      </p:sp>
      <p:pic>
        <p:nvPicPr>
          <p:cNvPr id="7" name="Picture 4" descr="RENAL10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4171" y="2667506"/>
            <a:ext cx="5131217" cy="335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Image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667506"/>
            <a:ext cx="5157787" cy="335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4105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103737" y="302359"/>
            <a:ext cx="254278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Ο βαθμός της </a:t>
            </a:r>
            <a:r>
              <a:rPr lang="el-GR" sz="2800" dirty="0" err="1"/>
              <a:t>σωληναριοδιάμεσης</a:t>
            </a:r>
            <a:r>
              <a:rPr lang="el-GR" sz="2800" dirty="0"/>
              <a:t> βλάβης είναι καλύτερος προγνωστικός δείκτης, από την έκταση της </a:t>
            </a:r>
            <a:r>
              <a:rPr lang="el-GR" sz="2800" dirty="0" err="1"/>
              <a:t>σπειραματικής</a:t>
            </a:r>
            <a:r>
              <a:rPr lang="el-GR" sz="2800" dirty="0"/>
              <a:t> βλάβης, για τη μακρόχρονη πρόγνωση του ΡΣΔ, σε όλα σχεδόν τα </a:t>
            </a:r>
            <a:r>
              <a:rPr lang="el-GR" sz="2800" dirty="0" err="1"/>
              <a:t>σπειραματικά</a:t>
            </a:r>
            <a:r>
              <a:rPr lang="el-GR" sz="2800" dirty="0"/>
              <a:t> νοσήματα.</a:t>
            </a:r>
          </a:p>
        </p:txBody>
      </p:sp>
      <p:pic>
        <p:nvPicPr>
          <p:cNvPr id="8" name="Picture 3" descr="S:\fig 1b.jpg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18" y="409987"/>
            <a:ext cx="8177409" cy="613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8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4" name="Text Box 2"/>
          <p:cNvSpPr txBox="1">
            <a:spLocks noChangeArrowheads="1"/>
          </p:cNvSpPr>
          <p:nvPr/>
        </p:nvSpPr>
        <p:spPr bwMode="auto">
          <a:xfrm>
            <a:off x="687660" y="304800"/>
            <a:ext cx="107468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l-GR" altLang="en-US" sz="2800" b="1" dirty="0" err="1">
                <a:latin typeface="+mj-lt"/>
                <a:ea typeface="Arial" charset="0"/>
                <a:cs typeface="Arial" charset="0"/>
              </a:rPr>
              <a:t>Παθο</a:t>
            </a:r>
            <a:r>
              <a:rPr lang="el-GR" altLang="en-US" sz="2800" b="1" dirty="0">
                <a:latin typeface="+mj-lt"/>
                <a:ea typeface="Arial" charset="0"/>
                <a:cs typeface="Arial" charset="0"/>
              </a:rPr>
              <a:t>-φυσιολογικοί μηχανισμοί που συνεισφέρουν στην εξέλιξη της ΧΝΝ</a:t>
            </a:r>
            <a:endParaRPr lang="en-US" altLang="en-US" sz="2800" b="1" dirty="0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868355" name="Oval 3"/>
          <p:cNvSpPr>
            <a:spLocks noChangeAspect="1" noChangeArrowheads="1"/>
          </p:cNvSpPr>
          <p:nvPr/>
        </p:nvSpPr>
        <p:spPr bwMode="auto">
          <a:xfrm>
            <a:off x="5486401" y="2438400"/>
            <a:ext cx="1152525" cy="5969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l-GR" altLang="en-US" sz="1200" dirty="0">
                <a:latin typeface="Arial" charset="0"/>
                <a:ea typeface="Arial" charset="0"/>
                <a:cs typeface="Arial" charset="0"/>
              </a:rPr>
              <a:t>Φλεγμονή </a:t>
            </a:r>
            <a:endParaRPr lang="en-US" alt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68356" name="Oval 4"/>
          <p:cNvSpPr>
            <a:spLocks noChangeArrowheads="1"/>
          </p:cNvSpPr>
          <p:nvPr/>
        </p:nvSpPr>
        <p:spPr bwMode="auto">
          <a:xfrm>
            <a:off x="5257800" y="5257800"/>
            <a:ext cx="1752600" cy="1066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l-GR" altLang="en-US" sz="1400" b="1" dirty="0">
                <a:latin typeface="Arial" charset="0"/>
                <a:ea typeface="Arial" charset="0"/>
                <a:cs typeface="Arial" charset="0"/>
              </a:rPr>
              <a:t>Εξέλιξη ΧΝΝ</a:t>
            </a:r>
            <a:endParaRPr lang="en-US" altLang="en-US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68357" name="Oval 5"/>
          <p:cNvSpPr>
            <a:spLocks noChangeArrowheads="1"/>
          </p:cNvSpPr>
          <p:nvPr/>
        </p:nvSpPr>
        <p:spPr bwMode="auto">
          <a:xfrm>
            <a:off x="7391399" y="3048000"/>
            <a:ext cx="1579605" cy="685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l-GR" altLang="en-US" sz="1200" dirty="0" err="1">
                <a:latin typeface="Arial" charset="0"/>
                <a:ea typeface="Arial" charset="0"/>
                <a:cs typeface="Arial" charset="0"/>
              </a:rPr>
              <a:t>Υπερφωσφαταιμία</a:t>
            </a:r>
            <a:r>
              <a:rPr lang="el-GR" altLang="en-US" sz="1200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alt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68358" name="Oval 6"/>
          <p:cNvSpPr>
            <a:spLocks noChangeArrowheads="1"/>
          </p:cNvSpPr>
          <p:nvPr/>
        </p:nvSpPr>
        <p:spPr bwMode="auto">
          <a:xfrm>
            <a:off x="2971800" y="2286000"/>
            <a:ext cx="1524000" cy="609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l-GR" altLang="en-US" sz="1200" dirty="0">
                <a:latin typeface="Arial" charset="0"/>
                <a:ea typeface="Arial" charset="0"/>
                <a:cs typeface="Arial" charset="0"/>
              </a:rPr>
              <a:t>Οξέωση </a:t>
            </a:r>
            <a:endParaRPr lang="en-US" alt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68359" name="Oval 7"/>
          <p:cNvSpPr>
            <a:spLocks noChangeArrowheads="1"/>
          </p:cNvSpPr>
          <p:nvPr/>
        </p:nvSpPr>
        <p:spPr bwMode="auto">
          <a:xfrm>
            <a:off x="7086599" y="1545624"/>
            <a:ext cx="1711411" cy="664176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l-GR" altLang="en-US" sz="1200" dirty="0" err="1">
                <a:latin typeface="Arial" charset="0"/>
                <a:ea typeface="Arial" charset="0"/>
                <a:cs typeface="Arial" charset="0"/>
              </a:rPr>
              <a:t>Αγγειοτασίνη</a:t>
            </a:r>
            <a:r>
              <a:rPr lang="el-GR" altLang="en-US" sz="1200" dirty="0">
                <a:latin typeface="Arial" charset="0"/>
                <a:ea typeface="Arial" charset="0"/>
                <a:cs typeface="Arial" charset="0"/>
              </a:rPr>
              <a:t> ΙΙ</a:t>
            </a:r>
            <a:endParaRPr lang="en-US" altLang="en-US" sz="1200" dirty="0">
              <a:latin typeface="Arial" charset="0"/>
              <a:ea typeface="Arial" charset="0"/>
              <a:cs typeface="Arial" charset="0"/>
            </a:endParaRPr>
          </a:p>
          <a:p>
            <a:pPr algn="ctr" eaLnBrk="1" hangingPunct="1"/>
            <a:endParaRPr lang="en-US" alt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68360" name="Oval 8"/>
          <p:cNvSpPr>
            <a:spLocks noChangeArrowheads="1"/>
          </p:cNvSpPr>
          <p:nvPr/>
        </p:nvSpPr>
        <p:spPr bwMode="auto">
          <a:xfrm>
            <a:off x="5181600" y="1066801"/>
            <a:ext cx="1600200" cy="838199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l-GR" altLang="en-US" sz="1200" dirty="0" err="1">
                <a:latin typeface="Arial" charset="0"/>
                <a:ea typeface="Arial" charset="0"/>
                <a:cs typeface="Arial" charset="0"/>
              </a:rPr>
              <a:t>Ενδοσπειραματική</a:t>
            </a:r>
            <a:r>
              <a:rPr lang="el-GR" altLang="en-US" sz="12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ctr" eaLnBrk="1" hangingPunct="1"/>
            <a:r>
              <a:rPr lang="el-GR" altLang="en-US" sz="1200" dirty="0">
                <a:latin typeface="Arial" charset="0"/>
                <a:ea typeface="Arial" charset="0"/>
                <a:cs typeface="Arial" charset="0"/>
              </a:rPr>
              <a:t>Υπέρταση</a:t>
            </a:r>
            <a:endParaRPr lang="en-US" alt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68361" name="Oval 9"/>
          <p:cNvSpPr>
            <a:spLocks noChangeArrowheads="1"/>
          </p:cNvSpPr>
          <p:nvPr/>
        </p:nvSpPr>
        <p:spPr bwMode="auto">
          <a:xfrm>
            <a:off x="7696199" y="2286000"/>
            <a:ext cx="1694936" cy="685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l-GR" altLang="en-US" sz="1200" dirty="0">
                <a:latin typeface="Arial" charset="0"/>
                <a:ea typeface="Arial" charset="0"/>
                <a:cs typeface="Arial" charset="0"/>
              </a:rPr>
              <a:t>Επιδράσεις </a:t>
            </a:r>
          </a:p>
          <a:p>
            <a:pPr algn="ctr" eaLnBrk="1" hangingPunct="1"/>
            <a:r>
              <a:rPr lang="el-GR" altLang="en-US" sz="1200" dirty="0" err="1">
                <a:latin typeface="Arial" charset="0"/>
                <a:ea typeface="Arial" charset="0"/>
                <a:cs typeface="Arial" charset="0"/>
              </a:rPr>
              <a:t>αλατοκορτικοειδών</a:t>
            </a:r>
            <a:endParaRPr lang="en-US" alt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68362" name="Oval 10"/>
          <p:cNvSpPr>
            <a:spLocks noChangeArrowheads="1"/>
          </p:cNvSpPr>
          <p:nvPr/>
        </p:nvSpPr>
        <p:spPr bwMode="auto">
          <a:xfrm>
            <a:off x="3352800" y="1408670"/>
            <a:ext cx="1447800" cy="72493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l-GR" altLang="en-US" sz="1200" dirty="0" err="1">
                <a:latin typeface="Arial" charset="0"/>
                <a:ea typeface="Arial" charset="0"/>
                <a:cs typeface="Arial" charset="0"/>
              </a:rPr>
              <a:t>Πρωτεϊνουρία</a:t>
            </a:r>
            <a:endParaRPr lang="en-US" alt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68363" name="Oval 11"/>
          <p:cNvSpPr>
            <a:spLocks noChangeArrowheads="1"/>
          </p:cNvSpPr>
          <p:nvPr/>
        </p:nvSpPr>
        <p:spPr bwMode="auto">
          <a:xfrm>
            <a:off x="3505200" y="3048000"/>
            <a:ext cx="1524000" cy="609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l-GR" altLang="en-US" sz="1200" dirty="0">
                <a:latin typeface="Arial" charset="0"/>
                <a:ea typeface="Arial" charset="0"/>
                <a:cs typeface="Arial" charset="0"/>
              </a:rPr>
              <a:t>Ουραιμικές </a:t>
            </a:r>
          </a:p>
          <a:p>
            <a:pPr algn="ctr" eaLnBrk="1" hangingPunct="1"/>
            <a:r>
              <a:rPr lang="el-GR" altLang="en-US" sz="1200" dirty="0">
                <a:latin typeface="Arial" charset="0"/>
                <a:ea typeface="Arial" charset="0"/>
                <a:cs typeface="Arial" charset="0"/>
              </a:rPr>
              <a:t>τοξίνες</a:t>
            </a:r>
            <a:endParaRPr lang="en-US" alt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68364" name="Oval 12"/>
          <p:cNvSpPr>
            <a:spLocks noChangeArrowheads="1"/>
          </p:cNvSpPr>
          <p:nvPr/>
        </p:nvSpPr>
        <p:spPr bwMode="auto">
          <a:xfrm>
            <a:off x="5105400" y="3733800"/>
            <a:ext cx="1981200" cy="1066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l-GR" altLang="en-US" sz="1200" dirty="0" err="1">
                <a:latin typeface="Arial" charset="0"/>
                <a:ea typeface="Arial" charset="0"/>
                <a:cs typeface="Arial" charset="0"/>
              </a:rPr>
              <a:t>Διαμεσοσωληναριακή</a:t>
            </a:r>
            <a:r>
              <a:rPr lang="el-GR" altLang="en-US" sz="12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ctr" eaLnBrk="1" hangingPunct="1"/>
            <a:r>
              <a:rPr lang="el-GR" altLang="en-US" sz="1200" dirty="0" err="1">
                <a:latin typeface="Arial" charset="0"/>
                <a:ea typeface="Arial" charset="0"/>
                <a:cs typeface="Arial" charset="0"/>
              </a:rPr>
              <a:t>ίνωση</a:t>
            </a:r>
            <a:r>
              <a:rPr lang="el-GR" altLang="en-US" sz="1200" dirty="0">
                <a:latin typeface="Arial" charset="0"/>
                <a:ea typeface="Arial" charset="0"/>
                <a:cs typeface="Arial" charset="0"/>
              </a:rPr>
              <a:t> και</a:t>
            </a:r>
            <a:endParaRPr lang="en-US" altLang="en-US" sz="1200" dirty="0">
              <a:latin typeface="Arial" charset="0"/>
              <a:ea typeface="Arial" charset="0"/>
              <a:cs typeface="Arial" charset="0"/>
            </a:endParaRPr>
          </a:p>
          <a:p>
            <a:pPr algn="ctr" eaLnBrk="1" hangingPunct="1"/>
            <a:r>
              <a:rPr lang="el-GR" altLang="en-US" sz="1200" dirty="0" err="1">
                <a:latin typeface="Arial" charset="0"/>
                <a:ea typeface="Arial" charset="0"/>
                <a:cs typeface="Arial" charset="0"/>
              </a:rPr>
              <a:t>σπειραματοσκληρυνση</a:t>
            </a:r>
            <a:endParaRPr lang="en-US" alt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68365" name="Line 13"/>
          <p:cNvSpPr>
            <a:spLocks noChangeShapeType="1"/>
          </p:cNvSpPr>
          <p:nvPr/>
        </p:nvSpPr>
        <p:spPr bwMode="auto">
          <a:xfrm>
            <a:off x="4724400" y="2057400"/>
            <a:ext cx="762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8366" name="Line 14"/>
          <p:cNvSpPr>
            <a:spLocks noChangeShapeType="1"/>
          </p:cNvSpPr>
          <p:nvPr/>
        </p:nvSpPr>
        <p:spPr bwMode="auto">
          <a:xfrm flipH="1">
            <a:off x="4876800" y="16002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8367" name="Line 15"/>
          <p:cNvSpPr>
            <a:spLocks noChangeShapeType="1"/>
          </p:cNvSpPr>
          <p:nvPr/>
        </p:nvSpPr>
        <p:spPr bwMode="auto">
          <a:xfrm>
            <a:off x="6860059" y="1545624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8368" name="Line 16"/>
          <p:cNvSpPr>
            <a:spLocks noChangeShapeType="1"/>
          </p:cNvSpPr>
          <p:nvPr/>
        </p:nvSpPr>
        <p:spPr bwMode="auto">
          <a:xfrm flipH="1">
            <a:off x="6629400" y="21336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8369" name="Line 17"/>
          <p:cNvSpPr>
            <a:spLocks noChangeShapeType="1"/>
          </p:cNvSpPr>
          <p:nvPr/>
        </p:nvSpPr>
        <p:spPr bwMode="auto">
          <a:xfrm>
            <a:off x="4648200" y="2667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8370" name="Line 18"/>
          <p:cNvSpPr>
            <a:spLocks noChangeShapeType="1"/>
          </p:cNvSpPr>
          <p:nvPr/>
        </p:nvSpPr>
        <p:spPr bwMode="auto">
          <a:xfrm flipV="1">
            <a:off x="5105400" y="29718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8371" name="Line 19"/>
          <p:cNvSpPr>
            <a:spLocks noChangeShapeType="1"/>
          </p:cNvSpPr>
          <p:nvPr/>
        </p:nvSpPr>
        <p:spPr bwMode="auto">
          <a:xfrm flipH="1" flipV="1">
            <a:off x="6705600" y="297180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8372" name="Line 20"/>
          <p:cNvSpPr>
            <a:spLocks noChangeShapeType="1"/>
          </p:cNvSpPr>
          <p:nvPr/>
        </p:nvSpPr>
        <p:spPr bwMode="auto">
          <a:xfrm flipH="1">
            <a:off x="6705600" y="2590800"/>
            <a:ext cx="838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8373" name="AutoShape 21"/>
          <p:cNvSpPr>
            <a:spLocks noChangeArrowheads="1"/>
          </p:cNvSpPr>
          <p:nvPr/>
        </p:nvSpPr>
        <p:spPr bwMode="auto">
          <a:xfrm>
            <a:off x="5943600" y="31242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868374" name="AutoShape 22"/>
          <p:cNvSpPr>
            <a:spLocks noChangeArrowheads="1"/>
          </p:cNvSpPr>
          <p:nvPr/>
        </p:nvSpPr>
        <p:spPr bwMode="auto">
          <a:xfrm>
            <a:off x="5943600" y="4876800"/>
            <a:ext cx="3048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868375" name="Line 23"/>
          <p:cNvSpPr>
            <a:spLocks noChangeShapeType="1"/>
          </p:cNvSpPr>
          <p:nvPr/>
        </p:nvSpPr>
        <p:spPr bwMode="auto">
          <a:xfrm>
            <a:off x="5943600" y="1981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53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Αγγειοτασίνη</a:t>
            </a:r>
            <a:endParaRPr lang="el-GR" dirty="0"/>
          </a:p>
        </p:txBody>
      </p:sp>
      <p:sp>
        <p:nvSpPr>
          <p:cNvPr id="8" name="Σύμβολο κράτησης θέσης περιεχομένου 7"/>
          <p:cNvSpPr>
            <a:spLocks noGrp="1"/>
          </p:cNvSpPr>
          <p:nvPr>
            <p:ph idx="1"/>
          </p:nvPr>
        </p:nvSpPr>
        <p:spPr>
          <a:xfrm>
            <a:off x="838200" y="1540701"/>
            <a:ext cx="10515600" cy="46362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/>
              <a:t>Προκαλεί </a:t>
            </a:r>
            <a:r>
              <a:rPr lang="el-GR" dirty="0" err="1"/>
              <a:t>αγγειοσύσπαση</a:t>
            </a:r>
            <a:r>
              <a:rPr lang="el-GR" dirty="0"/>
              <a:t> στο προσαγωγό και στο </a:t>
            </a:r>
            <a:r>
              <a:rPr lang="el-GR" dirty="0" err="1"/>
              <a:t>απαγωγό</a:t>
            </a:r>
            <a:r>
              <a:rPr lang="el-GR" dirty="0"/>
              <a:t> </a:t>
            </a:r>
            <a:r>
              <a:rPr lang="el-GR" dirty="0" err="1"/>
              <a:t>αρτηριόλιο</a:t>
            </a:r>
            <a:r>
              <a:rPr lang="el-GR" dirty="0"/>
              <a:t>, αλλά </a:t>
            </a:r>
            <a:r>
              <a:rPr lang="el-GR" u="sng" dirty="0"/>
              <a:t>αυξάνει εκλεκτικά περισσότερο την αντίσταση του </a:t>
            </a:r>
            <a:r>
              <a:rPr lang="el-GR" u="sng" dirty="0" err="1"/>
              <a:t>απαγωγού</a:t>
            </a:r>
            <a:r>
              <a:rPr lang="el-GR" u="sng" dirty="0"/>
              <a:t> </a:t>
            </a:r>
            <a:r>
              <a:rPr lang="el-GR" u="sng" dirty="0" err="1"/>
              <a:t>αρτηριολίου</a:t>
            </a:r>
            <a:r>
              <a:rPr lang="el-GR" dirty="0"/>
              <a:t> επειδή</a:t>
            </a:r>
            <a:r>
              <a:rPr lang="en-US" dirty="0"/>
              <a:t>:</a:t>
            </a:r>
            <a:endParaRPr lang="el-GR" dirty="0"/>
          </a:p>
          <a:p>
            <a:pPr lvl="0"/>
            <a:r>
              <a:rPr lang="el-GR" dirty="0"/>
              <a:t>Το </a:t>
            </a:r>
            <a:r>
              <a:rPr lang="el-GR" dirty="0" err="1"/>
              <a:t>απαγωγό</a:t>
            </a:r>
            <a:r>
              <a:rPr lang="el-GR" dirty="0"/>
              <a:t> </a:t>
            </a:r>
            <a:r>
              <a:rPr lang="el-GR" dirty="0" err="1"/>
              <a:t>αρτηριόλιο</a:t>
            </a:r>
            <a:r>
              <a:rPr lang="el-GR" dirty="0"/>
              <a:t> έχει μικρότερη διάμετρο.</a:t>
            </a:r>
          </a:p>
          <a:p>
            <a:pPr lvl="0"/>
            <a:r>
              <a:rPr lang="el-GR" dirty="0"/>
              <a:t>Ενεργοποιεί την απελευθέρωση του αγγειοδιασταλτικού ΝΟ από το προσαγωγό.</a:t>
            </a:r>
          </a:p>
          <a:p>
            <a:pPr lvl="0"/>
            <a:r>
              <a:rPr lang="el-GR" dirty="0"/>
              <a:t>Ελαχιστοποιεί την </a:t>
            </a:r>
            <a:r>
              <a:rPr lang="el-GR" dirty="0" err="1"/>
              <a:t>αγγειοσύσπαση</a:t>
            </a:r>
            <a:r>
              <a:rPr lang="el-GR" dirty="0"/>
              <a:t> του προσαγωγού, μέσω της ενεργοποίησης των υποδοχέων της </a:t>
            </a:r>
            <a:r>
              <a:rPr lang="el-GR" dirty="0" err="1"/>
              <a:t>αγγειοτασίνης</a:t>
            </a:r>
            <a:r>
              <a:rPr lang="el-GR" dirty="0"/>
              <a:t> τύπου ΙΙ και οδηγεί σε αγγειοδιαστολή.</a:t>
            </a:r>
          </a:p>
          <a:p>
            <a:r>
              <a:rPr lang="el-GR" dirty="0"/>
              <a:t>Τελικά η </a:t>
            </a:r>
            <a:r>
              <a:rPr lang="el-GR" dirty="0" err="1"/>
              <a:t>ενδοσπειραματική</a:t>
            </a:r>
            <a:r>
              <a:rPr lang="el-GR" dirty="0"/>
              <a:t> πίεση παραμένει σταθερή ή αυξάνεται και μ’ αυτό τον τρόπο συντηρείται σταθερός ή/και αυξάνεται ο ΡΣΔ. </a:t>
            </a:r>
          </a:p>
        </p:txBody>
      </p:sp>
    </p:spTree>
    <p:extLst>
      <p:ext uri="{BB962C8B-B14F-4D97-AF65-F5344CB8AC3E}">
        <p14:creationId xmlns:p14="http://schemas.microsoft.com/office/powerpoint/2010/main" val="1737163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Χρόνια νεφρική νόσος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l-GR" sz="3200" dirty="0"/>
              <a:t>Η παραμονή της βλάβης ή της μειωμένης νεφρικής λειτουργίας για </a:t>
            </a:r>
            <a:r>
              <a:rPr lang="el-GR" sz="3200" b="1" dirty="0"/>
              <a:t>3 μήνες τουλάχιστον, </a:t>
            </a:r>
            <a:r>
              <a:rPr lang="el-GR" sz="3200" dirty="0"/>
              <a:t>είναι απαραίτητη προϋπόθεση για την διαφορική διάγνωση μεταξύ ΧΝΝ και οξείας νεφρικής βλάβης. </a:t>
            </a:r>
          </a:p>
          <a:p>
            <a:pPr algn="just"/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6493283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86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590940"/>
              </p:ext>
            </p:extLst>
          </p:nvPr>
        </p:nvGraphicFramePr>
        <p:xfrm>
          <a:off x="1466334" y="1544595"/>
          <a:ext cx="4646367" cy="3175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40" name="Bitmap Image" r:id="rId3" imgW="3457143" imgH="2362530" progId="Paint.Picture">
                  <p:embed/>
                </p:oleObj>
              </mc:Choice>
              <mc:Fallback>
                <p:oleObj name="Bitmap Image" r:id="rId3" imgW="3457143" imgH="236253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6334" y="1544595"/>
                        <a:ext cx="4646367" cy="31750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4685373"/>
              </p:ext>
            </p:extLst>
          </p:nvPr>
        </p:nvGraphicFramePr>
        <p:xfrm>
          <a:off x="5867400" y="609601"/>
          <a:ext cx="4904984" cy="5692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41" name="Bitmap Image" r:id="rId5" imgW="4095238" imgH="4753639" progId="Paint.Picture">
                  <p:embed/>
                </p:oleObj>
              </mc:Choice>
              <mc:Fallback>
                <p:oleObj name="Bitmap Image" r:id="rId5" imgW="4095238" imgH="475363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609601"/>
                        <a:ext cx="4904984" cy="56929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8663" name="Rectangle 7"/>
          <p:cNvSpPr>
            <a:spLocks noGrp="1" noChangeArrowheads="1"/>
          </p:cNvSpPr>
          <p:nvPr>
            <p:ph type="title"/>
          </p:nvPr>
        </p:nvSpPr>
        <p:spPr>
          <a:xfrm>
            <a:off x="634314" y="267518"/>
            <a:ext cx="8229600" cy="712787"/>
          </a:xfrm>
        </p:spPr>
        <p:txBody>
          <a:bodyPr>
            <a:normAutofit/>
          </a:bodyPr>
          <a:lstStyle/>
          <a:p>
            <a:r>
              <a:rPr lang="el-GR" altLang="x-none" sz="4000" dirty="0" err="1">
                <a:latin typeface="Arial" charset="0"/>
              </a:rPr>
              <a:t>Αγγειοτασίνη</a:t>
            </a:r>
            <a:endParaRPr lang="en-US" altLang="x-none" sz="4000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98605" y="5144156"/>
            <a:ext cx="4077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srgbClr val="0308F8"/>
                </a:solidFill>
                <a:latin typeface="Comic Sans MS" charset="0"/>
                <a:ea typeface="Comic Sans MS" charset="0"/>
                <a:cs typeface="Comic Sans MS" charset="0"/>
              </a:rPr>
              <a:t>Σπείραμα</a:t>
            </a:r>
            <a:r>
              <a:rPr lang="el-GR" sz="2800" dirty="0"/>
              <a:t>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-6179" y="2869670"/>
            <a:ext cx="2508422" cy="395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0509FF"/>
                </a:solidFill>
                <a:latin typeface="Comic Sans MS" charset="0"/>
                <a:ea typeface="Comic Sans MS" charset="0"/>
                <a:cs typeface="Comic Sans MS" charset="0"/>
              </a:rPr>
              <a:t>Προσαγωγό</a:t>
            </a:r>
            <a:endParaRPr lang="en-US" dirty="0">
              <a:solidFill>
                <a:srgbClr val="0509FF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68346" y="4069491"/>
            <a:ext cx="2508422" cy="395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 err="1">
                <a:solidFill>
                  <a:srgbClr val="0509FF"/>
                </a:solidFill>
              </a:rPr>
              <a:t>Απαγωγό</a:t>
            </a:r>
            <a:endParaRPr lang="en-US" sz="2000" dirty="0">
              <a:solidFill>
                <a:srgbClr val="050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04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69" y="308919"/>
            <a:ext cx="11219935" cy="614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69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2" name="Rectangle 4"/>
          <p:cNvSpPr>
            <a:spLocks noChangeArrowheads="1"/>
          </p:cNvSpPr>
          <p:nvPr/>
        </p:nvSpPr>
        <p:spPr bwMode="auto">
          <a:xfrm>
            <a:off x="901873" y="304802"/>
            <a:ext cx="1060954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eaLnBrk="1" hangingPunct="1"/>
            <a:r>
              <a:rPr lang="el-GR" altLang="el-GR" sz="3600" b="0" dirty="0">
                <a:solidFill>
                  <a:schemeClr val="tx1"/>
                </a:solidFill>
                <a:latin typeface="+mj-lt"/>
              </a:rPr>
              <a:t>Παράγοντες που μειώνουν την </a:t>
            </a:r>
            <a:r>
              <a:rPr lang="el-GR" altLang="el-GR" sz="3600" b="0" dirty="0" err="1">
                <a:solidFill>
                  <a:schemeClr val="tx1"/>
                </a:solidFill>
                <a:latin typeface="+mj-lt"/>
              </a:rPr>
              <a:t>ενδοσπειραματική</a:t>
            </a:r>
            <a:r>
              <a:rPr lang="el-GR" altLang="el-GR" sz="3600" b="0" dirty="0">
                <a:solidFill>
                  <a:schemeClr val="tx1"/>
                </a:solidFill>
                <a:latin typeface="+mj-lt"/>
              </a:rPr>
              <a:t> πίεση</a:t>
            </a:r>
            <a:endParaRPr lang="en-US" altLang="el-GR" sz="36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75173" name="Freeform 5"/>
          <p:cNvSpPr>
            <a:spLocks/>
          </p:cNvSpPr>
          <p:nvPr/>
        </p:nvSpPr>
        <p:spPr bwMode="auto">
          <a:xfrm>
            <a:off x="3416301" y="2392364"/>
            <a:ext cx="561975" cy="422275"/>
          </a:xfrm>
          <a:custGeom>
            <a:avLst/>
            <a:gdLst>
              <a:gd name="T0" fmla="*/ 254 w 354"/>
              <a:gd name="T1" fmla="*/ 29 h 266"/>
              <a:gd name="T2" fmla="*/ 128 w 354"/>
              <a:gd name="T3" fmla="*/ 113 h 266"/>
              <a:gd name="T4" fmla="*/ 80 w 354"/>
              <a:gd name="T5" fmla="*/ 161 h 266"/>
              <a:gd name="T6" fmla="*/ 38 w 354"/>
              <a:gd name="T7" fmla="*/ 209 h 266"/>
              <a:gd name="T8" fmla="*/ 86 w 354"/>
              <a:gd name="T9" fmla="*/ 245 h 266"/>
              <a:gd name="T10" fmla="*/ 116 w 354"/>
              <a:gd name="T11" fmla="*/ 221 h 266"/>
              <a:gd name="T12" fmla="*/ 146 w 354"/>
              <a:gd name="T13" fmla="*/ 191 h 266"/>
              <a:gd name="T14" fmla="*/ 182 w 354"/>
              <a:gd name="T15" fmla="*/ 179 h 266"/>
              <a:gd name="T16" fmla="*/ 290 w 354"/>
              <a:gd name="T17" fmla="*/ 119 h 266"/>
              <a:gd name="T18" fmla="*/ 338 w 354"/>
              <a:gd name="T19" fmla="*/ 59 h 266"/>
              <a:gd name="T20" fmla="*/ 254 w 354"/>
              <a:gd name="T21" fmla="*/ 29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54" h="266">
                <a:moveTo>
                  <a:pt x="254" y="29"/>
                </a:moveTo>
                <a:cubicBezTo>
                  <a:pt x="221" y="62"/>
                  <a:pt x="173" y="98"/>
                  <a:pt x="128" y="113"/>
                </a:cubicBezTo>
                <a:cubicBezTo>
                  <a:pt x="111" y="130"/>
                  <a:pt x="100" y="147"/>
                  <a:pt x="80" y="161"/>
                </a:cubicBezTo>
                <a:cubicBezTo>
                  <a:pt x="52" y="203"/>
                  <a:pt x="68" y="189"/>
                  <a:pt x="38" y="209"/>
                </a:cubicBezTo>
                <a:cubicBezTo>
                  <a:pt x="0" y="266"/>
                  <a:pt x="43" y="250"/>
                  <a:pt x="86" y="245"/>
                </a:cubicBezTo>
                <a:cubicBezTo>
                  <a:pt x="120" y="193"/>
                  <a:pt x="75" y="254"/>
                  <a:pt x="116" y="221"/>
                </a:cubicBezTo>
                <a:cubicBezTo>
                  <a:pt x="148" y="195"/>
                  <a:pt x="106" y="209"/>
                  <a:pt x="146" y="191"/>
                </a:cubicBezTo>
                <a:cubicBezTo>
                  <a:pt x="158" y="186"/>
                  <a:pt x="171" y="186"/>
                  <a:pt x="182" y="179"/>
                </a:cubicBezTo>
                <a:cubicBezTo>
                  <a:pt x="216" y="157"/>
                  <a:pt x="252" y="132"/>
                  <a:pt x="290" y="119"/>
                </a:cubicBezTo>
                <a:cubicBezTo>
                  <a:pt x="303" y="106"/>
                  <a:pt x="338" y="74"/>
                  <a:pt x="338" y="59"/>
                </a:cubicBezTo>
                <a:cubicBezTo>
                  <a:pt x="350" y="0"/>
                  <a:pt x="354" y="29"/>
                  <a:pt x="254" y="2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74" name="Freeform 6"/>
          <p:cNvSpPr>
            <a:spLocks/>
          </p:cNvSpPr>
          <p:nvPr/>
        </p:nvSpPr>
        <p:spPr bwMode="auto">
          <a:xfrm rot="648264">
            <a:off x="3962401" y="2057401"/>
            <a:ext cx="561975" cy="422275"/>
          </a:xfrm>
          <a:custGeom>
            <a:avLst/>
            <a:gdLst>
              <a:gd name="T0" fmla="*/ 254 w 354"/>
              <a:gd name="T1" fmla="*/ 29 h 266"/>
              <a:gd name="T2" fmla="*/ 128 w 354"/>
              <a:gd name="T3" fmla="*/ 113 h 266"/>
              <a:gd name="T4" fmla="*/ 80 w 354"/>
              <a:gd name="T5" fmla="*/ 161 h 266"/>
              <a:gd name="T6" fmla="*/ 38 w 354"/>
              <a:gd name="T7" fmla="*/ 209 h 266"/>
              <a:gd name="T8" fmla="*/ 86 w 354"/>
              <a:gd name="T9" fmla="*/ 245 h 266"/>
              <a:gd name="T10" fmla="*/ 116 w 354"/>
              <a:gd name="T11" fmla="*/ 221 h 266"/>
              <a:gd name="T12" fmla="*/ 146 w 354"/>
              <a:gd name="T13" fmla="*/ 191 h 266"/>
              <a:gd name="T14" fmla="*/ 182 w 354"/>
              <a:gd name="T15" fmla="*/ 179 h 266"/>
              <a:gd name="T16" fmla="*/ 290 w 354"/>
              <a:gd name="T17" fmla="*/ 119 h 266"/>
              <a:gd name="T18" fmla="*/ 338 w 354"/>
              <a:gd name="T19" fmla="*/ 59 h 266"/>
              <a:gd name="T20" fmla="*/ 254 w 354"/>
              <a:gd name="T21" fmla="*/ 29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54" h="266">
                <a:moveTo>
                  <a:pt x="254" y="29"/>
                </a:moveTo>
                <a:cubicBezTo>
                  <a:pt x="221" y="62"/>
                  <a:pt x="173" y="98"/>
                  <a:pt x="128" y="113"/>
                </a:cubicBezTo>
                <a:cubicBezTo>
                  <a:pt x="111" y="130"/>
                  <a:pt x="100" y="147"/>
                  <a:pt x="80" y="161"/>
                </a:cubicBezTo>
                <a:cubicBezTo>
                  <a:pt x="52" y="203"/>
                  <a:pt x="68" y="189"/>
                  <a:pt x="38" y="209"/>
                </a:cubicBezTo>
                <a:cubicBezTo>
                  <a:pt x="0" y="266"/>
                  <a:pt x="43" y="250"/>
                  <a:pt x="86" y="245"/>
                </a:cubicBezTo>
                <a:cubicBezTo>
                  <a:pt x="120" y="193"/>
                  <a:pt x="75" y="254"/>
                  <a:pt x="116" y="221"/>
                </a:cubicBezTo>
                <a:cubicBezTo>
                  <a:pt x="148" y="195"/>
                  <a:pt x="106" y="209"/>
                  <a:pt x="146" y="191"/>
                </a:cubicBezTo>
                <a:cubicBezTo>
                  <a:pt x="158" y="186"/>
                  <a:pt x="171" y="186"/>
                  <a:pt x="182" y="179"/>
                </a:cubicBezTo>
                <a:cubicBezTo>
                  <a:pt x="216" y="157"/>
                  <a:pt x="252" y="132"/>
                  <a:pt x="290" y="119"/>
                </a:cubicBezTo>
                <a:cubicBezTo>
                  <a:pt x="303" y="106"/>
                  <a:pt x="338" y="74"/>
                  <a:pt x="338" y="59"/>
                </a:cubicBezTo>
                <a:cubicBezTo>
                  <a:pt x="350" y="0"/>
                  <a:pt x="354" y="29"/>
                  <a:pt x="254" y="2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75" name="Freeform 7"/>
          <p:cNvSpPr>
            <a:spLocks/>
          </p:cNvSpPr>
          <p:nvPr/>
        </p:nvSpPr>
        <p:spPr bwMode="auto">
          <a:xfrm>
            <a:off x="4524376" y="2095501"/>
            <a:ext cx="423863" cy="244475"/>
          </a:xfrm>
          <a:custGeom>
            <a:avLst/>
            <a:gdLst>
              <a:gd name="T0" fmla="*/ 162 w 267"/>
              <a:gd name="T1" fmla="*/ 0 h 154"/>
              <a:gd name="T2" fmla="*/ 48 w 267"/>
              <a:gd name="T3" fmla="*/ 24 h 154"/>
              <a:gd name="T4" fmla="*/ 0 w 267"/>
              <a:gd name="T5" fmla="*/ 84 h 154"/>
              <a:gd name="T6" fmla="*/ 198 w 267"/>
              <a:gd name="T7" fmla="*/ 108 h 154"/>
              <a:gd name="T8" fmla="*/ 204 w 267"/>
              <a:gd name="T9" fmla="*/ 48 h 154"/>
              <a:gd name="T10" fmla="*/ 174 w 267"/>
              <a:gd name="T11" fmla="*/ 18 h 154"/>
              <a:gd name="T12" fmla="*/ 156 w 267"/>
              <a:gd name="T13" fmla="*/ 12 h 154"/>
              <a:gd name="T14" fmla="*/ 162 w 267"/>
              <a:gd name="T15" fmla="*/ 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7" h="154">
                <a:moveTo>
                  <a:pt x="162" y="0"/>
                </a:moveTo>
                <a:cubicBezTo>
                  <a:pt x="114" y="16"/>
                  <a:pt x="101" y="19"/>
                  <a:pt x="48" y="24"/>
                </a:cubicBezTo>
                <a:cubicBezTo>
                  <a:pt x="19" y="34"/>
                  <a:pt x="9" y="57"/>
                  <a:pt x="0" y="84"/>
                </a:cubicBezTo>
                <a:cubicBezTo>
                  <a:pt x="60" y="104"/>
                  <a:pt x="135" y="100"/>
                  <a:pt x="198" y="108"/>
                </a:cubicBezTo>
                <a:cubicBezTo>
                  <a:pt x="267" y="154"/>
                  <a:pt x="239" y="71"/>
                  <a:pt x="204" y="48"/>
                </a:cubicBezTo>
                <a:cubicBezTo>
                  <a:pt x="192" y="30"/>
                  <a:pt x="194" y="28"/>
                  <a:pt x="174" y="18"/>
                </a:cubicBezTo>
                <a:cubicBezTo>
                  <a:pt x="168" y="15"/>
                  <a:pt x="160" y="17"/>
                  <a:pt x="156" y="12"/>
                </a:cubicBezTo>
                <a:cubicBezTo>
                  <a:pt x="154" y="8"/>
                  <a:pt x="160" y="4"/>
                  <a:pt x="162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76" name="Freeform 8"/>
          <p:cNvSpPr>
            <a:spLocks/>
          </p:cNvSpPr>
          <p:nvPr/>
        </p:nvSpPr>
        <p:spPr bwMode="auto">
          <a:xfrm rot="1067325">
            <a:off x="5257801" y="2209801"/>
            <a:ext cx="493713" cy="347663"/>
          </a:xfrm>
          <a:custGeom>
            <a:avLst/>
            <a:gdLst>
              <a:gd name="T0" fmla="*/ 215 w 311"/>
              <a:gd name="T1" fmla="*/ 23 h 219"/>
              <a:gd name="T2" fmla="*/ 77 w 311"/>
              <a:gd name="T3" fmla="*/ 29 h 219"/>
              <a:gd name="T4" fmla="*/ 65 w 311"/>
              <a:gd name="T5" fmla="*/ 65 h 219"/>
              <a:gd name="T6" fmla="*/ 47 w 311"/>
              <a:gd name="T7" fmla="*/ 77 h 219"/>
              <a:gd name="T8" fmla="*/ 35 w 311"/>
              <a:gd name="T9" fmla="*/ 95 h 219"/>
              <a:gd name="T10" fmla="*/ 113 w 311"/>
              <a:gd name="T11" fmla="*/ 173 h 219"/>
              <a:gd name="T12" fmla="*/ 131 w 311"/>
              <a:gd name="T13" fmla="*/ 185 h 219"/>
              <a:gd name="T14" fmla="*/ 185 w 311"/>
              <a:gd name="T15" fmla="*/ 203 h 219"/>
              <a:gd name="T16" fmla="*/ 221 w 311"/>
              <a:gd name="T17" fmla="*/ 215 h 219"/>
              <a:gd name="T18" fmla="*/ 281 w 311"/>
              <a:gd name="T19" fmla="*/ 209 h 219"/>
              <a:gd name="T20" fmla="*/ 293 w 311"/>
              <a:gd name="T21" fmla="*/ 173 h 219"/>
              <a:gd name="T22" fmla="*/ 311 w 311"/>
              <a:gd name="T23" fmla="*/ 137 h 219"/>
              <a:gd name="T24" fmla="*/ 305 w 311"/>
              <a:gd name="T25" fmla="*/ 77 h 219"/>
              <a:gd name="T26" fmla="*/ 287 w 311"/>
              <a:gd name="T27" fmla="*/ 65 h 219"/>
              <a:gd name="T28" fmla="*/ 191 w 311"/>
              <a:gd name="T29" fmla="*/ 29 h 219"/>
              <a:gd name="T30" fmla="*/ 215 w 311"/>
              <a:gd name="T31" fmla="*/ 23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1" h="219">
                <a:moveTo>
                  <a:pt x="215" y="23"/>
                </a:moveTo>
                <a:cubicBezTo>
                  <a:pt x="169" y="25"/>
                  <a:pt x="121" y="17"/>
                  <a:pt x="77" y="29"/>
                </a:cubicBezTo>
                <a:cubicBezTo>
                  <a:pt x="65" y="32"/>
                  <a:pt x="76" y="58"/>
                  <a:pt x="65" y="65"/>
                </a:cubicBezTo>
                <a:cubicBezTo>
                  <a:pt x="59" y="69"/>
                  <a:pt x="53" y="73"/>
                  <a:pt x="47" y="77"/>
                </a:cubicBezTo>
                <a:cubicBezTo>
                  <a:pt x="43" y="83"/>
                  <a:pt x="38" y="89"/>
                  <a:pt x="35" y="95"/>
                </a:cubicBezTo>
                <a:cubicBezTo>
                  <a:pt x="0" y="165"/>
                  <a:pt x="81" y="152"/>
                  <a:pt x="113" y="173"/>
                </a:cubicBezTo>
                <a:cubicBezTo>
                  <a:pt x="119" y="177"/>
                  <a:pt x="124" y="182"/>
                  <a:pt x="131" y="185"/>
                </a:cubicBezTo>
                <a:cubicBezTo>
                  <a:pt x="148" y="193"/>
                  <a:pt x="167" y="197"/>
                  <a:pt x="185" y="203"/>
                </a:cubicBezTo>
                <a:cubicBezTo>
                  <a:pt x="197" y="207"/>
                  <a:pt x="221" y="215"/>
                  <a:pt x="221" y="215"/>
                </a:cubicBezTo>
                <a:cubicBezTo>
                  <a:pt x="241" y="213"/>
                  <a:pt x="264" y="219"/>
                  <a:pt x="281" y="209"/>
                </a:cubicBezTo>
                <a:cubicBezTo>
                  <a:pt x="292" y="203"/>
                  <a:pt x="289" y="185"/>
                  <a:pt x="293" y="173"/>
                </a:cubicBezTo>
                <a:cubicBezTo>
                  <a:pt x="301" y="148"/>
                  <a:pt x="295" y="160"/>
                  <a:pt x="311" y="137"/>
                </a:cubicBezTo>
                <a:cubicBezTo>
                  <a:pt x="309" y="117"/>
                  <a:pt x="311" y="96"/>
                  <a:pt x="305" y="77"/>
                </a:cubicBezTo>
                <a:cubicBezTo>
                  <a:pt x="303" y="70"/>
                  <a:pt x="294" y="68"/>
                  <a:pt x="287" y="65"/>
                </a:cubicBezTo>
                <a:cubicBezTo>
                  <a:pt x="256" y="51"/>
                  <a:pt x="224" y="37"/>
                  <a:pt x="191" y="29"/>
                </a:cubicBezTo>
                <a:cubicBezTo>
                  <a:pt x="172" y="0"/>
                  <a:pt x="172" y="9"/>
                  <a:pt x="215" y="2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77" name="Freeform 9"/>
          <p:cNvSpPr>
            <a:spLocks/>
          </p:cNvSpPr>
          <p:nvPr/>
        </p:nvSpPr>
        <p:spPr bwMode="auto">
          <a:xfrm rot="2337935">
            <a:off x="5562601" y="2514601"/>
            <a:ext cx="493713" cy="347663"/>
          </a:xfrm>
          <a:custGeom>
            <a:avLst/>
            <a:gdLst>
              <a:gd name="T0" fmla="*/ 215 w 311"/>
              <a:gd name="T1" fmla="*/ 23 h 219"/>
              <a:gd name="T2" fmla="*/ 77 w 311"/>
              <a:gd name="T3" fmla="*/ 29 h 219"/>
              <a:gd name="T4" fmla="*/ 65 w 311"/>
              <a:gd name="T5" fmla="*/ 65 h 219"/>
              <a:gd name="T6" fmla="*/ 47 w 311"/>
              <a:gd name="T7" fmla="*/ 77 h 219"/>
              <a:gd name="T8" fmla="*/ 35 w 311"/>
              <a:gd name="T9" fmla="*/ 95 h 219"/>
              <a:gd name="T10" fmla="*/ 113 w 311"/>
              <a:gd name="T11" fmla="*/ 173 h 219"/>
              <a:gd name="T12" fmla="*/ 131 w 311"/>
              <a:gd name="T13" fmla="*/ 185 h 219"/>
              <a:gd name="T14" fmla="*/ 185 w 311"/>
              <a:gd name="T15" fmla="*/ 203 h 219"/>
              <a:gd name="T16" fmla="*/ 221 w 311"/>
              <a:gd name="T17" fmla="*/ 215 h 219"/>
              <a:gd name="T18" fmla="*/ 281 w 311"/>
              <a:gd name="T19" fmla="*/ 209 h 219"/>
              <a:gd name="T20" fmla="*/ 293 w 311"/>
              <a:gd name="T21" fmla="*/ 173 h 219"/>
              <a:gd name="T22" fmla="*/ 311 w 311"/>
              <a:gd name="T23" fmla="*/ 137 h 219"/>
              <a:gd name="T24" fmla="*/ 305 w 311"/>
              <a:gd name="T25" fmla="*/ 77 h 219"/>
              <a:gd name="T26" fmla="*/ 287 w 311"/>
              <a:gd name="T27" fmla="*/ 65 h 219"/>
              <a:gd name="T28" fmla="*/ 191 w 311"/>
              <a:gd name="T29" fmla="*/ 29 h 219"/>
              <a:gd name="T30" fmla="*/ 215 w 311"/>
              <a:gd name="T31" fmla="*/ 23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1" h="219">
                <a:moveTo>
                  <a:pt x="215" y="23"/>
                </a:moveTo>
                <a:cubicBezTo>
                  <a:pt x="169" y="25"/>
                  <a:pt x="121" y="17"/>
                  <a:pt x="77" y="29"/>
                </a:cubicBezTo>
                <a:cubicBezTo>
                  <a:pt x="65" y="32"/>
                  <a:pt x="76" y="58"/>
                  <a:pt x="65" y="65"/>
                </a:cubicBezTo>
                <a:cubicBezTo>
                  <a:pt x="59" y="69"/>
                  <a:pt x="53" y="73"/>
                  <a:pt x="47" y="77"/>
                </a:cubicBezTo>
                <a:cubicBezTo>
                  <a:pt x="43" y="83"/>
                  <a:pt x="38" y="89"/>
                  <a:pt x="35" y="95"/>
                </a:cubicBezTo>
                <a:cubicBezTo>
                  <a:pt x="0" y="165"/>
                  <a:pt x="81" y="152"/>
                  <a:pt x="113" y="173"/>
                </a:cubicBezTo>
                <a:cubicBezTo>
                  <a:pt x="119" y="177"/>
                  <a:pt x="124" y="182"/>
                  <a:pt x="131" y="185"/>
                </a:cubicBezTo>
                <a:cubicBezTo>
                  <a:pt x="148" y="193"/>
                  <a:pt x="167" y="197"/>
                  <a:pt x="185" y="203"/>
                </a:cubicBezTo>
                <a:cubicBezTo>
                  <a:pt x="197" y="207"/>
                  <a:pt x="221" y="215"/>
                  <a:pt x="221" y="215"/>
                </a:cubicBezTo>
                <a:cubicBezTo>
                  <a:pt x="241" y="213"/>
                  <a:pt x="264" y="219"/>
                  <a:pt x="281" y="209"/>
                </a:cubicBezTo>
                <a:cubicBezTo>
                  <a:pt x="292" y="203"/>
                  <a:pt x="289" y="185"/>
                  <a:pt x="293" y="173"/>
                </a:cubicBezTo>
                <a:cubicBezTo>
                  <a:pt x="301" y="148"/>
                  <a:pt x="295" y="160"/>
                  <a:pt x="311" y="137"/>
                </a:cubicBezTo>
                <a:cubicBezTo>
                  <a:pt x="309" y="117"/>
                  <a:pt x="311" y="96"/>
                  <a:pt x="305" y="77"/>
                </a:cubicBezTo>
                <a:cubicBezTo>
                  <a:pt x="303" y="70"/>
                  <a:pt x="294" y="68"/>
                  <a:pt x="287" y="65"/>
                </a:cubicBezTo>
                <a:cubicBezTo>
                  <a:pt x="256" y="51"/>
                  <a:pt x="224" y="37"/>
                  <a:pt x="191" y="29"/>
                </a:cubicBezTo>
                <a:cubicBezTo>
                  <a:pt x="172" y="0"/>
                  <a:pt x="172" y="9"/>
                  <a:pt x="215" y="2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78" name="Freeform 10"/>
          <p:cNvSpPr>
            <a:spLocks/>
          </p:cNvSpPr>
          <p:nvPr/>
        </p:nvSpPr>
        <p:spPr bwMode="auto">
          <a:xfrm>
            <a:off x="5784850" y="2901951"/>
            <a:ext cx="457200" cy="500063"/>
          </a:xfrm>
          <a:custGeom>
            <a:avLst/>
            <a:gdLst>
              <a:gd name="T0" fmla="*/ 266 w 288"/>
              <a:gd name="T1" fmla="*/ 139 h 315"/>
              <a:gd name="T2" fmla="*/ 170 w 288"/>
              <a:gd name="T3" fmla="*/ 39 h 315"/>
              <a:gd name="T4" fmla="*/ 136 w 288"/>
              <a:gd name="T5" fmla="*/ 2 h 315"/>
              <a:gd name="T6" fmla="*/ 94 w 288"/>
              <a:gd name="T7" fmla="*/ 38 h 315"/>
              <a:gd name="T8" fmla="*/ 76 w 288"/>
              <a:gd name="T9" fmla="*/ 44 h 315"/>
              <a:gd name="T10" fmla="*/ 86 w 288"/>
              <a:gd name="T11" fmla="*/ 161 h 315"/>
              <a:gd name="T12" fmla="*/ 89 w 288"/>
              <a:gd name="T13" fmla="*/ 182 h 315"/>
              <a:gd name="T14" fmla="*/ 111 w 288"/>
              <a:gd name="T15" fmla="*/ 235 h 315"/>
              <a:gd name="T16" fmla="*/ 125 w 288"/>
              <a:gd name="T17" fmla="*/ 270 h 315"/>
              <a:gd name="T18" fmla="*/ 169 w 288"/>
              <a:gd name="T19" fmla="*/ 311 h 315"/>
              <a:gd name="T20" fmla="*/ 204 w 288"/>
              <a:gd name="T21" fmla="*/ 296 h 315"/>
              <a:gd name="T22" fmla="*/ 243 w 288"/>
              <a:gd name="T23" fmla="*/ 286 h 315"/>
              <a:gd name="T24" fmla="*/ 284 w 288"/>
              <a:gd name="T25" fmla="*/ 242 h 315"/>
              <a:gd name="T26" fmla="*/ 282 w 288"/>
              <a:gd name="T27" fmla="*/ 220 h 315"/>
              <a:gd name="T28" fmla="*/ 246 w 288"/>
              <a:gd name="T29" fmla="*/ 125 h 315"/>
              <a:gd name="T30" fmla="*/ 266 w 288"/>
              <a:gd name="T31" fmla="*/ 139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8" h="315">
                <a:moveTo>
                  <a:pt x="266" y="139"/>
                </a:moveTo>
                <a:cubicBezTo>
                  <a:pt x="234" y="105"/>
                  <a:pt x="208" y="64"/>
                  <a:pt x="170" y="39"/>
                </a:cubicBezTo>
                <a:cubicBezTo>
                  <a:pt x="160" y="32"/>
                  <a:pt x="149" y="6"/>
                  <a:pt x="136" y="2"/>
                </a:cubicBezTo>
                <a:cubicBezTo>
                  <a:pt x="130" y="0"/>
                  <a:pt x="101" y="40"/>
                  <a:pt x="94" y="38"/>
                </a:cubicBezTo>
                <a:cubicBezTo>
                  <a:pt x="86" y="39"/>
                  <a:pt x="83" y="42"/>
                  <a:pt x="76" y="44"/>
                </a:cubicBezTo>
                <a:cubicBezTo>
                  <a:pt x="0" y="63"/>
                  <a:pt x="81" y="123"/>
                  <a:pt x="86" y="161"/>
                </a:cubicBezTo>
                <a:cubicBezTo>
                  <a:pt x="87" y="168"/>
                  <a:pt x="86" y="175"/>
                  <a:pt x="89" y="182"/>
                </a:cubicBezTo>
                <a:cubicBezTo>
                  <a:pt x="94" y="200"/>
                  <a:pt x="103" y="217"/>
                  <a:pt x="111" y="235"/>
                </a:cubicBezTo>
                <a:cubicBezTo>
                  <a:pt x="115" y="246"/>
                  <a:pt x="125" y="270"/>
                  <a:pt x="125" y="270"/>
                </a:cubicBezTo>
                <a:cubicBezTo>
                  <a:pt x="140" y="283"/>
                  <a:pt x="151" y="305"/>
                  <a:pt x="169" y="311"/>
                </a:cubicBezTo>
                <a:cubicBezTo>
                  <a:pt x="181" y="315"/>
                  <a:pt x="193" y="301"/>
                  <a:pt x="204" y="296"/>
                </a:cubicBezTo>
                <a:cubicBezTo>
                  <a:pt x="228" y="286"/>
                  <a:pt x="215" y="289"/>
                  <a:pt x="243" y="286"/>
                </a:cubicBezTo>
                <a:cubicBezTo>
                  <a:pt x="257" y="271"/>
                  <a:pt x="274" y="259"/>
                  <a:pt x="284" y="242"/>
                </a:cubicBezTo>
                <a:cubicBezTo>
                  <a:pt x="288" y="236"/>
                  <a:pt x="284" y="228"/>
                  <a:pt x="282" y="220"/>
                </a:cubicBezTo>
                <a:cubicBezTo>
                  <a:pt x="272" y="188"/>
                  <a:pt x="261" y="155"/>
                  <a:pt x="246" y="125"/>
                </a:cubicBezTo>
                <a:cubicBezTo>
                  <a:pt x="255" y="91"/>
                  <a:pt x="248" y="97"/>
                  <a:pt x="266" y="13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79" name="Freeform 11"/>
          <p:cNvSpPr>
            <a:spLocks/>
          </p:cNvSpPr>
          <p:nvPr/>
        </p:nvSpPr>
        <p:spPr bwMode="auto">
          <a:xfrm>
            <a:off x="3733801" y="2895601"/>
            <a:ext cx="561975" cy="422275"/>
          </a:xfrm>
          <a:custGeom>
            <a:avLst/>
            <a:gdLst>
              <a:gd name="T0" fmla="*/ 254 w 354"/>
              <a:gd name="T1" fmla="*/ 29 h 266"/>
              <a:gd name="T2" fmla="*/ 128 w 354"/>
              <a:gd name="T3" fmla="*/ 113 h 266"/>
              <a:gd name="T4" fmla="*/ 80 w 354"/>
              <a:gd name="T5" fmla="*/ 161 h 266"/>
              <a:gd name="T6" fmla="*/ 38 w 354"/>
              <a:gd name="T7" fmla="*/ 209 h 266"/>
              <a:gd name="T8" fmla="*/ 86 w 354"/>
              <a:gd name="T9" fmla="*/ 245 h 266"/>
              <a:gd name="T10" fmla="*/ 116 w 354"/>
              <a:gd name="T11" fmla="*/ 221 h 266"/>
              <a:gd name="T12" fmla="*/ 146 w 354"/>
              <a:gd name="T13" fmla="*/ 191 h 266"/>
              <a:gd name="T14" fmla="*/ 182 w 354"/>
              <a:gd name="T15" fmla="*/ 179 h 266"/>
              <a:gd name="T16" fmla="*/ 290 w 354"/>
              <a:gd name="T17" fmla="*/ 119 h 266"/>
              <a:gd name="T18" fmla="*/ 338 w 354"/>
              <a:gd name="T19" fmla="*/ 59 h 266"/>
              <a:gd name="T20" fmla="*/ 254 w 354"/>
              <a:gd name="T21" fmla="*/ 29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54" h="266">
                <a:moveTo>
                  <a:pt x="254" y="29"/>
                </a:moveTo>
                <a:cubicBezTo>
                  <a:pt x="221" y="62"/>
                  <a:pt x="173" y="98"/>
                  <a:pt x="128" y="113"/>
                </a:cubicBezTo>
                <a:cubicBezTo>
                  <a:pt x="111" y="130"/>
                  <a:pt x="100" y="147"/>
                  <a:pt x="80" y="161"/>
                </a:cubicBezTo>
                <a:cubicBezTo>
                  <a:pt x="52" y="203"/>
                  <a:pt x="68" y="189"/>
                  <a:pt x="38" y="209"/>
                </a:cubicBezTo>
                <a:cubicBezTo>
                  <a:pt x="0" y="266"/>
                  <a:pt x="43" y="250"/>
                  <a:pt x="86" y="245"/>
                </a:cubicBezTo>
                <a:cubicBezTo>
                  <a:pt x="120" y="193"/>
                  <a:pt x="75" y="254"/>
                  <a:pt x="116" y="221"/>
                </a:cubicBezTo>
                <a:cubicBezTo>
                  <a:pt x="148" y="195"/>
                  <a:pt x="106" y="209"/>
                  <a:pt x="146" y="191"/>
                </a:cubicBezTo>
                <a:cubicBezTo>
                  <a:pt x="158" y="186"/>
                  <a:pt x="171" y="186"/>
                  <a:pt x="182" y="179"/>
                </a:cubicBezTo>
                <a:cubicBezTo>
                  <a:pt x="216" y="157"/>
                  <a:pt x="252" y="132"/>
                  <a:pt x="290" y="119"/>
                </a:cubicBezTo>
                <a:cubicBezTo>
                  <a:pt x="303" y="106"/>
                  <a:pt x="338" y="74"/>
                  <a:pt x="338" y="59"/>
                </a:cubicBezTo>
                <a:cubicBezTo>
                  <a:pt x="350" y="0"/>
                  <a:pt x="354" y="29"/>
                  <a:pt x="254" y="2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80" name="Freeform 12"/>
          <p:cNvSpPr>
            <a:spLocks/>
          </p:cNvSpPr>
          <p:nvPr/>
        </p:nvSpPr>
        <p:spPr bwMode="auto">
          <a:xfrm rot="1477982">
            <a:off x="4267201" y="2590801"/>
            <a:ext cx="561975" cy="422275"/>
          </a:xfrm>
          <a:custGeom>
            <a:avLst/>
            <a:gdLst>
              <a:gd name="T0" fmla="*/ 254 w 354"/>
              <a:gd name="T1" fmla="*/ 29 h 266"/>
              <a:gd name="T2" fmla="*/ 128 w 354"/>
              <a:gd name="T3" fmla="*/ 113 h 266"/>
              <a:gd name="T4" fmla="*/ 80 w 354"/>
              <a:gd name="T5" fmla="*/ 161 h 266"/>
              <a:gd name="T6" fmla="*/ 38 w 354"/>
              <a:gd name="T7" fmla="*/ 209 h 266"/>
              <a:gd name="T8" fmla="*/ 86 w 354"/>
              <a:gd name="T9" fmla="*/ 245 h 266"/>
              <a:gd name="T10" fmla="*/ 116 w 354"/>
              <a:gd name="T11" fmla="*/ 221 h 266"/>
              <a:gd name="T12" fmla="*/ 146 w 354"/>
              <a:gd name="T13" fmla="*/ 191 h 266"/>
              <a:gd name="T14" fmla="*/ 182 w 354"/>
              <a:gd name="T15" fmla="*/ 179 h 266"/>
              <a:gd name="T16" fmla="*/ 290 w 354"/>
              <a:gd name="T17" fmla="*/ 119 h 266"/>
              <a:gd name="T18" fmla="*/ 338 w 354"/>
              <a:gd name="T19" fmla="*/ 59 h 266"/>
              <a:gd name="T20" fmla="*/ 254 w 354"/>
              <a:gd name="T21" fmla="*/ 29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54" h="266">
                <a:moveTo>
                  <a:pt x="254" y="29"/>
                </a:moveTo>
                <a:cubicBezTo>
                  <a:pt x="221" y="62"/>
                  <a:pt x="173" y="98"/>
                  <a:pt x="128" y="113"/>
                </a:cubicBezTo>
                <a:cubicBezTo>
                  <a:pt x="111" y="130"/>
                  <a:pt x="100" y="147"/>
                  <a:pt x="80" y="161"/>
                </a:cubicBezTo>
                <a:cubicBezTo>
                  <a:pt x="52" y="203"/>
                  <a:pt x="68" y="189"/>
                  <a:pt x="38" y="209"/>
                </a:cubicBezTo>
                <a:cubicBezTo>
                  <a:pt x="0" y="266"/>
                  <a:pt x="43" y="250"/>
                  <a:pt x="86" y="245"/>
                </a:cubicBezTo>
                <a:cubicBezTo>
                  <a:pt x="120" y="193"/>
                  <a:pt x="75" y="254"/>
                  <a:pt x="116" y="221"/>
                </a:cubicBezTo>
                <a:cubicBezTo>
                  <a:pt x="148" y="195"/>
                  <a:pt x="106" y="209"/>
                  <a:pt x="146" y="191"/>
                </a:cubicBezTo>
                <a:cubicBezTo>
                  <a:pt x="158" y="186"/>
                  <a:pt x="171" y="186"/>
                  <a:pt x="182" y="179"/>
                </a:cubicBezTo>
                <a:cubicBezTo>
                  <a:pt x="216" y="157"/>
                  <a:pt x="252" y="132"/>
                  <a:pt x="290" y="119"/>
                </a:cubicBezTo>
                <a:cubicBezTo>
                  <a:pt x="303" y="106"/>
                  <a:pt x="338" y="74"/>
                  <a:pt x="338" y="59"/>
                </a:cubicBezTo>
                <a:cubicBezTo>
                  <a:pt x="350" y="0"/>
                  <a:pt x="354" y="29"/>
                  <a:pt x="254" y="2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81" name="Freeform 13"/>
          <p:cNvSpPr>
            <a:spLocks/>
          </p:cNvSpPr>
          <p:nvPr/>
        </p:nvSpPr>
        <p:spPr bwMode="auto">
          <a:xfrm>
            <a:off x="4868863" y="2039938"/>
            <a:ext cx="493712" cy="347662"/>
          </a:xfrm>
          <a:custGeom>
            <a:avLst/>
            <a:gdLst>
              <a:gd name="T0" fmla="*/ 215 w 311"/>
              <a:gd name="T1" fmla="*/ 23 h 219"/>
              <a:gd name="T2" fmla="*/ 77 w 311"/>
              <a:gd name="T3" fmla="*/ 29 h 219"/>
              <a:gd name="T4" fmla="*/ 65 w 311"/>
              <a:gd name="T5" fmla="*/ 65 h 219"/>
              <a:gd name="T6" fmla="*/ 47 w 311"/>
              <a:gd name="T7" fmla="*/ 77 h 219"/>
              <a:gd name="T8" fmla="*/ 35 w 311"/>
              <a:gd name="T9" fmla="*/ 95 h 219"/>
              <a:gd name="T10" fmla="*/ 113 w 311"/>
              <a:gd name="T11" fmla="*/ 173 h 219"/>
              <a:gd name="T12" fmla="*/ 131 w 311"/>
              <a:gd name="T13" fmla="*/ 185 h 219"/>
              <a:gd name="T14" fmla="*/ 185 w 311"/>
              <a:gd name="T15" fmla="*/ 203 h 219"/>
              <a:gd name="T16" fmla="*/ 221 w 311"/>
              <a:gd name="T17" fmla="*/ 215 h 219"/>
              <a:gd name="T18" fmla="*/ 281 w 311"/>
              <a:gd name="T19" fmla="*/ 209 h 219"/>
              <a:gd name="T20" fmla="*/ 293 w 311"/>
              <a:gd name="T21" fmla="*/ 173 h 219"/>
              <a:gd name="T22" fmla="*/ 311 w 311"/>
              <a:gd name="T23" fmla="*/ 137 h 219"/>
              <a:gd name="T24" fmla="*/ 305 w 311"/>
              <a:gd name="T25" fmla="*/ 77 h 219"/>
              <a:gd name="T26" fmla="*/ 287 w 311"/>
              <a:gd name="T27" fmla="*/ 65 h 219"/>
              <a:gd name="T28" fmla="*/ 191 w 311"/>
              <a:gd name="T29" fmla="*/ 29 h 219"/>
              <a:gd name="T30" fmla="*/ 215 w 311"/>
              <a:gd name="T31" fmla="*/ 23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1" h="219">
                <a:moveTo>
                  <a:pt x="215" y="23"/>
                </a:moveTo>
                <a:cubicBezTo>
                  <a:pt x="169" y="25"/>
                  <a:pt x="121" y="17"/>
                  <a:pt x="77" y="29"/>
                </a:cubicBezTo>
                <a:cubicBezTo>
                  <a:pt x="65" y="32"/>
                  <a:pt x="76" y="58"/>
                  <a:pt x="65" y="65"/>
                </a:cubicBezTo>
                <a:cubicBezTo>
                  <a:pt x="59" y="69"/>
                  <a:pt x="53" y="73"/>
                  <a:pt x="47" y="77"/>
                </a:cubicBezTo>
                <a:cubicBezTo>
                  <a:pt x="43" y="83"/>
                  <a:pt x="38" y="89"/>
                  <a:pt x="35" y="95"/>
                </a:cubicBezTo>
                <a:cubicBezTo>
                  <a:pt x="0" y="165"/>
                  <a:pt x="81" y="152"/>
                  <a:pt x="113" y="173"/>
                </a:cubicBezTo>
                <a:cubicBezTo>
                  <a:pt x="119" y="177"/>
                  <a:pt x="124" y="182"/>
                  <a:pt x="131" y="185"/>
                </a:cubicBezTo>
                <a:cubicBezTo>
                  <a:pt x="148" y="193"/>
                  <a:pt x="167" y="197"/>
                  <a:pt x="185" y="203"/>
                </a:cubicBezTo>
                <a:cubicBezTo>
                  <a:pt x="197" y="207"/>
                  <a:pt x="221" y="215"/>
                  <a:pt x="221" y="215"/>
                </a:cubicBezTo>
                <a:cubicBezTo>
                  <a:pt x="241" y="213"/>
                  <a:pt x="264" y="219"/>
                  <a:pt x="281" y="209"/>
                </a:cubicBezTo>
                <a:cubicBezTo>
                  <a:pt x="292" y="203"/>
                  <a:pt x="289" y="185"/>
                  <a:pt x="293" y="173"/>
                </a:cubicBezTo>
                <a:cubicBezTo>
                  <a:pt x="301" y="148"/>
                  <a:pt x="295" y="160"/>
                  <a:pt x="311" y="137"/>
                </a:cubicBezTo>
                <a:cubicBezTo>
                  <a:pt x="309" y="117"/>
                  <a:pt x="311" y="96"/>
                  <a:pt x="305" y="77"/>
                </a:cubicBezTo>
                <a:cubicBezTo>
                  <a:pt x="303" y="70"/>
                  <a:pt x="294" y="68"/>
                  <a:pt x="287" y="65"/>
                </a:cubicBezTo>
                <a:cubicBezTo>
                  <a:pt x="256" y="51"/>
                  <a:pt x="224" y="37"/>
                  <a:pt x="191" y="29"/>
                </a:cubicBezTo>
                <a:cubicBezTo>
                  <a:pt x="172" y="0"/>
                  <a:pt x="172" y="9"/>
                  <a:pt x="215" y="2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82" name="Freeform 14"/>
          <p:cNvSpPr>
            <a:spLocks/>
          </p:cNvSpPr>
          <p:nvPr/>
        </p:nvSpPr>
        <p:spPr bwMode="auto">
          <a:xfrm>
            <a:off x="4724401" y="2743201"/>
            <a:ext cx="493713" cy="347663"/>
          </a:xfrm>
          <a:custGeom>
            <a:avLst/>
            <a:gdLst>
              <a:gd name="T0" fmla="*/ 215 w 311"/>
              <a:gd name="T1" fmla="*/ 23 h 219"/>
              <a:gd name="T2" fmla="*/ 77 w 311"/>
              <a:gd name="T3" fmla="*/ 29 h 219"/>
              <a:gd name="T4" fmla="*/ 65 w 311"/>
              <a:gd name="T5" fmla="*/ 65 h 219"/>
              <a:gd name="T6" fmla="*/ 47 w 311"/>
              <a:gd name="T7" fmla="*/ 77 h 219"/>
              <a:gd name="T8" fmla="*/ 35 w 311"/>
              <a:gd name="T9" fmla="*/ 95 h 219"/>
              <a:gd name="T10" fmla="*/ 113 w 311"/>
              <a:gd name="T11" fmla="*/ 173 h 219"/>
              <a:gd name="T12" fmla="*/ 131 w 311"/>
              <a:gd name="T13" fmla="*/ 185 h 219"/>
              <a:gd name="T14" fmla="*/ 185 w 311"/>
              <a:gd name="T15" fmla="*/ 203 h 219"/>
              <a:gd name="T16" fmla="*/ 221 w 311"/>
              <a:gd name="T17" fmla="*/ 215 h 219"/>
              <a:gd name="T18" fmla="*/ 281 w 311"/>
              <a:gd name="T19" fmla="*/ 209 h 219"/>
              <a:gd name="T20" fmla="*/ 293 w 311"/>
              <a:gd name="T21" fmla="*/ 173 h 219"/>
              <a:gd name="T22" fmla="*/ 311 w 311"/>
              <a:gd name="T23" fmla="*/ 137 h 219"/>
              <a:gd name="T24" fmla="*/ 305 w 311"/>
              <a:gd name="T25" fmla="*/ 77 h 219"/>
              <a:gd name="T26" fmla="*/ 287 w 311"/>
              <a:gd name="T27" fmla="*/ 65 h 219"/>
              <a:gd name="T28" fmla="*/ 191 w 311"/>
              <a:gd name="T29" fmla="*/ 29 h 219"/>
              <a:gd name="T30" fmla="*/ 215 w 311"/>
              <a:gd name="T31" fmla="*/ 23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1" h="219">
                <a:moveTo>
                  <a:pt x="215" y="23"/>
                </a:moveTo>
                <a:cubicBezTo>
                  <a:pt x="169" y="25"/>
                  <a:pt x="121" y="17"/>
                  <a:pt x="77" y="29"/>
                </a:cubicBezTo>
                <a:cubicBezTo>
                  <a:pt x="65" y="32"/>
                  <a:pt x="76" y="58"/>
                  <a:pt x="65" y="65"/>
                </a:cubicBezTo>
                <a:cubicBezTo>
                  <a:pt x="59" y="69"/>
                  <a:pt x="53" y="73"/>
                  <a:pt x="47" y="77"/>
                </a:cubicBezTo>
                <a:cubicBezTo>
                  <a:pt x="43" y="83"/>
                  <a:pt x="38" y="89"/>
                  <a:pt x="35" y="95"/>
                </a:cubicBezTo>
                <a:cubicBezTo>
                  <a:pt x="0" y="165"/>
                  <a:pt x="81" y="152"/>
                  <a:pt x="113" y="173"/>
                </a:cubicBezTo>
                <a:cubicBezTo>
                  <a:pt x="119" y="177"/>
                  <a:pt x="124" y="182"/>
                  <a:pt x="131" y="185"/>
                </a:cubicBezTo>
                <a:cubicBezTo>
                  <a:pt x="148" y="193"/>
                  <a:pt x="167" y="197"/>
                  <a:pt x="185" y="203"/>
                </a:cubicBezTo>
                <a:cubicBezTo>
                  <a:pt x="197" y="207"/>
                  <a:pt x="221" y="215"/>
                  <a:pt x="221" y="215"/>
                </a:cubicBezTo>
                <a:cubicBezTo>
                  <a:pt x="241" y="213"/>
                  <a:pt x="264" y="219"/>
                  <a:pt x="281" y="209"/>
                </a:cubicBezTo>
                <a:cubicBezTo>
                  <a:pt x="292" y="203"/>
                  <a:pt x="289" y="185"/>
                  <a:pt x="293" y="173"/>
                </a:cubicBezTo>
                <a:cubicBezTo>
                  <a:pt x="301" y="148"/>
                  <a:pt x="295" y="160"/>
                  <a:pt x="311" y="137"/>
                </a:cubicBezTo>
                <a:cubicBezTo>
                  <a:pt x="309" y="117"/>
                  <a:pt x="311" y="96"/>
                  <a:pt x="305" y="77"/>
                </a:cubicBezTo>
                <a:cubicBezTo>
                  <a:pt x="303" y="70"/>
                  <a:pt x="294" y="68"/>
                  <a:pt x="287" y="65"/>
                </a:cubicBezTo>
                <a:cubicBezTo>
                  <a:pt x="256" y="51"/>
                  <a:pt x="224" y="37"/>
                  <a:pt x="191" y="29"/>
                </a:cubicBezTo>
                <a:cubicBezTo>
                  <a:pt x="172" y="0"/>
                  <a:pt x="172" y="9"/>
                  <a:pt x="215" y="2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83" name="Freeform 15"/>
          <p:cNvSpPr>
            <a:spLocks/>
          </p:cNvSpPr>
          <p:nvPr/>
        </p:nvSpPr>
        <p:spPr bwMode="auto">
          <a:xfrm rot="1067325">
            <a:off x="5029201" y="2971801"/>
            <a:ext cx="493713" cy="347663"/>
          </a:xfrm>
          <a:custGeom>
            <a:avLst/>
            <a:gdLst>
              <a:gd name="T0" fmla="*/ 215 w 311"/>
              <a:gd name="T1" fmla="*/ 23 h 219"/>
              <a:gd name="T2" fmla="*/ 77 w 311"/>
              <a:gd name="T3" fmla="*/ 29 h 219"/>
              <a:gd name="T4" fmla="*/ 65 w 311"/>
              <a:gd name="T5" fmla="*/ 65 h 219"/>
              <a:gd name="T6" fmla="*/ 47 w 311"/>
              <a:gd name="T7" fmla="*/ 77 h 219"/>
              <a:gd name="T8" fmla="*/ 35 w 311"/>
              <a:gd name="T9" fmla="*/ 95 h 219"/>
              <a:gd name="T10" fmla="*/ 113 w 311"/>
              <a:gd name="T11" fmla="*/ 173 h 219"/>
              <a:gd name="T12" fmla="*/ 131 w 311"/>
              <a:gd name="T13" fmla="*/ 185 h 219"/>
              <a:gd name="T14" fmla="*/ 185 w 311"/>
              <a:gd name="T15" fmla="*/ 203 h 219"/>
              <a:gd name="T16" fmla="*/ 221 w 311"/>
              <a:gd name="T17" fmla="*/ 215 h 219"/>
              <a:gd name="T18" fmla="*/ 281 w 311"/>
              <a:gd name="T19" fmla="*/ 209 h 219"/>
              <a:gd name="T20" fmla="*/ 293 w 311"/>
              <a:gd name="T21" fmla="*/ 173 h 219"/>
              <a:gd name="T22" fmla="*/ 311 w 311"/>
              <a:gd name="T23" fmla="*/ 137 h 219"/>
              <a:gd name="T24" fmla="*/ 305 w 311"/>
              <a:gd name="T25" fmla="*/ 77 h 219"/>
              <a:gd name="T26" fmla="*/ 287 w 311"/>
              <a:gd name="T27" fmla="*/ 65 h 219"/>
              <a:gd name="T28" fmla="*/ 191 w 311"/>
              <a:gd name="T29" fmla="*/ 29 h 219"/>
              <a:gd name="T30" fmla="*/ 215 w 311"/>
              <a:gd name="T31" fmla="*/ 23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1" h="219">
                <a:moveTo>
                  <a:pt x="215" y="23"/>
                </a:moveTo>
                <a:cubicBezTo>
                  <a:pt x="169" y="25"/>
                  <a:pt x="121" y="17"/>
                  <a:pt x="77" y="29"/>
                </a:cubicBezTo>
                <a:cubicBezTo>
                  <a:pt x="65" y="32"/>
                  <a:pt x="76" y="58"/>
                  <a:pt x="65" y="65"/>
                </a:cubicBezTo>
                <a:cubicBezTo>
                  <a:pt x="59" y="69"/>
                  <a:pt x="53" y="73"/>
                  <a:pt x="47" y="77"/>
                </a:cubicBezTo>
                <a:cubicBezTo>
                  <a:pt x="43" y="83"/>
                  <a:pt x="38" y="89"/>
                  <a:pt x="35" y="95"/>
                </a:cubicBezTo>
                <a:cubicBezTo>
                  <a:pt x="0" y="165"/>
                  <a:pt x="81" y="152"/>
                  <a:pt x="113" y="173"/>
                </a:cubicBezTo>
                <a:cubicBezTo>
                  <a:pt x="119" y="177"/>
                  <a:pt x="124" y="182"/>
                  <a:pt x="131" y="185"/>
                </a:cubicBezTo>
                <a:cubicBezTo>
                  <a:pt x="148" y="193"/>
                  <a:pt x="167" y="197"/>
                  <a:pt x="185" y="203"/>
                </a:cubicBezTo>
                <a:cubicBezTo>
                  <a:pt x="197" y="207"/>
                  <a:pt x="221" y="215"/>
                  <a:pt x="221" y="215"/>
                </a:cubicBezTo>
                <a:cubicBezTo>
                  <a:pt x="241" y="213"/>
                  <a:pt x="264" y="219"/>
                  <a:pt x="281" y="209"/>
                </a:cubicBezTo>
                <a:cubicBezTo>
                  <a:pt x="292" y="203"/>
                  <a:pt x="289" y="185"/>
                  <a:pt x="293" y="173"/>
                </a:cubicBezTo>
                <a:cubicBezTo>
                  <a:pt x="301" y="148"/>
                  <a:pt x="295" y="160"/>
                  <a:pt x="311" y="137"/>
                </a:cubicBezTo>
                <a:cubicBezTo>
                  <a:pt x="309" y="117"/>
                  <a:pt x="311" y="96"/>
                  <a:pt x="305" y="77"/>
                </a:cubicBezTo>
                <a:cubicBezTo>
                  <a:pt x="303" y="70"/>
                  <a:pt x="294" y="68"/>
                  <a:pt x="287" y="65"/>
                </a:cubicBezTo>
                <a:cubicBezTo>
                  <a:pt x="256" y="51"/>
                  <a:pt x="224" y="37"/>
                  <a:pt x="191" y="29"/>
                </a:cubicBezTo>
                <a:cubicBezTo>
                  <a:pt x="172" y="0"/>
                  <a:pt x="172" y="9"/>
                  <a:pt x="215" y="2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84" name="Freeform 16"/>
          <p:cNvSpPr>
            <a:spLocks/>
          </p:cNvSpPr>
          <p:nvPr/>
        </p:nvSpPr>
        <p:spPr bwMode="auto">
          <a:xfrm rot="3416017">
            <a:off x="5257801" y="3276601"/>
            <a:ext cx="493713" cy="347663"/>
          </a:xfrm>
          <a:custGeom>
            <a:avLst/>
            <a:gdLst>
              <a:gd name="T0" fmla="*/ 215 w 311"/>
              <a:gd name="T1" fmla="*/ 23 h 219"/>
              <a:gd name="T2" fmla="*/ 77 w 311"/>
              <a:gd name="T3" fmla="*/ 29 h 219"/>
              <a:gd name="T4" fmla="*/ 65 w 311"/>
              <a:gd name="T5" fmla="*/ 65 h 219"/>
              <a:gd name="T6" fmla="*/ 47 w 311"/>
              <a:gd name="T7" fmla="*/ 77 h 219"/>
              <a:gd name="T8" fmla="*/ 35 w 311"/>
              <a:gd name="T9" fmla="*/ 95 h 219"/>
              <a:gd name="T10" fmla="*/ 113 w 311"/>
              <a:gd name="T11" fmla="*/ 173 h 219"/>
              <a:gd name="T12" fmla="*/ 131 w 311"/>
              <a:gd name="T13" fmla="*/ 185 h 219"/>
              <a:gd name="T14" fmla="*/ 185 w 311"/>
              <a:gd name="T15" fmla="*/ 203 h 219"/>
              <a:gd name="T16" fmla="*/ 221 w 311"/>
              <a:gd name="T17" fmla="*/ 215 h 219"/>
              <a:gd name="T18" fmla="*/ 281 w 311"/>
              <a:gd name="T19" fmla="*/ 209 h 219"/>
              <a:gd name="T20" fmla="*/ 293 w 311"/>
              <a:gd name="T21" fmla="*/ 173 h 219"/>
              <a:gd name="T22" fmla="*/ 311 w 311"/>
              <a:gd name="T23" fmla="*/ 137 h 219"/>
              <a:gd name="T24" fmla="*/ 305 w 311"/>
              <a:gd name="T25" fmla="*/ 77 h 219"/>
              <a:gd name="T26" fmla="*/ 287 w 311"/>
              <a:gd name="T27" fmla="*/ 65 h 219"/>
              <a:gd name="T28" fmla="*/ 191 w 311"/>
              <a:gd name="T29" fmla="*/ 29 h 219"/>
              <a:gd name="T30" fmla="*/ 215 w 311"/>
              <a:gd name="T31" fmla="*/ 23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1" h="219">
                <a:moveTo>
                  <a:pt x="215" y="23"/>
                </a:moveTo>
                <a:cubicBezTo>
                  <a:pt x="169" y="25"/>
                  <a:pt x="121" y="17"/>
                  <a:pt x="77" y="29"/>
                </a:cubicBezTo>
                <a:cubicBezTo>
                  <a:pt x="65" y="32"/>
                  <a:pt x="76" y="58"/>
                  <a:pt x="65" y="65"/>
                </a:cubicBezTo>
                <a:cubicBezTo>
                  <a:pt x="59" y="69"/>
                  <a:pt x="53" y="73"/>
                  <a:pt x="47" y="77"/>
                </a:cubicBezTo>
                <a:cubicBezTo>
                  <a:pt x="43" y="83"/>
                  <a:pt x="38" y="89"/>
                  <a:pt x="35" y="95"/>
                </a:cubicBezTo>
                <a:cubicBezTo>
                  <a:pt x="0" y="165"/>
                  <a:pt x="81" y="152"/>
                  <a:pt x="113" y="173"/>
                </a:cubicBezTo>
                <a:cubicBezTo>
                  <a:pt x="119" y="177"/>
                  <a:pt x="124" y="182"/>
                  <a:pt x="131" y="185"/>
                </a:cubicBezTo>
                <a:cubicBezTo>
                  <a:pt x="148" y="193"/>
                  <a:pt x="167" y="197"/>
                  <a:pt x="185" y="203"/>
                </a:cubicBezTo>
                <a:cubicBezTo>
                  <a:pt x="197" y="207"/>
                  <a:pt x="221" y="215"/>
                  <a:pt x="221" y="215"/>
                </a:cubicBezTo>
                <a:cubicBezTo>
                  <a:pt x="241" y="213"/>
                  <a:pt x="264" y="219"/>
                  <a:pt x="281" y="209"/>
                </a:cubicBezTo>
                <a:cubicBezTo>
                  <a:pt x="292" y="203"/>
                  <a:pt x="289" y="185"/>
                  <a:pt x="293" y="173"/>
                </a:cubicBezTo>
                <a:cubicBezTo>
                  <a:pt x="301" y="148"/>
                  <a:pt x="295" y="160"/>
                  <a:pt x="311" y="137"/>
                </a:cubicBezTo>
                <a:cubicBezTo>
                  <a:pt x="309" y="117"/>
                  <a:pt x="311" y="96"/>
                  <a:pt x="305" y="77"/>
                </a:cubicBezTo>
                <a:cubicBezTo>
                  <a:pt x="303" y="70"/>
                  <a:pt x="294" y="68"/>
                  <a:pt x="287" y="65"/>
                </a:cubicBezTo>
                <a:cubicBezTo>
                  <a:pt x="256" y="51"/>
                  <a:pt x="224" y="37"/>
                  <a:pt x="191" y="29"/>
                </a:cubicBezTo>
                <a:cubicBezTo>
                  <a:pt x="172" y="0"/>
                  <a:pt x="172" y="9"/>
                  <a:pt x="215" y="2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85" name="Freeform 17"/>
          <p:cNvSpPr>
            <a:spLocks/>
          </p:cNvSpPr>
          <p:nvPr/>
        </p:nvSpPr>
        <p:spPr bwMode="auto">
          <a:xfrm>
            <a:off x="6172201" y="2725739"/>
            <a:ext cx="333375" cy="484187"/>
          </a:xfrm>
          <a:custGeom>
            <a:avLst/>
            <a:gdLst>
              <a:gd name="T0" fmla="*/ 72 w 210"/>
              <a:gd name="T1" fmla="*/ 35 h 305"/>
              <a:gd name="T2" fmla="*/ 54 w 210"/>
              <a:gd name="T3" fmla="*/ 77 h 305"/>
              <a:gd name="T4" fmla="*/ 18 w 210"/>
              <a:gd name="T5" fmla="*/ 131 h 305"/>
              <a:gd name="T6" fmla="*/ 6 w 210"/>
              <a:gd name="T7" fmla="*/ 167 h 305"/>
              <a:gd name="T8" fmla="*/ 0 w 210"/>
              <a:gd name="T9" fmla="*/ 185 h 305"/>
              <a:gd name="T10" fmla="*/ 72 w 210"/>
              <a:gd name="T11" fmla="*/ 305 h 305"/>
              <a:gd name="T12" fmla="*/ 108 w 210"/>
              <a:gd name="T13" fmla="*/ 287 h 305"/>
              <a:gd name="T14" fmla="*/ 120 w 210"/>
              <a:gd name="T15" fmla="*/ 251 h 305"/>
              <a:gd name="T16" fmla="*/ 186 w 210"/>
              <a:gd name="T17" fmla="*/ 161 h 305"/>
              <a:gd name="T18" fmla="*/ 144 w 210"/>
              <a:gd name="T19" fmla="*/ 11 h 305"/>
              <a:gd name="T20" fmla="*/ 72 w 210"/>
              <a:gd name="T21" fmla="*/ 17 h 305"/>
              <a:gd name="T22" fmla="*/ 72 w 210"/>
              <a:gd name="T23" fmla="*/ 35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0" h="305">
                <a:moveTo>
                  <a:pt x="72" y="35"/>
                </a:moveTo>
                <a:cubicBezTo>
                  <a:pt x="28" y="101"/>
                  <a:pt x="93" y="0"/>
                  <a:pt x="54" y="77"/>
                </a:cubicBezTo>
                <a:cubicBezTo>
                  <a:pt x="44" y="96"/>
                  <a:pt x="30" y="113"/>
                  <a:pt x="18" y="131"/>
                </a:cubicBezTo>
                <a:cubicBezTo>
                  <a:pt x="11" y="142"/>
                  <a:pt x="10" y="155"/>
                  <a:pt x="6" y="167"/>
                </a:cubicBezTo>
                <a:cubicBezTo>
                  <a:pt x="4" y="173"/>
                  <a:pt x="0" y="185"/>
                  <a:pt x="0" y="185"/>
                </a:cubicBezTo>
                <a:cubicBezTo>
                  <a:pt x="8" y="236"/>
                  <a:pt x="28" y="276"/>
                  <a:pt x="72" y="305"/>
                </a:cubicBezTo>
                <a:cubicBezTo>
                  <a:pt x="82" y="302"/>
                  <a:pt x="102" y="297"/>
                  <a:pt x="108" y="287"/>
                </a:cubicBezTo>
                <a:cubicBezTo>
                  <a:pt x="115" y="276"/>
                  <a:pt x="113" y="262"/>
                  <a:pt x="120" y="251"/>
                </a:cubicBezTo>
                <a:cubicBezTo>
                  <a:pt x="141" y="219"/>
                  <a:pt x="165" y="192"/>
                  <a:pt x="186" y="161"/>
                </a:cubicBezTo>
                <a:cubicBezTo>
                  <a:pt x="191" y="103"/>
                  <a:pt x="210" y="33"/>
                  <a:pt x="144" y="11"/>
                </a:cubicBezTo>
                <a:cubicBezTo>
                  <a:pt x="120" y="13"/>
                  <a:pt x="95" y="10"/>
                  <a:pt x="72" y="17"/>
                </a:cubicBezTo>
                <a:cubicBezTo>
                  <a:pt x="66" y="19"/>
                  <a:pt x="66" y="35"/>
                  <a:pt x="72" y="35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86" name="Freeform 18"/>
          <p:cNvSpPr>
            <a:spLocks/>
          </p:cNvSpPr>
          <p:nvPr/>
        </p:nvSpPr>
        <p:spPr bwMode="auto">
          <a:xfrm>
            <a:off x="6391275" y="2286000"/>
            <a:ext cx="446088" cy="484188"/>
          </a:xfrm>
          <a:custGeom>
            <a:avLst/>
            <a:gdLst>
              <a:gd name="T0" fmla="*/ 194 w 281"/>
              <a:gd name="T1" fmla="*/ 256 h 305"/>
              <a:gd name="T2" fmla="*/ 276 w 281"/>
              <a:gd name="T3" fmla="*/ 145 h 305"/>
              <a:gd name="T4" fmla="*/ 256 w 281"/>
              <a:gd name="T5" fmla="*/ 113 h 305"/>
              <a:gd name="T6" fmla="*/ 258 w 281"/>
              <a:gd name="T7" fmla="*/ 92 h 305"/>
              <a:gd name="T8" fmla="*/ 251 w 281"/>
              <a:gd name="T9" fmla="*/ 71 h 305"/>
              <a:gd name="T10" fmla="*/ 142 w 281"/>
              <a:gd name="T11" fmla="*/ 82 h 305"/>
              <a:gd name="T12" fmla="*/ 121 w 281"/>
              <a:gd name="T13" fmla="*/ 89 h 305"/>
              <a:gd name="T14" fmla="*/ 73 w 281"/>
              <a:gd name="T15" fmla="*/ 120 h 305"/>
              <a:gd name="T16" fmla="*/ 41 w 281"/>
              <a:gd name="T17" fmla="*/ 140 h 305"/>
              <a:gd name="T18" fmla="*/ 8 w 281"/>
              <a:gd name="T19" fmla="*/ 190 h 305"/>
              <a:gd name="T20" fmla="*/ 6 w 281"/>
              <a:gd name="T21" fmla="*/ 246 h 305"/>
              <a:gd name="T22" fmla="*/ 48 w 281"/>
              <a:gd name="T23" fmla="*/ 294 h 305"/>
              <a:gd name="T24" fmla="*/ 95 w 281"/>
              <a:gd name="T25" fmla="*/ 292 h 305"/>
              <a:gd name="T26" fmla="*/ 116 w 281"/>
              <a:gd name="T27" fmla="*/ 286 h 305"/>
              <a:gd name="T28" fmla="*/ 204 w 281"/>
              <a:gd name="T29" fmla="*/ 234 h 305"/>
              <a:gd name="T30" fmla="*/ 194 w 281"/>
              <a:gd name="T31" fmla="*/ 25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1" h="305">
                <a:moveTo>
                  <a:pt x="194" y="256"/>
                </a:moveTo>
                <a:cubicBezTo>
                  <a:pt x="221" y="219"/>
                  <a:pt x="258" y="187"/>
                  <a:pt x="276" y="145"/>
                </a:cubicBezTo>
                <a:cubicBezTo>
                  <a:pt x="281" y="134"/>
                  <a:pt x="254" y="126"/>
                  <a:pt x="256" y="113"/>
                </a:cubicBezTo>
                <a:cubicBezTo>
                  <a:pt x="256" y="106"/>
                  <a:pt x="257" y="99"/>
                  <a:pt x="258" y="92"/>
                </a:cubicBezTo>
                <a:cubicBezTo>
                  <a:pt x="256" y="85"/>
                  <a:pt x="254" y="77"/>
                  <a:pt x="251" y="71"/>
                </a:cubicBezTo>
                <a:cubicBezTo>
                  <a:pt x="219" y="0"/>
                  <a:pt x="178" y="71"/>
                  <a:pt x="142" y="82"/>
                </a:cubicBezTo>
                <a:cubicBezTo>
                  <a:pt x="135" y="85"/>
                  <a:pt x="128" y="85"/>
                  <a:pt x="121" y="89"/>
                </a:cubicBezTo>
                <a:cubicBezTo>
                  <a:pt x="104" y="97"/>
                  <a:pt x="89" y="109"/>
                  <a:pt x="73" y="120"/>
                </a:cubicBezTo>
                <a:cubicBezTo>
                  <a:pt x="62" y="126"/>
                  <a:pt x="41" y="140"/>
                  <a:pt x="41" y="140"/>
                </a:cubicBezTo>
                <a:cubicBezTo>
                  <a:pt x="30" y="157"/>
                  <a:pt x="11" y="171"/>
                  <a:pt x="8" y="190"/>
                </a:cubicBezTo>
                <a:cubicBezTo>
                  <a:pt x="6" y="203"/>
                  <a:pt x="0" y="236"/>
                  <a:pt x="6" y="246"/>
                </a:cubicBezTo>
                <a:cubicBezTo>
                  <a:pt x="21" y="268"/>
                  <a:pt x="40" y="267"/>
                  <a:pt x="48" y="294"/>
                </a:cubicBezTo>
                <a:cubicBezTo>
                  <a:pt x="65" y="305"/>
                  <a:pt x="77" y="285"/>
                  <a:pt x="95" y="292"/>
                </a:cubicBezTo>
                <a:cubicBezTo>
                  <a:pt x="102" y="295"/>
                  <a:pt x="109" y="289"/>
                  <a:pt x="116" y="286"/>
                </a:cubicBezTo>
                <a:cubicBezTo>
                  <a:pt x="146" y="270"/>
                  <a:pt x="177" y="254"/>
                  <a:pt x="204" y="234"/>
                </a:cubicBezTo>
                <a:cubicBezTo>
                  <a:pt x="239" y="237"/>
                  <a:pt x="232" y="231"/>
                  <a:pt x="194" y="25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87" name="Freeform 19"/>
          <p:cNvSpPr>
            <a:spLocks/>
          </p:cNvSpPr>
          <p:nvPr/>
        </p:nvSpPr>
        <p:spPr bwMode="auto">
          <a:xfrm rot="-2721439">
            <a:off x="6708776" y="2130426"/>
            <a:ext cx="493713" cy="347663"/>
          </a:xfrm>
          <a:custGeom>
            <a:avLst/>
            <a:gdLst>
              <a:gd name="T0" fmla="*/ 215 w 311"/>
              <a:gd name="T1" fmla="*/ 23 h 219"/>
              <a:gd name="T2" fmla="*/ 77 w 311"/>
              <a:gd name="T3" fmla="*/ 29 h 219"/>
              <a:gd name="T4" fmla="*/ 65 w 311"/>
              <a:gd name="T5" fmla="*/ 65 h 219"/>
              <a:gd name="T6" fmla="*/ 47 w 311"/>
              <a:gd name="T7" fmla="*/ 77 h 219"/>
              <a:gd name="T8" fmla="*/ 35 w 311"/>
              <a:gd name="T9" fmla="*/ 95 h 219"/>
              <a:gd name="T10" fmla="*/ 113 w 311"/>
              <a:gd name="T11" fmla="*/ 173 h 219"/>
              <a:gd name="T12" fmla="*/ 131 w 311"/>
              <a:gd name="T13" fmla="*/ 185 h 219"/>
              <a:gd name="T14" fmla="*/ 185 w 311"/>
              <a:gd name="T15" fmla="*/ 203 h 219"/>
              <a:gd name="T16" fmla="*/ 221 w 311"/>
              <a:gd name="T17" fmla="*/ 215 h 219"/>
              <a:gd name="T18" fmla="*/ 281 w 311"/>
              <a:gd name="T19" fmla="*/ 209 h 219"/>
              <a:gd name="T20" fmla="*/ 293 w 311"/>
              <a:gd name="T21" fmla="*/ 173 h 219"/>
              <a:gd name="T22" fmla="*/ 311 w 311"/>
              <a:gd name="T23" fmla="*/ 137 h 219"/>
              <a:gd name="T24" fmla="*/ 305 w 311"/>
              <a:gd name="T25" fmla="*/ 77 h 219"/>
              <a:gd name="T26" fmla="*/ 287 w 311"/>
              <a:gd name="T27" fmla="*/ 65 h 219"/>
              <a:gd name="T28" fmla="*/ 191 w 311"/>
              <a:gd name="T29" fmla="*/ 29 h 219"/>
              <a:gd name="T30" fmla="*/ 215 w 311"/>
              <a:gd name="T31" fmla="*/ 23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1" h="219">
                <a:moveTo>
                  <a:pt x="215" y="23"/>
                </a:moveTo>
                <a:cubicBezTo>
                  <a:pt x="169" y="25"/>
                  <a:pt x="121" y="17"/>
                  <a:pt x="77" y="29"/>
                </a:cubicBezTo>
                <a:cubicBezTo>
                  <a:pt x="65" y="32"/>
                  <a:pt x="76" y="58"/>
                  <a:pt x="65" y="65"/>
                </a:cubicBezTo>
                <a:cubicBezTo>
                  <a:pt x="59" y="69"/>
                  <a:pt x="53" y="73"/>
                  <a:pt x="47" y="77"/>
                </a:cubicBezTo>
                <a:cubicBezTo>
                  <a:pt x="43" y="83"/>
                  <a:pt x="38" y="89"/>
                  <a:pt x="35" y="95"/>
                </a:cubicBezTo>
                <a:cubicBezTo>
                  <a:pt x="0" y="165"/>
                  <a:pt x="81" y="152"/>
                  <a:pt x="113" y="173"/>
                </a:cubicBezTo>
                <a:cubicBezTo>
                  <a:pt x="119" y="177"/>
                  <a:pt x="124" y="182"/>
                  <a:pt x="131" y="185"/>
                </a:cubicBezTo>
                <a:cubicBezTo>
                  <a:pt x="148" y="193"/>
                  <a:pt x="167" y="197"/>
                  <a:pt x="185" y="203"/>
                </a:cubicBezTo>
                <a:cubicBezTo>
                  <a:pt x="197" y="207"/>
                  <a:pt x="221" y="215"/>
                  <a:pt x="221" y="215"/>
                </a:cubicBezTo>
                <a:cubicBezTo>
                  <a:pt x="241" y="213"/>
                  <a:pt x="264" y="219"/>
                  <a:pt x="281" y="209"/>
                </a:cubicBezTo>
                <a:cubicBezTo>
                  <a:pt x="292" y="203"/>
                  <a:pt x="289" y="185"/>
                  <a:pt x="293" y="173"/>
                </a:cubicBezTo>
                <a:cubicBezTo>
                  <a:pt x="301" y="148"/>
                  <a:pt x="295" y="160"/>
                  <a:pt x="311" y="137"/>
                </a:cubicBezTo>
                <a:cubicBezTo>
                  <a:pt x="309" y="117"/>
                  <a:pt x="311" y="96"/>
                  <a:pt x="305" y="77"/>
                </a:cubicBezTo>
                <a:cubicBezTo>
                  <a:pt x="303" y="70"/>
                  <a:pt x="294" y="68"/>
                  <a:pt x="287" y="65"/>
                </a:cubicBezTo>
                <a:cubicBezTo>
                  <a:pt x="256" y="51"/>
                  <a:pt x="224" y="37"/>
                  <a:pt x="191" y="29"/>
                </a:cubicBezTo>
                <a:cubicBezTo>
                  <a:pt x="172" y="0"/>
                  <a:pt x="172" y="9"/>
                  <a:pt x="215" y="2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88" name="Freeform 20"/>
          <p:cNvSpPr>
            <a:spLocks/>
          </p:cNvSpPr>
          <p:nvPr/>
        </p:nvSpPr>
        <p:spPr bwMode="auto">
          <a:xfrm rot="1477982">
            <a:off x="7162801" y="2057401"/>
            <a:ext cx="561975" cy="422275"/>
          </a:xfrm>
          <a:custGeom>
            <a:avLst/>
            <a:gdLst>
              <a:gd name="T0" fmla="*/ 254 w 354"/>
              <a:gd name="T1" fmla="*/ 29 h 266"/>
              <a:gd name="T2" fmla="*/ 128 w 354"/>
              <a:gd name="T3" fmla="*/ 113 h 266"/>
              <a:gd name="T4" fmla="*/ 80 w 354"/>
              <a:gd name="T5" fmla="*/ 161 h 266"/>
              <a:gd name="T6" fmla="*/ 38 w 354"/>
              <a:gd name="T7" fmla="*/ 209 h 266"/>
              <a:gd name="T8" fmla="*/ 86 w 354"/>
              <a:gd name="T9" fmla="*/ 245 h 266"/>
              <a:gd name="T10" fmla="*/ 116 w 354"/>
              <a:gd name="T11" fmla="*/ 221 h 266"/>
              <a:gd name="T12" fmla="*/ 146 w 354"/>
              <a:gd name="T13" fmla="*/ 191 h 266"/>
              <a:gd name="T14" fmla="*/ 182 w 354"/>
              <a:gd name="T15" fmla="*/ 179 h 266"/>
              <a:gd name="T16" fmla="*/ 290 w 354"/>
              <a:gd name="T17" fmla="*/ 119 h 266"/>
              <a:gd name="T18" fmla="*/ 338 w 354"/>
              <a:gd name="T19" fmla="*/ 59 h 266"/>
              <a:gd name="T20" fmla="*/ 254 w 354"/>
              <a:gd name="T21" fmla="*/ 29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54" h="266">
                <a:moveTo>
                  <a:pt x="254" y="29"/>
                </a:moveTo>
                <a:cubicBezTo>
                  <a:pt x="221" y="62"/>
                  <a:pt x="173" y="98"/>
                  <a:pt x="128" y="113"/>
                </a:cubicBezTo>
                <a:cubicBezTo>
                  <a:pt x="111" y="130"/>
                  <a:pt x="100" y="147"/>
                  <a:pt x="80" y="161"/>
                </a:cubicBezTo>
                <a:cubicBezTo>
                  <a:pt x="52" y="203"/>
                  <a:pt x="68" y="189"/>
                  <a:pt x="38" y="209"/>
                </a:cubicBezTo>
                <a:cubicBezTo>
                  <a:pt x="0" y="266"/>
                  <a:pt x="43" y="250"/>
                  <a:pt x="86" y="245"/>
                </a:cubicBezTo>
                <a:cubicBezTo>
                  <a:pt x="120" y="193"/>
                  <a:pt x="75" y="254"/>
                  <a:pt x="116" y="221"/>
                </a:cubicBezTo>
                <a:cubicBezTo>
                  <a:pt x="148" y="195"/>
                  <a:pt x="106" y="209"/>
                  <a:pt x="146" y="191"/>
                </a:cubicBezTo>
                <a:cubicBezTo>
                  <a:pt x="158" y="186"/>
                  <a:pt x="171" y="186"/>
                  <a:pt x="182" y="179"/>
                </a:cubicBezTo>
                <a:cubicBezTo>
                  <a:pt x="216" y="157"/>
                  <a:pt x="252" y="132"/>
                  <a:pt x="290" y="119"/>
                </a:cubicBezTo>
                <a:cubicBezTo>
                  <a:pt x="303" y="106"/>
                  <a:pt x="338" y="74"/>
                  <a:pt x="338" y="59"/>
                </a:cubicBezTo>
                <a:cubicBezTo>
                  <a:pt x="350" y="0"/>
                  <a:pt x="354" y="29"/>
                  <a:pt x="254" y="2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89" name="Freeform 21"/>
          <p:cNvSpPr>
            <a:spLocks/>
          </p:cNvSpPr>
          <p:nvPr/>
        </p:nvSpPr>
        <p:spPr bwMode="auto">
          <a:xfrm>
            <a:off x="7697789" y="2238376"/>
            <a:ext cx="579437" cy="309563"/>
          </a:xfrm>
          <a:custGeom>
            <a:avLst/>
            <a:gdLst>
              <a:gd name="T0" fmla="*/ 257 w 365"/>
              <a:gd name="T1" fmla="*/ 72 h 195"/>
              <a:gd name="T2" fmla="*/ 191 w 365"/>
              <a:gd name="T3" fmla="*/ 42 h 195"/>
              <a:gd name="T4" fmla="*/ 119 w 365"/>
              <a:gd name="T5" fmla="*/ 24 h 195"/>
              <a:gd name="T6" fmla="*/ 65 w 365"/>
              <a:gd name="T7" fmla="*/ 12 h 195"/>
              <a:gd name="T8" fmla="*/ 29 w 365"/>
              <a:gd name="T9" fmla="*/ 0 h 195"/>
              <a:gd name="T10" fmla="*/ 17 w 365"/>
              <a:gd name="T11" fmla="*/ 54 h 195"/>
              <a:gd name="T12" fmla="*/ 77 w 365"/>
              <a:gd name="T13" fmla="*/ 72 h 195"/>
              <a:gd name="T14" fmla="*/ 131 w 365"/>
              <a:gd name="T15" fmla="*/ 102 h 195"/>
              <a:gd name="T16" fmla="*/ 221 w 365"/>
              <a:gd name="T17" fmla="*/ 138 h 195"/>
              <a:gd name="T18" fmla="*/ 275 w 365"/>
              <a:gd name="T19" fmla="*/ 174 h 195"/>
              <a:gd name="T20" fmla="*/ 311 w 365"/>
              <a:gd name="T21" fmla="*/ 186 h 195"/>
              <a:gd name="T22" fmla="*/ 329 w 365"/>
              <a:gd name="T23" fmla="*/ 192 h 195"/>
              <a:gd name="T24" fmla="*/ 365 w 365"/>
              <a:gd name="T25" fmla="*/ 186 h 195"/>
              <a:gd name="T26" fmla="*/ 353 w 365"/>
              <a:gd name="T27" fmla="*/ 144 h 195"/>
              <a:gd name="T28" fmla="*/ 299 w 365"/>
              <a:gd name="T29" fmla="*/ 120 h 195"/>
              <a:gd name="T30" fmla="*/ 263 w 365"/>
              <a:gd name="T31" fmla="*/ 96 h 195"/>
              <a:gd name="T32" fmla="*/ 203 w 365"/>
              <a:gd name="T33" fmla="*/ 60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65" h="195">
                <a:moveTo>
                  <a:pt x="257" y="72"/>
                </a:moveTo>
                <a:cubicBezTo>
                  <a:pt x="227" y="64"/>
                  <a:pt x="218" y="56"/>
                  <a:pt x="191" y="42"/>
                </a:cubicBezTo>
                <a:cubicBezTo>
                  <a:pt x="166" y="29"/>
                  <a:pt x="146" y="29"/>
                  <a:pt x="119" y="24"/>
                </a:cubicBezTo>
                <a:cubicBezTo>
                  <a:pt x="105" y="21"/>
                  <a:pt x="80" y="16"/>
                  <a:pt x="65" y="12"/>
                </a:cubicBezTo>
                <a:cubicBezTo>
                  <a:pt x="53" y="8"/>
                  <a:pt x="29" y="0"/>
                  <a:pt x="29" y="0"/>
                </a:cubicBezTo>
                <a:cubicBezTo>
                  <a:pt x="20" y="13"/>
                  <a:pt x="0" y="37"/>
                  <a:pt x="17" y="54"/>
                </a:cubicBezTo>
                <a:cubicBezTo>
                  <a:pt x="29" y="66"/>
                  <a:pt x="61" y="64"/>
                  <a:pt x="77" y="72"/>
                </a:cubicBezTo>
                <a:cubicBezTo>
                  <a:pt x="95" y="81"/>
                  <a:pt x="112" y="94"/>
                  <a:pt x="131" y="102"/>
                </a:cubicBezTo>
                <a:cubicBezTo>
                  <a:pt x="162" y="116"/>
                  <a:pt x="192" y="122"/>
                  <a:pt x="221" y="138"/>
                </a:cubicBezTo>
                <a:cubicBezTo>
                  <a:pt x="221" y="138"/>
                  <a:pt x="266" y="168"/>
                  <a:pt x="275" y="174"/>
                </a:cubicBezTo>
                <a:cubicBezTo>
                  <a:pt x="286" y="181"/>
                  <a:pt x="299" y="182"/>
                  <a:pt x="311" y="186"/>
                </a:cubicBezTo>
                <a:cubicBezTo>
                  <a:pt x="317" y="188"/>
                  <a:pt x="329" y="192"/>
                  <a:pt x="329" y="192"/>
                </a:cubicBezTo>
                <a:cubicBezTo>
                  <a:pt x="341" y="190"/>
                  <a:pt x="356" y="195"/>
                  <a:pt x="365" y="186"/>
                </a:cubicBezTo>
                <a:cubicBezTo>
                  <a:pt x="365" y="186"/>
                  <a:pt x="355" y="147"/>
                  <a:pt x="353" y="144"/>
                </a:cubicBezTo>
                <a:cubicBezTo>
                  <a:pt x="343" y="131"/>
                  <a:pt x="310" y="124"/>
                  <a:pt x="299" y="120"/>
                </a:cubicBezTo>
                <a:cubicBezTo>
                  <a:pt x="285" y="115"/>
                  <a:pt x="263" y="96"/>
                  <a:pt x="263" y="96"/>
                </a:cubicBezTo>
                <a:cubicBezTo>
                  <a:pt x="245" y="69"/>
                  <a:pt x="228" y="73"/>
                  <a:pt x="203" y="60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90" name="Freeform 22"/>
          <p:cNvSpPr>
            <a:spLocks/>
          </p:cNvSpPr>
          <p:nvPr/>
        </p:nvSpPr>
        <p:spPr bwMode="auto">
          <a:xfrm rot="809522">
            <a:off x="8229600" y="2514601"/>
            <a:ext cx="579438" cy="309563"/>
          </a:xfrm>
          <a:custGeom>
            <a:avLst/>
            <a:gdLst>
              <a:gd name="T0" fmla="*/ 257 w 365"/>
              <a:gd name="T1" fmla="*/ 72 h 195"/>
              <a:gd name="T2" fmla="*/ 191 w 365"/>
              <a:gd name="T3" fmla="*/ 42 h 195"/>
              <a:gd name="T4" fmla="*/ 119 w 365"/>
              <a:gd name="T5" fmla="*/ 24 h 195"/>
              <a:gd name="T6" fmla="*/ 65 w 365"/>
              <a:gd name="T7" fmla="*/ 12 h 195"/>
              <a:gd name="T8" fmla="*/ 29 w 365"/>
              <a:gd name="T9" fmla="*/ 0 h 195"/>
              <a:gd name="T10" fmla="*/ 17 w 365"/>
              <a:gd name="T11" fmla="*/ 54 h 195"/>
              <a:gd name="T12" fmla="*/ 77 w 365"/>
              <a:gd name="T13" fmla="*/ 72 h 195"/>
              <a:gd name="T14" fmla="*/ 131 w 365"/>
              <a:gd name="T15" fmla="*/ 102 h 195"/>
              <a:gd name="T16" fmla="*/ 221 w 365"/>
              <a:gd name="T17" fmla="*/ 138 h 195"/>
              <a:gd name="T18" fmla="*/ 275 w 365"/>
              <a:gd name="T19" fmla="*/ 174 h 195"/>
              <a:gd name="T20" fmla="*/ 311 w 365"/>
              <a:gd name="T21" fmla="*/ 186 h 195"/>
              <a:gd name="T22" fmla="*/ 329 w 365"/>
              <a:gd name="T23" fmla="*/ 192 h 195"/>
              <a:gd name="T24" fmla="*/ 365 w 365"/>
              <a:gd name="T25" fmla="*/ 186 h 195"/>
              <a:gd name="T26" fmla="*/ 353 w 365"/>
              <a:gd name="T27" fmla="*/ 144 h 195"/>
              <a:gd name="T28" fmla="*/ 299 w 365"/>
              <a:gd name="T29" fmla="*/ 120 h 195"/>
              <a:gd name="T30" fmla="*/ 263 w 365"/>
              <a:gd name="T31" fmla="*/ 96 h 195"/>
              <a:gd name="T32" fmla="*/ 203 w 365"/>
              <a:gd name="T33" fmla="*/ 60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65" h="195">
                <a:moveTo>
                  <a:pt x="257" y="72"/>
                </a:moveTo>
                <a:cubicBezTo>
                  <a:pt x="227" y="64"/>
                  <a:pt x="218" y="56"/>
                  <a:pt x="191" y="42"/>
                </a:cubicBezTo>
                <a:cubicBezTo>
                  <a:pt x="166" y="29"/>
                  <a:pt x="146" y="29"/>
                  <a:pt x="119" y="24"/>
                </a:cubicBezTo>
                <a:cubicBezTo>
                  <a:pt x="105" y="21"/>
                  <a:pt x="80" y="16"/>
                  <a:pt x="65" y="12"/>
                </a:cubicBezTo>
                <a:cubicBezTo>
                  <a:pt x="53" y="8"/>
                  <a:pt x="29" y="0"/>
                  <a:pt x="29" y="0"/>
                </a:cubicBezTo>
                <a:cubicBezTo>
                  <a:pt x="20" y="13"/>
                  <a:pt x="0" y="37"/>
                  <a:pt x="17" y="54"/>
                </a:cubicBezTo>
                <a:cubicBezTo>
                  <a:pt x="29" y="66"/>
                  <a:pt x="61" y="64"/>
                  <a:pt x="77" y="72"/>
                </a:cubicBezTo>
                <a:cubicBezTo>
                  <a:pt x="95" y="81"/>
                  <a:pt x="112" y="94"/>
                  <a:pt x="131" y="102"/>
                </a:cubicBezTo>
                <a:cubicBezTo>
                  <a:pt x="162" y="116"/>
                  <a:pt x="192" y="122"/>
                  <a:pt x="221" y="138"/>
                </a:cubicBezTo>
                <a:cubicBezTo>
                  <a:pt x="221" y="138"/>
                  <a:pt x="266" y="168"/>
                  <a:pt x="275" y="174"/>
                </a:cubicBezTo>
                <a:cubicBezTo>
                  <a:pt x="286" y="181"/>
                  <a:pt x="299" y="182"/>
                  <a:pt x="311" y="186"/>
                </a:cubicBezTo>
                <a:cubicBezTo>
                  <a:pt x="317" y="188"/>
                  <a:pt x="329" y="192"/>
                  <a:pt x="329" y="192"/>
                </a:cubicBezTo>
                <a:cubicBezTo>
                  <a:pt x="341" y="190"/>
                  <a:pt x="356" y="195"/>
                  <a:pt x="365" y="186"/>
                </a:cubicBezTo>
                <a:cubicBezTo>
                  <a:pt x="365" y="186"/>
                  <a:pt x="355" y="147"/>
                  <a:pt x="353" y="144"/>
                </a:cubicBezTo>
                <a:cubicBezTo>
                  <a:pt x="343" y="131"/>
                  <a:pt x="310" y="124"/>
                  <a:pt x="299" y="120"/>
                </a:cubicBezTo>
                <a:cubicBezTo>
                  <a:pt x="285" y="115"/>
                  <a:pt x="263" y="96"/>
                  <a:pt x="263" y="96"/>
                </a:cubicBezTo>
                <a:cubicBezTo>
                  <a:pt x="245" y="69"/>
                  <a:pt x="228" y="73"/>
                  <a:pt x="203" y="60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91" name="Freeform 23"/>
          <p:cNvSpPr>
            <a:spLocks/>
          </p:cNvSpPr>
          <p:nvPr/>
        </p:nvSpPr>
        <p:spPr bwMode="auto">
          <a:xfrm>
            <a:off x="6553201" y="3200400"/>
            <a:ext cx="333375" cy="484188"/>
          </a:xfrm>
          <a:custGeom>
            <a:avLst/>
            <a:gdLst>
              <a:gd name="T0" fmla="*/ 72 w 210"/>
              <a:gd name="T1" fmla="*/ 35 h 305"/>
              <a:gd name="T2" fmla="*/ 54 w 210"/>
              <a:gd name="T3" fmla="*/ 77 h 305"/>
              <a:gd name="T4" fmla="*/ 18 w 210"/>
              <a:gd name="T5" fmla="*/ 131 h 305"/>
              <a:gd name="T6" fmla="*/ 6 w 210"/>
              <a:gd name="T7" fmla="*/ 167 h 305"/>
              <a:gd name="T8" fmla="*/ 0 w 210"/>
              <a:gd name="T9" fmla="*/ 185 h 305"/>
              <a:gd name="T10" fmla="*/ 72 w 210"/>
              <a:gd name="T11" fmla="*/ 305 h 305"/>
              <a:gd name="T12" fmla="*/ 108 w 210"/>
              <a:gd name="T13" fmla="*/ 287 h 305"/>
              <a:gd name="T14" fmla="*/ 120 w 210"/>
              <a:gd name="T15" fmla="*/ 251 h 305"/>
              <a:gd name="T16" fmla="*/ 186 w 210"/>
              <a:gd name="T17" fmla="*/ 161 h 305"/>
              <a:gd name="T18" fmla="*/ 144 w 210"/>
              <a:gd name="T19" fmla="*/ 11 h 305"/>
              <a:gd name="T20" fmla="*/ 72 w 210"/>
              <a:gd name="T21" fmla="*/ 17 h 305"/>
              <a:gd name="T22" fmla="*/ 72 w 210"/>
              <a:gd name="T23" fmla="*/ 35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0" h="305">
                <a:moveTo>
                  <a:pt x="72" y="35"/>
                </a:moveTo>
                <a:cubicBezTo>
                  <a:pt x="28" y="101"/>
                  <a:pt x="93" y="0"/>
                  <a:pt x="54" y="77"/>
                </a:cubicBezTo>
                <a:cubicBezTo>
                  <a:pt x="44" y="96"/>
                  <a:pt x="30" y="113"/>
                  <a:pt x="18" y="131"/>
                </a:cubicBezTo>
                <a:cubicBezTo>
                  <a:pt x="11" y="142"/>
                  <a:pt x="10" y="155"/>
                  <a:pt x="6" y="167"/>
                </a:cubicBezTo>
                <a:cubicBezTo>
                  <a:pt x="4" y="173"/>
                  <a:pt x="0" y="185"/>
                  <a:pt x="0" y="185"/>
                </a:cubicBezTo>
                <a:cubicBezTo>
                  <a:pt x="8" y="236"/>
                  <a:pt x="28" y="276"/>
                  <a:pt x="72" y="305"/>
                </a:cubicBezTo>
                <a:cubicBezTo>
                  <a:pt x="82" y="302"/>
                  <a:pt x="102" y="297"/>
                  <a:pt x="108" y="287"/>
                </a:cubicBezTo>
                <a:cubicBezTo>
                  <a:pt x="115" y="276"/>
                  <a:pt x="113" y="262"/>
                  <a:pt x="120" y="251"/>
                </a:cubicBezTo>
                <a:cubicBezTo>
                  <a:pt x="141" y="219"/>
                  <a:pt x="165" y="192"/>
                  <a:pt x="186" y="161"/>
                </a:cubicBezTo>
                <a:cubicBezTo>
                  <a:pt x="191" y="103"/>
                  <a:pt x="210" y="33"/>
                  <a:pt x="144" y="11"/>
                </a:cubicBezTo>
                <a:cubicBezTo>
                  <a:pt x="120" y="13"/>
                  <a:pt x="95" y="10"/>
                  <a:pt x="72" y="17"/>
                </a:cubicBezTo>
                <a:cubicBezTo>
                  <a:pt x="66" y="19"/>
                  <a:pt x="66" y="35"/>
                  <a:pt x="72" y="35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92" name="Freeform 24"/>
          <p:cNvSpPr>
            <a:spLocks/>
          </p:cNvSpPr>
          <p:nvPr/>
        </p:nvSpPr>
        <p:spPr bwMode="auto">
          <a:xfrm>
            <a:off x="6705600" y="2743200"/>
            <a:ext cx="446088" cy="484188"/>
          </a:xfrm>
          <a:custGeom>
            <a:avLst/>
            <a:gdLst>
              <a:gd name="T0" fmla="*/ 194 w 281"/>
              <a:gd name="T1" fmla="*/ 256 h 305"/>
              <a:gd name="T2" fmla="*/ 276 w 281"/>
              <a:gd name="T3" fmla="*/ 145 h 305"/>
              <a:gd name="T4" fmla="*/ 256 w 281"/>
              <a:gd name="T5" fmla="*/ 113 h 305"/>
              <a:gd name="T6" fmla="*/ 258 w 281"/>
              <a:gd name="T7" fmla="*/ 92 h 305"/>
              <a:gd name="T8" fmla="*/ 251 w 281"/>
              <a:gd name="T9" fmla="*/ 71 h 305"/>
              <a:gd name="T10" fmla="*/ 142 w 281"/>
              <a:gd name="T11" fmla="*/ 82 h 305"/>
              <a:gd name="T12" fmla="*/ 121 w 281"/>
              <a:gd name="T13" fmla="*/ 89 h 305"/>
              <a:gd name="T14" fmla="*/ 73 w 281"/>
              <a:gd name="T15" fmla="*/ 120 h 305"/>
              <a:gd name="T16" fmla="*/ 41 w 281"/>
              <a:gd name="T17" fmla="*/ 140 h 305"/>
              <a:gd name="T18" fmla="*/ 8 w 281"/>
              <a:gd name="T19" fmla="*/ 190 h 305"/>
              <a:gd name="T20" fmla="*/ 6 w 281"/>
              <a:gd name="T21" fmla="*/ 246 h 305"/>
              <a:gd name="T22" fmla="*/ 48 w 281"/>
              <a:gd name="T23" fmla="*/ 294 h 305"/>
              <a:gd name="T24" fmla="*/ 95 w 281"/>
              <a:gd name="T25" fmla="*/ 292 h 305"/>
              <a:gd name="T26" fmla="*/ 116 w 281"/>
              <a:gd name="T27" fmla="*/ 286 h 305"/>
              <a:gd name="T28" fmla="*/ 204 w 281"/>
              <a:gd name="T29" fmla="*/ 234 h 305"/>
              <a:gd name="T30" fmla="*/ 194 w 281"/>
              <a:gd name="T31" fmla="*/ 25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1" h="305">
                <a:moveTo>
                  <a:pt x="194" y="256"/>
                </a:moveTo>
                <a:cubicBezTo>
                  <a:pt x="221" y="219"/>
                  <a:pt x="258" y="187"/>
                  <a:pt x="276" y="145"/>
                </a:cubicBezTo>
                <a:cubicBezTo>
                  <a:pt x="281" y="134"/>
                  <a:pt x="254" y="126"/>
                  <a:pt x="256" y="113"/>
                </a:cubicBezTo>
                <a:cubicBezTo>
                  <a:pt x="256" y="106"/>
                  <a:pt x="257" y="99"/>
                  <a:pt x="258" y="92"/>
                </a:cubicBezTo>
                <a:cubicBezTo>
                  <a:pt x="256" y="85"/>
                  <a:pt x="254" y="77"/>
                  <a:pt x="251" y="71"/>
                </a:cubicBezTo>
                <a:cubicBezTo>
                  <a:pt x="219" y="0"/>
                  <a:pt x="178" y="71"/>
                  <a:pt x="142" y="82"/>
                </a:cubicBezTo>
                <a:cubicBezTo>
                  <a:pt x="135" y="85"/>
                  <a:pt x="128" y="85"/>
                  <a:pt x="121" y="89"/>
                </a:cubicBezTo>
                <a:cubicBezTo>
                  <a:pt x="104" y="97"/>
                  <a:pt x="89" y="109"/>
                  <a:pt x="73" y="120"/>
                </a:cubicBezTo>
                <a:cubicBezTo>
                  <a:pt x="62" y="126"/>
                  <a:pt x="41" y="140"/>
                  <a:pt x="41" y="140"/>
                </a:cubicBezTo>
                <a:cubicBezTo>
                  <a:pt x="30" y="157"/>
                  <a:pt x="11" y="171"/>
                  <a:pt x="8" y="190"/>
                </a:cubicBezTo>
                <a:cubicBezTo>
                  <a:pt x="6" y="203"/>
                  <a:pt x="0" y="236"/>
                  <a:pt x="6" y="246"/>
                </a:cubicBezTo>
                <a:cubicBezTo>
                  <a:pt x="21" y="268"/>
                  <a:pt x="40" y="267"/>
                  <a:pt x="48" y="294"/>
                </a:cubicBezTo>
                <a:cubicBezTo>
                  <a:pt x="65" y="305"/>
                  <a:pt x="77" y="285"/>
                  <a:pt x="95" y="292"/>
                </a:cubicBezTo>
                <a:cubicBezTo>
                  <a:pt x="102" y="295"/>
                  <a:pt x="109" y="289"/>
                  <a:pt x="116" y="286"/>
                </a:cubicBezTo>
                <a:cubicBezTo>
                  <a:pt x="146" y="270"/>
                  <a:pt x="177" y="254"/>
                  <a:pt x="204" y="234"/>
                </a:cubicBezTo>
                <a:cubicBezTo>
                  <a:pt x="239" y="237"/>
                  <a:pt x="232" y="231"/>
                  <a:pt x="194" y="25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93" name="Freeform 25"/>
          <p:cNvSpPr>
            <a:spLocks/>
          </p:cNvSpPr>
          <p:nvPr/>
        </p:nvSpPr>
        <p:spPr bwMode="auto">
          <a:xfrm rot="-1103120">
            <a:off x="7089776" y="2663826"/>
            <a:ext cx="493713" cy="347663"/>
          </a:xfrm>
          <a:custGeom>
            <a:avLst/>
            <a:gdLst>
              <a:gd name="T0" fmla="*/ 215 w 311"/>
              <a:gd name="T1" fmla="*/ 23 h 219"/>
              <a:gd name="T2" fmla="*/ 77 w 311"/>
              <a:gd name="T3" fmla="*/ 29 h 219"/>
              <a:gd name="T4" fmla="*/ 65 w 311"/>
              <a:gd name="T5" fmla="*/ 65 h 219"/>
              <a:gd name="T6" fmla="*/ 47 w 311"/>
              <a:gd name="T7" fmla="*/ 77 h 219"/>
              <a:gd name="T8" fmla="*/ 35 w 311"/>
              <a:gd name="T9" fmla="*/ 95 h 219"/>
              <a:gd name="T10" fmla="*/ 113 w 311"/>
              <a:gd name="T11" fmla="*/ 173 h 219"/>
              <a:gd name="T12" fmla="*/ 131 w 311"/>
              <a:gd name="T13" fmla="*/ 185 h 219"/>
              <a:gd name="T14" fmla="*/ 185 w 311"/>
              <a:gd name="T15" fmla="*/ 203 h 219"/>
              <a:gd name="T16" fmla="*/ 221 w 311"/>
              <a:gd name="T17" fmla="*/ 215 h 219"/>
              <a:gd name="T18" fmla="*/ 281 w 311"/>
              <a:gd name="T19" fmla="*/ 209 h 219"/>
              <a:gd name="T20" fmla="*/ 293 w 311"/>
              <a:gd name="T21" fmla="*/ 173 h 219"/>
              <a:gd name="T22" fmla="*/ 311 w 311"/>
              <a:gd name="T23" fmla="*/ 137 h 219"/>
              <a:gd name="T24" fmla="*/ 305 w 311"/>
              <a:gd name="T25" fmla="*/ 77 h 219"/>
              <a:gd name="T26" fmla="*/ 287 w 311"/>
              <a:gd name="T27" fmla="*/ 65 h 219"/>
              <a:gd name="T28" fmla="*/ 191 w 311"/>
              <a:gd name="T29" fmla="*/ 29 h 219"/>
              <a:gd name="T30" fmla="*/ 215 w 311"/>
              <a:gd name="T31" fmla="*/ 23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1" h="219">
                <a:moveTo>
                  <a:pt x="215" y="23"/>
                </a:moveTo>
                <a:cubicBezTo>
                  <a:pt x="169" y="25"/>
                  <a:pt x="121" y="17"/>
                  <a:pt x="77" y="29"/>
                </a:cubicBezTo>
                <a:cubicBezTo>
                  <a:pt x="65" y="32"/>
                  <a:pt x="76" y="58"/>
                  <a:pt x="65" y="65"/>
                </a:cubicBezTo>
                <a:cubicBezTo>
                  <a:pt x="59" y="69"/>
                  <a:pt x="53" y="73"/>
                  <a:pt x="47" y="77"/>
                </a:cubicBezTo>
                <a:cubicBezTo>
                  <a:pt x="43" y="83"/>
                  <a:pt x="38" y="89"/>
                  <a:pt x="35" y="95"/>
                </a:cubicBezTo>
                <a:cubicBezTo>
                  <a:pt x="0" y="165"/>
                  <a:pt x="81" y="152"/>
                  <a:pt x="113" y="173"/>
                </a:cubicBezTo>
                <a:cubicBezTo>
                  <a:pt x="119" y="177"/>
                  <a:pt x="124" y="182"/>
                  <a:pt x="131" y="185"/>
                </a:cubicBezTo>
                <a:cubicBezTo>
                  <a:pt x="148" y="193"/>
                  <a:pt x="167" y="197"/>
                  <a:pt x="185" y="203"/>
                </a:cubicBezTo>
                <a:cubicBezTo>
                  <a:pt x="197" y="207"/>
                  <a:pt x="221" y="215"/>
                  <a:pt x="221" y="215"/>
                </a:cubicBezTo>
                <a:cubicBezTo>
                  <a:pt x="241" y="213"/>
                  <a:pt x="264" y="219"/>
                  <a:pt x="281" y="209"/>
                </a:cubicBezTo>
                <a:cubicBezTo>
                  <a:pt x="292" y="203"/>
                  <a:pt x="289" y="185"/>
                  <a:pt x="293" y="173"/>
                </a:cubicBezTo>
                <a:cubicBezTo>
                  <a:pt x="301" y="148"/>
                  <a:pt x="295" y="160"/>
                  <a:pt x="311" y="137"/>
                </a:cubicBezTo>
                <a:cubicBezTo>
                  <a:pt x="309" y="117"/>
                  <a:pt x="311" y="96"/>
                  <a:pt x="305" y="77"/>
                </a:cubicBezTo>
                <a:cubicBezTo>
                  <a:pt x="303" y="70"/>
                  <a:pt x="294" y="68"/>
                  <a:pt x="287" y="65"/>
                </a:cubicBezTo>
                <a:cubicBezTo>
                  <a:pt x="256" y="51"/>
                  <a:pt x="224" y="37"/>
                  <a:pt x="191" y="29"/>
                </a:cubicBezTo>
                <a:cubicBezTo>
                  <a:pt x="172" y="0"/>
                  <a:pt x="172" y="9"/>
                  <a:pt x="215" y="2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94" name="Freeform 26"/>
          <p:cNvSpPr>
            <a:spLocks/>
          </p:cNvSpPr>
          <p:nvPr/>
        </p:nvSpPr>
        <p:spPr bwMode="auto">
          <a:xfrm>
            <a:off x="7543800" y="2819401"/>
            <a:ext cx="579438" cy="309563"/>
          </a:xfrm>
          <a:custGeom>
            <a:avLst/>
            <a:gdLst>
              <a:gd name="T0" fmla="*/ 257 w 365"/>
              <a:gd name="T1" fmla="*/ 72 h 195"/>
              <a:gd name="T2" fmla="*/ 191 w 365"/>
              <a:gd name="T3" fmla="*/ 42 h 195"/>
              <a:gd name="T4" fmla="*/ 119 w 365"/>
              <a:gd name="T5" fmla="*/ 24 h 195"/>
              <a:gd name="T6" fmla="*/ 65 w 365"/>
              <a:gd name="T7" fmla="*/ 12 h 195"/>
              <a:gd name="T8" fmla="*/ 29 w 365"/>
              <a:gd name="T9" fmla="*/ 0 h 195"/>
              <a:gd name="T10" fmla="*/ 17 w 365"/>
              <a:gd name="T11" fmla="*/ 54 h 195"/>
              <a:gd name="T12" fmla="*/ 77 w 365"/>
              <a:gd name="T13" fmla="*/ 72 h 195"/>
              <a:gd name="T14" fmla="*/ 131 w 365"/>
              <a:gd name="T15" fmla="*/ 102 h 195"/>
              <a:gd name="T16" fmla="*/ 221 w 365"/>
              <a:gd name="T17" fmla="*/ 138 h 195"/>
              <a:gd name="T18" fmla="*/ 275 w 365"/>
              <a:gd name="T19" fmla="*/ 174 h 195"/>
              <a:gd name="T20" fmla="*/ 311 w 365"/>
              <a:gd name="T21" fmla="*/ 186 h 195"/>
              <a:gd name="T22" fmla="*/ 329 w 365"/>
              <a:gd name="T23" fmla="*/ 192 h 195"/>
              <a:gd name="T24" fmla="*/ 365 w 365"/>
              <a:gd name="T25" fmla="*/ 186 h 195"/>
              <a:gd name="T26" fmla="*/ 353 w 365"/>
              <a:gd name="T27" fmla="*/ 144 h 195"/>
              <a:gd name="T28" fmla="*/ 299 w 365"/>
              <a:gd name="T29" fmla="*/ 120 h 195"/>
              <a:gd name="T30" fmla="*/ 263 w 365"/>
              <a:gd name="T31" fmla="*/ 96 h 195"/>
              <a:gd name="T32" fmla="*/ 203 w 365"/>
              <a:gd name="T33" fmla="*/ 60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65" h="195">
                <a:moveTo>
                  <a:pt x="257" y="72"/>
                </a:moveTo>
                <a:cubicBezTo>
                  <a:pt x="227" y="64"/>
                  <a:pt x="218" y="56"/>
                  <a:pt x="191" y="42"/>
                </a:cubicBezTo>
                <a:cubicBezTo>
                  <a:pt x="166" y="29"/>
                  <a:pt x="146" y="29"/>
                  <a:pt x="119" y="24"/>
                </a:cubicBezTo>
                <a:cubicBezTo>
                  <a:pt x="105" y="21"/>
                  <a:pt x="80" y="16"/>
                  <a:pt x="65" y="12"/>
                </a:cubicBezTo>
                <a:cubicBezTo>
                  <a:pt x="53" y="8"/>
                  <a:pt x="29" y="0"/>
                  <a:pt x="29" y="0"/>
                </a:cubicBezTo>
                <a:cubicBezTo>
                  <a:pt x="20" y="13"/>
                  <a:pt x="0" y="37"/>
                  <a:pt x="17" y="54"/>
                </a:cubicBezTo>
                <a:cubicBezTo>
                  <a:pt x="29" y="66"/>
                  <a:pt x="61" y="64"/>
                  <a:pt x="77" y="72"/>
                </a:cubicBezTo>
                <a:cubicBezTo>
                  <a:pt x="95" y="81"/>
                  <a:pt x="112" y="94"/>
                  <a:pt x="131" y="102"/>
                </a:cubicBezTo>
                <a:cubicBezTo>
                  <a:pt x="162" y="116"/>
                  <a:pt x="192" y="122"/>
                  <a:pt x="221" y="138"/>
                </a:cubicBezTo>
                <a:cubicBezTo>
                  <a:pt x="221" y="138"/>
                  <a:pt x="266" y="168"/>
                  <a:pt x="275" y="174"/>
                </a:cubicBezTo>
                <a:cubicBezTo>
                  <a:pt x="286" y="181"/>
                  <a:pt x="299" y="182"/>
                  <a:pt x="311" y="186"/>
                </a:cubicBezTo>
                <a:cubicBezTo>
                  <a:pt x="317" y="188"/>
                  <a:pt x="329" y="192"/>
                  <a:pt x="329" y="192"/>
                </a:cubicBezTo>
                <a:cubicBezTo>
                  <a:pt x="341" y="190"/>
                  <a:pt x="356" y="195"/>
                  <a:pt x="365" y="186"/>
                </a:cubicBezTo>
                <a:cubicBezTo>
                  <a:pt x="365" y="186"/>
                  <a:pt x="355" y="147"/>
                  <a:pt x="353" y="144"/>
                </a:cubicBezTo>
                <a:cubicBezTo>
                  <a:pt x="343" y="131"/>
                  <a:pt x="310" y="124"/>
                  <a:pt x="299" y="120"/>
                </a:cubicBezTo>
                <a:cubicBezTo>
                  <a:pt x="285" y="115"/>
                  <a:pt x="263" y="96"/>
                  <a:pt x="263" y="96"/>
                </a:cubicBezTo>
                <a:cubicBezTo>
                  <a:pt x="245" y="69"/>
                  <a:pt x="228" y="73"/>
                  <a:pt x="203" y="60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95" name="Freeform 27"/>
          <p:cNvSpPr>
            <a:spLocks/>
          </p:cNvSpPr>
          <p:nvPr/>
        </p:nvSpPr>
        <p:spPr bwMode="auto">
          <a:xfrm>
            <a:off x="8116889" y="3111500"/>
            <a:ext cx="307975" cy="241300"/>
          </a:xfrm>
          <a:custGeom>
            <a:avLst/>
            <a:gdLst>
              <a:gd name="T0" fmla="*/ 113 w 194"/>
              <a:gd name="T1" fmla="*/ 32 h 152"/>
              <a:gd name="T2" fmla="*/ 23 w 194"/>
              <a:gd name="T3" fmla="*/ 14 h 152"/>
              <a:gd name="T4" fmla="*/ 5 w 194"/>
              <a:gd name="T5" fmla="*/ 50 h 152"/>
              <a:gd name="T6" fmla="*/ 65 w 194"/>
              <a:gd name="T7" fmla="*/ 110 h 152"/>
              <a:gd name="T8" fmla="*/ 143 w 194"/>
              <a:gd name="T9" fmla="*/ 152 h 152"/>
              <a:gd name="T10" fmla="*/ 149 w 194"/>
              <a:gd name="T11" fmla="*/ 92 h 152"/>
              <a:gd name="T12" fmla="*/ 131 w 194"/>
              <a:gd name="T13" fmla="*/ 56 h 152"/>
              <a:gd name="T14" fmla="*/ 41 w 194"/>
              <a:gd name="T15" fmla="*/ 14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4" h="152">
                <a:moveTo>
                  <a:pt x="113" y="32"/>
                </a:moveTo>
                <a:cubicBezTo>
                  <a:pt x="81" y="0"/>
                  <a:pt x="74" y="8"/>
                  <a:pt x="23" y="14"/>
                </a:cubicBezTo>
                <a:cubicBezTo>
                  <a:pt x="19" y="27"/>
                  <a:pt x="7" y="37"/>
                  <a:pt x="5" y="50"/>
                </a:cubicBezTo>
                <a:cubicBezTo>
                  <a:pt x="0" y="87"/>
                  <a:pt x="39" y="101"/>
                  <a:pt x="65" y="110"/>
                </a:cubicBezTo>
                <a:cubicBezTo>
                  <a:pt x="86" y="131"/>
                  <a:pt x="115" y="143"/>
                  <a:pt x="143" y="152"/>
                </a:cubicBezTo>
                <a:cubicBezTo>
                  <a:pt x="194" y="139"/>
                  <a:pt x="172" y="120"/>
                  <a:pt x="149" y="92"/>
                </a:cubicBezTo>
                <a:cubicBezTo>
                  <a:pt x="102" y="35"/>
                  <a:pt x="167" y="110"/>
                  <a:pt x="131" y="56"/>
                </a:cubicBezTo>
                <a:cubicBezTo>
                  <a:pt x="111" y="27"/>
                  <a:pt x="74" y="14"/>
                  <a:pt x="41" y="14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96" name="Freeform 28"/>
          <p:cNvSpPr>
            <a:spLocks/>
          </p:cNvSpPr>
          <p:nvPr/>
        </p:nvSpPr>
        <p:spPr bwMode="auto">
          <a:xfrm>
            <a:off x="3571875" y="2286001"/>
            <a:ext cx="2781300" cy="2855913"/>
          </a:xfrm>
          <a:custGeom>
            <a:avLst/>
            <a:gdLst>
              <a:gd name="T0" fmla="*/ 30 w 1752"/>
              <a:gd name="T1" fmla="*/ 300 h 1799"/>
              <a:gd name="T2" fmla="*/ 96 w 1752"/>
              <a:gd name="T3" fmla="*/ 270 h 1799"/>
              <a:gd name="T4" fmla="*/ 144 w 1752"/>
              <a:gd name="T5" fmla="*/ 222 h 1799"/>
              <a:gd name="T6" fmla="*/ 252 w 1752"/>
              <a:gd name="T7" fmla="*/ 174 h 1799"/>
              <a:gd name="T8" fmla="*/ 342 w 1752"/>
              <a:gd name="T9" fmla="*/ 120 h 1799"/>
              <a:gd name="T10" fmla="*/ 564 w 1752"/>
              <a:gd name="T11" fmla="*/ 0 h 1799"/>
              <a:gd name="T12" fmla="*/ 1008 w 1752"/>
              <a:gd name="T13" fmla="*/ 72 h 1799"/>
              <a:gd name="T14" fmla="*/ 1086 w 1752"/>
              <a:gd name="T15" fmla="*/ 114 h 1799"/>
              <a:gd name="T16" fmla="*/ 1176 w 1752"/>
              <a:gd name="T17" fmla="*/ 210 h 1799"/>
              <a:gd name="T18" fmla="*/ 1230 w 1752"/>
              <a:gd name="T19" fmla="*/ 252 h 1799"/>
              <a:gd name="T20" fmla="*/ 1320 w 1752"/>
              <a:gd name="T21" fmla="*/ 342 h 1799"/>
              <a:gd name="T22" fmla="*/ 1368 w 1752"/>
              <a:gd name="T23" fmla="*/ 432 h 1799"/>
              <a:gd name="T24" fmla="*/ 1518 w 1752"/>
              <a:gd name="T25" fmla="*/ 690 h 1799"/>
              <a:gd name="T26" fmla="*/ 1566 w 1752"/>
              <a:gd name="T27" fmla="*/ 762 h 1799"/>
              <a:gd name="T28" fmla="*/ 1644 w 1752"/>
              <a:gd name="T29" fmla="*/ 1032 h 1799"/>
              <a:gd name="T30" fmla="*/ 1740 w 1752"/>
              <a:gd name="T31" fmla="*/ 1326 h 1799"/>
              <a:gd name="T32" fmla="*/ 1752 w 1752"/>
              <a:gd name="T33" fmla="*/ 1440 h 1799"/>
              <a:gd name="T34" fmla="*/ 1710 w 1752"/>
              <a:gd name="T35" fmla="*/ 1620 h 1799"/>
              <a:gd name="T36" fmla="*/ 1668 w 1752"/>
              <a:gd name="T37" fmla="*/ 1686 h 1799"/>
              <a:gd name="T38" fmla="*/ 1284 w 1752"/>
              <a:gd name="T39" fmla="*/ 1788 h 1799"/>
              <a:gd name="T40" fmla="*/ 1182 w 1752"/>
              <a:gd name="T41" fmla="*/ 1650 h 1799"/>
              <a:gd name="T42" fmla="*/ 1158 w 1752"/>
              <a:gd name="T43" fmla="*/ 1500 h 1799"/>
              <a:gd name="T44" fmla="*/ 1182 w 1752"/>
              <a:gd name="T45" fmla="*/ 1422 h 1799"/>
              <a:gd name="T46" fmla="*/ 1314 w 1752"/>
              <a:gd name="T47" fmla="*/ 1500 h 1799"/>
              <a:gd name="T48" fmla="*/ 1380 w 1752"/>
              <a:gd name="T49" fmla="*/ 1698 h 1799"/>
              <a:gd name="T50" fmla="*/ 1548 w 1752"/>
              <a:gd name="T51" fmla="*/ 1764 h 1799"/>
              <a:gd name="T52" fmla="*/ 1506 w 1752"/>
              <a:gd name="T53" fmla="*/ 1692 h 1799"/>
              <a:gd name="T54" fmla="*/ 1458 w 1752"/>
              <a:gd name="T55" fmla="*/ 1554 h 1799"/>
              <a:gd name="T56" fmla="*/ 1452 w 1752"/>
              <a:gd name="T57" fmla="*/ 1368 h 1799"/>
              <a:gd name="T58" fmla="*/ 1470 w 1752"/>
              <a:gd name="T59" fmla="*/ 1314 h 1799"/>
              <a:gd name="T60" fmla="*/ 1470 w 1752"/>
              <a:gd name="T61" fmla="*/ 882 h 1799"/>
              <a:gd name="T62" fmla="*/ 1524 w 1752"/>
              <a:gd name="T63" fmla="*/ 1242 h 1799"/>
              <a:gd name="T64" fmla="*/ 1626 w 1752"/>
              <a:gd name="T65" fmla="*/ 1524 h 1799"/>
              <a:gd name="T66" fmla="*/ 1710 w 1752"/>
              <a:gd name="T67" fmla="*/ 1638 h 1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52" h="1799">
                <a:moveTo>
                  <a:pt x="0" y="336"/>
                </a:moveTo>
                <a:cubicBezTo>
                  <a:pt x="11" y="325"/>
                  <a:pt x="18" y="310"/>
                  <a:pt x="30" y="300"/>
                </a:cubicBezTo>
                <a:lnTo>
                  <a:pt x="96" y="270"/>
                </a:lnTo>
                <a:cubicBezTo>
                  <a:pt x="96" y="270"/>
                  <a:pt x="96" y="270"/>
                  <a:pt x="96" y="270"/>
                </a:cubicBezTo>
                <a:cubicBezTo>
                  <a:pt x="119" y="247"/>
                  <a:pt x="107" y="257"/>
                  <a:pt x="132" y="240"/>
                </a:cubicBezTo>
                <a:cubicBezTo>
                  <a:pt x="136" y="234"/>
                  <a:pt x="138" y="226"/>
                  <a:pt x="144" y="222"/>
                </a:cubicBezTo>
                <a:cubicBezTo>
                  <a:pt x="144" y="222"/>
                  <a:pt x="189" y="207"/>
                  <a:pt x="198" y="204"/>
                </a:cubicBezTo>
                <a:cubicBezTo>
                  <a:pt x="218" y="197"/>
                  <a:pt x="232" y="181"/>
                  <a:pt x="252" y="174"/>
                </a:cubicBezTo>
                <a:cubicBezTo>
                  <a:pt x="268" y="158"/>
                  <a:pt x="284" y="139"/>
                  <a:pt x="306" y="132"/>
                </a:cubicBezTo>
                <a:cubicBezTo>
                  <a:pt x="318" y="128"/>
                  <a:pt x="331" y="127"/>
                  <a:pt x="342" y="120"/>
                </a:cubicBezTo>
                <a:cubicBezTo>
                  <a:pt x="358" y="109"/>
                  <a:pt x="396" y="96"/>
                  <a:pt x="396" y="96"/>
                </a:cubicBezTo>
                <a:cubicBezTo>
                  <a:pt x="441" y="51"/>
                  <a:pt x="508" y="28"/>
                  <a:pt x="564" y="0"/>
                </a:cubicBezTo>
                <a:cubicBezTo>
                  <a:pt x="727" y="5"/>
                  <a:pt x="775" y="3"/>
                  <a:pt x="906" y="42"/>
                </a:cubicBezTo>
                <a:cubicBezTo>
                  <a:pt x="934" y="50"/>
                  <a:pt x="985" y="57"/>
                  <a:pt x="1008" y="72"/>
                </a:cubicBezTo>
                <a:cubicBezTo>
                  <a:pt x="1024" y="83"/>
                  <a:pt x="1062" y="96"/>
                  <a:pt x="1062" y="96"/>
                </a:cubicBezTo>
                <a:cubicBezTo>
                  <a:pt x="1070" y="102"/>
                  <a:pt x="1077" y="109"/>
                  <a:pt x="1086" y="114"/>
                </a:cubicBezTo>
                <a:cubicBezTo>
                  <a:pt x="1091" y="117"/>
                  <a:pt x="1099" y="116"/>
                  <a:pt x="1104" y="120"/>
                </a:cubicBezTo>
                <a:cubicBezTo>
                  <a:pt x="1132" y="138"/>
                  <a:pt x="1159" y="184"/>
                  <a:pt x="1176" y="210"/>
                </a:cubicBezTo>
                <a:cubicBezTo>
                  <a:pt x="1184" y="222"/>
                  <a:pt x="1202" y="224"/>
                  <a:pt x="1212" y="234"/>
                </a:cubicBezTo>
                <a:cubicBezTo>
                  <a:pt x="1218" y="240"/>
                  <a:pt x="1222" y="248"/>
                  <a:pt x="1230" y="252"/>
                </a:cubicBezTo>
                <a:cubicBezTo>
                  <a:pt x="1245" y="259"/>
                  <a:pt x="1278" y="264"/>
                  <a:pt x="1278" y="264"/>
                </a:cubicBezTo>
                <a:cubicBezTo>
                  <a:pt x="1288" y="294"/>
                  <a:pt x="1302" y="316"/>
                  <a:pt x="1320" y="342"/>
                </a:cubicBezTo>
                <a:cubicBezTo>
                  <a:pt x="1327" y="353"/>
                  <a:pt x="1325" y="367"/>
                  <a:pt x="1332" y="378"/>
                </a:cubicBezTo>
                <a:cubicBezTo>
                  <a:pt x="1344" y="396"/>
                  <a:pt x="1361" y="411"/>
                  <a:pt x="1368" y="432"/>
                </a:cubicBezTo>
                <a:cubicBezTo>
                  <a:pt x="1385" y="482"/>
                  <a:pt x="1417" y="532"/>
                  <a:pt x="1446" y="576"/>
                </a:cubicBezTo>
                <a:cubicBezTo>
                  <a:pt x="1471" y="614"/>
                  <a:pt x="1493" y="652"/>
                  <a:pt x="1518" y="690"/>
                </a:cubicBezTo>
                <a:cubicBezTo>
                  <a:pt x="1527" y="704"/>
                  <a:pt x="1554" y="726"/>
                  <a:pt x="1554" y="726"/>
                </a:cubicBezTo>
                <a:cubicBezTo>
                  <a:pt x="1558" y="738"/>
                  <a:pt x="1562" y="750"/>
                  <a:pt x="1566" y="762"/>
                </a:cubicBezTo>
                <a:cubicBezTo>
                  <a:pt x="1568" y="768"/>
                  <a:pt x="1572" y="780"/>
                  <a:pt x="1572" y="780"/>
                </a:cubicBezTo>
                <a:cubicBezTo>
                  <a:pt x="1578" y="877"/>
                  <a:pt x="1591" y="952"/>
                  <a:pt x="1644" y="1032"/>
                </a:cubicBezTo>
                <a:cubicBezTo>
                  <a:pt x="1653" y="1067"/>
                  <a:pt x="1674" y="1097"/>
                  <a:pt x="1680" y="1134"/>
                </a:cubicBezTo>
                <a:cubicBezTo>
                  <a:pt x="1692" y="1204"/>
                  <a:pt x="1709" y="1263"/>
                  <a:pt x="1740" y="1326"/>
                </a:cubicBezTo>
                <a:cubicBezTo>
                  <a:pt x="1742" y="1348"/>
                  <a:pt x="1744" y="1370"/>
                  <a:pt x="1746" y="1392"/>
                </a:cubicBezTo>
                <a:cubicBezTo>
                  <a:pt x="1748" y="1408"/>
                  <a:pt x="1752" y="1424"/>
                  <a:pt x="1752" y="1440"/>
                </a:cubicBezTo>
                <a:cubicBezTo>
                  <a:pt x="1752" y="1460"/>
                  <a:pt x="1749" y="1480"/>
                  <a:pt x="1746" y="1500"/>
                </a:cubicBezTo>
                <a:cubicBezTo>
                  <a:pt x="1740" y="1542"/>
                  <a:pt x="1720" y="1579"/>
                  <a:pt x="1710" y="1620"/>
                </a:cubicBezTo>
                <a:cubicBezTo>
                  <a:pt x="1706" y="1638"/>
                  <a:pt x="1702" y="1667"/>
                  <a:pt x="1686" y="1680"/>
                </a:cubicBezTo>
                <a:cubicBezTo>
                  <a:pt x="1681" y="1684"/>
                  <a:pt x="1674" y="1684"/>
                  <a:pt x="1668" y="1686"/>
                </a:cubicBezTo>
                <a:cubicBezTo>
                  <a:pt x="1607" y="1777"/>
                  <a:pt x="1480" y="1775"/>
                  <a:pt x="1386" y="1794"/>
                </a:cubicBezTo>
                <a:cubicBezTo>
                  <a:pt x="1352" y="1792"/>
                  <a:pt x="1316" y="1799"/>
                  <a:pt x="1284" y="1788"/>
                </a:cubicBezTo>
                <a:cubicBezTo>
                  <a:pt x="1270" y="1783"/>
                  <a:pt x="1268" y="1764"/>
                  <a:pt x="1260" y="1752"/>
                </a:cubicBezTo>
                <a:cubicBezTo>
                  <a:pt x="1236" y="1716"/>
                  <a:pt x="1220" y="1675"/>
                  <a:pt x="1182" y="1650"/>
                </a:cubicBezTo>
                <a:cubicBezTo>
                  <a:pt x="1178" y="1637"/>
                  <a:pt x="1166" y="1627"/>
                  <a:pt x="1164" y="1614"/>
                </a:cubicBezTo>
                <a:cubicBezTo>
                  <a:pt x="1159" y="1576"/>
                  <a:pt x="1161" y="1538"/>
                  <a:pt x="1158" y="1500"/>
                </a:cubicBezTo>
                <a:cubicBezTo>
                  <a:pt x="1157" y="1490"/>
                  <a:pt x="1154" y="1480"/>
                  <a:pt x="1152" y="1470"/>
                </a:cubicBezTo>
                <a:cubicBezTo>
                  <a:pt x="1162" y="1342"/>
                  <a:pt x="1141" y="1395"/>
                  <a:pt x="1182" y="1422"/>
                </a:cubicBezTo>
                <a:cubicBezTo>
                  <a:pt x="1195" y="1461"/>
                  <a:pt x="1242" y="1476"/>
                  <a:pt x="1278" y="1488"/>
                </a:cubicBezTo>
                <a:cubicBezTo>
                  <a:pt x="1290" y="1492"/>
                  <a:pt x="1314" y="1500"/>
                  <a:pt x="1314" y="1500"/>
                </a:cubicBezTo>
                <a:cubicBezTo>
                  <a:pt x="1357" y="1565"/>
                  <a:pt x="1327" y="1507"/>
                  <a:pt x="1344" y="1608"/>
                </a:cubicBezTo>
                <a:cubicBezTo>
                  <a:pt x="1349" y="1640"/>
                  <a:pt x="1370" y="1668"/>
                  <a:pt x="1380" y="1698"/>
                </a:cubicBezTo>
                <a:cubicBezTo>
                  <a:pt x="1393" y="1738"/>
                  <a:pt x="1401" y="1779"/>
                  <a:pt x="1446" y="1794"/>
                </a:cubicBezTo>
                <a:cubicBezTo>
                  <a:pt x="1484" y="1790"/>
                  <a:pt x="1526" y="1797"/>
                  <a:pt x="1548" y="1764"/>
                </a:cubicBezTo>
                <a:cubicBezTo>
                  <a:pt x="1537" y="1732"/>
                  <a:pt x="1546" y="1751"/>
                  <a:pt x="1518" y="1710"/>
                </a:cubicBezTo>
                <a:cubicBezTo>
                  <a:pt x="1514" y="1704"/>
                  <a:pt x="1506" y="1692"/>
                  <a:pt x="1506" y="1692"/>
                </a:cubicBezTo>
                <a:cubicBezTo>
                  <a:pt x="1490" y="1629"/>
                  <a:pt x="1512" y="1703"/>
                  <a:pt x="1488" y="1650"/>
                </a:cubicBezTo>
                <a:cubicBezTo>
                  <a:pt x="1476" y="1622"/>
                  <a:pt x="1475" y="1579"/>
                  <a:pt x="1458" y="1554"/>
                </a:cubicBezTo>
                <a:cubicBezTo>
                  <a:pt x="1444" y="1534"/>
                  <a:pt x="1440" y="1518"/>
                  <a:pt x="1434" y="1494"/>
                </a:cubicBezTo>
                <a:cubicBezTo>
                  <a:pt x="1441" y="1391"/>
                  <a:pt x="1430" y="1433"/>
                  <a:pt x="1452" y="1368"/>
                </a:cubicBezTo>
                <a:cubicBezTo>
                  <a:pt x="1456" y="1356"/>
                  <a:pt x="1460" y="1344"/>
                  <a:pt x="1464" y="1332"/>
                </a:cubicBezTo>
                <a:cubicBezTo>
                  <a:pt x="1466" y="1326"/>
                  <a:pt x="1470" y="1314"/>
                  <a:pt x="1470" y="1314"/>
                </a:cubicBezTo>
                <a:cubicBezTo>
                  <a:pt x="1475" y="1276"/>
                  <a:pt x="1482" y="1238"/>
                  <a:pt x="1488" y="1200"/>
                </a:cubicBezTo>
                <a:cubicBezTo>
                  <a:pt x="1485" y="1060"/>
                  <a:pt x="1505" y="988"/>
                  <a:pt x="1470" y="882"/>
                </a:cubicBezTo>
                <a:cubicBezTo>
                  <a:pt x="1472" y="948"/>
                  <a:pt x="1473" y="1014"/>
                  <a:pt x="1476" y="1080"/>
                </a:cubicBezTo>
                <a:cubicBezTo>
                  <a:pt x="1479" y="1140"/>
                  <a:pt x="1506" y="1188"/>
                  <a:pt x="1524" y="1242"/>
                </a:cubicBezTo>
                <a:cubicBezTo>
                  <a:pt x="1533" y="1324"/>
                  <a:pt x="1558" y="1397"/>
                  <a:pt x="1578" y="1476"/>
                </a:cubicBezTo>
                <a:cubicBezTo>
                  <a:pt x="1581" y="1490"/>
                  <a:pt x="1614" y="1516"/>
                  <a:pt x="1626" y="1524"/>
                </a:cubicBezTo>
                <a:cubicBezTo>
                  <a:pt x="1669" y="1588"/>
                  <a:pt x="1602" y="1491"/>
                  <a:pt x="1656" y="1560"/>
                </a:cubicBezTo>
                <a:cubicBezTo>
                  <a:pt x="1675" y="1584"/>
                  <a:pt x="1688" y="1616"/>
                  <a:pt x="1710" y="1638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97" name="Freeform 29"/>
          <p:cNvSpPr>
            <a:spLocks/>
          </p:cNvSpPr>
          <p:nvPr/>
        </p:nvSpPr>
        <p:spPr bwMode="auto">
          <a:xfrm>
            <a:off x="3800476" y="2627313"/>
            <a:ext cx="4551363" cy="2754312"/>
          </a:xfrm>
          <a:custGeom>
            <a:avLst/>
            <a:gdLst>
              <a:gd name="T0" fmla="*/ 42 w 2867"/>
              <a:gd name="T1" fmla="*/ 247 h 1735"/>
              <a:gd name="T2" fmla="*/ 144 w 2867"/>
              <a:gd name="T3" fmla="*/ 169 h 1735"/>
              <a:gd name="T4" fmla="*/ 318 w 2867"/>
              <a:gd name="T5" fmla="*/ 79 h 1735"/>
              <a:gd name="T6" fmla="*/ 804 w 2867"/>
              <a:gd name="T7" fmla="*/ 61 h 1735"/>
              <a:gd name="T8" fmla="*/ 990 w 2867"/>
              <a:gd name="T9" fmla="*/ 229 h 1735"/>
              <a:gd name="T10" fmla="*/ 1020 w 2867"/>
              <a:gd name="T11" fmla="*/ 259 h 1735"/>
              <a:gd name="T12" fmla="*/ 1104 w 2867"/>
              <a:gd name="T13" fmla="*/ 349 h 1735"/>
              <a:gd name="T14" fmla="*/ 1194 w 2867"/>
              <a:gd name="T15" fmla="*/ 691 h 1735"/>
              <a:gd name="T16" fmla="*/ 1068 w 2867"/>
              <a:gd name="T17" fmla="*/ 847 h 1735"/>
              <a:gd name="T18" fmla="*/ 978 w 2867"/>
              <a:gd name="T19" fmla="*/ 985 h 1735"/>
              <a:gd name="T20" fmla="*/ 924 w 2867"/>
              <a:gd name="T21" fmla="*/ 1183 h 1735"/>
              <a:gd name="T22" fmla="*/ 924 w 2867"/>
              <a:gd name="T23" fmla="*/ 1441 h 1735"/>
              <a:gd name="T24" fmla="*/ 1002 w 2867"/>
              <a:gd name="T25" fmla="*/ 1591 h 1735"/>
              <a:gd name="T26" fmla="*/ 1086 w 2867"/>
              <a:gd name="T27" fmla="*/ 1651 h 1735"/>
              <a:gd name="T28" fmla="*/ 1182 w 2867"/>
              <a:gd name="T29" fmla="*/ 1699 h 1735"/>
              <a:gd name="T30" fmla="*/ 1512 w 2867"/>
              <a:gd name="T31" fmla="*/ 1627 h 1735"/>
              <a:gd name="T32" fmla="*/ 1698 w 2867"/>
              <a:gd name="T33" fmla="*/ 1393 h 1735"/>
              <a:gd name="T34" fmla="*/ 1680 w 2867"/>
              <a:gd name="T35" fmla="*/ 1021 h 1735"/>
              <a:gd name="T36" fmla="*/ 1602 w 2867"/>
              <a:gd name="T37" fmla="*/ 829 h 1735"/>
              <a:gd name="T38" fmla="*/ 1578 w 2867"/>
              <a:gd name="T39" fmla="*/ 763 h 1735"/>
              <a:gd name="T40" fmla="*/ 1614 w 2867"/>
              <a:gd name="T41" fmla="*/ 589 h 1735"/>
              <a:gd name="T42" fmla="*/ 1620 w 2867"/>
              <a:gd name="T43" fmla="*/ 805 h 1735"/>
              <a:gd name="T44" fmla="*/ 1674 w 2867"/>
              <a:gd name="T45" fmla="*/ 913 h 1735"/>
              <a:gd name="T46" fmla="*/ 1764 w 2867"/>
              <a:gd name="T47" fmla="*/ 1147 h 1735"/>
              <a:gd name="T48" fmla="*/ 1794 w 2867"/>
              <a:gd name="T49" fmla="*/ 1525 h 1735"/>
              <a:gd name="T50" fmla="*/ 1764 w 2867"/>
              <a:gd name="T51" fmla="*/ 1555 h 1735"/>
              <a:gd name="T52" fmla="*/ 1734 w 2867"/>
              <a:gd name="T53" fmla="*/ 1609 h 1735"/>
              <a:gd name="T54" fmla="*/ 1686 w 2867"/>
              <a:gd name="T55" fmla="*/ 1639 h 1735"/>
              <a:gd name="T56" fmla="*/ 1518 w 2867"/>
              <a:gd name="T57" fmla="*/ 1615 h 1735"/>
              <a:gd name="T58" fmla="*/ 1416 w 2867"/>
              <a:gd name="T59" fmla="*/ 1663 h 1735"/>
              <a:gd name="T60" fmla="*/ 1638 w 2867"/>
              <a:gd name="T61" fmla="*/ 1735 h 1735"/>
              <a:gd name="T62" fmla="*/ 1860 w 2867"/>
              <a:gd name="T63" fmla="*/ 1669 h 1735"/>
              <a:gd name="T64" fmla="*/ 1914 w 2867"/>
              <a:gd name="T65" fmla="*/ 1579 h 1735"/>
              <a:gd name="T66" fmla="*/ 1932 w 2867"/>
              <a:gd name="T67" fmla="*/ 1519 h 1735"/>
              <a:gd name="T68" fmla="*/ 1944 w 2867"/>
              <a:gd name="T69" fmla="*/ 1267 h 1735"/>
              <a:gd name="T70" fmla="*/ 1854 w 2867"/>
              <a:gd name="T71" fmla="*/ 1045 h 1735"/>
              <a:gd name="T72" fmla="*/ 1710 w 2867"/>
              <a:gd name="T73" fmla="*/ 829 h 1735"/>
              <a:gd name="T74" fmla="*/ 1716 w 2867"/>
              <a:gd name="T75" fmla="*/ 733 h 1735"/>
              <a:gd name="T76" fmla="*/ 1770 w 2867"/>
              <a:gd name="T77" fmla="*/ 793 h 1735"/>
              <a:gd name="T78" fmla="*/ 1890 w 2867"/>
              <a:gd name="T79" fmla="*/ 955 h 1735"/>
              <a:gd name="T80" fmla="*/ 1992 w 2867"/>
              <a:gd name="T81" fmla="*/ 1237 h 1735"/>
              <a:gd name="T82" fmla="*/ 2040 w 2867"/>
              <a:gd name="T83" fmla="*/ 1441 h 1735"/>
              <a:gd name="T84" fmla="*/ 2100 w 2867"/>
              <a:gd name="T85" fmla="*/ 1117 h 1735"/>
              <a:gd name="T86" fmla="*/ 2004 w 2867"/>
              <a:gd name="T87" fmla="*/ 907 h 1735"/>
              <a:gd name="T88" fmla="*/ 1932 w 2867"/>
              <a:gd name="T89" fmla="*/ 859 h 1735"/>
              <a:gd name="T90" fmla="*/ 1800 w 2867"/>
              <a:gd name="T91" fmla="*/ 697 h 1735"/>
              <a:gd name="T92" fmla="*/ 1758 w 2867"/>
              <a:gd name="T93" fmla="*/ 589 h 1735"/>
              <a:gd name="T94" fmla="*/ 1764 w 2867"/>
              <a:gd name="T95" fmla="*/ 349 h 1735"/>
              <a:gd name="T96" fmla="*/ 1836 w 2867"/>
              <a:gd name="T97" fmla="*/ 271 h 1735"/>
              <a:gd name="T98" fmla="*/ 1908 w 2867"/>
              <a:gd name="T99" fmla="*/ 169 h 1735"/>
              <a:gd name="T100" fmla="*/ 2004 w 2867"/>
              <a:gd name="T101" fmla="*/ 121 h 1735"/>
              <a:gd name="T102" fmla="*/ 2160 w 2867"/>
              <a:gd name="T103" fmla="*/ 61 h 1735"/>
              <a:gd name="T104" fmla="*/ 2334 w 2867"/>
              <a:gd name="T105" fmla="*/ 43 h 1735"/>
              <a:gd name="T106" fmla="*/ 2532 w 2867"/>
              <a:gd name="T107" fmla="*/ 109 h 1735"/>
              <a:gd name="T108" fmla="*/ 2700 w 2867"/>
              <a:gd name="T109" fmla="*/ 193 h 1735"/>
              <a:gd name="T110" fmla="*/ 2808 w 2867"/>
              <a:gd name="T111" fmla="*/ 301 h 1735"/>
              <a:gd name="T112" fmla="*/ 2862 w 2867"/>
              <a:gd name="T113" fmla="*/ 349 h 1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867" h="1735">
                <a:moveTo>
                  <a:pt x="0" y="289"/>
                </a:moveTo>
                <a:cubicBezTo>
                  <a:pt x="42" y="279"/>
                  <a:pt x="23" y="276"/>
                  <a:pt x="42" y="247"/>
                </a:cubicBezTo>
                <a:cubicBezTo>
                  <a:pt x="51" y="233"/>
                  <a:pt x="65" y="226"/>
                  <a:pt x="78" y="217"/>
                </a:cubicBezTo>
                <a:cubicBezTo>
                  <a:pt x="91" y="198"/>
                  <a:pt x="121" y="177"/>
                  <a:pt x="144" y="169"/>
                </a:cubicBezTo>
                <a:cubicBezTo>
                  <a:pt x="164" y="149"/>
                  <a:pt x="189" y="136"/>
                  <a:pt x="216" y="127"/>
                </a:cubicBezTo>
                <a:cubicBezTo>
                  <a:pt x="246" y="97"/>
                  <a:pt x="279" y="92"/>
                  <a:pt x="318" y="79"/>
                </a:cubicBezTo>
                <a:cubicBezTo>
                  <a:pt x="373" y="61"/>
                  <a:pt x="422" y="45"/>
                  <a:pt x="480" y="37"/>
                </a:cubicBezTo>
                <a:cubicBezTo>
                  <a:pt x="580" y="39"/>
                  <a:pt x="712" y="0"/>
                  <a:pt x="804" y="61"/>
                </a:cubicBezTo>
                <a:cubicBezTo>
                  <a:pt x="821" y="86"/>
                  <a:pt x="857" y="122"/>
                  <a:pt x="882" y="139"/>
                </a:cubicBezTo>
                <a:cubicBezTo>
                  <a:pt x="904" y="172"/>
                  <a:pt x="956" y="207"/>
                  <a:pt x="990" y="229"/>
                </a:cubicBezTo>
                <a:cubicBezTo>
                  <a:pt x="994" y="235"/>
                  <a:pt x="997" y="242"/>
                  <a:pt x="1002" y="247"/>
                </a:cubicBezTo>
                <a:cubicBezTo>
                  <a:pt x="1007" y="252"/>
                  <a:pt x="1015" y="253"/>
                  <a:pt x="1020" y="259"/>
                </a:cubicBezTo>
                <a:cubicBezTo>
                  <a:pt x="1053" y="300"/>
                  <a:pt x="992" y="255"/>
                  <a:pt x="1044" y="289"/>
                </a:cubicBezTo>
                <a:cubicBezTo>
                  <a:pt x="1059" y="311"/>
                  <a:pt x="1082" y="334"/>
                  <a:pt x="1104" y="349"/>
                </a:cubicBezTo>
                <a:cubicBezTo>
                  <a:pt x="1134" y="394"/>
                  <a:pt x="1171" y="461"/>
                  <a:pt x="1188" y="511"/>
                </a:cubicBezTo>
                <a:cubicBezTo>
                  <a:pt x="1195" y="571"/>
                  <a:pt x="1212" y="630"/>
                  <a:pt x="1194" y="691"/>
                </a:cubicBezTo>
                <a:cubicBezTo>
                  <a:pt x="1189" y="708"/>
                  <a:pt x="1157" y="728"/>
                  <a:pt x="1140" y="739"/>
                </a:cubicBezTo>
                <a:cubicBezTo>
                  <a:pt x="1116" y="775"/>
                  <a:pt x="1092" y="811"/>
                  <a:pt x="1068" y="847"/>
                </a:cubicBezTo>
                <a:cubicBezTo>
                  <a:pt x="1055" y="867"/>
                  <a:pt x="1052" y="881"/>
                  <a:pt x="1032" y="895"/>
                </a:cubicBezTo>
                <a:cubicBezTo>
                  <a:pt x="1021" y="928"/>
                  <a:pt x="997" y="956"/>
                  <a:pt x="978" y="985"/>
                </a:cubicBezTo>
                <a:cubicBezTo>
                  <a:pt x="963" y="1007"/>
                  <a:pt x="957" y="1035"/>
                  <a:pt x="942" y="1057"/>
                </a:cubicBezTo>
                <a:cubicBezTo>
                  <a:pt x="935" y="1098"/>
                  <a:pt x="933" y="1142"/>
                  <a:pt x="924" y="1183"/>
                </a:cubicBezTo>
                <a:cubicBezTo>
                  <a:pt x="914" y="1229"/>
                  <a:pt x="896" y="1274"/>
                  <a:pt x="888" y="1321"/>
                </a:cubicBezTo>
                <a:cubicBezTo>
                  <a:pt x="893" y="1370"/>
                  <a:pt x="895" y="1402"/>
                  <a:pt x="924" y="1441"/>
                </a:cubicBezTo>
                <a:cubicBezTo>
                  <a:pt x="933" y="1468"/>
                  <a:pt x="957" y="1487"/>
                  <a:pt x="966" y="1513"/>
                </a:cubicBezTo>
                <a:cubicBezTo>
                  <a:pt x="970" y="1524"/>
                  <a:pt x="996" y="1585"/>
                  <a:pt x="1002" y="1591"/>
                </a:cubicBezTo>
                <a:cubicBezTo>
                  <a:pt x="1006" y="1595"/>
                  <a:pt x="1014" y="1595"/>
                  <a:pt x="1020" y="1597"/>
                </a:cubicBezTo>
                <a:cubicBezTo>
                  <a:pt x="1030" y="1626"/>
                  <a:pt x="1057" y="1644"/>
                  <a:pt x="1086" y="1651"/>
                </a:cubicBezTo>
                <a:cubicBezTo>
                  <a:pt x="1104" y="1665"/>
                  <a:pt x="1125" y="1678"/>
                  <a:pt x="1146" y="1687"/>
                </a:cubicBezTo>
                <a:cubicBezTo>
                  <a:pt x="1158" y="1692"/>
                  <a:pt x="1182" y="1699"/>
                  <a:pt x="1182" y="1699"/>
                </a:cubicBezTo>
                <a:cubicBezTo>
                  <a:pt x="1220" y="1691"/>
                  <a:pt x="1247" y="1670"/>
                  <a:pt x="1284" y="1663"/>
                </a:cubicBezTo>
                <a:cubicBezTo>
                  <a:pt x="1359" y="1648"/>
                  <a:pt x="1436" y="1640"/>
                  <a:pt x="1512" y="1627"/>
                </a:cubicBezTo>
                <a:cubicBezTo>
                  <a:pt x="1561" y="1603"/>
                  <a:pt x="1592" y="1550"/>
                  <a:pt x="1638" y="1519"/>
                </a:cubicBezTo>
                <a:cubicBezTo>
                  <a:pt x="1653" y="1475"/>
                  <a:pt x="1685" y="1438"/>
                  <a:pt x="1698" y="1393"/>
                </a:cubicBezTo>
                <a:cubicBezTo>
                  <a:pt x="1704" y="1373"/>
                  <a:pt x="1716" y="1333"/>
                  <a:pt x="1716" y="1333"/>
                </a:cubicBezTo>
                <a:cubicBezTo>
                  <a:pt x="1714" y="1267"/>
                  <a:pt x="1732" y="1100"/>
                  <a:pt x="1680" y="1021"/>
                </a:cubicBezTo>
                <a:cubicBezTo>
                  <a:pt x="1671" y="984"/>
                  <a:pt x="1646" y="921"/>
                  <a:pt x="1620" y="895"/>
                </a:cubicBezTo>
                <a:cubicBezTo>
                  <a:pt x="1614" y="873"/>
                  <a:pt x="1612" y="849"/>
                  <a:pt x="1602" y="829"/>
                </a:cubicBezTo>
                <a:cubicBezTo>
                  <a:pt x="1587" y="800"/>
                  <a:pt x="1592" y="823"/>
                  <a:pt x="1584" y="793"/>
                </a:cubicBezTo>
                <a:cubicBezTo>
                  <a:pt x="1582" y="783"/>
                  <a:pt x="1581" y="773"/>
                  <a:pt x="1578" y="763"/>
                </a:cubicBezTo>
                <a:cubicBezTo>
                  <a:pt x="1575" y="751"/>
                  <a:pt x="1566" y="727"/>
                  <a:pt x="1566" y="727"/>
                </a:cubicBezTo>
                <a:cubicBezTo>
                  <a:pt x="1571" y="626"/>
                  <a:pt x="1541" y="607"/>
                  <a:pt x="1614" y="589"/>
                </a:cubicBezTo>
                <a:cubicBezTo>
                  <a:pt x="1639" y="626"/>
                  <a:pt x="1627" y="669"/>
                  <a:pt x="1614" y="709"/>
                </a:cubicBezTo>
                <a:cubicBezTo>
                  <a:pt x="1616" y="741"/>
                  <a:pt x="1617" y="773"/>
                  <a:pt x="1620" y="805"/>
                </a:cubicBezTo>
                <a:cubicBezTo>
                  <a:pt x="1623" y="830"/>
                  <a:pt x="1647" y="838"/>
                  <a:pt x="1656" y="859"/>
                </a:cubicBezTo>
                <a:cubicBezTo>
                  <a:pt x="1656" y="859"/>
                  <a:pt x="1671" y="904"/>
                  <a:pt x="1674" y="913"/>
                </a:cubicBezTo>
                <a:cubicBezTo>
                  <a:pt x="1687" y="952"/>
                  <a:pt x="1694" y="996"/>
                  <a:pt x="1710" y="1033"/>
                </a:cubicBezTo>
                <a:cubicBezTo>
                  <a:pt x="1727" y="1072"/>
                  <a:pt x="1745" y="1109"/>
                  <a:pt x="1764" y="1147"/>
                </a:cubicBezTo>
                <a:cubicBezTo>
                  <a:pt x="1786" y="1191"/>
                  <a:pt x="1797" y="1238"/>
                  <a:pt x="1824" y="1279"/>
                </a:cubicBezTo>
                <a:cubicBezTo>
                  <a:pt x="1833" y="1344"/>
                  <a:pt x="1856" y="1483"/>
                  <a:pt x="1794" y="1525"/>
                </a:cubicBezTo>
                <a:cubicBezTo>
                  <a:pt x="1790" y="1531"/>
                  <a:pt x="1787" y="1538"/>
                  <a:pt x="1782" y="1543"/>
                </a:cubicBezTo>
                <a:cubicBezTo>
                  <a:pt x="1777" y="1548"/>
                  <a:pt x="1768" y="1549"/>
                  <a:pt x="1764" y="1555"/>
                </a:cubicBezTo>
                <a:cubicBezTo>
                  <a:pt x="1757" y="1566"/>
                  <a:pt x="1756" y="1579"/>
                  <a:pt x="1752" y="1591"/>
                </a:cubicBezTo>
                <a:cubicBezTo>
                  <a:pt x="1749" y="1599"/>
                  <a:pt x="1739" y="1602"/>
                  <a:pt x="1734" y="1609"/>
                </a:cubicBezTo>
                <a:cubicBezTo>
                  <a:pt x="1729" y="1615"/>
                  <a:pt x="1728" y="1623"/>
                  <a:pt x="1722" y="1627"/>
                </a:cubicBezTo>
                <a:cubicBezTo>
                  <a:pt x="1711" y="1634"/>
                  <a:pt x="1686" y="1639"/>
                  <a:pt x="1686" y="1639"/>
                </a:cubicBezTo>
                <a:cubicBezTo>
                  <a:pt x="1652" y="1637"/>
                  <a:pt x="1618" y="1636"/>
                  <a:pt x="1584" y="1633"/>
                </a:cubicBezTo>
                <a:cubicBezTo>
                  <a:pt x="1561" y="1631"/>
                  <a:pt x="1518" y="1615"/>
                  <a:pt x="1518" y="1615"/>
                </a:cubicBezTo>
                <a:cubicBezTo>
                  <a:pt x="1479" y="1623"/>
                  <a:pt x="1469" y="1628"/>
                  <a:pt x="1434" y="1651"/>
                </a:cubicBezTo>
                <a:cubicBezTo>
                  <a:pt x="1428" y="1655"/>
                  <a:pt x="1416" y="1663"/>
                  <a:pt x="1416" y="1663"/>
                </a:cubicBezTo>
                <a:cubicBezTo>
                  <a:pt x="1447" y="1710"/>
                  <a:pt x="1502" y="1701"/>
                  <a:pt x="1554" y="1705"/>
                </a:cubicBezTo>
                <a:cubicBezTo>
                  <a:pt x="1583" y="1715"/>
                  <a:pt x="1610" y="1726"/>
                  <a:pt x="1638" y="1735"/>
                </a:cubicBezTo>
                <a:cubicBezTo>
                  <a:pt x="1680" y="1733"/>
                  <a:pt x="1722" y="1732"/>
                  <a:pt x="1764" y="1729"/>
                </a:cubicBezTo>
                <a:cubicBezTo>
                  <a:pt x="1805" y="1726"/>
                  <a:pt x="1829" y="1690"/>
                  <a:pt x="1860" y="1669"/>
                </a:cubicBezTo>
                <a:cubicBezTo>
                  <a:pt x="1880" y="1609"/>
                  <a:pt x="1847" y="1700"/>
                  <a:pt x="1884" y="1633"/>
                </a:cubicBezTo>
                <a:cubicBezTo>
                  <a:pt x="1921" y="1567"/>
                  <a:pt x="1872" y="1621"/>
                  <a:pt x="1914" y="1579"/>
                </a:cubicBezTo>
                <a:cubicBezTo>
                  <a:pt x="1916" y="1571"/>
                  <a:pt x="1918" y="1563"/>
                  <a:pt x="1920" y="1555"/>
                </a:cubicBezTo>
                <a:cubicBezTo>
                  <a:pt x="1924" y="1543"/>
                  <a:pt x="1932" y="1519"/>
                  <a:pt x="1932" y="1519"/>
                </a:cubicBezTo>
                <a:cubicBezTo>
                  <a:pt x="1936" y="1463"/>
                  <a:pt x="1941" y="1412"/>
                  <a:pt x="1950" y="1357"/>
                </a:cubicBezTo>
                <a:cubicBezTo>
                  <a:pt x="1948" y="1327"/>
                  <a:pt x="1947" y="1297"/>
                  <a:pt x="1944" y="1267"/>
                </a:cubicBezTo>
                <a:cubicBezTo>
                  <a:pt x="1942" y="1246"/>
                  <a:pt x="1926" y="1227"/>
                  <a:pt x="1920" y="1207"/>
                </a:cubicBezTo>
                <a:cubicBezTo>
                  <a:pt x="1903" y="1149"/>
                  <a:pt x="1884" y="1097"/>
                  <a:pt x="1854" y="1045"/>
                </a:cubicBezTo>
                <a:cubicBezTo>
                  <a:pt x="1833" y="1009"/>
                  <a:pt x="1805" y="942"/>
                  <a:pt x="1770" y="919"/>
                </a:cubicBezTo>
                <a:cubicBezTo>
                  <a:pt x="1759" y="885"/>
                  <a:pt x="1722" y="864"/>
                  <a:pt x="1710" y="829"/>
                </a:cubicBezTo>
                <a:cubicBezTo>
                  <a:pt x="1695" y="783"/>
                  <a:pt x="1700" y="805"/>
                  <a:pt x="1692" y="763"/>
                </a:cubicBezTo>
                <a:cubicBezTo>
                  <a:pt x="1703" y="647"/>
                  <a:pt x="1691" y="701"/>
                  <a:pt x="1716" y="733"/>
                </a:cubicBezTo>
                <a:cubicBezTo>
                  <a:pt x="1721" y="739"/>
                  <a:pt x="1728" y="741"/>
                  <a:pt x="1734" y="745"/>
                </a:cubicBezTo>
                <a:cubicBezTo>
                  <a:pt x="1742" y="769"/>
                  <a:pt x="1749" y="779"/>
                  <a:pt x="1770" y="793"/>
                </a:cubicBezTo>
                <a:cubicBezTo>
                  <a:pt x="1779" y="821"/>
                  <a:pt x="1816" y="860"/>
                  <a:pt x="1842" y="877"/>
                </a:cubicBezTo>
                <a:cubicBezTo>
                  <a:pt x="1851" y="905"/>
                  <a:pt x="1874" y="929"/>
                  <a:pt x="1890" y="955"/>
                </a:cubicBezTo>
                <a:cubicBezTo>
                  <a:pt x="1907" y="983"/>
                  <a:pt x="1915" y="1026"/>
                  <a:pt x="1932" y="1051"/>
                </a:cubicBezTo>
                <a:cubicBezTo>
                  <a:pt x="1970" y="1108"/>
                  <a:pt x="1984" y="1170"/>
                  <a:pt x="1992" y="1237"/>
                </a:cubicBezTo>
                <a:cubicBezTo>
                  <a:pt x="1989" y="1293"/>
                  <a:pt x="2006" y="1339"/>
                  <a:pt x="1962" y="1369"/>
                </a:cubicBezTo>
                <a:cubicBezTo>
                  <a:pt x="1942" y="1429"/>
                  <a:pt x="1999" y="1427"/>
                  <a:pt x="2040" y="1441"/>
                </a:cubicBezTo>
                <a:cubicBezTo>
                  <a:pt x="2086" y="1410"/>
                  <a:pt x="2065" y="1361"/>
                  <a:pt x="2070" y="1303"/>
                </a:cubicBezTo>
                <a:cubicBezTo>
                  <a:pt x="2075" y="1241"/>
                  <a:pt x="2093" y="1179"/>
                  <a:pt x="2100" y="1117"/>
                </a:cubicBezTo>
                <a:cubicBezTo>
                  <a:pt x="2092" y="1054"/>
                  <a:pt x="2075" y="1013"/>
                  <a:pt x="2040" y="961"/>
                </a:cubicBezTo>
                <a:cubicBezTo>
                  <a:pt x="2031" y="948"/>
                  <a:pt x="2017" y="916"/>
                  <a:pt x="2004" y="907"/>
                </a:cubicBezTo>
                <a:cubicBezTo>
                  <a:pt x="1995" y="901"/>
                  <a:pt x="1964" y="880"/>
                  <a:pt x="1950" y="871"/>
                </a:cubicBezTo>
                <a:cubicBezTo>
                  <a:pt x="1944" y="867"/>
                  <a:pt x="1932" y="859"/>
                  <a:pt x="1932" y="859"/>
                </a:cubicBezTo>
                <a:cubicBezTo>
                  <a:pt x="1916" y="834"/>
                  <a:pt x="1892" y="812"/>
                  <a:pt x="1866" y="799"/>
                </a:cubicBezTo>
                <a:cubicBezTo>
                  <a:pt x="1844" y="765"/>
                  <a:pt x="1824" y="729"/>
                  <a:pt x="1800" y="697"/>
                </a:cubicBezTo>
                <a:cubicBezTo>
                  <a:pt x="1778" y="631"/>
                  <a:pt x="1813" y="731"/>
                  <a:pt x="1782" y="661"/>
                </a:cubicBezTo>
                <a:cubicBezTo>
                  <a:pt x="1774" y="642"/>
                  <a:pt x="1770" y="607"/>
                  <a:pt x="1758" y="589"/>
                </a:cubicBezTo>
                <a:cubicBezTo>
                  <a:pt x="1730" y="548"/>
                  <a:pt x="1739" y="567"/>
                  <a:pt x="1728" y="535"/>
                </a:cubicBezTo>
                <a:cubicBezTo>
                  <a:pt x="1732" y="443"/>
                  <a:pt x="1700" y="392"/>
                  <a:pt x="1764" y="349"/>
                </a:cubicBezTo>
                <a:cubicBezTo>
                  <a:pt x="1779" y="327"/>
                  <a:pt x="1802" y="304"/>
                  <a:pt x="1824" y="289"/>
                </a:cubicBezTo>
                <a:cubicBezTo>
                  <a:pt x="1828" y="283"/>
                  <a:pt x="1831" y="276"/>
                  <a:pt x="1836" y="271"/>
                </a:cubicBezTo>
                <a:cubicBezTo>
                  <a:pt x="1841" y="266"/>
                  <a:pt x="1849" y="264"/>
                  <a:pt x="1854" y="259"/>
                </a:cubicBezTo>
                <a:cubicBezTo>
                  <a:pt x="1877" y="233"/>
                  <a:pt x="1889" y="197"/>
                  <a:pt x="1908" y="169"/>
                </a:cubicBezTo>
                <a:cubicBezTo>
                  <a:pt x="1912" y="164"/>
                  <a:pt x="1920" y="166"/>
                  <a:pt x="1926" y="163"/>
                </a:cubicBezTo>
                <a:cubicBezTo>
                  <a:pt x="1958" y="145"/>
                  <a:pt x="1970" y="129"/>
                  <a:pt x="2004" y="121"/>
                </a:cubicBezTo>
                <a:cubicBezTo>
                  <a:pt x="2038" y="99"/>
                  <a:pt x="2072" y="81"/>
                  <a:pt x="2112" y="73"/>
                </a:cubicBezTo>
                <a:cubicBezTo>
                  <a:pt x="2123" y="71"/>
                  <a:pt x="2148" y="67"/>
                  <a:pt x="2160" y="61"/>
                </a:cubicBezTo>
                <a:cubicBezTo>
                  <a:pt x="2184" y="49"/>
                  <a:pt x="2238" y="37"/>
                  <a:pt x="2238" y="37"/>
                </a:cubicBezTo>
                <a:cubicBezTo>
                  <a:pt x="2270" y="39"/>
                  <a:pt x="2302" y="38"/>
                  <a:pt x="2334" y="43"/>
                </a:cubicBezTo>
                <a:cubicBezTo>
                  <a:pt x="2357" y="46"/>
                  <a:pt x="2395" y="74"/>
                  <a:pt x="2412" y="85"/>
                </a:cubicBezTo>
                <a:cubicBezTo>
                  <a:pt x="2439" y="103"/>
                  <a:pt x="2504" y="106"/>
                  <a:pt x="2532" y="109"/>
                </a:cubicBezTo>
                <a:cubicBezTo>
                  <a:pt x="2565" y="120"/>
                  <a:pt x="2597" y="134"/>
                  <a:pt x="2628" y="151"/>
                </a:cubicBezTo>
                <a:cubicBezTo>
                  <a:pt x="2655" y="166"/>
                  <a:pt x="2672" y="184"/>
                  <a:pt x="2700" y="193"/>
                </a:cubicBezTo>
                <a:cubicBezTo>
                  <a:pt x="2732" y="241"/>
                  <a:pt x="2690" y="183"/>
                  <a:pt x="2730" y="223"/>
                </a:cubicBezTo>
                <a:cubicBezTo>
                  <a:pt x="2763" y="256"/>
                  <a:pt x="2764" y="272"/>
                  <a:pt x="2808" y="301"/>
                </a:cubicBezTo>
                <a:cubicBezTo>
                  <a:pt x="2867" y="340"/>
                  <a:pt x="2805" y="298"/>
                  <a:pt x="2844" y="337"/>
                </a:cubicBezTo>
                <a:cubicBezTo>
                  <a:pt x="2849" y="342"/>
                  <a:pt x="2862" y="349"/>
                  <a:pt x="2862" y="349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98" name="Freeform 30"/>
          <p:cNvSpPr>
            <a:spLocks/>
          </p:cNvSpPr>
          <p:nvPr/>
        </p:nvSpPr>
        <p:spPr bwMode="auto">
          <a:xfrm>
            <a:off x="4897439" y="3638551"/>
            <a:ext cx="750887" cy="1990725"/>
          </a:xfrm>
          <a:custGeom>
            <a:avLst/>
            <a:gdLst>
              <a:gd name="T0" fmla="*/ 323 w 473"/>
              <a:gd name="T1" fmla="*/ 0 h 1254"/>
              <a:gd name="T2" fmla="*/ 239 w 473"/>
              <a:gd name="T3" fmla="*/ 66 h 1254"/>
              <a:gd name="T4" fmla="*/ 173 w 473"/>
              <a:gd name="T5" fmla="*/ 114 h 1254"/>
              <a:gd name="T6" fmla="*/ 125 w 473"/>
              <a:gd name="T7" fmla="*/ 168 h 1254"/>
              <a:gd name="T8" fmla="*/ 119 w 473"/>
              <a:gd name="T9" fmla="*/ 192 h 1254"/>
              <a:gd name="T10" fmla="*/ 107 w 473"/>
              <a:gd name="T11" fmla="*/ 210 h 1254"/>
              <a:gd name="T12" fmla="*/ 71 w 473"/>
              <a:gd name="T13" fmla="*/ 318 h 1254"/>
              <a:gd name="T14" fmla="*/ 29 w 473"/>
              <a:gd name="T15" fmla="*/ 486 h 1254"/>
              <a:gd name="T16" fmla="*/ 53 w 473"/>
              <a:gd name="T17" fmla="*/ 762 h 1254"/>
              <a:gd name="T18" fmla="*/ 83 w 473"/>
              <a:gd name="T19" fmla="*/ 864 h 1254"/>
              <a:gd name="T20" fmla="*/ 95 w 473"/>
              <a:gd name="T21" fmla="*/ 900 h 1254"/>
              <a:gd name="T22" fmla="*/ 131 w 473"/>
              <a:gd name="T23" fmla="*/ 996 h 1254"/>
              <a:gd name="T24" fmla="*/ 167 w 473"/>
              <a:gd name="T25" fmla="*/ 1020 h 1254"/>
              <a:gd name="T26" fmla="*/ 185 w 473"/>
              <a:gd name="T27" fmla="*/ 1032 h 1254"/>
              <a:gd name="T28" fmla="*/ 311 w 473"/>
              <a:gd name="T29" fmla="*/ 1116 h 1254"/>
              <a:gd name="T30" fmla="*/ 329 w 473"/>
              <a:gd name="T31" fmla="*/ 1134 h 1254"/>
              <a:gd name="T32" fmla="*/ 347 w 473"/>
              <a:gd name="T33" fmla="*/ 1140 h 1254"/>
              <a:gd name="T34" fmla="*/ 359 w 473"/>
              <a:gd name="T35" fmla="*/ 1158 h 1254"/>
              <a:gd name="T36" fmla="*/ 395 w 473"/>
              <a:gd name="T37" fmla="*/ 1188 h 1254"/>
              <a:gd name="T38" fmla="*/ 431 w 473"/>
              <a:gd name="T39" fmla="*/ 1212 h 1254"/>
              <a:gd name="T40" fmla="*/ 473 w 473"/>
              <a:gd name="T41" fmla="*/ 1254 h 1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73" h="1254">
                <a:moveTo>
                  <a:pt x="323" y="0"/>
                </a:moveTo>
                <a:cubicBezTo>
                  <a:pt x="307" y="24"/>
                  <a:pt x="267" y="57"/>
                  <a:pt x="239" y="66"/>
                </a:cubicBezTo>
                <a:cubicBezTo>
                  <a:pt x="216" y="83"/>
                  <a:pt x="200" y="105"/>
                  <a:pt x="173" y="114"/>
                </a:cubicBezTo>
                <a:cubicBezTo>
                  <a:pt x="160" y="134"/>
                  <a:pt x="125" y="168"/>
                  <a:pt x="125" y="168"/>
                </a:cubicBezTo>
                <a:cubicBezTo>
                  <a:pt x="123" y="176"/>
                  <a:pt x="122" y="184"/>
                  <a:pt x="119" y="192"/>
                </a:cubicBezTo>
                <a:cubicBezTo>
                  <a:pt x="116" y="199"/>
                  <a:pt x="109" y="203"/>
                  <a:pt x="107" y="210"/>
                </a:cubicBezTo>
                <a:cubicBezTo>
                  <a:pt x="95" y="247"/>
                  <a:pt x="93" y="284"/>
                  <a:pt x="71" y="318"/>
                </a:cubicBezTo>
                <a:cubicBezTo>
                  <a:pt x="60" y="375"/>
                  <a:pt x="43" y="430"/>
                  <a:pt x="29" y="486"/>
                </a:cubicBezTo>
                <a:cubicBezTo>
                  <a:pt x="19" y="577"/>
                  <a:pt x="0" y="683"/>
                  <a:pt x="53" y="762"/>
                </a:cubicBezTo>
                <a:cubicBezTo>
                  <a:pt x="62" y="796"/>
                  <a:pt x="72" y="830"/>
                  <a:pt x="83" y="864"/>
                </a:cubicBezTo>
                <a:cubicBezTo>
                  <a:pt x="87" y="876"/>
                  <a:pt x="95" y="900"/>
                  <a:pt x="95" y="900"/>
                </a:cubicBezTo>
                <a:cubicBezTo>
                  <a:pt x="100" y="946"/>
                  <a:pt x="95" y="968"/>
                  <a:pt x="131" y="996"/>
                </a:cubicBezTo>
                <a:cubicBezTo>
                  <a:pt x="142" y="1005"/>
                  <a:pt x="155" y="1012"/>
                  <a:pt x="167" y="1020"/>
                </a:cubicBezTo>
                <a:cubicBezTo>
                  <a:pt x="173" y="1024"/>
                  <a:pt x="185" y="1032"/>
                  <a:pt x="185" y="1032"/>
                </a:cubicBezTo>
                <a:cubicBezTo>
                  <a:pt x="205" y="1063"/>
                  <a:pt x="272" y="1103"/>
                  <a:pt x="311" y="1116"/>
                </a:cubicBezTo>
                <a:cubicBezTo>
                  <a:pt x="317" y="1122"/>
                  <a:pt x="322" y="1129"/>
                  <a:pt x="329" y="1134"/>
                </a:cubicBezTo>
                <a:cubicBezTo>
                  <a:pt x="334" y="1138"/>
                  <a:pt x="342" y="1136"/>
                  <a:pt x="347" y="1140"/>
                </a:cubicBezTo>
                <a:cubicBezTo>
                  <a:pt x="353" y="1145"/>
                  <a:pt x="354" y="1153"/>
                  <a:pt x="359" y="1158"/>
                </a:cubicBezTo>
                <a:cubicBezTo>
                  <a:pt x="370" y="1169"/>
                  <a:pt x="383" y="1178"/>
                  <a:pt x="395" y="1188"/>
                </a:cubicBezTo>
                <a:cubicBezTo>
                  <a:pt x="406" y="1197"/>
                  <a:pt x="421" y="1202"/>
                  <a:pt x="431" y="1212"/>
                </a:cubicBezTo>
                <a:cubicBezTo>
                  <a:pt x="445" y="1226"/>
                  <a:pt x="455" y="1245"/>
                  <a:pt x="473" y="1254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199" name="Freeform 31"/>
          <p:cNvSpPr>
            <a:spLocks/>
          </p:cNvSpPr>
          <p:nvPr/>
        </p:nvSpPr>
        <p:spPr bwMode="auto">
          <a:xfrm>
            <a:off x="6572250" y="3625850"/>
            <a:ext cx="673100" cy="2032000"/>
          </a:xfrm>
          <a:custGeom>
            <a:avLst/>
            <a:gdLst>
              <a:gd name="T0" fmla="*/ 108 w 424"/>
              <a:gd name="T1" fmla="*/ 2 h 1280"/>
              <a:gd name="T2" fmla="*/ 150 w 424"/>
              <a:gd name="T3" fmla="*/ 8 h 1280"/>
              <a:gd name="T4" fmla="*/ 168 w 424"/>
              <a:gd name="T5" fmla="*/ 56 h 1280"/>
              <a:gd name="T6" fmla="*/ 234 w 424"/>
              <a:gd name="T7" fmla="*/ 122 h 1280"/>
              <a:gd name="T8" fmla="*/ 288 w 424"/>
              <a:gd name="T9" fmla="*/ 188 h 1280"/>
              <a:gd name="T10" fmla="*/ 360 w 424"/>
              <a:gd name="T11" fmla="*/ 296 h 1280"/>
              <a:gd name="T12" fmla="*/ 390 w 424"/>
              <a:gd name="T13" fmla="*/ 350 h 1280"/>
              <a:gd name="T14" fmla="*/ 414 w 424"/>
              <a:gd name="T15" fmla="*/ 416 h 1280"/>
              <a:gd name="T16" fmla="*/ 420 w 424"/>
              <a:gd name="T17" fmla="*/ 674 h 1280"/>
              <a:gd name="T18" fmla="*/ 384 w 424"/>
              <a:gd name="T19" fmla="*/ 956 h 1280"/>
              <a:gd name="T20" fmla="*/ 330 w 424"/>
              <a:gd name="T21" fmla="*/ 998 h 1280"/>
              <a:gd name="T22" fmla="*/ 258 w 424"/>
              <a:gd name="T23" fmla="*/ 1076 h 1280"/>
              <a:gd name="T24" fmla="*/ 216 w 424"/>
              <a:gd name="T25" fmla="*/ 1154 h 1280"/>
              <a:gd name="T26" fmla="*/ 0 w 424"/>
              <a:gd name="T27" fmla="*/ 1280 h 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4" h="1280">
                <a:moveTo>
                  <a:pt x="108" y="2"/>
                </a:moveTo>
                <a:cubicBezTo>
                  <a:pt x="122" y="4"/>
                  <a:pt x="139" y="0"/>
                  <a:pt x="150" y="8"/>
                </a:cubicBezTo>
                <a:cubicBezTo>
                  <a:pt x="164" y="18"/>
                  <a:pt x="156" y="44"/>
                  <a:pt x="168" y="56"/>
                </a:cubicBezTo>
                <a:cubicBezTo>
                  <a:pt x="190" y="78"/>
                  <a:pt x="214" y="97"/>
                  <a:pt x="234" y="122"/>
                </a:cubicBezTo>
                <a:cubicBezTo>
                  <a:pt x="255" y="150"/>
                  <a:pt x="260" y="170"/>
                  <a:pt x="288" y="188"/>
                </a:cubicBezTo>
                <a:cubicBezTo>
                  <a:pt x="313" y="225"/>
                  <a:pt x="340" y="256"/>
                  <a:pt x="360" y="296"/>
                </a:cubicBezTo>
                <a:cubicBezTo>
                  <a:pt x="369" y="314"/>
                  <a:pt x="390" y="350"/>
                  <a:pt x="390" y="350"/>
                </a:cubicBezTo>
                <a:cubicBezTo>
                  <a:pt x="396" y="374"/>
                  <a:pt x="406" y="393"/>
                  <a:pt x="414" y="416"/>
                </a:cubicBezTo>
                <a:cubicBezTo>
                  <a:pt x="416" y="502"/>
                  <a:pt x="416" y="588"/>
                  <a:pt x="420" y="674"/>
                </a:cubicBezTo>
                <a:cubicBezTo>
                  <a:pt x="424" y="781"/>
                  <a:pt x="417" y="858"/>
                  <a:pt x="384" y="956"/>
                </a:cubicBezTo>
                <a:cubicBezTo>
                  <a:pt x="380" y="967"/>
                  <a:pt x="340" y="991"/>
                  <a:pt x="330" y="998"/>
                </a:cubicBezTo>
                <a:cubicBezTo>
                  <a:pt x="311" y="1026"/>
                  <a:pt x="282" y="1052"/>
                  <a:pt x="258" y="1076"/>
                </a:cubicBezTo>
                <a:cubicBezTo>
                  <a:pt x="252" y="1098"/>
                  <a:pt x="235" y="1141"/>
                  <a:pt x="216" y="1154"/>
                </a:cubicBezTo>
                <a:cubicBezTo>
                  <a:pt x="146" y="1201"/>
                  <a:pt x="75" y="1243"/>
                  <a:pt x="0" y="128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200" name="Freeform 32"/>
          <p:cNvSpPr>
            <a:spLocks/>
          </p:cNvSpPr>
          <p:nvPr/>
        </p:nvSpPr>
        <p:spPr bwMode="auto">
          <a:xfrm>
            <a:off x="5435600" y="3762376"/>
            <a:ext cx="336550" cy="773113"/>
          </a:xfrm>
          <a:custGeom>
            <a:avLst/>
            <a:gdLst>
              <a:gd name="T0" fmla="*/ 206 w 212"/>
              <a:gd name="T1" fmla="*/ 0 h 487"/>
              <a:gd name="T2" fmla="*/ 134 w 212"/>
              <a:gd name="T3" fmla="*/ 144 h 487"/>
              <a:gd name="T4" fmla="*/ 56 w 212"/>
              <a:gd name="T5" fmla="*/ 276 h 487"/>
              <a:gd name="T6" fmla="*/ 26 w 212"/>
              <a:gd name="T7" fmla="*/ 330 h 487"/>
              <a:gd name="T8" fmla="*/ 128 w 212"/>
              <a:gd name="T9" fmla="*/ 456 h 487"/>
              <a:gd name="T10" fmla="*/ 212 w 212"/>
              <a:gd name="T11" fmla="*/ 384 h 487"/>
              <a:gd name="T12" fmla="*/ 206 w 212"/>
              <a:gd name="T13" fmla="*/ 0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2" h="487">
                <a:moveTo>
                  <a:pt x="206" y="0"/>
                </a:moveTo>
                <a:cubicBezTo>
                  <a:pt x="175" y="46"/>
                  <a:pt x="164" y="98"/>
                  <a:pt x="134" y="144"/>
                </a:cubicBezTo>
                <a:cubicBezTo>
                  <a:pt x="120" y="199"/>
                  <a:pt x="96" y="236"/>
                  <a:pt x="56" y="276"/>
                </a:cubicBezTo>
                <a:cubicBezTo>
                  <a:pt x="41" y="320"/>
                  <a:pt x="53" y="303"/>
                  <a:pt x="26" y="330"/>
                </a:cubicBezTo>
                <a:cubicBezTo>
                  <a:pt x="0" y="407"/>
                  <a:pt x="66" y="441"/>
                  <a:pt x="128" y="456"/>
                </a:cubicBezTo>
                <a:cubicBezTo>
                  <a:pt x="175" y="487"/>
                  <a:pt x="200" y="421"/>
                  <a:pt x="212" y="384"/>
                </a:cubicBezTo>
                <a:cubicBezTo>
                  <a:pt x="212" y="384"/>
                  <a:pt x="187" y="84"/>
                  <a:pt x="206" y="0"/>
                </a:cubicBezTo>
                <a:close/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201" name="Freeform 33"/>
          <p:cNvSpPr>
            <a:spLocks/>
          </p:cNvSpPr>
          <p:nvPr/>
        </p:nvSpPr>
        <p:spPr bwMode="auto">
          <a:xfrm>
            <a:off x="6122988" y="3924301"/>
            <a:ext cx="182562" cy="714375"/>
          </a:xfrm>
          <a:custGeom>
            <a:avLst/>
            <a:gdLst>
              <a:gd name="T0" fmla="*/ 19 w 115"/>
              <a:gd name="T1" fmla="*/ 0 h 450"/>
              <a:gd name="T2" fmla="*/ 13 w 115"/>
              <a:gd name="T3" fmla="*/ 234 h 450"/>
              <a:gd name="T4" fmla="*/ 25 w 115"/>
              <a:gd name="T5" fmla="*/ 252 h 450"/>
              <a:gd name="T6" fmla="*/ 55 w 115"/>
              <a:gd name="T7" fmla="*/ 324 h 450"/>
              <a:gd name="T8" fmla="*/ 115 w 115"/>
              <a:gd name="T9" fmla="*/ 450 h 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450">
                <a:moveTo>
                  <a:pt x="19" y="0"/>
                </a:moveTo>
                <a:cubicBezTo>
                  <a:pt x="6" y="67"/>
                  <a:pt x="0" y="140"/>
                  <a:pt x="13" y="234"/>
                </a:cubicBezTo>
                <a:cubicBezTo>
                  <a:pt x="14" y="241"/>
                  <a:pt x="22" y="245"/>
                  <a:pt x="25" y="252"/>
                </a:cubicBezTo>
                <a:cubicBezTo>
                  <a:pt x="34" y="272"/>
                  <a:pt x="49" y="303"/>
                  <a:pt x="55" y="324"/>
                </a:cubicBezTo>
                <a:cubicBezTo>
                  <a:pt x="69" y="373"/>
                  <a:pt x="78" y="413"/>
                  <a:pt x="115" y="45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202" name="Freeform 34"/>
          <p:cNvSpPr>
            <a:spLocks/>
          </p:cNvSpPr>
          <p:nvPr/>
        </p:nvSpPr>
        <p:spPr bwMode="auto">
          <a:xfrm>
            <a:off x="6115051" y="2301876"/>
            <a:ext cx="2581275" cy="1355725"/>
          </a:xfrm>
          <a:custGeom>
            <a:avLst/>
            <a:gdLst>
              <a:gd name="T0" fmla="*/ 0 w 1626"/>
              <a:gd name="T1" fmla="*/ 854 h 854"/>
              <a:gd name="T2" fmla="*/ 66 w 1626"/>
              <a:gd name="T3" fmla="*/ 770 h 854"/>
              <a:gd name="T4" fmla="*/ 84 w 1626"/>
              <a:gd name="T5" fmla="*/ 734 h 854"/>
              <a:gd name="T6" fmla="*/ 90 w 1626"/>
              <a:gd name="T7" fmla="*/ 626 h 854"/>
              <a:gd name="T8" fmla="*/ 114 w 1626"/>
              <a:gd name="T9" fmla="*/ 590 h 854"/>
              <a:gd name="T10" fmla="*/ 150 w 1626"/>
              <a:gd name="T11" fmla="*/ 566 h 854"/>
              <a:gd name="T12" fmla="*/ 234 w 1626"/>
              <a:gd name="T13" fmla="*/ 440 h 854"/>
              <a:gd name="T14" fmla="*/ 270 w 1626"/>
              <a:gd name="T15" fmla="*/ 386 h 854"/>
              <a:gd name="T16" fmla="*/ 300 w 1626"/>
              <a:gd name="T17" fmla="*/ 338 h 854"/>
              <a:gd name="T18" fmla="*/ 360 w 1626"/>
              <a:gd name="T19" fmla="*/ 284 h 854"/>
              <a:gd name="T20" fmla="*/ 372 w 1626"/>
              <a:gd name="T21" fmla="*/ 266 h 854"/>
              <a:gd name="T22" fmla="*/ 408 w 1626"/>
              <a:gd name="T23" fmla="*/ 242 h 854"/>
              <a:gd name="T24" fmla="*/ 516 w 1626"/>
              <a:gd name="T25" fmla="*/ 146 h 854"/>
              <a:gd name="T26" fmla="*/ 714 w 1626"/>
              <a:gd name="T27" fmla="*/ 56 h 854"/>
              <a:gd name="T28" fmla="*/ 822 w 1626"/>
              <a:gd name="T29" fmla="*/ 38 h 854"/>
              <a:gd name="T30" fmla="*/ 1134 w 1626"/>
              <a:gd name="T31" fmla="*/ 74 h 854"/>
              <a:gd name="T32" fmla="*/ 1194 w 1626"/>
              <a:gd name="T33" fmla="*/ 104 h 854"/>
              <a:gd name="T34" fmla="*/ 1290 w 1626"/>
              <a:gd name="T35" fmla="*/ 140 h 854"/>
              <a:gd name="T36" fmla="*/ 1326 w 1626"/>
              <a:gd name="T37" fmla="*/ 152 h 854"/>
              <a:gd name="T38" fmla="*/ 1392 w 1626"/>
              <a:gd name="T39" fmla="*/ 206 h 854"/>
              <a:gd name="T40" fmla="*/ 1548 w 1626"/>
              <a:gd name="T41" fmla="*/ 326 h 854"/>
              <a:gd name="T42" fmla="*/ 1626 w 1626"/>
              <a:gd name="T43" fmla="*/ 410 h 8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626" h="854">
                <a:moveTo>
                  <a:pt x="0" y="854"/>
                </a:moveTo>
                <a:cubicBezTo>
                  <a:pt x="20" y="824"/>
                  <a:pt x="44" y="799"/>
                  <a:pt x="66" y="770"/>
                </a:cubicBezTo>
                <a:cubicBezTo>
                  <a:pt x="70" y="757"/>
                  <a:pt x="82" y="747"/>
                  <a:pt x="84" y="734"/>
                </a:cubicBezTo>
                <a:cubicBezTo>
                  <a:pt x="89" y="698"/>
                  <a:pt x="83" y="661"/>
                  <a:pt x="90" y="626"/>
                </a:cubicBezTo>
                <a:cubicBezTo>
                  <a:pt x="93" y="612"/>
                  <a:pt x="106" y="602"/>
                  <a:pt x="114" y="590"/>
                </a:cubicBezTo>
                <a:cubicBezTo>
                  <a:pt x="122" y="578"/>
                  <a:pt x="150" y="566"/>
                  <a:pt x="150" y="566"/>
                </a:cubicBezTo>
                <a:cubicBezTo>
                  <a:pt x="176" y="527"/>
                  <a:pt x="201" y="473"/>
                  <a:pt x="234" y="440"/>
                </a:cubicBezTo>
                <a:cubicBezTo>
                  <a:pt x="242" y="415"/>
                  <a:pt x="248" y="401"/>
                  <a:pt x="270" y="386"/>
                </a:cubicBezTo>
                <a:cubicBezTo>
                  <a:pt x="284" y="343"/>
                  <a:pt x="271" y="357"/>
                  <a:pt x="300" y="338"/>
                </a:cubicBezTo>
                <a:cubicBezTo>
                  <a:pt x="310" y="308"/>
                  <a:pt x="331" y="294"/>
                  <a:pt x="360" y="284"/>
                </a:cubicBezTo>
                <a:cubicBezTo>
                  <a:pt x="364" y="278"/>
                  <a:pt x="367" y="271"/>
                  <a:pt x="372" y="266"/>
                </a:cubicBezTo>
                <a:cubicBezTo>
                  <a:pt x="383" y="257"/>
                  <a:pt x="408" y="242"/>
                  <a:pt x="408" y="242"/>
                </a:cubicBezTo>
                <a:cubicBezTo>
                  <a:pt x="438" y="197"/>
                  <a:pt x="463" y="164"/>
                  <a:pt x="516" y="146"/>
                </a:cubicBezTo>
                <a:cubicBezTo>
                  <a:pt x="567" y="95"/>
                  <a:pt x="647" y="75"/>
                  <a:pt x="714" y="56"/>
                </a:cubicBezTo>
                <a:cubicBezTo>
                  <a:pt x="749" y="46"/>
                  <a:pt x="822" y="38"/>
                  <a:pt x="822" y="38"/>
                </a:cubicBezTo>
                <a:cubicBezTo>
                  <a:pt x="935" y="0"/>
                  <a:pt x="1030" y="48"/>
                  <a:pt x="1134" y="74"/>
                </a:cubicBezTo>
                <a:cubicBezTo>
                  <a:pt x="1177" y="103"/>
                  <a:pt x="1156" y="95"/>
                  <a:pt x="1194" y="104"/>
                </a:cubicBezTo>
                <a:cubicBezTo>
                  <a:pt x="1222" y="123"/>
                  <a:pt x="1258" y="129"/>
                  <a:pt x="1290" y="140"/>
                </a:cubicBezTo>
                <a:cubicBezTo>
                  <a:pt x="1302" y="144"/>
                  <a:pt x="1326" y="152"/>
                  <a:pt x="1326" y="152"/>
                </a:cubicBezTo>
                <a:cubicBezTo>
                  <a:pt x="1341" y="175"/>
                  <a:pt x="1365" y="197"/>
                  <a:pt x="1392" y="206"/>
                </a:cubicBezTo>
                <a:cubicBezTo>
                  <a:pt x="1418" y="245"/>
                  <a:pt x="1504" y="315"/>
                  <a:pt x="1548" y="326"/>
                </a:cubicBezTo>
                <a:cubicBezTo>
                  <a:pt x="1579" y="357"/>
                  <a:pt x="1595" y="370"/>
                  <a:pt x="1626" y="41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203" name="Freeform 35"/>
          <p:cNvSpPr>
            <a:spLocks/>
          </p:cNvSpPr>
          <p:nvPr/>
        </p:nvSpPr>
        <p:spPr bwMode="auto">
          <a:xfrm>
            <a:off x="5541964" y="5619750"/>
            <a:ext cx="344487" cy="452438"/>
          </a:xfrm>
          <a:custGeom>
            <a:avLst/>
            <a:gdLst>
              <a:gd name="T0" fmla="*/ 151 w 217"/>
              <a:gd name="T1" fmla="*/ 0 h 285"/>
              <a:gd name="T2" fmla="*/ 67 w 217"/>
              <a:gd name="T3" fmla="*/ 24 h 285"/>
              <a:gd name="T4" fmla="*/ 37 w 217"/>
              <a:gd name="T5" fmla="*/ 78 h 285"/>
              <a:gd name="T6" fmla="*/ 139 w 217"/>
              <a:gd name="T7" fmla="*/ 282 h 285"/>
              <a:gd name="T8" fmla="*/ 187 w 217"/>
              <a:gd name="T9" fmla="*/ 276 h 285"/>
              <a:gd name="T10" fmla="*/ 199 w 217"/>
              <a:gd name="T11" fmla="*/ 240 h 285"/>
              <a:gd name="T12" fmla="*/ 217 w 217"/>
              <a:gd name="T13" fmla="*/ 78 h 285"/>
              <a:gd name="T14" fmla="*/ 199 w 217"/>
              <a:gd name="T15" fmla="*/ 24 h 285"/>
              <a:gd name="T16" fmla="*/ 145 w 217"/>
              <a:gd name="T17" fmla="*/ 6 h 285"/>
              <a:gd name="T18" fmla="*/ 127 w 217"/>
              <a:gd name="T19" fmla="*/ 0 h 285"/>
              <a:gd name="T20" fmla="*/ 109 w 217"/>
              <a:gd name="T21" fmla="*/ 6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7" h="285">
                <a:moveTo>
                  <a:pt x="151" y="0"/>
                </a:moveTo>
                <a:cubicBezTo>
                  <a:pt x="122" y="10"/>
                  <a:pt x="93" y="6"/>
                  <a:pt x="67" y="24"/>
                </a:cubicBezTo>
                <a:cubicBezTo>
                  <a:pt x="39" y="65"/>
                  <a:pt x="48" y="46"/>
                  <a:pt x="37" y="78"/>
                </a:cubicBezTo>
                <a:cubicBezTo>
                  <a:pt x="43" y="255"/>
                  <a:pt x="0" y="267"/>
                  <a:pt x="139" y="282"/>
                </a:cubicBezTo>
                <a:cubicBezTo>
                  <a:pt x="155" y="280"/>
                  <a:pt x="174" y="285"/>
                  <a:pt x="187" y="276"/>
                </a:cubicBezTo>
                <a:cubicBezTo>
                  <a:pt x="197" y="269"/>
                  <a:pt x="199" y="240"/>
                  <a:pt x="199" y="240"/>
                </a:cubicBezTo>
                <a:cubicBezTo>
                  <a:pt x="202" y="179"/>
                  <a:pt x="199" y="132"/>
                  <a:pt x="217" y="78"/>
                </a:cubicBezTo>
                <a:cubicBezTo>
                  <a:pt x="215" y="66"/>
                  <a:pt x="215" y="34"/>
                  <a:pt x="199" y="24"/>
                </a:cubicBezTo>
                <a:cubicBezTo>
                  <a:pt x="183" y="14"/>
                  <a:pt x="163" y="12"/>
                  <a:pt x="145" y="6"/>
                </a:cubicBezTo>
                <a:cubicBezTo>
                  <a:pt x="139" y="4"/>
                  <a:pt x="127" y="0"/>
                  <a:pt x="127" y="0"/>
                </a:cubicBezTo>
                <a:cubicBezTo>
                  <a:pt x="121" y="2"/>
                  <a:pt x="109" y="6"/>
                  <a:pt x="109" y="6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204" name="Freeform 36"/>
          <p:cNvSpPr>
            <a:spLocks/>
          </p:cNvSpPr>
          <p:nvPr/>
        </p:nvSpPr>
        <p:spPr bwMode="auto">
          <a:xfrm>
            <a:off x="6248400" y="5638800"/>
            <a:ext cx="344488" cy="452438"/>
          </a:xfrm>
          <a:custGeom>
            <a:avLst/>
            <a:gdLst>
              <a:gd name="T0" fmla="*/ 151 w 217"/>
              <a:gd name="T1" fmla="*/ 0 h 285"/>
              <a:gd name="T2" fmla="*/ 67 w 217"/>
              <a:gd name="T3" fmla="*/ 24 h 285"/>
              <a:gd name="T4" fmla="*/ 37 w 217"/>
              <a:gd name="T5" fmla="*/ 78 h 285"/>
              <a:gd name="T6" fmla="*/ 139 w 217"/>
              <a:gd name="T7" fmla="*/ 282 h 285"/>
              <a:gd name="T8" fmla="*/ 187 w 217"/>
              <a:gd name="T9" fmla="*/ 276 h 285"/>
              <a:gd name="T10" fmla="*/ 199 w 217"/>
              <a:gd name="T11" fmla="*/ 240 h 285"/>
              <a:gd name="T12" fmla="*/ 217 w 217"/>
              <a:gd name="T13" fmla="*/ 78 h 285"/>
              <a:gd name="T14" fmla="*/ 199 w 217"/>
              <a:gd name="T15" fmla="*/ 24 h 285"/>
              <a:gd name="T16" fmla="*/ 145 w 217"/>
              <a:gd name="T17" fmla="*/ 6 h 285"/>
              <a:gd name="T18" fmla="*/ 127 w 217"/>
              <a:gd name="T19" fmla="*/ 0 h 285"/>
              <a:gd name="T20" fmla="*/ 109 w 217"/>
              <a:gd name="T21" fmla="*/ 6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7" h="285">
                <a:moveTo>
                  <a:pt x="151" y="0"/>
                </a:moveTo>
                <a:cubicBezTo>
                  <a:pt x="122" y="10"/>
                  <a:pt x="93" y="6"/>
                  <a:pt x="67" y="24"/>
                </a:cubicBezTo>
                <a:cubicBezTo>
                  <a:pt x="39" y="65"/>
                  <a:pt x="48" y="46"/>
                  <a:pt x="37" y="78"/>
                </a:cubicBezTo>
                <a:cubicBezTo>
                  <a:pt x="43" y="255"/>
                  <a:pt x="0" y="267"/>
                  <a:pt x="139" y="282"/>
                </a:cubicBezTo>
                <a:cubicBezTo>
                  <a:pt x="155" y="280"/>
                  <a:pt x="174" y="285"/>
                  <a:pt x="187" y="276"/>
                </a:cubicBezTo>
                <a:cubicBezTo>
                  <a:pt x="197" y="269"/>
                  <a:pt x="199" y="240"/>
                  <a:pt x="199" y="240"/>
                </a:cubicBezTo>
                <a:cubicBezTo>
                  <a:pt x="202" y="179"/>
                  <a:pt x="199" y="132"/>
                  <a:pt x="217" y="78"/>
                </a:cubicBezTo>
                <a:cubicBezTo>
                  <a:pt x="215" y="66"/>
                  <a:pt x="215" y="34"/>
                  <a:pt x="199" y="24"/>
                </a:cubicBezTo>
                <a:cubicBezTo>
                  <a:pt x="183" y="14"/>
                  <a:pt x="163" y="12"/>
                  <a:pt x="145" y="6"/>
                </a:cubicBezTo>
                <a:cubicBezTo>
                  <a:pt x="139" y="4"/>
                  <a:pt x="127" y="0"/>
                  <a:pt x="127" y="0"/>
                </a:cubicBezTo>
                <a:cubicBezTo>
                  <a:pt x="121" y="2"/>
                  <a:pt x="109" y="6"/>
                  <a:pt x="109" y="6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205" name="Freeform 37"/>
          <p:cNvSpPr>
            <a:spLocks/>
          </p:cNvSpPr>
          <p:nvPr/>
        </p:nvSpPr>
        <p:spPr bwMode="auto">
          <a:xfrm>
            <a:off x="5562600" y="6019800"/>
            <a:ext cx="344488" cy="452438"/>
          </a:xfrm>
          <a:custGeom>
            <a:avLst/>
            <a:gdLst>
              <a:gd name="T0" fmla="*/ 151 w 217"/>
              <a:gd name="T1" fmla="*/ 0 h 285"/>
              <a:gd name="T2" fmla="*/ 67 w 217"/>
              <a:gd name="T3" fmla="*/ 24 h 285"/>
              <a:gd name="T4" fmla="*/ 37 w 217"/>
              <a:gd name="T5" fmla="*/ 78 h 285"/>
              <a:gd name="T6" fmla="*/ 139 w 217"/>
              <a:gd name="T7" fmla="*/ 282 h 285"/>
              <a:gd name="T8" fmla="*/ 187 w 217"/>
              <a:gd name="T9" fmla="*/ 276 h 285"/>
              <a:gd name="T10" fmla="*/ 199 w 217"/>
              <a:gd name="T11" fmla="*/ 240 h 285"/>
              <a:gd name="T12" fmla="*/ 217 w 217"/>
              <a:gd name="T13" fmla="*/ 78 h 285"/>
              <a:gd name="T14" fmla="*/ 199 w 217"/>
              <a:gd name="T15" fmla="*/ 24 h 285"/>
              <a:gd name="T16" fmla="*/ 145 w 217"/>
              <a:gd name="T17" fmla="*/ 6 h 285"/>
              <a:gd name="T18" fmla="*/ 127 w 217"/>
              <a:gd name="T19" fmla="*/ 0 h 285"/>
              <a:gd name="T20" fmla="*/ 109 w 217"/>
              <a:gd name="T21" fmla="*/ 6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7" h="285">
                <a:moveTo>
                  <a:pt x="151" y="0"/>
                </a:moveTo>
                <a:cubicBezTo>
                  <a:pt x="122" y="10"/>
                  <a:pt x="93" y="6"/>
                  <a:pt x="67" y="24"/>
                </a:cubicBezTo>
                <a:cubicBezTo>
                  <a:pt x="39" y="65"/>
                  <a:pt x="48" y="46"/>
                  <a:pt x="37" y="78"/>
                </a:cubicBezTo>
                <a:cubicBezTo>
                  <a:pt x="43" y="255"/>
                  <a:pt x="0" y="267"/>
                  <a:pt x="139" y="282"/>
                </a:cubicBezTo>
                <a:cubicBezTo>
                  <a:pt x="155" y="280"/>
                  <a:pt x="174" y="285"/>
                  <a:pt x="187" y="276"/>
                </a:cubicBezTo>
                <a:cubicBezTo>
                  <a:pt x="197" y="269"/>
                  <a:pt x="199" y="240"/>
                  <a:pt x="199" y="240"/>
                </a:cubicBezTo>
                <a:cubicBezTo>
                  <a:pt x="202" y="179"/>
                  <a:pt x="199" y="132"/>
                  <a:pt x="217" y="78"/>
                </a:cubicBezTo>
                <a:cubicBezTo>
                  <a:pt x="215" y="66"/>
                  <a:pt x="215" y="34"/>
                  <a:pt x="199" y="24"/>
                </a:cubicBezTo>
                <a:cubicBezTo>
                  <a:pt x="183" y="14"/>
                  <a:pt x="163" y="12"/>
                  <a:pt x="145" y="6"/>
                </a:cubicBezTo>
                <a:cubicBezTo>
                  <a:pt x="139" y="4"/>
                  <a:pt x="127" y="0"/>
                  <a:pt x="127" y="0"/>
                </a:cubicBezTo>
                <a:cubicBezTo>
                  <a:pt x="121" y="2"/>
                  <a:pt x="109" y="6"/>
                  <a:pt x="109" y="6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206" name="Freeform 38"/>
          <p:cNvSpPr>
            <a:spLocks/>
          </p:cNvSpPr>
          <p:nvPr/>
        </p:nvSpPr>
        <p:spPr bwMode="auto">
          <a:xfrm>
            <a:off x="6248400" y="6019800"/>
            <a:ext cx="344488" cy="452438"/>
          </a:xfrm>
          <a:custGeom>
            <a:avLst/>
            <a:gdLst>
              <a:gd name="T0" fmla="*/ 151 w 217"/>
              <a:gd name="T1" fmla="*/ 0 h 285"/>
              <a:gd name="T2" fmla="*/ 67 w 217"/>
              <a:gd name="T3" fmla="*/ 24 h 285"/>
              <a:gd name="T4" fmla="*/ 37 w 217"/>
              <a:gd name="T5" fmla="*/ 78 h 285"/>
              <a:gd name="T6" fmla="*/ 139 w 217"/>
              <a:gd name="T7" fmla="*/ 282 h 285"/>
              <a:gd name="T8" fmla="*/ 187 w 217"/>
              <a:gd name="T9" fmla="*/ 276 h 285"/>
              <a:gd name="T10" fmla="*/ 199 w 217"/>
              <a:gd name="T11" fmla="*/ 240 h 285"/>
              <a:gd name="T12" fmla="*/ 217 w 217"/>
              <a:gd name="T13" fmla="*/ 78 h 285"/>
              <a:gd name="T14" fmla="*/ 199 w 217"/>
              <a:gd name="T15" fmla="*/ 24 h 285"/>
              <a:gd name="T16" fmla="*/ 145 w 217"/>
              <a:gd name="T17" fmla="*/ 6 h 285"/>
              <a:gd name="T18" fmla="*/ 127 w 217"/>
              <a:gd name="T19" fmla="*/ 0 h 285"/>
              <a:gd name="T20" fmla="*/ 109 w 217"/>
              <a:gd name="T21" fmla="*/ 6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7" h="285">
                <a:moveTo>
                  <a:pt x="151" y="0"/>
                </a:moveTo>
                <a:cubicBezTo>
                  <a:pt x="122" y="10"/>
                  <a:pt x="93" y="6"/>
                  <a:pt x="67" y="24"/>
                </a:cubicBezTo>
                <a:cubicBezTo>
                  <a:pt x="39" y="65"/>
                  <a:pt x="48" y="46"/>
                  <a:pt x="37" y="78"/>
                </a:cubicBezTo>
                <a:cubicBezTo>
                  <a:pt x="43" y="255"/>
                  <a:pt x="0" y="267"/>
                  <a:pt x="139" y="282"/>
                </a:cubicBezTo>
                <a:cubicBezTo>
                  <a:pt x="155" y="280"/>
                  <a:pt x="174" y="285"/>
                  <a:pt x="187" y="276"/>
                </a:cubicBezTo>
                <a:cubicBezTo>
                  <a:pt x="197" y="269"/>
                  <a:pt x="199" y="240"/>
                  <a:pt x="199" y="240"/>
                </a:cubicBezTo>
                <a:cubicBezTo>
                  <a:pt x="202" y="179"/>
                  <a:pt x="199" y="132"/>
                  <a:pt x="217" y="78"/>
                </a:cubicBezTo>
                <a:cubicBezTo>
                  <a:pt x="215" y="66"/>
                  <a:pt x="215" y="34"/>
                  <a:pt x="199" y="24"/>
                </a:cubicBezTo>
                <a:cubicBezTo>
                  <a:pt x="183" y="14"/>
                  <a:pt x="163" y="12"/>
                  <a:pt x="145" y="6"/>
                </a:cubicBezTo>
                <a:cubicBezTo>
                  <a:pt x="139" y="4"/>
                  <a:pt x="127" y="0"/>
                  <a:pt x="127" y="0"/>
                </a:cubicBezTo>
                <a:cubicBezTo>
                  <a:pt x="121" y="2"/>
                  <a:pt x="109" y="6"/>
                  <a:pt x="109" y="6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207" name="Freeform 39"/>
          <p:cNvSpPr>
            <a:spLocks/>
          </p:cNvSpPr>
          <p:nvPr/>
        </p:nvSpPr>
        <p:spPr bwMode="auto">
          <a:xfrm>
            <a:off x="5562600" y="6400801"/>
            <a:ext cx="344488" cy="481013"/>
          </a:xfrm>
          <a:custGeom>
            <a:avLst/>
            <a:gdLst>
              <a:gd name="T0" fmla="*/ 151 w 217"/>
              <a:gd name="T1" fmla="*/ 18 h 303"/>
              <a:gd name="T2" fmla="*/ 60 w 217"/>
              <a:gd name="T3" fmla="*/ 18 h 303"/>
              <a:gd name="T4" fmla="*/ 37 w 217"/>
              <a:gd name="T5" fmla="*/ 96 h 303"/>
              <a:gd name="T6" fmla="*/ 139 w 217"/>
              <a:gd name="T7" fmla="*/ 300 h 303"/>
              <a:gd name="T8" fmla="*/ 187 w 217"/>
              <a:gd name="T9" fmla="*/ 294 h 303"/>
              <a:gd name="T10" fmla="*/ 199 w 217"/>
              <a:gd name="T11" fmla="*/ 258 h 303"/>
              <a:gd name="T12" fmla="*/ 217 w 217"/>
              <a:gd name="T13" fmla="*/ 96 h 303"/>
              <a:gd name="T14" fmla="*/ 199 w 217"/>
              <a:gd name="T15" fmla="*/ 42 h 303"/>
              <a:gd name="T16" fmla="*/ 145 w 217"/>
              <a:gd name="T17" fmla="*/ 24 h 303"/>
              <a:gd name="T18" fmla="*/ 127 w 217"/>
              <a:gd name="T19" fmla="*/ 18 h 303"/>
              <a:gd name="T20" fmla="*/ 109 w 217"/>
              <a:gd name="T21" fmla="*/ 24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7" h="303">
                <a:moveTo>
                  <a:pt x="151" y="18"/>
                </a:moveTo>
                <a:cubicBezTo>
                  <a:pt x="122" y="28"/>
                  <a:pt x="86" y="0"/>
                  <a:pt x="60" y="18"/>
                </a:cubicBezTo>
                <a:cubicBezTo>
                  <a:pt x="32" y="59"/>
                  <a:pt x="48" y="64"/>
                  <a:pt x="37" y="96"/>
                </a:cubicBezTo>
                <a:cubicBezTo>
                  <a:pt x="43" y="273"/>
                  <a:pt x="0" y="285"/>
                  <a:pt x="139" y="300"/>
                </a:cubicBezTo>
                <a:cubicBezTo>
                  <a:pt x="155" y="298"/>
                  <a:pt x="174" y="303"/>
                  <a:pt x="187" y="294"/>
                </a:cubicBezTo>
                <a:cubicBezTo>
                  <a:pt x="197" y="287"/>
                  <a:pt x="199" y="258"/>
                  <a:pt x="199" y="258"/>
                </a:cubicBezTo>
                <a:cubicBezTo>
                  <a:pt x="202" y="197"/>
                  <a:pt x="199" y="150"/>
                  <a:pt x="217" y="96"/>
                </a:cubicBezTo>
                <a:cubicBezTo>
                  <a:pt x="215" y="84"/>
                  <a:pt x="215" y="52"/>
                  <a:pt x="199" y="42"/>
                </a:cubicBezTo>
                <a:cubicBezTo>
                  <a:pt x="183" y="32"/>
                  <a:pt x="163" y="30"/>
                  <a:pt x="145" y="24"/>
                </a:cubicBezTo>
                <a:cubicBezTo>
                  <a:pt x="139" y="22"/>
                  <a:pt x="127" y="18"/>
                  <a:pt x="127" y="18"/>
                </a:cubicBezTo>
                <a:cubicBezTo>
                  <a:pt x="121" y="20"/>
                  <a:pt x="109" y="24"/>
                  <a:pt x="109" y="24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208" name="Freeform 40"/>
          <p:cNvSpPr>
            <a:spLocks/>
          </p:cNvSpPr>
          <p:nvPr/>
        </p:nvSpPr>
        <p:spPr bwMode="auto">
          <a:xfrm>
            <a:off x="6248400" y="6457950"/>
            <a:ext cx="344488" cy="471488"/>
          </a:xfrm>
          <a:custGeom>
            <a:avLst/>
            <a:gdLst>
              <a:gd name="T0" fmla="*/ 151 w 217"/>
              <a:gd name="T1" fmla="*/ 12 h 297"/>
              <a:gd name="T2" fmla="*/ 67 w 217"/>
              <a:gd name="T3" fmla="*/ 36 h 297"/>
              <a:gd name="T4" fmla="*/ 37 w 217"/>
              <a:gd name="T5" fmla="*/ 90 h 297"/>
              <a:gd name="T6" fmla="*/ 139 w 217"/>
              <a:gd name="T7" fmla="*/ 294 h 297"/>
              <a:gd name="T8" fmla="*/ 187 w 217"/>
              <a:gd name="T9" fmla="*/ 288 h 297"/>
              <a:gd name="T10" fmla="*/ 199 w 217"/>
              <a:gd name="T11" fmla="*/ 252 h 297"/>
              <a:gd name="T12" fmla="*/ 217 w 217"/>
              <a:gd name="T13" fmla="*/ 90 h 297"/>
              <a:gd name="T14" fmla="*/ 199 w 217"/>
              <a:gd name="T15" fmla="*/ 36 h 297"/>
              <a:gd name="T16" fmla="*/ 174 w 217"/>
              <a:gd name="T17" fmla="*/ 12 h 297"/>
              <a:gd name="T18" fmla="*/ 145 w 217"/>
              <a:gd name="T19" fmla="*/ 18 h 297"/>
              <a:gd name="T20" fmla="*/ 127 w 217"/>
              <a:gd name="T21" fmla="*/ 12 h 297"/>
              <a:gd name="T22" fmla="*/ 90 w 217"/>
              <a:gd name="T23" fmla="*/ 0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297">
                <a:moveTo>
                  <a:pt x="151" y="12"/>
                </a:moveTo>
                <a:cubicBezTo>
                  <a:pt x="122" y="22"/>
                  <a:pt x="93" y="18"/>
                  <a:pt x="67" y="36"/>
                </a:cubicBezTo>
                <a:cubicBezTo>
                  <a:pt x="39" y="77"/>
                  <a:pt x="48" y="58"/>
                  <a:pt x="37" y="90"/>
                </a:cubicBezTo>
                <a:cubicBezTo>
                  <a:pt x="43" y="267"/>
                  <a:pt x="0" y="279"/>
                  <a:pt x="139" y="294"/>
                </a:cubicBezTo>
                <a:cubicBezTo>
                  <a:pt x="155" y="292"/>
                  <a:pt x="174" y="297"/>
                  <a:pt x="187" y="288"/>
                </a:cubicBezTo>
                <a:cubicBezTo>
                  <a:pt x="197" y="281"/>
                  <a:pt x="199" y="252"/>
                  <a:pt x="199" y="252"/>
                </a:cubicBezTo>
                <a:cubicBezTo>
                  <a:pt x="202" y="191"/>
                  <a:pt x="199" y="144"/>
                  <a:pt x="217" y="90"/>
                </a:cubicBezTo>
                <a:cubicBezTo>
                  <a:pt x="215" y="78"/>
                  <a:pt x="215" y="46"/>
                  <a:pt x="199" y="36"/>
                </a:cubicBezTo>
                <a:cubicBezTo>
                  <a:pt x="191" y="25"/>
                  <a:pt x="183" y="15"/>
                  <a:pt x="174" y="12"/>
                </a:cubicBezTo>
                <a:cubicBezTo>
                  <a:pt x="165" y="9"/>
                  <a:pt x="153" y="18"/>
                  <a:pt x="145" y="18"/>
                </a:cubicBezTo>
                <a:cubicBezTo>
                  <a:pt x="139" y="16"/>
                  <a:pt x="127" y="12"/>
                  <a:pt x="127" y="12"/>
                </a:cubicBezTo>
                <a:cubicBezTo>
                  <a:pt x="121" y="14"/>
                  <a:pt x="90" y="0"/>
                  <a:pt x="90" y="0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209" name="Freeform 41"/>
          <p:cNvSpPr>
            <a:spLocks/>
          </p:cNvSpPr>
          <p:nvPr/>
        </p:nvSpPr>
        <p:spPr bwMode="auto">
          <a:xfrm>
            <a:off x="3581400" y="2590800"/>
            <a:ext cx="685800" cy="533400"/>
          </a:xfrm>
          <a:custGeom>
            <a:avLst/>
            <a:gdLst>
              <a:gd name="T0" fmla="*/ 0 w 432"/>
              <a:gd name="T1" fmla="*/ 336 h 336"/>
              <a:gd name="T2" fmla="*/ 144 w 432"/>
              <a:gd name="T3" fmla="*/ 144 h 336"/>
              <a:gd name="T4" fmla="*/ 432 w 432"/>
              <a:gd name="T5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336">
                <a:moveTo>
                  <a:pt x="0" y="336"/>
                </a:moveTo>
                <a:cubicBezTo>
                  <a:pt x="36" y="268"/>
                  <a:pt x="72" y="200"/>
                  <a:pt x="144" y="144"/>
                </a:cubicBezTo>
                <a:cubicBezTo>
                  <a:pt x="216" y="88"/>
                  <a:pt x="324" y="44"/>
                  <a:pt x="432" y="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210" name="Freeform 42"/>
          <p:cNvSpPr>
            <a:spLocks/>
          </p:cNvSpPr>
          <p:nvPr/>
        </p:nvSpPr>
        <p:spPr bwMode="auto">
          <a:xfrm>
            <a:off x="7696200" y="2590800"/>
            <a:ext cx="990600" cy="609600"/>
          </a:xfrm>
          <a:custGeom>
            <a:avLst/>
            <a:gdLst>
              <a:gd name="T0" fmla="*/ 0 w 624"/>
              <a:gd name="T1" fmla="*/ 0 h 384"/>
              <a:gd name="T2" fmla="*/ 288 w 624"/>
              <a:gd name="T3" fmla="*/ 96 h 384"/>
              <a:gd name="T4" fmla="*/ 528 w 624"/>
              <a:gd name="T5" fmla="*/ 288 h 384"/>
              <a:gd name="T6" fmla="*/ 624 w 624"/>
              <a:gd name="T7" fmla="*/ 38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4" h="384">
                <a:moveTo>
                  <a:pt x="0" y="0"/>
                </a:moveTo>
                <a:cubicBezTo>
                  <a:pt x="100" y="24"/>
                  <a:pt x="200" y="48"/>
                  <a:pt x="288" y="96"/>
                </a:cubicBezTo>
                <a:cubicBezTo>
                  <a:pt x="376" y="144"/>
                  <a:pt x="472" y="240"/>
                  <a:pt x="528" y="288"/>
                </a:cubicBezTo>
                <a:cubicBezTo>
                  <a:pt x="584" y="336"/>
                  <a:pt x="604" y="360"/>
                  <a:pt x="624" y="384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75211" name="Text Box 43"/>
          <p:cNvSpPr txBox="1">
            <a:spLocks noChangeArrowheads="1"/>
          </p:cNvSpPr>
          <p:nvPr/>
        </p:nvSpPr>
        <p:spPr bwMode="auto">
          <a:xfrm>
            <a:off x="3184526" y="1708150"/>
            <a:ext cx="103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l-GR">
                <a:ea typeface="Arial" charset="0"/>
                <a:cs typeface="Arial" charset="0"/>
              </a:rPr>
              <a:t>Afferent</a:t>
            </a:r>
          </a:p>
          <a:p>
            <a:pPr eaLnBrk="1" hangingPunct="1"/>
            <a:r>
              <a:rPr lang="en-US" altLang="el-GR">
                <a:ea typeface="Arial" charset="0"/>
                <a:cs typeface="Arial" charset="0"/>
              </a:rPr>
              <a:t>Arteriole</a:t>
            </a:r>
          </a:p>
        </p:txBody>
      </p:sp>
      <p:sp>
        <p:nvSpPr>
          <p:cNvPr id="775212" name="Text Box 44"/>
          <p:cNvSpPr txBox="1">
            <a:spLocks noChangeArrowheads="1"/>
          </p:cNvSpPr>
          <p:nvPr/>
        </p:nvSpPr>
        <p:spPr bwMode="auto">
          <a:xfrm>
            <a:off x="7451726" y="1555750"/>
            <a:ext cx="103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l-GR">
                <a:ea typeface="Arial" charset="0"/>
                <a:cs typeface="Arial" charset="0"/>
              </a:rPr>
              <a:t>Efferent</a:t>
            </a:r>
          </a:p>
          <a:p>
            <a:pPr eaLnBrk="1" hangingPunct="1"/>
            <a:r>
              <a:rPr lang="en-US" altLang="el-GR">
                <a:ea typeface="Arial" charset="0"/>
                <a:cs typeface="Arial" charset="0"/>
              </a:rPr>
              <a:t>Arteriole</a:t>
            </a:r>
          </a:p>
        </p:txBody>
      </p:sp>
      <p:sp>
        <p:nvSpPr>
          <p:cNvPr id="775214" name="Text Box 46"/>
          <p:cNvSpPr txBox="1">
            <a:spLocks noChangeArrowheads="1"/>
          </p:cNvSpPr>
          <p:nvPr/>
        </p:nvSpPr>
        <p:spPr bwMode="auto">
          <a:xfrm>
            <a:off x="7534274" y="3452812"/>
            <a:ext cx="430282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l-GR" sz="2400" b="1" u="sng" dirty="0">
                <a:ea typeface="Arial" charset="0"/>
                <a:cs typeface="Arial" charset="0"/>
              </a:rPr>
              <a:t>Vasodilation</a:t>
            </a:r>
          </a:p>
          <a:p>
            <a:pPr marL="342900" indent="-342900" eaLnBrk="1" hangingPunct="1">
              <a:buFont typeface="Courier New" charset="0"/>
              <a:buChar char="o"/>
            </a:pPr>
            <a:r>
              <a:rPr lang="en-US" altLang="el-GR" sz="2400" dirty="0">
                <a:ea typeface="Arial" charset="0"/>
                <a:cs typeface="Arial" charset="0"/>
              </a:rPr>
              <a:t>ACE inhibitors</a:t>
            </a:r>
          </a:p>
          <a:p>
            <a:pPr marL="342900" indent="-342900" eaLnBrk="1" hangingPunct="1">
              <a:buFont typeface="Courier New" charset="0"/>
              <a:buChar char="o"/>
            </a:pPr>
            <a:r>
              <a:rPr lang="en-US" altLang="el-GR" sz="2400" dirty="0">
                <a:ea typeface="Arial" charset="0"/>
                <a:cs typeface="Arial" charset="0"/>
              </a:rPr>
              <a:t>Angiotensin Receptor Blockers</a:t>
            </a:r>
          </a:p>
          <a:p>
            <a:pPr marL="342900" indent="-342900" eaLnBrk="1" hangingPunct="1">
              <a:buFont typeface="Courier New" charset="0"/>
              <a:buChar char="o"/>
            </a:pPr>
            <a:r>
              <a:rPr lang="en-US" altLang="el-GR" sz="2400" dirty="0">
                <a:ea typeface="Arial" charset="0"/>
                <a:cs typeface="Arial" charset="0"/>
              </a:rPr>
              <a:t>Non-</a:t>
            </a:r>
            <a:r>
              <a:rPr lang="en-US" altLang="el-GR" sz="2400" dirty="0" err="1">
                <a:ea typeface="Arial" charset="0"/>
                <a:cs typeface="Arial" charset="0"/>
              </a:rPr>
              <a:t>dihydropyridine</a:t>
            </a:r>
            <a:r>
              <a:rPr lang="en-US" altLang="el-GR" sz="2400" dirty="0">
                <a:ea typeface="Arial" charset="0"/>
                <a:cs typeface="Arial" charset="0"/>
              </a:rPr>
              <a:t> calcium blockers</a:t>
            </a:r>
          </a:p>
        </p:txBody>
      </p:sp>
    </p:spTree>
    <p:extLst>
      <p:ext uri="{BB962C8B-B14F-4D97-AF65-F5344CB8AC3E}">
        <p14:creationId xmlns:p14="http://schemas.microsoft.com/office/powerpoint/2010/main" val="15386397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ChangeArrowheads="1"/>
          </p:cNvSpPr>
          <p:nvPr/>
        </p:nvSpPr>
        <p:spPr bwMode="auto">
          <a:xfrm>
            <a:off x="1774128" y="82060"/>
            <a:ext cx="9017696" cy="94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l-GR" altLang="el-GR" sz="4400" b="1" dirty="0" err="1">
                <a:latin typeface="+mj-lt"/>
              </a:rPr>
              <a:t>Αντι</a:t>
            </a:r>
            <a:r>
              <a:rPr lang="el-GR" altLang="el-GR" sz="4400" b="1" dirty="0">
                <a:latin typeface="+mj-lt"/>
              </a:rPr>
              <a:t>-Υπερτασικοί παράγοντες στη ΧΝΝ</a:t>
            </a:r>
            <a:endParaRPr lang="en-US" altLang="el-GR" sz="4400" b="1" dirty="0">
              <a:latin typeface="+mj-lt"/>
            </a:endParaRPr>
          </a:p>
        </p:txBody>
      </p:sp>
      <p:sp>
        <p:nvSpPr>
          <p:cNvPr id="249859" name="AutoShape 3"/>
          <p:cNvSpPr>
            <a:spLocks noChangeAspect="1" noChangeArrowheads="1"/>
          </p:cNvSpPr>
          <p:nvPr/>
        </p:nvSpPr>
        <p:spPr bwMode="auto">
          <a:xfrm rot="10801092">
            <a:off x="2844267" y="1162788"/>
            <a:ext cx="6263600" cy="5416378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5050"/>
              </a:gs>
              <a:gs pos="100000">
                <a:srgbClr val="00FF00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endParaRPr lang="el-GR" altLang="el-GR" sz="2400">
              <a:latin typeface="Times New Roman" charset="0"/>
            </a:endParaRPr>
          </a:p>
        </p:txBody>
      </p:sp>
      <p:sp>
        <p:nvSpPr>
          <p:cNvPr id="249860" name="Line 4"/>
          <p:cNvSpPr>
            <a:spLocks noChangeShapeType="1"/>
          </p:cNvSpPr>
          <p:nvPr/>
        </p:nvSpPr>
        <p:spPr bwMode="auto">
          <a:xfrm>
            <a:off x="5334000" y="52578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  <p:sp>
        <p:nvSpPr>
          <p:cNvPr id="249861" name="Line 5"/>
          <p:cNvSpPr>
            <a:spLocks noChangeShapeType="1"/>
          </p:cNvSpPr>
          <p:nvPr/>
        </p:nvSpPr>
        <p:spPr bwMode="auto">
          <a:xfrm>
            <a:off x="4800600" y="42672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  <p:sp>
        <p:nvSpPr>
          <p:cNvPr id="249862" name="Line 6"/>
          <p:cNvSpPr>
            <a:spLocks noChangeShapeType="1"/>
          </p:cNvSpPr>
          <p:nvPr/>
        </p:nvSpPr>
        <p:spPr bwMode="auto">
          <a:xfrm>
            <a:off x="4114800" y="3124200"/>
            <a:ext cx="388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  <p:sp>
        <p:nvSpPr>
          <p:cNvPr id="249863" name="Text Box 7"/>
          <p:cNvSpPr txBox="1">
            <a:spLocks noChangeArrowheads="1"/>
          </p:cNvSpPr>
          <p:nvPr/>
        </p:nvSpPr>
        <p:spPr bwMode="auto">
          <a:xfrm>
            <a:off x="3599526" y="1297783"/>
            <a:ext cx="487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altLang="el-GR" sz="3200" b="1" dirty="0"/>
              <a:t>A</a:t>
            </a:r>
            <a:r>
              <a:rPr lang="el-GR" altLang="el-GR" sz="3200" b="1" dirty="0" err="1"/>
              <a:t>ναστολείς</a:t>
            </a:r>
            <a:r>
              <a:rPr lang="el-GR" altLang="el-GR" sz="3200" b="1" dirty="0"/>
              <a:t>-ΜΕ</a:t>
            </a:r>
            <a:endParaRPr lang="en-US" altLang="el-GR" sz="3200" b="1" dirty="0"/>
          </a:p>
          <a:p>
            <a:pPr algn="ctr"/>
            <a:r>
              <a:rPr lang="en-US" altLang="el-GR" sz="3200" b="1" dirty="0"/>
              <a:t>A</a:t>
            </a:r>
            <a:r>
              <a:rPr lang="el-GR" altLang="el-GR" sz="3200" b="1" dirty="0" err="1"/>
              <a:t>ποκλειστές</a:t>
            </a:r>
            <a:r>
              <a:rPr lang="el-GR" altLang="el-GR" sz="3200" b="1" dirty="0"/>
              <a:t>-ΑΙΙ</a:t>
            </a:r>
            <a:endParaRPr lang="en-US" altLang="el-GR" sz="2800" dirty="0"/>
          </a:p>
        </p:txBody>
      </p:sp>
      <p:sp>
        <p:nvSpPr>
          <p:cNvPr id="249864" name="Text Box 8"/>
          <p:cNvSpPr txBox="1">
            <a:spLocks noChangeArrowheads="1"/>
          </p:cNvSpPr>
          <p:nvPr/>
        </p:nvSpPr>
        <p:spPr bwMode="auto">
          <a:xfrm>
            <a:off x="4419600" y="3152041"/>
            <a:ext cx="33585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altLang="el-GR" sz="2400" b="1" dirty="0">
                <a:sym typeface="Symbol" charset="2"/>
              </a:rPr>
              <a:t></a:t>
            </a:r>
            <a:r>
              <a:rPr lang="en-US" altLang="el-GR" sz="2400" b="1" dirty="0"/>
              <a:t>-</a:t>
            </a:r>
            <a:r>
              <a:rPr lang="el-GR" altLang="el-GR" sz="2400" b="1" dirty="0" err="1"/>
              <a:t>Αποκλειστές</a:t>
            </a:r>
            <a:endParaRPr lang="en-US" altLang="el-GR" sz="2400" b="1" dirty="0"/>
          </a:p>
          <a:p>
            <a:pPr algn="ctr"/>
            <a:r>
              <a:rPr lang="el-GR" altLang="el-GR" sz="2400" b="1" dirty="0" err="1"/>
              <a:t>Θειαζιδικά</a:t>
            </a:r>
            <a:r>
              <a:rPr lang="el-GR" altLang="el-GR" sz="2400" b="1" dirty="0"/>
              <a:t> διουρητικά</a:t>
            </a:r>
            <a:endParaRPr lang="en-US" altLang="el-GR" sz="2400" b="1" dirty="0"/>
          </a:p>
        </p:txBody>
      </p:sp>
      <p:sp>
        <p:nvSpPr>
          <p:cNvPr id="249865" name="Text Box 9"/>
          <p:cNvSpPr txBox="1">
            <a:spLocks noChangeArrowheads="1"/>
          </p:cNvSpPr>
          <p:nvPr/>
        </p:nvSpPr>
        <p:spPr bwMode="auto">
          <a:xfrm>
            <a:off x="4419600" y="4263408"/>
            <a:ext cx="32766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l-GR" altLang="el-GR" b="1"/>
              <a:t>Αγγειοδιασταλτικά</a:t>
            </a:r>
            <a:endParaRPr lang="en-US" altLang="el-GR" b="1" dirty="0"/>
          </a:p>
          <a:p>
            <a:pPr algn="ctr"/>
            <a:r>
              <a:rPr lang="el-GR" altLang="el-GR" b="1" dirty="0"/>
              <a:t>Παρατεταμένης δράσης</a:t>
            </a:r>
            <a:endParaRPr lang="en-US" altLang="el-GR" b="1" dirty="0"/>
          </a:p>
          <a:p>
            <a:pPr algn="ctr"/>
            <a:r>
              <a:rPr lang="el-GR" altLang="el-GR" b="1" dirty="0"/>
              <a:t>Αναστολείς διαύλων </a:t>
            </a:r>
            <a:r>
              <a:rPr lang="en-US" altLang="el-GR" b="1" dirty="0"/>
              <a:t>Ca</a:t>
            </a:r>
          </a:p>
        </p:txBody>
      </p:sp>
      <p:sp>
        <p:nvSpPr>
          <p:cNvPr id="249866" name="AutoShape 10"/>
          <p:cNvSpPr>
            <a:spLocks noChangeArrowheads="1"/>
          </p:cNvSpPr>
          <p:nvPr/>
        </p:nvSpPr>
        <p:spPr bwMode="auto">
          <a:xfrm>
            <a:off x="9682161" y="1161793"/>
            <a:ext cx="578305" cy="5529521"/>
          </a:xfrm>
          <a:prstGeom prst="upDownArrow">
            <a:avLst>
              <a:gd name="adj1" fmla="val 50000"/>
              <a:gd name="adj2" fmla="val 185098"/>
            </a:avLst>
          </a:prstGeom>
          <a:gradFill rotWithShape="1">
            <a:gsLst>
              <a:gs pos="0">
                <a:srgbClr val="00FF00"/>
              </a:gs>
              <a:gs pos="100000">
                <a:srgbClr val="FF505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l-GR" altLang="el-GR"/>
          </a:p>
        </p:txBody>
      </p:sp>
      <p:sp>
        <p:nvSpPr>
          <p:cNvPr id="249867" name="Text Box 11"/>
          <p:cNvSpPr txBox="1">
            <a:spLocks noChangeArrowheads="1"/>
          </p:cNvSpPr>
          <p:nvPr/>
        </p:nvSpPr>
        <p:spPr bwMode="auto">
          <a:xfrm>
            <a:off x="9108728" y="2133232"/>
            <a:ext cx="18097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l-GR" altLang="el-GR" sz="2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Περισσότερο </a:t>
            </a:r>
          </a:p>
          <a:p>
            <a:r>
              <a:rPr lang="el-GR" altLang="el-GR" sz="2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προτιμητέοι</a:t>
            </a:r>
            <a:endParaRPr lang="en-US" altLang="el-GR" sz="2000" dirty="0"/>
          </a:p>
        </p:txBody>
      </p:sp>
      <p:sp>
        <p:nvSpPr>
          <p:cNvPr id="249868" name="Text Box 12"/>
          <p:cNvSpPr txBox="1">
            <a:spLocks noChangeArrowheads="1"/>
          </p:cNvSpPr>
          <p:nvPr/>
        </p:nvSpPr>
        <p:spPr bwMode="auto">
          <a:xfrm>
            <a:off x="9237888" y="5301139"/>
            <a:ext cx="14668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l-GR" altLang="el-GR" sz="2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Λιγότερο </a:t>
            </a:r>
          </a:p>
          <a:p>
            <a:r>
              <a:rPr lang="el-GR" altLang="el-GR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προτιμητέοι</a:t>
            </a:r>
            <a:endParaRPr lang="en-US" altLang="el-GR" dirty="0"/>
          </a:p>
          <a:p>
            <a:endParaRPr lang="en-US" altLang="el-GR" sz="2000" dirty="0"/>
          </a:p>
        </p:txBody>
      </p:sp>
      <p:sp>
        <p:nvSpPr>
          <p:cNvPr id="249869" name="Text Box 13"/>
          <p:cNvSpPr txBox="1">
            <a:spLocks noChangeArrowheads="1"/>
          </p:cNvSpPr>
          <p:nvPr/>
        </p:nvSpPr>
        <p:spPr bwMode="auto">
          <a:xfrm>
            <a:off x="5102873" y="5538788"/>
            <a:ext cx="196720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l-GR" sz="1400" b="1" dirty="0">
                <a:latin typeface="Tahoma" charset="0"/>
                <a:sym typeface="Symbol" charset="2"/>
              </a:rPr>
              <a:t>-</a:t>
            </a:r>
            <a:r>
              <a:rPr lang="en-US" altLang="el-GR" sz="1400" b="1" dirty="0">
                <a:latin typeface="Tahoma" charset="0"/>
              </a:rPr>
              <a:t> </a:t>
            </a:r>
            <a:r>
              <a:rPr lang="el-GR" altLang="el-GR" sz="1400" b="1" dirty="0" err="1">
                <a:latin typeface="Tahoma" charset="0"/>
              </a:rPr>
              <a:t>Αποκλειστές</a:t>
            </a:r>
            <a:endParaRPr lang="en-US" altLang="el-GR" sz="1400" b="1" dirty="0">
              <a:latin typeface="Tahoma" charset="0"/>
            </a:endParaRPr>
          </a:p>
          <a:p>
            <a:pPr algn="ctr" eaLnBrk="1" hangingPunct="1"/>
            <a:r>
              <a:rPr lang="el-GR" altLang="el-GR" sz="1400" b="1" dirty="0">
                <a:latin typeface="Tahoma" charset="0"/>
              </a:rPr>
              <a:t>Κεντρικώς δρώντες </a:t>
            </a:r>
          </a:p>
          <a:p>
            <a:pPr algn="ctr" eaLnBrk="1" hangingPunct="1"/>
            <a:r>
              <a:rPr lang="el-GR" altLang="el-GR" sz="1400" b="1" dirty="0">
                <a:latin typeface="Tahoma" charset="0"/>
              </a:rPr>
              <a:t>παράγοντες</a:t>
            </a:r>
            <a:endParaRPr lang="en-US" altLang="el-GR" sz="14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634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l-GR" altLang="el-GR" sz="3200" dirty="0"/>
              <a:t>Παρουσίαση περιστατικού</a:t>
            </a:r>
            <a:r>
              <a:rPr lang="en-US" altLang="el-GR" sz="3200" dirty="0"/>
              <a:t>:</a:t>
            </a:r>
            <a:r>
              <a:rPr lang="el-GR" altLang="zh-CN" sz="3200" dirty="0"/>
              <a:t> Άνδρας </a:t>
            </a:r>
            <a:r>
              <a:rPr lang="en-US" altLang="zh-CN" sz="3200" dirty="0">
                <a:ea typeface="宋体" charset="-122"/>
              </a:rPr>
              <a:t>55 </a:t>
            </a:r>
            <a:r>
              <a:rPr lang="el-GR" altLang="zh-CN" sz="3200" dirty="0"/>
              <a:t>ετών προσέρχεται για έλεγχο ρουτίνας. Ύψος 1.63 </a:t>
            </a:r>
            <a:r>
              <a:rPr lang="en-US" altLang="zh-CN" sz="3200" dirty="0">
                <a:ea typeface="宋体" charset="-122"/>
              </a:rPr>
              <a:t>m</a:t>
            </a:r>
            <a:r>
              <a:rPr lang="el-GR" altLang="zh-CN" sz="3200" dirty="0">
                <a:ea typeface="宋体" charset="-122"/>
              </a:rPr>
              <a:t>,</a:t>
            </a:r>
            <a:r>
              <a:rPr lang="en-US" altLang="zh-CN" sz="3200" dirty="0">
                <a:ea typeface="宋体" charset="-122"/>
              </a:rPr>
              <a:t> </a:t>
            </a:r>
            <a:r>
              <a:rPr lang="el-GR" altLang="zh-CN" sz="3200" dirty="0"/>
              <a:t>ΣΒ </a:t>
            </a:r>
            <a:r>
              <a:rPr lang="en-US" altLang="zh-CN" sz="3200" dirty="0">
                <a:ea typeface="宋体" charset="-122"/>
              </a:rPr>
              <a:t>80 kg</a:t>
            </a:r>
            <a:endParaRPr lang="en-US" altLang="el-GR" sz="3200" b="1" dirty="0"/>
          </a:p>
        </p:txBody>
      </p:sp>
      <p:sp>
        <p:nvSpPr>
          <p:cNvPr id="2621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62000" y="1714017"/>
            <a:ext cx="5334000" cy="4775591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l-GR" altLang="zh-CN" sz="3600" b="1" dirty="0">
                <a:solidFill>
                  <a:srgbClr val="FF0000"/>
                </a:solidFill>
              </a:rPr>
              <a:t>Ατομικό ιστορικό</a:t>
            </a:r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/>
              <a:t>Σακχαρώδης Διαβήτης τύπου ΙΙ από 8ετίας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/>
              <a:t>Διαβητική </a:t>
            </a:r>
            <a:r>
              <a:rPr lang="el-GR" altLang="zh-CN" sz="2400" dirty="0" err="1"/>
              <a:t>αμφιβληστροειδοπάθεια</a:t>
            </a:r>
            <a:endParaRPr lang="el-GR" altLang="zh-CN" sz="2400" dirty="0"/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/>
              <a:t>Περιφερική νευροπάθεια</a:t>
            </a:r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/>
              <a:t>Αρτηριακή υπέρταση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/>
              <a:t>Στεφανιαία νόσος 3 αγγείων, επιτυχής αγγειοπλαστική </a:t>
            </a:r>
            <a:r>
              <a:rPr lang="el-GR" altLang="zh-CN" sz="2400" dirty="0" err="1"/>
              <a:t>πρό</a:t>
            </a:r>
            <a:r>
              <a:rPr lang="el-GR" altLang="zh-CN" sz="2400" dirty="0"/>
              <a:t> 6μήνου, αγωγή με </a:t>
            </a:r>
            <a:r>
              <a:rPr lang="en-US" altLang="zh-CN" sz="2400" dirty="0">
                <a:ea typeface="宋体" charset="-122"/>
              </a:rPr>
              <a:t>b-blocker</a:t>
            </a:r>
            <a:r>
              <a:rPr lang="el-GR" altLang="zh-CN" sz="2400" dirty="0">
                <a:ea typeface="宋体" charset="-122"/>
              </a:rPr>
              <a:t>.</a:t>
            </a:r>
            <a:endParaRPr lang="el-GR" altLang="zh-CN" sz="2400" dirty="0"/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 err="1">
                <a:ea typeface="宋体" charset="-122"/>
              </a:rPr>
              <a:t>Πρωτεινουρία</a:t>
            </a:r>
            <a:r>
              <a:rPr lang="el-GR" altLang="zh-CN" sz="2400" dirty="0">
                <a:ea typeface="宋体" charset="-122"/>
              </a:rPr>
              <a:t> 24ωρου</a:t>
            </a:r>
            <a:r>
              <a:rPr lang="en-US" altLang="zh-CN" sz="2400" dirty="0">
                <a:ea typeface="宋体" charset="-122"/>
              </a:rPr>
              <a:t>:</a:t>
            </a:r>
            <a:r>
              <a:rPr lang="el-GR" altLang="zh-CN" sz="2400" dirty="0">
                <a:ea typeface="宋体" charset="-122"/>
              </a:rPr>
              <a:t> </a:t>
            </a:r>
            <a:r>
              <a:rPr lang="en-US" altLang="zh-CN" sz="2400" dirty="0">
                <a:ea typeface="宋体" charset="-122"/>
              </a:rPr>
              <a:t>0.75 </a:t>
            </a:r>
            <a:r>
              <a:rPr lang="el-GR" altLang="zh-CN" sz="2400" dirty="0" err="1">
                <a:ea typeface="宋体" charset="-122"/>
              </a:rPr>
              <a:t>γρ</a:t>
            </a:r>
            <a:r>
              <a:rPr lang="el-GR" altLang="zh-CN" sz="2400" dirty="0">
                <a:ea typeface="宋体" charset="-122"/>
              </a:rPr>
              <a:t> </a:t>
            </a:r>
            <a:r>
              <a:rPr lang="el-GR" altLang="zh-CN" sz="2400" dirty="0"/>
              <a:t>προ </a:t>
            </a:r>
            <a:r>
              <a:rPr lang="en-US" altLang="zh-CN" sz="2400" dirty="0">
                <a:ea typeface="宋体" charset="-122"/>
              </a:rPr>
              <a:t>5</a:t>
            </a:r>
            <a:r>
              <a:rPr lang="el-GR" altLang="zh-CN" sz="2400" dirty="0" err="1"/>
              <a:t>ετίας</a:t>
            </a:r>
            <a:r>
              <a:rPr lang="el-GR" altLang="zh-CN" sz="2400" dirty="0">
                <a:ea typeface="宋体" charset="-122"/>
              </a:rPr>
              <a:t> με </a:t>
            </a:r>
            <a:r>
              <a:rPr lang="el-GR" altLang="zh-CN" sz="2400" dirty="0" err="1">
                <a:ea typeface="宋体" charset="-122"/>
              </a:rPr>
              <a:t>κρεατινίνη</a:t>
            </a:r>
            <a:r>
              <a:rPr lang="el-GR" altLang="zh-CN" sz="2400" dirty="0">
                <a:ea typeface="宋体" charset="-122"/>
              </a:rPr>
              <a:t> ορού</a:t>
            </a:r>
            <a:r>
              <a:rPr lang="en-US" altLang="zh-CN" sz="2400" dirty="0">
                <a:ea typeface="宋体" charset="-122"/>
              </a:rPr>
              <a:t>2.8 mg/dl.</a:t>
            </a:r>
          </a:p>
        </p:txBody>
      </p:sp>
      <p:sp>
        <p:nvSpPr>
          <p:cNvPr id="2" name="Σύμβολο κράτησης θέσης περιεχομένου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l-GR" altLang="zh-CN" sz="3600" b="1" dirty="0"/>
              <a:t>Φυσική εξέταση</a:t>
            </a:r>
            <a:endParaRPr lang="en-US" altLang="zh-CN" sz="3600" b="1" dirty="0"/>
          </a:p>
          <a:p>
            <a:pPr>
              <a:buFont typeface="Arial" charset="0"/>
              <a:buChar char="•"/>
            </a:pPr>
            <a:r>
              <a:rPr lang="el-GR" altLang="zh-CN" sz="2400" dirty="0"/>
              <a:t>ΑΠ</a:t>
            </a:r>
            <a:r>
              <a:rPr lang="en-US" altLang="zh-CN" sz="2400" dirty="0">
                <a:ea typeface="宋体" charset="-122"/>
              </a:rPr>
              <a:t>:164/95, </a:t>
            </a:r>
            <a:r>
              <a:rPr lang="el-GR" altLang="zh-CN" sz="2400" dirty="0" err="1"/>
              <a:t>σφ</a:t>
            </a:r>
            <a:r>
              <a:rPr lang="en-US" altLang="zh-CN" sz="2400" dirty="0">
                <a:ea typeface="宋体" charset="-122"/>
              </a:rPr>
              <a:t>: 80</a:t>
            </a:r>
            <a:r>
              <a:rPr lang="el-GR" altLang="zh-CN" sz="2400" dirty="0">
                <a:ea typeface="宋体" charset="-122"/>
              </a:rPr>
              <a:t>/</a:t>
            </a:r>
            <a:r>
              <a:rPr lang="en-US" altLang="zh-CN" sz="2400" dirty="0">
                <a:ea typeface="宋体" charset="-122"/>
              </a:rPr>
              <a:t>min</a:t>
            </a:r>
          </a:p>
          <a:p>
            <a:pPr>
              <a:buFont typeface="Arial" charset="0"/>
              <a:buChar char="•"/>
            </a:pPr>
            <a:r>
              <a:rPr lang="el-GR" altLang="zh-CN" sz="2400" dirty="0" err="1"/>
              <a:t>Θερμ</a:t>
            </a:r>
            <a:r>
              <a:rPr lang="en-US" altLang="zh-CN" sz="2400" dirty="0"/>
              <a:t>o</a:t>
            </a:r>
            <a:r>
              <a:rPr lang="el-GR" altLang="zh-CN" sz="2400" dirty="0" err="1"/>
              <a:t>κρασία</a:t>
            </a:r>
            <a:r>
              <a:rPr lang="en-US" altLang="zh-CN" sz="2400" dirty="0">
                <a:ea typeface="宋体" charset="-122"/>
              </a:rPr>
              <a:t>: 37.1</a:t>
            </a:r>
            <a:endParaRPr lang="el-GR" altLang="zh-CN" sz="2400" dirty="0">
              <a:ea typeface="宋体" charset="-122"/>
            </a:endParaRPr>
          </a:p>
          <a:p>
            <a:pPr>
              <a:buFont typeface="Arial" charset="0"/>
              <a:buChar char="•"/>
            </a:pPr>
            <a:r>
              <a:rPr lang="en-US" altLang="zh-CN" sz="2400" dirty="0">
                <a:ea typeface="宋体" charset="-122"/>
              </a:rPr>
              <a:t>1+ </a:t>
            </a:r>
            <a:r>
              <a:rPr lang="el-GR" altLang="zh-CN" sz="2400" dirty="0"/>
              <a:t>οίδημα σφυρών</a:t>
            </a:r>
            <a:endParaRPr lang="el-GR" altLang="zh-CN" sz="2400" dirty="0">
              <a:ea typeface="宋体" charset="-122"/>
            </a:endParaRPr>
          </a:p>
          <a:p>
            <a:pPr>
              <a:buFont typeface="Arial" charset="0"/>
              <a:buChar char="•"/>
            </a:pPr>
            <a:r>
              <a:rPr lang="el-GR" altLang="zh-CN" sz="2400" dirty="0"/>
              <a:t>Συμμετρική απώλεια αισθητικότητας στα κάτω άκρα</a:t>
            </a:r>
            <a:r>
              <a:rPr lang="en-US" altLang="zh-CN" sz="2400" dirty="0">
                <a:ea typeface="宋体" charset="-122"/>
              </a:rPr>
              <a:t> </a:t>
            </a:r>
            <a:endParaRPr lang="el-GR" altLang="zh-CN" sz="2400" dirty="0"/>
          </a:p>
          <a:p>
            <a:pPr>
              <a:buFont typeface="Arial" charset="0"/>
              <a:buChar char="•"/>
            </a:pPr>
            <a:r>
              <a:rPr lang="el-GR" altLang="zh-CN" sz="2400" dirty="0"/>
              <a:t>Βυθοσκόπηση</a:t>
            </a:r>
            <a:r>
              <a:rPr lang="en-US" altLang="zh-CN" sz="2400" dirty="0">
                <a:ea typeface="宋体" charset="-122"/>
              </a:rPr>
              <a:t>:</a:t>
            </a:r>
            <a:r>
              <a:rPr lang="el-GR" altLang="zh-CN" sz="2400" dirty="0"/>
              <a:t> </a:t>
            </a:r>
            <a:r>
              <a:rPr lang="en-US" altLang="zh-CN" sz="2400" dirty="0">
                <a:ea typeface="宋体" charset="-122"/>
              </a:rPr>
              <a:t>Y</a:t>
            </a:r>
            <a:r>
              <a:rPr lang="el-GR" altLang="zh-CN" sz="2400" dirty="0" err="1"/>
              <a:t>περπλαστική</a:t>
            </a:r>
            <a:r>
              <a:rPr lang="el-GR" altLang="zh-CN" sz="2400" dirty="0"/>
              <a:t> </a:t>
            </a:r>
            <a:r>
              <a:rPr lang="el-GR" altLang="zh-CN" sz="2400" dirty="0" err="1"/>
              <a:t>αμφιβληστροειδοπάθεια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743360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199" y="179595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2800" b="1" dirty="0"/>
              <a:t>Εργαστηριακός έλεγχος</a:t>
            </a:r>
            <a:endParaRPr lang="en-US" altLang="el-GR" sz="2800" b="1" dirty="0"/>
          </a:p>
        </p:txBody>
      </p:sp>
      <p:sp>
        <p:nvSpPr>
          <p:cNvPr id="253955" name="Rectangle 3"/>
          <p:cNvSpPr>
            <a:spLocks noGrp="1" noChangeArrowheads="1"/>
          </p:cNvSpPr>
          <p:nvPr>
            <p:ph idx="1"/>
          </p:nvPr>
        </p:nvSpPr>
        <p:spPr>
          <a:xfrm>
            <a:off x="838199" y="1164922"/>
            <a:ext cx="10848585" cy="5472004"/>
          </a:xfrm>
        </p:spPr>
        <p:txBody>
          <a:bodyPr>
            <a:normAutofit fontScale="47500" lnSpcReduction="20000"/>
          </a:bodyPr>
          <a:lstStyle/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r>
              <a:rPr lang="el-GR" altLang="zh-CN" sz="4200" b="1" dirty="0">
                <a:solidFill>
                  <a:srgbClr val="000099"/>
                </a:solidFill>
                <a:ea typeface="宋体" charset="-122"/>
              </a:rPr>
              <a:t>Ανάλυση ορού</a:t>
            </a:r>
            <a:r>
              <a:rPr lang="en-US" altLang="zh-CN" sz="4200" b="1" dirty="0">
                <a:solidFill>
                  <a:srgbClr val="000099"/>
                </a:solidFill>
                <a:ea typeface="宋体" charset="-122"/>
              </a:rPr>
              <a:t>			</a:t>
            </a:r>
            <a:r>
              <a:rPr lang="el-GR" altLang="zh-CN" sz="4200" b="1" u="sng" dirty="0">
                <a:solidFill>
                  <a:srgbClr val="000099"/>
                </a:solidFill>
                <a:ea typeface="宋体" charset="-122"/>
              </a:rPr>
              <a:t>Αποτέλεσμα </a:t>
            </a:r>
            <a:r>
              <a:rPr lang="en-US" altLang="zh-CN" sz="4200" b="1" dirty="0">
                <a:solidFill>
                  <a:srgbClr val="000099"/>
                </a:solidFill>
                <a:ea typeface="宋体" charset="-122"/>
              </a:rPr>
              <a:t>	</a:t>
            </a:r>
            <a:r>
              <a:rPr lang="el-GR" altLang="zh-CN" sz="4200" b="1" dirty="0">
                <a:solidFill>
                  <a:srgbClr val="000099"/>
                </a:solidFill>
                <a:ea typeface="宋体" charset="-122"/>
              </a:rPr>
              <a:t>Εύρος </a:t>
            </a:r>
            <a:r>
              <a:rPr lang="el-GR" altLang="zh-CN" sz="4200" b="1" dirty="0" err="1">
                <a:solidFill>
                  <a:srgbClr val="000099"/>
                </a:solidFill>
                <a:ea typeface="宋体" charset="-122"/>
              </a:rPr>
              <a:t>φ.τ</a:t>
            </a:r>
            <a:endParaRPr lang="en-US" altLang="zh-CN" sz="4200" b="1" dirty="0">
              <a:solidFill>
                <a:srgbClr val="000099"/>
              </a:solidFill>
              <a:ea typeface="宋体" charset="-122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sz="4200" dirty="0">
                <a:ea typeface="宋体" charset="-122"/>
              </a:rPr>
              <a:t>	</a:t>
            </a:r>
            <a:r>
              <a:rPr lang="sv-SE" altLang="zh-CN" sz="4200" dirty="0">
                <a:ea typeface="宋体" charset="-122"/>
              </a:rPr>
              <a:t>Na			140 </a:t>
            </a:r>
            <a:r>
              <a:rPr lang="sv-SE" altLang="zh-CN" sz="4200" dirty="0" err="1">
                <a:ea typeface="宋体" charset="-122"/>
              </a:rPr>
              <a:t>mEq</a:t>
            </a:r>
            <a:r>
              <a:rPr lang="sv-SE" altLang="zh-CN" sz="4200" dirty="0">
                <a:ea typeface="宋体" charset="-122"/>
              </a:rPr>
              <a:t>/L	135-145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sv-SE" altLang="zh-CN" sz="4200" dirty="0">
                <a:ea typeface="宋体" charset="-122"/>
              </a:rPr>
              <a:t>	K			4.8     </a:t>
            </a:r>
            <a:r>
              <a:rPr lang="sv-SE" altLang="zh-CN" sz="4200" dirty="0" err="1">
                <a:ea typeface="宋体" charset="-122"/>
              </a:rPr>
              <a:t>mEq</a:t>
            </a:r>
            <a:r>
              <a:rPr lang="sv-SE" altLang="zh-CN" sz="4200" dirty="0">
                <a:ea typeface="宋体" charset="-122"/>
              </a:rPr>
              <a:t>/L	3.5-5.0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sv-SE" altLang="zh-CN" sz="4200" dirty="0">
                <a:ea typeface="宋体" charset="-122"/>
              </a:rPr>
              <a:t>	</a:t>
            </a:r>
            <a:r>
              <a:rPr lang="en-US" altLang="zh-CN" sz="4200" dirty="0">
                <a:ea typeface="宋体" charset="-122"/>
              </a:rPr>
              <a:t>Cl			105 </a:t>
            </a:r>
            <a:r>
              <a:rPr lang="en-US" altLang="zh-CN" sz="4200" dirty="0" err="1">
                <a:ea typeface="宋体" charset="-122"/>
              </a:rPr>
              <a:t>mEq</a:t>
            </a:r>
            <a:r>
              <a:rPr lang="en-US" altLang="zh-CN" sz="4200" dirty="0">
                <a:ea typeface="宋体" charset="-122"/>
              </a:rPr>
              <a:t>/L	98-107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sz="4200" dirty="0">
                <a:ea typeface="宋体" charset="-122"/>
              </a:rPr>
              <a:t>	calcium 		</a:t>
            </a:r>
            <a:r>
              <a:rPr lang="el-GR" altLang="zh-CN" sz="4200" dirty="0">
                <a:ea typeface="宋体" charset="-122"/>
              </a:rPr>
              <a:t>	</a:t>
            </a:r>
            <a:r>
              <a:rPr lang="en-US" altLang="zh-CN" sz="4200" dirty="0">
                <a:ea typeface="宋体" charset="-122"/>
              </a:rPr>
              <a:t>7.2 mg/Dl	 8.5-9.5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sz="4200" dirty="0">
                <a:ea typeface="宋体" charset="-122"/>
              </a:rPr>
              <a:t>	Urea			57 mg/</a:t>
            </a:r>
            <a:r>
              <a:rPr lang="en-US" altLang="zh-CN" sz="4200" dirty="0" err="1">
                <a:ea typeface="宋体" charset="-122"/>
              </a:rPr>
              <a:t>dL</a:t>
            </a:r>
            <a:r>
              <a:rPr lang="en-US" altLang="zh-CN" sz="4200" dirty="0">
                <a:ea typeface="宋体" charset="-122"/>
              </a:rPr>
              <a:t>	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sz="4200" dirty="0">
                <a:ea typeface="宋体" charset="-122"/>
              </a:rPr>
              <a:t>	Creatinine		2.0 mg/</a:t>
            </a:r>
            <a:r>
              <a:rPr lang="en-US" altLang="zh-CN" sz="4200" dirty="0" err="1">
                <a:ea typeface="宋体" charset="-122"/>
              </a:rPr>
              <a:t>dL</a:t>
            </a:r>
            <a:r>
              <a:rPr lang="en-US" altLang="zh-CN" sz="4200" dirty="0">
                <a:ea typeface="宋体" charset="-122"/>
              </a:rPr>
              <a:t>	0.8-1.0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sz="4200" dirty="0">
                <a:ea typeface="宋体" charset="-122"/>
              </a:rPr>
              <a:t>	Phosphorus		3.8 mg/</a:t>
            </a:r>
            <a:r>
              <a:rPr lang="en-US" altLang="zh-CN" sz="4200" dirty="0" err="1">
                <a:ea typeface="宋体" charset="-122"/>
              </a:rPr>
              <a:t>dL</a:t>
            </a:r>
            <a:r>
              <a:rPr lang="en-US" altLang="zh-CN" sz="4200" dirty="0">
                <a:ea typeface="宋体" charset="-122"/>
              </a:rPr>
              <a:t>	2.4-4.5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sz="4200" dirty="0">
                <a:ea typeface="宋体" charset="-122"/>
              </a:rPr>
              <a:t>	Intact PTH		150 </a:t>
            </a:r>
            <a:r>
              <a:rPr lang="en-US" altLang="zh-CN" sz="4200" dirty="0" err="1">
                <a:ea typeface="宋体" charset="-122"/>
              </a:rPr>
              <a:t>pg</a:t>
            </a:r>
            <a:r>
              <a:rPr lang="en-US" altLang="zh-CN" sz="4200" dirty="0">
                <a:ea typeface="宋体" charset="-122"/>
              </a:rPr>
              <a:t>/mL	12-72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sz="4200" dirty="0">
                <a:ea typeface="宋体" charset="-122"/>
              </a:rPr>
              <a:t>	Hemoglobin A1-C	</a:t>
            </a:r>
            <a:r>
              <a:rPr lang="el-GR" altLang="zh-CN" sz="4200" dirty="0">
                <a:ea typeface="宋体" charset="-122"/>
              </a:rPr>
              <a:t>	</a:t>
            </a:r>
            <a:r>
              <a:rPr lang="en-US" altLang="zh-CN" sz="4200" dirty="0">
                <a:ea typeface="宋体" charset="-122"/>
              </a:rPr>
              <a:t>8.2%		4.8-6.0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sz="4200" dirty="0">
                <a:ea typeface="宋体" charset="-122"/>
              </a:rPr>
              <a:t>	Total cholesterol	</a:t>
            </a:r>
            <a:r>
              <a:rPr lang="el-GR" altLang="zh-CN" sz="4200" dirty="0">
                <a:ea typeface="宋体" charset="-122"/>
              </a:rPr>
              <a:t>	</a:t>
            </a:r>
            <a:r>
              <a:rPr lang="en-US" altLang="zh-CN" sz="4200" dirty="0">
                <a:ea typeface="宋体" charset="-122"/>
              </a:rPr>
              <a:t>241		100-199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sz="4200" dirty="0">
                <a:ea typeface="宋体" charset="-122"/>
              </a:rPr>
              <a:t>	Triglycerides		255		1-149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sz="4200" dirty="0">
                <a:ea typeface="宋体" charset="-122"/>
              </a:rPr>
              <a:t>	HDL-Cholesterol	</a:t>
            </a:r>
            <a:r>
              <a:rPr lang="el-GR" altLang="zh-CN" sz="4200" dirty="0">
                <a:ea typeface="宋体" charset="-122"/>
              </a:rPr>
              <a:t>	</a:t>
            </a:r>
            <a:r>
              <a:rPr lang="en-US" altLang="zh-CN" sz="4200" dirty="0">
                <a:ea typeface="宋体" charset="-122"/>
              </a:rPr>
              <a:t>51		40-59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sz="4200" dirty="0">
                <a:ea typeface="宋体" charset="-122"/>
              </a:rPr>
              <a:t>	LDL-Cholesterol	</a:t>
            </a:r>
            <a:r>
              <a:rPr lang="el-GR" altLang="zh-CN" sz="4200" dirty="0">
                <a:ea typeface="宋体" charset="-122"/>
              </a:rPr>
              <a:t>	</a:t>
            </a:r>
            <a:r>
              <a:rPr lang="en-US" altLang="zh-CN" sz="4200" dirty="0">
                <a:ea typeface="宋体" charset="-122"/>
              </a:rPr>
              <a:t>139		60-129</a:t>
            </a:r>
            <a:endParaRPr lang="el-GR" altLang="zh-CN" sz="4200" dirty="0">
              <a:ea typeface="宋体" charset="-122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l-GR" altLang="el-GR" sz="4200" dirty="0">
              <a:ea typeface="宋体" charset="-122"/>
            </a:endParaRPr>
          </a:p>
          <a:p>
            <a:pPr>
              <a:lnSpc>
                <a:spcPct val="80000"/>
              </a:lnSpc>
            </a:pPr>
            <a:r>
              <a:rPr lang="el-GR" altLang="zh-CN" sz="4200" b="1" dirty="0">
                <a:solidFill>
                  <a:srgbClr val="000099"/>
                </a:solidFill>
                <a:ea typeface="宋体" charset="-122"/>
              </a:rPr>
              <a:t>Ανάλυση ούρων</a:t>
            </a:r>
            <a:r>
              <a:rPr lang="el-GR" altLang="zh-CN" sz="4200" b="1" dirty="0">
                <a:solidFill>
                  <a:srgbClr val="000099"/>
                </a:solidFill>
              </a:rPr>
              <a:t>→</a:t>
            </a:r>
            <a:r>
              <a:rPr lang="en-US" altLang="zh-CN" sz="4200" dirty="0">
                <a:ea typeface="宋体" charset="-122"/>
              </a:rPr>
              <a:t> </a:t>
            </a:r>
            <a:r>
              <a:rPr lang="el-GR" altLang="zh-CN" sz="4200" dirty="0"/>
              <a:t>ΕΒ</a:t>
            </a:r>
            <a:r>
              <a:rPr lang="en-US" altLang="zh-CN" sz="4200" dirty="0">
                <a:ea typeface="宋体" charset="-122"/>
              </a:rPr>
              <a:t>:1.018, pH 5.5, 2+ protein, </a:t>
            </a:r>
            <a:r>
              <a:rPr lang="el-GR" altLang="zh-CN" sz="4200" dirty="0"/>
              <a:t>μικροσκοπική ανάλυση λιπώδη ωοειδή σωμάτια, κηρώδεις κύλινδροι.</a:t>
            </a:r>
            <a:endParaRPr lang="en-US" altLang="el-GR" sz="4200" dirty="0"/>
          </a:p>
          <a:p>
            <a:pPr eaLnBrk="1" hangingPunct="1">
              <a:lnSpc>
                <a:spcPct val="80000"/>
              </a:lnSpc>
            </a:pPr>
            <a:endParaRPr lang="en-US" altLang="el-GR" sz="4200" dirty="0"/>
          </a:p>
        </p:txBody>
      </p:sp>
    </p:spTree>
    <p:extLst>
      <p:ext uri="{BB962C8B-B14F-4D97-AF65-F5344CB8AC3E}">
        <p14:creationId xmlns:p14="http://schemas.microsoft.com/office/powerpoint/2010/main" val="17423891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sz="4000" b="1" dirty="0"/>
              <a:t>Νεφρική λειτουργία</a:t>
            </a:r>
            <a:endParaRPr lang="en-US" altLang="el-GR" sz="4000" b="1" dirty="0"/>
          </a:p>
        </p:txBody>
      </p:sp>
      <p:sp>
        <p:nvSpPr>
          <p:cNvPr id="2560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charset="2"/>
              <a:buNone/>
            </a:pPr>
            <a:endParaRPr lang="en-US" altLang="zh-CN" sz="2000" b="1" dirty="0">
              <a:solidFill>
                <a:srgbClr val="000099"/>
              </a:solidFill>
              <a:ea typeface="宋体" charset="-122"/>
            </a:endParaRPr>
          </a:p>
          <a:p>
            <a:pPr algn="ctr" eaLnBrk="1" hangingPunct="1">
              <a:buFont typeface="Wingdings" charset="2"/>
              <a:buNone/>
            </a:pPr>
            <a:endParaRPr lang="en-US" altLang="zh-CN" sz="2000" b="1" dirty="0">
              <a:solidFill>
                <a:srgbClr val="000099"/>
              </a:solidFill>
              <a:ea typeface="宋体" charset="-122"/>
            </a:endParaRPr>
          </a:p>
          <a:p>
            <a:pPr eaLnBrk="1" hangingPunct="1">
              <a:buFont typeface="Wingdings" charset="2"/>
              <a:buNone/>
            </a:pPr>
            <a:r>
              <a:rPr lang="en-US" altLang="zh-CN" b="1" dirty="0">
                <a:solidFill>
                  <a:srgbClr val="000099"/>
                </a:solidFill>
                <a:ea typeface="宋体" charset="-122"/>
              </a:rPr>
              <a:t>MDRD </a:t>
            </a:r>
            <a:r>
              <a:rPr lang="el-GR" altLang="zh-CN" b="1" dirty="0">
                <a:solidFill>
                  <a:srgbClr val="000099"/>
                </a:solidFill>
                <a:ea typeface="宋体" charset="-122"/>
              </a:rPr>
              <a:t>εξίσωση</a:t>
            </a:r>
            <a:r>
              <a:rPr lang="en-US" altLang="zh-CN" b="1" dirty="0">
                <a:solidFill>
                  <a:srgbClr val="000099"/>
                </a:solidFill>
                <a:ea typeface="宋体" charset="-122"/>
              </a:rPr>
              <a:t>		</a:t>
            </a:r>
          </a:p>
          <a:p>
            <a:pPr eaLnBrk="1" hangingPunct="1">
              <a:buFont typeface="Wingdings" charset="2"/>
              <a:buNone/>
            </a:pPr>
            <a:r>
              <a:rPr lang="en-US" altLang="zh-CN" dirty="0">
                <a:ea typeface="宋体" charset="-122"/>
              </a:rPr>
              <a:t>Creatinine clearance = </a:t>
            </a:r>
            <a:r>
              <a:rPr lang="el-GR" altLang="zh-CN" dirty="0">
                <a:ea typeface="宋体" charset="-122"/>
              </a:rPr>
              <a:t>28</a:t>
            </a:r>
            <a:r>
              <a:rPr lang="en-US" altLang="zh-CN" dirty="0">
                <a:ea typeface="宋体" charset="-122"/>
              </a:rPr>
              <a:t> ml/min</a:t>
            </a:r>
          </a:p>
          <a:p>
            <a:pPr eaLnBrk="1" hangingPunct="1">
              <a:buFont typeface="Wingdings" charset="2"/>
              <a:buNone/>
            </a:pPr>
            <a:r>
              <a:rPr lang="el-GR" altLang="zh-CN" dirty="0"/>
              <a:t>ΧΝΝ σταδίου ΙΙΙ</a:t>
            </a:r>
          </a:p>
          <a:p>
            <a:pPr eaLnBrk="1" hangingPunct="1">
              <a:buFont typeface="Wingdings" charset="2"/>
              <a:buNone/>
            </a:pPr>
            <a:r>
              <a:rPr lang="el-GR" altLang="zh-CN" dirty="0"/>
              <a:t>Αιτία</a:t>
            </a:r>
            <a:r>
              <a:rPr lang="en-US" altLang="zh-CN" dirty="0">
                <a:ea typeface="宋体" charset="-122"/>
              </a:rPr>
              <a:t>: </a:t>
            </a:r>
            <a:r>
              <a:rPr lang="el-GR" altLang="zh-CN" dirty="0"/>
              <a:t>Διαβητική νεφροπάθεια</a:t>
            </a:r>
          </a:p>
          <a:p>
            <a:pPr eaLnBrk="1" hangingPunct="1">
              <a:buFont typeface="Wingdings" charset="2"/>
              <a:buNone/>
            </a:pPr>
            <a:endParaRPr lang="el-GR" altLang="zh-CN" sz="2000" dirty="0"/>
          </a:p>
          <a:p>
            <a:pPr eaLnBrk="1" hangingPunct="1">
              <a:buFont typeface="Wingdings" charset="2"/>
              <a:buNone/>
            </a:pPr>
            <a:endParaRPr lang="en-US" altLang="el-GR" sz="2000" dirty="0"/>
          </a:p>
          <a:p>
            <a:pPr algn="ctr" eaLnBrk="1" hangingPunct="1">
              <a:buFont typeface="Wingdings" charset="2"/>
              <a:buNone/>
            </a:pPr>
            <a:endParaRPr lang="en-US" altLang="zh-CN" sz="2000" dirty="0">
              <a:ea typeface="宋体" charset="-122"/>
            </a:endParaRPr>
          </a:p>
          <a:p>
            <a:pPr eaLnBrk="1" hangingPunct="1">
              <a:buFont typeface="Wingdings" charset="2"/>
              <a:buNone/>
            </a:pPr>
            <a:endParaRPr lang="en-US" alt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12474671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sz="4000" b="1" dirty="0"/>
              <a:t>Παρουσίαση περιστατικού</a:t>
            </a:r>
            <a:endParaRPr lang="en-US" altLang="el-GR" sz="4000" b="1" dirty="0"/>
          </a:p>
        </p:txBody>
      </p:sp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l-GR" altLang="zh-CN" sz="3200" b="1" dirty="0">
                <a:solidFill>
                  <a:srgbClr val="FF0000"/>
                </a:solidFill>
              </a:rPr>
              <a:t>Αντιμετώπιση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/>
              <a:t>Ρύθμιση ΑΠ, στόχος &lt;</a:t>
            </a:r>
            <a:r>
              <a:rPr lang="en-US" altLang="zh-CN" sz="2400" dirty="0">
                <a:ea typeface="宋体" charset="-122"/>
              </a:rPr>
              <a:t>130/80 mmHg</a:t>
            </a:r>
            <a:r>
              <a:rPr lang="el-GR" altLang="zh-CN" sz="2400" dirty="0"/>
              <a:t>, χορήγηση Α-ΜΕΑ και πιθανώς διουρητικού</a:t>
            </a:r>
            <a:r>
              <a:rPr lang="en-US" altLang="zh-CN" sz="2400" dirty="0">
                <a:ea typeface="宋体" charset="-122"/>
              </a:rPr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/>
              <a:t>Επίτευξη καλού </a:t>
            </a:r>
            <a:r>
              <a:rPr lang="el-GR" altLang="zh-CN" sz="2400" dirty="0" err="1"/>
              <a:t>γλυκαιμικού</a:t>
            </a:r>
            <a:r>
              <a:rPr lang="el-GR" altLang="zh-CN" sz="2400" dirty="0"/>
              <a:t> ελέγχου, στόχος</a:t>
            </a:r>
            <a:r>
              <a:rPr lang="en-US" altLang="zh-CN" sz="2400" dirty="0">
                <a:ea typeface="宋体" charset="-122"/>
              </a:rPr>
              <a:t>:</a:t>
            </a:r>
            <a:r>
              <a:rPr lang="el-GR" altLang="zh-CN" sz="2400" dirty="0"/>
              <a:t> </a:t>
            </a:r>
            <a:r>
              <a:rPr lang="en-US" altLang="zh-CN" sz="2400" dirty="0">
                <a:ea typeface="宋体" charset="-122"/>
              </a:rPr>
              <a:t>HAb1-C &lt; 7%.</a:t>
            </a:r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/>
              <a:t>Αντιμετώπιση </a:t>
            </a:r>
            <a:r>
              <a:rPr lang="el-GR" altLang="zh-CN" sz="2400" dirty="0" err="1"/>
              <a:t>υπερλιπιδαιμίας</a:t>
            </a:r>
            <a:endParaRPr lang="en-US" altLang="zh-CN" sz="2400" dirty="0">
              <a:ea typeface="宋体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/>
              <a:t>Συμβουλές </a:t>
            </a:r>
            <a:r>
              <a:rPr lang="en-US" altLang="zh-CN" sz="2400" dirty="0">
                <a:ea typeface="宋体" charset="-122"/>
              </a:rPr>
              <a:t>Lifestyle</a:t>
            </a:r>
            <a:r>
              <a:rPr lang="el-GR" altLang="zh-CN" sz="2400" dirty="0"/>
              <a:t> (άσκηση, δίαιτα)</a:t>
            </a:r>
            <a:endParaRPr lang="en-US" altLang="zh-CN" sz="2400" dirty="0">
              <a:ea typeface="宋体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/>
              <a:t>Αποφυγή </a:t>
            </a:r>
            <a:r>
              <a:rPr lang="el-GR" altLang="zh-CN" sz="2400" dirty="0" err="1"/>
              <a:t>νεφροτοξικών</a:t>
            </a:r>
            <a:r>
              <a:rPr lang="el-GR" altLang="zh-CN" sz="2400" dirty="0"/>
              <a:t> φαρμάκων</a:t>
            </a:r>
            <a:r>
              <a:rPr lang="en-US" altLang="zh-CN" sz="2400" dirty="0">
                <a:ea typeface="宋体" charset="-122"/>
              </a:rPr>
              <a:t>	    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/>
              <a:t>Ευαισθητοποίηση για τραυματισμούς και κυρίως του </a:t>
            </a:r>
            <a:r>
              <a:rPr lang="el-GR" altLang="zh-CN" sz="2400" dirty="0" err="1"/>
              <a:t>ακρου</a:t>
            </a:r>
            <a:r>
              <a:rPr lang="el-GR" altLang="zh-CN" sz="2400" dirty="0"/>
              <a:t> </a:t>
            </a:r>
            <a:r>
              <a:rPr lang="el-GR" altLang="zh-CN" sz="2400" dirty="0" err="1"/>
              <a:t>ποδός</a:t>
            </a:r>
            <a:endParaRPr lang="el-GR" altLang="zh-CN" sz="2400" dirty="0"/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/>
              <a:t>Συστηματική οφθαλμολογική παρακολούθηση</a:t>
            </a:r>
          </a:p>
          <a:p>
            <a:pPr eaLnBrk="1" hangingPunct="1">
              <a:lnSpc>
                <a:spcPct val="90000"/>
              </a:lnSpc>
            </a:pPr>
            <a:r>
              <a:rPr lang="el-GR" altLang="zh-CN" sz="2400" b="1" dirty="0"/>
              <a:t>Παραπομπή στο νεφρολόγο </a:t>
            </a:r>
            <a:r>
              <a:rPr lang="en-US" altLang="zh-CN" sz="2400" dirty="0">
                <a:ea typeface="宋体" charset="-122"/>
              </a:rPr>
              <a:t>	     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altLang="el-GR" sz="2000" dirty="0"/>
          </a:p>
        </p:txBody>
      </p:sp>
    </p:spTree>
    <p:extLst>
      <p:ext uri="{BB962C8B-B14F-4D97-AF65-F5344CB8AC3E}">
        <p14:creationId xmlns:p14="http://schemas.microsoft.com/office/powerpoint/2010/main" val="2979141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40707" y="150312"/>
            <a:ext cx="11110586" cy="1145088"/>
          </a:xfrm>
          <a:noFill/>
        </p:spPr>
        <p:txBody>
          <a:bodyPr>
            <a:noAutofit/>
          </a:bodyPr>
          <a:lstStyle/>
          <a:p>
            <a:pPr algn="ctr" eaLnBrk="1" hangingPunct="1"/>
            <a:r>
              <a:rPr lang="el-GR" altLang="el-GR" sz="4000" b="1" dirty="0"/>
              <a:t>Οξεία Νεφρική βλάβη </a:t>
            </a:r>
            <a:r>
              <a:rPr lang="en-US" altLang="el-GR" sz="4000" b="1" i="1" dirty="0">
                <a:solidFill>
                  <a:srgbClr val="00B050"/>
                </a:solidFill>
              </a:rPr>
              <a:t>vs</a:t>
            </a:r>
            <a:r>
              <a:rPr lang="el-GR" altLang="el-GR" sz="4000" dirty="0"/>
              <a:t> </a:t>
            </a:r>
            <a:r>
              <a:rPr lang="el-GR" altLang="el-GR" sz="4000" b="1" dirty="0"/>
              <a:t>Χρόνια Νεφρική Νόσος </a:t>
            </a:r>
            <a:endParaRPr lang="en-US" altLang="el-GR" sz="4000" b="1" dirty="0"/>
          </a:p>
        </p:txBody>
      </p:sp>
      <p:sp>
        <p:nvSpPr>
          <p:cNvPr id="24579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776614" y="1295400"/>
            <a:ext cx="4862186" cy="4648200"/>
          </a:xfrm>
        </p:spPr>
        <p:txBody>
          <a:bodyPr>
            <a:normAutofit/>
          </a:bodyPr>
          <a:lstStyle/>
          <a:p>
            <a:pPr algn="ctr" eaLnBrk="1" hangingPunct="1">
              <a:buFont typeface="Wingdings" charset="2"/>
              <a:buNone/>
            </a:pPr>
            <a:endParaRPr lang="en-US" altLang="el-GR" sz="3600" b="1" u="sng" dirty="0"/>
          </a:p>
          <a:p>
            <a:pPr eaLnBrk="1" hangingPunct="1"/>
            <a:r>
              <a:rPr lang="el-GR" altLang="el-GR" sz="3200" dirty="0" err="1"/>
              <a:t>Ολιγουρία</a:t>
            </a:r>
            <a:endParaRPr lang="el-GR" altLang="el-GR" sz="3200" dirty="0"/>
          </a:p>
          <a:p>
            <a:pPr eaLnBrk="1" hangingPunct="1">
              <a:buFont typeface="Wingdings" charset="2"/>
              <a:buNone/>
            </a:pPr>
            <a:endParaRPr lang="en-US" altLang="el-GR" sz="3200" dirty="0"/>
          </a:p>
          <a:p>
            <a:pPr eaLnBrk="1" hangingPunct="1"/>
            <a:r>
              <a:rPr lang="en-US" altLang="el-GR" sz="3200" b="1" dirty="0">
                <a:solidFill>
                  <a:srgbClr val="4355FF"/>
                </a:solidFill>
              </a:rPr>
              <a:t>u/s: </a:t>
            </a:r>
            <a:r>
              <a:rPr lang="el-GR" altLang="el-GR" sz="3200" b="1" dirty="0">
                <a:solidFill>
                  <a:srgbClr val="4355FF"/>
                </a:solidFill>
              </a:rPr>
              <a:t>Φυσιολογικό ή μεγάλο μέγεθος νεφρών </a:t>
            </a:r>
          </a:p>
          <a:p>
            <a:pPr eaLnBrk="1" hangingPunct="1">
              <a:buFont typeface="Wingdings" charset="2"/>
              <a:buNone/>
            </a:pPr>
            <a:endParaRPr lang="en-US" altLang="el-GR" sz="3200" dirty="0"/>
          </a:p>
          <a:p>
            <a:pPr eaLnBrk="1" hangingPunct="1"/>
            <a:r>
              <a:rPr lang="el-GR" altLang="el-GR" sz="3200" dirty="0"/>
              <a:t>Μεταβλητή </a:t>
            </a:r>
            <a:r>
              <a:rPr lang="el-GR" altLang="el-GR" sz="3200" dirty="0" err="1"/>
              <a:t>αζωθαιμία</a:t>
            </a:r>
            <a:endParaRPr lang="en-US" altLang="el-GR" sz="3200" dirty="0"/>
          </a:p>
        </p:txBody>
      </p:sp>
      <p:sp>
        <p:nvSpPr>
          <p:cNvPr id="24580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6095999" y="1295400"/>
            <a:ext cx="5555293" cy="4917510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Clr>
                <a:schemeClr val="hlink"/>
              </a:buClr>
              <a:buSzTx/>
              <a:buNone/>
            </a:pPr>
            <a:endParaRPr lang="el-GR" altLang="el-GR" sz="3200" b="1" u="sng" dirty="0"/>
          </a:p>
          <a:p>
            <a:pPr eaLnBrk="1" hangingPunct="1">
              <a:buClr>
                <a:schemeClr val="hlink"/>
              </a:buClr>
              <a:buSzTx/>
            </a:pPr>
            <a:r>
              <a:rPr lang="el-GR" altLang="el-GR" sz="3200" dirty="0"/>
              <a:t>Αντικειμενική εξέταση</a:t>
            </a:r>
            <a:endParaRPr lang="en-US" altLang="el-GR" sz="3200" dirty="0"/>
          </a:p>
          <a:p>
            <a:pPr lvl="1" eaLnBrk="1" hangingPunct="1">
              <a:buClr>
                <a:schemeClr val="hlink"/>
              </a:buClr>
              <a:buSzTx/>
              <a:buFont typeface="Wingdings" charset="2"/>
              <a:buNone/>
            </a:pPr>
            <a:r>
              <a:rPr lang="en-US" altLang="el-GR" sz="3200" dirty="0"/>
              <a:t>-</a:t>
            </a:r>
            <a:r>
              <a:rPr lang="el-GR" altLang="el-GR" sz="3200" dirty="0"/>
              <a:t>Ελλιπής ανάπτυξη στα παιδιά</a:t>
            </a:r>
            <a:endParaRPr lang="en-US" altLang="el-GR" sz="3200" dirty="0"/>
          </a:p>
          <a:p>
            <a:pPr lvl="1" eaLnBrk="1" hangingPunct="1">
              <a:buClr>
                <a:schemeClr val="hlink"/>
              </a:buClr>
              <a:buSzTx/>
              <a:buFont typeface="Wingdings" charset="2"/>
              <a:buNone/>
            </a:pPr>
            <a:r>
              <a:rPr lang="en-US" altLang="el-GR" sz="3200" dirty="0"/>
              <a:t>-</a:t>
            </a:r>
            <a:r>
              <a:rPr lang="el-GR" altLang="el-GR" sz="3200" dirty="0" err="1"/>
              <a:t>Υπέρχρωση</a:t>
            </a:r>
            <a:r>
              <a:rPr lang="el-GR" altLang="el-GR" sz="3200" dirty="0"/>
              <a:t> δέρματος</a:t>
            </a:r>
            <a:endParaRPr lang="en-US" altLang="el-GR" sz="3200" dirty="0"/>
          </a:p>
          <a:p>
            <a:pPr lvl="1" eaLnBrk="1" hangingPunct="1">
              <a:buClr>
                <a:schemeClr val="hlink"/>
              </a:buClr>
              <a:buSzTx/>
              <a:buFont typeface="Wingdings" charset="2"/>
              <a:buNone/>
            </a:pPr>
            <a:r>
              <a:rPr lang="en-US" altLang="el-GR" sz="3200" dirty="0"/>
              <a:t>-</a:t>
            </a:r>
            <a:r>
              <a:rPr lang="el-GR" altLang="el-GR" sz="3200" dirty="0"/>
              <a:t>Απόπνοια ουρίας</a:t>
            </a:r>
            <a:endParaRPr lang="en-US" altLang="el-GR" sz="3200" dirty="0"/>
          </a:p>
          <a:p>
            <a:pPr eaLnBrk="1" hangingPunct="1">
              <a:buClr>
                <a:schemeClr val="hlink"/>
              </a:buClr>
              <a:buSzTx/>
            </a:pPr>
            <a:r>
              <a:rPr lang="en-US" altLang="el-GR" sz="3200" b="1" dirty="0">
                <a:solidFill>
                  <a:srgbClr val="FF0000"/>
                </a:solidFill>
              </a:rPr>
              <a:t>u/s: </a:t>
            </a:r>
            <a:r>
              <a:rPr lang="el-GR" altLang="el-GR" sz="3200" b="1" dirty="0">
                <a:solidFill>
                  <a:srgbClr val="FF0000"/>
                </a:solidFill>
              </a:rPr>
              <a:t>Μικροί </a:t>
            </a:r>
            <a:r>
              <a:rPr lang="el-GR" altLang="el-GR" sz="3200" b="1" dirty="0" err="1">
                <a:solidFill>
                  <a:srgbClr val="FF0000"/>
                </a:solidFill>
              </a:rPr>
              <a:t>ηχωγενείς</a:t>
            </a:r>
            <a:r>
              <a:rPr lang="el-GR" altLang="el-GR" sz="3200" b="1" dirty="0">
                <a:solidFill>
                  <a:srgbClr val="FF0000"/>
                </a:solidFill>
              </a:rPr>
              <a:t> </a:t>
            </a:r>
            <a:r>
              <a:rPr lang="el-GR" altLang="el-GR" sz="3200" b="1" dirty="0" err="1">
                <a:solidFill>
                  <a:srgbClr val="FF0000"/>
                </a:solidFill>
              </a:rPr>
              <a:t>νεφροί</a:t>
            </a:r>
            <a:endParaRPr lang="en-US" altLang="el-GR" sz="3200" b="1" dirty="0">
              <a:solidFill>
                <a:srgbClr val="FF0000"/>
              </a:solidFill>
            </a:endParaRPr>
          </a:p>
          <a:p>
            <a:pPr eaLnBrk="1" hangingPunct="1">
              <a:buClr>
                <a:schemeClr val="hlink"/>
              </a:buClr>
              <a:buSzTx/>
            </a:pPr>
            <a:r>
              <a:rPr lang="el-GR" altLang="el-GR" sz="3200" dirty="0"/>
              <a:t>Μικροσκοπική ανάλυση ούρων</a:t>
            </a:r>
            <a:r>
              <a:rPr lang="en-US" altLang="el-GR" sz="3200" dirty="0"/>
              <a:t>: </a:t>
            </a:r>
            <a:r>
              <a:rPr lang="el-GR" altLang="el-GR" sz="3200" dirty="0"/>
              <a:t>Κηρώδεις κύλινδροι</a:t>
            </a:r>
            <a:endParaRPr lang="en-US" altLang="el-GR" sz="3200" dirty="0"/>
          </a:p>
          <a:p>
            <a:pPr eaLnBrk="1" hangingPunct="1">
              <a:buClr>
                <a:schemeClr val="hlink"/>
              </a:buClr>
              <a:buSzTx/>
            </a:pPr>
            <a:r>
              <a:rPr lang="el-GR" altLang="el-GR" sz="3200" dirty="0"/>
              <a:t>Νεφρική </a:t>
            </a:r>
            <a:r>
              <a:rPr lang="el-GR" altLang="el-GR" sz="3200" dirty="0" err="1"/>
              <a:t>οστεοδυστροφία</a:t>
            </a:r>
            <a:endParaRPr lang="en-US" altLang="el-GR" sz="3200" dirty="0"/>
          </a:p>
          <a:p>
            <a:pPr eaLnBrk="1" hangingPunct="1">
              <a:buClr>
                <a:schemeClr val="hlink"/>
              </a:buClr>
              <a:buSzTx/>
              <a:buFont typeface="Wingdings" charset="2"/>
              <a:buNone/>
            </a:pPr>
            <a:endParaRPr lang="en-US" altLang="el-GR" sz="2400" b="1" u="sng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0430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222" y="350729"/>
            <a:ext cx="8366308" cy="596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89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Δείκτες νεφρικής βλάβης</a:t>
            </a:r>
            <a:r>
              <a:rPr lang="el-GR" dirty="0"/>
              <a:t> 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3200" dirty="0"/>
              <a:t>Μειωμένος ρυθμός </a:t>
            </a:r>
            <a:r>
              <a:rPr lang="el-GR" sz="3200" dirty="0" err="1"/>
              <a:t>σπειραματικής</a:t>
            </a:r>
            <a:r>
              <a:rPr lang="el-GR" sz="3200" dirty="0"/>
              <a:t> διήθησης (ΡΣΔ) </a:t>
            </a:r>
            <a:endParaRPr lang="en-US" sz="3200" dirty="0"/>
          </a:p>
          <a:p>
            <a:r>
              <a:rPr lang="el-GR" sz="3200" dirty="0"/>
              <a:t>Απέκκριση </a:t>
            </a:r>
            <a:r>
              <a:rPr lang="el-GR" sz="3200" dirty="0" err="1"/>
              <a:t>αλβουμίνης</a:t>
            </a:r>
            <a:endParaRPr lang="en-US" sz="3200" dirty="0"/>
          </a:p>
          <a:p>
            <a:r>
              <a:rPr lang="el-GR" sz="3200" dirty="0"/>
              <a:t>Μικροσκοπική ανάλυση ούρων </a:t>
            </a:r>
            <a:endParaRPr lang="en-US" sz="3200" dirty="0"/>
          </a:p>
          <a:p>
            <a:r>
              <a:rPr lang="el-GR" sz="3200" dirty="0"/>
              <a:t>Απεικονιστικές μέθοδοι </a:t>
            </a:r>
            <a:endParaRPr lang="en-US" sz="3200" dirty="0"/>
          </a:p>
          <a:p>
            <a:r>
              <a:rPr lang="el-GR" sz="3200" dirty="0" err="1"/>
              <a:t>Ιστοπαθολογική</a:t>
            </a:r>
            <a:r>
              <a:rPr lang="el-GR" sz="3200" dirty="0"/>
              <a:t> εξέταση </a:t>
            </a:r>
          </a:p>
        </p:txBody>
      </p:sp>
    </p:spTree>
    <p:extLst>
      <p:ext uri="{BB962C8B-B14F-4D97-AF65-F5344CB8AC3E}">
        <p14:creationId xmlns:p14="http://schemas.microsoft.com/office/powerpoint/2010/main" val="18969495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Επιπλοκές ΧΝΝ</a:t>
            </a:r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idx="1"/>
          </p:nvPr>
        </p:nvSpPr>
        <p:spPr>
          <a:xfrm>
            <a:off x="838200" y="1371600"/>
            <a:ext cx="10363200" cy="4805363"/>
          </a:xfrm>
        </p:spPr>
        <p:txBody>
          <a:bodyPr>
            <a:normAutofit/>
          </a:bodyPr>
          <a:lstStyle/>
          <a:p>
            <a:pPr lvl="1"/>
            <a:r>
              <a:rPr lang="el-GR" sz="2800" dirty="0"/>
              <a:t>Καρδιαγγειακή νόσος</a:t>
            </a:r>
          </a:p>
          <a:p>
            <a:pPr lvl="1"/>
            <a:r>
              <a:rPr lang="el-GR" sz="2800" dirty="0"/>
              <a:t>Νάτριο και ενδοαγγειακός όγκος</a:t>
            </a:r>
          </a:p>
          <a:p>
            <a:pPr lvl="1"/>
            <a:r>
              <a:rPr lang="el-GR" sz="2800" dirty="0"/>
              <a:t>Αρτηριακή Υπέρταση</a:t>
            </a:r>
            <a:r>
              <a:rPr lang="el-GR" sz="2800" dirty="0">
                <a:effectLst/>
              </a:rPr>
              <a:t> </a:t>
            </a:r>
          </a:p>
          <a:p>
            <a:pPr lvl="1"/>
            <a:r>
              <a:rPr lang="el-GR" sz="2800" dirty="0" err="1"/>
              <a:t>Υπερκαλιαιμία</a:t>
            </a:r>
            <a:endParaRPr lang="el-GR" sz="2800" dirty="0"/>
          </a:p>
          <a:p>
            <a:pPr lvl="1"/>
            <a:r>
              <a:rPr lang="el-GR" sz="2800" dirty="0"/>
              <a:t>Μεταβολική οξέωση</a:t>
            </a:r>
            <a:r>
              <a:rPr lang="el-GR" sz="2800" dirty="0">
                <a:effectLst/>
              </a:rPr>
              <a:t> </a:t>
            </a:r>
            <a:endParaRPr lang="el-GR" sz="2800" dirty="0"/>
          </a:p>
          <a:p>
            <a:pPr lvl="1"/>
            <a:r>
              <a:rPr lang="el-GR" sz="2800" dirty="0"/>
              <a:t>Αναιμία</a:t>
            </a:r>
          </a:p>
          <a:p>
            <a:pPr lvl="1"/>
            <a:r>
              <a:rPr lang="el-GR" sz="2800" dirty="0"/>
              <a:t>Διαταραχή του μεταβολισμού των μετάλλων και των οστών</a:t>
            </a:r>
            <a:r>
              <a:rPr lang="el-GR" sz="2800" dirty="0">
                <a:effectLst/>
              </a:rPr>
              <a:t> </a:t>
            </a:r>
          </a:p>
          <a:p>
            <a:pPr lvl="1"/>
            <a:r>
              <a:rPr lang="el-GR" sz="2800" dirty="0" err="1"/>
              <a:t>Υποθρεψία</a:t>
            </a:r>
            <a:r>
              <a:rPr lang="el-GR" sz="2800" dirty="0"/>
              <a:t> </a:t>
            </a:r>
          </a:p>
          <a:p>
            <a:pPr lvl="1"/>
            <a:r>
              <a:rPr lang="el-GR" sz="2800" dirty="0" err="1"/>
              <a:t>Ανοσοανεπάρκεια</a:t>
            </a:r>
            <a:endParaRPr lang="el-GR" sz="2800" dirty="0"/>
          </a:p>
          <a:p>
            <a:pPr lvl="1"/>
            <a:r>
              <a:rPr lang="el-GR" sz="2800" dirty="0"/>
              <a:t>Αιμορραγική διάθεση</a:t>
            </a:r>
          </a:p>
          <a:p>
            <a:pPr lvl="1"/>
            <a:endParaRPr lang="el-GR" dirty="0"/>
          </a:p>
          <a:p>
            <a:pPr lvl="1"/>
            <a:endParaRPr lang="el-GR" dirty="0"/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200069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l-GR" sz="4400" b="1" dirty="0">
                <a:solidFill>
                  <a:srgbClr val="FF0000"/>
                </a:solidFill>
                <a:latin typeface="+mj-lt"/>
              </a:rPr>
              <a:t>Καρδιαγγειακή νόσος στη ΧΝΝ</a:t>
            </a:r>
          </a:p>
        </p:txBody>
      </p:sp>
      <p:sp>
        <p:nvSpPr>
          <p:cNvPr id="6" name="Σύμβολο κράτησης θέσης περιεχομένου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l-GR" dirty="0"/>
              <a:t>Οι ασθενείς με ΧΝΝ έχουν σημαντικά αυξημένο καρδιαγγειακό κίνδυνο. </a:t>
            </a:r>
          </a:p>
          <a:p>
            <a:pPr algn="just"/>
            <a:r>
              <a:rPr lang="el-GR" dirty="0"/>
              <a:t>Ο κίνδυνος αυτός εν μέρει μπορεί να εξηγηθεί από την αυξημένη επίπτωση των παραδοσιακών παραγόντων κινδύνου. </a:t>
            </a:r>
          </a:p>
          <a:p>
            <a:pPr algn="just"/>
            <a:r>
              <a:rPr lang="el-GR" dirty="0"/>
              <a:t>Η ίδια ΧΝΝ αποτελεί ανεξάρτητο παράγοντα κινδύνου για καρδιαγγειακή νόσο. </a:t>
            </a:r>
          </a:p>
          <a:p>
            <a:pPr algn="just"/>
            <a:r>
              <a:rPr lang="el-GR" dirty="0"/>
              <a:t>Ο κίνδυνος θανάτου από καρδιαγγειακά </a:t>
            </a:r>
            <a:r>
              <a:rPr lang="el-GR" dirty="0" err="1"/>
              <a:t>συμβάματα</a:t>
            </a:r>
            <a:r>
              <a:rPr lang="el-GR" dirty="0"/>
              <a:t> είναι πολύ υψηλότερος από τον κίνδυνο μελλοντικής ανάγκης για </a:t>
            </a:r>
            <a:r>
              <a:rPr lang="el-GR" dirty="0" err="1"/>
              <a:t>εξωνεφρική</a:t>
            </a:r>
            <a:r>
              <a:rPr lang="el-GR" dirty="0"/>
              <a:t> κάθαρση. 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1065124" y="3564191"/>
            <a:ext cx="10288676" cy="8742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614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2028FF"/>
                </a:solidFill>
              </a:rPr>
              <a:t>Η αύξηση του καρδιαγγειακού κινδύνου είναι ακόμα μεγαλύτερη στους ασθενείς με ΧΝΝ τελικού σταδίου</a:t>
            </a:r>
            <a:endParaRPr lang="el-GR" b="1" dirty="0">
              <a:solidFill>
                <a:srgbClr val="2028FF"/>
              </a:solidFill>
            </a:endParaRP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l-GR" dirty="0"/>
              <a:t>Η μείωση του προσδόκιμου επιβίωσης στην </a:t>
            </a:r>
            <a:r>
              <a:rPr lang="el-GR" dirty="0" err="1"/>
              <a:t>εξωνεφρική</a:t>
            </a:r>
            <a:r>
              <a:rPr lang="el-GR" dirty="0"/>
              <a:t> κάθαρση οφείλεται σε μεγάλο βαθμό στο </a:t>
            </a:r>
            <a:r>
              <a:rPr lang="el-GR" u="sng" dirty="0"/>
              <a:t>θάνατο από καρδιαγγειακά αίτια</a:t>
            </a:r>
            <a:r>
              <a:rPr lang="el-GR" dirty="0"/>
              <a:t>. </a:t>
            </a:r>
          </a:p>
          <a:p>
            <a:pPr algn="just"/>
            <a:r>
              <a:rPr lang="el-GR" dirty="0"/>
              <a:t>Ο σχετικός κίνδυνος θανάτου από καρδιαγγειακά αίτια στην </a:t>
            </a:r>
            <a:r>
              <a:rPr lang="el-GR" dirty="0" err="1"/>
              <a:t>εξωνεφρική</a:t>
            </a:r>
            <a:r>
              <a:rPr lang="el-GR" dirty="0"/>
              <a:t> κάθαρση είναι </a:t>
            </a:r>
            <a:r>
              <a:rPr lang="el-GR" u="sng" dirty="0"/>
              <a:t>17 φορές μεγαλύτερος από τον </a:t>
            </a:r>
            <a:r>
              <a:rPr lang="el-GR" dirty="0"/>
              <a:t>αντίστοιχο κίνδυνο στο </a:t>
            </a:r>
            <a:r>
              <a:rPr lang="el-GR" u="sng" dirty="0"/>
              <a:t>γενικό πληθυσμό</a:t>
            </a:r>
            <a:r>
              <a:rPr lang="el-GR" dirty="0"/>
              <a:t>, που επίσης είναι μεγαλύτερος από αυτόν που παρατηρείται σε άτομα με </a:t>
            </a:r>
            <a:r>
              <a:rPr lang="el-GR" dirty="0" err="1"/>
              <a:t>ομοζυγωτική</a:t>
            </a:r>
            <a:r>
              <a:rPr lang="el-GR" dirty="0"/>
              <a:t> </a:t>
            </a:r>
            <a:r>
              <a:rPr lang="el-GR" dirty="0" err="1"/>
              <a:t>υπερχοληστερολαιμία</a:t>
            </a:r>
            <a:r>
              <a:rPr lang="el-GR" dirty="0"/>
              <a:t>. </a:t>
            </a:r>
          </a:p>
          <a:p>
            <a:pPr algn="just"/>
            <a:r>
              <a:rPr lang="el-GR" dirty="0"/>
              <a:t>Το φαινόμενο αυτό αποδίδεται στην </a:t>
            </a:r>
            <a:r>
              <a:rPr lang="el-GR" b="1" dirty="0"/>
              <a:t>“επιταχυνόμενη </a:t>
            </a:r>
            <a:r>
              <a:rPr lang="el-GR" b="1" dirty="0" err="1"/>
              <a:t>αθηροσκλήρυνση</a:t>
            </a:r>
            <a:r>
              <a:rPr lang="el-GR" b="1" dirty="0"/>
              <a:t>”. 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977030" y="4765380"/>
            <a:ext cx="10376770" cy="896383"/>
          </a:xfrm>
          <a:prstGeom prst="rect">
            <a:avLst/>
          </a:prstGeom>
          <a:noFill/>
          <a:ln w="57150">
            <a:solidFill>
              <a:srgbClr val="202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704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61318" cy="1325889"/>
          </a:xfrm>
        </p:spPr>
        <p:txBody>
          <a:bodyPr/>
          <a:lstStyle/>
          <a:p>
            <a:r>
              <a:rPr lang="el-GR" b="1" dirty="0">
                <a:solidFill>
                  <a:srgbClr val="2028FF"/>
                </a:solidFill>
              </a:rPr>
              <a:t>“Επιταχυνόμενη </a:t>
            </a:r>
            <a:r>
              <a:rPr lang="el-GR" b="1" dirty="0" err="1">
                <a:solidFill>
                  <a:srgbClr val="2028FF"/>
                </a:solidFill>
              </a:rPr>
              <a:t>αθηροσκλήρυνση</a:t>
            </a:r>
            <a:r>
              <a:rPr lang="el-GR" b="1" dirty="0">
                <a:solidFill>
                  <a:srgbClr val="2028FF"/>
                </a:solidFill>
              </a:rPr>
              <a:t>” στη ΧΝΝΤΣ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838200" y="1502229"/>
            <a:ext cx="10526486" cy="4996542"/>
          </a:xfrm>
        </p:spPr>
        <p:txBody>
          <a:bodyPr>
            <a:noAutofit/>
          </a:bodyPr>
          <a:lstStyle/>
          <a:p>
            <a:r>
              <a:rPr lang="el-GR" sz="3200" dirty="0"/>
              <a:t>Αναιμία</a:t>
            </a:r>
          </a:p>
          <a:p>
            <a:r>
              <a:rPr lang="el-GR" sz="3200" dirty="0"/>
              <a:t>Ασβεστοποίηση των αγγείων</a:t>
            </a:r>
          </a:p>
          <a:p>
            <a:r>
              <a:rPr lang="el-GR" sz="3200" dirty="0" err="1"/>
              <a:t>Υπερπαραθυρεοειδισμός</a:t>
            </a:r>
            <a:endParaRPr lang="el-GR" sz="3200" dirty="0"/>
          </a:p>
          <a:p>
            <a:r>
              <a:rPr lang="el-GR" sz="3200" dirty="0"/>
              <a:t>Ανεπαρκής αιμοκάθαρση</a:t>
            </a:r>
          </a:p>
          <a:p>
            <a:r>
              <a:rPr lang="el-GR" sz="3200" dirty="0"/>
              <a:t>Υπέρταση</a:t>
            </a:r>
          </a:p>
          <a:p>
            <a:r>
              <a:rPr lang="el-GR" sz="3200" dirty="0"/>
              <a:t>Υπερτροφία της αριστερής κοιλίας του μυοκαρδίου</a:t>
            </a:r>
          </a:p>
          <a:p>
            <a:r>
              <a:rPr lang="el-GR" sz="3200" dirty="0" err="1"/>
              <a:t>Υπερομοκυστεϊναιμία</a:t>
            </a:r>
            <a:endParaRPr lang="el-GR" sz="3200" dirty="0"/>
          </a:p>
          <a:p>
            <a:r>
              <a:rPr lang="el-GR" sz="3200" dirty="0" err="1"/>
              <a:t>Υπαλβουμιναιμία</a:t>
            </a:r>
            <a:r>
              <a:rPr lang="el-GR" sz="3200" dirty="0"/>
              <a:t> </a:t>
            </a:r>
          </a:p>
          <a:p>
            <a:r>
              <a:rPr lang="el-GR" sz="3200" dirty="0"/>
              <a:t>Ενδοθηλιακή δυσλειτουργία</a:t>
            </a:r>
          </a:p>
        </p:txBody>
      </p:sp>
    </p:spTree>
    <p:extLst>
      <p:ext uri="{BB962C8B-B14F-4D97-AF65-F5344CB8AC3E}">
        <p14:creationId xmlns:p14="http://schemas.microsoft.com/office/powerpoint/2010/main" val="16478838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043"/>
            <a:ext cx="12192000" cy="474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328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070"/>
            <a:ext cx="12192000" cy="49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949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>
                <a:solidFill>
                  <a:srgbClr val="2028FF"/>
                </a:solidFill>
              </a:rPr>
              <a:t>Νάτριο και ενδοαγγειακός όγκος στη ΧΝΝ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l-GR" dirty="0"/>
              <a:t>Καθώς ο ΡΣΔ μειώνεται</a:t>
            </a:r>
            <a:r>
              <a:rPr lang="en-US" dirty="0"/>
              <a:t>,</a:t>
            </a:r>
            <a:r>
              <a:rPr lang="el-GR" dirty="0"/>
              <a:t> για να παραμείνει σταθερή η απέκκριση του Να και ο </a:t>
            </a:r>
            <a:r>
              <a:rPr lang="el-GR" dirty="0" err="1"/>
              <a:t>εξωκυττάριος</a:t>
            </a:r>
            <a:r>
              <a:rPr lang="el-GR" dirty="0"/>
              <a:t> όγκος</a:t>
            </a:r>
            <a:r>
              <a:rPr lang="en-US" dirty="0"/>
              <a:t>,</a:t>
            </a:r>
            <a:r>
              <a:rPr lang="el-GR" dirty="0"/>
              <a:t> οι εναπομείναντες λειτουργικοί </a:t>
            </a:r>
            <a:r>
              <a:rPr lang="el-GR" dirty="0" err="1"/>
              <a:t>νεφρώνες</a:t>
            </a:r>
            <a:r>
              <a:rPr lang="el-GR" dirty="0"/>
              <a:t> αυξάνουν αναλογικά την απέκκριση του Να. </a:t>
            </a:r>
          </a:p>
          <a:p>
            <a:pPr algn="just"/>
            <a:r>
              <a:rPr lang="el-GR" dirty="0"/>
              <a:t>Υπάρχει μια προσαρμοστική, βαθμιαία αύξηση στην κλασματική απέκκριση του Να, καθώς ο ΡΣΔ μειώνεται. </a:t>
            </a:r>
          </a:p>
          <a:p>
            <a:pPr algn="just"/>
            <a:r>
              <a:rPr lang="el-GR" dirty="0"/>
              <a:t>Οι ασθενείς με ΧΝΝ, διατηρούν ισορροπία στη διαχείριση Να και νερού, μέχρι ο υπολογιζόμενος ΡΣΔ να μειωθεί &lt;10 </a:t>
            </a:r>
            <a:r>
              <a:rPr lang="en-GB" dirty="0"/>
              <a:t>ml</a:t>
            </a:r>
            <a:r>
              <a:rPr lang="el-GR" dirty="0"/>
              <a:t>/</a:t>
            </a:r>
            <a:r>
              <a:rPr lang="en-GB" dirty="0"/>
              <a:t>min</a:t>
            </a:r>
            <a:r>
              <a:rPr lang="el-GR" dirty="0"/>
              <a:t>/1.73</a:t>
            </a:r>
            <a:r>
              <a:rPr lang="en-GB" dirty="0"/>
              <a:t>m</a:t>
            </a:r>
            <a:r>
              <a:rPr lang="el-GR" baseline="30000" dirty="0"/>
              <a:t>2</a:t>
            </a:r>
            <a:r>
              <a:rPr lang="el-GR" dirty="0"/>
              <a:t>. </a:t>
            </a:r>
          </a:p>
          <a:p>
            <a:pPr algn="just"/>
            <a:r>
              <a:rPr lang="el-GR" dirty="0"/>
              <a:t>Αυτό επιτυγχάνεται με αντίστοιχη μεγάλη αύξηση στην αναλογία του διηθούμενου Να και νερού που τελικά απεκκρίνεται. 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926926" y="4001294"/>
            <a:ext cx="10426874" cy="1002082"/>
          </a:xfrm>
          <a:prstGeom prst="rect">
            <a:avLst/>
          </a:prstGeom>
          <a:noFill/>
          <a:ln w="57150">
            <a:solidFill>
              <a:srgbClr val="202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907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2028FF"/>
                </a:solidFill>
              </a:rPr>
              <a:t>Νάτριο και ενδοαγγειακός όγκος στη ΧΝΝ</a:t>
            </a:r>
            <a:endParaRPr lang="el-GR" dirty="0">
              <a:solidFill>
                <a:srgbClr val="2028FF"/>
              </a:solidFill>
            </a:endParaRP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l-GR" dirty="0"/>
              <a:t>Για να διατηρηθεί η απέκκριση του Να και του νερού σε χαμηλά επίπεδα ΡΣΔ, απαιτείται μεγιστοποίηση της </a:t>
            </a:r>
            <a:r>
              <a:rPr lang="el-GR" dirty="0" err="1"/>
              <a:t>σωληναριακής</a:t>
            </a:r>
            <a:r>
              <a:rPr lang="el-GR" dirty="0"/>
              <a:t> ανταπόκρισης. </a:t>
            </a:r>
          </a:p>
          <a:p>
            <a:pPr algn="just"/>
            <a:r>
              <a:rPr lang="el-GR" dirty="0" err="1"/>
              <a:t>Π.χ</a:t>
            </a:r>
            <a:r>
              <a:rPr lang="el-GR" dirty="0"/>
              <a:t>, η ανταπόκριση από </a:t>
            </a:r>
            <a:r>
              <a:rPr lang="el-GR" dirty="0" err="1"/>
              <a:t>νεφρούς</a:t>
            </a:r>
            <a:r>
              <a:rPr lang="el-GR" dirty="0"/>
              <a:t> που λειτουργούν με ΡΣΔ</a:t>
            </a:r>
            <a:r>
              <a:rPr lang="el-GR" b="1" dirty="0"/>
              <a:t> </a:t>
            </a:r>
            <a:r>
              <a:rPr lang="el-GR" dirty="0"/>
              <a:t>120 </a:t>
            </a:r>
            <a:r>
              <a:rPr lang="en-GB" dirty="0"/>
              <a:t>ml</a:t>
            </a:r>
            <a:r>
              <a:rPr lang="el-GR" dirty="0"/>
              <a:t>/</a:t>
            </a:r>
            <a:r>
              <a:rPr lang="en-GB" dirty="0"/>
              <a:t>min</a:t>
            </a:r>
            <a:r>
              <a:rPr lang="el-GR" dirty="0"/>
              <a:t>/1.73</a:t>
            </a:r>
            <a:r>
              <a:rPr lang="en-GB" dirty="0"/>
              <a:t>m</a:t>
            </a:r>
            <a:r>
              <a:rPr lang="el-GR" baseline="30000" dirty="0"/>
              <a:t>2</a:t>
            </a:r>
            <a:r>
              <a:rPr lang="el-GR" dirty="0"/>
              <a:t> γίνεται με μεταβολή της κλασματικής απέκκρισης του Να από 0.5% σε 3%, ενώ σε </a:t>
            </a:r>
            <a:r>
              <a:rPr lang="el-GR" b="1" dirty="0">
                <a:solidFill>
                  <a:srgbClr val="2028FF"/>
                </a:solidFill>
              </a:rPr>
              <a:t>ΡΣΔ &lt;12 </a:t>
            </a:r>
            <a:r>
              <a:rPr lang="en-GB" b="1" dirty="0">
                <a:solidFill>
                  <a:srgbClr val="2028FF"/>
                </a:solidFill>
              </a:rPr>
              <a:t>ml</a:t>
            </a:r>
            <a:r>
              <a:rPr lang="el-GR" b="1" dirty="0">
                <a:solidFill>
                  <a:srgbClr val="2028FF"/>
                </a:solidFill>
              </a:rPr>
              <a:t>/</a:t>
            </a:r>
            <a:r>
              <a:rPr lang="en-GB" b="1" dirty="0">
                <a:solidFill>
                  <a:srgbClr val="2028FF"/>
                </a:solidFill>
              </a:rPr>
              <a:t>min</a:t>
            </a:r>
            <a:r>
              <a:rPr lang="el-GR" b="1" dirty="0">
                <a:solidFill>
                  <a:srgbClr val="2028FF"/>
                </a:solidFill>
              </a:rPr>
              <a:t>/1.73</a:t>
            </a:r>
            <a:r>
              <a:rPr lang="en-GB" b="1" dirty="0">
                <a:solidFill>
                  <a:srgbClr val="2028FF"/>
                </a:solidFill>
              </a:rPr>
              <a:t>m</a:t>
            </a:r>
            <a:r>
              <a:rPr lang="el-GR" b="1" baseline="30000" dirty="0">
                <a:solidFill>
                  <a:srgbClr val="2028FF"/>
                </a:solidFill>
              </a:rPr>
              <a:t>2</a:t>
            </a:r>
            <a:r>
              <a:rPr lang="el-GR" b="1" dirty="0">
                <a:solidFill>
                  <a:srgbClr val="2028FF"/>
                </a:solidFill>
              </a:rPr>
              <a:t> </a:t>
            </a:r>
            <a:r>
              <a:rPr lang="el-GR" dirty="0"/>
              <a:t>απαιτείται μεταβολή από </a:t>
            </a:r>
            <a:r>
              <a:rPr lang="el-GR" b="1" dirty="0">
                <a:solidFill>
                  <a:srgbClr val="2028FF"/>
                </a:solidFill>
              </a:rPr>
              <a:t>5% σε 30%. </a:t>
            </a:r>
          </a:p>
          <a:p>
            <a:pPr algn="just"/>
            <a:r>
              <a:rPr lang="el-GR" dirty="0"/>
              <a:t>Στα στάδια 4 &amp; 5 της ΧΝΝ, η κατακράτηση Να και νερού μπορεί να οδηγήσει σε </a:t>
            </a:r>
            <a:r>
              <a:rPr lang="el-GR" dirty="0" err="1"/>
              <a:t>υπερογκαιμία</a:t>
            </a:r>
            <a:r>
              <a:rPr lang="el-GR" dirty="0"/>
              <a:t> (οίδημα στα κά-τω </a:t>
            </a:r>
            <a:r>
              <a:rPr lang="el-GR" dirty="0" err="1"/>
              <a:t>άκρα</a:t>
            </a:r>
            <a:r>
              <a:rPr lang="el-GR" dirty="0"/>
              <a:t>, </a:t>
            </a:r>
            <a:r>
              <a:rPr lang="el-GR" dirty="0" err="1"/>
              <a:t>γενικευμένο</a:t>
            </a:r>
            <a:r>
              <a:rPr lang="el-GR" dirty="0"/>
              <a:t> </a:t>
            </a:r>
            <a:r>
              <a:rPr lang="el-GR" dirty="0" err="1"/>
              <a:t>οίδημα</a:t>
            </a:r>
            <a:r>
              <a:rPr lang="el-GR" dirty="0"/>
              <a:t>, </a:t>
            </a:r>
            <a:r>
              <a:rPr lang="el-GR" dirty="0" err="1"/>
              <a:t>πνευμονικο</a:t>
            </a:r>
            <a:r>
              <a:rPr lang="el-GR" dirty="0"/>
              <a:t>́ </a:t>
            </a:r>
            <a:r>
              <a:rPr lang="el-GR" dirty="0" err="1"/>
              <a:t>οίδημα</a:t>
            </a:r>
            <a:r>
              <a:rPr lang="el-GR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417987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err="1">
                <a:solidFill>
                  <a:schemeClr val="bg1"/>
                </a:solidFill>
              </a:rPr>
              <a:t>Εξωκυττάριος</a:t>
            </a:r>
            <a:r>
              <a:rPr lang="el-GR" altLang="el-GR" dirty="0">
                <a:solidFill>
                  <a:schemeClr val="bg1"/>
                </a:solidFill>
              </a:rPr>
              <a:t> όγκος στη ΧΝΝ</a:t>
            </a:r>
            <a:endParaRPr lang="en-US" altLang="el-GR" dirty="0">
              <a:solidFill>
                <a:schemeClr val="bg1"/>
              </a:solidFill>
            </a:endParaRPr>
          </a:p>
        </p:txBody>
      </p:sp>
      <p:graphicFrame>
        <p:nvGraphicFramePr>
          <p:cNvPr id="91955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443289" y="1981200"/>
          <a:ext cx="583882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7" name="Chart" r:id="rId3" imgW="8229600" imgH="5848502" progId="MSGraph.Chart.8">
                  <p:embed followColorScheme="full"/>
                </p:oleObj>
              </mc:Choice>
              <mc:Fallback>
                <p:oleObj name="Chart" r:id="rId3" imgW="8229600" imgH="5848502" progId="MSGraph.Chart.8">
                  <p:embed followColorScheme="full"/>
                  <p:pic>
                    <p:nvPicPr>
                      <p:cNvPr id="9195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3289" y="1981200"/>
                        <a:ext cx="5838825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9556" name="Rectangle 4"/>
          <p:cNvSpPr>
            <a:spLocks noChangeArrowheads="1"/>
          </p:cNvSpPr>
          <p:nvPr/>
        </p:nvSpPr>
        <p:spPr bwMode="auto">
          <a:xfrm>
            <a:off x="5067300" y="4419600"/>
            <a:ext cx="1276350" cy="838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919557" name="Rectangle 5"/>
          <p:cNvSpPr>
            <a:spLocks noChangeArrowheads="1"/>
          </p:cNvSpPr>
          <p:nvPr/>
        </p:nvSpPr>
        <p:spPr bwMode="auto">
          <a:xfrm>
            <a:off x="6400800" y="3429000"/>
            <a:ext cx="1143000" cy="18288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919558" name="Freeform 6"/>
          <p:cNvSpPr>
            <a:spLocks/>
          </p:cNvSpPr>
          <p:nvPr/>
        </p:nvSpPr>
        <p:spPr bwMode="auto">
          <a:xfrm>
            <a:off x="7715250" y="2133600"/>
            <a:ext cx="1352550" cy="2298700"/>
          </a:xfrm>
          <a:custGeom>
            <a:avLst/>
            <a:gdLst>
              <a:gd name="T0" fmla="*/ 0 w 912"/>
              <a:gd name="T1" fmla="*/ 1440 h 1448"/>
              <a:gd name="T2" fmla="*/ 96 w 912"/>
              <a:gd name="T3" fmla="*/ 0 h 1448"/>
              <a:gd name="T4" fmla="*/ 240 w 912"/>
              <a:gd name="T5" fmla="*/ 1440 h 1448"/>
              <a:gd name="T6" fmla="*/ 432 w 912"/>
              <a:gd name="T7" fmla="*/ 0 h 1448"/>
              <a:gd name="T8" fmla="*/ 576 w 912"/>
              <a:gd name="T9" fmla="*/ 1440 h 1448"/>
              <a:gd name="T10" fmla="*/ 768 w 912"/>
              <a:gd name="T11" fmla="*/ 48 h 1448"/>
              <a:gd name="T12" fmla="*/ 912 w 912"/>
              <a:gd name="T13" fmla="*/ 1440 h 1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12" h="1448">
                <a:moveTo>
                  <a:pt x="0" y="1440"/>
                </a:moveTo>
                <a:cubicBezTo>
                  <a:pt x="28" y="720"/>
                  <a:pt x="56" y="0"/>
                  <a:pt x="96" y="0"/>
                </a:cubicBezTo>
                <a:cubicBezTo>
                  <a:pt x="136" y="0"/>
                  <a:pt x="184" y="1440"/>
                  <a:pt x="240" y="1440"/>
                </a:cubicBezTo>
                <a:cubicBezTo>
                  <a:pt x="296" y="1440"/>
                  <a:pt x="376" y="0"/>
                  <a:pt x="432" y="0"/>
                </a:cubicBezTo>
                <a:cubicBezTo>
                  <a:pt x="488" y="0"/>
                  <a:pt x="520" y="1432"/>
                  <a:pt x="576" y="1440"/>
                </a:cubicBezTo>
                <a:cubicBezTo>
                  <a:pt x="632" y="1448"/>
                  <a:pt x="712" y="48"/>
                  <a:pt x="768" y="48"/>
                </a:cubicBezTo>
                <a:cubicBezTo>
                  <a:pt x="824" y="48"/>
                  <a:pt x="868" y="744"/>
                  <a:pt x="912" y="1440"/>
                </a:cubicBezTo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919559" name="Rectangle 7"/>
          <p:cNvSpPr>
            <a:spLocks noChangeArrowheads="1"/>
          </p:cNvSpPr>
          <p:nvPr/>
        </p:nvSpPr>
        <p:spPr bwMode="auto">
          <a:xfrm>
            <a:off x="7677150" y="4419600"/>
            <a:ext cx="1390650" cy="838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919560" name="Freeform 8"/>
          <p:cNvSpPr>
            <a:spLocks/>
          </p:cNvSpPr>
          <p:nvPr/>
        </p:nvSpPr>
        <p:spPr bwMode="auto">
          <a:xfrm>
            <a:off x="7618414" y="4381500"/>
            <a:ext cx="376237" cy="109538"/>
          </a:xfrm>
          <a:custGeom>
            <a:avLst/>
            <a:gdLst>
              <a:gd name="T0" fmla="*/ 46 w 237"/>
              <a:gd name="T1" fmla="*/ 3 h 69"/>
              <a:gd name="T2" fmla="*/ 25 w 237"/>
              <a:gd name="T3" fmla="*/ 9 h 69"/>
              <a:gd name="T4" fmla="*/ 9 w 237"/>
              <a:gd name="T5" fmla="*/ 15 h 69"/>
              <a:gd name="T6" fmla="*/ 135 w 237"/>
              <a:gd name="T7" fmla="*/ 35 h 69"/>
              <a:gd name="T8" fmla="*/ 217 w 237"/>
              <a:gd name="T9" fmla="*/ 36 h 69"/>
              <a:gd name="T10" fmla="*/ 237 w 237"/>
              <a:gd name="T11" fmla="*/ 29 h 69"/>
              <a:gd name="T12" fmla="*/ 214 w 237"/>
              <a:gd name="T13" fmla="*/ 17 h 69"/>
              <a:gd name="T14" fmla="*/ 145 w 237"/>
              <a:gd name="T15" fmla="*/ 9 h 69"/>
              <a:gd name="T16" fmla="*/ 115 w 237"/>
              <a:gd name="T17" fmla="*/ 5 h 69"/>
              <a:gd name="T18" fmla="*/ 46 w 237"/>
              <a:gd name="T19" fmla="*/ 3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7" h="69">
                <a:moveTo>
                  <a:pt x="46" y="3"/>
                </a:moveTo>
                <a:cubicBezTo>
                  <a:pt x="40" y="6"/>
                  <a:pt x="32" y="8"/>
                  <a:pt x="25" y="9"/>
                </a:cubicBezTo>
                <a:cubicBezTo>
                  <a:pt x="20" y="13"/>
                  <a:pt x="16" y="14"/>
                  <a:pt x="9" y="15"/>
                </a:cubicBezTo>
                <a:cubicBezTo>
                  <a:pt x="0" y="69"/>
                  <a:pt x="18" y="33"/>
                  <a:pt x="135" y="35"/>
                </a:cubicBezTo>
                <a:cubicBezTo>
                  <a:pt x="163" y="37"/>
                  <a:pt x="188" y="37"/>
                  <a:pt x="217" y="36"/>
                </a:cubicBezTo>
                <a:cubicBezTo>
                  <a:pt x="222" y="33"/>
                  <a:pt x="232" y="31"/>
                  <a:pt x="237" y="29"/>
                </a:cubicBezTo>
                <a:cubicBezTo>
                  <a:pt x="236" y="21"/>
                  <a:pt x="222" y="19"/>
                  <a:pt x="214" y="17"/>
                </a:cubicBezTo>
                <a:cubicBezTo>
                  <a:pt x="190" y="5"/>
                  <a:pt x="182" y="10"/>
                  <a:pt x="145" y="9"/>
                </a:cubicBezTo>
                <a:cubicBezTo>
                  <a:pt x="135" y="8"/>
                  <a:pt x="125" y="6"/>
                  <a:pt x="115" y="5"/>
                </a:cubicBezTo>
                <a:cubicBezTo>
                  <a:pt x="91" y="0"/>
                  <a:pt x="32" y="3"/>
                  <a:pt x="46" y="3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919561" name="Freeform 9"/>
          <p:cNvSpPr>
            <a:spLocks/>
          </p:cNvSpPr>
          <p:nvPr/>
        </p:nvSpPr>
        <p:spPr bwMode="auto">
          <a:xfrm>
            <a:off x="8015288" y="4357688"/>
            <a:ext cx="514350" cy="101600"/>
          </a:xfrm>
          <a:custGeom>
            <a:avLst/>
            <a:gdLst>
              <a:gd name="T0" fmla="*/ 137 w 324"/>
              <a:gd name="T1" fmla="*/ 17 h 64"/>
              <a:gd name="T2" fmla="*/ 45 w 324"/>
              <a:gd name="T3" fmla="*/ 18 h 64"/>
              <a:gd name="T4" fmla="*/ 18 w 324"/>
              <a:gd name="T5" fmla="*/ 21 h 64"/>
              <a:gd name="T6" fmla="*/ 8 w 324"/>
              <a:gd name="T7" fmla="*/ 24 h 64"/>
              <a:gd name="T8" fmla="*/ 0 w 324"/>
              <a:gd name="T9" fmla="*/ 38 h 64"/>
              <a:gd name="T10" fmla="*/ 147 w 324"/>
              <a:gd name="T11" fmla="*/ 51 h 64"/>
              <a:gd name="T12" fmla="*/ 218 w 324"/>
              <a:gd name="T13" fmla="*/ 57 h 64"/>
              <a:gd name="T14" fmla="*/ 248 w 324"/>
              <a:gd name="T15" fmla="*/ 63 h 64"/>
              <a:gd name="T16" fmla="*/ 318 w 324"/>
              <a:gd name="T17" fmla="*/ 62 h 64"/>
              <a:gd name="T18" fmla="*/ 320 w 324"/>
              <a:gd name="T19" fmla="*/ 45 h 64"/>
              <a:gd name="T20" fmla="*/ 294 w 324"/>
              <a:gd name="T21" fmla="*/ 23 h 64"/>
              <a:gd name="T22" fmla="*/ 269 w 324"/>
              <a:gd name="T23" fmla="*/ 14 h 64"/>
              <a:gd name="T24" fmla="*/ 171 w 324"/>
              <a:gd name="T25" fmla="*/ 14 h 64"/>
              <a:gd name="T26" fmla="*/ 137 w 324"/>
              <a:gd name="T27" fmla="*/ 1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24" h="64">
                <a:moveTo>
                  <a:pt x="137" y="17"/>
                </a:moveTo>
                <a:cubicBezTo>
                  <a:pt x="107" y="11"/>
                  <a:pt x="76" y="16"/>
                  <a:pt x="45" y="18"/>
                </a:cubicBezTo>
                <a:cubicBezTo>
                  <a:pt x="31" y="23"/>
                  <a:pt x="47" y="18"/>
                  <a:pt x="18" y="21"/>
                </a:cubicBezTo>
                <a:cubicBezTo>
                  <a:pt x="12" y="22"/>
                  <a:pt x="8" y="24"/>
                  <a:pt x="8" y="24"/>
                </a:cubicBezTo>
                <a:cubicBezTo>
                  <a:pt x="2" y="34"/>
                  <a:pt x="4" y="27"/>
                  <a:pt x="0" y="38"/>
                </a:cubicBezTo>
                <a:cubicBezTo>
                  <a:pt x="4" y="57"/>
                  <a:pt x="110" y="50"/>
                  <a:pt x="147" y="51"/>
                </a:cubicBezTo>
                <a:cubicBezTo>
                  <a:pt x="167" y="58"/>
                  <a:pt x="196" y="56"/>
                  <a:pt x="218" y="57"/>
                </a:cubicBezTo>
                <a:cubicBezTo>
                  <a:pt x="226" y="61"/>
                  <a:pt x="239" y="62"/>
                  <a:pt x="248" y="63"/>
                </a:cubicBezTo>
                <a:cubicBezTo>
                  <a:pt x="271" y="63"/>
                  <a:pt x="295" y="64"/>
                  <a:pt x="318" y="62"/>
                </a:cubicBezTo>
                <a:cubicBezTo>
                  <a:pt x="324" y="62"/>
                  <a:pt x="321" y="51"/>
                  <a:pt x="320" y="45"/>
                </a:cubicBezTo>
                <a:cubicBezTo>
                  <a:pt x="317" y="34"/>
                  <a:pt x="305" y="25"/>
                  <a:pt x="294" y="23"/>
                </a:cubicBezTo>
                <a:cubicBezTo>
                  <a:pt x="286" y="19"/>
                  <a:pt x="278" y="15"/>
                  <a:pt x="269" y="14"/>
                </a:cubicBezTo>
                <a:cubicBezTo>
                  <a:pt x="235" y="0"/>
                  <a:pt x="265" y="12"/>
                  <a:pt x="171" y="14"/>
                </a:cubicBezTo>
                <a:cubicBezTo>
                  <a:pt x="134" y="15"/>
                  <a:pt x="127" y="7"/>
                  <a:pt x="137" y="17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919562" name="Freeform 10"/>
          <p:cNvSpPr>
            <a:spLocks/>
          </p:cNvSpPr>
          <p:nvPr/>
        </p:nvSpPr>
        <p:spPr bwMode="auto">
          <a:xfrm>
            <a:off x="8548688" y="4357688"/>
            <a:ext cx="525462" cy="95250"/>
          </a:xfrm>
          <a:custGeom>
            <a:avLst/>
            <a:gdLst>
              <a:gd name="T0" fmla="*/ 146 w 331"/>
              <a:gd name="T1" fmla="*/ 0 h 60"/>
              <a:gd name="T2" fmla="*/ 137 w 331"/>
              <a:gd name="T3" fmla="*/ 9 h 60"/>
              <a:gd name="T4" fmla="*/ 90 w 331"/>
              <a:gd name="T5" fmla="*/ 12 h 60"/>
              <a:gd name="T6" fmla="*/ 66 w 331"/>
              <a:gd name="T7" fmla="*/ 26 h 60"/>
              <a:gd name="T8" fmla="*/ 14 w 331"/>
              <a:gd name="T9" fmla="*/ 27 h 60"/>
              <a:gd name="T10" fmla="*/ 0 w 331"/>
              <a:gd name="T11" fmla="*/ 41 h 60"/>
              <a:gd name="T12" fmla="*/ 33 w 331"/>
              <a:gd name="T13" fmla="*/ 50 h 60"/>
              <a:gd name="T14" fmla="*/ 173 w 331"/>
              <a:gd name="T15" fmla="*/ 51 h 60"/>
              <a:gd name="T16" fmla="*/ 303 w 331"/>
              <a:gd name="T17" fmla="*/ 53 h 60"/>
              <a:gd name="T18" fmla="*/ 315 w 331"/>
              <a:gd name="T19" fmla="*/ 23 h 60"/>
              <a:gd name="T20" fmla="*/ 212 w 331"/>
              <a:gd name="T21" fmla="*/ 17 h 60"/>
              <a:gd name="T22" fmla="*/ 182 w 331"/>
              <a:gd name="T23" fmla="*/ 11 h 60"/>
              <a:gd name="T24" fmla="*/ 146 w 331"/>
              <a:gd name="T25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1" h="60">
                <a:moveTo>
                  <a:pt x="146" y="0"/>
                </a:moveTo>
                <a:cubicBezTo>
                  <a:pt x="148" y="8"/>
                  <a:pt x="144" y="8"/>
                  <a:pt x="137" y="9"/>
                </a:cubicBezTo>
                <a:cubicBezTo>
                  <a:pt x="118" y="16"/>
                  <a:pt x="139" y="9"/>
                  <a:pt x="90" y="12"/>
                </a:cubicBezTo>
                <a:cubicBezTo>
                  <a:pt x="82" y="13"/>
                  <a:pt x="75" y="25"/>
                  <a:pt x="66" y="26"/>
                </a:cubicBezTo>
                <a:cubicBezTo>
                  <a:pt x="49" y="27"/>
                  <a:pt x="31" y="27"/>
                  <a:pt x="14" y="27"/>
                </a:cubicBezTo>
                <a:cubicBezTo>
                  <a:pt x="7" y="31"/>
                  <a:pt x="3" y="33"/>
                  <a:pt x="0" y="41"/>
                </a:cubicBezTo>
                <a:cubicBezTo>
                  <a:pt x="4" y="53"/>
                  <a:pt x="21" y="50"/>
                  <a:pt x="33" y="50"/>
                </a:cubicBezTo>
                <a:cubicBezTo>
                  <a:pt x="80" y="51"/>
                  <a:pt x="126" y="51"/>
                  <a:pt x="173" y="51"/>
                </a:cubicBezTo>
                <a:cubicBezTo>
                  <a:pt x="223" y="51"/>
                  <a:pt x="254" y="60"/>
                  <a:pt x="303" y="53"/>
                </a:cubicBezTo>
                <a:cubicBezTo>
                  <a:pt x="331" y="49"/>
                  <a:pt x="316" y="23"/>
                  <a:pt x="315" y="23"/>
                </a:cubicBezTo>
                <a:cubicBezTo>
                  <a:pt x="301" y="16"/>
                  <a:pt x="213" y="17"/>
                  <a:pt x="212" y="17"/>
                </a:cubicBezTo>
                <a:cubicBezTo>
                  <a:pt x="202" y="15"/>
                  <a:pt x="192" y="13"/>
                  <a:pt x="182" y="11"/>
                </a:cubicBezTo>
                <a:cubicBezTo>
                  <a:pt x="170" y="6"/>
                  <a:pt x="157" y="6"/>
                  <a:pt x="146" y="0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919564" name="Text Box 12"/>
          <p:cNvSpPr txBox="1">
            <a:spLocks noChangeArrowheads="1"/>
          </p:cNvSpPr>
          <p:nvPr/>
        </p:nvSpPr>
        <p:spPr bwMode="auto">
          <a:xfrm>
            <a:off x="7772400" y="5791200"/>
            <a:ext cx="1327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l-GR" sz="1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Hemodialysis</a:t>
            </a:r>
          </a:p>
        </p:txBody>
      </p:sp>
    </p:spTree>
    <p:extLst>
      <p:ext uri="{BB962C8B-B14F-4D97-AF65-F5344CB8AC3E}">
        <p14:creationId xmlns:p14="http://schemas.microsoft.com/office/powerpoint/2010/main" val="6136980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2028FF"/>
                </a:solidFill>
              </a:rPr>
              <a:t>Αντιμετώπιση</a:t>
            </a:r>
            <a:endParaRPr lang="el-GR" sz="3600" dirty="0">
              <a:solidFill>
                <a:srgbClr val="2028FF"/>
              </a:solidFill>
            </a:endParaRP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3200" dirty="0"/>
              <a:t>Διαιτητικός περιορισμός του Να </a:t>
            </a:r>
          </a:p>
          <a:p>
            <a:r>
              <a:rPr lang="el-GR" sz="3200" dirty="0"/>
              <a:t>Διουρητική θεραπεία </a:t>
            </a:r>
          </a:p>
          <a:p>
            <a:r>
              <a:rPr lang="el-GR" sz="3200" dirty="0"/>
              <a:t>Σύμφωνα με τις οδηγίες της </a:t>
            </a:r>
            <a:r>
              <a:rPr lang="en-GB" sz="3200" dirty="0"/>
              <a:t>KDIGO</a:t>
            </a:r>
            <a:r>
              <a:rPr lang="el-GR" sz="3200" dirty="0"/>
              <a:t> οι ασθενείς με ΧΝΝ πρέπει να λαμβάνουν &lt;2 </a:t>
            </a:r>
            <a:r>
              <a:rPr lang="el-GR" sz="3200" dirty="0" err="1"/>
              <a:t>γρ</a:t>
            </a:r>
            <a:r>
              <a:rPr lang="el-GR" sz="3200" dirty="0"/>
              <a:t> Να ημερησίως.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80024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659211"/>
            <a:ext cx="10515600" cy="1325563"/>
          </a:xfrm>
        </p:spPr>
        <p:txBody>
          <a:bodyPr>
            <a:normAutofit fontScale="90000"/>
          </a:bodyPr>
          <a:lstStyle/>
          <a:p>
            <a:pPr lvl="0"/>
            <a:br>
              <a:rPr lang="el-GR" b="1" dirty="0"/>
            </a:br>
            <a:r>
              <a:rPr lang="el-GR" b="1" dirty="0" err="1"/>
              <a:t>Σταδιοποίηση</a:t>
            </a:r>
            <a:r>
              <a:rPr lang="el-GR" b="1" dirty="0"/>
              <a:t> ΧΝΝ</a:t>
            </a:r>
            <a:r>
              <a:rPr lang="en-US" b="1" dirty="0"/>
              <a:t>:</a:t>
            </a:r>
            <a:br>
              <a:rPr lang="el-GR" dirty="0"/>
            </a:b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838200" y="1613647"/>
            <a:ext cx="10515600" cy="4563316"/>
          </a:xfrm>
        </p:spPr>
        <p:txBody>
          <a:bodyPr/>
          <a:lstStyle/>
          <a:p>
            <a:endParaRPr lang="el-GR" dirty="0"/>
          </a:p>
          <a:p>
            <a:r>
              <a:rPr lang="el-GR" sz="3200" dirty="0"/>
              <a:t>Εκτίμηση του κινδύνου</a:t>
            </a:r>
          </a:p>
          <a:p>
            <a:r>
              <a:rPr lang="el-GR" sz="3200" dirty="0"/>
              <a:t>Προγραμματισμός</a:t>
            </a:r>
          </a:p>
          <a:p>
            <a:r>
              <a:rPr lang="el-GR" sz="3200" dirty="0"/>
              <a:t>Χορήγηση των κατάλληλων θεραπειών</a:t>
            </a:r>
          </a:p>
          <a:p>
            <a:r>
              <a:rPr lang="el-GR" sz="3200" dirty="0"/>
              <a:t>Συχνότητα της παρακολούθησης</a:t>
            </a:r>
          </a:p>
          <a:p>
            <a:r>
              <a:rPr lang="el-GR" sz="3200" dirty="0"/>
              <a:t>Εκπαίδευση των ασθενών</a:t>
            </a:r>
          </a:p>
        </p:txBody>
      </p:sp>
      <p:sp>
        <p:nvSpPr>
          <p:cNvPr id="5" name="Επεξήγηση με παραλληλόγραμμο 4"/>
          <p:cNvSpPr/>
          <p:nvPr/>
        </p:nvSpPr>
        <p:spPr>
          <a:xfrm>
            <a:off x="7857355" y="2345144"/>
            <a:ext cx="4115905" cy="2629458"/>
          </a:xfrm>
          <a:prstGeom prst="wedgeRectCallout">
            <a:avLst>
              <a:gd name="adj1" fmla="val -43153"/>
              <a:gd name="adj2" fmla="val -593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l-GR" sz="2400" dirty="0"/>
              <a:t>Με βάση</a:t>
            </a:r>
            <a:r>
              <a:rPr lang="en-US" sz="2400" dirty="0"/>
              <a:t>:</a:t>
            </a:r>
            <a:endParaRPr lang="el-GR" sz="2400" dirty="0"/>
          </a:p>
          <a:p>
            <a:pPr marL="457200" lvl="0" indent="-457200">
              <a:buFont typeface="Arial" charset="0"/>
              <a:buChar char="•"/>
            </a:pPr>
            <a:r>
              <a:rPr lang="el-GR" sz="2400" dirty="0"/>
              <a:t>Την πρωτοπαθή αιτία της ΧΝΝ</a:t>
            </a:r>
          </a:p>
          <a:p>
            <a:pPr marL="457200" lvl="0" indent="-457200">
              <a:buFont typeface="Arial" charset="0"/>
              <a:buChar char="•"/>
            </a:pPr>
            <a:r>
              <a:rPr lang="el-GR" sz="2400" dirty="0"/>
              <a:t>Τον υπολογιζόμενο </a:t>
            </a:r>
            <a:r>
              <a:rPr lang="en-US" sz="2400" dirty="0"/>
              <a:t>ΡΣΔ </a:t>
            </a:r>
            <a:endParaRPr lang="el-GR" sz="2400" dirty="0"/>
          </a:p>
          <a:p>
            <a:pPr marL="457200" lvl="0" indent="-457200">
              <a:buFont typeface="Arial" charset="0"/>
              <a:buChar char="•"/>
            </a:pPr>
            <a:r>
              <a:rPr lang="en-US" sz="2400" dirty="0" err="1"/>
              <a:t>Το</a:t>
            </a:r>
            <a:r>
              <a:rPr lang="en-US" sz="2400" dirty="0"/>
              <a:t> βα</a:t>
            </a:r>
            <a:r>
              <a:rPr lang="en-US" sz="2400" dirty="0" err="1"/>
              <a:t>θμό</a:t>
            </a:r>
            <a:r>
              <a:rPr lang="en-US" sz="2400" dirty="0"/>
              <a:t> </a:t>
            </a:r>
            <a:r>
              <a:rPr lang="en-US" sz="2400" dirty="0" err="1"/>
              <a:t>της</a:t>
            </a:r>
            <a:r>
              <a:rPr lang="en-US" sz="2400" dirty="0"/>
              <a:t> α</a:t>
            </a:r>
            <a:r>
              <a:rPr lang="en-US" sz="2400" dirty="0" err="1"/>
              <a:t>λ</a:t>
            </a:r>
            <a:r>
              <a:rPr lang="en-US" sz="2400" dirty="0"/>
              <a:t>β</a:t>
            </a:r>
            <a:r>
              <a:rPr lang="en-US" sz="2400" dirty="0" err="1"/>
              <a:t>ουμινουρί</a:t>
            </a:r>
            <a:r>
              <a:rPr lang="en-US" sz="2400" dirty="0"/>
              <a:t>α</a:t>
            </a:r>
            <a:r>
              <a:rPr lang="en-US" sz="2400" dirty="0" err="1"/>
              <a:t>ς</a:t>
            </a:r>
            <a:endParaRPr lang="el-GR" sz="2400" dirty="0"/>
          </a:p>
          <a:p>
            <a:pPr marL="457200" lvl="0" indent="-457200">
              <a:buFont typeface="Arial" charset="0"/>
              <a:buChar char="•"/>
            </a:pPr>
            <a:endParaRPr lang="el-GR" dirty="0"/>
          </a:p>
        </p:txBody>
      </p:sp>
      <p:sp>
        <p:nvSpPr>
          <p:cNvPr id="6" name="Έλλειψη 5"/>
          <p:cNvSpPr/>
          <p:nvPr/>
        </p:nvSpPr>
        <p:spPr>
          <a:xfrm>
            <a:off x="8057190" y="3456088"/>
            <a:ext cx="3516132" cy="6146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707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9" name="Freeform 5"/>
          <p:cNvSpPr>
            <a:spLocks/>
          </p:cNvSpPr>
          <p:nvPr/>
        </p:nvSpPr>
        <p:spPr bwMode="auto">
          <a:xfrm>
            <a:off x="2209800" y="2057401"/>
            <a:ext cx="3352800" cy="3336925"/>
          </a:xfrm>
          <a:custGeom>
            <a:avLst/>
            <a:gdLst>
              <a:gd name="T0" fmla="*/ 2093 w 2112"/>
              <a:gd name="T1" fmla="*/ 2102 h 2102"/>
              <a:gd name="T2" fmla="*/ 2023 w 2112"/>
              <a:gd name="T3" fmla="*/ 311 h 2102"/>
              <a:gd name="T4" fmla="*/ 1560 w 2112"/>
              <a:gd name="T5" fmla="*/ 234 h 2102"/>
              <a:gd name="T6" fmla="*/ 1204 w 2112"/>
              <a:gd name="T7" fmla="*/ 273 h 2102"/>
              <a:gd name="T8" fmla="*/ 1062 w 2112"/>
              <a:gd name="T9" fmla="*/ 579 h 2102"/>
              <a:gd name="T10" fmla="*/ 1062 w 2112"/>
              <a:gd name="T11" fmla="*/ 1268 h 2102"/>
              <a:gd name="T12" fmla="*/ 1059 w 2112"/>
              <a:gd name="T13" fmla="*/ 1611 h 2102"/>
              <a:gd name="T14" fmla="*/ 1059 w 2112"/>
              <a:gd name="T15" fmla="*/ 1805 h 2102"/>
              <a:gd name="T16" fmla="*/ 991 w 2112"/>
              <a:gd name="T17" fmla="*/ 1995 h 2102"/>
              <a:gd name="T18" fmla="*/ 915 w 2112"/>
              <a:gd name="T19" fmla="*/ 1792 h 2102"/>
              <a:gd name="T20" fmla="*/ 920 w 2112"/>
              <a:gd name="T21" fmla="*/ 1383 h 2102"/>
              <a:gd name="T22" fmla="*/ 915 w 2112"/>
              <a:gd name="T23" fmla="*/ 1067 h 2102"/>
              <a:gd name="T24" fmla="*/ 902 w 2112"/>
              <a:gd name="T25" fmla="*/ 821 h 2102"/>
              <a:gd name="T26" fmla="*/ 879 w 2112"/>
              <a:gd name="T27" fmla="*/ 550 h 2102"/>
              <a:gd name="T28" fmla="*/ 759 w 2112"/>
              <a:gd name="T29" fmla="*/ 368 h 2102"/>
              <a:gd name="T30" fmla="*/ 599 w 2112"/>
              <a:gd name="T31" fmla="*/ 349 h 2102"/>
              <a:gd name="T32" fmla="*/ 525 w 2112"/>
              <a:gd name="T33" fmla="*/ 212 h 2102"/>
              <a:gd name="T34" fmla="*/ 208 w 2112"/>
              <a:gd name="T35" fmla="*/ 158 h 2102"/>
              <a:gd name="T36" fmla="*/ 30 w 2112"/>
              <a:gd name="T37" fmla="*/ 196 h 2102"/>
              <a:gd name="T38" fmla="*/ 30 w 2112"/>
              <a:gd name="T39" fmla="*/ 311 h 2102"/>
              <a:gd name="T40" fmla="*/ 101 w 2112"/>
              <a:gd name="T41" fmla="*/ 311 h 2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12" h="2102">
                <a:moveTo>
                  <a:pt x="2093" y="2102"/>
                </a:moveTo>
                <a:cubicBezTo>
                  <a:pt x="2082" y="1801"/>
                  <a:pt x="2112" y="622"/>
                  <a:pt x="2023" y="311"/>
                </a:cubicBezTo>
                <a:cubicBezTo>
                  <a:pt x="1934" y="0"/>
                  <a:pt x="1697" y="241"/>
                  <a:pt x="1560" y="234"/>
                </a:cubicBezTo>
                <a:cubicBezTo>
                  <a:pt x="1424" y="228"/>
                  <a:pt x="1287" y="215"/>
                  <a:pt x="1204" y="273"/>
                </a:cubicBezTo>
                <a:cubicBezTo>
                  <a:pt x="1121" y="330"/>
                  <a:pt x="1086" y="413"/>
                  <a:pt x="1062" y="579"/>
                </a:cubicBezTo>
                <a:cubicBezTo>
                  <a:pt x="1038" y="745"/>
                  <a:pt x="1063" y="1096"/>
                  <a:pt x="1062" y="1268"/>
                </a:cubicBezTo>
                <a:cubicBezTo>
                  <a:pt x="1061" y="1440"/>
                  <a:pt x="1060" y="1521"/>
                  <a:pt x="1059" y="1611"/>
                </a:cubicBezTo>
                <a:cubicBezTo>
                  <a:pt x="1058" y="1700"/>
                  <a:pt x="1070" y="1741"/>
                  <a:pt x="1059" y="1805"/>
                </a:cubicBezTo>
                <a:cubicBezTo>
                  <a:pt x="1048" y="1868"/>
                  <a:pt x="1014" y="1998"/>
                  <a:pt x="991" y="1995"/>
                </a:cubicBezTo>
                <a:cubicBezTo>
                  <a:pt x="967" y="1993"/>
                  <a:pt x="927" y="1894"/>
                  <a:pt x="915" y="1792"/>
                </a:cubicBezTo>
                <a:cubicBezTo>
                  <a:pt x="903" y="1690"/>
                  <a:pt x="920" y="1503"/>
                  <a:pt x="920" y="1383"/>
                </a:cubicBezTo>
                <a:cubicBezTo>
                  <a:pt x="920" y="1262"/>
                  <a:pt x="918" y="1160"/>
                  <a:pt x="915" y="1067"/>
                </a:cubicBezTo>
                <a:cubicBezTo>
                  <a:pt x="912" y="974"/>
                  <a:pt x="908" y="907"/>
                  <a:pt x="902" y="821"/>
                </a:cubicBezTo>
                <a:cubicBezTo>
                  <a:pt x="897" y="735"/>
                  <a:pt x="902" y="626"/>
                  <a:pt x="879" y="550"/>
                </a:cubicBezTo>
                <a:cubicBezTo>
                  <a:pt x="855" y="474"/>
                  <a:pt x="805" y="402"/>
                  <a:pt x="759" y="368"/>
                </a:cubicBezTo>
                <a:cubicBezTo>
                  <a:pt x="712" y="335"/>
                  <a:pt x="638" y="375"/>
                  <a:pt x="599" y="349"/>
                </a:cubicBezTo>
                <a:cubicBezTo>
                  <a:pt x="560" y="323"/>
                  <a:pt x="590" y="244"/>
                  <a:pt x="525" y="212"/>
                </a:cubicBezTo>
                <a:cubicBezTo>
                  <a:pt x="460" y="180"/>
                  <a:pt x="290" y="161"/>
                  <a:pt x="208" y="158"/>
                </a:cubicBezTo>
                <a:cubicBezTo>
                  <a:pt x="126" y="155"/>
                  <a:pt x="59" y="171"/>
                  <a:pt x="30" y="196"/>
                </a:cubicBezTo>
                <a:cubicBezTo>
                  <a:pt x="0" y="222"/>
                  <a:pt x="18" y="292"/>
                  <a:pt x="30" y="311"/>
                </a:cubicBezTo>
                <a:cubicBezTo>
                  <a:pt x="42" y="330"/>
                  <a:pt x="89" y="311"/>
                  <a:pt x="101" y="311"/>
                </a:cubicBez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681990" name="Freeform 6"/>
          <p:cNvSpPr>
            <a:spLocks/>
          </p:cNvSpPr>
          <p:nvPr/>
        </p:nvSpPr>
        <p:spPr bwMode="auto">
          <a:xfrm>
            <a:off x="2286000" y="2514600"/>
            <a:ext cx="3048000" cy="2895600"/>
          </a:xfrm>
          <a:custGeom>
            <a:avLst/>
            <a:gdLst>
              <a:gd name="T0" fmla="*/ 1920 w 1920"/>
              <a:gd name="T1" fmla="*/ 1824 h 1824"/>
              <a:gd name="T2" fmla="*/ 1885 w 1920"/>
              <a:gd name="T3" fmla="*/ 393 h 1824"/>
              <a:gd name="T4" fmla="*/ 1779 w 1920"/>
              <a:gd name="T5" fmla="*/ 45 h 1824"/>
              <a:gd name="T6" fmla="*/ 1567 w 1920"/>
              <a:gd name="T7" fmla="*/ 122 h 1824"/>
              <a:gd name="T8" fmla="*/ 1284 w 1920"/>
              <a:gd name="T9" fmla="*/ 122 h 1824"/>
              <a:gd name="T10" fmla="*/ 1214 w 1920"/>
              <a:gd name="T11" fmla="*/ 354 h 1824"/>
              <a:gd name="T12" fmla="*/ 1214 w 1920"/>
              <a:gd name="T13" fmla="*/ 857 h 1824"/>
              <a:gd name="T14" fmla="*/ 1108 w 1920"/>
              <a:gd name="T15" fmla="*/ 973 h 1824"/>
              <a:gd name="T16" fmla="*/ 1108 w 1920"/>
              <a:gd name="T17" fmla="*/ 1553 h 1824"/>
              <a:gd name="T18" fmla="*/ 967 w 1920"/>
              <a:gd name="T19" fmla="*/ 1785 h 1824"/>
              <a:gd name="T20" fmla="*/ 790 w 1920"/>
              <a:gd name="T21" fmla="*/ 1592 h 1824"/>
              <a:gd name="T22" fmla="*/ 772 w 1920"/>
              <a:gd name="T23" fmla="*/ 940 h 1824"/>
              <a:gd name="T24" fmla="*/ 719 w 1920"/>
              <a:gd name="T25" fmla="*/ 857 h 1824"/>
              <a:gd name="T26" fmla="*/ 677 w 1920"/>
              <a:gd name="T27" fmla="*/ 326 h 1824"/>
              <a:gd name="T28" fmla="*/ 614 w 1920"/>
              <a:gd name="T29" fmla="*/ 238 h 1824"/>
              <a:gd name="T30" fmla="*/ 522 w 1920"/>
              <a:gd name="T31" fmla="*/ 274 h 1824"/>
              <a:gd name="T32" fmla="*/ 510 w 1920"/>
              <a:gd name="T33" fmla="*/ 326 h 1824"/>
              <a:gd name="T34" fmla="*/ 438 w 1920"/>
              <a:gd name="T35" fmla="*/ 392 h 1824"/>
              <a:gd name="T36" fmla="*/ 84 w 1920"/>
              <a:gd name="T37" fmla="*/ 393 h 1824"/>
              <a:gd name="T38" fmla="*/ 13 w 1920"/>
              <a:gd name="T39" fmla="*/ 277 h 1824"/>
              <a:gd name="T40" fmla="*/ 163 w 1920"/>
              <a:gd name="T41" fmla="*/ 248 h 1824"/>
              <a:gd name="T42" fmla="*/ 307 w 1920"/>
              <a:gd name="T43" fmla="*/ 261 h 1824"/>
              <a:gd name="T44" fmla="*/ 426 w 1920"/>
              <a:gd name="T45" fmla="*/ 209 h 1824"/>
              <a:gd name="T46" fmla="*/ 437 w 1920"/>
              <a:gd name="T47" fmla="*/ 84 h 1824"/>
              <a:gd name="T48" fmla="*/ 235 w 1920"/>
              <a:gd name="T49" fmla="*/ 13 h 1824"/>
              <a:gd name="T50" fmla="*/ 23 w 1920"/>
              <a:gd name="T51" fmla="*/ 38 h 1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920" h="1824">
                <a:moveTo>
                  <a:pt x="1920" y="1824"/>
                </a:moveTo>
                <a:cubicBezTo>
                  <a:pt x="1914" y="1257"/>
                  <a:pt x="1908" y="690"/>
                  <a:pt x="1885" y="393"/>
                </a:cubicBezTo>
                <a:cubicBezTo>
                  <a:pt x="1861" y="97"/>
                  <a:pt x="1832" y="90"/>
                  <a:pt x="1779" y="45"/>
                </a:cubicBezTo>
                <a:cubicBezTo>
                  <a:pt x="1726" y="0"/>
                  <a:pt x="1649" y="110"/>
                  <a:pt x="1567" y="122"/>
                </a:cubicBezTo>
                <a:cubicBezTo>
                  <a:pt x="1485" y="135"/>
                  <a:pt x="1343" y="84"/>
                  <a:pt x="1284" y="122"/>
                </a:cubicBezTo>
                <a:cubicBezTo>
                  <a:pt x="1226" y="161"/>
                  <a:pt x="1226" y="232"/>
                  <a:pt x="1214" y="354"/>
                </a:cubicBezTo>
                <a:cubicBezTo>
                  <a:pt x="1202" y="477"/>
                  <a:pt x="1231" y="754"/>
                  <a:pt x="1214" y="857"/>
                </a:cubicBezTo>
                <a:cubicBezTo>
                  <a:pt x="1196" y="960"/>
                  <a:pt x="1126" y="857"/>
                  <a:pt x="1108" y="973"/>
                </a:cubicBezTo>
                <a:cubicBezTo>
                  <a:pt x="1090" y="1089"/>
                  <a:pt x="1131" y="1418"/>
                  <a:pt x="1108" y="1553"/>
                </a:cubicBezTo>
                <a:cubicBezTo>
                  <a:pt x="1084" y="1689"/>
                  <a:pt x="1020" y="1779"/>
                  <a:pt x="967" y="1785"/>
                </a:cubicBezTo>
                <a:cubicBezTo>
                  <a:pt x="914" y="1792"/>
                  <a:pt x="822" y="1733"/>
                  <a:pt x="790" y="1592"/>
                </a:cubicBezTo>
                <a:cubicBezTo>
                  <a:pt x="758" y="1451"/>
                  <a:pt x="784" y="1063"/>
                  <a:pt x="772" y="940"/>
                </a:cubicBezTo>
                <a:cubicBezTo>
                  <a:pt x="761" y="818"/>
                  <a:pt x="736" y="960"/>
                  <a:pt x="719" y="857"/>
                </a:cubicBezTo>
                <a:cubicBezTo>
                  <a:pt x="703" y="755"/>
                  <a:pt x="694" y="429"/>
                  <a:pt x="677" y="326"/>
                </a:cubicBezTo>
                <a:cubicBezTo>
                  <a:pt x="659" y="223"/>
                  <a:pt x="639" y="247"/>
                  <a:pt x="614" y="238"/>
                </a:cubicBezTo>
                <a:cubicBezTo>
                  <a:pt x="588" y="230"/>
                  <a:pt x="538" y="259"/>
                  <a:pt x="522" y="274"/>
                </a:cubicBezTo>
                <a:cubicBezTo>
                  <a:pt x="505" y="288"/>
                  <a:pt x="524" y="307"/>
                  <a:pt x="510" y="326"/>
                </a:cubicBezTo>
                <a:cubicBezTo>
                  <a:pt x="496" y="346"/>
                  <a:pt x="508" y="380"/>
                  <a:pt x="438" y="392"/>
                </a:cubicBezTo>
                <a:cubicBezTo>
                  <a:pt x="367" y="403"/>
                  <a:pt x="154" y="412"/>
                  <a:pt x="84" y="393"/>
                </a:cubicBezTo>
                <a:cubicBezTo>
                  <a:pt x="13" y="374"/>
                  <a:pt x="0" y="301"/>
                  <a:pt x="13" y="277"/>
                </a:cubicBezTo>
                <a:cubicBezTo>
                  <a:pt x="26" y="253"/>
                  <a:pt x="115" y="251"/>
                  <a:pt x="163" y="248"/>
                </a:cubicBezTo>
                <a:cubicBezTo>
                  <a:pt x="212" y="246"/>
                  <a:pt x="263" y="267"/>
                  <a:pt x="307" y="261"/>
                </a:cubicBezTo>
                <a:cubicBezTo>
                  <a:pt x="350" y="255"/>
                  <a:pt x="405" y="238"/>
                  <a:pt x="426" y="209"/>
                </a:cubicBezTo>
                <a:cubicBezTo>
                  <a:pt x="447" y="179"/>
                  <a:pt x="469" y="116"/>
                  <a:pt x="437" y="84"/>
                </a:cubicBezTo>
                <a:cubicBezTo>
                  <a:pt x="405" y="52"/>
                  <a:pt x="304" y="21"/>
                  <a:pt x="235" y="13"/>
                </a:cubicBezTo>
                <a:cubicBezTo>
                  <a:pt x="166" y="5"/>
                  <a:pt x="67" y="33"/>
                  <a:pt x="23" y="38"/>
                </a:cubicBez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681991" name="Freeform 7"/>
          <p:cNvSpPr>
            <a:spLocks/>
          </p:cNvSpPr>
          <p:nvPr/>
        </p:nvSpPr>
        <p:spPr bwMode="auto">
          <a:xfrm>
            <a:off x="6019800" y="2590800"/>
            <a:ext cx="3048000" cy="2895600"/>
          </a:xfrm>
          <a:custGeom>
            <a:avLst/>
            <a:gdLst>
              <a:gd name="T0" fmla="*/ 1920 w 1920"/>
              <a:gd name="T1" fmla="*/ 1824 h 1824"/>
              <a:gd name="T2" fmla="*/ 1885 w 1920"/>
              <a:gd name="T3" fmla="*/ 393 h 1824"/>
              <a:gd name="T4" fmla="*/ 1779 w 1920"/>
              <a:gd name="T5" fmla="*/ 45 h 1824"/>
              <a:gd name="T6" fmla="*/ 1567 w 1920"/>
              <a:gd name="T7" fmla="*/ 122 h 1824"/>
              <a:gd name="T8" fmla="*/ 1284 w 1920"/>
              <a:gd name="T9" fmla="*/ 122 h 1824"/>
              <a:gd name="T10" fmla="*/ 1214 w 1920"/>
              <a:gd name="T11" fmla="*/ 354 h 1824"/>
              <a:gd name="T12" fmla="*/ 1214 w 1920"/>
              <a:gd name="T13" fmla="*/ 857 h 1824"/>
              <a:gd name="T14" fmla="*/ 1108 w 1920"/>
              <a:gd name="T15" fmla="*/ 973 h 1824"/>
              <a:gd name="T16" fmla="*/ 1108 w 1920"/>
              <a:gd name="T17" fmla="*/ 1553 h 1824"/>
              <a:gd name="T18" fmla="*/ 967 w 1920"/>
              <a:gd name="T19" fmla="*/ 1785 h 1824"/>
              <a:gd name="T20" fmla="*/ 790 w 1920"/>
              <a:gd name="T21" fmla="*/ 1592 h 1824"/>
              <a:gd name="T22" fmla="*/ 772 w 1920"/>
              <a:gd name="T23" fmla="*/ 940 h 1824"/>
              <a:gd name="T24" fmla="*/ 719 w 1920"/>
              <a:gd name="T25" fmla="*/ 857 h 1824"/>
              <a:gd name="T26" fmla="*/ 677 w 1920"/>
              <a:gd name="T27" fmla="*/ 326 h 1824"/>
              <a:gd name="T28" fmla="*/ 614 w 1920"/>
              <a:gd name="T29" fmla="*/ 238 h 1824"/>
              <a:gd name="T30" fmla="*/ 522 w 1920"/>
              <a:gd name="T31" fmla="*/ 274 h 1824"/>
              <a:gd name="T32" fmla="*/ 510 w 1920"/>
              <a:gd name="T33" fmla="*/ 326 h 1824"/>
              <a:gd name="T34" fmla="*/ 438 w 1920"/>
              <a:gd name="T35" fmla="*/ 392 h 1824"/>
              <a:gd name="T36" fmla="*/ 84 w 1920"/>
              <a:gd name="T37" fmla="*/ 393 h 1824"/>
              <a:gd name="T38" fmla="*/ 13 w 1920"/>
              <a:gd name="T39" fmla="*/ 277 h 1824"/>
              <a:gd name="T40" fmla="*/ 163 w 1920"/>
              <a:gd name="T41" fmla="*/ 248 h 1824"/>
              <a:gd name="T42" fmla="*/ 307 w 1920"/>
              <a:gd name="T43" fmla="*/ 261 h 1824"/>
              <a:gd name="T44" fmla="*/ 426 w 1920"/>
              <a:gd name="T45" fmla="*/ 209 h 1824"/>
              <a:gd name="T46" fmla="*/ 437 w 1920"/>
              <a:gd name="T47" fmla="*/ 84 h 1824"/>
              <a:gd name="T48" fmla="*/ 235 w 1920"/>
              <a:gd name="T49" fmla="*/ 13 h 1824"/>
              <a:gd name="T50" fmla="*/ 23 w 1920"/>
              <a:gd name="T51" fmla="*/ 38 h 1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920" h="1824">
                <a:moveTo>
                  <a:pt x="1920" y="1824"/>
                </a:moveTo>
                <a:cubicBezTo>
                  <a:pt x="1914" y="1257"/>
                  <a:pt x="1908" y="690"/>
                  <a:pt x="1885" y="393"/>
                </a:cubicBezTo>
                <a:cubicBezTo>
                  <a:pt x="1861" y="97"/>
                  <a:pt x="1832" y="90"/>
                  <a:pt x="1779" y="45"/>
                </a:cubicBezTo>
                <a:cubicBezTo>
                  <a:pt x="1726" y="0"/>
                  <a:pt x="1649" y="110"/>
                  <a:pt x="1567" y="122"/>
                </a:cubicBezTo>
                <a:cubicBezTo>
                  <a:pt x="1485" y="135"/>
                  <a:pt x="1343" y="84"/>
                  <a:pt x="1284" y="122"/>
                </a:cubicBezTo>
                <a:cubicBezTo>
                  <a:pt x="1226" y="161"/>
                  <a:pt x="1226" y="232"/>
                  <a:pt x="1214" y="354"/>
                </a:cubicBezTo>
                <a:cubicBezTo>
                  <a:pt x="1202" y="477"/>
                  <a:pt x="1231" y="754"/>
                  <a:pt x="1214" y="857"/>
                </a:cubicBezTo>
                <a:cubicBezTo>
                  <a:pt x="1196" y="960"/>
                  <a:pt x="1126" y="857"/>
                  <a:pt x="1108" y="973"/>
                </a:cubicBezTo>
                <a:cubicBezTo>
                  <a:pt x="1090" y="1089"/>
                  <a:pt x="1131" y="1418"/>
                  <a:pt x="1108" y="1553"/>
                </a:cubicBezTo>
                <a:cubicBezTo>
                  <a:pt x="1084" y="1689"/>
                  <a:pt x="1020" y="1779"/>
                  <a:pt x="967" y="1785"/>
                </a:cubicBezTo>
                <a:cubicBezTo>
                  <a:pt x="914" y="1792"/>
                  <a:pt x="822" y="1733"/>
                  <a:pt x="790" y="1592"/>
                </a:cubicBezTo>
                <a:cubicBezTo>
                  <a:pt x="758" y="1451"/>
                  <a:pt x="784" y="1063"/>
                  <a:pt x="772" y="940"/>
                </a:cubicBezTo>
                <a:cubicBezTo>
                  <a:pt x="761" y="818"/>
                  <a:pt x="736" y="960"/>
                  <a:pt x="719" y="857"/>
                </a:cubicBezTo>
                <a:cubicBezTo>
                  <a:pt x="703" y="755"/>
                  <a:pt x="694" y="429"/>
                  <a:pt x="677" y="326"/>
                </a:cubicBezTo>
                <a:cubicBezTo>
                  <a:pt x="659" y="223"/>
                  <a:pt x="639" y="247"/>
                  <a:pt x="614" y="238"/>
                </a:cubicBezTo>
                <a:cubicBezTo>
                  <a:pt x="588" y="230"/>
                  <a:pt x="538" y="259"/>
                  <a:pt x="522" y="274"/>
                </a:cubicBezTo>
                <a:cubicBezTo>
                  <a:pt x="505" y="288"/>
                  <a:pt x="524" y="307"/>
                  <a:pt x="510" y="326"/>
                </a:cubicBezTo>
                <a:cubicBezTo>
                  <a:pt x="496" y="346"/>
                  <a:pt x="508" y="380"/>
                  <a:pt x="438" y="392"/>
                </a:cubicBezTo>
                <a:cubicBezTo>
                  <a:pt x="367" y="403"/>
                  <a:pt x="154" y="412"/>
                  <a:pt x="84" y="393"/>
                </a:cubicBezTo>
                <a:cubicBezTo>
                  <a:pt x="13" y="374"/>
                  <a:pt x="0" y="301"/>
                  <a:pt x="13" y="277"/>
                </a:cubicBezTo>
                <a:cubicBezTo>
                  <a:pt x="26" y="253"/>
                  <a:pt x="115" y="251"/>
                  <a:pt x="163" y="248"/>
                </a:cubicBezTo>
                <a:cubicBezTo>
                  <a:pt x="212" y="246"/>
                  <a:pt x="263" y="267"/>
                  <a:pt x="307" y="261"/>
                </a:cubicBezTo>
                <a:cubicBezTo>
                  <a:pt x="350" y="255"/>
                  <a:pt x="405" y="238"/>
                  <a:pt x="426" y="209"/>
                </a:cubicBezTo>
                <a:cubicBezTo>
                  <a:pt x="447" y="179"/>
                  <a:pt x="469" y="116"/>
                  <a:pt x="437" y="84"/>
                </a:cubicBezTo>
                <a:cubicBezTo>
                  <a:pt x="405" y="52"/>
                  <a:pt x="304" y="21"/>
                  <a:pt x="235" y="13"/>
                </a:cubicBezTo>
                <a:cubicBezTo>
                  <a:pt x="166" y="5"/>
                  <a:pt x="67" y="33"/>
                  <a:pt x="23" y="38"/>
                </a:cubicBez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681992" name="Freeform 8"/>
          <p:cNvSpPr>
            <a:spLocks/>
          </p:cNvSpPr>
          <p:nvPr/>
        </p:nvSpPr>
        <p:spPr bwMode="auto">
          <a:xfrm>
            <a:off x="5943600" y="2133601"/>
            <a:ext cx="3352800" cy="3336925"/>
          </a:xfrm>
          <a:custGeom>
            <a:avLst/>
            <a:gdLst>
              <a:gd name="T0" fmla="*/ 2093 w 2112"/>
              <a:gd name="T1" fmla="*/ 2102 h 2102"/>
              <a:gd name="T2" fmla="*/ 2023 w 2112"/>
              <a:gd name="T3" fmla="*/ 311 h 2102"/>
              <a:gd name="T4" fmla="*/ 1560 w 2112"/>
              <a:gd name="T5" fmla="*/ 234 h 2102"/>
              <a:gd name="T6" fmla="*/ 1204 w 2112"/>
              <a:gd name="T7" fmla="*/ 273 h 2102"/>
              <a:gd name="T8" fmla="*/ 1062 w 2112"/>
              <a:gd name="T9" fmla="*/ 579 h 2102"/>
              <a:gd name="T10" fmla="*/ 1062 w 2112"/>
              <a:gd name="T11" fmla="*/ 1268 h 2102"/>
              <a:gd name="T12" fmla="*/ 1059 w 2112"/>
              <a:gd name="T13" fmla="*/ 1611 h 2102"/>
              <a:gd name="T14" fmla="*/ 1059 w 2112"/>
              <a:gd name="T15" fmla="*/ 1805 h 2102"/>
              <a:gd name="T16" fmla="*/ 991 w 2112"/>
              <a:gd name="T17" fmla="*/ 1995 h 2102"/>
              <a:gd name="T18" fmla="*/ 915 w 2112"/>
              <a:gd name="T19" fmla="*/ 1792 h 2102"/>
              <a:gd name="T20" fmla="*/ 920 w 2112"/>
              <a:gd name="T21" fmla="*/ 1383 h 2102"/>
              <a:gd name="T22" fmla="*/ 915 w 2112"/>
              <a:gd name="T23" fmla="*/ 1067 h 2102"/>
              <a:gd name="T24" fmla="*/ 902 w 2112"/>
              <a:gd name="T25" fmla="*/ 821 h 2102"/>
              <a:gd name="T26" fmla="*/ 879 w 2112"/>
              <a:gd name="T27" fmla="*/ 550 h 2102"/>
              <a:gd name="T28" fmla="*/ 759 w 2112"/>
              <a:gd name="T29" fmla="*/ 368 h 2102"/>
              <a:gd name="T30" fmla="*/ 599 w 2112"/>
              <a:gd name="T31" fmla="*/ 349 h 2102"/>
              <a:gd name="T32" fmla="*/ 525 w 2112"/>
              <a:gd name="T33" fmla="*/ 212 h 2102"/>
              <a:gd name="T34" fmla="*/ 208 w 2112"/>
              <a:gd name="T35" fmla="*/ 158 h 2102"/>
              <a:gd name="T36" fmla="*/ 30 w 2112"/>
              <a:gd name="T37" fmla="*/ 196 h 2102"/>
              <a:gd name="T38" fmla="*/ 30 w 2112"/>
              <a:gd name="T39" fmla="*/ 311 h 2102"/>
              <a:gd name="T40" fmla="*/ 101 w 2112"/>
              <a:gd name="T41" fmla="*/ 311 h 2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12" h="2102">
                <a:moveTo>
                  <a:pt x="2093" y="2102"/>
                </a:moveTo>
                <a:cubicBezTo>
                  <a:pt x="2082" y="1801"/>
                  <a:pt x="2112" y="622"/>
                  <a:pt x="2023" y="311"/>
                </a:cubicBezTo>
                <a:cubicBezTo>
                  <a:pt x="1934" y="0"/>
                  <a:pt x="1697" y="241"/>
                  <a:pt x="1560" y="234"/>
                </a:cubicBezTo>
                <a:cubicBezTo>
                  <a:pt x="1424" y="228"/>
                  <a:pt x="1287" y="215"/>
                  <a:pt x="1204" y="273"/>
                </a:cubicBezTo>
                <a:cubicBezTo>
                  <a:pt x="1121" y="330"/>
                  <a:pt x="1086" y="413"/>
                  <a:pt x="1062" y="579"/>
                </a:cubicBezTo>
                <a:cubicBezTo>
                  <a:pt x="1038" y="745"/>
                  <a:pt x="1063" y="1096"/>
                  <a:pt x="1062" y="1268"/>
                </a:cubicBezTo>
                <a:cubicBezTo>
                  <a:pt x="1061" y="1440"/>
                  <a:pt x="1060" y="1521"/>
                  <a:pt x="1059" y="1611"/>
                </a:cubicBezTo>
                <a:cubicBezTo>
                  <a:pt x="1058" y="1700"/>
                  <a:pt x="1070" y="1741"/>
                  <a:pt x="1059" y="1805"/>
                </a:cubicBezTo>
                <a:cubicBezTo>
                  <a:pt x="1048" y="1868"/>
                  <a:pt x="1014" y="1998"/>
                  <a:pt x="991" y="1995"/>
                </a:cubicBezTo>
                <a:cubicBezTo>
                  <a:pt x="967" y="1993"/>
                  <a:pt x="927" y="1894"/>
                  <a:pt x="915" y="1792"/>
                </a:cubicBezTo>
                <a:cubicBezTo>
                  <a:pt x="903" y="1690"/>
                  <a:pt x="920" y="1503"/>
                  <a:pt x="920" y="1383"/>
                </a:cubicBezTo>
                <a:cubicBezTo>
                  <a:pt x="920" y="1262"/>
                  <a:pt x="918" y="1160"/>
                  <a:pt x="915" y="1067"/>
                </a:cubicBezTo>
                <a:cubicBezTo>
                  <a:pt x="912" y="974"/>
                  <a:pt x="908" y="907"/>
                  <a:pt x="902" y="821"/>
                </a:cubicBezTo>
                <a:cubicBezTo>
                  <a:pt x="897" y="735"/>
                  <a:pt x="902" y="626"/>
                  <a:pt x="879" y="550"/>
                </a:cubicBezTo>
                <a:cubicBezTo>
                  <a:pt x="855" y="474"/>
                  <a:pt x="805" y="402"/>
                  <a:pt x="759" y="368"/>
                </a:cubicBezTo>
                <a:cubicBezTo>
                  <a:pt x="712" y="335"/>
                  <a:pt x="638" y="375"/>
                  <a:pt x="599" y="349"/>
                </a:cubicBezTo>
                <a:cubicBezTo>
                  <a:pt x="560" y="323"/>
                  <a:pt x="590" y="244"/>
                  <a:pt x="525" y="212"/>
                </a:cubicBezTo>
                <a:cubicBezTo>
                  <a:pt x="460" y="180"/>
                  <a:pt x="290" y="161"/>
                  <a:pt x="208" y="158"/>
                </a:cubicBezTo>
                <a:cubicBezTo>
                  <a:pt x="126" y="155"/>
                  <a:pt x="59" y="171"/>
                  <a:pt x="30" y="196"/>
                </a:cubicBezTo>
                <a:cubicBezTo>
                  <a:pt x="0" y="222"/>
                  <a:pt x="18" y="292"/>
                  <a:pt x="30" y="311"/>
                </a:cubicBezTo>
                <a:cubicBezTo>
                  <a:pt x="42" y="330"/>
                  <a:pt x="89" y="311"/>
                  <a:pt x="101" y="311"/>
                </a:cubicBez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681993" name="Text Box 9"/>
          <p:cNvSpPr txBox="1">
            <a:spLocks noChangeArrowheads="1"/>
          </p:cNvSpPr>
          <p:nvPr/>
        </p:nvSpPr>
        <p:spPr bwMode="auto">
          <a:xfrm>
            <a:off x="3108325" y="56022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el-GR" sz="2400">
              <a:latin typeface="Arial" charset="0"/>
            </a:endParaRPr>
          </a:p>
        </p:txBody>
      </p:sp>
      <p:sp>
        <p:nvSpPr>
          <p:cNvPr id="681994" name="Text Box 10"/>
          <p:cNvSpPr txBox="1">
            <a:spLocks noChangeArrowheads="1"/>
          </p:cNvSpPr>
          <p:nvPr/>
        </p:nvSpPr>
        <p:spPr bwMode="auto">
          <a:xfrm>
            <a:off x="2819401" y="1600200"/>
            <a:ext cx="240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l-GR" sz="2400" dirty="0">
                <a:solidFill>
                  <a:srgbClr val="FFFF00"/>
                </a:solidFill>
                <a:latin typeface="Arial" charset="0"/>
              </a:rPr>
              <a:t>GFR 150 ml/min</a:t>
            </a:r>
          </a:p>
        </p:txBody>
      </p:sp>
      <p:sp>
        <p:nvSpPr>
          <p:cNvPr id="681995" name="Text Box 11"/>
          <p:cNvSpPr txBox="1">
            <a:spLocks noChangeArrowheads="1"/>
          </p:cNvSpPr>
          <p:nvPr/>
        </p:nvSpPr>
        <p:spPr bwMode="auto">
          <a:xfrm>
            <a:off x="6765926" y="1563688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l-GR" sz="2400" dirty="0">
                <a:solidFill>
                  <a:srgbClr val="FFFF00"/>
                </a:solidFill>
                <a:latin typeface="Arial" charset="0"/>
              </a:rPr>
              <a:t>GFR 15 ml/min</a:t>
            </a:r>
          </a:p>
        </p:txBody>
      </p:sp>
      <p:sp>
        <p:nvSpPr>
          <p:cNvPr id="681996" name="Text Box 12"/>
          <p:cNvSpPr txBox="1">
            <a:spLocks noChangeArrowheads="1"/>
          </p:cNvSpPr>
          <p:nvPr/>
        </p:nvSpPr>
        <p:spPr bwMode="auto">
          <a:xfrm>
            <a:off x="962025" y="2590800"/>
            <a:ext cx="1225550" cy="36671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l-GR" dirty="0">
                <a:solidFill>
                  <a:schemeClr val="bg1"/>
                </a:solidFill>
                <a:latin typeface="Arial" charset="0"/>
              </a:rPr>
              <a:t>1250 </a:t>
            </a:r>
            <a:r>
              <a:rPr lang="en-US" altLang="el-GR" dirty="0" err="1">
                <a:solidFill>
                  <a:schemeClr val="bg1"/>
                </a:solidFill>
                <a:latin typeface="Arial" charset="0"/>
              </a:rPr>
              <a:t>mEq</a:t>
            </a:r>
            <a:endParaRPr lang="en-US" altLang="el-GR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81997" name="Text Box 13"/>
          <p:cNvSpPr txBox="1">
            <a:spLocks noChangeArrowheads="1"/>
          </p:cNvSpPr>
          <p:nvPr/>
        </p:nvSpPr>
        <p:spPr bwMode="auto">
          <a:xfrm>
            <a:off x="5562600" y="2590800"/>
            <a:ext cx="1098550" cy="36671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l-GR" dirty="0">
                <a:solidFill>
                  <a:schemeClr val="bg1"/>
                </a:solidFill>
                <a:latin typeface="Arial" charset="0"/>
              </a:rPr>
              <a:t>125 </a:t>
            </a:r>
            <a:r>
              <a:rPr lang="en-US" altLang="el-GR" dirty="0" err="1">
                <a:solidFill>
                  <a:schemeClr val="bg1"/>
                </a:solidFill>
                <a:latin typeface="Arial" charset="0"/>
              </a:rPr>
              <a:t>mEq</a:t>
            </a:r>
            <a:endParaRPr lang="en-US" altLang="el-GR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81998" name="Text Box 14"/>
          <p:cNvSpPr txBox="1">
            <a:spLocks noChangeArrowheads="1"/>
          </p:cNvSpPr>
          <p:nvPr/>
        </p:nvSpPr>
        <p:spPr bwMode="auto">
          <a:xfrm>
            <a:off x="4876800" y="5410201"/>
            <a:ext cx="1098550" cy="36671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l-GR" dirty="0">
                <a:solidFill>
                  <a:schemeClr val="bg1"/>
                </a:solidFill>
                <a:latin typeface="Arial" charset="0"/>
              </a:rPr>
              <a:t>250 </a:t>
            </a:r>
            <a:r>
              <a:rPr lang="en-US" altLang="el-GR" dirty="0" err="1">
                <a:solidFill>
                  <a:schemeClr val="bg1"/>
                </a:solidFill>
                <a:latin typeface="Arial" charset="0"/>
              </a:rPr>
              <a:t>mEq</a:t>
            </a:r>
            <a:endParaRPr lang="en-US" altLang="el-GR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81999" name="Text Box 15"/>
          <p:cNvSpPr txBox="1">
            <a:spLocks noChangeArrowheads="1"/>
          </p:cNvSpPr>
          <p:nvPr/>
        </p:nvSpPr>
        <p:spPr bwMode="auto">
          <a:xfrm>
            <a:off x="8823325" y="5522913"/>
            <a:ext cx="971550" cy="36671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l-GR" dirty="0">
                <a:solidFill>
                  <a:schemeClr val="bg1"/>
                </a:solidFill>
                <a:latin typeface="Arial" charset="0"/>
              </a:rPr>
              <a:t>25 </a:t>
            </a:r>
            <a:r>
              <a:rPr lang="en-US" altLang="el-GR" dirty="0" err="1">
                <a:solidFill>
                  <a:schemeClr val="bg1"/>
                </a:solidFill>
                <a:latin typeface="Arial" charset="0"/>
              </a:rPr>
              <a:t>mEq</a:t>
            </a:r>
            <a:endParaRPr lang="en-US" altLang="el-GR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62000" y="15207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l-GR" dirty="0" err="1">
                <a:solidFill>
                  <a:schemeClr val="bg1"/>
                </a:solidFill>
              </a:rPr>
              <a:t>Νατριουρητική</a:t>
            </a:r>
            <a:r>
              <a:rPr lang="el-GR" dirty="0">
                <a:solidFill>
                  <a:schemeClr val="bg1"/>
                </a:solidFill>
              </a:rPr>
              <a:t> ανταπόκριση στη </a:t>
            </a:r>
            <a:r>
              <a:rPr lang="el-GR" dirty="0" err="1">
                <a:solidFill>
                  <a:schemeClr val="bg1"/>
                </a:solidFill>
              </a:rPr>
              <a:t>φουροσεμίδη</a:t>
            </a:r>
            <a:r>
              <a:rPr lang="el-GR" dirty="0">
                <a:solidFill>
                  <a:schemeClr val="bg1"/>
                </a:solidFill>
              </a:rPr>
              <a:t> σε διαφορετικά επίπεδα νεφρικής λειτουργίας</a:t>
            </a:r>
          </a:p>
        </p:txBody>
      </p:sp>
    </p:spTree>
    <p:extLst>
      <p:ext uri="{BB962C8B-B14F-4D97-AF65-F5344CB8AC3E}">
        <p14:creationId xmlns:p14="http://schemas.microsoft.com/office/powerpoint/2010/main" val="42749130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l-GR" altLang="el-GR" sz="4000" b="1" dirty="0">
                <a:solidFill>
                  <a:srgbClr val="FF0000"/>
                </a:solidFill>
              </a:rPr>
              <a:t>Αναιμία στη Χρόνια Νεφρική Νόσο</a:t>
            </a:r>
            <a:endParaRPr lang="en-US" altLang="el-GR" sz="4000" b="1" dirty="0">
              <a:solidFill>
                <a:srgbClr val="FF00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90688"/>
            <a:ext cx="10515600" cy="4486275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l-GR" altLang="el-GR" sz="3500" dirty="0"/>
              <a:t>Όταν ΡΣΔ</a:t>
            </a:r>
            <a:r>
              <a:rPr lang="en-US" altLang="el-GR" sz="3500" dirty="0"/>
              <a:t> &lt; 30-35 ml/min </a:t>
            </a:r>
            <a:endParaRPr lang="el-GR" altLang="el-GR" sz="3500" dirty="0"/>
          </a:p>
          <a:p>
            <a:pPr eaLnBrk="1" hangingPunct="1">
              <a:lnSpc>
                <a:spcPct val="90000"/>
              </a:lnSpc>
            </a:pPr>
            <a:r>
              <a:rPr lang="el-GR" altLang="el-GR" sz="3500" dirty="0"/>
              <a:t>Οφείλεται στη μειωμένη παραγωγή </a:t>
            </a:r>
            <a:r>
              <a:rPr lang="el-GR" altLang="el-GR" sz="3500" dirty="0" err="1"/>
              <a:t>ερυθροποιητίνης</a:t>
            </a:r>
            <a:endParaRPr lang="en-US" altLang="el-GR" sz="3500" dirty="0"/>
          </a:p>
          <a:p>
            <a:pPr eaLnBrk="1" hangingPunct="1">
              <a:lnSpc>
                <a:spcPct val="90000"/>
              </a:lnSpc>
            </a:pPr>
            <a:r>
              <a:rPr lang="el-GR" altLang="el-GR" sz="3500" dirty="0" err="1"/>
              <a:t>Νορμόχρωμη</a:t>
            </a:r>
            <a:r>
              <a:rPr lang="el-GR" altLang="el-GR" sz="3500" dirty="0"/>
              <a:t>, </a:t>
            </a:r>
            <a:r>
              <a:rPr lang="el-GR" altLang="el-GR" sz="3500" dirty="0" err="1"/>
              <a:t>νορμοκυτταρική</a:t>
            </a:r>
            <a:endParaRPr lang="el-GR" altLang="el-GR" sz="3500" dirty="0"/>
          </a:p>
          <a:p>
            <a:r>
              <a:rPr lang="el-GR" sz="3600" dirty="0"/>
              <a:t>Στη μελέτη </a:t>
            </a:r>
            <a:r>
              <a:rPr lang="en-GB" sz="3600" dirty="0"/>
              <a:t>NHANES</a:t>
            </a:r>
            <a:r>
              <a:rPr lang="el-GR" sz="3600" dirty="0"/>
              <a:t>, με 15.000 ασθενείς η επίπτωση της αναιμίας, οριζόμενη ως </a:t>
            </a:r>
            <a:r>
              <a:rPr lang="en-GB" sz="3600" dirty="0" err="1"/>
              <a:t>Hb</a:t>
            </a:r>
            <a:r>
              <a:rPr lang="el-GR" sz="3600" dirty="0"/>
              <a:t> &lt;12</a:t>
            </a:r>
            <a:r>
              <a:rPr lang="en-GB" sz="3600" dirty="0"/>
              <a:t>g</a:t>
            </a:r>
            <a:r>
              <a:rPr lang="el-GR" sz="3600" dirty="0"/>
              <a:t>/</a:t>
            </a:r>
            <a:r>
              <a:rPr lang="en-GB" sz="3600" dirty="0" err="1"/>
              <a:t>dL</a:t>
            </a:r>
            <a:r>
              <a:rPr lang="el-GR" sz="3600" dirty="0"/>
              <a:t> (άνδρες) και </a:t>
            </a:r>
            <a:r>
              <a:rPr lang="en-GB" sz="3600" dirty="0" err="1"/>
              <a:t>Hb</a:t>
            </a:r>
            <a:r>
              <a:rPr lang="el-GR" sz="3600" dirty="0"/>
              <a:t> &lt;11</a:t>
            </a:r>
            <a:r>
              <a:rPr lang="en-GB" sz="3600" dirty="0"/>
              <a:t>g</a:t>
            </a:r>
            <a:r>
              <a:rPr lang="el-GR" sz="3600" dirty="0"/>
              <a:t>/</a:t>
            </a:r>
            <a:r>
              <a:rPr lang="en-GB" sz="3600" dirty="0" err="1"/>
              <a:t>dL</a:t>
            </a:r>
            <a:r>
              <a:rPr lang="el-GR" sz="3600" dirty="0"/>
              <a:t> (γυναίκες)</a:t>
            </a:r>
            <a:r>
              <a:rPr lang="en-US" sz="3600" dirty="0"/>
              <a:t>:</a:t>
            </a:r>
            <a:r>
              <a:rPr lang="el-GR" sz="3600" dirty="0"/>
              <a:t> </a:t>
            </a:r>
          </a:p>
          <a:p>
            <a:pPr>
              <a:buClr>
                <a:srgbClr val="FF0000"/>
              </a:buClr>
              <a:buFont typeface="Courier New" charset="0"/>
              <a:buChar char="o"/>
            </a:pPr>
            <a:r>
              <a:rPr lang="el-GR" sz="3600" dirty="0"/>
              <a:t> 1% σε ΡΣΔ 60 </a:t>
            </a:r>
            <a:r>
              <a:rPr lang="en-GB" sz="3600" dirty="0"/>
              <a:t>mL</a:t>
            </a:r>
            <a:r>
              <a:rPr lang="el-GR" sz="3600" dirty="0"/>
              <a:t>/</a:t>
            </a:r>
            <a:r>
              <a:rPr lang="en-GB" sz="3600" dirty="0"/>
              <a:t>min</a:t>
            </a:r>
            <a:r>
              <a:rPr lang="el-GR" sz="3600" dirty="0"/>
              <a:t>/1.73</a:t>
            </a:r>
            <a:r>
              <a:rPr lang="en-GB" sz="3600" dirty="0"/>
              <a:t>m</a:t>
            </a:r>
            <a:r>
              <a:rPr lang="el-GR" sz="3600" baseline="30000" dirty="0"/>
              <a:t>2</a:t>
            </a:r>
            <a:r>
              <a:rPr lang="el-GR" sz="3600" dirty="0"/>
              <a:t> </a:t>
            </a:r>
          </a:p>
          <a:p>
            <a:pPr>
              <a:buClr>
                <a:srgbClr val="FF0000"/>
              </a:buClr>
              <a:buFont typeface="Courier New" charset="0"/>
              <a:buChar char="o"/>
            </a:pPr>
            <a:r>
              <a:rPr lang="el-GR" sz="3600" dirty="0"/>
              <a:t> 9% σε ΡΣΔ 30 </a:t>
            </a:r>
            <a:r>
              <a:rPr lang="en-GB" sz="3600" dirty="0"/>
              <a:t>mL</a:t>
            </a:r>
            <a:r>
              <a:rPr lang="el-GR" sz="3600" dirty="0"/>
              <a:t>/</a:t>
            </a:r>
            <a:r>
              <a:rPr lang="en-GB" sz="3600" dirty="0"/>
              <a:t>min</a:t>
            </a:r>
            <a:r>
              <a:rPr lang="el-GR" sz="3600" dirty="0"/>
              <a:t>/1.73</a:t>
            </a:r>
            <a:r>
              <a:rPr lang="en-GB" sz="3600" dirty="0"/>
              <a:t>m</a:t>
            </a:r>
            <a:r>
              <a:rPr lang="el-GR" sz="3600" baseline="30000" dirty="0"/>
              <a:t>2</a:t>
            </a:r>
            <a:r>
              <a:rPr lang="el-GR" sz="3600" dirty="0"/>
              <a:t> </a:t>
            </a:r>
          </a:p>
          <a:p>
            <a:pPr>
              <a:buClr>
                <a:srgbClr val="FF0000"/>
              </a:buClr>
              <a:buFont typeface="Courier New" charset="0"/>
              <a:buChar char="o"/>
            </a:pPr>
            <a:r>
              <a:rPr lang="el-GR" sz="3600" dirty="0"/>
              <a:t> 33-67 % σε ΡΣΔ 15 </a:t>
            </a:r>
            <a:r>
              <a:rPr lang="en-GB" sz="3600" dirty="0"/>
              <a:t>mL</a:t>
            </a:r>
            <a:r>
              <a:rPr lang="el-GR" sz="3600" dirty="0"/>
              <a:t>/</a:t>
            </a:r>
            <a:r>
              <a:rPr lang="en-GB" sz="3600" dirty="0"/>
              <a:t>min</a:t>
            </a:r>
            <a:r>
              <a:rPr lang="el-GR" sz="3600" dirty="0"/>
              <a:t>/1.73</a:t>
            </a:r>
            <a:r>
              <a:rPr lang="en-GB" sz="3600" dirty="0"/>
              <a:t>m</a:t>
            </a:r>
            <a:r>
              <a:rPr lang="el-GR" sz="3600" baseline="30000" dirty="0"/>
              <a:t>2</a:t>
            </a:r>
            <a:endParaRPr lang="el-GR" sz="3600" dirty="0"/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l-GR" altLang="el-GR" sz="3500" b="1" u="sng" dirty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endParaRPr lang="el-GR" altLang="el-GR" sz="2400" dirty="0"/>
          </a:p>
          <a:p>
            <a:pPr eaLnBrk="1" hangingPunct="1">
              <a:lnSpc>
                <a:spcPct val="90000"/>
              </a:lnSpc>
            </a:pPr>
            <a:endParaRPr lang="en-US" altLang="el-GR" sz="2400" dirty="0"/>
          </a:p>
        </p:txBody>
      </p:sp>
    </p:spTree>
    <p:extLst>
      <p:ext uri="{BB962C8B-B14F-4D97-AF65-F5344CB8AC3E}">
        <p14:creationId xmlns:p14="http://schemas.microsoft.com/office/powerpoint/2010/main" val="10663336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altLang="el-GR" b="1" dirty="0"/>
            </a:br>
            <a:r>
              <a:rPr lang="el-GR" altLang="el-GR" b="1" dirty="0"/>
              <a:t>Αντιμετώπιση</a:t>
            </a:r>
            <a:r>
              <a:rPr lang="en-US" altLang="el-GR" b="1" u="sng" dirty="0"/>
              <a:t>:</a:t>
            </a:r>
            <a:r>
              <a:rPr lang="en-US" altLang="el-GR" dirty="0"/>
              <a:t> </a:t>
            </a:r>
            <a:r>
              <a:rPr lang="el-GR" altLang="el-GR" b="1" dirty="0"/>
              <a:t>Χορήγηση</a:t>
            </a:r>
            <a:r>
              <a:rPr lang="en-US" altLang="el-GR" b="1" dirty="0"/>
              <a:t> </a:t>
            </a:r>
            <a:r>
              <a:rPr lang="el-GR" altLang="el-GR" b="1" dirty="0" err="1"/>
              <a:t>Ερυθροποιητικών</a:t>
            </a:r>
            <a:r>
              <a:rPr lang="el-GR" altLang="el-GR" b="1" dirty="0"/>
              <a:t> παραγόντων</a:t>
            </a:r>
            <a:br>
              <a:rPr lang="el-GR" altLang="el-GR" dirty="0"/>
            </a:b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l-GR" altLang="el-GR" sz="3200" dirty="0"/>
              <a:t>Ε</a:t>
            </a:r>
            <a:r>
              <a:rPr lang="en-US" altLang="el-GR" sz="3200" dirty="0" err="1"/>
              <a:t>poetin</a:t>
            </a:r>
            <a:r>
              <a:rPr lang="en-US" altLang="el-GR" sz="3200" dirty="0"/>
              <a:t> alpha</a:t>
            </a:r>
            <a:r>
              <a:rPr lang="el-GR" altLang="el-GR" sz="3200" dirty="0"/>
              <a:t>,</a:t>
            </a:r>
            <a:r>
              <a:rPr lang="en-US" altLang="el-GR" sz="3200" dirty="0"/>
              <a:t> 3 </a:t>
            </a:r>
            <a:r>
              <a:rPr lang="el-GR" altLang="el-GR" sz="3200" dirty="0"/>
              <a:t>φορές/βδομάδα</a:t>
            </a:r>
            <a:endParaRPr lang="en-US" altLang="el-GR" sz="3200" dirty="0"/>
          </a:p>
          <a:p>
            <a:pPr>
              <a:buFont typeface="Wingdings" charset="2"/>
              <a:buChar char="§"/>
            </a:pPr>
            <a:r>
              <a:rPr lang="en-US" altLang="el-GR" sz="3200" dirty="0" err="1"/>
              <a:t>Epoetin</a:t>
            </a:r>
            <a:r>
              <a:rPr lang="en-US" altLang="el-GR" sz="3200" dirty="0"/>
              <a:t> beta</a:t>
            </a:r>
            <a:r>
              <a:rPr lang="el-GR" altLang="el-GR" sz="3200" dirty="0"/>
              <a:t>, </a:t>
            </a:r>
            <a:r>
              <a:rPr lang="en-US" altLang="el-GR" sz="3200" dirty="0"/>
              <a:t>3 </a:t>
            </a:r>
            <a:r>
              <a:rPr lang="el-GR" altLang="el-GR" sz="3200" dirty="0"/>
              <a:t>φορές/βδομάδα</a:t>
            </a:r>
          </a:p>
          <a:p>
            <a:pPr>
              <a:buFont typeface="Wingdings" charset="2"/>
              <a:buChar char="§"/>
            </a:pPr>
            <a:r>
              <a:rPr lang="en-US" altLang="el-GR" sz="3200" dirty="0" err="1"/>
              <a:t>Darbopoietin</a:t>
            </a:r>
            <a:r>
              <a:rPr lang="en-US" altLang="el-GR" sz="3200" dirty="0"/>
              <a:t> </a:t>
            </a:r>
            <a:r>
              <a:rPr lang="el-GR" altLang="el-GR" sz="3200" dirty="0"/>
              <a:t>/1-4 βδομάδες</a:t>
            </a:r>
            <a:endParaRPr lang="en-US" altLang="el-GR" sz="3200" dirty="0"/>
          </a:p>
          <a:p>
            <a:pPr>
              <a:buFont typeface="Wingdings" charset="2"/>
              <a:buChar char="§"/>
            </a:pPr>
            <a:r>
              <a:rPr lang="el-GR" altLang="el-GR" sz="3200" dirty="0"/>
              <a:t>Μ</a:t>
            </a:r>
            <a:r>
              <a:rPr lang="en-US" altLang="el-GR" sz="3200" dirty="0" err="1"/>
              <a:t>ethoxy</a:t>
            </a:r>
            <a:r>
              <a:rPr lang="en-US" altLang="el-GR" sz="3200" dirty="0"/>
              <a:t> polyethylene glycol-</a:t>
            </a:r>
            <a:r>
              <a:rPr lang="en-US" altLang="el-GR" sz="3200" dirty="0" err="1"/>
              <a:t>epoetin</a:t>
            </a:r>
            <a:r>
              <a:rPr lang="en-US" altLang="el-GR" sz="3200" dirty="0"/>
              <a:t> beta /4 </a:t>
            </a:r>
            <a:r>
              <a:rPr lang="el-GR" altLang="el-GR" sz="3200" dirty="0"/>
              <a:t>βδομάδες</a:t>
            </a:r>
          </a:p>
          <a:p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27969548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1064713" y="381000"/>
            <a:ext cx="10534388" cy="99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4400" b="1" dirty="0" err="1">
                <a:latin typeface="+mj-lt"/>
              </a:rPr>
              <a:t>Η</a:t>
            </a:r>
            <a:r>
              <a:rPr lang="el-GR" altLang="en-US" sz="4400" b="1" dirty="0">
                <a:latin typeface="+mj-lt"/>
              </a:rPr>
              <a:t> </a:t>
            </a:r>
            <a:r>
              <a:rPr lang="en-US" altLang="en-US" sz="4400" b="1" dirty="0">
                <a:latin typeface="+mj-lt"/>
              </a:rPr>
              <a:t>α</a:t>
            </a:r>
            <a:r>
              <a:rPr lang="el-GR" altLang="en-US" sz="4400" b="1" dirty="0" err="1">
                <a:latin typeface="+mj-lt"/>
              </a:rPr>
              <a:t>ναιμία</a:t>
            </a:r>
            <a:r>
              <a:rPr lang="el-GR" altLang="en-US" sz="4400" b="1" dirty="0">
                <a:latin typeface="+mj-lt"/>
              </a:rPr>
              <a:t> της ΧΝΝ έχει ποικίλες </a:t>
            </a:r>
            <a:r>
              <a:rPr lang="el-GR" altLang="en-US" sz="4400" b="1" dirty="0" err="1">
                <a:latin typeface="+mj-lt"/>
              </a:rPr>
              <a:t>συνέπει</a:t>
            </a:r>
            <a:r>
              <a:rPr lang="en-US" altLang="en-US" sz="4400" b="1" dirty="0" err="1">
                <a:latin typeface="+mj-lt"/>
              </a:rPr>
              <a:t>ε</a:t>
            </a:r>
            <a:r>
              <a:rPr lang="el-GR" altLang="en-US" sz="4400" b="1" dirty="0">
                <a:latin typeface="+mj-lt"/>
              </a:rPr>
              <a:t>ς</a:t>
            </a:r>
            <a:endParaRPr lang="en-US" altLang="en-US" sz="4400" b="1" dirty="0">
              <a:latin typeface="+mj-lt"/>
            </a:endParaRPr>
          </a:p>
        </p:txBody>
      </p:sp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2514601" y="5943600"/>
            <a:ext cx="7940675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b">
            <a:spAutoFit/>
          </a:bodyPr>
          <a:lstStyle>
            <a:lvl1pPr>
              <a:tabLst>
                <a:tab pos="40005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tabLst>
                <a:tab pos="40005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tabLst>
                <a:tab pos="40005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tabLst>
                <a:tab pos="40005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tabLst>
                <a:tab pos="40005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0005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0005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0005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0005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30000"/>
              </a:spcBef>
              <a:defRPr/>
            </a:pPr>
            <a:r>
              <a:rPr lang="en-US" altLang="en-US" sz="1100" dirty="0">
                <a:latin typeface="Arial" charset="0"/>
              </a:rPr>
              <a:t>1. </a:t>
            </a:r>
            <a:r>
              <a:rPr lang="en-US" altLang="en-US" sz="1100" dirty="0" err="1">
                <a:latin typeface="Arial" charset="0"/>
              </a:rPr>
              <a:t>Hoffbrand</a:t>
            </a:r>
            <a:r>
              <a:rPr lang="en-US" altLang="en-US" sz="1100" dirty="0">
                <a:latin typeface="Arial" charset="0"/>
              </a:rPr>
              <a:t> AV et al. Essential Hematology,1993;  2. Levin A et al. Am J Kidney Dis. 1999;34:125-134;  3. Foley RN et al. Am J Kidney Dis. 1998;28:53-61; 4. Ludwig H et al. </a:t>
            </a:r>
            <a:r>
              <a:rPr lang="en-US" altLang="en-US" sz="1100" dirty="0" err="1">
                <a:latin typeface="Arial" charset="0"/>
              </a:rPr>
              <a:t>Semin</a:t>
            </a:r>
            <a:r>
              <a:rPr lang="en-US" altLang="en-US" sz="1100" dirty="0">
                <a:latin typeface="Arial" charset="0"/>
              </a:rPr>
              <a:t> </a:t>
            </a:r>
            <a:r>
              <a:rPr lang="en-US" altLang="en-US" sz="1100" dirty="0" err="1">
                <a:latin typeface="Arial" charset="0"/>
              </a:rPr>
              <a:t>Oncol</a:t>
            </a:r>
            <a:r>
              <a:rPr lang="en-US" altLang="en-US" sz="1100" dirty="0">
                <a:latin typeface="Arial" charset="0"/>
              </a:rPr>
              <a:t>. 2001;28(</a:t>
            </a:r>
            <a:r>
              <a:rPr lang="en-US" altLang="en-US" sz="1100" dirty="0" err="1">
                <a:latin typeface="Arial" charset="0"/>
              </a:rPr>
              <a:t>suppl</a:t>
            </a:r>
            <a:r>
              <a:rPr lang="en-US" altLang="en-US" sz="1100" dirty="0">
                <a:latin typeface="Arial" charset="0"/>
              </a:rPr>
              <a:t> 8):7-14; 5. Mackie MJ et al. In: Edwards CRW et al, eds. Davidson’s Principles and Practice of Medicine, 1995.</a:t>
            </a:r>
            <a:r>
              <a:rPr lang="en-US" altLang="en-US" sz="1200" dirty="0">
                <a:latin typeface="Arial" charset="0"/>
              </a:rPr>
              <a:t> </a:t>
            </a:r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583658" y="1674237"/>
            <a:ext cx="4121834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l-GR" altLang="en-US" sz="2000" b="1" dirty="0">
                <a:latin typeface="+mn-lt"/>
              </a:rPr>
              <a:t>Λήθαργος</a:t>
            </a:r>
            <a:r>
              <a:rPr lang="en-US" altLang="en-US" sz="2000" b="1" baseline="30000" dirty="0">
                <a:latin typeface="+mn-lt"/>
              </a:rPr>
              <a:t>1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l-GR" altLang="en-US" sz="2000" b="1" dirty="0">
                <a:latin typeface="+mn-lt"/>
              </a:rPr>
              <a:t>Σύγχυση</a:t>
            </a:r>
            <a:r>
              <a:rPr lang="en-US" altLang="en-US" sz="2000" b="1" baseline="30000" dirty="0">
                <a:latin typeface="+mn-lt"/>
              </a:rPr>
              <a:t>1</a:t>
            </a:r>
            <a:endParaRPr lang="en-US" altLang="en-US" sz="2000" b="1" dirty="0"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l-GR" altLang="en-US" sz="2000" b="1" dirty="0" err="1">
                <a:latin typeface="+mn-lt"/>
              </a:rPr>
              <a:t>Υπερτ</a:t>
            </a:r>
            <a:r>
              <a:rPr lang="en-US" altLang="en-US" sz="2000" b="1" dirty="0" err="1">
                <a:latin typeface="+mn-lt"/>
              </a:rPr>
              <a:t>ρ</a:t>
            </a:r>
            <a:r>
              <a:rPr lang="el-GR" altLang="en-US" sz="2000" b="1" dirty="0" err="1">
                <a:latin typeface="+mn-lt"/>
              </a:rPr>
              <a:t>οφία</a:t>
            </a:r>
            <a:r>
              <a:rPr lang="el-GR" altLang="en-US" sz="2000" b="1" dirty="0">
                <a:latin typeface="+mn-lt"/>
              </a:rPr>
              <a:t> μυοκαρδίου</a:t>
            </a:r>
            <a:r>
              <a:rPr lang="en-US" altLang="en-US" sz="2000" b="1" baseline="30000" dirty="0">
                <a:latin typeface="+mn-lt"/>
              </a:rPr>
              <a:t>2,3</a:t>
            </a:r>
            <a:endParaRPr lang="en-US" altLang="en-US" sz="2000" b="1" dirty="0"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l-GR" altLang="en-US" sz="2000" b="1" dirty="0" err="1">
                <a:latin typeface="+mn-lt"/>
              </a:rPr>
              <a:t>Στηθαγχη</a:t>
            </a:r>
            <a:r>
              <a:rPr lang="en-US" altLang="en-US" sz="2000" b="1" baseline="30000" dirty="0">
                <a:latin typeface="+mn-lt"/>
              </a:rPr>
              <a:t>1,5</a:t>
            </a:r>
            <a:endParaRPr lang="en-US" altLang="en-US" sz="2000" b="1" dirty="0"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l-GR" altLang="en-US" sz="2000" b="1" dirty="0">
                <a:latin typeface="+mn-lt"/>
              </a:rPr>
              <a:t>Επηρεασμένη νοητική </a:t>
            </a:r>
            <a:r>
              <a:rPr lang="el-GR" altLang="en-US" sz="2000" b="1" dirty="0" err="1">
                <a:latin typeface="+mn-lt"/>
              </a:rPr>
              <a:t>λειτουργ</a:t>
            </a:r>
            <a:r>
              <a:rPr lang="en-US" altLang="en-US" sz="2000" b="1" dirty="0" err="1">
                <a:latin typeface="+mn-lt"/>
              </a:rPr>
              <a:t>ί</a:t>
            </a:r>
            <a:r>
              <a:rPr lang="el-GR" altLang="en-US" sz="2000" b="1" dirty="0">
                <a:latin typeface="+mn-lt"/>
              </a:rPr>
              <a:t>α</a:t>
            </a:r>
            <a:r>
              <a:rPr lang="en-US" altLang="en-US" sz="2000" b="1" baseline="30000" dirty="0">
                <a:latin typeface="+mn-lt"/>
              </a:rPr>
              <a:t>4</a:t>
            </a:r>
            <a:endParaRPr lang="en-US" altLang="en-US" sz="2000" b="1" dirty="0"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l-GR" altLang="en-US" sz="2000" b="1" dirty="0">
                <a:latin typeface="+mn-lt"/>
              </a:rPr>
              <a:t>Επηρεασμένη </a:t>
            </a:r>
            <a:r>
              <a:rPr lang="el-GR" altLang="en-US" sz="2000" b="1" dirty="0" err="1">
                <a:latin typeface="+mn-lt"/>
              </a:rPr>
              <a:t>ανοσιακή</a:t>
            </a:r>
            <a:r>
              <a:rPr lang="el-GR" altLang="en-US" sz="2000" b="1" dirty="0">
                <a:latin typeface="+mn-lt"/>
              </a:rPr>
              <a:t> </a:t>
            </a:r>
            <a:r>
              <a:rPr lang="el-GR" altLang="en-US" sz="2000" b="1" dirty="0" err="1">
                <a:latin typeface="+mn-lt"/>
              </a:rPr>
              <a:t>απ</a:t>
            </a:r>
            <a:r>
              <a:rPr lang="en-US" altLang="en-US" sz="2000" b="1" dirty="0" err="1">
                <a:latin typeface="+mn-lt"/>
              </a:rPr>
              <a:t>ά</a:t>
            </a:r>
            <a:r>
              <a:rPr lang="el-GR" altLang="en-US" sz="2000" b="1" dirty="0" err="1">
                <a:latin typeface="+mn-lt"/>
              </a:rPr>
              <a:t>ντηση</a:t>
            </a:r>
            <a:r>
              <a:rPr lang="en-US" altLang="en-US" sz="2000" b="1" baseline="30000" dirty="0">
                <a:latin typeface="+mn-lt"/>
              </a:rPr>
              <a:t>4</a:t>
            </a:r>
            <a:endParaRPr lang="en-US" altLang="en-US" sz="2000" b="1" dirty="0"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l-GR" altLang="en-US" sz="2000" b="1" dirty="0">
                <a:latin typeface="+mn-lt"/>
              </a:rPr>
              <a:t>Τεινεσμός</a:t>
            </a:r>
            <a:r>
              <a:rPr lang="en-US" altLang="en-US" sz="2000" b="1" baseline="30000" dirty="0">
                <a:latin typeface="+mn-lt"/>
              </a:rPr>
              <a:t>4,5</a:t>
            </a:r>
            <a:endParaRPr lang="en-US" altLang="en-US" sz="2000" b="1" dirty="0"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l-GR" altLang="en-US" sz="2000" b="1" dirty="0" err="1">
                <a:latin typeface="+mn-lt"/>
              </a:rPr>
              <a:t>Μειωμ</a:t>
            </a:r>
            <a:r>
              <a:rPr lang="en-US" altLang="en-US" sz="2000" b="1" dirty="0" err="1">
                <a:latin typeface="+mn-lt"/>
              </a:rPr>
              <a:t>έ</a:t>
            </a:r>
            <a:r>
              <a:rPr lang="el-GR" altLang="en-US" sz="2000" b="1" dirty="0" err="1">
                <a:latin typeface="+mn-lt"/>
              </a:rPr>
              <a:t>νη</a:t>
            </a:r>
            <a:r>
              <a:rPr lang="el-GR" altLang="en-US" sz="2000" b="1" dirty="0">
                <a:latin typeface="+mn-lt"/>
              </a:rPr>
              <a:t> ικανότητα </a:t>
            </a:r>
            <a:r>
              <a:rPr lang="en-US" altLang="en-US" sz="2000" b="1" dirty="0" err="1">
                <a:latin typeface="+mn-lt"/>
              </a:rPr>
              <a:t>ά</a:t>
            </a:r>
            <a:r>
              <a:rPr lang="el-GR" altLang="en-US" sz="2000" b="1" dirty="0" err="1">
                <a:latin typeface="+mn-lt"/>
              </a:rPr>
              <a:t>σκησης</a:t>
            </a:r>
            <a:r>
              <a:rPr lang="en-US" altLang="en-US" sz="2000" b="1" baseline="30000" dirty="0">
                <a:latin typeface="+mn-lt"/>
              </a:rPr>
              <a:t>4</a:t>
            </a:r>
          </a:p>
        </p:txBody>
      </p:sp>
      <p:sp>
        <p:nvSpPr>
          <p:cNvPr id="117767" name="Text Box 7"/>
          <p:cNvSpPr txBox="1">
            <a:spLocks noChangeArrowheads="1"/>
          </p:cNvSpPr>
          <p:nvPr/>
        </p:nvSpPr>
        <p:spPr bwMode="auto">
          <a:xfrm>
            <a:off x="7010400" y="1674238"/>
            <a:ext cx="4110549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l-GR" altLang="en-US" sz="2000" b="1" dirty="0"/>
              <a:t>Αδυναμία</a:t>
            </a:r>
            <a:r>
              <a:rPr lang="en-US" altLang="en-US" sz="2000" b="1" baseline="30000" dirty="0"/>
              <a:t>1,4</a:t>
            </a:r>
            <a:r>
              <a:rPr lang="en-US" altLang="en-US" sz="2000" b="1" dirty="0"/>
              <a:t>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 b="1" dirty="0" err="1"/>
              <a:t>Δ</a:t>
            </a:r>
            <a:r>
              <a:rPr lang="el-GR" altLang="en-US" sz="2000" b="1" dirty="0" err="1"/>
              <a:t>υσχ</a:t>
            </a:r>
            <a:r>
              <a:rPr lang="en-US" altLang="en-US" sz="2000" b="1" dirty="0" err="1"/>
              <a:t>έ</a:t>
            </a:r>
            <a:r>
              <a:rPr lang="el-GR" altLang="en-US" sz="2000" b="1" dirty="0" err="1"/>
              <a:t>ρεια</a:t>
            </a:r>
            <a:r>
              <a:rPr lang="el-GR" altLang="en-US" sz="2000" b="1" dirty="0"/>
              <a:t> στην αναπνοή</a:t>
            </a:r>
            <a:r>
              <a:rPr lang="en-US" altLang="en-US" sz="2000" b="1" baseline="30000" dirty="0"/>
              <a:t>1,4,5</a:t>
            </a:r>
            <a:endParaRPr lang="en-US" altLang="en-US" sz="2000" b="1" dirty="0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 b="1" dirty="0" err="1"/>
              <a:t>Α</a:t>
            </a:r>
            <a:r>
              <a:rPr lang="el-GR" altLang="en-US" sz="2000" b="1" dirty="0" err="1"/>
              <a:t>ίσθημα</a:t>
            </a:r>
            <a:r>
              <a:rPr lang="el-GR" altLang="en-US" sz="2000" b="1" dirty="0"/>
              <a:t> σφυγμών </a:t>
            </a:r>
            <a:r>
              <a:rPr lang="en-US" altLang="en-US" sz="2000" b="1" baseline="30000" dirty="0"/>
              <a:t>4,5</a:t>
            </a:r>
            <a:endParaRPr lang="en-US" altLang="en-US" sz="2000" b="1" dirty="0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 b="1" dirty="0" err="1"/>
              <a:t>Μ</a:t>
            </a:r>
            <a:r>
              <a:rPr lang="el-GR" altLang="en-US" sz="2000" b="1" dirty="0" err="1"/>
              <a:t>εί</a:t>
            </a:r>
            <a:r>
              <a:rPr lang="en-US" altLang="en-US" sz="2000" b="1" dirty="0" err="1"/>
              <a:t>ω</a:t>
            </a:r>
            <a:r>
              <a:rPr lang="el-GR" altLang="en-US" sz="2000" b="1" dirty="0" err="1"/>
              <a:t>ση</a:t>
            </a:r>
            <a:r>
              <a:rPr lang="el-GR" altLang="en-US" sz="2000" b="1" dirty="0"/>
              <a:t> της </a:t>
            </a:r>
            <a:r>
              <a:rPr lang="en-US" altLang="en-US" sz="2000" b="1" dirty="0"/>
              <a:t>libido/</a:t>
            </a:r>
            <a:r>
              <a:rPr lang="el-GR" altLang="en-US" sz="2000" b="1" dirty="0"/>
              <a:t>ανικανότητα</a:t>
            </a:r>
            <a:r>
              <a:rPr lang="en-US" altLang="en-US" sz="2000" b="1" baseline="30000" dirty="0"/>
              <a:t>4</a:t>
            </a:r>
            <a:endParaRPr lang="en-US" altLang="en-US" sz="2000" b="1" dirty="0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l-GR" altLang="en-US" sz="2000" b="1" dirty="0" err="1"/>
              <a:t>Κεφαλα</a:t>
            </a:r>
            <a:r>
              <a:rPr lang="en-US" altLang="en-US" sz="2000" b="1" dirty="0" err="1"/>
              <a:t>λ</a:t>
            </a:r>
            <a:r>
              <a:rPr lang="el-GR" altLang="en-US" sz="2000" b="1" dirty="0" err="1"/>
              <a:t>γίες</a:t>
            </a:r>
            <a:r>
              <a:rPr lang="en-US" altLang="en-US" sz="2000" b="1" baseline="30000" dirty="0"/>
              <a:t>4,5</a:t>
            </a:r>
            <a:endParaRPr lang="en-US" altLang="en-US" sz="2000" b="1" dirty="0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l-GR" altLang="en-US" sz="2000" b="1" dirty="0" err="1"/>
              <a:t>Ωχρότητ</a:t>
            </a:r>
            <a:r>
              <a:rPr lang="en-US" altLang="en-US" sz="2000" b="1" dirty="0"/>
              <a:t>α</a:t>
            </a:r>
            <a:r>
              <a:rPr lang="en-US" altLang="en-US" sz="2000" b="1" baseline="30000" dirty="0"/>
              <a:t>4,5</a:t>
            </a:r>
            <a:endParaRPr lang="en-US" altLang="en-US" sz="2000" b="1" dirty="0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 b="1" dirty="0" err="1"/>
              <a:t>Ο</a:t>
            </a:r>
            <a:r>
              <a:rPr lang="el-GR" altLang="en-US" sz="2000" b="1" dirty="0" err="1"/>
              <a:t>ίδημα</a:t>
            </a:r>
            <a:r>
              <a:rPr lang="en-US" altLang="en-US" sz="2000" b="1" baseline="30000" dirty="0"/>
              <a:t>4,5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l-GR" altLang="en-US" sz="2000" b="1" dirty="0" err="1"/>
              <a:t>Παραισθησ</a:t>
            </a:r>
            <a:r>
              <a:rPr lang="en-US" altLang="en-US" sz="2000" b="1" dirty="0" err="1"/>
              <a:t>ί</a:t>
            </a:r>
            <a:r>
              <a:rPr lang="el-GR" altLang="en-US" sz="2000" b="1" dirty="0" err="1"/>
              <a:t>ες</a:t>
            </a:r>
            <a:r>
              <a:rPr lang="el-GR" altLang="en-US" sz="2000" b="1" dirty="0"/>
              <a:t> </a:t>
            </a:r>
            <a:r>
              <a:rPr lang="en-US" altLang="en-US" sz="2000" b="1" dirty="0" err="1"/>
              <a:t>ά</a:t>
            </a:r>
            <a:r>
              <a:rPr lang="el-GR" altLang="en-US" sz="2000" b="1" dirty="0" err="1"/>
              <a:t>κρων</a:t>
            </a:r>
            <a:r>
              <a:rPr lang="en-US" altLang="en-US" sz="2000" b="1" baseline="30000" dirty="0"/>
              <a:t>5</a:t>
            </a:r>
          </a:p>
        </p:txBody>
      </p:sp>
      <p:pic>
        <p:nvPicPr>
          <p:cNvPr id="3789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846" y="1524000"/>
            <a:ext cx="1600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1928018" y="1247269"/>
            <a:ext cx="8259763" cy="107950"/>
          </a:xfrm>
          <a:prstGeom prst="rect">
            <a:avLst/>
          </a:prstGeom>
          <a:solidFill>
            <a:srgbClr val="333399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7745526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726510" y="228600"/>
            <a:ext cx="9941490" cy="139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l-GR" sz="3200" b="1" dirty="0">
                <a:solidFill>
                  <a:srgbClr val="000099"/>
                </a:solidFill>
                <a:latin typeface="+mj-lt"/>
              </a:rPr>
              <a:t>Η αύξηση του </a:t>
            </a:r>
            <a:r>
              <a:rPr lang="en-US" altLang="el-GR" sz="3200" b="1" dirty="0" err="1">
                <a:solidFill>
                  <a:srgbClr val="000099"/>
                </a:solidFill>
                <a:latin typeface="+mj-lt"/>
              </a:rPr>
              <a:t>Ht</a:t>
            </a:r>
            <a:r>
              <a:rPr lang="en-US" altLang="el-GR" sz="32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l-GR" altLang="el-GR" sz="3200" b="1" dirty="0">
                <a:solidFill>
                  <a:srgbClr val="000099"/>
                </a:solidFill>
                <a:latin typeface="+mj-lt"/>
              </a:rPr>
              <a:t>με τη χορήγηση </a:t>
            </a:r>
            <a:r>
              <a:rPr lang="en-US" altLang="el-GR" sz="3200" b="1" dirty="0" err="1">
                <a:solidFill>
                  <a:srgbClr val="000099"/>
                </a:solidFill>
                <a:latin typeface="+mj-lt"/>
              </a:rPr>
              <a:t>rHu</a:t>
            </a:r>
            <a:r>
              <a:rPr lang="el-GR" altLang="el-GR" sz="3200" b="1" dirty="0">
                <a:solidFill>
                  <a:srgbClr val="000099"/>
                </a:solidFill>
                <a:latin typeface="+mj-lt"/>
              </a:rPr>
              <a:t>-</a:t>
            </a:r>
            <a:r>
              <a:rPr lang="en-US" altLang="el-GR" sz="3200" b="1" dirty="0">
                <a:solidFill>
                  <a:srgbClr val="000099"/>
                </a:solidFill>
                <a:latin typeface="+mj-lt"/>
              </a:rPr>
              <a:t>EPO</a:t>
            </a:r>
            <a:r>
              <a:rPr lang="el-GR" altLang="el-GR" sz="3200" b="1" dirty="0">
                <a:solidFill>
                  <a:srgbClr val="000099"/>
                </a:solidFill>
                <a:latin typeface="+mj-lt"/>
              </a:rPr>
              <a:t> συσχετίζεται με βελτίωση της ποιότητας ζωής</a:t>
            </a:r>
            <a:r>
              <a:rPr lang="en-US" altLang="el-GR" sz="32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l-GR" altLang="el-GR" sz="3200" b="1" dirty="0">
                <a:solidFill>
                  <a:srgbClr val="000099"/>
                </a:solidFill>
                <a:latin typeface="+mj-lt"/>
              </a:rPr>
              <a:t>(</a:t>
            </a:r>
            <a:r>
              <a:rPr lang="en-US" altLang="el-GR" sz="3200" b="1" dirty="0">
                <a:solidFill>
                  <a:srgbClr val="000099"/>
                </a:solidFill>
                <a:latin typeface="+mj-lt"/>
              </a:rPr>
              <a:t>QOL</a:t>
            </a:r>
            <a:r>
              <a:rPr lang="el-GR" altLang="el-GR" sz="3200" b="1" dirty="0">
                <a:solidFill>
                  <a:srgbClr val="000099"/>
                </a:solidFill>
                <a:latin typeface="+mj-lt"/>
              </a:rPr>
              <a:t>) των ασθενών</a:t>
            </a:r>
            <a:endParaRPr lang="en-US" altLang="el-GR" sz="32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2882900" y="6320982"/>
            <a:ext cx="6032500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b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SzPct val="125000"/>
              <a:defRPr/>
            </a:pPr>
            <a:r>
              <a:rPr lang="en-US" altLang="el-GR" sz="1400" dirty="0" err="1"/>
              <a:t>Revicki</a:t>
            </a:r>
            <a:r>
              <a:rPr lang="en-US" altLang="el-GR" sz="1400" dirty="0"/>
              <a:t> DA et al. Am J Kidney Dis. 1995;25:548-554.</a:t>
            </a:r>
          </a:p>
        </p:txBody>
      </p:sp>
      <p:grpSp>
        <p:nvGrpSpPr>
          <p:cNvPr id="38915" name="Group 6"/>
          <p:cNvGrpSpPr>
            <a:grpSpLocks/>
          </p:cNvGrpSpPr>
          <p:nvPr/>
        </p:nvGrpSpPr>
        <p:grpSpPr bwMode="auto">
          <a:xfrm>
            <a:off x="3048000" y="1905000"/>
            <a:ext cx="6553200" cy="4305300"/>
            <a:chOff x="1176" y="1200"/>
            <a:chExt cx="3853" cy="2616"/>
          </a:xfrm>
        </p:grpSpPr>
        <p:sp>
          <p:nvSpPr>
            <p:cNvPr id="118791" name="Line 7"/>
            <p:cNvSpPr>
              <a:spLocks noChangeShapeType="1"/>
            </p:cNvSpPr>
            <p:nvPr/>
          </p:nvSpPr>
          <p:spPr bwMode="auto">
            <a:xfrm>
              <a:off x="1343" y="2304"/>
              <a:ext cx="3463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18792" name="Rectangle 8"/>
            <p:cNvSpPr>
              <a:spLocks noChangeArrowheads="1"/>
            </p:cNvSpPr>
            <p:nvPr/>
          </p:nvSpPr>
          <p:spPr bwMode="auto">
            <a:xfrm>
              <a:off x="1314" y="1320"/>
              <a:ext cx="3585" cy="2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/>
            <a:lstStyle>
              <a:lvl1pPr defTabSz="1028700">
                <a:tabLst>
                  <a:tab pos="4805363" algn="l"/>
                  <a:tab pos="65151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defTabSz="1028700">
                <a:tabLst>
                  <a:tab pos="4805363" algn="l"/>
                  <a:tab pos="65151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1028700">
                <a:tabLst>
                  <a:tab pos="4805363" algn="l"/>
                  <a:tab pos="65151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1028700">
                <a:tabLst>
                  <a:tab pos="4805363" algn="l"/>
                  <a:tab pos="65151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1028700">
                <a:tabLst>
                  <a:tab pos="4805363" algn="l"/>
                  <a:tab pos="65151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10287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805363" algn="l"/>
                  <a:tab pos="65151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10287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805363" algn="l"/>
                  <a:tab pos="65151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10287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805363" algn="l"/>
                  <a:tab pos="65151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10287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805363" algn="l"/>
                  <a:tab pos="65151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40000"/>
                </a:spcBef>
              </a:pPr>
              <a:endParaRPr lang="en-US" altLang="el-GR" sz="1600" b="1"/>
            </a:p>
            <a:p>
              <a:pPr eaLnBrk="1" hangingPunct="1">
                <a:spcBef>
                  <a:spcPct val="40000"/>
                </a:spcBef>
              </a:pPr>
              <a:r>
                <a:rPr lang="el-GR" altLang="el-GR" b="1"/>
                <a:t>Έκβαση</a:t>
              </a:r>
              <a:endParaRPr lang="en-US" altLang="el-GR" sz="1600"/>
            </a:p>
            <a:p>
              <a:pPr eaLnBrk="1" hangingPunct="1">
                <a:spcBef>
                  <a:spcPct val="50000"/>
                </a:spcBef>
              </a:pPr>
              <a:r>
                <a:rPr lang="el-GR" altLang="el-GR" sz="1600"/>
                <a:t>Ενέργεια </a:t>
              </a:r>
              <a:r>
                <a:rPr lang="en-US" altLang="el-GR" sz="1600"/>
                <a:t>	</a:t>
              </a:r>
              <a:r>
                <a:rPr lang="en-US" altLang="el-GR" sz="1600">
                  <a:sym typeface="ZapfDingbats" charset="0"/>
                </a:rPr>
                <a:t></a:t>
              </a:r>
              <a:endParaRPr lang="en-US" altLang="el-GR" sz="1600"/>
            </a:p>
            <a:p>
              <a:pPr eaLnBrk="1" hangingPunct="1">
                <a:spcBef>
                  <a:spcPct val="10000"/>
                </a:spcBef>
              </a:pPr>
              <a:r>
                <a:rPr lang="el-GR" altLang="el-GR" sz="1600"/>
                <a:t>Ικανότητα για Φυσική άσκηση</a:t>
              </a:r>
              <a:r>
                <a:rPr lang="en-US" altLang="el-GR" sz="1600"/>
                <a:t>	</a:t>
              </a:r>
              <a:r>
                <a:rPr lang="en-US" altLang="el-GR" sz="1600">
                  <a:sym typeface="ZapfDingbats" charset="0"/>
                </a:rPr>
                <a:t></a:t>
              </a:r>
              <a:endParaRPr lang="en-US" altLang="el-GR" sz="1600"/>
            </a:p>
            <a:p>
              <a:pPr eaLnBrk="1" hangingPunct="1">
                <a:spcBef>
                  <a:spcPct val="10000"/>
                </a:spcBef>
              </a:pPr>
              <a:r>
                <a:rPr lang="el-GR" altLang="el-GR" sz="1600"/>
                <a:t>Νοητική λειτουργία</a:t>
              </a:r>
              <a:r>
                <a:rPr lang="en-US" altLang="el-GR" sz="1600"/>
                <a:t>	</a:t>
              </a:r>
              <a:r>
                <a:rPr lang="en-US" altLang="el-GR" sz="1600">
                  <a:sym typeface="ZapfDingbats" charset="0"/>
                </a:rPr>
                <a:t></a:t>
              </a:r>
              <a:endParaRPr lang="en-US" altLang="el-GR" sz="1600"/>
            </a:p>
            <a:p>
              <a:pPr eaLnBrk="1" hangingPunct="1">
                <a:spcBef>
                  <a:spcPct val="10000"/>
                </a:spcBef>
              </a:pPr>
              <a:r>
                <a:rPr lang="el-GR" altLang="el-GR" sz="1600"/>
                <a:t>Κατάσταση γενικής υγείας</a:t>
              </a:r>
              <a:endParaRPr lang="en-US" altLang="el-GR" sz="1600"/>
            </a:p>
            <a:p>
              <a:pPr eaLnBrk="1" hangingPunct="1">
                <a:spcBef>
                  <a:spcPct val="50000"/>
                </a:spcBef>
              </a:pPr>
              <a:r>
                <a:rPr lang="el-GR" altLang="el-GR" b="1"/>
                <a:t>Προφίλ υγείας</a:t>
              </a:r>
              <a:endParaRPr lang="en-US" altLang="el-GR" b="1"/>
            </a:p>
            <a:p>
              <a:pPr eaLnBrk="1" hangingPunct="1">
                <a:spcBef>
                  <a:spcPct val="50000"/>
                </a:spcBef>
              </a:pPr>
              <a:r>
                <a:rPr lang="el-GR" altLang="el-GR" sz="1600"/>
                <a:t>Διαχείρηση καθημερινών αναγκών</a:t>
              </a:r>
              <a:r>
                <a:rPr lang="en-US" altLang="el-GR" sz="1600"/>
                <a:t>	</a:t>
              </a:r>
              <a:r>
                <a:rPr lang="el-GR" altLang="el-GR" sz="1600"/>
                <a:t> </a:t>
              </a:r>
              <a:r>
                <a:rPr lang="en-US" altLang="el-GR" sz="1600">
                  <a:sym typeface="ZapfDingbats" charset="0"/>
                </a:rPr>
                <a:t></a:t>
              </a:r>
              <a:endParaRPr lang="en-US" altLang="el-GR" sz="1600"/>
            </a:p>
            <a:p>
              <a:pPr eaLnBrk="1" hangingPunct="1">
                <a:spcBef>
                  <a:spcPct val="10000"/>
                </a:spcBef>
              </a:pPr>
              <a:r>
                <a:rPr lang="el-GR" altLang="el-GR" sz="1600"/>
                <a:t>Επαγρύπνιση</a:t>
              </a:r>
              <a:r>
                <a:rPr lang="en-US" altLang="el-GR" sz="1600"/>
                <a:t>                                                               </a:t>
              </a:r>
              <a:r>
                <a:rPr lang="en-US" altLang="el-GR" sz="1600">
                  <a:sym typeface="ZapfDingbats" charset="0"/>
                </a:rPr>
                <a:t></a:t>
              </a:r>
            </a:p>
            <a:p>
              <a:pPr eaLnBrk="1" hangingPunct="1">
                <a:spcBef>
                  <a:spcPct val="10000"/>
                </a:spcBef>
              </a:pPr>
              <a:r>
                <a:rPr lang="el-GR" altLang="el-GR" sz="1600"/>
                <a:t>Κοινωνική δράση</a:t>
              </a:r>
              <a:r>
                <a:rPr lang="en-US" altLang="el-GR" sz="1600"/>
                <a:t>	</a:t>
              </a:r>
              <a:r>
                <a:rPr lang="el-GR" altLang="el-GR" sz="1600"/>
                <a:t> </a:t>
              </a:r>
              <a:r>
                <a:rPr lang="en-US" altLang="el-GR" sz="1600">
                  <a:sym typeface="ZapfDingbats" charset="0"/>
                </a:rPr>
                <a:t></a:t>
              </a:r>
              <a:endParaRPr lang="en-US" altLang="el-GR" sz="1600">
                <a:sym typeface="Wingdings 2" charset="2"/>
              </a:endParaRPr>
            </a:p>
            <a:p>
              <a:pPr eaLnBrk="1" hangingPunct="1">
                <a:spcBef>
                  <a:spcPct val="10000"/>
                </a:spcBef>
              </a:pPr>
              <a:r>
                <a:rPr lang="el-GR" altLang="el-GR" sz="1600"/>
                <a:t>Σεξουαλική δυσλειτουργία</a:t>
              </a:r>
              <a:r>
                <a:rPr lang="en-US" altLang="el-GR" sz="1600"/>
                <a:t>                                            </a:t>
              </a:r>
              <a:r>
                <a:rPr lang="en-US" altLang="el-GR" sz="1600">
                  <a:sym typeface="ZapfDingbats" charset="0"/>
                </a:rPr>
                <a:t></a:t>
              </a:r>
            </a:p>
            <a:p>
              <a:pPr eaLnBrk="1" hangingPunct="1">
                <a:spcBef>
                  <a:spcPct val="10000"/>
                </a:spcBef>
              </a:pPr>
              <a:r>
                <a:rPr lang="el-GR" altLang="el-GR" sz="1600"/>
                <a:t>Κατάθλιψη </a:t>
              </a:r>
              <a:r>
                <a:rPr lang="en-US" altLang="el-GR" sz="1600"/>
                <a:t>	</a:t>
              </a:r>
              <a:endParaRPr lang="en-US" altLang="el-GR" sz="1600">
                <a:sym typeface="Symbol" charset="2"/>
              </a:endParaRPr>
            </a:p>
          </p:txBody>
        </p:sp>
        <p:sp>
          <p:nvSpPr>
            <p:cNvPr id="118793" name="Text Box 9"/>
            <p:cNvSpPr txBox="1">
              <a:spLocks noChangeArrowheads="1"/>
            </p:cNvSpPr>
            <p:nvPr/>
          </p:nvSpPr>
          <p:spPr bwMode="auto">
            <a:xfrm>
              <a:off x="3849" y="1200"/>
              <a:ext cx="1180" cy="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71550">
                <a:tabLst>
                  <a:tab pos="3492500" algn="l"/>
                  <a:tab pos="58293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defTabSz="971550">
                <a:tabLst>
                  <a:tab pos="3492500" algn="l"/>
                  <a:tab pos="58293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71550">
                <a:tabLst>
                  <a:tab pos="3492500" algn="l"/>
                  <a:tab pos="58293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71550">
                <a:tabLst>
                  <a:tab pos="3492500" algn="l"/>
                  <a:tab pos="58293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71550">
                <a:tabLst>
                  <a:tab pos="3492500" algn="l"/>
                  <a:tab pos="58293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715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92500" algn="l"/>
                  <a:tab pos="58293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715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92500" algn="l"/>
                  <a:tab pos="58293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715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92500" algn="l"/>
                  <a:tab pos="58293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715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92500" algn="l"/>
                  <a:tab pos="5829300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l-GR" altLang="el-GR" sz="1600" b="1" dirty="0"/>
                <a:t>Στατιστικά σημαντική μεταβολή</a:t>
              </a:r>
              <a:endParaRPr lang="en-US" altLang="el-GR" sz="1600" b="1" dirty="0"/>
            </a:p>
          </p:txBody>
        </p:sp>
        <p:sp>
          <p:nvSpPr>
            <p:cNvPr id="118794" name="Line 10"/>
            <p:cNvSpPr>
              <a:spLocks noChangeShapeType="1"/>
            </p:cNvSpPr>
            <p:nvPr/>
          </p:nvSpPr>
          <p:spPr bwMode="auto">
            <a:xfrm>
              <a:off x="1176" y="3660"/>
              <a:ext cx="376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18795" name="Line 11"/>
            <p:cNvSpPr>
              <a:spLocks noChangeShapeType="1"/>
            </p:cNvSpPr>
            <p:nvPr/>
          </p:nvSpPr>
          <p:spPr bwMode="auto">
            <a:xfrm>
              <a:off x="1176" y="1488"/>
              <a:ext cx="376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18796" name="Line 12"/>
            <p:cNvSpPr>
              <a:spLocks noChangeShapeType="1"/>
            </p:cNvSpPr>
            <p:nvPr/>
          </p:nvSpPr>
          <p:spPr bwMode="auto">
            <a:xfrm>
              <a:off x="1176" y="2520"/>
              <a:ext cx="376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18797" name="Line 13"/>
            <p:cNvSpPr>
              <a:spLocks noChangeShapeType="1"/>
            </p:cNvSpPr>
            <p:nvPr/>
          </p:nvSpPr>
          <p:spPr bwMode="auto">
            <a:xfrm>
              <a:off x="1176" y="1200"/>
              <a:ext cx="376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18798" name="Line 14"/>
            <p:cNvSpPr>
              <a:spLocks noChangeShapeType="1"/>
            </p:cNvSpPr>
            <p:nvPr/>
          </p:nvSpPr>
          <p:spPr bwMode="auto">
            <a:xfrm>
              <a:off x="1349" y="1968"/>
              <a:ext cx="345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18799" name="Line 15"/>
            <p:cNvSpPr>
              <a:spLocks noChangeShapeType="1"/>
            </p:cNvSpPr>
            <p:nvPr/>
          </p:nvSpPr>
          <p:spPr bwMode="auto">
            <a:xfrm>
              <a:off x="1343" y="2136"/>
              <a:ext cx="3475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18800" name="Line 16"/>
            <p:cNvSpPr>
              <a:spLocks noChangeShapeType="1"/>
            </p:cNvSpPr>
            <p:nvPr/>
          </p:nvSpPr>
          <p:spPr bwMode="auto">
            <a:xfrm>
              <a:off x="1367" y="3135"/>
              <a:ext cx="3451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18801" name="Line 17"/>
            <p:cNvSpPr>
              <a:spLocks noChangeShapeType="1"/>
            </p:cNvSpPr>
            <p:nvPr/>
          </p:nvSpPr>
          <p:spPr bwMode="auto">
            <a:xfrm>
              <a:off x="1367" y="3307"/>
              <a:ext cx="3451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18802" name="Line 18"/>
            <p:cNvSpPr>
              <a:spLocks noChangeShapeType="1"/>
            </p:cNvSpPr>
            <p:nvPr/>
          </p:nvSpPr>
          <p:spPr bwMode="auto">
            <a:xfrm>
              <a:off x="1367" y="3479"/>
              <a:ext cx="3451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18803" name="Line 19"/>
            <p:cNvSpPr>
              <a:spLocks noChangeShapeType="1"/>
            </p:cNvSpPr>
            <p:nvPr/>
          </p:nvSpPr>
          <p:spPr bwMode="auto">
            <a:xfrm>
              <a:off x="1367" y="2963"/>
              <a:ext cx="3451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18804" name="Line 20"/>
            <p:cNvSpPr>
              <a:spLocks noChangeShapeType="1"/>
            </p:cNvSpPr>
            <p:nvPr/>
          </p:nvSpPr>
          <p:spPr bwMode="auto">
            <a:xfrm>
              <a:off x="3963" y="1200"/>
              <a:ext cx="0" cy="244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</p:grp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3370264" y="3140075"/>
            <a:ext cx="5165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118806" name="Line 22"/>
          <p:cNvSpPr>
            <a:spLocks noChangeShapeType="1"/>
          </p:cNvSpPr>
          <p:nvPr/>
        </p:nvSpPr>
        <p:spPr bwMode="auto">
          <a:xfrm>
            <a:off x="3352801" y="2895600"/>
            <a:ext cx="51657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118807" name="Line 23"/>
          <p:cNvSpPr>
            <a:spLocks noChangeShapeType="1"/>
          </p:cNvSpPr>
          <p:nvPr/>
        </p:nvSpPr>
        <p:spPr bwMode="auto">
          <a:xfrm>
            <a:off x="3389314" y="3397250"/>
            <a:ext cx="5165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118808" name="Line 24"/>
          <p:cNvSpPr>
            <a:spLocks noChangeShapeType="1"/>
          </p:cNvSpPr>
          <p:nvPr/>
        </p:nvSpPr>
        <p:spPr bwMode="auto">
          <a:xfrm>
            <a:off x="3367089" y="3676650"/>
            <a:ext cx="5165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3376614" y="3940175"/>
            <a:ext cx="5165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118810" name="Line 26"/>
          <p:cNvSpPr>
            <a:spLocks noChangeShapeType="1"/>
          </p:cNvSpPr>
          <p:nvPr/>
        </p:nvSpPr>
        <p:spPr bwMode="auto">
          <a:xfrm>
            <a:off x="3398839" y="4359275"/>
            <a:ext cx="51657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118811" name="Line 27"/>
          <p:cNvSpPr>
            <a:spLocks noChangeShapeType="1"/>
          </p:cNvSpPr>
          <p:nvPr/>
        </p:nvSpPr>
        <p:spPr bwMode="auto">
          <a:xfrm>
            <a:off x="3363914" y="4721225"/>
            <a:ext cx="5165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118812" name="Line 28"/>
          <p:cNvSpPr>
            <a:spLocks noChangeShapeType="1"/>
          </p:cNvSpPr>
          <p:nvPr/>
        </p:nvSpPr>
        <p:spPr bwMode="auto">
          <a:xfrm>
            <a:off x="3373439" y="4984750"/>
            <a:ext cx="5165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118813" name="Line 29"/>
          <p:cNvSpPr>
            <a:spLocks noChangeShapeType="1"/>
          </p:cNvSpPr>
          <p:nvPr/>
        </p:nvSpPr>
        <p:spPr bwMode="auto">
          <a:xfrm>
            <a:off x="3367089" y="5264150"/>
            <a:ext cx="5165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118814" name="Line 30"/>
          <p:cNvSpPr>
            <a:spLocks noChangeShapeType="1"/>
          </p:cNvSpPr>
          <p:nvPr/>
        </p:nvSpPr>
        <p:spPr bwMode="auto">
          <a:xfrm>
            <a:off x="3376614" y="5527675"/>
            <a:ext cx="5165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118815" name="Line 31"/>
          <p:cNvSpPr>
            <a:spLocks noChangeShapeType="1"/>
          </p:cNvSpPr>
          <p:nvPr/>
        </p:nvSpPr>
        <p:spPr bwMode="auto">
          <a:xfrm>
            <a:off x="3386139" y="5791200"/>
            <a:ext cx="5165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89066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2057399" y="228599"/>
            <a:ext cx="9353811" cy="138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n-US" sz="3600" b="1" dirty="0">
                <a:latin typeface="+mj-lt"/>
              </a:rPr>
              <a:t>Ο διορθωμένος αιματοκρίτης</a:t>
            </a:r>
            <a:r>
              <a:rPr lang="en-US" altLang="en-US" sz="3600" b="1" dirty="0">
                <a:latin typeface="+mj-lt"/>
              </a:rPr>
              <a:t> </a:t>
            </a:r>
            <a:r>
              <a:rPr lang="el-GR" altLang="en-US" sz="3600" b="1" dirty="0">
                <a:latin typeface="+mj-lt"/>
              </a:rPr>
              <a:t>συσχετίζεται μ</a:t>
            </a:r>
            <a:r>
              <a:rPr lang="en-US" altLang="en-US" sz="3600" b="1" dirty="0" err="1">
                <a:latin typeface="+mj-lt"/>
              </a:rPr>
              <a:t>ε</a:t>
            </a:r>
            <a:r>
              <a:rPr lang="el-GR" altLang="en-US" sz="3600" b="1" dirty="0" err="1">
                <a:latin typeface="+mj-lt"/>
              </a:rPr>
              <a:t>ιωμένο</a:t>
            </a:r>
            <a:r>
              <a:rPr lang="el-GR" altLang="en-US" sz="3600" b="1" dirty="0">
                <a:latin typeface="+mj-lt"/>
              </a:rPr>
              <a:t> κ</a:t>
            </a:r>
            <a:r>
              <a:rPr lang="en-US" altLang="en-US" sz="3600" b="1" dirty="0" err="1">
                <a:latin typeface="+mj-lt"/>
              </a:rPr>
              <a:t>ί</a:t>
            </a:r>
            <a:r>
              <a:rPr lang="el-GR" altLang="en-US" sz="3600" b="1" dirty="0" err="1">
                <a:latin typeface="+mj-lt"/>
              </a:rPr>
              <a:t>νδυνο</a:t>
            </a:r>
            <a:r>
              <a:rPr lang="en-US" altLang="en-US" sz="3600" b="1" dirty="0">
                <a:latin typeface="+mj-lt"/>
              </a:rPr>
              <a:t> </a:t>
            </a:r>
            <a:r>
              <a:rPr lang="el-GR" altLang="en-US" sz="3600" b="1" dirty="0" err="1">
                <a:latin typeface="+mj-lt"/>
              </a:rPr>
              <a:t>νοσηλ</a:t>
            </a:r>
            <a:r>
              <a:rPr lang="en-US" altLang="en-US" sz="3600" b="1" dirty="0" err="1">
                <a:latin typeface="+mj-lt"/>
              </a:rPr>
              <a:t>ε</a:t>
            </a:r>
            <a:r>
              <a:rPr lang="el-GR" altLang="en-US" sz="3600" b="1" dirty="0" err="1">
                <a:latin typeface="+mj-lt"/>
              </a:rPr>
              <a:t>ίας</a:t>
            </a:r>
            <a:endParaRPr lang="en-US" altLang="en-US" sz="3600" b="1" dirty="0">
              <a:latin typeface="+mj-lt"/>
            </a:endParaRPr>
          </a:p>
        </p:txBody>
      </p:sp>
      <p:sp>
        <p:nvSpPr>
          <p:cNvPr id="39938" name="Rectangle 5"/>
          <p:cNvSpPr>
            <a:spLocks noChangeArrowheads="1"/>
          </p:cNvSpPr>
          <p:nvPr/>
        </p:nvSpPr>
        <p:spPr bwMode="auto">
          <a:xfrm>
            <a:off x="4986339" y="2468563"/>
            <a:ext cx="541337" cy="2692400"/>
          </a:xfrm>
          <a:prstGeom prst="rect">
            <a:avLst/>
          </a:prstGeom>
          <a:solidFill>
            <a:srgbClr val="9900FF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l-GR" altLang="el-GR"/>
          </a:p>
        </p:txBody>
      </p:sp>
      <p:sp>
        <p:nvSpPr>
          <p:cNvPr id="39939" name="Rectangle 6"/>
          <p:cNvSpPr>
            <a:spLocks noChangeArrowheads="1"/>
          </p:cNvSpPr>
          <p:nvPr/>
        </p:nvSpPr>
        <p:spPr bwMode="auto">
          <a:xfrm>
            <a:off x="6530975" y="2863850"/>
            <a:ext cx="539750" cy="2287588"/>
          </a:xfrm>
          <a:prstGeom prst="rect">
            <a:avLst/>
          </a:prstGeom>
          <a:solidFill>
            <a:srgbClr val="9900FF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l-GR" altLang="el-GR"/>
          </a:p>
        </p:txBody>
      </p:sp>
      <p:sp>
        <p:nvSpPr>
          <p:cNvPr id="39940" name="Rectangle 7"/>
          <p:cNvSpPr>
            <a:spLocks noChangeArrowheads="1"/>
          </p:cNvSpPr>
          <p:nvPr/>
        </p:nvSpPr>
        <p:spPr bwMode="auto">
          <a:xfrm>
            <a:off x="8074026" y="3249613"/>
            <a:ext cx="549275" cy="1911350"/>
          </a:xfrm>
          <a:prstGeom prst="rect">
            <a:avLst/>
          </a:prstGeom>
          <a:solidFill>
            <a:srgbClr val="9900FF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l-GR" altLang="el-GR"/>
          </a:p>
        </p:txBody>
      </p:sp>
      <p:sp>
        <p:nvSpPr>
          <p:cNvPr id="39941" name="Line 8"/>
          <p:cNvSpPr>
            <a:spLocks noChangeShapeType="1"/>
          </p:cNvSpPr>
          <p:nvPr/>
        </p:nvSpPr>
        <p:spPr bwMode="auto">
          <a:xfrm>
            <a:off x="4537075" y="2108201"/>
            <a:ext cx="1588" cy="3052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9942" name="Line 9"/>
          <p:cNvSpPr>
            <a:spLocks noChangeShapeType="1"/>
          </p:cNvSpPr>
          <p:nvPr/>
        </p:nvSpPr>
        <p:spPr bwMode="auto">
          <a:xfrm>
            <a:off x="4473575" y="5160964"/>
            <a:ext cx="63500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9943" name="Line 10"/>
          <p:cNvSpPr>
            <a:spLocks noChangeShapeType="1"/>
          </p:cNvSpPr>
          <p:nvPr/>
        </p:nvSpPr>
        <p:spPr bwMode="auto">
          <a:xfrm>
            <a:off x="4473575" y="4781550"/>
            <a:ext cx="6350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9944" name="Line 11"/>
          <p:cNvSpPr>
            <a:spLocks noChangeShapeType="1"/>
          </p:cNvSpPr>
          <p:nvPr/>
        </p:nvSpPr>
        <p:spPr bwMode="auto">
          <a:xfrm>
            <a:off x="4473575" y="4394200"/>
            <a:ext cx="6350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9945" name="Line 12"/>
          <p:cNvSpPr>
            <a:spLocks noChangeShapeType="1"/>
          </p:cNvSpPr>
          <p:nvPr/>
        </p:nvSpPr>
        <p:spPr bwMode="auto">
          <a:xfrm>
            <a:off x="4473575" y="4016375"/>
            <a:ext cx="6350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9946" name="Line 13"/>
          <p:cNvSpPr>
            <a:spLocks noChangeShapeType="1"/>
          </p:cNvSpPr>
          <p:nvPr/>
        </p:nvSpPr>
        <p:spPr bwMode="auto">
          <a:xfrm>
            <a:off x="4473575" y="3638550"/>
            <a:ext cx="6350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9947" name="Line 14"/>
          <p:cNvSpPr>
            <a:spLocks noChangeShapeType="1"/>
          </p:cNvSpPr>
          <p:nvPr/>
        </p:nvSpPr>
        <p:spPr bwMode="auto">
          <a:xfrm>
            <a:off x="4473575" y="3249614"/>
            <a:ext cx="63500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9948" name="Line 15"/>
          <p:cNvSpPr>
            <a:spLocks noChangeShapeType="1"/>
          </p:cNvSpPr>
          <p:nvPr/>
        </p:nvSpPr>
        <p:spPr bwMode="auto">
          <a:xfrm>
            <a:off x="4473575" y="2873375"/>
            <a:ext cx="6350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9949" name="Line 16"/>
          <p:cNvSpPr>
            <a:spLocks noChangeShapeType="1"/>
          </p:cNvSpPr>
          <p:nvPr/>
        </p:nvSpPr>
        <p:spPr bwMode="auto">
          <a:xfrm>
            <a:off x="4473575" y="2487614"/>
            <a:ext cx="63500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9950" name="Line 17"/>
          <p:cNvSpPr>
            <a:spLocks noChangeShapeType="1"/>
          </p:cNvSpPr>
          <p:nvPr/>
        </p:nvSpPr>
        <p:spPr bwMode="auto">
          <a:xfrm>
            <a:off x="4473575" y="2108200"/>
            <a:ext cx="6350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9951" name="Freeform 18"/>
          <p:cNvSpPr>
            <a:spLocks noChangeArrowheads="1"/>
          </p:cNvSpPr>
          <p:nvPr/>
        </p:nvSpPr>
        <p:spPr bwMode="auto">
          <a:xfrm>
            <a:off x="4537076" y="5153025"/>
            <a:ext cx="4549775" cy="7938"/>
          </a:xfrm>
          <a:custGeom>
            <a:avLst/>
            <a:gdLst>
              <a:gd name="T0" fmla="*/ 0 w 2866"/>
              <a:gd name="T1" fmla="*/ 7938 h 5"/>
              <a:gd name="T2" fmla="*/ 4549775 w 2866"/>
              <a:gd name="T3" fmla="*/ 0 h 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866" h="5">
                <a:moveTo>
                  <a:pt x="0" y="5"/>
                </a:moveTo>
                <a:lnTo>
                  <a:pt x="2866" y="0"/>
                </a:ln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39952" name="Line 19"/>
          <p:cNvSpPr>
            <a:spLocks noChangeShapeType="1"/>
          </p:cNvSpPr>
          <p:nvPr/>
        </p:nvSpPr>
        <p:spPr bwMode="auto">
          <a:xfrm flipV="1">
            <a:off x="4537075" y="5160964"/>
            <a:ext cx="1588" cy="7143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9953" name="Rectangle 20"/>
          <p:cNvSpPr>
            <a:spLocks noChangeArrowheads="1"/>
          </p:cNvSpPr>
          <p:nvPr/>
        </p:nvSpPr>
        <p:spPr bwMode="auto">
          <a:xfrm>
            <a:off x="4010025" y="5035550"/>
            <a:ext cx="347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/>
              <a:t>0.00</a:t>
            </a:r>
            <a:endParaRPr lang="en-US" altLang="en-US" sz="1400"/>
          </a:p>
        </p:txBody>
      </p:sp>
      <p:sp>
        <p:nvSpPr>
          <p:cNvPr id="39954" name="Rectangle 21"/>
          <p:cNvSpPr>
            <a:spLocks noChangeArrowheads="1"/>
          </p:cNvSpPr>
          <p:nvPr/>
        </p:nvSpPr>
        <p:spPr bwMode="auto">
          <a:xfrm>
            <a:off x="4010025" y="4656138"/>
            <a:ext cx="347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/>
              <a:t>0.20</a:t>
            </a:r>
            <a:endParaRPr lang="en-US" altLang="en-US" sz="1400"/>
          </a:p>
        </p:txBody>
      </p:sp>
      <p:sp>
        <p:nvSpPr>
          <p:cNvPr id="39955" name="Rectangle 22"/>
          <p:cNvSpPr>
            <a:spLocks noChangeArrowheads="1"/>
          </p:cNvSpPr>
          <p:nvPr/>
        </p:nvSpPr>
        <p:spPr bwMode="auto">
          <a:xfrm>
            <a:off x="4010025" y="4268788"/>
            <a:ext cx="347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/>
              <a:t>0.40</a:t>
            </a:r>
            <a:endParaRPr lang="en-US" altLang="en-US" sz="1400"/>
          </a:p>
        </p:txBody>
      </p:sp>
      <p:sp>
        <p:nvSpPr>
          <p:cNvPr id="39956" name="Rectangle 23"/>
          <p:cNvSpPr>
            <a:spLocks noChangeArrowheads="1"/>
          </p:cNvSpPr>
          <p:nvPr/>
        </p:nvSpPr>
        <p:spPr bwMode="auto">
          <a:xfrm>
            <a:off x="4010025" y="3890963"/>
            <a:ext cx="347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/>
              <a:t>0.60</a:t>
            </a:r>
            <a:endParaRPr lang="en-US" altLang="en-US" sz="1400"/>
          </a:p>
        </p:txBody>
      </p:sp>
      <p:sp>
        <p:nvSpPr>
          <p:cNvPr id="39957" name="Rectangle 24"/>
          <p:cNvSpPr>
            <a:spLocks noChangeArrowheads="1"/>
          </p:cNvSpPr>
          <p:nvPr/>
        </p:nvSpPr>
        <p:spPr bwMode="auto">
          <a:xfrm>
            <a:off x="4010025" y="3513138"/>
            <a:ext cx="347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/>
              <a:t>0.80</a:t>
            </a:r>
            <a:endParaRPr lang="en-US" altLang="en-US" sz="1400"/>
          </a:p>
        </p:txBody>
      </p:sp>
      <p:sp>
        <p:nvSpPr>
          <p:cNvPr id="39958" name="Rectangle 25"/>
          <p:cNvSpPr>
            <a:spLocks noChangeArrowheads="1"/>
          </p:cNvSpPr>
          <p:nvPr/>
        </p:nvSpPr>
        <p:spPr bwMode="auto">
          <a:xfrm>
            <a:off x="4010025" y="3125788"/>
            <a:ext cx="347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/>
              <a:t>1.00</a:t>
            </a:r>
            <a:endParaRPr lang="en-US" altLang="en-US" sz="1400"/>
          </a:p>
        </p:txBody>
      </p:sp>
      <p:sp>
        <p:nvSpPr>
          <p:cNvPr id="39959" name="Rectangle 26"/>
          <p:cNvSpPr>
            <a:spLocks noChangeArrowheads="1"/>
          </p:cNvSpPr>
          <p:nvPr/>
        </p:nvSpPr>
        <p:spPr bwMode="auto">
          <a:xfrm>
            <a:off x="4010025" y="2746375"/>
            <a:ext cx="347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/>
              <a:t>1.20</a:t>
            </a:r>
            <a:endParaRPr lang="en-US" altLang="en-US" sz="1400"/>
          </a:p>
        </p:txBody>
      </p:sp>
      <p:sp>
        <p:nvSpPr>
          <p:cNvPr id="39960" name="Rectangle 27"/>
          <p:cNvSpPr>
            <a:spLocks noChangeArrowheads="1"/>
          </p:cNvSpPr>
          <p:nvPr/>
        </p:nvSpPr>
        <p:spPr bwMode="auto">
          <a:xfrm>
            <a:off x="4010025" y="2360613"/>
            <a:ext cx="347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/>
              <a:t>1.40</a:t>
            </a:r>
            <a:endParaRPr lang="en-US" altLang="en-US" sz="1400"/>
          </a:p>
        </p:txBody>
      </p:sp>
      <p:sp>
        <p:nvSpPr>
          <p:cNvPr id="39961" name="Rectangle 28"/>
          <p:cNvSpPr>
            <a:spLocks noChangeArrowheads="1"/>
          </p:cNvSpPr>
          <p:nvPr/>
        </p:nvSpPr>
        <p:spPr bwMode="auto">
          <a:xfrm>
            <a:off x="4010025" y="1981200"/>
            <a:ext cx="347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/>
              <a:t>1.60</a:t>
            </a:r>
            <a:endParaRPr lang="en-US" altLang="en-US" sz="1400"/>
          </a:p>
        </p:txBody>
      </p:sp>
      <p:sp>
        <p:nvSpPr>
          <p:cNvPr id="39962" name="Rectangle 29"/>
          <p:cNvSpPr>
            <a:spLocks noChangeArrowheads="1"/>
          </p:cNvSpPr>
          <p:nvPr/>
        </p:nvSpPr>
        <p:spPr bwMode="auto">
          <a:xfrm>
            <a:off x="5072064" y="5307013"/>
            <a:ext cx="35266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/>
              <a:t>&lt; 30</a:t>
            </a:r>
            <a:endParaRPr lang="en-US" altLang="en-US" sz="1400"/>
          </a:p>
        </p:txBody>
      </p:sp>
      <p:sp>
        <p:nvSpPr>
          <p:cNvPr id="39963" name="Rectangle 30"/>
          <p:cNvSpPr>
            <a:spLocks noChangeArrowheads="1"/>
          </p:cNvSpPr>
          <p:nvPr/>
        </p:nvSpPr>
        <p:spPr bwMode="auto">
          <a:xfrm>
            <a:off x="6423026" y="5307013"/>
            <a:ext cx="7502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/>
              <a:t>30 – &lt; 33</a:t>
            </a:r>
            <a:endParaRPr lang="en-US" altLang="en-US" sz="1400"/>
          </a:p>
        </p:txBody>
      </p:sp>
      <p:sp>
        <p:nvSpPr>
          <p:cNvPr id="39964" name="Rectangle 31"/>
          <p:cNvSpPr>
            <a:spLocks noChangeArrowheads="1"/>
          </p:cNvSpPr>
          <p:nvPr/>
        </p:nvSpPr>
        <p:spPr bwMode="auto">
          <a:xfrm>
            <a:off x="8001001" y="5307013"/>
            <a:ext cx="7502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/>
              <a:t>33 – &lt; 36</a:t>
            </a:r>
            <a:endParaRPr lang="en-US" altLang="en-US" sz="1400"/>
          </a:p>
        </p:txBody>
      </p:sp>
      <p:sp>
        <p:nvSpPr>
          <p:cNvPr id="39965" name="Rectangle 32"/>
          <p:cNvSpPr>
            <a:spLocks noChangeArrowheads="1"/>
          </p:cNvSpPr>
          <p:nvPr/>
        </p:nvSpPr>
        <p:spPr bwMode="auto">
          <a:xfrm>
            <a:off x="5638800" y="5715000"/>
            <a:ext cx="2165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l-GR" altLang="en-US" b="1"/>
              <a:t>Αιματικρίτης</a:t>
            </a:r>
            <a:r>
              <a:rPr lang="en-US" altLang="en-US" b="1"/>
              <a:t> (%)</a:t>
            </a:r>
          </a:p>
        </p:txBody>
      </p:sp>
      <p:sp>
        <p:nvSpPr>
          <p:cNvPr id="39966" name="Rectangle 33"/>
          <p:cNvSpPr>
            <a:spLocks noChangeArrowheads="1"/>
          </p:cNvSpPr>
          <p:nvPr/>
        </p:nvSpPr>
        <p:spPr bwMode="auto">
          <a:xfrm rot="-5400000">
            <a:off x="1950244" y="3399632"/>
            <a:ext cx="32242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l-GR" altLang="en-US" sz="1600" b="1"/>
              <a:t>Σχετικός κίνδυνος νοσηλ</a:t>
            </a:r>
            <a:r>
              <a:rPr lang="en-US" altLang="en-US" sz="1600" b="1"/>
              <a:t>ε</a:t>
            </a:r>
            <a:r>
              <a:rPr lang="el-GR" altLang="en-US" sz="1600" b="1"/>
              <a:t>ίας</a:t>
            </a:r>
            <a:br>
              <a:rPr lang="en-US" altLang="en-US" sz="1600" b="1"/>
            </a:br>
            <a:r>
              <a:rPr lang="en-US" altLang="en-US" sz="1600" b="1"/>
              <a:t>(</a:t>
            </a:r>
            <a:r>
              <a:rPr lang="el-GR" altLang="en-US" sz="1600" b="1"/>
              <a:t>όλα τα αίτια</a:t>
            </a:r>
            <a:r>
              <a:rPr lang="en-US" altLang="en-US" sz="1600" b="1"/>
              <a:t>)</a:t>
            </a:r>
            <a:endParaRPr lang="en-US" altLang="en-US" sz="1600"/>
          </a:p>
        </p:txBody>
      </p:sp>
      <p:sp>
        <p:nvSpPr>
          <p:cNvPr id="119842" name="Line 34"/>
          <p:cNvSpPr>
            <a:spLocks noChangeShapeType="1"/>
          </p:cNvSpPr>
          <p:nvPr/>
        </p:nvSpPr>
        <p:spPr bwMode="auto">
          <a:xfrm>
            <a:off x="4538664" y="3251200"/>
            <a:ext cx="4529137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l-GR"/>
          </a:p>
        </p:txBody>
      </p:sp>
      <p:sp>
        <p:nvSpPr>
          <p:cNvPr id="119843" name="Rectangle 35"/>
          <p:cNvSpPr>
            <a:spLocks noChangeArrowheads="1"/>
          </p:cNvSpPr>
          <p:nvPr/>
        </p:nvSpPr>
        <p:spPr bwMode="auto">
          <a:xfrm>
            <a:off x="8164513" y="3290888"/>
            <a:ext cx="32220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en-US" sz="1400" b="1"/>
              <a:t>1.00</a:t>
            </a:r>
          </a:p>
        </p:txBody>
      </p:sp>
      <p:sp>
        <p:nvSpPr>
          <p:cNvPr id="119844" name="Text Box 36"/>
          <p:cNvSpPr txBox="1">
            <a:spLocks noChangeArrowheads="1"/>
          </p:cNvSpPr>
          <p:nvPr/>
        </p:nvSpPr>
        <p:spPr bwMode="auto">
          <a:xfrm>
            <a:off x="3671727" y="6308826"/>
            <a:ext cx="342773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400" dirty="0"/>
              <a:t>Collins A  et  al. ASN Annual Meeting, 2000</a:t>
            </a:r>
            <a:r>
              <a:rPr lang="en-US" altLang="en-US" sz="14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19607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2028FF"/>
                </a:solidFill>
              </a:rPr>
              <a:t>Ουραιμία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3200" dirty="0"/>
              <a:t>Κλινικό σύνδρομο, που χαρακτηρίζεται από </a:t>
            </a:r>
            <a:r>
              <a:rPr lang="el-GR" sz="3200" dirty="0" err="1"/>
              <a:t>εκσεσημασμένη</a:t>
            </a:r>
            <a:r>
              <a:rPr lang="el-GR" sz="3200" dirty="0"/>
              <a:t> έκπτωση του ΡΣΔ (&lt;10-15 </a:t>
            </a:r>
            <a:r>
              <a:rPr lang="en-GB" sz="3200" dirty="0"/>
              <a:t>ml</a:t>
            </a:r>
            <a:r>
              <a:rPr lang="el-GR" sz="3200" dirty="0"/>
              <a:t>/</a:t>
            </a:r>
            <a:r>
              <a:rPr lang="en-GB" sz="3200" dirty="0"/>
              <a:t>min</a:t>
            </a:r>
            <a:r>
              <a:rPr lang="el-GR" sz="3200" dirty="0"/>
              <a:t>/1.73</a:t>
            </a:r>
            <a:r>
              <a:rPr lang="en-GB" sz="3200" dirty="0"/>
              <a:t>m</a:t>
            </a:r>
            <a:r>
              <a:rPr lang="el-GR" sz="3200" baseline="30000" dirty="0"/>
              <a:t>2</a:t>
            </a:r>
            <a:r>
              <a:rPr lang="el-GR" sz="3200" dirty="0"/>
              <a:t>) και εκδήλωση μη ειδικών συμπτωμάτων, που κυμαίνονται από απλή αδυναμία έως κώμα.</a:t>
            </a:r>
          </a:p>
          <a:p>
            <a:r>
              <a:rPr lang="el-GR" altLang="el-GR" sz="3200" dirty="0"/>
              <a:t>Πιθανώς οφειλόμενο στην άθροιση στο αίμα ευρέος φάσματος τοξικών παραγόντων.</a:t>
            </a:r>
            <a:endParaRPr lang="en-US" altLang="el-GR" sz="3200" dirty="0"/>
          </a:p>
        </p:txBody>
      </p:sp>
    </p:spTree>
    <p:extLst>
      <p:ext uri="{BB962C8B-B14F-4D97-AF65-F5344CB8AC3E}">
        <p14:creationId xmlns:p14="http://schemas.microsoft.com/office/powerpoint/2010/main" val="28404634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15649" y="277814"/>
            <a:ext cx="9845457" cy="1017586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>
            <a:noAutofit/>
          </a:bodyPr>
          <a:lstStyle/>
          <a:p>
            <a:pPr eaLnBrk="1" hangingPunct="1"/>
            <a:r>
              <a:rPr lang="el-GR" altLang="el-GR" sz="4000" b="1" dirty="0">
                <a:solidFill>
                  <a:srgbClr val="2028FF"/>
                </a:solidFill>
              </a:rPr>
              <a:t>Συμπτώματα Ουραιμικού Συνδρόμου</a:t>
            </a:r>
            <a:endParaRPr lang="en-US" altLang="el-GR" sz="4000" b="1" dirty="0">
              <a:solidFill>
                <a:srgbClr val="2028FF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28800" y="1295400"/>
            <a:ext cx="4572000" cy="49530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>
            <a:normAutofit/>
          </a:bodyPr>
          <a:lstStyle/>
          <a:p>
            <a:pPr eaLnBrk="1" hangingPunct="1">
              <a:buFont typeface="Wingdings" charset="2"/>
              <a:buNone/>
            </a:pPr>
            <a:r>
              <a:rPr lang="el-GR" altLang="el-GR" sz="3600" b="1" dirty="0"/>
              <a:t>Πρώιμα </a:t>
            </a:r>
            <a:endParaRPr lang="en-US" altLang="el-GR" sz="3600" dirty="0"/>
          </a:p>
          <a:p>
            <a:pPr eaLnBrk="1" hangingPunct="1"/>
            <a:r>
              <a:rPr lang="el-GR" altLang="el-GR" sz="3200" dirty="0"/>
              <a:t>Απώλεια όρεξης</a:t>
            </a:r>
            <a:endParaRPr lang="en-US" altLang="el-GR" sz="3200" dirty="0"/>
          </a:p>
          <a:p>
            <a:pPr eaLnBrk="1" hangingPunct="1"/>
            <a:r>
              <a:rPr lang="el-GR" altLang="el-GR" sz="3200" dirty="0"/>
              <a:t>Διαταραχή στην αίσθηση γεύσης</a:t>
            </a:r>
            <a:endParaRPr lang="en-US" altLang="el-GR" sz="3200" dirty="0"/>
          </a:p>
          <a:p>
            <a:pPr eaLnBrk="1" hangingPunct="1"/>
            <a:r>
              <a:rPr lang="el-GR" altLang="el-GR" sz="3200" dirty="0"/>
              <a:t>Έλλειψη ενέργειας</a:t>
            </a:r>
            <a:endParaRPr lang="en-US" altLang="el-GR" sz="3200" dirty="0"/>
          </a:p>
          <a:p>
            <a:pPr eaLnBrk="1" hangingPunct="1"/>
            <a:r>
              <a:rPr lang="el-GR" altLang="el-GR" sz="3200" dirty="0"/>
              <a:t>Αδυναμία συγκέντρωσης</a:t>
            </a:r>
            <a:endParaRPr lang="en-US" altLang="el-GR" sz="3200" dirty="0"/>
          </a:p>
          <a:p>
            <a:pPr eaLnBrk="1" hangingPunct="1"/>
            <a:r>
              <a:rPr lang="el-GR" altLang="el-GR" sz="3200" dirty="0"/>
              <a:t>Κνησμός </a:t>
            </a:r>
            <a:endParaRPr lang="en-US" altLang="el-GR" sz="3200" dirty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477001" y="1295401"/>
            <a:ext cx="4037013" cy="4530725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>
            <a:normAutofit/>
          </a:bodyPr>
          <a:lstStyle/>
          <a:p>
            <a:pPr eaLnBrk="1" hangingPunct="1">
              <a:buFont typeface="Wingdings" charset="2"/>
              <a:buNone/>
            </a:pPr>
            <a:r>
              <a:rPr lang="el-GR" altLang="el-GR" sz="3600" b="1" dirty="0"/>
              <a:t>Όψιμα </a:t>
            </a:r>
            <a:endParaRPr lang="en-US" altLang="el-GR" sz="3600" b="1" dirty="0"/>
          </a:p>
          <a:p>
            <a:pPr eaLnBrk="1" hangingPunct="1"/>
            <a:r>
              <a:rPr lang="el-GR" altLang="el-GR" sz="3200" dirty="0"/>
              <a:t>Επίμονοι έμετοι</a:t>
            </a:r>
          </a:p>
          <a:p>
            <a:pPr eaLnBrk="1" hangingPunct="1"/>
            <a:r>
              <a:rPr lang="el-GR" altLang="el-GR" sz="3200" dirty="0"/>
              <a:t>Παραισθησίες</a:t>
            </a:r>
          </a:p>
          <a:p>
            <a:pPr eaLnBrk="1" hangingPunct="1"/>
            <a:r>
              <a:rPr lang="el-GR" altLang="el-GR" sz="3200" dirty="0"/>
              <a:t>Κώμα </a:t>
            </a:r>
          </a:p>
          <a:p>
            <a:pPr eaLnBrk="1" hangingPunct="1">
              <a:buFont typeface="Wingdings" charset="2"/>
              <a:buNone/>
            </a:pPr>
            <a:endParaRPr lang="en-US" altLang="el-GR" sz="2600" dirty="0"/>
          </a:p>
        </p:txBody>
      </p:sp>
    </p:spTree>
    <p:extLst>
      <p:ext uri="{BB962C8B-B14F-4D97-AF65-F5344CB8AC3E}">
        <p14:creationId xmlns:p14="http://schemas.microsoft.com/office/powerpoint/2010/main" val="40653163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l-GR" altLang="el-GR" b="1" dirty="0">
                <a:solidFill>
                  <a:srgbClr val="2028FF"/>
                </a:solidFill>
              </a:rPr>
              <a:t>Κλινικά στοιχεία Ουραιμίας </a:t>
            </a:r>
            <a:endParaRPr lang="en-US" altLang="el-GR" b="1" dirty="0">
              <a:solidFill>
                <a:srgbClr val="2028FF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3775" y="1487466"/>
            <a:ext cx="4037013" cy="4530725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>
            <a:noAutofit/>
          </a:bodyPr>
          <a:lstStyle/>
          <a:p>
            <a:pPr eaLnBrk="1" hangingPunct="1">
              <a:buFont typeface="Wingdings" charset="2"/>
              <a:buNone/>
            </a:pPr>
            <a:r>
              <a:rPr lang="el-GR" altLang="el-GR" b="1" dirty="0"/>
              <a:t>Πρώιμα </a:t>
            </a:r>
            <a:endParaRPr lang="en-US" altLang="el-GR" b="1" dirty="0"/>
          </a:p>
          <a:p>
            <a:pPr eaLnBrk="1" hangingPunct="1"/>
            <a:r>
              <a:rPr lang="el-GR" altLang="el-GR" dirty="0" err="1"/>
              <a:t>Υπερογκαιμία</a:t>
            </a:r>
            <a:r>
              <a:rPr lang="el-GR" altLang="el-GR" dirty="0"/>
              <a:t> </a:t>
            </a:r>
            <a:endParaRPr lang="en-US" altLang="el-GR" dirty="0"/>
          </a:p>
          <a:p>
            <a:pPr eaLnBrk="1" hangingPunct="1"/>
            <a:r>
              <a:rPr lang="el-GR" altLang="el-GR" dirty="0"/>
              <a:t>Υπέρταση </a:t>
            </a:r>
            <a:endParaRPr lang="en-US" altLang="el-GR" dirty="0"/>
          </a:p>
          <a:p>
            <a:pPr eaLnBrk="1" hangingPunct="1"/>
            <a:r>
              <a:rPr lang="el-GR" altLang="el-GR" dirty="0"/>
              <a:t>Αναιμία </a:t>
            </a:r>
            <a:endParaRPr lang="en-US" altLang="el-GR" dirty="0"/>
          </a:p>
          <a:p>
            <a:pPr eaLnBrk="1" hangingPunct="1"/>
            <a:r>
              <a:rPr lang="el-GR" altLang="el-GR" dirty="0"/>
              <a:t>Οστική νόσος</a:t>
            </a:r>
            <a:endParaRPr lang="en-US" altLang="el-GR" dirty="0"/>
          </a:p>
          <a:p>
            <a:pPr eaLnBrk="1" hangingPunct="1"/>
            <a:r>
              <a:rPr lang="el-GR" altLang="el-GR" dirty="0" err="1"/>
              <a:t>Ελλειπής</a:t>
            </a:r>
            <a:r>
              <a:rPr lang="el-GR" altLang="el-GR" dirty="0"/>
              <a:t> ανάπτυξη</a:t>
            </a:r>
            <a:endParaRPr lang="en-US" altLang="el-GR" dirty="0"/>
          </a:p>
          <a:p>
            <a:pPr eaLnBrk="1" hangingPunct="1"/>
            <a:r>
              <a:rPr lang="el-GR" altLang="el-GR" dirty="0"/>
              <a:t>Μειωμένη γονιμότητα</a:t>
            </a:r>
            <a:endParaRPr lang="en-US" altLang="el-GR" dirty="0"/>
          </a:p>
          <a:p>
            <a:pPr eaLnBrk="1" hangingPunct="1"/>
            <a:r>
              <a:rPr lang="el-GR" altLang="el-GR" dirty="0"/>
              <a:t>Αμηνόρροια </a:t>
            </a:r>
            <a:endParaRPr lang="en-US" altLang="el-GR" dirty="0"/>
          </a:p>
          <a:p>
            <a:pPr eaLnBrk="1" hangingPunct="1"/>
            <a:r>
              <a:rPr lang="el-GR" altLang="el-GR" dirty="0" err="1"/>
              <a:t>Υπερλιπιδαιμία</a:t>
            </a:r>
            <a:r>
              <a:rPr lang="el-GR" altLang="el-GR" dirty="0"/>
              <a:t> </a:t>
            </a:r>
            <a:endParaRPr lang="en-US" altLang="el-GR" dirty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173788" y="1600201"/>
            <a:ext cx="4037012" cy="4530725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>
            <a:normAutofit/>
          </a:bodyPr>
          <a:lstStyle/>
          <a:p>
            <a:pPr eaLnBrk="1" hangingPunct="1">
              <a:buFont typeface="Wingdings" charset="2"/>
              <a:buNone/>
            </a:pPr>
            <a:r>
              <a:rPr lang="el-GR" altLang="el-GR" b="1" dirty="0"/>
              <a:t>Όψιμα  </a:t>
            </a:r>
            <a:endParaRPr lang="en-US" altLang="el-GR" b="1" dirty="0"/>
          </a:p>
          <a:p>
            <a:pPr eaLnBrk="1" hangingPunct="1"/>
            <a:r>
              <a:rPr lang="el-GR" altLang="el-GR" dirty="0"/>
              <a:t>Περικαρδίτιδα </a:t>
            </a:r>
            <a:endParaRPr lang="en-US" altLang="el-GR" dirty="0"/>
          </a:p>
          <a:p>
            <a:pPr eaLnBrk="1" hangingPunct="1"/>
            <a:r>
              <a:rPr lang="el-GR" altLang="el-GR" dirty="0"/>
              <a:t>Περιφερική νευροπάθεια</a:t>
            </a:r>
            <a:endParaRPr lang="en-US" altLang="el-GR" dirty="0"/>
          </a:p>
          <a:p>
            <a:pPr eaLnBrk="1" hangingPunct="1"/>
            <a:r>
              <a:rPr lang="el-GR" altLang="el-GR" dirty="0"/>
              <a:t>Μεταβολική οξέωση</a:t>
            </a:r>
            <a:endParaRPr lang="en-US" altLang="el-GR" dirty="0"/>
          </a:p>
          <a:p>
            <a:pPr eaLnBrk="1" hangingPunct="1"/>
            <a:r>
              <a:rPr lang="el-GR" altLang="el-GR" dirty="0" err="1"/>
              <a:t>Υπερκαλιαιμία</a:t>
            </a:r>
            <a:r>
              <a:rPr lang="el-GR" altLang="el-GR" dirty="0"/>
              <a:t> </a:t>
            </a:r>
            <a:endParaRPr lang="en-US" altLang="el-GR" dirty="0"/>
          </a:p>
          <a:p>
            <a:pPr eaLnBrk="1" hangingPunct="1"/>
            <a:r>
              <a:rPr lang="el-GR" altLang="el-GR" dirty="0"/>
              <a:t>Αιμορραγία πεπτικού</a:t>
            </a:r>
            <a:endParaRPr lang="en-US" altLang="el-GR" dirty="0"/>
          </a:p>
          <a:p>
            <a:pPr eaLnBrk="1" hangingPunct="1"/>
            <a:r>
              <a:rPr lang="el-GR" altLang="el-GR" dirty="0" err="1"/>
              <a:t>Υπέρχρωση</a:t>
            </a:r>
            <a:r>
              <a:rPr lang="el-GR" altLang="el-GR" dirty="0"/>
              <a:t> δέρματο</a:t>
            </a:r>
            <a:r>
              <a:rPr lang="el-GR" altLang="el-GR" sz="2400" dirty="0"/>
              <a:t>ς</a:t>
            </a:r>
            <a:endParaRPr lang="en-US" altLang="el-GR" sz="2400" dirty="0"/>
          </a:p>
        </p:txBody>
      </p:sp>
    </p:spTree>
    <p:extLst>
      <p:ext uri="{BB962C8B-B14F-4D97-AF65-F5344CB8AC3E}">
        <p14:creationId xmlns:p14="http://schemas.microsoft.com/office/powerpoint/2010/main" val="39923612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26095" y="365125"/>
            <a:ext cx="11311002" cy="1300837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l-GR" altLang="el-GR" sz="3600" dirty="0"/>
              <a:t>Παραδείγματα ουσιών που θεωρούνται ύποπτες ως ουραιμικές τοξίνες</a:t>
            </a:r>
            <a:endParaRPr lang="en-US" altLang="el-GR" sz="3600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>
            <a:normAutofit/>
          </a:bodyPr>
          <a:lstStyle/>
          <a:p>
            <a:pPr eaLnBrk="1" hangingPunct="1">
              <a:buFont typeface="Wingdings" charset="2"/>
              <a:buNone/>
            </a:pPr>
            <a:r>
              <a:rPr lang="el-GR" altLang="el-GR" sz="2600" b="1" dirty="0"/>
              <a:t>Ουσία </a:t>
            </a:r>
            <a:r>
              <a:rPr lang="en-US" altLang="el-GR" sz="2600" b="1" dirty="0"/>
              <a:t>			</a:t>
            </a:r>
            <a:r>
              <a:rPr lang="el-GR" altLang="el-GR" sz="2600" b="1" dirty="0"/>
              <a:t>          ΜΒ</a:t>
            </a:r>
            <a:r>
              <a:rPr lang="en-US" altLang="el-GR" sz="2600" b="1" dirty="0"/>
              <a:t>						</a:t>
            </a:r>
            <a:r>
              <a:rPr lang="el-GR" altLang="el-GR" sz="2600" b="1" dirty="0"/>
              <a:t>          </a:t>
            </a:r>
            <a:endParaRPr lang="en-US" altLang="el-GR" sz="2600" b="1" dirty="0"/>
          </a:p>
          <a:p>
            <a:pPr eaLnBrk="1" hangingPunct="1">
              <a:buFont typeface="Wingdings" charset="2"/>
              <a:buNone/>
            </a:pPr>
            <a:r>
              <a:rPr lang="el-GR" altLang="el-GR" sz="2600" dirty="0"/>
              <a:t>Ουρία</a:t>
            </a:r>
            <a:r>
              <a:rPr lang="en-US" altLang="el-GR" sz="2600" dirty="0"/>
              <a:t>					60</a:t>
            </a:r>
          </a:p>
          <a:p>
            <a:pPr eaLnBrk="1" hangingPunct="1">
              <a:buFont typeface="Wingdings" charset="2"/>
              <a:buNone/>
            </a:pPr>
            <a:r>
              <a:rPr lang="el-GR" altLang="el-GR" sz="2600" dirty="0" err="1"/>
              <a:t>Κρεατινίνη</a:t>
            </a:r>
            <a:r>
              <a:rPr lang="el-GR" altLang="el-GR" sz="2600" dirty="0"/>
              <a:t> </a:t>
            </a:r>
            <a:r>
              <a:rPr lang="en-US" altLang="el-GR" sz="2600" dirty="0"/>
              <a:t>				113</a:t>
            </a:r>
          </a:p>
          <a:p>
            <a:pPr eaLnBrk="1" hangingPunct="1">
              <a:buFont typeface="Wingdings" charset="2"/>
              <a:buNone/>
            </a:pPr>
            <a:r>
              <a:rPr lang="el-GR" altLang="el-GR" sz="2600" dirty="0" err="1"/>
              <a:t>Μεθυλ-γουανιδίνη</a:t>
            </a:r>
            <a:r>
              <a:rPr lang="en-US" altLang="el-GR" sz="2600" dirty="0"/>
              <a:t>			175</a:t>
            </a:r>
          </a:p>
          <a:p>
            <a:pPr eaLnBrk="1" hangingPunct="1">
              <a:buFont typeface="Wingdings" charset="2"/>
              <a:buNone/>
            </a:pPr>
            <a:r>
              <a:rPr lang="el-GR" altLang="el-GR" sz="2600" dirty="0" err="1"/>
              <a:t>Γουανιδινοσουκινικο</a:t>
            </a:r>
            <a:r>
              <a:rPr lang="el-GR" altLang="el-GR" sz="2600" dirty="0"/>
              <a:t> οξύ</a:t>
            </a:r>
            <a:r>
              <a:rPr lang="en-US" altLang="el-GR" sz="2600" dirty="0"/>
              <a:t>		175</a:t>
            </a:r>
          </a:p>
          <a:p>
            <a:pPr eaLnBrk="1" hangingPunct="1">
              <a:buFont typeface="Wingdings" charset="2"/>
              <a:buNone/>
            </a:pPr>
            <a:r>
              <a:rPr lang="el-GR" altLang="el-GR" sz="2600" dirty="0" err="1"/>
              <a:t>Φαινολικά</a:t>
            </a:r>
            <a:r>
              <a:rPr lang="el-GR" altLang="el-GR" sz="2600" dirty="0"/>
              <a:t> οξέα</a:t>
            </a:r>
            <a:r>
              <a:rPr lang="en-US" altLang="el-GR" sz="2600" dirty="0"/>
              <a:t>			100-300</a:t>
            </a:r>
          </a:p>
          <a:p>
            <a:pPr eaLnBrk="1" hangingPunct="1">
              <a:buFont typeface="Wingdings" charset="2"/>
              <a:buNone/>
            </a:pPr>
            <a:r>
              <a:rPr lang="el-GR" altLang="el-GR" sz="2600" dirty="0" err="1"/>
              <a:t>Διμεθειαμίνη</a:t>
            </a:r>
            <a:r>
              <a:rPr lang="en-US" altLang="el-GR" sz="2600" dirty="0"/>
              <a:t>			</a:t>
            </a:r>
            <a:r>
              <a:rPr lang="el-GR" altLang="el-GR" sz="2600" dirty="0"/>
              <a:t>	</a:t>
            </a:r>
            <a:r>
              <a:rPr lang="en-US" altLang="el-GR" sz="2600" dirty="0"/>
              <a:t>46</a:t>
            </a:r>
          </a:p>
          <a:p>
            <a:pPr eaLnBrk="1" hangingPunct="1">
              <a:buFont typeface="Wingdings" charset="2"/>
              <a:buNone/>
            </a:pPr>
            <a:endParaRPr lang="en-US" altLang="el-GR" sz="2600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1938359"/>
            <a:ext cx="10998897" cy="317009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chemeClr val="bg1"/>
                </a:solidFill>
              </a:rPr>
              <a:t>Προκειμένου να επιβιώσουν οι ουραιμικοί ασθενείς, χρειάζεται να ξεκινήσουν πρόγραμμα υποκατάστασης της νεφρικής λειτουργίας με αιμοκάθαρση, περιτοναϊκή κάθαρση ή </a:t>
            </a:r>
            <a:r>
              <a:rPr lang="el-GR" sz="4000" dirty="0" err="1">
                <a:solidFill>
                  <a:schemeClr val="bg1"/>
                </a:solidFill>
              </a:rPr>
              <a:t>αντικάτασταση</a:t>
            </a:r>
            <a:r>
              <a:rPr lang="el-GR" sz="4000" dirty="0">
                <a:solidFill>
                  <a:schemeClr val="bg1"/>
                </a:solidFill>
              </a:rPr>
              <a:t> αυτής με νεφρική μεταμόσχευση.</a:t>
            </a:r>
          </a:p>
        </p:txBody>
      </p:sp>
    </p:spTree>
    <p:extLst>
      <p:ext uri="{BB962C8B-B14F-4D97-AF65-F5344CB8AC3E}">
        <p14:creationId xmlns:p14="http://schemas.microsoft.com/office/powerpoint/2010/main" val="54867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Ρυθμός </a:t>
            </a:r>
            <a:r>
              <a:rPr lang="el-GR" dirty="0" err="1"/>
              <a:t>σπειραματικής</a:t>
            </a:r>
            <a:r>
              <a:rPr lang="el-GR" dirty="0"/>
              <a:t> διήθησης (ΡΣΔ)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3200" dirty="0">
                <a:solidFill>
                  <a:srgbClr val="FF0000"/>
                </a:solidFill>
              </a:rPr>
              <a:t>Ορισμός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  <a:r>
              <a:rPr lang="en-US" sz="3200" dirty="0"/>
              <a:t> O</a:t>
            </a:r>
            <a:r>
              <a:rPr lang="el-GR" sz="3200" dirty="0"/>
              <a:t> όγκος του πλάσματος που διηθείται διαμέσου της </a:t>
            </a:r>
            <a:r>
              <a:rPr lang="el-GR" sz="3200" dirty="0" err="1"/>
              <a:t>σπειραματικής</a:t>
            </a:r>
            <a:r>
              <a:rPr lang="el-GR" sz="3200" dirty="0"/>
              <a:t> μεμβράνης στη μονάδα του χρόνου</a:t>
            </a:r>
            <a:r>
              <a:rPr lang="en-US" sz="3200" dirty="0"/>
              <a:t>.</a:t>
            </a:r>
            <a:endParaRPr lang="el-GR" sz="3200" dirty="0"/>
          </a:p>
          <a:p>
            <a:endParaRPr lang="en-US" sz="3200" dirty="0"/>
          </a:p>
          <a:p>
            <a:r>
              <a:rPr lang="el-GR" sz="3200" b="1" dirty="0">
                <a:solidFill>
                  <a:srgbClr val="FF0000"/>
                </a:solidFill>
              </a:rPr>
              <a:t>Φυσιολογική τιμή 125 </a:t>
            </a:r>
            <a:r>
              <a:rPr lang="en-US" sz="3200" b="1" dirty="0">
                <a:solidFill>
                  <a:srgbClr val="FF0000"/>
                </a:solidFill>
              </a:rPr>
              <a:t>ml/min</a:t>
            </a:r>
          </a:p>
          <a:p>
            <a:r>
              <a:rPr lang="en-US" sz="3200" dirty="0"/>
              <a:t>=180 L/day</a:t>
            </a:r>
          </a:p>
          <a:p>
            <a:r>
              <a:rPr lang="en-US" sz="3200" dirty="0"/>
              <a:t>=60 </a:t>
            </a:r>
            <a:r>
              <a:rPr lang="en-US" sz="3200" dirty="0" err="1"/>
              <a:t>nl</a:t>
            </a:r>
            <a:r>
              <a:rPr lang="en-US" sz="3200" dirty="0"/>
              <a:t>./min single nephron (SNGFR)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2296358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838200" y="242093"/>
            <a:ext cx="10515600" cy="158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br>
              <a:rPr lang="el-GR" altLang="el-GR" sz="3200" b="1" dirty="0">
                <a:solidFill>
                  <a:schemeClr val="tx2"/>
                </a:solidFill>
              </a:rPr>
            </a:br>
            <a:r>
              <a:rPr lang="el-GR" altLang="el-GR" sz="3200" b="1" dirty="0">
                <a:latin typeface="+mj-lt"/>
              </a:rPr>
              <a:t>ΧΝΝ τελικού σταδίου, </a:t>
            </a:r>
            <a:br>
              <a:rPr lang="el-GR" altLang="el-GR" sz="3200" b="1" dirty="0">
                <a:latin typeface="+mj-lt"/>
              </a:rPr>
            </a:br>
            <a:r>
              <a:rPr lang="el-GR" altLang="el-GR" sz="3200" b="1" dirty="0">
                <a:latin typeface="+mj-lt"/>
              </a:rPr>
              <a:t>Μέθοδοι υποκατάστασης νεφρικής λειτουργίας </a:t>
            </a:r>
            <a:br>
              <a:rPr lang="el-GR" altLang="el-GR" sz="3200" b="1" dirty="0">
                <a:latin typeface="+mj-lt"/>
              </a:rPr>
            </a:br>
            <a:endParaRPr lang="en-US" altLang="el-GR" sz="3200" b="1" dirty="0">
              <a:latin typeface="+mj-lt"/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838200" y="2029216"/>
            <a:ext cx="5410200" cy="399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585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42875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77165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288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6860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1432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004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" charset="2"/>
              <a:buNone/>
            </a:pPr>
            <a:r>
              <a:rPr lang="el-GR" altLang="el-GR" sz="2800" b="1" dirty="0">
                <a:solidFill>
                  <a:schemeClr val="accent1"/>
                </a:solidFill>
                <a:latin typeface="+mn-lt"/>
              </a:rPr>
              <a:t>Αιμοκάθαρση </a:t>
            </a:r>
            <a:endParaRPr lang="en-US" altLang="el-GR" sz="2800" b="1" i="1" dirty="0">
              <a:latin typeface="+mn-lt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l-GR" sz="2800" dirty="0">
                <a:latin typeface="+mn-lt"/>
              </a:rPr>
              <a:t>-</a:t>
            </a:r>
            <a:r>
              <a:rPr lang="el-GR" altLang="el-GR" sz="2800" dirty="0">
                <a:latin typeface="+mn-lt"/>
              </a:rPr>
              <a:t>Σε ειδικό κέντρο</a:t>
            </a:r>
            <a:endParaRPr lang="en-US" altLang="el-GR" sz="2800" dirty="0">
              <a:latin typeface="+mn-lt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l-GR" sz="2800" dirty="0">
                <a:latin typeface="+mn-lt"/>
              </a:rPr>
              <a:t>-</a:t>
            </a:r>
            <a:r>
              <a:rPr lang="el-GR" altLang="el-GR" sz="2800" dirty="0">
                <a:latin typeface="+mn-lt"/>
              </a:rPr>
              <a:t>Στο σπίτι</a:t>
            </a:r>
            <a:endParaRPr lang="en-US" altLang="el-GR" sz="2800" dirty="0">
              <a:latin typeface="+mn-lt"/>
            </a:endParaRPr>
          </a:p>
          <a:p>
            <a:pPr eaLnBrk="1" hangingPunct="1">
              <a:buFont typeface="Wingdings" charset="2"/>
              <a:buNone/>
            </a:pPr>
            <a:endParaRPr lang="en-US" altLang="el-GR" sz="2800" dirty="0">
              <a:latin typeface="+mn-lt"/>
            </a:endParaRPr>
          </a:p>
          <a:p>
            <a:pPr eaLnBrk="1" hangingPunct="1">
              <a:buFont typeface="Wingdings" charset="2"/>
              <a:buNone/>
            </a:pPr>
            <a:r>
              <a:rPr lang="el-GR" altLang="el-GR" sz="2800" b="1" dirty="0">
                <a:solidFill>
                  <a:schemeClr val="hlink"/>
                </a:solidFill>
                <a:latin typeface="+mn-lt"/>
              </a:rPr>
              <a:t>Περιτοναϊκή κάθαρση</a:t>
            </a:r>
            <a:endParaRPr lang="en-US" altLang="el-GR" sz="2800" b="1" dirty="0">
              <a:solidFill>
                <a:schemeClr val="hlink"/>
              </a:solidFill>
              <a:latin typeface="+mn-lt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l-GR" sz="2800" dirty="0">
                <a:latin typeface="+mn-lt"/>
              </a:rPr>
              <a:t>-Continuous Ambulatory   (CAPD)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l-GR" sz="2800" dirty="0">
                <a:latin typeface="+mn-lt"/>
              </a:rPr>
              <a:t>-Continuous Cyclic    (CCPD)</a:t>
            </a:r>
          </a:p>
          <a:p>
            <a:pPr lvl="2" eaLnBrk="1" hangingPunct="1">
              <a:lnSpc>
                <a:spcPct val="40000"/>
              </a:lnSpc>
              <a:buFont typeface="Wingdings" charset="2"/>
              <a:buNone/>
            </a:pPr>
            <a:endParaRPr lang="en-US" altLang="el-GR" sz="2800" dirty="0"/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6629399" y="2005413"/>
            <a:ext cx="4882019" cy="4144866"/>
          </a:xfrm>
          <a:prstGeom prst="rect">
            <a:avLst/>
          </a:prstGeom>
          <a:noFill/>
          <a:ln w="984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3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585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42875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77165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288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6860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1432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004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" charset="2"/>
              <a:buNone/>
            </a:pPr>
            <a:r>
              <a:rPr lang="en-US" altLang="el-GR" sz="2600" dirty="0"/>
              <a:t>  </a:t>
            </a:r>
            <a:r>
              <a:rPr lang="el-GR" altLang="el-GR" sz="2800" b="1" dirty="0">
                <a:solidFill>
                  <a:srgbClr val="002060"/>
                </a:solidFill>
              </a:rPr>
              <a:t>Μεταμόσχευση  </a:t>
            </a:r>
            <a:endParaRPr lang="en-US" altLang="el-GR" sz="28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40000"/>
              </a:lnSpc>
              <a:buFont typeface="Wingdings" charset="2"/>
              <a:buNone/>
            </a:pPr>
            <a:endParaRPr lang="en-US" altLang="el-GR" sz="2200" b="1" dirty="0">
              <a:solidFill>
                <a:schemeClr val="bg2"/>
              </a:solidFill>
            </a:endParaRPr>
          </a:p>
          <a:p>
            <a:pPr lvl="1" eaLnBrk="1" hangingPunct="1">
              <a:buFont typeface="Arial" charset="0"/>
              <a:buChar char="•"/>
            </a:pPr>
            <a:r>
              <a:rPr lang="el-GR" altLang="el-GR" sz="2800" dirty="0"/>
              <a:t>Από αποβιώσαντα δότη </a:t>
            </a:r>
            <a:endParaRPr lang="en-US" altLang="el-GR" sz="2800" dirty="0"/>
          </a:p>
          <a:p>
            <a:pPr lvl="1" eaLnBrk="1" hangingPunct="1">
              <a:buFont typeface="Arial" charset="0"/>
              <a:buChar char="•"/>
            </a:pPr>
            <a:endParaRPr lang="en-US" altLang="el-GR" sz="2800" b="1" dirty="0"/>
          </a:p>
          <a:p>
            <a:pPr lvl="1" eaLnBrk="1" hangingPunct="1">
              <a:lnSpc>
                <a:spcPct val="60000"/>
              </a:lnSpc>
              <a:buFont typeface="Arial" charset="0"/>
              <a:buChar char="•"/>
            </a:pPr>
            <a:r>
              <a:rPr lang="el-GR" altLang="el-GR" sz="2800" dirty="0"/>
              <a:t>Από ζώντα δότη</a:t>
            </a:r>
            <a:endParaRPr lang="en-US" altLang="el-GR" sz="2800" dirty="0"/>
          </a:p>
          <a:p>
            <a:pPr lvl="2" eaLnBrk="1" hangingPunct="1">
              <a:buFont typeface="Wingdings" charset="2"/>
              <a:buNone/>
            </a:pPr>
            <a:r>
              <a:rPr lang="en-US" altLang="el-GR" sz="2800" dirty="0"/>
              <a:t>-</a:t>
            </a:r>
            <a:r>
              <a:rPr lang="el-GR" altLang="el-GR" sz="2800" dirty="0"/>
              <a:t>Συγγενή </a:t>
            </a:r>
            <a:endParaRPr lang="en-US" altLang="el-GR" sz="2800" dirty="0"/>
          </a:p>
          <a:p>
            <a:pPr lvl="2" eaLnBrk="1" hangingPunct="1">
              <a:buFont typeface="Wingdings" charset="2"/>
              <a:buNone/>
            </a:pPr>
            <a:r>
              <a:rPr lang="en-US" altLang="el-GR" sz="2800" dirty="0"/>
              <a:t>-</a:t>
            </a:r>
            <a:r>
              <a:rPr lang="el-GR" altLang="el-GR" sz="2800" dirty="0"/>
              <a:t>Μη σχετιζόμενο</a:t>
            </a:r>
            <a:endParaRPr lang="en-US" altLang="el-GR" sz="2800" dirty="0"/>
          </a:p>
          <a:p>
            <a:pPr eaLnBrk="1" hangingPunct="1"/>
            <a:endParaRPr lang="en-US" altLang="el-GR" sz="2800" dirty="0"/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4470748" y="572194"/>
            <a:ext cx="42457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l-GR" sz="2400" dirty="0">
                <a:latin typeface="Tahoma" charset="0"/>
              </a:rPr>
              <a:t>GFR</a:t>
            </a:r>
            <a:r>
              <a:rPr lang="en-US" altLang="el-G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&lt;15 ml/min/1.73m</a:t>
            </a:r>
            <a:r>
              <a:rPr lang="en-US" altLang="el-GR" sz="24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2</a:t>
            </a:r>
            <a:r>
              <a:rPr lang="en-US" altLang="el-G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 BSA</a:t>
            </a:r>
            <a:r>
              <a:rPr lang="en-US" altLang="el-GR" sz="2400" dirty="0">
                <a:latin typeface="Tahoma" charset="0"/>
              </a:rPr>
              <a:t> </a:t>
            </a: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5880100" y="6692901"/>
            <a:ext cx="32092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</a:pPr>
            <a:endParaRPr lang="el-GR" altLang="el-GR" sz="2200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B34403E-BF84-B843-AA75-748225610C4F}"/>
              </a:ext>
            </a:extLst>
          </p:cNvPr>
          <p:cNvSpPr/>
          <p:nvPr/>
        </p:nvSpPr>
        <p:spPr>
          <a:xfrm>
            <a:off x="6645729" y="1825625"/>
            <a:ext cx="5089070" cy="4194175"/>
          </a:xfrm>
          <a:prstGeom prst="rect">
            <a:avLst/>
          </a:prstGeom>
          <a:noFill/>
          <a:ln w="1111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611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Αιμοκάθαρση</a:t>
            </a:r>
            <a:r>
              <a:rPr lang="en-US" altLang="el-GR"/>
              <a:t>: </a:t>
            </a:r>
            <a:r>
              <a:rPr lang="el-GR" altLang="el-GR"/>
              <a:t>Διάχυση </a:t>
            </a:r>
            <a:endParaRPr lang="en-US" altLang="el-GR"/>
          </a:p>
        </p:txBody>
      </p:sp>
      <p:pic>
        <p:nvPicPr>
          <p:cNvPr id="49157" name="Picture 5" descr="5adk01f0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3464" y="1555315"/>
            <a:ext cx="4424363" cy="48529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7015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020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200" b="1">
                <a:latin typeface="Arial" charset="0"/>
              </a:rPr>
              <a:t>Μεμβράνες με τη μορφή ινιδίων</a:t>
            </a:r>
            <a:endParaRPr lang="en-US" altLang="el-GR" sz="3200" b="1">
              <a:latin typeface="Arial" charset="0"/>
            </a:endParaRPr>
          </a:p>
        </p:txBody>
      </p:sp>
      <p:pic>
        <p:nvPicPr>
          <p:cNvPr id="52229" name="Picture 5" descr="5adk01f0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1" y="1620838"/>
            <a:ext cx="5338763" cy="52371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0943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200" b="1">
                <a:latin typeface="Arial" charset="0"/>
              </a:rPr>
              <a:t>Αγγειακή προσπέλαση</a:t>
            </a:r>
            <a:r>
              <a:rPr lang="el-GR" altLang="el-GR"/>
              <a:t> (</a:t>
            </a:r>
            <a:r>
              <a:rPr lang="en-US" altLang="el-GR"/>
              <a:t>A-V Fistula</a:t>
            </a:r>
            <a:r>
              <a:rPr lang="el-GR" altLang="el-GR"/>
              <a:t>)</a:t>
            </a:r>
            <a:endParaRPr lang="en-US" altLang="el-GR"/>
          </a:p>
        </p:txBody>
      </p:sp>
      <p:pic>
        <p:nvPicPr>
          <p:cNvPr id="55301" name="Picture 5" descr="5ADK05f02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3464" y="2273300"/>
            <a:ext cx="7832725" cy="3651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6161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200" b="1">
                <a:latin typeface="Arial" charset="0"/>
              </a:rPr>
              <a:t>Κεντρικοί φλεβικοί καθετήρες</a:t>
            </a:r>
            <a:endParaRPr lang="en-US" altLang="el-GR" sz="3200" b="1">
              <a:latin typeface="Arial" charset="0"/>
            </a:endParaRPr>
          </a:p>
        </p:txBody>
      </p:sp>
      <p:pic>
        <p:nvPicPr>
          <p:cNvPr id="64517" name="Picture 5" descr="5ADK05f19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1676401"/>
            <a:ext cx="5511800" cy="48672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4971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l-GR" sz="3600" b="1">
                <a:solidFill>
                  <a:schemeClr val="tx2"/>
                </a:solidFill>
              </a:rPr>
              <a:t>Περιτοναική κάθαρση</a:t>
            </a:r>
            <a:endParaRPr lang="en-US" altLang="el-GR" sz="3600" b="1">
              <a:solidFill>
                <a:schemeClr val="tx2"/>
              </a:solidFill>
            </a:endParaRPr>
          </a:p>
        </p:txBody>
      </p:sp>
      <p:sp>
        <p:nvSpPr>
          <p:cNvPr id="93189" name="Freeform 5"/>
          <p:cNvSpPr>
            <a:spLocks/>
          </p:cNvSpPr>
          <p:nvPr/>
        </p:nvSpPr>
        <p:spPr bwMode="auto">
          <a:xfrm>
            <a:off x="3848101" y="2819400"/>
            <a:ext cx="315913" cy="4032250"/>
          </a:xfrm>
          <a:custGeom>
            <a:avLst/>
            <a:gdLst>
              <a:gd name="T0" fmla="*/ 168 w 199"/>
              <a:gd name="T1" fmla="*/ 0 h 2540"/>
              <a:gd name="T2" fmla="*/ 24 w 199"/>
              <a:gd name="T3" fmla="*/ 384 h 2540"/>
              <a:gd name="T4" fmla="*/ 24 w 199"/>
              <a:gd name="T5" fmla="*/ 864 h 2540"/>
              <a:gd name="T6" fmla="*/ 120 w 199"/>
              <a:gd name="T7" fmla="*/ 1248 h 2540"/>
              <a:gd name="T8" fmla="*/ 168 w 199"/>
              <a:gd name="T9" fmla="*/ 1536 h 2540"/>
              <a:gd name="T10" fmla="*/ 72 w 199"/>
              <a:gd name="T11" fmla="*/ 1776 h 2540"/>
              <a:gd name="T12" fmla="*/ 24 w 199"/>
              <a:gd name="T13" fmla="*/ 1968 h 2540"/>
              <a:gd name="T14" fmla="*/ 72 w 199"/>
              <a:gd name="T15" fmla="*/ 2112 h 2540"/>
              <a:gd name="T16" fmla="*/ 179 w 199"/>
              <a:gd name="T17" fmla="*/ 2313 h 2540"/>
              <a:gd name="T18" fmla="*/ 191 w 199"/>
              <a:gd name="T19" fmla="*/ 2540 h 2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9" h="2540">
                <a:moveTo>
                  <a:pt x="168" y="0"/>
                </a:moveTo>
                <a:cubicBezTo>
                  <a:pt x="108" y="120"/>
                  <a:pt x="48" y="240"/>
                  <a:pt x="24" y="384"/>
                </a:cubicBezTo>
                <a:cubicBezTo>
                  <a:pt x="0" y="528"/>
                  <a:pt x="8" y="720"/>
                  <a:pt x="24" y="864"/>
                </a:cubicBezTo>
                <a:cubicBezTo>
                  <a:pt x="40" y="1008"/>
                  <a:pt x="96" y="1136"/>
                  <a:pt x="120" y="1248"/>
                </a:cubicBezTo>
                <a:cubicBezTo>
                  <a:pt x="144" y="1360"/>
                  <a:pt x="176" y="1448"/>
                  <a:pt x="168" y="1536"/>
                </a:cubicBezTo>
                <a:cubicBezTo>
                  <a:pt x="160" y="1624"/>
                  <a:pt x="96" y="1704"/>
                  <a:pt x="72" y="1776"/>
                </a:cubicBezTo>
                <a:cubicBezTo>
                  <a:pt x="48" y="1848"/>
                  <a:pt x="24" y="1912"/>
                  <a:pt x="24" y="1968"/>
                </a:cubicBezTo>
                <a:cubicBezTo>
                  <a:pt x="24" y="2024"/>
                  <a:pt x="46" y="2055"/>
                  <a:pt x="72" y="2112"/>
                </a:cubicBezTo>
                <a:cubicBezTo>
                  <a:pt x="98" y="2169"/>
                  <a:pt x="159" y="2242"/>
                  <a:pt x="179" y="2313"/>
                </a:cubicBezTo>
                <a:cubicBezTo>
                  <a:pt x="199" y="2384"/>
                  <a:pt x="189" y="2493"/>
                  <a:pt x="191" y="254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3190" name="Freeform 6"/>
          <p:cNvSpPr>
            <a:spLocks/>
          </p:cNvSpPr>
          <p:nvPr/>
        </p:nvSpPr>
        <p:spPr bwMode="auto">
          <a:xfrm>
            <a:off x="5029200" y="2743200"/>
            <a:ext cx="312738" cy="4127500"/>
          </a:xfrm>
          <a:custGeom>
            <a:avLst/>
            <a:gdLst>
              <a:gd name="T0" fmla="*/ 0 w 197"/>
              <a:gd name="T1" fmla="*/ 0 h 2600"/>
              <a:gd name="T2" fmla="*/ 124 w 197"/>
              <a:gd name="T3" fmla="*/ 239 h 2600"/>
              <a:gd name="T4" fmla="*/ 165 w 197"/>
              <a:gd name="T5" fmla="*/ 523 h 2600"/>
              <a:gd name="T6" fmla="*/ 192 w 197"/>
              <a:gd name="T7" fmla="*/ 816 h 2600"/>
              <a:gd name="T8" fmla="*/ 144 w 197"/>
              <a:gd name="T9" fmla="*/ 960 h 2600"/>
              <a:gd name="T10" fmla="*/ 153 w 197"/>
              <a:gd name="T11" fmla="*/ 1448 h 2600"/>
              <a:gd name="T12" fmla="*/ 192 w 197"/>
              <a:gd name="T13" fmla="*/ 1728 h 2600"/>
              <a:gd name="T14" fmla="*/ 181 w 197"/>
              <a:gd name="T15" fmla="*/ 1862 h 2600"/>
              <a:gd name="T16" fmla="*/ 144 w 197"/>
              <a:gd name="T17" fmla="*/ 2016 h 2600"/>
              <a:gd name="T18" fmla="*/ 39 w 197"/>
              <a:gd name="T19" fmla="*/ 2247 h 2600"/>
              <a:gd name="T20" fmla="*/ 55 w 197"/>
              <a:gd name="T21" fmla="*/ 2600 h 2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7" h="2600">
                <a:moveTo>
                  <a:pt x="0" y="0"/>
                </a:moveTo>
                <a:cubicBezTo>
                  <a:pt x="21" y="40"/>
                  <a:pt x="96" y="152"/>
                  <a:pt x="124" y="239"/>
                </a:cubicBezTo>
                <a:cubicBezTo>
                  <a:pt x="152" y="326"/>
                  <a:pt x="154" y="427"/>
                  <a:pt x="165" y="523"/>
                </a:cubicBezTo>
                <a:cubicBezTo>
                  <a:pt x="176" y="619"/>
                  <a:pt x="195" y="743"/>
                  <a:pt x="192" y="816"/>
                </a:cubicBezTo>
                <a:cubicBezTo>
                  <a:pt x="189" y="889"/>
                  <a:pt x="150" y="855"/>
                  <a:pt x="144" y="960"/>
                </a:cubicBezTo>
                <a:cubicBezTo>
                  <a:pt x="138" y="1065"/>
                  <a:pt x="145" y="1320"/>
                  <a:pt x="153" y="1448"/>
                </a:cubicBezTo>
                <a:cubicBezTo>
                  <a:pt x="161" y="1576"/>
                  <a:pt x="187" y="1659"/>
                  <a:pt x="192" y="1728"/>
                </a:cubicBezTo>
                <a:cubicBezTo>
                  <a:pt x="197" y="1797"/>
                  <a:pt x="189" y="1814"/>
                  <a:pt x="181" y="1862"/>
                </a:cubicBezTo>
                <a:cubicBezTo>
                  <a:pt x="173" y="1910"/>
                  <a:pt x="168" y="1952"/>
                  <a:pt x="144" y="2016"/>
                </a:cubicBezTo>
                <a:cubicBezTo>
                  <a:pt x="120" y="2080"/>
                  <a:pt x="54" y="2150"/>
                  <a:pt x="39" y="2247"/>
                </a:cubicBezTo>
                <a:cubicBezTo>
                  <a:pt x="24" y="2344"/>
                  <a:pt x="52" y="2527"/>
                  <a:pt x="55" y="260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3191" name="Freeform 7"/>
          <p:cNvSpPr>
            <a:spLocks/>
          </p:cNvSpPr>
          <p:nvPr/>
        </p:nvSpPr>
        <p:spPr bwMode="auto">
          <a:xfrm>
            <a:off x="4076700" y="4038600"/>
            <a:ext cx="1155700" cy="2298700"/>
          </a:xfrm>
          <a:custGeom>
            <a:avLst/>
            <a:gdLst>
              <a:gd name="T0" fmla="*/ 360 w 728"/>
              <a:gd name="T1" fmla="*/ 0 h 1448"/>
              <a:gd name="T2" fmla="*/ 168 w 728"/>
              <a:gd name="T3" fmla="*/ 192 h 1448"/>
              <a:gd name="T4" fmla="*/ 216 w 728"/>
              <a:gd name="T5" fmla="*/ 576 h 1448"/>
              <a:gd name="T6" fmla="*/ 216 w 728"/>
              <a:gd name="T7" fmla="*/ 816 h 1448"/>
              <a:gd name="T8" fmla="*/ 72 w 728"/>
              <a:gd name="T9" fmla="*/ 1056 h 1448"/>
              <a:gd name="T10" fmla="*/ 24 w 728"/>
              <a:gd name="T11" fmla="*/ 1296 h 1448"/>
              <a:gd name="T12" fmla="*/ 216 w 728"/>
              <a:gd name="T13" fmla="*/ 1440 h 1448"/>
              <a:gd name="T14" fmla="*/ 504 w 728"/>
              <a:gd name="T15" fmla="*/ 1344 h 1448"/>
              <a:gd name="T16" fmla="*/ 696 w 728"/>
              <a:gd name="T17" fmla="*/ 1008 h 1448"/>
              <a:gd name="T18" fmla="*/ 696 w 728"/>
              <a:gd name="T19" fmla="*/ 816 h 1448"/>
              <a:gd name="T20" fmla="*/ 696 w 728"/>
              <a:gd name="T21" fmla="*/ 576 h 1448"/>
              <a:gd name="T22" fmla="*/ 696 w 728"/>
              <a:gd name="T23" fmla="*/ 288 h 1448"/>
              <a:gd name="T24" fmla="*/ 600 w 728"/>
              <a:gd name="T25" fmla="*/ 96 h 1448"/>
              <a:gd name="T26" fmla="*/ 428 w 728"/>
              <a:gd name="T27" fmla="*/ 20 h 1448"/>
              <a:gd name="T28" fmla="*/ 360 w 728"/>
              <a:gd name="T29" fmla="*/ 0 h 1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8" h="1448">
                <a:moveTo>
                  <a:pt x="360" y="0"/>
                </a:moveTo>
                <a:cubicBezTo>
                  <a:pt x="320" y="24"/>
                  <a:pt x="192" y="96"/>
                  <a:pt x="168" y="192"/>
                </a:cubicBezTo>
                <a:cubicBezTo>
                  <a:pt x="144" y="288"/>
                  <a:pt x="208" y="472"/>
                  <a:pt x="216" y="576"/>
                </a:cubicBezTo>
                <a:cubicBezTo>
                  <a:pt x="224" y="680"/>
                  <a:pt x="240" y="736"/>
                  <a:pt x="216" y="816"/>
                </a:cubicBezTo>
                <a:cubicBezTo>
                  <a:pt x="192" y="896"/>
                  <a:pt x="104" y="976"/>
                  <a:pt x="72" y="1056"/>
                </a:cubicBezTo>
                <a:cubicBezTo>
                  <a:pt x="40" y="1136"/>
                  <a:pt x="0" y="1232"/>
                  <a:pt x="24" y="1296"/>
                </a:cubicBezTo>
                <a:cubicBezTo>
                  <a:pt x="48" y="1360"/>
                  <a:pt x="136" y="1432"/>
                  <a:pt x="216" y="1440"/>
                </a:cubicBezTo>
                <a:cubicBezTo>
                  <a:pt x="296" y="1448"/>
                  <a:pt x="424" y="1416"/>
                  <a:pt x="504" y="1344"/>
                </a:cubicBezTo>
                <a:cubicBezTo>
                  <a:pt x="584" y="1272"/>
                  <a:pt x="664" y="1096"/>
                  <a:pt x="696" y="1008"/>
                </a:cubicBezTo>
                <a:cubicBezTo>
                  <a:pt x="728" y="920"/>
                  <a:pt x="696" y="888"/>
                  <a:pt x="696" y="816"/>
                </a:cubicBezTo>
                <a:cubicBezTo>
                  <a:pt x="696" y="744"/>
                  <a:pt x="696" y="664"/>
                  <a:pt x="696" y="576"/>
                </a:cubicBezTo>
                <a:cubicBezTo>
                  <a:pt x="696" y="488"/>
                  <a:pt x="712" y="368"/>
                  <a:pt x="696" y="288"/>
                </a:cubicBezTo>
                <a:cubicBezTo>
                  <a:pt x="680" y="208"/>
                  <a:pt x="645" y="141"/>
                  <a:pt x="600" y="96"/>
                </a:cubicBezTo>
                <a:cubicBezTo>
                  <a:pt x="555" y="51"/>
                  <a:pt x="468" y="36"/>
                  <a:pt x="428" y="20"/>
                </a:cubicBezTo>
                <a:cubicBezTo>
                  <a:pt x="388" y="4"/>
                  <a:pt x="374" y="4"/>
                  <a:pt x="360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3192" name="Freeform 8"/>
          <p:cNvSpPr>
            <a:spLocks/>
          </p:cNvSpPr>
          <p:nvPr/>
        </p:nvSpPr>
        <p:spPr bwMode="auto">
          <a:xfrm>
            <a:off x="5181600" y="3863976"/>
            <a:ext cx="3265488" cy="1546225"/>
          </a:xfrm>
          <a:custGeom>
            <a:avLst/>
            <a:gdLst>
              <a:gd name="T0" fmla="*/ 0 w 2057"/>
              <a:gd name="T1" fmla="*/ 974 h 974"/>
              <a:gd name="T2" fmla="*/ 192 w 2057"/>
              <a:gd name="T3" fmla="*/ 926 h 974"/>
              <a:gd name="T4" fmla="*/ 336 w 2057"/>
              <a:gd name="T5" fmla="*/ 878 h 974"/>
              <a:gd name="T6" fmla="*/ 624 w 2057"/>
              <a:gd name="T7" fmla="*/ 830 h 974"/>
              <a:gd name="T8" fmla="*/ 1296 w 2057"/>
              <a:gd name="T9" fmla="*/ 794 h 974"/>
              <a:gd name="T10" fmla="*/ 1920 w 2057"/>
              <a:gd name="T11" fmla="*/ 458 h 974"/>
              <a:gd name="T12" fmla="*/ 2020 w 2057"/>
              <a:gd name="T13" fmla="*/ 211 h 974"/>
              <a:gd name="T14" fmla="*/ 2057 w 2057"/>
              <a:gd name="T15" fmla="*/ 0 h 9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57" h="974">
                <a:moveTo>
                  <a:pt x="0" y="974"/>
                </a:moveTo>
                <a:cubicBezTo>
                  <a:pt x="68" y="958"/>
                  <a:pt x="136" y="942"/>
                  <a:pt x="192" y="926"/>
                </a:cubicBezTo>
                <a:cubicBezTo>
                  <a:pt x="248" y="910"/>
                  <a:pt x="264" y="894"/>
                  <a:pt x="336" y="878"/>
                </a:cubicBezTo>
                <a:cubicBezTo>
                  <a:pt x="408" y="862"/>
                  <a:pt x="464" y="844"/>
                  <a:pt x="624" y="830"/>
                </a:cubicBezTo>
                <a:cubicBezTo>
                  <a:pt x="784" y="816"/>
                  <a:pt x="1080" y="856"/>
                  <a:pt x="1296" y="794"/>
                </a:cubicBezTo>
                <a:cubicBezTo>
                  <a:pt x="1512" y="732"/>
                  <a:pt x="1799" y="555"/>
                  <a:pt x="1920" y="458"/>
                </a:cubicBezTo>
                <a:cubicBezTo>
                  <a:pt x="2041" y="361"/>
                  <a:pt x="1997" y="287"/>
                  <a:pt x="2020" y="211"/>
                </a:cubicBezTo>
                <a:cubicBezTo>
                  <a:pt x="2043" y="135"/>
                  <a:pt x="2049" y="44"/>
                  <a:pt x="2057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3193" name="Freeform 9"/>
          <p:cNvSpPr>
            <a:spLocks/>
          </p:cNvSpPr>
          <p:nvPr/>
        </p:nvSpPr>
        <p:spPr bwMode="auto">
          <a:xfrm>
            <a:off x="7823200" y="2146301"/>
            <a:ext cx="1187450" cy="1774825"/>
          </a:xfrm>
          <a:custGeom>
            <a:avLst/>
            <a:gdLst>
              <a:gd name="T0" fmla="*/ 304 w 748"/>
              <a:gd name="T1" fmla="*/ 40 h 1118"/>
              <a:gd name="T2" fmla="*/ 64 w 748"/>
              <a:gd name="T3" fmla="*/ 40 h 1118"/>
              <a:gd name="T4" fmla="*/ 16 w 748"/>
              <a:gd name="T5" fmla="*/ 280 h 1118"/>
              <a:gd name="T6" fmla="*/ 16 w 748"/>
              <a:gd name="T7" fmla="*/ 808 h 1118"/>
              <a:gd name="T8" fmla="*/ 112 w 748"/>
              <a:gd name="T9" fmla="*/ 856 h 1118"/>
              <a:gd name="T10" fmla="*/ 160 w 748"/>
              <a:gd name="T11" fmla="*/ 952 h 1118"/>
              <a:gd name="T12" fmla="*/ 352 w 748"/>
              <a:gd name="T13" fmla="*/ 952 h 1118"/>
              <a:gd name="T14" fmla="*/ 372 w 748"/>
              <a:gd name="T15" fmla="*/ 1086 h 1118"/>
              <a:gd name="T16" fmla="*/ 448 w 748"/>
              <a:gd name="T17" fmla="*/ 1096 h 1118"/>
              <a:gd name="T18" fmla="*/ 448 w 748"/>
              <a:gd name="T19" fmla="*/ 952 h 1118"/>
              <a:gd name="T20" fmla="*/ 544 w 748"/>
              <a:gd name="T21" fmla="*/ 952 h 1118"/>
              <a:gd name="T22" fmla="*/ 579 w 748"/>
              <a:gd name="T23" fmla="*/ 871 h 1118"/>
              <a:gd name="T24" fmla="*/ 644 w 748"/>
              <a:gd name="T25" fmla="*/ 883 h 1118"/>
              <a:gd name="T26" fmla="*/ 677 w 748"/>
              <a:gd name="T27" fmla="*/ 879 h 1118"/>
              <a:gd name="T28" fmla="*/ 705 w 748"/>
              <a:gd name="T29" fmla="*/ 867 h 1118"/>
              <a:gd name="T30" fmla="*/ 717 w 748"/>
              <a:gd name="T31" fmla="*/ 863 h 1118"/>
              <a:gd name="T32" fmla="*/ 725 w 748"/>
              <a:gd name="T33" fmla="*/ 855 h 1118"/>
              <a:gd name="T34" fmla="*/ 733 w 748"/>
              <a:gd name="T35" fmla="*/ 855 h 1118"/>
              <a:gd name="T36" fmla="*/ 725 w 748"/>
              <a:gd name="T37" fmla="*/ 137 h 1118"/>
              <a:gd name="T38" fmla="*/ 592 w 748"/>
              <a:gd name="T39" fmla="*/ 40 h 1118"/>
              <a:gd name="T40" fmla="*/ 304 w 748"/>
              <a:gd name="T41" fmla="*/ 40 h 1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48" h="1118">
                <a:moveTo>
                  <a:pt x="304" y="40"/>
                </a:moveTo>
                <a:cubicBezTo>
                  <a:pt x="216" y="40"/>
                  <a:pt x="112" y="0"/>
                  <a:pt x="64" y="40"/>
                </a:cubicBezTo>
                <a:cubicBezTo>
                  <a:pt x="16" y="80"/>
                  <a:pt x="24" y="152"/>
                  <a:pt x="16" y="280"/>
                </a:cubicBezTo>
                <a:cubicBezTo>
                  <a:pt x="8" y="408"/>
                  <a:pt x="0" y="712"/>
                  <a:pt x="16" y="808"/>
                </a:cubicBezTo>
                <a:cubicBezTo>
                  <a:pt x="32" y="904"/>
                  <a:pt x="88" y="832"/>
                  <a:pt x="112" y="856"/>
                </a:cubicBezTo>
                <a:cubicBezTo>
                  <a:pt x="136" y="880"/>
                  <a:pt x="120" y="936"/>
                  <a:pt x="160" y="952"/>
                </a:cubicBezTo>
                <a:cubicBezTo>
                  <a:pt x="200" y="968"/>
                  <a:pt x="317" y="930"/>
                  <a:pt x="352" y="952"/>
                </a:cubicBezTo>
                <a:cubicBezTo>
                  <a:pt x="387" y="974"/>
                  <a:pt x="356" y="1062"/>
                  <a:pt x="372" y="1086"/>
                </a:cubicBezTo>
                <a:cubicBezTo>
                  <a:pt x="388" y="1110"/>
                  <a:pt x="435" y="1118"/>
                  <a:pt x="448" y="1096"/>
                </a:cubicBezTo>
                <a:cubicBezTo>
                  <a:pt x="461" y="1074"/>
                  <a:pt x="432" y="976"/>
                  <a:pt x="448" y="952"/>
                </a:cubicBezTo>
                <a:cubicBezTo>
                  <a:pt x="464" y="928"/>
                  <a:pt x="522" y="965"/>
                  <a:pt x="544" y="952"/>
                </a:cubicBezTo>
                <a:cubicBezTo>
                  <a:pt x="566" y="939"/>
                  <a:pt x="562" y="882"/>
                  <a:pt x="579" y="871"/>
                </a:cubicBezTo>
                <a:cubicBezTo>
                  <a:pt x="596" y="860"/>
                  <a:pt x="628" y="882"/>
                  <a:pt x="644" y="883"/>
                </a:cubicBezTo>
                <a:cubicBezTo>
                  <a:pt x="660" y="884"/>
                  <a:pt x="667" y="882"/>
                  <a:pt x="677" y="879"/>
                </a:cubicBezTo>
                <a:cubicBezTo>
                  <a:pt x="687" y="876"/>
                  <a:pt x="698" y="870"/>
                  <a:pt x="705" y="867"/>
                </a:cubicBezTo>
                <a:cubicBezTo>
                  <a:pt x="712" y="864"/>
                  <a:pt x="714" y="865"/>
                  <a:pt x="717" y="863"/>
                </a:cubicBezTo>
                <a:cubicBezTo>
                  <a:pt x="720" y="861"/>
                  <a:pt x="722" y="856"/>
                  <a:pt x="725" y="855"/>
                </a:cubicBezTo>
                <a:cubicBezTo>
                  <a:pt x="728" y="854"/>
                  <a:pt x="733" y="975"/>
                  <a:pt x="733" y="855"/>
                </a:cubicBezTo>
                <a:cubicBezTo>
                  <a:pt x="733" y="735"/>
                  <a:pt x="748" y="273"/>
                  <a:pt x="725" y="137"/>
                </a:cubicBezTo>
                <a:cubicBezTo>
                  <a:pt x="702" y="1"/>
                  <a:pt x="662" y="56"/>
                  <a:pt x="592" y="40"/>
                </a:cubicBezTo>
                <a:cubicBezTo>
                  <a:pt x="522" y="24"/>
                  <a:pt x="392" y="40"/>
                  <a:pt x="304" y="40"/>
                </a:cubicBezTo>
                <a:close/>
              </a:path>
            </a:pathLst>
          </a:custGeom>
          <a:gradFill rotWithShape="1">
            <a:gsLst>
              <a:gs pos="0">
                <a:srgbClr val="BBE0E3"/>
              </a:gs>
              <a:gs pos="50000">
                <a:srgbClr val="FFFFFF"/>
              </a:gs>
              <a:gs pos="100000">
                <a:srgbClr val="BBE0E3"/>
              </a:gs>
            </a:gsLst>
            <a:lin ang="0" scaled="1"/>
          </a:gradFill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3194" name="Freeform 10"/>
          <p:cNvSpPr>
            <a:spLocks/>
          </p:cNvSpPr>
          <p:nvPr/>
        </p:nvSpPr>
        <p:spPr bwMode="auto">
          <a:xfrm>
            <a:off x="4406900" y="5410200"/>
            <a:ext cx="774700" cy="838200"/>
          </a:xfrm>
          <a:custGeom>
            <a:avLst/>
            <a:gdLst>
              <a:gd name="T0" fmla="*/ 488 w 488"/>
              <a:gd name="T1" fmla="*/ 0 h 528"/>
              <a:gd name="T2" fmla="*/ 248 w 488"/>
              <a:gd name="T3" fmla="*/ 144 h 528"/>
              <a:gd name="T4" fmla="*/ 56 w 488"/>
              <a:gd name="T5" fmla="*/ 288 h 528"/>
              <a:gd name="T6" fmla="*/ 8 w 488"/>
              <a:gd name="T7" fmla="*/ 480 h 528"/>
              <a:gd name="T8" fmla="*/ 104 w 488"/>
              <a:gd name="T9" fmla="*/ 528 h 528"/>
              <a:gd name="T10" fmla="*/ 152 w 488"/>
              <a:gd name="T11" fmla="*/ 480 h 528"/>
              <a:gd name="T12" fmla="*/ 104 w 488"/>
              <a:gd name="T13" fmla="*/ 432 h 528"/>
              <a:gd name="T14" fmla="*/ 56 w 488"/>
              <a:gd name="T15" fmla="*/ 432 h 528"/>
              <a:gd name="T16" fmla="*/ 56 w 488"/>
              <a:gd name="T17" fmla="*/ 480 h 528"/>
              <a:gd name="T18" fmla="*/ 104 w 488"/>
              <a:gd name="T19" fmla="*/ 48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88" h="528">
                <a:moveTo>
                  <a:pt x="488" y="0"/>
                </a:moveTo>
                <a:cubicBezTo>
                  <a:pt x="404" y="48"/>
                  <a:pt x="320" y="96"/>
                  <a:pt x="248" y="144"/>
                </a:cubicBezTo>
                <a:cubicBezTo>
                  <a:pt x="176" y="192"/>
                  <a:pt x="96" y="232"/>
                  <a:pt x="56" y="288"/>
                </a:cubicBezTo>
                <a:cubicBezTo>
                  <a:pt x="16" y="344"/>
                  <a:pt x="0" y="440"/>
                  <a:pt x="8" y="480"/>
                </a:cubicBezTo>
                <a:cubicBezTo>
                  <a:pt x="16" y="520"/>
                  <a:pt x="80" y="528"/>
                  <a:pt x="104" y="528"/>
                </a:cubicBezTo>
                <a:cubicBezTo>
                  <a:pt x="128" y="528"/>
                  <a:pt x="152" y="496"/>
                  <a:pt x="152" y="480"/>
                </a:cubicBezTo>
                <a:cubicBezTo>
                  <a:pt x="152" y="464"/>
                  <a:pt x="120" y="440"/>
                  <a:pt x="104" y="432"/>
                </a:cubicBezTo>
                <a:cubicBezTo>
                  <a:pt x="88" y="424"/>
                  <a:pt x="64" y="424"/>
                  <a:pt x="56" y="432"/>
                </a:cubicBezTo>
                <a:cubicBezTo>
                  <a:pt x="48" y="440"/>
                  <a:pt x="48" y="472"/>
                  <a:pt x="56" y="480"/>
                </a:cubicBezTo>
                <a:cubicBezTo>
                  <a:pt x="64" y="488"/>
                  <a:pt x="96" y="480"/>
                  <a:pt x="104" y="48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3195" name="Freeform 11"/>
          <p:cNvSpPr>
            <a:spLocks/>
          </p:cNvSpPr>
          <p:nvPr/>
        </p:nvSpPr>
        <p:spPr bwMode="auto">
          <a:xfrm>
            <a:off x="8915400" y="3505200"/>
            <a:ext cx="152400" cy="76200"/>
          </a:xfrm>
          <a:custGeom>
            <a:avLst/>
            <a:gdLst>
              <a:gd name="T0" fmla="*/ 96 w 96"/>
              <a:gd name="T1" fmla="*/ 0 h 48"/>
              <a:gd name="T2" fmla="*/ 48 w 96"/>
              <a:gd name="T3" fmla="*/ 0 h 48"/>
              <a:gd name="T4" fmla="*/ 0 w 96"/>
              <a:gd name="T5" fmla="*/ 48 h 48"/>
              <a:gd name="T6" fmla="*/ 96 w 96"/>
              <a:gd name="T7" fmla="*/ 48 h 48"/>
              <a:gd name="T8" fmla="*/ 96 w 96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6" h="48">
                <a:moveTo>
                  <a:pt x="96" y="0"/>
                </a:moveTo>
                <a:lnTo>
                  <a:pt x="48" y="0"/>
                </a:lnTo>
                <a:lnTo>
                  <a:pt x="0" y="48"/>
                </a:lnTo>
                <a:lnTo>
                  <a:pt x="96" y="48"/>
                </a:lnTo>
                <a:lnTo>
                  <a:pt x="96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3196" name="Freeform 12"/>
          <p:cNvSpPr>
            <a:spLocks/>
          </p:cNvSpPr>
          <p:nvPr/>
        </p:nvSpPr>
        <p:spPr bwMode="auto">
          <a:xfrm>
            <a:off x="8958264" y="3495676"/>
            <a:ext cx="90487" cy="123825"/>
          </a:xfrm>
          <a:custGeom>
            <a:avLst/>
            <a:gdLst>
              <a:gd name="T0" fmla="*/ 57 w 57"/>
              <a:gd name="T1" fmla="*/ 3 h 78"/>
              <a:gd name="T2" fmla="*/ 21 w 57"/>
              <a:gd name="T3" fmla="*/ 3 h 78"/>
              <a:gd name="T4" fmla="*/ 0 w 57"/>
              <a:gd name="T5" fmla="*/ 39 h 78"/>
              <a:gd name="T6" fmla="*/ 21 w 57"/>
              <a:gd name="T7" fmla="*/ 78 h 78"/>
              <a:gd name="T8" fmla="*/ 54 w 57"/>
              <a:gd name="T9" fmla="*/ 45 h 78"/>
              <a:gd name="T10" fmla="*/ 57 w 57"/>
              <a:gd name="T11" fmla="*/ 3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" h="78">
                <a:moveTo>
                  <a:pt x="57" y="3"/>
                </a:moveTo>
                <a:cubicBezTo>
                  <a:pt x="43" y="8"/>
                  <a:pt x="37" y="0"/>
                  <a:pt x="21" y="3"/>
                </a:cubicBezTo>
                <a:cubicBezTo>
                  <a:pt x="17" y="15"/>
                  <a:pt x="9" y="30"/>
                  <a:pt x="0" y="39"/>
                </a:cubicBezTo>
                <a:cubicBezTo>
                  <a:pt x="3" y="63"/>
                  <a:pt x="2" y="66"/>
                  <a:pt x="21" y="78"/>
                </a:cubicBezTo>
                <a:cubicBezTo>
                  <a:pt x="51" y="74"/>
                  <a:pt x="50" y="76"/>
                  <a:pt x="54" y="45"/>
                </a:cubicBezTo>
                <a:cubicBezTo>
                  <a:pt x="50" y="13"/>
                  <a:pt x="48" y="26"/>
                  <a:pt x="57" y="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9082088" y="5256214"/>
            <a:ext cx="171450" cy="212725"/>
          </a:xfrm>
          <a:custGeom>
            <a:avLst/>
            <a:gdLst>
              <a:gd name="T0" fmla="*/ 81 w 108"/>
              <a:gd name="T1" fmla="*/ 10 h 134"/>
              <a:gd name="T2" fmla="*/ 21 w 108"/>
              <a:gd name="T3" fmla="*/ 13 h 134"/>
              <a:gd name="T4" fmla="*/ 57 w 108"/>
              <a:gd name="T5" fmla="*/ 109 h 134"/>
              <a:gd name="T6" fmla="*/ 75 w 108"/>
              <a:gd name="T7" fmla="*/ 133 h 134"/>
              <a:gd name="T8" fmla="*/ 96 w 108"/>
              <a:gd name="T9" fmla="*/ 130 h 134"/>
              <a:gd name="T10" fmla="*/ 108 w 108"/>
              <a:gd name="T11" fmla="*/ 79 h 134"/>
              <a:gd name="T12" fmla="*/ 105 w 108"/>
              <a:gd name="T13" fmla="*/ 25 h 134"/>
              <a:gd name="T14" fmla="*/ 81 w 108"/>
              <a:gd name="T15" fmla="*/ 10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34">
                <a:moveTo>
                  <a:pt x="81" y="10"/>
                </a:moveTo>
                <a:cubicBezTo>
                  <a:pt x="61" y="11"/>
                  <a:pt x="36" y="0"/>
                  <a:pt x="21" y="13"/>
                </a:cubicBezTo>
                <a:cubicBezTo>
                  <a:pt x="0" y="31"/>
                  <a:pt x="39" y="97"/>
                  <a:pt x="57" y="109"/>
                </a:cubicBezTo>
                <a:cubicBezTo>
                  <a:pt x="61" y="120"/>
                  <a:pt x="68" y="123"/>
                  <a:pt x="75" y="133"/>
                </a:cubicBezTo>
                <a:cubicBezTo>
                  <a:pt x="82" y="132"/>
                  <a:pt x="90" y="134"/>
                  <a:pt x="96" y="130"/>
                </a:cubicBezTo>
                <a:cubicBezTo>
                  <a:pt x="104" y="124"/>
                  <a:pt x="107" y="85"/>
                  <a:pt x="108" y="79"/>
                </a:cubicBezTo>
                <a:cubicBezTo>
                  <a:pt x="107" y="61"/>
                  <a:pt x="108" y="43"/>
                  <a:pt x="105" y="25"/>
                </a:cubicBezTo>
                <a:cubicBezTo>
                  <a:pt x="104" y="16"/>
                  <a:pt x="81" y="10"/>
                  <a:pt x="81" y="1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3198" name="Freeform 14"/>
          <p:cNvSpPr>
            <a:spLocks/>
          </p:cNvSpPr>
          <p:nvPr/>
        </p:nvSpPr>
        <p:spPr bwMode="auto">
          <a:xfrm>
            <a:off x="6705600" y="5181600"/>
            <a:ext cx="838200" cy="1295400"/>
          </a:xfrm>
          <a:custGeom>
            <a:avLst/>
            <a:gdLst>
              <a:gd name="T0" fmla="*/ 0 w 528"/>
              <a:gd name="T1" fmla="*/ 0 h 816"/>
              <a:gd name="T2" fmla="*/ 96 w 528"/>
              <a:gd name="T3" fmla="*/ 336 h 816"/>
              <a:gd name="T4" fmla="*/ 96 w 528"/>
              <a:gd name="T5" fmla="*/ 672 h 816"/>
              <a:gd name="T6" fmla="*/ 528 w 528"/>
              <a:gd name="T7" fmla="*/ 816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8" h="816">
                <a:moveTo>
                  <a:pt x="0" y="0"/>
                </a:moveTo>
                <a:cubicBezTo>
                  <a:pt x="40" y="112"/>
                  <a:pt x="80" y="224"/>
                  <a:pt x="96" y="336"/>
                </a:cubicBezTo>
                <a:cubicBezTo>
                  <a:pt x="112" y="448"/>
                  <a:pt x="24" y="592"/>
                  <a:pt x="96" y="672"/>
                </a:cubicBezTo>
                <a:cubicBezTo>
                  <a:pt x="168" y="752"/>
                  <a:pt x="348" y="784"/>
                  <a:pt x="528" y="816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3199" name="Freeform 15"/>
          <p:cNvSpPr>
            <a:spLocks/>
          </p:cNvSpPr>
          <p:nvPr/>
        </p:nvSpPr>
        <p:spPr bwMode="auto">
          <a:xfrm>
            <a:off x="7442200" y="6146800"/>
            <a:ext cx="1930400" cy="673100"/>
          </a:xfrm>
          <a:custGeom>
            <a:avLst/>
            <a:gdLst>
              <a:gd name="T0" fmla="*/ 70 w 1216"/>
              <a:gd name="T1" fmla="*/ 190 h 424"/>
              <a:gd name="T2" fmla="*/ 160 w 1216"/>
              <a:gd name="T3" fmla="*/ 160 h 424"/>
              <a:gd name="T4" fmla="*/ 208 w 1216"/>
              <a:gd name="T5" fmla="*/ 16 h 424"/>
              <a:gd name="T6" fmla="*/ 832 w 1216"/>
              <a:gd name="T7" fmla="*/ 64 h 424"/>
              <a:gd name="T8" fmla="*/ 1168 w 1216"/>
              <a:gd name="T9" fmla="*/ 64 h 424"/>
              <a:gd name="T10" fmla="*/ 1120 w 1216"/>
              <a:gd name="T11" fmla="*/ 256 h 424"/>
              <a:gd name="T12" fmla="*/ 928 w 1216"/>
              <a:gd name="T13" fmla="*/ 400 h 424"/>
              <a:gd name="T14" fmla="*/ 544 w 1216"/>
              <a:gd name="T15" fmla="*/ 400 h 424"/>
              <a:gd name="T16" fmla="*/ 160 w 1216"/>
              <a:gd name="T17" fmla="*/ 352 h 424"/>
              <a:gd name="T18" fmla="*/ 16 w 1216"/>
              <a:gd name="T19" fmla="*/ 304 h 424"/>
              <a:gd name="T20" fmla="*/ 64 w 1216"/>
              <a:gd name="T21" fmla="*/ 238 h 424"/>
              <a:gd name="T22" fmla="*/ 112 w 1216"/>
              <a:gd name="T23" fmla="*/ 256 h 424"/>
              <a:gd name="T24" fmla="*/ 64 w 1216"/>
              <a:gd name="T25" fmla="*/ 256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16" h="424">
                <a:moveTo>
                  <a:pt x="70" y="190"/>
                </a:moveTo>
                <a:cubicBezTo>
                  <a:pt x="85" y="185"/>
                  <a:pt x="137" y="189"/>
                  <a:pt x="160" y="160"/>
                </a:cubicBezTo>
                <a:cubicBezTo>
                  <a:pt x="183" y="131"/>
                  <a:pt x="96" y="32"/>
                  <a:pt x="208" y="16"/>
                </a:cubicBezTo>
                <a:cubicBezTo>
                  <a:pt x="320" y="0"/>
                  <a:pt x="672" y="56"/>
                  <a:pt x="832" y="64"/>
                </a:cubicBezTo>
                <a:cubicBezTo>
                  <a:pt x="992" y="72"/>
                  <a:pt x="1120" y="32"/>
                  <a:pt x="1168" y="64"/>
                </a:cubicBezTo>
                <a:cubicBezTo>
                  <a:pt x="1216" y="96"/>
                  <a:pt x="1160" y="200"/>
                  <a:pt x="1120" y="256"/>
                </a:cubicBezTo>
                <a:cubicBezTo>
                  <a:pt x="1080" y="312"/>
                  <a:pt x="1024" y="376"/>
                  <a:pt x="928" y="400"/>
                </a:cubicBezTo>
                <a:cubicBezTo>
                  <a:pt x="832" y="424"/>
                  <a:pt x="672" y="408"/>
                  <a:pt x="544" y="400"/>
                </a:cubicBezTo>
                <a:cubicBezTo>
                  <a:pt x="416" y="392"/>
                  <a:pt x="248" y="368"/>
                  <a:pt x="160" y="352"/>
                </a:cubicBezTo>
                <a:cubicBezTo>
                  <a:pt x="72" y="336"/>
                  <a:pt x="32" y="323"/>
                  <a:pt x="16" y="304"/>
                </a:cubicBezTo>
                <a:cubicBezTo>
                  <a:pt x="0" y="285"/>
                  <a:pt x="48" y="246"/>
                  <a:pt x="64" y="238"/>
                </a:cubicBezTo>
                <a:cubicBezTo>
                  <a:pt x="80" y="230"/>
                  <a:pt x="112" y="253"/>
                  <a:pt x="112" y="256"/>
                </a:cubicBezTo>
                <a:cubicBezTo>
                  <a:pt x="112" y="259"/>
                  <a:pt x="88" y="256"/>
                  <a:pt x="64" y="256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3200" name="Freeform 16"/>
          <p:cNvSpPr>
            <a:spLocks/>
          </p:cNvSpPr>
          <p:nvPr/>
        </p:nvSpPr>
        <p:spPr bwMode="auto">
          <a:xfrm>
            <a:off x="7534276" y="6481764"/>
            <a:ext cx="219075" cy="147637"/>
          </a:xfrm>
          <a:custGeom>
            <a:avLst/>
            <a:gdLst>
              <a:gd name="T0" fmla="*/ 6 w 138"/>
              <a:gd name="T1" fmla="*/ 45 h 93"/>
              <a:gd name="T2" fmla="*/ 54 w 138"/>
              <a:gd name="T3" fmla="*/ 93 h 93"/>
              <a:gd name="T4" fmla="*/ 69 w 138"/>
              <a:gd name="T5" fmla="*/ 0 h 93"/>
              <a:gd name="T6" fmla="*/ 15 w 138"/>
              <a:gd name="T7" fmla="*/ 12 h 93"/>
              <a:gd name="T8" fmla="*/ 6 w 138"/>
              <a:gd name="T9" fmla="*/ 18 h 93"/>
              <a:gd name="T10" fmla="*/ 0 w 138"/>
              <a:gd name="T11" fmla="*/ 36 h 93"/>
              <a:gd name="T12" fmla="*/ 6 w 138"/>
              <a:gd name="T13" fmla="*/ 45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8" h="93">
                <a:moveTo>
                  <a:pt x="6" y="45"/>
                </a:moveTo>
                <a:lnTo>
                  <a:pt x="54" y="93"/>
                </a:lnTo>
                <a:cubicBezTo>
                  <a:pt x="91" y="56"/>
                  <a:pt x="138" y="23"/>
                  <a:pt x="69" y="0"/>
                </a:cubicBezTo>
                <a:cubicBezTo>
                  <a:pt x="51" y="3"/>
                  <a:pt x="33" y="8"/>
                  <a:pt x="15" y="12"/>
                </a:cubicBezTo>
                <a:cubicBezTo>
                  <a:pt x="12" y="14"/>
                  <a:pt x="8" y="15"/>
                  <a:pt x="6" y="18"/>
                </a:cubicBezTo>
                <a:cubicBezTo>
                  <a:pt x="3" y="23"/>
                  <a:pt x="0" y="36"/>
                  <a:pt x="0" y="36"/>
                </a:cubicBezTo>
                <a:cubicBezTo>
                  <a:pt x="2" y="39"/>
                  <a:pt x="6" y="45"/>
                  <a:pt x="6" y="45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BBE0E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3201" name="Text Box 17"/>
          <p:cNvSpPr txBox="1">
            <a:spLocks noChangeArrowheads="1"/>
          </p:cNvSpPr>
          <p:nvPr/>
        </p:nvSpPr>
        <p:spPr bwMode="auto">
          <a:xfrm>
            <a:off x="1905001" y="4495800"/>
            <a:ext cx="17660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l-GR"/>
              <a:t>Peritoneal Cavity</a:t>
            </a:r>
          </a:p>
        </p:txBody>
      </p:sp>
      <p:sp>
        <p:nvSpPr>
          <p:cNvPr id="93202" name="Text Box 18"/>
          <p:cNvSpPr txBox="1">
            <a:spLocks noChangeArrowheads="1"/>
          </p:cNvSpPr>
          <p:nvPr/>
        </p:nvSpPr>
        <p:spPr bwMode="auto">
          <a:xfrm>
            <a:off x="7527926" y="1712913"/>
            <a:ext cx="19573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l-GR"/>
              <a:t>Peritoneal solution</a:t>
            </a:r>
          </a:p>
        </p:txBody>
      </p:sp>
      <p:sp>
        <p:nvSpPr>
          <p:cNvPr id="93203" name="Text Box 19"/>
          <p:cNvSpPr txBox="1">
            <a:spLocks noChangeArrowheads="1"/>
          </p:cNvSpPr>
          <p:nvPr/>
        </p:nvSpPr>
        <p:spPr bwMode="auto">
          <a:xfrm>
            <a:off x="7604125" y="5675313"/>
            <a:ext cx="10857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l-GR"/>
              <a:t>Drain Bag</a:t>
            </a:r>
          </a:p>
        </p:txBody>
      </p:sp>
      <p:sp>
        <p:nvSpPr>
          <p:cNvPr id="93204" name="AutoShape 20"/>
          <p:cNvSpPr>
            <a:spLocks noChangeArrowheads="1"/>
          </p:cNvSpPr>
          <p:nvPr/>
        </p:nvSpPr>
        <p:spPr bwMode="auto">
          <a:xfrm rot="-627990">
            <a:off x="5710238" y="5181600"/>
            <a:ext cx="146050" cy="109538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l-GR" altLang="el-GR"/>
          </a:p>
        </p:txBody>
      </p:sp>
      <p:sp>
        <p:nvSpPr>
          <p:cNvPr id="93205" name="Line 21"/>
          <p:cNvSpPr>
            <a:spLocks noChangeShapeType="1"/>
          </p:cNvSpPr>
          <p:nvPr/>
        </p:nvSpPr>
        <p:spPr bwMode="auto">
          <a:xfrm>
            <a:off x="3733800" y="47244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3206" name="Freeform 22"/>
          <p:cNvSpPr>
            <a:spLocks/>
          </p:cNvSpPr>
          <p:nvPr/>
        </p:nvSpPr>
        <p:spPr bwMode="auto">
          <a:xfrm>
            <a:off x="6477000" y="4267200"/>
            <a:ext cx="1600200" cy="762000"/>
          </a:xfrm>
          <a:custGeom>
            <a:avLst/>
            <a:gdLst>
              <a:gd name="T0" fmla="*/ 1008 w 1008"/>
              <a:gd name="T1" fmla="*/ 0 h 480"/>
              <a:gd name="T2" fmla="*/ 528 w 1008"/>
              <a:gd name="T3" fmla="*/ 384 h 480"/>
              <a:gd name="T4" fmla="*/ 0 w 1008"/>
              <a:gd name="T5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8" h="480">
                <a:moveTo>
                  <a:pt x="1008" y="0"/>
                </a:moveTo>
                <a:cubicBezTo>
                  <a:pt x="852" y="152"/>
                  <a:pt x="696" y="304"/>
                  <a:pt x="528" y="384"/>
                </a:cubicBezTo>
                <a:cubicBezTo>
                  <a:pt x="360" y="464"/>
                  <a:pt x="180" y="472"/>
                  <a:pt x="0" y="48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3207" name="Freeform 23"/>
          <p:cNvSpPr>
            <a:spLocks/>
          </p:cNvSpPr>
          <p:nvPr/>
        </p:nvSpPr>
        <p:spPr bwMode="auto">
          <a:xfrm>
            <a:off x="5562600" y="5410200"/>
            <a:ext cx="1066800" cy="457200"/>
          </a:xfrm>
          <a:custGeom>
            <a:avLst/>
            <a:gdLst>
              <a:gd name="T0" fmla="*/ 0 w 672"/>
              <a:gd name="T1" fmla="*/ 144 h 288"/>
              <a:gd name="T2" fmla="*/ 480 w 672"/>
              <a:gd name="T3" fmla="*/ 0 h 288"/>
              <a:gd name="T4" fmla="*/ 624 w 672"/>
              <a:gd name="T5" fmla="*/ 144 h 288"/>
              <a:gd name="T6" fmla="*/ 672 w 672"/>
              <a:gd name="T7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2" h="288">
                <a:moveTo>
                  <a:pt x="0" y="144"/>
                </a:moveTo>
                <a:cubicBezTo>
                  <a:pt x="188" y="72"/>
                  <a:pt x="376" y="0"/>
                  <a:pt x="480" y="0"/>
                </a:cubicBezTo>
                <a:cubicBezTo>
                  <a:pt x="584" y="0"/>
                  <a:pt x="592" y="96"/>
                  <a:pt x="624" y="144"/>
                </a:cubicBezTo>
                <a:cubicBezTo>
                  <a:pt x="656" y="192"/>
                  <a:pt x="664" y="240"/>
                  <a:pt x="672" y="288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57889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153400" cy="9413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altLang="el-GR" sz="3200" b="1">
                <a:latin typeface="Arial" charset="0"/>
              </a:rPr>
              <a:t>Καθετήρας για την εφαρμογή περιτοναικής κάθαρσης</a:t>
            </a:r>
            <a:r>
              <a:rPr lang="en-US" altLang="el-GR" sz="2900"/>
              <a:t>-</a:t>
            </a:r>
            <a:r>
              <a:rPr lang="el-GR" altLang="el-GR" sz="2900"/>
              <a:t>’’</a:t>
            </a:r>
            <a:r>
              <a:rPr lang="en-US" altLang="el-GR" sz="2900"/>
              <a:t>Tenckhoff catheter” </a:t>
            </a:r>
          </a:p>
        </p:txBody>
      </p:sp>
      <p:pic>
        <p:nvPicPr>
          <p:cNvPr id="32776" name="Picture 8" descr="Wade new cath 0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3564" y="1600201"/>
            <a:ext cx="5984875" cy="45307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4951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" y="185351"/>
            <a:ext cx="11541211" cy="632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133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055"/>
            <a:ext cx="11948984" cy="598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80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2133601" y="472918"/>
            <a:ext cx="8229600" cy="655637"/>
          </a:xfrm>
        </p:spPr>
        <p:txBody>
          <a:bodyPr>
            <a:normAutofit fontScale="90000"/>
          </a:bodyPr>
          <a:lstStyle/>
          <a:p>
            <a:r>
              <a:rPr lang="el-GR" altLang="el-GR" dirty="0">
                <a:latin typeface="Calibri" charset="0"/>
              </a:rPr>
              <a:t>Εκτίμηση της νεφρικής λειτουργίας</a:t>
            </a:r>
            <a:endParaRPr lang="en-US" altLang="el-GR" b="0" dirty="0">
              <a:effectLst/>
              <a:latin typeface="Calibri" charset="0"/>
            </a:endParaRPr>
          </a:p>
        </p:txBody>
      </p:sp>
      <p:sp>
        <p:nvSpPr>
          <p:cNvPr id="40963" name="Content Placeholder 4"/>
          <p:cNvSpPr>
            <a:spLocks noGrp="1"/>
          </p:cNvSpPr>
          <p:nvPr>
            <p:ph sz="half" idx="1"/>
          </p:nvPr>
        </p:nvSpPr>
        <p:spPr>
          <a:xfrm>
            <a:off x="5867399" y="1219200"/>
            <a:ext cx="6094957" cy="5256755"/>
          </a:xfrm>
        </p:spPr>
        <p:txBody>
          <a:bodyPr>
            <a:normAutofit/>
          </a:bodyPr>
          <a:lstStyle/>
          <a:p>
            <a:r>
              <a:rPr lang="el-GR" altLang="el-GR" sz="2400" dirty="0">
                <a:latin typeface="Calibri" charset="0"/>
              </a:rPr>
              <a:t>Η </a:t>
            </a:r>
            <a:r>
              <a:rPr lang="el-GR" altLang="el-GR" sz="2400" dirty="0" err="1">
                <a:latin typeface="Calibri" charset="0"/>
              </a:rPr>
              <a:t>σπειραματική</a:t>
            </a:r>
            <a:r>
              <a:rPr lang="el-GR" altLang="el-GR" sz="2400" dirty="0">
                <a:latin typeface="Calibri" charset="0"/>
              </a:rPr>
              <a:t> διήθηση αφορά την μετακίνηση του υγρού διαμέσου του </a:t>
            </a:r>
            <a:r>
              <a:rPr lang="el-GR" altLang="el-GR" sz="2400" dirty="0" err="1">
                <a:latin typeface="Calibri" charset="0"/>
              </a:rPr>
              <a:t>σπειραματικού</a:t>
            </a:r>
            <a:r>
              <a:rPr lang="el-GR" altLang="el-GR" sz="2400" dirty="0">
                <a:latin typeface="Calibri" charset="0"/>
              </a:rPr>
              <a:t> φραγμού.</a:t>
            </a:r>
          </a:p>
          <a:p>
            <a:r>
              <a:rPr lang="el-GR" altLang="el-GR" sz="2400" dirty="0">
                <a:latin typeface="Calibri" charset="0"/>
              </a:rPr>
              <a:t>Η κίνηση αυτή καθορίζεται από τις δυνάμεις</a:t>
            </a:r>
            <a:r>
              <a:rPr lang="en-US" altLang="el-GR" sz="2400" dirty="0">
                <a:latin typeface="Calibri" charset="0"/>
              </a:rPr>
              <a:t> Starling</a:t>
            </a:r>
            <a:r>
              <a:rPr lang="el-GR" altLang="el-GR" sz="2400" dirty="0">
                <a:latin typeface="Calibri" charset="0"/>
              </a:rPr>
              <a:t>.</a:t>
            </a:r>
            <a:endParaRPr lang="en-US" altLang="el-GR" sz="2400" dirty="0">
              <a:latin typeface="Calibri" charset="0"/>
            </a:endParaRPr>
          </a:p>
          <a:p>
            <a:pPr lvl="1" algn="ctr">
              <a:buFontTx/>
              <a:buNone/>
            </a:pPr>
            <a:endParaRPr lang="en-US" altLang="el-GR" sz="1200" dirty="0"/>
          </a:p>
          <a:p>
            <a:pPr lvl="1" algn="ctr">
              <a:buFontTx/>
              <a:buNone/>
            </a:pPr>
            <a:r>
              <a:rPr lang="en-US" altLang="el-GR" sz="1800" dirty="0"/>
              <a:t>SNGFR= </a:t>
            </a:r>
            <a:r>
              <a:rPr lang="en-US" altLang="el-GR" sz="1800" dirty="0" err="1"/>
              <a:t>L</a:t>
            </a:r>
            <a:r>
              <a:rPr lang="en-US" altLang="el-GR" sz="1800" baseline="-25000" dirty="0" err="1"/>
              <a:t>p</a:t>
            </a:r>
            <a:r>
              <a:rPr lang="en-US" altLang="el-GR" sz="1800" dirty="0" err="1"/>
              <a:t>S</a:t>
            </a:r>
            <a:r>
              <a:rPr lang="en-US" altLang="el-GR" sz="1800" dirty="0"/>
              <a:t> (</a:t>
            </a:r>
            <a:r>
              <a:rPr lang="en-US" altLang="el-GR" sz="1800" dirty="0">
                <a:sym typeface="Symbol" charset="2"/>
              </a:rPr>
              <a:t></a:t>
            </a:r>
            <a:r>
              <a:rPr lang="en-US" altLang="el-GR" sz="1800" dirty="0"/>
              <a:t> hydraulic pressure - </a:t>
            </a:r>
            <a:r>
              <a:rPr lang="en-US" altLang="el-GR" sz="1800" dirty="0">
                <a:sym typeface="Symbol" charset="2"/>
              </a:rPr>
              <a:t> </a:t>
            </a:r>
            <a:r>
              <a:rPr lang="en-US" altLang="el-GR" sz="1800" dirty="0"/>
              <a:t>oncotic pressure)</a:t>
            </a:r>
          </a:p>
          <a:p>
            <a:pPr lvl="1" algn="ctr">
              <a:buFontTx/>
              <a:buNone/>
            </a:pPr>
            <a:r>
              <a:rPr lang="en-US" altLang="el-GR" sz="1800" dirty="0" err="1"/>
              <a:t>K</a:t>
            </a:r>
            <a:r>
              <a:rPr lang="en-US" altLang="el-GR" sz="1800" baseline="-25000" dirty="0" err="1"/>
              <a:t>f</a:t>
            </a:r>
            <a:r>
              <a:rPr lang="en-US" altLang="el-GR" sz="1800" dirty="0"/>
              <a:t>[</a:t>
            </a:r>
            <a:r>
              <a:rPr lang="en-US" altLang="el-GR" sz="1800" dirty="0" err="1"/>
              <a:t>P</a:t>
            </a:r>
            <a:r>
              <a:rPr lang="en-US" altLang="el-GR" sz="1800" baseline="-25000" dirty="0" err="1"/>
              <a:t>gc</a:t>
            </a:r>
            <a:r>
              <a:rPr lang="en-US" altLang="el-GR" sz="1800" dirty="0" err="1"/>
              <a:t>-P</a:t>
            </a:r>
            <a:r>
              <a:rPr lang="en-US" altLang="el-GR" sz="1800" baseline="-25000" dirty="0" err="1"/>
              <a:t>tf</a:t>
            </a:r>
            <a:r>
              <a:rPr lang="en-US" altLang="el-GR" sz="1800" dirty="0"/>
              <a:t>)-</a:t>
            </a:r>
            <a:r>
              <a:rPr lang="en-US" altLang="el-GR" sz="1800" dirty="0">
                <a:sym typeface="Symbol" charset="2"/>
              </a:rPr>
              <a:t></a:t>
            </a:r>
            <a:r>
              <a:rPr lang="en-US" altLang="el-GR" sz="1800" dirty="0"/>
              <a:t>(</a:t>
            </a:r>
            <a:r>
              <a:rPr lang="en-US" altLang="el-GR" sz="1800" dirty="0">
                <a:sym typeface="Symbol" charset="2"/>
              </a:rPr>
              <a:t></a:t>
            </a:r>
            <a:r>
              <a:rPr lang="en-US" altLang="el-GR" sz="1800" baseline="-25000" dirty="0" err="1">
                <a:sym typeface="Symbol" charset="2"/>
              </a:rPr>
              <a:t>gc</a:t>
            </a:r>
            <a:r>
              <a:rPr lang="en-US" altLang="el-GR" sz="1800" dirty="0">
                <a:sym typeface="Symbol" charset="2"/>
              </a:rPr>
              <a:t>- </a:t>
            </a:r>
            <a:r>
              <a:rPr lang="en-US" altLang="el-GR" sz="1800" baseline="-25000" dirty="0" err="1">
                <a:sym typeface="Symbol" charset="2"/>
              </a:rPr>
              <a:t>tf</a:t>
            </a:r>
            <a:r>
              <a:rPr lang="en-US" altLang="el-GR" sz="1800" dirty="0">
                <a:sym typeface="Symbol" charset="2"/>
              </a:rPr>
              <a:t>)]</a:t>
            </a:r>
            <a:endParaRPr lang="en-US" altLang="el-GR" sz="1800" dirty="0"/>
          </a:p>
          <a:p>
            <a:endParaRPr lang="en-US" altLang="el-GR" sz="2400" dirty="0">
              <a:latin typeface="Calibri" charset="0"/>
            </a:endParaRPr>
          </a:p>
          <a:p>
            <a:r>
              <a:rPr lang="el-GR" altLang="el-GR" sz="2400" dirty="0">
                <a:latin typeface="Calibri" charset="0"/>
              </a:rPr>
              <a:t>Η </a:t>
            </a:r>
            <a:r>
              <a:rPr lang="en-US" altLang="el-GR" sz="2400" dirty="0">
                <a:latin typeface="Calibri" charset="0"/>
              </a:rPr>
              <a:t>GFR </a:t>
            </a:r>
            <a:r>
              <a:rPr lang="el-GR" altLang="el-GR" sz="2400" dirty="0">
                <a:latin typeface="Calibri" charset="0"/>
              </a:rPr>
              <a:t>είναι το άθροισμα των επιμέρους διηθήσεων των περίπου </a:t>
            </a:r>
            <a:r>
              <a:rPr lang="en-US" altLang="el-GR" sz="2400" dirty="0">
                <a:latin typeface="Calibri" charset="0"/>
              </a:rPr>
              <a:t>2 </a:t>
            </a:r>
            <a:r>
              <a:rPr lang="el-GR" altLang="el-GR" sz="2400" dirty="0">
                <a:latin typeface="Calibri" charset="0"/>
              </a:rPr>
              <a:t>εκατομμυρίων </a:t>
            </a:r>
            <a:r>
              <a:rPr lang="el-GR" altLang="el-GR" sz="2400" dirty="0" err="1">
                <a:latin typeface="Calibri" charset="0"/>
              </a:rPr>
              <a:t>νεφρώνων</a:t>
            </a:r>
            <a:r>
              <a:rPr lang="el-GR" altLang="el-GR" sz="2400" dirty="0">
                <a:latin typeface="Calibri" charset="0"/>
              </a:rPr>
              <a:t>.</a:t>
            </a:r>
            <a:endParaRPr lang="en-US" altLang="el-GR" sz="2400" dirty="0">
              <a:latin typeface="Calibri" charset="0"/>
            </a:endParaRPr>
          </a:p>
          <a:p>
            <a:pPr marL="342900" lvl="2" indent="-342900">
              <a:buClr>
                <a:schemeClr val="bg2"/>
              </a:buClr>
              <a:buNone/>
            </a:pPr>
            <a:r>
              <a:rPr lang="en-US" altLang="el-GR" sz="1600" dirty="0">
                <a:latin typeface="Calibri" charset="0"/>
              </a:rPr>
              <a:t>                              </a:t>
            </a:r>
            <a:r>
              <a:rPr lang="en-US" altLang="el-GR" sz="2800" dirty="0">
                <a:latin typeface="Calibri" charset="0"/>
              </a:rPr>
              <a:t>GFR = n x SNGFR</a:t>
            </a:r>
          </a:p>
        </p:txBody>
      </p:sp>
      <p:pic>
        <p:nvPicPr>
          <p:cNvPr id="40966" name="Picture 2" descr="D:\glomerulus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1" y="1295400"/>
            <a:ext cx="3573463" cy="3848100"/>
          </a:xfrm>
          <a:noFill/>
        </p:spPr>
      </p:pic>
      <p:sp>
        <p:nvSpPr>
          <p:cNvPr id="9" name="Rectangle 8"/>
          <p:cNvSpPr/>
          <p:nvPr/>
        </p:nvSpPr>
        <p:spPr>
          <a:xfrm>
            <a:off x="6160717" y="3018773"/>
            <a:ext cx="5586191" cy="9519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97952" y="5483153"/>
            <a:ext cx="3010552" cy="5743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l-GR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700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dirty="0">
                <a:latin typeface="Calibri" charset="0"/>
              </a:rPr>
              <a:t>Κλινική εκτίμηση ΧΝΝ</a:t>
            </a:r>
            <a:endParaRPr lang="en-US" altLang="el-GR" dirty="0">
              <a:latin typeface="Calibri" charset="0"/>
            </a:endParaRPr>
          </a:p>
          <a:p>
            <a:pPr lvl="1"/>
            <a:r>
              <a:rPr lang="el-GR" altLang="el-GR" dirty="0">
                <a:latin typeface="Calibri" charset="0"/>
              </a:rPr>
              <a:t>Αναγνώριση παραγόντων κινδύνου για εξέλιξη</a:t>
            </a:r>
            <a:endParaRPr lang="en-US" altLang="el-GR" dirty="0">
              <a:latin typeface="Calibri" charset="0"/>
            </a:endParaRPr>
          </a:p>
          <a:p>
            <a:pPr lvl="1"/>
            <a:r>
              <a:rPr lang="el-GR" altLang="el-GR" dirty="0">
                <a:latin typeface="Calibri" charset="0"/>
              </a:rPr>
              <a:t>Διαγνωστικές δοκιμασίες</a:t>
            </a:r>
            <a:endParaRPr lang="en-US" altLang="el-GR" dirty="0">
              <a:latin typeface="Calibri" charset="0"/>
            </a:endParaRPr>
          </a:p>
          <a:p>
            <a:pPr lvl="1"/>
            <a:r>
              <a:rPr lang="el-GR" altLang="el-GR" dirty="0">
                <a:latin typeface="Calibri" charset="0"/>
              </a:rPr>
              <a:t>Αναγνώριση αναστρέψιμων αιτίων νεφρικής βλάβης</a:t>
            </a:r>
            <a:endParaRPr lang="en-US" altLang="el-GR" dirty="0">
              <a:latin typeface="Calibri" charset="0"/>
            </a:endParaRPr>
          </a:p>
          <a:p>
            <a:r>
              <a:rPr lang="el-GR" altLang="el-GR" dirty="0">
                <a:latin typeface="Calibri" charset="0"/>
              </a:rPr>
              <a:t>Επιβράδυνση της εξέλιξης της ΧΝΝ</a:t>
            </a:r>
            <a:endParaRPr lang="en-US" altLang="el-GR" dirty="0">
              <a:latin typeface="Calibri" charset="0"/>
            </a:endParaRPr>
          </a:p>
          <a:p>
            <a:r>
              <a:rPr lang="el-GR" altLang="el-GR" dirty="0">
                <a:latin typeface="Calibri" charset="0"/>
              </a:rPr>
              <a:t>Τροποποίηση καρδιαγγειακού κινδύνου</a:t>
            </a:r>
            <a:endParaRPr lang="en-US" altLang="el-GR" dirty="0">
              <a:latin typeface="Calibri" charset="0"/>
            </a:endParaRPr>
          </a:p>
          <a:p>
            <a:r>
              <a:rPr lang="el-GR" altLang="el-GR" dirty="0">
                <a:latin typeface="Calibri" charset="0"/>
              </a:rPr>
              <a:t>Αντιμετώπιση των επιπλοκών της προχωρημένης ΧΝΝ</a:t>
            </a:r>
            <a:endParaRPr lang="en-US" altLang="el-GR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9811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Γενικά μέτρα για τον ασθενή με ΧΝΝ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l-GR" altLang="el-GR" dirty="0"/>
              <a:t>Ρύθμιση της αρτηριακής πίεσης</a:t>
            </a:r>
            <a:endParaRPr lang="en-US" altLang="el-GR" dirty="0"/>
          </a:p>
          <a:p>
            <a:pPr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l-GR" altLang="el-GR" dirty="0"/>
              <a:t>Ελαχιστοποίηση της απέκκρισης πρωτεΐνης</a:t>
            </a:r>
            <a:endParaRPr lang="en-US" altLang="el-GR" dirty="0"/>
          </a:p>
          <a:p>
            <a:pPr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l-GR" altLang="el-GR" dirty="0"/>
              <a:t>Ομαλοποίηση των επιπέδων γλυκόζης του αίματος</a:t>
            </a:r>
            <a:endParaRPr lang="en-US" altLang="el-GR" dirty="0"/>
          </a:p>
          <a:p>
            <a:pPr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l-GR" altLang="el-GR" dirty="0"/>
              <a:t>Ελαχιστοποίηση των οξέων βλαπτικών αιτίων</a:t>
            </a:r>
            <a:endParaRPr lang="en-US" altLang="el-GR" dirty="0"/>
          </a:p>
          <a:p>
            <a:pPr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US" altLang="el-GR" sz="3200" dirty="0">
              <a:solidFill>
                <a:srgbClr val="B2B2B2"/>
              </a:solidFill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313835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l-GR" altLang="el-GR" sz="3200" dirty="0"/>
              <a:t>Παρουσίαση περιστατικού</a:t>
            </a:r>
            <a:r>
              <a:rPr lang="en-US" altLang="el-GR" sz="3200" dirty="0"/>
              <a:t>:</a:t>
            </a:r>
            <a:r>
              <a:rPr lang="el-GR" altLang="zh-CN" sz="3200" dirty="0"/>
              <a:t> Άνδρας </a:t>
            </a:r>
            <a:r>
              <a:rPr lang="en-US" altLang="zh-CN" sz="3200" dirty="0">
                <a:ea typeface="宋体" charset="-122"/>
              </a:rPr>
              <a:t>55 </a:t>
            </a:r>
            <a:r>
              <a:rPr lang="el-GR" altLang="zh-CN" sz="3200" dirty="0"/>
              <a:t>ετών προσέρχεται για έλεγχο ρουτίνας. Ύψος 1.63 </a:t>
            </a:r>
            <a:r>
              <a:rPr lang="en-US" altLang="zh-CN" sz="3200" dirty="0">
                <a:ea typeface="宋体" charset="-122"/>
              </a:rPr>
              <a:t>m</a:t>
            </a:r>
            <a:r>
              <a:rPr lang="el-GR" altLang="zh-CN" sz="3200" dirty="0">
                <a:ea typeface="宋体" charset="-122"/>
              </a:rPr>
              <a:t>,</a:t>
            </a:r>
            <a:r>
              <a:rPr lang="en-US" altLang="zh-CN" sz="3200" dirty="0">
                <a:ea typeface="宋体" charset="-122"/>
              </a:rPr>
              <a:t> </a:t>
            </a:r>
            <a:r>
              <a:rPr lang="el-GR" altLang="zh-CN" sz="3200" dirty="0"/>
              <a:t>ΣΒ </a:t>
            </a:r>
            <a:r>
              <a:rPr lang="en-US" altLang="zh-CN" sz="3200" dirty="0">
                <a:ea typeface="宋体" charset="-122"/>
              </a:rPr>
              <a:t>80 kg</a:t>
            </a:r>
            <a:endParaRPr lang="en-US" altLang="el-GR" sz="3200" b="1" dirty="0"/>
          </a:p>
        </p:txBody>
      </p:sp>
      <p:sp>
        <p:nvSpPr>
          <p:cNvPr id="2621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62000" y="1714017"/>
            <a:ext cx="5334000" cy="4775591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l-GR" altLang="zh-CN" sz="3600" b="1" dirty="0">
                <a:solidFill>
                  <a:srgbClr val="FF0000"/>
                </a:solidFill>
              </a:rPr>
              <a:t>Ατομικό ιστορικό</a:t>
            </a:r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/>
              <a:t>Σακχαρώδης Διαβήτης τύπου ΙΙ από 8ετίας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/>
              <a:t>Διαβητική </a:t>
            </a:r>
            <a:r>
              <a:rPr lang="el-GR" altLang="zh-CN" sz="2400" dirty="0" err="1"/>
              <a:t>αμφιβληστροειδοπάθεια</a:t>
            </a:r>
            <a:endParaRPr lang="el-GR" altLang="zh-CN" sz="2400" dirty="0"/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/>
              <a:t>Περιφερική νευροπάθεια</a:t>
            </a:r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/>
              <a:t>Αρτηριακή υπέρταση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/>
              <a:t>Στεφανιαία νόσος 3 αγγείων, επιτυχής αγγειοπλαστική </a:t>
            </a:r>
            <a:r>
              <a:rPr lang="el-GR" altLang="zh-CN" sz="2400" dirty="0" err="1"/>
              <a:t>πρό</a:t>
            </a:r>
            <a:r>
              <a:rPr lang="el-GR" altLang="zh-CN" sz="2400" dirty="0"/>
              <a:t> 6μήνου, αγωγή με </a:t>
            </a:r>
            <a:r>
              <a:rPr lang="en-US" altLang="zh-CN" sz="2400" dirty="0">
                <a:ea typeface="宋体" charset="-122"/>
              </a:rPr>
              <a:t>b-blocker</a:t>
            </a:r>
            <a:r>
              <a:rPr lang="el-GR" altLang="zh-CN" sz="2400" dirty="0">
                <a:ea typeface="宋体" charset="-122"/>
              </a:rPr>
              <a:t>.</a:t>
            </a:r>
            <a:endParaRPr lang="el-GR" altLang="zh-CN" sz="2400" dirty="0"/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 err="1">
                <a:ea typeface="宋体" charset="-122"/>
              </a:rPr>
              <a:t>Πρωτεινουρία</a:t>
            </a:r>
            <a:r>
              <a:rPr lang="el-GR" altLang="zh-CN" sz="2400" dirty="0">
                <a:ea typeface="宋体" charset="-122"/>
              </a:rPr>
              <a:t> 24ωρου</a:t>
            </a:r>
            <a:r>
              <a:rPr lang="en-US" altLang="zh-CN" sz="2400" dirty="0">
                <a:ea typeface="宋体" charset="-122"/>
              </a:rPr>
              <a:t>:</a:t>
            </a:r>
            <a:r>
              <a:rPr lang="el-GR" altLang="zh-CN" sz="2400" dirty="0">
                <a:ea typeface="宋体" charset="-122"/>
              </a:rPr>
              <a:t> </a:t>
            </a:r>
            <a:r>
              <a:rPr lang="en-US" altLang="zh-CN" sz="2400" dirty="0">
                <a:ea typeface="宋体" charset="-122"/>
              </a:rPr>
              <a:t>0.75 </a:t>
            </a:r>
            <a:r>
              <a:rPr lang="el-GR" altLang="zh-CN" sz="2400" dirty="0" err="1">
                <a:ea typeface="宋体" charset="-122"/>
              </a:rPr>
              <a:t>γρ</a:t>
            </a:r>
            <a:r>
              <a:rPr lang="el-GR" altLang="zh-CN" sz="2400" dirty="0">
                <a:ea typeface="宋体" charset="-122"/>
              </a:rPr>
              <a:t> </a:t>
            </a:r>
            <a:r>
              <a:rPr lang="el-GR" altLang="zh-CN" sz="2400" dirty="0"/>
              <a:t>προ </a:t>
            </a:r>
            <a:r>
              <a:rPr lang="en-US" altLang="zh-CN" sz="2400" dirty="0">
                <a:ea typeface="宋体" charset="-122"/>
              </a:rPr>
              <a:t>5</a:t>
            </a:r>
            <a:r>
              <a:rPr lang="el-GR" altLang="zh-CN" sz="2400" dirty="0" err="1"/>
              <a:t>ετίας</a:t>
            </a:r>
            <a:r>
              <a:rPr lang="el-GR" altLang="zh-CN" sz="2400" dirty="0">
                <a:ea typeface="宋体" charset="-122"/>
              </a:rPr>
              <a:t> με </a:t>
            </a:r>
            <a:r>
              <a:rPr lang="el-GR" altLang="zh-CN" sz="2400" dirty="0" err="1">
                <a:ea typeface="宋体" charset="-122"/>
              </a:rPr>
              <a:t>κρεατινίνη</a:t>
            </a:r>
            <a:r>
              <a:rPr lang="el-GR" altLang="zh-CN" sz="2400" dirty="0">
                <a:ea typeface="宋体" charset="-122"/>
              </a:rPr>
              <a:t> ορού</a:t>
            </a:r>
            <a:r>
              <a:rPr lang="en-US" altLang="zh-CN" sz="2400" dirty="0">
                <a:ea typeface="宋体" charset="-122"/>
              </a:rPr>
              <a:t>2.8 mg/dl.</a:t>
            </a:r>
          </a:p>
        </p:txBody>
      </p:sp>
      <p:sp>
        <p:nvSpPr>
          <p:cNvPr id="2" name="Σύμβολο κράτησης θέσης περιεχομένου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l-GR" altLang="zh-CN" sz="3600" b="1" dirty="0"/>
              <a:t>Φυσική εξέταση</a:t>
            </a:r>
            <a:endParaRPr lang="en-US" altLang="zh-CN" sz="3600" b="1" dirty="0"/>
          </a:p>
          <a:p>
            <a:pPr>
              <a:buFont typeface="Arial" charset="0"/>
              <a:buChar char="•"/>
            </a:pPr>
            <a:r>
              <a:rPr lang="el-GR" altLang="zh-CN" sz="2400" dirty="0"/>
              <a:t>ΑΠ</a:t>
            </a:r>
            <a:r>
              <a:rPr lang="en-US" altLang="zh-CN" sz="2400" dirty="0">
                <a:ea typeface="宋体" charset="-122"/>
              </a:rPr>
              <a:t>:164/95, </a:t>
            </a:r>
            <a:r>
              <a:rPr lang="el-GR" altLang="zh-CN" sz="2400" dirty="0" err="1"/>
              <a:t>σφ</a:t>
            </a:r>
            <a:r>
              <a:rPr lang="en-US" altLang="zh-CN" sz="2400" dirty="0">
                <a:ea typeface="宋体" charset="-122"/>
              </a:rPr>
              <a:t>: 80</a:t>
            </a:r>
            <a:r>
              <a:rPr lang="el-GR" altLang="zh-CN" sz="2400" dirty="0">
                <a:ea typeface="宋体" charset="-122"/>
              </a:rPr>
              <a:t>/</a:t>
            </a:r>
            <a:r>
              <a:rPr lang="en-US" altLang="zh-CN" sz="2400" dirty="0">
                <a:ea typeface="宋体" charset="-122"/>
              </a:rPr>
              <a:t>min</a:t>
            </a:r>
          </a:p>
          <a:p>
            <a:pPr>
              <a:buFont typeface="Arial" charset="0"/>
              <a:buChar char="•"/>
            </a:pPr>
            <a:r>
              <a:rPr lang="el-GR" altLang="zh-CN" sz="2400" dirty="0" err="1"/>
              <a:t>Θερμ</a:t>
            </a:r>
            <a:r>
              <a:rPr lang="en-US" altLang="zh-CN" sz="2400" dirty="0"/>
              <a:t>o</a:t>
            </a:r>
            <a:r>
              <a:rPr lang="el-GR" altLang="zh-CN" sz="2400" dirty="0" err="1"/>
              <a:t>κρασία</a:t>
            </a:r>
            <a:r>
              <a:rPr lang="en-US" altLang="zh-CN" sz="2400" dirty="0">
                <a:ea typeface="宋体" charset="-122"/>
              </a:rPr>
              <a:t>: 37.1</a:t>
            </a:r>
            <a:endParaRPr lang="el-GR" altLang="zh-CN" sz="2400" dirty="0">
              <a:ea typeface="宋体" charset="-122"/>
            </a:endParaRPr>
          </a:p>
          <a:p>
            <a:pPr>
              <a:buFont typeface="Arial" charset="0"/>
              <a:buChar char="•"/>
            </a:pPr>
            <a:r>
              <a:rPr lang="en-US" altLang="zh-CN" sz="2400" dirty="0">
                <a:ea typeface="宋体" charset="-122"/>
              </a:rPr>
              <a:t>1+ </a:t>
            </a:r>
            <a:r>
              <a:rPr lang="el-GR" altLang="zh-CN" sz="2400" dirty="0"/>
              <a:t>οίδημα σφυρών</a:t>
            </a:r>
            <a:endParaRPr lang="el-GR" altLang="zh-CN" sz="2400" dirty="0">
              <a:ea typeface="宋体" charset="-122"/>
            </a:endParaRPr>
          </a:p>
          <a:p>
            <a:pPr>
              <a:buFont typeface="Arial" charset="0"/>
              <a:buChar char="•"/>
            </a:pPr>
            <a:r>
              <a:rPr lang="el-GR" altLang="zh-CN" sz="2400" dirty="0"/>
              <a:t>Συμμετρική απώλεια αισθητικότητας στα κάτω άκρα</a:t>
            </a:r>
            <a:r>
              <a:rPr lang="en-US" altLang="zh-CN" sz="2400" dirty="0">
                <a:ea typeface="宋体" charset="-122"/>
              </a:rPr>
              <a:t> </a:t>
            </a:r>
            <a:endParaRPr lang="el-GR" altLang="zh-CN" sz="2400" dirty="0"/>
          </a:p>
          <a:p>
            <a:pPr>
              <a:buFont typeface="Arial" charset="0"/>
              <a:buChar char="•"/>
            </a:pPr>
            <a:r>
              <a:rPr lang="el-GR" altLang="zh-CN" sz="2400" dirty="0"/>
              <a:t>Βυθοσκόπηση</a:t>
            </a:r>
            <a:r>
              <a:rPr lang="en-US" altLang="zh-CN" sz="2400" dirty="0">
                <a:ea typeface="宋体" charset="-122"/>
              </a:rPr>
              <a:t>:</a:t>
            </a:r>
            <a:r>
              <a:rPr lang="el-GR" altLang="zh-CN" sz="2400" dirty="0"/>
              <a:t> </a:t>
            </a:r>
            <a:r>
              <a:rPr lang="en-US" altLang="zh-CN" sz="2400" dirty="0">
                <a:ea typeface="宋体" charset="-122"/>
              </a:rPr>
              <a:t>Y</a:t>
            </a:r>
            <a:r>
              <a:rPr lang="el-GR" altLang="zh-CN" sz="2400" dirty="0" err="1"/>
              <a:t>περπλαστική</a:t>
            </a:r>
            <a:r>
              <a:rPr lang="el-GR" altLang="zh-CN" sz="2400" dirty="0"/>
              <a:t> </a:t>
            </a:r>
            <a:r>
              <a:rPr lang="el-GR" altLang="zh-CN" sz="2400" dirty="0" err="1"/>
              <a:t>αμφιβληστροειδοπάθεια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7532082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199" y="179595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2800" b="1" dirty="0"/>
              <a:t>Εργαστηριακός έλεγχος</a:t>
            </a:r>
            <a:endParaRPr lang="en-US" altLang="el-GR" sz="2800" b="1" dirty="0"/>
          </a:p>
        </p:txBody>
      </p:sp>
      <p:sp>
        <p:nvSpPr>
          <p:cNvPr id="253955" name="Rectangle 3"/>
          <p:cNvSpPr>
            <a:spLocks noGrp="1" noChangeArrowheads="1"/>
          </p:cNvSpPr>
          <p:nvPr>
            <p:ph idx="1"/>
          </p:nvPr>
        </p:nvSpPr>
        <p:spPr>
          <a:xfrm>
            <a:off x="838199" y="1164922"/>
            <a:ext cx="10848585" cy="5472004"/>
          </a:xfrm>
        </p:spPr>
        <p:txBody>
          <a:bodyPr>
            <a:normAutofit fontScale="47500" lnSpcReduction="20000"/>
          </a:bodyPr>
          <a:lstStyle/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r>
              <a:rPr lang="el-GR" altLang="zh-CN" sz="4200" b="1" dirty="0">
                <a:solidFill>
                  <a:srgbClr val="000099"/>
                </a:solidFill>
                <a:ea typeface="宋体" charset="-122"/>
              </a:rPr>
              <a:t>Ανάλυση ορού</a:t>
            </a:r>
            <a:r>
              <a:rPr lang="en-US" altLang="zh-CN" sz="4200" b="1" dirty="0">
                <a:solidFill>
                  <a:srgbClr val="000099"/>
                </a:solidFill>
                <a:ea typeface="宋体" charset="-122"/>
              </a:rPr>
              <a:t>			</a:t>
            </a:r>
            <a:r>
              <a:rPr lang="el-GR" altLang="zh-CN" sz="4200" b="1" u="sng" dirty="0">
                <a:solidFill>
                  <a:srgbClr val="000099"/>
                </a:solidFill>
                <a:ea typeface="宋体" charset="-122"/>
              </a:rPr>
              <a:t>Αποτέλεσμα </a:t>
            </a:r>
            <a:r>
              <a:rPr lang="en-US" altLang="zh-CN" sz="4200" b="1" dirty="0">
                <a:solidFill>
                  <a:srgbClr val="000099"/>
                </a:solidFill>
                <a:ea typeface="宋体" charset="-122"/>
              </a:rPr>
              <a:t>	</a:t>
            </a:r>
            <a:r>
              <a:rPr lang="el-GR" altLang="zh-CN" sz="4200" b="1" dirty="0">
                <a:solidFill>
                  <a:srgbClr val="000099"/>
                </a:solidFill>
                <a:ea typeface="宋体" charset="-122"/>
              </a:rPr>
              <a:t>Εύρος </a:t>
            </a:r>
            <a:r>
              <a:rPr lang="el-GR" altLang="zh-CN" sz="4200" b="1" dirty="0" err="1">
                <a:solidFill>
                  <a:srgbClr val="000099"/>
                </a:solidFill>
                <a:ea typeface="宋体" charset="-122"/>
              </a:rPr>
              <a:t>φ.τ</a:t>
            </a:r>
            <a:endParaRPr lang="en-US" altLang="zh-CN" sz="4200" b="1" dirty="0">
              <a:solidFill>
                <a:srgbClr val="000099"/>
              </a:solidFill>
              <a:ea typeface="宋体" charset="-122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sz="4200" dirty="0">
                <a:ea typeface="宋体" charset="-122"/>
              </a:rPr>
              <a:t>	</a:t>
            </a:r>
            <a:r>
              <a:rPr lang="sv-SE" altLang="zh-CN" sz="4200" dirty="0">
                <a:ea typeface="宋体" charset="-122"/>
              </a:rPr>
              <a:t>Na			140 </a:t>
            </a:r>
            <a:r>
              <a:rPr lang="sv-SE" altLang="zh-CN" sz="4200" dirty="0" err="1">
                <a:ea typeface="宋体" charset="-122"/>
              </a:rPr>
              <a:t>mEq</a:t>
            </a:r>
            <a:r>
              <a:rPr lang="sv-SE" altLang="zh-CN" sz="4200" dirty="0">
                <a:ea typeface="宋体" charset="-122"/>
              </a:rPr>
              <a:t>/L	135-145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sv-SE" altLang="zh-CN" sz="4200" dirty="0">
                <a:ea typeface="宋体" charset="-122"/>
              </a:rPr>
              <a:t>	K			4.8     </a:t>
            </a:r>
            <a:r>
              <a:rPr lang="sv-SE" altLang="zh-CN" sz="4200" dirty="0" err="1">
                <a:ea typeface="宋体" charset="-122"/>
              </a:rPr>
              <a:t>mEq</a:t>
            </a:r>
            <a:r>
              <a:rPr lang="sv-SE" altLang="zh-CN" sz="4200" dirty="0">
                <a:ea typeface="宋体" charset="-122"/>
              </a:rPr>
              <a:t>/L	3.5-5.0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sv-SE" altLang="zh-CN" sz="4200" dirty="0">
                <a:ea typeface="宋体" charset="-122"/>
              </a:rPr>
              <a:t>	</a:t>
            </a:r>
            <a:r>
              <a:rPr lang="en-US" altLang="zh-CN" sz="4200" dirty="0">
                <a:ea typeface="宋体" charset="-122"/>
              </a:rPr>
              <a:t>Cl			105 </a:t>
            </a:r>
            <a:r>
              <a:rPr lang="en-US" altLang="zh-CN" sz="4200" dirty="0" err="1">
                <a:ea typeface="宋体" charset="-122"/>
              </a:rPr>
              <a:t>mEq</a:t>
            </a:r>
            <a:r>
              <a:rPr lang="en-US" altLang="zh-CN" sz="4200" dirty="0">
                <a:ea typeface="宋体" charset="-122"/>
              </a:rPr>
              <a:t>/L	98-107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sz="4200" dirty="0">
                <a:ea typeface="宋体" charset="-122"/>
              </a:rPr>
              <a:t>	calcium 		</a:t>
            </a:r>
            <a:r>
              <a:rPr lang="el-GR" altLang="zh-CN" sz="4200" dirty="0">
                <a:ea typeface="宋体" charset="-122"/>
              </a:rPr>
              <a:t>	</a:t>
            </a:r>
            <a:r>
              <a:rPr lang="en-US" altLang="zh-CN" sz="4200" dirty="0">
                <a:ea typeface="宋体" charset="-122"/>
              </a:rPr>
              <a:t>7.2 mg/Dl	 8.5-9.5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sz="4200" dirty="0">
                <a:ea typeface="宋体" charset="-122"/>
              </a:rPr>
              <a:t>	Urea			57 mg/</a:t>
            </a:r>
            <a:r>
              <a:rPr lang="en-US" altLang="zh-CN" sz="4200" dirty="0" err="1">
                <a:ea typeface="宋体" charset="-122"/>
              </a:rPr>
              <a:t>dL</a:t>
            </a:r>
            <a:r>
              <a:rPr lang="en-US" altLang="zh-CN" sz="4200" dirty="0">
                <a:ea typeface="宋体" charset="-122"/>
              </a:rPr>
              <a:t>	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sz="4200" dirty="0">
                <a:ea typeface="宋体" charset="-122"/>
              </a:rPr>
              <a:t>	Creatinine		2.0 mg/</a:t>
            </a:r>
            <a:r>
              <a:rPr lang="en-US" altLang="zh-CN" sz="4200" dirty="0" err="1">
                <a:ea typeface="宋体" charset="-122"/>
              </a:rPr>
              <a:t>dL</a:t>
            </a:r>
            <a:r>
              <a:rPr lang="en-US" altLang="zh-CN" sz="4200" dirty="0">
                <a:ea typeface="宋体" charset="-122"/>
              </a:rPr>
              <a:t>	0.8-1.0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sz="4200" dirty="0">
                <a:ea typeface="宋体" charset="-122"/>
              </a:rPr>
              <a:t>	Phosphorus		3.8 mg/</a:t>
            </a:r>
            <a:r>
              <a:rPr lang="en-US" altLang="zh-CN" sz="4200" dirty="0" err="1">
                <a:ea typeface="宋体" charset="-122"/>
              </a:rPr>
              <a:t>dL</a:t>
            </a:r>
            <a:r>
              <a:rPr lang="en-US" altLang="zh-CN" sz="4200" dirty="0">
                <a:ea typeface="宋体" charset="-122"/>
              </a:rPr>
              <a:t>	2.4-4.5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sz="4200" dirty="0">
                <a:ea typeface="宋体" charset="-122"/>
              </a:rPr>
              <a:t>	Intact PTH		150 </a:t>
            </a:r>
            <a:r>
              <a:rPr lang="en-US" altLang="zh-CN" sz="4200" dirty="0" err="1">
                <a:ea typeface="宋体" charset="-122"/>
              </a:rPr>
              <a:t>pg</a:t>
            </a:r>
            <a:r>
              <a:rPr lang="en-US" altLang="zh-CN" sz="4200" dirty="0">
                <a:ea typeface="宋体" charset="-122"/>
              </a:rPr>
              <a:t>/mL	12-72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sz="4200" dirty="0">
                <a:ea typeface="宋体" charset="-122"/>
              </a:rPr>
              <a:t>	Hemoglobin A1-C	</a:t>
            </a:r>
            <a:r>
              <a:rPr lang="el-GR" altLang="zh-CN" sz="4200" dirty="0">
                <a:ea typeface="宋体" charset="-122"/>
              </a:rPr>
              <a:t>	</a:t>
            </a:r>
            <a:r>
              <a:rPr lang="en-US" altLang="zh-CN" sz="4200" dirty="0">
                <a:ea typeface="宋体" charset="-122"/>
              </a:rPr>
              <a:t>8.2%		4.8-6.0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sz="4200" dirty="0">
                <a:ea typeface="宋体" charset="-122"/>
              </a:rPr>
              <a:t>	Total cholesterol	</a:t>
            </a:r>
            <a:r>
              <a:rPr lang="el-GR" altLang="zh-CN" sz="4200" dirty="0">
                <a:ea typeface="宋体" charset="-122"/>
              </a:rPr>
              <a:t>	</a:t>
            </a:r>
            <a:r>
              <a:rPr lang="en-US" altLang="zh-CN" sz="4200" dirty="0">
                <a:ea typeface="宋体" charset="-122"/>
              </a:rPr>
              <a:t>241		100-199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sz="4200" dirty="0">
                <a:ea typeface="宋体" charset="-122"/>
              </a:rPr>
              <a:t>	Triglycerides		255		1-149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sz="4200" dirty="0">
                <a:ea typeface="宋体" charset="-122"/>
              </a:rPr>
              <a:t>	HDL-Cholesterol	</a:t>
            </a:r>
            <a:r>
              <a:rPr lang="el-GR" altLang="zh-CN" sz="4200" dirty="0">
                <a:ea typeface="宋体" charset="-122"/>
              </a:rPr>
              <a:t>	</a:t>
            </a:r>
            <a:r>
              <a:rPr lang="en-US" altLang="zh-CN" sz="4200" dirty="0">
                <a:ea typeface="宋体" charset="-122"/>
              </a:rPr>
              <a:t>51		40-59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sz="4200" dirty="0">
                <a:ea typeface="宋体" charset="-122"/>
              </a:rPr>
              <a:t>	LDL-Cholesterol	</a:t>
            </a:r>
            <a:r>
              <a:rPr lang="el-GR" altLang="zh-CN" sz="4200" dirty="0">
                <a:ea typeface="宋体" charset="-122"/>
              </a:rPr>
              <a:t>	</a:t>
            </a:r>
            <a:r>
              <a:rPr lang="en-US" altLang="zh-CN" sz="4200" dirty="0">
                <a:ea typeface="宋体" charset="-122"/>
              </a:rPr>
              <a:t>139		60-129</a:t>
            </a:r>
            <a:endParaRPr lang="el-GR" altLang="zh-CN" sz="4200" dirty="0">
              <a:ea typeface="宋体" charset="-122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l-GR" altLang="el-GR" sz="4200" dirty="0">
              <a:ea typeface="宋体" charset="-122"/>
            </a:endParaRPr>
          </a:p>
          <a:p>
            <a:pPr>
              <a:lnSpc>
                <a:spcPct val="80000"/>
              </a:lnSpc>
            </a:pPr>
            <a:r>
              <a:rPr lang="el-GR" altLang="zh-CN" sz="4200" b="1" dirty="0">
                <a:solidFill>
                  <a:srgbClr val="000099"/>
                </a:solidFill>
                <a:ea typeface="宋体" charset="-122"/>
              </a:rPr>
              <a:t>Ανάλυση ούρων</a:t>
            </a:r>
            <a:r>
              <a:rPr lang="el-GR" altLang="zh-CN" sz="4200" b="1" dirty="0">
                <a:solidFill>
                  <a:srgbClr val="000099"/>
                </a:solidFill>
              </a:rPr>
              <a:t>→</a:t>
            </a:r>
            <a:r>
              <a:rPr lang="en-US" altLang="zh-CN" sz="4200" dirty="0">
                <a:ea typeface="宋体" charset="-122"/>
              </a:rPr>
              <a:t> </a:t>
            </a:r>
            <a:r>
              <a:rPr lang="el-GR" altLang="zh-CN" sz="4200" dirty="0"/>
              <a:t>ΕΒ</a:t>
            </a:r>
            <a:r>
              <a:rPr lang="en-US" altLang="zh-CN" sz="4200" dirty="0">
                <a:ea typeface="宋体" charset="-122"/>
              </a:rPr>
              <a:t>:1.018, pH 5.5, 2+ protein, </a:t>
            </a:r>
            <a:r>
              <a:rPr lang="el-GR" altLang="zh-CN" sz="4200" dirty="0"/>
              <a:t>μικροσκοπική ανάλυση λιπώδη ωοειδή σωμάτια, κηρώδεις κύλινδροι.</a:t>
            </a:r>
            <a:endParaRPr lang="en-US" altLang="el-GR" sz="4200" dirty="0"/>
          </a:p>
          <a:p>
            <a:pPr eaLnBrk="1" hangingPunct="1">
              <a:lnSpc>
                <a:spcPct val="80000"/>
              </a:lnSpc>
            </a:pPr>
            <a:endParaRPr lang="en-US" altLang="el-GR" sz="4200" dirty="0"/>
          </a:p>
        </p:txBody>
      </p:sp>
    </p:spTree>
    <p:extLst>
      <p:ext uri="{BB962C8B-B14F-4D97-AF65-F5344CB8AC3E}">
        <p14:creationId xmlns:p14="http://schemas.microsoft.com/office/powerpoint/2010/main" val="31396455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sz="4000" b="1" dirty="0"/>
              <a:t>Παρουσίαση περιστατικού</a:t>
            </a:r>
            <a:endParaRPr lang="en-US" altLang="el-GR" sz="4000" b="1" dirty="0"/>
          </a:p>
        </p:txBody>
      </p:sp>
      <p:sp>
        <p:nvSpPr>
          <p:cNvPr id="2560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charset="2"/>
              <a:buNone/>
            </a:pPr>
            <a:endParaRPr lang="en-US" altLang="zh-CN" sz="2000" b="1" dirty="0">
              <a:solidFill>
                <a:srgbClr val="000099"/>
              </a:solidFill>
              <a:ea typeface="宋体" charset="-122"/>
            </a:endParaRPr>
          </a:p>
          <a:p>
            <a:pPr algn="ctr" eaLnBrk="1" hangingPunct="1">
              <a:buFont typeface="Wingdings" charset="2"/>
              <a:buNone/>
            </a:pPr>
            <a:endParaRPr lang="en-US" altLang="zh-CN" sz="2000" b="1" dirty="0">
              <a:solidFill>
                <a:srgbClr val="000099"/>
              </a:solidFill>
              <a:ea typeface="宋体" charset="-122"/>
            </a:endParaRPr>
          </a:p>
          <a:p>
            <a:pPr eaLnBrk="1" hangingPunct="1">
              <a:buFont typeface="Wingdings" charset="2"/>
              <a:buNone/>
            </a:pPr>
            <a:r>
              <a:rPr lang="en-US" altLang="zh-CN" b="1" dirty="0">
                <a:solidFill>
                  <a:srgbClr val="000099"/>
                </a:solidFill>
                <a:ea typeface="宋体" charset="-122"/>
              </a:rPr>
              <a:t>MDRD </a:t>
            </a:r>
            <a:r>
              <a:rPr lang="el-GR" altLang="zh-CN" b="1" dirty="0">
                <a:solidFill>
                  <a:srgbClr val="000099"/>
                </a:solidFill>
                <a:ea typeface="宋体" charset="-122"/>
              </a:rPr>
              <a:t>εξίσωση</a:t>
            </a:r>
            <a:r>
              <a:rPr lang="en-US" altLang="zh-CN" b="1" dirty="0">
                <a:solidFill>
                  <a:srgbClr val="000099"/>
                </a:solidFill>
                <a:ea typeface="宋体" charset="-122"/>
              </a:rPr>
              <a:t>		</a:t>
            </a:r>
          </a:p>
          <a:p>
            <a:pPr eaLnBrk="1" hangingPunct="1">
              <a:buFont typeface="Wingdings" charset="2"/>
              <a:buNone/>
            </a:pPr>
            <a:r>
              <a:rPr lang="en-US" altLang="zh-CN" dirty="0">
                <a:ea typeface="宋体" charset="-122"/>
              </a:rPr>
              <a:t>Creatinine clearance = </a:t>
            </a:r>
            <a:r>
              <a:rPr lang="el-GR" altLang="zh-CN" dirty="0">
                <a:ea typeface="宋体" charset="-122"/>
              </a:rPr>
              <a:t>32</a:t>
            </a:r>
            <a:r>
              <a:rPr lang="en-US" altLang="zh-CN" dirty="0">
                <a:ea typeface="宋体" charset="-122"/>
              </a:rPr>
              <a:t> ml/min</a:t>
            </a:r>
          </a:p>
          <a:p>
            <a:pPr eaLnBrk="1" hangingPunct="1">
              <a:buFont typeface="Wingdings" charset="2"/>
              <a:buNone/>
            </a:pPr>
            <a:r>
              <a:rPr lang="el-GR" altLang="zh-CN" dirty="0"/>
              <a:t>ΧΝΝ σταδίου ΙΙΙ</a:t>
            </a:r>
          </a:p>
          <a:p>
            <a:pPr eaLnBrk="1" hangingPunct="1">
              <a:buFont typeface="Wingdings" charset="2"/>
              <a:buNone/>
            </a:pPr>
            <a:r>
              <a:rPr lang="el-GR" altLang="zh-CN" dirty="0"/>
              <a:t>Αιτία</a:t>
            </a:r>
            <a:r>
              <a:rPr lang="en-US" altLang="zh-CN" dirty="0">
                <a:ea typeface="宋体" charset="-122"/>
              </a:rPr>
              <a:t>: </a:t>
            </a:r>
            <a:r>
              <a:rPr lang="el-GR" altLang="zh-CN" dirty="0"/>
              <a:t>Διαβητική νεφροπάθεια</a:t>
            </a:r>
          </a:p>
          <a:p>
            <a:pPr eaLnBrk="1" hangingPunct="1">
              <a:buFont typeface="Wingdings" charset="2"/>
              <a:buNone/>
            </a:pPr>
            <a:endParaRPr lang="el-GR" altLang="zh-CN" sz="2000" dirty="0"/>
          </a:p>
          <a:p>
            <a:pPr eaLnBrk="1" hangingPunct="1">
              <a:buFont typeface="Wingdings" charset="2"/>
              <a:buNone/>
            </a:pPr>
            <a:endParaRPr lang="en-US" altLang="el-GR" sz="2000" dirty="0"/>
          </a:p>
          <a:p>
            <a:pPr algn="ctr" eaLnBrk="1" hangingPunct="1">
              <a:buFont typeface="Wingdings" charset="2"/>
              <a:buNone/>
            </a:pPr>
            <a:endParaRPr lang="en-US" altLang="zh-CN" sz="2000" dirty="0">
              <a:ea typeface="宋体" charset="-122"/>
            </a:endParaRPr>
          </a:p>
          <a:p>
            <a:pPr eaLnBrk="1" hangingPunct="1">
              <a:buFont typeface="Wingdings" charset="2"/>
              <a:buNone/>
            </a:pPr>
            <a:endParaRPr lang="en-US" alt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40349152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sz="4000" b="1" dirty="0"/>
              <a:t>Παρουσίαση περιστατικού</a:t>
            </a:r>
            <a:endParaRPr lang="en-US" altLang="el-GR" sz="4000" b="1" dirty="0"/>
          </a:p>
        </p:txBody>
      </p:sp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l-GR" altLang="zh-CN" sz="3200" b="1" dirty="0">
                <a:solidFill>
                  <a:srgbClr val="FF0000"/>
                </a:solidFill>
              </a:rPr>
              <a:t>Αντιμετώπιση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/>
              <a:t>Ρύθμιση ΑΠ, στόχος &lt;</a:t>
            </a:r>
            <a:r>
              <a:rPr lang="en-US" altLang="zh-CN" sz="2400" dirty="0">
                <a:ea typeface="宋体" charset="-122"/>
              </a:rPr>
              <a:t>130/80 mmHg</a:t>
            </a:r>
            <a:r>
              <a:rPr lang="el-GR" altLang="zh-CN" sz="2400" dirty="0"/>
              <a:t>, χορήγηση Α-ΜΕΑ και πιθανώς διουρητικού</a:t>
            </a:r>
            <a:r>
              <a:rPr lang="en-US" altLang="zh-CN" sz="2400" dirty="0">
                <a:ea typeface="宋体" charset="-122"/>
              </a:rPr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/>
              <a:t>Επίτευξη καλού </a:t>
            </a:r>
            <a:r>
              <a:rPr lang="el-GR" altLang="zh-CN" sz="2400" dirty="0" err="1"/>
              <a:t>γλυκαιμικού</a:t>
            </a:r>
            <a:r>
              <a:rPr lang="el-GR" altLang="zh-CN" sz="2400" dirty="0"/>
              <a:t> ελέγχου, στόχος</a:t>
            </a:r>
            <a:r>
              <a:rPr lang="en-US" altLang="zh-CN" sz="2400" dirty="0">
                <a:ea typeface="宋体" charset="-122"/>
              </a:rPr>
              <a:t>:</a:t>
            </a:r>
            <a:r>
              <a:rPr lang="el-GR" altLang="zh-CN" sz="2400" dirty="0"/>
              <a:t> </a:t>
            </a:r>
            <a:r>
              <a:rPr lang="en-US" altLang="zh-CN" sz="2400" dirty="0">
                <a:ea typeface="宋体" charset="-122"/>
              </a:rPr>
              <a:t>HAb1-C &lt; </a:t>
            </a:r>
            <a:r>
              <a:rPr lang="el-GR" altLang="zh-CN" sz="2400" dirty="0">
                <a:ea typeface="宋体" charset="-122"/>
              </a:rPr>
              <a:t>6.5</a:t>
            </a:r>
            <a:r>
              <a:rPr lang="en-US" altLang="zh-CN" sz="2400" dirty="0">
                <a:ea typeface="宋体" charset="-122"/>
              </a:rPr>
              <a:t>%.</a:t>
            </a:r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/>
              <a:t>Αντιμετώπιση </a:t>
            </a:r>
            <a:r>
              <a:rPr lang="el-GR" altLang="zh-CN" sz="2400" dirty="0" err="1"/>
              <a:t>υπερλιπιδαιμίας</a:t>
            </a:r>
            <a:endParaRPr lang="en-US" altLang="zh-CN" sz="2400" dirty="0">
              <a:ea typeface="宋体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/>
              <a:t>Συμβουλές </a:t>
            </a:r>
            <a:r>
              <a:rPr lang="en-US" altLang="zh-CN" sz="2400" dirty="0">
                <a:ea typeface="宋体" charset="-122"/>
              </a:rPr>
              <a:t>Lifestyle</a:t>
            </a:r>
            <a:r>
              <a:rPr lang="el-GR" altLang="zh-CN" sz="2400" dirty="0"/>
              <a:t> (άσκηση, δίαιτα)</a:t>
            </a:r>
            <a:endParaRPr lang="en-US" altLang="zh-CN" sz="2400" dirty="0">
              <a:ea typeface="宋体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/>
              <a:t>Αποφυγή </a:t>
            </a:r>
            <a:r>
              <a:rPr lang="el-GR" altLang="zh-CN" sz="2400" dirty="0" err="1"/>
              <a:t>νεφροτοξικών</a:t>
            </a:r>
            <a:r>
              <a:rPr lang="el-GR" altLang="zh-CN" sz="2400" dirty="0"/>
              <a:t> φαρμάκων</a:t>
            </a:r>
            <a:r>
              <a:rPr lang="en-US" altLang="zh-CN" sz="2400" dirty="0">
                <a:ea typeface="宋体" charset="-122"/>
              </a:rPr>
              <a:t>	    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/>
              <a:t>Ευαισθητοποίηση για τραυματισμούς και κυρίως του </a:t>
            </a:r>
            <a:r>
              <a:rPr lang="el-GR" altLang="zh-CN" sz="2400" dirty="0" err="1"/>
              <a:t>ακρου</a:t>
            </a:r>
            <a:r>
              <a:rPr lang="el-GR" altLang="zh-CN" sz="2400" dirty="0"/>
              <a:t> </a:t>
            </a:r>
            <a:r>
              <a:rPr lang="el-GR" altLang="zh-CN" sz="2400" dirty="0" err="1"/>
              <a:t>ποδός</a:t>
            </a:r>
            <a:endParaRPr lang="el-GR" altLang="zh-CN" sz="2400" dirty="0"/>
          </a:p>
          <a:p>
            <a:pPr eaLnBrk="1" hangingPunct="1">
              <a:lnSpc>
                <a:spcPct val="90000"/>
              </a:lnSpc>
            </a:pPr>
            <a:r>
              <a:rPr lang="el-GR" altLang="zh-CN" sz="2400" dirty="0"/>
              <a:t>Συστηματική οφθαλμολογική παρακολούθηση</a:t>
            </a:r>
          </a:p>
          <a:p>
            <a:pPr eaLnBrk="1" hangingPunct="1">
              <a:lnSpc>
                <a:spcPct val="90000"/>
              </a:lnSpc>
            </a:pPr>
            <a:r>
              <a:rPr lang="el-GR" altLang="zh-CN" sz="2400" b="1" dirty="0"/>
              <a:t>Παραπομπή στο νεφρολόγο </a:t>
            </a:r>
            <a:r>
              <a:rPr lang="en-US" altLang="zh-CN" sz="2400" dirty="0">
                <a:ea typeface="宋体" charset="-122"/>
              </a:rPr>
              <a:t>	     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altLang="el-GR" sz="2000" dirty="0"/>
          </a:p>
        </p:txBody>
      </p:sp>
    </p:spTree>
    <p:extLst>
      <p:ext uri="{BB962C8B-B14F-4D97-AF65-F5344CB8AC3E}">
        <p14:creationId xmlns:p14="http://schemas.microsoft.com/office/powerpoint/2010/main" val="73806070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51776E7-61CF-CA43-BCB0-3372F3653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C761A20-8D1E-A849-8086-F24A0EDE1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Ευχαριστώ</a:t>
            </a:r>
          </a:p>
        </p:txBody>
      </p:sp>
    </p:spTree>
    <p:extLst>
      <p:ext uri="{BB962C8B-B14F-4D97-AF65-F5344CB8AC3E}">
        <p14:creationId xmlns:p14="http://schemas.microsoft.com/office/powerpoint/2010/main" val="2454434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621451" y="0"/>
            <a:ext cx="8494012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pPr algn="ctr"/>
            <a:r>
              <a:rPr lang="el-GR" altLang="el-GR" sz="2800" b="1" dirty="0" err="1">
                <a:latin typeface="Arial" charset="0"/>
              </a:rPr>
              <a:t>Σπειραματικός</a:t>
            </a:r>
            <a:r>
              <a:rPr lang="el-GR" altLang="el-GR" sz="2800" b="1" dirty="0">
                <a:latin typeface="Arial" charset="0"/>
              </a:rPr>
              <a:t> φραγμός</a:t>
            </a:r>
            <a:r>
              <a:rPr lang="en-GB" altLang="el-GR" sz="2800" b="1" dirty="0">
                <a:latin typeface="Arial" charset="0"/>
              </a:rPr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13" y="414764"/>
            <a:ext cx="10437810" cy="6466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621451" y="6613175"/>
            <a:ext cx="4931078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r>
              <a:rPr lang="en-GB" altLang="el-GR" sz="907">
                <a:latin typeface="Arial" charset="0"/>
              </a:rPr>
              <a:t>©2008 by American Physiological Society</a:t>
            </a:r>
          </a:p>
        </p:txBody>
      </p:sp>
    </p:spTree>
    <p:extLst>
      <p:ext uri="{BB962C8B-B14F-4D97-AF65-F5344CB8AC3E}">
        <p14:creationId xmlns:p14="http://schemas.microsoft.com/office/powerpoint/2010/main" val="16571886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2866</Words>
  <Application>Microsoft Macintosh PowerPoint</Application>
  <PresentationFormat>Ευρεία οθόνη</PresentationFormat>
  <Paragraphs>571</Paragraphs>
  <Slides>86</Slides>
  <Notes>3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15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3</vt:i4>
      </vt:variant>
      <vt:variant>
        <vt:lpstr>Τίτλοι διαφανειών</vt:lpstr>
      </vt:variant>
      <vt:variant>
        <vt:i4>86</vt:i4>
      </vt:variant>
    </vt:vector>
  </HeadingPairs>
  <TitlesOfParts>
    <vt:vector size="105" baseType="lpstr">
      <vt:lpstr>DengXian</vt:lpstr>
      <vt:lpstr>DengXian Light</vt:lpstr>
      <vt:lpstr>宋体</vt:lpstr>
      <vt:lpstr>Arial</vt:lpstr>
      <vt:lpstr>Calibri</vt:lpstr>
      <vt:lpstr>Calibri Light</vt:lpstr>
      <vt:lpstr>Comic Sans MS</vt:lpstr>
      <vt:lpstr>Courier New</vt:lpstr>
      <vt:lpstr>msgothic</vt:lpstr>
      <vt:lpstr>Symbol</vt:lpstr>
      <vt:lpstr>Tahoma</vt:lpstr>
      <vt:lpstr>Times New Roman</vt:lpstr>
      <vt:lpstr>Wingdings</vt:lpstr>
      <vt:lpstr>Wingdings 2</vt:lpstr>
      <vt:lpstr>ZapfDingbats</vt:lpstr>
      <vt:lpstr>Θέμα του Office</vt:lpstr>
      <vt:lpstr>Image</vt:lpstr>
      <vt:lpstr>Chart</vt:lpstr>
      <vt:lpstr>Bitmap Image</vt:lpstr>
      <vt:lpstr>Χρόνια νεφρική νόσος 5ο εξάμηνο, Ιατρική Σχολή, ΕΚΠΑ 12.11.2018</vt:lpstr>
      <vt:lpstr>Χρόνια Νεφρική Νόσος (ΧΝΝ)</vt:lpstr>
      <vt:lpstr>Χρόνια νεφρική νόσος</vt:lpstr>
      <vt:lpstr>Χρόνια νεφρική νόσος</vt:lpstr>
      <vt:lpstr>Δείκτες νεφρικής βλάβης </vt:lpstr>
      <vt:lpstr> Σταδιοποίηση ΧΝΝ: </vt:lpstr>
      <vt:lpstr>Ρυθμός σπειραματικής διήθησης (ΡΣΔ)</vt:lpstr>
      <vt:lpstr>Εκτίμηση της νεφρικής λειτουργίας</vt:lpstr>
      <vt:lpstr>Παρουσίαση του PowerPoint</vt:lpstr>
      <vt:lpstr>Εκτίμηση ΡΣΔ</vt:lpstr>
      <vt:lpstr>Κρεατινίνη </vt:lpstr>
      <vt:lpstr>Παρουσίαση του PowerPoint</vt:lpstr>
      <vt:lpstr>Η εξίσωση MDRD</vt:lpstr>
      <vt:lpstr>Παρουσίαση του PowerPoint</vt:lpstr>
      <vt:lpstr>Κρεατινίνη του ορού &amp; ΡΣΔ</vt:lpstr>
      <vt:lpstr>CKD-EPI</vt:lpstr>
      <vt:lpstr>Με βάση το ΡΣΔ η ΧΝΝ ταξινομείται </vt:lpstr>
      <vt:lpstr>Παρουσίαση του PowerPoint</vt:lpstr>
      <vt:lpstr>ΧΝΝ-Παγκόσμιο πρόβλημα</vt:lpstr>
      <vt:lpstr>Επίπτωση της ΧΝΝ</vt:lpstr>
      <vt:lpstr>Παρουσίαση του PowerPoint</vt:lpstr>
      <vt:lpstr>Επίπτωση της ΧΝΝ τελικού σταδίου</vt:lpstr>
      <vt:lpstr>Αίτια Χρόνιας νεφρικής νόσου</vt:lpstr>
      <vt:lpstr>Φυσική πορεία χρόνιας νεφρικής βλάβης-Αντιρροπιστική υπερδιήθηση </vt:lpstr>
      <vt:lpstr>Παθο-φυσιολογικές μεταβολές στη ΧΝΝ</vt:lpstr>
      <vt:lpstr>Παρουσίαση του PowerPoint</vt:lpstr>
      <vt:lpstr>Ιστολογικές μεταβολές οφειλόμενες στη ενδοσπειραματική υπέρταση </vt:lpstr>
      <vt:lpstr>Παρουσίαση του PowerPoint</vt:lpstr>
      <vt:lpstr>Η ενδοσπειραματική υπέρταση και υπερτροφία προάγουν τη σπειραματική βλάβη:</vt:lpstr>
      <vt:lpstr>Παρουσίαση του PowerPoint</vt:lpstr>
      <vt:lpstr>Απογύμνωση από τις ποδοειδείς προσεκβολές</vt:lpstr>
      <vt:lpstr>Παρουσίαση του PowerPoint</vt:lpstr>
      <vt:lpstr>Σπειραματοσκλήρυνση</vt:lpstr>
      <vt:lpstr>Σπειραματο-σκλήρυνση</vt:lpstr>
      <vt:lpstr>Η πρωτεϊνουρία, αποτελεί εκδήλωση της εξελικτικής διαδικασίας της ΧΝΝ αλλά συνεισφέρει και στην εξέλιξη της:</vt:lpstr>
      <vt:lpstr>Όλες οι μορφές ΧΝΝ χαρακτηρίζονται από εκσεσημασμένη σωληναριακή βλάβη </vt:lpstr>
      <vt:lpstr>Παρουσίαση του PowerPoint</vt:lpstr>
      <vt:lpstr>Παρουσίαση του PowerPoint</vt:lpstr>
      <vt:lpstr>Αγγειοτασίνη</vt:lpstr>
      <vt:lpstr>Αγγειοτασίνη</vt:lpstr>
      <vt:lpstr>Παρουσίαση του PowerPoint</vt:lpstr>
      <vt:lpstr>Παρουσίαση του PowerPoint</vt:lpstr>
      <vt:lpstr>Παρουσίαση του PowerPoint</vt:lpstr>
      <vt:lpstr>Παρουσίαση περιστατικού: Άνδρας 55 ετών προσέρχεται για έλεγχο ρουτίνας. Ύψος 1.63 m, ΣΒ 80 kg</vt:lpstr>
      <vt:lpstr>Εργαστηριακός έλεγχος</vt:lpstr>
      <vt:lpstr>Νεφρική λειτουργία</vt:lpstr>
      <vt:lpstr>Παρουσίαση περιστατικού</vt:lpstr>
      <vt:lpstr>Οξεία Νεφρική βλάβη vs Χρόνια Νεφρική Νόσος </vt:lpstr>
      <vt:lpstr>Παρουσίαση του PowerPoint</vt:lpstr>
      <vt:lpstr>Επιπλοκές ΧΝΝ</vt:lpstr>
      <vt:lpstr>Καρδιαγγειακή νόσος στη ΧΝΝ</vt:lpstr>
      <vt:lpstr>Η αύξηση του καρδιαγγειακού κινδύνου είναι ακόμα μεγαλύτερη στους ασθενείς με ΧΝΝ τελικού σταδίου</vt:lpstr>
      <vt:lpstr>“Επιταχυνόμενη αθηροσκλήρυνση” στη ΧΝΝΤΣ</vt:lpstr>
      <vt:lpstr>Παρουσίαση του PowerPoint</vt:lpstr>
      <vt:lpstr>Παρουσίαση του PowerPoint</vt:lpstr>
      <vt:lpstr>Νάτριο και ενδοαγγειακός όγκος στη ΧΝΝ</vt:lpstr>
      <vt:lpstr>Νάτριο και ενδοαγγειακός όγκος στη ΧΝΝ</vt:lpstr>
      <vt:lpstr>Εξωκυττάριος όγκος στη ΧΝΝ</vt:lpstr>
      <vt:lpstr>Αντιμετώπιση</vt:lpstr>
      <vt:lpstr>Νατριουρητική ανταπόκριση στη φουροσεμίδη σε διαφορετικά επίπεδα νεφρικής λειτουργίας</vt:lpstr>
      <vt:lpstr>Αναιμία στη Χρόνια Νεφρική Νόσο</vt:lpstr>
      <vt:lpstr> Αντιμετώπιση: Χορήγηση Ερυθροποιητικών παραγόντων </vt:lpstr>
      <vt:lpstr>Παρουσίαση του PowerPoint</vt:lpstr>
      <vt:lpstr>Παρουσίαση του PowerPoint</vt:lpstr>
      <vt:lpstr>Παρουσίαση του PowerPoint</vt:lpstr>
      <vt:lpstr>Ουραιμία</vt:lpstr>
      <vt:lpstr>Συμπτώματα Ουραιμικού Συνδρόμου</vt:lpstr>
      <vt:lpstr>Κλινικά στοιχεία Ουραιμίας </vt:lpstr>
      <vt:lpstr>Παραδείγματα ουσιών που θεωρούνται ύποπτες ως ουραιμικές τοξίνες</vt:lpstr>
      <vt:lpstr>Παρουσίαση του PowerPoint</vt:lpstr>
      <vt:lpstr>Αιμοκάθαρση: Διάχυση </vt:lpstr>
      <vt:lpstr>Παρουσίαση του PowerPoint</vt:lpstr>
      <vt:lpstr>Μεμβράνες με τη μορφή ινιδίων</vt:lpstr>
      <vt:lpstr>Αγγειακή προσπέλαση (A-V Fistula)</vt:lpstr>
      <vt:lpstr>Κεντρικοί φλεβικοί καθετήρες</vt:lpstr>
      <vt:lpstr>Παρουσίαση του PowerPoint</vt:lpstr>
      <vt:lpstr>Καθετήρας για την εφαρμογή περιτοναικής κάθαρσης-’’Tenckhoff catheter” </vt:lpstr>
      <vt:lpstr>Παρουσίαση του PowerPoint</vt:lpstr>
      <vt:lpstr>Παρουσίαση του PowerPoint</vt:lpstr>
      <vt:lpstr>Παρουσίαση του PowerPoint</vt:lpstr>
      <vt:lpstr>Γενικά μέτρα για τον ασθενή με ΧΝΝ</vt:lpstr>
      <vt:lpstr>Παρουσίαση περιστατικού: Άνδρας 55 ετών προσέρχεται για έλεγχο ρουτίνας. Ύψος 1.63 m, ΣΒ 80 kg</vt:lpstr>
      <vt:lpstr>Εργαστηριακός έλεγχος</vt:lpstr>
      <vt:lpstr>Παρουσίαση περιστατικού</vt:lpstr>
      <vt:lpstr>Παρουσίαση περιστατικού</vt:lpstr>
      <vt:lpstr>Παρουσίαση του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Χρόνια νεφρική νόσος</dc:title>
  <dc:creator>Χρήστης του Microsoft Office</dc:creator>
  <cp:lastModifiedBy>Sophia Lionaki</cp:lastModifiedBy>
  <cp:revision>180</cp:revision>
  <dcterms:created xsi:type="dcterms:W3CDTF">2017-10-23T11:28:34Z</dcterms:created>
  <dcterms:modified xsi:type="dcterms:W3CDTF">2018-11-11T18:01:00Z</dcterms:modified>
</cp:coreProperties>
</file>