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86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3" r:id="rId17"/>
    <p:sldId id="268" r:id="rId18"/>
    <p:sldId id="269" r:id="rId19"/>
    <p:sldId id="270" r:id="rId20"/>
    <p:sldId id="271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9C656-CD8E-AF41-B6F2-4ED140339FB7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89BC-F8BC-1C4A-829B-3B1BF49E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5901"/>
            <a:ext cx="7772400" cy="254455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Μεθοδολογία της έρευνας στις Κοινωνικές Επιστήμες Ι &amp;ΙΙ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11</a:t>
            </a:r>
            <a:r>
              <a:rPr lang="el-GR" sz="3600" baseline="30000" dirty="0" smtClean="0">
                <a:solidFill>
                  <a:schemeClr val="bg1"/>
                </a:solidFill>
              </a:rPr>
              <a:t>ο</a:t>
            </a:r>
            <a:r>
              <a:rPr lang="el-GR" sz="3600" dirty="0" smtClean="0">
                <a:solidFill>
                  <a:schemeClr val="bg1"/>
                </a:solidFill>
              </a:rPr>
              <a:t> μάθημα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145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Κλίμακα διαστήματος </a:t>
            </a:r>
            <a:r>
              <a:rPr lang="en-US" sz="3600" b="1" dirty="0" smtClean="0">
                <a:solidFill>
                  <a:schemeClr val="bg1"/>
                </a:solidFill>
              </a:rPr>
              <a:t>(interval scale)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161"/>
            <a:ext cx="8229600" cy="4879971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Δεν βασίζεται μόνο στο «μεγαλύτερο» 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«μικρότερο» αλλά και σε </a:t>
            </a:r>
            <a:r>
              <a:rPr lang="el-GR" b="1" i="1" dirty="0" smtClean="0">
                <a:solidFill>
                  <a:schemeClr val="bg1"/>
                </a:solidFill>
              </a:rPr>
              <a:t>ίσες μονάδες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(διαστήματος). Επιτρέπει τον προσδιορισμό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των αποστάσεων μεταξύ 2 σημείων της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κλίμακας. Όπως και στις δύο προηγούμενες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 «μηδέν» είναι αυθαίρετο, άρα ο πολλαπλα-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σιασμός και η διαίρεση δεν έχουν νόημα.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7"/>
            <a:ext cx="8229600" cy="6172001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Οι σχέσεις μεταξύ των διαφορετικών θέσεων της κλίμακας μπορούν να εκφραστούν 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βάση την απόστασή τους και τα διαστήματα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ανάμεσα στους αριθμούς είναι ίσα.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π.χ.  Βαθμολογία επίδοσης των μαθητών μιας τάξης. Η διαφορά  (ως προς  το βαθμό επίδοσης) ανάμεσα στ ους μαθητές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κατατάσσονται στο 5 και στο 6 είναι ίδια 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αυτή που υπάρχει ανάμεσα στο 9 και το 10.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673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Κλίμακα λόγων </a:t>
            </a:r>
            <a:r>
              <a:rPr lang="en-US" sz="3600" b="1" dirty="0" smtClean="0">
                <a:solidFill>
                  <a:schemeClr val="bg1"/>
                </a:solidFill>
              </a:rPr>
              <a:t>(ratio)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674"/>
            <a:ext cx="8229600" cy="5764644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Έχουμε και απόλυτο μηδέν. Εκτός από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ομοιότητα-διαφορά, ανιούσα-κατιούσα τάξη και ισότητα διαστημάτων έχουμε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ισότητα των λόγων.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π.χ. Ο Γιώργος είναι δύο φορές βαρύτερος από τον Γιάννη.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Μετατροπή σε δευτερογενείς κλίμακες (εκα-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τοστιαίες τιμές  </a:t>
            </a:r>
            <a:r>
              <a:rPr lang="en-US" b="1" dirty="0" err="1" smtClean="0">
                <a:solidFill>
                  <a:schemeClr val="bg1"/>
                </a:solidFill>
              </a:rPr>
              <a:t>z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–τιμές)         ομοειδείς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κλίμακες  που μπορούν να ενοποιηθούν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137480" y="5657626"/>
            <a:ext cx="542289" cy="413799"/>
          </a:xfrm>
          <a:prstGeom prst="rightArrow">
            <a:avLst>
              <a:gd name="adj1" fmla="val 50000"/>
              <a:gd name="adj2" fmla="val 629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4069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Κλίμακες μέτρησης στάσεων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8707"/>
            <a:ext cx="8229600" cy="5550610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Δίνουν τη δυνατότητα να δημιουργηθούν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γενικοί δείκτες από επιμέρους δείκτες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(ερωτήσεις) που αφορούν την ίδια θεωρητική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έννοια.  Οι επιμέρους ερωτήσεις ενοποιούνται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σε μια γενική κλίμακα που αποτελεί τη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μέτρηση του φαινομένου που μελετάμε. Ο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βαθμός που παίρνει ο ερωτώμενος  συνοψίζει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τις απαντήσεις στις επιμέρους ερωτήσεις και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αντιπροσωπεύει τη γενική στάση. 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72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Κλίμακα </a:t>
            </a:r>
            <a:r>
              <a:rPr lang="en-US" sz="3600" b="1" dirty="0" err="1" smtClean="0">
                <a:solidFill>
                  <a:schemeClr val="bg1"/>
                </a:solidFill>
              </a:rPr>
              <a:t>Likert</a:t>
            </a:r>
            <a:r>
              <a:rPr lang="el-GR" sz="3600" b="1" dirty="0" smtClean="0">
                <a:solidFill>
                  <a:schemeClr val="bg1"/>
                </a:solidFill>
              </a:rPr>
              <a:t> (1932)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027362"/>
            <a:ext cx="8817427" cy="58306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πιο διαδεδομένη και η πιο εύκολη στην κατασκευή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την εφαρμογή της.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Βασίζεται σε δύο παραδοχές: (α) υπάρχει ένα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μονοδιάστατο συνεχές για κάθε στάση και κάθε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θέμα που απαρτίζει την κλίμακα είναι μονοτονική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συνάρτηση αυτού του συνεχούς, (β) η συνολική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βαθμολογία του ερωτώμενου συνδέεται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ονοτονικά με τη στάση που διερευνάται. Δηλαδή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ια υψηλότερη συνολική βαθμολογία είναι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νδεικτική μιας ευνοϊκότερης απόψης από μια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χαμηλότερη.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350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Ανάπτυξη της κλίμακας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Διαμορφώνεται κατ’ αρχάς ένας μεγάλος αριθμός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προτάσεων όπου η κάθε μια σχολιάζει ευνοϊκά ή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δυσμενώς το θέμα που εξετάζεται. Παρόμοιος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αριθμός με θετική και αρνητική τοποθέτηση.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ερωτώμενοι καλούνται να τοποθετηθούν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στο βαθμό που συμφωνούν ή διαφωνούν σχε-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τικά με μια σειρά θεμάτων που </a:t>
            </a: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ντιπροσω-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εύουν ένα γενικότερο φαινόμενο. Οι δυνατές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παντήσεις που συνοδεύουν κάθε θέμα έχουν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ταθερή μορφή (5 ή 7 θέσεις) από τον ύψιστο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β</a:t>
            </a:r>
            <a:r>
              <a:rPr lang="el-GR" b="1" dirty="0" smtClean="0">
                <a:solidFill>
                  <a:schemeClr val="bg1"/>
                </a:solidFill>
              </a:rPr>
              <a:t>αθμό συμφωνίας όσο τον ύψιστο βαθμό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διαφωνίας.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320358"/>
            <a:ext cx="8790799" cy="5805806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Πιστεύω ότι η Ευρωπαϊκή πολιτική στο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μεταναστευτικό κλεισίματος των συνόρων είναι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σωστή</a:t>
            </a:r>
          </a:p>
          <a:p>
            <a:pPr marL="0" indent="0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__1___  __ 2___  __ 3___   __ 4___  __5__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</a:t>
            </a:r>
            <a:r>
              <a:rPr lang="el-GR" sz="2000" b="1" dirty="0" smtClean="0">
                <a:solidFill>
                  <a:schemeClr val="bg1"/>
                </a:solidFill>
              </a:rPr>
              <a:t> συμωνώ           συμφωνώ      δεν έχω θέση    διαφωνώ      διαφωνώ</a:t>
            </a:r>
          </a:p>
          <a:p>
            <a:pPr>
              <a:buNone/>
            </a:pPr>
            <a:r>
              <a:rPr lang="el-GR" sz="2000" b="1" dirty="0" smtClean="0">
                <a:solidFill>
                  <a:schemeClr val="bg1"/>
                </a:solidFill>
              </a:rPr>
              <a:t>              απόλυτα                                                                                         απόλυτα</a:t>
            </a: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0358"/>
            <a:ext cx="8462035" cy="5805806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Η κλίμακα δοκιμάζεται πιλοτικά σε μικρό δείγμα με τα ίδια χαρακτηριστικά του πληθυσμού.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Στη συνέχεια αντιστρέφεται η βαθμολογία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ώστε όλες οι απαντήσεις να έχουν την ίδια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κατεύθυνση και να μπορούν να αθροιστούν.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Στο τέλος οι ερωτήσεις που περιλαμβάνονται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στην κλίμακα θα πρέπει να διαφοροποιούν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τους ερωτώμενους σε σχέση με τη στάση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διερευνάται.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Μόνο οι ερωτήσεις που εμφανίζουν υψηλή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σύνδεση με το γενικό συνολκό βαθμό διατηρούνται στην τελική κλίμακα. Εγκυρότητα εννοιολογικής κατασκευής       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αναδεικνύονται υποκλίμακες. Όλες οι ερωτήσεις αποτελούν δείκτες της ίδιας θεωρητικής έννοιας.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Στη συνέχεια ελέγχεται η αξιοπιστία. Είτε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με «έλεγχο –επανέλεγχο» είτε με εσωτερική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συσχέτιση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Cronbach</a:t>
            </a:r>
            <a:r>
              <a:rPr lang="en-US" b="1" dirty="0" smtClean="0">
                <a:solidFill>
                  <a:schemeClr val="bg1"/>
                </a:solidFill>
              </a:rPr>
              <a:t> a). </a:t>
            </a:r>
            <a:r>
              <a:rPr lang="el-GR" b="1" dirty="0" smtClean="0">
                <a:solidFill>
                  <a:schemeClr val="bg1"/>
                </a:solidFill>
              </a:rPr>
              <a:t>Αφαιρούνται οι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προβληματικές ερωτήσεις.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777573" y="1640926"/>
            <a:ext cx="570831" cy="670639"/>
          </a:xfrm>
          <a:prstGeom prst="rightArrow">
            <a:avLst>
              <a:gd name="adj1" fmla="val 50000"/>
              <a:gd name="adj2" fmla="val 5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447764" cy="5851525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Πρόκειται για τακτική μέτρηση        μπορεί συγκριθεί πόσο θετική ή αρνητική είναι η στάση ενός ερωτώμενου σε σχέση με κάποιον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άλλον. Δεν μπορεί όμως να προσδιοριστεί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ακριβής ποσοτική διαφορά μεταξύ τους.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Προσοχή          ο ίδιος συνολικός αριθμός για δύο ερωτώμενους μπορεί να προκύπτει από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διαφορετικό συνδυασμό θεμάτων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απαρτίζουν την κλίμακα. 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250600" y="456605"/>
            <a:ext cx="513748" cy="39953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97177" y="3595769"/>
            <a:ext cx="556560" cy="7562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Κλίμακες Μέτρησης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396"/>
            <a:ext cx="8476306" cy="537938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διάκριση της διαφοράς άλλοτε αναφέρεται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στο «βαθμό» και άλλοτε στην «ποιότητα».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μέτρηση είναι εφικτή μόνο επειδή υπάρχει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ια ορισμένη αντιστοιχία μεταξύ του χειρισμού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ων χαρακτηριστικών των αντικειμένων και των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ι</a:t>
            </a:r>
            <a:r>
              <a:rPr lang="el-GR" b="1" dirty="0" smtClean="0">
                <a:solidFill>
                  <a:schemeClr val="bg1"/>
                </a:solidFill>
              </a:rPr>
              <a:t>διοτήτων ενός μαθηματικού συστήματος.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Εμπειρικές διαδικασίες για προσδιορισμό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ισότητας, </a:t>
            </a:r>
            <a:r>
              <a:rPr lang="el-GR" b="1" i="1" dirty="0" smtClean="0">
                <a:solidFill>
                  <a:schemeClr val="bg1"/>
                </a:solidFill>
              </a:rPr>
              <a:t>ταξινόμησης, ισότητας διαφορών,</a:t>
            </a:r>
          </a:p>
          <a:p>
            <a:pPr>
              <a:buNone/>
            </a:pPr>
            <a:r>
              <a:rPr lang="el-GR" b="1" i="1" dirty="0">
                <a:solidFill>
                  <a:schemeClr val="bg1"/>
                </a:solidFill>
              </a:rPr>
              <a:t>ι</a:t>
            </a:r>
            <a:r>
              <a:rPr lang="el-GR" b="1" i="1" dirty="0" smtClean="0">
                <a:solidFill>
                  <a:schemeClr val="bg1"/>
                </a:solidFill>
              </a:rPr>
              <a:t>σότητας λόγων.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1749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Κλίμακα </a:t>
            </a:r>
            <a:r>
              <a:rPr lang="en-US" sz="3600" b="1" dirty="0" err="1" smtClean="0">
                <a:solidFill>
                  <a:schemeClr val="bg1"/>
                </a:solidFill>
              </a:rPr>
              <a:t>Guttman</a:t>
            </a:r>
            <a:r>
              <a:rPr lang="en-US" sz="3600" b="1" dirty="0" smtClean="0">
                <a:solidFill>
                  <a:schemeClr val="bg1"/>
                </a:solidFill>
              </a:rPr>
              <a:t> (1944)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750"/>
            <a:ext cx="8504848" cy="51844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(α) Η κλίμακα που κατασκευάζεται είναι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μονοδιάστατη—μετράει μια ιδιότητα και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μόνο. Οι προτάσεις που δείχνουν μια πιο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ευνοϊκή στάση και αυτές που δείχνουν μια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λιγότερο ευνοϊκή στάση μπορούν να τοποθετη-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θούν σε ιεαρχική σειρά.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(β) Κάθε ερώτηση συνοδεύεται από διχοτομικές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απαντήσεις (ναι/όχι, συμφωνώ/διαφωνώ).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43"/>
            <a:ext cx="8229600" cy="6532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1. Οι εκτρώσεις θα πρέπει να είναι νόμιμες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χωρίς περιοριστικούς όρους.</a:t>
            </a:r>
          </a:p>
          <a:p>
            <a:pPr>
              <a:lnSpc>
                <a:spcPct val="150000"/>
              </a:lnSpc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              Ναι                           Όχι</a:t>
            </a:r>
          </a:p>
          <a:p>
            <a:pPr>
              <a:lnSpc>
                <a:spcPct val="80000"/>
              </a:lnSpc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2. Οι εκτρώσεις θα πρέπει να επιτρέπονται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εφόσον οι γονείς έχουν οικονομικές δυσκο-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λίες και δεν μπορούν να ανταπεξέλθουν.</a:t>
            </a:r>
          </a:p>
          <a:p>
            <a:pPr>
              <a:lnSpc>
                <a:spcPct val="140000"/>
              </a:lnSpc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              Ναι                           Όχι</a:t>
            </a:r>
          </a:p>
          <a:p>
            <a:pPr>
              <a:buNone/>
            </a:pPr>
            <a:endParaRPr lang="el-G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3. Οι </a:t>
            </a:r>
            <a:r>
              <a:rPr lang="el-GR" b="1" dirty="0">
                <a:solidFill>
                  <a:schemeClr val="bg1"/>
                </a:solidFill>
              </a:rPr>
              <a:t>εκτρώσεις θα πρέπει να επιτρέπονται σε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περίπτωση που η εγκυμοσύνη είναι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αποτέλεσμα βιασμού.</a:t>
            </a:r>
          </a:p>
          <a:p>
            <a:pPr>
              <a:lnSpc>
                <a:spcPct val="140000"/>
              </a:lnSpc>
              <a:buNone/>
            </a:pPr>
            <a:r>
              <a:rPr lang="el-GR" b="1" dirty="0">
                <a:solidFill>
                  <a:schemeClr val="bg1"/>
                </a:solidFill>
              </a:rPr>
              <a:t>                    </a:t>
            </a:r>
            <a:r>
              <a:rPr lang="el-GR" b="1" dirty="0" smtClean="0">
                <a:solidFill>
                  <a:schemeClr val="bg1"/>
                </a:solidFill>
              </a:rPr>
              <a:t>  Ναι                           Οχι</a:t>
            </a:r>
            <a:endParaRPr lang="el-GR" b="1" dirty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flipH="1">
            <a:off x="1712488" y="1141516"/>
            <a:ext cx="456665" cy="3852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52273" y="1141516"/>
            <a:ext cx="428123" cy="3852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12490" y="3682347"/>
            <a:ext cx="456664" cy="470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52273" y="3727240"/>
            <a:ext cx="428123" cy="470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12490" y="6135636"/>
            <a:ext cx="456664" cy="485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52273" y="6128602"/>
            <a:ext cx="428123" cy="485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6100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4. Οι </a:t>
            </a:r>
            <a:r>
              <a:rPr lang="el-GR" b="1" dirty="0">
                <a:solidFill>
                  <a:schemeClr val="bg1"/>
                </a:solidFill>
              </a:rPr>
              <a:t>εκτρώσεις θα πρέπει να επιτρέπονται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   εφόσον υπάρχει μεγάλη πιθανότητα να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   γεννηθεί το παιδί με σοβαρά προβλήματα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   υγείας.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                 </a:t>
            </a:r>
            <a:r>
              <a:rPr lang="el-GR" b="1" dirty="0" smtClean="0">
                <a:solidFill>
                  <a:schemeClr val="bg1"/>
                </a:solidFill>
              </a:rPr>
              <a:t>Ναι                                  </a:t>
            </a:r>
            <a:r>
              <a:rPr lang="el-GR" b="1" dirty="0">
                <a:solidFill>
                  <a:schemeClr val="bg1"/>
                </a:solidFill>
              </a:rPr>
              <a:t>Οχι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5. Οι εκτρώσεις θα πρέπει να επιτρέπονται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εφόσον η υγεία της γυναίκας τίθεται σε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κίνδυνο με τη συνέχιση της εγκυμοσύνης.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           Ναι                                  Οχι                  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1897" y="2654021"/>
            <a:ext cx="678929" cy="599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37479" y="2654021"/>
            <a:ext cx="570831" cy="599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8642" y="5680702"/>
            <a:ext cx="642184" cy="5450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37479" y="5652164"/>
            <a:ext cx="570831" cy="5736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320358"/>
            <a:ext cx="8929937" cy="63432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ερωτήσεις εκφράζουν προοδευτικά μειωμένη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στήριξη για τις εκτρώσεις. Εφόσον ένας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ερωτώμενος συμφωνεί με την  πρώτη ερώτηση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που αντιπροσωπεύει την πιο έντονη στάση υπέρ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των εκτρώσεων θα πρέπει λογικά να συμφωνεί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με τις υπόλοιπες. Αν υπάρχει διαφωνία με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την πρώτη θα πρέπει λογικά να υπάρχε συμφω-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νία με τις υπόλοιπες τρεις.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Αυτό σημαίνει ότι οι ερωτήσεις αντιπροσωπεύουν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μονοδιάστατη</a:t>
            </a:r>
            <a:r>
              <a:rPr lang="el-GR" b="1" dirty="0" smtClean="0">
                <a:solidFill>
                  <a:schemeClr val="bg1"/>
                </a:solidFill>
              </a:rPr>
              <a:t> κλίμακα.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 συνολικός βαθμός υπολογίζεται αθροίζοντας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όλες τις θετικές απαντήσεις.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7"/>
            <a:ext cx="8229600" cy="6172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Ανάπτυξη της κλίμακας</a:t>
            </a:r>
          </a:p>
          <a:p>
            <a:pPr marL="514350" indent="-514350">
              <a:buAutoNum type="arabicParenR"/>
            </a:pPr>
            <a:r>
              <a:rPr lang="el-GR" b="1" dirty="0" smtClean="0">
                <a:solidFill>
                  <a:schemeClr val="bg1"/>
                </a:solidFill>
              </a:rPr>
              <a:t>Επιλέγεται μια σχετικά ένας μικρός αριθμός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πό ομοιογενείς προτάσεις που σχετίζονται με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 στάση που ερευνάται.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2) Μοιράζονται οι προτάσεις σε μια ομάδα 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ατόμων και τους ζητείται να απαντήσουν αν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συμφωνούν ή διαφωνούν με κάθε πρόταση.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3) Αναλύονται οι απαντήσεις με σκοπό να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κατασκευαστεί μια κλίμακα από τη διάταξη 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των απαντήσεων.</a:t>
            </a:r>
          </a:p>
          <a:p>
            <a:pPr marL="514350" indent="-514350"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504848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000" b="1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el-GR" sz="2400" b="1" dirty="0" smtClean="0">
                <a:solidFill>
                  <a:schemeClr val="bg1"/>
                </a:solidFill>
              </a:rPr>
              <a:t>Ερώτηση                                           Ερώτηση</a:t>
            </a:r>
            <a:endParaRPr lang="el-GR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Αναμενόμενοι    1  2  3  4  5            Λανθασμένοι  1  2  3  4  5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σχηματισμοί                                      σχηματισμοί</a:t>
            </a:r>
          </a:p>
          <a:p>
            <a:pPr>
              <a:buNone/>
            </a:pPr>
            <a:endParaRPr lang="el-G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Α                    +  +  +  +  +                                       +   -   -   -  +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Β                     -  +  +  +  +                                       -   +   +  +  -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Γ                      -  -  +  +  +                                       -   +   +   -  -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Δ                     -  -   -  +  +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Ε                     -   -   -  -  +</a:t>
            </a:r>
          </a:p>
          <a:p>
            <a:pPr>
              <a:buNone/>
            </a:pPr>
            <a:endParaRPr lang="el-G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τέλεια κλίμακα προκύπτει εφόσον οι απαντή-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σεις όλων ταιριάζουν με τους αναμενόμενους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σχηματισμούς. Όταν ο αριθμός των λανθασμένων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σχηματισμών είναι μεγάλος η κλίμακα απορ-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ρίπτεται. Μπορεί προσδιοριστεί στατιστικά η από-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κλιση από την τέλεια κλίμακα (πάνω από 0,9).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Κλίμακα </a:t>
            </a:r>
            <a:r>
              <a:rPr lang="en-US" sz="3600" b="1" dirty="0" err="1" smtClean="0">
                <a:solidFill>
                  <a:schemeClr val="bg1"/>
                </a:solidFill>
              </a:rPr>
              <a:t>Thurstone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ισοεμφανιζόμενων διαστημάτων  (1929)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0" y="1417638"/>
            <a:ext cx="8958480" cy="5245948"/>
          </a:xfrm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Δεν δημιουργείται με κριτήρια που επιβάλλει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 ερευνητής αλλά κατασκευάζεται από τη συμ-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μετοχή των ίδιων των ερευνώμενων.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Ιδιαίτερα χρονοβόρα διαδικασία.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Ανάπτυξη κλίμακας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 ερευνητής διατυπώνει ένα μεγάλο αριθμό θεμάτων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(50-100) που συμφωνούν με τη δική του άποψη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αντιπροσωπεύουν όλο το φάσμα της στάσης από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πολύ ευνοϊκή μέχρι πολύ δυσμενής. Στη συνέχεια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376302" cy="5851525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επιλέγει τυχαία περίπου 50 άτομα/κριτές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τους ζητάει να τα τοποθετήσουν σε αντίστοιχες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κατηγορίες ανάλογα με το πόσο θετική ή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αρνητική  θεωρούν τη στάση.  Οι κατηγορίες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είναι συνήθως 11 από την πιο ευμενή έως την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πιο δυσμενή. Έτσι ο κάθε κριτής βαθμολογει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 θέματα σύμφωνα με τη θέση που θεωρεί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ότι αντιπροσωπεύουν στην κλίμακα χωρίς 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εκφράζει ο ίδιος την προσωπική του στάση.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8"/>
            <a:ext cx="8919235" cy="63432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π.χ. «Οι μετανάστες πρέπει όλοι να  νομιμοποιη-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θούν» εκφράζει την πιο ευνοϊκή στάση και μπαίνει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στην κατηγορία 1 «Κανένας μετανάστης δεν θα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έπρεπε  να γίνεται δεκτός», την πιο δυσμενή και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μπαίνει στην 11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κατηγορία. Αυτό δεν σημαίνει ότι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 ερωτώμενος εκφράζει πώς ο ίδιος βλέπει το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μεταναστευτικό.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 οι κριτές έχουν μεγάλες αποκλίσεις τότε θεω-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ρείται ότι το θέμα δεν είναι σαφές και απορρίπτε-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ται.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Στη συνέχεια υπολογίζεται η διάμεσος (η τιμή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χωρίζει την κλίμακα σε δύο ίσα μέρη) για κάθε θέμα.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7"/>
            <a:ext cx="8367224" cy="5805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Για την τελική κλίμακα επιλέγονται 20 θέματα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 διάμεσες τιμές που εκτείνονται σε όλο το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φάσμα της στάσης με ίσα διαστήματα μεταξύ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τους.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 θέματα που περιλαμβάνονται στο ερωτη-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ματολόγιο παρουσιάζονται με τυχαία σειρά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όχι με τη σειρά των διάμεσων τιμών.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Όταν δίνεται η κλίμακα οι ερωτώμενοι σημειώ-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νουν τα θέματα με τα οποία συμφωνούν.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1" y="274638"/>
            <a:ext cx="8762256" cy="62747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συμβατική σειρά των αριθμών επιδέχεται ανάλογες μαθηματικές πράξεις           Αυτό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οδηγεί σε  διαφορετικές κλίμακες μέτρησης.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4 τύποι κλιμάκων μέτρησης: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Ονομαστική </a:t>
            </a:r>
            <a:r>
              <a:rPr lang="en-US" b="1" dirty="0" smtClean="0">
                <a:solidFill>
                  <a:schemeClr val="bg1"/>
                </a:solidFill>
              </a:rPr>
              <a:t>(nominal)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- </a:t>
            </a:r>
            <a:r>
              <a:rPr lang="el-GR" b="1" dirty="0" smtClean="0">
                <a:solidFill>
                  <a:schemeClr val="bg1"/>
                </a:solidFill>
              </a:rPr>
              <a:t>Τακτική </a:t>
            </a:r>
            <a:r>
              <a:rPr lang="en-US" b="1" dirty="0" smtClean="0">
                <a:solidFill>
                  <a:schemeClr val="bg1"/>
                </a:solidFill>
              </a:rPr>
              <a:t>(ordinal)               </a:t>
            </a:r>
            <a:r>
              <a:rPr lang="el-GR" b="1" dirty="0" smtClean="0">
                <a:solidFill>
                  <a:schemeClr val="bg1"/>
                </a:solidFill>
              </a:rPr>
              <a:t> ποιοτικές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- </a:t>
            </a:r>
            <a:r>
              <a:rPr lang="el-GR" b="1" dirty="0" smtClean="0">
                <a:solidFill>
                  <a:schemeClr val="bg1"/>
                </a:solidFill>
              </a:rPr>
              <a:t>Κλίμακα διαστήματος </a:t>
            </a:r>
            <a:r>
              <a:rPr lang="en-US" b="1" dirty="0" smtClean="0">
                <a:solidFill>
                  <a:schemeClr val="bg1"/>
                </a:solidFill>
              </a:rPr>
              <a:t>(interval)</a:t>
            </a:r>
            <a:r>
              <a:rPr lang="el-GR" b="1" dirty="0" smtClean="0">
                <a:solidFill>
                  <a:schemeClr val="bg1"/>
                </a:solidFill>
              </a:rPr>
              <a:t>    ποσοτικές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-</a:t>
            </a:r>
            <a:r>
              <a:rPr lang="el-GR" b="1" dirty="0" smtClean="0">
                <a:solidFill>
                  <a:schemeClr val="bg1"/>
                </a:solidFill>
              </a:rPr>
              <a:t> Κλίμακα λόγων </a:t>
            </a:r>
            <a:r>
              <a:rPr lang="en-US" b="1" dirty="0" smtClean="0">
                <a:solidFill>
                  <a:schemeClr val="bg1"/>
                </a:solidFill>
              </a:rPr>
              <a:t>(ratio)</a:t>
            </a:r>
            <a:r>
              <a:rPr lang="el-GR" b="1" dirty="0" smtClean="0">
                <a:solidFill>
                  <a:schemeClr val="bg1"/>
                </a:solidFill>
              </a:rPr>
              <a:t>                            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                                                              μετρικές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79351" y="856136"/>
            <a:ext cx="742080" cy="442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880606" y="3510154"/>
            <a:ext cx="155448" cy="75625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6264871" y="4708744"/>
            <a:ext cx="219875" cy="125685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3033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                                                                          Θέση στην κλίμακα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Μου αρέσει να </a:t>
            </a:r>
            <a:r>
              <a:rPr lang="el-GR" sz="2400" b="1" dirty="0" smtClean="0">
                <a:solidFill>
                  <a:schemeClr val="bg1"/>
                </a:solidFill>
              </a:rPr>
              <a:t>πηγαίνω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</a:rPr>
              <a:t>στην </a:t>
            </a:r>
            <a:r>
              <a:rPr lang="el-GR" sz="2400" b="1" dirty="0" smtClean="0">
                <a:solidFill>
                  <a:schemeClr val="bg1"/>
                </a:solidFill>
              </a:rPr>
              <a:t>εκκλησία                  </a:t>
            </a:r>
            <a:r>
              <a:rPr lang="el-GR" sz="2400" b="1" dirty="0" smtClean="0">
                <a:solidFill>
                  <a:schemeClr val="bg1"/>
                </a:solidFill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</a:rPr>
              <a:t>2,2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επειδή με γεμίζει με θετικές σκέψεις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Η εκκλησία αντιπροσωπεύει την                               10,4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υποκρισία και την προκατάληψη</a:t>
            </a:r>
          </a:p>
          <a:p>
            <a:pPr>
              <a:buNone/>
            </a:pPr>
            <a:endParaRPr lang="el-G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Πιστεύω σε αυτά που διδάσκει η εκκλησία              4,5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αν και έχω ορισμένες αμφιβολίες</a:t>
            </a:r>
          </a:p>
          <a:p>
            <a:pPr>
              <a:buNone/>
            </a:pPr>
            <a:endParaRPr lang="el-G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Πιστεύω ότι η εκκλησία υφίσταται σε βάρος          11,0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της κοινωνίας</a:t>
            </a:r>
          </a:p>
          <a:p>
            <a:pPr>
              <a:buNone/>
            </a:pPr>
            <a:endParaRPr lang="el-G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 θέματα που εκφράζουν δυσμενή στάση απέναντι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στην εκκλησία έχουν υψηλή διάμεση τιμή. Αυτά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εκφράζουν θετική έχουν χαμηλή τιμή.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210"/>
            <a:ext cx="8229600" cy="521295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Προσοχή         (α) προϋποτίθεται ότι η</a:t>
            </a:r>
          </a:p>
          <a:p>
            <a:pPr>
              <a:buNone/>
            </a:pPr>
            <a:r>
              <a:rPr lang="el-GR" b="1" smtClean="0">
                <a:solidFill>
                  <a:schemeClr val="bg1"/>
                </a:solidFill>
              </a:rPr>
              <a:t>αξιολόγηση των </a:t>
            </a:r>
            <a:r>
              <a:rPr lang="el-GR" b="1" dirty="0" smtClean="0">
                <a:solidFill>
                  <a:schemeClr val="bg1"/>
                </a:solidFill>
              </a:rPr>
              <a:t>κριτών συμπίπτει με την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αξιολόγηση των ερωτώμενων, (β) ενώ η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αξιολόγηση των κριτών υποτίθεται ότι είναι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ανεπηρέαστη από τις  προσωπικές τους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στάσεις αυτό δεν είναι πάντα αλήθεια.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54782" y="913211"/>
            <a:ext cx="442394" cy="5928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432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Ονομαστική κλίμακα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0" y="1184320"/>
            <a:ext cx="8944209" cy="49418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bg1"/>
                </a:solidFill>
              </a:rPr>
              <a:t>ατελέστερη κλίμακα μέτρησης.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Δύο ή περισότερες κατηγορίες για την ταξινόμηση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ων αντικειμένων που ερευνώνται. Η μόνη σχέση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είναι ότι διαφέρουν μεταξύ τους. Δεν υπάρχει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ένδειξη για «περισσότερο» ή «λιγότερο». Η χρήση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ων αριθμών είναι συμβολική (π.χ. φύλο,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θνικότητα).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Κατηγορικά δεδομένα.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758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3446"/>
            <a:ext cx="8229600" cy="5412717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Επιτρέπει την περιορισμένη χρήση στατιστικών εργαλείων. Αυτά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χρησιμοποιούμε σε περιπτώσεις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</a:t>
            </a:r>
            <a:r>
              <a:rPr lang="el-GR" b="1" i="1" dirty="0" smtClean="0">
                <a:solidFill>
                  <a:schemeClr val="bg1"/>
                </a:solidFill>
              </a:rPr>
              <a:t>αρίθμησης </a:t>
            </a:r>
            <a:r>
              <a:rPr lang="el-GR" b="1" dirty="0" smtClean="0">
                <a:solidFill>
                  <a:schemeClr val="bg1"/>
                </a:solidFill>
              </a:rPr>
              <a:t>και όχι μέτρησης όπως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    </a:t>
            </a:r>
            <a:r>
              <a:rPr lang="el-GR" b="1" dirty="0" smtClean="0">
                <a:solidFill>
                  <a:schemeClr val="bg1"/>
                </a:solidFill>
              </a:rPr>
              <a:t>συχνότητες, δεσπόζουσα τιμή (το σημείο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της κλίμακας με τη μεγαλύτερη συχνότητα),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διαξωνικοί πίνακες.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5413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Τακτική κλίμακα </a:t>
            </a:r>
            <a:r>
              <a:rPr lang="en-US" sz="3600" b="1" dirty="0" smtClean="0">
                <a:solidFill>
                  <a:schemeClr val="bg1"/>
                </a:solidFill>
              </a:rPr>
              <a:t>(ordinal)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1280"/>
            <a:ext cx="8548662" cy="5136810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Προσδιορίζει τις σχετικές θέσεις αντικειμένων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ή ατόμων με βάση ένα χαρακτηριστικό, χωρίς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να λέει τίποτα ως προς τις αποστάσεις μεταξύ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των θέσεων. Το βασικό απαιτούμενο μιας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τακτικής κλίμακας είναι η </a:t>
            </a:r>
            <a:r>
              <a:rPr lang="el-GR" b="1" i="1" dirty="0" smtClean="0">
                <a:solidFill>
                  <a:schemeClr val="bg1"/>
                </a:solidFill>
              </a:rPr>
              <a:t>τάξη        </a:t>
            </a:r>
            <a:r>
              <a:rPr lang="el-GR" b="1" dirty="0" smtClean="0">
                <a:solidFill>
                  <a:schemeClr val="bg1"/>
                </a:solidFill>
              </a:rPr>
              <a:t>εμπειρικές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πράξεις που προσδιορίζουν το «μεγαλύτερο», «μικρότερο», «περισσότερο», «ίσο».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π.χ. η σειρά παιδιών, η κοινωνική τάξη.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237957" y="3859945"/>
            <a:ext cx="627914" cy="3464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l="2076" r="2076"/>
          <a:stretch>
            <a:fillRect/>
          </a:stretch>
        </p:blipFill>
        <p:spPr>
          <a:xfrm>
            <a:off x="457200" y="274638"/>
            <a:ext cx="8229600" cy="6315075"/>
          </a:xfrm>
        </p:spPr>
      </p:pic>
    </p:spTree>
    <p:extLst>
      <p:ext uri="{BB962C8B-B14F-4D97-AF65-F5344CB8AC3E}">
        <p14:creationId xmlns:p14="http://schemas.microsoft.com/office/powerpoint/2010/main" val="81403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5152" r="5152"/>
          <a:stretch>
            <a:fillRect/>
          </a:stretch>
        </p:blipFill>
        <p:spPr>
          <a:xfrm>
            <a:off x="457200" y="320675"/>
            <a:ext cx="8229600" cy="5805488"/>
          </a:xfrm>
        </p:spPr>
      </p:pic>
    </p:spTree>
    <p:extLst>
      <p:ext uri="{BB962C8B-B14F-4D97-AF65-F5344CB8AC3E}">
        <p14:creationId xmlns:p14="http://schemas.microsoft.com/office/powerpoint/2010/main" val="152463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770522"/>
            <a:ext cx="8705173" cy="58645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Οι τακτικοί αριθμοί δεν υποδηλώνουν απόλυτες</a:t>
            </a:r>
            <a:endParaRPr lang="en-GB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  </a:t>
            </a:r>
            <a:r>
              <a:rPr lang="el-GR" b="1" dirty="0" smtClean="0">
                <a:solidFill>
                  <a:schemeClr val="bg1"/>
                </a:solidFill>
              </a:rPr>
              <a:t>ποσότητες, ούτε μπορούμε να υποθέσουμε ότι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τα διαστήματα ανάμεσα στους αριθμούς είναι ίσα.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Στατιστκά μεγέθη: εκτός από την αρίθμηση,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διάμεσος (χωρίζει την κλίμακα σε δύο ίσα μέρη),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τα ποσοστιμόρια και διάφοροι τύποι μεγεθών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συσχέτισης.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Ωστόσο κάποιοι χρησιμοποιούν χειρισμούς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κλιμάκων ίσων διαστημάτων  όπως μέσοι όροι,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τυπικές αποκλίσεις κλπ.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1848</Words>
  <Application>Microsoft Macintosh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Μεθοδολογία της έρευνας στις Κοινωνικές Επιστήμες Ι &amp;ΙΙ</vt:lpstr>
      <vt:lpstr>Κλίμακες Μέτρησης</vt:lpstr>
      <vt:lpstr>PowerPoint Presentation</vt:lpstr>
      <vt:lpstr>Ονομαστική κλίμακα</vt:lpstr>
      <vt:lpstr> </vt:lpstr>
      <vt:lpstr>Τακτική κλίμακα (ordinal)</vt:lpstr>
      <vt:lpstr>PowerPoint Presentation</vt:lpstr>
      <vt:lpstr>PowerPoint Presentation</vt:lpstr>
      <vt:lpstr>PowerPoint Presentation</vt:lpstr>
      <vt:lpstr>Κλίμακα διαστήματος (interval scale)</vt:lpstr>
      <vt:lpstr>PowerPoint Presentation</vt:lpstr>
      <vt:lpstr>Κλίμακα λόγων (ratio)</vt:lpstr>
      <vt:lpstr>Κλίμακες μέτρησης στάσεων</vt:lpstr>
      <vt:lpstr>Κλίμακα Likert (1932)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Κλίμακα Guttman (1944)</vt:lpstr>
      <vt:lpstr>  </vt:lpstr>
      <vt:lpstr>PowerPoint Presentation</vt:lpstr>
      <vt:lpstr>PowerPoint Presentation</vt:lpstr>
      <vt:lpstr>PowerPoint Presentation</vt:lpstr>
      <vt:lpstr>PowerPoint Presentation</vt:lpstr>
      <vt:lpstr>Κλίμακα Thurstone ισοεμφανιζόμενων διαστημάτων  (1929)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Μεθοδολογία της έρευνας στις Κοινωνικές Επιστήμες Ι &amp;ΙΙ</dc:title>
  <dc:creator>Mac</dc:creator>
  <cp:lastModifiedBy>Mac</cp:lastModifiedBy>
  <cp:revision>26</cp:revision>
  <dcterms:created xsi:type="dcterms:W3CDTF">2014-11-09T08:56:14Z</dcterms:created>
  <dcterms:modified xsi:type="dcterms:W3CDTF">2019-03-31T16:12:56Z</dcterms:modified>
</cp:coreProperties>
</file>