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F1B7B-4399-4DDB-963F-474DD9D350D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59F182B-DC2A-4586-BD47-80A2B70E6064}">
      <dgm:prSet phldrT="[Κείμενο]" custT="1"/>
      <dgm:spPr>
        <a:solidFill>
          <a:srgbClr val="FFC000"/>
        </a:solidFill>
      </dgm:spPr>
      <dgm:t>
        <a:bodyPr/>
        <a:lstStyle/>
        <a:p>
          <a:r>
            <a:rPr lang="el-GR" sz="1000" dirty="0">
              <a:solidFill>
                <a:schemeClr val="bg1"/>
              </a:solidFill>
              <a:latin typeface="Arial Black" panose="020B0A04020102020204" pitchFamily="34" charset="0"/>
            </a:rPr>
            <a:t>ΠΥΡΕΤΟΣ</a:t>
          </a:r>
        </a:p>
      </dgm:t>
    </dgm:pt>
    <dgm:pt modelId="{BEEE3856-B73F-4103-9405-4E23DAF706D1}" type="parTrans" cxnId="{F92EFED1-619F-46AB-B579-18DFD544578B}">
      <dgm:prSet/>
      <dgm:spPr/>
      <dgm:t>
        <a:bodyPr/>
        <a:lstStyle/>
        <a:p>
          <a:endParaRPr lang="el-GR"/>
        </a:p>
      </dgm:t>
    </dgm:pt>
    <dgm:pt modelId="{EF266A25-DFA5-416C-8B2A-1AEC69528171}" type="sibTrans" cxnId="{F92EFED1-619F-46AB-B579-18DFD544578B}">
      <dgm:prSet/>
      <dgm:spPr/>
      <dgm:t>
        <a:bodyPr/>
        <a:lstStyle/>
        <a:p>
          <a:endParaRPr lang="el-GR"/>
        </a:p>
      </dgm:t>
    </dgm:pt>
    <dgm:pt modelId="{C54F9153-27EE-4C5C-B6A5-BEE37B08ED0D}">
      <dgm:prSet phldrT="[Κείμενο]" custT="1"/>
      <dgm:spPr>
        <a:solidFill>
          <a:srgbClr val="FFC000"/>
        </a:solidFill>
      </dgm:spPr>
      <dgm:t>
        <a:bodyPr/>
        <a:lstStyle/>
        <a:p>
          <a:r>
            <a:rPr lang="el-GR" sz="1000" dirty="0">
              <a:solidFill>
                <a:schemeClr val="bg1"/>
              </a:solidFill>
              <a:latin typeface="Arial Black" panose="020B0A04020102020204" pitchFamily="34" charset="0"/>
            </a:rPr>
            <a:t>ΛΟΙΜΩΔΗ ΑΙΤΙΑ</a:t>
          </a:r>
        </a:p>
      </dgm:t>
    </dgm:pt>
    <dgm:pt modelId="{BFC9A36D-5AC8-4CFE-B619-2283D2936D94}" type="parTrans" cxnId="{62674352-8D7A-4A39-9EA8-053589CEAE1F}">
      <dgm:prSet/>
      <dgm:spPr/>
      <dgm:t>
        <a:bodyPr/>
        <a:lstStyle/>
        <a:p>
          <a:endParaRPr lang="el-GR"/>
        </a:p>
      </dgm:t>
    </dgm:pt>
    <dgm:pt modelId="{B864F1E2-9292-4ED6-97BB-372D0B014FE9}" type="sibTrans" cxnId="{62674352-8D7A-4A39-9EA8-053589CEAE1F}">
      <dgm:prSet/>
      <dgm:spPr/>
      <dgm:t>
        <a:bodyPr/>
        <a:lstStyle/>
        <a:p>
          <a:endParaRPr lang="el-GR"/>
        </a:p>
      </dgm:t>
    </dgm:pt>
    <dgm:pt modelId="{79DF932D-9F0F-44FC-A18E-AF41A3263C1F}">
      <dgm:prSet phldrT="[Κείμενο]" custT="1"/>
      <dgm:spPr>
        <a:solidFill>
          <a:srgbClr val="FFC000"/>
        </a:solidFill>
      </dgm:spPr>
      <dgm:t>
        <a:bodyPr/>
        <a:lstStyle/>
        <a:p>
          <a:r>
            <a:rPr lang="el-GR" sz="1000" dirty="0">
              <a:solidFill>
                <a:schemeClr val="bg1"/>
              </a:solidFill>
              <a:latin typeface="Arial Black" panose="020B0A04020102020204" pitchFamily="34" charset="0"/>
            </a:rPr>
            <a:t> ΑΛΛΟ ΣΥΣΤΗΜΑΤΙΚΟ ΝΟΣΗΜΑ</a:t>
          </a:r>
        </a:p>
      </dgm:t>
    </dgm:pt>
    <dgm:pt modelId="{498C74F5-E53A-411F-846A-58569ADDA003}" type="parTrans" cxnId="{7A90F4D9-72D5-43B6-AF91-EF4A55E2497E}">
      <dgm:prSet/>
      <dgm:spPr/>
      <dgm:t>
        <a:bodyPr/>
        <a:lstStyle/>
        <a:p>
          <a:endParaRPr lang="el-GR"/>
        </a:p>
      </dgm:t>
    </dgm:pt>
    <dgm:pt modelId="{C95F85DD-BEA5-491A-BD5E-E3325C6614F6}" type="sibTrans" cxnId="{7A90F4D9-72D5-43B6-AF91-EF4A55E2497E}">
      <dgm:prSet/>
      <dgm:spPr/>
      <dgm:t>
        <a:bodyPr/>
        <a:lstStyle/>
        <a:p>
          <a:endParaRPr lang="el-GR"/>
        </a:p>
      </dgm:t>
    </dgm:pt>
    <dgm:pt modelId="{4CEA84ED-D6A6-42AE-9A15-A6FDE8F23CBE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000" u="sng" dirty="0">
              <a:solidFill>
                <a:schemeClr val="bg1"/>
              </a:solidFill>
              <a:latin typeface="Arial Black" panose="020B0A04020102020204" pitchFamily="34" charset="0"/>
            </a:rPr>
            <a:t>ΟΖΩΔΕΣ ΕΡΥΘΗΜΑ</a:t>
          </a:r>
        </a:p>
      </dgm:t>
    </dgm:pt>
    <dgm:pt modelId="{E91272DE-E48A-450B-8A35-E8F03A867613}" type="parTrans" cxnId="{A8952D7E-84D4-41CF-BF43-CB6E7CC170A1}">
      <dgm:prSet/>
      <dgm:spPr/>
      <dgm:t>
        <a:bodyPr/>
        <a:lstStyle/>
        <a:p>
          <a:endParaRPr lang="el-GR"/>
        </a:p>
      </dgm:t>
    </dgm:pt>
    <dgm:pt modelId="{0F4F89D6-FA29-40AB-BB25-19E569EB6968}" type="sibTrans" cxnId="{A8952D7E-84D4-41CF-BF43-CB6E7CC170A1}">
      <dgm:prSet/>
      <dgm:spPr/>
      <dgm:t>
        <a:bodyPr/>
        <a:lstStyle/>
        <a:p>
          <a:endParaRPr lang="el-GR"/>
        </a:p>
      </dgm:t>
    </dgm:pt>
    <dgm:pt modelId="{64AEF528-B740-40F6-912F-54C8F057F8D2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000" dirty="0">
              <a:solidFill>
                <a:schemeClr val="bg1"/>
              </a:solidFill>
              <a:latin typeface="Arial Black" panose="020B0A04020102020204" pitchFamily="34" charset="0"/>
            </a:rPr>
            <a:t> ΣΑΡΚΟΕΙΔΩΣΗ</a:t>
          </a:r>
        </a:p>
      </dgm:t>
    </dgm:pt>
    <dgm:pt modelId="{26D73425-C5FC-4172-B108-7F599AE5C736}" type="parTrans" cxnId="{FAE80C91-DB89-4519-BEE6-39372B461FBA}">
      <dgm:prSet/>
      <dgm:spPr/>
      <dgm:t>
        <a:bodyPr/>
        <a:lstStyle/>
        <a:p>
          <a:endParaRPr lang="el-GR"/>
        </a:p>
      </dgm:t>
    </dgm:pt>
    <dgm:pt modelId="{E6E939BA-CA2A-48A8-B7CD-46C82D977E99}" type="sibTrans" cxnId="{FAE80C91-DB89-4519-BEE6-39372B461FBA}">
      <dgm:prSet/>
      <dgm:spPr/>
      <dgm:t>
        <a:bodyPr/>
        <a:lstStyle/>
        <a:p>
          <a:endParaRPr lang="el-GR"/>
        </a:p>
      </dgm:t>
    </dgm:pt>
    <dgm:pt modelId="{92086ACE-449B-43F7-967A-4E1A536466D9}">
      <dgm:prSet phldrT="[Κείμενο]" custT="1"/>
      <dgm:spPr>
        <a:solidFill>
          <a:srgbClr val="92D050"/>
        </a:solidFill>
      </dgm:spPr>
      <dgm:t>
        <a:bodyPr/>
        <a:lstStyle/>
        <a:p>
          <a:r>
            <a:rPr lang="el-GR" sz="1000" dirty="0">
              <a:solidFill>
                <a:schemeClr val="bg1"/>
              </a:solidFill>
              <a:latin typeface="Arial Black" panose="020B0A04020102020204" pitchFamily="34" charset="0"/>
            </a:rPr>
            <a:t>ΟΞΕΙΑ ΜΕΤΑΝΑΣΤΕΥΤΙΚΗ ΠΟΛΥΑΡΘΡΙΤΙΔΑ</a:t>
          </a:r>
        </a:p>
      </dgm:t>
    </dgm:pt>
    <dgm:pt modelId="{C01587E8-D38E-45ED-9D38-3DE8C12DA1B1}" type="parTrans" cxnId="{F637F3B3-26CE-478B-8159-50309F9E03B1}">
      <dgm:prSet/>
      <dgm:spPr/>
      <dgm:t>
        <a:bodyPr/>
        <a:lstStyle/>
        <a:p>
          <a:endParaRPr lang="el-GR"/>
        </a:p>
      </dgm:t>
    </dgm:pt>
    <dgm:pt modelId="{92DDFA8A-3468-4AE7-9FCA-905935B32022}" type="sibTrans" cxnId="{F637F3B3-26CE-478B-8159-50309F9E03B1}">
      <dgm:prSet/>
      <dgm:spPr/>
      <dgm:t>
        <a:bodyPr/>
        <a:lstStyle/>
        <a:p>
          <a:endParaRPr lang="el-GR"/>
        </a:p>
      </dgm:t>
    </dgm:pt>
    <dgm:pt modelId="{6FE3B6C0-8148-4848-A0BC-974D4CC13E9C}">
      <dgm:prSet phldrT="[Κείμενο]" custT="1"/>
      <dgm:spPr>
        <a:solidFill>
          <a:srgbClr val="92D050"/>
        </a:solidFill>
      </dgm:spPr>
      <dgm:t>
        <a:bodyPr/>
        <a:lstStyle/>
        <a:p>
          <a:r>
            <a:rPr lang="el-GR" sz="900" u="sng" dirty="0">
              <a:solidFill>
                <a:schemeClr val="bg1"/>
              </a:solidFill>
              <a:latin typeface="Arial Black" panose="020B0A04020102020204" pitchFamily="34" charset="0"/>
            </a:rPr>
            <a:t>ΛΟΙΜΩΔΗ ΝΟΣΗΜΑΤΑ : </a:t>
          </a:r>
          <a:r>
            <a:rPr lang="el-GR" sz="900" dirty="0">
              <a:solidFill>
                <a:schemeClr val="bg1"/>
              </a:solidFill>
              <a:latin typeface="Arial Black" panose="020B0A04020102020204" pitchFamily="34" charset="0"/>
            </a:rPr>
            <a:t>ΓΟΝΟΚΟΚΚΙΚΗ ΑΡΘΡΙΤΙΔΑ, ΙΟΓΕΝΗΣ ΑΡΘΡΙΤΙΔΑ, ΛΟΙΜΩΔΗΣ ΕΝΔΟΚΑΡΔΙΤΙΔΑ, </a:t>
          </a:r>
          <a:r>
            <a:rPr lang="en-US" sz="900" dirty="0">
              <a:solidFill>
                <a:schemeClr val="bg1"/>
              </a:solidFill>
              <a:latin typeface="Arial Black" panose="020B0A04020102020204" pitchFamily="34" charset="0"/>
            </a:rPr>
            <a:t>PARVO B19 </a:t>
          </a:r>
          <a:r>
            <a:rPr lang="el-GR" sz="900" dirty="0">
              <a:solidFill>
                <a:schemeClr val="bg1"/>
              </a:solidFill>
              <a:latin typeface="Arial Black" panose="020B0A04020102020204" pitchFamily="34" charset="0"/>
            </a:rPr>
            <a:t>, ΝΟΣΟΣ </a:t>
          </a:r>
          <a:r>
            <a:rPr lang="en-US" sz="900" dirty="0">
              <a:solidFill>
                <a:schemeClr val="bg1"/>
              </a:solidFill>
              <a:latin typeface="Arial Black" panose="020B0A04020102020204" pitchFamily="34" charset="0"/>
            </a:rPr>
            <a:t>LYME</a:t>
          </a:r>
          <a:r>
            <a:rPr lang="el-GR" sz="900" dirty="0">
              <a:solidFill>
                <a:schemeClr val="bg1"/>
              </a:solidFill>
              <a:latin typeface="Arial Black" panose="020B0A04020102020204" pitchFamily="34" charset="0"/>
            </a:rPr>
            <a:t>,</a:t>
          </a:r>
          <a:r>
            <a:rPr lang="en-US" sz="900" dirty="0">
              <a:solidFill>
                <a:schemeClr val="bg1"/>
              </a:solidFill>
              <a:latin typeface="Arial Black" panose="020B0A04020102020204" pitchFamily="34" charset="0"/>
            </a:rPr>
            <a:t> </a:t>
          </a:r>
          <a:r>
            <a:rPr lang="el-GR" sz="900" dirty="0">
              <a:solidFill>
                <a:schemeClr val="bg1"/>
              </a:solidFill>
              <a:latin typeface="Arial Black" panose="020B0A04020102020204" pitchFamily="34" charset="0"/>
            </a:rPr>
            <a:t>ΝΟΣΟΣ </a:t>
          </a:r>
          <a:r>
            <a:rPr lang="en-US" sz="900" dirty="0">
              <a:solidFill>
                <a:schemeClr val="bg1"/>
              </a:solidFill>
              <a:latin typeface="Arial Black" panose="020B0A04020102020204" pitchFamily="34" charset="0"/>
            </a:rPr>
            <a:t>WHIPPLE </a:t>
          </a:r>
          <a:endParaRPr lang="el-GR" sz="9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ACFD7D6A-E956-4EDC-97DE-D6B662BAFAF4}" type="parTrans" cxnId="{D9E0A15B-9BE7-4860-BA53-0CBF763A5240}">
      <dgm:prSet/>
      <dgm:spPr/>
      <dgm:t>
        <a:bodyPr/>
        <a:lstStyle/>
        <a:p>
          <a:endParaRPr lang="el-GR"/>
        </a:p>
      </dgm:t>
    </dgm:pt>
    <dgm:pt modelId="{9445964D-0A7E-42E8-98A6-8B72A72374E9}" type="sibTrans" cxnId="{D9E0A15B-9BE7-4860-BA53-0CBF763A5240}">
      <dgm:prSet/>
      <dgm:spPr/>
      <dgm:t>
        <a:bodyPr/>
        <a:lstStyle/>
        <a:p>
          <a:endParaRPr lang="el-GR"/>
        </a:p>
      </dgm:t>
    </dgm:pt>
    <dgm:pt modelId="{ED794303-6C22-4D69-A496-31DACF3C810D}">
      <dgm:prSet phldrT="[Κείμενο]" custT="1"/>
      <dgm:spPr>
        <a:solidFill>
          <a:srgbClr val="00B050"/>
        </a:solidFill>
      </dgm:spPr>
      <dgm:t>
        <a:bodyPr/>
        <a:lstStyle/>
        <a:p>
          <a:endParaRPr lang="el-GR" sz="10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5C5404D7-9311-4C8A-A781-708E24F63688}" type="parTrans" cxnId="{610D70B8-92B5-4F3C-8FF2-5DF31EAB38EA}">
      <dgm:prSet/>
      <dgm:spPr/>
      <dgm:t>
        <a:bodyPr/>
        <a:lstStyle/>
        <a:p>
          <a:endParaRPr lang="el-GR"/>
        </a:p>
      </dgm:t>
    </dgm:pt>
    <dgm:pt modelId="{8576CC9A-F96F-48E9-BA9C-BB6CE3CB2436}" type="sibTrans" cxnId="{610D70B8-92B5-4F3C-8FF2-5DF31EAB38EA}">
      <dgm:prSet/>
      <dgm:spPr/>
      <dgm:t>
        <a:bodyPr/>
        <a:lstStyle/>
        <a:p>
          <a:endParaRPr lang="el-GR"/>
        </a:p>
      </dgm:t>
    </dgm:pt>
    <dgm:pt modelId="{35667F18-F556-4DFB-BD5D-6ED67E7B705B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000" dirty="0">
              <a:solidFill>
                <a:schemeClr val="bg1"/>
              </a:solidFill>
              <a:latin typeface="Arial Black" panose="020B0A04020102020204" pitchFamily="34" charset="0"/>
            </a:rPr>
            <a:t> ΑΛΛΕΣ ΣΥΣΤΗΜΑΤΙΚΕΣ ΛΟΙΜΩΞΕΙΣ </a:t>
          </a:r>
          <a:r>
            <a:rPr lang="el-GR" sz="1100" dirty="0">
              <a:solidFill>
                <a:schemeClr val="bg1"/>
              </a:solidFill>
              <a:latin typeface="Arial Black" panose="020B0A04020102020204" pitchFamily="34" charset="0"/>
            </a:rPr>
            <a:t>(σύφιλη, λέπρα, ιλαρά, μυκητιάσεις, ιοί,  </a:t>
          </a:r>
          <a:r>
            <a:rPr lang="el-GR" sz="1100" dirty="0" err="1">
              <a:solidFill>
                <a:schemeClr val="bg1"/>
              </a:solidFill>
              <a:latin typeface="Arial Black" panose="020B0A04020102020204" pitchFamily="34" charset="0"/>
            </a:rPr>
            <a:t>χλαμύδια</a:t>
          </a:r>
          <a:r>
            <a:rPr lang="el-GR" sz="1100" dirty="0">
              <a:solidFill>
                <a:schemeClr val="bg1"/>
              </a:solidFill>
              <a:latin typeface="Arial Black" panose="020B0A04020102020204" pitchFamily="34" charset="0"/>
            </a:rPr>
            <a:t>). </a:t>
          </a:r>
        </a:p>
      </dgm:t>
    </dgm:pt>
    <dgm:pt modelId="{71FC676B-8E54-461E-A28C-1DEB68EFC9BB}" type="parTrans" cxnId="{667F1C1B-65F7-4ED0-9360-791ACEC43717}">
      <dgm:prSet/>
      <dgm:spPr/>
      <dgm:t>
        <a:bodyPr/>
        <a:lstStyle/>
        <a:p>
          <a:endParaRPr lang="el-GR"/>
        </a:p>
      </dgm:t>
    </dgm:pt>
    <dgm:pt modelId="{443EF70B-5DFC-4500-AA6E-42F17440DDA1}" type="sibTrans" cxnId="{667F1C1B-65F7-4ED0-9360-791ACEC43717}">
      <dgm:prSet/>
      <dgm:spPr/>
      <dgm:t>
        <a:bodyPr/>
        <a:lstStyle/>
        <a:p>
          <a:endParaRPr lang="el-GR"/>
        </a:p>
      </dgm:t>
    </dgm:pt>
    <dgm:pt modelId="{0A6C3AA2-1CA4-42CD-941A-00B3B1B9615A}">
      <dgm:prSet phldrT="[Κείμενο]" custT="1"/>
      <dgm:spPr>
        <a:solidFill>
          <a:srgbClr val="00B050"/>
        </a:solidFill>
      </dgm:spPr>
      <dgm:t>
        <a:bodyPr/>
        <a:lstStyle/>
        <a:p>
          <a:endParaRPr lang="el-GR" sz="11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D32D3D07-B2C9-4A7E-8FC5-5DC6F372C11C}" type="parTrans" cxnId="{D306158F-6DD7-4AFF-81F7-19F1F1FE1F06}">
      <dgm:prSet/>
      <dgm:spPr/>
      <dgm:t>
        <a:bodyPr/>
        <a:lstStyle/>
        <a:p>
          <a:endParaRPr lang="el-GR"/>
        </a:p>
      </dgm:t>
    </dgm:pt>
    <dgm:pt modelId="{6854FDA7-D0B5-4A2F-931E-412FE082CFA0}" type="sibTrans" cxnId="{D306158F-6DD7-4AFF-81F7-19F1F1FE1F06}">
      <dgm:prSet/>
      <dgm:spPr/>
      <dgm:t>
        <a:bodyPr/>
        <a:lstStyle/>
        <a:p>
          <a:endParaRPr lang="el-GR"/>
        </a:p>
      </dgm:t>
    </dgm:pt>
    <dgm:pt modelId="{C1AC40A6-889F-4E7E-B65B-CD085914FAB4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000" dirty="0">
              <a:solidFill>
                <a:schemeClr val="bg1"/>
              </a:solidFill>
              <a:latin typeface="Arial Black" panose="020B0A04020102020204" pitchFamily="34" charset="0"/>
            </a:rPr>
            <a:t>ΦΥΜΑΤΙΩΣΗ</a:t>
          </a:r>
        </a:p>
      </dgm:t>
    </dgm:pt>
    <dgm:pt modelId="{F7124E7A-B792-4266-9764-50AE31899FAF}" type="parTrans" cxnId="{7752E652-F579-4A45-B83D-3954D7176CDB}">
      <dgm:prSet/>
      <dgm:spPr/>
      <dgm:t>
        <a:bodyPr/>
        <a:lstStyle/>
        <a:p>
          <a:endParaRPr lang="el-GR"/>
        </a:p>
      </dgm:t>
    </dgm:pt>
    <dgm:pt modelId="{44DBD9A7-C7B0-49B0-9C4F-F79F2B04D4A9}" type="sibTrans" cxnId="{7752E652-F579-4A45-B83D-3954D7176CDB}">
      <dgm:prSet/>
      <dgm:spPr/>
      <dgm:t>
        <a:bodyPr/>
        <a:lstStyle/>
        <a:p>
          <a:endParaRPr lang="el-GR"/>
        </a:p>
      </dgm:t>
    </dgm:pt>
    <dgm:pt modelId="{721807EE-72B8-4E5D-9B0B-F1B62E388963}">
      <dgm:prSet phldrT="[Κείμενο]" custT="1"/>
      <dgm:spPr>
        <a:solidFill>
          <a:srgbClr val="00B050"/>
        </a:solidFill>
      </dgm:spPr>
      <dgm:t>
        <a:bodyPr/>
        <a:lstStyle/>
        <a:p>
          <a:endParaRPr lang="el-GR" sz="10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DF59CA9-71B1-4528-B8C2-4A16CA33BF74}" type="parTrans" cxnId="{A67E9DC7-258C-4B64-BF43-7E379A5322D2}">
      <dgm:prSet/>
      <dgm:spPr/>
      <dgm:t>
        <a:bodyPr/>
        <a:lstStyle/>
        <a:p>
          <a:endParaRPr lang="el-GR"/>
        </a:p>
      </dgm:t>
    </dgm:pt>
    <dgm:pt modelId="{80F92D4D-F00C-45D4-A7C3-EF866E1DCA6F}" type="sibTrans" cxnId="{A67E9DC7-258C-4B64-BF43-7E379A5322D2}">
      <dgm:prSet/>
      <dgm:spPr/>
      <dgm:t>
        <a:bodyPr/>
        <a:lstStyle/>
        <a:p>
          <a:endParaRPr lang="el-GR"/>
        </a:p>
      </dgm:t>
    </dgm:pt>
    <dgm:pt modelId="{1155A48F-B824-4436-B593-887DF1E27E6A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000" dirty="0">
              <a:solidFill>
                <a:schemeClr val="bg1"/>
              </a:solidFill>
              <a:latin typeface="Arial Black" panose="020B0A04020102020204" pitchFamily="34" charset="0"/>
            </a:rPr>
            <a:t>ΣΤΡΕΠΤΟΚΟΚΚΙΚΗ ΛΟΙΜΩΞΗ</a:t>
          </a:r>
        </a:p>
      </dgm:t>
    </dgm:pt>
    <dgm:pt modelId="{789E3D0B-63E0-4F91-8026-8FF03D590490}" type="parTrans" cxnId="{9C44C82E-2ACD-4672-A5B6-D5B79F8AE1E9}">
      <dgm:prSet/>
      <dgm:spPr/>
      <dgm:t>
        <a:bodyPr/>
        <a:lstStyle/>
        <a:p>
          <a:endParaRPr lang="el-GR"/>
        </a:p>
      </dgm:t>
    </dgm:pt>
    <dgm:pt modelId="{D4AB4939-BCD6-46F7-8568-7FAD106822AF}" type="sibTrans" cxnId="{9C44C82E-2ACD-4672-A5B6-D5B79F8AE1E9}">
      <dgm:prSet/>
      <dgm:spPr/>
      <dgm:t>
        <a:bodyPr/>
        <a:lstStyle/>
        <a:p>
          <a:endParaRPr lang="el-GR"/>
        </a:p>
      </dgm:t>
    </dgm:pt>
    <dgm:pt modelId="{57DA6A06-34C9-442B-8FF2-E54EC315CD9A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100" dirty="0">
              <a:solidFill>
                <a:schemeClr val="bg1"/>
              </a:solidFill>
              <a:latin typeface="Arial Black" panose="020B0A04020102020204" pitchFamily="34" charset="0"/>
            </a:rPr>
            <a:t>ΙΦΝΕ (ν.</a:t>
          </a:r>
          <a:r>
            <a:rPr lang="en-US" sz="1100" dirty="0">
              <a:solidFill>
                <a:schemeClr val="bg1"/>
              </a:solidFill>
              <a:latin typeface="Arial Black" panose="020B0A04020102020204" pitchFamily="34" charset="0"/>
            </a:rPr>
            <a:t>Crohn,  </a:t>
          </a:r>
          <a:r>
            <a:rPr lang="el-GR" sz="1100" dirty="0">
              <a:solidFill>
                <a:schemeClr val="bg1"/>
              </a:solidFill>
              <a:latin typeface="Arial Black" panose="020B0A04020102020204" pitchFamily="34" charset="0"/>
            </a:rPr>
            <a:t>ελκώδης κολίτιδα).</a:t>
          </a:r>
        </a:p>
      </dgm:t>
    </dgm:pt>
    <dgm:pt modelId="{B283B0B0-D3B9-463F-9407-98C6945ECDEC}" type="parTrans" cxnId="{55528592-5A89-4C57-9240-EB6F8F530EA5}">
      <dgm:prSet/>
      <dgm:spPr/>
      <dgm:t>
        <a:bodyPr/>
        <a:lstStyle/>
        <a:p>
          <a:endParaRPr lang="el-GR"/>
        </a:p>
      </dgm:t>
    </dgm:pt>
    <dgm:pt modelId="{F2913B50-743F-4DA0-8154-9757615E42E2}" type="sibTrans" cxnId="{55528592-5A89-4C57-9240-EB6F8F530EA5}">
      <dgm:prSet/>
      <dgm:spPr/>
      <dgm:t>
        <a:bodyPr/>
        <a:lstStyle/>
        <a:p>
          <a:endParaRPr lang="el-GR"/>
        </a:p>
      </dgm:t>
    </dgm:pt>
    <dgm:pt modelId="{941E8555-9B8B-4B8C-BC42-D1219C9E8808}">
      <dgm:prSet phldrT="[Κείμενο]" custT="1"/>
      <dgm:spPr>
        <a:solidFill>
          <a:srgbClr val="00B050"/>
        </a:solidFill>
      </dgm:spPr>
      <dgm:t>
        <a:bodyPr/>
        <a:lstStyle/>
        <a:p>
          <a:endParaRPr lang="el-GR" sz="11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015FB0A6-9B7E-40B9-A4DF-E33A7BC0E7F7}" type="parTrans" cxnId="{A571D7B2-C31D-4962-B2EB-71BDAF5EE64C}">
      <dgm:prSet/>
      <dgm:spPr/>
      <dgm:t>
        <a:bodyPr/>
        <a:lstStyle/>
        <a:p>
          <a:endParaRPr lang="el-GR"/>
        </a:p>
      </dgm:t>
    </dgm:pt>
    <dgm:pt modelId="{5A068459-8344-4398-926A-25AB68E91ECC}" type="sibTrans" cxnId="{A571D7B2-C31D-4962-B2EB-71BDAF5EE64C}">
      <dgm:prSet/>
      <dgm:spPr/>
      <dgm:t>
        <a:bodyPr/>
        <a:lstStyle/>
        <a:p>
          <a:endParaRPr lang="el-GR"/>
        </a:p>
      </dgm:t>
    </dgm:pt>
    <dgm:pt modelId="{37847B5A-DA4E-42DE-9B16-A30FAE7CC091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000" dirty="0">
              <a:solidFill>
                <a:schemeClr val="bg1"/>
              </a:solidFill>
              <a:latin typeface="Arial Black" panose="020B0A04020102020204" pitchFamily="34" charset="0"/>
            </a:rPr>
            <a:t>ΛΕΜΦΩΜΑΤΑ-ΛΕΥΧΑΙΜΙΕΣ</a:t>
          </a:r>
        </a:p>
      </dgm:t>
    </dgm:pt>
    <dgm:pt modelId="{F0675DF6-51A0-4FA3-8036-E3A26ACA253D}" type="parTrans" cxnId="{5E2AB91B-7828-491B-AED0-600CA49A980A}">
      <dgm:prSet/>
      <dgm:spPr/>
      <dgm:t>
        <a:bodyPr/>
        <a:lstStyle/>
        <a:p>
          <a:endParaRPr lang="el-GR"/>
        </a:p>
      </dgm:t>
    </dgm:pt>
    <dgm:pt modelId="{0C5CCCF4-10A7-44D9-84B7-00CD417980C1}" type="sibTrans" cxnId="{5E2AB91B-7828-491B-AED0-600CA49A980A}">
      <dgm:prSet/>
      <dgm:spPr/>
      <dgm:t>
        <a:bodyPr/>
        <a:lstStyle/>
        <a:p>
          <a:endParaRPr lang="el-GR"/>
        </a:p>
      </dgm:t>
    </dgm:pt>
    <dgm:pt modelId="{F1011A90-1544-492C-AAB8-4BF43B1F8906}">
      <dgm:prSet phldrT="[Κείμενο]" custT="1"/>
      <dgm:spPr>
        <a:solidFill>
          <a:srgbClr val="92D050"/>
        </a:solidFill>
      </dgm:spPr>
      <dgm:t>
        <a:bodyPr/>
        <a:lstStyle/>
        <a:p>
          <a:r>
            <a:rPr lang="el-GR" sz="900" u="sng" dirty="0">
              <a:solidFill>
                <a:schemeClr val="bg1"/>
              </a:solidFill>
              <a:latin typeface="Arial Black" panose="020B0A04020102020204" pitchFamily="34" charset="0"/>
            </a:rPr>
            <a:t>ΚΟΚΚΙΩΜΑΤΩΔΗ ΝΟΣΗΜΑΤΑ : </a:t>
          </a:r>
          <a:r>
            <a:rPr lang="el-GR" sz="900" u="none" dirty="0">
              <a:solidFill>
                <a:schemeClr val="bg1"/>
              </a:solidFill>
              <a:latin typeface="Arial Black" panose="020B0A04020102020204" pitchFamily="34" charset="0"/>
            </a:rPr>
            <a:t>ΚΟΚΚΙΩΜΑΤΩΣΗ ΜΕ ΠΟΛΥΑΓΓΕΙΙΤΙΔΑ,               ΣΑΡΚΟΕΙΔΩΣΗ</a:t>
          </a:r>
          <a:endParaRPr lang="el-GR" sz="900" u="sng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427E7581-68EE-4374-A9F5-85B928333CBD}" type="parTrans" cxnId="{5D8D0DB1-17FE-4AD0-88C1-4377D53FB80C}">
      <dgm:prSet/>
      <dgm:spPr/>
      <dgm:t>
        <a:bodyPr/>
        <a:lstStyle/>
        <a:p>
          <a:endParaRPr lang="el-GR"/>
        </a:p>
      </dgm:t>
    </dgm:pt>
    <dgm:pt modelId="{5FC4CA57-93AB-4FC9-98D7-65DF3EBE347C}" type="sibTrans" cxnId="{5D8D0DB1-17FE-4AD0-88C1-4377D53FB80C}">
      <dgm:prSet/>
      <dgm:spPr/>
      <dgm:t>
        <a:bodyPr/>
        <a:lstStyle/>
        <a:p>
          <a:endParaRPr lang="el-GR"/>
        </a:p>
      </dgm:t>
    </dgm:pt>
    <dgm:pt modelId="{502D818A-A031-48AF-9F7C-9E8DADB95C8D}">
      <dgm:prSet phldrT="[Κείμενο]" custT="1"/>
      <dgm:spPr>
        <a:solidFill>
          <a:srgbClr val="92D050"/>
        </a:solidFill>
      </dgm:spPr>
      <dgm:t>
        <a:bodyPr/>
        <a:lstStyle/>
        <a:p>
          <a:r>
            <a:rPr lang="el-GR" sz="900" u="sng" dirty="0">
              <a:solidFill>
                <a:schemeClr val="bg1"/>
              </a:solidFill>
              <a:latin typeface="Arial Black" panose="020B0A04020102020204" pitchFamily="34" charset="0"/>
            </a:rPr>
            <a:t>ΟΞΕΙΑ ΛΕΥΧΑΙΜΙΑ</a:t>
          </a:r>
        </a:p>
      </dgm:t>
    </dgm:pt>
    <dgm:pt modelId="{27A5469C-A33F-4753-A25D-AE5F3747CEF9}" type="parTrans" cxnId="{874D044A-1CCA-4DF6-AAE4-15A23F1ED777}">
      <dgm:prSet/>
      <dgm:spPr/>
      <dgm:t>
        <a:bodyPr/>
        <a:lstStyle/>
        <a:p>
          <a:endParaRPr lang="el-GR"/>
        </a:p>
      </dgm:t>
    </dgm:pt>
    <dgm:pt modelId="{D3232643-A534-43C6-A3C0-2A72C4A7FD6F}" type="sibTrans" cxnId="{874D044A-1CCA-4DF6-AAE4-15A23F1ED777}">
      <dgm:prSet/>
      <dgm:spPr/>
      <dgm:t>
        <a:bodyPr/>
        <a:lstStyle/>
        <a:p>
          <a:endParaRPr lang="el-GR"/>
        </a:p>
      </dgm:t>
    </dgm:pt>
    <dgm:pt modelId="{4DDB7CDB-5EDA-47EB-B1DF-5E33D439A472}">
      <dgm:prSet phldrT="[Κείμενο]" custT="1"/>
      <dgm:spPr>
        <a:solidFill>
          <a:srgbClr val="92D050"/>
        </a:solidFill>
      </dgm:spPr>
      <dgm:t>
        <a:bodyPr/>
        <a:lstStyle/>
        <a:p>
          <a:r>
            <a:rPr lang="el-GR" sz="900" u="sng" dirty="0">
              <a:solidFill>
                <a:schemeClr val="bg1"/>
              </a:solidFill>
              <a:latin typeface="Arial Black" panose="020B0A04020102020204" pitchFamily="34" charset="0"/>
            </a:rPr>
            <a:t>ΝΟΣΗΜΑΤΑ ΤΟΥ ΣΥΝΔΕΤΙΚΟΥ ΙΣΤΟΥ :</a:t>
          </a:r>
          <a:r>
            <a:rPr lang="el-GR" sz="900" u="none" dirty="0">
              <a:solidFill>
                <a:schemeClr val="bg1"/>
              </a:solidFill>
              <a:latin typeface="Arial Black" panose="020B0A04020102020204" pitchFamily="34" charset="0"/>
            </a:rPr>
            <a:t>    ΣΕΛ, ΡΑ, ΡΕΥΜΑΤΙΚΟΣ ΠΥΡΕΤΟΣ,                                              ΣΥΝΔΡΟΜΟ </a:t>
          </a:r>
          <a:r>
            <a:rPr lang="en-US" sz="900" u="none" dirty="0">
              <a:solidFill>
                <a:schemeClr val="bg1"/>
              </a:solidFill>
              <a:latin typeface="Arial Black" panose="020B0A04020102020204" pitchFamily="34" charset="0"/>
            </a:rPr>
            <a:t>REITER</a:t>
          </a:r>
          <a:r>
            <a:rPr lang="el-GR" sz="900" u="none" dirty="0">
              <a:solidFill>
                <a:schemeClr val="bg1"/>
              </a:solidFill>
              <a:latin typeface="Arial Black" panose="020B0A04020102020204" pitchFamily="34" charset="0"/>
            </a:rPr>
            <a:t>,</a:t>
          </a:r>
          <a:r>
            <a:rPr lang="en-US" sz="900" u="none" dirty="0">
              <a:solidFill>
                <a:schemeClr val="bg1"/>
              </a:solidFill>
              <a:latin typeface="Arial Black" panose="020B0A04020102020204" pitchFamily="34" charset="0"/>
            </a:rPr>
            <a:t>                                         </a:t>
          </a:r>
          <a:r>
            <a:rPr lang="el-GR" sz="900" u="none" dirty="0">
              <a:solidFill>
                <a:schemeClr val="bg1"/>
              </a:solidFill>
              <a:latin typeface="Arial Black" panose="020B0A04020102020204" pitchFamily="34" charset="0"/>
            </a:rPr>
            <a:t>ΠΑΛΙΝΔΡΟΜΟΣ ΡΕΥΜΑΤΙΣΜΟΣ</a:t>
          </a:r>
          <a:endParaRPr lang="el-GR" sz="900" u="sng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6C56DDD3-026B-4D74-984E-312D789D1D6A}" type="parTrans" cxnId="{814A916C-0D14-491A-94A5-6D8D8A53B13E}">
      <dgm:prSet/>
      <dgm:spPr/>
      <dgm:t>
        <a:bodyPr/>
        <a:lstStyle/>
        <a:p>
          <a:endParaRPr lang="el-GR"/>
        </a:p>
      </dgm:t>
    </dgm:pt>
    <dgm:pt modelId="{9EDADF00-C9A8-40C2-B1F5-92697FF112FD}" type="sibTrans" cxnId="{814A916C-0D14-491A-94A5-6D8D8A53B13E}">
      <dgm:prSet/>
      <dgm:spPr/>
      <dgm:t>
        <a:bodyPr/>
        <a:lstStyle/>
        <a:p>
          <a:endParaRPr lang="el-GR"/>
        </a:p>
      </dgm:t>
    </dgm:pt>
    <dgm:pt modelId="{A92A8FDC-E9CC-485B-9109-9BAD54B9175B}">
      <dgm:prSet phldrT="[Κείμενο]" custT="1"/>
      <dgm:spPr>
        <a:solidFill>
          <a:srgbClr val="92D050"/>
        </a:solidFill>
      </dgm:spPr>
      <dgm:t>
        <a:bodyPr/>
        <a:lstStyle/>
        <a:p>
          <a:r>
            <a:rPr lang="el-GR" sz="900" u="sng" dirty="0">
              <a:solidFill>
                <a:schemeClr val="bg1"/>
              </a:solidFill>
              <a:latin typeface="Arial Black" panose="020B0A04020102020204" pitchFamily="34" charset="0"/>
            </a:rPr>
            <a:t>ΙΦΝΕ</a:t>
          </a:r>
        </a:p>
      </dgm:t>
    </dgm:pt>
    <dgm:pt modelId="{934F1BDA-7D9D-4DB4-9CA5-109B63B14DC9}" type="parTrans" cxnId="{7D2DE9ED-CF2B-4094-8039-23335292FA42}">
      <dgm:prSet/>
      <dgm:spPr/>
      <dgm:t>
        <a:bodyPr/>
        <a:lstStyle/>
        <a:p>
          <a:endParaRPr lang="el-GR"/>
        </a:p>
      </dgm:t>
    </dgm:pt>
    <dgm:pt modelId="{669F0A32-18F6-4E32-9371-9663CDE490EC}" type="sibTrans" cxnId="{7D2DE9ED-CF2B-4094-8039-23335292FA42}">
      <dgm:prSet/>
      <dgm:spPr/>
      <dgm:t>
        <a:bodyPr/>
        <a:lstStyle/>
        <a:p>
          <a:endParaRPr lang="el-GR"/>
        </a:p>
      </dgm:t>
    </dgm:pt>
    <dgm:pt modelId="{33D81294-BA34-44C5-983B-5347D641F2FB}">
      <dgm:prSet phldrT="[Κείμενο]" custT="1"/>
      <dgm:spPr>
        <a:solidFill>
          <a:srgbClr val="92D050"/>
        </a:solidFill>
      </dgm:spPr>
      <dgm:t>
        <a:bodyPr/>
        <a:lstStyle/>
        <a:p>
          <a:endParaRPr lang="el-GR" sz="900" u="sng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80E7E1AF-E38E-4798-9237-F4BC4E9603A4}" type="parTrans" cxnId="{460918CA-F0DE-4C5B-AAFC-2A07B61F02AC}">
      <dgm:prSet/>
      <dgm:spPr/>
      <dgm:t>
        <a:bodyPr/>
        <a:lstStyle/>
        <a:p>
          <a:endParaRPr lang="el-GR"/>
        </a:p>
      </dgm:t>
    </dgm:pt>
    <dgm:pt modelId="{EC588672-3DEA-4CB3-BEF3-482B6492E925}" type="sibTrans" cxnId="{460918CA-F0DE-4C5B-AAFC-2A07B61F02AC}">
      <dgm:prSet/>
      <dgm:spPr/>
      <dgm:t>
        <a:bodyPr/>
        <a:lstStyle/>
        <a:p>
          <a:endParaRPr lang="el-GR"/>
        </a:p>
      </dgm:t>
    </dgm:pt>
    <dgm:pt modelId="{B2EE667F-A704-496B-BA9F-AF32A8E12344}">
      <dgm:prSet phldrT="[Κείμενο]" custT="1"/>
      <dgm:spPr>
        <a:solidFill>
          <a:srgbClr val="92D050"/>
        </a:solidFill>
      </dgm:spPr>
      <dgm:t>
        <a:bodyPr/>
        <a:lstStyle/>
        <a:p>
          <a:endParaRPr lang="el-GR" sz="900" u="sng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F4B58A9D-1FA6-4E76-9414-058D369E3026}" type="parTrans" cxnId="{35DE7E0F-7AF8-443B-B51F-364039E2B6B8}">
      <dgm:prSet/>
      <dgm:spPr/>
      <dgm:t>
        <a:bodyPr/>
        <a:lstStyle/>
        <a:p>
          <a:endParaRPr lang="el-GR"/>
        </a:p>
      </dgm:t>
    </dgm:pt>
    <dgm:pt modelId="{05967E81-CDFE-475F-B5DA-62EB77462F9D}" type="sibTrans" cxnId="{35DE7E0F-7AF8-443B-B51F-364039E2B6B8}">
      <dgm:prSet/>
      <dgm:spPr/>
      <dgm:t>
        <a:bodyPr/>
        <a:lstStyle/>
        <a:p>
          <a:endParaRPr lang="el-GR"/>
        </a:p>
      </dgm:t>
    </dgm:pt>
    <dgm:pt modelId="{E4AF8BAB-3CA2-4C69-83F2-FDCAA64275B3}">
      <dgm:prSet phldrT="[Κείμενο]" custT="1"/>
      <dgm:spPr>
        <a:solidFill>
          <a:srgbClr val="92D050"/>
        </a:solidFill>
      </dgm:spPr>
      <dgm:t>
        <a:bodyPr/>
        <a:lstStyle/>
        <a:p>
          <a:endParaRPr lang="el-GR" sz="900" u="sng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1BE867F7-A2AC-44E5-84FE-4C4C45EF3BD4}" type="sibTrans" cxnId="{AFBED4A6-14A7-44DF-B9BE-36B5FBB494A2}">
      <dgm:prSet/>
      <dgm:spPr/>
      <dgm:t>
        <a:bodyPr/>
        <a:lstStyle/>
        <a:p>
          <a:endParaRPr lang="el-GR"/>
        </a:p>
      </dgm:t>
    </dgm:pt>
    <dgm:pt modelId="{E3D75ADF-D017-45AF-88AB-EC6233B5430A}" type="parTrans" cxnId="{AFBED4A6-14A7-44DF-B9BE-36B5FBB494A2}">
      <dgm:prSet/>
      <dgm:spPr/>
      <dgm:t>
        <a:bodyPr/>
        <a:lstStyle/>
        <a:p>
          <a:endParaRPr lang="el-GR"/>
        </a:p>
      </dgm:t>
    </dgm:pt>
    <dgm:pt modelId="{2FEB7767-C157-464E-A912-451E5715D2B2}">
      <dgm:prSet phldrT="[Κείμενο]" custT="1"/>
      <dgm:spPr>
        <a:solidFill>
          <a:srgbClr val="92D050"/>
        </a:solidFill>
      </dgm:spPr>
      <dgm:t>
        <a:bodyPr/>
        <a:lstStyle/>
        <a:p>
          <a:endParaRPr lang="el-GR" sz="900" u="sng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0CE8EDDC-0E70-41AC-BDF0-12249280F782}" type="parTrans" cxnId="{6532D748-8928-4276-B89D-242CEBC3BAFE}">
      <dgm:prSet/>
      <dgm:spPr/>
      <dgm:t>
        <a:bodyPr/>
        <a:lstStyle/>
        <a:p>
          <a:endParaRPr lang="el-GR"/>
        </a:p>
      </dgm:t>
    </dgm:pt>
    <dgm:pt modelId="{C6F2BFF9-BB1C-4D4E-860C-24C2BA267BF6}" type="sibTrans" cxnId="{6532D748-8928-4276-B89D-242CEBC3BAFE}">
      <dgm:prSet/>
      <dgm:spPr/>
      <dgm:t>
        <a:bodyPr/>
        <a:lstStyle/>
        <a:p>
          <a:endParaRPr lang="el-GR"/>
        </a:p>
      </dgm:t>
    </dgm:pt>
    <dgm:pt modelId="{D9DF61AA-220B-4E39-832D-973425C19FFE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000" dirty="0">
              <a:solidFill>
                <a:schemeClr val="bg1"/>
              </a:solidFill>
              <a:latin typeface="Arial Black" panose="020B0A04020102020204" pitchFamily="34" charset="0"/>
            </a:rPr>
            <a:t>ΦΑΡΜΑΚΑ</a:t>
          </a:r>
          <a:r>
            <a:rPr lang="el-GR" sz="1100" dirty="0">
              <a:solidFill>
                <a:schemeClr val="bg1"/>
              </a:solidFill>
              <a:latin typeface="Arial Black" panose="020B0A04020102020204" pitchFamily="34" charset="0"/>
            </a:rPr>
            <a:t> (</a:t>
          </a:r>
          <a:r>
            <a:rPr lang="el-GR" sz="1100" dirty="0" err="1">
              <a:solidFill>
                <a:schemeClr val="bg1"/>
              </a:solidFill>
              <a:latin typeface="Arial Black" panose="020B0A04020102020204" pitchFamily="34" charset="0"/>
            </a:rPr>
            <a:t>αντισυλληπτικά,σουλφοναμίδες</a:t>
          </a:r>
          <a:r>
            <a:rPr lang="el-GR" sz="1100" dirty="0">
              <a:solidFill>
                <a:schemeClr val="bg1"/>
              </a:solidFill>
              <a:latin typeface="Arial Black" panose="020B0A04020102020204" pitchFamily="34" charset="0"/>
            </a:rPr>
            <a:t>, αντιβιοτικά, </a:t>
          </a:r>
          <a:r>
            <a:rPr lang="el-GR" sz="1100" dirty="0" err="1">
              <a:solidFill>
                <a:schemeClr val="bg1"/>
              </a:solidFill>
              <a:latin typeface="Arial Black" panose="020B0A04020102020204" pitchFamily="34" charset="0"/>
            </a:rPr>
            <a:t>αντιυπερτασικά</a:t>
          </a:r>
          <a:r>
            <a:rPr lang="el-GR" sz="1100" dirty="0">
              <a:solidFill>
                <a:schemeClr val="bg1"/>
              </a:solidFill>
              <a:latin typeface="Arial Black" panose="020B0A04020102020204" pitchFamily="34" charset="0"/>
            </a:rPr>
            <a:t> </a:t>
          </a:r>
          <a:r>
            <a:rPr lang="el-GR" sz="1100" dirty="0" err="1">
              <a:solidFill>
                <a:schemeClr val="bg1"/>
              </a:solidFill>
              <a:latin typeface="Arial Black" panose="020B0A04020102020204" pitchFamily="34" charset="0"/>
            </a:rPr>
            <a:t>κ.α</a:t>
          </a:r>
          <a:r>
            <a:rPr lang="el-GR" sz="1100" dirty="0">
              <a:solidFill>
                <a:schemeClr val="bg1"/>
              </a:solidFill>
              <a:latin typeface="Arial Black" panose="020B0A04020102020204" pitchFamily="34" charset="0"/>
            </a:rPr>
            <a:t>) </a:t>
          </a:r>
        </a:p>
      </dgm:t>
    </dgm:pt>
    <dgm:pt modelId="{B382A0B2-3D90-4DD5-A869-FB21FF78E2B4}" type="parTrans" cxnId="{0913255F-EC02-438A-9460-0242AD8196F7}">
      <dgm:prSet/>
      <dgm:spPr/>
      <dgm:t>
        <a:bodyPr/>
        <a:lstStyle/>
        <a:p>
          <a:endParaRPr lang="el-GR"/>
        </a:p>
      </dgm:t>
    </dgm:pt>
    <dgm:pt modelId="{1B098ADA-2E52-4A80-A300-756C8C8349EF}" type="sibTrans" cxnId="{0913255F-EC02-438A-9460-0242AD8196F7}">
      <dgm:prSet/>
      <dgm:spPr/>
      <dgm:t>
        <a:bodyPr/>
        <a:lstStyle/>
        <a:p>
          <a:endParaRPr lang="el-GR"/>
        </a:p>
      </dgm:t>
    </dgm:pt>
    <dgm:pt modelId="{3B289321-2FDF-4363-8A7B-7E04097AEEF3}">
      <dgm:prSet phldrT="[Κείμενο]" custT="1"/>
      <dgm:spPr>
        <a:solidFill>
          <a:srgbClr val="00B050"/>
        </a:solidFill>
      </dgm:spPr>
      <dgm:t>
        <a:bodyPr/>
        <a:lstStyle/>
        <a:p>
          <a:endParaRPr lang="el-GR" sz="10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3C576085-CFD2-43ED-A6F5-B42B06F01825}" type="parTrans" cxnId="{795AFBAB-0B7E-48C1-A7C0-A357243921E0}">
      <dgm:prSet/>
      <dgm:spPr/>
      <dgm:t>
        <a:bodyPr/>
        <a:lstStyle/>
        <a:p>
          <a:endParaRPr lang="el-GR"/>
        </a:p>
      </dgm:t>
    </dgm:pt>
    <dgm:pt modelId="{24337109-2070-4D96-ACE6-55BC933D4113}" type="sibTrans" cxnId="{795AFBAB-0B7E-48C1-A7C0-A357243921E0}">
      <dgm:prSet/>
      <dgm:spPr/>
      <dgm:t>
        <a:bodyPr/>
        <a:lstStyle/>
        <a:p>
          <a:endParaRPr lang="el-GR"/>
        </a:p>
      </dgm:t>
    </dgm:pt>
    <dgm:pt modelId="{BD740738-F5D6-4B0E-99B0-5D3443AC7408}" type="pres">
      <dgm:prSet presAssocID="{AE1F1B7B-4399-4DDB-963F-474DD9D350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46DC97E-FC13-4507-ADA3-B75E78AA80FA}" type="pres">
      <dgm:prSet presAssocID="{659F182B-DC2A-4586-BD47-80A2B70E6064}" presName="node" presStyleLbl="node1" presStyleIdx="0" presStyleCnt="3" custLinFactNeighborX="-41176" custLinFactNeighborY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28DDB3-FDC7-4207-972C-961E90CFDFBE}" type="pres">
      <dgm:prSet presAssocID="{EF266A25-DFA5-416C-8B2A-1AEC69528171}" presName="sibTrans" presStyleCnt="0"/>
      <dgm:spPr/>
    </dgm:pt>
    <dgm:pt modelId="{01FBDA5B-46AF-49E2-95C6-3F393CD14F0A}" type="pres">
      <dgm:prSet presAssocID="{4CEA84ED-D6A6-42AE-9A15-A6FDE8F23CBE}" presName="node" presStyleLbl="node1" presStyleIdx="1" presStyleCnt="3" custScaleX="12016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DD7526-ADA8-40B8-B31C-EEA77F319AD9}" type="pres">
      <dgm:prSet presAssocID="{0F4F89D6-FA29-40AB-BB25-19E569EB6968}" presName="sibTrans" presStyleCnt="0"/>
      <dgm:spPr/>
    </dgm:pt>
    <dgm:pt modelId="{1237FBE0-C8B5-4686-89B4-5F88989BEF64}" type="pres">
      <dgm:prSet presAssocID="{92086ACE-449B-43F7-967A-4E1A536466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74D044A-1CCA-4DF6-AAE4-15A23F1ED777}" srcId="{92086ACE-449B-43F7-967A-4E1A536466D9}" destId="{502D818A-A031-48AF-9F7C-9E8DADB95C8D}" srcOrd="4" destOrd="0" parTransId="{27A5469C-A33F-4753-A25D-AE5F3747CEF9}" sibTransId="{D3232643-A534-43C6-A3C0-2A72C4A7FD6F}"/>
    <dgm:cxn modelId="{667F1C1B-65F7-4ED0-9360-791ACEC43717}" srcId="{4CEA84ED-D6A6-42AE-9A15-A6FDE8F23CBE}" destId="{35667F18-F556-4DFB-BD5D-6ED67E7B705B}" srcOrd="4" destOrd="0" parTransId="{71FC676B-8E54-461E-A28C-1DEB68EFC9BB}" sibTransId="{443EF70B-5DFC-4500-AA6E-42F17440DDA1}"/>
    <dgm:cxn modelId="{DC51C2AB-027C-4D02-BC69-7744D14E1CF2}" type="presOf" srcId="{33D81294-BA34-44C5-983B-5347D641F2FB}" destId="{1237FBE0-C8B5-4686-89B4-5F88989BEF64}" srcOrd="0" destOrd="4" presId="urn:microsoft.com/office/officeart/2005/8/layout/hList6"/>
    <dgm:cxn modelId="{294BF39E-F072-4ACA-B0D0-81651DBD96B1}" type="presOf" srcId="{64AEF528-B740-40F6-912F-54C8F057F8D2}" destId="{01FBDA5B-46AF-49E2-95C6-3F393CD14F0A}" srcOrd="0" destOrd="1" presId="urn:microsoft.com/office/officeart/2005/8/layout/hList6"/>
    <dgm:cxn modelId="{795AFBAB-0B7E-48C1-A7C0-A357243921E0}" srcId="{4CEA84ED-D6A6-42AE-9A15-A6FDE8F23CBE}" destId="{3B289321-2FDF-4363-8A7B-7E04097AEEF3}" srcOrd="7" destOrd="0" parTransId="{3C576085-CFD2-43ED-A6F5-B42B06F01825}" sibTransId="{24337109-2070-4D96-ACE6-55BC933D4113}"/>
    <dgm:cxn modelId="{9C44C82E-2ACD-4672-A5B6-D5B79F8AE1E9}" srcId="{4CEA84ED-D6A6-42AE-9A15-A6FDE8F23CBE}" destId="{1155A48F-B824-4436-B593-887DF1E27E6A}" srcOrd="3" destOrd="0" parTransId="{789E3D0B-63E0-4F91-8026-8FF03D590490}" sibTransId="{D4AB4939-BCD6-46F7-8568-7FAD106822AF}"/>
    <dgm:cxn modelId="{86FEA000-781A-476F-BD9C-D8045E2D64B0}" type="presOf" srcId="{3B289321-2FDF-4363-8A7B-7E04097AEEF3}" destId="{01FBDA5B-46AF-49E2-95C6-3F393CD14F0A}" srcOrd="0" destOrd="8" presId="urn:microsoft.com/office/officeart/2005/8/layout/hList6"/>
    <dgm:cxn modelId="{26E03D75-CF84-4A8D-87E9-A880375112E4}" type="presOf" srcId="{AE1F1B7B-4399-4DDB-963F-474DD9D350D7}" destId="{BD740738-F5D6-4B0E-99B0-5D3443AC7408}" srcOrd="0" destOrd="0" presId="urn:microsoft.com/office/officeart/2005/8/layout/hList6"/>
    <dgm:cxn modelId="{7752E652-F579-4A45-B83D-3954D7176CDB}" srcId="{4CEA84ED-D6A6-42AE-9A15-A6FDE8F23CBE}" destId="{C1AC40A6-889F-4E7E-B65B-CD085914FAB4}" srcOrd="2" destOrd="0" parTransId="{F7124E7A-B792-4266-9764-50AE31899FAF}" sibTransId="{44DBD9A7-C7B0-49B0-9C4F-F79F2B04D4A9}"/>
    <dgm:cxn modelId="{F92EFED1-619F-46AB-B579-18DFD544578B}" srcId="{AE1F1B7B-4399-4DDB-963F-474DD9D350D7}" destId="{659F182B-DC2A-4586-BD47-80A2B70E6064}" srcOrd="0" destOrd="0" parTransId="{BEEE3856-B73F-4103-9405-4E23DAF706D1}" sibTransId="{EF266A25-DFA5-416C-8B2A-1AEC69528171}"/>
    <dgm:cxn modelId="{742F8D46-E03C-4B27-9C2F-CDD4D771A3E7}" type="presOf" srcId="{79DF932D-9F0F-44FC-A18E-AF41A3263C1F}" destId="{746DC97E-FC13-4507-ADA3-B75E78AA80FA}" srcOrd="0" destOrd="2" presId="urn:microsoft.com/office/officeart/2005/8/layout/hList6"/>
    <dgm:cxn modelId="{62674352-8D7A-4A39-9EA8-053589CEAE1F}" srcId="{659F182B-DC2A-4586-BD47-80A2B70E6064}" destId="{C54F9153-27EE-4C5C-B6A5-BEE37B08ED0D}" srcOrd="0" destOrd="0" parTransId="{BFC9A36D-5AC8-4CFE-B619-2283D2936D94}" sibTransId="{B864F1E2-9292-4ED6-97BB-372D0B014FE9}"/>
    <dgm:cxn modelId="{35DE7E0F-7AF8-443B-B51F-364039E2B6B8}" srcId="{92086ACE-449B-43F7-967A-4E1A536466D9}" destId="{B2EE667F-A704-496B-BA9F-AF32A8E12344}" srcOrd="1" destOrd="0" parTransId="{F4B58A9D-1FA6-4E76-9414-058D369E3026}" sibTransId="{05967E81-CDFE-475F-B5DA-62EB77462F9D}"/>
    <dgm:cxn modelId="{610D70B8-92B5-4F3C-8FF2-5DF31EAB38EA}" srcId="{4CEA84ED-D6A6-42AE-9A15-A6FDE8F23CBE}" destId="{ED794303-6C22-4D69-A496-31DACF3C810D}" srcOrd="11" destOrd="0" parTransId="{5C5404D7-9311-4C8A-A781-708E24F63688}" sibTransId="{8576CC9A-F96F-48E9-BA9C-BB6CE3CB2436}"/>
    <dgm:cxn modelId="{F2F5D320-8992-4A46-BA80-38DA37738462}" type="presOf" srcId="{C1AC40A6-889F-4E7E-B65B-CD085914FAB4}" destId="{01FBDA5B-46AF-49E2-95C6-3F393CD14F0A}" srcOrd="0" destOrd="3" presId="urn:microsoft.com/office/officeart/2005/8/layout/hList6"/>
    <dgm:cxn modelId="{A571D7B2-C31D-4962-B2EB-71BDAF5EE64C}" srcId="{4CEA84ED-D6A6-42AE-9A15-A6FDE8F23CBE}" destId="{941E8555-9B8B-4B8C-BC42-D1219C9E8808}" srcOrd="5" destOrd="0" parTransId="{015FB0A6-9B7E-40B9-A4DF-E33A7BC0E7F7}" sibTransId="{5A068459-8344-4398-926A-25AB68E91ECC}"/>
    <dgm:cxn modelId="{16757450-7405-49FE-935F-80E576705ED0}" type="presOf" srcId="{6FE3B6C0-8148-4848-A0BC-974D4CC13E9C}" destId="{1237FBE0-C8B5-4686-89B4-5F88989BEF64}" srcOrd="0" destOrd="1" presId="urn:microsoft.com/office/officeart/2005/8/layout/hList6"/>
    <dgm:cxn modelId="{5D8D0DB1-17FE-4AD0-88C1-4377D53FB80C}" srcId="{92086ACE-449B-43F7-967A-4E1A536466D9}" destId="{F1011A90-1544-492C-AAB8-4BF43B1F8906}" srcOrd="2" destOrd="0" parTransId="{427E7581-68EE-4374-A9F5-85B928333CBD}" sibTransId="{5FC4CA57-93AB-4FC9-98D7-65DF3EBE347C}"/>
    <dgm:cxn modelId="{E1174C6D-9568-4C38-91E0-3D3CAD192CE7}" type="presOf" srcId="{E4AF8BAB-3CA2-4C69-83F2-FDCAA64275B3}" destId="{1237FBE0-C8B5-4686-89B4-5F88989BEF64}" srcOrd="0" destOrd="6" presId="urn:microsoft.com/office/officeart/2005/8/layout/hList6"/>
    <dgm:cxn modelId="{FAE80C91-DB89-4519-BEE6-39372B461FBA}" srcId="{4CEA84ED-D6A6-42AE-9A15-A6FDE8F23CBE}" destId="{64AEF528-B740-40F6-912F-54C8F057F8D2}" srcOrd="0" destOrd="0" parTransId="{26D73425-C5FC-4172-B108-7F599AE5C736}" sibTransId="{E6E939BA-CA2A-48A8-B7CD-46C82D977E99}"/>
    <dgm:cxn modelId="{D306158F-6DD7-4AFF-81F7-19F1F1FE1F06}" srcId="{4CEA84ED-D6A6-42AE-9A15-A6FDE8F23CBE}" destId="{0A6C3AA2-1CA4-42CD-941A-00B3B1B9615A}" srcOrd="9" destOrd="0" parTransId="{D32D3D07-B2C9-4A7E-8FC5-5DC6F372C11C}" sibTransId="{6854FDA7-D0B5-4A2F-931E-412FE082CFA0}"/>
    <dgm:cxn modelId="{8D9A9AAA-5CF1-4E66-A221-A42AB63792CD}" type="presOf" srcId="{2FEB7767-C157-464E-A912-451E5715D2B2}" destId="{1237FBE0-C8B5-4686-89B4-5F88989BEF64}" srcOrd="0" destOrd="8" presId="urn:microsoft.com/office/officeart/2005/8/layout/hList6"/>
    <dgm:cxn modelId="{8999384B-2A70-491A-93EC-4F116F66D821}" type="presOf" srcId="{35667F18-F556-4DFB-BD5D-6ED67E7B705B}" destId="{01FBDA5B-46AF-49E2-95C6-3F393CD14F0A}" srcOrd="0" destOrd="5" presId="urn:microsoft.com/office/officeart/2005/8/layout/hList6"/>
    <dgm:cxn modelId="{E96D3D22-D639-49EE-9358-3C367F13725F}" type="presOf" srcId="{92086ACE-449B-43F7-967A-4E1A536466D9}" destId="{1237FBE0-C8B5-4686-89B4-5F88989BEF64}" srcOrd="0" destOrd="0" presId="urn:microsoft.com/office/officeart/2005/8/layout/hList6"/>
    <dgm:cxn modelId="{B55029ED-D721-4EAE-A159-B32B4888D4E6}" type="presOf" srcId="{B2EE667F-A704-496B-BA9F-AF32A8E12344}" destId="{1237FBE0-C8B5-4686-89B4-5F88989BEF64}" srcOrd="0" destOrd="2" presId="urn:microsoft.com/office/officeart/2005/8/layout/hList6"/>
    <dgm:cxn modelId="{0E6F9CC8-9409-479F-A246-9D4B9A6E707C}" type="presOf" srcId="{A92A8FDC-E9CC-485B-9109-9BAD54B9175B}" destId="{1237FBE0-C8B5-4686-89B4-5F88989BEF64}" srcOrd="0" destOrd="9" presId="urn:microsoft.com/office/officeart/2005/8/layout/hList6"/>
    <dgm:cxn modelId="{7D2DE9ED-CF2B-4094-8039-23335292FA42}" srcId="{92086ACE-449B-43F7-967A-4E1A536466D9}" destId="{A92A8FDC-E9CC-485B-9109-9BAD54B9175B}" srcOrd="8" destOrd="0" parTransId="{934F1BDA-7D9D-4DB4-9CA5-109B63B14DC9}" sibTransId="{669F0A32-18F6-4E32-9371-9663CDE490EC}"/>
    <dgm:cxn modelId="{55528592-5A89-4C57-9240-EB6F8F530EA5}" srcId="{4CEA84ED-D6A6-42AE-9A15-A6FDE8F23CBE}" destId="{57DA6A06-34C9-442B-8FF2-E54EC315CD9A}" srcOrd="6" destOrd="0" parTransId="{B283B0B0-D3B9-463F-9407-98C6945ECDEC}" sibTransId="{F2913B50-743F-4DA0-8154-9757615E42E2}"/>
    <dgm:cxn modelId="{D9E0A15B-9BE7-4860-BA53-0CBF763A5240}" srcId="{92086ACE-449B-43F7-967A-4E1A536466D9}" destId="{6FE3B6C0-8148-4848-A0BC-974D4CC13E9C}" srcOrd="0" destOrd="0" parTransId="{ACFD7D6A-E956-4EDC-97DE-D6B662BAFAF4}" sibTransId="{9445964D-0A7E-42E8-98A6-8B72A72374E9}"/>
    <dgm:cxn modelId="{EBEE273F-68CC-40FD-949A-BE15AB703881}" type="presOf" srcId="{57DA6A06-34C9-442B-8FF2-E54EC315CD9A}" destId="{01FBDA5B-46AF-49E2-95C6-3F393CD14F0A}" srcOrd="0" destOrd="7" presId="urn:microsoft.com/office/officeart/2005/8/layout/hList6"/>
    <dgm:cxn modelId="{6F4CC252-233F-4E85-824E-260772E53DBF}" type="presOf" srcId="{C54F9153-27EE-4C5C-B6A5-BEE37B08ED0D}" destId="{746DC97E-FC13-4507-ADA3-B75E78AA80FA}" srcOrd="0" destOrd="1" presId="urn:microsoft.com/office/officeart/2005/8/layout/hList6"/>
    <dgm:cxn modelId="{6C944CD8-8B1D-40F8-8152-AA7383DE090D}" type="presOf" srcId="{37847B5A-DA4E-42DE-9B16-A30FAE7CC091}" destId="{01FBDA5B-46AF-49E2-95C6-3F393CD14F0A}" srcOrd="0" destOrd="9" presId="urn:microsoft.com/office/officeart/2005/8/layout/hList6"/>
    <dgm:cxn modelId="{A8952D7E-84D4-41CF-BF43-CB6E7CC170A1}" srcId="{AE1F1B7B-4399-4DDB-963F-474DD9D350D7}" destId="{4CEA84ED-D6A6-42AE-9A15-A6FDE8F23CBE}" srcOrd="1" destOrd="0" parTransId="{E91272DE-E48A-450B-8A35-E8F03A867613}" sibTransId="{0F4F89D6-FA29-40AB-BB25-19E569EB6968}"/>
    <dgm:cxn modelId="{7A90F4D9-72D5-43B6-AF91-EF4A55E2497E}" srcId="{659F182B-DC2A-4586-BD47-80A2B70E6064}" destId="{79DF932D-9F0F-44FC-A18E-AF41A3263C1F}" srcOrd="1" destOrd="0" parTransId="{498C74F5-E53A-411F-846A-58569ADDA003}" sibTransId="{C95F85DD-BEA5-491A-BD5E-E3325C6614F6}"/>
    <dgm:cxn modelId="{D40251A2-990F-4953-A254-8FAB9A30524D}" type="presOf" srcId="{502D818A-A031-48AF-9F7C-9E8DADB95C8D}" destId="{1237FBE0-C8B5-4686-89B4-5F88989BEF64}" srcOrd="0" destOrd="5" presId="urn:microsoft.com/office/officeart/2005/8/layout/hList6"/>
    <dgm:cxn modelId="{27CAB71C-1AD5-413D-9C80-CE587F1CB0D6}" type="presOf" srcId="{4DDB7CDB-5EDA-47EB-B1DF-5E33D439A472}" destId="{1237FBE0-C8B5-4686-89B4-5F88989BEF64}" srcOrd="0" destOrd="7" presId="urn:microsoft.com/office/officeart/2005/8/layout/hList6"/>
    <dgm:cxn modelId="{90D8AC79-1F08-45D5-B0B0-F47733B3B094}" type="presOf" srcId="{F1011A90-1544-492C-AAB8-4BF43B1F8906}" destId="{1237FBE0-C8B5-4686-89B4-5F88989BEF64}" srcOrd="0" destOrd="3" presId="urn:microsoft.com/office/officeart/2005/8/layout/hList6"/>
    <dgm:cxn modelId="{AFBED4A6-14A7-44DF-B9BE-36B5FBB494A2}" srcId="{92086ACE-449B-43F7-967A-4E1A536466D9}" destId="{E4AF8BAB-3CA2-4C69-83F2-FDCAA64275B3}" srcOrd="5" destOrd="0" parTransId="{E3D75ADF-D017-45AF-88AB-EC6233B5430A}" sibTransId="{1BE867F7-A2AC-44E5-84FE-4C4C45EF3BD4}"/>
    <dgm:cxn modelId="{08A769FE-557E-4F0C-830A-71E462C8CD19}" type="presOf" srcId="{1155A48F-B824-4436-B593-887DF1E27E6A}" destId="{01FBDA5B-46AF-49E2-95C6-3F393CD14F0A}" srcOrd="0" destOrd="4" presId="urn:microsoft.com/office/officeart/2005/8/layout/hList6"/>
    <dgm:cxn modelId="{6D3E1ED3-F7FC-44CD-995E-A91F6840C557}" type="presOf" srcId="{4CEA84ED-D6A6-42AE-9A15-A6FDE8F23CBE}" destId="{01FBDA5B-46AF-49E2-95C6-3F393CD14F0A}" srcOrd="0" destOrd="0" presId="urn:microsoft.com/office/officeart/2005/8/layout/hList6"/>
    <dgm:cxn modelId="{0B5760D5-E480-4F80-9D3D-03E484EE3323}" type="presOf" srcId="{941E8555-9B8B-4B8C-BC42-D1219C9E8808}" destId="{01FBDA5B-46AF-49E2-95C6-3F393CD14F0A}" srcOrd="0" destOrd="6" presId="urn:microsoft.com/office/officeart/2005/8/layout/hList6"/>
    <dgm:cxn modelId="{A67E9DC7-258C-4B64-BF43-7E379A5322D2}" srcId="{4CEA84ED-D6A6-42AE-9A15-A6FDE8F23CBE}" destId="{721807EE-72B8-4E5D-9B0B-F1B62E388963}" srcOrd="1" destOrd="0" parTransId="{6DF59CA9-71B1-4528-B8C2-4A16CA33BF74}" sibTransId="{80F92D4D-F00C-45D4-A7C3-EF866E1DCA6F}"/>
    <dgm:cxn modelId="{EA4884BF-0708-443A-A5D9-B250946E9898}" type="presOf" srcId="{ED794303-6C22-4D69-A496-31DACF3C810D}" destId="{01FBDA5B-46AF-49E2-95C6-3F393CD14F0A}" srcOrd="0" destOrd="12" presId="urn:microsoft.com/office/officeart/2005/8/layout/hList6"/>
    <dgm:cxn modelId="{6532D748-8928-4276-B89D-242CEBC3BAFE}" srcId="{92086ACE-449B-43F7-967A-4E1A536466D9}" destId="{2FEB7767-C157-464E-A912-451E5715D2B2}" srcOrd="7" destOrd="0" parTransId="{0CE8EDDC-0E70-41AC-BDF0-12249280F782}" sibTransId="{C6F2BFF9-BB1C-4D4E-860C-24C2BA267BF6}"/>
    <dgm:cxn modelId="{814A916C-0D14-491A-94A5-6D8D8A53B13E}" srcId="{92086ACE-449B-43F7-967A-4E1A536466D9}" destId="{4DDB7CDB-5EDA-47EB-B1DF-5E33D439A472}" srcOrd="6" destOrd="0" parTransId="{6C56DDD3-026B-4D74-984E-312D789D1D6A}" sibTransId="{9EDADF00-C9A8-40C2-B1F5-92697FF112FD}"/>
    <dgm:cxn modelId="{5B7EC9F7-8C6E-48EE-9C6D-5092D0B50D5C}" type="presOf" srcId="{721807EE-72B8-4E5D-9B0B-F1B62E388963}" destId="{01FBDA5B-46AF-49E2-95C6-3F393CD14F0A}" srcOrd="0" destOrd="2" presId="urn:microsoft.com/office/officeart/2005/8/layout/hList6"/>
    <dgm:cxn modelId="{0913255F-EC02-438A-9460-0242AD8196F7}" srcId="{4CEA84ED-D6A6-42AE-9A15-A6FDE8F23CBE}" destId="{D9DF61AA-220B-4E39-832D-973425C19FFE}" srcOrd="10" destOrd="0" parTransId="{B382A0B2-3D90-4DD5-A869-FB21FF78E2B4}" sibTransId="{1B098ADA-2E52-4A80-A300-756C8C8349EF}"/>
    <dgm:cxn modelId="{2D4D70DB-8C5A-40A4-947C-2C4EA3A8F07C}" type="presOf" srcId="{D9DF61AA-220B-4E39-832D-973425C19FFE}" destId="{01FBDA5B-46AF-49E2-95C6-3F393CD14F0A}" srcOrd="0" destOrd="11" presId="urn:microsoft.com/office/officeart/2005/8/layout/hList6"/>
    <dgm:cxn modelId="{6DDD4155-BCC2-4D36-A86C-D8708302DACB}" type="presOf" srcId="{659F182B-DC2A-4586-BD47-80A2B70E6064}" destId="{746DC97E-FC13-4507-ADA3-B75E78AA80FA}" srcOrd="0" destOrd="0" presId="urn:microsoft.com/office/officeart/2005/8/layout/hList6"/>
    <dgm:cxn modelId="{460918CA-F0DE-4C5B-AAFC-2A07B61F02AC}" srcId="{92086ACE-449B-43F7-967A-4E1A536466D9}" destId="{33D81294-BA34-44C5-983B-5347D641F2FB}" srcOrd="3" destOrd="0" parTransId="{80E7E1AF-E38E-4798-9237-F4BC4E9603A4}" sibTransId="{EC588672-3DEA-4CB3-BEF3-482B6492E925}"/>
    <dgm:cxn modelId="{F637F3B3-26CE-478B-8159-50309F9E03B1}" srcId="{AE1F1B7B-4399-4DDB-963F-474DD9D350D7}" destId="{92086ACE-449B-43F7-967A-4E1A536466D9}" srcOrd="2" destOrd="0" parTransId="{C01587E8-D38E-45ED-9D38-3DE8C12DA1B1}" sibTransId="{92DDFA8A-3468-4AE7-9FCA-905935B32022}"/>
    <dgm:cxn modelId="{5E2AB91B-7828-491B-AED0-600CA49A980A}" srcId="{4CEA84ED-D6A6-42AE-9A15-A6FDE8F23CBE}" destId="{37847B5A-DA4E-42DE-9B16-A30FAE7CC091}" srcOrd="8" destOrd="0" parTransId="{F0675DF6-51A0-4FA3-8036-E3A26ACA253D}" sibTransId="{0C5CCCF4-10A7-44D9-84B7-00CD417980C1}"/>
    <dgm:cxn modelId="{2B5AE0F1-B2B4-4837-A34A-6F8957BB24D6}" type="presOf" srcId="{0A6C3AA2-1CA4-42CD-941A-00B3B1B9615A}" destId="{01FBDA5B-46AF-49E2-95C6-3F393CD14F0A}" srcOrd="0" destOrd="10" presId="urn:microsoft.com/office/officeart/2005/8/layout/hList6"/>
    <dgm:cxn modelId="{95164170-964D-421D-BD96-CD73BF4E8E4E}" type="presParOf" srcId="{BD740738-F5D6-4B0E-99B0-5D3443AC7408}" destId="{746DC97E-FC13-4507-ADA3-B75E78AA80FA}" srcOrd="0" destOrd="0" presId="urn:microsoft.com/office/officeart/2005/8/layout/hList6"/>
    <dgm:cxn modelId="{4A33924B-259E-42E8-AA8E-2A4475675EFE}" type="presParOf" srcId="{BD740738-F5D6-4B0E-99B0-5D3443AC7408}" destId="{3728DDB3-FDC7-4207-972C-961E90CFDFBE}" srcOrd="1" destOrd="0" presId="urn:microsoft.com/office/officeart/2005/8/layout/hList6"/>
    <dgm:cxn modelId="{7065F12A-A763-4538-8FC9-5F0A8388CFAF}" type="presParOf" srcId="{BD740738-F5D6-4B0E-99B0-5D3443AC7408}" destId="{01FBDA5B-46AF-49E2-95C6-3F393CD14F0A}" srcOrd="2" destOrd="0" presId="urn:microsoft.com/office/officeart/2005/8/layout/hList6"/>
    <dgm:cxn modelId="{6D1EE347-1D18-4590-AB53-FE33AC260BF5}" type="presParOf" srcId="{BD740738-F5D6-4B0E-99B0-5D3443AC7408}" destId="{B1DD7526-ADA8-40B8-B31C-EEA77F319AD9}" srcOrd="3" destOrd="0" presId="urn:microsoft.com/office/officeart/2005/8/layout/hList6"/>
    <dgm:cxn modelId="{12D3112E-2FBF-429A-978E-28B33FC1E9A7}" type="presParOf" srcId="{BD740738-F5D6-4B0E-99B0-5D3443AC7408}" destId="{1237FBE0-C8B5-4686-89B4-5F88989BEF6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07740-1C0D-4CF8-A872-F07E59003159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l-GR"/>
        </a:p>
      </dgm:t>
    </dgm:pt>
    <dgm:pt modelId="{01DA12BF-E378-44F6-9FE2-A23071D41BF6}">
      <dgm:prSet phldrT="[Κείμενο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l-GR" sz="1400" b="1" dirty="0"/>
            <a:t>ΕΡΓΑΣΤΗΡΙΑΚΟΣ ΕΛΕΓΧΟΣ</a:t>
          </a:r>
        </a:p>
      </dgm:t>
    </dgm:pt>
    <dgm:pt modelId="{59E51D6F-D8DE-4A8D-82D5-D835421C5AEF}" type="parTrans" cxnId="{F0EE8429-1474-4711-81CC-31D49B9521A0}">
      <dgm:prSet/>
      <dgm:spPr/>
      <dgm:t>
        <a:bodyPr/>
        <a:lstStyle/>
        <a:p>
          <a:endParaRPr lang="el-GR"/>
        </a:p>
      </dgm:t>
    </dgm:pt>
    <dgm:pt modelId="{7A6CED8B-7321-4C2E-B005-6BCCB28637AE}" type="sibTrans" cxnId="{F0EE8429-1474-4711-81CC-31D49B9521A0}">
      <dgm:prSet/>
      <dgm:spPr/>
      <dgm:t>
        <a:bodyPr/>
        <a:lstStyle/>
        <a:p>
          <a:endParaRPr lang="el-GR"/>
        </a:p>
      </dgm:t>
    </dgm:pt>
    <dgm:pt modelId="{5AD79419-0262-48B6-9A8B-D640EA01C033}">
      <dgm:prSet phldrT="[Κείμενο]" custT="1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l-GR" sz="1600" u="sng" dirty="0" err="1">
              <a:solidFill>
                <a:schemeClr val="tx1"/>
              </a:solidFill>
              <a:ea typeface="SimSun"/>
            </a:rPr>
            <a:t>Ηλεκτροφόρηση</a:t>
          </a:r>
          <a:r>
            <a:rPr lang="el-GR" sz="1600" u="sng" dirty="0">
              <a:solidFill>
                <a:schemeClr val="tx1"/>
              </a:solidFill>
              <a:ea typeface="SimSun"/>
            </a:rPr>
            <a:t> λευκωμάτων: </a:t>
          </a:r>
          <a:endParaRPr lang="en-US" sz="1600" u="sng" dirty="0">
            <a:solidFill>
              <a:schemeClr val="tx1"/>
            </a:solidFill>
            <a:ea typeface="SimSun"/>
          </a:endParaRPr>
        </a:p>
        <a:p>
          <a:pPr algn="l"/>
          <a:r>
            <a:rPr lang="en-US" sz="1600" dirty="0">
              <a:solidFill>
                <a:schemeClr val="tx1"/>
              </a:solidFill>
              <a:ea typeface="SimSun"/>
            </a:rPr>
            <a:t>Alb:</a:t>
          </a:r>
          <a:r>
            <a:rPr lang="el-GR" sz="1600" dirty="0">
              <a:solidFill>
                <a:schemeClr val="tx1"/>
              </a:solidFill>
              <a:ea typeface="SimSun"/>
            </a:rPr>
            <a:t> </a:t>
          </a:r>
          <a:r>
            <a:rPr lang="el-GR" sz="1600" dirty="0">
              <a:solidFill>
                <a:srgbClr val="FF0000"/>
              </a:solidFill>
              <a:ea typeface="SimSun"/>
            </a:rPr>
            <a:t>52,55 </a:t>
          </a:r>
          <a:r>
            <a:rPr lang="el-GR" sz="1200" dirty="0">
              <a:solidFill>
                <a:schemeClr val="tx1"/>
              </a:solidFill>
              <a:ea typeface="SimSun"/>
            </a:rPr>
            <a:t>(</a:t>
          </a:r>
          <a:r>
            <a:rPr lang="el-GR" sz="1200" dirty="0" err="1">
              <a:solidFill>
                <a:schemeClr val="tx1"/>
              </a:solidFill>
              <a:ea typeface="SimSun"/>
            </a:rPr>
            <a:t>φ.τ</a:t>
          </a:r>
          <a:r>
            <a:rPr lang="el-GR" sz="1200" dirty="0">
              <a:solidFill>
                <a:schemeClr val="tx1"/>
              </a:solidFill>
              <a:ea typeface="SimSun"/>
            </a:rPr>
            <a:t>.: 55,8-66,1), </a:t>
          </a:r>
          <a:r>
            <a:rPr lang="el-GR" sz="1600" dirty="0">
              <a:solidFill>
                <a:schemeClr val="tx1"/>
              </a:solidFill>
              <a:ea typeface="SimSun"/>
            </a:rPr>
            <a:t>α1: </a:t>
          </a:r>
          <a:r>
            <a:rPr lang="el-GR" sz="1600" dirty="0">
              <a:solidFill>
                <a:srgbClr val="FF0000"/>
              </a:solidFill>
              <a:ea typeface="SimSun"/>
            </a:rPr>
            <a:t>5,7 </a:t>
          </a:r>
          <a:r>
            <a:rPr lang="el-GR" sz="1600" dirty="0">
              <a:solidFill>
                <a:schemeClr val="tx1"/>
              </a:solidFill>
              <a:ea typeface="SimSun"/>
            </a:rPr>
            <a:t>% </a:t>
          </a:r>
          <a:r>
            <a:rPr lang="el-GR" sz="1200" dirty="0">
              <a:solidFill>
                <a:schemeClr val="tx1"/>
              </a:solidFill>
              <a:ea typeface="SimSun"/>
            </a:rPr>
            <a:t>(</a:t>
          </a:r>
          <a:r>
            <a:rPr lang="el-GR" sz="1200" dirty="0" err="1">
              <a:solidFill>
                <a:schemeClr val="tx1"/>
              </a:solidFill>
              <a:ea typeface="SimSun"/>
            </a:rPr>
            <a:t>φ.τ</a:t>
          </a:r>
          <a:r>
            <a:rPr lang="el-GR" sz="1200" dirty="0">
              <a:solidFill>
                <a:schemeClr val="tx1"/>
              </a:solidFill>
              <a:ea typeface="SimSun"/>
            </a:rPr>
            <a:t>.: 2,9-4,9)</a:t>
          </a:r>
          <a:r>
            <a:rPr lang="el-GR" sz="1600" dirty="0">
              <a:solidFill>
                <a:schemeClr val="tx1"/>
              </a:solidFill>
              <a:ea typeface="SimSun"/>
            </a:rPr>
            <a:t>,  α2: 11,6 %</a:t>
          </a:r>
          <a:r>
            <a:rPr lang="en-US" sz="1600" dirty="0">
              <a:solidFill>
                <a:schemeClr val="tx1"/>
              </a:solidFill>
              <a:ea typeface="SimSun"/>
            </a:rPr>
            <a:t> </a:t>
          </a:r>
          <a:r>
            <a:rPr lang="el-GR" sz="1200" dirty="0">
              <a:solidFill>
                <a:schemeClr val="tx1"/>
              </a:solidFill>
              <a:ea typeface="SimSun"/>
            </a:rPr>
            <a:t>(</a:t>
          </a:r>
          <a:r>
            <a:rPr lang="el-GR" sz="1200" dirty="0" err="1">
              <a:solidFill>
                <a:schemeClr val="tx1"/>
              </a:solidFill>
              <a:ea typeface="SimSun"/>
            </a:rPr>
            <a:t>φ.τ</a:t>
          </a:r>
          <a:r>
            <a:rPr lang="el-GR" sz="1200" dirty="0">
              <a:solidFill>
                <a:schemeClr val="tx1"/>
              </a:solidFill>
              <a:ea typeface="SimSun"/>
            </a:rPr>
            <a:t>.: 7,1-11,8)</a:t>
          </a:r>
          <a:r>
            <a:rPr lang="el-GR" sz="1600" dirty="0">
              <a:solidFill>
                <a:schemeClr val="tx1"/>
              </a:solidFill>
              <a:ea typeface="SimSun"/>
            </a:rPr>
            <a:t>,β1: 6,9 (</a:t>
          </a:r>
          <a:r>
            <a:rPr lang="el-GR" sz="1200" dirty="0" err="1">
              <a:solidFill>
                <a:schemeClr val="tx1"/>
              </a:solidFill>
              <a:ea typeface="SimSun"/>
            </a:rPr>
            <a:t>φ.τ</a:t>
          </a:r>
          <a:r>
            <a:rPr lang="el-GR" sz="1200" dirty="0">
              <a:solidFill>
                <a:schemeClr val="tx1"/>
              </a:solidFill>
              <a:ea typeface="SimSun"/>
            </a:rPr>
            <a:t>.: 4,7-7,2</a:t>
          </a:r>
          <a:r>
            <a:rPr lang="el-GR" sz="1600" dirty="0">
              <a:solidFill>
                <a:schemeClr val="tx1"/>
              </a:solidFill>
              <a:ea typeface="SimSun"/>
            </a:rPr>
            <a:t>), β2: </a:t>
          </a:r>
          <a:r>
            <a:rPr lang="el-GR" sz="1600" dirty="0">
              <a:solidFill>
                <a:srgbClr val="FF0000"/>
              </a:solidFill>
              <a:ea typeface="SimSun"/>
            </a:rPr>
            <a:t>8,8</a:t>
          </a:r>
          <a:r>
            <a:rPr lang="el-GR" sz="1600" dirty="0">
              <a:solidFill>
                <a:schemeClr val="tx1"/>
              </a:solidFill>
              <a:ea typeface="SimSun"/>
            </a:rPr>
            <a:t> % </a:t>
          </a:r>
          <a:r>
            <a:rPr lang="el-GR" sz="1200" dirty="0">
              <a:solidFill>
                <a:schemeClr val="tx1"/>
              </a:solidFill>
              <a:ea typeface="SimSun"/>
            </a:rPr>
            <a:t>(</a:t>
          </a:r>
          <a:r>
            <a:rPr lang="el-GR" sz="1200" dirty="0" err="1">
              <a:solidFill>
                <a:schemeClr val="tx1"/>
              </a:solidFill>
              <a:ea typeface="SimSun"/>
            </a:rPr>
            <a:t>φ.τ</a:t>
          </a:r>
          <a:r>
            <a:rPr lang="el-GR" sz="1200" dirty="0">
              <a:solidFill>
                <a:schemeClr val="tx1"/>
              </a:solidFill>
              <a:ea typeface="SimSun"/>
            </a:rPr>
            <a:t>.: 3,2-6,6), </a:t>
          </a:r>
          <a:r>
            <a:rPr lang="el-GR" sz="1600" dirty="0">
              <a:solidFill>
                <a:schemeClr val="tx1"/>
              </a:solidFill>
              <a:ea typeface="SimSun"/>
            </a:rPr>
            <a:t>γ: 14,5</a:t>
          </a:r>
          <a:r>
            <a:rPr lang="en-US" sz="1600" dirty="0">
              <a:solidFill>
                <a:schemeClr val="tx1"/>
              </a:solidFill>
              <a:ea typeface="SimSun"/>
            </a:rPr>
            <a:t> </a:t>
          </a:r>
          <a:r>
            <a:rPr lang="el-GR" sz="1600" dirty="0">
              <a:solidFill>
                <a:schemeClr val="tx1"/>
              </a:solidFill>
              <a:ea typeface="SimSun"/>
            </a:rPr>
            <a:t>% </a:t>
          </a:r>
          <a:r>
            <a:rPr lang="el-GR" sz="1200" dirty="0">
              <a:solidFill>
                <a:schemeClr val="tx1"/>
              </a:solidFill>
              <a:ea typeface="SimSun"/>
            </a:rPr>
            <a:t>(</a:t>
          </a:r>
          <a:r>
            <a:rPr lang="el-GR" sz="1200" dirty="0" err="1">
              <a:solidFill>
                <a:schemeClr val="tx1"/>
              </a:solidFill>
              <a:ea typeface="SimSun"/>
            </a:rPr>
            <a:t>φ.τ</a:t>
          </a:r>
          <a:r>
            <a:rPr lang="el-GR" sz="1200" dirty="0">
              <a:solidFill>
                <a:schemeClr val="tx1"/>
              </a:solidFill>
              <a:ea typeface="SimSun"/>
            </a:rPr>
            <a:t>.: 11,1-18,8). </a:t>
          </a:r>
        </a:p>
      </dgm:t>
    </dgm:pt>
    <dgm:pt modelId="{F1212827-EB93-47B4-9934-ADC11E0B0321}" type="parTrans" cxnId="{097B0173-9CD9-451A-941D-287236EC0A3A}">
      <dgm:prSet/>
      <dgm:spPr/>
      <dgm:t>
        <a:bodyPr/>
        <a:lstStyle/>
        <a:p>
          <a:endParaRPr lang="el-GR"/>
        </a:p>
      </dgm:t>
    </dgm:pt>
    <dgm:pt modelId="{7997FFC8-864F-408C-B0B4-070187D1E83B}" type="sibTrans" cxnId="{097B0173-9CD9-451A-941D-287236EC0A3A}">
      <dgm:prSet/>
      <dgm:spPr/>
      <dgm:t>
        <a:bodyPr/>
        <a:lstStyle/>
        <a:p>
          <a:endParaRPr lang="el-GR"/>
        </a:p>
      </dgm:t>
    </dgm:pt>
    <dgm:pt modelId="{8950FF9D-A0F9-4323-8633-796EC75B81A5}">
      <dgm:prSet phldrT="[Κείμενο]"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el-GR" sz="1600" dirty="0">
            <a:solidFill>
              <a:schemeClr val="tx1"/>
            </a:solidFill>
          </a:endParaRPr>
        </a:p>
        <a:p>
          <a:pPr algn="l"/>
          <a:endParaRPr lang="el-GR" sz="1600" dirty="0">
            <a:solidFill>
              <a:schemeClr val="tx1"/>
            </a:solidFill>
          </a:endParaRPr>
        </a:p>
        <a:p>
          <a:pPr algn="l"/>
          <a:r>
            <a:rPr lang="el-GR" sz="1600" dirty="0">
              <a:solidFill>
                <a:schemeClr val="tx1"/>
              </a:solidFill>
            </a:rPr>
            <a:t>ΤΚΕ: </a:t>
          </a:r>
          <a:r>
            <a:rPr lang="el-GR" sz="1600" dirty="0">
              <a:solidFill>
                <a:srgbClr val="FF0000"/>
              </a:solidFill>
            </a:rPr>
            <a:t>45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200" dirty="0">
              <a:solidFill>
                <a:schemeClr val="tx1"/>
              </a:solidFill>
            </a:rPr>
            <a:t>mm/h</a:t>
          </a:r>
          <a:r>
            <a:rPr lang="en-US" sz="1600" dirty="0">
              <a:solidFill>
                <a:schemeClr val="tx1"/>
              </a:solidFill>
            </a:rPr>
            <a:t>, CRP: </a:t>
          </a:r>
          <a:r>
            <a:rPr lang="en-US" sz="1600" dirty="0">
              <a:solidFill>
                <a:srgbClr val="FF0000"/>
              </a:solidFill>
            </a:rPr>
            <a:t>6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200" dirty="0">
              <a:solidFill>
                <a:schemeClr val="tx1"/>
              </a:solidFill>
            </a:rPr>
            <a:t>mg/l,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l-GR" sz="1600" dirty="0" err="1">
              <a:solidFill>
                <a:schemeClr val="tx1"/>
              </a:solidFill>
            </a:rPr>
            <a:t>Ινωδογόνο</a:t>
          </a:r>
          <a:r>
            <a:rPr lang="el-GR" sz="1600" dirty="0">
              <a:solidFill>
                <a:schemeClr val="tx1"/>
              </a:solidFill>
            </a:rPr>
            <a:t>: </a:t>
          </a:r>
          <a:r>
            <a:rPr lang="el-GR" sz="1600" dirty="0">
              <a:solidFill>
                <a:srgbClr val="FF0000"/>
              </a:solidFill>
            </a:rPr>
            <a:t>513</a:t>
          </a:r>
          <a:r>
            <a:rPr lang="en-US" sz="1600" dirty="0">
              <a:solidFill>
                <a:srgbClr val="FF0000"/>
              </a:solidFill>
            </a:rPr>
            <a:t> </a:t>
          </a:r>
          <a:r>
            <a:rPr lang="en-US" sz="1200" dirty="0">
              <a:solidFill>
                <a:schemeClr val="tx1"/>
              </a:solidFill>
            </a:rPr>
            <a:t>mg/dl,</a:t>
          </a:r>
          <a:r>
            <a:rPr lang="en-US" sz="1600" dirty="0">
              <a:solidFill>
                <a:schemeClr val="tx1"/>
              </a:solidFill>
            </a:rPr>
            <a:t> PCT:  0.</a:t>
          </a:r>
          <a:r>
            <a:rPr lang="el-GR" sz="1600" dirty="0">
              <a:solidFill>
                <a:schemeClr val="tx1"/>
              </a:solidFill>
            </a:rPr>
            <a:t>03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200" dirty="0">
              <a:solidFill>
                <a:schemeClr val="tx1"/>
              </a:solidFill>
            </a:rPr>
            <a:t>ng/ml,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aPTT</a:t>
          </a:r>
          <a:r>
            <a:rPr lang="el-GR" sz="1600" dirty="0">
              <a:solidFill>
                <a:schemeClr val="tx1"/>
              </a:solidFill>
            </a:rPr>
            <a:t> </a:t>
          </a:r>
          <a:r>
            <a:rPr lang="en-US" sz="1600" dirty="0">
              <a:solidFill>
                <a:schemeClr val="tx1"/>
              </a:solidFill>
            </a:rPr>
            <a:t>: 29.5 sec</a:t>
          </a:r>
          <a:r>
            <a:rPr lang="el-GR" sz="1600" dirty="0">
              <a:solidFill>
                <a:schemeClr val="tx1"/>
              </a:solidFill>
            </a:rPr>
            <a:t>     </a:t>
          </a:r>
          <a:r>
            <a:rPr lang="en-US" sz="1600" dirty="0">
              <a:solidFill>
                <a:schemeClr val="tx1"/>
              </a:solidFill>
            </a:rPr>
            <a:t> </a:t>
          </a:r>
          <a:endParaRPr lang="el-GR" sz="1600" dirty="0">
            <a:solidFill>
              <a:schemeClr val="tx1"/>
            </a:solidFill>
          </a:endParaRPr>
        </a:p>
        <a:p>
          <a:pPr algn="l"/>
          <a:endParaRPr lang="en-US" sz="1600" dirty="0">
            <a:solidFill>
              <a:schemeClr val="tx1"/>
            </a:solidFill>
          </a:endParaRPr>
        </a:p>
        <a:p>
          <a:pPr algn="l"/>
          <a:r>
            <a:rPr lang="en-US" sz="1600" dirty="0" err="1">
              <a:solidFill>
                <a:schemeClr val="tx1"/>
              </a:solidFill>
            </a:rPr>
            <a:t>Hct</a:t>
          </a:r>
          <a:r>
            <a:rPr lang="en-US" sz="1600" dirty="0">
              <a:solidFill>
                <a:schemeClr val="tx1"/>
              </a:solidFill>
            </a:rPr>
            <a:t>:</a:t>
          </a:r>
          <a:r>
            <a:rPr lang="en-US" sz="1600" dirty="0">
              <a:solidFill>
                <a:srgbClr val="FF0000"/>
              </a:solidFill>
            </a:rPr>
            <a:t> </a:t>
          </a:r>
          <a:r>
            <a:rPr lang="el-GR" sz="1600" dirty="0">
              <a:solidFill>
                <a:schemeClr val="tx1"/>
              </a:solidFill>
            </a:rPr>
            <a:t>40,2</a:t>
          </a:r>
          <a:r>
            <a:rPr lang="en-US" sz="1600" dirty="0">
              <a:solidFill>
                <a:schemeClr val="tx1"/>
              </a:solidFill>
            </a:rPr>
            <a:t> %, </a:t>
          </a:r>
          <a:r>
            <a:rPr lang="en-US" sz="1600" dirty="0" err="1">
              <a:solidFill>
                <a:schemeClr val="tx1"/>
              </a:solidFill>
            </a:rPr>
            <a:t>Hb</a:t>
          </a:r>
          <a:r>
            <a:rPr lang="en-US" sz="1600" dirty="0">
              <a:solidFill>
                <a:schemeClr val="tx1"/>
              </a:solidFill>
            </a:rPr>
            <a:t>:  </a:t>
          </a:r>
          <a:r>
            <a:rPr lang="el-GR" sz="1600" dirty="0">
              <a:solidFill>
                <a:schemeClr val="tx1"/>
              </a:solidFill>
            </a:rPr>
            <a:t>13,7</a:t>
          </a:r>
          <a:r>
            <a:rPr lang="en-US" sz="1600" dirty="0">
              <a:solidFill>
                <a:schemeClr val="tx1"/>
              </a:solidFill>
            </a:rPr>
            <a:t>  </a:t>
          </a:r>
          <a:r>
            <a:rPr lang="en-US" sz="1200" dirty="0">
              <a:solidFill>
                <a:schemeClr val="tx1"/>
              </a:solidFill>
            </a:rPr>
            <a:t>g/dl</a:t>
          </a:r>
          <a:r>
            <a:rPr lang="el-GR" sz="1200" dirty="0">
              <a:solidFill>
                <a:schemeClr val="tx1"/>
              </a:solidFill>
            </a:rPr>
            <a:t> </a:t>
          </a:r>
          <a:r>
            <a:rPr lang="en-US" sz="1600" dirty="0">
              <a:solidFill>
                <a:schemeClr val="tx1"/>
              </a:solidFill>
            </a:rPr>
            <a:t>, MCV: </a:t>
          </a:r>
          <a:r>
            <a:rPr lang="el-GR" sz="1600" dirty="0">
              <a:solidFill>
                <a:schemeClr val="tx1"/>
              </a:solidFill>
            </a:rPr>
            <a:t>85,7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200" dirty="0" err="1">
              <a:solidFill>
                <a:schemeClr val="tx1"/>
              </a:solidFill>
            </a:rPr>
            <a:t>fl</a:t>
          </a:r>
          <a:endParaRPr lang="en-US" sz="1200" dirty="0">
            <a:solidFill>
              <a:schemeClr val="tx1"/>
            </a:solidFill>
          </a:endParaRPr>
        </a:p>
        <a:p>
          <a:pPr algn="l"/>
          <a:r>
            <a:rPr lang="en-US" sz="1600" dirty="0">
              <a:solidFill>
                <a:schemeClr val="tx1"/>
              </a:solidFill>
            </a:rPr>
            <a:t>WBC: </a:t>
          </a:r>
          <a:r>
            <a:rPr lang="el-GR" sz="1600" dirty="0">
              <a:solidFill>
                <a:srgbClr val="FF0000"/>
              </a:solidFill>
            </a:rPr>
            <a:t>14880</a:t>
          </a:r>
          <a:r>
            <a:rPr lang="en-US" sz="1600" dirty="0">
              <a:solidFill>
                <a:srgbClr val="FF0000"/>
              </a:solidFill>
            </a:rPr>
            <a:t>  </a:t>
          </a:r>
          <a:r>
            <a:rPr lang="en-US" sz="1200" dirty="0">
              <a:solidFill>
                <a:schemeClr val="tx1"/>
              </a:solidFill>
            </a:rPr>
            <a:t>K/</a:t>
          </a:r>
          <a:r>
            <a:rPr lang="el-GR" sz="1200" dirty="0">
              <a:solidFill>
                <a:schemeClr val="tx1"/>
              </a:solidFill>
            </a:rPr>
            <a:t>μ</a:t>
          </a:r>
          <a:r>
            <a:rPr lang="en-US" sz="1200" dirty="0">
              <a:solidFill>
                <a:schemeClr val="tx1"/>
              </a:solidFill>
            </a:rPr>
            <a:t>l </a:t>
          </a:r>
          <a:r>
            <a:rPr lang="en-US" sz="1600" dirty="0">
              <a:solidFill>
                <a:schemeClr val="tx1"/>
              </a:solidFill>
            </a:rPr>
            <a:t>(</a:t>
          </a:r>
          <a:r>
            <a:rPr lang="el-GR" sz="1600" dirty="0">
              <a:solidFill>
                <a:schemeClr val="tx1"/>
              </a:solidFill>
            </a:rPr>
            <a:t> Πολύ </a:t>
          </a:r>
          <a:r>
            <a:rPr lang="el-GR" sz="1600" dirty="0">
              <a:solidFill>
                <a:srgbClr val="FF0000"/>
              </a:solidFill>
            </a:rPr>
            <a:t>78</a:t>
          </a:r>
          <a:r>
            <a:rPr lang="el-GR" sz="1600" dirty="0">
              <a:solidFill>
                <a:schemeClr val="tx1"/>
              </a:solidFill>
            </a:rPr>
            <a:t>%, </a:t>
          </a:r>
          <a:r>
            <a:rPr lang="el-GR" sz="1600" dirty="0" err="1">
              <a:solidFill>
                <a:schemeClr val="tx1"/>
              </a:solidFill>
            </a:rPr>
            <a:t>Λεμφο</a:t>
          </a:r>
          <a:r>
            <a:rPr lang="el-GR" sz="1600" dirty="0">
              <a:solidFill>
                <a:schemeClr val="tx1"/>
              </a:solidFill>
            </a:rPr>
            <a:t> </a:t>
          </a:r>
          <a:r>
            <a:rPr lang="el-GR" sz="1600" dirty="0">
              <a:solidFill>
                <a:srgbClr val="FF0000"/>
              </a:solidFill>
            </a:rPr>
            <a:t>16</a:t>
          </a:r>
          <a:r>
            <a:rPr lang="el-GR" sz="1600" dirty="0">
              <a:solidFill>
                <a:schemeClr val="tx1"/>
              </a:solidFill>
            </a:rPr>
            <a:t>%), </a:t>
          </a:r>
          <a:r>
            <a:rPr lang="en-US" sz="1600" dirty="0">
              <a:solidFill>
                <a:schemeClr val="tx1"/>
              </a:solidFill>
            </a:rPr>
            <a:t>PLTs: </a:t>
          </a:r>
          <a:r>
            <a:rPr lang="el-GR" sz="1600" dirty="0">
              <a:solidFill>
                <a:schemeClr val="tx1"/>
              </a:solidFill>
            </a:rPr>
            <a:t>335000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200" dirty="0">
              <a:solidFill>
                <a:schemeClr val="tx1"/>
              </a:solidFill>
            </a:rPr>
            <a:t>/</a:t>
          </a:r>
          <a:r>
            <a:rPr lang="el-GR" sz="1200" dirty="0">
              <a:solidFill>
                <a:schemeClr val="tx1"/>
              </a:solidFill>
            </a:rPr>
            <a:t>μ</a:t>
          </a:r>
          <a:r>
            <a:rPr lang="en-US" sz="1200" dirty="0">
              <a:solidFill>
                <a:schemeClr val="tx1"/>
              </a:solidFill>
            </a:rPr>
            <a:t>l</a:t>
          </a:r>
        </a:p>
        <a:p>
          <a:pPr algn="l"/>
          <a:endParaRPr lang="en-US" sz="1600" dirty="0">
            <a:solidFill>
              <a:schemeClr val="tx1"/>
            </a:solidFill>
          </a:endParaRPr>
        </a:p>
        <a:p>
          <a:pPr algn="l"/>
          <a:endParaRPr lang="el-GR" sz="1200" dirty="0">
            <a:solidFill>
              <a:schemeClr val="tx1"/>
            </a:solidFill>
          </a:endParaRPr>
        </a:p>
      </dgm:t>
    </dgm:pt>
    <dgm:pt modelId="{FFD1B034-6340-4E82-9BCD-0A102A8C876B}" type="sibTrans" cxnId="{FBA5554B-CD31-4525-A655-9030041CC38F}">
      <dgm:prSet/>
      <dgm:spPr/>
      <dgm:t>
        <a:bodyPr/>
        <a:lstStyle/>
        <a:p>
          <a:endParaRPr lang="el-GR"/>
        </a:p>
      </dgm:t>
    </dgm:pt>
    <dgm:pt modelId="{F385B71E-1566-42E7-8FDC-BA9D1FF8B2DB}" type="parTrans" cxnId="{FBA5554B-CD31-4525-A655-9030041CC38F}">
      <dgm:prSet/>
      <dgm:spPr/>
      <dgm:t>
        <a:bodyPr/>
        <a:lstStyle/>
        <a:p>
          <a:endParaRPr lang="el-GR"/>
        </a:p>
      </dgm:t>
    </dgm:pt>
    <dgm:pt modelId="{9E76BC1C-C6AB-4CAD-8AED-F9F8B12EEFD8}">
      <dgm:prSet custT="1"/>
      <dgm:spPr>
        <a:solidFill>
          <a:srgbClr val="00B050"/>
        </a:solidFill>
      </dgm:spPr>
      <dgm:t>
        <a:bodyPr/>
        <a:lstStyle/>
        <a:p>
          <a:pPr algn="l"/>
          <a:r>
            <a:rPr lang="en-US" sz="1600" dirty="0" err="1">
              <a:solidFill>
                <a:schemeClr val="tx1"/>
              </a:solidFill>
              <a:ea typeface="SimSun"/>
            </a:rPr>
            <a:t>Glu</a:t>
          </a:r>
          <a:r>
            <a:rPr lang="el-GR" sz="1600" dirty="0">
              <a:solidFill>
                <a:schemeClr val="tx1"/>
              </a:solidFill>
              <a:ea typeface="SimSun"/>
            </a:rPr>
            <a:t>: 85 </a:t>
          </a:r>
          <a:r>
            <a:rPr lang="en-US" sz="1600" dirty="0">
              <a:solidFill>
                <a:schemeClr val="tx1"/>
              </a:solidFill>
              <a:ea typeface="SimSun"/>
            </a:rPr>
            <a:t>mg</a:t>
          </a:r>
          <a:r>
            <a:rPr lang="el-GR" sz="1600" dirty="0">
              <a:solidFill>
                <a:schemeClr val="tx1"/>
              </a:solidFill>
              <a:ea typeface="SimSun"/>
            </a:rPr>
            <a:t>/</a:t>
          </a:r>
          <a:r>
            <a:rPr lang="en-US" sz="1600" dirty="0">
              <a:solidFill>
                <a:schemeClr val="tx1"/>
              </a:solidFill>
              <a:ea typeface="SimSun"/>
            </a:rPr>
            <a:t>dl</a:t>
          </a:r>
          <a:r>
            <a:rPr lang="el-GR" sz="1600" dirty="0">
              <a:solidFill>
                <a:schemeClr val="tx1"/>
              </a:solidFill>
              <a:ea typeface="SimSun"/>
            </a:rPr>
            <a:t>,</a:t>
          </a:r>
          <a:r>
            <a:rPr lang="en-US" sz="1600" dirty="0">
              <a:solidFill>
                <a:schemeClr val="tx1"/>
              </a:solidFill>
              <a:ea typeface="SimSun"/>
            </a:rPr>
            <a:t> Ur</a:t>
          </a:r>
          <a:r>
            <a:rPr lang="el-GR" sz="1600" dirty="0">
              <a:solidFill>
                <a:schemeClr val="tx1"/>
              </a:solidFill>
              <a:ea typeface="SimSun"/>
            </a:rPr>
            <a:t>: 21 </a:t>
          </a:r>
          <a:r>
            <a:rPr lang="en-US" sz="1600" dirty="0">
              <a:solidFill>
                <a:schemeClr val="tx1"/>
              </a:solidFill>
              <a:ea typeface="SimSun"/>
            </a:rPr>
            <a:t>mg</a:t>
          </a:r>
          <a:r>
            <a:rPr lang="el-GR" sz="1600" dirty="0">
              <a:solidFill>
                <a:schemeClr val="tx1"/>
              </a:solidFill>
              <a:ea typeface="SimSun"/>
            </a:rPr>
            <a:t>/</a:t>
          </a:r>
          <a:r>
            <a:rPr lang="en-US" sz="1600" dirty="0">
              <a:solidFill>
                <a:schemeClr val="tx1"/>
              </a:solidFill>
              <a:ea typeface="SimSun"/>
            </a:rPr>
            <a:t>dl, Cr</a:t>
          </a:r>
          <a:r>
            <a:rPr lang="el-GR" sz="1600" dirty="0">
              <a:solidFill>
                <a:schemeClr val="tx1"/>
              </a:solidFill>
              <a:ea typeface="SimSun"/>
            </a:rPr>
            <a:t>: 0.7 </a:t>
          </a:r>
          <a:r>
            <a:rPr lang="en-US" sz="1600" dirty="0">
              <a:solidFill>
                <a:schemeClr val="tx1"/>
              </a:solidFill>
              <a:ea typeface="SimSun"/>
            </a:rPr>
            <a:t>mg</a:t>
          </a:r>
          <a:r>
            <a:rPr lang="el-GR" sz="1600" dirty="0">
              <a:solidFill>
                <a:schemeClr val="tx1"/>
              </a:solidFill>
              <a:ea typeface="SimSun"/>
            </a:rPr>
            <a:t>/</a:t>
          </a:r>
          <a:r>
            <a:rPr lang="en-US" sz="1600" dirty="0">
              <a:solidFill>
                <a:schemeClr val="tx1"/>
              </a:solidFill>
              <a:ea typeface="SimSun"/>
            </a:rPr>
            <a:t>dl</a:t>
          </a:r>
          <a:r>
            <a:rPr lang="el-GR" sz="1600" dirty="0">
              <a:solidFill>
                <a:schemeClr val="tx1"/>
              </a:solidFill>
              <a:ea typeface="SimSun"/>
            </a:rPr>
            <a:t>, </a:t>
          </a:r>
          <a:r>
            <a:rPr lang="en-US" sz="1600" dirty="0">
              <a:solidFill>
                <a:schemeClr val="tx1"/>
              </a:solidFill>
              <a:ea typeface="SimSun"/>
            </a:rPr>
            <a:t>Na</a:t>
          </a:r>
          <a:r>
            <a:rPr lang="el-GR" sz="1600" dirty="0">
              <a:solidFill>
                <a:schemeClr val="tx1"/>
              </a:solidFill>
              <a:ea typeface="SimSun"/>
            </a:rPr>
            <a:t>: 142 </a:t>
          </a:r>
          <a:r>
            <a:rPr lang="en-US" sz="1600" dirty="0" err="1">
              <a:solidFill>
                <a:schemeClr val="tx1"/>
              </a:solidFill>
              <a:ea typeface="SimSun"/>
            </a:rPr>
            <a:t>mmol</a:t>
          </a:r>
          <a:r>
            <a:rPr lang="el-GR" sz="1600" dirty="0">
              <a:solidFill>
                <a:schemeClr val="tx1"/>
              </a:solidFill>
              <a:ea typeface="SimSun"/>
            </a:rPr>
            <a:t>/</a:t>
          </a:r>
          <a:r>
            <a:rPr lang="en-US" sz="1600" dirty="0">
              <a:solidFill>
                <a:schemeClr val="tx1"/>
              </a:solidFill>
              <a:ea typeface="SimSun"/>
            </a:rPr>
            <a:t>l</a:t>
          </a:r>
          <a:r>
            <a:rPr lang="el-GR" sz="1600" dirty="0">
              <a:solidFill>
                <a:schemeClr val="tx1"/>
              </a:solidFill>
              <a:ea typeface="SimSun"/>
            </a:rPr>
            <a:t>, </a:t>
          </a:r>
          <a:r>
            <a:rPr lang="en-US" sz="1600" dirty="0">
              <a:solidFill>
                <a:schemeClr val="tx1"/>
              </a:solidFill>
              <a:ea typeface="SimSun"/>
            </a:rPr>
            <a:t>K</a:t>
          </a:r>
          <a:r>
            <a:rPr lang="el-GR" sz="1600" dirty="0">
              <a:solidFill>
                <a:schemeClr val="tx1"/>
              </a:solidFill>
              <a:ea typeface="SimSun"/>
            </a:rPr>
            <a:t>: 3.9 </a:t>
          </a:r>
          <a:r>
            <a:rPr lang="en-US" sz="1600" dirty="0" err="1">
              <a:solidFill>
                <a:schemeClr val="tx1"/>
              </a:solidFill>
              <a:ea typeface="SimSun"/>
            </a:rPr>
            <a:t>mmol</a:t>
          </a:r>
          <a:r>
            <a:rPr lang="el-GR" sz="1600" dirty="0">
              <a:solidFill>
                <a:schemeClr val="tx1"/>
              </a:solidFill>
              <a:ea typeface="SimSun"/>
            </a:rPr>
            <a:t>/</a:t>
          </a:r>
          <a:r>
            <a:rPr lang="en-US" sz="1600" dirty="0">
              <a:solidFill>
                <a:schemeClr val="tx1"/>
              </a:solidFill>
              <a:ea typeface="SimSun"/>
            </a:rPr>
            <a:t>l</a:t>
          </a:r>
          <a:r>
            <a:rPr lang="el-GR" sz="1600" dirty="0">
              <a:solidFill>
                <a:schemeClr val="tx1"/>
              </a:solidFill>
              <a:ea typeface="SimSun"/>
            </a:rPr>
            <a:t> , </a:t>
          </a:r>
          <a:r>
            <a:rPr lang="en-US" sz="1600" dirty="0">
              <a:solidFill>
                <a:schemeClr val="tx1"/>
              </a:solidFill>
              <a:ea typeface="SimSun"/>
            </a:rPr>
            <a:t>Ca</a:t>
          </a:r>
          <a:r>
            <a:rPr lang="el-GR" sz="1600" dirty="0">
              <a:solidFill>
                <a:schemeClr val="tx1"/>
              </a:solidFill>
              <a:ea typeface="SimSun"/>
            </a:rPr>
            <a:t>: 8.9 </a:t>
          </a:r>
          <a:r>
            <a:rPr lang="en-US" sz="1600" dirty="0">
              <a:solidFill>
                <a:schemeClr val="tx1"/>
              </a:solidFill>
              <a:ea typeface="SimSun"/>
            </a:rPr>
            <a:t>mg</a:t>
          </a:r>
          <a:r>
            <a:rPr lang="el-GR" sz="1600" dirty="0">
              <a:solidFill>
                <a:schemeClr val="tx1"/>
              </a:solidFill>
              <a:ea typeface="SimSun"/>
            </a:rPr>
            <a:t>/</a:t>
          </a:r>
          <a:r>
            <a:rPr lang="en-US" sz="1600" dirty="0">
              <a:solidFill>
                <a:schemeClr val="tx1"/>
              </a:solidFill>
              <a:ea typeface="SimSun"/>
            </a:rPr>
            <a:t>dl</a:t>
          </a:r>
          <a:r>
            <a:rPr lang="el-GR" sz="1600" dirty="0">
              <a:solidFill>
                <a:schemeClr val="tx1"/>
              </a:solidFill>
              <a:ea typeface="SimSun"/>
            </a:rPr>
            <a:t>, </a:t>
          </a:r>
          <a:r>
            <a:rPr lang="en-US" sz="1600" dirty="0">
              <a:solidFill>
                <a:schemeClr val="tx1"/>
              </a:solidFill>
              <a:ea typeface="SimSun"/>
            </a:rPr>
            <a:t>Mg</a:t>
          </a:r>
          <a:r>
            <a:rPr lang="el-GR" sz="1600" dirty="0">
              <a:solidFill>
                <a:schemeClr val="tx1"/>
              </a:solidFill>
              <a:ea typeface="SimSun"/>
            </a:rPr>
            <a:t>: 2.1 </a:t>
          </a:r>
          <a:r>
            <a:rPr lang="en-US" sz="1600" dirty="0">
              <a:solidFill>
                <a:schemeClr val="tx1"/>
              </a:solidFill>
              <a:ea typeface="SimSun"/>
            </a:rPr>
            <a:t>mg</a:t>
          </a:r>
          <a:r>
            <a:rPr lang="el-GR" sz="1600" dirty="0">
              <a:solidFill>
                <a:schemeClr val="tx1"/>
              </a:solidFill>
              <a:ea typeface="SimSun"/>
            </a:rPr>
            <a:t>/</a:t>
          </a:r>
          <a:r>
            <a:rPr lang="en-US" sz="1600" dirty="0">
              <a:solidFill>
                <a:schemeClr val="tx1"/>
              </a:solidFill>
              <a:ea typeface="SimSun"/>
            </a:rPr>
            <a:t>dl</a:t>
          </a:r>
          <a:r>
            <a:rPr lang="el-GR" sz="1600" dirty="0">
              <a:solidFill>
                <a:schemeClr val="tx1"/>
              </a:solidFill>
              <a:ea typeface="SimSun"/>
            </a:rPr>
            <a:t>, </a:t>
          </a:r>
          <a:endParaRPr lang="en-US" sz="1600" dirty="0">
            <a:solidFill>
              <a:schemeClr val="tx1"/>
            </a:solidFill>
            <a:ea typeface="SimSun"/>
          </a:endParaRPr>
        </a:p>
        <a:p>
          <a:pPr algn="l"/>
          <a:r>
            <a:rPr lang="en-US" sz="1600" dirty="0" err="1">
              <a:solidFill>
                <a:schemeClr val="tx1"/>
              </a:solidFill>
              <a:ea typeface="SimSun"/>
            </a:rPr>
            <a:t>alb</a:t>
          </a:r>
          <a:r>
            <a:rPr lang="el-GR" sz="1600" dirty="0">
              <a:solidFill>
                <a:schemeClr val="tx1"/>
              </a:solidFill>
              <a:ea typeface="SimSun"/>
            </a:rPr>
            <a:t>: 41,5</a:t>
          </a:r>
          <a:r>
            <a:rPr lang="el-GR" sz="1600" b="1" dirty="0">
              <a:solidFill>
                <a:srgbClr val="FF0000"/>
              </a:solidFill>
              <a:ea typeface="SimSun"/>
            </a:rPr>
            <a:t> </a:t>
          </a:r>
          <a:r>
            <a:rPr lang="en-US" sz="1600" dirty="0">
              <a:solidFill>
                <a:schemeClr val="tx1"/>
              </a:solidFill>
              <a:ea typeface="SimSun"/>
            </a:rPr>
            <a:t>g</a:t>
          </a:r>
          <a:r>
            <a:rPr lang="el-GR" sz="1600" dirty="0">
              <a:solidFill>
                <a:schemeClr val="tx1"/>
              </a:solidFill>
              <a:ea typeface="SimSun"/>
            </a:rPr>
            <a:t>/</a:t>
          </a:r>
          <a:r>
            <a:rPr lang="en-US" sz="1600" dirty="0">
              <a:solidFill>
                <a:schemeClr val="tx1"/>
              </a:solidFill>
              <a:ea typeface="SimSun"/>
            </a:rPr>
            <a:t>l</a:t>
          </a:r>
          <a:r>
            <a:rPr lang="el-GR" sz="1600" dirty="0">
              <a:solidFill>
                <a:schemeClr val="tx1"/>
              </a:solidFill>
              <a:ea typeface="SimSun"/>
            </a:rPr>
            <a:t>, </a:t>
          </a:r>
          <a:r>
            <a:rPr lang="en-US" sz="1600" dirty="0">
              <a:solidFill>
                <a:schemeClr val="tx1"/>
              </a:solidFill>
              <a:ea typeface="SimSun"/>
            </a:rPr>
            <a:t>TP</a:t>
          </a:r>
          <a:r>
            <a:rPr lang="el-GR" sz="1600" dirty="0">
              <a:solidFill>
                <a:schemeClr val="tx1"/>
              </a:solidFill>
              <a:ea typeface="SimSun"/>
            </a:rPr>
            <a:t>: 72</a:t>
          </a:r>
          <a:r>
            <a:rPr lang="el-GR" sz="1600" dirty="0">
              <a:solidFill>
                <a:srgbClr val="FF0000"/>
              </a:solidFill>
              <a:ea typeface="SimSun"/>
            </a:rPr>
            <a:t> </a:t>
          </a:r>
          <a:r>
            <a:rPr lang="en-US" sz="1600" dirty="0">
              <a:solidFill>
                <a:schemeClr val="tx1"/>
              </a:solidFill>
              <a:ea typeface="SimSun"/>
            </a:rPr>
            <a:t>g</a:t>
          </a:r>
          <a:r>
            <a:rPr lang="el-GR" sz="1600" dirty="0">
              <a:solidFill>
                <a:schemeClr val="tx1"/>
              </a:solidFill>
              <a:ea typeface="SimSun"/>
            </a:rPr>
            <a:t>/</a:t>
          </a:r>
          <a:r>
            <a:rPr lang="en-US" sz="1600" dirty="0">
              <a:solidFill>
                <a:schemeClr val="tx1"/>
              </a:solidFill>
              <a:ea typeface="SimSun"/>
            </a:rPr>
            <a:t>l</a:t>
          </a:r>
          <a:r>
            <a:rPr lang="el-GR" sz="1600" dirty="0">
              <a:solidFill>
                <a:schemeClr val="tx1"/>
              </a:solidFill>
              <a:ea typeface="SimSun"/>
            </a:rPr>
            <a:t>, </a:t>
          </a:r>
          <a:r>
            <a:rPr lang="en-US" sz="1600" dirty="0">
              <a:solidFill>
                <a:schemeClr val="tx1"/>
              </a:solidFill>
              <a:ea typeface="SimSun"/>
            </a:rPr>
            <a:t>AST</a:t>
          </a:r>
          <a:r>
            <a:rPr lang="el-GR" sz="1600" dirty="0">
              <a:solidFill>
                <a:schemeClr val="tx1"/>
              </a:solidFill>
              <a:ea typeface="SimSun"/>
            </a:rPr>
            <a:t>: 15 </a:t>
          </a:r>
          <a:r>
            <a:rPr lang="en-US" sz="1600" dirty="0">
              <a:solidFill>
                <a:schemeClr val="tx1"/>
              </a:solidFill>
              <a:ea typeface="SimSun"/>
            </a:rPr>
            <a:t>U</a:t>
          </a:r>
          <a:r>
            <a:rPr lang="el-GR" sz="1600" dirty="0">
              <a:solidFill>
                <a:schemeClr val="tx1"/>
              </a:solidFill>
              <a:ea typeface="SimSun"/>
            </a:rPr>
            <a:t>/</a:t>
          </a:r>
          <a:r>
            <a:rPr lang="en-US" sz="1600" dirty="0">
              <a:solidFill>
                <a:schemeClr val="tx1"/>
              </a:solidFill>
              <a:ea typeface="SimSun"/>
            </a:rPr>
            <a:t>l</a:t>
          </a:r>
          <a:r>
            <a:rPr lang="el-GR" sz="1600" dirty="0">
              <a:solidFill>
                <a:schemeClr val="tx1"/>
              </a:solidFill>
              <a:ea typeface="SimSun"/>
            </a:rPr>
            <a:t> (</a:t>
          </a:r>
          <a:r>
            <a:rPr lang="el-GR" sz="1600" dirty="0" err="1">
              <a:solidFill>
                <a:schemeClr val="tx1"/>
              </a:solidFill>
              <a:ea typeface="SimSun"/>
            </a:rPr>
            <a:t>φ.τ</a:t>
          </a:r>
          <a:r>
            <a:rPr lang="el-GR" sz="1600" dirty="0">
              <a:solidFill>
                <a:schemeClr val="tx1"/>
              </a:solidFill>
              <a:ea typeface="SimSun"/>
            </a:rPr>
            <a:t>.: 15-35), </a:t>
          </a:r>
          <a:r>
            <a:rPr lang="en-US" sz="1600" dirty="0">
              <a:solidFill>
                <a:schemeClr val="tx1"/>
              </a:solidFill>
              <a:ea typeface="SimSun"/>
            </a:rPr>
            <a:t>ALT</a:t>
          </a:r>
          <a:r>
            <a:rPr lang="el-GR" sz="1600" dirty="0">
              <a:solidFill>
                <a:schemeClr val="tx1"/>
              </a:solidFill>
              <a:ea typeface="SimSun"/>
            </a:rPr>
            <a:t>: 7 </a:t>
          </a:r>
          <a:r>
            <a:rPr lang="en-US" sz="1600" dirty="0">
              <a:solidFill>
                <a:schemeClr val="tx1"/>
              </a:solidFill>
              <a:ea typeface="SimSun"/>
            </a:rPr>
            <a:t>U</a:t>
          </a:r>
          <a:r>
            <a:rPr lang="el-GR" sz="1600" dirty="0">
              <a:solidFill>
                <a:schemeClr val="tx1"/>
              </a:solidFill>
              <a:ea typeface="SimSun"/>
            </a:rPr>
            <a:t>/</a:t>
          </a:r>
          <a:r>
            <a:rPr lang="en-US" sz="1600" dirty="0">
              <a:solidFill>
                <a:schemeClr val="tx1"/>
              </a:solidFill>
              <a:ea typeface="SimSun"/>
            </a:rPr>
            <a:t>l</a:t>
          </a:r>
          <a:r>
            <a:rPr lang="el-GR" sz="1600" dirty="0">
              <a:solidFill>
                <a:schemeClr val="tx1"/>
              </a:solidFill>
              <a:ea typeface="SimSun"/>
            </a:rPr>
            <a:t>, </a:t>
          </a:r>
          <a:r>
            <a:rPr lang="en-US" sz="1600" dirty="0">
              <a:solidFill>
                <a:schemeClr val="tx1"/>
              </a:solidFill>
              <a:ea typeface="SimSun"/>
            </a:rPr>
            <a:t>ALP</a:t>
          </a:r>
          <a:r>
            <a:rPr lang="el-GR" sz="1600" dirty="0">
              <a:solidFill>
                <a:schemeClr val="tx1"/>
              </a:solidFill>
              <a:ea typeface="SimSun"/>
            </a:rPr>
            <a:t>: 90 </a:t>
          </a:r>
          <a:r>
            <a:rPr lang="en-US" sz="1600" dirty="0">
              <a:solidFill>
                <a:schemeClr val="tx1"/>
              </a:solidFill>
              <a:ea typeface="SimSun"/>
            </a:rPr>
            <a:t>U</a:t>
          </a:r>
          <a:r>
            <a:rPr lang="el-GR" sz="1600" dirty="0">
              <a:solidFill>
                <a:schemeClr val="tx1"/>
              </a:solidFill>
              <a:ea typeface="SimSun"/>
            </a:rPr>
            <a:t>/</a:t>
          </a:r>
          <a:r>
            <a:rPr lang="en-US" sz="1600" dirty="0">
              <a:solidFill>
                <a:schemeClr val="tx1"/>
              </a:solidFill>
              <a:ea typeface="SimSun"/>
            </a:rPr>
            <a:t>l</a:t>
          </a:r>
          <a:r>
            <a:rPr lang="el-GR" sz="1600" dirty="0">
              <a:solidFill>
                <a:schemeClr val="tx1"/>
              </a:solidFill>
              <a:ea typeface="SimSun"/>
            </a:rPr>
            <a:t> , γ-</a:t>
          </a:r>
          <a:r>
            <a:rPr lang="en-US" sz="1600" dirty="0">
              <a:solidFill>
                <a:schemeClr val="tx1"/>
              </a:solidFill>
              <a:ea typeface="SimSun"/>
            </a:rPr>
            <a:t>GT</a:t>
          </a:r>
          <a:r>
            <a:rPr lang="el-GR" sz="1600" dirty="0">
              <a:solidFill>
                <a:schemeClr val="tx1"/>
              </a:solidFill>
              <a:ea typeface="SimSun"/>
            </a:rPr>
            <a:t>: 12 </a:t>
          </a:r>
          <a:r>
            <a:rPr lang="en-US" sz="1600" dirty="0">
              <a:solidFill>
                <a:schemeClr val="tx1"/>
              </a:solidFill>
              <a:ea typeface="SimSun"/>
            </a:rPr>
            <a:t>U</a:t>
          </a:r>
          <a:r>
            <a:rPr lang="el-GR" sz="1600" dirty="0">
              <a:solidFill>
                <a:schemeClr val="tx1"/>
              </a:solidFill>
              <a:ea typeface="SimSun"/>
            </a:rPr>
            <a:t>/</a:t>
          </a:r>
          <a:r>
            <a:rPr lang="en-US" sz="1600" dirty="0">
              <a:solidFill>
                <a:schemeClr val="tx1"/>
              </a:solidFill>
              <a:ea typeface="SimSun"/>
            </a:rPr>
            <a:t>l</a:t>
          </a:r>
          <a:r>
            <a:rPr lang="el-GR" sz="1600" dirty="0">
              <a:solidFill>
                <a:schemeClr val="tx1"/>
              </a:solidFill>
              <a:ea typeface="SimSun"/>
            </a:rPr>
            <a:t>, </a:t>
          </a:r>
          <a:r>
            <a:rPr lang="en-US" sz="1600" dirty="0" err="1">
              <a:solidFill>
                <a:schemeClr val="tx1"/>
              </a:solidFill>
              <a:ea typeface="SimSun"/>
            </a:rPr>
            <a:t>TBil</a:t>
          </a:r>
          <a:r>
            <a:rPr lang="el-GR" sz="1600" dirty="0">
              <a:solidFill>
                <a:schemeClr val="tx1"/>
              </a:solidFill>
              <a:ea typeface="SimSun"/>
            </a:rPr>
            <a:t>: 0.6 </a:t>
          </a:r>
          <a:r>
            <a:rPr lang="en-US" sz="1600" dirty="0">
              <a:solidFill>
                <a:schemeClr val="tx1"/>
              </a:solidFill>
              <a:ea typeface="SimSun"/>
            </a:rPr>
            <a:t>mg</a:t>
          </a:r>
          <a:r>
            <a:rPr lang="el-GR" sz="1600" dirty="0">
              <a:solidFill>
                <a:schemeClr val="tx1"/>
              </a:solidFill>
              <a:ea typeface="SimSun"/>
            </a:rPr>
            <a:t>/</a:t>
          </a:r>
          <a:r>
            <a:rPr lang="en-US" sz="1600" dirty="0">
              <a:solidFill>
                <a:schemeClr val="tx1"/>
              </a:solidFill>
              <a:ea typeface="SimSun"/>
            </a:rPr>
            <a:t>dl</a:t>
          </a:r>
          <a:r>
            <a:rPr lang="el-GR" sz="1600" dirty="0">
              <a:solidFill>
                <a:schemeClr val="tx1"/>
              </a:solidFill>
              <a:ea typeface="SimSun"/>
            </a:rPr>
            <a:t> , </a:t>
          </a:r>
          <a:r>
            <a:rPr lang="en-US" sz="1600" dirty="0">
              <a:solidFill>
                <a:schemeClr val="tx1"/>
              </a:solidFill>
              <a:ea typeface="SimSun"/>
            </a:rPr>
            <a:t>AMS</a:t>
          </a:r>
          <a:r>
            <a:rPr lang="el-GR" sz="1600" dirty="0">
              <a:solidFill>
                <a:schemeClr val="tx1"/>
              </a:solidFill>
              <a:ea typeface="SimSun"/>
            </a:rPr>
            <a:t>: 35 </a:t>
          </a:r>
          <a:r>
            <a:rPr lang="en-US" sz="1600" dirty="0">
              <a:solidFill>
                <a:schemeClr val="tx1"/>
              </a:solidFill>
              <a:ea typeface="SimSun"/>
            </a:rPr>
            <a:t>U</a:t>
          </a:r>
          <a:r>
            <a:rPr lang="el-GR" sz="1600" dirty="0">
              <a:solidFill>
                <a:schemeClr val="tx1"/>
              </a:solidFill>
              <a:ea typeface="SimSun"/>
            </a:rPr>
            <a:t>/</a:t>
          </a:r>
          <a:r>
            <a:rPr lang="en-US" sz="1600" dirty="0">
              <a:solidFill>
                <a:schemeClr val="tx1"/>
              </a:solidFill>
              <a:ea typeface="SimSun"/>
            </a:rPr>
            <a:t>l</a:t>
          </a:r>
          <a:r>
            <a:rPr lang="el-GR" sz="1600" dirty="0">
              <a:solidFill>
                <a:schemeClr val="tx1"/>
              </a:solidFill>
              <a:ea typeface="SimSun"/>
            </a:rPr>
            <a:t> , </a:t>
          </a:r>
          <a:r>
            <a:rPr lang="en-US" sz="1600" dirty="0">
              <a:solidFill>
                <a:schemeClr val="tx1"/>
              </a:solidFill>
              <a:ea typeface="SimSun"/>
            </a:rPr>
            <a:t>LDH</a:t>
          </a:r>
          <a:r>
            <a:rPr lang="el-GR" sz="1600" dirty="0">
              <a:solidFill>
                <a:schemeClr val="tx1"/>
              </a:solidFill>
              <a:ea typeface="SimSun"/>
            </a:rPr>
            <a:t>: 137 </a:t>
          </a:r>
          <a:r>
            <a:rPr lang="en-US" sz="1600" dirty="0">
              <a:solidFill>
                <a:schemeClr val="tx1"/>
              </a:solidFill>
              <a:ea typeface="SimSun"/>
            </a:rPr>
            <a:t>U</a:t>
          </a:r>
          <a:r>
            <a:rPr lang="el-GR" sz="1600" dirty="0">
              <a:solidFill>
                <a:schemeClr val="tx1"/>
              </a:solidFill>
              <a:ea typeface="SimSun"/>
            </a:rPr>
            <a:t>/</a:t>
          </a:r>
          <a:r>
            <a:rPr lang="en-US" sz="1600" dirty="0">
              <a:solidFill>
                <a:schemeClr val="tx1"/>
              </a:solidFill>
              <a:ea typeface="SimSun"/>
            </a:rPr>
            <a:t>l</a:t>
          </a:r>
          <a:r>
            <a:rPr lang="el-GR" sz="1600" dirty="0">
              <a:solidFill>
                <a:schemeClr val="tx1"/>
              </a:solidFill>
              <a:ea typeface="SimSun"/>
            </a:rPr>
            <a:t>, </a:t>
          </a:r>
          <a:r>
            <a:rPr lang="en-US" sz="1600" dirty="0">
              <a:solidFill>
                <a:schemeClr val="tx1"/>
              </a:solidFill>
              <a:ea typeface="SimSun"/>
            </a:rPr>
            <a:t>UA</a:t>
          </a:r>
          <a:r>
            <a:rPr lang="el-GR" sz="1600" dirty="0">
              <a:solidFill>
                <a:schemeClr val="tx1"/>
              </a:solidFill>
              <a:ea typeface="SimSun"/>
            </a:rPr>
            <a:t>: </a:t>
          </a:r>
          <a:r>
            <a:rPr lang="en-US" sz="1600" dirty="0">
              <a:solidFill>
                <a:schemeClr val="tx1"/>
              </a:solidFill>
              <a:ea typeface="SimSun"/>
            </a:rPr>
            <a:t>  </a:t>
          </a:r>
          <a:r>
            <a:rPr lang="el-GR" sz="1600" dirty="0">
              <a:solidFill>
                <a:schemeClr val="tx1"/>
              </a:solidFill>
              <a:ea typeface="SimSun"/>
            </a:rPr>
            <a:t>3.4 </a:t>
          </a:r>
          <a:r>
            <a:rPr lang="en-US" sz="1600" dirty="0">
              <a:solidFill>
                <a:schemeClr val="tx1"/>
              </a:solidFill>
              <a:ea typeface="SimSun"/>
            </a:rPr>
            <a:t>mg</a:t>
          </a:r>
          <a:r>
            <a:rPr lang="el-GR" sz="1600" dirty="0">
              <a:solidFill>
                <a:schemeClr val="tx1"/>
              </a:solidFill>
              <a:ea typeface="SimSun"/>
            </a:rPr>
            <a:t>/</a:t>
          </a:r>
          <a:r>
            <a:rPr lang="en-US" sz="1600" dirty="0">
              <a:solidFill>
                <a:schemeClr val="tx1"/>
              </a:solidFill>
              <a:ea typeface="SimSun"/>
            </a:rPr>
            <a:t>dl</a:t>
          </a:r>
          <a:endParaRPr lang="el-GR" sz="1600" dirty="0">
            <a:solidFill>
              <a:schemeClr val="tx1"/>
            </a:solidFill>
          </a:endParaRPr>
        </a:p>
      </dgm:t>
    </dgm:pt>
    <dgm:pt modelId="{E1E200B9-70E4-4C44-B2C0-CD3A209DA82A}" type="parTrans" cxnId="{A141D8AD-3564-4702-BA15-ED100088831A}">
      <dgm:prSet/>
      <dgm:spPr/>
      <dgm:t>
        <a:bodyPr/>
        <a:lstStyle/>
        <a:p>
          <a:endParaRPr lang="el-GR"/>
        </a:p>
      </dgm:t>
    </dgm:pt>
    <dgm:pt modelId="{87B1B3DA-4883-4C00-8FC6-DCFBA623DC59}" type="sibTrans" cxnId="{A141D8AD-3564-4702-BA15-ED100088831A}">
      <dgm:prSet/>
      <dgm:spPr/>
      <dgm:t>
        <a:bodyPr/>
        <a:lstStyle/>
        <a:p>
          <a:endParaRPr lang="el-GR"/>
        </a:p>
      </dgm:t>
    </dgm:pt>
    <dgm:pt modelId="{39F39A19-B3E2-4063-B3E0-031BAB1CF358}">
      <dgm:prSet phldrT="[Κείμενο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l-GR"/>
        </a:p>
      </dgm:t>
    </dgm:pt>
    <dgm:pt modelId="{17652CEC-E161-4049-98A6-90C967B36819}" type="sibTrans" cxnId="{C7917385-EA51-4A39-A1C4-3167554CDAEF}">
      <dgm:prSet/>
      <dgm:spPr/>
      <dgm:t>
        <a:bodyPr/>
        <a:lstStyle/>
        <a:p>
          <a:endParaRPr lang="el-GR"/>
        </a:p>
      </dgm:t>
    </dgm:pt>
    <dgm:pt modelId="{66B855C8-8943-4EFC-BCF2-2BA0CF33571F}" type="parTrans" cxnId="{C7917385-EA51-4A39-A1C4-3167554CDAEF}">
      <dgm:prSet/>
      <dgm:spPr/>
      <dgm:t>
        <a:bodyPr/>
        <a:lstStyle/>
        <a:p>
          <a:endParaRPr lang="el-GR"/>
        </a:p>
      </dgm:t>
    </dgm:pt>
    <dgm:pt modelId="{888AB0D1-74B6-4D96-AD5B-E98BCFC35C14}">
      <dgm:prSet phldrT="[Κείμενο]" custT="1"/>
      <dgm:spPr>
        <a:solidFill>
          <a:srgbClr val="FF0000"/>
        </a:solidFill>
        <a:ln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l-GR" sz="1600" dirty="0">
              <a:solidFill>
                <a:schemeClr val="tx1"/>
              </a:solidFill>
            </a:rPr>
            <a:t>Γενική ούρων: </a:t>
          </a:r>
          <a:r>
            <a:rPr lang="el-GR" sz="1600" dirty="0" err="1">
              <a:solidFill>
                <a:schemeClr val="tx1"/>
              </a:solidFill>
            </a:rPr>
            <a:t>κ.φ</a:t>
          </a:r>
          <a:r>
            <a:rPr lang="el-GR" sz="1600" dirty="0">
              <a:solidFill>
                <a:schemeClr val="tx1"/>
              </a:solidFill>
            </a:rPr>
            <a:t>, καλλιέργεια ούρων: στείρα</a:t>
          </a:r>
        </a:p>
        <a:p>
          <a:pPr algn="l"/>
          <a:endParaRPr lang="el-GR" sz="1600" dirty="0">
            <a:solidFill>
              <a:schemeClr val="tx1"/>
            </a:solidFill>
          </a:endParaRPr>
        </a:p>
        <a:p>
          <a:pPr algn="l"/>
          <a:r>
            <a:rPr lang="el-GR" sz="1600" dirty="0">
              <a:solidFill>
                <a:schemeClr val="tx1"/>
              </a:solidFill>
            </a:rPr>
            <a:t>Καλλιέργεια υλικού από τις δερματικές βλάβες (πολλαπλά δείγματα) για κοινά και μύκητες: ΣΤΕΙΡΑ</a:t>
          </a:r>
        </a:p>
        <a:p>
          <a:pPr algn="l"/>
          <a:endParaRPr lang="el-GR" sz="1600" dirty="0">
            <a:solidFill>
              <a:schemeClr val="tx1"/>
            </a:solidFill>
          </a:endParaRPr>
        </a:p>
      </dgm:t>
    </dgm:pt>
    <dgm:pt modelId="{898ECAE3-AE11-44D4-9982-D8312E67782D}" type="sibTrans" cxnId="{5D3DAD57-BDCC-494A-A6B8-BF1ABFEE32E6}">
      <dgm:prSet/>
      <dgm:spPr/>
      <dgm:t>
        <a:bodyPr/>
        <a:lstStyle/>
        <a:p>
          <a:endParaRPr lang="el-GR"/>
        </a:p>
      </dgm:t>
    </dgm:pt>
    <dgm:pt modelId="{4C82B302-64D2-4AA0-994F-CA36423B0282}" type="parTrans" cxnId="{5D3DAD57-BDCC-494A-A6B8-BF1ABFEE32E6}">
      <dgm:prSet/>
      <dgm:spPr/>
      <dgm:t>
        <a:bodyPr/>
        <a:lstStyle/>
        <a:p>
          <a:endParaRPr lang="el-GR"/>
        </a:p>
      </dgm:t>
    </dgm:pt>
    <dgm:pt modelId="{64774497-E9C8-428A-AA6A-30FD9A163A66}" type="pres">
      <dgm:prSet presAssocID="{D6207740-1C0D-4CF8-A872-F07E5900315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D233E12-4C73-447B-AFCC-6BA68D13FB96}" type="pres">
      <dgm:prSet presAssocID="{D6207740-1C0D-4CF8-A872-F07E59003159}" presName="matrix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19CE387-7C66-437C-93F9-213632936AFB}" type="pres">
      <dgm:prSet presAssocID="{D6207740-1C0D-4CF8-A872-F07E59003159}" presName="tile1" presStyleLbl="node1" presStyleIdx="0" presStyleCnt="4"/>
      <dgm:spPr/>
      <dgm:t>
        <a:bodyPr/>
        <a:lstStyle/>
        <a:p>
          <a:endParaRPr lang="el-GR"/>
        </a:p>
      </dgm:t>
    </dgm:pt>
    <dgm:pt modelId="{72B49B82-D117-4782-9581-1ADB25DC35D9}" type="pres">
      <dgm:prSet presAssocID="{D6207740-1C0D-4CF8-A872-F07E5900315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C0F9E8-3619-4BF9-8BAA-D7543608AB71}" type="pres">
      <dgm:prSet presAssocID="{D6207740-1C0D-4CF8-A872-F07E59003159}" presName="tile2" presStyleLbl="node1" presStyleIdx="1" presStyleCnt="4" custLinFactNeighborY="-112"/>
      <dgm:spPr/>
      <dgm:t>
        <a:bodyPr/>
        <a:lstStyle/>
        <a:p>
          <a:endParaRPr lang="el-GR"/>
        </a:p>
      </dgm:t>
    </dgm:pt>
    <dgm:pt modelId="{5960F978-F3C4-4233-92C9-EA50341AEC70}" type="pres">
      <dgm:prSet presAssocID="{D6207740-1C0D-4CF8-A872-F07E5900315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80FE0C1-7D0E-406F-B731-96C533E7843C}" type="pres">
      <dgm:prSet presAssocID="{D6207740-1C0D-4CF8-A872-F07E59003159}" presName="tile3" presStyleLbl="node1" presStyleIdx="2" presStyleCnt="4"/>
      <dgm:spPr/>
      <dgm:t>
        <a:bodyPr/>
        <a:lstStyle/>
        <a:p>
          <a:endParaRPr lang="el-GR"/>
        </a:p>
      </dgm:t>
    </dgm:pt>
    <dgm:pt modelId="{6B798BF3-BBB4-4E88-B671-E4CF2A635857}" type="pres">
      <dgm:prSet presAssocID="{D6207740-1C0D-4CF8-A872-F07E5900315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F700E7-7E54-46BF-81AA-3CB5E28F28BA}" type="pres">
      <dgm:prSet presAssocID="{D6207740-1C0D-4CF8-A872-F07E59003159}" presName="tile4" presStyleLbl="node1" presStyleIdx="3" presStyleCnt="4"/>
      <dgm:spPr/>
      <dgm:t>
        <a:bodyPr/>
        <a:lstStyle/>
        <a:p>
          <a:endParaRPr lang="el-GR"/>
        </a:p>
      </dgm:t>
    </dgm:pt>
    <dgm:pt modelId="{0837772D-E5F7-4009-90C1-49C1200EB6FD}" type="pres">
      <dgm:prSet presAssocID="{D6207740-1C0D-4CF8-A872-F07E5900315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9081D0-5C64-46C5-B8FE-C29884BB36D6}" type="pres">
      <dgm:prSet presAssocID="{D6207740-1C0D-4CF8-A872-F07E59003159}" presName="centerTile" presStyleLbl="fgShp" presStyleIdx="0" presStyleCnt="1" custScaleY="80000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6D6071F2-DE76-4269-BAA6-73122754A64E}" type="presOf" srcId="{9E76BC1C-C6AB-4CAD-8AED-F9F8B12EEFD8}" destId="{7AC0F9E8-3619-4BF9-8BAA-D7543608AB71}" srcOrd="0" destOrd="0" presId="urn:microsoft.com/office/officeart/2005/8/layout/matrix1"/>
    <dgm:cxn modelId="{A141D8AD-3564-4702-BA15-ED100088831A}" srcId="{01DA12BF-E378-44F6-9FE2-A23071D41BF6}" destId="{9E76BC1C-C6AB-4CAD-8AED-F9F8B12EEFD8}" srcOrd="1" destOrd="0" parTransId="{E1E200B9-70E4-4C44-B2C0-CD3A209DA82A}" sibTransId="{87B1B3DA-4883-4C00-8FC6-DCFBA623DC59}"/>
    <dgm:cxn modelId="{46A2E1ED-A088-4837-B455-4346F99E15F6}" type="presOf" srcId="{01DA12BF-E378-44F6-9FE2-A23071D41BF6}" destId="{AA9081D0-5C64-46C5-B8FE-C29884BB36D6}" srcOrd="0" destOrd="0" presId="urn:microsoft.com/office/officeart/2005/8/layout/matrix1"/>
    <dgm:cxn modelId="{C7917385-EA51-4A39-A1C4-3167554CDAEF}" srcId="{01DA12BF-E378-44F6-9FE2-A23071D41BF6}" destId="{39F39A19-B3E2-4063-B3E0-031BAB1CF358}" srcOrd="4" destOrd="0" parTransId="{66B855C8-8943-4EFC-BCF2-2BA0CF33571F}" sibTransId="{17652CEC-E161-4049-98A6-90C967B36819}"/>
    <dgm:cxn modelId="{8CAD9F72-D164-4344-A72D-68A1CA4CA819}" type="presOf" srcId="{D6207740-1C0D-4CF8-A872-F07E59003159}" destId="{64774497-E9C8-428A-AA6A-30FD9A163A66}" srcOrd="0" destOrd="0" presId="urn:microsoft.com/office/officeart/2005/8/layout/matrix1"/>
    <dgm:cxn modelId="{6DE46F42-B4AE-465F-8A52-A9D915E8A7EF}" type="presOf" srcId="{5AD79419-0262-48B6-9A8B-D640EA01C033}" destId="{6B798BF3-BBB4-4E88-B671-E4CF2A635857}" srcOrd="1" destOrd="0" presId="urn:microsoft.com/office/officeart/2005/8/layout/matrix1"/>
    <dgm:cxn modelId="{F0EE8429-1474-4711-81CC-31D49B9521A0}" srcId="{D6207740-1C0D-4CF8-A872-F07E59003159}" destId="{01DA12BF-E378-44F6-9FE2-A23071D41BF6}" srcOrd="0" destOrd="0" parTransId="{59E51D6F-D8DE-4A8D-82D5-D835421C5AEF}" sibTransId="{7A6CED8B-7321-4C2E-B005-6BCCB28637AE}"/>
    <dgm:cxn modelId="{23773387-6B6C-4473-90CA-EB6BAD14BD59}" type="presOf" srcId="{888AB0D1-74B6-4D96-AD5B-E98BCFC35C14}" destId="{05F700E7-7E54-46BF-81AA-3CB5E28F28BA}" srcOrd="0" destOrd="0" presId="urn:microsoft.com/office/officeart/2005/8/layout/matrix1"/>
    <dgm:cxn modelId="{5D3DAD57-BDCC-494A-A6B8-BF1ABFEE32E6}" srcId="{01DA12BF-E378-44F6-9FE2-A23071D41BF6}" destId="{888AB0D1-74B6-4D96-AD5B-E98BCFC35C14}" srcOrd="3" destOrd="0" parTransId="{4C82B302-64D2-4AA0-994F-CA36423B0282}" sibTransId="{898ECAE3-AE11-44D4-9982-D8312E67782D}"/>
    <dgm:cxn modelId="{097B0173-9CD9-451A-941D-287236EC0A3A}" srcId="{01DA12BF-E378-44F6-9FE2-A23071D41BF6}" destId="{5AD79419-0262-48B6-9A8B-D640EA01C033}" srcOrd="2" destOrd="0" parTransId="{F1212827-EB93-47B4-9934-ADC11E0B0321}" sibTransId="{7997FFC8-864F-408C-B0B4-070187D1E83B}"/>
    <dgm:cxn modelId="{FBA5554B-CD31-4525-A655-9030041CC38F}" srcId="{01DA12BF-E378-44F6-9FE2-A23071D41BF6}" destId="{8950FF9D-A0F9-4323-8633-796EC75B81A5}" srcOrd="0" destOrd="0" parTransId="{F385B71E-1566-42E7-8FDC-BA9D1FF8B2DB}" sibTransId="{FFD1B034-6340-4E82-9BCD-0A102A8C876B}"/>
    <dgm:cxn modelId="{086F34B3-78BD-40C7-B2E8-49CABD6BBFC8}" type="presOf" srcId="{9E76BC1C-C6AB-4CAD-8AED-F9F8B12EEFD8}" destId="{5960F978-F3C4-4233-92C9-EA50341AEC70}" srcOrd="1" destOrd="0" presId="urn:microsoft.com/office/officeart/2005/8/layout/matrix1"/>
    <dgm:cxn modelId="{7E9483EA-0C6D-4777-98E7-29247447D477}" type="presOf" srcId="{888AB0D1-74B6-4D96-AD5B-E98BCFC35C14}" destId="{0837772D-E5F7-4009-90C1-49C1200EB6FD}" srcOrd="1" destOrd="0" presId="urn:microsoft.com/office/officeart/2005/8/layout/matrix1"/>
    <dgm:cxn modelId="{FD1EE4C6-4AB4-431E-B5DC-3531793B0ADB}" type="presOf" srcId="{8950FF9D-A0F9-4323-8633-796EC75B81A5}" destId="{72B49B82-D117-4782-9581-1ADB25DC35D9}" srcOrd="1" destOrd="0" presId="urn:microsoft.com/office/officeart/2005/8/layout/matrix1"/>
    <dgm:cxn modelId="{A32D5077-88C4-4456-A2F8-65CB6483275D}" type="presOf" srcId="{5AD79419-0262-48B6-9A8B-D640EA01C033}" destId="{B80FE0C1-7D0E-406F-B731-96C533E7843C}" srcOrd="0" destOrd="0" presId="urn:microsoft.com/office/officeart/2005/8/layout/matrix1"/>
    <dgm:cxn modelId="{F5A92AA1-5584-4A11-86D0-934EE3E54DBE}" type="presOf" srcId="{8950FF9D-A0F9-4323-8633-796EC75B81A5}" destId="{719CE387-7C66-437C-93F9-213632936AFB}" srcOrd="0" destOrd="0" presId="urn:microsoft.com/office/officeart/2005/8/layout/matrix1"/>
    <dgm:cxn modelId="{3D7F7E48-F5B5-4155-8627-CA7CAEBDE5FF}" type="presParOf" srcId="{64774497-E9C8-428A-AA6A-30FD9A163A66}" destId="{4D233E12-4C73-447B-AFCC-6BA68D13FB96}" srcOrd="0" destOrd="0" presId="urn:microsoft.com/office/officeart/2005/8/layout/matrix1"/>
    <dgm:cxn modelId="{F72FB12A-E9A0-4B42-B63E-1CADED6813DF}" type="presParOf" srcId="{4D233E12-4C73-447B-AFCC-6BA68D13FB96}" destId="{719CE387-7C66-437C-93F9-213632936AFB}" srcOrd="0" destOrd="0" presId="urn:microsoft.com/office/officeart/2005/8/layout/matrix1"/>
    <dgm:cxn modelId="{4AF09868-5BFE-409B-AF54-AE4CFB278094}" type="presParOf" srcId="{4D233E12-4C73-447B-AFCC-6BA68D13FB96}" destId="{72B49B82-D117-4782-9581-1ADB25DC35D9}" srcOrd="1" destOrd="0" presId="urn:microsoft.com/office/officeart/2005/8/layout/matrix1"/>
    <dgm:cxn modelId="{E42FEB23-B149-4190-87C9-ED5086B3F68C}" type="presParOf" srcId="{4D233E12-4C73-447B-AFCC-6BA68D13FB96}" destId="{7AC0F9E8-3619-4BF9-8BAA-D7543608AB71}" srcOrd="2" destOrd="0" presId="urn:microsoft.com/office/officeart/2005/8/layout/matrix1"/>
    <dgm:cxn modelId="{7C9EC1C4-C217-403F-A3B3-93A8BEAE33A9}" type="presParOf" srcId="{4D233E12-4C73-447B-AFCC-6BA68D13FB96}" destId="{5960F978-F3C4-4233-92C9-EA50341AEC70}" srcOrd="3" destOrd="0" presId="urn:microsoft.com/office/officeart/2005/8/layout/matrix1"/>
    <dgm:cxn modelId="{BEC6EA7D-80EA-4131-90C6-58435B19FA6B}" type="presParOf" srcId="{4D233E12-4C73-447B-AFCC-6BA68D13FB96}" destId="{B80FE0C1-7D0E-406F-B731-96C533E7843C}" srcOrd="4" destOrd="0" presId="urn:microsoft.com/office/officeart/2005/8/layout/matrix1"/>
    <dgm:cxn modelId="{DF932CC0-6F0B-4384-88C5-331AA205BDD8}" type="presParOf" srcId="{4D233E12-4C73-447B-AFCC-6BA68D13FB96}" destId="{6B798BF3-BBB4-4E88-B671-E4CF2A635857}" srcOrd="5" destOrd="0" presId="urn:microsoft.com/office/officeart/2005/8/layout/matrix1"/>
    <dgm:cxn modelId="{BF220E3B-29F7-42BC-AC5D-C080C72A3AFE}" type="presParOf" srcId="{4D233E12-4C73-447B-AFCC-6BA68D13FB96}" destId="{05F700E7-7E54-46BF-81AA-3CB5E28F28BA}" srcOrd="6" destOrd="0" presId="urn:microsoft.com/office/officeart/2005/8/layout/matrix1"/>
    <dgm:cxn modelId="{58E99E6B-6A7E-485C-8EE4-3AFAD851519F}" type="presParOf" srcId="{4D233E12-4C73-447B-AFCC-6BA68D13FB96}" destId="{0837772D-E5F7-4009-90C1-49C1200EB6FD}" srcOrd="7" destOrd="0" presId="urn:microsoft.com/office/officeart/2005/8/layout/matrix1"/>
    <dgm:cxn modelId="{2379C103-5769-453D-9B5F-D60BA292591C}" type="presParOf" srcId="{64774497-E9C8-428A-AA6A-30FD9A163A66}" destId="{AA9081D0-5C64-46C5-B8FE-C29884BB36D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6570E5-71BF-4BB4-908E-C28F972C4A4A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452867CB-C048-4A71-9670-2976695519C8}">
      <dgm:prSet phldrT="[Κείμενο]" custT="1"/>
      <dgm:spPr/>
      <dgm:t>
        <a:bodyPr/>
        <a:lstStyle/>
        <a:p>
          <a:r>
            <a:rPr lang="el-GR" sz="1400" dirty="0"/>
            <a:t>ΕΡΓΑΣΤΗΡΙΑΚΟΣ ΕΛΕΓΧΟΣ</a:t>
          </a:r>
        </a:p>
      </dgm:t>
    </dgm:pt>
    <dgm:pt modelId="{1EBDB955-2661-4B83-803B-1F71CEBBEBF5}" type="parTrans" cxnId="{E18AE387-2EE8-4C5A-9942-D713E3400F9E}">
      <dgm:prSet/>
      <dgm:spPr/>
      <dgm:t>
        <a:bodyPr/>
        <a:lstStyle/>
        <a:p>
          <a:endParaRPr lang="el-GR"/>
        </a:p>
      </dgm:t>
    </dgm:pt>
    <dgm:pt modelId="{40F9E149-FDBB-40C2-B945-455D6D08F54A}" type="sibTrans" cxnId="{E18AE387-2EE8-4C5A-9942-D713E3400F9E}">
      <dgm:prSet/>
      <dgm:spPr/>
      <dgm:t>
        <a:bodyPr/>
        <a:lstStyle/>
        <a:p>
          <a:endParaRPr lang="el-GR"/>
        </a:p>
      </dgm:t>
    </dgm:pt>
    <dgm:pt modelId="{25001B8E-BB86-40FC-AFCC-05192AF16628}">
      <dgm:prSet/>
      <dgm:spPr/>
      <dgm:t>
        <a:bodyPr/>
        <a:lstStyle/>
        <a:p>
          <a:endParaRPr lang="el-GR"/>
        </a:p>
      </dgm:t>
    </dgm:pt>
    <dgm:pt modelId="{795C4A11-6201-4BC3-9618-D998B8C28FB7}" type="parTrans" cxnId="{79B60230-FBE7-4194-A84B-BFA78F68E16E}">
      <dgm:prSet/>
      <dgm:spPr/>
      <dgm:t>
        <a:bodyPr/>
        <a:lstStyle/>
        <a:p>
          <a:endParaRPr lang="el-GR"/>
        </a:p>
      </dgm:t>
    </dgm:pt>
    <dgm:pt modelId="{554B5D83-438E-471B-9EBB-AE81F1827E87}" type="sibTrans" cxnId="{79B60230-FBE7-4194-A84B-BFA78F68E16E}">
      <dgm:prSet/>
      <dgm:spPr/>
      <dgm:t>
        <a:bodyPr/>
        <a:lstStyle/>
        <a:p>
          <a:endParaRPr lang="el-GR"/>
        </a:p>
      </dgm:t>
    </dgm:pt>
    <dgm:pt modelId="{E1848CEC-7808-4474-B5B6-5BDD70D9635C}">
      <dgm:prSet/>
      <dgm:spPr/>
      <dgm:t>
        <a:bodyPr/>
        <a:lstStyle/>
        <a:p>
          <a:endParaRPr lang="el-GR"/>
        </a:p>
      </dgm:t>
    </dgm:pt>
    <dgm:pt modelId="{51530971-7E4F-4BF3-8581-A999CC7923D9}" type="parTrans" cxnId="{63EFD694-2415-44E6-998C-10B9574A541F}">
      <dgm:prSet/>
      <dgm:spPr/>
      <dgm:t>
        <a:bodyPr/>
        <a:lstStyle/>
        <a:p>
          <a:endParaRPr lang="el-GR"/>
        </a:p>
      </dgm:t>
    </dgm:pt>
    <dgm:pt modelId="{E986DE9A-7D77-4CA0-A188-C271ECA09E81}" type="sibTrans" cxnId="{63EFD694-2415-44E6-998C-10B9574A541F}">
      <dgm:prSet/>
      <dgm:spPr/>
      <dgm:t>
        <a:bodyPr/>
        <a:lstStyle/>
        <a:p>
          <a:endParaRPr lang="el-GR"/>
        </a:p>
      </dgm:t>
    </dgm:pt>
    <dgm:pt modelId="{27C9A9DE-5BA6-408B-9780-03C8F46E7476}">
      <dgm:prSet custT="1"/>
      <dgm:spPr>
        <a:solidFill>
          <a:srgbClr val="C00000"/>
        </a:solidFill>
      </dgm:spPr>
      <dgm:t>
        <a:bodyPr/>
        <a:lstStyle/>
        <a:p>
          <a:pPr algn="l"/>
          <a:r>
            <a:rPr lang="el-GR" sz="1600" b="1" u="sng" dirty="0">
              <a:solidFill>
                <a:schemeClr val="tx1"/>
              </a:solidFill>
            </a:rPr>
            <a:t>Βιοψία υποδόριου οζιδίου</a:t>
          </a:r>
          <a:r>
            <a:rPr lang="el-GR" sz="1600" dirty="0">
              <a:solidFill>
                <a:schemeClr val="tx1"/>
              </a:solidFill>
            </a:rPr>
            <a:t>: Αλλοιώσεις χρόνιας </a:t>
          </a:r>
          <a:r>
            <a:rPr lang="el-GR" sz="1600" dirty="0" err="1">
              <a:solidFill>
                <a:schemeClr val="tx1"/>
              </a:solidFill>
            </a:rPr>
            <a:t>υμενίτιδας</a:t>
          </a:r>
          <a:r>
            <a:rPr lang="el-GR" sz="1600" dirty="0">
              <a:solidFill>
                <a:schemeClr val="tx1"/>
              </a:solidFill>
            </a:rPr>
            <a:t> χωρίς </a:t>
          </a:r>
          <a:r>
            <a:rPr lang="el-GR" sz="1600" dirty="0" err="1">
              <a:solidFill>
                <a:schemeClr val="tx1"/>
              </a:solidFill>
            </a:rPr>
            <a:t>παθογνωμονικούς</a:t>
          </a:r>
          <a:r>
            <a:rPr lang="el-GR" sz="1600" dirty="0">
              <a:solidFill>
                <a:schemeClr val="tx1"/>
              </a:solidFill>
            </a:rPr>
            <a:t>  χαρακτήρες</a:t>
          </a:r>
        </a:p>
      </dgm:t>
    </dgm:pt>
    <dgm:pt modelId="{EA6B11BB-04FD-49C7-A76A-B3FB3CC5E55A}" type="parTrans" cxnId="{8C7A5F32-5B3B-4322-83AF-BE674FCB0220}">
      <dgm:prSet/>
      <dgm:spPr/>
      <dgm:t>
        <a:bodyPr/>
        <a:lstStyle/>
        <a:p>
          <a:endParaRPr lang="el-GR"/>
        </a:p>
      </dgm:t>
    </dgm:pt>
    <dgm:pt modelId="{FA3FE9C3-C76F-4F25-9556-7D147A61B3E1}" type="sibTrans" cxnId="{8C7A5F32-5B3B-4322-83AF-BE674FCB0220}">
      <dgm:prSet/>
      <dgm:spPr/>
      <dgm:t>
        <a:bodyPr/>
        <a:lstStyle/>
        <a:p>
          <a:endParaRPr lang="el-GR"/>
        </a:p>
      </dgm:t>
    </dgm:pt>
    <dgm:pt modelId="{7AF58D74-0CA3-411F-9637-F774614A8F6D}">
      <dgm:prSet custT="1"/>
      <dgm:spPr>
        <a:solidFill>
          <a:srgbClr val="002060"/>
        </a:solidFill>
      </dgm:spPr>
      <dgm:t>
        <a:bodyPr/>
        <a:lstStyle/>
        <a:p>
          <a:pPr algn="l"/>
          <a:r>
            <a:rPr lang="en-US" sz="1600" dirty="0">
              <a:solidFill>
                <a:schemeClr val="tx1"/>
              </a:solidFill>
              <a:ea typeface="SimSun"/>
            </a:rPr>
            <a:t>Mantoux</a:t>
          </a:r>
          <a:r>
            <a:rPr lang="el-GR" sz="1600" dirty="0">
              <a:solidFill>
                <a:schemeClr val="tx1"/>
              </a:solidFill>
              <a:ea typeface="SimSun"/>
            </a:rPr>
            <a:t>: (-), </a:t>
          </a:r>
          <a:r>
            <a:rPr lang="en-US" sz="1600" dirty="0" err="1">
              <a:solidFill>
                <a:schemeClr val="tx1"/>
              </a:solidFill>
              <a:ea typeface="SimSun"/>
            </a:rPr>
            <a:t>Quantiferon</a:t>
          </a:r>
          <a:r>
            <a:rPr lang="el-GR" sz="1600" dirty="0">
              <a:solidFill>
                <a:schemeClr val="tx1"/>
              </a:solidFill>
              <a:ea typeface="SimSun"/>
            </a:rPr>
            <a:t>: (-), </a:t>
          </a:r>
          <a:r>
            <a:rPr lang="en-US" sz="1600" dirty="0">
              <a:solidFill>
                <a:schemeClr val="tx1"/>
              </a:solidFill>
              <a:ea typeface="SimSun"/>
            </a:rPr>
            <a:t>ASTO</a:t>
          </a:r>
          <a:r>
            <a:rPr lang="el-GR" sz="1600" dirty="0">
              <a:solidFill>
                <a:schemeClr val="tx1"/>
              </a:solidFill>
              <a:ea typeface="SimSun"/>
            </a:rPr>
            <a:t>: (-), </a:t>
          </a:r>
          <a:r>
            <a:rPr lang="en-US" sz="1600" dirty="0">
              <a:solidFill>
                <a:schemeClr val="tx1"/>
              </a:solidFill>
              <a:ea typeface="SimSun"/>
            </a:rPr>
            <a:t>VDRL</a:t>
          </a:r>
          <a:r>
            <a:rPr lang="el-GR" sz="1600" dirty="0">
              <a:solidFill>
                <a:schemeClr val="tx1"/>
              </a:solidFill>
              <a:ea typeface="SimSun"/>
            </a:rPr>
            <a:t>: (-), </a:t>
          </a:r>
          <a:r>
            <a:rPr lang="en-US" sz="1600" dirty="0">
              <a:solidFill>
                <a:schemeClr val="tx1"/>
              </a:solidFill>
              <a:ea typeface="SimSun"/>
            </a:rPr>
            <a:t>Wright</a:t>
          </a:r>
          <a:r>
            <a:rPr lang="el-GR" sz="1600" dirty="0">
              <a:solidFill>
                <a:schemeClr val="tx1"/>
              </a:solidFill>
              <a:ea typeface="SimSun"/>
            </a:rPr>
            <a:t>: (-). </a:t>
          </a:r>
        </a:p>
        <a:p>
          <a:pPr algn="l"/>
          <a:r>
            <a:rPr lang="en-US" sz="1600" dirty="0" err="1">
              <a:solidFill>
                <a:schemeClr val="tx1"/>
              </a:solidFill>
              <a:ea typeface="SimSun"/>
            </a:rPr>
            <a:t>HBsAg</a:t>
          </a:r>
          <a:r>
            <a:rPr lang="el-GR" sz="1600" dirty="0">
              <a:solidFill>
                <a:schemeClr val="tx1"/>
              </a:solidFill>
              <a:ea typeface="SimSun"/>
            </a:rPr>
            <a:t>: (-), </a:t>
          </a:r>
          <a:r>
            <a:rPr lang="en-US" sz="1600" dirty="0">
              <a:solidFill>
                <a:schemeClr val="tx1"/>
              </a:solidFill>
              <a:ea typeface="SimSun"/>
            </a:rPr>
            <a:t>anti</a:t>
          </a:r>
          <a:r>
            <a:rPr lang="el-GR" sz="1600" dirty="0">
              <a:solidFill>
                <a:schemeClr val="tx1"/>
              </a:solidFill>
              <a:ea typeface="SimSun"/>
            </a:rPr>
            <a:t>-</a:t>
          </a:r>
          <a:r>
            <a:rPr lang="en-US" sz="1600" dirty="0">
              <a:solidFill>
                <a:schemeClr val="tx1"/>
              </a:solidFill>
              <a:ea typeface="SimSun"/>
            </a:rPr>
            <a:t>HCV</a:t>
          </a:r>
          <a:r>
            <a:rPr lang="el-GR" sz="1600" dirty="0">
              <a:solidFill>
                <a:schemeClr val="tx1"/>
              </a:solidFill>
              <a:ea typeface="SimSun"/>
            </a:rPr>
            <a:t>: (-), </a:t>
          </a:r>
          <a:r>
            <a:rPr lang="en-US" sz="1600" dirty="0">
              <a:solidFill>
                <a:schemeClr val="tx1"/>
              </a:solidFill>
              <a:ea typeface="SimSun"/>
            </a:rPr>
            <a:t>HIV</a:t>
          </a:r>
          <a:r>
            <a:rPr lang="el-GR" sz="1600" dirty="0">
              <a:solidFill>
                <a:schemeClr val="tx1"/>
              </a:solidFill>
              <a:ea typeface="SimSun"/>
            </a:rPr>
            <a:t>: (-), </a:t>
          </a:r>
        </a:p>
      </dgm:t>
    </dgm:pt>
    <dgm:pt modelId="{39731260-3F00-484F-BB30-D08D9FDE1D4D}" type="parTrans" cxnId="{2C792751-34BF-4BA2-90AA-402B4604B279}">
      <dgm:prSet/>
      <dgm:spPr/>
      <dgm:t>
        <a:bodyPr/>
        <a:lstStyle/>
        <a:p>
          <a:endParaRPr lang="el-GR"/>
        </a:p>
      </dgm:t>
    </dgm:pt>
    <dgm:pt modelId="{7B1EADD4-6AFA-4B35-B351-F62DF58292C8}" type="sibTrans" cxnId="{2C792751-34BF-4BA2-90AA-402B4604B279}">
      <dgm:prSet/>
      <dgm:spPr/>
      <dgm:t>
        <a:bodyPr/>
        <a:lstStyle/>
        <a:p>
          <a:endParaRPr lang="el-GR"/>
        </a:p>
      </dgm:t>
    </dgm:pt>
    <dgm:pt modelId="{660C781C-3877-47BE-B0E5-168574D98CFC}">
      <dgm:prSet custT="1"/>
      <dgm:spPr>
        <a:solidFill>
          <a:srgbClr val="00B050"/>
        </a:solidFill>
      </dgm:spPr>
      <dgm:t>
        <a:bodyPr/>
        <a:lstStyle/>
        <a:p>
          <a:pPr algn="l"/>
          <a:r>
            <a:rPr lang="en-US" sz="1600" dirty="0">
              <a:solidFill>
                <a:schemeClr val="tx1"/>
              </a:solidFill>
              <a:ea typeface="SimSun"/>
            </a:rPr>
            <a:t>ANA: (-), anti-dsDNA: (-)</a:t>
          </a:r>
          <a:r>
            <a:rPr lang="el-GR" sz="1600" dirty="0">
              <a:solidFill>
                <a:schemeClr val="tx1"/>
              </a:solidFill>
              <a:ea typeface="SimSun"/>
            </a:rPr>
            <a:t>,</a:t>
          </a:r>
        </a:p>
        <a:p>
          <a:pPr algn="l"/>
          <a:r>
            <a:rPr lang="en-US" sz="1600" dirty="0">
              <a:solidFill>
                <a:schemeClr val="tx1"/>
              </a:solidFill>
              <a:ea typeface="SimSun"/>
            </a:rPr>
            <a:t>RF: (-), p-ANCA: (-), c-ANCA: (-),</a:t>
          </a:r>
          <a:r>
            <a:rPr lang="en-US" sz="1600" dirty="0">
              <a:ea typeface="SimSun"/>
            </a:rPr>
            <a:t> </a:t>
          </a:r>
          <a:endParaRPr lang="el-GR" sz="1600" dirty="0">
            <a:ea typeface="SimSun"/>
          </a:endParaRPr>
        </a:p>
        <a:p>
          <a:pPr algn="l"/>
          <a:r>
            <a:rPr lang="en-US" sz="1600" dirty="0">
              <a:solidFill>
                <a:srgbClr val="000000"/>
              </a:solidFill>
              <a:ea typeface="SimSun"/>
            </a:rPr>
            <a:t>C3: 140 mg/dl (</a:t>
          </a:r>
          <a:r>
            <a:rPr lang="el-GR" sz="1600" dirty="0">
              <a:solidFill>
                <a:srgbClr val="000000"/>
              </a:solidFill>
              <a:ea typeface="SimSun"/>
            </a:rPr>
            <a:t>φ</a:t>
          </a:r>
          <a:r>
            <a:rPr lang="en-US" sz="1600" dirty="0">
              <a:solidFill>
                <a:srgbClr val="000000"/>
              </a:solidFill>
              <a:ea typeface="SimSun"/>
            </a:rPr>
            <a:t>.</a:t>
          </a:r>
          <a:r>
            <a:rPr lang="el-GR" sz="1600" dirty="0">
              <a:solidFill>
                <a:srgbClr val="000000"/>
              </a:solidFill>
              <a:ea typeface="SimSun"/>
            </a:rPr>
            <a:t>τ</a:t>
          </a:r>
          <a:r>
            <a:rPr lang="en-US" sz="1600" dirty="0">
              <a:solidFill>
                <a:srgbClr val="000000"/>
              </a:solidFill>
              <a:ea typeface="SimSun"/>
            </a:rPr>
            <a:t>.: 90-180), </a:t>
          </a:r>
          <a:endParaRPr lang="el-GR" sz="1600" dirty="0">
            <a:solidFill>
              <a:srgbClr val="000000"/>
            </a:solidFill>
            <a:ea typeface="SimSun"/>
          </a:endParaRPr>
        </a:p>
        <a:p>
          <a:pPr algn="l"/>
          <a:r>
            <a:rPr lang="en-US" sz="1600" dirty="0">
              <a:solidFill>
                <a:srgbClr val="000000"/>
              </a:solidFill>
              <a:ea typeface="SimSun"/>
            </a:rPr>
            <a:t>C4: 24.5 mg/dl (</a:t>
          </a:r>
          <a:r>
            <a:rPr lang="el-GR" sz="1600" dirty="0">
              <a:solidFill>
                <a:srgbClr val="000000"/>
              </a:solidFill>
              <a:ea typeface="SimSun"/>
            </a:rPr>
            <a:t>φ</a:t>
          </a:r>
          <a:r>
            <a:rPr lang="en-US" sz="1600" dirty="0">
              <a:solidFill>
                <a:srgbClr val="000000"/>
              </a:solidFill>
              <a:ea typeface="SimSun"/>
            </a:rPr>
            <a:t>.</a:t>
          </a:r>
          <a:r>
            <a:rPr lang="el-GR" sz="1600" dirty="0">
              <a:solidFill>
                <a:srgbClr val="000000"/>
              </a:solidFill>
              <a:ea typeface="SimSun"/>
            </a:rPr>
            <a:t>τ</a:t>
          </a:r>
          <a:r>
            <a:rPr lang="en-US" sz="1600" dirty="0">
              <a:solidFill>
                <a:srgbClr val="000000"/>
              </a:solidFill>
              <a:ea typeface="SimSun"/>
            </a:rPr>
            <a:t>.: 10-40)</a:t>
          </a:r>
          <a:r>
            <a:rPr lang="el-GR" sz="1600" dirty="0">
              <a:solidFill>
                <a:srgbClr val="000000"/>
              </a:solidFill>
              <a:ea typeface="SimSun"/>
            </a:rPr>
            <a:t>.</a:t>
          </a:r>
          <a:endParaRPr lang="el-GR" sz="1600" dirty="0"/>
        </a:p>
      </dgm:t>
    </dgm:pt>
    <dgm:pt modelId="{3D4DE57F-9E12-4CE0-8E78-55616BFC01CF}" type="parTrans" cxnId="{01527A6D-BDF6-4993-BD70-89D233B3C289}">
      <dgm:prSet/>
      <dgm:spPr/>
      <dgm:t>
        <a:bodyPr/>
        <a:lstStyle/>
        <a:p>
          <a:endParaRPr lang="el-GR"/>
        </a:p>
      </dgm:t>
    </dgm:pt>
    <dgm:pt modelId="{ABB73992-E6C1-498C-AE6C-B90C010DD811}" type="sibTrans" cxnId="{01527A6D-BDF6-4993-BD70-89D233B3C289}">
      <dgm:prSet/>
      <dgm:spPr/>
      <dgm:t>
        <a:bodyPr/>
        <a:lstStyle/>
        <a:p>
          <a:endParaRPr lang="el-GR"/>
        </a:p>
      </dgm:t>
    </dgm:pt>
    <dgm:pt modelId="{96A3F89D-AA1D-49FD-9D6A-87F43450C7D8}" type="pres">
      <dgm:prSet presAssocID="{8A6570E5-71BF-4BB4-908E-C28F972C4A4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55E8E86-6AC1-4753-813F-3166E8FFE1FE}" type="pres">
      <dgm:prSet presAssocID="{8A6570E5-71BF-4BB4-908E-C28F972C4A4A}" presName="matrix" presStyleCnt="0"/>
      <dgm:spPr/>
    </dgm:pt>
    <dgm:pt modelId="{550E6C86-7EA3-4F91-80B5-06D3649A59D6}" type="pres">
      <dgm:prSet presAssocID="{8A6570E5-71BF-4BB4-908E-C28F972C4A4A}" presName="tile1" presStyleLbl="node1" presStyleIdx="0" presStyleCnt="4"/>
      <dgm:spPr/>
      <dgm:t>
        <a:bodyPr/>
        <a:lstStyle/>
        <a:p>
          <a:endParaRPr lang="el-GR"/>
        </a:p>
      </dgm:t>
    </dgm:pt>
    <dgm:pt modelId="{A2AAE1AC-4E5D-43C3-A9AE-50486973F266}" type="pres">
      <dgm:prSet presAssocID="{8A6570E5-71BF-4BB4-908E-C28F972C4A4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CA2E59-1E0F-4768-8F8A-164384BAF4DF}" type="pres">
      <dgm:prSet presAssocID="{8A6570E5-71BF-4BB4-908E-C28F972C4A4A}" presName="tile2" presStyleLbl="node1" presStyleIdx="1" presStyleCnt="4" custLinFactNeighborY="-1078"/>
      <dgm:spPr/>
      <dgm:t>
        <a:bodyPr/>
        <a:lstStyle/>
        <a:p>
          <a:endParaRPr lang="el-GR"/>
        </a:p>
      </dgm:t>
    </dgm:pt>
    <dgm:pt modelId="{A3D30EC8-8E9F-40E4-999B-ACA78313FC7A}" type="pres">
      <dgm:prSet presAssocID="{8A6570E5-71BF-4BB4-908E-C28F972C4A4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0F5CB2-75DD-4760-85E8-027D6A7130C4}" type="pres">
      <dgm:prSet presAssocID="{8A6570E5-71BF-4BB4-908E-C28F972C4A4A}" presName="tile3" presStyleLbl="node1" presStyleIdx="2" presStyleCnt="4" custLinFactNeighborX="424"/>
      <dgm:spPr/>
      <dgm:t>
        <a:bodyPr/>
        <a:lstStyle/>
        <a:p>
          <a:endParaRPr lang="el-GR"/>
        </a:p>
      </dgm:t>
    </dgm:pt>
    <dgm:pt modelId="{04F4F0C3-66DF-41B1-975F-655ADC5BE95C}" type="pres">
      <dgm:prSet presAssocID="{8A6570E5-71BF-4BB4-908E-C28F972C4A4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2FBAF2-DD92-4BB0-B1C0-2BBCD7EA65C5}" type="pres">
      <dgm:prSet presAssocID="{8A6570E5-71BF-4BB4-908E-C28F972C4A4A}" presName="tile4" presStyleLbl="node1" presStyleIdx="3" presStyleCnt="4"/>
      <dgm:spPr/>
    </dgm:pt>
    <dgm:pt modelId="{78DB5C82-CBA3-48CA-BFFB-7C5D02256F27}" type="pres">
      <dgm:prSet presAssocID="{8A6570E5-71BF-4BB4-908E-C28F972C4A4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8271090-6CAF-41F1-8CF3-6E0E2F120645}" type="pres">
      <dgm:prSet presAssocID="{8A6570E5-71BF-4BB4-908E-C28F972C4A4A}" presName="centerTile" presStyleLbl="fgShp" presStyleIdx="0" presStyleCnt="1" custScaleY="62480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63EFD694-2415-44E6-998C-10B9574A541F}" srcId="{8A6570E5-71BF-4BB4-908E-C28F972C4A4A}" destId="{E1848CEC-7808-4474-B5B6-5BDD70D9635C}" srcOrd="1" destOrd="0" parTransId="{51530971-7E4F-4BF3-8581-A999CC7923D9}" sibTransId="{E986DE9A-7D77-4CA0-A188-C271ECA09E81}"/>
    <dgm:cxn modelId="{5EC1CAE6-0270-4F90-BE38-67121B55EC65}" type="presOf" srcId="{452867CB-C048-4A71-9670-2976695519C8}" destId="{E8271090-6CAF-41F1-8CF3-6E0E2F120645}" srcOrd="0" destOrd="0" presId="urn:microsoft.com/office/officeart/2005/8/layout/matrix1"/>
    <dgm:cxn modelId="{E18AE387-2EE8-4C5A-9942-D713E3400F9E}" srcId="{8A6570E5-71BF-4BB4-908E-C28F972C4A4A}" destId="{452867CB-C048-4A71-9670-2976695519C8}" srcOrd="0" destOrd="0" parTransId="{1EBDB955-2661-4B83-803B-1F71CEBBEBF5}" sibTransId="{40F9E149-FDBB-40C2-B945-455D6D08F54A}"/>
    <dgm:cxn modelId="{A0F7EC82-9037-4088-9A7E-95A7CBE0A0FC}" type="presOf" srcId="{27C9A9DE-5BA6-408B-9780-03C8F46E7476}" destId="{F7CA2E59-1E0F-4768-8F8A-164384BAF4DF}" srcOrd="0" destOrd="0" presId="urn:microsoft.com/office/officeart/2005/8/layout/matrix1"/>
    <dgm:cxn modelId="{30D13BA1-5E2E-44C8-9B26-D98C0115D48C}" type="presOf" srcId="{7AF58D74-0CA3-411F-9637-F774614A8F6D}" destId="{550E6C86-7EA3-4F91-80B5-06D3649A59D6}" srcOrd="0" destOrd="0" presId="urn:microsoft.com/office/officeart/2005/8/layout/matrix1"/>
    <dgm:cxn modelId="{E3D4FD51-20C6-4AD0-8466-DAFCA4D9EC24}" type="presOf" srcId="{660C781C-3877-47BE-B0E5-168574D98CFC}" destId="{610F5CB2-75DD-4760-85E8-027D6A7130C4}" srcOrd="0" destOrd="0" presId="urn:microsoft.com/office/officeart/2005/8/layout/matrix1"/>
    <dgm:cxn modelId="{A4404A2D-85BD-4BEB-9EB0-FC74D574CB73}" type="presOf" srcId="{7AF58D74-0CA3-411F-9637-F774614A8F6D}" destId="{A2AAE1AC-4E5D-43C3-A9AE-50486973F266}" srcOrd="1" destOrd="0" presId="urn:microsoft.com/office/officeart/2005/8/layout/matrix1"/>
    <dgm:cxn modelId="{79B60230-FBE7-4194-A84B-BFA78F68E16E}" srcId="{8A6570E5-71BF-4BB4-908E-C28F972C4A4A}" destId="{25001B8E-BB86-40FC-AFCC-05192AF16628}" srcOrd="2" destOrd="0" parTransId="{795C4A11-6201-4BC3-9618-D998B8C28FB7}" sibTransId="{554B5D83-438E-471B-9EBB-AE81F1827E87}"/>
    <dgm:cxn modelId="{940F0E21-58AE-4EFB-8F48-90B066FC960E}" type="presOf" srcId="{27C9A9DE-5BA6-408B-9780-03C8F46E7476}" destId="{A3D30EC8-8E9F-40E4-999B-ACA78313FC7A}" srcOrd="1" destOrd="0" presId="urn:microsoft.com/office/officeart/2005/8/layout/matrix1"/>
    <dgm:cxn modelId="{1F03E43B-350B-4B11-852E-70EB65D3AD28}" type="presOf" srcId="{660C781C-3877-47BE-B0E5-168574D98CFC}" destId="{04F4F0C3-66DF-41B1-975F-655ADC5BE95C}" srcOrd="1" destOrd="0" presId="urn:microsoft.com/office/officeart/2005/8/layout/matrix1"/>
    <dgm:cxn modelId="{8C7A5F32-5B3B-4322-83AF-BE674FCB0220}" srcId="{452867CB-C048-4A71-9670-2976695519C8}" destId="{27C9A9DE-5BA6-408B-9780-03C8F46E7476}" srcOrd="1" destOrd="0" parTransId="{EA6B11BB-04FD-49C7-A76A-B3FB3CC5E55A}" sibTransId="{FA3FE9C3-C76F-4F25-9556-7D147A61B3E1}"/>
    <dgm:cxn modelId="{2C792751-34BF-4BA2-90AA-402B4604B279}" srcId="{452867CB-C048-4A71-9670-2976695519C8}" destId="{7AF58D74-0CA3-411F-9637-F774614A8F6D}" srcOrd="0" destOrd="0" parTransId="{39731260-3F00-484F-BB30-D08D9FDE1D4D}" sibTransId="{7B1EADD4-6AFA-4B35-B351-F62DF58292C8}"/>
    <dgm:cxn modelId="{71400D88-E645-4C1F-BC59-88F64E4109C1}" type="presOf" srcId="{8A6570E5-71BF-4BB4-908E-C28F972C4A4A}" destId="{96A3F89D-AA1D-49FD-9D6A-87F43450C7D8}" srcOrd="0" destOrd="0" presId="urn:microsoft.com/office/officeart/2005/8/layout/matrix1"/>
    <dgm:cxn modelId="{01527A6D-BDF6-4993-BD70-89D233B3C289}" srcId="{452867CB-C048-4A71-9670-2976695519C8}" destId="{660C781C-3877-47BE-B0E5-168574D98CFC}" srcOrd="2" destOrd="0" parTransId="{3D4DE57F-9E12-4CE0-8E78-55616BFC01CF}" sibTransId="{ABB73992-E6C1-498C-AE6C-B90C010DD811}"/>
    <dgm:cxn modelId="{EC105738-5E81-4E6A-A1E1-30DC6579932A}" type="presParOf" srcId="{96A3F89D-AA1D-49FD-9D6A-87F43450C7D8}" destId="{B55E8E86-6AC1-4753-813F-3166E8FFE1FE}" srcOrd="0" destOrd="0" presId="urn:microsoft.com/office/officeart/2005/8/layout/matrix1"/>
    <dgm:cxn modelId="{72A19F73-573A-4433-84AA-690545DFBB91}" type="presParOf" srcId="{B55E8E86-6AC1-4753-813F-3166E8FFE1FE}" destId="{550E6C86-7EA3-4F91-80B5-06D3649A59D6}" srcOrd="0" destOrd="0" presId="urn:microsoft.com/office/officeart/2005/8/layout/matrix1"/>
    <dgm:cxn modelId="{7ED7F4E4-89D4-4469-8784-60DD0FE703ED}" type="presParOf" srcId="{B55E8E86-6AC1-4753-813F-3166E8FFE1FE}" destId="{A2AAE1AC-4E5D-43C3-A9AE-50486973F266}" srcOrd="1" destOrd="0" presId="urn:microsoft.com/office/officeart/2005/8/layout/matrix1"/>
    <dgm:cxn modelId="{5B9D7490-937B-4F81-ACEB-6256F5D47F37}" type="presParOf" srcId="{B55E8E86-6AC1-4753-813F-3166E8FFE1FE}" destId="{F7CA2E59-1E0F-4768-8F8A-164384BAF4DF}" srcOrd="2" destOrd="0" presId="urn:microsoft.com/office/officeart/2005/8/layout/matrix1"/>
    <dgm:cxn modelId="{3F6D9305-471D-4A00-8E09-302A70A42955}" type="presParOf" srcId="{B55E8E86-6AC1-4753-813F-3166E8FFE1FE}" destId="{A3D30EC8-8E9F-40E4-999B-ACA78313FC7A}" srcOrd="3" destOrd="0" presId="urn:microsoft.com/office/officeart/2005/8/layout/matrix1"/>
    <dgm:cxn modelId="{76C793CD-0E7A-4FC2-BA18-FE1E3A011107}" type="presParOf" srcId="{B55E8E86-6AC1-4753-813F-3166E8FFE1FE}" destId="{610F5CB2-75DD-4760-85E8-027D6A7130C4}" srcOrd="4" destOrd="0" presId="urn:microsoft.com/office/officeart/2005/8/layout/matrix1"/>
    <dgm:cxn modelId="{2BAAFA1D-8E02-4828-A75F-89D56DCB3F5F}" type="presParOf" srcId="{B55E8E86-6AC1-4753-813F-3166E8FFE1FE}" destId="{04F4F0C3-66DF-41B1-975F-655ADC5BE95C}" srcOrd="5" destOrd="0" presId="urn:microsoft.com/office/officeart/2005/8/layout/matrix1"/>
    <dgm:cxn modelId="{67D63586-27E1-41BC-8395-2679D3FBB2CC}" type="presParOf" srcId="{B55E8E86-6AC1-4753-813F-3166E8FFE1FE}" destId="{522FBAF2-DD92-4BB0-B1C0-2BBCD7EA65C5}" srcOrd="6" destOrd="0" presId="urn:microsoft.com/office/officeart/2005/8/layout/matrix1"/>
    <dgm:cxn modelId="{FDF69EC2-FEAD-45C6-9B91-84B051324F25}" type="presParOf" srcId="{B55E8E86-6AC1-4753-813F-3166E8FFE1FE}" destId="{78DB5C82-CBA3-48CA-BFFB-7C5D02256F27}" srcOrd="7" destOrd="0" presId="urn:microsoft.com/office/officeart/2005/8/layout/matrix1"/>
    <dgm:cxn modelId="{D4183312-25BD-46A7-B3E5-D11C0C170566}" type="presParOf" srcId="{96A3F89D-AA1D-49FD-9D6A-87F43450C7D8}" destId="{E8271090-6CAF-41F1-8CF3-6E0E2F12064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748A69-B755-4541-B75C-13860BDFB797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76CC4368-AA8A-4260-9A3F-CE11FF4CF998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4000" b="1" dirty="0">
              <a:solidFill>
                <a:schemeClr val="tx1"/>
              </a:solidFill>
            </a:rPr>
            <a:t>Δ.Δ</a:t>
          </a:r>
        </a:p>
      </dgm:t>
    </dgm:pt>
    <dgm:pt modelId="{120DEE4F-E318-4580-B67D-1E555BDE9E46}" type="parTrans" cxnId="{CB6DF3CA-789C-4768-B509-63BE7BE87321}">
      <dgm:prSet/>
      <dgm:spPr/>
      <dgm:t>
        <a:bodyPr/>
        <a:lstStyle/>
        <a:p>
          <a:endParaRPr lang="el-GR"/>
        </a:p>
      </dgm:t>
    </dgm:pt>
    <dgm:pt modelId="{00987F7D-707E-4B50-81AF-4894C924A797}" type="sibTrans" cxnId="{CB6DF3CA-789C-4768-B509-63BE7BE87321}">
      <dgm:prSet/>
      <dgm:spPr/>
      <dgm:t>
        <a:bodyPr/>
        <a:lstStyle/>
        <a:p>
          <a:endParaRPr lang="el-GR"/>
        </a:p>
      </dgm:t>
    </dgm:pt>
    <dgm:pt modelId="{5E0A24F3-BFF1-471B-B368-81F7072EAA99}" type="asst">
      <dgm:prSet phldrT="[Κείμενο]" custT="1"/>
      <dgm:spPr>
        <a:solidFill>
          <a:srgbClr val="002060"/>
        </a:solidFill>
      </dgm:spPr>
      <dgm:t>
        <a:bodyPr/>
        <a:lstStyle/>
        <a:p>
          <a:r>
            <a:rPr lang="el-GR" sz="2000" b="1" dirty="0">
              <a:solidFill>
                <a:schemeClr val="tx1"/>
              </a:solidFill>
            </a:rPr>
            <a:t>ΛΟΙΜΩΞΗ:</a:t>
          </a:r>
        </a:p>
        <a:p>
          <a:r>
            <a:rPr lang="el-GR" sz="2000" b="1" dirty="0">
              <a:solidFill>
                <a:schemeClr val="tx1"/>
              </a:solidFill>
            </a:rPr>
            <a:t> δύτης      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l-GR" sz="2000" b="1" dirty="0">
              <a:solidFill>
                <a:schemeClr val="tx1"/>
              </a:solidFill>
            </a:rPr>
            <a:t>άτυπα </a:t>
          </a:r>
          <a:r>
            <a:rPr lang="el-GR" sz="2000" b="1" dirty="0" err="1">
              <a:solidFill>
                <a:schemeClr val="tx1"/>
              </a:solidFill>
            </a:rPr>
            <a:t>μυκοβακτηρίδια</a:t>
          </a:r>
          <a:endParaRPr lang="el-GR" sz="2000" b="1" dirty="0">
            <a:solidFill>
              <a:schemeClr val="tx1"/>
            </a:solidFill>
          </a:endParaRPr>
        </a:p>
      </dgm:t>
    </dgm:pt>
    <dgm:pt modelId="{F418A760-5260-4D90-A634-29D28A8650AF}" type="parTrans" cxnId="{755FF93B-948E-4413-B798-808A22377F50}">
      <dgm:prSet/>
      <dgm:spPr/>
      <dgm:t>
        <a:bodyPr/>
        <a:lstStyle/>
        <a:p>
          <a:endParaRPr lang="el-GR"/>
        </a:p>
      </dgm:t>
    </dgm:pt>
    <dgm:pt modelId="{EC7A96B6-6B7C-4B29-BE19-41591CC1B317}" type="sibTrans" cxnId="{755FF93B-948E-4413-B798-808A22377F50}">
      <dgm:prSet/>
      <dgm:spPr/>
      <dgm:t>
        <a:bodyPr/>
        <a:lstStyle/>
        <a:p>
          <a:endParaRPr lang="el-GR"/>
        </a:p>
      </dgm:t>
    </dgm:pt>
    <dgm:pt modelId="{498621AF-4651-43FD-8D0D-1F2FEC672042}">
      <dgm:prSet phldrT="[Κείμενο]" custT="1"/>
      <dgm:spPr>
        <a:solidFill>
          <a:srgbClr val="C00000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STOP: Adalimumab &amp; MTX</a:t>
          </a:r>
          <a:endParaRPr lang="el-GR" sz="1600" b="1" dirty="0">
            <a:solidFill>
              <a:schemeClr val="tx1"/>
            </a:solidFill>
          </a:endParaRPr>
        </a:p>
      </dgm:t>
    </dgm:pt>
    <dgm:pt modelId="{08925ED5-7657-47A9-872F-07D2BD95E1E0}" type="parTrans" cxnId="{8AC79C9F-52FF-4797-8264-8D57A899E0EE}">
      <dgm:prSet/>
      <dgm:spPr/>
      <dgm:t>
        <a:bodyPr/>
        <a:lstStyle/>
        <a:p>
          <a:endParaRPr lang="el-GR"/>
        </a:p>
      </dgm:t>
    </dgm:pt>
    <dgm:pt modelId="{5B7FD445-FE7F-47CD-AEDF-EFFC0EDA9733}" type="sibTrans" cxnId="{8AC79C9F-52FF-4797-8264-8D57A899E0EE}">
      <dgm:prSet/>
      <dgm:spPr/>
      <dgm:t>
        <a:bodyPr/>
        <a:lstStyle/>
        <a:p>
          <a:endParaRPr lang="el-GR"/>
        </a:p>
      </dgm:t>
    </dgm:pt>
    <dgm:pt modelId="{9C630157-12DF-44C1-970D-12C288A22919}">
      <dgm:prSet phldrT="[Κείμενο]" custT="1"/>
      <dgm:spPr>
        <a:solidFill>
          <a:srgbClr val="C00000"/>
        </a:solidFill>
      </dgm:spPr>
      <dgm:t>
        <a:bodyPr/>
        <a:lstStyle/>
        <a:p>
          <a:r>
            <a:rPr lang="el-GR" sz="1800" b="1" dirty="0">
              <a:solidFill>
                <a:schemeClr val="tx1"/>
              </a:solidFill>
            </a:rPr>
            <a:t>Μείωση </a:t>
          </a:r>
          <a:r>
            <a:rPr lang="en-US" sz="1800" b="1" dirty="0">
              <a:solidFill>
                <a:schemeClr val="tx1"/>
              </a:solidFill>
            </a:rPr>
            <a:t>Medrol </a:t>
          </a:r>
          <a:r>
            <a:rPr lang="el-GR" sz="1800" b="1" dirty="0">
              <a:solidFill>
                <a:schemeClr val="tx1"/>
              </a:solidFill>
            </a:rPr>
            <a:t>σε 4 </a:t>
          </a:r>
          <a:r>
            <a:rPr lang="en-US" sz="1800" b="1" dirty="0">
              <a:solidFill>
                <a:schemeClr val="tx1"/>
              </a:solidFill>
            </a:rPr>
            <a:t>mg/d</a:t>
          </a:r>
          <a:endParaRPr lang="el-GR" sz="1800" b="1" dirty="0">
            <a:solidFill>
              <a:schemeClr val="tx1"/>
            </a:solidFill>
          </a:endParaRPr>
        </a:p>
      </dgm:t>
    </dgm:pt>
    <dgm:pt modelId="{397161AF-FD8D-4BC5-8548-D127406972B5}" type="parTrans" cxnId="{2FEF7D6E-5024-438F-A907-A094BA2B9A54}">
      <dgm:prSet/>
      <dgm:spPr/>
      <dgm:t>
        <a:bodyPr/>
        <a:lstStyle/>
        <a:p>
          <a:endParaRPr lang="el-GR"/>
        </a:p>
      </dgm:t>
    </dgm:pt>
    <dgm:pt modelId="{969BF102-C818-4A8A-901E-8A54AB198558}" type="sibTrans" cxnId="{2FEF7D6E-5024-438F-A907-A094BA2B9A54}">
      <dgm:prSet/>
      <dgm:spPr/>
      <dgm:t>
        <a:bodyPr/>
        <a:lstStyle/>
        <a:p>
          <a:endParaRPr lang="el-GR"/>
        </a:p>
      </dgm:t>
    </dgm:pt>
    <dgm:pt modelId="{132F164B-6095-4FAD-B0EF-E0130CF879B1}">
      <dgm:prSet phldrT="[Κείμενο]" custT="1"/>
      <dgm:spPr>
        <a:solidFill>
          <a:srgbClr val="C00000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Clarithromycin 1gr/d &amp;</a:t>
          </a:r>
        </a:p>
        <a:p>
          <a:r>
            <a:rPr lang="en-US" sz="1600" b="1" dirty="0">
              <a:solidFill>
                <a:schemeClr val="tx1"/>
              </a:solidFill>
            </a:rPr>
            <a:t>Ethambutol 1500 mg/d</a:t>
          </a:r>
          <a:endParaRPr lang="el-GR" sz="1600" b="1" dirty="0">
            <a:solidFill>
              <a:schemeClr val="tx1"/>
            </a:solidFill>
          </a:endParaRPr>
        </a:p>
      </dgm:t>
    </dgm:pt>
    <dgm:pt modelId="{8E6B510A-9FAB-45DD-A08A-9AC3FA10E7DC}" type="parTrans" cxnId="{E175AE3C-7E60-445A-A0D8-9BAF5915AEAE}">
      <dgm:prSet/>
      <dgm:spPr/>
      <dgm:t>
        <a:bodyPr/>
        <a:lstStyle/>
        <a:p>
          <a:endParaRPr lang="el-GR"/>
        </a:p>
      </dgm:t>
    </dgm:pt>
    <dgm:pt modelId="{4C6D5D50-7E04-43E3-B929-2075E6923793}" type="sibTrans" cxnId="{E175AE3C-7E60-445A-A0D8-9BAF5915AEAE}">
      <dgm:prSet/>
      <dgm:spPr/>
      <dgm:t>
        <a:bodyPr/>
        <a:lstStyle/>
        <a:p>
          <a:endParaRPr lang="el-GR"/>
        </a:p>
      </dgm:t>
    </dgm:pt>
    <dgm:pt modelId="{A0FB3043-C7A1-4DCC-ADCD-440A9AAE515E}" type="pres">
      <dgm:prSet presAssocID="{E9748A69-B755-4541-B75C-13860BDFB7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843935D9-72DF-4234-86D5-AB43881A6400}" type="pres">
      <dgm:prSet presAssocID="{76CC4368-AA8A-4260-9A3F-CE11FF4CF998}" presName="hierRoot1" presStyleCnt="0">
        <dgm:presLayoutVars>
          <dgm:hierBranch val="init"/>
        </dgm:presLayoutVars>
      </dgm:prSet>
      <dgm:spPr/>
    </dgm:pt>
    <dgm:pt modelId="{2E54BAE1-D93E-4E62-ABA6-6E957D16E96A}" type="pres">
      <dgm:prSet presAssocID="{76CC4368-AA8A-4260-9A3F-CE11FF4CF998}" presName="rootComposite1" presStyleCnt="0"/>
      <dgm:spPr/>
    </dgm:pt>
    <dgm:pt modelId="{47F6E6EE-14C3-4215-ABA4-0E23A793D136}" type="pres">
      <dgm:prSet presAssocID="{76CC4368-AA8A-4260-9A3F-CE11FF4CF998}" presName="rootText1" presStyleLbl="node0" presStyleIdx="0" presStyleCnt="1" custScaleX="4780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3FA27CB-BDF0-43FC-84AF-C90A8DE1200C}" type="pres">
      <dgm:prSet presAssocID="{76CC4368-AA8A-4260-9A3F-CE11FF4CF998}" presName="rootConnector1" presStyleLbl="node1" presStyleIdx="0" presStyleCnt="0"/>
      <dgm:spPr/>
      <dgm:t>
        <a:bodyPr/>
        <a:lstStyle/>
        <a:p>
          <a:endParaRPr lang="el-GR"/>
        </a:p>
      </dgm:t>
    </dgm:pt>
    <dgm:pt modelId="{97B825B5-4916-414C-AE94-EB6E7CC80F45}" type="pres">
      <dgm:prSet presAssocID="{76CC4368-AA8A-4260-9A3F-CE11FF4CF998}" presName="hierChild2" presStyleCnt="0"/>
      <dgm:spPr/>
    </dgm:pt>
    <dgm:pt modelId="{E3E89406-BE66-4A5E-ACE3-7901E552C730}" type="pres">
      <dgm:prSet presAssocID="{08925ED5-7657-47A9-872F-07D2BD95E1E0}" presName="Name64" presStyleLbl="parChTrans1D2" presStyleIdx="0" presStyleCnt="4"/>
      <dgm:spPr/>
      <dgm:t>
        <a:bodyPr/>
        <a:lstStyle/>
        <a:p>
          <a:endParaRPr lang="el-GR"/>
        </a:p>
      </dgm:t>
    </dgm:pt>
    <dgm:pt modelId="{44F4A741-611A-414C-9D30-59E1ED0A1D73}" type="pres">
      <dgm:prSet presAssocID="{498621AF-4651-43FD-8D0D-1F2FEC672042}" presName="hierRoot2" presStyleCnt="0">
        <dgm:presLayoutVars>
          <dgm:hierBranch val="init"/>
        </dgm:presLayoutVars>
      </dgm:prSet>
      <dgm:spPr/>
    </dgm:pt>
    <dgm:pt modelId="{53919713-C730-4E0A-B9C4-0B6A5754DCF1}" type="pres">
      <dgm:prSet presAssocID="{498621AF-4651-43FD-8D0D-1F2FEC672042}" presName="rootComposite" presStyleCnt="0"/>
      <dgm:spPr/>
    </dgm:pt>
    <dgm:pt modelId="{2FBADE21-2024-4C67-B57F-91A6840BEC4B}" type="pres">
      <dgm:prSet presAssocID="{498621AF-4651-43FD-8D0D-1F2FEC67204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4191A89-197C-4FA4-B669-009B5401255D}" type="pres">
      <dgm:prSet presAssocID="{498621AF-4651-43FD-8D0D-1F2FEC672042}" presName="rootConnector" presStyleLbl="node2" presStyleIdx="0" presStyleCnt="3"/>
      <dgm:spPr/>
      <dgm:t>
        <a:bodyPr/>
        <a:lstStyle/>
        <a:p>
          <a:endParaRPr lang="el-GR"/>
        </a:p>
      </dgm:t>
    </dgm:pt>
    <dgm:pt modelId="{C13945C4-A174-4BD1-8712-8391D7A2D92D}" type="pres">
      <dgm:prSet presAssocID="{498621AF-4651-43FD-8D0D-1F2FEC672042}" presName="hierChild4" presStyleCnt="0"/>
      <dgm:spPr/>
    </dgm:pt>
    <dgm:pt modelId="{69FF2078-039B-4BB8-9736-C76FBE1E452A}" type="pres">
      <dgm:prSet presAssocID="{498621AF-4651-43FD-8D0D-1F2FEC672042}" presName="hierChild5" presStyleCnt="0"/>
      <dgm:spPr/>
    </dgm:pt>
    <dgm:pt modelId="{2CC8E925-E7DE-416F-9EB3-6A16743D30C8}" type="pres">
      <dgm:prSet presAssocID="{397161AF-FD8D-4BC5-8548-D127406972B5}" presName="Name64" presStyleLbl="parChTrans1D2" presStyleIdx="1" presStyleCnt="4"/>
      <dgm:spPr/>
      <dgm:t>
        <a:bodyPr/>
        <a:lstStyle/>
        <a:p>
          <a:endParaRPr lang="el-GR"/>
        </a:p>
      </dgm:t>
    </dgm:pt>
    <dgm:pt modelId="{C8038458-2781-4917-B2A8-680B6E78B9DD}" type="pres">
      <dgm:prSet presAssocID="{9C630157-12DF-44C1-970D-12C288A22919}" presName="hierRoot2" presStyleCnt="0">
        <dgm:presLayoutVars>
          <dgm:hierBranch val="init"/>
        </dgm:presLayoutVars>
      </dgm:prSet>
      <dgm:spPr/>
    </dgm:pt>
    <dgm:pt modelId="{991795D9-EE12-4605-8612-1A9DB4AD7DE1}" type="pres">
      <dgm:prSet presAssocID="{9C630157-12DF-44C1-970D-12C288A22919}" presName="rootComposite" presStyleCnt="0"/>
      <dgm:spPr/>
    </dgm:pt>
    <dgm:pt modelId="{49A404FD-0FFF-4563-AC4F-72936FD118EC}" type="pres">
      <dgm:prSet presAssocID="{9C630157-12DF-44C1-970D-12C288A2291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74C5A06-FC27-4ED7-87ED-0C8D2283C856}" type="pres">
      <dgm:prSet presAssocID="{9C630157-12DF-44C1-970D-12C288A22919}" presName="rootConnector" presStyleLbl="node2" presStyleIdx="1" presStyleCnt="3"/>
      <dgm:spPr/>
      <dgm:t>
        <a:bodyPr/>
        <a:lstStyle/>
        <a:p>
          <a:endParaRPr lang="el-GR"/>
        </a:p>
      </dgm:t>
    </dgm:pt>
    <dgm:pt modelId="{7EA48276-855B-4F6D-9B40-8656033EAC03}" type="pres">
      <dgm:prSet presAssocID="{9C630157-12DF-44C1-970D-12C288A22919}" presName="hierChild4" presStyleCnt="0"/>
      <dgm:spPr/>
    </dgm:pt>
    <dgm:pt modelId="{DCDE24B8-6451-4700-9F11-2F9FD33DDAEB}" type="pres">
      <dgm:prSet presAssocID="{9C630157-12DF-44C1-970D-12C288A22919}" presName="hierChild5" presStyleCnt="0"/>
      <dgm:spPr/>
    </dgm:pt>
    <dgm:pt modelId="{91FEA5DA-5B6E-4B68-9243-C02D1405B808}" type="pres">
      <dgm:prSet presAssocID="{8E6B510A-9FAB-45DD-A08A-9AC3FA10E7DC}" presName="Name64" presStyleLbl="parChTrans1D2" presStyleIdx="2" presStyleCnt="4"/>
      <dgm:spPr/>
      <dgm:t>
        <a:bodyPr/>
        <a:lstStyle/>
        <a:p>
          <a:endParaRPr lang="el-GR"/>
        </a:p>
      </dgm:t>
    </dgm:pt>
    <dgm:pt modelId="{A577AFDC-4D2F-4907-9D04-E2269BF2AE37}" type="pres">
      <dgm:prSet presAssocID="{132F164B-6095-4FAD-B0EF-E0130CF879B1}" presName="hierRoot2" presStyleCnt="0">
        <dgm:presLayoutVars>
          <dgm:hierBranch val="init"/>
        </dgm:presLayoutVars>
      </dgm:prSet>
      <dgm:spPr/>
    </dgm:pt>
    <dgm:pt modelId="{74400F4D-53B5-479A-A0C9-91F87DC32AC0}" type="pres">
      <dgm:prSet presAssocID="{132F164B-6095-4FAD-B0EF-E0130CF879B1}" presName="rootComposite" presStyleCnt="0"/>
      <dgm:spPr/>
    </dgm:pt>
    <dgm:pt modelId="{3D5D4502-8709-4BA1-B0A1-EAE21E37243A}" type="pres">
      <dgm:prSet presAssocID="{132F164B-6095-4FAD-B0EF-E0130CF879B1}" presName="rootText" presStyleLbl="node2" presStyleIdx="2" presStyleCnt="3" custScaleY="17305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5B12D26-8E19-41F5-BA83-CFD13C6CFE22}" type="pres">
      <dgm:prSet presAssocID="{132F164B-6095-4FAD-B0EF-E0130CF879B1}" presName="rootConnector" presStyleLbl="node2" presStyleIdx="2" presStyleCnt="3"/>
      <dgm:spPr/>
      <dgm:t>
        <a:bodyPr/>
        <a:lstStyle/>
        <a:p>
          <a:endParaRPr lang="el-GR"/>
        </a:p>
      </dgm:t>
    </dgm:pt>
    <dgm:pt modelId="{34F08A46-1547-45C1-9D90-0929935F293A}" type="pres">
      <dgm:prSet presAssocID="{132F164B-6095-4FAD-B0EF-E0130CF879B1}" presName="hierChild4" presStyleCnt="0"/>
      <dgm:spPr/>
    </dgm:pt>
    <dgm:pt modelId="{1060D95B-E4D8-4C88-9134-E3895C087D2E}" type="pres">
      <dgm:prSet presAssocID="{132F164B-6095-4FAD-B0EF-E0130CF879B1}" presName="hierChild5" presStyleCnt="0"/>
      <dgm:spPr/>
    </dgm:pt>
    <dgm:pt modelId="{C14F979A-69C5-4712-BC70-DDEF471EF637}" type="pres">
      <dgm:prSet presAssocID="{76CC4368-AA8A-4260-9A3F-CE11FF4CF998}" presName="hierChild3" presStyleCnt="0"/>
      <dgm:spPr/>
    </dgm:pt>
    <dgm:pt modelId="{7179E7D2-9B7F-40FC-9CE7-337281172AF7}" type="pres">
      <dgm:prSet presAssocID="{F418A760-5260-4D90-A634-29D28A8650AF}" presName="Name115" presStyleLbl="parChTrans1D2" presStyleIdx="3" presStyleCnt="4"/>
      <dgm:spPr/>
      <dgm:t>
        <a:bodyPr/>
        <a:lstStyle/>
        <a:p>
          <a:endParaRPr lang="el-GR"/>
        </a:p>
      </dgm:t>
    </dgm:pt>
    <dgm:pt modelId="{16F443D5-8960-4082-AB50-FAB5D2787188}" type="pres">
      <dgm:prSet presAssocID="{5E0A24F3-BFF1-471B-B368-81F7072EAA99}" presName="hierRoot3" presStyleCnt="0">
        <dgm:presLayoutVars>
          <dgm:hierBranch val="init"/>
        </dgm:presLayoutVars>
      </dgm:prSet>
      <dgm:spPr/>
    </dgm:pt>
    <dgm:pt modelId="{F842986E-9A34-4507-A7B8-E58C5540BA32}" type="pres">
      <dgm:prSet presAssocID="{5E0A24F3-BFF1-471B-B368-81F7072EAA99}" presName="rootComposite3" presStyleCnt="0"/>
      <dgm:spPr/>
    </dgm:pt>
    <dgm:pt modelId="{48B68020-4B68-45B7-ABC8-3A99E050ED6D}" type="pres">
      <dgm:prSet presAssocID="{5E0A24F3-BFF1-471B-B368-81F7072EAA99}" presName="rootText3" presStyleLbl="asst1" presStyleIdx="0" presStyleCnt="1" custScaleX="104470" custScaleY="15003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FCDD136-C88F-45D0-BC6F-F50B2BE764FE}" type="pres">
      <dgm:prSet presAssocID="{5E0A24F3-BFF1-471B-B368-81F7072EAA99}" presName="rootConnector3" presStyleLbl="asst1" presStyleIdx="0" presStyleCnt="1"/>
      <dgm:spPr/>
      <dgm:t>
        <a:bodyPr/>
        <a:lstStyle/>
        <a:p>
          <a:endParaRPr lang="el-GR"/>
        </a:p>
      </dgm:t>
    </dgm:pt>
    <dgm:pt modelId="{8C26853F-ED6E-4506-A983-42C66A162EA6}" type="pres">
      <dgm:prSet presAssocID="{5E0A24F3-BFF1-471B-B368-81F7072EAA99}" presName="hierChild6" presStyleCnt="0"/>
      <dgm:spPr/>
    </dgm:pt>
    <dgm:pt modelId="{695DFC14-A51B-402B-99BC-A351F0E4EF0F}" type="pres">
      <dgm:prSet presAssocID="{5E0A24F3-BFF1-471B-B368-81F7072EAA99}" presName="hierChild7" presStyleCnt="0"/>
      <dgm:spPr/>
    </dgm:pt>
  </dgm:ptLst>
  <dgm:cxnLst>
    <dgm:cxn modelId="{148CAD8D-67E3-4638-8F05-4021A2251C51}" type="presOf" srcId="{76CC4368-AA8A-4260-9A3F-CE11FF4CF998}" destId="{A3FA27CB-BDF0-43FC-84AF-C90A8DE1200C}" srcOrd="1" destOrd="0" presId="urn:microsoft.com/office/officeart/2009/3/layout/HorizontalOrganizationChart"/>
    <dgm:cxn modelId="{EB9094F6-185D-411A-818C-58E05DD96AB0}" type="presOf" srcId="{E9748A69-B755-4541-B75C-13860BDFB797}" destId="{A0FB3043-C7A1-4DCC-ADCD-440A9AAE515E}" srcOrd="0" destOrd="0" presId="urn:microsoft.com/office/officeart/2009/3/layout/HorizontalOrganizationChart"/>
    <dgm:cxn modelId="{D9FE86D6-8B5A-45DA-BC52-BF29D1EB12F4}" type="presOf" srcId="{9C630157-12DF-44C1-970D-12C288A22919}" destId="{49A404FD-0FFF-4563-AC4F-72936FD118EC}" srcOrd="0" destOrd="0" presId="urn:microsoft.com/office/officeart/2009/3/layout/HorizontalOrganizationChart"/>
    <dgm:cxn modelId="{4A5E0271-8B28-4BF5-9344-8524BDB93D04}" type="presOf" srcId="{498621AF-4651-43FD-8D0D-1F2FEC672042}" destId="{D4191A89-197C-4FA4-B669-009B5401255D}" srcOrd="1" destOrd="0" presId="urn:microsoft.com/office/officeart/2009/3/layout/HorizontalOrganizationChart"/>
    <dgm:cxn modelId="{755FF93B-948E-4413-B798-808A22377F50}" srcId="{76CC4368-AA8A-4260-9A3F-CE11FF4CF998}" destId="{5E0A24F3-BFF1-471B-B368-81F7072EAA99}" srcOrd="0" destOrd="0" parTransId="{F418A760-5260-4D90-A634-29D28A8650AF}" sibTransId="{EC7A96B6-6B7C-4B29-BE19-41591CC1B317}"/>
    <dgm:cxn modelId="{3286BC4B-8D51-4F64-B4CA-BF9748CB2430}" type="presOf" srcId="{397161AF-FD8D-4BC5-8548-D127406972B5}" destId="{2CC8E925-E7DE-416F-9EB3-6A16743D30C8}" srcOrd="0" destOrd="0" presId="urn:microsoft.com/office/officeart/2009/3/layout/HorizontalOrganizationChart"/>
    <dgm:cxn modelId="{CB6DF3CA-789C-4768-B509-63BE7BE87321}" srcId="{E9748A69-B755-4541-B75C-13860BDFB797}" destId="{76CC4368-AA8A-4260-9A3F-CE11FF4CF998}" srcOrd="0" destOrd="0" parTransId="{120DEE4F-E318-4580-B67D-1E555BDE9E46}" sibTransId="{00987F7D-707E-4B50-81AF-4894C924A797}"/>
    <dgm:cxn modelId="{1195F9B0-57FA-4DCE-9B3D-770ACF845F6F}" type="presOf" srcId="{5E0A24F3-BFF1-471B-B368-81F7072EAA99}" destId="{48B68020-4B68-45B7-ABC8-3A99E050ED6D}" srcOrd="0" destOrd="0" presId="urn:microsoft.com/office/officeart/2009/3/layout/HorizontalOrganizationChart"/>
    <dgm:cxn modelId="{D5C09A94-90BE-42E3-8D5E-08F222545B55}" type="presOf" srcId="{8E6B510A-9FAB-45DD-A08A-9AC3FA10E7DC}" destId="{91FEA5DA-5B6E-4B68-9243-C02D1405B808}" srcOrd="0" destOrd="0" presId="urn:microsoft.com/office/officeart/2009/3/layout/HorizontalOrganizationChart"/>
    <dgm:cxn modelId="{009E76F1-72F6-4007-BAE5-37A603C7A71E}" type="presOf" srcId="{76CC4368-AA8A-4260-9A3F-CE11FF4CF998}" destId="{47F6E6EE-14C3-4215-ABA4-0E23A793D136}" srcOrd="0" destOrd="0" presId="urn:microsoft.com/office/officeart/2009/3/layout/HorizontalOrganizationChart"/>
    <dgm:cxn modelId="{9CCBF438-3A7F-4A70-B5B6-99592591A519}" type="presOf" srcId="{132F164B-6095-4FAD-B0EF-E0130CF879B1}" destId="{05B12D26-8E19-41F5-BA83-CFD13C6CFE22}" srcOrd="1" destOrd="0" presId="urn:microsoft.com/office/officeart/2009/3/layout/HorizontalOrganizationChart"/>
    <dgm:cxn modelId="{9FF5CFD9-4C72-45E9-9F01-29ED80D6E812}" type="presOf" srcId="{132F164B-6095-4FAD-B0EF-E0130CF879B1}" destId="{3D5D4502-8709-4BA1-B0A1-EAE21E37243A}" srcOrd="0" destOrd="0" presId="urn:microsoft.com/office/officeart/2009/3/layout/HorizontalOrganizationChart"/>
    <dgm:cxn modelId="{507B0BF6-9AC7-4A01-A649-19315970E384}" type="presOf" srcId="{F418A760-5260-4D90-A634-29D28A8650AF}" destId="{7179E7D2-9B7F-40FC-9CE7-337281172AF7}" srcOrd="0" destOrd="0" presId="urn:microsoft.com/office/officeart/2009/3/layout/HorizontalOrganizationChart"/>
    <dgm:cxn modelId="{2FEF7D6E-5024-438F-A907-A094BA2B9A54}" srcId="{76CC4368-AA8A-4260-9A3F-CE11FF4CF998}" destId="{9C630157-12DF-44C1-970D-12C288A22919}" srcOrd="2" destOrd="0" parTransId="{397161AF-FD8D-4BC5-8548-D127406972B5}" sibTransId="{969BF102-C818-4A8A-901E-8A54AB198558}"/>
    <dgm:cxn modelId="{27177668-2273-4EFD-957F-45D7A6DE68C4}" type="presOf" srcId="{08925ED5-7657-47A9-872F-07D2BD95E1E0}" destId="{E3E89406-BE66-4A5E-ACE3-7901E552C730}" srcOrd="0" destOrd="0" presId="urn:microsoft.com/office/officeart/2009/3/layout/HorizontalOrganizationChart"/>
    <dgm:cxn modelId="{8AC79C9F-52FF-4797-8264-8D57A899E0EE}" srcId="{76CC4368-AA8A-4260-9A3F-CE11FF4CF998}" destId="{498621AF-4651-43FD-8D0D-1F2FEC672042}" srcOrd="1" destOrd="0" parTransId="{08925ED5-7657-47A9-872F-07D2BD95E1E0}" sibTransId="{5B7FD445-FE7F-47CD-AEDF-EFFC0EDA9733}"/>
    <dgm:cxn modelId="{46C27D37-7918-4286-BB3C-B51FBB8B13CD}" type="presOf" srcId="{5E0A24F3-BFF1-471B-B368-81F7072EAA99}" destId="{2FCDD136-C88F-45D0-BC6F-F50B2BE764FE}" srcOrd="1" destOrd="0" presId="urn:microsoft.com/office/officeart/2009/3/layout/HorizontalOrganizationChart"/>
    <dgm:cxn modelId="{EFC0A6D4-BB04-4FC3-B58C-7D6EFD87CE6D}" type="presOf" srcId="{9C630157-12DF-44C1-970D-12C288A22919}" destId="{274C5A06-FC27-4ED7-87ED-0C8D2283C856}" srcOrd="1" destOrd="0" presId="urn:microsoft.com/office/officeart/2009/3/layout/HorizontalOrganizationChart"/>
    <dgm:cxn modelId="{E175AE3C-7E60-445A-A0D8-9BAF5915AEAE}" srcId="{76CC4368-AA8A-4260-9A3F-CE11FF4CF998}" destId="{132F164B-6095-4FAD-B0EF-E0130CF879B1}" srcOrd="3" destOrd="0" parTransId="{8E6B510A-9FAB-45DD-A08A-9AC3FA10E7DC}" sibTransId="{4C6D5D50-7E04-43E3-B929-2075E6923793}"/>
    <dgm:cxn modelId="{FA3179AA-2FF7-4EEF-86FC-68C94E88B144}" type="presOf" srcId="{498621AF-4651-43FD-8D0D-1F2FEC672042}" destId="{2FBADE21-2024-4C67-B57F-91A6840BEC4B}" srcOrd="0" destOrd="0" presId="urn:microsoft.com/office/officeart/2009/3/layout/HorizontalOrganizationChart"/>
    <dgm:cxn modelId="{3DAEDAB4-B22A-4319-AE4C-3D3B7E1BBA7D}" type="presParOf" srcId="{A0FB3043-C7A1-4DCC-ADCD-440A9AAE515E}" destId="{843935D9-72DF-4234-86D5-AB43881A6400}" srcOrd="0" destOrd="0" presId="urn:microsoft.com/office/officeart/2009/3/layout/HorizontalOrganizationChart"/>
    <dgm:cxn modelId="{7BCEFFC1-8E29-42F8-836B-5C0B8216924D}" type="presParOf" srcId="{843935D9-72DF-4234-86D5-AB43881A6400}" destId="{2E54BAE1-D93E-4E62-ABA6-6E957D16E96A}" srcOrd="0" destOrd="0" presId="urn:microsoft.com/office/officeart/2009/3/layout/HorizontalOrganizationChart"/>
    <dgm:cxn modelId="{4E7B74EA-13D9-4F1D-B184-B4606B4C9F85}" type="presParOf" srcId="{2E54BAE1-D93E-4E62-ABA6-6E957D16E96A}" destId="{47F6E6EE-14C3-4215-ABA4-0E23A793D136}" srcOrd="0" destOrd="0" presId="urn:microsoft.com/office/officeart/2009/3/layout/HorizontalOrganizationChart"/>
    <dgm:cxn modelId="{4205287D-1D88-4CFC-AD05-7795FDAFC38C}" type="presParOf" srcId="{2E54BAE1-D93E-4E62-ABA6-6E957D16E96A}" destId="{A3FA27CB-BDF0-43FC-84AF-C90A8DE1200C}" srcOrd="1" destOrd="0" presId="urn:microsoft.com/office/officeart/2009/3/layout/HorizontalOrganizationChart"/>
    <dgm:cxn modelId="{BC29B760-3B71-497D-8108-406823E6C520}" type="presParOf" srcId="{843935D9-72DF-4234-86D5-AB43881A6400}" destId="{97B825B5-4916-414C-AE94-EB6E7CC80F45}" srcOrd="1" destOrd="0" presId="urn:microsoft.com/office/officeart/2009/3/layout/HorizontalOrganizationChart"/>
    <dgm:cxn modelId="{0C9FB2B2-EF73-4BBF-8D07-08B8709922B3}" type="presParOf" srcId="{97B825B5-4916-414C-AE94-EB6E7CC80F45}" destId="{E3E89406-BE66-4A5E-ACE3-7901E552C730}" srcOrd="0" destOrd="0" presId="urn:microsoft.com/office/officeart/2009/3/layout/HorizontalOrganizationChart"/>
    <dgm:cxn modelId="{D7E81FC5-120F-44F6-8FE2-6823247709C0}" type="presParOf" srcId="{97B825B5-4916-414C-AE94-EB6E7CC80F45}" destId="{44F4A741-611A-414C-9D30-59E1ED0A1D73}" srcOrd="1" destOrd="0" presId="urn:microsoft.com/office/officeart/2009/3/layout/HorizontalOrganizationChart"/>
    <dgm:cxn modelId="{FA0F1E46-5B93-4366-B4F9-5151A7D775E8}" type="presParOf" srcId="{44F4A741-611A-414C-9D30-59E1ED0A1D73}" destId="{53919713-C730-4E0A-B9C4-0B6A5754DCF1}" srcOrd="0" destOrd="0" presId="urn:microsoft.com/office/officeart/2009/3/layout/HorizontalOrganizationChart"/>
    <dgm:cxn modelId="{633AD9D0-760B-472D-A2BD-D07C0938BC79}" type="presParOf" srcId="{53919713-C730-4E0A-B9C4-0B6A5754DCF1}" destId="{2FBADE21-2024-4C67-B57F-91A6840BEC4B}" srcOrd="0" destOrd="0" presId="urn:microsoft.com/office/officeart/2009/3/layout/HorizontalOrganizationChart"/>
    <dgm:cxn modelId="{7406CB19-FB5B-46E2-BFDE-3C17AF0EFEA1}" type="presParOf" srcId="{53919713-C730-4E0A-B9C4-0B6A5754DCF1}" destId="{D4191A89-197C-4FA4-B669-009B5401255D}" srcOrd="1" destOrd="0" presId="urn:microsoft.com/office/officeart/2009/3/layout/HorizontalOrganizationChart"/>
    <dgm:cxn modelId="{9AECFCF9-CE4D-407E-B418-63249B771705}" type="presParOf" srcId="{44F4A741-611A-414C-9D30-59E1ED0A1D73}" destId="{C13945C4-A174-4BD1-8712-8391D7A2D92D}" srcOrd="1" destOrd="0" presId="urn:microsoft.com/office/officeart/2009/3/layout/HorizontalOrganizationChart"/>
    <dgm:cxn modelId="{7E3526A8-DFB7-4423-A94B-0BDD2B311DE4}" type="presParOf" srcId="{44F4A741-611A-414C-9D30-59E1ED0A1D73}" destId="{69FF2078-039B-4BB8-9736-C76FBE1E452A}" srcOrd="2" destOrd="0" presId="urn:microsoft.com/office/officeart/2009/3/layout/HorizontalOrganizationChart"/>
    <dgm:cxn modelId="{E1C0A6EC-49FE-4FCC-92EC-D8F47877A58F}" type="presParOf" srcId="{97B825B5-4916-414C-AE94-EB6E7CC80F45}" destId="{2CC8E925-E7DE-416F-9EB3-6A16743D30C8}" srcOrd="2" destOrd="0" presId="urn:microsoft.com/office/officeart/2009/3/layout/HorizontalOrganizationChart"/>
    <dgm:cxn modelId="{A064EA27-A502-47E3-83CE-0BB2824E24CA}" type="presParOf" srcId="{97B825B5-4916-414C-AE94-EB6E7CC80F45}" destId="{C8038458-2781-4917-B2A8-680B6E78B9DD}" srcOrd="3" destOrd="0" presId="urn:microsoft.com/office/officeart/2009/3/layout/HorizontalOrganizationChart"/>
    <dgm:cxn modelId="{D408E8A0-85D8-4C43-A2AB-684A9E4BFE0D}" type="presParOf" srcId="{C8038458-2781-4917-B2A8-680B6E78B9DD}" destId="{991795D9-EE12-4605-8612-1A9DB4AD7DE1}" srcOrd="0" destOrd="0" presId="urn:microsoft.com/office/officeart/2009/3/layout/HorizontalOrganizationChart"/>
    <dgm:cxn modelId="{48903E71-95C8-45CE-9BCD-1F55E8A1F62C}" type="presParOf" srcId="{991795D9-EE12-4605-8612-1A9DB4AD7DE1}" destId="{49A404FD-0FFF-4563-AC4F-72936FD118EC}" srcOrd="0" destOrd="0" presId="urn:microsoft.com/office/officeart/2009/3/layout/HorizontalOrganizationChart"/>
    <dgm:cxn modelId="{058B614E-F15D-4FA9-8BD0-36DC19E37BE6}" type="presParOf" srcId="{991795D9-EE12-4605-8612-1A9DB4AD7DE1}" destId="{274C5A06-FC27-4ED7-87ED-0C8D2283C856}" srcOrd="1" destOrd="0" presId="urn:microsoft.com/office/officeart/2009/3/layout/HorizontalOrganizationChart"/>
    <dgm:cxn modelId="{14CF4A9F-2173-4B42-A8CA-503ADB85EB48}" type="presParOf" srcId="{C8038458-2781-4917-B2A8-680B6E78B9DD}" destId="{7EA48276-855B-4F6D-9B40-8656033EAC03}" srcOrd="1" destOrd="0" presId="urn:microsoft.com/office/officeart/2009/3/layout/HorizontalOrganizationChart"/>
    <dgm:cxn modelId="{25553920-772D-4C45-8F82-CFB326F5BF23}" type="presParOf" srcId="{C8038458-2781-4917-B2A8-680B6E78B9DD}" destId="{DCDE24B8-6451-4700-9F11-2F9FD33DDAEB}" srcOrd="2" destOrd="0" presId="urn:microsoft.com/office/officeart/2009/3/layout/HorizontalOrganizationChart"/>
    <dgm:cxn modelId="{BB8EE145-7D09-45C3-A09B-931612A53102}" type="presParOf" srcId="{97B825B5-4916-414C-AE94-EB6E7CC80F45}" destId="{91FEA5DA-5B6E-4B68-9243-C02D1405B808}" srcOrd="4" destOrd="0" presId="urn:microsoft.com/office/officeart/2009/3/layout/HorizontalOrganizationChart"/>
    <dgm:cxn modelId="{FBFF0E13-F667-4F6A-B561-246752C43E7B}" type="presParOf" srcId="{97B825B5-4916-414C-AE94-EB6E7CC80F45}" destId="{A577AFDC-4D2F-4907-9D04-E2269BF2AE37}" srcOrd="5" destOrd="0" presId="urn:microsoft.com/office/officeart/2009/3/layout/HorizontalOrganizationChart"/>
    <dgm:cxn modelId="{0D2DB8DF-05B7-4095-A5AC-965A085E3714}" type="presParOf" srcId="{A577AFDC-4D2F-4907-9D04-E2269BF2AE37}" destId="{74400F4D-53B5-479A-A0C9-91F87DC32AC0}" srcOrd="0" destOrd="0" presId="urn:microsoft.com/office/officeart/2009/3/layout/HorizontalOrganizationChart"/>
    <dgm:cxn modelId="{811FE167-E1A5-493F-864E-5957CF716AFC}" type="presParOf" srcId="{74400F4D-53B5-479A-A0C9-91F87DC32AC0}" destId="{3D5D4502-8709-4BA1-B0A1-EAE21E37243A}" srcOrd="0" destOrd="0" presId="urn:microsoft.com/office/officeart/2009/3/layout/HorizontalOrganizationChart"/>
    <dgm:cxn modelId="{96A6A11E-55DA-4CD8-9F79-A7A652E76B1C}" type="presParOf" srcId="{74400F4D-53B5-479A-A0C9-91F87DC32AC0}" destId="{05B12D26-8E19-41F5-BA83-CFD13C6CFE22}" srcOrd="1" destOrd="0" presId="urn:microsoft.com/office/officeart/2009/3/layout/HorizontalOrganizationChart"/>
    <dgm:cxn modelId="{FD4B3882-5EE7-4A59-9BC9-D3B66F7853B5}" type="presParOf" srcId="{A577AFDC-4D2F-4907-9D04-E2269BF2AE37}" destId="{34F08A46-1547-45C1-9D90-0929935F293A}" srcOrd="1" destOrd="0" presId="urn:microsoft.com/office/officeart/2009/3/layout/HorizontalOrganizationChart"/>
    <dgm:cxn modelId="{34579EA0-A549-42E5-818C-B8BB3A452D39}" type="presParOf" srcId="{A577AFDC-4D2F-4907-9D04-E2269BF2AE37}" destId="{1060D95B-E4D8-4C88-9134-E3895C087D2E}" srcOrd="2" destOrd="0" presId="urn:microsoft.com/office/officeart/2009/3/layout/HorizontalOrganizationChart"/>
    <dgm:cxn modelId="{20D81607-B666-47E8-BCDF-B499534798CA}" type="presParOf" srcId="{843935D9-72DF-4234-86D5-AB43881A6400}" destId="{C14F979A-69C5-4712-BC70-DDEF471EF637}" srcOrd="2" destOrd="0" presId="urn:microsoft.com/office/officeart/2009/3/layout/HorizontalOrganizationChart"/>
    <dgm:cxn modelId="{1BFCFB6A-0F25-471F-A06D-90D0B22F5471}" type="presParOf" srcId="{C14F979A-69C5-4712-BC70-DDEF471EF637}" destId="{7179E7D2-9B7F-40FC-9CE7-337281172AF7}" srcOrd="0" destOrd="0" presId="urn:microsoft.com/office/officeart/2009/3/layout/HorizontalOrganizationChart"/>
    <dgm:cxn modelId="{CCB8AE7D-CA5F-44E1-BE4D-0C340ABB56B0}" type="presParOf" srcId="{C14F979A-69C5-4712-BC70-DDEF471EF637}" destId="{16F443D5-8960-4082-AB50-FAB5D2787188}" srcOrd="1" destOrd="0" presId="urn:microsoft.com/office/officeart/2009/3/layout/HorizontalOrganizationChart"/>
    <dgm:cxn modelId="{7BF48221-9524-43B9-BD7C-BF75341E4A30}" type="presParOf" srcId="{16F443D5-8960-4082-AB50-FAB5D2787188}" destId="{F842986E-9A34-4507-A7B8-E58C5540BA32}" srcOrd="0" destOrd="0" presId="urn:microsoft.com/office/officeart/2009/3/layout/HorizontalOrganizationChart"/>
    <dgm:cxn modelId="{F21F181D-C87C-4B7B-B832-76F1B7C4DB3E}" type="presParOf" srcId="{F842986E-9A34-4507-A7B8-E58C5540BA32}" destId="{48B68020-4B68-45B7-ABC8-3A99E050ED6D}" srcOrd="0" destOrd="0" presId="urn:microsoft.com/office/officeart/2009/3/layout/HorizontalOrganizationChart"/>
    <dgm:cxn modelId="{BFAE82FF-CAE9-4D42-A717-B0E671A37CBC}" type="presParOf" srcId="{F842986E-9A34-4507-A7B8-E58C5540BA32}" destId="{2FCDD136-C88F-45D0-BC6F-F50B2BE764FE}" srcOrd="1" destOrd="0" presId="urn:microsoft.com/office/officeart/2009/3/layout/HorizontalOrganizationChart"/>
    <dgm:cxn modelId="{71A21DC0-503D-4734-9BBD-02B979D38B70}" type="presParOf" srcId="{16F443D5-8960-4082-AB50-FAB5D2787188}" destId="{8C26853F-ED6E-4506-A983-42C66A162EA6}" srcOrd="1" destOrd="0" presId="urn:microsoft.com/office/officeart/2009/3/layout/HorizontalOrganizationChart"/>
    <dgm:cxn modelId="{26F0B19A-F228-4636-851C-0302AB2F1C8F}" type="presParOf" srcId="{16F443D5-8960-4082-AB50-FAB5D2787188}" destId="{695DFC14-A51B-402B-99BC-A351F0E4EF0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DEBFD4-2621-4773-BD1B-B7428E6FB34D}" type="doc">
      <dgm:prSet loTypeId="urn:microsoft.com/office/officeart/2005/8/layout/process1" loCatId="process" qsTypeId="urn:microsoft.com/office/officeart/2005/8/quickstyle/3d3" qsCatId="3D" csTypeId="urn:microsoft.com/office/officeart/2005/8/colors/colorful5" csCatId="colorful" phldr="1"/>
      <dgm:spPr/>
    </dgm:pt>
    <dgm:pt modelId="{6E0D011A-527B-4F1D-8D69-90B04210823A}">
      <dgm:prSet phldrT="[Κείμενο]" custT="1"/>
      <dgm:spPr>
        <a:solidFill>
          <a:srgbClr val="FF0000"/>
        </a:solidFill>
      </dgm:spPr>
      <dgm:t>
        <a:bodyPr/>
        <a:lstStyle/>
        <a:p>
          <a:pPr algn="ctr"/>
          <a:r>
            <a:rPr lang="el-GR" sz="1400" dirty="0">
              <a:solidFill>
                <a:schemeClr val="tx1"/>
              </a:solidFill>
            </a:rPr>
            <a:t> </a:t>
          </a:r>
          <a:r>
            <a:rPr lang="el-GR" sz="1400" b="1" dirty="0">
              <a:solidFill>
                <a:schemeClr val="tx1"/>
              </a:solidFill>
            </a:rPr>
            <a:t>ΕΚΤΕΤΑΜΕΝΟΣ ΧΕΙΡΟΥΡΓΙΚΟΣ ΚΑΘΑΡΙΣΜΟΣ</a:t>
          </a:r>
        </a:p>
      </dgm:t>
    </dgm:pt>
    <dgm:pt modelId="{E0CA5584-9922-43C1-81DC-CB6B99A05419}" type="parTrans" cxnId="{37A9757A-F159-4731-A43F-80C99B4904EA}">
      <dgm:prSet/>
      <dgm:spPr/>
      <dgm:t>
        <a:bodyPr/>
        <a:lstStyle/>
        <a:p>
          <a:endParaRPr lang="el-GR"/>
        </a:p>
      </dgm:t>
    </dgm:pt>
    <dgm:pt modelId="{84B0A4AA-957B-446A-ADB1-D3ADD8B45376}" type="sibTrans" cxnId="{37A9757A-F159-4731-A43F-80C99B4904EA}">
      <dgm:prSet/>
      <dgm:spPr/>
      <dgm:t>
        <a:bodyPr/>
        <a:lstStyle/>
        <a:p>
          <a:endParaRPr lang="el-GR"/>
        </a:p>
      </dgm:t>
    </dgm:pt>
    <dgm:pt modelId="{9F2A180D-DEA8-4F9D-ADDC-4DBDF320E77B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600" b="1" dirty="0">
              <a:solidFill>
                <a:schemeClr val="tx1"/>
              </a:solidFill>
            </a:rPr>
            <a:t>ΚΑΛΛΙΕΡΓΕΙΑ ΙΣΤΟΥ</a:t>
          </a:r>
        </a:p>
      </dgm:t>
    </dgm:pt>
    <dgm:pt modelId="{FF2A155F-00FF-41EC-AA82-D46D54FED126}" type="parTrans" cxnId="{F0F0FA5E-96B0-4F2B-9027-3039032F8E32}">
      <dgm:prSet/>
      <dgm:spPr/>
      <dgm:t>
        <a:bodyPr/>
        <a:lstStyle/>
        <a:p>
          <a:endParaRPr lang="el-GR"/>
        </a:p>
      </dgm:t>
    </dgm:pt>
    <dgm:pt modelId="{03B3792A-B456-4CD8-B036-4C737543C794}" type="sibTrans" cxnId="{F0F0FA5E-96B0-4F2B-9027-3039032F8E32}">
      <dgm:prSet/>
      <dgm:spPr/>
      <dgm:t>
        <a:bodyPr/>
        <a:lstStyle/>
        <a:p>
          <a:endParaRPr lang="el-GR"/>
        </a:p>
      </dgm:t>
    </dgm:pt>
    <dgm:pt modelId="{F6EF648A-E2C6-477B-99A5-05E3EB81E0A5}">
      <dgm:prSet phldrT="[Κείμενο]" custT="1"/>
      <dgm:spPr>
        <a:solidFill>
          <a:srgbClr val="002060"/>
        </a:solidFill>
      </dgm:spPr>
      <dgm:t>
        <a:bodyPr/>
        <a:lstStyle/>
        <a:p>
          <a:r>
            <a:rPr lang="el-GR" sz="1400" b="1" dirty="0">
              <a:solidFill>
                <a:schemeClr val="tx1"/>
              </a:solidFill>
            </a:rPr>
            <a:t>Κ/α σε </a:t>
          </a:r>
          <a:r>
            <a:rPr lang="en-US" sz="1400" b="1" dirty="0">
              <a:solidFill>
                <a:schemeClr val="tx1"/>
              </a:solidFill>
            </a:rPr>
            <a:t>LOEWENSTEIN-JENSEN (+) </a:t>
          </a:r>
          <a:r>
            <a:rPr lang="el-GR" sz="1400" b="1" dirty="0">
              <a:solidFill>
                <a:schemeClr val="tx1"/>
              </a:solidFill>
            </a:rPr>
            <a:t>για </a:t>
          </a:r>
          <a:r>
            <a:rPr lang="el-GR" sz="1400" b="1" dirty="0" err="1">
              <a:solidFill>
                <a:schemeClr val="tx1"/>
              </a:solidFill>
            </a:rPr>
            <a:t>μυκοβακτηρίδιο</a:t>
          </a:r>
          <a:endParaRPr lang="el-GR" sz="1400" b="1" dirty="0">
            <a:solidFill>
              <a:schemeClr val="tx1"/>
            </a:solidFill>
          </a:endParaRPr>
        </a:p>
        <a:p>
          <a:r>
            <a:rPr lang="el-GR" sz="1400" b="1" dirty="0">
              <a:solidFill>
                <a:schemeClr val="tx1"/>
              </a:solidFill>
            </a:rPr>
            <a:t>ΤΑΥΤΟΠΟΙΗΣΗ:</a:t>
          </a:r>
        </a:p>
        <a:p>
          <a:r>
            <a:rPr lang="en-US" sz="1400" b="1" dirty="0">
              <a:solidFill>
                <a:schemeClr val="tx1"/>
              </a:solidFill>
            </a:rPr>
            <a:t>Mycobacterium </a:t>
          </a:r>
          <a:r>
            <a:rPr lang="en-US" sz="1400" b="1" dirty="0" err="1">
              <a:solidFill>
                <a:schemeClr val="tx1"/>
              </a:solidFill>
            </a:rPr>
            <a:t>marinum</a:t>
          </a:r>
          <a:endParaRPr lang="el-GR" sz="1400" b="1" dirty="0">
            <a:solidFill>
              <a:schemeClr val="tx1"/>
            </a:solidFill>
          </a:endParaRPr>
        </a:p>
      </dgm:t>
    </dgm:pt>
    <dgm:pt modelId="{80004015-C59D-4469-874E-07CD4ADF4C03}" type="parTrans" cxnId="{5D27CDF2-480D-459A-87DB-0905B22AB42E}">
      <dgm:prSet/>
      <dgm:spPr/>
      <dgm:t>
        <a:bodyPr/>
        <a:lstStyle/>
        <a:p>
          <a:endParaRPr lang="el-GR"/>
        </a:p>
      </dgm:t>
    </dgm:pt>
    <dgm:pt modelId="{D7164560-3FC0-43E6-9685-10DBF929002F}" type="sibTrans" cxnId="{5D27CDF2-480D-459A-87DB-0905B22AB42E}">
      <dgm:prSet/>
      <dgm:spPr/>
      <dgm:t>
        <a:bodyPr/>
        <a:lstStyle/>
        <a:p>
          <a:endParaRPr lang="el-GR"/>
        </a:p>
      </dgm:t>
    </dgm:pt>
    <dgm:pt modelId="{071D752E-828B-4461-8069-B50DF05129AA}" type="pres">
      <dgm:prSet presAssocID="{22DEBFD4-2621-4773-BD1B-B7428E6FB34D}" presName="Name0" presStyleCnt="0">
        <dgm:presLayoutVars>
          <dgm:dir/>
          <dgm:resizeHandles val="exact"/>
        </dgm:presLayoutVars>
      </dgm:prSet>
      <dgm:spPr/>
    </dgm:pt>
    <dgm:pt modelId="{4CDA542B-2D84-46E9-A184-EE7E1DD153B0}" type="pres">
      <dgm:prSet presAssocID="{6E0D011A-527B-4F1D-8D69-90B0421082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42D5FC8-97C8-49E2-848F-E78BF947FEB7}" type="pres">
      <dgm:prSet presAssocID="{84B0A4AA-957B-446A-ADB1-D3ADD8B45376}" presName="sibTrans" presStyleLbl="sibTrans2D1" presStyleIdx="0" presStyleCnt="2"/>
      <dgm:spPr/>
      <dgm:t>
        <a:bodyPr/>
        <a:lstStyle/>
        <a:p>
          <a:endParaRPr lang="el-GR"/>
        </a:p>
      </dgm:t>
    </dgm:pt>
    <dgm:pt modelId="{EDAE1AD6-812C-4935-9C68-BC3ED00C0375}" type="pres">
      <dgm:prSet presAssocID="{84B0A4AA-957B-446A-ADB1-D3ADD8B45376}" presName="connectorText" presStyleLbl="sibTrans2D1" presStyleIdx="0" presStyleCnt="2"/>
      <dgm:spPr/>
      <dgm:t>
        <a:bodyPr/>
        <a:lstStyle/>
        <a:p>
          <a:endParaRPr lang="el-GR"/>
        </a:p>
      </dgm:t>
    </dgm:pt>
    <dgm:pt modelId="{D5D81AD1-F475-4545-9EBC-CE10D645E2CC}" type="pres">
      <dgm:prSet presAssocID="{9F2A180D-DEA8-4F9D-ADDC-4DBDF320E77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B15831-3291-4B93-89F9-C57489F8A2AA}" type="pres">
      <dgm:prSet presAssocID="{03B3792A-B456-4CD8-B036-4C737543C794}" presName="sibTrans" presStyleLbl="sibTrans2D1" presStyleIdx="1" presStyleCnt="2"/>
      <dgm:spPr/>
      <dgm:t>
        <a:bodyPr/>
        <a:lstStyle/>
        <a:p>
          <a:endParaRPr lang="el-GR"/>
        </a:p>
      </dgm:t>
    </dgm:pt>
    <dgm:pt modelId="{A5AC86D3-B835-40EF-B6CC-ECCBBEC59CDB}" type="pres">
      <dgm:prSet presAssocID="{03B3792A-B456-4CD8-B036-4C737543C794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55AFCDF6-29D9-4E4C-BE97-271067086389}" type="pres">
      <dgm:prSet presAssocID="{F6EF648A-E2C6-477B-99A5-05E3EB81E0A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7F23E25-79FE-41E5-85C1-CADCDBE281FD}" type="presOf" srcId="{6E0D011A-527B-4F1D-8D69-90B04210823A}" destId="{4CDA542B-2D84-46E9-A184-EE7E1DD153B0}" srcOrd="0" destOrd="0" presId="urn:microsoft.com/office/officeart/2005/8/layout/process1"/>
    <dgm:cxn modelId="{F0F0FA5E-96B0-4F2B-9027-3039032F8E32}" srcId="{22DEBFD4-2621-4773-BD1B-B7428E6FB34D}" destId="{9F2A180D-DEA8-4F9D-ADDC-4DBDF320E77B}" srcOrd="1" destOrd="0" parTransId="{FF2A155F-00FF-41EC-AA82-D46D54FED126}" sibTransId="{03B3792A-B456-4CD8-B036-4C737543C794}"/>
    <dgm:cxn modelId="{50EFF998-5AE6-4A7B-B431-970388801826}" type="presOf" srcId="{84B0A4AA-957B-446A-ADB1-D3ADD8B45376}" destId="{EDAE1AD6-812C-4935-9C68-BC3ED00C0375}" srcOrd="1" destOrd="0" presId="urn:microsoft.com/office/officeart/2005/8/layout/process1"/>
    <dgm:cxn modelId="{5D27CDF2-480D-459A-87DB-0905B22AB42E}" srcId="{22DEBFD4-2621-4773-BD1B-B7428E6FB34D}" destId="{F6EF648A-E2C6-477B-99A5-05E3EB81E0A5}" srcOrd="2" destOrd="0" parTransId="{80004015-C59D-4469-874E-07CD4ADF4C03}" sibTransId="{D7164560-3FC0-43E6-9685-10DBF929002F}"/>
    <dgm:cxn modelId="{83447704-BC3A-49AD-8244-9F901683DF0E}" type="presOf" srcId="{84B0A4AA-957B-446A-ADB1-D3ADD8B45376}" destId="{D42D5FC8-97C8-49E2-848F-E78BF947FEB7}" srcOrd="0" destOrd="0" presId="urn:microsoft.com/office/officeart/2005/8/layout/process1"/>
    <dgm:cxn modelId="{2E8DEAA9-66EF-427A-BC72-F870836EB0F2}" type="presOf" srcId="{F6EF648A-E2C6-477B-99A5-05E3EB81E0A5}" destId="{55AFCDF6-29D9-4E4C-BE97-271067086389}" srcOrd="0" destOrd="0" presId="urn:microsoft.com/office/officeart/2005/8/layout/process1"/>
    <dgm:cxn modelId="{17B96194-339B-40A1-B54A-B1A8A2DE0721}" type="presOf" srcId="{03B3792A-B456-4CD8-B036-4C737543C794}" destId="{BBB15831-3291-4B93-89F9-C57489F8A2AA}" srcOrd="0" destOrd="0" presId="urn:microsoft.com/office/officeart/2005/8/layout/process1"/>
    <dgm:cxn modelId="{37A9757A-F159-4731-A43F-80C99B4904EA}" srcId="{22DEBFD4-2621-4773-BD1B-B7428E6FB34D}" destId="{6E0D011A-527B-4F1D-8D69-90B04210823A}" srcOrd="0" destOrd="0" parTransId="{E0CA5584-9922-43C1-81DC-CB6B99A05419}" sibTransId="{84B0A4AA-957B-446A-ADB1-D3ADD8B45376}"/>
    <dgm:cxn modelId="{59D58881-8DF1-4DF1-AF54-FF848C328CC7}" type="presOf" srcId="{22DEBFD4-2621-4773-BD1B-B7428E6FB34D}" destId="{071D752E-828B-4461-8069-B50DF05129AA}" srcOrd="0" destOrd="0" presId="urn:microsoft.com/office/officeart/2005/8/layout/process1"/>
    <dgm:cxn modelId="{9781EC02-609B-402F-A843-1F0099D09443}" type="presOf" srcId="{9F2A180D-DEA8-4F9D-ADDC-4DBDF320E77B}" destId="{D5D81AD1-F475-4545-9EBC-CE10D645E2CC}" srcOrd="0" destOrd="0" presId="urn:microsoft.com/office/officeart/2005/8/layout/process1"/>
    <dgm:cxn modelId="{F9ED7EDC-6561-4A3B-8983-C30BE689F5A2}" type="presOf" srcId="{03B3792A-B456-4CD8-B036-4C737543C794}" destId="{A5AC86D3-B835-40EF-B6CC-ECCBBEC59CDB}" srcOrd="1" destOrd="0" presId="urn:microsoft.com/office/officeart/2005/8/layout/process1"/>
    <dgm:cxn modelId="{B3756AE6-4A5F-47A6-ABC4-1E46E3000544}" type="presParOf" srcId="{071D752E-828B-4461-8069-B50DF05129AA}" destId="{4CDA542B-2D84-46E9-A184-EE7E1DD153B0}" srcOrd="0" destOrd="0" presId="urn:microsoft.com/office/officeart/2005/8/layout/process1"/>
    <dgm:cxn modelId="{183BF208-DFE7-4A80-89FC-D9B3F642235B}" type="presParOf" srcId="{071D752E-828B-4461-8069-B50DF05129AA}" destId="{D42D5FC8-97C8-49E2-848F-E78BF947FEB7}" srcOrd="1" destOrd="0" presId="urn:microsoft.com/office/officeart/2005/8/layout/process1"/>
    <dgm:cxn modelId="{C7827DDD-E9C0-46A6-B2E8-2EA07679FC6B}" type="presParOf" srcId="{D42D5FC8-97C8-49E2-848F-E78BF947FEB7}" destId="{EDAE1AD6-812C-4935-9C68-BC3ED00C0375}" srcOrd="0" destOrd="0" presId="urn:microsoft.com/office/officeart/2005/8/layout/process1"/>
    <dgm:cxn modelId="{9510AAFF-9164-40BE-A091-79207595B180}" type="presParOf" srcId="{071D752E-828B-4461-8069-B50DF05129AA}" destId="{D5D81AD1-F475-4545-9EBC-CE10D645E2CC}" srcOrd="2" destOrd="0" presId="urn:microsoft.com/office/officeart/2005/8/layout/process1"/>
    <dgm:cxn modelId="{627838EC-246A-494A-962E-084E1356C833}" type="presParOf" srcId="{071D752E-828B-4461-8069-B50DF05129AA}" destId="{BBB15831-3291-4B93-89F9-C57489F8A2AA}" srcOrd="3" destOrd="0" presId="urn:microsoft.com/office/officeart/2005/8/layout/process1"/>
    <dgm:cxn modelId="{E88CB3FB-0CA7-42D9-9EAF-EE1FD3D4062A}" type="presParOf" srcId="{BBB15831-3291-4B93-89F9-C57489F8A2AA}" destId="{A5AC86D3-B835-40EF-B6CC-ECCBBEC59CDB}" srcOrd="0" destOrd="0" presId="urn:microsoft.com/office/officeart/2005/8/layout/process1"/>
    <dgm:cxn modelId="{60000887-1042-428E-B7F2-BA926921F857}" type="presParOf" srcId="{071D752E-828B-4461-8069-B50DF05129AA}" destId="{55AFCDF6-29D9-4E4C-BE97-27106708638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578AAF-39D0-48EA-8B8B-10CDE765B695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A1ACB33-E93B-4CBB-9FFC-B14BE7E2B0A8}">
      <dgm:prSet phldrT="[Κείμενο]" custT="1"/>
      <dgm:spPr/>
      <dgm:t>
        <a:bodyPr/>
        <a:lstStyle/>
        <a:p>
          <a:r>
            <a:rPr lang="en-US" sz="1800" b="1" dirty="0"/>
            <a:t>Mycobacterium </a:t>
          </a:r>
          <a:r>
            <a:rPr lang="en-US" sz="1800" b="1" dirty="0" err="1"/>
            <a:t>marinum</a:t>
          </a:r>
          <a:endParaRPr lang="el-GR" sz="1800" b="1" dirty="0"/>
        </a:p>
      </dgm:t>
    </dgm:pt>
    <dgm:pt modelId="{E2BE6384-C78F-4FFA-902A-4EEB3CB3B971}" type="parTrans" cxnId="{8D295374-885C-4825-8E14-6FDC9DF65559}">
      <dgm:prSet/>
      <dgm:spPr/>
      <dgm:t>
        <a:bodyPr/>
        <a:lstStyle/>
        <a:p>
          <a:endParaRPr lang="el-GR"/>
        </a:p>
      </dgm:t>
    </dgm:pt>
    <dgm:pt modelId="{A14F41CC-F0B7-4EF6-B732-4421F0D072F9}" type="sibTrans" cxnId="{8D295374-885C-4825-8E14-6FDC9DF65559}">
      <dgm:prSet/>
      <dgm:spPr/>
      <dgm:t>
        <a:bodyPr/>
        <a:lstStyle/>
        <a:p>
          <a:endParaRPr lang="el-GR"/>
        </a:p>
      </dgm:t>
    </dgm:pt>
    <dgm:pt modelId="{CC7A08C1-0549-4A12-92A5-89A878177F14}">
      <dgm:prSet phldrT="[Κείμενο]" custT="1"/>
      <dgm:spPr/>
      <dgm:t>
        <a:bodyPr/>
        <a:lstStyle/>
        <a:p>
          <a:r>
            <a:rPr lang="el-GR" sz="1800" b="1" dirty="0"/>
            <a:t>ΔΙΑΓΝΩΣΗ</a:t>
          </a:r>
        </a:p>
      </dgm:t>
    </dgm:pt>
    <dgm:pt modelId="{90762FB7-2CD5-4F4E-A7F3-91DF9C5317E7}" type="parTrans" cxnId="{019C8E7B-506D-495D-B6A4-14768EEC290B}">
      <dgm:prSet/>
      <dgm:spPr/>
      <dgm:t>
        <a:bodyPr/>
        <a:lstStyle/>
        <a:p>
          <a:endParaRPr lang="el-GR"/>
        </a:p>
      </dgm:t>
    </dgm:pt>
    <dgm:pt modelId="{A0FA6F03-6FBF-4F00-85B8-C4761A66F77E}" type="sibTrans" cxnId="{019C8E7B-506D-495D-B6A4-14768EEC290B}">
      <dgm:prSet/>
      <dgm:spPr/>
      <dgm:t>
        <a:bodyPr/>
        <a:lstStyle/>
        <a:p>
          <a:endParaRPr lang="el-GR"/>
        </a:p>
      </dgm:t>
    </dgm:pt>
    <dgm:pt modelId="{F0491440-1635-4446-A6E7-D695FD0C53AD}">
      <dgm:prSet phldrT="[Κείμενο]" custT="1"/>
      <dgm:spPr/>
      <dgm:t>
        <a:bodyPr/>
        <a:lstStyle/>
        <a:p>
          <a:endParaRPr lang="el-GR" sz="1800" b="1" dirty="0">
            <a:solidFill>
              <a:schemeClr val="tx1"/>
            </a:solidFill>
          </a:endParaRPr>
        </a:p>
      </dgm:t>
    </dgm:pt>
    <dgm:pt modelId="{7FAB9B8D-0165-4CF0-8A54-C03CC04F467E}" type="parTrans" cxnId="{70CB4483-2A73-4A8D-8C35-79660CC98EE9}">
      <dgm:prSet/>
      <dgm:spPr/>
      <dgm:t>
        <a:bodyPr/>
        <a:lstStyle/>
        <a:p>
          <a:endParaRPr lang="el-GR"/>
        </a:p>
      </dgm:t>
    </dgm:pt>
    <dgm:pt modelId="{79D72A81-360D-47CF-A344-FBB67AA15BD2}" type="sibTrans" cxnId="{70CB4483-2A73-4A8D-8C35-79660CC98EE9}">
      <dgm:prSet/>
      <dgm:spPr/>
      <dgm:t>
        <a:bodyPr/>
        <a:lstStyle/>
        <a:p>
          <a:endParaRPr lang="el-GR"/>
        </a:p>
      </dgm:t>
    </dgm:pt>
    <dgm:pt modelId="{229FACF6-9590-45EF-8651-0B2D4458DEE1}">
      <dgm:prSet phldrT="[Κείμενο]" custT="1"/>
      <dgm:spPr/>
      <dgm:t>
        <a:bodyPr/>
        <a:lstStyle/>
        <a:p>
          <a:r>
            <a:rPr lang="en-US" sz="1600" dirty="0"/>
            <a:t>FOLLOW UP</a:t>
          </a:r>
          <a:r>
            <a:rPr lang="el-GR" sz="1600" dirty="0"/>
            <a:t> 15 ΗΜΕΡΕΣ ΜΕΤΑ: </a:t>
          </a:r>
          <a:endParaRPr lang="en-US" sz="1600" dirty="0"/>
        </a:p>
        <a:p>
          <a:r>
            <a:rPr lang="el-GR" sz="1600" b="1" dirty="0"/>
            <a:t>ΕΠΙΔΕΙΝΩΣΗ</a:t>
          </a:r>
          <a:endParaRPr lang="el-GR" sz="2000" b="1" dirty="0"/>
        </a:p>
      </dgm:t>
    </dgm:pt>
    <dgm:pt modelId="{C5DEBAED-B9D4-4F00-A1D9-ACF68D3FA28A}" type="parTrans" cxnId="{FF1E898C-1D03-4E50-A007-8825537DF4BC}">
      <dgm:prSet/>
      <dgm:spPr/>
      <dgm:t>
        <a:bodyPr/>
        <a:lstStyle/>
        <a:p>
          <a:endParaRPr lang="el-GR"/>
        </a:p>
      </dgm:t>
    </dgm:pt>
    <dgm:pt modelId="{C89CF29C-92EF-497A-9D8C-ED048CA3BCF0}" type="sibTrans" cxnId="{FF1E898C-1D03-4E50-A007-8825537DF4BC}">
      <dgm:prSet/>
      <dgm:spPr/>
      <dgm:t>
        <a:bodyPr/>
        <a:lstStyle/>
        <a:p>
          <a:endParaRPr lang="el-GR"/>
        </a:p>
      </dgm:t>
    </dgm:pt>
    <dgm:pt modelId="{63E147C1-0FBF-4300-9A39-71D385EA1FA2}">
      <dgm:prSet custT="1"/>
      <dgm:spPr>
        <a:solidFill>
          <a:srgbClr val="C00000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C</a:t>
          </a:r>
          <a:r>
            <a:rPr lang="el-GR" sz="1600" b="1" dirty="0" err="1">
              <a:solidFill>
                <a:schemeClr val="tx1"/>
              </a:solidFill>
            </a:rPr>
            <a:t>larithromycin</a:t>
          </a:r>
          <a:r>
            <a:rPr lang="el-GR" sz="1600" b="1" dirty="0">
              <a:solidFill>
                <a:schemeClr val="tx1"/>
              </a:solidFill>
            </a:rPr>
            <a:t> (1gr/day), </a:t>
          </a:r>
          <a:endParaRPr lang="en-US" sz="1600" b="1" dirty="0">
            <a:solidFill>
              <a:schemeClr val="tx1"/>
            </a:solidFill>
          </a:endParaRPr>
        </a:p>
        <a:p>
          <a:r>
            <a:rPr lang="en-US" sz="1600" b="1" dirty="0">
              <a:solidFill>
                <a:schemeClr val="tx1"/>
              </a:solidFill>
            </a:rPr>
            <a:t>E</a:t>
          </a:r>
          <a:r>
            <a:rPr lang="el-GR" sz="1600" b="1" dirty="0" err="1">
              <a:solidFill>
                <a:schemeClr val="tx1"/>
              </a:solidFill>
            </a:rPr>
            <a:t>thambutol</a:t>
          </a:r>
          <a:r>
            <a:rPr lang="el-GR" sz="1600" b="1" dirty="0">
              <a:solidFill>
                <a:schemeClr val="tx1"/>
              </a:solidFill>
            </a:rPr>
            <a:t> (1500 </a:t>
          </a:r>
          <a:r>
            <a:rPr lang="el-GR" sz="1600" b="1" dirty="0" err="1">
              <a:solidFill>
                <a:schemeClr val="tx1"/>
              </a:solidFill>
            </a:rPr>
            <a:t>mg</a:t>
          </a:r>
          <a:r>
            <a:rPr lang="el-GR" sz="1600" b="1" dirty="0">
              <a:solidFill>
                <a:schemeClr val="tx1"/>
              </a:solidFill>
            </a:rPr>
            <a:t>/</a:t>
          </a:r>
          <a:r>
            <a:rPr lang="el-GR" sz="1600" b="1" dirty="0" err="1">
              <a:solidFill>
                <a:schemeClr val="tx1"/>
              </a:solidFill>
            </a:rPr>
            <a:t>day</a:t>
          </a:r>
          <a:r>
            <a:rPr lang="el-GR" sz="1600" b="1" dirty="0">
              <a:solidFill>
                <a:schemeClr val="tx1"/>
              </a:solidFill>
            </a:rPr>
            <a:t>) </a:t>
          </a:r>
          <a:r>
            <a:rPr lang="en-US" sz="1600" b="1" dirty="0">
              <a:solidFill>
                <a:schemeClr val="tx1"/>
              </a:solidFill>
            </a:rPr>
            <a:t>&amp;</a:t>
          </a:r>
        </a:p>
        <a:p>
          <a:r>
            <a:rPr lang="el-GR" sz="1600" b="1" dirty="0">
              <a:solidFill>
                <a:schemeClr val="tx1"/>
              </a:solidFill>
            </a:rPr>
            <a:t> </a:t>
          </a:r>
          <a:r>
            <a:rPr lang="en-US" sz="1600" b="1" dirty="0">
              <a:solidFill>
                <a:schemeClr val="tx1"/>
              </a:solidFill>
            </a:rPr>
            <a:t>R</a:t>
          </a:r>
          <a:r>
            <a:rPr lang="el-GR" sz="1600" b="1" dirty="0" err="1">
              <a:solidFill>
                <a:schemeClr val="tx1"/>
              </a:solidFill>
            </a:rPr>
            <a:t>ifampicin</a:t>
          </a:r>
          <a:r>
            <a:rPr lang="el-GR" sz="1600" b="1" dirty="0">
              <a:solidFill>
                <a:schemeClr val="tx1"/>
              </a:solidFill>
            </a:rPr>
            <a:t> (1200 </a:t>
          </a:r>
          <a:r>
            <a:rPr lang="el-GR" sz="1600" b="1" dirty="0" err="1">
              <a:solidFill>
                <a:schemeClr val="tx1"/>
              </a:solidFill>
            </a:rPr>
            <a:t>mg</a:t>
          </a:r>
          <a:r>
            <a:rPr lang="el-GR" sz="1600" b="1" dirty="0">
              <a:solidFill>
                <a:schemeClr val="tx1"/>
              </a:solidFill>
            </a:rPr>
            <a:t>/</a:t>
          </a:r>
          <a:r>
            <a:rPr lang="el-GR" sz="1600" b="1" dirty="0" err="1">
              <a:solidFill>
                <a:schemeClr val="tx1"/>
              </a:solidFill>
            </a:rPr>
            <a:t>day</a:t>
          </a:r>
          <a:r>
            <a:rPr lang="en-US" sz="1600" b="1" dirty="0">
              <a:solidFill>
                <a:schemeClr val="tx1"/>
              </a:solidFill>
            </a:rPr>
            <a:t>)</a:t>
          </a:r>
          <a:r>
            <a:rPr lang="el-GR" sz="1600" b="1" dirty="0"/>
            <a:t> </a:t>
          </a:r>
        </a:p>
      </dgm:t>
    </dgm:pt>
    <dgm:pt modelId="{EBCE901F-D2E0-4042-AE04-52CC1C55911A}" type="parTrans" cxnId="{C9F12222-6381-48B0-9CED-8CF0B0005A06}">
      <dgm:prSet/>
      <dgm:spPr/>
      <dgm:t>
        <a:bodyPr/>
        <a:lstStyle/>
        <a:p>
          <a:endParaRPr lang="el-GR"/>
        </a:p>
      </dgm:t>
    </dgm:pt>
    <dgm:pt modelId="{A0669361-F65A-4C4A-8FA9-F74F15CE4011}" type="sibTrans" cxnId="{C9F12222-6381-48B0-9CED-8CF0B0005A06}">
      <dgm:prSet/>
      <dgm:spPr/>
      <dgm:t>
        <a:bodyPr/>
        <a:lstStyle/>
        <a:p>
          <a:endParaRPr lang="el-GR"/>
        </a:p>
      </dgm:t>
    </dgm:pt>
    <dgm:pt modelId="{5D7E70F1-BBC5-4310-85C5-687563D6A928}" type="pres">
      <dgm:prSet presAssocID="{24578AAF-39D0-48EA-8B8B-10CDE765B69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F82EB96B-4976-4009-A600-9635AA12818D}" type="pres">
      <dgm:prSet presAssocID="{BA1ACB33-E93B-4CBB-9FFC-B14BE7E2B0A8}" presName="chaos" presStyleCnt="0"/>
      <dgm:spPr/>
    </dgm:pt>
    <dgm:pt modelId="{4C11B110-631E-478E-A45B-0FC84CDE5923}" type="pres">
      <dgm:prSet presAssocID="{BA1ACB33-E93B-4CBB-9FFC-B14BE7E2B0A8}" presName="parTx1" presStyleLbl="revTx" presStyleIdx="0" presStyleCnt="4" custScaleX="113714"/>
      <dgm:spPr/>
      <dgm:t>
        <a:bodyPr/>
        <a:lstStyle/>
        <a:p>
          <a:endParaRPr lang="el-GR"/>
        </a:p>
      </dgm:t>
    </dgm:pt>
    <dgm:pt modelId="{FC847AD1-A345-450E-8580-1ECC6664DC39}" type="pres">
      <dgm:prSet presAssocID="{BA1ACB33-E93B-4CBB-9FFC-B14BE7E2B0A8}" presName="desTx1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E17DD0-54C0-496F-95F0-A9F44173C04C}" type="pres">
      <dgm:prSet presAssocID="{BA1ACB33-E93B-4CBB-9FFC-B14BE7E2B0A8}" presName="c1" presStyleLbl="node1" presStyleIdx="0" presStyleCnt="19"/>
      <dgm:spPr/>
    </dgm:pt>
    <dgm:pt modelId="{7AB6CE71-DB74-4179-9C24-C1F7FFE69FFF}" type="pres">
      <dgm:prSet presAssocID="{BA1ACB33-E93B-4CBB-9FFC-B14BE7E2B0A8}" presName="c2" presStyleLbl="node1" presStyleIdx="1" presStyleCnt="19"/>
      <dgm:spPr/>
    </dgm:pt>
    <dgm:pt modelId="{0E32574B-EA0B-4FAE-9088-3662E254C96B}" type="pres">
      <dgm:prSet presAssocID="{BA1ACB33-E93B-4CBB-9FFC-B14BE7E2B0A8}" presName="c3" presStyleLbl="node1" presStyleIdx="2" presStyleCnt="19"/>
      <dgm:spPr>
        <a:solidFill>
          <a:srgbClr val="FFC000"/>
        </a:solidFill>
      </dgm:spPr>
    </dgm:pt>
    <dgm:pt modelId="{C2546122-A384-494F-9DCE-A9034AC30501}" type="pres">
      <dgm:prSet presAssocID="{BA1ACB33-E93B-4CBB-9FFC-B14BE7E2B0A8}" presName="c4" presStyleLbl="node1" presStyleIdx="3" presStyleCnt="19"/>
      <dgm:spPr/>
    </dgm:pt>
    <dgm:pt modelId="{55F9C466-6C51-4F28-9BA0-C964D1306895}" type="pres">
      <dgm:prSet presAssocID="{BA1ACB33-E93B-4CBB-9FFC-B14BE7E2B0A8}" presName="c5" presStyleLbl="node1" presStyleIdx="4" presStyleCnt="19"/>
      <dgm:spPr/>
    </dgm:pt>
    <dgm:pt modelId="{ECAEF1B1-7475-44F6-AD4B-32E3DD00559C}" type="pres">
      <dgm:prSet presAssocID="{BA1ACB33-E93B-4CBB-9FFC-B14BE7E2B0A8}" presName="c6" presStyleLbl="node1" presStyleIdx="5" presStyleCnt="19"/>
      <dgm:spPr/>
    </dgm:pt>
    <dgm:pt modelId="{F4EEC78D-970C-4B2E-9B04-DDBC396FEFB5}" type="pres">
      <dgm:prSet presAssocID="{BA1ACB33-E93B-4CBB-9FFC-B14BE7E2B0A8}" presName="c7" presStyleLbl="node1" presStyleIdx="6" presStyleCnt="19"/>
      <dgm:spPr/>
    </dgm:pt>
    <dgm:pt modelId="{0F0462E9-8C6F-48FD-B415-67D45207336A}" type="pres">
      <dgm:prSet presAssocID="{BA1ACB33-E93B-4CBB-9FFC-B14BE7E2B0A8}" presName="c8" presStyleLbl="node1" presStyleIdx="7" presStyleCnt="19"/>
      <dgm:spPr>
        <a:solidFill>
          <a:srgbClr val="FFC000"/>
        </a:solidFill>
      </dgm:spPr>
    </dgm:pt>
    <dgm:pt modelId="{CC69D29C-E456-4D9C-9E14-B6BD0A7CE2FC}" type="pres">
      <dgm:prSet presAssocID="{BA1ACB33-E93B-4CBB-9FFC-B14BE7E2B0A8}" presName="c9" presStyleLbl="node1" presStyleIdx="8" presStyleCnt="19"/>
      <dgm:spPr/>
    </dgm:pt>
    <dgm:pt modelId="{288E581E-24F2-43AC-9703-5634ED2E9905}" type="pres">
      <dgm:prSet presAssocID="{BA1ACB33-E93B-4CBB-9FFC-B14BE7E2B0A8}" presName="c10" presStyleLbl="node1" presStyleIdx="9" presStyleCnt="19"/>
      <dgm:spPr>
        <a:solidFill>
          <a:srgbClr val="00B050"/>
        </a:solidFill>
      </dgm:spPr>
    </dgm:pt>
    <dgm:pt modelId="{D17A757C-938F-4E42-BD71-EDBA7C25BFF2}" type="pres">
      <dgm:prSet presAssocID="{BA1ACB33-E93B-4CBB-9FFC-B14BE7E2B0A8}" presName="c11" presStyleLbl="node1" presStyleIdx="10" presStyleCnt="19"/>
      <dgm:spPr/>
    </dgm:pt>
    <dgm:pt modelId="{70FF71C7-45CE-42F3-9ECC-6125F8E3E221}" type="pres">
      <dgm:prSet presAssocID="{BA1ACB33-E93B-4CBB-9FFC-B14BE7E2B0A8}" presName="c12" presStyleLbl="node1" presStyleIdx="11" presStyleCnt="19"/>
      <dgm:spPr/>
    </dgm:pt>
    <dgm:pt modelId="{A42E27A0-2C49-4DBD-B17D-E97BC8C52EDC}" type="pres">
      <dgm:prSet presAssocID="{BA1ACB33-E93B-4CBB-9FFC-B14BE7E2B0A8}" presName="c13" presStyleLbl="node1" presStyleIdx="12" presStyleCnt="19"/>
      <dgm:spPr>
        <a:solidFill>
          <a:srgbClr val="FF0000"/>
        </a:solidFill>
      </dgm:spPr>
    </dgm:pt>
    <dgm:pt modelId="{4E93A151-120A-4D27-8B95-9D09D0DA48DE}" type="pres">
      <dgm:prSet presAssocID="{BA1ACB33-E93B-4CBB-9FFC-B14BE7E2B0A8}" presName="c14" presStyleLbl="node1" presStyleIdx="13" presStyleCnt="19"/>
      <dgm:spPr/>
    </dgm:pt>
    <dgm:pt modelId="{1C61530F-6060-47C5-B218-61DF7F6AF51E}" type="pres">
      <dgm:prSet presAssocID="{BA1ACB33-E93B-4CBB-9FFC-B14BE7E2B0A8}" presName="c15" presStyleLbl="node1" presStyleIdx="14" presStyleCnt="19"/>
      <dgm:spPr>
        <a:solidFill>
          <a:srgbClr val="7030A0"/>
        </a:solidFill>
      </dgm:spPr>
    </dgm:pt>
    <dgm:pt modelId="{7475C12C-F3AB-417F-92AD-D67541BEF6F8}" type="pres">
      <dgm:prSet presAssocID="{BA1ACB33-E93B-4CBB-9FFC-B14BE7E2B0A8}" presName="c16" presStyleLbl="node1" presStyleIdx="15" presStyleCnt="19"/>
      <dgm:spPr/>
    </dgm:pt>
    <dgm:pt modelId="{3BC6C972-BB0F-46AE-9C0B-A91D29FF1370}" type="pres">
      <dgm:prSet presAssocID="{BA1ACB33-E93B-4CBB-9FFC-B14BE7E2B0A8}" presName="c17" presStyleLbl="node1" presStyleIdx="16" presStyleCnt="19"/>
      <dgm:spPr>
        <a:solidFill>
          <a:srgbClr val="00B0F0"/>
        </a:solidFill>
        <a:ln>
          <a:solidFill>
            <a:srgbClr val="00B050"/>
          </a:solidFill>
        </a:ln>
      </dgm:spPr>
    </dgm:pt>
    <dgm:pt modelId="{C0CD5CCA-692B-4B5A-814B-7F982199855D}" type="pres">
      <dgm:prSet presAssocID="{BA1ACB33-E93B-4CBB-9FFC-B14BE7E2B0A8}" presName="c18" presStyleLbl="node1" presStyleIdx="17" presStyleCnt="19"/>
      <dgm:spPr/>
    </dgm:pt>
    <dgm:pt modelId="{8D50A7AC-6D3E-4739-A977-AD239920DDBF}" type="pres">
      <dgm:prSet presAssocID="{A14F41CC-F0B7-4EF6-B732-4421F0D072F9}" presName="chevronComposite1" presStyleCnt="0"/>
      <dgm:spPr/>
    </dgm:pt>
    <dgm:pt modelId="{8D404F16-2CCB-4DEC-A1A4-25026D19B385}" type="pres">
      <dgm:prSet presAssocID="{A14F41CC-F0B7-4EF6-B732-4421F0D072F9}" presName="chevron1" presStyleLbl="sibTrans2D1" presStyleIdx="0" presStyleCnt="2" custLinFactX="37413" custLinFactNeighborX="100000" custLinFactNeighborY="522"/>
      <dgm:spPr>
        <a:solidFill>
          <a:srgbClr val="00B050"/>
        </a:solidFill>
      </dgm:spPr>
    </dgm:pt>
    <dgm:pt modelId="{729A7F04-D00D-44A9-8C6E-842DE75AD60E}" type="pres">
      <dgm:prSet presAssocID="{A14F41CC-F0B7-4EF6-B732-4421F0D072F9}" presName="spChevron1" presStyleCnt="0"/>
      <dgm:spPr/>
    </dgm:pt>
    <dgm:pt modelId="{1F4D7963-348A-4EDE-9B6E-951CB1A7FBCE}" type="pres">
      <dgm:prSet presAssocID="{F0491440-1635-4446-A6E7-D695FD0C53AD}" presName="middle" presStyleCnt="0"/>
      <dgm:spPr/>
    </dgm:pt>
    <dgm:pt modelId="{E0CD0E5D-604F-4380-B31C-AD9F337CB1FE}" type="pres">
      <dgm:prSet presAssocID="{F0491440-1635-4446-A6E7-D695FD0C53AD}" presName="parTxMid" presStyleLbl="revTx" presStyleIdx="2" presStyleCnt="4"/>
      <dgm:spPr/>
      <dgm:t>
        <a:bodyPr/>
        <a:lstStyle/>
        <a:p>
          <a:endParaRPr lang="el-GR"/>
        </a:p>
      </dgm:t>
    </dgm:pt>
    <dgm:pt modelId="{A7688EA6-99AD-49A3-9E6C-A1F73FC0621E}" type="pres">
      <dgm:prSet presAssocID="{F0491440-1635-4446-A6E7-D695FD0C53AD}" presName="desTxMid" presStyleLbl="revTx" presStyleIdx="3" presStyleCnt="4" custLinFactX="67023" custLinFactNeighborX="100000" custLinFactNeighborY="567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73DEFC-6536-43DC-AB0C-725DADAEA86F}" type="pres">
      <dgm:prSet presAssocID="{F0491440-1635-4446-A6E7-D695FD0C53AD}" presName="spMid" presStyleCnt="0"/>
      <dgm:spPr/>
    </dgm:pt>
    <dgm:pt modelId="{014D8BAE-06D6-4659-9BC4-6CE95EB6039C}" type="pres">
      <dgm:prSet presAssocID="{79D72A81-360D-47CF-A344-FBB67AA15BD2}" presName="chevronComposite1" presStyleCnt="0"/>
      <dgm:spPr/>
    </dgm:pt>
    <dgm:pt modelId="{44CA108F-1059-4391-964D-47B47C9DBD1F}" type="pres">
      <dgm:prSet presAssocID="{79D72A81-360D-47CF-A344-FBB67AA15BD2}" presName="chevron1" presStyleLbl="sibTrans2D1" presStyleIdx="1" presStyleCnt="2" custLinFactX="-9939" custLinFactNeighborX="-100000" custLinFactNeighborY="3314"/>
      <dgm:spPr>
        <a:solidFill>
          <a:srgbClr val="00B050"/>
        </a:solidFill>
      </dgm:spPr>
    </dgm:pt>
    <dgm:pt modelId="{145C2366-348E-4F59-8FEA-3AE91E7FE220}" type="pres">
      <dgm:prSet presAssocID="{79D72A81-360D-47CF-A344-FBB67AA15BD2}" presName="spChevron1" presStyleCnt="0"/>
      <dgm:spPr/>
    </dgm:pt>
    <dgm:pt modelId="{AB91A5BB-C323-4CA8-A1FC-C224A983D5B8}" type="pres">
      <dgm:prSet presAssocID="{63E147C1-0FBF-4300-9A39-71D385EA1FA2}" presName="last" presStyleCnt="0"/>
      <dgm:spPr/>
    </dgm:pt>
    <dgm:pt modelId="{44BF6478-5EA8-4178-9B19-E65CB8E593F1}" type="pres">
      <dgm:prSet presAssocID="{63E147C1-0FBF-4300-9A39-71D385EA1FA2}" presName="circleTx" presStyleLbl="node1" presStyleIdx="18" presStyleCnt="19" custScaleX="205094" custScaleY="154803" custLinFactNeighborX="-17822" custLinFactNeighborY="-10477"/>
      <dgm:spPr/>
      <dgm:t>
        <a:bodyPr/>
        <a:lstStyle/>
        <a:p>
          <a:endParaRPr lang="el-GR"/>
        </a:p>
      </dgm:t>
    </dgm:pt>
    <dgm:pt modelId="{4E5FCA1F-3245-4A2A-B4B8-D96061A081C7}" type="pres">
      <dgm:prSet presAssocID="{63E147C1-0FBF-4300-9A39-71D385EA1FA2}" presName="spN" presStyleCnt="0"/>
      <dgm:spPr/>
    </dgm:pt>
  </dgm:ptLst>
  <dgm:cxnLst>
    <dgm:cxn modelId="{78A8E6C0-0BF7-4499-BC68-C3883769A90E}" type="presOf" srcId="{229FACF6-9590-45EF-8651-0B2D4458DEE1}" destId="{A7688EA6-99AD-49A3-9E6C-A1F73FC0621E}" srcOrd="0" destOrd="0" presId="urn:microsoft.com/office/officeart/2009/3/layout/RandomtoResultProcess"/>
    <dgm:cxn modelId="{97461FCF-99C4-4DF6-86E6-1C5F30DF7818}" type="presOf" srcId="{F0491440-1635-4446-A6E7-D695FD0C53AD}" destId="{E0CD0E5D-604F-4380-B31C-AD9F337CB1FE}" srcOrd="0" destOrd="0" presId="urn:microsoft.com/office/officeart/2009/3/layout/RandomtoResultProcess"/>
    <dgm:cxn modelId="{C9F12222-6381-48B0-9CED-8CF0B0005A06}" srcId="{24578AAF-39D0-48EA-8B8B-10CDE765B695}" destId="{63E147C1-0FBF-4300-9A39-71D385EA1FA2}" srcOrd="2" destOrd="0" parTransId="{EBCE901F-D2E0-4042-AE04-52CC1C55911A}" sibTransId="{A0669361-F65A-4C4A-8FA9-F74F15CE4011}"/>
    <dgm:cxn modelId="{3F1886CA-8099-43F2-990B-50BA88DECD99}" type="presOf" srcId="{CC7A08C1-0549-4A12-92A5-89A878177F14}" destId="{FC847AD1-A345-450E-8580-1ECC6664DC39}" srcOrd="0" destOrd="0" presId="urn:microsoft.com/office/officeart/2009/3/layout/RandomtoResultProcess"/>
    <dgm:cxn modelId="{019C8E7B-506D-495D-B6A4-14768EEC290B}" srcId="{BA1ACB33-E93B-4CBB-9FFC-B14BE7E2B0A8}" destId="{CC7A08C1-0549-4A12-92A5-89A878177F14}" srcOrd="0" destOrd="0" parTransId="{90762FB7-2CD5-4F4E-A7F3-91DF9C5317E7}" sibTransId="{A0FA6F03-6FBF-4F00-85B8-C4761A66F77E}"/>
    <dgm:cxn modelId="{FF1E898C-1D03-4E50-A007-8825537DF4BC}" srcId="{F0491440-1635-4446-A6E7-D695FD0C53AD}" destId="{229FACF6-9590-45EF-8651-0B2D4458DEE1}" srcOrd="0" destOrd="0" parTransId="{C5DEBAED-B9D4-4F00-A1D9-ACF68D3FA28A}" sibTransId="{C89CF29C-92EF-497A-9D8C-ED048CA3BCF0}"/>
    <dgm:cxn modelId="{13D6E3C7-E8DE-46E1-80A6-9FB2B8BB5A53}" type="presOf" srcId="{BA1ACB33-E93B-4CBB-9FFC-B14BE7E2B0A8}" destId="{4C11B110-631E-478E-A45B-0FC84CDE5923}" srcOrd="0" destOrd="0" presId="urn:microsoft.com/office/officeart/2009/3/layout/RandomtoResultProcess"/>
    <dgm:cxn modelId="{014CB9A2-B7FB-45C3-AF83-DFEAD7CDE9A5}" type="presOf" srcId="{63E147C1-0FBF-4300-9A39-71D385EA1FA2}" destId="{44BF6478-5EA8-4178-9B19-E65CB8E593F1}" srcOrd="0" destOrd="0" presId="urn:microsoft.com/office/officeart/2009/3/layout/RandomtoResultProcess"/>
    <dgm:cxn modelId="{F8EBCAFF-2018-4D7B-AB5A-C647E818DA7E}" type="presOf" srcId="{24578AAF-39D0-48EA-8B8B-10CDE765B695}" destId="{5D7E70F1-BBC5-4310-85C5-687563D6A928}" srcOrd="0" destOrd="0" presId="urn:microsoft.com/office/officeart/2009/3/layout/RandomtoResultProcess"/>
    <dgm:cxn modelId="{8D295374-885C-4825-8E14-6FDC9DF65559}" srcId="{24578AAF-39D0-48EA-8B8B-10CDE765B695}" destId="{BA1ACB33-E93B-4CBB-9FFC-B14BE7E2B0A8}" srcOrd="0" destOrd="0" parTransId="{E2BE6384-C78F-4FFA-902A-4EEB3CB3B971}" sibTransId="{A14F41CC-F0B7-4EF6-B732-4421F0D072F9}"/>
    <dgm:cxn modelId="{70CB4483-2A73-4A8D-8C35-79660CC98EE9}" srcId="{24578AAF-39D0-48EA-8B8B-10CDE765B695}" destId="{F0491440-1635-4446-A6E7-D695FD0C53AD}" srcOrd="1" destOrd="0" parTransId="{7FAB9B8D-0165-4CF0-8A54-C03CC04F467E}" sibTransId="{79D72A81-360D-47CF-A344-FBB67AA15BD2}"/>
    <dgm:cxn modelId="{D7199038-326D-4EE4-BD58-C74CC11DCB76}" type="presParOf" srcId="{5D7E70F1-BBC5-4310-85C5-687563D6A928}" destId="{F82EB96B-4976-4009-A600-9635AA12818D}" srcOrd="0" destOrd="0" presId="urn:microsoft.com/office/officeart/2009/3/layout/RandomtoResultProcess"/>
    <dgm:cxn modelId="{E5385DB6-C919-449F-B4D8-B11AD22A097C}" type="presParOf" srcId="{F82EB96B-4976-4009-A600-9635AA12818D}" destId="{4C11B110-631E-478E-A45B-0FC84CDE5923}" srcOrd="0" destOrd="0" presId="urn:microsoft.com/office/officeart/2009/3/layout/RandomtoResultProcess"/>
    <dgm:cxn modelId="{A9B2AB7C-BEBD-4BC2-88D5-0BC0AEB98C12}" type="presParOf" srcId="{F82EB96B-4976-4009-A600-9635AA12818D}" destId="{FC847AD1-A345-450E-8580-1ECC6664DC39}" srcOrd="1" destOrd="0" presId="urn:microsoft.com/office/officeart/2009/3/layout/RandomtoResultProcess"/>
    <dgm:cxn modelId="{B2519D6F-1CDD-4EDA-BBAA-66E2CE54EF9B}" type="presParOf" srcId="{F82EB96B-4976-4009-A600-9635AA12818D}" destId="{C8E17DD0-54C0-496F-95F0-A9F44173C04C}" srcOrd="2" destOrd="0" presId="urn:microsoft.com/office/officeart/2009/3/layout/RandomtoResultProcess"/>
    <dgm:cxn modelId="{BAAECF8A-27DC-4A0D-93AF-AFA3A3D5F8AC}" type="presParOf" srcId="{F82EB96B-4976-4009-A600-9635AA12818D}" destId="{7AB6CE71-DB74-4179-9C24-C1F7FFE69FFF}" srcOrd="3" destOrd="0" presId="urn:microsoft.com/office/officeart/2009/3/layout/RandomtoResultProcess"/>
    <dgm:cxn modelId="{52959C59-79DD-4C52-85F5-115F90940E7D}" type="presParOf" srcId="{F82EB96B-4976-4009-A600-9635AA12818D}" destId="{0E32574B-EA0B-4FAE-9088-3662E254C96B}" srcOrd="4" destOrd="0" presId="urn:microsoft.com/office/officeart/2009/3/layout/RandomtoResultProcess"/>
    <dgm:cxn modelId="{17A93CBC-745E-490D-8C5F-2E2825043D4D}" type="presParOf" srcId="{F82EB96B-4976-4009-A600-9635AA12818D}" destId="{C2546122-A384-494F-9DCE-A9034AC30501}" srcOrd="5" destOrd="0" presId="urn:microsoft.com/office/officeart/2009/3/layout/RandomtoResultProcess"/>
    <dgm:cxn modelId="{899460D7-0541-409A-ACC9-A028EE32568E}" type="presParOf" srcId="{F82EB96B-4976-4009-A600-9635AA12818D}" destId="{55F9C466-6C51-4F28-9BA0-C964D1306895}" srcOrd="6" destOrd="0" presId="urn:microsoft.com/office/officeart/2009/3/layout/RandomtoResultProcess"/>
    <dgm:cxn modelId="{7940BC1B-8A2C-41FE-B58B-DAA92D0D5AC7}" type="presParOf" srcId="{F82EB96B-4976-4009-A600-9635AA12818D}" destId="{ECAEF1B1-7475-44F6-AD4B-32E3DD00559C}" srcOrd="7" destOrd="0" presId="urn:microsoft.com/office/officeart/2009/3/layout/RandomtoResultProcess"/>
    <dgm:cxn modelId="{E858648B-2EA8-4890-A6BC-364C946F93A2}" type="presParOf" srcId="{F82EB96B-4976-4009-A600-9635AA12818D}" destId="{F4EEC78D-970C-4B2E-9B04-DDBC396FEFB5}" srcOrd="8" destOrd="0" presId="urn:microsoft.com/office/officeart/2009/3/layout/RandomtoResultProcess"/>
    <dgm:cxn modelId="{D98095F4-3413-4F61-BD43-6330B554C90D}" type="presParOf" srcId="{F82EB96B-4976-4009-A600-9635AA12818D}" destId="{0F0462E9-8C6F-48FD-B415-67D45207336A}" srcOrd="9" destOrd="0" presId="urn:microsoft.com/office/officeart/2009/3/layout/RandomtoResultProcess"/>
    <dgm:cxn modelId="{6CE3762A-AC10-4FDA-8AA9-7049275615D4}" type="presParOf" srcId="{F82EB96B-4976-4009-A600-9635AA12818D}" destId="{CC69D29C-E456-4D9C-9E14-B6BD0A7CE2FC}" srcOrd="10" destOrd="0" presId="urn:microsoft.com/office/officeart/2009/3/layout/RandomtoResultProcess"/>
    <dgm:cxn modelId="{E02807DF-010A-43F1-83F0-A0E7AA473D37}" type="presParOf" srcId="{F82EB96B-4976-4009-A600-9635AA12818D}" destId="{288E581E-24F2-43AC-9703-5634ED2E9905}" srcOrd="11" destOrd="0" presId="urn:microsoft.com/office/officeart/2009/3/layout/RandomtoResultProcess"/>
    <dgm:cxn modelId="{F9410F1D-3860-4B29-AFA8-2D725C275AB8}" type="presParOf" srcId="{F82EB96B-4976-4009-A600-9635AA12818D}" destId="{D17A757C-938F-4E42-BD71-EDBA7C25BFF2}" srcOrd="12" destOrd="0" presId="urn:microsoft.com/office/officeart/2009/3/layout/RandomtoResultProcess"/>
    <dgm:cxn modelId="{4B2593BB-EF2C-45BF-9FA0-9487B9C81DF2}" type="presParOf" srcId="{F82EB96B-4976-4009-A600-9635AA12818D}" destId="{70FF71C7-45CE-42F3-9ECC-6125F8E3E221}" srcOrd="13" destOrd="0" presId="urn:microsoft.com/office/officeart/2009/3/layout/RandomtoResultProcess"/>
    <dgm:cxn modelId="{311CC34B-3096-46AF-8A25-77B446C0B51C}" type="presParOf" srcId="{F82EB96B-4976-4009-A600-9635AA12818D}" destId="{A42E27A0-2C49-4DBD-B17D-E97BC8C52EDC}" srcOrd="14" destOrd="0" presId="urn:microsoft.com/office/officeart/2009/3/layout/RandomtoResultProcess"/>
    <dgm:cxn modelId="{88989CCC-A4CD-4DD4-B4FC-981CB01505CD}" type="presParOf" srcId="{F82EB96B-4976-4009-A600-9635AA12818D}" destId="{4E93A151-120A-4D27-8B95-9D09D0DA48DE}" srcOrd="15" destOrd="0" presId="urn:microsoft.com/office/officeart/2009/3/layout/RandomtoResultProcess"/>
    <dgm:cxn modelId="{589B453D-7863-4EA5-8366-5315C9701F87}" type="presParOf" srcId="{F82EB96B-4976-4009-A600-9635AA12818D}" destId="{1C61530F-6060-47C5-B218-61DF7F6AF51E}" srcOrd="16" destOrd="0" presId="urn:microsoft.com/office/officeart/2009/3/layout/RandomtoResultProcess"/>
    <dgm:cxn modelId="{88E23F4D-8BC0-4819-9BEC-BEA1766A75DF}" type="presParOf" srcId="{F82EB96B-4976-4009-A600-9635AA12818D}" destId="{7475C12C-F3AB-417F-92AD-D67541BEF6F8}" srcOrd="17" destOrd="0" presId="urn:microsoft.com/office/officeart/2009/3/layout/RandomtoResultProcess"/>
    <dgm:cxn modelId="{54A2FFA0-8B1E-4EC0-87B1-2CA682E1AD1B}" type="presParOf" srcId="{F82EB96B-4976-4009-A600-9635AA12818D}" destId="{3BC6C972-BB0F-46AE-9C0B-A91D29FF1370}" srcOrd="18" destOrd="0" presId="urn:microsoft.com/office/officeart/2009/3/layout/RandomtoResultProcess"/>
    <dgm:cxn modelId="{5A1BAAF6-C3CF-4040-BD5E-B53B4F9F0C53}" type="presParOf" srcId="{F82EB96B-4976-4009-A600-9635AA12818D}" destId="{C0CD5CCA-692B-4B5A-814B-7F982199855D}" srcOrd="19" destOrd="0" presId="urn:microsoft.com/office/officeart/2009/3/layout/RandomtoResultProcess"/>
    <dgm:cxn modelId="{E9861ADF-406F-4DEB-94B5-F2CF99D944A6}" type="presParOf" srcId="{5D7E70F1-BBC5-4310-85C5-687563D6A928}" destId="{8D50A7AC-6D3E-4739-A977-AD239920DDBF}" srcOrd="1" destOrd="0" presId="urn:microsoft.com/office/officeart/2009/3/layout/RandomtoResultProcess"/>
    <dgm:cxn modelId="{E004C669-8A1B-43EF-894C-F1DA318FF329}" type="presParOf" srcId="{8D50A7AC-6D3E-4739-A977-AD239920DDBF}" destId="{8D404F16-2CCB-4DEC-A1A4-25026D19B385}" srcOrd="0" destOrd="0" presId="urn:microsoft.com/office/officeart/2009/3/layout/RandomtoResultProcess"/>
    <dgm:cxn modelId="{96FA57DC-ADEC-4183-B0A5-93C923A6D941}" type="presParOf" srcId="{8D50A7AC-6D3E-4739-A977-AD239920DDBF}" destId="{729A7F04-D00D-44A9-8C6E-842DE75AD60E}" srcOrd="1" destOrd="0" presId="urn:microsoft.com/office/officeart/2009/3/layout/RandomtoResultProcess"/>
    <dgm:cxn modelId="{F1B67EDF-B366-4867-B936-D486F1DD588D}" type="presParOf" srcId="{5D7E70F1-BBC5-4310-85C5-687563D6A928}" destId="{1F4D7963-348A-4EDE-9B6E-951CB1A7FBCE}" srcOrd="2" destOrd="0" presId="urn:microsoft.com/office/officeart/2009/3/layout/RandomtoResultProcess"/>
    <dgm:cxn modelId="{6D54188C-729D-4D67-B0AE-7B2B33A49D7D}" type="presParOf" srcId="{1F4D7963-348A-4EDE-9B6E-951CB1A7FBCE}" destId="{E0CD0E5D-604F-4380-B31C-AD9F337CB1FE}" srcOrd="0" destOrd="0" presId="urn:microsoft.com/office/officeart/2009/3/layout/RandomtoResultProcess"/>
    <dgm:cxn modelId="{9BC81D64-8168-43F2-8761-8ED9D567F0F2}" type="presParOf" srcId="{1F4D7963-348A-4EDE-9B6E-951CB1A7FBCE}" destId="{A7688EA6-99AD-49A3-9E6C-A1F73FC0621E}" srcOrd="1" destOrd="0" presId="urn:microsoft.com/office/officeart/2009/3/layout/RandomtoResultProcess"/>
    <dgm:cxn modelId="{ED1B96FE-2146-4825-8CE9-52CBB700E8A5}" type="presParOf" srcId="{1F4D7963-348A-4EDE-9B6E-951CB1A7FBCE}" destId="{A173DEFC-6536-43DC-AB0C-725DADAEA86F}" srcOrd="2" destOrd="0" presId="urn:microsoft.com/office/officeart/2009/3/layout/RandomtoResultProcess"/>
    <dgm:cxn modelId="{13CF4A7D-C8C9-41BC-9CFF-7FBF605276CA}" type="presParOf" srcId="{5D7E70F1-BBC5-4310-85C5-687563D6A928}" destId="{014D8BAE-06D6-4659-9BC4-6CE95EB6039C}" srcOrd="3" destOrd="0" presId="urn:microsoft.com/office/officeart/2009/3/layout/RandomtoResultProcess"/>
    <dgm:cxn modelId="{77EEECF4-E0F9-41E7-927C-1E9E9A88B75C}" type="presParOf" srcId="{014D8BAE-06D6-4659-9BC4-6CE95EB6039C}" destId="{44CA108F-1059-4391-964D-47B47C9DBD1F}" srcOrd="0" destOrd="0" presId="urn:microsoft.com/office/officeart/2009/3/layout/RandomtoResultProcess"/>
    <dgm:cxn modelId="{A8B86693-F232-4B02-BB44-FE120D33740D}" type="presParOf" srcId="{014D8BAE-06D6-4659-9BC4-6CE95EB6039C}" destId="{145C2366-348E-4F59-8FEA-3AE91E7FE220}" srcOrd="1" destOrd="0" presId="urn:microsoft.com/office/officeart/2009/3/layout/RandomtoResultProcess"/>
    <dgm:cxn modelId="{C3EE3B63-E83F-4F6E-BBF3-F7BB467ADF9D}" type="presParOf" srcId="{5D7E70F1-BBC5-4310-85C5-687563D6A928}" destId="{AB91A5BB-C323-4CA8-A1FC-C224A983D5B8}" srcOrd="4" destOrd="0" presId="urn:microsoft.com/office/officeart/2009/3/layout/RandomtoResultProcess"/>
    <dgm:cxn modelId="{212DB2F3-87C4-4034-B406-5B9A81C0C7CF}" type="presParOf" srcId="{AB91A5BB-C323-4CA8-A1FC-C224A983D5B8}" destId="{44BF6478-5EA8-4178-9B19-E65CB8E593F1}" srcOrd="0" destOrd="0" presId="urn:microsoft.com/office/officeart/2009/3/layout/RandomtoResultProcess"/>
    <dgm:cxn modelId="{4E2B4A12-D279-4B70-96D8-176C534DF24F}" type="presParOf" srcId="{AB91A5BB-C323-4CA8-A1FC-C224A983D5B8}" destId="{4E5FCA1F-3245-4A2A-B4B8-D96061A081C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84B8B7-36AE-4CD3-8E87-AB1401F19239}" type="doc">
      <dgm:prSet loTypeId="urn:microsoft.com/office/officeart/2005/8/layout/hChevron3" loCatId="process" qsTypeId="urn:microsoft.com/office/officeart/2005/8/quickstyle/simple5" qsCatId="simple" csTypeId="urn:microsoft.com/office/officeart/2005/8/colors/colorful1" csCatId="colorful" phldr="1"/>
      <dgm:spPr/>
    </dgm:pt>
    <dgm:pt modelId="{23C9EC97-F670-48BB-BBDB-DE4D366635D7}">
      <dgm:prSet phldrT="[Κείμενο]" custT="1"/>
      <dgm:spPr>
        <a:solidFill>
          <a:srgbClr val="C00000"/>
        </a:solidFill>
      </dgm:spPr>
      <dgm:t>
        <a:bodyPr/>
        <a:lstStyle/>
        <a:p>
          <a:r>
            <a:rPr lang="el-GR" sz="1600" b="1" dirty="0">
              <a:solidFill>
                <a:schemeClr val="tx1"/>
              </a:solidFill>
            </a:rPr>
            <a:t> ΕΚ ΝΕΟΥ ΧΕΙΡΟΥΡΓΙΚΟΣ ΚΑΘΑΡΙΣΜΟΣ &amp;</a:t>
          </a:r>
        </a:p>
        <a:p>
          <a:r>
            <a:rPr lang="el-GR" sz="1600" b="1" dirty="0">
              <a:solidFill>
                <a:schemeClr val="tx1"/>
              </a:solidFill>
            </a:rPr>
            <a:t>ΠΡΟΣΘΗΚΗ </a:t>
          </a:r>
          <a:r>
            <a:rPr lang="en-US" sz="1600" b="1" dirty="0">
              <a:solidFill>
                <a:schemeClr val="tx1"/>
              </a:solidFill>
            </a:rPr>
            <a:t> MEDROL 16 mg/day</a:t>
          </a:r>
          <a:endParaRPr lang="el-GR" sz="1600" b="1" dirty="0">
            <a:solidFill>
              <a:schemeClr val="tx1"/>
            </a:solidFill>
          </a:endParaRPr>
        </a:p>
      </dgm:t>
    </dgm:pt>
    <dgm:pt modelId="{AB5D4516-E4BE-4929-820F-480B834351A0}" type="parTrans" cxnId="{37B4C9F7-252C-4D74-8119-FCFE47AC53C5}">
      <dgm:prSet/>
      <dgm:spPr/>
      <dgm:t>
        <a:bodyPr/>
        <a:lstStyle/>
        <a:p>
          <a:endParaRPr lang="el-GR"/>
        </a:p>
      </dgm:t>
    </dgm:pt>
    <dgm:pt modelId="{F070093A-49AB-4C00-B8BA-3B08E6B1FD02}" type="sibTrans" cxnId="{37B4C9F7-252C-4D74-8119-FCFE47AC53C5}">
      <dgm:prSet/>
      <dgm:spPr/>
      <dgm:t>
        <a:bodyPr/>
        <a:lstStyle/>
        <a:p>
          <a:endParaRPr lang="el-GR"/>
        </a:p>
      </dgm:t>
    </dgm:pt>
    <dgm:pt modelId="{B04CDB2B-CF51-42F5-9C11-DB08BD7E049F}">
      <dgm:prSet phldrT="[Κείμενο]" custT="1"/>
      <dgm:spPr>
        <a:solidFill>
          <a:srgbClr val="00B050"/>
        </a:solidFill>
      </dgm:spPr>
      <dgm:t>
        <a:bodyPr/>
        <a:lstStyle/>
        <a:p>
          <a:r>
            <a:rPr lang="el-GR" sz="1600" b="1" dirty="0">
              <a:solidFill>
                <a:schemeClr val="tx1"/>
              </a:solidFill>
            </a:rPr>
            <a:t>ΣΗΜΑΝΤΙΚΗ ΒΕΛΤΙΩΣΗ ΣΕ 1 ΕΒΔΟΜΑΔΑ</a:t>
          </a:r>
        </a:p>
      </dgm:t>
    </dgm:pt>
    <dgm:pt modelId="{A7BAA533-F48C-4634-8CBE-14A34ABBAE79}" type="parTrans" cxnId="{9C97C524-C122-4484-BC52-719B2FCFC0B8}">
      <dgm:prSet/>
      <dgm:spPr/>
      <dgm:t>
        <a:bodyPr/>
        <a:lstStyle/>
        <a:p>
          <a:endParaRPr lang="el-GR"/>
        </a:p>
      </dgm:t>
    </dgm:pt>
    <dgm:pt modelId="{62CF464B-0E8E-49E5-835C-A4DC49C1006D}" type="sibTrans" cxnId="{9C97C524-C122-4484-BC52-719B2FCFC0B8}">
      <dgm:prSet/>
      <dgm:spPr/>
      <dgm:t>
        <a:bodyPr/>
        <a:lstStyle/>
        <a:p>
          <a:endParaRPr lang="el-GR"/>
        </a:p>
      </dgm:t>
    </dgm:pt>
    <dgm:pt modelId="{AD6D9F02-1349-4105-8589-57697C2E02BA}" type="pres">
      <dgm:prSet presAssocID="{F484B8B7-36AE-4CD3-8E87-AB1401F19239}" presName="Name0" presStyleCnt="0">
        <dgm:presLayoutVars>
          <dgm:dir/>
          <dgm:resizeHandles val="exact"/>
        </dgm:presLayoutVars>
      </dgm:prSet>
      <dgm:spPr/>
    </dgm:pt>
    <dgm:pt modelId="{FEB4BF06-B620-4C89-86B2-6F6C62038186}" type="pres">
      <dgm:prSet presAssocID="{23C9EC97-F670-48BB-BBDB-DE4D366635D7}" presName="parTxOnly" presStyleLbl="node1" presStyleIdx="0" presStyleCnt="2" custScaleX="114688" custScaleY="15459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2E8FEE-6F1A-4081-999A-897EABBBAEB3}" type="pres">
      <dgm:prSet presAssocID="{F070093A-49AB-4C00-B8BA-3B08E6B1FD02}" presName="parSpace" presStyleCnt="0"/>
      <dgm:spPr/>
    </dgm:pt>
    <dgm:pt modelId="{BF5A0009-B192-469B-BF53-6FF5BEFD87C4}" type="pres">
      <dgm:prSet presAssocID="{B04CDB2B-CF51-42F5-9C11-DB08BD7E049F}" presName="parTxOnly" presStyleLbl="node1" presStyleIdx="1" presStyleCnt="2" custScaleX="121533" custScaleY="15459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C97C524-C122-4484-BC52-719B2FCFC0B8}" srcId="{F484B8B7-36AE-4CD3-8E87-AB1401F19239}" destId="{B04CDB2B-CF51-42F5-9C11-DB08BD7E049F}" srcOrd="1" destOrd="0" parTransId="{A7BAA533-F48C-4634-8CBE-14A34ABBAE79}" sibTransId="{62CF464B-0E8E-49E5-835C-A4DC49C1006D}"/>
    <dgm:cxn modelId="{37B4C9F7-252C-4D74-8119-FCFE47AC53C5}" srcId="{F484B8B7-36AE-4CD3-8E87-AB1401F19239}" destId="{23C9EC97-F670-48BB-BBDB-DE4D366635D7}" srcOrd="0" destOrd="0" parTransId="{AB5D4516-E4BE-4929-820F-480B834351A0}" sibTransId="{F070093A-49AB-4C00-B8BA-3B08E6B1FD02}"/>
    <dgm:cxn modelId="{FF3FFE1E-465A-4043-8317-5660C9B3924B}" type="presOf" srcId="{F484B8B7-36AE-4CD3-8E87-AB1401F19239}" destId="{AD6D9F02-1349-4105-8589-57697C2E02BA}" srcOrd="0" destOrd="0" presId="urn:microsoft.com/office/officeart/2005/8/layout/hChevron3"/>
    <dgm:cxn modelId="{91BF942A-A1B6-455B-9A4B-73E9A1E736AB}" type="presOf" srcId="{B04CDB2B-CF51-42F5-9C11-DB08BD7E049F}" destId="{BF5A0009-B192-469B-BF53-6FF5BEFD87C4}" srcOrd="0" destOrd="0" presId="urn:microsoft.com/office/officeart/2005/8/layout/hChevron3"/>
    <dgm:cxn modelId="{5639A928-FDA8-45D4-9C87-61959AFF4A4F}" type="presOf" srcId="{23C9EC97-F670-48BB-BBDB-DE4D366635D7}" destId="{FEB4BF06-B620-4C89-86B2-6F6C62038186}" srcOrd="0" destOrd="0" presId="urn:microsoft.com/office/officeart/2005/8/layout/hChevron3"/>
    <dgm:cxn modelId="{6D28CB73-F4F6-4507-A5DD-45FAA874A17E}" type="presParOf" srcId="{AD6D9F02-1349-4105-8589-57697C2E02BA}" destId="{FEB4BF06-B620-4C89-86B2-6F6C62038186}" srcOrd="0" destOrd="0" presId="urn:microsoft.com/office/officeart/2005/8/layout/hChevron3"/>
    <dgm:cxn modelId="{3AC32980-C212-4C89-9618-7AAFB017A768}" type="presParOf" srcId="{AD6D9F02-1349-4105-8589-57697C2E02BA}" destId="{372E8FEE-6F1A-4081-999A-897EABBBAEB3}" srcOrd="1" destOrd="0" presId="urn:microsoft.com/office/officeart/2005/8/layout/hChevron3"/>
    <dgm:cxn modelId="{B7452F3C-5FD9-470B-86D0-547D356838D3}" type="presParOf" srcId="{AD6D9F02-1349-4105-8589-57697C2E02BA}" destId="{BF5A0009-B192-469B-BF53-6FF5BEFD87C4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DC97E-FC13-4507-ADA3-B75E78AA80FA}">
      <dsp:nvSpPr>
        <dsp:cNvPr id="0" name=""/>
        <dsp:cNvSpPr/>
      </dsp:nvSpPr>
      <dsp:spPr>
        <a:xfrm rot="16200000">
          <a:off x="-1342502" y="1342502"/>
          <a:ext cx="5112568" cy="2427562"/>
        </a:xfrm>
        <a:prstGeom prst="flowChartManualOperati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0" rIns="6350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>
              <a:solidFill>
                <a:schemeClr val="bg1"/>
              </a:solidFill>
              <a:latin typeface="Arial Black" panose="020B0A04020102020204" pitchFamily="34" charset="0"/>
            </a:rPr>
            <a:t>ΠΥΡΕΤΟΣ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kern="1200" dirty="0">
              <a:solidFill>
                <a:schemeClr val="bg1"/>
              </a:solidFill>
              <a:latin typeface="Arial Black" panose="020B0A04020102020204" pitchFamily="34" charset="0"/>
            </a:rPr>
            <a:t>ΛΟΙΜΩΔΗ ΑΙΤΙΑ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kern="1200" dirty="0">
              <a:solidFill>
                <a:schemeClr val="bg1"/>
              </a:solidFill>
              <a:latin typeface="Arial Black" panose="020B0A04020102020204" pitchFamily="34" charset="0"/>
            </a:rPr>
            <a:t> ΑΛΛΟ ΣΥΣΤΗΜΑΤΙΚΟ ΝΟΣΗΜΑ</a:t>
          </a:r>
        </a:p>
      </dsp:txBody>
      <dsp:txXfrm rot="5400000">
        <a:off x="1" y="1022513"/>
        <a:ext cx="2427562" cy="3067540"/>
      </dsp:txXfrm>
    </dsp:sp>
    <dsp:sp modelId="{01FBDA5B-46AF-49E2-95C6-3F393CD14F0A}">
      <dsp:nvSpPr>
        <dsp:cNvPr id="0" name=""/>
        <dsp:cNvSpPr/>
      </dsp:nvSpPr>
      <dsp:spPr>
        <a:xfrm rot="16200000">
          <a:off x="1512168" y="1097780"/>
          <a:ext cx="5112568" cy="2917007"/>
        </a:xfrm>
        <a:prstGeom prst="flowChartManualOperati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0" rIns="6350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u="sng" kern="1200" dirty="0">
              <a:solidFill>
                <a:schemeClr val="bg1"/>
              </a:solidFill>
              <a:latin typeface="Arial Black" panose="020B0A04020102020204" pitchFamily="34" charset="0"/>
            </a:rPr>
            <a:t>ΟΖΩΔΕΣ ΕΡΥΘΗΜΑ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kern="1200" dirty="0">
              <a:solidFill>
                <a:schemeClr val="bg1"/>
              </a:solidFill>
              <a:latin typeface="Arial Black" panose="020B0A04020102020204" pitchFamily="34" charset="0"/>
            </a:rPr>
            <a:t> ΣΑΡΚΟΕΙΔΩΣΗ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000" kern="1200" dirty="0">
            <a:solidFill>
              <a:schemeClr val="bg1"/>
            </a:solidFill>
            <a:latin typeface="Arial Black" panose="020B0A040201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kern="1200" dirty="0">
              <a:solidFill>
                <a:schemeClr val="bg1"/>
              </a:solidFill>
              <a:latin typeface="Arial Black" panose="020B0A04020102020204" pitchFamily="34" charset="0"/>
            </a:rPr>
            <a:t>ΦΥΜΑΤΙΩΣΗ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kern="1200" dirty="0">
              <a:solidFill>
                <a:schemeClr val="bg1"/>
              </a:solidFill>
              <a:latin typeface="Arial Black" panose="020B0A04020102020204" pitchFamily="34" charset="0"/>
            </a:rPr>
            <a:t>ΣΤΡΕΠΤΟΚΟΚΚΙΚΗ ΛΟΙΜΩΞΗ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kern="1200" dirty="0">
              <a:solidFill>
                <a:schemeClr val="bg1"/>
              </a:solidFill>
              <a:latin typeface="Arial Black" panose="020B0A04020102020204" pitchFamily="34" charset="0"/>
            </a:rPr>
            <a:t> ΑΛΛΕΣ ΣΥΣΤΗΜΑΤΙΚΕΣ ΛΟΙΜΩΞΕΙΣ </a:t>
          </a:r>
          <a:r>
            <a:rPr lang="el-GR" sz="1100" kern="1200" dirty="0">
              <a:solidFill>
                <a:schemeClr val="bg1"/>
              </a:solidFill>
              <a:latin typeface="Arial Black" panose="020B0A04020102020204" pitchFamily="34" charset="0"/>
            </a:rPr>
            <a:t>(σύφιλη, λέπρα, ιλαρά, μυκητιάσεις, ιοί,  </a:t>
          </a:r>
          <a:r>
            <a:rPr lang="el-GR" sz="1100" kern="1200" dirty="0" err="1">
              <a:solidFill>
                <a:schemeClr val="bg1"/>
              </a:solidFill>
              <a:latin typeface="Arial Black" panose="020B0A04020102020204" pitchFamily="34" charset="0"/>
            </a:rPr>
            <a:t>χλαμύδια</a:t>
          </a:r>
          <a:r>
            <a:rPr lang="el-GR" sz="1100" kern="1200" dirty="0">
              <a:solidFill>
                <a:schemeClr val="bg1"/>
              </a:solidFill>
              <a:latin typeface="Arial Black" panose="020B0A04020102020204" pitchFamily="34" charset="0"/>
            </a:rPr>
            <a:t>).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100" kern="1200" dirty="0">
            <a:solidFill>
              <a:schemeClr val="bg1"/>
            </a:solidFill>
            <a:latin typeface="Arial Black" panose="020B0A040201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100" kern="1200" dirty="0">
              <a:solidFill>
                <a:schemeClr val="bg1"/>
              </a:solidFill>
              <a:latin typeface="Arial Black" panose="020B0A04020102020204" pitchFamily="34" charset="0"/>
            </a:rPr>
            <a:t>ΙΦΝΕ (ν.</a:t>
          </a:r>
          <a:r>
            <a:rPr lang="en-US" sz="1100" kern="1200" dirty="0">
              <a:solidFill>
                <a:schemeClr val="bg1"/>
              </a:solidFill>
              <a:latin typeface="Arial Black" panose="020B0A04020102020204" pitchFamily="34" charset="0"/>
            </a:rPr>
            <a:t>Crohn,  </a:t>
          </a:r>
          <a:r>
            <a:rPr lang="el-GR" sz="1100" kern="1200" dirty="0">
              <a:solidFill>
                <a:schemeClr val="bg1"/>
              </a:solidFill>
              <a:latin typeface="Arial Black" panose="020B0A04020102020204" pitchFamily="34" charset="0"/>
            </a:rPr>
            <a:t>ελκώδης κολίτιδα).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000" kern="1200" dirty="0">
            <a:solidFill>
              <a:schemeClr val="bg1"/>
            </a:solidFill>
            <a:latin typeface="Arial Black" panose="020B0A040201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kern="1200" dirty="0">
              <a:solidFill>
                <a:schemeClr val="bg1"/>
              </a:solidFill>
              <a:latin typeface="Arial Black" panose="020B0A04020102020204" pitchFamily="34" charset="0"/>
            </a:rPr>
            <a:t>ΛΕΜΦΩΜΑΤΑ-ΛΕΥΧΑΙΜΙΕΣ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100" kern="1200" dirty="0">
            <a:solidFill>
              <a:schemeClr val="bg1"/>
            </a:solidFill>
            <a:latin typeface="Arial Black" panose="020B0A040201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kern="1200" dirty="0">
              <a:solidFill>
                <a:schemeClr val="bg1"/>
              </a:solidFill>
              <a:latin typeface="Arial Black" panose="020B0A04020102020204" pitchFamily="34" charset="0"/>
            </a:rPr>
            <a:t>ΦΑΡΜΑΚΑ</a:t>
          </a:r>
          <a:r>
            <a:rPr lang="el-GR" sz="1100" kern="1200" dirty="0">
              <a:solidFill>
                <a:schemeClr val="bg1"/>
              </a:solidFill>
              <a:latin typeface="Arial Black" panose="020B0A04020102020204" pitchFamily="34" charset="0"/>
            </a:rPr>
            <a:t> (</a:t>
          </a:r>
          <a:r>
            <a:rPr lang="el-GR" sz="1100" kern="1200" dirty="0" err="1">
              <a:solidFill>
                <a:schemeClr val="bg1"/>
              </a:solidFill>
              <a:latin typeface="Arial Black" panose="020B0A04020102020204" pitchFamily="34" charset="0"/>
            </a:rPr>
            <a:t>αντισυλληπτικά,σουλφοναμίδες</a:t>
          </a:r>
          <a:r>
            <a:rPr lang="el-GR" sz="1100" kern="1200" dirty="0">
              <a:solidFill>
                <a:schemeClr val="bg1"/>
              </a:solidFill>
              <a:latin typeface="Arial Black" panose="020B0A04020102020204" pitchFamily="34" charset="0"/>
            </a:rPr>
            <a:t>, αντιβιοτικά, </a:t>
          </a:r>
          <a:r>
            <a:rPr lang="el-GR" sz="1100" kern="1200" dirty="0" err="1">
              <a:solidFill>
                <a:schemeClr val="bg1"/>
              </a:solidFill>
              <a:latin typeface="Arial Black" panose="020B0A04020102020204" pitchFamily="34" charset="0"/>
            </a:rPr>
            <a:t>αντιυπερτασικά</a:t>
          </a:r>
          <a:r>
            <a:rPr lang="el-GR" sz="1100" kern="1200" dirty="0">
              <a:solidFill>
                <a:schemeClr val="bg1"/>
              </a:solidFill>
              <a:latin typeface="Arial Black" panose="020B0A04020102020204" pitchFamily="34" charset="0"/>
            </a:rPr>
            <a:t> </a:t>
          </a:r>
          <a:r>
            <a:rPr lang="el-GR" sz="1100" kern="1200" dirty="0" err="1">
              <a:solidFill>
                <a:schemeClr val="bg1"/>
              </a:solidFill>
              <a:latin typeface="Arial Black" panose="020B0A04020102020204" pitchFamily="34" charset="0"/>
            </a:rPr>
            <a:t>κ.α</a:t>
          </a:r>
          <a:r>
            <a:rPr lang="el-GR" sz="1100" kern="1200" dirty="0">
              <a:solidFill>
                <a:schemeClr val="bg1"/>
              </a:solidFill>
              <a:latin typeface="Arial Black" panose="020B0A04020102020204" pitchFamily="34" charset="0"/>
            </a:rPr>
            <a:t>)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0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 rot="5400000">
        <a:off x="2609948" y="1022514"/>
        <a:ext cx="2917007" cy="3067540"/>
      </dsp:txXfrm>
    </dsp:sp>
    <dsp:sp modelId="{1237FBE0-C8B5-4686-89B4-5F88989BEF64}">
      <dsp:nvSpPr>
        <dsp:cNvPr id="0" name=""/>
        <dsp:cNvSpPr/>
      </dsp:nvSpPr>
      <dsp:spPr>
        <a:xfrm rot="16200000">
          <a:off x="4366520" y="1342502"/>
          <a:ext cx="5112568" cy="2427562"/>
        </a:xfrm>
        <a:prstGeom prst="flowChartManualOperati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0" rIns="6350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>
              <a:solidFill>
                <a:schemeClr val="bg1"/>
              </a:solidFill>
              <a:latin typeface="Arial Black" panose="020B0A04020102020204" pitchFamily="34" charset="0"/>
            </a:rPr>
            <a:t>ΟΞΕΙΑ ΜΕΤΑΝΑΣΤΕΥΤΙΚΗ ΠΟΛΥΑΡΘΡΙΤΙΔΑ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u="sng" kern="1200" dirty="0">
              <a:solidFill>
                <a:schemeClr val="bg1"/>
              </a:solidFill>
              <a:latin typeface="Arial Black" panose="020B0A04020102020204" pitchFamily="34" charset="0"/>
            </a:rPr>
            <a:t>ΛΟΙΜΩΔΗ ΝΟΣΗΜΑΤΑ : </a:t>
          </a:r>
          <a:r>
            <a:rPr lang="el-GR" sz="900" kern="1200" dirty="0">
              <a:solidFill>
                <a:schemeClr val="bg1"/>
              </a:solidFill>
              <a:latin typeface="Arial Black" panose="020B0A04020102020204" pitchFamily="34" charset="0"/>
            </a:rPr>
            <a:t>ΓΟΝΟΚΟΚΚΙΚΗ ΑΡΘΡΙΤΙΔΑ, ΙΟΓΕΝΗΣ ΑΡΘΡΙΤΙΔΑ, ΛΟΙΜΩΔΗΣ ΕΝΔΟΚΑΡΔΙΤΙΔΑ, </a:t>
          </a:r>
          <a:r>
            <a:rPr lang="en-US" sz="900" kern="1200" dirty="0">
              <a:solidFill>
                <a:schemeClr val="bg1"/>
              </a:solidFill>
              <a:latin typeface="Arial Black" panose="020B0A04020102020204" pitchFamily="34" charset="0"/>
            </a:rPr>
            <a:t>PARVO B19 </a:t>
          </a:r>
          <a:r>
            <a:rPr lang="el-GR" sz="900" kern="1200" dirty="0">
              <a:solidFill>
                <a:schemeClr val="bg1"/>
              </a:solidFill>
              <a:latin typeface="Arial Black" panose="020B0A04020102020204" pitchFamily="34" charset="0"/>
            </a:rPr>
            <a:t>, ΝΟΣΟΣ </a:t>
          </a:r>
          <a:r>
            <a:rPr lang="en-US" sz="900" kern="1200" dirty="0">
              <a:solidFill>
                <a:schemeClr val="bg1"/>
              </a:solidFill>
              <a:latin typeface="Arial Black" panose="020B0A04020102020204" pitchFamily="34" charset="0"/>
            </a:rPr>
            <a:t>LYME</a:t>
          </a:r>
          <a:r>
            <a:rPr lang="el-GR" sz="900" kern="1200" dirty="0">
              <a:solidFill>
                <a:schemeClr val="bg1"/>
              </a:solidFill>
              <a:latin typeface="Arial Black" panose="020B0A04020102020204" pitchFamily="34" charset="0"/>
            </a:rPr>
            <a:t>,</a:t>
          </a:r>
          <a:r>
            <a:rPr lang="en-US" sz="900" kern="1200" dirty="0">
              <a:solidFill>
                <a:schemeClr val="bg1"/>
              </a:solidFill>
              <a:latin typeface="Arial Black" panose="020B0A04020102020204" pitchFamily="34" charset="0"/>
            </a:rPr>
            <a:t> </a:t>
          </a:r>
          <a:r>
            <a:rPr lang="el-GR" sz="900" kern="1200" dirty="0">
              <a:solidFill>
                <a:schemeClr val="bg1"/>
              </a:solidFill>
              <a:latin typeface="Arial Black" panose="020B0A04020102020204" pitchFamily="34" charset="0"/>
            </a:rPr>
            <a:t>ΝΟΣΟΣ </a:t>
          </a:r>
          <a:r>
            <a:rPr lang="en-US" sz="900" kern="1200" dirty="0">
              <a:solidFill>
                <a:schemeClr val="bg1"/>
              </a:solidFill>
              <a:latin typeface="Arial Black" panose="020B0A04020102020204" pitchFamily="34" charset="0"/>
            </a:rPr>
            <a:t>WHIPPLE </a:t>
          </a:r>
          <a:endParaRPr lang="el-GR" sz="900" kern="1200" dirty="0">
            <a:solidFill>
              <a:schemeClr val="bg1"/>
            </a:solidFill>
            <a:latin typeface="Arial Black" panose="020B0A040201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900" u="sng" kern="1200" dirty="0">
            <a:solidFill>
              <a:schemeClr val="bg1"/>
            </a:solidFill>
            <a:latin typeface="Arial Black" panose="020B0A040201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u="sng" kern="1200" dirty="0">
              <a:solidFill>
                <a:schemeClr val="bg1"/>
              </a:solidFill>
              <a:latin typeface="Arial Black" panose="020B0A04020102020204" pitchFamily="34" charset="0"/>
            </a:rPr>
            <a:t>ΚΟΚΚΙΩΜΑΤΩΔΗ ΝΟΣΗΜΑΤΑ : </a:t>
          </a:r>
          <a:r>
            <a:rPr lang="el-GR" sz="900" u="none" kern="1200" dirty="0">
              <a:solidFill>
                <a:schemeClr val="bg1"/>
              </a:solidFill>
              <a:latin typeface="Arial Black" panose="020B0A04020102020204" pitchFamily="34" charset="0"/>
            </a:rPr>
            <a:t>ΚΟΚΚΙΩΜΑΤΩΣΗ ΜΕ ΠΟΛΥΑΓΓΕΙΙΤΙΔΑ,               ΣΑΡΚΟΕΙΔΩΣΗ</a:t>
          </a:r>
          <a:endParaRPr lang="el-GR" sz="900" u="sng" kern="1200" dirty="0">
            <a:solidFill>
              <a:schemeClr val="bg1"/>
            </a:solidFill>
            <a:latin typeface="Arial Black" panose="020B0A040201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900" u="sng" kern="1200" dirty="0">
            <a:solidFill>
              <a:schemeClr val="bg1"/>
            </a:solidFill>
            <a:latin typeface="Arial Black" panose="020B0A040201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u="sng" kern="1200" dirty="0">
              <a:solidFill>
                <a:schemeClr val="bg1"/>
              </a:solidFill>
              <a:latin typeface="Arial Black" panose="020B0A04020102020204" pitchFamily="34" charset="0"/>
            </a:rPr>
            <a:t>ΟΞΕΙΑ ΛΕΥΧΑΙΜΙΑ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900" u="sng" kern="1200" dirty="0">
            <a:solidFill>
              <a:schemeClr val="bg1"/>
            </a:solidFill>
            <a:latin typeface="Arial Black" panose="020B0A040201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u="sng" kern="1200" dirty="0">
              <a:solidFill>
                <a:schemeClr val="bg1"/>
              </a:solidFill>
              <a:latin typeface="Arial Black" panose="020B0A04020102020204" pitchFamily="34" charset="0"/>
            </a:rPr>
            <a:t>ΝΟΣΗΜΑΤΑ ΤΟΥ ΣΥΝΔΕΤΙΚΟΥ ΙΣΤΟΥ :</a:t>
          </a:r>
          <a:r>
            <a:rPr lang="el-GR" sz="900" u="none" kern="1200" dirty="0">
              <a:solidFill>
                <a:schemeClr val="bg1"/>
              </a:solidFill>
              <a:latin typeface="Arial Black" panose="020B0A04020102020204" pitchFamily="34" charset="0"/>
            </a:rPr>
            <a:t>    ΣΕΛ, ΡΑ, ΡΕΥΜΑΤΙΚΟΣ ΠΥΡΕΤΟΣ,                                              ΣΥΝΔΡΟΜΟ </a:t>
          </a:r>
          <a:r>
            <a:rPr lang="en-US" sz="900" u="none" kern="1200" dirty="0">
              <a:solidFill>
                <a:schemeClr val="bg1"/>
              </a:solidFill>
              <a:latin typeface="Arial Black" panose="020B0A04020102020204" pitchFamily="34" charset="0"/>
            </a:rPr>
            <a:t>REITER</a:t>
          </a:r>
          <a:r>
            <a:rPr lang="el-GR" sz="900" u="none" kern="1200" dirty="0">
              <a:solidFill>
                <a:schemeClr val="bg1"/>
              </a:solidFill>
              <a:latin typeface="Arial Black" panose="020B0A04020102020204" pitchFamily="34" charset="0"/>
            </a:rPr>
            <a:t>,</a:t>
          </a:r>
          <a:r>
            <a:rPr lang="en-US" sz="900" u="none" kern="1200" dirty="0">
              <a:solidFill>
                <a:schemeClr val="bg1"/>
              </a:solidFill>
              <a:latin typeface="Arial Black" panose="020B0A04020102020204" pitchFamily="34" charset="0"/>
            </a:rPr>
            <a:t>                                         </a:t>
          </a:r>
          <a:r>
            <a:rPr lang="el-GR" sz="900" u="none" kern="1200" dirty="0">
              <a:solidFill>
                <a:schemeClr val="bg1"/>
              </a:solidFill>
              <a:latin typeface="Arial Black" panose="020B0A04020102020204" pitchFamily="34" charset="0"/>
            </a:rPr>
            <a:t>ΠΑΛΙΝΔΡΟΜΟΣ ΡΕΥΜΑΤΙΣΜΟΣ</a:t>
          </a:r>
          <a:endParaRPr lang="el-GR" sz="900" u="sng" kern="1200" dirty="0">
            <a:solidFill>
              <a:schemeClr val="bg1"/>
            </a:solidFill>
            <a:latin typeface="Arial Black" panose="020B0A040201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900" u="sng" kern="1200" dirty="0">
            <a:solidFill>
              <a:schemeClr val="bg1"/>
            </a:solidFill>
            <a:latin typeface="Arial Black" panose="020B0A040201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u="sng" kern="1200" dirty="0">
              <a:solidFill>
                <a:schemeClr val="bg1"/>
              </a:solidFill>
              <a:latin typeface="Arial Black" panose="020B0A04020102020204" pitchFamily="34" charset="0"/>
            </a:rPr>
            <a:t>ΙΦΝΕ</a:t>
          </a:r>
        </a:p>
      </dsp:txBody>
      <dsp:txXfrm rot="5400000">
        <a:off x="5709023" y="1022513"/>
        <a:ext cx="2427562" cy="3067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CE387-7C66-437C-93F9-213632936AFB}">
      <dsp:nvSpPr>
        <dsp:cNvPr id="0" name=""/>
        <dsp:cNvSpPr/>
      </dsp:nvSpPr>
      <dsp:spPr>
        <a:xfrm rot="16200000">
          <a:off x="797950" y="-797950"/>
          <a:ext cx="2522482" cy="4118382"/>
        </a:xfrm>
        <a:prstGeom prst="round1Rect">
          <a:avLst/>
        </a:prstGeom>
        <a:solidFill>
          <a:srgbClr val="00206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 dirty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 dirty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>
              <a:solidFill>
                <a:schemeClr val="tx1"/>
              </a:solidFill>
            </a:rPr>
            <a:t>ΤΚΕ: </a:t>
          </a:r>
          <a:r>
            <a:rPr lang="el-GR" sz="1600" kern="1200" dirty="0">
              <a:solidFill>
                <a:srgbClr val="FF0000"/>
              </a:solidFill>
            </a:rPr>
            <a:t>45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200" kern="1200" dirty="0">
              <a:solidFill>
                <a:schemeClr val="tx1"/>
              </a:solidFill>
            </a:rPr>
            <a:t>mm/h</a:t>
          </a:r>
          <a:r>
            <a:rPr lang="en-US" sz="1600" kern="1200" dirty="0">
              <a:solidFill>
                <a:schemeClr val="tx1"/>
              </a:solidFill>
            </a:rPr>
            <a:t>, CRP: </a:t>
          </a:r>
          <a:r>
            <a:rPr lang="en-US" sz="1600" kern="1200" dirty="0">
              <a:solidFill>
                <a:srgbClr val="FF0000"/>
              </a:solidFill>
            </a:rPr>
            <a:t>6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200" kern="1200" dirty="0">
              <a:solidFill>
                <a:schemeClr val="tx1"/>
              </a:solidFill>
            </a:rPr>
            <a:t>mg/l,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l-GR" sz="1600" kern="1200" dirty="0" err="1">
              <a:solidFill>
                <a:schemeClr val="tx1"/>
              </a:solidFill>
            </a:rPr>
            <a:t>Ινωδογόνο</a:t>
          </a:r>
          <a:r>
            <a:rPr lang="el-GR" sz="1600" kern="1200" dirty="0">
              <a:solidFill>
                <a:schemeClr val="tx1"/>
              </a:solidFill>
            </a:rPr>
            <a:t>: </a:t>
          </a:r>
          <a:r>
            <a:rPr lang="el-GR" sz="1600" kern="1200" dirty="0">
              <a:solidFill>
                <a:srgbClr val="FF0000"/>
              </a:solidFill>
            </a:rPr>
            <a:t>513</a:t>
          </a:r>
          <a:r>
            <a:rPr lang="en-US" sz="1600" kern="1200" dirty="0">
              <a:solidFill>
                <a:srgbClr val="FF0000"/>
              </a:solidFill>
            </a:rPr>
            <a:t> </a:t>
          </a:r>
          <a:r>
            <a:rPr lang="en-US" sz="1200" kern="1200" dirty="0">
              <a:solidFill>
                <a:schemeClr val="tx1"/>
              </a:solidFill>
            </a:rPr>
            <a:t>mg/dl,</a:t>
          </a:r>
          <a:r>
            <a:rPr lang="en-US" sz="1600" kern="1200" dirty="0">
              <a:solidFill>
                <a:schemeClr val="tx1"/>
              </a:solidFill>
            </a:rPr>
            <a:t> PCT:  0.</a:t>
          </a:r>
          <a:r>
            <a:rPr lang="el-GR" sz="1600" kern="1200" dirty="0">
              <a:solidFill>
                <a:schemeClr val="tx1"/>
              </a:solidFill>
            </a:rPr>
            <a:t>03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200" kern="1200" dirty="0">
              <a:solidFill>
                <a:schemeClr val="tx1"/>
              </a:solidFill>
            </a:rPr>
            <a:t>ng/ml,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aPTT</a:t>
          </a:r>
          <a:r>
            <a:rPr lang="el-GR" sz="1600" kern="1200" dirty="0">
              <a:solidFill>
                <a:schemeClr val="tx1"/>
              </a:solidFill>
            </a:rPr>
            <a:t> </a:t>
          </a:r>
          <a:r>
            <a:rPr lang="en-US" sz="1600" kern="1200" dirty="0">
              <a:solidFill>
                <a:schemeClr val="tx1"/>
              </a:solidFill>
            </a:rPr>
            <a:t>: 29.5 sec</a:t>
          </a:r>
          <a:r>
            <a:rPr lang="el-GR" sz="1600" kern="1200" dirty="0">
              <a:solidFill>
                <a:schemeClr val="tx1"/>
              </a:solidFill>
            </a:rPr>
            <a:t>     </a:t>
          </a:r>
          <a:r>
            <a:rPr lang="en-US" sz="1600" kern="1200" dirty="0">
              <a:solidFill>
                <a:schemeClr val="tx1"/>
              </a:solidFill>
            </a:rPr>
            <a:t> </a:t>
          </a:r>
          <a:endParaRPr lang="el-GR" sz="1600" kern="1200" dirty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tx1"/>
              </a:solidFill>
            </a:rPr>
            <a:t>Hct</a:t>
          </a:r>
          <a:r>
            <a:rPr lang="en-US" sz="1600" kern="1200" dirty="0">
              <a:solidFill>
                <a:schemeClr val="tx1"/>
              </a:solidFill>
            </a:rPr>
            <a:t>:</a:t>
          </a:r>
          <a:r>
            <a:rPr lang="en-US" sz="1600" kern="1200" dirty="0">
              <a:solidFill>
                <a:srgbClr val="FF0000"/>
              </a:solidFill>
            </a:rPr>
            <a:t> </a:t>
          </a:r>
          <a:r>
            <a:rPr lang="el-GR" sz="1600" kern="1200" dirty="0">
              <a:solidFill>
                <a:schemeClr val="tx1"/>
              </a:solidFill>
            </a:rPr>
            <a:t>40,2</a:t>
          </a:r>
          <a:r>
            <a:rPr lang="en-US" sz="1600" kern="1200" dirty="0">
              <a:solidFill>
                <a:schemeClr val="tx1"/>
              </a:solidFill>
            </a:rPr>
            <a:t> %, </a:t>
          </a:r>
          <a:r>
            <a:rPr lang="en-US" sz="1600" kern="1200" dirty="0" err="1">
              <a:solidFill>
                <a:schemeClr val="tx1"/>
              </a:solidFill>
            </a:rPr>
            <a:t>Hb</a:t>
          </a:r>
          <a:r>
            <a:rPr lang="en-US" sz="1600" kern="1200" dirty="0">
              <a:solidFill>
                <a:schemeClr val="tx1"/>
              </a:solidFill>
            </a:rPr>
            <a:t>:  </a:t>
          </a:r>
          <a:r>
            <a:rPr lang="el-GR" sz="1600" kern="1200" dirty="0">
              <a:solidFill>
                <a:schemeClr val="tx1"/>
              </a:solidFill>
            </a:rPr>
            <a:t>13,7</a:t>
          </a:r>
          <a:r>
            <a:rPr lang="en-US" sz="1600" kern="1200" dirty="0">
              <a:solidFill>
                <a:schemeClr val="tx1"/>
              </a:solidFill>
            </a:rPr>
            <a:t>  </a:t>
          </a:r>
          <a:r>
            <a:rPr lang="en-US" sz="1200" kern="1200" dirty="0">
              <a:solidFill>
                <a:schemeClr val="tx1"/>
              </a:solidFill>
            </a:rPr>
            <a:t>g/dl</a:t>
          </a:r>
          <a:r>
            <a:rPr lang="el-GR" sz="1200" kern="1200" dirty="0">
              <a:solidFill>
                <a:schemeClr val="tx1"/>
              </a:solidFill>
            </a:rPr>
            <a:t> </a:t>
          </a:r>
          <a:r>
            <a:rPr lang="en-US" sz="1600" kern="1200" dirty="0">
              <a:solidFill>
                <a:schemeClr val="tx1"/>
              </a:solidFill>
            </a:rPr>
            <a:t>, MCV: </a:t>
          </a:r>
          <a:r>
            <a:rPr lang="el-GR" sz="1600" kern="1200" dirty="0">
              <a:solidFill>
                <a:schemeClr val="tx1"/>
              </a:solidFill>
            </a:rPr>
            <a:t>85,7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fl</a:t>
          </a:r>
          <a:endParaRPr lang="en-US" sz="1200" kern="1200" dirty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WBC: </a:t>
          </a:r>
          <a:r>
            <a:rPr lang="el-GR" sz="1600" kern="1200" dirty="0">
              <a:solidFill>
                <a:srgbClr val="FF0000"/>
              </a:solidFill>
            </a:rPr>
            <a:t>14880</a:t>
          </a:r>
          <a:r>
            <a:rPr lang="en-US" sz="1600" kern="1200" dirty="0">
              <a:solidFill>
                <a:srgbClr val="FF0000"/>
              </a:solidFill>
            </a:rPr>
            <a:t>  </a:t>
          </a:r>
          <a:r>
            <a:rPr lang="en-US" sz="1200" kern="1200" dirty="0">
              <a:solidFill>
                <a:schemeClr val="tx1"/>
              </a:solidFill>
            </a:rPr>
            <a:t>K/</a:t>
          </a:r>
          <a:r>
            <a:rPr lang="el-GR" sz="1200" kern="1200" dirty="0">
              <a:solidFill>
                <a:schemeClr val="tx1"/>
              </a:solidFill>
            </a:rPr>
            <a:t>μ</a:t>
          </a:r>
          <a:r>
            <a:rPr lang="en-US" sz="1200" kern="1200" dirty="0">
              <a:solidFill>
                <a:schemeClr val="tx1"/>
              </a:solidFill>
            </a:rPr>
            <a:t>l </a:t>
          </a:r>
          <a:r>
            <a:rPr lang="en-US" sz="1600" kern="1200" dirty="0">
              <a:solidFill>
                <a:schemeClr val="tx1"/>
              </a:solidFill>
            </a:rPr>
            <a:t>(</a:t>
          </a:r>
          <a:r>
            <a:rPr lang="el-GR" sz="1600" kern="1200" dirty="0">
              <a:solidFill>
                <a:schemeClr val="tx1"/>
              </a:solidFill>
            </a:rPr>
            <a:t> Πολύ </a:t>
          </a:r>
          <a:r>
            <a:rPr lang="el-GR" sz="1600" kern="1200" dirty="0">
              <a:solidFill>
                <a:srgbClr val="FF0000"/>
              </a:solidFill>
            </a:rPr>
            <a:t>78</a:t>
          </a:r>
          <a:r>
            <a:rPr lang="el-GR" sz="1600" kern="1200" dirty="0">
              <a:solidFill>
                <a:schemeClr val="tx1"/>
              </a:solidFill>
            </a:rPr>
            <a:t>%, </a:t>
          </a:r>
          <a:r>
            <a:rPr lang="el-GR" sz="1600" kern="1200" dirty="0" err="1">
              <a:solidFill>
                <a:schemeClr val="tx1"/>
              </a:solidFill>
            </a:rPr>
            <a:t>Λεμφο</a:t>
          </a:r>
          <a:r>
            <a:rPr lang="el-GR" sz="1600" kern="1200" dirty="0">
              <a:solidFill>
                <a:schemeClr val="tx1"/>
              </a:solidFill>
            </a:rPr>
            <a:t> </a:t>
          </a:r>
          <a:r>
            <a:rPr lang="el-GR" sz="1600" kern="1200" dirty="0">
              <a:solidFill>
                <a:srgbClr val="FF0000"/>
              </a:solidFill>
            </a:rPr>
            <a:t>16</a:t>
          </a:r>
          <a:r>
            <a:rPr lang="el-GR" sz="1600" kern="1200" dirty="0">
              <a:solidFill>
                <a:schemeClr val="tx1"/>
              </a:solidFill>
            </a:rPr>
            <a:t>%), </a:t>
          </a:r>
          <a:r>
            <a:rPr lang="en-US" sz="1600" kern="1200" dirty="0">
              <a:solidFill>
                <a:schemeClr val="tx1"/>
              </a:solidFill>
            </a:rPr>
            <a:t>PLTs: </a:t>
          </a:r>
          <a:r>
            <a:rPr lang="el-GR" sz="1600" kern="1200" dirty="0">
              <a:solidFill>
                <a:schemeClr val="tx1"/>
              </a:solidFill>
            </a:rPr>
            <a:t>335000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200" kern="1200" dirty="0">
              <a:solidFill>
                <a:schemeClr val="tx1"/>
              </a:solidFill>
            </a:rPr>
            <a:t>/</a:t>
          </a:r>
          <a:r>
            <a:rPr lang="el-GR" sz="1200" kern="1200" dirty="0">
              <a:solidFill>
                <a:schemeClr val="tx1"/>
              </a:solidFill>
            </a:rPr>
            <a:t>μ</a:t>
          </a:r>
          <a:r>
            <a:rPr lang="en-US" sz="1200" kern="1200" dirty="0">
              <a:solidFill>
                <a:schemeClr val="tx1"/>
              </a:solidFill>
            </a:rPr>
            <a:t>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 dirty="0">
            <a:solidFill>
              <a:schemeClr val="tx1"/>
            </a:solidFill>
          </a:endParaRPr>
        </a:p>
      </dsp:txBody>
      <dsp:txXfrm rot="5400000">
        <a:off x="0" y="0"/>
        <a:ext cx="4118382" cy="1891861"/>
      </dsp:txXfrm>
    </dsp:sp>
    <dsp:sp modelId="{7AC0F9E8-3619-4BF9-8BAA-D7543608AB71}">
      <dsp:nvSpPr>
        <dsp:cNvPr id="0" name=""/>
        <dsp:cNvSpPr/>
      </dsp:nvSpPr>
      <dsp:spPr>
        <a:xfrm>
          <a:off x="4118382" y="0"/>
          <a:ext cx="4118382" cy="2522482"/>
        </a:xfrm>
        <a:prstGeom prst="round1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tx1"/>
              </a:solidFill>
              <a:ea typeface="SimSun"/>
            </a:rPr>
            <a:t>Glu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85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mg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/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dl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,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 Ur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21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mg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/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dl, Cr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0.7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mg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/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dl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,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Na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142 </a:t>
          </a:r>
          <a:r>
            <a:rPr lang="en-US" sz="1600" kern="1200" dirty="0" err="1">
              <a:solidFill>
                <a:schemeClr val="tx1"/>
              </a:solidFill>
              <a:ea typeface="SimSun"/>
            </a:rPr>
            <a:t>mmol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/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,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K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3.9 </a:t>
          </a:r>
          <a:r>
            <a:rPr lang="en-US" sz="1600" kern="1200" dirty="0" err="1">
              <a:solidFill>
                <a:schemeClr val="tx1"/>
              </a:solidFill>
              <a:ea typeface="SimSun"/>
            </a:rPr>
            <a:t>mmol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/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 ,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Ca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8.9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mg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/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dl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,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Mg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2.1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mg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/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dl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, </a:t>
          </a:r>
          <a:endParaRPr lang="en-US" sz="1600" kern="1200" dirty="0">
            <a:solidFill>
              <a:schemeClr val="tx1"/>
            </a:solidFill>
            <a:ea typeface="SimSun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tx1"/>
              </a:solidFill>
              <a:ea typeface="SimSun"/>
            </a:rPr>
            <a:t>alb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41,5</a:t>
          </a:r>
          <a:r>
            <a:rPr lang="el-GR" sz="1600" b="1" kern="1200" dirty="0">
              <a:solidFill>
                <a:srgbClr val="FF0000"/>
              </a:solidFill>
              <a:ea typeface="SimSun"/>
            </a:rPr>
            <a:t>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g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/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,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TP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72</a:t>
          </a:r>
          <a:r>
            <a:rPr lang="el-GR" sz="1600" kern="1200" dirty="0">
              <a:solidFill>
                <a:srgbClr val="FF0000"/>
              </a:solidFill>
              <a:ea typeface="SimSun"/>
            </a:rPr>
            <a:t>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g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/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,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AST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15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U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/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 (</a:t>
          </a:r>
          <a:r>
            <a:rPr lang="el-GR" sz="1600" kern="1200" dirty="0" err="1">
              <a:solidFill>
                <a:schemeClr val="tx1"/>
              </a:solidFill>
              <a:ea typeface="SimSun"/>
            </a:rPr>
            <a:t>φ.τ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.: 15-35),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ALT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7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U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/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,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ALP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90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U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/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 , γ-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GT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12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U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/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, </a:t>
          </a:r>
          <a:r>
            <a:rPr lang="en-US" sz="1600" kern="1200" dirty="0" err="1">
              <a:solidFill>
                <a:schemeClr val="tx1"/>
              </a:solidFill>
              <a:ea typeface="SimSun"/>
            </a:rPr>
            <a:t>TBil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0.6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mg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/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dl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 ,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AMS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35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U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/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 ,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LDH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137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U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/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,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UA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  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3.4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mg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/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dl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4118382" y="0"/>
        <a:ext cx="4118382" cy="1891861"/>
      </dsp:txXfrm>
    </dsp:sp>
    <dsp:sp modelId="{B80FE0C1-7D0E-406F-B731-96C533E7843C}">
      <dsp:nvSpPr>
        <dsp:cNvPr id="0" name=""/>
        <dsp:cNvSpPr/>
      </dsp:nvSpPr>
      <dsp:spPr>
        <a:xfrm rot="10800000">
          <a:off x="0" y="2522482"/>
          <a:ext cx="4118382" cy="2522482"/>
        </a:xfrm>
        <a:prstGeom prst="round1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u="sng" kern="1200" dirty="0" err="1">
              <a:solidFill>
                <a:schemeClr val="tx1"/>
              </a:solidFill>
              <a:ea typeface="SimSun"/>
            </a:rPr>
            <a:t>Ηλεκτροφόρηση</a:t>
          </a:r>
          <a:r>
            <a:rPr lang="el-GR" sz="1600" u="sng" kern="1200" dirty="0">
              <a:solidFill>
                <a:schemeClr val="tx1"/>
              </a:solidFill>
              <a:ea typeface="SimSun"/>
            </a:rPr>
            <a:t> λευκωμάτων: </a:t>
          </a:r>
          <a:endParaRPr lang="en-US" sz="1600" u="sng" kern="1200" dirty="0">
            <a:solidFill>
              <a:schemeClr val="tx1"/>
            </a:solidFill>
            <a:ea typeface="SimSun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  <a:ea typeface="SimSun"/>
            </a:rPr>
            <a:t>Alb: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 </a:t>
          </a:r>
          <a:r>
            <a:rPr lang="el-GR" sz="1600" kern="1200" dirty="0">
              <a:solidFill>
                <a:srgbClr val="FF0000"/>
              </a:solidFill>
              <a:ea typeface="SimSun"/>
            </a:rPr>
            <a:t>52,55 </a:t>
          </a:r>
          <a:r>
            <a:rPr lang="el-GR" sz="1200" kern="1200" dirty="0">
              <a:solidFill>
                <a:schemeClr val="tx1"/>
              </a:solidFill>
              <a:ea typeface="SimSun"/>
            </a:rPr>
            <a:t>(</a:t>
          </a:r>
          <a:r>
            <a:rPr lang="el-GR" sz="1200" kern="1200" dirty="0" err="1">
              <a:solidFill>
                <a:schemeClr val="tx1"/>
              </a:solidFill>
              <a:ea typeface="SimSun"/>
            </a:rPr>
            <a:t>φ.τ</a:t>
          </a:r>
          <a:r>
            <a:rPr lang="el-GR" sz="1200" kern="1200" dirty="0">
              <a:solidFill>
                <a:schemeClr val="tx1"/>
              </a:solidFill>
              <a:ea typeface="SimSun"/>
            </a:rPr>
            <a:t>.: 55,8-66,1), 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α1: </a:t>
          </a:r>
          <a:r>
            <a:rPr lang="el-GR" sz="1600" kern="1200" dirty="0">
              <a:solidFill>
                <a:srgbClr val="FF0000"/>
              </a:solidFill>
              <a:ea typeface="SimSun"/>
            </a:rPr>
            <a:t>5,7 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% </a:t>
          </a:r>
          <a:r>
            <a:rPr lang="el-GR" sz="1200" kern="1200" dirty="0">
              <a:solidFill>
                <a:schemeClr val="tx1"/>
              </a:solidFill>
              <a:ea typeface="SimSun"/>
            </a:rPr>
            <a:t>(</a:t>
          </a:r>
          <a:r>
            <a:rPr lang="el-GR" sz="1200" kern="1200" dirty="0" err="1">
              <a:solidFill>
                <a:schemeClr val="tx1"/>
              </a:solidFill>
              <a:ea typeface="SimSun"/>
            </a:rPr>
            <a:t>φ.τ</a:t>
          </a:r>
          <a:r>
            <a:rPr lang="el-GR" sz="1200" kern="1200" dirty="0">
              <a:solidFill>
                <a:schemeClr val="tx1"/>
              </a:solidFill>
              <a:ea typeface="SimSun"/>
            </a:rPr>
            <a:t>.: 2,9-4,9)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,  α2: 11,6 %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 </a:t>
          </a:r>
          <a:r>
            <a:rPr lang="el-GR" sz="1200" kern="1200" dirty="0">
              <a:solidFill>
                <a:schemeClr val="tx1"/>
              </a:solidFill>
              <a:ea typeface="SimSun"/>
            </a:rPr>
            <a:t>(</a:t>
          </a:r>
          <a:r>
            <a:rPr lang="el-GR" sz="1200" kern="1200" dirty="0" err="1">
              <a:solidFill>
                <a:schemeClr val="tx1"/>
              </a:solidFill>
              <a:ea typeface="SimSun"/>
            </a:rPr>
            <a:t>φ.τ</a:t>
          </a:r>
          <a:r>
            <a:rPr lang="el-GR" sz="1200" kern="1200" dirty="0">
              <a:solidFill>
                <a:schemeClr val="tx1"/>
              </a:solidFill>
              <a:ea typeface="SimSun"/>
            </a:rPr>
            <a:t>.: 7,1-11,8)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,β1: 6,9 (</a:t>
          </a:r>
          <a:r>
            <a:rPr lang="el-GR" sz="1200" kern="1200" dirty="0" err="1">
              <a:solidFill>
                <a:schemeClr val="tx1"/>
              </a:solidFill>
              <a:ea typeface="SimSun"/>
            </a:rPr>
            <a:t>φ.τ</a:t>
          </a:r>
          <a:r>
            <a:rPr lang="el-GR" sz="1200" kern="1200" dirty="0">
              <a:solidFill>
                <a:schemeClr val="tx1"/>
              </a:solidFill>
              <a:ea typeface="SimSun"/>
            </a:rPr>
            <a:t>.: 4,7-7,2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), β2: </a:t>
          </a:r>
          <a:r>
            <a:rPr lang="el-GR" sz="1600" kern="1200" dirty="0">
              <a:solidFill>
                <a:srgbClr val="FF0000"/>
              </a:solidFill>
              <a:ea typeface="SimSun"/>
            </a:rPr>
            <a:t>8,8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 % </a:t>
          </a:r>
          <a:r>
            <a:rPr lang="el-GR" sz="1200" kern="1200" dirty="0">
              <a:solidFill>
                <a:schemeClr val="tx1"/>
              </a:solidFill>
              <a:ea typeface="SimSun"/>
            </a:rPr>
            <a:t>(</a:t>
          </a:r>
          <a:r>
            <a:rPr lang="el-GR" sz="1200" kern="1200" dirty="0" err="1">
              <a:solidFill>
                <a:schemeClr val="tx1"/>
              </a:solidFill>
              <a:ea typeface="SimSun"/>
            </a:rPr>
            <a:t>φ.τ</a:t>
          </a:r>
          <a:r>
            <a:rPr lang="el-GR" sz="1200" kern="1200" dirty="0">
              <a:solidFill>
                <a:schemeClr val="tx1"/>
              </a:solidFill>
              <a:ea typeface="SimSun"/>
            </a:rPr>
            <a:t>.: 3,2-6,6), 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γ: 14,5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 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% </a:t>
          </a:r>
          <a:r>
            <a:rPr lang="el-GR" sz="1200" kern="1200" dirty="0">
              <a:solidFill>
                <a:schemeClr val="tx1"/>
              </a:solidFill>
              <a:ea typeface="SimSun"/>
            </a:rPr>
            <a:t>(</a:t>
          </a:r>
          <a:r>
            <a:rPr lang="el-GR" sz="1200" kern="1200" dirty="0" err="1">
              <a:solidFill>
                <a:schemeClr val="tx1"/>
              </a:solidFill>
              <a:ea typeface="SimSun"/>
            </a:rPr>
            <a:t>φ.τ</a:t>
          </a:r>
          <a:r>
            <a:rPr lang="el-GR" sz="1200" kern="1200" dirty="0">
              <a:solidFill>
                <a:schemeClr val="tx1"/>
              </a:solidFill>
              <a:ea typeface="SimSun"/>
            </a:rPr>
            <a:t>.: 11,1-18,8). </a:t>
          </a:r>
        </a:p>
      </dsp:txBody>
      <dsp:txXfrm rot="10800000">
        <a:off x="0" y="3153102"/>
        <a:ext cx="4118382" cy="1891861"/>
      </dsp:txXfrm>
    </dsp:sp>
    <dsp:sp modelId="{05F700E7-7E54-46BF-81AA-3CB5E28F28BA}">
      <dsp:nvSpPr>
        <dsp:cNvPr id="0" name=""/>
        <dsp:cNvSpPr/>
      </dsp:nvSpPr>
      <dsp:spPr>
        <a:xfrm rot="5400000">
          <a:off x="4916332" y="1724531"/>
          <a:ext cx="2522482" cy="4118382"/>
        </a:xfrm>
        <a:prstGeom prst="round1Rect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>
              <a:solidFill>
                <a:schemeClr val="tx1"/>
              </a:solidFill>
            </a:rPr>
            <a:t>Γενική ούρων: </a:t>
          </a:r>
          <a:r>
            <a:rPr lang="el-GR" sz="1600" kern="1200" dirty="0" err="1">
              <a:solidFill>
                <a:schemeClr val="tx1"/>
              </a:solidFill>
            </a:rPr>
            <a:t>κ.φ</a:t>
          </a:r>
          <a:r>
            <a:rPr lang="el-GR" sz="1600" kern="1200" dirty="0">
              <a:solidFill>
                <a:schemeClr val="tx1"/>
              </a:solidFill>
            </a:rPr>
            <a:t>, καλλιέργεια ούρων: στείρα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 dirty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>
              <a:solidFill>
                <a:schemeClr val="tx1"/>
              </a:solidFill>
            </a:rPr>
            <a:t>Καλλιέργεια υλικού από τις δερματικές βλάβες (πολλαπλά δείγματα) για κοινά και μύκητες: ΣΤΕΙΡΑ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 dirty="0">
            <a:solidFill>
              <a:schemeClr val="tx1"/>
            </a:solidFill>
          </a:endParaRPr>
        </a:p>
      </dsp:txBody>
      <dsp:txXfrm rot="-5400000">
        <a:off x="4118382" y="3153102"/>
        <a:ext cx="4118382" cy="1891861"/>
      </dsp:txXfrm>
    </dsp:sp>
    <dsp:sp modelId="{AA9081D0-5C64-46C5-B8FE-C29884BB36D6}">
      <dsp:nvSpPr>
        <dsp:cNvPr id="0" name=""/>
        <dsp:cNvSpPr/>
      </dsp:nvSpPr>
      <dsp:spPr>
        <a:xfrm>
          <a:off x="2882867" y="2017985"/>
          <a:ext cx="2471029" cy="1008992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/>
            <a:t>ΕΡΓΑΣΤΗΡΙΑΚΟΣ ΕΛΕΓΧΟΣ</a:t>
          </a:r>
        </a:p>
      </dsp:txBody>
      <dsp:txXfrm>
        <a:off x="2932122" y="2067240"/>
        <a:ext cx="2372519" cy="910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E6C86-7EA3-4F91-80B5-06D3649A59D6}">
      <dsp:nvSpPr>
        <dsp:cNvPr id="0" name=""/>
        <dsp:cNvSpPr/>
      </dsp:nvSpPr>
      <dsp:spPr>
        <a:xfrm rot="16200000">
          <a:off x="664560" y="-664560"/>
          <a:ext cx="2391540" cy="3720662"/>
        </a:xfrm>
        <a:prstGeom prst="round1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  <a:ea typeface="SimSun"/>
            </a:rPr>
            <a:t>Mantoux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(-), </a:t>
          </a:r>
          <a:r>
            <a:rPr lang="en-US" sz="1600" kern="1200" dirty="0" err="1">
              <a:solidFill>
                <a:schemeClr val="tx1"/>
              </a:solidFill>
              <a:ea typeface="SimSun"/>
            </a:rPr>
            <a:t>Quantiferon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(-),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ASTO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(-),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VDRL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(-),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Wright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(-).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>
              <a:solidFill>
                <a:schemeClr val="tx1"/>
              </a:solidFill>
              <a:ea typeface="SimSun"/>
            </a:rPr>
            <a:t>HBsAg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(-),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anti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-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HCV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(-), </a:t>
          </a:r>
          <a:r>
            <a:rPr lang="en-US" sz="1600" kern="1200" dirty="0">
              <a:solidFill>
                <a:schemeClr val="tx1"/>
              </a:solidFill>
              <a:ea typeface="SimSun"/>
            </a:rPr>
            <a:t>HIV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: (-), </a:t>
          </a:r>
        </a:p>
      </dsp:txBody>
      <dsp:txXfrm rot="5400000">
        <a:off x="0" y="0"/>
        <a:ext cx="3720662" cy="1793655"/>
      </dsp:txXfrm>
    </dsp:sp>
    <dsp:sp modelId="{F7CA2E59-1E0F-4768-8F8A-164384BAF4DF}">
      <dsp:nvSpPr>
        <dsp:cNvPr id="0" name=""/>
        <dsp:cNvSpPr/>
      </dsp:nvSpPr>
      <dsp:spPr>
        <a:xfrm>
          <a:off x="3720662" y="0"/>
          <a:ext cx="3720662" cy="2391540"/>
        </a:xfrm>
        <a:prstGeom prst="round1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u="sng" kern="1200" dirty="0">
              <a:solidFill>
                <a:schemeClr val="tx1"/>
              </a:solidFill>
            </a:rPr>
            <a:t>Βιοψία υποδόριου οζιδίου</a:t>
          </a:r>
          <a:r>
            <a:rPr lang="el-GR" sz="1600" kern="1200" dirty="0">
              <a:solidFill>
                <a:schemeClr val="tx1"/>
              </a:solidFill>
            </a:rPr>
            <a:t>: Αλλοιώσεις χρόνιας </a:t>
          </a:r>
          <a:r>
            <a:rPr lang="el-GR" sz="1600" kern="1200" dirty="0" err="1">
              <a:solidFill>
                <a:schemeClr val="tx1"/>
              </a:solidFill>
            </a:rPr>
            <a:t>υμενίτιδας</a:t>
          </a:r>
          <a:r>
            <a:rPr lang="el-GR" sz="1600" kern="1200" dirty="0">
              <a:solidFill>
                <a:schemeClr val="tx1"/>
              </a:solidFill>
            </a:rPr>
            <a:t> χωρίς </a:t>
          </a:r>
          <a:r>
            <a:rPr lang="el-GR" sz="1600" kern="1200" dirty="0" err="1">
              <a:solidFill>
                <a:schemeClr val="tx1"/>
              </a:solidFill>
            </a:rPr>
            <a:t>παθογνωμονικούς</a:t>
          </a:r>
          <a:r>
            <a:rPr lang="el-GR" sz="1600" kern="1200" dirty="0">
              <a:solidFill>
                <a:schemeClr val="tx1"/>
              </a:solidFill>
            </a:rPr>
            <a:t>  χαρακτήρες</a:t>
          </a:r>
        </a:p>
      </dsp:txBody>
      <dsp:txXfrm>
        <a:off x="3720662" y="0"/>
        <a:ext cx="3720662" cy="1793655"/>
      </dsp:txXfrm>
    </dsp:sp>
    <dsp:sp modelId="{610F5CB2-75DD-4760-85E8-027D6A7130C4}">
      <dsp:nvSpPr>
        <dsp:cNvPr id="0" name=""/>
        <dsp:cNvSpPr/>
      </dsp:nvSpPr>
      <dsp:spPr>
        <a:xfrm rot="10800000">
          <a:off x="15775" y="2391540"/>
          <a:ext cx="3720662" cy="2391540"/>
        </a:xfrm>
        <a:prstGeom prst="round1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  <a:ea typeface="SimSun"/>
            </a:rPr>
            <a:t>ANA: (-), anti-dsDNA: (-)</a:t>
          </a:r>
          <a:r>
            <a:rPr lang="el-GR" sz="1600" kern="1200" dirty="0">
              <a:solidFill>
                <a:schemeClr val="tx1"/>
              </a:solidFill>
              <a:ea typeface="SimSun"/>
            </a:rPr>
            <a:t>,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  <a:ea typeface="SimSun"/>
            </a:rPr>
            <a:t>RF: (-), p-ANCA: (-), c-ANCA: (-),</a:t>
          </a:r>
          <a:r>
            <a:rPr lang="en-US" sz="1600" kern="1200" dirty="0">
              <a:ea typeface="SimSun"/>
            </a:rPr>
            <a:t> </a:t>
          </a:r>
          <a:endParaRPr lang="el-GR" sz="1600" kern="1200" dirty="0">
            <a:ea typeface="SimSun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0000"/>
              </a:solidFill>
              <a:ea typeface="SimSun"/>
            </a:rPr>
            <a:t>C3: 140 mg/dl (</a:t>
          </a:r>
          <a:r>
            <a:rPr lang="el-GR" sz="1600" kern="1200" dirty="0">
              <a:solidFill>
                <a:srgbClr val="000000"/>
              </a:solidFill>
              <a:ea typeface="SimSun"/>
            </a:rPr>
            <a:t>φ</a:t>
          </a:r>
          <a:r>
            <a:rPr lang="en-US" sz="1600" kern="1200" dirty="0">
              <a:solidFill>
                <a:srgbClr val="000000"/>
              </a:solidFill>
              <a:ea typeface="SimSun"/>
            </a:rPr>
            <a:t>.</a:t>
          </a:r>
          <a:r>
            <a:rPr lang="el-GR" sz="1600" kern="1200" dirty="0">
              <a:solidFill>
                <a:srgbClr val="000000"/>
              </a:solidFill>
              <a:ea typeface="SimSun"/>
            </a:rPr>
            <a:t>τ</a:t>
          </a:r>
          <a:r>
            <a:rPr lang="en-US" sz="1600" kern="1200" dirty="0">
              <a:solidFill>
                <a:srgbClr val="000000"/>
              </a:solidFill>
              <a:ea typeface="SimSun"/>
            </a:rPr>
            <a:t>.: 90-180), </a:t>
          </a:r>
          <a:endParaRPr lang="el-GR" sz="1600" kern="1200" dirty="0">
            <a:solidFill>
              <a:srgbClr val="000000"/>
            </a:solidFill>
            <a:ea typeface="SimSun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0000"/>
              </a:solidFill>
              <a:ea typeface="SimSun"/>
            </a:rPr>
            <a:t>C4: 24.5 mg/dl (</a:t>
          </a:r>
          <a:r>
            <a:rPr lang="el-GR" sz="1600" kern="1200" dirty="0">
              <a:solidFill>
                <a:srgbClr val="000000"/>
              </a:solidFill>
              <a:ea typeface="SimSun"/>
            </a:rPr>
            <a:t>φ</a:t>
          </a:r>
          <a:r>
            <a:rPr lang="en-US" sz="1600" kern="1200" dirty="0">
              <a:solidFill>
                <a:srgbClr val="000000"/>
              </a:solidFill>
              <a:ea typeface="SimSun"/>
            </a:rPr>
            <a:t>.</a:t>
          </a:r>
          <a:r>
            <a:rPr lang="el-GR" sz="1600" kern="1200" dirty="0">
              <a:solidFill>
                <a:srgbClr val="000000"/>
              </a:solidFill>
              <a:ea typeface="SimSun"/>
            </a:rPr>
            <a:t>τ</a:t>
          </a:r>
          <a:r>
            <a:rPr lang="en-US" sz="1600" kern="1200" dirty="0">
              <a:solidFill>
                <a:srgbClr val="000000"/>
              </a:solidFill>
              <a:ea typeface="SimSun"/>
            </a:rPr>
            <a:t>.: 10-40)</a:t>
          </a:r>
          <a:r>
            <a:rPr lang="el-GR" sz="1600" kern="1200" dirty="0">
              <a:solidFill>
                <a:srgbClr val="000000"/>
              </a:solidFill>
              <a:ea typeface="SimSun"/>
            </a:rPr>
            <a:t>.</a:t>
          </a:r>
          <a:endParaRPr lang="el-GR" sz="1600" kern="1200" dirty="0"/>
        </a:p>
      </dsp:txBody>
      <dsp:txXfrm rot="10800000">
        <a:off x="15775" y="2989425"/>
        <a:ext cx="3720662" cy="1793655"/>
      </dsp:txXfrm>
    </dsp:sp>
    <dsp:sp modelId="{522FBAF2-DD92-4BB0-B1C0-2BBCD7EA65C5}">
      <dsp:nvSpPr>
        <dsp:cNvPr id="0" name=""/>
        <dsp:cNvSpPr/>
      </dsp:nvSpPr>
      <dsp:spPr>
        <a:xfrm rot="5400000">
          <a:off x="4385222" y="1726979"/>
          <a:ext cx="2391540" cy="3720662"/>
        </a:xfrm>
        <a:prstGeom prst="round1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71090-6CAF-41F1-8CF3-6E0E2F120645}">
      <dsp:nvSpPr>
        <dsp:cNvPr id="0" name=""/>
        <dsp:cNvSpPr/>
      </dsp:nvSpPr>
      <dsp:spPr>
        <a:xfrm>
          <a:off x="2604463" y="2017981"/>
          <a:ext cx="2232397" cy="747117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ΕΡΓΑΣΤΗΡΙΑΚΟΣ ΕΛΕΓΧΟΣ</a:t>
          </a:r>
        </a:p>
      </dsp:txBody>
      <dsp:txXfrm>
        <a:off x="2640934" y="2054452"/>
        <a:ext cx="2159455" cy="674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9E7D2-9B7F-40FC-9CE7-337281172AF7}">
      <dsp:nvSpPr>
        <dsp:cNvPr id="0" name=""/>
        <dsp:cNvSpPr/>
      </dsp:nvSpPr>
      <dsp:spPr>
        <a:xfrm>
          <a:off x="1211781" y="1874066"/>
          <a:ext cx="1825326" cy="157933"/>
        </a:xfrm>
        <a:custGeom>
          <a:avLst/>
          <a:gdLst/>
          <a:ahLst/>
          <a:cxnLst/>
          <a:rect l="0" t="0" r="0" b="0"/>
          <a:pathLst>
            <a:path>
              <a:moveTo>
                <a:pt x="0" y="157933"/>
              </a:moveTo>
              <a:lnTo>
                <a:pt x="1825326" y="157933"/>
              </a:lnTo>
              <a:lnTo>
                <a:pt x="1825326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EA5DA-5B6E-4B68-9243-C02D1405B808}">
      <dsp:nvSpPr>
        <dsp:cNvPr id="0" name=""/>
        <dsp:cNvSpPr/>
      </dsp:nvSpPr>
      <dsp:spPr>
        <a:xfrm>
          <a:off x="1211781" y="2032000"/>
          <a:ext cx="3650653" cy="1086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97960" y="0"/>
              </a:lnTo>
              <a:lnTo>
                <a:pt x="3397960" y="1086579"/>
              </a:lnTo>
              <a:lnTo>
                <a:pt x="3650653" y="108657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8E925-E7DE-416F-9EB3-6A16743D30C8}">
      <dsp:nvSpPr>
        <dsp:cNvPr id="0" name=""/>
        <dsp:cNvSpPr/>
      </dsp:nvSpPr>
      <dsp:spPr>
        <a:xfrm>
          <a:off x="1211781" y="1750481"/>
          <a:ext cx="3650653" cy="281518"/>
        </a:xfrm>
        <a:custGeom>
          <a:avLst/>
          <a:gdLst/>
          <a:ahLst/>
          <a:cxnLst/>
          <a:rect l="0" t="0" r="0" b="0"/>
          <a:pathLst>
            <a:path>
              <a:moveTo>
                <a:pt x="0" y="281518"/>
              </a:moveTo>
              <a:lnTo>
                <a:pt x="3397960" y="281518"/>
              </a:lnTo>
              <a:lnTo>
                <a:pt x="3397960" y="0"/>
              </a:lnTo>
              <a:lnTo>
                <a:pt x="3650653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89406-BE66-4A5E-ACE3-7901E552C730}">
      <dsp:nvSpPr>
        <dsp:cNvPr id="0" name=""/>
        <dsp:cNvSpPr/>
      </dsp:nvSpPr>
      <dsp:spPr>
        <a:xfrm>
          <a:off x="1211781" y="663902"/>
          <a:ext cx="3650653" cy="1368097"/>
        </a:xfrm>
        <a:custGeom>
          <a:avLst/>
          <a:gdLst/>
          <a:ahLst/>
          <a:cxnLst/>
          <a:rect l="0" t="0" r="0" b="0"/>
          <a:pathLst>
            <a:path>
              <a:moveTo>
                <a:pt x="0" y="1368097"/>
              </a:moveTo>
              <a:lnTo>
                <a:pt x="3397960" y="1368097"/>
              </a:lnTo>
              <a:lnTo>
                <a:pt x="3397960" y="0"/>
              </a:lnTo>
              <a:lnTo>
                <a:pt x="3650653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6E6EE-14C3-4215-ABA4-0E23A793D136}">
      <dsp:nvSpPr>
        <dsp:cNvPr id="0" name=""/>
        <dsp:cNvSpPr/>
      </dsp:nvSpPr>
      <dsp:spPr>
        <a:xfrm>
          <a:off x="3707" y="1646643"/>
          <a:ext cx="1208073" cy="770713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000" b="1" kern="1200" dirty="0">
              <a:solidFill>
                <a:schemeClr val="tx1"/>
              </a:solidFill>
            </a:rPr>
            <a:t>Δ.Δ</a:t>
          </a:r>
        </a:p>
      </dsp:txBody>
      <dsp:txXfrm>
        <a:off x="3707" y="1646643"/>
        <a:ext cx="1208073" cy="770713"/>
      </dsp:txXfrm>
    </dsp:sp>
    <dsp:sp modelId="{2FBADE21-2024-4C67-B57F-91A6840BEC4B}">
      <dsp:nvSpPr>
        <dsp:cNvPr id="0" name=""/>
        <dsp:cNvSpPr/>
      </dsp:nvSpPr>
      <dsp:spPr>
        <a:xfrm>
          <a:off x="4862434" y="278545"/>
          <a:ext cx="2526928" cy="770713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STOP: Adalimumab &amp; MTX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4862434" y="278545"/>
        <a:ext cx="2526928" cy="770713"/>
      </dsp:txXfrm>
    </dsp:sp>
    <dsp:sp modelId="{49A404FD-0FFF-4563-AC4F-72936FD118EC}">
      <dsp:nvSpPr>
        <dsp:cNvPr id="0" name=""/>
        <dsp:cNvSpPr/>
      </dsp:nvSpPr>
      <dsp:spPr>
        <a:xfrm>
          <a:off x="4862434" y="1365125"/>
          <a:ext cx="2526928" cy="770713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>
              <a:solidFill>
                <a:schemeClr val="tx1"/>
              </a:solidFill>
            </a:rPr>
            <a:t>Μείωση </a:t>
          </a:r>
          <a:r>
            <a:rPr lang="en-US" sz="1800" b="1" kern="1200" dirty="0">
              <a:solidFill>
                <a:schemeClr val="tx1"/>
              </a:solidFill>
            </a:rPr>
            <a:t>Medrol </a:t>
          </a:r>
          <a:r>
            <a:rPr lang="el-GR" sz="1800" b="1" kern="1200" dirty="0">
              <a:solidFill>
                <a:schemeClr val="tx1"/>
              </a:solidFill>
            </a:rPr>
            <a:t>σε 4 </a:t>
          </a:r>
          <a:r>
            <a:rPr lang="en-US" sz="1800" b="1" kern="1200" dirty="0">
              <a:solidFill>
                <a:schemeClr val="tx1"/>
              </a:solidFill>
            </a:rPr>
            <a:t>mg/d</a:t>
          </a:r>
          <a:endParaRPr lang="el-GR" sz="1800" b="1" kern="1200" dirty="0">
            <a:solidFill>
              <a:schemeClr val="tx1"/>
            </a:solidFill>
          </a:endParaRPr>
        </a:p>
      </dsp:txBody>
      <dsp:txXfrm>
        <a:off x="4862434" y="1365125"/>
        <a:ext cx="2526928" cy="770713"/>
      </dsp:txXfrm>
    </dsp:sp>
    <dsp:sp modelId="{3D5D4502-8709-4BA1-B0A1-EAE21E37243A}">
      <dsp:nvSpPr>
        <dsp:cNvPr id="0" name=""/>
        <dsp:cNvSpPr/>
      </dsp:nvSpPr>
      <dsp:spPr>
        <a:xfrm>
          <a:off x="4862434" y="2451704"/>
          <a:ext cx="2526928" cy="1333749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Clarithromycin 1gr/d &amp;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Ethambutol 1500 mg/d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4862434" y="2451704"/>
        <a:ext cx="2526928" cy="1333749"/>
      </dsp:txXfrm>
    </dsp:sp>
    <dsp:sp modelId="{48B68020-4B68-45B7-ABC8-3A99E050ED6D}">
      <dsp:nvSpPr>
        <dsp:cNvPr id="0" name=""/>
        <dsp:cNvSpPr/>
      </dsp:nvSpPr>
      <dsp:spPr>
        <a:xfrm>
          <a:off x="1717166" y="717766"/>
          <a:ext cx="2639881" cy="1156300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solidFill>
                <a:schemeClr val="tx1"/>
              </a:solidFill>
            </a:rPr>
            <a:t>ΛΟΙΜΩΞΗ: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solidFill>
                <a:schemeClr val="tx1"/>
              </a:solidFill>
            </a:rPr>
            <a:t> δύτης      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l-GR" sz="2000" b="1" kern="1200" dirty="0">
              <a:solidFill>
                <a:schemeClr val="tx1"/>
              </a:solidFill>
            </a:rPr>
            <a:t>άτυπα </a:t>
          </a:r>
          <a:r>
            <a:rPr lang="el-GR" sz="2000" b="1" kern="1200" dirty="0" err="1">
              <a:solidFill>
                <a:schemeClr val="tx1"/>
              </a:solidFill>
            </a:rPr>
            <a:t>μυκοβακτηρίδια</a:t>
          </a:r>
          <a:endParaRPr lang="el-GR" sz="2000" b="1" kern="1200" dirty="0">
            <a:solidFill>
              <a:schemeClr val="tx1"/>
            </a:solidFill>
          </a:endParaRPr>
        </a:p>
      </dsp:txBody>
      <dsp:txXfrm>
        <a:off x="1717166" y="717766"/>
        <a:ext cx="2639881" cy="1156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A542B-2D84-46E9-A184-EE7E1DD153B0}">
      <dsp:nvSpPr>
        <dsp:cNvPr id="0" name=""/>
        <dsp:cNvSpPr/>
      </dsp:nvSpPr>
      <dsp:spPr>
        <a:xfrm>
          <a:off x="7286" y="1348022"/>
          <a:ext cx="2177840" cy="1367955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>
              <a:solidFill>
                <a:schemeClr val="tx1"/>
              </a:solidFill>
            </a:rPr>
            <a:t> </a:t>
          </a:r>
          <a:r>
            <a:rPr lang="el-GR" sz="1400" b="1" kern="1200" dirty="0">
              <a:solidFill>
                <a:schemeClr val="tx1"/>
              </a:solidFill>
            </a:rPr>
            <a:t>ΕΚΤΕΤΑΜΕΝΟΣ ΧΕΙΡΟΥΡΓΙΚΟΣ ΚΑΘΑΡΙΣΜΟΣ</a:t>
          </a:r>
        </a:p>
      </dsp:txBody>
      <dsp:txXfrm>
        <a:off x="47352" y="1388088"/>
        <a:ext cx="2097708" cy="1287823"/>
      </dsp:txXfrm>
    </dsp:sp>
    <dsp:sp modelId="{D42D5FC8-97C8-49E2-848F-E78BF947FEB7}">
      <dsp:nvSpPr>
        <dsp:cNvPr id="0" name=""/>
        <dsp:cNvSpPr/>
      </dsp:nvSpPr>
      <dsp:spPr>
        <a:xfrm>
          <a:off x="2402910" y="1761947"/>
          <a:ext cx="461702" cy="540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>
        <a:off x="2402910" y="1869968"/>
        <a:ext cx="323191" cy="324062"/>
      </dsp:txXfrm>
    </dsp:sp>
    <dsp:sp modelId="{D5D81AD1-F475-4545-9EBC-CE10D645E2CC}">
      <dsp:nvSpPr>
        <dsp:cNvPr id="0" name=""/>
        <dsp:cNvSpPr/>
      </dsp:nvSpPr>
      <dsp:spPr>
        <a:xfrm>
          <a:off x="3056262" y="1348022"/>
          <a:ext cx="2177840" cy="136795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>
              <a:solidFill>
                <a:schemeClr val="tx1"/>
              </a:solidFill>
            </a:rPr>
            <a:t>ΚΑΛΛΙΕΡΓΕΙΑ ΙΣΤΟΥ</a:t>
          </a:r>
        </a:p>
      </dsp:txBody>
      <dsp:txXfrm>
        <a:off x="3096328" y="1388088"/>
        <a:ext cx="2097708" cy="1287823"/>
      </dsp:txXfrm>
    </dsp:sp>
    <dsp:sp modelId="{BBB15831-3291-4B93-89F9-C57489F8A2AA}">
      <dsp:nvSpPr>
        <dsp:cNvPr id="0" name=""/>
        <dsp:cNvSpPr/>
      </dsp:nvSpPr>
      <dsp:spPr>
        <a:xfrm>
          <a:off x="5451886" y="1761947"/>
          <a:ext cx="461702" cy="540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/>
        </a:p>
      </dsp:txBody>
      <dsp:txXfrm>
        <a:off x="5451886" y="1869968"/>
        <a:ext cx="323191" cy="324062"/>
      </dsp:txXfrm>
    </dsp:sp>
    <dsp:sp modelId="{55AFCDF6-29D9-4E4C-BE97-271067086389}">
      <dsp:nvSpPr>
        <dsp:cNvPr id="0" name=""/>
        <dsp:cNvSpPr/>
      </dsp:nvSpPr>
      <dsp:spPr>
        <a:xfrm>
          <a:off x="6105238" y="1348022"/>
          <a:ext cx="2177840" cy="136795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>
              <a:solidFill>
                <a:schemeClr val="tx1"/>
              </a:solidFill>
            </a:rPr>
            <a:t>Κ/α σε </a:t>
          </a:r>
          <a:r>
            <a:rPr lang="en-US" sz="1400" b="1" kern="1200" dirty="0">
              <a:solidFill>
                <a:schemeClr val="tx1"/>
              </a:solidFill>
            </a:rPr>
            <a:t>LOEWENSTEIN-JENSEN (+) </a:t>
          </a:r>
          <a:r>
            <a:rPr lang="el-GR" sz="1400" b="1" kern="1200" dirty="0">
              <a:solidFill>
                <a:schemeClr val="tx1"/>
              </a:solidFill>
            </a:rPr>
            <a:t>για </a:t>
          </a:r>
          <a:r>
            <a:rPr lang="el-GR" sz="1400" b="1" kern="1200" dirty="0" err="1">
              <a:solidFill>
                <a:schemeClr val="tx1"/>
              </a:solidFill>
            </a:rPr>
            <a:t>μυκοβακτηρίδιο</a:t>
          </a:r>
          <a:endParaRPr lang="el-GR" sz="1400" b="1" kern="1200" dirty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>
              <a:solidFill>
                <a:schemeClr val="tx1"/>
              </a:solidFill>
            </a:rPr>
            <a:t>ΤΑΥΤΟΠΟΙΗΣΗ: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Mycobacterium </a:t>
          </a:r>
          <a:r>
            <a:rPr lang="en-US" sz="1400" b="1" kern="1200" dirty="0" err="1">
              <a:solidFill>
                <a:schemeClr val="tx1"/>
              </a:solidFill>
            </a:rPr>
            <a:t>marinum</a:t>
          </a:r>
          <a:endParaRPr lang="el-GR" sz="1400" b="1" kern="1200" dirty="0">
            <a:solidFill>
              <a:schemeClr val="tx1"/>
            </a:solidFill>
          </a:endParaRPr>
        </a:p>
      </dsp:txBody>
      <dsp:txXfrm>
        <a:off x="6145304" y="1388088"/>
        <a:ext cx="2097708" cy="12878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1B110-631E-478E-A45B-0FC84CDE5923}">
      <dsp:nvSpPr>
        <dsp:cNvPr id="0" name=""/>
        <dsp:cNvSpPr/>
      </dsp:nvSpPr>
      <dsp:spPr>
        <a:xfrm>
          <a:off x="4130" y="1205544"/>
          <a:ext cx="1966218" cy="56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Mycobacterium </a:t>
          </a:r>
          <a:r>
            <a:rPr lang="en-US" sz="1800" b="1" kern="1200" dirty="0" err="1"/>
            <a:t>marinum</a:t>
          </a:r>
          <a:endParaRPr lang="el-GR" sz="1800" b="1" kern="1200" dirty="0"/>
        </a:p>
      </dsp:txBody>
      <dsp:txXfrm>
        <a:off x="4130" y="1205544"/>
        <a:ext cx="1966218" cy="569814"/>
      </dsp:txXfrm>
    </dsp:sp>
    <dsp:sp modelId="{FC847AD1-A345-450E-8580-1ECC6664DC39}">
      <dsp:nvSpPr>
        <dsp:cNvPr id="0" name=""/>
        <dsp:cNvSpPr/>
      </dsp:nvSpPr>
      <dsp:spPr>
        <a:xfrm>
          <a:off x="122694" y="2407086"/>
          <a:ext cx="1729091" cy="1067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/>
            <a:t>ΔΙΑΓΝΩΣΗ</a:t>
          </a:r>
        </a:p>
      </dsp:txBody>
      <dsp:txXfrm>
        <a:off x="122694" y="2407086"/>
        <a:ext cx="1729091" cy="1067554"/>
      </dsp:txXfrm>
    </dsp:sp>
    <dsp:sp modelId="{C8E17DD0-54C0-496F-95F0-A9F44173C04C}">
      <dsp:nvSpPr>
        <dsp:cNvPr id="0" name=""/>
        <dsp:cNvSpPr/>
      </dsp:nvSpPr>
      <dsp:spPr>
        <a:xfrm>
          <a:off x="120729" y="1032242"/>
          <a:ext cx="137541" cy="1375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B6CE71-DB74-4179-9C24-C1F7FFE69FFF}">
      <dsp:nvSpPr>
        <dsp:cNvPr id="0" name=""/>
        <dsp:cNvSpPr/>
      </dsp:nvSpPr>
      <dsp:spPr>
        <a:xfrm>
          <a:off x="217008" y="839684"/>
          <a:ext cx="137541" cy="1375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32574B-EA0B-4FAE-9088-3662E254C96B}">
      <dsp:nvSpPr>
        <dsp:cNvPr id="0" name=""/>
        <dsp:cNvSpPr/>
      </dsp:nvSpPr>
      <dsp:spPr>
        <a:xfrm>
          <a:off x="448078" y="878196"/>
          <a:ext cx="216136" cy="216136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546122-A384-494F-9DCE-A9034AC30501}">
      <dsp:nvSpPr>
        <dsp:cNvPr id="0" name=""/>
        <dsp:cNvSpPr/>
      </dsp:nvSpPr>
      <dsp:spPr>
        <a:xfrm>
          <a:off x="640636" y="666382"/>
          <a:ext cx="137541" cy="1375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F9C466-6C51-4F28-9BA0-C964D1306895}">
      <dsp:nvSpPr>
        <dsp:cNvPr id="0" name=""/>
        <dsp:cNvSpPr/>
      </dsp:nvSpPr>
      <dsp:spPr>
        <a:xfrm>
          <a:off x="890961" y="589359"/>
          <a:ext cx="137541" cy="1375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AEF1B1-7475-44F6-AD4B-32E3DD00559C}">
      <dsp:nvSpPr>
        <dsp:cNvPr id="0" name=""/>
        <dsp:cNvSpPr/>
      </dsp:nvSpPr>
      <dsp:spPr>
        <a:xfrm>
          <a:off x="1199054" y="724149"/>
          <a:ext cx="137541" cy="1375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EEC78D-970C-4B2E-9B04-DDBC396FEFB5}">
      <dsp:nvSpPr>
        <dsp:cNvPr id="0" name=""/>
        <dsp:cNvSpPr/>
      </dsp:nvSpPr>
      <dsp:spPr>
        <a:xfrm>
          <a:off x="1391611" y="820428"/>
          <a:ext cx="216136" cy="21613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0462E9-8C6F-48FD-B415-67D45207336A}">
      <dsp:nvSpPr>
        <dsp:cNvPr id="0" name=""/>
        <dsp:cNvSpPr/>
      </dsp:nvSpPr>
      <dsp:spPr>
        <a:xfrm>
          <a:off x="1661193" y="1032242"/>
          <a:ext cx="137541" cy="137541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69D29C-E456-4D9C-9E14-B6BD0A7CE2FC}">
      <dsp:nvSpPr>
        <dsp:cNvPr id="0" name=""/>
        <dsp:cNvSpPr/>
      </dsp:nvSpPr>
      <dsp:spPr>
        <a:xfrm>
          <a:off x="1776727" y="1244056"/>
          <a:ext cx="137541" cy="1375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8E581E-24F2-43AC-9703-5634ED2E9905}">
      <dsp:nvSpPr>
        <dsp:cNvPr id="0" name=""/>
        <dsp:cNvSpPr/>
      </dsp:nvSpPr>
      <dsp:spPr>
        <a:xfrm>
          <a:off x="775426" y="839684"/>
          <a:ext cx="353677" cy="353677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7A757C-938F-4E42-BD71-EDBA7C25BFF2}">
      <dsp:nvSpPr>
        <dsp:cNvPr id="0" name=""/>
        <dsp:cNvSpPr/>
      </dsp:nvSpPr>
      <dsp:spPr>
        <a:xfrm>
          <a:off x="24450" y="1571404"/>
          <a:ext cx="137541" cy="1375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FF71C7-45CE-42F3-9ECC-6125F8E3E221}">
      <dsp:nvSpPr>
        <dsp:cNvPr id="0" name=""/>
        <dsp:cNvSpPr/>
      </dsp:nvSpPr>
      <dsp:spPr>
        <a:xfrm>
          <a:off x="139985" y="1744706"/>
          <a:ext cx="216136" cy="21613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2E27A0-2C49-4DBD-B17D-E97BC8C52EDC}">
      <dsp:nvSpPr>
        <dsp:cNvPr id="0" name=""/>
        <dsp:cNvSpPr/>
      </dsp:nvSpPr>
      <dsp:spPr>
        <a:xfrm>
          <a:off x="428822" y="1898753"/>
          <a:ext cx="314380" cy="314380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93A151-120A-4D27-8B95-9D09D0DA48DE}">
      <dsp:nvSpPr>
        <dsp:cNvPr id="0" name=""/>
        <dsp:cNvSpPr/>
      </dsp:nvSpPr>
      <dsp:spPr>
        <a:xfrm>
          <a:off x="833194" y="2149078"/>
          <a:ext cx="137541" cy="1375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61530F-6060-47C5-B218-61DF7F6AF51E}">
      <dsp:nvSpPr>
        <dsp:cNvPr id="0" name=""/>
        <dsp:cNvSpPr/>
      </dsp:nvSpPr>
      <dsp:spPr>
        <a:xfrm>
          <a:off x="910217" y="1898753"/>
          <a:ext cx="216136" cy="216136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75C12C-F3AB-417F-92AD-D67541BEF6F8}">
      <dsp:nvSpPr>
        <dsp:cNvPr id="0" name=""/>
        <dsp:cNvSpPr/>
      </dsp:nvSpPr>
      <dsp:spPr>
        <a:xfrm>
          <a:off x="1102775" y="2168334"/>
          <a:ext cx="137541" cy="1375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C6C972-BB0F-46AE-9C0B-A91D29FF1370}">
      <dsp:nvSpPr>
        <dsp:cNvPr id="0" name=""/>
        <dsp:cNvSpPr/>
      </dsp:nvSpPr>
      <dsp:spPr>
        <a:xfrm>
          <a:off x="1276077" y="1860241"/>
          <a:ext cx="314380" cy="314380"/>
        </a:xfrm>
        <a:prstGeom prst="ellipse">
          <a:avLst/>
        </a:prstGeom>
        <a:solidFill>
          <a:srgbClr val="00B0F0"/>
        </a:solidFill>
        <a:ln>
          <a:solidFill>
            <a:srgbClr val="00B05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CD5CCA-692B-4B5A-814B-7F982199855D}">
      <dsp:nvSpPr>
        <dsp:cNvPr id="0" name=""/>
        <dsp:cNvSpPr/>
      </dsp:nvSpPr>
      <dsp:spPr>
        <a:xfrm>
          <a:off x="1699704" y="1783218"/>
          <a:ext cx="216136" cy="21613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404F16-2CCB-4DEC-A1A4-25026D19B385}">
      <dsp:nvSpPr>
        <dsp:cNvPr id="0" name=""/>
        <dsp:cNvSpPr/>
      </dsp:nvSpPr>
      <dsp:spPr>
        <a:xfrm>
          <a:off x="2842595" y="884201"/>
          <a:ext cx="634761" cy="1211829"/>
        </a:xfrm>
        <a:prstGeom prst="chevron">
          <a:avLst>
            <a:gd name="adj" fmla="val 6231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CD0E5D-604F-4380-B31C-AD9F337CB1FE}">
      <dsp:nvSpPr>
        <dsp:cNvPr id="0" name=""/>
        <dsp:cNvSpPr/>
      </dsp:nvSpPr>
      <dsp:spPr>
        <a:xfrm>
          <a:off x="2605111" y="878464"/>
          <a:ext cx="1731168" cy="1211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b="1" kern="1200" dirty="0">
            <a:solidFill>
              <a:schemeClr val="tx1"/>
            </a:solidFill>
          </a:endParaRPr>
        </a:p>
      </dsp:txBody>
      <dsp:txXfrm>
        <a:off x="2605111" y="878464"/>
        <a:ext cx="1731168" cy="1211818"/>
      </dsp:txXfrm>
    </dsp:sp>
    <dsp:sp modelId="{A7688EA6-99AD-49A3-9E6C-A1F73FC0621E}">
      <dsp:nvSpPr>
        <dsp:cNvPr id="0" name=""/>
        <dsp:cNvSpPr/>
      </dsp:nvSpPr>
      <dsp:spPr>
        <a:xfrm>
          <a:off x="5496561" y="2996445"/>
          <a:ext cx="1731168" cy="1067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FOLLOW UP</a:t>
          </a:r>
          <a:r>
            <a:rPr lang="el-GR" sz="1600" kern="1200" dirty="0"/>
            <a:t> 15 ΗΜΕΡΕΣ ΜΕΤΑ: </a:t>
          </a: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/>
            <a:t>ΕΠΙΔΕΙΝΩΣΗ</a:t>
          </a:r>
          <a:endParaRPr lang="el-GR" sz="2000" b="1" kern="1200" dirty="0"/>
        </a:p>
      </dsp:txBody>
      <dsp:txXfrm>
        <a:off x="5496561" y="2996445"/>
        <a:ext cx="1731168" cy="1067554"/>
      </dsp:txXfrm>
    </dsp:sp>
    <dsp:sp modelId="{44CA108F-1059-4391-964D-47B47C9DBD1F}">
      <dsp:nvSpPr>
        <dsp:cNvPr id="0" name=""/>
        <dsp:cNvSpPr/>
      </dsp:nvSpPr>
      <dsp:spPr>
        <a:xfrm>
          <a:off x="3638429" y="918035"/>
          <a:ext cx="634761" cy="1211829"/>
        </a:xfrm>
        <a:prstGeom prst="chevron">
          <a:avLst>
            <a:gd name="adj" fmla="val 6231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BF6478-5EA8-4178-9B19-E65CB8E593F1}">
      <dsp:nvSpPr>
        <dsp:cNvPr id="0" name=""/>
        <dsp:cNvSpPr/>
      </dsp:nvSpPr>
      <dsp:spPr>
        <a:xfrm>
          <a:off x="4708792" y="435191"/>
          <a:ext cx="3017944" cy="2277915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C</a:t>
          </a:r>
          <a:r>
            <a:rPr lang="el-GR" sz="1600" b="1" kern="1200" dirty="0" err="1">
              <a:solidFill>
                <a:schemeClr val="tx1"/>
              </a:solidFill>
            </a:rPr>
            <a:t>larithromycin</a:t>
          </a:r>
          <a:r>
            <a:rPr lang="el-GR" sz="1600" b="1" kern="1200" dirty="0">
              <a:solidFill>
                <a:schemeClr val="tx1"/>
              </a:solidFill>
            </a:rPr>
            <a:t> (1gr/day), </a:t>
          </a:r>
          <a:endParaRPr lang="en-US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E</a:t>
          </a:r>
          <a:r>
            <a:rPr lang="el-GR" sz="1600" b="1" kern="1200" dirty="0" err="1">
              <a:solidFill>
                <a:schemeClr val="tx1"/>
              </a:solidFill>
            </a:rPr>
            <a:t>thambutol</a:t>
          </a:r>
          <a:r>
            <a:rPr lang="el-GR" sz="1600" b="1" kern="1200" dirty="0">
              <a:solidFill>
                <a:schemeClr val="tx1"/>
              </a:solidFill>
            </a:rPr>
            <a:t> (1500 </a:t>
          </a:r>
          <a:r>
            <a:rPr lang="el-GR" sz="1600" b="1" kern="1200" dirty="0" err="1">
              <a:solidFill>
                <a:schemeClr val="tx1"/>
              </a:solidFill>
            </a:rPr>
            <a:t>mg</a:t>
          </a:r>
          <a:r>
            <a:rPr lang="el-GR" sz="1600" b="1" kern="1200" dirty="0">
              <a:solidFill>
                <a:schemeClr val="tx1"/>
              </a:solidFill>
            </a:rPr>
            <a:t>/</a:t>
          </a:r>
          <a:r>
            <a:rPr lang="el-GR" sz="1600" b="1" kern="1200" dirty="0" err="1">
              <a:solidFill>
                <a:schemeClr val="tx1"/>
              </a:solidFill>
            </a:rPr>
            <a:t>day</a:t>
          </a:r>
          <a:r>
            <a:rPr lang="el-GR" sz="1600" b="1" kern="1200" dirty="0">
              <a:solidFill>
                <a:schemeClr val="tx1"/>
              </a:solidFill>
            </a:rPr>
            <a:t>) </a:t>
          </a:r>
          <a:r>
            <a:rPr lang="en-US" sz="1600" b="1" kern="1200" dirty="0">
              <a:solidFill>
                <a:schemeClr val="tx1"/>
              </a:solidFill>
            </a:rPr>
            <a:t>&amp;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>
              <a:solidFill>
                <a:schemeClr val="tx1"/>
              </a:solidFill>
            </a:rPr>
            <a:t>R</a:t>
          </a:r>
          <a:r>
            <a:rPr lang="el-GR" sz="1600" b="1" kern="1200" dirty="0" err="1">
              <a:solidFill>
                <a:schemeClr val="tx1"/>
              </a:solidFill>
            </a:rPr>
            <a:t>ifampicin</a:t>
          </a:r>
          <a:r>
            <a:rPr lang="el-GR" sz="1600" b="1" kern="1200" dirty="0">
              <a:solidFill>
                <a:schemeClr val="tx1"/>
              </a:solidFill>
            </a:rPr>
            <a:t> (1200 </a:t>
          </a:r>
          <a:r>
            <a:rPr lang="el-GR" sz="1600" b="1" kern="1200" dirty="0" err="1">
              <a:solidFill>
                <a:schemeClr val="tx1"/>
              </a:solidFill>
            </a:rPr>
            <a:t>mg</a:t>
          </a:r>
          <a:r>
            <a:rPr lang="el-GR" sz="1600" b="1" kern="1200" dirty="0">
              <a:solidFill>
                <a:schemeClr val="tx1"/>
              </a:solidFill>
            </a:rPr>
            <a:t>/</a:t>
          </a:r>
          <a:r>
            <a:rPr lang="el-GR" sz="1600" b="1" kern="1200" dirty="0" err="1">
              <a:solidFill>
                <a:schemeClr val="tx1"/>
              </a:solidFill>
            </a:rPr>
            <a:t>day</a:t>
          </a:r>
          <a:r>
            <a:rPr lang="en-US" sz="1600" b="1" kern="1200" dirty="0">
              <a:solidFill>
                <a:schemeClr val="tx1"/>
              </a:solidFill>
            </a:rPr>
            <a:t>)</a:t>
          </a:r>
          <a:r>
            <a:rPr lang="el-GR" sz="1600" b="1" kern="1200" dirty="0"/>
            <a:t> </a:t>
          </a:r>
        </a:p>
      </dsp:txBody>
      <dsp:txXfrm>
        <a:off x="5150760" y="768784"/>
        <a:ext cx="2134008" cy="16107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4BF06-B620-4C89-86B2-6F6C62038186}">
      <dsp:nvSpPr>
        <dsp:cNvPr id="0" name=""/>
        <dsp:cNvSpPr/>
      </dsp:nvSpPr>
      <dsp:spPr>
        <a:xfrm>
          <a:off x="495" y="617940"/>
          <a:ext cx="2782690" cy="1500422"/>
        </a:xfrm>
        <a:prstGeom prst="homePlat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>
              <a:solidFill>
                <a:schemeClr val="tx1"/>
              </a:solidFill>
            </a:rPr>
            <a:t> ΕΚ ΝΕΟΥ ΧΕΙΡΟΥΡΓΙΚΟΣ ΚΑΘΑΡΙΣΜΟΣ &amp;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>
              <a:solidFill>
                <a:schemeClr val="tx1"/>
              </a:solidFill>
            </a:rPr>
            <a:t>ΠΡΟΣΘΗΚΗ </a:t>
          </a:r>
          <a:r>
            <a:rPr lang="en-US" sz="1600" b="1" kern="1200" dirty="0">
              <a:solidFill>
                <a:schemeClr val="tx1"/>
              </a:solidFill>
            </a:rPr>
            <a:t> MEDROL 16 mg/day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495" y="617940"/>
        <a:ext cx="2407585" cy="1500422"/>
      </dsp:txXfrm>
    </dsp:sp>
    <dsp:sp modelId="{BF5A0009-B192-469B-BF53-6FF5BEFD87C4}">
      <dsp:nvSpPr>
        <dsp:cNvPr id="0" name=""/>
        <dsp:cNvSpPr/>
      </dsp:nvSpPr>
      <dsp:spPr>
        <a:xfrm>
          <a:off x="2297923" y="617940"/>
          <a:ext cx="2948771" cy="1500422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>
              <a:solidFill>
                <a:schemeClr val="tx1"/>
              </a:solidFill>
            </a:rPr>
            <a:t>ΣΗΜΑΝΤΙΚΗ ΒΕΛΤΙΩΣΗ ΣΕ 1 ΕΒΔΟΜΑΔΑ</a:t>
          </a:r>
        </a:p>
      </dsp:txBody>
      <dsp:txXfrm>
        <a:off x="3048134" y="617940"/>
        <a:ext cx="1448349" cy="1500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CB711-C06C-447E-BF12-1944A84B8CAF}" type="datetimeFigureOut">
              <a:rPr lang="el-GR" smtClean="0"/>
              <a:t>22/10/2021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F1B46-D18A-44FC-BCB0-921606BB33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227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εικόνας διαφάνειας 1">
            <a:extLst>
              <a:ext uri="{FF2B5EF4-FFF2-40B4-BE49-F238E27FC236}">
                <a16:creationId xmlns:a16="http://schemas.microsoft.com/office/drawing/2014/main" id="{86236C1C-C420-468D-B2E4-8D646386B1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Θέση σημειώσεων 2">
            <a:extLst>
              <a:ext uri="{FF2B5EF4-FFF2-40B4-BE49-F238E27FC236}">
                <a16:creationId xmlns:a16="http://schemas.microsoft.com/office/drawing/2014/main" id="{4533E559-8BE4-4C70-95B1-C070D89480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23556" name="Θέση αριθμού διαφάνειας 3">
            <a:extLst>
              <a:ext uri="{FF2B5EF4-FFF2-40B4-BE49-F238E27FC236}">
                <a16:creationId xmlns:a16="http://schemas.microsoft.com/office/drawing/2014/main" id="{D01C90A1-67FA-48DF-82D7-46676CCA4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CE9E9F-F7C6-4FBE-BEAD-6515A0633906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Θέση εικόνας διαφάνειας 1">
            <a:extLst>
              <a:ext uri="{FF2B5EF4-FFF2-40B4-BE49-F238E27FC236}">
                <a16:creationId xmlns:a16="http://schemas.microsoft.com/office/drawing/2014/main" id="{B87A059B-56E0-49A4-A971-673D786D3C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Θέση σημειώσεων 2">
            <a:extLst>
              <a:ext uri="{FF2B5EF4-FFF2-40B4-BE49-F238E27FC236}">
                <a16:creationId xmlns:a16="http://schemas.microsoft.com/office/drawing/2014/main" id="{5CA9FB0C-12C4-4D5A-921B-E5CB32D012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35844" name="Θέση αριθμού διαφάνειας 3">
            <a:extLst>
              <a:ext uri="{FF2B5EF4-FFF2-40B4-BE49-F238E27FC236}">
                <a16:creationId xmlns:a16="http://schemas.microsoft.com/office/drawing/2014/main" id="{E4EEC979-E6C0-4863-ACA8-42593966E9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A13A8-DF70-4960-A9CA-8E061F775E51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6D6-72D6-438C-9214-573A2F91201E}" type="datetimeFigureOut">
              <a:rPr lang="el-GR" smtClean="0"/>
              <a:t>22/10/2021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DB1-A0CA-412B-8645-2A5E6365A8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52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6D6-72D6-438C-9214-573A2F91201E}" type="datetimeFigureOut">
              <a:rPr lang="el-GR" smtClean="0"/>
              <a:t>22/10/2021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DB1-A0CA-412B-8645-2A5E6365A8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227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6D6-72D6-438C-9214-573A2F91201E}" type="datetimeFigureOut">
              <a:rPr lang="el-GR" smtClean="0"/>
              <a:t>22/10/2021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DB1-A0CA-412B-8645-2A5E6365A8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749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6D6-72D6-438C-9214-573A2F91201E}" type="datetimeFigureOut">
              <a:rPr lang="el-GR" smtClean="0"/>
              <a:t>22/10/2021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DB1-A0CA-412B-8645-2A5E6365A8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036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6D6-72D6-438C-9214-573A2F91201E}" type="datetimeFigureOut">
              <a:rPr lang="el-GR" smtClean="0"/>
              <a:t>22/10/2021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DB1-A0CA-412B-8645-2A5E6365A8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759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F22AFE-A090-487F-8FCA-AAFA02453622}" type="datetimeFigureOut">
              <a:rPr lang="el-GR" smtClean="0"/>
              <a:pPr>
                <a:defRPr/>
              </a:pPr>
              <a:t>22/10/2021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6E20-D79A-44AF-B8C8-DBC5C1FCC5ED}" type="slidenum">
              <a:rPr lang="el-GR" altLang="en-US" smtClean="0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4019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6D6-72D6-438C-9214-573A2F91201E}" type="datetimeFigureOut">
              <a:rPr lang="el-GR" smtClean="0"/>
              <a:t>22/10/2021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DB1-A0CA-412B-8645-2A5E6365A8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50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6D6-72D6-438C-9214-573A2F91201E}" type="datetimeFigureOut">
              <a:rPr lang="el-GR" smtClean="0"/>
              <a:t>22/10/2021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DB1-A0CA-412B-8645-2A5E6365A8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979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6D6-72D6-438C-9214-573A2F91201E}" type="datetimeFigureOut">
              <a:rPr lang="el-GR" smtClean="0"/>
              <a:t>22/10/2021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DB1-A0CA-412B-8645-2A5E6365A8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32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76D6-72D6-438C-9214-573A2F91201E}" type="datetimeFigureOut">
              <a:rPr lang="el-GR" smtClean="0"/>
              <a:t>22/10/2021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DB1-A0CA-412B-8645-2A5E6365A8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496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3D315-28CB-4EE2-98EA-9CE2086E953C}" type="datetimeFigureOut">
              <a:rPr lang="el-GR" smtClean="0"/>
              <a:pPr>
                <a:defRPr/>
              </a:pPr>
              <a:t>22/10/2021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618C-5279-498D-B56C-142975A78302}" type="slidenum">
              <a:rPr lang="el-GR" altLang="en-US" smtClean="0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1558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76D6-72D6-438C-9214-573A2F91201E}" type="datetimeFigureOut">
              <a:rPr lang="el-GR" smtClean="0"/>
              <a:t>22/10/2021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6DB1-A0CA-412B-8645-2A5E6365A8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9438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3" descr="C:\Users\user\Pictures\aid552123-900px-Lose-Weight-in-Two-Weeks-Step-01.jpg">
            <a:extLst>
              <a:ext uri="{FF2B5EF4-FFF2-40B4-BE49-F238E27FC236}">
                <a16:creationId xmlns:a16="http://schemas.microsoft.com/office/drawing/2014/main" id="{4D87BC14-BB7A-42CD-A92F-C097A5525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9"/>
          <a:stretch>
            <a:fillRect/>
          </a:stretch>
        </p:blipFill>
        <p:spPr bwMode="auto">
          <a:xfrm>
            <a:off x="2419004" y="2840529"/>
            <a:ext cx="4584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409C1DE-F756-4F52-850B-25E0C83BE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920" y="976606"/>
            <a:ext cx="6633430" cy="91810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l-GR" sz="18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ΚΛΙΝΙΚΟ ΠΕΡΙΣΤΑΤΙΚΟ :</a:t>
            </a:r>
            <a:br>
              <a:rPr lang="el-GR" sz="18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el-GR" sz="18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el-GR" sz="18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el-GR" sz="2200" dirty="0">
                <a:effectLst/>
                <a:latin typeface="Arial Black" panose="020B0A04020102020204" pitchFamily="34" charset="0"/>
              </a:rPr>
              <a:t>ΟΞΕΙΑ ΠΟΛΥΑΡΘΡΙΤΙΔΑ ΣΕ ΓΥΝΑΙΚΑ 17 ΕΤΩΝ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9F5992B4-A800-47CD-8F62-5A6B002792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bright="-20000" contrast="20000"/>
          </a:blip>
          <a:srcRect l="14151" t="4597" r="6438"/>
          <a:stretch/>
        </p:blipFill>
        <p:spPr>
          <a:xfrm>
            <a:off x="250825" y="188913"/>
            <a:ext cx="3889375" cy="3159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>
            <a:extLst>
              <a:ext uri="{FF2B5EF4-FFF2-40B4-BE49-F238E27FC236}">
                <a16:creationId xmlns:a16="http://schemas.microsoft.com/office/drawing/2014/main" id="{654AEC63-CAAF-4AAA-B86C-CAF8366BD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9567" r="7539" b="11397"/>
          <a:stretch>
            <a:fillRect/>
          </a:stretch>
        </p:blipFill>
        <p:spPr bwMode="auto">
          <a:xfrm>
            <a:off x="4716463" y="188913"/>
            <a:ext cx="4011612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833EC106-3B14-4254-81C4-1F1901BBAA19}"/>
              </a:ext>
            </a:extLst>
          </p:cNvPr>
          <p:cNvCxnSpPr/>
          <p:nvPr/>
        </p:nvCxnSpPr>
        <p:spPr>
          <a:xfrm flipH="1" flipV="1">
            <a:off x="6767513" y="1908175"/>
            <a:ext cx="43180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5D88AD83-C97B-45F9-81CA-7970E590A52E}"/>
              </a:ext>
            </a:extLst>
          </p:cNvPr>
          <p:cNvCxnSpPr/>
          <p:nvPr/>
        </p:nvCxnSpPr>
        <p:spPr>
          <a:xfrm flipH="1" flipV="1">
            <a:off x="1908175" y="981075"/>
            <a:ext cx="431800" cy="107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8" name="Picture 5">
            <a:extLst>
              <a:ext uri="{FF2B5EF4-FFF2-40B4-BE49-F238E27FC236}">
                <a16:creationId xmlns:a16="http://schemas.microsoft.com/office/drawing/2014/main" id="{BEB54467-7FA4-4E88-BC2F-B5A399E55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5455" r="8937" b="6589"/>
          <a:stretch>
            <a:fillRect/>
          </a:stretch>
        </p:blipFill>
        <p:spPr bwMode="auto">
          <a:xfrm>
            <a:off x="250825" y="3644900"/>
            <a:ext cx="38893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080DF9AF-AC73-4D35-91A3-9667F467C8DF}"/>
              </a:ext>
            </a:extLst>
          </p:cNvPr>
          <p:cNvCxnSpPr/>
          <p:nvPr/>
        </p:nvCxnSpPr>
        <p:spPr>
          <a:xfrm flipH="1" flipV="1">
            <a:off x="2835275" y="5373688"/>
            <a:ext cx="109538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0" name="Picture 6">
            <a:extLst>
              <a:ext uri="{FF2B5EF4-FFF2-40B4-BE49-F238E27FC236}">
                <a16:creationId xmlns:a16="http://schemas.microsoft.com/office/drawing/2014/main" id="{554ED397-AB38-42F2-B085-AEC89B1F7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r="8788"/>
          <a:stretch>
            <a:fillRect/>
          </a:stretch>
        </p:blipFill>
        <p:spPr bwMode="auto">
          <a:xfrm>
            <a:off x="4716463" y="3644900"/>
            <a:ext cx="401161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Ευθύγραμμο βέλος σύνδεσης 21">
            <a:extLst>
              <a:ext uri="{FF2B5EF4-FFF2-40B4-BE49-F238E27FC236}">
                <a16:creationId xmlns:a16="http://schemas.microsoft.com/office/drawing/2014/main" id="{893AE0BA-B5FC-46FC-A3B7-8C06B3D3B135}"/>
              </a:ext>
            </a:extLst>
          </p:cNvPr>
          <p:cNvCxnSpPr/>
          <p:nvPr/>
        </p:nvCxnSpPr>
        <p:spPr>
          <a:xfrm flipV="1">
            <a:off x="6721475" y="5589588"/>
            <a:ext cx="261938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DF062536-CC7C-4721-B7C6-B2B9FB1D2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38" y="263454"/>
            <a:ext cx="5617170" cy="566737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effectLst/>
                <a:latin typeface="Arial Black" panose="020B0A04020102020204" pitchFamily="34" charset="0"/>
              </a:rPr>
              <a:t>ΜΑΓΝΗΤΙΚΗ ΕΝΤΕΡΟΓΡΑΦΙΑ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DB9D3F-D616-4B0F-A020-831CA0C0B5D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r="10397" b="4901"/>
          <a:stretch/>
        </p:blipFill>
        <p:spPr>
          <a:xfrm>
            <a:off x="1619672" y="1340768"/>
            <a:ext cx="6264696" cy="410467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" name="Θέση κειμένου 3">
            <a:extLst>
              <a:ext uri="{FF2B5EF4-FFF2-40B4-BE49-F238E27FC236}">
                <a16:creationId xmlns:a16="http://schemas.microsoft.com/office/drawing/2014/main" id="{B6AFFD12-DC9A-4A0C-83D1-86878237C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13" y="5517233"/>
            <a:ext cx="7920037" cy="935956"/>
          </a:xfrm>
        </p:spPr>
        <p:txBody>
          <a:bodyPr>
            <a:noAutofit/>
          </a:bodyPr>
          <a:lstStyle/>
          <a:p>
            <a:pPr marL="171450" indent="-171450" algn="l" eaLnBrk="1" hangingPunct="1">
              <a:buClr>
                <a:srgbClr val="C00000"/>
              </a:buClr>
              <a:buSzPct val="74000"/>
              <a:buFont typeface="Wingdings" panose="05000000000000000000" pitchFamily="2" charset="2"/>
              <a:buChar char="Ø"/>
            </a:pPr>
            <a:endParaRPr lang="el-GR" altLang="el-G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 eaLnBrk="1" hangingPunct="1">
              <a:buClr>
                <a:srgbClr val="C00000"/>
              </a:buClr>
              <a:buSzPct val="74000"/>
              <a:buFont typeface="Wingdings" panose="05000000000000000000" pitchFamily="2" charset="2"/>
              <a:buChar char="Ø"/>
            </a:pPr>
            <a:r>
              <a:rPr lang="en-US" altLang="el-G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l-GR" altLang="el-G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ΓΚΑΡΣΙΑ ΤΟΜΗ Τ1, ΜΕΤΑ ΧΟΡΗΓΗΣΗ ΣΚΙΑΓΡΑΦΙΚΟΥ </a:t>
            </a:r>
            <a:r>
              <a:rPr lang="en-US" altLang="el-G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</a:t>
            </a:r>
            <a:r>
              <a:rPr lang="el-GR" altLang="el-G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l-G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</a:t>
            </a:r>
            <a:r>
              <a:rPr lang="el-GR" altLang="el-G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ΚΑΙ ΜΕ ΤΕΧΝΙΚΗ </a:t>
            </a:r>
            <a:r>
              <a:rPr lang="en-US" altLang="el-G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</a:t>
            </a:r>
            <a:r>
              <a:rPr lang="el-GR" altLang="el-G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l-G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 SUPPRESSION</a:t>
            </a:r>
            <a:r>
              <a:rPr lang="el-GR" altLang="el-GR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ΚΥΚΛΟΤΕΡΗΣ ΠΑΧΥΝΣΗ ΤΟΙΧΩΜΑΤΟΣ ΣΙΓΜΟΕΙΔΟΥΣ ΣΥΝΕΠΕΙΑ ΤΗΣ ΦΛΕΓΜΟΝΗΣ, ΠΟΥ ΑΦΟΡΑ ΟΛΕΣ ΤΙΣ ΣΤΟΙΒΑΔΕΣ ΤΟΥ ΤΟΙΧΩΜΑΤΟΣ, ΑΥΞΗΜΕΝΗ ΠΡΟΣΛΗΨΗ ΣΚΙΑΓΡΑΦΙΚΟΥ, ΜΕ  ΔΙΚΗΝ ¨</a:t>
            </a:r>
            <a:r>
              <a:rPr lang="el-GR" altLang="el-GR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ΒΕΝΤΑΛΙΑΣ</a:t>
            </a:r>
            <a:r>
              <a:rPr lang="el-GR" altLang="el-GR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¨ ΑΠΕΙΚΟΝΙΣΗ ΤΩΝ ΑΓΓΕΙΩΝ ΚΑΙ ΜΕ ΠΑΡΟΥΣΙΑ ΛΙΓΩΝ ΕΠΙΧΩΡΙΩΝ ΛΕΜΦΑΔΕΝΩΝ. </a:t>
            </a:r>
            <a:endParaRPr lang="el-GR" altLang="el-G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 eaLnBrk="1" hangingPunct="1">
              <a:buClr>
                <a:srgbClr val="C00000"/>
              </a:buClr>
              <a:buSzPct val="74000"/>
              <a:buFont typeface="Wingdings" panose="05000000000000000000" pitchFamily="2" charset="2"/>
              <a:buChar char="Ø"/>
            </a:pPr>
            <a:endParaRPr lang="el-GR" alt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A3C8DF9D-FCFD-4BC2-9317-41EB95925459}"/>
              </a:ext>
            </a:extLst>
          </p:cNvPr>
          <p:cNvCxnSpPr/>
          <p:nvPr/>
        </p:nvCxnSpPr>
        <p:spPr>
          <a:xfrm>
            <a:off x="5940425" y="2014538"/>
            <a:ext cx="287338" cy="431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6B93A902-45CA-4533-96CD-8B4E008A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" y="216278"/>
            <a:ext cx="5486400" cy="522288"/>
          </a:xfrm>
        </p:spPr>
        <p:txBody>
          <a:bodyPr>
            <a:normAutofit fontScale="90000"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effectLst/>
                <a:latin typeface="Arial Black" panose="020B0A04020102020204" pitchFamily="34" charset="0"/>
              </a:rPr>
              <a:t>ΜΑΓΝΗΤΙΚΗ ΕΝΤΕΡΟΓΡΑΦΙΑ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2A97FA6-FDBC-46F3-AF84-2FE5211A400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" t="4874" r="-1" b="4874"/>
          <a:stretch/>
        </p:blipFill>
        <p:spPr>
          <a:xfrm>
            <a:off x="1555976" y="1029729"/>
            <a:ext cx="6408712" cy="430959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4E005FC-0FED-403B-A0D3-61567CBAB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0451" y="5419898"/>
            <a:ext cx="7200900" cy="1224519"/>
          </a:xfrm>
        </p:spPr>
        <p:txBody>
          <a:bodyPr>
            <a:noAutofit/>
          </a:bodyPr>
          <a:lstStyle/>
          <a:p>
            <a:pPr algn="l" eaLnBrk="1" fontAlgn="auto" hangingPunct="1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ct val="74000"/>
              <a:defRPr/>
            </a:pPr>
            <a:endParaRPr lang="el-G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 eaLnBrk="1" fontAlgn="auto" hangingPunct="1">
              <a:lnSpc>
                <a:spcPct val="107000"/>
              </a:lnSpc>
              <a:spcAft>
                <a:spcPts val="800"/>
              </a:spcAft>
              <a:buClr>
                <a:srgbClr val="C00000"/>
              </a:buClr>
              <a:buSzPct val="74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ΓΚΑΡΣΙΑ ΤΟΜΗ Τ1, ΜΕΤΑ ΧΟΡΗΓΗΣΗ ΣΚΙΑΓΡΑΦΙΚΟΥ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Gd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ΚΑΙ ΜΕ ΤΕΧΝΙΚΗ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 SUPPRESSION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ΚΥΚΛΟΤΕΡΗΣ ΠΑΧΥΝΣΗ ΤΟΙΧΩΜΑΤΟΣ ΣΙΓΜΟΕΙΔΟΥΣ ΣΥΝΕΠΕΙΑ ΤΗΣ ΦΛΕΓΜΟΝΗΣ, ΠΟΥ ΑΦΟΡΑ ΟΛΕΣ ΤΙΣ ΣΤΟΙΒΑΔΕΣ ΤΟΥ ΤΟΙΧΩΜΑΤΟΣ, ΑΥΞΗΜΕΝΗ ΠΡΟΣΛΗΨΗ ΣΚΙΑΓΡΑΦΙΚΟΥ, ΜΕ ΠΑΡΟΥΣΊΑ ΛΙΓΩΝ ΕΠΙΧΩΡΙΩΝ ΛΕΜΦΑΔΕΝΩΝ. </a:t>
            </a:r>
            <a:endParaRPr lang="el-G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eaLnBrk="1" fontAlgn="auto" hangingPunct="1">
              <a:spcAft>
                <a:spcPts val="0"/>
              </a:spcAft>
              <a:buClr>
                <a:srgbClr val="C00000"/>
              </a:buClr>
              <a:buSzPct val="74000"/>
              <a:buFont typeface="Wingdings 2"/>
              <a:buNone/>
              <a:defRPr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968FBD1A-D41B-4E46-8CE2-C3DCDD06E4BA}"/>
              </a:ext>
            </a:extLst>
          </p:cNvPr>
          <p:cNvCxnSpPr/>
          <p:nvPr/>
        </p:nvCxnSpPr>
        <p:spPr>
          <a:xfrm flipV="1">
            <a:off x="5942475" y="2647432"/>
            <a:ext cx="117475" cy="431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38864F75-8F87-4CEB-A26B-B0BE3755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89" y="268961"/>
            <a:ext cx="5486400" cy="522288"/>
          </a:xfrm>
        </p:spPr>
        <p:txBody>
          <a:bodyPr>
            <a:normAutofit fontScale="90000"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effectLst/>
                <a:latin typeface="Arial Black" panose="020B0A04020102020204" pitchFamily="34" charset="0"/>
              </a:rPr>
              <a:t>ΜΑΓΝΗΤΙΚΗ ΕΝΤΕΡΟΓΡΑΦΙΑ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10D58FA-260B-468D-B644-5EF3638226A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t="20933" b="20933"/>
          <a:stretch/>
        </p:blipFill>
        <p:spPr>
          <a:xfrm>
            <a:off x="1835696" y="1196752"/>
            <a:ext cx="5760640" cy="452561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7D097A9-715C-4413-8AEE-1CCA25DF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3350" y="5918662"/>
            <a:ext cx="6840538" cy="823452"/>
          </a:xfrm>
        </p:spPr>
        <p:txBody>
          <a:bodyPr>
            <a:noAutofit/>
          </a:bodyPr>
          <a:lstStyle/>
          <a:p>
            <a:pPr marL="171450" indent="-171450" algn="l" eaLnBrk="1" fontAlgn="auto" hangingPunct="1">
              <a:spcAft>
                <a:spcPts val="0"/>
              </a:spcAft>
              <a:buClr>
                <a:srgbClr val="C00000"/>
              </a:buClr>
              <a:buSzPct val="74000"/>
              <a:buFont typeface="Wingdings" panose="05000000000000000000" pitchFamily="2" charset="2"/>
              <a:buChar char="Ø"/>
              <a:defRPr/>
            </a:pP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ΣΤΕΦΑΝΙΑΙΑ ΤΟΜΗ Τ1, ΜΕ ΤΕΧΝΙΚΗ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 SUPPRESSION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ΠΑΧΥΝΣΗ ΤΟΙΧΩΜΑΤΟΣ ΣΙΓΜΟΕΙΔΟΥΣ ΣΥΝΕΠΕΙΑ ΤΗΣ ΦΛΕΓΜΟΝΗΣ, ΠΟΥ ΑΦΟΡΑ ΟΛΕΣ ΤΙΣ ΣΤΟΙΒΑΔΕΣ ΤΟΥ ΤΟΙΧΩΜΑΤΟΣ, ΑΥΞΗΜΕΝΗ ΠΡΟΣΛΗΨΗ ΣΚΙΑΓΡΑΦΙΚΟΥ, ΜΕ ΤΜΗΜΑΤΙΚΗ ΠΡΟΣΒΟΛΗ ΕΝΤΕΡΙΚΩΝ ΕΛΙΚΩΝ.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CF393B50-3F50-4078-BF89-4832B0362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88" y="343775"/>
            <a:ext cx="5486400" cy="522288"/>
          </a:xfrm>
        </p:spPr>
        <p:txBody>
          <a:bodyPr>
            <a:normAutofit fontScale="90000"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effectLst/>
                <a:latin typeface="Arial Black" panose="020B0A04020102020204" pitchFamily="34" charset="0"/>
              </a:rPr>
              <a:t>ΜΑΓΝΗΤΙΚΗ ΕΝΤΕΡΟΓΡΑΦΙΑ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B41AE61-0B50-4BD4-890A-52B3F480E71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13935" b="13935"/>
          <a:stretch/>
        </p:blipFill>
        <p:spPr>
          <a:xfrm>
            <a:off x="1619672" y="1268760"/>
            <a:ext cx="6120680" cy="452561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Θέση κειμένου 3">
            <a:extLst>
              <a:ext uri="{FF2B5EF4-FFF2-40B4-BE49-F238E27FC236}">
                <a16:creationId xmlns:a16="http://schemas.microsoft.com/office/drawing/2014/main" id="{76E7F79A-9F33-4C19-8517-E026924BE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36812" y="5744028"/>
            <a:ext cx="5486400" cy="906087"/>
          </a:xfrm>
        </p:spPr>
        <p:txBody>
          <a:bodyPr>
            <a:noAutofit/>
          </a:bodyPr>
          <a:lstStyle/>
          <a:p>
            <a:pPr algn="l" eaLnBrk="1" hangingPunct="1">
              <a:buClr>
                <a:srgbClr val="C00000"/>
              </a:buClr>
              <a:buSzPct val="74000"/>
            </a:pPr>
            <a:endParaRPr lang="el-GR" altLang="el-G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 eaLnBrk="1" hangingPunct="1">
              <a:buClr>
                <a:srgbClr val="C00000"/>
              </a:buClr>
              <a:buSzPct val="74000"/>
              <a:buFont typeface="Wingdings" panose="05000000000000000000" pitchFamily="2" charset="2"/>
              <a:buChar char="Ø"/>
            </a:pPr>
            <a:r>
              <a:rPr lang="el-GR" alt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ΟΒΕΛΙΑΙΑ ΤΟΜΗ Τ2, ΜΕ ΤΕΧΝΙΚΗ </a:t>
            </a:r>
            <a:r>
              <a:rPr lang="en-US" alt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</a:t>
            </a:r>
            <a:r>
              <a:rPr lang="el-GR" alt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 SUPPRESSION</a:t>
            </a:r>
            <a:r>
              <a:rPr lang="el-GR" alt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ΠΑΧΥΝΣΗ ΤΟΙΧΩΜΑΤΟΣ ΟΡΘΟΥ, </a:t>
            </a:r>
            <a:r>
              <a:rPr lang="el-GR" altLang="el-GR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ΣΥΡΙΓΓΙΟ ΠΕΡΙΟΡΘΙΚΟ</a:t>
            </a:r>
            <a:r>
              <a:rPr lang="el-GR" alt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171450" indent="-171450" algn="l" eaLnBrk="1" hangingPunct="1">
              <a:buClr>
                <a:srgbClr val="C00000"/>
              </a:buClr>
              <a:buSzPct val="74000"/>
              <a:buFont typeface="Wingdings" panose="05000000000000000000" pitchFamily="2" charset="2"/>
              <a:buChar char="Ø"/>
            </a:pPr>
            <a:endParaRPr lang="el-GR" alt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 eaLnBrk="1" hangingPunct="1">
              <a:buClr>
                <a:srgbClr val="C00000"/>
              </a:buClr>
              <a:buSzPct val="74000"/>
              <a:buFont typeface="Wingdings" panose="05000000000000000000" pitchFamily="2" charset="2"/>
              <a:buChar char="Ø"/>
            </a:pPr>
            <a:endParaRPr lang="el-GR" alt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CAA23D01-2140-42B4-BBBD-D5452F98D3AC}"/>
              </a:ext>
            </a:extLst>
          </p:cNvPr>
          <p:cNvCxnSpPr/>
          <p:nvPr/>
        </p:nvCxnSpPr>
        <p:spPr>
          <a:xfrm flipH="1" flipV="1">
            <a:off x="6359525" y="3703638"/>
            <a:ext cx="144463" cy="2159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C0063929-0B52-4FA8-A56D-37BD94BC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14" y="296705"/>
            <a:ext cx="5486400" cy="522288"/>
          </a:xfrm>
        </p:spPr>
        <p:txBody>
          <a:bodyPr>
            <a:normAutofit fontScale="90000"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effectLst/>
                <a:latin typeface="Arial Black" panose="020B0A04020102020204" pitchFamily="34" charset="0"/>
              </a:rPr>
              <a:t>ΜΑΓΝΗΤΙΚΗ ΕΝΤΕΡΟΓΡΑΦΙΑ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E8690B3-910F-4A12-A902-DB6036AF519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t="4861" b="4861"/>
          <a:stretch/>
        </p:blipFill>
        <p:spPr>
          <a:xfrm>
            <a:off x="1619672" y="1268760"/>
            <a:ext cx="6120680" cy="43815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1BFAEC5-7B10-4A1E-B525-CBAF95B82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6477" y="5375150"/>
            <a:ext cx="6553200" cy="1331913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buClr>
                <a:srgbClr val="C00000"/>
              </a:buClr>
              <a:buSzPct val="74000"/>
              <a:defRPr/>
            </a:pPr>
            <a:endParaRPr lang="el-G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 eaLnBrk="1" fontAlgn="auto" hangingPunct="1">
              <a:spcAft>
                <a:spcPts val="0"/>
              </a:spcAft>
              <a:buClr>
                <a:srgbClr val="C00000"/>
              </a:buClr>
              <a:buSzPct val="74000"/>
              <a:buFont typeface="Wingdings" panose="05000000000000000000" pitchFamily="2" charset="2"/>
              <a:buChar char="Ø"/>
              <a:defRPr/>
            </a:pP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ΕΓΚΑΡΣΙΑ ΤΟΜΗ, Τ1 ΒΑΡΥΤΗΤΑΣ ΑΚΟΛΟΥΘΙΑ, ΜΕ ΤΕΧΝΙΚΗ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 SUPPRESSION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ΚΑΙ ΜΕ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 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ΧΟΡΗΓΗΣΗ ΣΚΙΑΓΡΑΦΙΚΟΥ (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ΠΑΧΥΝΣΗ ΤΟΙΧΩΜΑΤΟΣ ΟΡΘΟΥ, ΘΟΛΕΡΟΤΗΤΑ ΠΕΡΙΟΡΘΙΚΟΥ ΛΙΠΟΥΣ, ΑΥΞΗΜΕΝΗ ΠΡΟΣΛΗΨΗ ΣΚΙΑΓΡΑΦΙΚΟΥ, ΠΕΡΙΟΡΘΙΚΟ </a:t>
            </a:r>
            <a:r>
              <a:rPr lang="el-GR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(ΔΕΡΜΑΤΙΚΟ ΣΥΡΙΓΓΙΟ</a:t>
            </a:r>
            <a:r>
              <a:rPr lang="el-GR" sz="16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l-GR" sz="16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 eaLnBrk="1" fontAlgn="auto" hangingPunct="1">
              <a:spcAft>
                <a:spcPts val="0"/>
              </a:spcAft>
              <a:buClr>
                <a:srgbClr val="C00000"/>
              </a:buClr>
              <a:buSzPct val="74000"/>
              <a:buFont typeface="Wingdings" panose="05000000000000000000" pitchFamily="2" charset="2"/>
              <a:buChar char="Ø"/>
              <a:defRPr/>
            </a:pP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D5C142AE-F274-41AA-8B72-1C9EC6F6C80E}"/>
              </a:ext>
            </a:extLst>
          </p:cNvPr>
          <p:cNvCxnSpPr/>
          <p:nvPr/>
        </p:nvCxnSpPr>
        <p:spPr>
          <a:xfrm flipH="1">
            <a:off x="4859338" y="4868863"/>
            <a:ext cx="433387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8EC45958-9957-419E-9966-A8F60721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80" y="418307"/>
            <a:ext cx="4831076" cy="1143000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effectLst/>
                <a:latin typeface="Arial Black" panose="020B0A04020102020204" pitchFamily="34" charset="0"/>
              </a:rPr>
              <a:t>ΤΕΛΙΚΗ ΔΙΑΓΝΩΣΗ : ΝΟΣΟΣ </a:t>
            </a:r>
            <a:r>
              <a:rPr lang="en-US" sz="2400" dirty="0">
                <a:effectLst/>
                <a:latin typeface="Arial Black" panose="020B0A04020102020204" pitchFamily="34" charset="0"/>
              </a:rPr>
              <a:t>CROHN</a:t>
            </a:r>
            <a:r>
              <a:rPr lang="el-GR" sz="2400" dirty="0">
                <a:effectLst/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321658-CA52-4B62-911F-6B61DC48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51" y="1980594"/>
            <a:ext cx="8229600" cy="4652962"/>
          </a:xfrm>
        </p:spPr>
        <p:txBody>
          <a:bodyPr>
            <a:normAutofit fontScale="85000" lnSpcReduction="20000"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None/>
              <a:defRPr/>
            </a:pPr>
            <a:endParaRPr lang="en-US" sz="1200" dirty="0">
              <a:latin typeface="Arial Black" panose="020B0A04020102020204" pitchFamily="34" charset="0"/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None/>
              <a:defRPr/>
            </a:pPr>
            <a:endParaRPr lang="el-GR" sz="1200" dirty="0">
              <a:latin typeface="Arial Black" panose="020B0A0402010202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Blip>
                <a:blip r:embed="rId2"/>
              </a:buBlip>
              <a:defRPr/>
            </a:pPr>
            <a:r>
              <a:rPr lang="el-GR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 των ασθενών εμφανίζουν περιφερική αρθρίτιδα και 5-15% </a:t>
            </a:r>
            <a:r>
              <a:rPr lang="el-GR" sz="2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ιερολαγονίτιδα</a:t>
            </a:r>
            <a:r>
              <a:rPr lang="el-GR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/σπονδυλίτιδα.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None/>
              <a:defRPr/>
            </a:pPr>
            <a:endParaRPr lang="el-GR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Blip>
                <a:blip r:embed="rId2"/>
              </a:buBlip>
              <a:defRPr/>
            </a:pPr>
            <a:r>
              <a:rPr lang="el-GR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εμφάνιση αρθρίτιδας είναι πιο πιθανή σε ασθενείς με εκτεταμένη εντερική προσβολή.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Blip>
                <a:blip r:embed="rId2"/>
              </a:buBlip>
              <a:defRPr/>
            </a:pPr>
            <a:endParaRPr lang="el-GR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Blip>
                <a:blip r:embed="rId2"/>
              </a:buBlip>
              <a:defRPr/>
            </a:pPr>
            <a:r>
              <a:rPr lang="el-GR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Συνηθέστερα εμφανίζεται ως οξεία ασύμμετρη μεταναστευτική πολυαρθρίτιδα (συχνότερα ως </a:t>
            </a:r>
            <a:r>
              <a:rPr lang="el-GR" sz="2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ολιγοαρθρίτιδα</a:t>
            </a:r>
            <a:r>
              <a:rPr lang="el-GR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Blip>
                <a:blip r:embed="rId2"/>
              </a:buBlip>
              <a:defRPr/>
            </a:pPr>
            <a:endParaRPr lang="el-GR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Blip>
                <a:blip r:embed="rId2"/>
              </a:buBlip>
              <a:defRPr/>
            </a:pPr>
            <a:r>
              <a:rPr lang="el-GR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Στις μικρότερες ηλικίες και συνηθέστερα στα παιδιά η αρθρίτιδα μπορεί να προηγείται για χρόνια των εκδηλώσεων από το γαστρεντερικό.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Blip>
                <a:blip r:embed="rId2"/>
              </a:buBlip>
              <a:defRPr/>
            </a:pPr>
            <a:endParaRPr lang="el-GR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Blip>
                <a:blip r:embed="rId2"/>
              </a:buBlip>
              <a:defRPr/>
            </a:pPr>
            <a:r>
              <a:rPr lang="el-GR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 60-70% των ασθενών τα επεισόδια αρθρίτιδας συμπίπτουν με τις εξάρσεις της εντερικής νόσου. </a:t>
            </a:r>
            <a:endParaRPr lang="en-GB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 panose="05020102010507070707" pitchFamily="18" charset="2"/>
              <a:buNone/>
              <a:defRPr/>
            </a:pPr>
            <a:r>
              <a:rPr lang="en-GB" sz="1700" dirty="0"/>
              <a:t>Up to Date</a:t>
            </a:r>
            <a:endParaRPr lang="el-GR" sz="1700" dirty="0"/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D47BA732-016C-4BFE-8EE7-C1CE8AD27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07963"/>
            <a:ext cx="365442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EC22B1FF-5184-4038-8492-95E5FBCD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7" y="357765"/>
            <a:ext cx="6176356" cy="850106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effectLst/>
                <a:latin typeface="Arial Black" panose="020B0A04020102020204" pitchFamily="34" charset="0"/>
              </a:rPr>
              <a:t>ΘΕΡΑΠΕΥΤΙΚΗ ΑΝΤΙΜΕΤΩΠΙΣΗ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37ECF1-ADBD-4813-9067-40F17EFBA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33" y="1545164"/>
            <a:ext cx="6554867" cy="4639735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00B050"/>
              </a:buClr>
              <a:buSzPct val="124000"/>
              <a:buFont typeface="Wingdings" panose="05000000000000000000" pitchFamily="2" charset="2"/>
              <a:buChar char="q"/>
              <a:defRPr/>
            </a:pP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Αρχικώς υπεβλήθη σε ευρύ χειρουργικό καθαρισμό της περιοχής (διαπιστώθηκαν </a:t>
            </a:r>
            <a:r>
              <a:rPr lang="el-G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περιεδρικά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και </a:t>
            </a:r>
            <a:r>
              <a:rPr lang="el-G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ορθοκολπικά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συρίγγια καθώς και </a:t>
            </a:r>
            <a:r>
              <a:rPr lang="el-G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μικροαποστήματα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00B050"/>
              </a:buClr>
              <a:buSzPct val="124000"/>
              <a:buFont typeface="Wingdings" panose="05000000000000000000" pitchFamily="2" charset="2"/>
              <a:buChar char="q"/>
              <a:defRPr/>
            </a:pP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00B050"/>
              </a:buClr>
              <a:buSzPct val="124000"/>
              <a:buFont typeface="Wingdings" panose="05000000000000000000" pitchFamily="2" charset="2"/>
              <a:buChar char="q"/>
              <a:defRPr/>
            </a:pP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00B050"/>
              </a:buClr>
              <a:buSzPct val="124000"/>
              <a:buFont typeface="Wingdings" panose="05000000000000000000" pitchFamily="2" charset="2"/>
              <a:buChar char="q"/>
              <a:defRPr/>
            </a:pP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00B050"/>
              </a:buClr>
              <a:buSzPct val="124000"/>
              <a:buFont typeface="Wingdings" panose="05000000000000000000" pitchFamily="2" charset="2"/>
              <a:buChar char="q"/>
              <a:defRPr/>
            </a:pP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00B050"/>
              </a:buClr>
              <a:buSzPct val="124000"/>
              <a:buFont typeface="Wingdings" panose="05000000000000000000" pitchFamily="2" charset="2"/>
              <a:buChar char="q"/>
              <a:defRPr/>
            </a:pP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rgbClr val="00B050"/>
              </a:buClr>
              <a:buSzPct val="124000"/>
              <a:buFont typeface="Wingdings 2"/>
              <a:buNone/>
              <a:defRPr/>
            </a:pP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rgbClr val="00B050"/>
              </a:buClr>
              <a:buSzPct val="124000"/>
              <a:buFont typeface="Wingdings 2"/>
              <a:buNone/>
              <a:defRPr/>
            </a:pP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00B050"/>
              </a:buClr>
              <a:buSzPct val="124000"/>
              <a:buFont typeface="Wingdings" panose="05000000000000000000" pitchFamily="2" charset="2"/>
              <a:buChar char="q"/>
              <a:defRPr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Ετέθη σε αγωγή με :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rgbClr val="00B050"/>
              </a:buClr>
              <a:buSzPct val="124000"/>
              <a:buFont typeface="Wingdings 2"/>
              <a:buNone/>
              <a:defRPr/>
            </a:pP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- Από του στόματος </a:t>
            </a:r>
            <a:r>
              <a:rPr lang="el-G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πρεδνιζολόνη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σε χαμηλή δόση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mg/d)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rgbClr val="00B050"/>
              </a:buClr>
              <a:buSzPct val="124000"/>
              <a:buFont typeface="Wingdings 2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- </a:t>
            </a:r>
            <a:r>
              <a:rPr lang="el-G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Αζαθειοπρίνη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2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mg/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Kgr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/d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rgbClr val="00B050"/>
              </a:buClr>
              <a:buSzPct val="124000"/>
              <a:buFont typeface="Wingdings 2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- 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Αντιβιοτική αγωγή, αρχικώς </a:t>
            </a:r>
            <a:r>
              <a:rPr lang="el-G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σιπροφλοξασίνη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μετρονιδαζόλη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για 1 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rgbClr val="00B050"/>
              </a:buClr>
              <a:buSzPct val="124000"/>
              <a:buFont typeface="Wingdings 2"/>
              <a:buNone/>
              <a:defRPr/>
            </a:pP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μήνα  και ακολούθως μόνο </a:t>
            </a:r>
            <a:r>
              <a:rPr lang="el-G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μετρονιδαζόλη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για 1 μήνα</a:t>
            </a:r>
          </a:p>
        </p:txBody>
      </p:sp>
      <p:pic>
        <p:nvPicPr>
          <p:cNvPr id="41988" name="Picture 3" descr="C:\Users\user\Documents\skan\POPO DRAMA\DSC_0146.JPG">
            <a:extLst>
              <a:ext uri="{FF2B5EF4-FFF2-40B4-BE49-F238E27FC236}">
                <a16:creationId xmlns:a16="http://schemas.microsoft.com/office/drawing/2014/main" id="{B5A13953-B2A0-4EC0-8AB5-80B93911A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4048"/>
          <a:stretch>
            <a:fillRect/>
          </a:stretch>
        </p:blipFill>
        <p:spPr bwMode="auto">
          <a:xfrm>
            <a:off x="4171950" y="2348706"/>
            <a:ext cx="34099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Pictures\peptiko-612x382.jpg">
            <a:extLst>
              <a:ext uri="{FF2B5EF4-FFF2-40B4-BE49-F238E27FC236}">
                <a16:creationId xmlns:a16="http://schemas.microsoft.com/office/drawing/2014/main" id="{B14201FF-CF1A-4E61-B800-E40761027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3860800"/>
            <a:ext cx="31686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FA781F12-A153-40C9-A9CA-2BB7ED95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415636"/>
            <a:ext cx="6554867" cy="792942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effectLst/>
                <a:latin typeface="Arial Black" panose="020B0A04020102020204" pitchFamily="34" charset="0"/>
              </a:rPr>
              <a:t>FOLLOW UP </a:t>
            </a:r>
            <a:r>
              <a:rPr lang="el-GR" sz="2400" dirty="0">
                <a:effectLst/>
                <a:latin typeface="Arial Black" panose="020B0A04020102020204" pitchFamily="34" charset="0"/>
              </a:rPr>
              <a:t>2 ΜΗΝΕΣ ΜΕΤΑ 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8C58BB-1222-401A-991B-EC87E7B1D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80" y="2194560"/>
            <a:ext cx="5265737" cy="3950305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49000"/>
              <a:buFont typeface="Courier New" panose="02070309020205020404" pitchFamily="49" charset="0"/>
              <a:buChar char="o"/>
              <a:defRPr/>
            </a:pPr>
            <a:r>
              <a:rPr lang="el-G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Πλήρης ύφεση συμπτωματολογίας.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rgbClr val="C00000"/>
              </a:buClr>
              <a:buSzPct val="149000"/>
              <a:buFont typeface="Wingdings 2"/>
              <a:buNone/>
              <a:defRPr/>
            </a:pPr>
            <a:endParaRPr lang="el-G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49000"/>
              <a:buFont typeface="Courier New" panose="02070309020205020404" pitchFamily="49" charset="0"/>
              <a:buChar char="o"/>
              <a:defRPr/>
            </a:pPr>
            <a:r>
              <a:rPr lang="el-G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Δείκτες φλεγμονής εντός φυσιολογικών ορίων.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49000"/>
              <a:buFont typeface="Courier New" panose="02070309020205020404" pitchFamily="49" charset="0"/>
              <a:buChar char="o"/>
              <a:defRPr/>
            </a:pPr>
            <a:endParaRPr lang="el-G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49000"/>
              <a:buFont typeface="Courier New" panose="02070309020205020404" pitchFamily="49" charset="0"/>
              <a:buChar char="o"/>
              <a:defRPr/>
            </a:pPr>
            <a:r>
              <a:rPr lang="el-G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Πλήρης επούλωση ραγάδας.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49000"/>
              <a:buFont typeface="Courier New" panose="02070309020205020404" pitchFamily="49" charset="0"/>
              <a:buChar char="o"/>
              <a:defRPr/>
            </a:pPr>
            <a:endParaRPr lang="el-G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49000"/>
              <a:buFont typeface="Courier New" panose="02070309020205020404" pitchFamily="49" charset="0"/>
              <a:buChar char="o"/>
              <a:defRPr/>
            </a:pPr>
            <a:r>
              <a:rPr lang="el-G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 : 41,1  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12,8  Fe : 66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49000"/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49000"/>
              <a:buFont typeface="Courier New" panose="02070309020205020404" pitchFamily="49" charset="0"/>
              <a:buChar char="o"/>
              <a:defRPr/>
            </a:pPr>
            <a:endParaRPr lang="el-G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49000"/>
              <a:buFont typeface="Courier New" panose="02070309020205020404" pitchFamily="49" charset="0"/>
              <a:buChar char="o"/>
              <a:defRPr/>
            </a:pPr>
            <a:r>
              <a:rPr lang="el-G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Έχει προγραμματιστεί </a:t>
            </a:r>
            <a:r>
              <a:rPr lang="el-GR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κολονοσκόπηση</a:t>
            </a:r>
            <a:r>
              <a:rPr lang="el-G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49000"/>
              <a:buFont typeface="Courier New" panose="02070309020205020404" pitchFamily="49" charset="0"/>
              <a:buChar char="o"/>
              <a:defRPr/>
            </a:pPr>
            <a:r>
              <a:rPr lang="el-G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Σκέψεις για έναρξη βιολογικού παράγοντα.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44637" y="168425"/>
            <a:ext cx="8654725" cy="17311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LeftFacing"/>
              <a:lightRig rig="threePt" dir="t"/>
            </a:scene3d>
          </a:bodyPr>
          <a:lstStyle/>
          <a:p>
            <a:pPr marL="285750" marR="36576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164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ΚΛΙΝΙΚΟ ΠΕΡΙΣΤΑΤΙΚΟ:</a:t>
            </a:r>
          </a:p>
          <a:p>
            <a:pPr marL="285750" marR="36576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164000"/>
              <a:buFont typeface="Wingdings" panose="05000000000000000000" pitchFamily="2" charset="2"/>
              <a:buChar char="ü"/>
              <a:tabLst/>
              <a:defRPr/>
            </a:pP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36576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164000"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ΑΝΔΡΑΣ 48 ΕΤΩΝ ΜΕ ΕΚΤΕΤΑΜΕΝΗ ΠΡΟΣΒΟΛΗ ΑΡΙΣΤΕΡΟΥ ΑΝΩ ΑΚΡΟΥ: Ο ΡΟΛΟΣ ΤΗΣ ΑΝΟΣΟΚΑΤΑΣΤΑΛΤΙΚΗΣ ΘΕΡΑΠΕΙΑΣ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:\Users\user\Pictures\aid3764416-728px-Lower-Uric-Acid-and-Get-Rid-of-Gout-Step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9" t="30505" r="-2" b="4848"/>
          <a:stretch/>
        </p:blipFill>
        <p:spPr bwMode="auto">
          <a:xfrm>
            <a:off x="2174326" y="2857872"/>
            <a:ext cx="523415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9A10FB-359B-4A1D-B7A3-F0A290EF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53" y="346582"/>
            <a:ext cx="4819351" cy="720080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effectLst/>
                <a:latin typeface="Arial Black" panose="020B0A04020102020204" pitchFamily="34" charset="0"/>
              </a:rPr>
              <a:t>ΠΑΡΟΥΣΑ ΝΟΣΟΣ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5A3772-3E48-4C72-856F-BF558CE5F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18" y="1413163"/>
            <a:ext cx="6115050" cy="4978377"/>
          </a:xfrm>
        </p:spPr>
        <p:txBody>
          <a:bodyPr>
            <a:normAutofit/>
          </a:bodyPr>
          <a:lstStyle/>
          <a:p>
            <a:pPr marL="548640" indent="-411480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Ø"/>
              <a:defRPr/>
            </a:pP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ασθενής εμφανίζει</a:t>
            </a:r>
          </a:p>
          <a:p>
            <a:pPr marL="137160" indent="0">
              <a:spcAft>
                <a:spcPts val="0"/>
              </a:spcAft>
              <a:buClr>
                <a:srgbClr val="C00000"/>
              </a:buClr>
              <a:buSzPct val="124000"/>
              <a:buNone/>
              <a:defRPr/>
            </a:pP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 Από μηνός κόπωση 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και απώλεια σωματικού βάρους ≃ 5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Kgr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.</a:t>
            </a:r>
            <a:endParaRPr lang="el-G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0">
              <a:spcAft>
                <a:spcPts val="0"/>
              </a:spcAft>
              <a:buClr>
                <a:srgbClr val="C00000"/>
              </a:buClr>
              <a:buSzPct val="124000"/>
              <a:buNone/>
              <a:defRPr/>
            </a:pPr>
            <a:endParaRPr lang="el-G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0">
              <a:spcAft>
                <a:spcPts val="0"/>
              </a:spcAft>
              <a:buClr>
                <a:srgbClr val="C00000"/>
              </a:buClr>
              <a:buSzPct val="124000"/>
              <a:buNone/>
              <a:defRPr/>
            </a:pP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 Από 15 ημέρου ΔΠΚ έως  37,6℃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0">
              <a:spcAft>
                <a:spcPts val="0"/>
              </a:spcAft>
              <a:buClr>
                <a:srgbClr val="C00000"/>
              </a:buClr>
              <a:buSzPct val="12400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Από 7 ημέρου πυρετό έως 39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℃  (3 κύματα ημερησίως τα οποία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  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   </a:t>
            </a:r>
            <a:r>
              <a:rPr lang="el-GR" sz="1600" dirty="0" err="1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υφίονται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πλήρως  μετά τη λήψη </a:t>
            </a:r>
            <a:r>
              <a:rPr lang="el-GR" sz="1600" dirty="0" err="1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παρακεταμόλης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).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Microsoft JhengHei"/>
              <a:cs typeface="Calibri" panose="020F0502020204030204" pitchFamily="34" charset="0"/>
            </a:endParaRPr>
          </a:p>
          <a:p>
            <a:pPr marL="137160" indent="0">
              <a:spcAft>
                <a:spcPts val="0"/>
              </a:spcAft>
              <a:buClr>
                <a:srgbClr val="C00000"/>
              </a:buClr>
              <a:buSzPct val="12400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 </a:t>
            </a:r>
          </a:p>
          <a:p>
            <a:pPr marL="137160" indent="0">
              <a:spcAft>
                <a:spcPts val="0"/>
              </a:spcAft>
              <a:buClr>
                <a:srgbClr val="C00000"/>
              </a:buClr>
              <a:buSzPct val="12400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   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 - </a:t>
            </a:r>
            <a:r>
              <a:rPr lang="el-GR" sz="1600" dirty="0" err="1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Φαρυγγαλγία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 με συνοδό ξηρό βήχα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.</a:t>
            </a:r>
          </a:p>
          <a:p>
            <a:pPr marL="137160" indent="0">
              <a:spcAft>
                <a:spcPts val="0"/>
              </a:spcAft>
              <a:buClr>
                <a:srgbClr val="C00000"/>
              </a:buClr>
              <a:buSzPct val="124000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Microsoft JhengHei"/>
                <a:cs typeface="Calibri" panose="020F0502020204030204" pitchFamily="34" charset="0"/>
              </a:rPr>
              <a:t> 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Ø"/>
              <a:defRPr/>
            </a:pP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Παραπέμπεται από ιδιώτη παθολόγο καθώς από 3 ημέρου εμφανίζει 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 2"/>
              <a:buNone/>
              <a:defRPr/>
            </a:pPr>
            <a:r>
              <a:rPr lang="el-GR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 2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l-GR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ξεία</a:t>
            </a:r>
            <a:r>
              <a:rPr lang="en-US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μεταναστευτική πολυαρθρίτιδα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μικρών και μεγάλων αρθρώσεων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 2"/>
              <a:buNone/>
              <a:defRPr/>
            </a:pP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 </a:t>
            </a:r>
            <a:r>
              <a:rPr lang="en-US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l-GR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ζώδες</a:t>
            </a:r>
            <a:r>
              <a:rPr lang="el-GR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ερύθημα 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πρόσθιας επιφάνειας κνημών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 2"/>
              <a:buNone/>
              <a:defRPr/>
            </a:pP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l-G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πώδυνες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άφθες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στοματικού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βλεννογόνου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Ø"/>
              <a:defRPr/>
            </a:pP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Ø"/>
              <a:defRPr/>
            </a:pP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Picture 2" descr="C:\Users\user\Pictures\jointpain_sm[1].jpg">
            <a:extLst>
              <a:ext uri="{FF2B5EF4-FFF2-40B4-BE49-F238E27FC236}">
                <a16:creationId xmlns:a16="http://schemas.microsoft.com/office/drawing/2014/main" id="{A72893D8-B52A-4F3A-8D3F-03EF546AB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0"/>
            <a:ext cx="2376487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802302" y="1506488"/>
            <a:ext cx="5502166" cy="13243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Στοιχεία ασθενούς: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Άνδρας 48 ετών, Ελληνικής καταγωγής, κάτοικος  Λέρου, δύτης</a:t>
            </a:r>
            <a:endParaRPr kumimoji="0" lang="el-GR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636998" y="3570010"/>
            <a:ext cx="6423578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Αιτία παραπομπής: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Εκτεταμένη προσβολή μαλακών μορίων αριστερού άνω άκρου</a:t>
            </a:r>
            <a:endParaRPr kumimoji="0" lang="el-GR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C:\Users\user\Pictures\aid552123-900px-Treat-Gout-Step-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5" t="2626" r="42576" b="50000"/>
          <a:stretch/>
        </p:blipFill>
        <p:spPr bwMode="auto">
          <a:xfrm>
            <a:off x="0" y="3609109"/>
            <a:ext cx="2009226" cy="32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 txBox="1">
            <a:spLocks/>
          </p:cNvSpPr>
          <p:nvPr/>
        </p:nvSpPr>
        <p:spPr>
          <a:xfrm>
            <a:off x="0" y="359935"/>
            <a:ext cx="2681892" cy="459721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400" i="0" u="none" strike="noStrike" kern="1200" cap="none" spc="0" normalizeH="0" baseline="0" noProof="0" dirty="0">
                <a:ln w="63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Παρούσα νόσος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304512" y="1675252"/>
            <a:ext cx="4320480" cy="40645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tabLst/>
              <a:defRPr/>
            </a:pP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Άρχεται περίπου από 5 </a:t>
            </a:r>
            <a:r>
              <a:rPr kumimoji="0" lang="el-GR" sz="18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μήνου</a:t>
            </a: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όταν: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Δύο ημέρες μετά από έλασσον τραυματισμό κατά τη διάρκεια της εργασίας του σε πλοίο στη θάλασσα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οίδημα και ερυθρότητα στη ραχιαία επιφάνεια της εγγύς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μεσοφαλαγγικής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άρθρωσης  του 2</a:t>
            </a:r>
            <a:r>
              <a:rPr kumimoji="0" lang="el-GR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ου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δακτύλου της ΑΡ άκρας χείρας.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C:\Users\user\Desktop\Νέος φάκελος (3)\MYCOBACTERIUM MARINUM\20171128_082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64" y="1675252"/>
            <a:ext cx="3349055" cy="406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Βέλος προς τα κάτω 2"/>
          <p:cNvSpPr/>
          <p:nvPr/>
        </p:nvSpPr>
        <p:spPr>
          <a:xfrm>
            <a:off x="2197260" y="3333264"/>
            <a:ext cx="484632" cy="546360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H="1">
            <a:off x="8193219" y="2874516"/>
            <a:ext cx="37490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9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 txBox="1">
            <a:spLocks/>
          </p:cNvSpPr>
          <p:nvPr/>
        </p:nvSpPr>
        <p:spPr>
          <a:xfrm>
            <a:off x="-93952" y="198304"/>
            <a:ext cx="2681892" cy="459721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 w="63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Παρούσα νόσος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79512" y="1472801"/>
            <a:ext cx="4392488" cy="41786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Εκτιμήθηκε στο κέντρο υγείας της περιοχής του και ετέθη σε χαμηλή δόση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κορτικοστεροειδών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με προοδευτική μείωση (7ήμερο σχήμα).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Τέσσερις ημέρες μετά ο πόνος και το οίδημα επεκτάθηκαν στη ραχιαία και παλαμιαία επιφάνεια όλων των αρθρώσεων της αριστεράς άκρας χειρός με συνοδό διάχυτο οίδημα.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Ακολούθησαν τοπικές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ενδοαρθρικές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εγχύσεις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κορτικοστεροειδών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και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MTX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αποτέλεσμα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:\Users\user\Desktop\Νέος φάκελος (3)\MYCOBACTERIUM MARINUM\20180314_0803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1"/>
          <a:stretch/>
        </p:blipFill>
        <p:spPr bwMode="auto">
          <a:xfrm rot="10800000">
            <a:off x="5557927" y="1343594"/>
            <a:ext cx="3586073" cy="44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Δεξιό βέλος 2"/>
          <p:cNvSpPr/>
          <p:nvPr/>
        </p:nvSpPr>
        <p:spPr>
          <a:xfrm rot="19930686">
            <a:off x="4056807" y="5323506"/>
            <a:ext cx="978408" cy="369810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9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27584" y="2885015"/>
            <a:ext cx="7200800" cy="31683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24000"/>
              <a:buFont typeface="Courier New" panose="02070309020205020404" pitchFamily="49" charset="0"/>
              <a:buChar char="o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04912" y="1080120"/>
            <a:ext cx="404562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Ατομικό αναμνηστικό:  </a:t>
            </a:r>
            <a:endParaRPr kumimoji="0" lang="el-GR" sz="18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Αγκυλοποιητική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σπονδυλίτιδα με προσβολή αξονικού σκελετού και περιφερικών αρθρώσεων.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Φαρμακευτική αγωγή: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§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Infliximab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για 8 χρόνια ακολούθως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Adalimumab 40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mg/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μήνα τα τελευταία 3 χρόνια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4000"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4000"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/>
              <a:cs typeface="+mn-cs"/>
            </a:endParaRPr>
          </a:p>
        </p:txBody>
      </p:sp>
      <p:pic>
        <p:nvPicPr>
          <p:cNvPr id="5122" name="Picture 2" descr="C:\Users\user\Pictures\aid552123-900px-Relieve-Back-Pain-Step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16" y="0"/>
            <a:ext cx="30277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364154" y="2885015"/>
            <a:ext cx="3183218" cy="20484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SimSun"/>
                <a:cs typeface="+mn-cs"/>
              </a:rPr>
              <a:t>Κληρονομικό ιστορικό: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SimSun"/>
                <a:cs typeface="+mn-cs"/>
              </a:rPr>
              <a:t> Ελεύθερο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Ø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SimSun"/>
                <a:cs typeface="+mn-cs"/>
              </a:rPr>
              <a:t>Συνήθειες και τρόπος ζωής: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SimSun"/>
                <a:cs typeface="+mn-cs"/>
              </a:rPr>
              <a:t> Δεν καπνίζει, δεν καταναλώνει αλκοόλ, δεν έχει κατοικίδια ζώα.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42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 txBox="1">
            <a:spLocks/>
          </p:cNvSpPr>
          <p:nvPr/>
        </p:nvSpPr>
        <p:spPr>
          <a:xfrm>
            <a:off x="0" y="219100"/>
            <a:ext cx="3069200" cy="459721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 w="63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Αντικειμενική εξέταση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86656" y="1105287"/>
            <a:ext cx="81369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l-GR" sz="1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Ζωτικά σημεία: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ΑΠ: 120/60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mmHg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,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σφύξεις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: 82/λεπτό,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SpO</a:t>
            </a:r>
            <a:r>
              <a:rPr kumimoji="0" lang="el-GR" sz="16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2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: 98% στον αέρα, αναπνοές: 15/λεπτό,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GCS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: 15/15.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l-GR" sz="1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Κατά συστήματα εξέταση: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 χωρίς παθολογικά ευρήματα,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πλήν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:</a:t>
            </a:r>
            <a:endParaRPr kumimoji="0" lang="el-GR" sz="16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l-GR" sz="16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l-GR" sz="1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Μυοσκελετικό</a:t>
            </a:r>
            <a:r>
              <a:rPr kumimoji="0" lang="el-GR" sz="1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: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SimSun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Εκτεταμένο οίδημα αριστεράς άκρας χειρός με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συνοδές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ερυθρές πλάκες στη ραχιαία επιφάνεια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όλων των σύστοιχων μικρών αρθρώσεων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MCPs, PIPs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και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DIPs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)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l-G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Πολλαπλά υποδόρια οζίδια στη ραχιαία και παλαμιαία επιφάνεια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αριστερας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άκρας χειρός και αριστερού αντιβραχίου με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“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σποροτριχωτική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κατανομή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”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 και εκροή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υλικού ‘δίκην κιμωλίας’.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l-GR" sz="1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Περιφερικοί λεμφαδένες: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μικροί &lt; 1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cm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, μαλακοί, επώδυνοι, ευκίνητοι μασχαλιαίοι λεμφαδένες (ΑΡ).</a:t>
            </a:r>
            <a:endParaRPr kumimoji="0" lang="el-GR" sz="16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7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 txBox="1">
            <a:spLocks/>
          </p:cNvSpPr>
          <p:nvPr/>
        </p:nvSpPr>
        <p:spPr>
          <a:xfrm>
            <a:off x="0" y="116632"/>
            <a:ext cx="3069200" cy="459721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 w="63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Αντικειμενική εξέταση</a:t>
            </a:r>
          </a:p>
        </p:txBody>
      </p:sp>
      <p:pic>
        <p:nvPicPr>
          <p:cNvPr id="4098" name="Picture 2" descr="C:\Users\user\Desktop\Νέος φάκελος (3)\MYCOBACTERIUM MARINUM\20180314_075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7774" y="1739404"/>
            <a:ext cx="374441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Νέος φάκελος (3)\MYCOBACTERIUM MARINUM\20180315_081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12" y="1739404"/>
            <a:ext cx="3654214" cy="40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2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790497" y="2427889"/>
            <a:ext cx="5502166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72966" y="3121571"/>
            <a:ext cx="8119241" cy="35787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l-GR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/>
              <a:cs typeface="+mn-cs"/>
            </a:endParaRPr>
          </a:p>
        </p:txBody>
      </p:sp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3062851920"/>
              </p:ext>
            </p:extLst>
          </p:nvPr>
        </p:nvGraphicFramePr>
        <p:xfrm>
          <a:off x="551793" y="1083879"/>
          <a:ext cx="8236764" cy="504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3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790497" y="2427889"/>
            <a:ext cx="5502166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72966" y="3121571"/>
            <a:ext cx="8119241" cy="35787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l-GR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/>
              <a:cs typeface="+mn-cs"/>
            </a:endParaRP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3080754475"/>
              </p:ext>
            </p:extLst>
          </p:nvPr>
        </p:nvGraphicFramePr>
        <p:xfrm>
          <a:off x="991039" y="1206062"/>
          <a:ext cx="7441324" cy="4783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1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790497" y="2427889"/>
            <a:ext cx="5502166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72966" y="3121571"/>
            <a:ext cx="8119241" cy="35787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l-GR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/>
              <a:cs typeface="+mn-c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51793" y="1289953"/>
            <a:ext cx="71102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l-GR" sz="16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ΗΚΓ: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Φλεβοκομβική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ταχυκαρδία.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SimSun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l-GR" sz="16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l-GR" sz="16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Α/α θώρακος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: Χωρίς παθολογικά ευρήματα.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SimSun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U</a:t>
            </a:r>
            <a:r>
              <a:rPr kumimoji="0" lang="el-GR" sz="16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/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S </a:t>
            </a:r>
            <a:r>
              <a:rPr kumimoji="0" lang="el-GR" sz="16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καρδιάς: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Χωρίς παθολογικά ευρήματα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SimSun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MRI (</a:t>
            </a: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ΑΡ) ΑΚΡΑΣ ΧΕΙΡΟΣ: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Εκτεταμένο οίδημα του υποδόριου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κυτταρολιπώδους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ιστού κατά μήκος της ραχιαίας και παλαμιαίας επιφάνειας όλων των δακτύλων.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SimSun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Πολλαπλοί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οζόμορφοι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συμπαγούς σύστασης σχηματισμοί εντός του υποδόριου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κυτταρολιπώδους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SimSun"/>
                <a:cs typeface="+mn-cs"/>
              </a:rPr>
              <a:t> ιστού.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SimSun"/>
              <a:cs typeface="+mn-cs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-107294" y="231026"/>
            <a:ext cx="3501698" cy="378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Απεικονιστικός έλεγχος:</a:t>
            </a:r>
          </a:p>
        </p:txBody>
      </p:sp>
    </p:spTree>
    <p:extLst>
      <p:ext uri="{BB962C8B-B14F-4D97-AF65-F5344CB8AC3E}">
        <p14:creationId xmlns:p14="http://schemas.microsoft.com/office/powerpoint/2010/main" val="19999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790497" y="2427889"/>
            <a:ext cx="5502166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72966" y="3121571"/>
            <a:ext cx="8119241" cy="35787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l-GR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/>
              <a:cs typeface="+mn-cs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-170794" y="271324"/>
            <a:ext cx="3501698" cy="378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Απεικονιστικός έλεγχος:</a:t>
            </a:r>
          </a:p>
        </p:txBody>
      </p:sp>
      <p:pic>
        <p:nvPicPr>
          <p:cNvPr id="6146" name="Picture 2" descr="C:\Users\user\Desktop\MR_20180317_102736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08" y="1628800"/>
            <a:ext cx="313208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MR_20180317_102736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17" y="1628800"/>
            <a:ext cx="315427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Αριστερό βέλος 4"/>
          <p:cNvSpPr/>
          <p:nvPr/>
        </p:nvSpPr>
        <p:spPr>
          <a:xfrm rot="7126547">
            <a:off x="4975354" y="3025998"/>
            <a:ext cx="201116" cy="191146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Αριστερό βέλος 12"/>
          <p:cNvSpPr/>
          <p:nvPr/>
        </p:nvSpPr>
        <p:spPr>
          <a:xfrm rot="3116158">
            <a:off x="7976477" y="4934221"/>
            <a:ext cx="111307" cy="12435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Αριστερό βέλος 15"/>
          <p:cNvSpPr/>
          <p:nvPr/>
        </p:nvSpPr>
        <p:spPr>
          <a:xfrm rot="20023550" flipH="1">
            <a:off x="6899388" y="4518117"/>
            <a:ext cx="229626" cy="158109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Αριστερό βέλος 16"/>
          <p:cNvSpPr/>
          <p:nvPr/>
        </p:nvSpPr>
        <p:spPr>
          <a:xfrm rot="10133373">
            <a:off x="6301200" y="3661460"/>
            <a:ext cx="151141" cy="175454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Αριστερό βέλος 17"/>
          <p:cNvSpPr/>
          <p:nvPr/>
        </p:nvSpPr>
        <p:spPr>
          <a:xfrm rot="19576074">
            <a:off x="7673823" y="2394426"/>
            <a:ext cx="244673" cy="183559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7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A8C16FA4-2157-4C57-BA83-1658FB60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03225"/>
            <a:ext cx="5194919" cy="1143000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effectLst/>
                <a:latin typeface="Arial Black" panose="020B0A04020102020204" pitchFamily="34" charset="0"/>
              </a:rPr>
              <a:t>ΑΤΟΜΙΚΟ ΑΝΑΜΝΗΣΤΙΚΟ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09ACBA-49F9-4F14-A294-3198B6CF6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89139"/>
            <a:ext cx="8229600" cy="4270346"/>
          </a:xfrm>
        </p:spPr>
        <p:txBody>
          <a:bodyPr>
            <a:normAutofit fontScale="77500" lnSpcReduction="20000"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l-GR" sz="1400" dirty="0">
              <a:latin typeface="Arial Black" panose="020B0A0402010202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el-GR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Ατοπική</a:t>
            </a:r>
            <a:r>
              <a:rPr lang="el-G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δερματίτιδα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el-G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Κύστη </a:t>
            </a:r>
            <a:r>
              <a:rPr lang="el-GR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κόκκυγος</a:t>
            </a:r>
            <a:r>
              <a:rPr lang="el-G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προ 6μήνου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el-G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Έναρξη εμμήνου ρήσεως σε ηλικία 10 ετών (ομαλός κύκλος)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l-GR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el-G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Ελληνικής καταγωγής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el-G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καπνίζει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el-G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καταναλώνει αλκοόλ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endParaRPr lang="el-GR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el-G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αναφέρει αλλεργίες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r>
              <a:rPr lang="el-G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διαθέτει κατοικίδια ζώα και δεν έχει ταξιδέψει στο εξωτερικό τα τελευταία 2 χρόνια.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Blip>
                <a:blip r:embed="rId2"/>
              </a:buBlip>
              <a:defRPr/>
            </a:pPr>
            <a:endParaRPr lang="el-GR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Ø"/>
              <a:defRPr/>
            </a:pPr>
            <a:endParaRPr lang="el-GR" sz="19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Ø"/>
              <a:defRPr/>
            </a:pPr>
            <a:endParaRPr lang="el-GR" sz="19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Ø"/>
              <a:defRPr/>
            </a:pPr>
            <a:r>
              <a:rPr lang="el-GR" sz="19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Κληρονομικό ιστορικό :</a:t>
            </a:r>
            <a:r>
              <a:rPr lang="el-G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ΕΛΕΥΘΕΡΟ</a:t>
            </a:r>
            <a:endParaRPr lang="el-GR" sz="19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 2"/>
              <a:buNone/>
              <a:defRPr/>
            </a:pPr>
            <a:r>
              <a:rPr lang="el-GR" sz="19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5604" name="Picture 2" descr="C:\Users\user\Pictures\aid552123-900px-Relieve-Back-Pain-Step-12.jpg">
            <a:extLst>
              <a:ext uri="{FF2B5EF4-FFF2-40B4-BE49-F238E27FC236}">
                <a16:creationId xmlns:a16="http://schemas.microsoft.com/office/drawing/2014/main" id="{7398904F-9DCA-4D56-9F00-750D73ABC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3338"/>
            <a:ext cx="3059112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790497" y="2427889"/>
            <a:ext cx="5502166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72966" y="3121571"/>
            <a:ext cx="8119241" cy="35787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l-GR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/>
              <a:cs typeface="+mn-cs"/>
            </a:endParaRP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381021711"/>
              </p:ext>
            </p:extLst>
          </p:nvPr>
        </p:nvGraphicFramePr>
        <p:xfrm>
          <a:off x="1001193" y="1310289"/>
          <a:ext cx="73930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Ευθύγραμμο βέλος σύνδεσης 8"/>
          <p:cNvCxnSpPr/>
          <p:nvPr/>
        </p:nvCxnSpPr>
        <p:spPr>
          <a:xfrm>
            <a:off x="3893506" y="2696026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5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790497" y="2427889"/>
            <a:ext cx="5502166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72966" y="3121571"/>
            <a:ext cx="8119241" cy="35787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l-GR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/>
              <a:cs typeface="+mn-cs"/>
            </a:endParaRPr>
          </a:p>
        </p:txBody>
      </p:sp>
      <p:graphicFrame>
        <p:nvGraphicFramePr>
          <p:cNvPr id="11" name="Διάγραμμα 10"/>
          <p:cNvGraphicFramePr/>
          <p:nvPr>
            <p:extLst>
              <p:ext uri="{D42A27DB-BD31-4B8C-83A1-F6EECF244321}">
                <p14:modId xmlns:p14="http://schemas.microsoft.com/office/powerpoint/2010/main" val="336893140"/>
              </p:ext>
            </p:extLst>
          </p:nvPr>
        </p:nvGraphicFramePr>
        <p:xfrm>
          <a:off x="472966" y="981224"/>
          <a:ext cx="829036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96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790497" y="2427889"/>
            <a:ext cx="5502166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72966" y="3121571"/>
            <a:ext cx="8119241" cy="35787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l-GR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/>
              <a:cs typeface="+mn-cs"/>
            </a:endParaRP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942528318"/>
              </p:ext>
            </p:extLst>
          </p:nvPr>
        </p:nvGraphicFramePr>
        <p:xfrm>
          <a:off x="677916" y="1089571"/>
          <a:ext cx="79931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4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790497" y="2427889"/>
            <a:ext cx="5502166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72966" y="3121571"/>
            <a:ext cx="8119241" cy="35787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l-GR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/>
              <a:cs typeface="+mn-cs"/>
            </a:endParaRPr>
          </a:p>
        </p:txBody>
      </p:sp>
      <p:pic>
        <p:nvPicPr>
          <p:cNvPr id="5122" name="Picture 2" descr="C:\Users\user\Desktop\Νέος φάκελος (3)\MYCOBACTERIUM MARINUM\ELENIS THEOLOGOS_MR_20180418_114257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8" y="1006872"/>
            <a:ext cx="3074764" cy="44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Ραβδωτό δεξιό βέλος 4"/>
          <p:cNvSpPr/>
          <p:nvPr/>
        </p:nvSpPr>
        <p:spPr>
          <a:xfrm>
            <a:off x="3820890" y="2822988"/>
            <a:ext cx="648072" cy="484632"/>
          </a:xfrm>
          <a:prstGeom prst="striped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742578" y="2036526"/>
            <a:ext cx="2580047" cy="2088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l-G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5321147" y="1712772"/>
            <a:ext cx="3422908" cy="25237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IRIS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syndrome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λόγω απόσυρσης του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anti- TNF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6666381" y="124904"/>
            <a:ext cx="2477619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Barber DL et al. Nat Rev Microbiol.2012</a:t>
            </a:r>
            <a:endParaRPr kumimoji="0" lang="el-G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61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790497" y="2427889"/>
            <a:ext cx="5502166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72966" y="3121571"/>
            <a:ext cx="8119241" cy="35787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l-GR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/>
              <a:cs typeface="+mn-cs"/>
            </a:endParaRPr>
          </a:p>
        </p:txBody>
      </p:sp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1966358985"/>
              </p:ext>
            </p:extLst>
          </p:nvPr>
        </p:nvGraphicFramePr>
        <p:xfrm>
          <a:off x="294389" y="2151850"/>
          <a:ext cx="5247191" cy="273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6"/>
          <a:stretch/>
        </p:blipFill>
        <p:spPr bwMode="auto">
          <a:xfrm>
            <a:off x="5940153" y="2319336"/>
            <a:ext cx="2823178" cy="298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2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790497" y="2427889"/>
            <a:ext cx="5502166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72966" y="3121571"/>
            <a:ext cx="8119241" cy="35787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el-GR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imSun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50499" y="741459"/>
            <a:ext cx="5962182" cy="49275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Συμπερασματικά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εντατική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ανοσοκατασταλτική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θεραπεία αυξάνει τον κίνδυνο των ευκαιριακών λοιμώξεων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έκθεση σε υδάτινο περιβάλλον πρέπει να αυξάνει την υποψία λοίμωξης από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Mycobacterium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marinum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Στις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μυκοβακτηριβιακές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λοιμώξεις σε ασθενείς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anti-TNF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θεραπεία η απόσυρση του βιολογικού παράγοντα μπορεί να οδηγήσει σε παροδική οξεία έξαρση νόσου (σύνδρομο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IRIS).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 descr="C:\Users\user\Documents\imagesG0GDST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4578375"/>
            <a:ext cx="19526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7059202" y="98400"/>
            <a:ext cx="1887074" cy="4320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Johnson  et al. Infection 2015</a:t>
            </a:r>
            <a:endParaRPr kumimoji="0" lang="el-GR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8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87D2BE82-1719-41A3-9999-E442FA70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1396"/>
            <a:ext cx="4761161" cy="668592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effectLst/>
                <a:latin typeface="Arial Black" panose="020B0A04020102020204" pitchFamily="34" charset="0"/>
              </a:rPr>
              <a:t>ΚΛΙΝΙΚΗ ΕΞΕΤΑΣΗ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591DD4-3F63-481E-AA79-7661D4A9B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5" y="1496291"/>
            <a:ext cx="8229600" cy="4913082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Ø"/>
              <a:defRPr/>
            </a:pPr>
            <a:endParaRPr lang="el-GR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Ø"/>
              <a:defRPr/>
            </a:pPr>
            <a:r>
              <a:rPr lang="el-GR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Ζωτικά σημεία 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ΑΠ 10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/65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mmHg,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Η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80/min, 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αναπνοές 20/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min, SaO2 98%</a:t>
            </a:r>
            <a:endParaRPr lang="el-GR" sz="1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Ø"/>
              <a:defRPr/>
            </a:pPr>
            <a:endParaRPr lang="el-GR" sz="1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Ø"/>
              <a:defRPr/>
            </a:pPr>
            <a:r>
              <a:rPr lang="el-GR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Συστήματα 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αναπνευστικό : ήπια παράταση εκπνοής , καρδιαγγειακό, γαστρεντερικό, νευρικό : </a:t>
            </a:r>
            <a:r>
              <a:rPr lang="el-G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κ.φ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περιφερικές </a:t>
            </a:r>
            <a:r>
              <a:rPr lang="el-G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σφύξεις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κ.φ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μη ψηλαφητοί περιφερικοί λεμφαδένες.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 2"/>
              <a:buNone/>
              <a:defRPr/>
            </a:pPr>
            <a:endParaRPr lang="el-GR" sz="1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None/>
              <a:defRPr/>
            </a:pPr>
            <a:endParaRPr lang="el-GR" sz="1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Ø"/>
              <a:defRPr/>
            </a:pPr>
            <a:r>
              <a:rPr lang="el-GR" sz="1600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Μυοσκελετικό</a:t>
            </a:r>
            <a:r>
              <a:rPr lang="el-GR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έντονο άλγος με συνοδό ερυθρότητα, οίδημα και  σοβαρό λειτουργικό περιορισμό της κινητικότητας κατά την ψηλάφηση  του </a:t>
            </a:r>
            <a:r>
              <a:rPr lang="el-GR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 ώμου, των καρπών </a:t>
            </a:r>
            <a:r>
              <a:rPr lang="el-GR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άμφω</a:t>
            </a:r>
            <a:r>
              <a:rPr lang="el-GR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του ΑΡ γόνατος και της ΑΡ </a:t>
            </a:r>
            <a:r>
              <a:rPr lang="el-GR" sz="16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ποδοκνημικής</a:t>
            </a:r>
            <a:r>
              <a:rPr lang="el-GR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Περιορισμός της μυϊκής ισχύος άνω και κάτω άκρων λόγω άλγους. Χωρίς εμφανή μυϊκή ατροφία.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Ø"/>
              <a:defRPr/>
            </a:pPr>
            <a:endParaRPr lang="el-GR" sz="1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None/>
              <a:defRPr/>
            </a:pPr>
            <a:endParaRPr lang="el-GR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Ø"/>
              <a:defRPr/>
            </a:pPr>
            <a:r>
              <a:rPr lang="el-GR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Δέρμα :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περιγεγραμμένες δερματικές βλάβες, ερυθρού χρώματος που στην ψηλάφηση ήταν επώδυνες και έδιναν την εντύπωση όζων στην πρόσθια επιφάνεια των κνημών </a:t>
            </a:r>
            <a:r>
              <a:rPr lang="el-GR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άμφω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οζώδες ερύθημα)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 2"/>
              <a:buNone/>
              <a:defRPr/>
            </a:pP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46E2395D-0D0D-4670-BFC1-83AF7A14C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31" y="357766"/>
            <a:ext cx="5569527" cy="582594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effectLst/>
                <a:latin typeface="Arial Black" panose="020B0A04020102020204" pitchFamily="34" charset="0"/>
              </a:rPr>
              <a:t>ΕΡΓΑΣΤΗΡΙΑΚΟΣ ΕΛΕΓΧΟΣ</a:t>
            </a:r>
          </a:p>
        </p:txBody>
      </p:sp>
      <p:sp>
        <p:nvSpPr>
          <p:cNvPr id="27650" name="2 - Θέση περιεχομένου">
            <a:extLst>
              <a:ext uri="{FF2B5EF4-FFF2-40B4-BE49-F238E27FC236}">
                <a16:creationId xmlns:a16="http://schemas.microsoft.com/office/drawing/2014/main" id="{26CFF14D-AE80-4FDE-BC92-A0C297BC5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31" y="1371599"/>
            <a:ext cx="8643938" cy="5203769"/>
          </a:xfrm>
        </p:spPr>
        <p:txBody>
          <a:bodyPr>
            <a:noAutofit/>
          </a:bodyPr>
          <a:lstStyle/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r>
              <a:rPr lang="el-GR" altLang="el-GR" sz="105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ΓΕΝΙΚΗ ΑΙΜΑΤΟΣ : 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Η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en-US" altLang="el-GR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8,4</a:t>
            </a:r>
            <a:r>
              <a:rPr lang="en-US" altLang="el-GR" sz="10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gr/dl, </a:t>
            </a:r>
            <a:r>
              <a:rPr lang="en-US" altLang="el-GR" sz="10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Hct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%, WBC </a:t>
            </a:r>
            <a:r>
              <a:rPr lang="en-US" altLang="el-GR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10750</a:t>
            </a:r>
            <a:r>
              <a:rPr lang="en-US" altLang="el-GR" sz="10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0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κκχ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Ν 73% / 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 17%), PLTS </a:t>
            </a:r>
            <a:r>
              <a:rPr lang="en-US" altLang="el-GR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572000</a:t>
            </a:r>
            <a:r>
              <a:rPr lang="el-GR" altLang="el-GR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0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κκχ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MCV </a:t>
            </a:r>
            <a:r>
              <a:rPr lang="en-US" altLang="el-GR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60,5</a:t>
            </a:r>
            <a:r>
              <a:rPr lang="en-US" altLang="el-GR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fl.</a:t>
            </a:r>
            <a:r>
              <a:rPr lang="en-US" altLang="el-GR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endParaRPr lang="en-US" altLang="el-GR" sz="105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r>
              <a:rPr lang="el-GR" altLang="el-GR" sz="105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ΒΙΟΧΗΜΙΚΟΣ ΕΛΕΓΧΟΣ :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0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κ.φ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endParaRPr lang="el-GR" altLang="el-GR" sz="105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 :</a:t>
            </a:r>
            <a:r>
              <a:rPr lang="en-US" altLang="el-GR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altLang="el-GR" sz="10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g/dl, </a:t>
            </a:r>
            <a:r>
              <a:rPr lang="el-GR" altLang="el-GR" sz="10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φερριτίνη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60 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ng/ml</a:t>
            </a: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endParaRPr lang="en-US" altLang="el-GR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r>
              <a:rPr lang="el-GR" altLang="el-GR" sz="105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ΓΕΝΙΚΗ ΟΥΡΩΝ :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Ε.Β 1029,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 : 5,5 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Λεύκωμα (-), </a:t>
            </a:r>
            <a:r>
              <a:rPr lang="el-GR" altLang="el-GR" sz="10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Αιμοσφ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(-), 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 (-), WBC 0-2 </a:t>
            </a:r>
            <a:r>
              <a:rPr lang="el-GR" altLang="el-GR" sz="10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κοπ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RBC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0-1 </a:t>
            </a:r>
            <a:r>
              <a:rPr lang="el-GR" altLang="el-GR" sz="10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κοπ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endParaRPr lang="el-GR" altLang="el-GR" sz="105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ΤΚΕ :</a:t>
            </a:r>
            <a:r>
              <a:rPr lang="el-GR" altLang="el-GR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98</a:t>
            </a:r>
            <a:r>
              <a:rPr lang="el-GR" altLang="el-GR" sz="105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mm/h, CRP : </a:t>
            </a:r>
            <a:r>
              <a:rPr lang="en-US" altLang="el-GR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</a:t>
            </a:r>
            <a:r>
              <a:rPr lang="en-US" altLang="el-GR" sz="105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Φ.Τ &lt; 6)</a:t>
            </a: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endParaRPr lang="el-GR" altLang="el-GR" sz="105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IgG : </a:t>
            </a:r>
            <a:r>
              <a:rPr lang="en-US" altLang="el-GR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2290</a:t>
            </a:r>
            <a:r>
              <a:rPr lang="en-US" altLang="el-GR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mg/dl, IgA </a:t>
            </a:r>
            <a:r>
              <a:rPr lang="en-US" altLang="el-GR" sz="105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l-GR" sz="10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689</a:t>
            </a:r>
            <a:r>
              <a:rPr lang="en-US" altLang="el-GR" sz="10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mg/dl, IgM : 176 mg/dl </a:t>
            </a: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Η/Φ Πρωτεϊνών ορού : </a:t>
            </a:r>
            <a:r>
              <a:rPr lang="en-US" altLang="el-GR" sz="10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el-GR" altLang="el-GR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el-GR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α1 </a:t>
            </a:r>
            <a:r>
              <a:rPr lang="el-GR" altLang="el-GR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7.2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%, α2 </a:t>
            </a:r>
            <a:r>
              <a:rPr lang="el-GR" altLang="el-GR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15,5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%, β</a:t>
            </a:r>
            <a:r>
              <a:rPr lang="el-GR" altLang="el-GR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16,4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%, γ</a:t>
            </a:r>
            <a:r>
              <a:rPr lang="el-GR" altLang="el-GR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05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28,55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%. </a:t>
            </a:r>
            <a:r>
              <a:rPr lang="el-GR" altLang="el-GR" sz="10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Ανοσοκαθήλωση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(-)</a:t>
            </a: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endParaRPr lang="el-GR" altLang="el-GR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r>
              <a:rPr lang="el-GR" altLang="el-GR" sz="105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ΙΟΛΟΓΙΚΟΣ ΕΛΕΓΧΟΣ :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ηπατίτιδες (-), 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 (-), EBV (-), CMV (-), Parvo (-)</a:t>
            </a: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Mantoux (-), </a:t>
            </a:r>
            <a:r>
              <a:rPr lang="en-US" altLang="el-GR" sz="105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Quantiferon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(-), ASTO (-), VDRL (-), Wright (-)</a:t>
            </a: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endParaRPr lang="en-US" altLang="el-GR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r>
              <a:rPr lang="el-GR" altLang="el-GR" sz="105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ΑΝΟΣΟΛΟΓΙΚΟΣ ΕΛΕΓΧΟΣ :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 (-), anti-dsDNA (-), RF (-), p-ANCA (-), c-ANCA (-), C3 :140 mg/dl, C4 : 24,5 mg/dl</a:t>
            </a: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endParaRPr lang="en-US" altLang="el-GR" sz="105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Κ/α αίματος (3 σετ) : ΑΡΝΗΤΙΚΕΣ</a:t>
            </a: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endParaRPr lang="el-GR" altLang="el-GR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SzPct val="124000"/>
              <a:buFont typeface="Wingdings 2" panose="05020102010507070707" pitchFamily="18" charset="2"/>
              <a:buBlip>
                <a:blip r:embed="rId2"/>
              </a:buBlip>
            </a:pP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ΑΡΘΡΙΚΟ ΥΓΡΟ ΑΡ ΓΟΝΑΤΟΣ : φλεγμονώδες (</a:t>
            </a:r>
            <a:r>
              <a:rPr lang="en-US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WBC : 5000/mm³), Gram </a:t>
            </a:r>
            <a:r>
              <a:rPr lang="el-GR" altLang="el-GR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χρώση (-), κρύσταλλοι (-)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D889D2A5-A00F-4CDC-B3F7-FDD977DD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51" y="438733"/>
            <a:ext cx="5500967" cy="478406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l-GR" sz="2400" dirty="0">
                <a:effectLst/>
                <a:latin typeface="Arial Black" panose="020B0A04020102020204" pitchFamily="34" charset="0"/>
              </a:rPr>
              <a:t>ΑΠΕΙΚΟΝΙΣΤΙΚΟΣ ΕΛΕΓΧΟΣ</a:t>
            </a:r>
          </a:p>
        </p:txBody>
      </p:sp>
      <p:pic>
        <p:nvPicPr>
          <p:cNvPr id="28676" name="Picture 2" descr="C:\Users\user\Documents\skan\POPO DRAMA\IMG-0005-00001.jpg">
            <a:extLst>
              <a:ext uri="{FF2B5EF4-FFF2-40B4-BE49-F238E27FC236}">
                <a16:creationId xmlns:a16="http://schemas.microsoft.com/office/drawing/2014/main" id="{0B8C0392-5913-4979-AB5C-9B0169D370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016" y="3549535"/>
            <a:ext cx="4629150" cy="3308465"/>
          </a:xfrm>
          <a:noFill/>
        </p:spPr>
      </p:pic>
      <p:sp>
        <p:nvSpPr>
          <p:cNvPr id="28675" name="Θέση κειμένου 2">
            <a:extLst>
              <a:ext uri="{FF2B5EF4-FFF2-40B4-BE49-F238E27FC236}">
                <a16:creationId xmlns:a16="http://schemas.microsoft.com/office/drawing/2014/main" id="{AB57687A-4AEA-4067-8036-E5E20C54A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3251" y="1380317"/>
            <a:ext cx="8147050" cy="2232025"/>
          </a:xfrm>
        </p:spPr>
        <p:txBody>
          <a:bodyPr/>
          <a:lstStyle/>
          <a:p>
            <a:pPr marL="285750" indent="-285750" eaLnBrk="1" hangingPunct="1">
              <a:buClr>
                <a:srgbClr val="C00000"/>
              </a:buClr>
              <a:buSzPct val="124000"/>
              <a:buFont typeface="Courier New" panose="02070309020205020404" pitchFamily="49" charset="0"/>
              <a:buChar char="o"/>
            </a:pPr>
            <a:r>
              <a:rPr lang="el-GR" altLang="el-GR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Ακτινογραφία θώρακος </a:t>
            </a:r>
            <a:r>
              <a:rPr lang="el-GR" altLang="el-G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χωρίς σημεία ενεργού νόσου από το πνευμονικό παρέγχυμα.</a:t>
            </a:r>
          </a:p>
          <a:p>
            <a:pPr marL="285750" indent="-285750" eaLnBrk="1" hangingPunct="1">
              <a:buClr>
                <a:srgbClr val="C00000"/>
              </a:buClr>
              <a:buSzPct val="124000"/>
              <a:buFont typeface="Courier New" panose="02070309020205020404" pitchFamily="49" charset="0"/>
              <a:buChar char="o"/>
            </a:pPr>
            <a:r>
              <a:rPr lang="en-US" altLang="el-GR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HRCT </a:t>
            </a:r>
            <a:r>
              <a:rPr lang="el-GR" altLang="el-GR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ΘΩΡΑΚΟΣ </a:t>
            </a:r>
            <a:r>
              <a:rPr lang="el-GR" altLang="el-G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Ευρήματα αιματώσεως δίκην μωσαϊκού τα οποία αποδίδονται σε πάθηση των μικρών αεροφόρων οδών.</a:t>
            </a:r>
            <a:endParaRPr lang="el-GR" altLang="el-GR" sz="18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Clr>
                <a:srgbClr val="C00000"/>
              </a:buClr>
              <a:buSzPct val="124000"/>
              <a:buFont typeface="Courier New" panose="02070309020205020404" pitchFamily="49" charset="0"/>
              <a:buChar char="o"/>
            </a:pPr>
            <a:endParaRPr lang="el-GR" altLang="el-GR" sz="18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Clr>
                <a:srgbClr val="C00000"/>
              </a:buClr>
              <a:buSzPct val="124000"/>
              <a:buFont typeface="Courier New" panose="02070309020205020404" pitchFamily="49" charset="0"/>
              <a:buChar char="o"/>
            </a:pPr>
            <a:r>
              <a:rPr lang="en-US" altLang="el-GR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U/S </a:t>
            </a:r>
            <a:r>
              <a:rPr lang="el-GR" altLang="el-GR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καρδιάς</a:t>
            </a:r>
            <a:r>
              <a:rPr lang="el-GR" altLang="el-G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χωρίς παθολογικό εύρημα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906E0351-E3B9-47FB-98DC-45A5833BC886}"/>
              </a:ext>
            </a:extLst>
          </p:cNvPr>
          <p:cNvCxnSpPr/>
          <p:nvPr/>
        </p:nvCxnSpPr>
        <p:spPr>
          <a:xfrm flipH="1">
            <a:off x="6369050" y="5457825"/>
            <a:ext cx="309563" cy="26511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885A03DF-F1B4-4400-86E0-4FE74EC2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425909"/>
            <a:ext cx="4638502" cy="634082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l-GR" sz="2400" dirty="0">
                <a:effectLst/>
                <a:latin typeface="Arial Black" panose="020B0A04020102020204" pitchFamily="34" charset="0"/>
              </a:rPr>
              <a:t>ΔΙΑΦΟΡΙΚΗ ΔΙΑΓΝΩΣΗ</a:t>
            </a:r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E5AB10CD-CFC8-4075-B8BC-3975FDB9906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3559467"/>
              </p:ext>
            </p:extLst>
          </p:nvPr>
        </p:nvGraphicFramePr>
        <p:xfrm>
          <a:off x="539552" y="1628800"/>
          <a:ext cx="81369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4" name="Picture 2" descr="C:\Users\user\Documents\skan\doctor_girl.png">
            <a:extLst>
              <a:ext uri="{FF2B5EF4-FFF2-40B4-BE49-F238E27FC236}">
                <a16:creationId xmlns:a16="http://schemas.microsoft.com/office/drawing/2014/main" id="{42B5C5E2-FCBF-4773-A459-33CCC411F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88"/>
            <a:ext cx="282257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2469F397-C648-493F-A66E-390A73B2B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3" y="474143"/>
            <a:ext cx="3890356" cy="562074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l-GR" sz="2400" dirty="0">
                <a:effectLst/>
                <a:latin typeface="Arial Black" panose="020B0A04020102020204" pitchFamily="34" charset="0"/>
              </a:rPr>
              <a:t>Η ΑΣΘΕΝΗΣ ΜΑΣ :</a:t>
            </a:r>
          </a:p>
        </p:txBody>
      </p:sp>
      <p:pic>
        <p:nvPicPr>
          <p:cNvPr id="31747" name="Picture 3" descr="C:\Users\ELVINA\Pictures\METHGLO.png">
            <a:extLst>
              <a:ext uri="{FF2B5EF4-FFF2-40B4-BE49-F238E27FC236}">
                <a16:creationId xmlns:a16="http://schemas.microsoft.com/office/drawing/2014/main" id="{2749BEBA-3477-4A7D-B90F-C07058F8C42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0" r="28017" b="64058"/>
          <a:stretch>
            <a:fillRect/>
          </a:stretch>
        </p:blipFill>
        <p:spPr>
          <a:xfrm>
            <a:off x="827088" y="1557338"/>
            <a:ext cx="2449512" cy="4392612"/>
          </a:xfr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ECA3B76-25BD-440C-9525-2758AC61D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9483"/>
            <a:ext cx="4038600" cy="5270270"/>
          </a:xfrm>
        </p:spPr>
        <p:txBody>
          <a:bodyPr>
            <a:noAutofit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None/>
              <a:defRPr/>
            </a:pP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q"/>
              <a:defRPr/>
            </a:pPr>
            <a:r>
              <a:rPr lang="el-G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Ηλικία 18 ετών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q"/>
              <a:defRPr/>
            </a:pPr>
            <a:r>
              <a:rPr lang="el-G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Κακουχία, απώλεια βάρους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q"/>
              <a:defRPr/>
            </a:pPr>
            <a:r>
              <a:rPr lang="el-G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Πυρετός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q"/>
              <a:defRPr/>
            </a:pPr>
            <a:endParaRPr lang="el-GR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q"/>
              <a:defRPr/>
            </a:pPr>
            <a:r>
              <a:rPr lang="el-G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Οξεία μεταναστευτική πολυαρθρίτιδα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q"/>
              <a:defRPr/>
            </a:pPr>
            <a:r>
              <a:rPr lang="el-G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Οζώδες ερύθημα, άφθες στόματος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q"/>
              <a:defRPr/>
            </a:pPr>
            <a:r>
              <a:rPr lang="el-G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Ιστορικό κύστης </a:t>
            </a:r>
            <a:r>
              <a:rPr lang="el-GR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κόκκυγος</a:t>
            </a:r>
            <a:endParaRPr lang="el-GR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q"/>
              <a:defRPr/>
            </a:pPr>
            <a:endParaRPr lang="el-GR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q"/>
              <a:defRPr/>
            </a:pPr>
            <a:r>
              <a:rPr lang="el-G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Ραγάδα στη </a:t>
            </a:r>
            <a:r>
              <a:rPr lang="el-GR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μεσογλουτιαία</a:t>
            </a:r>
            <a:r>
              <a:rPr lang="el-G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πτυχή . Σε επανεξέταση 15 ημέρες μετά διαπιστώθηκε στην περιοχή αυτή </a:t>
            </a:r>
            <a:r>
              <a:rPr lang="el-GR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χαίνουσα</a:t>
            </a:r>
            <a:r>
              <a:rPr lang="el-G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βλάβη με εκροή πύου.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q"/>
              <a:defRPr/>
            </a:pP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q"/>
              <a:defRPr/>
            </a:pPr>
            <a:r>
              <a:rPr lang="el-G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Σιδηροπενική αναιμία,     ΤΚΕ,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CRP.</a:t>
            </a:r>
            <a:endParaRPr lang="el-GR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q"/>
              <a:defRPr/>
            </a:pPr>
            <a:endParaRPr lang="el-GR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q"/>
              <a:defRPr/>
            </a:pPr>
            <a:r>
              <a:rPr lang="el-G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Έλεγχος για λοίμωξη (-)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q"/>
              <a:defRPr/>
            </a:pPr>
            <a:r>
              <a:rPr lang="el-G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Ανοσολογικός έλεγχος  (-)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" panose="05000000000000000000" pitchFamily="2" charset="2"/>
              <a:buChar char="q"/>
              <a:defRPr/>
            </a:pPr>
            <a:r>
              <a:rPr lang="el-GR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ελάμβανε φάρμακα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 2"/>
              <a:buNone/>
              <a:defRPr/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     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 2"/>
              <a:buNone/>
              <a:defRPr/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        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  <a:sym typeface="Symbol"/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rgbClr val="C00000"/>
              </a:buClr>
              <a:buSzPct val="124000"/>
              <a:buFont typeface="Wingdings 2"/>
              <a:buNone/>
              <a:defRPr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                         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               </a:t>
            </a:r>
          </a:p>
          <a:p>
            <a:pPr marL="137160" indent="0">
              <a:buClr>
                <a:srgbClr val="C00000"/>
              </a:buClr>
              <a:buSzPct val="124000"/>
              <a:buNone/>
              <a:defRPr/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           </a:t>
            </a:r>
            <a:r>
              <a:rPr lang="el-GR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                                 </a:t>
            </a:r>
            <a:r>
              <a:rPr lang="el-G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ΙΦΝΕ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        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           </a:t>
            </a:r>
            <a:r>
              <a:rPr lang="el-GR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          </a:t>
            </a:r>
            <a:r>
              <a:rPr lang="el-GR" sz="14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 </a:t>
            </a:r>
            <a:endParaRPr lang="el-GR" sz="1400" dirty="0">
              <a:latin typeface="Calibri" panose="020F0502020204030204" pitchFamily="34" charset="0"/>
              <a:cs typeface="Calibri" panose="020F0502020204030204" pitchFamily="34" charset="0"/>
              <a:sym typeface="Symbol"/>
            </a:endParaRPr>
          </a:p>
        </p:txBody>
      </p:sp>
      <p:sp>
        <p:nvSpPr>
          <p:cNvPr id="2" name="Ραβδωτό δεξιό βέλος 1">
            <a:extLst>
              <a:ext uri="{FF2B5EF4-FFF2-40B4-BE49-F238E27FC236}">
                <a16:creationId xmlns:a16="http://schemas.microsoft.com/office/drawing/2014/main" id="{9F3F6DF6-61A0-4F46-8283-F416576DC55A}"/>
              </a:ext>
            </a:extLst>
          </p:cNvPr>
          <p:cNvSpPr/>
          <p:nvPr/>
        </p:nvSpPr>
        <p:spPr>
          <a:xfrm>
            <a:off x="3563938" y="3200400"/>
            <a:ext cx="977900" cy="484188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Κουμπί ενέργειας: Βοήθεια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23CA2F8-5A4C-46D6-9813-E1E0B3A4A95B}"/>
              </a:ext>
            </a:extLst>
          </p:cNvPr>
          <p:cNvSpPr/>
          <p:nvPr/>
        </p:nvSpPr>
        <p:spPr>
          <a:xfrm>
            <a:off x="7020213" y="5586240"/>
            <a:ext cx="833437" cy="446837"/>
          </a:xfrm>
          <a:prstGeom prst="actionButtonHelp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5138CD2E-E3C3-41D3-82F3-5FF8A80B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7" y="238517"/>
            <a:ext cx="5760640" cy="504056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C00000"/>
              </a:buClr>
              <a:buSzPct val="164000"/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effectLst/>
                <a:latin typeface="Arial Black" panose="020B0A04020102020204" pitchFamily="34" charset="0"/>
              </a:rPr>
              <a:t>ΕΝΔΟΣΚΟΠΙΚΟΣ ΕΛΕΓΧΟΣ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F59C48-023F-4AFE-A23A-6DD717B22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1935" y="1072342"/>
            <a:ext cx="8074025" cy="5209425"/>
          </a:xfrm>
        </p:spPr>
        <p:txBody>
          <a:bodyPr>
            <a:noAutofit/>
          </a:bodyPr>
          <a:lstStyle/>
          <a:p>
            <a:pPr marL="171450" indent="-1714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Blip>
                <a:blip r:embed="rId2"/>
              </a:buBlip>
              <a:defRPr/>
            </a:pPr>
            <a:r>
              <a:rPr lang="el-GR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ΓΑΣΤΡΟΣΚΟΠΗΣΗ</a:t>
            </a:r>
            <a:r>
              <a:rPr lang="el-GR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Ήπια διάχυτη ερυθρότητα του βλεννογόνου του στομάχου (εικόνα συμβατή με χρόνια γαστρίτιδα).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None/>
              <a:defRPr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Blip>
                <a:blip r:embed="rId2"/>
              </a:buBlip>
              <a:defRPr/>
            </a:pPr>
            <a:r>
              <a:rPr lang="el-GR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ΚΟΛΟΝΟΣΚΟΠΗΣΗ :</a:t>
            </a:r>
            <a:endParaRPr lang="el-G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None/>
              <a:defRPr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Στένωση </a:t>
            </a:r>
            <a:r>
              <a:rPr lang="el-GR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ειλεοτυφλικής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βαλβίδας.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None/>
              <a:defRPr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ΑΝΙΟΝ : Φυσιολογικός βλεννογόνος.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ΕΓΚΑΡΣΙΟ : Σποραδικά 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ελάχιστα αφθώδη έλκη.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None/>
              <a:defRPr/>
            </a:pP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ΚΑΤΙΟΝ : 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Πολλαπλά συρρέοντα βαθιά έλκη με περιοχές υγιούς βλεννογόνου.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None/>
              <a:defRPr/>
            </a:pP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ΣΙΓΜΟΕΙΔΕΣ : 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Πολλαπλά συρρέοντα έλκη με περιοχές υγιούς βλεννογόνου.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None/>
              <a:defRPr/>
            </a:pP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ΟΡΘΟ : 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Βαθιά έλκη με περιοχές ερυθρού και οιδηματώδους βλεννογόνου.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24000"/>
              <a:buFont typeface="Wingdings 2"/>
              <a:buNone/>
              <a:defRPr/>
            </a:pP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Αιμορροΐδες 2</a:t>
            </a:r>
            <a:r>
              <a:rPr lang="el-GR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βαθμού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36000"/>
              <a:buFont typeface="Wingdings 2"/>
              <a:buNone/>
              <a:defRPr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indent="-1714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36000"/>
              <a:buFont typeface="Wingdings 2"/>
              <a:buBlip>
                <a:blip r:embed="rId3"/>
              </a:buBlip>
              <a:defRPr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ΙΣΤΟΛΟΓΙΚΗ ΕΚΘΕΣΗ </a:t>
            </a:r>
            <a:r>
              <a:rPr lang="el-GR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36000"/>
              <a:buFont typeface="Wingdings 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Αλλοιώσεις χρόνιας </a:t>
            </a:r>
            <a:r>
              <a:rPr lang="el-G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ειλείτιδας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36000"/>
              <a:buFont typeface="Wingdings 2"/>
              <a:buNone/>
              <a:defRPr/>
            </a:pP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Από τα λοιπά </a:t>
            </a:r>
            <a:r>
              <a:rPr lang="el-G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ιστοτεμάχια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ικανό οίδημα χορίου και πυκνή </a:t>
            </a:r>
            <a:r>
              <a:rPr lang="el-G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χρονία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εστιακώς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ενεργός  φλεγμονώδης διήθηση, που επεκτείνεται και </a:t>
            </a:r>
            <a:r>
              <a:rPr lang="el-GR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υποβλεννογονίως</a:t>
            </a:r>
            <a:r>
              <a:rPr lang="el-G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36000"/>
              <a:buFont typeface="Wingdings 2"/>
              <a:buNone/>
              <a:defRPr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136000"/>
              <a:buFont typeface="Wingdings 2"/>
              <a:buNone/>
              <a:defRPr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Εικόνα </a:t>
            </a:r>
            <a:r>
              <a:rPr lang="el-GR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χρονίας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ενεργού κολίτιδας συμβατή με ΙΦΝΕ  με επιμέρους χαρακτήρες που συνηγορούν υπέρ νόσου του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Crohn.</a:t>
            </a:r>
            <a:r>
              <a:rPr lang="el-GR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2074</Words>
  <Application>Microsoft Office PowerPoint</Application>
  <PresentationFormat>Προβολή στην οθόνη (4:3)</PresentationFormat>
  <Paragraphs>319</Paragraphs>
  <Slides>35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7" baseType="lpstr">
      <vt:lpstr>Microsoft JhengHei</vt:lpstr>
      <vt:lpstr>SimSun</vt:lpstr>
      <vt:lpstr>Arial</vt:lpstr>
      <vt:lpstr>Arial Black</vt:lpstr>
      <vt:lpstr>Calibri</vt:lpstr>
      <vt:lpstr>Calibri Light</vt:lpstr>
      <vt:lpstr>Courier New</vt:lpstr>
      <vt:lpstr>Symbol</vt:lpstr>
      <vt:lpstr>Times New Roman</vt:lpstr>
      <vt:lpstr>Wingdings</vt:lpstr>
      <vt:lpstr>Wingdings 2</vt:lpstr>
      <vt:lpstr>Θέμα του Office</vt:lpstr>
      <vt:lpstr>ΚΛΙΝΙΚΟ ΠΕΡΙΣΤΑΤΙΚΟ :  ΟΞΕΙΑ ΠΟΛΥΑΡΘΡΙΤΙΔΑ ΣΕ ΓΥΝΑΙΚΑ 17 ΕΤΩΝ</vt:lpstr>
      <vt:lpstr>ΠΑΡΟΥΣΑ ΝΟΣΟΣ</vt:lpstr>
      <vt:lpstr>ΑΤΟΜΙΚΟ ΑΝΑΜΝΗΣΤΙΚΟ</vt:lpstr>
      <vt:lpstr>ΚΛΙΝΙΚΗ ΕΞΕΤΑΣΗ</vt:lpstr>
      <vt:lpstr>ΕΡΓΑΣΤΗΡΙΑΚΟΣ ΕΛΕΓΧΟΣ</vt:lpstr>
      <vt:lpstr> ΑΠΕΙΚΟΝΙΣΤΙΚΟΣ ΕΛΕΓΧΟΣ</vt:lpstr>
      <vt:lpstr> ΔΙΑΦΟΡΙΚΗ ΔΙΑΓΝΩΣΗ</vt:lpstr>
      <vt:lpstr> Η ΑΣΘΕΝΗΣ ΜΑΣ :</vt:lpstr>
      <vt:lpstr>ΕΝΔΟΣΚΟΠΙΚΟΣ ΕΛΕΓΧΟΣ</vt:lpstr>
      <vt:lpstr>Παρουσίαση του PowerPoint</vt:lpstr>
      <vt:lpstr>ΜΑΓΝΗΤΙΚΗ ΕΝΤΕΡΟΓΡΑΦΙΑ</vt:lpstr>
      <vt:lpstr>ΜΑΓΝΗΤΙΚΗ ΕΝΤΕΡΟΓΡΑΦΙΑ</vt:lpstr>
      <vt:lpstr>ΜΑΓΝΗΤΙΚΗ ΕΝΤΕΡΟΓΡΑΦΙΑ</vt:lpstr>
      <vt:lpstr>ΜΑΓΝΗΤΙΚΗ ΕΝΤΕΡΟΓΡΑΦΙΑ</vt:lpstr>
      <vt:lpstr>ΜΑΓΝΗΤΙΚΗ ΕΝΤΕΡΟΓΡΑΦΙΑ</vt:lpstr>
      <vt:lpstr>ΤΕΛΙΚΗ ΔΙΑΓΝΩΣΗ : ΝΟΣΟΣ CROHN  </vt:lpstr>
      <vt:lpstr>ΘΕΡΑΠΕΥΤΙΚΗ ΑΝΤΙΜΕΤΩΠΙΣΗ</vt:lpstr>
      <vt:lpstr>FOLLOW UP 2 ΜΗΝΕΣ ΜΕΤΑ 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Ariel1</dc:creator>
  <cp:lastModifiedBy>User</cp:lastModifiedBy>
  <cp:revision>41</cp:revision>
  <dcterms:created xsi:type="dcterms:W3CDTF">2020-10-15T14:42:38Z</dcterms:created>
  <dcterms:modified xsi:type="dcterms:W3CDTF">2021-10-22T16:23:12Z</dcterms:modified>
</cp:coreProperties>
</file>