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7"/>
  </p:notesMasterIdLst>
  <p:sldIdLst>
    <p:sldId id="256" r:id="rId4"/>
    <p:sldId id="257" r:id="rId5"/>
    <p:sldId id="294" r:id="rId6"/>
    <p:sldId id="295" r:id="rId7"/>
    <p:sldId id="371" r:id="rId8"/>
    <p:sldId id="355" r:id="rId9"/>
    <p:sldId id="304" r:id="rId10"/>
    <p:sldId id="288" r:id="rId11"/>
    <p:sldId id="352" r:id="rId12"/>
    <p:sldId id="353" r:id="rId13"/>
    <p:sldId id="301" r:id="rId14"/>
    <p:sldId id="297" r:id="rId15"/>
    <p:sldId id="311" r:id="rId16"/>
    <p:sldId id="370" r:id="rId17"/>
    <p:sldId id="298" r:id="rId18"/>
    <p:sldId id="347" r:id="rId19"/>
    <p:sldId id="348" r:id="rId20"/>
    <p:sldId id="349" r:id="rId21"/>
    <p:sldId id="350" r:id="rId22"/>
    <p:sldId id="315" r:id="rId23"/>
    <p:sldId id="303" r:id="rId24"/>
    <p:sldId id="299" r:id="rId25"/>
    <p:sldId id="362" r:id="rId26"/>
    <p:sldId id="317" r:id="rId27"/>
    <p:sldId id="369" r:id="rId28"/>
    <p:sldId id="372" r:id="rId29"/>
    <p:sldId id="373" r:id="rId30"/>
    <p:sldId id="374" r:id="rId31"/>
    <p:sldId id="375" r:id="rId32"/>
    <p:sldId id="376" r:id="rId33"/>
    <p:sldId id="377" r:id="rId34"/>
    <p:sldId id="378" r:id="rId35"/>
    <p:sldId id="379" r:id="rId3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22" y="-149"/>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9AD19-68A0-4A4C-BD23-FAB71D2B28B4}" type="datetimeFigureOut">
              <a:rPr lang="el-GR" smtClean="0"/>
              <a:t>27/10/2020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09B0B5-AA8F-40CA-8423-7DE4F2A3AE1A}" type="slidenum">
              <a:rPr lang="el-GR" smtClean="0"/>
              <a:t>‹#›</a:t>
            </a:fld>
            <a:endParaRPr lang="el-GR"/>
          </a:p>
        </p:txBody>
      </p:sp>
    </p:spTree>
    <p:extLst>
      <p:ext uri="{BB962C8B-B14F-4D97-AF65-F5344CB8AC3E}">
        <p14:creationId xmlns:p14="http://schemas.microsoft.com/office/powerpoint/2010/main" val="18927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t>27/10/2020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3271330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t>27/10/2020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73503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t>27/10/2020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538139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03991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55454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97993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60104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63403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47147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00003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2103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t>27/10/2020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3156164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8164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481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8527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85678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2297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36259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62029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06146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66112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3513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0D406731-3E69-4C2A-8D4B-A7E8CA5B1155}" type="datetimeFigureOut">
              <a:rPr lang="el-GR" smtClean="0"/>
              <a:t>27/10/2020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984793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45927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25802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22265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9245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0D406731-3E69-4C2A-8D4B-A7E8CA5B1155}" type="datetimeFigureOut">
              <a:rPr lang="el-GR" smtClean="0"/>
              <a:t>27/10/2020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204748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0D406731-3E69-4C2A-8D4B-A7E8CA5B1155}" type="datetimeFigureOut">
              <a:rPr lang="el-GR" smtClean="0"/>
              <a:t>27/10/2020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3013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0D406731-3E69-4C2A-8D4B-A7E8CA5B1155}" type="datetimeFigureOut">
              <a:rPr lang="el-GR" smtClean="0"/>
              <a:t>27/10/2020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384531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D406731-3E69-4C2A-8D4B-A7E8CA5B1155}" type="datetimeFigureOut">
              <a:rPr lang="el-GR" smtClean="0"/>
              <a:t>27/10/2020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221810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D406731-3E69-4C2A-8D4B-A7E8CA5B1155}" type="datetimeFigureOut">
              <a:rPr lang="el-GR" smtClean="0"/>
              <a:t>27/10/2020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2309858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D406731-3E69-4C2A-8D4B-A7E8CA5B1155}" type="datetimeFigureOut">
              <a:rPr lang="el-GR" smtClean="0"/>
              <a:t>27/10/2020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158588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mConfetti">
          <a:fgClr>
            <a:schemeClr val="accent4">
              <a:lumMod val="50000"/>
            </a:schemeClr>
          </a:fgClr>
          <a:bgClr>
            <a:schemeClr val="bg1"/>
          </a:bgClr>
        </a:patt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06731-3E69-4C2A-8D4B-A7E8CA5B1155}" type="datetimeFigureOut">
              <a:rPr lang="el-GR" smtClean="0"/>
              <a:t>27/10/2020</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C5431-5007-4E1B-AD22-3FE158E557A1}" type="slidenum">
              <a:rPr lang="el-GR" smtClean="0"/>
              <a:t>‹#›</a:t>
            </a:fld>
            <a:endParaRPr lang="el-GR"/>
          </a:p>
        </p:txBody>
      </p:sp>
    </p:spTree>
    <p:extLst>
      <p:ext uri="{BB962C8B-B14F-4D97-AF65-F5344CB8AC3E}">
        <p14:creationId xmlns:p14="http://schemas.microsoft.com/office/powerpoint/2010/main" val="334882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smConfetti">
          <a:fgClr>
            <a:schemeClr val="accent4">
              <a:lumMod val="50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19732-D71B-4C51-865F-6CE44E33C9DE}" type="datetimeFigureOut">
              <a:rPr lang="el-GR" smtClean="0">
                <a:solidFill>
                  <a:prstClr val="black">
                    <a:tint val="75000"/>
                  </a:prstClr>
                </a:solidFill>
              </a:rPr>
              <a:pPr/>
              <a:t>27/10/2020</a:t>
            </a:fld>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83773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smConfetti">
          <a:fgClr>
            <a:schemeClr val="accent4">
              <a:lumMod val="50000"/>
            </a:schemeClr>
          </a:fgClr>
          <a:bgClr>
            <a:schemeClr val="bg1"/>
          </a:bgClr>
        </a:patt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06731-3E69-4C2A-8D4B-A7E8CA5B1155}" type="datetimeFigureOut">
              <a:rPr lang="el-GR" smtClean="0">
                <a:solidFill>
                  <a:prstClr val="black">
                    <a:tint val="75000"/>
                  </a:prstClr>
                </a:solidFill>
              </a:rPr>
              <a:pPr/>
              <a:t>27/10/2020</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06647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7.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7.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2132856"/>
            <a:ext cx="9144000" cy="2376264"/>
          </a:xfrm>
        </p:spPr>
        <p:txBody>
          <a:bodyPr>
            <a:noAutofit/>
          </a:bodyPr>
          <a:lstStyle/>
          <a:p>
            <a:r>
              <a:rPr lang="el-GR" sz="3200" dirty="0" err="1" smtClean="0">
                <a:solidFill>
                  <a:srgbClr val="002060"/>
                </a:solidFill>
              </a:rPr>
              <a:t>Διαφοροδιάγνωση</a:t>
            </a:r>
            <a:r>
              <a:rPr lang="el-GR" sz="3200" dirty="0" smtClean="0">
                <a:solidFill>
                  <a:srgbClr val="002060"/>
                </a:solidFill>
              </a:rPr>
              <a:t> </a:t>
            </a:r>
            <a:r>
              <a:rPr lang="el-GR" sz="3200" dirty="0">
                <a:solidFill>
                  <a:srgbClr val="002060"/>
                </a:solidFill>
              </a:rPr>
              <a:t>νεοπλασιών με </a:t>
            </a:r>
            <a:r>
              <a:rPr lang="el-GR" sz="3200" b="1" dirty="0" err="1">
                <a:solidFill>
                  <a:srgbClr val="002060"/>
                </a:solidFill>
              </a:rPr>
              <a:t>περιουρηθρική</a:t>
            </a:r>
            <a:r>
              <a:rPr lang="el-GR" sz="3200" b="1" dirty="0">
                <a:solidFill>
                  <a:srgbClr val="002060"/>
                </a:solidFill>
              </a:rPr>
              <a:t> </a:t>
            </a:r>
            <a:r>
              <a:rPr lang="el-GR" sz="3200" b="1" dirty="0" smtClean="0">
                <a:solidFill>
                  <a:srgbClr val="002060"/>
                </a:solidFill>
              </a:rPr>
              <a:t>εντόπιση</a:t>
            </a:r>
            <a:r>
              <a:rPr lang="el-GR" sz="3200" dirty="0" smtClean="0">
                <a:solidFill>
                  <a:srgbClr val="002060"/>
                </a:solidFill>
              </a:rPr>
              <a:t> στον προστάτη αδένα .</a:t>
            </a:r>
            <a:br>
              <a:rPr lang="el-GR" sz="3200" dirty="0" smtClean="0">
                <a:solidFill>
                  <a:srgbClr val="002060"/>
                </a:solidFill>
              </a:rPr>
            </a:br>
            <a:r>
              <a:rPr lang="el-GR" sz="3200" dirty="0" smtClean="0">
                <a:solidFill>
                  <a:srgbClr val="002060"/>
                </a:solidFill>
              </a:rPr>
              <a:t/>
            </a:r>
            <a:br>
              <a:rPr lang="el-GR" sz="3200" dirty="0" smtClean="0">
                <a:solidFill>
                  <a:srgbClr val="002060"/>
                </a:solidFill>
              </a:rPr>
            </a:br>
            <a:r>
              <a:rPr lang="el-GR" sz="3200" dirty="0" smtClean="0">
                <a:solidFill>
                  <a:srgbClr val="002060"/>
                </a:solidFill>
                <a:effectLst>
                  <a:outerShdw blurRad="38100" dist="38100" dir="2700000" algn="tl">
                    <a:srgbClr val="000000">
                      <a:alpha val="43137"/>
                    </a:srgbClr>
                  </a:outerShdw>
                </a:effectLst>
              </a:rPr>
              <a:t>Επέκταση</a:t>
            </a:r>
            <a:r>
              <a:rPr lang="el-GR" sz="3200" dirty="0" smtClean="0">
                <a:solidFill>
                  <a:srgbClr val="002060"/>
                </a:solidFill>
              </a:rPr>
              <a:t> της </a:t>
            </a:r>
            <a:r>
              <a:rPr lang="el-GR" sz="3200" dirty="0" err="1" smtClean="0">
                <a:solidFill>
                  <a:srgbClr val="002060"/>
                </a:solidFill>
              </a:rPr>
              <a:t>διαφοροδιάγνωσης</a:t>
            </a:r>
            <a:r>
              <a:rPr lang="el-GR" sz="3200" dirty="0" smtClean="0">
                <a:solidFill>
                  <a:srgbClr val="002060"/>
                </a:solidFill>
              </a:rPr>
              <a:t> </a:t>
            </a:r>
            <a:br>
              <a:rPr lang="el-GR" sz="3200" dirty="0" smtClean="0">
                <a:solidFill>
                  <a:srgbClr val="002060"/>
                </a:solidFill>
              </a:rPr>
            </a:br>
            <a:r>
              <a:rPr lang="el-GR" sz="3200" dirty="0" smtClean="0">
                <a:solidFill>
                  <a:srgbClr val="002060"/>
                </a:solidFill>
              </a:rPr>
              <a:t>σε </a:t>
            </a:r>
            <a:r>
              <a:rPr lang="el-GR" sz="3200" dirty="0" smtClean="0">
                <a:solidFill>
                  <a:srgbClr val="002060"/>
                </a:solidFill>
                <a:effectLst>
                  <a:outerShdw blurRad="38100" dist="38100" dir="2700000" algn="tl">
                    <a:srgbClr val="000000">
                      <a:alpha val="43137"/>
                    </a:srgbClr>
                  </a:outerShdw>
                </a:effectLst>
              </a:rPr>
              <a:t>προστατικές νεοπλασίες </a:t>
            </a:r>
            <a:br>
              <a:rPr lang="el-GR" sz="3200" dirty="0" smtClean="0">
                <a:solidFill>
                  <a:srgbClr val="002060"/>
                </a:solidFill>
                <a:effectLst>
                  <a:outerShdw blurRad="38100" dist="38100" dir="2700000" algn="tl">
                    <a:srgbClr val="000000">
                      <a:alpha val="43137"/>
                    </a:srgbClr>
                  </a:outerShdw>
                </a:effectLst>
              </a:rPr>
            </a:br>
            <a:r>
              <a:rPr lang="el-GR" sz="3200" dirty="0" smtClean="0">
                <a:solidFill>
                  <a:srgbClr val="002060"/>
                </a:solidFill>
                <a:effectLst>
                  <a:outerShdw blurRad="38100" dist="38100" dir="2700000" algn="tl">
                    <a:srgbClr val="000000">
                      <a:alpha val="43137"/>
                    </a:srgbClr>
                  </a:outerShdw>
                </a:effectLst>
              </a:rPr>
              <a:t> με  μορφολογικό  πρότυπο  </a:t>
            </a:r>
            <a:r>
              <a:rPr lang="el-GR" sz="3200" dirty="0">
                <a:solidFill>
                  <a:srgbClr val="002060"/>
                </a:solidFill>
                <a:effectLst>
                  <a:outerShdw blurRad="38100" dist="38100" dir="2700000" algn="tl">
                    <a:srgbClr val="000000">
                      <a:alpha val="43137"/>
                    </a:srgbClr>
                  </a:outerShdw>
                </a:effectLst>
              </a:rPr>
              <a:t/>
            </a:r>
            <a:br>
              <a:rPr lang="el-GR" sz="3200" dirty="0">
                <a:solidFill>
                  <a:srgbClr val="002060"/>
                </a:solidFill>
                <a:effectLst>
                  <a:outerShdw blurRad="38100" dist="38100" dir="2700000" algn="tl">
                    <a:srgbClr val="000000">
                      <a:alpha val="43137"/>
                    </a:srgbClr>
                  </a:outerShdw>
                </a:effectLst>
              </a:rPr>
            </a:br>
            <a:r>
              <a:rPr lang="el-GR" sz="3200" dirty="0" smtClean="0">
                <a:solidFill>
                  <a:srgbClr val="002060"/>
                </a:solidFill>
                <a:effectLst>
                  <a:outerShdw blurRad="38100" dist="38100" dir="2700000" algn="tl">
                    <a:srgbClr val="000000">
                      <a:alpha val="43137"/>
                    </a:srgbClr>
                  </a:outerShdw>
                </a:effectLst>
              </a:rPr>
              <a:t>  </a:t>
            </a:r>
            <a:r>
              <a:rPr lang="el-GR" sz="3200" i="1" u="sng" spc="300" dirty="0" smtClean="0">
                <a:solidFill>
                  <a:srgbClr val="002060"/>
                </a:solidFill>
                <a:effectLst>
                  <a:outerShdw blurRad="38100" dist="38100" dir="2700000" algn="tl">
                    <a:srgbClr val="000000">
                      <a:alpha val="43137"/>
                    </a:srgbClr>
                  </a:outerShdw>
                </a:effectLst>
              </a:rPr>
              <a:t>μεγάλων</a:t>
            </a:r>
            <a:r>
              <a:rPr lang="el-GR" sz="3200" dirty="0" smtClean="0">
                <a:solidFill>
                  <a:srgbClr val="002060"/>
                </a:solidFill>
                <a:effectLst>
                  <a:outerShdw blurRad="38100" dist="38100" dir="2700000" algn="tl">
                    <a:srgbClr val="000000">
                      <a:alpha val="43137"/>
                    </a:srgbClr>
                  </a:outerShdw>
                </a:effectLst>
              </a:rPr>
              <a:t>  άτυπων αδένων</a:t>
            </a:r>
            <a:r>
              <a:rPr lang="el-GR" sz="3200" dirty="0" smtClean="0">
                <a:solidFill>
                  <a:srgbClr val="002060"/>
                </a:solidFill>
              </a:rPr>
              <a:t>.</a:t>
            </a:r>
            <a:endParaRPr lang="el-GR" sz="3200" dirty="0">
              <a:solidFill>
                <a:srgbClr val="002060"/>
              </a:solidFill>
            </a:endParaRPr>
          </a:p>
        </p:txBody>
      </p:sp>
      <p:sp>
        <p:nvSpPr>
          <p:cNvPr id="3" name="Υπότιτλος 2"/>
          <p:cNvSpPr>
            <a:spLocks noGrp="1"/>
          </p:cNvSpPr>
          <p:nvPr>
            <p:ph type="subTitle" idx="1"/>
          </p:nvPr>
        </p:nvSpPr>
        <p:spPr>
          <a:xfrm>
            <a:off x="1371600" y="5733256"/>
            <a:ext cx="6400800" cy="792088"/>
          </a:xfrm>
        </p:spPr>
        <p:txBody>
          <a:bodyPr>
            <a:normAutofit fontScale="77500" lnSpcReduction="20000"/>
          </a:bodyPr>
          <a:lstStyle/>
          <a:p>
            <a:r>
              <a:rPr lang="el-GR" dirty="0" smtClean="0">
                <a:solidFill>
                  <a:schemeClr val="accent5">
                    <a:lumMod val="50000"/>
                  </a:schemeClr>
                </a:solidFill>
              </a:rPr>
              <a:t>Ανδρέας Χ. </a:t>
            </a:r>
            <a:r>
              <a:rPr lang="el-GR" dirty="0" err="1" smtClean="0">
                <a:solidFill>
                  <a:schemeClr val="accent5">
                    <a:lumMod val="50000"/>
                  </a:schemeClr>
                </a:solidFill>
              </a:rPr>
              <a:t>Λάζαρης</a:t>
            </a:r>
            <a:endParaRPr lang="el-GR" dirty="0" smtClean="0">
              <a:solidFill>
                <a:schemeClr val="accent5">
                  <a:lumMod val="50000"/>
                </a:schemeClr>
              </a:solidFill>
            </a:endParaRPr>
          </a:p>
          <a:p>
            <a:r>
              <a:rPr lang="el-GR" dirty="0" smtClean="0">
                <a:solidFill>
                  <a:schemeClr val="accent5">
                    <a:lumMod val="50000"/>
                  </a:schemeClr>
                </a:solidFill>
              </a:rPr>
              <a:t>Ιατρός-</a:t>
            </a:r>
            <a:r>
              <a:rPr lang="el-GR" dirty="0" err="1">
                <a:solidFill>
                  <a:schemeClr val="accent5">
                    <a:lumMod val="50000"/>
                  </a:schemeClr>
                </a:solidFill>
              </a:rPr>
              <a:t>Ι</a:t>
            </a:r>
            <a:r>
              <a:rPr lang="el-GR" dirty="0" err="1" smtClean="0">
                <a:solidFill>
                  <a:schemeClr val="accent5">
                    <a:lumMod val="50000"/>
                  </a:schemeClr>
                </a:solidFill>
              </a:rPr>
              <a:t>στοπαθολόγος</a:t>
            </a:r>
            <a:r>
              <a:rPr lang="el-GR" dirty="0" smtClean="0">
                <a:solidFill>
                  <a:schemeClr val="accent5">
                    <a:lumMod val="50000"/>
                  </a:schemeClr>
                </a:solidFill>
              </a:rPr>
              <a:t> </a:t>
            </a:r>
            <a:endParaRPr lang="el-GR" dirty="0">
              <a:solidFill>
                <a:schemeClr val="accent5">
                  <a:lumMod val="50000"/>
                </a:schemeClr>
              </a:solidFill>
            </a:endParaRPr>
          </a:p>
        </p:txBody>
      </p:sp>
      <p:sp>
        <p:nvSpPr>
          <p:cNvPr id="4" name="Τίτλος 1"/>
          <p:cNvSpPr txBox="1">
            <a:spLocks/>
          </p:cNvSpPr>
          <p:nvPr/>
        </p:nvSpPr>
        <p:spPr>
          <a:xfrm>
            <a:off x="0" y="274638"/>
            <a:ext cx="91440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l-GR" sz="20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427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124744"/>
          </a:xfrm>
        </p:spPr>
        <p:txBody>
          <a:bodyPr>
            <a:normAutofit/>
          </a:bodyPr>
          <a:lstStyle/>
          <a:p>
            <a:r>
              <a:rPr lang="el-GR" sz="3200" b="1" dirty="0" err="1"/>
              <a:t>Πορογενές</a:t>
            </a:r>
            <a:r>
              <a:rPr lang="el-GR" sz="3200" b="1" dirty="0"/>
              <a:t> </a:t>
            </a:r>
            <a:r>
              <a:rPr lang="el-GR" sz="3200" b="1" dirty="0" err="1"/>
              <a:t>αδενοκαρκίνωμα</a:t>
            </a:r>
            <a:r>
              <a:rPr lang="el-GR" sz="3200" b="1" dirty="0"/>
              <a:t> </a:t>
            </a:r>
            <a:r>
              <a:rPr lang="el-GR" sz="3200" dirty="0"/>
              <a:t>του προστάτη αδένα (</a:t>
            </a:r>
            <a:r>
              <a:rPr lang="el-GR" sz="3200" dirty="0" smtClean="0"/>
              <a:t>ΙΙ) </a:t>
            </a:r>
            <a:endParaRPr lang="el-GR" sz="3200" dirty="0"/>
          </a:p>
        </p:txBody>
      </p:sp>
      <p:sp>
        <p:nvSpPr>
          <p:cNvPr id="3" name="Θέση περιεχομένου 2"/>
          <p:cNvSpPr>
            <a:spLocks noGrp="1"/>
          </p:cNvSpPr>
          <p:nvPr>
            <p:ph idx="1"/>
          </p:nvPr>
        </p:nvSpPr>
        <p:spPr>
          <a:xfrm>
            <a:off x="0" y="1268760"/>
            <a:ext cx="9144000" cy="5472608"/>
          </a:xfrm>
        </p:spPr>
        <p:txBody>
          <a:bodyPr>
            <a:normAutofit lnSpcReduction="10000"/>
          </a:bodyPr>
          <a:lstStyle/>
          <a:p>
            <a:pPr algn="just"/>
            <a:r>
              <a:rPr lang="el-GR" sz="2000" dirty="0" smtClean="0"/>
              <a:t>Η </a:t>
            </a:r>
            <a:r>
              <a:rPr lang="el-GR" sz="2000" b="1" dirty="0" err="1" smtClean="0"/>
              <a:t>πλειονότης</a:t>
            </a:r>
            <a:r>
              <a:rPr lang="el-GR" sz="2000" dirty="0" smtClean="0"/>
              <a:t> απαντά στην </a:t>
            </a:r>
            <a:r>
              <a:rPr lang="el-GR" sz="2000" b="1" u="sng" dirty="0" smtClean="0"/>
              <a:t>περιφερική</a:t>
            </a:r>
            <a:r>
              <a:rPr lang="el-GR" sz="2000" dirty="0" smtClean="0"/>
              <a:t> ζώνη του προστάτη αδένα σχετιζόμενο με κυψελιδικό καρκίνωμα του οποίου αντιπροσωπεύει προχωρημένο στάδιο</a:t>
            </a:r>
            <a:r>
              <a:rPr lang="en-US" sz="2000" dirty="0" smtClean="0"/>
              <a:t> </a:t>
            </a:r>
            <a:r>
              <a:rPr lang="el-GR" sz="2000" dirty="0" smtClean="0"/>
              <a:t>με υιοθέτηση της </a:t>
            </a:r>
            <a:r>
              <a:rPr lang="el-GR" sz="2000" dirty="0" err="1" smtClean="0"/>
              <a:t>πορογενούς</a:t>
            </a:r>
            <a:r>
              <a:rPr lang="el-GR" sz="2000" dirty="0" smtClean="0"/>
              <a:t> μορφολογίας ή διασπειρόμενο σε προϋπάρχοντες πόρους και κυψέλες. Επί περιφερικής ανάπτυξης, παθολογική η δακτυλική εξέταση του προστάτη και υψηλό </a:t>
            </a:r>
            <a:r>
              <a:rPr lang="en-US" sz="2000" dirty="0" smtClean="0"/>
              <a:t>PSA. </a:t>
            </a:r>
            <a:r>
              <a:rPr lang="el-GR" sz="2000" dirty="0" smtClean="0"/>
              <a:t>Επί </a:t>
            </a:r>
            <a:r>
              <a:rPr lang="el-GR" sz="2000" i="1" dirty="0" smtClean="0">
                <a:effectLst>
                  <a:outerShdw blurRad="38100" dist="38100" dir="2700000" algn="tl">
                    <a:srgbClr val="000000">
                      <a:alpha val="43137"/>
                    </a:srgbClr>
                  </a:outerShdw>
                </a:effectLst>
              </a:rPr>
              <a:t>κεντρικής</a:t>
            </a:r>
            <a:r>
              <a:rPr lang="el-GR" sz="2000" dirty="0" smtClean="0"/>
              <a:t> ανάπτυξης, αποφρακτικά συμπτώματα και αιματουρία.</a:t>
            </a:r>
            <a:endParaRPr lang="en-US" sz="2000" dirty="0" smtClean="0"/>
          </a:p>
          <a:p>
            <a:pPr algn="just"/>
            <a:r>
              <a:rPr lang="el-GR" sz="2000" dirty="0" smtClean="0"/>
              <a:t>ΔΔ από </a:t>
            </a:r>
            <a:r>
              <a:rPr lang="en-US" sz="2000" dirty="0" smtClean="0"/>
              <a:t>HG PIN: </a:t>
            </a:r>
            <a:r>
              <a:rPr lang="el-GR" sz="2000" dirty="0" smtClean="0"/>
              <a:t> Οι αδένες του </a:t>
            </a:r>
            <a:r>
              <a:rPr lang="el-GR" sz="2000" dirty="0" err="1" smtClean="0"/>
              <a:t>πορογενούς</a:t>
            </a:r>
            <a:r>
              <a:rPr lang="el-GR" sz="2000" dirty="0" smtClean="0"/>
              <a:t> </a:t>
            </a:r>
            <a:r>
              <a:rPr lang="el-GR" sz="2000" dirty="0" err="1" smtClean="0"/>
              <a:t>αδενοκαρκινώματος</a:t>
            </a:r>
            <a:r>
              <a:rPr lang="el-GR" sz="2000" dirty="0" smtClean="0"/>
              <a:t> είναι πιο συνωστισμένοι και εκτεταμένοι , με </a:t>
            </a:r>
            <a:r>
              <a:rPr lang="el-GR" sz="2000" dirty="0" err="1" smtClean="0"/>
              <a:t>απωστική</a:t>
            </a:r>
            <a:r>
              <a:rPr lang="el-GR" sz="2000" dirty="0" smtClean="0"/>
              <a:t> μορφολογία με </a:t>
            </a:r>
            <a:r>
              <a:rPr lang="el-GR" sz="2000" b="1" dirty="0" smtClean="0"/>
              <a:t>γνήσιες θηλές</a:t>
            </a:r>
            <a:r>
              <a:rPr lang="el-GR" sz="2000" dirty="0" smtClean="0"/>
              <a:t>, </a:t>
            </a:r>
            <a:r>
              <a:rPr lang="el-GR" sz="2000" dirty="0" smtClean="0">
                <a:effectLst>
                  <a:outerShdw blurRad="38100" dist="38100" dir="2700000" algn="tl">
                    <a:srgbClr val="000000">
                      <a:alpha val="43137"/>
                    </a:srgbClr>
                  </a:outerShdw>
                </a:effectLst>
              </a:rPr>
              <a:t>ηθμοειδή , συμπαγή αρχιτεκτονική και νέκρωση</a:t>
            </a:r>
            <a:r>
              <a:rPr lang="el-GR" sz="2000" dirty="0" smtClean="0"/>
              <a:t>. Η </a:t>
            </a:r>
            <a:r>
              <a:rPr lang="el-GR" sz="2000" dirty="0" err="1" smtClean="0"/>
              <a:t>στρωματική</a:t>
            </a:r>
            <a:r>
              <a:rPr lang="el-GR" sz="2000" dirty="0" smtClean="0"/>
              <a:t> αντίδραση περιλαμβάνει αιμορραγία και </a:t>
            </a:r>
            <a:r>
              <a:rPr lang="el-GR" sz="2000" dirty="0" err="1" smtClean="0"/>
              <a:t>δεσμοπλασία</a:t>
            </a:r>
            <a:r>
              <a:rPr lang="el-GR" sz="2000" dirty="0" smtClean="0"/>
              <a:t>,  ενώ το διηθητικό δυναμικό εκδηλώνεται  με </a:t>
            </a:r>
            <a:r>
              <a:rPr lang="el-GR" sz="2000" dirty="0" err="1" smtClean="0"/>
              <a:t>περινευριδιακή</a:t>
            </a:r>
            <a:r>
              <a:rPr lang="el-GR" sz="2000" dirty="0" smtClean="0"/>
              <a:t> διήθηση και </a:t>
            </a:r>
            <a:r>
              <a:rPr lang="el-GR" sz="2000" dirty="0" err="1" smtClean="0"/>
              <a:t>εξωπροστατική</a:t>
            </a:r>
            <a:r>
              <a:rPr lang="el-GR" sz="2000" dirty="0" smtClean="0"/>
              <a:t> επέκταση. Το </a:t>
            </a:r>
            <a:r>
              <a:rPr lang="el-GR" sz="2000" dirty="0" err="1" smtClean="0"/>
              <a:t>πορογενές</a:t>
            </a:r>
            <a:r>
              <a:rPr lang="el-GR" sz="2000" dirty="0" smtClean="0"/>
              <a:t> </a:t>
            </a:r>
            <a:r>
              <a:rPr lang="el-GR" sz="2000" dirty="0" err="1" smtClean="0"/>
              <a:t>αδενοκαρκίνωμα</a:t>
            </a:r>
            <a:r>
              <a:rPr lang="el-GR" sz="2000" dirty="0" smtClean="0"/>
              <a:t> μπορεί να διατηρεί κάποια βασικά κύτταρα αλλά η </a:t>
            </a:r>
            <a:r>
              <a:rPr lang="el-GR" sz="2000" dirty="0" err="1" smtClean="0">
                <a:effectLst>
                  <a:outerShdw blurRad="38100" dist="38100" dir="2700000" algn="tl">
                    <a:srgbClr val="000000">
                      <a:alpha val="43137"/>
                    </a:srgbClr>
                  </a:outerShdw>
                </a:effectLst>
              </a:rPr>
              <a:t>πλειονότης</a:t>
            </a:r>
            <a:r>
              <a:rPr lang="el-GR" sz="2000" dirty="0" smtClean="0">
                <a:effectLst>
                  <a:outerShdw blurRad="38100" dist="38100" dir="2700000" algn="tl">
                    <a:srgbClr val="000000">
                      <a:alpha val="43137"/>
                    </a:srgbClr>
                  </a:outerShdw>
                </a:effectLst>
              </a:rPr>
              <a:t> στερείται βασικών κυττάρων</a:t>
            </a:r>
            <a:r>
              <a:rPr lang="el-GR" sz="2000" dirty="0" smtClean="0"/>
              <a:t>.</a:t>
            </a:r>
          </a:p>
          <a:p>
            <a:pPr algn="just"/>
            <a:r>
              <a:rPr lang="el-GR" sz="2000" dirty="0" smtClean="0"/>
              <a:t>ΔΔ από </a:t>
            </a:r>
            <a:r>
              <a:rPr lang="el-GR" sz="2000" dirty="0" err="1" smtClean="0"/>
              <a:t>ορθοκολικό</a:t>
            </a:r>
            <a:r>
              <a:rPr lang="el-GR" sz="2000" dirty="0" smtClean="0"/>
              <a:t> ή </a:t>
            </a:r>
            <a:r>
              <a:rPr lang="el-GR" sz="2000" dirty="0" err="1" smtClean="0"/>
              <a:t>ουροθηλιακό</a:t>
            </a:r>
            <a:r>
              <a:rPr lang="el-GR" sz="2000" dirty="0" smtClean="0"/>
              <a:t> καρκίνωμα δευτερογενώς προσβάλλον τον προστάτη αδένα. Καθοριστική η </a:t>
            </a:r>
            <a:r>
              <a:rPr lang="el-GR" sz="2000" dirty="0" err="1" smtClean="0">
                <a:effectLst>
                  <a:outerShdw blurRad="38100" dist="38100" dir="2700000" algn="tl">
                    <a:srgbClr val="000000">
                      <a:alpha val="43137"/>
                    </a:srgbClr>
                  </a:outerShdw>
                </a:effectLst>
              </a:rPr>
              <a:t>ανοσοϊστοχημεία</a:t>
            </a:r>
            <a:r>
              <a:rPr lang="el-GR" sz="2000" dirty="0" smtClean="0"/>
              <a:t>, καθώς το </a:t>
            </a:r>
            <a:r>
              <a:rPr lang="el-GR" sz="2000" dirty="0" err="1" smtClean="0"/>
              <a:t>πορογενές</a:t>
            </a:r>
            <a:r>
              <a:rPr lang="el-GR" sz="2000" dirty="0" smtClean="0"/>
              <a:t> </a:t>
            </a:r>
            <a:r>
              <a:rPr lang="el-GR" sz="2000" dirty="0" err="1" smtClean="0"/>
              <a:t>αδενοκαρκίνωμα</a:t>
            </a:r>
            <a:r>
              <a:rPr lang="el-GR" sz="2000" dirty="0" smtClean="0"/>
              <a:t> επιδεικνύει θετική χρώση για προστατικούς δείκτες όπως </a:t>
            </a:r>
            <a:r>
              <a:rPr lang="en-US" sz="2000" dirty="0" smtClean="0"/>
              <a:t>PSA </a:t>
            </a:r>
            <a:r>
              <a:rPr lang="el-GR" sz="2000" dirty="0" smtClean="0"/>
              <a:t>και ΝΚΧ3.1. και αρνητική για γαστρεντερικούς δείκτες όπως το </a:t>
            </a:r>
            <a:r>
              <a:rPr lang="en-US" sz="2000" dirty="0" smtClean="0"/>
              <a:t>CDX-2 </a:t>
            </a:r>
            <a:r>
              <a:rPr lang="el-GR" sz="2000" dirty="0" smtClean="0"/>
              <a:t> και δείκτες </a:t>
            </a:r>
            <a:r>
              <a:rPr lang="el-GR" sz="2000" dirty="0" err="1" smtClean="0"/>
              <a:t>ουροθηλιακού</a:t>
            </a:r>
            <a:r>
              <a:rPr lang="el-GR" sz="2000" dirty="0" smtClean="0"/>
              <a:t> καρκινώματος όπως </a:t>
            </a:r>
            <a:r>
              <a:rPr lang="en-US" sz="2000" dirty="0" smtClean="0"/>
              <a:t>GATA3, p63 </a:t>
            </a:r>
            <a:r>
              <a:rPr lang="el-GR" sz="2000" dirty="0" smtClean="0"/>
              <a:t>και </a:t>
            </a:r>
            <a:r>
              <a:rPr lang="el-GR" sz="2000" dirty="0" err="1" smtClean="0"/>
              <a:t>κυτταροκερατίνες</a:t>
            </a:r>
            <a:r>
              <a:rPr lang="el-GR" sz="2000" dirty="0" smtClean="0"/>
              <a:t> υψηλού Μ.Β.</a:t>
            </a:r>
          </a:p>
          <a:p>
            <a:pPr algn="just"/>
            <a:endParaRPr lang="el-GR" sz="2000" dirty="0" smtClean="0"/>
          </a:p>
        </p:txBody>
      </p:sp>
    </p:spTree>
    <p:extLst>
      <p:ext uri="{BB962C8B-B14F-4D97-AF65-F5344CB8AC3E}">
        <p14:creationId xmlns:p14="http://schemas.microsoft.com/office/powerpoint/2010/main" val="604439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4" descr="E:\figures\640x480\200\263.jpg"/>
          <p:cNvPicPr>
            <a:picLocks noChangeAspect="1" noChangeArrowheads="1"/>
          </p:cNvPicPr>
          <p:nvPr/>
        </p:nvPicPr>
        <p:blipFill>
          <a:blip r:embed="rId2" cstate="print"/>
          <a:srcRect/>
          <a:stretch>
            <a:fillRect/>
          </a:stretch>
        </p:blipFill>
        <p:spPr bwMode="auto">
          <a:xfrm>
            <a:off x="4716016" y="4077072"/>
            <a:ext cx="3456384" cy="2592834"/>
          </a:xfrm>
          <a:prstGeom prst="rect">
            <a:avLst/>
          </a:prstGeom>
          <a:noFill/>
          <a:ln w="9525">
            <a:noFill/>
            <a:miter lim="800000"/>
            <a:headEnd/>
            <a:tailEnd/>
          </a:ln>
        </p:spPr>
      </p:pic>
      <p:sp>
        <p:nvSpPr>
          <p:cNvPr id="5" name="4 - Ορθογώνιο"/>
          <p:cNvSpPr/>
          <p:nvPr/>
        </p:nvSpPr>
        <p:spPr>
          <a:xfrm>
            <a:off x="0" y="0"/>
            <a:ext cx="9144000" cy="1300356"/>
          </a:xfrm>
          <a:prstGeom prst="rect">
            <a:avLst/>
          </a:prstGeom>
        </p:spPr>
        <p:txBody>
          <a:bodyPr wrap="square">
            <a:spAutoFit/>
          </a:bodyPr>
          <a:lstStyle/>
          <a:p>
            <a:pPr algn="ctr">
              <a:spcBef>
                <a:spcPct val="50000"/>
              </a:spcBef>
            </a:pPr>
            <a:r>
              <a:rPr lang="el-GR" sz="2000" b="1" dirty="0" smtClean="0">
                <a:solidFill>
                  <a:schemeClr val="bg2">
                    <a:lumMod val="10000"/>
                  </a:schemeClr>
                </a:solidFill>
              </a:rPr>
              <a:t>Κλασικό  </a:t>
            </a:r>
            <a:r>
              <a:rPr lang="el-GR" sz="2000" b="1" dirty="0" err="1" smtClean="0">
                <a:solidFill>
                  <a:schemeClr val="bg2">
                    <a:lumMod val="10000"/>
                  </a:schemeClr>
                </a:solidFill>
              </a:rPr>
              <a:t>πορογενές</a:t>
            </a:r>
            <a:r>
              <a:rPr lang="el-GR" sz="2000" b="1" dirty="0" smtClean="0">
                <a:solidFill>
                  <a:schemeClr val="bg2">
                    <a:lumMod val="10000"/>
                  </a:schemeClr>
                </a:solidFill>
              </a:rPr>
              <a:t> α</a:t>
            </a:r>
            <a:r>
              <a:rPr lang="en-US" sz="2000" b="1" dirty="0" err="1" smtClean="0">
                <a:solidFill>
                  <a:schemeClr val="bg2">
                    <a:lumMod val="10000"/>
                  </a:schemeClr>
                </a:solidFill>
              </a:rPr>
              <a:t>δενοκαρκίνωμα</a:t>
            </a:r>
            <a:r>
              <a:rPr lang="en-US" sz="2000" b="1" dirty="0" smtClean="0">
                <a:solidFill>
                  <a:schemeClr val="bg2">
                    <a:lumMod val="10000"/>
                  </a:schemeClr>
                </a:solidFill>
              </a:rPr>
              <a:t> </a:t>
            </a:r>
            <a:r>
              <a:rPr lang="el-GR" sz="2000" b="1" dirty="0" smtClean="0">
                <a:solidFill>
                  <a:schemeClr val="bg2">
                    <a:lumMod val="10000"/>
                  </a:schemeClr>
                </a:solidFill>
              </a:rPr>
              <a:t>(εκ των </a:t>
            </a:r>
            <a:r>
              <a:rPr lang="en-US" sz="2000" b="1" dirty="0" err="1" smtClean="0">
                <a:solidFill>
                  <a:schemeClr val="bg2">
                    <a:lumMod val="10000"/>
                  </a:schemeClr>
                </a:solidFill>
              </a:rPr>
              <a:t>των</a:t>
            </a:r>
            <a:r>
              <a:rPr lang="en-US" sz="2000" b="1" dirty="0" smtClean="0">
                <a:solidFill>
                  <a:schemeClr val="bg2">
                    <a:lumMod val="10000"/>
                  </a:schemeClr>
                </a:solidFill>
              </a:rPr>
              <a:t> </a:t>
            </a:r>
            <a:r>
              <a:rPr lang="en-US" sz="2000" b="1" dirty="0" err="1" smtClean="0">
                <a:solidFill>
                  <a:schemeClr val="bg2">
                    <a:lumMod val="10000"/>
                  </a:schemeClr>
                </a:solidFill>
              </a:rPr>
              <a:t>προστατικών</a:t>
            </a:r>
            <a:r>
              <a:rPr lang="en-US" sz="2000" b="1" dirty="0" smtClean="0">
                <a:solidFill>
                  <a:schemeClr val="bg2">
                    <a:lumMod val="10000"/>
                  </a:schemeClr>
                </a:solidFill>
              </a:rPr>
              <a:t> </a:t>
            </a:r>
            <a:r>
              <a:rPr lang="en-US" sz="2000" b="1" dirty="0" err="1" smtClean="0">
                <a:solidFill>
                  <a:schemeClr val="bg2">
                    <a:lumMod val="10000"/>
                  </a:schemeClr>
                </a:solidFill>
              </a:rPr>
              <a:t>πόρων</a:t>
            </a:r>
            <a:r>
              <a:rPr lang="el-GR" sz="2000" b="1" dirty="0" smtClean="0">
                <a:solidFill>
                  <a:schemeClr val="bg2">
                    <a:lumMod val="10000"/>
                  </a:schemeClr>
                </a:solidFill>
              </a:rPr>
              <a:t>), εξορισμού υψηλόβαθμης κακοήθειας, προτύπων κατά </a:t>
            </a:r>
            <a:r>
              <a:rPr lang="en-US" sz="2000" b="1" dirty="0" smtClean="0">
                <a:solidFill>
                  <a:schemeClr val="bg2">
                    <a:lumMod val="10000"/>
                  </a:schemeClr>
                </a:solidFill>
              </a:rPr>
              <a:t>Gleason 4  </a:t>
            </a:r>
            <a:r>
              <a:rPr lang="el-GR" sz="2000" b="1" dirty="0" smtClean="0">
                <a:solidFill>
                  <a:schemeClr val="bg2">
                    <a:lumMod val="10000"/>
                  </a:schemeClr>
                </a:solidFill>
              </a:rPr>
              <a:t>ή</a:t>
            </a:r>
            <a:r>
              <a:rPr lang="en-US" sz="2000" b="1" dirty="0" smtClean="0">
                <a:solidFill>
                  <a:schemeClr val="bg2">
                    <a:lumMod val="10000"/>
                  </a:schemeClr>
                </a:solidFill>
              </a:rPr>
              <a:t>  5 </a:t>
            </a:r>
            <a:r>
              <a:rPr lang="el-GR" sz="2000" b="1" dirty="0" smtClean="0">
                <a:solidFill>
                  <a:schemeClr val="bg2">
                    <a:lumMod val="10000"/>
                  </a:schemeClr>
                </a:solidFill>
              </a:rPr>
              <a:t>.  </a:t>
            </a:r>
          </a:p>
          <a:p>
            <a:pPr algn="ctr">
              <a:spcBef>
                <a:spcPct val="50000"/>
              </a:spcBef>
            </a:pPr>
            <a:r>
              <a:rPr lang="el-GR" sz="1100" b="1" dirty="0" smtClean="0">
                <a:solidFill>
                  <a:schemeClr val="tx2">
                    <a:lumMod val="50000"/>
                  </a:schemeClr>
                </a:solidFill>
              </a:rPr>
              <a:t>Σύνθετη αρχιτεκτονική</a:t>
            </a:r>
            <a:r>
              <a:rPr lang="en-US" sz="1100" b="1" dirty="0" smtClean="0">
                <a:solidFill>
                  <a:schemeClr val="tx2">
                    <a:lumMod val="50000"/>
                  </a:schemeClr>
                </a:solidFill>
              </a:rPr>
              <a:t>:</a:t>
            </a:r>
            <a:r>
              <a:rPr lang="el-GR" sz="1100" b="1" dirty="0" smtClean="0">
                <a:solidFill>
                  <a:schemeClr val="tx2">
                    <a:lumMod val="50000"/>
                  </a:schemeClr>
                </a:solidFill>
              </a:rPr>
              <a:t> συμπαγής  ή με </a:t>
            </a:r>
            <a:r>
              <a:rPr lang="en-US" sz="1100" b="1" dirty="0" smtClean="0">
                <a:solidFill>
                  <a:schemeClr val="tx2">
                    <a:lumMod val="50000"/>
                  </a:schemeClr>
                </a:solidFill>
              </a:rPr>
              <a:t> </a:t>
            </a:r>
            <a:r>
              <a:rPr lang="el-GR" sz="1100" b="1" dirty="0" smtClean="0">
                <a:solidFill>
                  <a:schemeClr val="tx2">
                    <a:lumMod val="50000"/>
                  </a:schemeClr>
                </a:solidFill>
              </a:rPr>
              <a:t>ηθμούς  ή θηλές υποστηριζόμενες από </a:t>
            </a:r>
            <a:r>
              <a:rPr lang="el-GR" sz="1100" b="1" dirty="0" err="1" smtClean="0">
                <a:solidFill>
                  <a:schemeClr val="tx2">
                    <a:lumMod val="50000"/>
                  </a:schemeClr>
                </a:solidFill>
              </a:rPr>
              <a:t>αγγειοσυνδετικούς</a:t>
            </a:r>
            <a:r>
              <a:rPr lang="el-GR" sz="1100" b="1" dirty="0" smtClean="0">
                <a:solidFill>
                  <a:schemeClr val="tx2">
                    <a:lumMod val="50000"/>
                  </a:schemeClr>
                </a:solidFill>
              </a:rPr>
              <a:t> άξονες. Επικρατούντα ψηλά  </a:t>
            </a:r>
            <a:r>
              <a:rPr lang="el-GR" sz="1100" b="1" spc="300" dirty="0" smtClean="0">
                <a:solidFill>
                  <a:schemeClr val="tx2">
                    <a:lumMod val="50000"/>
                  </a:schemeClr>
                </a:solidFill>
              </a:rPr>
              <a:t>κυλινδρικά</a:t>
            </a:r>
            <a:r>
              <a:rPr lang="el-GR" sz="1100" b="1" dirty="0" smtClean="0">
                <a:solidFill>
                  <a:schemeClr val="tx2">
                    <a:lumMod val="50000"/>
                  </a:schemeClr>
                </a:solidFill>
              </a:rPr>
              <a:t> κύτταρα  με </a:t>
            </a:r>
            <a:r>
              <a:rPr lang="el-GR" sz="1100" b="1" dirty="0" err="1" smtClean="0">
                <a:solidFill>
                  <a:schemeClr val="tx2">
                    <a:lumMod val="50000"/>
                  </a:schemeClr>
                </a:solidFill>
              </a:rPr>
              <a:t>επιμηκυσμένους</a:t>
            </a:r>
            <a:r>
              <a:rPr lang="el-GR" sz="1100" b="1" dirty="0" smtClean="0">
                <a:solidFill>
                  <a:schemeClr val="tx2">
                    <a:lumMod val="50000"/>
                  </a:schemeClr>
                </a:solidFill>
              </a:rPr>
              <a:t>, κυλινδρικούς-ωοειδείς πυρήνες (της μορφής των </a:t>
            </a:r>
            <a:r>
              <a:rPr lang="el-GR" sz="1100" b="1" dirty="0" smtClean="0">
                <a:solidFill>
                  <a:schemeClr val="tx2">
                    <a:lumMod val="50000"/>
                  </a:schemeClr>
                </a:solidFill>
                <a:effectLst>
                  <a:outerShdw blurRad="38100" dist="38100" dir="2700000" algn="tl">
                    <a:srgbClr val="000000">
                      <a:alpha val="43137"/>
                    </a:srgbClr>
                  </a:outerShdw>
                </a:effectLst>
              </a:rPr>
              <a:t>πόρων</a:t>
            </a:r>
            <a:r>
              <a:rPr lang="el-GR" sz="1100" b="1" dirty="0" smtClean="0">
                <a:solidFill>
                  <a:schemeClr val="tx2">
                    <a:lumMod val="50000"/>
                  </a:schemeClr>
                </a:solidFill>
              </a:rPr>
              <a:t>).Πιθανή η  διατήρηση βασικού κυτταρικού στοίχου! Αποφυγή του όρου </a:t>
            </a:r>
            <a:r>
              <a:rPr lang="en-US" sz="1100" dirty="0" smtClean="0">
                <a:solidFill>
                  <a:schemeClr val="tx2">
                    <a:lumMod val="50000"/>
                  </a:schemeClr>
                </a:solidFill>
              </a:rPr>
              <a:t>in situ </a:t>
            </a:r>
            <a:r>
              <a:rPr lang="el-GR" sz="1100" dirty="0" smtClean="0">
                <a:solidFill>
                  <a:schemeClr val="tx2">
                    <a:lumMod val="50000"/>
                  </a:schemeClr>
                </a:solidFill>
              </a:rPr>
              <a:t>πορογενές </a:t>
            </a:r>
            <a:r>
              <a:rPr lang="el-GR" sz="1100" b="1" dirty="0" smtClean="0">
                <a:solidFill>
                  <a:schemeClr val="tx2">
                    <a:lumMod val="50000"/>
                  </a:schemeClr>
                </a:solidFill>
              </a:rPr>
              <a:t>καρκίνωμα,  καθώς  αυτό συμπεριφέρεται ως  </a:t>
            </a:r>
            <a:r>
              <a:rPr lang="el-GR" sz="1100" b="1" spc="600" dirty="0" smtClean="0">
                <a:solidFill>
                  <a:schemeClr val="tx2">
                    <a:lumMod val="50000"/>
                  </a:schemeClr>
                </a:solidFill>
              </a:rPr>
              <a:t>διηθητικό!</a:t>
            </a:r>
            <a:r>
              <a:rPr lang="el-GR" sz="1100" b="1" dirty="0" smtClean="0">
                <a:solidFill>
                  <a:schemeClr val="tx2">
                    <a:lumMod val="50000"/>
                  </a:schemeClr>
                </a:solidFill>
              </a:rPr>
              <a:t> </a:t>
            </a:r>
            <a:endParaRPr lang="el-GR" sz="1100" dirty="0">
              <a:solidFill>
                <a:schemeClr val="tx2">
                  <a:lumMod val="50000"/>
                </a:schemeClr>
              </a:solidFill>
            </a:endParaRPr>
          </a:p>
        </p:txBody>
      </p:sp>
      <p:pic>
        <p:nvPicPr>
          <p:cNvPr id="4" name="Picture 2" descr="D:\figures\640x480\100\176.jpg"/>
          <p:cNvPicPr>
            <a:picLocks noChangeAspect="1" noChangeArrowheads="1"/>
          </p:cNvPicPr>
          <p:nvPr/>
        </p:nvPicPr>
        <p:blipFill>
          <a:blip r:embed="rId3" cstate="print"/>
          <a:srcRect/>
          <a:stretch>
            <a:fillRect/>
          </a:stretch>
        </p:blipFill>
        <p:spPr bwMode="auto">
          <a:xfrm>
            <a:off x="899592" y="4077072"/>
            <a:ext cx="3456383" cy="2592288"/>
          </a:xfrm>
          <a:prstGeom prst="rect">
            <a:avLst/>
          </a:prstGeom>
          <a:noFill/>
        </p:spPr>
      </p:pic>
      <p:pic>
        <p:nvPicPr>
          <p:cNvPr id="6" name="Picture 2" descr="D:\figures\640x480\100\170.jpg"/>
          <p:cNvPicPr>
            <a:picLocks noChangeAspect="1" noChangeArrowheads="1"/>
          </p:cNvPicPr>
          <p:nvPr/>
        </p:nvPicPr>
        <p:blipFill>
          <a:blip r:embed="rId4" cstate="print"/>
          <a:srcRect/>
          <a:stretch>
            <a:fillRect/>
          </a:stretch>
        </p:blipFill>
        <p:spPr bwMode="auto">
          <a:xfrm>
            <a:off x="899592" y="1412776"/>
            <a:ext cx="3456384" cy="2592288"/>
          </a:xfrm>
          <a:prstGeom prst="rect">
            <a:avLst/>
          </a:prstGeom>
          <a:noFill/>
        </p:spPr>
      </p:pic>
      <p:pic>
        <p:nvPicPr>
          <p:cNvPr id="7" name="Picture 2" descr="D:\figures\640x480\1300\1304.jpg"/>
          <p:cNvPicPr>
            <a:picLocks noChangeAspect="1" noChangeArrowheads="1"/>
          </p:cNvPicPr>
          <p:nvPr/>
        </p:nvPicPr>
        <p:blipFill>
          <a:blip r:embed="rId5" cstate="print"/>
          <a:srcRect/>
          <a:stretch>
            <a:fillRect/>
          </a:stretch>
        </p:blipFill>
        <p:spPr bwMode="auto">
          <a:xfrm>
            <a:off x="4716016" y="1412776"/>
            <a:ext cx="3456384" cy="2592288"/>
          </a:xfrm>
          <a:prstGeom prst="rect">
            <a:avLst/>
          </a:prstGeom>
          <a:noFill/>
        </p:spPr>
      </p:pic>
    </p:spTree>
    <p:extLst>
      <p:ext uri="{BB962C8B-B14F-4D97-AF65-F5344CB8AC3E}">
        <p14:creationId xmlns:p14="http://schemas.microsoft.com/office/powerpoint/2010/main" val="70805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1700808"/>
          </a:xfrm>
        </p:spPr>
        <p:txBody>
          <a:bodyPr>
            <a:noAutofit/>
          </a:bodyPr>
          <a:lstStyle/>
          <a:p>
            <a:r>
              <a:rPr lang="el-GR" sz="1400" spc="600" dirty="0" err="1" smtClean="0">
                <a:solidFill>
                  <a:schemeClr val="tx2">
                    <a:lumMod val="50000"/>
                  </a:schemeClr>
                </a:solidFill>
                <a:effectLst>
                  <a:outerShdw blurRad="38100" dist="38100" dir="2700000" algn="tl">
                    <a:srgbClr val="000000">
                      <a:alpha val="43137"/>
                    </a:srgbClr>
                  </a:outerShdw>
                </a:effectLst>
                <a:latin typeface="+mn-lt"/>
              </a:rPr>
              <a:t>Ενδοπορικό</a:t>
            </a:r>
            <a:r>
              <a:rPr lang="el-GR" sz="1400" dirty="0" smtClean="0">
                <a:solidFill>
                  <a:schemeClr val="tx2">
                    <a:lumMod val="50000"/>
                  </a:schemeClr>
                </a:solidFill>
                <a:effectLst>
                  <a:outerShdw blurRad="38100" dist="38100" dir="2700000" algn="tl">
                    <a:srgbClr val="000000">
                      <a:alpha val="43137"/>
                    </a:srgbClr>
                  </a:outerShdw>
                </a:effectLst>
                <a:latin typeface="+mn-lt"/>
              </a:rPr>
              <a:t> καρκίνωμα</a:t>
            </a:r>
            <a:r>
              <a:rPr lang="el-GR" sz="2000" dirty="0" smtClean="0">
                <a:solidFill>
                  <a:schemeClr val="tx2">
                    <a:lumMod val="50000"/>
                  </a:schemeClr>
                </a:solidFill>
                <a:latin typeface="+mn-lt"/>
              </a:rPr>
              <a:t/>
            </a:r>
            <a:br>
              <a:rPr lang="el-GR" sz="2000" dirty="0" smtClean="0">
                <a:solidFill>
                  <a:schemeClr val="tx2">
                    <a:lumMod val="50000"/>
                  </a:schemeClr>
                </a:solidFill>
                <a:latin typeface="+mn-lt"/>
              </a:rPr>
            </a:br>
            <a:r>
              <a:rPr lang="el-GR" sz="1400" dirty="0" smtClean="0">
                <a:solidFill>
                  <a:schemeClr val="tx2">
                    <a:lumMod val="50000"/>
                  </a:schemeClr>
                </a:solidFill>
                <a:effectLst>
                  <a:outerShdw blurRad="38100" dist="38100" dir="2700000" algn="tl">
                    <a:srgbClr val="000000">
                      <a:alpha val="43137"/>
                    </a:srgbClr>
                  </a:outerShdw>
                </a:effectLst>
                <a:latin typeface="+mn-lt"/>
              </a:rPr>
              <a:t> Όψιμο </a:t>
            </a:r>
            <a:r>
              <a:rPr lang="el-GR" sz="1400" dirty="0" smtClean="0">
                <a:solidFill>
                  <a:schemeClr val="tx2">
                    <a:lumMod val="50000"/>
                  </a:schemeClr>
                </a:solidFill>
                <a:latin typeface="+mn-lt"/>
              </a:rPr>
              <a:t>γεγονός στη φυσική πορεία του συμβατικού κυψελιδικού προστατικού καρκίνου. Άτυπα, κυβοειδή κύτταρα με στρογγυλούς πυρήνες (</a:t>
            </a:r>
            <a:r>
              <a:rPr lang="el-GR" sz="1400" dirty="0" smtClean="0">
                <a:solidFill>
                  <a:schemeClr val="tx2">
                    <a:lumMod val="50000"/>
                  </a:schemeClr>
                </a:solidFill>
                <a:effectLst>
                  <a:outerShdw blurRad="38100" dist="38100" dir="2700000" algn="tl">
                    <a:srgbClr val="000000">
                      <a:alpha val="43137"/>
                    </a:srgbClr>
                  </a:outerShdw>
                </a:effectLst>
                <a:latin typeface="+mn-lt"/>
              </a:rPr>
              <a:t>κυψελιδικής</a:t>
            </a:r>
            <a:r>
              <a:rPr lang="el-GR" sz="1400" dirty="0" smtClean="0">
                <a:solidFill>
                  <a:schemeClr val="tx2">
                    <a:lumMod val="50000"/>
                  </a:schemeClr>
                </a:solidFill>
                <a:latin typeface="+mn-lt"/>
              </a:rPr>
              <a:t> μορφής κύτταρα). Παρακείμενο </a:t>
            </a:r>
            <a:r>
              <a:rPr lang="el-GR" sz="1400" dirty="0" smtClean="0">
                <a:solidFill>
                  <a:schemeClr val="tx2">
                    <a:lumMod val="50000"/>
                  </a:schemeClr>
                </a:solidFill>
                <a:effectLst>
                  <a:outerShdw blurRad="38100" dist="38100" dir="2700000" algn="tl">
                    <a:srgbClr val="000000">
                      <a:alpha val="43137"/>
                    </a:srgbClr>
                  </a:outerShdw>
                </a:effectLst>
                <a:latin typeface="+mn-lt"/>
              </a:rPr>
              <a:t>διηθητικό</a:t>
            </a:r>
            <a:r>
              <a:rPr lang="el-GR" sz="1400" dirty="0" smtClean="0">
                <a:solidFill>
                  <a:schemeClr val="tx2">
                    <a:lumMod val="50000"/>
                  </a:schemeClr>
                </a:solidFill>
                <a:latin typeface="+mn-lt"/>
              </a:rPr>
              <a:t> καρκίνωμα </a:t>
            </a:r>
            <a:r>
              <a:rPr lang="el-GR" sz="1400" b="1" dirty="0" smtClean="0">
                <a:solidFill>
                  <a:schemeClr val="tx2">
                    <a:lumMod val="50000"/>
                  </a:schemeClr>
                </a:solidFill>
                <a:latin typeface="+mn-lt"/>
              </a:rPr>
              <a:t>σχεδόν </a:t>
            </a:r>
            <a:r>
              <a:rPr lang="el-GR" sz="1400" b="1" dirty="0" smtClean="0">
                <a:solidFill>
                  <a:schemeClr val="tx2">
                    <a:lumMod val="50000"/>
                  </a:schemeClr>
                </a:solidFill>
                <a:effectLst>
                  <a:outerShdw blurRad="38100" dist="38100" dir="2700000" algn="tl">
                    <a:srgbClr val="000000">
                      <a:alpha val="43137"/>
                    </a:srgbClr>
                  </a:outerShdw>
                </a:effectLst>
                <a:latin typeface="+mn-lt"/>
              </a:rPr>
              <a:t>πάντα</a:t>
            </a:r>
            <a:r>
              <a:rPr lang="el-GR" sz="1400" dirty="0" smtClean="0">
                <a:solidFill>
                  <a:schemeClr val="tx2">
                    <a:lumMod val="50000"/>
                  </a:schemeClr>
                </a:solidFill>
                <a:latin typeface="+mn-lt"/>
              </a:rPr>
              <a:t>. Διατήρηση βασικού κυτταρικού στοίχου στο </a:t>
            </a:r>
            <a:r>
              <a:rPr lang="el-GR" sz="1400" dirty="0" err="1" smtClean="0">
                <a:solidFill>
                  <a:schemeClr val="tx2">
                    <a:lumMod val="50000"/>
                  </a:schemeClr>
                </a:solidFill>
                <a:effectLst>
                  <a:outerShdw blurRad="38100" dist="38100" dir="2700000" algn="tl">
                    <a:srgbClr val="000000">
                      <a:alpha val="43137"/>
                    </a:srgbClr>
                  </a:outerShdw>
                </a:effectLst>
                <a:latin typeface="+mn-lt"/>
              </a:rPr>
              <a:t>ενδοπορικό</a:t>
            </a:r>
            <a:r>
              <a:rPr lang="el-GR" sz="1400" dirty="0" smtClean="0">
                <a:solidFill>
                  <a:schemeClr val="tx2">
                    <a:lumMod val="50000"/>
                  </a:schemeClr>
                </a:solidFill>
                <a:latin typeface="+mn-lt"/>
              </a:rPr>
              <a:t> καρκίνωμα, τουλάχιστον </a:t>
            </a:r>
            <a:r>
              <a:rPr lang="el-GR" sz="1400" dirty="0" err="1" smtClean="0">
                <a:solidFill>
                  <a:schemeClr val="tx2">
                    <a:lumMod val="50000"/>
                  </a:schemeClr>
                </a:solidFill>
                <a:latin typeface="+mn-lt"/>
              </a:rPr>
              <a:t>εστιακώς</a:t>
            </a:r>
            <a:r>
              <a:rPr lang="el-GR" sz="1400" dirty="0" smtClean="0">
                <a:solidFill>
                  <a:schemeClr val="tx2">
                    <a:lumMod val="50000"/>
                  </a:schemeClr>
                </a:solidFill>
                <a:latin typeface="+mn-lt"/>
              </a:rPr>
              <a:t>, οπότε αποκλείεται το υψηλόβαθμης κακοήθειας κυψελιδικό </a:t>
            </a:r>
            <a:r>
              <a:rPr lang="el-GR" sz="1400" dirty="0" err="1" smtClean="0">
                <a:solidFill>
                  <a:schemeClr val="tx2">
                    <a:lumMod val="50000"/>
                  </a:schemeClr>
                </a:solidFill>
                <a:latin typeface="+mn-lt"/>
              </a:rPr>
              <a:t>αδενοκαρκίνωμα</a:t>
            </a:r>
            <a:r>
              <a:rPr lang="el-GR" sz="1400" dirty="0" smtClean="0">
                <a:solidFill>
                  <a:schemeClr val="tx2">
                    <a:lumMod val="50000"/>
                  </a:schemeClr>
                </a:solidFill>
                <a:latin typeface="+mn-lt"/>
              </a:rPr>
              <a:t> του προστάτη αδένα. Αντίθετα με την </a:t>
            </a:r>
            <a:r>
              <a:rPr lang="en-US" sz="1400" dirty="0" smtClean="0">
                <a:solidFill>
                  <a:schemeClr val="tx2">
                    <a:lumMod val="50000"/>
                  </a:schemeClr>
                </a:solidFill>
                <a:latin typeface="+mn-lt"/>
              </a:rPr>
              <a:t>PIN, </a:t>
            </a:r>
            <a:r>
              <a:rPr lang="el-GR" sz="1400" dirty="0" smtClean="0">
                <a:solidFill>
                  <a:schemeClr val="tx2">
                    <a:lumMod val="50000"/>
                  </a:schemeClr>
                </a:solidFill>
                <a:latin typeface="+mn-lt"/>
              </a:rPr>
              <a:t>πολυάριθμες </a:t>
            </a:r>
            <a:r>
              <a:rPr lang="el-GR" sz="1400" b="1" dirty="0" smtClean="0">
                <a:solidFill>
                  <a:schemeClr val="tx2">
                    <a:lumMod val="50000"/>
                  </a:schemeClr>
                </a:solidFill>
                <a:latin typeface="+mn-lt"/>
              </a:rPr>
              <a:t>συρρέουσες </a:t>
            </a:r>
            <a:r>
              <a:rPr lang="el-GR" sz="1400" dirty="0" smtClean="0">
                <a:solidFill>
                  <a:schemeClr val="tx2">
                    <a:lumMod val="50000"/>
                  </a:schemeClr>
                </a:solidFill>
                <a:latin typeface="+mn-lt"/>
              </a:rPr>
              <a:t>αδενικές δομές  με </a:t>
            </a:r>
            <a:r>
              <a:rPr lang="el-GR" sz="1400" dirty="0" smtClean="0">
                <a:solidFill>
                  <a:schemeClr val="tx2">
                    <a:lumMod val="50000"/>
                  </a:schemeClr>
                </a:solidFill>
                <a:effectLst>
                  <a:outerShdw blurRad="38100" dist="38100" dir="2700000" algn="tl">
                    <a:srgbClr val="000000">
                      <a:alpha val="43137"/>
                    </a:srgbClr>
                  </a:outerShdw>
                </a:effectLst>
                <a:latin typeface="+mn-lt"/>
              </a:rPr>
              <a:t>πολύ</a:t>
            </a:r>
            <a:r>
              <a:rPr lang="el-GR" sz="1400" dirty="0" smtClean="0">
                <a:solidFill>
                  <a:schemeClr val="tx2">
                    <a:lumMod val="50000"/>
                  </a:schemeClr>
                </a:solidFill>
                <a:latin typeface="+mn-lt"/>
              </a:rPr>
              <a:t> </a:t>
            </a:r>
            <a:r>
              <a:rPr lang="el-GR" sz="1400" dirty="0" smtClean="0">
                <a:solidFill>
                  <a:schemeClr val="tx2">
                    <a:lumMod val="50000"/>
                  </a:schemeClr>
                </a:solidFill>
                <a:effectLst>
                  <a:outerShdw blurRad="38100" dist="38100" dir="2700000" algn="tl">
                    <a:srgbClr val="000000">
                      <a:alpha val="43137"/>
                    </a:srgbClr>
                  </a:outerShdw>
                </a:effectLst>
                <a:latin typeface="+mn-lt"/>
              </a:rPr>
              <a:t>σύνθετη</a:t>
            </a:r>
            <a:r>
              <a:rPr lang="el-GR" sz="1400" dirty="0" smtClean="0">
                <a:solidFill>
                  <a:schemeClr val="tx2">
                    <a:lumMod val="50000"/>
                  </a:schemeClr>
                </a:solidFill>
                <a:latin typeface="+mn-lt"/>
              </a:rPr>
              <a:t> αρχιτεκτονική, </a:t>
            </a:r>
            <a:r>
              <a:rPr lang="el-GR" sz="1400" dirty="0" smtClean="0">
                <a:solidFill>
                  <a:schemeClr val="tx2">
                    <a:lumMod val="50000"/>
                  </a:schemeClr>
                </a:solidFill>
                <a:effectLst>
                  <a:outerShdw blurRad="38100" dist="38100" dir="2700000" algn="tl">
                    <a:srgbClr val="000000">
                      <a:alpha val="43137"/>
                    </a:srgbClr>
                  </a:outerShdw>
                </a:effectLst>
                <a:latin typeface="+mn-lt"/>
              </a:rPr>
              <a:t>πολύ έντονη </a:t>
            </a:r>
            <a:r>
              <a:rPr lang="en-US" sz="1400" dirty="0" smtClean="0">
                <a:solidFill>
                  <a:schemeClr val="tx2">
                    <a:lumMod val="50000"/>
                  </a:schemeClr>
                </a:solidFill>
                <a:effectLst>
                  <a:outerShdw blurRad="38100" dist="38100" dir="2700000" algn="tl">
                    <a:srgbClr val="000000">
                      <a:alpha val="43137"/>
                    </a:srgbClr>
                  </a:outerShdw>
                </a:effectLst>
                <a:latin typeface="+mn-lt"/>
              </a:rPr>
              <a:t> </a:t>
            </a:r>
            <a:r>
              <a:rPr lang="el-GR" sz="1400" dirty="0" smtClean="0">
                <a:solidFill>
                  <a:schemeClr val="tx2">
                    <a:lumMod val="50000"/>
                  </a:schemeClr>
                </a:solidFill>
                <a:effectLst>
                  <a:outerShdw blurRad="38100" dist="38100" dir="2700000" algn="tl">
                    <a:srgbClr val="000000">
                      <a:alpha val="43137"/>
                    </a:srgbClr>
                  </a:outerShdw>
                </a:effectLst>
                <a:latin typeface="+mn-lt"/>
              </a:rPr>
              <a:t>και σχετικά  </a:t>
            </a:r>
            <a:r>
              <a:rPr lang="el-GR" sz="1400" b="1" spc="600" dirty="0" smtClean="0">
                <a:solidFill>
                  <a:schemeClr val="tx2">
                    <a:lumMod val="50000"/>
                  </a:schemeClr>
                </a:solidFill>
                <a:effectLst>
                  <a:outerShdw blurRad="38100" dist="38100" dir="2700000" algn="tl">
                    <a:srgbClr val="000000">
                      <a:alpha val="43137"/>
                    </a:srgbClr>
                  </a:outerShdw>
                </a:effectLst>
                <a:latin typeface="+mn-lt"/>
              </a:rPr>
              <a:t>αν</a:t>
            </a:r>
            <a:r>
              <a:rPr lang="el-GR" sz="1400" spc="600" dirty="0" smtClean="0">
                <a:solidFill>
                  <a:schemeClr val="tx2">
                    <a:lumMod val="50000"/>
                  </a:schemeClr>
                </a:solidFill>
                <a:effectLst>
                  <a:outerShdw blurRad="38100" dist="38100" dir="2700000" algn="tl">
                    <a:srgbClr val="000000">
                      <a:alpha val="43137"/>
                    </a:srgbClr>
                  </a:outerShdw>
                </a:effectLst>
                <a:latin typeface="+mn-lt"/>
              </a:rPr>
              <a:t>ομοιόμορφη</a:t>
            </a:r>
            <a:r>
              <a:rPr lang="el-GR" sz="1400" dirty="0" smtClean="0">
                <a:solidFill>
                  <a:schemeClr val="tx2">
                    <a:lumMod val="50000"/>
                  </a:schemeClr>
                </a:solidFill>
                <a:effectLst>
                  <a:outerShdw blurRad="38100" dist="38100" dir="2700000" algn="tl">
                    <a:srgbClr val="000000">
                      <a:alpha val="43137"/>
                    </a:srgbClr>
                  </a:outerShdw>
                </a:effectLst>
                <a:latin typeface="+mn-lt"/>
              </a:rPr>
              <a:t> </a:t>
            </a:r>
            <a:r>
              <a:rPr lang="el-GR" sz="1400" dirty="0" smtClean="0">
                <a:solidFill>
                  <a:schemeClr val="tx2">
                    <a:lumMod val="50000"/>
                  </a:schemeClr>
                </a:solidFill>
                <a:latin typeface="+mn-lt"/>
              </a:rPr>
              <a:t>πυρηνική </a:t>
            </a:r>
            <a:r>
              <a:rPr lang="el-GR" sz="1400" dirty="0" err="1" smtClean="0">
                <a:solidFill>
                  <a:schemeClr val="tx2">
                    <a:lumMod val="50000"/>
                  </a:schemeClr>
                </a:solidFill>
                <a:effectLst>
                  <a:outerShdw blurRad="38100" dist="38100" dir="2700000" algn="tl">
                    <a:srgbClr val="000000">
                      <a:alpha val="43137"/>
                    </a:srgbClr>
                  </a:outerShdw>
                </a:effectLst>
                <a:latin typeface="+mn-lt"/>
              </a:rPr>
              <a:t>ατυπία</a:t>
            </a:r>
            <a:r>
              <a:rPr lang="en-US" sz="1400" dirty="0" smtClean="0">
                <a:solidFill>
                  <a:schemeClr val="tx2">
                    <a:lumMod val="50000"/>
                  </a:schemeClr>
                </a:solidFill>
                <a:effectLst>
                  <a:outerShdw blurRad="38100" dist="38100" dir="2700000" algn="tl">
                    <a:srgbClr val="000000">
                      <a:alpha val="43137"/>
                    </a:srgbClr>
                  </a:outerShdw>
                </a:effectLst>
                <a:latin typeface="+mn-lt"/>
              </a:rPr>
              <a:t> </a:t>
            </a:r>
            <a:r>
              <a:rPr lang="el-GR" sz="1400" dirty="0" smtClean="0">
                <a:solidFill>
                  <a:schemeClr val="tx2">
                    <a:lumMod val="50000"/>
                  </a:schemeClr>
                </a:solidFill>
                <a:effectLst>
                  <a:outerShdw blurRad="38100" dist="38100" dir="2700000" algn="tl">
                    <a:srgbClr val="000000">
                      <a:alpha val="43137"/>
                    </a:srgbClr>
                  </a:outerShdw>
                </a:effectLst>
                <a:latin typeface="+mn-lt"/>
              </a:rPr>
              <a:t>μεταξύ των </a:t>
            </a:r>
            <a:r>
              <a:rPr lang="el-GR" sz="1400" dirty="0" err="1" smtClean="0">
                <a:solidFill>
                  <a:schemeClr val="tx2">
                    <a:lumMod val="50000"/>
                  </a:schemeClr>
                </a:solidFill>
                <a:effectLst>
                  <a:outerShdw blurRad="38100" dist="38100" dir="2700000" algn="tl">
                    <a:srgbClr val="000000">
                      <a:alpha val="43137"/>
                    </a:srgbClr>
                  </a:outerShdw>
                </a:effectLst>
                <a:latin typeface="+mn-lt"/>
              </a:rPr>
              <a:t>ατύπων</a:t>
            </a:r>
            <a:r>
              <a:rPr lang="el-GR" sz="1400" dirty="0" smtClean="0">
                <a:solidFill>
                  <a:schemeClr val="tx2">
                    <a:lumMod val="50000"/>
                  </a:schemeClr>
                </a:solidFill>
                <a:effectLst>
                  <a:outerShdw blurRad="38100" dist="38100" dir="2700000" algn="tl">
                    <a:srgbClr val="000000">
                      <a:alpha val="43137"/>
                    </a:srgbClr>
                  </a:outerShdw>
                </a:effectLst>
                <a:latin typeface="+mn-lt"/>
              </a:rPr>
              <a:t>  κυψελιδικών κυττάρων</a:t>
            </a:r>
            <a:r>
              <a:rPr lang="el-GR" sz="1400" dirty="0" smtClean="0">
                <a:solidFill>
                  <a:schemeClr val="tx2">
                    <a:lumMod val="50000"/>
                  </a:schemeClr>
                </a:solidFill>
                <a:latin typeface="+mn-lt"/>
              </a:rPr>
              <a:t>, </a:t>
            </a:r>
            <a:r>
              <a:rPr lang="el-GR" sz="1400" dirty="0" smtClean="0">
                <a:solidFill>
                  <a:schemeClr val="tx2">
                    <a:lumMod val="50000"/>
                  </a:schemeClr>
                </a:solidFill>
                <a:effectLst>
                  <a:outerShdw blurRad="38100" dist="38100" dir="2700000" algn="tl">
                    <a:srgbClr val="000000">
                      <a:alpha val="43137"/>
                    </a:srgbClr>
                  </a:outerShdw>
                </a:effectLst>
                <a:latin typeface="+mn-lt"/>
              </a:rPr>
              <a:t>μιτώσεις, πιθανή  η νέκρωση</a:t>
            </a:r>
            <a:r>
              <a:rPr lang="el-GR" sz="1400" dirty="0" smtClean="0">
                <a:solidFill>
                  <a:schemeClr val="tx2">
                    <a:lumMod val="50000"/>
                  </a:schemeClr>
                </a:solidFill>
                <a:latin typeface="+mn-lt"/>
              </a:rPr>
              <a:t>. </a:t>
            </a:r>
            <a:br>
              <a:rPr lang="el-GR" sz="1400" dirty="0" smtClean="0">
                <a:solidFill>
                  <a:schemeClr val="tx2">
                    <a:lumMod val="50000"/>
                  </a:schemeClr>
                </a:solidFill>
                <a:latin typeface="+mn-lt"/>
              </a:rPr>
            </a:br>
            <a:r>
              <a:rPr lang="el-GR" sz="1400" dirty="0" smtClean="0">
                <a:solidFill>
                  <a:schemeClr val="tx2">
                    <a:lumMod val="50000"/>
                  </a:schemeClr>
                </a:solidFill>
                <a:latin typeface="+mn-lt"/>
              </a:rPr>
              <a:t>(ΔΔ</a:t>
            </a:r>
            <a:r>
              <a:rPr lang="en-US" sz="1400" dirty="0" smtClean="0">
                <a:solidFill>
                  <a:schemeClr val="tx2">
                    <a:lumMod val="50000"/>
                  </a:schemeClr>
                </a:solidFill>
                <a:latin typeface="+mn-lt"/>
              </a:rPr>
              <a:t>: </a:t>
            </a:r>
            <a:r>
              <a:rPr lang="el-GR" sz="1400" b="1" dirty="0" smtClean="0">
                <a:solidFill>
                  <a:schemeClr val="tx2">
                    <a:lumMod val="50000"/>
                  </a:schemeClr>
                </a:solidFill>
                <a:latin typeface="+mn-lt"/>
              </a:rPr>
              <a:t>υψηλόβαθμη </a:t>
            </a:r>
            <a:r>
              <a:rPr lang="en-US" sz="1400" b="1" dirty="0" smtClean="0">
                <a:solidFill>
                  <a:schemeClr val="tx2">
                    <a:lumMod val="50000"/>
                  </a:schemeClr>
                </a:solidFill>
                <a:latin typeface="+mn-lt"/>
              </a:rPr>
              <a:t>PIN</a:t>
            </a:r>
            <a:r>
              <a:rPr lang="el-GR" sz="1400" b="1" dirty="0" smtClean="0">
                <a:solidFill>
                  <a:schemeClr val="tx2">
                    <a:lumMod val="50000"/>
                  </a:schemeClr>
                </a:solidFill>
                <a:latin typeface="+mn-lt"/>
              </a:rPr>
              <a:t>= πρόδρομη </a:t>
            </a:r>
            <a:r>
              <a:rPr lang="el-GR" sz="1400" dirty="0" smtClean="0">
                <a:solidFill>
                  <a:schemeClr val="tx2">
                    <a:lumMod val="50000"/>
                  </a:schemeClr>
                </a:solidFill>
                <a:latin typeface="+mn-lt"/>
              </a:rPr>
              <a:t>αλλοίωση του προστατικού καρκίνου, </a:t>
            </a:r>
            <a:r>
              <a:rPr lang="el-GR" sz="1400" i="1" dirty="0" smtClean="0">
                <a:solidFill>
                  <a:schemeClr val="tx2">
                    <a:lumMod val="50000"/>
                  </a:schemeClr>
                </a:solidFill>
                <a:latin typeface="+mn-lt"/>
              </a:rPr>
              <a:t>ενίοτε </a:t>
            </a:r>
            <a:r>
              <a:rPr lang="el-GR" sz="1400" dirty="0" err="1" smtClean="0">
                <a:solidFill>
                  <a:schemeClr val="tx2">
                    <a:lumMod val="50000"/>
                  </a:schemeClr>
                </a:solidFill>
                <a:latin typeface="+mn-lt"/>
              </a:rPr>
              <a:t>μεταπίπτουσα</a:t>
            </a:r>
            <a:r>
              <a:rPr lang="el-GR" sz="1400" dirty="0" smtClean="0">
                <a:solidFill>
                  <a:schemeClr val="tx2">
                    <a:lumMod val="50000"/>
                  </a:schemeClr>
                </a:solidFill>
                <a:latin typeface="+mn-lt"/>
              </a:rPr>
              <a:t> σε διηθητικό καρκίνωμα)</a:t>
            </a:r>
            <a:endParaRPr lang="el-GR" sz="1400" dirty="0">
              <a:solidFill>
                <a:schemeClr val="tx2">
                  <a:lumMod val="50000"/>
                </a:schemeClr>
              </a:solidFill>
              <a:latin typeface="+mn-lt"/>
            </a:endParaRPr>
          </a:p>
        </p:txBody>
      </p:sp>
      <p:pic>
        <p:nvPicPr>
          <p:cNvPr id="115714" name="Picture 2" descr="E:\PROSTATE INTRADUCTAL CARCINOMA\F148\IMAGE003.JPG"/>
          <p:cNvPicPr>
            <a:picLocks noChangeAspect="1" noChangeArrowheads="1"/>
          </p:cNvPicPr>
          <p:nvPr/>
        </p:nvPicPr>
        <p:blipFill>
          <a:blip r:embed="rId2" cstate="print"/>
          <a:srcRect/>
          <a:stretch>
            <a:fillRect/>
          </a:stretch>
        </p:blipFill>
        <p:spPr bwMode="auto">
          <a:xfrm>
            <a:off x="5878753" y="4221088"/>
            <a:ext cx="3265247" cy="2448272"/>
          </a:xfrm>
          <a:prstGeom prst="rect">
            <a:avLst/>
          </a:prstGeom>
          <a:noFill/>
        </p:spPr>
      </p:pic>
      <p:pic>
        <p:nvPicPr>
          <p:cNvPr id="118787" name="Picture 3" descr="E:\PROSTATE INTRADUCTAL CARCINOMA\F145\IMAGE007.JPG"/>
          <p:cNvPicPr>
            <a:picLocks noChangeAspect="1" noChangeArrowheads="1"/>
          </p:cNvPicPr>
          <p:nvPr/>
        </p:nvPicPr>
        <p:blipFill>
          <a:blip r:embed="rId3" cstate="print"/>
          <a:srcRect/>
          <a:stretch>
            <a:fillRect/>
          </a:stretch>
        </p:blipFill>
        <p:spPr bwMode="auto">
          <a:xfrm>
            <a:off x="5903639" y="1700808"/>
            <a:ext cx="3240361" cy="2429612"/>
          </a:xfrm>
          <a:prstGeom prst="rect">
            <a:avLst/>
          </a:prstGeom>
          <a:noFill/>
        </p:spPr>
      </p:pic>
      <p:pic>
        <p:nvPicPr>
          <p:cNvPr id="5" name="Picture 2" descr="E:\PROSTATE INTRADUCTAL CARCINOMA\F145\IMAGE006.JPG"/>
          <p:cNvPicPr>
            <a:picLocks noChangeAspect="1" noChangeArrowheads="1"/>
          </p:cNvPicPr>
          <p:nvPr/>
        </p:nvPicPr>
        <p:blipFill>
          <a:blip r:embed="rId4" cstate="print"/>
          <a:srcRect/>
          <a:stretch>
            <a:fillRect/>
          </a:stretch>
        </p:blipFill>
        <p:spPr bwMode="auto">
          <a:xfrm rot="5400000">
            <a:off x="2603286" y="2877434"/>
            <a:ext cx="3649395" cy="2736304"/>
          </a:xfrm>
          <a:prstGeom prst="rect">
            <a:avLst/>
          </a:prstGeom>
          <a:noFill/>
        </p:spPr>
      </p:pic>
      <p:pic>
        <p:nvPicPr>
          <p:cNvPr id="6" name="Picture 3" descr="E:\PROSTATE INTRADUCTAL CARCINOMA\F145\IMAGE005.JPG"/>
          <p:cNvPicPr>
            <a:picLocks noChangeAspect="1" noChangeArrowheads="1"/>
          </p:cNvPicPr>
          <p:nvPr/>
        </p:nvPicPr>
        <p:blipFill>
          <a:blip r:embed="rId5" cstate="print"/>
          <a:srcRect/>
          <a:stretch>
            <a:fillRect/>
          </a:stretch>
        </p:blipFill>
        <p:spPr bwMode="auto">
          <a:xfrm rot="5400000">
            <a:off x="-279913" y="2880312"/>
            <a:ext cx="3672408" cy="2753559"/>
          </a:xfrm>
          <a:prstGeom prst="rect">
            <a:avLst/>
          </a:prstGeom>
          <a:noFill/>
        </p:spPr>
      </p:pic>
      <p:pic>
        <p:nvPicPr>
          <p:cNvPr id="7" name="Picture 4" descr="E:\PROSTATE INTRADUCTAL CARCINOMA\F145\IMAGE000.JPG"/>
          <p:cNvPicPr>
            <a:picLocks noChangeAspect="1" noChangeArrowheads="1"/>
          </p:cNvPicPr>
          <p:nvPr/>
        </p:nvPicPr>
        <p:blipFill>
          <a:blip r:embed="rId6" cstate="print"/>
          <a:srcRect/>
          <a:stretch>
            <a:fillRect/>
          </a:stretch>
        </p:blipFill>
        <p:spPr bwMode="auto">
          <a:xfrm>
            <a:off x="1331640" y="1700808"/>
            <a:ext cx="6552728" cy="4913214"/>
          </a:xfrm>
          <a:prstGeom prst="rect">
            <a:avLst/>
          </a:prstGeom>
          <a:noFill/>
        </p:spPr>
      </p:pic>
    </p:spTree>
    <p:extLst>
      <p:ext uri="{BB962C8B-B14F-4D97-AF65-F5344CB8AC3E}">
        <p14:creationId xmlns:p14="http://schemas.microsoft.com/office/powerpoint/2010/main" val="510072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118787"/>
                                        </p:tgtEl>
                                        <p:attrNameLst>
                                          <p:attrName>style.visibility</p:attrName>
                                        </p:attrNameLst>
                                      </p:cBhvr>
                                      <p:to>
                                        <p:strVal val="visible"/>
                                      </p:to>
                                    </p:set>
                                    <p:animEffect transition="in" filter="dissolve">
                                      <p:cBhvr>
                                        <p:cTn id="18" dur="500"/>
                                        <p:tgtEl>
                                          <p:spTgt spid="118787"/>
                                        </p:tgtEl>
                                      </p:cBhvr>
                                    </p:animEffect>
                                  </p:childTnLst>
                                </p:cTn>
                              </p:par>
                              <p:par>
                                <p:cTn id="19" presetID="9" presetClass="entr" presetSubtype="0" fill="hold" nodeType="withEffect">
                                  <p:stCondLst>
                                    <p:cond delay="0"/>
                                  </p:stCondLst>
                                  <p:childTnLst>
                                    <p:set>
                                      <p:cBhvr>
                                        <p:cTn id="20" dur="1" fill="hold">
                                          <p:stCondLst>
                                            <p:cond delay="0"/>
                                          </p:stCondLst>
                                        </p:cTn>
                                        <p:tgtEl>
                                          <p:spTgt spid="115714"/>
                                        </p:tgtEl>
                                        <p:attrNameLst>
                                          <p:attrName>style.visibility</p:attrName>
                                        </p:attrNameLst>
                                      </p:cBhvr>
                                      <p:to>
                                        <p:strVal val="visible"/>
                                      </p:to>
                                    </p:set>
                                    <p:animEffect transition="in" filter="dissolve">
                                      <p:cBhvr>
                                        <p:cTn id="21" dur="500"/>
                                        <p:tgtEl>
                                          <p:spTgt spid="11571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968942"/>
          </a:xfrm>
        </p:spPr>
        <p:txBody>
          <a:bodyPr>
            <a:normAutofit fontScale="90000"/>
          </a:bodyPr>
          <a:lstStyle/>
          <a:p>
            <a:r>
              <a:rPr lang="el-GR" sz="1800" dirty="0" smtClean="0"/>
              <a:t>  </a:t>
            </a:r>
            <a:r>
              <a:rPr lang="el-GR" sz="1600" dirty="0"/>
              <a:t>Ά</a:t>
            </a:r>
            <a:r>
              <a:rPr lang="el-GR" sz="1600" dirty="0" smtClean="0"/>
              <a:t>τυποι αδένες δίκην </a:t>
            </a:r>
            <a:r>
              <a:rPr lang="en-US" sz="1600" dirty="0" smtClean="0"/>
              <a:t>PIN</a:t>
            </a:r>
            <a:r>
              <a:rPr lang="el-GR" sz="1600" dirty="0" smtClean="0"/>
              <a:t>,  παρακείμενοι διηθητικών κυψελιδικών καρκινωμάτων πιθανώς να αντιστοιχούν σε </a:t>
            </a:r>
            <a:r>
              <a:rPr lang="el-GR" sz="1600" dirty="0" err="1" smtClean="0"/>
              <a:t>ενδοπορικά</a:t>
            </a:r>
            <a:r>
              <a:rPr lang="el-GR" sz="1600" dirty="0" smtClean="0"/>
              <a:t> καρκινώματα «χαμηλόβαθμης μορφολογικής κακοήθειας». Ο  σχετικός όρος, «</a:t>
            </a:r>
            <a:r>
              <a:rPr lang="el-GR" sz="1600" dirty="0" smtClean="0">
                <a:effectLst>
                  <a:outerShdw blurRad="38100" dist="38100" dir="2700000" algn="tl">
                    <a:srgbClr val="000000">
                      <a:alpha val="43137"/>
                    </a:srgbClr>
                  </a:outerShdw>
                </a:effectLst>
              </a:rPr>
              <a:t>άτυπος </a:t>
            </a:r>
            <a:r>
              <a:rPr lang="el-GR" sz="1600" dirty="0" err="1" smtClean="0">
                <a:effectLst>
                  <a:outerShdw blurRad="38100" dist="38100" dir="2700000" algn="tl">
                    <a:srgbClr val="000000">
                      <a:alpha val="43137"/>
                    </a:srgbClr>
                  </a:outerShdw>
                </a:effectLst>
              </a:rPr>
              <a:t>ενδοπορικός</a:t>
            </a:r>
            <a:r>
              <a:rPr lang="el-GR" sz="1600" dirty="0" smtClean="0">
                <a:effectLst>
                  <a:outerShdw blurRad="38100" dist="38100" dir="2700000" algn="tl">
                    <a:srgbClr val="000000">
                      <a:alpha val="43137"/>
                    </a:srgbClr>
                  </a:outerShdw>
                </a:effectLst>
              </a:rPr>
              <a:t> πολλαπλασιασμός» , αν και </a:t>
            </a:r>
            <a:r>
              <a:rPr lang="el-GR" sz="1600" dirty="0" err="1" smtClean="0">
                <a:effectLst>
                  <a:outerShdw blurRad="38100" dist="38100" dir="2700000" algn="tl">
                    <a:srgbClr val="000000">
                      <a:alpha val="43137"/>
                    </a:srgbClr>
                  </a:outerShdw>
                </a:effectLst>
              </a:rPr>
              <a:t>κυτταρολογικώς</a:t>
            </a:r>
            <a:r>
              <a:rPr lang="el-GR" sz="1600" dirty="0" smtClean="0">
                <a:effectLst>
                  <a:outerShdw blurRad="38100" dist="38100" dir="2700000" algn="tl">
                    <a:srgbClr val="000000">
                      <a:alpha val="43137"/>
                    </a:srgbClr>
                  </a:outerShdw>
                </a:effectLst>
              </a:rPr>
              <a:t> υπολείπεται σε </a:t>
            </a:r>
            <a:r>
              <a:rPr lang="el-GR" sz="1600" dirty="0" err="1" smtClean="0">
                <a:effectLst>
                  <a:outerShdw blurRad="38100" dist="38100" dir="2700000" algn="tl">
                    <a:srgbClr val="000000">
                      <a:alpha val="43137"/>
                    </a:srgbClr>
                  </a:outerShdw>
                </a:effectLst>
              </a:rPr>
              <a:t>ατυπία</a:t>
            </a:r>
            <a:r>
              <a:rPr lang="el-GR" sz="1600" dirty="0" smtClean="0">
                <a:effectLst>
                  <a:outerShdw blurRad="38100" dist="38100" dir="2700000" algn="tl">
                    <a:srgbClr val="000000">
                      <a:alpha val="43137"/>
                    </a:srgbClr>
                  </a:outerShdw>
                </a:effectLst>
              </a:rPr>
              <a:t> από το </a:t>
            </a:r>
            <a:r>
              <a:rPr lang="el-GR" sz="1600" dirty="0" err="1" smtClean="0">
                <a:effectLst>
                  <a:outerShdw blurRad="38100" dist="38100" dir="2700000" algn="tl">
                    <a:srgbClr val="000000">
                      <a:alpha val="43137"/>
                    </a:srgbClr>
                  </a:outerShdw>
                </a:effectLst>
              </a:rPr>
              <a:t>ενδοπορικό</a:t>
            </a:r>
            <a:r>
              <a:rPr lang="el-GR" sz="1600" dirty="0" smtClean="0">
                <a:effectLst>
                  <a:outerShdw blurRad="38100" dist="38100" dir="2700000" algn="tl">
                    <a:srgbClr val="000000">
                      <a:alpha val="43137"/>
                    </a:srgbClr>
                  </a:outerShdw>
                </a:effectLst>
              </a:rPr>
              <a:t> καρκίνωμα, </a:t>
            </a:r>
            <a:r>
              <a:rPr lang="el-GR" sz="1600" dirty="0" smtClean="0"/>
              <a:t>μορφολογικώς μάλλον υπερτερεί σε </a:t>
            </a:r>
            <a:r>
              <a:rPr lang="el-GR" sz="1600" dirty="0" err="1" smtClean="0"/>
              <a:t>ατυπία</a:t>
            </a:r>
            <a:r>
              <a:rPr lang="el-GR" sz="1600" dirty="0" smtClean="0"/>
              <a:t> από τη </a:t>
            </a:r>
            <a:r>
              <a:rPr lang="en-US" sz="1600" dirty="0" smtClean="0"/>
              <a:t>HGPIN</a:t>
            </a:r>
            <a:r>
              <a:rPr lang="el-GR" sz="1600" dirty="0" smtClean="0"/>
              <a:t>· αντιστοιχεί δε, σε ορισμένους μεγάλους, </a:t>
            </a:r>
            <a:r>
              <a:rPr lang="el-GR" sz="1600" i="1" dirty="0" smtClean="0"/>
              <a:t>χαλαρά</a:t>
            </a:r>
            <a:r>
              <a:rPr lang="el-GR" sz="1600" dirty="0" smtClean="0"/>
              <a:t> ηθμοειδείς αδένες οι οποίοι μορφολογικώς </a:t>
            </a:r>
            <a:r>
              <a:rPr lang="el-GR" sz="1600" i="1" dirty="0" smtClean="0">
                <a:effectLst>
                  <a:outerShdw blurRad="38100" dist="38100" dir="2700000" algn="tl">
                    <a:srgbClr val="000000">
                      <a:alpha val="43137"/>
                    </a:srgbClr>
                  </a:outerShdw>
                </a:effectLst>
              </a:rPr>
              <a:t>δεν</a:t>
            </a:r>
            <a:r>
              <a:rPr lang="el-GR" sz="1600" dirty="0" smtClean="0"/>
              <a:t> επαρκούν για τη διάγνωση </a:t>
            </a:r>
            <a:r>
              <a:rPr lang="el-GR" sz="1600" dirty="0" err="1" smtClean="0"/>
              <a:t>ενδοπορικού</a:t>
            </a:r>
            <a:r>
              <a:rPr lang="el-GR" sz="1600" dirty="0" smtClean="0"/>
              <a:t> καρκινώματος· πλην όμως , σε επίπεδο μοριακών μεταβολών ( κατάσταση των γονιδίων </a:t>
            </a:r>
            <a:r>
              <a:rPr lang="en-US" sz="1600" dirty="0" smtClean="0"/>
              <a:t>ERG &amp; PTEN)</a:t>
            </a:r>
            <a:r>
              <a:rPr lang="el-GR" sz="1600" dirty="0" smtClean="0"/>
              <a:t> και κλινικής συμπεριφοράς, προσομοιάζουν με το </a:t>
            </a:r>
            <a:r>
              <a:rPr lang="el-GR" sz="1600" dirty="0" err="1" smtClean="0"/>
              <a:t>ενδοπορικό</a:t>
            </a:r>
            <a:r>
              <a:rPr lang="el-GR" sz="1600" dirty="0" smtClean="0"/>
              <a:t> καρκίνωμα. Στις περιπτώσεις που ο «άτυπος </a:t>
            </a:r>
            <a:r>
              <a:rPr lang="el-GR" sz="1600" dirty="0" err="1" smtClean="0"/>
              <a:t>ενδοπορικός</a:t>
            </a:r>
            <a:r>
              <a:rPr lang="el-GR" sz="1600" dirty="0" smtClean="0"/>
              <a:t> πολλαπλασιασμός» αποτελεί το μόνο εύρημα στο </a:t>
            </a:r>
            <a:r>
              <a:rPr lang="el-GR" sz="1600" dirty="0" err="1" smtClean="0"/>
              <a:t>βιοπτικό</a:t>
            </a:r>
            <a:r>
              <a:rPr lang="el-GR" sz="1600" dirty="0" smtClean="0"/>
              <a:t> μας υλικό, χρειάζεται, αντίθετα με τη διάγνωση της </a:t>
            </a:r>
            <a:r>
              <a:rPr lang="en-US" sz="1600" dirty="0" smtClean="0"/>
              <a:t>HG PIN, </a:t>
            </a:r>
            <a:r>
              <a:rPr lang="el-GR" sz="1600" dirty="0" smtClean="0"/>
              <a:t> άμεση επανάληψη της βιοψίας , ώστε να μην ξεφύγει πιθανό διηθητικό καρκίνωμα.</a:t>
            </a:r>
            <a:br>
              <a:rPr lang="el-GR" sz="1600" dirty="0" smtClean="0"/>
            </a:br>
            <a:r>
              <a:rPr lang="en-US" sz="1600" dirty="0" smtClean="0"/>
              <a:t>M Zhou. Modern </a:t>
            </a:r>
            <a:r>
              <a:rPr lang="en-US" sz="1600" dirty="0" err="1" smtClean="0"/>
              <a:t>Pathol</a:t>
            </a:r>
            <a:r>
              <a:rPr lang="en-US" sz="1600" dirty="0" smtClean="0"/>
              <a:t> (2018) 31, S71-9</a:t>
            </a:r>
            <a:endParaRPr lang="el-GR" sz="1600" dirty="0"/>
          </a:p>
        </p:txBody>
      </p:sp>
      <p:pic>
        <p:nvPicPr>
          <p:cNvPr id="7170" name="Picture 2" descr="C:\Users\Νεφέλη\Desktop\8-Figure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68942"/>
            <a:ext cx="7200850" cy="475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584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6632"/>
            <a:ext cx="8229600" cy="864096"/>
          </a:xfrm>
        </p:spPr>
        <p:txBody>
          <a:bodyPr>
            <a:normAutofit fontScale="90000"/>
          </a:bodyPr>
          <a:lstStyle/>
          <a:p>
            <a:r>
              <a:rPr lang="el-GR" sz="2800" b="1" dirty="0" smtClean="0"/>
              <a:t>ΚΡΙΤΗΡΙΑ ΔΙΑΦΟΡΟΔΙΑΓΝΩΣΗΣ </a:t>
            </a:r>
            <a:r>
              <a:rPr lang="en-US" sz="2800" b="1" dirty="0" smtClean="0"/>
              <a:t/>
            </a:r>
            <a:br>
              <a:rPr lang="en-US" sz="2800" b="1" dirty="0" smtClean="0"/>
            </a:br>
            <a:r>
              <a:rPr lang="el-GR" sz="2800" b="1" dirty="0" smtClean="0"/>
              <a:t>ΕΝΔΟΠΟΡΙΚΟΥ ΚΑΡΚΙΝΩΜΑΤΟΣ ΚΑΙ </a:t>
            </a:r>
            <a:r>
              <a:rPr lang="en-US" sz="2800" b="1" dirty="0" smtClean="0"/>
              <a:t>HG PIN</a:t>
            </a:r>
            <a:endParaRPr lang="el-GR" sz="2800" b="1" dirty="0"/>
          </a:p>
        </p:txBody>
      </p:sp>
      <p:sp>
        <p:nvSpPr>
          <p:cNvPr id="3" name="Θέση περιεχομένου 2"/>
          <p:cNvSpPr>
            <a:spLocks noGrp="1"/>
          </p:cNvSpPr>
          <p:nvPr>
            <p:ph idx="1"/>
          </p:nvPr>
        </p:nvSpPr>
        <p:spPr>
          <a:xfrm>
            <a:off x="457200" y="1412776"/>
            <a:ext cx="8229600" cy="5328592"/>
          </a:xfrm>
        </p:spPr>
        <p:txBody>
          <a:bodyPr>
            <a:normAutofit fontScale="92500" lnSpcReduction="10000"/>
          </a:bodyPr>
          <a:lstStyle/>
          <a:p>
            <a:r>
              <a:rPr lang="el-GR" b="1" dirty="0" smtClean="0"/>
              <a:t>Διεσταλμένοι</a:t>
            </a:r>
            <a:r>
              <a:rPr lang="el-GR" dirty="0" smtClean="0"/>
              <a:t> αδένες, παραπάνω από 6 αδένες άνω του 1 χιλ., με διαμέτρους διπλάσιες εκείνων των αδένων της περιφερικής ζώνης</a:t>
            </a:r>
          </a:p>
          <a:p>
            <a:r>
              <a:rPr lang="el-GR" dirty="0" err="1" smtClean="0"/>
              <a:t>Ενδαυλικός</a:t>
            </a:r>
            <a:r>
              <a:rPr lang="el-GR" dirty="0" smtClean="0"/>
              <a:t> πολλαπλασιασμός κακοήθων κυττάρων που καταλαμβάνουν </a:t>
            </a:r>
            <a:r>
              <a:rPr lang="el-GR" b="1" dirty="0" smtClean="0"/>
              <a:t>πλήρως </a:t>
            </a:r>
            <a:r>
              <a:rPr lang="el-GR" dirty="0" smtClean="0"/>
              <a:t>τον αυλό</a:t>
            </a:r>
          </a:p>
          <a:p>
            <a:r>
              <a:rPr lang="el-GR" dirty="0" smtClean="0"/>
              <a:t>Πιθανές εστίες </a:t>
            </a:r>
            <a:r>
              <a:rPr lang="el-GR" dirty="0" err="1" smtClean="0">
                <a:effectLst>
                  <a:outerShdw blurRad="38100" dist="38100" dir="2700000" algn="tl">
                    <a:srgbClr val="000000">
                      <a:alpha val="43137"/>
                    </a:srgbClr>
                  </a:outerShdw>
                </a:effectLst>
              </a:rPr>
              <a:t>φαγεσωρικής</a:t>
            </a:r>
            <a:r>
              <a:rPr lang="el-GR" dirty="0" smtClean="0">
                <a:effectLst>
                  <a:outerShdw blurRad="38100" dist="38100" dir="2700000" algn="tl">
                    <a:srgbClr val="000000">
                      <a:alpha val="43137"/>
                    </a:srgbClr>
                  </a:outerShdw>
                </a:effectLst>
              </a:rPr>
              <a:t> νέκρωσης</a:t>
            </a:r>
          </a:p>
          <a:p>
            <a:r>
              <a:rPr lang="el-GR" dirty="0" smtClean="0"/>
              <a:t>Ελάσσονα κριτήρια</a:t>
            </a:r>
            <a:r>
              <a:rPr lang="en-US" dirty="0" smtClean="0"/>
              <a:t>: </a:t>
            </a:r>
            <a:r>
              <a:rPr lang="el-GR" dirty="0" err="1" smtClean="0"/>
              <a:t>ενδοπορικοί</a:t>
            </a:r>
            <a:r>
              <a:rPr lang="el-GR" dirty="0" smtClean="0"/>
              <a:t> αδένες διακλαδιζόμενοι  υπό ορθές γωνίες με ομαλά στρογγυλά περιγράμματα, διπλός κυτταρικός πληθυσμός διαχωριζόμενος σε περιφερική και κεντρική στοιβάδα.</a:t>
            </a:r>
          </a:p>
          <a:p>
            <a:endParaRPr lang="el-GR" dirty="0"/>
          </a:p>
        </p:txBody>
      </p:sp>
    </p:spTree>
    <p:extLst>
      <p:ext uri="{BB962C8B-B14F-4D97-AF65-F5344CB8AC3E}">
        <p14:creationId xmlns:p14="http://schemas.microsoft.com/office/powerpoint/2010/main" val="1606232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E:\figures\640x480\1\68.jpg"/>
          <p:cNvPicPr>
            <a:picLocks noChangeAspect="1" noChangeArrowheads="1"/>
          </p:cNvPicPr>
          <p:nvPr/>
        </p:nvPicPr>
        <p:blipFill>
          <a:blip r:embed="rId2" cstate="print"/>
          <a:srcRect/>
          <a:stretch>
            <a:fillRect/>
          </a:stretch>
        </p:blipFill>
        <p:spPr bwMode="auto">
          <a:xfrm>
            <a:off x="4572000" y="1268760"/>
            <a:ext cx="3647636" cy="2736304"/>
          </a:xfrm>
          <a:prstGeom prst="rect">
            <a:avLst/>
          </a:prstGeom>
          <a:noFill/>
          <a:ln w="9525">
            <a:noFill/>
            <a:miter lim="800000"/>
            <a:headEnd/>
            <a:tailEnd/>
          </a:ln>
        </p:spPr>
      </p:pic>
      <p:sp>
        <p:nvSpPr>
          <p:cNvPr id="21507" name="Text Box 4"/>
          <p:cNvSpPr txBox="1">
            <a:spLocks noChangeArrowheads="1"/>
          </p:cNvSpPr>
          <p:nvPr/>
        </p:nvSpPr>
        <p:spPr bwMode="auto">
          <a:xfrm>
            <a:off x="0" y="0"/>
            <a:ext cx="9144000" cy="1338828"/>
          </a:xfrm>
          <a:prstGeom prst="rect">
            <a:avLst/>
          </a:prstGeom>
          <a:noFill/>
          <a:ln w="9525">
            <a:noFill/>
            <a:miter lim="800000"/>
            <a:headEnd/>
            <a:tailEnd/>
          </a:ln>
        </p:spPr>
        <p:txBody>
          <a:bodyPr wrap="square">
            <a:spAutoFit/>
          </a:bodyPr>
          <a:lstStyle/>
          <a:p>
            <a:pPr algn="ctr">
              <a:spcBef>
                <a:spcPct val="50000"/>
              </a:spcBef>
            </a:pPr>
            <a:r>
              <a:rPr lang="el-GR" b="1" dirty="0" smtClean="0">
                <a:solidFill>
                  <a:schemeClr val="accent1">
                    <a:lumMod val="50000"/>
                  </a:schemeClr>
                </a:solidFill>
              </a:rPr>
              <a:t>Υψηλόβαθμη  προστατική </a:t>
            </a:r>
            <a:r>
              <a:rPr lang="el-GR" b="1" dirty="0" err="1" smtClean="0">
                <a:solidFill>
                  <a:schemeClr val="accent1">
                    <a:lumMod val="50000"/>
                  </a:schemeClr>
                </a:solidFill>
              </a:rPr>
              <a:t>ενδοεπιθηλιακή</a:t>
            </a:r>
            <a:r>
              <a:rPr lang="el-GR" b="1" dirty="0" smtClean="0">
                <a:solidFill>
                  <a:schemeClr val="accent1">
                    <a:lumMod val="50000"/>
                  </a:schemeClr>
                </a:solidFill>
              </a:rPr>
              <a:t> νεοπλασία – </a:t>
            </a:r>
            <a:r>
              <a:rPr lang="en-US" b="1" dirty="0" smtClean="0">
                <a:solidFill>
                  <a:schemeClr val="accent1">
                    <a:lumMod val="50000"/>
                  </a:schemeClr>
                </a:solidFill>
              </a:rPr>
              <a:t>HG</a:t>
            </a:r>
            <a:r>
              <a:rPr lang="el-GR" b="1" dirty="0" smtClean="0">
                <a:solidFill>
                  <a:schemeClr val="accent1">
                    <a:lumMod val="50000"/>
                  </a:schemeClr>
                </a:solidFill>
              </a:rPr>
              <a:t> </a:t>
            </a:r>
            <a:r>
              <a:rPr lang="en-US" b="1" dirty="0" smtClean="0">
                <a:solidFill>
                  <a:schemeClr val="accent1">
                    <a:lumMod val="50000"/>
                  </a:schemeClr>
                </a:solidFill>
              </a:rPr>
              <a:t>PIN</a:t>
            </a:r>
            <a:r>
              <a:rPr lang="el-GR" b="1" dirty="0" smtClean="0">
                <a:solidFill>
                  <a:schemeClr val="accent1">
                    <a:lumMod val="50000"/>
                  </a:schemeClr>
                </a:solidFill>
              </a:rPr>
              <a:t> </a:t>
            </a:r>
          </a:p>
          <a:p>
            <a:pPr>
              <a:spcBef>
                <a:spcPct val="50000"/>
              </a:spcBef>
            </a:pPr>
            <a:r>
              <a:rPr lang="el-GR" sz="1400" b="1" dirty="0" smtClean="0">
                <a:solidFill>
                  <a:schemeClr val="accent1">
                    <a:lumMod val="50000"/>
                  </a:schemeClr>
                </a:solidFill>
              </a:rPr>
              <a:t>Η </a:t>
            </a:r>
            <a:r>
              <a:rPr lang="en-US" sz="1400" b="1" dirty="0" smtClean="0">
                <a:solidFill>
                  <a:schemeClr val="accent1">
                    <a:lumMod val="50000"/>
                  </a:schemeClr>
                </a:solidFill>
              </a:rPr>
              <a:t>PIN </a:t>
            </a:r>
            <a:r>
              <a:rPr lang="el-GR" sz="1400" b="1" dirty="0" smtClean="0">
                <a:solidFill>
                  <a:schemeClr val="accent1">
                    <a:lumMod val="50000"/>
                  </a:schemeClr>
                </a:solidFill>
              </a:rPr>
              <a:t>συνιστά αλλοίωση της </a:t>
            </a:r>
            <a:r>
              <a:rPr lang="el-GR" sz="1400" b="1" spc="600" dirty="0" smtClean="0">
                <a:solidFill>
                  <a:schemeClr val="accent1">
                    <a:lumMod val="50000"/>
                  </a:schemeClr>
                </a:solidFill>
                <a:effectLst>
                  <a:outerShdw blurRad="38100" dist="38100" dir="2700000" algn="tl">
                    <a:srgbClr val="000000">
                      <a:alpha val="43137"/>
                    </a:srgbClr>
                  </a:outerShdw>
                </a:effectLst>
              </a:rPr>
              <a:t>περιφερικής</a:t>
            </a:r>
            <a:r>
              <a:rPr lang="el-GR" sz="1400" b="1" dirty="0" smtClean="0">
                <a:solidFill>
                  <a:schemeClr val="accent1">
                    <a:lumMod val="50000"/>
                  </a:schemeClr>
                </a:solidFill>
              </a:rPr>
              <a:t> ζώνης του προστάτη αδένα, οπότε </a:t>
            </a:r>
            <a:r>
              <a:rPr lang="el-GR" sz="1400" b="1" u="sng" dirty="0" smtClean="0">
                <a:solidFill>
                  <a:schemeClr val="accent1">
                    <a:lumMod val="50000"/>
                  </a:schemeClr>
                </a:solidFill>
              </a:rPr>
              <a:t>δεν</a:t>
            </a:r>
            <a:r>
              <a:rPr lang="el-GR" sz="1400" b="1" dirty="0" smtClean="0">
                <a:solidFill>
                  <a:schemeClr val="accent1">
                    <a:lumMod val="50000"/>
                  </a:schemeClr>
                </a:solidFill>
              </a:rPr>
              <a:t> αναμένεται </a:t>
            </a:r>
            <a:r>
              <a:rPr lang="el-GR" sz="1400" b="1" dirty="0" err="1" smtClean="0">
                <a:solidFill>
                  <a:schemeClr val="accent1">
                    <a:lumMod val="50000"/>
                  </a:schemeClr>
                </a:solidFill>
              </a:rPr>
              <a:t>περιουρηθρικά</a:t>
            </a:r>
            <a:r>
              <a:rPr lang="el-GR" sz="1400" b="1" dirty="0" smtClean="0">
                <a:solidFill>
                  <a:schemeClr val="accent1">
                    <a:lumMod val="50000"/>
                  </a:schemeClr>
                </a:solidFill>
              </a:rPr>
              <a:t>. Πιθανώς τμηματική προσβολή των προστατικών αδένων (άνω δεξιά </a:t>
            </a:r>
            <a:r>
              <a:rPr lang="el-GR" sz="1400" b="1" dirty="0" err="1" smtClean="0">
                <a:solidFill>
                  <a:schemeClr val="accent1">
                    <a:lumMod val="50000"/>
                  </a:schemeClr>
                </a:solidFill>
              </a:rPr>
              <a:t>εικ</a:t>
            </a:r>
            <a:r>
              <a:rPr lang="el-GR" sz="1400" b="1" dirty="0" smtClean="0">
                <a:solidFill>
                  <a:schemeClr val="accent1">
                    <a:lumMod val="50000"/>
                  </a:schemeClr>
                </a:solidFill>
              </a:rPr>
              <a:t>.)</a:t>
            </a:r>
            <a:r>
              <a:rPr lang="en-US" sz="1400" b="1" dirty="0" smtClean="0">
                <a:solidFill>
                  <a:schemeClr val="accent1">
                    <a:lumMod val="50000"/>
                  </a:schemeClr>
                </a:solidFill>
              </a:rPr>
              <a:t>, </a:t>
            </a:r>
            <a:r>
              <a:rPr lang="el-GR" sz="1400" b="1" dirty="0" smtClean="0">
                <a:solidFill>
                  <a:schemeClr val="accent1">
                    <a:lumMod val="50000"/>
                  </a:schemeClr>
                </a:solidFill>
              </a:rPr>
              <a:t>γενικά </a:t>
            </a:r>
            <a:r>
              <a:rPr lang="el-GR" sz="1400" b="1" i="1" u="sng" dirty="0" smtClean="0">
                <a:solidFill>
                  <a:schemeClr val="accent1">
                    <a:lumMod val="50000"/>
                  </a:schemeClr>
                </a:solidFill>
              </a:rPr>
              <a:t>απλούστερη </a:t>
            </a:r>
            <a:r>
              <a:rPr lang="el-GR" sz="1400" b="1" dirty="0" smtClean="0">
                <a:solidFill>
                  <a:schemeClr val="accent1">
                    <a:lumMod val="50000"/>
                  </a:schemeClr>
                </a:solidFill>
              </a:rPr>
              <a:t>αρχιτεκτονική, αρκετό παρεμβαλλόμενο υπόστρωμα, υπερχρωμία ή προβάλλοντα πυρήνια  στη βασική μοίρα του </a:t>
            </a:r>
            <a:r>
              <a:rPr lang="el-GR" sz="1400" b="1" i="1" dirty="0" smtClean="0">
                <a:solidFill>
                  <a:schemeClr val="accent1">
                    <a:lumMod val="50000"/>
                  </a:schemeClr>
                </a:solidFill>
              </a:rPr>
              <a:t>κυψελιδικού</a:t>
            </a:r>
            <a:r>
              <a:rPr lang="el-GR" sz="1400" b="1" dirty="0" smtClean="0">
                <a:solidFill>
                  <a:schemeClr val="accent1">
                    <a:lumMod val="50000"/>
                  </a:schemeClr>
                </a:solidFill>
              </a:rPr>
              <a:t> επιθηλίου, διατήρηση στοιχείων βασικού κυτταρικού στοίχου αλλά πιθανή απουσία  τους σε μικρές εστίες </a:t>
            </a:r>
            <a:r>
              <a:rPr lang="en-US" sz="1400" b="1" dirty="0" smtClean="0">
                <a:solidFill>
                  <a:schemeClr val="accent1">
                    <a:lumMod val="50000"/>
                  </a:schemeClr>
                </a:solidFill>
              </a:rPr>
              <a:t>HGPIN</a:t>
            </a:r>
            <a:r>
              <a:rPr lang="el-GR" sz="1400" b="1" dirty="0" smtClean="0">
                <a:solidFill>
                  <a:schemeClr val="accent1">
                    <a:lumMod val="50000"/>
                  </a:schemeClr>
                </a:solidFill>
              </a:rPr>
              <a:t>. </a:t>
            </a:r>
            <a:endParaRPr lang="el-GR" sz="1400" dirty="0">
              <a:solidFill>
                <a:schemeClr val="accent1">
                  <a:lumMod val="50000"/>
                </a:schemeClr>
              </a:solidFill>
            </a:endParaRPr>
          </a:p>
        </p:txBody>
      </p:sp>
      <p:pic>
        <p:nvPicPr>
          <p:cNvPr id="4" name="Picture 3" descr="E:\figures\640x480\1\72.jpg"/>
          <p:cNvPicPr>
            <a:picLocks noChangeAspect="1" noChangeArrowheads="1"/>
          </p:cNvPicPr>
          <p:nvPr/>
        </p:nvPicPr>
        <p:blipFill>
          <a:blip r:embed="rId3" cstate="print"/>
          <a:srcRect/>
          <a:stretch>
            <a:fillRect/>
          </a:stretch>
        </p:blipFill>
        <p:spPr bwMode="auto">
          <a:xfrm>
            <a:off x="251520" y="1484784"/>
            <a:ext cx="3359666" cy="2520280"/>
          </a:xfrm>
          <a:prstGeom prst="rect">
            <a:avLst/>
          </a:prstGeom>
          <a:noFill/>
          <a:ln w="9525">
            <a:noFill/>
            <a:miter lim="800000"/>
            <a:headEnd/>
            <a:tailEnd/>
          </a:ln>
        </p:spPr>
      </p:pic>
      <p:pic>
        <p:nvPicPr>
          <p:cNvPr id="5" name="Picture 3" descr="D:\figures\640x480\1\86.jpg"/>
          <p:cNvPicPr>
            <a:picLocks noChangeAspect="1" noChangeArrowheads="1"/>
          </p:cNvPicPr>
          <p:nvPr/>
        </p:nvPicPr>
        <p:blipFill>
          <a:blip r:embed="rId4" cstate="print"/>
          <a:srcRect/>
          <a:stretch>
            <a:fillRect/>
          </a:stretch>
        </p:blipFill>
        <p:spPr bwMode="auto">
          <a:xfrm>
            <a:off x="3707904" y="4077072"/>
            <a:ext cx="3384376" cy="2632283"/>
          </a:xfrm>
          <a:prstGeom prst="rect">
            <a:avLst/>
          </a:prstGeom>
          <a:noFill/>
        </p:spPr>
      </p:pic>
      <p:sp>
        <p:nvSpPr>
          <p:cNvPr id="6" name="1 - Τίτλος"/>
          <p:cNvSpPr txBox="1">
            <a:spLocks/>
          </p:cNvSpPr>
          <p:nvPr/>
        </p:nvSpPr>
        <p:spPr>
          <a:xfrm>
            <a:off x="7000892" y="4000504"/>
            <a:ext cx="2143108" cy="2092792"/>
          </a:xfrm>
          <a:prstGeom prst="rect">
            <a:avLst/>
          </a:prstGeom>
        </p:spPr>
        <p:txBody>
          <a:bodyPr>
            <a:noAutofit/>
          </a:bodyPr>
          <a:lstStyle/>
          <a:p>
            <a:pPr algn="ctr">
              <a:spcBef>
                <a:spcPct val="0"/>
              </a:spcBef>
            </a:pPr>
            <a:r>
              <a:rPr lang="en-US" sz="1600" b="1" dirty="0" smtClean="0">
                <a:solidFill>
                  <a:schemeClr val="accent1">
                    <a:lumMod val="50000"/>
                  </a:schemeClr>
                </a:solidFill>
                <a:effectLst>
                  <a:outerShdw blurRad="38100" dist="38100" dir="2700000" algn="tl">
                    <a:srgbClr val="000000">
                      <a:alpha val="43137"/>
                    </a:srgbClr>
                  </a:outerShdw>
                </a:effectLst>
              </a:rPr>
              <a:t>HG PIN</a:t>
            </a:r>
            <a:r>
              <a:rPr lang="el-GR" sz="1600" b="1" dirty="0" smtClean="0">
                <a:solidFill>
                  <a:schemeClr val="accent1">
                    <a:lumMod val="50000"/>
                  </a:schemeClr>
                </a:solidFill>
                <a:effectLst>
                  <a:outerShdw blurRad="38100" dist="38100" dir="2700000" algn="tl">
                    <a:srgbClr val="000000">
                      <a:alpha val="43137"/>
                    </a:srgbClr>
                  </a:outerShdw>
                </a:effectLst>
              </a:rPr>
              <a:t>.</a:t>
            </a:r>
          </a:p>
          <a:p>
            <a:pPr algn="ctr">
              <a:spcBef>
                <a:spcPct val="0"/>
              </a:spcBef>
            </a:pPr>
            <a:r>
              <a:rPr lang="el-GR" sz="1600" b="1" dirty="0" smtClean="0">
                <a:solidFill>
                  <a:schemeClr val="accent1">
                    <a:lumMod val="50000"/>
                  </a:schemeClr>
                </a:solidFill>
                <a:effectLst>
                  <a:outerShdw blurRad="38100" dist="38100" dir="2700000" algn="tl">
                    <a:srgbClr val="000000">
                      <a:alpha val="43137"/>
                    </a:srgbClr>
                  </a:outerShdw>
                </a:effectLst>
              </a:rPr>
              <a:t> </a:t>
            </a:r>
            <a:r>
              <a:rPr lang="el-GR" sz="1600" b="1" dirty="0" err="1" smtClean="0">
                <a:solidFill>
                  <a:schemeClr val="accent1">
                    <a:lumMod val="50000"/>
                  </a:schemeClr>
                </a:solidFill>
                <a:effectLst>
                  <a:outerShdw blurRad="38100" dist="38100" dir="2700000" algn="tl">
                    <a:srgbClr val="000000">
                      <a:alpha val="43137"/>
                    </a:srgbClr>
                  </a:outerShdw>
                </a:effectLst>
                <a:ea typeface="+mj-ea"/>
                <a:cs typeface="+mj-cs"/>
              </a:rPr>
              <a:t>Σπάνιότατα</a:t>
            </a:r>
            <a:r>
              <a:rPr kumimoji="0" lang="el-GR" sz="1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ea typeface="+mj-ea"/>
                <a:cs typeface="+mj-cs"/>
              </a:rPr>
              <a:t>, φαινόμενο ωρίμανσης</a:t>
            </a:r>
            <a:r>
              <a:rPr kumimoji="0" lang="en-US" sz="1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ea typeface="+mj-ea"/>
                <a:cs typeface="+mj-cs"/>
              </a:rPr>
              <a:t> </a:t>
            </a:r>
            <a:r>
              <a:rPr kumimoji="0" lang="el-GR" sz="1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ea typeface="+mj-ea"/>
                <a:cs typeface="+mj-cs"/>
              </a:rPr>
              <a:t>στο κέντρο. </a:t>
            </a:r>
          </a:p>
          <a:p>
            <a:pPr algn="ctr">
              <a:spcBef>
                <a:spcPct val="0"/>
              </a:spcBef>
            </a:pPr>
            <a:r>
              <a:rPr lang="el-GR" sz="1600" b="1" dirty="0" smtClean="0">
                <a:solidFill>
                  <a:schemeClr val="accent1">
                    <a:lumMod val="50000"/>
                  </a:schemeClr>
                </a:solidFill>
                <a:effectLst>
                  <a:outerShdw blurRad="38100" dist="38100" dir="2700000" algn="tl">
                    <a:srgbClr val="000000">
                      <a:alpha val="43137"/>
                    </a:srgbClr>
                  </a:outerShdw>
                </a:effectLst>
              </a:rPr>
              <a:t>Επί πλέον, εδώ, σχετικά </a:t>
            </a:r>
            <a:r>
              <a:rPr lang="el-GR" sz="1600" b="1" i="1" dirty="0" smtClean="0">
                <a:solidFill>
                  <a:schemeClr val="accent1">
                    <a:lumMod val="50000"/>
                  </a:schemeClr>
                </a:solidFill>
                <a:effectLst>
                  <a:outerShdw blurRad="38100" dist="38100" dir="2700000" algn="tl">
                    <a:srgbClr val="000000">
                      <a:alpha val="43137"/>
                    </a:srgbClr>
                  </a:outerShdw>
                </a:effectLst>
              </a:rPr>
              <a:t>ομοιόμορφη</a:t>
            </a:r>
            <a:r>
              <a:rPr lang="el-GR" sz="1600" b="1" dirty="0" smtClean="0">
                <a:solidFill>
                  <a:schemeClr val="accent1">
                    <a:lumMod val="50000"/>
                  </a:schemeClr>
                </a:solidFill>
                <a:effectLst>
                  <a:outerShdw blurRad="38100" dist="38100" dir="2700000" algn="tl">
                    <a:srgbClr val="000000">
                      <a:alpha val="43137"/>
                    </a:srgbClr>
                  </a:outerShdw>
                </a:effectLst>
              </a:rPr>
              <a:t> η πυρηνική ατυπία στα βασικώς κείμενα, άτυπα κύτταρα </a:t>
            </a:r>
          </a:p>
          <a:p>
            <a:pPr algn="ctr">
              <a:spcBef>
                <a:spcPct val="0"/>
              </a:spcBef>
            </a:pPr>
            <a:r>
              <a:rPr lang="el-GR" sz="1600" b="1" dirty="0" smtClean="0">
                <a:solidFill>
                  <a:schemeClr val="accent1">
                    <a:lumMod val="50000"/>
                  </a:schemeClr>
                </a:solidFill>
                <a:effectLst>
                  <a:outerShdw blurRad="38100" dist="38100" dir="2700000" algn="tl">
                    <a:srgbClr val="000000">
                      <a:alpha val="43137"/>
                    </a:srgbClr>
                  </a:outerShdw>
                </a:effectLst>
              </a:rPr>
              <a:t>της </a:t>
            </a:r>
            <a:r>
              <a:rPr lang="en-US" sz="1600" b="1" dirty="0" smtClean="0">
                <a:solidFill>
                  <a:schemeClr val="accent1">
                    <a:lumMod val="50000"/>
                  </a:schemeClr>
                </a:solidFill>
                <a:effectLst>
                  <a:outerShdw blurRad="38100" dist="38100" dir="2700000" algn="tl">
                    <a:srgbClr val="000000">
                      <a:alpha val="43137"/>
                    </a:srgbClr>
                  </a:outerShdw>
                </a:effectLst>
              </a:rPr>
              <a:t>HG PIN.</a:t>
            </a:r>
            <a:endParaRPr lang="el-GR" sz="1600" b="1" dirty="0" smtClean="0">
              <a:solidFill>
                <a:schemeClr val="accent1">
                  <a:lumMod val="50000"/>
                </a:schemeClr>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ea typeface="+mj-ea"/>
              <a:cs typeface="+mj-cs"/>
            </a:endParaRPr>
          </a:p>
        </p:txBody>
      </p:sp>
      <p:pic>
        <p:nvPicPr>
          <p:cNvPr id="7" name="Picture 4" descr="E:\figures\640x480\1\79.jpg"/>
          <p:cNvPicPr>
            <a:picLocks noChangeAspect="1" noChangeArrowheads="1"/>
          </p:cNvPicPr>
          <p:nvPr/>
        </p:nvPicPr>
        <p:blipFill>
          <a:blip r:embed="rId5" cstate="print"/>
          <a:srcRect/>
          <a:stretch>
            <a:fillRect/>
          </a:stretch>
        </p:blipFill>
        <p:spPr bwMode="auto">
          <a:xfrm>
            <a:off x="251520" y="4077072"/>
            <a:ext cx="3359665" cy="2520280"/>
          </a:xfrm>
          <a:prstGeom prst="rect">
            <a:avLst/>
          </a:prstGeom>
          <a:noFill/>
          <a:ln w="9525">
            <a:noFill/>
            <a:miter lim="800000"/>
            <a:headEnd/>
            <a:tailEnd/>
          </a:ln>
        </p:spPr>
      </p:pic>
    </p:spTree>
    <p:extLst>
      <p:ext uri="{BB962C8B-B14F-4D97-AF65-F5344CB8AC3E}">
        <p14:creationId xmlns:p14="http://schemas.microsoft.com/office/powerpoint/2010/main" val="35187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p:cTn id="7"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5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1507">
                                            <p:txEl>
                                              <p:pRg st="1" end="1"/>
                                            </p:txEl>
                                          </p:spTgt>
                                        </p:tgtEl>
                                        <p:attrNameLst>
                                          <p:attrName>style.visibility</p:attrName>
                                        </p:attrNameLst>
                                      </p:cBhvr>
                                      <p:to>
                                        <p:strVal val="visible"/>
                                      </p:to>
                                    </p:set>
                                    <p:anim calcmode="lin" valueType="num">
                                      <p:cBhvr>
                                        <p:cTn id="14" dur="500" fill="hold"/>
                                        <p:tgtEl>
                                          <p:spTgt spid="2150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150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150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E:\figures\640x480\200\241.jpg"/>
          <p:cNvPicPr>
            <a:picLocks noChangeAspect="1" noChangeArrowheads="1"/>
          </p:cNvPicPr>
          <p:nvPr/>
        </p:nvPicPr>
        <p:blipFill>
          <a:blip r:embed="rId2" cstate="print"/>
          <a:srcRect/>
          <a:stretch>
            <a:fillRect/>
          </a:stretch>
        </p:blipFill>
        <p:spPr bwMode="auto">
          <a:xfrm>
            <a:off x="323528" y="332656"/>
            <a:ext cx="8351169" cy="6264696"/>
          </a:xfrm>
          <a:prstGeom prst="rect">
            <a:avLst/>
          </a:prstGeom>
          <a:noFill/>
          <a:ln w="9525">
            <a:noFill/>
            <a:miter lim="800000"/>
            <a:headEnd/>
            <a:tailEnd/>
          </a:ln>
        </p:spPr>
      </p:pic>
    </p:spTree>
    <p:extLst>
      <p:ext uri="{BB962C8B-B14F-4D97-AF65-F5344CB8AC3E}">
        <p14:creationId xmlns:p14="http://schemas.microsoft.com/office/powerpoint/2010/main" val="934889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E:\figures\640x480\200\242.jpg"/>
          <p:cNvPicPr>
            <a:picLocks noChangeAspect="1" noChangeArrowheads="1"/>
          </p:cNvPicPr>
          <p:nvPr/>
        </p:nvPicPr>
        <p:blipFill>
          <a:blip r:embed="rId2" cstate="print"/>
          <a:srcRect/>
          <a:stretch>
            <a:fillRect/>
          </a:stretch>
        </p:blipFill>
        <p:spPr bwMode="auto">
          <a:xfrm>
            <a:off x="914400" y="838200"/>
            <a:ext cx="7535863" cy="5653088"/>
          </a:xfrm>
          <a:prstGeom prst="rect">
            <a:avLst/>
          </a:prstGeom>
          <a:noFill/>
          <a:ln w="9525">
            <a:noFill/>
            <a:miter lim="800000"/>
            <a:headEnd/>
            <a:tailEnd/>
          </a:ln>
        </p:spPr>
      </p:pic>
      <p:sp>
        <p:nvSpPr>
          <p:cNvPr id="94211" name="Text Box 5"/>
          <p:cNvSpPr txBox="1">
            <a:spLocks noChangeArrowheads="1"/>
          </p:cNvSpPr>
          <p:nvPr/>
        </p:nvSpPr>
        <p:spPr bwMode="auto">
          <a:xfrm>
            <a:off x="0" y="1"/>
            <a:ext cx="9144000" cy="923330"/>
          </a:xfrm>
          <a:prstGeom prst="rect">
            <a:avLst/>
          </a:prstGeom>
          <a:noFill/>
          <a:ln w="9525">
            <a:noFill/>
            <a:miter lim="800000"/>
            <a:headEnd/>
            <a:tailEnd/>
          </a:ln>
        </p:spPr>
        <p:txBody>
          <a:bodyPr wrap="square">
            <a:spAutoFit/>
          </a:bodyPr>
          <a:lstStyle/>
          <a:p>
            <a:pPr algn="ctr">
              <a:spcBef>
                <a:spcPct val="50000"/>
              </a:spcBef>
            </a:pPr>
            <a:r>
              <a:rPr lang="el-GR" b="1" dirty="0">
                <a:solidFill>
                  <a:srgbClr val="002060"/>
                </a:solidFill>
              </a:rPr>
              <a:t>HGPIN + </a:t>
            </a:r>
            <a:r>
              <a:rPr lang="el-GR" b="1" dirty="0" smtClean="0">
                <a:solidFill>
                  <a:srgbClr val="002060"/>
                </a:solidFill>
              </a:rPr>
              <a:t>Παρακείμενο, </a:t>
            </a:r>
            <a:r>
              <a:rPr lang="el-GR" b="1" dirty="0" smtClean="0">
                <a:solidFill>
                  <a:srgbClr val="002060"/>
                </a:solidFill>
                <a:effectLst>
                  <a:outerShdw blurRad="38100" dist="38100" dir="2700000" algn="tl">
                    <a:srgbClr val="000000">
                      <a:alpha val="43137"/>
                    </a:srgbClr>
                  </a:outerShdw>
                </a:effectLst>
              </a:rPr>
              <a:t>σε ικανή απόσταση</a:t>
            </a:r>
            <a:r>
              <a:rPr lang="el-GR" b="1" dirty="0" smtClean="0">
                <a:solidFill>
                  <a:srgbClr val="002060"/>
                </a:solidFill>
              </a:rPr>
              <a:t>, διηθητικό καρκίνωμα</a:t>
            </a:r>
            <a:r>
              <a:rPr lang="en-US" b="1" dirty="0" smtClean="0">
                <a:solidFill>
                  <a:srgbClr val="002060"/>
                </a:solidFill>
              </a:rPr>
              <a:t> </a:t>
            </a:r>
            <a:r>
              <a:rPr lang="el-GR" b="1" dirty="0" smtClean="0">
                <a:solidFill>
                  <a:srgbClr val="002060"/>
                </a:solidFill>
              </a:rPr>
              <a:t>με πλήρη απουσία βασικών κυττάρων.</a:t>
            </a:r>
            <a:r>
              <a:rPr lang="en-US" b="1" dirty="0" smtClean="0">
                <a:solidFill>
                  <a:srgbClr val="002060"/>
                </a:solidFill>
              </a:rPr>
              <a:t> </a:t>
            </a:r>
            <a:r>
              <a:rPr lang="el-GR" b="1" dirty="0" smtClean="0">
                <a:solidFill>
                  <a:srgbClr val="002060"/>
                </a:solidFill>
              </a:rPr>
              <a:t>Διατήρηση βασικών κυττάρων στην </a:t>
            </a:r>
            <a:r>
              <a:rPr lang="en-US" b="1" dirty="0" smtClean="0">
                <a:solidFill>
                  <a:srgbClr val="002060"/>
                </a:solidFill>
              </a:rPr>
              <a:t>PIN </a:t>
            </a:r>
            <a:r>
              <a:rPr lang="el-GR" b="1" dirty="0" smtClean="0">
                <a:solidFill>
                  <a:srgbClr val="002060"/>
                </a:solidFill>
              </a:rPr>
              <a:t>και σε ορισμένες από τις </a:t>
            </a:r>
            <a:r>
              <a:rPr lang="el-GR" b="1" dirty="0" err="1" smtClean="0">
                <a:solidFill>
                  <a:srgbClr val="002060"/>
                </a:solidFill>
              </a:rPr>
              <a:t>προσεκβολές</a:t>
            </a:r>
            <a:r>
              <a:rPr lang="el-GR" b="1" dirty="0" smtClean="0">
                <a:solidFill>
                  <a:srgbClr val="002060"/>
                </a:solidFill>
              </a:rPr>
              <a:t> της.  Πλήρης απουσία βασικών κυττάρων στους καρκινικούς αδένες. </a:t>
            </a:r>
            <a:endParaRPr lang="el-GR" b="1" dirty="0">
              <a:solidFill>
                <a:srgbClr val="002060"/>
              </a:solidFill>
            </a:endParaRPr>
          </a:p>
        </p:txBody>
      </p:sp>
    </p:spTree>
    <p:extLst>
      <p:ext uri="{BB962C8B-B14F-4D97-AF65-F5344CB8AC3E}">
        <p14:creationId xmlns:p14="http://schemas.microsoft.com/office/powerpoint/2010/main" val="94775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p:cTn id="7" dur="500" fill="hold"/>
                                        <p:tgtEl>
                                          <p:spTgt spid="94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42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4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1"/>
            <a:ext cx="6804249" cy="2073927"/>
          </a:xfrm>
        </p:spPr>
        <p:txBody>
          <a:bodyPr>
            <a:normAutofit/>
          </a:bodyPr>
          <a:lstStyle/>
          <a:p>
            <a:r>
              <a:rPr lang="en-US" sz="3600" b="1" dirty="0" smtClean="0"/>
              <a:t>HG PIN</a:t>
            </a:r>
            <a:r>
              <a:rPr lang="en-US" dirty="0" smtClean="0"/>
              <a:t/>
            </a:r>
            <a:br>
              <a:rPr lang="en-US" dirty="0" smtClean="0"/>
            </a:br>
            <a:r>
              <a:rPr lang="el-GR" sz="1800" dirty="0" smtClean="0">
                <a:effectLst>
                  <a:outerShdw blurRad="38100" dist="38100" dir="2700000" algn="tl">
                    <a:srgbClr val="000000">
                      <a:alpha val="43137"/>
                    </a:srgbClr>
                  </a:outerShdw>
                </a:effectLst>
              </a:rPr>
              <a:t>Αισθητή παρουσία </a:t>
            </a:r>
            <a:r>
              <a:rPr lang="el-GR" sz="1800" dirty="0" smtClean="0"/>
              <a:t>διαχωριστικού </a:t>
            </a:r>
            <a:r>
              <a:rPr lang="el-GR" sz="1800" dirty="0" smtClean="0">
                <a:effectLst>
                  <a:outerShdw blurRad="38100" dist="38100" dir="2700000" algn="tl">
                    <a:srgbClr val="000000">
                      <a:alpha val="43137"/>
                    </a:srgbClr>
                  </a:outerShdw>
                </a:effectLst>
              </a:rPr>
              <a:t>υποστρώματος</a:t>
            </a:r>
            <a:r>
              <a:rPr lang="el-GR" sz="1800" dirty="0" smtClean="0"/>
              <a:t> </a:t>
            </a:r>
            <a:r>
              <a:rPr lang="el-GR" sz="1800" dirty="0" smtClean="0">
                <a:effectLst>
                  <a:outerShdw blurRad="38100" dist="38100" dir="2700000" algn="tl">
                    <a:srgbClr val="000000">
                      <a:alpha val="43137"/>
                    </a:srgbClr>
                  </a:outerShdw>
                </a:effectLst>
              </a:rPr>
              <a:t>ανάμεσα</a:t>
            </a:r>
            <a:r>
              <a:rPr lang="el-GR" sz="1800" dirty="0" smtClean="0"/>
              <a:t> στους αδένες με </a:t>
            </a:r>
            <a:r>
              <a:rPr lang="en-US" sz="1800" dirty="0" smtClean="0"/>
              <a:t>HG PIN</a:t>
            </a:r>
            <a:r>
              <a:rPr lang="el-GR" sz="1800" dirty="0" smtClean="0"/>
              <a:t>, οι οποί</a:t>
            </a:r>
            <a:r>
              <a:rPr lang="en-US" sz="1800" dirty="0" smtClean="0"/>
              <a:t>o</a:t>
            </a:r>
            <a:r>
              <a:rPr lang="el-GR" sz="1800" dirty="0" smtClean="0"/>
              <a:t>ι εμφανίζουν σχετικά </a:t>
            </a:r>
            <a:r>
              <a:rPr lang="el-GR" sz="1800" b="1" dirty="0" smtClean="0"/>
              <a:t>απλή </a:t>
            </a:r>
            <a:r>
              <a:rPr lang="el-GR" sz="1800" dirty="0" smtClean="0"/>
              <a:t>αρχιτεκτονική και άτυπα κυψελιδικά κύτταρα με στρογγυλούς πυρήνες. Στοιχεία του βασικού κυτταρικού στοίχου παρόντα,</a:t>
            </a:r>
            <a:br>
              <a:rPr lang="el-GR" sz="1800" dirty="0" smtClean="0"/>
            </a:br>
            <a:r>
              <a:rPr lang="el-GR" sz="1800" dirty="0" smtClean="0"/>
              <a:t>εκτός, πιθανώς, από μια μονήρη, μικρή εστία </a:t>
            </a:r>
            <a:r>
              <a:rPr lang="en-US" sz="1800" dirty="0" smtClean="0"/>
              <a:t>HG PIN. </a:t>
            </a:r>
            <a:r>
              <a:rPr lang="el-GR" sz="1800" dirty="0" smtClean="0"/>
              <a:t> </a:t>
            </a:r>
            <a:endParaRPr lang="el-GR" dirty="0"/>
          </a:p>
        </p:txBody>
      </p:sp>
      <p:sp>
        <p:nvSpPr>
          <p:cNvPr id="45058" name="AutoShape 2" descr="FIG 3.2.03..t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pic>
        <p:nvPicPr>
          <p:cNvPr id="45059" name="Picture 3" descr="C:\Users\KAV-AGRO\Desktop\FIG 3.2.01._preview.jpeg"/>
          <p:cNvPicPr>
            <a:picLocks noChangeAspect="1" noChangeArrowheads="1"/>
          </p:cNvPicPr>
          <p:nvPr/>
        </p:nvPicPr>
        <p:blipFill>
          <a:blip r:embed="rId2" cstate="print"/>
          <a:srcRect/>
          <a:stretch>
            <a:fillRect/>
          </a:stretch>
        </p:blipFill>
        <p:spPr bwMode="auto">
          <a:xfrm rot="5400000">
            <a:off x="6868724" y="-21837"/>
            <a:ext cx="2031288" cy="2160240"/>
          </a:xfrm>
          <a:prstGeom prst="rect">
            <a:avLst/>
          </a:prstGeom>
          <a:noFill/>
        </p:spPr>
      </p:pic>
      <p:pic>
        <p:nvPicPr>
          <p:cNvPr id="45060" name="Picture 4" descr="C:\Users\KAV-AGRO\Desktop\FIG 3.2.03._preview.jpeg"/>
          <p:cNvPicPr>
            <a:picLocks noChangeAspect="1" noChangeArrowheads="1"/>
          </p:cNvPicPr>
          <p:nvPr/>
        </p:nvPicPr>
        <p:blipFill>
          <a:blip r:embed="rId3" cstate="print"/>
          <a:srcRect/>
          <a:stretch>
            <a:fillRect/>
          </a:stretch>
        </p:blipFill>
        <p:spPr bwMode="auto">
          <a:xfrm>
            <a:off x="755576" y="2102874"/>
            <a:ext cx="7553895" cy="4673991"/>
          </a:xfrm>
          <a:prstGeom prst="rect">
            <a:avLst/>
          </a:prstGeom>
          <a:noFill/>
        </p:spPr>
      </p:pic>
    </p:spTree>
    <p:extLst>
      <p:ext uri="{BB962C8B-B14F-4D97-AF65-F5344CB8AC3E}">
        <p14:creationId xmlns:p14="http://schemas.microsoft.com/office/powerpoint/2010/main" val="1997275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692696"/>
            <a:ext cx="8229600" cy="5904656"/>
          </a:xfrm>
        </p:spPr>
        <p:txBody>
          <a:bodyPr>
            <a:normAutofit/>
          </a:bodyPr>
          <a:lstStyle/>
          <a:p>
            <a:r>
              <a:rPr lang="el-GR" sz="3600" dirty="0" smtClean="0"/>
              <a:t>Η </a:t>
            </a:r>
            <a:r>
              <a:rPr lang="el-GR" sz="3600" b="1" dirty="0" smtClean="0"/>
              <a:t>ουσιώδης κυτταρική </a:t>
            </a:r>
            <a:r>
              <a:rPr lang="el-GR" sz="3600" b="1" dirty="0" err="1" smtClean="0"/>
              <a:t>ατυπία</a:t>
            </a:r>
            <a:r>
              <a:rPr lang="el-GR" sz="3600" b="1" dirty="0" smtClean="0"/>
              <a:t> της </a:t>
            </a:r>
            <a:r>
              <a:rPr lang="en-US" sz="3600" b="1" dirty="0" smtClean="0"/>
              <a:t>HG PIN </a:t>
            </a:r>
            <a:r>
              <a:rPr lang="el-GR" sz="3600" dirty="0" smtClean="0"/>
              <a:t>την διακρίνει από </a:t>
            </a:r>
            <a:r>
              <a:rPr lang="el-GR" sz="3600" i="1" dirty="0" smtClean="0"/>
              <a:t>καλοήθεις</a:t>
            </a:r>
            <a:r>
              <a:rPr lang="el-GR" sz="3600" dirty="0" smtClean="0"/>
              <a:t> αλλοιώσεις </a:t>
            </a:r>
            <a:r>
              <a:rPr lang="el-GR" sz="3600" i="1" dirty="0" smtClean="0"/>
              <a:t>παρόμοιας</a:t>
            </a:r>
            <a:r>
              <a:rPr lang="el-GR" sz="3600" dirty="0" smtClean="0"/>
              <a:t> αρχιτεκτονικής </a:t>
            </a:r>
            <a:endParaRPr lang="en-US" sz="3600" dirty="0"/>
          </a:p>
          <a:p>
            <a:pPr marL="0" indent="0">
              <a:buNone/>
            </a:pPr>
            <a:r>
              <a:rPr lang="el-GR" sz="3600" dirty="0" smtClean="0"/>
              <a:t>( </a:t>
            </a:r>
            <a:r>
              <a:rPr lang="el-GR" sz="3600" i="1" dirty="0" smtClean="0"/>
              <a:t>προστατικοί αδένες κεντρικής ζώνης, επιθήλιο σπερματοδόχου ληκύθου/</a:t>
            </a:r>
            <a:r>
              <a:rPr lang="el-GR" sz="3600" i="1" dirty="0" err="1" smtClean="0"/>
              <a:t>εκσπερματιστικού</a:t>
            </a:r>
            <a:r>
              <a:rPr lang="el-GR" sz="3600" i="1" dirty="0" smtClean="0"/>
              <a:t> πόρου, αντιδραστική </a:t>
            </a:r>
            <a:r>
              <a:rPr lang="el-GR" sz="3600" i="1" dirty="0" err="1" smtClean="0"/>
              <a:t>ατυπία</a:t>
            </a:r>
            <a:r>
              <a:rPr lang="el-GR" sz="3600" i="1" dirty="0" smtClean="0"/>
              <a:t> λόγω φλεγμονής, </a:t>
            </a:r>
            <a:r>
              <a:rPr lang="el-GR" sz="3600" i="1" dirty="0" err="1" smtClean="0"/>
              <a:t>έμφρακτο</a:t>
            </a:r>
            <a:r>
              <a:rPr lang="el-GR" sz="3600" i="1" dirty="0" smtClean="0"/>
              <a:t> ή ακτινοβολία, </a:t>
            </a:r>
            <a:r>
              <a:rPr lang="el-GR" sz="3600" i="1" dirty="0" err="1" smtClean="0"/>
              <a:t>ουροθηλιακή</a:t>
            </a:r>
            <a:r>
              <a:rPr lang="el-GR" sz="3600" i="1" dirty="0" smtClean="0"/>
              <a:t> ή ακανθώδης </a:t>
            </a:r>
            <a:r>
              <a:rPr lang="el-GR" sz="3600" i="1" dirty="0" err="1" smtClean="0"/>
              <a:t>μεταπλασία</a:t>
            </a:r>
            <a:r>
              <a:rPr lang="el-GR" sz="3600" i="1" dirty="0" smtClean="0"/>
              <a:t>, υπερπλασία βασικών κυττάρων</a:t>
            </a:r>
            <a:r>
              <a:rPr lang="el-GR" sz="3600" dirty="0" smtClean="0"/>
              <a:t> ). </a:t>
            </a:r>
            <a:endParaRPr lang="el-GR" sz="3600" dirty="0"/>
          </a:p>
        </p:txBody>
      </p:sp>
    </p:spTree>
    <p:extLst>
      <p:ext uri="{BB962C8B-B14F-4D97-AF65-F5344CB8AC3E}">
        <p14:creationId xmlns:p14="http://schemas.microsoft.com/office/powerpoint/2010/main" val="2756331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797040"/>
          </a:xfrm>
        </p:spPr>
        <p:txBody>
          <a:bodyPr>
            <a:normAutofit fontScale="90000"/>
          </a:bodyPr>
          <a:lstStyle/>
          <a:p>
            <a:r>
              <a:rPr lang="el-GR" b="1" dirty="0" smtClean="0"/>
              <a:t>ΚΑΡΚΙΝΙΚΕΣ ΕΞΕΡΓΑΣΙΕΣ </a:t>
            </a:r>
            <a:br>
              <a:rPr lang="el-GR" b="1" dirty="0" smtClean="0"/>
            </a:br>
            <a:r>
              <a:rPr lang="el-GR" b="1" dirty="0" smtClean="0"/>
              <a:t>ΠΑΡΑΚΕΙΜΕΝΩΝ ΤΗΣ ΟΥΡΗΘΡΑΣ  ΙΣΤΩΝ </a:t>
            </a:r>
            <a:r>
              <a:rPr lang="el-GR" dirty="0" smtClean="0"/>
              <a:t>ΔΥΝΗΤΙΚΩΣ </a:t>
            </a:r>
            <a:r>
              <a:rPr lang="el-GR" dirty="0" smtClean="0">
                <a:effectLst>
                  <a:outerShdw blurRad="38100" dist="38100" dir="2700000" algn="tl">
                    <a:srgbClr val="000000">
                      <a:alpha val="43137"/>
                    </a:srgbClr>
                  </a:outerShdw>
                </a:effectLst>
              </a:rPr>
              <a:t>ΠΡΟΒΑΛΛΟΥΣΕΣ  </a:t>
            </a:r>
            <a:br>
              <a:rPr lang="el-GR" dirty="0" smtClean="0">
                <a:effectLst>
                  <a:outerShdw blurRad="38100" dist="38100" dir="2700000" algn="tl">
                    <a:srgbClr val="000000">
                      <a:alpha val="43137"/>
                    </a:srgbClr>
                  </a:outerShdw>
                </a:effectLst>
              </a:rPr>
            </a:br>
            <a:r>
              <a:rPr lang="el-GR" dirty="0" smtClean="0">
                <a:effectLst>
                  <a:outerShdw blurRad="38100" dist="38100" dir="2700000" algn="tl">
                    <a:srgbClr val="000000">
                      <a:alpha val="43137"/>
                    </a:srgbClr>
                  </a:outerShdw>
                </a:effectLst>
              </a:rPr>
              <a:t>ΕΝΔΟ-ΠΕΡΙ / </a:t>
            </a:r>
            <a:r>
              <a:rPr lang="el-GR" spc="600" dirty="0" smtClean="0">
                <a:effectLst>
                  <a:outerShdw blurRad="38100" dist="38100" dir="2700000" algn="tl">
                    <a:srgbClr val="000000">
                      <a:alpha val="43137"/>
                    </a:srgbClr>
                  </a:outerShdw>
                </a:effectLst>
              </a:rPr>
              <a:t>ΟΥΡΗΘΡΙΚΩΣ</a:t>
            </a:r>
            <a:r>
              <a:rPr lang="el-GR" dirty="0" smtClean="0">
                <a:effectLst>
                  <a:outerShdw blurRad="38100" dist="38100" dir="2700000" algn="tl">
                    <a:srgbClr val="000000">
                      <a:alpha val="43137"/>
                    </a:srgbClr>
                  </a:outerShdw>
                </a:effectLst>
              </a:rPr>
              <a:t> </a:t>
            </a:r>
            <a:endParaRPr lang="el-GR"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2708920"/>
            <a:ext cx="8229600" cy="3816424"/>
          </a:xfrm>
        </p:spPr>
        <p:txBody>
          <a:bodyPr>
            <a:normAutofit fontScale="92500" lnSpcReduction="10000"/>
          </a:bodyPr>
          <a:lstStyle/>
          <a:p>
            <a:r>
              <a:rPr lang="el-GR" sz="3600" dirty="0" err="1" smtClean="0"/>
              <a:t>Ουροθηλιακό</a:t>
            </a:r>
            <a:r>
              <a:rPr lang="el-GR" sz="3600" dirty="0" smtClean="0"/>
              <a:t> καρκίνωμα</a:t>
            </a:r>
          </a:p>
          <a:p>
            <a:r>
              <a:rPr lang="en-US" sz="3600" dirty="0"/>
              <a:t>(A</a:t>
            </a:r>
            <a:r>
              <a:rPr lang="el-GR" sz="3600" dirty="0" err="1"/>
              <a:t>δενο)Καρκίνωμα</a:t>
            </a:r>
            <a:r>
              <a:rPr lang="el-GR" sz="3600" dirty="0"/>
              <a:t> των προστατικών </a:t>
            </a:r>
            <a:r>
              <a:rPr lang="el-GR" sz="3600" dirty="0" smtClean="0"/>
              <a:t>πόρων (</a:t>
            </a:r>
            <a:r>
              <a:rPr lang="el-GR" sz="3600" dirty="0" err="1" smtClean="0"/>
              <a:t>Πορογενές</a:t>
            </a:r>
            <a:r>
              <a:rPr lang="el-GR" sz="3600" dirty="0" smtClean="0"/>
              <a:t> </a:t>
            </a:r>
            <a:r>
              <a:rPr lang="el-GR" sz="3600" dirty="0" err="1"/>
              <a:t>αδενοκαρκίνωμα</a:t>
            </a:r>
            <a:r>
              <a:rPr lang="el-GR" sz="3600" dirty="0"/>
              <a:t> του προστάτη </a:t>
            </a:r>
            <a:r>
              <a:rPr lang="el-GR" sz="3600" dirty="0" smtClean="0"/>
              <a:t>αδένα) </a:t>
            </a:r>
          </a:p>
          <a:p>
            <a:r>
              <a:rPr lang="el-GR" sz="3600" dirty="0" err="1"/>
              <a:t>Ενδοπορικό</a:t>
            </a:r>
            <a:r>
              <a:rPr lang="el-GR" sz="3600" dirty="0"/>
              <a:t> καρκίνωμα του </a:t>
            </a:r>
            <a:r>
              <a:rPr lang="el-GR" sz="3600" dirty="0" smtClean="0"/>
              <a:t>προστάτη</a:t>
            </a:r>
          </a:p>
          <a:p>
            <a:r>
              <a:rPr lang="el-GR" sz="3600" dirty="0"/>
              <a:t>Επέκταση συμβατικού κυψελιδικού </a:t>
            </a:r>
            <a:r>
              <a:rPr lang="el-GR" sz="3600" dirty="0" err="1"/>
              <a:t>αδενοκαρκινώματος</a:t>
            </a:r>
            <a:r>
              <a:rPr lang="el-GR" sz="3600" dirty="0"/>
              <a:t>  προστάτη αδένα</a:t>
            </a:r>
          </a:p>
          <a:p>
            <a:endParaRPr lang="el-GR" dirty="0"/>
          </a:p>
          <a:p>
            <a:endParaRPr lang="el-GR" dirty="0" smtClean="0"/>
          </a:p>
          <a:p>
            <a:endParaRPr lang="el-GR" dirty="0" smtClean="0"/>
          </a:p>
          <a:p>
            <a:endParaRPr lang="el-GR" dirty="0"/>
          </a:p>
        </p:txBody>
      </p:sp>
    </p:spTree>
    <p:extLst>
      <p:ext uri="{BB962C8B-B14F-4D97-AF65-F5344CB8AC3E}">
        <p14:creationId xmlns:p14="http://schemas.microsoft.com/office/powerpoint/2010/main" val="942927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2132856"/>
          </a:xfrm>
        </p:spPr>
        <p:txBody>
          <a:bodyPr>
            <a:normAutofit fontScale="90000"/>
          </a:bodyPr>
          <a:lstStyle/>
          <a:p>
            <a:r>
              <a:rPr lang="el-GR" sz="1800" b="1" dirty="0" smtClean="0"/>
              <a:t>Το δίκην </a:t>
            </a:r>
            <a:r>
              <a:rPr lang="en-US" sz="1800" b="1" dirty="0" smtClean="0"/>
              <a:t>PIN</a:t>
            </a:r>
            <a:r>
              <a:rPr lang="el-GR" sz="1800" b="1" dirty="0" smtClean="0"/>
              <a:t> καρκίνωμα εμφανίζεται ως εστία </a:t>
            </a:r>
            <a:r>
              <a:rPr lang="el-GR" sz="1800" b="1" dirty="0" err="1" smtClean="0"/>
              <a:t>συνωστιζόμενων</a:t>
            </a:r>
            <a:r>
              <a:rPr lang="el-GR" sz="1800" b="1" dirty="0" smtClean="0"/>
              <a:t> μεγάλων αδένων.</a:t>
            </a:r>
            <a:br>
              <a:rPr lang="el-GR" sz="1800" b="1" dirty="0" smtClean="0"/>
            </a:br>
            <a:r>
              <a:rPr lang="el-GR" sz="1800" dirty="0" err="1" smtClean="0"/>
              <a:t>Εικ</a:t>
            </a:r>
            <a:r>
              <a:rPr lang="el-GR" sz="1800" dirty="0" smtClean="0"/>
              <a:t>.</a:t>
            </a:r>
            <a:r>
              <a:rPr lang="en-US" sz="1800" dirty="0" smtClean="0"/>
              <a:t>a. </a:t>
            </a:r>
            <a:r>
              <a:rPr lang="el-GR" sz="1800" dirty="0" smtClean="0"/>
              <a:t>Κάθε </a:t>
            </a:r>
            <a:r>
              <a:rPr lang="el-GR" sz="1800" i="1" dirty="0" smtClean="0"/>
              <a:t>μεμονωμένος</a:t>
            </a:r>
            <a:r>
              <a:rPr lang="el-GR" sz="1800" dirty="0" smtClean="0"/>
              <a:t> καρκινικός αδένας είναι μεγάλου μεγέθους, με ανώμαλο περίγραμμα και κυματιστό αυλό παρόμοια με τους αδένες της </a:t>
            </a:r>
            <a:r>
              <a:rPr lang="en-US" sz="1800" dirty="0" smtClean="0"/>
              <a:t>HGPI</a:t>
            </a:r>
            <a:r>
              <a:rPr lang="el-GR" sz="1800" dirty="0" smtClean="0"/>
              <a:t>Ν·</a:t>
            </a:r>
            <a:r>
              <a:rPr lang="en-US" sz="1800" dirty="0" smtClean="0"/>
              <a:t> </a:t>
            </a:r>
            <a:r>
              <a:rPr lang="el-GR" sz="1800" dirty="0" smtClean="0"/>
              <a:t>παρόλα αυτά, οι καρκινικοί αδένες είναι πιο συνωστισμένοι συγκριτικά με εκείνους της </a:t>
            </a:r>
            <a:r>
              <a:rPr lang="en-US" sz="1800" dirty="0" smtClean="0"/>
              <a:t>HGPIN, </a:t>
            </a:r>
            <a:r>
              <a:rPr lang="el-GR" sz="1800" dirty="0" smtClean="0"/>
              <a:t>μερικοί δε εξ αυτών συρρέουν εν μέσω </a:t>
            </a:r>
            <a:r>
              <a:rPr lang="el-GR" sz="1800" i="1" u="sng" dirty="0" smtClean="0">
                <a:effectLst>
                  <a:outerShdw blurRad="38100" dist="38100" dir="2700000" algn="tl">
                    <a:srgbClr val="000000">
                      <a:alpha val="43137"/>
                    </a:srgbClr>
                  </a:outerShdw>
                </a:effectLst>
              </a:rPr>
              <a:t>λιγοστού</a:t>
            </a:r>
            <a:r>
              <a:rPr lang="el-GR" sz="1800" i="1" dirty="0" smtClean="0"/>
              <a:t> παρεμβαλλόμενου υποστρώματος</a:t>
            </a:r>
            <a:r>
              <a:rPr lang="el-GR" sz="1800" dirty="0" smtClean="0"/>
              <a:t>. </a:t>
            </a:r>
            <a:r>
              <a:rPr lang="el-GR" sz="1800" dirty="0" err="1" smtClean="0"/>
              <a:t>Εικ</a:t>
            </a:r>
            <a:r>
              <a:rPr lang="el-GR" sz="1800" dirty="0" smtClean="0"/>
              <a:t>.</a:t>
            </a:r>
            <a:r>
              <a:rPr lang="en-US" sz="1800" dirty="0" smtClean="0"/>
              <a:t>b.</a:t>
            </a:r>
            <a:r>
              <a:rPr lang="el-GR" sz="1800" dirty="0" smtClean="0"/>
              <a:t> Οι καρκινικοί αδένες πιθανώς να είναι έντονα </a:t>
            </a:r>
            <a:r>
              <a:rPr lang="el-GR" sz="1800" dirty="0" err="1" smtClean="0"/>
              <a:t>διατεταμένοι</a:t>
            </a:r>
            <a:r>
              <a:rPr lang="el-GR" sz="1800" dirty="0" smtClean="0"/>
              <a:t>. </a:t>
            </a:r>
            <a:r>
              <a:rPr lang="en-US" sz="1800" dirty="0"/>
              <a:t/>
            </a:r>
            <a:br>
              <a:rPr lang="en-US" sz="1800" dirty="0"/>
            </a:br>
            <a:r>
              <a:rPr lang="el-GR" sz="1800" dirty="0" smtClean="0"/>
              <a:t> Στο δίκην </a:t>
            </a:r>
            <a:r>
              <a:rPr lang="en-US" sz="1800" dirty="0" smtClean="0"/>
              <a:t>PIN</a:t>
            </a:r>
            <a:r>
              <a:rPr lang="el-GR" sz="1800" dirty="0" smtClean="0"/>
              <a:t> καρκίνωμα, οι καρκινικοί αδένες επενδύονται από </a:t>
            </a:r>
            <a:r>
              <a:rPr lang="el-GR" sz="1800" dirty="0" err="1" smtClean="0">
                <a:effectLst>
                  <a:outerShdw blurRad="38100" dist="38100" dir="2700000" algn="tl">
                    <a:srgbClr val="000000">
                      <a:alpha val="43137"/>
                    </a:srgbClr>
                  </a:outerShdw>
                </a:effectLst>
              </a:rPr>
              <a:t>ψευδοστοιβαδοποιούμενα</a:t>
            </a:r>
            <a:r>
              <a:rPr lang="el-GR" sz="1800" dirty="0" smtClean="0"/>
              <a:t> κύτταρα με εδώ </a:t>
            </a:r>
            <a:r>
              <a:rPr lang="el-GR" sz="1800" b="1" dirty="0" smtClean="0"/>
              <a:t>στρογγυλούς</a:t>
            </a:r>
            <a:r>
              <a:rPr lang="el-GR" sz="1800" dirty="0" smtClean="0"/>
              <a:t> πυρήνες</a:t>
            </a:r>
            <a:r>
              <a:rPr lang="en-US" sz="1800" dirty="0" smtClean="0"/>
              <a:t> (</a:t>
            </a:r>
            <a:r>
              <a:rPr lang="el-GR" sz="1800" dirty="0" err="1" smtClean="0"/>
              <a:t>Εικ</a:t>
            </a:r>
            <a:r>
              <a:rPr lang="el-GR" sz="1800" dirty="0" smtClean="0"/>
              <a:t>.</a:t>
            </a:r>
            <a:r>
              <a:rPr lang="en-US" sz="1800" dirty="0" smtClean="0"/>
              <a:t>c).</a:t>
            </a:r>
            <a:r>
              <a:rPr lang="el-GR" sz="1800" dirty="0" smtClean="0"/>
              <a:t> Μερικοί όγκοι εμφανίζουν λιγότερο προβάλλοντα </a:t>
            </a:r>
            <a:r>
              <a:rPr lang="el-GR" sz="1800" dirty="0" err="1" smtClean="0"/>
              <a:t>πυρήνια</a:t>
            </a:r>
            <a:r>
              <a:rPr lang="el-GR" sz="1800" dirty="0" smtClean="0"/>
              <a:t> </a:t>
            </a:r>
            <a:r>
              <a:rPr lang="el-GR" sz="1800" dirty="0" err="1" smtClean="0"/>
              <a:t>απότι</a:t>
            </a:r>
            <a:r>
              <a:rPr lang="el-GR" sz="1800" dirty="0" smtClean="0"/>
              <a:t> η </a:t>
            </a:r>
            <a:r>
              <a:rPr lang="en-US" sz="1800" dirty="0" smtClean="0"/>
              <a:t>HGPIN</a:t>
            </a:r>
            <a:r>
              <a:rPr lang="el-GR" sz="1800" dirty="0" smtClean="0"/>
              <a:t>(</a:t>
            </a:r>
            <a:r>
              <a:rPr lang="el-GR" sz="1800" dirty="0" err="1" smtClean="0"/>
              <a:t>Εικ</a:t>
            </a:r>
            <a:r>
              <a:rPr lang="el-GR" sz="1800" dirty="0" smtClean="0"/>
              <a:t>.</a:t>
            </a:r>
            <a:r>
              <a:rPr lang="en-US" sz="1800" dirty="0" smtClean="0"/>
              <a:t>d</a:t>
            </a:r>
            <a:r>
              <a:rPr lang="el-GR" sz="1800" dirty="0" smtClean="0"/>
              <a:t>)</a:t>
            </a:r>
            <a:r>
              <a:rPr lang="en-US" sz="1800" dirty="0" smtClean="0"/>
              <a:t>. </a:t>
            </a:r>
            <a:r>
              <a:rPr lang="el-GR" sz="1800" b="1" u="sng" dirty="0" smtClean="0"/>
              <a:t>Πλήρης</a:t>
            </a:r>
            <a:r>
              <a:rPr lang="el-GR" sz="1800" dirty="0" smtClean="0"/>
              <a:t> η απουσία βασικού κυτταρικού στοίχου και </a:t>
            </a:r>
            <a:r>
              <a:rPr lang="el-GR" sz="1800" dirty="0" err="1" smtClean="0"/>
              <a:t>ανοσοϊστοθετικότητα</a:t>
            </a:r>
            <a:r>
              <a:rPr lang="el-GR" sz="1800" dirty="0" smtClean="0"/>
              <a:t> της </a:t>
            </a:r>
            <a:r>
              <a:rPr lang="en-US" sz="1800" dirty="0" smtClean="0"/>
              <a:t>AMACR</a:t>
            </a:r>
            <a:r>
              <a:rPr lang="el-GR" sz="1800" dirty="0" smtClean="0"/>
              <a:t> (</a:t>
            </a:r>
            <a:r>
              <a:rPr lang="el-GR" sz="1800" dirty="0" err="1" smtClean="0"/>
              <a:t>Εικ</a:t>
            </a:r>
            <a:r>
              <a:rPr lang="el-GR" sz="1800" dirty="0" smtClean="0"/>
              <a:t>.</a:t>
            </a:r>
            <a:r>
              <a:rPr lang="en-US" sz="1800" dirty="0" smtClean="0"/>
              <a:t>e).</a:t>
            </a:r>
            <a:r>
              <a:rPr lang="el-GR" sz="1800" dirty="0" smtClean="0"/>
              <a:t> </a:t>
            </a:r>
            <a:r>
              <a:rPr lang="en-US" sz="1800" dirty="0" smtClean="0"/>
              <a:t/>
            </a:r>
            <a:br>
              <a:rPr lang="en-US" sz="1800" dirty="0" smtClean="0"/>
            </a:br>
            <a:r>
              <a:rPr lang="en-US" sz="900" dirty="0" smtClean="0"/>
              <a:t>M Zhou. Modern </a:t>
            </a:r>
            <a:r>
              <a:rPr lang="en-US" sz="900" dirty="0" err="1" smtClean="0"/>
              <a:t>Pathol</a:t>
            </a:r>
            <a:r>
              <a:rPr lang="en-US" sz="900" dirty="0" smtClean="0"/>
              <a:t> (2018) 31, S71-9</a:t>
            </a:r>
            <a:endParaRPr lang="el-GR" sz="900" dirty="0"/>
          </a:p>
        </p:txBody>
      </p:sp>
      <p:pic>
        <p:nvPicPr>
          <p:cNvPr id="3074" name="Picture 2" descr="C:\Users\Νεφέλη\Desktop\4-Figure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6" y="1988840"/>
            <a:ext cx="8970590" cy="479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584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00808"/>
          </a:xfrm>
        </p:spPr>
        <p:txBody>
          <a:bodyPr>
            <a:normAutofit fontScale="90000"/>
          </a:bodyPr>
          <a:lstStyle/>
          <a:p>
            <a:pPr algn="ctr"/>
            <a:r>
              <a:rPr lang="el-GR" sz="3100" dirty="0" smtClean="0">
                <a:solidFill>
                  <a:schemeClr val="bg2">
                    <a:lumMod val="10000"/>
                  </a:schemeClr>
                </a:solidFill>
                <a:latin typeface="+mn-lt"/>
              </a:rPr>
              <a:t>Μεγάλοι αδένες με επιθήλιο της μορφής των πόρων</a:t>
            </a:r>
            <a:r>
              <a:rPr lang="en-US" dirty="0" smtClean="0">
                <a:solidFill>
                  <a:schemeClr val="tx2">
                    <a:lumMod val="75000"/>
                  </a:schemeClr>
                </a:solidFill>
                <a:latin typeface="+mn-lt"/>
              </a:rPr>
              <a:t/>
            </a:r>
            <a:br>
              <a:rPr lang="en-US" dirty="0" smtClean="0">
                <a:solidFill>
                  <a:schemeClr val="tx2">
                    <a:lumMod val="75000"/>
                  </a:schemeClr>
                </a:solidFill>
                <a:latin typeface="+mn-lt"/>
              </a:rPr>
            </a:br>
            <a:r>
              <a:rPr lang="el-GR" sz="1800" dirty="0" smtClean="0">
                <a:solidFill>
                  <a:schemeClr val="tx2">
                    <a:lumMod val="75000"/>
                  </a:schemeClr>
                </a:solidFill>
                <a:latin typeface="+mn-lt"/>
              </a:rPr>
              <a:t>Επιβάλλεται προσεκτική μελέτη της αρχιτεκτονικής, ώστε να ξεχωρίσουμε τη σχετικά </a:t>
            </a:r>
            <a:r>
              <a:rPr lang="el-GR" sz="1800" dirty="0" smtClean="0">
                <a:solidFill>
                  <a:schemeClr val="tx2">
                    <a:lumMod val="50000"/>
                  </a:schemeClr>
                </a:solidFill>
                <a:latin typeface="+mn-lt"/>
              </a:rPr>
              <a:t>απλή</a:t>
            </a:r>
            <a:r>
              <a:rPr lang="el-GR" sz="1800" dirty="0" smtClean="0">
                <a:solidFill>
                  <a:schemeClr val="tx2">
                    <a:lumMod val="75000"/>
                  </a:schemeClr>
                </a:solidFill>
                <a:latin typeface="+mn-lt"/>
              </a:rPr>
              <a:t> αρχιτεκτονική του </a:t>
            </a:r>
            <a:r>
              <a:rPr lang="el-GR" sz="1800" dirty="0" smtClean="0">
                <a:solidFill>
                  <a:schemeClr val="tx2">
                    <a:lumMod val="50000"/>
                  </a:schemeClr>
                </a:solidFill>
                <a:latin typeface="+mn-lt"/>
              </a:rPr>
              <a:t>δίκην </a:t>
            </a:r>
            <a:r>
              <a:rPr lang="en-US" sz="1800" dirty="0" smtClean="0">
                <a:solidFill>
                  <a:schemeClr val="tx2">
                    <a:lumMod val="50000"/>
                  </a:schemeClr>
                </a:solidFill>
                <a:latin typeface="+mn-lt"/>
              </a:rPr>
              <a:t>PIN</a:t>
            </a:r>
            <a:r>
              <a:rPr lang="el-GR" sz="1800" dirty="0" smtClean="0">
                <a:solidFill>
                  <a:schemeClr val="tx2">
                    <a:lumMod val="50000"/>
                  </a:schemeClr>
                </a:solidFill>
                <a:latin typeface="+mn-lt"/>
              </a:rPr>
              <a:t>  καρκινώματος με </a:t>
            </a:r>
            <a:r>
              <a:rPr lang="el-GR" sz="1800" dirty="0" err="1" smtClean="0">
                <a:solidFill>
                  <a:schemeClr val="tx2">
                    <a:lumMod val="50000"/>
                  </a:schemeClr>
                </a:solidFill>
                <a:latin typeface="+mn-lt"/>
              </a:rPr>
              <a:t>επιμηκυσμένους</a:t>
            </a:r>
            <a:r>
              <a:rPr lang="el-GR" sz="1800" dirty="0" smtClean="0">
                <a:solidFill>
                  <a:schemeClr val="tx2">
                    <a:lumMod val="50000"/>
                  </a:schemeClr>
                </a:solidFill>
                <a:latin typeface="+mn-lt"/>
              </a:rPr>
              <a:t> πυρήνες , </a:t>
            </a:r>
            <a:r>
              <a:rPr lang="el-GR" sz="1800" dirty="0" smtClean="0">
                <a:solidFill>
                  <a:schemeClr val="tx2">
                    <a:lumMod val="75000"/>
                  </a:schemeClr>
                </a:solidFill>
                <a:latin typeface="+mn-lt"/>
              </a:rPr>
              <a:t>αθροιστικού βαθμού κακοήθειας κατά </a:t>
            </a:r>
            <a:r>
              <a:rPr lang="en-US" sz="1800" dirty="0" smtClean="0">
                <a:solidFill>
                  <a:schemeClr val="tx2">
                    <a:lumMod val="75000"/>
                  </a:schemeClr>
                </a:solidFill>
                <a:latin typeface="+mn-lt"/>
              </a:rPr>
              <a:t>Gleason </a:t>
            </a:r>
            <a:r>
              <a:rPr lang="el-GR" sz="1800" b="1" dirty="0" smtClean="0">
                <a:solidFill>
                  <a:schemeClr val="tx2">
                    <a:lumMod val="75000"/>
                  </a:schemeClr>
                </a:solidFill>
                <a:latin typeface="+mn-lt"/>
              </a:rPr>
              <a:t>6</a:t>
            </a:r>
            <a:r>
              <a:rPr lang="el-GR" sz="1800" dirty="0" smtClean="0">
                <a:solidFill>
                  <a:schemeClr val="tx2">
                    <a:lumMod val="75000"/>
                  </a:schemeClr>
                </a:solidFill>
                <a:latin typeface="+mn-lt"/>
              </a:rPr>
              <a:t> (3+3) (αρ. εικ.)  το οποίο συμπεριφέρεται σαν το αντιστοίχου βαθμού κακοήθειας κυψελιδικό </a:t>
            </a:r>
            <a:r>
              <a:rPr lang="el-GR" sz="1800" dirty="0" err="1" smtClean="0">
                <a:solidFill>
                  <a:schemeClr val="tx2">
                    <a:lumMod val="75000"/>
                  </a:schemeClr>
                </a:solidFill>
                <a:latin typeface="+mn-lt"/>
              </a:rPr>
              <a:t>αδενοκαρκίνωμα</a:t>
            </a:r>
            <a:r>
              <a:rPr lang="el-GR" sz="1800" dirty="0" smtClean="0">
                <a:solidFill>
                  <a:schemeClr val="tx2">
                    <a:lumMod val="75000"/>
                  </a:schemeClr>
                </a:solidFill>
                <a:latin typeface="+mn-lt"/>
              </a:rPr>
              <a:t>, από την πιο </a:t>
            </a:r>
            <a:r>
              <a:rPr lang="el-GR" sz="1800" dirty="0" smtClean="0">
                <a:solidFill>
                  <a:schemeClr val="tx2">
                    <a:lumMod val="50000"/>
                  </a:schemeClr>
                </a:solidFill>
                <a:latin typeface="+mn-lt"/>
              </a:rPr>
              <a:t>σύνθετη</a:t>
            </a:r>
            <a:r>
              <a:rPr lang="el-GR" sz="1800" dirty="0" smtClean="0">
                <a:solidFill>
                  <a:schemeClr val="tx2">
                    <a:lumMod val="75000"/>
                  </a:schemeClr>
                </a:solidFill>
                <a:latin typeface="+mn-lt"/>
              </a:rPr>
              <a:t> </a:t>
            </a:r>
            <a:r>
              <a:rPr lang="el-GR" sz="1800" b="1" i="1" u="sng" dirty="0" smtClean="0">
                <a:solidFill>
                  <a:schemeClr val="tx2">
                    <a:lumMod val="75000"/>
                  </a:schemeClr>
                </a:solidFill>
                <a:latin typeface="+mn-lt"/>
              </a:rPr>
              <a:t>γνήσια</a:t>
            </a:r>
            <a:r>
              <a:rPr lang="el-GR" sz="1800" dirty="0" smtClean="0">
                <a:solidFill>
                  <a:schemeClr val="tx2">
                    <a:lumMod val="75000"/>
                  </a:schemeClr>
                </a:solidFill>
                <a:latin typeface="+mn-lt"/>
              </a:rPr>
              <a:t> </a:t>
            </a:r>
            <a:r>
              <a:rPr lang="el-GR" sz="1800" dirty="0" err="1" smtClean="0">
                <a:solidFill>
                  <a:schemeClr val="tx2">
                    <a:lumMod val="75000"/>
                  </a:schemeClr>
                </a:solidFill>
                <a:latin typeface="+mn-lt"/>
              </a:rPr>
              <a:t>θηλώδη</a:t>
            </a:r>
            <a:r>
              <a:rPr lang="el-GR" sz="1800" dirty="0" smtClean="0">
                <a:solidFill>
                  <a:schemeClr val="tx2">
                    <a:lumMod val="75000"/>
                  </a:schemeClr>
                </a:solidFill>
                <a:latin typeface="+mn-lt"/>
              </a:rPr>
              <a:t> αρχιτεκτονική του επιθετικού </a:t>
            </a:r>
            <a:r>
              <a:rPr lang="el-GR" sz="1800" dirty="0" smtClean="0">
                <a:solidFill>
                  <a:schemeClr val="tx2">
                    <a:lumMod val="50000"/>
                  </a:schemeClr>
                </a:solidFill>
                <a:latin typeface="+mn-lt"/>
              </a:rPr>
              <a:t>κλασικού </a:t>
            </a:r>
            <a:r>
              <a:rPr lang="el-GR" sz="1800" dirty="0" err="1" smtClean="0">
                <a:solidFill>
                  <a:schemeClr val="tx2">
                    <a:lumMod val="50000"/>
                  </a:schemeClr>
                </a:solidFill>
                <a:latin typeface="+mn-lt"/>
              </a:rPr>
              <a:t>πορογενούς</a:t>
            </a:r>
            <a:r>
              <a:rPr lang="el-GR" sz="1800" dirty="0" smtClean="0">
                <a:solidFill>
                  <a:schemeClr val="tx2">
                    <a:lumMod val="50000"/>
                  </a:schemeClr>
                </a:solidFill>
                <a:latin typeface="+mn-lt"/>
              </a:rPr>
              <a:t> </a:t>
            </a:r>
            <a:r>
              <a:rPr lang="el-GR" sz="1800" dirty="0" err="1" smtClean="0">
                <a:solidFill>
                  <a:schemeClr val="tx2">
                    <a:lumMod val="50000"/>
                  </a:schemeClr>
                </a:solidFill>
                <a:latin typeface="+mn-lt"/>
              </a:rPr>
              <a:t>αδενοκαρκινώματος</a:t>
            </a:r>
            <a:r>
              <a:rPr lang="el-GR" sz="1800" dirty="0" smtClean="0">
                <a:solidFill>
                  <a:schemeClr val="tx2">
                    <a:lumMod val="50000"/>
                  </a:schemeClr>
                </a:solidFill>
                <a:latin typeface="+mn-lt"/>
              </a:rPr>
              <a:t>, </a:t>
            </a:r>
            <a:r>
              <a:rPr lang="el-GR" sz="1800" dirty="0" smtClean="0">
                <a:solidFill>
                  <a:schemeClr val="tx2">
                    <a:lumMod val="75000"/>
                  </a:schemeClr>
                </a:solidFill>
                <a:latin typeface="+mn-lt"/>
              </a:rPr>
              <a:t>αθροιστικού βαθμού κακοήθειας κατά </a:t>
            </a:r>
            <a:r>
              <a:rPr lang="en-US" sz="1800" dirty="0" smtClean="0">
                <a:solidFill>
                  <a:schemeClr val="tx2">
                    <a:lumMod val="75000"/>
                  </a:schemeClr>
                </a:solidFill>
                <a:latin typeface="+mn-lt"/>
              </a:rPr>
              <a:t>Gleason </a:t>
            </a:r>
            <a:r>
              <a:rPr lang="el-GR" sz="1800" b="1" dirty="0" smtClean="0">
                <a:solidFill>
                  <a:schemeClr val="tx2">
                    <a:lumMod val="75000"/>
                  </a:schemeClr>
                </a:solidFill>
                <a:latin typeface="+mn-lt"/>
              </a:rPr>
              <a:t>8</a:t>
            </a:r>
            <a:r>
              <a:rPr lang="el-GR" sz="1800" dirty="0" smtClean="0">
                <a:solidFill>
                  <a:schemeClr val="tx2">
                    <a:lumMod val="75000"/>
                  </a:schemeClr>
                </a:solidFill>
                <a:latin typeface="+mn-lt"/>
              </a:rPr>
              <a:t> (4+4) (δεξιά </a:t>
            </a:r>
            <a:r>
              <a:rPr lang="el-GR" sz="1800" dirty="0" err="1" smtClean="0">
                <a:solidFill>
                  <a:schemeClr val="tx2">
                    <a:lumMod val="75000"/>
                  </a:schemeClr>
                </a:solidFill>
                <a:latin typeface="+mn-lt"/>
              </a:rPr>
              <a:t>εικ</a:t>
            </a:r>
            <a:r>
              <a:rPr lang="el-GR" sz="1800" dirty="0" smtClean="0">
                <a:solidFill>
                  <a:schemeClr val="tx2">
                    <a:lumMod val="75000"/>
                  </a:schemeClr>
                </a:solidFill>
                <a:latin typeface="+mn-lt"/>
              </a:rPr>
              <a:t>.)</a:t>
            </a:r>
            <a:endParaRPr lang="el-GR" sz="1800" dirty="0">
              <a:solidFill>
                <a:schemeClr val="tx2">
                  <a:lumMod val="75000"/>
                </a:schemeClr>
              </a:solidFill>
              <a:latin typeface="+mn-lt"/>
            </a:endParaRPr>
          </a:p>
        </p:txBody>
      </p:sp>
      <p:pic>
        <p:nvPicPr>
          <p:cNvPr id="80898" name="Picture 2" descr="C:\Users\KAV-AGRO\Desktop\13.6.18\PIN-like prostate cancer\fig11geni0411.jpg"/>
          <p:cNvPicPr>
            <a:picLocks noChangeAspect="1" noChangeArrowheads="1"/>
          </p:cNvPicPr>
          <p:nvPr/>
        </p:nvPicPr>
        <p:blipFill>
          <a:blip r:embed="rId2" cstate="print"/>
          <a:srcRect/>
          <a:stretch>
            <a:fillRect/>
          </a:stretch>
        </p:blipFill>
        <p:spPr bwMode="auto">
          <a:xfrm rot="16200000">
            <a:off x="-258618" y="2642993"/>
            <a:ext cx="4980715" cy="3096344"/>
          </a:xfrm>
          <a:prstGeom prst="rect">
            <a:avLst/>
          </a:prstGeom>
          <a:noFill/>
        </p:spPr>
      </p:pic>
      <p:pic>
        <p:nvPicPr>
          <p:cNvPr id="80899" name="Picture 3" descr="C:\Users\KAV-AGRO\Desktop\13.6.18\PIN-like prostate cancer\fig12geni0412.jpg"/>
          <p:cNvPicPr>
            <a:picLocks noChangeAspect="1" noChangeArrowheads="1"/>
          </p:cNvPicPr>
          <p:nvPr/>
        </p:nvPicPr>
        <p:blipFill>
          <a:blip r:embed="rId3" cstate="print"/>
          <a:srcRect/>
          <a:stretch>
            <a:fillRect/>
          </a:stretch>
        </p:blipFill>
        <p:spPr bwMode="auto">
          <a:xfrm rot="16200000">
            <a:off x="4502424" y="2634480"/>
            <a:ext cx="4968552" cy="3101205"/>
          </a:xfrm>
          <a:prstGeom prst="rect">
            <a:avLst/>
          </a:prstGeom>
          <a:noFill/>
        </p:spPr>
      </p:pic>
    </p:spTree>
    <p:extLst>
      <p:ext uri="{BB962C8B-B14F-4D97-AF65-F5344CB8AC3E}">
        <p14:creationId xmlns:p14="http://schemas.microsoft.com/office/powerpoint/2010/main" val="35699247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922114"/>
          </a:xfrm>
        </p:spPr>
        <p:txBody>
          <a:bodyPr>
            <a:noAutofit/>
          </a:bodyPr>
          <a:lstStyle/>
          <a:p>
            <a:pPr algn="ctr"/>
            <a:r>
              <a:rPr lang="el-GR" sz="1800" b="1" dirty="0" smtClean="0">
                <a:solidFill>
                  <a:schemeClr val="bg2">
                    <a:lumMod val="10000"/>
                  </a:schemeClr>
                </a:solidFill>
                <a:latin typeface="+mn-lt"/>
              </a:rPr>
              <a:t> </a:t>
            </a:r>
            <a:r>
              <a:rPr lang="el-GR" sz="1800" b="1" spc="600" dirty="0">
                <a:solidFill>
                  <a:schemeClr val="bg2">
                    <a:lumMod val="10000"/>
                  </a:schemeClr>
                </a:solidFill>
                <a:effectLst>
                  <a:outerShdw blurRad="38100" dist="38100" dir="2700000" algn="tl">
                    <a:srgbClr val="000000">
                      <a:alpha val="43137"/>
                    </a:srgbClr>
                  </a:outerShdw>
                </a:effectLst>
                <a:latin typeface="+mn-lt"/>
              </a:rPr>
              <a:t>Σ</a:t>
            </a:r>
            <a:r>
              <a:rPr lang="el-GR" sz="1800" b="1" spc="600" dirty="0" smtClean="0">
                <a:solidFill>
                  <a:schemeClr val="bg2">
                    <a:lumMod val="10000"/>
                  </a:schemeClr>
                </a:solidFill>
                <a:effectLst>
                  <a:outerShdw blurRad="38100" dist="38100" dir="2700000" algn="tl">
                    <a:srgbClr val="000000">
                      <a:alpha val="43137"/>
                    </a:srgbClr>
                  </a:outerShdw>
                </a:effectLst>
                <a:latin typeface="+mn-lt"/>
              </a:rPr>
              <a:t>υμβατικό</a:t>
            </a:r>
            <a:r>
              <a:rPr lang="el-GR" sz="1800" b="1" dirty="0" smtClean="0">
                <a:solidFill>
                  <a:schemeClr val="bg2">
                    <a:lumMod val="10000"/>
                  </a:schemeClr>
                </a:solidFill>
                <a:effectLst>
                  <a:outerShdw blurRad="38100" dist="38100" dir="2700000" algn="tl">
                    <a:srgbClr val="000000">
                      <a:alpha val="43137"/>
                    </a:srgbClr>
                  </a:outerShdw>
                </a:effectLst>
                <a:latin typeface="+mn-lt"/>
              </a:rPr>
              <a:t> κυψελιδικό </a:t>
            </a:r>
            <a:r>
              <a:rPr lang="el-GR" sz="1800" b="1" dirty="0" err="1" smtClean="0">
                <a:solidFill>
                  <a:schemeClr val="bg2">
                    <a:lumMod val="10000"/>
                  </a:schemeClr>
                </a:solidFill>
                <a:latin typeface="+mn-lt"/>
              </a:rPr>
              <a:t>αδενοκαρκίνωμα</a:t>
            </a:r>
            <a:r>
              <a:rPr lang="el-GR" sz="1800" b="1" dirty="0" smtClean="0">
                <a:solidFill>
                  <a:schemeClr val="bg2">
                    <a:lumMod val="10000"/>
                  </a:schemeClr>
                </a:solidFill>
                <a:latin typeface="+mn-lt"/>
              </a:rPr>
              <a:t> , ηθμοειδούς διαμόρφωσης</a:t>
            </a:r>
            <a:br>
              <a:rPr lang="el-GR" sz="1800" b="1" dirty="0" smtClean="0">
                <a:solidFill>
                  <a:schemeClr val="bg2">
                    <a:lumMod val="10000"/>
                  </a:schemeClr>
                </a:solidFill>
                <a:latin typeface="+mn-lt"/>
              </a:rPr>
            </a:br>
            <a:r>
              <a:rPr lang="el-GR" sz="1800" b="1" dirty="0" smtClean="0">
                <a:solidFill>
                  <a:schemeClr val="bg2">
                    <a:lumMod val="10000"/>
                  </a:schemeClr>
                </a:solidFill>
                <a:latin typeface="+mn-lt"/>
              </a:rPr>
              <a:t>της </a:t>
            </a:r>
            <a:r>
              <a:rPr lang="el-GR" sz="1800" b="1" dirty="0" smtClean="0">
                <a:solidFill>
                  <a:schemeClr val="bg2">
                    <a:lumMod val="10000"/>
                  </a:schemeClr>
                </a:solidFill>
                <a:effectLst>
                  <a:outerShdw blurRad="38100" dist="38100" dir="2700000" algn="tl">
                    <a:srgbClr val="000000">
                      <a:alpha val="43137"/>
                    </a:srgbClr>
                  </a:outerShdw>
                </a:effectLst>
                <a:latin typeface="+mn-lt"/>
              </a:rPr>
              <a:t>περιφερικής</a:t>
            </a:r>
            <a:r>
              <a:rPr lang="el-GR" sz="1800" b="1" dirty="0" smtClean="0">
                <a:solidFill>
                  <a:schemeClr val="bg2">
                    <a:lumMod val="10000"/>
                  </a:schemeClr>
                </a:solidFill>
                <a:latin typeface="+mn-lt"/>
              </a:rPr>
              <a:t> ζώνης του προστάτη αδένα  </a:t>
            </a:r>
            <a:r>
              <a:rPr lang="en-US" sz="1800" b="1" dirty="0" smtClean="0">
                <a:solidFill>
                  <a:schemeClr val="bg2">
                    <a:lumMod val="10000"/>
                  </a:schemeClr>
                </a:solidFill>
                <a:latin typeface="+mn-lt"/>
              </a:rPr>
              <a:t/>
            </a:r>
            <a:br>
              <a:rPr lang="en-US" sz="1800" b="1" dirty="0" smtClean="0">
                <a:solidFill>
                  <a:schemeClr val="bg2">
                    <a:lumMod val="10000"/>
                  </a:schemeClr>
                </a:solidFill>
                <a:latin typeface="+mn-lt"/>
              </a:rPr>
            </a:br>
            <a:r>
              <a:rPr lang="el-GR" sz="1800" b="1" dirty="0" smtClean="0">
                <a:solidFill>
                  <a:schemeClr val="bg2">
                    <a:lumMod val="10000"/>
                  </a:schemeClr>
                </a:solidFill>
                <a:latin typeface="+mn-lt"/>
              </a:rPr>
              <a:t>αθροιστικού βαθμού κακοήθειας κατά </a:t>
            </a:r>
            <a:r>
              <a:rPr lang="en-US" sz="1800" b="1" dirty="0" smtClean="0">
                <a:solidFill>
                  <a:schemeClr val="bg2">
                    <a:lumMod val="10000"/>
                  </a:schemeClr>
                </a:solidFill>
                <a:latin typeface="+mn-lt"/>
              </a:rPr>
              <a:t>Gleason 4+4=8</a:t>
            </a:r>
            <a:r>
              <a:rPr lang="el-GR" sz="1800" b="1" dirty="0" smtClean="0">
                <a:solidFill>
                  <a:schemeClr val="bg2">
                    <a:lumMod val="10000"/>
                  </a:schemeClr>
                </a:solidFill>
                <a:latin typeface="+mn-lt"/>
              </a:rPr>
              <a:t>.</a:t>
            </a:r>
            <a:r>
              <a:rPr lang="el-GR" sz="1800" b="1" dirty="0" smtClean="0">
                <a:latin typeface="+mn-lt"/>
              </a:rPr>
              <a:t/>
            </a:r>
            <a:br>
              <a:rPr lang="el-GR" sz="1800" b="1" dirty="0" smtClean="0">
                <a:latin typeface="+mn-lt"/>
              </a:rPr>
            </a:br>
            <a:r>
              <a:rPr lang="el-GR" sz="1800" b="1" i="1" dirty="0" smtClean="0">
                <a:latin typeface="+mn-lt"/>
              </a:rPr>
              <a:t>Παντελής η απουσία </a:t>
            </a:r>
            <a:r>
              <a:rPr lang="el-GR" sz="1800" b="1" dirty="0" smtClean="0">
                <a:latin typeface="+mn-lt"/>
              </a:rPr>
              <a:t>βασικού κυτταρικού στοίχου σε </a:t>
            </a:r>
            <a:r>
              <a:rPr lang="el-GR" sz="1800" b="1" i="1" dirty="0" smtClean="0">
                <a:latin typeface="+mn-lt"/>
              </a:rPr>
              <a:t>όλους</a:t>
            </a:r>
            <a:r>
              <a:rPr lang="el-GR" sz="1800" b="1" dirty="0" smtClean="0">
                <a:latin typeface="+mn-lt"/>
              </a:rPr>
              <a:t> τους ύποπτους αδένες.</a:t>
            </a:r>
            <a:endParaRPr lang="el-GR" sz="1800" b="1" dirty="0">
              <a:latin typeface="+mn-lt"/>
            </a:endParaRPr>
          </a:p>
        </p:txBody>
      </p:sp>
      <p:pic>
        <p:nvPicPr>
          <p:cNvPr id="87042" name="Picture 2" descr="D:\figures\640x480\1100\1121.jpg"/>
          <p:cNvPicPr>
            <a:picLocks noGrp="1" noChangeAspect="1" noChangeArrowheads="1"/>
          </p:cNvPicPr>
          <p:nvPr>
            <p:ph sz="half" idx="2"/>
          </p:nvPr>
        </p:nvPicPr>
        <p:blipFill>
          <a:blip r:embed="rId2" cstate="print"/>
          <a:srcRect/>
          <a:stretch>
            <a:fillRect/>
          </a:stretch>
        </p:blipFill>
        <p:spPr bwMode="auto">
          <a:xfrm>
            <a:off x="467544" y="1340768"/>
            <a:ext cx="3384376" cy="2538282"/>
          </a:xfrm>
          <a:prstGeom prst="rect">
            <a:avLst/>
          </a:prstGeom>
          <a:noFill/>
        </p:spPr>
      </p:pic>
      <p:pic>
        <p:nvPicPr>
          <p:cNvPr id="87043" name="Picture 3" descr="D:\figures\640x480\1100\1122.jpg"/>
          <p:cNvPicPr>
            <a:picLocks noGrp="1" noChangeAspect="1" noChangeArrowheads="1"/>
          </p:cNvPicPr>
          <p:nvPr>
            <p:ph sz="quarter" idx="4"/>
          </p:nvPr>
        </p:nvPicPr>
        <p:blipFill>
          <a:blip r:embed="rId3" cstate="print"/>
          <a:srcRect/>
          <a:stretch>
            <a:fillRect/>
          </a:stretch>
        </p:blipFill>
        <p:spPr bwMode="auto">
          <a:xfrm>
            <a:off x="467544" y="4077072"/>
            <a:ext cx="3384376" cy="2538282"/>
          </a:xfrm>
          <a:prstGeom prst="rect">
            <a:avLst/>
          </a:prstGeom>
          <a:noFill/>
        </p:spPr>
      </p:pic>
      <p:sp>
        <p:nvSpPr>
          <p:cNvPr id="7" name="4 - Θέση κειμένου"/>
          <p:cNvSpPr>
            <a:spLocks noGrp="1"/>
          </p:cNvSpPr>
          <p:nvPr>
            <p:ph type="body" sz="quarter" idx="3"/>
          </p:nvPr>
        </p:nvSpPr>
        <p:spPr>
          <a:xfrm>
            <a:off x="4645025" y="5445224"/>
            <a:ext cx="4041775" cy="864096"/>
          </a:xfrm>
        </p:spPr>
        <p:txBody>
          <a:bodyPr>
            <a:normAutofit/>
          </a:bodyPr>
          <a:lstStyle/>
          <a:p>
            <a:pPr algn="ctr"/>
            <a:r>
              <a:rPr lang="el-GR" dirty="0" smtClean="0"/>
              <a:t>Επικρατούσα μορφολογία </a:t>
            </a:r>
            <a:r>
              <a:rPr lang="el-GR" i="1" dirty="0" smtClean="0">
                <a:effectLst>
                  <a:outerShdw blurRad="38100" dist="38100" dir="2700000" algn="tl">
                    <a:srgbClr val="000000">
                      <a:alpha val="43137"/>
                    </a:srgbClr>
                  </a:outerShdw>
                </a:effectLst>
              </a:rPr>
              <a:t>κυψελιδικού</a:t>
            </a:r>
            <a:r>
              <a:rPr lang="el-GR" dirty="0" smtClean="0"/>
              <a:t> κυττάρου.</a:t>
            </a:r>
            <a:endParaRPr lang="el-GR" dirty="0"/>
          </a:p>
        </p:txBody>
      </p:sp>
      <p:pic>
        <p:nvPicPr>
          <p:cNvPr id="8" name="Picture 2" descr="D:\figures\640x480\1100\1160.jpg"/>
          <p:cNvPicPr>
            <a:picLocks noChangeAspect="1" noChangeArrowheads="1"/>
          </p:cNvPicPr>
          <p:nvPr/>
        </p:nvPicPr>
        <p:blipFill>
          <a:blip r:embed="rId4" cstate="print"/>
          <a:srcRect/>
          <a:stretch>
            <a:fillRect/>
          </a:stretch>
        </p:blipFill>
        <p:spPr bwMode="auto">
          <a:xfrm>
            <a:off x="4139952" y="1844824"/>
            <a:ext cx="4800533" cy="3600400"/>
          </a:xfrm>
          <a:prstGeom prst="rect">
            <a:avLst/>
          </a:prstGeom>
          <a:noFill/>
        </p:spPr>
      </p:pic>
    </p:spTree>
    <p:extLst>
      <p:ext uri="{BB962C8B-B14F-4D97-AF65-F5344CB8AC3E}">
        <p14:creationId xmlns:p14="http://schemas.microsoft.com/office/powerpoint/2010/main" val="4195056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548680"/>
          </a:xfrm>
        </p:spPr>
        <p:txBody>
          <a:bodyPr>
            <a:normAutofit fontScale="90000"/>
          </a:bodyPr>
          <a:lstStyle/>
          <a:p>
            <a:r>
              <a:rPr lang="el-GR" sz="3200" dirty="0" smtClean="0"/>
              <a:t>ΣΥΣΤΑΣΕΙΣ ΓΙΑ ΑΝΑΦΟΡΑ ΗΘΜΟΕΙΔΩΝ ΑΛΛΟΙΩΣΕΩΝ  </a:t>
            </a:r>
            <a:endParaRPr lang="el-GR" sz="3200" dirty="0"/>
          </a:p>
        </p:txBody>
      </p:sp>
      <p:sp>
        <p:nvSpPr>
          <p:cNvPr id="4" name="Θέση περιεχομένου 3"/>
          <p:cNvSpPr>
            <a:spLocks noGrp="1"/>
          </p:cNvSpPr>
          <p:nvPr>
            <p:ph sz="half" idx="2"/>
          </p:nvPr>
        </p:nvSpPr>
        <p:spPr>
          <a:xfrm>
            <a:off x="0" y="620688"/>
            <a:ext cx="4497388" cy="6120680"/>
          </a:xfrm>
        </p:spPr>
        <p:txBody>
          <a:bodyPr>
            <a:normAutofit fontScale="92500" lnSpcReduction="10000"/>
          </a:bodyPr>
          <a:lstStyle/>
          <a:p>
            <a:r>
              <a:rPr lang="el-GR" sz="2000" dirty="0" smtClean="0"/>
              <a:t>Ηθμοειδής </a:t>
            </a:r>
            <a:r>
              <a:rPr lang="en-US" sz="2000" dirty="0" smtClean="0"/>
              <a:t>HG PIN </a:t>
            </a:r>
            <a:endParaRPr lang="el-GR" sz="2000" dirty="0" smtClean="0"/>
          </a:p>
          <a:p>
            <a:endParaRPr lang="el-GR" sz="2000" dirty="0" smtClean="0"/>
          </a:p>
          <a:p>
            <a:pPr marL="0" indent="0">
              <a:buNone/>
            </a:pPr>
            <a:endParaRPr lang="el-GR" sz="2000" dirty="0" smtClean="0"/>
          </a:p>
          <a:p>
            <a:r>
              <a:rPr lang="el-GR" sz="2000" dirty="0" err="1" smtClean="0"/>
              <a:t>Ενδοπορικό</a:t>
            </a:r>
            <a:r>
              <a:rPr lang="el-GR" sz="2000" dirty="0" smtClean="0"/>
              <a:t> καρκίνωμα σχετιζόμενο με αλλαχού αναπτυχθέν, διηθητικό, υψηλόβαθμης κακοήθειας καρκίνωμα</a:t>
            </a:r>
          </a:p>
          <a:p>
            <a:endParaRPr lang="el-GR" sz="2000" dirty="0"/>
          </a:p>
          <a:p>
            <a:r>
              <a:rPr lang="el-GR" sz="2000" dirty="0" err="1" smtClean="0"/>
              <a:t>Ενδοπορικό</a:t>
            </a:r>
            <a:r>
              <a:rPr lang="el-GR" sz="2000" dirty="0" smtClean="0"/>
              <a:t> καρκίνωμα σχετιζόμενο με αλλαχού αναπτυχθέν καρκίνωμα προτύπου 3 κατά </a:t>
            </a:r>
            <a:r>
              <a:rPr lang="en-US" sz="2000" dirty="0" smtClean="0"/>
              <a:t>Gleason</a:t>
            </a:r>
            <a:endParaRPr lang="el-GR" sz="2000" dirty="0" smtClean="0"/>
          </a:p>
          <a:p>
            <a:endParaRPr lang="el-GR" sz="2000" dirty="0" smtClean="0"/>
          </a:p>
          <a:p>
            <a:r>
              <a:rPr lang="el-GR" sz="2000" dirty="0" err="1" smtClean="0"/>
              <a:t>Ενδοπορικό</a:t>
            </a:r>
            <a:r>
              <a:rPr lang="el-GR" sz="2000" dirty="0" smtClean="0"/>
              <a:t> καρκίνωμα εν τη απουσία διηθητικού καρκινώματος στο </a:t>
            </a:r>
            <a:r>
              <a:rPr lang="el-GR" sz="2000" dirty="0" err="1" smtClean="0"/>
              <a:t>εξετασθέν</a:t>
            </a:r>
            <a:r>
              <a:rPr lang="el-GR" sz="2000" dirty="0" smtClean="0"/>
              <a:t> υλικό</a:t>
            </a:r>
          </a:p>
          <a:p>
            <a:endParaRPr lang="el-GR" sz="2000" dirty="0"/>
          </a:p>
          <a:p>
            <a:endParaRPr lang="el-GR" sz="2000" dirty="0" smtClean="0"/>
          </a:p>
          <a:p>
            <a:endParaRPr lang="el-GR" sz="2000" dirty="0"/>
          </a:p>
          <a:p>
            <a:endParaRPr lang="el-GR" sz="2000" dirty="0" smtClean="0"/>
          </a:p>
          <a:p>
            <a:endParaRPr lang="el-GR" sz="2000" dirty="0" smtClean="0"/>
          </a:p>
          <a:p>
            <a:r>
              <a:rPr lang="el-GR" sz="2000" dirty="0" smtClean="0"/>
              <a:t>Άτυπος </a:t>
            </a:r>
            <a:r>
              <a:rPr lang="el-GR" sz="2000" dirty="0" err="1" smtClean="0"/>
              <a:t>ενδοπορικός</a:t>
            </a:r>
            <a:r>
              <a:rPr lang="el-GR" sz="2000" dirty="0" smtClean="0"/>
              <a:t> πολλαπλασιασμός </a:t>
            </a:r>
          </a:p>
          <a:p>
            <a:endParaRPr lang="el-GR" sz="2000" dirty="0"/>
          </a:p>
          <a:p>
            <a:endParaRPr lang="el-GR" sz="2000" dirty="0" smtClean="0"/>
          </a:p>
          <a:p>
            <a:endParaRPr lang="el-GR" sz="2000" dirty="0"/>
          </a:p>
          <a:p>
            <a:endParaRPr lang="el-GR" sz="2000" dirty="0"/>
          </a:p>
        </p:txBody>
      </p:sp>
      <p:sp>
        <p:nvSpPr>
          <p:cNvPr id="6" name="Θέση περιεχομένου 5"/>
          <p:cNvSpPr>
            <a:spLocks noGrp="1"/>
          </p:cNvSpPr>
          <p:nvPr>
            <p:ph sz="quarter" idx="4"/>
          </p:nvPr>
        </p:nvSpPr>
        <p:spPr>
          <a:xfrm>
            <a:off x="4499993" y="620688"/>
            <a:ext cx="4644008" cy="6237312"/>
          </a:xfrm>
        </p:spPr>
        <p:txBody>
          <a:bodyPr>
            <a:normAutofit fontScale="92500" lnSpcReduction="10000"/>
          </a:bodyPr>
          <a:lstStyle/>
          <a:p>
            <a:r>
              <a:rPr lang="en-US" sz="2000" dirty="0" smtClean="0"/>
              <a:t>A</a:t>
            </a:r>
            <a:r>
              <a:rPr lang="el-GR" sz="2000" dirty="0" err="1" smtClean="0"/>
              <a:t>ναφορά</a:t>
            </a:r>
            <a:r>
              <a:rPr lang="el-GR" sz="2000" dirty="0" smtClean="0"/>
              <a:t> αριθμού προσβεβλημένων κυλίνδρων βιοψίας</a:t>
            </a:r>
          </a:p>
          <a:p>
            <a:endParaRPr lang="el-GR" sz="2000" dirty="0"/>
          </a:p>
          <a:p>
            <a:r>
              <a:rPr lang="el-GR" sz="2000" dirty="0" smtClean="0"/>
              <a:t>Πιθανώς επιπρόσθετη προγνωστική αξία</a:t>
            </a:r>
            <a:endParaRPr lang="en-US" sz="2000" dirty="0" smtClean="0"/>
          </a:p>
          <a:p>
            <a:endParaRPr lang="el-GR" sz="2000" dirty="0" smtClean="0"/>
          </a:p>
          <a:p>
            <a:endParaRPr lang="el-GR" sz="2000" dirty="0"/>
          </a:p>
          <a:p>
            <a:endParaRPr lang="en-US" sz="2000" dirty="0"/>
          </a:p>
          <a:p>
            <a:r>
              <a:rPr lang="el-GR" sz="2000" dirty="0" smtClean="0"/>
              <a:t>Δυσμενής  η πρόγνωση</a:t>
            </a:r>
          </a:p>
          <a:p>
            <a:endParaRPr lang="el-GR" dirty="0" smtClean="0"/>
          </a:p>
          <a:p>
            <a:pPr marL="0" indent="0">
              <a:buNone/>
            </a:pPr>
            <a:endParaRPr lang="el-GR" dirty="0" smtClean="0"/>
          </a:p>
          <a:p>
            <a:r>
              <a:rPr lang="el-GR" sz="2000" dirty="0" smtClean="0"/>
              <a:t>Καθώς το </a:t>
            </a:r>
            <a:r>
              <a:rPr lang="el-GR" sz="2000" dirty="0" err="1" smtClean="0"/>
              <a:t>ενδοπορικό</a:t>
            </a:r>
            <a:r>
              <a:rPr lang="el-GR" sz="2000" dirty="0" smtClean="0"/>
              <a:t> καρκίνωμα συνήθως σχετίζεται με υψηλόβαθμης κακοήθειας καρκίνωμα του προστάτη, συνιστάται άμεσος επανέλεγχος με βιοψία ή κανονική θεραπεία ως επί διηθητικού καρκίνου.</a:t>
            </a:r>
          </a:p>
          <a:p>
            <a:endParaRPr lang="el-GR" sz="2000" dirty="0" smtClean="0"/>
          </a:p>
          <a:p>
            <a:endParaRPr lang="el-GR" sz="2000" dirty="0"/>
          </a:p>
          <a:p>
            <a:r>
              <a:rPr lang="el-GR" sz="2000" dirty="0" smtClean="0"/>
              <a:t>Συνιστάται </a:t>
            </a:r>
            <a:r>
              <a:rPr lang="el-GR" sz="2000" dirty="0"/>
              <a:t>άμεσος επανέλεγχος με βιοψία</a:t>
            </a:r>
          </a:p>
        </p:txBody>
      </p:sp>
    </p:spTree>
    <p:extLst>
      <p:ext uri="{BB962C8B-B14F-4D97-AF65-F5344CB8AC3E}">
        <p14:creationId xmlns:p14="http://schemas.microsoft.com/office/powerpoint/2010/main" val="13737902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3533384582"/>
              </p:ext>
            </p:extLst>
          </p:nvPr>
        </p:nvGraphicFramePr>
        <p:xfrm>
          <a:off x="-2" y="1556792"/>
          <a:ext cx="9144000" cy="5049728"/>
        </p:xfrm>
        <a:graphic>
          <a:graphicData uri="http://schemas.openxmlformats.org/drawingml/2006/table">
            <a:tbl>
              <a:tblPr firstRow="1" bandRow="1">
                <a:tableStyleId>{5C22544A-7EE6-4342-B048-85BDC9FD1C3A}</a:tableStyleId>
              </a:tblPr>
              <a:tblGrid>
                <a:gridCol w="1524000"/>
                <a:gridCol w="1524000"/>
                <a:gridCol w="1524000"/>
                <a:gridCol w="1524000"/>
                <a:gridCol w="1524000"/>
                <a:gridCol w="1524000"/>
              </a:tblGrid>
              <a:tr h="1728192">
                <a:tc>
                  <a:txBody>
                    <a:bodyPr/>
                    <a:lstStyle/>
                    <a:p>
                      <a:r>
                        <a:rPr lang="el-GR" dirty="0" smtClean="0"/>
                        <a:t>Κλινική σημασία</a:t>
                      </a:r>
                      <a:endParaRPr lang="el-GR" dirty="0"/>
                    </a:p>
                  </a:txBody>
                  <a:tcPr/>
                </a:tc>
                <a:tc>
                  <a:txBody>
                    <a:bodyPr/>
                    <a:lstStyle/>
                    <a:p>
                      <a:r>
                        <a:rPr lang="el-GR" dirty="0" smtClean="0"/>
                        <a:t>Πρόδρομη               </a:t>
                      </a:r>
                      <a:r>
                        <a:rPr lang="en-US" dirty="0" smtClean="0"/>
                        <a:t>    </a:t>
                      </a:r>
                      <a:r>
                        <a:rPr lang="el-GR" dirty="0" smtClean="0"/>
                        <a:t>αλλοίωση    καρκίνου</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Κατά κανόνα, όψιμη διασπορά προστατικού καρκίνου εντός πόρων &amp; κυψελών</a:t>
                      </a:r>
                      <a:endParaRPr lang="el-GR" dirty="0"/>
                    </a:p>
                  </a:txBody>
                  <a:tcPr/>
                </a:tc>
              </a:tr>
              <a:tr h="1300688">
                <a:tc>
                  <a:txBody>
                    <a:bodyPr/>
                    <a:lstStyle/>
                    <a:p>
                      <a:r>
                        <a:rPr lang="el-GR" dirty="0" smtClean="0"/>
                        <a:t>Διαβάθμιση κακοήθειας κατά </a:t>
                      </a:r>
                      <a:r>
                        <a:rPr lang="en-US" dirty="0" smtClean="0"/>
                        <a:t>Gleason</a:t>
                      </a:r>
                      <a:endParaRPr lang="el-GR" dirty="0"/>
                    </a:p>
                  </a:txBody>
                  <a:tcPr/>
                </a:tc>
                <a:tc>
                  <a:txBody>
                    <a:bodyPr/>
                    <a:lstStyle/>
                    <a:p>
                      <a:r>
                        <a:rPr lang="el-GR" dirty="0" smtClean="0"/>
                        <a:t> Δεν</a:t>
                      </a:r>
                      <a:r>
                        <a:rPr lang="el-GR" baseline="0" dirty="0" smtClean="0"/>
                        <a:t> εφαρμόζεται</a:t>
                      </a:r>
                      <a:endParaRPr lang="el-GR" dirty="0"/>
                    </a:p>
                  </a:txBody>
                  <a:tcPr/>
                </a:tc>
                <a:tc>
                  <a:txBody>
                    <a:bodyPr/>
                    <a:lstStyle/>
                    <a:p>
                      <a:r>
                        <a:rPr lang="el-GR" dirty="0" smtClean="0"/>
                        <a:t>Πρότυπο </a:t>
                      </a:r>
                      <a:r>
                        <a:rPr lang="el-GR" b="1" dirty="0" smtClean="0"/>
                        <a:t>4</a:t>
                      </a:r>
                      <a:r>
                        <a:rPr lang="el-GR" dirty="0" smtClean="0"/>
                        <a:t> </a:t>
                      </a:r>
                      <a:endParaRPr lang="el-GR" dirty="0"/>
                    </a:p>
                  </a:txBody>
                  <a:tcPr/>
                </a:tc>
                <a:tc>
                  <a:txBody>
                    <a:bodyPr/>
                    <a:lstStyle/>
                    <a:p>
                      <a:r>
                        <a:rPr lang="el-GR" dirty="0" smtClean="0"/>
                        <a:t>Πρότυπο </a:t>
                      </a:r>
                      <a:r>
                        <a:rPr lang="el-GR" b="1" dirty="0" smtClean="0"/>
                        <a:t>3</a:t>
                      </a:r>
                      <a:endParaRPr lang="el-GR" b="1" dirty="0"/>
                    </a:p>
                  </a:txBody>
                  <a:tcPr/>
                </a:tc>
                <a:tc>
                  <a:txBody>
                    <a:bodyPr/>
                    <a:lstStyle/>
                    <a:p>
                      <a:r>
                        <a:rPr lang="el-GR" dirty="0" smtClean="0"/>
                        <a:t>Πρότυπο </a:t>
                      </a:r>
                      <a:r>
                        <a:rPr lang="el-GR" b="1" dirty="0" smtClean="0"/>
                        <a:t>4</a:t>
                      </a:r>
                      <a:r>
                        <a:rPr lang="el-GR" dirty="0" smtClean="0"/>
                        <a:t> ή </a:t>
                      </a:r>
                      <a:r>
                        <a:rPr lang="el-GR" b="1" dirty="0" smtClean="0"/>
                        <a:t>5</a:t>
                      </a:r>
                      <a:r>
                        <a:rPr lang="el-GR" dirty="0" smtClean="0"/>
                        <a:t> </a:t>
                      </a:r>
                      <a:endParaRPr lang="el-GR" dirty="0"/>
                    </a:p>
                  </a:txBody>
                  <a:tcPr/>
                </a:tc>
                <a:tc>
                  <a:txBody>
                    <a:bodyPr/>
                    <a:lstStyle/>
                    <a:p>
                      <a:r>
                        <a:rPr lang="el-GR" dirty="0" smtClean="0"/>
                        <a:t>Δεν εφαρμόζεται</a:t>
                      </a:r>
                      <a:endParaRPr lang="el-GR" dirty="0"/>
                    </a:p>
                  </a:txBody>
                  <a:tcPr/>
                </a:tc>
              </a:tr>
              <a:tr h="1728192">
                <a:tc>
                  <a:txBody>
                    <a:bodyPr/>
                    <a:lstStyle/>
                    <a:p>
                      <a:r>
                        <a:rPr lang="en-US" dirty="0" smtClean="0"/>
                        <a:t>A</a:t>
                      </a:r>
                      <a:r>
                        <a:rPr lang="el-GR" dirty="0" err="1" smtClean="0"/>
                        <a:t>ντιμετώπιση</a:t>
                      </a:r>
                      <a:endParaRPr lang="el-GR" dirty="0"/>
                    </a:p>
                  </a:txBody>
                  <a:tcPr/>
                </a:tc>
                <a:tc>
                  <a:txBody>
                    <a:bodyPr/>
                    <a:lstStyle/>
                    <a:p>
                      <a:r>
                        <a:rPr lang="el-GR" sz="1100" dirty="0" smtClean="0"/>
                        <a:t>Όχι θεραπεία·</a:t>
                      </a:r>
                    </a:p>
                    <a:p>
                      <a:r>
                        <a:rPr lang="el-GR" sz="1100" dirty="0" smtClean="0"/>
                        <a:t>επανάληψη της βιοψίας, με εκτενή </a:t>
                      </a:r>
                      <a:r>
                        <a:rPr lang="el-GR" sz="1100" dirty="0" err="1" smtClean="0"/>
                        <a:t>ιστοληψία</a:t>
                      </a:r>
                      <a:r>
                        <a:rPr lang="el-GR" sz="1100" dirty="0" smtClean="0"/>
                        <a:t> εντός 6μήνου, εφόσον η </a:t>
                      </a:r>
                      <a:r>
                        <a:rPr lang="en-US" sz="1100" dirty="0" smtClean="0"/>
                        <a:t>HGPIN</a:t>
                      </a:r>
                      <a:r>
                        <a:rPr lang="el-GR" sz="1100" baseline="0" dirty="0" smtClean="0"/>
                        <a:t> αφορά σε &gt;1 </a:t>
                      </a:r>
                      <a:r>
                        <a:rPr lang="el-GR" sz="1100" baseline="0" dirty="0" err="1" smtClean="0"/>
                        <a:t>βιοπτικά</a:t>
                      </a:r>
                      <a:r>
                        <a:rPr lang="el-GR" sz="1100" baseline="0" dirty="0" smtClean="0"/>
                        <a:t> </a:t>
                      </a:r>
                      <a:r>
                        <a:rPr lang="el-GR" sz="1100" baseline="0" dirty="0" err="1" smtClean="0"/>
                        <a:t>ιστοτεμάχια</a:t>
                      </a:r>
                      <a:r>
                        <a:rPr lang="el-GR" sz="1100" baseline="0" dirty="0" smtClean="0"/>
                        <a:t> ή θέσεις.</a:t>
                      </a:r>
                      <a:r>
                        <a:rPr lang="el-GR" sz="1100" dirty="0" smtClean="0"/>
                        <a:t> </a:t>
                      </a:r>
                      <a:endParaRPr lang="el-GR" sz="1100" dirty="0"/>
                    </a:p>
                  </a:txBody>
                  <a:tcPr/>
                </a:tc>
                <a:tc>
                  <a:txBody>
                    <a:bodyPr/>
                    <a:lstStyle/>
                    <a:p>
                      <a:r>
                        <a:rPr lang="el-GR" sz="1600" dirty="0" smtClean="0"/>
                        <a:t>Ως επί καρκίνου υψηλής κακοήθειας , </a:t>
                      </a:r>
                      <a:r>
                        <a:rPr lang="el-GR" sz="1600" dirty="0" smtClean="0">
                          <a:effectLst>
                            <a:outerShdw blurRad="38100" dist="38100" dir="2700000" algn="tl">
                              <a:srgbClr val="000000">
                                <a:alpha val="43137"/>
                              </a:srgbClr>
                            </a:outerShdw>
                          </a:effectLst>
                        </a:rPr>
                        <a:t>ιδιαίτερης επιθετικότητας </a:t>
                      </a:r>
                      <a:endParaRPr lang="el-GR" sz="1600" dirty="0">
                        <a:effectLst>
                          <a:outerShdw blurRad="38100" dist="38100" dir="2700000" algn="tl">
                            <a:srgbClr val="000000">
                              <a:alpha val="43137"/>
                            </a:srgbClr>
                          </a:outerShdw>
                        </a:effectLst>
                      </a:endParaRPr>
                    </a:p>
                  </a:txBody>
                  <a:tcPr/>
                </a:tc>
                <a:tc>
                  <a:txBody>
                    <a:bodyPr/>
                    <a:lstStyle/>
                    <a:p>
                      <a:r>
                        <a:rPr lang="el-GR" dirty="0" smtClean="0"/>
                        <a:t>Ως επί καρκίνου μέσης κακοήθειας</a:t>
                      </a:r>
                      <a:endParaRPr lang="el-GR" dirty="0"/>
                    </a:p>
                  </a:txBody>
                  <a:tcPr/>
                </a:tc>
                <a:tc>
                  <a:txBody>
                    <a:bodyPr/>
                    <a:lstStyle/>
                    <a:p>
                      <a:r>
                        <a:rPr lang="el-GR" dirty="0" smtClean="0"/>
                        <a:t>Ως επί καρκίνου υψηλής κακοήθειας </a:t>
                      </a:r>
                      <a:endParaRPr lang="el-GR" dirty="0"/>
                    </a:p>
                  </a:txBody>
                  <a:tcPr/>
                </a:tc>
                <a:tc>
                  <a:txBody>
                    <a:bodyPr/>
                    <a:lstStyle/>
                    <a:p>
                      <a:r>
                        <a:rPr lang="el-GR" sz="1200" dirty="0" smtClean="0"/>
                        <a:t>Σε υλικό βιοψίας με </a:t>
                      </a:r>
                      <a:r>
                        <a:rPr lang="el-GR" sz="1200" dirty="0" err="1" smtClean="0"/>
                        <a:t>ενδοπορικό</a:t>
                      </a:r>
                      <a:r>
                        <a:rPr lang="el-GR" sz="1200" dirty="0" smtClean="0"/>
                        <a:t> καρκίνωμα χωρίς συνυπάρχον διηθητικό</a:t>
                      </a:r>
                      <a:r>
                        <a:rPr lang="el-GR" sz="1200" baseline="0" dirty="0" smtClean="0"/>
                        <a:t> συστατικό, είτε ως επί καρκίνου είτε άμεση επανάληψη της βιοψίας </a:t>
                      </a:r>
                      <a:endParaRPr lang="el-GR" sz="1200" dirty="0"/>
                    </a:p>
                  </a:txBody>
                  <a:tcPr/>
                </a:tc>
              </a:tr>
            </a:tbl>
          </a:graphicData>
        </a:graphic>
      </p:graphicFrame>
      <p:sp>
        <p:nvSpPr>
          <p:cNvPr id="3" name="Τίτλος 1"/>
          <p:cNvSpPr txBox="1">
            <a:spLocks/>
          </p:cNvSpPr>
          <p:nvPr/>
        </p:nvSpPr>
        <p:spPr>
          <a:xfrm>
            <a:off x="1403648" y="1171910"/>
            <a:ext cx="1656183" cy="3128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HGPIN</a:t>
            </a:r>
            <a:endParaRPr lang="el-GR" sz="2400" b="1" dirty="0"/>
          </a:p>
        </p:txBody>
      </p:sp>
      <p:sp>
        <p:nvSpPr>
          <p:cNvPr id="4" name="Τίτλος 1"/>
          <p:cNvSpPr txBox="1">
            <a:spLocks/>
          </p:cNvSpPr>
          <p:nvPr/>
        </p:nvSpPr>
        <p:spPr>
          <a:xfrm>
            <a:off x="3059831" y="980728"/>
            <a:ext cx="1512170" cy="7200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smtClean="0"/>
              <a:t>Ηθμοειδές καρκίνωμα </a:t>
            </a:r>
            <a:endParaRPr lang="el-GR" sz="1800" b="1" dirty="0"/>
          </a:p>
        </p:txBody>
      </p:sp>
      <p:sp>
        <p:nvSpPr>
          <p:cNvPr id="5" name="Τίτλος 1"/>
          <p:cNvSpPr txBox="1">
            <a:spLocks/>
          </p:cNvSpPr>
          <p:nvPr/>
        </p:nvSpPr>
        <p:spPr>
          <a:xfrm>
            <a:off x="4572000" y="980728"/>
            <a:ext cx="1512167" cy="4543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smtClean="0"/>
              <a:t>Δίκην </a:t>
            </a:r>
            <a:r>
              <a:rPr lang="en-US" sz="1800" b="1" dirty="0" smtClean="0"/>
              <a:t>PIN</a:t>
            </a:r>
            <a:endParaRPr lang="el-GR" sz="1800" b="1" dirty="0"/>
          </a:p>
          <a:p>
            <a:r>
              <a:rPr lang="el-GR" sz="1800" b="1" dirty="0" smtClean="0"/>
              <a:t>καρκίνωμα </a:t>
            </a:r>
            <a:endParaRPr lang="el-GR" sz="1800" b="1" dirty="0"/>
          </a:p>
        </p:txBody>
      </p:sp>
      <p:sp>
        <p:nvSpPr>
          <p:cNvPr id="6" name="Τίτλος 1"/>
          <p:cNvSpPr txBox="1">
            <a:spLocks/>
          </p:cNvSpPr>
          <p:nvPr/>
        </p:nvSpPr>
        <p:spPr>
          <a:xfrm>
            <a:off x="6084166" y="723900"/>
            <a:ext cx="1512169" cy="11209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err="1" smtClean="0"/>
              <a:t>Πορογενές</a:t>
            </a:r>
            <a:r>
              <a:rPr lang="el-GR" sz="1800" b="1" dirty="0" smtClean="0"/>
              <a:t> </a:t>
            </a:r>
            <a:r>
              <a:rPr lang="el-GR" sz="1800" b="1" dirty="0" err="1" smtClean="0"/>
              <a:t>αδενοκαρκί</a:t>
            </a:r>
            <a:r>
              <a:rPr lang="el-GR" sz="1800" b="1" dirty="0" smtClean="0"/>
              <a:t>-</a:t>
            </a:r>
          </a:p>
          <a:p>
            <a:r>
              <a:rPr lang="el-GR" sz="1800" b="1" dirty="0" err="1" smtClean="0"/>
              <a:t>νωμα</a:t>
            </a:r>
            <a:endParaRPr lang="el-GR" sz="1800" b="1" dirty="0"/>
          </a:p>
        </p:txBody>
      </p:sp>
      <p:sp>
        <p:nvSpPr>
          <p:cNvPr id="7" name="Τίτλος 1"/>
          <p:cNvSpPr txBox="1">
            <a:spLocks/>
          </p:cNvSpPr>
          <p:nvPr/>
        </p:nvSpPr>
        <p:spPr>
          <a:xfrm>
            <a:off x="7596334" y="908720"/>
            <a:ext cx="1547665" cy="5263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b="1" dirty="0" err="1" smtClean="0"/>
              <a:t>Ενδοπορικό</a:t>
            </a:r>
            <a:r>
              <a:rPr lang="el-GR" sz="2000" b="1" dirty="0" smtClean="0"/>
              <a:t> καρκίνωμα</a:t>
            </a:r>
            <a:endParaRPr lang="el-GR" sz="2000" b="1" dirty="0"/>
          </a:p>
        </p:txBody>
      </p:sp>
      <p:sp>
        <p:nvSpPr>
          <p:cNvPr id="8" name="Τίτλος 1"/>
          <p:cNvSpPr txBox="1">
            <a:spLocks/>
          </p:cNvSpPr>
          <p:nvPr/>
        </p:nvSpPr>
        <p:spPr>
          <a:xfrm>
            <a:off x="-1" y="-99392"/>
            <a:ext cx="9143999" cy="130730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H </a:t>
            </a:r>
            <a:r>
              <a:rPr lang="el-GR" sz="2800" dirty="0" smtClean="0"/>
              <a:t>ΣΗΜΑΣΙΑ ΤΗΣ ΣΩΣΤΗΣ ΤΑΥΤΟΠΟΙΗΣΗΣ </a:t>
            </a:r>
          </a:p>
          <a:p>
            <a:r>
              <a:rPr lang="el-GR" sz="2800" dirty="0" smtClean="0"/>
              <a:t>ΤΩΝ ΥΠΟ ΜΕΛΕΤΗ ΟΝΤΟΤΗΤΩΝ</a:t>
            </a:r>
            <a:endParaRPr lang="el-GR" sz="2800" dirty="0"/>
          </a:p>
        </p:txBody>
      </p:sp>
    </p:spTree>
    <p:extLst>
      <p:ext uri="{BB962C8B-B14F-4D97-AF65-F5344CB8AC3E}">
        <p14:creationId xmlns:p14="http://schemas.microsoft.com/office/powerpoint/2010/main" val="34916528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Νεφέλη\Desktop\picImpressRenoirOarsmen06-1000x8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8136904" cy="66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489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08720"/>
            <a:ext cx="9144000" cy="1080120"/>
          </a:xfrm>
        </p:spPr>
        <p:txBody>
          <a:bodyPr>
            <a:normAutofit fontScale="90000"/>
          </a:bodyPr>
          <a:lstStyle/>
          <a:p>
            <a:pPr algn="ctr"/>
            <a:r>
              <a:rPr lang="en-US" sz="3200" dirty="0" smtClean="0">
                <a:solidFill>
                  <a:schemeClr val="tx2">
                    <a:lumMod val="50000"/>
                  </a:schemeClr>
                </a:solidFill>
                <a:latin typeface="+mn-lt"/>
              </a:rPr>
              <a:t/>
            </a:r>
            <a:br>
              <a:rPr lang="en-US" sz="3200" dirty="0" smtClean="0">
                <a:solidFill>
                  <a:schemeClr val="tx2">
                    <a:lumMod val="50000"/>
                  </a:schemeClr>
                </a:solidFill>
                <a:latin typeface="+mn-lt"/>
              </a:rPr>
            </a:br>
            <a:r>
              <a:rPr lang="el-GR" sz="3200" dirty="0">
                <a:solidFill>
                  <a:schemeClr val="tx2">
                    <a:lumMod val="50000"/>
                  </a:schemeClr>
                </a:solidFill>
                <a:latin typeface="+mn-lt"/>
              </a:rPr>
              <a:t/>
            </a:r>
            <a:br>
              <a:rPr lang="el-GR" sz="3200" dirty="0">
                <a:solidFill>
                  <a:schemeClr val="tx2">
                    <a:lumMod val="50000"/>
                  </a:schemeClr>
                </a:solidFill>
                <a:latin typeface="+mn-lt"/>
              </a:rPr>
            </a:br>
            <a:r>
              <a:rPr lang="el-GR" sz="2700" dirty="0" smtClean="0">
                <a:solidFill>
                  <a:schemeClr val="tx2">
                    <a:lumMod val="50000"/>
                  </a:schemeClr>
                </a:solidFill>
                <a:latin typeface="+mn-lt"/>
              </a:rPr>
              <a:t> Πρόβλημα</a:t>
            </a:r>
            <a:r>
              <a:rPr lang="en-US" sz="2700" dirty="0" smtClean="0">
                <a:solidFill>
                  <a:schemeClr val="tx2">
                    <a:lumMod val="50000"/>
                  </a:schemeClr>
                </a:solidFill>
                <a:latin typeface="+mn-lt"/>
              </a:rPr>
              <a:t>: </a:t>
            </a:r>
            <a:br>
              <a:rPr lang="en-US" sz="2700" dirty="0" smtClean="0">
                <a:solidFill>
                  <a:schemeClr val="tx2">
                    <a:lumMod val="50000"/>
                  </a:schemeClr>
                </a:solidFill>
                <a:latin typeface="+mn-lt"/>
              </a:rPr>
            </a:br>
            <a:r>
              <a:rPr lang="el-GR" sz="2700" dirty="0" smtClean="0">
                <a:solidFill>
                  <a:schemeClr val="accent1">
                    <a:lumMod val="50000"/>
                  </a:schemeClr>
                </a:solidFill>
                <a:latin typeface="+mn-lt"/>
              </a:rPr>
              <a:t>Ανάπτυξη </a:t>
            </a:r>
            <a:r>
              <a:rPr lang="el-GR" sz="2700" b="1" dirty="0" smtClean="0">
                <a:solidFill>
                  <a:schemeClr val="accent1">
                    <a:lumMod val="50000"/>
                  </a:schemeClr>
                </a:solidFill>
                <a:effectLst>
                  <a:outerShdw blurRad="38100" dist="38100" dir="2700000" algn="tl">
                    <a:srgbClr val="000000">
                      <a:alpha val="43137"/>
                    </a:srgbClr>
                  </a:outerShdw>
                </a:effectLst>
                <a:latin typeface="+mn-lt"/>
              </a:rPr>
              <a:t>κακοήθους νεοπλασίας σωματικής κατηγορίας</a:t>
            </a:r>
            <a:r>
              <a:rPr lang="el-GR" sz="2700" b="1" dirty="0" smtClean="0">
                <a:solidFill>
                  <a:schemeClr val="accent1">
                    <a:lumMod val="50000"/>
                  </a:schemeClr>
                </a:solidFill>
                <a:latin typeface="+mn-lt"/>
              </a:rPr>
              <a:t> </a:t>
            </a:r>
            <a:r>
              <a:rPr lang="el-GR" sz="2700" dirty="0" smtClean="0">
                <a:solidFill>
                  <a:schemeClr val="accent1">
                    <a:lumMod val="50000"/>
                  </a:schemeClr>
                </a:solidFill>
                <a:latin typeface="+mn-lt"/>
              </a:rPr>
              <a:t>σε </a:t>
            </a:r>
            <a:r>
              <a:rPr lang="el-GR" sz="2700" b="1" dirty="0" smtClean="0">
                <a:solidFill>
                  <a:schemeClr val="accent1">
                    <a:lumMod val="50000"/>
                  </a:schemeClr>
                </a:solidFill>
                <a:effectLst>
                  <a:outerShdw blurRad="38100" dist="38100" dir="2700000" algn="tl">
                    <a:srgbClr val="000000">
                      <a:alpha val="43137"/>
                    </a:srgbClr>
                  </a:outerShdw>
                </a:effectLst>
                <a:latin typeface="+mn-lt"/>
              </a:rPr>
              <a:t>έδαφος όγκων γεννητικών κυττάρων του όρχεως</a:t>
            </a:r>
            <a:r>
              <a:rPr lang="en-US" sz="2700" b="1" dirty="0" smtClean="0">
                <a:solidFill>
                  <a:schemeClr val="accent1">
                    <a:lumMod val="50000"/>
                  </a:schemeClr>
                </a:solidFill>
                <a:effectLst>
                  <a:outerShdw blurRad="38100" dist="38100" dir="2700000" algn="tl">
                    <a:srgbClr val="000000">
                      <a:alpha val="43137"/>
                    </a:srgbClr>
                  </a:outerShdw>
                </a:effectLst>
                <a:latin typeface="+mn-lt"/>
              </a:rPr>
              <a:t/>
            </a:r>
            <a:br>
              <a:rPr lang="en-US" sz="2700" b="1" dirty="0" smtClean="0">
                <a:solidFill>
                  <a:schemeClr val="accent1">
                    <a:lumMod val="50000"/>
                  </a:schemeClr>
                </a:solidFill>
                <a:effectLst>
                  <a:outerShdw blurRad="38100" dist="38100" dir="2700000" algn="tl">
                    <a:srgbClr val="000000">
                      <a:alpha val="43137"/>
                    </a:srgbClr>
                  </a:outerShdw>
                </a:effectLst>
                <a:latin typeface="+mn-lt"/>
              </a:rPr>
            </a:br>
            <a:r>
              <a:rPr lang="el-GR" sz="3200" b="1" dirty="0" smtClean="0">
                <a:solidFill>
                  <a:schemeClr val="accent1">
                    <a:lumMod val="50000"/>
                  </a:schemeClr>
                </a:solidFill>
              </a:rPr>
              <a:t/>
            </a:r>
            <a:br>
              <a:rPr lang="el-GR" sz="3200" b="1" dirty="0" smtClean="0">
                <a:solidFill>
                  <a:schemeClr val="accent1">
                    <a:lumMod val="50000"/>
                  </a:schemeClr>
                </a:solidFill>
              </a:rPr>
            </a:br>
            <a:endParaRPr lang="el-GR" sz="3200" dirty="0">
              <a:solidFill>
                <a:schemeClr val="tx2">
                  <a:lumMod val="50000"/>
                </a:schemeClr>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0" y="1052736"/>
            <a:ext cx="9144000" cy="5805264"/>
          </a:xfrm>
        </p:spPr>
        <p:txBody>
          <a:bodyPr>
            <a:noAutofit/>
          </a:bodyPr>
          <a:lstStyle/>
          <a:p>
            <a:pPr algn="just"/>
            <a:r>
              <a:rPr lang="el-GR" sz="2400" dirty="0" smtClean="0">
                <a:solidFill>
                  <a:schemeClr val="tx2">
                    <a:lumMod val="50000"/>
                  </a:schemeClr>
                </a:solidFill>
              </a:rPr>
              <a:t>Όταν  η (δευτερογενής) </a:t>
            </a:r>
            <a:r>
              <a:rPr lang="el-GR" sz="2400" b="1" dirty="0" smtClean="0">
                <a:solidFill>
                  <a:schemeClr val="tx2">
                    <a:lumMod val="50000"/>
                  </a:schemeClr>
                </a:solidFill>
              </a:rPr>
              <a:t>σωματική κακοήθης νεοπλασία </a:t>
            </a:r>
            <a:r>
              <a:rPr lang="el-GR" sz="2400" dirty="0" smtClean="0">
                <a:solidFill>
                  <a:schemeClr val="tx2">
                    <a:lumMod val="50000"/>
                  </a:schemeClr>
                </a:solidFill>
              </a:rPr>
              <a:t>αναπτύσσεται  σε </a:t>
            </a:r>
            <a:r>
              <a:rPr lang="el-GR" sz="2400" dirty="0" smtClean="0">
                <a:solidFill>
                  <a:schemeClr val="tx2">
                    <a:lumMod val="50000"/>
                  </a:schemeClr>
                </a:solidFill>
                <a:effectLst>
                  <a:outerShdw blurRad="38100" dist="38100" dir="2700000" algn="tl">
                    <a:srgbClr val="000000">
                      <a:alpha val="43137"/>
                    </a:srgbClr>
                  </a:outerShdw>
                </a:effectLst>
              </a:rPr>
              <a:t>τερατωματώδη στοιχεία </a:t>
            </a:r>
            <a:r>
              <a:rPr lang="el-GR" sz="2400" dirty="0" smtClean="0">
                <a:solidFill>
                  <a:schemeClr val="tx2">
                    <a:lumMod val="50000"/>
                  </a:schemeClr>
                </a:solidFill>
              </a:rPr>
              <a:t>εκτοδερμικής, ενδοδερμικής ή μεσοδερμικής προέλευσης, δυνητικώς προκύπτουν εστίες ακανθοκυτταρικού καρκινώματος, βλεννοεκκριτικού αδενοκαρκινώματος ή σαρκώματος, αντίστοιχα.  Οι εν λόγω δευτερογενώς αναπτυχθείσες κακοήθεις νεοπλασίες κατά κανόνα διαθέτουν, κυτταρογενετικώς, ισοχρωμόσωμα 12</a:t>
            </a:r>
            <a:r>
              <a:rPr lang="en-US" sz="2400" dirty="0" smtClean="0">
                <a:solidFill>
                  <a:schemeClr val="tx2">
                    <a:lumMod val="50000"/>
                  </a:schemeClr>
                </a:solidFill>
              </a:rPr>
              <a:t>p</a:t>
            </a:r>
            <a:r>
              <a:rPr lang="el-GR" sz="2400" dirty="0" smtClean="0">
                <a:solidFill>
                  <a:schemeClr val="tx2">
                    <a:lumMod val="50000"/>
                  </a:schemeClr>
                </a:solidFill>
              </a:rPr>
              <a:t>, κατ’ αναλογία με τους όγκους γεννητικών κυττάρων</a:t>
            </a:r>
            <a:r>
              <a:rPr lang="en-US" sz="2400" dirty="0" smtClean="0">
                <a:solidFill>
                  <a:schemeClr val="tx2">
                    <a:lumMod val="50000"/>
                  </a:schemeClr>
                </a:solidFill>
              </a:rPr>
              <a:t> (O</a:t>
            </a:r>
            <a:r>
              <a:rPr lang="el-GR" sz="2400" dirty="0" smtClean="0">
                <a:solidFill>
                  <a:schemeClr val="tx2">
                    <a:lumMod val="50000"/>
                  </a:schemeClr>
                </a:solidFill>
              </a:rPr>
              <a:t>ΓΚ), και δη και των τερατωμάτων, απόπου προήλθαν. </a:t>
            </a:r>
          </a:p>
          <a:p>
            <a:pPr algn="just"/>
            <a:r>
              <a:rPr lang="el-GR" sz="2400" dirty="0" smtClean="0">
                <a:solidFill>
                  <a:schemeClr val="tx2">
                    <a:lumMod val="50000"/>
                  </a:schemeClr>
                </a:solidFill>
              </a:rPr>
              <a:t>Σημαντική για τη </a:t>
            </a:r>
            <a:r>
              <a:rPr lang="el-GR" sz="2400" b="1" dirty="0" smtClean="0">
                <a:solidFill>
                  <a:schemeClr val="tx2">
                    <a:lumMod val="50000"/>
                  </a:schemeClr>
                </a:solidFill>
              </a:rPr>
              <a:t>θεραπεία</a:t>
            </a:r>
            <a:r>
              <a:rPr lang="el-GR" sz="2400" dirty="0" smtClean="0">
                <a:solidFill>
                  <a:schemeClr val="tx2">
                    <a:lumMod val="50000"/>
                  </a:schemeClr>
                </a:solidFill>
              </a:rPr>
              <a:t> του ασθενούς, η αναγνώριση </a:t>
            </a:r>
            <a:r>
              <a:rPr lang="el-GR" sz="2400" b="1" u="sng" dirty="0" smtClean="0">
                <a:solidFill>
                  <a:schemeClr val="tx2">
                    <a:lumMod val="50000"/>
                  </a:schemeClr>
                </a:solidFill>
              </a:rPr>
              <a:t>εξωορχικής</a:t>
            </a:r>
            <a:r>
              <a:rPr lang="el-GR" sz="2400" dirty="0" smtClean="0">
                <a:solidFill>
                  <a:schemeClr val="tx2">
                    <a:lumMod val="50000"/>
                  </a:schemeClr>
                </a:solidFill>
              </a:rPr>
              <a:t> εστίας  δευτερογενούς κακοήθους νεοπλασίας, </a:t>
            </a:r>
            <a:r>
              <a:rPr lang="el-GR" sz="2400" i="1" dirty="0" smtClean="0">
                <a:solidFill>
                  <a:schemeClr val="tx2">
                    <a:lumMod val="50000"/>
                  </a:schemeClr>
                </a:solidFill>
              </a:rPr>
              <a:t>μη</a:t>
            </a:r>
            <a:r>
              <a:rPr lang="el-GR" sz="2400" dirty="0" smtClean="0">
                <a:solidFill>
                  <a:schemeClr val="tx2">
                    <a:lumMod val="50000"/>
                  </a:schemeClr>
                </a:solidFill>
              </a:rPr>
              <a:t> προερχομένης από γεννητικά κύτταρα,δηλ. σωματικής κατηγορίας, σε ένα τεράτωμα, καθώς αυτή </a:t>
            </a:r>
            <a:r>
              <a:rPr lang="el-GR" sz="2400" u="sng" dirty="0" smtClean="0">
                <a:solidFill>
                  <a:schemeClr val="tx2">
                    <a:lumMod val="50000"/>
                  </a:schemeClr>
                </a:solidFill>
              </a:rPr>
              <a:t>δεν</a:t>
            </a:r>
            <a:r>
              <a:rPr lang="el-GR" sz="2400" dirty="0" smtClean="0">
                <a:solidFill>
                  <a:schemeClr val="tx2">
                    <a:lumMod val="50000"/>
                  </a:schemeClr>
                </a:solidFill>
              </a:rPr>
              <a:t> είναι χημειοευαίσθητη  και πρέπει να επιχειρηθεί η </a:t>
            </a:r>
            <a:r>
              <a:rPr lang="el-GR" sz="2400" dirty="0" smtClean="0">
                <a:solidFill>
                  <a:schemeClr val="tx2">
                    <a:lumMod val="50000"/>
                  </a:schemeClr>
                </a:solidFill>
                <a:effectLst>
                  <a:outerShdw blurRad="38100" dist="38100" dir="2700000" algn="tl">
                    <a:srgbClr val="000000">
                      <a:alpha val="43137"/>
                    </a:srgbClr>
                  </a:outerShdw>
                </a:effectLst>
              </a:rPr>
              <a:t>χειρουργική εξαίρεσή </a:t>
            </a:r>
            <a:r>
              <a:rPr lang="el-GR" sz="2400" dirty="0" smtClean="0">
                <a:solidFill>
                  <a:schemeClr val="tx2">
                    <a:lumMod val="50000"/>
                  </a:schemeClr>
                </a:solidFill>
              </a:rPr>
              <a:t>της, ως θεραπεία εκλογής.</a:t>
            </a:r>
            <a:endParaRPr lang="el-GR" sz="2400" dirty="0">
              <a:solidFill>
                <a:schemeClr val="tx2">
                  <a:lumMod val="50000"/>
                </a:schemeClr>
              </a:solidFill>
            </a:endParaRPr>
          </a:p>
        </p:txBody>
      </p:sp>
      <p:sp>
        <p:nvSpPr>
          <p:cNvPr id="4" name="1 - Τίτλος"/>
          <p:cNvSpPr txBox="1">
            <a:spLocks/>
          </p:cNvSpPr>
          <p:nvPr/>
        </p:nvSpPr>
        <p:spPr>
          <a:xfrm>
            <a:off x="0" y="-747464"/>
            <a:ext cx="9144000" cy="1656184"/>
          </a:xfrm>
          <a:prstGeom prst="rect">
            <a:avLst/>
          </a:prstGeom>
        </p:spPr>
        <p:txBody>
          <a:bodyPr vert="horz" lIns="0" rIns="0" bIns="0" anchor="b">
            <a:normAutofit fontScale="3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2">
                    <a:lumMod val="50000"/>
                  </a:schemeClr>
                </a:solidFill>
                <a:effectLst/>
                <a:uLnTx/>
                <a:uFillTx/>
                <a:latin typeface="+mn-lt"/>
                <a:ea typeface="+mj-ea"/>
                <a:cs typeface="+mj-cs"/>
              </a:rPr>
              <a:t/>
            </a:r>
            <a:br>
              <a:rPr kumimoji="0" lang="en-US" sz="3200" b="0" i="0" u="none" strike="noStrike" kern="1200" cap="none" spc="0" normalizeH="0" baseline="0" noProof="0" dirty="0" smtClean="0">
                <a:ln>
                  <a:noFill/>
                </a:ln>
                <a:solidFill>
                  <a:schemeClr val="tx2">
                    <a:lumMod val="50000"/>
                  </a:schemeClr>
                </a:solidFill>
                <a:effectLst/>
                <a:uLnTx/>
                <a:uFillTx/>
                <a:latin typeface="+mn-lt"/>
                <a:ea typeface="+mj-ea"/>
                <a:cs typeface="+mj-cs"/>
              </a:rPr>
            </a:br>
            <a:r>
              <a:rPr kumimoji="0" lang="en-US" sz="3200" b="0" i="0" u="none" strike="noStrike" kern="1200" cap="none" spc="0" normalizeH="0" baseline="0" noProof="0" dirty="0" smtClean="0">
                <a:ln>
                  <a:noFill/>
                </a:ln>
                <a:solidFill>
                  <a:schemeClr val="tx2">
                    <a:lumMod val="50000"/>
                  </a:schemeClr>
                </a:solidFill>
                <a:effectLst/>
                <a:uLnTx/>
                <a:uFillTx/>
                <a:latin typeface="+mn-lt"/>
                <a:ea typeface="+mj-ea"/>
                <a:cs typeface="+mj-cs"/>
              </a:rPr>
              <a:t/>
            </a:r>
            <a:br>
              <a:rPr kumimoji="0" lang="en-US" sz="3200" b="0" i="0" u="none" strike="noStrike" kern="1200" cap="none" spc="0" normalizeH="0" baseline="0" noProof="0" dirty="0" smtClean="0">
                <a:ln>
                  <a:noFill/>
                </a:ln>
                <a:solidFill>
                  <a:schemeClr val="tx2">
                    <a:lumMod val="50000"/>
                  </a:schemeClr>
                </a:solidFill>
                <a:effectLst/>
                <a:uLnTx/>
                <a:uFillTx/>
                <a:latin typeface="+mn-lt"/>
                <a:ea typeface="+mj-ea"/>
                <a:cs typeface="+mj-cs"/>
              </a:rPr>
            </a:br>
            <a:r>
              <a:rPr kumimoji="0" lang="el-GR" sz="3200" b="1" i="0" u="none" strike="noStrike" kern="1200" cap="none" spc="0" normalizeH="0" baseline="0" noProof="0" dirty="0" smtClean="0">
                <a:ln>
                  <a:noFill/>
                </a:ln>
                <a:solidFill>
                  <a:schemeClr val="accent1">
                    <a:lumMod val="50000"/>
                  </a:schemeClr>
                </a:solidFill>
                <a:effectLst/>
                <a:uLnTx/>
                <a:uFillTx/>
                <a:latin typeface="+mj-lt"/>
                <a:ea typeface="+mj-ea"/>
                <a:cs typeface="+mj-cs"/>
              </a:rPr>
              <a:t/>
            </a:r>
            <a:br>
              <a:rPr kumimoji="0" lang="el-GR" sz="3200" b="1" i="0" u="none" strike="noStrike" kern="1200" cap="none" spc="0" normalizeH="0" baseline="0" noProof="0" dirty="0" smtClean="0">
                <a:ln>
                  <a:noFill/>
                </a:ln>
                <a:solidFill>
                  <a:schemeClr val="accent1">
                    <a:lumMod val="50000"/>
                  </a:schemeClr>
                </a:solidFill>
                <a:effectLst/>
                <a:uLnTx/>
                <a:uFillTx/>
                <a:latin typeface="+mj-lt"/>
                <a:ea typeface="+mj-ea"/>
                <a:cs typeface="+mj-cs"/>
              </a:rPr>
            </a:br>
            <a:r>
              <a:rPr kumimoji="0" lang="el-GR" sz="9300" b="0" i="0" u="none" strike="noStrike" kern="1200" cap="none" spc="0" normalizeH="0" baseline="0" noProof="0" dirty="0" smtClean="0">
                <a:ln>
                  <a:noFill/>
                </a:ln>
                <a:solidFill>
                  <a:schemeClr val="tx2">
                    <a:lumMod val="50000"/>
                  </a:schemeClr>
                </a:solidFill>
                <a:effectLst/>
                <a:uLnTx/>
                <a:uFillTx/>
                <a:latin typeface="+mn-lt"/>
                <a:ea typeface="+mj-ea"/>
                <a:cs typeface="+mj-cs"/>
              </a:rPr>
              <a:t>Ανάπτυξη </a:t>
            </a:r>
            <a:r>
              <a:rPr kumimoji="0" lang="el-GR" sz="9300" b="0" i="0" u="none" strike="noStrike" kern="1200" cap="none" spc="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rPr>
              <a:t>κακοήθους νεοπλασίας σωματικής κατηγορίας</a:t>
            </a:r>
            <a:r>
              <a:rPr kumimoji="0" lang="el-GR" sz="9300" b="0" i="0" u="none" strike="noStrike" kern="1200" cap="none" spc="0" normalizeH="0" baseline="0" noProof="0" dirty="0" smtClean="0">
                <a:ln>
                  <a:noFill/>
                </a:ln>
                <a:solidFill>
                  <a:schemeClr val="tx2">
                    <a:lumMod val="50000"/>
                  </a:schemeClr>
                </a:solidFill>
                <a:effectLst/>
                <a:uLnTx/>
                <a:uFillTx/>
                <a:latin typeface="+mn-lt"/>
                <a:ea typeface="+mj-ea"/>
                <a:cs typeface="+mj-cs"/>
              </a:rPr>
              <a:t> σε </a:t>
            </a:r>
            <a:r>
              <a:rPr kumimoji="0" lang="el-GR" sz="9300" b="0" i="0" u="none" strike="noStrike" kern="1200" cap="none" spc="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rPr>
              <a:t>έδαφος </a:t>
            </a:r>
            <a:r>
              <a:rPr kumimoji="0" lang="el-GR" sz="9300" b="0" i="0" u="none" strike="noStrike" kern="1200" cap="none" spc="600" normalizeH="0" baseline="0" noProof="0" dirty="0" err="1" smtClean="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rPr>
              <a:t>τερατώματος</a:t>
            </a:r>
            <a:r>
              <a:rPr kumimoji="0" lang="el-GR" sz="9300" b="0" i="0" u="none" strike="noStrike" kern="1200" cap="none" spc="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rPr>
              <a:t>  όρχεως</a:t>
            </a:r>
            <a:endParaRPr kumimoji="0" lang="el-GR" sz="9300" b="0"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endParaRPr>
          </a:p>
        </p:txBody>
      </p:sp>
    </p:spTree>
    <p:extLst>
      <p:ext uri="{BB962C8B-B14F-4D97-AF65-F5344CB8AC3E}">
        <p14:creationId xmlns:p14="http://schemas.microsoft.com/office/powerpoint/2010/main" val="14272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3">
                                            <p:txEl>
                                              <p:pRg st="0" end="0"/>
                                            </p:txEl>
                                          </p:spTgt>
                                        </p:tgtEl>
                                      </p:cBhvr>
                                    </p:animEffect>
                                    <p:set>
                                      <p:cBhvr>
                                        <p:cTn id="2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dissolve">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714620"/>
          </a:xfrm>
        </p:spPr>
        <p:txBody>
          <a:bodyPr>
            <a:noAutofit/>
          </a:bodyPr>
          <a:lstStyle/>
          <a:p>
            <a:pPr algn="ctr"/>
            <a:r>
              <a:rPr lang="el-GR" sz="2000" dirty="0" smtClean="0">
                <a:solidFill>
                  <a:schemeClr val="tx2">
                    <a:lumMod val="50000"/>
                  </a:schemeClr>
                </a:solidFill>
                <a:latin typeface="+mn-lt"/>
              </a:rPr>
              <a:t>Οι </a:t>
            </a:r>
            <a:r>
              <a:rPr lang="el-GR" sz="2000" b="1" dirty="0" smtClean="0">
                <a:solidFill>
                  <a:schemeClr val="tx2">
                    <a:lumMod val="50000"/>
                  </a:schemeClr>
                </a:solidFill>
                <a:latin typeface="+mn-lt"/>
              </a:rPr>
              <a:t>σωματικής κατηγορίας κακοήθεις νεοπλασίες </a:t>
            </a:r>
            <a:br>
              <a:rPr lang="el-GR" sz="2000" b="1" dirty="0" smtClean="0">
                <a:solidFill>
                  <a:schemeClr val="tx2">
                    <a:lumMod val="50000"/>
                  </a:schemeClr>
                </a:solidFill>
                <a:latin typeface="+mn-lt"/>
              </a:rPr>
            </a:br>
            <a:r>
              <a:rPr lang="el-GR" sz="2000" b="1" dirty="0" smtClean="0">
                <a:solidFill>
                  <a:schemeClr val="tx2">
                    <a:lumMod val="50000"/>
                  </a:schemeClr>
                </a:solidFill>
                <a:latin typeface="+mn-lt"/>
              </a:rPr>
              <a:t>σε έδαφος τερατώματος, </a:t>
            </a:r>
            <a:r>
              <a:rPr lang="el-GR" sz="2000" dirty="0" smtClean="0">
                <a:solidFill>
                  <a:schemeClr val="tx2">
                    <a:lumMod val="50000"/>
                  </a:schemeClr>
                </a:solidFill>
                <a:latin typeface="+mn-lt"/>
              </a:rPr>
              <a:t>εντός ή εκτός του όρχεως, μπορεί να εμφανίζουν </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είτε  </a:t>
            </a:r>
            <a:r>
              <a:rPr lang="el-GR" sz="2000" spc="300" dirty="0" smtClean="0">
                <a:solidFill>
                  <a:schemeClr val="tx2">
                    <a:lumMod val="50000"/>
                  </a:schemeClr>
                </a:solidFill>
                <a:latin typeface="+mn-lt"/>
              </a:rPr>
              <a:t>απωστικό</a:t>
            </a:r>
            <a:r>
              <a:rPr lang="el-GR" sz="2000" dirty="0" smtClean="0">
                <a:solidFill>
                  <a:schemeClr val="tx2">
                    <a:lumMod val="50000"/>
                  </a:schemeClr>
                </a:solidFill>
                <a:latin typeface="+mn-lt"/>
              </a:rPr>
              <a:t> είτε  </a:t>
            </a:r>
            <a:r>
              <a:rPr lang="el-GR" sz="2000" spc="300" dirty="0" smtClean="0">
                <a:solidFill>
                  <a:schemeClr val="tx2">
                    <a:lumMod val="50000"/>
                  </a:schemeClr>
                </a:solidFill>
                <a:latin typeface="+mn-lt"/>
              </a:rPr>
              <a:t>διηθητικό</a:t>
            </a:r>
            <a:r>
              <a:rPr lang="el-GR" sz="2000" dirty="0" smtClean="0">
                <a:solidFill>
                  <a:schemeClr val="tx2">
                    <a:lumMod val="50000"/>
                  </a:schemeClr>
                </a:solidFill>
                <a:latin typeface="+mn-lt"/>
              </a:rPr>
              <a:t> πρότυπο ανάπτυξης· </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ξεχωρίζουν δε από άωρα τερατωματώδη συστατικά, </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καθώς αυτές αποτελούνται υποχρεωτικώς από  έναν  </a:t>
            </a:r>
            <a:r>
              <a:rPr lang="el-GR" sz="2000" b="1" u="sng" spc="600" dirty="0" smtClean="0">
                <a:solidFill>
                  <a:schemeClr val="tx2">
                    <a:lumMod val="50000"/>
                  </a:schemeClr>
                </a:solidFill>
                <a:effectLst>
                  <a:outerShdw blurRad="38100" dist="38100" dir="2700000" algn="tl">
                    <a:srgbClr val="000000">
                      <a:alpha val="43137"/>
                    </a:srgbClr>
                  </a:outerShdw>
                </a:effectLst>
                <a:latin typeface="+mn-lt"/>
              </a:rPr>
              <a:t>αμιγή</a:t>
            </a:r>
            <a:r>
              <a:rPr lang="el-GR" sz="2000" b="1" u="sng" dirty="0" smtClean="0">
                <a:solidFill>
                  <a:schemeClr val="tx2">
                    <a:lumMod val="50000"/>
                  </a:schemeClr>
                </a:solidFill>
                <a:effectLst>
                  <a:outerShdw blurRad="38100" dist="38100" dir="2700000" algn="tl">
                    <a:srgbClr val="000000">
                      <a:alpha val="43137"/>
                    </a:srgbClr>
                  </a:outerShdw>
                </a:effectLst>
                <a:latin typeface="+mn-lt"/>
              </a:rPr>
              <a:t> </a:t>
            </a:r>
            <a:r>
              <a:rPr lang="el-GR" sz="2000" u="sng" dirty="0" smtClean="0">
                <a:solidFill>
                  <a:schemeClr val="tx2">
                    <a:lumMod val="50000"/>
                  </a:schemeClr>
                </a:solidFill>
                <a:latin typeface="+mn-lt"/>
              </a:rPr>
              <a:t>πληθυσμό</a:t>
            </a:r>
            <a:r>
              <a:rPr lang="el-GR" sz="2000" dirty="0" smtClean="0">
                <a:solidFill>
                  <a:schemeClr val="tx2">
                    <a:lumMod val="50000"/>
                  </a:schemeClr>
                </a:solidFill>
                <a:latin typeface="+mn-lt"/>
              </a:rPr>
              <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 </a:t>
            </a:r>
            <a:r>
              <a:rPr lang="el-GR" sz="2000" dirty="0" smtClean="0">
                <a:solidFill>
                  <a:schemeClr val="tx2">
                    <a:lumMod val="50000"/>
                  </a:schemeClr>
                </a:solidFill>
                <a:effectLst>
                  <a:outerShdw blurRad="38100" dist="38100" dir="2700000" algn="tl">
                    <a:srgbClr val="000000">
                      <a:alpha val="43137"/>
                    </a:srgbClr>
                  </a:outerShdw>
                </a:effectLst>
                <a:latin typeface="+mn-lt"/>
              </a:rPr>
              <a:t>ατύπων</a:t>
            </a:r>
            <a:r>
              <a:rPr lang="el-GR" sz="2000" dirty="0" smtClean="0">
                <a:solidFill>
                  <a:schemeClr val="tx2">
                    <a:lumMod val="50000"/>
                  </a:schemeClr>
                </a:solidFill>
                <a:latin typeface="+mn-lt"/>
              </a:rPr>
              <a:t>, μεσεγχυματικών ή επιθηλιακών κυττάρων,</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 χωρίς παρεμβαλλόμενα άλλα τερατωματώδη συστατικά,</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που καταλαμβάνει </a:t>
            </a:r>
            <a:r>
              <a:rPr lang="el-GR" sz="2000" b="1" dirty="0" smtClean="0">
                <a:solidFill>
                  <a:schemeClr val="tx2">
                    <a:lumMod val="50000"/>
                  </a:schemeClr>
                </a:solidFill>
                <a:latin typeface="+mn-lt"/>
              </a:rPr>
              <a:t>τουλάχιστον ένα οπτικό πεδίο μικρής μεγέθυνσης </a:t>
            </a:r>
            <a:br>
              <a:rPr lang="el-GR" sz="2000" b="1" dirty="0" smtClean="0">
                <a:solidFill>
                  <a:schemeClr val="tx2">
                    <a:lumMod val="50000"/>
                  </a:schemeClr>
                </a:solidFill>
                <a:latin typeface="+mn-lt"/>
              </a:rPr>
            </a:br>
            <a:r>
              <a:rPr lang="el-GR" sz="2000" b="1" dirty="0" smtClean="0">
                <a:solidFill>
                  <a:schemeClr val="tx2">
                    <a:lumMod val="50000"/>
                  </a:schemeClr>
                </a:solidFill>
                <a:latin typeface="+mn-lt"/>
              </a:rPr>
              <a:t>(Χ4,  διαμέτρου 5 χιλ.) </a:t>
            </a:r>
            <a:endParaRPr lang="el-GR" sz="2000" b="1" dirty="0">
              <a:solidFill>
                <a:schemeClr val="tx2">
                  <a:lumMod val="50000"/>
                </a:schemeClr>
              </a:solidFill>
              <a:latin typeface="+mn-lt"/>
            </a:endParaRPr>
          </a:p>
        </p:txBody>
      </p:sp>
      <p:pic>
        <p:nvPicPr>
          <p:cNvPr id="17410" name="Picture 2" descr="C:\Users\KAV-AGRO\Desktop\testisteratocarcinomaDallZynger03.jpg"/>
          <p:cNvPicPr>
            <a:picLocks noChangeAspect="1" noChangeArrowheads="1"/>
          </p:cNvPicPr>
          <p:nvPr/>
        </p:nvPicPr>
        <p:blipFill>
          <a:blip r:embed="rId2" cstate="print"/>
          <a:srcRect/>
          <a:stretch>
            <a:fillRect/>
          </a:stretch>
        </p:blipFill>
        <p:spPr bwMode="auto">
          <a:xfrm rot="5400000">
            <a:off x="-366711" y="3327150"/>
            <a:ext cx="3900757" cy="2808312"/>
          </a:xfrm>
          <a:prstGeom prst="rect">
            <a:avLst/>
          </a:prstGeom>
          <a:noFill/>
        </p:spPr>
      </p:pic>
      <p:pic>
        <p:nvPicPr>
          <p:cNvPr id="17411" name="Picture 3" descr="C:\Users\KAV-AGRO\Desktop\testisteratocarcinomaDallZynger05.jpg"/>
          <p:cNvPicPr>
            <a:picLocks noChangeAspect="1" noChangeArrowheads="1"/>
          </p:cNvPicPr>
          <p:nvPr/>
        </p:nvPicPr>
        <p:blipFill>
          <a:blip r:embed="rId3" cstate="print"/>
          <a:srcRect/>
          <a:stretch>
            <a:fillRect/>
          </a:stretch>
        </p:blipFill>
        <p:spPr bwMode="auto">
          <a:xfrm rot="5400000">
            <a:off x="2618655" y="3294113"/>
            <a:ext cx="3888432" cy="2862062"/>
          </a:xfrm>
          <a:prstGeom prst="rect">
            <a:avLst/>
          </a:prstGeom>
          <a:noFill/>
        </p:spPr>
      </p:pic>
      <p:pic>
        <p:nvPicPr>
          <p:cNvPr id="17412" name="Picture 4" descr="C:\Users\KAV-AGRO\Desktop\testisteratocarcinomaDallZynger06.jpg"/>
          <p:cNvPicPr>
            <a:picLocks noChangeAspect="1" noChangeArrowheads="1"/>
          </p:cNvPicPr>
          <p:nvPr/>
        </p:nvPicPr>
        <p:blipFill>
          <a:blip r:embed="rId4" cstate="print"/>
          <a:srcRect/>
          <a:stretch>
            <a:fillRect/>
          </a:stretch>
        </p:blipFill>
        <p:spPr bwMode="auto">
          <a:xfrm rot="5400000">
            <a:off x="5596492" y="3268603"/>
            <a:ext cx="3888433" cy="2913084"/>
          </a:xfrm>
          <a:prstGeom prst="rect">
            <a:avLst/>
          </a:prstGeom>
          <a:noFill/>
        </p:spPr>
      </p:pic>
      <p:sp>
        <p:nvSpPr>
          <p:cNvPr id="6" name="1 - Τίτλος"/>
          <p:cNvSpPr txBox="1">
            <a:spLocks/>
          </p:cNvSpPr>
          <p:nvPr/>
        </p:nvSpPr>
        <p:spPr>
          <a:xfrm rot="10800000" flipV="1">
            <a:off x="467544" y="2492896"/>
            <a:ext cx="2448272" cy="288032"/>
          </a:xfrm>
          <a:prstGeom prst="rect">
            <a:avLst/>
          </a:prstGeom>
        </p:spPr>
        <p:txBody>
          <a:bodyPr vert="horz" lIns="0" tIns="45720" rIns="0" bIns="0" anchor="b">
            <a:normAutofit fontScale="55000" lnSpcReduction="20000"/>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500" b="1" i="0" u="none" strike="noStrike" kern="1200" cap="none" spc="300" normalizeH="0" baseline="0" noProof="0" dirty="0" err="1" smtClean="0">
                <a:ln>
                  <a:noFill/>
                </a:ln>
                <a:solidFill>
                  <a:schemeClr val="tx2">
                    <a:lumMod val="50000"/>
                  </a:schemeClr>
                </a:solidFill>
                <a:effectLst/>
                <a:uLnTx/>
                <a:uFillTx/>
                <a:latin typeface="+mn-lt"/>
                <a:ea typeface="+mj-ea"/>
                <a:cs typeface="+mj-cs"/>
              </a:rPr>
              <a:t>Ραβδομυοσάρκωμα</a:t>
            </a:r>
            <a:r>
              <a:rPr kumimoji="0" lang="el-GR" sz="3200" b="0" i="0" u="none" strike="noStrike" kern="1200" cap="none" spc="300" normalizeH="0" baseline="0" noProof="0" dirty="0" smtClean="0">
                <a:ln>
                  <a:noFill/>
                </a:ln>
                <a:solidFill>
                  <a:schemeClr val="tx2">
                    <a:lumMod val="50000"/>
                  </a:schemeClr>
                </a:solidFill>
                <a:effectLst/>
                <a:uLnTx/>
                <a:uFillTx/>
                <a:latin typeface="+mn-lt"/>
                <a:ea typeface="+mj-ea"/>
                <a:cs typeface="+mj-cs"/>
              </a:rPr>
              <a:t> </a:t>
            </a:r>
            <a:endParaRPr kumimoji="0" lang="el-GR" sz="3200" b="0" i="0" u="none" strike="noStrike" kern="1200" cap="none" spc="300" normalizeH="0" baseline="0" noProof="0" dirty="0">
              <a:ln>
                <a:noFill/>
              </a:ln>
              <a:solidFill>
                <a:schemeClr val="tx2">
                  <a:lumMod val="50000"/>
                </a:schemeClr>
              </a:solidFill>
              <a:effectLst/>
              <a:uLnTx/>
              <a:uFillTx/>
              <a:latin typeface="+mn-lt"/>
              <a:ea typeface="+mj-ea"/>
              <a:cs typeface="+mj-cs"/>
            </a:endParaRPr>
          </a:p>
        </p:txBody>
      </p:sp>
      <p:sp>
        <p:nvSpPr>
          <p:cNvPr id="7" name="1 - Τίτλος"/>
          <p:cNvSpPr txBox="1">
            <a:spLocks/>
          </p:cNvSpPr>
          <p:nvPr/>
        </p:nvSpPr>
        <p:spPr>
          <a:xfrm>
            <a:off x="3491880" y="3068960"/>
            <a:ext cx="2520280" cy="1512168"/>
          </a:xfrm>
          <a:prstGeom prst="rect">
            <a:avLst/>
          </a:prstGeom>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1600" b="1" spc="300" dirty="0" err="1" smtClean="0">
                <a:solidFill>
                  <a:schemeClr val="tx2">
                    <a:lumMod val="50000"/>
                  </a:schemeClr>
                </a:solidFill>
                <a:ea typeface="+mj-ea"/>
                <a:cs typeface="+mj-cs"/>
              </a:rPr>
              <a:t>Χονδρο</a:t>
            </a:r>
            <a:r>
              <a:rPr kumimoji="0" lang="el-GR" sz="1600" b="1" i="0" u="none" strike="noStrike" kern="1200" cap="none" spc="300" normalizeH="0" baseline="0" noProof="0" dirty="0" smtClean="0">
                <a:ln>
                  <a:noFill/>
                </a:ln>
                <a:solidFill>
                  <a:schemeClr val="tx2">
                    <a:lumMod val="50000"/>
                  </a:schemeClr>
                </a:solidFill>
                <a:effectLst/>
                <a:uLnTx/>
                <a:uFillTx/>
                <a:latin typeface="+mn-lt"/>
                <a:ea typeface="+mj-ea"/>
                <a:cs typeface="+mj-cs"/>
              </a:rPr>
              <a:t>σάρκωμα</a:t>
            </a:r>
            <a:r>
              <a:rPr kumimoji="0" lang="el-GR" sz="1600" b="0" i="0" u="none" strike="noStrike" kern="1200" cap="none" spc="300" normalizeH="0" baseline="0" noProof="0" dirty="0" smtClean="0">
                <a:ln>
                  <a:noFill/>
                </a:ln>
                <a:solidFill>
                  <a:schemeClr val="tx2">
                    <a:lumMod val="50000"/>
                  </a:schemeClr>
                </a:solidFill>
                <a:effectLst/>
                <a:uLnTx/>
                <a:uFillTx/>
                <a:latin typeface="+mn-lt"/>
                <a:ea typeface="+mj-ea"/>
                <a:cs typeface="+mj-cs"/>
              </a:rPr>
              <a:t> </a:t>
            </a:r>
            <a:endParaRPr kumimoji="0" lang="el-GR" sz="1600" b="0" i="0" u="none" strike="noStrike" kern="1200" cap="none" spc="300" normalizeH="0" baseline="0" noProof="0" dirty="0">
              <a:ln>
                <a:noFill/>
              </a:ln>
              <a:solidFill>
                <a:schemeClr val="tx2">
                  <a:lumMod val="50000"/>
                </a:schemeClr>
              </a:solidFill>
              <a:effectLst/>
              <a:uLnTx/>
              <a:uFillTx/>
              <a:latin typeface="+mn-lt"/>
              <a:ea typeface="+mj-ea"/>
              <a:cs typeface="+mj-cs"/>
            </a:endParaRPr>
          </a:p>
        </p:txBody>
      </p:sp>
      <p:sp>
        <p:nvSpPr>
          <p:cNvPr id="8" name="1 - Τίτλος"/>
          <p:cNvSpPr txBox="1">
            <a:spLocks/>
          </p:cNvSpPr>
          <p:nvPr/>
        </p:nvSpPr>
        <p:spPr>
          <a:xfrm>
            <a:off x="6012160" y="2428868"/>
            <a:ext cx="3131840" cy="352060"/>
          </a:xfrm>
          <a:prstGeom prst="rect">
            <a:avLst/>
          </a:prstGeom>
        </p:spPr>
        <p:txBody>
          <a:bodyPr vert="horz" lIns="0" tIns="45720" rIns="0" bIns="0" anchor="b">
            <a:normAutofit fontScale="47500" lnSpcReduction="20000"/>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b="1" spc="300" noProof="0" dirty="0" smtClean="0">
                <a:solidFill>
                  <a:schemeClr val="tx2">
                    <a:lumMod val="50000"/>
                  </a:schemeClr>
                </a:solidFill>
                <a:ea typeface="+mj-ea"/>
                <a:cs typeface="+mj-cs"/>
              </a:rPr>
              <a:t> </a:t>
            </a:r>
            <a:r>
              <a:rPr lang="el-GR" b="1" spc="300" noProof="0" dirty="0" smtClean="0">
                <a:solidFill>
                  <a:schemeClr val="tx2">
                    <a:lumMod val="50000"/>
                  </a:schemeClr>
                </a:solidFill>
                <a:effectLst>
                  <a:outerShdw blurRad="38100" dist="38100" dir="2700000" algn="tl">
                    <a:srgbClr val="000000">
                      <a:alpha val="43137"/>
                    </a:srgbClr>
                  </a:outerShdw>
                </a:effectLst>
                <a:ea typeface="+mj-ea"/>
                <a:cs typeface="+mj-cs"/>
              </a:rPr>
              <a:t>Αρχέγονος </a:t>
            </a:r>
            <a:r>
              <a:rPr lang="el-GR" b="1" spc="300" noProof="0" dirty="0" err="1" smtClean="0">
                <a:solidFill>
                  <a:schemeClr val="tx2">
                    <a:lumMod val="50000"/>
                  </a:schemeClr>
                </a:solidFill>
                <a:effectLst>
                  <a:outerShdw blurRad="38100" dist="38100" dir="2700000" algn="tl">
                    <a:srgbClr val="000000">
                      <a:alpha val="43137"/>
                    </a:srgbClr>
                  </a:outerShdw>
                </a:effectLst>
                <a:ea typeface="+mj-ea"/>
                <a:cs typeface="+mj-cs"/>
              </a:rPr>
              <a:t>νευροεκτοδερμικός</a:t>
            </a:r>
            <a:r>
              <a:rPr lang="el-GR" b="1" spc="300" noProof="0" dirty="0" smtClean="0">
                <a:solidFill>
                  <a:schemeClr val="tx2">
                    <a:lumMod val="50000"/>
                  </a:schemeClr>
                </a:solidFill>
                <a:effectLst>
                  <a:outerShdw blurRad="38100" dist="38100" dir="2700000" algn="tl">
                    <a:srgbClr val="000000">
                      <a:alpha val="43137"/>
                    </a:srgbClr>
                  </a:outerShdw>
                </a:effectLst>
                <a:ea typeface="+mj-ea"/>
                <a:cs typeface="+mj-cs"/>
              </a:rPr>
              <a:t> όγκος </a:t>
            </a:r>
            <a:r>
              <a:rPr kumimoji="0" lang="el-GR" sz="3200" b="1"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rPr>
              <a:t> </a:t>
            </a:r>
            <a:endParaRPr kumimoji="0" lang="el-GR" sz="3200" b="1" i="0" u="none" strike="noStrike" kern="1200" cap="none" spc="30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endParaRPr>
          </a:p>
        </p:txBody>
      </p:sp>
    </p:spTree>
    <p:extLst>
      <p:ext uri="{BB962C8B-B14F-4D97-AF65-F5344CB8AC3E}">
        <p14:creationId xmlns:p14="http://schemas.microsoft.com/office/powerpoint/2010/main" val="382295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00174"/>
          </a:xfrm>
        </p:spPr>
        <p:txBody>
          <a:bodyPr>
            <a:normAutofit fontScale="90000"/>
          </a:bodyPr>
          <a:lstStyle/>
          <a:p>
            <a:pPr algn="just"/>
            <a:r>
              <a:rPr lang="el-GR" sz="2400" dirty="0" smtClean="0">
                <a:latin typeface="+mn-lt"/>
              </a:rPr>
              <a:t> </a:t>
            </a:r>
            <a:r>
              <a:rPr lang="el-GR" sz="2000" dirty="0" smtClean="0">
                <a:solidFill>
                  <a:schemeClr val="tx2">
                    <a:lumMod val="50000"/>
                  </a:schemeClr>
                </a:solidFill>
                <a:effectLst>
                  <a:outerShdw blurRad="38100" dist="38100" dir="2700000" algn="tl">
                    <a:srgbClr val="000000">
                      <a:alpha val="43137"/>
                    </a:srgbClr>
                  </a:outerShdw>
                </a:effectLst>
                <a:latin typeface="+mn-lt"/>
              </a:rPr>
              <a:t>Υπολειμματικά </a:t>
            </a:r>
            <a:r>
              <a:rPr lang="el-GR" sz="2000" spc="300" dirty="0" smtClean="0">
                <a:solidFill>
                  <a:schemeClr val="tx2">
                    <a:lumMod val="50000"/>
                  </a:schemeClr>
                </a:solidFill>
                <a:effectLst>
                  <a:outerShdw blurRad="38100" dist="38100" dir="2700000" algn="tl">
                    <a:srgbClr val="000000">
                      <a:alpha val="43137"/>
                    </a:srgbClr>
                  </a:outerShdw>
                </a:effectLst>
                <a:latin typeface="+mn-lt"/>
              </a:rPr>
              <a:t>αδενικά</a:t>
            </a:r>
            <a:r>
              <a:rPr lang="el-GR" sz="2000" dirty="0" smtClean="0">
                <a:solidFill>
                  <a:schemeClr val="tx2">
                    <a:lumMod val="50000"/>
                  </a:schemeClr>
                </a:solidFill>
                <a:effectLst>
                  <a:outerShdw blurRad="38100" dist="38100" dir="2700000" algn="tl">
                    <a:srgbClr val="000000">
                      <a:alpha val="43137"/>
                    </a:srgbClr>
                  </a:outerShdw>
                </a:effectLst>
                <a:latin typeface="+mn-lt"/>
              </a:rPr>
              <a:t> στοιχεία τερατώματος σε οπισθοπεριτοναϊκή μάζα μετά από χημειοθεραπεία, εξού πιθανότατα και η κυτταρική τους ατυπία.</a:t>
            </a:r>
            <a:r>
              <a:rPr lang="el-GR" sz="2000" dirty="0" smtClean="0">
                <a:solidFill>
                  <a:schemeClr val="tx2">
                    <a:lumMod val="50000"/>
                  </a:schemeClr>
                </a:solidFill>
                <a:latin typeface="+mn-lt"/>
              </a:rPr>
              <a:t> Η </a:t>
            </a:r>
            <a:r>
              <a:rPr lang="el-GR" sz="2000" b="1" dirty="0" smtClean="0">
                <a:solidFill>
                  <a:schemeClr val="tx2">
                    <a:lumMod val="50000"/>
                  </a:schemeClr>
                </a:solidFill>
                <a:latin typeface="+mn-lt"/>
              </a:rPr>
              <a:t>ανάμειξή</a:t>
            </a:r>
            <a:r>
              <a:rPr lang="el-GR" sz="2000" dirty="0" smtClean="0">
                <a:solidFill>
                  <a:schemeClr val="tx2">
                    <a:lumMod val="50000"/>
                  </a:schemeClr>
                </a:solidFill>
                <a:latin typeface="+mn-lt"/>
              </a:rPr>
              <a:t> τους με άλλα  τερατωματώδη στοιχεία , ήτοι  με φωλιά κερατινοποιούμενων ακανθωδών κυττάρων (βέλος) και με κυτταρικό ατρακτόμορφο μεσεγχυματικό συστατικό (αντί του δεσμοπλαστικού στρώματος του καρκίνου) απομακρύνει τη διάγνωση  σωματικού αδενοκαρκινώματος.</a:t>
            </a:r>
            <a:endParaRPr lang="el-GR" sz="2000" dirty="0">
              <a:solidFill>
                <a:schemeClr val="tx2">
                  <a:lumMod val="50000"/>
                </a:schemeClr>
              </a:solidFill>
              <a:latin typeface="+mn-lt"/>
            </a:endParaRPr>
          </a:p>
        </p:txBody>
      </p:sp>
      <p:sp>
        <p:nvSpPr>
          <p:cNvPr id="17410" name="AutoShape 2" descr="Fig.4.3.15..t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7411" name="Picture 3" descr="C:\Users\αγαπουλακι\Desktop\Fig.4.3.14._preview.jpeg"/>
          <p:cNvPicPr>
            <a:picLocks noChangeAspect="1" noChangeArrowheads="1"/>
          </p:cNvPicPr>
          <p:nvPr/>
        </p:nvPicPr>
        <p:blipFill>
          <a:blip r:embed="rId2" cstate="print"/>
          <a:srcRect/>
          <a:stretch>
            <a:fillRect/>
          </a:stretch>
        </p:blipFill>
        <p:spPr bwMode="auto">
          <a:xfrm rot="5400000">
            <a:off x="11189" y="2203332"/>
            <a:ext cx="5049654" cy="3786214"/>
          </a:xfrm>
          <a:prstGeom prst="rect">
            <a:avLst/>
          </a:prstGeom>
          <a:noFill/>
        </p:spPr>
      </p:pic>
      <p:pic>
        <p:nvPicPr>
          <p:cNvPr id="17412" name="Picture 4" descr="C:\Users\αγαπουλακι\Desktop\Fig.4.3.15._preview.jpeg"/>
          <p:cNvPicPr>
            <a:picLocks noChangeAspect="1" noChangeArrowheads="1"/>
          </p:cNvPicPr>
          <p:nvPr/>
        </p:nvPicPr>
        <p:blipFill>
          <a:blip r:embed="rId3" cstate="print"/>
          <a:srcRect/>
          <a:stretch>
            <a:fillRect/>
          </a:stretch>
        </p:blipFill>
        <p:spPr bwMode="auto">
          <a:xfrm rot="5400000">
            <a:off x="4154594" y="2203332"/>
            <a:ext cx="5049654" cy="3786214"/>
          </a:xfrm>
          <a:prstGeom prst="rect">
            <a:avLst/>
          </a:prstGeom>
          <a:noFill/>
        </p:spPr>
      </p:pic>
    </p:spTree>
    <p:extLst>
      <p:ext uri="{BB962C8B-B14F-4D97-AF65-F5344CB8AC3E}">
        <p14:creationId xmlns:p14="http://schemas.microsoft.com/office/powerpoint/2010/main" val="34779876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501008"/>
            <a:ext cx="4644008" cy="3096344"/>
          </a:xfrm>
        </p:spPr>
        <p:txBody>
          <a:bodyPr>
            <a:normAutofit fontScale="90000"/>
          </a:bodyPr>
          <a:lstStyle/>
          <a:p>
            <a:pPr algn="just"/>
            <a:r>
              <a:rPr lang="el-GR" sz="2000" b="1" spc="300" dirty="0" smtClean="0">
                <a:solidFill>
                  <a:schemeClr val="tx2">
                    <a:lumMod val="50000"/>
                  </a:schemeClr>
                </a:solidFill>
                <a:latin typeface="+mn-lt"/>
              </a:rPr>
              <a:t>Ατυπία</a:t>
            </a:r>
            <a:r>
              <a:rPr lang="el-GR" sz="2000" dirty="0" smtClean="0">
                <a:solidFill>
                  <a:schemeClr val="tx2">
                    <a:lumMod val="50000"/>
                  </a:schemeClr>
                </a:solidFill>
                <a:latin typeface="+mn-lt"/>
              </a:rPr>
              <a:t> συχνά παρατηρείται σε </a:t>
            </a:r>
            <a:r>
              <a:rPr lang="el-GR" sz="2000" dirty="0" smtClean="0">
                <a:solidFill>
                  <a:schemeClr val="tx2">
                    <a:lumMod val="50000"/>
                  </a:schemeClr>
                </a:solidFill>
                <a:effectLst>
                  <a:outerShdw blurRad="38100" dist="38100" dir="2700000" algn="tl">
                    <a:srgbClr val="000000">
                      <a:alpha val="43137"/>
                    </a:srgbClr>
                  </a:outerShdw>
                </a:effectLst>
                <a:latin typeface="+mn-lt"/>
              </a:rPr>
              <a:t>στοιχεία τερατώματος </a:t>
            </a:r>
            <a:r>
              <a:rPr lang="el-GR" sz="2000" dirty="0" smtClean="0">
                <a:solidFill>
                  <a:schemeClr val="tx2">
                    <a:lumMod val="50000"/>
                  </a:schemeClr>
                </a:solidFill>
                <a:latin typeface="+mn-lt"/>
              </a:rPr>
              <a:t>όπου όμως πρέπει να διατηρείται μια σχετικά οργανωμένη </a:t>
            </a:r>
            <a:r>
              <a:rPr lang="el-GR" sz="2000" dirty="0" smtClean="0">
                <a:solidFill>
                  <a:schemeClr val="tx2">
                    <a:lumMod val="50000"/>
                  </a:schemeClr>
                </a:solidFill>
                <a:effectLst>
                  <a:outerShdw blurRad="38100" dist="38100" dir="2700000" algn="tl">
                    <a:srgbClr val="000000">
                      <a:alpha val="43137"/>
                    </a:srgbClr>
                  </a:outerShdw>
                </a:effectLst>
                <a:latin typeface="+mn-lt"/>
              </a:rPr>
              <a:t>ανάμειξη</a:t>
            </a:r>
            <a:r>
              <a:rPr lang="el-GR" sz="2000" dirty="0" smtClean="0">
                <a:solidFill>
                  <a:schemeClr val="tx2">
                    <a:lumMod val="50000"/>
                  </a:schemeClr>
                </a:solidFill>
                <a:latin typeface="+mn-lt"/>
              </a:rPr>
              <a:t> των άτυπων δομών τόσο με άλλες τερατωματώδεις δομές </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(πάνω εικόνες) όσο και, πιθανότατα, με συστατικά άλλων ποικιλιών ΟΓΚ. Η μετά από θεραπευτικούς χειρισμούς </a:t>
            </a:r>
            <a:r>
              <a:rPr lang="el-GR" sz="2000" dirty="0" err="1" smtClean="0">
                <a:solidFill>
                  <a:schemeClr val="tx2">
                    <a:lumMod val="50000"/>
                  </a:schemeClr>
                </a:solidFill>
                <a:latin typeface="+mn-lt"/>
              </a:rPr>
              <a:t>ατυπία</a:t>
            </a:r>
            <a:r>
              <a:rPr lang="el-GR" sz="2000" dirty="0" smtClean="0">
                <a:solidFill>
                  <a:schemeClr val="tx2">
                    <a:lumMod val="50000"/>
                  </a:schemeClr>
                </a:solidFill>
                <a:latin typeface="+mn-lt"/>
              </a:rPr>
              <a:t> είναι συνήθως </a:t>
            </a:r>
            <a:r>
              <a:rPr lang="el-GR" sz="2000" dirty="0" smtClean="0">
                <a:solidFill>
                  <a:schemeClr val="tx2">
                    <a:lumMod val="50000"/>
                  </a:schemeClr>
                </a:solidFill>
                <a:effectLst>
                  <a:outerShdw blurRad="38100" dist="38100" dir="2700000" algn="tl">
                    <a:srgbClr val="000000">
                      <a:alpha val="43137"/>
                    </a:srgbClr>
                  </a:outerShdw>
                </a:effectLst>
                <a:latin typeface="+mn-lt"/>
              </a:rPr>
              <a:t>διάχυτη</a:t>
            </a:r>
            <a:r>
              <a:rPr lang="el-GR" sz="2000" dirty="0" smtClean="0">
                <a:solidFill>
                  <a:schemeClr val="tx2">
                    <a:lumMod val="50000"/>
                  </a:schemeClr>
                </a:solidFill>
                <a:latin typeface="+mn-lt"/>
              </a:rPr>
              <a:t> και στερείται της </a:t>
            </a:r>
            <a:r>
              <a:rPr lang="el-GR" sz="2000" b="1" dirty="0" smtClean="0">
                <a:solidFill>
                  <a:schemeClr val="tx2">
                    <a:lumMod val="50000"/>
                  </a:schemeClr>
                </a:solidFill>
                <a:latin typeface="+mn-lt"/>
              </a:rPr>
              <a:t>οζώδους ή διηθητικής ανάπτυξης  </a:t>
            </a:r>
            <a:r>
              <a:rPr lang="el-GR" sz="2000" dirty="0" smtClean="0">
                <a:solidFill>
                  <a:schemeClr val="tx2">
                    <a:lumMod val="50000"/>
                  </a:schemeClr>
                </a:solidFill>
                <a:latin typeface="+mn-lt"/>
              </a:rPr>
              <a:t>(βλ. κάτω δεξιά εικόνα) </a:t>
            </a:r>
            <a:r>
              <a:rPr lang="el-GR" sz="2000" b="1" spc="300" dirty="0" smtClean="0">
                <a:solidFill>
                  <a:schemeClr val="tx2">
                    <a:lumMod val="50000"/>
                  </a:schemeClr>
                </a:solidFill>
                <a:latin typeface="+mn-lt"/>
              </a:rPr>
              <a:t>ενός αμιγούς </a:t>
            </a:r>
            <a:r>
              <a:rPr lang="el-GR" sz="2000" b="1" dirty="0" smtClean="0">
                <a:solidFill>
                  <a:schemeClr val="tx2">
                    <a:lumMod val="50000"/>
                  </a:schemeClr>
                </a:solidFill>
                <a:latin typeface="+mn-lt"/>
              </a:rPr>
              <a:t>άτυπου κυτταρικού πληθυσμού.</a:t>
            </a:r>
            <a:endParaRPr lang="el-GR" sz="2000" b="1" dirty="0">
              <a:solidFill>
                <a:schemeClr val="tx2">
                  <a:lumMod val="50000"/>
                </a:schemeClr>
              </a:solidFill>
              <a:latin typeface="+mn-lt"/>
            </a:endParaRPr>
          </a:p>
        </p:txBody>
      </p:sp>
      <p:pic>
        <p:nvPicPr>
          <p:cNvPr id="18434" name="Picture 2"/>
          <p:cNvPicPr>
            <a:picLocks noChangeAspect="1" noChangeArrowheads="1"/>
          </p:cNvPicPr>
          <p:nvPr/>
        </p:nvPicPr>
        <p:blipFill>
          <a:blip r:embed="rId2" cstate="print"/>
          <a:srcRect/>
          <a:stretch>
            <a:fillRect/>
          </a:stretch>
        </p:blipFill>
        <p:spPr bwMode="auto">
          <a:xfrm>
            <a:off x="4644008" y="3501007"/>
            <a:ext cx="4248472" cy="3124219"/>
          </a:xfrm>
          <a:prstGeom prst="rect">
            <a:avLst/>
          </a:prstGeom>
          <a:noFill/>
          <a:ln w="9525">
            <a:noFill/>
            <a:miter lim="800000"/>
            <a:headEnd/>
            <a:tailEnd/>
          </a:ln>
          <a:effectLst/>
        </p:spPr>
      </p:pic>
      <p:pic>
        <p:nvPicPr>
          <p:cNvPr id="18435" name="Picture 3" descr="C:\Users\KAV-AGRO\Desktop\A312317_1_En_7_Fig23_HTML.gif"/>
          <p:cNvPicPr>
            <a:picLocks noChangeAspect="1" noChangeArrowheads="1"/>
          </p:cNvPicPr>
          <p:nvPr/>
        </p:nvPicPr>
        <p:blipFill>
          <a:blip r:embed="rId3" cstate="print"/>
          <a:srcRect/>
          <a:stretch>
            <a:fillRect/>
          </a:stretch>
        </p:blipFill>
        <p:spPr bwMode="auto">
          <a:xfrm>
            <a:off x="4644008" y="260648"/>
            <a:ext cx="4248472" cy="3192869"/>
          </a:xfrm>
          <a:prstGeom prst="rect">
            <a:avLst/>
          </a:prstGeom>
          <a:noFill/>
        </p:spPr>
      </p:pic>
      <p:sp>
        <p:nvSpPr>
          <p:cNvPr id="5" name="1 - Τίτλος"/>
          <p:cNvSpPr txBox="1">
            <a:spLocks/>
          </p:cNvSpPr>
          <p:nvPr/>
        </p:nvSpPr>
        <p:spPr>
          <a:xfrm>
            <a:off x="4932040" y="514352"/>
            <a:ext cx="3456384" cy="754408"/>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0" i="0" u="none" strike="noStrike" kern="1200" cap="none" spc="300" normalizeH="0" baseline="0" noProof="0" dirty="0" err="1"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Τεράτωμα</a:t>
            </a:r>
            <a:r>
              <a:rPr kumimoji="0" lang="el-GR" sz="1400" b="0"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0"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με εντερικής μορφής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0"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αδενικό επιθήλιο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0"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και εμφανή κυτταρική </a:t>
            </a:r>
            <a:r>
              <a:rPr kumimoji="0" lang="el-GR" sz="1400" b="0" i="0" u="none" strike="noStrike" kern="1200" cap="none" spc="300" normalizeH="0" baseline="0" noProof="0" dirty="0" err="1"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ατυπία</a:t>
            </a:r>
            <a:r>
              <a:rPr kumimoji="0" lang="el-GR" sz="1400" b="0"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 </a:t>
            </a:r>
            <a:endParaRPr kumimoji="0" lang="el-GR" sz="1400" b="0" i="0" u="none" strike="noStrike" kern="1200" cap="none" spc="300" normalizeH="0" baseline="0" noProof="0" dirty="0">
              <a:ln>
                <a:noFill/>
              </a:ln>
              <a:solidFill>
                <a:schemeClr val="tx2">
                  <a:lumMod val="50000"/>
                </a:schemeClr>
              </a:solidFill>
              <a:effectLst>
                <a:outerShdw blurRad="38100" dist="38100" dir="2700000" algn="tl">
                  <a:srgbClr val="000000">
                    <a:alpha val="43137"/>
                  </a:srgbClr>
                </a:outerShdw>
              </a:effectLst>
              <a:uLnTx/>
              <a:uFillTx/>
              <a:ea typeface="+mj-ea"/>
              <a:cs typeface="+mj-cs"/>
            </a:endParaRPr>
          </a:p>
        </p:txBody>
      </p:sp>
      <p:sp>
        <p:nvSpPr>
          <p:cNvPr id="6" name="1 - Τίτλος"/>
          <p:cNvSpPr txBox="1">
            <a:spLocks/>
          </p:cNvSpPr>
          <p:nvPr/>
        </p:nvSpPr>
        <p:spPr>
          <a:xfrm>
            <a:off x="6286512" y="4929198"/>
            <a:ext cx="2677976" cy="1668154"/>
          </a:xfrm>
          <a:prstGeom prst="rect">
            <a:avLst/>
          </a:prstGeom>
        </p:spPr>
        <p:txBody>
          <a:bodyPr vert="horz" lIns="0" tIns="45720" rIns="0" bIns="0" anchor="b">
            <a:normAutofit fontScale="92500" lnSpcReduction="10000"/>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Συγχωνευόμενοι, ανώμαλοι καρκινικοί αδένες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αναπτύσσονται διηθητικά</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 εντός </a:t>
            </a:r>
            <a:r>
              <a:rPr kumimoji="0" lang="el-GR" sz="1400" b="1" i="0" u="none" strike="noStrike" kern="1200" cap="none" spc="300" normalizeH="0" baseline="0" noProof="0" dirty="0" err="1"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δεσμοπλαστικού</a:t>
            </a:r>
            <a:r>
              <a:rPr kumimoji="0" lang="el-GR" sz="1400" b="1" i="0" u="none" strike="noStrike" kern="1200" cap="none" spc="30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 στρώματος.</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 Σωματικό αδενοκαρκίνωμα.</a:t>
            </a:r>
            <a:endParaRPr kumimoji="0" lang="el-GR" sz="1400" b="1" i="0" u="none" strike="noStrike" kern="1200" cap="none" spc="30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endParaRPr>
          </a:p>
        </p:txBody>
      </p:sp>
      <p:pic>
        <p:nvPicPr>
          <p:cNvPr id="18436" name="Picture 4" descr="C:\Users\KAV-AGRO\Desktop\medical-surgical-urology-mature-teratoma-3-124-g001.png"/>
          <p:cNvPicPr>
            <a:picLocks noChangeAspect="1" noChangeArrowheads="1"/>
          </p:cNvPicPr>
          <p:nvPr/>
        </p:nvPicPr>
        <p:blipFill>
          <a:blip r:embed="rId4" cstate="print"/>
          <a:srcRect/>
          <a:stretch>
            <a:fillRect/>
          </a:stretch>
        </p:blipFill>
        <p:spPr bwMode="auto">
          <a:xfrm>
            <a:off x="251520" y="260648"/>
            <a:ext cx="4331204" cy="3168352"/>
          </a:xfrm>
          <a:prstGeom prst="rect">
            <a:avLst/>
          </a:prstGeom>
          <a:noFill/>
        </p:spPr>
      </p:pic>
    </p:spTree>
    <p:extLst>
      <p:ext uri="{BB962C8B-B14F-4D97-AF65-F5344CB8AC3E}">
        <p14:creationId xmlns:p14="http://schemas.microsoft.com/office/powerpoint/2010/main" val="414478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772816"/>
            <a:ext cx="8219256" cy="5085184"/>
          </a:xfrm>
        </p:spPr>
        <p:txBody>
          <a:bodyPr>
            <a:normAutofit/>
          </a:bodyPr>
          <a:lstStyle/>
          <a:p>
            <a:r>
              <a:rPr lang="el-GR" sz="2400" dirty="0" smtClean="0">
                <a:solidFill>
                  <a:srgbClr val="002060"/>
                </a:solidFill>
              </a:rPr>
              <a:t>Επέκταση </a:t>
            </a:r>
            <a:r>
              <a:rPr lang="el-GR" sz="2400" dirty="0" err="1" smtClean="0">
                <a:solidFill>
                  <a:srgbClr val="002060"/>
                </a:solidFill>
                <a:effectLst>
                  <a:outerShdw blurRad="38100" dist="38100" dir="2700000" algn="tl">
                    <a:srgbClr val="000000">
                      <a:alpha val="43137"/>
                    </a:srgbClr>
                  </a:outerShdw>
                </a:effectLst>
              </a:rPr>
              <a:t>ουροθηλιακού</a:t>
            </a:r>
            <a:r>
              <a:rPr lang="el-GR" sz="2400" dirty="0" smtClean="0">
                <a:solidFill>
                  <a:srgbClr val="002060"/>
                </a:solidFill>
                <a:effectLst>
                  <a:outerShdw blurRad="38100" dist="38100" dir="2700000" algn="tl">
                    <a:srgbClr val="000000">
                      <a:alpha val="43137"/>
                    </a:srgbClr>
                  </a:outerShdw>
                </a:effectLst>
              </a:rPr>
              <a:t> καρκινώματος </a:t>
            </a:r>
            <a:r>
              <a:rPr lang="el-GR" sz="2400" dirty="0" smtClean="0">
                <a:solidFill>
                  <a:srgbClr val="002060"/>
                </a:solidFill>
              </a:rPr>
              <a:t>εντός προστατικών πόρων και κυψελών</a:t>
            </a:r>
          </a:p>
          <a:p>
            <a:r>
              <a:rPr lang="el-GR" sz="2400" b="1" dirty="0" err="1">
                <a:solidFill>
                  <a:srgbClr val="002060"/>
                </a:solidFill>
              </a:rPr>
              <a:t>Πορογενές</a:t>
            </a:r>
            <a:r>
              <a:rPr lang="el-GR" sz="2400" b="1" dirty="0">
                <a:solidFill>
                  <a:srgbClr val="002060"/>
                </a:solidFill>
              </a:rPr>
              <a:t> </a:t>
            </a:r>
            <a:r>
              <a:rPr lang="el-GR" sz="2400" b="1" dirty="0" err="1">
                <a:solidFill>
                  <a:srgbClr val="002060"/>
                </a:solidFill>
              </a:rPr>
              <a:t>αδενοκαρκίνωμα</a:t>
            </a:r>
            <a:r>
              <a:rPr lang="el-GR" sz="2400" b="1" dirty="0">
                <a:solidFill>
                  <a:srgbClr val="002060"/>
                </a:solidFill>
              </a:rPr>
              <a:t> </a:t>
            </a:r>
            <a:r>
              <a:rPr lang="el-GR" sz="2400" dirty="0">
                <a:solidFill>
                  <a:srgbClr val="002060"/>
                </a:solidFill>
              </a:rPr>
              <a:t>του προστάτη αδένα </a:t>
            </a:r>
            <a:endParaRPr lang="el-GR" sz="2400" dirty="0" smtClean="0">
              <a:solidFill>
                <a:srgbClr val="002060"/>
              </a:solidFill>
            </a:endParaRPr>
          </a:p>
          <a:p>
            <a:r>
              <a:rPr lang="el-GR" sz="2400" dirty="0">
                <a:solidFill>
                  <a:srgbClr val="002060"/>
                </a:solidFill>
              </a:rPr>
              <a:t>Άτυπος </a:t>
            </a:r>
            <a:r>
              <a:rPr lang="el-GR" sz="2400" dirty="0" err="1">
                <a:solidFill>
                  <a:srgbClr val="002060"/>
                </a:solidFill>
                <a:effectLst>
                  <a:outerShdw blurRad="38100" dist="38100" dir="2700000" algn="tl">
                    <a:srgbClr val="000000">
                      <a:alpha val="43137"/>
                    </a:srgbClr>
                  </a:outerShdw>
                </a:effectLst>
              </a:rPr>
              <a:t>ενδοπορικός</a:t>
            </a:r>
            <a:r>
              <a:rPr lang="el-GR" sz="2400" dirty="0">
                <a:solidFill>
                  <a:srgbClr val="002060"/>
                </a:solidFill>
                <a:effectLst>
                  <a:outerShdw blurRad="38100" dist="38100" dir="2700000" algn="tl">
                    <a:srgbClr val="000000">
                      <a:alpha val="43137"/>
                    </a:srgbClr>
                  </a:outerShdw>
                </a:effectLst>
              </a:rPr>
              <a:t> </a:t>
            </a:r>
            <a:r>
              <a:rPr lang="el-GR" sz="2400" dirty="0">
                <a:solidFill>
                  <a:srgbClr val="002060"/>
                </a:solidFill>
              </a:rPr>
              <a:t>πολλαπλασιασμός/</a:t>
            </a:r>
            <a:r>
              <a:rPr lang="el-GR" sz="2400" dirty="0" err="1">
                <a:solidFill>
                  <a:srgbClr val="002060"/>
                </a:solidFill>
                <a:effectLst>
                  <a:outerShdw blurRad="38100" dist="38100" dir="2700000" algn="tl">
                    <a:srgbClr val="000000">
                      <a:alpha val="43137"/>
                    </a:srgbClr>
                  </a:outerShdw>
                </a:effectLst>
              </a:rPr>
              <a:t>Ενδοπορικό</a:t>
            </a:r>
            <a:r>
              <a:rPr lang="el-GR" sz="2400" dirty="0">
                <a:solidFill>
                  <a:srgbClr val="002060"/>
                </a:solidFill>
              </a:rPr>
              <a:t> </a:t>
            </a:r>
            <a:r>
              <a:rPr lang="el-GR" sz="2400" dirty="0" smtClean="0">
                <a:solidFill>
                  <a:srgbClr val="002060"/>
                </a:solidFill>
              </a:rPr>
              <a:t>καρκίνωμα </a:t>
            </a:r>
            <a:r>
              <a:rPr lang="el-GR" sz="2400" dirty="0">
                <a:solidFill>
                  <a:srgbClr val="002060"/>
                </a:solidFill>
              </a:rPr>
              <a:t>του προστάτη </a:t>
            </a:r>
            <a:r>
              <a:rPr lang="el-GR" sz="2400" dirty="0" smtClean="0">
                <a:solidFill>
                  <a:srgbClr val="002060"/>
                </a:solidFill>
              </a:rPr>
              <a:t>αδένα</a:t>
            </a:r>
          </a:p>
          <a:p>
            <a:r>
              <a:rPr lang="el-GR" sz="2400" dirty="0">
                <a:solidFill>
                  <a:srgbClr val="002060"/>
                </a:solidFill>
                <a:effectLst>
                  <a:outerShdw blurRad="38100" dist="38100" dir="2700000" algn="tl">
                    <a:srgbClr val="000000">
                      <a:alpha val="43137"/>
                    </a:srgbClr>
                  </a:outerShdw>
                </a:effectLst>
              </a:rPr>
              <a:t>Υψηλόβαθμη</a:t>
            </a:r>
            <a:r>
              <a:rPr lang="el-GR" sz="2400" dirty="0">
                <a:solidFill>
                  <a:srgbClr val="002060"/>
                </a:solidFill>
              </a:rPr>
              <a:t> προστατική </a:t>
            </a:r>
            <a:r>
              <a:rPr lang="el-GR" sz="2400" dirty="0" err="1">
                <a:solidFill>
                  <a:srgbClr val="002060"/>
                </a:solidFill>
                <a:effectLst>
                  <a:outerShdw blurRad="38100" dist="38100" dir="2700000" algn="tl">
                    <a:srgbClr val="000000">
                      <a:alpha val="43137"/>
                    </a:srgbClr>
                  </a:outerShdw>
                </a:effectLst>
              </a:rPr>
              <a:t>ενδοεπιθηλιακή</a:t>
            </a:r>
            <a:r>
              <a:rPr lang="el-GR" sz="2400" dirty="0">
                <a:solidFill>
                  <a:srgbClr val="002060"/>
                </a:solidFill>
                <a:effectLst>
                  <a:outerShdw blurRad="38100" dist="38100" dir="2700000" algn="tl">
                    <a:srgbClr val="000000">
                      <a:alpha val="43137"/>
                    </a:srgbClr>
                  </a:outerShdw>
                </a:effectLst>
              </a:rPr>
              <a:t> νεοπλασία </a:t>
            </a:r>
            <a:r>
              <a:rPr lang="el-GR" sz="2400" dirty="0">
                <a:solidFill>
                  <a:srgbClr val="002060"/>
                </a:solidFill>
              </a:rPr>
              <a:t>(</a:t>
            </a:r>
            <a:r>
              <a:rPr lang="en-US" sz="2400" dirty="0" smtClean="0">
                <a:solidFill>
                  <a:srgbClr val="002060"/>
                </a:solidFill>
              </a:rPr>
              <a:t>HG PIN)</a:t>
            </a:r>
            <a:endParaRPr lang="el-GR" sz="2400" dirty="0" smtClean="0">
              <a:solidFill>
                <a:srgbClr val="002060"/>
              </a:solidFill>
            </a:endParaRPr>
          </a:p>
          <a:p>
            <a:r>
              <a:rPr lang="el-GR" sz="2400" dirty="0" err="1" smtClean="0">
                <a:solidFill>
                  <a:srgbClr val="002060"/>
                </a:solidFill>
                <a:effectLst>
                  <a:outerShdw blurRad="38100" dist="38100" dir="2700000" algn="tl">
                    <a:srgbClr val="000000">
                      <a:alpha val="43137"/>
                    </a:srgbClr>
                  </a:outerShdw>
                </a:effectLst>
              </a:rPr>
              <a:t>Αδενοκαρκίνωμα</a:t>
            </a:r>
            <a:r>
              <a:rPr lang="el-GR" sz="2400" dirty="0" smtClean="0">
                <a:solidFill>
                  <a:srgbClr val="002060"/>
                </a:solidFill>
                <a:effectLst>
                  <a:outerShdw blurRad="38100" dist="38100" dir="2700000" algn="tl">
                    <a:srgbClr val="000000">
                      <a:alpha val="43137"/>
                    </a:srgbClr>
                  </a:outerShdw>
                </a:effectLst>
              </a:rPr>
              <a:t> </a:t>
            </a:r>
            <a:r>
              <a:rPr lang="el-GR" sz="2400" dirty="0">
                <a:solidFill>
                  <a:srgbClr val="002060"/>
                </a:solidFill>
              </a:rPr>
              <a:t>του προστάτη αδένα </a:t>
            </a:r>
            <a:r>
              <a:rPr lang="el-GR" sz="2400" dirty="0">
                <a:solidFill>
                  <a:srgbClr val="002060"/>
                </a:solidFill>
                <a:effectLst>
                  <a:outerShdw blurRad="38100" dist="38100" dir="2700000" algn="tl">
                    <a:srgbClr val="000000">
                      <a:alpha val="43137"/>
                    </a:srgbClr>
                  </a:outerShdw>
                </a:effectLst>
              </a:rPr>
              <a:t>δίκην </a:t>
            </a:r>
            <a:r>
              <a:rPr lang="en-US" sz="2400" dirty="0">
                <a:solidFill>
                  <a:srgbClr val="002060"/>
                </a:solidFill>
                <a:effectLst>
                  <a:outerShdw blurRad="38100" dist="38100" dir="2700000" algn="tl">
                    <a:srgbClr val="000000">
                      <a:alpha val="43137"/>
                    </a:srgbClr>
                  </a:outerShdw>
                </a:effectLst>
              </a:rPr>
              <a:t>PIN</a:t>
            </a:r>
            <a:r>
              <a:rPr lang="el-GR" sz="2400" dirty="0">
                <a:solidFill>
                  <a:srgbClr val="002060"/>
                </a:solidFill>
                <a:effectLst>
                  <a:outerShdw blurRad="38100" dist="38100" dir="2700000" algn="tl">
                    <a:srgbClr val="000000">
                      <a:alpha val="43137"/>
                    </a:srgbClr>
                  </a:outerShdw>
                </a:effectLst>
              </a:rPr>
              <a:t> </a:t>
            </a:r>
            <a:r>
              <a:rPr lang="el-GR" sz="2400" dirty="0">
                <a:solidFill>
                  <a:srgbClr val="002060"/>
                </a:solidFill>
              </a:rPr>
              <a:t>, με κυψελιδικούς ή </a:t>
            </a:r>
            <a:r>
              <a:rPr lang="el-GR" sz="2400" dirty="0" err="1">
                <a:solidFill>
                  <a:srgbClr val="002060"/>
                </a:solidFill>
              </a:rPr>
              <a:t>πορογενείς</a:t>
            </a:r>
            <a:r>
              <a:rPr lang="el-GR" sz="2400" dirty="0">
                <a:solidFill>
                  <a:srgbClr val="002060"/>
                </a:solidFill>
              </a:rPr>
              <a:t> </a:t>
            </a:r>
            <a:r>
              <a:rPr lang="el-GR" sz="2400" dirty="0" smtClean="0">
                <a:solidFill>
                  <a:srgbClr val="002060"/>
                </a:solidFill>
              </a:rPr>
              <a:t>χαρακτήρες</a:t>
            </a:r>
          </a:p>
          <a:p>
            <a:r>
              <a:rPr lang="el-GR" sz="2400" dirty="0">
                <a:solidFill>
                  <a:srgbClr val="002060"/>
                </a:solidFill>
              </a:rPr>
              <a:t>(Συμβατικό) </a:t>
            </a:r>
            <a:r>
              <a:rPr lang="el-GR" sz="2400" dirty="0">
                <a:solidFill>
                  <a:srgbClr val="002060"/>
                </a:solidFill>
                <a:effectLst>
                  <a:outerShdw blurRad="38100" dist="38100" dir="2700000" algn="tl">
                    <a:srgbClr val="000000">
                      <a:alpha val="43137"/>
                    </a:srgbClr>
                  </a:outerShdw>
                </a:effectLst>
              </a:rPr>
              <a:t>Κυψελιδικό </a:t>
            </a:r>
            <a:r>
              <a:rPr lang="el-GR" sz="2400" dirty="0" err="1">
                <a:solidFill>
                  <a:srgbClr val="002060"/>
                </a:solidFill>
                <a:effectLst>
                  <a:outerShdw blurRad="38100" dist="38100" dir="2700000" algn="tl">
                    <a:srgbClr val="000000">
                      <a:alpha val="43137"/>
                    </a:srgbClr>
                  </a:outerShdw>
                </a:effectLst>
              </a:rPr>
              <a:t>αδενοκαρκίνωμα</a:t>
            </a:r>
            <a:r>
              <a:rPr lang="el-GR" sz="2400" dirty="0">
                <a:solidFill>
                  <a:srgbClr val="002060"/>
                </a:solidFill>
                <a:effectLst>
                  <a:outerShdw blurRad="38100" dist="38100" dir="2700000" algn="tl">
                    <a:srgbClr val="000000">
                      <a:alpha val="43137"/>
                    </a:srgbClr>
                  </a:outerShdw>
                </a:effectLst>
              </a:rPr>
              <a:t> </a:t>
            </a:r>
            <a:r>
              <a:rPr lang="el-GR" sz="2400" dirty="0">
                <a:solidFill>
                  <a:srgbClr val="002060"/>
                </a:solidFill>
              </a:rPr>
              <a:t>του προστάτη αδένα, χαμηλής διαφοροποίησης,  ηθμοειδούς ή συμπαγούς προτύπου</a:t>
            </a:r>
          </a:p>
          <a:p>
            <a:endParaRPr lang="el-GR" sz="2400" dirty="0">
              <a:solidFill>
                <a:srgbClr val="002060"/>
              </a:solidFill>
            </a:endParaRPr>
          </a:p>
          <a:p>
            <a:endParaRPr lang="el-GR" sz="2400" dirty="0" smtClean="0">
              <a:solidFill>
                <a:srgbClr val="002060"/>
              </a:solidFill>
            </a:endParaRPr>
          </a:p>
          <a:p>
            <a:endParaRPr lang="el-GR" sz="2400" dirty="0">
              <a:solidFill>
                <a:srgbClr val="002060"/>
              </a:solidFill>
            </a:endParaRPr>
          </a:p>
          <a:p>
            <a:endParaRPr lang="el-GR" sz="2400" dirty="0">
              <a:solidFill>
                <a:srgbClr val="002060"/>
              </a:solidFill>
            </a:endParaRPr>
          </a:p>
          <a:p>
            <a:endParaRPr lang="el-GR" sz="2400" dirty="0" smtClean="0">
              <a:solidFill>
                <a:srgbClr val="002060"/>
              </a:solidFill>
            </a:endParaRPr>
          </a:p>
          <a:p>
            <a:endParaRPr lang="el-GR" sz="2400" dirty="0">
              <a:solidFill>
                <a:srgbClr val="002060"/>
              </a:solidFill>
            </a:endParaRPr>
          </a:p>
        </p:txBody>
      </p:sp>
      <p:sp>
        <p:nvSpPr>
          <p:cNvPr id="4" name="1 - Τίτλος"/>
          <p:cNvSpPr>
            <a:spLocks noGrp="1"/>
          </p:cNvSpPr>
          <p:nvPr>
            <p:ph type="title"/>
          </p:nvPr>
        </p:nvSpPr>
        <p:spPr>
          <a:xfrm>
            <a:off x="457200" y="0"/>
            <a:ext cx="8229600" cy="1628800"/>
          </a:xfrm>
        </p:spPr>
        <p:txBody>
          <a:bodyPr>
            <a:normAutofit fontScale="90000"/>
          </a:bodyPr>
          <a:lstStyle/>
          <a:p>
            <a:pPr algn="ctr"/>
            <a:r>
              <a:rPr lang="en-US" sz="2800" dirty="0" smtClean="0">
                <a:solidFill>
                  <a:srgbClr val="002060"/>
                </a:solidFill>
                <a:latin typeface="+mn-lt"/>
              </a:rPr>
              <a:t/>
            </a:r>
            <a:br>
              <a:rPr lang="en-US" sz="2800" dirty="0" smtClean="0">
                <a:solidFill>
                  <a:srgbClr val="002060"/>
                </a:solidFill>
                <a:latin typeface="+mn-lt"/>
              </a:rPr>
            </a:br>
            <a:r>
              <a:rPr lang="el-GR" sz="2800" dirty="0" smtClean="0">
                <a:solidFill>
                  <a:srgbClr val="002060"/>
                </a:solidFill>
                <a:latin typeface="+mn-lt"/>
              </a:rPr>
              <a:t>Γενικά, </a:t>
            </a:r>
            <a:r>
              <a:rPr lang="el-GR" sz="2800" dirty="0" err="1">
                <a:solidFill>
                  <a:srgbClr val="002060"/>
                </a:solidFill>
                <a:latin typeface="+mn-lt"/>
              </a:rPr>
              <a:t>ν</a:t>
            </a:r>
            <a:r>
              <a:rPr lang="el-GR" sz="2800" dirty="0" err="1" smtClean="0">
                <a:solidFill>
                  <a:srgbClr val="002060"/>
                </a:solidFill>
                <a:latin typeface="+mn-lt"/>
              </a:rPr>
              <a:t>εοπλασματικές</a:t>
            </a:r>
            <a:r>
              <a:rPr lang="el-GR" sz="2800" dirty="0" smtClean="0">
                <a:solidFill>
                  <a:srgbClr val="002060"/>
                </a:solidFill>
                <a:latin typeface="+mn-lt"/>
              </a:rPr>
              <a:t> εξεργασίες σε </a:t>
            </a:r>
            <a:r>
              <a:rPr lang="el-GR" sz="2800" b="1" dirty="0" smtClean="0">
                <a:solidFill>
                  <a:srgbClr val="002060"/>
                </a:solidFill>
                <a:latin typeface="+mn-lt"/>
              </a:rPr>
              <a:t>προστατικούς αδένες </a:t>
            </a:r>
            <a:r>
              <a:rPr lang="en-US" sz="2800" b="1" dirty="0" smtClean="0">
                <a:solidFill>
                  <a:srgbClr val="002060"/>
                </a:solidFill>
                <a:latin typeface="+mn-lt"/>
              </a:rPr>
              <a:t/>
            </a:r>
            <a:br>
              <a:rPr lang="en-US" sz="2800" b="1" dirty="0" smtClean="0">
                <a:solidFill>
                  <a:srgbClr val="002060"/>
                </a:solidFill>
                <a:latin typeface="+mn-lt"/>
              </a:rPr>
            </a:br>
            <a:r>
              <a:rPr lang="el-GR" sz="2800" b="1" u="sng" dirty="0" smtClean="0">
                <a:solidFill>
                  <a:srgbClr val="002060"/>
                </a:solidFill>
                <a:effectLst>
                  <a:outerShdw blurRad="38100" dist="38100" dir="2700000" algn="tl">
                    <a:srgbClr val="000000">
                      <a:alpha val="43137"/>
                    </a:srgbClr>
                  </a:outerShdw>
                </a:effectLst>
                <a:latin typeface="+mn-lt"/>
              </a:rPr>
              <a:t>μέσου ή μεγάλου </a:t>
            </a:r>
            <a:r>
              <a:rPr lang="el-GR" sz="2800" b="1" dirty="0" smtClean="0">
                <a:solidFill>
                  <a:srgbClr val="002060"/>
                </a:solidFill>
                <a:latin typeface="+mn-lt"/>
              </a:rPr>
              <a:t>μεγέθους, </a:t>
            </a:r>
            <a:br>
              <a:rPr lang="el-GR" sz="2800" b="1" dirty="0" smtClean="0">
                <a:solidFill>
                  <a:srgbClr val="002060"/>
                </a:solidFill>
                <a:latin typeface="+mn-lt"/>
              </a:rPr>
            </a:br>
            <a:r>
              <a:rPr lang="el-GR" sz="2800" dirty="0" smtClean="0">
                <a:solidFill>
                  <a:srgbClr val="002060"/>
                </a:solidFill>
                <a:latin typeface="+mn-lt"/>
              </a:rPr>
              <a:t> με </a:t>
            </a:r>
            <a:r>
              <a:rPr lang="el-GR" sz="2800" dirty="0" smtClean="0">
                <a:solidFill>
                  <a:srgbClr val="002060"/>
                </a:solidFill>
                <a:effectLst>
                  <a:outerShdw blurRad="38100" dist="38100" dir="2700000" algn="tl">
                    <a:srgbClr val="000000">
                      <a:alpha val="43137"/>
                    </a:srgbClr>
                  </a:outerShdw>
                </a:effectLst>
                <a:latin typeface="+mn-lt"/>
              </a:rPr>
              <a:t>κλινικώς σημαντική </a:t>
            </a:r>
            <a:r>
              <a:rPr lang="el-GR" sz="2800" dirty="0" err="1" smtClean="0">
                <a:solidFill>
                  <a:srgbClr val="002060"/>
                </a:solidFill>
                <a:latin typeface="+mn-lt"/>
              </a:rPr>
              <a:t>διαφοροδιάγνωση</a:t>
            </a:r>
            <a:r>
              <a:rPr lang="el-GR" sz="2800" dirty="0" smtClean="0">
                <a:solidFill>
                  <a:srgbClr val="002060"/>
                </a:solidFill>
                <a:latin typeface="+mn-lt"/>
              </a:rPr>
              <a:t>.  </a:t>
            </a:r>
            <a:endParaRPr lang="el-GR" sz="2800" dirty="0">
              <a:solidFill>
                <a:srgbClr val="002060"/>
              </a:solidFill>
              <a:latin typeface="+mn-lt"/>
            </a:endParaRPr>
          </a:p>
        </p:txBody>
      </p:sp>
    </p:spTree>
    <p:extLst>
      <p:ext uri="{BB962C8B-B14F-4D97-AF65-F5344CB8AC3E}">
        <p14:creationId xmlns:p14="http://schemas.microsoft.com/office/powerpoint/2010/main" val="317117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Autofit/>
          </a:bodyPr>
          <a:lstStyle/>
          <a:p>
            <a:pPr algn="ctr"/>
            <a:r>
              <a:rPr lang="el-GR" sz="1600" b="1" spc="300" dirty="0" smtClean="0">
                <a:solidFill>
                  <a:schemeClr val="tx2">
                    <a:lumMod val="50000"/>
                  </a:schemeClr>
                </a:solidFill>
                <a:latin typeface="+mn-lt"/>
              </a:rPr>
              <a:t>Δευτερογενής</a:t>
            </a:r>
            <a:r>
              <a:rPr lang="el-GR" sz="1600" dirty="0" smtClean="0">
                <a:solidFill>
                  <a:schemeClr val="tx2">
                    <a:lumMod val="50000"/>
                  </a:schemeClr>
                </a:solidFill>
                <a:latin typeface="+mn-lt"/>
              </a:rPr>
              <a:t> ανάπτυξη </a:t>
            </a:r>
            <a:r>
              <a:rPr lang="el-GR" sz="1600" dirty="0" smtClean="0">
                <a:solidFill>
                  <a:schemeClr val="tx2">
                    <a:lumMod val="50000"/>
                  </a:schemeClr>
                </a:solidFill>
                <a:effectLst>
                  <a:outerShdw blurRad="38100" dist="38100" dir="2700000" algn="tl">
                    <a:srgbClr val="000000">
                      <a:alpha val="43137"/>
                    </a:srgbClr>
                  </a:outerShdw>
                </a:effectLst>
                <a:latin typeface="+mn-lt"/>
              </a:rPr>
              <a:t>σωματικής κατηγορίας </a:t>
            </a:r>
            <a:r>
              <a:rPr lang="el-GR" sz="1600" b="1" dirty="0" err="1" smtClean="0">
                <a:solidFill>
                  <a:schemeClr val="tx2">
                    <a:lumMod val="50000"/>
                  </a:schemeClr>
                </a:solidFill>
                <a:latin typeface="+mn-lt"/>
              </a:rPr>
              <a:t>αδενοκαρκινώματος</a:t>
            </a:r>
            <a:r>
              <a:rPr lang="el-GR" sz="1600" dirty="0" smtClean="0">
                <a:solidFill>
                  <a:schemeClr val="tx2">
                    <a:lumMod val="50000"/>
                  </a:schemeClr>
                </a:solidFill>
                <a:latin typeface="+mn-lt"/>
              </a:rPr>
              <a:t>, εν προκειμένω βλεννώδους ποικιλίας, σε έδαφος υπολειμματικών </a:t>
            </a:r>
            <a:r>
              <a:rPr lang="el-GR" sz="1600" dirty="0" smtClean="0">
                <a:solidFill>
                  <a:schemeClr val="tx2">
                    <a:lumMod val="50000"/>
                  </a:schemeClr>
                </a:solidFill>
                <a:effectLst>
                  <a:outerShdw blurRad="38100" dist="38100" dir="2700000" algn="tl">
                    <a:srgbClr val="000000">
                      <a:alpha val="43137"/>
                    </a:srgbClr>
                  </a:outerShdw>
                </a:effectLst>
                <a:latin typeface="+mn-lt"/>
              </a:rPr>
              <a:t>στοιχείων </a:t>
            </a:r>
            <a:r>
              <a:rPr lang="el-GR" sz="1600" dirty="0" err="1" smtClean="0">
                <a:solidFill>
                  <a:schemeClr val="tx2">
                    <a:lumMod val="50000"/>
                  </a:schemeClr>
                </a:solidFill>
                <a:effectLst>
                  <a:outerShdw blurRad="38100" dist="38100" dir="2700000" algn="tl">
                    <a:srgbClr val="000000">
                      <a:alpha val="43137"/>
                    </a:srgbClr>
                  </a:outerShdw>
                </a:effectLst>
                <a:latin typeface="+mn-lt"/>
              </a:rPr>
              <a:t>τερατώματος</a:t>
            </a:r>
            <a:r>
              <a:rPr lang="el-GR" sz="1600" dirty="0" smtClean="0">
                <a:solidFill>
                  <a:schemeClr val="tx2">
                    <a:lumMod val="50000"/>
                  </a:schemeClr>
                </a:solidFill>
                <a:latin typeface="+mn-lt"/>
              </a:rPr>
              <a:t>,</a:t>
            </a:r>
            <a:r>
              <a:rPr lang="el-GR" sz="1600" dirty="0" smtClean="0">
                <a:solidFill>
                  <a:schemeClr val="tx2">
                    <a:lumMod val="50000"/>
                  </a:schemeClr>
                </a:solidFill>
              </a:rPr>
              <a:t> </a:t>
            </a:r>
            <a:r>
              <a:rPr lang="el-GR" sz="1600" dirty="0" smtClean="0">
                <a:solidFill>
                  <a:schemeClr val="tx2">
                    <a:lumMod val="50000"/>
                  </a:schemeClr>
                </a:solidFill>
                <a:latin typeface="+mn-lt"/>
              </a:rPr>
              <a:t>μετά από χημειοθεραπεία. Για τη μετάπτωση ενός τερατώματος  </a:t>
            </a:r>
            <a:r>
              <a:rPr lang="el-GR" sz="1600" b="1" spc="300" dirty="0" smtClean="0">
                <a:solidFill>
                  <a:schemeClr val="tx2">
                    <a:lumMod val="50000"/>
                  </a:schemeClr>
                </a:solidFill>
                <a:latin typeface="+mn-lt"/>
              </a:rPr>
              <a:t>σε καρκίνωμα </a:t>
            </a:r>
            <a:r>
              <a:rPr lang="el-GR" sz="1600" dirty="0" smtClean="0">
                <a:solidFill>
                  <a:schemeClr val="tx2">
                    <a:lumMod val="50000"/>
                  </a:schemeClr>
                </a:solidFill>
                <a:latin typeface="+mn-lt"/>
              </a:rPr>
              <a:t>επιβάλλεται η αναγνώριση </a:t>
            </a:r>
            <a:r>
              <a:rPr lang="el-GR" sz="1600" b="1" dirty="0" smtClean="0">
                <a:solidFill>
                  <a:schemeClr val="tx2">
                    <a:lumMod val="50000"/>
                  </a:schemeClr>
                </a:solidFill>
                <a:latin typeface="+mn-lt"/>
              </a:rPr>
              <a:t>σαφούς διηθητικής ανάπτυξης, </a:t>
            </a:r>
            <a:r>
              <a:rPr lang="el-GR" sz="1600" dirty="0" smtClean="0">
                <a:solidFill>
                  <a:schemeClr val="tx2">
                    <a:lumMod val="50000"/>
                  </a:schemeClr>
                </a:solidFill>
                <a:effectLst>
                  <a:outerShdw blurRad="38100" dist="38100" dir="2700000" algn="tl">
                    <a:srgbClr val="000000">
                      <a:alpha val="43137"/>
                    </a:srgbClr>
                  </a:outerShdw>
                </a:effectLst>
                <a:latin typeface="+mn-lt"/>
              </a:rPr>
              <a:t>κατά κανόνα </a:t>
            </a:r>
            <a:r>
              <a:rPr lang="el-GR" sz="1600" dirty="0" smtClean="0">
                <a:solidFill>
                  <a:schemeClr val="tx2">
                    <a:lumMod val="50000"/>
                  </a:schemeClr>
                </a:solidFill>
                <a:latin typeface="+mn-lt"/>
              </a:rPr>
              <a:t>εντός </a:t>
            </a:r>
            <a:r>
              <a:rPr lang="el-GR" sz="1600" dirty="0" smtClean="0">
                <a:solidFill>
                  <a:schemeClr val="tx2">
                    <a:lumMod val="50000"/>
                  </a:schemeClr>
                </a:solidFill>
                <a:effectLst>
                  <a:outerShdw blurRad="38100" dist="38100" dir="2700000" algn="tl">
                    <a:srgbClr val="000000">
                      <a:alpha val="43137"/>
                    </a:srgbClr>
                  </a:outerShdw>
                </a:effectLst>
                <a:latin typeface="+mn-lt"/>
              </a:rPr>
              <a:t>δεσμοπλαστικού υποστρώματος</a:t>
            </a:r>
            <a:r>
              <a:rPr lang="el-GR" sz="1600" dirty="0" smtClean="0">
                <a:solidFill>
                  <a:schemeClr val="tx2">
                    <a:lumMod val="50000"/>
                  </a:schemeClr>
                </a:solidFill>
                <a:latin typeface="+mn-lt"/>
              </a:rPr>
              <a:t>.</a:t>
            </a:r>
            <a:endParaRPr lang="el-GR" sz="1600" dirty="0">
              <a:solidFill>
                <a:schemeClr val="tx2">
                  <a:lumMod val="50000"/>
                </a:schemeClr>
              </a:solidFill>
              <a:latin typeface="+mn-lt"/>
            </a:endParaRPr>
          </a:p>
        </p:txBody>
      </p:sp>
      <p:sp>
        <p:nvSpPr>
          <p:cNvPr id="2050" name="AutoShape 2" descr="Fig.4.3.17..t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051" name="Picture 3" descr="C:\Users\KAV-AGRO\Desktop\Fig.4.3.17._preview.jpeg"/>
          <p:cNvPicPr>
            <a:picLocks noChangeAspect="1" noChangeArrowheads="1"/>
          </p:cNvPicPr>
          <p:nvPr/>
        </p:nvPicPr>
        <p:blipFill>
          <a:blip r:embed="rId2" cstate="print"/>
          <a:srcRect/>
          <a:stretch>
            <a:fillRect/>
          </a:stretch>
        </p:blipFill>
        <p:spPr bwMode="auto">
          <a:xfrm rot="10800000">
            <a:off x="5364088" y="1268760"/>
            <a:ext cx="2822405" cy="2360444"/>
          </a:xfrm>
          <a:prstGeom prst="rect">
            <a:avLst/>
          </a:prstGeom>
          <a:noFill/>
        </p:spPr>
      </p:pic>
      <p:pic>
        <p:nvPicPr>
          <p:cNvPr id="2052" name="Picture 4" descr="C:\Users\KAV-AGRO\Desktop\Fig.4.3.18._preview.jpeg"/>
          <p:cNvPicPr>
            <a:picLocks noChangeAspect="1" noChangeArrowheads="1"/>
          </p:cNvPicPr>
          <p:nvPr/>
        </p:nvPicPr>
        <p:blipFill>
          <a:blip r:embed="rId3" cstate="print"/>
          <a:srcRect/>
          <a:stretch>
            <a:fillRect/>
          </a:stretch>
        </p:blipFill>
        <p:spPr bwMode="auto">
          <a:xfrm>
            <a:off x="4860032" y="3717032"/>
            <a:ext cx="3902075" cy="2925763"/>
          </a:xfrm>
          <a:prstGeom prst="rect">
            <a:avLst/>
          </a:prstGeom>
          <a:noFill/>
        </p:spPr>
      </p:pic>
      <p:pic>
        <p:nvPicPr>
          <p:cNvPr id="2053" name="Picture 5" descr="C:\Users\KAV-AGRO\Desktop\Fig.4.3.21._preview.jpeg"/>
          <p:cNvPicPr>
            <a:picLocks noChangeAspect="1" noChangeArrowheads="1"/>
          </p:cNvPicPr>
          <p:nvPr/>
        </p:nvPicPr>
        <p:blipFill>
          <a:blip r:embed="rId4" cstate="print"/>
          <a:srcRect/>
          <a:stretch>
            <a:fillRect/>
          </a:stretch>
        </p:blipFill>
        <p:spPr bwMode="auto">
          <a:xfrm rot="16200000">
            <a:off x="-289282" y="1881569"/>
            <a:ext cx="5474092" cy="4104456"/>
          </a:xfrm>
          <a:prstGeom prst="rect">
            <a:avLst/>
          </a:prstGeom>
          <a:noFill/>
        </p:spPr>
      </p:pic>
    </p:spTree>
    <p:extLst>
      <p:ext uri="{BB962C8B-B14F-4D97-AF65-F5344CB8AC3E}">
        <p14:creationId xmlns:p14="http://schemas.microsoft.com/office/powerpoint/2010/main" val="21161230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492896"/>
          </a:xfrm>
        </p:spPr>
        <p:txBody>
          <a:bodyPr>
            <a:noAutofit/>
          </a:bodyPr>
          <a:lstStyle/>
          <a:p>
            <a:pPr algn="ctr"/>
            <a:r>
              <a:rPr lang="el-GR" sz="2000" b="1" dirty="0" smtClean="0">
                <a:solidFill>
                  <a:schemeClr val="accent1">
                    <a:lumMod val="50000"/>
                  </a:schemeClr>
                </a:solidFill>
                <a:latin typeface="+mn-lt"/>
              </a:rPr>
              <a:t>Αδενικό πρότυπο </a:t>
            </a:r>
            <a:r>
              <a:rPr lang="el-GR" sz="2000" dirty="0" smtClean="0">
                <a:solidFill>
                  <a:schemeClr val="accent1">
                    <a:lumMod val="50000"/>
                  </a:schemeClr>
                </a:solidFill>
                <a:latin typeface="+mn-lt"/>
              </a:rPr>
              <a:t>διάταξης </a:t>
            </a:r>
            <a:r>
              <a:rPr lang="el-GR" sz="2000" dirty="0" err="1" smtClean="0">
                <a:solidFill>
                  <a:schemeClr val="accent1">
                    <a:lumMod val="50000"/>
                  </a:schemeClr>
                </a:solidFill>
                <a:latin typeface="+mn-lt"/>
              </a:rPr>
              <a:t>νεοπλασματικών</a:t>
            </a:r>
            <a:r>
              <a:rPr lang="el-GR" sz="2000" dirty="0" smtClean="0">
                <a:solidFill>
                  <a:schemeClr val="accent1">
                    <a:lumMod val="50000"/>
                  </a:schemeClr>
                </a:solidFill>
                <a:latin typeface="+mn-lt"/>
              </a:rPr>
              <a:t> κυττάρων </a:t>
            </a:r>
            <a:br>
              <a:rPr lang="el-GR" sz="2000" dirty="0" smtClean="0">
                <a:solidFill>
                  <a:schemeClr val="accent1">
                    <a:lumMod val="50000"/>
                  </a:schemeClr>
                </a:solidFill>
                <a:latin typeface="+mn-lt"/>
              </a:rPr>
            </a:br>
            <a:r>
              <a:rPr lang="el-GR" sz="2000" b="1" dirty="0" smtClean="0">
                <a:solidFill>
                  <a:schemeClr val="tx2">
                    <a:lumMod val="50000"/>
                  </a:schemeClr>
                </a:solidFill>
                <a:latin typeface="+mn-lt"/>
              </a:rPr>
              <a:t>όγκου</a:t>
            </a:r>
            <a:r>
              <a:rPr lang="el-GR" sz="2000" b="1" dirty="0" smtClean="0">
                <a:solidFill>
                  <a:schemeClr val="accent1">
                    <a:lumMod val="50000"/>
                  </a:schemeClr>
                </a:solidFill>
                <a:latin typeface="+mn-lt"/>
              </a:rPr>
              <a:t> λεκιθικού ασκού</a:t>
            </a:r>
            <a:r>
              <a:rPr lang="el-GR" sz="2000" dirty="0" smtClean="0">
                <a:solidFill>
                  <a:schemeClr val="accent1">
                    <a:lumMod val="50000"/>
                  </a:schemeClr>
                </a:solidFill>
                <a:latin typeface="+mn-lt"/>
              </a:rPr>
              <a:t> (ΟΛΑ).</a:t>
            </a:r>
            <a:r>
              <a:rPr lang="el-GR" sz="1800" dirty="0" smtClean="0">
                <a:solidFill>
                  <a:schemeClr val="accent1">
                    <a:lumMod val="50000"/>
                  </a:schemeClr>
                </a:solidFill>
                <a:latin typeface="+mn-lt"/>
              </a:rPr>
              <a:t/>
            </a:r>
            <a:br>
              <a:rPr lang="el-GR" sz="1800" dirty="0" smtClean="0">
                <a:solidFill>
                  <a:schemeClr val="accent1">
                    <a:lumMod val="50000"/>
                  </a:schemeClr>
                </a:solidFill>
                <a:latin typeface="+mn-lt"/>
              </a:rPr>
            </a:br>
            <a:r>
              <a:rPr lang="el-GR" sz="1800" dirty="0" smtClean="0">
                <a:solidFill>
                  <a:schemeClr val="accent1">
                    <a:lumMod val="50000"/>
                  </a:schemeClr>
                </a:solidFill>
                <a:latin typeface="+mn-lt"/>
              </a:rPr>
              <a:t>Σωληνώδεις δομές είτε απλές είτε σύνθετες, αλληλοσυνδεόμενες, συχνά με εντερική διαφοροποίηση, </a:t>
            </a:r>
            <a:r>
              <a:rPr lang="el-GR" sz="1800" dirty="0" smtClean="0">
                <a:solidFill>
                  <a:schemeClr val="accent1">
                    <a:lumMod val="50000"/>
                  </a:schemeClr>
                </a:solidFill>
                <a:effectLst>
                  <a:outerShdw blurRad="38100" dist="38100" dir="2700000" algn="tl">
                    <a:srgbClr val="000000">
                      <a:alpha val="43137"/>
                    </a:srgbClr>
                  </a:outerShdw>
                </a:effectLst>
                <a:latin typeface="+mn-lt"/>
              </a:rPr>
              <a:t>στερούμενες</a:t>
            </a:r>
            <a:r>
              <a:rPr lang="el-GR" sz="1800" dirty="0" smtClean="0">
                <a:solidFill>
                  <a:schemeClr val="accent1">
                    <a:lumMod val="50000"/>
                  </a:schemeClr>
                </a:solidFill>
                <a:latin typeface="+mn-lt"/>
              </a:rPr>
              <a:t> όμως λείας μυϊκής επένδυσης - εν αντιθέσει  με πολλούς αδένες </a:t>
            </a:r>
            <a:r>
              <a:rPr lang="el-GR" sz="1800" dirty="0" err="1" smtClean="0">
                <a:solidFill>
                  <a:schemeClr val="accent1">
                    <a:lumMod val="50000"/>
                  </a:schemeClr>
                </a:solidFill>
                <a:latin typeface="+mn-lt"/>
              </a:rPr>
              <a:t>τερατωμάτων</a:t>
            </a:r>
            <a:r>
              <a:rPr lang="el-GR" sz="1800" dirty="0" smtClean="0">
                <a:solidFill>
                  <a:schemeClr val="accent1">
                    <a:lumMod val="50000"/>
                  </a:schemeClr>
                </a:solidFill>
                <a:latin typeface="+mn-lt"/>
              </a:rPr>
              <a:t> - ή  </a:t>
            </a:r>
            <a:r>
              <a:rPr lang="el-GR" sz="1800" dirty="0" err="1" smtClean="0">
                <a:solidFill>
                  <a:schemeClr val="accent1">
                    <a:lumMod val="50000"/>
                  </a:schemeClr>
                </a:solidFill>
                <a:latin typeface="+mn-lt"/>
              </a:rPr>
              <a:t>προσομοιάζουσες</a:t>
            </a:r>
            <a:r>
              <a:rPr lang="el-GR" sz="1800" dirty="0" smtClean="0">
                <a:solidFill>
                  <a:schemeClr val="accent1">
                    <a:lumMod val="50000"/>
                  </a:schemeClr>
                </a:solidFill>
                <a:latin typeface="+mn-lt"/>
              </a:rPr>
              <a:t> με </a:t>
            </a:r>
            <a:r>
              <a:rPr lang="el-GR" sz="1800" dirty="0" err="1" smtClean="0">
                <a:solidFill>
                  <a:schemeClr val="accent1">
                    <a:lumMod val="50000"/>
                  </a:schemeClr>
                </a:solidFill>
                <a:latin typeface="+mn-lt"/>
              </a:rPr>
              <a:t>ενδομητρικούς</a:t>
            </a:r>
            <a:r>
              <a:rPr lang="el-GR" sz="1800" dirty="0" smtClean="0">
                <a:solidFill>
                  <a:schemeClr val="accent1">
                    <a:lumMod val="50000"/>
                  </a:schemeClr>
                </a:solidFill>
                <a:latin typeface="+mn-lt"/>
              </a:rPr>
              <a:t> αδένες εκκριτικής φάσης  με ψηλά, κιονοειδή κύτταρα και </a:t>
            </a:r>
            <a:r>
              <a:rPr lang="el-GR" sz="1800" dirty="0" err="1" smtClean="0">
                <a:solidFill>
                  <a:schemeClr val="accent1">
                    <a:lumMod val="50000"/>
                  </a:schemeClr>
                </a:solidFill>
                <a:latin typeface="+mn-lt"/>
              </a:rPr>
              <a:t>υποπυρηνικά</a:t>
            </a:r>
            <a:r>
              <a:rPr lang="el-GR" sz="1800" dirty="0" smtClean="0">
                <a:solidFill>
                  <a:schemeClr val="accent1">
                    <a:lumMod val="50000"/>
                  </a:schemeClr>
                </a:solidFill>
                <a:latin typeface="+mn-lt"/>
              </a:rPr>
              <a:t> </a:t>
            </a:r>
            <a:r>
              <a:rPr lang="el-GR" sz="1800" dirty="0" err="1" smtClean="0">
                <a:solidFill>
                  <a:schemeClr val="accent1">
                    <a:lumMod val="50000"/>
                  </a:schemeClr>
                </a:solidFill>
                <a:latin typeface="+mn-lt"/>
              </a:rPr>
              <a:t>κενοτόπια</a:t>
            </a:r>
            <a:r>
              <a:rPr lang="el-GR" sz="1800" dirty="0" smtClean="0">
                <a:solidFill>
                  <a:schemeClr val="accent1">
                    <a:lumMod val="50000"/>
                  </a:schemeClr>
                </a:solidFill>
                <a:latin typeface="+mn-lt"/>
              </a:rPr>
              <a:t> (</a:t>
            </a:r>
            <a:r>
              <a:rPr lang="el-GR" sz="1800" dirty="0" err="1" smtClean="0">
                <a:solidFill>
                  <a:schemeClr val="accent1">
                    <a:lumMod val="50000"/>
                  </a:schemeClr>
                </a:solidFill>
                <a:latin typeface="+mn-lt"/>
              </a:rPr>
              <a:t>δεξ</a:t>
            </a:r>
            <a:r>
              <a:rPr lang="el-GR" sz="1800" dirty="0" smtClean="0">
                <a:solidFill>
                  <a:schemeClr val="accent1">
                    <a:lumMod val="50000"/>
                  </a:schemeClr>
                </a:solidFill>
                <a:latin typeface="+mn-lt"/>
              </a:rPr>
              <a:t>. εικόνα).  </a:t>
            </a:r>
            <a:r>
              <a:rPr lang="el-GR" sz="1800" dirty="0" smtClean="0">
                <a:solidFill>
                  <a:schemeClr val="accent1">
                    <a:lumMod val="50000"/>
                  </a:schemeClr>
                </a:solidFill>
                <a:effectLst>
                  <a:outerShdw blurRad="38100" dist="38100" dir="2700000" algn="tl">
                    <a:srgbClr val="000000">
                      <a:alpha val="43137"/>
                    </a:srgbClr>
                  </a:outerShdw>
                </a:effectLst>
                <a:latin typeface="+mn-lt"/>
              </a:rPr>
              <a:t>Πριν</a:t>
            </a:r>
            <a:r>
              <a:rPr lang="el-GR" sz="1800" dirty="0" smtClean="0">
                <a:solidFill>
                  <a:schemeClr val="accent1">
                    <a:lumMod val="50000"/>
                  </a:schemeClr>
                </a:solidFill>
                <a:latin typeface="+mn-lt"/>
              </a:rPr>
              <a:t>  διαγνωσθεί σωματικής κατηγορίας αδενοκαρκίνωμα σε έφαφος ΟΓΚ, κυρίως τερατώματος, </a:t>
            </a:r>
            <a:br>
              <a:rPr lang="el-GR" sz="1800" dirty="0" smtClean="0">
                <a:solidFill>
                  <a:schemeClr val="accent1">
                    <a:lumMod val="50000"/>
                  </a:schemeClr>
                </a:solidFill>
                <a:latin typeface="+mn-lt"/>
              </a:rPr>
            </a:br>
            <a:r>
              <a:rPr lang="el-GR" sz="1800" dirty="0" smtClean="0">
                <a:solidFill>
                  <a:schemeClr val="accent1">
                    <a:lumMod val="50000"/>
                  </a:schemeClr>
                </a:solidFill>
                <a:latin typeface="+mn-lt"/>
              </a:rPr>
              <a:t>πρέπει να </a:t>
            </a:r>
            <a:r>
              <a:rPr lang="el-GR" sz="1800" dirty="0" smtClean="0">
                <a:solidFill>
                  <a:schemeClr val="accent1">
                    <a:lumMod val="50000"/>
                  </a:schemeClr>
                </a:solidFill>
                <a:effectLst>
                  <a:outerShdw blurRad="38100" dist="38100" dir="2700000" algn="tl">
                    <a:srgbClr val="000000">
                      <a:alpha val="43137"/>
                    </a:srgbClr>
                  </a:outerShdw>
                </a:effectLst>
                <a:latin typeface="+mn-lt"/>
              </a:rPr>
              <a:t>αποκλειστούν</a:t>
            </a:r>
            <a:r>
              <a:rPr lang="el-GR" sz="1800" dirty="0" smtClean="0">
                <a:solidFill>
                  <a:schemeClr val="accent1">
                    <a:lumMod val="50000"/>
                  </a:schemeClr>
                </a:solidFill>
                <a:latin typeface="+mn-lt"/>
              </a:rPr>
              <a:t> τα αδενικά πρότυπα του ΟΛΑ.</a:t>
            </a:r>
            <a:endParaRPr lang="el-GR" sz="1800" dirty="0">
              <a:solidFill>
                <a:schemeClr val="accent1">
                  <a:lumMod val="50000"/>
                </a:schemeClr>
              </a:solidFill>
              <a:latin typeface="+mn-lt"/>
            </a:endParaRPr>
          </a:p>
        </p:txBody>
      </p:sp>
      <p:pic>
        <p:nvPicPr>
          <p:cNvPr id="2050" name="Picture 2" descr="C:\Users\KAV-AGRO\Desktop\Testes_YST_GlandsInMicrocystic4.jpg"/>
          <p:cNvPicPr>
            <a:picLocks noChangeAspect="1" noChangeArrowheads="1"/>
          </p:cNvPicPr>
          <p:nvPr/>
        </p:nvPicPr>
        <p:blipFill>
          <a:blip r:embed="rId2" cstate="print"/>
          <a:srcRect/>
          <a:stretch>
            <a:fillRect/>
          </a:stretch>
        </p:blipFill>
        <p:spPr bwMode="auto">
          <a:xfrm rot="5400000">
            <a:off x="2711313" y="3129447"/>
            <a:ext cx="4032448" cy="2903362"/>
          </a:xfrm>
          <a:prstGeom prst="rect">
            <a:avLst/>
          </a:prstGeom>
          <a:noFill/>
        </p:spPr>
      </p:pic>
      <p:pic>
        <p:nvPicPr>
          <p:cNvPr id="2051" name="Picture 3" descr="C:\Users\KAV-AGRO\Desktop\Testes_YST_GlandsInMicrocystic2.jpg"/>
          <p:cNvPicPr>
            <a:picLocks noChangeAspect="1" noChangeArrowheads="1"/>
          </p:cNvPicPr>
          <p:nvPr/>
        </p:nvPicPr>
        <p:blipFill>
          <a:blip r:embed="rId3" cstate="print"/>
          <a:srcRect/>
          <a:stretch>
            <a:fillRect/>
          </a:stretch>
        </p:blipFill>
        <p:spPr bwMode="auto">
          <a:xfrm rot="5400000">
            <a:off x="-303849" y="3120273"/>
            <a:ext cx="4010999" cy="2900261"/>
          </a:xfrm>
          <a:prstGeom prst="rect">
            <a:avLst/>
          </a:prstGeom>
          <a:noFill/>
        </p:spPr>
      </p:pic>
      <p:pic>
        <p:nvPicPr>
          <p:cNvPr id="1026" name="Picture 2" descr="C:\Users\KAV-AGRO\Desktop\B9780702044977000297_f029-015-9780702044977.jpg"/>
          <p:cNvPicPr>
            <a:picLocks noChangeAspect="1" noChangeArrowheads="1"/>
          </p:cNvPicPr>
          <p:nvPr/>
        </p:nvPicPr>
        <p:blipFill>
          <a:blip r:embed="rId4" cstate="print"/>
          <a:srcRect/>
          <a:stretch>
            <a:fillRect/>
          </a:stretch>
        </p:blipFill>
        <p:spPr bwMode="auto">
          <a:xfrm rot="5400000">
            <a:off x="5583176" y="3281920"/>
            <a:ext cx="4032447" cy="2598416"/>
          </a:xfrm>
          <a:prstGeom prst="rect">
            <a:avLst/>
          </a:prstGeom>
          <a:noFill/>
        </p:spPr>
      </p:pic>
    </p:spTree>
    <p:extLst>
      <p:ext uri="{BB962C8B-B14F-4D97-AF65-F5344CB8AC3E}">
        <p14:creationId xmlns:p14="http://schemas.microsoft.com/office/powerpoint/2010/main" val="21628082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699792" y="332656"/>
            <a:ext cx="6264696" cy="2448272"/>
          </a:xfrm>
        </p:spPr>
        <p:txBody>
          <a:bodyPr>
            <a:noAutofit/>
          </a:bodyPr>
          <a:lstStyle/>
          <a:p>
            <a:pPr algn="ctr"/>
            <a:r>
              <a:rPr lang="en-US" sz="1600" b="1" dirty="0" smtClean="0">
                <a:solidFill>
                  <a:schemeClr val="accent1">
                    <a:lumMod val="50000"/>
                  </a:schemeClr>
                </a:solidFill>
                <a:effectLst>
                  <a:outerShdw blurRad="38100" dist="38100" dir="2700000" algn="tl">
                    <a:srgbClr val="000000">
                      <a:alpha val="43137"/>
                    </a:srgbClr>
                  </a:outerShdw>
                </a:effectLst>
                <a:latin typeface="+mn-lt"/>
              </a:rPr>
              <a:t>M</a:t>
            </a:r>
            <a:r>
              <a:rPr lang="el-GR" sz="1600" b="1" dirty="0" err="1" smtClean="0">
                <a:solidFill>
                  <a:schemeClr val="accent1">
                    <a:lumMod val="50000"/>
                  </a:schemeClr>
                </a:solidFill>
                <a:effectLst>
                  <a:outerShdw blurRad="38100" dist="38100" dir="2700000" algn="tl">
                    <a:srgbClr val="000000">
                      <a:alpha val="43137"/>
                    </a:srgbClr>
                  </a:outerShdw>
                </a:effectLst>
                <a:latin typeface="+mn-lt"/>
              </a:rPr>
              <a:t>εταστατικός</a:t>
            </a:r>
            <a:r>
              <a:rPr lang="el-GR" sz="1600" b="1" dirty="0" smtClean="0">
                <a:solidFill>
                  <a:schemeClr val="accent1">
                    <a:lumMod val="50000"/>
                  </a:schemeClr>
                </a:solidFill>
                <a:effectLst>
                  <a:outerShdw blurRad="38100" dist="38100" dir="2700000" algn="tl">
                    <a:srgbClr val="000000">
                      <a:alpha val="43137"/>
                    </a:srgbClr>
                  </a:outerShdw>
                </a:effectLst>
                <a:latin typeface="+mn-lt"/>
              </a:rPr>
              <a:t> όγκος λεκιθικού ασκού (ΟΛΑ) </a:t>
            </a:r>
            <a:r>
              <a:rPr lang="el-GR" sz="1600" dirty="0" smtClean="0">
                <a:solidFill>
                  <a:schemeClr val="accent1">
                    <a:lumMod val="50000"/>
                  </a:schemeClr>
                </a:solidFill>
                <a:effectLst>
                  <a:outerShdw blurRad="38100" dist="38100" dir="2700000" algn="tl">
                    <a:srgbClr val="000000">
                      <a:alpha val="43137"/>
                    </a:srgbClr>
                  </a:outerShdw>
                </a:effectLst>
                <a:latin typeface="+mn-lt"/>
              </a:rPr>
              <a:t>στο ήπαρ με </a:t>
            </a:r>
            <a:r>
              <a:rPr lang="el-GR" sz="1600" b="1" spc="300" dirty="0" err="1" smtClean="0">
                <a:solidFill>
                  <a:schemeClr val="tx2">
                    <a:lumMod val="50000"/>
                  </a:schemeClr>
                </a:solidFill>
                <a:effectLst>
                  <a:outerShdw blurRad="38100" dist="38100" dir="2700000" algn="tl">
                    <a:srgbClr val="000000">
                      <a:alpha val="43137"/>
                    </a:srgbClr>
                  </a:outerShdw>
                </a:effectLst>
                <a:latin typeface="+mn-lt"/>
              </a:rPr>
              <a:t>σαρκωματοειδές</a:t>
            </a:r>
            <a:r>
              <a:rPr lang="el-GR" sz="1600" spc="300" dirty="0" smtClean="0">
                <a:solidFill>
                  <a:schemeClr val="accent1">
                    <a:lumMod val="50000"/>
                  </a:schemeClr>
                </a:solidFill>
                <a:effectLst>
                  <a:outerShdw blurRad="38100" dist="38100" dir="2700000" algn="tl">
                    <a:srgbClr val="000000">
                      <a:alpha val="43137"/>
                    </a:srgbClr>
                  </a:outerShdw>
                </a:effectLst>
                <a:latin typeface="+mn-lt"/>
              </a:rPr>
              <a:t>  </a:t>
            </a:r>
            <a:r>
              <a:rPr lang="el-GR" sz="1600" spc="300" dirty="0" err="1" smtClean="0">
                <a:solidFill>
                  <a:schemeClr val="accent1">
                    <a:lumMod val="50000"/>
                  </a:schemeClr>
                </a:solidFill>
                <a:effectLst>
                  <a:outerShdw blurRad="38100" dist="38100" dir="2700000" algn="tl">
                    <a:srgbClr val="000000">
                      <a:alpha val="43137"/>
                    </a:srgbClr>
                  </a:outerShdw>
                </a:effectLst>
                <a:latin typeface="+mn-lt"/>
              </a:rPr>
              <a:t>ατρακτοκυτταρικό</a:t>
            </a:r>
            <a:r>
              <a:rPr lang="el-GR" sz="1600" spc="300" dirty="0" smtClean="0">
                <a:solidFill>
                  <a:schemeClr val="accent1">
                    <a:lumMod val="50000"/>
                  </a:schemeClr>
                </a:solidFill>
                <a:effectLst>
                  <a:outerShdw blurRad="38100" dist="38100" dir="2700000" algn="tl">
                    <a:srgbClr val="000000">
                      <a:alpha val="43137"/>
                    </a:srgbClr>
                  </a:outerShdw>
                </a:effectLst>
                <a:latin typeface="+mn-lt"/>
              </a:rPr>
              <a:t> πρότυπο </a:t>
            </a:r>
            <a:r>
              <a:rPr lang="el-GR" sz="1600" dirty="0" smtClean="0">
                <a:solidFill>
                  <a:schemeClr val="accent1">
                    <a:lumMod val="50000"/>
                  </a:schemeClr>
                </a:solidFill>
                <a:effectLst>
                  <a:outerShdw blurRad="38100" dist="38100" dir="2700000" algn="tl">
                    <a:srgbClr val="000000">
                      <a:alpha val="43137"/>
                    </a:srgbClr>
                  </a:outerShdw>
                </a:effectLst>
                <a:latin typeface="+mn-lt"/>
              </a:rPr>
              <a:t>και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υποσημαινόμενο</a:t>
            </a:r>
            <a:r>
              <a:rPr lang="el-GR" sz="1600" dirty="0" smtClean="0">
                <a:solidFill>
                  <a:schemeClr val="accent1">
                    <a:lumMod val="50000"/>
                  </a:schemeClr>
                </a:solidFill>
                <a:effectLst>
                  <a:outerShdw blurRad="38100" dist="38100" dir="2700000" algn="tl">
                    <a:srgbClr val="000000">
                      <a:alpha val="43137"/>
                    </a:srgbClr>
                  </a:outerShdw>
                </a:effectLst>
                <a:latin typeface="+mn-lt"/>
              </a:rPr>
              <a:t> σχηματισμό  χαρακτηριστικών για τον ΟΛΑ, δικτυωτών ή δακτυλιοειδών δομών. Η ανομοιογενής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ανοσοϊστοθετικότητα</a:t>
            </a:r>
            <a:r>
              <a:rPr lang="el-GR" sz="1600" dirty="0" smtClean="0">
                <a:solidFill>
                  <a:schemeClr val="accent1">
                    <a:lumMod val="50000"/>
                  </a:schemeClr>
                </a:solidFill>
                <a:effectLst>
                  <a:outerShdw blurRad="38100" dist="38100" dir="2700000" algn="tl">
                    <a:srgbClr val="000000">
                      <a:alpha val="43137"/>
                    </a:srgbClr>
                  </a:outerShdw>
                </a:effectLst>
                <a:latin typeface="+mn-lt"/>
              </a:rPr>
              <a:t> των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ατρακτόμορφων</a:t>
            </a:r>
            <a:r>
              <a:rPr lang="el-GR" sz="1600" dirty="0" smtClean="0">
                <a:solidFill>
                  <a:schemeClr val="accent1">
                    <a:lumMod val="50000"/>
                  </a:schemeClr>
                </a:solidFill>
                <a:effectLst>
                  <a:outerShdw blurRad="38100" dist="38100" dir="2700000" algn="tl">
                    <a:srgbClr val="000000">
                      <a:alpha val="43137"/>
                    </a:srgbClr>
                  </a:outerShdw>
                </a:effectLst>
                <a:latin typeface="+mn-lt"/>
              </a:rPr>
              <a:t> κυττάρων στην κερατίνη επίσης συνηγορεί υπέρ ΟΛΑ. Θεραπευτικά, η </a:t>
            </a:r>
            <a:r>
              <a:rPr lang="el-GR" sz="1600" u="sng" dirty="0" smtClean="0">
                <a:solidFill>
                  <a:schemeClr val="accent1">
                    <a:lumMod val="50000"/>
                  </a:schemeClr>
                </a:solidFill>
                <a:effectLst>
                  <a:outerShdw blurRad="38100" dist="38100" dir="2700000" algn="tl">
                    <a:srgbClr val="000000">
                      <a:alpha val="43137"/>
                    </a:srgbClr>
                  </a:outerShdw>
                </a:effectLst>
                <a:latin typeface="+mn-lt"/>
              </a:rPr>
              <a:t>χειρουργική εξαίρεση</a:t>
            </a:r>
            <a:r>
              <a:rPr lang="el-GR" sz="1600" dirty="0" smtClean="0">
                <a:solidFill>
                  <a:schemeClr val="accent1">
                    <a:lumMod val="50000"/>
                  </a:schemeClr>
                </a:solidFill>
                <a:effectLst>
                  <a:outerShdw blurRad="38100" dist="38100" dir="2700000" algn="tl">
                    <a:srgbClr val="000000">
                      <a:alpha val="43137"/>
                    </a:srgbClr>
                  </a:outerShdw>
                </a:effectLst>
                <a:latin typeface="+mn-lt"/>
              </a:rPr>
              <a:t> είναι προτιμότερη της συνέχισης χημειοθεραπείας για ΟΓΚ, καθώς το μετά από χημειοθεραπεία ανιχνευόμενο σαρκωματοειδές πρότυπο του όγκου  λεκιθικού ασκού συμπεριφέρεται ανάλογα με δευτερογενές σωματικό σάρκωμα προερχόμενο από ΟΓΚ.</a:t>
            </a:r>
            <a:r>
              <a:rPr lang="el-GR" sz="1600" dirty="0" smtClean="0">
                <a:solidFill>
                  <a:schemeClr val="accent1">
                    <a:lumMod val="50000"/>
                  </a:schemeClr>
                </a:solidFill>
                <a:effectLst>
                  <a:outerShdw blurRad="38100" dist="38100" dir="2700000" algn="tl">
                    <a:srgbClr val="000000">
                      <a:alpha val="43137"/>
                    </a:srgbClr>
                  </a:outerShdw>
                </a:effectLst>
              </a:rPr>
              <a:t/>
            </a:r>
            <a:br>
              <a:rPr lang="el-GR" sz="1600" dirty="0" smtClean="0">
                <a:solidFill>
                  <a:schemeClr val="accent1">
                    <a:lumMod val="50000"/>
                  </a:schemeClr>
                </a:solidFill>
                <a:effectLst>
                  <a:outerShdw blurRad="38100" dist="38100" dir="2700000" algn="tl">
                    <a:srgbClr val="000000">
                      <a:alpha val="43137"/>
                    </a:srgbClr>
                  </a:outerShdw>
                </a:effectLst>
              </a:rPr>
            </a:br>
            <a:endParaRPr lang="el-GR" sz="1600" dirty="0">
              <a:solidFill>
                <a:schemeClr val="accent1">
                  <a:lumMod val="50000"/>
                </a:schemeClr>
              </a:solidFill>
              <a:effectLst>
                <a:outerShdw blurRad="38100" dist="38100" dir="2700000" algn="tl">
                  <a:srgbClr val="000000">
                    <a:alpha val="43137"/>
                  </a:srgbClr>
                </a:outerShdw>
              </a:effectLst>
              <a:latin typeface="+mn-lt"/>
            </a:endParaRPr>
          </a:p>
        </p:txBody>
      </p:sp>
      <p:pic>
        <p:nvPicPr>
          <p:cNvPr id="1026" name="Picture 2" descr="C:\Users\KAV-AGRO\Desktop\geni0209.jpg"/>
          <p:cNvPicPr>
            <a:picLocks noChangeAspect="1" noChangeArrowheads="1"/>
          </p:cNvPicPr>
          <p:nvPr/>
        </p:nvPicPr>
        <p:blipFill>
          <a:blip r:embed="rId2" cstate="print"/>
          <a:srcRect/>
          <a:stretch>
            <a:fillRect/>
          </a:stretch>
        </p:blipFill>
        <p:spPr bwMode="auto">
          <a:xfrm rot="5400000">
            <a:off x="-772594" y="1140746"/>
            <a:ext cx="4352484" cy="2448272"/>
          </a:xfrm>
          <a:prstGeom prst="rect">
            <a:avLst/>
          </a:prstGeom>
          <a:noFill/>
        </p:spPr>
      </p:pic>
      <p:pic>
        <p:nvPicPr>
          <p:cNvPr id="1027" name="Picture 3" descr="C:\Users\KAV-AGRO\Desktop\geni0210.jpg"/>
          <p:cNvPicPr>
            <a:picLocks noChangeAspect="1" noChangeArrowheads="1"/>
          </p:cNvPicPr>
          <p:nvPr/>
        </p:nvPicPr>
        <p:blipFill>
          <a:blip r:embed="rId3" cstate="print"/>
          <a:srcRect/>
          <a:stretch>
            <a:fillRect/>
          </a:stretch>
        </p:blipFill>
        <p:spPr bwMode="auto">
          <a:xfrm>
            <a:off x="3310880" y="2742975"/>
            <a:ext cx="5424815" cy="4086694"/>
          </a:xfrm>
          <a:prstGeom prst="rect">
            <a:avLst/>
          </a:prstGeom>
          <a:noFill/>
        </p:spPr>
      </p:pic>
      <p:pic>
        <p:nvPicPr>
          <p:cNvPr id="1028" name="Picture 4" descr="C:\Users\KAV-AGRO\Desktop\geni0212.jpg"/>
          <p:cNvPicPr>
            <a:picLocks noChangeAspect="1" noChangeArrowheads="1"/>
          </p:cNvPicPr>
          <p:nvPr/>
        </p:nvPicPr>
        <p:blipFill>
          <a:blip r:embed="rId4" cstate="print"/>
          <a:srcRect/>
          <a:stretch>
            <a:fillRect/>
          </a:stretch>
        </p:blipFill>
        <p:spPr bwMode="auto">
          <a:xfrm>
            <a:off x="179512" y="4653136"/>
            <a:ext cx="2664296" cy="2007103"/>
          </a:xfrm>
          <a:prstGeom prst="rect">
            <a:avLst/>
          </a:prstGeom>
          <a:noFill/>
        </p:spPr>
      </p:pic>
      <p:sp>
        <p:nvSpPr>
          <p:cNvPr id="6" name="Title 1"/>
          <p:cNvSpPr txBox="1">
            <a:spLocks/>
          </p:cNvSpPr>
          <p:nvPr/>
        </p:nvSpPr>
        <p:spPr>
          <a:xfrm>
            <a:off x="1142976" y="4786322"/>
            <a:ext cx="1428760" cy="571504"/>
          </a:xfrm>
          <a:prstGeom prst="rect">
            <a:avLst/>
          </a:prstGeom>
        </p:spPr>
        <p:txBody>
          <a:bodyPr vert="horz" lIns="0" tIns="45720" rIns="0" bIns="0" anchor="b">
            <a:normAutofit fontScale="85000" lnSpcReduction="10000"/>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b="0" i="0" u="none" strike="noStrike" kern="1200" cap="none" spc="0" normalizeH="0" baseline="0" noProof="0" dirty="0" smtClean="0">
                <a:ln>
                  <a:noFill/>
                </a:ln>
                <a:solidFill>
                  <a:schemeClr val="tx2">
                    <a:lumMod val="50000"/>
                  </a:schemeClr>
                </a:solidFill>
                <a:effectLst/>
                <a:uLnTx/>
                <a:uFillTx/>
                <a:ea typeface="+mj-ea"/>
                <a:cs typeface="+mj-cs"/>
              </a:rPr>
              <a:t>Χρώση </a:t>
            </a:r>
            <a:r>
              <a:rPr kumimoji="0" lang="el-GR" b="0" i="0" u="none" strike="noStrike" kern="1200" cap="none" spc="0" normalizeH="0" baseline="0" noProof="0" dirty="0" err="1" smtClean="0">
                <a:ln>
                  <a:noFill/>
                </a:ln>
                <a:solidFill>
                  <a:schemeClr val="tx2">
                    <a:lumMod val="50000"/>
                  </a:schemeClr>
                </a:solidFill>
                <a:effectLst/>
                <a:uLnTx/>
                <a:uFillTx/>
                <a:ea typeface="+mj-ea"/>
                <a:cs typeface="+mj-cs"/>
              </a:rPr>
              <a:t>κυτταροκερατίνης</a:t>
            </a:r>
            <a:endParaRPr kumimoji="0" lang="el-GR" b="0" i="0" u="none" strike="noStrike" kern="1200" cap="none" spc="0" normalizeH="0" baseline="0" noProof="0" dirty="0">
              <a:ln>
                <a:noFill/>
              </a:ln>
              <a:solidFill>
                <a:schemeClr val="tx2">
                  <a:lumMod val="50000"/>
                </a:schemeClr>
              </a:solidFill>
              <a:effectLst/>
              <a:uLnTx/>
              <a:uFillTx/>
              <a:ea typeface="+mj-ea"/>
              <a:cs typeface="+mj-cs"/>
            </a:endParaRPr>
          </a:p>
        </p:txBody>
      </p:sp>
    </p:spTree>
    <p:extLst>
      <p:ext uri="{BB962C8B-B14F-4D97-AF65-F5344CB8AC3E}">
        <p14:creationId xmlns:p14="http://schemas.microsoft.com/office/powerpoint/2010/main" val="446725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5860"/>
          </a:xfrm>
        </p:spPr>
        <p:txBody>
          <a:bodyPr>
            <a:noAutofit/>
          </a:bodyPr>
          <a:lstStyle/>
          <a:p>
            <a:pPr algn="ctr"/>
            <a:r>
              <a:rPr lang="en-US" sz="2400" dirty="0" smtClean="0">
                <a:solidFill>
                  <a:schemeClr val="tx2">
                    <a:lumMod val="50000"/>
                  </a:schemeClr>
                </a:solidFill>
              </a:rPr>
              <a:t>H </a:t>
            </a:r>
            <a:r>
              <a:rPr lang="el-GR" sz="2400" dirty="0" smtClean="0">
                <a:solidFill>
                  <a:schemeClr val="tx2">
                    <a:lumMod val="50000"/>
                  </a:schemeClr>
                </a:solidFill>
                <a:effectLst>
                  <a:outerShdw blurRad="38100" dist="38100" dir="2700000" algn="tl">
                    <a:srgbClr val="000000">
                      <a:alpha val="43137"/>
                    </a:srgbClr>
                  </a:outerShdw>
                </a:effectLst>
              </a:rPr>
              <a:t>αφομοίωση της θεωρίας μέσω της  </a:t>
            </a:r>
            <a:r>
              <a:rPr lang="el-GR" sz="2400" spc="600" dirty="0" smtClean="0">
                <a:solidFill>
                  <a:schemeClr val="tx2">
                    <a:lumMod val="50000"/>
                  </a:schemeClr>
                </a:solidFill>
                <a:effectLst>
                  <a:outerShdw blurRad="38100" dist="38100" dir="2700000" algn="tl">
                    <a:srgbClr val="000000">
                      <a:alpha val="43137"/>
                    </a:srgbClr>
                  </a:outerShdw>
                </a:effectLst>
              </a:rPr>
              <a:t>πράξης </a:t>
            </a:r>
            <a:r>
              <a:rPr lang="en-US" sz="2400" dirty="0" smtClean="0">
                <a:solidFill>
                  <a:schemeClr val="tx2">
                    <a:lumMod val="50000"/>
                  </a:schemeClr>
                </a:solidFill>
                <a:effectLst>
                  <a:outerShdw blurRad="38100" dist="38100" dir="2700000" algn="tl">
                    <a:srgbClr val="000000">
                      <a:alpha val="43137"/>
                    </a:srgbClr>
                  </a:outerShdw>
                </a:effectLst>
              </a:rPr>
              <a:t/>
            </a:r>
            <a:br>
              <a:rPr lang="en-US" sz="2400" dirty="0" smtClean="0">
                <a:solidFill>
                  <a:schemeClr val="tx2">
                    <a:lumMod val="50000"/>
                  </a:schemeClr>
                </a:solidFill>
                <a:effectLst>
                  <a:outerShdw blurRad="38100" dist="38100" dir="2700000" algn="tl">
                    <a:srgbClr val="000000">
                      <a:alpha val="43137"/>
                    </a:srgbClr>
                  </a:outerShdw>
                </a:effectLst>
              </a:rPr>
            </a:br>
            <a:r>
              <a:rPr lang="el-GR" sz="2400" dirty="0" smtClean="0">
                <a:solidFill>
                  <a:schemeClr val="tx2">
                    <a:lumMod val="50000"/>
                  </a:schemeClr>
                </a:solidFill>
              </a:rPr>
              <a:t> στα ιατρικά συγγράμματα.</a:t>
            </a:r>
            <a:br>
              <a:rPr lang="el-GR" sz="2400" dirty="0" smtClean="0">
                <a:solidFill>
                  <a:schemeClr val="tx2">
                    <a:lumMod val="50000"/>
                  </a:schemeClr>
                </a:solidFill>
              </a:rPr>
            </a:br>
            <a:r>
              <a:rPr lang="en-US" sz="2000" spc="300" dirty="0" smtClean="0">
                <a:solidFill>
                  <a:schemeClr val="tx2">
                    <a:lumMod val="50000"/>
                  </a:schemeClr>
                </a:solidFill>
              </a:rPr>
              <a:t>A. C. </a:t>
            </a:r>
            <a:r>
              <a:rPr lang="en-US" sz="2000" spc="300" dirty="0" err="1" smtClean="0">
                <a:solidFill>
                  <a:schemeClr val="tx2">
                    <a:lumMod val="50000"/>
                  </a:schemeClr>
                </a:solidFill>
              </a:rPr>
              <a:t>Lazaris</a:t>
            </a:r>
            <a:r>
              <a:rPr lang="en-US" sz="2000" spc="300" dirty="0" smtClean="0">
                <a:solidFill>
                  <a:schemeClr val="tx2">
                    <a:lumMod val="50000"/>
                  </a:schemeClr>
                </a:solidFill>
              </a:rPr>
              <a:t> (ed.) </a:t>
            </a:r>
            <a:r>
              <a:rPr lang="en-US" sz="2000" dirty="0" smtClean="0">
                <a:solidFill>
                  <a:schemeClr val="tx2">
                    <a:lumMod val="50000"/>
                  </a:schemeClr>
                </a:solidFill>
                <a:effectLst>
                  <a:outerShdw blurRad="38100" dist="38100" dir="2700000" algn="tl">
                    <a:srgbClr val="000000">
                      <a:alpha val="43137"/>
                    </a:srgbClr>
                  </a:outerShdw>
                </a:effectLst>
              </a:rPr>
              <a:t>CLINICAL GENITOURINARY PATHOLOGY</a:t>
            </a:r>
            <a:r>
              <a:rPr lang="el-GR" sz="2000" dirty="0" smtClean="0">
                <a:solidFill>
                  <a:schemeClr val="tx2">
                    <a:lumMod val="50000"/>
                  </a:schemeClr>
                </a:solidFill>
                <a:effectLst>
                  <a:outerShdw blurRad="38100" dist="38100" dir="2700000" algn="tl">
                    <a:srgbClr val="000000">
                      <a:alpha val="43137"/>
                    </a:srgbClr>
                  </a:outerShdw>
                </a:effectLst>
              </a:rPr>
              <a:t> </a:t>
            </a:r>
            <a:r>
              <a:rPr lang="en-US" sz="2000" dirty="0" smtClean="0">
                <a:solidFill>
                  <a:schemeClr val="tx2">
                    <a:lumMod val="50000"/>
                  </a:schemeClr>
                </a:solidFill>
                <a:effectLst>
                  <a:outerShdw blurRad="38100" dist="38100" dir="2700000" algn="tl">
                    <a:srgbClr val="000000">
                      <a:alpha val="43137"/>
                    </a:srgbClr>
                  </a:outerShdw>
                </a:effectLst>
              </a:rPr>
              <a:t>: </a:t>
            </a:r>
            <a:br>
              <a:rPr lang="en-US" sz="2000" dirty="0" smtClean="0">
                <a:solidFill>
                  <a:schemeClr val="tx2">
                    <a:lumMod val="50000"/>
                  </a:schemeClr>
                </a:solidFill>
                <a:effectLst>
                  <a:outerShdw blurRad="38100" dist="38100" dir="2700000" algn="tl">
                    <a:srgbClr val="000000">
                      <a:alpha val="43137"/>
                    </a:srgbClr>
                  </a:outerShdw>
                </a:effectLst>
              </a:rPr>
            </a:br>
            <a:r>
              <a:rPr lang="en-US" sz="2000" spc="600" dirty="0" smtClean="0">
                <a:solidFill>
                  <a:schemeClr val="tx2">
                    <a:lumMod val="50000"/>
                  </a:schemeClr>
                </a:solidFill>
                <a:effectLst>
                  <a:outerShdw blurRad="38100" dist="38100" dir="2700000" algn="tl">
                    <a:srgbClr val="000000">
                      <a:alpha val="43137"/>
                    </a:srgbClr>
                  </a:outerShdw>
                </a:effectLst>
              </a:rPr>
              <a:t>A </a:t>
            </a:r>
            <a:r>
              <a:rPr lang="en-US" sz="2000" b="1" spc="600" dirty="0" smtClean="0">
                <a:solidFill>
                  <a:schemeClr val="tx2">
                    <a:lumMod val="50000"/>
                  </a:schemeClr>
                </a:solidFill>
                <a:effectLst>
                  <a:outerShdw blurRad="38100" dist="38100" dir="2700000" algn="tl">
                    <a:srgbClr val="000000">
                      <a:alpha val="43137"/>
                    </a:srgbClr>
                  </a:outerShdw>
                </a:effectLst>
              </a:rPr>
              <a:t>Case-based</a:t>
            </a:r>
            <a:r>
              <a:rPr lang="en-US" sz="2000" spc="600" dirty="0" smtClean="0">
                <a:solidFill>
                  <a:schemeClr val="tx2">
                    <a:lumMod val="50000"/>
                  </a:schemeClr>
                </a:solidFill>
                <a:effectLst>
                  <a:outerShdw blurRad="38100" dist="38100" dir="2700000" algn="tl">
                    <a:srgbClr val="000000">
                      <a:alpha val="43137"/>
                    </a:srgbClr>
                  </a:outerShdw>
                </a:effectLst>
              </a:rPr>
              <a:t> Learning Approach</a:t>
            </a:r>
            <a:r>
              <a:rPr lang="en-US" sz="2000" dirty="0" smtClean="0">
                <a:solidFill>
                  <a:schemeClr val="tx2">
                    <a:lumMod val="50000"/>
                  </a:schemeClr>
                </a:solidFill>
                <a:effectLst>
                  <a:outerShdw blurRad="38100" dist="38100" dir="2700000" algn="tl">
                    <a:srgbClr val="000000">
                      <a:alpha val="43137"/>
                    </a:srgbClr>
                  </a:outerShdw>
                </a:effectLst>
              </a:rPr>
              <a:t>. SPRINGER</a:t>
            </a:r>
            <a:r>
              <a:rPr lang="el-GR" sz="2000" dirty="0" smtClean="0">
                <a:solidFill>
                  <a:schemeClr val="tx2">
                    <a:lumMod val="50000"/>
                  </a:schemeClr>
                </a:solidFill>
                <a:effectLst>
                  <a:outerShdw blurRad="38100" dist="38100" dir="2700000" algn="tl">
                    <a:srgbClr val="000000">
                      <a:alpha val="43137"/>
                    </a:srgbClr>
                  </a:outerShdw>
                </a:effectLst>
              </a:rPr>
              <a:t>,  </a:t>
            </a:r>
            <a:r>
              <a:rPr lang="en-US" sz="2000" dirty="0" smtClean="0">
                <a:solidFill>
                  <a:schemeClr val="tx2">
                    <a:lumMod val="50000"/>
                  </a:schemeClr>
                </a:solidFill>
                <a:effectLst>
                  <a:outerShdw blurRad="38100" dist="38100" dir="2700000" algn="tl">
                    <a:srgbClr val="000000">
                      <a:alpha val="43137"/>
                    </a:srgbClr>
                  </a:outerShdw>
                </a:effectLst>
              </a:rPr>
              <a:t>Berlin 2018.</a:t>
            </a:r>
            <a:endParaRPr lang="el-GR" sz="2000" dirty="0">
              <a:solidFill>
                <a:schemeClr val="tx2">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0" y="1315332"/>
            <a:ext cx="9858445" cy="554266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268760"/>
            <a:ext cx="10037927" cy="5589240"/>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357222" y="1285860"/>
            <a:ext cx="11054473" cy="6215106"/>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a:stretch>
            <a:fillRect/>
          </a:stretch>
        </p:blipFill>
        <p:spPr bwMode="auto">
          <a:xfrm>
            <a:off x="1643042" y="1500173"/>
            <a:ext cx="6286544" cy="5029237"/>
          </a:xfrm>
          <a:prstGeom prst="rect">
            <a:avLst/>
          </a:prstGeom>
          <a:noFill/>
          <a:ln w="9525">
            <a:noFill/>
            <a:miter lim="800000"/>
            <a:headEnd/>
            <a:tailEnd/>
          </a:ln>
        </p:spPr>
      </p:pic>
    </p:spTree>
    <p:extLst>
      <p:ext uri="{BB962C8B-B14F-4D97-AF65-F5344CB8AC3E}">
        <p14:creationId xmlns:p14="http://schemas.microsoft.com/office/powerpoint/2010/main" val="175879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0108"/>
          </a:xfrm>
        </p:spPr>
        <p:txBody>
          <a:bodyPr>
            <a:normAutofit/>
          </a:bodyPr>
          <a:lstStyle/>
          <a:p>
            <a:pPr algn="ctr"/>
            <a:r>
              <a:rPr lang="el-GR" sz="2800" b="1" dirty="0" smtClean="0">
                <a:solidFill>
                  <a:schemeClr val="tx2">
                    <a:lumMod val="50000"/>
                  </a:schemeClr>
                </a:solidFill>
                <a:latin typeface="+mn-lt"/>
              </a:rPr>
              <a:t>ΚΛΙΝΙΚΗ ΣΗΜΑΣΙΑ </a:t>
            </a:r>
            <a:r>
              <a:rPr lang="el-GR" sz="2800" dirty="0" smtClean="0">
                <a:solidFill>
                  <a:schemeClr val="tx2">
                    <a:lumMod val="50000"/>
                  </a:schemeClr>
                </a:solidFill>
                <a:latin typeface="+mn-lt"/>
              </a:rPr>
              <a:t/>
            </a:r>
            <a:br>
              <a:rPr lang="el-GR" sz="2800" dirty="0" smtClean="0">
                <a:solidFill>
                  <a:schemeClr val="tx2">
                    <a:lumMod val="50000"/>
                  </a:schemeClr>
                </a:solidFill>
                <a:latin typeface="+mn-lt"/>
              </a:rPr>
            </a:br>
            <a:r>
              <a:rPr lang="el-GR" sz="2800" dirty="0" smtClean="0">
                <a:solidFill>
                  <a:schemeClr val="tx2">
                    <a:lumMod val="50000"/>
                  </a:schemeClr>
                </a:solidFill>
                <a:latin typeface="+mn-lt"/>
              </a:rPr>
              <a:t>ΤΗΣ ΕΝ ΛΟΓΩ </a:t>
            </a:r>
            <a:r>
              <a:rPr lang="el-GR" sz="2800" dirty="0" smtClean="0">
                <a:solidFill>
                  <a:schemeClr val="tx2">
                    <a:lumMod val="50000"/>
                  </a:schemeClr>
                </a:solidFill>
                <a:effectLst>
                  <a:outerShdw blurRad="38100" dist="38100" dir="2700000" algn="tl">
                    <a:srgbClr val="000000">
                      <a:alpha val="43137"/>
                    </a:srgbClr>
                  </a:outerShdw>
                </a:effectLst>
                <a:latin typeface="+mn-lt"/>
              </a:rPr>
              <a:t>ΙΣΤΟΛΟΓΙΚΗΣ ΔΙΑΦΟΡΟΔΙΑΓΝΩΣΗΣ </a:t>
            </a:r>
            <a:endParaRPr lang="el-GR" sz="2800" dirty="0">
              <a:solidFill>
                <a:schemeClr val="tx2">
                  <a:lumMod val="50000"/>
                </a:schemeClr>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0" y="1071546"/>
            <a:ext cx="9144000" cy="5786454"/>
          </a:xfrm>
        </p:spPr>
        <p:txBody>
          <a:bodyPr>
            <a:normAutofit fontScale="92500" lnSpcReduction="10000"/>
          </a:bodyPr>
          <a:lstStyle/>
          <a:p>
            <a:pPr algn="just"/>
            <a:r>
              <a:rPr lang="el-GR" sz="2000" dirty="0" smtClean="0">
                <a:solidFill>
                  <a:schemeClr val="bg2">
                    <a:lumMod val="10000"/>
                  </a:schemeClr>
                </a:solidFill>
              </a:rPr>
              <a:t>Η </a:t>
            </a:r>
            <a:r>
              <a:rPr lang="en-US" sz="2000" dirty="0" smtClean="0">
                <a:solidFill>
                  <a:schemeClr val="bg2">
                    <a:lumMod val="10000"/>
                  </a:schemeClr>
                </a:solidFill>
                <a:effectLst>
                  <a:outerShdw blurRad="38100" dist="38100" dir="2700000" algn="tl">
                    <a:srgbClr val="000000">
                      <a:alpha val="43137"/>
                    </a:srgbClr>
                  </a:outerShdw>
                </a:effectLst>
              </a:rPr>
              <a:t>HGPIN</a:t>
            </a:r>
            <a:r>
              <a:rPr lang="el-GR" sz="2000" dirty="0" smtClean="0">
                <a:solidFill>
                  <a:schemeClr val="bg2">
                    <a:lumMod val="10000"/>
                  </a:schemeClr>
                </a:solidFill>
              </a:rPr>
              <a:t> συνιστά πρώιμο γεγονός στη φυσική ιστορία του κυψελιδικού προστατικού αδενοκαρκινώματος και </a:t>
            </a:r>
            <a:r>
              <a:rPr lang="el-GR" sz="2000" i="1" u="sng" dirty="0" smtClean="0">
                <a:solidFill>
                  <a:schemeClr val="bg2">
                    <a:lumMod val="10000"/>
                  </a:schemeClr>
                </a:solidFill>
              </a:rPr>
              <a:t>μερικές</a:t>
            </a:r>
            <a:r>
              <a:rPr lang="el-GR" sz="2000" i="1" dirty="0" smtClean="0">
                <a:solidFill>
                  <a:schemeClr val="bg2">
                    <a:lumMod val="10000"/>
                  </a:schemeClr>
                </a:solidFill>
              </a:rPr>
              <a:t> φορές</a:t>
            </a:r>
            <a:r>
              <a:rPr lang="en-US" sz="2000" i="1" dirty="0" smtClean="0">
                <a:solidFill>
                  <a:schemeClr val="bg2">
                    <a:lumMod val="10000"/>
                  </a:schemeClr>
                </a:solidFill>
              </a:rPr>
              <a:t> </a:t>
            </a:r>
            <a:r>
              <a:rPr lang="el-GR" sz="2000" dirty="0" smtClean="0">
                <a:solidFill>
                  <a:schemeClr val="bg2">
                    <a:lumMod val="10000"/>
                  </a:schemeClr>
                </a:solidFill>
              </a:rPr>
              <a:t>ανευρίσκεται να μεταχωρεί σε διηθητικό κυψελιδικό αδενοκαρκίνωμα του οποίου αποτελεί την πρόδρομη αλλοίωση˙αντίθετα, το </a:t>
            </a:r>
            <a:r>
              <a:rPr lang="el-GR" sz="2000" dirty="0" smtClean="0">
                <a:solidFill>
                  <a:schemeClr val="bg2">
                    <a:lumMod val="10000"/>
                  </a:schemeClr>
                </a:solidFill>
                <a:effectLst>
                  <a:outerShdw blurRad="38100" dist="38100" dir="2700000" algn="tl">
                    <a:srgbClr val="000000">
                      <a:alpha val="43137"/>
                    </a:srgbClr>
                  </a:outerShdw>
                </a:effectLst>
              </a:rPr>
              <a:t>ενδοπορικό καρκίνωμα </a:t>
            </a:r>
            <a:r>
              <a:rPr lang="el-GR" sz="2000" dirty="0" smtClean="0">
                <a:solidFill>
                  <a:schemeClr val="bg2">
                    <a:lumMod val="10000"/>
                  </a:schemeClr>
                </a:solidFill>
              </a:rPr>
              <a:t>συνιστά όψιμο γεγονός στην ως άνω φυσική ιστορία, καθώς  συνδυάζεται </a:t>
            </a:r>
            <a:r>
              <a:rPr lang="el-GR" sz="2000" i="1" u="sng" dirty="0" smtClean="0">
                <a:solidFill>
                  <a:schemeClr val="bg2">
                    <a:lumMod val="10000"/>
                  </a:schemeClr>
                </a:solidFill>
              </a:rPr>
              <a:t>σχεδόν</a:t>
            </a:r>
            <a:r>
              <a:rPr lang="el-GR" sz="2000" u="sng" dirty="0" smtClean="0">
                <a:solidFill>
                  <a:schemeClr val="bg2">
                    <a:lumMod val="10000"/>
                  </a:schemeClr>
                </a:solidFill>
              </a:rPr>
              <a:t> </a:t>
            </a:r>
            <a:r>
              <a:rPr lang="el-GR" sz="2000" i="1" u="sng" dirty="0" smtClean="0">
                <a:solidFill>
                  <a:schemeClr val="bg2">
                    <a:lumMod val="10000"/>
                  </a:schemeClr>
                </a:solidFill>
              </a:rPr>
              <a:t>πάντοτε</a:t>
            </a:r>
            <a:r>
              <a:rPr lang="el-GR" sz="2000" dirty="0" smtClean="0">
                <a:solidFill>
                  <a:schemeClr val="bg2">
                    <a:lumMod val="10000"/>
                  </a:schemeClr>
                </a:solidFill>
              </a:rPr>
              <a:t> με ένα αλλαχού διηθητικό κυψελιδικό </a:t>
            </a:r>
            <a:r>
              <a:rPr lang="el-GR" sz="2000" dirty="0" err="1" smtClean="0">
                <a:solidFill>
                  <a:schemeClr val="bg2">
                    <a:lumMod val="10000"/>
                  </a:schemeClr>
                </a:solidFill>
              </a:rPr>
              <a:t>αδενοκαρκίνωμα</a:t>
            </a:r>
            <a:r>
              <a:rPr lang="el-GR" sz="2000" dirty="0" smtClean="0">
                <a:solidFill>
                  <a:schemeClr val="bg2">
                    <a:lumMod val="10000"/>
                  </a:schemeClr>
                </a:solidFill>
              </a:rPr>
              <a:t>, το οποίο διασπείρεται και μέσω των προστατικών πόρων. Ιδιαίτερα σημαντική, λοιπόν, η διάκριση των δύο οντοτήτων σε υλικό διά βελόνης βιοψίας</a:t>
            </a:r>
            <a:r>
              <a:rPr lang="en-US" sz="2000" dirty="0" smtClean="0">
                <a:solidFill>
                  <a:schemeClr val="bg2">
                    <a:lumMod val="10000"/>
                  </a:schemeClr>
                </a:solidFill>
              </a:rPr>
              <a:t>, </a:t>
            </a:r>
            <a:r>
              <a:rPr lang="el-GR" sz="2000" dirty="0" smtClean="0">
                <a:solidFill>
                  <a:schemeClr val="bg2">
                    <a:lumMod val="10000"/>
                  </a:schemeClr>
                </a:solidFill>
              </a:rPr>
              <a:t>αφού η </a:t>
            </a:r>
            <a:r>
              <a:rPr lang="en-US" sz="2000" dirty="0" smtClean="0">
                <a:solidFill>
                  <a:schemeClr val="bg2">
                    <a:lumMod val="10000"/>
                  </a:schemeClr>
                </a:solidFill>
              </a:rPr>
              <a:t>HGPIN</a:t>
            </a:r>
            <a:r>
              <a:rPr lang="el-GR" sz="2000" dirty="0" smtClean="0">
                <a:solidFill>
                  <a:schemeClr val="bg2">
                    <a:lumMod val="10000"/>
                  </a:schemeClr>
                </a:solidFill>
              </a:rPr>
              <a:t> είναι σαφώς ευμενέστερης πρόγνωσης.</a:t>
            </a:r>
          </a:p>
          <a:p>
            <a:pPr algn="just"/>
            <a:r>
              <a:rPr lang="el-GR" sz="2000" dirty="0" smtClean="0">
                <a:solidFill>
                  <a:schemeClr val="bg2">
                    <a:lumMod val="10000"/>
                  </a:schemeClr>
                </a:solidFill>
              </a:rPr>
              <a:t>Η διάκριση της </a:t>
            </a:r>
            <a:r>
              <a:rPr lang="en-US" sz="2000" dirty="0" smtClean="0">
                <a:solidFill>
                  <a:schemeClr val="bg2">
                    <a:lumMod val="10000"/>
                  </a:schemeClr>
                </a:solidFill>
                <a:effectLst>
                  <a:outerShdw blurRad="38100" dist="38100" dir="2700000" algn="tl">
                    <a:srgbClr val="000000">
                      <a:alpha val="43137"/>
                    </a:srgbClr>
                  </a:outerShdw>
                </a:effectLst>
              </a:rPr>
              <a:t>HGPIN</a:t>
            </a:r>
            <a:r>
              <a:rPr lang="en-US" sz="2000" dirty="0" smtClean="0">
                <a:solidFill>
                  <a:schemeClr val="bg2">
                    <a:lumMod val="10000"/>
                  </a:schemeClr>
                </a:solidFill>
              </a:rPr>
              <a:t> </a:t>
            </a:r>
            <a:r>
              <a:rPr lang="el-GR" sz="2000" dirty="0" smtClean="0">
                <a:solidFill>
                  <a:schemeClr val="bg2">
                    <a:lumMod val="10000"/>
                  </a:schemeClr>
                </a:solidFill>
              </a:rPr>
              <a:t>από το </a:t>
            </a:r>
            <a:r>
              <a:rPr lang="en-US" sz="2000" dirty="0" smtClean="0">
                <a:solidFill>
                  <a:schemeClr val="bg2">
                    <a:lumMod val="10000"/>
                  </a:schemeClr>
                </a:solidFill>
              </a:rPr>
              <a:t>(</a:t>
            </a:r>
            <a:r>
              <a:rPr lang="el-GR" sz="2000" dirty="0" smtClean="0">
                <a:solidFill>
                  <a:schemeClr val="bg2">
                    <a:lumMod val="10000"/>
                  </a:schemeClr>
                </a:solidFill>
              </a:rPr>
              <a:t>διηθητικό</a:t>
            </a:r>
            <a:r>
              <a:rPr lang="en-US" sz="2000" dirty="0" smtClean="0">
                <a:solidFill>
                  <a:schemeClr val="bg2">
                    <a:lumMod val="10000"/>
                  </a:schemeClr>
                </a:solidFill>
              </a:rPr>
              <a:t>) </a:t>
            </a:r>
            <a:r>
              <a:rPr lang="el-GR" sz="2000" dirty="0" smtClean="0">
                <a:solidFill>
                  <a:schemeClr val="bg2">
                    <a:lumMod val="10000"/>
                  </a:schemeClr>
                </a:solidFill>
                <a:effectLst>
                  <a:outerShdw blurRad="38100" dist="38100" dir="2700000" algn="tl">
                    <a:srgbClr val="000000">
                      <a:alpha val="43137"/>
                    </a:srgbClr>
                  </a:outerShdw>
                </a:effectLst>
              </a:rPr>
              <a:t>αδενοκαρκίνωμα δίκην </a:t>
            </a:r>
            <a:r>
              <a:rPr lang="en-US" sz="2000" dirty="0" smtClean="0">
                <a:solidFill>
                  <a:schemeClr val="bg2">
                    <a:lumMod val="10000"/>
                  </a:schemeClr>
                </a:solidFill>
                <a:effectLst>
                  <a:outerShdw blurRad="38100" dist="38100" dir="2700000" algn="tl">
                    <a:srgbClr val="000000">
                      <a:alpha val="43137"/>
                    </a:srgbClr>
                  </a:outerShdw>
                </a:effectLst>
              </a:rPr>
              <a:t>PIN</a:t>
            </a:r>
            <a:r>
              <a:rPr lang="el-GR" sz="2000" dirty="0" smtClean="0">
                <a:solidFill>
                  <a:schemeClr val="bg2">
                    <a:lumMod val="10000"/>
                  </a:schemeClr>
                </a:solidFill>
                <a:effectLst>
                  <a:outerShdw blurRad="38100" dist="38100" dir="2700000" algn="tl">
                    <a:srgbClr val="000000">
                      <a:alpha val="43137"/>
                    </a:srgbClr>
                  </a:outerShdw>
                </a:effectLst>
              </a:rPr>
              <a:t>, με κυψελιδικούς χαρακτήρες</a:t>
            </a:r>
            <a:r>
              <a:rPr lang="el-GR" sz="2000" dirty="0" smtClean="0">
                <a:solidFill>
                  <a:schemeClr val="bg2">
                    <a:lumMod val="10000"/>
                  </a:schemeClr>
                </a:solidFill>
              </a:rPr>
              <a:t>  είναι προφανούς κλινικής σημασίας και επιβάλλει τον </a:t>
            </a:r>
            <a:r>
              <a:rPr lang="el-GR" sz="2000" dirty="0" smtClean="0">
                <a:solidFill>
                  <a:schemeClr val="bg2">
                    <a:lumMod val="10000"/>
                  </a:schemeClr>
                </a:solidFill>
                <a:effectLst>
                  <a:outerShdw blurRad="38100" dist="38100" dir="2700000" algn="tl">
                    <a:srgbClr val="000000">
                      <a:alpha val="43137"/>
                    </a:srgbClr>
                  </a:outerShdw>
                </a:effectLst>
              </a:rPr>
              <a:t>ανοσοϊστοχημικό έλεγχο για βασικά κύτταρα </a:t>
            </a:r>
            <a:r>
              <a:rPr lang="el-GR" sz="2000" dirty="0" smtClean="0">
                <a:solidFill>
                  <a:schemeClr val="bg2">
                    <a:lumMod val="10000"/>
                  </a:schemeClr>
                </a:solidFill>
              </a:rPr>
              <a:t>σε περιπτώσεις ανεύρεσης </a:t>
            </a:r>
            <a:r>
              <a:rPr lang="el-GR" sz="2000" spc="300" dirty="0" smtClean="0">
                <a:solidFill>
                  <a:schemeClr val="bg2">
                    <a:lumMod val="10000"/>
                  </a:schemeClr>
                </a:solidFill>
                <a:effectLst>
                  <a:outerShdw blurRad="38100" dist="38100" dir="2700000" algn="tl">
                    <a:srgbClr val="000000">
                      <a:alpha val="43137"/>
                    </a:srgbClr>
                  </a:outerShdw>
                </a:effectLst>
              </a:rPr>
              <a:t>πολλαπλών, συνεχόμενων εστιών </a:t>
            </a:r>
            <a:r>
              <a:rPr lang="el-GR" sz="2000" dirty="0" smtClean="0">
                <a:solidFill>
                  <a:schemeClr val="bg2">
                    <a:lumMod val="10000"/>
                  </a:schemeClr>
                </a:solidFill>
                <a:effectLst>
                  <a:outerShdw blurRad="38100" dist="38100" dir="2700000" algn="tl">
                    <a:srgbClr val="000000">
                      <a:alpha val="43137"/>
                    </a:srgbClr>
                  </a:outerShdw>
                </a:effectLst>
              </a:rPr>
              <a:t>μορφολογικώς συμβατών με </a:t>
            </a:r>
            <a:r>
              <a:rPr lang="en-US" sz="2000" dirty="0" smtClean="0">
                <a:solidFill>
                  <a:schemeClr val="bg2">
                    <a:lumMod val="10000"/>
                  </a:schemeClr>
                </a:solidFill>
                <a:effectLst>
                  <a:outerShdw blurRad="38100" dist="38100" dir="2700000" algn="tl">
                    <a:srgbClr val="000000">
                      <a:alpha val="43137"/>
                    </a:srgbClr>
                  </a:outerShdw>
                </a:effectLst>
              </a:rPr>
              <a:t>HGPIN.</a:t>
            </a:r>
            <a:endParaRPr lang="el-GR" sz="2000" dirty="0" smtClean="0">
              <a:solidFill>
                <a:schemeClr val="bg2">
                  <a:lumMod val="10000"/>
                </a:schemeClr>
              </a:solidFill>
              <a:effectLst>
                <a:outerShdw blurRad="38100" dist="38100" dir="2700000" algn="tl">
                  <a:srgbClr val="000000">
                    <a:alpha val="43137"/>
                  </a:srgbClr>
                </a:outerShdw>
              </a:effectLst>
            </a:endParaRPr>
          </a:p>
          <a:p>
            <a:pPr algn="just"/>
            <a:r>
              <a:rPr lang="el-GR" sz="2000" dirty="0" smtClean="0">
                <a:solidFill>
                  <a:schemeClr val="bg2">
                    <a:lumMod val="10000"/>
                  </a:schemeClr>
                </a:solidFill>
              </a:rPr>
              <a:t>Το </a:t>
            </a:r>
            <a:r>
              <a:rPr lang="el-GR" sz="2000" dirty="0" smtClean="0">
                <a:solidFill>
                  <a:schemeClr val="bg2">
                    <a:lumMod val="10000"/>
                  </a:schemeClr>
                </a:solidFill>
                <a:effectLst>
                  <a:outerShdw blurRad="38100" dist="38100" dir="2700000" algn="tl">
                    <a:srgbClr val="000000">
                      <a:alpha val="43137"/>
                    </a:srgbClr>
                  </a:outerShdw>
                </a:effectLst>
              </a:rPr>
              <a:t>πορογενές αδενοκαρκίνωμα του προστάτη αδένα </a:t>
            </a:r>
            <a:r>
              <a:rPr lang="el-GR" sz="2000" dirty="0" smtClean="0">
                <a:solidFill>
                  <a:schemeClr val="bg2">
                    <a:lumMod val="10000"/>
                  </a:schemeClr>
                </a:solidFill>
              </a:rPr>
              <a:t>συμπεριφέρεται ως </a:t>
            </a:r>
            <a:r>
              <a:rPr lang="el-GR" sz="2000" dirty="0" smtClean="0">
                <a:solidFill>
                  <a:schemeClr val="bg2">
                    <a:lumMod val="10000"/>
                  </a:schemeClr>
                </a:solidFill>
                <a:effectLst>
                  <a:outerShdw blurRad="38100" dist="38100" dir="2700000" algn="tl">
                    <a:srgbClr val="000000">
                      <a:alpha val="43137"/>
                    </a:srgbClr>
                  </a:outerShdw>
                </a:effectLst>
              </a:rPr>
              <a:t>διηθητικό</a:t>
            </a:r>
            <a:r>
              <a:rPr lang="el-GR" sz="2000" dirty="0" smtClean="0">
                <a:solidFill>
                  <a:schemeClr val="bg2">
                    <a:lumMod val="10000"/>
                  </a:schemeClr>
                </a:solidFill>
              </a:rPr>
              <a:t> ακόμα και αν, ενίοτε, </a:t>
            </a:r>
            <a:r>
              <a:rPr lang="el-GR" sz="2000" dirty="0" smtClean="0">
                <a:solidFill>
                  <a:schemeClr val="bg2">
                    <a:lumMod val="10000"/>
                  </a:schemeClr>
                </a:solidFill>
                <a:effectLst>
                  <a:outerShdw blurRad="38100" dist="38100" dir="2700000" algn="tl">
                    <a:srgbClr val="000000">
                      <a:alpha val="43137"/>
                    </a:srgbClr>
                  </a:outerShdw>
                </a:effectLst>
              </a:rPr>
              <a:t>διατηρεί κατά θέσεις </a:t>
            </a:r>
            <a:r>
              <a:rPr lang="el-GR" sz="2000" dirty="0" smtClean="0">
                <a:solidFill>
                  <a:schemeClr val="bg2">
                    <a:lumMod val="10000"/>
                  </a:schemeClr>
                </a:solidFill>
              </a:rPr>
              <a:t>υπολειμματικά </a:t>
            </a:r>
            <a:r>
              <a:rPr lang="el-GR" sz="2000" dirty="0" smtClean="0">
                <a:solidFill>
                  <a:schemeClr val="bg2">
                    <a:lumMod val="10000"/>
                  </a:schemeClr>
                </a:solidFill>
                <a:effectLst>
                  <a:outerShdw blurRad="38100" dist="38100" dir="2700000" algn="tl">
                    <a:srgbClr val="000000">
                      <a:alpha val="43137"/>
                    </a:srgbClr>
                  </a:outerShdw>
                </a:effectLst>
              </a:rPr>
              <a:t>βασικά κύτταρα </a:t>
            </a:r>
            <a:r>
              <a:rPr lang="el-GR" sz="2000" dirty="0" smtClean="0">
                <a:solidFill>
                  <a:schemeClr val="bg2">
                    <a:lumMod val="10000"/>
                  </a:schemeClr>
                </a:solidFill>
              </a:rPr>
              <a:t>και πρέπει να διαφοροδιαγνωσθεί από ένα, διαφορετικής ιστογένεσης και θεραπευτικής αντιμετώπισης, </a:t>
            </a:r>
            <a:r>
              <a:rPr lang="el-GR" sz="2000" dirty="0" smtClean="0">
                <a:solidFill>
                  <a:schemeClr val="bg2">
                    <a:lumMod val="10000"/>
                  </a:schemeClr>
                </a:solidFill>
                <a:effectLst>
                  <a:outerShdw blurRad="38100" dist="38100" dir="2700000" algn="tl">
                    <a:srgbClr val="000000">
                      <a:alpha val="43137"/>
                    </a:srgbClr>
                  </a:outerShdw>
                </a:effectLst>
              </a:rPr>
              <a:t>ουροθηλιακό καρκίνωμα  </a:t>
            </a:r>
            <a:r>
              <a:rPr lang="el-GR" sz="2000" dirty="0" smtClean="0">
                <a:solidFill>
                  <a:schemeClr val="bg2">
                    <a:lumMod val="10000"/>
                  </a:schemeClr>
                </a:solidFill>
              </a:rPr>
              <a:t>που επεκτείνεται </a:t>
            </a:r>
            <a:r>
              <a:rPr lang="el-GR" sz="2000" dirty="0" smtClean="0">
                <a:solidFill>
                  <a:schemeClr val="bg2">
                    <a:lumMod val="10000"/>
                  </a:schemeClr>
                </a:solidFill>
                <a:effectLst>
                  <a:outerShdw blurRad="38100" dist="38100" dir="2700000" algn="tl">
                    <a:srgbClr val="000000">
                      <a:alpha val="43137"/>
                    </a:srgbClr>
                  </a:outerShdw>
                </a:effectLst>
              </a:rPr>
              <a:t>εντός των προστατικών πόρων</a:t>
            </a:r>
            <a:r>
              <a:rPr lang="el-GR" sz="2000" dirty="0" smtClean="0">
                <a:solidFill>
                  <a:schemeClr val="bg2">
                    <a:lumMod val="10000"/>
                  </a:schemeClr>
                </a:solidFill>
              </a:rPr>
              <a:t>, </a:t>
            </a:r>
            <a:r>
              <a:rPr lang="el-GR" sz="2000" dirty="0" smtClean="0">
                <a:solidFill>
                  <a:schemeClr val="bg2">
                    <a:lumMod val="10000"/>
                  </a:schemeClr>
                </a:solidFill>
                <a:effectLst>
                  <a:outerShdw blurRad="38100" dist="38100" dir="2700000" algn="tl">
                    <a:srgbClr val="000000">
                      <a:alpha val="43137"/>
                    </a:srgbClr>
                  </a:outerShdw>
                </a:effectLst>
              </a:rPr>
              <a:t>χωρίς</a:t>
            </a:r>
            <a:r>
              <a:rPr lang="el-GR" sz="2000" dirty="0" smtClean="0">
                <a:solidFill>
                  <a:schemeClr val="bg2">
                    <a:lumMod val="10000"/>
                  </a:schemeClr>
                </a:solidFill>
              </a:rPr>
              <a:t> να διηθεί το υπόστρωμα του προστάτη αδένα.</a:t>
            </a:r>
          </a:p>
          <a:p>
            <a:pPr algn="just"/>
            <a:r>
              <a:rPr lang="el-GR" sz="2000" dirty="0" smtClean="0">
                <a:solidFill>
                  <a:schemeClr val="bg2">
                    <a:lumMod val="10000"/>
                  </a:schemeClr>
                </a:solidFill>
              </a:rPr>
              <a:t>Το </a:t>
            </a:r>
            <a:r>
              <a:rPr lang="el-GR" sz="2000" dirty="0" smtClean="0">
                <a:solidFill>
                  <a:schemeClr val="bg2">
                    <a:lumMod val="10000"/>
                  </a:schemeClr>
                </a:solidFill>
                <a:effectLst>
                  <a:outerShdw blurRad="38100" dist="38100" dir="2700000" algn="tl">
                    <a:srgbClr val="000000">
                      <a:alpha val="43137"/>
                    </a:srgbClr>
                  </a:outerShdw>
                </a:effectLst>
              </a:rPr>
              <a:t>αδενοκαρκίνωμα δίκην </a:t>
            </a:r>
            <a:r>
              <a:rPr lang="en-US" sz="2000" dirty="0" smtClean="0">
                <a:solidFill>
                  <a:schemeClr val="bg2">
                    <a:lumMod val="10000"/>
                  </a:schemeClr>
                </a:solidFill>
                <a:effectLst>
                  <a:outerShdw blurRad="38100" dist="38100" dir="2700000" algn="tl">
                    <a:srgbClr val="000000">
                      <a:alpha val="43137"/>
                    </a:srgbClr>
                  </a:outerShdw>
                </a:effectLst>
              </a:rPr>
              <a:t>PIN</a:t>
            </a:r>
            <a:r>
              <a:rPr lang="el-GR" sz="2000" dirty="0" smtClean="0">
                <a:solidFill>
                  <a:schemeClr val="bg2">
                    <a:lumMod val="10000"/>
                  </a:schemeClr>
                </a:solidFill>
                <a:effectLst>
                  <a:outerShdw blurRad="38100" dist="38100" dir="2700000" algn="tl">
                    <a:srgbClr val="000000">
                      <a:alpha val="43137"/>
                    </a:srgbClr>
                  </a:outerShdw>
                </a:effectLst>
              </a:rPr>
              <a:t>, με πορογενείς χαρακτήρες</a:t>
            </a:r>
            <a:r>
              <a:rPr lang="el-GR" sz="2000" dirty="0" smtClean="0">
                <a:solidFill>
                  <a:schemeClr val="bg2">
                    <a:lumMod val="10000"/>
                  </a:schemeClr>
                </a:solidFill>
              </a:rPr>
              <a:t>, εντάσσεται στο πρότυπο </a:t>
            </a:r>
            <a:r>
              <a:rPr lang="el-GR" sz="2000" b="1" dirty="0" smtClean="0">
                <a:solidFill>
                  <a:schemeClr val="bg2">
                    <a:lumMod val="10000"/>
                  </a:schemeClr>
                </a:solidFill>
              </a:rPr>
              <a:t>3</a:t>
            </a:r>
            <a:r>
              <a:rPr lang="el-GR" sz="2000" dirty="0" smtClean="0">
                <a:solidFill>
                  <a:schemeClr val="bg2">
                    <a:lumMod val="10000"/>
                  </a:schemeClr>
                </a:solidFill>
              </a:rPr>
              <a:t> κατά </a:t>
            </a:r>
            <a:r>
              <a:rPr lang="en-US" sz="2000" dirty="0" smtClean="0">
                <a:solidFill>
                  <a:schemeClr val="bg2">
                    <a:lumMod val="10000"/>
                  </a:schemeClr>
                </a:solidFill>
              </a:rPr>
              <a:t>Gleason</a:t>
            </a:r>
            <a:r>
              <a:rPr lang="el-GR" sz="2000" dirty="0" smtClean="0">
                <a:solidFill>
                  <a:schemeClr val="bg2">
                    <a:lumMod val="10000"/>
                  </a:schemeClr>
                </a:solidFill>
              </a:rPr>
              <a:t>,</a:t>
            </a:r>
            <a:r>
              <a:rPr lang="en-US" sz="2000" dirty="0" smtClean="0">
                <a:solidFill>
                  <a:schemeClr val="bg2">
                    <a:lumMod val="10000"/>
                  </a:schemeClr>
                </a:solidFill>
              </a:rPr>
              <a:t> </a:t>
            </a:r>
            <a:r>
              <a:rPr lang="el-GR" sz="2000" dirty="0" smtClean="0">
                <a:solidFill>
                  <a:schemeClr val="bg2">
                    <a:lumMod val="10000"/>
                  </a:schemeClr>
                </a:solidFill>
              </a:rPr>
              <a:t>οπότε στερείται ουσιώδους μεταστατικού δυναμικού· αντίθετα, το </a:t>
            </a:r>
            <a:r>
              <a:rPr lang="el-GR" sz="2000" dirty="0" smtClean="0">
                <a:solidFill>
                  <a:schemeClr val="bg2">
                    <a:lumMod val="10000"/>
                  </a:schemeClr>
                </a:solidFill>
                <a:effectLst>
                  <a:outerShdw blurRad="38100" dist="38100" dir="2700000" algn="tl">
                    <a:srgbClr val="000000">
                      <a:alpha val="43137"/>
                    </a:srgbClr>
                  </a:outerShdw>
                </a:effectLst>
              </a:rPr>
              <a:t>πορογενές αδενοκαρκίνωμα του προστάτη αδένα  </a:t>
            </a:r>
            <a:r>
              <a:rPr lang="el-GR" sz="2000" dirty="0" smtClean="0">
                <a:solidFill>
                  <a:schemeClr val="bg2">
                    <a:lumMod val="10000"/>
                  </a:schemeClr>
                </a:solidFill>
              </a:rPr>
              <a:t>εξορισμού υπάγεται στα </a:t>
            </a:r>
            <a:r>
              <a:rPr lang="el-GR" sz="2000" dirty="0" smtClean="0">
                <a:solidFill>
                  <a:schemeClr val="bg2">
                    <a:lumMod val="10000"/>
                  </a:schemeClr>
                </a:solidFill>
                <a:effectLst>
                  <a:outerShdw blurRad="38100" dist="38100" dir="2700000" algn="tl">
                    <a:srgbClr val="000000">
                      <a:alpha val="43137"/>
                    </a:srgbClr>
                  </a:outerShdw>
                </a:effectLst>
              </a:rPr>
              <a:t>πρότυπα χαμηλής διαφοροποίησης</a:t>
            </a:r>
            <a:r>
              <a:rPr lang="el-GR" sz="2000" dirty="0" smtClean="0">
                <a:solidFill>
                  <a:schemeClr val="bg2">
                    <a:lumMod val="10000"/>
                  </a:schemeClr>
                </a:solidFill>
              </a:rPr>
              <a:t>  του συστήματος </a:t>
            </a:r>
            <a:r>
              <a:rPr lang="en-US" sz="2000" dirty="0" smtClean="0">
                <a:solidFill>
                  <a:schemeClr val="bg2">
                    <a:lumMod val="10000"/>
                  </a:schemeClr>
                </a:solidFill>
              </a:rPr>
              <a:t>Gleason</a:t>
            </a:r>
            <a:r>
              <a:rPr lang="el-GR" sz="2000" dirty="0" smtClean="0">
                <a:solidFill>
                  <a:schemeClr val="bg2">
                    <a:lumMod val="10000"/>
                  </a:schemeClr>
                </a:solidFill>
              </a:rPr>
              <a:t> και  δυνητικώς  μεθίσταται.</a:t>
            </a:r>
          </a:p>
          <a:p>
            <a:pPr algn="just"/>
            <a:endParaRPr lang="el-GR" sz="2000" dirty="0" smtClean="0">
              <a:solidFill>
                <a:schemeClr val="bg2">
                  <a:lumMod val="10000"/>
                </a:schemeClr>
              </a:solidFill>
            </a:endParaRPr>
          </a:p>
          <a:p>
            <a:pPr algn="just"/>
            <a:endParaRPr lang="el-GR" sz="2000" dirty="0" smtClean="0">
              <a:solidFill>
                <a:schemeClr val="bg2">
                  <a:lumMod val="10000"/>
                </a:schemeClr>
              </a:solidFill>
              <a:effectLst>
                <a:outerShdw blurRad="38100" dist="38100" dir="2700000" algn="tl">
                  <a:srgbClr val="000000">
                    <a:alpha val="43137"/>
                  </a:srgbClr>
                </a:outerShdw>
              </a:effectLst>
            </a:endParaRPr>
          </a:p>
          <a:p>
            <a:pPr algn="just"/>
            <a:endParaRPr lang="el-GR" dirty="0">
              <a:solidFill>
                <a:schemeClr val="bg2">
                  <a:lumMod val="10000"/>
                </a:schemeClr>
              </a:solidFill>
            </a:endParaRPr>
          </a:p>
        </p:txBody>
      </p:sp>
    </p:spTree>
    <p:extLst>
      <p:ext uri="{BB962C8B-B14F-4D97-AF65-F5344CB8AC3E}">
        <p14:creationId xmlns:p14="http://schemas.microsoft.com/office/powerpoint/2010/main" val="289753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1" end="1"/>
                                            </p:txEl>
                                          </p:spTgt>
                                        </p:tgtEl>
                                      </p:cBhvr>
                                    </p:animEffect>
                                    <p:set>
                                      <p:cBhvr>
                                        <p:cTn id="1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xEl>
                                              <p:pRg st="2" end="2"/>
                                            </p:txEl>
                                          </p:spTgt>
                                        </p:tgtEl>
                                      </p:cBhvr>
                                    </p:animEffect>
                                    <p:set>
                                      <p:cBhvr>
                                        <p:cTn id="2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584176"/>
          </a:xfrm>
        </p:spPr>
        <p:txBody>
          <a:bodyPr>
            <a:normAutofit/>
          </a:bodyPr>
          <a:lstStyle/>
          <a:p>
            <a:pPr algn="ctr"/>
            <a:r>
              <a:rPr lang="el-GR" sz="3600" b="1" dirty="0" smtClean="0">
                <a:solidFill>
                  <a:schemeClr val="tx2">
                    <a:lumMod val="50000"/>
                  </a:schemeClr>
                </a:solidFill>
                <a:latin typeface="+mn-lt"/>
              </a:rPr>
              <a:t>Κομβικά</a:t>
            </a:r>
            <a:r>
              <a:rPr lang="el-GR" sz="3600" dirty="0" smtClean="0">
                <a:solidFill>
                  <a:schemeClr val="tx2">
                    <a:lumMod val="50000"/>
                  </a:schemeClr>
                </a:solidFill>
                <a:latin typeface="+mn-lt"/>
              </a:rPr>
              <a:t>  διαφοροδιαγνωστικά σημεία </a:t>
            </a:r>
            <a:endParaRPr lang="el-GR" sz="3600" dirty="0">
              <a:solidFill>
                <a:schemeClr val="tx2">
                  <a:lumMod val="50000"/>
                </a:schemeClr>
              </a:solidFill>
              <a:latin typeface="+mn-lt"/>
            </a:endParaRPr>
          </a:p>
        </p:txBody>
      </p:sp>
      <p:sp>
        <p:nvSpPr>
          <p:cNvPr id="3" name="Content Placeholder 2"/>
          <p:cNvSpPr>
            <a:spLocks noGrp="1"/>
          </p:cNvSpPr>
          <p:nvPr>
            <p:ph idx="1"/>
          </p:nvPr>
        </p:nvSpPr>
        <p:spPr>
          <a:xfrm>
            <a:off x="457200" y="2060848"/>
            <a:ext cx="8229600" cy="4263752"/>
          </a:xfrm>
        </p:spPr>
        <p:txBody>
          <a:bodyPr>
            <a:normAutofit fontScale="92500" lnSpcReduction="20000"/>
          </a:bodyPr>
          <a:lstStyle/>
          <a:p>
            <a:r>
              <a:rPr lang="el-GR" dirty="0" smtClean="0">
                <a:solidFill>
                  <a:schemeClr val="tx2">
                    <a:lumMod val="50000"/>
                  </a:schemeClr>
                </a:solidFill>
              </a:rPr>
              <a:t>Η </a:t>
            </a:r>
            <a:r>
              <a:rPr lang="el-GR" dirty="0" smtClean="0">
                <a:solidFill>
                  <a:schemeClr val="tx2">
                    <a:lumMod val="50000"/>
                  </a:schemeClr>
                </a:solidFill>
                <a:effectLst>
                  <a:outerShdw blurRad="38100" dist="38100" dir="2700000" algn="tl">
                    <a:srgbClr val="000000">
                      <a:alpha val="43137"/>
                    </a:srgbClr>
                  </a:outerShdw>
                </a:effectLst>
              </a:rPr>
              <a:t>περιουρηθρική</a:t>
            </a:r>
            <a:r>
              <a:rPr lang="el-GR" dirty="0" smtClean="0">
                <a:solidFill>
                  <a:schemeClr val="tx2">
                    <a:lumMod val="50000"/>
                  </a:schemeClr>
                </a:solidFill>
              </a:rPr>
              <a:t> εντόπιση</a:t>
            </a:r>
            <a:r>
              <a:rPr lang="en-US" dirty="0" smtClean="0">
                <a:solidFill>
                  <a:schemeClr val="tx2">
                    <a:lumMod val="50000"/>
                  </a:schemeClr>
                </a:solidFill>
              </a:rPr>
              <a:t> </a:t>
            </a:r>
            <a:r>
              <a:rPr lang="el-GR" dirty="0" smtClean="0">
                <a:solidFill>
                  <a:schemeClr val="tx2">
                    <a:lumMod val="50000"/>
                  </a:schemeClr>
                </a:solidFill>
              </a:rPr>
              <a:t>με πιθανή ενδοουρηθρική προβολή.</a:t>
            </a:r>
          </a:p>
          <a:p>
            <a:r>
              <a:rPr lang="el-GR" dirty="0" smtClean="0">
                <a:solidFill>
                  <a:schemeClr val="tx2">
                    <a:lumMod val="50000"/>
                  </a:schemeClr>
                </a:solidFill>
              </a:rPr>
              <a:t>Το σχετικά </a:t>
            </a:r>
            <a:r>
              <a:rPr lang="el-GR" dirty="0" smtClean="0">
                <a:solidFill>
                  <a:schemeClr val="tx2">
                    <a:lumMod val="50000"/>
                  </a:schemeClr>
                </a:solidFill>
                <a:effectLst>
                  <a:outerShdw blurRad="38100" dist="38100" dir="2700000" algn="tl">
                    <a:srgbClr val="000000">
                      <a:alpha val="43137"/>
                    </a:srgbClr>
                  </a:outerShdw>
                </a:effectLst>
              </a:rPr>
              <a:t>απλό ή σύνθετο </a:t>
            </a:r>
            <a:r>
              <a:rPr lang="el-GR" dirty="0" smtClean="0">
                <a:solidFill>
                  <a:schemeClr val="tx2">
                    <a:lumMod val="50000"/>
                  </a:schemeClr>
                </a:solidFill>
              </a:rPr>
              <a:t>αρχιτεκτονικό πρότυπο της αλλοίωσης.</a:t>
            </a:r>
          </a:p>
          <a:p>
            <a:r>
              <a:rPr lang="el-GR" dirty="0" smtClean="0">
                <a:solidFill>
                  <a:schemeClr val="tx2">
                    <a:lumMod val="50000"/>
                  </a:schemeClr>
                </a:solidFill>
              </a:rPr>
              <a:t>Η κυρίαρχη κυτταρική μορφολογία</a:t>
            </a:r>
            <a:r>
              <a:rPr lang="en-US" dirty="0" smtClean="0">
                <a:solidFill>
                  <a:schemeClr val="tx2">
                    <a:lumMod val="50000"/>
                  </a:schemeClr>
                </a:solidFill>
              </a:rPr>
              <a:t>:</a:t>
            </a:r>
            <a:r>
              <a:rPr lang="el-GR" dirty="0" smtClean="0">
                <a:solidFill>
                  <a:schemeClr val="tx2">
                    <a:lumMod val="50000"/>
                  </a:schemeClr>
                </a:solidFill>
              </a:rPr>
              <a:t> μη κιονοειδή </a:t>
            </a:r>
            <a:r>
              <a:rPr lang="el-GR" dirty="0" smtClean="0">
                <a:solidFill>
                  <a:schemeClr val="tx2">
                    <a:lumMod val="50000"/>
                  </a:schemeClr>
                </a:solidFill>
                <a:effectLst>
                  <a:outerShdw blurRad="38100" dist="38100" dir="2700000" algn="tl">
                    <a:srgbClr val="000000">
                      <a:alpha val="43137"/>
                    </a:srgbClr>
                  </a:outerShdw>
                </a:effectLst>
              </a:rPr>
              <a:t>κυψελιδικά-εκκριτικά</a:t>
            </a:r>
            <a:r>
              <a:rPr lang="el-GR" dirty="0" smtClean="0">
                <a:solidFill>
                  <a:schemeClr val="tx2">
                    <a:lumMod val="50000"/>
                  </a:schemeClr>
                </a:solidFill>
              </a:rPr>
              <a:t> κύτταρα με στρογγυλεμένους πυρήνες  </a:t>
            </a:r>
            <a:r>
              <a:rPr lang="el-GR" i="1" dirty="0" smtClean="0">
                <a:solidFill>
                  <a:schemeClr val="tx2">
                    <a:lumMod val="50000"/>
                  </a:schemeClr>
                </a:solidFill>
              </a:rPr>
              <a:t>ή</a:t>
            </a:r>
            <a:r>
              <a:rPr lang="el-GR" dirty="0" smtClean="0">
                <a:solidFill>
                  <a:schemeClr val="tx2">
                    <a:lumMod val="50000"/>
                  </a:schemeClr>
                </a:solidFill>
              </a:rPr>
              <a:t>   κιονοειδή κύτταρα </a:t>
            </a:r>
            <a:r>
              <a:rPr lang="el-GR" dirty="0" smtClean="0">
                <a:solidFill>
                  <a:schemeClr val="tx2">
                    <a:lumMod val="50000"/>
                  </a:schemeClr>
                </a:solidFill>
                <a:effectLst>
                  <a:outerShdw blurRad="38100" dist="38100" dir="2700000" algn="tl">
                    <a:srgbClr val="000000">
                      <a:alpha val="43137"/>
                    </a:srgbClr>
                  </a:outerShdw>
                </a:effectLst>
              </a:rPr>
              <a:t>πόρων</a:t>
            </a:r>
            <a:r>
              <a:rPr lang="el-GR" dirty="0" smtClean="0">
                <a:solidFill>
                  <a:schemeClr val="tx2">
                    <a:lumMod val="50000"/>
                  </a:schemeClr>
                </a:solidFill>
              </a:rPr>
              <a:t> με ωοειδείς-κυλινδρικούς πυρήνες.</a:t>
            </a:r>
          </a:p>
          <a:p>
            <a:r>
              <a:rPr lang="el-GR" dirty="0" smtClean="0">
                <a:solidFill>
                  <a:schemeClr val="tx2">
                    <a:lumMod val="50000"/>
                  </a:schemeClr>
                </a:solidFill>
              </a:rPr>
              <a:t>Η </a:t>
            </a:r>
            <a:r>
              <a:rPr lang="el-GR" dirty="0" smtClean="0">
                <a:solidFill>
                  <a:schemeClr val="tx2">
                    <a:lumMod val="50000"/>
                  </a:schemeClr>
                </a:solidFill>
                <a:effectLst>
                  <a:outerShdw blurRad="38100" dist="38100" dir="2700000" algn="tl">
                    <a:srgbClr val="000000">
                      <a:alpha val="43137"/>
                    </a:srgbClr>
                  </a:outerShdw>
                </a:effectLst>
              </a:rPr>
              <a:t>παντελής απουσία </a:t>
            </a:r>
            <a:r>
              <a:rPr lang="el-GR" dirty="0" smtClean="0">
                <a:solidFill>
                  <a:schemeClr val="tx2">
                    <a:lumMod val="50000"/>
                  </a:schemeClr>
                </a:solidFill>
              </a:rPr>
              <a:t>βασικού κυτταρικού στοίχου.</a:t>
            </a:r>
            <a:endParaRPr lang="en-US" dirty="0" smtClean="0">
              <a:solidFill>
                <a:schemeClr val="tx2">
                  <a:lumMod val="50000"/>
                </a:schemeClr>
              </a:solidFill>
            </a:endParaRPr>
          </a:p>
          <a:p>
            <a:pPr>
              <a:buNone/>
            </a:pPr>
            <a:endParaRPr lang="el-GR" dirty="0">
              <a:solidFill>
                <a:schemeClr val="tx2">
                  <a:lumMod val="50000"/>
                </a:schemeClr>
              </a:solidFill>
            </a:endParaRPr>
          </a:p>
        </p:txBody>
      </p:sp>
    </p:spTree>
    <p:extLst>
      <p:ext uri="{BB962C8B-B14F-4D97-AF65-F5344CB8AC3E}">
        <p14:creationId xmlns:p14="http://schemas.microsoft.com/office/powerpoint/2010/main" val="2133652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4005064"/>
          </a:xfrm>
        </p:spPr>
        <p:txBody>
          <a:bodyPr>
            <a:normAutofit fontScale="90000"/>
          </a:bodyPr>
          <a:lstStyle/>
          <a:p>
            <a:r>
              <a:rPr lang="el-GR" sz="3600" b="1" dirty="0" err="1" smtClean="0"/>
              <a:t>Ουροθηλιακό</a:t>
            </a:r>
            <a:r>
              <a:rPr lang="el-GR" sz="3600" dirty="0" smtClean="0"/>
              <a:t> καρκίνωμα στον προστάτη αδένα</a:t>
            </a:r>
            <a:br>
              <a:rPr lang="el-GR" sz="3600" dirty="0" smtClean="0"/>
            </a:br>
            <a:r>
              <a:rPr lang="el-GR" sz="2000" dirty="0" smtClean="0"/>
              <a:t>Το σπάνιο, πρωτοπαθές </a:t>
            </a:r>
            <a:r>
              <a:rPr lang="el-GR" sz="2000" dirty="0" err="1" smtClean="0"/>
              <a:t>ουροθηλιακό</a:t>
            </a:r>
            <a:r>
              <a:rPr lang="el-GR" sz="2000" dirty="0" smtClean="0"/>
              <a:t> καρκίνωμα του προστάτη αδένα που </a:t>
            </a:r>
            <a:r>
              <a:rPr lang="el-GR" sz="2000" dirty="0" err="1" smtClean="0"/>
              <a:t>εξορμάται</a:t>
            </a:r>
            <a:r>
              <a:rPr lang="el-GR" sz="2000" dirty="0" smtClean="0"/>
              <a:t> από την προστατική ουρήθρα, τους </a:t>
            </a:r>
            <a:r>
              <a:rPr lang="el-GR" sz="2000" dirty="0" err="1" smtClean="0"/>
              <a:t>περιουρηθρικούς</a:t>
            </a:r>
            <a:r>
              <a:rPr lang="el-GR" sz="2000" dirty="0" smtClean="0"/>
              <a:t>  αδένες και τους εγγύς προστατικούς πόρους πρέπει να διακριθεί απ’ το </a:t>
            </a:r>
            <a:r>
              <a:rPr lang="el-GR" sz="2000" dirty="0" smtClean="0">
                <a:effectLst>
                  <a:outerShdw blurRad="38100" dist="38100" dir="2700000" algn="tl">
                    <a:srgbClr val="000000">
                      <a:alpha val="43137"/>
                    </a:srgbClr>
                  </a:outerShdw>
                </a:effectLst>
              </a:rPr>
              <a:t>δευτεροπαθές</a:t>
            </a:r>
            <a:r>
              <a:rPr lang="el-GR" sz="2000" dirty="0" smtClean="0"/>
              <a:t> καρκίνωμα από την ουροδόχο κύστη που επεκτείνεται εντός του προστάτη αδένα (στάδιο </a:t>
            </a:r>
            <a:r>
              <a:rPr lang="en-US" sz="2000" dirty="0" smtClean="0"/>
              <a:t>pT4 </a:t>
            </a:r>
            <a:r>
              <a:rPr lang="el-GR" sz="2000" dirty="0" smtClean="0"/>
              <a:t>του καρκίνου της ουροδόχου) , καθώς το δευτεροπαθές </a:t>
            </a:r>
            <a:r>
              <a:rPr lang="el-GR" sz="2000" dirty="0" err="1" smtClean="0"/>
              <a:t>ουροθηλιακό</a:t>
            </a:r>
            <a:r>
              <a:rPr lang="el-GR" sz="2000" dirty="0" smtClean="0"/>
              <a:t> καρκίνωμα είναι σαφώς συχνότερο και  έχει χειρότερη πρόγνωση· αξίζει να αναφερθεί ότι περί το ήμισυ των αντίστοιχων ασθενών </a:t>
            </a:r>
            <a:r>
              <a:rPr lang="el-GR" sz="2000" i="1" dirty="0" smtClean="0"/>
              <a:t>δεν</a:t>
            </a:r>
            <a:r>
              <a:rPr lang="el-GR" sz="2000" dirty="0" smtClean="0"/>
              <a:t> έχουν ιστορικό ή</a:t>
            </a:r>
            <a:br>
              <a:rPr lang="el-GR" sz="2000" dirty="0" smtClean="0"/>
            </a:br>
            <a:r>
              <a:rPr lang="el-GR" sz="2000" dirty="0" smtClean="0"/>
              <a:t> έχουν μεν ιστορικό αλλά όχι ταυτόχρονη ανάπτυξη </a:t>
            </a:r>
            <a:r>
              <a:rPr lang="el-GR" sz="2000" dirty="0" err="1" smtClean="0"/>
              <a:t>ουροθηλιακού</a:t>
            </a:r>
            <a:r>
              <a:rPr lang="el-GR" sz="2000" dirty="0" smtClean="0"/>
              <a:t> καρκινώματος </a:t>
            </a:r>
            <a:br>
              <a:rPr lang="el-GR" sz="2000" dirty="0" smtClean="0"/>
            </a:br>
            <a:r>
              <a:rPr lang="el-GR" sz="2000" dirty="0" smtClean="0"/>
              <a:t>στην ουροδόχο κύστη.</a:t>
            </a:r>
            <a:br>
              <a:rPr lang="el-GR" sz="2000" dirty="0" smtClean="0"/>
            </a:br>
            <a:r>
              <a:rPr lang="el-GR" sz="2000" dirty="0" smtClean="0"/>
              <a:t>Το </a:t>
            </a:r>
            <a:r>
              <a:rPr lang="el-GR" sz="2000" dirty="0" err="1" smtClean="0"/>
              <a:t>ουροθηλιακό</a:t>
            </a:r>
            <a:r>
              <a:rPr lang="el-GR" sz="2000" dirty="0" smtClean="0"/>
              <a:t> καρκίνωμα εντός του προστάτη μπορεί να παραμένει </a:t>
            </a:r>
            <a:r>
              <a:rPr lang="en-US" sz="2000" dirty="0" smtClean="0"/>
              <a:t>in situ </a:t>
            </a:r>
            <a:r>
              <a:rPr lang="el-GR" sz="2000" dirty="0" smtClean="0"/>
              <a:t>οπότε εξελίσσεται κλινικώς ευμενέστερα από όταν </a:t>
            </a:r>
            <a:r>
              <a:rPr lang="el-GR" sz="2000" dirty="0" smtClean="0">
                <a:effectLst>
                  <a:outerShdw blurRad="38100" dist="38100" dir="2700000" algn="tl">
                    <a:srgbClr val="000000">
                      <a:alpha val="43137"/>
                    </a:srgbClr>
                  </a:outerShdw>
                </a:effectLst>
              </a:rPr>
              <a:t>διηθεί το υπόστρωμα </a:t>
            </a:r>
            <a:r>
              <a:rPr lang="el-GR" sz="2000" dirty="0" smtClean="0"/>
              <a:t>του προστάτη αδένα.</a:t>
            </a:r>
            <a:r>
              <a:rPr lang="el-GR" sz="3600" dirty="0" smtClean="0"/>
              <a:t/>
            </a:r>
            <a:br>
              <a:rPr lang="el-GR" sz="3600" dirty="0" smtClean="0"/>
            </a:br>
            <a:r>
              <a:rPr lang="el-GR" sz="3600" dirty="0" smtClean="0"/>
              <a:t/>
            </a:r>
            <a:br>
              <a:rPr lang="el-GR" sz="3600" dirty="0" smtClean="0"/>
            </a:br>
            <a:endParaRPr lang="el-GR" sz="3600" dirty="0"/>
          </a:p>
        </p:txBody>
      </p:sp>
      <p:pic>
        <p:nvPicPr>
          <p:cNvPr id="1026" name="Picture 2" descr="C:\Users\Νεφέλη\Desktop\14.6.19 -2.6\UROTHELIAL\urothelial-figureA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17" y="3212976"/>
            <a:ext cx="4514325" cy="33857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Νεφέλη\Desktop\14.6.19 -2.6\UROTHELIAL\urothelial-figureB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042" y="3212976"/>
            <a:ext cx="4482075" cy="338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358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14422"/>
          </a:xfrm>
        </p:spPr>
        <p:txBody>
          <a:bodyPr>
            <a:noAutofit/>
          </a:bodyPr>
          <a:lstStyle/>
          <a:p>
            <a:pPr algn="ctr"/>
            <a:r>
              <a:rPr lang="en-US" sz="2000" b="1" dirty="0" smtClean="0"/>
              <a:t/>
            </a:r>
            <a:br>
              <a:rPr lang="en-US" sz="2000" b="1" dirty="0" smtClean="0"/>
            </a:br>
            <a:r>
              <a:rPr lang="el-GR" sz="1800" b="1" spc="600" dirty="0" smtClean="0">
                <a:solidFill>
                  <a:schemeClr val="accent1">
                    <a:lumMod val="50000"/>
                  </a:schemeClr>
                </a:solidFill>
                <a:effectLst>
                  <a:outerShdw blurRad="38100" dist="38100" dir="2700000" algn="tl">
                    <a:srgbClr val="000000">
                      <a:alpha val="43137"/>
                    </a:srgbClr>
                  </a:outerShdw>
                </a:effectLst>
                <a:latin typeface="+mn-lt"/>
              </a:rPr>
              <a:t>Ουροθηλιακό</a:t>
            </a:r>
            <a:r>
              <a:rPr lang="el-GR" sz="1800" b="1" dirty="0" smtClean="0">
                <a:solidFill>
                  <a:schemeClr val="accent1">
                    <a:lumMod val="50000"/>
                  </a:schemeClr>
                </a:solidFill>
                <a:effectLst>
                  <a:outerShdw blurRad="38100" dist="38100" dir="2700000" algn="tl">
                    <a:srgbClr val="000000">
                      <a:alpha val="43137"/>
                    </a:srgbClr>
                  </a:outerShdw>
                </a:effectLst>
                <a:latin typeface="+mn-lt"/>
              </a:rPr>
              <a:t> καρκίνωμα, πιθανότατα από την ουροδόχο κύστη, </a:t>
            </a:r>
            <a:r>
              <a:rPr lang="en-US" sz="1800" b="1" dirty="0" smtClean="0">
                <a:solidFill>
                  <a:schemeClr val="accent1">
                    <a:lumMod val="50000"/>
                  </a:schemeClr>
                </a:solidFill>
                <a:effectLst>
                  <a:outerShdw blurRad="38100" dist="38100" dir="2700000" algn="tl">
                    <a:srgbClr val="000000">
                      <a:alpha val="43137"/>
                    </a:srgbClr>
                  </a:outerShdw>
                </a:effectLst>
                <a:latin typeface="+mn-lt"/>
              </a:rPr>
              <a:t/>
            </a:r>
            <a:br>
              <a:rPr lang="en-US" sz="1800" b="1" dirty="0" smtClean="0">
                <a:solidFill>
                  <a:schemeClr val="accent1">
                    <a:lumMod val="50000"/>
                  </a:schemeClr>
                </a:solidFill>
                <a:effectLst>
                  <a:outerShdw blurRad="38100" dist="38100" dir="2700000" algn="tl">
                    <a:srgbClr val="000000">
                      <a:alpha val="43137"/>
                    </a:srgbClr>
                  </a:outerShdw>
                </a:effectLst>
                <a:latin typeface="+mn-lt"/>
              </a:rPr>
            </a:br>
            <a:r>
              <a:rPr lang="el-GR" sz="1800" b="1" dirty="0" smtClean="0">
                <a:solidFill>
                  <a:schemeClr val="accent1">
                    <a:lumMod val="50000"/>
                  </a:schemeClr>
                </a:solidFill>
                <a:effectLst>
                  <a:outerShdw blurRad="38100" dist="38100" dir="2700000" algn="tl">
                    <a:srgbClr val="000000">
                      <a:alpha val="43137"/>
                    </a:srgbClr>
                  </a:outerShdw>
                </a:effectLst>
                <a:latin typeface="+mn-lt"/>
              </a:rPr>
              <a:t>με  </a:t>
            </a:r>
            <a:r>
              <a:rPr lang="el-GR" sz="1800" b="1" i="1" u="sng" dirty="0" smtClean="0">
                <a:solidFill>
                  <a:schemeClr val="accent1">
                    <a:lumMod val="50000"/>
                  </a:schemeClr>
                </a:solidFill>
                <a:effectLst>
                  <a:outerShdw blurRad="38100" dist="38100" dir="2700000" algn="tl">
                    <a:srgbClr val="000000">
                      <a:alpha val="43137"/>
                    </a:srgbClr>
                  </a:outerShdw>
                </a:effectLst>
                <a:latin typeface="+mn-lt"/>
              </a:rPr>
              <a:t>ενδο</a:t>
            </a:r>
            <a:r>
              <a:rPr lang="el-GR" sz="1800" b="1" dirty="0" smtClean="0">
                <a:solidFill>
                  <a:schemeClr val="accent1">
                    <a:lumMod val="50000"/>
                  </a:schemeClr>
                </a:solidFill>
                <a:effectLst>
                  <a:outerShdw blurRad="38100" dist="38100" dir="2700000" algn="tl">
                    <a:srgbClr val="000000">
                      <a:alpha val="43137"/>
                    </a:srgbClr>
                  </a:outerShdw>
                </a:effectLst>
                <a:latin typeface="+mn-lt"/>
              </a:rPr>
              <a:t>επιθηλιακή επέκταση στους περιουρηθραίους πόρους του προστάτη αδένα.</a:t>
            </a:r>
            <a:r>
              <a:rPr lang="el-GR" sz="1800" b="1" dirty="0" smtClean="0">
                <a:solidFill>
                  <a:schemeClr val="accent1">
                    <a:lumMod val="50000"/>
                  </a:schemeClr>
                </a:solidFill>
                <a:latin typeface="+mn-lt"/>
              </a:rPr>
              <a:t/>
            </a:r>
            <a:br>
              <a:rPr lang="el-GR" sz="1800" b="1" dirty="0" smtClean="0">
                <a:solidFill>
                  <a:schemeClr val="accent1">
                    <a:lumMod val="50000"/>
                  </a:schemeClr>
                </a:solidFill>
                <a:latin typeface="+mn-lt"/>
              </a:rPr>
            </a:br>
            <a:r>
              <a:rPr lang="el-GR" sz="1800" dirty="0" smtClean="0">
                <a:solidFill>
                  <a:schemeClr val="accent1">
                    <a:lumMod val="50000"/>
                  </a:schemeClr>
                </a:solidFill>
                <a:latin typeface="+mn-lt"/>
              </a:rPr>
              <a:t>Η εμπλοκή των πόρων οφείλει να </a:t>
            </a:r>
            <a:r>
              <a:rPr lang="el-GR" sz="1800" spc="300" dirty="0" smtClean="0">
                <a:solidFill>
                  <a:schemeClr val="accent1">
                    <a:lumMod val="50000"/>
                  </a:schemeClr>
                </a:solidFill>
                <a:latin typeface="+mn-lt"/>
              </a:rPr>
              <a:t>διακριθεί</a:t>
            </a:r>
            <a:r>
              <a:rPr lang="el-GR" sz="1800" dirty="0" smtClean="0">
                <a:solidFill>
                  <a:schemeClr val="accent1">
                    <a:lumMod val="50000"/>
                  </a:schemeClr>
                </a:solidFill>
                <a:latin typeface="+mn-lt"/>
              </a:rPr>
              <a:t> </a:t>
            </a:r>
            <a:br>
              <a:rPr lang="el-GR" sz="1800" dirty="0" smtClean="0">
                <a:solidFill>
                  <a:schemeClr val="accent1">
                    <a:lumMod val="50000"/>
                  </a:schemeClr>
                </a:solidFill>
                <a:latin typeface="+mn-lt"/>
              </a:rPr>
            </a:br>
            <a:r>
              <a:rPr lang="el-GR" sz="1800" dirty="0" smtClean="0">
                <a:solidFill>
                  <a:schemeClr val="accent1">
                    <a:lumMod val="50000"/>
                  </a:schemeClr>
                </a:solidFill>
                <a:latin typeface="+mn-lt"/>
              </a:rPr>
              <a:t>από τη διήθηση του υποστρώματος</a:t>
            </a:r>
            <a:r>
              <a:rPr lang="en-US" sz="1800" dirty="0" smtClean="0">
                <a:solidFill>
                  <a:schemeClr val="accent1">
                    <a:lumMod val="50000"/>
                  </a:schemeClr>
                </a:solidFill>
                <a:latin typeface="+mn-lt"/>
              </a:rPr>
              <a:t> </a:t>
            </a:r>
            <a:r>
              <a:rPr lang="el-GR" sz="1800" dirty="0" smtClean="0">
                <a:solidFill>
                  <a:schemeClr val="accent1">
                    <a:lumMod val="50000"/>
                  </a:schemeClr>
                </a:solidFill>
                <a:latin typeface="+mn-lt"/>
              </a:rPr>
              <a:t>του προστάτη αδένα.</a:t>
            </a:r>
            <a:endParaRPr lang="el-GR" sz="1800" dirty="0">
              <a:solidFill>
                <a:schemeClr val="accent1">
                  <a:lumMod val="50000"/>
                </a:schemeClr>
              </a:solidFill>
              <a:latin typeface="+mn-lt"/>
            </a:endParaRPr>
          </a:p>
        </p:txBody>
      </p:sp>
      <p:pic>
        <p:nvPicPr>
          <p:cNvPr id="5" name="Picture 3" descr="C:\Documents and Settings\Administrator\Επιφάνεια εργασίας\Εικόνα 14.jpg"/>
          <p:cNvPicPr>
            <a:picLocks noGrp="1" noChangeAspect="1" noChangeArrowheads="1"/>
          </p:cNvPicPr>
          <p:nvPr>
            <p:ph sz="half" idx="1"/>
          </p:nvPr>
        </p:nvPicPr>
        <p:blipFill>
          <a:blip r:embed="rId2" cstate="print"/>
          <a:srcRect/>
          <a:stretch>
            <a:fillRect/>
          </a:stretch>
        </p:blipFill>
        <p:spPr bwMode="auto">
          <a:xfrm rot="16200000">
            <a:off x="-71470" y="2143116"/>
            <a:ext cx="5143536" cy="3857652"/>
          </a:xfrm>
          <a:prstGeom prst="rect">
            <a:avLst/>
          </a:prstGeom>
          <a:noFill/>
        </p:spPr>
      </p:pic>
      <p:pic>
        <p:nvPicPr>
          <p:cNvPr id="6146" name="Picture 2" descr="C:\Documents and Settings\Administrator\Επιφάνεια εργασίας\Εικόνα 15.jpg"/>
          <p:cNvPicPr>
            <a:picLocks noGrp="1" noChangeAspect="1" noChangeArrowheads="1"/>
          </p:cNvPicPr>
          <p:nvPr>
            <p:ph sz="half" idx="2"/>
          </p:nvPr>
        </p:nvPicPr>
        <p:blipFill>
          <a:blip r:embed="rId3" cstate="print"/>
          <a:srcRect/>
          <a:stretch>
            <a:fillRect/>
          </a:stretch>
        </p:blipFill>
        <p:spPr bwMode="auto">
          <a:xfrm rot="16200000">
            <a:off x="4143372" y="2143116"/>
            <a:ext cx="5143536" cy="3857652"/>
          </a:xfrm>
          <a:prstGeom prst="rect">
            <a:avLst/>
          </a:prstGeom>
          <a:noFill/>
        </p:spPr>
      </p:pic>
      <p:sp>
        <p:nvSpPr>
          <p:cNvPr id="7" name="1 - Τίτλος"/>
          <p:cNvSpPr txBox="1">
            <a:spLocks/>
          </p:cNvSpPr>
          <p:nvPr/>
        </p:nvSpPr>
        <p:spPr>
          <a:xfrm>
            <a:off x="5143504" y="2285992"/>
            <a:ext cx="3500462" cy="121444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b="1" dirty="0" smtClean="0">
                <a:solidFill>
                  <a:schemeClr val="accent1">
                    <a:lumMod val="50000"/>
                  </a:schemeClr>
                </a:solidFill>
                <a:ea typeface="+mj-ea"/>
                <a:cs typeface="+mj-cs"/>
              </a:rPr>
              <a:t>Ανοσοϊστοχημεία έναντι δεικτών διαφοροποίησης προστατικού επιθηλίου </a:t>
            </a:r>
            <a:r>
              <a:rPr lang="en-US" sz="1200" b="1" dirty="0" smtClean="0">
                <a:solidFill>
                  <a:schemeClr val="bg2">
                    <a:lumMod val="10000"/>
                  </a:schemeClr>
                </a:solidFill>
                <a:ea typeface="+mj-ea"/>
                <a:cs typeface="+mj-cs"/>
              </a:rPr>
              <a:t>[</a:t>
            </a:r>
            <a:r>
              <a:rPr lang="el-GR" sz="1200" b="1" dirty="0" smtClean="0">
                <a:solidFill>
                  <a:schemeClr val="bg2">
                    <a:lumMod val="10000"/>
                  </a:schemeClr>
                </a:solidFill>
                <a:ea typeface="+mj-ea"/>
                <a:cs typeface="+mj-cs"/>
              </a:rPr>
              <a:t>προστεϊνης (κυτταροπλασματική χρώση)  ή, κατά προτίμηση, </a:t>
            </a:r>
            <a:r>
              <a:rPr lang="en-US" sz="1200" b="1" dirty="0" smtClean="0">
                <a:solidFill>
                  <a:schemeClr val="bg2">
                    <a:lumMod val="10000"/>
                  </a:schemeClr>
                </a:solidFill>
                <a:ea typeface="+mj-ea"/>
                <a:cs typeface="+mj-cs"/>
              </a:rPr>
              <a:t>NKX 3.1 (</a:t>
            </a:r>
            <a:r>
              <a:rPr lang="el-GR" sz="1200" b="1" dirty="0" smtClean="0">
                <a:solidFill>
                  <a:schemeClr val="bg2">
                    <a:lumMod val="10000"/>
                  </a:schemeClr>
                </a:solidFill>
                <a:ea typeface="+mj-ea"/>
                <a:cs typeface="+mj-cs"/>
              </a:rPr>
              <a:t>πυρηνική χρώση)]</a:t>
            </a:r>
            <a:r>
              <a:rPr kumimoji="0" lang="el-GR" sz="1200" b="1" i="0" u="none" strike="noStrike" kern="1200" cap="none" spc="0" normalizeH="0" baseline="0" noProof="0" dirty="0" smtClean="0">
                <a:ln>
                  <a:noFill/>
                </a:ln>
                <a:solidFill>
                  <a:schemeClr val="bg2">
                    <a:lumMod val="10000"/>
                  </a:schemeClr>
                </a:solidFill>
                <a:effectLst/>
                <a:uLnTx/>
                <a:uFillTx/>
                <a:ea typeface="+mj-ea"/>
                <a:cs typeface="+mj-cs"/>
              </a:rPr>
              <a:t>.</a:t>
            </a:r>
            <a:r>
              <a:rPr kumimoji="0" lang="en-US" sz="1200" b="1" i="0" u="none" strike="noStrike" kern="1200" cap="none" spc="0" normalizeH="0" baseline="0" noProof="0" dirty="0" smtClean="0">
                <a:ln>
                  <a:noFill/>
                </a:ln>
                <a:solidFill>
                  <a:schemeClr val="bg2">
                    <a:lumMod val="10000"/>
                  </a:schemeClr>
                </a:solidFill>
                <a:effectLst/>
                <a:uLnTx/>
                <a:uFillTx/>
                <a:ea typeface="+mj-ea"/>
                <a:cs typeface="+mj-cs"/>
              </a:rPr>
              <a:t>  </a:t>
            </a:r>
            <a:endParaRPr kumimoji="0" lang="el-GR" sz="1200" b="1" i="0" u="none" strike="noStrike" kern="1200" cap="none" spc="0" normalizeH="0" baseline="0" noProof="0" dirty="0">
              <a:ln>
                <a:noFill/>
              </a:ln>
              <a:solidFill>
                <a:schemeClr val="bg2">
                  <a:lumMod val="10000"/>
                </a:schemeClr>
              </a:solidFill>
              <a:effectLst/>
              <a:uLnTx/>
              <a:uFillTx/>
              <a:ea typeface="+mj-ea"/>
              <a:cs typeface="+mj-cs"/>
            </a:endParaRPr>
          </a:p>
        </p:txBody>
      </p:sp>
      <p:sp>
        <p:nvSpPr>
          <p:cNvPr id="12" name="11 - Βέλος προς τα κάτω"/>
          <p:cNvSpPr/>
          <p:nvPr/>
        </p:nvSpPr>
        <p:spPr>
          <a:xfrm>
            <a:off x="3929058" y="3286124"/>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κάτω"/>
          <p:cNvSpPr/>
          <p:nvPr/>
        </p:nvSpPr>
        <p:spPr>
          <a:xfrm>
            <a:off x="3500430" y="2285992"/>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κάτω"/>
          <p:cNvSpPr/>
          <p:nvPr/>
        </p:nvSpPr>
        <p:spPr>
          <a:xfrm rot="18173634">
            <a:off x="5253729" y="3884972"/>
            <a:ext cx="295487" cy="4233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Βέλος προς τα κάτω"/>
          <p:cNvSpPr/>
          <p:nvPr/>
        </p:nvSpPr>
        <p:spPr>
          <a:xfrm rot="3538839">
            <a:off x="6561230" y="3587467"/>
            <a:ext cx="309337" cy="4826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1 - Τίτλος"/>
          <p:cNvSpPr txBox="1">
            <a:spLocks/>
          </p:cNvSpPr>
          <p:nvPr/>
        </p:nvSpPr>
        <p:spPr>
          <a:xfrm>
            <a:off x="4786314" y="5500702"/>
            <a:ext cx="3786214" cy="857256"/>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b="1" i="0" u="none" strike="noStrike" kern="1200" cap="none" spc="300" normalizeH="0" baseline="0" noProof="0" dirty="0" smtClean="0">
                <a:ln>
                  <a:noFill/>
                </a:ln>
                <a:solidFill>
                  <a:schemeClr val="bg2">
                    <a:lumMod val="10000"/>
                  </a:schemeClr>
                </a:solidFill>
                <a:effectLst/>
                <a:uLnTx/>
                <a:uFillTx/>
                <a:ea typeface="+mj-ea"/>
                <a:cs typeface="+mj-cs"/>
              </a:rPr>
              <a:t>Ο</a:t>
            </a:r>
            <a:r>
              <a:rPr kumimoji="0" lang="el-GR" b="1" i="0" u="none" strike="noStrike" kern="1200" cap="none" spc="300" normalizeH="0" noProof="0" dirty="0" smtClean="0">
                <a:ln>
                  <a:noFill/>
                </a:ln>
                <a:solidFill>
                  <a:schemeClr val="bg2">
                    <a:lumMod val="10000"/>
                  </a:schemeClr>
                </a:solidFill>
                <a:effectLst/>
                <a:uLnTx/>
                <a:uFillTx/>
                <a:ea typeface="+mj-ea"/>
                <a:cs typeface="+mj-cs"/>
              </a:rPr>
              <a:t> ουροθηλιακός καρκίνος, ως αναμένεται,  παραμένει αρνητικός.</a:t>
            </a:r>
            <a:endParaRPr kumimoji="0" lang="el-GR" b="1" i="0" u="none" strike="noStrike" kern="1200" cap="none" spc="300" normalizeH="0" baseline="0" noProof="0" dirty="0">
              <a:ln>
                <a:noFill/>
              </a:ln>
              <a:solidFill>
                <a:schemeClr val="bg2">
                  <a:lumMod val="10000"/>
                </a:schemeClr>
              </a:solidFill>
              <a:effectLst/>
              <a:uLnTx/>
              <a:uFillTx/>
              <a:ea typeface="+mj-ea"/>
              <a:cs typeface="+mj-cs"/>
            </a:endParaRPr>
          </a:p>
        </p:txBody>
      </p:sp>
    </p:spTree>
    <p:extLst>
      <p:ext uri="{BB962C8B-B14F-4D97-AF65-F5344CB8AC3E}">
        <p14:creationId xmlns:p14="http://schemas.microsoft.com/office/powerpoint/2010/main" val="6547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512168"/>
          </a:xfrm>
        </p:spPr>
        <p:txBody>
          <a:bodyPr>
            <a:normAutofit fontScale="90000"/>
          </a:bodyPr>
          <a:lstStyle/>
          <a:p>
            <a:r>
              <a:rPr lang="el-GR" sz="2800" b="1" dirty="0" err="1" smtClean="0"/>
              <a:t>Ουροθηλιακό</a:t>
            </a:r>
            <a:r>
              <a:rPr lang="el-GR" sz="2800" b="1" dirty="0" smtClean="0"/>
              <a:t> καρκίνωμα στην ουρήθρα </a:t>
            </a:r>
            <a:br>
              <a:rPr lang="el-GR" sz="2800" b="1" dirty="0" smtClean="0"/>
            </a:br>
            <a:r>
              <a:rPr lang="el-GR" sz="2800" b="1" dirty="0" smtClean="0"/>
              <a:t>εν προκειμένω </a:t>
            </a:r>
            <a:r>
              <a:rPr lang="el-GR" sz="2800" b="1" dirty="0" smtClean="0">
                <a:effectLst>
                  <a:outerShdw blurRad="38100" dist="38100" dir="2700000" algn="tl">
                    <a:srgbClr val="000000">
                      <a:alpha val="43137"/>
                    </a:srgbClr>
                  </a:outerShdw>
                </a:effectLst>
              </a:rPr>
              <a:t>σχετιζόμενο</a:t>
            </a:r>
            <a:r>
              <a:rPr lang="el-GR" sz="2800" b="1" dirty="0" smtClean="0"/>
              <a:t> με αντίστοιχο της ουροδόχου κύστης.</a:t>
            </a:r>
            <a:r>
              <a:rPr lang="el-GR" sz="2800" dirty="0" smtClean="0"/>
              <a:t/>
            </a:r>
            <a:br>
              <a:rPr lang="el-GR" sz="2800" dirty="0" smtClean="0"/>
            </a:br>
            <a:r>
              <a:rPr lang="el-GR" sz="2000" dirty="0" smtClean="0"/>
              <a:t>Η διάγνωσή του καθορίζει τη διατήρηση ή μη της ουρήθρας κατά την κυστεκτομή στους άρρενες με καρκίνο στην ουροδόχο κύστη. Στα θήλεα άτομα γίνεται ούτως ή άλλως </a:t>
            </a:r>
            <a:r>
              <a:rPr lang="el-GR" sz="2000" dirty="0" err="1" smtClean="0"/>
              <a:t>ουρηθρεκτομή</a:t>
            </a:r>
            <a:r>
              <a:rPr lang="el-GR" sz="2000" dirty="0" smtClean="0"/>
              <a:t> κατά την κυστεκτομή.</a:t>
            </a:r>
            <a:r>
              <a:rPr lang="el-GR" sz="2800" dirty="0" smtClean="0"/>
              <a:t/>
            </a:r>
            <a:br>
              <a:rPr lang="el-GR" sz="2800" dirty="0" smtClean="0"/>
            </a:br>
            <a:r>
              <a:rPr lang="el-GR" sz="2800" dirty="0" smtClean="0"/>
              <a:t> </a:t>
            </a:r>
            <a:endParaRPr lang="el-GR" sz="2800" dirty="0"/>
          </a:p>
        </p:txBody>
      </p:sp>
      <p:pic>
        <p:nvPicPr>
          <p:cNvPr id="3074" name="Picture 2" descr="C:\Users\ΤΑΝΙΑ\Desktop\011015.jpg"/>
          <p:cNvPicPr>
            <a:picLocks noChangeAspect="1" noChangeArrowheads="1"/>
          </p:cNvPicPr>
          <p:nvPr/>
        </p:nvPicPr>
        <p:blipFill>
          <a:blip r:embed="rId2" cstate="print"/>
          <a:srcRect/>
          <a:stretch>
            <a:fillRect/>
          </a:stretch>
        </p:blipFill>
        <p:spPr bwMode="auto">
          <a:xfrm rot="5400000">
            <a:off x="-774307" y="2173739"/>
            <a:ext cx="5278041" cy="4090482"/>
          </a:xfrm>
          <a:prstGeom prst="rect">
            <a:avLst/>
          </a:prstGeom>
          <a:noFill/>
        </p:spPr>
      </p:pic>
      <p:pic>
        <p:nvPicPr>
          <p:cNvPr id="3075" name="Picture 3" descr="C:\Users\ΤΑΝΙΑ\Desktop\011017.jpg"/>
          <p:cNvPicPr>
            <a:picLocks noChangeAspect="1" noChangeArrowheads="1"/>
          </p:cNvPicPr>
          <p:nvPr/>
        </p:nvPicPr>
        <p:blipFill>
          <a:blip r:embed="rId3" cstate="print"/>
          <a:srcRect/>
          <a:stretch>
            <a:fillRect/>
          </a:stretch>
        </p:blipFill>
        <p:spPr bwMode="auto">
          <a:xfrm rot="16200000">
            <a:off x="4527377" y="2105473"/>
            <a:ext cx="5517232" cy="4275855"/>
          </a:xfrm>
          <a:prstGeom prst="rect">
            <a:avLst/>
          </a:prstGeom>
          <a:noFill/>
        </p:spPr>
      </p:pic>
    </p:spTree>
    <p:extLst>
      <p:ext uri="{BB962C8B-B14F-4D97-AF65-F5344CB8AC3E}">
        <p14:creationId xmlns:p14="http://schemas.microsoft.com/office/powerpoint/2010/main" val="2594550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404664"/>
          </a:xfrm>
        </p:spPr>
        <p:txBody>
          <a:bodyPr>
            <a:normAutofit fontScale="90000"/>
          </a:bodyPr>
          <a:lstStyle/>
          <a:p>
            <a:r>
              <a:rPr lang="el-GR" sz="3200" b="1" dirty="0" err="1" smtClean="0"/>
              <a:t>Πορογενές</a:t>
            </a:r>
            <a:r>
              <a:rPr lang="el-GR" sz="3200" b="1" dirty="0" smtClean="0"/>
              <a:t> </a:t>
            </a:r>
            <a:r>
              <a:rPr lang="el-GR" sz="3200" b="1" dirty="0" err="1" smtClean="0"/>
              <a:t>αδενοκαρκίνωμα</a:t>
            </a:r>
            <a:r>
              <a:rPr lang="el-GR" sz="3200" b="1" dirty="0" smtClean="0"/>
              <a:t> </a:t>
            </a:r>
            <a:r>
              <a:rPr lang="el-GR" sz="3200" dirty="0" smtClean="0"/>
              <a:t>του προστάτη αδένα (Ι) </a:t>
            </a:r>
            <a:endParaRPr lang="el-GR" sz="3200" dirty="0"/>
          </a:p>
        </p:txBody>
      </p:sp>
      <p:sp>
        <p:nvSpPr>
          <p:cNvPr id="3" name="Θέση περιεχομένου 2"/>
          <p:cNvSpPr>
            <a:spLocks noGrp="1"/>
          </p:cNvSpPr>
          <p:nvPr>
            <p:ph idx="1"/>
          </p:nvPr>
        </p:nvSpPr>
        <p:spPr>
          <a:xfrm>
            <a:off x="0" y="476672"/>
            <a:ext cx="9144000" cy="6381328"/>
          </a:xfrm>
        </p:spPr>
        <p:txBody>
          <a:bodyPr>
            <a:normAutofit fontScale="92500" lnSpcReduction="10000"/>
          </a:bodyPr>
          <a:lstStyle/>
          <a:p>
            <a:r>
              <a:rPr lang="en-US" sz="2000" dirty="0" smtClean="0"/>
              <a:t>M</a:t>
            </a:r>
            <a:r>
              <a:rPr lang="el-GR" sz="2000" dirty="0" err="1" smtClean="0"/>
              <a:t>εγάλες</a:t>
            </a:r>
            <a:r>
              <a:rPr lang="el-GR" sz="2000" dirty="0" smtClean="0"/>
              <a:t> αδενικές δομές επενδυόμενες από </a:t>
            </a:r>
            <a:r>
              <a:rPr lang="el-GR" sz="2000" b="1" dirty="0" smtClean="0"/>
              <a:t>ψηλό, κιονοειδές, συχνά </a:t>
            </a:r>
            <a:r>
              <a:rPr lang="el-GR" sz="2000" b="1" dirty="0" err="1" smtClean="0"/>
              <a:t>ψευδοστοιβαδοποιούμενο</a:t>
            </a:r>
            <a:r>
              <a:rPr lang="el-GR" sz="2000" b="1" dirty="0" smtClean="0"/>
              <a:t> επιθήλιο,</a:t>
            </a:r>
            <a:r>
              <a:rPr lang="el-GR" sz="2000" dirty="0" smtClean="0"/>
              <a:t> συνήθως με </a:t>
            </a:r>
            <a:r>
              <a:rPr lang="el-GR" sz="2000" b="1" u="sng" dirty="0" err="1" smtClean="0"/>
              <a:t>θηλώδες</a:t>
            </a:r>
            <a:r>
              <a:rPr lang="el-GR" sz="2000" b="1" dirty="0" smtClean="0"/>
              <a:t> </a:t>
            </a:r>
            <a:r>
              <a:rPr lang="el-GR" sz="2000" dirty="0" smtClean="0"/>
              <a:t>ή ηθμοειδές πρότυπο.</a:t>
            </a:r>
            <a:endParaRPr lang="en-US" sz="2000" dirty="0" smtClean="0"/>
          </a:p>
          <a:p>
            <a:r>
              <a:rPr lang="el-GR" sz="2000" dirty="0" smtClean="0"/>
              <a:t>Επιθετικότερο του κυψελιδικού με το οποίο συχνά συνυπάρχει. Σπάνια αμιγές. Για να διαγνωσθεί, η ως άνω μορφολογία οφείλει να καταλαμβάνει &gt;80% της έκτασης του όγκου· οπότε σε υλικό βιοψίας μπορεί να διαγνωσθεί μόνο ως «καρκίνωμα του προστάτη αδένα με </a:t>
            </a:r>
            <a:r>
              <a:rPr lang="el-GR" sz="2000" dirty="0" err="1" smtClean="0"/>
              <a:t>πορογενείς</a:t>
            </a:r>
            <a:r>
              <a:rPr lang="el-GR" sz="2000" dirty="0" smtClean="0"/>
              <a:t> χαρακτήρες». Το </a:t>
            </a:r>
            <a:r>
              <a:rPr lang="el-GR" sz="2000" i="1" dirty="0" smtClean="0">
                <a:effectLst>
                  <a:outerShdw blurRad="38100" dist="38100" dir="2700000" algn="tl">
                    <a:srgbClr val="000000">
                      <a:alpha val="43137"/>
                    </a:srgbClr>
                  </a:outerShdw>
                </a:effectLst>
              </a:rPr>
              <a:t>ποσοστό</a:t>
            </a:r>
            <a:r>
              <a:rPr lang="el-GR" sz="2000" dirty="0" smtClean="0"/>
              <a:t> του </a:t>
            </a:r>
            <a:r>
              <a:rPr lang="el-GR" sz="2000" dirty="0" err="1" smtClean="0"/>
              <a:t>πορογενούς</a:t>
            </a:r>
            <a:r>
              <a:rPr lang="el-GR" sz="2000" dirty="0" smtClean="0"/>
              <a:t> συστατικού σε ένα καρκίνωμα με συνυπάρχον κυψελιδικό (συμβατικό) στοιχείο προδικάζει τη βιοχημική υποτροπή της νόσου, οπότε καλό είναι να αναφέρεται στην ιστολογική έκθεση.</a:t>
            </a:r>
          </a:p>
          <a:p>
            <a:r>
              <a:rPr lang="el-GR" sz="2000" dirty="0" smtClean="0"/>
              <a:t>Διαβαθμίζεται πάντοτε ως </a:t>
            </a:r>
            <a:r>
              <a:rPr lang="el-GR" sz="2000" b="1" dirty="0" smtClean="0"/>
              <a:t>υψηλόβαθμης κακοήθειας </a:t>
            </a:r>
            <a:r>
              <a:rPr lang="el-GR" sz="2000" dirty="0" smtClean="0"/>
              <a:t>στο πρότυπο </a:t>
            </a:r>
            <a:r>
              <a:rPr lang="el-GR" sz="2000" dirty="0" smtClean="0">
                <a:effectLst>
                  <a:outerShdw blurRad="38100" dist="38100" dir="2700000" algn="tl">
                    <a:srgbClr val="000000">
                      <a:alpha val="43137"/>
                    </a:srgbClr>
                  </a:outerShdw>
                </a:effectLst>
              </a:rPr>
              <a:t>4</a:t>
            </a:r>
            <a:r>
              <a:rPr lang="el-GR" sz="2000" dirty="0" smtClean="0"/>
              <a:t> κατά </a:t>
            </a:r>
            <a:r>
              <a:rPr lang="en-US" sz="2000" dirty="0" smtClean="0"/>
              <a:t>Gleason </a:t>
            </a:r>
            <a:r>
              <a:rPr lang="el-GR" sz="2000" dirty="0" smtClean="0"/>
              <a:t>ή στο πρότυπο </a:t>
            </a:r>
            <a:r>
              <a:rPr lang="el-GR" sz="2000" b="1" dirty="0" smtClean="0"/>
              <a:t>5</a:t>
            </a:r>
            <a:r>
              <a:rPr lang="el-GR" sz="2000" dirty="0" smtClean="0"/>
              <a:t> , το δεύτερο όταν παρατηρείται συμπαγές συστατικό ή νέκρωση.</a:t>
            </a:r>
          </a:p>
          <a:p>
            <a:r>
              <a:rPr lang="el-GR" sz="2000" b="1" u="sng" dirty="0" smtClean="0"/>
              <a:t>Γνήσιοι </a:t>
            </a:r>
            <a:r>
              <a:rPr lang="el-GR" sz="2000" b="1" u="sng" dirty="0" err="1" smtClean="0"/>
              <a:t>αγγειοσυνδετικοί</a:t>
            </a:r>
            <a:r>
              <a:rPr lang="el-GR" sz="2000" b="1" u="sng" dirty="0" smtClean="0"/>
              <a:t> άξονες καρκινικών </a:t>
            </a:r>
            <a:r>
              <a:rPr lang="el-GR" sz="2000" b="1" u="sng" dirty="0" smtClean="0">
                <a:effectLst>
                  <a:outerShdw blurRad="38100" dist="38100" dir="2700000" algn="tl">
                    <a:srgbClr val="000000">
                      <a:alpha val="43137"/>
                    </a:srgbClr>
                  </a:outerShdw>
                </a:effectLst>
              </a:rPr>
              <a:t>θηλών</a:t>
            </a:r>
            <a:r>
              <a:rPr lang="el-GR" sz="2000" b="1" u="sng" dirty="0" smtClean="0"/>
              <a:t> </a:t>
            </a:r>
            <a:r>
              <a:rPr lang="el-GR" sz="2000" dirty="0" smtClean="0"/>
              <a:t>το </a:t>
            </a:r>
            <a:r>
              <a:rPr lang="el-GR" sz="2000" dirty="0" smtClean="0">
                <a:effectLst>
                  <a:outerShdw blurRad="38100" dist="38100" dir="2700000" algn="tl">
                    <a:srgbClr val="000000">
                      <a:alpha val="43137"/>
                    </a:srgbClr>
                  </a:outerShdw>
                </a:effectLst>
              </a:rPr>
              <a:t>χρησιμότερο διαγνωστικό γνώρισμα</a:t>
            </a:r>
            <a:r>
              <a:rPr lang="el-GR" sz="2000" dirty="0" smtClean="0"/>
              <a:t>. Ηθμοειδείς αδένες με </a:t>
            </a:r>
            <a:r>
              <a:rPr lang="el-GR" sz="2000" dirty="0" err="1" smtClean="0"/>
              <a:t>επιμηκυσμένους</a:t>
            </a:r>
            <a:r>
              <a:rPr lang="el-GR" sz="2000" dirty="0" smtClean="0"/>
              <a:t> πυρήνες</a:t>
            </a:r>
            <a:r>
              <a:rPr lang="en-US" sz="2000" dirty="0" smtClean="0"/>
              <a:t> </a:t>
            </a:r>
            <a:r>
              <a:rPr lang="el-GR" sz="2000" dirty="0" smtClean="0"/>
              <a:t>και άκαμπτους, διάτρητους ή </a:t>
            </a:r>
            <a:r>
              <a:rPr lang="el-GR" sz="2000" dirty="0" err="1" smtClean="0"/>
              <a:t>σχισμοειδείς</a:t>
            </a:r>
            <a:r>
              <a:rPr lang="el-GR" sz="2000" dirty="0" smtClean="0"/>
              <a:t> αυλούς, επίσης διαγνωστικοί, με συνυπάρχουσα νέκρωση και συμπαγείς περιοχές, στις οποίες οι πυρήνες συχνά δεν είναι κυλινδρικοί. Η συμπαγής διαμόρφωση, από μόνη της, δεν είναι ειδική· πρέπει να συναπαντάται με το </a:t>
            </a:r>
            <a:r>
              <a:rPr lang="el-GR" sz="2000" b="1" dirty="0" err="1" smtClean="0"/>
              <a:t>θηλώδες</a:t>
            </a:r>
            <a:r>
              <a:rPr lang="el-GR" sz="2000" dirty="0" smtClean="0"/>
              <a:t> ή ηθμοειδές πρότυπο.</a:t>
            </a:r>
          </a:p>
          <a:p>
            <a:r>
              <a:rPr lang="el-GR" sz="2000" dirty="0" smtClean="0"/>
              <a:t>Η πυρηνική </a:t>
            </a:r>
            <a:r>
              <a:rPr lang="el-GR" sz="2000" dirty="0" err="1" smtClean="0"/>
              <a:t>ατυπία</a:t>
            </a:r>
            <a:r>
              <a:rPr lang="el-GR" sz="2000" dirty="0" smtClean="0"/>
              <a:t> </a:t>
            </a:r>
            <a:r>
              <a:rPr lang="el-GR" sz="2000" i="1" dirty="0" smtClean="0"/>
              <a:t>ποικίλλει</a:t>
            </a:r>
            <a:r>
              <a:rPr lang="el-GR" sz="2000" dirty="0" smtClean="0"/>
              <a:t>.</a:t>
            </a:r>
          </a:p>
          <a:p>
            <a:r>
              <a:rPr lang="el-GR" sz="2000" dirty="0" smtClean="0"/>
              <a:t>Ο </a:t>
            </a:r>
            <a:r>
              <a:rPr lang="el-GR" sz="2000" dirty="0" err="1" smtClean="0"/>
              <a:t>ανοσοφαινότυπος</a:t>
            </a:r>
            <a:r>
              <a:rPr lang="el-GR" sz="2000" dirty="0" smtClean="0"/>
              <a:t>, εν γένει, παρόμοιος με την κυψελιδική ποικιλία, πλην όμως σε </a:t>
            </a:r>
            <a:r>
              <a:rPr lang="el-GR" sz="2000" u="sng" dirty="0" smtClean="0"/>
              <a:t>περί το </a:t>
            </a:r>
            <a:r>
              <a:rPr lang="el-GR" sz="2000" u="sng" dirty="0" smtClean="0">
                <a:effectLst>
                  <a:outerShdw blurRad="38100" dist="38100" dir="2700000" algn="tl">
                    <a:srgbClr val="000000">
                      <a:alpha val="43137"/>
                    </a:srgbClr>
                  </a:outerShdw>
                </a:effectLst>
              </a:rPr>
              <a:t>30%</a:t>
            </a:r>
            <a:r>
              <a:rPr lang="el-GR" sz="2000" u="sng" dirty="0" smtClean="0"/>
              <a:t> </a:t>
            </a:r>
            <a:r>
              <a:rPr lang="el-GR" sz="2000" dirty="0" smtClean="0"/>
              <a:t>των </a:t>
            </a:r>
            <a:r>
              <a:rPr lang="el-GR" sz="2000" dirty="0" err="1" smtClean="0"/>
              <a:t>πορογενών</a:t>
            </a:r>
            <a:r>
              <a:rPr lang="el-GR" sz="2000" dirty="0" smtClean="0"/>
              <a:t> </a:t>
            </a:r>
            <a:r>
              <a:rPr lang="el-GR" sz="2000" dirty="0" err="1" smtClean="0"/>
              <a:t>αδενοκαρκινωμάτων</a:t>
            </a:r>
            <a:r>
              <a:rPr lang="el-GR" sz="2000" dirty="0" smtClean="0"/>
              <a:t> </a:t>
            </a:r>
            <a:r>
              <a:rPr lang="el-GR" sz="2000" dirty="0" smtClean="0">
                <a:effectLst>
                  <a:outerShdw blurRad="38100" dist="38100" dir="2700000" algn="tl">
                    <a:srgbClr val="000000">
                      <a:alpha val="43137"/>
                    </a:srgbClr>
                  </a:outerShdw>
                </a:effectLst>
              </a:rPr>
              <a:t>ανευρίσκονται </a:t>
            </a:r>
            <a:r>
              <a:rPr lang="el-GR" sz="2000" dirty="0" err="1" smtClean="0">
                <a:effectLst>
                  <a:outerShdw blurRad="38100" dist="38100" dir="2700000" algn="tl">
                    <a:srgbClr val="000000">
                      <a:alpha val="43137"/>
                    </a:srgbClr>
                  </a:outerShdw>
                </a:effectLst>
              </a:rPr>
              <a:t>εστιακώς</a:t>
            </a:r>
            <a:r>
              <a:rPr lang="el-GR" sz="2000" dirty="0" smtClean="0">
                <a:effectLst>
                  <a:outerShdw blurRad="38100" dist="38100" dir="2700000" algn="tl">
                    <a:srgbClr val="000000">
                      <a:alpha val="43137"/>
                    </a:srgbClr>
                  </a:outerShdw>
                </a:effectLst>
              </a:rPr>
              <a:t> βασικά κύτταρα</a:t>
            </a:r>
            <a:r>
              <a:rPr lang="el-GR" sz="2000" dirty="0" smtClean="0"/>
              <a:t> ( λόγω </a:t>
            </a:r>
            <a:r>
              <a:rPr lang="el-GR" sz="2000" dirty="0" err="1" smtClean="0"/>
              <a:t>ενδοπορικής</a:t>
            </a:r>
            <a:r>
              <a:rPr lang="el-GR" sz="2000" dirty="0" smtClean="0"/>
              <a:t> διασποράς των καρκινικών κυττάρων). Επίσης, η απώλεια του </a:t>
            </a:r>
            <a:r>
              <a:rPr lang="en-US" sz="2000" dirty="0" smtClean="0"/>
              <a:t>PTEN </a:t>
            </a:r>
            <a:r>
              <a:rPr lang="el-GR" sz="2000" dirty="0" smtClean="0"/>
              <a:t>και η σύντηξη του γονιδίου </a:t>
            </a:r>
            <a:r>
              <a:rPr lang="en-US" sz="2000" dirty="0" smtClean="0"/>
              <a:t>ERG</a:t>
            </a:r>
            <a:r>
              <a:rPr lang="el-GR" sz="2000" dirty="0" smtClean="0"/>
              <a:t> </a:t>
            </a:r>
            <a:r>
              <a:rPr lang="el-GR" sz="2000" i="1" dirty="0" smtClean="0"/>
              <a:t>λιγότερο συχνά </a:t>
            </a:r>
            <a:r>
              <a:rPr lang="el-GR" sz="2000" dirty="0" smtClean="0"/>
              <a:t>απαντώνται συγκριτικά με τα κυψελιδικά </a:t>
            </a:r>
            <a:r>
              <a:rPr lang="el-GR" sz="2000" dirty="0" err="1" smtClean="0"/>
              <a:t>αδενοκαρκινώματα</a:t>
            </a:r>
            <a:r>
              <a:rPr lang="el-GR" sz="2000" dirty="0" smtClean="0"/>
              <a:t>.</a:t>
            </a:r>
          </a:p>
          <a:p>
            <a:endParaRPr lang="el-GR" sz="2000" dirty="0"/>
          </a:p>
        </p:txBody>
      </p:sp>
    </p:spTree>
    <p:extLst>
      <p:ext uri="{BB962C8B-B14F-4D97-AF65-F5344CB8AC3E}">
        <p14:creationId xmlns:p14="http://schemas.microsoft.com/office/powerpoint/2010/main" val="1463689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Δημοτικός">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920</TotalTime>
  <Words>1913</Words>
  <Application>Microsoft Office PowerPoint</Application>
  <PresentationFormat>Προβολή στην οθόνη (4:3)</PresentationFormat>
  <Paragraphs>155</Paragraphs>
  <Slides>33</Slides>
  <Notes>0</Notes>
  <HiddenSlides>0</HiddenSlides>
  <MMClips>0</MMClips>
  <ScaleCrop>false</ScaleCrop>
  <HeadingPairs>
    <vt:vector size="4" baseType="variant">
      <vt:variant>
        <vt:lpstr>Θέμα</vt:lpstr>
      </vt:variant>
      <vt:variant>
        <vt:i4>3</vt:i4>
      </vt:variant>
      <vt:variant>
        <vt:lpstr>Τίτλοι διαφανειών</vt:lpstr>
      </vt:variant>
      <vt:variant>
        <vt:i4>33</vt:i4>
      </vt:variant>
    </vt:vector>
  </HeadingPairs>
  <TitlesOfParts>
    <vt:vector size="36" baseType="lpstr">
      <vt:lpstr>Θέμα του Office</vt:lpstr>
      <vt:lpstr>Office Theme</vt:lpstr>
      <vt:lpstr>1_Θέμα του Office</vt:lpstr>
      <vt:lpstr>Διαφοροδιάγνωση νεοπλασιών με περιουρηθρική εντόπιση στον προστάτη αδένα .  Επέκταση της διαφοροδιάγνωσης  σε προστατικές νεοπλασίες   με  μορφολογικό  πρότυπο     μεγάλων  άτυπων αδένων.</vt:lpstr>
      <vt:lpstr>ΚΑΡΚΙΝΙΚΕΣ ΕΞΕΡΓΑΣΙΕΣ  ΠΑΡΑΚΕΙΜΕΝΩΝ ΤΗΣ ΟΥΡΗΘΡΑΣ  ΙΣΤΩΝ ΔΥΝΗΤΙΚΩΣ ΠΡΟΒΑΛΛΟΥΣΕΣ   ΕΝΔΟ-ΠΕΡΙ / ΟΥΡΗΘΡΙΚΩΣ </vt:lpstr>
      <vt:lpstr> Γενικά, νεοπλασματικές εξεργασίες σε προστατικούς αδένες  μέσου ή μεγάλου μεγέθους,   με κλινικώς σημαντική διαφοροδιάγνωση.  </vt:lpstr>
      <vt:lpstr>ΚΛΙΝΙΚΗ ΣΗΜΑΣΙΑ  ΤΗΣ ΕΝ ΛΟΓΩ ΙΣΤΟΛΟΓΙΚΗΣ ΔΙΑΦΟΡΟΔΙΑΓΝΩΣΗΣ </vt:lpstr>
      <vt:lpstr>Κομβικά  διαφοροδιαγνωστικά σημεία </vt:lpstr>
      <vt:lpstr>Ουροθηλιακό καρκίνωμα στον προστάτη αδένα Το σπάνιο, πρωτοπαθές ουροθηλιακό καρκίνωμα του προστάτη αδένα που εξορμάται από την προστατική ουρήθρα, τους περιουρηθρικούς  αδένες και τους εγγύς προστατικούς πόρους πρέπει να διακριθεί απ’ το δευτεροπαθές καρκίνωμα από την ουροδόχο κύστη που επεκτείνεται εντός του προστάτη αδένα (στάδιο pT4 του καρκίνου της ουροδόχου) , καθώς το δευτεροπαθές ουροθηλιακό καρκίνωμα είναι σαφώς συχνότερο και  έχει χειρότερη πρόγνωση· αξίζει να αναφερθεί ότι περί το ήμισυ των αντίστοιχων ασθενών δεν έχουν ιστορικό ή  έχουν μεν ιστορικό αλλά όχι ταυτόχρονη ανάπτυξη ουροθηλιακού καρκινώματος  στην ουροδόχο κύστη. Το ουροθηλιακό καρκίνωμα εντός του προστάτη μπορεί να παραμένει in situ οπότε εξελίσσεται κλινικώς ευμενέστερα από όταν διηθεί το υπόστρωμα του προστάτη αδένα.  </vt:lpstr>
      <vt:lpstr> Ουροθηλιακό καρκίνωμα, πιθανότατα από την ουροδόχο κύστη,  με  ενδοεπιθηλιακή επέκταση στους περιουρηθραίους πόρους του προστάτη αδένα. Η εμπλοκή των πόρων οφείλει να διακριθεί  από τη διήθηση του υποστρώματος του προστάτη αδένα.</vt:lpstr>
      <vt:lpstr>Ουροθηλιακό καρκίνωμα στην ουρήθρα  εν προκειμένω σχετιζόμενο με αντίστοιχο της ουροδόχου κύστης. Η διάγνωσή του καθορίζει τη διατήρηση ή μη της ουρήθρας κατά την κυστεκτομή στους άρρενες με καρκίνο στην ουροδόχο κύστη. Στα θήλεα άτομα γίνεται ούτως ή άλλως ουρηθρεκτομή κατά την κυστεκτομή.  </vt:lpstr>
      <vt:lpstr>Πορογενές αδενοκαρκίνωμα του προστάτη αδένα (Ι) </vt:lpstr>
      <vt:lpstr>Πορογενές αδενοκαρκίνωμα του προστάτη αδένα (ΙΙ) </vt:lpstr>
      <vt:lpstr>Παρουσίαση του PowerPoint</vt:lpstr>
      <vt:lpstr>Ενδοπορικό καρκίνωμα  Όψιμο γεγονός στη φυσική πορεία του συμβατικού κυψελιδικού προστατικού καρκίνου. Άτυπα, κυβοειδή κύτταρα με στρογγυλούς πυρήνες (κυψελιδικής μορφής κύτταρα). Παρακείμενο διηθητικό καρκίνωμα σχεδόν πάντα. Διατήρηση βασικού κυτταρικού στοίχου στο ενδοπορικό καρκίνωμα, τουλάχιστον εστιακώς, οπότε αποκλείεται το υψηλόβαθμης κακοήθειας κυψελιδικό αδενοκαρκίνωμα του προστάτη αδένα. Αντίθετα με την PIN, πολυάριθμες συρρέουσες αδενικές δομές  με πολύ σύνθετη αρχιτεκτονική, πολύ έντονη  και σχετικά  ανομοιόμορφη πυρηνική ατυπία μεταξύ των ατύπων  κυψελιδικών κυττάρων, μιτώσεις, πιθανή  η νέκρωση.  (ΔΔ: υψηλόβαθμη PIN= πρόδρομη αλλοίωση του προστατικού καρκίνου, ενίοτε μεταπίπτουσα σε διηθητικό καρκίνωμα)</vt:lpstr>
      <vt:lpstr>  Άτυποι αδένες δίκην PIN,  παρακείμενοι διηθητικών κυψελιδικών καρκινωμάτων πιθανώς να αντιστοιχούν σε ενδοπορικά καρκινώματα «χαμηλόβαθμης μορφολογικής κακοήθειας». Ο  σχετικός όρος, «άτυπος ενδοπορικός πολλαπλασιασμός» , αν και κυτταρολογικώς υπολείπεται σε ατυπία από το ενδοπορικό καρκίνωμα, μορφολογικώς μάλλον υπερτερεί σε ατυπία από τη HGPIN· αντιστοιχεί δε, σε ορισμένους μεγάλους, χαλαρά ηθμοειδείς αδένες οι οποίοι μορφολογικώς δεν επαρκούν για τη διάγνωση ενδοπορικού καρκινώματος· πλην όμως , σε επίπεδο μοριακών μεταβολών ( κατάσταση των γονιδίων ERG &amp; PTEN) και κλινικής συμπεριφοράς, προσομοιάζουν με το ενδοπορικό καρκίνωμα. Στις περιπτώσεις που ο «άτυπος ενδοπορικός πολλαπλασιασμός» αποτελεί το μόνο εύρημα στο βιοπτικό μας υλικό, χρειάζεται, αντίθετα με τη διάγνωση της HG PIN,  άμεση επανάληψη της βιοψίας , ώστε να μην ξεφύγει πιθανό διηθητικό καρκίνωμα. M Zhou. Modern Pathol (2018) 31, S71-9</vt:lpstr>
      <vt:lpstr>ΚΡΙΤΗΡΙΑ ΔΙΑΦΟΡΟΔΙΑΓΝΩΣΗΣ  ΕΝΔΟΠΟΡΙΚΟΥ ΚΑΡΚΙΝΩΜΑΤΟΣ ΚΑΙ HG PIN</vt:lpstr>
      <vt:lpstr>Παρουσίαση του PowerPoint</vt:lpstr>
      <vt:lpstr>Παρουσίαση του PowerPoint</vt:lpstr>
      <vt:lpstr>Παρουσίαση του PowerPoint</vt:lpstr>
      <vt:lpstr>HG PIN Αισθητή παρουσία διαχωριστικού υποστρώματος ανάμεσα στους αδένες με HG PIN, οι οποίoι εμφανίζουν σχετικά απλή αρχιτεκτονική και άτυπα κυψελιδικά κύτταρα με στρογγυλούς πυρήνες. Στοιχεία του βασικού κυτταρικού στοίχου παρόντα, εκτός, πιθανώς, από μια μονήρη, μικρή εστία HG PIN.  </vt:lpstr>
      <vt:lpstr>Παρουσίαση του PowerPoint</vt:lpstr>
      <vt:lpstr>Το δίκην PIN καρκίνωμα εμφανίζεται ως εστία συνωστιζόμενων μεγάλων αδένων. Εικ.a. Κάθε μεμονωμένος καρκινικός αδένας είναι μεγάλου μεγέθους, με ανώμαλο περίγραμμα και κυματιστό αυλό παρόμοια με τους αδένες της HGPIΝ· παρόλα αυτά, οι καρκινικοί αδένες είναι πιο συνωστισμένοι συγκριτικά με εκείνους της HGPIN, μερικοί δε εξ αυτών συρρέουν εν μέσω λιγοστού παρεμβαλλόμενου υποστρώματος. Εικ.b. Οι καρκινικοί αδένες πιθανώς να είναι έντονα διατεταμένοι.   Στο δίκην PIN καρκίνωμα, οι καρκινικοί αδένες επενδύονται από ψευδοστοιβαδοποιούμενα κύτταρα με εδώ στρογγυλούς πυρήνες (Εικ.c). Μερικοί όγκοι εμφανίζουν λιγότερο προβάλλοντα πυρήνια απότι η HGPIN(Εικ.d). Πλήρης η απουσία βασικού κυτταρικού στοίχου και ανοσοϊστοθετικότητα της AMACR (Εικ.e).  M Zhou. Modern Pathol (2018) 31, S71-9</vt:lpstr>
      <vt:lpstr>Μεγάλοι αδένες με επιθήλιο της μορφής των πόρων Επιβάλλεται προσεκτική μελέτη της αρχιτεκτονικής, ώστε να ξεχωρίσουμε τη σχετικά απλή αρχιτεκτονική του δίκην PIN  καρκινώματος με επιμηκυσμένους πυρήνες , αθροιστικού βαθμού κακοήθειας κατά Gleason 6 (3+3) (αρ. εικ.)  το οποίο συμπεριφέρεται σαν το αντιστοίχου βαθμού κακοήθειας κυψελιδικό αδενοκαρκίνωμα, από την πιο σύνθετη γνήσια θηλώδη αρχιτεκτονική του επιθετικού κλασικού πορογενούς αδενοκαρκινώματος, αθροιστικού βαθμού κακοήθειας κατά Gleason 8 (4+4) (δεξιά εικ.)</vt:lpstr>
      <vt:lpstr> Συμβατικό κυψελιδικό αδενοκαρκίνωμα , ηθμοειδούς διαμόρφωσης της περιφερικής ζώνης του προστάτη αδένα   αθροιστικού βαθμού κακοήθειας κατά Gleason 4+4=8. Παντελής η απουσία βασικού κυτταρικού στοίχου σε όλους τους ύποπτους αδένες.</vt:lpstr>
      <vt:lpstr>ΣΥΣΤΑΣΕΙΣ ΓΙΑ ΑΝΑΦΟΡΑ ΗΘΜΟΕΙΔΩΝ ΑΛΛΟΙΩΣΕΩΝ  </vt:lpstr>
      <vt:lpstr>Παρουσίαση του PowerPoint</vt:lpstr>
      <vt:lpstr>Παρουσίαση του PowerPoint</vt:lpstr>
      <vt:lpstr>   Πρόβλημα:  Ανάπτυξη κακοήθους νεοπλασίας σωματικής κατηγορίας σε έδαφος όγκων γεννητικών κυττάρων του όρχεως  </vt:lpstr>
      <vt:lpstr>Οι σωματικής κατηγορίας κακοήθεις νεοπλασίες  σε έδαφος τερατώματος, εντός ή εκτός του όρχεως, μπορεί να εμφανίζουν  είτε  απωστικό είτε  διηθητικό πρότυπο ανάπτυξης·  ξεχωρίζουν δε από άωρα τερατωματώδη συστατικά,  καθώς αυτές αποτελούνται υποχρεωτικώς από  έναν  αμιγή πληθυσμό  ατύπων, μεσεγχυματικών ή επιθηλιακών κυττάρων,  χωρίς παρεμβαλλόμενα άλλα τερατωματώδη συστατικά, που καταλαμβάνει τουλάχιστον ένα οπτικό πεδίο μικρής μεγέθυνσης  (Χ4,  διαμέτρου 5 χιλ.) </vt:lpstr>
      <vt:lpstr> Υπολειμματικά αδενικά στοιχεία τερατώματος σε οπισθοπεριτοναϊκή μάζα μετά από χημειοθεραπεία, εξού πιθανότατα και η κυτταρική τους ατυπία. Η ανάμειξή τους με άλλα  τερατωματώδη στοιχεία , ήτοι  με φωλιά κερατινοποιούμενων ακανθωδών κυττάρων (βέλος) και με κυτταρικό ατρακτόμορφο μεσεγχυματικό συστατικό (αντί του δεσμοπλαστικού στρώματος του καρκίνου) απομακρύνει τη διάγνωση  σωματικού αδενοκαρκινώματος.</vt:lpstr>
      <vt:lpstr>Ατυπία συχνά παρατηρείται σε στοιχεία τερατώματος όπου όμως πρέπει να διατηρείται μια σχετικά οργανωμένη ανάμειξη των άτυπων δομών τόσο με άλλες τερατωματώδεις δομές  (πάνω εικόνες) όσο και, πιθανότατα, με συστατικά άλλων ποικιλιών ΟΓΚ. Η μετά από θεραπευτικούς χειρισμούς ατυπία είναι συνήθως διάχυτη και στερείται της οζώδους ή διηθητικής ανάπτυξης  (βλ. κάτω δεξιά εικόνα) ενός αμιγούς άτυπου κυτταρικού πληθυσμού.</vt:lpstr>
      <vt:lpstr>Δευτερογενής ανάπτυξη σωματικής κατηγορίας αδενοκαρκινώματος, εν προκειμένω βλεννώδους ποικιλίας, σε έδαφος υπολειμματικών στοιχείων τερατώματος, μετά από χημειοθεραπεία. Για τη μετάπτωση ενός τερατώματος  σε καρκίνωμα επιβάλλεται η αναγνώριση σαφούς διηθητικής ανάπτυξης, κατά κανόνα εντός δεσμοπλαστικού υποστρώματος.</vt:lpstr>
      <vt:lpstr>Αδενικό πρότυπο διάταξης νεοπλασματικών κυττάρων  όγκου λεκιθικού ασκού (ΟΛΑ). Σωληνώδεις δομές είτε απλές είτε σύνθετες, αλληλοσυνδεόμενες, συχνά με εντερική διαφοροποίηση, στερούμενες όμως λείας μυϊκής επένδυσης - εν αντιθέσει  με πολλούς αδένες τερατωμάτων - ή  προσομοιάζουσες με ενδομητρικούς αδένες εκκριτικής φάσης  με ψηλά, κιονοειδή κύτταρα και υποπυρηνικά κενοτόπια (δεξ. εικόνα).  Πριν  διαγνωσθεί σωματικής κατηγορίας αδενοκαρκίνωμα σε έφαφος ΟΓΚ, κυρίως τερατώματος,  πρέπει να αποκλειστούν τα αδενικά πρότυπα του ΟΛΑ.</vt:lpstr>
      <vt:lpstr>Mεταστατικός όγκος λεκιθικού ασκού (ΟΛΑ) στο ήπαρ με σαρκωματοειδές  ατρακτοκυτταρικό πρότυπο και υποσημαινόμενο σχηματισμό  χαρακτηριστικών για τον ΟΛΑ, δικτυωτών ή δακτυλιοειδών δομών. Η ανομοιογενής ανοσοϊστοθετικότητα των ατρακτόμορφων κυττάρων στην κερατίνη επίσης συνηγορεί υπέρ ΟΛΑ. Θεραπευτικά, η χειρουργική εξαίρεση είναι προτιμότερη της συνέχισης χημειοθεραπείας για ΟΓΚ, καθώς το μετά από χημειοθεραπεία ανιχνευόμενο σαρκωματοειδές πρότυπο του όγκου  λεκιθικού ασκού συμπεριφέρεται ανάλογα με δευτερογενές σωματικό σάρκωμα προερχόμενο από ΟΓΚ. </vt:lpstr>
      <vt:lpstr>H αφομοίωση της θεωρίας μέσω της  πράξης   στα ιατρικά συγγράμματα. A. C. Lazaris (ed.) CLINICAL GENITOURINARY PATHOLOGY :  A Case-based Learning Approach. SPRINGER,  Berlin 2018.</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Νεφέλη</dc:creator>
  <cp:lastModifiedBy>Νεφέλη</cp:lastModifiedBy>
  <cp:revision>149</cp:revision>
  <dcterms:created xsi:type="dcterms:W3CDTF">2019-05-18T06:00:07Z</dcterms:created>
  <dcterms:modified xsi:type="dcterms:W3CDTF">2020-10-27T16:21:19Z</dcterms:modified>
</cp:coreProperties>
</file>