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76" r:id="rId3"/>
    <p:sldId id="348" r:id="rId4"/>
    <p:sldId id="357" r:id="rId5"/>
    <p:sldId id="341" r:id="rId6"/>
    <p:sldId id="323" r:id="rId7"/>
    <p:sldId id="325" r:id="rId8"/>
    <p:sldId id="324" r:id="rId9"/>
    <p:sldId id="333" r:id="rId10"/>
    <p:sldId id="334" r:id="rId11"/>
    <p:sldId id="335" r:id="rId12"/>
    <p:sldId id="352" r:id="rId13"/>
    <p:sldId id="332" r:id="rId14"/>
    <p:sldId id="277" r:id="rId15"/>
    <p:sldId id="278" r:id="rId16"/>
    <p:sldId id="327" r:id="rId17"/>
    <p:sldId id="336" r:id="rId18"/>
    <p:sldId id="326" r:id="rId19"/>
    <p:sldId id="330" r:id="rId20"/>
    <p:sldId id="329" r:id="rId21"/>
    <p:sldId id="282" r:id="rId22"/>
    <p:sldId id="360" r:id="rId23"/>
    <p:sldId id="361" r:id="rId24"/>
    <p:sldId id="362" r:id="rId25"/>
    <p:sldId id="338" r:id="rId26"/>
    <p:sldId id="337" r:id="rId27"/>
    <p:sldId id="285" r:id="rId28"/>
    <p:sldId id="328" r:id="rId29"/>
    <p:sldId id="283" r:id="rId30"/>
    <p:sldId id="284" r:id="rId31"/>
    <p:sldId id="291" r:id="rId32"/>
    <p:sldId id="287" r:id="rId33"/>
    <p:sldId id="350" r:id="rId34"/>
    <p:sldId id="305" r:id="rId35"/>
    <p:sldId id="299" r:id="rId36"/>
    <p:sldId id="308" r:id="rId37"/>
    <p:sldId id="349" r:id="rId38"/>
    <p:sldId id="345" r:id="rId39"/>
    <p:sldId id="354" r:id="rId40"/>
    <p:sldId id="355" r:id="rId41"/>
    <p:sldId id="353" r:id="rId42"/>
    <p:sldId id="356" r:id="rId43"/>
    <p:sldId id="351" r:id="rId44"/>
    <p:sldId id="313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 strike="noStrike"/>
            </a:lvl1pPr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strike="noStrike"/>
            </a:lvl1pPr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0CDDC3-C0B5-4FA8-BA80-5C3A52280681}" type="datetimeFigureOut">
              <a:rPr lang="el-GR" smtClean="0"/>
              <a:pPr/>
              <a:t>17/1/2018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A5B7D2-6ACC-4E91-A2EC-B7153D17BB6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Το 1998 η ένωση γιατρών των </a:t>
            </a:r>
            <a:r>
              <a:rPr lang="en-US" sz="2000" dirty="0" smtClean="0">
                <a:solidFill>
                  <a:schemeClr val="bg1"/>
                </a:solidFill>
              </a:rPr>
              <a:t>USA</a:t>
            </a:r>
            <a:r>
              <a:rPr lang="el-GR" sz="2000" dirty="0" smtClean="0">
                <a:solidFill>
                  <a:schemeClr val="bg1"/>
                </a:solidFill>
              </a:rPr>
              <a:t> ανακοίνωσε ότι όταν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τα συστήματα αλλάζουν η Ιατρική εκπαίδευση πρέπει να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αντιλαμβάνεται τα μηνύματα και να προσαρμόζει την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εκπαίδευση ανάλογα με τις ανάγκες της κοινωνίας.</a:t>
            </a:r>
          </a:p>
          <a:p>
            <a:pPr>
              <a:buNone/>
            </a:pP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Η </a:t>
            </a:r>
            <a:r>
              <a:rPr lang="el-GR" sz="2000" smtClean="0">
                <a:solidFill>
                  <a:schemeClr val="bg1"/>
                </a:solidFill>
              </a:rPr>
              <a:t>Νοσηλευτική εκπαίδευση…….;</a:t>
            </a:r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user\Pictures\παρουσίαση\0_61_duke_cam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Yin-Yang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untitled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1.jpg"/>
          <p:cNvPicPr>
            <a:picLocks noChangeAspect="1" noChangeArrowheads="1"/>
          </p:cNvPicPr>
          <p:nvPr/>
        </p:nvPicPr>
        <p:blipFill>
          <a:blip r:embed="rId2" cstate="print"/>
          <a:srcRect t="19536" r="13978" b="28904"/>
          <a:stretch>
            <a:fillRect/>
          </a:stretch>
        </p:blipFill>
        <p:spPr bwMode="auto">
          <a:xfrm rot="16200000">
            <a:off x="1714480" y="1000108"/>
            <a:ext cx="5715039" cy="471490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163704" y="1385715"/>
          <a:ext cx="4816592" cy="4086570"/>
        </p:xfrm>
        <a:graphic>
          <a:graphicData uri="http://schemas.openxmlformats.org/drawingml/2006/table">
            <a:tbl>
              <a:tblPr/>
              <a:tblGrid>
                <a:gridCol w="2408296"/>
                <a:gridCol w="2408296"/>
              </a:tblGrid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Yin Forces/Aspects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Yang Forces/Aspects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Dark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Light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Moon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Sun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Water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Fire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Passive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Active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Descending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Ascending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Contracting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Expanding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Cold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Hot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Winter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Summer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Interior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Exterior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Heavy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Light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Bone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Skin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Front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Back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Interior of Body</a:t>
                      </a:r>
                      <a:endParaRPr lang="en-US" sz="90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Exterior of body</a:t>
                      </a:r>
                      <a:endParaRPr lang="en-US" sz="900" dirty="0">
                        <a:solidFill>
                          <a:srgbClr val="33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259" marR="75259" marT="75259" marB="752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nb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44675"/>
            <a:ext cx="348773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470650" cy="2314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l-GR" sz="32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 Greek"/>
              </a:rPr>
              <a:t>Ο ΗΛΕΚΤΡΟΒΕΛΟΝΙΣΜΟΣ </a:t>
            </a:r>
            <a:endParaRPr lang="en-US" sz="3200" b="1" kern="10" dirty="0" smtClean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 Greek"/>
            </a:endParaRPr>
          </a:p>
          <a:p>
            <a:pPr algn="ctr"/>
            <a:r>
              <a:rPr lang="el-GR" sz="32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 Greek"/>
              </a:rPr>
              <a:t>ΚΑΤΑ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 Greek"/>
              </a:rPr>
              <a:t>     VOLL</a:t>
            </a:r>
            <a:endParaRPr lang="el-GR" sz="32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 Greek"/>
            </a:endParaRPr>
          </a:p>
          <a:p>
            <a:pPr algn="ctr"/>
            <a:endParaRPr lang="el-GR" sz="32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 Gree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71472" y="2285992"/>
            <a:ext cx="60118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1816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ο Γάλλος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Louis Berlioz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περιέγραψε πρώτος 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την διέγερση των σημείων του βελονισμού, με ηλεκτρικά       ερεθίσματα, για την διάγνωση και την θεραπεία μίας νοσογόνου κατάστασης.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l-GR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Dr. Roger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de la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Fuye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το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1940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στη Γαλλία.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 vivo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μελέτες σε πειραματικά μοντέλα.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Βασιζόμενος στην αγωγιμότητα του δέρματος παρατήρησε ότι υπάρχουν σημεία περισσότερο ηλεκτρικά αγώγιμα από άλλα.</a:t>
            </a:r>
          </a:p>
          <a:p>
            <a:endParaRPr lang="el-GR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4829175" cy="6334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ΗΛΕΚΤΡΟΒΕΛΟΝΙΣΜΟΣ</a:t>
            </a:r>
          </a:p>
        </p:txBody>
      </p:sp>
      <p:pic>
        <p:nvPicPr>
          <p:cNvPr id="22530" name="Picture 2" descr="C:\Users\user\Pictures\παρουσίαση\Old-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929066"/>
            <a:ext cx="2743193" cy="25622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1" name="Picture 3" descr="C:\Users\user\Pictures\παρουσίαση\feather-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1428760" cy="132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V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96068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3789363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Το 195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 ο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Dr.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Reinhard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Voll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 συνεργάστηκε με τον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De la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Fuye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ερευνητικά και τεκμηρίωσαν τη μέθοδο και ακολούθησαν μελέτες σε ενήλικες και παιδιά με τη συμμετοχή προσκεκλημένων ερευνητών στη Γερμανία για καθορισμό φυσιολογικών και μη τιμών.</a:t>
            </a:r>
          </a:p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Κατασκευή ανάλογης συσκευής.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4140200" y="2205038"/>
            <a:ext cx="453707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13236"/>
              </a:avLst>
            </a:prstTxWarp>
          </a:bodyPr>
          <a:lstStyle/>
          <a:p>
            <a:pPr algn="ctr"/>
            <a:r>
              <a:rPr lang="el-GR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ΗΛΕΚΤΡΟΒΕΛΟΝΙΣΜΟΣ </a:t>
            </a:r>
          </a:p>
          <a:p>
            <a:pPr algn="ctr"/>
            <a:r>
              <a:rPr lang="el-GR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ΚΑΤΑ </a:t>
            </a: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VOLL (</a:t>
            </a:r>
            <a:r>
              <a:rPr lang="el-GR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ΗΑ</a:t>
            </a:r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V)</a:t>
            </a:r>
            <a:endParaRPr lang="el-GR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Monotype Corsiva"/>
            </a:endParaRPr>
          </a:p>
        </p:txBody>
      </p:sp>
      <p:pic>
        <p:nvPicPr>
          <p:cNvPr id="6149" name="Picture 7" descr="k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941888"/>
            <a:ext cx="23082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1557338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Μέτρηση της αγωγιμότητας μέσω των </a:t>
            </a:r>
            <a:r>
              <a:rPr lang="el-GR" dirty="0" err="1" smtClean="0">
                <a:solidFill>
                  <a:schemeClr val="bg1"/>
                </a:solidFill>
                <a:latin typeface="Comic Sans MS" pitchFamily="66" charset="0"/>
              </a:rPr>
              <a:t>βελονιστηκών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σημείων στα άνω και κάτω άκρα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Φυσιολογικές τιμές 50 –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65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Τιμές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5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– 80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80 –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100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μεγάλη αγωγιμότητα, χαμηλή αντίσταση.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Τιμές κάτω από 30 εκφύλιση οργάνων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Κάτω από 10 κακοήθεια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2411413" y="1052513"/>
            <a:ext cx="3816350" cy="576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l-G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ΚΑΘΟΡΙΣΜΟΣ ΤΙΜΩΝ</a:t>
            </a:r>
          </a:p>
        </p:txBody>
      </p:sp>
      <p:pic>
        <p:nvPicPr>
          <p:cNvPr id="8196" name="Picture 8" descr="gh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71900"/>
            <a:ext cx="303688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Scanned Documents\Εικόνα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06043" y="-906032"/>
            <a:ext cx="6331915" cy="871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Εξέλιξη του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EAV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, στην Αμερική και στη συνέχεια στην Ευρώπη με τη χρήση του ηλεκτρονικού υπολογιστή.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>
              <a:latin typeface="Book Antiqua" pitchFamily="18" charset="0"/>
            </a:endParaRPr>
          </a:p>
          <a:p>
            <a:endParaRPr lang="el-GR" dirty="0"/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692275" y="981075"/>
            <a:ext cx="5737225" cy="495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20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ELECTRO – DERMAL – SCREENING</a:t>
            </a:r>
            <a:endParaRPr lang="el-GR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Monotype Corsiva"/>
            </a:endParaRPr>
          </a:p>
        </p:txBody>
      </p:sp>
      <p:pic>
        <p:nvPicPr>
          <p:cNvPr id="7172" name="Picture 6" descr="g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22151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eco-earthfi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928462"/>
            <a:ext cx="2571736" cy="192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00100" y="3143248"/>
            <a:ext cx="66268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Η διέγερση αντιπροσωπεύει το </a:t>
            </a:r>
            <a:r>
              <a:rPr lang="el-GR" dirty="0" err="1">
                <a:solidFill>
                  <a:schemeClr val="bg1"/>
                </a:solidFill>
                <a:latin typeface="Comic Sans MS" pitchFamily="66" charset="0"/>
              </a:rPr>
              <a:t>παρεμβληθέν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 σκεύασμα</a:t>
            </a:r>
          </a:p>
          <a:p>
            <a:pPr>
              <a:buFontTx/>
              <a:buBlip>
                <a:blip r:embed="rId3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Με επαναφορά της βελόνας</a:t>
            </a:r>
          </a:p>
          <a:p>
            <a:pPr>
              <a:buFontTx/>
              <a:buBlip>
                <a:blip r:embed="rId3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Μερική επαναφορά</a:t>
            </a:r>
          </a:p>
          <a:p>
            <a:pPr>
              <a:buFontTx/>
              <a:buBlip>
                <a:blip r:embed="rId3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Πλήρης επαναφορά</a:t>
            </a:r>
          </a:p>
          <a:p>
            <a:pPr>
              <a:buFontTx/>
              <a:buBlip>
                <a:blip r:embed="rId3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Έλεγχος δοσολογίας</a:t>
            </a:r>
          </a:p>
          <a:p>
            <a:pPr>
              <a:buFontTx/>
              <a:buBlip>
                <a:blip r:embed="rId3"/>
              </a:buBlip>
            </a:pP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Άμεση παρέμβαση στα </a:t>
            </a:r>
            <a:r>
              <a:rPr lang="el-GR" dirty="0" err="1" smtClean="0">
                <a:solidFill>
                  <a:schemeClr val="bg1"/>
                </a:solidFill>
                <a:latin typeface="Comic Sans MS" pitchFamily="66" charset="0"/>
              </a:rPr>
              <a:t>βελονιστηκά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σημεία (μη φαρμακευτικά)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5762625" cy="19002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ΑΠΟΚΑΤΑΣΤΑΣΗ</a:t>
            </a:r>
          </a:p>
          <a:p>
            <a:pPr algn="ctr"/>
            <a:endParaRPr lang="el-G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Monotype Corsiva"/>
            </a:endParaRPr>
          </a:p>
          <a:p>
            <a:pPr algn="ctr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ΕΝΕΡΓΕΙΑΚΗΣ ΙΣΟΡΡΟΠΙΑΣ</a:t>
            </a: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2124075" y="1557338"/>
            <a:ext cx="518477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l-G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Monotype Corsiva"/>
              </a:rPr>
              <a:t>Το τεστ του σκευάσματος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MG043220154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52638"/>
            <a:ext cx="628651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0"/>
            <a:ext cx="2987675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Στα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2598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</a:rPr>
              <a:t>π.Χ</a:t>
            </a:r>
            <a:r>
              <a:rPr lang="el-GR" dirty="0" err="1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αναφέρεται το αρχαιότερο ιατρικό κινέζικο σύγγραμμα σχετικά με το βελονισμό. «</a:t>
            </a:r>
            <a:r>
              <a:rPr lang="en-US" dirty="0">
                <a:solidFill>
                  <a:schemeClr val="bg1"/>
                </a:solidFill>
              </a:rPr>
              <a:t>Huang Di </a:t>
            </a:r>
            <a:r>
              <a:rPr lang="en-US" dirty="0" err="1">
                <a:solidFill>
                  <a:schemeClr val="bg1"/>
                </a:solidFill>
              </a:rPr>
              <a:t>Nei</a:t>
            </a:r>
            <a:r>
              <a:rPr lang="en-US" dirty="0">
                <a:solidFill>
                  <a:schemeClr val="bg1"/>
                </a:solidFill>
              </a:rPr>
              <a:t> Sing of the Yellow Emperor’s classic of internal Medicine</a:t>
            </a:r>
            <a:r>
              <a:rPr lang="el-GR" dirty="0" smtClean="0">
                <a:solidFill>
                  <a:schemeClr val="bg1"/>
                </a:solidFill>
              </a:rPr>
              <a:t>»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Το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1949 </a:t>
            </a:r>
            <a:r>
              <a:rPr lang="el-GR" dirty="0" smtClean="0">
                <a:solidFill>
                  <a:schemeClr val="bg1"/>
                </a:solidFill>
              </a:rPr>
              <a:t>εκδίδεται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για το πανεπιστήμιο </a:t>
            </a:r>
            <a:r>
              <a:rPr lang="en-US" dirty="0" smtClean="0">
                <a:solidFill>
                  <a:schemeClr val="bg1"/>
                </a:solidFill>
              </a:rPr>
              <a:t>John Ho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Pkins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liza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Veith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Σύμφωνα με την παραδοσιακή κινέζικη ιατρική κάθε λειτουργία του οργανισμού εξαρτάται από την συνεχή ενεργειακή ισορροπία των οργάνων.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Της νόσου προηγείται ενεργειακή διαταραχή η οποία δεν μπορεί να διαγνωσθεί σε κλινικό επίπεδο ούτε με τις κλασσικές μεθόδους.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3779838" y="765175"/>
            <a:ext cx="4684712" cy="1071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9300"/>
              </a:avLst>
            </a:prstTxWarp>
          </a:bodyPr>
          <a:lstStyle/>
          <a:p>
            <a:pPr algn="ctr"/>
            <a:r>
              <a:rPr lang="el-GR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FF99"/>
                </a:solidFill>
                <a:latin typeface="Monotype Corsiva"/>
              </a:rPr>
              <a:t>ΙΣΤΟΡΙΚΗ </a:t>
            </a:r>
            <a:r>
              <a:rPr lang="el-GR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99"/>
                </a:solidFill>
                <a:latin typeface="Monotype Corsiva"/>
              </a:rPr>
              <a:t>ΠΡΟΣΕΓΓΙΣΗ</a:t>
            </a:r>
            <a:endParaRPr lang="el-GR" sz="2400" b="1" kern="10" dirty="0">
              <a:ln w="9525">
                <a:noFill/>
                <a:round/>
                <a:headEnd/>
                <a:tailEnd/>
              </a:ln>
              <a:solidFill>
                <a:srgbClr val="FFFF99"/>
              </a:solidFill>
              <a:latin typeface="Monotype Corsiva"/>
            </a:endParaRPr>
          </a:p>
          <a:p>
            <a:pPr algn="ctr"/>
            <a:r>
              <a:rPr lang="el-GR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99"/>
                </a:solidFill>
                <a:latin typeface="Monotype Corsiva"/>
              </a:rPr>
              <a:t>Του  βελονισμού - </a:t>
            </a:r>
            <a:r>
              <a:rPr lang="el-GR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99"/>
                </a:solidFill>
                <a:latin typeface="Monotype Corsiva"/>
              </a:rPr>
              <a:t>ηλεκτροβελονισμού</a:t>
            </a:r>
            <a:endParaRPr lang="el-GR" sz="2400" b="1" kern="10" dirty="0" smtClean="0">
              <a:ln w="9525">
                <a:noFill/>
                <a:round/>
                <a:headEnd/>
                <a:tailEnd/>
              </a:ln>
              <a:solidFill>
                <a:srgbClr val="FFFF99"/>
              </a:solidFill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14282" y="2571744"/>
            <a:ext cx="30972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Διέγερση συμπαθητικού- παρασυμπαθητικού</a:t>
            </a:r>
          </a:p>
          <a:p>
            <a:r>
              <a:rPr lang="el-GR" dirty="0" err="1">
                <a:solidFill>
                  <a:schemeClr val="bg1"/>
                </a:solidFill>
                <a:latin typeface="Comic Sans MS" pitchFamily="66" charset="0"/>
              </a:rPr>
              <a:t>Ανοσοδιέγερση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dirty="0" err="1">
                <a:solidFill>
                  <a:schemeClr val="bg1"/>
                </a:solidFill>
                <a:latin typeface="Comic Sans MS" pitchFamily="66" charset="0"/>
              </a:rPr>
              <a:t>Αγγειοσύσπαση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Ενίσχυση της δράσης των κυττάρων φυσικοί </a:t>
            </a:r>
            <a:r>
              <a:rPr lang="el-GR" dirty="0" err="1">
                <a:solidFill>
                  <a:schemeClr val="bg1"/>
                </a:solidFill>
                <a:latin typeface="Comic Sans MS" pitchFamily="66" charset="0"/>
              </a:rPr>
              <a:t>φονείς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Ανεύρεση εστιών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το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PET- SCAN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 έδειξε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εγρήγορση ή καθυστέρηση των εγκεφαλικών κυμάτων</a:t>
            </a:r>
          </a:p>
          <a:p>
            <a:endParaRPr lang="el-GR" dirty="0">
              <a:latin typeface="Comic Sans MS" pitchFamily="66" charset="0"/>
            </a:endParaRPr>
          </a:p>
        </p:txBody>
      </p:sp>
      <p:pic>
        <p:nvPicPr>
          <p:cNvPr id="15363" name="Picture 7" descr="kjbh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44675"/>
            <a:ext cx="58674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6960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ΜΗΧΑΝΙΣΜΟΣ ΔΡΑΣΗΣ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3D-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067175" y="260350"/>
            <a:ext cx="44275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1970 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in vivo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 μελέτες των </a:t>
            </a:r>
            <a:r>
              <a:rPr lang="en-US" b="1" dirty="0" err="1">
                <a:solidFill>
                  <a:schemeClr val="bg1"/>
                </a:solidFill>
                <a:latin typeface="Monotype Corsiva" pitchFamily="66" charset="0"/>
              </a:rPr>
              <a:t>Pomeran’s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και συνεργατών,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 Hen’s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 και συνεργατών, υποστηρίζουν την παραγωγή </a:t>
            </a:r>
            <a:r>
              <a:rPr lang="el-GR" b="1" dirty="0" err="1" smtClean="0">
                <a:solidFill>
                  <a:schemeClr val="bg1"/>
                </a:solidFill>
                <a:latin typeface="Monotype Corsiva" pitchFamily="66" charset="0"/>
              </a:rPr>
              <a:t>ενδορφινών</a:t>
            </a:r>
            <a:r>
              <a:rPr lang="el-GR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Beta – </a:t>
            </a:r>
            <a:r>
              <a:rPr lang="en-US" b="1" dirty="0" err="1">
                <a:solidFill>
                  <a:schemeClr val="bg1"/>
                </a:solidFill>
                <a:latin typeface="Monotype Corsiva" pitchFamily="66" charset="0"/>
              </a:rPr>
              <a:t>endorfine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) </a:t>
            </a:r>
            <a:r>
              <a:rPr lang="en-US" b="1" dirty="0" err="1">
                <a:solidFill>
                  <a:schemeClr val="bg1"/>
                </a:solidFill>
                <a:latin typeface="Monotype Corsiva" pitchFamily="66" charset="0"/>
              </a:rPr>
              <a:t>dynorphin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Monotype Corsiva" pitchFamily="66" charset="0"/>
              </a:rPr>
              <a:t>enkephalins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el-GR" b="1" dirty="0" err="1">
                <a:solidFill>
                  <a:schemeClr val="bg1"/>
                </a:solidFill>
                <a:latin typeface="Monotype Corsiva" pitchFamily="66" charset="0"/>
              </a:rPr>
              <a:t>σερατονίνης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el-GR" b="1" dirty="0" err="1">
                <a:solidFill>
                  <a:schemeClr val="bg1"/>
                </a:solidFill>
                <a:latin typeface="Monotype Corsiva" pitchFamily="66" charset="0"/>
              </a:rPr>
              <a:t>νορεπινεφρίνης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el-GR" b="1" dirty="0" err="1">
                <a:solidFill>
                  <a:schemeClr val="bg1"/>
                </a:solidFill>
                <a:latin typeface="Monotype Corsiva" pitchFamily="66" charset="0"/>
              </a:rPr>
              <a:t>ντοπαμίνης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Monotype Corsiva" pitchFamily="66" charset="0"/>
              </a:rPr>
              <a:t>ACTH,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Monotype Corsiva" pitchFamily="66" charset="0"/>
              </a:rPr>
              <a:t>χολοκυστοκινίνης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Monotype Corsiva" pitchFamily="66" charset="0"/>
              </a:rPr>
              <a:t>κ.λ.π</a:t>
            </a:r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el-GR" b="1" dirty="0">
                <a:solidFill>
                  <a:schemeClr val="bg1"/>
                </a:solidFill>
                <a:latin typeface="Monotype Corsiva" pitchFamily="66" charset="0"/>
              </a:rPr>
              <a:t>Η διέγερση μεταφέρεται στο Ν.Μ. και στον εγκέφαλο.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Το 1987 ο </a:t>
            </a:r>
            <a:r>
              <a:rPr lang="el-GR" dirty="0" err="1" smtClean="0">
                <a:latin typeface="Comic Sans MS" pitchFamily="66" charset="0"/>
              </a:rPr>
              <a:t>Pomeranz</a:t>
            </a:r>
            <a:r>
              <a:rPr lang="el-GR" dirty="0" smtClean="0">
                <a:latin typeface="Comic Sans MS" pitchFamily="66" charset="0"/>
              </a:rPr>
              <a:t>  </a:t>
            </a:r>
            <a:r>
              <a:rPr lang="el-GR" dirty="0" err="1" smtClean="0">
                <a:latin typeface="Comic Sans MS" pitchFamily="66" charset="0"/>
              </a:rPr>
              <a:t>κατέλειξε</a:t>
            </a:r>
            <a:r>
              <a:rPr lang="el-GR" dirty="0" smtClean="0">
                <a:latin typeface="Comic Sans MS" pitchFamily="66" charset="0"/>
              </a:rPr>
              <a:t>  στη θεωρία, ότι η διέγερση μέσω του βελονισμού ενεργοποιεί τις ίνες </a:t>
            </a:r>
            <a:r>
              <a:rPr lang="el-GR" dirty="0" err="1" smtClean="0">
                <a:latin typeface="Comic Sans MS" pitchFamily="66" charset="0"/>
              </a:rPr>
              <a:t>Αδ</a:t>
            </a:r>
            <a:r>
              <a:rPr lang="el-GR" dirty="0" smtClean="0">
                <a:latin typeface="Comic Sans MS" pitchFamily="66" charset="0"/>
              </a:rPr>
              <a:t> και C στους μυς, γεγονός το οποίο οδηγεί στη μετάδοση σημάτων στο νωτιαίο μυελό και αυτό με τη σειρά του οδηγεί σε τοπική απελευθέρωση </a:t>
            </a:r>
            <a:r>
              <a:rPr lang="el-GR" dirty="0" err="1" smtClean="0">
                <a:latin typeface="Comic Sans MS" pitchFamily="66" charset="0"/>
              </a:rPr>
              <a:t>δυνορφίνης</a:t>
            </a:r>
            <a:r>
              <a:rPr lang="el-GR" dirty="0" smtClean="0">
                <a:latin typeface="Comic Sans MS" pitchFamily="66" charset="0"/>
              </a:rPr>
              <a:t> και </a:t>
            </a:r>
            <a:r>
              <a:rPr lang="el-GR" dirty="0" err="1" smtClean="0">
                <a:latin typeface="Comic Sans MS" pitchFamily="66" charset="0"/>
              </a:rPr>
              <a:t>εγκεφαλινών</a:t>
            </a:r>
            <a:r>
              <a:rPr lang="el-GR" dirty="0" smtClean="0">
                <a:latin typeface="Comic Sans MS" pitchFamily="66" charset="0"/>
              </a:rPr>
              <a:t>. 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Οι τοπικές αυτές διεργασίες μεταδίδονται μέσω κεντρομόλων οδών στο </a:t>
            </a:r>
            <a:r>
              <a:rPr lang="el-GR" dirty="0" err="1" smtClean="0">
                <a:latin typeface="Comic Sans MS" pitchFamily="66" charset="0"/>
              </a:rPr>
              <a:t>μεσεγκέφαλο</a:t>
            </a:r>
            <a:r>
              <a:rPr lang="el-GR" dirty="0" smtClean="0">
                <a:latin typeface="Comic Sans MS" pitchFamily="66" charset="0"/>
              </a:rPr>
              <a:t>, όπου δραστηριοποιούν μια σειρά από διεγερτικούς και ανασταλτικούς διαβιβαστές στο νωτιαίο μυελό. 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Η τελική απελευθέρωση νευροδιαβιβαστών, όπως </a:t>
            </a:r>
            <a:r>
              <a:rPr lang="el-GR" dirty="0" err="1" smtClean="0">
                <a:latin typeface="Comic Sans MS" pitchFamily="66" charset="0"/>
              </a:rPr>
              <a:t>σεροτονίνη</a:t>
            </a:r>
            <a:r>
              <a:rPr lang="el-GR" dirty="0" smtClean="0">
                <a:latin typeface="Comic Sans MS" pitchFamily="66" charset="0"/>
              </a:rPr>
              <a:t>, </a:t>
            </a:r>
            <a:r>
              <a:rPr lang="el-GR" dirty="0" err="1" smtClean="0">
                <a:latin typeface="Comic Sans MS" pitchFamily="66" charset="0"/>
              </a:rPr>
              <a:t>ντοπαμίνη</a:t>
            </a:r>
            <a:r>
              <a:rPr lang="el-GR" dirty="0" smtClean="0">
                <a:latin typeface="Comic Sans MS" pitchFamily="66" charset="0"/>
              </a:rPr>
              <a:t> και </a:t>
            </a:r>
            <a:r>
              <a:rPr lang="el-GR" dirty="0" err="1" smtClean="0">
                <a:latin typeface="Comic Sans MS" pitchFamily="66" charset="0"/>
              </a:rPr>
              <a:t>νορεπινεφρίνη</a:t>
            </a:r>
            <a:r>
              <a:rPr lang="el-GR" dirty="0" smtClean="0">
                <a:latin typeface="Comic Sans MS" pitchFamily="66" charset="0"/>
              </a:rPr>
              <a:t> στο νωτιαίο  μυελό οδηγεί σε προ- και </a:t>
            </a:r>
            <a:r>
              <a:rPr lang="el-GR" dirty="0" err="1" smtClean="0">
                <a:latin typeface="Comic Sans MS" pitchFamily="66" charset="0"/>
              </a:rPr>
              <a:t>μετασυναπτική</a:t>
            </a:r>
            <a:r>
              <a:rPr lang="el-GR" dirty="0" smtClean="0">
                <a:latin typeface="Comic Sans MS" pitchFamily="66" charset="0"/>
              </a:rPr>
              <a:t> αναστολή και παρεμπόδιση στη </a:t>
            </a:r>
            <a:r>
              <a:rPr lang="el-GR" dirty="0" err="1" smtClean="0">
                <a:latin typeface="Comic Sans MS" pitchFamily="66" charset="0"/>
              </a:rPr>
              <a:t>μετάφορά</a:t>
            </a:r>
            <a:r>
              <a:rPr lang="el-GR" dirty="0" smtClean="0">
                <a:latin typeface="Comic Sans MS" pitchFamily="66" charset="0"/>
              </a:rPr>
              <a:t> του πόνου. </a:t>
            </a:r>
          </a:p>
          <a:p>
            <a:endParaRPr lang="el-GR" sz="3300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Όταν αυτά τα σήματα φθάσουν στον υποθάλαμο και την υπόφυση, επάγουν την απελευθέρωση  της </a:t>
            </a:r>
            <a:r>
              <a:rPr lang="el-GR" dirty="0" err="1" smtClean="0">
                <a:latin typeface="Comic Sans MS" pitchFamily="66" charset="0"/>
              </a:rPr>
              <a:t>φλοιοεπινεφριδιοτρόπου</a:t>
            </a:r>
            <a:r>
              <a:rPr lang="el-GR" dirty="0" smtClean="0">
                <a:latin typeface="Comic Sans MS" pitchFamily="66" charset="0"/>
              </a:rPr>
              <a:t> ορμόνης και </a:t>
            </a:r>
            <a:r>
              <a:rPr lang="el-GR" dirty="0" err="1" smtClean="0">
                <a:latin typeface="Comic Sans MS" pitchFamily="66" charset="0"/>
              </a:rPr>
              <a:t>ενδορφινών</a:t>
            </a:r>
            <a:r>
              <a:rPr lang="el-GR" dirty="0" smtClean="0">
                <a:latin typeface="Comic Sans MS" pitchFamily="66" charset="0"/>
              </a:rPr>
              <a:t>. 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Η θεωρία του </a:t>
            </a:r>
            <a:r>
              <a:rPr lang="el-GR" dirty="0" err="1" smtClean="0">
                <a:latin typeface="Comic Sans MS" pitchFamily="66" charset="0"/>
              </a:rPr>
              <a:t>Pomeranz</a:t>
            </a:r>
            <a:r>
              <a:rPr lang="el-GR" dirty="0" smtClean="0">
                <a:latin typeface="Comic Sans MS" pitchFamily="66" charset="0"/>
              </a:rPr>
              <a:t> επιβεβαιώθηκε από πολυάριθμα πειράματα στο ερευνητικό του εργαστήριο, αλλά και από άλλους ερευνητές. 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Αυτή η θεμελιώδη αρχή για την επαγόμενη διαμέσου του βελονισμού αναλγησία, έχει διερευνηθεί τις τελευταίες τρείς δεκαετίες και με μια σειρά από </a:t>
            </a:r>
            <a:r>
              <a:rPr lang="el-GR" dirty="0" err="1" smtClean="0">
                <a:latin typeface="Comic Sans MS" pitchFamily="66" charset="0"/>
              </a:rPr>
              <a:t>νευροφυσιολογικές</a:t>
            </a:r>
            <a:r>
              <a:rPr lang="el-GR" dirty="0" smtClean="0">
                <a:latin typeface="Comic Sans MS" pitchFamily="66" charset="0"/>
              </a:rPr>
              <a:t> και απεικονιστικές μελέτες.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>
                <a:latin typeface="Comic Sans MS" pitchFamily="66" charset="0"/>
              </a:rPr>
              <a:t>Έχει αποδειχθεί ότι η μετάδοση  του ερεθίσματος μεταξύ δυο νευρώνων είναι ηλεκτροχημική. </a:t>
            </a:r>
          </a:p>
          <a:p>
            <a:endParaRPr lang="el-GR" sz="1600" dirty="0" smtClean="0">
              <a:latin typeface="Comic Sans MS" pitchFamily="66" charset="0"/>
            </a:endParaRPr>
          </a:p>
          <a:p>
            <a:r>
              <a:rPr lang="el-GR" sz="1600" dirty="0" smtClean="0">
                <a:latin typeface="Comic Sans MS" pitchFamily="66" charset="0"/>
              </a:rPr>
              <a:t>Η χημική μετάδοση του ερεθίσματος συγχρόνως ελέγχει και επηρεάζει τη μετάδοση διαφορετικών πληροφοριών στον ίδιο νευρώνα.</a:t>
            </a:r>
          </a:p>
          <a:p>
            <a:pPr>
              <a:buNone/>
            </a:pPr>
            <a:endParaRPr lang="el-GR" sz="1600" dirty="0" smtClean="0">
              <a:latin typeface="Comic Sans MS" pitchFamily="66" charset="0"/>
            </a:endParaRPr>
          </a:p>
          <a:p>
            <a:r>
              <a:rPr lang="el-GR" sz="1600" dirty="0" smtClean="0">
                <a:latin typeface="Comic Sans MS" pitchFamily="66" charset="0"/>
              </a:rPr>
              <a:t> Στο κεντρικό νευρικό σύστημα χημικοί διαβιβαστές, όπως η </a:t>
            </a:r>
            <a:r>
              <a:rPr lang="el-GR" sz="1600" dirty="0" err="1" smtClean="0">
                <a:latin typeface="Comic Sans MS" pitchFamily="66" charset="0"/>
              </a:rPr>
              <a:t>νορεπινεφρίνη</a:t>
            </a:r>
            <a:r>
              <a:rPr lang="el-GR" sz="1600" dirty="0" smtClean="0">
                <a:latin typeface="Comic Sans MS" pitchFamily="66" charset="0"/>
              </a:rPr>
              <a:t>, η </a:t>
            </a:r>
            <a:r>
              <a:rPr lang="el-GR" sz="1600" dirty="0" err="1" smtClean="0">
                <a:latin typeface="Comic Sans MS" pitchFamily="66" charset="0"/>
              </a:rPr>
              <a:t>ντοπαμίνη</a:t>
            </a:r>
            <a:r>
              <a:rPr lang="el-GR" sz="1600" dirty="0" smtClean="0">
                <a:latin typeface="Comic Sans MS" pitchFamily="66" charset="0"/>
              </a:rPr>
              <a:t> και η </a:t>
            </a:r>
            <a:r>
              <a:rPr lang="el-GR" sz="1600" dirty="0" err="1" smtClean="0">
                <a:latin typeface="Comic Sans MS" pitchFamily="66" charset="0"/>
              </a:rPr>
              <a:t>ακετυλοχολίνη</a:t>
            </a:r>
            <a:r>
              <a:rPr lang="el-GR" sz="1600" dirty="0" smtClean="0">
                <a:latin typeface="Comic Sans MS" pitchFamily="66" charset="0"/>
              </a:rPr>
              <a:t>  </a:t>
            </a:r>
            <a:r>
              <a:rPr lang="el-GR" sz="1600" dirty="0" err="1" smtClean="0">
                <a:latin typeface="Comic Sans MS" pitchFamily="66" charset="0"/>
              </a:rPr>
              <a:t>δρούν</a:t>
            </a:r>
            <a:r>
              <a:rPr lang="el-GR" sz="1600" dirty="0" smtClean="0">
                <a:latin typeface="Comic Sans MS" pitchFamily="66" charset="0"/>
              </a:rPr>
              <a:t> διεγερτικά, ενώ κάποιοι άλλοι όπως η </a:t>
            </a:r>
            <a:r>
              <a:rPr lang="el-GR" sz="1600" dirty="0" err="1" smtClean="0">
                <a:latin typeface="Comic Sans MS" pitchFamily="66" charset="0"/>
              </a:rPr>
              <a:t>σεροτονίνη</a:t>
            </a:r>
            <a:r>
              <a:rPr lang="el-GR" sz="1600" dirty="0" smtClean="0">
                <a:latin typeface="Comic Sans MS" pitchFamily="66" charset="0"/>
              </a:rPr>
              <a:t> δρουν ανασταλτικά. </a:t>
            </a:r>
          </a:p>
          <a:p>
            <a:pPr>
              <a:buNone/>
            </a:pPr>
            <a:endParaRPr lang="el-GR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sz="1600" dirty="0" smtClean="0">
                <a:latin typeface="Comic Sans MS" pitchFamily="66" charset="0"/>
              </a:rPr>
              <a:t>   Οι ώσεις στους τελικούς άξονες συγκεντρώνονται από διάφορες περιοχές και μπορούν να εκλυθούν διεγερτικοί ή ανασταλτικοί νευροδιαβιβαστές, οι οποίοι έχουν αντίστοιχα συνέργια ή ανταγωνιστικά αποτελέσματα στον ίδιο </a:t>
            </a:r>
            <a:r>
              <a:rPr lang="el-GR" sz="1600" dirty="0" err="1" smtClean="0">
                <a:latin typeface="Comic Sans MS" pitchFamily="66" charset="0"/>
              </a:rPr>
              <a:t>μετασυναπτικό</a:t>
            </a:r>
            <a:r>
              <a:rPr lang="el-GR" sz="1600" dirty="0" smtClean="0">
                <a:latin typeface="Comic Sans MS" pitchFamily="66" charset="0"/>
              </a:rPr>
              <a:t> νευρώνα.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latin typeface="Monotype Corsiva" pitchFamily="66" charset="0"/>
              </a:rPr>
              <a:t>βελονισμός -</a:t>
            </a:r>
            <a:r>
              <a:rPr lang="el-GR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συναπτική</a:t>
            </a:r>
            <a:r>
              <a:rPr lang="el-GR" sz="3200" b="1" dirty="0" smtClean="0">
                <a:solidFill>
                  <a:schemeClr val="bg1"/>
                </a:solidFill>
                <a:latin typeface="Monotype Corsiva" pitchFamily="66" charset="0"/>
              </a:rPr>
              <a:t> μετάδοση </a:t>
            </a:r>
            <a:r>
              <a:rPr lang="el-GR" sz="3200" dirty="0" smtClean="0">
                <a:latin typeface="Monotype Corsiva" pitchFamily="66" charset="0"/>
              </a:rPr>
              <a:t/>
            </a:r>
            <a:br>
              <a:rPr lang="el-GR" sz="3200" dirty="0" smtClean="0">
                <a:latin typeface="Monotype Corsiva" pitchFamily="66" charset="0"/>
              </a:rPr>
            </a:br>
            <a:endParaRPr lang="en-US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>
                <a:latin typeface="Comic Sans MS" pitchFamily="66" charset="0"/>
              </a:rPr>
              <a:t>χημική , διεγερτική και θερμική δράση. </a:t>
            </a:r>
          </a:p>
          <a:p>
            <a:pPr>
              <a:buNone/>
            </a:pPr>
            <a:endParaRPr lang="el-GR" sz="1600" dirty="0" smtClean="0">
              <a:latin typeface="Comic Sans MS" pitchFamily="66" charset="0"/>
            </a:endParaRPr>
          </a:p>
          <a:p>
            <a:r>
              <a:rPr lang="el-GR" sz="1600" dirty="0" smtClean="0">
                <a:latin typeface="Comic Sans MS" pitchFamily="66" charset="0"/>
              </a:rPr>
              <a:t>επηρεάζουν το σώμα σε διάφορα επίπεδα όπως: σε κυτταρικό, σε </a:t>
            </a:r>
            <a:r>
              <a:rPr lang="el-GR" sz="1600" dirty="0" err="1" smtClean="0">
                <a:latin typeface="Comic Sans MS" pitchFamily="66" charset="0"/>
              </a:rPr>
              <a:t>ιστικό</a:t>
            </a:r>
            <a:r>
              <a:rPr lang="el-GR" sz="1600" dirty="0" smtClean="0">
                <a:latin typeface="Comic Sans MS" pitchFamily="66" charset="0"/>
              </a:rPr>
              <a:t> σε τμηματικό και σε συστηματικό επίπεδο. </a:t>
            </a:r>
          </a:p>
          <a:p>
            <a:endParaRPr lang="el-GR" sz="1600" dirty="0" smtClean="0">
              <a:latin typeface="Comic Sans MS" pitchFamily="66" charset="0"/>
            </a:endParaRPr>
          </a:p>
          <a:p>
            <a:r>
              <a:rPr lang="el-GR" sz="1600" dirty="0" smtClean="0">
                <a:latin typeface="Comic Sans MS" pitchFamily="66" charset="0"/>
              </a:rPr>
              <a:t>Σε κυτταρικό επίπεδο, μπορεί να έχουμε επιδράσεις στην </a:t>
            </a:r>
            <a:r>
              <a:rPr lang="el-GR" sz="1600" dirty="0" err="1" smtClean="0">
                <a:latin typeface="Comic Sans MS" pitchFamily="66" charset="0"/>
              </a:rPr>
              <a:t>ενζυματική</a:t>
            </a:r>
            <a:r>
              <a:rPr lang="el-GR" sz="1600" dirty="0" smtClean="0">
                <a:latin typeface="Comic Sans MS" pitchFamily="66" charset="0"/>
              </a:rPr>
              <a:t> ή πρωτεϊνική σύνθεση, σε </a:t>
            </a:r>
            <a:r>
              <a:rPr lang="el-GR" sz="1600" dirty="0" err="1" smtClean="0">
                <a:latin typeface="Comic Sans MS" pitchFamily="66" charset="0"/>
              </a:rPr>
              <a:t>ινοβλάστες</a:t>
            </a:r>
            <a:r>
              <a:rPr lang="el-GR" sz="1600" dirty="0" smtClean="0">
                <a:latin typeface="Comic Sans MS" pitchFamily="66" charset="0"/>
              </a:rPr>
              <a:t>, οστεοβλάστες ή μιτοχόνδρια, μεταβολές στη διαπερατότητα των κυτταρικών μεμβρανών, καθώς και στη διέγερση περιφερικών νεύρων και μυϊκών ινών και τέλος μεταβολές στη </a:t>
            </a:r>
            <a:r>
              <a:rPr lang="el-GR" sz="1600" dirty="0" err="1" smtClean="0">
                <a:latin typeface="Comic Sans MS" pitchFamily="66" charset="0"/>
              </a:rPr>
              <a:t>μικροκυκλοφορία</a:t>
            </a:r>
            <a:r>
              <a:rPr lang="el-GR" sz="1600" dirty="0" smtClean="0">
                <a:latin typeface="Comic Sans MS" pitchFamily="66" charset="0"/>
              </a:rPr>
              <a:t>. </a:t>
            </a:r>
          </a:p>
          <a:p>
            <a:endParaRPr lang="el-GR" sz="1600" dirty="0" smtClean="0">
              <a:latin typeface="Comic Sans MS" pitchFamily="66" charset="0"/>
            </a:endParaRPr>
          </a:p>
          <a:p>
            <a:r>
              <a:rPr lang="el-GR" sz="1600" dirty="0" smtClean="0">
                <a:latin typeface="Comic Sans MS" pitchFamily="66" charset="0"/>
              </a:rPr>
              <a:t>Οι δράσεις στους ιστούς περιλαμβάνουν τη μυϊκή σύσπαση, την αναγέννηση των ιστών και την αναδιαμόρφωση και αλλαγές στη συνολική θερμική και χημική ισορροπία.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Monotype Corsiva" pitchFamily="66" charset="0"/>
              </a:rPr>
              <a:t>Μορφές δράσεις του </a:t>
            </a:r>
            <a:r>
              <a:rPr lang="el-GR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ηλεκτροβελονισμού</a:t>
            </a:r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Scanned Documents\Εικόνα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55496" y="-884049"/>
            <a:ext cx="6215106" cy="855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Scanned Documents\Εικόνα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63579" y="-820692"/>
            <a:ext cx="6258055" cy="861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714356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Comic Sans MS" pitchFamily="66" charset="0"/>
              </a:rPr>
              <a:t>Κλινικές μελέτες από το 1984 επισημαίνουν τη συμβολή του </a:t>
            </a:r>
            <a:r>
              <a:rPr lang="en-US" dirty="0">
                <a:latin typeface="Comic Sans MS" pitchFamily="66" charset="0"/>
              </a:rPr>
              <a:t>EAV</a:t>
            </a:r>
            <a:r>
              <a:rPr lang="el-GR" dirty="0">
                <a:latin typeface="Comic Sans MS" pitchFamily="66" charset="0"/>
              </a:rPr>
              <a:t> στον πόνο, την κόπωση και τις εξάψεις καθώς και τη συνέργεια με τη χημειοθεραπεία με σημαντικό ποσοστό </a:t>
            </a:r>
            <a:r>
              <a:rPr lang="el-GR" dirty="0" smtClean="0">
                <a:latin typeface="Comic Sans MS" pitchFamily="66" charset="0"/>
              </a:rPr>
              <a:t>μείωσης </a:t>
            </a:r>
            <a:r>
              <a:rPr lang="el-GR" dirty="0">
                <a:latin typeface="Comic Sans MS" pitchFamily="66" charset="0"/>
              </a:rPr>
              <a:t>αυτής</a:t>
            </a:r>
            <a:r>
              <a:rPr lang="en-US" dirty="0">
                <a:latin typeface="Comic Sans MS" pitchFamily="66" charset="0"/>
              </a:rPr>
              <a:t>,</a:t>
            </a:r>
            <a:r>
              <a:rPr lang="el-GR" dirty="0">
                <a:latin typeface="Comic Sans MS" pitchFamily="66" charset="0"/>
              </a:rPr>
              <a:t> σε κ</a:t>
            </a:r>
            <a:r>
              <a:rPr lang="en-US" dirty="0">
                <a:latin typeface="Comic Sans MS" pitchFamily="66" charset="0"/>
              </a:rPr>
              <a:t>a</a:t>
            </a:r>
            <a:r>
              <a:rPr lang="el-GR" dirty="0" err="1">
                <a:latin typeface="Comic Sans MS" pitchFamily="66" charset="0"/>
              </a:rPr>
              <a:t>ρκίνο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ωοθηκών στάδιο </a:t>
            </a:r>
            <a:r>
              <a:rPr lang="en-US" dirty="0">
                <a:latin typeface="Comic Sans MS" pitchFamily="66" charset="0"/>
              </a:rPr>
              <a:t>IV</a:t>
            </a:r>
            <a:r>
              <a:rPr lang="el-GR" dirty="0"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καρκίνο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πνεύμονα </a:t>
            </a:r>
            <a:r>
              <a:rPr lang="el-GR" dirty="0">
                <a:latin typeface="Comic Sans MS" pitchFamily="66" charset="0"/>
              </a:rPr>
              <a:t>στάδιο </a:t>
            </a:r>
            <a:r>
              <a:rPr lang="en-US" dirty="0">
                <a:latin typeface="Comic Sans MS" pitchFamily="66" charset="0"/>
              </a:rPr>
              <a:t>IV</a:t>
            </a:r>
            <a:r>
              <a:rPr lang="el-GR" dirty="0">
                <a:latin typeface="Comic Sans MS" pitchFamily="66" charset="0"/>
              </a:rPr>
              <a:t> και </a:t>
            </a:r>
            <a:r>
              <a:rPr lang="el-GR" dirty="0" err="1">
                <a:latin typeface="Comic Sans MS" pitchFamily="66" charset="0"/>
              </a:rPr>
              <a:t>βλενοεπιδερμικό</a:t>
            </a:r>
            <a:r>
              <a:rPr lang="el-GR" dirty="0">
                <a:latin typeface="Comic Sans MS" pitchFamily="66" charset="0"/>
              </a:rPr>
              <a:t> καρκίνο χαμηλής διαφοροποιήσεως </a:t>
            </a:r>
            <a:r>
              <a:rPr lang="el-GR" dirty="0" smtClean="0">
                <a:latin typeface="Comic Sans MS" pitchFamily="66" charset="0"/>
              </a:rPr>
              <a:t>παρωτίδας.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4339" name="Picture 7" descr="tdesir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2695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14282" y="2571744"/>
            <a:ext cx="8678891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Στο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PubMed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 υπάρχουν πάνω από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8500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μελέτες, σχετικά με τον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EAV.</a:t>
            </a:r>
          </a:p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Απαραίτητη η περαιτέρω έρευνα λόγω των μεθοδολογικών δυσκολιών και των μικρών δειγμάτων.</a:t>
            </a:r>
          </a:p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Αξιόπιστα δεδομένα για τη συμβολή στην αναλγησία, στη ναυτία, τον έμετο, την κόπωση, τις εξάψεις και τη συμβολή τ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υ στην 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χημειοθεραπεία.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2051050" y="908050"/>
            <a:ext cx="4319588" cy="7207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l-G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ΕΡΕΥΝΗΤΙΚΑ ΔΕΔΟΜΕΝΑ</a:t>
            </a:r>
          </a:p>
        </p:txBody>
      </p:sp>
      <p:pic>
        <p:nvPicPr>
          <p:cNvPr id="9220" name="Picture 6" descr="windowsxpdog22d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4221163"/>
            <a:ext cx="1831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2952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1985 δημοσίευση 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 </a:t>
            </a:r>
            <a:r>
              <a:rPr lang="el-GR" dirty="0"/>
              <a:t>ιατρικό τμήμα των Η.Π.Α. στο </a:t>
            </a:r>
            <a:r>
              <a:rPr lang="en-US" dirty="0"/>
              <a:t>American Journal of Acupuncture, </a:t>
            </a:r>
            <a:r>
              <a:rPr lang="el-GR" dirty="0"/>
              <a:t>παρουσιάζει 30% χαμηλότερη ηλεκτρική αγωγιμότητα σε ασθενείς με καρκίνο </a:t>
            </a:r>
            <a:r>
              <a:rPr lang="el-GR" dirty="0" smtClean="0"/>
              <a:t>πνεύμονα.</a:t>
            </a:r>
            <a:endParaRPr lang="el-GR" dirty="0"/>
          </a:p>
          <a:p>
            <a:r>
              <a:rPr lang="el-GR" dirty="0"/>
              <a:t>Επιβεβαίωση με αξονική.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12291" name="Picture 5" descr="mainframe_3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508500"/>
            <a:ext cx="30241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mainframe_1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765175"/>
            <a:ext cx="37433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ainframe_2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989138"/>
            <a:ext cx="4762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mainframe_2x1"/>
          <p:cNvPicPr>
            <a:picLocks noChangeAspect="1" noChangeArrowheads="1"/>
          </p:cNvPicPr>
          <p:nvPr/>
        </p:nvPicPr>
        <p:blipFill>
          <a:blip r:embed="rId5" cstate="print"/>
          <a:srcRect r="14999"/>
          <a:stretch>
            <a:fillRect/>
          </a:stretch>
        </p:blipFill>
        <p:spPr bwMode="auto">
          <a:xfrm>
            <a:off x="5940425" y="1844675"/>
            <a:ext cx="4048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7755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827584" y="162880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el-GR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Βελονισμός είναι η διαδικασία,  ερεθισμού με βελόνες, συγκεκριμένων σημείων στο σώμα, τα οποία βρίσκονται στην πορεία ενεργειακών καναλιών και τα οποία ονομάζονται μεσημβρινοί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8" descr="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3788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314166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Πανεπιστήμιο της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Florida 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Cancer Center)</a:t>
            </a:r>
          </a:p>
          <a:p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Δημοσίευση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JAMA</a:t>
            </a:r>
          </a:p>
          <a:p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Εφαρμογή σε 104 γυναίκες για έλεγχο της ναυτίας και του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εμέτου 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μετά από χημειοθεραπεία.</a:t>
            </a:r>
          </a:p>
          <a:p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Πολυκεντρική μελέτη σε εξέλιξη  για τη συμβολή στην οξεία και αργοπορημένη έμμεση.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500034" y="1142984"/>
            <a:ext cx="4314825" cy="1222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ΚΛΙΝΙΚΕΣ ΜΕΛΕΤΕΣ</a:t>
            </a:r>
          </a:p>
        </p:txBody>
      </p:sp>
      <p:pic>
        <p:nvPicPr>
          <p:cNvPr id="13316" name="Picture 8" descr="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404664"/>
            <a:ext cx="36369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85723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Πρόσφατες μελέτες υπογραμμίζουν την ανάγκη οι επαγγελματίες υγείας να έχουν τουλάχιστον βασικές γνώσεις εναλλακτικών θεραπειών. Ιδιαίτερα μετά την δημοσίευσή στο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Lancet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για την δράση του βοτάνου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St. John’s w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στον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Lancet 2000;355-547-8</a:t>
            </a:r>
            <a:endParaRPr lang="el-GR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παρουσίαση\John's-w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1240">
            <a:off x="6429250" y="3526901"/>
            <a:ext cx="1955100" cy="292869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227647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 ΠΟΥ αναγνωρίζει τη συμβολή του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EAV 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σε σημαντικό αριθμό συμπτωμάτων.</a:t>
            </a:r>
          </a:p>
          <a:p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Αμερική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αναγνωρίσθηκε από την εποχή του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Nixon,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 ΠΚΒ(1972)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Certification Commission for acupuncture and oriental medicine (NCCAOM)</a:t>
            </a:r>
          </a:p>
          <a:p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Κατοχύρωση στις ΗΠΑ σε 10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000 επαγγελματίες, συνδυασμός και με την κλασσική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ιατρική και 1.500.000 ιατροί εφαρμόζουν τον ΠΚΒ.</a:t>
            </a:r>
            <a:endParaRPr lang="el-G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Ευρώπη το 1925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εφαρμογή του ΠΚΒ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καδημία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ηλεκτροβελονισμού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στη Γερμανία</a:t>
            </a: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3952875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l-GR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ΝΟΜΟΘΕΣΙΑ</a:t>
            </a:r>
          </a:p>
        </p:txBody>
      </p:sp>
      <p:pic>
        <p:nvPicPr>
          <p:cNvPr id="2050" name="Picture 2" descr="C:\Users\user\Pictures\παρουσίαση\supreme_court_build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196" y="4357694"/>
            <a:ext cx="2615968" cy="1939713"/>
          </a:xfrm>
          <a:prstGeom prst="rect">
            <a:avLst/>
          </a:prstGeom>
          <a:noFill/>
        </p:spPr>
      </p:pic>
      <p:pic>
        <p:nvPicPr>
          <p:cNvPr id="2051" name="Picture 3" descr="C:\Users\user\Pictures\παρουσίαση\ladyjust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2094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2276475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  <a:p>
            <a:endParaRPr lang="el-GR">
              <a:latin typeface="Comic Sans MS" pitchFamily="66" charset="0"/>
            </a:endParaRPr>
          </a:p>
          <a:p>
            <a:r>
              <a:rPr lang="el-GR">
                <a:latin typeface="Comic Sans MS" pitchFamily="66" charset="0"/>
              </a:rPr>
              <a:t>Σε εκπαιδευτικά ιδρύματα</a:t>
            </a:r>
          </a:p>
          <a:p>
            <a:r>
              <a:rPr lang="el-GR">
                <a:latin typeface="Comic Sans MS" pitchFamily="66" charset="0"/>
              </a:rPr>
              <a:t>4 Ακαδημαϊκά έτη     3000</a:t>
            </a:r>
            <a:r>
              <a:rPr lang="en-US">
                <a:latin typeface="Comic Sans MS" pitchFamily="66" charset="0"/>
              </a:rPr>
              <a:t>hrs</a:t>
            </a:r>
          </a:p>
          <a:p>
            <a:r>
              <a:rPr lang="el-GR">
                <a:latin typeface="Comic Sans MS" pitchFamily="66" charset="0"/>
              </a:rPr>
              <a:t>800</a:t>
            </a:r>
            <a:r>
              <a:rPr lang="en-US">
                <a:latin typeface="Comic Sans MS" pitchFamily="66" charset="0"/>
              </a:rPr>
              <a:t> </a:t>
            </a:r>
            <a:r>
              <a:rPr lang="el-GR">
                <a:latin typeface="Comic Sans MS" pitchFamily="66" charset="0"/>
              </a:rPr>
              <a:t>ώρες ελάχιστη κλινική άσκηση</a:t>
            </a:r>
          </a:p>
          <a:p>
            <a:r>
              <a:rPr lang="el-GR">
                <a:latin typeface="Comic Sans MS" pitchFamily="66" charset="0"/>
              </a:rPr>
              <a:t>Σήμερα το 80% των φοιτητών της ιατρικής στην Αμερική, επιδιώκουν να εκπαιδευτούν στον </a:t>
            </a:r>
            <a:r>
              <a:rPr lang="en-US">
                <a:latin typeface="Comic Sans MS" pitchFamily="66" charset="0"/>
              </a:rPr>
              <a:t>EAV</a:t>
            </a:r>
            <a:endParaRPr lang="el-GR">
              <a:latin typeface="Comic Sans MS" pitchFamily="66" charset="0"/>
            </a:endParaRPr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2700338" y="620713"/>
            <a:ext cx="3384550" cy="1225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l-G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Monotype Corsiva"/>
              </a:rPr>
              <a:t>ΕΚΠΑΙΔΕΥΣΗ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Monotype Corsiva"/>
            </a:endParaRPr>
          </a:p>
        </p:txBody>
      </p:sp>
      <p:pic>
        <p:nvPicPr>
          <p:cNvPr id="18436" name="Picture 7" descr="whyroaddp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581525"/>
            <a:ext cx="952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book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00461">
            <a:off x="7524750" y="5661025"/>
            <a:ext cx="9461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book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661025"/>
            <a:ext cx="9461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Τον Σεπτέμβριο το 1996 είχαμε την εγγραφή των πρώτων φοιτητών στο πρώτο Ευρωπαϊκό Πανεπιστήμιο το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Middlesex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στο Λονδίνο σε συνεργασία με το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Beijing University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της Κίνας.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Συνεργασία που συνεχίζεται.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εμπειρία αυτή οδήγησε στην ανάπτυξη και άλλων εναλλακτικών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προγραμμάτων στην Αγγλία.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Το 2007 αναγνωρίσθηκε και το μεταπτυχιακό επίπεδο.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ποιότητα και η επάρκεια των επαγγελματιών αποτέλεσαν τους πρέσβειρες στην Αγγλία και σε παγκόσμιο επίπεδο.</a:t>
            </a:r>
            <a:endParaRPr lang="el-G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Script" pitchFamily="34" charset="0"/>
              </a:rPr>
              <a:t>Middlesex</a:t>
            </a:r>
            <a:endParaRPr lang="el-GR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1266" name="Picture 2" descr="C:\Users\user\Pictures\παρουσίαση\venues-ju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290" y="0"/>
            <a:ext cx="3214710" cy="1811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- TextBox"/>
          <p:cNvSpPr txBox="1"/>
          <p:nvPr/>
        </p:nvSpPr>
        <p:spPr>
          <a:xfrm>
            <a:off x="5929322" y="0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Beijing University 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52" y="1643050"/>
            <a:ext cx="6000792" cy="4311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Πολλά νοσοκομεία του Ηνωμένου Βασιλείου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έχουν καθιερώσει τρία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εκπαιδευτικά προγράμματα το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χρόνο για </a:t>
            </a:r>
            <a:r>
              <a:rPr lang="el-G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αρωματοθεραπεία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και θεραπευτικό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μασάζ. Η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συμμετοχή προσέγγισε το 80%. Το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πρόγραμμα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διευρύνθηκε και σε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διατροφή, φυτικά εκχυλίσματα και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ιατρούς, σε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φαρμακοποιούς και σε νοσηλευτές.</a:t>
            </a:r>
          </a:p>
          <a:p>
            <a:pPr>
              <a:spcBef>
                <a:spcPts val="0"/>
              </a:spcBef>
              <a:buNone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er\Pictures\παρουσίαση\history-of-aroma-therap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57628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Accreditation Commission for Acupuncture and Oriental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edicine (ACAOM)</a:t>
            </a:r>
          </a:p>
          <a:p>
            <a:pPr indent="0"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National Certification Board the Therapeutic Massage and bodywork</a:t>
            </a:r>
          </a:p>
          <a:p>
            <a:pPr indent="0"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Πρόσφατα η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ACAOM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έχει πάνω από 60 σχολές ή κολέγια διαπιστευμένα.</a:t>
            </a:r>
          </a:p>
          <a:p>
            <a:pPr indent="0">
              <a:spcBef>
                <a:spcPts val="0"/>
              </a:spcBef>
              <a:buBlip>
                <a:blip r:embed="rId2"/>
              </a:buBlip>
            </a:pP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Council for Higher Education Accreditation Washington, CHEA is an association of 3,000 degree- granting colleges  and Universities and recognizes 60 institutional and programmatic accrediting organizations.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Script" pitchFamily="34" charset="0"/>
              </a:rPr>
              <a:t>Accreditation</a:t>
            </a:r>
            <a:endParaRPr lang="el-GR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Το 1998 η ένωση γιατρών των </a:t>
            </a:r>
            <a:r>
              <a:rPr lang="en-US" dirty="0" smtClean="0">
                <a:solidFill>
                  <a:schemeClr val="bg1"/>
                </a:solidFill>
              </a:rPr>
              <a:t>USA</a:t>
            </a:r>
            <a:r>
              <a:rPr lang="el-GR" dirty="0" smtClean="0">
                <a:solidFill>
                  <a:schemeClr val="bg1"/>
                </a:solidFill>
              </a:rPr>
              <a:t> ανακοίνωσε ότι όταν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τα συστήματα αλλάζουν η πανεπιστημιακή κοινότητα πρέπει να αντιλαμβάνεται τα μηνύματα και να προσαρμόζει την εκπαίδευση ανάλογα με τις ανάγκες της κοινωνίας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Αϊνστάιν: Είναι πιο εύκολο να </a:t>
            </a:r>
          </a:p>
          <a:p>
            <a:pPr>
              <a:buNone/>
            </a:pPr>
            <a:r>
              <a:rPr lang="el-GR" dirty="0" smtClean="0"/>
              <a:t>διασπασθεί ένα άτομο, από το </a:t>
            </a:r>
          </a:p>
          <a:p>
            <a:pPr>
              <a:buNone/>
            </a:pPr>
            <a:r>
              <a:rPr lang="el-GR" dirty="0" smtClean="0"/>
              <a:t>Να αλλάξει μία πεποίθηση….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8434" name="Picture 2" descr="C:\Users\user\Pictures\παρουσίαση\0_61_duke_cam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r>
              <a:rPr lang="el-GR" dirty="0" smtClean="0"/>
              <a:t>. </a:t>
            </a:r>
            <a:r>
              <a:rPr lang="el-GR" sz="2000" dirty="0" smtClean="0">
                <a:solidFill>
                  <a:schemeClr val="bg1"/>
                </a:solidFill>
                <a:latin typeface="Constantia" pitchFamily="18" charset="0"/>
              </a:rPr>
              <a:t>Η εκπαίδευση στον </a:t>
            </a:r>
            <a:r>
              <a:rPr lang="el-GR" sz="2000" dirty="0" err="1" smtClean="0">
                <a:solidFill>
                  <a:schemeClr val="bg1"/>
                </a:solidFill>
                <a:latin typeface="Constantia" pitchFamily="18" charset="0"/>
              </a:rPr>
              <a:t>ηλεκροβελονισμό</a:t>
            </a:r>
            <a:r>
              <a:rPr lang="el-GR" sz="2000" dirty="0" smtClean="0">
                <a:solidFill>
                  <a:schemeClr val="bg1"/>
                </a:solidFill>
                <a:latin typeface="Constantia" pitchFamily="18" charset="0"/>
              </a:rPr>
              <a:t> κατά </a:t>
            </a:r>
            <a:r>
              <a:rPr lang="en-US" sz="2000" dirty="0" err="1" smtClean="0">
                <a:solidFill>
                  <a:schemeClr val="bg1"/>
                </a:solidFill>
                <a:latin typeface="Constantia" pitchFamily="18" charset="0"/>
              </a:rPr>
              <a:t>Voll</a:t>
            </a:r>
            <a:r>
              <a:rPr lang="el-GR" sz="2000" dirty="0" smtClean="0">
                <a:solidFill>
                  <a:schemeClr val="bg1"/>
                </a:solidFill>
                <a:latin typeface="Constantia" pitchFamily="18" charset="0"/>
              </a:rPr>
              <a:t>, με στόχο, την έγκυρη και ουσιαστική προσφορά επιστημονικής γνώσης, με τα ειδοποιοί χαρακτηριστικά τ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o</a:t>
            </a:r>
            <a:r>
              <a:rPr lang="el-GR" sz="2000" dirty="0" smtClean="0">
                <a:solidFill>
                  <a:schemeClr val="bg1"/>
                </a:solidFill>
                <a:latin typeface="Constantia" pitchFamily="18" charset="0"/>
              </a:rPr>
              <a:t>υ και την προβλεπτική τ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o</a:t>
            </a:r>
            <a:r>
              <a:rPr lang="el-GR" sz="2000" dirty="0" smtClean="0">
                <a:solidFill>
                  <a:schemeClr val="bg1"/>
                </a:solidFill>
                <a:latin typeface="Constantia" pitchFamily="18" charset="0"/>
              </a:rPr>
              <a:t>υ εγκυρότητα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Constantia" pitchFamily="18" charset="0"/>
              </a:rPr>
              <a:t> θα δώσει  την δυνατότητα, στους επιστήμονες υγείας</a:t>
            </a:r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Constantia" pitchFamily="18" charset="0"/>
              </a:rPr>
              <a:t> να παρέχουν διαγνωστικές και θεραπευτικές παρεμβάσεις, οι οποίες εφαρμόζονται σε παγκόσμιο επίπεδο.</a:t>
            </a:r>
            <a:endParaRPr lang="en-US" sz="20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771800" y="3140968"/>
            <a:ext cx="3429000" cy="26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3456384" cy="19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483768" y="580526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Institute for Integrative Health and Healing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projected architectural model for 2013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Eleni\Downloads\Νέος φάκελος\hand_bon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111" y="937213"/>
            <a:ext cx="5541778" cy="498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9"/>
          <p:cNvPicPr>
            <a:picLocks noChangeAspect="1" noChangeArrowheads="1"/>
          </p:cNvPicPr>
          <p:nvPr/>
        </p:nvPicPr>
        <p:blipFill>
          <a:blip r:embed="rId2" cstate="print"/>
          <a:srcRect l="13693" r="5992" b="39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665179" y="1450941"/>
            <a:ext cx="56880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4211638" y="188913"/>
            <a:ext cx="468153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Oι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πρώτες βελόνες που χρησιμοποιήθηκαν ήταν φτιαγμένες από πέτρα που ονομαζόταν </a:t>
            </a:r>
            <a:r>
              <a:rPr lang="el-GR" dirty="0" err="1">
                <a:solidFill>
                  <a:schemeClr val="accent4">
                    <a:lumMod val="75000"/>
                  </a:schemeClr>
                </a:solidFill>
              </a:rPr>
              <a:t>πιέν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λέξη η οποία σημαίνει θεραπεύω μια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νόσο τσιμπώντας 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με μια πέτρα. </a:t>
            </a:r>
          </a:p>
          <a:p>
            <a:pPr algn="just"/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Αργότερα κατασκευάστηκαν βελόνες από μπαμπού ή από κόκαλο, επεξεργασμένες ώστε </a:t>
            </a:r>
          </a:p>
          <a:p>
            <a:pPr algn="just"/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να είναι λείες, </a:t>
            </a:r>
            <a:r>
              <a:rPr lang="el-G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οξύαιχμες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και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λεπτές, στην συνέχεια 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αντικαταστάθηκαν από χάλκινες, χρυσές ή ασημένιες.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Για ακόμα καλύτερα αποτελέσματα,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συνδύασαν το 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βελονισμό με την καυτηρίαση, δηλαδή τρυπούσαν τα σημεία βελονισμού και πάνω στη βελόνα έκαιγαν το φυτό Αρτεμισία. Αυτή η τεχνική καλείται </a:t>
            </a:r>
            <a:r>
              <a:rPr lang="el-GR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μόξα</a:t>
            </a:r>
            <a:endParaRPr lang="el-GR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Στην εποχή μας χρησιμοποιούνται βελόνες από ανοξείδωτο ατσάλι,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αποστειρωμένες 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και μίας χρήσης. </a:t>
            </a:r>
          </a:p>
          <a:p>
            <a:pPr algn="just"/>
            <a:r>
              <a:rPr lang="en-US" i="1" dirty="0">
                <a:solidFill>
                  <a:srgbClr val="E2005B"/>
                </a:solidFill>
              </a:rPr>
              <a:t>(Cheung, 2001)</a:t>
            </a:r>
            <a:endParaRPr lang="el-GR" i="1" dirty="0">
              <a:solidFill>
                <a:srgbClr val="E200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Eleni\Downloads\Νέος φάκελος\pi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1627"/>
            <a:ext cx="5943600" cy="487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Eleni\Downloads\Νέος φάκελος\pi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1627"/>
            <a:ext cx="5943600" cy="487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Eleni\Downloads\Νέος φάκελος\footcm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062" y="276446"/>
            <a:ext cx="6317876" cy="63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organlo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575" y="1700213"/>
            <a:ext cx="46704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5288" y="3141663"/>
            <a:ext cx="35274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omic Sans MS" pitchFamily="66" charset="0"/>
              </a:rPr>
              <a:t>Αμερική το 50%- 90% των αρρώστων με προχωρημένη νόσο εφαρμόζουν </a:t>
            </a:r>
            <a:r>
              <a:rPr lang="en-US">
                <a:latin typeface="Comic Sans MS" pitchFamily="66" charset="0"/>
              </a:rPr>
              <a:t>EAV.</a:t>
            </a:r>
          </a:p>
          <a:p>
            <a:r>
              <a:rPr lang="el-GR">
                <a:latin typeface="Comic Sans MS" pitchFamily="66" charset="0"/>
              </a:rPr>
              <a:t>Ευρώπη το 7%- 36% χρησιμοποιούν </a:t>
            </a:r>
            <a:r>
              <a:rPr lang="en-US">
                <a:latin typeface="Comic Sans MS" pitchFamily="66" charset="0"/>
              </a:rPr>
              <a:t>EAV.</a:t>
            </a:r>
            <a:endParaRPr lang="el-GR">
              <a:latin typeface="Comic Sans MS" pitchFamily="66" charset="0"/>
            </a:endParaRP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6057900" cy="14398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l-G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3366FF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ΕΠΙΔΗΜΙΟΛΟΓΙΚΑ </a:t>
            </a:r>
          </a:p>
          <a:p>
            <a:pPr algn="ctr"/>
            <a:r>
              <a:rPr lang="el-G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3366FF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ΔΕΔΟΜΕΝΑ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50000">
                    <a:srgbClr val="3366FF"/>
                  </a:gs>
                  <a:gs pos="100000">
                    <a:srgbClr val="00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0" name="Picture 2" descr="C:\Users\user\Pictures\παρουσίαση\running-horse-in-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6 - Ορθογώνιο"/>
            <p:cNvSpPr/>
            <p:nvPr/>
          </p:nvSpPr>
          <p:spPr>
            <a:xfrm>
              <a:off x="4071934" y="6500834"/>
              <a:ext cx="1071570" cy="1428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5400" dirty="0" smtClean="0"/>
              <a:t>						Σ</a:t>
            </a:r>
            <a:r>
              <a:rPr lang="el-GR" sz="2800" dirty="0" smtClean="0"/>
              <a:t>ας ευχαριστώ,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ug01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Επιφάνεια εργασίας\meridia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8" y="52388"/>
            <a:ext cx="37814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4067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Άνω και κάτω άκρα, πορεία των μεσημβρινών.</a:t>
            </a:r>
          </a:p>
          <a:p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Δέκα διαφορετικοί τύποι δομών στα Β.Σ. περιφερειακά νεύρα, απολήξεις νεύρων, σημεία </a:t>
            </a:r>
            <a:r>
              <a:rPr lang="el-GR" dirty="0" err="1">
                <a:solidFill>
                  <a:schemeClr val="bg1"/>
                </a:solidFill>
                <a:latin typeface="Comic Sans MS" pitchFamily="66" charset="0"/>
              </a:rPr>
              <a:t>νευρομυϊκών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 συνάψεων, αγγεία.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4319588" cy="647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l-G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ΒΕΛΟΝΙΣΤΙΚΑ ΣΗΜΕΙΑ</a:t>
            </a:r>
          </a:p>
        </p:txBody>
      </p:sp>
      <p:pic>
        <p:nvPicPr>
          <p:cNvPr id="11268" name="Picture 6" descr="Αντίγραφο από meridi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263" y="0"/>
            <a:ext cx="4376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2greenspar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229225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Επιφάνεια εργασίας\Meridian-Clo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750"/>
            <a:ext cx="8215312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meridianflowcha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621510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3131</TotalTime>
  <Words>1584</Words>
  <Application>Microsoft Office PowerPoint</Application>
  <PresentationFormat>On-screen Show (4:3)</PresentationFormat>
  <Paragraphs>193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Χαρτί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βελονισμός -συναπτική μετάδοση  </vt:lpstr>
      <vt:lpstr>Μορφές δράσεις του ηλεκτροβελονισμού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Middlesex</vt:lpstr>
      <vt:lpstr>Slide 35</vt:lpstr>
      <vt:lpstr>Accreditation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ΕΛΕΝΗ</cp:lastModifiedBy>
  <cp:revision>261</cp:revision>
  <dcterms:created xsi:type="dcterms:W3CDTF">2010-10-11T18:59:32Z</dcterms:created>
  <dcterms:modified xsi:type="dcterms:W3CDTF">2018-01-17T18:24:11Z</dcterms:modified>
</cp:coreProperties>
</file>