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85"/>
  </p:notesMasterIdLst>
  <p:sldIdLst>
    <p:sldId id="465" r:id="rId2"/>
    <p:sldId id="400" r:id="rId3"/>
    <p:sldId id="365" r:id="rId4"/>
    <p:sldId id="367" r:id="rId5"/>
    <p:sldId id="256" r:id="rId6"/>
    <p:sldId id="401" r:id="rId7"/>
    <p:sldId id="257" r:id="rId8"/>
    <p:sldId id="368" r:id="rId9"/>
    <p:sldId id="258" r:id="rId10"/>
    <p:sldId id="406" r:id="rId11"/>
    <p:sldId id="408" r:id="rId12"/>
    <p:sldId id="409" r:id="rId13"/>
    <p:sldId id="260" r:id="rId14"/>
    <p:sldId id="259" r:id="rId15"/>
    <p:sldId id="410" r:id="rId16"/>
    <p:sldId id="411" r:id="rId17"/>
    <p:sldId id="416" r:id="rId18"/>
    <p:sldId id="418" r:id="rId19"/>
    <p:sldId id="419" r:id="rId20"/>
    <p:sldId id="414" r:id="rId21"/>
    <p:sldId id="433" r:id="rId22"/>
    <p:sldId id="420" r:id="rId23"/>
    <p:sldId id="427" r:id="rId24"/>
    <p:sldId id="426" r:id="rId25"/>
    <p:sldId id="422" r:id="rId26"/>
    <p:sldId id="423" r:id="rId27"/>
    <p:sldId id="432" r:id="rId28"/>
    <p:sldId id="425" r:id="rId29"/>
    <p:sldId id="424" r:id="rId30"/>
    <p:sldId id="421" r:id="rId31"/>
    <p:sldId id="443" r:id="rId32"/>
    <p:sldId id="444" r:id="rId33"/>
    <p:sldId id="445" r:id="rId34"/>
    <p:sldId id="446" r:id="rId35"/>
    <p:sldId id="447" r:id="rId36"/>
    <p:sldId id="448" r:id="rId37"/>
    <p:sldId id="449" r:id="rId38"/>
    <p:sldId id="439" r:id="rId39"/>
    <p:sldId id="450" r:id="rId40"/>
    <p:sldId id="372" r:id="rId41"/>
    <p:sldId id="373" r:id="rId42"/>
    <p:sldId id="37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451" r:id="rId51"/>
    <p:sldId id="274" r:id="rId52"/>
    <p:sldId id="275" r:id="rId53"/>
    <p:sldId id="279" r:id="rId54"/>
    <p:sldId id="375" r:id="rId55"/>
    <p:sldId id="280" r:id="rId56"/>
    <p:sldId id="281" r:id="rId57"/>
    <p:sldId id="376" r:id="rId58"/>
    <p:sldId id="377" r:id="rId59"/>
    <p:sldId id="452" r:id="rId60"/>
    <p:sldId id="378" r:id="rId61"/>
    <p:sldId id="417" r:id="rId62"/>
    <p:sldId id="379" r:id="rId63"/>
    <p:sldId id="453" r:id="rId64"/>
    <p:sldId id="282" r:id="rId65"/>
    <p:sldId id="380" r:id="rId66"/>
    <p:sldId id="283" r:id="rId67"/>
    <p:sldId id="393" r:id="rId68"/>
    <p:sldId id="394" r:id="rId69"/>
    <p:sldId id="396" r:id="rId70"/>
    <p:sldId id="454" r:id="rId71"/>
    <p:sldId id="455" r:id="rId72"/>
    <p:sldId id="397" r:id="rId73"/>
    <p:sldId id="428" r:id="rId74"/>
    <p:sldId id="456" r:id="rId75"/>
    <p:sldId id="276" r:id="rId76"/>
    <p:sldId id="457" r:id="rId77"/>
    <p:sldId id="458" r:id="rId78"/>
    <p:sldId id="459" r:id="rId79"/>
    <p:sldId id="460" r:id="rId80"/>
    <p:sldId id="461" r:id="rId81"/>
    <p:sldId id="462" r:id="rId82"/>
    <p:sldId id="463" r:id="rId83"/>
    <p:sldId id="464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24C74-E039-9C42-9EAC-1B8AD68CC429}" type="datetimeFigureOut">
              <a:rPr lang="el-GR" smtClean="0"/>
              <a:t>30/5/23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90E95-DDA1-CB4A-8C01-FE32A24362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63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31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AF2CB17-B658-0143-BD30-226CADD4B195}" type="slidenum">
              <a:rPr lang="el-GR" smtClean="0"/>
              <a:pPr eaLnBrk="1" hangingPunct="1"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8446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4845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96072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116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9895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9895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72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89644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73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41134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74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8191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81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0619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82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4268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4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9820A75-E2AF-D842-9E1F-EE686EB1CEBB}" type="slidenum">
              <a:rPr lang="el-GR" smtClean="0"/>
              <a:pPr eaLnBrk="1" hangingPunct="1"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3056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83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6474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672E560-3837-FD45-8142-D7143A928E19}" type="slidenum">
              <a:rPr lang="el-GR" smtClean="0"/>
              <a:pPr eaLnBrk="1" hangingPunct="1"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897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6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6CEB0D1-1974-834C-9809-B14067F54FF1}" type="slidenum">
              <a:rPr lang="el-GR" smtClean="0"/>
              <a:pPr eaLnBrk="1" hangingPunct="1"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79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54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63797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57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072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58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51163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15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62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3177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E4ce4mex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eeingspeech.ac.uk/" TargetMode="External"/><Relationship Id="rId2" Type="http://schemas.openxmlformats.org/officeDocument/2006/relationships/hyperlink" Target="https://www.seeingspeech.ac.uk/ipa-charts/?chart=1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5EB64D-543C-1C9F-E149-1CA628AFF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Φωνητικη_φωνολογια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4A7FE6F-9C1F-6892-EDBE-C72BDB32F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3"/>
            <a:ext cx="6801612" cy="1758889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Φθόγγος </a:t>
            </a:r>
            <a:r>
              <a:rPr lang="en-US" dirty="0"/>
              <a:t>vs </a:t>
            </a:r>
            <a:r>
              <a:rPr lang="el-GR" dirty="0"/>
              <a:t>φώνημα</a:t>
            </a:r>
          </a:p>
          <a:p>
            <a:r>
              <a:rPr lang="el-GR" dirty="0"/>
              <a:t>Διεθνές φωνητικό αλφάβητο</a:t>
            </a:r>
          </a:p>
          <a:p>
            <a:r>
              <a:rPr lang="el-GR" dirty="0"/>
              <a:t>Οι ήχοι στα ελληνικά</a:t>
            </a:r>
          </a:p>
          <a:p>
            <a:r>
              <a:rPr lang="el-GR" dirty="0"/>
              <a:t>Σχέση ήχων – γραμμάτων στα ελληνικά</a:t>
            </a:r>
          </a:p>
          <a:p>
            <a:r>
              <a:rPr lang="el-GR" dirty="0"/>
              <a:t>Η έννοια </a:t>
            </a:r>
            <a:r>
              <a:rPr lang="el-GR"/>
              <a:t>του «ελάχιστου ζεύγους»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94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7B2B62-EB8A-F140-900F-19E537A6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76501E-F61B-C246-A6CF-4A91B941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Η γλώσσα είναι μορφή, όχι ύλη (Saussure) ΥΛΗ → έννοιες ...">
            <a:extLst>
              <a:ext uri="{FF2B5EF4-FFF2-40B4-BE49-F238E27FC236}">
                <a16:creationId xmlns:a16="http://schemas.microsoft.com/office/drawing/2014/main" id="{E9C26E43-3A02-9F43-8BDA-BABFEB8B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DD5D73D-B80B-0F40-90C2-0230A1FC0AC7}"/>
              </a:ext>
            </a:extLst>
          </p:cNvPr>
          <p:cNvSpPr/>
          <p:nvPr/>
        </p:nvSpPr>
        <p:spPr>
          <a:xfrm>
            <a:off x="3193187" y="6039993"/>
            <a:ext cx="5064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/>
              <a:t>https</a:t>
            </a:r>
            <a:r>
              <a:rPr lang="el-GR" dirty="0"/>
              <a:t>://</a:t>
            </a:r>
            <a:r>
              <a:rPr lang="el-GR" dirty="0" err="1"/>
              <a:t>www.youtube.com</a:t>
            </a:r>
            <a:r>
              <a:rPr lang="el-GR" dirty="0"/>
              <a:t>/</a:t>
            </a:r>
            <a:r>
              <a:rPr lang="el-GR" dirty="0" err="1"/>
              <a:t>watch?v</a:t>
            </a:r>
            <a:r>
              <a:rPr lang="el-GR" dirty="0"/>
              <a:t>=oDblG9OJPSQ</a:t>
            </a:r>
          </a:p>
        </p:txBody>
      </p:sp>
    </p:spTree>
    <p:extLst>
      <p:ext uri="{BB962C8B-B14F-4D97-AF65-F5344CB8AC3E}">
        <p14:creationId xmlns:p14="http://schemas.microsoft.com/office/powerpoint/2010/main" val="122104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7395D5-C6E4-3341-99EB-E64F9AF2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</a:t>
            </a:r>
            <a:r>
              <a:rPr lang="el-GR" dirty="0" err="1"/>
              <a:t>παραγεται</a:t>
            </a:r>
            <a:r>
              <a:rPr lang="el-GR" dirty="0"/>
              <a:t> η </a:t>
            </a:r>
            <a:r>
              <a:rPr lang="el-GR" dirty="0" err="1"/>
              <a:t>φωνη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979D35-59A1-CF47-9E45-D2E5C12F1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αέρας που βγαίνει από τους πνεύμονες, περνάει από την τραχεία και τον λάρυγγα, στο εσωτερικό του οποίου βρίσκονται οι φωνητικές χορδές/ πτυχές. Πιο πάνω από τον λάρυγγα βρίσκεται ο φάρυγγας.</a:t>
            </a:r>
          </a:p>
          <a:p>
            <a:r>
              <a:rPr lang="el-GR" dirty="0"/>
              <a:t>Οι φωνητικές χορδές είναι δύο σαρκώδεις μεμβράνες με βασική λειτουργία να εμποδίζουν τη δίοδο ξένων σωμάτων στους πνεύμονες.</a:t>
            </a:r>
          </a:p>
          <a:p>
            <a:r>
              <a:rPr lang="el-GR" dirty="0"/>
              <a:t>Η σχισμή που βρίσκεται ανάμεσά τους λέγεται </a:t>
            </a:r>
            <a:r>
              <a:rPr lang="el-GR" dirty="0" err="1"/>
              <a:t>γλωττ</a:t>
            </a:r>
            <a:r>
              <a:rPr lang="el-GR" dirty="0"/>
              <a:t>(</a:t>
            </a:r>
            <a:r>
              <a:rPr lang="el-GR" dirty="0" err="1"/>
              <a:t>σσ</a:t>
            </a:r>
            <a:r>
              <a:rPr lang="el-GR" dirty="0"/>
              <a:t>)</a:t>
            </a:r>
            <a:r>
              <a:rPr lang="el-GR" dirty="0" err="1"/>
              <a:t>ίδα</a:t>
            </a:r>
            <a:r>
              <a:rPr lang="el-GR" dirty="0"/>
              <a:t>.</a:t>
            </a:r>
          </a:p>
          <a:p>
            <a:r>
              <a:rPr lang="el-GR" dirty="0"/>
              <a:t>Όταν κλείνει η γλωσσίδα, έρχονται σε επαφή οι φωνητικές χορδές και τίθενται σε παλμική κίνηση … Έτσι ξεκινούν όλα… παράγεται η ΦΩΝΗ!!</a:t>
            </a:r>
          </a:p>
        </p:txBody>
      </p:sp>
    </p:spTree>
    <p:extLst>
      <p:ext uri="{BB962C8B-B14F-4D97-AF65-F5344CB8AC3E}">
        <p14:creationId xmlns:p14="http://schemas.microsoft.com/office/powerpoint/2010/main" val="138052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965600-EA5C-E041-9582-2F25E568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7AB99F5-789F-7F4E-8766-9350D19F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Η φωνή και οι διαταραχές της">
            <a:extLst>
              <a:ext uri="{FF2B5EF4-FFF2-40B4-BE49-F238E27FC236}">
                <a16:creationId xmlns:a16="http://schemas.microsoft.com/office/drawing/2014/main" id="{271CABAE-ED64-3E42-94CD-E6BB8721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46050"/>
            <a:ext cx="8039100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4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>
                <a:solidFill>
                  <a:srgbClr val="FF0000"/>
                </a:solidFill>
                <a:latin typeface="Calibri" charset="0"/>
              </a:rPr>
              <a:t>ΤΡΙΑ ΕΙΔΗ ΦωνητικήΣ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Η Φωνητική περιγράφει τους διάφορους ήχους της ομιλίας και πώς διαφέρουν μεταξύ τους</a:t>
            </a:r>
            <a:endParaRPr lang="en-US">
              <a:latin typeface="Calibri" charset="0"/>
            </a:endParaRPr>
          </a:p>
          <a:p>
            <a:pPr lvl="1" eaLnBrk="1" hangingPunct="1"/>
            <a:r>
              <a:rPr lang="el-GR">
                <a:latin typeface="Calibri" charset="0"/>
              </a:rPr>
              <a:t>Αρθρωτική Φωνητική: πώς παράγονται οι ήχοι στο σώμα του ομιλητή</a:t>
            </a:r>
            <a:endParaRPr lang="en-US">
              <a:latin typeface="Calibri" charset="0"/>
            </a:endParaRPr>
          </a:p>
          <a:p>
            <a:pPr lvl="1" eaLnBrk="1" hangingPunct="1"/>
            <a:r>
              <a:rPr lang="el-GR">
                <a:latin typeface="Calibri" charset="0"/>
              </a:rPr>
              <a:t>Ακουστική Φωνητική: πώς μεταφέρονται οι ήχοι στον αέρα</a:t>
            </a:r>
            <a:endParaRPr lang="en-US">
              <a:latin typeface="Calibri" charset="0"/>
            </a:endParaRPr>
          </a:p>
          <a:p>
            <a:pPr lvl="1" eaLnBrk="1" hangingPunct="1"/>
            <a:r>
              <a:rPr lang="el-GR">
                <a:latin typeface="Calibri" charset="0"/>
              </a:rPr>
              <a:t>Προσληπτική Φωνητική: πώς επεξεργάζεται το σώμα του ακροατή τους ήχους</a:t>
            </a:r>
            <a:endParaRPr lang="en-US">
              <a:latin typeface="Calibri" charset="0"/>
            </a:endParaRPr>
          </a:p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2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31136" y="767923"/>
            <a:ext cx="7729728" cy="118872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>
              <a:defRPr/>
            </a:pPr>
            <a:r>
              <a:rPr lang="el-GR" sz="3200" b="1" dirty="0">
                <a:solidFill>
                  <a:srgbClr val="FF0000"/>
                </a:solidFill>
              </a:rPr>
              <a:t>τι είναι ΦΘΟΓΓΟΣ;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dirty="0"/>
              <a:t>Τα ελάχιστα στοιχεία που συνθέτουν την έκφραση, τη χαρακτηριστική προφορά μιας γλώσσας και λειτουργούν μέσα σε ένα φωνητικό σύστημα. Είναι συστατικά μιας ευρύτερης παρακαταθήκης φθόγγων απ’ </a:t>
            </a:r>
            <a:r>
              <a:rPr lang="el-GR" altLang="ja-JP" dirty="0"/>
              <a:t>όπου κάθε γλώσσα αντλεί τα στοιχεία του δικού της συστήματος.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0641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2FC541-FAE9-B34E-A6F9-24523F2D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φωνηεν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D36B67-40B9-E64B-9A2B-F5B1C740E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 ο αέρας που εξέρχεται από τους πνεύμονες, συνεχίσει την έξοδό του μέσα από τον φάρυγγα και τη στοματική (ή τη ρινική) κοιλότητα ΧΩΡΙΣ να συναντήσει εμπόδιο, έχουμε την παραγωγή </a:t>
            </a:r>
            <a:r>
              <a:rPr lang="el-GR" b="1" dirty="0"/>
              <a:t>φωνηέντων</a:t>
            </a:r>
          </a:p>
        </p:txBody>
      </p:sp>
    </p:spTree>
    <p:extLst>
      <p:ext uri="{BB962C8B-B14F-4D97-AF65-F5344CB8AC3E}">
        <p14:creationId xmlns:p14="http://schemas.microsoft.com/office/powerpoint/2010/main" val="28652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E08F7-4C17-3648-88D0-32F1A0E3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συμφωνο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811566-3F02-7E46-89C6-38EA4BA5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 ο αέρας συναντήσει εμπόδιο από δύο αρθρωτές, έχουμε την παραγωγή </a:t>
            </a:r>
            <a:r>
              <a:rPr lang="el-GR" b="1" dirty="0"/>
              <a:t>συμφώνων.</a:t>
            </a:r>
          </a:p>
          <a:p>
            <a:pPr lvl="1"/>
            <a:r>
              <a:rPr lang="el-GR" dirty="0"/>
              <a:t>ΑΡΘΡΩΤΕΣ: χείλη, δόντια, γλώσσα κοκ</a:t>
            </a:r>
          </a:p>
          <a:p>
            <a:r>
              <a:rPr lang="el-GR" dirty="0"/>
              <a:t>Αν η γλωσσίδα παραμείνει ανοικτή (δηλαδή, δεν δημιουργηθεί παλμική κίνηση των φωνητικών χορδών), αλλά ο αέρας που εξέρχεται συναντήσει κάποιο εμπόδιο μετά τη γλωσσίδα, έχουμε την παραγωγή άηχων (</a:t>
            </a:r>
            <a:r>
              <a:rPr lang="en-US" dirty="0"/>
              <a:t>voiceless) </a:t>
            </a:r>
            <a:r>
              <a:rPr lang="el-GR" dirty="0"/>
              <a:t>συμφώνων.</a:t>
            </a:r>
          </a:p>
          <a:p>
            <a:r>
              <a:rPr lang="el-GR" dirty="0"/>
              <a:t>Αν η γλωσσίδα παραμείνει κλειστή και οι φωνητικές χορδές πάλλονται, έχουμε την παραγωγή ηχηρών (</a:t>
            </a:r>
            <a:r>
              <a:rPr lang="en-US" dirty="0"/>
              <a:t>voiced) </a:t>
            </a:r>
            <a:r>
              <a:rPr lang="el-GR" dirty="0"/>
              <a:t>συμφώνων.</a:t>
            </a:r>
          </a:p>
        </p:txBody>
      </p:sp>
    </p:spTree>
    <p:extLst>
      <p:ext uri="{BB962C8B-B14F-4D97-AF65-F5344CB8AC3E}">
        <p14:creationId xmlns:p14="http://schemas.microsoft.com/office/powerpoint/2010/main" val="245340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7C6A0D-705C-8C46-8CF1-DEF12EAA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l-GR" dirty="0" err="1"/>
              <a:t>οποσ</a:t>
            </a:r>
            <a:r>
              <a:rPr lang="el-GR" dirty="0"/>
              <a:t> και </a:t>
            </a:r>
            <a:r>
              <a:rPr lang="el-GR" dirty="0" err="1"/>
              <a:t>τροποσ</a:t>
            </a:r>
            <a:r>
              <a:rPr lang="el-GR" dirty="0"/>
              <a:t> </a:t>
            </a:r>
            <a:r>
              <a:rPr lang="el-GR" dirty="0" err="1"/>
              <a:t>αρθρωσησ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2639A7-B3B8-0947-A8EC-2903E8BC6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δύο στοιχεία που χρειάζεται να ξέρω για την περιγραφή ενός συμφώνου για οποιαδήποτε γλώσσα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659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4A1EF4-C64B-AC48-8D04-4CE54B89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Τοποσ</a:t>
            </a:r>
            <a:r>
              <a:rPr lang="el-GR" dirty="0"/>
              <a:t> </a:t>
            </a:r>
            <a:r>
              <a:rPr lang="el-GR" dirty="0" err="1"/>
              <a:t>αρθρωσησ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940BB33-C7B9-E341-8D99-B74C973B8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19" y="2430081"/>
            <a:ext cx="4842219" cy="3101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82EB7-2557-014D-815F-7C43DFE07839}"/>
              </a:ext>
            </a:extLst>
          </p:cNvPr>
          <p:cNvSpPr txBox="1"/>
          <p:nvPr/>
        </p:nvSpPr>
        <p:spPr>
          <a:xfrm>
            <a:off x="5784583" y="2967335"/>
            <a:ext cx="6186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το σημείο-στόχος στο οποίο προσεγγίζονται οι δύο αρθρωτές </a:t>
            </a:r>
          </a:p>
          <a:p>
            <a:r>
              <a:rPr lang="el-GR" dirty="0"/>
              <a:t>μέσα στη φωνητική οδό.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197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0F25C9-7CEA-324A-9C8A-3F068CF3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22376"/>
            <a:ext cx="7729728" cy="1188720"/>
          </a:xfrm>
        </p:spPr>
        <p:txBody>
          <a:bodyPr/>
          <a:lstStyle/>
          <a:p>
            <a:r>
              <a:rPr lang="el-GR" dirty="0" err="1"/>
              <a:t>Τροποσ</a:t>
            </a:r>
            <a:r>
              <a:rPr lang="el-GR" dirty="0"/>
              <a:t> </a:t>
            </a:r>
            <a:r>
              <a:rPr lang="el-GR" dirty="0" err="1"/>
              <a:t>αρθρωσησ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9660790-74B4-F54D-AD5B-278F90F23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Περιγράφεται με βάση τον τρόπο προσέγγισης των δύο αρθρωτών, τη μεταξύ τους απόσταση</a:t>
            </a:r>
          </a:p>
          <a:p>
            <a:r>
              <a:rPr lang="el-GR" dirty="0"/>
              <a:t>Υπάρχουν 3 βαθμοί:</a:t>
            </a:r>
          </a:p>
          <a:p>
            <a:pPr lvl="1"/>
            <a:r>
              <a:rPr lang="el-GR" dirty="0"/>
              <a:t>Κλειστά/ στιγμιαία (</a:t>
            </a:r>
            <a:r>
              <a:rPr lang="en-US" dirty="0"/>
              <a:t>stops/ explosives)</a:t>
            </a:r>
            <a:r>
              <a:rPr lang="el-GR" dirty="0"/>
              <a:t>: ολική φραγή </a:t>
            </a:r>
          </a:p>
          <a:p>
            <a:pPr lvl="1"/>
            <a:r>
              <a:rPr lang="el-GR" dirty="0" err="1"/>
              <a:t>Τριβόμενα</a:t>
            </a:r>
            <a:r>
              <a:rPr lang="el-GR" dirty="0"/>
              <a:t>/ </a:t>
            </a:r>
            <a:r>
              <a:rPr lang="el-GR" dirty="0" err="1"/>
              <a:t>εξακολουθητικ</a:t>
            </a:r>
            <a:r>
              <a:rPr lang="en-US" dirty="0" err="1"/>
              <a:t>ά</a:t>
            </a:r>
            <a:r>
              <a:rPr lang="el-GR" dirty="0"/>
              <a:t> </a:t>
            </a:r>
            <a:r>
              <a:rPr lang="en-US" dirty="0"/>
              <a:t>(fricatives)</a:t>
            </a:r>
            <a:r>
              <a:rPr lang="el-GR" dirty="0"/>
              <a:t>: μερική φραγή με αναταραχή του αέρα και τριβή των μορίων του</a:t>
            </a:r>
          </a:p>
          <a:p>
            <a:pPr lvl="1"/>
            <a:r>
              <a:rPr lang="el-GR" dirty="0"/>
              <a:t>Υγρά </a:t>
            </a:r>
            <a:r>
              <a:rPr lang="en-US" dirty="0"/>
              <a:t>(liquids): </a:t>
            </a:r>
            <a:r>
              <a:rPr lang="el-GR" dirty="0"/>
              <a:t>ο αέρας αλλάζει σχήμα, αλλά δεν παρεμποδίζεται στη δίοδό του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92E94E02-FCC8-884C-8FF0-36C3502A44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C23B46A-D45C-7143-9CDE-74E53D21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15" y="2153412"/>
            <a:ext cx="5033392" cy="45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6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9CCA975A-B875-4240-81C5-1EF26BEC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Ας </a:t>
            </a:r>
            <a:r>
              <a:rPr lang="el-GR" dirty="0" err="1"/>
              <a:t>δουμε</a:t>
            </a:r>
            <a:r>
              <a:rPr lang="el-GR" dirty="0"/>
              <a:t> </a:t>
            </a:r>
            <a:r>
              <a:rPr lang="el-GR" dirty="0" err="1"/>
              <a:t>μαζι</a:t>
            </a:r>
            <a:r>
              <a:rPr lang="el-GR" dirty="0"/>
              <a:t>…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6E869288-5C06-CF42-8573-EFAA2830B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Deb Roy: The </a:t>
            </a:r>
            <a:r>
              <a:rPr lang="fr-FR" b="1" dirty="0" err="1"/>
              <a:t>birth</a:t>
            </a:r>
            <a:r>
              <a:rPr lang="fr-FR" b="1" dirty="0"/>
              <a:t> of a </a:t>
            </a:r>
            <a:r>
              <a:rPr lang="fr-FR" b="1" dirty="0" err="1"/>
              <a:t>word</a:t>
            </a:r>
            <a:endParaRPr lang="el-GR" dirty="0"/>
          </a:p>
          <a:p>
            <a:r>
              <a:rPr lang="en-US" dirty="0">
                <a:hlinkClick r:id="rId2"/>
              </a:rPr>
              <a:t>https://www.youtube.com/watch?v=RE4ce4mexrU</a:t>
            </a:r>
            <a:endParaRPr lang="el-GR" dirty="0"/>
          </a:p>
          <a:p>
            <a:r>
              <a:rPr lang="el-GR" dirty="0"/>
              <a:t>(0:00-5:44)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2862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9F423A-7630-724C-9F56-CB00392D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0EF194-12B5-744F-ADAF-9EA9EA62D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Εισαγωγή στη Γλωσσολογία (Ενότητα 3 – Φωνητική) - ppt κατέβασμα">
            <a:extLst>
              <a:ext uri="{FF2B5EF4-FFF2-40B4-BE49-F238E27FC236}">
                <a16:creationId xmlns:a16="http://schemas.microsoft.com/office/drawing/2014/main" id="{85C85B1F-5279-D141-8564-8A2C2EC0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7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B187D5-03CD-9A41-B04B-6F40E473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139DF8-491A-EC45-89C9-7931F4350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F7C207B-72F4-6F48-9DE4-51B5D761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974"/>
            <a:ext cx="12192000" cy="568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4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99CBF3-A473-E74F-81F4-586B8E43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Περιγραφη</a:t>
            </a:r>
            <a:r>
              <a:rPr lang="el-GR" dirty="0"/>
              <a:t> </a:t>
            </a:r>
            <a:r>
              <a:rPr lang="el-GR" dirty="0" err="1"/>
              <a:t>συμφωνων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B95671-B322-DC46-AEDF-DC6E3489F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άρθρωση ενός συμφώνου περιγράφεται από τις εξής παραμέτρους</a:t>
            </a:r>
          </a:p>
          <a:p>
            <a:pPr lvl="1"/>
            <a:r>
              <a:rPr lang="el-GR" dirty="0"/>
              <a:t>1. τόπος άρθρωσης (</a:t>
            </a:r>
            <a:r>
              <a:rPr lang="el-GR" dirty="0" err="1"/>
              <a:t>διχειλικά</a:t>
            </a:r>
            <a:r>
              <a:rPr lang="el-GR" dirty="0"/>
              <a:t>, </a:t>
            </a:r>
            <a:r>
              <a:rPr lang="el-GR" dirty="0" err="1"/>
              <a:t>χειλοδοντικά</a:t>
            </a:r>
            <a:r>
              <a:rPr lang="el-GR" dirty="0"/>
              <a:t>…)</a:t>
            </a:r>
          </a:p>
          <a:p>
            <a:pPr lvl="1"/>
            <a:r>
              <a:rPr lang="el-GR" dirty="0"/>
              <a:t>2. τρόπος άρθρωσης (κλειστά, </a:t>
            </a:r>
            <a:r>
              <a:rPr lang="el-GR" dirty="0" err="1"/>
              <a:t>τριβόμενα</a:t>
            </a:r>
            <a:r>
              <a:rPr lang="el-GR" dirty="0"/>
              <a:t>…)</a:t>
            </a:r>
          </a:p>
          <a:p>
            <a:pPr lvl="1"/>
            <a:r>
              <a:rPr lang="el-GR" dirty="0"/>
              <a:t>3. ηχηρότητα (ηχηρά, άηχα)</a:t>
            </a:r>
          </a:p>
          <a:p>
            <a:pPr lvl="1"/>
            <a:r>
              <a:rPr lang="el-GR" dirty="0"/>
              <a:t>4. </a:t>
            </a:r>
            <a:r>
              <a:rPr lang="el-GR" dirty="0" err="1"/>
              <a:t>ρινικότητα</a:t>
            </a:r>
            <a:r>
              <a:rPr lang="el-GR" dirty="0"/>
              <a:t> (ρινικά, στοματικά)</a:t>
            </a:r>
          </a:p>
        </p:txBody>
      </p:sp>
    </p:spTree>
    <p:extLst>
      <p:ext uri="{BB962C8B-B14F-4D97-AF65-F5344CB8AC3E}">
        <p14:creationId xmlns:p14="http://schemas.microsoft.com/office/powerpoint/2010/main" val="1565812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456C3D-2D60-6048-A86F-2AE1FB5C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</a:t>
            </a:r>
            <a:r>
              <a:rPr lang="el-GR" dirty="0" err="1"/>
              <a:t>περιγραφονται</a:t>
            </a:r>
            <a:r>
              <a:rPr lang="el-GR" dirty="0"/>
              <a:t> τα </a:t>
            </a:r>
            <a:r>
              <a:rPr lang="el-GR" dirty="0" err="1"/>
              <a:t>φωνηεντα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C5F5D8-1472-1A4C-BEEC-0AE87A16F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3"/>
            <a:ext cx="4271771" cy="373960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Με σημείο αναφοράς το πού βρίσκεται το υψηλότερο σημείο της γλώσσας μέσα στη στοματική κοιλότητα και το σχήμα των χειλιών</a:t>
            </a:r>
          </a:p>
          <a:p>
            <a:r>
              <a:rPr lang="el-GR" dirty="0"/>
              <a:t>Πόσο ψηλά βρίσκεται η γλώσσα;</a:t>
            </a:r>
          </a:p>
          <a:p>
            <a:pPr marL="0" indent="0">
              <a:buNone/>
            </a:pPr>
            <a:r>
              <a:rPr lang="el-GR" dirty="0"/>
              <a:t>	Υψηλά- χαμηλά- μέσα (ύψος 	γλώσσας- κάθετος άξονας)</a:t>
            </a:r>
          </a:p>
          <a:p>
            <a:r>
              <a:rPr lang="el-GR" dirty="0"/>
              <a:t>Ποιο μέρος της γλώσσας εμπλέκεται;</a:t>
            </a:r>
          </a:p>
          <a:p>
            <a:pPr lvl="3"/>
            <a:r>
              <a:rPr lang="el-GR" dirty="0"/>
              <a:t>Πρόσθια- οπίσθια – κεντρικά (οριζόντιος άξονας)</a:t>
            </a:r>
          </a:p>
          <a:p>
            <a:r>
              <a:rPr lang="el-GR" dirty="0"/>
              <a:t>Ποια είναι η θέση των χειλιών;</a:t>
            </a:r>
          </a:p>
          <a:p>
            <a:pPr lvl="3"/>
            <a:r>
              <a:rPr lang="el-GR" dirty="0"/>
              <a:t>Στρογγυλά –μη στρογγυλά (σχήμα χειλιών)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B086F15-723B-5444-8830-663A57B90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6662" y="2638425"/>
            <a:ext cx="3714827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74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CEDE7-4743-9547-AE6B-47E8DFE1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</a:t>
            </a:r>
            <a:r>
              <a:rPr lang="el-GR" dirty="0" err="1"/>
              <a:t>περιγραφονται</a:t>
            </a:r>
            <a:r>
              <a:rPr lang="el-GR" dirty="0"/>
              <a:t> τα </a:t>
            </a:r>
            <a:r>
              <a:rPr lang="el-GR" dirty="0" err="1"/>
              <a:t>φωνηεντα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8B4E304-C58C-9546-BAEC-66868A3772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4332" y="2638425"/>
            <a:ext cx="3565598" cy="3101975"/>
          </a:xfrm>
          <a:prstGeom prst="rect">
            <a:avLst/>
          </a:prstGeom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E0DEE3F-584A-D749-90DD-B4EF02806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7403" y="2638425"/>
            <a:ext cx="3893345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6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9FB4B1-C94C-F24B-AD02-882FC0117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φωνηεντα</a:t>
            </a:r>
            <a:endParaRPr lang="el-GR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F9FB9EF-6823-2045-9DCB-5C5E22D318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86" y="2771594"/>
            <a:ext cx="33528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8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70956B-6816-DC40-91EC-E798E0DE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Φωνηεντα</a:t>
            </a:r>
            <a:r>
              <a:rPr lang="el-GR" dirty="0"/>
              <a:t>: </a:t>
            </a:r>
            <a:r>
              <a:rPr lang="el-GR" dirty="0" err="1"/>
              <a:t>Ελληνικη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4DD3DB-12B0-6447-BAAB-ABE1A2EDA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Ελληνική είναι πολύ εύκολη γλώσσα από πλευράς φωνηέντων, αφού έχει τα εξής 5:</a:t>
            </a:r>
          </a:p>
          <a:p>
            <a:r>
              <a:rPr lang="el-GR" dirty="0"/>
              <a:t>[</a:t>
            </a:r>
            <a:r>
              <a:rPr lang="en-US" dirty="0"/>
              <a:t>a]</a:t>
            </a:r>
          </a:p>
          <a:p>
            <a:r>
              <a:rPr lang="en-US" dirty="0"/>
              <a:t>[e]</a:t>
            </a:r>
          </a:p>
          <a:p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  <a:p>
            <a:r>
              <a:rPr lang="en-US" dirty="0"/>
              <a:t>[o]</a:t>
            </a:r>
          </a:p>
          <a:p>
            <a:r>
              <a:rPr lang="en-US" dirty="0"/>
              <a:t>[u]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0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19976ED-0B28-0744-90D4-5EB21BCD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Θεση</a:t>
            </a:r>
            <a:r>
              <a:rPr lang="el-GR" dirty="0"/>
              <a:t> </a:t>
            </a:r>
            <a:r>
              <a:rPr lang="el-GR" dirty="0" err="1"/>
              <a:t>φωνηεντων</a:t>
            </a:r>
            <a:r>
              <a:rPr lang="el-GR" dirty="0"/>
              <a:t> της </a:t>
            </a:r>
            <a:r>
              <a:rPr lang="el-GR" dirty="0" err="1"/>
              <a:t>ελληνικησ</a:t>
            </a:r>
            <a:endParaRPr lang="el-GR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5BBF804-6514-4249-A246-B1F96D09F2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1" y="2944812"/>
            <a:ext cx="3352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E1DBC81C-E819-654A-8689-41CFFC1B1D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2944812"/>
            <a:ext cx="3352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88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DDB41C-DEBF-3446-ADB8-9E069BB8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Δεν </a:t>
            </a:r>
            <a:r>
              <a:rPr lang="el-GR" dirty="0" err="1"/>
              <a:t>συμβαινει</a:t>
            </a:r>
            <a:r>
              <a:rPr lang="el-GR" dirty="0"/>
              <a:t> όμως το </a:t>
            </a:r>
            <a:r>
              <a:rPr lang="el-GR" dirty="0" err="1"/>
              <a:t>ιδιο</a:t>
            </a:r>
            <a:r>
              <a:rPr lang="el-GR" dirty="0"/>
              <a:t> σε </a:t>
            </a:r>
            <a:r>
              <a:rPr lang="el-GR" dirty="0" err="1"/>
              <a:t>ολεσ</a:t>
            </a:r>
            <a:r>
              <a:rPr lang="el-GR" dirty="0"/>
              <a:t> τις </a:t>
            </a:r>
            <a:r>
              <a:rPr lang="el-GR" dirty="0" err="1"/>
              <a:t>γλωσσεσ</a:t>
            </a:r>
            <a:r>
              <a:rPr lang="en-US" dirty="0"/>
              <a:t> </a:t>
            </a:r>
            <a:br>
              <a:rPr lang="el-GR" dirty="0"/>
            </a:br>
            <a:r>
              <a:rPr lang="el-GR" dirty="0"/>
              <a:t>π.χ. </a:t>
            </a:r>
            <a:r>
              <a:rPr lang="el-GR" dirty="0" err="1"/>
              <a:t>Αγγλικη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693C1F-37D8-7C4C-B5A8-B80A06E35E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pPr marL="0" indent="0">
              <a:buNone/>
            </a:pPr>
            <a:r>
              <a:rPr lang="el-GR" dirty="0"/>
              <a:t>[</a:t>
            </a:r>
            <a:r>
              <a:rPr lang="en-US" dirty="0" err="1"/>
              <a:t>i</a:t>
            </a:r>
            <a:r>
              <a:rPr lang="en-US" dirty="0"/>
              <a:t>] b</a:t>
            </a:r>
            <a:r>
              <a:rPr lang="en-US" b="1" dirty="0">
                <a:solidFill>
                  <a:srgbClr val="FF0000"/>
                </a:solidFill>
              </a:rPr>
              <a:t>ea</a:t>
            </a:r>
            <a:r>
              <a:rPr lang="en-US" dirty="0"/>
              <a:t>t, w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, bel</a:t>
            </a:r>
            <a:r>
              <a:rPr lang="en-US" b="1" dirty="0">
                <a:solidFill>
                  <a:srgbClr val="FF0000"/>
                </a:solidFill>
              </a:rPr>
              <a:t>ie</a:t>
            </a:r>
            <a:r>
              <a:rPr lang="en-US" dirty="0"/>
              <a:t>ve, p</a:t>
            </a:r>
            <a:r>
              <a:rPr lang="en-US" b="1" dirty="0">
                <a:solidFill>
                  <a:srgbClr val="FF0000"/>
                </a:solidFill>
              </a:rPr>
              <a:t>eo</a:t>
            </a:r>
            <a:r>
              <a:rPr lang="en-US" dirty="0"/>
              <a:t>ple</a:t>
            </a:r>
          </a:p>
          <a:p>
            <a:pPr marL="0" indent="0">
              <a:buNone/>
            </a:pPr>
            <a:r>
              <a:rPr lang="en-US" dirty="0"/>
              <a:t>[</a:t>
            </a:r>
            <a:r>
              <a:rPr lang="fr-FR" dirty="0" err="1"/>
              <a:t>ɪ</a:t>
            </a:r>
            <a:r>
              <a:rPr lang="fr-FR" dirty="0"/>
              <a:t>] b</a:t>
            </a:r>
            <a:r>
              <a:rPr lang="fr-FR" b="1" dirty="0">
                <a:solidFill>
                  <a:srgbClr val="FF0000"/>
                </a:solidFill>
              </a:rPr>
              <a:t>i</a:t>
            </a:r>
            <a:r>
              <a:rPr lang="fr-FR" dirty="0"/>
              <a:t>t, </a:t>
            </a:r>
            <a:r>
              <a:rPr lang="fr-FR" dirty="0" err="1"/>
              <a:t>cons</a:t>
            </a:r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dirty="0" err="1"/>
              <a:t>st</a:t>
            </a:r>
            <a:r>
              <a:rPr lang="fr-FR" dirty="0"/>
              <a:t>, </a:t>
            </a:r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dirty="0" err="1"/>
              <a:t>njury</a:t>
            </a:r>
            <a:r>
              <a:rPr lang="fr-FR" dirty="0"/>
              <a:t>, b</a:t>
            </a: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dirty="0"/>
              <a:t>siness</a:t>
            </a:r>
          </a:p>
          <a:p>
            <a:pPr marL="0" indent="0">
              <a:buNone/>
            </a:pPr>
            <a:r>
              <a:rPr lang="en-US" dirty="0"/>
              <a:t>[e] r</a:t>
            </a:r>
            <a:r>
              <a:rPr lang="en-US" b="1" dirty="0">
                <a:solidFill>
                  <a:srgbClr val="FF0000"/>
                </a:solidFill>
              </a:rPr>
              <a:t>ei</a:t>
            </a:r>
            <a:r>
              <a:rPr lang="en-US" dirty="0"/>
              <a:t>gn, gr</a:t>
            </a:r>
            <a:r>
              <a:rPr lang="en-US" b="1" dirty="0">
                <a:solidFill>
                  <a:srgbClr val="FF0000"/>
                </a:solidFill>
              </a:rPr>
              <a:t>ea</a:t>
            </a:r>
            <a:r>
              <a:rPr lang="en-US" dirty="0"/>
              <a:t>t, th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y, b</a:t>
            </a:r>
            <a:r>
              <a:rPr lang="en-US" b="1" dirty="0">
                <a:solidFill>
                  <a:srgbClr val="FF0000"/>
                </a:solidFill>
              </a:rPr>
              <a:t>ai</a:t>
            </a:r>
            <a:r>
              <a:rPr lang="en-US" dirty="0"/>
              <a:t>t</a:t>
            </a:r>
          </a:p>
          <a:p>
            <a:pPr marL="0" indent="0">
              <a:buNone/>
            </a:pPr>
            <a:r>
              <a:rPr lang="en-US" dirty="0"/>
              <a:t>[</a:t>
            </a:r>
            <a:r>
              <a:rPr lang="fr-FR" dirty="0" err="1"/>
              <a:t>ɛ</a:t>
            </a:r>
            <a:r>
              <a:rPr lang="fr-FR" dirty="0"/>
              <a:t>] </a:t>
            </a:r>
            <a:r>
              <a:rPr lang="fr-FR" dirty="0" err="1"/>
              <a:t>b</a:t>
            </a:r>
            <a:r>
              <a:rPr lang="fr-FR" b="1" dirty="0" err="1">
                <a:solidFill>
                  <a:srgbClr val="FF0000"/>
                </a:solidFill>
              </a:rPr>
              <a:t>e</a:t>
            </a:r>
            <a:r>
              <a:rPr lang="fr-FR" dirty="0" err="1"/>
              <a:t>t</a:t>
            </a:r>
            <a:r>
              <a:rPr lang="fr-FR" dirty="0"/>
              <a:t>, </a:t>
            </a:r>
            <a:r>
              <a:rPr lang="fr-FR" dirty="0" err="1"/>
              <a:t>rec</a:t>
            </a:r>
            <a:r>
              <a:rPr lang="fr-FR" b="1" dirty="0" err="1">
                <a:solidFill>
                  <a:srgbClr val="FF0000"/>
                </a:solidFill>
              </a:rPr>
              <a:t>e</a:t>
            </a:r>
            <a:r>
              <a:rPr lang="fr-FR" dirty="0" err="1"/>
              <a:t>ption</a:t>
            </a:r>
            <a:r>
              <a:rPr lang="fr-FR" dirty="0"/>
              <a:t>, </a:t>
            </a:r>
            <a:r>
              <a:rPr lang="fr-FR" dirty="0" err="1"/>
              <a:t>s</a:t>
            </a:r>
            <a:r>
              <a:rPr lang="fr-FR" b="1" dirty="0" err="1">
                <a:solidFill>
                  <a:srgbClr val="FF0000"/>
                </a:solidFill>
              </a:rPr>
              <a:t>ay</a:t>
            </a:r>
            <a:r>
              <a:rPr lang="fr-FR" dirty="0" err="1"/>
              <a:t>s</a:t>
            </a:r>
            <a:r>
              <a:rPr lang="fr-FR" dirty="0"/>
              <a:t>, </a:t>
            </a:r>
            <a:r>
              <a:rPr lang="fr-FR" dirty="0" err="1"/>
              <a:t>g</a:t>
            </a:r>
            <a:r>
              <a:rPr lang="fr-FR" b="1" dirty="0" err="1">
                <a:solidFill>
                  <a:srgbClr val="FF0000"/>
                </a:solidFill>
              </a:rPr>
              <a:t>ue</a:t>
            </a:r>
            <a:r>
              <a:rPr lang="fr-FR" dirty="0" err="1"/>
              <a:t>st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[</a:t>
            </a:r>
            <a:r>
              <a:rPr lang="fr-FR" dirty="0" err="1"/>
              <a:t>æ</a:t>
            </a:r>
            <a:r>
              <a:rPr lang="fr-FR" dirty="0"/>
              <a:t>] b</a:t>
            </a:r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dirty="0"/>
              <a:t>t, </a:t>
            </a:r>
            <a:r>
              <a:rPr lang="fr-FR" dirty="0" err="1"/>
              <a:t>l</a:t>
            </a:r>
            <a:r>
              <a:rPr lang="fr-FR" b="1" dirty="0" err="1">
                <a:solidFill>
                  <a:srgbClr val="FF0000"/>
                </a:solidFill>
              </a:rPr>
              <a:t>au</a:t>
            </a:r>
            <a:r>
              <a:rPr lang="fr-FR" dirty="0" err="1"/>
              <a:t>gh</a:t>
            </a:r>
            <a:r>
              <a:rPr lang="fr-FR" dirty="0"/>
              <a:t>, </a:t>
            </a:r>
            <a:r>
              <a:rPr lang="fr-FR" b="1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nger</a:t>
            </a:r>
            <a:r>
              <a:rPr lang="fr-FR" dirty="0"/>
              <a:t>, </a:t>
            </a:r>
            <a:r>
              <a:rPr lang="fr-FR" dirty="0" err="1"/>
              <a:t>r</a:t>
            </a:r>
            <a:r>
              <a:rPr lang="fr-FR" b="1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lly</a:t>
            </a:r>
            <a:endParaRPr lang="fr-FR" dirty="0"/>
          </a:p>
          <a:p>
            <a:pPr marL="0" indent="0">
              <a:buNone/>
            </a:pPr>
            <a:r>
              <a:rPr lang="en-US" dirty="0"/>
              <a:t>[u</a:t>
            </a:r>
            <a:r>
              <a:rPr lang="el-GR" dirty="0"/>
              <a:t>]</a:t>
            </a:r>
            <a:r>
              <a:rPr lang="en-US" dirty="0"/>
              <a:t> b</a:t>
            </a:r>
            <a:r>
              <a:rPr lang="en-US" b="1" dirty="0">
                <a:solidFill>
                  <a:srgbClr val="FF0000"/>
                </a:solidFill>
              </a:rPr>
              <a:t>oo</a:t>
            </a:r>
            <a:r>
              <a:rPr lang="en-US" dirty="0"/>
              <a:t>t, wh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, d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dirty="0"/>
              <a:t>ty, thr</a:t>
            </a:r>
            <a:r>
              <a:rPr lang="en-US" b="1" dirty="0">
                <a:solidFill>
                  <a:srgbClr val="FF0000"/>
                </a:solidFill>
              </a:rPr>
              <a:t>ou</a:t>
            </a:r>
            <a:r>
              <a:rPr lang="en-US" dirty="0"/>
              <a:t>gh, s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wer</a:t>
            </a:r>
          </a:p>
          <a:p>
            <a:pPr marL="0" indent="0">
              <a:buNone/>
            </a:pPr>
            <a:r>
              <a:rPr lang="en-US" dirty="0"/>
              <a:t>[U] p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dirty="0"/>
              <a:t>t, f</a:t>
            </a:r>
            <a:r>
              <a:rPr lang="en-US" b="1" dirty="0">
                <a:solidFill>
                  <a:srgbClr val="FF0000"/>
                </a:solidFill>
              </a:rPr>
              <a:t>oo</a:t>
            </a:r>
            <a:r>
              <a:rPr lang="en-US" dirty="0"/>
              <a:t>t, b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dirty="0"/>
              <a:t>tcher, c</a:t>
            </a:r>
            <a:r>
              <a:rPr lang="en-US" b="1" dirty="0">
                <a:solidFill>
                  <a:srgbClr val="FF0000"/>
                </a:solidFill>
              </a:rPr>
              <a:t>ou</a:t>
            </a:r>
            <a:r>
              <a:rPr lang="en-US" dirty="0"/>
              <a:t>ld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161A956-CE87-9147-B571-326365202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718" y="2938986"/>
            <a:ext cx="4270247" cy="3101982"/>
          </a:xfrm>
        </p:spPr>
        <p:txBody>
          <a:bodyPr/>
          <a:lstStyle/>
          <a:p>
            <a:r>
              <a:rPr lang="en-US" dirty="0"/>
              <a:t>[o] b</a:t>
            </a:r>
            <a:r>
              <a:rPr lang="en-US" b="1" dirty="0">
                <a:solidFill>
                  <a:srgbClr val="FF0000"/>
                </a:solidFill>
              </a:rPr>
              <a:t>oa</a:t>
            </a:r>
            <a:r>
              <a:rPr lang="en-US" dirty="0"/>
              <a:t>t, gr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w, th</a:t>
            </a:r>
            <a:r>
              <a:rPr lang="en-US" b="1" dirty="0">
                <a:solidFill>
                  <a:srgbClr val="FF0000"/>
                </a:solidFill>
              </a:rPr>
              <a:t>ou</a:t>
            </a:r>
            <a:r>
              <a:rPr lang="en-US" dirty="0"/>
              <a:t>gh,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dirty="0"/>
              <a:t>ver</a:t>
            </a:r>
          </a:p>
          <a:p>
            <a:r>
              <a:rPr lang="en-US" dirty="0"/>
              <a:t>[</a:t>
            </a:r>
            <a:r>
              <a:rPr lang="fr-FR" dirty="0" err="1"/>
              <a:t>ɔ</a:t>
            </a:r>
            <a:r>
              <a:rPr lang="fr-FR" dirty="0"/>
              <a:t>] </a:t>
            </a:r>
            <a:r>
              <a:rPr lang="fr-FR" dirty="0" err="1"/>
              <a:t>b</a:t>
            </a:r>
            <a:r>
              <a:rPr lang="fr-FR" b="1" dirty="0" err="1">
                <a:solidFill>
                  <a:srgbClr val="FF0000"/>
                </a:solidFill>
              </a:rPr>
              <a:t>ou</a:t>
            </a:r>
            <a:r>
              <a:rPr lang="fr-FR" dirty="0" err="1"/>
              <a:t>ght,c</a:t>
            </a:r>
            <a:r>
              <a:rPr lang="fr-FR" b="1" dirty="0" err="1">
                <a:solidFill>
                  <a:srgbClr val="FF0000"/>
                </a:solidFill>
              </a:rPr>
              <a:t>au</a:t>
            </a:r>
            <a:r>
              <a:rPr lang="fr-FR" dirty="0" err="1"/>
              <a:t>ght</a:t>
            </a:r>
            <a:r>
              <a:rPr lang="fr-FR" dirty="0"/>
              <a:t>, </a:t>
            </a:r>
            <a:r>
              <a:rPr lang="fr-FR" dirty="0" err="1"/>
              <a:t>wr</a:t>
            </a:r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dirty="0" err="1"/>
              <a:t>ng</a:t>
            </a:r>
            <a:r>
              <a:rPr lang="fr-FR" dirty="0"/>
              <a:t>, </a:t>
            </a:r>
            <a:r>
              <a:rPr lang="fr-FR" dirty="0" err="1"/>
              <a:t>st</a:t>
            </a:r>
            <a:r>
              <a:rPr lang="fr-FR" b="1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lk</a:t>
            </a:r>
            <a:r>
              <a:rPr lang="fr-FR" dirty="0"/>
              <a:t>, </a:t>
            </a:r>
            <a:r>
              <a:rPr lang="fr-FR" dirty="0" err="1"/>
              <a:t>c</a:t>
            </a:r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dirty="0" err="1"/>
              <a:t>re</a:t>
            </a:r>
            <a:endParaRPr lang="fr-FR" dirty="0"/>
          </a:p>
          <a:p>
            <a:r>
              <a:rPr lang="fr-FR" dirty="0"/>
              <a:t>[a] p</a:t>
            </a:r>
            <a:r>
              <a:rPr lang="fr-FR" b="1" dirty="0">
                <a:solidFill>
                  <a:srgbClr val="FF0000"/>
                </a:solidFill>
              </a:rPr>
              <a:t>o</a:t>
            </a:r>
            <a:r>
              <a:rPr lang="fr-FR" dirty="0"/>
              <a:t>t, </a:t>
            </a:r>
            <a:r>
              <a:rPr lang="fr-FR" dirty="0" err="1"/>
              <a:t>f</a:t>
            </a:r>
            <a:r>
              <a:rPr lang="fr-FR" b="1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ther</a:t>
            </a:r>
            <a:r>
              <a:rPr lang="fr-FR" dirty="0"/>
              <a:t>, </a:t>
            </a:r>
            <a:r>
              <a:rPr lang="fr-FR" dirty="0" err="1"/>
              <a:t>h</a:t>
            </a:r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dirty="0" err="1"/>
              <a:t>nor</a:t>
            </a:r>
            <a:r>
              <a:rPr lang="fr-FR" dirty="0"/>
              <a:t>, </a:t>
            </a:r>
            <a:r>
              <a:rPr lang="fr-FR" dirty="0" err="1"/>
              <a:t>h</a:t>
            </a:r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dirty="0" err="1"/>
              <a:t>spital</a:t>
            </a:r>
            <a:endParaRPr lang="fr-FR" dirty="0"/>
          </a:p>
          <a:p>
            <a:r>
              <a:rPr lang="fr-FR" dirty="0"/>
              <a:t>[</a:t>
            </a:r>
            <a:r>
              <a:rPr lang="fr-FR" dirty="0" err="1"/>
              <a:t>ʌ</a:t>
            </a:r>
            <a:r>
              <a:rPr lang="fr-FR" dirty="0"/>
              <a:t>] b</a:t>
            </a: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dirty="0"/>
              <a:t>t, t</a:t>
            </a:r>
            <a:r>
              <a:rPr lang="fr-FR" b="1" dirty="0">
                <a:solidFill>
                  <a:srgbClr val="FF0000"/>
                </a:solidFill>
              </a:rPr>
              <a:t>ou</a:t>
            </a:r>
            <a:r>
              <a:rPr lang="fr-FR" dirty="0"/>
              <a:t>gh, </a:t>
            </a:r>
            <a:r>
              <a:rPr lang="fr-FR" dirty="0" err="1"/>
              <a:t>an</a:t>
            </a:r>
            <a:r>
              <a:rPr lang="fr-FR" b="1" dirty="0" err="1">
                <a:solidFill>
                  <a:srgbClr val="FF0000"/>
                </a:solidFill>
              </a:rPr>
              <a:t>o</a:t>
            </a:r>
            <a:r>
              <a:rPr lang="fr-FR" dirty="0" err="1"/>
              <a:t>ther</a:t>
            </a:r>
            <a:endParaRPr lang="fr-FR" dirty="0"/>
          </a:p>
          <a:p>
            <a:r>
              <a:rPr lang="fr-FR" dirty="0"/>
              <a:t>[</a:t>
            </a:r>
            <a:r>
              <a:rPr lang="fr-FR" dirty="0" err="1"/>
              <a:t>ə</a:t>
            </a:r>
            <a:r>
              <a:rPr lang="fr-FR" dirty="0"/>
              <a:t>] </a:t>
            </a:r>
            <a:r>
              <a:rPr lang="fr-FR" b="1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mong</a:t>
            </a:r>
            <a:r>
              <a:rPr lang="fr-FR" dirty="0"/>
              <a:t>, foc</a:t>
            </a: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dirty="0"/>
              <a:t>s, s</a:t>
            </a:r>
            <a:r>
              <a:rPr lang="fr-FR" dirty="0">
                <a:solidFill>
                  <a:schemeClr val="tx1"/>
                </a:solidFill>
              </a:rPr>
              <a:t>o</a:t>
            </a:r>
            <a:r>
              <a:rPr lang="fr-FR" dirty="0"/>
              <a:t>f</a:t>
            </a:r>
            <a:r>
              <a:rPr lang="fr-FR" b="1" dirty="0">
                <a:solidFill>
                  <a:srgbClr val="FF0000"/>
                </a:solidFill>
              </a:rPr>
              <a:t>a</a:t>
            </a:r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0848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F93FF6AA-50EF-EE43-9860-3ADF6476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l-GR" dirty="0" err="1"/>
              <a:t>γλωσσα</a:t>
            </a:r>
            <a:r>
              <a:rPr lang="el-GR" dirty="0"/>
              <a:t> </a:t>
            </a:r>
            <a:r>
              <a:rPr lang="el-GR" dirty="0" err="1"/>
              <a:t>κΙτσουα</a:t>
            </a:r>
            <a:r>
              <a:rPr lang="el-GR" dirty="0"/>
              <a:t> 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FDDA2F6-C16C-F146-923C-25726ABA3A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Η ιθαγενής γλώσσα της Λατινικής Αμερικής που λέγεται </a:t>
            </a:r>
            <a:r>
              <a:rPr lang="el-GR" dirty="0" err="1"/>
              <a:t>Κίτσουα</a:t>
            </a:r>
            <a:r>
              <a:rPr lang="el-GR" dirty="0"/>
              <a:t>, και μιλιέται κυρίως στο Εκουαδόρ και στο Περού, έχει μόνο 3 φωνήεντα. </a:t>
            </a:r>
          </a:p>
          <a:p>
            <a:r>
              <a:rPr lang="el-GR" dirty="0"/>
              <a:t>[</a:t>
            </a:r>
            <a:r>
              <a:rPr lang="fr-FR" dirty="0"/>
              <a:t>i]</a:t>
            </a:r>
            <a:endParaRPr lang="el-GR" dirty="0"/>
          </a:p>
          <a:p>
            <a:r>
              <a:rPr lang="fr-FR" dirty="0"/>
              <a:t>[a] </a:t>
            </a:r>
            <a:endParaRPr lang="el-GR" dirty="0"/>
          </a:p>
          <a:p>
            <a:r>
              <a:rPr lang="fr-FR" dirty="0"/>
              <a:t>[u] </a:t>
            </a:r>
            <a:endParaRPr lang="el-GR" dirty="0"/>
          </a:p>
          <a:p>
            <a:r>
              <a:rPr lang="fr-FR" dirty="0" err="1"/>
              <a:t>Ama</a:t>
            </a:r>
            <a:r>
              <a:rPr lang="fr-FR" dirty="0"/>
              <a:t> </a:t>
            </a:r>
            <a:r>
              <a:rPr lang="fr-FR" dirty="0" err="1"/>
              <a:t>micuichu</a:t>
            </a:r>
            <a:r>
              <a:rPr lang="fr-FR" dirty="0"/>
              <a:t>; </a:t>
            </a:r>
            <a:r>
              <a:rPr lang="fr-FR" dirty="0" err="1"/>
              <a:t>yapa</a:t>
            </a:r>
            <a:r>
              <a:rPr lang="fr-FR" dirty="0"/>
              <a:t> </a:t>
            </a:r>
            <a:r>
              <a:rPr lang="fr-FR" dirty="0" err="1"/>
              <a:t>jaya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, ansa </a:t>
            </a:r>
            <a:r>
              <a:rPr lang="fr-FR" dirty="0" err="1"/>
              <a:t>yacuha</a:t>
            </a:r>
            <a:r>
              <a:rPr lang="fr-FR" dirty="0"/>
              <a:t> (</a:t>
            </a:r>
            <a:r>
              <a:rPr lang="fr-FR" dirty="0" err="1"/>
              <a:t>yacuhua</a:t>
            </a:r>
            <a:r>
              <a:rPr lang="fr-FR" dirty="0"/>
              <a:t>) </a:t>
            </a:r>
            <a:r>
              <a:rPr lang="fr-FR" dirty="0" err="1"/>
              <a:t>milpungui</a:t>
            </a:r>
            <a:r>
              <a:rPr lang="fr-FR" dirty="0"/>
              <a:t>. </a:t>
            </a:r>
            <a:endParaRPr lang="el-GR" dirty="0"/>
          </a:p>
          <a:p>
            <a:r>
              <a:rPr lang="fr-FR" dirty="0"/>
              <a:t>‘</a:t>
            </a:r>
            <a:r>
              <a:rPr lang="el-GR" dirty="0"/>
              <a:t>Μην το φας, είναι πολύ πικρό. Δοκίμασέ το με λίγο νερό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8C67AB6-4905-3E4B-8A28-C6C651D957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Το ενδιαφέρον είναι ότι αν και η Κέτσουα* έχει μόνο τρία φωνήεντα, αυτά καταλαμβάνουν όλο το φάσμα των φωνηέντων, δηλαδή, η γλώσσα δεν έχει τρία πρόσθια φωνήεντα ή τρία οπίσθια, κλπ., αλλά ένα πρόσθιο, ένα οπίσθιο (και τα δύο υψηλά) και ένα κεντρικό (χαμηλό). Κάτι ανάλογο συμβαίνει και με τα (σχετικά λίγα) φωνήεντα της Ελληνικής. ---- 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* Το γεγονός ότι τη λέμε Κέτσουα, παρότι η ίδια η γλώσσα δεν έχει [</a:t>
            </a:r>
            <a:r>
              <a:rPr lang="fr-FR" dirty="0"/>
              <a:t>e], </a:t>
            </a:r>
            <a:r>
              <a:rPr lang="el-GR" dirty="0"/>
              <a:t>οφείλεται στα Ισπανικά, τα οποία μιλιούνται σε όλες τις χώρες που μιλιέται και η Κέτσουα (η Ισπανική έχει [</a:t>
            </a:r>
            <a:r>
              <a:rPr lang="fr-FR" dirty="0"/>
              <a:t>e]).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825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5F304BF3-C49C-5141-B403-39A18083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>
                <a:ea typeface="ＭＳ Ｐゴシック" panose="020B0600070205080204" pitchFamily="34" charset="-128"/>
              </a:rPr>
              <a:t> </a:t>
            </a:r>
            <a:r>
              <a:rPr lang="el-GR" altLang="el-GR">
                <a:ea typeface="ＭＳ Ｐゴシック" panose="020B0600070205080204" pitchFamily="34" charset="-128"/>
              </a:rPr>
              <a:t>Πόσους ήχους μαθαίνει ένα παιδί που κατακτά την Ελληνική ως Γ1;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414EEBD6-D36E-7043-8F34-96FF32074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ea typeface="ＭＳ Ｐゴシック" panose="020B0600070205080204" pitchFamily="34" charset="-128"/>
              </a:rPr>
              <a:t>Γύρω στους </a:t>
            </a:r>
            <a:r>
              <a:rPr lang="el-GR" altLang="el-GR" b="1">
                <a:solidFill>
                  <a:srgbClr val="FF0000"/>
                </a:solidFill>
                <a:ea typeface="ＭＳ Ｐゴシック" panose="020B0600070205080204" pitchFamily="34" charset="-128"/>
              </a:rPr>
              <a:t>35</a:t>
            </a:r>
          </a:p>
          <a:p>
            <a:pPr lvl="1"/>
            <a:r>
              <a:rPr lang="el-GR" altLang="el-GR">
                <a:ea typeface="ＭＳ Ｐゴシック" panose="020B0600070205080204" pitchFamily="34" charset="-128"/>
              </a:rPr>
              <a:t>5 φωνήεντα+30 σύμφωνα= </a:t>
            </a:r>
            <a:r>
              <a:rPr lang="el-GR" altLang="el-GR" b="1">
                <a:ea typeface="ＭＳ Ｐゴシック" panose="020B0600070205080204" pitchFamily="34" charset="-128"/>
              </a:rPr>
              <a:t>35 φθόγγοι</a:t>
            </a:r>
          </a:p>
          <a:p>
            <a:pPr lvl="1"/>
            <a:r>
              <a:rPr lang="el-GR" altLang="el-GR">
                <a:ea typeface="ＭＳ Ｐゴシック" panose="020B0600070205080204" pitchFamily="34" charset="-128"/>
              </a:rPr>
              <a:t>5 φωνήεντα+18 σύμφωνα= </a:t>
            </a:r>
            <a:r>
              <a:rPr lang="el-GR" altLang="el-GR" b="1">
                <a:ea typeface="ＭＳ Ｐゴシック" panose="020B0600070205080204" pitchFamily="34" charset="-128"/>
              </a:rPr>
              <a:t>23</a:t>
            </a:r>
            <a:r>
              <a:rPr lang="el-GR" altLang="el-GR">
                <a:ea typeface="ＭＳ Ｐゴシック" panose="020B0600070205080204" pitchFamily="34" charset="-128"/>
              </a:rPr>
              <a:t> </a:t>
            </a:r>
            <a:r>
              <a:rPr lang="el-GR" altLang="el-GR" b="1">
                <a:ea typeface="ＭＳ Ｐゴシック" panose="020B0600070205080204" pitchFamily="34" charset="-128"/>
              </a:rPr>
              <a:t>φωνήματα</a:t>
            </a:r>
          </a:p>
          <a:p>
            <a:r>
              <a:rPr lang="el-GR" altLang="el-GR">
                <a:ea typeface="ＭＳ Ｐゴシック" panose="020B0600070205080204" pitchFamily="34" charset="-128"/>
              </a:rPr>
              <a:t>Συνδυασμός με διαφορετικούς τρόπους για τον σχηματισμό μονάδων με σημασία, λέξεων</a:t>
            </a:r>
          </a:p>
          <a:p>
            <a:pPr lvl="1"/>
            <a:r>
              <a:rPr lang="el-GR" altLang="el-GR">
                <a:ea typeface="ＭＳ Ｐゴシック" panose="020B0600070205080204" pitchFamily="34" charset="-128"/>
              </a:rPr>
              <a:t>Γλωσσική οικονομία: 23 φωνήματα για &lt;300.000 σημασίες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587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Γραμμάτα και φθόγγοι :Σημάντικο για πρωτάκια">
            <a:extLst>
              <a:ext uri="{FF2B5EF4-FFF2-40B4-BE49-F238E27FC236}">
                <a16:creationId xmlns:a16="http://schemas.microsoft.com/office/drawing/2014/main" id="{E23D2A80-AD4B-FB42-B424-25BF89B6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87" y="1838837"/>
            <a:ext cx="8252749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C4074E45-A032-A341-98FC-4D46A6D19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2030" y="415925"/>
            <a:ext cx="8391646" cy="1189038"/>
          </a:xfrm>
        </p:spPr>
        <p:txBody>
          <a:bodyPr>
            <a:normAutofit fontScale="90000"/>
          </a:bodyPr>
          <a:lstStyle/>
          <a:p>
            <a:r>
              <a:rPr lang="el-GR" dirty="0"/>
              <a:t>Ποιο </a:t>
            </a:r>
            <a:r>
              <a:rPr lang="el-GR" dirty="0" err="1"/>
              <a:t>προβληματικο</a:t>
            </a:r>
            <a:r>
              <a:rPr lang="el-GR" dirty="0"/>
              <a:t> </a:t>
            </a:r>
            <a:r>
              <a:rPr lang="el-GR" dirty="0" err="1"/>
              <a:t>στοιχειο</a:t>
            </a:r>
            <a:r>
              <a:rPr lang="el-GR" dirty="0"/>
              <a:t> </a:t>
            </a:r>
            <a:r>
              <a:rPr lang="el-GR" dirty="0" err="1"/>
              <a:t>υπαρχει</a:t>
            </a:r>
            <a:r>
              <a:rPr lang="el-GR" dirty="0"/>
              <a:t> σε αυτή την </a:t>
            </a:r>
            <a:r>
              <a:rPr lang="el-GR" dirty="0" err="1"/>
              <a:t>παρουσιαση</a:t>
            </a:r>
            <a:r>
              <a:rPr lang="el-GR" dirty="0"/>
              <a:t> των </a:t>
            </a:r>
            <a:r>
              <a:rPr lang="el-GR" dirty="0" err="1"/>
              <a:t>φθογγων</a:t>
            </a:r>
            <a:r>
              <a:rPr lang="el-GR" dirty="0"/>
              <a:t> της </a:t>
            </a:r>
            <a:r>
              <a:rPr lang="el-GR" dirty="0" err="1"/>
              <a:t>ελληνικησ</a:t>
            </a:r>
            <a:r>
              <a:rPr lang="el-GR" dirty="0"/>
              <a:t>; (</a:t>
            </a:r>
            <a:r>
              <a:rPr lang="el-GR" dirty="0" err="1"/>
              <a:t>γραμματικη</a:t>
            </a:r>
            <a:r>
              <a:rPr lang="el-GR" dirty="0"/>
              <a:t> ε’ &amp; </a:t>
            </a:r>
            <a:r>
              <a:rPr lang="el-GR" dirty="0" err="1"/>
              <a:t>στ’δημοτικου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389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233947-AAF2-624A-BE78-742F2815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Ποιοσ</a:t>
            </a:r>
            <a:r>
              <a:rPr lang="el-GR" dirty="0"/>
              <a:t> ο </a:t>
            </a:r>
            <a:r>
              <a:rPr lang="el-GR" dirty="0" err="1"/>
              <a:t>στοχοσ</a:t>
            </a:r>
            <a:r>
              <a:rPr lang="el-GR" dirty="0"/>
              <a:t> της </a:t>
            </a:r>
            <a:r>
              <a:rPr lang="el-GR" dirty="0" err="1"/>
              <a:t>ασκησησ</a:t>
            </a:r>
            <a:r>
              <a:rPr lang="el-GR" dirty="0"/>
              <a:t> (από το </a:t>
            </a:r>
            <a:r>
              <a:rPr lang="el-GR" dirty="0" err="1"/>
              <a:t>ιδιο</a:t>
            </a:r>
            <a:r>
              <a:rPr lang="el-GR" dirty="0"/>
              <a:t> </a:t>
            </a:r>
            <a:r>
              <a:rPr lang="el-GR" dirty="0" err="1"/>
              <a:t>σχολικο</a:t>
            </a:r>
            <a:r>
              <a:rPr lang="el-GR" dirty="0"/>
              <a:t> </a:t>
            </a:r>
            <a:r>
              <a:rPr lang="el-GR" dirty="0" err="1"/>
              <a:t>βιβλιο</a:t>
            </a:r>
            <a:r>
              <a:rPr lang="el-GR" dirty="0"/>
              <a:t>);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55203CE-30B9-9345-91B3-E4FEC755E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304" y="2638425"/>
            <a:ext cx="6829063" cy="38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19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hangingPunct="1">
              <a:defRPr/>
            </a:pPr>
            <a:r>
              <a:rPr lang="el-GR" b="1" dirty="0">
                <a:solidFill>
                  <a:srgbClr val="FF0000"/>
                </a:solidFill>
                <a:ea typeface="+mj-ea"/>
              </a:rPr>
              <a:t>Σχέση φθόγγων και γραμμάτων στο σύστημα της Ελληνικής</a:t>
            </a:r>
          </a:p>
        </p:txBody>
      </p:sp>
      <p:sp>
        <p:nvSpPr>
          <p:cNvPr id="63490" name="2 - Θέση περιεχομένου"/>
          <p:cNvSpPr>
            <a:spLocks noGrp="1"/>
          </p:cNvSpPr>
          <p:nvPr>
            <p:ph idx="1"/>
          </p:nvPr>
        </p:nvSpPr>
        <p:spPr>
          <a:xfrm>
            <a:off x="1731264" y="2353961"/>
            <a:ext cx="8229600" cy="3989388"/>
          </a:xfrm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l-GR" dirty="0">
                <a:latin typeface="Times New Roman" charset="0"/>
              </a:rPr>
              <a:t>1 ήχος/  διαφορετικά γράμματα</a:t>
            </a:r>
            <a:r>
              <a:rPr lang="en-US" dirty="0">
                <a:latin typeface="Times New Roman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[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] </a:t>
            </a:r>
            <a:r>
              <a:rPr lang="el-GR" b="1" dirty="0">
                <a:solidFill>
                  <a:srgbClr val="FF0000"/>
                </a:solidFill>
                <a:latin typeface="Times New Roman" charset="0"/>
              </a:rPr>
              <a:t>&lt;ι&gt;, &lt;η&gt;, &lt;υ&gt;, &lt;ει&gt;, &lt;οι&gt;</a:t>
            </a:r>
          </a:p>
          <a:p>
            <a:r>
              <a:rPr lang="el-GR" dirty="0">
                <a:latin typeface="Times New Roman" charset="0"/>
              </a:rPr>
              <a:t>διαφορετικοί ήχοι/</a:t>
            </a:r>
            <a:r>
              <a:rPr lang="en-US" dirty="0">
                <a:latin typeface="Times New Roman" charset="0"/>
              </a:rPr>
              <a:t> </a:t>
            </a:r>
            <a:r>
              <a:rPr lang="el-GR" dirty="0">
                <a:latin typeface="Times New Roman" charset="0"/>
              </a:rPr>
              <a:t>1 γράμμα </a:t>
            </a:r>
            <a:r>
              <a:rPr lang="el-GR" b="1" dirty="0">
                <a:solidFill>
                  <a:srgbClr val="FF0000"/>
                </a:solidFill>
                <a:latin typeface="Times New Roman" charset="0"/>
              </a:rPr>
              <a:t>[</a:t>
            </a:r>
            <a:r>
              <a:rPr lang="fr-FR" b="1" dirty="0">
                <a:solidFill>
                  <a:srgbClr val="FF0000"/>
                </a:solidFill>
              </a:rPr>
              <a:t>k]/ [c] &lt;k&gt;</a:t>
            </a:r>
            <a:endParaRPr lang="el-GR" b="1" dirty="0">
              <a:solidFill>
                <a:srgbClr val="FF0000"/>
              </a:solidFill>
              <a:latin typeface="Times New Roman" charset="0"/>
            </a:endParaRPr>
          </a:p>
          <a:p>
            <a:pPr eaLnBrk="1" hangingPunct="1"/>
            <a:r>
              <a:rPr lang="el-GR" dirty="0">
                <a:latin typeface="Times New Roman" charset="0"/>
              </a:rPr>
              <a:t>2 ήχοι/</a:t>
            </a:r>
            <a:r>
              <a:rPr lang="en-US" dirty="0">
                <a:latin typeface="Times New Roman" charset="0"/>
              </a:rPr>
              <a:t> </a:t>
            </a:r>
            <a:r>
              <a:rPr lang="el-GR" dirty="0">
                <a:latin typeface="Times New Roman" charset="0"/>
              </a:rPr>
              <a:t>1 γράμμα</a:t>
            </a:r>
            <a:r>
              <a:rPr lang="en-US" dirty="0">
                <a:latin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[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</a:rPr>
              <a:t>ks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] &lt;</a:t>
            </a:r>
            <a:r>
              <a:rPr lang="el-GR" b="1" dirty="0">
                <a:solidFill>
                  <a:srgbClr val="FF0000"/>
                </a:solidFill>
                <a:latin typeface="Times New Roman" charset="0"/>
              </a:rPr>
              <a:t>ξ&gt;</a:t>
            </a:r>
          </a:p>
          <a:p>
            <a:r>
              <a:rPr lang="el-GR" dirty="0">
                <a:latin typeface="Times New Roman" charset="0"/>
              </a:rPr>
              <a:t>1 ήχος/</a:t>
            </a:r>
            <a:r>
              <a:rPr lang="en-US" dirty="0">
                <a:latin typeface="Times New Roman" charset="0"/>
              </a:rPr>
              <a:t> 2</a:t>
            </a:r>
            <a:r>
              <a:rPr lang="el-GR" dirty="0">
                <a:latin typeface="Times New Roman" charset="0"/>
              </a:rPr>
              <a:t>γράμματα </a:t>
            </a:r>
            <a:r>
              <a:rPr lang="el-GR" b="1" dirty="0">
                <a:solidFill>
                  <a:srgbClr val="FF0000"/>
                </a:solidFill>
                <a:latin typeface="Times New Roman" charset="0"/>
              </a:rPr>
              <a:t>[</a:t>
            </a:r>
            <a:r>
              <a:rPr lang="fr-FR" b="1" dirty="0">
                <a:solidFill>
                  <a:srgbClr val="FF0000"/>
                </a:solidFill>
              </a:rPr>
              <a:t>b] </a:t>
            </a:r>
            <a:r>
              <a:rPr lang="el-GR" b="1" dirty="0">
                <a:solidFill>
                  <a:srgbClr val="FF0000"/>
                </a:solidFill>
              </a:rPr>
              <a:t>&lt;</a:t>
            </a:r>
            <a:r>
              <a:rPr lang="el-GR" b="1" dirty="0" err="1">
                <a:solidFill>
                  <a:srgbClr val="FF0000"/>
                </a:solidFill>
              </a:rPr>
              <a:t>μπ</a:t>
            </a:r>
            <a:r>
              <a:rPr lang="el-GR" b="1" dirty="0">
                <a:solidFill>
                  <a:srgbClr val="FF0000"/>
                </a:solidFill>
              </a:rPr>
              <a:t>&gt;</a:t>
            </a:r>
            <a:endParaRPr lang="fr-FR" b="1" dirty="0">
              <a:solidFill>
                <a:srgbClr val="FF0000"/>
              </a:solidFill>
            </a:endParaRPr>
          </a:p>
          <a:p>
            <a:pPr eaLnBrk="1" hangingPunct="1"/>
            <a:endParaRPr lang="el-G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29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D3ED88-0B10-334C-BEAB-225E0FA5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γραμμα</a:t>
            </a:r>
            <a:r>
              <a:rPr lang="el-GR" dirty="0"/>
              <a:t> &lt;γ&gt; σε </a:t>
            </a:r>
            <a:r>
              <a:rPr lang="el-GR" dirty="0" err="1"/>
              <a:t>ποσουσ</a:t>
            </a:r>
            <a:r>
              <a:rPr lang="el-GR" dirty="0"/>
              <a:t> </a:t>
            </a:r>
            <a:r>
              <a:rPr lang="el-GR" dirty="0" err="1"/>
              <a:t>διαφορετικουσ</a:t>
            </a:r>
            <a:r>
              <a:rPr lang="el-GR" dirty="0"/>
              <a:t> </a:t>
            </a:r>
            <a:r>
              <a:rPr lang="el-GR" dirty="0" err="1"/>
              <a:t>ηχους</a:t>
            </a:r>
            <a:r>
              <a:rPr lang="el-GR" dirty="0"/>
              <a:t> </a:t>
            </a:r>
            <a:r>
              <a:rPr lang="el-GR" dirty="0" err="1"/>
              <a:t>αντιστοιχει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796DBC-B459-2348-8B55-DAA80D9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[</a:t>
            </a:r>
            <a:r>
              <a:rPr lang="en-US" dirty="0"/>
              <a:t>a</a:t>
            </a:r>
            <a:r>
              <a:rPr lang="fr-FR" dirty="0"/>
              <a:t> </a:t>
            </a:r>
            <a:r>
              <a:rPr lang="fr-FR" dirty="0" err="1"/>
              <a:t>ɣ</a:t>
            </a:r>
            <a:r>
              <a:rPr lang="fr-FR" dirty="0"/>
              <a:t> </a:t>
            </a:r>
            <a:r>
              <a:rPr lang="fr-FR" dirty="0" err="1"/>
              <a:t>o’ra</a:t>
            </a:r>
            <a:r>
              <a:rPr lang="fr-FR" dirty="0"/>
              <a:t>]</a:t>
            </a:r>
          </a:p>
          <a:p>
            <a:r>
              <a:rPr lang="fr-FR" dirty="0"/>
              <a:t>[‘</a:t>
            </a:r>
            <a:r>
              <a:rPr lang="fr-FR" dirty="0" err="1"/>
              <a:t>ʝ</a:t>
            </a:r>
            <a:r>
              <a:rPr lang="fr-FR" dirty="0"/>
              <a:t> </a:t>
            </a:r>
            <a:r>
              <a:rPr lang="fr-FR" dirty="0" err="1"/>
              <a:t>iro</a:t>
            </a:r>
            <a:r>
              <a:rPr lang="fr-FR" dirty="0"/>
              <a:t>]</a:t>
            </a:r>
          </a:p>
          <a:p>
            <a:r>
              <a:rPr lang="fr-FR" dirty="0"/>
              <a:t>[‘a </a:t>
            </a:r>
            <a:r>
              <a:rPr lang="fr-FR" dirty="0" err="1"/>
              <a:t>ŋ</a:t>
            </a:r>
            <a:r>
              <a:rPr lang="fr-FR" dirty="0"/>
              <a:t> x o s]</a:t>
            </a:r>
          </a:p>
          <a:p>
            <a:r>
              <a:rPr lang="fr-FR" dirty="0"/>
              <a:t>[</a:t>
            </a:r>
            <a:r>
              <a:rPr lang="fr-FR" dirty="0" err="1"/>
              <a:t>ɡ</a:t>
            </a:r>
            <a:r>
              <a:rPr lang="fr-FR" dirty="0"/>
              <a:t> o l]</a:t>
            </a:r>
          </a:p>
          <a:p>
            <a:r>
              <a:rPr lang="fr-FR" dirty="0"/>
              <a:t>[‘a </a:t>
            </a:r>
            <a:r>
              <a:rPr lang="fr-FR" dirty="0" err="1"/>
              <a:t>ɲ</a:t>
            </a:r>
            <a:r>
              <a:rPr lang="fr-FR" dirty="0"/>
              <a:t> </a:t>
            </a:r>
            <a:r>
              <a:rPr lang="fr-FR" dirty="0" err="1"/>
              <a:t>ɟ</a:t>
            </a:r>
            <a:r>
              <a:rPr lang="fr-FR" dirty="0"/>
              <a:t> e l o s]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335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D3ED88-0B10-334C-BEAB-225E0FA5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γραμμα</a:t>
            </a:r>
            <a:r>
              <a:rPr lang="el-GR" dirty="0"/>
              <a:t> &lt;</a:t>
            </a:r>
            <a:r>
              <a:rPr lang="en-US" dirty="0"/>
              <a:t>y</a:t>
            </a:r>
            <a:r>
              <a:rPr lang="el-GR" dirty="0"/>
              <a:t>&gt; σε </a:t>
            </a:r>
            <a:r>
              <a:rPr lang="el-GR" dirty="0" err="1"/>
              <a:t>ποσουσ</a:t>
            </a:r>
            <a:r>
              <a:rPr lang="el-GR" dirty="0"/>
              <a:t> </a:t>
            </a:r>
            <a:r>
              <a:rPr lang="el-GR" dirty="0" err="1"/>
              <a:t>διαφορετικουσ</a:t>
            </a:r>
            <a:r>
              <a:rPr lang="el-GR" dirty="0"/>
              <a:t> </a:t>
            </a:r>
            <a:r>
              <a:rPr lang="el-GR" dirty="0" err="1"/>
              <a:t>ηχους</a:t>
            </a:r>
            <a:r>
              <a:rPr lang="el-GR" dirty="0"/>
              <a:t> </a:t>
            </a:r>
            <a:r>
              <a:rPr lang="el-GR" dirty="0" err="1"/>
              <a:t>αντιστοιχει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796DBC-B459-2348-8B55-DAA80D9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[</a:t>
            </a:r>
            <a:r>
              <a:rPr lang="en-US" dirty="0"/>
              <a:t>‘</a:t>
            </a:r>
            <a:r>
              <a:rPr lang="en-US" dirty="0" err="1"/>
              <a:t>i</a:t>
            </a:r>
            <a:r>
              <a:rPr lang="en-US" dirty="0"/>
              <a:t> s t e r a</a:t>
            </a:r>
            <a:r>
              <a:rPr lang="fr-FR" dirty="0"/>
              <a:t>]</a:t>
            </a:r>
          </a:p>
          <a:p>
            <a:r>
              <a:rPr lang="fr-FR" dirty="0"/>
              <a:t>[‘a v r i o]</a:t>
            </a:r>
          </a:p>
          <a:p>
            <a:r>
              <a:rPr lang="fr-FR" dirty="0"/>
              <a:t>[a ‘ f </a:t>
            </a:r>
            <a:r>
              <a:rPr lang="fr-FR" dirty="0" err="1"/>
              <a:t>t</a:t>
            </a:r>
            <a:r>
              <a:rPr lang="fr-FR" dirty="0"/>
              <a:t> o]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3402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670343-36B0-544B-A3F7-33163905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</a:t>
            </a:r>
            <a:r>
              <a:rPr lang="el-GR" dirty="0" err="1"/>
              <a:t>διφθογγοσ</a:t>
            </a:r>
            <a:r>
              <a:rPr lang="el-GR" dirty="0"/>
              <a:t> για τη </a:t>
            </a:r>
            <a:r>
              <a:rPr lang="el-GR" dirty="0" err="1"/>
              <a:t>νεα</a:t>
            </a:r>
            <a:r>
              <a:rPr lang="el-GR" dirty="0"/>
              <a:t> </a:t>
            </a:r>
            <a:r>
              <a:rPr lang="el-GR" dirty="0" err="1"/>
              <a:t>ελληνικη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110DFE-3C5C-4F49-A9F3-E348D3B5F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37" y="2314938"/>
            <a:ext cx="9097701" cy="428263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Δύο φωνήεντα τα οποία συμπροφέρονται και σχηματίζουν την ίδια συλλαβή.</a:t>
            </a:r>
          </a:p>
          <a:p>
            <a:r>
              <a:rPr lang="el-GR" dirty="0"/>
              <a:t>Πόσο συχνά απαντούν δίφθογγοι στη Νέα Ελληνική; Παράδειγμα</a:t>
            </a:r>
          </a:p>
          <a:p>
            <a:r>
              <a:rPr lang="el-GR" dirty="0"/>
              <a:t>γ</a:t>
            </a:r>
            <a:r>
              <a:rPr lang="el-GR" dirty="0">
                <a:solidFill>
                  <a:srgbClr val="FF0000"/>
                </a:solidFill>
              </a:rPr>
              <a:t>άι</a:t>
            </a:r>
            <a:r>
              <a:rPr lang="el-GR" dirty="0"/>
              <a:t>δαρος</a:t>
            </a:r>
            <a:br>
              <a:rPr lang="el-GR" dirty="0"/>
            </a:br>
            <a:r>
              <a:rPr lang="el-GR" dirty="0"/>
              <a:t>χ</a:t>
            </a:r>
            <a:r>
              <a:rPr lang="el-GR" dirty="0">
                <a:solidFill>
                  <a:srgbClr val="FF0000"/>
                </a:solidFill>
              </a:rPr>
              <a:t>άι</a:t>
            </a:r>
            <a:r>
              <a:rPr lang="el-GR" dirty="0"/>
              <a:t>δεψα</a:t>
            </a:r>
            <a:br>
              <a:rPr lang="el-GR" dirty="0"/>
            </a:br>
            <a:r>
              <a:rPr lang="el-GR" dirty="0"/>
              <a:t>κορ</a:t>
            </a:r>
            <a:r>
              <a:rPr lang="el-GR" dirty="0">
                <a:solidFill>
                  <a:srgbClr val="FF0000"/>
                </a:solidFill>
              </a:rPr>
              <a:t>όι</a:t>
            </a:r>
            <a:r>
              <a:rPr lang="el-GR" dirty="0"/>
              <a:t>δεψα</a:t>
            </a:r>
          </a:p>
          <a:p>
            <a:r>
              <a:rPr lang="el-GR" dirty="0"/>
              <a:t>Πώς χωρίζουμε λέξεις σε συλλαβές;</a:t>
            </a:r>
          </a:p>
          <a:p>
            <a:r>
              <a:rPr lang="el-GR" u="sng" dirty="0" err="1">
                <a:solidFill>
                  <a:srgbClr val="FF0000"/>
                </a:solidFill>
              </a:rPr>
              <a:t>αη</a:t>
            </a:r>
            <a:r>
              <a:rPr lang="el-GR" dirty="0" err="1"/>
              <a:t>·δό·νι</a:t>
            </a:r>
            <a:br>
              <a:rPr lang="el-GR" dirty="0"/>
            </a:br>
            <a:r>
              <a:rPr lang="el-GR" u="sng" dirty="0" err="1">
                <a:solidFill>
                  <a:srgbClr val="FF0000"/>
                </a:solidFill>
              </a:rPr>
              <a:t>αϊ</a:t>
            </a:r>
            <a:r>
              <a:rPr lang="el-GR" dirty="0" err="1"/>
              <a:t>·τός</a:t>
            </a:r>
            <a:br>
              <a:rPr lang="el-GR" dirty="0"/>
            </a:br>
            <a:r>
              <a:rPr lang="el-GR" u="sng" dirty="0" err="1">
                <a:solidFill>
                  <a:srgbClr val="FF0000"/>
                </a:solidFill>
              </a:rPr>
              <a:t>Άη</a:t>
            </a:r>
            <a:r>
              <a:rPr lang="el-GR" dirty="0"/>
              <a:t> Βασίλης</a:t>
            </a:r>
            <a:br>
              <a:rPr lang="el-GR" dirty="0"/>
            </a:br>
            <a:r>
              <a:rPr lang="el-GR" dirty="0" err="1"/>
              <a:t>νε·</a:t>
            </a:r>
            <a:r>
              <a:rPr lang="el-GR" dirty="0" err="1">
                <a:solidFill>
                  <a:srgbClr val="FF0000"/>
                </a:solidFill>
              </a:rPr>
              <a:t>ρ</a:t>
            </a:r>
            <a:r>
              <a:rPr lang="el-GR" u="sng" dirty="0" err="1">
                <a:solidFill>
                  <a:srgbClr val="FF0000"/>
                </a:solidFill>
              </a:rPr>
              <a:t>ά</a:t>
            </a:r>
            <a:r>
              <a:rPr lang="el-GR" u="sng" dirty="0" err="1"/>
              <a:t>ι</a:t>
            </a:r>
            <a:r>
              <a:rPr lang="el-GR" dirty="0" err="1"/>
              <a:t>·δα</a:t>
            </a:r>
            <a:br>
              <a:rPr lang="el-GR" dirty="0"/>
            </a:br>
            <a:r>
              <a:rPr lang="el-GR" dirty="0" err="1">
                <a:solidFill>
                  <a:srgbClr val="FF0000"/>
                </a:solidFill>
              </a:rPr>
              <a:t>χ</a:t>
            </a:r>
            <a:r>
              <a:rPr lang="el-GR" u="sng" dirty="0" err="1">
                <a:solidFill>
                  <a:srgbClr val="FF0000"/>
                </a:solidFill>
              </a:rPr>
              <a:t>αϊ</a:t>
            </a:r>
            <a:r>
              <a:rPr lang="el-GR" dirty="0" err="1"/>
              <a:t>·μα·λί</a:t>
            </a:r>
            <a:br>
              <a:rPr lang="el-GR" dirty="0"/>
            </a:br>
            <a:r>
              <a:rPr lang="el-GR" dirty="0" err="1">
                <a:solidFill>
                  <a:srgbClr val="FF0000"/>
                </a:solidFill>
              </a:rPr>
              <a:t>π</a:t>
            </a:r>
            <a:r>
              <a:rPr lang="el-GR" u="sng" dirty="0" err="1">
                <a:solidFill>
                  <a:srgbClr val="FF0000"/>
                </a:solidFill>
              </a:rPr>
              <a:t>εϊ</a:t>
            </a:r>
            <a:r>
              <a:rPr lang="el-GR" dirty="0" err="1"/>
              <a:t>·νιρ·λί</a:t>
            </a:r>
            <a:br>
              <a:rPr lang="el-GR" dirty="0"/>
            </a:br>
            <a:r>
              <a:rPr lang="el-GR" dirty="0" err="1"/>
              <a:t>κο·</a:t>
            </a:r>
            <a:r>
              <a:rPr lang="el-GR" dirty="0" err="1">
                <a:solidFill>
                  <a:srgbClr val="FF0000"/>
                </a:solidFill>
              </a:rPr>
              <a:t>ρ</a:t>
            </a:r>
            <a:r>
              <a:rPr lang="el-GR" u="sng" dirty="0" err="1">
                <a:solidFill>
                  <a:srgbClr val="FF0000"/>
                </a:solidFill>
              </a:rPr>
              <a:t>ό</a:t>
            </a:r>
            <a:r>
              <a:rPr lang="el-GR" u="sng" dirty="0" err="1"/>
              <a:t>ι</a:t>
            </a:r>
            <a:r>
              <a:rPr lang="el-GR" dirty="0" err="1"/>
              <a:t>·δο</a:t>
            </a:r>
            <a:br>
              <a:rPr lang="el-GR" dirty="0"/>
            </a:br>
            <a:r>
              <a:rPr lang="el-GR" dirty="0" err="1">
                <a:solidFill>
                  <a:srgbClr val="FF0000"/>
                </a:solidFill>
              </a:rPr>
              <a:t>μ</a:t>
            </a:r>
            <a:r>
              <a:rPr lang="el-GR" u="sng" dirty="0" err="1">
                <a:solidFill>
                  <a:srgbClr val="FF0000"/>
                </a:solidFill>
              </a:rPr>
              <a:t>οιά</a:t>
            </a:r>
            <a:r>
              <a:rPr lang="el-GR" dirty="0" err="1"/>
              <a:t>·ζει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7525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2F4E4B-EDDD-6344-843C-057730E4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από το </a:t>
            </a:r>
            <a:r>
              <a:rPr lang="el-GR" dirty="0" err="1"/>
              <a:t>σχολικο</a:t>
            </a:r>
            <a:r>
              <a:rPr lang="el-GR" dirty="0"/>
              <a:t> </a:t>
            </a:r>
            <a:r>
              <a:rPr lang="el-GR" dirty="0" err="1"/>
              <a:t>βιβλιο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90E37F-6632-AC4F-A7D9-F8C11CCAE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6CC3110-DC28-4B45-B63C-B58C4231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5" y="138799"/>
            <a:ext cx="12006805" cy="6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50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D3ED88-0B10-334C-BEAB-225E0FA5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</a:t>
            </a:r>
            <a:r>
              <a:rPr lang="el-GR" dirty="0" err="1"/>
              <a:t>ηχοσ</a:t>
            </a:r>
            <a:r>
              <a:rPr lang="el-GR" dirty="0"/>
              <a:t> [ι]</a:t>
            </a:r>
            <a:r>
              <a:rPr lang="fr-FR" dirty="0"/>
              <a:t> </a:t>
            </a:r>
            <a:br>
              <a:rPr lang="fr-FR" dirty="0"/>
            </a:br>
            <a:r>
              <a:rPr lang="el-GR" dirty="0"/>
              <a:t>σε </a:t>
            </a:r>
            <a:r>
              <a:rPr lang="el-GR" dirty="0" err="1"/>
              <a:t>ποσα</a:t>
            </a:r>
            <a:r>
              <a:rPr lang="el-GR" dirty="0"/>
              <a:t> </a:t>
            </a:r>
            <a:r>
              <a:rPr lang="el-GR" dirty="0" err="1"/>
              <a:t>διαφορετικα</a:t>
            </a:r>
            <a:r>
              <a:rPr lang="el-GR" dirty="0"/>
              <a:t> </a:t>
            </a:r>
            <a:r>
              <a:rPr lang="el-GR" dirty="0" err="1"/>
              <a:t>γραμματα</a:t>
            </a:r>
            <a:r>
              <a:rPr lang="el-GR" dirty="0"/>
              <a:t> </a:t>
            </a:r>
            <a:r>
              <a:rPr lang="el-GR" dirty="0" err="1"/>
              <a:t>μεταγραφεται</a:t>
            </a:r>
            <a:r>
              <a:rPr lang="el-GR" dirty="0"/>
              <a:t> στο </a:t>
            </a:r>
            <a:r>
              <a:rPr lang="el-GR" dirty="0" err="1"/>
              <a:t>γραφηματικο</a:t>
            </a:r>
            <a:r>
              <a:rPr lang="el-GR" dirty="0"/>
              <a:t> </a:t>
            </a:r>
            <a:r>
              <a:rPr lang="el-GR" dirty="0" err="1"/>
              <a:t>συστημα</a:t>
            </a:r>
            <a:r>
              <a:rPr lang="el-GR" dirty="0"/>
              <a:t> της </a:t>
            </a:r>
            <a:r>
              <a:rPr lang="el-GR" dirty="0" err="1"/>
              <a:t>νεασ</a:t>
            </a:r>
            <a:r>
              <a:rPr lang="el-GR" dirty="0"/>
              <a:t> </a:t>
            </a:r>
            <a:r>
              <a:rPr lang="el-GR" dirty="0" err="1"/>
              <a:t>ελληνικης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796DBC-B459-2348-8B55-DAA80D9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]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&lt;λίρα&gt;</a:t>
            </a:r>
          </a:p>
          <a:p>
            <a:r>
              <a:rPr lang="el-GR" dirty="0"/>
              <a:t>&lt;λύρα&gt;</a:t>
            </a:r>
          </a:p>
          <a:p>
            <a:r>
              <a:rPr lang="el-GR" dirty="0"/>
              <a:t>&lt;πείρα&gt;</a:t>
            </a:r>
          </a:p>
          <a:p>
            <a:r>
              <a:rPr lang="el-GR" dirty="0"/>
              <a:t>&lt;πήρα&gt;</a:t>
            </a:r>
          </a:p>
          <a:p>
            <a:r>
              <a:rPr lang="el-GR" dirty="0"/>
              <a:t>&lt;μοίρα&gt;</a:t>
            </a:r>
          </a:p>
          <a:p>
            <a:r>
              <a:rPr lang="el-GR" dirty="0"/>
              <a:t>&lt;υιοθεσία&gt;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4878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D3ED88-0B10-334C-BEAB-225E0FA5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γραμμα</a:t>
            </a:r>
            <a:r>
              <a:rPr lang="el-GR" dirty="0"/>
              <a:t> &lt;ι&gt; σε </a:t>
            </a:r>
            <a:r>
              <a:rPr lang="el-GR" dirty="0" err="1"/>
              <a:t>ποσουσ</a:t>
            </a:r>
            <a:r>
              <a:rPr lang="el-GR" dirty="0"/>
              <a:t> </a:t>
            </a:r>
            <a:r>
              <a:rPr lang="el-GR" dirty="0" err="1"/>
              <a:t>διαφορετικουσ</a:t>
            </a:r>
            <a:r>
              <a:rPr lang="el-GR" dirty="0"/>
              <a:t> </a:t>
            </a:r>
            <a:r>
              <a:rPr lang="el-GR" dirty="0" err="1"/>
              <a:t>ηχους</a:t>
            </a:r>
            <a:r>
              <a:rPr lang="el-GR" dirty="0"/>
              <a:t> </a:t>
            </a:r>
            <a:r>
              <a:rPr lang="el-GR" dirty="0" err="1"/>
              <a:t>αντιστοιχει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796DBC-B459-2348-8B55-DAA80D9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[</a:t>
            </a:r>
            <a:r>
              <a:rPr lang="en-US" dirty="0"/>
              <a:t>p a ‘</a:t>
            </a:r>
            <a:r>
              <a:rPr lang="fr-FR" dirty="0"/>
              <a:t>ç a]</a:t>
            </a:r>
          </a:p>
          <a:p>
            <a:r>
              <a:rPr lang="fr-FR" dirty="0"/>
              <a:t>[p e </a:t>
            </a:r>
            <a:r>
              <a:rPr lang="fr-FR" dirty="0" err="1"/>
              <a:t>ð</a:t>
            </a:r>
            <a:r>
              <a:rPr lang="fr-FR" dirty="0"/>
              <a:t> ‘</a:t>
            </a:r>
            <a:r>
              <a:rPr lang="fr-FR" dirty="0" err="1"/>
              <a:t>ʝ</a:t>
            </a:r>
            <a:r>
              <a:rPr lang="fr-FR" dirty="0"/>
              <a:t> u]</a:t>
            </a:r>
          </a:p>
          <a:p>
            <a:r>
              <a:rPr lang="fr-FR" dirty="0"/>
              <a:t>[e’ </a:t>
            </a:r>
            <a:r>
              <a:rPr lang="fr-FR" dirty="0" err="1"/>
              <a:t>ʎ</a:t>
            </a:r>
            <a:r>
              <a:rPr lang="fr-FR" dirty="0"/>
              <a:t> e s]</a:t>
            </a:r>
          </a:p>
          <a:p>
            <a:r>
              <a:rPr lang="fr-FR" dirty="0"/>
              <a:t>[p </a:t>
            </a:r>
            <a:r>
              <a:rPr lang="en-US" dirty="0"/>
              <a:t>a ‘</a:t>
            </a:r>
            <a:r>
              <a:rPr lang="fr-FR" dirty="0" err="1"/>
              <a:t>ɲ</a:t>
            </a:r>
            <a:r>
              <a:rPr lang="fr-FR" dirty="0"/>
              <a:t> a]</a:t>
            </a:r>
          </a:p>
          <a:p>
            <a:r>
              <a:rPr lang="fr-FR" dirty="0"/>
              <a:t>[‘</a:t>
            </a:r>
            <a:r>
              <a:rPr lang="fr-FR" dirty="0" err="1"/>
              <a:t>ɲ</a:t>
            </a:r>
            <a:r>
              <a:rPr lang="fr-FR" dirty="0"/>
              <a:t> a </a:t>
            </a:r>
            <a:r>
              <a:rPr lang="fr-FR" dirty="0" err="1"/>
              <a:t>t</a:t>
            </a:r>
            <a:r>
              <a:rPr lang="fr-FR" dirty="0"/>
              <a:t> a]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2122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hangingPunct="1">
              <a:defRPr/>
            </a:pPr>
            <a:r>
              <a:rPr lang="el-GR" b="1" dirty="0">
                <a:solidFill>
                  <a:srgbClr val="FF0000"/>
                </a:solidFill>
                <a:ea typeface="+mj-ea"/>
              </a:rPr>
              <a:t>1 ήχος: πόσα γράμματα; </a:t>
            </a: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261641" y="1981200"/>
          <a:ext cx="8872960" cy="4760394"/>
        </p:xfrm>
        <a:graphic>
          <a:graphicData uri="http://schemas.openxmlformats.org/drawingml/2006/table">
            <a:tbl>
              <a:tblPr/>
              <a:tblGrid>
                <a:gridCol w="443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Προφορά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4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Ορθογραφία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4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iðes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είδες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ili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ίλη ύλη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ios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ιός υιός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ina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ίνα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itan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ήταν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[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ikonomia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]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 </a:t>
                      </a:r>
                      <a:r>
                        <a:rPr kumimoji="0" lang="el-G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charset="0"/>
                          <a:ea typeface="ＭＳ Ｐゴシック" charset="0"/>
                        </a:rPr>
                        <a:t>οικονομία</a:t>
                      </a:r>
                      <a:endParaRPr kumimoji="0" lang="el-G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69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Content Placeholder 3" descr="gre_ipa_chart_523x433.gif">
            <a:extLst>
              <a:ext uri="{FF2B5EF4-FFF2-40B4-BE49-F238E27FC236}">
                <a16:creationId xmlns:a16="http://schemas.microsoft.com/office/drawing/2014/main" id="{11C2CD27-4F04-BC4D-A84B-5F920DBB581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" b="1094"/>
          <a:stretch>
            <a:fillRect/>
          </a:stretch>
        </p:blipFill>
        <p:spPr>
          <a:xfrm>
            <a:off x="1524000" y="328855"/>
            <a:ext cx="8229600" cy="66643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FA6076-EF94-A023-122C-70B43BF123C2}"/>
              </a:ext>
            </a:extLst>
          </p:cNvPr>
          <p:cNvSpPr txBox="1"/>
          <p:nvPr/>
        </p:nvSpPr>
        <p:spPr>
          <a:xfrm>
            <a:off x="150472" y="4965540"/>
            <a:ext cx="3518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Οι ήχοι της Ελληνικής </a:t>
            </a:r>
          </a:p>
          <a:p>
            <a:r>
              <a:rPr lang="el-GR" b="1" dirty="0">
                <a:solidFill>
                  <a:srgbClr val="FF0000"/>
                </a:solidFill>
              </a:rPr>
              <a:t>Στο διεθνές Φωνητικό Αλφάβητο</a:t>
            </a:r>
          </a:p>
        </p:txBody>
      </p:sp>
    </p:spTree>
    <p:extLst>
      <p:ext uri="{BB962C8B-B14F-4D97-AF65-F5344CB8AC3E}">
        <p14:creationId xmlns:p14="http://schemas.microsoft.com/office/powerpoint/2010/main" val="2538893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88BC61-8EDA-6749-8667-9866F9FA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</a:t>
            </a:r>
            <a:r>
              <a:rPr lang="el-GR" dirty="0" err="1"/>
              <a:t>μπορουσαμε</a:t>
            </a:r>
            <a:r>
              <a:rPr lang="el-GR" dirty="0"/>
              <a:t> να «</a:t>
            </a:r>
            <a:r>
              <a:rPr lang="el-GR" dirty="0" err="1"/>
              <a:t>Δουμε</a:t>
            </a:r>
            <a:r>
              <a:rPr lang="el-GR" dirty="0"/>
              <a:t>» την </a:t>
            </a:r>
            <a:r>
              <a:rPr lang="el-GR" dirty="0" err="1"/>
              <a:t>ομιλια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AA6E9F-E83E-2742-BD1D-6E02DACB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https://www.seeingspeech.ac.uk/ipa-charts/?chart=1</a:t>
            </a:r>
            <a:endParaRPr lang="el-GR" dirty="0"/>
          </a:p>
          <a:p>
            <a:r>
              <a:rPr lang="fr-FR" dirty="0"/>
              <a:t>Lawson, E., J. Stuart-Smith, J. M. </a:t>
            </a:r>
            <a:r>
              <a:rPr lang="fr-FR" dirty="0" err="1"/>
              <a:t>Scobbie</a:t>
            </a:r>
            <a:r>
              <a:rPr lang="fr-FR" dirty="0"/>
              <a:t>, S. </a:t>
            </a:r>
            <a:r>
              <a:rPr lang="fr-FR" dirty="0" err="1"/>
              <a:t>Nakai</a:t>
            </a:r>
            <a:r>
              <a:rPr lang="fr-FR" dirty="0"/>
              <a:t> (2018). </a:t>
            </a:r>
            <a:r>
              <a:rPr lang="fr-FR" dirty="0" err="1"/>
              <a:t>Seeing</a:t>
            </a:r>
            <a:r>
              <a:rPr lang="fr-FR" dirty="0"/>
              <a:t> Speech: an </a:t>
            </a:r>
            <a:r>
              <a:rPr lang="fr-FR" dirty="0" err="1"/>
              <a:t>articulatory</a:t>
            </a:r>
            <a:r>
              <a:rPr lang="fr-FR" dirty="0"/>
              <a:t> web </a:t>
            </a:r>
            <a:r>
              <a:rPr lang="fr-FR" dirty="0" err="1"/>
              <a:t>resource</a:t>
            </a:r>
            <a:r>
              <a:rPr lang="fr-FR" dirty="0"/>
              <a:t> for the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Phonetics</a:t>
            </a:r>
            <a:r>
              <a:rPr lang="fr-FR" dirty="0"/>
              <a:t>. </a:t>
            </a:r>
            <a:r>
              <a:rPr lang="fr-FR" dirty="0" err="1"/>
              <a:t>University</a:t>
            </a:r>
            <a:r>
              <a:rPr lang="fr-FR" dirty="0"/>
              <a:t> of Glasgow. 30th March 2020. </a:t>
            </a:r>
            <a:r>
              <a:rPr lang="fr-FR" dirty="0">
                <a:hlinkClick r:id="rId3"/>
              </a:rPr>
              <a:t>https://seeingspeech.ac.uk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F610F-E861-A54A-97EF-F2CCBB59FFE3}"/>
              </a:ext>
            </a:extLst>
          </p:cNvPr>
          <p:cNvSpPr txBox="1"/>
          <p:nvPr/>
        </p:nvSpPr>
        <p:spPr>
          <a:xfrm>
            <a:off x="5127585" y="4051139"/>
            <a:ext cx="6212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Δείτε πώς απεικονίζεται το κάθε σύμβολο του Διεθνούς</a:t>
            </a:r>
          </a:p>
          <a:p>
            <a:r>
              <a:rPr lang="el-GR" dirty="0"/>
              <a:t>Φωνητικού Αλφαβήτου ως προς την </a:t>
            </a:r>
            <a:r>
              <a:rPr lang="el-GR" dirty="0" err="1"/>
              <a:t>αρθρωτική</a:t>
            </a:r>
            <a:r>
              <a:rPr lang="el-GR" dirty="0"/>
              <a:t> του διάσταση</a:t>
            </a:r>
          </a:p>
          <a:p>
            <a:r>
              <a:rPr lang="el-GR" dirty="0"/>
              <a:t>σε αυτή την εξαιρετική δουλειά του Πανεπιστημίου της </a:t>
            </a:r>
          </a:p>
          <a:p>
            <a:r>
              <a:rPr lang="el-GR" dirty="0" err="1"/>
              <a:t>Γλασκώβης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4181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11E65D-D914-F247-948C-CEDDB3C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55" y="964692"/>
            <a:ext cx="8785185" cy="1188720"/>
          </a:xfrm>
        </p:spPr>
        <p:txBody>
          <a:bodyPr/>
          <a:lstStyle/>
          <a:p>
            <a:r>
              <a:rPr lang="el-GR" dirty="0" err="1"/>
              <a:t>Ηχοι</a:t>
            </a:r>
            <a:r>
              <a:rPr lang="el-GR" dirty="0"/>
              <a:t> που δεν </a:t>
            </a:r>
            <a:r>
              <a:rPr lang="el-GR" dirty="0" err="1"/>
              <a:t>υπαρχουν</a:t>
            </a:r>
            <a:r>
              <a:rPr lang="el-GR" dirty="0"/>
              <a:t> στη </a:t>
            </a:r>
            <a:r>
              <a:rPr lang="el-GR" dirty="0" err="1"/>
              <a:t>γλωσσα</a:t>
            </a:r>
            <a:r>
              <a:rPr lang="el-GR" dirty="0"/>
              <a:t> </a:t>
            </a:r>
            <a:r>
              <a:rPr lang="el-GR" dirty="0" err="1"/>
              <a:t>μασ</a:t>
            </a:r>
            <a:r>
              <a:rPr lang="el-GR" dirty="0"/>
              <a:t>: </a:t>
            </a:r>
            <a:r>
              <a:rPr lang="el-GR" dirty="0" err="1"/>
              <a:t>Κλικσ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F2157E-7121-5D49-B873-4228679C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=W6WO5XabD-s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4423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2374011" y="121729"/>
            <a:ext cx="7729728" cy="118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Το ΔΦΑ </a:t>
            </a:r>
            <a:r>
              <a:rPr lang="el-GR" sz="3600" b="1">
                <a:solidFill>
                  <a:srgbClr val="FF0000"/>
                </a:solidFill>
                <a:latin typeface="Calibri" charset="0"/>
              </a:rPr>
              <a:t>(Διεθνές Φωνητικό Αλφάβητο)</a:t>
            </a:r>
            <a:endParaRPr lang="en-US" sz="36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51202" name="Content Placeholder 4" descr="IPA_Kiel_201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r="356"/>
          <a:stretch>
            <a:fillRect/>
          </a:stretch>
        </p:blipFill>
        <p:spPr>
          <a:xfrm>
            <a:off x="723899" y="1310449"/>
            <a:ext cx="9379839" cy="5311775"/>
          </a:xfrm>
        </p:spPr>
      </p:pic>
    </p:spTree>
    <p:extLst>
      <p:ext uri="{BB962C8B-B14F-4D97-AF65-F5344CB8AC3E}">
        <p14:creationId xmlns:p14="http://schemas.microsoft.com/office/powerpoint/2010/main" val="2985534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Τι είναι το ΔΦΑ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42899" y="2638044"/>
            <a:ext cx="10729913" cy="379133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>
                <a:latin typeface="Calibri" charset="0"/>
              </a:rPr>
              <a:t>International Phonetic Alphabet</a:t>
            </a:r>
            <a:r>
              <a:rPr lang="el-GR" sz="2400" dirty="0">
                <a:latin typeface="Calibri" charset="0"/>
              </a:rPr>
              <a:t> (</a:t>
            </a:r>
            <a:r>
              <a:rPr lang="en-US" sz="2400" dirty="0">
                <a:latin typeface="Calibri" charset="0"/>
              </a:rPr>
              <a:t>IPA</a:t>
            </a:r>
            <a:r>
              <a:rPr lang="el-GR" sz="2400" dirty="0">
                <a:latin typeface="Calibri" charset="0"/>
              </a:rPr>
              <a:t>)</a:t>
            </a:r>
            <a:endParaRPr lang="en-US" sz="2400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Σύστημα μεταγραφής ομιλίας</a:t>
            </a:r>
            <a:endParaRPr lang="en-US" sz="2400" dirty="0">
              <a:latin typeface="Calibri" charset="0"/>
            </a:endParaRPr>
          </a:p>
          <a:p>
            <a:pPr lvl="1" eaLnBrk="1" hangingPunct="1"/>
            <a:r>
              <a:rPr lang="el-GR" sz="2600" dirty="0">
                <a:latin typeface="Calibri" charset="0"/>
              </a:rPr>
              <a:t>Ο στόχος της φωνητικής μεταγραφής είναι να δείξει στους ενδιαφερόμενους </a:t>
            </a:r>
            <a:r>
              <a:rPr lang="el-GR" sz="2600" b="1" dirty="0">
                <a:latin typeface="Calibri" charset="0"/>
              </a:rPr>
              <a:t>πώς </a:t>
            </a:r>
            <a:r>
              <a:rPr lang="el-GR" sz="2600" dirty="0">
                <a:latin typeface="Calibri" charset="0"/>
              </a:rPr>
              <a:t>ακριβώς προφέρεται μια λέξη/φράση κλπ.</a:t>
            </a:r>
            <a:endParaRPr lang="en-US" sz="2600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Για παράδειγμα, μπορεί να χρησιμοποιηθεί για να αντιπροσωπεύσουμε διαλεκτικές διαφορές, διαφορές στην προφορά λόγω ξενικής προφοράς, διαφορές στην προφορά λόγω </a:t>
            </a:r>
            <a:r>
              <a:rPr lang="el-GR" sz="2400" dirty="0" err="1">
                <a:latin typeface="Calibri" charset="0"/>
              </a:rPr>
              <a:t>λογοθεραπευτικού</a:t>
            </a:r>
            <a:r>
              <a:rPr lang="el-GR" sz="2400" dirty="0">
                <a:latin typeface="Calibri" charset="0"/>
              </a:rPr>
              <a:t> προβλήματος, να αντικατοπτρίσουμε την ομιλία ενός ανθρώπου...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Μερικά σύμβολα μοιάζουν με κανονικά γράμματα, αλλά δεν είναι - έχουν διαφορετική σημασία/ αξία</a:t>
            </a:r>
          </a:p>
          <a:p>
            <a:pPr eaLnBrk="1" hangingPunct="1"/>
            <a:endParaRPr lang="en-US" sz="2400" dirty="0">
              <a:latin typeface="Calibri" charset="0"/>
            </a:endParaRPr>
          </a:p>
          <a:p>
            <a:pPr eaLnBrk="1" hangingPunct="1"/>
            <a:endParaRPr lang="en-US" sz="2400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45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2088261" y="240791"/>
            <a:ext cx="7729728" cy="1188720"/>
          </a:xfrm>
        </p:spPr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ΠΡΟΣΟΧΗ!!!!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9144000" cy="492442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l-GR" sz="2800" b="1" dirty="0"/>
              <a:t>Η φωνητική ασχολείται με τους </a:t>
            </a:r>
            <a:r>
              <a:rPr lang="el-GR" sz="2800" b="1" i="1" dirty="0"/>
              <a:t>φθόγγους - </a:t>
            </a:r>
            <a:r>
              <a:rPr lang="el-GR" sz="2800" b="1" dirty="0"/>
              <a:t>όχι με τα γράμματα</a:t>
            </a:r>
          </a:p>
          <a:p>
            <a:pPr eaLnBrk="1" hangingPunct="1">
              <a:defRPr/>
            </a:pPr>
            <a:r>
              <a:rPr lang="el-GR" sz="2800" b="1" dirty="0"/>
              <a:t>Όταν κάνουμε φωνητική, ξεχνάμε την ΟΡΘΟΓΡΑΦΙΑ!!!</a:t>
            </a:r>
          </a:p>
          <a:p>
            <a:pPr eaLnBrk="1" hangingPunct="1">
              <a:defRPr/>
            </a:pPr>
            <a:r>
              <a:rPr lang="el-GR" sz="2800" b="1" dirty="0"/>
              <a:t>Η Φωνητική ασχολείται με τους ήχους που μπορεί να παράγει η φωνητική οδός</a:t>
            </a:r>
          </a:p>
          <a:p>
            <a:pPr lvl="1" eaLnBrk="1" hangingPunct="1">
              <a:defRPr/>
            </a:pPr>
            <a:r>
              <a:rPr lang="el-GR" sz="2600" b="1" dirty="0"/>
              <a:t>ΔΕΝ ΠΑΡΑΓΕΙ ΓΡΑΜΜΑΤΑ</a:t>
            </a:r>
          </a:p>
          <a:p>
            <a:pPr lvl="1" eaLnBrk="1" hangingPunct="1">
              <a:defRPr/>
            </a:pPr>
            <a:r>
              <a:rPr lang="el-GR" sz="2600" b="1" dirty="0"/>
              <a:t>Οι ήχοι αντιπροσωπεύονται από φωνητικά σύμβολα, όχι από γράμματα</a:t>
            </a:r>
          </a:p>
          <a:p>
            <a:pPr lvl="2" eaLnBrk="1" hangingPunct="1">
              <a:defRPr/>
            </a:pPr>
            <a:r>
              <a:rPr lang="en-US" sz="2600" b="1" dirty="0"/>
              <a:t>[t]: HXO</a:t>
            </a:r>
            <a:r>
              <a:rPr lang="el-GR" sz="2600" b="1" dirty="0"/>
              <a:t>Σ</a:t>
            </a:r>
          </a:p>
          <a:p>
            <a:pPr lvl="2" eaLnBrk="1" hangingPunct="1">
              <a:defRPr/>
            </a:pPr>
            <a:r>
              <a:rPr lang="en-US" sz="2600" b="1" dirty="0"/>
              <a:t>&lt;</a:t>
            </a:r>
            <a:r>
              <a:rPr lang="el-GR" sz="2600" b="1" dirty="0"/>
              <a:t>τ</a:t>
            </a:r>
            <a:r>
              <a:rPr lang="en-US" sz="2600" b="1" dirty="0"/>
              <a:t>&gt;</a:t>
            </a:r>
            <a:r>
              <a:rPr lang="el-GR" sz="2600" b="1" dirty="0"/>
              <a:t>: ΓΡΑΜΜΑ</a:t>
            </a:r>
          </a:p>
          <a:p>
            <a:pPr lvl="1" eaLnBrk="1" hangingPunct="1">
              <a:defRPr/>
            </a:pPr>
            <a:endParaRPr lang="el-GR" b="1" dirty="0"/>
          </a:p>
          <a:p>
            <a:pPr lvl="1" eaLnBrk="1" hangingPunct="1">
              <a:defRPr/>
            </a:pPr>
            <a:endParaRPr lang="en-US" b="1" dirty="0"/>
          </a:p>
          <a:p>
            <a:pPr marL="0" indent="0">
              <a:buNone/>
              <a:defRPr/>
            </a:pPr>
            <a:br>
              <a:rPr lang="el-G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63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2082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Το ΔΦΑ δεν είναι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GREEKLISH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Calibri" charset="0"/>
              </a:rPr>
              <a:t>Τα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greeklish</a:t>
            </a:r>
            <a:r>
              <a:rPr lang="en-US" dirty="0">
                <a:latin typeface="Calibri" charset="0"/>
              </a:rPr>
              <a:t> </a:t>
            </a:r>
          </a:p>
          <a:p>
            <a:pPr lvl="1" eaLnBrk="1" hangingPunct="1"/>
            <a:r>
              <a:rPr lang="el-GR" dirty="0">
                <a:latin typeface="Calibri" charset="0"/>
              </a:rPr>
              <a:t>δεν έχουν κάποια σύμβαση - ο καθένας τα χρησιμοποιεί όπως θέλει (π.χ. άλλοι γράφουν το «θ» </a:t>
            </a:r>
            <a:r>
              <a:rPr lang="en-US" dirty="0" err="1">
                <a:latin typeface="Calibri" charset="0"/>
              </a:rPr>
              <a:t>th</a:t>
            </a:r>
            <a:r>
              <a:rPr lang="el-GR" dirty="0">
                <a:latin typeface="Calibri" charset="0"/>
              </a:rPr>
              <a:t> και άλλοι 8)</a:t>
            </a:r>
            <a:endParaRPr lang="en-US" dirty="0">
              <a:latin typeface="Calibri" charset="0"/>
            </a:endParaRPr>
          </a:p>
          <a:p>
            <a:pPr lvl="1" eaLnBrk="1" hangingPunct="1"/>
            <a:r>
              <a:rPr lang="el-GR" dirty="0">
                <a:latin typeface="Calibri" charset="0"/>
              </a:rPr>
              <a:t>ο στόχος τους είναι η επικοινωνία με ένα πληκτρολόγιο που δεν χρησιμοποιεί ελληνικά και η ευκολία στη χρήση του ηλεκτρονικού υπολογιστή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24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22082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Το ΔΦΑ δεν είναι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GREEKLISH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ANTI</a:t>
            </a:r>
            <a:r>
              <a:rPr lang="el-GR" dirty="0">
                <a:latin typeface="Calibri" charset="0"/>
              </a:rPr>
              <a:t>ΘΕΤΑ, το ΔΦΑ</a:t>
            </a:r>
            <a:endParaRPr lang="en-US" dirty="0">
              <a:latin typeface="Calibri" charset="0"/>
            </a:endParaRPr>
          </a:p>
          <a:p>
            <a:pPr lvl="1" eaLnBrk="1" hangingPunct="1"/>
            <a:r>
              <a:rPr lang="el-GR" dirty="0">
                <a:latin typeface="Calibri" charset="0"/>
              </a:rPr>
              <a:t>Έχει συμβάσεις! Ξέρουμε όταν γράφουμε </a:t>
            </a:r>
            <a:r>
              <a:rPr lang="en-US" b="1" i="1" dirty="0">
                <a:latin typeface="Calibri" charset="0"/>
              </a:rPr>
              <a:t>[x]</a:t>
            </a:r>
            <a:r>
              <a:rPr lang="el-GR" dirty="0">
                <a:latin typeface="Calibri" charset="0"/>
              </a:rPr>
              <a:t> ότι εννοούμε το υπερωικό </a:t>
            </a:r>
            <a:r>
              <a:rPr lang="el-GR" dirty="0" err="1">
                <a:latin typeface="Calibri" charset="0"/>
              </a:rPr>
              <a:t>τριβόμενο</a:t>
            </a:r>
            <a:r>
              <a:rPr lang="el-GR" dirty="0">
                <a:latin typeface="Calibri" charset="0"/>
              </a:rPr>
              <a:t> άηχο σύμφωνο</a:t>
            </a:r>
            <a:endParaRPr lang="en-US" dirty="0">
              <a:latin typeface="Calibri" charset="0"/>
            </a:endParaRPr>
          </a:p>
          <a:p>
            <a:pPr lvl="1" eaLnBrk="1" hangingPunct="1"/>
            <a:r>
              <a:rPr lang="el-GR" dirty="0">
                <a:latin typeface="Calibri" charset="0"/>
              </a:rPr>
              <a:t>ο στόχος του είναι η μεταγραφή του </a:t>
            </a:r>
            <a:r>
              <a:rPr lang="el-GR" dirty="0" err="1">
                <a:latin typeface="Calibri" charset="0"/>
              </a:rPr>
              <a:t>φωνούμενου</a:t>
            </a:r>
            <a:r>
              <a:rPr lang="el-GR" dirty="0">
                <a:latin typeface="Calibri" charset="0"/>
              </a:rPr>
              <a:t> λόγου με τέτοιο τρόπο ώστε να είναι κατανοητός από όλους τους χρήστες του ΔΦΑ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48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ΑΡΑ,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Προκειμένου να γράψουμε ορθογραφικά σε μια γλώσσα, πρέπει να ξέρουμε τη γλώσσα αυτή</a:t>
            </a:r>
            <a:endParaRPr lang="en-US">
              <a:latin typeface="Calibri" charset="0"/>
            </a:endParaRPr>
          </a:p>
          <a:p>
            <a:pPr eaLnBrk="1" hangingPunct="1"/>
            <a:r>
              <a:rPr lang="el-GR">
                <a:latin typeface="Calibri" charset="0"/>
              </a:rPr>
              <a:t> Προκειμένου όμως να μεταγράψουμε φωνητικά αυτή τη γλώσσα, ΔΕΝ ΧΡΕΙΑΖΕΤΑΙ ΝΑ ΓΝΩΡΙΖΟΥΜΕ ΤΗ ΓΛΩΣΣΑ!</a:t>
            </a:r>
            <a:endParaRPr lang="en-US">
              <a:latin typeface="Calibri" charset="0"/>
            </a:endParaRPr>
          </a:p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5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2231136" y="411481"/>
            <a:ext cx="7729728" cy="1188720"/>
          </a:xfrm>
        </p:spPr>
        <p:txBody>
          <a:bodyPr/>
          <a:lstStyle/>
          <a:p>
            <a:pPr eaLnBrk="1" hangingPunct="1"/>
            <a:r>
              <a:rPr lang="el-GR" b="1">
                <a:latin typeface="Calibri" charset="0"/>
              </a:rPr>
              <a:t>Συχνά λάθη</a:t>
            </a:r>
            <a:endParaRPr lang="en-US" b="1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«Το φωνήεν είναι πιο ηχηρό γράμμα από το σύμφωνο»</a:t>
            </a:r>
            <a:endParaRPr lang="en-US" sz="2800" dirty="0"/>
          </a:p>
          <a:p>
            <a:pPr marL="0" indent="0">
              <a:buNone/>
              <a:defRPr/>
            </a:pPr>
            <a:r>
              <a:rPr lang="el-GR" dirty="0"/>
              <a:t>		</a:t>
            </a:r>
            <a:r>
              <a:rPr lang="el-GR" sz="2400" dirty="0">
                <a:solidFill>
                  <a:srgbClr val="FF0000"/>
                </a:solidFill>
              </a:rPr>
              <a:t>Τα γράμματα δεν έχουν ήχο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l-GR" sz="2800" dirty="0"/>
              <a:t> «Ο ήχος</a:t>
            </a:r>
            <a:r>
              <a:rPr lang="en-US" sz="2800" dirty="0"/>
              <a:t> [</a:t>
            </a:r>
            <a:r>
              <a:rPr lang="en-US" sz="2800" dirty="0" err="1"/>
              <a:t>ks</a:t>
            </a:r>
            <a:r>
              <a:rPr lang="en-US" sz="2800" dirty="0"/>
              <a:t>]</a:t>
            </a:r>
            <a:r>
              <a:rPr lang="el-GR" sz="2800" dirty="0"/>
              <a:t>»</a:t>
            </a:r>
          </a:p>
          <a:p>
            <a:pPr marL="0" indent="0">
              <a:buNone/>
              <a:defRPr/>
            </a:pPr>
            <a:r>
              <a:rPr lang="el-GR" sz="2400" dirty="0"/>
              <a:t>           </a:t>
            </a:r>
            <a:r>
              <a:rPr lang="el-GR" sz="2400" dirty="0">
                <a:solidFill>
                  <a:srgbClr val="FF0000"/>
                </a:solidFill>
              </a:rPr>
              <a:t>Πρόκειται για 2 ήχους /</a:t>
            </a:r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l-GR" sz="2400" dirty="0">
                <a:solidFill>
                  <a:srgbClr val="FF0000"/>
                </a:solidFill>
              </a:rPr>
              <a:t>/ και /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l-GR" sz="2400" dirty="0">
                <a:solidFill>
                  <a:srgbClr val="FF0000"/>
                </a:solidFill>
              </a:rPr>
              <a:t>/, που μπλέκουν τους φοιτητές, επειδή στην ορθογραφία εμφανίζονται ως ένας &lt;ξ&gt;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l-GR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l-GR" sz="2400" dirty="0"/>
              <a:t> </a:t>
            </a:r>
            <a:r>
              <a:rPr lang="el-GR" sz="2800" dirty="0"/>
              <a:t>«</a:t>
            </a:r>
            <a:r>
              <a:rPr lang="en-US" sz="2800" dirty="0"/>
              <a:t>To</a:t>
            </a:r>
            <a:r>
              <a:rPr lang="el-GR" sz="2800" dirty="0"/>
              <a:t> /</a:t>
            </a:r>
            <a:r>
              <a:rPr lang="en-US" sz="2800" dirty="0" err="1"/>
              <a:t>nt</a:t>
            </a:r>
            <a:r>
              <a:rPr lang="el-GR" sz="2800" dirty="0"/>
              <a:t>/ προφέρεται ως </a:t>
            </a:r>
            <a:r>
              <a:rPr lang="en-US" sz="2800" dirty="0"/>
              <a:t>[d]</a:t>
            </a:r>
            <a:r>
              <a:rPr lang="el-GR" sz="2800" dirty="0"/>
              <a:t>»</a:t>
            </a:r>
            <a:endParaRPr lang="en-US" sz="2800" dirty="0"/>
          </a:p>
          <a:p>
            <a:pPr marL="0" indent="0">
              <a:buNone/>
              <a:defRPr/>
            </a:pPr>
            <a:r>
              <a:rPr lang="el-GR" sz="2400" dirty="0">
                <a:solidFill>
                  <a:srgbClr val="FF0000"/>
                </a:solidFill>
              </a:rPr>
              <a:t>Το ορθογραφικό &lt;ντ&gt; μπορεί να προφερθεί ως</a:t>
            </a:r>
            <a:r>
              <a:rPr lang="en-US" sz="2400" dirty="0">
                <a:solidFill>
                  <a:srgbClr val="FF0000"/>
                </a:solidFill>
              </a:rPr>
              <a:t> [d]</a:t>
            </a:r>
            <a:r>
              <a:rPr lang="el-GR" sz="2400" dirty="0">
                <a:solidFill>
                  <a:srgbClr val="FF0000"/>
                </a:solidFill>
              </a:rPr>
              <a:t> - εμπλοκή ορθογραφίας με φωνητική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l-GR" sz="2400" dirty="0"/>
          </a:p>
          <a:p>
            <a:pPr marL="0" indent="0"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94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ΑΡΑ,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>
                <a:latin typeface="Calibri" charset="0"/>
              </a:rPr>
              <a:t>Όταν σε μια λέξη δίνουμε την </a:t>
            </a:r>
            <a:r>
              <a:rPr lang="el-GR" sz="2800" i="1" dirty="0">
                <a:latin typeface="Calibri" charset="0"/>
              </a:rPr>
              <a:t>ορθογραφική απεικόνιση, </a:t>
            </a:r>
            <a:r>
              <a:rPr lang="el-GR" sz="2800" dirty="0">
                <a:latin typeface="Calibri" charset="0"/>
              </a:rPr>
              <a:t>χρησιμοποιούμε τα </a:t>
            </a:r>
            <a:r>
              <a:rPr lang="el-GR" sz="2800" b="1" dirty="0">
                <a:latin typeface="Calibri" charset="0"/>
              </a:rPr>
              <a:t>&lt;&gt;</a:t>
            </a:r>
            <a:r>
              <a:rPr lang="el-GR" sz="2800" dirty="0">
                <a:latin typeface="Calibri" charset="0"/>
              </a:rPr>
              <a:t>, ενώ όταν δίνουμε τη φωνητική απεικόνιση χρησιμοποιούμε τα </a:t>
            </a:r>
            <a:r>
              <a:rPr lang="en-US" sz="2800" b="1" dirty="0">
                <a:latin typeface="Calibri" charset="0"/>
              </a:rPr>
              <a:t>[]</a:t>
            </a:r>
            <a:r>
              <a:rPr lang="el-GR" sz="2800" dirty="0">
                <a:latin typeface="Calibri" charset="0"/>
              </a:rPr>
              <a:t> .</a:t>
            </a:r>
            <a:br>
              <a:rPr lang="el-GR" sz="2800" dirty="0">
                <a:latin typeface="Calibri" charset="0"/>
              </a:rPr>
            </a:br>
            <a:endParaRPr 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1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A2CED6-BC52-9143-9405-E74A9025A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Επιπεδα</a:t>
            </a:r>
            <a:r>
              <a:rPr lang="el-GR" dirty="0"/>
              <a:t> </a:t>
            </a:r>
            <a:r>
              <a:rPr lang="el-GR" dirty="0" err="1"/>
              <a:t>γλωσσικησ</a:t>
            </a:r>
            <a:r>
              <a:rPr lang="el-GR" dirty="0"/>
              <a:t> </a:t>
            </a:r>
            <a:r>
              <a:rPr lang="el-GR" dirty="0" err="1"/>
              <a:t>αναλυσησ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5CDE19-4BBF-2943-A447-FA7939548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835" y="4352544"/>
            <a:ext cx="9144965" cy="1839912"/>
          </a:xfrm>
        </p:spPr>
        <p:txBody>
          <a:bodyPr>
            <a:normAutofit/>
          </a:bodyPr>
          <a:lstStyle/>
          <a:p>
            <a:r>
              <a:rPr lang="el-GR" dirty="0"/>
              <a:t>Πώς μπορώ να αναλύσω τη γλώσσα στα επιμέρους στοιχεία της;</a:t>
            </a:r>
          </a:p>
          <a:p>
            <a:r>
              <a:rPr lang="el-GR" dirty="0"/>
              <a:t>Φθόγγοι/ Φωνήματα</a:t>
            </a:r>
            <a:endParaRPr lang="en-US" dirty="0"/>
          </a:p>
          <a:p>
            <a:r>
              <a:rPr lang="el-GR" dirty="0"/>
              <a:t>Φωνητική (</a:t>
            </a:r>
            <a:r>
              <a:rPr lang="en-US" dirty="0"/>
              <a:t>Phonetics)</a:t>
            </a:r>
            <a:r>
              <a:rPr lang="el-GR" dirty="0"/>
              <a:t> </a:t>
            </a:r>
            <a:r>
              <a:rPr lang="en-US" dirty="0"/>
              <a:t>vs </a:t>
            </a:r>
            <a:r>
              <a:rPr lang="el-GR" dirty="0"/>
              <a:t>Φωνολογία</a:t>
            </a:r>
            <a:r>
              <a:rPr lang="en-US" dirty="0"/>
              <a:t> (Phonology)</a:t>
            </a:r>
            <a:endParaRPr lang="el-GR" dirty="0"/>
          </a:p>
          <a:p>
            <a:r>
              <a:rPr lang="el-GR" dirty="0"/>
              <a:t>Οι ήχοι της γλώσσας</a:t>
            </a:r>
          </a:p>
        </p:txBody>
      </p:sp>
    </p:spTree>
    <p:extLst>
      <p:ext uri="{BB962C8B-B14F-4D97-AF65-F5344CB8AC3E}">
        <p14:creationId xmlns:p14="http://schemas.microsoft.com/office/powerpoint/2010/main" val="2912130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669408-BE6F-B542-8409-ACFBEDD57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Φωνολογια</a:t>
            </a:r>
            <a:r>
              <a:rPr lang="el-GR" dirty="0"/>
              <a:t>_ </a:t>
            </a:r>
            <a:r>
              <a:rPr lang="el-GR" dirty="0" err="1"/>
              <a:t>δευτερο</a:t>
            </a:r>
            <a:r>
              <a:rPr lang="el-GR" dirty="0"/>
              <a:t> </a:t>
            </a:r>
            <a:r>
              <a:rPr lang="el-GR" dirty="0" err="1"/>
              <a:t>μεροσ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7A9CC84-D222-2347-88E2-03F564A5D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Φώνημα – αλλόφωνο</a:t>
            </a:r>
          </a:p>
          <a:p>
            <a:r>
              <a:rPr lang="el-GR" dirty="0"/>
              <a:t>Συλλαβή</a:t>
            </a:r>
          </a:p>
          <a:p>
            <a:r>
              <a:rPr lang="el-GR" dirty="0"/>
              <a:t>Τόνος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9587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>
                <a:solidFill>
                  <a:srgbClr val="FF0000"/>
                </a:solidFill>
                <a:latin typeface="Calibri" charset="0"/>
              </a:rPr>
              <a:t>Τι είναι η φωνολογία</a:t>
            </a:r>
            <a:r>
              <a:rPr lang="el-GR" dirty="0">
                <a:solidFill>
                  <a:srgbClr val="FF0000"/>
                </a:solidFill>
                <a:latin typeface="Calibri" charset="0"/>
              </a:rPr>
              <a:t>;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1142035" y="2153412"/>
            <a:ext cx="8686800" cy="4525963"/>
          </a:xfrm>
        </p:spPr>
        <p:txBody>
          <a:bodyPr/>
          <a:lstStyle/>
          <a:p>
            <a:pPr eaLnBrk="1" hangingPunct="1"/>
            <a:endParaRPr lang="en-US" sz="2800" dirty="0">
              <a:latin typeface="Calibri" charset="0"/>
            </a:endParaRPr>
          </a:p>
          <a:p>
            <a:pPr eaLnBrk="1" hangingPunct="1"/>
            <a:r>
              <a:rPr lang="el-GR" sz="2800" dirty="0">
                <a:latin typeface="Calibri" charset="0"/>
              </a:rPr>
              <a:t>Η φωνολογία ερευνά/περιγράφει τη δομή (ή αλλιώς την οργάνωση) των φθόγγων μιας γλώσσας</a:t>
            </a:r>
            <a:endParaRPr lang="en-US" sz="2800" dirty="0">
              <a:latin typeface="Calibri" charset="0"/>
            </a:endParaRPr>
          </a:p>
          <a:p>
            <a:pPr lvl="1" eaLnBrk="1" hangingPunct="1"/>
            <a:r>
              <a:rPr lang="el-GR" sz="2400" dirty="0">
                <a:latin typeface="Calibri" charset="0"/>
              </a:rPr>
              <a:t>Το</a:t>
            </a:r>
            <a:r>
              <a:rPr lang="en-US" sz="2400" dirty="0">
                <a:latin typeface="Calibri" charset="0"/>
              </a:rPr>
              <a:t> /p/</a:t>
            </a:r>
            <a:r>
              <a:rPr lang="el-GR" sz="2400" dirty="0">
                <a:latin typeface="Calibri" charset="0"/>
              </a:rPr>
              <a:t> από μόνο του δεν έχει κάποια σημασία, αλλά συνεισφέρει στη σημασία των λέξεων στις οποίες απαντάται, π.χ.</a:t>
            </a:r>
            <a:r>
              <a:rPr lang="en-US" sz="2400" dirty="0">
                <a:latin typeface="Calibri" charset="0"/>
              </a:rPr>
              <a:t> /</a:t>
            </a:r>
            <a:r>
              <a:rPr lang="en-US" sz="2400" dirty="0" err="1">
                <a:latin typeface="Calibri" charset="0"/>
              </a:rPr>
              <a:t>pis</a:t>
            </a:r>
            <a:r>
              <a:rPr lang="en-US" sz="2400" dirty="0">
                <a:latin typeface="Calibri" charset="0"/>
              </a:rPr>
              <a:t>/</a:t>
            </a:r>
            <a:r>
              <a:rPr lang="el-GR" sz="2400" dirty="0">
                <a:latin typeface="Calibri" charset="0"/>
              </a:rPr>
              <a:t> -</a:t>
            </a:r>
            <a:r>
              <a:rPr lang="en-US" sz="2400" dirty="0">
                <a:latin typeface="Calibri" charset="0"/>
              </a:rPr>
              <a:t> /bis/</a:t>
            </a:r>
          </a:p>
          <a:p>
            <a:pPr lvl="1" eaLnBrk="1" hangingPunct="1"/>
            <a:r>
              <a:rPr lang="el-GR" sz="2400" dirty="0">
                <a:latin typeface="Calibri" charset="0"/>
              </a:rPr>
              <a:t>Στα Ελληνικά το ορθογραφικό «σ» μπορεί να προφερθεί είτε ως</a:t>
            </a:r>
            <a:r>
              <a:rPr lang="en-US" sz="2400" dirty="0">
                <a:latin typeface="Calibri" charset="0"/>
              </a:rPr>
              <a:t> [s]</a:t>
            </a:r>
            <a:r>
              <a:rPr lang="el-GR" sz="2400" dirty="0">
                <a:latin typeface="Calibri" charset="0"/>
              </a:rPr>
              <a:t> είτε ως</a:t>
            </a:r>
            <a:r>
              <a:rPr lang="en-US" sz="2400" dirty="0">
                <a:latin typeface="Calibri" charset="0"/>
              </a:rPr>
              <a:t> [z],</a:t>
            </a:r>
            <a:r>
              <a:rPr lang="el-GR" sz="2400" dirty="0">
                <a:latin typeface="Calibri" charset="0"/>
              </a:rPr>
              <a:t> π.χ.</a:t>
            </a:r>
            <a:r>
              <a:rPr lang="en-US" sz="2400" dirty="0">
                <a:latin typeface="Calibri" charset="0"/>
              </a:rPr>
              <a:t> [</a:t>
            </a:r>
            <a:r>
              <a:rPr lang="en-US" sz="2400" dirty="0" err="1">
                <a:latin typeface="Calibri" charset="0"/>
              </a:rPr>
              <a:t>spazmenos</a:t>
            </a:r>
            <a:r>
              <a:rPr lang="en-US" sz="2400" dirty="0">
                <a:latin typeface="Calibri" charset="0"/>
              </a:rPr>
              <a:t>], [</a:t>
            </a:r>
            <a:r>
              <a:rPr lang="en-US" sz="2400" dirty="0" err="1">
                <a:latin typeface="Calibri" charset="0"/>
              </a:rPr>
              <a:t>kozmos</a:t>
            </a:r>
            <a:r>
              <a:rPr lang="en-US" sz="2400" dirty="0">
                <a:latin typeface="Calibri" charset="0"/>
              </a:rPr>
              <a:t>].</a:t>
            </a:r>
            <a:r>
              <a:rPr lang="el-GR" sz="2400" dirty="0">
                <a:latin typeface="Calibri" charset="0"/>
              </a:rPr>
              <a:t> Αυτή η εναλλαγή είναι τυχαία ή συστηματική;</a:t>
            </a:r>
            <a:endParaRPr lang="en-US" sz="2400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75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>
                <a:solidFill>
                  <a:srgbClr val="FF0000"/>
                </a:solidFill>
                <a:latin typeface="Calibri" charset="0"/>
              </a:rPr>
            </a:br>
            <a:r>
              <a:rPr lang="en-US" b="1">
                <a:solidFill>
                  <a:srgbClr val="FF0000"/>
                </a:solidFill>
                <a:latin typeface="Calibri" charset="0"/>
              </a:rPr>
              <a:t>Φ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ωνολογία: 2 σημασίες</a:t>
            </a:r>
            <a:br>
              <a:rPr lang="el-GR" b="1">
                <a:solidFill>
                  <a:srgbClr val="FF0000"/>
                </a:solidFill>
                <a:latin typeface="Calibri" charset="0"/>
              </a:rPr>
            </a:br>
            <a:endParaRPr lang="el-GR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libri" charset="0"/>
              </a:rPr>
              <a:t>Η νοητική αναπαράσταση της γνώσης για το </a:t>
            </a:r>
            <a:r>
              <a:rPr lang="el-GR" dirty="0">
                <a:solidFill>
                  <a:srgbClr val="FF0000"/>
                </a:solidFill>
                <a:latin typeface="Calibri" charset="0"/>
              </a:rPr>
              <a:t>ποιοι ήχοι υπάρχουν και πώς </a:t>
            </a:r>
            <a:r>
              <a:rPr lang="el-GR" dirty="0">
                <a:latin typeface="Calibri" charset="0"/>
              </a:rPr>
              <a:t>στη γλώσσα μας: </a:t>
            </a:r>
            <a:r>
              <a:rPr lang="el-GR" b="1" dirty="0">
                <a:solidFill>
                  <a:srgbClr val="FF0000"/>
                </a:solidFill>
                <a:latin typeface="Calibri" charset="0"/>
              </a:rPr>
              <a:t>η ακουστική εικόνα</a:t>
            </a:r>
            <a:r>
              <a:rPr lang="el-GR" dirty="0">
                <a:latin typeface="Calibri" charset="0"/>
              </a:rPr>
              <a:t> των γλωσσικών σημείων </a:t>
            </a:r>
          </a:p>
          <a:p>
            <a:r>
              <a:rPr lang="el-GR" dirty="0">
                <a:latin typeface="Calibri" charset="0"/>
              </a:rPr>
              <a:t>Η περιγραφή της γνώσης αυτής με τη μελέτη των συνδυασμών των φθόγγων σε μία γλώσσα ή γενικότερα στην ανθρώπινη γλώσσα.</a:t>
            </a:r>
          </a:p>
          <a:p>
            <a:endParaRPr lang="el-GR" dirty="0">
              <a:latin typeface="Calibri" charset="0"/>
            </a:endParaRPr>
          </a:p>
          <a:p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6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981200" y="404812"/>
            <a:ext cx="7729728" cy="1188720"/>
          </a:xfrm>
        </p:spPr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Τι είναι «φώνημα»;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686800" cy="48529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l-GR" sz="2800" dirty="0"/>
              <a:t>Προκειμένου να αποδείξουμε ότι</a:t>
            </a:r>
            <a:r>
              <a:rPr lang="en-US" sz="2800" cap="small" dirty="0"/>
              <a:t> </a:t>
            </a:r>
            <a:r>
              <a:rPr lang="el-GR" sz="2800" dirty="0"/>
              <a:t>ένας φθόγγος είναι </a:t>
            </a:r>
            <a:r>
              <a:rPr lang="el-GR" sz="2800" b="1" dirty="0"/>
              <a:t>φώνημα </a:t>
            </a:r>
            <a:r>
              <a:rPr lang="el-GR" sz="2800" dirty="0"/>
              <a:t>σε </a:t>
            </a:r>
            <a:r>
              <a:rPr lang="el-GR" sz="2800" i="1" dirty="0"/>
              <a:t>μια </a:t>
            </a:r>
            <a:r>
              <a:rPr lang="el-GR" sz="2800" dirty="0"/>
              <a:t>γλώσσα πρέπει να βρούμε τουλάχιστον ένα ζεύγος λέξεων που διαφέρουν μόνο προς αυτόν τον φθόγγο</a:t>
            </a:r>
            <a:r>
              <a:rPr lang="en-US" sz="2800" dirty="0"/>
              <a:t> 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Ένα τέτοιο ζεύγος λέξεων ονομάζεται </a:t>
            </a:r>
            <a:r>
              <a:rPr lang="el-GR" sz="2800" b="1" i="1" dirty="0"/>
              <a:t>ελάχιστο ζεύγος</a:t>
            </a:r>
            <a:endParaRPr lang="en-US" sz="2800" dirty="0"/>
          </a:p>
          <a:p>
            <a:pPr eaLnBrk="1" hangingPunct="1">
              <a:defRPr/>
            </a:pPr>
            <a:r>
              <a:rPr lang="el-GR" sz="2800" i="1" dirty="0"/>
              <a:t>π</a:t>
            </a:r>
            <a:r>
              <a:rPr lang="el-GR" sz="2800" b="1" i="1" dirty="0"/>
              <a:t>α</a:t>
            </a:r>
            <a:r>
              <a:rPr lang="el-GR" sz="2800" i="1" dirty="0"/>
              <a:t>ς </a:t>
            </a:r>
            <a:r>
              <a:rPr lang="el-GR" sz="2800" dirty="0"/>
              <a:t>- </a:t>
            </a:r>
            <a:r>
              <a:rPr lang="el-GR" sz="2800" i="1" dirty="0"/>
              <a:t>π</a:t>
            </a:r>
            <a:r>
              <a:rPr lang="el-GR" sz="2800" b="1" i="1" dirty="0"/>
              <a:t>ε</a:t>
            </a:r>
            <a:r>
              <a:rPr lang="el-GR" sz="2800" i="1" dirty="0"/>
              <a:t>ς — </a:t>
            </a:r>
            <a:r>
              <a:rPr lang="en-US" sz="2800" dirty="0"/>
              <a:t>/p</a:t>
            </a:r>
            <a:r>
              <a:rPr lang="en-US" sz="2800" b="1" dirty="0"/>
              <a:t>a</a:t>
            </a:r>
            <a:r>
              <a:rPr lang="en-US" sz="2800" dirty="0"/>
              <a:t>s/- /</a:t>
            </a:r>
            <a:r>
              <a:rPr lang="en-US" sz="2800" dirty="0" err="1"/>
              <a:t>p</a:t>
            </a:r>
            <a:r>
              <a:rPr lang="en-US" sz="2800" b="1" dirty="0" err="1"/>
              <a:t>e</a:t>
            </a:r>
            <a:r>
              <a:rPr lang="en-US" sz="2800" dirty="0" err="1"/>
              <a:t>s</a:t>
            </a:r>
            <a:r>
              <a:rPr lang="en-US" sz="2800" dirty="0"/>
              <a:t>/</a:t>
            </a:r>
          </a:p>
          <a:p>
            <a:pPr eaLnBrk="1" hangingPunct="1">
              <a:defRPr/>
            </a:pPr>
            <a:r>
              <a:rPr lang="el-GR" sz="2800" b="1" i="1" dirty="0"/>
              <a:t>π</a:t>
            </a:r>
            <a:r>
              <a:rPr lang="el-GR" sz="2800" i="1" dirty="0"/>
              <a:t>εις </a:t>
            </a:r>
            <a:r>
              <a:rPr lang="el-GR" sz="2800" dirty="0"/>
              <a:t>- </a:t>
            </a:r>
            <a:r>
              <a:rPr lang="el-GR" sz="2800" b="1" i="1" dirty="0"/>
              <a:t>δ</a:t>
            </a:r>
            <a:r>
              <a:rPr lang="el-GR" sz="2800" i="1" dirty="0"/>
              <a:t>εις </a:t>
            </a:r>
            <a:r>
              <a:rPr lang="en-US" sz="2800" b="1" dirty="0"/>
              <a:t>— /</a:t>
            </a:r>
            <a:r>
              <a:rPr lang="en-US" sz="2800" b="1" dirty="0" err="1"/>
              <a:t>p</a:t>
            </a:r>
            <a:r>
              <a:rPr lang="en-US" sz="2800" dirty="0" err="1"/>
              <a:t>is</a:t>
            </a:r>
            <a:r>
              <a:rPr lang="en-US" sz="2800" dirty="0"/>
              <a:t>/</a:t>
            </a:r>
            <a:r>
              <a:rPr lang="el-GR" sz="2800" dirty="0"/>
              <a:t> -</a:t>
            </a:r>
            <a:r>
              <a:rPr lang="en-US" sz="2800" dirty="0"/>
              <a:t> /</a:t>
            </a:r>
            <a:r>
              <a:rPr lang="en-US" sz="2800" dirty="0" err="1"/>
              <a:t>δis</a:t>
            </a:r>
            <a:r>
              <a:rPr lang="en-US" sz="2800" dirty="0"/>
              <a:t>/</a:t>
            </a:r>
          </a:p>
          <a:p>
            <a:pPr eaLnBrk="1" hangingPunct="1">
              <a:defRPr/>
            </a:pPr>
            <a:r>
              <a:rPr lang="en-US" sz="2800" b="1" i="1" dirty="0"/>
              <a:t>c</a:t>
            </a:r>
            <a:r>
              <a:rPr lang="en-US" sz="2800" i="1" dirty="0"/>
              <a:t>ake</a:t>
            </a:r>
            <a:r>
              <a:rPr lang="el-GR" sz="2800" i="1" dirty="0"/>
              <a:t> - </a:t>
            </a:r>
            <a:r>
              <a:rPr lang="en-US" sz="2800" b="1" i="1" dirty="0"/>
              <a:t>t</a:t>
            </a:r>
            <a:r>
              <a:rPr lang="en-US" sz="2800" i="1" dirty="0"/>
              <a:t>ake</a:t>
            </a:r>
            <a:r>
              <a:rPr lang="el-GR" sz="2800" i="1" dirty="0"/>
              <a:t> — </a:t>
            </a:r>
            <a:r>
              <a:rPr lang="en-US" sz="2800" b="1" dirty="0"/>
              <a:t>/</a:t>
            </a:r>
            <a:r>
              <a:rPr lang="en-US" sz="2800" b="1" dirty="0" err="1"/>
              <a:t>k</a:t>
            </a:r>
            <a:r>
              <a:rPr lang="en-US" sz="2800" dirty="0" err="1"/>
              <a:t>eik</a:t>
            </a:r>
            <a:r>
              <a:rPr lang="en-US" sz="2800" dirty="0"/>
              <a:t>/</a:t>
            </a:r>
            <a:r>
              <a:rPr lang="el-GR" sz="2800" dirty="0"/>
              <a:t> - </a:t>
            </a:r>
            <a:r>
              <a:rPr lang="en-US" sz="2800" b="1" dirty="0"/>
              <a:t>/</a:t>
            </a:r>
            <a:r>
              <a:rPr lang="en-US" sz="2800" b="1" dirty="0" err="1"/>
              <a:t>t</a:t>
            </a:r>
            <a:r>
              <a:rPr lang="en-US" sz="2800" dirty="0" err="1"/>
              <a:t>eik</a:t>
            </a:r>
            <a:r>
              <a:rPr lang="en-US" sz="2800" dirty="0"/>
              <a:t>/</a:t>
            </a:r>
          </a:p>
          <a:p>
            <a:pPr eaLnBrk="1" hangingPunct="1">
              <a:defRPr/>
            </a:pPr>
            <a:r>
              <a:rPr lang="el-GR" sz="2800" dirty="0"/>
              <a:t>Ελάχιστη μονάδα με διαφοροποιητική αξία στη γλώσσα</a:t>
            </a:r>
          </a:p>
          <a:p>
            <a:pPr eaLnBrk="1" hangingPunct="1">
              <a:defRPr/>
            </a:pPr>
            <a:r>
              <a:rPr lang="el-GR" sz="2400" dirty="0">
                <a:solidFill>
                  <a:srgbClr val="FF0000"/>
                </a:solidFill>
              </a:rPr>
              <a:t>Αλλάζει τη σημασία της λέξης </a:t>
            </a:r>
            <a:r>
              <a:rPr lang="el-GR" sz="2800" dirty="0"/>
              <a:t>■ π.χ.</a:t>
            </a:r>
            <a:r>
              <a:rPr lang="en-US" sz="2800" dirty="0"/>
              <a:t> /p/, /</a:t>
            </a:r>
            <a:r>
              <a:rPr lang="el-GR" sz="2800" dirty="0"/>
              <a:t>δ/, </a:t>
            </a:r>
            <a:r>
              <a:rPr lang="en-US" sz="2800" dirty="0"/>
              <a:t>/k/, </a:t>
            </a:r>
            <a:r>
              <a:rPr lang="el-GR" sz="2800" dirty="0"/>
              <a:t>/</a:t>
            </a:r>
            <a:r>
              <a:rPr lang="en-US" sz="2800" dirty="0"/>
              <a:t>t/, /a/, /e/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2906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-114300"/>
            <a:ext cx="7772400" cy="105132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Τι είναι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ελαχιστο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ζευγοσ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λεξεων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05000" y="937023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(1)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onos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onos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l-GR" sz="2400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'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l-GR" sz="2400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'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l-GR" sz="2400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tx1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(3) 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o'nos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o'nos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67159" y="5191245"/>
            <a:ext cx="10382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Cambria" pitchFamily="18" charset="0"/>
            </a:endParaRPr>
          </a:p>
          <a:p>
            <a:pPr algn="just"/>
            <a:r>
              <a:rPr lang="en-US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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Στην Ελληνική, οι φθόγγοι 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/, 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/, 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/,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/f/, /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/, /v/, /m/, /n/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αποτελούν ξεχωριστά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φωνήματα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αφού μπορούν να σχηματίσουν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ελάχιστα ζεύγη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905000" y="2362200"/>
            <a:ext cx="845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l-GR" sz="24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Ελάχιστα ζεύγη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= ζευγάρια λέξεων με διαφορετική σημασία που αποτελούνται ακριβώς από τους ίδιους φθόγγους με εξαίρεση έναν φθόγγο, τον ζητούμενο φθόγγο.</a:t>
            </a:r>
          </a:p>
          <a:p>
            <a:pPr algn="just">
              <a:buFont typeface="Wingdings" pitchFamily="2" charset="2"/>
              <a:buChar char="ü"/>
            </a:pPr>
            <a:endParaRPr lang="el-GR" sz="2400" dirty="0">
              <a:latin typeface="Cambria" pitchFamily="18" charset="0"/>
            </a:endParaRPr>
          </a:p>
          <a:p>
            <a:pPr algn="just">
              <a:buClr>
                <a:srgbClr val="7030A0"/>
              </a:buClr>
              <a:buFont typeface="Wingdings" pitchFamily="2" charset="2"/>
              <a:buChar char="ü"/>
            </a:pPr>
            <a:r>
              <a:rPr lang="en-US" sz="2400" dirty="0">
                <a:latin typeface="Cambria" pitchFamily="18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Όταν για δύο φθόγγους σε μια γλώσσα μπορούμε να σχηματίζουμε ελάχιστα ζεύγη, τότε λέμε ότι έχουν </a:t>
            </a:r>
            <a:r>
              <a:rPr lang="el-GR" sz="2400" b="1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διαφοροποιητική αξία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αποτελούν ξεχωριστά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φωνήματα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στη γλώσσα.</a:t>
            </a:r>
          </a:p>
        </p:txBody>
      </p:sp>
    </p:spTree>
    <p:extLst>
      <p:ext uri="{BB962C8B-B14F-4D97-AF65-F5344CB8AC3E}">
        <p14:creationId xmlns:p14="http://schemas.microsoft.com/office/powerpoint/2010/main" val="34826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ΑΡΑ, </a:t>
            </a:r>
            <a:r>
              <a:rPr lang="el-GR" b="1" dirty="0" err="1">
                <a:solidFill>
                  <a:srgbClr val="FF0000"/>
                </a:solidFill>
                <a:latin typeface="Calibri" charset="0"/>
              </a:rPr>
              <a:t>φωνημα</a:t>
            </a:r>
            <a:r>
              <a:rPr lang="el-GR" b="1" dirty="0">
                <a:solidFill>
                  <a:srgbClr val="FF0000"/>
                </a:solidFill>
                <a:latin typeface="Calibri" charset="0"/>
              </a:rPr>
              <a:t> είναι…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libri" charset="0"/>
              </a:rPr>
              <a:t>Αφηρημένη ενότητα (όχι, απλώς ένας ήχος) που αντιπροσωπεύει μια τάξη ήχων που είναι «ίδιοι» ως προς τον καθορισμό της σημασίας μιας λέξης</a:t>
            </a:r>
          </a:p>
          <a:p>
            <a:r>
              <a:rPr lang="el-GR" dirty="0">
                <a:latin typeface="Calibri" charset="0"/>
              </a:rPr>
              <a:t>Ένα από τα αντικείμενα της φωνολογίας είναι ο εντοπισμός των φωνητικών διαφορών που αλλάζουν τη σημασία των λέξεων και αυτών που δεν την αλλάζουν</a:t>
            </a:r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86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138539" y="423056"/>
            <a:ext cx="7729728" cy="1188720"/>
          </a:xfrm>
        </p:spPr>
        <p:txBody>
          <a:bodyPr/>
          <a:lstStyle/>
          <a:p>
            <a:pPr eaLnBrk="1" hangingPunct="1"/>
            <a:r>
              <a:rPr lang="el-GR" b="1">
                <a:solidFill>
                  <a:srgbClr val="FF0000"/>
                </a:solidFill>
                <a:latin typeface="Calibri" charset="0"/>
              </a:rPr>
              <a:t>Τι είναι αλλόφωνο;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904754" y="1908981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l-GR" sz="2400" dirty="0">
                <a:latin typeface="Calibri" charset="0"/>
              </a:rPr>
              <a:t>Φωνητικές πραγματώσεις του κάθε φωνήματος</a:t>
            </a:r>
            <a:endParaRPr lang="en-US" sz="2400" dirty="0"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Τα αλλόφωνα βρίσκονται σε </a:t>
            </a:r>
            <a:r>
              <a:rPr lang="el-GR" sz="2400" u="sng" dirty="0">
                <a:latin typeface="Calibri" charset="0"/>
              </a:rPr>
              <a:t>συμπληρωματική κατανομή, </a:t>
            </a:r>
            <a:r>
              <a:rPr lang="el-GR" sz="2400" dirty="0">
                <a:latin typeface="Calibri" charset="0"/>
              </a:rPr>
              <a:t>όταν όπου εμφανίζεται το ένα δεν εμφανίζεται το άλλο (σχέση αμοιβαίου αποκλεισμού)	</a:t>
            </a:r>
          </a:p>
          <a:p>
            <a:pPr lvl="1" eaLnBrk="1" hangingPunct="1"/>
            <a:r>
              <a:rPr lang="el-GR" sz="2000" dirty="0">
                <a:latin typeface="Calibri" charset="0"/>
              </a:rPr>
              <a:t>π.χ. </a:t>
            </a:r>
            <a:r>
              <a:rPr lang="el-GR" sz="2000" i="1" dirty="0">
                <a:latin typeface="Calibri" charset="0"/>
              </a:rPr>
              <a:t>κάτω </a:t>
            </a:r>
            <a:r>
              <a:rPr lang="en-US" sz="2000" dirty="0">
                <a:latin typeface="Calibri" charset="0"/>
              </a:rPr>
              <a:t>['</a:t>
            </a:r>
            <a:r>
              <a:rPr lang="en-US" sz="2000" dirty="0" err="1">
                <a:latin typeface="Calibri" charset="0"/>
              </a:rPr>
              <a:t>kato</a:t>
            </a:r>
            <a:r>
              <a:rPr lang="en-US" sz="2000" dirty="0">
                <a:latin typeface="Calibri" charset="0"/>
              </a:rPr>
              <a:t>]</a:t>
            </a:r>
            <a:r>
              <a:rPr lang="el-GR" sz="2000" dirty="0">
                <a:latin typeface="Calibri" charset="0"/>
              </a:rPr>
              <a:t> -</a:t>
            </a:r>
            <a:r>
              <a:rPr lang="el-GR" sz="2000" i="1" dirty="0">
                <a:latin typeface="Calibri" charset="0"/>
              </a:rPr>
              <a:t>κήπος </a:t>
            </a:r>
            <a:r>
              <a:rPr lang="en-US" sz="2000" dirty="0">
                <a:latin typeface="Calibri" charset="0"/>
              </a:rPr>
              <a:t>['</a:t>
            </a:r>
            <a:r>
              <a:rPr lang="en-US" sz="2000" dirty="0" err="1">
                <a:latin typeface="Calibri" charset="0"/>
              </a:rPr>
              <a:t>cipos</a:t>
            </a:r>
            <a:r>
              <a:rPr lang="en-US" sz="2000" dirty="0">
                <a:latin typeface="Calibri" charset="0"/>
              </a:rPr>
              <a:t>]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Το </a:t>
            </a:r>
            <a:r>
              <a:rPr lang="el-GR" sz="2400" dirty="0" err="1">
                <a:latin typeface="Calibri" charset="0"/>
              </a:rPr>
              <a:t>φωνήμα</a:t>
            </a:r>
            <a:r>
              <a:rPr lang="en-US" sz="2400" dirty="0">
                <a:latin typeface="Calibri" charset="0"/>
              </a:rPr>
              <a:t> /k/</a:t>
            </a:r>
            <a:r>
              <a:rPr lang="el-GR" sz="2400" dirty="0">
                <a:latin typeface="Calibri" charset="0"/>
              </a:rPr>
              <a:t> εμφανίζει λοιπόν δυο αλλόφωνα στην Ελληνική, το</a:t>
            </a:r>
            <a:r>
              <a:rPr lang="en-US" sz="2400" dirty="0">
                <a:latin typeface="Calibri" charset="0"/>
              </a:rPr>
              <a:t> [k]</a:t>
            </a:r>
            <a:r>
              <a:rPr lang="el-GR" sz="2400" dirty="0">
                <a:latin typeface="Calibri" charset="0"/>
              </a:rPr>
              <a:t> και το </a:t>
            </a:r>
            <a:r>
              <a:rPr lang="en-US" sz="2400" dirty="0">
                <a:latin typeface="Calibri" charset="0"/>
              </a:rPr>
              <a:t>[c]</a:t>
            </a:r>
          </a:p>
          <a:p>
            <a:pPr eaLnBrk="1" hangingPunct="1"/>
            <a:r>
              <a:rPr lang="el-GR" sz="2400" dirty="0">
                <a:latin typeface="Calibri" charset="0"/>
              </a:rPr>
              <a:t>Η επιλογή του ενός ή του άλλου εξαρτάται από το περιβάλλον, στην περίπτωσή μας από το φωνήεν που ακολουθεί</a:t>
            </a:r>
            <a:r>
              <a:rPr lang="en-US" sz="2400" dirty="0">
                <a:latin typeface="Calibri" charset="0"/>
              </a:rPr>
              <a:t>	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[c]</a:t>
            </a:r>
            <a:r>
              <a:rPr lang="el-GR" sz="2000" dirty="0">
                <a:latin typeface="Calibri" charset="0"/>
              </a:rPr>
              <a:t> μπροστά από τα πρόσθια φωνήεντα</a:t>
            </a:r>
            <a:r>
              <a:rPr lang="en-US" sz="2000" dirty="0">
                <a:latin typeface="Calibri" charset="0"/>
              </a:rPr>
              <a:t> /</a:t>
            </a:r>
            <a:r>
              <a:rPr lang="en-US" sz="2000" dirty="0" err="1">
                <a:latin typeface="Calibri" charset="0"/>
              </a:rPr>
              <a:t>i</a:t>
            </a:r>
            <a:r>
              <a:rPr lang="en-US" sz="2000" dirty="0">
                <a:latin typeface="Calibri" charset="0"/>
              </a:rPr>
              <a:t>, e/</a:t>
            </a:r>
          </a:p>
          <a:p>
            <a:pPr lvl="1" eaLnBrk="1" hangingPunct="1"/>
            <a:r>
              <a:rPr lang="en-US" sz="2000" dirty="0">
                <a:latin typeface="Calibri" charset="0"/>
              </a:rPr>
              <a:t>[k]</a:t>
            </a:r>
            <a:r>
              <a:rPr lang="el-GR" sz="2000" dirty="0">
                <a:latin typeface="Calibri" charset="0"/>
              </a:rPr>
              <a:t> μπροστά από τα οπίσθια φωνήεντα</a:t>
            </a:r>
            <a:r>
              <a:rPr lang="en-US" sz="2000" dirty="0">
                <a:latin typeface="Calibri" charset="0"/>
              </a:rPr>
              <a:t> /a, o, u/</a:t>
            </a:r>
            <a:endParaRPr lang="el-GR" sz="2000" dirty="0">
              <a:latin typeface="Calibri" charset="0"/>
            </a:endParaRPr>
          </a:p>
          <a:p>
            <a:pPr lvl="1"/>
            <a:r>
              <a:rPr lang="el-GR" sz="1400" dirty="0">
                <a:latin typeface="Calibri" charset="0"/>
              </a:rPr>
              <a:t>	</a:t>
            </a:r>
            <a:r>
              <a:rPr lang="en-US" sz="1800" dirty="0">
                <a:latin typeface="Calibri" charset="0"/>
              </a:rPr>
              <a:t>A</a:t>
            </a:r>
            <a:r>
              <a:rPr lang="el-GR" sz="1800" dirty="0">
                <a:latin typeface="Calibri" charset="0"/>
              </a:rPr>
              <a:t>ν δεν επιλέξω το σωστό αλλόφωνο, δεν αλλάζει τη σημασία της λέξης, π.χ.</a:t>
            </a:r>
            <a:r>
              <a:rPr lang="en-US" sz="1800" dirty="0">
                <a:latin typeface="Calibri" charset="0"/>
              </a:rPr>
              <a:t> *['</a:t>
            </a:r>
            <a:r>
              <a:rPr lang="en-US" sz="1800" dirty="0" err="1">
                <a:latin typeface="Calibri" charset="0"/>
              </a:rPr>
              <a:t>kipos</a:t>
            </a:r>
            <a:r>
              <a:rPr lang="en-US" sz="1800" dirty="0">
                <a:latin typeface="Calibri" charset="0"/>
              </a:rPr>
              <a:t> </a:t>
            </a:r>
            <a:r>
              <a:rPr lang="el-GR" sz="1800" dirty="0">
                <a:latin typeface="Calibri" charset="0"/>
              </a:rPr>
              <a:t>], αλλά ο τρόπος προφοράς της</a:t>
            </a:r>
            <a:endParaRPr lang="en-US" sz="1800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71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104172"/>
            <a:ext cx="7772400" cy="81023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Παραδειγμα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από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αλλοφωνα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από την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ελληνικη</a:t>
            </a:r>
            <a:endParaRPr lang="el-GR" altLang="en-US" sz="2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905000" y="914402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400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4)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ima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</a:p>
          <a:p>
            <a:pPr>
              <a:buClr>
                <a:srgbClr val="00B050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(5)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x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'</a:t>
            </a:r>
            <a:r>
              <a:rPr lang="en-US" altLang="el-GR" sz="24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ç</a:t>
            </a:r>
            <a:r>
              <a:rPr lang="en-US" altLang="el-GR" sz="2400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eɾ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B050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(6)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γ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fr-FR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ʝ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</a:t>
            </a:r>
            <a:r>
              <a:rPr lang="en-US" altLang="el-GR" sz="2400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os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562582" y="4373938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sz="2400" dirty="0">
              <a:latin typeface="Cambria" pitchFamily="18" charset="0"/>
            </a:endParaRPr>
          </a:p>
          <a:p>
            <a:pPr algn="just"/>
            <a:r>
              <a:rPr lang="en-US" altLang="en-US" sz="2400" dirty="0">
                <a:solidFill>
                  <a:srgbClr val="7030A0"/>
                </a:solidFill>
                <a:sym typeface="Wingdings"/>
              </a:rPr>
              <a:t>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Στην Ελληνική το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φώνημα /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έχει δύο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αλλόφωνα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: το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που απαντά πριν από τα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πρόσθια φωνήεντα </a:t>
            </a:r>
            <a:r>
              <a:rPr lang="el-G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l-G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[e]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το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που απαντά πριν τα οπίσθια φωνήεντα </a:t>
            </a:r>
            <a:r>
              <a:rPr lang="el-GR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[o]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[u]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562582" y="2209800"/>
            <a:ext cx="8800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ι φθόγγοι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] και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] στο (4),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αποτελούν ξεχωριστά φωνήματα αλλά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αλλόφωνα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δηλαδή, </a:t>
            </a:r>
            <a:r>
              <a:rPr lang="el-G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φωνητικές παραλλαγές του ιδίου φωνήματος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που βρίσκονται σε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συμπληρωματική κατανομή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(δηλαδή, το καθένα απαντά σε διαφορετικό περιβάλλον).  Το ίδιο ισχύει και για τους φθόγγους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x]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και [</a:t>
            </a:r>
            <a:r>
              <a:rPr lang="en-US" altLang="el-GR" sz="24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ç</a:t>
            </a:r>
            <a:r>
              <a:rPr lang="el-GR" altLang="el-GR" sz="24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] στο (5) και [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ɣ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] και [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ʝ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24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]</a:t>
            </a:r>
            <a:r>
              <a:rPr lang="el-GR" altLang="el-GR" sz="24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στο (6).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23149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ΑΣΚΗΣΗ(1): Φώνημα ή αλλόφωνο;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56121" y="1375460"/>
            <a:ext cx="853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l-GR" sz="2400" dirty="0">
              <a:latin typeface="Cambria" pitchFamily="18" charset="0"/>
            </a:endParaRPr>
          </a:p>
          <a:p>
            <a:pPr algn="just"/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Ας εξετάσουμε τα παρακάτω δεδομένα από τη Φινλανδική και συγκεκριμένα την κατανομή των φθόγγων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] και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]. Πρόκειται για φωνήματα ή αλλόφωνα και γιατί;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ku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ot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αποτυχίες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κάλυμμα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ot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οροφές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ζηλιάρης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του σκουληκιού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τροχός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του φορτηγού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του κουρελιού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39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14683D-C0DC-E44A-A38C-0EC8ABE1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Φωνημα</a:t>
            </a:r>
            <a:r>
              <a:rPr lang="el-GR" dirty="0"/>
              <a:t> η’ </a:t>
            </a:r>
            <a:r>
              <a:rPr lang="el-GR" dirty="0" err="1"/>
              <a:t>Αλλοφωνο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404DA0-D0B5-2848-A14F-D08111E09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mbria" pitchFamily="18" charset="0"/>
              </a:rPr>
              <a:t>Στα παραπάνω παραδείγματα μπορούμε να εντοπίσουμε την ύπαρξη </a:t>
            </a:r>
            <a:r>
              <a:rPr lang="el-GR" b="1" dirty="0">
                <a:solidFill>
                  <a:srgbClr val="7030A0"/>
                </a:solidFill>
                <a:latin typeface="Cambria" pitchFamily="18" charset="0"/>
              </a:rPr>
              <a:t>ελάχιστων ζευγών</a:t>
            </a:r>
            <a:r>
              <a:rPr lang="el-GR" dirty="0">
                <a:latin typeface="Cambria" pitchFamily="18" charset="0"/>
              </a:rPr>
              <a:t>, όπως τα </a:t>
            </a:r>
            <a:r>
              <a:rPr lang="en-US" dirty="0" err="1">
                <a:latin typeface="Cambria" pitchFamily="18" charset="0"/>
              </a:rPr>
              <a:t>ka</a:t>
            </a:r>
            <a:r>
              <a:rPr lang="en-US" b="1" dirty="0" err="1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err="1">
                <a:latin typeface="Cambria" pitchFamily="18" charset="0"/>
              </a:rPr>
              <a:t>e</a:t>
            </a:r>
            <a:r>
              <a:rPr lang="en-US" dirty="0">
                <a:latin typeface="Cambria" pitchFamily="18" charset="0"/>
              </a:rPr>
              <a:t> </a:t>
            </a:r>
            <a:r>
              <a:rPr lang="el-GR" dirty="0">
                <a:latin typeface="Cambria" pitchFamily="18" charset="0"/>
              </a:rPr>
              <a:t>και </a:t>
            </a:r>
            <a:r>
              <a:rPr lang="en-US" dirty="0" err="1">
                <a:latin typeface="Cambria" pitchFamily="18" charset="0"/>
              </a:rPr>
              <a:t>ka</a:t>
            </a:r>
            <a:r>
              <a:rPr lang="en-US" b="1" dirty="0" err="1">
                <a:solidFill>
                  <a:srgbClr val="7030A0"/>
                </a:solidFill>
                <a:latin typeface="Cambria" pitchFamily="18" charset="0"/>
              </a:rPr>
              <a:t>d</a:t>
            </a:r>
            <a:r>
              <a:rPr lang="en-US" dirty="0" err="1">
                <a:latin typeface="Cambria" pitchFamily="18" charset="0"/>
              </a:rPr>
              <a:t>e</a:t>
            </a:r>
            <a:r>
              <a:rPr lang="el-GR" dirty="0">
                <a:latin typeface="Cambria" pitchFamily="18" charset="0"/>
              </a:rPr>
              <a:t>, ή τα </a:t>
            </a:r>
            <a:r>
              <a:rPr lang="en-US" dirty="0" err="1">
                <a:latin typeface="Cambria" pitchFamily="18" charset="0"/>
              </a:rPr>
              <a:t>ma</a:t>
            </a:r>
            <a:r>
              <a:rPr lang="en-US" b="1" dirty="0" err="1">
                <a:solidFill>
                  <a:srgbClr val="7030A0"/>
                </a:solidFill>
                <a:latin typeface="Cambria" pitchFamily="18" charset="0"/>
              </a:rPr>
              <a:t>d</a:t>
            </a:r>
            <a:r>
              <a:rPr lang="en-US" dirty="0" err="1">
                <a:latin typeface="Cambria" pitchFamily="18" charset="0"/>
              </a:rPr>
              <a:t>on</a:t>
            </a:r>
            <a:r>
              <a:rPr lang="el-GR" dirty="0">
                <a:latin typeface="Cambria" pitchFamily="18" charset="0"/>
              </a:rPr>
              <a:t> και </a:t>
            </a:r>
            <a:r>
              <a:rPr lang="en-US" dirty="0" err="1">
                <a:latin typeface="Cambria" pitchFamily="18" charset="0"/>
              </a:rPr>
              <a:t>ma</a:t>
            </a:r>
            <a:r>
              <a:rPr lang="en-US" b="1" dirty="0" err="1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err="1">
                <a:latin typeface="Cambria" pitchFamily="18" charset="0"/>
              </a:rPr>
              <a:t>on</a:t>
            </a:r>
            <a:r>
              <a:rPr lang="el-GR" dirty="0">
                <a:latin typeface="Cambria" pitchFamily="18" charset="0"/>
              </a:rPr>
              <a:t>. </a:t>
            </a:r>
          </a:p>
          <a:p>
            <a:r>
              <a:rPr lang="el-GR" altLang="en-US" dirty="0">
                <a:latin typeface="Cambria" pitchFamily="18" charset="0"/>
                <a:sym typeface="Wingdings"/>
              </a:rPr>
              <a:t>Ο</a:t>
            </a:r>
            <a:r>
              <a:rPr lang="el-GR" dirty="0">
                <a:latin typeface="Cambria" pitchFamily="18" charset="0"/>
              </a:rPr>
              <a:t>ι φθόγγοι </a:t>
            </a:r>
            <a:r>
              <a:rPr lang="en-US" b="1" dirty="0">
                <a:solidFill>
                  <a:srgbClr val="7030A0"/>
                </a:solidFill>
                <a:latin typeface="Cambria" pitchFamily="18" charset="0"/>
              </a:rPr>
              <a:t>t </a:t>
            </a:r>
            <a:r>
              <a:rPr lang="el-GR" dirty="0">
                <a:latin typeface="Cambria" pitchFamily="18" charset="0"/>
              </a:rPr>
              <a:t>και </a:t>
            </a:r>
            <a:r>
              <a:rPr lang="en-US" b="1" dirty="0">
                <a:solidFill>
                  <a:srgbClr val="7030A0"/>
                </a:solidFill>
                <a:latin typeface="Cambria" pitchFamily="18" charset="0"/>
              </a:rPr>
              <a:t>d</a:t>
            </a:r>
            <a:r>
              <a:rPr lang="en-US" dirty="0">
                <a:latin typeface="Cambria" pitchFamily="18" charset="0"/>
              </a:rPr>
              <a:t> </a:t>
            </a:r>
            <a:r>
              <a:rPr lang="el-GR" dirty="0">
                <a:latin typeface="Cambria" pitchFamily="18" charset="0"/>
              </a:rPr>
              <a:t>είναι δύο διαφορετικά </a:t>
            </a:r>
            <a:r>
              <a:rPr lang="el-GR" b="1" dirty="0">
                <a:solidFill>
                  <a:srgbClr val="7030A0"/>
                </a:solidFill>
                <a:latin typeface="Cambria" pitchFamily="18" charset="0"/>
              </a:rPr>
              <a:t>φωνήματα</a:t>
            </a:r>
            <a:r>
              <a:rPr lang="el-GR" dirty="0">
                <a:latin typeface="Cambria" pitchFamily="18" charset="0"/>
              </a:rPr>
              <a:t> στη Φινλανδική.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783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Y101 - Phonetics vs. Phonology - YouTube">
            <a:extLst>
              <a:ext uri="{FF2B5EF4-FFF2-40B4-BE49-F238E27FC236}">
                <a16:creationId xmlns:a16="http://schemas.microsoft.com/office/drawing/2014/main" id="{227700C4-3FBA-8346-8D60-FDFDBA8D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0" y="1271124"/>
            <a:ext cx="5960962" cy="45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42483-186E-1B4B-B9A7-1189494151C8}"/>
              </a:ext>
            </a:extLst>
          </p:cNvPr>
          <p:cNvSpPr txBox="1"/>
          <p:nvPr/>
        </p:nvSpPr>
        <p:spPr>
          <a:xfrm>
            <a:off x="7546694" y="2615878"/>
            <a:ext cx="3519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Phonetics gathers the raw material, </a:t>
            </a:r>
          </a:p>
          <a:p>
            <a:r>
              <a:rPr lang="en-US" dirty="0"/>
              <a:t>phonemics/ phonology cooks it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3520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71700" y="531203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Ασκηση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(2): Φώνημα ή αλλόφωνο;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28800" y="1947442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Ας εξετάσουμε την κατανομή των φθόγγων [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και 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σε μια Αφρικανική γλώσσα. Πρόκειται για φωνήματα ή αλλόφωνα και γιατί;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obola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ανοίγω μια τρύπα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anu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πέντε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nzwe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δικό μας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ina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] = κόβω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iba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= μπανάνα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28800" y="5360002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dirty="0">
                <a:solidFill>
                  <a:srgbClr val="7030A0"/>
                </a:solidFill>
                <a:latin typeface="Cambria" pitchFamily="18" charset="0"/>
                <a:sym typeface="Wingdings"/>
              </a:rPr>
              <a:t></a:t>
            </a:r>
            <a:endParaRPr lang="en-US" sz="2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6B639D-AA8C-FE45-95A4-8388F7EE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Φωνημα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η’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αλλοφωνο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EF8FC7-AA0A-FD47-A29E-2BD4440D1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Δεν μπορούμε να εντοπίσουμε ελάχιστα ζεύγη με τους ζητούμενους φθόγγους [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] και 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].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Άρα δεν πρόκειται για ξεχωριστά φωνήματα αλλά για δύο </a:t>
            </a:r>
            <a:r>
              <a:rPr lang="el-G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αλλόφωνα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ενός φωνήματος τα οποία βρίσκονται σε 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συμπληρωματική κατανομή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Επομένως, στη γλώσσα αυτή το </a:t>
            </a: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φώνημα /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έχει δύο αλλόφωνα: το το 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πριν από το 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το 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σε όλα τα υπόλοιπα περιβάλλοντα, συγκεκριμένα πριν από τα 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l-GR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στα παραπάνω δεδομένα.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48241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70904" y="186799"/>
            <a:ext cx="77724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Ασκηση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(3): οι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ιδιοι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ηχοι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σε δυο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διαφορετικεσ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γλωσσεσ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είναι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φωνημ</a:t>
            </a:r>
            <a:r>
              <a:rPr lang="en-US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ata</a:t>
            </a:r>
            <a:r>
              <a:rPr lang="en-US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l-GR" altLang="en-US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αλλοφωνα</a:t>
            </a:r>
            <a:r>
              <a:rPr lang="el-GR" alt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;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13704" y="1539183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Ελληνικά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['</a:t>
            </a:r>
            <a:r>
              <a:rPr lang="en-US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ipi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λύπη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['</a:t>
            </a:r>
            <a:r>
              <a:rPr lang="en-US" altLang="el-GR" sz="20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ipi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= ρύποι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['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ama]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λάμα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['</a:t>
            </a:r>
            <a:r>
              <a:rPr lang="en-US" altLang="el-GR" sz="20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= ράμμα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['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= μέλος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['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altLang="el-GR" sz="20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I:\kostas\Documents\ΕΚΠΑ_ΜΑΘΗΜΑΤΑ\ΕΙΣΑΓΩΓΗ ΣΤΗ ΓΛΩΣΣΟΛΟΓΙΑ_ΠΜΣ_ΓΝΩΣΙΑΚΗ ΕΠΙΣΤΗΜΗ\ελληνική σημαί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9861" y="1993312"/>
            <a:ext cx="1066800" cy="609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51804" y="3429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Στα ελληνικά παραδείγματα μπορούμε να εντοπίσουμε την ύπαρξη </a:t>
            </a:r>
            <a:r>
              <a:rPr lang="el-G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ελάχιστων ζευγών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όπως τα </a:t>
            </a:r>
            <a:r>
              <a:rPr lang="en-US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ipi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altLang="el-GR" sz="20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ipi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altLang="el-GR" sz="20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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Ο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ι φθόγγοι 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altLang="el-GR" sz="20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είναι δύο διαφορετικά </a:t>
            </a:r>
            <a:r>
              <a:rPr lang="el-G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φωνήματα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στην Ελληνική.</a:t>
            </a:r>
          </a:p>
        </p:txBody>
      </p:sp>
    </p:spTree>
    <p:extLst>
      <p:ext uri="{BB962C8B-B14F-4D97-AF65-F5344CB8AC3E}">
        <p14:creationId xmlns:p14="http://schemas.microsoft.com/office/powerpoint/2010/main" val="185598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218861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Φώνημα ή αλλόφωνο; (3)</a:t>
            </a:r>
          </a:p>
        </p:txBody>
      </p:sp>
      <p:pic>
        <p:nvPicPr>
          <p:cNvPr id="6147" name="Picture 3" descr="I:\kostas\Documents\ΕΚΠΑ_ΜΑΘΗΜΑΤΑ\ΕΙΣΑΓΩΓΗ ΣΤΗ ΓΛΩΣΣΟΛΟΓΙΑ_ΠΜΣ_ΓΝΩΣΙΑΚΗ ΕΠΙΣΤΗΜΗ\Κορέατικη σημαί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9066" y="2472143"/>
            <a:ext cx="1066800" cy="685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76400" y="3975438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Στα κορεάτικα παραδείγματα δεν μπορούμε να εντοπίσουμε ελάχιστα ζεύγη με τους ζητούμενους φθόγγους [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] και [</a:t>
            </a:r>
            <a:r>
              <a:rPr lang="en-US" altLang="el-GR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]. </a:t>
            </a:r>
          </a:p>
        </p:txBody>
      </p:sp>
      <p:sp>
        <p:nvSpPr>
          <p:cNvPr id="11" name="5 - TextBox"/>
          <p:cNvSpPr txBox="1"/>
          <p:nvPr/>
        </p:nvSpPr>
        <p:spPr>
          <a:xfrm>
            <a:off x="1752600" y="210556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l-G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Κορεάτικα</a:t>
            </a:r>
          </a:p>
          <a:p>
            <a:pPr marL="0"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altLang="el-GR" sz="2000" b="1" dirty="0" err="1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δρόμος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[pa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= μεγάλος</a:t>
            </a:r>
          </a:p>
          <a:p>
            <a:pPr marL="0" lvl="1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el-GR" sz="2000" b="1" dirty="0" err="1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άνθρωπος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= νερό</a:t>
            </a:r>
          </a:p>
          <a:p>
            <a:pPr marL="0" lvl="1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l-GR" sz="2000" b="1" dirty="0" err="1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umi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όνομα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= επτά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1752600" y="5229762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 </a:t>
            </a:r>
            <a:r>
              <a:rPr lang="el-GR" alt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Άρα δεν πρόκειται για ξεχωριστά φωνήματα αλλά για δύο </a:t>
            </a:r>
            <a:r>
              <a:rPr lang="el-GR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αλλόφωνα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ενός φωνήματος τα οποία βρίσκονται σε </a:t>
            </a:r>
            <a:r>
              <a:rPr lang="el-G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συμπληρωματική κατανομή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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Σ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την Κορεατική το </a:t>
            </a:r>
            <a:r>
              <a:rPr lang="el-G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φώνημα /</a:t>
            </a:r>
            <a:r>
              <a:rPr lang="en-US" altLang="el-GR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l-G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έχει δύο αλλόφωνα: το </a:t>
            </a:r>
            <a:r>
              <a:rPr lang="el-G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στο τέλος (στην έξοδο) της συλλαβής και το </a:t>
            </a:r>
            <a:r>
              <a:rPr lang="el-GR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el-GR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ɾ</a:t>
            </a:r>
            <a:r>
              <a:rPr lang="el-GR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στα υπόλοιπα περιβάλλοντα.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580B1639-9E97-204D-AB59-5013DF667DEC}"/>
              </a:ext>
            </a:extLst>
          </p:cNvPr>
          <p:cNvSpPr txBox="1">
            <a:spLocks/>
          </p:cNvSpPr>
          <p:nvPr/>
        </p:nvSpPr>
        <p:spPr bwMode="black">
          <a:xfrm>
            <a:off x="2209800" y="218861"/>
            <a:ext cx="7772400" cy="11430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n-US" sz="320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Ασκηση (3): οι ιδιοι ηχοι σε δυο διαφορετικεσ γλωσσεσ είναι φωνημ</a:t>
            </a:r>
            <a:r>
              <a:rPr lang="en-US" altLang="en-US" sz="320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ata h </a:t>
            </a:r>
            <a:r>
              <a:rPr lang="el-GR" altLang="en-US" sz="320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αλλοφωνα ;</a:t>
            </a:r>
            <a:endParaRPr lang="el-GR" altLang="en-US" sz="32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9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2150113" y="275918"/>
            <a:ext cx="7729728" cy="1188720"/>
          </a:xfrm>
        </p:spPr>
        <p:txBody>
          <a:bodyPr/>
          <a:lstStyle/>
          <a:p>
            <a:r>
              <a:rPr lang="el-GR" sz="3200" b="1">
                <a:solidFill>
                  <a:srgbClr val="FF0000"/>
                </a:solidFill>
                <a:latin typeface="Calibri" charset="0"/>
              </a:rPr>
              <a:t>Κατανομή φθόγγων</a:t>
            </a:r>
            <a:endParaRPr 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68680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dirty="0"/>
              <a:t>Οι φθόγγοι μπορούν να βρίσκονται σε </a:t>
            </a:r>
          </a:p>
          <a:p>
            <a:pPr marL="0" indent="0">
              <a:buNone/>
              <a:defRPr/>
            </a:pPr>
            <a:r>
              <a:rPr lang="el-GR" dirty="0"/>
              <a:t>1. Αντιθετική/φωνημική κατανομή</a:t>
            </a:r>
            <a:endParaRPr lang="en-US" dirty="0"/>
          </a:p>
          <a:p>
            <a:pPr marL="0" indent="0">
              <a:buNone/>
              <a:defRPr/>
            </a:pPr>
            <a:r>
              <a:rPr lang="el-GR" dirty="0"/>
              <a:t>2. Συμπληρωματική/αλλοφωνική κατανομή</a:t>
            </a:r>
            <a:endParaRPr lang="en-US" dirty="0"/>
          </a:p>
          <a:p>
            <a:pPr marL="0" indent="0">
              <a:buNone/>
              <a:defRPr/>
            </a:pPr>
            <a:r>
              <a:rPr lang="el-GR" dirty="0"/>
              <a:t>3. Ελεύθερη παραλλαγή</a:t>
            </a:r>
          </a:p>
          <a:p>
            <a:pPr>
              <a:defRPr/>
            </a:pPr>
            <a:r>
              <a:rPr lang="el-GR" sz="2800" dirty="0"/>
              <a:t>Οι βασικότερες κατανομές είναι οι δύο πρώτες </a:t>
            </a:r>
            <a:r>
              <a:rPr lang="el-GR" sz="2400" dirty="0"/>
              <a:t>(όταν κάποιος ρωτάει σε τί κατανομή βρίσκονται κάποιοι ήχοι μεταξύ τους, έχει σχεδόν πάντα μόνο τις 2 πρώτες κατηγορίες κατά νου)</a:t>
            </a:r>
            <a:endParaRPr lang="en-US" sz="2400" dirty="0"/>
          </a:p>
          <a:p>
            <a:pPr>
              <a:defRPr/>
            </a:pPr>
            <a:r>
              <a:rPr lang="el-GR" sz="2800" dirty="0"/>
              <a:t> Η τελευταία, μολονότι ενδιαφέρουσα, εξετάζεται συνήθως περισσότερο από κοινωνιογλωσσική σκοπιά (διάλεκτος, μόρφωση, ηλικία, κοκ)</a:t>
            </a:r>
            <a:r>
              <a:rPr lang="en-US" sz="2800" dirty="0"/>
              <a:t> 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l-GR" dirty="0"/>
              <a:t> 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60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62200" y="422821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Παραδειγματα</a:t>
            </a:r>
            <a:r>
              <a:rPr lang="el-G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Κατανομης</a:t>
            </a:r>
            <a:r>
              <a:rPr lang="el-G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φθογγων</a:t>
            </a:r>
            <a:endParaRPr lang="el-GR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1367" y="4465118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200" b="1" dirty="0">
                <a:solidFill>
                  <a:srgbClr val="7030A0"/>
                </a:solidFill>
                <a:latin typeface="Cambria" pitchFamily="18" charset="0"/>
              </a:rPr>
              <a:t> Ελεύθερη κατανομή</a:t>
            </a:r>
            <a:r>
              <a:rPr lang="en-US" sz="2200" b="1" dirty="0">
                <a:solidFill>
                  <a:srgbClr val="7030A0"/>
                </a:solidFill>
                <a:latin typeface="Cambria" pitchFamily="18" charset="0"/>
              </a:rPr>
              <a:t>/ </a:t>
            </a:r>
            <a:r>
              <a:rPr lang="el-GR" sz="2200" b="1" dirty="0">
                <a:solidFill>
                  <a:srgbClr val="7030A0"/>
                </a:solidFill>
                <a:latin typeface="Cambria" pitchFamily="18" charset="0"/>
              </a:rPr>
              <a:t>παραλλαγή</a:t>
            </a:r>
            <a:r>
              <a:rPr lang="en-US" sz="2200" b="1" dirty="0">
                <a:solidFill>
                  <a:srgbClr val="7030A0"/>
                </a:solidFill>
                <a:latin typeface="Cambria" pitchFamily="18" charset="0"/>
              </a:rPr>
              <a:t> </a:t>
            </a:r>
            <a:r>
              <a:rPr lang="el-GR" sz="2200" dirty="0">
                <a:latin typeface="Cambria" pitchFamily="18" charset="0"/>
              </a:rPr>
              <a:t>(</a:t>
            </a:r>
            <a:r>
              <a:rPr lang="el-GR" sz="2200" dirty="0" err="1">
                <a:latin typeface="Cambria" pitchFamily="18" charset="0"/>
              </a:rPr>
              <a:t>κοινωνιογλωσσικοί</a:t>
            </a:r>
            <a:r>
              <a:rPr lang="el-GR" sz="2200" dirty="0">
                <a:latin typeface="Cambria" pitchFamily="18" charset="0"/>
              </a:rPr>
              <a:t> παράγοντες: διάλεκτος, ηλικία, μόρφωση)</a:t>
            </a:r>
          </a:p>
        </p:txBody>
      </p:sp>
      <p:sp>
        <p:nvSpPr>
          <p:cNvPr id="10" name="5 - TextBox"/>
          <p:cNvSpPr txBox="1"/>
          <p:nvPr/>
        </p:nvSpPr>
        <p:spPr>
          <a:xfrm>
            <a:off x="1051367" y="269977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latin typeface="Cambria" pitchFamily="18" charset="0"/>
              </a:rPr>
              <a:t>/k/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 [</a:t>
            </a:r>
            <a:r>
              <a:rPr lang="en-US" sz="2000" dirty="0"/>
              <a:t>'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ko</a:t>
            </a:r>
            <a:r>
              <a:rPr lang="en-US" sz="2000" dirty="0" err="1"/>
              <a:t>ɾ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i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] (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κόρη)</a:t>
            </a:r>
            <a:r>
              <a:rPr lang="en-US" sz="2000" dirty="0">
                <a:latin typeface="Cambria" pitchFamily="18" charset="0"/>
              </a:rPr>
              <a:t> /x/</a:t>
            </a: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[</a:t>
            </a:r>
            <a:r>
              <a:rPr lang="en-US" sz="2000" dirty="0"/>
              <a:t>'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xo</a:t>
            </a:r>
            <a:r>
              <a:rPr lang="en-US" sz="2000" dirty="0" err="1"/>
              <a:t>ɾ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i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] (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χώροι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)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  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ΦΩΝΗΜΑΤΑ</a:t>
            </a:r>
            <a:r>
              <a:rPr lang="en-US" sz="2000" dirty="0">
                <a:latin typeface="Cambria" pitchFamily="18" charset="0"/>
              </a:rPr>
              <a:t> </a:t>
            </a:r>
            <a:endParaRPr lang="el-GR" sz="2000" dirty="0">
              <a:latin typeface="Cambria" pitchFamily="18" charset="0"/>
            </a:endParaRPr>
          </a:p>
        </p:txBody>
      </p:sp>
      <p:sp>
        <p:nvSpPr>
          <p:cNvPr id="11" name="5 - TextBox"/>
          <p:cNvSpPr txBox="1"/>
          <p:nvPr/>
        </p:nvSpPr>
        <p:spPr>
          <a:xfrm>
            <a:off x="1203767" y="3842963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latin typeface="Cambria" pitchFamily="18" charset="0"/>
              </a:rPr>
              <a:t>/k/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[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k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]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[</a:t>
            </a:r>
            <a:r>
              <a:rPr lang="en-US" sz="2000" dirty="0"/>
              <a:t>'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ko</a:t>
            </a:r>
            <a:r>
              <a:rPr lang="en-US" sz="2000" dirty="0" err="1"/>
              <a:t>ɾ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i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] (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κόρη) – [</a:t>
            </a:r>
            <a:r>
              <a:rPr lang="en-US" sz="2000" b="1" dirty="0">
                <a:latin typeface="Cambria" pitchFamily="18" charset="0"/>
                <a:sym typeface="Wingdings" pitchFamily="2" charset="2"/>
              </a:rPr>
              <a:t>c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]</a:t>
            </a:r>
            <a:r>
              <a:rPr lang="el-GR" sz="2000" dirty="0">
                <a:latin typeface="Cambria" pitchFamily="18" charset="0"/>
              </a:rPr>
              <a:t> </a:t>
            </a:r>
            <a:r>
              <a:rPr lang="en-US" sz="2000" dirty="0">
                <a:latin typeface="Cambria" pitchFamily="18" charset="0"/>
              </a:rPr>
              <a:t>[</a:t>
            </a:r>
            <a:r>
              <a:rPr lang="en-US" sz="2000" dirty="0"/>
              <a:t>'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cima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]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(κύμα) 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ΑΛΛΟΦΩΝΑ</a:t>
            </a:r>
            <a:endParaRPr lang="el-GR" sz="20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12" name="5 - TextBox"/>
          <p:cNvSpPr txBox="1"/>
          <p:nvPr/>
        </p:nvSpPr>
        <p:spPr>
          <a:xfrm>
            <a:off x="1203767" y="5237716"/>
            <a:ext cx="6313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aðel'fos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aðeɾ'fos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457200" indent="-4572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nisti'kos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ɲisti'kos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limni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[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l-GR" altLang="el-GR" sz="2000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ʎ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imɲi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]/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ŋikos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abeli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]/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ambeli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]/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457200" indent="-457200"/>
            <a:endParaRPr lang="el-GR" sz="2000" dirty="0">
              <a:latin typeface="Cambria" pitchFamily="18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5867400" y="22098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/>
            <a:r>
              <a:rPr lang="el-GR" sz="1600" dirty="0">
                <a:latin typeface="Cambria" pitchFamily="18" charset="0"/>
              </a:rPr>
              <a:t> 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1089467" y="1789259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el-GR" sz="2200" dirty="0">
                <a:latin typeface="Cambria" pitchFamily="18" charset="0"/>
              </a:rPr>
              <a:t>Οι φθόγγοι μπορούν να βρίσκονται σε:</a:t>
            </a:r>
          </a:p>
          <a:p>
            <a:pPr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200" b="1" dirty="0">
                <a:solidFill>
                  <a:srgbClr val="7030A0"/>
                </a:solidFill>
                <a:latin typeface="Cambria" pitchFamily="18" charset="0"/>
              </a:rPr>
              <a:t> </a:t>
            </a:r>
            <a:r>
              <a:rPr lang="el-GR" sz="2200" b="1" dirty="0" err="1">
                <a:solidFill>
                  <a:srgbClr val="7030A0"/>
                </a:solidFill>
                <a:latin typeface="Cambria" pitchFamily="18" charset="0"/>
              </a:rPr>
              <a:t>Φωνημική</a:t>
            </a:r>
            <a:r>
              <a:rPr lang="el-GR" sz="2200" b="1" dirty="0">
                <a:solidFill>
                  <a:srgbClr val="7030A0"/>
                </a:solidFill>
                <a:latin typeface="Cambria" pitchFamily="18" charset="0"/>
              </a:rPr>
              <a:t> κατανομή </a:t>
            </a:r>
            <a:r>
              <a:rPr lang="el-GR" sz="2200" dirty="0">
                <a:latin typeface="Cambria" pitchFamily="18" charset="0"/>
              </a:rPr>
              <a:t>(αντιθετική κατανομή)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1051367" y="3291148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200" b="1" dirty="0">
                <a:solidFill>
                  <a:srgbClr val="7030A0"/>
                </a:solidFill>
                <a:latin typeface="Cambria" pitchFamily="18" charset="0"/>
              </a:rPr>
              <a:t> Αλλοφωνική κατανομή </a:t>
            </a:r>
            <a:r>
              <a:rPr lang="el-GR" sz="2200" dirty="0">
                <a:latin typeface="Cambria" pitchFamily="18" charset="0"/>
              </a:rPr>
              <a:t>(συμπληρωματική κατανομή)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7388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>
                <a:solidFill>
                  <a:srgbClr val="FF0000"/>
                </a:solidFill>
                <a:latin typeface="Calibri" charset="0"/>
              </a:rPr>
              <a:t>Τι </a:t>
            </a:r>
            <a:r>
              <a:rPr lang="el-GR" sz="3200" b="1" dirty="0" err="1">
                <a:solidFill>
                  <a:srgbClr val="FF0000"/>
                </a:solidFill>
                <a:latin typeface="Calibri" charset="0"/>
              </a:rPr>
              <a:t>σημ</a:t>
            </a:r>
            <a:r>
              <a:rPr lang="en-US" sz="3200" b="1" dirty="0" err="1">
                <a:solidFill>
                  <a:srgbClr val="FF0000"/>
                </a:solidFill>
                <a:latin typeface="Calibri" charset="0"/>
              </a:rPr>
              <a:t>ainei</a:t>
            </a:r>
            <a:r>
              <a:rPr lang="en-US" sz="3200" b="1" dirty="0">
                <a:solidFill>
                  <a:srgbClr val="FF0000"/>
                </a:solidFill>
                <a:latin typeface="Calibri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l-GR" dirty="0"/>
              <a:t>Αντιθετική κατανομή</a:t>
            </a:r>
            <a:endParaRPr lang="en-US" dirty="0"/>
          </a:p>
          <a:p>
            <a:pPr marL="0" indent="0">
              <a:buNone/>
              <a:defRPr/>
            </a:pPr>
            <a:r>
              <a:rPr lang="el-GR" dirty="0"/>
              <a:t>	 </a:t>
            </a:r>
            <a:r>
              <a:rPr lang="el-GR" sz="2400" dirty="0"/>
              <a:t>Οι ήχοι βρίσκονται στο ίδιο περιβάλλον και και η αλλαγή από τον ένα στον άλλο αλλάζει τη σημασία -&gt; ΦΩΝΗΜΑΤΑ</a:t>
            </a:r>
            <a:endParaRPr lang="en-US" dirty="0"/>
          </a:p>
          <a:p>
            <a:pPr>
              <a:defRPr/>
            </a:pPr>
            <a:r>
              <a:rPr lang="el-GR" dirty="0"/>
              <a:t> Συμπληρωματική κατανομή</a:t>
            </a:r>
            <a:endParaRPr lang="en-US" dirty="0"/>
          </a:p>
          <a:p>
            <a:pPr marL="0" indent="0">
              <a:buNone/>
              <a:defRPr/>
            </a:pPr>
            <a:r>
              <a:rPr lang="el-GR" sz="2400" dirty="0"/>
              <a:t>Οι ήχοι δεν βρίσκονται στο ίδιο περιβάλλον -&gt; ΑΛΛΟΦΩΝΑ</a:t>
            </a:r>
            <a:endParaRPr lang="en-US" sz="2400" dirty="0"/>
          </a:p>
          <a:p>
            <a:pPr>
              <a:defRPr/>
            </a:pPr>
            <a:r>
              <a:rPr lang="el-GR" dirty="0"/>
              <a:t> Ελεύθερη Παραλλαγή</a:t>
            </a:r>
            <a:endParaRPr lang="en-US" dirty="0"/>
          </a:p>
          <a:p>
            <a:pPr marL="0" indent="0">
              <a:buNone/>
              <a:defRPr/>
            </a:pPr>
            <a:r>
              <a:rPr lang="el-GR" sz="2400" dirty="0"/>
              <a:t>Οι ήχοι μπορούν να βρεθούν στο ίδιο περιβάλλον χωρίς να αλλάξουν σημασία</a:t>
            </a: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44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13116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Υπερτεμαχιακά</a:t>
            </a:r>
            <a:r>
              <a:rPr lang="el-GR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στοιχεία – Συλλαβή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2057400"/>
            <a:ext cx="8305800" cy="4267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000" dirty="0"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Η συλλαβή έχει </a:t>
            </a:r>
            <a:r>
              <a:rPr lang="el-GR" sz="2400" b="1" dirty="0">
                <a:solidFill>
                  <a:srgbClr val="7030A0"/>
                </a:solidFill>
              </a:rPr>
              <a:t>ιεραρχική δομή</a:t>
            </a:r>
            <a:r>
              <a:rPr lang="el-GR" sz="2400" dirty="0"/>
              <a:t>:</a:t>
            </a:r>
          </a:p>
          <a:p>
            <a:pPr>
              <a:buNone/>
            </a:pPr>
            <a:r>
              <a:rPr lang="el-GR" sz="2400" dirty="0"/>
              <a:t>	</a:t>
            </a:r>
          </a:p>
          <a:p>
            <a:pPr>
              <a:buNone/>
            </a:pPr>
            <a:r>
              <a:rPr lang="el-GR" sz="2400" dirty="0"/>
              <a:t>				            συλλαβή</a:t>
            </a:r>
            <a:r>
              <a:rPr lang="en-US" sz="2400" dirty="0"/>
              <a:t> </a:t>
            </a:r>
            <a:r>
              <a:rPr lang="el-GR" sz="2400" dirty="0"/>
              <a:t>(</a:t>
            </a:r>
            <a:r>
              <a:rPr lang="en-US" sz="2400" dirty="0"/>
              <a:t>syllable/</a:t>
            </a:r>
            <a:r>
              <a:rPr lang="el-GR" sz="2400" dirty="0"/>
              <a:t>σ)</a:t>
            </a:r>
          </a:p>
          <a:p>
            <a:pPr>
              <a:buNone/>
            </a:pPr>
            <a:r>
              <a:rPr lang="el-GR" sz="2400" dirty="0"/>
              <a:t>			</a:t>
            </a:r>
          </a:p>
          <a:p>
            <a:pPr>
              <a:buNone/>
            </a:pPr>
            <a:r>
              <a:rPr lang="el-GR" sz="2400" dirty="0"/>
              <a:t>			έμβαση </a:t>
            </a:r>
            <a:r>
              <a:rPr lang="en-US" sz="2400" dirty="0"/>
              <a:t>(onset)	</a:t>
            </a:r>
            <a:r>
              <a:rPr lang="el-GR" sz="2400" dirty="0"/>
              <a:t>ρίμα </a:t>
            </a:r>
            <a:r>
              <a:rPr lang="en-US" sz="2400" dirty="0"/>
              <a:t>(rhyme)</a:t>
            </a:r>
          </a:p>
          <a:p>
            <a:pPr>
              <a:buNone/>
            </a:pPr>
            <a:r>
              <a:rPr lang="en-US" sz="2400" dirty="0"/>
              <a:t>				</a:t>
            </a:r>
          </a:p>
          <a:p>
            <a:pPr>
              <a:buNone/>
            </a:pPr>
            <a:r>
              <a:rPr lang="en-US" sz="2400" dirty="0"/>
              <a:t>				    </a:t>
            </a:r>
            <a:r>
              <a:rPr lang="el-GR" sz="2400" dirty="0"/>
              <a:t>πυρήνας </a:t>
            </a:r>
            <a:r>
              <a:rPr lang="en-US" sz="2400" dirty="0"/>
              <a:t>(</a:t>
            </a:r>
            <a:r>
              <a:rPr lang="en-US" sz="2400" dirty="0" err="1"/>
              <a:t>nucleous</a:t>
            </a:r>
            <a:r>
              <a:rPr lang="en-US" sz="2400" dirty="0"/>
              <a:t>)    </a:t>
            </a:r>
            <a:r>
              <a:rPr lang="el-GR" sz="2400" dirty="0"/>
              <a:t>έξοδος </a:t>
            </a:r>
            <a:r>
              <a:rPr lang="en-US" sz="2400" dirty="0"/>
              <a:t>(coda)</a:t>
            </a:r>
            <a:endParaRPr lang="el-GR" sz="2400" dirty="0"/>
          </a:p>
          <a:p>
            <a:pPr>
              <a:buNone/>
            </a:pPr>
            <a:endParaRPr lang="el-GR" sz="2400" dirty="0"/>
          </a:p>
          <a:p>
            <a:pPr>
              <a:buNone/>
            </a:pPr>
            <a:r>
              <a:rPr lang="el-GR" sz="2400" dirty="0"/>
              <a:t>			               		   φωνήεν		σύμφωνο/α</a:t>
            </a:r>
            <a:endParaRPr lang="en-US" sz="2400" dirty="0"/>
          </a:p>
          <a:p>
            <a:pPr>
              <a:buNone/>
            </a:pPr>
            <a:endParaRPr lang="el-GR" sz="2400" dirty="0"/>
          </a:p>
          <a:p>
            <a:pPr>
              <a:buNone/>
            </a:pPr>
            <a:endParaRPr lang="el-GR" sz="2400" dirty="0"/>
          </a:p>
          <a:p>
            <a:pPr>
              <a:buNone/>
            </a:pPr>
            <a:endParaRPr lang="en-US" sz="2400" dirty="0"/>
          </a:p>
        </p:txBody>
      </p:sp>
      <p:cxnSp>
        <p:nvCxnSpPr>
          <p:cNvPr id="4" name="Ευθεία γραμμή σύνδεσης 247"/>
          <p:cNvCxnSpPr/>
          <p:nvPr/>
        </p:nvCxnSpPr>
        <p:spPr>
          <a:xfrm flipV="1">
            <a:off x="5410200" y="3657600"/>
            <a:ext cx="533400" cy="3798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Ευθεία γραμμή σύνδεσης 247"/>
          <p:cNvCxnSpPr/>
          <p:nvPr/>
        </p:nvCxnSpPr>
        <p:spPr>
          <a:xfrm flipV="1">
            <a:off x="6477000" y="4572000"/>
            <a:ext cx="533400" cy="3798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Ευθεία γραμμή σύνδεσης 247"/>
          <p:cNvCxnSpPr/>
          <p:nvPr/>
        </p:nvCxnSpPr>
        <p:spPr>
          <a:xfrm flipV="1">
            <a:off x="6172200" y="5485216"/>
            <a:ext cx="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Ευθεία γραμμή σύνδεσης 247"/>
          <p:cNvCxnSpPr/>
          <p:nvPr/>
        </p:nvCxnSpPr>
        <p:spPr>
          <a:xfrm flipV="1">
            <a:off x="8839200" y="5409016"/>
            <a:ext cx="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247"/>
          <p:cNvCxnSpPr/>
          <p:nvPr/>
        </p:nvCxnSpPr>
        <p:spPr>
          <a:xfrm flipV="1">
            <a:off x="4191000" y="4570816"/>
            <a:ext cx="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246"/>
          <p:cNvCxnSpPr/>
          <p:nvPr/>
        </p:nvCxnSpPr>
        <p:spPr>
          <a:xfrm flipH="1" flipV="1">
            <a:off x="5943068" y="3659320"/>
            <a:ext cx="533932" cy="378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Ευθεία γραμμή σύνδεσης 246"/>
          <p:cNvCxnSpPr/>
          <p:nvPr/>
        </p:nvCxnSpPr>
        <p:spPr>
          <a:xfrm flipH="1" flipV="1">
            <a:off x="7695668" y="4573720"/>
            <a:ext cx="533932" cy="378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16 - Ορθογώνιο"/>
          <p:cNvSpPr/>
          <p:nvPr/>
        </p:nvSpPr>
        <p:spPr>
          <a:xfrm>
            <a:off x="1828800" y="121920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Wingdings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Μια φωνολογική κατηγορία πάνω από τον φθόγγο αλλά κάτω από τη λέξη (π.χ. ['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pο.li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te.los], 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stɾo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fi]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Οι λέξεις συντίθενται από μία ή περισσότερες συλλαβές.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3124200" y="6019800"/>
            <a:ext cx="220980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σύμφωνο / α</a:t>
            </a:r>
          </a:p>
        </p:txBody>
      </p:sp>
    </p:spTree>
    <p:extLst>
      <p:ext uri="{BB962C8B-B14F-4D97-AF65-F5344CB8AC3E}">
        <p14:creationId xmlns:p14="http://schemas.microsoft.com/office/powerpoint/2010/main" val="40748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825" y="-13504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Συλλαβή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4724400"/>
            <a:ext cx="8458200" cy="213360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Μετά τον πυρήνα έπεται η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έξοδος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της συλλαβής, που επίσης αποτελείται από ένα ή περισσότερα σύμφωνα (συμφωνικό σύμπλεγμα).</a:t>
            </a:r>
          </a:p>
          <a:p>
            <a:pPr marL="731838" lvl="1" indent="-457200" algn="just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π.χ.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</a:t>
            </a:r>
            <a:r>
              <a:rPr 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st</a:t>
            </a:r>
          </a:p>
          <a:p>
            <a:pPr marL="1281113" lvl="3" indent="-457200" algn="just"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στολ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ή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ς</a:t>
            </a:r>
          </a:p>
          <a:p>
            <a:pPr marL="457200" indent="-457200" algn="just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</a:p>
          <a:p>
            <a:pPr marL="457200" indent="-457200" algn="just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 algn="just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 algn="just">
              <a:buNone/>
            </a:pPr>
            <a:endParaRPr lang="el-GR" sz="2400" dirty="0">
              <a:latin typeface="Cambria" pitchFamily="18" charset="0"/>
            </a:endParaRPr>
          </a:p>
          <a:p>
            <a:pPr algn="just">
              <a:buNone/>
            </a:pPr>
            <a:endParaRPr lang="el-GR" sz="2400" b="1" i="1" dirty="0"/>
          </a:p>
        </p:txBody>
      </p:sp>
      <p:sp>
        <p:nvSpPr>
          <p:cNvPr id="4" name="3 - Ορθογώνιο"/>
          <p:cNvSpPr/>
          <p:nvPr/>
        </p:nvSpPr>
        <p:spPr>
          <a:xfrm>
            <a:off x="1752600" y="12192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Το μόνο απαραίτητο συστατικό για να έχουμε συλλαβή είναι ο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πυρήνας </a:t>
            </a:r>
          </a:p>
          <a:p>
            <a:pPr marL="457200" indent="-457200" algn="just"/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 	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η συλλαβή περιέχει υποχρεωτικά ένα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φωνήεν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(ή ένα 	συλλαβικό υγρό ή ρινικό σε ορισμένες γλώσσες).</a:t>
            </a:r>
            <a:endParaRPr lang="el-GR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28800" y="2819401"/>
            <a:ext cx="8458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0B050"/>
              </a:buClr>
              <a:buFont typeface="Wingdings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Πριν από τον πυρήνα προηγείται η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έμβαση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της συλλαβής, που αποτελείται από ένα ή περισσότερα σύμφωνα (συμφωνικό σύμπλεγμα).</a:t>
            </a:r>
          </a:p>
          <a:p>
            <a:pPr marL="731838" lvl="1" indent="-457200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π.χ.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st</a:t>
            </a: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</a:t>
            </a:r>
          </a:p>
          <a:p>
            <a:pPr marL="1281113" lvl="3" indent="-457200"/>
            <a:r>
              <a:rPr lang="el-G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el-GR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στ</a:t>
            </a:r>
            <a:r>
              <a:rPr lang="el-GR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ο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λής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73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Συλλαβή</a:t>
            </a:r>
            <a:endParaRPr lang="en-US" dirty="0"/>
          </a:p>
        </p:txBody>
      </p:sp>
      <p:sp>
        <p:nvSpPr>
          <p:cNvPr id="4" name="3 - Ορθογώνιο"/>
          <p:cNvSpPr/>
          <p:nvPr/>
        </p:nvSpPr>
        <p:spPr>
          <a:xfrm>
            <a:off x="0" y="1222095"/>
            <a:ext cx="8534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l-GR" sz="2200" dirty="0">
                <a:latin typeface="Cambria" pitchFamily="18" charset="0"/>
                <a:sym typeface="Wingdings" pitchFamily="2" charset="2"/>
              </a:rPr>
              <a:t>	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Jack and J</a:t>
            </a:r>
            <a:r>
              <a:rPr lang="en-US" sz="2200" b="1" dirty="0">
                <a:latin typeface="Cambria" pitchFamily="18" charset="0"/>
                <a:sym typeface="Wingdings" pitchFamily="2" charset="2"/>
              </a:rPr>
              <a:t>ill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 </a:t>
            </a: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went up the h</a:t>
            </a:r>
            <a:r>
              <a:rPr lang="en-US" sz="2200" b="1" dirty="0">
                <a:latin typeface="Cambria" pitchFamily="18" charset="0"/>
                <a:sym typeface="Wingdings" pitchFamily="2" charset="2"/>
              </a:rPr>
              <a:t>ill</a:t>
            </a:r>
            <a:endParaRPr lang="el-GR" sz="2200" b="1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r>
              <a:rPr lang="el-GR" sz="2200" dirty="0">
                <a:latin typeface="Cambria" pitchFamily="18" charset="0"/>
                <a:sym typeface="Wingdings" pitchFamily="2" charset="2"/>
              </a:rPr>
              <a:t>	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to fetch a pail of water.</a:t>
            </a: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Jack fell d</a:t>
            </a:r>
            <a:r>
              <a:rPr lang="en-US" sz="2200" b="1" dirty="0">
                <a:latin typeface="Cambria" pitchFamily="18" charset="0"/>
                <a:sym typeface="Wingdings" pitchFamily="2" charset="2"/>
              </a:rPr>
              <a:t>own</a:t>
            </a: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and broke his cr</a:t>
            </a:r>
            <a:r>
              <a:rPr lang="en-US" sz="2200" b="1" dirty="0">
                <a:latin typeface="Cambria" pitchFamily="18" charset="0"/>
                <a:sym typeface="Wingdings" pitchFamily="2" charset="2"/>
              </a:rPr>
              <a:t>own</a:t>
            </a:r>
            <a:endParaRPr lang="el-GR" sz="2200" b="1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r>
              <a:rPr lang="el-GR" sz="2200" b="1" dirty="0">
                <a:latin typeface="Cambria" pitchFamily="18" charset="0"/>
                <a:sym typeface="Wingdings" pitchFamily="2" charset="2"/>
              </a:rPr>
              <a:t>	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and Jill came tumbling after.</a:t>
            </a:r>
            <a:endParaRPr lang="el-GR" sz="2200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endParaRPr lang="en-US" sz="2200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Από την άκρη του καιρ</a:t>
            </a:r>
            <a:r>
              <a:rPr lang="el-GR" sz="2200" b="1" dirty="0">
                <a:latin typeface="Cambria" pitchFamily="18" charset="0"/>
                <a:sym typeface="Wingdings" pitchFamily="2" charset="2"/>
              </a:rPr>
              <a:t>ού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 </a:t>
            </a:r>
            <a:endParaRPr lang="en-US" sz="2200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και πίσω απ’ τους χειμών</a:t>
            </a:r>
            <a:r>
              <a:rPr lang="el-GR" sz="2200" b="1" dirty="0">
                <a:latin typeface="Cambria" pitchFamily="18" charset="0"/>
                <a:sym typeface="Wingdings" pitchFamily="2" charset="2"/>
              </a:rPr>
              <a:t>ες</a:t>
            </a:r>
          </a:p>
          <a:p>
            <a:pPr marL="457200" indent="-457200"/>
            <a:r>
              <a:rPr lang="el-GR" sz="2200" dirty="0">
                <a:latin typeface="Cambria" pitchFamily="18" charset="0"/>
                <a:sym typeface="Wingdings" pitchFamily="2" charset="2"/>
              </a:rPr>
              <a:t>	άκουγα σφύριζε η μπουρ</a:t>
            </a:r>
            <a:r>
              <a:rPr lang="el-GR" sz="2200" b="1" dirty="0">
                <a:latin typeface="Cambria" pitchFamily="18" charset="0"/>
                <a:sym typeface="Wingdings" pitchFamily="2" charset="2"/>
              </a:rPr>
              <a:t>ού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 </a:t>
            </a:r>
            <a:endParaRPr lang="en-US" sz="2200" dirty="0">
              <a:latin typeface="Cambria" pitchFamily="18" charset="0"/>
              <a:sym typeface="Wingdings" pitchFamily="2" charset="2"/>
            </a:endParaRPr>
          </a:p>
          <a:p>
            <a:pPr marL="457200" indent="-457200"/>
            <a:r>
              <a:rPr lang="en-US" sz="2200" dirty="0">
                <a:latin typeface="Cambria" pitchFamily="18" charset="0"/>
                <a:sym typeface="Wingdings" pitchFamily="2" charset="2"/>
              </a:rPr>
              <a:t>	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κι έβγαιναν οι γοργόν</a:t>
            </a:r>
            <a:r>
              <a:rPr lang="el-GR" sz="2200" b="1" dirty="0">
                <a:latin typeface="Cambria" pitchFamily="18" charset="0"/>
                <a:sym typeface="Wingdings" pitchFamily="2" charset="2"/>
              </a:rPr>
              <a:t>ες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	(</a:t>
            </a:r>
            <a:r>
              <a:rPr lang="el-GR" sz="2200" dirty="0">
                <a:latin typeface="Cambria" pitchFamily="18" charset="0"/>
                <a:sym typeface="Wingdings" pitchFamily="2" charset="2"/>
              </a:rPr>
              <a:t>Τα τζιτζίκια – Οδυσσέας Ελύτης</a:t>
            </a:r>
            <a:r>
              <a:rPr lang="en-US" sz="2200" dirty="0">
                <a:latin typeface="Cambria" pitchFamily="18" charset="0"/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79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1AB633-EA2F-0B47-A771-51207A61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Σε ποιο </a:t>
            </a:r>
            <a:r>
              <a:rPr lang="el-GR" dirty="0" err="1"/>
              <a:t>βαθμο</a:t>
            </a:r>
            <a:r>
              <a:rPr lang="el-GR" dirty="0"/>
              <a:t> </a:t>
            </a:r>
            <a:r>
              <a:rPr lang="el-GR" dirty="0" err="1"/>
              <a:t>ισχυει</a:t>
            </a:r>
            <a:r>
              <a:rPr lang="el-GR" dirty="0"/>
              <a:t> η </a:t>
            </a:r>
            <a:r>
              <a:rPr lang="el-GR" dirty="0" err="1"/>
              <a:t>παρακατω</a:t>
            </a:r>
            <a:r>
              <a:rPr lang="el-GR" dirty="0"/>
              <a:t> </a:t>
            </a:r>
            <a:r>
              <a:rPr lang="el-GR" dirty="0" err="1"/>
              <a:t>παραδοχη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9D05E5-3A58-D342-B793-183FA0A9B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Σιγά σιγά αντιλήφθηκα ότι η φωνητική ασκούσε σημαντική επιρροή στις ανθρώπινες σχέσεις. Όταν οι άνθρωποι διαφορετικών εθνικοτήτων πρόφεραν ο καθένας της γλώσσα του άλλου πραγματικά καλά (ακόμα κι όταν το λεξιλόγιο ή η γραμματική δεν ήταν τέλεια), αυτό έχει ένα εκπληκτικό αποτέλεσμα στο να τους φέρνει κοντά, να τους κάνει ίσους. Μια όμορφη μεταξύ τους κατανόηση γεννιέται ξαφνικά. </a:t>
            </a:r>
          </a:p>
          <a:p>
            <a:pPr lvl="8"/>
            <a:r>
              <a:rPr lang="en-US" dirty="0"/>
              <a:t>Daniel Jones (1881-1967, British phonetician)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33032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E85E7E-56CA-1E41-8850-5DD748099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σημαινει</a:t>
            </a:r>
            <a:r>
              <a:rPr lang="el-GR" dirty="0"/>
              <a:t> η </a:t>
            </a:r>
            <a:r>
              <a:rPr lang="el-GR" dirty="0" err="1"/>
              <a:t>ομοιοκαταληξια</a:t>
            </a:r>
            <a:r>
              <a:rPr lang="el-GR" dirty="0"/>
              <a:t> των </a:t>
            </a:r>
            <a:r>
              <a:rPr lang="el-GR" dirty="0" err="1"/>
              <a:t>λεξεων</a:t>
            </a:r>
            <a:r>
              <a:rPr lang="el-GR" dirty="0"/>
              <a:t>; Πως και </a:t>
            </a:r>
            <a:r>
              <a:rPr lang="el-GR" dirty="0" err="1"/>
              <a:t>ποτε</a:t>
            </a:r>
            <a:r>
              <a:rPr lang="el-GR" dirty="0"/>
              <a:t> </a:t>
            </a:r>
            <a:r>
              <a:rPr lang="el-GR" dirty="0" err="1"/>
              <a:t>γινεται</a:t>
            </a:r>
            <a:r>
              <a:rPr lang="el-GR" dirty="0"/>
              <a:t> </a:t>
            </a:r>
            <a:r>
              <a:rPr lang="el-GR" dirty="0" err="1"/>
              <a:t>αντιληπτη</a:t>
            </a:r>
            <a:r>
              <a:rPr lang="el-GR" dirty="0"/>
              <a:t> για </a:t>
            </a:r>
            <a:r>
              <a:rPr lang="el-GR" dirty="0" err="1"/>
              <a:t>πρωτη</a:t>
            </a:r>
            <a:r>
              <a:rPr lang="el-GR" dirty="0"/>
              <a:t> </a:t>
            </a:r>
            <a:r>
              <a:rPr lang="el-GR" dirty="0" err="1"/>
              <a:t>φορα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52A5A4-163A-6240-BF17-2534C572D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758" y="2638044"/>
            <a:ext cx="5193926" cy="3890078"/>
          </a:xfrm>
        </p:spPr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err="1"/>
              <a:t>πρώτη</a:t>
            </a:r>
            <a:r>
              <a:rPr lang="el-GR" dirty="0"/>
              <a:t> </a:t>
            </a:r>
            <a:r>
              <a:rPr lang="el-GR" dirty="0" err="1"/>
              <a:t>δεξιότητα</a:t>
            </a:r>
            <a:r>
              <a:rPr lang="el-GR" dirty="0"/>
              <a:t> που </a:t>
            </a:r>
            <a:r>
              <a:rPr lang="el-GR" dirty="0" err="1"/>
              <a:t>αναπτύσσουν</a:t>
            </a:r>
            <a:r>
              <a:rPr lang="el-GR" dirty="0"/>
              <a:t> τα </a:t>
            </a:r>
            <a:r>
              <a:rPr lang="el-GR" dirty="0" err="1"/>
              <a:t>παιδια</a:t>
            </a:r>
            <a:r>
              <a:rPr lang="el-GR" dirty="0"/>
              <a:t>́, </a:t>
            </a:r>
            <a:r>
              <a:rPr lang="el-GR" dirty="0" err="1"/>
              <a:t>όσον</a:t>
            </a:r>
            <a:r>
              <a:rPr lang="el-GR" dirty="0"/>
              <a:t> </a:t>
            </a:r>
            <a:r>
              <a:rPr lang="el-GR" dirty="0" err="1"/>
              <a:t>αφορα</a:t>
            </a:r>
            <a:r>
              <a:rPr lang="el-GR" dirty="0"/>
              <a:t>́ τη </a:t>
            </a:r>
            <a:r>
              <a:rPr lang="el-GR" b="1" dirty="0" err="1"/>
              <a:t>φωνολογικη</a:t>
            </a:r>
            <a:r>
              <a:rPr lang="el-GR" b="1" dirty="0"/>
              <a:t>́ </a:t>
            </a:r>
            <a:r>
              <a:rPr lang="el-GR" b="1" dirty="0" err="1"/>
              <a:t>ενημερότητα</a:t>
            </a:r>
            <a:r>
              <a:rPr lang="el-GR" dirty="0"/>
              <a:t>, </a:t>
            </a:r>
            <a:r>
              <a:rPr lang="el-GR" dirty="0" err="1"/>
              <a:t>είναι</a:t>
            </a:r>
            <a:r>
              <a:rPr lang="el-GR" dirty="0"/>
              <a:t> η </a:t>
            </a:r>
            <a:r>
              <a:rPr lang="el-GR" dirty="0" err="1"/>
              <a:t>διάκριση</a:t>
            </a:r>
            <a:r>
              <a:rPr lang="el-GR" dirty="0"/>
              <a:t> και η </a:t>
            </a:r>
            <a:r>
              <a:rPr lang="el-GR" dirty="0" err="1"/>
              <a:t>προφορα</a:t>
            </a:r>
            <a:r>
              <a:rPr lang="el-GR" dirty="0"/>
              <a:t>́ </a:t>
            </a:r>
            <a:r>
              <a:rPr lang="el-GR" dirty="0" err="1"/>
              <a:t>ομοιοκατάληκτων</a:t>
            </a:r>
            <a:r>
              <a:rPr lang="el-GR" dirty="0"/>
              <a:t> </a:t>
            </a:r>
            <a:r>
              <a:rPr lang="el-GR" dirty="0" err="1"/>
              <a:t>λέξεων</a:t>
            </a:r>
            <a:r>
              <a:rPr lang="el-GR" dirty="0"/>
              <a:t> (4 </a:t>
            </a:r>
            <a:r>
              <a:rPr lang="el-GR" dirty="0" err="1"/>
              <a:t>έτη</a:t>
            </a:r>
            <a:r>
              <a:rPr lang="el-GR" dirty="0"/>
              <a:t>). </a:t>
            </a:r>
            <a:r>
              <a:rPr lang="el-GR" dirty="0" err="1"/>
              <a:t>Αυτη</a:t>
            </a:r>
            <a:r>
              <a:rPr lang="el-GR" dirty="0"/>
              <a:t>́ η </a:t>
            </a:r>
            <a:r>
              <a:rPr lang="el-GR" dirty="0" err="1"/>
              <a:t>δεξιότητα</a:t>
            </a:r>
            <a:r>
              <a:rPr lang="el-GR" dirty="0"/>
              <a:t> </a:t>
            </a:r>
            <a:r>
              <a:rPr lang="el-GR" dirty="0" err="1"/>
              <a:t>αναπτύσσεται</a:t>
            </a:r>
            <a:r>
              <a:rPr lang="el-GR" dirty="0"/>
              <a:t> </a:t>
            </a:r>
            <a:r>
              <a:rPr lang="el-GR" dirty="0" err="1"/>
              <a:t>ασυνείδητα</a:t>
            </a:r>
            <a:r>
              <a:rPr lang="el-GR" dirty="0"/>
              <a:t> </a:t>
            </a:r>
            <a:r>
              <a:rPr lang="el-GR" dirty="0" err="1"/>
              <a:t>μέσα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την </a:t>
            </a:r>
            <a:r>
              <a:rPr lang="el-GR" dirty="0" err="1"/>
              <a:t>καθημερινη</a:t>
            </a:r>
            <a:r>
              <a:rPr lang="el-GR" dirty="0"/>
              <a:t>́ </a:t>
            </a:r>
            <a:r>
              <a:rPr lang="el-GR" dirty="0" err="1"/>
              <a:t>επαφη</a:t>
            </a:r>
            <a:r>
              <a:rPr lang="el-GR" dirty="0"/>
              <a:t>́ των </a:t>
            </a:r>
            <a:r>
              <a:rPr lang="el-GR" dirty="0" err="1"/>
              <a:t>παιδιών</a:t>
            </a:r>
            <a:r>
              <a:rPr lang="el-GR" dirty="0"/>
              <a:t> με </a:t>
            </a:r>
            <a:r>
              <a:rPr lang="el-GR" b="1" dirty="0" err="1"/>
              <a:t>απλα</a:t>
            </a:r>
            <a:r>
              <a:rPr lang="el-GR" b="1" dirty="0"/>
              <a:t>́ </a:t>
            </a:r>
            <a:r>
              <a:rPr lang="el-GR" b="1" dirty="0" err="1"/>
              <a:t>τραγουδάκια</a:t>
            </a:r>
            <a:r>
              <a:rPr lang="el-GR" dirty="0"/>
              <a:t>, </a:t>
            </a:r>
            <a:r>
              <a:rPr lang="el-GR" dirty="0" err="1"/>
              <a:t>ποιήματα</a:t>
            </a:r>
            <a:r>
              <a:rPr lang="el-GR" dirty="0"/>
              <a:t> και </a:t>
            </a:r>
            <a:r>
              <a:rPr lang="el-GR" dirty="0" err="1"/>
              <a:t>διάφορα</a:t>
            </a:r>
            <a:r>
              <a:rPr lang="el-GR" dirty="0"/>
              <a:t> </a:t>
            </a:r>
            <a:r>
              <a:rPr lang="el-GR" dirty="0" err="1"/>
              <a:t>στιχουργήματα</a:t>
            </a:r>
            <a:r>
              <a:rPr lang="fr-FR" dirty="0"/>
              <a:t>. </a:t>
            </a:r>
            <a:r>
              <a:rPr lang="el-GR" dirty="0" err="1"/>
              <a:t>Μάλιστα</a:t>
            </a:r>
            <a:r>
              <a:rPr lang="el-GR" dirty="0"/>
              <a:t>, </a:t>
            </a:r>
            <a:r>
              <a:rPr lang="el-GR" dirty="0" err="1"/>
              <a:t>έρευνες</a:t>
            </a:r>
            <a:r>
              <a:rPr lang="el-GR" dirty="0"/>
              <a:t> </a:t>
            </a:r>
            <a:r>
              <a:rPr lang="el-GR" dirty="0" err="1"/>
              <a:t>έδειξαν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τα </a:t>
            </a:r>
            <a:r>
              <a:rPr lang="el-GR" dirty="0" err="1"/>
              <a:t>παιδια</a:t>
            </a:r>
            <a:r>
              <a:rPr lang="el-GR" dirty="0"/>
              <a:t>́ που </a:t>
            </a:r>
            <a:r>
              <a:rPr lang="el-GR" dirty="0" err="1"/>
              <a:t>έρχονται</a:t>
            </a:r>
            <a:r>
              <a:rPr lang="el-GR" dirty="0"/>
              <a:t> σε </a:t>
            </a:r>
            <a:r>
              <a:rPr lang="el-GR" dirty="0" err="1"/>
              <a:t>επαφη</a:t>
            </a:r>
            <a:r>
              <a:rPr lang="el-GR" dirty="0"/>
              <a:t>́ με </a:t>
            </a:r>
            <a:r>
              <a:rPr lang="el-GR" dirty="0" err="1"/>
              <a:t>τέτοιο</a:t>
            </a:r>
            <a:r>
              <a:rPr lang="el-GR" dirty="0"/>
              <a:t> </a:t>
            </a:r>
            <a:r>
              <a:rPr lang="el-GR" dirty="0" err="1"/>
              <a:t>υλικο</a:t>
            </a:r>
            <a:r>
              <a:rPr lang="el-GR" dirty="0"/>
              <a:t>́ στην </a:t>
            </a:r>
            <a:r>
              <a:rPr lang="el-GR" dirty="0" err="1"/>
              <a:t>ηλικία</a:t>
            </a:r>
            <a:r>
              <a:rPr lang="el-GR" dirty="0"/>
              <a:t> των </a:t>
            </a:r>
            <a:r>
              <a:rPr lang="el-GR" dirty="0" err="1"/>
              <a:t>τριών</a:t>
            </a:r>
            <a:r>
              <a:rPr lang="el-GR" dirty="0"/>
              <a:t> </a:t>
            </a:r>
            <a:r>
              <a:rPr lang="el-GR" dirty="0" err="1"/>
              <a:t>ετών</a:t>
            </a:r>
            <a:r>
              <a:rPr lang="el-GR" dirty="0"/>
              <a:t>, </a:t>
            </a:r>
            <a:r>
              <a:rPr lang="el-GR" dirty="0" err="1"/>
              <a:t>παρουσιάζουν</a:t>
            </a:r>
            <a:r>
              <a:rPr lang="el-GR" dirty="0"/>
              <a:t> </a:t>
            </a:r>
            <a:r>
              <a:rPr lang="el-GR" dirty="0" err="1"/>
              <a:t>υψηλές</a:t>
            </a:r>
            <a:r>
              <a:rPr lang="el-GR" dirty="0"/>
              <a:t> </a:t>
            </a:r>
            <a:r>
              <a:rPr lang="el-GR" dirty="0" err="1"/>
              <a:t>επιδόσεις</a:t>
            </a:r>
            <a:r>
              <a:rPr lang="el-GR" dirty="0"/>
              <a:t> </a:t>
            </a:r>
            <a:r>
              <a:rPr lang="el-GR" b="1" dirty="0"/>
              <a:t>στη </a:t>
            </a:r>
            <a:r>
              <a:rPr lang="el-GR" b="1" dirty="0" err="1"/>
              <a:t>φωνολογικη</a:t>
            </a:r>
            <a:r>
              <a:rPr lang="el-GR" b="1" dirty="0"/>
              <a:t>́ </a:t>
            </a:r>
            <a:r>
              <a:rPr lang="el-GR" b="1" dirty="0" err="1"/>
              <a:t>ενημερότητα</a:t>
            </a:r>
            <a:r>
              <a:rPr lang="el-GR" b="1" dirty="0"/>
              <a:t> στην </a:t>
            </a:r>
            <a:r>
              <a:rPr lang="el-GR" b="1" dirty="0" err="1"/>
              <a:t>ηλικία</a:t>
            </a:r>
            <a:r>
              <a:rPr lang="el-GR" b="1" dirty="0"/>
              <a:t> </a:t>
            </a:r>
            <a:r>
              <a:rPr lang="el-GR" b="1" dirty="0" err="1"/>
              <a:t>μεταξυ</a:t>
            </a:r>
            <a:r>
              <a:rPr lang="el-GR" b="1" dirty="0"/>
              <a:t>́ των 4-6 </a:t>
            </a:r>
            <a:r>
              <a:rPr lang="el-GR" b="1" dirty="0" err="1"/>
              <a:t>ετών</a:t>
            </a:r>
            <a:r>
              <a:rPr lang="en-US" b="1" dirty="0"/>
              <a:t>.</a:t>
            </a:r>
            <a:endParaRPr lang="fr-FR" dirty="0"/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946FEC4-B1D0-864D-A445-F44532612E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err="1"/>
              <a:t>καλη</a:t>
            </a:r>
            <a:r>
              <a:rPr lang="el-GR" dirty="0"/>
              <a:t>́ μας </a:t>
            </a:r>
            <a:r>
              <a:rPr lang="el-GR" dirty="0" err="1"/>
              <a:t>αγελ</a:t>
            </a:r>
            <a:r>
              <a:rPr lang="el-GR" b="1" dirty="0" err="1"/>
              <a:t>άδα</a:t>
            </a:r>
            <a:r>
              <a:rPr lang="el-GR" dirty="0"/>
              <a:t>, </a:t>
            </a:r>
          </a:p>
          <a:p>
            <a:r>
              <a:rPr lang="el-GR" dirty="0" err="1"/>
              <a:t>τρώει</a:t>
            </a:r>
            <a:r>
              <a:rPr lang="el-GR" dirty="0"/>
              <a:t> </a:t>
            </a:r>
            <a:r>
              <a:rPr lang="el-GR" dirty="0" err="1"/>
              <a:t>κάτω</a:t>
            </a:r>
            <a:r>
              <a:rPr lang="el-GR" dirty="0"/>
              <a:t> στη </a:t>
            </a:r>
            <a:r>
              <a:rPr lang="el-GR" dirty="0" err="1"/>
              <a:t>λιακ</a:t>
            </a:r>
            <a:r>
              <a:rPr lang="el-GR" b="1" dirty="0" err="1"/>
              <a:t>άδα</a:t>
            </a:r>
            <a:r>
              <a:rPr lang="el-GR" b="1" dirty="0"/>
              <a:t> </a:t>
            </a:r>
          </a:p>
          <a:p>
            <a:r>
              <a:rPr lang="el-GR" dirty="0" err="1"/>
              <a:t>μικρα</a:t>
            </a:r>
            <a:r>
              <a:rPr lang="el-GR" dirty="0"/>
              <a:t>́ </a:t>
            </a:r>
            <a:r>
              <a:rPr lang="el-GR" dirty="0" err="1"/>
              <a:t>χόρτα</a:t>
            </a:r>
            <a:r>
              <a:rPr lang="el-GR" dirty="0"/>
              <a:t> και </a:t>
            </a:r>
            <a:r>
              <a:rPr lang="el-GR" dirty="0" err="1"/>
              <a:t>μεγ</a:t>
            </a:r>
            <a:r>
              <a:rPr lang="el-GR" b="1" dirty="0" err="1"/>
              <a:t>άλα</a:t>
            </a:r>
            <a:r>
              <a:rPr lang="el-GR" b="1" dirty="0"/>
              <a:t> </a:t>
            </a:r>
            <a:endParaRPr lang="el-GR" dirty="0"/>
          </a:p>
          <a:p>
            <a:r>
              <a:rPr lang="el-GR" dirty="0"/>
              <a:t>για να </a:t>
            </a:r>
            <a:r>
              <a:rPr lang="el-GR" dirty="0" err="1"/>
              <a:t>κατεβάσει</a:t>
            </a:r>
            <a:r>
              <a:rPr lang="el-GR" dirty="0"/>
              <a:t> </a:t>
            </a:r>
            <a:r>
              <a:rPr lang="el-GR" dirty="0" err="1"/>
              <a:t>γ</a:t>
            </a:r>
            <a:r>
              <a:rPr lang="el-GR" b="1" dirty="0" err="1"/>
              <a:t>άλα</a:t>
            </a:r>
            <a:r>
              <a:rPr lang="el-GR" b="1" dirty="0"/>
              <a:t>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3583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F3CDA6-3EE3-364B-B3A4-C050A2F1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σημαινει</a:t>
            </a:r>
            <a:r>
              <a:rPr lang="el-GR" dirty="0"/>
              <a:t> η </a:t>
            </a:r>
            <a:r>
              <a:rPr lang="el-GR" dirty="0" err="1"/>
              <a:t>ομοιοκαταληξια</a:t>
            </a:r>
            <a:r>
              <a:rPr lang="el-GR" dirty="0"/>
              <a:t> των </a:t>
            </a:r>
            <a:r>
              <a:rPr lang="el-GR" dirty="0" err="1"/>
              <a:t>λεξεων</a:t>
            </a:r>
            <a:r>
              <a:rPr lang="el-GR" dirty="0"/>
              <a:t>; Πως και </a:t>
            </a:r>
            <a:r>
              <a:rPr lang="el-GR" dirty="0" err="1"/>
              <a:t>ποτε</a:t>
            </a:r>
            <a:r>
              <a:rPr lang="el-GR" dirty="0"/>
              <a:t> </a:t>
            </a:r>
            <a:r>
              <a:rPr lang="el-GR" dirty="0" err="1"/>
              <a:t>γινεται</a:t>
            </a:r>
            <a:r>
              <a:rPr lang="el-GR" dirty="0"/>
              <a:t> </a:t>
            </a:r>
            <a:r>
              <a:rPr lang="el-GR" dirty="0" err="1"/>
              <a:t>αντιληπτη</a:t>
            </a:r>
            <a:r>
              <a:rPr lang="el-GR" dirty="0"/>
              <a:t> για </a:t>
            </a:r>
            <a:r>
              <a:rPr lang="el-GR" dirty="0" err="1"/>
              <a:t>πρωτη</a:t>
            </a:r>
            <a:r>
              <a:rPr lang="el-GR" dirty="0"/>
              <a:t> </a:t>
            </a:r>
            <a:r>
              <a:rPr lang="el-GR" dirty="0" err="1"/>
              <a:t>φορα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A44D9A-97F1-4F49-84CD-6DBEC98F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696" y="2638044"/>
            <a:ext cx="8229600" cy="3101983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l-GR" sz="9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Στις λέξεις που έχουν ομοιοκαταληξία/ρίμα, </a:t>
            </a:r>
            <a:r>
              <a:rPr lang="el-GR" sz="9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ο πυρήνας και η έξοδος της τελικής συλλαβής</a:t>
            </a:r>
            <a:r>
              <a:rPr lang="el-GR" sz="9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κάθε λέξης είναι ίδια</a:t>
            </a:r>
          </a:p>
          <a:p>
            <a:pPr marL="0" indent="0">
              <a:buNone/>
            </a:pPr>
            <a:endParaRPr lang="el-GR" sz="9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9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	</a:t>
            </a:r>
            <a:r>
              <a:rPr lang="el-GR" sz="9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ο πυρήνας και η έξοδος </a:t>
            </a:r>
            <a:r>
              <a:rPr lang="el-GR" sz="9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συνιστούν ένα </a:t>
            </a:r>
            <a:r>
              <a:rPr lang="el-GR" sz="9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υποσυλλαβικό</a:t>
            </a:r>
            <a:r>
              <a:rPr lang="el-GR" sz="9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συστατικό, τη </a:t>
            </a:r>
            <a:r>
              <a:rPr lang="el-GR" sz="9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ρίμα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40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Συλλαβή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0" y="9906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>
              <a:latin typeface="Cambria" pitchFamily="18" charset="0"/>
            </a:endParaRPr>
          </a:p>
        </p:txBody>
      </p:sp>
      <p:grpSp>
        <p:nvGrpSpPr>
          <p:cNvPr id="25" name="24 - Ομάδα"/>
          <p:cNvGrpSpPr/>
          <p:nvPr/>
        </p:nvGrpSpPr>
        <p:grpSpPr>
          <a:xfrm>
            <a:off x="1790700" y="887911"/>
            <a:ext cx="7086600" cy="3231654"/>
            <a:chOff x="1028700" y="1116510"/>
            <a:chExt cx="7086600" cy="3231654"/>
          </a:xfrm>
        </p:grpSpPr>
        <p:sp>
          <p:nvSpPr>
            <p:cNvPr id="4" name="Rectangle 3"/>
            <p:cNvSpPr/>
            <p:nvPr/>
          </p:nvSpPr>
          <p:spPr>
            <a:xfrm>
              <a:off x="1028700" y="1116510"/>
              <a:ext cx="7086600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/>
                <a:t>				   					</a:t>
              </a:r>
            </a:p>
            <a:p>
              <a:pPr>
                <a:buNone/>
              </a:pPr>
              <a:r>
                <a:rPr lang="en-US" sz="2400" dirty="0">
                  <a:latin typeface="Cambria" pitchFamily="18" charset="0"/>
                </a:rPr>
                <a:t>								    </a:t>
              </a:r>
              <a:r>
                <a:rPr lang="el-GR" sz="2400" dirty="0">
                  <a:latin typeface="Cambria" pitchFamily="18" charset="0"/>
                </a:rPr>
                <a:t>σ</a:t>
              </a:r>
            </a:p>
            <a:p>
              <a:pPr>
                <a:buNone/>
              </a:pPr>
              <a:r>
                <a:rPr lang="el-GR" dirty="0"/>
                <a:t>			</a:t>
              </a:r>
            </a:p>
            <a:p>
              <a:pPr>
                <a:buNone/>
              </a:pPr>
              <a:r>
                <a:rPr lang="el-GR" dirty="0"/>
                <a:t>			</a:t>
              </a:r>
              <a:endParaRPr lang="en-US" dirty="0"/>
            </a:p>
            <a:p>
              <a:pPr>
                <a:buNone/>
              </a:pPr>
              <a:r>
                <a:rPr lang="en-US" dirty="0"/>
                <a:t>		           		 </a:t>
              </a:r>
              <a:r>
                <a:rPr lang="el-GR" sz="2400" dirty="0">
                  <a:latin typeface="Cambria" pitchFamily="18" charset="0"/>
                </a:rPr>
                <a:t>έμβαση </a:t>
              </a:r>
              <a:r>
                <a:rPr lang="en-US" sz="2400" dirty="0">
                  <a:latin typeface="Cambria" pitchFamily="18" charset="0"/>
                </a:rPr>
                <a:t>	</a:t>
              </a:r>
              <a:r>
                <a:rPr lang="en-US" dirty="0"/>
                <a:t>                </a:t>
              </a:r>
              <a:r>
                <a:rPr lang="el-GR" sz="2400" dirty="0">
                  <a:latin typeface="Cambria" pitchFamily="18" charset="0"/>
                </a:rPr>
                <a:t>ρίμα</a:t>
              </a:r>
              <a:endParaRPr lang="en-US" sz="2400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	</a:t>
              </a:r>
            </a:p>
            <a:p>
              <a:pPr>
                <a:buNone/>
              </a:pPr>
              <a:r>
                <a:rPr lang="en-US" dirty="0"/>
                <a:t>				</a:t>
              </a:r>
              <a:r>
                <a:rPr lang="el-GR" dirty="0"/>
                <a:t>					</a:t>
              </a:r>
              <a:r>
                <a:rPr lang="el-GR" sz="2400" dirty="0">
                  <a:latin typeface="Cambria" pitchFamily="18" charset="0"/>
                </a:rPr>
                <a:t>πυρήνας </a:t>
              </a:r>
              <a:r>
                <a:rPr lang="en-US" dirty="0"/>
                <a:t>	</a:t>
              </a:r>
              <a:r>
                <a:rPr lang="el-GR" sz="2400" dirty="0">
                  <a:latin typeface="Cambria" pitchFamily="18" charset="0"/>
                </a:rPr>
                <a:t>έξοδος</a:t>
              </a:r>
            </a:p>
            <a:p>
              <a:pPr>
                <a:buNone/>
              </a:pPr>
              <a:endParaRPr lang="el-GR" dirty="0"/>
            </a:p>
            <a:p>
              <a:pPr>
                <a:buNone/>
              </a:pPr>
              <a:r>
                <a:rPr lang="el-GR" dirty="0"/>
                <a:t>	</a:t>
              </a:r>
              <a:r>
                <a:rPr lang="en-US" dirty="0"/>
                <a:t>		  </a:t>
              </a:r>
              <a:r>
                <a:rPr lang="el-GR" dirty="0"/>
                <a:t>			</a:t>
              </a:r>
              <a:r>
                <a:rPr lang="en-US" dirty="0"/>
                <a:t> </a:t>
              </a:r>
              <a:r>
                <a:rPr lang="en-US" sz="2400" dirty="0">
                  <a:latin typeface="Cambria" pitchFamily="18" charset="0"/>
                </a:rPr>
                <a:t>str</a:t>
              </a:r>
              <a:r>
                <a:rPr lang="el-GR" dirty="0"/>
                <a:t>	</a:t>
              </a:r>
              <a:r>
                <a:rPr lang="en-US" dirty="0"/>
                <a:t>     </a:t>
              </a:r>
              <a:r>
                <a:rPr lang="el-GR" dirty="0"/>
                <a:t>		</a:t>
              </a:r>
              <a:r>
                <a:rPr lang="en-US" sz="2400" dirty="0">
                  <a:latin typeface="Cambria" pitchFamily="18" charset="0"/>
                </a:rPr>
                <a:t>o</a:t>
              </a:r>
              <a:r>
                <a:rPr lang="el-GR" dirty="0"/>
                <a:t>	</a:t>
              </a:r>
              <a:r>
                <a:rPr lang="en-US" dirty="0"/>
                <a:t>	</a:t>
              </a:r>
              <a:r>
                <a:rPr lang="en-US" sz="2400" dirty="0">
                  <a:latin typeface="Cambria" pitchFamily="18" charset="0"/>
                </a:rPr>
                <a:t>   </a:t>
              </a:r>
              <a:r>
                <a:rPr lang="el-GR" sz="2400" dirty="0">
                  <a:latin typeface="Cambria" pitchFamily="18" charset="0"/>
                </a:rPr>
                <a:t>	</a:t>
              </a:r>
              <a:r>
                <a:rPr lang="en-US" sz="2400" dirty="0">
                  <a:latin typeface="Cambria" pitchFamily="18" charset="0"/>
                </a:rPr>
                <a:t>ng</a:t>
              </a:r>
              <a:r>
                <a:rPr lang="el-GR" sz="2400" dirty="0">
                  <a:latin typeface="Cambria" pitchFamily="18" charset="0"/>
                </a:rPr>
                <a:t>		</a:t>
              </a:r>
              <a:endParaRPr lang="en-US" sz="2400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</a:t>
              </a:r>
            </a:p>
          </p:txBody>
        </p:sp>
        <p:cxnSp>
          <p:nvCxnSpPr>
            <p:cNvPr id="5" name="Ευθεία γραμμή σύνδεσης 247"/>
            <p:cNvCxnSpPr/>
            <p:nvPr/>
          </p:nvCxnSpPr>
          <p:spPr>
            <a:xfrm flipH="1" flipV="1">
              <a:off x="4038600" y="2743200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Ευθεία γραμμή σύνδεσης 247"/>
            <p:cNvCxnSpPr/>
            <p:nvPr/>
          </p:nvCxnSpPr>
          <p:spPr>
            <a:xfrm flipV="1">
              <a:off x="4191000" y="2743200"/>
              <a:ext cx="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Ευθεία γραμμή σύνδεσης 247"/>
            <p:cNvCxnSpPr/>
            <p:nvPr/>
          </p:nvCxnSpPr>
          <p:spPr>
            <a:xfrm flipV="1">
              <a:off x="4267200" y="2743200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Ευθεία γραμμή σύνδεσης 247"/>
            <p:cNvCxnSpPr/>
            <p:nvPr/>
          </p:nvCxnSpPr>
          <p:spPr>
            <a:xfrm flipV="1">
              <a:off x="5181600" y="32766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247"/>
            <p:cNvCxnSpPr/>
            <p:nvPr/>
          </p:nvCxnSpPr>
          <p:spPr>
            <a:xfrm flipH="1" flipV="1">
              <a:off x="6781800" y="3390900"/>
              <a:ext cx="762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247"/>
            <p:cNvCxnSpPr/>
            <p:nvPr/>
          </p:nvCxnSpPr>
          <p:spPr>
            <a:xfrm flipV="1">
              <a:off x="7010400" y="3369946"/>
              <a:ext cx="762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247"/>
            <p:cNvCxnSpPr/>
            <p:nvPr/>
          </p:nvCxnSpPr>
          <p:spPr>
            <a:xfrm flipV="1">
              <a:off x="4495800" y="1752600"/>
              <a:ext cx="533400" cy="3798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247"/>
            <p:cNvCxnSpPr/>
            <p:nvPr/>
          </p:nvCxnSpPr>
          <p:spPr>
            <a:xfrm flipH="1" flipV="1">
              <a:off x="5257800" y="1752600"/>
              <a:ext cx="533400" cy="456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47"/>
            <p:cNvCxnSpPr/>
            <p:nvPr/>
          </p:nvCxnSpPr>
          <p:spPr>
            <a:xfrm flipH="1" flipV="1">
              <a:off x="6209819" y="2691271"/>
              <a:ext cx="381000" cy="303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47"/>
            <p:cNvCxnSpPr/>
            <p:nvPr/>
          </p:nvCxnSpPr>
          <p:spPr>
            <a:xfrm flipV="1">
              <a:off x="5600700" y="2775514"/>
              <a:ext cx="3048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25 - Ομάδα"/>
          <p:cNvGrpSpPr/>
          <p:nvPr/>
        </p:nvGrpSpPr>
        <p:grpSpPr>
          <a:xfrm>
            <a:off x="1905000" y="4119565"/>
            <a:ext cx="7086600" cy="2954655"/>
            <a:chOff x="1219200" y="3967877"/>
            <a:chExt cx="7086600" cy="2954655"/>
          </a:xfrm>
        </p:grpSpPr>
        <p:sp>
          <p:nvSpPr>
            <p:cNvPr id="30" name="Rectangle 29"/>
            <p:cNvSpPr/>
            <p:nvPr/>
          </p:nvSpPr>
          <p:spPr>
            <a:xfrm>
              <a:off x="1219200" y="3967877"/>
              <a:ext cx="7086600" cy="295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/>
                <a:t>			   </a:t>
              </a:r>
              <a:r>
                <a:rPr lang="en-US" sz="2400" dirty="0">
                  <a:latin typeface="Cambria" pitchFamily="18" charset="0"/>
                </a:rPr>
                <a:t> 						</a:t>
              </a:r>
              <a:r>
                <a:rPr lang="el-GR" sz="2400" dirty="0">
                  <a:latin typeface="Cambria" pitchFamily="18" charset="0"/>
                </a:rPr>
                <a:t>σ</a:t>
              </a:r>
            </a:p>
            <a:p>
              <a:pPr>
                <a:buNone/>
              </a:pPr>
              <a:r>
                <a:rPr lang="el-GR" dirty="0"/>
                <a:t>			</a:t>
              </a:r>
            </a:p>
            <a:p>
              <a:pPr>
                <a:buNone/>
              </a:pPr>
              <a:r>
                <a:rPr lang="el-GR" dirty="0"/>
                <a:t>			</a:t>
              </a:r>
              <a:endParaRPr lang="en-US" dirty="0"/>
            </a:p>
            <a:p>
              <a:pPr>
                <a:buNone/>
              </a:pPr>
              <a:r>
                <a:rPr lang="en-US" dirty="0"/>
                <a:t>							</a:t>
              </a:r>
              <a:r>
                <a:rPr lang="el-GR" sz="2400" dirty="0">
                  <a:latin typeface="Cambria" pitchFamily="18" charset="0"/>
                </a:rPr>
                <a:t>έμβαση</a:t>
              </a:r>
              <a:r>
                <a:rPr lang="el-GR" dirty="0"/>
                <a:t> </a:t>
              </a:r>
              <a:r>
                <a:rPr lang="en-US" dirty="0"/>
                <a:t>	 </a:t>
              </a:r>
              <a:r>
                <a:rPr lang="el-GR" sz="2400" dirty="0">
                  <a:latin typeface="Cambria" pitchFamily="18" charset="0"/>
                </a:rPr>
                <a:t>ρίμα</a:t>
              </a:r>
              <a:endParaRPr lang="en-US" sz="2400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	</a:t>
              </a:r>
            </a:p>
            <a:p>
              <a:pPr>
                <a:buNone/>
              </a:pPr>
              <a:r>
                <a:rPr lang="en-US" dirty="0"/>
                <a:t>								</a:t>
              </a:r>
              <a:r>
                <a:rPr lang="el-GR" sz="2400" dirty="0">
                  <a:latin typeface="Cambria" pitchFamily="18" charset="0"/>
                </a:rPr>
                <a:t>πυρήνας </a:t>
              </a:r>
              <a:r>
                <a:rPr lang="en-US" dirty="0"/>
                <a:t>	</a:t>
              </a:r>
              <a:r>
                <a:rPr lang="el-GR" sz="2400" dirty="0">
                  <a:latin typeface="Cambria" pitchFamily="18" charset="0"/>
                </a:rPr>
                <a:t>έξοδος</a:t>
              </a:r>
            </a:p>
            <a:p>
              <a:pPr>
                <a:buNone/>
              </a:pPr>
              <a:endParaRPr lang="el-GR" dirty="0"/>
            </a:p>
            <a:p>
              <a:pPr>
                <a:buNone/>
              </a:pPr>
              <a:r>
                <a:rPr lang="el-GR" dirty="0"/>
                <a:t>	</a:t>
              </a:r>
              <a:r>
                <a:rPr lang="en-US" dirty="0"/>
                <a:t>		</a:t>
              </a:r>
              <a:r>
                <a:rPr lang="en-US" sz="2400" dirty="0">
                  <a:latin typeface="Cambria" pitchFamily="18" charset="0"/>
                </a:rPr>
                <a:t> </a:t>
              </a:r>
              <a:r>
                <a:rPr lang="el-GR" dirty="0"/>
                <a:t>	</a:t>
              </a:r>
              <a:r>
                <a:rPr lang="en-US" dirty="0"/>
                <a:t>     		</a:t>
              </a:r>
              <a:r>
                <a:rPr lang="el-GR" sz="2400" dirty="0" err="1"/>
                <a:t>στρ</a:t>
              </a:r>
              <a:r>
                <a:rPr lang="en-US" dirty="0"/>
                <a:t>	</a:t>
              </a:r>
              <a:r>
                <a:rPr lang="el-GR" dirty="0"/>
                <a:t>     </a:t>
              </a:r>
              <a:r>
                <a:rPr lang="el-GR" sz="2400" dirty="0">
                  <a:latin typeface="Cambria" pitchFamily="18" charset="0"/>
                </a:rPr>
                <a:t>ε</a:t>
              </a:r>
              <a:r>
                <a:rPr lang="el-GR" dirty="0"/>
                <a:t>	</a:t>
              </a:r>
              <a:r>
                <a:rPr lang="en-US" dirty="0"/>
                <a:t>	  </a:t>
              </a:r>
              <a:r>
                <a:rPr lang="el-GR" dirty="0"/>
                <a:t>          </a:t>
              </a:r>
              <a:r>
                <a:rPr lang="en-US" dirty="0"/>
                <a:t>  </a:t>
              </a:r>
              <a:r>
                <a:rPr lang="el-GR" sz="2400" dirty="0">
                  <a:latin typeface="Cambria" pitchFamily="18" charset="0"/>
                </a:rPr>
                <a:t>ς</a:t>
              </a:r>
              <a:endParaRPr lang="en-US" sz="2400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</a:t>
              </a:r>
            </a:p>
          </p:txBody>
        </p:sp>
        <p:cxnSp>
          <p:nvCxnSpPr>
            <p:cNvPr id="31" name="Ευθεία γραμμή σύνδεσης 247"/>
            <p:cNvCxnSpPr/>
            <p:nvPr/>
          </p:nvCxnSpPr>
          <p:spPr>
            <a:xfrm flipV="1">
              <a:off x="4648200" y="4344584"/>
              <a:ext cx="533400" cy="3798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Ευθεία γραμμή σύνδεσης 247"/>
            <p:cNvCxnSpPr/>
            <p:nvPr/>
          </p:nvCxnSpPr>
          <p:spPr>
            <a:xfrm flipH="1" flipV="1">
              <a:off x="5410200" y="4343400"/>
              <a:ext cx="533400" cy="456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Ευθεία γραμμή σύνδεσης 247"/>
            <p:cNvCxnSpPr/>
            <p:nvPr/>
          </p:nvCxnSpPr>
          <p:spPr>
            <a:xfrm flipH="1" flipV="1">
              <a:off x="4191000" y="5398532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Ευθεία γραμμή σύνδεσης 247"/>
            <p:cNvCxnSpPr/>
            <p:nvPr/>
          </p:nvCxnSpPr>
          <p:spPr>
            <a:xfrm flipV="1">
              <a:off x="4343400" y="5398532"/>
              <a:ext cx="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Ευθεία γραμμή σύνδεσης 247"/>
            <p:cNvCxnSpPr/>
            <p:nvPr/>
          </p:nvCxnSpPr>
          <p:spPr>
            <a:xfrm flipV="1">
              <a:off x="4419600" y="5398532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Ευθεία γραμμή σύνδεσης 247"/>
            <p:cNvCxnSpPr/>
            <p:nvPr/>
          </p:nvCxnSpPr>
          <p:spPr>
            <a:xfrm flipV="1">
              <a:off x="5334000" y="6008132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Ευθεία γραμμή σύνδεσης 247"/>
            <p:cNvCxnSpPr/>
            <p:nvPr/>
          </p:nvCxnSpPr>
          <p:spPr>
            <a:xfrm flipV="1">
              <a:off x="5638800" y="5322332"/>
              <a:ext cx="3048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Ευθεία γραμμή σύνδεσης 247"/>
            <p:cNvCxnSpPr/>
            <p:nvPr/>
          </p:nvCxnSpPr>
          <p:spPr>
            <a:xfrm flipH="1" flipV="1">
              <a:off x="6400800" y="5322332"/>
              <a:ext cx="381000" cy="303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Ευθεία γραμμή σύνδεσης 247"/>
            <p:cNvCxnSpPr/>
            <p:nvPr/>
          </p:nvCxnSpPr>
          <p:spPr>
            <a:xfrm flipV="1">
              <a:off x="6672806" y="5967298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8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Συλλαβή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0" y="9906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>
              <a:latin typeface="Cambria" pitchFamily="18" charset="0"/>
            </a:endParaRPr>
          </a:p>
        </p:txBody>
      </p:sp>
      <p:grpSp>
        <p:nvGrpSpPr>
          <p:cNvPr id="25" name="24 - Ομάδα"/>
          <p:cNvGrpSpPr/>
          <p:nvPr/>
        </p:nvGrpSpPr>
        <p:grpSpPr>
          <a:xfrm>
            <a:off x="1584767" y="894814"/>
            <a:ext cx="7086600" cy="3231654"/>
            <a:chOff x="1028700" y="1116510"/>
            <a:chExt cx="7086600" cy="3231654"/>
          </a:xfrm>
        </p:grpSpPr>
        <p:sp>
          <p:nvSpPr>
            <p:cNvPr id="4" name="Rectangle 3"/>
            <p:cNvSpPr/>
            <p:nvPr/>
          </p:nvSpPr>
          <p:spPr>
            <a:xfrm>
              <a:off x="1028700" y="1116510"/>
              <a:ext cx="7086600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/>
                <a:t>				   					</a:t>
              </a:r>
            </a:p>
            <a:p>
              <a:pPr>
                <a:buNone/>
              </a:pPr>
              <a:r>
                <a:rPr lang="en-US" sz="2400" dirty="0">
                  <a:latin typeface="Cambria" pitchFamily="18" charset="0"/>
                </a:rPr>
                <a:t>								    </a:t>
              </a:r>
              <a:r>
                <a:rPr lang="el-GR" sz="2400" b="1" dirty="0">
                  <a:latin typeface="Cambria" pitchFamily="18" charset="0"/>
                </a:rPr>
                <a:t>σ</a:t>
              </a:r>
            </a:p>
            <a:p>
              <a:pPr>
                <a:buNone/>
              </a:pPr>
              <a:r>
                <a:rPr lang="el-GR" dirty="0"/>
                <a:t>			</a:t>
              </a:r>
            </a:p>
            <a:p>
              <a:pPr>
                <a:buNone/>
              </a:pPr>
              <a:r>
                <a:rPr lang="el-GR" dirty="0"/>
                <a:t>			</a:t>
              </a:r>
              <a:endParaRPr lang="en-US" dirty="0"/>
            </a:p>
            <a:p>
              <a:pPr>
                <a:buNone/>
              </a:pPr>
              <a:r>
                <a:rPr lang="en-US" dirty="0"/>
                <a:t>		           		 </a:t>
              </a:r>
              <a:r>
                <a:rPr lang="el-GR" sz="2400" b="1" dirty="0">
                  <a:latin typeface="Cambria" pitchFamily="18" charset="0"/>
                </a:rPr>
                <a:t>έμβαση</a:t>
              </a:r>
              <a:r>
                <a:rPr lang="el-GR" sz="2400" dirty="0">
                  <a:latin typeface="Cambria" pitchFamily="18" charset="0"/>
                </a:rPr>
                <a:t> </a:t>
              </a:r>
              <a:r>
                <a:rPr lang="en-US" sz="2400" dirty="0">
                  <a:latin typeface="Cambria" pitchFamily="18" charset="0"/>
                </a:rPr>
                <a:t>	</a:t>
              </a:r>
              <a:r>
                <a:rPr lang="en-US" dirty="0"/>
                <a:t>                </a:t>
              </a:r>
              <a:r>
                <a:rPr lang="el-GR" sz="2400" b="1" dirty="0">
                  <a:latin typeface="Cambria" pitchFamily="18" charset="0"/>
                </a:rPr>
                <a:t>ρίμα</a:t>
              </a:r>
              <a:endParaRPr lang="en-US" sz="2400" b="1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	</a:t>
              </a:r>
            </a:p>
            <a:p>
              <a:pPr>
                <a:buNone/>
              </a:pPr>
              <a:r>
                <a:rPr lang="en-US" dirty="0"/>
                <a:t>				</a:t>
              </a:r>
              <a:r>
                <a:rPr lang="el-GR" dirty="0"/>
                <a:t>					</a:t>
              </a:r>
              <a:r>
                <a:rPr lang="el-GR" sz="2400" b="1" dirty="0">
                  <a:latin typeface="Cambria" pitchFamily="18" charset="0"/>
                </a:rPr>
                <a:t>πυρήνας</a:t>
              </a:r>
              <a:r>
                <a:rPr lang="el-GR" sz="2400" dirty="0">
                  <a:latin typeface="Cambria" pitchFamily="18" charset="0"/>
                </a:rPr>
                <a:t> </a:t>
              </a:r>
              <a:r>
                <a:rPr lang="en-US" dirty="0"/>
                <a:t>	</a:t>
              </a:r>
              <a:r>
                <a:rPr lang="el-GR" sz="2400" b="1" dirty="0">
                  <a:latin typeface="Cambria" pitchFamily="18" charset="0"/>
                </a:rPr>
                <a:t>έξοδος</a:t>
              </a:r>
            </a:p>
            <a:p>
              <a:pPr>
                <a:buNone/>
              </a:pPr>
              <a:endParaRPr lang="el-GR" dirty="0"/>
            </a:p>
            <a:p>
              <a:pPr>
                <a:buNone/>
              </a:pPr>
              <a:r>
                <a:rPr lang="el-GR" dirty="0"/>
                <a:t>	</a:t>
              </a:r>
              <a:r>
                <a:rPr lang="en-US" dirty="0"/>
                <a:t>		  </a:t>
              </a:r>
              <a:r>
                <a:rPr lang="el-GR" dirty="0"/>
                <a:t>			</a:t>
              </a:r>
              <a:r>
                <a:rPr lang="el-GR" sz="2400" dirty="0" err="1"/>
                <a:t>βρ</a:t>
              </a:r>
              <a:r>
                <a:rPr lang="el-GR" sz="2400" dirty="0"/>
                <a:t>			ε				ς</a:t>
              </a:r>
              <a:r>
                <a:rPr lang="en-US" dirty="0"/>
                <a:t>			</a:t>
              </a:r>
            </a:p>
          </p:txBody>
        </p:sp>
        <p:cxnSp>
          <p:nvCxnSpPr>
            <p:cNvPr id="5" name="Ευθεία γραμμή σύνδεσης 247"/>
            <p:cNvCxnSpPr/>
            <p:nvPr/>
          </p:nvCxnSpPr>
          <p:spPr>
            <a:xfrm flipH="1" flipV="1">
              <a:off x="4038600" y="2743200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Ευθεία γραμμή σύνδεσης 247"/>
            <p:cNvCxnSpPr/>
            <p:nvPr/>
          </p:nvCxnSpPr>
          <p:spPr>
            <a:xfrm flipV="1">
              <a:off x="3860639" y="2745133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Ευθεία γραμμή σύνδεσης 247"/>
            <p:cNvCxnSpPr/>
            <p:nvPr/>
          </p:nvCxnSpPr>
          <p:spPr>
            <a:xfrm flipV="1">
              <a:off x="5181600" y="32766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247"/>
            <p:cNvCxnSpPr/>
            <p:nvPr/>
          </p:nvCxnSpPr>
          <p:spPr>
            <a:xfrm flipH="1" flipV="1">
              <a:off x="6781800" y="3390900"/>
              <a:ext cx="762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247"/>
            <p:cNvCxnSpPr/>
            <p:nvPr/>
          </p:nvCxnSpPr>
          <p:spPr>
            <a:xfrm flipV="1">
              <a:off x="7010400" y="3369946"/>
              <a:ext cx="762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247"/>
            <p:cNvCxnSpPr/>
            <p:nvPr/>
          </p:nvCxnSpPr>
          <p:spPr>
            <a:xfrm flipV="1">
              <a:off x="4495800" y="1752600"/>
              <a:ext cx="533400" cy="3798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247"/>
            <p:cNvCxnSpPr/>
            <p:nvPr/>
          </p:nvCxnSpPr>
          <p:spPr>
            <a:xfrm flipH="1" flipV="1">
              <a:off x="5257800" y="1752600"/>
              <a:ext cx="533400" cy="456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47"/>
            <p:cNvCxnSpPr/>
            <p:nvPr/>
          </p:nvCxnSpPr>
          <p:spPr>
            <a:xfrm flipH="1" flipV="1">
              <a:off x="6209819" y="2691271"/>
              <a:ext cx="381000" cy="303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47"/>
            <p:cNvCxnSpPr/>
            <p:nvPr/>
          </p:nvCxnSpPr>
          <p:spPr>
            <a:xfrm flipV="1">
              <a:off x="5600700" y="2775514"/>
              <a:ext cx="3048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25 - Ομάδα"/>
          <p:cNvGrpSpPr/>
          <p:nvPr/>
        </p:nvGrpSpPr>
        <p:grpSpPr>
          <a:xfrm>
            <a:off x="1851467" y="4054564"/>
            <a:ext cx="7086600" cy="2954655"/>
            <a:chOff x="1219200" y="3967877"/>
            <a:chExt cx="7086600" cy="2954655"/>
          </a:xfrm>
        </p:grpSpPr>
        <p:sp>
          <p:nvSpPr>
            <p:cNvPr id="30" name="Rectangle 29"/>
            <p:cNvSpPr/>
            <p:nvPr/>
          </p:nvSpPr>
          <p:spPr>
            <a:xfrm>
              <a:off x="1219200" y="3967877"/>
              <a:ext cx="7086600" cy="295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/>
                <a:t>			   </a:t>
              </a:r>
              <a:r>
                <a:rPr lang="en-US" sz="2400" dirty="0">
                  <a:latin typeface="Cambria" pitchFamily="18" charset="0"/>
                </a:rPr>
                <a:t> 					</a:t>
              </a:r>
              <a:r>
                <a:rPr lang="el-GR" sz="2400" b="1" dirty="0">
                  <a:latin typeface="Cambria" pitchFamily="18" charset="0"/>
                </a:rPr>
                <a:t>    σ</a:t>
              </a:r>
            </a:p>
            <a:p>
              <a:pPr>
                <a:buNone/>
              </a:pPr>
              <a:r>
                <a:rPr lang="el-GR" dirty="0"/>
                <a:t>			</a:t>
              </a:r>
            </a:p>
            <a:p>
              <a:pPr>
                <a:buNone/>
              </a:pPr>
              <a:r>
                <a:rPr lang="el-GR" dirty="0"/>
                <a:t>			</a:t>
              </a:r>
              <a:endParaRPr lang="en-US" dirty="0"/>
            </a:p>
            <a:p>
              <a:pPr>
                <a:buNone/>
              </a:pPr>
              <a:r>
                <a:rPr lang="en-US" dirty="0"/>
                <a:t>						</a:t>
              </a:r>
              <a:r>
                <a:rPr lang="el-GR" sz="2400" b="1" dirty="0">
                  <a:latin typeface="Cambria" pitchFamily="18" charset="0"/>
                </a:rPr>
                <a:t>έμβαση</a:t>
              </a:r>
              <a:r>
                <a:rPr lang="el-GR" dirty="0"/>
                <a:t> </a:t>
              </a:r>
              <a:r>
                <a:rPr lang="en-US" dirty="0"/>
                <a:t>	 </a:t>
              </a:r>
              <a:r>
                <a:rPr lang="el-GR" dirty="0"/>
                <a:t>          </a:t>
              </a:r>
              <a:r>
                <a:rPr lang="el-GR" sz="2400" b="1" dirty="0">
                  <a:latin typeface="Cambria" pitchFamily="18" charset="0"/>
                </a:rPr>
                <a:t>ρίμα</a:t>
              </a:r>
              <a:endParaRPr lang="en-US" sz="2400" b="1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	</a:t>
              </a:r>
            </a:p>
            <a:p>
              <a:pPr>
                <a:buNone/>
              </a:pPr>
              <a:r>
                <a:rPr lang="en-US" dirty="0"/>
                <a:t>								</a:t>
              </a:r>
              <a:r>
                <a:rPr lang="el-GR" sz="2400" b="1" dirty="0">
                  <a:latin typeface="Cambria" pitchFamily="18" charset="0"/>
                </a:rPr>
                <a:t>πυρήνας</a:t>
              </a:r>
              <a:r>
                <a:rPr lang="el-GR" sz="2400" dirty="0">
                  <a:latin typeface="Cambria" pitchFamily="18" charset="0"/>
                </a:rPr>
                <a:t> </a:t>
              </a:r>
              <a:r>
                <a:rPr lang="en-US" dirty="0"/>
                <a:t>	</a:t>
              </a:r>
              <a:r>
                <a:rPr lang="el-GR" sz="2400" b="1" dirty="0">
                  <a:latin typeface="Cambria" pitchFamily="18" charset="0"/>
                </a:rPr>
                <a:t>έξοδος</a:t>
              </a:r>
            </a:p>
            <a:p>
              <a:pPr>
                <a:buNone/>
              </a:pPr>
              <a:endParaRPr lang="el-GR" dirty="0"/>
            </a:p>
            <a:p>
              <a:pPr>
                <a:buNone/>
              </a:pPr>
              <a:r>
                <a:rPr lang="el-GR" dirty="0"/>
                <a:t>	</a:t>
              </a:r>
              <a:r>
                <a:rPr lang="en-US" dirty="0"/>
                <a:t>		</a:t>
              </a:r>
              <a:r>
                <a:rPr lang="en-US" sz="2400" dirty="0">
                  <a:latin typeface="Cambria" pitchFamily="18" charset="0"/>
                </a:rPr>
                <a:t> </a:t>
              </a:r>
              <a:r>
                <a:rPr lang="el-GR" dirty="0"/>
                <a:t>	</a:t>
              </a:r>
              <a:r>
                <a:rPr lang="en-US" dirty="0"/>
                <a:t>     		</a:t>
              </a:r>
              <a:r>
                <a:rPr lang="el-GR" sz="2400" dirty="0" err="1"/>
                <a:t>στρ</a:t>
              </a:r>
              <a:r>
                <a:rPr lang="en-US" dirty="0"/>
                <a:t>	</a:t>
              </a:r>
              <a:r>
                <a:rPr lang="el-GR" dirty="0"/>
                <a:t>     </a:t>
              </a:r>
              <a:r>
                <a:rPr lang="el-GR" sz="2400" dirty="0">
                  <a:latin typeface="Cambria" pitchFamily="18" charset="0"/>
                </a:rPr>
                <a:t>ε</a:t>
              </a:r>
              <a:r>
                <a:rPr lang="el-GR" dirty="0"/>
                <a:t>	</a:t>
              </a:r>
              <a:r>
                <a:rPr lang="en-US" dirty="0"/>
                <a:t>	  </a:t>
              </a:r>
              <a:r>
                <a:rPr lang="el-GR" dirty="0"/>
                <a:t>          </a:t>
              </a:r>
              <a:r>
                <a:rPr lang="en-US" dirty="0"/>
                <a:t>  </a:t>
              </a:r>
              <a:r>
                <a:rPr lang="el-GR" sz="2400" dirty="0">
                  <a:latin typeface="Cambria" pitchFamily="18" charset="0"/>
                </a:rPr>
                <a:t>ς</a:t>
              </a:r>
              <a:endParaRPr lang="en-US" sz="2400" dirty="0">
                <a:latin typeface="Cambria" pitchFamily="18" charset="0"/>
              </a:endParaRPr>
            </a:p>
            <a:p>
              <a:pPr>
                <a:buNone/>
              </a:pPr>
              <a:r>
                <a:rPr lang="en-US" dirty="0"/>
                <a:t>			</a:t>
              </a:r>
            </a:p>
          </p:txBody>
        </p:sp>
        <p:cxnSp>
          <p:nvCxnSpPr>
            <p:cNvPr id="31" name="Ευθεία γραμμή σύνδεσης 247"/>
            <p:cNvCxnSpPr/>
            <p:nvPr/>
          </p:nvCxnSpPr>
          <p:spPr>
            <a:xfrm flipV="1">
              <a:off x="4648200" y="4344584"/>
              <a:ext cx="533400" cy="3798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Ευθεία γραμμή σύνδεσης 247"/>
            <p:cNvCxnSpPr/>
            <p:nvPr/>
          </p:nvCxnSpPr>
          <p:spPr>
            <a:xfrm flipH="1" flipV="1">
              <a:off x="5410200" y="4343400"/>
              <a:ext cx="533400" cy="4560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Ευθεία γραμμή σύνδεσης 247"/>
            <p:cNvCxnSpPr/>
            <p:nvPr/>
          </p:nvCxnSpPr>
          <p:spPr>
            <a:xfrm flipH="1" flipV="1">
              <a:off x="4191000" y="5398532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Ευθεία γραμμή σύνδεσης 247"/>
            <p:cNvCxnSpPr/>
            <p:nvPr/>
          </p:nvCxnSpPr>
          <p:spPr>
            <a:xfrm flipV="1">
              <a:off x="4343400" y="5398532"/>
              <a:ext cx="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Ευθεία γραμμή σύνδεσης 247"/>
            <p:cNvCxnSpPr/>
            <p:nvPr/>
          </p:nvCxnSpPr>
          <p:spPr>
            <a:xfrm flipV="1">
              <a:off x="4419600" y="5398532"/>
              <a:ext cx="762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Ευθεία γραμμή σύνδεσης 247"/>
            <p:cNvCxnSpPr/>
            <p:nvPr/>
          </p:nvCxnSpPr>
          <p:spPr>
            <a:xfrm flipV="1">
              <a:off x="5334000" y="6008132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Ευθεία γραμμή σύνδεσης 247"/>
            <p:cNvCxnSpPr/>
            <p:nvPr/>
          </p:nvCxnSpPr>
          <p:spPr>
            <a:xfrm flipV="1">
              <a:off x="5638800" y="5322332"/>
              <a:ext cx="304800" cy="304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Ευθεία γραμμή σύνδεσης 247"/>
            <p:cNvCxnSpPr/>
            <p:nvPr/>
          </p:nvCxnSpPr>
          <p:spPr>
            <a:xfrm flipH="1" flipV="1">
              <a:off x="6400800" y="5322332"/>
              <a:ext cx="381000" cy="303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Ευθεία γραμμή σύνδεσης 247"/>
            <p:cNvCxnSpPr/>
            <p:nvPr/>
          </p:nvCxnSpPr>
          <p:spPr>
            <a:xfrm flipV="1">
              <a:off x="6672806" y="5967298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8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Συλλαβή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1430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pPr>
              <a:buNone/>
            </a:pPr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1413809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Συλλαβές που έχουν μόνο έμβαση και πυρήνα (δεν έχουν έξοδο)  όπως  οι (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Φ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), (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ΣΦ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), (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ΣΣΦ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), (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ΣΣΣΦ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) 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ανοικτές συλλαβές </a:t>
            </a:r>
            <a:endParaRPr lang="el-GR" sz="2000" dirty="0">
              <a:latin typeface="Cambria" pitchFamily="18" charset="0"/>
              <a:sym typeface="Wingdings" pitchFamily="2" charset="2"/>
            </a:endParaRPr>
          </a:p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	π.χ.  Ι,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me, no,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ναι, με, στο, </a:t>
            </a:r>
            <a:r>
              <a:rPr lang="el-GR" sz="2000" b="1" dirty="0" err="1">
                <a:latin typeface="Cambria" pitchFamily="18" charset="0"/>
                <a:sym typeface="Wingdings" pitchFamily="2" charset="2"/>
              </a:rPr>
              <a:t>στρο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-</a:t>
            </a:r>
            <a:r>
              <a:rPr lang="el-GR" sz="2000" dirty="0" err="1">
                <a:latin typeface="Cambria" pitchFamily="18" charset="0"/>
                <a:sym typeface="Wingdings" pitchFamily="2" charset="2"/>
              </a:rPr>
              <a:t>φή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stra</a:t>
            </a:r>
            <a:r>
              <a:rPr lang="en-US" sz="2000" dirty="0" err="1">
                <a:latin typeface="Cambria" pitchFamily="18" charset="0"/>
                <a:sym typeface="Wingdings" pitchFamily="2" charset="2"/>
              </a:rPr>
              <a:t>-te-gy</a:t>
            </a:r>
            <a:endParaRPr lang="el-GR" sz="2000" dirty="0">
              <a:latin typeface="Cambria" pitchFamily="18" charset="0"/>
              <a:sym typeface="Wingdings" pitchFamily="2" charset="2"/>
            </a:endParaRPr>
          </a:p>
          <a:p>
            <a:endParaRPr lang="el-GR" sz="2000" b="1" dirty="0">
              <a:solidFill>
                <a:srgbClr val="00B050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000" dirty="0">
              <a:latin typeface="Cambria" pitchFamily="18" charset="0"/>
              <a:sym typeface="Wingdings" pitchFamily="2" charset="2"/>
            </a:endParaRPr>
          </a:p>
          <a:p>
            <a:endParaRPr lang="el-GR" sz="2000" dirty="0">
              <a:latin typeface="Cambria" pitchFamily="18" charset="0"/>
              <a:sym typeface="Wingdings" pitchFamily="2" charset="2"/>
            </a:endParaRPr>
          </a:p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Συλλαβές που έχουν έξοδο (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ΦΣ, ΣΦΣ,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ΦΣΣ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,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ΣΣΦΣ)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 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κλειστές συλλαβές </a:t>
            </a:r>
          </a:p>
          <a:p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	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π.χ. 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up, at,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αν, ως,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cup, hat,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φως,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 and, eggs, 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προς, μπρος, </a:t>
            </a:r>
            <a:r>
              <a:rPr lang="en-US" sz="2000" dirty="0">
                <a:latin typeface="Cambria" pitchFamily="18" charset="0"/>
                <a:sym typeface="Wingdings" pitchFamily="2" charset="2"/>
              </a:rPr>
              <a:t>green</a:t>
            </a:r>
            <a:endParaRPr lang="el-GR" sz="2000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28800" y="478149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Αναλύστε τη συλλαβική δομή της λέξης ‘καλός’.</a:t>
            </a:r>
          </a:p>
        </p:txBody>
      </p:sp>
    </p:spTree>
    <p:extLst>
      <p:ext uri="{BB962C8B-B14F-4D97-AF65-F5344CB8AC3E}">
        <p14:creationId xmlns:p14="http://schemas.microsoft.com/office/powerpoint/2010/main" val="18983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sz="4000">
                <a:latin typeface="Calibri" charset="0"/>
              </a:rPr>
              <a:t>Τι σημαίνει </a:t>
            </a:r>
            <a:br>
              <a:rPr lang="el-GR" sz="4000">
                <a:latin typeface="Calibri" charset="0"/>
              </a:rPr>
            </a:br>
            <a:r>
              <a:rPr lang="el-GR" sz="4000">
                <a:latin typeface="Calibri" charset="0"/>
              </a:rPr>
              <a:t>«φωνολογική γνώση»;</a:t>
            </a:r>
          </a:p>
        </p:txBody>
      </p:sp>
      <p:sp>
        <p:nvSpPr>
          <p:cNvPr id="71682" name="2 - Θέση περιεχομένου"/>
          <p:cNvSpPr>
            <a:spLocks noGrp="1"/>
          </p:cNvSpPr>
          <p:nvPr>
            <p:ph idx="1"/>
          </p:nvPr>
        </p:nvSpPr>
        <p:spPr>
          <a:xfrm>
            <a:off x="2231136" y="2383401"/>
            <a:ext cx="7729728" cy="3866928"/>
          </a:xfrm>
        </p:spPr>
        <p:txBody>
          <a:bodyPr>
            <a:normAutofit fontScale="85000" lnSpcReduction="10000"/>
          </a:bodyPr>
          <a:lstStyle/>
          <a:p>
            <a:r>
              <a:rPr lang="el-GR" sz="2000" dirty="0">
                <a:latin typeface="Calibri" charset="0"/>
              </a:rPr>
              <a:t>Παράγω φθόγγους που σχηματίζουν εκφωνήματα με σημασία στη γλώσσα μου</a:t>
            </a:r>
          </a:p>
          <a:p>
            <a:r>
              <a:rPr lang="el-GR" sz="2000" dirty="0">
                <a:latin typeface="Calibri" charset="0"/>
              </a:rPr>
              <a:t>Αναγνωρίζω προφορές ξένες προς τη γλώσσα μου</a:t>
            </a:r>
          </a:p>
          <a:p>
            <a:r>
              <a:rPr lang="el-GR" sz="2000" dirty="0">
                <a:latin typeface="Calibri" charset="0"/>
              </a:rPr>
              <a:t>Φτιάχνω λέξεις</a:t>
            </a:r>
            <a:r>
              <a:rPr lang="en-US" sz="2000" dirty="0">
                <a:latin typeface="Calibri" charset="0"/>
              </a:rPr>
              <a:t> (</a:t>
            </a:r>
            <a:r>
              <a:rPr lang="el-GR" sz="2000" dirty="0">
                <a:latin typeface="Calibri" charset="0"/>
              </a:rPr>
              <a:t>την ακουστική εικόνα των λέξεων)</a:t>
            </a:r>
          </a:p>
          <a:p>
            <a:r>
              <a:rPr lang="el-GR" sz="2000" dirty="0">
                <a:latin typeface="Calibri" charset="0"/>
              </a:rPr>
              <a:t>Προσθέτω τα κατάλληλα φωνητικά τεμάχια για τον σχηματισμό διαφόρων γραμματικών κατηγοριών (π.χ. πληθυντικός, ρηματικά πρόσωπα/ χρόνοι)</a:t>
            </a:r>
          </a:p>
          <a:p>
            <a:r>
              <a:rPr lang="el-GR" sz="2000" dirty="0">
                <a:latin typeface="Calibri" charset="0"/>
              </a:rPr>
              <a:t>Ξέρω ότι διαφορετικές φωνητικές διαδοχές μπορεί να αναπαριστούν το ίδιο μόρφημα</a:t>
            </a:r>
            <a:endParaRPr lang="en-US" sz="2000" dirty="0">
              <a:latin typeface="Calibri" charset="0"/>
            </a:endParaRPr>
          </a:p>
          <a:p>
            <a:r>
              <a:rPr lang="el-GR" sz="2000" dirty="0">
                <a:latin typeface="Calibri" charset="0"/>
              </a:rPr>
              <a:t>Ξέρω ποιοι φθόγγοι επιτρέπονται στην αρχή μιας λέξης, ποιοι φθόγγοι στο τέλος της, ποιοι μπορούν να εμφανιστούν ο ένας δίπλα στον άλλο στα όρια μιας συλλαβής.</a:t>
            </a:r>
          </a:p>
          <a:p>
            <a:r>
              <a:rPr lang="el-GR" sz="2000" dirty="0"/>
              <a:t>Αναγνωρίζω ότι οι προτάσεις αποτελούνται από λέξεις, οι λέξεις αποτελούνται από συλλαβές και οι συλλαβές από φωνήματα.</a:t>
            </a:r>
            <a:endParaRPr lang="el-GR" sz="2000" dirty="0">
              <a:latin typeface="Calibri" charset="0"/>
            </a:endParaRPr>
          </a:p>
          <a:p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47129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08EB126-AC84-E946-BB0B-43EAA885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</a:t>
            </a:r>
            <a:r>
              <a:rPr lang="el-GR" dirty="0" err="1"/>
              <a:t>γιατι</a:t>
            </a:r>
            <a:r>
              <a:rPr lang="el-GR" dirty="0"/>
              <a:t> τα </a:t>
            </a:r>
            <a:r>
              <a:rPr lang="el-GR" dirty="0" err="1"/>
              <a:t>λεμε</a:t>
            </a:r>
            <a:r>
              <a:rPr lang="el-GR" dirty="0"/>
              <a:t> αυτά;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1BA7391-B1DB-0041-A98A-257242BF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err="1"/>
              <a:t>Ποικίλες</a:t>
            </a:r>
            <a:r>
              <a:rPr lang="el-GR" dirty="0"/>
              <a:t> </a:t>
            </a:r>
            <a:r>
              <a:rPr lang="el-GR" dirty="0" err="1"/>
              <a:t>μελέτες</a:t>
            </a:r>
            <a:r>
              <a:rPr lang="el-GR" dirty="0"/>
              <a:t> </a:t>
            </a:r>
            <a:r>
              <a:rPr lang="el-GR" dirty="0" err="1"/>
              <a:t>έχουν</a:t>
            </a:r>
            <a:r>
              <a:rPr lang="el-GR" dirty="0"/>
              <a:t> </a:t>
            </a:r>
            <a:r>
              <a:rPr lang="el-GR" dirty="0" err="1"/>
              <a:t>δείξει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η </a:t>
            </a:r>
            <a:r>
              <a:rPr lang="el-GR" b="1" dirty="0" err="1"/>
              <a:t>φωνολογικη</a:t>
            </a:r>
            <a:r>
              <a:rPr lang="el-GR" b="1" dirty="0"/>
              <a:t>́ </a:t>
            </a:r>
            <a:r>
              <a:rPr lang="el-GR" b="1" dirty="0" err="1"/>
              <a:t>ενημερότητα</a:t>
            </a:r>
            <a:r>
              <a:rPr lang="el-GR" b="1" dirty="0"/>
              <a:t> </a:t>
            </a:r>
            <a:r>
              <a:rPr lang="el-GR" dirty="0" err="1"/>
              <a:t>σχετίζεται</a:t>
            </a:r>
            <a:r>
              <a:rPr lang="el-GR" dirty="0"/>
              <a:t> </a:t>
            </a:r>
            <a:r>
              <a:rPr lang="el-GR" dirty="0" err="1"/>
              <a:t>κατα</a:t>
            </a:r>
            <a:r>
              <a:rPr lang="el-GR" dirty="0"/>
              <a:t>́ </a:t>
            </a:r>
            <a:r>
              <a:rPr lang="el-GR" dirty="0" err="1"/>
              <a:t>τρόπο</a:t>
            </a:r>
            <a:r>
              <a:rPr lang="el-GR" dirty="0"/>
              <a:t> </a:t>
            </a:r>
            <a:r>
              <a:rPr lang="el-GR" dirty="0" err="1"/>
              <a:t>ουσιαστικο</a:t>
            </a:r>
            <a:r>
              <a:rPr lang="el-GR" dirty="0"/>
              <a:t>́ με την </a:t>
            </a:r>
            <a:r>
              <a:rPr lang="el-GR" b="1" dirty="0" err="1"/>
              <a:t>κατάκτηση</a:t>
            </a:r>
            <a:r>
              <a:rPr lang="el-GR" b="1" dirty="0"/>
              <a:t> της </a:t>
            </a:r>
            <a:r>
              <a:rPr lang="el-GR" b="1" dirty="0" err="1"/>
              <a:t>ανάγνωσης</a:t>
            </a:r>
            <a:r>
              <a:rPr lang="el-GR" b="1" dirty="0"/>
              <a:t> και της </a:t>
            </a:r>
            <a:r>
              <a:rPr lang="el-GR" b="1" dirty="0" err="1"/>
              <a:t>γραφής</a:t>
            </a:r>
            <a:r>
              <a:rPr lang="el-GR" dirty="0"/>
              <a:t>, </a:t>
            </a:r>
            <a:r>
              <a:rPr lang="el-GR" dirty="0" err="1"/>
              <a:t>ενω</a:t>
            </a:r>
            <a:r>
              <a:rPr lang="el-GR" dirty="0"/>
              <a:t>́ </a:t>
            </a:r>
            <a:r>
              <a:rPr lang="el-GR" dirty="0" err="1"/>
              <a:t>ελλείψεις</a:t>
            </a:r>
            <a:r>
              <a:rPr lang="el-GR" dirty="0"/>
              <a:t> στη </a:t>
            </a:r>
            <a:r>
              <a:rPr lang="el-GR" dirty="0" err="1"/>
              <a:t>γλωσσικη</a:t>
            </a:r>
            <a:r>
              <a:rPr lang="el-GR" dirty="0"/>
              <a:t>́ </a:t>
            </a:r>
            <a:r>
              <a:rPr lang="el-GR" dirty="0" err="1"/>
              <a:t>αυτη</a:t>
            </a:r>
            <a:r>
              <a:rPr lang="el-GR" dirty="0"/>
              <a:t>́ </a:t>
            </a:r>
            <a:r>
              <a:rPr lang="el-GR" dirty="0" err="1"/>
              <a:t>δεξιότητα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́ να </a:t>
            </a:r>
            <a:r>
              <a:rPr lang="el-GR" dirty="0" err="1"/>
              <a:t>σηματοδοτήσουν</a:t>
            </a:r>
            <a:r>
              <a:rPr lang="el-GR" dirty="0"/>
              <a:t> την </a:t>
            </a:r>
            <a:r>
              <a:rPr lang="el-GR" dirty="0" err="1"/>
              <a:t>ύπαρξη</a:t>
            </a:r>
            <a:r>
              <a:rPr lang="el-GR" dirty="0"/>
              <a:t> </a:t>
            </a:r>
            <a:r>
              <a:rPr lang="el-GR" dirty="0" err="1"/>
              <a:t>μελλοντικών</a:t>
            </a:r>
            <a:r>
              <a:rPr lang="el-GR" dirty="0"/>
              <a:t> </a:t>
            </a:r>
            <a:r>
              <a:rPr lang="el-GR" dirty="0" err="1"/>
              <a:t>μαθησιακών</a:t>
            </a:r>
            <a:r>
              <a:rPr lang="el-GR" dirty="0"/>
              <a:t> </a:t>
            </a:r>
            <a:r>
              <a:rPr lang="el-GR" dirty="0" err="1"/>
              <a:t>δυσκολιών</a:t>
            </a:r>
            <a:r>
              <a:rPr lang="fr-FR" dirty="0"/>
              <a:t>. </a:t>
            </a:r>
            <a:r>
              <a:rPr lang="el-GR" dirty="0" err="1"/>
              <a:t>Αντίθετα</a:t>
            </a:r>
            <a:r>
              <a:rPr lang="el-GR" dirty="0"/>
              <a:t>,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παιδι</a:t>
            </a:r>
            <a:r>
              <a:rPr lang="el-GR" dirty="0"/>
              <a:t>́ </a:t>
            </a:r>
            <a:r>
              <a:rPr lang="el-GR" dirty="0" err="1"/>
              <a:t>προσχολικής</a:t>
            </a:r>
            <a:r>
              <a:rPr lang="el-GR" dirty="0"/>
              <a:t> </a:t>
            </a:r>
            <a:r>
              <a:rPr lang="el-GR" dirty="0" err="1"/>
              <a:t>ηλικίας</a:t>
            </a:r>
            <a:r>
              <a:rPr lang="el-GR" dirty="0"/>
              <a:t> που </a:t>
            </a:r>
            <a:r>
              <a:rPr lang="el-GR" dirty="0" err="1"/>
              <a:t>παρουσιάζει</a:t>
            </a:r>
            <a:r>
              <a:rPr lang="el-GR" dirty="0"/>
              <a:t> </a:t>
            </a:r>
            <a:r>
              <a:rPr lang="el-GR" dirty="0" err="1"/>
              <a:t>ανεπτυγμένη</a:t>
            </a:r>
            <a:r>
              <a:rPr lang="el-GR" dirty="0"/>
              <a:t> </a:t>
            </a:r>
            <a:r>
              <a:rPr lang="el-GR" dirty="0" err="1"/>
              <a:t>φωνολογικη</a:t>
            </a:r>
            <a:r>
              <a:rPr lang="el-GR" dirty="0"/>
              <a:t>́ </a:t>
            </a:r>
            <a:r>
              <a:rPr lang="el-GR" dirty="0" err="1"/>
              <a:t>ενημερότητα</a:t>
            </a:r>
            <a:r>
              <a:rPr lang="el-GR" dirty="0"/>
              <a:t>, </a:t>
            </a:r>
            <a:r>
              <a:rPr lang="el-GR" dirty="0" err="1"/>
              <a:t>έχει</a:t>
            </a:r>
            <a:r>
              <a:rPr lang="el-GR" dirty="0"/>
              <a:t> </a:t>
            </a:r>
            <a:r>
              <a:rPr lang="el-GR" dirty="0" err="1"/>
              <a:t>μεγάλες</a:t>
            </a:r>
            <a:r>
              <a:rPr lang="el-GR" dirty="0"/>
              <a:t> </a:t>
            </a:r>
            <a:r>
              <a:rPr lang="el-GR" dirty="0" err="1"/>
              <a:t>πιθανότητες</a:t>
            </a:r>
            <a:r>
              <a:rPr lang="el-GR" dirty="0"/>
              <a:t> να </a:t>
            </a:r>
            <a:r>
              <a:rPr lang="el-GR" dirty="0" err="1"/>
              <a:t>παρουσιάσει</a:t>
            </a:r>
            <a:r>
              <a:rPr lang="el-GR" dirty="0"/>
              <a:t> και </a:t>
            </a:r>
            <a:r>
              <a:rPr lang="el-GR" dirty="0" err="1"/>
              <a:t>ανεπτυγμένη</a:t>
            </a:r>
            <a:r>
              <a:rPr lang="el-GR" dirty="0"/>
              <a:t> </a:t>
            </a:r>
            <a:r>
              <a:rPr lang="el-GR" dirty="0" err="1"/>
              <a:t>ικανότητα</a:t>
            </a:r>
            <a:r>
              <a:rPr lang="el-GR" dirty="0"/>
              <a:t> στη </a:t>
            </a:r>
            <a:r>
              <a:rPr lang="el-GR" dirty="0" err="1"/>
              <a:t>γραφη</a:t>
            </a:r>
            <a:r>
              <a:rPr lang="el-GR" dirty="0"/>
              <a:t>́ και την </a:t>
            </a:r>
            <a:r>
              <a:rPr lang="el-GR" dirty="0" err="1"/>
              <a:t>ανάγνωση</a:t>
            </a:r>
            <a:r>
              <a:rPr lang="el-GR" dirty="0"/>
              <a:t>. </a:t>
            </a:r>
          </a:p>
          <a:p>
            <a:r>
              <a:rPr lang="el-GR" dirty="0"/>
              <a:t>Για </a:t>
            </a:r>
            <a:r>
              <a:rPr lang="el-GR" dirty="0" err="1"/>
              <a:t>παράδειγμα</a:t>
            </a:r>
            <a:r>
              <a:rPr lang="el-GR" dirty="0"/>
              <a:t>, για να </a:t>
            </a:r>
            <a:r>
              <a:rPr lang="el-GR" dirty="0" err="1"/>
              <a:t>μπορέσει</a:t>
            </a:r>
            <a:r>
              <a:rPr lang="el-GR" dirty="0"/>
              <a:t> το </a:t>
            </a:r>
            <a:r>
              <a:rPr lang="el-GR" dirty="0" err="1"/>
              <a:t>παιδι</a:t>
            </a:r>
            <a:r>
              <a:rPr lang="el-GR" dirty="0"/>
              <a:t>́ να </a:t>
            </a:r>
            <a:r>
              <a:rPr lang="el-GR" dirty="0" err="1"/>
              <a:t>γράψει</a:t>
            </a:r>
            <a:r>
              <a:rPr lang="el-GR" dirty="0"/>
              <a:t> και να </a:t>
            </a:r>
            <a:r>
              <a:rPr lang="el-GR" dirty="0" err="1"/>
              <a:t>διαβάσει</a:t>
            </a:r>
            <a:r>
              <a:rPr lang="el-GR" dirty="0"/>
              <a:t> τη </a:t>
            </a:r>
            <a:r>
              <a:rPr lang="el-GR" dirty="0" err="1"/>
              <a:t>λέξη</a:t>
            </a:r>
            <a:r>
              <a:rPr lang="el-GR" dirty="0"/>
              <a:t> "</a:t>
            </a:r>
            <a:r>
              <a:rPr lang="el-GR" dirty="0" err="1"/>
              <a:t>μάτι</a:t>
            </a:r>
            <a:r>
              <a:rPr lang="el-GR" dirty="0"/>
              <a:t>", </a:t>
            </a:r>
            <a:r>
              <a:rPr lang="el-GR" dirty="0" err="1"/>
              <a:t>πρέπει</a:t>
            </a:r>
            <a:r>
              <a:rPr lang="el-GR" dirty="0"/>
              <a:t> να </a:t>
            </a:r>
            <a:r>
              <a:rPr lang="el-GR" dirty="0" err="1"/>
              <a:t>συνειδητοποιήσει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η </a:t>
            </a:r>
            <a:r>
              <a:rPr lang="el-GR" dirty="0" err="1"/>
              <a:t>λέξη</a:t>
            </a:r>
            <a:r>
              <a:rPr lang="el-GR" dirty="0"/>
              <a:t> </a:t>
            </a:r>
            <a:r>
              <a:rPr lang="el-GR" dirty="0" err="1"/>
              <a:t>αποτελείται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τέσσερα</a:t>
            </a:r>
            <a:r>
              <a:rPr lang="el-GR" dirty="0"/>
              <a:t> </a:t>
            </a:r>
            <a:r>
              <a:rPr lang="el-GR" dirty="0" err="1"/>
              <a:t>φωνήματα</a:t>
            </a:r>
            <a:r>
              <a:rPr lang="el-GR" dirty="0"/>
              <a:t> (/</a:t>
            </a:r>
            <a:r>
              <a:rPr lang="fr-FR" dirty="0"/>
              <a:t>m/, /a/, /</a:t>
            </a:r>
            <a:r>
              <a:rPr lang="fr-FR" dirty="0" err="1"/>
              <a:t>t</a:t>
            </a:r>
            <a:r>
              <a:rPr lang="fr-FR" dirty="0"/>
              <a:t>/, /i/), </a:t>
            </a:r>
            <a:r>
              <a:rPr lang="el-GR" dirty="0"/>
              <a:t>τα </a:t>
            </a:r>
            <a:r>
              <a:rPr lang="el-GR" dirty="0" err="1"/>
              <a:t>οποία</a:t>
            </a:r>
            <a:r>
              <a:rPr lang="el-GR" dirty="0"/>
              <a:t> </a:t>
            </a:r>
            <a:r>
              <a:rPr lang="el-GR" dirty="0" err="1"/>
              <a:t>αντιστοιχούν</a:t>
            </a:r>
            <a:r>
              <a:rPr lang="el-GR" dirty="0"/>
              <a:t> σε </a:t>
            </a:r>
            <a:r>
              <a:rPr lang="el-GR" dirty="0" err="1"/>
              <a:t>τέσσερα</a:t>
            </a:r>
            <a:r>
              <a:rPr lang="el-GR" dirty="0"/>
              <a:t> </a:t>
            </a:r>
            <a:r>
              <a:rPr lang="el-GR" dirty="0" err="1"/>
              <a:t>γραφήματα</a:t>
            </a:r>
            <a:r>
              <a:rPr lang="el-GR" dirty="0"/>
              <a:t> (μ, α, τ, ι).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69963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4FE8B9-FC4C-B240-B40B-01CC6AE2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τι </a:t>
            </a:r>
            <a:r>
              <a:rPr lang="el-GR" dirty="0" err="1"/>
              <a:t>προβληματα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αντιμετωπισουν</a:t>
            </a:r>
            <a:r>
              <a:rPr lang="el-GR" dirty="0"/>
              <a:t> τα </a:t>
            </a:r>
            <a:r>
              <a:rPr lang="el-GR" dirty="0" err="1"/>
              <a:t>παιδια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1A908D-6B42-C34A-A56F-09D2FCEE2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815" y="2522297"/>
            <a:ext cx="7729728" cy="392480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Μια </a:t>
            </a:r>
            <a:r>
              <a:rPr lang="el-GR" dirty="0" err="1"/>
              <a:t>δυσκολία</a:t>
            </a:r>
            <a:r>
              <a:rPr lang="el-GR" dirty="0"/>
              <a:t> που </a:t>
            </a:r>
            <a:r>
              <a:rPr lang="el-GR" dirty="0" err="1"/>
              <a:t>μπορει</a:t>
            </a:r>
            <a:r>
              <a:rPr lang="el-GR" dirty="0"/>
              <a:t>́ να </a:t>
            </a:r>
            <a:r>
              <a:rPr lang="el-GR" dirty="0" err="1"/>
              <a:t>αντιμετωπίσουν</a:t>
            </a:r>
            <a:r>
              <a:rPr lang="el-GR" dirty="0"/>
              <a:t> τα </a:t>
            </a:r>
            <a:r>
              <a:rPr lang="el-GR" dirty="0" err="1"/>
              <a:t>παιδια</a:t>
            </a:r>
            <a:r>
              <a:rPr lang="el-GR" dirty="0"/>
              <a:t>́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οι </a:t>
            </a:r>
            <a:r>
              <a:rPr lang="el-GR" dirty="0" err="1"/>
              <a:t>αντιστοιχίες</a:t>
            </a:r>
            <a:r>
              <a:rPr lang="el-GR" dirty="0"/>
              <a:t> </a:t>
            </a:r>
            <a:r>
              <a:rPr lang="el-GR" dirty="0" err="1"/>
              <a:t>μεταξυ</a:t>
            </a:r>
            <a:r>
              <a:rPr lang="el-GR" dirty="0"/>
              <a:t>́ των </a:t>
            </a:r>
            <a:r>
              <a:rPr lang="el-GR" dirty="0" err="1"/>
              <a:t>φωνημάτων</a:t>
            </a:r>
            <a:r>
              <a:rPr lang="el-GR" dirty="0"/>
              <a:t> και των </a:t>
            </a:r>
            <a:r>
              <a:rPr lang="el-GR" dirty="0" err="1"/>
              <a:t>γραφημάτων</a:t>
            </a:r>
            <a:r>
              <a:rPr lang="el-GR" dirty="0"/>
              <a:t> δεν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πάντα</a:t>
            </a:r>
            <a:r>
              <a:rPr lang="el-GR" dirty="0"/>
              <a:t> </a:t>
            </a:r>
            <a:r>
              <a:rPr lang="el-GR" dirty="0" err="1"/>
              <a:t>μονοσήμαντες</a:t>
            </a:r>
            <a:r>
              <a:rPr lang="el-GR" dirty="0"/>
              <a:t>, </a:t>
            </a:r>
            <a:r>
              <a:rPr lang="el-GR" dirty="0" err="1"/>
              <a:t>αφου</a:t>
            </a:r>
            <a:r>
              <a:rPr lang="el-GR" dirty="0"/>
              <a:t>́ </a:t>
            </a:r>
            <a:r>
              <a:rPr lang="el-GR" dirty="0" err="1"/>
              <a:t>υπάρχουν</a:t>
            </a:r>
            <a:r>
              <a:rPr lang="el-GR" dirty="0"/>
              <a:t> </a:t>
            </a:r>
            <a:r>
              <a:rPr lang="el-GR" dirty="0" err="1"/>
              <a:t>λέξεις</a:t>
            </a:r>
            <a:r>
              <a:rPr lang="el-GR" dirty="0"/>
              <a:t> που </a:t>
            </a:r>
            <a:r>
              <a:rPr lang="el-GR" dirty="0" err="1"/>
              <a:t>ακολουθούν</a:t>
            </a:r>
            <a:r>
              <a:rPr lang="el-GR" dirty="0"/>
              <a:t> τους </a:t>
            </a:r>
            <a:r>
              <a:rPr lang="el-GR" dirty="0" err="1"/>
              <a:t>κανόνες</a:t>
            </a:r>
            <a:r>
              <a:rPr lang="el-GR" dirty="0"/>
              <a:t> της </a:t>
            </a:r>
            <a:r>
              <a:rPr lang="el-GR" dirty="0" err="1"/>
              <a:t>ιστορικής</a:t>
            </a:r>
            <a:r>
              <a:rPr lang="el-GR" dirty="0"/>
              <a:t> </a:t>
            </a:r>
            <a:r>
              <a:rPr lang="el-GR" dirty="0" err="1"/>
              <a:t>εξέλιξης</a:t>
            </a:r>
            <a:r>
              <a:rPr lang="el-GR" dirty="0"/>
              <a:t> της </a:t>
            </a:r>
            <a:r>
              <a:rPr lang="el-GR" dirty="0" err="1"/>
              <a:t>ορθογραφίας</a:t>
            </a:r>
            <a:r>
              <a:rPr lang="el-GR" dirty="0"/>
              <a:t>, </a:t>
            </a:r>
            <a:r>
              <a:rPr lang="el-GR" dirty="0" err="1"/>
              <a:t>οπότε</a:t>
            </a:r>
            <a:r>
              <a:rPr lang="el-GR" dirty="0"/>
              <a:t> σε </a:t>
            </a:r>
            <a:r>
              <a:rPr lang="el-GR" dirty="0" err="1"/>
              <a:t>αυτη</a:t>
            </a:r>
            <a:r>
              <a:rPr lang="el-GR" dirty="0"/>
              <a:t>́ την </a:t>
            </a:r>
            <a:r>
              <a:rPr lang="el-GR" dirty="0" err="1"/>
              <a:t>περίπτωση</a:t>
            </a:r>
            <a:r>
              <a:rPr lang="el-GR" dirty="0"/>
              <a:t> τα </a:t>
            </a:r>
            <a:r>
              <a:rPr lang="el-GR" dirty="0" err="1"/>
              <a:t>γραφήματα</a:t>
            </a:r>
            <a:r>
              <a:rPr lang="el-GR" dirty="0"/>
              <a:t> δεν </a:t>
            </a:r>
            <a:r>
              <a:rPr lang="el-GR" dirty="0" err="1"/>
              <a:t>αντιστοιχούν</a:t>
            </a:r>
            <a:r>
              <a:rPr lang="el-GR" dirty="0"/>
              <a:t> στα </a:t>
            </a:r>
            <a:r>
              <a:rPr lang="el-GR" dirty="0" err="1"/>
              <a:t>φωνήματα</a:t>
            </a:r>
            <a:r>
              <a:rPr lang="el-GR" dirty="0"/>
              <a:t>. Για </a:t>
            </a:r>
            <a:r>
              <a:rPr lang="el-GR" dirty="0" err="1"/>
              <a:t>παράδειγμα</a:t>
            </a:r>
            <a:r>
              <a:rPr lang="el-GR" dirty="0"/>
              <a:t>, το </a:t>
            </a:r>
            <a:r>
              <a:rPr lang="el-GR" dirty="0" err="1"/>
              <a:t>φώνημα</a:t>
            </a:r>
            <a:r>
              <a:rPr lang="el-GR" dirty="0"/>
              <a:t> /</a:t>
            </a:r>
            <a:r>
              <a:rPr lang="fr-FR" dirty="0"/>
              <a:t>i/ </a:t>
            </a:r>
            <a:r>
              <a:rPr lang="el-GR" dirty="0"/>
              <a:t>στην </a:t>
            </a:r>
            <a:r>
              <a:rPr lang="el-GR" dirty="0" err="1"/>
              <a:t>ελληνικη</a:t>
            </a:r>
            <a:r>
              <a:rPr lang="el-GR" dirty="0"/>
              <a:t>́ </a:t>
            </a:r>
            <a:r>
              <a:rPr lang="el-GR" dirty="0" err="1"/>
              <a:t>δηλώνεται</a:t>
            </a:r>
            <a:r>
              <a:rPr lang="el-GR" dirty="0"/>
              <a:t> με </a:t>
            </a:r>
            <a:r>
              <a:rPr lang="el-GR" dirty="0" err="1"/>
              <a:t>περισσότερα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γράμματα</a:t>
            </a:r>
            <a:r>
              <a:rPr lang="el-GR" dirty="0"/>
              <a:t> ή </a:t>
            </a:r>
            <a:r>
              <a:rPr lang="el-GR" dirty="0" err="1"/>
              <a:t>συνδυασμούς</a:t>
            </a:r>
            <a:r>
              <a:rPr lang="el-GR" dirty="0"/>
              <a:t> </a:t>
            </a:r>
            <a:r>
              <a:rPr lang="el-GR" dirty="0" err="1"/>
              <a:t>γραμμάτων</a:t>
            </a:r>
            <a:r>
              <a:rPr lang="el-GR" dirty="0"/>
              <a:t> (ι, η, υ, ει, οι, </a:t>
            </a:r>
            <a:r>
              <a:rPr lang="el-GR" dirty="0" err="1"/>
              <a:t>υι</a:t>
            </a:r>
            <a:r>
              <a:rPr lang="el-GR" dirty="0"/>
              <a:t>). </a:t>
            </a:r>
          </a:p>
          <a:p>
            <a:r>
              <a:rPr lang="el-GR" dirty="0"/>
              <a:t>Μια </a:t>
            </a:r>
            <a:r>
              <a:rPr lang="el-GR" dirty="0" err="1"/>
              <a:t>επιπλέον</a:t>
            </a:r>
            <a:r>
              <a:rPr lang="el-GR" dirty="0"/>
              <a:t> </a:t>
            </a:r>
            <a:r>
              <a:rPr lang="el-GR" dirty="0" err="1"/>
              <a:t>δυσκολία</a:t>
            </a:r>
            <a:r>
              <a:rPr lang="el-GR" dirty="0"/>
              <a:t> για τα </a:t>
            </a:r>
            <a:r>
              <a:rPr lang="el-GR" dirty="0" err="1"/>
              <a:t>παιδια</a:t>
            </a:r>
            <a:r>
              <a:rPr lang="el-GR" dirty="0"/>
              <a:t>́, στην </a:t>
            </a:r>
            <a:r>
              <a:rPr lang="el-GR" dirty="0" err="1"/>
              <a:t>προσπάθεια</a:t>
            </a:r>
            <a:r>
              <a:rPr lang="el-GR" dirty="0"/>
              <a:t>́ τους να </a:t>
            </a:r>
            <a:r>
              <a:rPr lang="el-GR" dirty="0" err="1"/>
              <a:t>αντιληφθούν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οι </a:t>
            </a:r>
            <a:r>
              <a:rPr lang="el-GR" dirty="0" err="1"/>
              <a:t>λέξεις</a:t>
            </a:r>
            <a:r>
              <a:rPr lang="el-GR" dirty="0"/>
              <a:t> </a:t>
            </a:r>
            <a:r>
              <a:rPr lang="el-GR" dirty="0" err="1"/>
              <a:t>αποτελούνται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φωνήματα</a:t>
            </a:r>
            <a:r>
              <a:rPr lang="el-GR" dirty="0"/>
              <a:t>, </a:t>
            </a:r>
            <a:r>
              <a:rPr lang="el-GR" dirty="0" err="1"/>
              <a:t>είναι</a:t>
            </a:r>
            <a:r>
              <a:rPr lang="el-GR" dirty="0"/>
              <a:t> η </a:t>
            </a:r>
            <a:r>
              <a:rPr lang="el-GR" dirty="0" err="1"/>
              <a:t>απουσία</a:t>
            </a:r>
            <a:r>
              <a:rPr lang="el-GR" dirty="0"/>
              <a:t> </a:t>
            </a:r>
            <a:r>
              <a:rPr lang="el-GR" dirty="0" err="1"/>
              <a:t>σημασιολογικου</a:t>
            </a:r>
            <a:r>
              <a:rPr lang="el-GR" dirty="0"/>
              <a:t>́ </a:t>
            </a:r>
            <a:r>
              <a:rPr lang="el-GR" dirty="0" err="1"/>
              <a:t>περιεχομένου</a:t>
            </a:r>
            <a:r>
              <a:rPr lang="el-GR" dirty="0"/>
              <a:t> των </a:t>
            </a:r>
            <a:r>
              <a:rPr lang="el-GR" dirty="0" err="1"/>
              <a:t>φωνημάτων</a:t>
            </a:r>
            <a:r>
              <a:rPr lang="el-GR" dirty="0"/>
              <a:t> (</a:t>
            </a:r>
            <a:r>
              <a:rPr lang="el-GR" dirty="0" err="1"/>
              <a:t>Κατη</a:t>
            </a:r>
            <a:r>
              <a:rPr lang="el-GR" dirty="0"/>
              <a:t>́ 1992). Τα </a:t>
            </a:r>
            <a:r>
              <a:rPr lang="el-GR" dirty="0" err="1"/>
              <a:t>φωνήματα</a:t>
            </a:r>
            <a:r>
              <a:rPr lang="el-GR" dirty="0"/>
              <a:t> (π.χ. /</a:t>
            </a:r>
            <a:r>
              <a:rPr lang="fr-FR" dirty="0"/>
              <a:t>p/, /k/, /a/) </a:t>
            </a:r>
            <a:r>
              <a:rPr lang="el-GR" dirty="0"/>
              <a:t>δεν </a:t>
            </a:r>
            <a:r>
              <a:rPr lang="el-GR" dirty="0" err="1"/>
              <a:t>σημαίνουν</a:t>
            </a:r>
            <a:r>
              <a:rPr lang="el-GR" dirty="0"/>
              <a:t> </a:t>
            </a:r>
            <a:r>
              <a:rPr lang="el-GR" dirty="0" err="1"/>
              <a:t>τίποτα</a:t>
            </a:r>
            <a:r>
              <a:rPr lang="el-GR" dirty="0"/>
              <a:t>. </a:t>
            </a:r>
          </a:p>
          <a:p>
            <a:r>
              <a:rPr lang="el-GR" dirty="0"/>
              <a:t> </a:t>
            </a:r>
            <a:r>
              <a:rPr lang="el-GR" b="1" dirty="0" err="1">
                <a:highlight>
                  <a:srgbClr val="FFFF00"/>
                </a:highlight>
              </a:rPr>
              <a:t>Συμπέρασμα</a:t>
            </a:r>
            <a:r>
              <a:rPr lang="el-GR" b="1" dirty="0">
                <a:highlight>
                  <a:srgbClr val="FFFF00"/>
                </a:highlight>
              </a:rPr>
              <a:t>: </a:t>
            </a:r>
            <a:r>
              <a:rPr lang="el-GR" b="1" dirty="0" err="1">
                <a:highlight>
                  <a:srgbClr val="FFFF00"/>
                </a:highlight>
              </a:rPr>
              <a:t>Υπάρχει</a:t>
            </a:r>
            <a:r>
              <a:rPr lang="el-GR" b="1" dirty="0">
                <a:highlight>
                  <a:srgbClr val="FFFF00"/>
                </a:highlight>
              </a:rPr>
              <a:t> </a:t>
            </a:r>
            <a:r>
              <a:rPr lang="el-GR" b="1" dirty="0" err="1">
                <a:highlight>
                  <a:srgbClr val="FFFF00"/>
                </a:highlight>
              </a:rPr>
              <a:t>στενη</a:t>
            </a:r>
            <a:r>
              <a:rPr lang="el-GR" b="1" dirty="0">
                <a:highlight>
                  <a:srgbClr val="FFFF00"/>
                </a:highlight>
              </a:rPr>
              <a:t>́ </a:t>
            </a:r>
            <a:r>
              <a:rPr lang="el-GR" b="1" dirty="0" err="1">
                <a:highlight>
                  <a:srgbClr val="FFFF00"/>
                </a:highlight>
              </a:rPr>
              <a:t>σχέση</a:t>
            </a:r>
            <a:r>
              <a:rPr lang="el-GR" b="1" dirty="0">
                <a:highlight>
                  <a:srgbClr val="FFFF00"/>
                </a:highlight>
              </a:rPr>
              <a:t> </a:t>
            </a:r>
            <a:r>
              <a:rPr lang="el-GR" b="1" dirty="0" err="1">
                <a:highlight>
                  <a:srgbClr val="FFFF00"/>
                </a:highlight>
              </a:rPr>
              <a:t>μεταξυ</a:t>
            </a:r>
            <a:r>
              <a:rPr lang="el-GR" b="1" dirty="0">
                <a:highlight>
                  <a:srgbClr val="FFFF00"/>
                </a:highlight>
              </a:rPr>
              <a:t>́ της </a:t>
            </a:r>
            <a:r>
              <a:rPr lang="el-GR" b="1" dirty="0" err="1">
                <a:highlight>
                  <a:srgbClr val="FFFF00"/>
                </a:highlight>
              </a:rPr>
              <a:t>ικανότητας</a:t>
            </a:r>
            <a:r>
              <a:rPr lang="el-GR" b="1" dirty="0">
                <a:highlight>
                  <a:srgbClr val="FFFF00"/>
                </a:highlight>
              </a:rPr>
              <a:t> των </a:t>
            </a:r>
            <a:r>
              <a:rPr lang="el-GR" b="1" dirty="0" err="1">
                <a:highlight>
                  <a:srgbClr val="FFFF00"/>
                </a:highlight>
              </a:rPr>
              <a:t>παιδιών</a:t>
            </a:r>
            <a:r>
              <a:rPr lang="el-GR" b="1" dirty="0">
                <a:highlight>
                  <a:srgbClr val="FFFF00"/>
                </a:highlight>
              </a:rPr>
              <a:t> να </a:t>
            </a:r>
            <a:r>
              <a:rPr lang="el-GR" b="1" dirty="0" err="1">
                <a:highlight>
                  <a:srgbClr val="FFFF00"/>
                </a:highlight>
              </a:rPr>
              <a:t>διακρίνουν</a:t>
            </a:r>
            <a:r>
              <a:rPr lang="el-GR" b="1" dirty="0">
                <a:highlight>
                  <a:srgbClr val="FFFF00"/>
                </a:highlight>
              </a:rPr>
              <a:t> τα </a:t>
            </a:r>
            <a:r>
              <a:rPr lang="el-GR" b="1" dirty="0" err="1">
                <a:highlight>
                  <a:srgbClr val="FFFF00"/>
                </a:highlight>
              </a:rPr>
              <a:t>φωνήματα</a:t>
            </a:r>
            <a:r>
              <a:rPr lang="el-GR" b="1" dirty="0">
                <a:highlight>
                  <a:srgbClr val="FFFF00"/>
                </a:highlight>
              </a:rPr>
              <a:t> μιας </a:t>
            </a:r>
            <a:r>
              <a:rPr lang="el-GR" b="1" dirty="0" err="1">
                <a:highlight>
                  <a:srgbClr val="FFFF00"/>
                </a:highlight>
              </a:rPr>
              <a:t>λέξης</a:t>
            </a:r>
            <a:r>
              <a:rPr lang="el-GR" b="1" dirty="0">
                <a:highlight>
                  <a:srgbClr val="FFFF00"/>
                </a:highlight>
              </a:rPr>
              <a:t> και της </a:t>
            </a:r>
            <a:r>
              <a:rPr lang="el-GR" b="1" dirty="0" err="1">
                <a:highlight>
                  <a:srgbClr val="FFFF00"/>
                </a:highlight>
              </a:rPr>
              <a:t>ικανότητάς</a:t>
            </a:r>
            <a:r>
              <a:rPr lang="el-GR" b="1" dirty="0">
                <a:highlight>
                  <a:srgbClr val="FFFF00"/>
                </a:highlight>
              </a:rPr>
              <a:t> τους να τη </a:t>
            </a:r>
            <a:r>
              <a:rPr lang="el-GR" b="1" dirty="0" err="1">
                <a:highlight>
                  <a:srgbClr val="FFFF00"/>
                </a:highlight>
              </a:rPr>
              <a:t>διαβάζουν</a:t>
            </a:r>
            <a:r>
              <a:rPr lang="el-GR" b="1" dirty="0">
                <a:highlight>
                  <a:srgbClr val="FFFF00"/>
                </a:highlight>
              </a:rPr>
              <a:t> και να τη </a:t>
            </a:r>
            <a:r>
              <a:rPr lang="el-GR" b="1" dirty="0" err="1">
                <a:highlight>
                  <a:srgbClr val="FFFF00"/>
                </a:highlight>
              </a:rPr>
              <a:t>γράφουν</a:t>
            </a:r>
            <a:r>
              <a:rPr lang="el-GR" b="1" dirty="0">
                <a:highlight>
                  <a:srgbClr val="FFFF00"/>
                </a:highlight>
              </a:rPr>
              <a:t>.</a:t>
            </a:r>
            <a:endParaRPr lang="fr-FR" b="1" dirty="0">
              <a:highlight>
                <a:srgbClr val="FFFF00"/>
              </a:highlight>
            </a:endParaRPr>
          </a:p>
          <a:p>
            <a:endParaRPr lang="el-GR" b="1" dirty="0">
              <a:highlight>
                <a:srgbClr val="FFFF00"/>
              </a:highlight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2240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8D216E1B-1DD6-654F-851E-F1878E29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σκοπο</a:t>
            </a:r>
            <a:r>
              <a:rPr lang="el-GR" dirty="0"/>
              <a:t> </a:t>
            </a:r>
            <a:r>
              <a:rPr lang="el-GR" dirty="0" err="1"/>
              <a:t>εξυπηρετουν</a:t>
            </a:r>
            <a:r>
              <a:rPr lang="el-GR" dirty="0"/>
              <a:t> οι </a:t>
            </a:r>
            <a:r>
              <a:rPr lang="el-GR" dirty="0" err="1"/>
              <a:t>παρακατω</a:t>
            </a:r>
            <a:r>
              <a:rPr lang="el-GR" dirty="0"/>
              <a:t> </a:t>
            </a:r>
            <a:r>
              <a:rPr lang="el-GR" dirty="0" err="1"/>
              <a:t>ασκησεισ</a:t>
            </a:r>
            <a:r>
              <a:rPr lang="el-GR" dirty="0"/>
              <a:t>; Σε ποιες </a:t>
            </a:r>
            <a:r>
              <a:rPr lang="el-GR" dirty="0" err="1"/>
              <a:t>ηλικιεσ</a:t>
            </a:r>
            <a:r>
              <a:rPr lang="el-GR" dirty="0"/>
              <a:t> </a:t>
            </a:r>
            <a:r>
              <a:rPr lang="el-GR" dirty="0" err="1"/>
              <a:t>απευθυνονται</a:t>
            </a:r>
            <a:r>
              <a:rPr lang="el-GR" dirty="0"/>
              <a:t>;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C61BBB76-6731-024E-8EFD-3CE4B4A58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5995" y="2791333"/>
            <a:ext cx="3750197" cy="3586318"/>
          </a:xfrm>
          <a:prstGeom prst="rect">
            <a:avLst/>
          </a:prstGeo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DB65B107-F7B3-5C43-8AE1-72EA266C06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73215" y="2638051"/>
            <a:ext cx="4043124" cy="37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852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8D216E1B-1DD6-654F-851E-F1878E29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αυτή η </a:t>
            </a:r>
            <a:r>
              <a:rPr lang="el-GR" dirty="0" err="1"/>
              <a:t>ασκηση</a:t>
            </a:r>
            <a:r>
              <a:rPr lang="el-GR" dirty="0"/>
              <a:t>… ποια </a:t>
            </a:r>
            <a:r>
              <a:rPr lang="el-GR" dirty="0" err="1"/>
              <a:t>μπορει</a:t>
            </a:r>
            <a:r>
              <a:rPr lang="el-GR" dirty="0"/>
              <a:t> να είναι η </a:t>
            </a:r>
            <a:r>
              <a:rPr lang="el-GR" dirty="0" err="1"/>
              <a:t>ομαδα-στοχοσ</a:t>
            </a:r>
            <a:r>
              <a:rPr lang="el-GR" dirty="0"/>
              <a:t> της;</a:t>
            </a:r>
          </a:p>
        </p:txBody>
      </p:sp>
      <p:sp>
        <p:nvSpPr>
          <p:cNvPr id="12" name="Θέση περιεχομένου 11">
            <a:extLst>
              <a:ext uri="{FF2B5EF4-FFF2-40B4-BE49-F238E27FC236}">
                <a16:creationId xmlns:a16="http://schemas.microsoft.com/office/drawing/2014/main" id="{B5DCF939-BA20-D645-8D2D-89A2C73BB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4464D70-23A6-0241-8E10-E5C62E9B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417" y="2638051"/>
            <a:ext cx="9207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5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9AE73F0-9456-7046-A6D7-E25FE18F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913"/>
            <a:ext cx="10152062" cy="1511300"/>
          </a:xfrm>
        </p:spPr>
        <p:txBody>
          <a:bodyPr>
            <a:normAutofit fontScale="90000"/>
          </a:bodyPr>
          <a:lstStyle/>
          <a:p>
            <a:r>
              <a:rPr lang="el-GR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Από πόσους φθόγγους αποτελούνται οι λέξεις  «υιός» και «ιός» της Ελληνικής, 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knot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l-GR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και 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l-GR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της Αγγλικής ;</a:t>
            </a:r>
            <a:br>
              <a:rPr lang="el-GR" altLang="el-G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l-GR" sz="32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19163B48-9E86-8243-8358-13B7C2B1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>
                <a:ea typeface="ＭＳ Ｐゴシック" panose="020B0600070205080204" pitchFamily="34" charset="-128"/>
              </a:rPr>
              <a:t>Η ικανότητά μας να αναλύουμε μια λέξη στον κάθε φθόγγο της χωριστά, δεν εξαρτάται από τη γνώση μας για την ορθογραφία. Ο αρχικός φθόγγος και στις δύο λέξεις μπορεί να αναπαρίσταται με δύο γράμματα, δεν παύει, όμως, να είναι ο ένας και ο αυτός και για τις δύο</a:t>
            </a:r>
          </a:p>
          <a:p>
            <a:r>
              <a:rPr lang="el-GR" altLang="el-GR" dirty="0">
                <a:ea typeface="ＭＳ Ｐゴシック" panose="020B0600070205080204" pitchFamily="34" charset="-128"/>
              </a:rPr>
              <a:t>Από πόσους φθόγγους αποτελείται η λέξη «συνεννοούμαι»; </a:t>
            </a:r>
          </a:p>
          <a:p>
            <a:pPr marL="0" indent="0">
              <a:buNone/>
            </a:pPr>
            <a:r>
              <a:rPr lang="el-GR" altLang="el-GR" dirty="0">
                <a:ea typeface="ＭＳ Ｐゴシック" panose="020B0600070205080204" pitchFamily="34" charset="-128"/>
              </a:rPr>
              <a:t>[</a:t>
            </a:r>
            <a:r>
              <a:rPr lang="en-US" altLang="el-GR" dirty="0">
                <a:ea typeface="ＭＳ Ｐゴシック" panose="020B0600070205080204" pitchFamily="34" charset="-128"/>
              </a:rPr>
              <a:t>s-</a:t>
            </a:r>
            <a:r>
              <a:rPr lang="en-US" altLang="el-GR" dirty="0" err="1">
                <a:ea typeface="ＭＳ Ｐゴシック" panose="020B0600070205080204" pitchFamily="34" charset="-128"/>
              </a:rPr>
              <a:t>i</a:t>
            </a:r>
            <a:r>
              <a:rPr lang="en-US" altLang="el-GR" dirty="0">
                <a:ea typeface="ＭＳ Ｐゴシック" panose="020B0600070205080204" pitchFamily="34" charset="-128"/>
              </a:rPr>
              <a:t>-n-e-n-o-u-m-e]</a:t>
            </a:r>
            <a:r>
              <a:rPr lang="el-GR" altLang="el-GR" dirty="0">
                <a:ea typeface="ＭＳ Ｐゴシック" panose="020B0600070205080204" pitchFamily="34" charset="-128"/>
              </a:rPr>
              <a:t> 9</a:t>
            </a:r>
          </a:p>
          <a:p>
            <a:r>
              <a:rPr lang="el-GR" altLang="el-GR" dirty="0" err="1">
                <a:ea typeface="ＭＳ Ｐゴシック" panose="020B0600070205080204" pitchFamily="34" charset="-128"/>
              </a:rPr>
              <a:t>Απ</a:t>
            </a:r>
            <a:r>
              <a:rPr lang="en-US" altLang="el-GR" dirty="0" err="1">
                <a:ea typeface="ＭＳ Ｐゴシック" panose="020B0600070205080204" pitchFamily="34" charset="-128"/>
              </a:rPr>
              <a:t>ό</a:t>
            </a:r>
            <a:r>
              <a:rPr lang="el-GR" altLang="el-GR" dirty="0">
                <a:ea typeface="ＭＳ Ｐゴシック" panose="020B0600070205080204" pitchFamily="34" charset="-128"/>
              </a:rPr>
              <a:t> πόσα γράμματα αποτελείται η ίδια λέξη;</a:t>
            </a:r>
          </a:p>
          <a:p>
            <a:pPr marL="0" indent="0">
              <a:buNone/>
            </a:pPr>
            <a:r>
              <a:rPr lang="el-GR" altLang="el-GR" dirty="0">
                <a:ea typeface="ＭＳ Ｐゴシック" panose="020B0600070205080204" pitchFamily="34" charset="-128"/>
              </a:rPr>
              <a:t>&lt;συνεννοούμαι&gt; 12</a:t>
            </a:r>
          </a:p>
        </p:txBody>
      </p:sp>
    </p:spTree>
    <p:extLst>
      <p:ext uri="{BB962C8B-B14F-4D97-AF65-F5344CB8AC3E}">
        <p14:creationId xmlns:p14="http://schemas.microsoft.com/office/powerpoint/2010/main" val="42946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19A331-E546-0044-A402-7A2700F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παρατηρειτε</a:t>
            </a:r>
            <a:r>
              <a:rPr lang="el-GR" dirty="0"/>
              <a:t> στην </a:t>
            </a:r>
            <a:r>
              <a:rPr lang="el-GR" dirty="0" err="1"/>
              <a:t>παρακατω</a:t>
            </a:r>
            <a:r>
              <a:rPr lang="el-GR" dirty="0"/>
              <a:t> </a:t>
            </a:r>
            <a:r>
              <a:rPr lang="el-GR" dirty="0" err="1"/>
              <a:t>ασκηση</a:t>
            </a:r>
            <a:r>
              <a:rPr lang="el-GR" dirty="0"/>
              <a:t>; Ποια </a:t>
            </a:r>
            <a:r>
              <a:rPr lang="el-GR" dirty="0" err="1"/>
              <a:t>μεθοδολογικη</a:t>
            </a:r>
            <a:r>
              <a:rPr lang="el-GR" dirty="0"/>
              <a:t> </a:t>
            </a:r>
            <a:r>
              <a:rPr lang="el-GR" dirty="0" err="1"/>
              <a:t>αρχη</a:t>
            </a:r>
            <a:r>
              <a:rPr lang="el-GR" dirty="0"/>
              <a:t> της </a:t>
            </a:r>
            <a:r>
              <a:rPr lang="el-GR" dirty="0" err="1"/>
              <a:t>φωνολογιασ</a:t>
            </a:r>
            <a:r>
              <a:rPr lang="el-GR" dirty="0"/>
              <a:t> </a:t>
            </a:r>
            <a:r>
              <a:rPr lang="el-GR" dirty="0" err="1"/>
              <a:t>αξιοποιει</a:t>
            </a:r>
            <a:r>
              <a:rPr lang="el-GR" dirty="0"/>
              <a:t>;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B4C88B7-7C33-9E4A-A794-9E2ECC626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166" y="2534253"/>
            <a:ext cx="4722959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14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Φωνολογική λέξη, τόνος, τονισμός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1430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pPr>
              <a:buNone/>
            </a:pPr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1066801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Κατά την εκφορά μιας φράσης οι συλλαβές οργανώνονται σε ομάδες, οι οποίες μπορεί να συμπίπτουν με τις γραμματικές λέξεις, σε αρκετές όμως περιπτώσεις περιλαμβάνουν περισσότερες από μία γραμματικές λέξεις.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2286000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Κάποιες γραμματικές λέξεις δεν υπάρχουν αυτόνομα μέσα στη φράση αλλά προσκολλώνται σε άλλες με τις οποίες σχηματίζουν μια λειτουργική μονάδα, τη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φωνολογική λέξη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.</a:t>
            </a:r>
          </a:p>
          <a:p>
            <a:r>
              <a:rPr lang="el-GR" sz="2000" dirty="0">
                <a:highlight>
                  <a:srgbClr val="FFFF00"/>
                </a:highlight>
                <a:latin typeface="Cambria" pitchFamily="18" charset="0"/>
                <a:sym typeface="Wingdings" pitchFamily="2" charset="2"/>
              </a:rPr>
              <a:t>Οι λέξεις που δεν υπάρχουν αυτόνομα μέσα στη φράση αποκαλούνται </a:t>
            </a:r>
            <a:r>
              <a:rPr lang="el-GR" sz="2000" b="1" dirty="0">
                <a:solidFill>
                  <a:srgbClr val="7030A0"/>
                </a:solidFill>
                <a:highlight>
                  <a:srgbClr val="FFFF00"/>
                </a:highlight>
                <a:latin typeface="Cambria" pitchFamily="18" charset="0"/>
                <a:sym typeface="Wingdings" pitchFamily="2" charset="2"/>
              </a:rPr>
              <a:t>κλιτικές</a:t>
            </a:r>
            <a:r>
              <a:rPr lang="el-GR" sz="2000" dirty="0">
                <a:highlight>
                  <a:srgbClr val="FFFF00"/>
                </a:highlight>
                <a:latin typeface="Cambria" pitchFamily="18" charset="0"/>
                <a:sym typeface="Wingdings" pitchFamily="2" charset="2"/>
              </a:rPr>
              <a:t> (άρθρα, αντωνυμίες, προθέσεις).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8800" y="401949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i="1" dirty="0">
                <a:latin typeface="Cambria" pitchFamily="18" charset="0"/>
              </a:rPr>
              <a:t>Δώσε μου το μολύβι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4 γραμματικές λέξεις</a:t>
            </a:r>
            <a:r>
              <a:rPr lang="el-GR" sz="2000" dirty="0">
                <a:latin typeface="Cambria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447669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i="1" dirty="0">
                <a:latin typeface="Cambria" pitchFamily="18" charset="0"/>
              </a:rPr>
              <a:t>Δώσε μου το μολύβι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2 φωνολογικές λέξεις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000" b="1" dirty="0">
                <a:latin typeface="Cambria" pitchFamily="18" charset="0"/>
              </a:rPr>
              <a:t>'</a:t>
            </a:r>
            <a:r>
              <a:rPr lang="el-GR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ð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osemu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 + 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tomo</a:t>
            </a:r>
            <a:r>
              <a:rPr lang="en-US" sz="2000" b="1" dirty="0" err="1">
                <a:latin typeface="Cambria" pitchFamily="18" charset="0"/>
              </a:rPr>
              <a:t>'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livi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)</a:t>
            </a:r>
            <a:r>
              <a:rPr lang="el-GR" sz="2000" dirty="0">
                <a:latin typeface="Cambria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5080338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</a:rPr>
              <a:t>Ένα ιδιαίτερο χαρακτηριστικό της φωνολογικής λέξης, που καθιστά σαφέστερη την αυτονομία της ως λειτουργική μονάδα, είναι ο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</a:rPr>
              <a:t>τόνος</a:t>
            </a:r>
            <a:r>
              <a:rPr lang="el-GR" sz="2000" dirty="0">
                <a:latin typeface="Cambria" pitchFamily="18" charset="0"/>
              </a:rPr>
              <a:t>. </a:t>
            </a:r>
          </a:p>
          <a:p>
            <a:pPr algn="just">
              <a:buClr>
                <a:srgbClr val="00B050"/>
              </a:buClr>
              <a:buFont typeface="Wingdings" pitchFamily="2" charset="2"/>
              <a:buChar char="Ø"/>
            </a:pPr>
            <a:r>
              <a:rPr lang="el-GR" sz="2000" b="1" dirty="0">
                <a:solidFill>
                  <a:srgbClr val="7030A0"/>
                </a:solidFill>
                <a:latin typeface="Cambria" pitchFamily="18" charset="0"/>
              </a:rPr>
              <a:t>Τόνος </a:t>
            </a:r>
            <a:r>
              <a:rPr lang="el-GR" sz="2000" dirty="0">
                <a:latin typeface="Cambria" pitchFamily="18" charset="0"/>
              </a:rPr>
              <a:t>είναι η ιδιότητα μιας συλλαβής να ξεχωρίζει από τις υπόλοιπες συλλαβές μιας φωνολογικής λέξης.</a:t>
            </a:r>
          </a:p>
        </p:txBody>
      </p:sp>
    </p:spTree>
    <p:extLst>
      <p:ext uri="{BB962C8B-B14F-4D97-AF65-F5344CB8AC3E}">
        <p14:creationId xmlns:p14="http://schemas.microsoft.com/office/powerpoint/2010/main" val="1946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22860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Φωνολογική λέξη, τόνος, τονισμός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1430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pPr>
              <a:buNone/>
            </a:pPr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914401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ambria" pitchFamily="18" charset="0"/>
                <a:sym typeface="Wingdings" pitchFamily="2" charset="2"/>
              </a:rPr>
              <a:t>Στην Ελληνική κάθε φωνολογική λέξη μπορεί να </a:t>
            </a:r>
            <a:r>
              <a:rPr lang="el-GR" sz="2000" dirty="0">
                <a:highlight>
                  <a:srgbClr val="FFFF00"/>
                </a:highlight>
                <a:latin typeface="Cambria" pitchFamily="18" charset="0"/>
                <a:sym typeface="Wingdings" pitchFamily="2" charset="2"/>
              </a:rPr>
              <a:t>περιέχει μόνο μία τονισμένη συλλαβή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και η συλλαβή αυτή μπορεί να είναι μία από τις τρεις τελευταίες συλλαβές της φωνολογικής λέξης (οξύτονες, παροξύτονες, προπαροξύτονες φωνολογικές λέξεις).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23622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Φωνολογικός τόνος  ≠ τονικό σημάδι ορθογραφίας</a:t>
            </a:r>
            <a:endParaRPr lang="el-GR" sz="2000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28800" y="2895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i="1" dirty="0">
                <a:latin typeface="Cambria" pitchFamily="18" charset="0"/>
              </a:rPr>
              <a:t>Μονοσύλλαβες λέξεις που δε φέρουν τονικό σημάδι στην ορθογραφία, τονίζονται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γη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sti</a:t>
            </a:r>
            <a:r>
              <a:rPr lang="en-US" sz="2000" b="1" dirty="0" err="1">
                <a:latin typeface="Cambria" pitchFamily="18" charset="0"/>
              </a:rPr>
              <a:t>'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ji</a:t>
            </a:r>
            <a:r>
              <a:rPr lang="en-US" sz="2000" b="1" dirty="0">
                <a:latin typeface="Cambria" pitchFamily="18" charset="0"/>
                <a:sym typeface="Wingdings" pitchFamily="2" charset="2"/>
              </a:rPr>
              <a:t>)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,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δεν</a:t>
            </a:r>
            <a:r>
              <a:rPr lang="en-US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n-US" sz="2000" b="1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000" b="1" dirty="0">
                <a:latin typeface="Cambria" pitchFamily="18" charset="0"/>
              </a:rPr>
              <a:t>'</a:t>
            </a:r>
            <a:r>
              <a:rPr lang="el-GR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ð</a:t>
            </a:r>
            <a:r>
              <a:rPr lang="en-US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en </a:t>
            </a:r>
            <a:r>
              <a:rPr lang="en-US" altLang="el-GR" sz="2000" b="1" dirty="0" err="1">
                <a:latin typeface="Cambria" pitchFamily="18" charset="0"/>
                <a:ea typeface="Times New Roman" pitchFamily="18" charset="0"/>
                <a:cs typeface="Tahoma" pitchFamily="34" charset="0"/>
              </a:rPr>
              <a:t>iɾ</a:t>
            </a:r>
            <a:r>
              <a:rPr lang="el-GR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θ</a:t>
            </a:r>
            <a:r>
              <a:rPr lang="en-US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e)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000" dirty="0">
                <a:latin typeface="Cambria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37338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i="1" dirty="0">
                <a:latin typeface="Cambria" pitchFamily="18" charset="0"/>
              </a:rPr>
              <a:t>Δισύλλαβες λέξεις που φέρουν τονικό σημάδι στην ορθογραφία, δεν τονίζονται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από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apoti</a:t>
            </a:r>
            <a:r>
              <a:rPr lang="en-US" sz="2000" b="1" dirty="0" err="1">
                <a:latin typeface="Cambria" pitchFamily="18" charset="0"/>
              </a:rPr>
              <a:t>'</a:t>
            </a:r>
            <a:r>
              <a:rPr lang="en-US" sz="2000" b="1" dirty="0" err="1">
                <a:latin typeface="Cambria" pitchFamily="18" charset="0"/>
                <a:sym typeface="Wingdings" pitchFamily="2" charset="2"/>
              </a:rPr>
              <a:t>boli</a:t>
            </a:r>
            <a:r>
              <a:rPr lang="en-US" sz="2000" b="1" dirty="0">
                <a:latin typeface="Cambria" pitchFamily="18" charset="0"/>
                <a:sym typeface="Wingdings" pitchFamily="2" charset="2"/>
              </a:rPr>
              <a:t>)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,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ότι</a:t>
            </a:r>
            <a:r>
              <a:rPr lang="en-US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n-US" sz="2000" b="1" dirty="0">
                <a:latin typeface="Cambria" pitchFamily="18" charset="0"/>
                <a:sym typeface="Wingdings" pitchFamily="2" charset="2"/>
              </a:rPr>
              <a:t>(</a:t>
            </a:r>
            <a:r>
              <a:rPr lang="en-US" sz="2000" b="1" dirty="0">
                <a:latin typeface="Cambria" pitchFamily="18" charset="0"/>
              </a:rPr>
              <a:t>'</a:t>
            </a:r>
            <a:r>
              <a:rPr lang="en-US" sz="2000" b="1" dirty="0" err="1">
                <a:latin typeface="Cambria" pitchFamily="18" charset="0"/>
                <a:cs typeface="Tahoma" pitchFamily="34" charset="0"/>
              </a:rPr>
              <a:t>ipe</a:t>
            </a:r>
            <a:r>
              <a:rPr lang="en-US" sz="2000" b="1" dirty="0">
                <a:latin typeface="Cambria" pitchFamily="18" charset="0"/>
                <a:cs typeface="Tahoma" pitchFamily="34" charset="0"/>
              </a:rPr>
              <a:t> </a:t>
            </a:r>
            <a:r>
              <a:rPr lang="en-US" sz="2000" b="1" dirty="0" err="1">
                <a:latin typeface="Cambria" pitchFamily="18" charset="0"/>
                <a:cs typeface="Tahoma" pitchFamily="34" charset="0"/>
              </a:rPr>
              <a:t>oti</a:t>
            </a:r>
            <a:r>
              <a:rPr lang="el-GR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θ</a:t>
            </a:r>
            <a:r>
              <a:rPr lang="en-US" altLang="el-GR" sz="2000" b="1" dirty="0" err="1">
                <a:latin typeface="Cambria" pitchFamily="18" charset="0"/>
                <a:ea typeface="Times New Roman" pitchFamily="18" charset="0"/>
                <a:cs typeface="Tahoma" pitchFamily="34" charset="0"/>
              </a:rPr>
              <a:t>a</a:t>
            </a:r>
            <a:r>
              <a:rPr lang="en-US" sz="2000" b="1" dirty="0" err="1">
                <a:latin typeface="Cambria" pitchFamily="18" charset="0"/>
              </a:rPr>
              <a:t>'</a:t>
            </a:r>
            <a:r>
              <a:rPr lang="en-US" altLang="el-GR" sz="2000" b="1" dirty="0" err="1">
                <a:latin typeface="Cambria" pitchFamily="18" charset="0"/>
                <a:ea typeface="Times New Roman" pitchFamily="18" charset="0"/>
                <a:cs typeface="Tahoma" pitchFamily="34" charset="0"/>
              </a:rPr>
              <a:t>fiji</a:t>
            </a:r>
            <a:r>
              <a:rPr lang="en-US" altLang="el-GR" sz="2000" b="1" dirty="0">
                <a:latin typeface="Cambria" pitchFamily="18" charset="0"/>
                <a:ea typeface="Times New Roman" pitchFamily="18" charset="0"/>
                <a:cs typeface="Tahoma" pitchFamily="34" charset="0"/>
              </a:rPr>
              <a:t>)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000" dirty="0">
                <a:latin typeface="Cambria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4572000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 O</a:t>
            </a:r>
            <a:r>
              <a:rPr lang="el-GR" sz="2000" dirty="0">
                <a:latin typeface="Cambria" pitchFamily="18" charset="0"/>
              </a:rPr>
              <a:t> τόνος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</a:rPr>
              <a:t>της Νέας Ελληνικής </a:t>
            </a:r>
            <a:r>
              <a:rPr lang="el-GR" sz="2000" dirty="0">
                <a:highlight>
                  <a:srgbClr val="FFFF00"/>
                </a:highlight>
                <a:latin typeface="Cambria" pitchFamily="18" charset="0"/>
              </a:rPr>
              <a:t>είναι </a:t>
            </a:r>
            <a:r>
              <a:rPr lang="el-GR" sz="2000" b="1" dirty="0">
                <a:solidFill>
                  <a:srgbClr val="7030A0"/>
                </a:solidFill>
                <a:highlight>
                  <a:srgbClr val="FFFF00"/>
                </a:highlight>
                <a:latin typeface="Cambria" pitchFamily="18" charset="0"/>
              </a:rPr>
              <a:t>δυναμικός τόνος (</a:t>
            </a:r>
            <a:r>
              <a:rPr 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mbria" pitchFamily="18" charset="0"/>
              </a:rPr>
              <a:t>stress</a:t>
            </a:r>
            <a:r>
              <a:rPr lang="en-US" sz="2000" b="1" dirty="0">
                <a:solidFill>
                  <a:srgbClr val="7030A0"/>
                </a:solidFill>
                <a:latin typeface="Cambria" pitchFamily="18" charset="0"/>
              </a:rPr>
              <a:t>)</a:t>
            </a:r>
            <a:r>
              <a:rPr lang="en-US" sz="2000" dirty="0">
                <a:latin typeface="Cambria" pitchFamily="18" charset="0"/>
              </a:rPr>
              <a:t> =</a:t>
            </a:r>
            <a:r>
              <a:rPr lang="el-GR" sz="2000" dirty="0">
                <a:latin typeface="Cambria" pitchFamily="18" charset="0"/>
              </a:rPr>
              <a:t> εκφράζεται ως δυναμική διαφοροποίηση μιας συλλαβής, η οποία κυριαρχεί με την ένταση και το μήκος της.</a:t>
            </a:r>
          </a:p>
          <a:p>
            <a:pPr algn="just">
              <a:buClr>
                <a:srgbClr val="00B050"/>
              </a:buCl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Σε άλλες γλώσσες (π.χ. Αρχαία Ελληνική) </a:t>
            </a:r>
            <a:r>
              <a:rPr lang="el-GR" sz="2000" dirty="0">
                <a:highlight>
                  <a:srgbClr val="FFFF00"/>
                </a:highlight>
                <a:latin typeface="Cambria" pitchFamily="18" charset="0"/>
              </a:rPr>
              <a:t>παρατηρείται </a:t>
            </a:r>
            <a:r>
              <a:rPr lang="el-GR" sz="2000" b="1" dirty="0">
                <a:solidFill>
                  <a:srgbClr val="7030A0"/>
                </a:solidFill>
                <a:highlight>
                  <a:srgbClr val="FFFF00"/>
                </a:highlight>
                <a:latin typeface="Cambria" pitchFamily="18" charset="0"/>
              </a:rPr>
              <a:t>μουσικός τόνος (</a:t>
            </a:r>
            <a:r>
              <a:rPr 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mbria" pitchFamily="18" charset="0"/>
              </a:rPr>
              <a:t>tone)</a:t>
            </a:r>
            <a:r>
              <a:rPr lang="en-US" sz="2000" b="1" dirty="0">
                <a:solidFill>
                  <a:srgbClr val="7030A0"/>
                </a:solidFill>
                <a:latin typeface="Cambria" pitchFamily="18" charset="0"/>
              </a:rPr>
              <a:t> </a:t>
            </a:r>
            <a:r>
              <a:rPr lang="en-US" sz="2000" dirty="0">
                <a:latin typeface="Cambria" pitchFamily="18" charset="0"/>
              </a:rPr>
              <a:t>= </a:t>
            </a:r>
            <a:r>
              <a:rPr lang="el-GR" sz="2000" dirty="0">
                <a:latin typeface="Cambria" pitchFamily="18" charset="0"/>
              </a:rPr>
              <a:t>διαφοροποίηση του ύψους της φωνής μεταξύ συλλαβών. </a:t>
            </a:r>
          </a:p>
        </p:txBody>
      </p:sp>
    </p:spTree>
    <p:extLst>
      <p:ext uri="{BB962C8B-B14F-4D97-AF65-F5344CB8AC3E}">
        <p14:creationId xmlns:p14="http://schemas.microsoft.com/office/powerpoint/2010/main" val="27173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-31830"/>
            <a:ext cx="7772400" cy="1143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Φωνολογική λέξη, τόνος, τονισμός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143000"/>
            <a:ext cx="8305800" cy="5715000"/>
          </a:xfrm>
        </p:spPr>
        <p:txBody>
          <a:bodyPr/>
          <a:lstStyle/>
          <a:p>
            <a:pPr marL="457200" indent="-457200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	</a:t>
            </a: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400" dirty="0">
              <a:latin typeface="Cambria" pitchFamily="18" charset="0"/>
            </a:endParaRPr>
          </a:p>
          <a:p>
            <a:pPr>
              <a:buNone/>
            </a:pPr>
            <a:endParaRPr lang="el-GR" sz="2400" b="1" i="1" dirty="0"/>
          </a:p>
          <a:p>
            <a:pPr>
              <a:buNone/>
            </a:pPr>
            <a:r>
              <a:rPr lang="el-GR" sz="2400" dirty="0"/>
              <a:t>	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257300" y="1298892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 Η απλούστερη περίπτωση μουσικού τόνου είναι η διχοτόμηση μεταξύ υψηλών και χαμηλών συλλαβών.</a:t>
            </a:r>
          </a:p>
          <a:p>
            <a:pP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  <a:sym typeface="Wingdings" pitchFamily="2" charset="2"/>
              </a:rPr>
              <a:t>  Σε πιο σύνθετα συστήματα μουσικού τόνου, π.χ. στις κινέζικες γλώσσες, υπάρχουν πολλές τονικές κατηγορίες, π.χ. ανοδικές, πτωτικές, επίπεδες, κλπ.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85900" y="2692832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20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 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Ελληνική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:</a:t>
            </a:r>
            <a:r>
              <a:rPr lang="el-GR" sz="2000" b="1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γέρος  ≠  γερός</a:t>
            </a:r>
            <a:endParaRPr lang="el-GR" sz="2000" dirty="0">
              <a:solidFill>
                <a:srgbClr val="7030A0"/>
              </a:solidFill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62100" y="3189745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el-GR" sz="2000" dirty="0">
                <a:latin typeface="Cambria" pitchFamily="18" charset="0"/>
              </a:rPr>
              <a:t>Ελληνική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δυναμικός τόνος = διαφοροποιητική αξία</a:t>
            </a:r>
            <a:endParaRPr lang="el-GR" sz="20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858162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i="1" dirty="0">
                <a:latin typeface="Cambria" pitchFamily="18" charset="0"/>
              </a:rPr>
              <a:t> </a:t>
            </a:r>
            <a:r>
              <a:rPr lang="el-GR" sz="2000" b="1" dirty="0" err="1">
                <a:latin typeface="Cambria" pitchFamily="18" charset="0"/>
              </a:rPr>
              <a:t>Μανδαρινικά</a:t>
            </a:r>
            <a:r>
              <a:rPr lang="el-GR" sz="2000" b="1" dirty="0">
                <a:latin typeface="Cambria" pitchFamily="18" charset="0"/>
              </a:rPr>
              <a:t> Κινέζικα: </a:t>
            </a:r>
          </a:p>
          <a:p>
            <a:pPr lvl="1" algn="just">
              <a:buClr>
                <a:srgbClr val="00B050"/>
              </a:buClr>
            </a:pPr>
            <a:r>
              <a:rPr lang="en-US" sz="2000" b="1" dirty="0">
                <a:solidFill>
                  <a:srgbClr val="00B050"/>
                </a:solidFill>
                <a:latin typeface="Cambria" pitchFamily="18" charset="0"/>
              </a:rPr>
              <a:t>ma˥</a:t>
            </a:r>
            <a:r>
              <a:rPr lang="en-US" sz="2000" b="1" dirty="0">
                <a:latin typeface="Cambria" pitchFamily="18" charset="0"/>
              </a:rPr>
              <a:t> (</a:t>
            </a:r>
            <a:r>
              <a:rPr lang="el-GR" sz="2000" b="1" dirty="0">
                <a:latin typeface="Cambria" pitchFamily="18" charset="0"/>
              </a:rPr>
              <a:t>με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υψηλό</a:t>
            </a:r>
            <a:r>
              <a:rPr lang="el-GR" sz="2000" b="1" dirty="0">
                <a:latin typeface="Cambria" pitchFamily="18" charset="0"/>
              </a:rPr>
              <a:t> τόνο) =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μητέρα</a:t>
            </a:r>
            <a:endParaRPr lang="en-US" sz="2000" b="1" dirty="0">
              <a:solidFill>
                <a:srgbClr val="00B050"/>
              </a:solidFill>
              <a:latin typeface="Cambria" pitchFamily="18" charset="0"/>
            </a:endParaRPr>
          </a:p>
          <a:p>
            <a:pPr lvl="1" algn="just">
              <a:buClr>
                <a:srgbClr val="00B050"/>
              </a:buClr>
            </a:pPr>
            <a:r>
              <a:rPr lang="en-US" sz="2000" b="1" dirty="0">
                <a:solidFill>
                  <a:srgbClr val="00B050"/>
                </a:solidFill>
                <a:latin typeface="Cambria" pitchFamily="18" charset="0"/>
              </a:rPr>
              <a:t>ma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en-US" sz="2000" b="1" dirty="0">
                <a:latin typeface="Cambria" pitchFamily="18" charset="0"/>
              </a:rPr>
              <a:t>(</a:t>
            </a:r>
            <a:r>
              <a:rPr lang="el-GR" sz="2000" b="1" dirty="0">
                <a:latin typeface="Cambria" pitchFamily="18" charset="0"/>
              </a:rPr>
              <a:t>με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πτωτικό</a:t>
            </a:r>
            <a:r>
              <a:rPr lang="el-GR" sz="2000" b="1" dirty="0">
                <a:latin typeface="Cambria" pitchFamily="18" charset="0"/>
              </a:rPr>
              <a:t> τόνο) =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μαλώνω</a:t>
            </a:r>
          </a:p>
          <a:p>
            <a:pPr lvl="1" algn="just">
              <a:buClr>
                <a:srgbClr val="00B050"/>
              </a:buClr>
            </a:pPr>
            <a:r>
              <a:rPr lang="en-US" sz="2000" b="1" dirty="0">
                <a:solidFill>
                  <a:srgbClr val="00B050"/>
                </a:solidFill>
                <a:latin typeface="Cambria" pitchFamily="18" charset="0"/>
              </a:rPr>
              <a:t>ma</a:t>
            </a:r>
            <a:r>
              <a:rPr lang="en-US" sz="2000" b="1" dirty="0">
                <a:latin typeface="Cambria" pitchFamily="18" charset="0"/>
              </a:rPr>
              <a:t> (</a:t>
            </a:r>
            <a:r>
              <a:rPr lang="el-GR" sz="2000" b="1" dirty="0">
                <a:latin typeface="Cambria" pitchFamily="18" charset="0"/>
              </a:rPr>
              <a:t>με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καθοδικό-ανοδικό</a:t>
            </a:r>
            <a:r>
              <a:rPr lang="el-GR" sz="2000" b="1" dirty="0">
                <a:latin typeface="Cambria" pitchFamily="18" charset="0"/>
              </a:rPr>
              <a:t> τόνο) =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άλογο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546729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el-GR" sz="2000" dirty="0" err="1">
                <a:latin typeface="Cambria" pitchFamily="18" charset="0"/>
              </a:rPr>
              <a:t>Μανδαρινικά</a:t>
            </a:r>
            <a:r>
              <a:rPr lang="el-GR" sz="2000" dirty="0">
                <a:latin typeface="Cambria" pitchFamily="18" charset="0"/>
              </a:rPr>
              <a:t> Κινέζικα </a:t>
            </a:r>
            <a:r>
              <a:rPr lang="el-GR" sz="20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</a:rPr>
              <a:t>μουσικός τόνος </a:t>
            </a:r>
            <a:r>
              <a:rPr lang="el-GR" sz="2000" b="1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= διαφοροποιητική αξία</a:t>
            </a:r>
            <a:endParaRPr lang="el-GR" sz="2000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E</a:t>
            </a:r>
            <a:r>
              <a:rPr lang="el-GR" sz="3200" b="1" dirty="0" err="1">
                <a:solidFill>
                  <a:srgbClr val="FF0000"/>
                </a:solidFill>
              </a:rPr>
              <a:t>πίπεδα</a:t>
            </a:r>
            <a:r>
              <a:rPr lang="el-GR" sz="3200" b="1" dirty="0">
                <a:solidFill>
                  <a:srgbClr val="FF0000"/>
                </a:solidFill>
              </a:rPr>
              <a:t> γλωσσικής ανάλυσης: ΦΩΝΗΤΙΚΗ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2280212"/>
            <a:ext cx="8229600" cy="4172975"/>
          </a:xfrm>
        </p:spPr>
        <p:txBody>
          <a:bodyPr/>
          <a:lstStyle/>
          <a:p>
            <a:pPr eaLnBrk="1" hangingPunct="1"/>
            <a:endParaRPr lang="el-GR" dirty="0">
              <a:latin typeface="Times New Roman" charset="0"/>
            </a:endParaRPr>
          </a:p>
          <a:p>
            <a:pPr eaLnBrk="1" hangingPunct="1"/>
            <a:endParaRPr lang="el-GR" dirty="0">
              <a:latin typeface="Times New Roman" charset="0"/>
            </a:endParaRPr>
          </a:p>
          <a:p>
            <a:pPr eaLnBrk="1" hangingPunct="1"/>
            <a:r>
              <a:rPr lang="el-GR" dirty="0"/>
              <a:t>Η επιστήμη που μελετά τα χαρακτηριστικά της παραγωγής των </a:t>
            </a:r>
            <a:r>
              <a:rPr lang="el-GR" b="1" dirty="0"/>
              <a:t>φθόγγων</a:t>
            </a:r>
            <a:r>
              <a:rPr lang="el-GR" dirty="0"/>
              <a:t> από τους ανθρώπους και παρέχει μεθόδους για την περιγραφή, την ταξινόμηση και τη μεταγραφή τους.</a:t>
            </a:r>
          </a:p>
          <a:p>
            <a:pPr eaLnBrk="1" hangingPunct="1"/>
            <a:endParaRPr lang="el-GR" dirty="0"/>
          </a:p>
          <a:p>
            <a:pPr eaLnBrk="1" hangingPunct="1"/>
            <a:r>
              <a:rPr lang="el-GR" dirty="0"/>
              <a:t>Η πρώτη δουλειά ενός φωνητικού είναι να προσπαθήσει να ανακαλύψει τι κάνουν οι άνθρωποι όταν μιλούν κι όταν ακούν την ομιλία.</a:t>
            </a:r>
          </a:p>
          <a:p>
            <a:pPr eaLnBrk="1" hangingPunct="1"/>
            <a:r>
              <a:rPr lang="el-GR" dirty="0"/>
              <a:t>Πρόκειται για μία αμιγώς φυσική διαδικασία, αφού οι ήχοι είναι προϊόν της ανθρώπινης ανατομίας και φυσιολογίας</a:t>
            </a:r>
          </a:p>
        </p:txBody>
      </p:sp>
    </p:spTree>
    <p:extLst>
      <p:ext uri="{BB962C8B-B14F-4D97-AF65-F5344CB8AC3E}">
        <p14:creationId xmlns:p14="http://schemas.microsoft.com/office/powerpoint/2010/main" val="61381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Δέμα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Δέμα</Template>
  <TotalTime>3263</TotalTime>
  <Words>5381</Words>
  <Application>Microsoft Macintosh PowerPoint</Application>
  <PresentationFormat>Ευρεία οθόνη</PresentationFormat>
  <Paragraphs>564</Paragraphs>
  <Slides>83</Slides>
  <Notes>20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83</vt:i4>
      </vt:variant>
    </vt:vector>
  </HeadingPairs>
  <TitlesOfParts>
    <vt:vector size="94" baseType="lpstr">
      <vt:lpstr>Arial</vt:lpstr>
      <vt:lpstr>Book Antiqua</vt:lpstr>
      <vt:lpstr>Calibri</vt:lpstr>
      <vt:lpstr>Cambria</vt:lpstr>
      <vt:lpstr>Corbel</vt:lpstr>
      <vt:lpstr>Courier New</vt:lpstr>
      <vt:lpstr>Gill Sans MT</vt:lpstr>
      <vt:lpstr>Monotype Corsiva</vt:lpstr>
      <vt:lpstr>Times New Roman</vt:lpstr>
      <vt:lpstr>Wingdings</vt:lpstr>
      <vt:lpstr>Δέμα</vt:lpstr>
      <vt:lpstr>Φωνητικη_φωνολογια</vt:lpstr>
      <vt:lpstr>Ας δουμε μαζι…</vt:lpstr>
      <vt:lpstr> Πόσους ήχους μαθαίνει ένα παιδί που κατακτά την Ελληνική ως Γ1;</vt:lpstr>
      <vt:lpstr>Παρουσίαση του PowerPoint</vt:lpstr>
      <vt:lpstr>Επιπεδα γλωσσικησ αναλυσησ</vt:lpstr>
      <vt:lpstr>Παρουσίαση του PowerPoint</vt:lpstr>
      <vt:lpstr>Σε ποιο βαθμο ισχυει η παρακατω παραδοχη;</vt:lpstr>
      <vt:lpstr>Από πόσους φθόγγους αποτελούνται οι λέξεις  «υιός» και «ιός» της Ελληνικής, “knot” και “not” της Αγγλικής ; </vt:lpstr>
      <vt:lpstr>Eπίπεδα γλωσσικής ανάλυσης: ΦΩΝΗΤΙΚΗ</vt:lpstr>
      <vt:lpstr>Παρουσίαση του PowerPoint</vt:lpstr>
      <vt:lpstr>Πως παραγεται η φωνη;</vt:lpstr>
      <vt:lpstr>Παρουσίαση του PowerPoint</vt:lpstr>
      <vt:lpstr>ΤΡΙΑ ΕΙΔΗ ΦωνητικήΣ</vt:lpstr>
      <vt:lpstr>τι είναι ΦΘΟΓΓΟΣ;</vt:lpstr>
      <vt:lpstr>φωνηεν</vt:lpstr>
      <vt:lpstr>συμφωνο</vt:lpstr>
      <vt:lpstr>Tοποσ και τροποσ αρθρωσησ</vt:lpstr>
      <vt:lpstr>Τοποσ αρθρωσησ</vt:lpstr>
      <vt:lpstr>Τροποσ αρθρωσησ</vt:lpstr>
      <vt:lpstr>Παρουσίαση του PowerPoint</vt:lpstr>
      <vt:lpstr>Παρουσίαση του PowerPoint</vt:lpstr>
      <vt:lpstr>Περιγραφη συμφωνων</vt:lpstr>
      <vt:lpstr>Πως περιγραφονται τα φωνηεντα</vt:lpstr>
      <vt:lpstr>Πως περιγραφονται τα φωνηεντα</vt:lpstr>
      <vt:lpstr>φωνηεντα</vt:lpstr>
      <vt:lpstr>Φωνηεντα: Ελληνικη</vt:lpstr>
      <vt:lpstr>Θεση φωνηεντων της ελληνικησ</vt:lpstr>
      <vt:lpstr>Δεν συμβαινει όμως το ιδιο σε ολεσ τις γλωσσεσ  π.χ. Αγγλικη</vt:lpstr>
      <vt:lpstr>H γλωσσα κΙτσουα </vt:lpstr>
      <vt:lpstr>Ποιο προβληματικο στοιχειο υπαρχει σε αυτή την παρουσιαση των φθογγων της ελληνικησ; (γραμματικη ε’ &amp; στ’δημοτικου)</vt:lpstr>
      <vt:lpstr>Ποιοσ ο στοχοσ της ασκησησ (από το ιδιο σχολικο βιβλιο);</vt:lpstr>
      <vt:lpstr>Σχέση φθόγγων και γραμμάτων στο σύστημα της Ελληνικής</vt:lpstr>
      <vt:lpstr>Το γραμμα &lt;γ&gt; σε ποσουσ διαφορετικουσ ηχους αντιστοιχει;</vt:lpstr>
      <vt:lpstr>Το γραμμα &lt;y&gt; σε ποσουσ διαφορετικουσ ηχους αντιστοιχει;</vt:lpstr>
      <vt:lpstr>Τι είναι διφθογγοσ για τη νεα ελληνικη;</vt:lpstr>
      <vt:lpstr>Και από το σχολικο βιβλιο</vt:lpstr>
      <vt:lpstr>Ο ηχοσ [ι]  σε ποσα διαφορετικα γραμματα μεταγραφεται στο γραφηματικο συστημα της νεασ ελληνικης;</vt:lpstr>
      <vt:lpstr>Το γραμμα &lt;ι&gt; σε ποσουσ διαφορετικουσ ηχους αντιστοιχει;</vt:lpstr>
      <vt:lpstr>1 ήχος: πόσα γράμματα; </vt:lpstr>
      <vt:lpstr>Αν μπορουσαμε να «Δουμε» την ομιλια </vt:lpstr>
      <vt:lpstr>Ηχοι που δεν υπαρχουν στη γλωσσα μασ: Κλικσ</vt:lpstr>
      <vt:lpstr>Το ΔΦΑ (Διεθνές Φωνητικό Αλφάβητο)</vt:lpstr>
      <vt:lpstr>Τι είναι το ΔΦΑ</vt:lpstr>
      <vt:lpstr>ΠΡΟΣΟΧΗ!!!!</vt:lpstr>
      <vt:lpstr>Το ΔΦΑ δεν είναι GREEKLISH</vt:lpstr>
      <vt:lpstr>Το ΔΦΑ δεν είναι GREEKLISH</vt:lpstr>
      <vt:lpstr>ΑΡΑ,</vt:lpstr>
      <vt:lpstr>Συχνά λάθη</vt:lpstr>
      <vt:lpstr>ΑΡΑ,</vt:lpstr>
      <vt:lpstr>Φωνολογια_ δευτερο μεροσ</vt:lpstr>
      <vt:lpstr>Τι είναι η φωνολογία;</vt:lpstr>
      <vt:lpstr> Φωνολογία: 2 σημασίες </vt:lpstr>
      <vt:lpstr>Τι είναι «φώνημα»;</vt:lpstr>
      <vt:lpstr>Τι είναι ελαχιστο ζευγοσ λεξεων;</vt:lpstr>
      <vt:lpstr>ΑΡΑ, φωνημα είναι…</vt:lpstr>
      <vt:lpstr>Τι είναι αλλόφωνο;</vt:lpstr>
      <vt:lpstr>Παραδειγμα από αλλοφωνα από την ελληνικη</vt:lpstr>
      <vt:lpstr>ΑΣΚΗΣΗ(1): Φώνημα ή αλλόφωνο; </vt:lpstr>
      <vt:lpstr>Φωνημα η’ Αλλοφωνο;</vt:lpstr>
      <vt:lpstr>Ασκηση (2): Φώνημα ή αλλόφωνο; </vt:lpstr>
      <vt:lpstr>Φωνημα η’ αλλοφωνο (2)</vt:lpstr>
      <vt:lpstr>Ασκηση (3): οι ιδιοι ηχοι σε δυο διαφορετικεσ γλωσσεσ είναι φωνημata h αλλοφωνα ;</vt:lpstr>
      <vt:lpstr>Φώνημα ή αλλόφωνο; (3)</vt:lpstr>
      <vt:lpstr>Κατανομή φθόγγων</vt:lpstr>
      <vt:lpstr>Παραδειγματα Κατανομης φθογγων</vt:lpstr>
      <vt:lpstr>Τι σημainei…</vt:lpstr>
      <vt:lpstr>Υπερτεμαχιακά στοιχεία – Συλλαβή</vt:lpstr>
      <vt:lpstr>Συλλαβή</vt:lpstr>
      <vt:lpstr>Συλλαβή</vt:lpstr>
      <vt:lpstr>Τι σημαινει η ομοιοκαταληξια των λεξεων; Πως και ποτε γινεται αντιληπτη για πρωτη φορα;</vt:lpstr>
      <vt:lpstr>Τι σημαινει η ομοιοκαταληξια των λεξεων; Πως και ποτε γινεται αντιληπτη για πρωτη φορα;</vt:lpstr>
      <vt:lpstr>Συλλαβή</vt:lpstr>
      <vt:lpstr>Συλλαβή</vt:lpstr>
      <vt:lpstr>Συλλαβή</vt:lpstr>
      <vt:lpstr>Τι σημαίνει  «φωνολογική γνώση»;</vt:lpstr>
      <vt:lpstr>Και γιατι τα λεμε αυτά;</vt:lpstr>
      <vt:lpstr>Και τι προβληματα μπορει να αντιμετωπισουν τα παιδια;</vt:lpstr>
      <vt:lpstr>Τι σκοπο εξυπηρετουν οι παρακατω ασκησεισ; Σε ποιες ηλικιεσ απευθυνονται;</vt:lpstr>
      <vt:lpstr>Και αυτή η ασκηση… ποια μπορει να είναι η ομαδα-στοχοσ της;</vt:lpstr>
      <vt:lpstr>Τι παρατηρειτε στην παρακατω ασκηση; Ποια μεθοδολογικη αρχη της φωνολογιασ αξιοποιει;</vt:lpstr>
      <vt:lpstr>Φωνολογική λέξη, τόνος, τονισμός</vt:lpstr>
      <vt:lpstr>Φωνολογική λέξη, τόνος, τονισμός</vt:lpstr>
      <vt:lpstr>Φωνολογική λέξη, τόνος, τονισμός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Επιπεδα γλωσσικησ αναλυσησ</dc:title>
  <dc:creator>Μαρία Ιακώβου</dc:creator>
  <cp:lastModifiedBy>Μαρία Ιακώβου</cp:lastModifiedBy>
  <cp:revision>54</cp:revision>
  <dcterms:created xsi:type="dcterms:W3CDTF">2020-03-26T20:41:28Z</dcterms:created>
  <dcterms:modified xsi:type="dcterms:W3CDTF">2023-05-30T10:06:28Z</dcterms:modified>
</cp:coreProperties>
</file>